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8" r:id="rId1"/>
    <p:sldMasterId id="2147483665" r:id="rId2"/>
    <p:sldMasterId id="2147483673" r:id="rId3"/>
  </p:sldMasterIdLst>
  <p:notesMasterIdLst>
    <p:notesMasterId r:id="rId39"/>
  </p:notesMasterIdLst>
  <p:sldIdLst>
    <p:sldId id="292" r:id="rId4"/>
    <p:sldId id="348" r:id="rId5"/>
    <p:sldId id="349" r:id="rId6"/>
    <p:sldId id="340" r:id="rId7"/>
    <p:sldId id="341" r:id="rId8"/>
    <p:sldId id="342" r:id="rId9"/>
    <p:sldId id="264" r:id="rId10"/>
    <p:sldId id="326" r:id="rId11"/>
    <p:sldId id="343" r:id="rId12"/>
    <p:sldId id="344" r:id="rId13"/>
    <p:sldId id="345" r:id="rId14"/>
    <p:sldId id="346" r:id="rId15"/>
    <p:sldId id="318" r:id="rId16"/>
    <p:sldId id="319" r:id="rId17"/>
    <p:sldId id="320" r:id="rId18"/>
    <p:sldId id="321" r:id="rId19"/>
    <p:sldId id="347" r:id="rId20"/>
    <p:sldId id="337" r:id="rId21"/>
    <p:sldId id="338" r:id="rId22"/>
    <p:sldId id="339" r:id="rId23"/>
    <p:sldId id="293" r:id="rId24"/>
    <p:sldId id="294" r:id="rId25"/>
    <p:sldId id="295" r:id="rId26"/>
    <p:sldId id="296" r:id="rId27"/>
    <p:sldId id="306" r:id="rId28"/>
    <p:sldId id="307" r:id="rId29"/>
    <p:sldId id="308" r:id="rId30"/>
    <p:sldId id="310" r:id="rId31"/>
    <p:sldId id="311" r:id="rId32"/>
    <p:sldId id="312" r:id="rId33"/>
    <p:sldId id="313" r:id="rId34"/>
    <p:sldId id="314" r:id="rId35"/>
    <p:sldId id="331" r:id="rId36"/>
    <p:sldId id="332" r:id="rId37"/>
    <p:sldId id="316" r:id="rId38"/>
  </p:sldIdLst>
  <p:sldSz cx="9144000" cy="6858000" type="screen4x3"/>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B"/>
    <a:srgbClr val="002C5F"/>
    <a:srgbClr val="C33026"/>
    <a:srgbClr val="004987"/>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016" autoAdjust="0"/>
  </p:normalViewPr>
  <p:slideViewPr>
    <p:cSldViewPr snapToGrid="0" snapToObjects="1" showGuides="1">
      <p:cViewPr varScale="1">
        <p:scale>
          <a:sx n="101" d="100"/>
          <a:sy n="101" d="100"/>
        </p:scale>
        <p:origin x="534" y="102"/>
      </p:cViewPr>
      <p:guideLst>
        <p:guide orient="horz" pos="2160"/>
        <p:guide pos="289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68107-CE3A-4CAF-947F-AB038014EC62}" type="datetimeFigureOut">
              <a:rPr lang="en-US" smtClean="0"/>
              <a:t>9/17/2018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71AC3-9250-408C-83A6-D9EC6CFC75B4}" type="slidenum">
              <a:rPr lang="en-US" smtClean="0"/>
              <a:t>‹#›</a:t>
            </a:fld>
            <a:endParaRPr lang="en-US"/>
          </a:p>
        </p:txBody>
      </p:sp>
    </p:spTree>
    <p:extLst>
      <p:ext uri="{BB962C8B-B14F-4D97-AF65-F5344CB8AC3E}">
        <p14:creationId xmlns:p14="http://schemas.microsoft.com/office/powerpoint/2010/main" val="396319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1122" indent="-288893">
              <a:defRPr>
                <a:solidFill>
                  <a:schemeClr val="tx1"/>
                </a:solidFill>
                <a:latin typeface="Calibri" panose="020F0502020204030204" pitchFamily="34" charset="0"/>
                <a:ea typeface="MS PGothic" panose="020B0600070205080204" pitchFamily="34" charset="-128"/>
              </a:defRPr>
            </a:lvl2pPr>
            <a:lvl3pPr marL="1155573" indent="-231115">
              <a:defRPr>
                <a:solidFill>
                  <a:schemeClr val="tx1"/>
                </a:solidFill>
                <a:latin typeface="Calibri" panose="020F0502020204030204" pitchFamily="34" charset="0"/>
                <a:ea typeface="MS PGothic" panose="020B0600070205080204" pitchFamily="34" charset="-128"/>
              </a:defRPr>
            </a:lvl3pPr>
            <a:lvl4pPr marL="1617802" indent="-231115">
              <a:defRPr>
                <a:solidFill>
                  <a:schemeClr val="tx1"/>
                </a:solidFill>
                <a:latin typeface="Calibri" panose="020F0502020204030204" pitchFamily="34" charset="0"/>
                <a:ea typeface="MS PGothic" panose="020B0600070205080204" pitchFamily="34" charset="-128"/>
              </a:defRPr>
            </a:lvl4pPr>
            <a:lvl5pPr marL="2080031" indent="-231115">
              <a:defRPr>
                <a:solidFill>
                  <a:schemeClr val="tx1"/>
                </a:solidFill>
                <a:latin typeface="Calibri" panose="020F0502020204030204" pitchFamily="34" charset="0"/>
                <a:ea typeface="MS PGothic" panose="020B0600070205080204" pitchFamily="34" charset="-128"/>
              </a:defRPr>
            </a:lvl5pPr>
            <a:lvl6pPr marL="2542261"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4490"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6719"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8948"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05A40F-5EB5-4365-A3BF-1B96A9A74E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588621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68B7013-B436-48F5-976C-8DE9B08CF07F}" type="slidenum">
              <a:rPr lang="en-US" altLang="en-US"/>
              <a:pPr/>
              <a:t>10</a:t>
            </a:fld>
            <a:endParaRPr lang="en-US" altLang="en-US"/>
          </a:p>
        </p:txBody>
      </p:sp>
    </p:spTree>
    <p:extLst>
      <p:ext uri="{BB962C8B-B14F-4D97-AF65-F5344CB8AC3E}">
        <p14:creationId xmlns:p14="http://schemas.microsoft.com/office/powerpoint/2010/main" val="3682442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781CD5E-786F-44C4-B413-FFE254901586}" type="slidenum">
              <a:rPr lang="en-US" altLang="en-US"/>
              <a:pPr/>
              <a:t>11</a:t>
            </a:fld>
            <a:endParaRPr lang="en-US" altLang="en-US"/>
          </a:p>
        </p:txBody>
      </p:sp>
    </p:spTree>
    <p:extLst>
      <p:ext uri="{BB962C8B-B14F-4D97-AF65-F5344CB8AC3E}">
        <p14:creationId xmlns:p14="http://schemas.microsoft.com/office/powerpoint/2010/main" val="1943465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2F379CD-9ECD-4B61-A1D0-D1BEC66DD295}" type="slidenum">
              <a:rPr lang="en-US" altLang="en-US"/>
              <a:pPr/>
              <a:t>12</a:t>
            </a:fld>
            <a:endParaRPr lang="en-US" altLang="en-US"/>
          </a:p>
        </p:txBody>
      </p:sp>
    </p:spTree>
    <p:extLst>
      <p:ext uri="{BB962C8B-B14F-4D97-AF65-F5344CB8AC3E}">
        <p14:creationId xmlns:p14="http://schemas.microsoft.com/office/powerpoint/2010/main" val="2459443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dirty="0" smtClean="0"/>
              <a:t>An free, online “living” toolkit that captures and continuously updates best and emerging practices in providing accommodations in the workplace</a:t>
            </a:r>
          </a:p>
          <a:p>
            <a:endParaRPr lang="en-US" sz="1200" b="0" dirty="0" smtClean="0"/>
          </a:p>
          <a:p>
            <a:pPr marL="0" indent="0">
              <a:buNone/>
              <a:defRPr/>
            </a:pPr>
            <a:r>
              <a:rPr lang="en-US" sz="1200" b="0" dirty="0" smtClean="0">
                <a:latin typeface="Arial" panose="020B0604020202020204" pitchFamily="34" charset="0"/>
                <a:cs typeface="Arial" panose="020B0604020202020204" pitchFamily="34" charset="0"/>
              </a:rPr>
              <a:t>Many companies have noted that they could benefit for emulating best/emerging RA practices including:</a:t>
            </a:r>
          </a:p>
          <a:p>
            <a:pPr marL="0" indent="0">
              <a:defRPr/>
            </a:pPr>
            <a:endParaRPr lang="en-US" sz="1200" dirty="0" smtClean="0">
              <a:latin typeface="Arial" panose="020B0604020202020204" pitchFamily="34" charset="0"/>
              <a:cs typeface="Arial" panose="020B0604020202020204" pitchFamily="34" charset="0"/>
            </a:endParaRPr>
          </a:p>
          <a:p>
            <a:pPr>
              <a:buFont typeface="Arial" panose="020B0604020202020204" pitchFamily="34" charset="0"/>
              <a:buChar char="•"/>
              <a:defRPr/>
            </a:pPr>
            <a:r>
              <a:rPr lang="en-US" sz="1200" b="0" dirty="0" smtClean="0">
                <a:latin typeface="Arial" panose="020B0604020202020204" pitchFamily="34" charset="0"/>
                <a:cs typeface="Arial" panose="020B0604020202020204" pitchFamily="34" charset="0"/>
              </a:rPr>
              <a:t>Easier-to-navigate RA processes for employees and managers</a:t>
            </a:r>
          </a:p>
          <a:p>
            <a:pPr>
              <a:buFont typeface="Arial" panose="020B0604020202020204" pitchFamily="34" charset="0"/>
              <a:buChar char="•"/>
              <a:defRPr/>
            </a:pPr>
            <a:r>
              <a:rPr lang="en-US" sz="1200" b="0" dirty="0" smtClean="0">
                <a:latin typeface="Arial" panose="020B0604020202020204" pitchFamily="34" charset="0"/>
                <a:cs typeface="Arial" panose="020B0604020202020204" pitchFamily="34" charset="0"/>
              </a:rPr>
              <a:t>Better mechanisms for tracking and reporting</a:t>
            </a:r>
          </a:p>
          <a:p>
            <a:pPr>
              <a:buFont typeface="Arial" panose="020B0604020202020204" pitchFamily="34" charset="0"/>
              <a:buChar char="•"/>
              <a:defRPr/>
            </a:pPr>
            <a:r>
              <a:rPr lang="en-US" sz="1200" b="0" dirty="0" smtClean="0">
                <a:latin typeface="Arial" panose="020B0604020202020204" pitchFamily="34" charset="0"/>
                <a:cs typeface="Arial" panose="020B0604020202020204" pitchFamily="34" charset="0"/>
              </a:rPr>
              <a:t>Enhanced data-gathering practices (to gauge how satisfied employees and their managers are with RAs, financial savings, return to work, etc.)</a:t>
            </a:r>
          </a:p>
          <a:p>
            <a:pPr>
              <a:buFont typeface="Arial" panose="020B0604020202020204" pitchFamily="34" charset="0"/>
              <a:buChar char="•"/>
              <a:defRPr/>
            </a:pPr>
            <a:r>
              <a:rPr lang="en-US" sz="1200" b="0" dirty="0" smtClean="0">
                <a:latin typeface="Arial" panose="020B0604020202020204" pitchFamily="34" charset="0"/>
                <a:cs typeface="Arial" panose="020B0604020202020204" pitchFamily="34" charset="0"/>
              </a:rPr>
              <a:t>More transparent and effective intersections between Section 503 self-ID encouragement and identifying as a person with a disability for purposes of obtaining an RA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13</a:t>
            </a:fld>
            <a:endParaRPr lang="en-US"/>
          </a:p>
        </p:txBody>
      </p:sp>
    </p:spTree>
    <p:extLst>
      <p:ext uri="{BB962C8B-B14F-4D97-AF65-F5344CB8AC3E}">
        <p14:creationId xmlns:p14="http://schemas.microsoft.com/office/powerpoint/2010/main" val="215317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t>
            </a:r>
          </a:p>
        </p:txBody>
      </p:sp>
      <p:sp>
        <p:nvSpPr>
          <p:cNvPr id="4" name="Slide Number Placeholder 3"/>
          <p:cNvSpPr>
            <a:spLocks noGrp="1"/>
          </p:cNvSpPr>
          <p:nvPr>
            <p:ph type="sldNum" sz="quarter" idx="10"/>
          </p:nvPr>
        </p:nvSpPr>
        <p:spPr/>
        <p:txBody>
          <a:bodyPr/>
          <a:lstStyle/>
          <a:p>
            <a:fld id="{5A171AC3-9250-408C-83A6-D9EC6CFC75B4}" type="slidenum">
              <a:rPr lang="en-US" smtClean="0"/>
              <a:t>14</a:t>
            </a:fld>
            <a:endParaRPr lang="en-US"/>
          </a:p>
        </p:txBody>
      </p:sp>
    </p:spTree>
    <p:extLst>
      <p:ext uri="{BB962C8B-B14F-4D97-AF65-F5344CB8AC3E}">
        <p14:creationId xmlns:p14="http://schemas.microsoft.com/office/powerpoint/2010/main" val="3393123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t>
            </a:r>
          </a:p>
        </p:txBody>
      </p:sp>
      <p:sp>
        <p:nvSpPr>
          <p:cNvPr id="4" name="Slide Number Placeholder 3"/>
          <p:cNvSpPr>
            <a:spLocks noGrp="1"/>
          </p:cNvSpPr>
          <p:nvPr>
            <p:ph type="sldNum" sz="quarter" idx="10"/>
          </p:nvPr>
        </p:nvSpPr>
        <p:spPr/>
        <p:txBody>
          <a:bodyPr/>
          <a:lstStyle/>
          <a:p>
            <a:fld id="{5A171AC3-9250-408C-83A6-D9EC6CFC75B4}" type="slidenum">
              <a:rPr lang="en-US" smtClean="0"/>
              <a:t>15</a:t>
            </a:fld>
            <a:endParaRPr lang="en-US"/>
          </a:p>
        </p:txBody>
      </p:sp>
    </p:spTree>
    <p:extLst>
      <p:ext uri="{BB962C8B-B14F-4D97-AF65-F5344CB8AC3E}">
        <p14:creationId xmlns:p14="http://schemas.microsoft.com/office/powerpoint/2010/main" val="619925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a:t>
            </a:r>
          </a:p>
        </p:txBody>
      </p:sp>
      <p:sp>
        <p:nvSpPr>
          <p:cNvPr id="4" name="Slide Number Placeholder 3"/>
          <p:cNvSpPr>
            <a:spLocks noGrp="1"/>
          </p:cNvSpPr>
          <p:nvPr>
            <p:ph type="sldNum" sz="quarter" idx="10"/>
          </p:nvPr>
        </p:nvSpPr>
        <p:spPr/>
        <p:txBody>
          <a:bodyPr/>
          <a:lstStyle/>
          <a:p>
            <a:fld id="{5A171AC3-9250-408C-83A6-D9EC6CFC75B4}" type="slidenum">
              <a:rPr lang="en-US" smtClean="0"/>
              <a:t>16</a:t>
            </a:fld>
            <a:endParaRPr lang="en-US"/>
          </a:p>
        </p:txBody>
      </p:sp>
    </p:spTree>
    <p:extLst>
      <p:ext uri="{BB962C8B-B14F-4D97-AF65-F5344CB8AC3E}">
        <p14:creationId xmlns:p14="http://schemas.microsoft.com/office/powerpoint/2010/main" val="903926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524B999-7D0C-4416-9051-4A68EED9A348}" type="slidenum">
              <a:rPr lang="en-US" altLang="en-US" smtClean="0"/>
              <a:pPr/>
              <a:t>18</a:t>
            </a:fld>
            <a:endParaRPr lang="en-US" altLang="en-US" smtClean="0"/>
          </a:p>
        </p:txBody>
      </p:sp>
    </p:spTree>
    <p:extLst>
      <p:ext uri="{BB962C8B-B14F-4D97-AF65-F5344CB8AC3E}">
        <p14:creationId xmlns:p14="http://schemas.microsoft.com/office/powerpoint/2010/main" val="2887359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524B999-7D0C-4416-9051-4A68EED9A348}" type="slidenum">
              <a:rPr lang="en-US" altLang="en-US" smtClean="0"/>
              <a:pPr/>
              <a:t>19</a:t>
            </a:fld>
            <a:endParaRPr lang="en-US" altLang="en-US" smtClean="0"/>
          </a:p>
        </p:txBody>
      </p:sp>
    </p:spTree>
    <p:extLst>
      <p:ext uri="{BB962C8B-B14F-4D97-AF65-F5344CB8AC3E}">
        <p14:creationId xmlns:p14="http://schemas.microsoft.com/office/powerpoint/2010/main" val="3363482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indent="-457200">
              <a:buFont typeface="Wingdings" panose="05000000000000000000" pitchFamily="2" charset="2"/>
              <a:buChar char="§"/>
            </a:pPr>
            <a:r>
              <a:rPr lang="en-US" sz="1200" b="0" dirty="0" smtClean="0"/>
              <a:t>Applicant Tracking Systems</a:t>
            </a:r>
          </a:p>
          <a:p>
            <a:pPr marL="457200" indent="-457200">
              <a:buFont typeface="Wingdings" panose="05000000000000000000" pitchFamily="2" charset="2"/>
              <a:buChar char="§"/>
            </a:pPr>
            <a:r>
              <a:rPr lang="en-US" sz="1200" b="0" dirty="0" smtClean="0"/>
              <a:t>Pre-hire Testing Software  </a:t>
            </a:r>
          </a:p>
          <a:p>
            <a:pPr marL="457200" indent="-457200">
              <a:buFont typeface="Wingdings" panose="05000000000000000000" pitchFamily="2" charset="2"/>
              <a:buChar char="§"/>
            </a:pPr>
            <a:r>
              <a:rPr lang="en-US" sz="1200" b="0" dirty="0" smtClean="0"/>
              <a:t>Accommodation Tracking Systems</a:t>
            </a:r>
          </a:p>
          <a:p>
            <a:pPr marL="457200" indent="-457200">
              <a:buFont typeface="Wingdings" panose="05000000000000000000" pitchFamily="2" charset="2"/>
              <a:buChar char="§"/>
            </a:pPr>
            <a:r>
              <a:rPr lang="en-US" sz="1200" b="0" dirty="0" smtClean="0"/>
              <a:t>Legacy Information Systems i.e. HRIS</a:t>
            </a:r>
          </a:p>
          <a:p>
            <a:pPr marL="457200" indent="-457200">
              <a:buFont typeface="Wingdings" panose="05000000000000000000" pitchFamily="2" charset="2"/>
              <a:buChar char="§"/>
            </a:pPr>
            <a:r>
              <a:rPr lang="en-US" sz="1200" b="0" dirty="0" smtClean="0"/>
              <a:t>Learning Management Systems</a:t>
            </a:r>
          </a:p>
          <a:p>
            <a:pPr marL="457200" indent="-457200">
              <a:buFont typeface="Wingdings" panose="05000000000000000000" pitchFamily="2" charset="2"/>
              <a:buChar char="§"/>
            </a:pPr>
            <a:r>
              <a:rPr lang="en-US" sz="1200" b="0" dirty="0" smtClean="0"/>
              <a:t>JAN Accommodation Toolkit </a:t>
            </a:r>
          </a:p>
          <a:p>
            <a:pPr marL="457200" indent="-457200">
              <a:buFont typeface="Wingdings" panose="05000000000000000000" pitchFamily="2" charset="2"/>
              <a:buChar char="§"/>
            </a:pPr>
            <a:r>
              <a:rPr lang="en-US" sz="1200" b="0" dirty="0" smtClean="0"/>
              <a:t>Mobile Accommodation Solution</a:t>
            </a:r>
            <a:endParaRPr lang="en-US" dirty="0" smtClean="0"/>
          </a:p>
          <a:p>
            <a:pPr eaLnBrk="1" hangingPunct="1"/>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524B999-7D0C-4416-9051-4A68EED9A348}" type="slidenum">
              <a:rPr lang="en-US" altLang="en-US" smtClean="0"/>
              <a:pPr/>
              <a:t>20</a:t>
            </a:fld>
            <a:endParaRPr lang="en-US" altLang="en-US" smtClean="0"/>
          </a:p>
        </p:txBody>
      </p:sp>
    </p:spTree>
    <p:extLst>
      <p:ext uri="{BB962C8B-B14F-4D97-AF65-F5344CB8AC3E}">
        <p14:creationId xmlns:p14="http://schemas.microsoft.com/office/powerpoint/2010/main" val="3135927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Tell the story of the mine accident and recovery and mention Kate. </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7713" indent="-287338">
              <a:defRPr>
                <a:solidFill>
                  <a:schemeClr val="tx1"/>
                </a:solidFill>
                <a:latin typeface="Arial" panose="020B0604020202020204" pitchFamily="34" charset="0"/>
              </a:defRPr>
            </a:lvl2pPr>
            <a:lvl3pPr marL="1149350" indent="-228600">
              <a:defRPr>
                <a:solidFill>
                  <a:schemeClr val="tx1"/>
                </a:solidFill>
                <a:latin typeface="Arial" panose="020B0604020202020204" pitchFamily="34" charset="0"/>
              </a:defRPr>
            </a:lvl3pPr>
            <a:lvl4pPr marL="1609725" indent="-228600">
              <a:defRPr>
                <a:solidFill>
                  <a:schemeClr val="tx1"/>
                </a:solidFill>
                <a:latin typeface="Arial" panose="020B0604020202020204" pitchFamily="34" charset="0"/>
              </a:defRPr>
            </a:lvl4pPr>
            <a:lvl5pPr marL="2070100" indent="-228600">
              <a:defRPr>
                <a:solidFill>
                  <a:schemeClr val="tx1"/>
                </a:solidFill>
                <a:latin typeface="Arial" panose="020B0604020202020204" pitchFamily="34" charset="0"/>
              </a:defRPr>
            </a:lvl5pPr>
            <a:lvl6pPr marL="2527300" indent="-228600" eaLnBrk="0" fontAlgn="base" hangingPunct="0">
              <a:spcBef>
                <a:spcPct val="0"/>
              </a:spcBef>
              <a:spcAft>
                <a:spcPct val="0"/>
              </a:spcAft>
              <a:defRPr>
                <a:solidFill>
                  <a:schemeClr val="tx1"/>
                </a:solidFill>
                <a:latin typeface="Arial" panose="020B0604020202020204" pitchFamily="34" charset="0"/>
              </a:defRPr>
            </a:lvl6pPr>
            <a:lvl7pPr marL="2984500" indent="-228600" eaLnBrk="0" fontAlgn="base" hangingPunct="0">
              <a:spcBef>
                <a:spcPct val="0"/>
              </a:spcBef>
              <a:spcAft>
                <a:spcPct val="0"/>
              </a:spcAft>
              <a:defRPr>
                <a:solidFill>
                  <a:schemeClr val="tx1"/>
                </a:solidFill>
                <a:latin typeface="Arial" panose="020B0604020202020204" pitchFamily="34" charset="0"/>
              </a:defRPr>
            </a:lvl7pPr>
            <a:lvl8pPr marL="3441700" indent="-228600" eaLnBrk="0" fontAlgn="base" hangingPunct="0">
              <a:spcBef>
                <a:spcPct val="0"/>
              </a:spcBef>
              <a:spcAft>
                <a:spcPct val="0"/>
              </a:spcAft>
              <a:defRPr>
                <a:solidFill>
                  <a:schemeClr val="tx1"/>
                </a:solidFill>
                <a:latin typeface="Arial" panose="020B0604020202020204" pitchFamily="34" charset="0"/>
              </a:defRPr>
            </a:lvl8pPr>
            <a:lvl9pPr marL="3898900" indent="-228600" eaLnBrk="0" fontAlgn="base" hangingPunct="0">
              <a:spcBef>
                <a:spcPct val="0"/>
              </a:spcBef>
              <a:spcAft>
                <a:spcPct val="0"/>
              </a:spcAft>
              <a:defRPr>
                <a:solidFill>
                  <a:schemeClr val="tx1"/>
                </a:solidFill>
                <a:latin typeface="Arial" panose="020B0604020202020204" pitchFamily="34" charset="0"/>
              </a:defRPr>
            </a:lvl9pPr>
          </a:lstStyle>
          <a:p>
            <a:fld id="{7BDA1766-BDBE-4190-BB84-128B4E3B0165}" type="slidenum">
              <a:rPr lang="en-US" altLang="en-US" smtClean="0"/>
              <a:pPr/>
              <a:t>2</a:t>
            </a:fld>
            <a:endParaRPr lang="en-US" altLang="en-US" smtClean="0"/>
          </a:p>
        </p:txBody>
      </p:sp>
    </p:spTree>
    <p:extLst>
      <p:ext uri="{BB962C8B-B14F-4D97-AF65-F5344CB8AC3E}">
        <p14:creationId xmlns:p14="http://schemas.microsoft.com/office/powerpoint/2010/main" val="2736556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21</a:t>
            </a:fld>
            <a:endParaRPr lang="en-US"/>
          </a:p>
        </p:txBody>
      </p:sp>
    </p:spTree>
    <p:extLst>
      <p:ext uri="{BB962C8B-B14F-4D97-AF65-F5344CB8AC3E}">
        <p14:creationId xmlns:p14="http://schemas.microsoft.com/office/powerpoint/2010/main" val="2620203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22</a:t>
            </a:fld>
            <a:endParaRPr lang="en-US"/>
          </a:p>
        </p:txBody>
      </p:sp>
    </p:spTree>
    <p:extLst>
      <p:ext uri="{BB962C8B-B14F-4D97-AF65-F5344CB8AC3E}">
        <p14:creationId xmlns:p14="http://schemas.microsoft.com/office/powerpoint/2010/main" val="434825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23</a:t>
            </a:fld>
            <a:endParaRPr lang="en-US"/>
          </a:p>
        </p:txBody>
      </p:sp>
    </p:spTree>
    <p:extLst>
      <p:ext uri="{BB962C8B-B14F-4D97-AF65-F5344CB8AC3E}">
        <p14:creationId xmlns:p14="http://schemas.microsoft.com/office/powerpoint/2010/main" val="3236319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24</a:t>
            </a:fld>
            <a:endParaRPr lang="en-US"/>
          </a:p>
        </p:txBody>
      </p:sp>
    </p:spTree>
    <p:extLst>
      <p:ext uri="{BB962C8B-B14F-4D97-AF65-F5344CB8AC3E}">
        <p14:creationId xmlns:p14="http://schemas.microsoft.com/office/powerpoint/2010/main" val="713220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25</a:t>
            </a:fld>
            <a:endParaRPr lang="en-US"/>
          </a:p>
        </p:txBody>
      </p:sp>
    </p:spTree>
    <p:extLst>
      <p:ext uri="{BB962C8B-B14F-4D97-AF65-F5344CB8AC3E}">
        <p14:creationId xmlns:p14="http://schemas.microsoft.com/office/powerpoint/2010/main" val="2841461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26</a:t>
            </a:fld>
            <a:endParaRPr lang="en-US"/>
          </a:p>
        </p:txBody>
      </p:sp>
    </p:spTree>
    <p:extLst>
      <p:ext uri="{BB962C8B-B14F-4D97-AF65-F5344CB8AC3E}">
        <p14:creationId xmlns:p14="http://schemas.microsoft.com/office/powerpoint/2010/main" val="3739833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27</a:t>
            </a:fld>
            <a:endParaRPr lang="en-US"/>
          </a:p>
        </p:txBody>
      </p:sp>
    </p:spTree>
    <p:extLst>
      <p:ext uri="{BB962C8B-B14F-4D97-AF65-F5344CB8AC3E}">
        <p14:creationId xmlns:p14="http://schemas.microsoft.com/office/powerpoint/2010/main" val="1025340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28</a:t>
            </a:fld>
            <a:endParaRPr lang="en-US"/>
          </a:p>
        </p:txBody>
      </p:sp>
    </p:spTree>
    <p:extLst>
      <p:ext uri="{BB962C8B-B14F-4D97-AF65-F5344CB8AC3E}">
        <p14:creationId xmlns:p14="http://schemas.microsoft.com/office/powerpoint/2010/main" val="314187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29</a:t>
            </a:fld>
            <a:endParaRPr lang="en-US"/>
          </a:p>
        </p:txBody>
      </p:sp>
    </p:spTree>
    <p:extLst>
      <p:ext uri="{BB962C8B-B14F-4D97-AF65-F5344CB8AC3E}">
        <p14:creationId xmlns:p14="http://schemas.microsoft.com/office/powerpoint/2010/main" val="3676827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30</a:t>
            </a:fld>
            <a:endParaRPr lang="en-US"/>
          </a:p>
        </p:txBody>
      </p:sp>
    </p:spTree>
    <p:extLst>
      <p:ext uri="{BB962C8B-B14F-4D97-AF65-F5344CB8AC3E}">
        <p14:creationId xmlns:p14="http://schemas.microsoft.com/office/powerpoint/2010/main" val="320408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Tell the story of the mine accident and recovery and mention Kate.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7713" indent="-287338">
              <a:defRPr>
                <a:solidFill>
                  <a:schemeClr val="tx1"/>
                </a:solidFill>
                <a:latin typeface="Arial" panose="020B0604020202020204" pitchFamily="34" charset="0"/>
              </a:defRPr>
            </a:lvl2pPr>
            <a:lvl3pPr marL="1149350" indent="-228600">
              <a:defRPr>
                <a:solidFill>
                  <a:schemeClr val="tx1"/>
                </a:solidFill>
                <a:latin typeface="Arial" panose="020B0604020202020204" pitchFamily="34" charset="0"/>
              </a:defRPr>
            </a:lvl3pPr>
            <a:lvl4pPr marL="1609725" indent="-228600">
              <a:defRPr>
                <a:solidFill>
                  <a:schemeClr val="tx1"/>
                </a:solidFill>
                <a:latin typeface="Arial" panose="020B0604020202020204" pitchFamily="34" charset="0"/>
              </a:defRPr>
            </a:lvl4pPr>
            <a:lvl5pPr marL="2070100" indent="-228600">
              <a:defRPr>
                <a:solidFill>
                  <a:schemeClr val="tx1"/>
                </a:solidFill>
                <a:latin typeface="Arial" panose="020B0604020202020204" pitchFamily="34" charset="0"/>
              </a:defRPr>
            </a:lvl5pPr>
            <a:lvl6pPr marL="2527300" indent="-228600" eaLnBrk="0" fontAlgn="base" hangingPunct="0">
              <a:spcBef>
                <a:spcPct val="0"/>
              </a:spcBef>
              <a:spcAft>
                <a:spcPct val="0"/>
              </a:spcAft>
              <a:defRPr>
                <a:solidFill>
                  <a:schemeClr val="tx1"/>
                </a:solidFill>
                <a:latin typeface="Arial" panose="020B0604020202020204" pitchFamily="34" charset="0"/>
              </a:defRPr>
            </a:lvl6pPr>
            <a:lvl7pPr marL="2984500" indent="-228600" eaLnBrk="0" fontAlgn="base" hangingPunct="0">
              <a:spcBef>
                <a:spcPct val="0"/>
              </a:spcBef>
              <a:spcAft>
                <a:spcPct val="0"/>
              </a:spcAft>
              <a:defRPr>
                <a:solidFill>
                  <a:schemeClr val="tx1"/>
                </a:solidFill>
                <a:latin typeface="Arial" panose="020B0604020202020204" pitchFamily="34" charset="0"/>
              </a:defRPr>
            </a:lvl7pPr>
            <a:lvl8pPr marL="3441700" indent="-228600" eaLnBrk="0" fontAlgn="base" hangingPunct="0">
              <a:spcBef>
                <a:spcPct val="0"/>
              </a:spcBef>
              <a:spcAft>
                <a:spcPct val="0"/>
              </a:spcAft>
              <a:defRPr>
                <a:solidFill>
                  <a:schemeClr val="tx1"/>
                </a:solidFill>
                <a:latin typeface="Arial" panose="020B0604020202020204" pitchFamily="34" charset="0"/>
              </a:defRPr>
            </a:lvl8pPr>
            <a:lvl9pPr marL="3898900" indent="-228600" eaLnBrk="0" fontAlgn="base" hangingPunct="0">
              <a:spcBef>
                <a:spcPct val="0"/>
              </a:spcBef>
              <a:spcAft>
                <a:spcPct val="0"/>
              </a:spcAft>
              <a:defRPr>
                <a:solidFill>
                  <a:schemeClr val="tx1"/>
                </a:solidFill>
                <a:latin typeface="Arial" panose="020B0604020202020204" pitchFamily="34" charset="0"/>
              </a:defRPr>
            </a:lvl9pPr>
          </a:lstStyle>
          <a:p>
            <a:fld id="{0EC23187-C22A-4E37-887D-3DBE2D6A373D}" type="slidenum">
              <a:rPr lang="en-US" altLang="en-US" smtClean="0"/>
              <a:pPr/>
              <a:t>3</a:t>
            </a:fld>
            <a:endParaRPr lang="en-US" altLang="en-US" smtClean="0"/>
          </a:p>
        </p:txBody>
      </p:sp>
    </p:spTree>
    <p:extLst>
      <p:ext uri="{BB962C8B-B14F-4D97-AF65-F5344CB8AC3E}">
        <p14:creationId xmlns:p14="http://schemas.microsoft.com/office/powerpoint/2010/main" val="113226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31</a:t>
            </a:fld>
            <a:endParaRPr lang="en-US"/>
          </a:p>
        </p:txBody>
      </p:sp>
    </p:spTree>
    <p:extLst>
      <p:ext uri="{BB962C8B-B14F-4D97-AF65-F5344CB8AC3E}">
        <p14:creationId xmlns:p14="http://schemas.microsoft.com/office/powerpoint/2010/main" val="1762834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32</a:t>
            </a:fld>
            <a:endParaRPr lang="en-US"/>
          </a:p>
        </p:txBody>
      </p:sp>
    </p:spTree>
    <p:extLst>
      <p:ext uri="{BB962C8B-B14F-4D97-AF65-F5344CB8AC3E}">
        <p14:creationId xmlns:p14="http://schemas.microsoft.com/office/powerpoint/2010/main" val="37540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2A7A0E-1864-474C-8F20-9D12117CF708}" type="slidenum">
              <a:rPr lang="en-US" smtClean="0"/>
              <a:pPr>
                <a:defRPr/>
              </a:pPr>
              <a:t>33</a:t>
            </a:fld>
            <a:endParaRPr lang="en-US" dirty="0"/>
          </a:p>
        </p:txBody>
      </p:sp>
    </p:spTree>
    <p:extLst>
      <p:ext uri="{BB962C8B-B14F-4D97-AF65-F5344CB8AC3E}">
        <p14:creationId xmlns:p14="http://schemas.microsoft.com/office/powerpoint/2010/main" val="1155684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63AAC8-5099-4617-A227-513B0EAF568F}" type="slidenum">
              <a:rPr lang="en-US" altLang="en-US" smtClean="0"/>
              <a:pPr/>
              <a:t>34</a:t>
            </a:fld>
            <a:endParaRPr lang="en-US" altLang="en-US" smtClean="0"/>
          </a:p>
        </p:txBody>
      </p:sp>
    </p:spTree>
    <p:extLst>
      <p:ext uri="{BB962C8B-B14F-4D97-AF65-F5344CB8AC3E}">
        <p14:creationId xmlns:p14="http://schemas.microsoft.com/office/powerpoint/2010/main" val="1523694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35</a:t>
            </a:fld>
            <a:endParaRPr lang="en-US"/>
          </a:p>
        </p:txBody>
      </p:sp>
    </p:spTree>
    <p:extLst>
      <p:ext uri="{BB962C8B-B14F-4D97-AF65-F5344CB8AC3E}">
        <p14:creationId xmlns:p14="http://schemas.microsoft.com/office/powerpoint/2010/main" val="3204145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The Job Accommodation Network (JAN) is the leading source of free, expert, and  confidential one-on-one guidance on reasonable accommodation (RA) in the workplace, the Americans with Disabilities Act (ADA) and related legislation, and disability employment issues. </a:t>
            </a:r>
          </a:p>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4</a:t>
            </a:fld>
            <a:endParaRPr lang="en-US"/>
          </a:p>
        </p:txBody>
      </p:sp>
    </p:spTree>
    <p:extLst>
      <p:ext uri="{BB962C8B-B14F-4D97-AF65-F5344CB8AC3E}">
        <p14:creationId xmlns:p14="http://schemas.microsoft.com/office/powerpoint/2010/main" val="87023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altLang="en-US" sz="1200" dirty="0" smtClean="0"/>
              <a:t>The Conference Board, established to help private industry understand and deal with the most critical issues of our time, believes disability in the workplace is one of these critical issues. The Board notes that there are a number of trends driving inclusion including:</a:t>
            </a:r>
            <a:r>
              <a:rPr lang="en-US" sz="1200" b="0" dirty="0" smtClean="0"/>
              <a:t>  </a:t>
            </a:r>
          </a:p>
          <a:p>
            <a:pPr lvl="3">
              <a:lnSpc>
                <a:spcPct val="120000"/>
              </a:lnSpc>
              <a:defRPr/>
            </a:pPr>
            <a:r>
              <a:rPr lang="en-US" sz="1200" dirty="0" smtClean="0"/>
              <a:t>Employees aging in the workplace</a:t>
            </a:r>
          </a:p>
          <a:p>
            <a:pPr lvl="3">
              <a:lnSpc>
                <a:spcPct val="120000"/>
              </a:lnSpc>
              <a:defRPr/>
            </a:pPr>
            <a:r>
              <a:rPr lang="en-US" sz="1200" dirty="0" smtClean="0"/>
              <a:t>Development of new, more universally accessible workplace technologies</a:t>
            </a:r>
          </a:p>
          <a:p>
            <a:pPr lvl="3">
              <a:lnSpc>
                <a:spcPct val="120000"/>
              </a:lnSpc>
              <a:defRPr/>
            </a:pPr>
            <a:r>
              <a:rPr lang="en-US" sz="1200" dirty="0" smtClean="0"/>
              <a:t>Greater acceptance of remote work</a:t>
            </a:r>
          </a:p>
          <a:p>
            <a:pPr lvl="3">
              <a:lnSpc>
                <a:spcPct val="120000"/>
              </a:lnSpc>
              <a:defRPr/>
            </a:pPr>
            <a:r>
              <a:rPr lang="en-US" sz="1200" dirty="0" smtClean="0"/>
              <a:t>Health care advances</a:t>
            </a:r>
          </a:p>
          <a:p>
            <a:pPr lvl="3">
              <a:lnSpc>
                <a:spcPct val="120000"/>
              </a:lnSpc>
              <a:defRPr/>
            </a:pPr>
            <a:r>
              <a:rPr lang="en-US" sz="1200" dirty="0" smtClean="0"/>
              <a:t>Incentives provided by government</a:t>
            </a:r>
          </a:p>
          <a:p>
            <a:r>
              <a:rPr lang="en-US" altLang="en-US" sz="1200" dirty="0" smtClean="0"/>
              <a:t>1 in 5 people report</a:t>
            </a:r>
            <a:r>
              <a:rPr lang="en-US" altLang="en-US" sz="1200" baseline="0" dirty="0" smtClean="0"/>
              <a:t> a disability </a:t>
            </a:r>
            <a:endParaRPr lang="en-US" altLang="en-US" sz="1200" dirty="0" smtClean="0"/>
          </a:p>
          <a:p>
            <a:endParaRPr lang="en-US" altLang="en-US" dirty="0" smtClean="0"/>
          </a:p>
          <a:p>
            <a:endParaRPr lang="en-US" altLang="en-US" dirty="0"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5063" indent="-227013">
              <a:defRPr>
                <a:solidFill>
                  <a:schemeClr val="tx1"/>
                </a:solidFill>
                <a:latin typeface="Arial" panose="020B0604020202020204" pitchFamily="34" charset="0"/>
              </a:defRPr>
            </a:lvl3pPr>
            <a:lvl4pPr marL="1589088" indent="-227013">
              <a:defRPr>
                <a:solidFill>
                  <a:schemeClr val="tx1"/>
                </a:solidFill>
                <a:latin typeface="Arial" panose="020B0604020202020204" pitchFamily="34" charset="0"/>
              </a:defRPr>
            </a:lvl4pPr>
            <a:lvl5pPr marL="2043113" indent="-227013">
              <a:defRPr>
                <a:solidFill>
                  <a:schemeClr val="tx1"/>
                </a:solidFill>
                <a:latin typeface="Arial" panose="020B0604020202020204" pitchFamily="34" charset="0"/>
              </a:defRPr>
            </a:lvl5pPr>
            <a:lvl6pPr marL="2500313" indent="-227013" eaLnBrk="0" fontAlgn="base" hangingPunct="0">
              <a:spcBef>
                <a:spcPct val="0"/>
              </a:spcBef>
              <a:spcAft>
                <a:spcPct val="0"/>
              </a:spcAft>
              <a:defRPr>
                <a:solidFill>
                  <a:schemeClr val="tx1"/>
                </a:solidFill>
                <a:latin typeface="Arial" panose="020B0604020202020204" pitchFamily="34" charset="0"/>
              </a:defRPr>
            </a:lvl6pPr>
            <a:lvl7pPr marL="2957513" indent="-227013" eaLnBrk="0" fontAlgn="base" hangingPunct="0">
              <a:spcBef>
                <a:spcPct val="0"/>
              </a:spcBef>
              <a:spcAft>
                <a:spcPct val="0"/>
              </a:spcAft>
              <a:defRPr>
                <a:solidFill>
                  <a:schemeClr val="tx1"/>
                </a:solidFill>
                <a:latin typeface="Arial" panose="020B0604020202020204" pitchFamily="34" charset="0"/>
              </a:defRPr>
            </a:lvl7pPr>
            <a:lvl8pPr marL="3414713" indent="-227013" eaLnBrk="0" fontAlgn="base" hangingPunct="0">
              <a:spcBef>
                <a:spcPct val="0"/>
              </a:spcBef>
              <a:spcAft>
                <a:spcPct val="0"/>
              </a:spcAft>
              <a:defRPr>
                <a:solidFill>
                  <a:schemeClr val="tx1"/>
                </a:solidFill>
                <a:latin typeface="Arial" panose="020B0604020202020204" pitchFamily="34" charset="0"/>
              </a:defRPr>
            </a:lvl8pPr>
            <a:lvl9pPr marL="3871913" indent="-227013" eaLnBrk="0" fontAlgn="base" hangingPunct="0">
              <a:spcBef>
                <a:spcPct val="0"/>
              </a:spcBef>
              <a:spcAft>
                <a:spcPct val="0"/>
              </a:spcAft>
              <a:defRPr>
                <a:solidFill>
                  <a:schemeClr val="tx1"/>
                </a:solidFill>
                <a:latin typeface="Arial" panose="020B0604020202020204" pitchFamily="34" charset="0"/>
              </a:defRPr>
            </a:lvl9pPr>
          </a:lstStyle>
          <a:p>
            <a:fld id="{7A9C2F6A-EA00-43AB-8262-AC12DBD0F5A0}" type="slidenum">
              <a:rPr lang="en-US" altLang="en-US" smtClean="0"/>
              <a:pPr/>
              <a:t>5</a:t>
            </a:fld>
            <a:endParaRPr lang="en-US" altLang="en-US" smtClean="0"/>
          </a:p>
        </p:txBody>
      </p:sp>
    </p:spTree>
    <p:extLst>
      <p:ext uri="{BB962C8B-B14F-4D97-AF65-F5344CB8AC3E}">
        <p14:creationId xmlns:p14="http://schemas.microsoft.com/office/powerpoint/2010/main" val="378359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altLang="en-US" dirty="0" smtClean="0"/>
              <a:t>Disability has also become an emerging market for a growing number of enterprises</a:t>
            </a:r>
            <a:r>
              <a:rPr lang="en-US" altLang="en-US" baseline="0" dirty="0" smtClean="0"/>
              <a:t>. So more than ever there is a value proposition to hiring people with disabilities and involving these employees in the development and marketing of products and services.  </a:t>
            </a:r>
          </a:p>
          <a:p>
            <a:endParaRPr lang="en-US" altLang="en-US" baseline="0" dirty="0" smtClean="0"/>
          </a:p>
          <a:p>
            <a:r>
              <a:rPr lang="en-US" altLang="en-US" baseline="0" dirty="0" smtClean="0"/>
              <a:t>Often, these days I hear of products designed for “ease of use”, or “designed for all”, or “universally designed”.  This shift in thinking about consumers and particularly about consumers with disabilities is signaling fundamental market changes. </a:t>
            </a:r>
            <a:r>
              <a:rPr lang="en-US" b="0" baseline="0" dirty="0" smtClean="0">
                <a:solidFill>
                  <a:srgbClr val="002060"/>
                </a:solidFill>
              </a:rPr>
              <a:t>Microsoft is a great exemplar here. Believing that “</a:t>
            </a:r>
            <a:r>
              <a:rPr lang="en-US" sz="1200" b="0" kern="1200" baseline="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isability is an engine of innovation”,</a:t>
            </a:r>
            <a:r>
              <a:rPr lang="en-US" sz="1200" kern="1200" baseline="0" dirty="0" smtClean="0">
                <a:solidFill>
                  <a:schemeClr val="tx1"/>
                </a:solidFill>
                <a:effectLst/>
                <a:latin typeface="+mn-lt"/>
                <a:ea typeface="+mn-ea"/>
                <a:cs typeface="+mn-cs"/>
              </a:rPr>
              <a:t> Microsoft and its “design for all” effort was featured in a recent Fast Company article. </a:t>
            </a:r>
            <a:endParaRPr lang="en-US" altLang="en-US" dirty="0" smtClean="0"/>
          </a:p>
          <a:p>
            <a:endParaRPr lang="en-US" altLang="en-US" dirty="0" smtClean="0"/>
          </a:p>
          <a:p>
            <a:pPr marL="0" marR="0" indent="0" algn="l" defTabSz="914400" rtl="0" eaLnBrk="0" fontAlgn="base" latinLnBrk="0" hangingPunct="0">
              <a:lnSpc>
                <a:spcPct val="120000"/>
              </a:lnSpc>
              <a:spcBef>
                <a:spcPts val="0"/>
              </a:spcBef>
              <a:spcAft>
                <a:spcPct val="0"/>
              </a:spcAft>
              <a:buClrTx/>
              <a:buSzTx/>
              <a:buFont typeface="Arial" panose="020B0604020202020204" pitchFamily="34" charset="0"/>
              <a:buNone/>
              <a:tabLst/>
              <a:defRPr/>
            </a:pPr>
            <a:r>
              <a:rPr lang="en-US" b="0" baseline="0" dirty="0" smtClean="0">
                <a:solidFill>
                  <a:schemeClr val="tx1"/>
                </a:solidFill>
              </a:rPr>
              <a:t>According to an</a:t>
            </a:r>
            <a:r>
              <a:rPr lang="en-US" b="0" baseline="0" dirty="0" smtClean="0">
                <a:solidFill>
                  <a:srgbClr val="002060"/>
                </a:solidFill>
              </a:rPr>
              <a:t> </a:t>
            </a:r>
            <a:r>
              <a:rPr lang="en-US" b="0" dirty="0" smtClean="0">
                <a:solidFill>
                  <a:srgbClr val="002060"/>
                </a:solidFill>
              </a:rPr>
              <a:t>Association of National Advertisers blog, people with disabilities globally</a:t>
            </a:r>
            <a:r>
              <a:rPr lang="en-US" b="0" baseline="0" dirty="0" smtClean="0">
                <a:solidFill>
                  <a:srgbClr val="002060"/>
                </a:solidFill>
              </a:rPr>
              <a:t> </a:t>
            </a:r>
            <a:r>
              <a:rPr lang="en-US" b="0" dirty="0" smtClean="0">
                <a:solidFill>
                  <a:srgbClr val="002060"/>
                </a:solidFill>
              </a:rPr>
              <a:t>control $8 trillion dollars in disposal income</a:t>
            </a:r>
            <a:r>
              <a:rPr lang="en-US" b="0" dirty="0" smtClean="0"/>
              <a:t>, and</a:t>
            </a:r>
            <a:r>
              <a:rPr lang="en-US" b="0" baseline="0" dirty="0" smtClean="0"/>
              <a:t> </a:t>
            </a:r>
            <a:r>
              <a:rPr lang="en-US" b="0" dirty="0" smtClean="0"/>
              <a:t>together with their friends and family represent 53% of global consumers.</a:t>
            </a:r>
            <a:endParaRPr lang="en-US" altLang="en-US" sz="1050" b="0" dirty="0" smtClean="0">
              <a:solidFill>
                <a:srgbClr val="002060"/>
              </a:solidFill>
            </a:endParaRPr>
          </a:p>
          <a:p>
            <a:pPr marL="0" marR="0" indent="0" algn="l" defTabSz="914400" rtl="0" eaLnBrk="0" fontAlgn="base" latinLnBrk="0" hangingPunct="0">
              <a:lnSpc>
                <a:spcPct val="120000"/>
              </a:lnSpc>
              <a:spcBef>
                <a:spcPts val="0"/>
              </a:spcBef>
              <a:spcAft>
                <a:spcPct val="0"/>
              </a:spcAft>
              <a:buClrTx/>
              <a:buSzTx/>
              <a:buFont typeface="Arial" panose="020B0604020202020204" pitchFamily="34" charset="0"/>
              <a:buNone/>
              <a:tabLst/>
              <a:defRPr/>
            </a:pPr>
            <a:r>
              <a:rPr lang="en-US" b="0" dirty="0" smtClean="0">
                <a:solidFill>
                  <a:srgbClr val="002060"/>
                </a:solidFill>
              </a:rPr>
              <a:t>According</a:t>
            </a:r>
            <a:r>
              <a:rPr lang="en-US" b="0" baseline="0" dirty="0" smtClean="0">
                <a:solidFill>
                  <a:srgbClr val="002060"/>
                </a:solidFill>
              </a:rPr>
              <a:t> to the author of this blog, </a:t>
            </a:r>
            <a:r>
              <a:rPr lang="en-US" b="0" dirty="0" smtClean="0">
                <a:solidFill>
                  <a:srgbClr val="002060"/>
                </a:solidFill>
              </a:rPr>
              <a:t>p</a:t>
            </a:r>
            <a:r>
              <a:rPr lang="en-US" b="0" dirty="0" smtClean="0"/>
              <a:t>eople with Disabilities (PWD) are positioned to be the focus of brands within the next five years. </a:t>
            </a:r>
            <a:endParaRPr lang="en-US" b="0" dirty="0" smtClean="0">
              <a:solidFill>
                <a:srgbClr val="002060"/>
              </a:solidFill>
            </a:endParaRPr>
          </a:p>
          <a:p>
            <a:pPr marL="0" indent="0">
              <a:lnSpc>
                <a:spcPct val="120000"/>
              </a:lnSpc>
              <a:spcBef>
                <a:spcPts val="0"/>
              </a:spcBef>
              <a:buFont typeface="Arial" panose="020B0604020202020204" pitchFamily="34" charset="0"/>
              <a:buNone/>
              <a:defRPr/>
            </a:pPr>
            <a:endParaRPr lang="en-US" b="0" dirty="0" smtClean="0">
              <a:solidFill>
                <a:srgbClr val="002060"/>
              </a:solidFill>
            </a:endParaRPr>
          </a:p>
          <a:p>
            <a:pPr marL="0" marR="0" indent="0" algn="l" defTabSz="914400" rtl="0" eaLnBrk="0" fontAlgn="base" latinLnBrk="0" hangingPunct="0">
              <a:lnSpc>
                <a:spcPct val="120000"/>
              </a:lnSpc>
              <a:spcBef>
                <a:spcPts val="0"/>
              </a:spcBef>
              <a:spcAft>
                <a:spcPct val="0"/>
              </a:spcAft>
              <a:buClrTx/>
              <a:buSzTx/>
              <a:buFont typeface="Arial" panose="020B0604020202020204" pitchFamily="34" charset="0"/>
              <a:buNone/>
              <a:tabLst/>
              <a:defRPr/>
            </a:pPr>
            <a:r>
              <a:rPr lang="en-US" altLang="en-US" sz="1200" dirty="0" smtClean="0"/>
              <a:t>Marcus Robinson in his book, “The Business Case for Inclusion and Engagement”</a:t>
            </a:r>
            <a:r>
              <a:rPr lang="en-US" altLang="en-US" sz="1200" baseline="0" dirty="0" smtClean="0"/>
              <a:t>, writes that m</a:t>
            </a:r>
            <a:r>
              <a:rPr lang="en-US" b="0" dirty="0" smtClean="0">
                <a:solidFill>
                  <a:srgbClr val="002060"/>
                </a:solidFill>
              </a:rPr>
              <a:t>arketing programs aimed at people with disabilities can reach as many as four out of every 10 consumers. As the largest of all U.S.-based minority groups, this group is comprised of people of all ethnic backgrounds, cultures and ages.</a:t>
            </a:r>
          </a:p>
          <a:p>
            <a:pPr marL="0" indent="0">
              <a:lnSpc>
                <a:spcPct val="120000"/>
              </a:lnSpc>
              <a:spcBef>
                <a:spcPts val="0"/>
              </a:spcBef>
              <a:buFont typeface="Arial" panose="020B0604020202020204" pitchFamily="34" charset="0"/>
              <a:buNone/>
              <a:defRPr/>
            </a:pPr>
            <a:endParaRPr lang="en-US" b="0" dirty="0" smtClean="0">
              <a:solidFill>
                <a:srgbClr val="002060"/>
              </a:solidFill>
            </a:endParaRPr>
          </a:p>
          <a:p>
            <a:pPr marL="0" marR="0" indent="0" algn="l" defTabSz="914400" rtl="0" eaLnBrk="0" fontAlgn="base" latinLnBrk="0" hangingPunct="0">
              <a:lnSpc>
                <a:spcPct val="120000"/>
              </a:lnSpc>
              <a:spcBef>
                <a:spcPts val="0"/>
              </a:spcBef>
              <a:spcAft>
                <a:spcPct val="0"/>
              </a:spcAft>
              <a:buClrTx/>
              <a:buSzTx/>
              <a:buFont typeface="Arial" panose="020B0604020202020204" pitchFamily="34" charset="0"/>
              <a:buNone/>
              <a:tabLst/>
              <a:defRPr/>
            </a:pPr>
            <a:r>
              <a:rPr lang="en-US" b="0" dirty="0" smtClean="0">
                <a:solidFill>
                  <a:srgbClr val="002060"/>
                </a:solidFill>
              </a:rPr>
              <a:t>And we know from 2006 study</a:t>
            </a:r>
            <a:r>
              <a:rPr lang="en-US" b="0" baseline="0" dirty="0" smtClean="0">
                <a:solidFill>
                  <a:srgbClr val="002060"/>
                </a:solidFill>
              </a:rPr>
              <a:t> conducted by </a:t>
            </a:r>
            <a:r>
              <a:rPr lang="en-US" b="0" baseline="0" dirty="0" err="1" smtClean="0">
                <a:solidFill>
                  <a:srgbClr val="002060"/>
                </a:solidFill>
              </a:rPr>
              <a:t>Siperstein</a:t>
            </a:r>
            <a:r>
              <a:rPr lang="en-US" b="0" baseline="0" dirty="0" smtClean="0">
                <a:solidFill>
                  <a:srgbClr val="002060"/>
                </a:solidFill>
              </a:rPr>
              <a:t> and Romano that </a:t>
            </a:r>
            <a:r>
              <a:rPr lang="en-US" b="0" dirty="0" smtClean="0">
                <a:solidFill>
                  <a:srgbClr val="002060"/>
                </a:solidFill>
              </a:rPr>
              <a:t>“…87% of survey participants specifically agreed that they would prefer to give their business to companies that hire individuals with disabilities.”</a:t>
            </a:r>
            <a:endParaRPr lang="en-US" sz="800" b="0" dirty="0" smtClean="0">
              <a:solidFill>
                <a:srgbClr val="002060"/>
              </a:solidFill>
            </a:endParaRPr>
          </a:p>
          <a:p>
            <a:pPr marL="0" indent="0">
              <a:lnSpc>
                <a:spcPct val="120000"/>
              </a:lnSpc>
              <a:spcBef>
                <a:spcPts val="0"/>
              </a:spcBef>
              <a:buFont typeface="Arial" panose="020B0604020202020204" pitchFamily="34" charset="0"/>
              <a:buNone/>
              <a:defRPr/>
            </a:pPr>
            <a:endParaRPr lang="en-US" b="0" dirty="0" smtClean="0">
              <a:solidFill>
                <a:srgbClr val="002060"/>
              </a:solidFill>
            </a:endParaRPr>
          </a:p>
          <a:p>
            <a:pPr marL="0" marR="0" indent="0" algn="l" defTabSz="914400" rtl="0" eaLnBrk="0" fontAlgn="base" latinLnBrk="0" hangingPunct="0">
              <a:lnSpc>
                <a:spcPct val="120000"/>
              </a:lnSpc>
              <a:spcBef>
                <a:spcPts val="0"/>
              </a:spcBef>
              <a:spcAft>
                <a:spcPct val="0"/>
              </a:spcAft>
              <a:buClrTx/>
              <a:buSzTx/>
              <a:buFont typeface="Arial" panose="020B0604020202020204" pitchFamily="34" charset="0"/>
              <a:buNone/>
              <a:tabLst/>
              <a:defRPr/>
            </a:pPr>
            <a:r>
              <a:rPr lang="en-US" b="0" dirty="0" smtClean="0">
                <a:solidFill>
                  <a:srgbClr val="002060"/>
                </a:solidFill>
              </a:rPr>
              <a:t>Thus, disability is becoming mainstream in</a:t>
            </a:r>
            <a:r>
              <a:rPr lang="en-US" b="0" baseline="0" dirty="0" smtClean="0">
                <a:solidFill>
                  <a:srgbClr val="002060"/>
                </a:solidFill>
              </a:rPr>
              <a:t> the workplace and influencing many of the products and services we use. </a:t>
            </a:r>
            <a:endParaRPr lang="en-US" sz="1200" kern="1200" dirty="0" smtClean="0">
              <a:solidFill>
                <a:schemeClr val="tx1"/>
              </a:solidFill>
              <a:effectLst/>
              <a:latin typeface="+mn-lt"/>
              <a:ea typeface="+mn-ea"/>
              <a:cs typeface="+mn-cs"/>
            </a:endParaRPr>
          </a:p>
          <a:p>
            <a:pPr marL="0" indent="0">
              <a:lnSpc>
                <a:spcPct val="120000"/>
              </a:lnSpc>
              <a:spcBef>
                <a:spcPts val="0"/>
              </a:spcBef>
              <a:buFont typeface="Arial" panose="020B0604020202020204" pitchFamily="34" charset="0"/>
              <a:buNone/>
              <a:defRPr/>
            </a:pPr>
            <a:endParaRPr lang="en-US" b="0" dirty="0" smtClean="0">
              <a:solidFill>
                <a:srgbClr val="002060"/>
              </a:solidFill>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65F367-82E9-4453-89B8-DBE1C94A3DE2}" type="slidenum">
              <a:rPr lang="en-US" altLang="en-US" smtClean="0"/>
              <a:pPr/>
              <a:t>6</a:t>
            </a:fld>
            <a:endParaRPr lang="en-US" altLang="en-US" smtClean="0"/>
          </a:p>
        </p:txBody>
      </p:sp>
    </p:spTree>
    <p:extLst>
      <p:ext uri="{BB962C8B-B14F-4D97-AF65-F5344CB8AC3E}">
        <p14:creationId xmlns:p14="http://schemas.microsoft.com/office/powerpoint/2010/main" val="2107307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7</a:t>
            </a:fld>
            <a:endParaRPr lang="en-US"/>
          </a:p>
        </p:txBody>
      </p:sp>
    </p:spTree>
    <p:extLst>
      <p:ext uri="{BB962C8B-B14F-4D97-AF65-F5344CB8AC3E}">
        <p14:creationId xmlns:p14="http://schemas.microsoft.com/office/powerpoint/2010/main" val="3602686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It is typical for companies to have challenges in 3 key areas: culture that embraces disability inclusion, technical assistance, and integration of disability inclusion into HR policies, processes, and training.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448" indent="-287865">
              <a:spcBef>
                <a:spcPct val="30000"/>
              </a:spcBef>
              <a:defRPr sz="1200">
                <a:solidFill>
                  <a:schemeClr val="tx1"/>
                </a:solidFill>
                <a:latin typeface="Calibri" panose="020F0502020204030204" pitchFamily="34" charset="0"/>
              </a:defRPr>
            </a:lvl2pPr>
            <a:lvl3pPr marL="1151458" indent="-230292">
              <a:spcBef>
                <a:spcPct val="30000"/>
              </a:spcBef>
              <a:defRPr sz="1200">
                <a:solidFill>
                  <a:schemeClr val="tx1"/>
                </a:solidFill>
                <a:latin typeface="Calibri" panose="020F0502020204030204" pitchFamily="34" charset="0"/>
              </a:defRPr>
            </a:lvl3pPr>
            <a:lvl4pPr marL="1612041" indent="-230292">
              <a:spcBef>
                <a:spcPct val="30000"/>
              </a:spcBef>
              <a:defRPr sz="1200">
                <a:solidFill>
                  <a:schemeClr val="tx1"/>
                </a:solidFill>
                <a:latin typeface="Calibri" panose="020F0502020204030204" pitchFamily="34" charset="0"/>
              </a:defRPr>
            </a:lvl4pPr>
            <a:lvl5pPr marL="2072625" indent="-230292">
              <a:spcBef>
                <a:spcPct val="30000"/>
              </a:spcBef>
              <a:defRPr sz="1200">
                <a:solidFill>
                  <a:schemeClr val="tx1"/>
                </a:solidFill>
                <a:latin typeface="Calibri" panose="020F0502020204030204" pitchFamily="34" charset="0"/>
              </a:defRPr>
            </a:lvl5pPr>
            <a:lvl6pPr marL="2533208" indent="-230292" eaLnBrk="0" fontAlgn="base" hangingPunct="0">
              <a:spcBef>
                <a:spcPct val="30000"/>
              </a:spcBef>
              <a:spcAft>
                <a:spcPct val="0"/>
              </a:spcAft>
              <a:defRPr sz="1200">
                <a:solidFill>
                  <a:schemeClr val="tx1"/>
                </a:solidFill>
                <a:latin typeface="Calibri" panose="020F0502020204030204" pitchFamily="34" charset="0"/>
              </a:defRPr>
            </a:lvl6pPr>
            <a:lvl7pPr marL="2993791" indent="-230292" eaLnBrk="0" fontAlgn="base" hangingPunct="0">
              <a:spcBef>
                <a:spcPct val="30000"/>
              </a:spcBef>
              <a:spcAft>
                <a:spcPct val="0"/>
              </a:spcAft>
              <a:defRPr sz="1200">
                <a:solidFill>
                  <a:schemeClr val="tx1"/>
                </a:solidFill>
                <a:latin typeface="Calibri" panose="020F0502020204030204" pitchFamily="34" charset="0"/>
              </a:defRPr>
            </a:lvl7pPr>
            <a:lvl8pPr marL="3454375" indent="-230292" eaLnBrk="0" fontAlgn="base" hangingPunct="0">
              <a:spcBef>
                <a:spcPct val="30000"/>
              </a:spcBef>
              <a:spcAft>
                <a:spcPct val="0"/>
              </a:spcAft>
              <a:defRPr sz="1200">
                <a:solidFill>
                  <a:schemeClr val="tx1"/>
                </a:solidFill>
                <a:latin typeface="Calibri" panose="020F0502020204030204" pitchFamily="34" charset="0"/>
              </a:defRPr>
            </a:lvl8pPr>
            <a:lvl9pPr marL="3914958" indent="-23029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7EF868-DAE0-4D19-A021-D3B22ACCC944}" type="slidenum">
              <a:rPr lang="en-US" altLang="en-US" smtClean="0"/>
              <a:pPr>
                <a:spcBef>
                  <a:spcPct val="0"/>
                </a:spcBef>
              </a:pPr>
              <a:t>8</a:t>
            </a:fld>
            <a:endParaRPr lang="en-US" altLang="en-US" dirty="0" smtClean="0"/>
          </a:p>
        </p:txBody>
      </p:sp>
    </p:spTree>
    <p:extLst>
      <p:ext uri="{BB962C8B-B14F-4D97-AF65-F5344CB8AC3E}">
        <p14:creationId xmlns:p14="http://schemas.microsoft.com/office/powerpoint/2010/main" val="3620104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93E1BF3-B589-466C-8FB9-A51497D4999D}" type="slidenum">
              <a:rPr lang="en-US" altLang="en-US"/>
              <a:pPr/>
              <a:t>9</a:t>
            </a:fld>
            <a:endParaRPr lang="en-US" altLang="en-US"/>
          </a:p>
        </p:txBody>
      </p:sp>
    </p:spTree>
    <p:extLst>
      <p:ext uri="{BB962C8B-B14F-4D97-AF65-F5344CB8AC3E}">
        <p14:creationId xmlns:p14="http://schemas.microsoft.com/office/powerpoint/2010/main" val="3902303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pic>
        <p:nvPicPr>
          <p:cNvPr id="3" name="Picture 6" descr="template.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solidFill>
                <a:prstClr val="black"/>
              </a:solidFill>
              <a:latin typeface="Calibri" panose="020F0502020204030204" pitchFamily="34" charset="0"/>
              <a:ea typeface="+mn-ea"/>
            </a:endParaRPr>
          </a:p>
        </p:txBody>
      </p:sp>
      <p:sp>
        <p:nvSpPr>
          <p:cNvPr id="6" name="Rectangle 5"/>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7" name="Picture 20" descr="ODEP 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4"/>
          <p:cNvSpPr txBox="1">
            <a:spLocks noChangeArrowheads="1"/>
          </p:cNvSpPr>
          <p:nvPr userDrawn="1"/>
        </p:nvSpPr>
        <p:spPr bwMode="auto">
          <a:xfrm>
            <a:off x="1181100" y="5867400"/>
            <a:ext cx="7349063" cy="646331"/>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800" b="1" dirty="0" smtClean="0">
                <a:solidFill>
                  <a:srgbClr val="FFFFFF"/>
                </a:solidFill>
                <a:latin typeface="Arial" panose="020B0604020202020204" pitchFamily="34" charset="0"/>
                <a:cs typeface="Arial" panose="020B0604020202020204" pitchFamily="34" charset="0"/>
              </a:rPr>
              <a:t>JAN is funded by a contract with the </a:t>
            </a:r>
          </a:p>
          <a:p>
            <a:pPr eaLnBrk="1" hangingPunct="1">
              <a:defRPr/>
            </a:pPr>
            <a:r>
              <a:rPr lang="en-US" altLang="en-US" sz="1800" b="1" dirty="0" smtClean="0">
                <a:solidFill>
                  <a:srgbClr val="FFFFFF"/>
                </a:solidFill>
                <a:latin typeface="Arial" panose="020B0604020202020204" pitchFamily="34" charset="0"/>
                <a:cs typeface="Arial" panose="020B0604020202020204" pitchFamily="34" charset="0"/>
              </a:rPr>
              <a:t>Office of Disability Employment Policy, U.S. Department of Labor.</a:t>
            </a:r>
          </a:p>
        </p:txBody>
      </p:sp>
      <p:sp>
        <p:nvSpPr>
          <p:cNvPr id="10" name="Rectangle 9"/>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pic>
        <p:nvPicPr>
          <p:cNvPr id="11" name="Picture 11" descr="JAN Logo&#10;&#10;Practical Solutions&#10;Workplace Succes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12" name="Slide Number Placeholder 5"/>
          <p:cNvSpPr>
            <a:spLocks noGrp="1"/>
          </p:cNvSpPr>
          <p:nvPr>
            <p:ph type="sldNum" sz="quarter" idx="10"/>
          </p:nvPr>
        </p:nvSpPr>
        <p:spPr/>
        <p:txBody>
          <a:bodyPr/>
          <a:lstStyle>
            <a:lvl1pPr>
              <a:defRPr/>
            </a:lvl1pPr>
          </a:lstStyle>
          <a:p>
            <a:pPr>
              <a:defRPr/>
            </a:pPr>
            <a:fld id="{89343A22-9F54-4660-8666-03D1DB31D788}" type="slidenum">
              <a:rPr lang="en-US" altLang="en-US"/>
              <a:pPr>
                <a:defRPr/>
              </a:pPr>
              <a:t>‹#›</a:t>
            </a:fld>
            <a:endParaRPr lang="en-US" altLang="en-US"/>
          </a:p>
        </p:txBody>
      </p:sp>
    </p:spTree>
    <p:extLst>
      <p:ext uri="{BB962C8B-B14F-4D97-AF65-F5344CB8AC3E}">
        <p14:creationId xmlns:p14="http://schemas.microsoft.com/office/powerpoint/2010/main" val="331919101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eneral with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40099B-B23E-4397-AD62-756994B7AF00}"/>
              </a:ext>
            </a:extLst>
          </p:cNvPr>
          <p:cNvGraphicFramePr>
            <a:graphicFrameLocks noChangeAspect="1"/>
          </p:cNvGraphicFramePr>
          <p:nvPr>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5215"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B740099B-B23E-4397-AD62-756994B7AF00}"/>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8" name="Content Placeholder 2"/>
          <p:cNvSpPr>
            <a:spLocks noGrp="1"/>
          </p:cNvSpPr>
          <p:nvPr>
            <p:ph idx="1"/>
          </p:nvPr>
        </p:nvSpPr>
        <p:spPr>
          <a:xfrm>
            <a:off x="457200" y="1188720"/>
            <a:ext cx="8221980" cy="5335904"/>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6">
            <a:extLst>
              <a:ext uri="{FF2B5EF4-FFF2-40B4-BE49-F238E27FC236}">
                <a16:creationId xmlns:a16="http://schemas.microsoft.com/office/drawing/2014/main" id="{E87409FD-DE56-4A24-B474-98C52C0CB086}"/>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989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1" y="1188720"/>
            <a:ext cx="4082969" cy="5335904"/>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1"/>
          </p:nvPr>
        </p:nvSpPr>
        <p:spPr>
          <a:xfrm>
            <a:off x="4596211" y="1188720"/>
            <a:ext cx="4082969" cy="5335904"/>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68EF2C7A-AE60-402F-A3B1-72C00C4F3817}"/>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3082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1" y="1188720"/>
            <a:ext cx="4082969" cy="2660902"/>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1"/>
          </p:nvPr>
        </p:nvSpPr>
        <p:spPr>
          <a:xfrm>
            <a:off x="4596211" y="1188720"/>
            <a:ext cx="4082969" cy="2660902"/>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a:extLst>
              <a:ext uri="{FF2B5EF4-FFF2-40B4-BE49-F238E27FC236}">
                <a16:creationId xmlns:a16="http://schemas.microsoft.com/office/drawing/2014/main" id="{6BD2E8BC-BCA1-4C49-A080-A46F5FAEAB61}"/>
              </a:ext>
            </a:extLst>
          </p:cNvPr>
          <p:cNvSpPr>
            <a:spLocks noGrp="1"/>
          </p:cNvSpPr>
          <p:nvPr>
            <p:ph idx="12"/>
          </p:nvPr>
        </p:nvSpPr>
        <p:spPr>
          <a:xfrm>
            <a:off x="457201" y="3925825"/>
            <a:ext cx="4082969" cy="2598799"/>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a:extLst>
              <a:ext uri="{FF2B5EF4-FFF2-40B4-BE49-F238E27FC236}">
                <a16:creationId xmlns:a16="http://schemas.microsoft.com/office/drawing/2014/main" id="{3A896EF7-7508-490B-B137-0F1F82FB38C3}"/>
              </a:ext>
            </a:extLst>
          </p:cNvPr>
          <p:cNvSpPr>
            <a:spLocks noGrp="1"/>
          </p:cNvSpPr>
          <p:nvPr>
            <p:ph idx="13"/>
          </p:nvPr>
        </p:nvSpPr>
        <p:spPr>
          <a:xfrm>
            <a:off x="4596211" y="3925824"/>
            <a:ext cx="4082969" cy="2660902"/>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5FF2420F-C428-41A2-8E40-71EDE4E83C8B}"/>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9354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sfeed">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1150620" y="1066802"/>
            <a:ext cx="7528560" cy="5457823"/>
          </a:xfrm>
          <a:prstGeom prst="rect">
            <a:avLst/>
          </a:prstGeom>
        </p:spPr>
        <p:txBody>
          <a:bodyPr>
            <a:normAutofit/>
          </a:bodyPr>
          <a:lstStyle>
            <a:lvl1pPr marL="0" indent="0">
              <a:buNone/>
              <a:defRPr sz="900" b="1"/>
            </a:lvl1pPr>
          </a:lstStyle>
          <a:p>
            <a:pPr lvl="0"/>
            <a:r>
              <a:rPr lang="en-US" dirty="0"/>
              <a:t>Title</a:t>
            </a:r>
          </a:p>
        </p:txBody>
      </p:sp>
      <p:sp>
        <p:nvSpPr>
          <p:cNvPr id="9" name="Content Placeholder 2"/>
          <p:cNvSpPr>
            <a:spLocks noGrp="1"/>
          </p:cNvSpPr>
          <p:nvPr>
            <p:ph idx="11" hasCustomPrompt="1"/>
          </p:nvPr>
        </p:nvSpPr>
        <p:spPr>
          <a:xfrm>
            <a:off x="457200" y="1066802"/>
            <a:ext cx="693420" cy="5457823"/>
          </a:xfrm>
          <a:prstGeom prst="rect">
            <a:avLst/>
          </a:prstGeom>
        </p:spPr>
        <p:txBody>
          <a:bodyPr>
            <a:normAutofit/>
          </a:bodyPr>
          <a:lstStyle>
            <a:lvl1pPr marL="0" indent="0" algn="r">
              <a:buNone/>
              <a:defRPr sz="900" b="1"/>
            </a:lvl1pPr>
          </a:lstStyle>
          <a:p>
            <a:pPr lvl="0"/>
            <a:r>
              <a:rPr lang="en-US" b="1" dirty="0"/>
              <a:t>Date</a:t>
            </a:r>
            <a:endParaRPr lang="en-US" dirty="0"/>
          </a:p>
        </p:txBody>
      </p:sp>
      <p:sp>
        <p:nvSpPr>
          <p:cNvPr id="6" name="Title 5">
            <a:extLst>
              <a:ext uri="{FF2B5EF4-FFF2-40B4-BE49-F238E27FC236}">
                <a16:creationId xmlns:a16="http://schemas.microsoft.com/office/drawing/2014/main" id="{EFD27ADF-02C8-4428-96F6-102960B37FFE}"/>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0744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Nake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30CD-17E9-4055-BD4A-ECDA90F30ED7}"/>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4044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3" descr="Technology Made Human tagline image" title="Technology Made Huma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9304" y="631826"/>
            <a:ext cx="34004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2"/>
          <p:cNvSpPr>
            <a:spLocks noChangeShapeType="1"/>
          </p:cNvSpPr>
          <p:nvPr userDrawn="1"/>
        </p:nvSpPr>
        <p:spPr bwMode="auto">
          <a:xfrm flipH="1">
            <a:off x="1" y="4614863"/>
            <a:ext cx="871894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8" name="Title 1"/>
          <p:cNvSpPr>
            <a:spLocks noGrp="1"/>
          </p:cNvSpPr>
          <p:nvPr>
            <p:ph type="title" hasCustomPrompt="1"/>
          </p:nvPr>
        </p:nvSpPr>
        <p:spPr>
          <a:xfrm>
            <a:off x="2157753" y="3381715"/>
            <a:ext cx="6986248" cy="1207633"/>
          </a:xfrm>
          <a:prstGeom prst="rect">
            <a:avLst/>
          </a:prstGeom>
        </p:spPr>
        <p:txBody>
          <a:bodyPr anchor="b"/>
          <a:lstStyle>
            <a:lvl1pPr>
              <a:defRPr sz="3600" b="1" baseline="0">
                <a:solidFill>
                  <a:schemeClr val="bg1">
                    <a:lumMod val="50000"/>
                  </a:schemeClr>
                </a:solidFill>
                <a:latin typeface="+mj-lt"/>
                <a:ea typeface="Verdana" panose="020B0604030504040204" pitchFamily="34" charset="0"/>
                <a:cs typeface="Verdana" panose="020B0604030504040204" pitchFamily="34" charset="0"/>
              </a:defRPr>
            </a:lvl1pPr>
          </a:lstStyle>
          <a:p>
            <a:r>
              <a:rPr lang="en-US" dirty="0" smtClean="0"/>
              <a:t>Click to edit Master title style – Verdana 48 Bold</a:t>
            </a:r>
            <a:endParaRPr lang="en-US" dirty="0"/>
          </a:p>
        </p:txBody>
      </p:sp>
      <p:sp>
        <p:nvSpPr>
          <p:cNvPr id="29" name="Text Placeholder 2"/>
          <p:cNvSpPr>
            <a:spLocks noGrp="1"/>
          </p:cNvSpPr>
          <p:nvPr>
            <p:ph type="body" idx="1" hasCustomPrompt="1"/>
          </p:nvPr>
        </p:nvSpPr>
        <p:spPr>
          <a:xfrm>
            <a:off x="2157753" y="4641851"/>
            <a:ext cx="6986248" cy="1500187"/>
          </a:xfrm>
          <a:prstGeom prst="rect">
            <a:avLst/>
          </a:prstGeom>
        </p:spPr>
        <p:txBody>
          <a:bodyPr/>
          <a:lstStyle>
            <a:lvl1pPr marL="0" indent="0">
              <a:buNone/>
              <a:defRPr sz="1800">
                <a:solidFill>
                  <a:schemeClr val="tx1">
                    <a:tint val="75000"/>
                  </a:schemeClr>
                </a:solidFill>
                <a:latin typeface="+mn-lt"/>
                <a:ea typeface="Verdana" panose="020B0604030504040204" pitchFamily="34" charset="0"/>
                <a:cs typeface="Verdana" panose="020B0604030504040204" pitchFamily="34" charset="0"/>
              </a:defRPr>
            </a:lvl1pPr>
            <a:lvl2pPr marL="342892" indent="0">
              <a:buNone/>
              <a:defRPr sz="1500">
                <a:solidFill>
                  <a:schemeClr val="tx1">
                    <a:tint val="75000"/>
                  </a:schemeClr>
                </a:solidFill>
              </a:defRPr>
            </a:lvl2pPr>
            <a:lvl3pPr marL="685784"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Click to edit Master text styles – Verdana 24</a:t>
            </a:r>
          </a:p>
        </p:txBody>
      </p:sp>
      <p:pic>
        <p:nvPicPr>
          <p:cNvPr id="7" name="Picture 2" descr="3 circle images of IBM&#10;Eye, Bumble Bee,and letter M&#10;with color blind dots"/>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39304" y="3797925"/>
            <a:ext cx="1878806" cy="81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4432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729" y="579029"/>
            <a:ext cx="8876211" cy="644527"/>
          </a:xfrm>
          <a:prstGeom prst="rect">
            <a:avLst/>
          </a:prstGeom>
        </p:spPr>
        <p:txBody>
          <a:bodyPr/>
          <a:lstStyle>
            <a:lvl1pPr>
              <a:defRPr sz="2700" b="1" baseline="0">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8729" y="1581490"/>
            <a:ext cx="8060872" cy="4351338"/>
          </a:xfrm>
          <a:prstGeom prst="rect">
            <a:avLst/>
          </a:prstGeom>
        </p:spPr>
        <p:txBody>
          <a:bodyPr/>
          <a:lstStyle>
            <a:lvl1pPr>
              <a:defRPr sz="2250" b="1">
                <a:latin typeface="+mj-lt"/>
                <a:ea typeface="Verdana" panose="020B0604030504040204" pitchFamily="34" charset="0"/>
                <a:cs typeface="Verdana" panose="020B0604030504040204" pitchFamily="34" charset="0"/>
              </a:defRPr>
            </a:lvl1pPr>
            <a:lvl2pPr>
              <a:defRPr sz="2100">
                <a:latin typeface="+mj-lt"/>
                <a:ea typeface="Verdana" panose="020B0604030504040204" pitchFamily="34" charset="0"/>
                <a:cs typeface="Verdana" panose="020B0604030504040204" pitchFamily="34" charset="0"/>
              </a:defRPr>
            </a:lvl2pPr>
            <a:lvl3pPr>
              <a:defRPr sz="1800">
                <a:latin typeface="+mj-lt"/>
                <a:ea typeface="Verdana" panose="020B0604030504040204" pitchFamily="34" charset="0"/>
                <a:cs typeface="Verdana" panose="020B0604030504040204" pitchFamily="34" charset="0"/>
              </a:defRPr>
            </a:lvl3pPr>
            <a:lvl4pPr>
              <a:defRPr sz="1500">
                <a:latin typeface="+mj-lt"/>
                <a:ea typeface="Verdana" panose="020B0604030504040204" pitchFamily="34" charset="0"/>
                <a:cs typeface="Verdana" panose="020B0604030504040204" pitchFamily="34" charset="0"/>
              </a:defRPr>
            </a:lvl4pPr>
            <a:lvl5pPr>
              <a:defRPr sz="1500">
                <a:latin typeface="+mj-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hape 15"/>
          <p:cNvSpPr>
            <a:spLocks noGrp="1"/>
          </p:cNvSpPr>
          <p:nvPr>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Tree>
    <p:extLst>
      <p:ext uri="{BB962C8B-B14F-4D97-AF65-F5344CB8AC3E}">
        <p14:creationId xmlns:p14="http://schemas.microsoft.com/office/powerpoint/2010/main" val="14266288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2812825"/>
            <a:ext cx="7094084" cy="1207633"/>
          </a:xfrm>
          <a:prstGeom prst="rect">
            <a:avLst/>
          </a:prstGeom>
        </p:spPr>
        <p:txBody>
          <a:bodyPr anchor="b"/>
          <a:lstStyle>
            <a:lvl1pPr>
              <a:defRPr sz="4050">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5"/>
            <a:ext cx="7886700" cy="1500187"/>
          </a:xfrm>
          <a:prstGeom prst="rect">
            <a:avLst/>
          </a:prstGeom>
        </p:spPr>
        <p:txBody>
          <a:bodyPr/>
          <a:lstStyle>
            <a:lvl1pPr marL="0" indent="0">
              <a:buNone/>
              <a:defRPr sz="1800">
                <a:solidFill>
                  <a:schemeClr val="tx1">
                    <a:tint val="75000"/>
                  </a:schemeClr>
                </a:solidFill>
                <a:latin typeface="+mj-lt"/>
                <a:ea typeface="Verdana" panose="020B0604030504040204" pitchFamily="34" charset="0"/>
                <a:cs typeface="Verdana" panose="020B0604030504040204" pitchFamily="34" charset="0"/>
              </a:defRPr>
            </a:lvl1pPr>
            <a:lvl2pPr marL="342892" indent="0">
              <a:buNone/>
              <a:defRPr sz="1500">
                <a:solidFill>
                  <a:schemeClr val="tx1">
                    <a:tint val="75000"/>
                  </a:schemeClr>
                </a:solidFill>
              </a:defRPr>
            </a:lvl2pPr>
            <a:lvl3pPr marL="685784"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Click to edit Master text styles</a:t>
            </a:r>
          </a:p>
        </p:txBody>
      </p:sp>
      <p:sp>
        <p:nvSpPr>
          <p:cNvPr id="5"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40215712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168728" y="589189"/>
            <a:ext cx="8868592" cy="644527"/>
          </a:xfrm>
          <a:prstGeom prst="rect">
            <a:avLst/>
          </a:prstGeom>
        </p:spPr>
        <p:txBody>
          <a:bodyPr/>
          <a:lstStyle>
            <a:lvl1pPr>
              <a:defRPr sz="2700" b="1">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9" name="Content Placeholder 2"/>
          <p:cNvSpPr>
            <a:spLocks noGrp="1"/>
          </p:cNvSpPr>
          <p:nvPr>
            <p:ph idx="1"/>
          </p:nvPr>
        </p:nvSpPr>
        <p:spPr>
          <a:xfrm>
            <a:off x="168728" y="1581490"/>
            <a:ext cx="3978729" cy="4351338"/>
          </a:xfrm>
          <a:prstGeom prst="rect">
            <a:avLst/>
          </a:prstGeom>
        </p:spPr>
        <p:txBody>
          <a:bodyPr/>
          <a:lstStyle>
            <a:lvl1pPr>
              <a:defRPr sz="1800" b="1">
                <a:latin typeface="+mj-lt"/>
                <a:ea typeface="Verdana" panose="020B0604030504040204" pitchFamily="34" charset="0"/>
                <a:cs typeface="Verdana" panose="020B0604030504040204" pitchFamily="34" charset="0"/>
              </a:defRPr>
            </a:lvl1pPr>
            <a:lvl2pPr>
              <a:defRPr sz="1500">
                <a:latin typeface="+mj-lt"/>
                <a:ea typeface="Verdana" panose="020B0604030504040204" pitchFamily="34" charset="0"/>
                <a:cs typeface="Verdana" panose="020B0604030504040204" pitchFamily="34" charset="0"/>
              </a:defRPr>
            </a:lvl2pPr>
            <a:lvl3pPr>
              <a:defRPr sz="1350">
                <a:latin typeface="+mj-lt"/>
                <a:ea typeface="Verdana" panose="020B0604030504040204" pitchFamily="34" charset="0"/>
                <a:cs typeface="Verdana" panose="020B0604030504040204" pitchFamily="34" charset="0"/>
              </a:defRPr>
            </a:lvl3pPr>
            <a:lvl4pPr>
              <a:defRPr sz="1200">
                <a:latin typeface="+mj-lt"/>
                <a:ea typeface="Verdana" panose="020B0604030504040204" pitchFamily="34" charset="0"/>
                <a:cs typeface="Verdana" panose="020B0604030504040204" pitchFamily="34" charset="0"/>
              </a:defRPr>
            </a:lvl4pPr>
            <a:lvl5pPr>
              <a:defRPr sz="1200">
                <a:latin typeface="+mj-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0"/>
          </p:nvPr>
        </p:nvSpPr>
        <p:spPr>
          <a:xfrm>
            <a:off x="4463143" y="1581490"/>
            <a:ext cx="3978729" cy="4351338"/>
          </a:xfrm>
          <a:prstGeom prst="rect">
            <a:avLst/>
          </a:prstGeom>
        </p:spPr>
        <p:txBody>
          <a:bodyPr/>
          <a:lstStyle>
            <a:lvl1pPr>
              <a:defRPr sz="1800" b="1">
                <a:latin typeface="+mj-lt"/>
                <a:ea typeface="Verdana" panose="020B0604030504040204" pitchFamily="34" charset="0"/>
                <a:cs typeface="Verdana" panose="020B0604030504040204" pitchFamily="34" charset="0"/>
              </a:defRPr>
            </a:lvl1pPr>
            <a:lvl2pPr>
              <a:defRPr sz="1500">
                <a:latin typeface="+mj-lt"/>
                <a:ea typeface="Verdana" panose="020B0604030504040204" pitchFamily="34" charset="0"/>
                <a:cs typeface="Verdana" panose="020B0604030504040204" pitchFamily="34" charset="0"/>
              </a:defRPr>
            </a:lvl2pPr>
            <a:lvl3pPr>
              <a:defRPr sz="1350">
                <a:latin typeface="+mj-lt"/>
                <a:ea typeface="Verdana" panose="020B0604030504040204" pitchFamily="34" charset="0"/>
                <a:cs typeface="Verdana" panose="020B0604030504040204" pitchFamily="34" charset="0"/>
              </a:defRPr>
            </a:lvl3pPr>
            <a:lvl4pPr>
              <a:defRPr sz="1200">
                <a:latin typeface="+mj-lt"/>
                <a:ea typeface="Verdana" panose="020B0604030504040204" pitchFamily="34" charset="0"/>
                <a:cs typeface="Verdana" panose="020B0604030504040204" pitchFamily="34" charset="0"/>
              </a:defRPr>
            </a:lvl4pPr>
            <a:lvl5pPr>
              <a:defRPr sz="1200">
                <a:latin typeface="+mj-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31889002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57162" y="589189"/>
            <a:ext cx="8864918" cy="644527"/>
          </a:xfrm>
          <a:prstGeom prst="rect">
            <a:avLst/>
          </a:prstGeom>
        </p:spPr>
        <p:txBody>
          <a:bodyPr/>
          <a:lstStyle>
            <a:lvl1pPr>
              <a:defRPr sz="2700" b="1">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4"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28655668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9D8F93EB-C1A6-4A03-AA60-111B3209B1F1}"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7513840"/>
      </p:ext>
    </p:extLst>
  </p:cSld>
  <p:clrMapOvr>
    <a:masterClrMapping/>
  </p:clrMapOvr>
  <p:transition spd="slow">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accessible">
    <p:spTree>
      <p:nvGrpSpPr>
        <p:cNvPr id="1" name=""/>
        <p:cNvGrpSpPr/>
        <p:nvPr/>
      </p:nvGrpSpPr>
      <p:grpSpPr>
        <a:xfrm>
          <a:off x="0" y="0"/>
          <a:ext cx="0" cy="0"/>
          <a:chOff x="0" y="0"/>
          <a:chExt cx="0" cy="0"/>
        </a:xfrm>
      </p:grpSpPr>
      <p:sp>
        <p:nvSpPr>
          <p:cNvPr id="3"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27590359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650240"/>
            <a:ext cx="2949178" cy="1600200"/>
          </a:xfrm>
          <a:prstGeom prst="rect">
            <a:avLst/>
          </a:prstGeom>
        </p:spPr>
        <p:txBody>
          <a:bodyPr anchor="b"/>
          <a:lstStyle>
            <a:lvl1pPr>
              <a:defRPr sz="1800" b="1">
                <a:solidFill>
                  <a:srgbClr val="002060"/>
                </a:solidFill>
                <a:latin typeface="+mn-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29842" y="2402840"/>
            <a:ext cx="2949178" cy="3811588"/>
          </a:xfrm>
          <a:prstGeom prst="rect">
            <a:avLst/>
          </a:prstGeom>
        </p:spPr>
        <p:txBody>
          <a:bodyPr/>
          <a:lstStyle>
            <a:lvl1pPr marL="0" indent="0">
              <a:buNone/>
              <a:defRPr sz="1200">
                <a:latin typeface="+mn-lt"/>
                <a:ea typeface="Verdana" panose="020B0604030504040204" pitchFamily="34" charset="0"/>
                <a:cs typeface="Verdana" panose="020B0604030504040204" pitchFamily="34" charset="0"/>
              </a:defRPr>
            </a:lvl1pPr>
            <a:lvl2pPr marL="342892" indent="0">
              <a:buNone/>
              <a:defRPr sz="1050"/>
            </a:lvl2pPr>
            <a:lvl3pPr marL="685784" indent="0">
              <a:buNone/>
              <a:defRPr sz="900"/>
            </a:lvl3pPr>
            <a:lvl4pPr marL="1028675" indent="0">
              <a:buNone/>
              <a:defRPr sz="750"/>
            </a:lvl4pPr>
            <a:lvl5pPr marL="1371566" indent="0">
              <a:buNone/>
              <a:defRPr sz="750"/>
            </a:lvl5pPr>
            <a:lvl6pPr marL="1714457" indent="0">
              <a:buNone/>
              <a:defRPr sz="750"/>
            </a:lvl6pPr>
            <a:lvl7pPr marL="2057349" indent="0">
              <a:buNone/>
              <a:defRPr sz="750"/>
            </a:lvl7pPr>
            <a:lvl8pPr marL="2400240" indent="0">
              <a:buNone/>
              <a:defRPr sz="750"/>
            </a:lvl8pPr>
            <a:lvl9pPr marL="2743132" indent="0">
              <a:buNone/>
              <a:defRPr sz="750"/>
            </a:lvl9pPr>
          </a:lstStyle>
          <a:p>
            <a:pPr lvl="0"/>
            <a:r>
              <a:rPr lang="en-US" dirty="0" smtClean="0"/>
              <a:t>Click to edit Master text styles</a:t>
            </a:r>
          </a:p>
        </p:txBody>
      </p:sp>
      <p:sp>
        <p:nvSpPr>
          <p:cNvPr id="8" name="Content Placeholder 2"/>
          <p:cNvSpPr>
            <a:spLocks noGrp="1"/>
          </p:cNvSpPr>
          <p:nvPr>
            <p:ph idx="10"/>
          </p:nvPr>
        </p:nvSpPr>
        <p:spPr>
          <a:xfrm>
            <a:off x="4437743" y="1517650"/>
            <a:ext cx="3978729" cy="4351338"/>
          </a:xfrm>
          <a:prstGeom prst="rect">
            <a:avLst/>
          </a:prstGeom>
        </p:spPr>
        <p:txBody>
          <a:bodyPr/>
          <a:lstStyle>
            <a:lvl1pPr>
              <a:defRPr sz="1800" b="1">
                <a:latin typeface="+mn-lt"/>
                <a:ea typeface="Verdana" panose="020B0604030504040204" pitchFamily="34" charset="0"/>
                <a:cs typeface="Verdana" panose="020B0604030504040204" pitchFamily="34" charset="0"/>
              </a:defRPr>
            </a:lvl1pPr>
            <a:lvl2pPr>
              <a:defRPr sz="1500">
                <a:latin typeface="+mn-lt"/>
                <a:ea typeface="Verdana" panose="020B0604030504040204" pitchFamily="34" charset="0"/>
                <a:cs typeface="Verdana" panose="020B0604030504040204" pitchFamily="34" charset="0"/>
              </a:defRPr>
            </a:lvl2pPr>
            <a:lvl3pPr>
              <a:defRPr sz="1350">
                <a:latin typeface="+mn-lt"/>
                <a:ea typeface="Verdana" panose="020B0604030504040204" pitchFamily="34" charset="0"/>
                <a:cs typeface="Verdana" panose="020B0604030504040204" pitchFamily="34" charset="0"/>
              </a:defRPr>
            </a:lvl3pPr>
            <a:lvl4pPr>
              <a:defRPr sz="1200">
                <a:latin typeface="+mn-lt"/>
                <a:ea typeface="Verdana" panose="020B0604030504040204" pitchFamily="34" charset="0"/>
                <a:cs typeface="Verdana" panose="020B0604030504040204" pitchFamily="34" charset="0"/>
              </a:defRPr>
            </a:lvl4pPr>
            <a:lvl5pPr>
              <a:defRPr sz="1200">
                <a:latin typeface="+mn-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1985369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670560"/>
            <a:ext cx="2949178" cy="1600200"/>
          </a:xfrm>
          <a:prstGeom prst="rect">
            <a:avLst/>
          </a:prstGeom>
        </p:spPr>
        <p:txBody>
          <a:bodyPr anchor="b"/>
          <a:lstStyle>
            <a:lvl1pPr>
              <a:defRPr sz="2400">
                <a:latin typeface="+mn-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987427"/>
            <a:ext cx="4629150" cy="4873625"/>
          </a:xfrm>
          <a:prstGeom prst="rect">
            <a:avLst/>
          </a:prstGeom>
        </p:spPr>
        <p:txBody>
          <a:bodyPr/>
          <a:lstStyle>
            <a:lvl1pPr marL="0" indent="0">
              <a:buNone/>
              <a:defRPr sz="2400">
                <a:latin typeface="+mn-lt"/>
                <a:ea typeface="Verdana" panose="020B0604030504040204" pitchFamily="34" charset="0"/>
                <a:cs typeface="Verdana" panose="020B0604030504040204" pitchFamily="34" charset="0"/>
              </a:defRPr>
            </a:lvl1pPr>
            <a:lvl2pPr marL="342892" indent="0">
              <a:buNone/>
              <a:defRPr sz="2100"/>
            </a:lvl2pPr>
            <a:lvl3pPr marL="685784" indent="0">
              <a:buNone/>
              <a:defRPr sz="1800"/>
            </a:lvl3pPr>
            <a:lvl4pPr marL="1028675"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2" indent="0">
              <a:buNone/>
              <a:defRPr sz="1500"/>
            </a:lvl9pPr>
          </a:lstStyle>
          <a:p>
            <a:pPr lvl="0"/>
            <a:endParaRPr lang="en-US" noProof="0" smtClean="0"/>
          </a:p>
        </p:txBody>
      </p:sp>
      <p:sp>
        <p:nvSpPr>
          <p:cNvPr id="4" name="Text Placeholder 3"/>
          <p:cNvSpPr>
            <a:spLocks noGrp="1"/>
          </p:cNvSpPr>
          <p:nvPr>
            <p:ph type="body" sz="half" idx="2"/>
          </p:nvPr>
        </p:nvSpPr>
        <p:spPr>
          <a:xfrm>
            <a:off x="629842" y="2270760"/>
            <a:ext cx="2949178" cy="3811588"/>
          </a:xfrm>
          <a:prstGeom prst="rect">
            <a:avLst/>
          </a:prstGeom>
        </p:spPr>
        <p:txBody>
          <a:bodyPr/>
          <a:lstStyle>
            <a:lvl1pPr marL="0" indent="0">
              <a:buNone/>
              <a:defRPr sz="1200">
                <a:latin typeface="+mn-lt"/>
                <a:ea typeface="Verdana" panose="020B0604030504040204" pitchFamily="34" charset="0"/>
                <a:cs typeface="Verdana" panose="020B0604030504040204" pitchFamily="34" charset="0"/>
              </a:defRPr>
            </a:lvl1pPr>
            <a:lvl2pPr marL="342892" indent="0">
              <a:buNone/>
              <a:defRPr sz="1050"/>
            </a:lvl2pPr>
            <a:lvl3pPr marL="685784" indent="0">
              <a:buNone/>
              <a:defRPr sz="900"/>
            </a:lvl3pPr>
            <a:lvl4pPr marL="1028675" indent="0">
              <a:buNone/>
              <a:defRPr sz="750"/>
            </a:lvl4pPr>
            <a:lvl5pPr marL="1371566" indent="0">
              <a:buNone/>
              <a:defRPr sz="750"/>
            </a:lvl5pPr>
            <a:lvl6pPr marL="1714457" indent="0">
              <a:buNone/>
              <a:defRPr sz="750"/>
            </a:lvl6pPr>
            <a:lvl7pPr marL="2057349" indent="0">
              <a:buNone/>
              <a:defRPr sz="750"/>
            </a:lvl7pPr>
            <a:lvl8pPr marL="2400240" indent="0">
              <a:buNone/>
              <a:defRPr sz="750"/>
            </a:lvl8pPr>
            <a:lvl9pPr marL="2743132" indent="0">
              <a:buNone/>
              <a:defRPr sz="750"/>
            </a:lvl9pPr>
          </a:lstStyle>
          <a:p>
            <a:pPr lvl="0"/>
            <a:r>
              <a:rPr lang="en-US" smtClean="0"/>
              <a:t>Click to edit Master text styles</a:t>
            </a:r>
          </a:p>
        </p:txBody>
      </p:sp>
      <p:sp>
        <p:nvSpPr>
          <p:cNvPr id="6"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18639779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sz="1800" b="1">
                <a:latin typeface="+mn-lt"/>
                <a:ea typeface="Verdana" panose="020B0604030504040204" pitchFamily="34" charset="0"/>
                <a:cs typeface="Verdana" panose="020B0604030504040204" pitchFamily="34" charset="0"/>
              </a:defRPr>
            </a:lvl1pPr>
            <a:lvl2pPr>
              <a:defRPr sz="1500">
                <a:latin typeface="+mn-lt"/>
                <a:ea typeface="Verdana" panose="020B0604030504040204" pitchFamily="34" charset="0"/>
                <a:cs typeface="Verdana" panose="020B0604030504040204" pitchFamily="34" charset="0"/>
              </a:defRPr>
            </a:lvl2pPr>
            <a:lvl3pPr>
              <a:defRPr sz="1350">
                <a:latin typeface="+mn-lt"/>
                <a:ea typeface="Verdana" panose="020B0604030504040204" pitchFamily="34" charset="0"/>
                <a:cs typeface="Verdana" panose="020B0604030504040204" pitchFamily="34" charset="0"/>
              </a:defRPr>
            </a:lvl3pPr>
            <a:lvl4pPr>
              <a:defRPr sz="1200">
                <a:latin typeface="+mn-lt"/>
                <a:ea typeface="Verdana" panose="020B0604030504040204" pitchFamily="34" charset="0"/>
                <a:cs typeface="Verdana" panose="020B0604030504040204" pitchFamily="34" charset="0"/>
              </a:defRPr>
            </a:lvl4pPr>
            <a:lvl5pPr>
              <a:defRPr sz="1200">
                <a:latin typeface="+mn-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68728" y="589189"/>
            <a:ext cx="8860972" cy="644527"/>
          </a:xfrm>
          <a:prstGeom prst="rect">
            <a:avLst/>
          </a:prstGeom>
        </p:spPr>
        <p:txBody>
          <a:bodyPr/>
          <a:lstStyle>
            <a:lvl1pPr>
              <a:defRPr sz="2700" b="1">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4" name="Shape 15"/>
          <p:cNvSpPr>
            <a:spLocks noGrp="1"/>
          </p:cNvSpPr>
          <p:nvPr>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Tree>
    <p:extLst>
      <p:ext uri="{BB962C8B-B14F-4D97-AF65-F5344CB8AC3E}">
        <p14:creationId xmlns:p14="http://schemas.microsoft.com/office/powerpoint/2010/main" val="2751379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74007"/>
            <a:ext cx="1971675" cy="5811838"/>
          </a:xfrm>
          <a:prstGeom prst="rect">
            <a:avLst/>
          </a:prstGeom>
        </p:spPr>
        <p:txBody>
          <a:bodyPr vert="eaVert"/>
          <a:lstStyle>
            <a:lvl1pPr>
              <a:defRPr sz="2100" b="1">
                <a:solidFill>
                  <a:srgbClr val="002060"/>
                </a:solidFill>
                <a:latin typeface="+mn-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661761"/>
            <a:ext cx="5800725" cy="5811838"/>
          </a:xfrm>
          <a:prstGeom prst="rect">
            <a:avLst/>
          </a:prstGeom>
        </p:spPr>
        <p:txBody>
          <a:bodyPr vert="eaVert"/>
          <a:lstStyle>
            <a:lvl1pPr>
              <a:defRPr sz="1800" b="1">
                <a:latin typeface="+mn-lt"/>
                <a:ea typeface="Verdana" panose="020B0604030504040204" pitchFamily="34" charset="0"/>
                <a:cs typeface="Verdana" panose="020B0604030504040204" pitchFamily="34" charset="0"/>
              </a:defRPr>
            </a:lvl1pPr>
            <a:lvl2pPr>
              <a:defRPr sz="1500">
                <a:latin typeface="+mn-lt"/>
                <a:ea typeface="Verdana" panose="020B0604030504040204" pitchFamily="34" charset="0"/>
                <a:cs typeface="Verdana" panose="020B0604030504040204" pitchFamily="34" charset="0"/>
              </a:defRPr>
            </a:lvl2pPr>
            <a:lvl3pPr>
              <a:defRPr sz="1350">
                <a:latin typeface="+mn-lt"/>
                <a:ea typeface="Verdana" panose="020B0604030504040204" pitchFamily="34" charset="0"/>
                <a:cs typeface="Verdana" panose="020B0604030504040204" pitchFamily="34" charset="0"/>
              </a:defRPr>
            </a:lvl3pPr>
            <a:lvl4pPr>
              <a:defRPr sz="1200">
                <a:latin typeface="+mn-lt"/>
                <a:ea typeface="Verdana" panose="020B0604030504040204" pitchFamily="34" charset="0"/>
                <a:cs typeface="Verdana" panose="020B0604030504040204" pitchFamily="34" charset="0"/>
              </a:defRPr>
            </a:lvl4pPr>
            <a:lvl5pPr>
              <a:defRPr sz="1200">
                <a:latin typeface="+mn-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hape 15"/>
          <p:cNvSpPr>
            <a:spLocks noGrp="1"/>
          </p:cNvSpPr>
          <p:nvPr>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Tree>
    <p:extLst>
      <p:ext uri="{BB962C8B-B14F-4D97-AF65-F5344CB8AC3E}">
        <p14:creationId xmlns:p14="http://schemas.microsoft.com/office/powerpoint/2010/main" val="28224254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6" name="Line 12"/>
          <p:cNvSpPr>
            <a:spLocks noChangeShapeType="1"/>
          </p:cNvSpPr>
          <p:nvPr userDrawn="1"/>
        </p:nvSpPr>
        <p:spPr bwMode="auto">
          <a:xfrm flipH="1">
            <a:off x="1" y="4614863"/>
            <a:ext cx="871894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4" name="Title 1"/>
          <p:cNvSpPr>
            <a:spLocks noGrp="1"/>
          </p:cNvSpPr>
          <p:nvPr>
            <p:ph type="title"/>
          </p:nvPr>
        </p:nvSpPr>
        <p:spPr>
          <a:xfrm>
            <a:off x="2157754" y="3381718"/>
            <a:ext cx="6986248" cy="1207633"/>
          </a:xfrm>
          <a:prstGeom prst="rect">
            <a:avLst/>
          </a:prstGeom>
        </p:spPr>
        <p:txBody>
          <a:bodyPr anchor="b"/>
          <a:lstStyle>
            <a:lvl1pPr>
              <a:defRPr sz="3600" b="1">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2157754" y="4641853"/>
            <a:ext cx="6986248" cy="1500187"/>
          </a:xfrm>
          <a:prstGeom prst="rect">
            <a:avLst/>
          </a:prstGeom>
        </p:spPr>
        <p:txBody>
          <a:bodyPr/>
          <a:lstStyle>
            <a:lvl1pPr marL="0" indent="0">
              <a:buNone/>
              <a:defRPr sz="1800">
                <a:solidFill>
                  <a:schemeClr val="tx1">
                    <a:tint val="75000"/>
                  </a:schemeClr>
                </a:solidFill>
                <a:latin typeface="+mj-lt"/>
                <a:ea typeface="Verdana" panose="020B0604030504040204" pitchFamily="34" charset="0"/>
                <a:cs typeface="Verdana" panose="020B0604030504040204" pitchFamily="34" charset="0"/>
              </a:defRPr>
            </a:lvl1pPr>
            <a:lvl2pPr marL="342875" indent="0">
              <a:buNone/>
              <a:defRPr sz="1500">
                <a:solidFill>
                  <a:schemeClr val="tx1">
                    <a:tint val="75000"/>
                  </a:schemeClr>
                </a:solidFill>
              </a:defRPr>
            </a:lvl2pPr>
            <a:lvl3pPr marL="685750"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2"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smtClean="0"/>
              <a:t>Click to edit Master text styles</a:t>
            </a:r>
          </a:p>
        </p:txBody>
      </p:sp>
      <p:sp>
        <p:nvSpPr>
          <p:cNvPr id="8"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3098510114"/>
      </p:ext>
    </p:extLst>
  </p:cSld>
  <p:clrMapOvr>
    <a:masterClrMapping/>
  </p:clrMapOvr>
  <p:transition>
    <p:fade thruBlk="1"/>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3"/>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25FD1339-7EAA-934C-948A-B6F832127B88}" type="slidenum">
              <a:rPr lang="en-US" smtClean="0"/>
              <a:pPr/>
              <a:t>‹#›</a:t>
            </a:fld>
            <a:endParaRPr lang="en-US" dirty="0"/>
          </a:p>
        </p:txBody>
      </p:sp>
    </p:spTree>
    <p:extLst>
      <p:ext uri="{BB962C8B-B14F-4D97-AF65-F5344CB8AC3E}">
        <p14:creationId xmlns:p14="http://schemas.microsoft.com/office/powerpoint/2010/main" val="4058920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0_Title and Kicker">
    <p:spTree>
      <p:nvGrpSpPr>
        <p:cNvPr id="1" name=""/>
        <p:cNvGrpSpPr/>
        <p:nvPr/>
      </p:nvGrpSpPr>
      <p:grpSpPr>
        <a:xfrm>
          <a:off x="0" y="0"/>
          <a:ext cx="0" cy="0"/>
          <a:chOff x="0" y="0"/>
          <a:chExt cx="0" cy="0"/>
        </a:xfrm>
      </p:grpSpPr>
      <p:sp>
        <p:nvSpPr>
          <p:cNvPr id="15" name="Rectangle 14" descr="Header_Bar_Strip"/>
          <p:cNvSpPr>
            <a:spLocks noChangeArrowheads="1"/>
          </p:cNvSpPr>
          <p:nvPr userDrawn="1"/>
        </p:nvSpPr>
        <p:spPr bwMode="gray">
          <a:xfrm rot="16200000">
            <a:off x="4343406" y="-4343399"/>
            <a:ext cx="457199" cy="9144000"/>
          </a:xfrm>
          <a:prstGeom prst="rect">
            <a:avLst/>
          </a:prstGeom>
          <a:solidFill>
            <a:schemeClr val="tx2"/>
          </a:solidFill>
          <a:ln>
            <a:noFill/>
          </a:ln>
          <a:effectLst>
            <a:outerShdw blurRad="50800" dist="38100" dir="2700000" algn="tl" rotWithShape="0">
              <a:schemeClr val="bg1">
                <a:lumMod val="50000"/>
                <a:alpha val="43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sz="1350" dirty="0"/>
          </a:p>
        </p:txBody>
      </p:sp>
      <p:sp>
        <p:nvSpPr>
          <p:cNvPr id="7" name="Title Placeholder 1"/>
          <p:cNvSpPr>
            <a:spLocks noGrp="1"/>
          </p:cNvSpPr>
          <p:nvPr>
            <p:ph type="title" hasCustomPrompt="1"/>
          </p:nvPr>
        </p:nvSpPr>
        <p:spPr>
          <a:xfrm>
            <a:off x="152400" y="30480"/>
            <a:ext cx="8839200" cy="384048"/>
          </a:xfrm>
          <a:prstGeom prst="rect">
            <a:avLst/>
          </a:prstGeom>
          <a:ln>
            <a:noFill/>
          </a:ln>
        </p:spPr>
        <p:txBody>
          <a:bodyPr vert="horz" lIns="91440" tIns="45720" rIns="91440" bIns="45720" rtlCol="0" anchor="b" anchorCtr="0">
            <a:noAutofit/>
          </a:bodyPr>
          <a:lstStyle>
            <a:lvl1pPr>
              <a:defRPr sz="1440">
                <a:solidFill>
                  <a:schemeClr val="bg1"/>
                </a:solidFill>
                <a:latin typeface="Lubalin Book for IBM"/>
                <a:cs typeface="Lubalin Book for IBM"/>
              </a:defRPr>
            </a:lvl1pPr>
          </a:lstStyle>
          <a:p>
            <a:r>
              <a:rPr lang="en-US" dirty="0"/>
              <a:t>Click to edit slide title (</a:t>
            </a:r>
            <a:r>
              <a:rPr lang="en-US" dirty="0" err="1"/>
              <a:t>Lubalin</a:t>
            </a:r>
            <a:r>
              <a:rPr lang="en-US" dirty="0"/>
              <a:t> 16)</a:t>
            </a:r>
          </a:p>
        </p:txBody>
      </p:sp>
      <p:cxnSp>
        <p:nvCxnSpPr>
          <p:cNvPr id="6" name="Straight Connector 5"/>
          <p:cNvCxnSpPr/>
          <p:nvPr userDrawn="1"/>
        </p:nvCxnSpPr>
        <p:spPr bwMode="auto">
          <a:xfrm>
            <a:off x="0" y="1295400"/>
            <a:ext cx="9144000" cy="0"/>
          </a:xfrm>
          <a:prstGeom prst="line">
            <a:avLst/>
          </a:prstGeom>
          <a:noFill/>
          <a:ln w="28575" cap="flat" cmpd="sng" algn="ctr">
            <a:solidFill>
              <a:schemeClr val="tx2"/>
            </a:solidFill>
            <a:prstDash val="solid"/>
            <a:round/>
            <a:headEnd type="none" w="med" len="med"/>
            <a:tailEnd type="none" w="med" len="med"/>
          </a:ln>
          <a:effectLst/>
        </p:spPr>
      </p:cxnSp>
      <p:sp>
        <p:nvSpPr>
          <p:cNvPr id="9" name="Content Placeholder 10"/>
          <p:cNvSpPr>
            <a:spLocks noGrp="1"/>
          </p:cNvSpPr>
          <p:nvPr>
            <p:ph sz="quarter" idx="14" hasCustomPrompt="1"/>
          </p:nvPr>
        </p:nvSpPr>
        <p:spPr>
          <a:xfrm>
            <a:off x="152400" y="457201"/>
            <a:ext cx="8991600" cy="838200"/>
          </a:xfrm>
          <a:prstGeom prst="rect">
            <a:avLst/>
          </a:prstGeom>
          <a:noFill/>
          <a:ln>
            <a:noFill/>
          </a:ln>
        </p:spPr>
        <p:txBody>
          <a:bodyPr lIns="54864" anchor="ctr" anchorCtr="0">
            <a:normAutofit/>
          </a:bodyPr>
          <a:lstStyle>
            <a:lvl1pPr marL="210027" marR="0" indent="0" algn="l" defTabSz="822960" rtl="0" eaLnBrk="1" fontAlgn="base" latinLnBrk="0" hangingPunct="1">
              <a:lnSpc>
                <a:spcPct val="100000"/>
              </a:lnSpc>
              <a:spcBef>
                <a:spcPts val="540"/>
              </a:spcBef>
              <a:spcAft>
                <a:spcPct val="0"/>
              </a:spcAft>
              <a:buClr>
                <a:schemeClr val="tx1"/>
              </a:buClr>
              <a:buSzTx/>
              <a:buFont typeface="Wingdings" pitchFamily="2" charset="2"/>
              <a:buNone/>
              <a:tabLst/>
              <a:defRPr lang="en-US" sz="1800" b="1" baseline="0" dirty="0" smtClean="0">
                <a:solidFill>
                  <a:schemeClr val="tx1">
                    <a:lumMod val="50000"/>
                    <a:lumOff val="50000"/>
                  </a:schemeClr>
                </a:solidFill>
                <a:latin typeface="HelvNeue Light for IBM"/>
                <a:ea typeface="+mn-ea"/>
                <a:cs typeface="Arial" pitchFamily="34" charset="0"/>
              </a:defRPr>
            </a:lvl1pPr>
          </a:lstStyle>
          <a:p>
            <a:pPr marL="210027" marR="0" lvl="0" indent="0" algn="l" defTabSz="822960" rtl="0" eaLnBrk="1" fontAlgn="base" latinLnBrk="0" hangingPunct="1">
              <a:lnSpc>
                <a:spcPct val="100000"/>
              </a:lnSpc>
              <a:spcBef>
                <a:spcPts val="540"/>
              </a:spcBef>
              <a:spcAft>
                <a:spcPct val="0"/>
              </a:spcAft>
              <a:buClr>
                <a:schemeClr val="tx1"/>
              </a:buClr>
              <a:buSzTx/>
              <a:buFont typeface="Wingdings" pitchFamily="2" charset="2"/>
              <a:buNone/>
              <a:tabLst/>
              <a:defRPr/>
            </a:pPr>
            <a:r>
              <a:rPr lang="en-US" dirty="0"/>
              <a:t>Enter slide take away</a:t>
            </a:r>
          </a:p>
        </p:txBody>
      </p:sp>
    </p:spTree>
    <p:extLst>
      <p:ext uri="{BB962C8B-B14F-4D97-AF65-F5344CB8AC3E}">
        <p14:creationId xmlns:p14="http://schemas.microsoft.com/office/powerpoint/2010/main" val="285976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a:lvl1pPr>
          </a:lstStyle>
          <a:p>
            <a:pPr>
              <a:defRPr/>
            </a:pPr>
            <a:fld id="{9D8F93EB-C1A6-4A03-AA60-111B3209B1F1}"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841248" y="1298448"/>
            <a:ext cx="7845552" cy="518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618134"/>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96DB"/>
        </a:solid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a typeface="+mn-ea"/>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A79D37CD-2012-4E34-9792-0B94A8E985F2}"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3958894"/>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820399D6-40C9-493A-A99C-48C068FBF93B}"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655459"/>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cs typeface="+mn-cs"/>
              </a:defRPr>
            </a:lvl1pPr>
          </a:lstStyle>
          <a:p>
            <a:pPr>
              <a:defRPr/>
            </a:pPr>
            <a:fld id="{D0F13A2C-FCFD-4526-8C04-6CD036B47D25}" type="slidenum">
              <a:rPr lang="en-US"/>
              <a:pPr>
                <a:defRPr/>
              </a:pPr>
              <a:t>‹#›</a:t>
            </a:fld>
            <a:endParaRPr lang="en-US" dirty="0"/>
          </a:p>
        </p:txBody>
      </p:sp>
    </p:spTree>
    <p:extLst>
      <p:ext uri="{BB962C8B-B14F-4D97-AF65-F5344CB8AC3E}">
        <p14:creationId xmlns:p14="http://schemas.microsoft.com/office/powerpoint/2010/main" val="3634643872"/>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dirty="0"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70BDC09-1DFB-46A6-88F6-FFADEBD49404}" type="slidenum">
              <a:rPr lang="en-US"/>
              <a:pPr>
                <a:defRPr/>
              </a:pPr>
              <a:t>‹#›</a:t>
            </a:fld>
            <a:endParaRPr lang="en-US" dirty="0"/>
          </a:p>
        </p:txBody>
      </p:sp>
    </p:spTree>
    <p:extLst>
      <p:ext uri="{BB962C8B-B14F-4D97-AF65-F5344CB8AC3E}">
        <p14:creationId xmlns:p14="http://schemas.microsoft.com/office/powerpoint/2010/main" val="321834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913DD1E-A410-46F2-BB2C-C78A68D3BEE1}"/>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167"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1913DD1E-A410-46F2-BB2C-C78A68D3BEE1}"/>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74CC4F4-257D-4EAB-95C4-C523C9D19B5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438084" y="1931542"/>
            <a:ext cx="3705916" cy="4926458"/>
          </a:xfrm>
          <a:prstGeom prst="rect">
            <a:avLst/>
          </a:prstGeom>
        </p:spPr>
      </p:pic>
      <p:sp>
        <p:nvSpPr>
          <p:cNvPr id="12" name="Text Placeholder 11">
            <a:extLst>
              <a:ext uri="{FF2B5EF4-FFF2-40B4-BE49-F238E27FC236}">
                <a16:creationId xmlns:a16="http://schemas.microsoft.com/office/drawing/2014/main" id="{42ABD46B-7A0C-49CE-B8FA-9E99D0874DAD}"/>
              </a:ext>
            </a:extLst>
          </p:cNvPr>
          <p:cNvSpPr>
            <a:spLocks noGrp="1"/>
          </p:cNvSpPr>
          <p:nvPr>
            <p:ph type="body" sz="quarter" idx="10" hasCustomPrompt="1"/>
          </p:nvPr>
        </p:nvSpPr>
        <p:spPr>
          <a:xfrm>
            <a:off x="465037" y="3002663"/>
            <a:ext cx="5515139" cy="627506"/>
          </a:xfrm>
        </p:spPr>
        <p:txBody>
          <a:bodyPr>
            <a:noAutofit/>
          </a:bodyPr>
          <a:lstStyle>
            <a:lvl1pPr marL="0" marR="0" indent="0" algn="l" defTabSz="685800" rtl="0" eaLnBrk="0" fontAlgn="base" latinLnBrk="0" hangingPunct="0">
              <a:lnSpc>
                <a:spcPct val="90000"/>
              </a:lnSpc>
              <a:spcBef>
                <a:spcPct val="0"/>
              </a:spcBef>
              <a:spcAft>
                <a:spcPts val="450"/>
              </a:spcAft>
              <a:buClrTx/>
              <a:buSzTx/>
              <a:buFontTx/>
              <a:buNone/>
              <a:tabLst/>
              <a:defRPr sz="30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The Title of the Presentation</a:t>
            </a:r>
            <a:endPar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endParaRPr>
          </a:p>
        </p:txBody>
      </p:sp>
      <p:sp>
        <p:nvSpPr>
          <p:cNvPr id="10" name="TextBox 9">
            <a:extLst>
              <a:ext uri="{FF2B5EF4-FFF2-40B4-BE49-F238E27FC236}">
                <a16:creationId xmlns:a16="http://schemas.microsoft.com/office/drawing/2014/main" id="{4F375CA5-DF4C-43D0-994D-1436DCD65E05}"/>
              </a:ext>
            </a:extLst>
          </p:cNvPr>
          <p:cNvSpPr txBox="1"/>
          <p:nvPr/>
        </p:nvSpPr>
        <p:spPr>
          <a:xfrm>
            <a:off x="465038" y="761991"/>
            <a:ext cx="3464353" cy="900246"/>
          </a:xfrm>
          <a:prstGeom prst="rect">
            <a:avLst/>
          </a:prstGeom>
          <a:noFill/>
        </p:spPr>
        <p:txBody>
          <a:bodyPr wrap="square" rtlCol="0">
            <a:spAutoFit/>
          </a:bodyPr>
          <a:lstStyle/>
          <a:p>
            <a:r>
              <a:rPr lang="en-US" sz="3750" spc="23" dirty="0">
                <a:latin typeface="Helvetica Neue Thin" charset="0"/>
                <a:ea typeface="Helvetica Neue Thin" charset="0"/>
                <a:cs typeface="Helvetica Neue Thin" charset="0"/>
              </a:rPr>
              <a:t>IBM </a:t>
            </a:r>
            <a:r>
              <a:rPr lang="en-US" sz="3750" b="1" spc="23" dirty="0">
                <a:latin typeface="Helvetica Neue Thin" charset="0"/>
                <a:ea typeface="Helvetica Neue Thin" charset="0"/>
                <a:cs typeface="Helvetica Neue Thin" charset="0"/>
              </a:rPr>
              <a:t>Research</a:t>
            </a:r>
          </a:p>
          <a:p>
            <a:r>
              <a:rPr lang="en-US" sz="1500" spc="23" dirty="0">
                <a:latin typeface="Helvetica Neue Thin" charset="0"/>
                <a:ea typeface="Helvetica Neue Thin" charset="0"/>
                <a:cs typeface="Helvetica Neue Thin" charset="0"/>
              </a:rPr>
              <a:t>STRATEGIC BUSINESS INSIGHTS</a:t>
            </a:r>
          </a:p>
        </p:txBody>
      </p:sp>
      <p:sp>
        <p:nvSpPr>
          <p:cNvPr id="13" name="Text Placeholder 11">
            <a:extLst>
              <a:ext uri="{FF2B5EF4-FFF2-40B4-BE49-F238E27FC236}">
                <a16:creationId xmlns:a16="http://schemas.microsoft.com/office/drawing/2014/main" id="{81D14348-D419-40A0-B54E-36A38D17A69B}"/>
              </a:ext>
            </a:extLst>
          </p:cNvPr>
          <p:cNvSpPr>
            <a:spLocks noGrp="1"/>
          </p:cNvSpPr>
          <p:nvPr>
            <p:ph type="body" sz="quarter" idx="11" hasCustomPrompt="1"/>
          </p:nvPr>
        </p:nvSpPr>
        <p:spPr>
          <a:xfrm>
            <a:off x="465037" y="3630169"/>
            <a:ext cx="5515139" cy="1392557"/>
          </a:xfrm>
        </p:spPr>
        <p:txBody>
          <a:bodyPr/>
          <a:lstStyle>
            <a:lvl1pPr marL="0" marR="0" indent="0" algn="l" defTabSz="685800" rtl="0" eaLnBrk="0" fontAlgn="base" latinLnBrk="0" hangingPunct="0">
              <a:lnSpc>
                <a:spcPct val="90000"/>
              </a:lnSpc>
              <a:spcBef>
                <a:spcPct val="0"/>
              </a:spcBef>
              <a:spcAft>
                <a:spcPts val="450"/>
              </a:spcAft>
              <a:buClrTx/>
              <a:buSzTx/>
              <a:buFontTx/>
              <a:buNone/>
              <a:tabLst/>
              <a:defRPr sz="21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Helvetica Neue Light" charset="0"/>
                <a:ea typeface="Helvetica Neue Light" charset="0"/>
                <a:cs typeface="Helvetica Neue Light" charset="0"/>
              </a:rPr>
              <a:t>THE SUBTITLE IS WRITTEN HERE</a:t>
            </a:r>
            <a:endPar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endParaRPr>
          </a:p>
        </p:txBody>
      </p:sp>
      <p:sp>
        <p:nvSpPr>
          <p:cNvPr id="14" name="Text Placeholder 11">
            <a:extLst>
              <a:ext uri="{FF2B5EF4-FFF2-40B4-BE49-F238E27FC236}">
                <a16:creationId xmlns:a16="http://schemas.microsoft.com/office/drawing/2014/main" id="{3CFD3C5D-1F9E-41C0-8B4A-138A58C67AC6}"/>
              </a:ext>
            </a:extLst>
          </p:cNvPr>
          <p:cNvSpPr>
            <a:spLocks noGrp="1"/>
          </p:cNvSpPr>
          <p:nvPr>
            <p:ph type="body" sz="quarter" idx="12" hasCustomPrompt="1"/>
          </p:nvPr>
        </p:nvSpPr>
        <p:spPr>
          <a:xfrm>
            <a:off x="465037" y="5041012"/>
            <a:ext cx="5515139" cy="382714"/>
          </a:xfrm>
        </p:spPr>
        <p:txBody>
          <a:bodyPr/>
          <a:lstStyle>
            <a:lvl1pPr marL="0" marR="0" indent="0" algn="l" defTabSz="685800" rtl="0" eaLnBrk="0" fontAlgn="base" latinLnBrk="0" hangingPunct="0">
              <a:lnSpc>
                <a:spcPct val="90000"/>
              </a:lnSpc>
              <a:spcBef>
                <a:spcPct val="0"/>
              </a:spcBef>
              <a:spcAft>
                <a:spcPts val="450"/>
              </a:spcAft>
              <a:buClrTx/>
              <a:buSzTx/>
              <a:buFontTx/>
              <a:buNone/>
              <a:tabLst/>
              <a:defRPr sz="21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rPr>
              <a:t>November 15, 2017</a:t>
            </a:r>
          </a:p>
        </p:txBody>
      </p:sp>
      <p:sp>
        <p:nvSpPr>
          <p:cNvPr id="15" name="Text Placeholder 11">
            <a:extLst>
              <a:ext uri="{FF2B5EF4-FFF2-40B4-BE49-F238E27FC236}">
                <a16:creationId xmlns:a16="http://schemas.microsoft.com/office/drawing/2014/main" id="{56E58A22-8438-4164-80B0-FAFD15F33C33}"/>
              </a:ext>
            </a:extLst>
          </p:cNvPr>
          <p:cNvSpPr>
            <a:spLocks noGrp="1"/>
          </p:cNvSpPr>
          <p:nvPr>
            <p:ph type="body" sz="quarter" idx="13" hasCustomPrompt="1"/>
          </p:nvPr>
        </p:nvSpPr>
        <p:spPr>
          <a:xfrm>
            <a:off x="465037" y="5423727"/>
            <a:ext cx="5515139" cy="419289"/>
          </a:xfrm>
        </p:spPr>
        <p:txBody>
          <a:bodyPr/>
          <a:lstStyle>
            <a:lvl1pPr marL="0" marR="0" indent="0" algn="l" defTabSz="685800" rtl="0" eaLnBrk="0" fontAlgn="base" latinLnBrk="0" hangingPunct="0">
              <a:lnSpc>
                <a:spcPct val="90000"/>
              </a:lnSpc>
              <a:spcBef>
                <a:spcPct val="0"/>
              </a:spcBef>
              <a:spcAft>
                <a:spcPts val="450"/>
              </a:spcAft>
              <a:buClrTx/>
              <a:buSzTx/>
              <a:buFontTx/>
              <a:buNone/>
              <a:tabLst/>
              <a:defRPr sz="21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rPr>
              <a:t>By First Last Name (optional)</a:t>
            </a:r>
          </a:p>
        </p:txBody>
      </p:sp>
    </p:spTree>
    <p:extLst>
      <p:ext uri="{BB962C8B-B14F-4D97-AF65-F5344CB8AC3E}">
        <p14:creationId xmlns:p14="http://schemas.microsoft.com/office/powerpoint/2010/main" val="195289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ener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1FDAE4F-4373-4743-8046-36D5C49B9C5C}"/>
              </a:ext>
            </a:extLst>
          </p:cNvPr>
          <p:cNvGraphicFramePr>
            <a:graphicFrameLocks noChangeAspect="1"/>
          </p:cNvGraphicFramePr>
          <p:nvPr>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4191"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F1FDAE4F-4373-4743-8046-36D5C49B9C5C}"/>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21A5F447-8679-41B6-8CE0-40D629270D4B}"/>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367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6.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oleObject" Target="../embeddings/oleObject1.bin"/><Relationship Id="rId5" Type="http://schemas.openxmlformats.org/officeDocument/2006/relationships/slideLayout" Target="../slideLayouts/slideLayout12.xml"/><Relationship Id="rId10" Type="http://schemas.openxmlformats.org/officeDocument/2006/relationships/tags" Target="../tags/tag2.xml"/><Relationship Id="rId4" Type="http://schemas.openxmlformats.org/officeDocument/2006/relationships/slideLayout" Target="../slideLayouts/slideLayout11.xml"/><Relationship Id="rId9"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8.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4250DF44-810A-43EB-9919-D13EEAAE7EFD}"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a:solidFill>
                <a:srgbClr val="000000"/>
              </a:solidFill>
              <a:ea typeface="+mn-ea"/>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05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2056" name="Picture 20" descr="odeplogo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58" name="Picture 11" descr="JAN Logo&#10;&#10;Job Accommodation Network"/>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3869353713"/>
      </p:ext>
    </p:extLst>
  </p:cSld>
  <p:clrMap bg1="lt1" tx1="dk1" bg2="lt2" tx2="dk2" accent1="accent1" accent2="accent2" accent3="accent3" accent4="accent4" accent5="accent5" accent6="accent6" hlink="hlink" folHlink="folHlink"/>
  <p:sldLayoutIdLst>
    <p:sldLayoutId id="2147483662" r:id="rId1"/>
    <p:sldLayoutId id="2147483659" r:id="rId2"/>
    <p:sldLayoutId id="2147483663" r:id="rId3"/>
    <p:sldLayoutId id="2147483660" r:id="rId4"/>
    <p:sldLayoutId id="2147483661" r:id="rId5"/>
    <p:sldLayoutId id="2147483687" r:id="rId6"/>
    <p:sldLayoutId id="2147483688" r:id="rId7"/>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S PGothic" panose="020B0600070205080204" pitchFamily="34" charset="-128"/>
          <a:cs typeface="Arial" pitchFamily="34" charset="0"/>
        </a:defRPr>
      </a:lvl1pPr>
      <a:lvl2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1EB10110-0EE6-4859-BB30-57A1A9EF32A1}"/>
              </a:ext>
            </a:extLst>
          </p:cNvPr>
          <p:cNvGraphicFramePr>
            <a:graphicFrameLocks noChangeAspect="1"/>
          </p:cNvGraphicFramePr>
          <p:nvPr>
            <p:custDataLst>
              <p:tags r:id="rId10"/>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143" name="think-cell Slide" r:id="rId11" imgW="425" imgH="424" progId="TCLayout.ActiveDocument.1">
                  <p:embed/>
                </p:oleObj>
              </mc:Choice>
              <mc:Fallback>
                <p:oleObj name="think-cell Slide" r:id="rId11" imgW="425" imgH="424" progId="TCLayout.ActiveDocument.1">
                  <p:embed/>
                  <p:pic>
                    <p:nvPicPr>
                      <p:cNvPr id="15" name="Object 14" hidden="1">
                        <a:extLst>
                          <a:ext uri="{FF2B5EF4-FFF2-40B4-BE49-F238E27FC236}">
                            <a16:creationId xmlns:a16="http://schemas.microsoft.com/office/drawing/2014/main" id="{1EB10110-0EE6-4859-BB30-57A1A9EF32A1}"/>
                          </a:ext>
                        </a:extLst>
                      </p:cNvPr>
                      <p:cNvPicPr/>
                      <p:nvPr/>
                    </p:nvPicPr>
                    <p:blipFill>
                      <a:blip r:embed="rId12"/>
                      <a:stretch>
                        <a:fillRect/>
                      </a:stretch>
                    </p:blipFill>
                    <p:spPr>
                      <a:xfrm>
                        <a:off x="1192" y="1589"/>
                        <a:ext cx="1190" cy="1587"/>
                      </a:xfrm>
                      <a:prstGeom prst="rect">
                        <a:avLst/>
                      </a:prstGeom>
                    </p:spPr>
                  </p:pic>
                </p:oleObj>
              </mc:Fallback>
            </mc:AlternateContent>
          </a:graphicData>
        </a:graphic>
      </p:graphicFrame>
      <p:cxnSp>
        <p:nvCxnSpPr>
          <p:cNvPr id="8" name="Straight Connector 7">
            <a:extLst>
              <a:ext uri="{FF2B5EF4-FFF2-40B4-BE49-F238E27FC236}">
                <a16:creationId xmlns:a16="http://schemas.microsoft.com/office/drawing/2014/main" id="{BF44A538-0126-40D1-AEB5-4FD5327C3378}"/>
              </a:ext>
            </a:extLst>
          </p:cNvPr>
          <p:cNvCxnSpPr>
            <a:cxnSpLocks/>
          </p:cNvCxnSpPr>
          <p:nvPr/>
        </p:nvCxnSpPr>
        <p:spPr>
          <a:xfrm>
            <a:off x="0" y="990600"/>
            <a:ext cx="9144000" cy="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sp>
        <p:nvSpPr>
          <p:cNvPr id="11" name="Title Placeholder 10">
            <a:extLst>
              <a:ext uri="{FF2B5EF4-FFF2-40B4-BE49-F238E27FC236}">
                <a16:creationId xmlns:a16="http://schemas.microsoft.com/office/drawing/2014/main" id="{0BCDC7E3-C6CD-4940-B8DF-7A8ACFA52467}"/>
              </a:ext>
            </a:extLst>
          </p:cNvPr>
          <p:cNvSpPr>
            <a:spLocks noGrp="1"/>
          </p:cNvSpPr>
          <p:nvPr>
            <p:ph type="title"/>
          </p:nvPr>
        </p:nvSpPr>
        <p:spPr>
          <a:xfrm>
            <a:off x="457201" y="1330"/>
            <a:ext cx="7419568" cy="893406"/>
          </a:xfrm>
          <a:prstGeom prst="rect">
            <a:avLst/>
          </a:prstGeom>
        </p:spPr>
        <p:txBody>
          <a:bodyPr vert="horz" lIns="91440" tIns="45720" rIns="91440" bIns="45720" rtlCol="0" anchor="b">
            <a:normAutofit/>
          </a:bodyPr>
          <a:lstStyle/>
          <a:p>
            <a:pPr fontAlgn="auto">
              <a:spcAft>
                <a:spcPts val="0"/>
              </a:spcAft>
            </a:pPr>
            <a:r>
              <a:rPr lang="en-US" dirty="0"/>
              <a:t>Edit Master text styles</a:t>
            </a:r>
          </a:p>
        </p:txBody>
      </p:sp>
      <p:sp>
        <p:nvSpPr>
          <p:cNvPr id="13" name="Rectangle 12">
            <a:extLst>
              <a:ext uri="{FF2B5EF4-FFF2-40B4-BE49-F238E27FC236}">
                <a16:creationId xmlns:a16="http://schemas.microsoft.com/office/drawing/2014/main" id="{A9BB9746-C15F-4FB7-B756-AF2C2AC5DB1C}"/>
              </a:ext>
            </a:extLst>
          </p:cNvPr>
          <p:cNvSpPr/>
          <p:nvPr/>
        </p:nvSpPr>
        <p:spPr>
          <a:xfrm>
            <a:off x="7876769" y="0"/>
            <a:ext cx="1277162" cy="354392"/>
          </a:xfrm>
          <a:prstGeom prst="rect">
            <a:avLst/>
          </a:prstGeom>
          <a:noFill/>
        </p:spPr>
        <p:txBody>
          <a:bodyPr wrap="square" lIns="68580" tIns="34290" rIns="68580" bIns="34290">
            <a:spAutoFit/>
          </a:bodyPr>
          <a:lstStyle/>
          <a:p>
            <a:r>
              <a:rPr lang="en-US" sz="1350" spc="23" dirty="0">
                <a:latin typeface="Helvetica Neue Thin" charset="0"/>
                <a:ea typeface="Helvetica Neue Thin" charset="0"/>
                <a:cs typeface="Helvetica Neue Thin" charset="0"/>
              </a:rPr>
              <a:t>IBM Research</a:t>
            </a:r>
          </a:p>
          <a:p>
            <a:endParaRPr lang="en-US" sz="503" spc="23" dirty="0">
              <a:latin typeface="Helvetica Neue Thin" charset="0"/>
              <a:ea typeface="Helvetica Neue Thin" charset="0"/>
              <a:cs typeface="Helvetica Neue Thin" charset="0"/>
            </a:endParaRPr>
          </a:p>
        </p:txBody>
      </p:sp>
      <p:sp>
        <p:nvSpPr>
          <p:cNvPr id="14" name="Rectangle 12">
            <a:extLst>
              <a:ext uri="{FF2B5EF4-FFF2-40B4-BE49-F238E27FC236}">
                <a16:creationId xmlns:a16="http://schemas.microsoft.com/office/drawing/2014/main" id="{41BF5285-63BF-4AAD-A5E2-8B6CC6EA6D73}"/>
              </a:ext>
            </a:extLst>
          </p:cNvPr>
          <p:cNvSpPr>
            <a:spLocks noChangeArrowheads="1"/>
          </p:cNvSpPr>
          <p:nvPr/>
        </p:nvSpPr>
        <p:spPr bwMode="auto">
          <a:xfrm>
            <a:off x="628650" y="6615574"/>
            <a:ext cx="7886700" cy="17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zh-CN" sz="600" dirty="0">
                <a:solidFill>
                  <a:srgbClr val="000000"/>
                </a:solidFill>
                <a:latin typeface="Arial" pitchFamily="34" charset="0"/>
                <a:ea typeface="宋体"/>
              </a:rPr>
              <a:t>IBM Research -   IBM Confidential   -                                                                        </a:t>
            </a:r>
            <a:fld id="{B08CA369-0877-490A-A0DF-46E0487DB463}" type="datetime1">
              <a:rPr lang="en-US" altLang="zh-CN" sz="600" smtClean="0">
                <a:solidFill>
                  <a:srgbClr val="000000"/>
                </a:solidFill>
                <a:latin typeface="Arial" pitchFamily="34" charset="0"/>
                <a:ea typeface="宋体"/>
              </a:rPr>
              <a:pPr eaLnBrk="1" hangingPunct="1">
                <a:defRPr/>
              </a:pPr>
              <a:t>9/17/2018</a:t>
            </a:fld>
            <a:r>
              <a:rPr lang="en-US" altLang="zh-CN" sz="600" dirty="0">
                <a:solidFill>
                  <a:srgbClr val="000000"/>
                </a:solidFill>
                <a:latin typeface="Arial" pitchFamily="34" charset="0"/>
                <a:ea typeface="宋体"/>
              </a:rPr>
              <a:t>                                                                                                                                </a:t>
            </a:r>
            <a:r>
              <a:rPr lang="en-US" altLang="en-US" sz="600" dirty="0">
                <a:solidFill>
                  <a:srgbClr val="000000"/>
                </a:solidFill>
                <a:latin typeface="Arial" pitchFamily="34" charset="0"/>
                <a:ea typeface="MS PGothic" pitchFamily="34" charset="-128"/>
              </a:rPr>
              <a:t>© 2017</a:t>
            </a:r>
            <a:r>
              <a:rPr lang="en-US" altLang="en-US" sz="600" baseline="0" dirty="0">
                <a:solidFill>
                  <a:srgbClr val="000000"/>
                </a:solidFill>
                <a:latin typeface="Arial" pitchFamily="34" charset="0"/>
                <a:ea typeface="MS PGothic" pitchFamily="34" charset="-128"/>
              </a:rPr>
              <a:t> I</a:t>
            </a:r>
            <a:r>
              <a:rPr lang="en-US" altLang="en-US" sz="600" dirty="0">
                <a:solidFill>
                  <a:srgbClr val="000000"/>
                </a:solidFill>
                <a:latin typeface="Arial" pitchFamily="34" charset="0"/>
                <a:ea typeface="MS PGothic" pitchFamily="34" charset="-128"/>
              </a:rPr>
              <a:t>BM Corporation           </a:t>
            </a:r>
            <a:fld id="{9950837B-4A49-4C75-8681-E3179A1E4666}" type="slidenum">
              <a:rPr lang="en-US" altLang="en-US" sz="600" smtClean="0">
                <a:solidFill>
                  <a:srgbClr val="000000"/>
                </a:solidFill>
                <a:latin typeface="Arial" pitchFamily="34" charset="0"/>
                <a:ea typeface="MS PGothic" pitchFamily="34" charset="-128"/>
              </a:rPr>
              <a:pPr eaLnBrk="1" hangingPunct="1">
                <a:defRPr/>
              </a:pPr>
              <a:t>‹#›</a:t>
            </a:fld>
            <a:r>
              <a:rPr lang="en-US" altLang="en-US" sz="600" dirty="0">
                <a:solidFill>
                  <a:srgbClr val="000000"/>
                </a:solidFill>
                <a:latin typeface="Arial" pitchFamily="34" charset="0"/>
                <a:ea typeface="MS PGothic" pitchFamily="34" charset="-128"/>
              </a:rPr>
              <a:t>   </a:t>
            </a:r>
          </a:p>
          <a:p>
            <a:pPr eaLnBrk="1" fontAlgn="auto" hangingPunct="1">
              <a:spcBef>
                <a:spcPts val="0"/>
              </a:spcBef>
              <a:spcAft>
                <a:spcPts val="0"/>
              </a:spcAft>
              <a:defRPr/>
            </a:pPr>
            <a:endParaRPr lang="en-US" altLang="en-US" sz="600" dirty="0">
              <a:solidFill>
                <a:srgbClr val="000000"/>
              </a:solidFill>
              <a:latin typeface="Arial" pitchFamily="34" charset="0"/>
              <a:ea typeface="SimSun" pitchFamily="2" charset="-122"/>
            </a:endParaRPr>
          </a:p>
        </p:txBody>
      </p:sp>
      <p:sp>
        <p:nvSpPr>
          <p:cNvPr id="16" name="Text Placeholder 15">
            <a:extLst>
              <a:ext uri="{FF2B5EF4-FFF2-40B4-BE49-F238E27FC236}">
                <a16:creationId xmlns:a16="http://schemas.microsoft.com/office/drawing/2014/main" id="{2320341F-15D5-483D-90AD-AE931CF15E8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177214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hdr="0" ftr="0" dt="0"/>
  <p:txStyles>
    <p:titleStyle>
      <a:lvl1pPr algn="l" defTabSz="685800" rtl="0" eaLnBrk="1" fontAlgn="auto" latinLnBrk="0" hangingPunct="1">
        <a:lnSpc>
          <a:spcPct val="90000"/>
        </a:lnSpc>
        <a:spcBef>
          <a:spcPct val="0"/>
        </a:spcBef>
        <a:spcAft>
          <a:spcPts val="0"/>
        </a:spcAft>
        <a:buNone/>
        <a:defRPr lang="en-US" sz="2100" kern="1200" dirty="0">
          <a:solidFill>
            <a:srgbClr val="00B050"/>
          </a:solidFill>
          <a:latin typeface="Arial" panose="020B0604020202020204" pitchFamily="34" charset="0"/>
          <a:ea typeface="+mn-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10"/>
          <p:cNvSpPr txBox="1">
            <a:spLocks noChangeArrowheads="1"/>
          </p:cNvSpPr>
          <p:nvPr userDrawn="1"/>
        </p:nvSpPr>
        <p:spPr bwMode="auto">
          <a:xfrm>
            <a:off x="7702154" y="6570664"/>
            <a:ext cx="1326356" cy="1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rgbClr val="000000"/>
                </a:solidFill>
                <a:latin typeface="Gill Sans" pitchFamily="34" charset="0"/>
                <a:ea typeface="ヒラギノ角ゴ ProN W3"/>
                <a:cs typeface="ヒラギノ角ゴ ProN W3"/>
                <a:sym typeface="Gill Sans" pitchFamily="34" charset="0"/>
              </a:defRPr>
            </a:lvl1pPr>
            <a:lvl2pPr marL="742950" indent="-285750">
              <a:defRPr sz="3600" b="1">
                <a:solidFill>
                  <a:srgbClr val="000000"/>
                </a:solidFill>
                <a:latin typeface="Gill Sans" pitchFamily="34" charset="0"/>
                <a:ea typeface="ヒラギノ角ゴ ProN W3"/>
                <a:cs typeface="ヒラギノ角ゴ ProN W3"/>
                <a:sym typeface="Gill Sans" pitchFamily="34" charset="0"/>
              </a:defRPr>
            </a:lvl2pPr>
            <a:lvl3pPr marL="1143000" indent="-228600">
              <a:defRPr sz="3600" b="1">
                <a:solidFill>
                  <a:srgbClr val="000000"/>
                </a:solidFill>
                <a:latin typeface="Gill Sans" pitchFamily="34" charset="0"/>
                <a:ea typeface="ヒラギノ角ゴ ProN W3"/>
                <a:cs typeface="ヒラギノ角ゴ ProN W3"/>
                <a:sym typeface="Gill Sans" pitchFamily="34" charset="0"/>
              </a:defRPr>
            </a:lvl3pPr>
            <a:lvl4pPr marL="1600200" indent="-228600">
              <a:defRPr sz="3600" b="1">
                <a:solidFill>
                  <a:srgbClr val="000000"/>
                </a:solidFill>
                <a:latin typeface="Gill Sans" pitchFamily="34" charset="0"/>
                <a:ea typeface="ヒラギノ角ゴ ProN W3"/>
                <a:cs typeface="ヒラギノ角ゴ ProN W3"/>
                <a:sym typeface="Gill Sans" pitchFamily="34" charset="0"/>
              </a:defRPr>
            </a:lvl4pPr>
            <a:lvl5pPr marL="2057400" indent="-228600">
              <a:defRPr sz="3600" b="1">
                <a:solidFill>
                  <a:srgbClr val="000000"/>
                </a:solidFill>
                <a:latin typeface="Gill Sans" pitchFamily="34" charset="0"/>
                <a:ea typeface="ヒラギノ角ゴ ProN W3"/>
                <a:cs typeface="ヒラギノ角ゴ ProN W3"/>
                <a:sym typeface="Gill Sans" pitchFamily="34" charset="0"/>
              </a:defRPr>
            </a:lvl5pPr>
            <a:lvl6pPr marL="25146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6pPr>
            <a:lvl7pPr marL="29718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7pPr>
            <a:lvl8pPr marL="34290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8pPr>
            <a:lvl9pPr marL="38862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9pPr>
          </a:lstStyle>
          <a:p>
            <a:pPr algn="r" eaLnBrk="1" fontAlgn="auto" hangingPunct="1">
              <a:spcBef>
                <a:spcPts val="0"/>
              </a:spcBef>
              <a:spcAft>
                <a:spcPts val="0"/>
              </a:spcAft>
              <a:defRPr/>
            </a:pPr>
            <a:r>
              <a:rPr lang="en-GB" altLang="en-US" sz="506" b="0" dirty="0" smtClean="0">
                <a:solidFill>
                  <a:schemeClr val="tx1"/>
                </a:solidFill>
                <a:latin typeface="HelveticaNeueLT Pro 45 Lt" panose="020B0403020202020204" pitchFamily="34" charset="0"/>
              </a:rPr>
              <a:t>© Copyright IBM Corporation 2018</a:t>
            </a:r>
          </a:p>
        </p:txBody>
      </p:sp>
      <p:pic>
        <p:nvPicPr>
          <p:cNvPr id="11" name="Picture 10" descr="IBM_logo_black" title="IBM logo Black"/>
          <p:cNvPicPr>
            <a:picLocks noChangeAspect="1" noChangeArrowheads="1"/>
          </p:cNvPicPr>
          <p:nvPr userDrawn="1"/>
        </p:nvPicPr>
        <p:blipFill>
          <a:blip r:embed="rId15"/>
          <a:srcRect/>
          <a:stretch>
            <a:fillRect/>
          </a:stretch>
        </p:blipFill>
        <p:spPr bwMode="auto">
          <a:xfrm>
            <a:off x="8468916" y="144463"/>
            <a:ext cx="514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1" title="separation line"/>
          <p:cNvSpPr>
            <a:spLocks noChangeShapeType="1"/>
          </p:cNvSpPr>
          <p:nvPr userDrawn="1"/>
        </p:nvSpPr>
        <p:spPr bwMode="auto">
          <a:xfrm>
            <a:off x="157163" y="555625"/>
            <a:ext cx="88713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sz="1013">
              <a:latin typeface="Gill Sans" pitchFamily="34" charset="0"/>
              <a:sym typeface="Gill Sans" pitchFamily="34" charset="0"/>
            </a:endParaRPr>
          </a:p>
        </p:txBody>
      </p:sp>
      <p:sp>
        <p:nvSpPr>
          <p:cNvPr id="14" name="Shape 15"/>
          <p:cNvSpPr>
            <a:spLocks noGrp="1"/>
          </p:cNvSpPr>
          <p:nvPr userDrawn="1">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
        <p:nvSpPr>
          <p:cNvPr id="2" name="TextBox 1"/>
          <p:cNvSpPr txBox="1"/>
          <p:nvPr userDrawn="1"/>
        </p:nvSpPr>
        <p:spPr>
          <a:xfrm>
            <a:off x="157163" y="155515"/>
            <a:ext cx="1576072" cy="230832"/>
          </a:xfrm>
          <a:prstGeom prst="rect">
            <a:avLst/>
          </a:prstGeom>
          <a:noFill/>
        </p:spPr>
        <p:txBody>
          <a:bodyPr wrap="none" rtlCol="0">
            <a:spAutoFit/>
          </a:bodyPr>
          <a:lstStyle/>
          <a:p>
            <a:r>
              <a:rPr lang="en-US" sz="900" dirty="0" smtClean="0">
                <a:latin typeface="Arial" panose="020B0604020202020204" pitchFamily="34" charset="0"/>
                <a:cs typeface="Arial" panose="020B0604020202020204" pitchFamily="34" charset="0"/>
              </a:rPr>
              <a:t>IBM Accessibility Research</a:t>
            </a:r>
          </a:p>
        </p:txBody>
      </p:sp>
    </p:spTree>
    <p:extLst>
      <p:ext uri="{BB962C8B-B14F-4D97-AF65-F5344CB8AC3E}">
        <p14:creationId xmlns:p14="http://schemas.microsoft.com/office/powerpoint/2010/main" val="6202420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892"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784"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675"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566"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0260" indent="-17026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3160" indent="-17026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6060" indent="-17026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960" indent="-17026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1860" indent="-17026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03"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askjan.org/topics/interactive.cf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askjan.org/"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276600" y="2611437"/>
            <a:ext cx="5483942" cy="3032125"/>
          </a:xfrm>
          <a:noFill/>
          <a:extLst>
            <a:ext uri="{909E8E84-426E-40dd-AFC4-6F175D3DCCD1}"/>
          </a:extLst>
        </p:spPr>
        <p:txBody>
          <a:bodyPr>
            <a:normAutofit fontScale="92500" lnSpcReduction="20000"/>
          </a:bodyPr>
          <a:lstStyle/>
          <a:p>
            <a:pPr>
              <a:lnSpc>
                <a:spcPct val="110000"/>
              </a:lnSpc>
              <a:spcBef>
                <a:spcPct val="0"/>
              </a:spcBef>
              <a:buFont typeface="Wingdings" charset="0"/>
              <a:buNone/>
              <a:defRPr/>
            </a:pPr>
            <a:r>
              <a:rPr lang="en-US" altLang="en-US" sz="3500" dirty="0" smtClean="0"/>
              <a:t>Tools, Techniques, and Technologies for Creating Inclusive Workplaces</a:t>
            </a:r>
          </a:p>
          <a:p>
            <a:pPr>
              <a:lnSpc>
                <a:spcPct val="110000"/>
              </a:lnSpc>
              <a:spcBef>
                <a:spcPct val="0"/>
              </a:spcBef>
              <a:buFont typeface="Wingdings" charset="0"/>
              <a:buNone/>
              <a:defRPr/>
            </a:pPr>
            <a:endParaRPr lang="en-US" altLang="en-US" sz="3600" b="0" dirty="0"/>
          </a:p>
          <a:p>
            <a:pPr>
              <a:lnSpc>
                <a:spcPct val="110000"/>
              </a:lnSpc>
              <a:spcBef>
                <a:spcPct val="0"/>
              </a:spcBef>
              <a:buFont typeface="Wingdings" charset="0"/>
              <a:buNone/>
              <a:defRPr/>
            </a:pPr>
            <a:r>
              <a:rPr lang="en-US" altLang="en-US" sz="2400" dirty="0"/>
              <a:t>Lou </a:t>
            </a:r>
            <a:r>
              <a:rPr lang="en-US" altLang="en-US" sz="2400" dirty="0" smtClean="0"/>
              <a:t>Orslene, JAN Co-Director</a:t>
            </a:r>
          </a:p>
          <a:p>
            <a:pPr>
              <a:lnSpc>
                <a:spcPct val="110000"/>
              </a:lnSpc>
              <a:spcBef>
                <a:spcPct val="0"/>
              </a:spcBef>
              <a:buFont typeface="Wingdings" charset="0"/>
              <a:buNone/>
              <a:defRPr/>
            </a:pPr>
            <a:r>
              <a:rPr lang="en-US" altLang="en-US" sz="2400" dirty="0" smtClean="0"/>
              <a:t>Orslene@jan.wvu.edu</a:t>
            </a:r>
          </a:p>
          <a:p>
            <a:pPr>
              <a:lnSpc>
                <a:spcPct val="110000"/>
              </a:lnSpc>
              <a:spcBef>
                <a:spcPct val="0"/>
              </a:spcBef>
              <a:buFont typeface="Wingdings" charset="0"/>
              <a:buNone/>
              <a:defRPr/>
            </a:pPr>
            <a:endParaRPr lang="en-US" altLang="en-US" sz="2400" dirty="0" smtClean="0"/>
          </a:p>
        </p:txBody>
      </p:sp>
      <p:grpSp>
        <p:nvGrpSpPr>
          <p:cNvPr id="30724" name="Group 1" descr="A teacher working with a child student in school setting&#10;" title="Photo of woman with child"/>
          <p:cNvGrpSpPr>
            <a:grpSpLocks/>
          </p:cNvGrpSpPr>
          <p:nvPr/>
        </p:nvGrpSpPr>
        <p:grpSpPr bwMode="auto">
          <a:xfrm>
            <a:off x="1143000" y="914400"/>
            <a:ext cx="1981200" cy="4032250"/>
            <a:chOff x="1143000" y="914400"/>
            <a:chExt cx="1981200" cy="4032250"/>
          </a:xfrm>
        </p:grpSpPr>
        <p:pic>
          <p:nvPicPr>
            <p:cNvPr id="4" name="Picture 3" descr="Shipping clerk in a workroom. " title="Photo of man "/>
            <p:cNvPicPr>
              <a:picLocks noChangeAspect="1"/>
            </p:cNvPicPr>
            <p:nvPr/>
          </p:nvPicPr>
          <p:blipFill>
            <a:blip r:embed="rId3" cstate="print"/>
            <a:srcRect r="45324"/>
            <a:stretch>
              <a:fillRect/>
            </a:stretch>
          </p:blipFill>
          <p:spPr>
            <a:xfrm>
              <a:off x="1143000" y="914400"/>
              <a:ext cx="914400" cy="1212499"/>
            </a:xfrm>
            <a:prstGeom prst="rect">
              <a:avLst/>
            </a:prstGeom>
            <a:effectLst>
              <a:outerShdw blurRad="50800" dist="38100" dir="13500000" algn="br" rotWithShape="0">
                <a:prstClr val="black">
                  <a:alpha val="40000"/>
                </a:prstClr>
              </a:outerShdw>
            </a:effectLst>
            <a:scene3d>
              <a:camera prst="orthographicFront">
                <a:rot lat="0" lon="0" rev="0"/>
              </a:camera>
              <a:lightRig rig="threePt" dir="t"/>
            </a:scene3d>
          </p:spPr>
        </p:pic>
        <p:pic>
          <p:nvPicPr>
            <p:cNvPr id="5" name="Picture 4" descr="Woman teaching young girl"/>
            <p:cNvPicPr>
              <a:picLocks noChangeAspect="1"/>
            </p:cNvPicPr>
            <p:nvPr/>
          </p:nvPicPr>
          <p:blipFill>
            <a:blip r:embed="rId4"/>
            <a:srcRect l="52667" b="7701"/>
            <a:stretch>
              <a:fillRect/>
            </a:stretch>
          </p:blipFill>
          <p:spPr bwMode="auto">
            <a:xfrm>
              <a:off x="2209800" y="1746250"/>
              <a:ext cx="914400" cy="1292225"/>
            </a:xfrm>
            <a:prstGeom prst="rect">
              <a:avLst/>
            </a:prstGeom>
            <a:noFill/>
            <a:ln>
              <a:noFill/>
            </a:ln>
            <a:effectLst>
              <a:outerShdw blurRad="50800" dist="38100" dir="18900000" algn="b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usinesswoman using wheelchair" title="Photo of woman in hallway "/>
            <p:cNvPicPr>
              <a:picLocks noChangeAspect="1"/>
            </p:cNvPicPr>
            <p:nvPr/>
          </p:nvPicPr>
          <p:blipFill>
            <a:blip r:embed="rId5"/>
            <a:srcRect l="46001" r="4668" b="9540"/>
            <a:stretch>
              <a:fillRect/>
            </a:stretch>
          </p:blipFill>
          <p:spPr bwMode="auto">
            <a:xfrm>
              <a:off x="1143000" y="2279650"/>
              <a:ext cx="914400" cy="1216025"/>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eated businessman holding cane at desk in offcie setting" title="Photo of man in office setting"/>
            <p:cNvPicPr>
              <a:picLocks noChangeAspect="1"/>
            </p:cNvPicPr>
            <p:nvPr/>
          </p:nvPicPr>
          <p:blipFill>
            <a:blip r:embed="rId6"/>
            <a:srcRect l="44667" b="7701"/>
            <a:stretch>
              <a:fillRect/>
            </a:stretch>
          </p:blipFill>
          <p:spPr bwMode="auto">
            <a:xfrm>
              <a:off x="2209800" y="3182938"/>
              <a:ext cx="914400" cy="1104900"/>
            </a:xfrm>
            <a:prstGeom prst="rect">
              <a:avLst/>
            </a:prstGeom>
            <a:noFill/>
            <a:ln>
              <a:noFill/>
            </a:ln>
            <a:effectLst>
              <a:outerShdw blurRad="50800" dist="38100" algn="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tore clerk in grocery store" title="Photo of man in grocery store"/>
            <p:cNvPicPr>
              <a:picLocks noChangeAspect="1"/>
            </p:cNvPicPr>
            <p:nvPr/>
          </p:nvPicPr>
          <p:blipFill>
            <a:blip r:embed="rId7"/>
            <a:srcRect/>
            <a:stretch>
              <a:fillRect/>
            </a:stretch>
          </p:blipFill>
          <p:spPr bwMode="auto">
            <a:xfrm>
              <a:off x="1143000" y="3649663"/>
              <a:ext cx="914400" cy="1296987"/>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3404865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838200" y="1295400"/>
            <a:ext cx="7848600" cy="5184775"/>
          </a:xfrm>
        </p:spPr>
        <p:txBody>
          <a:bodyPr/>
          <a:lstStyle/>
          <a:p>
            <a:pPr>
              <a:lnSpc>
                <a:spcPct val="90000"/>
              </a:lnSpc>
              <a:spcBef>
                <a:spcPts val="25"/>
              </a:spcBef>
              <a:spcAft>
                <a:spcPts val="1350"/>
              </a:spcAft>
            </a:pPr>
            <a:r>
              <a:rPr lang="en-US" altLang="en-US" sz="2700" b="0" dirty="0" smtClean="0">
                <a:solidFill>
                  <a:srgbClr val="002060"/>
                </a:solidFill>
              </a:rPr>
              <a:t>The basis for inclusive employment is the reasonable accommodation (RA) policy and process</a:t>
            </a:r>
          </a:p>
          <a:p>
            <a:pPr>
              <a:lnSpc>
                <a:spcPct val="90000"/>
              </a:lnSpc>
              <a:spcBef>
                <a:spcPts val="25"/>
              </a:spcBef>
              <a:spcAft>
                <a:spcPts val="1350"/>
              </a:spcAft>
            </a:pPr>
            <a:r>
              <a:rPr lang="en-US" altLang="en-US" sz="2700" b="0" dirty="0" smtClean="0">
                <a:solidFill>
                  <a:srgbClr val="002060"/>
                </a:solidFill>
              </a:rPr>
              <a:t>The foundation for reasonable accommodation is a robust interactive process (IP)</a:t>
            </a:r>
          </a:p>
          <a:p>
            <a:pPr>
              <a:lnSpc>
                <a:spcPct val="90000"/>
              </a:lnSpc>
              <a:spcBef>
                <a:spcPts val="25"/>
              </a:spcBef>
              <a:spcAft>
                <a:spcPts val="1350"/>
              </a:spcAft>
            </a:pPr>
            <a:r>
              <a:rPr lang="en-US" altLang="en-US" sz="2700" b="0" dirty="0" smtClean="0">
                <a:solidFill>
                  <a:srgbClr val="002060"/>
                </a:solidFill>
              </a:rPr>
              <a:t>The trigger for RA and IP is a request for an accommodation or recognition of an obvious barrier to someone with a known disability</a:t>
            </a:r>
          </a:p>
          <a:p>
            <a:pPr>
              <a:lnSpc>
                <a:spcPct val="90000"/>
              </a:lnSpc>
              <a:spcBef>
                <a:spcPts val="25"/>
              </a:spcBef>
              <a:spcAft>
                <a:spcPts val="1350"/>
              </a:spcAft>
            </a:pPr>
            <a:r>
              <a:rPr lang="en-US" altLang="en-US" sz="2700" b="0" dirty="0" smtClean="0">
                <a:solidFill>
                  <a:srgbClr val="002060"/>
                </a:solidFill>
              </a:rPr>
              <a:t>A request for accommodation includes two essential elements – a medical condition and a related challenge at work</a:t>
            </a:r>
          </a:p>
        </p:txBody>
      </p:sp>
      <p:sp>
        <p:nvSpPr>
          <p:cNvPr id="4505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EB25C16E-F6D1-45D1-BE69-77CD732D5827}" type="slidenum">
              <a:rPr lang="en-US" altLang="en-US" sz="1200">
                <a:solidFill>
                  <a:srgbClr val="FFFFFF"/>
                </a:solidFill>
              </a:rPr>
              <a:pPr>
                <a:spcBef>
                  <a:spcPct val="0"/>
                </a:spcBef>
                <a:buFontTx/>
                <a:buNone/>
              </a:pPr>
              <a:t>10</a:t>
            </a:fld>
            <a:endParaRPr lang="en-US" altLang="en-US" sz="1400">
              <a:solidFill>
                <a:srgbClr val="FFFFFF"/>
              </a:solidFill>
            </a:endParaRPr>
          </a:p>
        </p:txBody>
      </p:sp>
      <p:sp>
        <p:nvSpPr>
          <p:cNvPr id="45060" name="Title 1"/>
          <p:cNvSpPr txBox="1">
            <a:spLocks/>
          </p:cNvSpPr>
          <p:nvPr/>
        </p:nvSpPr>
        <p:spPr bwMode="auto">
          <a:xfrm>
            <a:off x="468313" y="409575"/>
            <a:ext cx="58975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sz="3600" b="1">
                <a:solidFill>
                  <a:srgbClr val="002060"/>
                </a:solidFill>
                <a:latin typeface="Calibri" panose="020F0502020204030204" pitchFamily="34" charset="0"/>
              </a:rPr>
              <a:t>Accommodation Primer </a:t>
            </a:r>
          </a:p>
        </p:txBody>
      </p:sp>
    </p:spTree>
    <p:extLst>
      <p:ext uri="{BB962C8B-B14F-4D97-AF65-F5344CB8AC3E}">
        <p14:creationId xmlns:p14="http://schemas.microsoft.com/office/powerpoint/2010/main" val="1839129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838200" y="1295400"/>
            <a:ext cx="7848600" cy="5184775"/>
          </a:xfrm>
        </p:spPr>
        <p:txBody>
          <a:bodyPr/>
          <a:lstStyle/>
          <a:p>
            <a:pPr marL="285750" indent="-285750">
              <a:buFont typeface="Wingdings" panose="05000000000000000000" pitchFamily="2" charset="2"/>
              <a:buChar char="§"/>
            </a:pPr>
            <a:r>
              <a:rPr lang="en-US" altLang="en-US" sz="2400" b="0" dirty="0" smtClean="0">
                <a:solidFill>
                  <a:srgbClr val="002060"/>
                </a:solidFill>
              </a:rPr>
              <a:t>Modifying schedule or allowing leave time </a:t>
            </a:r>
          </a:p>
          <a:p>
            <a:pPr marL="285750" indent="-285750">
              <a:buFont typeface="Wingdings" panose="05000000000000000000" pitchFamily="2" charset="2"/>
              <a:buChar char="§"/>
            </a:pPr>
            <a:r>
              <a:rPr lang="en-US" altLang="en-US" sz="2400" b="0" dirty="0" smtClean="0">
                <a:solidFill>
                  <a:srgbClr val="002060"/>
                </a:solidFill>
              </a:rPr>
              <a:t>Making workplace or work station accessible</a:t>
            </a:r>
          </a:p>
          <a:p>
            <a:pPr marL="285750" indent="-285750">
              <a:buFont typeface="Wingdings" panose="05000000000000000000" pitchFamily="2" charset="2"/>
              <a:buChar char="§"/>
            </a:pPr>
            <a:r>
              <a:rPr lang="en-US" altLang="en-US" sz="2400" b="0" dirty="0" smtClean="0">
                <a:solidFill>
                  <a:srgbClr val="002060"/>
                </a:solidFill>
              </a:rPr>
              <a:t>Modifying methods – testing, communication, etc.</a:t>
            </a:r>
          </a:p>
          <a:p>
            <a:pPr marL="285750" indent="-285750">
              <a:buFont typeface="Wingdings" panose="05000000000000000000" pitchFamily="2" charset="2"/>
              <a:buChar char="§"/>
            </a:pPr>
            <a:r>
              <a:rPr lang="en-US" altLang="en-US" sz="2400" b="0" dirty="0" smtClean="0">
                <a:solidFill>
                  <a:srgbClr val="002060"/>
                </a:solidFill>
              </a:rPr>
              <a:t>Modifying or creating policies</a:t>
            </a:r>
          </a:p>
          <a:p>
            <a:pPr marL="285750" indent="-285750">
              <a:buFont typeface="Wingdings" panose="05000000000000000000" pitchFamily="2" charset="2"/>
              <a:buChar char="§"/>
            </a:pPr>
            <a:r>
              <a:rPr lang="en-US" altLang="en-US" sz="2400" b="0" dirty="0" smtClean="0">
                <a:solidFill>
                  <a:srgbClr val="002060"/>
                </a:solidFill>
              </a:rPr>
              <a:t>Purchasing or modifying equipment or products </a:t>
            </a:r>
          </a:p>
          <a:p>
            <a:pPr marL="285750" indent="-285750">
              <a:buFont typeface="Wingdings" panose="05000000000000000000" pitchFamily="2" charset="2"/>
              <a:buChar char="§"/>
            </a:pPr>
            <a:r>
              <a:rPr lang="en-US" altLang="en-US" sz="2400" b="0" dirty="0" smtClean="0">
                <a:solidFill>
                  <a:srgbClr val="002060"/>
                </a:solidFill>
              </a:rPr>
              <a:t>Purchasing a service – reader or interpreter</a:t>
            </a:r>
          </a:p>
          <a:p>
            <a:pPr marL="285750" indent="-285750">
              <a:buFont typeface="Wingdings" panose="05000000000000000000" pitchFamily="2" charset="2"/>
              <a:buChar char="§"/>
            </a:pPr>
            <a:r>
              <a:rPr lang="en-US" altLang="en-US" sz="2400" b="0" dirty="0" smtClean="0">
                <a:solidFill>
                  <a:srgbClr val="002060"/>
                </a:solidFill>
              </a:rPr>
              <a:t>Restructuring job </a:t>
            </a:r>
          </a:p>
          <a:p>
            <a:pPr marL="285750" indent="-285750">
              <a:buFont typeface="Wingdings" panose="05000000000000000000" pitchFamily="2" charset="2"/>
              <a:buChar char="§"/>
            </a:pPr>
            <a:r>
              <a:rPr lang="en-US" altLang="en-US" sz="2400" b="0" dirty="0" smtClean="0">
                <a:solidFill>
                  <a:srgbClr val="002060"/>
                </a:solidFill>
              </a:rPr>
              <a:t>Reassignment </a:t>
            </a:r>
          </a:p>
          <a:p>
            <a:pPr marL="285750" indent="-285750">
              <a:buFont typeface="Wingdings" panose="05000000000000000000" pitchFamily="2" charset="2"/>
              <a:buChar char="§"/>
            </a:pPr>
            <a:r>
              <a:rPr lang="en-US" altLang="en-US" sz="2400" b="0" dirty="0" smtClean="0">
                <a:solidFill>
                  <a:srgbClr val="002060"/>
                </a:solidFill>
              </a:rPr>
              <a:t>Other accommodations</a:t>
            </a:r>
          </a:p>
          <a:p>
            <a:pPr marL="685800" lvl="1"/>
            <a:r>
              <a:rPr lang="en-US" altLang="en-US" sz="2000" dirty="0" smtClean="0">
                <a:solidFill>
                  <a:srgbClr val="002060"/>
                </a:solidFill>
                <a:ea typeface="Arial" panose="020B0604020202020204" pitchFamily="34" charset="0"/>
              </a:rPr>
              <a:t>Telework</a:t>
            </a:r>
          </a:p>
          <a:p>
            <a:pPr marL="685800" lvl="1"/>
            <a:r>
              <a:rPr lang="en-US" altLang="en-US" sz="2000" dirty="0" smtClean="0">
                <a:solidFill>
                  <a:srgbClr val="002060"/>
                </a:solidFill>
                <a:ea typeface="Arial" panose="020B0604020202020204" pitchFamily="34" charset="0"/>
              </a:rPr>
              <a:t>Adjusting supervisory method</a:t>
            </a:r>
          </a:p>
          <a:p>
            <a:pPr marL="685800" lvl="1"/>
            <a:r>
              <a:rPr lang="en-US" altLang="en-US" sz="2000" dirty="0" smtClean="0">
                <a:solidFill>
                  <a:srgbClr val="002060"/>
                </a:solidFill>
                <a:ea typeface="Arial" panose="020B0604020202020204" pitchFamily="34" charset="0"/>
              </a:rPr>
              <a:t>Using a service animal</a:t>
            </a:r>
          </a:p>
        </p:txBody>
      </p:sp>
      <p:sp>
        <p:nvSpPr>
          <p:cNvPr id="4710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EF306083-A3C3-4D16-A8C5-F1C3C6C4382C}" type="slidenum">
              <a:rPr lang="en-US" altLang="en-US" sz="1200">
                <a:solidFill>
                  <a:srgbClr val="FFFFFF"/>
                </a:solidFill>
              </a:rPr>
              <a:pPr>
                <a:spcBef>
                  <a:spcPct val="0"/>
                </a:spcBef>
                <a:buFontTx/>
                <a:buNone/>
              </a:pPr>
              <a:t>11</a:t>
            </a:fld>
            <a:endParaRPr lang="en-US" altLang="en-US" sz="1400">
              <a:solidFill>
                <a:srgbClr val="FFFFFF"/>
              </a:solidFill>
            </a:endParaRPr>
          </a:p>
        </p:txBody>
      </p:sp>
      <p:sp>
        <p:nvSpPr>
          <p:cNvPr id="47108" name="Title 1"/>
          <p:cNvSpPr txBox="1">
            <a:spLocks/>
          </p:cNvSpPr>
          <p:nvPr/>
        </p:nvSpPr>
        <p:spPr bwMode="auto">
          <a:xfrm>
            <a:off x="468313" y="409575"/>
            <a:ext cx="58975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b="1">
                <a:solidFill>
                  <a:srgbClr val="254061"/>
                </a:solidFill>
                <a:latin typeface="Calibri" panose="020F0502020204030204" pitchFamily="34" charset="0"/>
              </a:rPr>
              <a:t>Eight Most Common Types of RA</a:t>
            </a:r>
          </a:p>
        </p:txBody>
      </p:sp>
    </p:spTree>
    <p:extLst>
      <p:ext uri="{BB962C8B-B14F-4D97-AF65-F5344CB8AC3E}">
        <p14:creationId xmlns:p14="http://schemas.microsoft.com/office/powerpoint/2010/main" val="643482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p:txBody>
          <a:bodyPr/>
          <a:lstStyle/>
          <a:p>
            <a:pPr>
              <a:lnSpc>
                <a:spcPct val="150000"/>
              </a:lnSpc>
            </a:pPr>
            <a:r>
              <a:rPr lang="en-US" altLang="en-US" sz="2400" dirty="0" smtClean="0">
                <a:solidFill>
                  <a:srgbClr val="254061"/>
                </a:solidFill>
              </a:rPr>
              <a:t>Step 1: Recognizing an Accommodation Request</a:t>
            </a:r>
          </a:p>
          <a:p>
            <a:pPr>
              <a:lnSpc>
                <a:spcPct val="150000"/>
              </a:lnSpc>
            </a:pPr>
            <a:r>
              <a:rPr lang="en-US" altLang="en-US" sz="2400" dirty="0" smtClean="0">
                <a:solidFill>
                  <a:srgbClr val="254061"/>
                </a:solidFill>
              </a:rPr>
              <a:t>Step 2: Gathering information</a:t>
            </a:r>
          </a:p>
          <a:p>
            <a:pPr>
              <a:lnSpc>
                <a:spcPct val="150000"/>
              </a:lnSpc>
            </a:pPr>
            <a:r>
              <a:rPr lang="en-US" altLang="en-US" sz="2400" dirty="0" smtClean="0">
                <a:solidFill>
                  <a:srgbClr val="254061"/>
                </a:solidFill>
              </a:rPr>
              <a:t>Step 3: Exploring Accommodation Options</a:t>
            </a:r>
          </a:p>
          <a:p>
            <a:pPr>
              <a:lnSpc>
                <a:spcPct val="150000"/>
              </a:lnSpc>
            </a:pPr>
            <a:r>
              <a:rPr lang="en-US" altLang="en-US" sz="2400" dirty="0" smtClean="0">
                <a:solidFill>
                  <a:srgbClr val="254061"/>
                </a:solidFill>
              </a:rPr>
              <a:t>Step 4: Choosing an Accommodation</a:t>
            </a:r>
          </a:p>
          <a:p>
            <a:pPr>
              <a:lnSpc>
                <a:spcPct val="150000"/>
              </a:lnSpc>
            </a:pPr>
            <a:r>
              <a:rPr lang="en-US" altLang="en-US" sz="2400" dirty="0" smtClean="0">
                <a:solidFill>
                  <a:srgbClr val="254061"/>
                </a:solidFill>
              </a:rPr>
              <a:t>Step 5: Implementing the Accommodation</a:t>
            </a:r>
          </a:p>
          <a:p>
            <a:pPr>
              <a:lnSpc>
                <a:spcPct val="150000"/>
              </a:lnSpc>
            </a:pPr>
            <a:r>
              <a:rPr lang="en-US" altLang="en-US" sz="2400" dirty="0" smtClean="0">
                <a:solidFill>
                  <a:srgbClr val="254061"/>
                </a:solidFill>
              </a:rPr>
              <a:t>Step 6: Monitoring the Accommodation </a:t>
            </a:r>
          </a:p>
          <a:p>
            <a:pPr algn="ctr">
              <a:lnSpc>
                <a:spcPct val="150000"/>
              </a:lnSpc>
            </a:pPr>
            <a:r>
              <a:rPr lang="en-US" altLang="en-US" sz="2000" dirty="0">
                <a:solidFill>
                  <a:srgbClr val="002060"/>
                </a:solidFill>
                <a:hlinkClick r:id="rId3"/>
              </a:rPr>
              <a:t>https</a:t>
            </a:r>
            <a:r>
              <a:rPr lang="en-US" altLang="en-US" sz="2000" dirty="0" smtClean="0">
                <a:solidFill>
                  <a:srgbClr val="002060"/>
                </a:solidFill>
                <a:hlinkClick r:id="rId3"/>
              </a:rPr>
              <a:t>://AskJAN.org/topics/interactive.cfm</a:t>
            </a:r>
            <a:r>
              <a:rPr lang="en-US" altLang="en-US" sz="2000" dirty="0" smtClean="0">
                <a:solidFill>
                  <a:srgbClr val="002060"/>
                </a:solidFill>
              </a:rPr>
              <a:t> </a:t>
            </a:r>
            <a:endParaRPr lang="en-US" altLang="en-US" sz="2000" dirty="0" smtClean="0">
              <a:solidFill>
                <a:srgbClr val="002060"/>
              </a:solidFill>
            </a:endParaRPr>
          </a:p>
        </p:txBody>
      </p:sp>
      <p:sp>
        <p:nvSpPr>
          <p:cNvPr id="4915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325CAF3A-8F21-46A2-AD74-1B81FA91A2DC}" type="slidenum">
              <a:rPr lang="en-US" altLang="en-US" sz="1200">
                <a:solidFill>
                  <a:srgbClr val="FFFFFF"/>
                </a:solidFill>
              </a:rPr>
              <a:pPr>
                <a:spcBef>
                  <a:spcPct val="0"/>
                </a:spcBef>
                <a:buFontTx/>
                <a:buNone/>
              </a:pPr>
              <a:t>12</a:t>
            </a:fld>
            <a:endParaRPr lang="en-US" altLang="en-US" sz="1400">
              <a:solidFill>
                <a:srgbClr val="FFFFFF"/>
              </a:solidFill>
            </a:endParaRPr>
          </a:p>
        </p:txBody>
      </p:sp>
      <p:sp>
        <p:nvSpPr>
          <p:cNvPr id="49156" name="Title 1"/>
          <p:cNvSpPr txBox="1">
            <a:spLocks/>
          </p:cNvSpPr>
          <p:nvPr/>
        </p:nvSpPr>
        <p:spPr bwMode="auto">
          <a:xfrm>
            <a:off x="468313" y="409575"/>
            <a:ext cx="58975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b="1">
                <a:solidFill>
                  <a:srgbClr val="254061"/>
                </a:solidFill>
                <a:latin typeface="Calibri" panose="020F0502020204030204" pitchFamily="34" charset="0"/>
              </a:rPr>
              <a:t>  JAN’s Interactive Process</a:t>
            </a:r>
          </a:p>
        </p:txBody>
      </p:sp>
    </p:spTree>
    <p:extLst>
      <p:ext uri="{BB962C8B-B14F-4D97-AF65-F5344CB8AC3E}">
        <p14:creationId xmlns:p14="http://schemas.microsoft.com/office/powerpoint/2010/main" val="2738456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defRPr/>
            </a:pPr>
            <a:endParaRPr lang="en-US" altLang="en-US" sz="700" dirty="0">
              <a:solidFill>
                <a:srgbClr val="002060"/>
              </a:solidFill>
            </a:endParaRPr>
          </a:p>
          <a:p>
            <a:pPr>
              <a:buFont typeface="Wingdings" panose="05000000000000000000" pitchFamily="2" charset="2"/>
              <a:buChar char="§"/>
              <a:defRPr/>
            </a:pPr>
            <a:r>
              <a:rPr lang="en-US" altLang="en-US" sz="2800" b="0" dirty="0"/>
              <a:t>Recruiters, Hiring Managers and Supervisors</a:t>
            </a:r>
          </a:p>
          <a:p>
            <a:pPr>
              <a:buFont typeface="Wingdings" panose="05000000000000000000" pitchFamily="2" charset="2"/>
              <a:buChar char="§"/>
              <a:defRPr/>
            </a:pPr>
            <a:r>
              <a:rPr lang="en-US" altLang="en-US" sz="2800" b="0" dirty="0"/>
              <a:t>Accommodation Consultant/Subject Matter Expert</a:t>
            </a:r>
          </a:p>
          <a:p>
            <a:pPr>
              <a:buFont typeface="Wingdings" panose="05000000000000000000" pitchFamily="2" charset="2"/>
              <a:buChar char="§"/>
              <a:defRPr/>
            </a:pPr>
            <a:r>
              <a:rPr lang="en-US" altLang="en-US" sz="2800" b="0" dirty="0"/>
              <a:t>Employees and Co-workers — Allies </a:t>
            </a:r>
          </a:p>
          <a:p>
            <a:pPr>
              <a:defRPr/>
            </a:pPr>
            <a:endParaRPr lang="en-GB" altLang="en-US" sz="2800" dirty="0"/>
          </a:p>
          <a:p>
            <a:pPr marL="0" indent="0">
              <a:buNone/>
            </a:pPr>
            <a:endParaRPr lang="en-US" sz="2800" dirty="0"/>
          </a:p>
        </p:txBody>
      </p:sp>
      <p:sp>
        <p:nvSpPr>
          <p:cNvPr id="2" name="Title 1"/>
          <p:cNvSpPr>
            <a:spLocks noGrp="1"/>
          </p:cNvSpPr>
          <p:nvPr>
            <p:ph type="title"/>
          </p:nvPr>
        </p:nvSpPr>
        <p:spPr/>
        <p:txBody>
          <a:bodyPr>
            <a:normAutofit/>
          </a:bodyPr>
          <a:lstStyle/>
          <a:p>
            <a:pPr>
              <a:defRPr/>
            </a:pPr>
            <a:r>
              <a:rPr lang="en-US" altLang="en-US" dirty="0">
                <a:solidFill>
                  <a:srgbClr val="002060"/>
                </a:solidFill>
              </a:rPr>
              <a:t>Who uses the Toolkit? </a:t>
            </a:r>
          </a:p>
        </p:txBody>
      </p:sp>
      <p:pic>
        <p:nvPicPr>
          <p:cNvPr id="4" name="Picture 3" descr="JAN Toolkit Graphic with multiple drawers one for each of three customers Recruiters and Managers, Reasinabkle Accommodation Specialists, and Employees with disabilities.&#10;The drawers contain resources for each custome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5107" y="3533453"/>
            <a:ext cx="3557586" cy="283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13</a:t>
            </a:fld>
            <a:endParaRPr lang="en-US" altLang="en-US"/>
          </a:p>
        </p:txBody>
      </p:sp>
    </p:spTree>
    <p:extLst>
      <p:ext uri="{BB962C8B-B14F-4D97-AF65-F5344CB8AC3E}">
        <p14:creationId xmlns:p14="http://schemas.microsoft.com/office/powerpoint/2010/main" val="191012531"/>
      </p:ext>
    </p:extLst>
  </p:cSld>
  <p:clrMapOvr>
    <a:masterClrMapping/>
  </p:clrMapOvr>
  <p:transition spd="slow">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a:pPr>
            <a:r>
              <a:rPr lang="en-US" altLang="en-US" b="0" dirty="0"/>
              <a:t>Recruiters, Hiring Managers and Supervisors</a:t>
            </a:r>
          </a:p>
          <a:p>
            <a:pPr>
              <a:defRPr/>
            </a:pPr>
            <a:endParaRPr lang="en-GB" altLang="en-US" dirty="0"/>
          </a:p>
          <a:p>
            <a:pPr marL="0" indent="0">
              <a:buNone/>
            </a:pPr>
            <a:endParaRPr lang="en-US" dirty="0"/>
          </a:p>
        </p:txBody>
      </p:sp>
      <p:sp>
        <p:nvSpPr>
          <p:cNvPr id="2" name="Title 1"/>
          <p:cNvSpPr>
            <a:spLocks noGrp="1"/>
          </p:cNvSpPr>
          <p:nvPr>
            <p:ph type="title"/>
          </p:nvPr>
        </p:nvSpPr>
        <p:spPr/>
        <p:txBody>
          <a:bodyPr>
            <a:normAutofit/>
          </a:bodyPr>
          <a:lstStyle/>
          <a:p>
            <a:r>
              <a:rPr lang="en-US" dirty="0"/>
              <a:t>Accommodation Toolkit</a:t>
            </a:r>
          </a:p>
        </p:txBody>
      </p:sp>
      <p:pic>
        <p:nvPicPr>
          <p:cNvPr id="5" name="Picture 2" descr="Screenshot of the Tools for Recruiters, Hiring Managers, and Supervisors Graphic as part of the Toolkit. This is the first drawe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0587" y="2409825"/>
            <a:ext cx="52038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14</a:t>
            </a:fld>
            <a:endParaRPr lang="en-US" altLang="en-US"/>
          </a:p>
        </p:txBody>
      </p:sp>
    </p:spTree>
    <p:extLst>
      <p:ext uri="{BB962C8B-B14F-4D97-AF65-F5344CB8AC3E}">
        <p14:creationId xmlns:p14="http://schemas.microsoft.com/office/powerpoint/2010/main" val="1170076996"/>
      </p:ext>
    </p:extLst>
  </p:cSld>
  <p:clrMapOvr>
    <a:masterClrMapping/>
  </p:clrMapOvr>
  <p:transition spd="slow">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defRPr/>
            </a:pPr>
            <a:r>
              <a:rPr lang="en-US" altLang="en-US" b="0" dirty="0"/>
              <a:t>Accommodation Consultant/Subject Matter Expert</a:t>
            </a:r>
          </a:p>
        </p:txBody>
      </p:sp>
      <p:sp>
        <p:nvSpPr>
          <p:cNvPr id="2" name="Title 1"/>
          <p:cNvSpPr>
            <a:spLocks noGrp="1"/>
          </p:cNvSpPr>
          <p:nvPr>
            <p:ph type="title"/>
          </p:nvPr>
        </p:nvSpPr>
        <p:spPr/>
        <p:txBody>
          <a:bodyPr>
            <a:normAutofit/>
          </a:bodyPr>
          <a:lstStyle/>
          <a:p>
            <a:r>
              <a:rPr lang="en-US" dirty="0"/>
              <a:t>Accommodation Toolkit</a:t>
            </a:r>
          </a:p>
        </p:txBody>
      </p:sp>
      <p:pic>
        <p:nvPicPr>
          <p:cNvPr id="6" name="Picture 3" descr="Screenshot of the Tools for Reasonable Accommodation (RA) Subject Matter Expert (SME)/Consultant drawer - Drawer Two.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1101" y="2449856"/>
            <a:ext cx="4882797" cy="391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15</a:t>
            </a:fld>
            <a:endParaRPr lang="en-US" altLang="en-US"/>
          </a:p>
        </p:txBody>
      </p:sp>
    </p:spTree>
    <p:extLst>
      <p:ext uri="{BB962C8B-B14F-4D97-AF65-F5344CB8AC3E}">
        <p14:creationId xmlns:p14="http://schemas.microsoft.com/office/powerpoint/2010/main" val="2573546113"/>
      </p:ext>
    </p:extLst>
  </p:cSld>
  <p:clrMapOvr>
    <a:masterClrMapping/>
  </p:clrMapOvr>
  <p:transition spd="slow">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defRPr/>
            </a:pPr>
            <a:r>
              <a:rPr lang="en-US" altLang="en-US" b="0" dirty="0"/>
              <a:t>Employees and Co-workers — Allies </a:t>
            </a:r>
          </a:p>
        </p:txBody>
      </p:sp>
      <p:sp>
        <p:nvSpPr>
          <p:cNvPr id="2" name="Title 1"/>
          <p:cNvSpPr>
            <a:spLocks noGrp="1"/>
          </p:cNvSpPr>
          <p:nvPr>
            <p:ph type="title"/>
          </p:nvPr>
        </p:nvSpPr>
        <p:spPr/>
        <p:txBody>
          <a:bodyPr>
            <a:normAutofit/>
          </a:bodyPr>
          <a:lstStyle/>
          <a:p>
            <a:r>
              <a:rPr lang="en-US" dirty="0"/>
              <a:t>Accommodation Toolkit</a:t>
            </a:r>
          </a:p>
        </p:txBody>
      </p:sp>
      <p:pic>
        <p:nvPicPr>
          <p:cNvPr id="6" name="Picture 2" descr="A Screenshot of the Tools for Employees and Co-workers Drawer, or Drawer Three.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534" y="2328686"/>
            <a:ext cx="5525495" cy="311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16</a:t>
            </a:fld>
            <a:endParaRPr lang="en-US" altLang="en-US"/>
          </a:p>
        </p:txBody>
      </p:sp>
    </p:spTree>
    <p:extLst>
      <p:ext uri="{BB962C8B-B14F-4D97-AF65-F5344CB8AC3E}">
        <p14:creationId xmlns:p14="http://schemas.microsoft.com/office/powerpoint/2010/main" val="2403926581"/>
      </p:ext>
    </p:extLst>
  </p:cSld>
  <p:clrMapOvr>
    <a:masterClrMapping/>
  </p:clrMapOvr>
  <p:transition spd="slow">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1"/>
          <p:cNvSpPr>
            <a:spLocks noGrp="1"/>
          </p:cNvSpPr>
          <p:nvPr>
            <p:ph idx="1"/>
          </p:nvPr>
        </p:nvSpPr>
        <p:spPr>
          <a:xfrm>
            <a:off x="838200" y="1295400"/>
            <a:ext cx="7848600" cy="5184775"/>
          </a:xfrm>
        </p:spPr>
        <p:txBody>
          <a:bodyPr/>
          <a:lstStyle/>
          <a:p>
            <a:r>
              <a:rPr lang="en-US" altLang="en-US" smtClean="0"/>
              <a:t> </a:t>
            </a:r>
          </a:p>
        </p:txBody>
      </p:sp>
      <p:sp>
        <p:nvSpPr>
          <p:cNvPr id="8909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8E51DC0-1C31-453D-A323-76944D538A1C}" type="slidenum">
              <a:rPr lang="en-US" altLang="en-US" sz="1400" smtClean="0">
                <a:solidFill>
                  <a:srgbClr val="FFFFFF"/>
                </a:solidFill>
              </a:rPr>
              <a:pPr>
                <a:spcBef>
                  <a:spcPct val="0"/>
                </a:spcBef>
                <a:buFontTx/>
                <a:buNone/>
              </a:pPr>
              <a:t>17</a:t>
            </a:fld>
            <a:endParaRPr lang="en-US" altLang="en-US" sz="1400" smtClean="0">
              <a:solidFill>
                <a:srgbClr val="FFFFFF"/>
              </a:solidFill>
            </a:endParaRPr>
          </a:p>
        </p:txBody>
      </p:sp>
      <p:sp>
        <p:nvSpPr>
          <p:cNvPr id="5" name="Title 1"/>
          <p:cNvSpPr txBox="1">
            <a:spLocks/>
          </p:cNvSpPr>
          <p:nvPr/>
        </p:nvSpPr>
        <p:spPr bwMode="auto">
          <a:xfrm>
            <a:off x="609600" y="447675"/>
            <a:ext cx="5930900" cy="609600"/>
          </a:xfrm>
          <a:prstGeom prst="rect">
            <a:avLst/>
          </a:prstGeom>
          <a:noFill/>
          <a:ln w="9525">
            <a:noFill/>
            <a:miter lim="800000"/>
            <a:headEnd/>
            <a:tailEnd/>
          </a:ln>
        </p:spPr>
        <p:txBody>
          <a:bodyPr anchor="ctr"/>
          <a:lstStyle/>
          <a:p>
            <a:pPr fontAlgn="auto">
              <a:spcBef>
                <a:spcPts val="0"/>
              </a:spcBef>
              <a:spcAft>
                <a:spcPts val="0"/>
              </a:spcAft>
              <a:defRPr/>
            </a:pPr>
            <a:r>
              <a:rPr lang="en-US" sz="3000" b="1" dirty="0">
                <a:solidFill>
                  <a:schemeClr val="tx2">
                    <a:lumMod val="75000"/>
                  </a:schemeClr>
                </a:solidFill>
                <a:latin typeface="Arial" panose="020B0604020202020204" pitchFamily="34" charset="0"/>
                <a:ea typeface="+mj-ea"/>
                <a:cs typeface="Arial" panose="020B0604020202020204" pitchFamily="34" charset="0"/>
              </a:rPr>
              <a:t>Video: </a:t>
            </a:r>
            <a:r>
              <a:rPr lang="en-US" sz="3000" b="1" dirty="0" smtClean="0">
                <a:solidFill>
                  <a:schemeClr val="tx2">
                    <a:lumMod val="75000"/>
                  </a:schemeClr>
                </a:solidFill>
                <a:latin typeface="Arial" panose="020B0604020202020204" pitchFamily="34" charset="0"/>
                <a:ea typeface="+mj-ea"/>
                <a:cs typeface="Arial" panose="020B0604020202020204" pitchFamily="34" charset="0"/>
              </a:rPr>
              <a:t>Interactive </a:t>
            </a:r>
            <a:r>
              <a:rPr lang="en-US" sz="3000" b="1" dirty="0">
                <a:solidFill>
                  <a:schemeClr val="tx2">
                    <a:lumMod val="75000"/>
                  </a:schemeClr>
                </a:solidFill>
                <a:latin typeface="Arial" panose="020B0604020202020204" pitchFamily="34" charset="0"/>
                <a:ea typeface="+mj-ea"/>
                <a:cs typeface="Arial" panose="020B0604020202020204" pitchFamily="34" charset="0"/>
              </a:rPr>
              <a:t>Process</a:t>
            </a:r>
          </a:p>
        </p:txBody>
      </p:sp>
      <p:pic>
        <p:nvPicPr>
          <p:cNvPr id="2" name="Picture 1" descr="Just-In-Time Training Video: Reasonable Accommodation Process. Still photo of  manager, accommodation specialist and employee with disabilities. One of 8 trainings in the Toolki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875" y="1809561"/>
            <a:ext cx="7389249" cy="4156452"/>
          </a:xfrm>
          <a:prstGeom prst="rect">
            <a:avLst/>
          </a:prstGeom>
        </p:spPr>
      </p:pic>
    </p:spTree>
    <p:extLst>
      <p:ext uri="{BB962C8B-B14F-4D97-AF65-F5344CB8AC3E}">
        <p14:creationId xmlns:p14="http://schemas.microsoft.com/office/powerpoint/2010/main" val="3539398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Content Placeholder 2"/>
          <p:cNvSpPr>
            <a:spLocks noGrp="1"/>
          </p:cNvSpPr>
          <p:nvPr>
            <p:ph idx="1"/>
          </p:nvPr>
        </p:nvSpPr>
        <p:spPr/>
        <p:txBody>
          <a:bodyPr>
            <a:normAutofit/>
          </a:bodyPr>
          <a:lstStyle/>
          <a:p>
            <a:pPr>
              <a:lnSpc>
                <a:spcPct val="110000"/>
              </a:lnSpc>
              <a:buFont typeface="Wingdings" panose="05000000000000000000" pitchFamily="2" charset="2"/>
              <a:buChar char="§"/>
            </a:pPr>
            <a:r>
              <a:rPr lang="en-US" altLang="en-US" sz="2400" b="0" dirty="0">
                <a:solidFill>
                  <a:srgbClr val="002060"/>
                </a:solidFill>
              </a:rPr>
              <a:t>Adopting facilities/IT access for all:  universal design reduces the need for individualized accommodations</a:t>
            </a:r>
          </a:p>
          <a:p>
            <a:pPr>
              <a:lnSpc>
                <a:spcPct val="110000"/>
              </a:lnSpc>
              <a:buFont typeface="Wingdings" panose="05000000000000000000" pitchFamily="2" charset="2"/>
              <a:buChar char="§"/>
            </a:pPr>
            <a:r>
              <a:rPr lang="en-US" altLang="en-US" sz="2400" b="0" dirty="0">
                <a:solidFill>
                  <a:srgbClr val="002060"/>
                </a:solidFill>
              </a:rPr>
              <a:t>Focusing on </a:t>
            </a:r>
            <a:r>
              <a:rPr lang="en-US" altLang="en-US" sz="2400" b="0" i="1" dirty="0">
                <a:solidFill>
                  <a:srgbClr val="002060"/>
                </a:solidFill>
              </a:rPr>
              <a:t>diverse abilities </a:t>
            </a:r>
            <a:r>
              <a:rPr lang="en-US" altLang="en-US" sz="2400" b="0" i="1" dirty="0" smtClean="0">
                <a:solidFill>
                  <a:srgbClr val="002060"/>
                </a:solidFill>
              </a:rPr>
              <a:t>— </a:t>
            </a:r>
            <a:r>
              <a:rPr lang="en-US" altLang="en-US" sz="2400" b="0" dirty="0">
                <a:solidFill>
                  <a:srgbClr val="002060"/>
                </a:solidFill>
              </a:rPr>
              <a:t>experience, skills, prior performance, not diagnosis or interviewing </a:t>
            </a:r>
            <a:r>
              <a:rPr lang="en-US" altLang="en-US" sz="2400" b="0" dirty="0" smtClean="0">
                <a:solidFill>
                  <a:srgbClr val="002060"/>
                </a:solidFill>
              </a:rPr>
              <a:t>skills — this contributes </a:t>
            </a:r>
            <a:r>
              <a:rPr lang="en-US" altLang="en-US" sz="2400" b="0" dirty="0">
                <a:solidFill>
                  <a:srgbClr val="002060"/>
                </a:solidFill>
              </a:rPr>
              <a:t>to higher productivity &amp; </a:t>
            </a:r>
            <a:r>
              <a:rPr lang="en-US" altLang="en-US" sz="2400" b="0" dirty="0" smtClean="0">
                <a:solidFill>
                  <a:srgbClr val="002060"/>
                </a:solidFill>
              </a:rPr>
              <a:t>innovation </a:t>
            </a:r>
            <a:endParaRPr lang="en-US" altLang="en-US" sz="2400" b="0" dirty="0">
              <a:solidFill>
                <a:srgbClr val="002060"/>
              </a:solidFill>
            </a:endParaRPr>
          </a:p>
          <a:p>
            <a:pPr>
              <a:lnSpc>
                <a:spcPct val="110000"/>
              </a:lnSpc>
              <a:buFont typeface="Wingdings" panose="05000000000000000000" pitchFamily="2" charset="2"/>
              <a:buChar char="§"/>
            </a:pPr>
            <a:r>
              <a:rPr lang="en-US" altLang="en-US" sz="2400" b="0" dirty="0">
                <a:solidFill>
                  <a:srgbClr val="002060"/>
                </a:solidFill>
              </a:rPr>
              <a:t>Gathering/reporting meaningful metrics (e.g. reduction in lost work time, retention &amp; leave costs, enhanced engagement scores)</a:t>
            </a:r>
          </a:p>
          <a:p>
            <a:pPr>
              <a:lnSpc>
                <a:spcPct val="110000"/>
              </a:lnSpc>
              <a:buFont typeface="Wingdings" panose="05000000000000000000" pitchFamily="2" charset="2"/>
              <a:buChar char="§"/>
            </a:pPr>
            <a:r>
              <a:rPr lang="en-US" altLang="en-US" sz="2400" b="0" dirty="0">
                <a:solidFill>
                  <a:srgbClr val="002060"/>
                </a:solidFill>
              </a:rPr>
              <a:t>Utilizing/leveraging commonly requested accommodations by job function to develop an internal catalogue of accommodations for specific </a:t>
            </a:r>
            <a:r>
              <a:rPr lang="en-US" altLang="en-US" sz="2400" b="0" dirty="0" smtClean="0">
                <a:solidFill>
                  <a:srgbClr val="002060"/>
                </a:solidFill>
              </a:rPr>
              <a:t>jobs</a:t>
            </a:r>
            <a:endParaRPr lang="en-US" altLang="en-US" sz="2400" b="0" dirty="0">
              <a:solidFill>
                <a:srgbClr val="002060"/>
              </a:solidFill>
            </a:endParaRPr>
          </a:p>
        </p:txBody>
      </p:sp>
      <p:sp>
        <p:nvSpPr>
          <p:cNvPr id="2253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F4AF147-DEF8-4FCA-9D96-1A10FD9D7E1C}" type="slidenum">
              <a:rPr lang="en-US" altLang="en-US" sz="1200"/>
              <a:pPr/>
              <a:t>18</a:t>
            </a:fld>
            <a:endParaRPr lang="en-US" altLang="en-US" smtClean="0"/>
          </a:p>
        </p:txBody>
      </p:sp>
      <p:sp>
        <p:nvSpPr>
          <p:cNvPr id="2" name="Rectangle 1"/>
          <p:cNvSpPr/>
          <p:nvPr/>
        </p:nvSpPr>
        <p:spPr>
          <a:xfrm>
            <a:off x="504825" y="577352"/>
            <a:ext cx="5897165" cy="584775"/>
          </a:xfrm>
          <a:prstGeom prst="rect">
            <a:avLst/>
          </a:prstGeom>
        </p:spPr>
        <p:txBody>
          <a:bodyPr wrap="square">
            <a:spAutoFit/>
          </a:bodyPr>
          <a:lstStyle/>
          <a:p>
            <a:pPr>
              <a:spcBef>
                <a:spcPct val="0"/>
              </a:spcBef>
            </a:pPr>
            <a:r>
              <a:rPr lang="en-US" altLang="en-US" sz="3200" b="1" dirty="0">
                <a:solidFill>
                  <a:srgbClr val="002060"/>
                </a:solidFill>
              </a:rPr>
              <a:t>Techniques for Creating Inclusion</a:t>
            </a:r>
          </a:p>
        </p:txBody>
      </p:sp>
    </p:spTree>
    <p:extLst>
      <p:ext uri="{BB962C8B-B14F-4D97-AF65-F5344CB8AC3E}">
        <p14:creationId xmlns:p14="http://schemas.microsoft.com/office/powerpoint/2010/main" val="1407982533"/>
      </p:ext>
    </p:extLst>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Content Placeholder 2"/>
          <p:cNvSpPr>
            <a:spLocks noGrp="1"/>
          </p:cNvSpPr>
          <p:nvPr>
            <p:ph idx="1"/>
          </p:nvPr>
        </p:nvSpPr>
        <p:spPr/>
        <p:txBody>
          <a:bodyPr>
            <a:normAutofit fontScale="77500" lnSpcReduction="20000"/>
          </a:bodyPr>
          <a:lstStyle/>
          <a:p>
            <a:pPr marL="457200" lvl="1" indent="-457200">
              <a:lnSpc>
                <a:spcPct val="120000"/>
              </a:lnSpc>
              <a:spcAft>
                <a:spcPts val="0"/>
              </a:spcAft>
            </a:pPr>
            <a:r>
              <a:rPr lang="en-US" altLang="en-US" dirty="0">
                <a:solidFill>
                  <a:srgbClr val="002060"/>
                </a:solidFill>
              </a:rPr>
              <a:t>Develop a list of preapproved accommodations not requiring a full assessment and interactive process (Just do it!)</a:t>
            </a:r>
          </a:p>
          <a:p>
            <a:pPr marL="457200" lvl="1" indent="-457200">
              <a:lnSpc>
                <a:spcPct val="120000"/>
              </a:lnSpc>
              <a:spcAft>
                <a:spcPts val="0"/>
              </a:spcAft>
            </a:pPr>
            <a:r>
              <a:rPr lang="en-US" altLang="en-US" dirty="0" smtClean="0">
                <a:solidFill>
                  <a:srgbClr val="002060"/>
                </a:solidFill>
              </a:rPr>
              <a:t>Developing </a:t>
            </a:r>
            <a:r>
              <a:rPr lang="en-US" altLang="en-US" dirty="0">
                <a:solidFill>
                  <a:srgbClr val="002060"/>
                </a:solidFill>
              </a:rPr>
              <a:t>a “task bank” of jobs that a person can perform when unable to perform prior duties</a:t>
            </a:r>
          </a:p>
          <a:p>
            <a:pPr marL="457200" lvl="1" indent="-457200">
              <a:lnSpc>
                <a:spcPct val="120000"/>
              </a:lnSpc>
              <a:spcAft>
                <a:spcPts val="0"/>
              </a:spcAft>
            </a:pPr>
            <a:r>
              <a:rPr lang="en-US" altLang="en-US" dirty="0">
                <a:solidFill>
                  <a:srgbClr val="002060"/>
                </a:solidFill>
              </a:rPr>
              <a:t>Integrated or harmonized model </a:t>
            </a:r>
            <a:r>
              <a:rPr lang="en-US" altLang="en-US" dirty="0" smtClean="0">
                <a:solidFill>
                  <a:srgbClr val="002060"/>
                </a:solidFill>
              </a:rPr>
              <a:t>— </a:t>
            </a:r>
            <a:r>
              <a:rPr lang="en-US" altLang="en-US" dirty="0">
                <a:solidFill>
                  <a:srgbClr val="002060"/>
                </a:solidFill>
              </a:rPr>
              <a:t>Single point of leave and accommodation oversight  </a:t>
            </a:r>
          </a:p>
          <a:p>
            <a:pPr marL="457200" lvl="1" indent="-457200">
              <a:lnSpc>
                <a:spcPct val="120000"/>
              </a:lnSpc>
              <a:spcAft>
                <a:spcPts val="0"/>
              </a:spcAft>
            </a:pPr>
            <a:r>
              <a:rPr lang="en-US" altLang="en-US" dirty="0">
                <a:solidFill>
                  <a:srgbClr val="002060"/>
                </a:solidFill>
              </a:rPr>
              <a:t>Internal value proposition shared with everyone, including managers </a:t>
            </a:r>
          </a:p>
          <a:p>
            <a:pPr marL="457200" lvl="1" indent="-457200">
              <a:lnSpc>
                <a:spcPct val="120000"/>
              </a:lnSpc>
              <a:spcAft>
                <a:spcPts val="0"/>
              </a:spcAft>
            </a:pPr>
            <a:r>
              <a:rPr lang="en-US" altLang="en-US" dirty="0">
                <a:solidFill>
                  <a:srgbClr val="002060"/>
                </a:solidFill>
              </a:rPr>
              <a:t>Training and more training </a:t>
            </a:r>
            <a:r>
              <a:rPr lang="en-US" altLang="en-US" dirty="0" smtClean="0">
                <a:solidFill>
                  <a:srgbClr val="002060"/>
                </a:solidFill>
              </a:rPr>
              <a:t>— </a:t>
            </a:r>
            <a:r>
              <a:rPr lang="en-US" altLang="en-US" dirty="0">
                <a:solidFill>
                  <a:srgbClr val="002060"/>
                </a:solidFill>
              </a:rPr>
              <a:t>consider building training prompts into processes </a:t>
            </a:r>
          </a:p>
          <a:p>
            <a:pPr marL="457200" lvl="1" indent="-457200">
              <a:lnSpc>
                <a:spcPct val="120000"/>
              </a:lnSpc>
              <a:spcAft>
                <a:spcPts val="0"/>
              </a:spcAft>
            </a:pPr>
            <a:r>
              <a:rPr lang="en-US" altLang="en-US" dirty="0">
                <a:solidFill>
                  <a:srgbClr val="002060"/>
                </a:solidFill>
              </a:rPr>
              <a:t>Build out from a successful </a:t>
            </a:r>
            <a:r>
              <a:rPr lang="en-US" altLang="en-US" dirty="0" smtClean="0">
                <a:solidFill>
                  <a:srgbClr val="002060"/>
                </a:solidFill>
              </a:rPr>
              <a:t>return-to-work </a:t>
            </a:r>
            <a:r>
              <a:rPr lang="en-US" altLang="en-US" dirty="0">
                <a:solidFill>
                  <a:srgbClr val="002060"/>
                </a:solidFill>
              </a:rPr>
              <a:t>program</a:t>
            </a:r>
          </a:p>
          <a:p>
            <a:pPr marL="457200" lvl="1" indent="-457200">
              <a:lnSpc>
                <a:spcPct val="120000"/>
              </a:lnSpc>
              <a:spcAft>
                <a:spcPts val="0"/>
              </a:spcAft>
            </a:pPr>
            <a:r>
              <a:rPr lang="en-US" altLang="en-US" dirty="0">
                <a:solidFill>
                  <a:srgbClr val="002060"/>
                </a:solidFill>
              </a:rPr>
              <a:t>Purchase or develop a tracking system</a:t>
            </a:r>
          </a:p>
        </p:txBody>
      </p:sp>
      <p:sp>
        <p:nvSpPr>
          <p:cNvPr id="2253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F4AF147-DEF8-4FCA-9D96-1A10FD9D7E1C}" type="slidenum">
              <a:rPr lang="en-US" altLang="en-US" sz="1200"/>
              <a:pPr/>
              <a:t>19</a:t>
            </a:fld>
            <a:endParaRPr lang="en-US" altLang="en-US" smtClean="0"/>
          </a:p>
        </p:txBody>
      </p:sp>
      <p:sp>
        <p:nvSpPr>
          <p:cNvPr id="2" name="Rectangle 1"/>
          <p:cNvSpPr/>
          <p:nvPr/>
        </p:nvSpPr>
        <p:spPr>
          <a:xfrm>
            <a:off x="504825" y="577352"/>
            <a:ext cx="5897165" cy="584775"/>
          </a:xfrm>
          <a:prstGeom prst="rect">
            <a:avLst/>
          </a:prstGeom>
        </p:spPr>
        <p:txBody>
          <a:bodyPr wrap="square">
            <a:spAutoFit/>
          </a:bodyPr>
          <a:lstStyle/>
          <a:p>
            <a:pPr>
              <a:spcBef>
                <a:spcPct val="0"/>
              </a:spcBef>
            </a:pPr>
            <a:r>
              <a:rPr lang="en-US" altLang="en-US" sz="3200" b="1" dirty="0">
                <a:solidFill>
                  <a:srgbClr val="002060"/>
                </a:solidFill>
              </a:rPr>
              <a:t>Techniques for Creating Inclusion</a:t>
            </a:r>
          </a:p>
        </p:txBody>
      </p:sp>
    </p:spTree>
    <p:extLst>
      <p:ext uri="{BB962C8B-B14F-4D97-AF65-F5344CB8AC3E}">
        <p14:creationId xmlns:p14="http://schemas.microsoft.com/office/powerpoint/2010/main" val="1854518875"/>
      </p:ext>
    </p:extLst>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descr="Home state pictures"/>
          <p:cNvSpPr>
            <a:spLocks noGrp="1"/>
          </p:cNvSpPr>
          <p:nvPr>
            <p:ph idx="1"/>
          </p:nvPr>
        </p:nvSpPr>
        <p:spPr>
          <a:xfrm>
            <a:off x="838200" y="1295400"/>
            <a:ext cx="7848600" cy="5184775"/>
          </a:xfrm>
        </p:spPr>
        <p:txBody>
          <a:bodyPr/>
          <a:lstStyle/>
          <a:p>
            <a:pPr>
              <a:buFont typeface="Wingdings" panose="05000000000000000000" pitchFamily="2" charset="2"/>
              <a:buChar char="§"/>
            </a:pPr>
            <a:endParaRPr lang="en-US" altLang="en-US" sz="2000" smtClean="0"/>
          </a:p>
          <a:p>
            <a:pPr>
              <a:buFont typeface="Arial" panose="020B0604020202020204" pitchFamily="34" charset="0"/>
              <a:buChar char="•"/>
            </a:pPr>
            <a:endParaRPr lang="en-US" altLang="en-US" sz="2000" smtClean="0"/>
          </a:p>
          <a:p>
            <a:endParaRPr lang="en-US" altLang="en-US" smtClean="0"/>
          </a:p>
        </p:txBody>
      </p:sp>
      <p:sp>
        <p:nvSpPr>
          <p:cNvPr id="1433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08A13D5-9CED-4BA9-8010-E9138B22432A}" type="slidenum">
              <a:rPr lang="en-US" altLang="en-US" sz="1400" smtClean="0">
                <a:solidFill>
                  <a:srgbClr val="FFFFFF"/>
                </a:solidFill>
              </a:rPr>
              <a:pPr>
                <a:spcBef>
                  <a:spcPct val="0"/>
                </a:spcBef>
                <a:buFontTx/>
                <a:buNone/>
              </a:pPr>
              <a:t>2</a:t>
            </a:fld>
            <a:endParaRPr lang="en-US" altLang="en-US" sz="1400" smtClean="0">
              <a:solidFill>
                <a:srgbClr val="FFFFFF"/>
              </a:solidFill>
            </a:endParaRPr>
          </a:p>
        </p:txBody>
      </p:sp>
      <p:sp>
        <p:nvSpPr>
          <p:cNvPr id="14340" name="Title 3"/>
          <p:cNvSpPr>
            <a:spLocks noGrp="1"/>
          </p:cNvSpPr>
          <p:nvPr>
            <p:ph type="title" idx="4294967295"/>
          </p:nvPr>
        </p:nvSpPr>
        <p:spPr>
          <a:xfrm>
            <a:off x="609600" y="457200"/>
            <a:ext cx="5715000" cy="609600"/>
          </a:xfrm>
        </p:spPr>
        <p:txBody>
          <a:bodyPr/>
          <a:lstStyle/>
          <a:p>
            <a:r>
              <a:rPr lang="en-US" altLang="en-US" smtClean="0"/>
              <a:t>Where I come from…</a:t>
            </a:r>
          </a:p>
        </p:txBody>
      </p:sp>
      <p:pic>
        <p:nvPicPr>
          <p:cNvPr id="14341" name="Picture 1" descr="The photo shows eight inflatable rafts full of people with life jackets paddling through the white water rapids at Ohiopyle State Park. " title="Water water Rafting"/>
          <p:cNvPicPr>
            <a:picLocks noChangeAspect="1"/>
          </p:cNvPicPr>
          <p:nvPr/>
        </p:nvPicPr>
        <p:blipFill>
          <a:blip r:embed="rId3"/>
          <a:srcRect/>
          <a:stretch>
            <a:fillRect/>
          </a:stretch>
        </p:blipFill>
        <p:spPr bwMode="auto">
          <a:xfrm>
            <a:off x="4800600" y="2590800"/>
            <a:ext cx="3643313"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descr="The photo shows Fallingwater Home of the Kaufman Family in Southwestern Pennsylvania. The house is a great example of organic architecture. " title="The famous Fallingwater House by Frank Lloyd Wright"/>
          <p:cNvPicPr>
            <a:picLocks noChangeAspect="1"/>
          </p:cNvPicPr>
          <p:nvPr/>
        </p:nvPicPr>
        <p:blipFill>
          <a:blip r:embed="rId4"/>
          <a:srcRect/>
          <a:stretch>
            <a:fillRect/>
          </a:stretch>
        </p:blipFill>
        <p:spPr bwMode="auto">
          <a:xfrm>
            <a:off x="1179513" y="3922713"/>
            <a:ext cx="34385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 descr="The photo shows two coal miners walking through the snow to go home to their coal company provided housing in Southwestern Pennsylvania. " title="Photo of town in Southwestern Pennsylvania"/>
          <p:cNvPicPr>
            <a:picLocks noChangeAspect="1"/>
          </p:cNvPicPr>
          <p:nvPr/>
        </p:nvPicPr>
        <p:blipFill>
          <a:blip r:embed="rId5"/>
          <a:srcRect/>
          <a:stretch>
            <a:fillRect/>
          </a:stretch>
        </p:blipFill>
        <p:spPr bwMode="auto">
          <a:xfrm>
            <a:off x="1295400" y="1524000"/>
            <a:ext cx="3206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656302"/>
      </p:ext>
    </p:extLst>
  </p:cSld>
  <p:clrMapOvr>
    <a:masterClrMapping/>
  </p:clrMapOvr>
  <p:transition spd="slow">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Content Placeholder 2"/>
          <p:cNvSpPr>
            <a:spLocks noGrp="1"/>
          </p:cNvSpPr>
          <p:nvPr>
            <p:ph idx="1"/>
          </p:nvPr>
        </p:nvSpPr>
        <p:spPr/>
        <p:txBody>
          <a:bodyPr>
            <a:normAutofit fontScale="92500" lnSpcReduction="20000"/>
          </a:bodyPr>
          <a:lstStyle/>
          <a:p>
            <a:pPr marL="457200" lvl="1" indent="-457200">
              <a:lnSpc>
                <a:spcPct val="100000"/>
              </a:lnSpc>
              <a:spcAft>
                <a:spcPts val="1200"/>
              </a:spcAft>
            </a:pPr>
            <a:r>
              <a:rPr lang="en-US" altLang="en-US" dirty="0">
                <a:solidFill>
                  <a:srgbClr val="002060"/>
                </a:solidFill>
              </a:rPr>
              <a:t>Use outside resources more effectively </a:t>
            </a:r>
            <a:r>
              <a:rPr lang="en-US" altLang="en-US" dirty="0" smtClean="0">
                <a:solidFill>
                  <a:srgbClr val="002060"/>
                </a:solidFill>
              </a:rPr>
              <a:t>— </a:t>
            </a:r>
            <a:r>
              <a:rPr lang="en-US" altLang="en-US" dirty="0">
                <a:solidFill>
                  <a:srgbClr val="002060"/>
                </a:solidFill>
              </a:rPr>
              <a:t>do not recreate the wheel internally</a:t>
            </a:r>
          </a:p>
          <a:p>
            <a:pPr marL="457200" lvl="1" indent="-457200">
              <a:lnSpc>
                <a:spcPct val="100000"/>
              </a:lnSpc>
              <a:spcAft>
                <a:spcPts val="1200"/>
              </a:spcAft>
            </a:pPr>
            <a:r>
              <a:rPr lang="en-US" altLang="en-US" dirty="0">
                <a:solidFill>
                  <a:srgbClr val="002060"/>
                </a:solidFill>
              </a:rPr>
              <a:t>Create a centralized accommodation fund with expedited procurement fulfillment</a:t>
            </a:r>
          </a:p>
          <a:p>
            <a:pPr marL="457200" lvl="1" indent="-457200">
              <a:lnSpc>
                <a:spcPct val="100000"/>
              </a:lnSpc>
              <a:spcAft>
                <a:spcPts val="1200"/>
              </a:spcAft>
            </a:pPr>
            <a:r>
              <a:rPr lang="en-US" altLang="en-US" dirty="0">
                <a:solidFill>
                  <a:srgbClr val="002060"/>
                </a:solidFill>
              </a:rPr>
              <a:t>Ensure the accessibility of your career portal, pre-hire assessment, etc.</a:t>
            </a:r>
          </a:p>
          <a:p>
            <a:pPr marL="457200" lvl="1" indent="-457200">
              <a:lnSpc>
                <a:spcPct val="100000"/>
              </a:lnSpc>
              <a:spcAft>
                <a:spcPts val="1200"/>
              </a:spcAft>
            </a:pPr>
            <a:r>
              <a:rPr lang="en-US" altLang="en-US" dirty="0">
                <a:solidFill>
                  <a:srgbClr val="002060"/>
                </a:solidFill>
              </a:rPr>
              <a:t>Embed at least one accessibility expert in your IT team </a:t>
            </a:r>
            <a:r>
              <a:rPr lang="en-US" altLang="en-US" dirty="0" smtClean="0">
                <a:solidFill>
                  <a:srgbClr val="002060"/>
                </a:solidFill>
              </a:rPr>
              <a:t>— </a:t>
            </a:r>
            <a:r>
              <a:rPr lang="en-US" altLang="en-US" dirty="0">
                <a:solidFill>
                  <a:srgbClr val="002060"/>
                </a:solidFill>
              </a:rPr>
              <a:t>Join the International Association for Accessibility Professionals and add accessibility requirements to job posting and descriptions  </a:t>
            </a:r>
          </a:p>
          <a:p>
            <a:pPr marL="457200" lvl="1" indent="-457200">
              <a:lnSpc>
                <a:spcPct val="100000"/>
              </a:lnSpc>
              <a:spcAft>
                <a:spcPts val="1200"/>
              </a:spcAft>
            </a:pPr>
            <a:r>
              <a:rPr lang="en-US" altLang="en-US" dirty="0" smtClean="0">
                <a:solidFill>
                  <a:srgbClr val="002060"/>
                </a:solidFill>
              </a:rPr>
              <a:t>Provide </a:t>
            </a:r>
            <a:r>
              <a:rPr lang="en-US" altLang="en-US" dirty="0">
                <a:solidFill>
                  <a:srgbClr val="002060"/>
                </a:solidFill>
              </a:rPr>
              <a:t>boilerplate accessibility contract language with providers and vendors</a:t>
            </a:r>
          </a:p>
        </p:txBody>
      </p:sp>
      <p:sp>
        <p:nvSpPr>
          <p:cNvPr id="2253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F4AF147-DEF8-4FCA-9D96-1A10FD9D7E1C}" type="slidenum">
              <a:rPr lang="en-US" altLang="en-US" sz="1200"/>
              <a:pPr/>
              <a:t>20</a:t>
            </a:fld>
            <a:endParaRPr lang="en-US" altLang="en-US" smtClean="0"/>
          </a:p>
        </p:txBody>
      </p:sp>
      <p:sp>
        <p:nvSpPr>
          <p:cNvPr id="2" name="Rectangle 1"/>
          <p:cNvSpPr/>
          <p:nvPr/>
        </p:nvSpPr>
        <p:spPr>
          <a:xfrm>
            <a:off x="504825" y="469197"/>
            <a:ext cx="5897165" cy="584775"/>
          </a:xfrm>
          <a:prstGeom prst="rect">
            <a:avLst/>
          </a:prstGeom>
        </p:spPr>
        <p:txBody>
          <a:bodyPr wrap="square">
            <a:spAutoFit/>
          </a:bodyPr>
          <a:lstStyle/>
          <a:p>
            <a:pPr>
              <a:spcBef>
                <a:spcPct val="0"/>
              </a:spcBef>
            </a:pPr>
            <a:r>
              <a:rPr lang="en-US" altLang="en-US" sz="3200" b="1" dirty="0">
                <a:solidFill>
                  <a:srgbClr val="002060"/>
                </a:solidFill>
              </a:rPr>
              <a:t>Techniques for Creating Inclusion</a:t>
            </a:r>
          </a:p>
        </p:txBody>
      </p:sp>
    </p:spTree>
    <p:extLst>
      <p:ext uri="{BB962C8B-B14F-4D97-AF65-F5344CB8AC3E}">
        <p14:creationId xmlns:p14="http://schemas.microsoft.com/office/powerpoint/2010/main" val="238562540"/>
      </p:ext>
    </p:extLst>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lgn="ctr">
              <a:buNone/>
              <a:defRPr/>
            </a:pPr>
            <a:endParaRPr lang="en-US" sz="2100" dirty="0"/>
          </a:p>
          <a:p>
            <a:pPr marL="0" indent="0" algn="ctr">
              <a:buNone/>
              <a:defRPr/>
            </a:pPr>
            <a:r>
              <a:rPr lang="en-US" sz="4700" dirty="0" smtClean="0"/>
              <a:t>Big Idea </a:t>
            </a:r>
          </a:p>
          <a:p>
            <a:pPr marL="0" indent="0" algn="ctr">
              <a:buNone/>
              <a:defRPr/>
            </a:pPr>
            <a:endParaRPr lang="en-US" sz="2400" dirty="0"/>
          </a:p>
          <a:p>
            <a:pPr marL="0" indent="0">
              <a:buNone/>
              <a:defRPr/>
            </a:pPr>
            <a:r>
              <a:rPr lang="en-US" sz="4200" b="0" dirty="0" smtClean="0"/>
              <a:t>The Mobile </a:t>
            </a:r>
            <a:r>
              <a:rPr lang="en-US" sz="4200" b="0" dirty="0"/>
              <a:t>Accommodation Solution (MAS) is designed to help streamline the disability accommodation process at various phases of the employment cycle. </a:t>
            </a:r>
          </a:p>
          <a:p>
            <a:pPr>
              <a:defRPr/>
            </a:pPr>
            <a:endParaRPr lang="en-US" altLang="en-US" sz="3600" b="0" dirty="0"/>
          </a:p>
          <a:p>
            <a:pPr>
              <a:defRPr/>
            </a:pPr>
            <a:endParaRPr lang="en-US" altLang="en-US" sz="3600" b="0" dirty="0"/>
          </a:p>
          <a:p>
            <a:pPr marL="0" indent="0">
              <a:buNone/>
              <a:defRPr/>
            </a:pPr>
            <a:r>
              <a:rPr lang="en-US" altLang="en-US" sz="2600" b="0" dirty="0"/>
              <a:t>Funded by the </a:t>
            </a:r>
            <a:r>
              <a:rPr lang="en-US" sz="2600" b="0" dirty="0"/>
              <a:t>National Institute on Disability, Independent Living, and Rehabilitation Research (NIDILRR)</a:t>
            </a:r>
            <a:endParaRPr lang="en-US" altLang="en-US" sz="2600" b="0" dirty="0"/>
          </a:p>
          <a:p>
            <a:pPr marL="0" indent="0">
              <a:buNone/>
            </a:pPr>
            <a:endParaRPr lang="en-US" sz="3600" b="0" dirty="0"/>
          </a:p>
          <a:p>
            <a:pPr marL="0" indent="0">
              <a:buNone/>
            </a:pPr>
            <a:endParaRPr lang="en-US" dirty="0"/>
          </a:p>
        </p:txBody>
      </p:sp>
      <p:sp>
        <p:nvSpPr>
          <p:cNvPr id="2"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21</a:t>
            </a:fld>
            <a:endParaRPr lang="en-US" altLang="en-US"/>
          </a:p>
        </p:txBody>
      </p:sp>
    </p:spTree>
    <p:extLst>
      <p:ext uri="{BB962C8B-B14F-4D97-AF65-F5344CB8AC3E}">
        <p14:creationId xmlns:p14="http://schemas.microsoft.com/office/powerpoint/2010/main" val="2188672296"/>
      </p:ext>
    </p:extLst>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indent="0" algn="ctr">
              <a:buNone/>
              <a:defRPr/>
            </a:pPr>
            <a:endParaRPr lang="en-US" sz="3800" dirty="0" smtClean="0"/>
          </a:p>
          <a:p>
            <a:pPr marL="0" indent="0" algn="ctr">
              <a:buNone/>
              <a:defRPr/>
            </a:pPr>
            <a:r>
              <a:rPr lang="en-US" sz="7300" dirty="0" smtClean="0"/>
              <a:t>Collaborators</a:t>
            </a:r>
          </a:p>
          <a:p>
            <a:pPr marL="0" indent="0" algn="ctr">
              <a:buNone/>
              <a:defRPr/>
            </a:pPr>
            <a:endParaRPr lang="en-US" sz="2400" dirty="0"/>
          </a:p>
          <a:p>
            <a:pPr>
              <a:defRPr/>
            </a:pPr>
            <a:r>
              <a:rPr lang="en-US" sz="5400" b="0" dirty="0"/>
              <a:t>Center for Disability Inclusion</a:t>
            </a:r>
          </a:p>
          <a:p>
            <a:pPr>
              <a:defRPr/>
            </a:pPr>
            <a:r>
              <a:rPr lang="en-US" sz="5400" b="0" dirty="0"/>
              <a:t>Job Accommodation Network (JAN)</a:t>
            </a:r>
          </a:p>
          <a:p>
            <a:pPr>
              <a:defRPr/>
            </a:pPr>
            <a:r>
              <a:rPr lang="en-US" sz="5400" b="0" dirty="0"/>
              <a:t>IBM</a:t>
            </a:r>
          </a:p>
          <a:p>
            <a:pPr>
              <a:defRPr/>
            </a:pPr>
            <a:endParaRPr lang="en-US" sz="5400" b="0" dirty="0"/>
          </a:p>
          <a:p>
            <a:pPr>
              <a:defRPr/>
            </a:pPr>
            <a:r>
              <a:rPr lang="en-US" sz="4400" b="0" dirty="0"/>
              <a:t>US Business Leadership Network </a:t>
            </a:r>
          </a:p>
          <a:p>
            <a:pPr>
              <a:defRPr/>
            </a:pPr>
            <a:r>
              <a:rPr lang="en-US" sz="4400" b="0" dirty="0"/>
              <a:t>American Association of People with Disabilities</a:t>
            </a:r>
          </a:p>
          <a:p>
            <a:pPr>
              <a:defRPr/>
            </a:pPr>
            <a:r>
              <a:rPr lang="en-US" sz="4400" b="0" dirty="0"/>
              <a:t>Council of State Administrators of Vocational Rehabilitation</a:t>
            </a:r>
          </a:p>
          <a:p>
            <a:pPr>
              <a:defRPr/>
            </a:pPr>
            <a:r>
              <a:rPr lang="en-US" sz="4400" b="0" dirty="0"/>
              <a:t>National Business and Disability Council </a:t>
            </a:r>
          </a:p>
          <a:p>
            <a:pPr>
              <a:defRPr/>
            </a:pPr>
            <a:r>
              <a:rPr lang="en-US" sz="4400" b="0" dirty="0"/>
              <a:t>Disability Management Employers Coalition</a:t>
            </a:r>
          </a:p>
          <a:p>
            <a:pPr marL="0" indent="0">
              <a:buNone/>
            </a:pPr>
            <a:endParaRPr lang="en-US" sz="3600" b="0" dirty="0"/>
          </a:p>
          <a:p>
            <a:pPr marL="0" indent="0">
              <a:buNone/>
            </a:pPr>
            <a:endParaRPr lang="en-US" dirty="0"/>
          </a:p>
        </p:txBody>
      </p:sp>
      <p:sp>
        <p:nvSpPr>
          <p:cNvPr id="5"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6" name="Slide Number Placeholder 5"/>
          <p:cNvSpPr>
            <a:spLocks noGrp="1"/>
          </p:cNvSpPr>
          <p:nvPr>
            <p:ph type="sldNum" sz="quarter" idx="10"/>
          </p:nvPr>
        </p:nvSpPr>
        <p:spPr/>
        <p:txBody>
          <a:bodyPr/>
          <a:lstStyle/>
          <a:p>
            <a:pPr>
              <a:defRPr/>
            </a:pPr>
            <a:fld id="{9D8F93EB-C1A6-4A03-AA60-111B3209B1F1}" type="slidenum">
              <a:rPr lang="en-US" altLang="en-US" smtClean="0"/>
              <a:pPr>
                <a:defRPr/>
              </a:pPr>
              <a:t>22</a:t>
            </a:fld>
            <a:endParaRPr lang="en-US" altLang="en-US"/>
          </a:p>
        </p:txBody>
      </p:sp>
    </p:spTree>
    <p:extLst>
      <p:ext uri="{BB962C8B-B14F-4D97-AF65-F5344CB8AC3E}">
        <p14:creationId xmlns:p14="http://schemas.microsoft.com/office/powerpoint/2010/main" val="763224760"/>
      </p:ext>
    </p:extLst>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lgn="ctr">
              <a:buNone/>
              <a:defRPr/>
            </a:pPr>
            <a:endParaRPr lang="en-US" sz="1900" dirty="0" smtClean="0"/>
          </a:p>
          <a:p>
            <a:pPr marL="0" indent="0" algn="ctr">
              <a:buNone/>
              <a:defRPr/>
            </a:pPr>
            <a:r>
              <a:rPr lang="en-US" sz="7300" b="0" dirty="0" smtClean="0"/>
              <a:t>Users</a:t>
            </a:r>
          </a:p>
          <a:p>
            <a:pPr marL="0" indent="0" algn="ctr">
              <a:buNone/>
              <a:defRPr/>
            </a:pPr>
            <a:endParaRPr lang="en-US" sz="2400" dirty="0"/>
          </a:p>
          <a:p>
            <a:pPr>
              <a:defRPr/>
            </a:pPr>
            <a:r>
              <a:rPr lang="en-US" sz="5400" b="0" dirty="0"/>
              <a:t>Talent management, human resources, employer relations, and/or accommodation staff</a:t>
            </a:r>
          </a:p>
          <a:p>
            <a:pPr>
              <a:defRPr/>
            </a:pPr>
            <a:endParaRPr lang="en-US" sz="2900" b="0" dirty="0"/>
          </a:p>
          <a:p>
            <a:pPr>
              <a:defRPr/>
            </a:pPr>
            <a:r>
              <a:rPr lang="en-US" sz="5400" b="0" dirty="0"/>
              <a:t>Employment service providers</a:t>
            </a:r>
          </a:p>
          <a:p>
            <a:pPr>
              <a:defRPr/>
            </a:pPr>
            <a:endParaRPr lang="en-US" sz="2900" b="0" dirty="0"/>
          </a:p>
          <a:p>
            <a:pPr>
              <a:defRPr/>
            </a:pPr>
            <a:r>
              <a:rPr lang="en-US" sz="5400" b="0" dirty="0"/>
              <a:t>Applicants and employees with disabilities </a:t>
            </a:r>
          </a:p>
          <a:p>
            <a:pPr marL="0" indent="0">
              <a:buNone/>
            </a:pPr>
            <a:endParaRPr lang="en-US" sz="3600" b="0" dirty="0"/>
          </a:p>
          <a:p>
            <a:pPr marL="0" indent="0">
              <a:buNone/>
            </a:pPr>
            <a:endParaRPr lang="en-US" dirty="0"/>
          </a:p>
        </p:txBody>
      </p:sp>
      <p:sp>
        <p:nvSpPr>
          <p:cNvPr id="6"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23</a:t>
            </a:fld>
            <a:endParaRPr lang="en-US" altLang="en-US"/>
          </a:p>
        </p:txBody>
      </p:sp>
    </p:spTree>
    <p:extLst>
      <p:ext uri="{BB962C8B-B14F-4D97-AF65-F5344CB8AC3E}">
        <p14:creationId xmlns:p14="http://schemas.microsoft.com/office/powerpoint/2010/main" val="3250090396"/>
      </p:ext>
    </p:extLst>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gn="ctr">
              <a:buNone/>
              <a:defRPr/>
            </a:pPr>
            <a:endParaRPr lang="en-US" sz="2500" dirty="0" smtClean="0"/>
          </a:p>
          <a:p>
            <a:pPr marL="0" indent="0" algn="ctr">
              <a:buNone/>
              <a:defRPr/>
            </a:pPr>
            <a:r>
              <a:rPr lang="en-US" sz="7300" dirty="0" smtClean="0"/>
              <a:t>Functionality</a:t>
            </a:r>
          </a:p>
          <a:p>
            <a:pPr marL="0" indent="0" algn="ctr">
              <a:buNone/>
              <a:defRPr/>
            </a:pPr>
            <a:endParaRPr lang="en-US" sz="2400" dirty="0"/>
          </a:p>
          <a:p>
            <a:pPr marL="685800" indent="-685800">
              <a:buFont typeface="Wingdings" panose="05000000000000000000" pitchFamily="2" charset="2"/>
              <a:buChar char="§"/>
              <a:defRPr/>
            </a:pPr>
            <a:r>
              <a:rPr lang="en-US" altLang="en-US" sz="5400" dirty="0"/>
              <a:t>Easy to use, secure, mobile case management tool</a:t>
            </a:r>
          </a:p>
          <a:p>
            <a:pPr marL="685800" indent="-685800">
              <a:buFont typeface="Wingdings" panose="05000000000000000000" pitchFamily="2" charset="2"/>
              <a:buChar char="§"/>
              <a:defRPr/>
            </a:pPr>
            <a:r>
              <a:rPr lang="en-US" altLang="en-US" sz="5400" dirty="0" smtClean="0"/>
              <a:t>Accommodation </a:t>
            </a:r>
            <a:r>
              <a:rPr lang="en-US" altLang="en-US" sz="5400" dirty="0"/>
              <a:t>tracking tool  </a:t>
            </a:r>
          </a:p>
          <a:p>
            <a:pPr marL="685800" indent="-685800">
              <a:buFont typeface="Wingdings" panose="05000000000000000000" pitchFamily="2" charset="2"/>
              <a:buChar char="§"/>
              <a:defRPr/>
            </a:pPr>
            <a:r>
              <a:rPr lang="en-US" altLang="en-US" sz="5400" dirty="0" smtClean="0"/>
              <a:t>Best </a:t>
            </a:r>
            <a:r>
              <a:rPr lang="en-US" altLang="en-US" sz="5400" dirty="0"/>
              <a:t>and emerging accommodation practices and forms </a:t>
            </a:r>
            <a:r>
              <a:rPr lang="en-US" altLang="en-US" sz="5400" dirty="0" smtClean="0"/>
              <a:t>embedded </a:t>
            </a:r>
            <a:r>
              <a:rPr lang="en-US" altLang="en-US" sz="5400" dirty="0"/>
              <a:t>within tool</a:t>
            </a:r>
          </a:p>
          <a:p>
            <a:pPr marL="685800" indent="-685800">
              <a:buFont typeface="Wingdings" panose="05000000000000000000" pitchFamily="2" charset="2"/>
              <a:buChar char="§"/>
              <a:defRPr/>
            </a:pPr>
            <a:r>
              <a:rPr lang="en-US" altLang="en-US" sz="5400" dirty="0" smtClean="0"/>
              <a:t>Easy access </a:t>
            </a:r>
            <a:r>
              <a:rPr lang="en-US" altLang="en-US" sz="5400" dirty="0"/>
              <a:t>to JAN Consultants and myriad of other resources</a:t>
            </a:r>
          </a:p>
          <a:p>
            <a:pPr marL="0" indent="0">
              <a:buNone/>
            </a:pPr>
            <a:endParaRPr lang="en-US" sz="3600" b="0" dirty="0"/>
          </a:p>
          <a:p>
            <a:pPr marL="0" indent="0">
              <a:buNone/>
            </a:pPr>
            <a:endParaRPr lang="en-US" dirty="0"/>
          </a:p>
        </p:txBody>
      </p:sp>
      <p:sp>
        <p:nvSpPr>
          <p:cNvPr id="5"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6" name="Slide Number Placeholder 5"/>
          <p:cNvSpPr>
            <a:spLocks noGrp="1"/>
          </p:cNvSpPr>
          <p:nvPr>
            <p:ph type="sldNum" sz="quarter" idx="10"/>
          </p:nvPr>
        </p:nvSpPr>
        <p:spPr/>
        <p:txBody>
          <a:bodyPr/>
          <a:lstStyle/>
          <a:p>
            <a:pPr>
              <a:defRPr/>
            </a:pPr>
            <a:fld id="{9D8F93EB-C1A6-4A03-AA60-111B3209B1F1}" type="slidenum">
              <a:rPr lang="en-US" altLang="en-US" smtClean="0"/>
              <a:pPr>
                <a:defRPr/>
              </a:pPr>
              <a:t>24</a:t>
            </a:fld>
            <a:endParaRPr lang="en-US" altLang="en-US"/>
          </a:p>
        </p:txBody>
      </p:sp>
    </p:spTree>
    <p:extLst>
      <p:ext uri="{BB962C8B-B14F-4D97-AF65-F5344CB8AC3E}">
        <p14:creationId xmlns:p14="http://schemas.microsoft.com/office/powerpoint/2010/main" val="552859701"/>
      </p:ext>
    </p:extLst>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0" dirty="0" smtClean="0"/>
              <a:t> </a:t>
            </a:r>
            <a:endParaRPr lang="en-US" sz="3600" b="0" dirty="0"/>
          </a:p>
          <a:p>
            <a:pPr marL="0" indent="0">
              <a:buNone/>
            </a:pPr>
            <a:endParaRPr lang="en-US" dirty="0"/>
          </a:p>
        </p:txBody>
      </p:sp>
      <p:pic>
        <p:nvPicPr>
          <p:cNvPr id="4" name="Picture 3" descr="Splashscreen of the Mobile Accommodation Solution (MAS) App with a welcome message.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636" y="1631714"/>
            <a:ext cx="3381728" cy="4508971"/>
          </a:xfrm>
          <a:prstGeom prst="rect">
            <a:avLst/>
          </a:prstGeom>
        </p:spPr>
      </p:pic>
      <p:sp>
        <p:nvSpPr>
          <p:cNvPr id="6"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25</a:t>
            </a:fld>
            <a:endParaRPr lang="en-US" altLang="en-US"/>
          </a:p>
        </p:txBody>
      </p:sp>
    </p:spTree>
    <p:extLst>
      <p:ext uri="{BB962C8B-B14F-4D97-AF65-F5344CB8AC3E}">
        <p14:creationId xmlns:p14="http://schemas.microsoft.com/office/powerpoint/2010/main" val="1452788169"/>
      </p:ext>
    </p:extLst>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5" name="Picture 4" descr="Screen where the users needs to decide what role in which they will be using the app - employer, service provider, individual.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843" y="1457325"/>
            <a:ext cx="3643313" cy="4857750"/>
          </a:xfrm>
          <a:prstGeom prst="rect">
            <a:avLst/>
          </a:prstGeom>
        </p:spPr>
      </p:pic>
      <p:sp>
        <p:nvSpPr>
          <p:cNvPr id="6"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26</a:t>
            </a:fld>
            <a:endParaRPr lang="en-US" altLang="en-US"/>
          </a:p>
        </p:txBody>
      </p:sp>
    </p:spTree>
    <p:extLst>
      <p:ext uri="{BB962C8B-B14F-4D97-AF65-F5344CB8AC3E}">
        <p14:creationId xmlns:p14="http://schemas.microsoft.com/office/powerpoint/2010/main" val="3713196367"/>
      </p:ext>
    </p:extLst>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6" name="Picture 5" descr="Screen showing how to begin managing accommodation. By hitting the + one can add a person to begin adding an accommodation. There is also a resource hamburger menu off to the left of this screen.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00" y="1515533"/>
            <a:ext cx="3556000" cy="4741333"/>
          </a:xfrm>
          <a:prstGeom prst="rect">
            <a:avLst/>
          </a:prstGeom>
        </p:spPr>
      </p:pic>
      <p:sp>
        <p:nvSpPr>
          <p:cNvPr id="7"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27</a:t>
            </a:fld>
            <a:endParaRPr lang="en-US" altLang="en-US"/>
          </a:p>
        </p:txBody>
      </p:sp>
    </p:spTree>
    <p:extLst>
      <p:ext uri="{BB962C8B-B14F-4D97-AF65-F5344CB8AC3E}">
        <p14:creationId xmlns:p14="http://schemas.microsoft.com/office/powerpoint/2010/main" val="2604183840"/>
      </p:ext>
    </p:extLst>
  </p:cSld>
  <p:clrMapOvr>
    <a:masterClrMapping/>
  </p:clrMapOvr>
  <p:transition spd="slow">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6" name="Picture 5" descr="Once on the person screen you may add accommodations by clicking on the green + button.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828" y="1418637"/>
            <a:ext cx="3701344" cy="4935125"/>
          </a:xfrm>
          <a:prstGeom prst="rect">
            <a:avLst/>
          </a:prstGeom>
        </p:spPr>
      </p:pic>
      <p:sp>
        <p:nvSpPr>
          <p:cNvPr id="7"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28</a:t>
            </a:fld>
            <a:endParaRPr lang="en-US" altLang="en-US"/>
          </a:p>
        </p:txBody>
      </p:sp>
    </p:spTree>
    <p:extLst>
      <p:ext uri="{BB962C8B-B14F-4D97-AF65-F5344CB8AC3E}">
        <p14:creationId xmlns:p14="http://schemas.microsoft.com/office/powerpoint/2010/main" val="601090527"/>
      </p:ext>
    </p:extLst>
  </p:cSld>
  <p:clrMapOvr>
    <a:masterClrMapping/>
  </p:clrMapOvr>
  <p:transition spd="slow">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5" name="Picture 4" descr="This screen shows the accommodation dashboard for an individual person.  One can see the details of the case, any notes, forms that were completed, and progress towards implementing the accommodation.  One needs to hit DONE in the bottom right hand corner to begin using the A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350" y="1439333"/>
            <a:ext cx="3670300" cy="4893733"/>
          </a:xfrm>
          <a:prstGeom prst="rect">
            <a:avLst/>
          </a:prstGeom>
        </p:spPr>
      </p:pic>
      <p:sp>
        <p:nvSpPr>
          <p:cNvPr id="6"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29</a:t>
            </a:fld>
            <a:endParaRPr lang="en-US" altLang="en-US"/>
          </a:p>
        </p:txBody>
      </p:sp>
    </p:spTree>
    <p:extLst>
      <p:ext uri="{BB962C8B-B14F-4D97-AF65-F5344CB8AC3E}">
        <p14:creationId xmlns:p14="http://schemas.microsoft.com/office/powerpoint/2010/main" val="1007380426"/>
      </p:ext>
    </p:extLst>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descr="Lou and father"/>
          <p:cNvSpPr>
            <a:spLocks noGrp="1"/>
          </p:cNvSpPr>
          <p:nvPr>
            <p:ph idx="1"/>
          </p:nvPr>
        </p:nvSpPr>
        <p:spPr>
          <a:xfrm>
            <a:off x="838200" y="1295400"/>
            <a:ext cx="7848600" cy="5184775"/>
          </a:xfrm>
        </p:spPr>
        <p:txBody>
          <a:bodyPr/>
          <a:lstStyle/>
          <a:p>
            <a:pPr>
              <a:buFont typeface="Wingdings" panose="05000000000000000000" pitchFamily="2" charset="2"/>
              <a:buChar char="§"/>
            </a:pPr>
            <a:endParaRPr lang="en-US" altLang="en-US" sz="2000" smtClean="0"/>
          </a:p>
          <a:p>
            <a:pPr>
              <a:buFont typeface="Arial" panose="020B0604020202020204" pitchFamily="34" charset="0"/>
              <a:buChar char="•"/>
            </a:pPr>
            <a:endParaRPr lang="en-US" altLang="en-US" sz="2000" smtClean="0"/>
          </a:p>
          <a:p>
            <a:endParaRPr lang="en-US" altLang="en-US" smtClean="0"/>
          </a:p>
        </p:txBody>
      </p:sp>
      <p:sp>
        <p:nvSpPr>
          <p:cNvPr id="1638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BF29DA2-0ADB-4F6E-9330-AAC7A644E1E4}" type="slidenum">
              <a:rPr lang="en-US" altLang="en-US" sz="1400" smtClean="0">
                <a:solidFill>
                  <a:srgbClr val="FFFFFF"/>
                </a:solidFill>
              </a:rPr>
              <a:pPr>
                <a:spcBef>
                  <a:spcPct val="0"/>
                </a:spcBef>
                <a:buFontTx/>
                <a:buNone/>
              </a:pPr>
              <a:t>3</a:t>
            </a:fld>
            <a:endParaRPr lang="en-US" altLang="en-US" sz="1400" smtClean="0">
              <a:solidFill>
                <a:srgbClr val="FFFFFF"/>
              </a:solidFill>
            </a:endParaRPr>
          </a:p>
        </p:txBody>
      </p:sp>
      <p:sp>
        <p:nvSpPr>
          <p:cNvPr id="16388" name="Title 3"/>
          <p:cNvSpPr>
            <a:spLocks noGrp="1"/>
          </p:cNvSpPr>
          <p:nvPr>
            <p:ph type="title" idx="4294967295"/>
          </p:nvPr>
        </p:nvSpPr>
        <p:spPr>
          <a:xfrm>
            <a:off x="609600" y="457200"/>
            <a:ext cx="5715000" cy="609600"/>
          </a:xfrm>
        </p:spPr>
        <p:txBody>
          <a:bodyPr/>
          <a:lstStyle/>
          <a:p>
            <a:r>
              <a:rPr lang="en-US" altLang="en-US" smtClean="0"/>
              <a:t>Where I come from…</a:t>
            </a:r>
          </a:p>
        </p:txBody>
      </p:sp>
      <p:pic>
        <p:nvPicPr>
          <p:cNvPr id="16389" name="Picture 1" descr="A photo of Lou and his father at his father's graduation in the early 1970's. " title="Photo of Lou and His father. "/>
          <p:cNvPicPr>
            <a:picLocks noChangeAspect="1"/>
          </p:cNvPicPr>
          <p:nvPr/>
        </p:nvPicPr>
        <p:blipFill>
          <a:blip r:embed="rId3"/>
          <a:srcRect/>
          <a:stretch>
            <a:fillRect/>
          </a:stretch>
        </p:blipFill>
        <p:spPr bwMode="auto">
          <a:xfrm>
            <a:off x="3124200" y="1552575"/>
            <a:ext cx="27432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61417"/>
      </p:ext>
    </p:extLst>
  </p:cSld>
  <p:clrMapOvr>
    <a:masterClrMapping/>
  </p:clrMapOvr>
  <p:transition spd="slow">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6" name="Picture 5" descr="This screen shows the various forms that can be completed for a person including a plan of action, an appeals form, a monitoring form, a request letter, a trial approval. Or one can cancel this act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550" y="1540933"/>
            <a:ext cx="3517900" cy="4690533"/>
          </a:xfrm>
          <a:prstGeom prst="rect">
            <a:avLst/>
          </a:prstGeom>
        </p:spPr>
      </p:pic>
      <p:sp>
        <p:nvSpPr>
          <p:cNvPr id="7"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30</a:t>
            </a:fld>
            <a:endParaRPr lang="en-US" altLang="en-US"/>
          </a:p>
        </p:txBody>
      </p:sp>
    </p:spTree>
    <p:extLst>
      <p:ext uri="{BB962C8B-B14F-4D97-AF65-F5344CB8AC3E}">
        <p14:creationId xmlns:p14="http://schemas.microsoft.com/office/powerpoint/2010/main" val="231562193"/>
      </p:ext>
    </p:extLst>
  </p:cSld>
  <p:clrMapOvr>
    <a:masterClrMapping/>
  </p:clrMapOvr>
  <p:transition spd="slow">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5" name="Picture 4" descr="This screen shows that once a case is set up and a form completed, the form can be pritned, reviewed, or emaile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005" y="1584207"/>
            <a:ext cx="3452989" cy="4603985"/>
          </a:xfrm>
          <a:prstGeom prst="rect">
            <a:avLst/>
          </a:prstGeom>
        </p:spPr>
      </p:pic>
      <p:sp>
        <p:nvSpPr>
          <p:cNvPr id="6"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31</a:t>
            </a:fld>
            <a:endParaRPr lang="en-US" altLang="en-US"/>
          </a:p>
        </p:txBody>
      </p:sp>
    </p:spTree>
    <p:extLst>
      <p:ext uri="{BB962C8B-B14F-4D97-AF65-F5344CB8AC3E}">
        <p14:creationId xmlns:p14="http://schemas.microsoft.com/office/powerpoint/2010/main" val="8245934"/>
      </p:ext>
    </p:extLst>
  </p:cSld>
  <p:clrMapOvr>
    <a:masterClrMapping/>
  </p:clrMapOvr>
  <p:transition spd="slow">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6" name="Picture 5" descr="This screen shows resources avaiable in the case a person needs technical assistance. For instance, one can call or chat with a JAN Consulta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8639" y="1454385"/>
            <a:ext cx="3647722" cy="4863629"/>
          </a:xfrm>
          <a:prstGeom prst="rect">
            <a:avLst/>
          </a:prstGeom>
          <a:effectLst>
            <a:glow rad="63500">
              <a:schemeClr val="accent1">
                <a:satMod val="175000"/>
                <a:alpha val="40000"/>
              </a:schemeClr>
            </a:glow>
          </a:effectLst>
        </p:spPr>
      </p:pic>
      <p:sp>
        <p:nvSpPr>
          <p:cNvPr id="7"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32</a:t>
            </a:fld>
            <a:endParaRPr lang="en-US" altLang="en-US"/>
          </a:p>
        </p:txBody>
      </p:sp>
    </p:spTree>
    <p:extLst>
      <p:ext uri="{BB962C8B-B14F-4D97-AF65-F5344CB8AC3E}">
        <p14:creationId xmlns:p14="http://schemas.microsoft.com/office/powerpoint/2010/main" val="312094808"/>
      </p:ext>
    </p:extLst>
  </p:cSld>
  <p:clrMapOvr>
    <a:masterClrMapping/>
  </p:clrMapOvr>
  <p:transition spd="slow">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p:txBody>
          <a:bodyPr/>
          <a:lstStyle/>
          <a:p>
            <a:pPr marL="347472" lvl="0" indent="-347472" eaLnBrk="1" hangingPunct="1">
              <a:spcAft>
                <a:spcPts val="600"/>
              </a:spcAft>
              <a:buFont typeface="Wingdings" panose="05000000000000000000" pitchFamily="2" charset="2"/>
              <a:buChar char="§"/>
              <a:defRPr/>
            </a:pPr>
            <a:r>
              <a:rPr lang="en-US" altLang="en-US" b="0" dirty="0" smtClean="0">
                <a:solidFill>
                  <a:srgbClr val="002C5F"/>
                </a:solidFill>
                <a:latin typeface="Arial" pitchFamily="34" charset="0"/>
                <a:cs typeface="Arial" pitchFamily="34" charset="0"/>
              </a:rPr>
              <a:t>Expert consultation</a:t>
            </a:r>
          </a:p>
          <a:p>
            <a:pPr marL="347472" lvl="0" indent="-347472" eaLnBrk="1" hangingPunct="1">
              <a:spcAft>
                <a:spcPts val="600"/>
              </a:spcAft>
              <a:buFont typeface="Wingdings" panose="05000000000000000000" pitchFamily="2" charset="2"/>
              <a:buChar char="§"/>
              <a:defRPr/>
            </a:pPr>
            <a:r>
              <a:rPr lang="en-US" altLang="en-US" b="0" dirty="0" smtClean="0">
                <a:solidFill>
                  <a:srgbClr val="002C5F"/>
                </a:solidFill>
                <a:latin typeface="Arial" pitchFamily="34" charset="0"/>
                <a:cs typeface="Arial" pitchFamily="34" charset="0"/>
              </a:rPr>
              <a:t>Over </a:t>
            </a:r>
            <a:r>
              <a:rPr lang="en-US" altLang="en-US" b="0" dirty="0">
                <a:solidFill>
                  <a:srgbClr val="002C5F"/>
                </a:solidFill>
                <a:latin typeface="Arial" pitchFamily="34" charset="0"/>
                <a:cs typeface="Arial" pitchFamily="34" charset="0"/>
              </a:rPr>
              <a:t>250 JAN-authored Publications</a:t>
            </a:r>
          </a:p>
          <a:p>
            <a:pPr marL="347472" lvl="0" indent="-347472" eaLnBrk="1" hangingPunct="1">
              <a:spcAft>
                <a:spcPts val="600"/>
              </a:spcAft>
              <a:buFont typeface="Wingdings" panose="05000000000000000000" pitchFamily="2" charset="2"/>
              <a:buChar char="§"/>
              <a:defRPr/>
            </a:pPr>
            <a:r>
              <a:rPr lang="en-US" altLang="en-US" b="0" dirty="0">
                <a:solidFill>
                  <a:srgbClr val="002C5F"/>
                </a:solidFill>
                <a:latin typeface="Arial" pitchFamily="34" charset="0"/>
                <a:cs typeface="Arial" pitchFamily="34" charset="0"/>
              </a:rPr>
              <a:t>JAN’s A-Z (Disability, Topic, </a:t>
            </a:r>
            <a:r>
              <a:rPr lang="en-US" altLang="en-US" b="0" dirty="0" smtClean="0">
                <a:solidFill>
                  <a:srgbClr val="002C5F"/>
                </a:solidFill>
                <a:latin typeface="Arial" pitchFamily="34" charset="0"/>
                <a:cs typeface="Arial" pitchFamily="34" charset="0"/>
              </a:rPr>
              <a:t>condition)</a:t>
            </a:r>
            <a:endParaRPr lang="en-US" altLang="en-US" b="0" dirty="0">
              <a:solidFill>
                <a:srgbClr val="002C5F"/>
              </a:solidFill>
              <a:latin typeface="Arial" pitchFamily="34" charset="0"/>
              <a:cs typeface="Arial" pitchFamily="34" charset="0"/>
            </a:endParaRPr>
          </a:p>
          <a:p>
            <a:pPr marL="347472" lvl="0" indent="-347472" eaLnBrk="1" hangingPunct="1">
              <a:spcAft>
                <a:spcPts val="600"/>
              </a:spcAft>
              <a:buFont typeface="Wingdings" panose="05000000000000000000" pitchFamily="2" charset="2"/>
              <a:buChar char="§"/>
              <a:defRPr/>
            </a:pPr>
            <a:r>
              <a:rPr lang="en-US" altLang="en-US" b="0" dirty="0">
                <a:solidFill>
                  <a:srgbClr val="002C5F"/>
                </a:solidFill>
                <a:latin typeface="Arial" pitchFamily="34" charset="0"/>
                <a:cs typeface="Arial" pitchFamily="34" charset="0"/>
              </a:rPr>
              <a:t>Legal libraries that include regulations and EEOC guidance documents</a:t>
            </a:r>
          </a:p>
          <a:p>
            <a:pPr marL="347472" lvl="0" indent="-347472" eaLnBrk="1" hangingPunct="1">
              <a:spcAft>
                <a:spcPts val="600"/>
              </a:spcAft>
              <a:buFont typeface="Wingdings" panose="05000000000000000000" pitchFamily="2" charset="2"/>
              <a:buChar char="§"/>
              <a:defRPr/>
            </a:pPr>
            <a:r>
              <a:rPr lang="en-US" altLang="en-US" b="0" dirty="0">
                <a:solidFill>
                  <a:srgbClr val="002C5F"/>
                </a:solidFill>
                <a:latin typeface="Arial" pitchFamily="34" charset="0"/>
                <a:cs typeface="Arial" pitchFamily="34" charset="0"/>
              </a:rPr>
              <a:t>JAN Quarterly </a:t>
            </a:r>
            <a:r>
              <a:rPr lang="en-US" altLang="en-US" b="0" dirty="0" err="1">
                <a:solidFill>
                  <a:srgbClr val="002C5F"/>
                </a:solidFill>
                <a:latin typeface="Arial" pitchFamily="34" charset="0"/>
                <a:cs typeface="Arial" pitchFamily="34" charset="0"/>
              </a:rPr>
              <a:t>ENewsletter</a:t>
            </a:r>
            <a:endParaRPr lang="en-US" altLang="en-US" b="0" dirty="0">
              <a:solidFill>
                <a:srgbClr val="002C5F"/>
              </a:solidFill>
              <a:latin typeface="Arial" pitchFamily="34" charset="0"/>
              <a:cs typeface="Arial" pitchFamily="34" charset="0"/>
            </a:endParaRPr>
          </a:p>
          <a:p>
            <a:endParaRPr lang="en-US" dirty="0"/>
          </a:p>
        </p:txBody>
      </p:sp>
      <p:sp>
        <p:nvSpPr>
          <p:cNvPr id="6" name="Content Placeholder 3"/>
          <p:cNvSpPr>
            <a:spLocks noGrp="1"/>
          </p:cNvSpPr>
          <p:nvPr>
            <p:ph sz="half" idx="2"/>
          </p:nvPr>
        </p:nvSpPr>
        <p:spPr/>
        <p:txBody>
          <a:bodyPr/>
          <a:lstStyle/>
          <a:p>
            <a:pPr marL="347472" lvl="0" indent="-347472" eaLnBrk="1" hangingPunct="1">
              <a:spcAft>
                <a:spcPts val="600"/>
              </a:spcAft>
              <a:buFont typeface="Wingdings" panose="05000000000000000000" pitchFamily="2" charset="2"/>
              <a:buChar char="§"/>
              <a:defRPr/>
            </a:pPr>
            <a:r>
              <a:rPr lang="en-US" altLang="en-US" b="0" dirty="0">
                <a:solidFill>
                  <a:srgbClr val="002C5F"/>
                </a:solidFill>
              </a:rPr>
              <a:t>JAN Training Modules and FREE Webcast Series</a:t>
            </a:r>
          </a:p>
          <a:p>
            <a:pPr marL="347472" lvl="0" indent="-347472" eaLnBrk="1" hangingPunct="1">
              <a:spcAft>
                <a:spcPts val="600"/>
              </a:spcAft>
              <a:buFont typeface="Wingdings" panose="05000000000000000000" pitchFamily="2" charset="2"/>
              <a:buChar char="§"/>
              <a:defRPr/>
            </a:pPr>
            <a:r>
              <a:rPr lang="en-US" altLang="en-US" b="0" dirty="0">
                <a:solidFill>
                  <a:srgbClr val="002C5F"/>
                </a:solidFill>
              </a:rPr>
              <a:t>Easy </a:t>
            </a:r>
            <a:r>
              <a:rPr lang="en-US" altLang="en-US" b="0" dirty="0" smtClean="0">
                <a:solidFill>
                  <a:srgbClr val="002C5F"/>
                </a:solidFill>
              </a:rPr>
              <a:t>access:</a:t>
            </a:r>
            <a:endParaRPr lang="en-US" altLang="en-US" b="0" dirty="0">
              <a:solidFill>
                <a:srgbClr val="002C5F"/>
              </a:solidFill>
            </a:endParaRPr>
          </a:p>
          <a:p>
            <a:pPr marL="740664" lvl="1" indent="-283464" eaLnBrk="1" hangingPunct="1">
              <a:spcAft>
                <a:spcPts val="600"/>
              </a:spcAft>
              <a:buFont typeface="Wingdings" panose="05000000000000000000" pitchFamily="2" charset="2"/>
              <a:buChar char="§"/>
              <a:defRPr/>
            </a:pPr>
            <a:r>
              <a:rPr lang="en-US" altLang="en-US" sz="2400" dirty="0">
                <a:solidFill>
                  <a:srgbClr val="002C5F"/>
                </a:solidFill>
                <a:hlinkClick r:id="rId3"/>
              </a:rPr>
              <a:t>AskJAN.org</a:t>
            </a:r>
            <a:endParaRPr lang="en-US" altLang="en-US" sz="2400" dirty="0">
              <a:solidFill>
                <a:srgbClr val="002C5F"/>
              </a:solidFill>
            </a:endParaRPr>
          </a:p>
          <a:p>
            <a:pPr marL="740664" lvl="1" indent="-283464" eaLnBrk="1" hangingPunct="1">
              <a:spcAft>
                <a:spcPts val="600"/>
              </a:spcAft>
              <a:buFont typeface="Wingdings" panose="05000000000000000000" pitchFamily="2" charset="2"/>
              <a:buChar char="§"/>
              <a:defRPr/>
            </a:pPr>
            <a:r>
              <a:rPr lang="en-US" altLang="en-US" sz="2400" dirty="0">
                <a:solidFill>
                  <a:srgbClr val="002C5F"/>
                </a:solidFill>
              </a:rPr>
              <a:t>800.526.7234 or  877.781.9403 (TTY)</a:t>
            </a:r>
          </a:p>
          <a:p>
            <a:pPr marL="740664" lvl="1" indent="-283464" eaLnBrk="1" hangingPunct="1">
              <a:spcAft>
                <a:spcPts val="0"/>
              </a:spcAft>
              <a:buFont typeface="Wingdings" panose="05000000000000000000" pitchFamily="2" charset="2"/>
              <a:buChar char="§"/>
              <a:defRPr/>
            </a:pPr>
            <a:r>
              <a:rPr lang="en-US" altLang="en-US" sz="2400" dirty="0">
                <a:solidFill>
                  <a:srgbClr val="002C5F"/>
                </a:solidFill>
              </a:rPr>
              <a:t>Chat, JAN on Demand, Skype, Text, Social Media</a:t>
            </a:r>
          </a:p>
          <a:p>
            <a:endParaRPr lang="en-US" sz="2800" b="0" dirty="0"/>
          </a:p>
        </p:txBody>
      </p:sp>
      <p:sp>
        <p:nvSpPr>
          <p:cNvPr id="4" name="Slide Number Placeholder 3"/>
          <p:cNvSpPr>
            <a:spLocks noGrp="1"/>
          </p:cNvSpPr>
          <p:nvPr>
            <p:ph type="sldNum" sz="quarter" idx="10"/>
          </p:nvPr>
        </p:nvSpPr>
        <p:spPr/>
        <p:txBody>
          <a:bodyPr/>
          <a:lstStyle/>
          <a:p>
            <a:pPr>
              <a:defRPr/>
            </a:pPr>
            <a:fld id="{A15D24D3-7A00-4A5F-B5CD-E820492B9C52}" type="slidenum">
              <a:rPr lang="en-US" smtClean="0"/>
              <a:pPr>
                <a:defRPr/>
              </a:pPr>
              <a:t>33</a:t>
            </a:fld>
            <a:endParaRPr lang="en-US" dirty="0"/>
          </a:p>
        </p:txBody>
      </p:sp>
      <p:sp>
        <p:nvSpPr>
          <p:cNvPr id="7" name="Title 1"/>
          <p:cNvSpPr txBox="1">
            <a:spLocks/>
          </p:cNvSpPr>
          <p:nvPr/>
        </p:nvSpPr>
        <p:spPr bwMode="auto">
          <a:xfrm>
            <a:off x="609600" y="447675"/>
            <a:ext cx="5715000" cy="609600"/>
          </a:xfrm>
          <a:prstGeom prst="rect">
            <a:avLst/>
          </a:prstGeom>
          <a:noFill/>
          <a:ln w="9525">
            <a:noFill/>
            <a:miter lim="800000"/>
            <a:headEnd/>
            <a:tailEnd/>
          </a:ln>
        </p:spPr>
        <p:txBody>
          <a:bodyPr anchor="ctr"/>
          <a:lstStyle/>
          <a:p>
            <a:pPr fontAlgn="auto">
              <a:spcBef>
                <a:spcPts val="0"/>
              </a:spcBef>
              <a:spcAft>
                <a:spcPts val="0"/>
              </a:spcAft>
              <a:defRPr/>
            </a:pPr>
            <a:r>
              <a:rPr lang="en-US" sz="3600" b="1" dirty="0" smtClean="0">
                <a:solidFill>
                  <a:schemeClr val="tx2">
                    <a:lumMod val="75000"/>
                  </a:schemeClr>
                </a:solidFill>
                <a:ea typeface="+mj-ea"/>
                <a:cs typeface="Arial" pitchFamily="34" charset="0"/>
              </a:rPr>
              <a:t>JAN Resources</a:t>
            </a:r>
            <a:endParaRPr lang="en-US" sz="3600" b="1" dirty="0">
              <a:solidFill>
                <a:schemeClr val="tx2">
                  <a:lumMod val="75000"/>
                </a:schemeClr>
              </a:solidFill>
              <a:ea typeface="+mj-ea"/>
              <a:cs typeface="Arial" pitchFamily="34" charset="0"/>
            </a:endParaRPr>
          </a:p>
        </p:txBody>
      </p:sp>
    </p:spTree>
    <p:extLst>
      <p:ext uri="{BB962C8B-B14F-4D97-AF65-F5344CB8AC3E}">
        <p14:creationId xmlns:p14="http://schemas.microsoft.com/office/powerpoint/2010/main" val="1633083232"/>
      </p:ext>
    </p:extLst>
  </p:cSld>
  <p:clrMapOvr>
    <a:masterClrMapping/>
  </p:clrMapOvr>
  <p:transition spd="slow">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Content Placeholder 2"/>
          <p:cNvSpPr>
            <a:spLocks noGrp="1"/>
          </p:cNvSpPr>
          <p:nvPr>
            <p:ph idx="1"/>
          </p:nvPr>
        </p:nvSpPr>
        <p:spPr/>
        <p:txBody>
          <a:bodyPr/>
          <a:lstStyle/>
          <a:p>
            <a:pPr marL="0" indent="0" algn="ctr" eaLnBrk="1" hangingPunct="1"/>
            <a:r>
              <a:rPr lang="en-US" altLang="en-US" dirty="0" smtClean="0"/>
              <a:t>Contact JAN</a:t>
            </a:r>
          </a:p>
          <a:p>
            <a:pPr marL="0" indent="0" algn="ctr" eaLnBrk="1" hangingPunct="1">
              <a:spcAft>
                <a:spcPts val="300"/>
              </a:spcAft>
            </a:pPr>
            <a:r>
              <a:rPr lang="en-US" altLang="en-US" b="0" dirty="0" smtClean="0"/>
              <a:t>   </a:t>
            </a:r>
            <a:r>
              <a:rPr lang="en-US" altLang="en-US" sz="2400" b="0" dirty="0" smtClean="0"/>
              <a:t>(800) 526-7234 (V) - (877) 781-9403 (TTY)</a:t>
            </a:r>
          </a:p>
          <a:p>
            <a:pPr marL="0" indent="0" algn="ctr" eaLnBrk="1" hangingPunct="1">
              <a:spcAft>
                <a:spcPts val="300"/>
              </a:spcAft>
            </a:pPr>
            <a:r>
              <a:rPr lang="en-US" altLang="en-US" sz="2400" b="0" dirty="0" smtClean="0"/>
              <a:t>AskJAN.org</a:t>
            </a:r>
          </a:p>
          <a:p>
            <a:pPr marL="0" indent="0" algn="ctr" eaLnBrk="1" hangingPunct="1">
              <a:spcAft>
                <a:spcPts val="300"/>
              </a:spcAft>
            </a:pPr>
            <a:r>
              <a:rPr lang="en-US" altLang="en-US" sz="2400" b="0" dirty="0" smtClean="0"/>
              <a:t>jan@askjan.org</a:t>
            </a:r>
          </a:p>
          <a:p>
            <a:pPr marL="0" indent="0" algn="ctr" eaLnBrk="1" hangingPunct="1">
              <a:spcAft>
                <a:spcPts val="300"/>
              </a:spcAft>
            </a:pPr>
            <a:r>
              <a:rPr lang="pt-BR" altLang="en-US" sz="2400" b="0" dirty="0" smtClean="0"/>
              <a:t>(304) 216-8189 via Text</a:t>
            </a:r>
          </a:p>
          <a:p>
            <a:pPr marL="0" indent="0" algn="ctr" eaLnBrk="1" hangingPunct="1">
              <a:spcAft>
                <a:spcPts val="300"/>
              </a:spcAft>
            </a:pPr>
            <a:r>
              <a:rPr lang="pt-BR" altLang="en-US" sz="2400" b="0" dirty="0" smtClean="0"/>
              <a:t>janconsultants via Skype</a:t>
            </a:r>
          </a:p>
          <a:p>
            <a:pPr marL="0" indent="0" algn="ctr" eaLnBrk="1" hangingPunct="1">
              <a:spcAft>
                <a:spcPts val="300"/>
              </a:spcAft>
            </a:pPr>
            <a:endParaRPr lang="en-US" altLang="en-US" sz="2400" dirty="0" smtClean="0"/>
          </a:p>
          <a:p>
            <a:pPr marL="0" indent="0" algn="ctr" eaLnBrk="1" hangingPunct="1"/>
            <a:r>
              <a:rPr lang="en-US" altLang="en-US" sz="2400" dirty="0" smtClean="0"/>
              <a:t>Thank you for attending!</a:t>
            </a:r>
          </a:p>
          <a:p>
            <a:pPr marL="0" indent="0" algn="ctr" eaLnBrk="1" hangingPunct="1">
              <a:spcAft>
                <a:spcPts val="300"/>
              </a:spcAft>
            </a:pPr>
            <a:endParaRPr lang="en-US" altLang="en-US" sz="2400" dirty="0" smtClean="0"/>
          </a:p>
        </p:txBody>
      </p:sp>
      <p:sp>
        <p:nvSpPr>
          <p:cNvPr id="79874"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384DEDC4-8204-4E51-A0C9-8D2DB4F5F7BC}" type="slidenum">
              <a:rPr lang="en-US" altLang="en-US" sz="1400" smtClean="0">
                <a:solidFill>
                  <a:srgbClr val="FFFFFF"/>
                </a:solidFill>
              </a:rPr>
              <a:pPr>
                <a:spcBef>
                  <a:spcPct val="0"/>
                </a:spcBef>
                <a:buFontTx/>
                <a:buNone/>
              </a:pPr>
              <a:t>34</a:t>
            </a:fld>
            <a:endParaRPr lang="en-US" altLang="en-US" sz="1400" smtClean="0">
              <a:solidFill>
                <a:srgbClr val="FFFFFF"/>
              </a:solidFill>
            </a:endParaRPr>
          </a:p>
        </p:txBody>
      </p:sp>
      <p:pic>
        <p:nvPicPr>
          <p:cNvPr id="79876" name="Picture 2" descr="Practical Solutions&#10;Workplace Succe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638800"/>
            <a:ext cx="68580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t>For More Information</a:t>
            </a:r>
          </a:p>
        </p:txBody>
      </p:sp>
      <p:grpSp>
        <p:nvGrpSpPr>
          <p:cNvPr id="2" name="Group 1" descr="social media logos&#10;twitter&#10;facebook&#10;linked-in&#10;youtube&#10;second life"/>
          <p:cNvGrpSpPr/>
          <p:nvPr/>
        </p:nvGrpSpPr>
        <p:grpSpPr>
          <a:xfrm>
            <a:off x="3848100" y="4455319"/>
            <a:ext cx="1828800" cy="312738"/>
            <a:chOff x="3810000" y="4298950"/>
            <a:chExt cx="1828800" cy="312738"/>
          </a:xfrm>
        </p:grpSpPr>
        <p:pic>
          <p:nvPicPr>
            <p:cNvPr id="79878" name="Picture 6" descr="social media logos&#10;twitter&#10;facebook&#10;linked-in&#10;youtube&#10;second lif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7" descr="social media logos&#10;twitter&#10;facebook&#10;linked-in&#10;youtube&#10;second lif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8" descr="social media logos&#10;twitter&#10;facebook&#10;linked-in&#10;youtube&#10;second lif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9" descr="social media logos&#10;twitter&#10;facebook&#10;linked-in&#10;youtube&#10;second lif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10" descr="social media logos&#10;twitter&#10;facebook&#10;linked-in&#10;youtube&#10;second lif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4306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11" descr="social media logos&#10;twitter&#10;facebook&#10;linked-in&#10;youtube&#10;second life"/>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4306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30881000"/>
      </p:ext>
    </p:extLst>
  </p:cSld>
  <p:clrMapOvr>
    <a:masterClrMapping/>
  </p:clrMapOvr>
  <p:transition spd="slow">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 </a:t>
            </a:r>
            <a:endParaRPr lang="en-US" dirty="0"/>
          </a:p>
        </p:txBody>
      </p:sp>
      <p:sp>
        <p:nvSpPr>
          <p:cNvPr id="2" name="Title 1"/>
          <p:cNvSpPr>
            <a:spLocks noGrp="1"/>
          </p:cNvSpPr>
          <p:nvPr>
            <p:ph type="title"/>
          </p:nvPr>
        </p:nvSpPr>
        <p:spPr/>
        <p:txBody>
          <a:bodyPr>
            <a:normAutofit/>
          </a:bodyPr>
          <a:lstStyle/>
          <a:p>
            <a:pPr>
              <a:lnSpc>
                <a:spcPct val="110000"/>
              </a:lnSpc>
              <a:defRPr/>
            </a:pPr>
            <a:r>
              <a:rPr lang="en-US" altLang="en-US" sz="2400" dirty="0" smtClean="0"/>
              <a:t>Tools</a:t>
            </a:r>
            <a:r>
              <a:rPr lang="en-US" altLang="en-US" sz="2400" dirty="0"/>
              <a:t>, Techniques, and Technologies </a:t>
            </a:r>
            <a:r>
              <a:rPr lang="en-US" altLang="en-US" sz="2400" dirty="0" smtClean="0"/>
              <a:t/>
            </a:r>
            <a:br>
              <a:rPr lang="en-US" altLang="en-US" sz="2400" dirty="0" smtClean="0"/>
            </a:br>
            <a:r>
              <a:rPr lang="en-US" altLang="en-US" sz="2400" dirty="0" smtClean="0"/>
              <a:t>for </a:t>
            </a:r>
            <a:r>
              <a:rPr lang="en-US" altLang="en-US" sz="2400" dirty="0"/>
              <a:t>Creating Inclusive Workplaces</a:t>
            </a:r>
          </a:p>
        </p:txBody>
      </p:sp>
      <p:pic>
        <p:nvPicPr>
          <p:cNvPr id="5" name="Picture 5" descr="questions?" title="Graphic of yellow button with a question make within i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09800"/>
            <a:ext cx="47244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35</a:t>
            </a:fld>
            <a:endParaRPr lang="en-US" altLang="en-US"/>
          </a:p>
        </p:txBody>
      </p:sp>
    </p:spTree>
    <p:extLst>
      <p:ext uri="{BB962C8B-B14F-4D97-AF65-F5344CB8AC3E}">
        <p14:creationId xmlns:p14="http://schemas.microsoft.com/office/powerpoint/2010/main" val="4156700224"/>
      </p:ext>
    </p:extLst>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JAN Youtube"/>
          <p:cNvSpPr/>
          <p:nvPr/>
        </p:nvSpPr>
        <p:spPr>
          <a:xfrm>
            <a:off x="841248" y="1298448"/>
            <a:ext cx="7845552" cy="518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370BDC09-1DFB-46A6-88F6-FFADEBD49404}" type="slidenum">
              <a:rPr lang="en-US" smtClean="0">
                <a:solidFill>
                  <a:prstClr val="white"/>
                </a:solidFill>
              </a:rPr>
              <a:pPr>
                <a:defRPr/>
              </a:pPr>
              <a:t>4</a:t>
            </a:fld>
            <a:endParaRPr lang="en-US" dirty="0">
              <a:solidFill>
                <a:prstClr val="white"/>
              </a:solidFill>
            </a:endParaRPr>
          </a:p>
        </p:txBody>
      </p:sp>
      <p:sp>
        <p:nvSpPr>
          <p:cNvPr id="4" name="Rectangle 3"/>
          <p:cNvSpPr/>
          <p:nvPr/>
        </p:nvSpPr>
        <p:spPr>
          <a:xfrm>
            <a:off x="838200" y="457200"/>
            <a:ext cx="4419600" cy="707886"/>
          </a:xfrm>
          <a:prstGeom prst="rect">
            <a:avLst/>
          </a:prstGeom>
        </p:spPr>
        <p:txBody>
          <a:bodyPr wrap="square">
            <a:spAutoFit/>
          </a:bodyPr>
          <a:lstStyle/>
          <a:p>
            <a:pPr eaLnBrk="1" hangingPunct="1">
              <a:defRPr/>
            </a:pPr>
            <a:r>
              <a:rPr lang="en-US" altLang="en-US" sz="4000" b="1" dirty="0">
                <a:solidFill>
                  <a:srgbClr val="002060"/>
                </a:solidFill>
              </a:rPr>
              <a:t>Who is JAN?</a:t>
            </a:r>
          </a:p>
        </p:txBody>
      </p:sp>
      <p:pic>
        <p:nvPicPr>
          <p:cNvPr id="5" name="Picture 1" descr="JAN YouTube video graphic"/>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2624" y="1574314"/>
            <a:ext cx="7162800" cy="463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33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normAutofit fontScale="62500" lnSpcReduction="20000"/>
          </a:bodyPr>
          <a:lstStyle/>
          <a:p>
            <a:pPr marL="0" indent="0">
              <a:lnSpc>
                <a:spcPct val="120000"/>
              </a:lnSpc>
              <a:defRPr/>
            </a:pPr>
            <a:r>
              <a:rPr lang="en-US" sz="3500" dirty="0" smtClean="0">
                <a:solidFill>
                  <a:srgbClr val="0096DB"/>
                </a:solidFill>
              </a:rPr>
              <a:t>The </a:t>
            </a:r>
            <a:r>
              <a:rPr lang="en-US" sz="3500" dirty="0">
                <a:solidFill>
                  <a:srgbClr val="0096DB"/>
                </a:solidFill>
              </a:rPr>
              <a:t>Conference Board </a:t>
            </a:r>
            <a:r>
              <a:rPr lang="en-US" sz="3500" b="0" dirty="0" smtClean="0"/>
              <a:t>– established to help member companies </a:t>
            </a:r>
            <a:r>
              <a:rPr lang="en-US" sz="3500" b="0" dirty="0"/>
              <a:t>understand and deal with the most critical </a:t>
            </a:r>
            <a:r>
              <a:rPr lang="en-US" sz="3500" b="0" dirty="0" smtClean="0"/>
              <a:t>issues </a:t>
            </a:r>
            <a:r>
              <a:rPr lang="en-US" sz="3500" b="0" dirty="0"/>
              <a:t>of our </a:t>
            </a:r>
            <a:r>
              <a:rPr lang="en-US" sz="3500" b="0" dirty="0" smtClean="0"/>
              <a:t>time – believes disability in the workplace is one of these critical issues. </a:t>
            </a:r>
          </a:p>
          <a:p>
            <a:pPr>
              <a:defRPr/>
            </a:pPr>
            <a:endParaRPr lang="en-US" sz="3300" dirty="0"/>
          </a:p>
          <a:p>
            <a:pPr>
              <a:defRPr/>
            </a:pPr>
            <a:r>
              <a:rPr lang="en-US" sz="3300" dirty="0" smtClean="0"/>
              <a:t>	</a:t>
            </a:r>
            <a:r>
              <a:rPr lang="en-US" sz="3300" dirty="0"/>
              <a:t>T</a:t>
            </a:r>
            <a:r>
              <a:rPr lang="en-US" sz="3300" dirty="0" smtClean="0"/>
              <a:t>rends noted in the report:  </a:t>
            </a:r>
            <a:endParaRPr lang="en-US" sz="3300" dirty="0"/>
          </a:p>
          <a:p>
            <a:pPr lvl="3">
              <a:lnSpc>
                <a:spcPct val="120000"/>
              </a:lnSpc>
              <a:defRPr/>
            </a:pPr>
            <a:r>
              <a:rPr lang="en-US" sz="3300" dirty="0" smtClean="0"/>
              <a:t>Employees aging in the workplace</a:t>
            </a:r>
          </a:p>
          <a:p>
            <a:pPr lvl="3">
              <a:lnSpc>
                <a:spcPct val="120000"/>
              </a:lnSpc>
              <a:defRPr/>
            </a:pPr>
            <a:r>
              <a:rPr lang="en-US" sz="3300" dirty="0" smtClean="0"/>
              <a:t>Development of new, more universally accessible workplace technologies</a:t>
            </a:r>
          </a:p>
          <a:p>
            <a:pPr lvl="3">
              <a:lnSpc>
                <a:spcPct val="120000"/>
              </a:lnSpc>
              <a:defRPr/>
            </a:pPr>
            <a:r>
              <a:rPr lang="en-US" sz="3300" dirty="0" smtClean="0"/>
              <a:t>Greater acceptance of remote work</a:t>
            </a:r>
          </a:p>
          <a:p>
            <a:pPr lvl="3">
              <a:lnSpc>
                <a:spcPct val="120000"/>
              </a:lnSpc>
              <a:defRPr/>
            </a:pPr>
            <a:r>
              <a:rPr lang="en-US" sz="3300" dirty="0" smtClean="0"/>
              <a:t>Health care advances</a:t>
            </a:r>
          </a:p>
          <a:p>
            <a:pPr lvl="3">
              <a:lnSpc>
                <a:spcPct val="120000"/>
              </a:lnSpc>
              <a:defRPr/>
            </a:pPr>
            <a:r>
              <a:rPr lang="en-US" sz="3300" dirty="0" smtClean="0"/>
              <a:t>Incentives provided by government</a:t>
            </a:r>
            <a:r>
              <a:rPr lang="en-US" altLang="en-US" sz="4100" dirty="0" smtClean="0"/>
              <a:t>		</a:t>
            </a:r>
            <a:endParaRPr lang="en-US" altLang="en-US" sz="5100" b="0" dirty="0"/>
          </a:p>
          <a:p>
            <a:pPr marL="0" indent="0">
              <a:defRPr/>
            </a:pPr>
            <a:endParaRPr lang="en-US" altLang="en-US" sz="2200" b="0" dirty="0" smtClean="0"/>
          </a:p>
          <a:p>
            <a:pPr marL="0" indent="0">
              <a:defRPr/>
            </a:pPr>
            <a:r>
              <a:rPr lang="en-US" altLang="en-US" sz="2200" b="0" dirty="0" smtClean="0"/>
              <a:t>Source: The </a:t>
            </a:r>
            <a:r>
              <a:rPr lang="en-US" altLang="en-US" sz="2200" b="0" dirty="0"/>
              <a:t>Conference </a:t>
            </a:r>
            <a:r>
              <a:rPr lang="en-US" altLang="en-US" sz="2200" b="0" dirty="0" smtClean="0"/>
              <a:t>Board, “Leveling the </a:t>
            </a:r>
            <a:r>
              <a:rPr lang="en-US" altLang="en-US" sz="2200" b="0" dirty="0"/>
              <a:t>Playing </a:t>
            </a:r>
            <a:r>
              <a:rPr lang="en-US" altLang="en-US" sz="2200" b="0" dirty="0" smtClean="0"/>
              <a:t>Field: ATTRACTING</a:t>
            </a:r>
            <a:r>
              <a:rPr lang="en-US" altLang="en-US" sz="2200" b="0" dirty="0"/>
              <a:t>, </a:t>
            </a:r>
            <a:r>
              <a:rPr lang="en-US" altLang="en-US" sz="2200" b="0" dirty="0" smtClean="0"/>
              <a:t>ENGAGING</a:t>
            </a:r>
            <a:r>
              <a:rPr lang="en-US" altLang="en-US" sz="2200" b="0" dirty="0"/>
              <a:t>, </a:t>
            </a:r>
            <a:r>
              <a:rPr lang="en-US" altLang="en-US" sz="2200" b="0" dirty="0" smtClean="0"/>
              <a:t>AND ADVANCING PEOPLE WITH DISABILITIES.”</a:t>
            </a:r>
            <a:endParaRPr lang="en-US" altLang="en-US" sz="2200" b="0" dirty="0"/>
          </a:p>
          <a:p>
            <a:pPr marL="400050" lvl="2" indent="0">
              <a:lnSpc>
                <a:spcPct val="170000"/>
              </a:lnSpc>
              <a:spcBef>
                <a:spcPts val="0"/>
              </a:spcBef>
              <a:buFont typeface="Wingdings" panose="05000000000000000000" pitchFamily="2" charset="2"/>
              <a:buNone/>
              <a:defRPr/>
            </a:pPr>
            <a:endParaRPr lang="en-US" altLang="en-US" sz="2200" dirty="0" smtClean="0"/>
          </a:p>
        </p:txBody>
      </p:sp>
      <p:sp>
        <p:nvSpPr>
          <p:cNvPr id="128004" name="Title 3"/>
          <p:cNvSpPr>
            <a:spLocks noGrp="1"/>
          </p:cNvSpPr>
          <p:nvPr>
            <p:ph type="title" idx="4294967295"/>
          </p:nvPr>
        </p:nvSpPr>
        <p:spPr/>
        <p:txBody>
          <a:bodyPr/>
          <a:lstStyle/>
          <a:p>
            <a:r>
              <a:rPr lang="en-US" dirty="0" smtClean="0"/>
              <a:t>Critical Issue of Our Time </a:t>
            </a:r>
            <a:endParaRPr lang="en-US" altLang="en-US" dirty="0" smtClean="0"/>
          </a:p>
        </p:txBody>
      </p:sp>
      <p:sp>
        <p:nvSpPr>
          <p:cNvPr id="12800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35E54073-9ED7-4E67-94AE-98CDB39EE91B}" type="slidenum">
              <a:rPr lang="en-US" altLang="en-US" sz="1400" smtClean="0">
                <a:solidFill>
                  <a:srgbClr val="FFFFFF"/>
                </a:solidFill>
              </a:rPr>
              <a:pPr>
                <a:spcBef>
                  <a:spcPct val="0"/>
                </a:spcBef>
                <a:buFontTx/>
                <a:buNone/>
              </a:pPr>
              <a:t>5</a:t>
            </a:fld>
            <a:endParaRPr lang="en-US" altLang="en-US" sz="1400" smtClean="0">
              <a:solidFill>
                <a:srgbClr val="FFFFFF"/>
              </a:solidFill>
            </a:endParaRPr>
          </a:p>
        </p:txBody>
      </p:sp>
    </p:spTree>
    <p:extLst>
      <p:ext uri="{BB962C8B-B14F-4D97-AF65-F5344CB8AC3E}">
        <p14:creationId xmlns:p14="http://schemas.microsoft.com/office/powerpoint/2010/main" val="1722296918"/>
      </p:ext>
    </p:extLst>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normAutofit fontScale="85000" lnSpcReduction="10000"/>
          </a:bodyPr>
          <a:lstStyle/>
          <a:p>
            <a:pPr>
              <a:defRPr/>
            </a:pPr>
            <a:endParaRPr lang="en-US" sz="300" dirty="0" smtClean="0">
              <a:solidFill>
                <a:srgbClr val="0096DB"/>
              </a:solidFill>
            </a:endParaRPr>
          </a:p>
          <a:p>
            <a:pPr>
              <a:defRPr/>
            </a:pPr>
            <a:r>
              <a:rPr lang="en-US" dirty="0" smtClean="0">
                <a:solidFill>
                  <a:srgbClr val="0096DB"/>
                </a:solidFill>
              </a:rPr>
              <a:t>Emerging </a:t>
            </a:r>
            <a:r>
              <a:rPr lang="en-US" dirty="0">
                <a:solidFill>
                  <a:srgbClr val="0096DB"/>
                </a:solidFill>
              </a:rPr>
              <a:t>Markets: People With Disabilities</a:t>
            </a:r>
          </a:p>
          <a:p>
            <a:pPr marL="457200" indent="-457200">
              <a:lnSpc>
                <a:spcPct val="120000"/>
              </a:lnSpc>
              <a:spcBef>
                <a:spcPts val="0"/>
              </a:spcBef>
              <a:buFont typeface="Wingdings" panose="05000000000000000000" pitchFamily="2" charset="2"/>
              <a:buChar char="§"/>
              <a:defRPr/>
            </a:pPr>
            <a:r>
              <a:rPr lang="en-US" sz="2600" b="0" dirty="0" smtClean="0"/>
              <a:t>People </a:t>
            </a:r>
            <a:r>
              <a:rPr lang="en-US" sz="2600" b="0" dirty="0"/>
              <a:t>with Disabilities (PWD) are positioned to be the focus of brands within the next five years. Controlling $8 trillion dollars in disposable income, People with Disabilities, together with their friends and family represent 53% of global consumers.</a:t>
            </a:r>
            <a:endParaRPr lang="en-US" altLang="en-US" sz="2600" b="0" dirty="0">
              <a:solidFill>
                <a:srgbClr val="002060"/>
              </a:solidFill>
            </a:endParaRPr>
          </a:p>
          <a:p>
            <a:pPr marL="0" indent="0"/>
            <a:r>
              <a:rPr lang="en-US" altLang="en-US" sz="2000" b="0" dirty="0" smtClean="0">
                <a:solidFill>
                  <a:srgbClr val="002060"/>
                </a:solidFill>
              </a:rPr>
              <a:t>		</a:t>
            </a:r>
            <a:endParaRPr lang="en-US" altLang="en-US" sz="1700" b="0" dirty="0" smtClean="0">
              <a:solidFill>
                <a:srgbClr val="002060"/>
              </a:solidFill>
            </a:endParaRPr>
          </a:p>
          <a:p>
            <a:pPr marL="0" indent="0">
              <a:lnSpc>
                <a:spcPct val="120000"/>
              </a:lnSpc>
            </a:pPr>
            <a:r>
              <a:rPr lang="en-US" sz="1700" b="0" dirty="0" smtClean="0"/>
              <a:t>Source: </a:t>
            </a:r>
            <a:r>
              <a:rPr lang="en-US" sz="1700" b="0" i="1" dirty="0" smtClean="0"/>
              <a:t>People with Disabilities — The World’s Largest Emerging Market </a:t>
            </a:r>
            <a:r>
              <a:rPr lang="en-US" sz="1700" b="0" dirty="0" smtClean="0"/>
              <a:t>October 14, 2015 from Association of National Advertisers</a:t>
            </a:r>
            <a:r>
              <a:rPr lang="en-US" sz="1600" b="0" dirty="0" smtClean="0"/>
              <a:t>. </a:t>
            </a:r>
          </a:p>
          <a:p>
            <a:pPr marL="457200" indent="-457200">
              <a:buFont typeface="Wingdings" panose="05000000000000000000" pitchFamily="2" charset="2"/>
              <a:buChar char="§"/>
            </a:pPr>
            <a:endParaRPr lang="en-US" b="0" dirty="0">
              <a:solidFill>
                <a:srgbClr val="002060"/>
              </a:solidFill>
            </a:endParaRPr>
          </a:p>
          <a:p>
            <a:pPr marL="457200" indent="-457200">
              <a:lnSpc>
                <a:spcPct val="120000"/>
              </a:lnSpc>
              <a:spcBef>
                <a:spcPts val="0"/>
              </a:spcBef>
              <a:buFont typeface="Wingdings" panose="05000000000000000000" pitchFamily="2" charset="2"/>
              <a:buChar char="§"/>
              <a:defRPr/>
            </a:pPr>
            <a:r>
              <a:rPr lang="en-US" sz="2600" b="0" dirty="0" smtClean="0">
                <a:solidFill>
                  <a:srgbClr val="002060"/>
                </a:solidFill>
              </a:rPr>
              <a:t>“…</a:t>
            </a:r>
            <a:r>
              <a:rPr lang="en-US" altLang="en-US" sz="2600" dirty="0"/>
              <a:t> </a:t>
            </a:r>
            <a:r>
              <a:rPr lang="en-US" altLang="en-US" sz="2600" b="0" dirty="0"/>
              <a:t>m</a:t>
            </a:r>
            <a:r>
              <a:rPr lang="en-US" sz="2600" b="0" dirty="0">
                <a:solidFill>
                  <a:srgbClr val="002060"/>
                </a:solidFill>
              </a:rPr>
              <a:t>arketing programs aimed at people with disabilities can reach as many as four out of every 10 consumers</a:t>
            </a:r>
            <a:r>
              <a:rPr lang="en-US" sz="2600" b="0" dirty="0" smtClean="0">
                <a:solidFill>
                  <a:srgbClr val="002060"/>
                </a:solidFill>
              </a:rPr>
              <a:t>.”</a:t>
            </a:r>
          </a:p>
          <a:p>
            <a:pPr marL="109728" indent="0" eaLnBrk="1" fontAlgn="auto" hangingPunct="1">
              <a:spcBef>
                <a:spcPts val="0"/>
              </a:spcBef>
              <a:spcAft>
                <a:spcPts val="0"/>
              </a:spcAft>
              <a:buClr>
                <a:srgbClr val="2DA2BF"/>
              </a:buClr>
              <a:buSzPct val="68000"/>
              <a:buFont typeface="Arial" charset="0"/>
              <a:buNone/>
              <a:defRPr/>
            </a:pPr>
            <a:endParaRPr lang="en-US" sz="2000" b="0" dirty="0" smtClean="0">
              <a:solidFill>
                <a:srgbClr val="002060"/>
              </a:solidFill>
            </a:endParaRPr>
          </a:p>
          <a:p>
            <a:pPr marL="109728" indent="0" eaLnBrk="1" fontAlgn="auto" hangingPunct="1">
              <a:spcBef>
                <a:spcPts val="0"/>
              </a:spcBef>
              <a:spcAft>
                <a:spcPts val="0"/>
              </a:spcAft>
              <a:buClr>
                <a:srgbClr val="2DA2BF"/>
              </a:buClr>
              <a:buSzPct val="68000"/>
              <a:buFont typeface="Arial" charset="0"/>
              <a:buNone/>
              <a:defRPr/>
            </a:pPr>
            <a:endParaRPr lang="en-US" sz="2000" b="0" dirty="0">
              <a:solidFill>
                <a:srgbClr val="002060"/>
              </a:solidFill>
            </a:endParaRPr>
          </a:p>
          <a:p>
            <a:pPr marL="109538" indent="-109538" eaLnBrk="1" fontAlgn="auto" hangingPunct="1">
              <a:spcBef>
                <a:spcPts val="0"/>
              </a:spcBef>
              <a:spcAft>
                <a:spcPts val="0"/>
              </a:spcAft>
              <a:buClr>
                <a:srgbClr val="2DA2BF"/>
              </a:buClr>
              <a:buSzPct val="68000"/>
              <a:buFont typeface="Arial" charset="0"/>
              <a:buNone/>
              <a:defRPr/>
            </a:pPr>
            <a:r>
              <a:rPr lang="en-US" sz="1600" b="0" dirty="0" smtClean="0">
                <a:solidFill>
                  <a:srgbClr val="002060"/>
                </a:solidFill>
              </a:rPr>
              <a:t>Source: The </a:t>
            </a:r>
            <a:r>
              <a:rPr lang="en-US" altLang="en-US" sz="1600" b="0" dirty="0" smtClean="0"/>
              <a:t>Business </a:t>
            </a:r>
            <a:r>
              <a:rPr lang="en-US" altLang="en-US" sz="1600" b="0" dirty="0"/>
              <a:t>Case for Inclusion and </a:t>
            </a:r>
            <a:r>
              <a:rPr lang="en-US" altLang="en-US" sz="1600" b="0" dirty="0" smtClean="0"/>
              <a:t>Engagement, Marcus Robinson (2003).</a:t>
            </a:r>
            <a:endParaRPr lang="en-US" altLang="en-US" sz="1600" b="0" dirty="0" smtClean="0">
              <a:solidFill>
                <a:srgbClr val="002060"/>
              </a:solidFill>
            </a:endParaRPr>
          </a:p>
          <a:p>
            <a:pPr>
              <a:defRPr/>
            </a:pPr>
            <a:endParaRPr lang="en-US" altLang="en-US" sz="3600" b="0" dirty="0">
              <a:solidFill>
                <a:srgbClr val="002060"/>
              </a:solidFill>
            </a:endParaRPr>
          </a:p>
          <a:p>
            <a:pPr>
              <a:defRPr/>
            </a:pPr>
            <a:endParaRPr lang="en-US" altLang="en-US" sz="3600" b="0" dirty="0">
              <a:solidFill>
                <a:srgbClr val="002060"/>
              </a:solidFill>
            </a:endParaRPr>
          </a:p>
          <a:p>
            <a:pPr>
              <a:defRPr/>
            </a:pPr>
            <a:endParaRPr lang="en-US" altLang="en-US" sz="4400" b="0" dirty="0">
              <a:solidFill>
                <a:srgbClr val="002060"/>
              </a:solidFill>
            </a:endParaRPr>
          </a:p>
        </p:txBody>
      </p:sp>
      <p:sp>
        <p:nvSpPr>
          <p:cNvPr id="59396" name="Title 3"/>
          <p:cNvSpPr>
            <a:spLocks noGrp="1"/>
          </p:cNvSpPr>
          <p:nvPr>
            <p:ph type="title" idx="4294967295"/>
          </p:nvPr>
        </p:nvSpPr>
        <p:spPr/>
        <p:txBody>
          <a:bodyPr/>
          <a:lstStyle/>
          <a:p>
            <a:r>
              <a:rPr lang="en-US" dirty="0"/>
              <a:t>The Value Proposition</a:t>
            </a:r>
            <a:endParaRPr lang="en-US" altLang="en-US" dirty="0" smtClean="0"/>
          </a:p>
        </p:txBody>
      </p:sp>
      <p:sp>
        <p:nvSpPr>
          <p:cNvPr id="5939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AE2494F-2FD3-4297-A025-3FEF9025F822}" type="slidenum">
              <a:rPr lang="en-US" altLang="en-US" sz="1400" smtClean="0">
                <a:solidFill>
                  <a:srgbClr val="FFFFFF"/>
                </a:solidFill>
              </a:rPr>
              <a:pPr>
                <a:spcBef>
                  <a:spcPct val="0"/>
                </a:spcBef>
                <a:buFontTx/>
                <a:buNone/>
              </a:pPr>
              <a:t>6</a:t>
            </a:fld>
            <a:endParaRPr lang="en-US" altLang="en-US" sz="1400" smtClean="0">
              <a:solidFill>
                <a:srgbClr val="FFFFFF"/>
              </a:solidFill>
            </a:endParaRPr>
          </a:p>
        </p:txBody>
      </p:sp>
    </p:spTree>
    <p:extLst>
      <p:ext uri="{BB962C8B-B14F-4D97-AF65-F5344CB8AC3E}">
        <p14:creationId xmlns:p14="http://schemas.microsoft.com/office/powerpoint/2010/main" val="468308290"/>
      </p:ext>
    </p:extLst>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00050" lvl="1" indent="0">
              <a:buNone/>
              <a:defRPr/>
            </a:pPr>
            <a:endParaRPr lang="en-US" sz="800" dirty="0">
              <a:latin typeface="Century Gothic" panose="020B0502020202020204" pitchFamily="34" charset="0"/>
            </a:endParaRPr>
          </a:p>
          <a:p>
            <a:pPr marL="914400" lvl="1" indent="-514350">
              <a:spcBef>
                <a:spcPts val="1800"/>
              </a:spcBef>
              <a:buFont typeface="+mj-lt"/>
              <a:buAutoNum type="arabicPeriod"/>
              <a:defRPr/>
            </a:pPr>
            <a:r>
              <a:rPr lang="en-US" sz="3200" dirty="0" smtClean="0">
                <a:latin typeface="Arial" panose="020B0604020202020204" pitchFamily="34" charset="0"/>
                <a:cs typeface="Arial" panose="020B0604020202020204" pitchFamily="34" charset="0"/>
              </a:rPr>
              <a:t>Inclusive </a:t>
            </a:r>
            <a:r>
              <a:rPr lang="en-US" sz="3200" dirty="0">
                <a:latin typeface="Arial" panose="020B0604020202020204" pitchFamily="34" charset="0"/>
                <a:cs typeface="Arial" panose="020B0604020202020204" pitchFamily="34" charset="0"/>
              </a:rPr>
              <a:t>ethos - particularly language</a:t>
            </a:r>
          </a:p>
          <a:p>
            <a:pPr marL="914400" lvl="1" indent="-514350">
              <a:spcBef>
                <a:spcPts val="1800"/>
              </a:spcBef>
              <a:buFont typeface="+mj-lt"/>
              <a:buAutoNum type="arabicPeriod"/>
              <a:defRPr/>
            </a:pPr>
            <a:r>
              <a:rPr lang="en-US" sz="3200" dirty="0" smtClean="0">
                <a:latin typeface="Arial" panose="020B0604020202020204" pitchFamily="34" charset="0"/>
                <a:cs typeface="Arial" panose="020B0604020202020204" pitchFamily="34" charset="0"/>
              </a:rPr>
              <a:t>Inclusive </a:t>
            </a:r>
            <a:r>
              <a:rPr lang="en-US" sz="3200" dirty="0">
                <a:latin typeface="Arial" panose="020B0604020202020204" pitchFamily="34" charset="0"/>
                <a:cs typeface="Arial" panose="020B0604020202020204" pitchFamily="34" charset="0"/>
              </a:rPr>
              <a:t>public relations and marketing</a:t>
            </a:r>
          </a:p>
          <a:p>
            <a:pPr marL="914400" lvl="1" indent="-514350">
              <a:spcBef>
                <a:spcPts val="1800"/>
              </a:spcBef>
              <a:buFont typeface="+mj-lt"/>
              <a:buAutoNum type="arabicPeriod"/>
              <a:defRPr/>
            </a:pPr>
            <a:r>
              <a:rPr lang="en-US" sz="3200" dirty="0" smtClean="0">
                <a:latin typeface="Arial" panose="020B0604020202020204" pitchFamily="34" charset="0"/>
                <a:cs typeface="Arial" panose="020B0604020202020204" pitchFamily="34" charset="0"/>
              </a:rPr>
              <a:t>Inclusive </a:t>
            </a:r>
            <a:r>
              <a:rPr lang="en-US" sz="3200" dirty="0">
                <a:latin typeface="Arial" panose="020B0604020202020204" pitchFamily="34" charset="0"/>
                <a:cs typeface="Arial" panose="020B0604020202020204" pitchFamily="34" charset="0"/>
              </a:rPr>
              <a:t>policies and practices</a:t>
            </a:r>
          </a:p>
          <a:p>
            <a:pPr marL="914400" lvl="1" indent="-514350">
              <a:spcBef>
                <a:spcPts val="1800"/>
              </a:spcBef>
              <a:buFont typeface="+mj-lt"/>
              <a:buAutoNum type="arabicPeriod"/>
              <a:defRPr/>
            </a:pPr>
            <a:r>
              <a:rPr lang="en-US" sz="3200" dirty="0" smtClean="0">
                <a:latin typeface="Arial" panose="020B0604020202020204" pitchFamily="34" charset="0"/>
                <a:cs typeface="Arial" panose="020B0604020202020204" pitchFamily="34" charset="0"/>
              </a:rPr>
              <a:t>Physically accessible workplace </a:t>
            </a:r>
            <a:endParaRPr lang="en-US" sz="3200" dirty="0">
              <a:latin typeface="Arial" panose="020B0604020202020204" pitchFamily="34" charset="0"/>
              <a:cs typeface="Arial" panose="020B0604020202020204" pitchFamily="34" charset="0"/>
            </a:endParaRPr>
          </a:p>
          <a:p>
            <a:pPr marL="914400" lvl="1" indent="-514350">
              <a:spcBef>
                <a:spcPts val="1800"/>
              </a:spcBef>
              <a:buFont typeface="+mj-lt"/>
              <a:buAutoNum type="arabicPeriod"/>
              <a:defRPr/>
            </a:pPr>
            <a:r>
              <a:rPr lang="en-US" sz="3200" dirty="0"/>
              <a:t>E</a:t>
            </a:r>
            <a:r>
              <a:rPr lang="en-US" sz="3200" dirty="0" smtClean="0">
                <a:latin typeface="Arial" panose="020B0604020202020204" pitchFamily="34" charset="0"/>
                <a:cs typeface="Arial" panose="020B0604020202020204" pitchFamily="34" charset="0"/>
              </a:rPr>
              <a:t>nabling workplace technologies  </a:t>
            </a:r>
            <a:endParaRPr lang="en-US" sz="3200" dirty="0">
              <a:latin typeface="Arial" panose="020B0604020202020204" pitchFamily="34" charset="0"/>
              <a:cs typeface="Arial" panose="020B0604020202020204" pitchFamily="34" charset="0"/>
            </a:endParaRPr>
          </a:p>
          <a:p>
            <a:pPr marL="400050" lvl="1" indent="0">
              <a:spcBef>
                <a:spcPts val="1800"/>
              </a:spcBef>
              <a:buNone/>
              <a:defRPr/>
            </a:pPr>
            <a:endParaRPr lang="en-US" dirty="0">
              <a:solidFill>
                <a:srgbClr val="002060"/>
              </a:solidFill>
              <a:latin typeface="Century Gothic" panose="020B0502020202020204" pitchFamily="34" charset="0"/>
            </a:endParaRPr>
          </a:p>
          <a:p>
            <a:pPr marL="0" indent="0">
              <a:buNone/>
            </a:pPr>
            <a:endParaRPr lang="en-US" dirty="0"/>
          </a:p>
        </p:txBody>
      </p:sp>
      <p:sp>
        <p:nvSpPr>
          <p:cNvPr id="2" name="Title 1"/>
          <p:cNvSpPr>
            <a:spLocks noGrp="1"/>
          </p:cNvSpPr>
          <p:nvPr>
            <p:ph type="title"/>
          </p:nvPr>
        </p:nvSpPr>
        <p:spPr/>
        <p:txBody>
          <a:bodyPr>
            <a:normAutofit/>
          </a:bodyPr>
          <a:lstStyle/>
          <a:p>
            <a:r>
              <a:rPr lang="en-US" dirty="0" smtClean="0"/>
              <a:t>Creating Workplace Inclusion</a:t>
            </a:r>
            <a:endParaRPr lang="en-US" dirty="0"/>
          </a:p>
        </p:txBody>
      </p:sp>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7</a:t>
            </a:fld>
            <a:endParaRPr lang="en-US" altLang="en-US"/>
          </a:p>
        </p:txBody>
      </p:sp>
    </p:spTree>
    <p:extLst>
      <p:ext uri="{BB962C8B-B14F-4D97-AF65-F5344CB8AC3E}">
        <p14:creationId xmlns:p14="http://schemas.microsoft.com/office/powerpoint/2010/main" val="2398702641"/>
      </p:ext>
    </p:extLst>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p:txBody>
          <a:bodyPr>
            <a:noAutofit/>
          </a:bodyPr>
          <a:lstStyle/>
          <a:p>
            <a:pPr marL="0" indent="0">
              <a:spcAft>
                <a:spcPts val="1200"/>
              </a:spcAft>
              <a:defRPr/>
            </a:pPr>
            <a:endParaRPr lang="en-US" altLang="en-US" sz="800" b="0" dirty="0" smtClean="0"/>
          </a:p>
          <a:p>
            <a:pPr marL="0" indent="0">
              <a:spcAft>
                <a:spcPts val="1200"/>
              </a:spcAft>
              <a:defRPr/>
            </a:pPr>
            <a:r>
              <a:rPr lang="en-US" altLang="en-US" sz="2800" b="0" dirty="0" smtClean="0"/>
              <a:t>The three C’s: Increase comfort, confidence, and competence </a:t>
            </a:r>
          </a:p>
          <a:p>
            <a:pPr>
              <a:spcAft>
                <a:spcPts val="1200"/>
              </a:spcAft>
              <a:buFont typeface="Wingdings" panose="05000000000000000000" pitchFamily="2" charset="2"/>
              <a:buChar char="§"/>
              <a:defRPr/>
            </a:pPr>
            <a:r>
              <a:rPr lang="en-US" altLang="en-US" sz="2400" b="0" dirty="0" smtClean="0"/>
              <a:t>Develop skills that help to more effectively </a:t>
            </a:r>
            <a:r>
              <a:rPr lang="en-US" altLang="en-US" sz="2400" b="0" dirty="0"/>
              <a:t>communicate </a:t>
            </a:r>
            <a:r>
              <a:rPr lang="en-US" altLang="en-US" sz="2400" b="0" dirty="0" smtClean="0"/>
              <a:t>at work </a:t>
            </a:r>
            <a:r>
              <a:rPr lang="en-US" altLang="en-US" sz="2400" b="0" dirty="0"/>
              <a:t>with people with </a:t>
            </a:r>
            <a:r>
              <a:rPr lang="en-US" altLang="en-US" sz="2400" b="0" dirty="0" smtClean="0"/>
              <a:t>disabilities</a:t>
            </a:r>
          </a:p>
          <a:p>
            <a:pPr>
              <a:spcAft>
                <a:spcPts val="1200"/>
              </a:spcAft>
              <a:buFont typeface="Wingdings" panose="05000000000000000000" pitchFamily="2" charset="2"/>
              <a:buChar char="§"/>
              <a:defRPr/>
            </a:pPr>
            <a:r>
              <a:rPr lang="en-US" altLang="en-US" sz="2400" b="0" dirty="0" smtClean="0"/>
              <a:t>Develop and effectively communicate actionable policy and procedures</a:t>
            </a:r>
          </a:p>
          <a:p>
            <a:pPr>
              <a:spcAft>
                <a:spcPts val="1200"/>
              </a:spcAft>
              <a:buFont typeface="Wingdings" panose="05000000000000000000" pitchFamily="2" charset="2"/>
              <a:buChar char="§"/>
              <a:defRPr/>
            </a:pPr>
            <a:r>
              <a:rPr lang="en-US" altLang="en-US" sz="2400" b="0" dirty="0" smtClean="0"/>
              <a:t>Develop normative practices for engaging with people with disabilities throughout the employee life cycle</a:t>
            </a:r>
          </a:p>
          <a:p>
            <a:pPr marL="0" indent="0">
              <a:defRPr/>
            </a:pPr>
            <a:endParaRPr lang="en-US" altLang="en-US" sz="2400" dirty="0" smtClean="0"/>
          </a:p>
        </p:txBody>
      </p:sp>
      <p:sp>
        <p:nvSpPr>
          <p:cNvPr id="3686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0A0ED63-7F5B-453C-ACC5-5B67067E997A}" type="slidenum">
              <a:rPr lang="en-US" altLang="en-US" sz="1400" smtClean="0">
                <a:solidFill>
                  <a:srgbClr val="FFFFFF"/>
                </a:solidFill>
              </a:rPr>
              <a:pPr>
                <a:spcBef>
                  <a:spcPct val="0"/>
                </a:spcBef>
                <a:buFontTx/>
                <a:buNone/>
              </a:pPr>
              <a:t>8</a:t>
            </a:fld>
            <a:endParaRPr lang="en-US" altLang="en-US" sz="1400" dirty="0" smtClean="0">
              <a:solidFill>
                <a:srgbClr val="FFFFFF"/>
              </a:solidFill>
            </a:endParaRPr>
          </a:p>
        </p:txBody>
      </p:sp>
      <p:sp>
        <p:nvSpPr>
          <p:cNvPr id="36868" name="Title 1"/>
          <p:cNvSpPr txBox="1">
            <a:spLocks/>
          </p:cNvSpPr>
          <p:nvPr/>
        </p:nvSpPr>
        <p:spPr bwMode="auto">
          <a:xfrm>
            <a:off x="457200" y="381000"/>
            <a:ext cx="70246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a:t> </a:t>
            </a:r>
            <a:r>
              <a:rPr lang="en-US" altLang="en-US" b="1" dirty="0" smtClean="0"/>
              <a:t>Creating Workplace Inclusion </a:t>
            </a:r>
            <a:endParaRPr lang="en-US" altLang="en-US" sz="2800" b="1" dirty="0"/>
          </a:p>
        </p:txBody>
      </p:sp>
    </p:spTree>
    <p:extLst>
      <p:ext uri="{BB962C8B-B14F-4D97-AF65-F5344CB8AC3E}">
        <p14:creationId xmlns:p14="http://schemas.microsoft.com/office/powerpoint/2010/main" val="27359010"/>
      </p:ext>
    </p:extLst>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838200" y="1295400"/>
            <a:ext cx="7848600" cy="5184775"/>
          </a:xfrm>
        </p:spPr>
        <p:txBody>
          <a:bodyPr/>
          <a:lstStyle/>
          <a:p>
            <a:pPr>
              <a:spcAft>
                <a:spcPts val="900"/>
              </a:spcAft>
            </a:pPr>
            <a:endParaRPr lang="en-US" altLang="en-US" sz="3600" smtClean="0">
              <a:solidFill>
                <a:srgbClr val="002060"/>
              </a:solidFill>
            </a:endParaRPr>
          </a:p>
          <a:p>
            <a:pPr algn="ctr">
              <a:spcAft>
                <a:spcPts val="900"/>
              </a:spcAft>
            </a:pPr>
            <a:r>
              <a:rPr lang="en-US" altLang="en-US" sz="3600" smtClean="0">
                <a:solidFill>
                  <a:srgbClr val="002060"/>
                </a:solidFill>
              </a:rPr>
              <a:t>Accommodation </a:t>
            </a:r>
          </a:p>
          <a:p>
            <a:pPr algn="ctr">
              <a:spcAft>
                <a:spcPts val="900"/>
              </a:spcAft>
            </a:pPr>
            <a:r>
              <a:rPr lang="en-US" altLang="en-US" sz="3600" smtClean="0">
                <a:solidFill>
                  <a:srgbClr val="002060"/>
                </a:solidFill>
              </a:rPr>
              <a:t>=</a:t>
            </a:r>
          </a:p>
          <a:p>
            <a:pPr algn="ctr">
              <a:spcAft>
                <a:spcPts val="900"/>
              </a:spcAft>
            </a:pPr>
            <a:r>
              <a:rPr lang="en-US" altLang="en-US" sz="3600" smtClean="0">
                <a:solidFill>
                  <a:srgbClr val="002060"/>
                </a:solidFill>
              </a:rPr>
              <a:t>Equal Employment </a:t>
            </a:r>
          </a:p>
          <a:p>
            <a:pPr algn="ctr">
              <a:spcAft>
                <a:spcPts val="900"/>
              </a:spcAft>
            </a:pPr>
            <a:r>
              <a:rPr lang="en-US" altLang="en-US" sz="3600" smtClean="0">
                <a:solidFill>
                  <a:srgbClr val="002060"/>
                </a:solidFill>
              </a:rPr>
              <a:t>=</a:t>
            </a:r>
          </a:p>
          <a:p>
            <a:pPr algn="ctr">
              <a:spcAft>
                <a:spcPts val="900"/>
              </a:spcAft>
            </a:pPr>
            <a:r>
              <a:rPr lang="en-US" altLang="en-US" sz="3600" smtClean="0">
                <a:solidFill>
                  <a:srgbClr val="002060"/>
                </a:solidFill>
              </a:rPr>
              <a:t>Inclusive Workplace Culture </a:t>
            </a:r>
          </a:p>
        </p:txBody>
      </p:sp>
      <p:sp>
        <p:nvSpPr>
          <p:cNvPr id="3891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8A68E310-B942-4257-9D56-08D2D930C145}" type="slidenum">
              <a:rPr lang="en-US" altLang="en-US" sz="1200">
                <a:solidFill>
                  <a:srgbClr val="FFFFFF"/>
                </a:solidFill>
              </a:rPr>
              <a:pPr>
                <a:spcBef>
                  <a:spcPct val="0"/>
                </a:spcBef>
                <a:buFontTx/>
                <a:buNone/>
              </a:pPr>
              <a:t>9</a:t>
            </a:fld>
            <a:endParaRPr lang="en-US" altLang="en-US" sz="1400">
              <a:solidFill>
                <a:srgbClr val="FFFFFF"/>
              </a:solidFill>
            </a:endParaRPr>
          </a:p>
        </p:txBody>
      </p:sp>
      <p:sp>
        <p:nvSpPr>
          <p:cNvPr id="96260" name="Title 1"/>
          <p:cNvSpPr txBox="1">
            <a:spLocks/>
          </p:cNvSpPr>
          <p:nvPr/>
        </p:nvSpPr>
        <p:spPr bwMode="auto">
          <a:xfrm>
            <a:off x="406400" y="434975"/>
            <a:ext cx="5897563" cy="731838"/>
          </a:xfrm>
          <a:prstGeom prst="rect">
            <a:avLst/>
          </a:prstGeom>
          <a:noFill/>
          <a:ln>
            <a:noFill/>
          </a:ln>
          <a:extLst>
            <a:ext uri="{909E8E84-426E-40dd-AFC4-6F175D3DCCD1}"/>
            <a:ext uri="{91240B29-F687-4f45-9708-019B960494DF}"/>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400" b="1" dirty="0" smtClean="0">
                <a:solidFill>
                  <a:schemeClr val="accent1">
                    <a:lumMod val="50000"/>
                  </a:schemeClr>
                </a:solidFill>
                <a:ea typeface="ＭＳ Ｐゴシック" charset="0"/>
              </a:rPr>
              <a:t>   </a:t>
            </a:r>
            <a:r>
              <a:rPr lang="en-US" altLang="en-US" sz="4000" b="1" dirty="0" smtClean="0">
                <a:solidFill>
                  <a:srgbClr val="254061"/>
                </a:solidFill>
                <a:ea typeface="ＭＳ Ｐゴシック" charset="0"/>
              </a:rPr>
              <a:t>Key to Inclusive Culture</a:t>
            </a:r>
            <a:endParaRPr lang="en-US" altLang="en-US" sz="4000" b="1" dirty="0">
              <a:solidFill>
                <a:srgbClr val="25406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27088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7 - &amp;quot;Creating Workplace Inclusion&amp;quot;&quot;/&gt;&lt;property id=&quot;20307&quot; value=&quot;264&quot;/&gt;&lt;/object&gt;&lt;object type=&quot;3&quot; unique_id=&quot;52618&quot;&gt;&lt;property id=&quot;20148&quot; value=&quot;5&quot;/&gt;&lt;property id=&quot;20300&quot; value=&quot;Slide 1&quot;/&gt;&lt;property id=&quot;20307&quot; value=&quot;292&quot;/&gt;&lt;/object&gt;&lt;object type=&quot;3&quot; unique_id=&quot;52620&quot;&gt;&lt;property id=&quot;20148&quot; value=&quot;5&quot;/&gt;&lt;property id=&quot;20300&quot; value=&quot;Slide 22 - &amp;quot;Free MAS App &amp;quot;&quot;/&gt;&lt;property id=&quot;20307&quot; value=&quot;294&quot;/&gt;&lt;/object&gt;&lt;object type=&quot;3&quot; unique_id=&quot;52621&quot;&gt;&lt;property id=&quot;20148&quot; value=&quot;5&quot;/&gt;&lt;property id=&quot;20300&quot; value=&quot;Slide 23 - &amp;quot;Free MAS App &amp;quot;&quot;/&gt;&lt;property id=&quot;20307&quot; value=&quot;295&quot;/&gt;&lt;/object&gt;&lt;object type=&quot;3&quot; unique_id=&quot;52622&quot;&gt;&lt;property id=&quot;20148&quot; value=&quot;5&quot;/&gt;&lt;property id=&quot;20300&quot; value=&quot;Slide 24 - &amp;quot;Free MAS App &amp;quot;&quot;/&gt;&lt;property id=&quot;20307&quot; value=&quot;296&quot;/&gt;&lt;/object&gt;&lt;object type=&quot;3&quot; unique_id=&quot;52626&quot;&gt;&lt;property id=&quot;20148&quot; value=&quot;5&quot;/&gt;&lt;property id=&quot;20300&quot; value=&quot;Slide 31 - &amp;quot;Free MAS App &amp;quot;&quot;/&gt;&lt;property id=&quot;20307&quot; value=&quot;313&quot;/&gt;&lt;/object&gt;&lt;object type=&quot;3&quot; unique_id=&quot;52627&quot;&gt;&lt;property id=&quot;20148&quot; value=&quot;5&quot;/&gt;&lt;property id=&quot;20300&quot; value=&quot;Slide 27 - &amp;quot;Free MAS App &amp;quot;&quot;/&gt;&lt;property id=&quot;20307&quot; value=&quot;308&quot;/&gt;&lt;/object&gt;&lt;object type=&quot;3&quot; unique_id=&quot;52629&quot;&gt;&lt;property id=&quot;20148&quot; value=&quot;5&quot;/&gt;&lt;property id=&quot;20300&quot; value=&quot;Slide 28 - &amp;quot;Free MAS App &amp;quot;&quot;/&gt;&lt;property id=&quot;20307&quot; value=&quot;310&quot;/&gt;&lt;/object&gt;&lt;object type=&quot;3&quot; unique_id=&quot;52630&quot;&gt;&lt;property id=&quot;20148&quot; value=&quot;5&quot;/&gt;&lt;property id=&quot;20300&quot; value=&quot;Slide 29 - &amp;quot;Free MAS App &amp;quot;&quot;/&gt;&lt;property id=&quot;20307&quot; value=&quot;311&quot;/&gt;&lt;/object&gt;&lt;object type=&quot;3&quot; unique_id=&quot;52631&quot;&gt;&lt;property id=&quot;20148&quot; value=&quot;5&quot;/&gt;&lt;property id=&quot;20300&quot; value=&quot;Slide 30 - &amp;quot;Free MAS App &amp;quot;&quot;/&gt;&lt;property id=&quot;20307&quot; value=&quot;312&quot;/&gt;&lt;/object&gt;&lt;object type=&quot;3&quot; unique_id=&quot;52760&quot;&gt;&lt;property id=&quot;20148&quot; value=&quot;5&quot;/&gt;&lt;property id=&quot;20300&quot; value=&quot;Slide 32 - &amp;quot;Free MAS App &amp;quot;&quot;/&gt;&lt;property id=&quot;20307&quot; value=&quot;314&quot;/&gt;&lt;/object&gt;&lt;object type=&quot;3&quot; unique_id=&quot;52764&quot;&gt;&lt;property id=&quot;20148&quot; value=&quot;5&quot;/&gt;&lt;property id=&quot;20300&quot; value=&quot;Slide 8&quot;/&gt;&lt;property id=&quot;20307&quot; value=&quot;326&quot;/&gt;&lt;/object&gt;&lt;object type=&quot;3&quot; unique_id=&quot;52766&quot;&gt;&lt;property id=&quot;20148&quot; value=&quot;5&quot;/&gt;&lt;property id=&quot;20300&quot; value=&quot;Slide 13 - &amp;quot;Who uses the Toolkit? &amp;quot;&quot;/&gt;&lt;property id=&quot;20307&quot; value=&quot;318&quot;/&gt;&lt;/object&gt;&lt;object type=&quot;3&quot; unique_id=&quot;52767&quot;&gt;&lt;property id=&quot;20148&quot; value=&quot;5&quot;/&gt;&lt;property id=&quot;20300&quot; value=&quot;Slide 14 - &amp;quot;Accommodation Toolkit&amp;quot;&quot;/&gt;&lt;property id=&quot;20307&quot; value=&quot;319&quot;/&gt;&lt;/object&gt;&lt;object type=&quot;3&quot; unique_id=&quot;52768&quot;&gt;&lt;property id=&quot;20148&quot; value=&quot;5&quot;/&gt;&lt;property id=&quot;20300&quot; value=&quot;Slide 15 - &amp;quot;Accommodation Toolkit&amp;quot;&quot;/&gt;&lt;property id=&quot;20307&quot; value=&quot;320&quot;/&gt;&lt;/object&gt;&lt;object type=&quot;3&quot; unique_id=&quot;52769&quot;&gt;&lt;property id=&quot;20148&quot; value=&quot;5&quot;/&gt;&lt;property id=&quot;20300&quot; value=&quot;Slide 16 - &amp;quot;Accommodation Toolkit&amp;quot;&quot;/&gt;&lt;property id=&quot;20307&quot; value=&quot;321&quot;/&gt;&lt;/object&gt;&lt;object type=&quot;3&quot; unique_id=&quot;52776&quot;&gt;&lt;property id=&quot;20148&quot; value=&quot;5&quot;/&gt;&lt;property id=&quot;20300&quot; value=&quot;Slide 18&quot;/&gt;&lt;property id=&quot;20307&quot; value=&quot;337&quot;/&gt;&lt;/object&gt;&lt;object type=&quot;3&quot; unique_id=&quot;52777&quot;&gt;&lt;property id=&quot;20148&quot; value=&quot;5&quot;/&gt;&lt;property id=&quot;20300&quot; value=&quot;Slide 19&quot;/&gt;&lt;property id=&quot;20307&quot; value=&quot;338&quot;/&gt;&lt;/object&gt;&lt;object type=&quot;3&quot; unique_id=&quot;52778&quot;&gt;&lt;property id=&quot;20148&quot; value=&quot;5&quot;/&gt;&lt;property id=&quot;20300&quot; value=&quot;Slide 20&quot;/&gt;&lt;property id=&quot;20307&quot; value=&quot;339&quot;/&gt;&lt;/object&gt;&lt;object type=&quot;3&quot; unique_id=&quot;52780&quot;&gt;&lt;property id=&quot;20148&quot; value=&quot;5&quot;/&gt;&lt;property id=&quot;20300&quot; value=&quot;Slide 21 - &amp;quot;Free MAS App &amp;quot;&quot;/&gt;&lt;property id=&quot;20307&quot; value=&quot;293&quot;/&gt;&lt;/object&gt;&lt;object type=&quot;3&quot; unique_id=&quot;52781&quot;&gt;&lt;property id=&quot;20148&quot; value=&quot;5&quot;/&gt;&lt;property id=&quot;20300&quot; value=&quot;Slide 25 - &amp;quot;Free MAS App &amp;quot;&quot;/&gt;&lt;property id=&quot;20307&quot; value=&quot;306&quot;/&gt;&lt;/object&gt;&lt;object type=&quot;3&quot; unique_id=&quot;52782&quot;&gt;&lt;property id=&quot;20148&quot; value=&quot;5&quot;/&gt;&lt;property id=&quot;20300&quot; value=&quot;Slide 26 - &amp;quot;Free MAS App &amp;quot;&quot;/&gt;&lt;property id=&quot;20307&quot; value=&quot;307&quot;/&gt;&lt;/object&gt;&lt;object type=&quot;3&quot; unique_id=&quot;52783&quot;&gt;&lt;property id=&quot;20148&quot; value=&quot;5&quot;/&gt;&lt;property id=&quot;20300&quot; value=&quot;Slide 33&quot;/&gt;&lt;property id=&quot;20307&quot; value=&quot;331&quot;/&gt;&lt;/object&gt;&lt;object type=&quot;3&quot; unique_id=&quot;52784&quot;&gt;&lt;property id=&quot;20148&quot; value=&quot;5&quot;/&gt;&lt;property id=&quot;20300&quot; value=&quot;Slide 34&quot;/&gt;&lt;property id=&quot;20307&quot; value=&quot;332&quot;/&gt;&lt;/object&gt;&lt;object type=&quot;3&quot; unique_id=&quot;52785&quot;&gt;&lt;property id=&quot;20148&quot; value=&quot;5&quot;/&gt;&lt;property id=&quot;20300&quot; value=&quot;Slide 35 - &amp;quot;Tools, Techniques, and Technologies  for Creating Inclusive Workplaces&amp;quot;&quot;/&gt;&lt;property id=&quot;20307&quot; value=&quot;316&quot;/&gt;&lt;/object&gt;&lt;object type=&quot;3&quot; unique_id=&quot;52787&quot;&gt;&lt;property id=&quot;20148&quot; value=&quot;5&quot;/&gt;&lt;property id=&quot;20300&quot; value=&quot;Slide 2 - &amp;quot;Where I come from…&amp;quot;&quot;/&gt;&lt;property id=&quot;20307&quot; value=&quot;348&quot;/&gt;&lt;/object&gt;&lt;object type=&quot;3&quot; unique_id=&quot;52788&quot;&gt;&lt;property id=&quot;20148&quot; value=&quot;5&quot;/&gt;&lt;property id=&quot;20300&quot; value=&quot;Slide 3 - &amp;quot;Where I come from…&amp;quot;&quot;/&gt;&lt;property id=&quot;20307&quot; value=&quot;349&quot;/&gt;&lt;/object&gt;&lt;object type=&quot;3&quot; unique_id=&quot;52789&quot;&gt;&lt;property id=&quot;20148&quot; value=&quot;5&quot;/&gt;&lt;property id=&quot;20300&quot; value=&quot;Slide 4&quot;/&gt;&lt;property id=&quot;20307&quot; value=&quot;340&quot;/&gt;&lt;/object&gt;&lt;object type=&quot;3&quot; unique_id=&quot;52790&quot;&gt;&lt;property id=&quot;20148&quot; value=&quot;5&quot;/&gt;&lt;property id=&quot;20300&quot; value=&quot;Slide 5 - &amp;quot;Critical Issue of Our Time &amp;quot;&quot;/&gt;&lt;property id=&quot;20307&quot; value=&quot;341&quot;/&gt;&lt;/object&gt;&lt;object type=&quot;3&quot; unique_id=&quot;52791&quot;&gt;&lt;property id=&quot;20148&quot; value=&quot;5&quot;/&gt;&lt;property id=&quot;20300&quot; value=&quot;Slide 6 - &amp;quot;The Value Proposition&amp;quot;&quot;/&gt;&lt;property id=&quot;20307&quot; value=&quot;342&quot;/&gt;&lt;/object&gt;&lt;object type=&quot;3&quot; unique_id=&quot;52792&quot;&gt;&lt;property id=&quot;20148&quot; value=&quot;5&quot;/&gt;&lt;property id=&quot;20300&quot; value=&quot;Slide 9&quot;/&gt;&lt;property id=&quot;20307&quot; value=&quot;343&quot;/&gt;&lt;/object&gt;&lt;object type=&quot;3&quot; unique_id=&quot;52793&quot;&gt;&lt;property id=&quot;20148&quot; value=&quot;5&quot;/&gt;&lt;property id=&quot;20300&quot; value=&quot;Slide 10&quot;/&gt;&lt;property id=&quot;20307&quot; value=&quot;344&quot;/&gt;&lt;/object&gt;&lt;object type=&quot;3&quot; unique_id=&quot;52794&quot;&gt;&lt;property id=&quot;20148&quot; value=&quot;5&quot;/&gt;&lt;property id=&quot;20300&quot; value=&quot;Slide 11&quot;/&gt;&lt;property id=&quot;20307&quot; value=&quot;345&quot;/&gt;&lt;/object&gt;&lt;object type=&quot;3&quot; unique_id=&quot;52795&quot;&gt;&lt;property id=&quot;20148&quot; value=&quot;5&quot;/&gt;&lt;property id=&quot;20300&quot; value=&quot;Slide 12&quot;/&gt;&lt;property id=&quot;20307&quot; value=&quot;346&quot;/&gt;&lt;/object&gt;&lt;object type=&quot;3&quot; unique_id=&quot;52796&quot;&gt;&lt;property id=&quot;20148&quot; value=&quot;5&quot;/&gt;&lt;property id=&quot;20300&quot; value=&quot;Slide 17&quot;/&gt;&lt;property id=&quot;20307&quot; value=&quot;347&quot;/&gt;&lt;/object&gt;&lt;/object&gt;&lt;object type=&quot;8&quot; unique_id=&quot;10044&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2_Custom Design">
  <a:themeElements>
    <a:clrScheme name="SBI Custom 1">
      <a:dk1>
        <a:sysClr val="windowText" lastClr="000000"/>
      </a:dk1>
      <a:lt1>
        <a:sysClr val="window" lastClr="FFFFFF"/>
      </a:lt1>
      <a:dk2>
        <a:srgbClr val="44546A"/>
      </a:dk2>
      <a:lt2>
        <a:srgbClr val="E7E6E6"/>
      </a:lt2>
      <a:accent1>
        <a:srgbClr val="44A1A0"/>
      </a:accent1>
      <a:accent2>
        <a:srgbClr val="9ABF52"/>
      </a:accent2>
      <a:accent3>
        <a:srgbClr val="348ED0"/>
      </a:accent3>
      <a:accent4>
        <a:srgbClr val="FFC000"/>
      </a:accent4>
      <a:accent5>
        <a:srgbClr val="5B9BD5"/>
      </a:accent5>
      <a:accent6>
        <a:srgbClr val="9C2D78"/>
      </a:accent6>
      <a:hlink>
        <a:srgbClr val="A5A5A5"/>
      </a:hlink>
      <a:folHlink>
        <a:srgbClr val="C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I Template example v1.3.pptx" id="{AB4965ED-AA39-4927-9964-16553BF483AE}" vid="{8921CDE3-131E-4474-A773-7713ADF8DA72}"/>
    </a:ext>
  </a:extLst>
</a:theme>
</file>

<file path=ppt/theme/theme3.xml><?xml version="1.0" encoding="utf-8"?>
<a:theme xmlns:a="http://schemas.openxmlformats.org/drawingml/2006/main" name="Verdana">
  <a:themeElements>
    <a:clrScheme name="Custom 9">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34A90"/>
      </a:hlink>
      <a:folHlink>
        <a:srgbClr val="034A90"/>
      </a:folHlink>
    </a:clrScheme>
    <a:fontScheme name="Verdana Accessib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1639</Words>
  <Application>Microsoft Office PowerPoint</Application>
  <PresentationFormat>On-screen Show (4:3)</PresentationFormat>
  <Paragraphs>295</Paragraphs>
  <Slides>35</Slides>
  <Notes>34</Notes>
  <HiddenSlides>0</HiddenSlides>
  <MMClips>0</MMClips>
  <ScaleCrop>false</ScaleCrop>
  <HeadingPairs>
    <vt:vector size="8" baseType="variant">
      <vt:variant>
        <vt:lpstr>Fonts Used</vt:lpstr>
      </vt:variant>
      <vt:variant>
        <vt:i4>20</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59" baseType="lpstr">
      <vt:lpstr>MS Gothic</vt:lpstr>
      <vt:lpstr>ＭＳ Ｐゴシック</vt:lpstr>
      <vt:lpstr>ＭＳ Ｐゴシック</vt:lpstr>
      <vt:lpstr>宋体</vt:lpstr>
      <vt:lpstr>宋体</vt:lpstr>
      <vt:lpstr>Arial</vt:lpstr>
      <vt:lpstr>Calibri</vt:lpstr>
      <vt:lpstr>Calibri Light</vt:lpstr>
      <vt:lpstr>Century Gothic</vt:lpstr>
      <vt:lpstr>Gill Sans</vt:lpstr>
      <vt:lpstr>Helvetica Neue</vt:lpstr>
      <vt:lpstr>Helvetica Neue Light</vt:lpstr>
      <vt:lpstr>Helvetica Neue Thin</vt:lpstr>
      <vt:lpstr>HelveticaNeueLT Pro 45 Lt</vt:lpstr>
      <vt:lpstr>HelvNeue Light for IBM</vt:lpstr>
      <vt:lpstr>Lubalin Book for IBM</vt:lpstr>
      <vt:lpstr>Times New Roman</vt:lpstr>
      <vt:lpstr>Verdana</vt:lpstr>
      <vt:lpstr>Wingdings</vt:lpstr>
      <vt:lpstr>ヒラギノ角ゴ ProN W3</vt:lpstr>
      <vt:lpstr>4_Office Theme</vt:lpstr>
      <vt:lpstr>2_Custom Design</vt:lpstr>
      <vt:lpstr>Verdana</vt:lpstr>
      <vt:lpstr>think-cell Slide</vt:lpstr>
      <vt:lpstr>PowerPoint Presentation</vt:lpstr>
      <vt:lpstr>Where I come from…</vt:lpstr>
      <vt:lpstr>Where I come from…</vt:lpstr>
      <vt:lpstr>PowerPoint Presentation</vt:lpstr>
      <vt:lpstr>Critical Issue of Our Time </vt:lpstr>
      <vt:lpstr>The Value Proposition</vt:lpstr>
      <vt:lpstr>Creating Workplace Inclusion</vt:lpstr>
      <vt:lpstr>PowerPoint Presentation</vt:lpstr>
      <vt:lpstr>PowerPoint Presentation</vt:lpstr>
      <vt:lpstr>PowerPoint Presentation</vt:lpstr>
      <vt:lpstr>PowerPoint Presentation</vt:lpstr>
      <vt:lpstr>PowerPoint Presentation</vt:lpstr>
      <vt:lpstr>Who uses the Toolkit? </vt:lpstr>
      <vt:lpstr>Accommodation Toolkit</vt:lpstr>
      <vt:lpstr>Accommodation Toolkit</vt:lpstr>
      <vt:lpstr>Accommodation Toolkit</vt:lpstr>
      <vt:lpstr>PowerPoint Presentation</vt:lpstr>
      <vt:lpstr>PowerPoint Presentation</vt:lpstr>
      <vt:lpstr>PowerPoint Presentation</vt:lpstr>
      <vt:lpstr>PowerPoint Presentation</vt:lpstr>
      <vt:lpstr>Free MAS App </vt:lpstr>
      <vt:lpstr>Free MAS App </vt:lpstr>
      <vt:lpstr>Free MAS App </vt:lpstr>
      <vt:lpstr>Free MAS App </vt:lpstr>
      <vt:lpstr>Free MAS App </vt:lpstr>
      <vt:lpstr>Free MAS App </vt:lpstr>
      <vt:lpstr>Free MAS App </vt:lpstr>
      <vt:lpstr>Free MAS App </vt:lpstr>
      <vt:lpstr>Free MAS App </vt:lpstr>
      <vt:lpstr>Free MAS App </vt:lpstr>
      <vt:lpstr>Free MAS App </vt:lpstr>
      <vt:lpstr>Free MAS App </vt:lpstr>
      <vt:lpstr>PowerPoint Presentation</vt:lpstr>
      <vt:lpstr>PowerPoint Presentation</vt:lpstr>
      <vt:lpstr>Tools, Techniques, and Technologies  for Creating Inclusive Workplaces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2018-03-16T16:36:10Z</dcterms:created>
  <dcterms:modified xsi:type="dcterms:W3CDTF">2018-09-17T14:07:25Z</dcterms:modified>
</cp:coreProperties>
</file>