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0" r:id="rId3"/>
    <p:sldMasterId id="2147485554" r:id="rId4"/>
    <p:sldMasterId id="2147485620" r:id="rId5"/>
    <p:sldMasterId id="2147485625" r:id="rId6"/>
    <p:sldMasterId id="2147485630" r:id="rId7"/>
    <p:sldMasterId id="2147485637" r:id="rId8"/>
  </p:sldMasterIdLst>
  <p:notesMasterIdLst>
    <p:notesMasterId r:id="rId22"/>
  </p:notesMasterIdLst>
  <p:handoutMasterIdLst>
    <p:handoutMasterId r:id="rId23"/>
  </p:handoutMasterIdLst>
  <p:sldIdLst>
    <p:sldId id="259" r:id="rId9"/>
    <p:sldId id="424" r:id="rId10"/>
    <p:sldId id="425" r:id="rId11"/>
    <p:sldId id="426" r:id="rId12"/>
    <p:sldId id="427" r:id="rId13"/>
    <p:sldId id="431" r:id="rId14"/>
    <p:sldId id="432" r:id="rId15"/>
    <p:sldId id="433" r:id="rId16"/>
    <p:sldId id="434" r:id="rId17"/>
    <p:sldId id="428" r:id="rId18"/>
    <p:sldId id="429" r:id="rId19"/>
    <p:sldId id="430" r:id="rId20"/>
    <p:sldId id="423" r:id="rId21"/>
  </p:sldIdLst>
  <p:sldSz cx="9144000" cy="6858000" type="screen4x3"/>
  <p:notesSz cx="6954838" cy="9240838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1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5F"/>
    <a:srgbClr val="009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90918" autoAdjust="0"/>
  </p:normalViewPr>
  <p:slideViewPr>
    <p:cSldViewPr>
      <p:cViewPr varScale="1">
        <p:scale>
          <a:sx n="111" d="100"/>
          <a:sy n="111" d="100"/>
        </p:scale>
        <p:origin x="10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notesViewPr>
    <p:cSldViewPr>
      <p:cViewPr varScale="1">
        <p:scale>
          <a:sx n="75" d="100"/>
          <a:sy n="75" d="100"/>
        </p:scale>
        <p:origin x="-3336" y="-108"/>
      </p:cViewPr>
      <p:guideLst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072EE-766F-41D8-81B9-E908543BD27C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1B390B-B768-4F85-8FEF-33605AA2F9F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0" baseline="0" dirty="0" smtClean="0"/>
            <a:t>Accommodation request–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0" baseline="0" dirty="0" smtClean="0"/>
            <a:t>employee responsibility</a:t>
          </a:r>
          <a:endParaRPr lang="en-US" sz="1600" spc="0" baseline="0" dirty="0"/>
        </a:p>
      </dgm:t>
    </dgm:pt>
    <dgm:pt modelId="{90601230-C4D3-4C38-AA73-794FF17DBC2A}" type="parTrans" cxnId="{F54343B9-4BF0-4DB0-ACEF-89D0DEB87993}">
      <dgm:prSet/>
      <dgm:spPr/>
      <dgm:t>
        <a:bodyPr/>
        <a:lstStyle/>
        <a:p>
          <a:endParaRPr lang="en-US"/>
        </a:p>
      </dgm:t>
    </dgm:pt>
    <dgm:pt modelId="{E1DBCCEF-ECE1-4CFC-9A36-78B6D3691A58}" type="sibTrans" cxnId="{F54343B9-4BF0-4DB0-ACEF-89D0DEB87993}">
      <dgm:prSet/>
      <dgm:spPr/>
      <dgm:t>
        <a:bodyPr/>
        <a:lstStyle/>
        <a:p>
          <a:endParaRPr lang="en-US"/>
        </a:p>
      </dgm:t>
    </dgm:pt>
    <dgm:pt modelId="{486952BB-53C2-4CC3-8E17-7C8359096189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0" baseline="0" dirty="0" smtClean="0"/>
            <a:t>Research–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spc="0" baseline="0" dirty="0" smtClean="0"/>
            <a:t>  - Accommodation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0" baseline="0" dirty="0" smtClean="0"/>
            <a:t>     required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0" baseline="0" dirty="0" smtClean="0"/>
            <a:t>  - Company </a:t>
          </a:r>
          <a:br>
            <a:rPr lang="en-US" sz="1600" spc="0" baseline="0" dirty="0" smtClean="0"/>
          </a:br>
          <a:r>
            <a:rPr lang="en-US" sz="1600" spc="0" baseline="0" dirty="0" smtClean="0"/>
            <a:t>     process</a:t>
          </a:r>
          <a:endParaRPr lang="en-US" sz="1600" spc="0" baseline="0" dirty="0"/>
        </a:p>
      </dgm:t>
    </dgm:pt>
    <dgm:pt modelId="{3780B0F6-A87C-42ED-9DCE-06C7E87C0A6B}" type="parTrans" cxnId="{1B1CDC4B-6D77-401F-A4E3-0218EC4FD0E6}">
      <dgm:prSet/>
      <dgm:spPr/>
      <dgm:t>
        <a:bodyPr/>
        <a:lstStyle/>
        <a:p>
          <a:endParaRPr lang="en-US"/>
        </a:p>
      </dgm:t>
    </dgm:pt>
    <dgm:pt modelId="{D6BE21EF-34BB-4DD4-A9D2-44F2E402590C}" type="sibTrans" cxnId="{1B1CDC4B-6D77-401F-A4E3-0218EC4FD0E6}">
      <dgm:prSet/>
      <dgm:spPr/>
      <dgm:t>
        <a:bodyPr/>
        <a:lstStyle/>
        <a:p>
          <a:endParaRPr lang="en-US"/>
        </a:p>
      </dgm:t>
    </dgm:pt>
    <dgm:pt modelId="{021D9BD6-6D4B-4126-805C-0BB51B4A2E7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spc="0" baseline="0" dirty="0" smtClean="0"/>
            <a:t>Utilize resources–</a:t>
          </a:r>
        </a:p>
        <a:p>
          <a:pPr>
            <a:lnSpc>
              <a:spcPct val="100000"/>
            </a:lnSpc>
          </a:pPr>
          <a:r>
            <a:rPr lang="en-US" sz="1600" spc="0" baseline="0" dirty="0" smtClean="0"/>
            <a:t>EAP program, physician</a:t>
          </a:r>
        </a:p>
      </dgm:t>
    </dgm:pt>
    <dgm:pt modelId="{FF8A513D-FC93-4191-9DF3-70B1C3B20608}" type="parTrans" cxnId="{C134F603-8559-4283-B80D-25DBA4028B0F}">
      <dgm:prSet/>
      <dgm:spPr/>
      <dgm:t>
        <a:bodyPr/>
        <a:lstStyle/>
        <a:p>
          <a:endParaRPr lang="en-US"/>
        </a:p>
      </dgm:t>
    </dgm:pt>
    <dgm:pt modelId="{7FD1F8B9-2340-4E43-8CAE-2E468D8F7E03}" type="sibTrans" cxnId="{C134F603-8559-4283-B80D-25DBA4028B0F}">
      <dgm:prSet/>
      <dgm:spPr/>
      <dgm:t>
        <a:bodyPr/>
        <a:lstStyle/>
        <a:p>
          <a:endParaRPr lang="en-US"/>
        </a:p>
      </dgm:t>
    </dgm:pt>
    <dgm:pt modelId="{63F14666-4230-4996-9FD6-BE6D46DAFDB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r>
            <a:rPr lang="en-US" sz="1600" spc="0" baseline="0" dirty="0" smtClean="0"/>
            <a:t>Statement of need-</a:t>
          </a:r>
        </a:p>
        <a:p>
          <a:pPr>
            <a:lnSpc>
              <a:spcPct val="150000"/>
            </a:lnSpc>
            <a:spcAft>
              <a:spcPct val="35000"/>
            </a:spcAft>
          </a:pPr>
          <a:r>
            <a:rPr lang="en-US" sz="1600" spc="0" baseline="0" dirty="0" smtClean="0"/>
            <a:t>  - Clear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spc="0" baseline="0" dirty="0" smtClean="0"/>
            <a:t>  - Specific</a:t>
          </a:r>
        </a:p>
      </dgm:t>
    </dgm:pt>
    <dgm:pt modelId="{AFFFC9BE-2844-4F3D-8B43-6E280FDE1613}" type="parTrans" cxnId="{C02E1BE0-84D7-4CB3-BFCA-E719AE8AF0BA}">
      <dgm:prSet/>
      <dgm:spPr/>
      <dgm:t>
        <a:bodyPr/>
        <a:lstStyle/>
        <a:p>
          <a:endParaRPr lang="en-US"/>
        </a:p>
      </dgm:t>
    </dgm:pt>
    <dgm:pt modelId="{5747DFE3-E94A-4916-813A-010117BC63F2}" type="sibTrans" cxnId="{C02E1BE0-84D7-4CB3-BFCA-E719AE8AF0BA}">
      <dgm:prSet/>
      <dgm:spPr/>
      <dgm:t>
        <a:bodyPr/>
        <a:lstStyle/>
        <a:p>
          <a:endParaRPr lang="en-US"/>
        </a:p>
      </dgm:t>
    </dgm:pt>
    <dgm:pt modelId="{EF2C3653-5B63-479C-A4F1-50F466A3A718}" type="pres">
      <dgm:prSet presAssocID="{236072EE-766F-41D8-81B9-E908543BD27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826225B-9F42-4BCB-A086-78D4011BF1E9}" type="pres">
      <dgm:prSet presAssocID="{9C1B390B-B768-4F85-8FEF-33605AA2F9FD}" presName="composite" presStyleCnt="0"/>
      <dgm:spPr/>
    </dgm:pt>
    <dgm:pt modelId="{5536B921-2D5B-487D-A033-1E128C08AF61}" type="pres">
      <dgm:prSet presAssocID="{9C1B390B-B768-4F85-8FEF-33605AA2F9FD}" presName="LShape" presStyleLbl="alignNode1" presStyleIdx="0" presStyleCnt="7" custScaleX="108462" custScaleY="118601"/>
      <dgm:spPr/>
    </dgm:pt>
    <dgm:pt modelId="{F91C77FE-A860-4C79-9AF1-2389833290C7}" type="pres">
      <dgm:prSet presAssocID="{9C1B390B-B768-4F85-8FEF-33605AA2F9FD}" presName="ParentText" presStyleLbl="revTx" presStyleIdx="0" presStyleCnt="4" custScaleX="112609" custLinFactNeighborX="8890" custLinFactNeighborY="-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89AD9-62B3-4700-8BAA-A1352FF9528C}" type="pres">
      <dgm:prSet presAssocID="{9C1B390B-B768-4F85-8FEF-33605AA2F9FD}" presName="Triangle" presStyleLbl="alignNode1" presStyleIdx="1" presStyleCnt="7"/>
      <dgm:spPr/>
    </dgm:pt>
    <dgm:pt modelId="{ECA767F9-60BD-451F-9399-7570ED05317E}" type="pres">
      <dgm:prSet presAssocID="{E1DBCCEF-ECE1-4CFC-9A36-78B6D3691A58}" presName="sibTrans" presStyleCnt="0"/>
      <dgm:spPr/>
    </dgm:pt>
    <dgm:pt modelId="{0C16016B-6775-456B-AF08-AB068C8CD753}" type="pres">
      <dgm:prSet presAssocID="{E1DBCCEF-ECE1-4CFC-9A36-78B6D3691A58}" presName="space" presStyleCnt="0"/>
      <dgm:spPr/>
    </dgm:pt>
    <dgm:pt modelId="{94969CA9-608A-4269-9409-46B967E45B32}" type="pres">
      <dgm:prSet presAssocID="{486952BB-53C2-4CC3-8E17-7C8359096189}" presName="composite" presStyleCnt="0"/>
      <dgm:spPr/>
    </dgm:pt>
    <dgm:pt modelId="{2ED44B47-4833-462D-8BE1-465D236A9B19}" type="pres">
      <dgm:prSet presAssocID="{486952BB-53C2-4CC3-8E17-7C8359096189}" presName="LShape" presStyleLbl="alignNode1" presStyleIdx="2" presStyleCnt="7"/>
      <dgm:spPr/>
    </dgm:pt>
    <dgm:pt modelId="{98BCAA87-71F2-476F-9B6C-39787A095E8B}" type="pres">
      <dgm:prSet presAssocID="{486952BB-53C2-4CC3-8E17-7C8359096189}" presName="ParentText" presStyleLbl="revTx" presStyleIdx="1" presStyleCnt="4" custScaleX="138434" custLinFactNeighborX="25565" custLinFactNeighborY="4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2A6D2-CDCE-4690-B925-18A53F08F5AA}" type="pres">
      <dgm:prSet presAssocID="{486952BB-53C2-4CC3-8E17-7C8359096189}" presName="Triangle" presStyleLbl="alignNode1" presStyleIdx="3" presStyleCnt="7" custLinFactNeighborX="15550" custLinFactNeighborY="24880"/>
      <dgm:spPr/>
    </dgm:pt>
    <dgm:pt modelId="{3BF59CD0-CB0D-4B29-9642-291595E1A29F}" type="pres">
      <dgm:prSet presAssocID="{D6BE21EF-34BB-4DD4-A9D2-44F2E402590C}" presName="sibTrans" presStyleCnt="0"/>
      <dgm:spPr/>
    </dgm:pt>
    <dgm:pt modelId="{EFFA1D30-4093-4F8D-BFB1-8B8E7CF40C6C}" type="pres">
      <dgm:prSet presAssocID="{D6BE21EF-34BB-4DD4-A9D2-44F2E402590C}" presName="space" presStyleCnt="0"/>
      <dgm:spPr/>
    </dgm:pt>
    <dgm:pt modelId="{319CFF16-A12B-41C4-B6C9-1F60113CFC43}" type="pres">
      <dgm:prSet presAssocID="{021D9BD6-6D4B-4126-805C-0BB51B4A2E75}" presName="composite" presStyleCnt="0"/>
      <dgm:spPr/>
    </dgm:pt>
    <dgm:pt modelId="{00DD2E4F-4F46-4013-B402-235025D85A0C}" type="pres">
      <dgm:prSet presAssocID="{021D9BD6-6D4B-4126-805C-0BB51B4A2E75}" presName="LShape" presStyleLbl="alignNode1" presStyleIdx="4" presStyleCnt="7"/>
      <dgm:spPr/>
    </dgm:pt>
    <dgm:pt modelId="{FD96AD32-6714-4AB5-AF27-DD849D2F220A}" type="pres">
      <dgm:prSet presAssocID="{021D9BD6-6D4B-4126-805C-0BB51B4A2E75}" presName="ParentText" presStyleLbl="revTx" presStyleIdx="2" presStyleCnt="4" custScaleX="109746" custLinFactNeighborX="7764" custLinFactNeighborY="46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4DFED-6670-4FA8-A92A-424C42BF165E}" type="pres">
      <dgm:prSet presAssocID="{021D9BD6-6D4B-4126-805C-0BB51B4A2E75}" presName="Triangle" presStyleLbl="alignNode1" presStyleIdx="5" presStyleCnt="7" custLinFactNeighborX="34215" custLinFactNeighborY="30056"/>
      <dgm:spPr/>
    </dgm:pt>
    <dgm:pt modelId="{40D8CA69-F68E-4201-AD34-0C950FEC240D}" type="pres">
      <dgm:prSet presAssocID="{7FD1F8B9-2340-4E43-8CAE-2E468D8F7E03}" presName="sibTrans" presStyleCnt="0"/>
      <dgm:spPr/>
    </dgm:pt>
    <dgm:pt modelId="{B6FE6058-7575-46FD-B969-F4BEBAAE7F40}" type="pres">
      <dgm:prSet presAssocID="{7FD1F8B9-2340-4E43-8CAE-2E468D8F7E03}" presName="space" presStyleCnt="0"/>
      <dgm:spPr/>
    </dgm:pt>
    <dgm:pt modelId="{75769866-E02A-4D37-B099-7C9A02550B8F}" type="pres">
      <dgm:prSet presAssocID="{63F14666-4230-4996-9FD6-BE6D46DAFDB4}" presName="composite" presStyleCnt="0"/>
      <dgm:spPr/>
    </dgm:pt>
    <dgm:pt modelId="{117DA866-FE3D-4428-9D05-19D6598494B8}" type="pres">
      <dgm:prSet presAssocID="{63F14666-4230-4996-9FD6-BE6D46DAFDB4}" presName="LShape" presStyleLbl="alignNode1" presStyleIdx="6" presStyleCnt="7" custLinFactNeighborX="-5300"/>
      <dgm:spPr/>
    </dgm:pt>
    <dgm:pt modelId="{EE7F9DBB-576F-4211-8D17-2595F700583D}" type="pres">
      <dgm:prSet presAssocID="{63F14666-4230-4996-9FD6-BE6D46DAFDB4}" presName="ParentText" presStyleLbl="revTx" presStyleIdx="3" presStyleCnt="4" custScaleX="99778" custLinFactNeighborX="177" custLinFactNeighborY="63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1CDC4B-6D77-401F-A4E3-0218EC4FD0E6}" srcId="{236072EE-766F-41D8-81B9-E908543BD27C}" destId="{486952BB-53C2-4CC3-8E17-7C8359096189}" srcOrd="1" destOrd="0" parTransId="{3780B0F6-A87C-42ED-9DCE-06C7E87C0A6B}" sibTransId="{D6BE21EF-34BB-4DD4-A9D2-44F2E402590C}"/>
    <dgm:cxn modelId="{578159F6-67F8-4E47-971C-B939AB365405}" type="presOf" srcId="{486952BB-53C2-4CC3-8E17-7C8359096189}" destId="{98BCAA87-71F2-476F-9B6C-39787A095E8B}" srcOrd="0" destOrd="0" presId="urn:microsoft.com/office/officeart/2009/3/layout/StepUpProcess"/>
    <dgm:cxn modelId="{C02E1BE0-84D7-4CB3-BFCA-E719AE8AF0BA}" srcId="{236072EE-766F-41D8-81B9-E908543BD27C}" destId="{63F14666-4230-4996-9FD6-BE6D46DAFDB4}" srcOrd="3" destOrd="0" parTransId="{AFFFC9BE-2844-4F3D-8B43-6E280FDE1613}" sibTransId="{5747DFE3-E94A-4916-813A-010117BC63F2}"/>
    <dgm:cxn modelId="{DD269582-3942-456B-A80E-CE35DC756F43}" type="presOf" srcId="{9C1B390B-B768-4F85-8FEF-33605AA2F9FD}" destId="{F91C77FE-A860-4C79-9AF1-2389833290C7}" srcOrd="0" destOrd="0" presId="urn:microsoft.com/office/officeart/2009/3/layout/StepUpProcess"/>
    <dgm:cxn modelId="{C134F603-8559-4283-B80D-25DBA4028B0F}" srcId="{236072EE-766F-41D8-81B9-E908543BD27C}" destId="{021D9BD6-6D4B-4126-805C-0BB51B4A2E75}" srcOrd="2" destOrd="0" parTransId="{FF8A513D-FC93-4191-9DF3-70B1C3B20608}" sibTransId="{7FD1F8B9-2340-4E43-8CAE-2E468D8F7E03}"/>
    <dgm:cxn modelId="{EC915A8A-F55A-4DE5-86EA-80CB2E035213}" type="presOf" srcId="{63F14666-4230-4996-9FD6-BE6D46DAFDB4}" destId="{EE7F9DBB-576F-4211-8D17-2595F700583D}" srcOrd="0" destOrd="0" presId="urn:microsoft.com/office/officeart/2009/3/layout/StepUpProcess"/>
    <dgm:cxn modelId="{F54343B9-4BF0-4DB0-ACEF-89D0DEB87993}" srcId="{236072EE-766F-41D8-81B9-E908543BD27C}" destId="{9C1B390B-B768-4F85-8FEF-33605AA2F9FD}" srcOrd="0" destOrd="0" parTransId="{90601230-C4D3-4C38-AA73-794FF17DBC2A}" sibTransId="{E1DBCCEF-ECE1-4CFC-9A36-78B6D3691A58}"/>
    <dgm:cxn modelId="{C6AC9951-9976-438E-9A12-9ADB4A62BDF4}" type="presOf" srcId="{236072EE-766F-41D8-81B9-E908543BD27C}" destId="{EF2C3653-5B63-479C-A4F1-50F466A3A718}" srcOrd="0" destOrd="0" presId="urn:microsoft.com/office/officeart/2009/3/layout/StepUpProcess"/>
    <dgm:cxn modelId="{49AD869E-00FD-4B5F-8899-9E952029D37B}" type="presOf" srcId="{021D9BD6-6D4B-4126-805C-0BB51B4A2E75}" destId="{FD96AD32-6714-4AB5-AF27-DD849D2F220A}" srcOrd="0" destOrd="0" presId="urn:microsoft.com/office/officeart/2009/3/layout/StepUpProcess"/>
    <dgm:cxn modelId="{42ED50BE-DE16-4509-857F-35EF22A92035}" type="presParOf" srcId="{EF2C3653-5B63-479C-A4F1-50F466A3A718}" destId="{E826225B-9F42-4BCB-A086-78D4011BF1E9}" srcOrd="0" destOrd="0" presId="urn:microsoft.com/office/officeart/2009/3/layout/StepUpProcess"/>
    <dgm:cxn modelId="{9AC88A35-9F43-449C-9C2C-C5734F174B61}" type="presParOf" srcId="{E826225B-9F42-4BCB-A086-78D4011BF1E9}" destId="{5536B921-2D5B-487D-A033-1E128C08AF61}" srcOrd="0" destOrd="0" presId="urn:microsoft.com/office/officeart/2009/3/layout/StepUpProcess"/>
    <dgm:cxn modelId="{1807FC44-E0C9-465B-82F1-5C1125A2E2D9}" type="presParOf" srcId="{E826225B-9F42-4BCB-A086-78D4011BF1E9}" destId="{F91C77FE-A860-4C79-9AF1-2389833290C7}" srcOrd="1" destOrd="0" presId="urn:microsoft.com/office/officeart/2009/3/layout/StepUpProcess"/>
    <dgm:cxn modelId="{7C5B980D-1C35-4CD9-9123-419ADFA69ECA}" type="presParOf" srcId="{E826225B-9F42-4BCB-A086-78D4011BF1E9}" destId="{61A89AD9-62B3-4700-8BAA-A1352FF9528C}" srcOrd="2" destOrd="0" presId="urn:microsoft.com/office/officeart/2009/3/layout/StepUpProcess"/>
    <dgm:cxn modelId="{ED231D9B-CFD5-4F99-A9E9-059998085F47}" type="presParOf" srcId="{EF2C3653-5B63-479C-A4F1-50F466A3A718}" destId="{ECA767F9-60BD-451F-9399-7570ED05317E}" srcOrd="1" destOrd="0" presId="urn:microsoft.com/office/officeart/2009/3/layout/StepUpProcess"/>
    <dgm:cxn modelId="{81C46599-A07E-448E-9361-B02C0C7A577D}" type="presParOf" srcId="{ECA767F9-60BD-451F-9399-7570ED05317E}" destId="{0C16016B-6775-456B-AF08-AB068C8CD753}" srcOrd="0" destOrd="0" presId="urn:microsoft.com/office/officeart/2009/3/layout/StepUpProcess"/>
    <dgm:cxn modelId="{D277B9A4-8FFB-4983-AE4B-F469738DB595}" type="presParOf" srcId="{EF2C3653-5B63-479C-A4F1-50F466A3A718}" destId="{94969CA9-608A-4269-9409-46B967E45B32}" srcOrd="2" destOrd="0" presId="urn:microsoft.com/office/officeart/2009/3/layout/StepUpProcess"/>
    <dgm:cxn modelId="{D3E192BE-1D9D-484E-ADA2-94F480EAFC57}" type="presParOf" srcId="{94969CA9-608A-4269-9409-46B967E45B32}" destId="{2ED44B47-4833-462D-8BE1-465D236A9B19}" srcOrd="0" destOrd="0" presId="urn:microsoft.com/office/officeart/2009/3/layout/StepUpProcess"/>
    <dgm:cxn modelId="{23266CD4-29E1-47BE-A09E-3FB05279D2F4}" type="presParOf" srcId="{94969CA9-608A-4269-9409-46B967E45B32}" destId="{98BCAA87-71F2-476F-9B6C-39787A095E8B}" srcOrd="1" destOrd="0" presId="urn:microsoft.com/office/officeart/2009/3/layout/StepUpProcess"/>
    <dgm:cxn modelId="{9DE867FF-947E-4A82-998C-6A6709FEECF5}" type="presParOf" srcId="{94969CA9-608A-4269-9409-46B967E45B32}" destId="{90D2A6D2-CDCE-4690-B925-18A53F08F5AA}" srcOrd="2" destOrd="0" presId="urn:microsoft.com/office/officeart/2009/3/layout/StepUpProcess"/>
    <dgm:cxn modelId="{3C38071B-1515-4A32-B283-DA22961E2E4A}" type="presParOf" srcId="{EF2C3653-5B63-479C-A4F1-50F466A3A718}" destId="{3BF59CD0-CB0D-4B29-9642-291595E1A29F}" srcOrd="3" destOrd="0" presId="urn:microsoft.com/office/officeart/2009/3/layout/StepUpProcess"/>
    <dgm:cxn modelId="{9571AC72-9E93-44A2-88AC-A7805CC250A1}" type="presParOf" srcId="{3BF59CD0-CB0D-4B29-9642-291595E1A29F}" destId="{EFFA1D30-4093-4F8D-BFB1-8B8E7CF40C6C}" srcOrd="0" destOrd="0" presId="urn:microsoft.com/office/officeart/2009/3/layout/StepUpProcess"/>
    <dgm:cxn modelId="{9DB0B490-22EC-43EA-A95E-06931F8C8EFA}" type="presParOf" srcId="{EF2C3653-5B63-479C-A4F1-50F466A3A718}" destId="{319CFF16-A12B-41C4-B6C9-1F60113CFC43}" srcOrd="4" destOrd="0" presId="urn:microsoft.com/office/officeart/2009/3/layout/StepUpProcess"/>
    <dgm:cxn modelId="{C513567C-23D2-4653-A5FF-C1817082D914}" type="presParOf" srcId="{319CFF16-A12B-41C4-B6C9-1F60113CFC43}" destId="{00DD2E4F-4F46-4013-B402-235025D85A0C}" srcOrd="0" destOrd="0" presId="urn:microsoft.com/office/officeart/2009/3/layout/StepUpProcess"/>
    <dgm:cxn modelId="{97D8E74D-2D51-4ECA-840D-2649B2F63A89}" type="presParOf" srcId="{319CFF16-A12B-41C4-B6C9-1F60113CFC43}" destId="{FD96AD32-6714-4AB5-AF27-DD849D2F220A}" srcOrd="1" destOrd="0" presId="urn:microsoft.com/office/officeart/2009/3/layout/StepUpProcess"/>
    <dgm:cxn modelId="{88669978-13C9-4815-8ED2-EB89E4D59420}" type="presParOf" srcId="{319CFF16-A12B-41C4-B6C9-1F60113CFC43}" destId="{53C4DFED-6670-4FA8-A92A-424C42BF165E}" srcOrd="2" destOrd="0" presId="urn:microsoft.com/office/officeart/2009/3/layout/StepUpProcess"/>
    <dgm:cxn modelId="{3A0A680F-DB16-4EA0-9AF4-F6A1F7A7009C}" type="presParOf" srcId="{EF2C3653-5B63-479C-A4F1-50F466A3A718}" destId="{40D8CA69-F68E-4201-AD34-0C950FEC240D}" srcOrd="5" destOrd="0" presId="urn:microsoft.com/office/officeart/2009/3/layout/StepUpProcess"/>
    <dgm:cxn modelId="{5CC30244-E0BC-43EC-A213-3CE7F15867CA}" type="presParOf" srcId="{40D8CA69-F68E-4201-AD34-0C950FEC240D}" destId="{B6FE6058-7575-46FD-B969-F4BEBAAE7F40}" srcOrd="0" destOrd="0" presId="urn:microsoft.com/office/officeart/2009/3/layout/StepUpProcess"/>
    <dgm:cxn modelId="{487BF207-D4E9-49C5-8051-A7355D2EB87D}" type="presParOf" srcId="{EF2C3653-5B63-479C-A4F1-50F466A3A718}" destId="{75769866-E02A-4D37-B099-7C9A02550B8F}" srcOrd="6" destOrd="0" presId="urn:microsoft.com/office/officeart/2009/3/layout/StepUpProcess"/>
    <dgm:cxn modelId="{65A0A753-6E4A-4F74-95F1-D037CA2C1D50}" type="presParOf" srcId="{75769866-E02A-4D37-B099-7C9A02550B8F}" destId="{117DA866-FE3D-4428-9D05-19D6598494B8}" srcOrd="0" destOrd="0" presId="urn:microsoft.com/office/officeart/2009/3/layout/StepUpProcess"/>
    <dgm:cxn modelId="{57F9B978-DA2F-4843-B01E-0C07550D836A}" type="presParOf" srcId="{75769866-E02A-4D37-B099-7C9A02550B8F}" destId="{EE7F9DBB-576F-4211-8D17-2595F700583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6B921-2D5B-487D-A033-1E128C08AF61}">
      <dsp:nvSpPr>
        <dsp:cNvPr id="0" name=""/>
        <dsp:cNvSpPr/>
      </dsp:nvSpPr>
      <dsp:spPr>
        <a:xfrm rot="5400000">
          <a:off x="351769" y="1841099"/>
          <a:ext cx="1337015" cy="203457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1C77FE-A860-4C79-9AF1-2389833290C7}">
      <dsp:nvSpPr>
        <dsp:cNvPr id="0" name=""/>
        <dsp:cNvSpPr/>
      </dsp:nvSpPr>
      <dsp:spPr>
        <a:xfrm>
          <a:off x="312223" y="2442950"/>
          <a:ext cx="1907053" cy="1484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600" kern="1200" spc="0" baseline="0" dirty="0" smtClean="0"/>
            <a:t>Accommodation request–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600" kern="1200" spc="0" baseline="0" dirty="0" smtClean="0"/>
            <a:t>employee responsibility</a:t>
          </a:r>
          <a:endParaRPr lang="en-US" sz="1600" kern="1200" spc="0" baseline="0" dirty="0"/>
        </a:p>
      </dsp:txBody>
      <dsp:txXfrm>
        <a:off x="312223" y="2442950"/>
        <a:ext cx="1907053" cy="1484468"/>
      </dsp:txXfrm>
    </dsp:sp>
    <dsp:sp modelId="{61A89AD9-62B3-4700-8BAA-A1352FF9528C}">
      <dsp:nvSpPr>
        <dsp:cNvPr id="0" name=""/>
        <dsp:cNvSpPr/>
      </dsp:nvSpPr>
      <dsp:spPr>
        <a:xfrm>
          <a:off x="1642424" y="1782364"/>
          <a:ext cx="319531" cy="31953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D44B47-4833-462D-8BE1-465D236A9B19}">
      <dsp:nvSpPr>
        <dsp:cNvPr id="0" name=""/>
        <dsp:cNvSpPr/>
      </dsp:nvSpPr>
      <dsp:spPr>
        <a:xfrm rot="5400000">
          <a:off x="2775944" y="1407451"/>
          <a:ext cx="1127322" cy="187583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8BCAA87-71F2-476F-9B6C-39787A095E8B}">
      <dsp:nvSpPr>
        <dsp:cNvPr id="0" name=""/>
        <dsp:cNvSpPr/>
      </dsp:nvSpPr>
      <dsp:spPr>
        <a:xfrm>
          <a:off x="2695270" y="2027301"/>
          <a:ext cx="2344405" cy="1484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600" kern="1200" spc="0" baseline="0" dirty="0" smtClean="0"/>
            <a:t>Research–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spc="0" baseline="0" dirty="0" smtClean="0"/>
            <a:t>  - Accommodation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600" kern="1200" spc="0" baseline="0" dirty="0" smtClean="0"/>
            <a:t>     required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600" kern="1200" spc="0" baseline="0" dirty="0" smtClean="0"/>
            <a:t>  - Company </a:t>
          </a:r>
          <a:br>
            <a:rPr lang="en-US" sz="1600" kern="1200" spc="0" baseline="0" dirty="0" smtClean="0"/>
          </a:br>
          <a:r>
            <a:rPr lang="en-US" sz="1600" kern="1200" spc="0" baseline="0" dirty="0" smtClean="0"/>
            <a:t>     process</a:t>
          </a:r>
          <a:endParaRPr lang="en-US" sz="1600" kern="1200" spc="0" baseline="0" dirty="0"/>
        </a:p>
      </dsp:txBody>
      <dsp:txXfrm>
        <a:off x="2695270" y="2027301"/>
        <a:ext cx="2344405" cy="1484468"/>
      </dsp:txXfrm>
    </dsp:sp>
    <dsp:sp modelId="{90D2A6D2-CDCE-4690-B925-18A53F08F5AA}">
      <dsp:nvSpPr>
        <dsp:cNvPr id="0" name=""/>
        <dsp:cNvSpPr/>
      </dsp:nvSpPr>
      <dsp:spPr>
        <a:xfrm>
          <a:off x="4011439" y="1348849"/>
          <a:ext cx="319531" cy="31953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DD2E4F-4F46-4013-B402-235025D85A0C}">
      <dsp:nvSpPr>
        <dsp:cNvPr id="0" name=""/>
        <dsp:cNvSpPr/>
      </dsp:nvSpPr>
      <dsp:spPr>
        <a:xfrm rot="5400000">
          <a:off x="4895912" y="894436"/>
          <a:ext cx="1127322" cy="187583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96AD32-6714-4AB5-AF27-DD849D2F220A}">
      <dsp:nvSpPr>
        <dsp:cNvPr id="0" name=""/>
        <dsp:cNvSpPr/>
      </dsp:nvSpPr>
      <dsp:spPr>
        <a:xfrm>
          <a:off x="4756694" y="1524233"/>
          <a:ext cx="1858568" cy="1484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pc="0" baseline="0" dirty="0" smtClean="0"/>
            <a:t>Utilize resources–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pc="0" baseline="0" dirty="0" smtClean="0"/>
            <a:t>EAP program, physician</a:t>
          </a:r>
        </a:p>
      </dsp:txBody>
      <dsp:txXfrm>
        <a:off x="4756694" y="1524233"/>
        <a:ext cx="1858568" cy="1484468"/>
      </dsp:txXfrm>
    </dsp:sp>
    <dsp:sp modelId="{53C4DFED-6670-4FA8-A92A-424C42BF165E}">
      <dsp:nvSpPr>
        <dsp:cNvPr id="0" name=""/>
        <dsp:cNvSpPr/>
      </dsp:nvSpPr>
      <dsp:spPr>
        <a:xfrm>
          <a:off x="6191049" y="852373"/>
          <a:ext cx="319531" cy="31953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7DA866-FE3D-4428-9D05-19D6598494B8}">
      <dsp:nvSpPr>
        <dsp:cNvPr id="0" name=""/>
        <dsp:cNvSpPr/>
      </dsp:nvSpPr>
      <dsp:spPr>
        <a:xfrm rot="5400000">
          <a:off x="7055825" y="381421"/>
          <a:ext cx="1127322" cy="187583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7F9DBB-576F-4211-8D17-2595F700583D}">
      <dsp:nvSpPr>
        <dsp:cNvPr id="0" name=""/>
        <dsp:cNvSpPr/>
      </dsp:nvSpPr>
      <dsp:spPr>
        <a:xfrm>
          <a:off x="6971937" y="1035682"/>
          <a:ext cx="1689758" cy="1484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pc="0" baseline="0" dirty="0" smtClean="0"/>
            <a:t>Statement of need-</a:t>
          </a:r>
        </a:p>
        <a:p>
          <a:pPr lvl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pc="0" baseline="0" dirty="0" smtClean="0"/>
            <a:t>  - Clear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spc="0" baseline="0" dirty="0" smtClean="0"/>
            <a:t>  - Specific</a:t>
          </a:r>
        </a:p>
      </dsp:txBody>
      <dsp:txXfrm>
        <a:off x="6971937" y="1035682"/>
        <a:ext cx="1689758" cy="1484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907" tIns="45954" rIns="91907" bIns="459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907" tIns="45954" rIns="91907" bIns="459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BCFB78-81D8-4BF2-9EA5-B9A3425B595E}" type="datetimeFigureOut">
              <a:rPr lang="en-US"/>
              <a:pPr>
                <a:defRPr/>
              </a:pPr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907" tIns="45954" rIns="91907" bIns="459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wrap="square" lIns="91907" tIns="45954" rIns="91907" bIns="459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CAF829-AB5A-4267-807C-3A2F668E0F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0291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907" tIns="45954" rIns="91907" bIns="45954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907" tIns="45954" rIns="91907" bIns="45954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CAFACFD-7012-4DAE-9E69-11481608EF02}" type="datetimeFigureOut">
              <a:rPr lang="en-US"/>
              <a:pPr>
                <a:defRPr/>
              </a:pPr>
              <a:t>7/5/2018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07" tIns="45954" rIns="91907" bIns="45954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vert="horz" lIns="91907" tIns="45954" rIns="91907" bIns="4595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907" tIns="45954" rIns="91907" bIns="45954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wrap="square" lIns="91907" tIns="45954" rIns="91907" bIns="459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A836F2-49D9-4073-AFFD-F2253C35D0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288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50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B4F401-DA0F-4FF8-9F8E-D7D474FEC2A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6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679450"/>
            <a:ext cx="5932487" cy="44481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5271010"/>
            <a:ext cx="5438140" cy="388798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415863" y="17299"/>
            <a:ext cx="381812" cy="1321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01674-90E8-405F-9AFA-FF6A0703C31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25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ClrTx/>
              <a:buFont typeface="Arial" panose="020B0604020202020204" pitchFamily="34" charset="0"/>
              <a:buNone/>
            </a:pPr>
            <a:r>
              <a:rPr lang="en-US" dirty="0"/>
              <a:t>Intro to Accessibility: What Employers Need to Know to Create a Technology-Accessible Workplace</a:t>
            </a:r>
            <a:endParaRPr lang="en-US" altLang="en-US" b="0" dirty="0">
              <a:solidFill>
                <a:schemeClr val="tx1"/>
              </a:solidFill>
            </a:endParaRPr>
          </a:p>
          <a:p>
            <a:pPr algn="l" eaLnBrk="1" hangingPunct="1">
              <a:buClrTx/>
              <a:buFont typeface="Arial" panose="020B0604020202020204" pitchFamily="34" charset="0"/>
              <a:buNone/>
            </a:pPr>
            <a:endParaRPr lang="en-US" altLang="en-US" b="0" dirty="0">
              <a:solidFill>
                <a:schemeClr val="tx1"/>
              </a:solidFill>
            </a:endParaRPr>
          </a:p>
          <a:p>
            <a:pPr algn="l" eaLnBrk="1" hangingPunct="1">
              <a:buClrTx/>
              <a:buFont typeface="Arial" panose="020B0604020202020204" pitchFamily="34" charset="0"/>
              <a:buNone/>
            </a:pPr>
            <a:r>
              <a:rPr lang="en-US" altLang="en-US" b="0" dirty="0">
                <a:solidFill>
                  <a:schemeClr val="tx1"/>
                </a:solidFill>
              </a:rPr>
              <a:t>Brett Sheats</a:t>
            </a:r>
          </a:p>
          <a:p>
            <a:pPr algn="l" eaLnBrk="1" hangingPunct="1">
              <a:buClrTx/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/>
                </a:solidFill>
              </a:rPr>
              <a:t>National Project Director</a:t>
            </a:r>
          </a:p>
          <a:p>
            <a:pPr algn="l" eaLnBrk="1" hangingPunct="1">
              <a:buClrTx/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/>
                </a:solidFill>
              </a:rPr>
              <a:t>Employer Assistance and Resource Network on Disability Inclusion (EARN)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3361A-E96F-4E68-8ADB-9A691BA6A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7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3D2CC-5E67-4845-82B1-8E79F5CA3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12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Lead the Way: Inclusive Business Culture —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inclusive via</a:t>
            </a: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engaged employees-CRGs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Hire (and Keep) the Best: Personnel Processes —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orkplace initiatives, HR shape your career workshops</a:t>
            </a:r>
            <a:endParaRPr lang="en-US" b="1" cap="non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Ensure Productivity: Reasonable Accommodation Procedures —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accommodation team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Build the Pipeline: Outreach and Recruitment —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workplace initiatives, recruiting, partnerships with universities, USBLN recruiting, </a:t>
            </a:r>
            <a:r>
              <a:rPr lang="en-US" b="1" cap="none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gov</a:t>
            </a: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agencies</a:t>
            </a:r>
            <a:endParaRPr lang="en-US" b="1" cap="non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Communicate: External and Internal Communication of Company Policies and Practices — 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internal-training, 1/4ly town hall, external-supplier website, job </a:t>
            </a:r>
            <a:r>
              <a:rPr lang="en-US" b="1" cap="none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descr</a:t>
            </a: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contain EOC statement. social media, press releases, executive appearances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Tech Savvy: Accessible Information and Communication Technology —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intranet, many different communication vehicles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Grow Success: Accountability and Continuous Improvement Systems —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cap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GPS goal setting, IDPs, mentor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Reference: Office of Disability Employment Policy “Business Strategies that Work: A Framework for Disability Inclusion” 2012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6562-8D5B-4FA8-A1F8-64F74D39FB2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1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the employee’s responsibility to ask for an accommodation.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Consult the company’s EAP program</a:t>
            </a:r>
            <a:r>
              <a:rPr lang="en-US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help in determining how to ask for an accommodation.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prepared to the conversation with a list of items you are having difficulty with and what accommodations will help you to do your job.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Remember that you still have to perform to the same level of others and can not expect special treatment. 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Seating change to quieter area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Seating change to be near window for sunlight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 light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Flexible schedule for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appts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Clear goal setting 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Organization assistance for memory issues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Depression-difficulty</a:t>
            </a:r>
            <a:r>
              <a:rPr lang="en-US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the am-allow to make up time by working later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16562-8D5B-4FA8-A1F8-64F74D39F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13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16562-8D5B-4FA8-A1F8-64F74D39F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21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AD3D6-7101-49B2-9694-8D5A5F821BB2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3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63AAC8-5099-4617-A227-513B0EAF568F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5421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87B74-1832-40A9-ACBC-B95C4005E2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726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altLang="en-US" sz="3000" b="1" dirty="0" smtClean="0">
              <a:solidFill>
                <a:srgbClr val="002C5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609600" y="457200"/>
            <a:ext cx="57150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953FE-43D5-429D-9820-B58CB7EE77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96873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57207" y="1463040"/>
            <a:ext cx="3928859" cy="4389120"/>
          </a:xfrm>
        </p:spPr>
        <p:txBody>
          <a:bodyPr vert="horz" lIns="0" tIns="0" rIns="91440" bIns="0" rtlCol="0">
            <a:noAutofit/>
          </a:bodyPr>
          <a:lstStyle>
            <a:lvl1pPr>
              <a:defRPr lang="en-US" cap="all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54880" y="1463675"/>
            <a:ext cx="3931920" cy="502920"/>
          </a:xfrm>
          <a:solidFill>
            <a:schemeClr val="tx1"/>
          </a:solidFill>
        </p:spPr>
        <p:txBody>
          <a:bodyPr lIns="91440" anchor="ctr" anchorCtr="0"/>
          <a:lstStyle>
            <a:lvl1pPr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54563" y="2057399"/>
            <a:ext cx="3932237" cy="3794760"/>
          </a:xfrm>
          <a:solidFill>
            <a:schemeClr val="bg2"/>
          </a:solidFill>
        </p:spPr>
        <p:txBody>
          <a:bodyPr lIns="91440" anchor="ctr" anchorCtr="0"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 this box as a cropping and positioning guideline for inserted images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Position image over this area and crop to edges of gray box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Since “Snap to shape” is activated by default, cropping will be easy and accurate</a:t>
            </a:r>
          </a:p>
        </p:txBody>
      </p:sp>
    </p:spTree>
    <p:extLst>
      <p:ext uri="{BB962C8B-B14F-4D97-AF65-F5344CB8AC3E}">
        <p14:creationId xmlns:p14="http://schemas.microsoft.com/office/powerpoint/2010/main" val="190849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463040"/>
            <a:ext cx="4041648" cy="502601"/>
          </a:xfrm>
          <a:solidFill>
            <a:schemeClr val="tx1"/>
          </a:solidFill>
        </p:spPr>
        <p:txBody>
          <a:bodyPr lIns="91440" anchor="ctr" anchorCtr="0"/>
          <a:lstStyle>
            <a:lvl1pPr marL="0" indent="0"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057400"/>
            <a:ext cx="4041648" cy="3794760"/>
          </a:xfrm>
          <a:solidFill>
            <a:schemeClr val="bg2"/>
          </a:solidFill>
        </p:spPr>
        <p:txBody>
          <a:bodyPr lIns="91440" tIns="91440" rIns="137160" bIns="91440"/>
          <a:lstStyle>
            <a:lvl1pPr marL="228600" indent="-22860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286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73152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05840" indent="-182880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34440" indent="-182880">
              <a:buFont typeface="Lucida Grande"/>
              <a:buChar char="»"/>
              <a:defRPr sz="1100">
                <a:solidFill>
                  <a:schemeClr val="accent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63040"/>
            <a:ext cx="4041648" cy="502601"/>
          </a:xfrm>
          <a:solidFill>
            <a:schemeClr val="tx2"/>
          </a:solidFill>
        </p:spPr>
        <p:txBody>
          <a:bodyPr lIns="91440" anchor="ctr" anchorCtr="0"/>
          <a:lstStyle>
            <a:lvl1pPr marL="0" indent="0"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057400"/>
            <a:ext cx="4041648" cy="3794760"/>
          </a:xfrm>
          <a:solidFill>
            <a:schemeClr val="bg2"/>
          </a:solidFill>
        </p:spPr>
        <p:txBody>
          <a:bodyPr lIns="91440" tIns="91440" rIns="137160" bIns="91440"/>
          <a:lstStyle>
            <a:lvl1pPr marL="228600" indent="-22860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286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73152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05840" indent="-182880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34440" indent="-182880">
              <a:buFont typeface="Lucida Grande"/>
              <a:buChar char="»"/>
              <a:defRPr sz="1100">
                <a:solidFill>
                  <a:schemeClr val="accent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0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463040"/>
            <a:ext cx="2679192" cy="502601"/>
          </a:xfrm>
          <a:solidFill>
            <a:schemeClr val="tx1"/>
          </a:solidFill>
        </p:spPr>
        <p:txBody>
          <a:bodyPr lIns="91440" anchor="ctr" anchorCtr="0"/>
          <a:lstStyle>
            <a:lvl1pPr marL="0" indent="0">
              <a:buNone/>
              <a:defRPr sz="14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057400"/>
            <a:ext cx="2679192" cy="3794760"/>
          </a:xfrm>
          <a:solidFill>
            <a:schemeClr val="bg2"/>
          </a:solidFill>
        </p:spPr>
        <p:txBody>
          <a:bodyPr lIns="91440" tIns="91440" rIns="137160" bIns="91440"/>
          <a:lstStyle>
            <a:lvl1pPr marL="182880" indent="-18288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73152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05840" indent="-182880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»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34440" indent="-182880">
              <a:buFont typeface="Lucida Grande"/>
              <a:buChar char="»"/>
              <a:defRPr sz="1100">
                <a:solidFill>
                  <a:schemeClr val="accent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32406" y="1463040"/>
            <a:ext cx="2679192" cy="502601"/>
          </a:xfrm>
          <a:solidFill>
            <a:schemeClr val="tx2"/>
          </a:solidFill>
        </p:spPr>
        <p:txBody>
          <a:bodyPr lIns="91440" anchor="ctr" anchorCtr="0"/>
          <a:lstStyle>
            <a:lvl1pPr marL="0" indent="0">
              <a:buNone/>
              <a:defRPr sz="14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32406" y="2057400"/>
            <a:ext cx="2679192" cy="3794760"/>
          </a:xfrm>
          <a:solidFill>
            <a:schemeClr val="bg2"/>
          </a:solidFill>
        </p:spPr>
        <p:txBody>
          <a:bodyPr lIns="91440" tIns="91440" rIns="137160" bIns="91440"/>
          <a:lstStyle>
            <a:lvl1pPr marL="228600" indent="-18288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73152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05840" indent="-182880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Lucida Grande"/>
              <a:buChar char="»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34440" indent="-182880">
              <a:buFont typeface="Lucida Grande"/>
              <a:buChar char="»"/>
              <a:defRPr sz="1100">
                <a:solidFill>
                  <a:schemeClr val="accent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007608" y="2057400"/>
            <a:ext cx="2679192" cy="3794125"/>
          </a:xfrm>
          <a:solidFill>
            <a:schemeClr val="bg2"/>
          </a:solidFill>
        </p:spPr>
        <p:txBody>
          <a:bodyPr lIns="91440" tIns="91440" rIns="137160" bIns="91440"/>
          <a:lstStyle>
            <a:lvl1pPr marL="228600" indent="-18288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731520" indent="-18288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05840" indent="-182880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007608" y="1463040"/>
            <a:ext cx="2676525" cy="502920"/>
          </a:xfrm>
          <a:solidFill>
            <a:schemeClr val="accent4"/>
          </a:solidFill>
        </p:spPr>
        <p:txBody>
          <a:bodyPr lIns="91440" anchor="ctr" anchorCtr="0"/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87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3" y="2057400"/>
            <a:ext cx="8229600" cy="379476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463040"/>
            <a:ext cx="8229600" cy="502601"/>
          </a:xfrm>
          <a:solidFill>
            <a:schemeClr val="tx1"/>
          </a:solidFill>
          <a:effectLst/>
        </p:spPr>
        <p:txBody>
          <a:bodyPr lIns="91440" anchor="ctr" anchorCtr="0"/>
          <a:lstStyle>
            <a:lvl1pPr marL="0" indent="0">
              <a:buNone/>
              <a:defRPr sz="1600" b="1" cap="all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2" y="5394960"/>
            <a:ext cx="8229597" cy="457200"/>
          </a:xfrm>
          <a:solidFill>
            <a:schemeClr val="tx1">
              <a:lumMod val="65000"/>
              <a:lumOff val="35000"/>
            </a:schemeClr>
          </a:solidFill>
          <a:ln w="101600">
            <a:noFill/>
            <a:miter lim="800000"/>
          </a:ln>
          <a:effectLst/>
        </p:spPr>
        <p:txBody>
          <a:bodyPr lIns="91440" tIns="45720" bIns="45720" anchor="ctr" anchorCtr="0"/>
          <a:lstStyle>
            <a:lvl1pPr algn="ctr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511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169"/>
            <a:ext cx="7132320" cy="1554480"/>
          </a:xfrm>
        </p:spPr>
        <p:txBody>
          <a:bodyPr rIns="0" anchor="t"/>
          <a:lstStyle>
            <a:lvl1pPr algn="l">
              <a:lnSpc>
                <a:spcPct val="90000"/>
              </a:lnSpc>
              <a:defRPr sz="4400" b="1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57200" y="2011680"/>
            <a:ext cx="3657600" cy="1005840"/>
          </a:xfrm>
        </p:spPr>
        <p:txBody>
          <a:bodyPr rIns="0" anchor="t" anchorCtr="0"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500338" y="16932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7525512" y="6489600"/>
            <a:ext cx="1161288" cy="147738"/>
            <a:chOff x="279400" y="2781300"/>
            <a:chExt cx="8585200" cy="1092200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4605338" y="2816225"/>
              <a:ext cx="958850" cy="1035050"/>
            </a:xfrm>
            <a:custGeom>
              <a:avLst/>
              <a:gdLst>
                <a:gd name="T0" fmla="*/ 142 w 604"/>
                <a:gd name="T1" fmla="*/ 272 h 652"/>
                <a:gd name="T2" fmla="*/ 142 w 604"/>
                <a:gd name="T3" fmla="*/ 57 h 652"/>
                <a:gd name="T4" fmla="*/ 206 w 604"/>
                <a:gd name="T5" fmla="*/ 57 h 652"/>
                <a:gd name="T6" fmla="*/ 206 w 604"/>
                <a:gd name="T7" fmla="*/ 0 h 652"/>
                <a:gd name="T8" fmla="*/ 0 w 604"/>
                <a:gd name="T9" fmla="*/ 0 h 652"/>
                <a:gd name="T10" fmla="*/ 0 w 604"/>
                <a:gd name="T11" fmla="*/ 57 h 652"/>
                <a:gd name="T12" fmla="*/ 64 w 604"/>
                <a:gd name="T13" fmla="*/ 57 h 652"/>
                <a:gd name="T14" fmla="*/ 64 w 604"/>
                <a:gd name="T15" fmla="*/ 587 h 652"/>
                <a:gd name="T16" fmla="*/ 0 w 604"/>
                <a:gd name="T17" fmla="*/ 587 h 652"/>
                <a:gd name="T18" fmla="*/ 0 w 604"/>
                <a:gd name="T19" fmla="*/ 652 h 652"/>
                <a:gd name="T20" fmla="*/ 206 w 604"/>
                <a:gd name="T21" fmla="*/ 652 h 652"/>
                <a:gd name="T22" fmla="*/ 206 w 604"/>
                <a:gd name="T23" fmla="*/ 587 h 652"/>
                <a:gd name="T24" fmla="*/ 142 w 604"/>
                <a:gd name="T25" fmla="*/ 587 h 652"/>
                <a:gd name="T26" fmla="*/ 142 w 604"/>
                <a:gd name="T27" fmla="*/ 329 h 652"/>
                <a:gd name="T28" fmla="*/ 462 w 604"/>
                <a:gd name="T29" fmla="*/ 329 h 652"/>
                <a:gd name="T30" fmla="*/ 462 w 604"/>
                <a:gd name="T31" fmla="*/ 587 h 652"/>
                <a:gd name="T32" fmla="*/ 398 w 604"/>
                <a:gd name="T33" fmla="*/ 587 h 652"/>
                <a:gd name="T34" fmla="*/ 398 w 604"/>
                <a:gd name="T35" fmla="*/ 652 h 652"/>
                <a:gd name="T36" fmla="*/ 604 w 604"/>
                <a:gd name="T37" fmla="*/ 652 h 652"/>
                <a:gd name="T38" fmla="*/ 604 w 604"/>
                <a:gd name="T39" fmla="*/ 587 h 652"/>
                <a:gd name="T40" fmla="*/ 540 w 604"/>
                <a:gd name="T41" fmla="*/ 587 h 652"/>
                <a:gd name="T42" fmla="*/ 540 w 604"/>
                <a:gd name="T43" fmla="*/ 57 h 652"/>
                <a:gd name="T44" fmla="*/ 604 w 604"/>
                <a:gd name="T45" fmla="*/ 57 h 652"/>
                <a:gd name="T46" fmla="*/ 604 w 604"/>
                <a:gd name="T47" fmla="*/ 0 h 652"/>
                <a:gd name="T48" fmla="*/ 398 w 604"/>
                <a:gd name="T49" fmla="*/ 0 h 652"/>
                <a:gd name="T50" fmla="*/ 398 w 604"/>
                <a:gd name="T51" fmla="*/ 57 h 652"/>
                <a:gd name="T52" fmla="*/ 462 w 604"/>
                <a:gd name="T53" fmla="*/ 57 h 652"/>
                <a:gd name="T54" fmla="*/ 462 w 604"/>
                <a:gd name="T55" fmla="*/ 272 h 652"/>
                <a:gd name="T56" fmla="*/ 142 w 604"/>
                <a:gd name="T57" fmla="*/ 27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4" h="652">
                  <a:moveTo>
                    <a:pt x="142" y="272"/>
                  </a:moveTo>
                  <a:lnTo>
                    <a:pt x="142" y="57"/>
                  </a:lnTo>
                  <a:lnTo>
                    <a:pt x="206" y="57"/>
                  </a:lnTo>
                  <a:lnTo>
                    <a:pt x="206" y="0"/>
                  </a:lnTo>
                  <a:lnTo>
                    <a:pt x="0" y="0"/>
                  </a:lnTo>
                  <a:lnTo>
                    <a:pt x="0" y="57"/>
                  </a:lnTo>
                  <a:lnTo>
                    <a:pt x="64" y="57"/>
                  </a:lnTo>
                  <a:lnTo>
                    <a:pt x="64" y="587"/>
                  </a:lnTo>
                  <a:lnTo>
                    <a:pt x="0" y="587"/>
                  </a:lnTo>
                  <a:lnTo>
                    <a:pt x="0" y="652"/>
                  </a:lnTo>
                  <a:lnTo>
                    <a:pt x="206" y="652"/>
                  </a:lnTo>
                  <a:lnTo>
                    <a:pt x="206" y="587"/>
                  </a:lnTo>
                  <a:lnTo>
                    <a:pt x="142" y="587"/>
                  </a:lnTo>
                  <a:lnTo>
                    <a:pt x="142" y="329"/>
                  </a:lnTo>
                  <a:lnTo>
                    <a:pt x="462" y="329"/>
                  </a:lnTo>
                  <a:lnTo>
                    <a:pt x="462" y="587"/>
                  </a:lnTo>
                  <a:lnTo>
                    <a:pt x="398" y="587"/>
                  </a:lnTo>
                  <a:lnTo>
                    <a:pt x="398" y="652"/>
                  </a:lnTo>
                  <a:lnTo>
                    <a:pt x="604" y="652"/>
                  </a:lnTo>
                  <a:lnTo>
                    <a:pt x="604" y="587"/>
                  </a:lnTo>
                  <a:lnTo>
                    <a:pt x="540" y="587"/>
                  </a:lnTo>
                  <a:lnTo>
                    <a:pt x="540" y="57"/>
                  </a:lnTo>
                  <a:lnTo>
                    <a:pt x="604" y="57"/>
                  </a:lnTo>
                  <a:lnTo>
                    <a:pt x="604" y="0"/>
                  </a:lnTo>
                  <a:lnTo>
                    <a:pt x="398" y="0"/>
                  </a:lnTo>
                  <a:lnTo>
                    <a:pt x="398" y="57"/>
                  </a:lnTo>
                  <a:lnTo>
                    <a:pt x="462" y="57"/>
                  </a:lnTo>
                  <a:lnTo>
                    <a:pt x="462" y="272"/>
                  </a:lnTo>
                  <a:lnTo>
                    <a:pt x="142" y="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8042275" y="2816225"/>
              <a:ext cx="822325" cy="1035050"/>
            </a:xfrm>
            <a:custGeom>
              <a:avLst/>
              <a:gdLst>
                <a:gd name="T0" fmla="*/ 27 w 73"/>
                <a:gd name="T1" fmla="*/ 82 h 91"/>
                <a:gd name="T2" fmla="*/ 19 w 73"/>
                <a:gd name="T3" fmla="*/ 82 h 91"/>
                <a:gd name="T4" fmla="*/ 19 w 73"/>
                <a:gd name="T5" fmla="*/ 54 h 91"/>
                <a:gd name="T6" fmla="*/ 37 w 73"/>
                <a:gd name="T7" fmla="*/ 35 h 91"/>
                <a:gd name="T8" fmla="*/ 55 w 73"/>
                <a:gd name="T9" fmla="*/ 54 h 91"/>
                <a:gd name="T10" fmla="*/ 55 w 73"/>
                <a:gd name="T11" fmla="*/ 82 h 91"/>
                <a:gd name="T12" fmla="*/ 46 w 73"/>
                <a:gd name="T13" fmla="*/ 82 h 91"/>
                <a:gd name="T14" fmla="*/ 46 w 73"/>
                <a:gd name="T15" fmla="*/ 91 h 91"/>
                <a:gd name="T16" fmla="*/ 73 w 73"/>
                <a:gd name="T17" fmla="*/ 91 h 91"/>
                <a:gd name="T18" fmla="*/ 73 w 73"/>
                <a:gd name="T19" fmla="*/ 82 h 91"/>
                <a:gd name="T20" fmla="*/ 65 w 73"/>
                <a:gd name="T21" fmla="*/ 82 h 91"/>
                <a:gd name="T22" fmla="*/ 65 w 73"/>
                <a:gd name="T23" fmla="*/ 54 h 91"/>
                <a:gd name="T24" fmla="*/ 38 w 73"/>
                <a:gd name="T25" fmla="*/ 26 h 91"/>
                <a:gd name="T26" fmla="*/ 19 w 73"/>
                <a:gd name="T27" fmla="*/ 35 h 91"/>
                <a:gd name="T28" fmla="*/ 19 w 73"/>
                <a:gd name="T29" fmla="*/ 0 h 91"/>
                <a:gd name="T30" fmla="*/ 0 w 73"/>
                <a:gd name="T31" fmla="*/ 0 h 91"/>
                <a:gd name="T32" fmla="*/ 0 w 73"/>
                <a:gd name="T33" fmla="*/ 8 h 91"/>
                <a:gd name="T34" fmla="*/ 9 w 73"/>
                <a:gd name="T35" fmla="*/ 8 h 91"/>
                <a:gd name="T36" fmla="*/ 9 w 73"/>
                <a:gd name="T37" fmla="*/ 82 h 91"/>
                <a:gd name="T38" fmla="*/ 0 w 73"/>
                <a:gd name="T39" fmla="*/ 82 h 91"/>
                <a:gd name="T40" fmla="*/ 0 w 73"/>
                <a:gd name="T41" fmla="*/ 91 h 91"/>
                <a:gd name="T42" fmla="*/ 27 w 73"/>
                <a:gd name="T43" fmla="*/ 91 h 91"/>
                <a:gd name="T44" fmla="*/ 27 w 73"/>
                <a:gd name="T45" fmla="*/ 8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91">
                  <a:moveTo>
                    <a:pt x="27" y="82"/>
                  </a:moveTo>
                  <a:cubicBezTo>
                    <a:pt x="19" y="82"/>
                    <a:pt x="19" y="82"/>
                    <a:pt x="19" y="8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41"/>
                    <a:pt x="25" y="35"/>
                    <a:pt x="37" y="35"/>
                  </a:cubicBezTo>
                  <a:cubicBezTo>
                    <a:pt x="48" y="35"/>
                    <a:pt x="55" y="41"/>
                    <a:pt x="55" y="5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82"/>
                    <a:pt x="73" y="82"/>
                    <a:pt x="73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5" y="39"/>
                    <a:pt x="55" y="26"/>
                    <a:pt x="38" y="26"/>
                  </a:cubicBezTo>
                  <a:cubicBezTo>
                    <a:pt x="30" y="26"/>
                    <a:pt x="23" y="29"/>
                    <a:pt x="19" y="3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7" y="91"/>
                    <a:pt x="27" y="91"/>
                    <a:pt x="27" y="91"/>
                  </a:cubicBezTo>
                  <a:lnTo>
                    <a:pt x="27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6419850" y="3111500"/>
              <a:ext cx="822325" cy="750888"/>
            </a:xfrm>
            <a:custGeom>
              <a:avLst/>
              <a:gdLst>
                <a:gd name="T0" fmla="*/ 73 w 73"/>
                <a:gd name="T1" fmla="*/ 10 h 66"/>
                <a:gd name="T2" fmla="*/ 73 w 73"/>
                <a:gd name="T3" fmla="*/ 2 h 66"/>
                <a:gd name="T4" fmla="*/ 54 w 73"/>
                <a:gd name="T5" fmla="*/ 2 h 66"/>
                <a:gd name="T6" fmla="*/ 54 w 73"/>
                <a:gd name="T7" fmla="*/ 11 h 66"/>
                <a:gd name="T8" fmla="*/ 31 w 73"/>
                <a:gd name="T9" fmla="*/ 0 h 66"/>
                <a:gd name="T10" fmla="*/ 0 w 73"/>
                <a:gd name="T11" fmla="*/ 33 h 66"/>
                <a:gd name="T12" fmla="*/ 31 w 73"/>
                <a:gd name="T13" fmla="*/ 66 h 66"/>
                <a:gd name="T14" fmla="*/ 54 w 73"/>
                <a:gd name="T15" fmla="*/ 55 h 66"/>
                <a:gd name="T16" fmla="*/ 54 w 73"/>
                <a:gd name="T17" fmla="*/ 65 h 66"/>
                <a:gd name="T18" fmla="*/ 73 w 73"/>
                <a:gd name="T19" fmla="*/ 65 h 66"/>
                <a:gd name="T20" fmla="*/ 73 w 73"/>
                <a:gd name="T21" fmla="*/ 56 h 66"/>
                <a:gd name="T22" fmla="*/ 64 w 73"/>
                <a:gd name="T23" fmla="*/ 56 h 66"/>
                <a:gd name="T24" fmla="*/ 64 w 73"/>
                <a:gd name="T25" fmla="*/ 10 h 66"/>
                <a:gd name="T26" fmla="*/ 73 w 73"/>
                <a:gd name="T27" fmla="*/ 10 h 66"/>
                <a:gd name="T28" fmla="*/ 33 w 73"/>
                <a:gd name="T29" fmla="*/ 58 h 66"/>
                <a:gd name="T30" fmla="*/ 11 w 73"/>
                <a:gd name="T31" fmla="*/ 33 h 66"/>
                <a:gd name="T32" fmla="*/ 33 w 73"/>
                <a:gd name="T33" fmla="*/ 9 h 66"/>
                <a:gd name="T34" fmla="*/ 54 w 73"/>
                <a:gd name="T35" fmla="*/ 33 h 66"/>
                <a:gd name="T36" fmla="*/ 33 w 73"/>
                <a:gd name="T37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66">
                  <a:moveTo>
                    <a:pt x="73" y="10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9" y="4"/>
                    <a:pt x="41" y="0"/>
                    <a:pt x="31" y="0"/>
                  </a:cubicBezTo>
                  <a:cubicBezTo>
                    <a:pt x="13" y="0"/>
                    <a:pt x="0" y="14"/>
                    <a:pt x="0" y="33"/>
                  </a:cubicBezTo>
                  <a:cubicBezTo>
                    <a:pt x="0" y="52"/>
                    <a:pt x="13" y="66"/>
                    <a:pt x="31" y="66"/>
                  </a:cubicBezTo>
                  <a:cubicBezTo>
                    <a:pt x="41" y="66"/>
                    <a:pt x="49" y="62"/>
                    <a:pt x="54" y="5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10"/>
                    <a:pt x="64" y="10"/>
                    <a:pt x="64" y="10"/>
                  </a:cubicBezTo>
                  <a:lnTo>
                    <a:pt x="73" y="10"/>
                  </a:lnTo>
                  <a:close/>
                  <a:moveTo>
                    <a:pt x="33" y="58"/>
                  </a:moveTo>
                  <a:cubicBezTo>
                    <a:pt x="20" y="58"/>
                    <a:pt x="11" y="47"/>
                    <a:pt x="11" y="33"/>
                  </a:cubicBezTo>
                  <a:cubicBezTo>
                    <a:pt x="11" y="19"/>
                    <a:pt x="20" y="9"/>
                    <a:pt x="33" y="9"/>
                  </a:cubicBezTo>
                  <a:cubicBezTo>
                    <a:pt x="46" y="9"/>
                    <a:pt x="54" y="19"/>
                    <a:pt x="54" y="33"/>
                  </a:cubicBezTo>
                  <a:cubicBezTo>
                    <a:pt x="54" y="47"/>
                    <a:pt x="46" y="58"/>
                    <a:pt x="33" y="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5608638" y="3111500"/>
              <a:ext cx="731838" cy="750888"/>
            </a:xfrm>
            <a:custGeom>
              <a:avLst/>
              <a:gdLst>
                <a:gd name="T0" fmla="*/ 65 w 65"/>
                <a:gd name="T1" fmla="*/ 32 h 66"/>
                <a:gd name="T2" fmla="*/ 33 w 65"/>
                <a:gd name="T3" fmla="*/ 0 h 66"/>
                <a:gd name="T4" fmla="*/ 0 w 65"/>
                <a:gd name="T5" fmla="*/ 33 h 66"/>
                <a:gd name="T6" fmla="*/ 33 w 65"/>
                <a:gd name="T7" fmla="*/ 66 h 66"/>
                <a:gd name="T8" fmla="*/ 63 w 65"/>
                <a:gd name="T9" fmla="*/ 48 h 66"/>
                <a:gd name="T10" fmla="*/ 53 w 65"/>
                <a:gd name="T11" fmla="*/ 48 h 66"/>
                <a:gd name="T12" fmla="*/ 34 w 65"/>
                <a:gd name="T13" fmla="*/ 58 h 66"/>
                <a:gd name="T14" fmla="*/ 11 w 65"/>
                <a:gd name="T15" fmla="*/ 37 h 66"/>
                <a:gd name="T16" fmla="*/ 65 w 65"/>
                <a:gd name="T17" fmla="*/ 37 h 66"/>
                <a:gd name="T18" fmla="*/ 65 w 65"/>
                <a:gd name="T19" fmla="*/ 32 h 66"/>
                <a:gd name="T20" fmla="*/ 11 w 65"/>
                <a:gd name="T21" fmla="*/ 28 h 66"/>
                <a:gd name="T22" fmla="*/ 33 w 65"/>
                <a:gd name="T23" fmla="*/ 8 h 66"/>
                <a:gd name="T24" fmla="*/ 55 w 65"/>
                <a:gd name="T25" fmla="*/ 28 h 66"/>
                <a:gd name="T26" fmla="*/ 11 w 65"/>
                <a:gd name="T2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66">
                  <a:moveTo>
                    <a:pt x="65" y="32"/>
                  </a:moveTo>
                  <a:cubicBezTo>
                    <a:pt x="65" y="13"/>
                    <a:pt x="53" y="0"/>
                    <a:pt x="33" y="0"/>
                  </a:cubicBezTo>
                  <a:cubicBezTo>
                    <a:pt x="14" y="0"/>
                    <a:pt x="0" y="14"/>
                    <a:pt x="0" y="33"/>
                  </a:cubicBezTo>
                  <a:cubicBezTo>
                    <a:pt x="0" y="53"/>
                    <a:pt x="14" y="66"/>
                    <a:pt x="33" y="66"/>
                  </a:cubicBezTo>
                  <a:cubicBezTo>
                    <a:pt x="47" y="66"/>
                    <a:pt x="58" y="59"/>
                    <a:pt x="63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0" y="54"/>
                    <a:pt x="43" y="58"/>
                    <a:pt x="34" y="58"/>
                  </a:cubicBezTo>
                  <a:cubicBezTo>
                    <a:pt x="19" y="58"/>
                    <a:pt x="12" y="49"/>
                    <a:pt x="11" y="37"/>
                  </a:cubicBezTo>
                  <a:cubicBezTo>
                    <a:pt x="65" y="37"/>
                    <a:pt x="65" y="37"/>
                    <a:pt x="65" y="37"/>
                  </a:cubicBezTo>
                  <a:lnTo>
                    <a:pt x="65" y="32"/>
                  </a:lnTo>
                  <a:close/>
                  <a:moveTo>
                    <a:pt x="11" y="28"/>
                  </a:moveTo>
                  <a:cubicBezTo>
                    <a:pt x="12" y="17"/>
                    <a:pt x="20" y="8"/>
                    <a:pt x="33" y="8"/>
                  </a:cubicBezTo>
                  <a:cubicBezTo>
                    <a:pt x="47" y="8"/>
                    <a:pt x="54" y="18"/>
                    <a:pt x="55" y="28"/>
                  </a:cubicBezTo>
                  <a:lnTo>
                    <a:pt x="11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>
              <a:off x="7613650" y="2952750"/>
              <a:ext cx="360363" cy="898525"/>
            </a:xfrm>
            <a:custGeom>
              <a:avLst/>
              <a:gdLst>
                <a:gd name="T0" fmla="*/ 20 w 32"/>
                <a:gd name="T1" fmla="*/ 62 h 79"/>
                <a:gd name="T2" fmla="*/ 20 w 32"/>
                <a:gd name="T3" fmla="*/ 24 h 79"/>
                <a:gd name="T4" fmla="*/ 32 w 32"/>
                <a:gd name="T5" fmla="*/ 24 h 79"/>
                <a:gd name="T6" fmla="*/ 32 w 32"/>
                <a:gd name="T7" fmla="*/ 16 h 79"/>
                <a:gd name="T8" fmla="*/ 20 w 32"/>
                <a:gd name="T9" fmla="*/ 16 h 79"/>
                <a:gd name="T10" fmla="*/ 20 w 32"/>
                <a:gd name="T11" fmla="*/ 0 h 79"/>
                <a:gd name="T12" fmla="*/ 9 w 32"/>
                <a:gd name="T13" fmla="*/ 0 h 79"/>
                <a:gd name="T14" fmla="*/ 9 w 32"/>
                <a:gd name="T15" fmla="*/ 16 h 79"/>
                <a:gd name="T16" fmla="*/ 0 w 32"/>
                <a:gd name="T17" fmla="*/ 16 h 79"/>
                <a:gd name="T18" fmla="*/ 0 w 32"/>
                <a:gd name="T19" fmla="*/ 24 h 79"/>
                <a:gd name="T20" fmla="*/ 9 w 32"/>
                <a:gd name="T21" fmla="*/ 24 h 79"/>
                <a:gd name="T22" fmla="*/ 9 w 32"/>
                <a:gd name="T23" fmla="*/ 63 h 79"/>
                <a:gd name="T24" fmla="*/ 26 w 32"/>
                <a:gd name="T25" fmla="*/ 79 h 79"/>
                <a:gd name="T26" fmla="*/ 32 w 32"/>
                <a:gd name="T27" fmla="*/ 79 h 79"/>
                <a:gd name="T28" fmla="*/ 32 w 32"/>
                <a:gd name="T29" fmla="*/ 70 h 79"/>
                <a:gd name="T30" fmla="*/ 27 w 32"/>
                <a:gd name="T31" fmla="*/ 71 h 79"/>
                <a:gd name="T32" fmla="*/ 20 w 32"/>
                <a:gd name="T33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9">
                  <a:moveTo>
                    <a:pt x="20" y="62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74"/>
                    <a:pt x="14" y="79"/>
                    <a:pt x="26" y="79"/>
                  </a:cubicBezTo>
                  <a:cubicBezTo>
                    <a:pt x="28" y="79"/>
                    <a:pt x="31" y="79"/>
                    <a:pt x="32" y="79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0" y="71"/>
                    <a:pt x="29" y="71"/>
                    <a:pt x="27" y="71"/>
                  </a:cubicBezTo>
                  <a:cubicBezTo>
                    <a:pt x="22" y="71"/>
                    <a:pt x="20" y="69"/>
                    <a:pt x="20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7275513" y="2816225"/>
              <a:ext cx="338138" cy="1035050"/>
            </a:xfrm>
            <a:custGeom>
              <a:avLst/>
              <a:gdLst>
                <a:gd name="T0" fmla="*/ 24 w 30"/>
                <a:gd name="T1" fmla="*/ 91 h 91"/>
                <a:gd name="T2" fmla="*/ 30 w 30"/>
                <a:gd name="T3" fmla="*/ 91 h 91"/>
                <a:gd name="T4" fmla="*/ 30 w 30"/>
                <a:gd name="T5" fmla="*/ 82 h 91"/>
                <a:gd name="T6" fmla="*/ 26 w 30"/>
                <a:gd name="T7" fmla="*/ 83 h 91"/>
                <a:gd name="T8" fmla="*/ 19 w 30"/>
                <a:gd name="T9" fmla="*/ 74 h 91"/>
                <a:gd name="T10" fmla="*/ 19 w 30"/>
                <a:gd name="T11" fmla="*/ 0 h 91"/>
                <a:gd name="T12" fmla="*/ 0 w 30"/>
                <a:gd name="T13" fmla="*/ 0 h 91"/>
                <a:gd name="T14" fmla="*/ 0 w 30"/>
                <a:gd name="T15" fmla="*/ 8 h 91"/>
                <a:gd name="T16" fmla="*/ 9 w 30"/>
                <a:gd name="T17" fmla="*/ 8 h 91"/>
                <a:gd name="T18" fmla="*/ 9 w 30"/>
                <a:gd name="T19" fmla="*/ 74 h 91"/>
                <a:gd name="T20" fmla="*/ 24 w 30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91">
                  <a:moveTo>
                    <a:pt x="24" y="91"/>
                  </a:moveTo>
                  <a:cubicBezTo>
                    <a:pt x="26" y="91"/>
                    <a:pt x="29" y="91"/>
                    <a:pt x="30" y="91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8" y="83"/>
                    <a:pt x="27" y="83"/>
                    <a:pt x="26" y="83"/>
                  </a:cubicBezTo>
                  <a:cubicBezTo>
                    <a:pt x="21" y="83"/>
                    <a:pt x="19" y="80"/>
                    <a:pt x="19" y="7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85"/>
                    <a:pt x="13" y="91"/>
                    <a:pt x="24" y="9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3603625" y="2781300"/>
              <a:ext cx="911225" cy="1092200"/>
            </a:xfrm>
            <a:custGeom>
              <a:avLst/>
              <a:gdLst>
                <a:gd name="T0" fmla="*/ 28 w 81"/>
                <a:gd name="T1" fmla="*/ 65 h 96"/>
                <a:gd name="T2" fmla="*/ 41 w 81"/>
                <a:gd name="T3" fmla="*/ 74 h 96"/>
                <a:gd name="T4" fmla="*/ 52 w 81"/>
                <a:gd name="T5" fmla="*/ 68 h 96"/>
                <a:gd name="T6" fmla="*/ 36 w 81"/>
                <a:gd name="T7" fmla="*/ 59 h 96"/>
                <a:gd name="T8" fmla="*/ 12 w 81"/>
                <a:gd name="T9" fmla="*/ 50 h 96"/>
                <a:gd name="T10" fmla="*/ 1 w 81"/>
                <a:gd name="T11" fmla="*/ 29 h 96"/>
                <a:gd name="T12" fmla="*/ 39 w 81"/>
                <a:gd name="T13" fmla="*/ 0 h 96"/>
                <a:gd name="T14" fmla="*/ 78 w 81"/>
                <a:gd name="T15" fmla="*/ 29 h 96"/>
                <a:gd name="T16" fmla="*/ 51 w 81"/>
                <a:gd name="T17" fmla="*/ 29 h 96"/>
                <a:gd name="T18" fmla="*/ 39 w 81"/>
                <a:gd name="T19" fmla="*/ 21 h 96"/>
                <a:gd name="T20" fmla="*/ 30 w 81"/>
                <a:gd name="T21" fmla="*/ 27 h 96"/>
                <a:gd name="T22" fmla="*/ 43 w 81"/>
                <a:gd name="T23" fmla="*/ 35 h 96"/>
                <a:gd name="T24" fmla="*/ 69 w 81"/>
                <a:gd name="T25" fmla="*/ 43 h 96"/>
                <a:gd name="T26" fmla="*/ 81 w 81"/>
                <a:gd name="T27" fmla="*/ 65 h 96"/>
                <a:gd name="T28" fmla="*/ 40 w 81"/>
                <a:gd name="T29" fmla="*/ 96 h 96"/>
                <a:gd name="T30" fmla="*/ 0 w 81"/>
                <a:gd name="T31" fmla="*/ 65 h 96"/>
                <a:gd name="T32" fmla="*/ 28 w 81"/>
                <a:gd name="T33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96">
                  <a:moveTo>
                    <a:pt x="28" y="65"/>
                  </a:moveTo>
                  <a:cubicBezTo>
                    <a:pt x="29" y="72"/>
                    <a:pt x="33" y="74"/>
                    <a:pt x="41" y="74"/>
                  </a:cubicBezTo>
                  <a:cubicBezTo>
                    <a:pt x="48" y="74"/>
                    <a:pt x="52" y="72"/>
                    <a:pt x="52" y="68"/>
                  </a:cubicBezTo>
                  <a:cubicBezTo>
                    <a:pt x="52" y="62"/>
                    <a:pt x="47" y="62"/>
                    <a:pt x="36" y="59"/>
                  </a:cubicBezTo>
                  <a:cubicBezTo>
                    <a:pt x="24" y="55"/>
                    <a:pt x="15" y="53"/>
                    <a:pt x="12" y="50"/>
                  </a:cubicBezTo>
                  <a:cubicBezTo>
                    <a:pt x="5" y="45"/>
                    <a:pt x="1" y="38"/>
                    <a:pt x="1" y="29"/>
                  </a:cubicBezTo>
                  <a:cubicBezTo>
                    <a:pt x="1" y="11"/>
                    <a:pt x="15" y="0"/>
                    <a:pt x="39" y="0"/>
                  </a:cubicBezTo>
                  <a:cubicBezTo>
                    <a:pt x="63" y="0"/>
                    <a:pt x="77" y="10"/>
                    <a:pt x="78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23"/>
                    <a:pt x="46" y="21"/>
                    <a:pt x="39" y="21"/>
                  </a:cubicBezTo>
                  <a:cubicBezTo>
                    <a:pt x="33" y="21"/>
                    <a:pt x="30" y="23"/>
                    <a:pt x="30" y="27"/>
                  </a:cubicBezTo>
                  <a:cubicBezTo>
                    <a:pt x="30" y="32"/>
                    <a:pt x="34" y="33"/>
                    <a:pt x="43" y="35"/>
                  </a:cubicBezTo>
                  <a:cubicBezTo>
                    <a:pt x="54" y="38"/>
                    <a:pt x="63" y="40"/>
                    <a:pt x="69" y="43"/>
                  </a:cubicBezTo>
                  <a:cubicBezTo>
                    <a:pt x="77" y="49"/>
                    <a:pt x="81" y="55"/>
                    <a:pt x="81" y="65"/>
                  </a:cubicBezTo>
                  <a:cubicBezTo>
                    <a:pt x="81" y="84"/>
                    <a:pt x="66" y="96"/>
                    <a:pt x="40" y="96"/>
                  </a:cubicBezTo>
                  <a:cubicBezTo>
                    <a:pt x="16" y="96"/>
                    <a:pt x="1" y="84"/>
                    <a:pt x="0" y="65"/>
                  </a:cubicBezTo>
                  <a:lnTo>
                    <a:pt x="28" y="65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1698625" y="2781300"/>
              <a:ext cx="1014413" cy="1092200"/>
            </a:xfrm>
            <a:custGeom>
              <a:avLst/>
              <a:gdLst>
                <a:gd name="T0" fmla="*/ 90 w 90"/>
                <a:gd name="T1" fmla="*/ 58 h 96"/>
                <a:gd name="T2" fmla="*/ 46 w 90"/>
                <a:gd name="T3" fmla="*/ 96 h 96"/>
                <a:gd name="T4" fmla="*/ 0 w 90"/>
                <a:gd name="T5" fmla="*/ 48 h 96"/>
                <a:gd name="T6" fmla="*/ 46 w 90"/>
                <a:gd name="T7" fmla="*/ 0 h 96"/>
                <a:gd name="T8" fmla="*/ 89 w 90"/>
                <a:gd name="T9" fmla="*/ 37 h 96"/>
                <a:gd name="T10" fmla="*/ 62 w 90"/>
                <a:gd name="T11" fmla="*/ 37 h 96"/>
                <a:gd name="T12" fmla="*/ 46 w 90"/>
                <a:gd name="T13" fmla="*/ 23 h 96"/>
                <a:gd name="T14" fmla="*/ 29 w 90"/>
                <a:gd name="T15" fmla="*/ 48 h 96"/>
                <a:gd name="T16" fmla="*/ 47 w 90"/>
                <a:gd name="T17" fmla="*/ 73 h 96"/>
                <a:gd name="T18" fmla="*/ 62 w 90"/>
                <a:gd name="T19" fmla="*/ 58 h 96"/>
                <a:gd name="T20" fmla="*/ 90 w 90"/>
                <a:gd name="T21" fmla="*/ 5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96">
                  <a:moveTo>
                    <a:pt x="90" y="58"/>
                  </a:moveTo>
                  <a:cubicBezTo>
                    <a:pt x="88" y="82"/>
                    <a:pt x="72" y="96"/>
                    <a:pt x="46" y="96"/>
                  </a:cubicBezTo>
                  <a:cubicBezTo>
                    <a:pt x="17" y="96"/>
                    <a:pt x="0" y="78"/>
                    <a:pt x="0" y="48"/>
                  </a:cubicBezTo>
                  <a:cubicBezTo>
                    <a:pt x="0" y="18"/>
                    <a:pt x="17" y="0"/>
                    <a:pt x="46" y="0"/>
                  </a:cubicBezTo>
                  <a:cubicBezTo>
                    <a:pt x="72" y="0"/>
                    <a:pt x="88" y="13"/>
                    <a:pt x="89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1" y="28"/>
                    <a:pt x="55" y="23"/>
                    <a:pt x="46" y="23"/>
                  </a:cubicBezTo>
                  <a:cubicBezTo>
                    <a:pt x="35" y="23"/>
                    <a:pt x="29" y="31"/>
                    <a:pt x="29" y="48"/>
                  </a:cubicBezTo>
                  <a:cubicBezTo>
                    <a:pt x="29" y="65"/>
                    <a:pt x="35" y="73"/>
                    <a:pt x="47" y="73"/>
                  </a:cubicBezTo>
                  <a:cubicBezTo>
                    <a:pt x="56" y="73"/>
                    <a:pt x="61" y="68"/>
                    <a:pt x="6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2644775" y="2816225"/>
              <a:ext cx="1014413" cy="1023938"/>
            </a:xfrm>
            <a:custGeom>
              <a:avLst/>
              <a:gdLst>
                <a:gd name="T0" fmla="*/ 0 w 639"/>
                <a:gd name="T1" fmla="*/ 0 h 645"/>
                <a:gd name="T2" fmla="*/ 206 w 639"/>
                <a:gd name="T3" fmla="*/ 0 h 645"/>
                <a:gd name="T4" fmla="*/ 320 w 639"/>
                <a:gd name="T5" fmla="*/ 415 h 645"/>
                <a:gd name="T6" fmla="*/ 433 w 639"/>
                <a:gd name="T7" fmla="*/ 0 h 645"/>
                <a:gd name="T8" fmla="*/ 639 w 639"/>
                <a:gd name="T9" fmla="*/ 0 h 645"/>
                <a:gd name="T10" fmla="*/ 419 w 639"/>
                <a:gd name="T11" fmla="*/ 645 h 645"/>
                <a:gd name="T12" fmla="*/ 213 w 639"/>
                <a:gd name="T13" fmla="*/ 645 h 645"/>
                <a:gd name="T14" fmla="*/ 0 w 639"/>
                <a:gd name="T15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9" h="645">
                  <a:moveTo>
                    <a:pt x="0" y="0"/>
                  </a:moveTo>
                  <a:lnTo>
                    <a:pt x="206" y="0"/>
                  </a:lnTo>
                  <a:lnTo>
                    <a:pt x="320" y="415"/>
                  </a:lnTo>
                  <a:lnTo>
                    <a:pt x="433" y="0"/>
                  </a:lnTo>
                  <a:lnTo>
                    <a:pt x="639" y="0"/>
                  </a:lnTo>
                  <a:lnTo>
                    <a:pt x="419" y="645"/>
                  </a:lnTo>
                  <a:lnTo>
                    <a:pt x="213" y="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279400" y="2781300"/>
              <a:ext cx="1295400" cy="1092200"/>
            </a:xfrm>
            <a:custGeom>
              <a:avLst/>
              <a:gdLst>
                <a:gd name="T0" fmla="*/ 4 w 115"/>
                <a:gd name="T1" fmla="*/ 42 h 96"/>
                <a:gd name="T2" fmla="*/ 0 w 115"/>
                <a:gd name="T3" fmla="*/ 33 h 96"/>
                <a:gd name="T4" fmla="*/ 4 w 115"/>
                <a:gd name="T5" fmla="*/ 23 h 96"/>
                <a:gd name="T6" fmla="*/ 22 w 115"/>
                <a:gd name="T7" fmla="*/ 4 h 96"/>
                <a:gd name="T8" fmla="*/ 32 w 115"/>
                <a:gd name="T9" fmla="*/ 0 h 96"/>
                <a:gd name="T10" fmla="*/ 42 w 115"/>
                <a:gd name="T11" fmla="*/ 4 h 96"/>
                <a:gd name="T12" fmla="*/ 58 w 115"/>
                <a:gd name="T13" fmla="*/ 20 h 96"/>
                <a:gd name="T14" fmla="*/ 73 w 115"/>
                <a:gd name="T15" fmla="*/ 4 h 96"/>
                <a:gd name="T16" fmla="*/ 83 w 115"/>
                <a:gd name="T17" fmla="*/ 0 h 96"/>
                <a:gd name="T18" fmla="*/ 93 w 115"/>
                <a:gd name="T19" fmla="*/ 4 h 96"/>
                <a:gd name="T20" fmla="*/ 111 w 115"/>
                <a:gd name="T21" fmla="*/ 23 h 96"/>
                <a:gd name="T22" fmla="*/ 115 w 115"/>
                <a:gd name="T23" fmla="*/ 33 h 96"/>
                <a:gd name="T24" fmla="*/ 111 w 115"/>
                <a:gd name="T25" fmla="*/ 42 h 96"/>
                <a:gd name="T26" fmla="*/ 58 w 115"/>
                <a:gd name="T27" fmla="*/ 96 h 96"/>
                <a:gd name="T28" fmla="*/ 57 w 115"/>
                <a:gd name="T29" fmla="*/ 96 h 96"/>
                <a:gd name="T30" fmla="*/ 4 w 115"/>
                <a:gd name="T31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96">
                  <a:moveTo>
                    <a:pt x="4" y="42"/>
                  </a:moveTo>
                  <a:cubicBezTo>
                    <a:pt x="1" y="40"/>
                    <a:pt x="0" y="36"/>
                    <a:pt x="0" y="33"/>
                  </a:cubicBezTo>
                  <a:cubicBezTo>
                    <a:pt x="0" y="29"/>
                    <a:pt x="1" y="25"/>
                    <a:pt x="4" y="2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6" y="0"/>
                    <a:pt x="39" y="1"/>
                    <a:pt x="42" y="4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6" y="1"/>
                    <a:pt x="79" y="0"/>
                    <a:pt x="83" y="0"/>
                  </a:cubicBezTo>
                  <a:cubicBezTo>
                    <a:pt x="87" y="0"/>
                    <a:pt x="90" y="1"/>
                    <a:pt x="93" y="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4" y="25"/>
                    <a:pt x="115" y="29"/>
                    <a:pt x="115" y="33"/>
                  </a:cubicBezTo>
                  <a:cubicBezTo>
                    <a:pt x="115" y="36"/>
                    <a:pt x="114" y="40"/>
                    <a:pt x="111" y="42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57" y="96"/>
                    <a:pt x="57" y="96"/>
                    <a:pt x="57" y="96"/>
                  </a:cubicBezTo>
                  <a:lnTo>
                    <a:pt x="4" y="42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5033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3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73544-D7A0-4725-A7D1-3AE82DCD74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774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dirty="0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6496-3A22-475D-A32D-5C8F1C363B5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34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dirty="0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CE41A-6C72-4D0D-A473-C1ACFAA48D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0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1375" y="381000"/>
            <a:ext cx="7845425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pic>
        <p:nvPicPr>
          <p:cNvPr id="4" name="Picture 11" descr="JAN Logo&#10;&#10;Practical Solutions&#10;Workplace Succe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1000"/>
            <a:ext cx="562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7848600" cy="1066800"/>
          </a:xfrm>
        </p:spPr>
        <p:txBody>
          <a:bodyPr>
            <a:normAutofit/>
          </a:bodyPr>
          <a:lstStyle>
            <a:lvl1pPr algn="ctr">
              <a:defRPr sz="2800" b="1" baseline="0"/>
            </a:lvl1pPr>
            <a:lvl2pPr marL="0" algn="ctr">
              <a:buNone/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0BA6-EDDB-4238-B17E-4C882C328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73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1375" y="381000"/>
            <a:ext cx="7845425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4" name="Picture 11" descr="JAN Logo&#10;&#10;Practical Solutions&#10;Workplace Succe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1000"/>
            <a:ext cx="562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7848600" cy="1066800"/>
          </a:xfrm>
        </p:spPr>
        <p:txBody>
          <a:bodyPr>
            <a:normAutofit/>
          </a:bodyPr>
          <a:lstStyle>
            <a:lvl1pPr algn="ctr">
              <a:defRPr sz="2800" b="1" baseline="0"/>
            </a:lvl1pPr>
            <a:lvl2pPr marL="0" algn="ctr">
              <a:buNone/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049B1-C5BB-47FB-AB8C-4814FCCD8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002186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dirty="0" smtClean="0">
              <a:solidFill>
                <a:srgbClr val="002C5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36C1B0-5BB4-4E0A-AB7F-F5C289721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78363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left, boxed, 3 lin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544544"/>
            <a:ext cx="4572000" cy="2502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>
                <a:alpha val="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endParaRPr lang="en-AU">
              <a:noFill/>
            </a:endParaRPr>
          </a:p>
        </p:txBody>
      </p:sp>
      <p:sp>
        <p:nvSpPr>
          <p:cNvPr id="10" name="Tab 1"/>
          <p:cNvSpPr/>
          <p:nvPr userDrawn="1"/>
        </p:nvSpPr>
        <p:spPr bwMode="auto">
          <a:xfrm>
            <a:off x="1" y="831600"/>
            <a:ext cx="216000" cy="8820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/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3" hasCustomPrompt="1"/>
          </p:nvPr>
        </p:nvSpPr>
        <p:spPr bwMode="auto">
          <a:xfrm>
            <a:off x="432000" y="2050742"/>
            <a:ext cx="8492400" cy="5539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auto"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br>
              <a:rPr lang="en-US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582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left, boxed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544544"/>
            <a:ext cx="4572000" cy="2502000"/>
            <a:chOff x="0" y="544544"/>
            <a:chExt cx="4572000" cy="2502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544544"/>
              <a:ext cx="4572000" cy="250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noFill/>
              </a:endParaRPr>
            </a:p>
          </p:txBody>
        </p:sp>
        <p:sp>
          <p:nvSpPr>
            <p:cNvPr id="10" name="Tab 1"/>
            <p:cNvSpPr/>
            <p:nvPr userDrawn="1"/>
          </p:nvSpPr>
          <p:spPr>
            <a:xfrm>
              <a:off x="1" y="831600"/>
              <a:ext cx="216000" cy="5508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50742"/>
            <a:ext cx="8492400" cy="5539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339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left, boxed, 1 lin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544544"/>
            <a:ext cx="4572000" cy="2502000"/>
            <a:chOff x="0" y="544544"/>
            <a:chExt cx="4572000" cy="2502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544544"/>
              <a:ext cx="4572000" cy="250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noFill/>
              </a:endParaRPr>
            </a:p>
          </p:txBody>
        </p:sp>
        <p:sp>
          <p:nvSpPr>
            <p:cNvPr id="10" name="Tab 1"/>
            <p:cNvSpPr/>
            <p:nvPr userDrawn="1"/>
          </p:nvSpPr>
          <p:spPr>
            <a:xfrm>
              <a:off x="1" y="831600"/>
              <a:ext cx="216000" cy="2196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50742"/>
            <a:ext cx="8492400" cy="5539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350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altLang="en-US" sz="3000" b="1" dirty="0" smtClean="0">
              <a:solidFill>
                <a:srgbClr val="002C5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59DE-91EA-4707-9D7C-1197F53592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9890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left, 3 lin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ab 1"/>
          <p:cNvSpPr/>
          <p:nvPr userDrawn="1"/>
        </p:nvSpPr>
        <p:spPr>
          <a:xfrm>
            <a:off x="1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2000" y="2050742"/>
            <a:ext cx="8492400" cy="55399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br>
              <a:rPr lang="en-US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249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left, 2 lin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ab 1"/>
          <p:cNvSpPr/>
          <p:nvPr userDrawn="1"/>
        </p:nvSpPr>
        <p:spPr>
          <a:xfrm>
            <a:off x="1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2000" y="2050742"/>
            <a:ext cx="8492400" cy="55399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979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left, 1 lin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ab 1"/>
          <p:cNvSpPr/>
          <p:nvPr userDrawn="1"/>
        </p:nvSpPr>
        <p:spPr>
          <a:xfrm>
            <a:off x="1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2000" y="2050742"/>
            <a:ext cx="8492400" cy="55399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651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right, boxed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572000" y="549331"/>
            <a:ext cx="4572000" cy="2502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004000" y="788400"/>
            <a:ext cx="37080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br>
              <a:rPr lang="en-US" dirty="0" smtClean="0"/>
            </a:br>
            <a:endParaRPr lang="en-AU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00" y="2052000"/>
            <a:ext cx="3708000" cy="5539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7" name="Tab 1"/>
          <p:cNvSpPr/>
          <p:nvPr userDrawn="1"/>
        </p:nvSpPr>
        <p:spPr>
          <a:xfrm>
            <a:off x="457200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46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right, boxed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572000" y="540000"/>
            <a:ext cx="4572000" cy="2502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004000" y="788400"/>
            <a:ext cx="37080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endParaRPr lang="en-AU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00" y="2052000"/>
            <a:ext cx="3708000" cy="5539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7" name="Tab 1"/>
          <p:cNvSpPr/>
          <p:nvPr userDrawn="1"/>
        </p:nvSpPr>
        <p:spPr>
          <a:xfrm>
            <a:off x="457200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33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right, boxed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572000" y="540000"/>
            <a:ext cx="4572000" cy="2502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004000" y="788400"/>
            <a:ext cx="37080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00" y="2052000"/>
            <a:ext cx="3708000" cy="5539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7" name="Tab 1"/>
          <p:cNvSpPr/>
          <p:nvPr userDrawn="1"/>
        </p:nvSpPr>
        <p:spPr>
          <a:xfrm>
            <a:off x="457200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872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right, 3 lin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004000" y="788400"/>
            <a:ext cx="37080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br>
              <a:rPr lang="en-US" dirty="0" smtClean="0"/>
            </a:br>
            <a:endParaRPr lang="en-AU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00" y="2052000"/>
            <a:ext cx="3708000" cy="55399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7" name="Tab 1"/>
          <p:cNvSpPr/>
          <p:nvPr userDrawn="1"/>
        </p:nvSpPr>
        <p:spPr>
          <a:xfrm>
            <a:off x="457200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95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right, 2 lin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004000" y="788400"/>
            <a:ext cx="37080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00" y="2052000"/>
            <a:ext cx="3708000" cy="55399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7" name="Tab 1"/>
          <p:cNvSpPr/>
          <p:nvPr userDrawn="1"/>
        </p:nvSpPr>
        <p:spPr>
          <a:xfrm>
            <a:off x="457200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667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, right, 1 lin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004000" y="788400"/>
            <a:ext cx="37080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00" y="2052000"/>
            <a:ext cx="3708000" cy="55399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Job Title and Business</a:t>
            </a:r>
          </a:p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7" name="Tab 1"/>
          <p:cNvSpPr/>
          <p:nvPr userDrawn="1"/>
        </p:nvSpPr>
        <p:spPr>
          <a:xfrm>
            <a:off x="457200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0998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3 line for Copied In Content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544544"/>
            <a:ext cx="4572000" cy="2502000"/>
            <a:chOff x="0" y="544544"/>
            <a:chExt cx="4572000" cy="2502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544544"/>
              <a:ext cx="4572000" cy="250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noFill/>
              </a:endParaRPr>
            </a:p>
          </p:txBody>
        </p:sp>
        <p:sp>
          <p:nvSpPr>
            <p:cNvPr id="10" name="Tab 1"/>
            <p:cNvSpPr/>
            <p:nvPr userDrawn="1"/>
          </p:nvSpPr>
          <p:spPr>
            <a:xfrm>
              <a:off x="1" y="831600"/>
              <a:ext cx="216000" cy="882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986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7DA6-0113-454D-B21B-8001B58C2D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571638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 for Copied In Content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544544"/>
            <a:ext cx="4572000" cy="2502000"/>
            <a:chOff x="0" y="544544"/>
            <a:chExt cx="4572000" cy="2502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544544"/>
              <a:ext cx="4572000" cy="250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noFill/>
              </a:endParaRPr>
            </a:p>
          </p:txBody>
        </p:sp>
        <p:sp>
          <p:nvSpPr>
            <p:cNvPr id="10" name="Tab 1"/>
            <p:cNvSpPr/>
            <p:nvPr userDrawn="1"/>
          </p:nvSpPr>
          <p:spPr>
            <a:xfrm>
              <a:off x="1" y="831600"/>
              <a:ext cx="216000" cy="5508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897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1 line for Copied In Content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544544"/>
            <a:ext cx="4572000" cy="2502000"/>
            <a:chOff x="0" y="544544"/>
            <a:chExt cx="4572000" cy="2502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544544"/>
              <a:ext cx="4572000" cy="250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noFill/>
              </a:endParaRPr>
            </a:p>
          </p:txBody>
        </p:sp>
        <p:sp>
          <p:nvSpPr>
            <p:cNvPr id="10" name="Tab 1"/>
            <p:cNvSpPr/>
            <p:nvPr userDrawn="1"/>
          </p:nvSpPr>
          <p:spPr>
            <a:xfrm>
              <a:off x="1" y="831600"/>
              <a:ext cx="216000" cy="2196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bg2">
                      <a:alpha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245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, 3 line with bullet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24000"/>
            <a:ext cx="9143999" cy="5760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00001" y="4392000"/>
            <a:ext cx="3312000" cy="1440394"/>
          </a:xfrm>
        </p:spPr>
        <p:txBody>
          <a:bodyPr lIns="0" tIns="0" rIns="0" bIns="0">
            <a:sp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024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, 2 line with bullet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24000"/>
            <a:ext cx="9143999" cy="5760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00001" y="4392000"/>
            <a:ext cx="3312000" cy="1440394"/>
          </a:xfrm>
        </p:spPr>
        <p:txBody>
          <a:bodyPr lIns="0" tIns="0" rIns="0" bIns="0">
            <a:sp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554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, 1 line with bullet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24000"/>
            <a:ext cx="9143999" cy="5760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00001" y="4392000"/>
            <a:ext cx="3312000" cy="1440394"/>
          </a:xfrm>
        </p:spPr>
        <p:txBody>
          <a:bodyPr lIns="0" tIns="0" rIns="0" bIns="0">
            <a:sp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548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, 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3893413" cy="24622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95200" y="1940400"/>
            <a:ext cx="4129200" cy="244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aseline="0"/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5199" y="2261866"/>
            <a:ext cx="4128723" cy="38232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2261866"/>
            <a:ext cx="3894750" cy="38232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155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, 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5200" y="1940400"/>
            <a:ext cx="412920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1940400"/>
            <a:ext cx="389475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674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4000"/>
            <a:ext cx="3893413" cy="24622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95200" y="1944000"/>
            <a:ext cx="4129200" cy="244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aseline="0"/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5199" y="2261866"/>
            <a:ext cx="4128723" cy="38232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2261866"/>
            <a:ext cx="3894750" cy="38232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013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, no subtitle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5200" y="1940400"/>
            <a:ext cx="412920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1940400"/>
            <a:ext cx="389475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71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,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3893413" cy="24622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95200" y="1940400"/>
            <a:ext cx="4129200" cy="244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aseline="0"/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5199" y="2261866"/>
            <a:ext cx="4128723" cy="3819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2261866"/>
            <a:ext cx="3894750" cy="3819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04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1375" y="381000"/>
            <a:ext cx="7845425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dirty="0"/>
          </a:p>
        </p:txBody>
      </p:sp>
      <p:pic>
        <p:nvPicPr>
          <p:cNvPr id="4" name="Picture 11" descr="JAN Logo&#10;&#10;Practical Solutions&#10;Workplace Succe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1000"/>
            <a:ext cx="562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7848600" cy="1066800"/>
          </a:xfrm>
        </p:spPr>
        <p:txBody>
          <a:bodyPr>
            <a:normAutofit/>
          </a:bodyPr>
          <a:lstStyle>
            <a:lvl1pPr algn="ctr">
              <a:defRPr sz="2800" b="1" baseline="0"/>
            </a:lvl1pPr>
            <a:lvl2pPr marL="0" algn="ctr">
              <a:buNone/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5842F-6E23-4C30-A390-1779520BE3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34714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, no sub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5200" y="1940400"/>
            <a:ext cx="412920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1940400"/>
            <a:ext cx="389475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242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, 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1940400"/>
            <a:ext cx="8492400" cy="24622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2261866"/>
            <a:ext cx="8492400" cy="3819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047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no subtitle, 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1940400"/>
            <a:ext cx="849240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353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1944000"/>
            <a:ext cx="8492400" cy="24622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2261866"/>
            <a:ext cx="8492400" cy="38232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7469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, no subtitle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1940400"/>
            <a:ext cx="849240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11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,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1940400"/>
            <a:ext cx="8492400" cy="24622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text here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2261866"/>
            <a:ext cx="8492400" cy="38232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625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, no sub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2000" y="1940400"/>
            <a:ext cx="8492400" cy="4143600"/>
          </a:xfrm>
        </p:spPr>
        <p:txBody>
          <a:bodyPr wrap="square"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11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pull out text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Tab 1"/>
          <p:cNvSpPr/>
          <p:nvPr userDrawn="1"/>
        </p:nvSpPr>
        <p:spPr>
          <a:xfrm>
            <a:off x="0" y="29808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29376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788400"/>
            <a:ext cx="8492400" cy="6647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168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pull out text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Tab 1"/>
          <p:cNvSpPr/>
          <p:nvPr userDrawn="1"/>
        </p:nvSpPr>
        <p:spPr>
          <a:xfrm>
            <a:off x="0" y="29808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29376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788400"/>
            <a:ext cx="8492400" cy="6647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840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pull out text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Tab 1"/>
          <p:cNvSpPr/>
          <p:nvPr userDrawn="1"/>
        </p:nvSpPr>
        <p:spPr>
          <a:xfrm>
            <a:off x="0" y="29808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29376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788400"/>
            <a:ext cx="8492400" cy="6647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27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altLang="en-US" sz="3000" b="1" dirty="0" smtClean="0">
              <a:solidFill>
                <a:srgbClr val="002C5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609600" y="457200"/>
            <a:ext cx="5715000" cy="609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0BF85-E7AD-496B-B423-F356226F4D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799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3 line portrait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450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1" y="2261866"/>
            <a:ext cx="450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45000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364000" y="432000"/>
            <a:ext cx="3765600" cy="5653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868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2 line portrait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450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1" y="2261866"/>
            <a:ext cx="450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45000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364000" y="432000"/>
            <a:ext cx="3765600" cy="5653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456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1 line portrait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450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1" y="2261866"/>
            <a:ext cx="450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45000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364000" y="432000"/>
            <a:ext cx="3765600" cy="5653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227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3 line landscap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564000"/>
            <a:ext cx="9144000" cy="2520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0" y="2261866"/>
            <a:ext cx="8492400" cy="10800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  <a:lvl5pPr marL="2431917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7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2 line landscap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564000"/>
            <a:ext cx="9144000" cy="2520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0" y="2261866"/>
            <a:ext cx="8492400" cy="10800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  <a:lvl5pPr marL="2431917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7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55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1 line landscap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564000"/>
            <a:ext cx="9144000" cy="2520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0" y="2261866"/>
            <a:ext cx="8492400" cy="10800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  <a:lvl5pPr marL="2431917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7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002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3 line wid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28000"/>
            <a:ext cx="5796000" cy="4356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60443" y="1727998"/>
            <a:ext cx="2863957" cy="2520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5" name="Tab 1"/>
          <p:cNvSpPr/>
          <p:nvPr userDrawn="1"/>
        </p:nvSpPr>
        <p:spPr>
          <a:xfrm>
            <a:off x="6060443" y="46512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94399" y="4586399"/>
            <a:ext cx="2399127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</a:lstStyle>
          <a:p>
            <a:r>
              <a:rPr lang="en-US" sz="3500" dirty="0" smtClean="0"/>
              <a:t>Title line 1</a:t>
            </a:r>
            <a:endParaRPr lang="en-AU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494399" y="5076000"/>
            <a:ext cx="2399127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AU" dirty="0" smtClean="0"/>
              <a:t>Title Line 2</a:t>
            </a:r>
          </a:p>
          <a:p>
            <a:pPr lvl="0"/>
            <a:r>
              <a:rPr lang="en-AU" dirty="0" smtClean="0"/>
              <a:t>Title Line 3</a:t>
            </a:r>
          </a:p>
        </p:txBody>
      </p:sp>
    </p:spTree>
    <p:extLst>
      <p:ext uri="{BB962C8B-B14F-4D97-AF65-F5344CB8AC3E}">
        <p14:creationId xmlns:p14="http://schemas.microsoft.com/office/powerpoint/2010/main" val="28554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2 line wid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28000"/>
            <a:ext cx="5796000" cy="4356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60443" y="1727998"/>
            <a:ext cx="2863957" cy="2520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5" name="Tab 1"/>
          <p:cNvSpPr/>
          <p:nvPr userDrawn="1"/>
        </p:nvSpPr>
        <p:spPr>
          <a:xfrm>
            <a:off x="6060443" y="4651200"/>
            <a:ext cx="21600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94399" y="4586399"/>
            <a:ext cx="2399127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</a:lstStyle>
          <a:p>
            <a:r>
              <a:rPr lang="en-US" sz="3500" dirty="0" smtClean="0"/>
              <a:t>Title line 1</a:t>
            </a:r>
            <a:endParaRPr lang="en-AU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494399" y="5076000"/>
            <a:ext cx="2399127" cy="2462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AU" dirty="0" smtClean="0"/>
              <a:t>Title Line 2</a:t>
            </a:r>
          </a:p>
        </p:txBody>
      </p:sp>
    </p:spTree>
    <p:extLst>
      <p:ext uri="{BB962C8B-B14F-4D97-AF65-F5344CB8AC3E}">
        <p14:creationId xmlns:p14="http://schemas.microsoft.com/office/powerpoint/2010/main" val="241477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image, 1 line wid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28000"/>
            <a:ext cx="5796000" cy="4356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60443" y="1727998"/>
            <a:ext cx="2863957" cy="2520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5" name="Tab 1"/>
          <p:cNvSpPr/>
          <p:nvPr userDrawn="1"/>
        </p:nvSpPr>
        <p:spPr>
          <a:xfrm>
            <a:off x="6060443" y="4651200"/>
            <a:ext cx="219456" cy="32004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94399" y="4586399"/>
            <a:ext cx="2399127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</a:lstStyle>
          <a:p>
            <a:r>
              <a:rPr lang="en-US" sz="3500" dirty="0" smtClean="0"/>
              <a:t>Title line 1</a:t>
            </a:r>
            <a:endParaRPr lang="en-AU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494399" y="5076000"/>
            <a:ext cx="2399127" cy="2462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AU" dirty="0" smtClean="0"/>
              <a:t>Title Line 2</a:t>
            </a:r>
          </a:p>
        </p:txBody>
      </p:sp>
    </p:spTree>
    <p:extLst>
      <p:ext uri="{BB962C8B-B14F-4D97-AF65-F5344CB8AC3E}">
        <p14:creationId xmlns:p14="http://schemas.microsoft.com/office/powerpoint/2010/main" val="214739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wo images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450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1" y="2261866"/>
            <a:ext cx="450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45000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346000" y="432000"/>
            <a:ext cx="3798000" cy="27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5346000" y="3312000"/>
            <a:ext cx="3798000" cy="2773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074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dirty="0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862DC-4C61-44A1-8204-5148D173E4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220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wo images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450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1" y="2261866"/>
            <a:ext cx="450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45000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346000" y="432000"/>
            <a:ext cx="3798000" cy="27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5346000" y="3312000"/>
            <a:ext cx="3798000" cy="2773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62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wo images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450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1" y="2261866"/>
            <a:ext cx="450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45000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5346000" y="432000"/>
            <a:ext cx="3798000" cy="27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5346000" y="3312000"/>
            <a:ext cx="3798000" cy="2773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69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e images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522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0" y="2261866"/>
            <a:ext cx="522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52200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048000" y="612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048000" y="2466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9" hasCustomPrompt="1"/>
          </p:nvPr>
        </p:nvSpPr>
        <p:spPr>
          <a:xfrm>
            <a:off x="6048000" y="4320000"/>
            <a:ext cx="3096000" cy="1765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52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e images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522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0" y="2261866"/>
            <a:ext cx="5220000" cy="382320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52200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048000" y="612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048000" y="2466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9" hasCustomPrompt="1"/>
          </p:nvPr>
        </p:nvSpPr>
        <p:spPr>
          <a:xfrm>
            <a:off x="6048000" y="4320000"/>
            <a:ext cx="3096000" cy="176506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34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e images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1940400"/>
            <a:ext cx="5220000" cy="2462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32000" y="2261866"/>
            <a:ext cx="5220000" cy="3822134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1" y="788400"/>
            <a:ext cx="52200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048000" y="612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048000" y="2466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9" hasCustomPrompt="1"/>
          </p:nvPr>
        </p:nvSpPr>
        <p:spPr>
          <a:xfrm>
            <a:off x="6048000" y="4320000"/>
            <a:ext cx="3096000" cy="1764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a picture to add</a:t>
            </a:r>
            <a:endParaRPr lang="en-AU" dirty="0"/>
          </a:p>
        </p:txBody>
      </p:sp>
      <p:sp>
        <p:nvSpPr>
          <p:cNvPr id="9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450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ndscape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1692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1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4" hasCustomPrompt="1"/>
          </p:nvPr>
        </p:nvSpPr>
        <p:spPr>
          <a:xfrm>
            <a:off x="0" y="2513013"/>
            <a:ext cx="9144000" cy="3570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 smtClean="0"/>
              <a:t>Insert Chart here</a:t>
            </a:r>
            <a:endParaRPr lang="en-AU" dirty="0"/>
          </a:p>
        </p:txBody>
      </p:sp>
      <p:sp>
        <p:nvSpPr>
          <p:cNvPr id="7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13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ndscape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1692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1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4" hasCustomPrompt="1"/>
          </p:nvPr>
        </p:nvSpPr>
        <p:spPr>
          <a:xfrm>
            <a:off x="0" y="2513013"/>
            <a:ext cx="9144000" cy="3570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 smtClean="0"/>
              <a:t>Insert Chart here</a:t>
            </a:r>
            <a:endParaRPr lang="en-AU" dirty="0"/>
          </a:p>
        </p:txBody>
      </p:sp>
      <p:sp>
        <p:nvSpPr>
          <p:cNvPr id="7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750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ndscape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1692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1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4" hasCustomPrompt="1"/>
          </p:nvPr>
        </p:nvSpPr>
        <p:spPr>
          <a:xfrm>
            <a:off x="0" y="2513013"/>
            <a:ext cx="9144000" cy="3570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 smtClean="0"/>
              <a:t>Insert Chart here</a:t>
            </a:r>
            <a:endParaRPr lang="en-AU" dirty="0"/>
          </a:p>
        </p:txBody>
      </p:sp>
      <p:sp>
        <p:nvSpPr>
          <p:cNvPr id="7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182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able Landscape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1692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1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 hasCustomPrompt="1"/>
          </p:nvPr>
        </p:nvSpPr>
        <p:spPr>
          <a:xfrm>
            <a:off x="0" y="2512799"/>
            <a:ext cx="9144000" cy="3571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AU" dirty="0" smtClean="0"/>
              <a:t>Insert Table here</a:t>
            </a:r>
            <a:endParaRPr lang="en-AU" dirty="0"/>
          </a:p>
        </p:txBody>
      </p:sp>
      <p:sp>
        <p:nvSpPr>
          <p:cNvPr id="6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48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able Landscape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1692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1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 hasCustomPrompt="1"/>
          </p:nvPr>
        </p:nvSpPr>
        <p:spPr>
          <a:xfrm>
            <a:off x="0" y="2512799"/>
            <a:ext cx="9144000" cy="3571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AU" dirty="0" smtClean="0"/>
              <a:t>Insert Table here</a:t>
            </a:r>
            <a:endParaRPr lang="en-AU" dirty="0"/>
          </a:p>
        </p:txBody>
      </p:sp>
      <p:sp>
        <p:nvSpPr>
          <p:cNvPr id="6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291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altLang="en-US" sz="3000" b="1" dirty="0" smtClean="0">
              <a:solidFill>
                <a:srgbClr val="002C5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49D53-F4AF-49AF-A075-4BBAEC9B0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28182"/>
      </p:ext>
    </p:extLst>
  </p:cSld>
  <p:clrMapOvr>
    <a:masterClrMapping/>
  </p:clrMapOvr>
  <p:transition>
    <p:pull dir="r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able Landscape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940400"/>
            <a:ext cx="8492400" cy="16927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100"/>
            </a:lvl1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 hasCustomPrompt="1"/>
          </p:nvPr>
        </p:nvSpPr>
        <p:spPr>
          <a:xfrm>
            <a:off x="0" y="2512799"/>
            <a:ext cx="9144000" cy="3571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AU" dirty="0" smtClean="0"/>
              <a:t>Insert Table here</a:t>
            </a:r>
            <a:endParaRPr lang="en-AU" dirty="0"/>
          </a:p>
        </p:txBody>
      </p:sp>
      <p:sp>
        <p:nvSpPr>
          <p:cNvPr id="6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167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nly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958400"/>
            <a:ext cx="9144000" cy="4125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6" name="Tab 1"/>
          <p:cNvSpPr/>
          <p:nvPr userDrawn="1"/>
        </p:nvSpPr>
        <p:spPr>
          <a:xfrm>
            <a:off x="0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18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nly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958400"/>
            <a:ext cx="9144000" cy="4125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6" name="Tab 1"/>
          <p:cNvSpPr/>
          <p:nvPr userDrawn="1"/>
        </p:nvSpPr>
        <p:spPr>
          <a:xfrm>
            <a:off x="0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62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nly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958400"/>
            <a:ext cx="9144000" cy="4125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AU" dirty="0" smtClean="0"/>
              <a:t>Select Picture here</a:t>
            </a:r>
            <a:endParaRPr lang="en-AU" dirty="0"/>
          </a:p>
        </p:txBody>
      </p:sp>
      <p:sp>
        <p:nvSpPr>
          <p:cNvPr id="6" name="Tab 1"/>
          <p:cNvSpPr/>
          <p:nvPr userDrawn="1"/>
        </p:nvSpPr>
        <p:spPr>
          <a:xfrm>
            <a:off x="0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0790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end slide, 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24000"/>
            <a:ext cx="9143999" cy="5760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20000" y="3024000"/>
            <a:ext cx="2795634" cy="22305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119999" y="3455999"/>
            <a:ext cx="2804399" cy="1591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96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end slid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24000"/>
            <a:ext cx="9143999" cy="5760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20000" y="3024000"/>
            <a:ext cx="2795634" cy="22305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119999" y="3455999"/>
            <a:ext cx="2804399" cy="1591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146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end slide,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24000"/>
            <a:ext cx="9143999" cy="5760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20000" y="3024000"/>
            <a:ext cx="2795634" cy="22305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119999" y="3455999"/>
            <a:ext cx="2804399" cy="1591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971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, 3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100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br>
              <a:rPr lang="en-US" dirty="0" smtClean="0"/>
            </a:br>
            <a:r>
              <a:rPr lang="en-US" dirty="0" smtClean="0"/>
              <a:t>Title line 3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88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20000" y="3024000"/>
            <a:ext cx="2795634" cy="22305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119999" y="3455999"/>
            <a:ext cx="2804399" cy="1591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75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, 2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66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Title line 1</a:t>
            </a:r>
            <a:br>
              <a:rPr lang="en-US" dirty="0" smtClean="0"/>
            </a:br>
            <a:r>
              <a:rPr lang="en-US" dirty="0" smtClean="0"/>
              <a:t>Title line 2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550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20000" y="3024000"/>
            <a:ext cx="2795634" cy="22305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119999" y="3455999"/>
            <a:ext cx="2804399" cy="1591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16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, 1 lin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31999" y="788400"/>
            <a:ext cx="8492400" cy="338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14" name="Tab 1"/>
          <p:cNvSpPr/>
          <p:nvPr userDrawn="1"/>
        </p:nvSpPr>
        <p:spPr>
          <a:xfrm>
            <a:off x="1" y="831600"/>
            <a:ext cx="216000" cy="2196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17336" y="3026664"/>
            <a:ext cx="2798064" cy="22305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117336" y="3456432"/>
            <a:ext cx="2807208" cy="1591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Enter text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325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altLang="en-US" sz="3000" b="1" dirty="0" smtClean="0">
              <a:solidFill>
                <a:srgbClr val="002C5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83036-331A-4AAD-AB6F-337481E15C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10999"/>
      </p:ext>
    </p:extLst>
  </p:cSld>
  <p:clrMapOvr>
    <a:masterClrMapping/>
  </p:clrMapOvr>
  <p:transition>
    <p:pull dir="r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&amp; Tab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4249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AD64-750F-4F68-B1B7-75972F27F639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26" name="Picture 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000" y="1839599"/>
            <a:ext cx="6220266" cy="353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00" y="1305017"/>
            <a:ext cx="8492400" cy="44939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848916" y="1839599"/>
            <a:ext cx="2247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Please</a:t>
            </a:r>
            <a:r>
              <a:rPr lang="en-GB" sz="1600" baseline="0" dirty="0" smtClean="0"/>
              <a:t> note, hyperlinks cannot be clicked in ‘Normal’ view. They can, however, be accessed when in ‘Reading’ view (View | Reading View) or in Slideshow mode.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51719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Devic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75AD64-750F-4F68-B1B7-75972F27F63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2001600"/>
            <a:ext cx="216000" cy="2196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2642400"/>
            <a:ext cx="216000" cy="5508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3621600"/>
            <a:ext cx="216000" cy="8820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788400"/>
            <a:ext cx="8492400" cy="66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Title line 1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64000" y="1958399"/>
            <a:ext cx="8060400" cy="3384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/>
            </a:lvl1pPr>
            <a:lvl2pPr marL="536542" indent="0">
              <a:buFontTx/>
              <a:buNone/>
              <a:defRPr/>
            </a:lvl2pPr>
            <a:lvl3pPr marL="1073084" indent="0">
              <a:buFontTx/>
              <a:buNone/>
              <a:defRPr/>
            </a:lvl3pPr>
            <a:lvl4pPr marL="1609626" indent="0">
              <a:buFontTx/>
              <a:buNone/>
              <a:defRPr/>
            </a:lvl4pPr>
            <a:lvl5pPr marL="2146167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Enter text here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64000" y="2599199"/>
            <a:ext cx="8060400" cy="6696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aseline="0"/>
            </a:lvl1pPr>
            <a:lvl2pPr marL="536542" indent="0">
              <a:buFontTx/>
              <a:buNone/>
              <a:defRPr/>
            </a:lvl2pPr>
            <a:lvl3pPr marL="1073084" indent="0">
              <a:buFontTx/>
              <a:buNone/>
              <a:defRPr/>
            </a:lvl3pPr>
            <a:lvl4pPr marL="1609626" indent="0">
              <a:buFontTx/>
              <a:buNone/>
              <a:defRPr/>
            </a:lvl4pPr>
            <a:lvl5pPr marL="2146167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Enter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64000" y="3578399"/>
            <a:ext cx="8060400" cy="10008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/>
            </a:lvl1pPr>
            <a:lvl2pPr marL="536542" indent="0">
              <a:buFontTx/>
              <a:buNone/>
              <a:defRPr/>
            </a:lvl2pPr>
            <a:lvl3pPr marL="1073084" indent="0">
              <a:buFontTx/>
              <a:buNone/>
              <a:defRPr/>
            </a:lvl3pPr>
            <a:lvl4pPr marL="1609626" indent="0">
              <a:buFontTx/>
              <a:buNone/>
              <a:defRPr/>
            </a:lvl4pPr>
            <a:lvl5pPr marL="2146167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57046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-8080"/>
            <a:ext cx="9141287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382672"/>
            <a:ext cx="6324600" cy="1027974"/>
          </a:xfrm>
          <a:solidFill>
            <a:schemeClr val="bg2"/>
          </a:solidFill>
        </p:spPr>
        <p:txBody>
          <a:bodyPr wrap="square" lIns="274320" tIns="82296" bIns="82296" anchor="ctr">
            <a:spAutoFit/>
          </a:bodyPr>
          <a:lstStyle>
            <a:lvl1pPr algn="l">
              <a:defRPr sz="28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349394"/>
            <a:ext cx="4191000" cy="824841"/>
          </a:xfrm>
          <a:solidFill>
            <a:srgbClr val="00538D"/>
          </a:solidFill>
        </p:spPr>
        <p:txBody>
          <a:bodyPr wrap="square" lIns="274320" tIns="164592" bIns="164592" anchor="ctr">
            <a:sp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Employer Assistance and Resource Network on Disability Inculsion (EARN)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7800"/>
            <a:ext cx="2438400" cy="116974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086600" y="6128188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solidFill>
                  <a:prstClr val="white"/>
                </a:solidFill>
              </a:rPr>
              <a:t>AskEARN.org</a:t>
            </a:r>
            <a:endParaRPr lang="en-US" sz="1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89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6A9A1-FE44-4ECF-9D2C-7D6B9B7E46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81000" y="1397002"/>
            <a:ext cx="8305800" cy="3860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marR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742931" marR="0" indent="-285743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1142972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1600160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2057348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31" marR="0" lvl="1" indent="-285743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2972" marR="0" lvl="2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160" marR="0" lvl="3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348" marR="0" lvl="4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AF1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934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Quote with latin text (for placeholder)"/>
          <p:cNvSpPr/>
          <p:nvPr userDrawn="1"/>
        </p:nvSpPr>
        <p:spPr>
          <a:xfrm>
            <a:off x="3" y="2311400"/>
            <a:ext cx="9144000" cy="20320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Visit us at AskEARN.org</a:t>
            </a:r>
            <a:endParaRPr lang="en-US" sz="1800" b="0" dirty="0">
              <a:solidFill>
                <a:schemeClr val="bg2"/>
              </a:solidFill>
            </a:endParaRPr>
          </a:p>
        </p:txBody>
      </p:sp>
      <p:pic>
        <p:nvPicPr>
          <p:cNvPr id="6" name="Picture 5" descr="Employer Assistance and Resource Network on Diversity Inclusion (EARN)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955219"/>
            <a:ext cx="1809750" cy="724981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8153400" y="5955219"/>
            <a:ext cx="533400" cy="64654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153400" y="6095399"/>
            <a:ext cx="533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DF46A9A1-FE44-4ECF-9D2C-7D6B9B7E46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00800" y="6128188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solidFill>
                  <a:schemeClr val="bg1"/>
                </a:solidFill>
              </a:rPr>
              <a:t>AskEARN.org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82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0756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0"/>
          <p:cNvSpPr>
            <a:spLocks noChangeShapeType="1"/>
          </p:cNvSpPr>
          <p:nvPr userDrawn="1"/>
        </p:nvSpPr>
        <p:spPr bwMode="auto">
          <a:xfrm>
            <a:off x="250825" y="1014413"/>
            <a:ext cx="8620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96" descr="5300_IBMpos_black_PPT_bkg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703263"/>
            <a:ext cx="5857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/>
          </p:cNvPr>
          <p:cNvSpPr txBox="1">
            <a:spLocks noChangeArrowheads="1"/>
          </p:cNvSpPr>
          <p:nvPr userDrawn="1"/>
        </p:nvSpPr>
        <p:spPr bwMode="auto">
          <a:xfrm>
            <a:off x="7527925" y="6511925"/>
            <a:ext cx="995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>
                <a:solidFill>
                  <a:schemeClr val="tx2"/>
                </a:solidFill>
              </a:rPr>
              <a:t>IBM Confidential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9700" y="1417638"/>
            <a:ext cx="8729663" cy="2011362"/>
          </a:xfrm>
          <a:extLst/>
        </p:spPr>
        <p:txBody>
          <a:bodyPr anchor="b"/>
          <a:lstStyle>
            <a:lvl1pPr>
              <a:defRPr sz="35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563" y="528638"/>
            <a:ext cx="7769225" cy="530225"/>
          </a:xfrm>
          <a:extLst/>
        </p:spPr>
        <p:txBody>
          <a:bodyPr anchor="b"/>
          <a:lstStyle>
            <a:lvl1pPr marL="0" indent="0">
              <a:buFont typeface="Wingdings" pitchFamily="2" charset="2"/>
              <a:buNone/>
              <a:defRPr sz="1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86920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648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3808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54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E0729-66D3-45B3-8E00-8B705B298E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19492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646680"/>
            <a:ext cx="9144000" cy="7071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1400"/>
            <a:ext cx="7670800" cy="1289051"/>
          </a:xfrm>
        </p:spPr>
        <p:txBody>
          <a:bodyPr>
            <a:normAutofit/>
          </a:bodyPr>
          <a:lstStyle>
            <a:lvl1pPr algn="r">
              <a:defRPr sz="3200" b="0" i="0">
                <a:solidFill>
                  <a:schemeClr val="bg1"/>
                </a:solidFill>
                <a:latin typeface="Tele-GroteskUlt"/>
                <a:cs typeface="Tele-GroteskU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71333"/>
            <a:ext cx="6985000" cy="770467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Tele-GroteskFet" pitchFamily="2" charset="0"/>
                <a:cs typeface="Tele-GroteskFet" pitchFamily="2" charset="0"/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4D87-E941-415F-8F44-49438679258D}" type="datetime1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T-Mobile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C39-5108-E841-85F7-F0B9C0D30E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83" y="584731"/>
            <a:ext cx="1383387" cy="66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50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3231-A0C9-46F2-89FE-F4012566537A}" type="datetime1">
              <a:rPr lang="en-US" smtClean="0"/>
              <a:pPr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C39-5108-E841-85F7-F0B9C0D30E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8229600" cy="4525963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8592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230-35AC-46CF-83F8-145156786C15}" type="datetime1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T-Mobile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C39-5108-E841-85F7-F0B9C0D30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63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t">
            <a:normAutofit/>
          </a:bodyPr>
          <a:lstStyle>
            <a:lvl1pPr marL="0" indent="0">
              <a:buNone/>
              <a:defRPr sz="1500" b="0" i="0">
                <a:latin typeface="Tele-GroteskFet"/>
                <a:cs typeface="Tele-GroteskFet"/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400">
                <a:latin typeface="Tele-GroteskFet"/>
                <a:cs typeface="Tele-GroteskFet"/>
              </a:defRPr>
            </a:lvl1pPr>
            <a:lvl2pPr>
              <a:defRPr sz="1200">
                <a:latin typeface="Tele-GroteskFet"/>
                <a:cs typeface="Tele-GroteskFet"/>
              </a:defRPr>
            </a:lvl2pPr>
            <a:lvl3pPr>
              <a:defRPr sz="1100">
                <a:latin typeface="Tele-GroteskHal"/>
                <a:cs typeface="Tele-GroteskHal"/>
              </a:defRPr>
            </a:lvl3pPr>
            <a:lvl4pPr>
              <a:defRPr sz="1100">
                <a:latin typeface="Tele-GroteskHal"/>
                <a:cs typeface="Tele-GroteskHal"/>
              </a:defRPr>
            </a:lvl4pPr>
            <a:lvl5pPr>
              <a:defRPr sz="1100">
                <a:latin typeface="Tele-GroteskHal"/>
                <a:cs typeface="Tele-GroteskH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t">
            <a:normAutofit/>
          </a:bodyPr>
          <a:lstStyle>
            <a:lvl1pPr marL="0" indent="0">
              <a:buNone/>
              <a:defRPr sz="1500" b="0" i="0">
                <a:latin typeface="Tele-GroteskFet"/>
                <a:cs typeface="Tele-GroteskFet"/>
              </a:defRPr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400">
                <a:latin typeface="Tele-GroteskFet"/>
                <a:cs typeface="Tele-GroteskFet"/>
              </a:defRPr>
            </a:lvl1pPr>
            <a:lvl2pPr>
              <a:defRPr sz="1200">
                <a:latin typeface="Tele-GroteskFet"/>
                <a:cs typeface="Tele-GroteskFet"/>
              </a:defRPr>
            </a:lvl2pPr>
            <a:lvl3pPr>
              <a:defRPr sz="1100">
                <a:latin typeface="Tele-GroteskHal"/>
                <a:cs typeface="Tele-GroteskHal"/>
              </a:defRPr>
            </a:lvl3pPr>
            <a:lvl4pPr>
              <a:defRPr sz="1100">
                <a:latin typeface="Tele-GroteskHal"/>
                <a:cs typeface="Tele-GroteskHal"/>
              </a:defRPr>
            </a:lvl4pPr>
            <a:lvl5pPr>
              <a:defRPr sz="1100">
                <a:latin typeface="Tele-GroteskHal"/>
                <a:cs typeface="Tele-GroteskH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CE8D-5A0F-4FF6-9454-BBDA94DFF40E}" type="datetime1">
              <a:rPr lang="en-US" smtClean="0"/>
              <a:pPr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T-Mobile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C39-5108-E841-85F7-F0B9C0D30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106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5E07BE-7F27-4934-98B0-D4B5680A772D}" type="datetime1">
              <a:rPr lang="en-US" smtClean="0"/>
              <a:pPr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F40C39-5108-E841-85F7-F0B9C0D30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30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12620F-368F-47FC-BD9C-DB1D4F34E41A}" type="datetime1">
              <a:rPr lang="en-US" smtClean="0"/>
              <a:pPr/>
              <a:t>7/5/2018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F40C39-5108-E841-85F7-F0B9C0D30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397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RG_PPTtemplate_cov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465" y="1295809"/>
            <a:ext cx="4038600" cy="2556915"/>
          </a:xfrm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ts val="4200"/>
              </a:lnSpc>
              <a:defRPr sz="4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45465" y="765398"/>
            <a:ext cx="4038600" cy="25569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>
              <a:solidFill>
                <a:srgbClr val="30AE9B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2570" y="5470765"/>
            <a:ext cx="1763070" cy="1138755"/>
            <a:chOff x="582570" y="5470765"/>
            <a:chExt cx="1763070" cy="1138755"/>
          </a:xfrm>
        </p:grpSpPr>
        <p:sp>
          <p:nvSpPr>
            <p:cNvPr id="6" name="Parallelogram 5"/>
            <p:cNvSpPr/>
            <p:nvPr/>
          </p:nvSpPr>
          <p:spPr bwMode="gray">
            <a:xfrm rot="1890120">
              <a:off x="728844" y="5815674"/>
              <a:ext cx="573074" cy="576911"/>
            </a:xfrm>
            <a:prstGeom prst="parallelogram">
              <a:avLst>
                <a:gd name="adj" fmla="val 32155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Parallelogram 6"/>
            <p:cNvSpPr/>
            <p:nvPr/>
          </p:nvSpPr>
          <p:spPr bwMode="gray">
            <a:xfrm rot="1837860">
              <a:off x="1272214" y="5712865"/>
              <a:ext cx="1073426" cy="896655"/>
            </a:xfrm>
            <a:prstGeom prst="parallelogram">
              <a:avLst/>
            </a:prstGeom>
            <a:solidFill>
              <a:srgbClr val="E4E4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Parallelogram 9"/>
            <p:cNvSpPr/>
            <p:nvPr/>
          </p:nvSpPr>
          <p:spPr bwMode="gray">
            <a:xfrm rot="2249048">
              <a:off x="582570" y="5470765"/>
              <a:ext cx="364265" cy="896655"/>
            </a:xfrm>
            <a:prstGeom prst="parallelogram">
              <a:avLst/>
            </a:prstGeom>
            <a:solidFill>
              <a:srgbClr val="E4E4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6351107" y="5736918"/>
            <a:ext cx="2495216" cy="762879"/>
            <a:chOff x="6351107" y="5736918"/>
            <a:chExt cx="2495216" cy="762879"/>
          </a:xfrm>
        </p:grpSpPr>
        <p:grpSp>
          <p:nvGrpSpPr>
            <p:cNvPr id="12" name="Group 11"/>
            <p:cNvGrpSpPr/>
            <p:nvPr/>
          </p:nvGrpSpPr>
          <p:grpSpPr>
            <a:xfrm>
              <a:off x="6351107" y="5736918"/>
              <a:ext cx="2495216" cy="762879"/>
              <a:chOff x="6380924" y="5736918"/>
              <a:chExt cx="2495216" cy="762879"/>
            </a:xfrm>
            <a:solidFill>
              <a:srgbClr val="E0E0E0"/>
            </a:solidFill>
          </p:grpSpPr>
          <p:sp>
            <p:nvSpPr>
              <p:cNvPr id="14" name="Trapezoid 13"/>
              <p:cNvSpPr/>
              <p:nvPr/>
            </p:nvSpPr>
            <p:spPr bwMode="gray">
              <a:xfrm rot="21382457">
                <a:off x="7184312" y="5736918"/>
                <a:ext cx="1691828" cy="529528"/>
              </a:xfrm>
              <a:prstGeom prst="trapezoid">
                <a:avLst>
                  <a:gd name="adj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 bwMode="gray">
              <a:xfrm rot="11634233">
                <a:off x="6380924" y="5784574"/>
                <a:ext cx="1205750" cy="715223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" name="Right Triangle 12"/>
            <p:cNvSpPr/>
            <p:nvPr/>
          </p:nvSpPr>
          <p:spPr bwMode="gray">
            <a:xfrm rot="523101">
              <a:off x="6649277" y="5919092"/>
              <a:ext cx="559740" cy="40031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47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 cap="all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57207" y="1463040"/>
            <a:ext cx="3928859" cy="4389120"/>
          </a:xfrm>
        </p:spPr>
        <p:txBody>
          <a:bodyPr vert="horz" lIns="0" tIns="0" rIns="91440" bIns="0" rtlCol="0">
            <a:noAutofit/>
          </a:bodyPr>
          <a:lstStyle>
            <a:lvl1pPr>
              <a:defRPr lang="en-US" cap="all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57941" y="1463040"/>
            <a:ext cx="3928859" cy="4389120"/>
          </a:xfrm>
        </p:spPr>
        <p:txBody>
          <a:bodyPr vert="horz" lIns="0" tIns="0" rIns="91440" bIns="0" rtlCol="0">
            <a:noAutofit/>
          </a:bodyPr>
          <a:lstStyle>
            <a:lvl1pPr>
              <a:defRPr lang="en-US" cap="all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CVS Health Confidential &amp; Proprietary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7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63" Type="http://schemas.openxmlformats.org/officeDocument/2006/relationships/slideLayout" Target="../slideLayouts/slideLayout79.xml"/><Relationship Id="rId68" Type="http://schemas.openxmlformats.org/officeDocument/2006/relationships/image" Target="../media/image7.em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6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80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67" Type="http://schemas.openxmlformats.org/officeDocument/2006/relationships/image" Target="../media/image6.emf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6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mplate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EC3D0F-0C57-474C-9E9F-3F267BFFFD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1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032" name="Picture 20" descr="odeplogo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34" name="Picture 11" descr="JAN Logo&#10;&#10;Job Accommodation Network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8" r:id="rId2"/>
    <p:sldLayoutId id="2147485529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 u="none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template.gi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59E93-982E-4469-A00B-7037BBAFA5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334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53" name="Oval 41"/>
          <p:cNvSpPr>
            <a:spLocks noChangeArrowheads="1"/>
          </p:cNvSpPr>
          <p:nvPr userDrawn="1"/>
        </p:nvSpPr>
        <p:spPr bwMode="gray">
          <a:xfrm>
            <a:off x="295275" y="382588"/>
            <a:ext cx="990600" cy="989012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800" y="838200"/>
            <a:ext cx="609600" cy="4724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55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381000"/>
            <a:ext cx="7848600" cy="533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056" name="Picture 20" descr="ODEP Logo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48"/>
          <a:stretch>
            <a:fillRect/>
          </a:stretch>
        </p:blipFill>
        <p:spPr bwMode="auto">
          <a:xfrm>
            <a:off x="304800" y="5791200"/>
            <a:ext cx="76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14"/>
          <p:cNvSpPr txBox="1">
            <a:spLocks noChangeArrowheads="1"/>
          </p:cNvSpPr>
          <p:nvPr userDrawn="1"/>
        </p:nvSpPr>
        <p:spPr bwMode="auto">
          <a:xfrm>
            <a:off x="1181100" y="5867400"/>
            <a:ext cx="5749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JAN is a service of the U.S. Department of Labor’s </a:t>
            </a:r>
          </a:p>
          <a:p>
            <a:pPr eaLnBrk="1" hangingPunct="1">
              <a:defRPr/>
            </a:pPr>
            <a:r>
              <a:rPr lang="en-US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Office of Disability Employment Policy.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0" r:id="rId1"/>
    <p:sldLayoutId id="2147485531" r:id="rId2"/>
    <p:sldLayoutId id="2147485532" r:id="rId3"/>
    <p:sldLayoutId id="2147485533" r:id="rId4"/>
    <p:sldLayoutId id="2147485534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template.gi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D58FD4-EFE3-432B-934B-F44B7E7151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7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3080" name="Picture 20" descr="odeplogo2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82" name="Picture 11" descr="JAN Logo&#10;&#10;Job Accommodation Network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7" r:id="rId1"/>
    <p:sldLayoutId id="2147485535" r:id="rId2"/>
    <p:sldLayoutId id="2147485536" r:id="rId3"/>
    <p:sldLayoutId id="2147485539" r:id="rId4"/>
    <p:sldLayoutId id="2147485543" r:id="rId5"/>
    <p:sldLayoutId id="2147485546" r:id="rId6"/>
    <p:sldLayoutId id="2147485552" r:id="rId7"/>
    <p:sldLayoutId id="2147485553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32000" y="1816294"/>
            <a:ext cx="8492400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4"/>
            <a:endParaRPr lang="en-US" dirty="0" smtClean="0"/>
          </a:p>
        </p:txBody>
      </p:sp>
      <p:sp>
        <p:nvSpPr>
          <p:cNvPr id="14" name="Rectangle 13"/>
          <p:cNvSpPr>
            <a:spLocks noSelect="1"/>
          </p:cNvSpPr>
          <p:nvPr userDrawn="1"/>
        </p:nvSpPr>
        <p:spPr bwMode="gray">
          <a:xfrm>
            <a:off x="0" y="6083997"/>
            <a:ext cx="9144000" cy="774000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AU"/>
          </a:p>
        </p:txBody>
      </p:sp>
      <p:sp>
        <p:nvSpPr>
          <p:cNvPr id="7" name="Text Placeholder 5"/>
          <p:cNvSpPr txBox="1">
            <a:spLocks/>
          </p:cNvSpPr>
          <p:nvPr userDrawn="1"/>
        </p:nvSpPr>
        <p:spPr>
          <a:xfrm>
            <a:off x="173068" y="6378840"/>
            <a:ext cx="1828800" cy="135935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alpha val="0"/>
              </a:schemeClr>
            </a:solidFill>
          </a:ln>
        </p:spPr>
        <p:txBody>
          <a:bodyPr lIns="0" tIns="0" anchor="ctr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073084" rtl="0" eaLnBrk="1" fontAlgn="auto" latinLnBrk="0" hangingPunct="1">
              <a:lnSpc>
                <a:spcPts val="704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700" kern="0" dirty="0" smtClean="0">
                <a:solidFill>
                  <a:srgbClr val="666666"/>
                </a:solidFill>
                <a:cs typeface="Arial"/>
              </a:rPr>
              <a:t>© 2018 BAE Systems</a:t>
            </a:r>
            <a:endParaRPr lang="en-GB" sz="700" kern="0" dirty="0">
              <a:solidFill>
                <a:srgbClr val="666666"/>
              </a:solidFill>
              <a:cs typeface="Arial"/>
            </a:endParaRPr>
          </a:p>
        </p:txBody>
      </p:sp>
      <p:pic>
        <p:nvPicPr>
          <p:cNvPr id="8" name="Picture 7"/>
          <p:cNvPicPr>
            <a:picLocks noSelect="1" noChangeAspect="1"/>
          </p:cNvPicPr>
          <p:nvPr userDrawn="1"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6310800"/>
            <a:ext cx="1372043" cy="324000"/>
          </a:xfrm>
          <a:prstGeom prst="rect">
            <a:avLst/>
          </a:prstGeom>
          <a:ln>
            <a:solidFill>
              <a:schemeClr val="bg2">
                <a:alpha val="0"/>
              </a:schemeClr>
            </a:solidFill>
          </a:ln>
        </p:spPr>
      </p:pic>
      <p:sp>
        <p:nvSpPr>
          <p:cNvPr id="6" name="Slide Number Placeholder 5"/>
          <p:cNvSpPr>
            <a:spLocks noGrp="1" noSelect="1"/>
          </p:cNvSpPr>
          <p:nvPr userDrawn="1">
            <p:ph type="sldNum" sz="quarter" idx="4"/>
          </p:nvPr>
        </p:nvSpPr>
        <p:spPr>
          <a:xfrm>
            <a:off x="8424909" y="144000"/>
            <a:ext cx="367954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455123DE-DF0A-45CF-9929-81DBBDC71DC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Rectangle 10"/>
          <p:cNvSpPr>
            <a:spLocks noSelect="1"/>
          </p:cNvSpPr>
          <p:nvPr userDrawn="1"/>
        </p:nvSpPr>
        <p:spPr bwMode="gray">
          <a:xfrm>
            <a:off x="0" y="0"/>
            <a:ext cx="9144000" cy="324000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6141080"/>
            <a:ext cx="1944000" cy="7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  <p:sldLayoutId id="2147485566" r:id="rId12"/>
    <p:sldLayoutId id="2147485567" r:id="rId13"/>
    <p:sldLayoutId id="2147485568" r:id="rId14"/>
    <p:sldLayoutId id="2147485569" r:id="rId15"/>
    <p:sldLayoutId id="2147485570" r:id="rId16"/>
    <p:sldLayoutId id="2147485571" r:id="rId17"/>
    <p:sldLayoutId id="2147485572" r:id="rId18"/>
    <p:sldLayoutId id="2147485573" r:id="rId19"/>
    <p:sldLayoutId id="2147485574" r:id="rId20"/>
    <p:sldLayoutId id="2147485575" r:id="rId21"/>
    <p:sldLayoutId id="2147485576" r:id="rId22"/>
    <p:sldLayoutId id="2147485577" r:id="rId23"/>
    <p:sldLayoutId id="2147485578" r:id="rId24"/>
    <p:sldLayoutId id="2147485579" r:id="rId25"/>
    <p:sldLayoutId id="2147485580" r:id="rId26"/>
    <p:sldLayoutId id="2147485581" r:id="rId27"/>
    <p:sldLayoutId id="2147485582" r:id="rId28"/>
    <p:sldLayoutId id="2147485583" r:id="rId29"/>
    <p:sldLayoutId id="2147485584" r:id="rId30"/>
    <p:sldLayoutId id="2147485585" r:id="rId31"/>
    <p:sldLayoutId id="2147485586" r:id="rId32"/>
    <p:sldLayoutId id="2147485587" r:id="rId33"/>
    <p:sldLayoutId id="2147485588" r:id="rId34"/>
    <p:sldLayoutId id="2147485589" r:id="rId35"/>
    <p:sldLayoutId id="2147485590" r:id="rId36"/>
    <p:sldLayoutId id="2147485591" r:id="rId37"/>
    <p:sldLayoutId id="2147485592" r:id="rId38"/>
    <p:sldLayoutId id="2147485593" r:id="rId39"/>
    <p:sldLayoutId id="2147485594" r:id="rId40"/>
    <p:sldLayoutId id="2147485595" r:id="rId41"/>
    <p:sldLayoutId id="2147485596" r:id="rId42"/>
    <p:sldLayoutId id="2147485597" r:id="rId43"/>
    <p:sldLayoutId id="2147485598" r:id="rId44"/>
    <p:sldLayoutId id="2147485599" r:id="rId45"/>
    <p:sldLayoutId id="2147485600" r:id="rId46"/>
    <p:sldLayoutId id="2147485601" r:id="rId47"/>
    <p:sldLayoutId id="2147485602" r:id="rId48"/>
    <p:sldLayoutId id="2147485603" r:id="rId49"/>
    <p:sldLayoutId id="2147485604" r:id="rId50"/>
    <p:sldLayoutId id="2147485605" r:id="rId51"/>
    <p:sldLayoutId id="2147485606" r:id="rId52"/>
    <p:sldLayoutId id="2147485607" r:id="rId53"/>
    <p:sldLayoutId id="2147485608" r:id="rId54"/>
    <p:sldLayoutId id="2147485609" r:id="rId55"/>
    <p:sldLayoutId id="2147485610" r:id="rId56"/>
    <p:sldLayoutId id="2147485611" r:id="rId57"/>
    <p:sldLayoutId id="2147485612" r:id="rId58"/>
    <p:sldLayoutId id="2147485613" r:id="rId59"/>
    <p:sldLayoutId id="2147485614" r:id="rId60"/>
    <p:sldLayoutId id="2147485615" r:id="rId61"/>
    <p:sldLayoutId id="2147485616" r:id="rId62"/>
    <p:sldLayoutId id="2147485617" r:id="rId63"/>
    <p:sldLayoutId id="2147485618" r:id="rId64"/>
    <p:sldLayoutId id="2147485619" r:id="rId6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73084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1073084" rtl="0" eaLnBrk="1" latinLnBrk="0" hangingPunct="1">
        <a:lnSpc>
          <a:spcPct val="90000"/>
        </a:lnSpc>
        <a:spcBef>
          <a:spcPts val="1173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822292" indent="-285750" algn="l" defTabSz="1073084" rtl="0" eaLnBrk="1" latinLnBrk="0" hangingPunct="1">
        <a:lnSpc>
          <a:spcPct val="90000"/>
        </a:lnSpc>
        <a:spcBef>
          <a:spcPts val="587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358834" indent="-285750" algn="l" defTabSz="1073084" rtl="0" eaLnBrk="1" latinLnBrk="0" hangingPunct="1">
        <a:lnSpc>
          <a:spcPct val="90000"/>
        </a:lnSpc>
        <a:spcBef>
          <a:spcPts val="587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895376" indent="-285750" algn="l" defTabSz="1073084" rtl="0" eaLnBrk="1" latinLnBrk="0" hangingPunct="1">
        <a:lnSpc>
          <a:spcPct val="90000"/>
        </a:lnSpc>
        <a:spcBef>
          <a:spcPts val="587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414438" indent="-268271" algn="l" defTabSz="1073084" rtl="0" eaLnBrk="1" latinLnBrk="0" hangingPunct="1">
        <a:lnSpc>
          <a:spcPct val="90000"/>
        </a:lnSpc>
        <a:spcBef>
          <a:spcPts val="587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950981" indent="-268271" algn="l" defTabSz="1073084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12" kern="1200">
          <a:solidFill>
            <a:schemeClr val="tx1"/>
          </a:solidFill>
          <a:latin typeface="+mn-lt"/>
          <a:ea typeface="+mn-ea"/>
          <a:cs typeface="+mn-cs"/>
        </a:defRPr>
      </a:lvl6pPr>
      <a:lvl7pPr marL="3487523" indent="-268271" algn="l" defTabSz="1073084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12" kern="1200">
          <a:solidFill>
            <a:schemeClr val="tx1"/>
          </a:solidFill>
          <a:latin typeface="+mn-lt"/>
          <a:ea typeface="+mn-ea"/>
          <a:cs typeface="+mn-cs"/>
        </a:defRPr>
      </a:lvl7pPr>
      <a:lvl8pPr marL="4024065" indent="-268271" algn="l" defTabSz="1073084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12" kern="1200">
          <a:solidFill>
            <a:schemeClr val="tx1"/>
          </a:solidFill>
          <a:latin typeface="+mn-lt"/>
          <a:ea typeface="+mn-ea"/>
          <a:cs typeface="+mn-cs"/>
        </a:defRPr>
      </a:lvl8pPr>
      <a:lvl9pPr marL="4560606" indent="-268271" algn="l" defTabSz="1073084" rtl="0" eaLnBrk="1" latinLnBrk="0" hangingPunct="1">
        <a:lnSpc>
          <a:spcPct val="90000"/>
        </a:lnSpc>
        <a:spcBef>
          <a:spcPts val="587"/>
        </a:spcBef>
        <a:buFont typeface="Arial" panose="020B0604020202020204" pitchFamily="34" charset="0"/>
        <a:buChar char="•"/>
        <a:defRPr sz="21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1pPr>
      <a:lvl2pPr marL="536542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2pPr>
      <a:lvl3pPr marL="1073084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3pPr>
      <a:lvl4pPr marL="1609626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4pPr>
      <a:lvl5pPr marL="2146168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5pPr>
      <a:lvl6pPr marL="2682710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6pPr>
      <a:lvl7pPr marL="3219252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7pPr>
      <a:lvl8pPr marL="3755794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8pPr>
      <a:lvl9pPr marL="4292336" algn="l" defTabSz="1073084" rtl="0" eaLnBrk="1" latinLnBrk="0" hangingPunct="1">
        <a:defRPr sz="21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8153400" y="5955219"/>
            <a:ext cx="533400" cy="64654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" y="1"/>
            <a:ext cx="9141291" cy="9704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-50800"/>
            <a:ext cx="8305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97002"/>
            <a:ext cx="8305800" cy="3860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955219"/>
            <a:ext cx="1809750" cy="72498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23850" y="5664200"/>
            <a:ext cx="8362950" cy="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153400" y="6095399"/>
            <a:ext cx="533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DF46A9A1-FE44-4ECF-9D2C-7D6B9B7E46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00800" y="6128188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/>
              <a:t>AskEARN.org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3330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</p:sldLayoutIdLst>
  <p:hf hdr="0" ftr="0"/>
  <p:txStyles>
    <p:titleStyle>
      <a:lvl1pPr algn="l" defTabSz="914378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5"/>
          <p:cNvSpPr>
            <a:spLocks noChangeShapeType="1"/>
          </p:cNvSpPr>
          <p:nvPr/>
        </p:nvSpPr>
        <p:spPr bwMode="auto">
          <a:xfrm>
            <a:off x="250825" y="547688"/>
            <a:ext cx="8620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6">
            <a:extLst/>
          </p:cNvPr>
          <p:cNvSpPr>
            <a:spLocks noChangeArrowheads="1"/>
          </p:cNvSpPr>
          <p:nvPr/>
        </p:nvSpPr>
        <p:spPr bwMode="black">
          <a:xfrm>
            <a:off x="149225" y="6527800"/>
            <a:ext cx="3054350" cy="214313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>
            <a:spAutoFit/>
          </a:bodyPr>
          <a:lstStyle>
            <a:lvl1pPr eaLnBrk="0" hangingPunct="0"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0" dirty="0">
                <a:solidFill>
                  <a:srgbClr val="000000"/>
                </a:solidFill>
                <a:ea typeface="MS PGothic" pitchFamily="34" charset="-128"/>
              </a:rPr>
              <a:t>© 2014 IBM Corporation</a:t>
            </a:r>
            <a:endParaRPr lang="en-US" altLang="en-US" sz="1800" b="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028" name="Picture 31" descr="5300_IBMpos_black_PPT_bkg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38125"/>
            <a:ext cx="5857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2">
            <a:extLst/>
          </p:cNvPr>
          <p:cNvSpPr>
            <a:spLocks noChangeArrowheads="1"/>
          </p:cNvSpPr>
          <p:nvPr/>
        </p:nvSpPr>
        <p:spPr bwMode="black">
          <a:xfrm>
            <a:off x="8172450" y="6524625"/>
            <a:ext cx="817563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>
            <a:lvl1pPr eaLnBrk="0" hangingPunct="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64545E9-E7BF-4356-BA71-6C5B49323B6E}" type="slidenum">
              <a:rPr lang="en-US" altLang="en-US" sz="900" smtClean="0">
                <a:solidFill>
                  <a:schemeClr val="tx1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620713"/>
            <a:ext cx="8766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1844675"/>
            <a:ext cx="8763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8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6" r:id="rId1"/>
    <p:sldLayoutId id="2147485627" r:id="rId2"/>
    <p:sldLayoutId id="2147485628" r:id="rId3"/>
    <p:sldLayoutId id="2147485629" r:id="rId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366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366CC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366CC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366CC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366CC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09588" indent="-163513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2pPr>
      <a:lvl3pPr marL="855663" indent="-173038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3pPr>
      <a:lvl4pPr marL="1203325" indent="-17303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4pPr>
      <a:lvl5pPr marL="1539875" indent="-1635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5pPr>
      <a:lvl6pPr marL="19970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6pPr>
      <a:lvl7pPr marL="24542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7pPr>
      <a:lvl8pPr marL="29114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8pPr>
      <a:lvl9pPr marL="33686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3655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44933" y="6519334"/>
            <a:ext cx="1153067" cy="202143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 b="0" i="0">
                <a:solidFill>
                  <a:schemeClr val="tx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fld id="{A9AE056E-215D-424C-98EF-167C196C1A78}" type="datetime1">
              <a:rPr lang="en-US" smtClean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3885" y="6519334"/>
            <a:ext cx="1852344" cy="202143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 b="0" i="0">
                <a:solidFill>
                  <a:schemeClr val="tx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19334"/>
            <a:ext cx="778933" cy="202143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rgbClr val="000000"/>
                </a:solidFill>
                <a:latin typeface="Tele-GroteskHal" pitchFamily="2" charset="0"/>
              </a:defRPr>
            </a:lvl1pPr>
          </a:lstStyle>
          <a:p>
            <a:fld id="{1AF40C39-5108-E841-85F7-F0B9C0D30E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6400951"/>
            <a:ext cx="892969" cy="4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2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1" r:id="rId1"/>
    <p:sldLayoutId id="2147485632" r:id="rId2"/>
    <p:sldLayoutId id="2147485633" r:id="rId3"/>
    <p:sldLayoutId id="2147485634" r:id="rId4"/>
    <p:sldLayoutId id="2147485635" r:id="rId5"/>
    <p:sldLayoutId id="2147485636" r:id="rId6"/>
  </p:sldLayoutIdLst>
  <p:hf sldNum="0" hdr="0" dt="0"/>
  <p:txStyles>
    <p:titleStyle>
      <a:lvl1pPr algn="l" defTabSz="342946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Tele-GroteskUlt"/>
          <a:ea typeface="+mj-ea"/>
          <a:cs typeface="Tele-GroteskUlt"/>
        </a:defRPr>
      </a:lvl1pPr>
    </p:titleStyle>
    <p:bodyStyle>
      <a:lvl1pPr marL="257209" indent="-257209" algn="l" defTabSz="342946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2"/>
          </a:solidFill>
          <a:latin typeface="Tele-GroteskFet"/>
          <a:ea typeface="+mn-ea"/>
          <a:cs typeface="Tele-GroteskFet"/>
        </a:defRPr>
      </a:lvl1pPr>
      <a:lvl2pPr marL="557287" indent="-214341" algn="l" defTabSz="342946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2"/>
          </a:solidFill>
          <a:latin typeface="Tele-GroteskFet"/>
          <a:ea typeface="+mn-ea"/>
          <a:cs typeface="Tele-GroteskFet"/>
        </a:defRPr>
      </a:lvl2pPr>
      <a:lvl3pPr marL="857364" indent="-171473" algn="l" defTabSz="342946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chemeClr val="tx2"/>
          </a:solidFill>
          <a:latin typeface="Tele-GroteskFet"/>
          <a:ea typeface="+mn-ea"/>
          <a:cs typeface="Tele-GroteskFet"/>
        </a:defRPr>
      </a:lvl3pPr>
      <a:lvl4pPr marL="1200310" indent="-171473" algn="l" defTabSz="342946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2"/>
          </a:solidFill>
          <a:latin typeface="Tele-GroteskHal"/>
          <a:ea typeface="+mn-ea"/>
          <a:cs typeface="Tele-GroteskHal"/>
        </a:defRPr>
      </a:lvl4pPr>
      <a:lvl5pPr marL="1543256" indent="-171473" algn="l" defTabSz="342946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2"/>
          </a:solidFill>
          <a:latin typeface="Tele-GroteskHal"/>
          <a:ea typeface="+mn-ea"/>
          <a:cs typeface="Tele-GroteskHal"/>
        </a:defRPr>
      </a:lvl5pPr>
      <a:lvl6pPr marL="1886201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ChangeAspect="1"/>
          </p:cNvSpPr>
          <p:nvPr/>
        </p:nvSpPr>
        <p:spPr bwMode="auto">
          <a:xfrm>
            <a:off x="236301" y="228429"/>
            <a:ext cx="185771" cy="185771"/>
          </a:xfrm>
          <a:custGeom>
            <a:avLst/>
            <a:gdLst>
              <a:gd name="T0" fmla="*/ 14 w 96"/>
              <a:gd name="T1" fmla="*/ 96 h 96"/>
              <a:gd name="T2" fmla="*/ 43 w 96"/>
              <a:gd name="T3" fmla="*/ 96 h 96"/>
              <a:gd name="T4" fmla="*/ 58 w 96"/>
              <a:gd name="T5" fmla="*/ 82 h 96"/>
              <a:gd name="T6" fmla="*/ 58 w 96"/>
              <a:gd name="T7" fmla="*/ 58 h 96"/>
              <a:gd name="T8" fmla="*/ 82 w 96"/>
              <a:gd name="T9" fmla="*/ 58 h 96"/>
              <a:gd name="T10" fmla="*/ 96 w 96"/>
              <a:gd name="T11" fmla="*/ 43 h 96"/>
              <a:gd name="T12" fmla="*/ 96 w 96"/>
              <a:gd name="T13" fmla="*/ 14 h 96"/>
              <a:gd name="T14" fmla="*/ 82 w 96"/>
              <a:gd name="T15" fmla="*/ 0 h 96"/>
              <a:gd name="T16" fmla="*/ 0 w 96"/>
              <a:gd name="T17" fmla="*/ 0 h 96"/>
              <a:gd name="T18" fmla="*/ 0 w 96"/>
              <a:gd name="T19" fmla="*/ 82 h 96"/>
              <a:gd name="T20" fmla="*/ 14 w 96"/>
              <a:gd name="T21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96">
                <a:moveTo>
                  <a:pt x="14" y="96"/>
                </a:moveTo>
                <a:cubicBezTo>
                  <a:pt x="43" y="96"/>
                  <a:pt x="43" y="96"/>
                  <a:pt x="43" y="96"/>
                </a:cubicBezTo>
                <a:cubicBezTo>
                  <a:pt x="51" y="96"/>
                  <a:pt x="58" y="90"/>
                  <a:pt x="58" y="82"/>
                </a:cubicBezTo>
                <a:cubicBezTo>
                  <a:pt x="58" y="58"/>
                  <a:pt x="58" y="58"/>
                  <a:pt x="58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90" y="58"/>
                  <a:pt x="96" y="51"/>
                  <a:pt x="96" y="43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7"/>
                  <a:pt x="90" y="0"/>
                  <a:pt x="8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90"/>
                  <a:pt x="7" y="96"/>
                  <a:pt x="14" y="96"/>
                </a:cubicBezTo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463040"/>
            <a:ext cx="8229600" cy="438912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57200" y="6492240"/>
            <a:ext cx="5486400" cy="21945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© 2018 CVS Health Confidential &amp; Proprietary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814816" y="6450894"/>
            <a:ext cx="32004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941024" y="6338529"/>
            <a:ext cx="1745776" cy="222096"/>
            <a:chOff x="279400" y="2781300"/>
            <a:chExt cx="8585200" cy="1092200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605337" y="2838449"/>
              <a:ext cx="958848" cy="1035051"/>
            </a:xfrm>
            <a:custGeom>
              <a:avLst/>
              <a:gdLst>
                <a:gd name="T0" fmla="*/ 142 w 604"/>
                <a:gd name="T1" fmla="*/ 272 h 652"/>
                <a:gd name="T2" fmla="*/ 142 w 604"/>
                <a:gd name="T3" fmla="*/ 57 h 652"/>
                <a:gd name="T4" fmla="*/ 206 w 604"/>
                <a:gd name="T5" fmla="*/ 57 h 652"/>
                <a:gd name="T6" fmla="*/ 206 w 604"/>
                <a:gd name="T7" fmla="*/ 0 h 652"/>
                <a:gd name="T8" fmla="*/ 0 w 604"/>
                <a:gd name="T9" fmla="*/ 0 h 652"/>
                <a:gd name="T10" fmla="*/ 0 w 604"/>
                <a:gd name="T11" fmla="*/ 57 h 652"/>
                <a:gd name="T12" fmla="*/ 64 w 604"/>
                <a:gd name="T13" fmla="*/ 57 h 652"/>
                <a:gd name="T14" fmla="*/ 64 w 604"/>
                <a:gd name="T15" fmla="*/ 587 h 652"/>
                <a:gd name="T16" fmla="*/ 0 w 604"/>
                <a:gd name="T17" fmla="*/ 587 h 652"/>
                <a:gd name="T18" fmla="*/ 0 w 604"/>
                <a:gd name="T19" fmla="*/ 652 h 652"/>
                <a:gd name="T20" fmla="*/ 206 w 604"/>
                <a:gd name="T21" fmla="*/ 652 h 652"/>
                <a:gd name="T22" fmla="*/ 206 w 604"/>
                <a:gd name="T23" fmla="*/ 587 h 652"/>
                <a:gd name="T24" fmla="*/ 142 w 604"/>
                <a:gd name="T25" fmla="*/ 587 h 652"/>
                <a:gd name="T26" fmla="*/ 142 w 604"/>
                <a:gd name="T27" fmla="*/ 329 h 652"/>
                <a:gd name="T28" fmla="*/ 462 w 604"/>
                <a:gd name="T29" fmla="*/ 329 h 652"/>
                <a:gd name="T30" fmla="*/ 462 w 604"/>
                <a:gd name="T31" fmla="*/ 587 h 652"/>
                <a:gd name="T32" fmla="*/ 398 w 604"/>
                <a:gd name="T33" fmla="*/ 587 h 652"/>
                <a:gd name="T34" fmla="*/ 398 w 604"/>
                <a:gd name="T35" fmla="*/ 652 h 652"/>
                <a:gd name="T36" fmla="*/ 604 w 604"/>
                <a:gd name="T37" fmla="*/ 652 h 652"/>
                <a:gd name="T38" fmla="*/ 604 w 604"/>
                <a:gd name="T39" fmla="*/ 587 h 652"/>
                <a:gd name="T40" fmla="*/ 540 w 604"/>
                <a:gd name="T41" fmla="*/ 587 h 652"/>
                <a:gd name="T42" fmla="*/ 540 w 604"/>
                <a:gd name="T43" fmla="*/ 57 h 652"/>
                <a:gd name="T44" fmla="*/ 604 w 604"/>
                <a:gd name="T45" fmla="*/ 57 h 652"/>
                <a:gd name="T46" fmla="*/ 604 w 604"/>
                <a:gd name="T47" fmla="*/ 0 h 652"/>
                <a:gd name="T48" fmla="*/ 398 w 604"/>
                <a:gd name="T49" fmla="*/ 0 h 652"/>
                <a:gd name="T50" fmla="*/ 398 w 604"/>
                <a:gd name="T51" fmla="*/ 57 h 652"/>
                <a:gd name="T52" fmla="*/ 462 w 604"/>
                <a:gd name="T53" fmla="*/ 57 h 652"/>
                <a:gd name="T54" fmla="*/ 462 w 604"/>
                <a:gd name="T55" fmla="*/ 272 h 652"/>
                <a:gd name="T56" fmla="*/ 142 w 604"/>
                <a:gd name="T57" fmla="*/ 27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4" h="652">
                  <a:moveTo>
                    <a:pt x="142" y="272"/>
                  </a:moveTo>
                  <a:lnTo>
                    <a:pt x="142" y="57"/>
                  </a:lnTo>
                  <a:lnTo>
                    <a:pt x="206" y="57"/>
                  </a:lnTo>
                  <a:lnTo>
                    <a:pt x="206" y="0"/>
                  </a:lnTo>
                  <a:lnTo>
                    <a:pt x="0" y="0"/>
                  </a:lnTo>
                  <a:lnTo>
                    <a:pt x="0" y="57"/>
                  </a:lnTo>
                  <a:lnTo>
                    <a:pt x="64" y="57"/>
                  </a:lnTo>
                  <a:lnTo>
                    <a:pt x="64" y="587"/>
                  </a:lnTo>
                  <a:lnTo>
                    <a:pt x="0" y="587"/>
                  </a:lnTo>
                  <a:lnTo>
                    <a:pt x="0" y="652"/>
                  </a:lnTo>
                  <a:lnTo>
                    <a:pt x="206" y="652"/>
                  </a:lnTo>
                  <a:lnTo>
                    <a:pt x="206" y="587"/>
                  </a:lnTo>
                  <a:lnTo>
                    <a:pt x="142" y="587"/>
                  </a:lnTo>
                  <a:lnTo>
                    <a:pt x="142" y="329"/>
                  </a:lnTo>
                  <a:lnTo>
                    <a:pt x="462" y="329"/>
                  </a:lnTo>
                  <a:lnTo>
                    <a:pt x="462" y="587"/>
                  </a:lnTo>
                  <a:lnTo>
                    <a:pt x="398" y="587"/>
                  </a:lnTo>
                  <a:lnTo>
                    <a:pt x="398" y="652"/>
                  </a:lnTo>
                  <a:lnTo>
                    <a:pt x="604" y="652"/>
                  </a:lnTo>
                  <a:lnTo>
                    <a:pt x="604" y="587"/>
                  </a:lnTo>
                  <a:lnTo>
                    <a:pt x="540" y="587"/>
                  </a:lnTo>
                  <a:lnTo>
                    <a:pt x="540" y="57"/>
                  </a:lnTo>
                  <a:lnTo>
                    <a:pt x="604" y="57"/>
                  </a:lnTo>
                  <a:lnTo>
                    <a:pt x="604" y="0"/>
                  </a:lnTo>
                  <a:lnTo>
                    <a:pt x="398" y="0"/>
                  </a:lnTo>
                  <a:lnTo>
                    <a:pt x="398" y="57"/>
                  </a:lnTo>
                  <a:lnTo>
                    <a:pt x="462" y="57"/>
                  </a:lnTo>
                  <a:lnTo>
                    <a:pt x="462" y="272"/>
                  </a:lnTo>
                  <a:lnTo>
                    <a:pt x="142" y="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8042277" y="2838449"/>
              <a:ext cx="822323" cy="1035051"/>
            </a:xfrm>
            <a:custGeom>
              <a:avLst/>
              <a:gdLst>
                <a:gd name="T0" fmla="*/ 27 w 73"/>
                <a:gd name="T1" fmla="*/ 82 h 91"/>
                <a:gd name="T2" fmla="*/ 19 w 73"/>
                <a:gd name="T3" fmla="*/ 82 h 91"/>
                <a:gd name="T4" fmla="*/ 19 w 73"/>
                <a:gd name="T5" fmla="*/ 54 h 91"/>
                <a:gd name="T6" fmla="*/ 37 w 73"/>
                <a:gd name="T7" fmla="*/ 35 h 91"/>
                <a:gd name="T8" fmla="*/ 55 w 73"/>
                <a:gd name="T9" fmla="*/ 54 h 91"/>
                <a:gd name="T10" fmla="*/ 55 w 73"/>
                <a:gd name="T11" fmla="*/ 82 h 91"/>
                <a:gd name="T12" fmla="*/ 46 w 73"/>
                <a:gd name="T13" fmla="*/ 82 h 91"/>
                <a:gd name="T14" fmla="*/ 46 w 73"/>
                <a:gd name="T15" fmla="*/ 91 h 91"/>
                <a:gd name="T16" fmla="*/ 73 w 73"/>
                <a:gd name="T17" fmla="*/ 91 h 91"/>
                <a:gd name="T18" fmla="*/ 73 w 73"/>
                <a:gd name="T19" fmla="*/ 82 h 91"/>
                <a:gd name="T20" fmla="*/ 65 w 73"/>
                <a:gd name="T21" fmla="*/ 82 h 91"/>
                <a:gd name="T22" fmla="*/ 65 w 73"/>
                <a:gd name="T23" fmla="*/ 54 h 91"/>
                <a:gd name="T24" fmla="*/ 38 w 73"/>
                <a:gd name="T25" fmla="*/ 26 h 91"/>
                <a:gd name="T26" fmla="*/ 19 w 73"/>
                <a:gd name="T27" fmla="*/ 35 h 91"/>
                <a:gd name="T28" fmla="*/ 19 w 73"/>
                <a:gd name="T29" fmla="*/ 0 h 91"/>
                <a:gd name="T30" fmla="*/ 0 w 73"/>
                <a:gd name="T31" fmla="*/ 0 h 91"/>
                <a:gd name="T32" fmla="*/ 0 w 73"/>
                <a:gd name="T33" fmla="*/ 8 h 91"/>
                <a:gd name="T34" fmla="*/ 9 w 73"/>
                <a:gd name="T35" fmla="*/ 8 h 91"/>
                <a:gd name="T36" fmla="*/ 9 w 73"/>
                <a:gd name="T37" fmla="*/ 82 h 91"/>
                <a:gd name="T38" fmla="*/ 0 w 73"/>
                <a:gd name="T39" fmla="*/ 82 h 91"/>
                <a:gd name="T40" fmla="*/ 0 w 73"/>
                <a:gd name="T41" fmla="*/ 91 h 91"/>
                <a:gd name="T42" fmla="*/ 27 w 73"/>
                <a:gd name="T43" fmla="*/ 91 h 91"/>
                <a:gd name="T44" fmla="*/ 27 w 73"/>
                <a:gd name="T45" fmla="*/ 8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91">
                  <a:moveTo>
                    <a:pt x="27" y="82"/>
                  </a:moveTo>
                  <a:cubicBezTo>
                    <a:pt x="19" y="82"/>
                    <a:pt x="19" y="82"/>
                    <a:pt x="19" y="8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41"/>
                    <a:pt x="25" y="35"/>
                    <a:pt x="37" y="35"/>
                  </a:cubicBezTo>
                  <a:cubicBezTo>
                    <a:pt x="48" y="35"/>
                    <a:pt x="55" y="41"/>
                    <a:pt x="55" y="5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82"/>
                    <a:pt x="73" y="82"/>
                    <a:pt x="73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5" y="39"/>
                    <a:pt x="55" y="26"/>
                    <a:pt x="38" y="26"/>
                  </a:cubicBezTo>
                  <a:cubicBezTo>
                    <a:pt x="30" y="26"/>
                    <a:pt x="23" y="29"/>
                    <a:pt x="19" y="3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7" y="91"/>
                    <a:pt x="27" y="91"/>
                    <a:pt x="27" y="91"/>
                  </a:cubicBezTo>
                  <a:lnTo>
                    <a:pt x="27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6419850" y="3122613"/>
              <a:ext cx="822323" cy="750887"/>
            </a:xfrm>
            <a:custGeom>
              <a:avLst/>
              <a:gdLst>
                <a:gd name="T0" fmla="*/ 73 w 73"/>
                <a:gd name="T1" fmla="*/ 10 h 66"/>
                <a:gd name="T2" fmla="*/ 73 w 73"/>
                <a:gd name="T3" fmla="*/ 2 h 66"/>
                <a:gd name="T4" fmla="*/ 54 w 73"/>
                <a:gd name="T5" fmla="*/ 2 h 66"/>
                <a:gd name="T6" fmla="*/ 54 w 73"/>
                <a:gd name="T7" fmla="*/ 11 h 66"/>
                <a:gd name="T8" fmla="*/ 31 w 73"/>
                <a:gd name="T9" fmla="*/ 0 h 66"/>
                <a:gd name="T10" fmla="*/ 0 w 73"/>
                <a:gd name="T11" fmla="*/ 33 h 66"/>
                <a:gd name="T12" fmla="*/ 31 w 73"/>
                <a:gd name="T13" fmla="*/ 66 h 66"/>
                <a:gd name="T14" fmla="*/ 54 w 73"/>
                <a:gd name="T15" fmla="*/ 55 h 66"/>
                <a:gd name="T16" fmla="*/ 54 w 73"/>
                <a:gd name="T17" fmla="*/ 65 h 66"/>
                <a:gd name="T18" fmla="*/ 73 w 73"/>
                <a:gd name="T19" fmla="*/ 65 h 66"/>
                <a:gd name="T20" fmla="*/ 73 w 73"/>
                <a:gd name="T21" fmla="*/ 56 h 66"/>
                <a:gd name="T22" fmla="*/ 64 w 73"/>
                <a:gd name="T23" fmla="*/ 56 h 66"/>
                <a:gd name="T24" fmla="*/ 64 w 73"/>
                <a:gd name="T25" fmla="*/ 10 h 66"/>
                <a:gd name="T26" fmla="*/ 73 w 73"/>
                <a:gd name="T27" fmla="*/ 10 h 66"/>
                <a:gd name="T28" fmla="*/ 33 w 73"/>
                <a:gd name="T29" fmla="*/ 58 h 66"/>
                <a:gd name="T30" fmla="*/ 11 w 73"/>
                <a:gd name="T31" fmla="*/ 33 h 66"/>
                <a:gd name="T32" fmla="*/ 33 w 73"/>
                <a:gd name="T33" fmla="*/ 9 h 66"/>
                <a:gd name="T34" fmla="*/ 54 w 73"/>
                <a:gd name="T35" fmla="*/ 33 h 66"/>
                <a:gd name="T36" fmla="*/ 33 w 73"/>
                <a:gd name="T37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66">
                  <a:moveTo>
                    <a:pt x="73" y="10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9" y="4"/>
                    <a:pt x="41" y="0"/>
                    <a:pt x="31" y="0"/>
                  </a:cubicBezTo>
                  <a:cubicBezTo>
                    <a:pt x="13" y="0"/>
                    <a:pt x="0" y="14"/>
                    <a:pt x="0" y="33"/>
                  </a:cubicBezTo>
                  <a:cubicBezTo>
                    <a:pt x="0" y="52"/>
                    <a:pt x="13" y="66"/>
                    <a:pt x="31" y="66"/>
                  </a:cubicBezTo>
                  <a:cubicBezTo>
                    <a:pt x="41" y="66"/>
                    <a:pt x="49" y="62"/>
                    <a:pt x="54" y="5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10"/>
                    <a:pt x="64" y="10"/>
                    <a:pt x="64" y="10"/>
                  </a:cubicBezTo>
                  <a:lnTo>
                    <a:pt x="73" y="10"/>
                  </a:lnTo>
                  <a:close/>
                  <a:moveTo>
                    <a:pt x="33" y="58"/>
                  </a:moveTo>
                  <a:cubicBezTo>
                    <a:pt x="20" y="58"/>
                    <a:pt x="11" y="47"/>
                    <a:pt x="11" y="33"/>
                  </a:cubicBezTo>
                  <a:cubicBezTo>
                    <a:pt x="11" y="19"/>
                    <a:pt x="20" y="9"/>
                    <a:pt x="33" y="9"/>
                  </a:cubicBezTo>
                  <a:cubicBezTo>
                    <a:pt x="46" y="9"/>
                    <a:pt x="54" y="19"/>
                    <a:pt x="54" y="33"/>
                  </a:cubicBezTo>
                  <a:cubicBezTo>
                    <a:pt x="54" y="47"/>
                    <a:pt x="46" y="58"/>
                    <a:pt x="33" y="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5608636" y="3122613"/>
              <a:ext cx="731837" cy="750887"/>
            </a:xfrm>
            <a:custGeom>
              <a:avLst/>
              <a:gdLst>
                <a:gd name="T0" fmla="*/ 65 w 65"/>
                <a:gd name="T1" fmla="*/ 32 h 66"/>
                <a:gd name="T2" fmla="*/ 33 w 65"/>
                <a:gd name="T3" fmla="*/ 0 h 66"/>
                <a:gd name="T4" fmla="*/ 0 w 65"/>
                <a:gd name="T5" fmla="*/ 33 h 66"/>
                <a:gd name="T6" fmla="*/ 33 w 65"/>
                <a:gd name="T7" fmla="*/ 66 h 66"/>
                <a:gd name="T8" fmla="*/ 63 w 65"/>
                <a:gd name="T9" fmla="*/ 48 h 66"/>
                <a:gd name="T10" fmla="*/ 53 w 65"/>
                <a:gd name="T11" fmla="*/ 48 h 66"/>
                <a:gd name="T12" fmla="*/ 34 w 65"/>
                <a:gd name="T13" fmla="*/ 58 h 66"/>
                <a:gd name="T14" fmla="*/ 11 w 65"/>
                <a:gd name="T15" fmla="*/ 37 h 66"/>
                <a:gd name="T16" fmla="*/ 65 w 65"/>
                <a:gd name="T17" fmla="*/ 37 h 66"/>
                <a:gd name="T18" fmla="*/ 65 w 65"/>
                <a:gd name="T19" fmla="*/ 32 h 66"/>
                <a:gd name="T20" fmla="*/ 11 w 65"/>
                <a:gd name="T21" fmla="*/ 28 h 66"/>
                <a:gd name="T22" fmla="*/ 33 w 65"/>
                <a:gd name="T23" fmla="*/ 8 h 66"/>
                <a:gd name="T24" fmla="*/ 55 w 65"/>
                <a:gd name="T25" fmla="*/ 28 h 66"/>
                <a:gd name="T26" fmla="*/ 11 w 65"/>
                <a:gd name="T2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66">
                  <a:moveTo>
                    <a:pt x="65" y="32"/>
                  </a:moveTo>
                  <a:cubicBezTo>
                    <a:pt x="65" y="13"/>
                    <a:pt x="53" y="0"/>
                    <a:pt x="33" y="0"/>
                  </a:cubicBezTo>
                  <a:cubicBezTo>
                    <a:pt x="14" y="0"/>
                    <a:pt x="0" y="14"/>
                    <a:pt x="0" y="33"/>
                  </a:cubicBezTo>
                  <a:cubicBezTo>
                    <a:pt x="0" y="53"/>
                    <a:pt x="14" y="66"/>
                    <a:pt x="33" y="66"/>
                  </a:cubicBezTo>
                  <a:cubicBezTo>
                    <a:pt x="47" y="66"/>
                    <a:pt x="58" y="59"/>
                    <a:pt x="63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0" y="54"/>
                    <a:pt x="43" y="58"/>
                    <a:pt x="34" y="58"/>
                  </a:cubicBezTo>
                  <a:cubicBezTo>
                    <a:pt x="19" y="58"/>
                    <a:pt x="12" y="49"/>
                    <a:pt x="11" y="37"/>
                  </a:cubicBezTo>
                  <a:cubicBezTo>
                    <a:pt x="65" y="37"/>
                    <a:pt x="65" y="37"/>
                    <a:pt x="65" y="37"/>
                  </a:cubicBezTo>
                  <a:lnTo>
                    <a:pt x="65" y="32"/>
                  </a:lnTo>
                  <a:close/>
                  <a:moveTo>
                    <a:pt x="11" y="28"/>
                  </a:moveTo>
                  <a:cubicBezTo>
                    <a:pt x="12" y="17"/>
                    <a:pt x="20" y="8"/>
                    <a:pt x="33" y="8"/>
                  </a:cubicBezTo>
                  <a:cubicBezTo>
                    <a:pt x="47" y="8"/>
                    <a:pt x="54" y="18"/>
                    <a:pt x="55" y="28"/>
                  </a:cubicBezTo>
                  <a:lnTo>
                    <a:pt x="11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613651" y="2974974"/>
              <a:ext cx="360364" cy="898526"/>
            </a:xfrm>
            <a:custGeom>
              <a:avLst/>
              <a:gdLst>
                <a:gd name="T0" fmla="*/ 20 w 32"/>
                <a:gd name="T1" fmla="*/ 62 h 79"/>
                <a:gd name="T2" fmla="*/ 20 w 32"/>
                <a:gd name="T3" fmla="*/ 24 h 79"/>
                <a:gd name="T4" fmla="*/ 32 w 32"/>
                <a:gd name="T5" fmla="*/ 24 h 79"/>
                <a:gd name="T6" fmla="*/ 32 w 32"/>
                <a:gd name="T7" fmla="*/ 16 h 79"/>
                <a:gd name="T8" fmla="*/ 20 w 32"/>
                <a:gd name="T9" fmla="*/ 16 h 79"/>
                <a:gd name="T10" fmla="*/ 20 w 32"/>
                <a:gd name="T11" fmla="*/ 0 h 79"/>
                <a:gd name="T12" fmla="*/ 9 w 32"/>
                <a:gd name="T13" fmla="*/ 0 h 79"/>
                <a:gd name="T14" fmla="*/ 9 w 32"/>
                <a:gd name="T15" fmla="*/ 16 h 79"/>
                <a:gd name="T16" fmla="*/ 0 w 32"/>
                <a:gd name="T17" fmla="*/ 16 h 79"/>
                <a:gd name="T18" fmla="*/ 0 w 32"/>
                <a:gd name="T19" fmla="*/ 24 h 79"/>
                <a:gd name="T20" fmla="*/ 9 w 32"/>
                <a:gd name="T21" fmla="*/ 24 h 79"/>
                <a:gd name="T22" fmla="*/ 9 w 32"/>
                <a:gd name="T23" fmla="*/ 63 h 79"/>
                <a:gd name="T24" fmla="*/ 26 w 32"/>
                <a:gd name="T25" fmla="*/ 79 h 79"/>
                <a:gd name="T26" fmla="*/ 32 w 32"/>
                <a:gd name="T27" fmla="*/ 79 h 79"/>
                <a:gd name="T28" fmla="*/ 32 w 32"/>
                <a:gd name="T29" fmla="*/ 70 h 79"/>
                <a:gd name="T30" fmla="*/ 27 w 32"/>
                <a:gd name="T31" fmla="*/ 71 h 79"/>
                <a:gd name="T32" fmla="*/ 20 w 32"/>
                <a:gd name="T33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9">
                  <a:moveTo>
                    <a:pt x="20" y="62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74"/>
                    <a:pt x="14" y="79"/>
                    <a:pt x="26" y="79"/>
                  </a:cubicBezTo>
                  <a:cubicBezTo>
                    <a:pt x="28" y="79"/>
                    <a:pt x="31" y="79"/>
                    <a:pt x="32" y="79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0" y="71"/>
                    <a:pt x="29" y="71"/>
                    <a:pt x="27" y="71"/>
                  </a:cubicBezTo>
                  <a:cubicBezTo>
                    <a:pt x="22" y="71"/>
                    <a:pt x="20" y="69"/>
                    <a:pt x="20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7275513" y="2816225"/>
              <a:ext cx="338138" cy="1035050"/>
            </a:xfrm>
            <a:custGeom>
              <a:avLst/>
              <a:gdLst>
                <a:gd name="T0" fmla="*/ 24 w 30"/>
                <a:gd name="T1" fmla="*/ 91 h 91"/>
                <a:gd name="T2" fmla="*/ 30 w 30"/>
                <a:gd name="T3" fmla="*/ 91 h 91"/>
                <a:gd name="T4" fmla="*/ 30 w 30"/>
                <a:gd name="T5" fmla="*/ 82 h 91"/>
                <a:gd name="T6" fmla="*/ 26 w 30"/>
                <a:gd name="T7" fmla="*/ 83 h 91"/>
                <a:gd name="T8" fmla="*/ 19 w 30"/>
                <a:gd name="T9" fmla="*/ 74 h 91"/>
                <a:gd name="T10" fmla="*/ 19 w 30"/>
                <a:gd name="T11" fmla="*/ 0 h 91"/>
                <a:gd name="T12" fmla="*/ 0 w 30"/>
                <a:gd name="T13" fmla="*/ 0 h 91"/>
                <a:gd name="T14" fmla="*/ 0 w 30"/>
                <a:gd name="T15" fmla="*/ 8 h 91"/>
                <a:gd name="T16" fmla="*/ 9 w 30"/>
                <a:gd name="T17" fmla="*/ 8 h 91"/>
                <a:gd name="T18" fmla="*/ 9 w 30"/>
                <a:gd name="T19" fmla="*/ 74 h 91"/>
                <a:gd name="T20" fmla="*/ 24 w 30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91">
                  <a:moveTo>
                    <a:pt x="24" y="91"/>
                  </a:moveTo>
                  <a:cubicBezTo>
                    <a:pt x="26" y="91"/>
                    <a:pt x="29" y="91"/>
                    <a:pt x="30" y="91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8" y="83"/>
                    <a:pt x="27" y="83"/>
                    <a:pt x="26" y="83"/>
                  </a:cubicBezTo>
                  <a:cubicBezTo>
                    <a:pt x="21" y="83"/>
                    <a:pt x="19" y="80"/>
                    <a:pt x="19" y="7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85"/>
                    <a:pt x="13" y="91"/>
                    <a:pt x="24" y="9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603626" y="2781300"/>
              <a:ext cx="911225" cy="1092200"/>
            </a:xfrm>
            <a:custGeom>
              <a:avLst/>
              <a:gdLst>
                <a:gd name="T0" fmla="*/ 28 w 81"/>
                <a:gd name="T1" fmla="*/ 65 h 96"/>
                <a:gd name="T2" fmla="*/ 41 w 81"/>
                <a:gd name="T3" fmla="*/ 74 h 96"/>
                <a:gd name="T4" fmla="*/ 52 w 81"/>
                <a:gd name="T5" fmla="*/ 68 h 96"/>
                <a:gd name="T6" fmla="*/ 36 w 81"/>
                <a:gd name="T7" fmla="*/ 59 h 96"/>
                <a:gd name="T8" fmla="*/ 12 w 81"/>
                <a:gd name="T9" fmla="*/ 50 h 96"/>
                <a:gd name="T10" fmla="*/ 1 w 81"/>
                <a:gd name="T11" fmla="*/ 29 h 96"/>
                <a:gd name="T12" fmla="*/ 39 w 81"/>
                <a:gd name="T13" fmla="*/ 0 h 96"/>
                <a:gd name="T14" fmla="*/ 78 w 81"/>
                <a:gd name="T15" fmla="*/ 29 h 96"/>
                <a:gd name="T16" fmla="*/ 51 w 81"/>
                <a:gd name="T17" fmla="*/ 29 h 96"/>
                <a:gd name="T18" fmla="*/ 39 w 81"/>
                <a:gd name="T19" fmla="*/ 21 h 96"/>
                <a:gd name="T20" fmla="*/ 30 w 81"/>
                <a:gd name="T21" fmla="*/ 27 h 96"/>
                <a:gd name="T22" fmla="*/ 43 w 81"/>
                <a:gd name="T23" fmla="*/ 35 h 96"/>
                <a:gd name="T24" fmla="*/ 69 w 81"/>
                <a:gd name="T25" fmla="*/ 43 h 96"/>
                <a:gd name="T26" fmla="*/ 81 w 81"/>
                <a:gd name="T27" fmla="*/ 65 h 96"/>
                <a:gd name="T28" fmla="*/ 40 w 81"/>
                <a:gd name="T29" fmla="*/ 96 h 96"/>
                <a:gd name="T30" fmla="*/ 0 w 81"/>
                <a:gd name="T31" fmla="*/ 65 h 96"/>
                <a:gd name="T32" fmla="*/ 28 w 81"/>
                <a:gd name="T33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96">
                  <a:moveTo>
                    <a:pt x="28" y="65"/>
                  </a:moveTo>
                  <a:cubicBezTo>
                    <a:pt x="29" y="72"/>
                    <a:pt x="33" y="74"/>
                    <a:pt x="41" y="74"/>
                  </a:cubicBezTo>
                  <a:cubicBezTo>
                    <a:pt x="48" y="74"/>
                    <a:pt x="52" y="72"/>
                    <a:pt x="52" y="68"/>
                  </a:cubicBezTo>
                  <a:cubicBezTo>
                    <a:pt x="52" y="62"/>
                    <a:pt x="47" y="62"/>
                    <a:pt x="36" y="59"/>
                  </a:cubicBezTo>
                  <a:cubicBezTo>
                    <a:pt x="24" y="55"/>
                    <a:pt x="15" y="53"/>
                    <a:pt x="12" y="50"/>
                  </a:cubicBezTo>
                  <a:cubicBezTo>
                    <a:pt x="5" y="45"/>
                    <a:pt x="1" y="38"/>
                    <a:pt x="1" y="29"/>
                  </a:cubicBezTo>
                  <a:cubicBezTo>
                    <a:pt x="1" y="11"/>
                    <a:pt x="15" y="0"/>
                    <a:pt x="39" y="0"/>
                  </a:cubicBezTo>
                  <a:cubicBezTo>
                    <a:pt x="63" y="0"/>
                    <a:pt x="77" y="10"/>
                    <a:pt x="78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23"/>
                    <a:pt x="46" y="21"/>
                    <a:pt x="39" y="21"/>
                  </a:cubicBezTo>
                  <a:cubicBezTo>
                    <a:pt x="33" y="21"/>
                    <a:pt x="30" y="23"/>
                    <a:pt x="30" y="27"/>
                  </a:cubicBezTo>
                  <a:cubicBezTo>
                    <a:pt x="30" y="32"/>
                    <a:pt x="34" y="33"/>
                    <a:pt x="43" y="35"/>
                  </a:cubicBezTo>
                  <a:cubicBezTo>
                    <a:pt x="54" y="38"/>
                    <a:pt x="63" y="40"/>
                    <a:pt x="69" y="43"/>
                  </a:cubicBezTo>
                  <a:cubicBezTo>
                    <a:pt x="77" y="49"/>
                    <a:pt x="81" y="55"/>
                    <a:pt x="81" y="65"/>
                  </a:cubicBezTo>
                  <a:cubicBezTo>
                    <a:pt x="81" y="84"/>
                    <a:pt x="66" y="96"/>
                    <a:pt x="40" y="96"/>
                  </a:cubicBezTo>
                  <a:cubicBezTo>
                    <a:pt x="16" y="96"/>
                    <a:pt x="1" y="84"/>
                    <a:pt x="0" y="65"/>
                  </a:cubicBezTo>
                  <a:lnTo>
                    <a:pt x="28" y="65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1574800" y="2781300"/>
              <a:ext cx="1014413" cy="1092200"/>
            </a:xfrm>
            <a:custGeom>
              <a:avLst/>
              <a:gdLst>
                <a:gd name="T0" fmla="*/ 90 w 90"/>
                <a:gd name="T1" fmla="*/ 58 h 96"/>
                <a:gd name="T2" fmla="*/ 46 w 90"/>
                <a:gd name="T3" fmla="*/ 96 h 96"/>
                <a:gd name="T4" fmla="*/ 0 w 90"/>
                <a:gd name="T5" fmla="*/ 48 h 96"/>
                <a:gd name="T6" fmla="*/ 46 w 90"/>
                <a:gd name="T7" fmla="*/ 0 h 96"/>
                <a:gd name="T8" fmla="*/ 89 w 90"/>
                <a:gd name="T9" fmla="*/ 37 h 96"/>
                <a:gd name="T10" fmla="*/ 62 w 90"/>
                <a:gd name="T11" fmla="*/ 37 h 96"/>
                <a:gd name="T12" fmla="*/ 46 w 90"/>
                <a:gd name="T13" fmla="*/ 23 h 96"/>
                <a:gd name="T14" fmla="*/ 29 w 90"/>
                <a:gd name="T15" fmla="*/ 48 h 96"/>
                <a:gd name="T16" fmla="*/ 47 w 90"/>
                <a:gd name="T17" fmla="*/ 73 h 96"/>
                <a:gd name="T18" fmla="*/ 62 w 90"/>
                <a:gd name="T19" fmla="*/ 58 h 96"/>
                <a:gd name="T20" fmla="*/ 90 w 90"/>
                <a:gd name="T21" fmla="*/ 5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96">
                  <a:moveTo>
                    <a:pt x="90" y="58"/>
                  </a:moveTo>
                  <a:cubicBezTo>
                    <a:pt x="88" y="82"/>
                    <a:pt x="72" y="96"/>
                    <a:pt x="46" y="96"/>
                  </a:cubicBezTo>
                  <a:cubicBezTo>
                    <a:pt x="17" y="96"/>
                    <a:pt x="0" y="78"/>
                    <a:pt x="0" y="48"/>
                  </a:cubicBezTo>
                  <a:cubicBezTo>
                    <a:pt x="0" y="18"/>
                    <a:pt x="17" y="0"/>
                    <a:pt x="46" y="0"/>
                  </a:cubicBezTo>
                  <a:cubicBezTo>
                    <a:pt x="72" y="0"/>
                    <a:pt x="88" y="13"/>
                    <a:pt x="89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1" y="28"/>
                    <a:pt x="55" y="23"/>
                    <a:pt x="46" y="23"/>
                  </a:cubicBezTo>
                  <a:cubicBezTo>
                    <a:pt x="35" y="23"/>
                    <a:pt x="29" y="31"/>
                    <a:pt x="29" y="48"/>
                  </a:cubicBezTo>
                  <a:cubicBezTo>
                    <a:pt x="29" y="65"/>
                    <a:pt x="35" y="73"/>
                    <a:pt x="47" y="73"/>
                  </a:cubicBezTo>
                  <a:cubicBezTo>
                    <a:pt x="56" y="73"/>
                    <a:pt x="61" y="68"/>
                    <a:pt x="6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2589213" y="2849563"/>
              <a:ext cx="1014413" cy="1023937"/>
            </a:xfrm>
            <a:custGeom>
              <a:avLst/>
              <a:gdLst>
                <a:gd name="T0" fmla="*/ 0 w 639"/>
                <a:gd name="T1" fmla="*/ 0 h 645"/>
                <a:gd name="T2" fmla="*/ 206 w 639"/>
                <a:gd name="T3" fmla="*/ 0 h 645"/>
                <a:gd name="T4" fmla="*/ 320 w 639"/>
                <a:gd name="T5" fmla="*/ 415 h 645"/>
                <a:gd name="T6" fmla="*/ 433 w 639"/>
                <a:gd name="T7" fmla="*/ 0 h 645"/>
                <a:gd name="T8" fmla="*/ 639 w 639"/>
                <a:gd name="T9" fmla="*/ 0 h 645"/>
                <a:gd name="T10" fmla="*/ 419 w 639"/>
                <a:gd name="T11" fmla="*/ 645 h 645"/>
                <a:gd name="T12" fmla="*/ 213 w 639"/>
                <a:gd name="T13" fmla="*/ 645 h 645"/>
                <a:gd name="T14" fmla="*/ 0 w 639"/>
                <a:gd name="T15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9" h="645">
                  <a:moveTo>
                    <a:pt x="0" y="0"/>
                  </a:moveTo>
                  <a:lnTo>
                    <a:pt x="206" y="0"/>
                  </a:lnTo>
                  <a:lnTo>
                    <a:pt x="320" y="415"/>
                  </a:lnTo>
                  <a:lnTo>
                    <a:pt x="433" y="0"/>
                  </a:lnTo>
                  <a:lnTo>
                    <a:pt x="639" y="0"/>
                  </a:lnTo>
                  <a:lnTo>
                    <a:pt x="419" y="645"/>
                  </a:lnTo>
                  <a:lnTo>
                    <a:pt x="213" y="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279400" y="2781300"/>
              <a:ext cx="1295400" cy="1092200"/>
            </a:xfrm>
            <a:custGeom>
              <a:avLst/>
              <a:gdLst>
                <a:gd name="T0" fmla="*/ 4 w 115"/>
                <a:gd name="T1" fmla="*/ 42 h 96"/>
                <a:gd name="T2" fmla="*/ 0 w 115"/>
                <a:gd name="T3" fmla="*/ 33 h 96"/>
                <a:gd name="T4" fmla="*/ 4 w 115"/>
                <a:gd name="T5" fmla="*/ 23 h 96"/>
                <a:gd name="T6" fmla="*/ 22 w 115"/>
                <a:gd name="T7" fmla="*/ 4 h 96"/>
                <a:gd name="T8" fmla="*/ 32 w 115"/>
                <a:gd name="T9" fmla="*/ 0 h 96"/>
                <a:gd name="T10" fmla="*/ 42 w 115"/>
                <a:gd name="T11" fmla="*/ 4 h 96"/>
                <a:gd name="T12" fmla="*/ 58 w 115"/>
                <a:gd name="T13" fmla="*/ 20 h 96"/>
                <a:gd name="T14" fmla="*/ 73 w 115"/>
                <a:gd name="T15" fmla="*/ 4 h 96"/>
                <a:gd name="T16" fmla="*/ 83 w 115"/>
                <a:gd name="T17" fmla="*/ 0 h 96"/>
                <a:gd name="T18" fmla="*/ 93 w 115"/>
                <a:gd name="T19" fmla="*/ 4 h 96"/>
                <a:gd name="T20" fmla="*/ 111 w 115"/>
                <a:gd name="T21" fmla="*/ 23 h 96"/>
                <a:gd name="T22" fmla="*/ 115 w 115"/>
                <a:gd name="T23" fmla="*/ 33 h 96"/>
                <a:gd name="T24" fmla="*/ 111 w 115"/>
                <a:gd name="T25" fmla="*/ 42 h 96"/>
                <a:gd name="T26" fmla="*/ 58 w 115"/>
                <a:gd name="T27" fmla="*/ 96 h 96"/>
                <a:gd name="T28" fmla="*/ 57 w 115"/>
                <a:gd name="T29" fmla="*/ 96 h 96"/>
                <a:gd name="T30" fmla="*/ 4 w 115"/>
                <a:gd name="T31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96">
                  <a:moveTo>
                    <a:pt x="4" y="42"/>
                  </a:moveTo>
                  <a:cubicBezTo>
                    <a:pt x="1" y="40"/>
                    <a:pt x="0" y="36"/>
                    <a:pt x="0" y="33"/>
                  </a:cubicBezTo>
                  <a:cubicBezTo>
                    <a:pt x="0" y="29"/>
                    <a:pt x="1" y="25"/>
                    <a:pt x="4" y="2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6" y="0"/>
                    <a:pt x="39" y="1"/>
                    <a:pt x="42" y="4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6" y="1"/>
                    <a:pt x="79" y="0"/>
                    <a:pt x="83" y="0"/>
                  </a:cubicBezTo>
                  <a:cubicBezTo>
                    <a:pt x="87" y="0"/>
                    <a:pt x="90" y="1"/>
                    <a:pt x="93" y="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4" y="25"/>
                    <a:pt x="115" y="29"/>
                    <a:pt x="115" y="33"/>
                  </a:cubicBezTo>
                  <a:cubicBezTo>
                    <a:pt x="115" y="36"/>
                    <a:pt x="114" y="40"/>
                    <a:pt x="111" y="42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57" y="96"/>
                    <a:pt x="57" y="96"/>
                    <a:pt x="57" y="96"/>
                  </a:cubicBezTo>
                  <a:lnTo>
                    <a:pt x="4" y="42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5" name="Picture 24" descr="CRG_logo_rgb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57200" y="6251093"/>
            <a:ext cx="1388063" cy="2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800"/>
        </a:spcBef>
        <a:buClr>
          <a:srgbClr val="37BAAB"/>
        </a:buClr>
        <a:buFont typeface="Arial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457200" rtl="0" eaLnBrk="1" latinLnBrk="0" hangingPunct="1">
        <a:spcBef>
          <a:spcPts val="1200"/>
        </a:spcBef>
        <a:buClr>
          <a:srgbClr val="37BAAB"/>
        </a:buClr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228600" algn="l" defTabSz="457200" rtl="0" eaLnBrk="1" latinLnBrk="0" hangingPunct="1">
        <a:spcBef>
          <a:spcPts val="600"/>
        </a:spcBef>
        <a:buClr>
          <a:srgbClr val="37BAAB"/>
        </a:buClr>
        <a:buFont typeface="Lucida Grande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ts val="600"/>
        </a:spcBef>
        <a:buClr>
          <a:srgbClr val="37BAAB"/>
        </a:buClr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34440" indent="-182880" algn="l" defTabSz="457200" rtl="0" eaLnBrk="1" latinLnBrk="0" hangingPunct="1">
        <a:spcBef>
          <a:spcPts val="300"/>
        </a:spcBef>
        <a:buClr>
          <a:srgbClr val="37BAAB"/>
        </a:buClr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askjan.org/landingpage/Hawaii2012/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5F88E3-B0EE-44AA-9670-0C26D3B81E58}" type="slidenum">
              <a:rPr lang="en-US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667000" y="2590800"/>
            <a:ext cx="6019800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r>
              <a:rPr lang="en-US" sz="3500" dirty="0"/>
              <a:t>Perspectives </a:t>
            </a:r>
            <a:r>
              <a:rPr lang="en-US" sz="3500" dirty="0" smtClean="0"/>
              <a:t>from </a:t>
            </a:r>
            <a:r>
              <a:rPr lang="en-US" sz="3500" dirty="0"/>
              <a:t>the </a:t>
            </a:r>
            <a:r>
              <a:rPr lang="en-US" sz="3500" dirty="0" smtClean="0"/>
              <a:t>Field </a:t>
            </a:r>
            <a:endParaRPr lang="en-US" sz="3500" dirty="0" smtClean="0"/>
          </a:p>
          <a:p>
            <a:r>
              <a:rPr lang="en-US" sz="3500" b="0" dirty="0" smtClean="0"/>
              <a:t>How </a:t>
            </a:r>
            <a:r>
              <a:rPr lang="en-US" sz="3500" b="0" dirty="0"/>
              <a:t>leading companies create accommodating </a:t>
            </a:r>
            <a:r>
              <a:rPr lang="en-US" sz="3500" b="0" dirty="0" smtClean="0"/>
              <a:t>workplaces</a:t>
            </a:r>
            <a:r>
              <a:rPr lang="en-US" sz="3500" dirty="0" smtClean="0"/>
              <a:t> 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n-US" sz="1800" b="0" dirty="0" smtClean="0"/>
              <a:t>   http</a:t>
            </a:r>
            <a:r>
              <a:rPr lang="en-US" altLang="en-US" sz="1800" b="0" dirty="0" smtClean="0"/>
              <a:t>://AskJAN.org/landingpage/JANAcademy2018</a:t>
            </a:r>
            <a:endParaRPr lang="en-US" altLang="en-US" sz="2000" b="0" dirty="0"/>
          </a:p>
          <a:p>
            <a:pPr>
              <a:defRPr/>
            </a:pPr>
            <a:endParaRPr lang="en-US" sz="1400" b="0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r">
              <a:defRPr/>
            </a:pPr>
            <a:endParaRPr lang="en-US" sz="1400" dirty="0">
              <a:hlinkClick r:id="rId3"/>
            </a:endParaRPr>
          </a:p>
          <a:p>
            <a:pPr>
              <a:defRPr/>
            </a:pPr>
            <a:endParaRPr lang="en-US" altLang="en-US" sz="1600" b="0" dirty="0" smtClean="0"/>
          </a:p>
        </p:txBody>
      </p:sp>
      <p:pic>
        <p:nvPicPr>
          <p:cNvPr id="4" name="Picture 3" descr="David - Meet JAN User"/>
          <p:cNvPicPr>
            <a:picLocks noChangeAspect="1"/>
          </p:cNvPicPr>
          <p:nvPr/>
        </p:nvPicPr>
        <p:blipFill>
          <a:blip r:embed="rId4" cstate="print"/>
          <a:srcRect r="45324"/>
          <a:stretch>
            <a:fillRect/>
          </a:stretch>
        </p:blipFill>
        <p:spPr>
          <a:xfrm>
            <a:off x="1143000" y="914400"/>
            <a:ext cx="914400" cy="12124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" name="Picture 4" descr="Zoila - Meet JAN User"/>
          <p:cNvPicPr>
            <a:picLocks noChangeAspect="1"/>
          </p:cNvPicPr>
          <p:nvPr/>
        </p:nvPicPr>
        <p:blipFill>
          <a:blip r:embed="rId5"/>
          <a:srcRect l="52667" b="7701"/>
          <a:stretch>
            <a:fillRect/>
          </a:stretch>
        </p:blipFill>
        <p:spPr>
          <a:xfrm>
            <a:off x="2219325" y="1143000"/>
            <a:ext cx="914400" cy="12922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nika - Meet JAN User"/>
          <p:cNvPicPr>
            <a:picLocks noChangeAspect="1"/>
          </p:cNvPicPr>
          <p:nvPr/>
        </p:nvPicPr>
        <p:blipFill>
          <a:blip r:embed="rId6"/>
          <a:srcRect l="46000" r="4667" b="9540"/>
          <a:stretch>
            <a:fillRect/>
          </a:stretch>
        </p:blipFill>
        <p:spPr>
          <a:xfrm>
            <a:off x="1143000" y="2279650"/>
            <a:ext cx="914400" cy="12160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homas - Meet JAN User"/>
          <p:cNvPicPr>
            <a:picLocks noChangeAspect="1"/>
          </p:cNvPicPr>
          <p:nvPr/>
        </p:nvPicPr>
        <p:blipFill>
          <a:blip r:embed="rId7"/>
          <a:srcRect l="44667" b="7701"/>
          <a:stretch>
            <a:fillRect/>
          </a:stretch>
        </p:blipFill>
        <p:spPr>
          <a:xfrm>
            <a:off x="2286000" y="4297363"/>
            <a:ext cx="914400" cy="11049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ntavon - Meet JAN Us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3649663"/>
            <a:ext cx="914400" cy="1295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ubtitle 2"/>
          <p:cNvSpPr txBox="1">
            <a:spLocks noChangeArrowheads="1"/>
          </p:cNvSpPr>
          <p:nvPr/>
        </p:nvSpPr>
        <p:spPr bwMode="auto">
          <a:xfrm>
            <a:off x="209550" y="3451225"/>
            <a:ext cx="85613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09588" indent="-163513"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5663" indent="-173038"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3325" indent="-173038">
              <a:spcBef>
                <a:spcPct val="20000"/>
              </a:spcBef>
              <a:buClr>
                <a:schemeClr val="bg1"/>
              </a:buClr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39875" indent="-163513">
              <a:spcBef>
                <a:spcPct val="20000"/>
              </a:spcBef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997075" indent="-163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454275" indent="-163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911475" indent="-163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368675" indent="-163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Tracy Schramm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IBM i Global Support Center Manager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 of the Global Persons with Disabilities BRG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 of the Rochester, MN PwD BRG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1" descr="Tracy Schram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995363"/>
            <a:ext cx="20605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7215" y="2646220"/>
            <a:ext cx="2622665" cy="96678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C006A"/>
                </a:solidFill>
              </a:rPr>
              <a:t>Donna Wright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7214" y="3372081"/>
            <a:ext cx="4251956" cy="5778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Sr. Manager, Military &amp; Diversity Sourcing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643885" y="5746751"/>
            <a:ext cx="1852344" cy="151607"/>
          </a:xfrm>
        </p:spPr>
        <p:txBody>
          <a:bodyPr/>
          <a:lstStyle/>
          <a:p>
            <a:pPr defTabSz="3429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</a:rPr>
              <a:t>T-Mobile Confidential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AC30BF1-04EF-45D7-9F93-1E6C35D8DD1E}"/>
              </a:ext>
            </a:extLst>
          </p:cNvPr>
          <p:cNvSpPr txBox="1">
            <a:spLocks/>
          </p:cNvSpPr>
          <p:nvPr/>
        </p:nvSpPr>
        <p:spPr>
          <a:xfrm>
            <a:off x="4274125" y="2635136"/>
            <a:ext cx="2622665" cy="966788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>
            <a:lvl1pPr algn="r" defTabSz="342946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Tele-GroteskUlt"/>
                <a:ea typeface="+mj-ea"/>
                <a:cs typeface="Tele-GroteskUlt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CC006A"/>
                </a:solidFill>
              </a:rPr>
              <a:t>Bri Sambo</a:t>
            </a: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4BB0EF7C-AA4B-4C83-BFB2-65F51EFB1B85}"/>
              </a:ext>
            </a:extLst>
          </p:cNvPr>
          <p:cNvSpPr txBox="1">
            <a:spLocks/>
          </p:cNvSpPr>
          <p:nvPr/>
        </p:nvSpPr>
        <p:spPr>
          <a:xfrm>
            <a:off x="5117868" y="2449291"/>
            <a:ext cx="3721327" cy="577850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>
            <a:lvl1pPr marL="0" indent="0" algn="r" defTabSz="342946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2"/>
                </a:solidFill>
                <a:latin typeface="Tele-GroteskFet" pitchFamily="2" charset="0"/>
                <a:ea typeface="+mn-ea"/>
                <a:cs typeface="Tele-GroteskFet" pitchFamily="2" charset="0"/>
              </a:defRPr>
            </a:lvl1pPr>
            <a:lvl2pPr marL="342946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Tele-GroteskFet"/>
                <a:ea typeface="+mn-ea"/>
                <a:cs typeface="Tele-GroteskFet"/>
              </a:defRPr>
            </a:lvl2pPr>
            <a:lvl3pPr marL="685891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Tele-GroteskFet"/>
                <a:ea typeface="+mn-ea"/>
                <a:cs typeface="Tele-GroteskFet"/>
              </a:defRPr>
            </a:lvl3pPr>
            <a:lvl4pPr marL="1028837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Tele-GroteskHal"/>
                <a:ea typeface="+mn-ea"/>
                <a:cs typeface="Tele-GroteskHal"/>
              </a:defRPr>
            </a:lvl4pPr>
            <a:lvl5pPr marL="1371783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Tele-GroteskHal"/>
                <a:ea typeface="+mn-ea"/>
                <a:cs typeface="Tele-GroteskHal"/>
              </a:defRPr>
            </a:lvl5pPr>
            <a:lvl6pPr marL="1714729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674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620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566" indent="0" algn="ctr" defTabSz="342946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</a:rPr>
              <a:t>Strategist, Military &amp; Diversity Sourcing</a:t>
            </a:r>
          </a:p>
        </p:txBody>
      </p:sp>
      <p:sp>
        <p:nvSpPr>
          <p:cNvPr id="7" name="Oval 6" descr="Donna Wright">
            <a:extLst>
              <a:ext uri="{FF2B5EF4-FFF2-40B4-BE49-F238E27FC236}">
                <a16:creationId xmlns:a16="http://schemas.microsoft.com/office/drawing/2014/main" id="{27D9137A-59BF-4729-B6F1-0C4088195F60}"/>
              </a:ext>
            </a:extLst>
          </p:cNvPr>
          <p:cNvSpPr/>
          <p:nvPr/>
        </p:nvSpPr>
        <p:spPr>
          <a:xfrm>
            <a:off x="227215" y="1394806"/>
            <a:ext cx="1318953" cy="1343410"/>
          </a:xfrm>
          <a:prstGeom prst="ellipse">
            <a:avLst/>
          </a:prstGeom>
          <a:blipFill dpi="0" rotWithShape="1">
            <a:blip r:embed="rId3">
              <a:grayscl/>
            </a:blip>
            <a:srcRect/>
            <a:stretch>
              <a:fillRect l="-2000" t="-1000" r="1000" b="-6000"/>
            </a:stretch>
          </a:blip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67">
              <a:solidFill>
                <a:srgbClr val="FFFFFF"/>
              </a:solidFill>
              <a:latin typeface="Tele-GroteskNor"/>
            </a:endParaRPr>
          </a:p>
        </p:txBody>
      </p:sp>
      <p:sp>
        <p:nvSpPr>
          <p:cNvPr id="10" name="Oval 9" descr="Bri Sambo">
            <a:extLst>
              <a:ext uri="{FF2B5EF4-FFF2-40B4-BE49-F238E27FC236}">
                <a16:creationId xmlns:a16="http://schemas.microsoft.com/office/drawing/2014/main" id="{0745A916-FBDF-47C1-A254-DB4AD6FA8B11}"/>
              </a:ext>
            </a:extLst>
          </p:cNvPr>
          <p:cNvSpPr/>
          <p:nvPr/>
        </p:nvSpPr>
        <p:spPr>
          <a:xfrm>
            <a:off x="5236449" y="3447539"/>
            <a:ext cx="1473270" cy="1487441"/>
          </a:xfrm>
          <a:prstGeom prst="ellipse">
            <a:avLst/>
          </a:prstGeom>
          <a:blipFill dpi="0" rotWithShape="0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932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Accommodations &amp; the Manager/Employee Relationship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ele-GroteskFet"/>
                <a:cs typeface="Tele-GroteskFet"/>
              </a:rPr>
              <a:t>Accommodations can change depending on prognosis and treatment.</a:t>
            </a:r>
          </a:p>
          <a:p>
            <a:r>
              <a:rPr lang="en-US" dirty="0"/>
              <a:t>Employee: Self-Advocacy </a:t>
            </a:r>
            <a:endParaRPr lang="en-US" dirty="0">
              <a:latin typeface="Tele-GroteskFet"/>
              <a:cs typeface="Tele-GroteskFet"/>
            </a:endParaRPr>
          </a:p>
          <a:p>
            <a:r>
              <a:rPr lang="en-US" dirty="0"/>
              <a:t>Manager: Understanding the accommodation &amp; workplace policy/process</a:t>
            </a:r>
            <a:endParaRPr lang="en-US" dirty="0">
              <a:latin typeface="Tele-GroteskFet"/>
              <a:cs typeface="Tele-GroteskFet"/>
            </a:endParaRPr>
          </a:p>
          <a:p>
            <a:r>
              <a:rPr lang="en-US" dirty="0">
                <a:latin typeface="Tele-GroteskFet"/>
                <a:cs typeface="Tele-GroteskFet"/>
              </a:rPr>
              <a:t>Reasonable </a:t>
            </a:r>
            <a:r>
              <a:rPr lang="en-US" dirty="0"/>
              <a:t>a</a:t>
            </a:r>
            <a:r>
              <a:rPr lang="en-US" dirty="0">
                <a:latin typeface="Tele-GroteskFet"/>
                <a:cs typeface="Tele-GroteskFet"/>
              </a:rPr>
              <a:t>ccommodations don’t have to be expensive or complicated!</a:t>
            </a:r>
          </a:p>
          <a:p>
            <a:pPr lvl="1"/>
            <a:r>
              <a:rPr lang="en-US" dirty="0"/>
              <a:t>The solution may be much less expensive than you think</a:t>
            </a:r>
          </a:p>
          <a:p>
            <a:pPr lvl="1"/>
            <a:r>
              <a:rPr lang="en-US" dirty="0"/>
              <a:t>57% of workplace accommodations cost absolutely nothing</a:t>
            </a:r>
            <a:endParaRPr lang="en-US" dirty="0">
              <a:latin typeface="Tele-GroteskFet"/>
              <a:cs typeface="Tele-GroteskFe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404040"/>
                </a:solidFill>
              </a:rPr>
              <a:t>T-Mobile Confidential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74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4DEDC4-8204-4E51-A0C9-8D2DB4F5F7BC}" type="slidenum">
              <a:rPr lang="en-US" altLang="en-US" sz="14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 algn="ctr" eaLnBrk="1" hangingPunct="1"/>
            <a:r>
              <a:rPr lang="en-US" altLang="en-US" dirty="0" smtClean="0"/>
              <a:t>Contact JAN</a:t>
            </a:r>
          </a:p>
          <a:p>
            <a:pPr marL="0" indent="0" algn="ctr" eaLnBrk="1" hangingPunct="1">
              <a:spcAft>
                <a:spcPts val="300"/>
              </a:spcAft>
            </a:pPr>
            <a:r>
              <a:rPr lang="en-US" altLang="en-US" b="0" dirty="0" smtClean="0"/>
              <a:t>   </a:t>
            </a:r>
            <a:r>
              <a:rPr lang="en-US" altLang="en-US" sz="2400" b="0" dirty="0" smtClean="0"/>
              <a:t>(800) 526-7234 (V) - (877) 781-9403 (TTY)</a:t>
            </a:r>
          </a:p>
          <a:p>
            <a:pPr marL="0" indent="0" algn="ctr" eaLnBrk="1" hangingPunct="1">
              <a:spcAft>
                <a:spcPts val="300"/>
              </a:spcAft>
            </a:pPr>
            <a:r>
              <a:rPr lang="en-US" altLang="en-US" sz="2400" b="0" dirty="0" smtClean="0"/>
              <a:t>AskJAN.org</a:t>
            </a:r>
          </a:p>
          <a:p>
            <a:pPr marL="0" indent="0" algn="ctr" eaLnBrk="1" hangingPunct="1">
              <a:spcAft>
                <a:spcPts val="300"/>
              </a:spcAft>
            </a:pPr>
            <a:r>
              <a:rPr lang="en-US" altLang="en-US" sz="2400" b="0" dirty="0" smtClean="0"/>
              <a:t>jan@askjan.org</a:t>
            </a:r>
          </a:p>
          <a:p>
            <a:pPr marL="0" indent="0" algn="ctr" eaLnBrk="1" hangingPunct="1">
              <a:spcAft>
                <a:spcPts val="300"/>
              </a:spcAft>
            </a:pPr>
            <a:r>
              <a:rPr lang="pt-BR" altLang="en-US" sz="2400" b="0" dirty="0" smtClean="0"/>
              <a:t>(304) 216-8189 via Text</a:t>
            </a:r>
          </a:p>
          <a:p>
            <a:pPr marL="0" indent="0" algn="ctr" eaLnBrk="1" hangingPunct="1">
              <a:spcAft>
                <a:spcPts val="300"/>
              </a:spcAft>
            </a:pPr>
            <a:r>
              <a:rPr lang="pt-BR" altLang="en-US" sz="2400" b="0" dirty="0" smtClean="0"/>
              <a:t>janconsultants via Skype</a:t>
            </a:r>
          </a:p>
          <a:p>
            <a:pPr marL="0" indent="0" algn="ctr" eaLnBrk="1" hangingPunct="1">
              <a:spcAft>
                <a:spcPts val="300"/>
              </a:spcAft>
            </a:pPr>
            <a:endParaRPr lang="en-US" altLang="en-US" sz="2400" dirty="0" smtClean="0"/>
          </a:p>
          <a:p>
            <a:pPr marL="0" indent="0" algn="ctr" eaLnBrk="1" hangingPunct="1"/>
            <a:r>
              <a:rPr lang="en-US" altLang="en-US" sz="2400" dirty="0" smtClean="0"/>
              <a:t>Thank you for attending!</a:t>
            </a:r>
          </a:p>
          <a:p>
            <a:pPr marL="0" indent="0" algn="ctr" eaLnBrk="1" hangingPunct="1">
              <a:spcAft>
                <a:spcPts val="300"/>
              </a:spcAft>
            </a:pPr>
            <a:r>
              <a:rPr lang="en-US" altLang="en-US" sz="2400" dirty="0"/>
              <a:t>http</a:t>
            </a:r>
            <a:r>
              <a:rPr lang="en-US" altLang="en-US" sz="2400" dirty="0" smtClean="0"/>
              <a:t>://AskJAN.org/landingpage/JANAcademy2018</a:t>
            </a:r>
            <a:endParaRPr lang="en-US" altLang="en-US" sz="2400" dirty="0"/>
          </a:p>
          <a:p>
            <a:pPr marL="0" indent="0" algn="ctr" eaLnBrk="1" hangingPunct="1">
              <a:spcAft>
                <a:spcPts val="300"/>
              </a:spcAft>
            </a:pPr>
            <a:endParaRPr lang="en-US" altLang="en-US" sz="2400" dirty="0" smtClean="0"/>
          </a:p>
        </p:txBody>
      </p:sp>
      <p:pic>
        <p:nvPicPr>
          <p:cNvPr id="79876" name="Picture 2" descr="Practical Solutions&#10;Workplace Succe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38800"/>
            <a:ext cx="68580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itle 1"/>
          <p:cNvSpPr txBox="1">
            <a:spLocks/>
          </p:cNvSpPr>
          <p:nvPr/>
        </p:nvSpPr>
        <p:spPr bwMode="auto">
          <a:xfrm>
            <a:off x="609600" y="4572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For More Information</a:t>
            </a:r>
          </a:p>
        </p:txBody>
      </p:sp>
      <p:grpSp>
        <p:nvGrpSpPr>
          <p:cNvPr id="2" name="Group 1" descr="social media logos&#10;twitter&#10;facebook&#10;linked-in&#10;youtube&#10;second life"/>
          <p:cNvGrpSpPr/>
          <p:nvPr/>
        </p:nvGrpSpPr>
        <p:grpSpPr>
          <a:xfrm>
            <a:off x="3810000" y="4298950"/>
            <a:ext cx="1828800" cy="312738"/>
            <a:chOff x="3810000" y="4298950"/>
            <a:chExt cx="1828800" cy="312738"/>
          </a:xfrm>
        </p:grpSpPr>
        <p:pic>
          <p:nvPicPr>
            <p:cNvPr id="79878" name="Picture 6" descr="social media logos&#10;twitter&#10;facebook&#10;linked-in&#10;youtube&#10;second lif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29895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9" name="Picture 7" descr="social media logos&#10;twitter&#10;facebook&#10;linked-in&#10;youtube&#10;second lif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29895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0" name="Picture 8" descr="social media logos&#10;twitter&#10;facebook&#10;linked-in&#10;youtube&#10;second lif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29895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1" name="Picture 9" descr="social media logos&#10;twitter&#10;facebook&#10;linked-in&#10;youtube&#10;second lif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9895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2" name="Picture 10" descr="social media logos&#10;twitter&#10;facebook&#10;linked-in&#10;youtube&#10;second lif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3068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3" name="Picture 11" descr="social media logos&#10;twitter&#10;facebook&#10;linked-in&#10;youtube&#10;second lif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3068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1722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123DE-DF0A-45CF-9929-81DBBDC71DC7}" type="slidenum">
              <a:rPr kumimoji="0" lang="en-AU" sz="800" b="1" i="0" u="none" strike="noStrike" kern="1200" cap="none" spc="0" normalizeH="0" baseline="0" noProof="0" smtClean="0">
                <a:ln>
                  <a:noFill/>
                </a:ln>
                <a:solidFill>
                  <a:srgbClr val="4041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800" b="1" i="0" u="none" strike="noStrike" kern="1200" cap="none" spc="0" normalizeH="0" baseline="0" noProof="0" dirty="0">
              <a:ln>
                <a:noFill/>
              </a:ln>
              <a:solidFill>
                <a:srgbClr val="40414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4000" y="896469"/>
            <a:ext cx="3708000" cy="766080"/>
          </a:xfrm>
        </p:spPr>
        <p:txBody>
          <a:bodyPr/>
          <a:lstStyle/>
          <a:p>
            <a:r>
              <a:rPr lang="en-GB" dirty="0"/>
              <a:t>USBLN – JAN Accommodation </a:t>
            </a:r>
            <a:r>
              <a:rPr lang="en-GB" dirty="0" smtClean="0"/>
              <a:t>Panel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04987" y="1810933"/>
            <a:ext cx="4464197" cy="553998"/>
          </a:xfrm>
        </p:spPr>
        <p:txBody>
          <a:bodyPr/>
          <a:lstStyle/>
          <a:p>
            <a:r>
              <a:rPr lang="en-AU" dirty="0"/>
              <a:t>KEVIN HILBRUNNER </a:t>
            </a:r>
          </a:p>
          <a:p>
            <a:r>
              <a:rPr lang="en-AU" dirty="0"/>
              <a:t>ABLE ERG VP of Activities, Master Planner in the Electronic Systems Sector</a:t>
            </a:r>
          </a:p>
          <a:p>
            <a:r>
              <a:rPr lang="en-AU" dirty="0"/>
              <a:t>July 9, 2018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76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123DE-DF0A-45CF-9929-81DBBDC71DC7}" type="slidenum">
              <a:rPr kumimoji="0" lang="en-AU" sz="800" b="1" i="0" u="none" strike="noStrike" kern="1200" cap="none" spc="0" normalizeH="0" baseline="0" noProof="0" smtClean="0">
                <a:ln>
                  <a:noFill/>
                </a:ln>
                <a:solidFill>
                  <a:srgbClr val="4041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800" b="1" i="0" u="none" strike="noStrike" kern="1200" cap="none" spc="0" normalizeH="0" baseline="0" noProof="0" dirty="0">
              <a:ln>
                <a:noFill/>
              </a:ln>
              <a:solidFill>
                <a:srgbClr val="40414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2001" y="1566330"/>
            <a:ext cx="5220000" cy="246221"/>
          </a:xfrm>
        </p:spPr>
        <p:txBody>
          <a:bodyPr/>
          <a:lstStyle/>
          <a:p>
            <a:r>
              <a:rPr lang="en-US" dirty="0" smtClean="0"/>
              <a:t>Accommodations from an employee perspective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07062" y="1937664"/>
            <a:ext cx="5503286" cy="4280255"/>
          </a:xfrm>
        </p:spPr>
        <p:txBody>
          <a:bodyPr/>
          <a:lstStyle/>
          <a:p>
            <a:r>
              <a:rPr lang="en-US" noProof="0" dirty="0" smtClean="0"/>
              <a:t>Follow your company policy / procedure</a:t>
            </a:r>
          </a:p>
          <a:p>
            <a:r>
              <a:rPr lang="en-US" dirty="0" smtClean="0"/>
              <a:t>Do not be afraid to ask HR, Medical, Functional Manager for guidance as well as r</a:t>
            </a:r>
            <a:r>
              <a:rPr lang="en-US" noProof="0" dirty="0" smtClean="0"/>
              <a:t>each out to your ERG/BRG</a:t>
            </a:r>
          </a:p>
          <a:p>
            <a:r>
              <a:rPr lang="en-US" dirty="0" smtClean="0"/>
              <a:t>There are many types of accommodations </a:t>
            </a:r>
            <a:endParaRPr lang="en-US" noProof="0" dirty="0" smtClean="0"/>
          </a:p>
          <a:p>
            <a:r>
              <a:rPr lang="en-US" noProof="0" dirty="0" smtClean="0"/>
              <a:t>Here are some of my accommodations to help spark the conversation:</a:t>
            </a:r>
          </a:p>
          <a:p>
            <a:pPr lvl="1"/>
            <a:r>
              <a:rPr lang="en-US" noProof="0" dirty="0" smtClean="0"/>
              <a:t>Enclosed office with tile floors and air purifiers </a:t>
            </a:r>
          </a:p>
          <a:p>
            <a:pPr lvl="1"/>
            <a:r>
              <a:rPr lang="en-US" dirty="0" smtClean="0"/>
              <a:t>Ergo equipment (desk, monitors, keyboard, etc.)</a:t>
            </a:r>
          </a:p>
          <a:p>
            <a:pPr lvl="1"/>
            <a:r>
              <a:rPr lang="en-US" noProof="0" dirty="0" smtClean="0"/>
              <a:t>Talk to text SW</a:t>
            </a:r>
          </a:p>
          <a:p>
            <a:pPr lvl="1"/>
            <a:r>
              <a:rPr lang="en-US" dirty="0" smtClean="0"/>
              <a:t>Adjusted work schedule and many more.</a:t>
            </a:r>
          </a:p>
          <a:p>
            <a:r>
              <a:rPr lang="en-US" dirty="0" smtClean="0"/>
              <a:t>Employees need to have patience in the accommodation process, not all can occur overnight</a:t>
            </a:r>
          </a:p>
          <a:p>
            <a:endParaRPr lang="en-US" dirty="0" smtClean="0"/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3302" y="788400"/>
            <a:ext cx="5220000" cy="3384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USBLN – JAN Accommodation Panel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Kevin Hilbrunner</a:t>
            </a:r>
            <a:endParaRPr lang="en-US" noProof="0" dirty="0"/>
          </a:p>
        </p:txBody>
      </p:sp>
      <p:pic>
        <p:nvPicPr>
          <p:cNvPr id="9" name="Picture Placeholder 8" descr="Airplane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 descr="Drafting table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6" descr="Armored vehicle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82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23DE-DF0A-45CF-9929-81DBBDC71DC7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THANK YOU</a:t>
            </a:r>
            <a:endParaRPr lang="en-US" sz="4400" b="1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Placeholder 7" descr="Naval ships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6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9150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Emily Ladau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16607" y="2804576"/>
            <a:ext cx="3836794" cy="14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457189" eaLnBrk="1" hangingPunct="1"/>
            <a:r>
              <a:rPr lang="en-US" altLang="en-US" b="1" dirty="0">
                <a:solidFill>
                  <a:srgbClr val="424242"/>
                </a:solidFill>
                <a:latin typeface="Roboto light"/>
              </a:rPr>
              <a:t>Communications Consultant</a:t>
            </a:r>
          </a:p>
          <a:p>
            <a:pPr algn="ctr" defTabSz="457189" eaLnBrk="1" hangingPunct="1"/>
            <a:r>
              <a:rPr lang="en-US" altLang="en-US" b="1" dirty="0">
                <a:solidFill>
                  <a:srgbClr val="424242"/>
                </a:solidFill>
                <a:latin typeface="Roboto light"/>
              </a:rPr>
              <a:t>Concepts, Inc.</a:t>
            </a:r>
            <a:endParaRPr lang="en-US" altLang="en-US" dirty="0">
              <a:solidFill>
                <a:srgbClr val="424242"/>
              </a:solidFill>
              <a:latin typeface="Roboto light"/>
            </a:endParaRPr>
          </a:p>
          <a:p>
            <a:pPr algn="ctr" defTabSz="457189" eaLnBrk="1" hangingPunct="1"/>
            <a:r>
              <a:rPr lang="en-US" altLang="en-US" dirty="0">
                <a:solidFill>
                  <a:srgbClr val="424242"/>
                </a:solidFill>
                <a:latin typeface="Roboto light"/>
              </a:rPr>
              <a:t>Employer Assistance and Resource Network on Disability Inclusion (EARN)</a:t>
            </a:r>
          </a:p>
          <a:p>
            <a:pPr marL="457189" lvl="1" algn="ctr" defTabSz="457189" eaLnBrk="1" hangingPunct="1">
              <a:buFont typeface="Arial" panose="020B0604020202020204" pitchFamily="34" charset="0"/>
              <a:buChar char="•"/>
            </a:pPr>
            <a:endParaRPr lang="en-US" altLang="en-US" sz="4800" b="1" dirty="0">
              <a:solidFill>
                <a:srgbClr val="424242"/>
              </a:solidFill>
            </a:endParaRPr>
          </a:p>
          <a:p>
            <a:pPr algn="ctr" defTabSz="457189" eaLnBrk="1" hangingPunct="1"/>
            <a:endParaRPr lang="en-US" altLang="en-US" sz="4800" b="1" dirty="0">
              <a:solidFill>
                <a:srgbClr val="424242"/>
              </a:solidFill>
            </a:endParaRPr>
          </a:p>
          <a:p>
            <a:pPr algn="ctr" defTabSz="457189"/>
            <a:endParaRPr lang="en-US" altLang="en-US" sz="4800" b="1" i="1" dirty="0">
              <a:solidFill>
                <a:srgbClr val="424242"/>
              </a:solidFill>
            </a:endParaRPr>
          </a:p>
          <a:p>
            <a:pPr algn="ctr" defTabSz="457189"/>
            <a:endParaRPr lang="en-US" altLang="en-US" sz="4800" b="1" i="1" dirty="0">
              <a:solidFill>
                <a:srgbClr val="424242"/>
              </a:solidFill>
            </a:endParaRPr>
          </a:p>
        </p:txBody>
      </p:sp>
      <p:pic>
        <p:nvPicPr>
          <p:cNvPr id="7" name="Picture 6" descr="Woman using wheelchair">
            <a:extLst>
              <a:ext uri="{FF2B5EF4-FFF2-40B4-BE49-F238E27FC236}">
                <a16:creationId xmlns:a16="http://schemas.microsoft.com/office/drawing/2014/main" id="{C96E5E08-190B-A847-9B79-3F7371D71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1778000"/>
            <a:ext cx="21209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5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 descr="CVS Health"/>
          <p:cNvGrpSpPr/>
          <p:nvPr/>
        </p:nvGrpSpPr>
        <p:grpSpPr>
          <a:xfrm>
            <a:off x="6953982" y="6267202"/>
            <a:ext cx="2049548" cy="281007"/>
            <a:chOff x="6797530" y="5203295"/>
            <a:chExt cx="1978099" cy="251652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94261" y="5211342"/>
              <a:ext cx="220927" cy="238484"/>
            </a:xfrm>
            <a:custGeom>
              <a:avLst/>
              <a:gdLst>
                <a:gd name="T0" fmla="*/ 142 w 604"/>
                <a:gd name="T1" fmla="*/ 272 h 652"/>
                <a:gd name="T2" fmla="*/ 142 w 604"/>
                <a:gd name="T3" fmla="*/ 57 h 652"/>
                <a:gd name="T4" fmla="*/ 206 w 604"/>
                <a:gd name="T5" fmla="*/ 57 h 652"/>
                <a:gd name="T6" fmla="*/ 206 w 604"/>
                <a:gd name="T7" fmla="*/ 0 h 652"/>
                <a:gd name="T8" fmla="*/ 0 w 604"/>
                <a:gd name="T9" fmla="*/ 0 h 652"/>
                <a:gd name="T10" fmla="*/ 0 w 604"/>
                <a:gd name="T11" fmla="*/ 57 h 652"/>
                <a:gd name="T12" fmla="*/ 64 w 604"/>
                <a:gd name="T13" fmla="*/ 57 h 652"/>
                <a:gd name="T14" fmla="*/ 64 w 604"/>
                <a:gd name="T15" fmla="*/ 587 h 652"/>
                <a:gd name="T16" fmla="*/ 0 w 604"/>
                <a:gd name="T17" fmla="*/ 587 h 652"/>
                <a:gd name="T18" fmla="*/ 0 w 604"/>
                <a:gd name="T19" fmla="*/ 652 h 652"/>
                <a:gd name="T20" fmla="*/ 206 w 604"/>
                <a:gd name="T21" fmla="*/ 652 h 652"/>
                <a:gd name="T22" fmla="*/ 206 w 604"/>
                <a:gd name="T23" fmla="*/ 587 h 652"/>
                <a:gd name="T24" fmla="*/ 142 w 604"/>
                <a:gd name="T25" fmla="*/ 587 h 652"/>
                <a:gd name="T26" fmla="*/ 142 w 604"/>
                <a:gd name="T27" fmla="*/ 329 h 652"/>
                <a:gd name="T28" fmla="*/ 462 w 604"/>
                <a:gd name="T29" fmla="*/ 329 h 652"/>
                <a:gd name="T30" fmla="*/ 462 w 604"/>
                <a:gd name="T31" fmla="*/ 587 h 652"/>
                <a:gd name="T32" fmla="*/ 398 w 604"/>
                <a:gd name="T33" fmla="*/ 587 h 652"/>
                <a:gd name="T34" fmla="*/ 398 w 604"/>
                <a:gd name="T35" fmla="*/ 652 h 652"/>
                <a:gd name="T36" fmla="*/ 604 w 604"/>
                <a:gd name="T37" fmla="*/ 652 h 652"/>
                <a:gd name="T38" fmla="*/ 604 w 604"/>
                <a:gd name="T39" fmla="*/ 587 h 652"/>
                <a:gd name="T40" fmla="*/ 540 w 604"/>
                <a:gd name="T41" fmla="*/ 587 h 652"/>
                <a:gd name="T42" fmla="*/ 540 w 604"/>
                <a:gd name="T43" fmla="*/ 57 h 652"/>
                <a:gd name="T44" fmla="*/ 604 w 604"/>
                <a:gd name="T45" fmla="*/ 57 h 652"/>
                <a:gd name="T46" fmla="*/ 604 w 604"/>
                <a:gd name="T47" fmla="*/ 0 h 652"/>
                <a:gd name="T48" fmla="*/ 398 w 604"/>
                <a:gd name="T49" fmla="*/ 0 h 652"/>
                <a:gd name="T50" fmla="*/ 398 w 604"/>
                <a:gd name="T51" fmla="*/ 57 h 652"/>
                <a:gd name="T52" fmla="*/ 462 w 604"/>
                <a:gd name="T53" fmla="*/ 57 h 652"/>
                <a:gd name="T54" fmla="*/ 462 w 604"/>
                <a:gd name="T55" fmla="*/ 272 h 652"/>
                <a:gd name="T56" fmla="*/ 142 w 604"/>
                <a:gd name="T57" fmla="*/ 27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4" h="652">
                  <a:moveTo>
                    <a:pt x="142" y="272"/>
                  </a:moveTo>
                  <a:lnTo>
                    <a:pt x="142" y="57"/>
                  </a:lnTo>
                  <a:lnTo>
                    <a:pt x="206" y="57"/>
                  </a:lnTo>
                  <a:lnTo>
                    <a:pt x="206" y="0"/>
                  </a:lnTo>
                  <a:lnTo>
                    <a:pt x="0" y="0"/>
                  </a:lnTo>
                  <a:lnTo>
                    <a:pt x="0" y="57"/>
                  </a:lnTo>
                  <a:lnTo>
                    <a:pt x="64" y="57"/>
                  </a:lnTo>
                  <a:lnTo>
                    <a:pt x="64" y="587"/>
                  </a:lnTo>
                  <a:lnTo>
                    <a:pt x="0" y="587"/>
                  </a:lnTo>
                  <a:lnTo>
                    <a:pt x="0" y="652"/>
                  </a:lnTo>
                  <a:lnTo>
                    <a:pt x="206" y="652"/>
                  </a:lnTo>
                  <a:lnTo>
                    <a:pt x="206" y="587"/>
                  </a:lnTo>
                  <a:lnTo>
                    <a:pt x="142" y="587"/>
                  </a:lnTo>
                  <a:lnTo>
                    <a:pt x="142" y="329"/>
                  </a:lnTo>
                  <a:lnTo>
                    <a:pt x="462" y="329"/>
                  </a:lnTo>
                  <a:lnTo>
                    <a:pt x="462" y="587"/>
                  </a:lnTo>
                  <a:lnTo>
                    <a:pt x="398" y="587"/>
                  </a:lnTo>
                  <a:lnTo>
                    <a:pt x="398" y="652"/>
                  </a:lnTo>
                  <a:lnTo>
                    <a:pt x="604" y="652"/>
                  </a:lnTo>
                  <a:lnTo>
                    <a:pt x="604" y="587"/>
                  </a:lnTo>
                  <a:lnTo>
                    <a:pt x="540" y="587"/>
                  </a:lnTo>
                  <a:lnTo>
                    <a:pt x="540" y="57"/>
                  </a:lnTo>
                  <a:lnTo>
                    <a:pt x="604" y="57"/>
                  </a:lnTo>
                  <a:lnTo>
                    <a:pt x="604" y="0"/>
                  </a:lnTo>
                  <a:lnTo>
                    <a:pt x="398" y="0"/>
                  </a:lnTo>
                  <a:lnTo>
                    <a:pt x="398" y="57"/>
                  </a:lnTo>
                  <a:lnTo>
                    <a:pt x="462" y="57"/>
                  </a:lnTo>
                  <a:lnTo>
                    <a:pt x="462" y="272"/>
                  </a:lnTo>
                  <a:lnTo>
                    <a:pt x="142" y="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8586159" y="5211342"/>
              <a:ext cx="189470" cy="238484"/>
            </a:xfrm>
            <a:custGeom>
              <a:avLst/>
              <a:gdLst>
                <a:gd name="T0" fmla="*/ 27 w 73"/>
                <a:gd name="T1" fmla="*/ 82 h 91"/>
                <a:gd name="T2" fmla="*/ 19 w 73"/>
                <a:gd name="T3" fmla="*/ 82 h 91"/>
                <a:gd name="T4" fmla="*/ 19 w 73"/>
                <a:gd name="T5" fmla="*/ 54 h 91"/>
                <a:gd name="T6" fmla="*/ 37 w 73"/>
                <a:gd name="T7" fmla="*/ 35 h 91"/>
                <a:gd name="T8" fmla="*/ 55 w 73"/>
                <a:gd name="T9" fmla="*/ 54 h 91"/>
                <a:gd name="T10" fmla="*/ 55 w 73"/>
                <a:gd name="T11" fmla="*/ 82 h 91"/>
                <a:gd name="T12" fmla="*/ 46 w 73"/>
                <a:gd name="T13" fmla="*/ 82 h 91"/>
                <a:gd name="T14" fmla="*/ 46 w 73"/>
                <a:gd name="T15" fmla="*/ 91 h 91"/>
                <a:gd name="T16" fmla="*/ 73 w 73"/>
                <a:gd name="T17" fmla="*/ 91 h 91"/>
                <a:gd name="T18" fmla="*/ 73 w 73"/>
                <a:gd name="T19" fmla="*/ 82 h 91"/>
                <a:gd name="T20" fmla="*/ 65 w 73"/>
                <a:gd name="T21" fmla="*/ 82 h 91"/>
                <a:gd name="T22" fmla="*/ 65 w 73"/>
                <a:gd name="T23" fmla="*/ 54 h 91"/>
                <a:gd name="T24" fmla="*/ 38 w 73"/>
                <a:gd name="T25" fmla="*/ 26 h 91"/>
                <a:gd name="T26" fmla="*/ 19 w 73"/>
                <a:gd name="T27" fmla="*/ 35 h 91"/>
                <a:gd name="T28" fmla="*/ 19 w 73"/>
                <a:gd name="T29" fmla="*/ 0 h 91"/>
                <a:gd name="T30" fmla="*/ 0 w 73"/>
                <a:gd name="T31" fmla="*/ 0 h 91"/>
                <a:gd name="T32" fmla="*/ 0 w 73"/>
                <a:gd name="T33" fmla="*/ 8 h 91"/>
                <a:gd name="T34" fmla="*/ 9 w 73"/>
                <a:gd name="T35" fmla="*/ 8 h 91"/>
                <a:gd name="T36" fmla="*/ 9 w 73"/>
                <a:gd name="T37" fmla="*/ 82 h 91"/>
                <a:gd name="T38" fmla="*/ 0 w 73"/>
                <a:gd name="T39" fmla="*/ 82 h 91"/>
                <a:gd name="T40" fmla="*/ 0 w 73"/>
                <a:gd name="T41" fmla="*/ 91 h 91"/>
                <a:gd name="T42" fmla="*/ 27 w 73"/>
                <a:gd name="T43" fmla="*/ 91 h 91"/>
                <a:gd name="T44" fmla="*/ 27 w 73"/>
                <a:gd name="T45" fmla="*/ 8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91">
                  <a:moveTo>
                    <a:pt x="27" y="82"/>
                  </a:moveTo>
                  <a:cubicBezTo>
                    <a:pt x="19" y="82"/>
                    <a:pt x="19" y="82"/>
                    <a:pt x="19" y="8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41"/>
                    <a:pt x="25" y="35"/>
                    <a:pt x="37" y="35"/>
                  </a:cubicBezTo>
                  <a:cubicBezTo>
                    <a:pt x="48" y="35"/>
                    <a:pt x="55" y="41"/>
                    <a:pt x="55" y="5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82"/>
                    <a:pt x="73" y="82"/>
                    <a:pt x="73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5" y="39"/>
                    <a:pt x="55" y="26"/>
                    <a:pt x="38" y="26"/>
                  </a:cubicBezTo>
                  <a:cubicBezTo>
                    <a:pt x="30" y="26"/>
                    <a:pt x="23" y="29"/>
                    <a:pt x="19" y="3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7" y="91"/>
                    <a:pt x="27" y="91"/>
                    <a:pt x="27" y="91"/>
                  </a:cubicBezTo>
                  <a:lnTo>
                    <a:pt x="27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/>
          </p:nvSpPr>
          <p:spPr bwMode="auto">
            <a:xfrm>
              <a:off x="8212339" y="5279376"/>
              <a:ext cx="189470" cy="173011"/>
            </a:xfrm>
            <a:custGeom>
              <a:avLst/>
              <a:gdLst>
                <a:gd name="T0" fmla="*/ 73 w 73"/>
                <a:gd name="T1" fmla="*/ 10 h 66"/>
                <a:gd name="T2" fmla="*/ 73 w 73"/>
                <a:gd name="T3" fmla="*/ 2 h 66"/>
                <a:gd name="T4" fmla="*/ 54 w 73"/>
                <a:gd name="T5" fmla="*/ 2 h 66"/>
                <a:gd name="T6" fmla="*/ 54 w 73"/>
                <a:gd name="T7" fmla="*/ 11 h 66"/>
                <a:gd name="T8" fmla="*/ 31 w 73"/>
                <a:gd name="T9" fmla="*/ 0 h 66"/>
                <a:gd name="T10" fmla="*/ 0 w 73"/>
                <a:gd name="T11" fmla="*/ 33 h 66"/>
                <a:gd name="T12" fmla="*/ 31 w 73"/>
                <a:gd name="T13" fmla="*/ 66 h 66"/>
                <a:gd name="T14" fmla="*/ 54 w 73"/>
                <a:gd name="T15" fmla="*/ 55 h 66"/>
                <a:gd name="T16" fmla="*/ 54 w 73"/>
                <a:gd name="T17" fmla="*/ 65 h 66"/>
                <a:gd name="T18" fmla="*/ 73 w 73"/>
                <a:gd name="T19" fmla="*/ 65 h 66"/>
                <a:gd name="T20" fmla="*/ 73 w 73"/>
                <a:gd name="T21" fmla="*/ 56 h 66"/>
                <a:gd name="T22" fmla="*/ 64 w 73"/>
                <a:gd name="T23" fmla="*/ 56 h 66"/>
                <a:gd name="T24" fmla="*/ 64 w 73"/>
                <a:gd name="T25" fmla="*/ 10 h 66"/>
                <a:gd name="T26" fmla="*/ 73 w 73"/>
                <a:gd name="T27" fmla="*/ 10 h 66"/>
                <a:gd name="T28" fmla="*/ 33 w 73"/>
                <a:gd name="T29" fmla="*/ 58 h 66"/>
                <a:gd name="T30" fmla="*/ 11 w 73"/>
                <a:gd name="T31" fmla="*/ 33 h 66"/>
                <a:gd name="T32" fmla="*/ 33 w 73"/>
                <a:gd name="T33" fmla="*/ 9 h 66"/>
                <a:gd name="T34" fmla="*/ 54 w 73"/>
                <a:gd name="T35" fmla="*/ 33 h 66"/>
                <a:gd name="T36" fmla="*/ 33 w 73"/>
                <a:gd name="T37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66">
                  <a:moveTo>
                    <a:pt x="73" y="10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9" y="4"/>
                    <a:pt x="41" y="0"/>
                    <a:pt x="31" y="0"/>
                  </a:cubicBezTo>
                  <a:cubicBezTo>
                    <a:pt x="13" y="0"/>
                    <a:pt x="0" y="14"/>
                    <a:pt x="0" y="33"/>
                  </a:cubicBezTo>
                  <a:cubicBezTo>
                    <a:pt x="0" y="52"/>
                    <a:pt x="13" y="66"/>
                    <a:pt x="31" y="66"/>
                  </a:cubicBezTo>
                  <a:cubicBezTo>
                    <a:pt x="41" y="66"/>
                    <a:pt x="49" y="62"/>
                    <a:pt x="54" y="5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10"/>
                    <a:pt x="64" y="10"/>
                    <a:pt x="64" y="10"/>
                  </a:cubicBezTo>
                  <a:lnTo>
                    <a:pt x="73" y="10"/>
                  </a:lnTo>
                  <a:close/>
                  <a:moveTo>
                    <a:pt x="33" y="58"/>
                  </a:moveTo>
                  <a:cubicBezTo>
                    <a:pt x="20" y="58"/>
                    <a:pt x="11" y="47"/>
                    <a:pt x="11" y="33"/>
                  </a:cubicBezTo>
                  <a:cubicBezTo>
                    <a:pt x="11" y="19"/>
                    <a:pt x="20" y="9"/>
                    <a:pt x="33" y="9"/>
                  </a:cubicBezTo>
                  <a:cubicBezTo>
                    <a:pt x="46" y="9"/>
                    <a:pt x="54" y="19"/>
                    <a:pt x="54" y="33"/>
                  </a:cubicBezTo>
                  <a:cubicBezTo>
                    <a:pt x="54" y="47"/>
                    <a:pt x="46" y="58"/>
                    <a:pt x="33" y="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8025429" y="5279376"/>
              <a:ext cx="168621" cy="173011"/>
            </a:xfrm>
            <a:custGeom>
              <a:avLst/>
              <a:gdLst>
                <a:gd name="T0" fmla="*/ 65 w 65"/>
                <a:gd name="T1" fmla="*/ 32 h 66"/>
                <a:gd name="T2" fmla="*/ 33 w 65"/>
                <a:gd name="T3" fmla="*/ 0 h 66"/>
                <a:gd name="T4" fmla="*/ 0 w 65"/>
                <a:gd name="T5" fmla="*/ 33 h 66"/>
                <a:gd name="T6" fmla="*/ 33 w 65"/>
                <a:gd name="T7" fmla="*/ 66 h 66"/>
                <a:gd name="T8" fmla="*/ 63 w 65"/>
                <a:gd name="T9" fmla="*/ 48 h 66"/>
                <a:gd name="T10" fmla="*/ 53 w 65"/>
                <a:gd name="T11" fmla="*/ 48 h 66"/>
                <a:gd name="T12" fmla="*/ 34 w 65"/>
                <a:gd name="T13" fmla="*/ 58 h 66"/>
                <a:gd name="T14" fmla="*/ 11 w 65"/>
                <a:gd name="T15" fmla="*/ 37 h 66"/>
                <a:gd name="T16" fmla="*/ 65 w 65"/>
                <a:gd name="T17" fmla="*/ 37 h 66"/>
                <a:gd name="T18" fmla="*/ 65 w 65"/>
                <a:gd name="T19" fmla="*/ 32 h 66"/>
                <a:gd name="T20" fmla="*/ 11 w 65"/>
                <a:gd name="T21" fmla="*/ 28 h 66"/>
                <a:gd name="T22" fmla="*/ 33 w 65"/>
                <a:gd name="T23" fmla="*/ 8 h 66"/>
                <a:gd name="T24" fmla="*/ 55 w 65"/>
                <a:gd name="T25" fmla="*/ 28 h 66"/>
                <a:gd name="T26" fmla="*/ 11 w 65"/>
                <a:gd name="T2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66">
                  <a:moveTo>
                    <a:pt x="65" y="32"/>
                  </a:moveTo>
                  <a:cubicBezTo>
                    <a:pt x="65" y="13"/>
                    <a:pt x="53" y="0"/>
                    <a:pt x="33" y="0"/>
                  </a:cubicBezTo>
                  <a:cubicBezTo>
                    <a:pt x="14" y="0"/>
                    <a:pt x="0" y="14"/>
                    <a:pt x="0" y="33"/>
                  </a:cubicBezTo>
                  <a:cubicBezTo>
                    <a:pt x="0" y="53"/>
                    <a:pt x="14" y="66"/>
                    <a:pt x="33" y="66"/>
                  </a:cubicBezTo>
                  <a:cubicBezTo>
                    <a:pt x="47" y="66"/>
                    <a:pt x="58" y="59"/>
                    <a:pt x="63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0" y="54"/>
                    <a:pt x="43" y="58"/>
                    <a:pt x="34" y="58"/>
                  </a:cubicBezTo>
                  <a:cubicBezTo>
                    <a:pt x="19" y="58"/>
                    <a:pt x="12" y="49"/>
                    <a:pt x="11" y="37"/>
                  </a:cubicBezTo>
                  <a:cubicBezTo>
                    <a:pt x="65" y="37"/>
                    <a:pt x="65" y="37"/>
                    <a:pt x="65" y="37"/>
                  </a:cubicBezTo>
                  <a:lnTo>
                    <a:pt x="65" y="32"/>
                  </a:lnTo>
                  <a:close/>
                  <a:moveTo>
                    <a:pt x="11" y="28"/>
                  </a:moveTo>
                  <a:cubicBezTo>
                    <a:pt x="12" y="17"/>
                    <a:pt x="20" y="8"/>
                    <a:pt x="33" y="8"/>
                  </a:cubicBezTo>
                  <a:cubicBezTo>
                    <a:pt x="47" y="8"/>
                    <a:pt x="54" y="18"/>
                    <a:pt x="55" y="28"/>
                  </a:cubicBezTo>
                  <a:lnTo>
                    <a:pt x="11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8487400" y="5242799"/>
              <a:ext cx="83031" cy="207028"/>
            </a:xfrm>
            <a:custGeom>
              <a:avLst/>
              <a:gdLst>
                <a:gd name="T0" fmla="*/ 20 w 32"/>
                <a:gd name="T1" fmla="*/ 62 h 79"/>
                <a:gd name="T2" fmla="*/ 20 w 32"/>
                <a:gd name="T3" fmla="*/ 24 h 79"/>
                <a:gd name="T4" fmla="*/ 32 w 32"/>
                <a:gd name="T5" fmla="*/ 24 h 79"/>
                <a:gd name="T6" fmla="*/ 32 w 32"/>
                <a:gd name="T7" fmla="*/ 16 h 79"/>
                <a:gd name="T8" fmla="*/ 20 w 32"/>
                <a:gd name="T9" fmla="*/ 16 h 79"/>
                <a:gd name="T10" fmla="*/ 20 w 32"/>
                <a:gd name="T11" fmla="*/ 0 h 79"/>
                <a:gd name="T12" fmla="*/ 9 w 32"/>
                <a:gd name="T13" fmla="*/ 0 h 79"/>
                <a:gd name="T14" fmla="*/ 9 w 32"/>
                <a:gd name="T15" fmla="*/ 16 h 79"/>
                <a:gd name="T16" fmla="*/ 0 w 32"/>
                <a:gd name="T17" fmla="*/ 16 h 79"/>
                <a:gd name="T18" fmla="*/ 0 w 32"/>
                <a:gd name="T19" fmla="*/ 24 h 79"/>
                <a:gd name="T20" fmla="*/ 9 w 32"/>
                <a:gd name="T21" fmla="*/ 24 h 79"/>
                <a:gd name="T22" fmla="*/ 9 w 32"/>
                <a:gd name="T23" fmla="*/ 63 h 79"/>
                <a:gd name="T24" fmla="*/ 26 w 32"/>
                <a:gd name="T25" fmla="*/ 79 h 79"/>
                <a:gd name="T26" fmla="*/ 32 w 32"/>
                <a:gd name="T27" fmla="*/ 79 h 79"/>
                <a:gd name="T28" fmla="*/ 32 w 32"/>
                <a:gd name="T29" fmla="*/ 70 h 79"/>
                <a:gd name="T30" fmla="*/ 27 w 32"/>
                <a:gd name="T31" fmla="*/ 71 h 79"/>
                <a:gd name="T32" fmla="*/ 20 w 32"/>
                <a:gd name="T33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9">
                  <a:moveTo>
                    <a:pt x="20" y="62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74"/>
                    <a:pt x="14" y="79"/>
                    <a:pt x="26" y="79"/>
                  </a:cubicBezTo>
                  <a:cubicBezTo>
                    <a:pt x="28" y="79"/>
                    <a:pt x="31" y="79"/>
                    <a:pt x="32" y="79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0" y="71"/>
                    <a:pt x="29" y="71"/>
                    <a:pt x="27" y="71"/>
                  </a:cubicBezTo>
                  <a:cubicBezTo>
                    <a:pt x="22" y="71"/>
                    <a:pt x="20" y="69"/>
                    <a:pt x="20" y="6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8409491" y="5211342"/>
              <a:ext cx="77910" cy="238484"/>
            </a:xfrm>
            <a:custGeom>
              <a:avLst/>
              <a:gdLst>
                <a:gd name="T0" fmla="*/ 24 w 30"/>
                <a:gd name="T1" fmla="*/ 91 h 91"/>
                <a:gd name="T2" fmla="*/ 30 w 30"/>
                <a:gd name="T3" fmla="*/ 91 h 91"/>
                <a:gd name="T4" fmla="*/ 30 w 30"/>
                <a:gd name="T5" fmla="*/ 82 h 91"/>
                <a:gd name="T6" fmla="*/ 26 w 30"/>
                <a:gd name="T7" fmla="*/ 83 h 91"/>
                <a:gd name="T8" fmla="*/ 19 w 30"/>
                <a:gd name="T9" fmla="*/ 74 h 91"/>
                <a:gd name="T10" fmla="*/ 19 w 30"/>
                <a:gd name="T11" fmla="*/ 0 h 91"/>
                <a:gd name="T12" fmla="*/ 0 w 30"/>
                <a:gd name="T13" fmla="*/ 0 h 91"/>
                <a:gd name="T14" fmla="*/ 0 w 30"/>
                <a:gd name="T15" fmla="*/ 8 h 91"/>
                <a:gd name="T16" fmla="*/ 9 w 30"/>
                <a:gd name="T17" fmla="*/ 8 h 91"/>
                <a:gd name="T18" fmla="*/ 9 w 30"/>
                <a:gd name="T19" fmla="*/ 74 h 91"/>
                <a:gd name="T20" fmla="*/ 24 w 30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91">
                  <a:moveTo>
                    <a:pt x="24" y="91"/>
                  </a:moveTo>
                  <a:cubicBezTo>
                    <a:pt x="26" y="91"/>
                    <a:pt x="29" y="91"/>
                    <a:pt x="30" y="91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8" y="83"/>
                    <a:pt x="27" y="83"/>
                    <a:pt x="26" y="83"/>
                  </a:cubicBezTo>
                  <a:cubicBezTo>
                    <a:pt x="21" y="83"/>
                    <a:pt x="19" y="80"/>
                    <a:pt x="19" y="7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85"/>
                    <a:pt x="13" y="91"/>
                    <a:pt x="24" y="9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7573397" y="5203295"/>
              <a:ext cx="209954" cy="251652"/>
            </a:xfrm>
            <a:custGeom>
              <a:avLst/>
              <a:gdLst>
                <a:gd name="T0" fmla="*/ 28 w 81"/>
                <a:gd name="T1" fmla="*/ 65 h 96"/>
                <a:gd name="T2" fmla="*/ 41 w 81"/>
                <a:gd name="T3" fmla="*/ 74 h 96"/>
                <a:gd name="T4" fmla="*/ 52 w 81"/>
                <a:gd name="T5" fmla="*/ 68 h 96"/>
                <a:gd name="T6" fmla="*/ 36 w 81"/>
                <a:gd name="T7" fmla="*/ 59 h 96"/>
                <a:gd name="T8" fmla="*/ 12 w 81"/>
                <a:gd name="T9" fmla="*/ 50 h 96"/>
                <a:gd name="T10" fmla="*/ 1 w 81"/>
                <a:gd name="T11" fmla="*/ 29 h 96"/>
                <a:gd name="T12" fmla="*/ 39 w 81"/>
                <a:gd name="T13" fmla="*/ 0 h 96"/>
                <a:gd name="T14" fmla="*/ 78 w 81"/>
                <a:gd name="T15" fmla="*/ 29 h 96"/>
                <a:gd name="T16" fmla="*/ 51 w 81"/>
                <a:gd name="T17" fmla="*/ 29 h 96"/>
                <a:gd name="T18" fmla="*/ 39 w 81"/>
                <a:gd name="T19" fmla="*/ 21 h 96"/>
                <a:gd name="T20" fmla="*/ 30 w 81"/>
                <a:gd name="T21" fmla="*/ 27 h 96"/>
                <a:gd name="T22" fmla="*/ 43 w 81"/>
                <a:gd name="T23" fmla="*/ 35 h 96"/>
                <a:gd name="T24" fmla="*/ 69 w 81"/>
                <a:gd name="T25" fmla="*/ 43 h 96"/>
                <a:gd name="T26" fmla="*/ 81 w 81"/>
                <a:gd name="T27" fmla="*/ 65 h 96"/>
                <a:gd name="T28" fmla="*/ 40 w 81"/>
                <a:gd name="T29" fmla="*/ 96 h 96"/>
                <a:gd name="T30" fmla="*/ 0 w 81"/>
                <a:gd name="T31" fmla="*/ 65 h 96"/>
                <a:gd name="T32" fmla="*/ 28 w 81"/>
                <a:gd name="T33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96">
                  <a:moveTo>
                    <a:pt x="28" y="65"/>
                  </a:moveTo>
                  <a:cubicBezTo>
                    <a:pt x="29" y="72"/>
                    <a:pt x="33" y="74"/>
                    <a:pt x="41" y="74"/>
                  </a:cubicBezTo>
                  <a:cubicBezTo>
                    <a:pt x="48" y="74"/>
                    <a:pt x="52" y="72"/>
                    <a:pt x="52" y="68"/>
                  </a:cubicBezTo>
                  <a:cubicBezTo>
                    <a:pt x="52" y="62"/>
                    <a:pt x="47" y="62"/>
                    <a:pt x="36" y="59"/>
                  </a:cubicBezTo>
                  <a:cubicBezTo>
                    <a:pt x="24" y="55"/>
                    <a:pt x="15" y="53"/>
                    <a:pt x="12" y="50"/>
                  </a:cubicBezTo>
                  <a:cubicBezTo>
                    <a:pt x="5" y="45"/>
                    <a:pt x="1" y="38"/>
                    <a:pt x="1" y="29"/>
                  </a:cubicBezTo>
                  <a:cubicBezTo>
                    <a:pt x="1" y="11"/>
                    <a:pt x="15" y="0"/>
                    <a:pt x="39" y="0"/>
                  </a:cubicBezTo>
                  <a:cubicBezTo>
                    <a:pt x="63" y="0"/>
                    <a:pt x="77" y="10"/>
                    <a:pt x="78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23"/>
                    <a:pt x="46" y="21"/>
                    <a:pt x="39" y="21"/>
                  </a:cubicBezTo>
                  <a:cubicBezTo>
                    <a:pt x="33" y="21"/>
                    <a:pt x="30" y="23"/>
                    <a:pt x="30" y="27"/>
                  </a:cubicBezTo>
                  <a:cubicBezTo>
                    <a:pt x="30" y="32"/>
                    <a:pt x="34" y="33"/>
                    <a:pt x="43" y="35"/>
                  </a:cubicBezTo>
                  <a:cubicBezTo>
                    <a:pt x="54" y="38"/>
                    <a:pt x="63" y="40"/>
                    <a:pt x="69" y="43"/>
                  </a:cubicBezTo>
                  <a:cubicBezTo>
                    <a:pt x="77" y="49"/>
                    <a:pt x="81" y="55"/>
                    <a:pt x="81" y="65"/>
                  </a:cubicBezTo>
                  <a:cubicBezTo>
                    <a:pt x="81" y="84"/>
                    <a:pt x="66" y="96"/>
                    <a:pt x="40" y="96"/>
                  </a:cubicBezTo>
                  <a:cubicBezTo>
                    <a:pt x="16" y="96"/>
                    <a:pt x="1" y="84"/>
                    <a:pt x="0" y="65"/>
                  </a:cubicBezTo>
                  <a:lnTo>
                    <a:pt x="28" y="65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7124531" y="5203295"/>
              <a:ext cx="233729" cy="251652"/>
            </a:xfrm>
            <a:custGeom>
              <a:avLst/>
              <a:gdLst>
                <a:gd name="T0" fmla="*/ 90 w 90"/>
                <a:gd name="T1" fmla="*/ 58 h 96"/>
                <a:gd name="T2" fmla="*/ 46 w 90"/>
                <a:gd name="T3" fmla="*/ 96 h 96"/>
                <a:gd name="T4" fmla="*/ 0 w 90"/>
                <a:gd name="T5" fmla="*/ 48 h 96"/>
                <a:gd name="T6" fmla="*/ 46 w 90"/>
                <a:gd name="T7" fmla="*/ 0 h 96"/>
                <a:gd name="T8" fmla="*/ 89 w 90"/>
                <a:gd name="T9" fmla="*/ 37 h 96"/>
                <a:gd name="T10" fmla="*/ 62 w 90"/>
                <a:gd name="T11" fmla="*/ 37 h 96"/>
                <a:gd name="T12" fmla="*/ 46 w 90"/>
                <a:gd name="T13" fmla="*/ 23 h 96"/>
                <a:gd name="T14" fmla="*/ 29 w 90"/>
                <a:gd name="T15" fmla="*/ 48 h 96"/>
                <a:gd name="T16" fmla="*/ 47 w 90"/>
                <a:gd name="T17" fmla="*/ 73 h 96"/>
                <a:gd name="T18" fmla="*/ 62 w 90"/>
                <a:gd name="T19" fmla="*/ 58 h 96"/>
                <a:gd name="T20" fmla="*/ 90 w 90"/>
                <a:gd name="T21" fmla="*/ 5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96">
                  <a:moveTo>
                    <a:pt x="90" y="58"/>
                  </a:moveTo>
                  <a:cubicBezTo>
                    <a:pt x="88" y="82"/>
                    <a:pt x="72" y="96"/>
                    <a:pt x="46" y="96"/>
                  </a:cubicBezTo>
                  <a:cubicBezTo>
                    <a:pt x="17" y="96"/>
                    <a:pt x="0" y="78"/>
                    <a:pt x="0" y="48"/>
                  </a:cubicBezTo>
                  <a:cubicBezTo>
                    <a:pt x="0" y="18"/>
                    <a:pt x="17" y="0"/>
                    <a:pt x="46" y="0"/>
                  </a:cubicBezTo>
                  <a:cubicBezTo>
                    <a:pt x="72" y="0"/>
                    <a:pt x="88" y="13"/>
                    <a:pt x="89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1" y="28"/>
                    <a:pt x="55" y="23"/>
                    <a:pt x="46" y="23"/>
                  </a:cubicBezTo>
                  <a:cubicBezTo>
                    <a:pt x="35" y="23"/>
                    <a:pt x="29" y="31"/>
                    <a:pt x="29" y="48"/>
                  </a:cubicBezTo>
                  <a:cubicBezTo>
                    <a:pt x="29" y="65"/>
                    <a:pt x="35" y="73"/>
                    <a:pt x="47" y="73"/>
                  </a:cubicBezTo>
                  <a:cubicBezTo>
                    <a:pt x="56" y="73"/>
                    <a:pt x="61" y="68"/>
                    <a:pt x="6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7342531" y="5211342"/>
              <a:ext cx="233729" cy="235924"/>
            </a:xfrm>
            <a:custGeom>
              <a:avLst/>
              <a:gdLst>
                <a:gd name="T0" fmla="*/ 0 w 639"/>
                <a:gd name="T1" fmla="*/ 0 h 645"/>
                <a:gd name="T2" fmla="*/ 206 w 639"/>
                <a:gd name="T3" fmla="*/ 0 h 645"/>
                <a:gd name="T4" fmla="*/ 320 w 639"/>
                <a:gd name="T5" fmla="*/ 415 h 645"/>
                <a:gd name="T6" fmla="*/ 433 w 639"/>
                <a:gd name="T7" fmla="*/ 0 h 645"/>
                <a:gd name="T8" fmla="*/ 639 w 639"/>
                <a:gd name="T9" fmla="*/ 0 h 645"/>
                <a:gd name="T10" fmla="*/ 419 w 639"/>
                <a:gd name="T11" fmla="*/ 645 h 645"/>
                <a:gd name="T12" fmla="*/ 213 w 639"/>
                <a:gd name="T13" fmla="*/ 645 h 645"/>
                <a:gd name="T14" fmla="*/ 0 w 639"/>
                <a:gd name="T15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9" h="645">
                  <a:moveTo>
                    <a:pt x="0" y="0"/>
                  </a:moveTo>
                  <a:lnTo>
                    <a:pt x="206" y="0"/>
                  </a:lnTo>
                  <a:lnTo>
                    <a:pt x="320" y="415"/>
                  </a:lnTo>
                  <a:lnTo>
                    <a:pt x="433" y="0"/>
                  </a:lnTo>
                  <a:lnTo>
                    <a:pt x="639" y="0"/>
                  </a:lnTo>
                  <a:lnTo>
                    <a:pt x="419" y="645"/>
                  </a:lnTo>
                  <a:lnTo>
                    <a:pt x="213" y="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6797530" y="5203295"/>
              <a:ext cx="298471" cy="251652"/>
            </a:xfrm>
            <a:custGeom>
              <a:avLst/>
              <a:gdLst>
                <a:gd name="T0" fmla="*/ 4 w 115"/>
                <a:gd name="T1" fmla="*/ 42 h 96"/>
                <a:gd name="T2" fmla="*/ 0 w 115"/>
                <a:gd name="T3" fmla="*/ 33 h 96"/>
                <a:gd name="T4" fmla="*/ 4 w 115"/>
                <a:gd name="T5" fmla="*/ 23 h 96"/>
                <a:gd name="T6" fmla="*/ 22 w 115"/>
                <a:gd name="T7" fmla="*/ 4 h 96"/>
                <a:gd name="T8" fmla="*/ 32 w 115"/>
                <a:gd name="T9" fmla="*/ 0 h 96"/>
                <a:gd name="T10" fmla="*/ 42 w 115"/>
                <a:gd name="T11" fmla="*/ 4 h 96"/>
                <a:gd name="T12" fmla="*/ 58 w 115"/>
                <a:gd name="T13" fmla="*/ 20 h 96"/>
                <a:gd name="T14" fmla="*/ 73 w 115"/>
                <a:gd name="T15" fmla="*/ 4 h 96"/>
                <a:gd name="T16" fmla="*/ 83 w 115"/>
                <a:gd name="T17" fmla="*/ 0 h 96"/>
                <a:gd name="T18" fmla="*/ 93 w 115"/>
                <a:gd name="T19" fmla="*/ 4 h 96"/>
                <a:gd name="T20" fmla="*/ 111 w 115"/>
                <a:gd name="T21" fmla="*/ 23 h 96"/>
                <a:gd name="T22" fmla="*/ 115 w 115"/>
                <a:gd name="T23" fmla="*/ 33 h 96"/>
                <a:gd name="T24" fmla="*/ 111 w 115"/>
                <a:gd name="T25" fmla="*/ 42 h 96"/>
                <a:gd name="T26" fmla="*/ 58 w 115"/>
                <a:gd name="T27" fmla="*/ 96 h 96"/>
                <a:gd name="T28" fmla="*/ 57 w 115"/>
                <a:gd name="T29" fmla="*/ 96 h 96"/>
                <a:gd name="T30" fmla="*/ 4 w 115"/>
                <a:gd name="T31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96">
                  <a:moveTo>
                    <a:pt x="4" y="42"/>
                  </a:moveTo>
                  <a:cubicBezTo>
                    <a:pt x="1" y="40"/>
                    <a:pt x="0" y="36"/>
                    <a:pt x="0" y="33"/>
                  </a:cubicBezTo>
                  <a:cubicBezTo>
                    <a:pt x="0" y="29"/>
                    <a:pt x="1" y="25"/>
                    <a:pt x="4" y="2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6" y="0"/>
                    <a:pt x="39" y="1"/>
                    <a:pt x="42" y="4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6" y="1"/>
                    <a:pt x="79" y="0"/>
                    <a:pt x="83" y="0"/>
                  </a:cubicBezTo>
                  <a:cubicBezTo>
                    <a:pt x="87" y="0"/>
                    <a:pt x="90" y="1"/>
                    <a:pt x="93" y="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4" y="25"/>
                    <a:pt x="115" y="29"/>
                    <a:pt x="115" y="33"/>
                  </a:cubicBezTo>
                  <a:cubicBezTo>
                    <a:pt x="115" y="36"/>
                    <a:pt x="114" y="40"/>
                    <a:pt x="111" y="42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57" y="96"/>
                    <a:pt x="57" y="96"/>
                    <a:pt x="57" y="96"/>
                  </a:cubicBezTo>
                  <a:lnTo>
                    <a:pt x="4" y="42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0" name="TextBox 1029"/>
          <p:cNvSpPr txBox="1"/>
          <p:nvPr/>
        </p:nvSpPr>
        <p:spPr>
          <a:xfrm>
            <a:off x="232714" y="6304242"/>
            <a:ext cx="12439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9, 2018</a:t>
            </a:r>
          </a:p>
        </p:txBody>
      </p:sp>
      <p:pic>
        <p:nvPicPr>
          <p:cNvPr id="5" name="Picture 4" descr="Colleague Resource Group"/>
          <p:cNvPicPr>
            <a:picLocks noChangeAspect="1"/>
          </p:cNvPicPr>
          <p:nvPr/>
        </p:nvPicPr>
        <p:blipFill rotWithShape="1">
          <a:blip r:embed="rId3"/>
          <a:srcRect l="-1" r="4805" b="1751"/>
          <a:stretch/>
        </p:blipFill>
        <p:spPr>
          <a:xfrm>
            <a:off x="2930469" y="1649059"/>
            <a:ext cx="2002320" cy="380340"/>
          </a:xfrm>
          <a:prstGeom prst="rect">
            <a:avLst/>
          </a:prstGeom>
        </p:spPr>
      </p:pic>
      <p:pic>
        <p:nvPicPr>
          <p:cNvPr id="1032" name="Picture 1031" descr="Abiliti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3" y="908014"/>
            <a:ext cx="3723716" cy="5956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itle 1"/>
          <p:cNvSpPr>
            <a:spLocks noGrp="1"/>
          </p:cNvSpPr>
          <p:nvPr>
            <p:ph type="ctrTitle"/>
          </p:nvPr>
        </p:nvSpPr>
        <p:spPr>
          <a:xfrm>
            <a:off x="161753" y="3210107"/>
            <a:ext cx="3124891" cy="53201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 smtClean="0">
                <a:latin typeface="+mj-lt"/>
              </a:rPr>
              <a:t>Anne Gardner</a:t>
            </a:r>
            <a:endParaRPr lang="en-US" sz="2000" b="0" dirty="0">
              <a:latin typeface="+mn-lt"/>
            </a:endParaRPr>
          </a:p>
        </p:txBody>
      </p:sp>
      <p:sp>
        <p:nvSpPr>
          <p:cNvPr id="1043" name="TextBox 1042"/>
          <p:cNvSpPr txBox="1"/>
          <p:nvPr/>
        </p:nvSpPr>
        <p:spPr>
          <a:xfrm>
            <a:off x="195037" y="2171298"/>
            <a:ext cx="32277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Academy panel: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Perspectives from the field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4" name="TextBox 1043"/>
          <p:cNvSpPr txBox="1"/>
          <p:nvPr/>
        </p:nvSpPr>
        <p:spPr>
          <a:xfrm>
            <a:off x="144756" y="3674923"/>
            <a:ext cx="2887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Abilities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CRG leadership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team-DEI</a:t>
            </a:r>
          </a:p>
        </p:txBody>
      </p:sp>
    </p:spTree>
    <p:extLst>
      <p:ext uri="{BB962C8B-B14F-4D97-AF65-F5344CB8AC3E}">
        <p14:creationId xmlns:p14="http://schemas.microsoft.com/office/powerpoint/2010/main" val="13355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8" y="373314"/>
            <a:ext cx="7017026" cy="441652"/>
          </a:xfrm>
        </p:spPr>
        <p:txBody>
          <a:bodyPr/>
          <a:lstStyle/>
          <a:p>
            <a:r>
              <a:rPr lang="en-US" dirty="0" smtClean="0"/>
              <a:t>Enterprise Success</a:t>
            </a:r>
            <a:endParaRPr lang="en-US" dirty="0"/>
          </a:p>
        </p:txBody>
      </p:sp>
      <p:grpSp>
        <p:nvGrpSpPr>
          <p:cNvPr id="19" name="Group 18" descr="Grouping"/>
          <p:cNvGrpSpPr/>
          <p:nvPr/>
        </p:nvGrpSpPr>
        <p:grpSpPr>
          <a:xfrm>
            <a:off x="57647" y="886390"/>
            <a:ext cx="8798999" cy="4767316"/>
            <a:chOff x="57647" y="886390"/>
            <a:chExt cx="8798999" cy="4767316"/>
          </a:xfrm>
        </p:grpSpPr>
        <p:sp>
          <p:nvSpPr>
            <p:cNvPr id="20" name="Freeform 19"/>
            <p:cNvSpPr/>
            <p:nvPr/>
          </p:nvSpPr>
          <p:spPr>
            <a:xfrm>
              <a:off x="57647" y="1659835"/>
              <a:ext cx="1809434" cy="2802835"/>
            </a:xfrm>
            <a:custGeom>
              <a:avLst/>
              <a:gdLst>
                <a:gd name="connsiteX0" fmla="*/ 0 w 1717994"/>
                <a:gd name="connsiteY0" fmla="*/ 0 h 801256"/>
                <a:gd name="connsiteX1" fmla="*/ 1717994 w 1717994"/>
                <a:gd name="connsiteY1" fmla="*/ 0 h 801256"/>
                <a:gd name="connsiteX2" fmla="*/ 1717994 w 1717994"/>
                <a:gd name="connsiteY2" fmla="*/ 801256 h 801256"/>
                <a:gd name="connsiteX3" fmla="*/ 0 w 1717994"/>
                <a:gd name="connsiteY3" fmla="*/ 801256 h 801256"/>
                <a:gd name="connsiteX4" fmla="*/ 0 w 1717994"/>
                <a:gd name="connsiteY4" fmla="*/ 0 h 80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994" h="801256">
                  <a:moveTo>
                    <a:pt x="0" y="0"/>
                  </a:moveTo>
                  <a:lnTo>
                    <a:pt x="1717994" y="0"/>
                  </a:lnTo>
                  <a:lnTo>
                    <a:pt x="1717994" y="801256"/>
                  </a:lnTo>
                  <a:lnTo>
                    <a:pt x="0" y="8012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60960" rIns="170688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150000"/>
                </a:lnSpc>
                <a:spcBef>
                  <a:spcPct val="0"/>
                </a:spcBef>
                <a:spcAft>
                  <a:spcPts val="2400"/>
                </a:spcAft>
              </a:pPr>
              <a:r>
                <a:rPr lang="en-US" sz="2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Best practices-into action</a:t>
              </a:r>
              <a:endPara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Left Brace 20"/>
            <p:cNvSpPr/>
            <p:nvPr/>
          </p:nvSpPr>
          <p:spPr>
            <a:xfrm>
              <a:off x="1666158" y="886390"/>
              <a:ext cx="343598" cy="4767316"/>
            </a:xfrm>
            <a:prstGeom prst="leftBrace">
              <a:avLst>
                <a:gd name="adj1" fmla="val 35000"/>
                <a:gd name="adj2" fmla="val 50000"/>
              </a:avLst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dk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2101491" y="907164"/>
              <a:ext cx="6755155" cy="4746542"/>
            </a:xfrm>
            <a:custGeom>
              <a:avLst/>
              <a:gdLst>
                <a:gd name="connsiteX0" fmla="*/ 0 w 6595299"/>
                <a:gd name="connsiteY0" fmla="*/ 0 h 4746542"/>
                <a:gd name="connsiteX1" fmla="*/ 6595299 w 6595299"/>
                <a:gd name="connsiteY1" fmla="*/ 0 h 4746542"/>
                <a:gd name="connsiteX2" fmla="*/ 6595299 w 6595299"/>
                <a:gd name="connsiteY2" fmla="*/ 4746542 h 4746542"/>
                <a:gd name="connsiteX3" fmla="*/ 0 w 6595299"/>
                <a:gd name="connsiteY3" fmla="*/ 4746542 h 4746542"/>
                <a:gd name="connsiteX4" fmla="*/ 0 w 6595299"/>
                <a:gd name="connsiteY4" fmla="*/ 0 h 474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299" h="4746542">
                  <a:moveTo>
                    <a:pt x="0" y="0"/>
                  </a:moveTo>
                  <a:lnTo>
                    <a:pt x="6595299" y="0"/>
                  </a:lnTo>
                  <a:lnTo>
                    <a:pt x="6595299" y="4746542"/>
                  </a:lnTo>
                  <a:lnTo>
                    <a:pt x="0" y="474654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Lead the way</a:t>
              </a:r>
              <a:endParaRPr lang="en-US" sz="25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Hire/keep the best</a:t>
              </a:r>
            </a:p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Ensure productivity via accommodations</a:t>
              </a:r>
            </a:p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Build the pipeline</a:t>
              </a:r>
            </a:p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Communicate policies and practices</a:t>
              </a:r>
            </a:p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Be tech savvy</a:t>
              </a:r>
            </a:p>
            <a:p>
              <a:pPr marL="342900" lvl="1" indent="-342900" algn="l" defTabSz="1111250">
                <a:lnSpc>
                  <a:spcPct val="150000"/>
                </a:lnSpc>
                <a:spcBef>
                  <a:spcPct val="0"/>
                </a:spcBef>
                <a:spcAft>
                  <a:spcPts val="1200"/>
                </a:spcAft>
                <a:buSzPct val="79000"/>
                <a:buFont typeface="Wingdings" panose="05000000000000000000" pitchFamily="2" charset="2"/>
                <a:buChar char="Ø"/>
                <a:tabLst/>
              </a:pPr>
              <a:r>
                <a:rPr lang="en-US" sz="25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Grow success</a:t>
              </a:r>
              <a:endParaRPr lang="en-US" sz="25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8" name="Picture 17" descr="Abiliti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1" y="5928597"/>
            <a:ext cx="1717903" cy="273420"/>
          </a:xfrm>
          <a:prstGeom prst="rect">
            <a:avLst/>
          </a:prstGeom>
        </p:spPr>
      </p:pic>
      <p:pic>
        <p:nvPicPr>
          <p:cNvPr id="5" name="Picture 4" descr="Bull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27" y="1963765"/>
            <a:ext cx="182880" cy="188976"/>
          </a:xfrm>
          <a:prstGeom prst="rect">
            <a:avLst/>
          </a:prstGeom>
        </p:spPr>
      </p:pic>
      <p:sp>
        <p:nvSpPr>
          <p:cNvPr id="2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240"/>
            <a:ext cx="5486400" cy="219456"/>
          </a:xfrm>
        </p:spPr>
        <p:txBody>
          <a:bodyPr/>
          <a:lstStyle/>
          <a:p>
            <a:r>
              <a:rPr lang="en-US" dirty="0" smtClean="0"/>
              <a:t>©2018 CVS Health and/or one of its affiliates: Confidential &amp; Proprietary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9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Diagram 39" descr="Grouping"/>
          <p:cNvGraphicFramePr/>
          <p:nvPr>
            <p:extLst>
              <p:ext uri="{D42A27DB-BD31-4B8C-83A1-F6EECF244321}">
                <p14:modId xmlns:p14="http://schemas.microsoft.com/office/powerpoint/2010/main" val="2057226443"/>
              </p:ext>
            </p:extLst>
          </p:nvPr>
        </p:nvGraphicFramePr>
        <p:xfrm>
          <a:off x="268357" y="715617"/>
          <a:ext cx="8661696" cy="472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 success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62034" y="4456955"/>
            <a:ext cx="67680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 of accommodations for non-apparent disabilities:</a:t>
            </a:r>
          </a:p>
        </p:txBody>
      </p:sp>
      <p:pic>
        <p:nvPicPr>
          <p:cNvPr id="18" name="Picture 17" descr="Abiliti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31" y="5928597"/>
            <a:ext cx="1717903" cy="273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9268" y="844428"/>
            <a:ext cx="574904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2880" tIns="45720" rIns="0" bIns="4572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DIFFERENTLY abled, not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DISabled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18459" y="4931166"/>
            <a:ext cx="213427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Flexible schedule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 light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Seating change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64234" y="4931166"/>
            <a:ext cx="384305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2238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Workload reviews</a:t>
            </a:r>
          </a:p>
          <a:p>
            <a:pPr marL="342900" marR="0" lvl="0" indent="-2238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 major projects in Q2, Q3</a:t>
            </a:r>
          </a:p>
          <a:p>
            <a:pPr marL="342900" marR="0" lvl="0" indent="-2238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 for reference</a:t>
            </a:r>
          </a:p>
        </p:txBody>
      </p:sp>
      <p:sp>
        <p:nvSpPr>
          <p:cNvPr id="4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240"/>
            <a:ext cx="5486400" cy="219456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©2018 CVS Health and/or one of its affiliates: Confidential &amp; Proprietary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6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2"/>
                </a:solidFill>
              </a:rPr>
              <a:t>Thank You</a:t>
            </a: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13" name="Freeform 5" descr="CVS Health"/>
          <p:cNvSpPr>
            <a:spLocks noChangeAspect="1" noEditPoints="1"/>
          </p:cNvSpPr>
          <p:nvPr/>
        </p:nvSpPr>
        <p:spPr bwMode="auto">
          <a:xfrm>
            <a:off x="4526280" y="2057400"/>
            <a:ext cx="5296803" cy="4297680"/>
          </a:xfrm>
          <a:custGeom>
            <a:avLst/>
            <a:gdLst>
              <a:gd name="T0" fmla="*/ 103 w 360"/>
              <a:gd name="T1" fmla="*/ 16 h 292"/>
              <a:gd name="T2" fmla="*/ 121 w 360"/>
              <a:gd name="T3" fmla="*/ 24 h 292"/>
              <a:gd name="T4" fmla="*/ 169 w 360"/>
              <a:gd name="T5" fmla="*/ 71 h 292"/>
              <a:gd name="T6" fmla="*/ 180 w 360"/>
              <a:gd name="T7" fmla="*/ 83 h 292"/>
              <a:gd name="T8" fmla="*/ 191 w 360"/>
              <a:gd name="T9" fmla="*/ 71 h 292"/>
              <a:gd name="T10" fmla="*/ 239 w 360"/>
              <a:gd name="T11" fmla="*/ 24 h 292"/>
              <a:gd name="T12" fmla="*/ 257 w 360"/>
              <a:gd name="T13" fmla="*/ 16 h 292"/>
              <a:gd name="T14" fmla="*/ 274 w 360"/>
              <a:gd name="T15" fmla="*/ 24 h 292"/>
              <a:gd name="T16" fmla="*/ 332 w 360"/>
              <a:gd name="T17" fmla="*/ 82 h 292"/>
              <a:gd name="T18" fmla="*/ 340 w 360"/>
              <a:gd name="T19" fmla="*/ 99 h 292"/>
              <a:gd name="T20" fmla="*/ 332 w 360"/>
              <a:gd name="T21" fmla="*/ 117 h 292"/>
              <a:gd name="T22" fmla="*/ 180 w 360"/>
              <a:gd name="T23" fmla="*/ 269 h 292"/>
              <a:gd name="T24" fmla="*/ 28 w 360"/>
              <a:gd name="T25" fmla="*/ 117 h 292"/>
              <a:gd name="T26" fmla="*/ 20 w 360"/>
              <a:gd name="T27" fmla="*/ 99 h 292"/>
              <a:gd name="T28" fmla="*/ 28 w 360"/>
              <a:gd name="T29" fmla="*/ 82 h 292"/>
              <a:gd name="T30" fmla="*/ 86 w 360"/>
              <a:gd name="T31" fmla="*/ 24 h 292"/>
              <a:gd name="T32" fmla="*/ 103 w 360"/>
              <a:gd name="T33" fmla="*/ 16 h 292"/>
              <a:gd name="T34" fmla="*/ 103 w 360"/>
              <a:gd name="T35" fmla="*/ 0 h 292"/>
              <a:gd name="T36" fmla="*/ 74 w 360"/>
              <a:gd name="T37" fmla="*/ 12 h 292"/>
              <a:gd name="T38" fmla="*/ 16 w 360"/>
              <a:gd name="T39" fmla="*/ 70 h 292"/>
              <a:gd name="T40" fmla="*/ 16 w 360"/>
              <a:gd name="T41" fmla="*/ 128 h 292"/>
              <a:gd name="T42" fmla="*/ 180 w 360"/>
              <a:gd name="T43" fmla="*/ 292 h 292"/>
              <a:gd name="T44" fmla="*/ 344 w 360"/>
              <a:gd name="T45" fmla="*/ 128 h 292"/>
              <a:gd name="T46" fmla="*/ 344 w 360"/>
              <a:gd name="T47" fmla="*/ 70 h 292"/>
              <a:gd name="T48" fmla="*/ 286 w 360"/>
              <a:gd name="T49" fmla="*/ 12 h 292"/>
              <a:gd name="T50" fmla="*/ 257 w 360"/>
              <a:gd name="T51" fmla="*/ 0 h 292"/>
              <a:gd name="T52" fmla="*/ 228 w 360"/>
              <a:gd name="T53" fmla="*/ 12 h 292"/>
              <a:gd name="T54" fmla="*/ 180 w 360"/>
              <a:gd name="T55" fmla="*/ 60 h 292"/>
              <a:gd name="T56" fmla="*/ 132 w 360"/>
              <a:gd name="T57" fmla="*/ 12 h 292"/>
              <a:gd name="T58" fmla="*/ 103 w 360"/>
              <a:gd name="T59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292">
                <a:moveTo>
                  <a:pt x="103" y="16"/>
                </a:moveTo>
                <a:cubicBezTo>
                  <a:pt x="110" y="16"/>
                  <a:pt x="116" y="19"/>
                  <a:pt x="121" y="24"/>
                </a:cubicBezTo>
                <a:cubicBezTo>
                  <a:pt x="169" y="71"/>
                  <a:pt x="169" y="71"/>
                  <a:pt x="169" y="71"/>
                </a:cubicBezTo>
                <a:cubicBezTo>
                  <a:pt x="180" y="83"/>
                  <a:pt x="180" y="83"/>
                  <a:pt x="180" y="83"/>
                </a:cubicBezTo>
                <a:cubicBezTo>
                  <a:pt x="191" y="71"/>
                  <a:pt x="191" y="71"/>
                  <a:pt x="191" y="71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44" y="19"/>
                  <a:pt x="250" y="16"/>
                  <a:pt x="257" y="16"/>
                </a:cubicBezTo>
                <a:cubicBezTo>
                  <a:pt x="263" y="16"/>
                  <a:pt x="270" y="19"/>
                  <a:pt x="274" y="2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37" y="86"/>
                  <a:pt x="340" y="93"/>
                  <a:pt x="340" y="99"/>
                </a:cubicBezTo>
                <a:cubicBezTo>
                  <a:pt x="340" y="106"/>
                  <a:pt x="337" y="112"/>
                  <a:pt x="332" y="117"/>
                </a:cubicBezTo>
                <a:cubicBezTo>
                  <a:pt x="180" y="269"/>
                  <a:pt x="180" y="269"/>
                  <a:pt x="180" y="269"/>
                </a:cubicBezTo>
                <a:cubicBezTo>
                  <a:pt x="28" y="117"/>
                  <a:pt x="28" y="117"/>
                  <a:pt x="28" y="117"/>
                </a:cubicBezTo>
                <a:cubicBezTo>
                  <a:pt x="23" y="112"/>
                  <a:pt x="20" y="106"/>
                  <a:pt x="20" y="99"/>
                </a:cubicBezTo>
                <a:cubicBezTo>
                  <a:pt x="20" y="93"/>
                  <a:pt x="23" y="86"/>
                  <a:pt x="28" y="82"/>
                </a:cubicBezTo>
                <a:cubicBezTo>
                  <a:pt x="86" y="24"/>
                  <a:pt x="86" y="24"/>
                  <a:pt x="86" y="24"/>
                </a:cubicBezTo>
                <a:cubicBezTo>
                  <a:pt x="90" y="19"/>
                  <a:pt x="97" y="16"/>
                  <a:pt x="103" y="16"/>
                </a:cubicBezTo>
                <a:moveTo>
                  <a:pt x="103" y="0"/>
                </a:moveTo>
                <a:cubicBezTo>
                  <a:pt x="93" y="0"/>
                  <a:pt x="82" y="4"/>
                  <a:pt x="74" y="12"/>
                </a:cubicBezTo>
                <a:cubicBezTo>
                  <a:pt x="16" y="70"/>
                  <a:pt x="16" y="70"/>
                  <a:pt x="16" y="70"/>
                </a:cubicBezTo>
                <a:cubicBezTo>
                  <a:pt x="0" y="86"/>
                  <a:pt x="0" y="112"/>
                  <a:pt x="16" y="128"/>
                </a:cubicBezTo>
                <a:cubicBezTo>
                  <a:pt x="180" y="292"/>
                  <a:pt x="180" y="292"/>
                  <a:pt x="180" y="292"/>
                </a:cubicBezTo>
                <a:cubicBezTo>
                  <a:pt x="344" y="128"/>
                  <a:pt x="344" y="128"/>
                  <a:pt x="344" y="128"/>
                </a:cubicBezTo>
                <a:cubicBezTo>
                  <a:pt x="360" y="112"/>
                  <a:pt x="360" y="86"/>
                  <a:pt x="344" y="70"/>
                </a:cubicBezTo>
                <a:cubicBezTo>
                  <a:pt x="286" y="12"/>
                  <a:pt x="286" y="12"/>
                  <a:pt x="286" y="12"/>
                </a:cubicBezTo>
                <a:cubicBezTo>
                  <a:pt x="278" y="4"/>
                  <a:pt x="267" y="0"/>
                  <a:pt x="257" y="0"/>
                </a:cubicBezTo>
                <a:cubicBezTo>
                  <a:pt x="246" y="0"/>
                  <a:pt x="236" y="4"/>
                  <a:pt x="228" y="12"/>
                </a:cubicBezTo>
                <a:cubicBezTo>
                  <a:pt x="180" y="60"/>
                  <a:pt x="180" y="60"/>
                  <a:pt x="180" y="60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24" y="4"/>
                  <a:pt x="114" y="0"/>
                  <a:pt x="10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©2018 CVS Health and/or one of its affiliates: Confidential &amp; Proprietary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67D88-DCFD-354C-96A5-D863D5E9364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560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&quot;/&gt;&lt;property id=&quot;20307&quot; value=&quot;259&quot;/&gt;&lt;/object&gt;&lt;object type=&quot;3&quot; unique_id=&quot;49330&quot;&gt;&lt;property id=&quot;20148&quot; value=&quot;5&quot;/&gt;&lt;property id=&quot;20300&quot; value=&quot;Slide 3 - &amp;quot;USBLN – JAN Accommodation Panel Kevin Hilbrunner&amp;quot;&quot;/&gt;&lt;property id=&quot;20307&quot; value=&quot;425&quot;/&gt;&lt;/object&gt;&lt;object type=&quot;3&quot; unique_id=&quot;49332&quot;&gt;&lt;property id=&quot;20148&quot; value=&quot;5&quot;/&gt;&lt;property id=&quot;20300&quot; value=&quot;Slide 13&quot;/&gt;&lt;property id=&quot;20307&quot; value=&quot;423&quot;/&gt;&lt;/object&gt;&lt;object type=&quot;3&quot; unique_id=&quot;49805&quot;&gt;&lt;property id=&quot;20148&quot; value=&quot;5&quot;/&gt;&lt;property id=&quot;20300&quot; value=&quot;Slide 5 - &amp;quot;Emily Ladau&amp;quot;&quot;/&gt;&lt;property id=&quot;20307&quot; value=&quot;427&quot;/&gt;&lt;/object&gt;&lt;object type=&quot;3&quot; unique_id=&quot;49806&quot;&gt;&lt;property id=&quot;20148&quot; value=&quot;5&quot;/&gt;&lt;property id=&quot;20300&quot; value=&quot;Slide 4 - &amp;quot;THANK YOU&amp;quot;&quot;/&gt;&lt;property id=&quot;20307&quot; value=&quot;426&quot;/&gt;&lt;/object&gt;&lt;object type=&quot;3&quot; unique_id=&quot;49807&quot;&gt;&lt;property id=&quot;20148&quot; value=&quot;5&quot;/&gt;&lt;property id=&quot;20300&quot; value=&quot;Slide 2 - &amp;quot;USBLN – JAN Accommodation Panel&amp;quot;&quot;/&gt;&lt;property id=&quot;20307&quot; value=&quot;424&quot;/&gt;&lt;/object&gt;&lt;object type=&quot;3&quot; unique_id=&quot;49808&quot;&gt;&lt;property id=&quot;20148&quot; value=&quot;5&quot;/&gt;&lt;property id=&quot;20300&quot; value=&quot;Slide 6 - &amp;quot;Anne Gardner&amp;quot;&quot;/&gt;&lt;property id=&quot;20307&quot; value=&quot;431&quot;/&gt;&lt;/object&gt;&lt;object type=&quot;3&quot; unique_id=&quot;49809&quot;&gt;&lt;property id=&quot;20148&quot; value=&quot;5&quot;/&gt;&lt;property id=&quot;20300&quot; value=&quot;Slide 7 - &amp;quot;Enterprise Success&amp;quot;&quot;/&gt;&lt;property id=&quot;20307&quot; value=&quot;432&quot;/&gt;&lt;/object&gt;&lt;object type=&quot;3&quot; unique_id=&quot;49810&quot;&gt;&lt;property id=&quot;20148&quot; value=&quot;5&quot;/&gt;&lt;property id=&quot;20300&quot; value=&quot;Slide 8 - &amp;quot;Employee success&amp;quot;&quot;/&gt;&lt;property id=&quot;20307&quot; value=&quot;433&quot;/&gt;&lt;/object&gt;&lt;object type=&quot;3&quot; unique_id=&quot;49811&quot;&gt;&lt;property id=&quot;20148&quot; value=&quot;5&quot;/&gt;&lt;property id=&quot;20300&quot; value=&quot;Slide 9 - &amp;quot;Thank You&amp;quot;&quot;/&gt;&lt;property id=&quot;20307&quot; value=&quot;434&quot;/&gt;&lt;/object&gt;&lt;object type=&quot;3&quot; unique_id=&quot;49812&quot;&gt;&lt;property id=&quot;20148&quot; value=&quot;5&quot;/&gt;&lt;property id=&quot;20300&quot; value=&quot;Slide 10&quot;/&gt;&lt;property id=&quot;20307&quot; value=&quot;428&quot;/&gt;&lt;/object&gt;&lt;object type=&quot;3&quot; unique_id=&quot;49813&quot;&gt;&lt;property id=&quot;20148&quot; value=&quot;5&quot;/&gt;&lt;property id=&quot;20300&quot; value=&quot;Slide 11 - &amp;quot;Donna Wright&amp;quot;&quot;/&gt;&lt;property id=&quot;20307&quot; value=&quot;429&quot;/&gt;&lt;/object&gt;&lt;object type=&quot;3&quot; unique_id=&quot;49814&quot;&gt;&lt;property id=&quot;20148&quot; value=&quot;5&quot;/&gt;&lt;property id=&quot;20300&quot; value=&quot;Slide 12 - &amp;quot;Accommodations &amp;amp; the Manager/Employee Relationship&amp;quot;&quot;/&gt;&lt;property id=&quot;20307&quot; value=&quot;43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BAE Systems Slide Set">
  <a:themeElements>
    <a:clrScheme name="Custom 3">
      <a:dk1>
        <a:srgbClr val="000000"/>
      </a:dk1>
      <a:lt1>
        <a:srgbClr val="FFFFFF"/>
      </a:lt1>
      <a:dk2>
        <a:srgbClr val="404146"/>
      </a:dk2>
      <a:lt2>
        <a:srgbClr val="FFFFFF"/>
      </a:lt2>
      <a:accent1>
        <a:srgbClr val="D0D3D4"/>
      </a:accent1>
      <a:accent2>
        <a:srgbClr val="FC4C02"/>
      </a:accent2>
      <a:accent3>
        <a:srgbClr val="F0B323"/>
      </a:accent3>
      <a:accent4>
        <a:srgbClr val="615E9B"/>
      </a:accent4>
      <a:accent5>
        <a:srgbClr val="D9C0A9"/>
      </a:accent5>
      <a:accent6>
        <a:srgbClr val="01426A"/>
      </a:accent6>
      <a:hlink>
        <a:srgbClr val="0070C0"/>
      </a:hlink>
      <a:folHlink>
        <a:srgbClr val="00B0F0"/>
      </a:folHlink>
    </a:clrScheme>
    <a:fontScheme name="BA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ange">
      <a:srgbClr val="FC4C02"/>
    </a:custClr>
    <a:custClr name="White">
      <a:srgbClr val="FFFFFF"/>
    </a:custClr>
    <a:custClr name="Grey">
      <a:srgbClr val="D0D3D4"/>
    </a:custClr>
    <a:custClr name="Dark Grey">
      <a:srgbClr val="3D4146"/>
    </a:custClr>
    <a:custClr name="Black">
      <a:srgbClr val="000000"/>
    </a:custClr>
    <a:custClr name="Ignore01">
      <a:srgbClr val="FFFFFF"/>
    </a:custClr>
    <a:custClr name="Ignore02">
      <a:srgbClr val="FFFFFF"/>
    </a:custClr>
    <a:custClr name="Ignore03">
      <a:srgbClr val="FFFFFF"/>
    </a:custClr>
    <a:custClr name="Ignore04">
      <a:srgbClr val="FFFFFF"/>
    </a:custClr>
    <a:custClr name="Ignore05">
      <a:srgbClr val="FFFFFF"/>
    </a:custClr>
    <a:custClr name="Yellow">
      <a:srgbClr val="F0B323"/>
    </a:custClr>
    <a:custClr name="Purple">
      <a:srgbClr val="615E9B"/>
    </a:custClr>
    <a:custClr name="Stone">
      <a:srgbClr val="D9C0A9"/>
    </a:custClr>
    <a:custClr name="Navy">
      <a:srgbClr val="01426A"/>
    </a:custClr>
    <a:custClr name="Teal">
      <a:srgbClr val="00B2A9"/>
    </a:custClr>
    <a:custClr name="Blue">
      <a:srgbClr val="489FDF"/>
    </a:custClr>
    <a:custClr name="Ignore06">
      <a:srgbClr val="FFFFFF"/>
    </a:custClr>
    <a:custClr name="Ignore07">
      <a:srgbClr val="FFFFFF"/>
    </a:custClr>
    <a:custClr name="Ignore08">
      <a:srgbClr val="FFFFFF"/>
    </a:custClr>
    <a:custClr name="Ignore09">
      <a:srgbClr val="FFFFFF"/>
    </a:custClr>
    <a:custClr name="Yellow 70%">
      <a:srgbClr val="F4C965"/>
    </a:custClr>
    <a:custClr name="Purple 70%">
      <a:srgbClr val="908EB9"/>
    </a:custClr>
    <a:custClr name="Stone 70%">
      <a:srgbClr val="E4D2C2"/>
    </a:custClr>
    <a:custClr name="Navy 70%">
      <a:srgbClr val="4D7A96"/>
    </a:custClr>
    <a:custClr name="Teal 70%">
      <a:srgbClr val="4CC9C2"/>
    </a:custClr>
    <a:custClr name="Blue 70%">
      <a:srgbClr val="7EBBE8"/>
    </a:custClr>
    <a:custClr name="Ignore10">
      <a:srgbClr val="FFFFFF"/>
    </a:custClr>
    <a:custClr name="Ignore11">
      <a:srgbClr val="FFFFFF"/>
    </a:custClr>
    <a:custClr name="Ignore12">
      <a:srgbClr val="FFFFFF"/>
    </a:custClr>
    <a:custClr name="Ignore13">
      <a:srgbClr val="FFFFFF"/>
    </a:custClr>
    <a:custClr name="Yellow 50%">
      <a:srgbClr val="F7D991"/>
    </a:custClr>
    <a:custClr name="Purple 50%">
      <a:srgbClr val="B0AFCD"/>
    </a:custClr>
    <a:custClr name="Stone 50%">
      <a:srgbClr val="ECDFD4"/>
    </a:custClr>
    <a:custClr name="Navy 50%">
      <a:srgbClr val="80A0B4"/>
    </a:custClr>
    <a:custClr name="Teal 50%">
      <a:srgbClr val="7FD8D4"/>
    </a:custClr>
    <a:custClr name="Blue 50%">
      <a:srgbClr val="A3CFEF"/>
    </a:custClr>
    <a:custClr name="Ignore14">
      <a:srgbClr val="FFFFFF"/>
    </a:custClr>
    <a:custClr name="Ignore15">
      <a:srgbClr val="FFFFFF"/>
    </a:custClr>
    <a:custClr name="Ignore16">
      <a:srgbClr val="FFFFFF"/>
    </a:custClr>
    <a:custClr name="Ignore17">
      <a:srgbClr val="FFFFFF"/>
    </a:custClr>
    <a:custClr name="Yellow 30%">
      <a:srgbClr val="FAE8BD"/>
    </a:custClr>
    <a:custClr name="Purple 30%">
      <a:srgbClr val="CFCEE1"/>
    </a:custClr>
    <a:custClr name="Stone 30%">
      <a:srgbClr val="F3ECE5"/>
    </a:custClr>
    <a:custClr name="Navy 30%">
      <a:srgbClr val="B2C6D2"/>
    </a:custClr>
    <a:custClr name="Teal 30%">
      <a:srgbClr val="B2E7E5"/>
    </a:custClr>
    <a:custClr name="Blue 30%">
      <a:srgbClr val="C8E2F5"/>
    </a:custClr>
    <a:custClr name="Ignore18">
      <a:srgbClr val="FFFFFF"/>
    </a:custClr>
    <a:custClr name="Red">
      <a:srgbClr val="FF0000"/>
    </a:custClr>
    <a:custClr name="Amber">
      <a:srgbClr val="FFBF00"/>
    </a:custClr>
    <a:custClr name="Green">
      <a:srgbClr val="00B050"/>
    </a:custClr>
  </a:custClrLst>
  <a:extLst>
    <a:ext uri="{05A4C25C-085E-4340-85A3-A5531E510DB2}">
      <thm15:themeFamily xmlns:thm15="http://schemas.microsoft.com/office/thememl/2012/main" name="Presentation5" id="{37E9DE04-5A25-4F39-8932-A66AF02F0847}" vid="{AAE25049-0F30-47B3-B199-B1AB723CE2E3}"/>
    </a:ext>
  </a:extLst>
</a:theme>
</file>

<file path=ppt/theme/theme5.xml><?xml version="1.0" encoding="utf-8"?>
<a:theme xmlns:a="http://schemas.openxmlformats.org/drawingml/2006/main" name="3_Office Theme">
  <a:themeElements>
    <a:clrScheme name="Custom 25">
      <a:dk1>
        <a:srgbClr val="424242"/>
      </a:dk1>
      <a:lt1>
        <a:sysClr val="window" lastClr="FFFFFF"/>
      </a:lt1>
      <a:dk2>
        <a:srgbClr val="201B5A"/>
      </a:dk2>
      <a:lt2>
        <a:srgbClr val="F6AF14"/>
      </a:lt2>
      <a:accent1>
        <a:srgbClr val="05538C"/>
      </a:accent1>
      <a:accent2>
        <a:srgbClr val="172E6B"/>
      </a:accent2>
      <a:accent3>
        <a:srgbClr val="333333"/>
      </a:accent3>
      <a:accent4>
        <a:srgbClr val="F0F0F0"/>
      </a:accent4>
      <a:accent5>
        <a:srgbClr val="FFFFFF"/>
      </a:accent5>
      <a:accent6>
        <a:srgbClr val="2C2C2C"/>
      </a:accent6>
      <a:hlink>
        <a:srgbClr val="05538C"/>
      </a:hlink>
      <a:folHlink>
        <a:srgbClr val="D9E4FA"/>
      </a:folHlink>
    </a:clrScheme>
    <a:fontScheme name="EARN">
      <a:majorFont>
        <a:latin typeface="Roboto Slab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 September 2009">
  <a:themeElements>
    <a:clrScheme name="10 September 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009999"/>
      </a:accent2>
      <a:accent3>
        <a:srgbClr val="FFFFFF"/>
      </a:accent3>
      <a:accent4>
        <a:srgbClr val="000000"/>
      </a:accent4>
      <a:accent5>
        <a:srgbClr val="BEC4FD"/>
      </a:accent5>
      <a:accent6>
        <a:srgbClr val="008A8A"/>
      </a:accent6>
      <a:hlink>
        <a:srgbClr val="7889FB"/>
      </a:hlink>
      <a:folHlink>
        <a:srgbClr val="9900CC"/>
      </a:folHlink>
    </a:clrScheme>
    <a:fontScheme name="10 September 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0 September 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13 Template_2_16x9_Magenta_on_White">
  <a:themeElements>
    <a:clrScheme name="Custom 9">
      <a:dk1>
        <a:srgbClr val="40404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E2E2E2"/>
      </a:accent4>
      <a:accent5>
        <a:srgbClr val="000000"/>
      </a:accent5>
      <a:accent6>
        <a:srgbClr val="A9A9A9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Everyday Template">
  <a:themeElements>
    <a:clrScheme name="CVS Everyday">
      <a:dk1>
        <a:sysClr val="windowText" lastClr="000000"/>
      </a:dk1>
      <a:lt1>
        <a:sysClr val="window" lastClr="FFFFFF"/>
      </a:lt1>
      <a:dk2>
        <a:srgbClr val="CC0000"/>
      </a:dk2>
      <a:lt2>
        <a:srgbClr val="F0F0F0"/>
      </a:lt2>
      <a:accent1>
        <a:srgbClr val="9AD6E2"/>
      </a:accent1>
      <a:accent2>
        <a:srgbClr val="646464"/>
      </a:accent2>
      <a:accent3>
        <a:srgbClr val="A7CE39"/>
      </a:accent3>
      <a:accent4>
        <a:srgbClr val="37BAAB"/>
      </a:accent4>
      <a:accent5>
        <a:srgbClr val="003C54"/>
      </a:accent5>
      <a:accent6>
        <a:srgbClr val="ABABAB"/>
      </a:accent6>
      <a:hlink>
        <a:srgbClr val="37BAAB"/>
      </a:hlink>
      <a:folHlink>
        <a:srgbClr val="ABABAB"/>
      </a:folHlink>
    </a:clrScheme>
    <a:fontScheme name="Everyday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CC0000"/>
        </a:solidFill>
        <a:ln>
          <a:noFill/>
        </a:ln>
        <a:effectLst/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101600" cmpd="sng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20041</TotalTime>
  <Words>754</Words>
  <Application>Microsoft Office PowerPoint</Application>
  <PresentationFormat>On-screen Show (4:3)</PresentationFormat>
  <Paragraphs>141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MS PGothic</vt:lpstr>
      <vt:lpstr>Arial</vt:lpstr>
      <vt:lpstr>Calibri</vt:lpstr>
      <vt:lpstr>Lucida Grande</vt:lpstr>
      <vt:lpstr>Open Sans</vt:lpstr>
      <vt:lpstr>Roboto light</vt:lpstr>
      <vt:lpstr>Roboto Slab</vt:lpstr>
      <vt:lpstr>Tahoma</vt:lpstr>
      <vt:lpstr>Tele-GroteskFet</vt:lpstr>
      <vt:lpstr>Tele-GroteskHal</vt:lpstr>
      <vt:lpstr>Tele-GroteskNor</vt:lpstr>
      <vt:lpstr>Tele-GroteskUlt</vt:lpstr>
      <vt:lpstr>Wingdings</vt:lpstr>
      <vt:lpstr>Office Theme</vt:lpstr>
      <vt:lpstr>1_Office Theme</vt:lpstr>
      <vt:lpstr>2_Office Theme</vt:lpstr>
      <vt:lpstr>BAE Systems Slide Set</vt:lpstr>
      <vt:lpstr>3_Office Theme</vt:lpstr>
      <vt:lpstr>10 September 2009</vt:lpstr>
      <vt:lpstr>2013 Template_2_16x9_Magenta_on_White</vt:lpstr>
      <vt:lpstr>Everyday Template</vt:lpstr>
      <vt:lpstr>PowerPoint Presentation</vt:lpstr>
      <vt:lpstr>USBLN – JAN Accommodation Panel</vt:lpstr>
      <vt:lpstr>USBLN – JAN Accommodation Panel Kevin Hilbrunner</vt:lpstr>
      <vt:lpstr>THANK YOU</vt:lpstr>
      <vt:lpstr>Emily Ladau</vt:lpstr>
      <vt:lpstr>Anne Gardner</vt:lpstr>
      <vt:lpstr>Enterprise Success</vt:lpstr>
      <vt:lpstr>Employee success</vt:lpstr>
      <vt:lpstr>Thank You</vt:lpstr>
      <vt:lpstr>PowerPoint Presentation</vt:lpstr>
      <vt:lpstr>Donna Wright</vt:lpstr>
      <vt:lpstr>Accommodations &amp; the Manager/Employee Relationship</vt:lpstr>
      <vt:lpstr>PowerPoint Presentation</vt:lpstr>
    </vt:vector>
  </TitlesOfParts>
  <Company>Job Accommodation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Loy</dc:creator>
  <cp:lastModifiedBy>Lyssa Rowan</cp:lastModifiedBy>
  <cp:revision>466</cp:revision>
  <cp:lastPrinted>2015-03-30T13:38:52Z</cp:lastPrinted>
  <dcterms:created xsi:type="dcterms:W3CDTF">2010-02-17T13:49:31Z</dcterms:created>
  <dcterms:modified xsi:type="dcterms:W3CDTF">2018-07-05T15:24:16Z</dcterms:modified>
</cp:coreProperties>
</file>