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1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5.xml" ContentType="application/vnd.openxmlformats-officedocument.theme+xml"/>
  <Override PartName="/ppt/slideLayouts/slideLayout68.xml" ContentType="application/vnd.openxmlformats-officedocument.presentationml.slideLayout+xml"/>
  <Override PartName="/ppt/theme/theme1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4" r:id="rId2"/>
    <p:sldMasterId id="2147483710" r:id="rId3"/>
    <p:sldMasterId id="2147484288" r:id="rId4"/>
    <p:sldMasterId id="2147484294" r:id="rId5"/>
    <p:sldMasterId id="2147484338" r:id="rId6"/>
    <p:sldMasterId id="2147484342" r:id="rId7"/>
    <p:sldMasterId id="2147484344" r:id="rId8"/>
    <p:sldMasterId id="2147484349" r:id="rId9"/>
    <p:sldMasterId id="2147484354" r:id="rId10"/>
    <p:sldMasterId id="2147484360" r:id="rId11"/>
    <p:sldMasterId id="2147484366" r:id="rId12"/>
    <p:sldMasterId id="2147484372" r:id="rId13"/>
    <p:sldMasterId id="2147486956" r:id="rId14"/>
    <p:sldMasterId id="2147486962" r:id="rId15"/>
    <p:sldMasterId id="2147487089" r:id="rId16"/>
  </p:sldMasterIdLst>
  <p:notesMasterIdLst>
    <p:notesMasterId r:id="rId59"/>
  </p:notesMasterIdLst>
  <p:handoutMasterIdLst>
    <p:handoutMasterId r:id="rId60"/>
  </p:handoutMasterIdLst>
  <p:sldIdLst>
    <p:sldId id="652" r:id="rId17"/>
    <p:sldId id="476" r:id="rId18"/>
    <p:sldId id="685" r:id="rId19"/>
    <p:sldId id="686" r:id="rId20"/>
    <p:sldId id="687" r:id="rId21"/>
    <p:sldId id="689" r:id="rId22"/>
    <p:sldId id="690" r:id="rId23"/>
    <p:sldId id="691" r:id="rId24"/>
    <p:sldId id="692" r:id="rId25"/>
    <p:sldId id="663" r:id="rId26"/>
    <p:sldId id="664" r:id="rId27"/>
    <p:sldId id="702" r:id="rId28"/>
    <p:sldId id="665" r:id="rId29"/>
    <p:sldId id="694" r:id="rId30"/>
    <p:sldId id="695" r:id="rId31"/>
    <p:sldId id="696" r:id="rId32"/>
    <p:sldId id="701" r:id="rId33"/>
    <p:sldId id="697" r:id="rId34"/>
    <p:sldId id="698" r:id="rId35"/>
    <p:sldId id="699" r:id="rId36"/>
    <p:sldId id="700" r:id="rId37"/>
    <p:sldId id="668" r:id="rId38"/>
    <p:sldId id="669" r:id="rId39"/>
    <p:sldId id="670" r:id="rId40"/>
    <p:sldId id="671" r:id="rId41"/>
    <p:sldId id="672" r:id="rId42"/>
    <p:sldId id="673" r:id="rId43"/>
    <p:sldId id="674" r:id="rId44"/>
    <p:sldId id="675" r:id="rId45"/>
    <p:sldId id="676" r:id="rId46"/>
    <p:sldId id="677" r:id="rId47"/>
    <p:sldId id="678" r:id="rId48"/>
    <p:sldId id="679" r:id="rId49"/>
    <p:sldId id="680" r:id="rId50"/>
    <p:sldId id="681" r:id="rId51"/>
    <p:sldId id="682" r:id="rId52"/>
    <p:sldId id="683" r:id="rId53"/>
    <p:sldId id="684" r:id="rId54"/>
    <p:sldId id="693" r:id="rId55"/>
    <p:sldId id="704" r:id="rId56"/>
    <p:sldId id="580" r:id="rId57"/>
    <p:sldId id="655" r:id="rId58"/>
  </p:sldIdLst>
  <p:sldSz cx="9144000" cy="6858000" type="screen4x3"/>
  <p:notesSz cx="6950075" cy="9236075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DB"/>
    <a:srgbClr val="002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9" autoAdjust="0"/>
    <p:restoredTop sz="86393" autoAdjust="0"/>
  </p:normalViewPr>
  <p:slideViewPr>
    <p:cSldViewPr>
      <p:cViewPr varScale="1">
        <p:scale>
          <a:sx n="108" d="100"/>
          <a:sy n="108" d="100"/>
        </p:scale>
        <p:origin x="12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-6828"/>
    </p:cViewPr>
  </p:sorterViewPr>
  <p:notesViewPr>
    <p:cSldViewPr>
      <p:cViewPr varScale="1">
        <p:scale>
          <a:sx n="75" d="100"/>
          <a:sy n="75" d="100"/>
        </p:scale>
        <p:origin x="-3336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61" Type="http://schemas.openxmlformats.org/officeDocument/2006/relationships/tags" Target="tags/tag1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E6EBF-5CC4-4B55-BAE7-C53D9C2820C3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3E0749B-3240-41FF-A77C-081BCF255C56}">
      <dgm:prSet/>
      <dgm:spPr>
        <a:solidFill>
          <a:srgbClr val="00B0F0">
            <a:alpha val="50000"/>
          </a:srgbClr>
        </a:solidFill>
      </dgm:spPr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Disability is Natural</a:t>
          </a:r>
        </a:p>
        <a:p>
          <a:pPr rtl="0"/>
          <a:endParaRPr lang="en-US" dirty="0">
            <a:latin typeface="Arial" pitchFamily="34" charset="0"/>
            <a:cs typeface="Arial" pitchFamily="34" charset="0"/>
          </a:endParaRPr>
        </a:p>
      </dgm:t>
    </dgm:pt>
    <dgm:pt modelId="{B9CB7D9B-C252-48E4-912C-422395896B57}" type="parTrans" cxnId="{77F62E5B-C18F-4EA5-96C0-5A363886C9A4}">
      <dgm:prSet/>
      <dgm:spPr/>
      <dgm:t>
        <a:bodyPr/>
        <a:lstStyle/>
        <a:p>
          <a:endParaRPr lang="en-US"/>
        </a:p>
      </dgm:t>
    </dgm:pt>
    <dgm:pt modelId="{C4415E05-1EE9-42ED-9B51-3BA753F90DB0}" type="sibTrans" cxnId="{77F62E5B-C18F-4EA5-96C0-5A363886C9A4}">
      <dgm:prSet/>
      <dgm:spPr/>
      <dgm:t>
        <a:bodyPr/>
        <a:lstStyle/>
        <a:p>
          <a:endParaRPr lang="en-US"/>
        </a:p>
      </dgm:t>
    </dgm:pt>
    <dgm:pt modelId="{3E200376-82A4-4567-AD36-355B206BA5D8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Most everyone has or will experience some form of disability during their lifetime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EE04958-9399-4F18-BBB8-3DE530958229}" type="parTrans" cxnId="{BCE2E68A-82F1-4A4D-A9B8-C20CF6BA790C}">
      <dgm:prSet/>
      <dgm:spPr/>
      <dgm:t>
        <a:bodyPr/>
        <a:lstStyle/>
        <a:p>
          <a:endParaRPr lang="en-US"/>
        </a:p>
      </dgm:t>
    </dgm:pt>
    <dgm:pt modelId="{8BD6E82D-2A28-4636-856E-F369708DC670}" type="sibTrans" cxnId="{BCE2E68A-82F1-4A4D-A9B8-C20CF6BA790C}">
      <dgm:prSet/>
      <dgm:spPr/>
      <dgm:t>
        <a:bodyPr/>
        <a:lstStyle/>
        <a:p>
          <a:endParaRPr lang="en-US"/>
        </a:p>
      </dgm:t>
    </dgm:pt>
    <dgm:pt modelId="{D6B45796-0E56-445A-AA9C-B27E5F953D43}">
      <dgm:prSet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algn="ctr" rtl="0"/>
          <a:r>
            <a:rPr lang="en-US" sz="1800" b="1" dirty="0" smtClean="0">
              <a:latin typeface="Arial" pitchFamily="34" charset="0"/>
              <a:cs typeface="Arial" pitchFamily="34" charset="0"/>
            </a:rPr>
            <a:t>More than 56 million Americans report having a  disability</a:t>
          </a:r>
          <a:endParaRPr lang="en-US" sz="1700" b="1" dirty="0">
            <a:latin typeface="Arial" pitchFamily="34" charset="0"/>
            <a:cs typeface="Arial" pitchFamily="34" charset="0"/>
          </a:endParaRPr>
        </a:p>
      </dgm:t>
    </dgm:pt>
    <dgm:pt modelId="{220C3EEB-5A25-4DCF-989E-3A1F8548A9CF}" type="parTrans" cxnId="{669E88E2-74D2-41C1-875B-F361E727A753}">
      <dgm:prSet/>
      <dgm:spPr/>
      <dgm:t>
        <a:bodyPr/>
        <a:lstStyle/>
        <a:p>
          <a:endParaRPr lang="en-US"/>
        </a:p>
      </dgm:t>
    </dgm:pt>
    <dgm:pt modelId="{F401403A-E8FD-4E21-B89B-0039C62E7BCA}" type="sibTrans" cxnId="{669E88E2-74D2-41C1-875B-F361E727A753}">
      <dgm:prSet/>
      <dgm:spPr/>
      <dgm:t>
        <a:bodyPr/>
        <a:lstStyle/>
        <a:p>
          <a:endParaRPr lang="en-US"/>
        </a:p>
      </dgm:t>
    </dgm:pt>
    <dgm:pt modelId="{01316A70-7466-492C-BAC3-6EE2C35FAE8B}" type="pres">
      <dgm:prSet presAssocID="{7AEE6EBF-5CC4-4B55-BAE7-C53D9C2820C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A93ED7-657C-44DA-9C53-E52C6B7D2514}" type="pres">
      <dgm:prSet presAssocID="{B3E0749B-3240-41FF-A77C-081BCF255C56}" presName="circ1" presStyleLbl="vennNode1" presStyleIdx="0" presStyleCnt="3" custScaleX="130317" custScaleY="130317" custLinFactNeighborX="-13680" custLinFactNeighborY="7137"/>
      <dgm:spPr/>
      <dgm:t>
        <a:bodyPr/>
        <a:lstStyle/>
        <a:p>
          <a:endParaRPr lang="en-US"/>
        </a:p>
      </dgm:t>
    </dgm:pt>
    <dgm:pt modelId="{88C9DBF3-8035-4982-A637-9900AA1D5C95}" type="pres">
      <dgm:prSet presAssocID="{B3E0749B-3240-41FF-A77C-081BCF255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C6321-3133-4FED-98FF-F6ED40A1C8FF}" type="pres">
      <dgm:prSet presAssocID="{3E200376-82A4-4567-AD36-355B206BA5D8}" presName="circ2" presStyleLbl="vennNode1" presStyleIdx="1" presStyleCnt="3" custScaleX="130317" custScaleY="130317" custLinFactNeighborX="8156" custLinFactNeighborY="7137"/>
      <dgm:spPr/>
      <dgm:t>
        <a:bodyPr/>
        <a:lstStyle/>
        <a:p>
          <a:endParaRPr lang="en-US"/>
        </a:p>
      </dgm:t>
    </dgm:pt>
    <dgm:pt modelId="{75DB9AFF-5FAD-4064-A994-6C63F2347212}" type="pres">
      <dgm:prSet presAssocID="{3E200376-82A4-4567-AD36-355B206BA5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9F796-E556-40AD-91DD-E3BE351ED4B8}" type="pres">
      <dgm:prSet presAssocID="{D6B45796-0E56-445A-AA9C-B27E5F953D43}" presName="circ3" presStyleLbl="vennNode1" presStyleIdx="2" presStyleCnt="3" custScaleX="130317" custScaleY="130317" custLinFactNeighborX="-31895" custLinFactNeighborY="4771"/>
      <dgm:spPr/>
      <dgm:t>
        <a:bodyPr/>
        <a:lstStyle/>
        <a:p>
          <a:endParaRPr lang="en-US"/>
        </a:p>
      </dgm:t>
    </dgm:pt>
    <dgm:pt modelId="{E1E9FA26-FACC-42E2-A055-27953F39B6FF}" type="pres">
      <dgm:prSet presAssocID="{D6B45796-0E56-445A-AA9C-B27E5F953D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C768A1-9622-4AE8-8C07-651297C102E3}" type="presOf" srcId="{B3E0749B-3240-41FF-A77C-081BCF255C56}" destId="{88C9DBF3-8035-4982-A637-9900AA1D5C95}" srcOrd="1" destOrd="0" presId="urn:microsoft.com/office/officeart/2005/8/layout/venn1"/>
    <dgm:cxn modelId="{492CCF32-6B81-41A4-98CB-12DAEB819088}" type="presOf" srcId="{3E200376-82A4-4567-AD36-355B206BA5D8}" destId="{5FEC6321-3133-4FED-98FF-F6ED40A1C8FF}" srcOrd="0" destOrd="0" presId="urn:microsoft.com/office/officeart/2005/8/layout/venn1"/>
    <dgm:cxn modelId="{D9E58B5A-5B3F-4507-9032-59EE9E13A38C}" type="presOf" srcId="{D6B45796-0E56-445A-AA9C-B27E5F953D43}" destId="{8959F796-E556-40AD-91DD-E3BE351ED4B8}" srcOrd="0" destOrd="0" presId="urn:microsoft.com/office/officeart/2005/8/layout/venn1"/>
    <dgm:cxn modelId="{BCE2E68A-82F1-4A4D-A9B8-C20CF6BA790C}" srcId="{7AEE6EBF-5CC4-4B55-BAE7-C53D9C2820C3}" destId="{3E200376-82A4-4567-AD36-355B206BA5D8}" srcOrd="1" destOrd="0" parTransId="{6EE04958-9399-4F18-BBB8-3DE530958229}" sibTransId="{8BD6E82D-2A28-4636-856E-F369708DC670}"/>
    <dgm:cxn modelId="{669E88E2-74D2-41C1-875B-F361E727A753}" srcId="{7AEE6EBF-5CC4-4B55-BAE7-C53D9C2820C3}" destId="{D6B45796-0E56-445A-AA9C-B27E5F953D43}" srcOrd="2" destOrd="0" parTransId="{220C3EEB-5A25-4DCF-989E-3A1F8548A9CF}" sibTransId="{F401403A-E8FD-4E21-B89B-0039C62E7BCA}"/>
    <dgm:cxn modelId="{0D1BBEBE-0837-4CDD-820C-C1B088F03ED4}" type="presOf" srcId="{3E200376-82A4-4567-AD36-355B206BA5D8}" destId="{75DB9AFF-5FAD-4064-A994-6C63F2347212}" srcOrd="1" destOrd="0" presId="urn:microsoft.com/office/officeart/2005/8/layout/venn1"/>
    <dgm:cxn modelId="{402D5D77-0C6F-4203-A2E7-DE53DB153FBC}" type="presOf" srcId="{D6B45796-0E56-445A-AA9C-B27E5F953D43}" destId="{E1E9FA26-FACC-42E2-A055-27953F39B6FF}" srcOrd="1" destOrd="0" presId="urn:microsoft.com/office/officeart/2005/8/layout/venn1"/>
    <dgm:cxn modelId="{77F62E5B-C18F-4EA5-96C0-5A363886C9A4}" srcId="{7AEE6EBF-5CC4-4B55-BAE7-C53D9C2820C3}" destId="{B3E0749B-3240-41FF-A77C-081BCF255C56}" srcOrd="0" destOrd="0" parTransId="{B9CB7D9B-C252-48E4-912C-422395896B57}" sibTransId="{C4415E05-1EE9-42ED-9B51-3BA753F90DB0}"/>
    <dgm:cxn modelId="{071524FC-4FDE-4427-9FD6-733D7DB9C295}" type="presOf" srcId="{B3E0749B-3240-41FF-A77C-081BCF255C56}" destId="{0CA93ED7-657C-44DA-9C53-E52C6B7D2514}" srcOrd="0" destOrd="0" presId="urn:microsoft.com/office/officeart/2005/8/layout/venn1"/>
    <dgm:cxn modelId="{029C70FF-0F7D-4AE5-8CB7-776B70C3DA05}" type="presOf" srcId="{7AEE6EBF-5CC4-4B55-BAE7-C53D9C2820C3}" destId="{01316A70-7466-492C-BAC3-6EE2C35FAE8B}" srcOrd="0" destOrd="0" presId="urn:microsoft.com/office/officeart/2005/8/layout/venn1"/>
    <dgm:cxn modelId="{9B9BAD3E-1E8A-4A51-AD15-8A0C7F9949F0}" type="presParOf" srcId="{01316A70-7466-492C-BAC3-6EE2C35FAE8B}" destId="{0CA93ED7-657C-44DA-9C53-E52C6B7D2514}" srcOrd="0" destOrd="0" presId="urn:microsoft.com/office/officeart/2005/8/layout/venn1"/>
    <dgm:cxn modelId="{2232D4EF-01C1-477C-8EDC-182F6AC6B6B2}" type="presParOf" srcId="{01316A70-7466-492C-BAC3-6EE2C35FAE8B}" destId="{88C9DBF3-8035-4982-A637-9900AA1D5C95}" srcOrd="1" destOrd="0" presId="urn:microsoft.com/office/officeart/2005/8/layout/venn1"/>
    <dgm:cxn modelId="{86D0F8D8-65F5-47F0-A96F-919472ADE11B}" type="presParOf" srcId="{01316A70-7466-492C-BAC3-6EE2C35FAE8B}" destId="{5FEC6321-3133-4FED-98FF-F6ED40A1C8FF}" srcOrd="2" destOrd="0" presId="urn:microsoft.com/office/officeart/2005/8/layout/venn1"/>
    <dgm:cxn modelId="{4C39964D-314E-4706-B397-900F0ED73F75}" type="presParOf" srcId="{01316A70-7466-492C-BAC3-6EE2C35FAE8B}" destId="{75DB9AFF-5FAD-4064-A994-6C63F2347212}" srcOrd="3" destOrd="0" presId="urn:microsoft.com/office/officeart/2005/8/layout/venn1"/>
    <dgm:cxn modelId="{2C679615-60F8-4BA7-A940-F59A6E9D9781}" type="presParOf" srcId="{01316A70-7466-492C-BAC3-6EE2C35FAE8B}" destId="{8959F796-E556-40AD-91DD-E3BE351ED4B8}" srcOrd="4" destOrd="0" presId="urn:microsoft.com/office/officeart/2005/8/layout/venn1"/>
    <dgm:cxn modelId="{B8315A93-DC16-46AE-96CB-B13FC9D7A08E}" type="presParOf" srcId="{01316A70-7466-492C-BAC3-6EE2C35FAE8B}" destId="{E1E9FA26-FACC-42E2-A055-27953F39B6F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93ED7-657C-44DA-9C53-E52C6B7D2514}">
      <dsp:nvSpPr>
        <dsp:cNvPr id="0" name=""/>
        <dsp:cNvSpPr/>
      </dsp:nvSpPr>
      <dsp:spPr>
        <a:xfrm>
          <a:off x="1206347" y="-146606"/>
          <a:ext cx="3217370" cy="3217370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Disability is Natural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Arial" pitchFamily="34" charset="0"/>
            <a:cs typeface="Arial" pitchFamily="34" charset="0"/>
          </a:endParaRPr>
        </a:p>
      </dsp:txBody>
      <dsp:txXfrm>
        <a:off x="1635329" y="416433"/>
        <a:ext cx="2359404" cy="1447816"/>
      </dsp:txXfrm>
    </dsp:sp>
    <dsp:sp modelId="{5FEC6321-3133-4FED-98FF-F6ED40A1C8FF}">
      <dsp:nvSpPr>
        <dsp:cNvPr id="0" name=""/>
        <dsp:cNvSpPr/>
      </dsp:nvSpPr>
      <dsp:spPr>
        <a:xfrm>
          <a:off x="2636305" y="1220239"/>
          <a:ext cx="3217370" cy="321737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Most everyone has or will experience some form of disability during their lifetime</a:t>
          </a:r>
          <a:endParaRPr lang="en-US" sz="1900" kern="1200" dirty="0">
            <a:latin typeface="Arial" pitchFamily="34" charset="0"/>
            <a:cs typeface="Arial" pitchFamily="34" charset="0"/>
          </a:endParaRPr>
        </a:p>
      </dsp:txBody>
      <dsp:txXfrm>
        <a:off x="3620284" y="2051393"/>
        <a:ext cx="1930422" cy="1769553"/>
      </dsp:txXfrm>
    </dsp:sp>
    <dsp:sp modelId="{8959F796-E556-40AD-91DD-E3BE351ED4B8}">
      <dsp:nvSpPr>
        <dsp:cNvPr id="0" name=""/>
        <dsp:cNvSpPr/>
      </dsp:nvSpPr>
      <dsp:spPr>
        <a:xfrm>
          <a:off x="0" y="1220239"/>
          <a:ext cx="3217370" cy="321737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More than 56 million Americans report having a  disability</a:t>
          </a:r>
          <a:endParaRPr lang="en-US" sz="1700" b="1" kern="1200" dirty="0">
            <a:latin typeface="Arial" pitchFamily="34" charset="0"/>
            <a:cs typeface="Arial" pitchFamily="34" charset="0"/>
          </a:endParaRPr>
        </a:p>
      </dsp:txBody>
      <dsp:txXfrm>
        <a:off x="302969" y="2051393"/>
        <a:ext cx="1930422" cy="176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1BC8FB-E628-47B6-8301-5EFD612B0D12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D3409D-7684-4989-BA32-DABE6CF59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1261712-8576-4A44-8EC1-693FE0EF080C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3275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4488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8F0797-C444-41C8-9F04-CE6AE472C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B5A86F-BBBE-4DB0-BC56-70B5C94443AE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AEEEFA-C548-4B75-869C-62ED50037EAF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32935E-37EB-44D8-ABFF-9D0E7D30ACAC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C4BB69-EFB5-48F6-8BA2-D1CB2B5775FF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2E0BEC-977F-482C-989A-4A268AF63615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ABA71-E22C-4B9C-A3EC-B8946FC1FD43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14</a:t>
            </a:fld>
            <a:endParaRPr lang="en-US" altLang="en-US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866D1D-AF9A-494C-8E86-4CF7127170EC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13BA5F-8441-4B96-827C-3D72825EE8E1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16</a:t>
            </a:fld>
            <a:endParaRPr lang="en-US" altLang="en-US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625125-641F-46E4-8351-F5290B4C0A80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FFA3AC-6277-4D55-BC1F-F5849129F70B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19</a:t>
            </a:fld>
            <a:endParaRPr lang="en-US" altLang="en-US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0FA05B-BA42-48C3-BDE7-6F8EB8F0DBDF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CDE3BD-8B29-4EED-BB2B-A5E5A624176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5CA4B1-D92E-4074-9997-6AEE1E8E108D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21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013" indent="-227013">
              <a:buFontTx/>
              <a:buAutoNum type="arabicPeriod"/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A5D9C3-DA65-41A0-813A-3099BB58841A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233767-415A-4C10-88FF-6A693364105A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5C418C-4B74-4373-90F8-A3906E834A31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1901B1-6B55-43C1-BD8F-72DAFAF7D34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686EB-0FC7-4D2F-B271-CDEAC9E4A2A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C62DC7-04AD-4FB4-918E-D74E6CAE6BA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0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0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31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3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47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19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7847D5-7BA4-4147-AB06-63377DA082B7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8D56BF-12F4-453C-AFC9-A4C50DD6D99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2FC399-014F-4FE9-BFEC-8CAF0FD32B6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2A0731-23E2-4ABF-AE1C-4968ED9738FA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4D983B-F853-445E-8507-C68D2DF2557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880463-28AD-4EE2-BF34-F987832B353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45C207-75A8-4193-A802-9CA30D203F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CB43C5-B82C-4E2F-8C60-73BC73437D4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962A04-37D0-42E2-B203-9BB5F54E5CE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BBB29C-8C61-4794-B519-F7545B8A082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D0B716-EF19-4E64-9315-6A9DAD05819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1846E9-DFAC-4943-AA1B-E1EE3D9FED2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302D1-17D2-482D-8D18-713A4945D899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39</a:t>
            </a:fld>
            <a:endParaRPr lang="en-US" altLang="en-US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6296DB-5E4F-49A0-A347-249C61CB387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4D76A6-3201-4A54-A919-584FD4BED2D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A4E112-684C-41AD-A99F-383C55766543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42</a:t>
            </a:fld>
            <a:endParaRPr lang="en-US" altLang="en-US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8C2AB7-0BE9-4AF3-AEA8-DE0DB4F293D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7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11252E-5389-4668-9B71-3C00AF28D4C8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616DA1-3228-4745-AE84-96703D6AEE64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DB2071-1168-4E7F-B07E-DC72C67D67F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B6631C-8BD4-45AA-B940-352F9BFE5FB3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C60F-945D-48B4-82C5-35C2A8DFA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02425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D886B45-E939-43BF-B55F-133F3A56A7F5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CFD-FC17-402B-8F82-866ABE926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99897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3233293-808E-49C8-8C93-E55CE05509E2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438C-5632-47AB-A00C-2A1A320E5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35504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9920-E8D3-4F4A-8BEB-8DE787820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3667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99F8-9279-4296-A43A-C3986469B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78386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83AE-64D1-4F2B-A35C-CAEC4CC19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25170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4ED9A55-67D5-462C-983F-CD1526E1B6FA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4533-4E9D-4DCA-9FD8-74BB972CA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62577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3B884F9-AB46-4171-824F-A91CCB231F4C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E9EC-E99A-4501-AC66-5CB7756D9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01254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009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66D4-A135-4817-8B09-1470DDD728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723869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altLang="en-US" sz="3000" b="1" dirty="0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57150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E158-142B-4607-BA58-60852EF430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613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EDDD-D758-4DDA-B25A-B9643B8FC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0459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1E40-F265-4B9D-B168-FDA3902C8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98064"/>
      </p:ext>
    </p:extLst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4155-3B3E-4DA3-81BC-6AFD814D8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47006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7509-508C-44D6-9259-0700D9CA2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4040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1B20B-F331-4576-80D5-95760BF5F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8458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E199-6243-4C8D-8759-C6C3FA90C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2138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77EBB220-2E50-411A-9A18-432F5B2DA5DC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34C-3527-46CE-9FAF-E9B8066D1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5696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92314E69-1391-40BA-8D54-F61457555948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EC2D6-21E4-40D7-ABD8-2FCE1EB80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25188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B608-F77E-4207-B793-C398F51E0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83983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CCC6-0123-42F1-9501-BD40DD732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46780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5B9B0-60F4-42AE-B3B8-227781735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2785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56E2-E872-4AE5-8EDF-4A6D6EAEC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32754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08C6-0F0C-40DE-A88F-303CA788D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55592"/>
      </p:ext>
    </p:extLst>
  </p:cSld>
  <p:clrMapOvr>
    <a:masterClrMapping/>
  </p:clrMapOvr>
  <p:transition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60BC-1A59-40BF-A6E5-35DA63042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78749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9A3B-E2E3-4AB3-999E-DF6686D46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0192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DAA3-DE6A-4B80-9B31-E997E474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47784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8215-B3ED-49DF-A100-853D824D9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84962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D351-575E-420B-A714-46877D61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0091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D5D2-90B0-4008-B31D-851CE902B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6457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61DACC85-A603-440B-9FAC-AD7108C7088E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131BD-C08E-473D-985A-7E02DF49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1678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AC9B-565E-49F9-A0E0-DBDE5F2C8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51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B2AE-0C54-4869-B7C8-77D11CA28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5649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85D5-3ED8-4347-8E92-7F74769C4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7472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AE52D9A-CD36-4FFF-B489-252BEC5F9C85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A408B-AB23-4C43-AA92-B84651EC5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79355"/>
      </p:ext>
    </p:extLst>
  </p:cSld>
  <p:clrMapOvr>
    <a:masterClrMapping/>
  </p:clrMapOvr>
  <p:transition spd="slow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3EAF53D3-515F-4FE0-81C0-1B2E16260935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56FD-EFB5-4130-B9FB-FA42B8237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6209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86C1640C-4257-4A77-BC03-2E82A6D4B40C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52AF-9594-4710-8589-A564BE0C9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0821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1841-479B-4A9F-9D54-34C39CAF2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7577"/>
      </p:ext>
    </p:extLst>
  </p:cSld>
  <p:clrMapOvr>
    <a:masterClrMapping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A971-6475-4F78-8D45-8AF0909C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19249"/>
      </p:ext>
    </p:extLst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F0BC-E684-4685-8268-C0251A282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9716"/>
      </p:ext>
    </p:extLst>
  </p:cSld>
  <p:clrMapOvr>
    <a:masterClrMapping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39E7D154-1205-4581-ADDC-D56DC2BD6C7C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8A1B-587F-4D88-960B-B2A2D001C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5396"/>
      </p:ext>
    </p:extLst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9CC79BA-B4DD-4972-A546-7A997D2697F0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3046-FE4E-497A-AE82-AABA886BA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54143"/>
      </p:ext>
    </p:extLst>
  </p:cSld>
  <p:clrMapOvr>
    <a:masterClrMapping/>
  </p:clrMapOvr>
  <p:transition spd="slow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F938-6BCA-4D9A-845A-E0FA8CC47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4550"/>
      </p:ext>
    </p:extLst>
  </p:cSld>
  <p:clrMapOvr>
    <a:masterClrMapping/>
  </p:clrMapOvr>
  <p:transition spd="slow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46B8B-0FB1-4FEB-9898-8823BD256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05507"/>
      </p:ext>
    </p:extLst>
  </p:cSld>
  <p:clrMapOvr>
    <a:masterClrMapping/>
  </p:clrMapOvr>
  <p:transition spd="slow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70F1-EEDB-46E8-B123-9E0E01D3C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6160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6C8A7791-499D-4D57-920D-83C26E718EEB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2CA0-C2BA-4379-B5CA-35D8D47C4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55775"/>
      </p:ext>
    </p:extLst>
  </p:cSld>
  <p:clrMapOvr>
    <a:masterClrMapping/>
  </p:clrMapOvr>
  <p:transition spd="slow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89336D8B-CB3A-432A-9E47-3C27F8344B58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443A-A7E0-4AD0-9961-21BDCAC93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70489"/>
      </p:ext>
    </p:extLst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6D424C6-08A2-4638-8EE6-A5A1A8070288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BF81-9DC0-4215-BD02-E549C2851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24556"/>
      </p:ext>
    </p:extLst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1EEDD-B111-4211-98F0-F6D9B6A3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2693"/>
      </p:ext>
    </p:extLst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A92D-F86A-44D0-B4E1-EA6B44E8C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60434"/>
      </p:ext>
    </p:extLst>
  </p:cSld>
  <p:clrMapOvr>
    <a:masterClrMapping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1984-7249-4BC0-AC3F-B7E9767B0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49688"/>
      </p:ext>
    </p:extLst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E0BD09DB-801C-4DE9-A7EF-9BF2140CE707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18CD6-A30E-4B6E-8B77-E409ABE1C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0630"/>
      </p:ext>
    </p:extLst>
  </p:cSld>
  <p:clrMapOvr>
    <a:masterClrMapping/>
  </p:clrMapOvr>
  <p:transition spd="slow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987E7AA7-EA13-46F5-BDC7-87AB279B4CE1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A48A-702A-4D1B-8CD3-B4F60C49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503"/>
      </p:ext>
    </p:extLst>
  </p:cSld>
  <p:clrMapOvr>
    <a:masterClrMapping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0" descr="ODEP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is a service of the U.S. Department of Labor</a:t>
            </a:r>
            <a:r>
              <a:rPr lang="ja-JP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Disability Employment Policy.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1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30E1-F45E-4BA3-A1A8-BE22124C0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25432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E02E-35AE-479D-8CC0-DF5F9A81F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333333"/>
      </p:ext>
    </p:extLst>
  </p:cSld>
  <p:clrMapOvr>
    <a:masterClrMapping/>
  </p:clrMapOvr>
  <p:transition spd="slow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129857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6C81-2A45-4D95-B2BA-FF71321B0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94878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B7D4-8C2C-4A58-8FFF-FF590127E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9794"/>
      </p:ext>
    </p:extLst>
  </p:cSld>
  <p:clrMapOvr>
    <a:masterClrMapping/>
  </p:clrMapOvr>
  <p:transition spd="slow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09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75E6-AFA6-4715-8B58-575812517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850523"/>
      </p:ext>
    </p:extLst>
  </p:cSld>
  <p:clrMapOvr>
    <a:masterClrMapping/>
  </p:clrMapOvr>
  <p:transition spd="slow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DA77-9E73-440C-A632-8F7F8335E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543878"/>
      </p:ext>
    </p:extLst>
  </p:cSld>
  <p:clrMapOvr>
    <a:masterClrMapping/>
  </p:clrMapOvr>
  <p:transition spd="slow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0" descr="ODEP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is a service of the U.S. Department of Labor</a:t>
            </a:r>
            <a:r>
              <a:rPr lang="ja-JP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Disability Employment Policy.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1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CE60-4609-493D-B80A-761F64825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70864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9C8E-D855-4A07-BEE0-C8F9769EF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989573"/>
      </p:ext>
    </p:extLst>
  </p:cSld>
  <p:clrMapOvr>
    <a:masterClrMapping/>
  </p:clrMapOvr>
  <p:transition spd="slow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129857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EC46-ECC3-4C2D-926C-33F490219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1921"/>
      </p:ext>
    </p:extLst>
  </p:cSld>
  <p:clrMapOvr>
    <a:masterClrMapping/>
  </p:clrMapOvr>
  <p:transition spd="slow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09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CCBD-4FB6-49C6-80BC-5ABB2B8DB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098923"/>
      </p:ext>
    </p:extLst>
  </p:cSld>
  <p:clrMapOvr>
    <a:masterClrMapping/>
  </p:clrMapOvr>
  <p:transition spd="slow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CB2E-F364-4BFF-B973-30CE02A35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148776"/>
      </p:ext>
    </p:extLst>
  </p:cSld>
  <p:clrMapOvr>
    <a:masterClrMapping/>
  </p:clrMapOvr>
  <p:transition spd="slow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95352C1-9E83-4F35-A665-BAFE5141E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20356"/>
      </p:ext>
    </p:extLst>
  </p:cSld>
  <p:clrMapOvr>
    <a:masterClrMapping/>
  </p:clrMapOvr>
  <p:transition spd="slow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6D55-5EC8-4BEE-BD92-0AC8FD7CD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03226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B9BA-DAFE-4D3F-AEC2-A790A6F8A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18001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4BDC-6AC2-4580-86AB-09E9FCD42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60916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A8324-F7D5-4603-BC30-603EA93D9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24449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6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CCE3DA-9399-40DF-9B90-AF1DCAFFC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4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82" r:id="rId1"/>
    <p:sldLayoutId id="2147488996" r:id="rId2"/>
    <p:sldLayoutId id="2147488997" r:id="rId3"/>
    <p:sldLayoutId id="2147488998" r:id="rId4"/>
    <p:sldLayoutId id="2147488999" r:id="rId5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EF98EC-376E-42C3-847E-48D955106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248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50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0" r:id="rId1"/>
    <p:sldLayoutId id="2147489024" r:id="rId2"/>
    <p:sldLayoutId id="2147489025" r:id="rId3"/>
    <p:sldLayoutId id="2147489026" r:id="rId4"/>
    <p:sldLayoutId id="2147489027" r:id="rId5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1C5970-193D-47EA-9F70-CE080F81C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69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7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1272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274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1" r:id="rId1"/>
    <p:sldLayoutId id="2147489028" r:id="rId2"/>
    <p:sldLayoutId id="2147489029" r:id="rId3"/>
    <p:sldLayoutId id="2147489030" r:id="rId4"/>
    <p:sldLayoutId id="2147489031" r:id="rId5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5820F8-9622-400E-8B21-DACDCE43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93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9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2296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298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2" r:id="rId1"/>
    <p:sldLayoutId id="2147489032" r:id="rId2"/>
    <p:sldLayoutId id="2147489033" r:id="rId3"/>
    <p:sldLayoutId id="2147489034" r:id="rId4"/>
    <p:sldLayoutId id="2147489035" r:id="rId5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E245E3-2250-44A1-A13A-9454C3E94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17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1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3320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322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3" r:id="rId1"/>
    <p:sldLayoutId id="2147489036" r:id="rId2"/>
    <p:sldLayoutId id="2147489037" r:id="rId3"/>
    <p:sldLayoutId id="2147489038" r:id="rId4"/>
    <p:sldLayoutId id="2147489039" r:id="rId5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9D1E6F-2EEE-4983-8BCF-793C95835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34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4344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346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40" r:id="rId1"/>
    <p:sldLayoutId id="2147488994" r:id="rId2"/>
    <p:sldLayoutId id="2147489041" r:id="rId3"/>
    <p:sldLayoutId id="2147489042" r:id="rId4"/>
    <p:sldLayoutId id="2147489043" r:id="rId5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template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D30824-51A7-4D2E-B761-2BF514347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36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5368" name="Picture 20" descr="odeplogo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370" name="Picture 11" descr="JAN Logo&#10;&#10;Job Accommodation Network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44" r:id="rId1"/>
    <p:sldLayoutId id="2147488995" r:id="rId2"/>
    <p:sldLayoutId id="2147489045" r:id="rId3"/>
    <p:sldLayoutId id="2147489046" r:id="rId4"/>
    <p:sldLayoutId id="2147489047" r:id="rId5"/>
    <p:sldLayoutId id="2147489048" r:id="rId6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emplate.gif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8D1933-B908-404A-8A9B-2D40D7A92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6392" name="Picture 20" descr="ODEP 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7348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JAN is funded by a contract with the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Office of Disability Employment Policy, U.S. Department of Labor.</a:t>
            </a:r>
          </a:p>
        </p:txBody>
      </p:sp>
      <p:sp>
        <p:nvSpPr>
          <p:cNvPr id="163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49" r:id="rId1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B8D8F7-D198-4ED8-9A85-6D6DA19F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cs typeface="Arial" charset="0"/>
              </a:rPr>
              <a:t>JAN is a service of the U.S. Department of Labor’s </a:t>
            </a:r>
          </a:p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cs typeface="Arial" charset="0"/>
              </a:rPr>
              <a:t>Office of Disability Employment Policy.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00" r:id="rId1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CD8287-14F5-4E19-A8D5-15CB9E6BD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7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3080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82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83" r:id="rId1"/>
    <p:sldLayoutId id="2147489001" r:id="rId2"/>
    <p:sldLayoutId id="2147489002" r:id="rId3"/>
    <p:sldLayoutId id="2147489003" r:id="rId4"/>
    <p:sldLayoutId id="2147489004" r:id="rId5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emplate.gi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1B0AA0-E104-4EB9-9761-13E845455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1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4104" name="Picture 20" descr="odeplogo2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06" name="Picture 11" descr="JAN Logo&#10;&#10;Job Accommodation Network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84" r:id="rId1"/>
    <p:sldLayoutId id="2147489005" r:id="rId2"/>
    <p:sldLayoutId id="2147489006" r:id="rId3"/>
    <p:sldLayoutId id="2147489007" r:id="rId4"/>
    <p:sldLayoutId id="2147489008" r:id="rId5"/>
    <p:sldLayoutId id="2147489009" r:id="rId6"/>
    <p:sldLayoutId id="2147489010" r:id="rId7"/>
    <p:sldLayoutId id="2147488985" r:id="rId8"/>
    <p:sldLayoutId id="2147489011" r:id="rId9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template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210D13-1BB2-46A4-AF32-F4E806E04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5128" name="Picture 20" descr="odeplogo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30" name="Picture 11" descr="JAN Logo&#10;&#10;Job Accommodation Network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86" r:id="rId1"/>
    <p:sldLayoutId id="2147489012" r:id="rId2"/>
    <p:sldLayoutId id="2147489013" r:id="rId3"/>
    <p:sldLayoutId id="2147489014" r:id="rId4"/>
    <p:sldLayoutId id="2147489015" r:id="rId5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FDCD20-55B2-4355-9E1B-FFEB0E938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49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6152" name="Picture 20" descr="ODEP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54" name="Picture 11" descr="JAN Logo&#10;&#10;Job Accommodation Network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87" r:id="rId1"/>
    <p:sldLayoutId id="2147489016" r:id="rId2"/>
    <p:sldLayoutId id="2147489017" r:id="rId3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templa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7D3E81-5D7F-4490-84AE-6D55E845A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7176" name="Picture 20" descr="ODEP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JAN is a service of the U.S. Department of Labor’s 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FF"/>
                </a:solidFill>
                <a:cs typeface="Arial" charset="0"/>
              </a:rPr>
              <a:t>Office of Disability Employment Policy.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18" r:id="rId1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06830C-30D1-4E01-9DFA-EDD2CD4A7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97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9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8200" name="Picture 20" descr="odeplogo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202" name="Picture 11" descr="JAN Logo&#10;&#10;Job Accommodation Network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88" r:id="rId1"/>
    <p:sldLayoutId id="2147489019" r:id="rId2"/>
    <p:sldLayoutId id="2147489020" r:id="rId3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605167-E983-4694-B40E-A2F2748F8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221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22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9224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226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89" r:id="rId1"/>
    <p:sldLayoutId id="2147489021" r:id="rId2"/>
    <p:sldLayoutId id="2147489022" r:id="rId3"/>
    <p:sldLayoutId id="2147489023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topics/interactive.cf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.mi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askjan.org/" TargetMode="External"/><Relationship Id="rId4" Type="http://schemas.openxmlformats.org/officeDocument/2006/relationships/hyperlink" Target="https://www.targetcenter.dm.usda.gov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mailto:jan@AskJAN.org" TargetMode="Externa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hyperlink" Target="http://askjan.org/" TargetMode="External"/><Relationship Id="rId10" Type="http://schemas.openxmlformats.org/officeDocument/2006/relationships/image" Target="../media/image40.jpeg"/><Relationship Id="rId4" Type="http://schemas.openxmlformats.org/officeDocument/2006/relationships/hyperlink" Target="https://askjan.org/JANonDemand.cfm" TargetMode="External"/><Relationship Id="rId9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B1F9AB-5C8C-436C-A531-5F79869B582E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276600" y="2438400"/>
            <a:ext cx="5410200" cy="2895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altLang="en-US" dirty="0" smtClean="0"/>
          </a:p>
          <a:p>
            <a:pPr>
              <a:lnSpc>
                <a:spcPct val="120000"/>
              </a:lnSpc>
              <a:defRPr/>
            </a:pPr>
            <a:r>
              <a:rPr lang="en-US" altLang="en-US" sz="2400" b="0" dirty="0" smtClean="0"/>
              <a:t>America’s Workforce: Empowering All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400" b="0" dirty="0" smtClean="0"/>
              <a:t>Disability in the Workplace</a:t>
            </a:r>
          </a:p>
          <a:p>
            <a:pPr>
              <a:lnSpc>
                <a:spcPct val="120000"/>
              </a:lnSpc>
              <a:defRPr/>
            </a:pPr>
            <a:endParaRPr lang="en-US" altLang="en-US" sz="1900" dirty="0" smtClean="0"/>
          </a:p>
          <a:p>
            <a:pPr>
              <a:defRPr/>
            </a:pPr>
            <a:r>
              <a:rPr lang="en-US" altLang="en-US" sz="1800" b="0" dirty="0" smtClean="0"/>
              <a:t>Anne Hirsh, MS, CPDM</a:t>
            </a:r>
          </a:p>
          <a:p>
            <a:pPr>
              <a:defRPr/>
            </a:pPr>
            <a:r>
              <a:rPr lang="en-US" altLang="en-US" sz="1800" b="0" dirty="0" smtClean="0"/>
              <a:t>JAN Co-Director</a:t>
            </a:r>
          </a:p>
          <a:p>
            <a:pPr>
              <a:defRPr/>
            </a:pPr>
            <a:r>
              <a:rPr lang="en-US" altLang="en-US" sz="1800" b="0" dirty="0" smtClean="0"/>
              <a:t> </a:t>
            </a:r>
          </a:p>
          <a:p>
            <a:pPr>
              <a:defRPr/>
            </a:pPr>
            <a:r>
              <a:rPr lang="en-US" altLang="en-US" sz="1400" b="0" dirty="0" smtClean="0"/>
              <a:t>October 25, 2018</a:t>
            </a:r>
          </a:p>
          <a:p>
            <a:pPr>
              <a:defRPr/>
            </a:pPr>
            <a:endParaRPr lang="en-US" altLang="en-US" sz="1600" dirty="0" smtClean="0"/>
          </a:p>
          <a:p>
            <a:pPr>
              <a:defRPr/>
            </a:pPr>
            <a:endParaRPr lang="en-US" altLang="en-US" sz="2000" dirty="0" smtClean="0"/>
          </a:p>
        </p:txBody>
      </p:sp>
      <p:grpSp>
        <p:nvGrpSpPr>
          <p:cNvPr id="74756" name="Group 1" descr="Employees with disabilities"/>
          <p:cNvGrpSpPr>
            <a:grpSpLocks/>
          </p:cNvGrpSpPr>
          <p:nvPr/>
        </p:nvGrpSpPr>
        <p:grpSpPr bwMode="auto">
          <a:xfrm>
            <a:off x="1143000" y="914400"/>
            <a:ext cx="1981200" cy="4032250"/>
            <a:chOff x="1143000" y="914400"/>
            <a:chExt cx="1981200" cy="4032250"/>
          </a:xfrm>
        </p:grpSpPr>
        <p:pic>
          <p:nvPicPr>
            <p:cNvPr id="5" name="Picture 4" descr="meet-2.jpg"/>
            <p:cNvPicPr>
              <a:picLocks noChangeAspect="1"/>
            </p:cNvPicPr>
            <p:nvPr/>
          </p:nvPicPr>
          <p:blipFill>
            <a:blip r:embed="rId3" cstate="print"/>
            <a:srcRect r="45324"/>
            <a:stretch>
              <a:fillRect/>
            </a:stretch>
          </p:blipFill>
          <p:spPr>
            <a:xfrm>
              <a:off x="1143000" y="914400"/>
              <a:ext cx="914400" cy="1212499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6" name="Picture 5" descr="meet-6.jpg"/>
            <p:cNvPicPr>
              <a:picLocks noChangeAspect="1"/>
            </p:cNvPicPr>
            <p:nvPr/>
          </p:nvPicPr>
          <p:blipFill>
            <a:blip r:embed="rId4"/>
            <a:srcRect l="52667" b="7701"/>
            <a:stretch>
              <a:fillRect/>
            </a:stretch>
          </p:blipFill>
          <p:spPr>
            <a:xfrm>
              <a:off x="2209800" y="1746250"/>
              <a:ext cx="914400" cy="1292225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 descr="meet-8.jpg"/>
            <p:cNvPicPr>
              <a:picLocks noChangeAspect="1"/>
            </p:cNvPicPr>
            <p:nvPr/>
          </p:nvPicPr>
          <p:blipFill>
            <a:blip r:embed="rId5"/>
            <a:srcRect l="46000" r="4667" b="9540"/>
            <a:stretch>
              <a:fillRect/>
            </a:stretch>
          </p:blipFill>
          <p:spPr>
            <a:xfrm>
              <a:off x="1143000" y="2279650"/>
              <a:ext cx="914400" cy="121602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meet-5.jpg"/>
            <p:cNvPicPr>
              <a:picLocks noChangeAspect="1"/>
            </p:cNvPicPr>
            <p:nvPr/>
          </p:nvPicPr>
          <p:blipFill>
            <a:blip r:embed="rId6"/>
            <a:srcRect l="44667" b="7701"/>
            <a:stretch>
              <a:fillRect/>
            </a:stretch>
          </p:blipFill>
          <p:spPr>
            <a:xfrm>
              <a:off x="2209800" y="3182938"/>
              <a:ext cx="914400" cy="11049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 descr="Antav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3000" y="3649663"/>
              <a:ext cx="914400" cy="1296987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1298448"/>
            <a:ext cx="7848600" cy="51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 b="1" kern="1200">
                <a:solidFill>
                  <a:srgbClr val="002C5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rgbClr val="002C5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002C5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002C5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002C5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SzPct val="80000"/>
              <a:defRPr/>
            </a:pPr>
            <a:r>
              <a:rPr kumimoji="1" lang="en-US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   </a:t>
            </a:r>
            <a:endParaRPr lang="en-US" sz="2400" b="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Content Placeholder 1" descr="Three overlapping circles.  The top circle has the text Disability is Natural. The lower left circle contains the text More than 50 million Americans (18% of our population) have disabilities. The lower right circle has the text Most everyone has or will experience some form of disability during their lifetime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317902"/>
              </p:ext>
            </p:extLst>
          </p:nvPr>
        </p:nvGraphicFramePr>
        <p:xfrm>
          <a:off x="1752600" y="1447800"/>
          <a:ext cx="630555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F3495F-4983-410E-A13B-BACADFFF1455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93189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024688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 Normalcy of Disability</a:t>
            </a:r>
          </a:p>
        </p:txBody>
      </p:sp>
      <p:sp>
        <p:nvSpPr>
          <p:cNvPr id="93190" name="TextBox 1"/>
          <p:cNvSpPr txBox="1">
            <a:spLocks noChangeArrowheads="1"/>
          </p:cNvSpPr>
          <p:nvPr/>
        </p:nvSpPr>
        <p:spPr bwMode="auto">
          <a:xfrm>
            <a:off x="1295400" y="5943600"/>
            <a:ext cx="6762750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Graphic Developed by Julie Ballinger, Southwest ADA Center Regional Affiliate, Disability Rights &amp; Issues Consultant, StarReach Enterprises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341313" indent="-341313"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10,000 baby boomers reaching age of 65 every day</a:t>
            </a:r>
          </a:p>
          <a:p>
            <a:pPr marL="341313" indent="-341313"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In 2010, 19</a:t>
            </a:r>
            <a:r>
              <a:rPr lang="en-US" sz="2400" b="0" dirty="0"/>
              <a:t>% of people with disabilities have </a:t>
            </a:r>
            <a:r>
              <a:rPr lang="en-US" sz="2400" b="0" dirty="0" smtClean="0"/>
              <a:t>reportedly </a:t>
            </a:r>
            <a:r>
              <a:rPr lang="en-US" sz="2400" b="0" dirty="0"/>
              <a:t>graduated from college </a:t>
            </a:r>
            <a:r>
              <a:rPr lang="en-US" sz="2400" b="0" dirty="0" smtClean="0"/>
              <a:t>…up </a:t>
            </a:r>
            <a:r>
              <a:rPr lang="en-US" sz="2400" b="0" dirty="0"/>
              <a:t>from 14% in </a:t>
            </a:r>
            <a:r>
              <a:rPr lang="en-US" sz="2400" b="0" dirty="0" smtClean="0"/>
              <a:t>2004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47,000 service members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/>
              <a:t>have </a:t>
            </a:r>
            <a:r>
              <a:rPr lang="en-US" dirty="0"/>
              <a:t>been wounded in </a:t>
            </a:r>
            <a:endParaRPr lang="en-US" dirty="0" smtClean="0"/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/>
              <a:t>action. </a:t>
            </a:r>
            <a:r>
              <a:rPr lang="en-US" dirty="0"/>
              <a:t>Hundreds of </a:t>
            </a:r>
            <a:endParaRPr lang="en-US" dirty="0" smtClean="0"/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/>
              <a:t>thousands </a:t>
            </a:r>
            <a:r>
              <a:rPr lang="en-US" dirty="0"/>
              <a:t>more, nearly </a:t>
            </a:r>
            <a:endParaRPr lang="en-US" dirty="0" smtClean="0"/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/>
              <a:t>25 </a:t>
            </a:r>
            <a:r>
              <a:rPr lang="en-US" dirty="0"/>
              <a:t>percent of all who </a:t>
            </a:r>
            <a:endParaRPr lang="en-US" dirty="0" smtClean="0"/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/>
              <a:t>served, will </a:t>
            </a:r>
            <a:r>
              <a:rPr lang="en-US" dirty="0"/>
              <a:t>be </a:t>
            </a:r>
            <a:r>
              <a:rPr lang="en-US" dirty="0" smtClean="0"/>
              <a:t>diagnosed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/>
              <a:t>upon </a:t>
            </a:r>
            <a:r>
              <a:rPr lang="en-US" dirty="0"/>
              <a:t>returning home with </a:t>
            </a:r>
            <a:endParaRPr lang="en-US" dirty="0" smtClean="0"/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 smtClean="0"/>
              <a:t>other </a:t>
            </a:r>
            <a:r>
              <a:rPr lang="en-US" dirty="0"/>
              <a:t>“invisible </a:t>
            </a:r>
            <a:r>
              <a:rPr lang="en-US" dirty="0" smtClean="0"/>
              <a:t>wounds”</a:t>
            </a:r>
            <a:endParaRPr lang="en-US" altLang="en-US" dirty="0" smtClean="0"/>
          </a:p>
        </p:txBody>
      </p:sp>
      <p:sp>
        <p:nvSpPr>
          <p:cNvPr id="95235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 Normalcy of Disability</a:t>
            </a:r>
          </a:p>
        </p:txBody>
      </p:sp>
      <p:sp>
        <p:nvSpPr>
          <p:cNvPr id="9523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733604-7653-4590-A733-7802B9A6AD5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95237" name="Picture 1" descr="Example of bar grap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619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u="sng" smtClean="0"/>
          </a:p>
          <a:p>
            <a:endParaRPr lang="en-US" altLang="en-US" u="sng" smtClean="0"/>
          </a:p>
          <a:p>
            <a:endParaRPr lang="en-US" altLang="en-US" smtClean="0"/>
          </a:p>
        </p:txBody>
      </p:sp>
      <p:sp>
        <p:nvSpPr>
          <p:cNvPr id="9728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08F5AE-3CDD-41CE-ABC2-EA95DAC1BDB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97283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Normalcy of Disability</a:t>
            </a:r>
          </a:p>
        </p:txBody>
      </p:sp>
      <p:pic>
        <p:nvPicPr>
          <p:cNvPr id="41989" name="Picture 10" descr="Sixty percent of employees with disabilites are more likely to disclose to their supervisor than to human resources. " title="Disclosure Graphic from Corn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5" y="2493963"/>
            <a:ext cx="314642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irc_mi" descr="One in five American adults &#10;has a disability. " title="Census date from Respectabil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2363" y="2493963"/>
            <a:ext cx="3122612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Americans with Disabilities Act, as amended (ADAAA)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Section 503, 508, 501 of the Rehabilitation Act of 1973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Executive Orders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400" b="0" smtClean="0"/>
              <a:t>Workforce Innovation and Opportunity Act (WIOA)</a:t>
            </a:r>
          </a:p>
        </p:txBody>
      </p:sp>
      <p:sp>
        <p:nvSpPr>
          <p:cNvPr id="99331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Normalcy of Disability </a:t>
            </a:r>
          </a:p>
        </p:txBody>
      </p:sp>
      <p:sp>
        <p:nvSpPr>
          <p:cNvPr id="9933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6FCB2E-D417-4703-809A-EABD34A2769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5" name="Picture 5" descr="Capi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86200"/>
            <a:ext cx="3733800" cy="248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 fontScale="92500"/>
          </a:bodyPr>
          <a:lstStyle/>
          <a:p>
            <a:pPr>
              <a:spcAft>
                <a:spcPts val="900"/>
              </a:spcAft>
              <a:buFont typeface="Wingdings" charset="0"/>
              <a:buNone/>
              <a:defRPr/>
            </a:pPr>
            <a:r>
              <a:rPr lang="en-US" altLang="en-US" dirty="0" smtClean="0">
                <a:solidFill>
                  <a:srgbClr val="002060"/>
                </a:solidFill>
                <a:ea typeface="ＭＳ Ｐゴシック" charset="0"/>
              </a:rPr>
              <a:t>Increase </a:t>
            </a:r>
            <a:r>
              <a:rPr lang="en-US" altLang="en-US" i="1" dirty="0">
                <a:solidFill>
                  <a:srgbClr val="002060"/>
                </a:solidFill>
                <a:ea typeface="ＭＳ Ｐゴシック" charset="0"/>
              </a:rPr>
              <a:t>Comfort</a:t>
            </a:r>
            <a:r>
              <a:rPr lang="en-US" altLang="en-US" dirty="0">
                <a:solidFill>
                  <a:srgbClr val="002060"/>
                </a:solidFill>
                <a:ea typeface="ＭＳ Ｐゴシック" charset="0"/>
              </a:rPr>
              <a:t>, </a:t>
            </a:r>
            <a:r>
              <a:rPr lang="en-US" altLang="en-US" i="1" dirty="0">
                <a:solidFill>
                  <a:srgbClr val="002060"/>
                </a:solidFill>
                <a:ea typeface="ＭＳ Ｐゴシック" charset="0"/>
              </a:rPr>
              <a:t>Confidence</a:t>
            </a:r>
            <a:r>
              <a:rPr lang="en-US" altLang="en-US" dirty="0">
                <a:solidFill>
                  <a:srgbClr val="002060"/>
                </a:solidFill>
                <a:ea typeface="ＭＳ Ｐゴシック" charset="0"/>
              </a:rPr>
              <a:t>, and </a:t>
            </a:r>
            <a:r>
              <a:rPr lang="en-US" altLang="en-US" i="1" dirty="0">
                <a:solidFill>
                  <a:srgbClr val="002060"/>
                </a:solidFill>
                <a:ea typeface="ＭＳ Ｐゴシック" charset="0"/>
              </a:rPr>
              <a:t>Competence</a:t>
            </a:r>
            <a:r>
              <a:rPr lang="en-US" altLang="en-US" dirty="0">
                <a:solidFill>
                  <a:srgbClr val="002060"/>
                </a:solidFill>
                <a:ea typeface="ＭＳ Ｐゴシック" charset="0"/>
              </a:rPr>
              <a:t> require developing: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solidFill>
                  <a:srgbClr val="002060"/>
                </a:solidFill>
                <a:ea typeface="ＭＳ Ｐゴシック" charset="0"/>
              </a:rPr>
              <a:t>Skills that help to </a:t>
            </a:r>
            <a:r>
              <a:rPr lang="en-US" altLang="en-US" b="0" i="1" dirty="0">
                <a:solidFill>
                  <a:srgbClr val="002060"/>
                </a:solidFill>
                <a:ea typeface="ＭＳ Ｐゴシック" charset="0"/>
              </a:rPr>
              <a:t>more effectively communicate </a:t>
            </a:r>
            <a:r>
              <a:rPr lang="en-US" altLang="en-US" b="0" dirty="0">
                <a:solidFill>
                  <a:srgbClr val="002060"/>
                </a:solidFill>
                <a:ea typeface="ＭＳ Ｐゴシック" charset="0"/>
              </a:rPr>
              <a:t>at work with people with disabilities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i="1" dirty="0">
                <a:solidFill>
                  <a:srgbClr val="002060"/>
                </a:solidFill>
                <a:ea typeface="ＭＳ Ｐゴシック" charset="0"/>
              </a:rPr>
              <a:t>Effective and actionable policy and procedures </a:t>
            </a:r>
            <a:r>
              <a:rPr lang="en-US" altLang="en-US" b="0" dirty="0">
                <a:solidFill>
                  <a:srgbClr val="002060"/>
                </a:solidFill>
                <a:ea typeface="ＭＳ Ｐゴシック" charset="0"/>
              </a:rPr>
              <a:t>that are executed on a timely basis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i="1" dirty="0">
                <a:solidFill>
                  <a:srgbClr val="002060"/>
                </a:solidFill>
                <a:ea typeface="ＭＳ Ｐゴシック" charset="0"/>
              </a:rPr>
              <a:t>Robust communications </a:t>
            </a:r>
            <a:r>
              <a:rPr lang="en-US" altLang="en-US" b="0" dirty="0">
                <a:solidFill>
                  <a:srgbClr val="002060"/>
                </a:solidFill>
                <a:ea typeface="ＭＳ Ｐゴシック" charset="0"/>
              </a:rPr>
              <a:t>that make the RA process east to access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i="1" dirty="0">
                <a:solidFill>
                  <a:srgbClr val="002060"/>
                </a:solidFill>
                <a:ea typeface="ＭＳ Ｐゴシック" charset="0"/>
              </a:rPr>
              <a:t>Normative practices </a:t>
            </a:r>
            <a:r>
              <a:rPr lang="en-US" altLang="en-US" b="0" dirty="0">
                <a:solidFill>
                  <a:srgbClr val="002060"/>
                </a:solidFill>
                <a:ea typeface="ＭＳ Ｐゴシック" charset="0"/>
              </a:rPr>
              <a:t>for engaging with people with disabilities throughout the employee life cycle</a:t>
            </a:r>
          </a:p>
        </p:txBody>
      </p:sp>
      <p:sp>
        <p:nvSpPr>
          <p:cNvPr id="10137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ADB312-478C-4905-84BB-DFB17138CCC0}" type="slidenum">
              <a:rPr lang="en-US" altLang="en-US" sz="12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01380" name="Title 1"/>
          <p:cNvSpPr txBox="1">
            <a:spLocks/>
          </p:cNvSpPr>
          <p:nvPr/>
        </p:nvSpPr>
        <p:spPr bwMode="auto">
          <a:xfrm>
            <a:off x="406400" y="434975"/>
            <a:ext cx="58975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4400" b="1">
                <a:solidFill>
                  <a:srgbClr val="25406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 The Three C’s</a:t>
            </a:r>
            <a:endParaRPr lang="en-US" altLang="en-US" sz="4400" b="1">
              <a:solidFill>
                <a:srgbClr val="254061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mr-IN" altLang="en-US" sz="3200" dirty="0" smtClean="0">
                <a:solidFill>
                  <a:srgbClr val="002060"/>
                </a:solidFill>
              </a:rPr>
              <a:t>…</a:t>
            </a:r>
            <a:r>
              <a:rPr lang="en-US" altLang="en-US" sz="3200" dirty="0" smtClean="0">
                <a:solidFill>
                  <a:srgbClr val="002060"/>
                </a:solidFill>
              </a:rPr>
              <a:t>..and Remain Open </a:t>
            </a:r>
          </a:p>
          <a:p>
            <a:pPr>
              <a:spcAft>
                <a:spcPts val="900"/>
              </a:spcAft>
            </a:pPr>
            <a:endParaRPr lang="en-US" altLang="en-US" sz="1200" dirty="0" smtClean="0">
              <a:solidFill>
                <a:srgbClr val="002060"/>
              </a:solidFill>
            </a:endParaRPr>
          </a:p>
          <a:p>
            <a:pPr>
              <a:buFont typeface="Calibri" panose="020F0502020204030204" pitchFamily="34" charset="0"/>
              <a:buAutoNum type="arabicParenR"/>
            </a:pPr>
            <a:r>
              <a:rPr lang="en-US" altLang="en-US" b="0" dirty="0" smtClean="0">
                <a:solidFill>
                  <a:srgbClr val="002060"/>
                </a:solidFill>
              </a:rPr>
              <a:t> Accessible buildings, technology, etc.</a:t>
            </a:r>
          </a:p>
          <a:p>
            <a:pPr>
              <a:buFont typeface="Calibri" panose="020F0502020204030204" pitchFamily="34" charset="0"/>
              <a:buAutoNum type="arabicParenR"/>
            </a:pPr>
            <a:r>
              <a:rPr lang="en-US" altLang="en-US" b="0" dirty="0" smtClean="0">
                <a:solidFill>
                  <a:srgbClr val="002060"/>
                </a:solidFill>
              </a:rPr>
              <a:t> Inclusive ethos - particularly language</a:t>
            </a:r>
          </a:p>
          <a:p>
            <a:pPr>
              <a:buFont typeface="Calibri" panose="020F0502020204030204" pitchFamily="34" charset="0"/>
              <a:buAutoNum type="arabicParenR"/>
            </a:pPr>
            <a:r>
              <a:rPr lang="en-US" altLang="en-US" b="0" dirty="0" smtClean="0">
                <a:solidFill>
                  <a:srgbClr val="002060"/>
                </a:solidFill>
              </a:rPr>
              <a:t> Inclusive public relations and marketing,       particularly on social media</a:t>
            </a:r>
          </a:p>
          <a:p>
            <a:pPr>
              <a:buFont typeface="Calibri" panose="020F0502020204030204" pitchFamily="34" charset="0"/>
              <a:buAutoNum type="arabicParenR"/>
            </a:pPr>
            <a:r>
              <a:rPr lang="en-US" altLang="en-US" b="0" dirty="0" smtClean="0">
                <a:solidFill>
                  <a:srgbClr val="002060"/>
                </a:solidFill>
              </a:rPr>
              <a:t> Collaborative and authentic relationships  with national and local resources to recruit/retain talent</a:t>
            </a:r>
          </a:p>
          <a:p>
            <a:pPr>
              <a:buFont typeface="Calibri" panose="020F0502020204030204" pitchFamily="34" charset="0"/>
              <a:buAutoNum type="arabicParenR"/>
            </a:pPr>
            <a:r>
              <a:rPr lang="en-US" altLang="en-US" b="0" dirty="0" smtClean="0">
                <a:solidFill>
                  <a:srgbClr val="002060"/>
                </a:solidFill>
              </a:rPr>
              <a:t> Inclusive policies and practices</a:t>
            </a:r>
          </a:p>
        </p:txBody>
      </p:sp>
      <p:sp>
        <p:nvSpPr>
          <p:cNvPr id="10342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974E2A-0FC0-4F70-90EF-678EF6752C69}" type="slidenum">
              <a:rPr lang="en-US" altLang="en-US" sz="12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03428" name="Title 1"/>
          <p:cNvSpPr txBox="1">
            <a:spLocks/>
          </p:cNvSpPr>
          <p:nvPr/>
        </p:nvSpPr>
        <p:spPr bwMode="auto">
          <a:xfrm>
            <a:off x="468313" y="409575"/>
            <a:ext cx="5897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Five Signs the Doors are Open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smtClean="0">
                <a:solidFill>
                  <a:srgbClr val="002060"/>
                </a:solidFill>
              </a:rPr>
              <a:t>The basis for inclusive employment is the reasonable accommodation (RA) policy and process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smtClean="0">
                <a:solidFill>
                  <a:srgbClr val="002060"/>
                </a:solidFill>
              </a:rPr>
              <a:t>The foundation for reasonable accommodation is a robust interactive process (IP)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smtClean="0">
                <a:solidFill>
                  <a:srgbClr val="002060"/>
                </a:solidFill>
              </a:rPr>
              <a:t>The trigger for RA and IP is a request for an accommodation or recognition of an obvious barrier to someone with a known disability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smtClean="0">
                <a:solidFill>
                  <a:srgbClr val="002060"/>
                </a:solidFill>
              </a:rPr>
              <a:t>A request for accommodation includes two essential elements – a medical condition and a related challenge at work</a:t>
            </a:r>
          </a:p>
        </p:txBody>
      </p:sp>
      <p:sp>
        <p:nvSpPr>
          <p:cNvPr id="10547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587C6E-2049-4C19-BEFD-330ACCE89013}" type="slidenum">
              <a:rPr lang="en-US" altLang="en-US" sz="12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05476" name="Title 1"/>
          <p:cNvSpPr txBox="1">
            <a:spLocks/>
          </p:cNvSpPr>
          <p:nvPr/>
        </p:nvSpPr>
        <p:spPr bwMode="auto">
          <a:xfrm>
            <a:off x="468313" y="409575"/>
            <a:ext cx="5897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Accommodation Primer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b="0" smtClean="0"/>
              <a:t>A collaborative effort to identify effective accommodation solutions – it’s that simple.</a:t>
            </a:r>
          </a:p>
        </p:txBody>
      </p:sp>
      <p:sp>
        <p:nvSpPr>
          <p:cNvPr id="31747" name="Content Placeholder 9"/>
          <p:cNvSpPr>
            <a:spLocks noGrp="1"/>
          </p:cNvSpPr>
          <p:nvPr>
            <p:ph sz="half" idx="2"/>
          </p:nvPr>
        </p:nvSpPr>
        <p:spPr>
          <a:xfrm>
            <a:off x="4803775" y="1524000"/>
            <a:ext cx="3730625" cy="4800600"/>
          </a:xfrm>
        </p:spPr>
        <p:txBody>
          <a:bodyPr/>
          <a:lstStyle/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Creates a standard of practice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Facilitates communication and inclusion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Demonstrates good faith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Leads to ADA/Section 501 compliance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b="0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4B4411-830E-4CEC-A615-BDA91079E15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07525" name="Title 1"/>
          <p:cNvSpPr txBox="1">
            <a:spLocks/>
          </p:cNvSpPr>
          <p:nvPr/>
        </p:nvSpPr>
        <p:spPr bwMode="auto">
          <a:xfrm>
            <a:off x="457200" y="457200"/>
            <a:ext cx="617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/>
              <a:t>What is the Interactive Process (IP)?</a:t>
            </a:r>
          </a:p>
        </p:txBody>
      </p:sp>
      <p:pic>
        <p:nvPicPr>
          <p:cNvPr id="107526" name="Picture 10" descr="two people having a convers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657600"/>
            <a:ext cx="3114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Modifying </a:t>
            </a:r>
            <a:r>
              <a:rPr lang="en-US" dirty="0"/>
              <a:t>schedule or allowing leave time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Making workplace or work station accessible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Modifying methods </a:t>
            </a:r>
            <a:r>
              <a:rPr lang="en-US" dirty="0" smtClean="0"/>
              <a:t>— </a:t>
            </a:r>
            <a:r>
              <a:rPr lang="en-US" dirty="0"/>
              <a:t>testing, communication, or training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Modifying  </a:t>
            </a:r>
            <a:r>
              <a:rPr lang="en-US" dirty="0" smtClean="0"/>
              <a:t>or creating policies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Purchasing or modifying equipment or products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Purchasing a service </a:t>
            </a:r>
            <a:r>
              <a:rPr lang="en-US" dirty="0" smtClean="0"/>
              <a:t>— </a:t>
            </a:r>
            <a:r>
              <a:rPr lang="en-US" dirty="0"/>
              <a:t>reader or interpreter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Restructuring job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/>
              <a:t>Reassignment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Other accommodations</a:t>
            </a:r>
          </a:p>
          <a:p>
            <a:pPr marL="1192213" lvl="1" eaLnBrk="1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 Telework</a:t>
            </a:r>
          </a:p>
          <a:p>
            <a:pPr marL="1192213" lvl="1" eaLnBrk="1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 Adjusting supervisory method</a:t>
            </a:r>
          </a:p>
          <a:p>
            <a:pPr marL="1192213" lvl="1" eaLnBrk="1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 Using a service animal</a:t>
            </a:r>
            <a:endParaRPr lang="en-US" altLang="en-US" dirty="0">
              <a:solidFill>
                <a:srgbClr val="002060"/>
              </a:solidFill>
            </a:endParaRPr>
          </a:p>
          <a:p>
            <a:pPr marL="1192213" lvl="1" eaLnBrk="1" hangingPunct="1">
              <a:defRPr/>
            </a:pP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10854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EF1C9F-67B9-45EC-8637-2291B921F170}" type="slidenum">
              <a:rPr lang="en-US" altLang="en-US" sz="14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4" name="Content Placeholder 4" descr="woman using comp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491" y="4026811"/>
            <a:ext cx="1559184" cy="22935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8549" name="Rectangle 2"/>
          <p:cNvSpPr>
            <a:spLocks noChangeArrowheads="1"/>
          </p:cNvSpPr>
          <p:nvPr/>
        </p:nvSpPr>
        <p:spPr bwMode="auto">
          <a:xfrm>
            <a:off x="-282575" y="493713"/>
            <a:ext cx="6938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290513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Calibri" panose="020F0502020204030204" pitchFamily="34" charset="0"/>
              </a:rPr>
              <a:t>Eight Most Common Types of RA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254061"/>
                </a:solidFill>
              </a:rPr>
              <a:t>Step 1: Recognizing an Accommodation Request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254061"/>
                </a:solidFill>
              </a:rPr>
              <a:t>Step 2: Gathering information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254061"/>
                </a:solidFill>
              </a:rPr>
              <a:t>Step 3: Exploring Accommodation Options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254061"/>
                </a:solidFill>
              </a:rPr>
              <a:t>Step 4: Choosing an Accommodation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254061"/>
                </a:solidFill>
              </a:rPr>
              <a:t>Step 5: Implementing the Accommodation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solidFill>
                  <a:srgbClr val="254061"/>
                </a:solidFill>
              </a:rPr>
              <a:t>Step 6: Monitoring the Accommodation </a:t>
            </a:r>
          </a:p>
          <a:p>
            <a:pPr algn="ctr">
              <a:lnSpc>
                <a:spcPct val="150000"/>
              </a:lnSpc>
            </a:pPr>
            <a:r>
              <a:rPr lang="en-US" altLang="en-US" sz="2000" dirty="0" smtClean="0">
                <a:solidFill>
                  <a:srgbClr val="002060"/>
                </a:solidFill>
                <a:hlinkClick r:id="rId3"/>
              </a:rPr>
              <a:t>https://AskJAN.org/topics/interactive.cfm</a:t>
            </a:r>
            <a:endParaRPr lang="en-US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1059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214CB6-A5BD-4E6C-8D0D-E94D0A3058F9}" type="slidenum">
              <a:rPr lang="en-US" altLang="en-US" sz="12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0596" name="Title 1"/>
          <p:cNvSpPr txBox="1">
            <a:spLocks/>
          </p:cNvSpPr>
          <p:nvPr/>
        </p:nvSpPr>
        <p:spPr bwMode="auto">
          <a:xfrm>
            <a:off x="468313" y="409575"/>
            <a:ext cx="5897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25406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JAN’s Interactive Process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5715000" cy="609600"/>
          </a:xfrm>
        </p:spPr>
        <p:txBody>
          <a:bodyPr/>
          <a:lstStyle/>
          <a:p>
            <a:r>
              <a:rPr lang="en-US" altLang="en-US" smtClean="0"/>
              <a:t>JAN as YOUR Resource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Overview</a:t>
            </a:r>
          </a:p>
          <a:p>
            <a:pPr lvl="1"/>
            <a:r>
              <a:rPr lang="en-US" altLang="en-US" smtClean="0"/>
              <a:t>JAN as YOUR Resource</a:t>
            </a:r>
          </a:p>
          <a:p>
            <a:pPr lvl="1"/>
            <a:r>
              <a:rPr lang="en-US" altLang="en-US" smtClean="0"/>
              <a:t>Normalcy of Disability</a:t>
            </a:r>
          </a:p>
          <a:p>
            <a:pPr lvl="1"/>
            <a:r>
              <a:rPr lang="en-US" altLang="en-US" smtClean="0"/>
              <a:t>Reasonable Accommodation and                         the Interactive Process</a:t>
            </a:r>
          </a:p>
          <a:p>
            <a:pPr lvl="1"/>
            <a:r>
              <a:rPr lang="en-US" altLang="en-US" smtClean="0"/>
              <a:t>Inclusive Practices</a:t>
            </a:r>
          </a:p>
          <a:p>
            <a:pPr lvl="1"/>
            <a:endParaRPr lang="en-US" altLang="en-US" smtClean="0"/>
          </a:p>
          <a:p>
            <a:pPr lvl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F42E6C-BFFC-43D8-AA4C-17F9920C43EF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76805" name="Picture 11" descr="JAN Logo&#10;&#10;Practical Solutions&#10;Workplace Succe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650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Female attorney holding Scales of Just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599" y="1600200"/>
            <a:ext cx="2326783" cy="3657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Accommodation Toolkit</a:t>
            </a:r>
          </a:p>
        </p:txBody>
      </p:sp>
      <p:pic>
        <p:nvPicPr>
          <p:cNvPr id="112644" name="Picture 2" descr="Just-In-Time Training Video: Managing the performance of an employee with a non-apparent disability. One of 6 trainings in the Toolkit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66875"/>
            <a:ext cx="64008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B1ADC0-10C3-4758-BDD7-88EB79593C81}" type="slidenum">
              <a:rPr lang="en-US" altLang="en-US" sz="14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lnSpc>
                <a:spcPct val="120000"/>
              </a:lnSpc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marL="457200" lvl="1" indent="-457200">
              <a:lnSpc>
                <a:spcPct val="12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Disability Program Manager</a:t>
            </a:r>
          </a:p>
          <a:p>
            <a:pPr marL="457200" lvl="1" indent="-457200">
              <a:lnSpc>
                <a:spcPct val="12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Department of Defense Computer/Electronic Accommodations Program </a:t>
            </a:r>
            <a:r>
              <a:rPr lang="en-US" altLang="en-US" dirty="0" smtClean="0">
                <a:solidFill>
                  <a:srgbClr val="002060"/>
                </a:solidFill>
                <a:hlinkClick r:id="rId3"/>
              </a:rPr>
              <a:t>http://www.cap.mil/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marL="457200" lvl="1" indent="-457200">
              <a:lnSpc>
                <a:spcPct val="12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USDA Target Center  </a:t>
            </a:r>
            <a:r>
              <a:rPr lang="en-US" altLang="en-US" dirty="0" smtClean="0">
                <a:solidFill>
                  <a:srgbClr val="002060"/>
                </a:solidFill>
                <a:hlinkClick r:id="rId4"/>
              </a:rPr>
              <a:t>https://www.targetcenter.dm.usda.gov/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marL="457200" lvl="1" indent="-457200">
              <a:lnSpc>
                <a:spcPct val="12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JAN  </a:t>
            </a:r>
            <a:r>
              <a:rPr lang="en-US" altLang="en-US" dirty="0" smtClean="0">
                <a:solidFill>
                  <a:srgbClr val="002060"/>
                </a:solidFill>
                <a:hlinkClick r:id="rId5"/>
              </a:rPr>
              <a:t>https://AskJAN.org/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469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03B88C-8D9B-43C2-9425-2BCDBAB5B7C5}" type="slidenum">
              <a:rPr lang="en-US" altLang="en-US" sz="12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14692" name="Rectangle 1"/>
          <p:cNvSpPr>
            <a:spLocks noChangeArrowheads="1"/>
          </p:cNvSpPr>
          <p:nvPr/>
        </p:nvSpPr>
        <p:spPr bwMode="auto">
          <a:xfrm>
            <a:off x="533400" y="457200"/>
            <a:ext cx="589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Accommodation Resources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001000" cy="51974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2400" b="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/>
              <a:t>Do your part to dispel myths and stereotypes.  Speak out when you hear others talk negatively about people with disabilities</a:t>
            </a:r>
            <a:r>
              <a:rPr lang="en-US" altLang="en-US" sz="2400" b="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Do ensure your office spaces and business </a:t>
            </a:r>
            <a:r>
              <a:rPr lang="en-US" altLang="en-US" sz="2400" b="0" dirty="0"/>
              <a:t>social event </a:t>
            </a:r>
            <a:r>
              <a:rPr lang="en-US" altLang="en-US" sz="2400" b="0" dirty="0" smtClean="0"/>
              <a:t>venues </a:t>
            </a:r>
            <a:r>
              <a:rPr lang="en-US" altLang="en-US" sz="2400" b="0" dirty="0"/>
              <a:t>are accessible</a:t>
            </a:r>
            <a:r>
              <a:rPr lang="en-US" altLang="en-US" sz="2400" b="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Do realize and then let it be reflected in your behavior that people </a:t>
            </a:r>
            <a:r>
              <a:rPr lang="en-US" altLang="en-US" sz="2400" b="0" dirty="0"/>
              <a:t>with disabilities are more like you then not</a:t>
            </a:r>
            <a:r>
              <a:rPr lang="en-US" altLang="en-US" sz="2400" b="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Do offer assistance in that rare instance when a person’s safety may be in jeopardy.  </a:t>
            </a:r>
            <a:endParaRPr lang="en-US" sz="24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673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DFB060-2311-4C80-8C40-EE77BF6F9405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116740" name="Title 3"/>
          <p:cNvSpPr txBox="1">
            <a:spLocks/>
          </p:cNvSpPr>
          <p:nvPr/>
        </p:nvSpPr>
        <p:spPr bwMode="auto">
          <a:xfrm>
            <a:off x="304800" y="4572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rgbClr val="002060"/>
                </a:solidFill>
              </a:rPr>
              <a:t>Being Inclusive: The Basics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181600" cy="4800600"/>
          </a:xfrm>
        </p:spPr>
        <p:txBody>
          <a:bodyPr>
            <a:normAutofit lnSpcReduction="10000"/>
          </a:bodyPr>
          <a:lstStyle/>
          <a:p>
            <a:pPr marL="0" indent="0">
              <a:defRPr/>
            </a:pPr>
            <a:endParaRPr lang="en-US" altLang="en-US" sz="800" b="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>
                <a:solidFill>
                  <a:srgbClr val="002060"/>
                </a:solidFill>
              </a:rPr>
              <a:t>We </a:t>
            </a:r>
            <a:r>
              <a:rPr lang="en-US" altLang="en-US" sz="2400" b="0" dirty="0">
                <a:solidFill>
                  <a:srgbClr val="002060"/>
                </a:solidFill>
              </a:rPr>
              <a:t>all communicate in various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ways with </a:t>
            </a:r>
            <a:r>
              <a:rPr lang="en-US" altLang="en-US" sz="2400" b="0" dirty="0">
                <a:solidFill>
                  <a:srgbClr val="002060"/>
                </a:solidFill>
              </a:rPr>
              <a:t>or without a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disability</a:t>
            </a:r>
            <a:r>
              <a:rPr lang="en-US" altLang="en-US" sz="2400" b="0" dirty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002060"/>
                </a:solidFill>
              </a:rPr>
              <a:t>Pay attention to cues from the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person you </a:t>
            </a:r>
            <a:r>
              <a:rPr lang="en-US" altLang="en-US" sz="2400" b="0" dirty="0">
                <a:solidFill>
                  <a:srgbClr val="002060"/>
                </a:solidFill>
              </a:rPr>
              <a:t>are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communicating </a:t>
            </a:r>
            <a:r>
              <a:rPr lang="en-US" altLang="en-US" sz="2400" b="0" dirty="0">
                <a:solidFill>
                  <a:srgbClr val="002060"/>
                </a:solidFill>
              </a:rPr>
              <a:t>with. 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>
                <a:solidFill>
                  <a:srgbClr val="002060"/>
                </a:solidFill>
              </a:rPr>
              <a:t>Don’t be afraid to say that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you do </a:t>
            </a:r>
            <a:r>
              <a:rPr lang="en-US" altLang="en-US" sz="2400" b="0" dirty="0">
                <a:solidFill>
                  <a:srgbClr val="002060"/>
                </a:solidFill>
              </a:rPr>
              <a:t>not 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understand</a:t>
            </a:r>
            <a:r>
              <a:rPr lang="en-US" altLang="en-US" sz="2400" b="0" dirty="0">
                <a:solidFill>
                  <a:srgbClr val="002060"/>
                </a:solidFill>
              </a:rPr>
              <a:t>, if you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have trouble understanding </a:t>
            </a:r>
            <a:r>
              <a:rPr lang="en-US" altLang="en-US" sz="2400" b="0" dirty="0">
                <a:solidFill>
                  <a:srgbClr val="002060"/>
                </a:solidFill>
              </a:rPr>
              <a:t>the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person’s </a:t>
            </a:r>
            <a:r>
              <a:rPr lang="en-US" altLang="en-US" sz="2400" b="0" dirty="0">
                <a:solidFill>
                  <a:srgbClr val="002060"/>
                </a:solidFill>
              </a:rPr>
              <a:t>speech </a:t>
            </a:r>
            <a:r>
              <a:rPr lang="en-US" altLang="en-US" sz="2400" b="0" dirty="0" smtClean="0">
                <a:solidFill>
                  <a:srgbClr val="002060"/>
                </a:solidFill>
              </a:rPr>
              <a:t>or </a:t>
            </a:r>
            <a:r>
              <a:rPr lang="en-US" altLang="en-US" sz="2400" b="0" dirty="0">
                <a:solidFill>
                  <a:srgbClr val="002060"/>
                </a:solidFill>
              </a:rPr>
              <a:t>request. </a:t>
            </a:r>
            <a:endParaRPr lang="en-US" altLang="en-US" sz="2400" b="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Model professional </a:t>
            </a:r>
            <a:r>
              <a:rPr lang="en-US" altLang="en-US" sz="2400" b="0" dirty="0"/>
              <a:t>behaviors such as active listening, a service-minded orientation, and a </a:t>
            </a:r>
            <a:r>
              <a:rPr lang="en-US" altLang="en-US" sz="2400" b="0" dirty="0" smtClean="0"/>
              <a:t>results-focus.</a:t>
            </a:r>
            <a:endParaRPr lang="en-US" altLang="en-US" sz="2400" b="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2400" b="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2400" b="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2400" b="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b="0" dirty="0"/>
          </a:p>
          <a:p>
            <a:pPr marL="0" indent="0">
              <a:defRPr/>
            </a:pPr>
            <a:endParaRPr lang="en-US" altLang="en-US" sz="2400" dirty="0"/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endParaRPr lang="en-US" sz="24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endParaRPr lang="en-US" sz="24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A74255-8B3F-4BB5-8CFA-AF6084A2AD68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pic>
        <p:nvPicPr>
          <p:cNvPr id="5" name="Picture 4" descr="Picture of a person using ASL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3086" y="2133600"/>
            <a:ext cx="2514599" cy="27477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18789" name="Title 3"/>
          <p:cNvSpPr txBox="1">
            <a:spLocks/>
          </p:cNvSpPr>
          <p:nvPr/>
        </p:nvSpPr>
        <p:spPr bwMode="auto">
          <a:xfrm>
            <a:off x="304800" y="4572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</a:rPr>
              <a:t> </a:t>
            </a:r>
            <a:r>
              <a:rPr lang="en-US" altLang="en-US" b="1">
                <a:solidFill>
                  <a:srgbClr val="002060"/>
                </a:solidFill>
              </a:rPr>
              <a:t>Communication Strategies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 fontScale="92500" lnSpcReduction="20000"/>
          </a:bodyPr>
          <a:lstStyle/>
          <a:p>
            <a:pPr marL="0" indent="0">
              <a:defRPr/>
            </a:pPr>
            <a:r>
              <a:rPr lang="en-US" sz="3600" b="0" dirty="0" smtClean="0"/>
              <a:t>Preferred </a:t>
            </a:r>
            <a:r>
              <a:rPr lang="en-US" sz="3600" b="0" dirty="0"/>
              <a:t>phrases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3300" b="0" dirty="0"/>
              <a:t>Person with intellectual/cognitive disabilities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3300" b="0" dirty="0"/>
              <a:t>Person who is b</a:t>
            </a:r>
            <a:r>
              <a:rPr lang="en-US" sz="3300" b="0" dirty="0" smtClean="0"/>
              <a:t>lind</a:t>
            </a:r>
            <a:r>
              <a:rPr lang="en-US" sz="3300" b="0" dirty="0"/>
              <a:t>, person who is visually impaired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3300" b="0" dirty="0"/>
              <a:t>Person who is </a:t>
            </a:r>
            <a:r>
              <a:rPr lang="en-US" sz="3300" b="0" dirty="0" smtClean="0"/>
              <a:t>deaf</a:t>
            </a:r>
            <a:r>
              <a:rPr lang="en-US" sz="3300" b="0" dirty="0"/>
              <a:t>, person who is hard of hearing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3300" b="0" dirty="0"/>
              <a:t>Person with </a:t>
            </a:r>
            <a:r>
              <a:rPr lang="en-US" sz="3300" b="0" dirty="0" smtClean="0"/>
              <a:t>epilepsy</a:t>
            </a:r>
            <a:endParaRPr lang="en-US" sz="3300" b="0" dirty="0"/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3300" b="0" dirty="0"/>
              <a:t>Person who uses a wheelchair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3300" b="0" dirty="0" smtClean="0"/>
              <a:t>A person who uses </a:t>
            </a:r>
            <a:r>
              <a:rPr lang="en-US" sz="3300" b="0" dirty="0"/>
              <a:t>synthetic speech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3300" b="0" dirty="0"/>
              <a:t>Person with a </a:t>
            </a:r>
            <a:r>
              <a:rPr lang="en-US" sz="3300" b="0" dirty="0" smtClean="0"/>
              <a:t>disability</a:t>
            </a:r>
            <a:endParaRPr lang="en-US" sz="3300" b="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altLang="en-US" sz="3600" b="0" dirty="0"/>
          </a:p>
        </p:txBody>
      </p:sp>
      <p:sp>
        <p:nvSpPr>
          <p:cNvPr id="12083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C07F2A-DFA9-4CF0-9205-630F7931BFBC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20836" name="Title 3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5715000" cy="609600"/>
          </a:xfrm>
        </p:spPr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/>
            </a:r>
            <a:br>
              <a:rPr lang="en-US" altLang="en-US" smtClean="0">
                <a:solidFill>
                  <a:srgbClr val="002060"/>
                </a:solidFill>
              </a:rPr>
            </a:br>
            <a:r>
              <a:rPr lang="en-US" altLang="en-US" smtClean="0">
                <a:solidFill>
                  <a:srgbClr val="002060"/>
                </a:solidFill>
              </a:rPr>
              <a:t>Watch Your Language</a:t>
            </a:r>
            <a:r>
              <a:rPr lang="en-US" altLang="en-US" b="0" smtClean="0"/>
              <a:t/>
            </a:r>
            <a:br>
              <a:rPr lang="en-US" altLang="en-US" b="0" smtClean="0"/>
            </a:br>
            <a:r>
              <a:rPr lang="en-US" altLang="en-US" sz="2400" smtClean="0">
                <a:solidFill>
                  <a:srgbClr val="002060"/>
                </a:solidFill>
              </a:rPr>
              <a:t/>
            </a:r>
            <a:br>
              <a:rPr lang="en-US" altLang="en-US" sz="2400" smtClean="0">
                <a:solidFill>
                  <a:srgbClr val="002060"/>
                </a:solidFill>
              </a:rPr>
            </a:br>
            <a:endParaRPr lang="en-US" altLang="en-US" sz="24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sz="2800" dirty="0" smtClean="0"/>
              <a:t>Antiquated </a:t>
            </a:r>
            <a:r>
              <a:rPr lang="en-US" sz="2800" dirty="0"/>
              <a:t>and offensive phrases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Retarded, mentally defective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The blind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deaf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Afflicted/Stricken by/Victim of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Crippled, lame, deformed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Confined or restricted to a wheelchair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Dumb/mute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Psycho/crazy/nuts/abnormal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A special needs person</a:t>
            </a:r>
            <a:endParaRPr lang="en-US" sz="2800" dirty="0"/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n-US" altLang="en-US" sz="2400" dirty="0" smtClean="0"/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647F76-0E88-4936-BFFB-684F1A29C82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22884" name="Title 3"/>
          <p:cNvSpPr txBox="1">
            <a:spLocks/>
          </p:cNvSpPr>
          <p:nvPr/>
        </p:nvSpPr>
        <p:spPr bwMode="auto">
          <a:xfrm>
            <a:off x="609600" y="5334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/>
            </a:r>
            <a:br>
              <a:rPr lang="en-US" altLang="en-US" b="1">
                <a:solidFill>
                  <a:srgbClr val="002060"/>
                </a:solidFill>
              </a:rPr>
            </a:br>
            <a:r>
              <a:rPr lang="en-US" altLang="en-US" b="1">
                <a:solidFill>
                  <a:srgbClr val="002060"/>
                </a:solidFill>
              </a:rPr>
              <a:t>Watch Your Language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2400" b="1">
                <a:solidFill>
                  <a:srgbClr val="002060"/>
                </a:solidFill>
              </a:rPr>
              <a:t/>
            </a:r>
            <a:br>
              <a:rPr lang="en-US" altLang="en-US" sz="2400" b="1">
                <a:solidFill>
                  <a:srgbClr val="002060"/>
                </a:solidFill>
              </a:rPr>
            </a:br>
            <a:endParaRPr lang="en-US" altLang="en-US" sz="2400" b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Relax</a:t>
            </a:r>
            <a:r>
              <a:rPr lang="en-US" altLang="en-US" b="0" dirty="0"/>
              <a:t>. </a:t>
            </a:r>
            <a:r>
              <a:rPr lang="en-US" altLang="en-US" b="0" dirty="0" smtClean="0"/>
              <a:t>Be approachable.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Smile and look a person with a disability in the eyes as you would with anyone else and listen attentively.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Talk </a:t>
            </a:r>
            <a:r>
              <a:rPr lang="en-US" altLang="en-US" b="0" dirty="0"/>
              <a:t>directly to the person with a disability not a companion, assistant, or sign language interpreter</a:t>
            </a:r>
            <a:r>
              <a:rPr lang="en-US" altLang="en-US" b="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Use “people first” language like “a person who uses a wheelchair,” but only mention a disability if it is essential to a conversation. 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8C90A1-E713-487F-BC2D-0F80DA5DD75E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124932" name="TextBox 4"/>
          <p:cNvSpPr txBox="1">
            <a:spLocks noChangeArrowheads="1"/>
          </p:cNvSpPr>
          <p:nvPr/>
        </p:nvSpPr>
        <p:spPr bwMode="auto">
          <a:xfrm>
            <a:off x="457200" y="457200"/>
            <a:ext cx="5943600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/>
              <a:t>Tips for engaging…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>
                <a:solidFill>
                  <a:srgbClr val="002060"/>
                </a:solidFill>
              </a:rPr>
              <a:t>Don’t </a:t>
            </a:r>
            <a:r>
              <a:rPr lang="en-US" altLang="en-US" b="0" dirty="0">
                <a:solidFill>
                  <a:srgbClr val="002060"/>
                </a:solidFill>
              </a:rPr>
              <a:t>be afraid to say that you do not </a:t>
            </a:r>
            <a:r>
              <a:rPr lang="en-US" altLang="en-US" b="0" dirty="0" smtClean="0">
                <a:solidFill>
                  <a:srgbClr val="002060"/>
                </a:solidFill>
              </a:rPr>
              <a:t>understand. Consider </a:t>
            </a:r>
            <a:r>
              <a:rPr lang="en-US" altLang="en-US" b="0" dirty="0">
                <a:solidFill>
                  <a:srgbClr val="002060"/>
                </a:solidFill>
              </a:rPr>
              <a:t>writing information down</a:t>
            </a:r>
            <a:r>
              <a:rPr lang="en-US" altLang="en-US" b="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Don’t </a:t>
            </a:r>
            <a:r>
              <a:rPr lang="en-US" altLang="en-US" b="0" dirty="0"/>
              <a:t>touch, play with, distract or feed a service animal without </a:t>
            </a:r>
            <a:r>
              <a:rPr lang="en-US" altLang="en-US" b="0" dirty="0" smtClean="0"/>
              <a:t>the person’s permission.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Don’t touch</a:t>
            </a:r>
            <a:r>
              <a:rPr lang="en-US" altLang="en-US" b="0" dirty="0"/>
              <a:t>, lean on, or move a person's mobility device or wheelchair without </a:t>
            </a:r>
            <a:r>
              <a:rPr lang="en-US" altLang="en-US" b="0" dirty="0" smtClean="0"/>
              <a:t>consent.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Don’t elevate your speech when </a:t>
            </a:r>
            <a:r>
              <a:rPr lang="en-US" altLang="en-US" b="0" dirty="0"/>
              <a:t>interacting with people </a:t>
            </a:r>
            <a:r>
              <a:rPr lang="en-US" altLang="en-US" b="0" dirty="0" smtClean="0"/>
              <a:t>who </a:t>
            </a:r>
            <a:r>
              <a:rPr lang="en-US" altLang="en-US" b="0" dirty="0"/>
              <a:t>have </a:t>
            </a:r>
            <a:r>
              <a:rPr lang="en-US" altLang="en-US" b="0" dirty="0" smtClean="0"/>
              <a:t>disabilities – maintain a natural tone.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697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42F5A9-A600-41AA-91F4-85B19535B9C7}" type="slidenum">
              <a:rPr lang="en-US" altLang="en-US" sz="14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126980" name="TextBox 4"/>
          <p:cNvSpPr txBox="1">
            <a:spLocks noChangeArrowheads="1"/>
          </p:cNvSpPr>
          <p:nvPr/>
        </p:nvSpPr>
        <p:spPr bwMode="auto">
          <a:xfrm>
            <a:off x="457200" y="457200"/>
            <a:ext cx="5715000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002060"/>
                </a:solidFill>
              </a:rPr>
              <a:t>The Don’ts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800" b="0" dirty="0" smtClean="0"/>
              <a:t>Be </a:t>
            </a:r>
            <a:r>
              <a:rPr lang="en-US" altLang="en-US" sz="2800" b="0" dirty="0"/>
              <a:t>considerate of the extra time it may take a person with a disability to walk, talk, write or perform a task</a:t>
            </a:r>
            <a:r>
              <a:rPr lang="en-US" altLang="en-US" sz="2800" b="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800" b="0" dirty="0" smtClean="0"/>
              <a:t>Extend </a:t>
            </a:r>
            <a:r>
              <a:rPr lang="en-US" altLang="en-US" sz="2800" b="0" dirty="0"/>
              <a:t>your hand to shake if that is what you normally do.  A person who cannot shake hands will let you know</a:t>
            </a:r>
            <a:r>
              <a:rPr lang="en-US" altLang="en-US" sz="2800" b="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800" b="0" dirty="0" smtClean="0"/>
              <a:t>Sit </a:t>
            </a:r>
            <a:r>
              <a:rPr lang="en-US" altLang="en-US" sz="2800" b="0" dirty="0"/>
              <a:t>down when speaking for more than a few minutes with a person who uses a wheelchair so you are at eye level.</a:t>
            </a:r>
            <a:r>
              <a:rPr lang="en-US" altLang="en-US" sz="2800" dirty="0"/>
              <a:t> </a:t>
            </a:r>
          </a:p>
        </p:txBody>
      </p:sp>
      <p:sp>
        <p:nvSpPr>
          <p:cNvPr id="12902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13C93E-B22D-4830-A595-60B5ED564131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63492" name="TextBox 10"/>
          <p:cNvSpPr txBox="1">
            <a:spLocks noChangeArrowheads="1"/>
          </p:cNvSpPr>
          <p:nvPr/>
        </p:nvSpPr>
        <p:spPr bwMode="auto">
          <a:xfrm>
            <a:off x="457200" y="508000"/>
            <a:ext cx="5791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The Do’s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sz="2800" b="1" dirty="0" smtClean="0"/>
              <a:t>I’m </a:t>
            </a:r>
            <a:r>
              <a:rPr lang="en-US" sz="2800" b="1" dirty="0"/>
              <a:t>working to create a more inclusive work environment. What should I do?</a:t>
            </a:r>
          </a:p>
          <a:p>
            <a:pPr marL="0" indent="0">
              <a:defRPr/>
            </a:pPr>
            <a:r>
              <a:rPr lang="en-US" sz="2800" dirty="0"/>
              <a:t> 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Focus on </a:t>
            </a:r>
            <a:r>
              <a:rPr lang="en-US" sz="2800" dirty="0" smtClean="0"/>
              <a:t>abilities 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/>
              <a:t>Ask the person </a:t>
            </a:r>
            <a:r>
              <a:rPr lang="en-US" sz="2800" dirty="0" smtClean="0"/>
              <a:t>first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Be aware of adaptive devices </a:t>
            </a:r>
            <a:r>
              <a:rPr lang="en-US" sz="2800" dirty="0"/>
              <a:t>and </a:t>
            </a:r>
            <a:r>
              <a:rPr lang="en-US" sz="2800" dirty="0" smtClean="0"/>
              <a:t>assistive technologies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Be aware of the worksite and its accessible and inaccessible elements.  </a:t>
            </a:r>
            <a:endParaRPr lang="en-US" altLang="en-US" sz="2800" dirty="0" smtClean="0"/>
          </a:p>
        </p:txBody>
      </p:sp>
      <p:sp>
        <p:nvSpPr>
          <p:cNvPr id="13107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5FB2F3-83CA-4D47-B4F1-9EC22451919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1075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400050"/>
            <a:ext cx="5715000" cy="76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</a:pPr>
            <a:r>
              <a:rPr lang="en-US" altLang="en-US" sz="2800" dirty="0" smtClean="0"/>
              <a:t>In general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57150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JAN as YOUR Resource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  <a:p>
            <a:pPr lvl="1"/>
            <a:r>
              <a:rPr lang="en-US" altLang="en-US" smtClean="0"/>
              <a:t>Job Accommodation</a:t>
            </a:r>
          </a:p>
          <a:p>
            <a:pPr lvl="1"/>
            <a:r>
              <a:rPr lang="en-US" altLang="en-US" smtClean="0"/>
              <a:t>Americans with Disabilities Act / Rehabilitation Act</a:t>
            </a:r>
          </a:p>
          <a:p>
            <a:pPr lvl="1"/>
            <a:r>
              <a:rPr lang="en-US" altLang="en-US" smtClean="0"/>
              <a:t>Entrepreneurship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F088E1-F5D2-4A9E-BE7F-29D9DD1AE5C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7" name="Picture 2" descr="Office en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7475" y="3657600"/>
            <a:ext cx="2894868" cy="19385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2" descr="Picture of two employees shaking hand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632294"/>
            <a:ext cx="2911475" cy="19402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9" name="Picture 4" descr="Picture of an accessible parking sign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075" y="3962400"/>
            <a:ext cx="990600" cy="13868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defRPr/>
            </a:pPr>
            <a:r>
              <a:rPr lang="en-US" sz="2800" b="1" dirty="0" smtClean="0"/>
              <a:t>I’m </a:t>
            </a:r>
            <a:r>
              <a:rPr lang="en-US" sz="2800" b="1" dirty="0"/>
              <a:t>working to create a more inclusive work environment. What should I do?</a:t>
            </a:r>
          </a:p>
          <a:p>
            <a:pPr marL="0" indent="0">
              <a:defRPr/>
            </a:pPr>
            <a:r>
              <a:rPr lang="en-US" sz="2800" dirty="0"/>
              <a:t> 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Keep accessibility in mind in work-related meetings.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Provide various ways to communicate.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Provide work-related materials such as handbooks or benefits information in accessible format.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Do not make subjective judgments about what a person can or cannot do.</a:t>
            </a:r>
            <a:endParaRPr lang="en-US" altLang="en-US" sz="2800" dirty="0" smtClean="0"/>
          </a:p>
        </p:txBody>
      </p:sp>
      <p:sp>
        <p:nvSpPr>
          <p:cNvPr id="13312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CB722D-6B31-4353-B07F-DDBEC6288ED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3123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400050"/>
            <a:ext cx="5715000" cy="76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</a:pPr>
            <a:r>
              <a:rPr lang="en-US" altLang="en-US" sz="2800" dirty="0" smtClean="0"/>
              <a:t>In general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defRPr/>
            </a:pPr>
            <a:r>
              <a:rPr lang="en-US" sz="2600" b="1" dirty="0" smtClean="0"/>
              <a:t>I’m </a:t>
            </a:r>
            <a:r>
              <a:rPr lang="en-US" sz="2600" b="1" dirty="0"/>
              <a:t>working to create a more inclusive work environment. What should I do?</a:t>
            </a:r>
          </a:p>
          <a:p>
            <a:pPr marL="0" indent="0">
              <a:defRPr/>
            </a:pPr>
            <a:r>
              <a:rPr lang="en-US" sz="2600" dirty="0"/>
              <a:t> 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/>
              <a:t>Do not assume just because a person takes more time to do something that they are not intelligent.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/>
              <a:t>Provide a sign language interpreter for complex meeting or social events where interaction is expected.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/>
              <a:t>Respect personal space.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If a person is in crisis, ask what you can do to help.</a:t>
            </a:r>
            <a:endParaRPr lang="en-US" sz="2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endParaRPr lang="en-US" altLang="en-US" sz="2600" dirty="0" smtClean="0"/>
          </a:p>
          <a:p>
            <a:pPr eaLnBrk="1" hangingPunct="1">
              <a:defRPr/>
            </a:pPr>
            <a:endParaRPr lang="en-US" altLang="en-US" sz="2600" dirty="0" smtClean="0"/>
          </a:p>
          <a:p>
            <a:pPr eaLnBrk="1" hangingPunct="1">
              <a:defRPr/>
            </a:pPr>
            <a:endParaRPr lang="en-US" altLang="en-US" sz="2600" dirty="0" smtClean="0"/>
          </a:p>
        </p:txBody>
      </p:sp>
      <p:sp>
        <p:nvSpPr>
          <p:cNvPr id="13517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ACE24C-8A9E-4B74-BFDA-EEC24FC96954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5171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400050"/>
            <a:ext cx="5715000" cy="76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</a:pPr>
            <a:r>
              <a:rPr lang="en-US" altLang="en-US" sz="2800" dirty="0" smtClean="0"/>
              <a:t>In general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sz="2400" dirty="0" smtClean="0"/>
              <a:t>I </a:t>
            </a:r>
            <a:r>
              <a:rPr lang="en-US" sz="2400" dirty="0"/>
              <a:t>am responsible for supervising a new employee with a disability. To be as inclusive as possible, what should I do?</a:t>
            </a:r>
          </a:p>
          <a:p>
            <a:pPr marL="0" indent="0">
              <a:defRPr/>
            </a:pPr>
            <a:endParaRPr lang="en-US" sz="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Immediately orient employees with disabilities to </a:t>
            </a:r>
            <a:r>
              <a:rPr lang="en-US" sz="2400" dirty="0" smtClean="0"/>
              <a:t>the facility and equipment while assessing what is and what is not accessible for the employee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Orient the person to the emergency evacuation </a:t>
            </a:r>
            <a:r>
              <a:rPr lang="en-US" sz="2400" dirty="0"/>
              <a:t>procedures.  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Respect privacy</a:t>
            </a:r>
            <a:r>
              <a:rPr lang="en-US" sz="2400" dirty="0" smtClean="0"/>
              <a:t>. All disability information should be confidential.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Know that employee requests </a:t>
            </a:r>
            <a:r>
              <a:rPr lang="en-US" sz="2400" dirty="0"/>
              <a:t>for assistance can open discussions of accommodation needs.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endParaRPr lang="en-US" altLang="en-US" sz="2400" dirty="0" smtClean="0"/>
          </a:p>
        </p:txBody>
      </p:sp>
      <p:sp>
        <p:nvSpPr>
          <p:cNvPr id="13722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ED5CB3-280C-425A-9CC4-E57C68C71D15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7219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400050"/>
            <a:ext cx="5715000" cy="76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</a:pPr>
            <a:r>
              <a:rPr lang="en-US" altLang="en-US" sz="2800" dirty="0" smtClean="0"/>
              <a:t>Supervision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sz="2800" dirty="0" smtClean="0"/>
              <a:t>I </a:t>
            </a:r>
            <a:r>
              <a:rPr lang="en-US" sz="2800" dirty="0"/>
              <a:t>am planning a face-to-face meeting/training for our unit. To be as inclusive as possible, what should I do?</a:t>
            </a:r>
          </a:p>
          <a:p>
            <a:pPr marL="0" indent="0">
              <a:defRPr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charset="0"/>
                <a:cs typeface="Arial" charset="0"/>
              </a:rPr>
              <a:t>Send out a request for participant accommodations in advance of the </a:t>
            </a:r>
            <a:r>
              <a:rPr lang="en-US" sz="2800" dirty="0" smtClean="0">
                <a:latin typeface="Arial" charset="0"/>
                <a:cs typeface="Arial" charset="0"/>
              </a:rPr>
              <a:t>meeting </a:t>
            </a:r>
            <a:endParaRPr lang="en-US" sz="2800" dirty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charset="0"/>
                <a:cs typeface="Arial" charset="0"/>
              </a:rPr>
              <a:t>Know and communicate any emergency evacuation procedures to your </a:t>
            </a:r>
            <a:r>
              <a:rPr lang="en-US" sz="2800" dirty="0" smtClean="0">
                <a:latin typeface="Arial" charset="0"/>
                <a:cs typeface="Arial" charset="0"/>
              </a:rPr>
              <a:t>audience</a:t>
            </a:r>
            <a:endParaRPr lang="en-US" sz="2800" dirty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charset="0"/>
                <a:cs typeface="Arial" charset="0"/>
              </a:rPr>
              <a:t>Customize information provided in print</a:t>
            </a:r>
            <a:r>
              <a:rPr lang="en-US" sz="2800" dirty="0" smtClean="0">
                <a:latin typeface="Arial" charset="0"/>
                <a:cs typeface="Arial" charset="0"/>
              </a:rPr>
              <a:t>. (Braille, Large Print, Electronic, etc.)</a:t>
            </a:r>
          </a:p>
        </p:txBody>
      </p:sp>
      <p:sp>
        <p:nvSpPr>
          <p:cNvPr id="13926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115B21-204E-4454-8896-F13DA7D64664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39267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400050"/>
            <a:ext cx="5715000" cy="76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</a:pPr>
            <a:r>
              <a:rPr lang="en-US" altLang="en-US" sz="2800" dirty="0" smtClean="0"/>
              <a:t>Meetings and Trainings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sz="2800" dirty="0" smtClean="0"/>
              <a:t>I </a:t>
            </a:r>
            <a:r>
              <a:rPr lang="en-US" sz="2800" dirty="0"/>
              <a:t>am planning a face-to-face meeting/training for our unit. To be as inclusive as possible, what should I do</a:t>
            </a:r>
            <a:r>
              <a:rPr lang="en-US" sz="2800" dirty="0" smtClean="0"/>
              <a:t>?</a:t>
            </a:r>
          </a:p>
          <a:p>
            <a:pPr marL="0" indent="0">
              <a:defRPr/>
            </a:pPr>
            <a:endParaRPr lang="en-US" sz="9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Ensure </a:t>
            </a:r>
            <a:r>
              <a:rPr lang="en-US" sz="2800" dirty="0"/>
              <a:t>accessibility of information to be shared including PowerPoint </a:t>
            </a:r>
            <a:r>
              <a:rPr lang="en-US" sz="2800" dirty="0" smtClean="0"/>
              <a:t>presentations.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Send </a:t>
            </a:r>
            <a:r>
              <a:rPr lang="en-US" sz="2800" dirty="0">
                <a:latin typeface="Arial" charset="0"/>
                <a:cs typeface="Arial" charset="0"/>
              </a:rPr>
              <a:t>out information to be discussed </a:t>
            </a:r>
            <a:r>
              <a:rPr lang="en-US" sz="2800" dirty="0" smtClean="0">
                <a:latin typeface="Arial" charset="0"/>
                <a:cs typeface="Arial" charset="0"/>
              </a:rPr>
              <a:t>during the meeting or </a:t>
            </a:r>
            <a:r>
              <a:rPr lang="en-US" sz="2800" dirty="0">
                <a:latin typeface="Arial" charset="0"/>
                <a:cs typeface="Arial" charset="0"/>
              </a:rPr>
              <a:t>the PowerPoint presentation in </a:t>
            </a:r>
            <a:r>
              <a:rPr lang="en-US" sz="2800" dirty="0" smtClean="0">
                <a:latin typeface="Arial" charset="0"/>
                <a:cs typeface="Arial" charset="0"/>
              </a:rPr>
              <a:t>advance.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800" dirty="0" smtClean="0"/>
              <a:t>Be prepared to describe </a:t>
            </a:r>
            <a:r>
              <a:rPr lang="en-US" sz="2800" dirty="0"/>
              <a:t>slides during the </a:t>
            </a:r>
            <a:r>
              <a:rPr lang="en-US" sz="2800" dirty="0" smtClean="0"/>
              <a:t>presentation.</a:t>
            </a:r>
            <a:endParaRPr lang="en-US" altLang="en-US" sz="2800" dirty="0" smtClean="0"/>
          </a:p>
        </p:txBody>
      </p:sp>
      <p:sp>
        <p:nvSpPr>
          <p:cNvPr id="141316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769AB-D137-4911-A824-1DD5DC89CDE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41315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81000"/>
            <a:ext cx="5715000" cy="76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</a:pPr>
            <a:r>
              <a:rPr lang="en-US" altLang="en-US" sz="2800" dirty="0" smtClean="0"/>
              <a:t>Meetings and Trainings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Verbally identify yourself when you approach and then let a person know when you are leaving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Offer assistance and wait for an answer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Ask for specific instructions on how you can assist — “Would you like directions to…?” “Would you like to take my arm?”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If offering to assist someone to find a seat, speak the person’s name and tap on the table where a space is available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If offering to help someone as they sit down, let the person know as you guide the person’s hand towards the back of the chair. </a:t>
            </a:r>
            <a:endParaRPr lang="en-US" altLang="en-US" sz="2400" dirty="0" smtClean="0"/>
          </a:p>
        </p:txBody>
      </p:sp>
      <p:sp>
        <p:nvSpPr>
          <p:cNvPr id="14336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EEDD20-BED2-4F70-AA29-259DBC03E92B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43363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81000"/>
            <a:ext cx="6172200" cy="76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</a:pPr>
            <a:r>
              <a:rPr lang="en-US" altLang="en-US" sz="2800" dirty="0" smtClean="0"/>
              <a:t>In assisting someone who is blind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To get a person’s attention, it is okay to tap the person on the shoulder</a:t>
            </a:r>
            <a:r>
              <a:rPr lang="en-US" sz="2400" dirty="0"/>
              <a:t> </a:t>
            </a:r>
            <a:r>
              <a:rPr lang="en-US" sz="2400" dirty="0" smtClean="0"/>
              <a:t>or by waving your hand.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Ask what is the best way to communicate — reading lips, signing, gesturing, in writing, texting, etc.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When possible speak in a well-lit room that is free from background noises.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Do not put hands in front of your face or food items in your mouth when talking.</a:t>
            </a:r>
          </a:p>
          <a:p>
            <a:pPr marL="571500" indent="-571500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Maintain eye contact and direct your communication to the person who is deaf. </a:t>
            </a:r>
            <a:endParaRPr lang="en-US" altLang="en-US" sz="1600" dirty="0" smtClean="0"/>
          </a:p>
        </p:txBody>
      </p:sp>
      <p:sp>
        <p:nvSpPr>
          <p:cNvPr id="14541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C89BDE-AA95-4699-8D03-3873C0D5294E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45411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81000"/>
            <a:ext cx="5715000" cy="76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</a:pPr>
            <a:r>
              <a:rPr lang="en-US" altLang="en-US" sz="2800" dirty="0" smtClean="0"/>
              <a:t>In assisting someone who is hard of hearing or deaf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Avoid stereotypes and assumptions about the individual and how they may act.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Recognize but respect differences in people. A person may act differently and have problems interpreting social cues.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Be patient. Allow the individual to think and answer questions.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Know that stress can aggravate a situation, </a:t>
            </a:r>
            <a:r>
              <a:rPr lang="en-US" dirty="0"/>
              <a:t>a</a:t>
            </a:r>
            <a:r>
              <a:rPr lang="en-US" dirty="0" smtClean="0"/>
              <a:t>lleviating some of that stress may de-escalate the situation.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dirty="0"/>
              <a:t>In a crisis, stay calm and be supportive as you would with anyone. Ask how you can help, and find out if there is a support person who can be sent for</a:t>
            </a:r>
            <a:r>
              <a:rPr lang="en-US" dirty="0" smtClean="0"/>
              <a:t>.</a:t>
            </a:r>
            <a:endParaRPr lang="en-US" altLang="en-US" sz="2400" dirty="0" smtClean="0"/>
          </a:p>
        </p:txBody>
      </p:sp>
      <p:sp>
        <p:nvSpPr>
          <p:cNvPr id="14746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574046-FC77-4FAB-9687-542810BAFABF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47459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81000"/>
            <a:ext cx="5715000" cy="76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</a:pPr>
            <a:r>
              <a:rPr lang="en-US" altLang="en-US" sz="2800" dirty="0" smtClean="0"/>
              <a:t>In assisting someone who has a mental health condition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002060"/>
                </a:solidFill>
              </a:rPr>
              <a:t>Do not refer to or talk about a person’s disability at all unless it is crucial to the conversation</a:t>
            </a:r>
            <a:r>
              <a:rPr lang="en-US" altLang="en-US" sz="2400" dirty="0" smtClean="0">
                <a:solidFill>
                  <a:srgbClr val="002060"/>
                </a:solidFill>
              </a:rPr>
              <a:t>. 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Do not make it your role to advocate for a person with a disability.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Do not assume a person cannot function on their own or perform a task</a:t>
            </a:r>
            <a:r>
              <a:rPr lang="en-US" alt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Do </a:t>
            </a:r>
            <a:r>
              <a:rPr lang="en-US" altLang="en-US" sz="2400" dirty="0"/>
              <a:t>your part to dispel myths and stereotypes.  Speak out when you hear others talk negatively about people with disabilities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Do </a:t>
            </a:r>
            <a:r>
              <a:rPr lang="en-US" altLang="en-US" sz="2400" dirty="0" smtClean="0"/>
              <a:t>ensure </a:t>
            </a:r>
            <a:r>
              <a:rPr lang="en-US" altLang="en-US" sz="2400" dirty="0"/>
              <a:t>your office spaces and business social event venues are accessible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Do realize and then let it be reflected in your behavior that people with disabilities are more like you then not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Do offer assistance in that rare instance when a person’s safety may be in jeopardy.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  <p:sp>
        <p:nvSpPr>
          <p:cNvPr id="14950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0AA26E-DA6C-48A3-B882-E0ADEC44F57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149507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400050"/>
            <a:ext cx="5715000" cy="76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000"/>
              </a:spcAft>
            </a:pPr>
            <a:r>
              <a:rPr lang="en-US" altLang="en-US" sz="2800" dirty="0" smtClean="0"/>
              <a:t>Remember this…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US" altLang="en-US" sz="3600" smtClean="0">
              <a:solidFill>
                <a:srgbClr val="002060"/>
              </a:solidFill>
            </a:endParaRPr>
          </a:p>
          <a:p>
            <a:pPr algn="ctr">
              <a:spcAft>
                <a:spcPts val="900"/>
              </a:spcAft>
            </a:pPr>
            <a:r>
              <a:rPr lang="en-US" altLang="en-US" sz="3600" smtClean="0">
                <a:solidFill>
                  <a:srgbClr val="002060"/>
                </a:solidFill>
              </a:rPr>
              <a:t>Accommodation </a:t>
            </a:r>
          </a:p>
          <a:p>
            <a:pPr algn="ctr">
              <a:spcAft>
                <a:spcPts val="900"/>
              </a:spcAft>
            </a:pPr>
            <a:r>
              <a:rPr lang="en-US" altLang="en-US" sz="3600" smtClean="0">
                <a:solidFill>
                  <a:srgbClr val="002060"/>
                </a:solidFill>
              </a:rPr>
              <a:t>=</a:t>
            </a:r>
          </a:p>
          <a:p>
            <a:pPr algn="ctr">
              <a:spcAft>
                <a:spcPts val="900"/>
              </a:spcAft>
            </a:pPr>
            <a:r>
              <a:rPr lang="en-US" altLang="en-US" sz="3600" smtClean="0">
                <a:solidFill>
                  <a:srgbClr val="002060"/>
                </a:solidFill>
              </a:rPr>
              <a:t>Equal Employment </a:t>
            </a:r>
          </a:p>
          <a:p>
            <a:pPr algn="ctr">
              <a:spcAft>
                <a:spcPts val="900"/>
              </a:spcAft>
            </a:pPr>
            <a:r>
              <a:rPr lang="en-US" altLang="en-US" sz="3600" smtClean="0">
                <a:solidFill>
                  <a:srgbClr val="002060"/>
                </a:solidFill>
              </a:rPr>
              <a:t>=</a:t>
            </a:r>
          </a:p>
          <a:p>
            <a:pPr algn="ctr">
              <a:spcAft>
                <a:spcPts val="900"/>
              </a:spcAft>
            </a:pPr>
            <a:r>
              <a:rPr lang="en-US" altLang="en-US" sz="3600" smtClean="0">
                <a:solidFill>
                  <a:srgbClr val="002060"/>
                </a:solidFill>
              </a:rPr>
              <a:t>Inclusive Workplace Culture </a:t>
            </a:r>
          </a:p>
        </p:txBody>
      </p:sp>
      <p:sp>
        <p:nvSpPr>
          <p:cNvPr id="15155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94715F-23EA-463A-B823-36E8F1C47774}" type="slidenum">
              <a:rPr lang="en-US" altLang="en-US" sz="12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96260" name="Title 1"/>
          <p:cNvSpPr txBox="1">
            <a:spLocks/>
          </p:cNvSpPr>
          <p:nvPr/>
        </p:nvSpPr>
        <p:spPr bwMode="auto">
          <a:xfrm>
            <a:off x="406400" y="434975"/>
            <a:ext cx="58975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79" tIns="34289" rIns="68579" bIns="34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4400" b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</a:t>
            </a:r>
            <a:r>
              <a:rPr lang="en-US" altLang="en-US" sz="4000" b="1" dirty="0" smtClean="0">
                <a:solidFill>
                  <a:srgbClr val="254061"/>
                </a:solidFill>
                <a:ea typeface="ＭＳ Ｐゴシック" charset="0"/>
              </a:rPr>
              <a:t>Key to Inclusive Culture</a:t>
            </a:r>
            <a:endParaRPr lang="en-US" altLang="en-US" sz="4000" b="1" dirty="0">
              <a:solidFill>
                <a:srgbClr val="25406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57150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JAN as YOUR Resource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  <a:p>
            <a:pPr lvl="1"/>
            <a:r>
              <a:rPr lang="en-US" altLang="en-US" smtClean="0"/>
              <a:t>35 Years of Service</a:t>
            </a:r>
          </a:p>
          <a:p>
            <a:pPr lvl="1"/>
            <a:r>
              <a:rPr lang="en-US" altLang="en-US" smtClean="0"/>
              <a:t>Experienced</a:t>
            </a:r>
          </a:p>
          <a:p>
            <a:pPr lvl="1"/>
            <a:r>
              <a:rPr lang="en-US" altLang="en-US" smtClean="0"/>
              <a:t>Free</a:t>
            </a:r>
          </a:p>
          <a:p>
            <a:pPr lvl="1"/>
            <a:r>
              <a:rPr lang="en-US" altLang="en-US" smtClean="0"/>
              <a:t>National</a:t>
            </a:r>
          </a:p>
          <a:p>
            <a:pPr lvl="1"/>
            <a:r>
              <a:rPr lang="en-US" altLang="en-US" smtClean="0"/>
              <a:t>Easy to Use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8F6556-0B8A-4306-894B-93263352D68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6" name="Picture 5" descr="Picture of natio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4229100" cy="2819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299F8-9279-4296-A43A-C3986469B45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06400" y="434975"/>
            <a:ext cx="58975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79" tIns="34289" rIns="68579" bIns="34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4400" b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Inclusive Workplace</a:t>
            </a:r>
            <a:endParaRPr lang="en-US" altLang="en-US" sz="4000" b="1" dirty="0">
              <a:solidFill>
                <a:srgbClr val="25406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Content Placeholder 3" descr="America's Workforce: Empowering All&#10;National Disability Employment Awareness Mon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0" y="1506537"/>
            <a:ext cx="7620000" cy="4762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541105"/>
      </p:ext>
    </p:extLst>
  </p:cSld>
  <p:clrMapOvr>
    <a:masterClrMapping/>
  </p:clrMapOvr>
  <p:transition spd="slow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800000"/>
                </a:solidFill>
              </a:rPr>
              <a:t>JAN Consultants can be reached M-F 9am-6pm ET 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0" dirty="0" smtClean="0"/>
              <a:t>Phone – (800) 526-7234 voice; (877) 781-9403 TTY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0" dirty="0" smtClean="0"/>
              <a:t>Email - </a:t>
            </a:r>
            <a:r>
              <a:rPr lang="en-US" altLang="en-US" sz="2400" b="0" dirty="0" smtClean="0">
                <a:hlinkClick r:id="rId3"/>
              </a:rPr>
              <a:t>jan@AskJAN.org</a:t>
            </a:r>
            <a:endParaRPr lang="en-US" altLang="en-US" sz="24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0" dirty="0" err="1" smtClean="0"/>
              <a:t>JANonDemand</a:t>
            </a:r>
            <a:r>
              <a:rPr lang="en-US" altLang="en-US" sz="2400" b="0" dirty="0" smtClean="0"/>
              <a:t> -</a:t>
            </a:r>
            <a:r>
              <a:rPr lang="en-US" altLang="en-US" sz="2400" b="0" dirty="0" smtClean="0">
                <a:hlinkClick r:id="rId4"/>
              </a:rPr>
              <a:t>https://AskJAN.org/</a:t>
            </a:r>
            <a:r>
              <a:rPr lang="en-US" altLang="en-US" sz="2400" b="0" dirty="0" err="1" smtClean="0">
                <a:hlinkClick r:id="rId4"/>
              </a:rPr>
              <a:t>JANonDemand.cfm</a:t>
            </a:r>
            <a:endParaRPr lang="en-US" altLang="en-US" sz="24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0" dirty="0" smtClean="0"/>
              <a:t>Chat available online at </a:t>
            </a:r>
            <a:r>
              <a:rPr lang="en-US" altLang="en-US" sz="2400" b="0" dirty="0" smtClean="0">
                <a:hlinkClick r:id="rId5"/>
              </a:rPr>
              <a:t>http://AskJAN.org</a:t>
            </a:r>
            <a:endParaRPr lang="en-US" altLang="en-US" sz="24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0" dirty="0" smtClean="0"/>
              <a:t>Skype - </a:t>
            </a:r>
            <a:r>
              <a:rPr lang="en-US" altLang="en-US" sz="2400" b="0" dirty="0" err="1" smtClean="0"/>
              <a:t>Janconsultants</a:t>
            </a:r>
            <a:endParaRPr lang="en-US" altLang="en-US" sz="2400" b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0" dirty="0" smtClean="0"/>
              <a:t>Text – (304) 216-8189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0" dirty="0" smtClean="0">
                <a:solidFill>
                  <a:schemeClr val="tx1"/>
                </a:solidFill>
              </a:rPr>
              <a:t>Website - </a:t>
            </a:r>
            <a:r>
              <a:rPr lang="en-US" altLang="en-US" sz="2400" b="0" dirty="0" smtClean="0">
                <a:solidFill>
                  <a:schemeClr val="tx1"/>
                </a:solidFill>
                <a:hlinkClick r:id="rId5"/>
              </a:rPr>
              <a:t>http://AskJAN.org</a:t>
            </a:r>
            <a:endParaRPr lang="en-US" altLang="en-US" sz="2400" b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b="0" dirty="0" smtClean="0"/>
          </a:p>
        </p:txBody>
      </p:sp>
      <p:sp>
        <p:nvSpPr>
          <p:cNvPr id="15565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17142B-F0D4-4EE6-AF48-513D8609CCD6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155652" name="Picture 11" descr="twi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5878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10" descr="Fac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5872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4" name="Picture 9" descr="Blo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878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5" name="Picture 8" descr="Linked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5884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6" name="Picture 7" descr="Second Lif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883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7" name="Picture 6" descr="YouTub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870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8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Contact JAN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 eaLnBrk="1" hangingPunct="1"/>
            <a:r>
              <a:rPr lang="en-GB" altLang="en-US" sz="1800" smtClean="0"/>
              <a:t> </a:t>
            </a:r>
          </a:p>
        </p:txBody>
      </p:sp>
      <p:sp>
        <p:nvSpPr>
          <p:cNvPr id="1576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2B3D22-F301-4CE2-80A3-DE5502534AAC}" type="slidenum">
              <a:rPr lang="en-US" altLang="en-US" sz="12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157700" name="Content Placeholder 6" descr="class of students and instructor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6763" y="2005013"/>
            <a:ext cx="5451475" cy="3765550"/>
          </a:xfrm>
        </p:spPr>
      </p:pic>
      <p:sp>
        <p:nvSpPr>
          <p:cNvPr id="96260" name="Title 1"/>
          <p:cNvSpPr txBox="1">
            <a:spLocks/>
          </p:cNvSpPr>
          <p:nvPr/>
        </p:nvSpPr>
        <p:spPr bwMode="auto">
          <a:xfrm>
            <a:off x="581025" y="395288"/>
            <a:ext cx="58975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79" tIns="34289" rIns="68579" bIns="34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57150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JAN as YOUR Resource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 </a:t>
            </a:r>
          </a:p>
          <a:p>
            <a:pPr lvl="1" eaLnBrk="1" hangingPunct="1"/>
            <a:r>
              <a:rPr lang="en-US" altLang="en-US" smtClean="0"/>
              <a:t>Employers</a:t>
            </a:r>
          </a:p>
          <a:p>
            <a:pPr lvl="1" eaLnBrk="1" hangingPunct="1"/>
            <a:r>
              <a:rPr lang="en-US" altLang="en-US" smtClean="0"/>
              <a:t>Individuals</a:t>
            </a:r>
          </a:p>
          <a:p>
            <a:pPr lvl="1" eaLnBrk="1" hangingPunct="1"/>
            <a:r>
              <a:rPr lang="en-US" altLang="en-US" smtClean="0"/>
              <a:t>Service Providers</a:t>
            </a:r>
          </a:p>
          <a:p>
            <a:pPr lvl="1" eaLnBrk="1" hangingPunct="1"/>
            <a:r>
              <a:rPr lang="en-US" altLang="en-US" smtClean="0"/>
              <a:t>Others</a:t>
            </a:r>
          </a:p>
        </p:txBody>
      </p:sp>
      <p:pic>
        <p:nvPicPr>
          <p:cNvPr id="5" name="Picture 2" descr="Picture of happy employees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038600" cy="4038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294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85AB76-CA01-4782-92F4-66E45348BC9C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000" dirty="0" smtClean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Our Process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000" b="0" dirty="0" smtClean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400" b="0" dirty="0"/>
              <a:t>What limitations is the employee experiencing?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400" b="0" dirty="0"/>
              <a:t>How do these limitations affect the employee and the employee’s job performance?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400" b="0" dirty="0"/>
              <a:t>What specific job tasks are problematic as a result of these limitations?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400" b="0" dirty="0"/>
              <a:t>What accommodations are available to reduce or eliminate these problems? Are all possible resources being used to determine possible accommodations?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8499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276E4-0B2B-494A-8243-F0020DE4885F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609600" y="447675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ea typeface="+mj-ea"/>
              </a:rPr>
              <a:t>JAN as YOUR Resource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57150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JAN as YOUR Resource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algn="ctr" eaLnBrk="1" hangingPunct="1"/>
            <a:endParaRPr lang="en-US" altLang="en-US" smtClean="0"/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A1CA31-9EB4-4E1F-929A-3BE01B488D87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 descr="Blue shaded puzzle pieces of four teams: Motor, Cognitive/Neurological, Sensory, and Entrepreneurship - leaning bac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39888"/>
            <a:ext cx="51816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ognitive / Neurological Team puzzle piece, top right hand corn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487488"/>
            <a:ext cx="18161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Entrepreneurship Team puzzle piece, bottom right hand cor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4459288"/>
            <a:ext cx="24526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Motor Team puzzle piece, top left hand cor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487488"/>
            <a:ext cx="2570162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ensory team puzzle piece, bottom left hand corne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4230688"/>
            <a:ext cx="21812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Blue shaded puzzle pieces of four teams: Motor, Cognitive/Neurological, Sensory, and Entrepreneurship - pulled forwar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11288"/>
            <a:ext cx="54864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96DB"/>
                </a:solidFill>
                <a:latin typeface="Arial" charset="0"/>
              </a:rPr>
              <a:t>Ask JAN and we…</a:t>
            </a:r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Meet you where you are. </a:t>
            </a:r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Help meet timelines.</a:t>
            </a:r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Assist with the interactive process.</a:t>
            </a:r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Give targeted technical assistance.</a:t>
            </a:r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Provide comprehensive resources.</a:t>
            </a:r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Maintain confidentiality.</a:t>
            </a:r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Work as your partner to enable you to hire and retain talent.</a:t>
            </a:r>
            <a:br>
              <a:rPr lang="en-US" sz="2400" b="0" dirty="0" smtClean="0"/>
            </a:br>
            <a:endParaRPr lang="en-US" sz="2400" b="0" dirty="0" smtClean="0"/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endParaRPr lang="en-US" sz="2400" b="0" dirty="0" smtClean="0"/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endParaRPr lang="en-US" sz="2400" b="0" dirty="0"/>
          </a:p>
        </p:txBody>
      </p:sp>
      <p:sp>
        <p:nvSpPr>
          <p:cNvPr id="89091" name="Title 1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5410200" cy="762000"/>
          </a:xfrm>
        </p:spPr>
        <p:txBody>
          <a:bodyPr/>
          <a:lstStyle/>
          <a:p>
            <a:r>
              <a:rPr lang="en-US" altLang="en-US" smtClean="0"/>
              <a:t>JAN as YOUR Resource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52B5B1-3E9B-4032-A59A-177EF3272A74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89093" name="Picture 11" descr="JAN Logo&#10;&#10;Practical Solutions&#10;Workplace Succe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650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2060"/>
                </a:solidFill>
              </a:rPr>
              <a:t>Expert consultation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100" dirty="0" smtClean="0">
                <a:solidFill>
                  <a:srgbClr val="002060"/>
                </a:solidFill>
              </a:rPr>
              <a:t>Nearly 300 JAN-authored </a:t>
            </a:r>
            <a:r>
              <a:rPr lang="en-US" sz="2100" dirty="0">
                <a:solidFill>
                  <a:srgbClr val="002060"/>
                </a:solidFill>
              </a:rPr>
              <a:t>Publications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2060"/>
                </a:solidFill>
              </a:rPr>
              <a:t>JAN’s A-Z (Disability, Topic, </a:t>
            </a:r>
            <a:r>
              <a:rPr lang="en-US" sz="2100" dirty="0" smtClean="0">
                <a:solidFill>
                  <a:srgbClr val="002060"/>
                </a:solidFill>
              </a:rPr>
              <a:t>Limitation, coming soon- accommodation)</a:t>
            </a:r>
            <a:endParaRPr lang="en-US" sz="2100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02060"/>
                </a:solidFill>
              </a:rPr>
              <a:t>Legal libraries that include regulations and EEOC guidance documents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100" dirty="0" smtClean="0">
                <a:solidFill>
                  <a:srgbClr val="002060"/>
                </a:solidFill>
              </a:rPr>
              <a:t>JAN </a:t>
            </a:r>
            <a:r>
              <a:rPr lang="en-US" sz="2100" dirty="0">
                <a:solidFill>
                  <a:srgbClr val="002060"/>
                </a:solidFill>
              </a:rPr>
              <a:t>Training Modules and FREE Webcast Series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100" dirty="0" smtClean="0">
                <a:solidFill>
                  <a:srgbClr val="002060"/>
                </a:solidFill>
              </a:rPr>
              <a:t>Contact JAN:</a:t>
            </a:r>
            <a:endParaRPr lang="en-US" sz="2100" dirty="0">
              <a:solidFill>
                <a:srgbClr val="376092"/>
              </a:solidFill>
            </a:endParaRPr>
          </a:p>
          <a:p>
            <a:pPr marL="800100" lvl="1" indent="-342900">
              <a:spcAft>
                <a:spcPts val="300"/>
              </a:spcAft>
              <a:defRPr/>
            </a:pPr>
            <a:r>
              <a:rPr lang="en-US" sz="2100" dirty="0" smtClean="0">
                <a:solidFill>
                  <a:srgbClr val="376092"/>
                </a:solidFill>
                <a:hlinkClick r:id="rId3"/>
              </a:rPr>
              <a:t>Live help @ AskJAN.org</a:t>
            </a:r>
            <a:endParaRPr lang="en-US" sz="2100" dirty="0" smtClean="0">
              <a:solidFill>
                <a:srgbClr val="002060"/>
              </a:solidFill>
            </a:endParaRPr>
          </a:p>
          <a:p>
            <a:pPr marL="800100" lvl="1" indent="-342900">
              <a:spcAft>
                <a:spcPts val="300"/>
              </a:spcAft>
              <a:defRPr/>
            </a:pPr>
            <a:r>
              <a:rPr lang="en-US" sz="2100" dirty="0" smtClean="0">
                <a:solidFill>
                  <a:srgbClr val="002060"/>
                </a:solidFill>
              </a:rPr>
              <a:t>Chat, JAN on Demand, Skype, Text, Social Media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22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200" dirty="0" smtClean="0"/>
          </a:p>
          <a:p>
            <a:pPr marL="800100" lvl="1" indent="-342900">
              <a:defRPr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200" dirty="0"/>
          </a:p>
          <a:p>
            <a:pPr marL="800100" lvl="1" indent="-342900">
              <a:defRPr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200" dirty="0"/>
          </a:p>
          <a:p>
            <a:pPr marL="347472" indent="-347472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200" dirty="0" smtClean="0"/>
          </a:p>
          <a:p>
            <a:pPr marL="347472" indent="-347472"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lvl="1">
              <a:defRPr/>
            </a:pPr>
            <a:endParaRPr lang="en-US" altLang="en-US" sz="2200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8DEF3A-ED03-47ED-B6F5-9EC7BF91C99C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81000"/>
            <a:ext cx="6392863" cy="7493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JAN as YOUR Resource</a:t>
            </a:r>
            <a:endParaRPr lang="en-US" sz="2800" kern="0" dirty="0">
              <a:latin typeface="Arial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5664&quot;&gt;&lt;property id=&quot;20148&quot; value=&quot;5&quot;/&gt;&lt;property id=&quot;20300&quot; value=&quot;Slide 2 - &amp;quot;JAN as YOUR Resource&amp;quot;&quot;/&gt;&lt;property id=&quot;20307&quot; value=&quot;476&quot;/&gt;&lt;/object&gt;&lt;object type=&quot;3&quot; unique_id=&quot;15737&quot;&gt;&lt;property id=&quot;20148&quot; value=&quot;5&quot;/&gt;&lt;property id=&quot;20300&quot; value=&quot;Slide 1&quot;/&gt;&lt;property id=&quot;20307&quot; value=&quot;652&quot;/&gt;&lt;/object&gt;&lt;object type=&quot;3&quot; unique_id=&quot;15738&quot;&gt;&lt;property id=&quot;20148&quot; value=&quot;5&quot;/&gt;&lt;property id=&quot;20300&quot; value=&quot;Slide 3 - &amp;quot;JAN as YOUR Resource&amp;quot;&quot;/&gt;&lt;property id=&quot;20307&quot; value=&quot;685&quot;/&gt;&lt;/object&gt;&lt;object type=&quot;3&quot; unique_id=&quot;15739&quot;&gt;&lt;property id=&quot;20148&quot; value=&quot;5&quot;/&gt;&lt;property id=&quot;20300&quot; value=&quot;Slide 4 - &amp;quot;JAN as YOUR Resource&amp;quot;&quot;/&gt;&lt;property id=&quot;20307&quot; value=&quot;686&quot;/&gt;&lt;/object&gt;&lt;object type=&quot;3&quot; unique_id=&quot;15740&quot;&gt;&lt;property id=&quot;20148&quot; value=&quot;5&quot;/&gt;&lt;property id=&quot;20300&quot; value=&quot;Slide 5 - &amp;quot;JAN as YOUR Resource&amp;quot;&quot;/&gt;&lt;property id=&quot;20307&quot; value=&quot;687&quot;/&gt;&lt;/object&gt;&lt;object type=&quot;3&quot; unique_id=&quot;15741&quot;&gt;&lt;property id=&quot;20148&quot; value=&quot;5&quot;/&gt;&lt;property id=&quot;20300&quot; value=&quot;Slide 6&quot;/&gt;&lt;property id=&quot;20307&quot; value=&quot;689&quot;/&gt;&lt;/object&gt;&lt;object type=&quot;3&quot; unique_id=&quot;15742&quot;&gt;&lt;property id=&quot;20148&quot; value=&quot;5&quot;/&gt;&lt;property id=&quot;20300&quot; value=&quot;Slide 7 - &amp;quot;JAN as YOUR Resource&amp;quot;&quot;/&gt;&lt;property id=&quot;20307&quot; value=&quot;690&quot;/&gt;&lt;/object&gt;&lt;object type=&quot;3&quot; unique_id=&quot;15743&quot;&gt;&lt;property id=&quot;20148&quot; value=&quot;5&quot;/&gt;&lt;property id=&quot;20300&quot; value=&quot;Slide 8 - &amp;quot;JAN as YOUR Resource&amp;quot;&quot;/&gt;&lt;property id=&quot;20307&quot; value=&quot;691&quot;/&gt;&lt;/object&gt;&lt;object type=&quot;3&quot; unique_id=&quot;15744&quot;&gt;&lt;property id=&quot;20148&quot; value=&quot;5&quot;/&gt;&lt;property id=&quot;20300&quot; value=&quot;Slide 9 - &amp;quot;JAN as YOUR Resource&amp;quot;&quot;/&gt;&lt;property id=&quot;20307&quot; value=&quot;692&quot;/&gt;&lt;/object&gt;&lt;object type=&quot;3&quot; unique_id=&quot;15745&quot;&gt;&lt;property id=&quot;20148&quot; value=&quot;5&quot;/&gt;&lt;property id=&quot;20300&quot; value=&quot;Slide 10 - &amp;quot; Normalcy of Disability&amp;quot;&quot;/&gt;&lt;property id=&quot;20307&quot; value=&quot;663&quot;/&gt;&lt;/object&gt;&lt;object type=&quot;3&quot; unique_id=&quot;15746&quot;&gt;&lt;property id=&quot;20148&quot; value=&quot;5&quot;/&gt;&lt;property id=&quot;20300&quot; value=&quot;Slide 11 - &amp;quot; Normalcy of Disability&amp;quot;&quot;/&gt;&lt;property id=&quot;20307&quot; value=&quot;664&quot;/&gt;&lt;/object&gt;&lt;object type=&quot;3&quot; unique_id=&quot;15747&quot;&gt;&lt;property id=&quot;20148&quot; value=&quot;5&quot;/&gt;&lt;property id=&quot;20300&quot; value=&quot;Slide 12&quot;/&gt;&lt;property id=&quot;20307&quot; value=&quot;702&quot;/&gt;&lt;/object&gt;&lt;object type=&quot;3&quot; unique_id=&quot;15748&quot;&gt;&lt;property id=&quot;20148&quot; value=&quot;5&quot;/&gt;&lt;property id=&quot;20300&quot; value=&quot;Slide 13 - &amp;quot;Normalcy of Disability &amp;quot;&quot;/&gt;&lt;property id=&quot;20307&quot; value=&quot;665&quot;/&gt;&lt;/object&gt;&lt;object type=&quot;3&quot; unique_id=&quot;15749&quot;&gt;&lt;property id=&quot;20148&quot; value=&quot;5&quot;/&gt;&lt;property id=&quot;20300&quot; value=&quot;Slide 14&quot;/&gt;&lt;property id=&quot;20307&quot; value=&quot;694&quot;/&gt;&lt;/object&gt;&lt;object type=&quot;3&quot; unique_id=&quot;15750&quot;&gt;&lt;property id=&quot;20148&quot; value=&quot;5&quot;/&gt;&lt;property id=&quot;20300&quot; value=&quot;Slide 15&quot;/&gt;&lt;property id=&quot;20307&quot; value=&quot;695&quot;/&gt;&lt;/object&gt;&lt;object type=&quot;3&quot; unique_id=&quot;15751&quot;&gt;&lt;property id=&quot;20148&quot; value=&quot;5&quot;/&gt;&lt;property id=&quot;20300&quot; value=&quot;Slide 16&quot;/&gt;&lt;property id=&quot;20307&quot; value=&quot;696&quot;/&gt;&lt;/object&gt;&lt;object type=&quot;3&quot; unique_id=&quot;15752&quot;&gt;&lt;property id=&quot;20148&quot; value=&quot;5&quot;/&gt;&lt;property id=&quot;20300&quot; value=&quot;Slide 17&quot;/&gt;&lt;property id=&quot;20307&quot; value=&quot;701&quot;/&gt;&lt;/object&gt;&lt;object type=&quot;3&quot; unique_id=&quot;15753&quot;&gt;&lt;property id=&quot;20148&quot; value=&quot;5&quot;/&gt;&lt;property id=&quot;20300&quot; value=&quot;Slide 18&quot;/&gt;&lt;property id=&quot;20307&quot; value=&quot;697&quot;/&gt;&lt;/object&gt;&lt;object type=&quot;3&quot; unique_id=&quot;15754&quot;&gt;&lt;property id=&quot;20148&quot; value=&quot;5&quot;/&gt;&lt;property id=&quot;20300&quot; value=&quot;Slide 19&quot;/&gt;&lt;property id=&quot;20307&quot; value=&quot;698&quot;/&gt;&lt;/object&gt;&lt;object type=&quot;3&quot; unique_id=&quot;15755&quot;&gt;&lt;property id=&quot;20148&quot; value=&quot;5&quot;/&gt;&lt;property id=&quot;20300&quot; value=&quot;Slide 20 - &amp;quot;Accommodation Toolkit&amp;quot;&quot;/&gt;&lt;property id=&quot;20307&quot; value=&quot;699&quot;/&gt;&lt;/object&gt;&lt;object type=&quot;3&quot; unique_id=&quot;15756&quot;&gt;&lt;property id=&quot;20148&quot; value=&quot;5&quot;/&gt;&lt;property id=&quot;20300&quot; value=&quot;Slide 21&quot;/&gt;&lt;property id=&quot;20307&quot; value=&quot;700&quot;/&gt;&lt;/object&gt;&lt;object type=&quot;3&quot; unique_id=&quot;15757&quot;&gt;&lt;property id=&quot;20148&quot; value=&quot;5&quot;/&gt;&lt;property id=&quot;20300&quot; value=&quot;Slide 22&quot;/&gt;&lt;property id=&quot;20307&quot; value=&quot;668&quot;/&gt;&lt;/object&gt;&lt;object type=&quot;3&quot; unique_id=&quot;15758&quot;&gt;&lt;property id=&quot;20148&quot; value=&quot;5&quot;/&gt;&lt;property id=&quot;20300&quot; value=&quot;Slide 23&quot;/&gt;&lt;property id=&quot;20307&quot; value=&quot;669&quot;/&gt;&lt;/object&gt;&lt;object type=&quot;3&quot; unique_id=&quot;15759&quot;&gt;&lt;property id=&quot;20148&quot; value=&quot;5&quot;/&gt;&lt;property id=&quot;20300&quot; value=&quot;Slide 24 - &amp;quot; Watch Your Language  &amp;quot;&quot;/&gt;&lt;property id=&quot;20307&quot; value=&quot;670&quot;/&gt;&lt;/object&gt;&lt;object type=&quot;3&quot; unique_id=&quot;15760&quot;&gt;&lt;property id=&quot;20148&quot; value=&quot;5&quot;/&gt;&lt;property id=&quot;20300&quot; value=&quot;Slide 25&quot;/&gt;&lt;property id=&quot;20307&quot; value=&quot;671&quot;/&gt;&lt;/object&gt;&lt;object type=&quot;3&quot; unique_id=&quot;15761&quot;&gt;&lt;property id=&quot;20148&quot; value=&quot;5&quot;/&gt;&lt;property id=&quot;20300&quot; value=&quot;Slide 26&quot;/&gt;&lt;property id=&quot;20307&quot; value=&quot;672&quot;/&gt;&lt;/object&gt;&lt;object type=&quot;3&quot; unique_id=&quot;15762&quot;&gt;&lt;property id=&quot;20148&quot; value=&quot;5&quot;/&gt;&lt;property id=&quot;20300&quot; value=&quot;Slide 27&quot;/&gt;&lt;property id=&quot;20307&quot; value=&quot;673&quot;/&gt;&lt;/object&gt;&lt;object type=&quot;3&quot; unique_id=&quot;15763&quot;&gt;&lt;property id=&quot;20148&quot; value=&quot;5&quot;/&gt;&lt;property id=&quot;20300&quot; value=&quot;Slide 28&quot;/&gt;&lt;property id=&quot;20307&quot; value=&quot;674&quot;/&gt;&lt;/object&gt;&lt;object type=&quot;3&quot; unique_id=&quot;15764&quot;&gt;&lt;property id=&quot;20148&quot; value=&quot;5&quot;/&gt;&lt;property id=&quot;20300&quot; value=&quot;Slide 29 - &amp;quot;In general&amp;quot;&quot;/&gt;&lt;property id=&quot;20307&quot; value=&quot;675&quot;/&gt;&lt;/object&gt;&lt;object type=&quot;3&quot; unique_id=&quot;15765&quot;&gt;&lt;property id=&quot;20148&quot; value=&quot;5&quot;/&gt;&lt;property id=&quot;20300&quot; value=&quot;Slide 30 - &amp;quot;In general&amp;quot;&quot;/&gt;&lt;property id=&quot;20307&quot; value=&quot;676&quot;/&gt;&lt;/object&gt;&lt;object type=&quot;3&quot; unique_id=&quot;15766&quot;&gt;&lt;property id=&quot;20148&quot; value=&quot;5&quot;/&gt;&lt;property id=&quot;20300&quot; value=&quot;Slide 31 - &amp;quot;In general&amp;quot;&quot;/&gt;&lt;property id=&quot;20307&quot; value=&quot;677&quot;/&gt;&lt;/object&gt;&lt;object type=&quot;3&quot; unique_id=&quot;15767&quot;&gt;&lt;property id=&quot;20148&quot; value=&quot;5&quot;/&gt;&lt;property id=&quot;20300&quot; value=&quot;Slide 32 - &amp;quot;Supervision&amp;quot;&quot;/&gt;&lt;property id=&quot;20307&quot; value=&quot;678&quot;/&gt;&lt;/object&gt;&lt;object type=&quot;3&quot; unique_id=&quot;15768&quot;&gt;&lt;property id=&quot;20148&quot; value=&quot;5&quot;/&gt;&lt;property id=&quot;20300&quot; value=&quot;Slide 33 - &amp;quot;Meetings and Trainings&amp;quot;&quot;/&gt;&lt;property id=&quot;20307&quot; value=&quot;679&quot;/&gt;&lt;/object&gt;&lt;object type=&quot;3&quot; unique_id=&quot;15769&quot;&gt;&lt;property id=&quot;20148&quot; value=&quot;5&quot;/&gt;&lt;property id=&quot;20300&quot; value=&quot;Slide 34 - &amp;quot;Meetings and Trainings&amp;quot;&quot;/&gt;&lt;property id=&quot;20307&quot; value=&quot;680&quot;/&gt;&lt;/object&gt;&lt;object type=&quot;3&quot; unique_id=&quot;15770&quot;&gt;&lt;property id=&quot;20148&quot; value=&quot;5&quot;/&gt;&lt;property id=&quot;20300&quot; value=&quot;Slide 35 - &amp;quot;In assisting someone who is blind&amp;quot;&quot;/&gt;&lt;property id=&quot;20307&quot; value=&quot;681&quot;/&gt;&lt;/object&gt;&lt;object type=&quot;3&quot; unique_id=&quot;15771&quot;&gt;&lt;property id=&quot;20148&quot; value=&quot;5&quot;/&gt;&lt;property id=&quot;20300&quot; value=&quot;Slide 36 - &amp;quot;In assisting someone who is hard of hearing or deaf&amp;quot;&quot;/&gt;&lt;property id=&quot;20307&quot; value=&quot;682&quot;/&gt;&lt;/object&gt;&lt;object type=&quot;3&quot; unique_id=&quot;15772&quot;&gt;&lt;property id=&quot;20148&quot; value=&quot;5&quot;/&gt;&lt;property id=&quot;20300&quot; value=&quot;Slide 37 - &amp;quot;In assisting someone who has a mental health condition&amp;quot;&quot;/&gt;&lt;property id=&quot;20307&quot; value=&quot;683&quot;/&gt;&lt;/object&gt;&lt;object type=&quot;3&quot; unique_id=&quot;15773&quot;&gt;&lt;property id=&quot;20148&quot; value=&quot;5&quot;/&gt;&lt;property id=&quot;20300&quot; value=&quot;Slide 38 - &amp;quot;Remember this…&amp;quot;&quot;/&gt;&lt;property id=&quot;20307&quot; value=&quot;684&quot;/&gt;&lt;/object&gt;&lt;object type=&quot;3&quot; unique_id=&quot;15774&quot;&gt;&lt;property id=&quot;20148&quot; value=&quot;5&quot;/&gt;&lt;property id=&quot;20300&quot; value=&quot;Slide 39&quot;/&gt;&lt;property id=&quot;20307&quot; value=&quot;693&quot;/&gt;&lt;/object&gt;&lt;object type=&quot;3&quot; unique_id=&quot;15776&quot;&gt;&lt;property id=&quot;20148&quot; value=&quot;5&quot;/&gt;&lt;property id=&quot;20300&quot; value=&quot;Slide 41&quot;/&gt;&lt;property id=&quot;20307&quot; value=&quot;580&quot;/&gt;&lt;/object&gt;&lt;object type=&quot;3&quot; unique_id=&quot;15777&quot;&gt;&lt;property id=&quot;20148&quot; value=&quot;5&quot;/&gt;&lt;property id=&quot;20300&quot; value=&quot;Slide 42&quot;/&gt;&lt;property id=&quot;20307&quot; value=&quot;655&quot;/&gt;&lt;/object&gt;&lt;object type=&quot;3&quot; unique_id=&quot;15978&quot;&gt;&lt;property id=&quot;20148&quot; value=&quot;5&quot;/&gt;&lt;property id=&quot;20300&quot; value=&quot;Slide 40&quot;/&gt;&lt;property id=&quot;20307&quot; value=&quot;70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DDE929B-82BA-42D2-A9BB-3CB2BAA60F8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119817-1546-4EA0-BE64-48E6F175568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2039</Words>
  <Application>Microsoft Office PowerPoint</Application>
  <PresentationFormat>On-screen Show (4:3)</PresentationFormat>
  <Paragraphs>371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42</vt:i4>
      </vt:variant>
    </vt:vector>
  </HeadingPairs>
  <TitlesOfParts>
    <vt:vector size="65" baseType="lpstr">
      <vt:lpstr>MS PGothic</vt:lpstr>
      <vt:lpstr>MS PGothic</vt:lpstr>
      <vt:lpstr>Arial</vt:lpstr>
      <vt:lpstr>Calibri</vt:lpstr>
      <vt:lpstr>Verdana</vt:lpstr>
      <vt:lpstr>Wingdings</vt:lpstr>
      <vt:lpstr>Wingdings 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PowerPoint Presentation</vt:lpstr>
      <vt:lpstr>JAN as YOUR Resource</vt:lpstr>
      <vt:lpstr>JAN as YOUR Resource</vt:lpstr>
      <vt:lpstr>JAN as YOUR Resource</vt:lpstr>
      <vt:lpstr>JAN as YOUR Resource</vt:lpstr>
      <vt:lpstr>PowerPoint Presentation</vt:lpstr>
      <vt:lpstr>JAN as YOUR Resource</vt:lpstr>
      <vt:lpstr>JAN as YOUR Resource</vt:lpstr>
      <vt:lpstr>JAN as YOUR Resource</vt:lpstr>
      <vt:lpstr> Normalcy of Disability</vt:lpstr>
      <vt:lpstr> Normalcy of Disability</vt:lpstr>
      <vt:lpstr>PowerPoint Presentation</vt:lpstr>
      <vt:lpstr>Normalcy of Disability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Accommodation Toolkit</vt:lpstr>
      <vt:lpstr>PowerPoint Presentation</vt:lpstr>
      <vt:lpstr>PowerPoint Presentation</vt:lpstr>
      <vt:lpstr>PowerPoint Presentation</vt:lpstr>
      <vt:lpstr> Watch Your Language  </vt:lpstr>
      <vt:lpstr>PowerPoint Presentation</vt:lpstr>
      <vt:lpstr>PowerPoint Presentation</vt:lpstr>
      <vt:lpstr>PowerPoint Presentation</vt:lpstr>
      <vt:lpstr>PowerPoint Presentation</vt:lpstr>
      <vt:lpstr>In general</vt:lpstr>
      <vt:lpstr>In general</vt:lpstr>
      <vt:lpstr>In general</vt:lpstr>
      <vt:lpstr>Supervision</vt:lpstr>
      <vt:lpstr>Meetings and Trainings</vt:lpstr>
      <vt:lpstr>Meetings and Trainings</vt:lpstr>
      <vt:lpstr>In assisting someone who is blind</vt:lpstr>
      <vt:lpstr>In assisting someone who is hard of hearing or deaf</vt:lpstr>
      <vt:lpstr>In assisting someone who has a mental health condition</vt:lpstr>
      <vt:lpstr>Remember this…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2018-10-19T13:33:51Z</dcterms:created>
  <dcterms:modified xsi:type="dcterms:W3CDTF">2018-10-19T13:35:04Z</dcterms:modified>
</cp:coreProperties>
</file>