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0" r:id="rId3"/>
  </p:sldMasterIdLst>
  <p:notesMasterIdLst>
    <p:notesMasterId r:id="rId36"/>
  </p:notesMasterIdLst>
  <p:handoutMasterIdLst>
    <p:handoutMasterId r:id="rId37"/>
  </p:handoutMasterIdLst>
  <p:sldIdLst>
    <p:sldId id="259" r:id="rId4"/>
    <p:sldId id="379" r:id="rId5"/>
    <p:sldId id="422" r:id="rId6"/>
    <p:sldId id="382" r:id="rId7"/>
    <p:sldId id="383" r:id="rId8"/>
    <p:sldId id="399" r:id="rId9"/>
    <p:sldId id="425" r:id="rId10"/>
    <p:sldId id="432" r:id="rId11"/>
    <p:sldId id="428" r:id="rId12"/>
    <p:sldId id="429" r:id="rId13"/>
    <p:sldId id="431" r:id="rId14"/>
    <p:sldId id="430" r:id="rId15"/>
    <p:sldId id="435" r:id="rId16"/>
    <p:sldId id="433" r:id="rId17"/>
    <p:sldId id="434" r:id="rId18"/>
    <p:sldId id="436" r:id="rId19"/>
    <p:sldId id="451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5" r:id="rId28"/>
    <p:sldId id="452" r:id="rId29"/>
    <p:sldId id="446" r:id="rId30"/>
    <p:sldId id="447" r:id="rId31"/>
    <p:sldId id="448" r:id="rId32"/>
    <p:sldId id="449" r:id="rId33"/>
    <p:sldId id="450" r:id="rId34"/>
    <p:sldId id="423" r:id="rId35"/>
  </p:sldIdLst>
  <p:sldSz cx="9144000" cy="6858000" type="screen4x3"/>
  <p:notesSz cx="6954838" cy="9240838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70128" autoAdjust="0"/>
  </p:normalViewPr>
  <p:slideViewPr>
    <p:cSldViewPr>
      <p:cViewPr varScale="1">
        <p:scale>
          <a:sx n="48" d="100"/>
          <a:sy n="48" d="100"/>
        </p:scale>
        <p:origin x="8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>
      <p:cViewPr varScale="1">
        <p:scale>
          <a:sx n="75" d="100"/>
          <a:sy n="75" d="100"/>
        </p:scale>
        <p:origin x="-3336" y="-108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907" tIns="45954" rIns="91907" bIns="459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907" tIns="45954" rIns="91907" bIns="459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BCFB78-81D8-4BF2-9EA5-B9A3425B595E}" type="datetimeFigureOut">
              <a:rPr lang="en-US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907" tIns="45954" rIns="91907" bIns="459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1907" tIns="45954" rIns="91907" bIns="459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CAF829-AB5A-4267-807C-3A2F668E0F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29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907" tIns="45954" rIns="91907" bIns="459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907" tIns="45954" rIns="91907" bIns="459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CAFACFD-7012-4DAE-9E69-11481608EF02}" type="datetimeFigureOut">
              <a:rPr lang="en-US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7" tIns="45954" rIns="91907" bIns="4595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907" tIns="45954" rIns="91907" bIns="459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907" tIns="45954" rIns="91907" bIns="459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1907" tIns="45954" rIns="91907" bIns="459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A836F2-49D9-4073-AFFD-F2253C35D0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428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B4F401-DA0F-4FF8-9F8E-D7D474FEC2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6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832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503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0779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 smtClean="0"/>
              <a:t>Use this to check the results of your review and secret shopper exercise. 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482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301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6818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4045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 smtClean="0"/>
              <a:t>Subject Matter expert 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762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 smtClean="0"/>
              <a:t>Checklist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43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companies have noted that they could benefit for emulating best/emerging RA practices including:</a:t>
            </a:r>
          </a:p>
          <a:p>
            <a:pPr marL="0" indent="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Easier-to-navigate RA processes for employees and managers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Better mechanisms for tracking and reporting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Enhanced data-gathering practices (to gauge how satisfied employees and their managers are with RAs, financial savings, return to work, etc.)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More transparent and effective intersections between Section 503 self-ID encouragement and identifying as a person with a disability for purposes of obtaining an 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1A428-A729-4760-979F-B9C13BCAAD3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538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6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29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96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95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 tee up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1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 tee up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6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 tee up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1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7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6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50A835-3B64-492B-A086-0FDD4DFC4D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0635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6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1AC3-9250-408C-83A6-D9EC6CFC75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7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63AAC8-5099-4617-A227-513B0EAF568F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421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019F73-2606-451B-88AA-BDC67C194ED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601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9D4-9E8B-4711-B73B-EC3393D91F0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069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253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 smtClean="0"/>
              <a:t>Baseline</a:t>
            </a:r>
            <a:r>
              <a:rPr lang="en-US" altLang="en-US" baseline="0" dirty="0" smtClean="0"/>
              <a:t> </a:t>
            </a: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484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014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0217D2-7ACC-431D-A7F1-D664E384524F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273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7B74-1832-40A9-ACBC-B95C4005E2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726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53FE-43D5-429D-9820-B58CB7EE77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68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3544-D7A0-4725-A7D1-3AE82DCD74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74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ADF3-CE08-4D79-B40B-BEB6CBCD6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05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6496-3A22-475D-A32D-5C8F1C363B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34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A71C-CF1B-4133-8BAE-24D186AC5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6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E41A-6C72-4D0D-A473-C1ACFAA48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0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0BA6-EDDB-4238-B17E-4C882C328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73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49B1-C5BB-47FB-AB8C-4814FCCD8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02186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36C1B0-5BB4-4E0A-AB7F-F5C289721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78363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59DE-91EA-4707-9D7C-1197F53592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989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7DA6-0113-454D-B21B-8001B58C2D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7163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842F-6E23-4C30-A390-1779520BE3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4714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BF85-E7AD-496B-B423-F356226F4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9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62DC-4C61-44A1-8204-5148D173E4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2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9D53-F4AF-49AF-A075-4BBAEC9B0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8182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3036-331A-4AAD-AB6F-337481E15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10999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0729-66D3-45B3-8E00-8B705B298E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94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EC3D0F-0C57-474C-9E9F-3F267BFFFD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8" r:id="rId2"/>
    <p:sldLayoutId id="214748552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D59E93-982E-4469-A00B-7037BBAFA5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 Logo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D58FD4-EFE3-432B-934B-F44B7E7151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7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JAN Logo&#10;&#10;Job Accommodation Network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35" r:id="rId2"/>
    <p:sldLayoutId id="2147485536" r:id="rId3"/>
    <p:sldLayoutId id="2147485538" r:id="rId4"/>
    <p:sldLayoutId id="2147485539" r:id="rId5"/>
    <p:sldLayoutId id="2147485541" r:id="rId6"/>
    <p:sldLayoutId id="2147485543" r:id="rId7"/>
    <p:sldLayoutId id="2147485546" r:id="rId8"/>
    <p:sldLayoutId id="2147485552" r:id="rId9"/>
    <p:sldLayoutId id="214748555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askjan.org/landingpage/Hawaii2012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landingpage/MobileAccommodationSolutio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5F88E3-B0EE-44AA-9670-0C26D3B81E58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667000" y="2590800"/>
            <a:ext cx="6019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3200" dirty="0"/>
              <a:t>JAN Academy </a:t>
            </a:r>
            <a:r>
              <a:rPr lang="en-US" sz="3200" dirty="0" smtClean="0"/>
              <a:t>2018</a:t>
            </a:r>
            <a:endParaRPr lang="en-US" sz="3200" dirty="0"/>
          </a:p>
          <a:p>
            <a:r>
              <a:rPr lang="en-US" sz="3200" dirty="0" smtClean="0"/>
              <a:t>Developing </a:t>
            </a:r>
            <a:r>
              <a:rPr lang="en-US" sz="3200" dirty="0"/>
              <a:t>a </a:t>
            </a:r>
            <a:r>
              <a:rPr lang="en-US" sz="3200" dirty="0" err="1"/>
              <a:t>NextGen</a:t>
            </a:r>
            <a:r>
              <a:rPr lang="en-US" sz="3200" dirty="0"/>
              <a:t> Disability Inclusive Workplace</a:t>
            </a:r>
          </a:p>
          <a:p>
            <a:pPr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sz="1400" b="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r">
              <a:defRPr/>
            </a:pPr>
            <a:endParaRPr lang="en-US" sz="1400" dirty="0">
              <a:hlinkClick r:id="rId3"/>
            </a:endParaRPr>
          </a:p>
          <a:p>
            <a:pPr>
              <a:defRPr/>
            </a:pPr>
            <a:endParaRPr lang="en-US" altLang="en-US" sz="1600" b="0" dirty="0" smtClean="0"/>
          </a:p>
        </p:txBody>
      </p:sp>
      <p:pic>
        <p:nvPicPr>
          <p:cNvPr id="4" name="Picture 3" descr="David - Meet JAN User"/>
          <p:cNvPicPr>
            <a:picLocks noChangeAspect="1"/>
          </p:cNvPicPr>
          <p:nvPr/>
        </p:nvPicPr>
        <p:blipFill>
          <a:blip r:embed="rId4" cstate="print"/>
          <a:srcRect r="45324"/>
          <a:stretch>
            <a:fillRect/>
          </a:stretch>
        </p:blipFill>
        <p:spPr>
          <a:xfrm>
            <a:off x="1143000" y="914400"/>
            <a:ext cx="914400" cy="12124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 descr="Zoila - Meet JAN User"/>
          <p:cNvPicPr>
            <a:picLocks noChangeAspect="1"/>
          </p:cNvPicPr>
          <p:nvPr/>
        </p:nvPicPr>
        <p:blipFill>
          <a:blip r:embed="rId5"/>
          <a:srcRect l="52667" b="7701"/>
          <a:stretch>
            <a:fillRect/>
          </a:stretch>
        </p:blipFill>
        <p:spPr>
          <a:xfrm>
            <a:off x="2219325" y="1143000"/>
            <a:ext cx="914400" cy="12922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enika - Meet JAN User"/>
          <p:cNvPicPr>
            <a:picLocks noChangeAspect="1"/>
          </p:cNvPicPr>
          <p:nvPr/>
        </p:nvPicPr>
        <p:blipFill>
          <a:blip r:embed="rId6"/>
          <a:srcRect l="46000" r="4667" b="9540"/>
          <a:stretch>
            <a:fillRect/>
          </a:stretch>
        </p:blipFill>
        <p:spPr>
          <a:xfrm>
            <a:off x="1143000" y="2279650"/>
            <a:ext cx="914400" cy="1216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homas - Meet JAN User"/>
          <p:cNvPicPr>
            <a:picLocks noChangeAspect="1"/>
          </p:cNvPicPr>
          <p:nvPr/>
        </p:nvPicPr>
        <p:blipFill>
          <a:blip r:embed="rId7"/>
          <a:srcRect l="44667" b="7701"/>
          <a:stretch>
            <a:fillRect/>
          </a:stretch>
        </p:blipFill>
        <p:spPr>
          <a:xfrm>
            <a:off x="2286000" y="4297363"/>
            <a:ext cx="914400" cy="11049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ntavon - Meet JAN Us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649663"/>
            <a:ext cx="914400" cy="1295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5200" dirty="0" smtClean="0">
                <a:solidFill>
                  <a:srgbClr val="002060"/>
                </a:solidFill>
              </a:rPr>
              <a:t>Is your policy actionable? </a:t>
            </a:r>
          </a:p>
          <a:p>
            <a:pPr marL="0" indent="0">
              <a:defRPr/>
            </a:pPr>
            <a:endParaRPr lang="en-US" sz="4500" dirty="0" smtClean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Who is covered? 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What is the step-by-step process?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How is the process initiated? 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Where does one access a request form? 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What is everyone’s role in the process?</a:t>
            </a:r>
          </a:p>
          <a:p>
            <a:pPr marL="0" indent="0">
              <a:defRPr/>
            </a:pP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5943600" cy="609600"/>
          </a:xfrm>
        </p:spPr>
        <p:txBody>
          <a:bodyPr/>
          <a:lstStyle/>
          <a:p>
            <a:r>
              <a:rPr lang="en-US" altLang="en-US" dirty="0" smtClean="0"/>
              <a:t>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36301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6500" dirty="0" smtClean="0">
                <a:solidFill>
                  <a:srgbClr val="002060"/>
                </a:solidFill>
              </a:rPr>
              <a:t>Is your policy actionable? </a:t>
            </a:r>
          </a:p>
          <a:p>
            <a:pPr marL="0" indent="0">
              <a:defRPr/>
            </a:pPr>
            <a:endParaRPr lang="en-US" sz="4500" dirty="0" smtClean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5800" dirty="0" smtClean="0">
                <a:solidFill>
                  <a:srgbClr val="002060"/>
                </a:solidFill>
              </a:rPr>
              <a:t>What are the touchpoints for communication?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5800" dirty="0" smtClean="0">
                <a:solidFill>
                  <a:srgbClr val="002060"/>
                </a:solidFill>
              </a:rPr>
              <a:t>What are the timelines for a decision?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5800" dirty="0" smtClean="0">
                <a:solidFill>
                  <a:srgbClr val="002060"/>
                </a:solidFill>
              </a:rPr>
              <a:t>What is a temporary or trial accommodation?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5800" dirty="0" smtClean="0">
                <a:solidFill>
                  <a:srgbClr val="002060"/>
                </a:solidFill>
              </a:rPr>
              <a:t>What is the appeals process?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US" sz="5800" dirty="0" smtClean="0">
                <a:solidFill>
                  <a:srgbClr val="002060"/>
                </a:solidFill>
              </a:rPr>
              <a:t>Is confidentiality assured and communicated?  </a:t>
            </a:r>
          </a:p>
          <a:p>
            <a:pPr marL="0" indent="0">
              <a:defRPr/>
            </a:pPr>
            <a:endParaRPr lang="en-US" sz="4500" b="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55626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22068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defRPr/>
            </a:pPr>
            <a:r>
              <a:rPr lang="en-US" sz="9800" dirty="0" smtClean="0">
                <a:solidFill>
                  <a:srgbClr val="002060"/>
                </a:solidFill>
              </a:rPr>
              <a:t>What is the current state of our process? </a:t>
            </a:r>
          </a:p>
          <a:p>
            <a:pPr marL="0" indent="0"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marL="0" indent="0">
              <a:defRPr/>
            </a:pPr>
            <a:r>
              <a:rPr lang="en-US" sz="9600" dirty="0">
                <a:solidFill>
                  <a:srgbClr val="002060"/>
                </a:solidFill>
              </a:rPr>
              <a:t>Take a “Secret Shopper” </a:t>
            </a:r>
            <a:r>
              <a:rPr lang="en-US" sz="9600" dirty="0" smtClean="0">
                <a:solidFill>
                  <a:srgbClr val="002060"/>
                </a:solidFill>
              </a:rPr>
              <a:t>approach</a:t>
            </a:r>
          </a:p>
          <a:p>
            <a:pPr marL="685800" indent="-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7400" dirty="0">
                <a:solidFill>
                  <a:srgbClr val="002060"/>
                </a:solidFill>
              </a:rPr>
              <a:t>Choose 3-5 disability/chronic health conditions and create scenarios </a:t>
            </a:r>
          </a:p>
          <a:p>
            <a:pPr marL="685800" indent="-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7400" dirty="0">
                <a:solidFill>
                  <a:srgbClr val="002060"/>
                </a:solidFill>
              </a:rPr>
              <a:t>Have the secret shopper initiate a accommodation</a:t>
            </a:r>
          </a:p>
          <a:p>
            <a:pPr marL="685800" indent="-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7400" dirty="0">
                <a:solidFill>
                  <a:srgbClr val="002060"/>
                </a:solidFill>
              </a:rPr>
              <a:t>Monitor the request throughout the process</a:t>
            </a:r>
          </a:p>
          <a:p>
            <a:pPr marL="685800" indent="-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7400" dirty="0">
                <a:solidFill>
                  <a:srgbClr val="002060"/>
                </a:solidFill>
              </a:rPr>
              <a:t>Detect process dysfunction, bottlenecks, and communications challenges</a:t>
            </a: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b="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54864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18833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   Design a Process Flowchart</a:t>
            </a:r>
          </a:p>
        </p:txBody>
      </p:sp>
      <p:pic>
        <p:nvPicPr>
          <p:cNvPr id="2" name="Picture 1" descr="this flow chart details the process for every step of the accommodation process including approval, denial, and monintoring. " title="accommodation process design flow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03338"/>
            <a:ext cx="687429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defRPr/>
            </a:pPr>
            <a:r>
              <a:rPr lang="en-US" sz="8000" dirty="0" smtClean="0">
                <a:solidFill>
                  <a:srgbClr val="002060"/>
                </a:solidFill>
              </a:rPr>
              <a:t>What are other companies doing?  </a:t>
            </a:r>
          </a:p>
          <a:p>
            <a:pPr marL="0" indent="0">
              <a:defRPr/>
            </a:pPr>
            <a:endParaRPr lang="en-US" sz="4500" dirty="0">
              <a:solidFill>
                <a:srgbClr val="00206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§"/>
              <a:defRPr/>
            </a:pPr>
            <a:r>
              <a:rPr lang="en-US" sz="5900" dirty="0" smtClean="0">
                <a:solidFill>
                  <a:srgbClr val="002060"/>
                </a:solidFill>
              </a:rPr>
              <a:t>Centralized team for intake and triage of requests</a:t>
            </a:r>
            <a:endParaRPr lang="en-US" sz="5900" dirty="0">
              <a:solidFill>
                <a:srgbClr val="00206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§"/>
              <a:defRPr/>
            </a:pPr>
            <a:r>
              <a:rPr lang="en-US" sz="5900" dirty="0" smtClean="0">
                <a:solidFill>
                  <a:srgbClr val="002060"/>
                </a:solidFill>
              </a:rPr>
              <a:t>Centralized fund to pay for accommodations </a:t>
            </a:r>
          </a:p>
          <a:p>
            <a:pPr marL="857250" indent="-857250">
              <a:buFont typeface="Wingdings" panose="05000000000000000000" pitchFamily="2" charset="2"/>
              <a:buChar char="§"/>
              <a:defRPr/>
            </a:pPr>
            <a:r>
              <a:rPr lang="en-US" sz="5900" dirty="0" smtClean="0">
                <a:solidFill>
                  <a:srgbClr val="002060"/>
                </a:solidFill>
              </a:rPr>
              <a:t>Accommodation Tracking system</a:t>
            </a:r>
            <a:endParaRPr lang="en-US" sz="5900" dirty="0">
              <a:solidFill>
                <a:srgbClr val="00206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§"/>
              <a:defRPr/>
            </a:pPr>
            <a:r>
              <a:rPr lang="en-US" sz="5900" dirty="0" smtClean="0">
                <a:solidFill>
                  <a:srgbClr val="002060"/>
                </a:solidFill>
              </a:rPr>
              <a:t>Integration with talent acquisition, benefits (STD, LTD, Workers Compensation, RTW</a:t>
            </a:r>
          </a:p>
          <a:p>
            <a:pPr marL="857250" indent="-857250">
              <a:buFont typeface="Wingdings" panose="05000000000000000000" pitchFamily="2" charset="2"/>
              <a:buChar char="§"/>
              <a:defRPr/>
            </a:pPr>
            <a:r>
              <a:rPr lang="en-US" sz="5900" dirty="0" smtClean="0">
                <a:solidFill>
                  <a:srgbClr val="002060"/>
                </a:solidFill>
              </a:rPr>
              <a:t>Expedited Accommodation Procurement</a:t>
            </a:r>
          </a:p>
          <a:p>
            <a:pPr marL="0" indent="0">
              <a:defRPr/>
            </a:pPr>
            <a:endParaRPr lang="en-US" sz="4500" dirty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b="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0960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10962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b="1" dirty="0"/>
          </a:p>
          <a:p>
            <a:pPr marL="0" indent="0">
              <a:defRPr/>
            </a:pPr>
            <a:r>
              <a:rPr lang="en-US" sz="6700" dirty="0" smtClean="0">
                <a:solidFill>
                  <a:srgbClr val="002060"/>
                </a:solidFill>
              </a:rPr>
              <a:t>What are other companies doing?  </a:t>
            </a:r>
          </a:p>
          <a:p>
            <a:pPr marL="0" indent="0">
              <a:defRPr/>
            </a:pPr>
            <a:endParaRPr lang="en-US" sz="4500" dirty="0">
              <a:solidFill>
                <a:srgbClr val="002060"/>
              </a:solidFill>
            </a:endParaRP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5100" dirty="0" smtClean="0">
                <a:solidFill>
                  <a:srgbClr val="002060"/>
                </a:solidFill>
              </a:rPr>
              <a:t>Third-party vendor </a:t>
            </a:r>
            <a:endParaRPr lang="en-US" sz="5100" dirty="0">
              <a:solidFill>
                <a:srgbClr val="002060"/>
              </a:solidFill>
            </a:endParaRP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5100" dirty="0"/>
              <a:t>Develop a list of preapproved accommodation items not requiring a full RA assessment</a:t>
            </a:r>
            <a:r>
              <a:rPr lang="en-US" sz="5100" dirty="0" smtClean="0">
                <a:solidFill>
                  <a:srgbClr val="002060"/>
                </a:solidFill>
              </a:rPr>
              <a:t> </a:t>
            </a: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5100" dirty="0" smtClean="0">
                <a:solidFill>
                  <a:srgbClr val="002060"/>
                </a:solidFill>
              </a:rPr>
              <a:t>Identified Executive Sponsor to resolve interdepartmental challenges</a:t>
            </a:r>
            <a:endParaRPr lang="en-US" sz="5100" dirty="0">
              <a:solidFill>
                <a:srgbClr val="002060"/>
              </a:solidFill>
            </a:endParaRP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5100" dirty="0" smtClean="0">
                <a:solidFill>
                  <a:srgbClr val="002060"/>
                </a:solidFill>
              </a:rPr>
              <a:t>Having an accommodation satisfaction question in your employee engagement survey </a:t>
            </a:r>
          </a:p>
          <a:p>
            <a:pPr marL="0" indent="0">
              <a:defRPr/>
            </a:pPr>
            <a:endParaRPr lang="en-US" sz="51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51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dirty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en-US" sz="4500" b="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61722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14111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295399"/>
            <a:ext cx="7848600" cy="5197475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b="0" dirty="0"/>
              <a:t>Develop robust, actionable policy and process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b="0" dirty="0"/>
              <a:t>Develop a Suite of Accompanying Accommodation Forms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b="0" dirty="0"/>
              <a:t>Develop Process Flow Chart and Checklist(s)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b="0" dirty="0"/>
              <a:t>Develop or Purchase an Accommodation Tracking System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b="0" dirty="0"/>
              <a:t>Communicate and Educate</a:t>
            </a:r>
            <a:endParaRPr lang="en-US" altLang="en-US" sz="3000" b="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Refresh Your Practice </a:t>
            </a:r>
          </a:p>
        </p:txBody>
      </p:sp>
    </p:spTree>
    <p:extLst>
      <p:ext uri="{BB962C8B-B14F-4D97-AF65-F5344CB8AC3E}">
        <p14:creationId xmlns:p14="http://schemas.microsoft.com/office/powerpoint/2010/main" val="23315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 descr="This provides all the knowledge, skills, and abilities for the disability subject matter expert. " title="Job Description for Internal Disability Subject Matter Expert"/>
          <p:cNvSpPr>
            <a:spLocks noGrp="1"/>
          </p:cNvSpPr>
          <p:nvPr>
            <p:ph idx="1"/>
          </p:nvPr>
        </p:nvSpPr>
        <p:spPr>
          <a:xfrm>
            <a:off x="838200" y="1295399"/>
            <a:ext cx="7848600" cy="5197475"/>
          </a:xfrm>
        </p:spPr>
        <p:txBody>
          <a:bodyPr>
            <a:normAutofit/>
          </a:bodyPr>
          <a:lstStyle/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en-US" sz="3000" dirty="0" smtClean="0"/>
              <a:t> </a:t>
            </a:r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Refresh Your Practice </a:t>
            </a:r>
          </a:p>
        </p:txBody>
      </p:sp>
      <p:pic>
        <p:nvPicPr>
          <p:cNvPr id="2" name="Picture 1" descr="Reasonable Accommodation Specialist/Consultant job description - available in JAN Workplace Accommodation Toolk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8" y="1724167"/>
            <a:ext cx="7841282" cy="4339938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65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Refresh Your Practice </a:t>
            </a:r>
          </a:p>
        </p:txBody>
      </p:sp>
      <p:pic>
        <p:nvPicPr>
          <p:cNvPr id="2" name="Picture 1" descr="ADA Guide to Accommodation. " title="Reed Group Checklist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03" y="1307345"/>
            <a:ext cx="3605550" cy="5185530"/>
          </a:xfrm>
          <a:prstGeom prst="rect">
            <a:avLst/>
          </a:prstGeom>
        </p:spPr>
      </p:pic>
      <p:pic>
        <p:nvPicPr>
          <p:cNvPr id="3" name="Picture 2" descr="ADA Guide to Accommodation p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53" y="1307345"/>
            <a:ext cx="4081283" cy="51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3600" b="0" dirty="0"/>
          </a:p>
          <a:p>
            <a:pPr marL="0" indent="0">
              <a:buNone/>
            </a:pPr>
            <a:r>
              <a:rPr lang="en-US" altLang="en-US" sz="3600" b="0" dirty="0"/>
              <a:t>An free, online “living” toolkit that captures and continuously updates best and emerging practices in providing accommodations in the workplace.</a:t>
            </a:r>
          </a:p>
          <a:p>
            <a:pPr marL="0" indent="0"/>
            <a:endParaRPr lang="en-US" altLang="en-US" sz="3600" b="0" dirty="0"/>
          </a:p>
          <a:p>
            <a:pPr marL="0" indent="0" algn="ctr">
              <a:buNone/>
            </a:pPr>
            <a:r>
              <a:rPr lang="en-US" altLang="en-US" sz="3600" b="0" dirty="0"/>
              <a:t>http://AskJAN.org/toolkit/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696200" cy="1020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Toolkit?</a:t>
            </a:r>
          </a:p>
        </p:txBody>
      </p:sp>
    </p:spTree>
    <p:extLst>
      <p:ext uri="{BB962C8B-B14F-4D97-AF65-F5344CB8AC3E}">
        <p14:creationId xmlns:p14="http://schemas.microsoft.com/office/powerpoint/2010/main" val="32069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r>
              <a:rPr lang="en-US" sz="3400" b="1" dirty="0" smtClean="0"/>
              <a:t>9:00 AM to Noon </a:t>
            </a:r>
          </a:p>
          <a:p>
            <a:r>
              <a:rPr lang="en-US" sz="3400" dirty="0" smtClean="0"/>
              <a:t>Part </a:t>
            </a:r>
            <a:r>
              <a:rPr lang="en-US" sz="3400" dirty="0"/>
              <a:t>1 includes two workshops - “Developing a </a:t>
            </a:r>
            <a:r>
              <a:rPr lang="en-US" sz="3400" dirty="0" err="1"/>
              <a:t>NextGen</a:t>
            </a:r>
            <a:r>
              <a:rPr lang="en-US" sz="3400" dirty="0"/>
              <a:t> Accommodation Infrastructure” and “Developing Your </a:t>
            </a:r>
            <a:r>
              <a:rPr lang="en-US" sz="3400" dirty="0" err="1"/>
              <a:t>NextGen</a:t>
            </a:r>
            <a:r>
              <a:rPr lang="en-US" sz="3400" dirty="0"/>
              <a:t> Disability Inclusive Culture</a:t>
            </a:r>
            <a:r>
              <a:rPr lang="en-US" sz="3400" dirty="0" smtClean="0"/>
              <a:t>.”</a:t>
            </a:r>
            <a:endParaRPr lang="en-US" sz="3400" dirty="0"/>
          </a:p>
          <a:p>
            <a:endParaRPr lang="en-US" sz="3400" b="1" dirty="0"/>
          </a:p>
          <a:p>
            <a:r>
              <a:rPr lang="en-US" sz="3400" b="1" dirty="0" smtClean="0"/>
              <a:t>Noon to 1:00 PM </a:t>
            </a:r>
          </a:p>
          <a:p>
            <a:r>
              <a:rPr lang="en-US" sz="3400" dirty="0" smtClean="0"/>
              <a:t>Lunch on Your Own</a:t>
            </a:r>
          </a:p>
          <a:p>
            <a:endParaRPr lang="en-US" sz="3400" b="1" dirty="0" smtClean="0"/>
          </a:p>
          <a:p>
            <a:r>
              <a:rPr lang="en-US" sz="3400" b="1" dirty="0" smtClean="0"/>
              <a:t>1:00 PM to 4:00 PM </a:t>
            </a:r>
          </a:p>
          <a:p>
            <a:r>
              <a:rPr lang="en-US" sz="3400" dirty="0" smtClean="0"/>
              <a:t>Part </a:t>
            </a:r>
            <a:r>
              <a:rPr lang="en-US" sz="3400" dirty="0"/>
              <a:t>2 includes a workshop – “Adopting an Accessible Technology Mindset” and a panel of employee experts in “Perspectives from the </a:t>
            </a:r>
            <a:r>
              <a:rPr lang="en-US" sz="3400" dirty="0" smtClean="0"/>
              <a:t>Field: </a:t>
            </a:r>
            <a:r>
              <a:rPr lang="en-US" sz="3400" dirty="0"/>
              <a:t>How leading companies create accommodating workplaces.”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0FBA06-AA01-43E1-B0EC-75D34AF52EA1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03428" name="Title 1"/>
          <p:cNvSpPr txBox="1">
            <a:spLocks/>
          </p:cNvSpPr>
          <p:nvPr/>
        </p:nvSpPr>
        <p:spPr bwMode="auto">
          <a:xfrm>
            <a:off x="457200" y="381000"/>
            <a:ext cx="7024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Agenda   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</a:rPr>
              <a:t>Who uses the Toolkit?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endParaRPr lang="en-US" altLang="en-US" sz="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Recruiters, Hiring Managers and Supervisors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Accommodation Consultant/Subject Matter Expert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Employees and Co-workers — Allies </a:t>
            </a:r>
          </a:p>
          <a:p>
            <a:pPr>
              <a:defRPr/>
            </a:pP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AN Toolkit Graphic with multiple drawers one for each of three customers Recruiters and Managers, Reasinabkle Accommodation Specialists, and Employees with disabilities.&#10;The drawers contain resources for each customer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7" y="3581400"/>
            <a:ext cx="3557586" cy="28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0" dirty="0"/>
              <a:t>Recruiters, Hiring Managers and Supervisors</a:t>
            </a:r>
          </a:p>
          <a:p>
            <a:pPr>
              <a:defRPr/>
            </a:pP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Screenshot of the Tools for Recruiters, Hiring Managers, and Supervisors Graphic as part of the Toolkit. This is the first drawer.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2409825"/>
            <a:ext cx="52038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altLang="en-US" b="0" dirty="0"/>
              <a:t>Accommodation Consultant/Subject Matter Expert</a:t>
            </a:r>
          </a:p>
        </p:txBody>
      </p:sp>
      <p:pic>
        <p:nvPicPr>
          <p:cNvPr id="6" name="Picture 3" descr="Screenshot of the Tools for Reasonable Accommodation (RA) Subject Matter Expert (SME)/Consultant drawer - Drawer Two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77" y="2449856"/>
            <a:ext cx="4882797" cy="391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altLang="en-US" b="0" dirty="0"/>
              <a:t>Employees and Co-workers — Allies </a:t>
            </a:r>
          </a:p>
        </p:txBody>
      </p:sp>
      <p:pic>
        <p:nvPicPr>
          <p:cNvPr id="6" name="Picture 2" descr="A Screenshot of the Tools for Employees and Co-workers Drawer, or Drawer Three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4" y="2720622"/>
            <a:ext cx="5525495" cy="31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 Toolkit</a:t>
            </a:r>
          </a:p>
        </p:txBody>
      </p:sp>
      <p:pic>
        <p:nvPicPr>
          <p:cNvPr id="5" name="Picture 2" descr="Just-In-Time Training Video: Managing the performance of an employee with a non-apparent disability. One of 6 trainings in the Toolkit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68399"/>
            <a:ext cx="6400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295400"/>
            <a:ext cx="7848600" cy="518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Advancing an Employee Who is Deaf </a:t>
            </a:r>
            <a:endParaRPr lang="en-US" dirty="0"/>
          </a:p>
        </p:txBody>
      </p:sp>
      <p:pic>
        <p:nvPicPr>
          <p:cNvPr id="6" name="Picture 5" descr="Thi is a screenshot from the new JAN Training video showing how people who are deaf can be provided with the supports necessary to be promoted at work. "/>
          <p:cNvPicPr>
            <a:picLocks noChangeAspect="1"/>
          </p:cNvPicPr>
          <p:nvPr/>
        </p:nvPicPr>
        <p:blipFill rotWithShape="1">
          <a:blip r:embed="rId3"/>
          <a:srcRect l="5771" t="9045" r="6074" b="-178"/>
          <a:stretch/>
        </p:blipFill>
        <p:spPr>
          <a:xfrm>
            <a:off x="1280745" y="2057400"/>
            <a:ext cx="6858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298448"/>
            <a:ext cx="7848600" cy="518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Retaining an Employee Who has an Intellectual Disability </a:t>
            </a:r>
            <a:endParaRPr lang="en-US" dirty="0"/>
          </a:p>
        </p:txBody>
      </p:sp>
      <p:pic>
        <p:nvPicPr>
          <p:cNvPr id="4" name="Picture 3" descr="This is a screenshot from a new JAN training video featuring a scenario of a person with intellectual disability who has a new supervisor. "/>
          <p:cNvPicPr>
            <a:picLocks noChangeAspect="1"/>
          </p:cNvPicPr>
          <p:nvPr/>
        </p:nvPicPr>
        <p:blipFill rotWithShape="1">
          <a:blip r:embed="rId3"/>
          <a:srcRect l="5981" t="8333" r="5998" b="417"/>
          <a:stretch/>
        </p:blipFill>
        <p:spPr>
          <a:xfrm>
            <a:off x="1447800" y="2362200"/>
            <a:ext cx="6622093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en-US" sz="4700" dirty="0" smtClean="0">
                <a:solidFill>
                  <a:srgbClr val="002060"/>
                </a:solidFill>
              </a:rPr>
              <a:t>Big Idea </a:t>
            </a:r>
          </a:p>
          <a:p>
            <a:pPr marL="0" indent="0" algn="ctr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3500" b="0" dirty="0">
                <a:solidFill>
                  <a:srgbClr val="002060"/>
                </a:solidFill>
              </a:rPr>
              <a:t>Mobile Accommodation Solution (MAS) is designed to help streamline the disability accommodation process at various phases of the employment cycle. </a:t>
            </a:r>
          </a:p>
          <a:p>
            <a:pPr>
              <a:defRPr/>
            </a:pPr>
            <a:endParaRPr lang="en-US" altLang="en-US" sz="3600" b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en-US" sz="3600" b="0" dirty="0">
                <a:solidFill>
                  <a:srgbClr val="002060"/>
                </a:solidFill>
                <a:hlinkClick r:id="rId3"/>
              </a:rPr>
              <a:t>https</a:t>
            </a:r>
            <a:r>
              <a:rPr lang="en-US" altLang="en-US" sz="3600" b="0" dirty="0" smtClean="0">
                <a:solidFill>
                  <a:srgbClr val="002060"/>
                </a:solidFill>
                <a:hlinkClick r:id="rId3"/>
              </a:rPr>
              <a:t>://AskJAN.org/landingpage/MobileAccommodationSolution/</a:t>
            </a:r>
            <a:endParaRPr lang="en-US" altLang="en-US" sz="3600" b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en-US" sz="3600" b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600" b="0" dirty="0">
                <a:solidFill>
                  <a:srgbClr val="002060"/>
                </a:solidFill>
              </a:rPr>
              <a:t>Funded by the </a:t>
            </a:r>
            <a:r>
              <a:rPr lang="en-US" sz="2600" b="0" dirty="0">
                <a:solidFill>
                  <a:srgbClr val="002060"/>
                </a:solidFill>
              </a:rPr>
              <a:t>National Institute on Disability, Independent Living, and Rehabilitation Research (NIDILRR)</a:t>
            </a:r>
            <a:endParaRPr lang="en-US" altLang="en-US" sz="2600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4663"/>
            <a:ext cx="7715250" cy="5286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Enabling Technologies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7300" dirty="0" smtClean="0">
                <a:solidFill>
                  <a:srgbClr val="002060"/>
                </a:solidFill>
              </a:rPr>
              <a:t>Collaborators</a:t>
            </a:r>
          </a:p>
          <a:p>
            <a:pPr marL="0" indent="0" algn="ctr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5400" dirty="0" smtClean="0">
                <a:solidFill>
                  <a:srgbClr val="002060"/>
                </a:solidFill>
              </a:rPr>
              <a:t>	</a:t>
            </a:r>
            <a:r>
              <a:rPr lang="en-US" sz="5400" b="0" dirty="0" smtClean="0">
                <a:solidFill>
                  <a:srgbClr val="002060"/>
                </a:solidFill>
              </a:rPr>
              <a:t>Center </a:t>
            </a:r>
            <a:r>
              <a:rPr lang="en-US" sz="5400" b="0" dirty="0">
                <a:solidFill>
                  <a:srgbClr val="002060"/>
                </a:solidFill>
              </a:rPr>
              <a:t>for Disability Inclusion</a:t>
            </a:r>
          </a:p>
          <a:p>
            <a:pPr>
              <a:defRPr/>
            </a:pPr>
            <a:r>
              <a:rPr lang="en-US" sz="5400" b="0" dirty="0" smtClean="0">
                <a:solidFill>
                  <a:srgbClr val="002060"/>
                </a:solidFill>
              </a:rPr>
              <a:t>	Job </a:t>
            </a:r>
            <a:r>
              <a:rPr lang="en-US" sz="5400" b="0" dirty="0">
                <a:solidFill>
                  <a:srgbClr val="002060"/>
                </a:solidFill>
              </a:rPr>
              <a:t>Accommodation Network (JAN)</a:t>
            </a:r>
          </a:p>
          <a:p>
            <a:pPr>
              <a:defRPr/>
            </a:pPr>
            <a:r>
              <a:rPr lang="en-US" sz="5400" b="0" dirty="0" smtClean="0">
                <a:solidFill>
                  <a:srgbClr val="002060"/>
                </a:solidFill>
              </a:rPr>
              <a:t>	IBM</a:t>
            </a:r>
            <a:endParaRPr lang="en-US" sz="5400" b="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5400" b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4400" b="0" dirty="0" smtClean="0">
                <a:solidFill>
                  <a:srgbClr val="002060"/>
                </a:solidFill>
              </a:rPr>
              <a:t>	US </a:t>
            </a:r>
            <a:r>
              <a:rPr lang="en-US" sz="4400" b="0" dirty="0">
                <a:solidFill>
                  <a:srgbClr val="002060"/>
                </a:solidFill>
              </a:rPr>
              <a:t>Business Leadership Network </a:t>
            </a:r>
          </a:p>
          <a:p>
            <a:pPr>
              <a:defRPr/>
            </a:pPr>
            <a:r>
              <a:rPr lang="en-US" sz="4400" b="0" dirty="0" smtClean="0">
                <a:solidFill>
                  <a:srgbClr val="002060"/>
                </a:solidFill>
              </a:rPr>
              <a:t>	American </a:t>
            </a:r>
            <a:r>
              <a:rPr lang="en-US" sz="4400" b="0" dirty="0">
                <a:solidFill>
                  <a:srgbClr val="002060"/>
                </a:solidFill>
              </a:rPr>
              <a:t>Association of People with Disabilities</a:t>
            </a:r>
          </a:p>
          <a:p>
            <a:pPr>
              <a:defRPr/>
            </a:pPr>
            <a:r>
              <a:rPr lang="en-US" sz="4400" b="0" dirty="0" smtClean="0">
                <a:solidFill>
                  <a:srgbClr val="002060"/>
                </a:solidFill>
              </a:rPr>
              <a:t>	Council </a:t>
            </a:r>
            <a:r>
              <a:rPr lang="en-US" sz="4400" b="0" dirty="0">
                <a:solidFill>
                  <a:srgbClr val="002060"/>
                </a:solidFill>
              </a:rPr>
              <a:t>of State Administrators of Vocational Rehabilitation</a:t>
            </a:r>
          </a:p>
          <a:p>
            <a:pPr>
              <a:defRPr/>
            </a:pPr>
            <a:r>
              <a:rPr lang="en-US" sz="4400" b="0" dirty="0" smtClean="0">
                <a:solidFill>
                  <a:srgbClr val="002060"/>
                </a:solidFill>
              </a:rPr>
              <a:t>	National </a:t>
            </a:r>
            <a:r>
              <a:rPr lang="en-US" sz="4400" b="0" dirty="0">
                <a:solidFill>
                  <a:srgbClr val="002060"/>
                </a:solidFill>
              </a:rPr>
              <a:t>Business and Disability Council </a:t>
            </a:r>
          </a:p>
          <a:p>
            <a:pPr>
              <a:defRPr/>
            </a:pPr>
            <a:r>
              <a:rPr lang="en-US" sz="4400" b="0" dirty="0" smtClean="0">
                <a:solidFill>
                  <a:srgbClr val="002060"/>
                </a:solidFill>
              </a:rPr>
              <a:t>	Disability </a:t>
            </a:r>
            <a:r>
              <a:rPr lang="en-US" sz="4400" b="0" dirty="0">
                <a:solidFill>
                  <a:srgbClr val="002060"/>
                </a:solidFill>
              </a:rPr>
              <a:t>Management Employers Coalition</a:t>
            </a:r>
          </a:p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4663"/>
            <a:ext cx="7715250" cy="528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2060"/>
                </a:solidFill>
              </a:rPr>
              <a:t>MAS App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  <a:defRPr/>
            </a:pPr>
            <a:r>
              <a:rPr lang="en-US" sz="7300" dirty="0" smtClean="0">
                <a:solidFill>
                  <a:srgbClr val="002060"/>
                </a:solidFill>
              </a:rPr>
              <a:t>Users</a:t>
            </a:r>
          </a:p>
          <a:p>
            <a:pPr marL="0" indent="0" algn="ctr">
              <a:buNone/>
              <a:defRPr/>
            </a:pPr>
            <a:endParaRPr lang="en-US" sz="2400" dirty="0"/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100" b="0" dirty="0" smtClean="0">
                <a:solidFill>
                  <a:srgbClr val="002060"/>
                </a:solidFill>
              </a:rPr>
              <a:t>Talent </a:t>
            </a:r>
            <a:r>
              <a:rPr lang="en-US" sz="5100" b="0" dirty="0">
                <a:solidFill>
                  <a:srgbClr val="002060"/>
                </a:solidFill>
              </a:rPr>
              <a:t>management, human resources, </a:t>
            </a:r>
            <a:r>
              <a:rPr lang="en-US" sz="5100" b="0" dirty="0" smtClean="0">
                <a:solidFill>
                  <a:srgbClr val="002060"/>
                </a:solidFill>
              </a:rPr>
              <a:t>employer </a:t>
            </a:r>
            <a:r>
              <a:rPr lang="en-US" sz="5100" b="0" dirty="0">
                <a:solidFill>
                  <a:srgbClr val="002060"/>
                </a:solidFill>
              </a:rPr>
              <a:t>relations, and/or </a:t>
            </a:r>
            <a:r>
              <a:rPr lang="en-US" sz="5100" b="0" dirty="0" smtClean="0">
                <a:solidFill>
                  <a:srgbClr val="002060"/>
                </a:solidFill>
              </a:rPr>
              <a:t>accommodation </a:t>
            </a:r>
            <a:r>
              <a:rPr lang="en-US" sz="5100" b="0" dirty="0">
                <a:solidFill>
                  <a:srgbClr val="002060"/>
                </a:solidFill>
              </a:rPr>
              <a:t>staff</a:t>
            </a: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100" b="0" dirty="0">
              <a:solidFill>
                <a:srgbClr val="002060"/>
              </a:solidFill>
            </a:endParaRP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100" b="0" dirty="0" smtClean="0">
                <a:solidFill>
                  <a:srgbClr val="002060"/>
                </a:solidFill>
              </a:rPr>
              <a:t>Employment </a:t>
            </a:r>
            <a:r>
              <a:rPr lang="en-US" sz="5100" b="0" dirty="0">
                <a:solidFill>
                  <a:srgbClr val="002060"/>
                </a:solidFill>
              </a:rPr>
              <a:t>service providers</a:t>
            </a: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100" b="0" dirty="0">
              <a:solidFill>
                <a:srgbClr val="002060"/>
              </a:solidFill>
            </a:endParaRP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100" b="0" dirty="0" smtClean="0">
                <a:solidFill>
                  <a:srgbClr val="002060"/>
                </a:solidFill>
              </a:rPr>
              <a:t>Applicants </a:t>
            </a:r>
            <a:r>
              <a:rPr lang="en-US" sz="5100" b="0" dirty="0">
                <a:solidFill>
                  <a:srgbClr val="002060"/>
                </a:solidFill>
              </a:rPr>
              <a:t>and employees with </a:t>
            </a:r>
            <a:r>
              <a:rPr lang="en-US" sz="5100" b="0" dirty="0" smtClean="0">
                <a:solidFill>
                  <a:srgbClr val="002060"/>
                </a:solidFill>
              </a:rPr>
              <a:t>disabilities </a:t>
            </a:r>
            <a:endParaRPr lang="en-US" sz="5100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74663"/>
            <a:ext cx="77152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  </a:t>
            </a:r>
            <a:r>
              <a:rPr lang="en-US" smtClean="0">
                <a:solidFill>
                  <a:srgbClr val="002060"/>
                </a:solidFill>
              </a:rPr>
              <a:t>MAS App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defRPr/>
            </a:pPr>
            <a:endParaRPr lang="en-US" sz="800" dirty="0"/>
          </a:p>
          <a:p>
            <a:pPr marL="0" indent="0">
              <a:spcAft>
                <a:spcPts val="1200"/>
              </a:spcAft>
              <a:defRPr/>
            </a:pPr>
            <a:r>
              <a:rPr lang="en-US" sz="4400" dirty="0" smtClean="0"/>
              <a:t>Provide disability-inclusive </a:t>
            </a:r>
            <a:r>
              <a:rPr lang="en-US" sz="4400" dirty="0"/>
              <a:t>strategies and </a:t>
            </a:r>
            <a:r>
              <a:rPr lang="en-US" sz="4400" dirty="0" smtClean="0"/>
              <a:t>tactics enabling </a:t>
            </a:r>
            <a:r>
              <a:rPr lang="en-US" sz="4400" dirty="0"/>
              <a:t>you to leapfrog into the </a:t>
            </a:r>
            <a:r>
              <a:rPr lang="en-US" sz="4400" dirty="0" err="1"/>
              <a:t>NextGen</a:t>
            </a:r>
            <a:r>
              <a:rPr lang="en-US" sz="4400" dirty="0"/>
              <a:t> of corporate disability leadership. </a:t>
            </a:r>
            <a:endParaRPr lang="en-US" sz="4400" dirty="0" smtClean="0"/>
          </a:p>
          <a:p>
            <a:pPr marL="0" indent="0">
              <a:defRPr/>
            </a:pPr>
            <a:endParaRPr lang="en-US" altLang="en-US" sz="2400" dirty="0" smtClean="0"/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569E7-BB6C-41D3-BFB8-37C02E78EC3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05476" name="Title 1"/>
          <p:cNvSpPr txBox="1">
            <a:spLocks/>
          </p:cNvSpPr>
          <p:nvPr/>
        </p:nvSpPr>
        <p:spPr bwMode="auto">
          <a:xfrm>
            <a:off x="857250" y="365125"/>
            <a:ext cx="7024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 </a:t>
            </a:r>
            <a:r>
              <a:rPr lang="en-US" altLang="en-US" sz="4000" b="1" dirty="0" smtClean="0"/>
              <a:t>Goal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7300" dirty="0" smtClean="0">
                <a:solidFill>
                  <a:srgbClr val="002060"/>
                </a:solidFill>
              </a:rPr>
              <a:t>Functionality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5100" b="0" dirty="0" smtClean="0">
                <a:solidFill>
                  <a:srgbClr val="002060"/>
                </a:solidFill>
              </a:rPr>
              <a:t>Easy-to-use, secure mobile case management tool</a:t>
            </a: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5100" b="0" dirty="0" smtClean="0">
              <a:solidFill>
                <a:srgbClr val="002060"/>
              </a:solidFill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5100" b="0" dirty="0" smtClean="0">
                <a:solidFill>
                  <a:srgbClr val="002060"/>
                </a:solidFill>
              </a:rPr>
              <a:t>Robust accommodation tracking tool  </a:t>
            </a:r>
          </a:p>
          <a:p>
            <a:pPr marL="12573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5100" b="0" dirty="0" smtClean="0">
              <a:solidFill>
                <a:srgbClr val="002060"/>
              </a:solidFill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5100" b="0" dirty="0" smtClean="0">
                <a:solidFill>
                  <a:srgbClr val="002060"/>
                </a:solidFill>
              </a:rPr>
              <a:t>Best and emerging accommodation practices and forms embedded within tool</a:t>
            </a:r>
          </a:p>
          <a:p>
            <a:pPr marL="12573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5100" b="0" dirty="0" smtClean="0">
              <a:solidFill>
                <a:srgbClr val="002060"/>
              </a:solidFill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5100" b="0" dirty="0" smtClean="0">
                <a:solidFill>
                  <a:srgbClr val="002060"/>
                </a:solidFill>
              </a:rPr>
              <a:t>Access to JAN Consultants and myriad other resources</a:t>
            </a:r>
          </a:p>
          <a:p>
            <a:pPr marL="0" indent="0">
              <a:buNone/>
            </a:pPr>
            <a:endParaRPr lang="en-US" sz="3600" b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74663"/>
            <a:ext cx="77152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  </a:t>
            </a:r>
            <a:r>
              <a:rPr lang="en-US" smtClean="0">
                <a:solidFill>
                  <a:srgbClr val="002060"/>
                </a:solidFill>
              </a:rPr>
              <a:t>MAS App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Future Functionality</a:t>
            </a:r>
          </a:p>
          <a:p>
            <a:pPr marL="0" indent="0" algn="ctr"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PC-based MAS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Capable </a:t>
            </a:r>
            <a:r>
              <a:rPr lang="en-US" sz="3200" b="0" dirty="0"/>
              <a:t>of </a:t>
            </a:r>
            <a:r>
              <a:rPr lang="en-US" sz="3200" b="0" dirty="0" smtClean="0"/>
              <a:t>video upload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Open </a:t>
            </a:r>
            <a:r>
              <a:rPr lang="en-US" sz="3200" b="0" dirty="0"/>
              <a:t>source </a:t>
            </a:r>
            <a:endParaRPr lang="en-US" sz="3200" b="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smtClean="0"/>
              <a:t>Cloud-enhanced </a:t>
            </a:r>
            <a:r>
              <a:rPr lang="en-US" sz="3200" b="0" dirty="0" smtClean="0"/>
              <a:t>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Store </a:t>
            </a:r>
            <a:r>
              <a:rPr lang="en-US" sz="3200" b="0" dirty="0"/>
              <a:t>medical and accommodation </a:t>
            </a:r>
            <a:r>
              <a:rPr lang="en-US" sz="3200" b="0" dirty="0" smtClean="0"/>
              <a:t>history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Reporting function</a:t>
            </a:r>
            <a:endParaRPr lang="en-US" sz="36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74663"/>
            <a:ext cx="77152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  </a:t>
            </a:r>
            <a:r>
              <a:rPr lang="en-US" smtClean="0">
                <a:solidFill>
                  <a:srgbClr val="002060"/>
                </a:solidFill>
              </a:rPr>
              <a:t>MAS App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4DEDC4-8204-4E51-A0C9-8D2DB4F5F7B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algn="ctr" eaLnBrk="1" hangingPunct="1"/>
            <a:r>
              <a:rPr lang="en-US" altLang="en-US" dirty="0" smtClean="0"/>
              <a:t>Contact JAN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  <a:p>
            <a:pPr marL="0" indent="0" algn="ctr" eaLnBrk="1" hangingPunct="1"/>
            <a:r>
              <a:rPr lang="en-US" altLang="en-US" sz="2400" dirty="0" smtClean="0"/>
              <a:t>Thank you for attending!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pic>
        <p:nvPicPr>
          <p:cNvPr id="79876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For More Information</a:t>
            </a:r>
          </a:p>
        </p:txBody>
      </p:sp>
      <p:grpSp>
        <p:nvGrpSpPr>
          <p:cNvPr id="2" name="Group 1" descr="social media logos&#10;twitter&#10;facebook&#10;linked-in&#10;youtube&#10;second life"/>
          <p:cNvGrpSpPr/>
          <p:nvPr/>
        </p:nvGrpSpPr>
        <p:grpSpPr>
          <a:xfrm>
            <a:off x="3810000" y="4298950"/>
            <a:ext cx="1828800" cy="312738"/>
            <a:chOff x="3810000" y="4298950"/>
            <a:chExt cx="1828800" cy="312738"/>
          </a:xfrm>
        </p:grpSpPr>
        <p:pic>
          <p:nvPicPr>
            <p:cNvPr id="79878" name="Picture 6" descr="social media logos&#10;twitter&#10;facebook&#10;linked-in&#10;youtube&#10;second lif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29895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79" name="Picture 7" descr="social media logos&#10;twitter&#10;facebook&#10;linked-in&#10;youtube&#10;second lif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9895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0" name="Picture 8" descr="social media logos&#10;twitter&#10;facebook&#10;linked-in&#10;youtube&#10;second lif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29895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1" name="Picture 9" descr="social media logos&#10;twitter&#10;facebook&#10;linked-in&#10;youtube&#10;second lif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29895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2" name="Picture 10" descr="social media logos&#10;twitter&#10;facebook&#10;linked-in&#10;youtube&#10;second lif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30688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3" name="Picture 11" descr="social media logos&#10;twitter&#10;facebook&#10;linked-in&#10;youtube&#10;second lif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30688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1722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80000"/>
              <a:defRPr/>
            </a:pPr>
            <a:r>
              <a:rPr kumimoji="1"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JAN supports workplace inclusion by providing:</a:t>
            </a:r>
          </a:p>
          <a:p>
            <a:pPr marL="0" indent="0">
              <a:buSzPct val="80000"/>
              <a:defRPr/>
            </a:pPr>
            <a:endParaRPr lang="en-US" sz="1200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Free, national, confidential consultation on workplace accommodation and Title 1 of the ADA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Coaching to customers on the interactive process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P</a:t>
            </a:r>
            <a:r>
              <a:rPr lang="en-US" sz="2400" dirty="0" smtClean="0"/>
              <a:t>roduct </a:t>
            </a:r>
            <a:r>
              <a:rPr lang="en-US" sz="2400" dirty="0"/>
              <a:t>information for technologies used as </a:t>
            </a:r>
            <a:r>
              <a:rPr lang="en-US" sz="2400" dirty="0" smtClean="0"/>
              <a:t>       accommodations </a:t>
            </a:r>
            <a:r>
              <a:rPr lang="en-US" sz="2400" dirty="0"/>
              <a:t>in the workplace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Localized referrals to service </a:t>
            </a:r>
            <a:r>
              <a:rPr lang="en-US" sz="2400" dirty="0" smtClean="0"/>
              <a:t>organizations</a:t>
            </a:r>
            <a:br>
              <a:rPr lang="en-US" sz="2400" dirty="0" smtClean="0"/>
            </a:br>
            <a:r>
              <a:rPr lang="en-US" sz="2400" dirty="0" smtClean="0"/>
              <a:t>and government </a:t>
            </a:r>
            <a:r>
              <a:rPr lang="en-US" sz="2400" dirty="0"/>
              <a:t>agencies throughout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U.S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j-ea"/>
                <a:cs typeface="Arial" charset="0"/>
              </a:rPr>
              <a:t>About JAN </a:t>
            </a:r>
          </a:p>
        </p:txBody>
      </p:sp>
      <p:pic>
        <p:nvPicPr>
          <p:cNvPr id="5" name="Picture 2" descr="Picture of happy employees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015948"/>
            <a:ext cx="1447800" cy="13848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On-site, online, and archived training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Most comprehensive Website available on practical job accommodations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j-ea"/>
                <a:cs typeface="Arial" charset="0"/>
              </a:rPr>
              <a:t>About JAN </a:t>
            </a:r>
          </a:p>
        </p:txBody>
      </p:sp>
      <p:pic>
        <p:nvPicPr>
          <p:cNvPr id="5" name="Picture 2" descr="JAN Homepage Screenshot"/>
          <p:cNvPicPr>
            <a:picLocks noChangeAspect="1" noChangeArrowheads="1"/>
          </p:cNvPicPr>
          <p:nvPr/>
        </p:nvPicPr>
        <p:blipFill>
          <a:blip r:embed="rId3" cstate="print"/>
          <a:srcRect l="8376" t="17322" r="8800" b="3493"/>
          <a:stretch>
            <a:fillRect/>
          </a:stretch>
        </p:blipFill>
        <p:spPr bwMode="auto">
          <a:xfrm>
            <a:off x="2590800" y="3048000"/>
            <a:ext cx="4038600" cy="3085672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E0729-66D3-45B3-8E00-8B705B298EC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  <a:defRPr/>
            </a:pPr>
            <a:endParaRPr lang="en-US" sz="10200" dirty="0"/>
          </a:p>
          <a:p>
            <a:pPr marL="400050" lvl="1" indent="0">
              <a:buNone/>
              <a:defRPr/>
            </a:pPr>
            <a:r>
              <a:rPr lang="en-US" sz="10200" dirty="0" smtClean="0"/>
              <a:t>1. </a:t>
            </a:r>
            <a:r>
              <a:rPr lang="en-US" sz="11200" dirty="0" smtClean="0"/>
              <a:t>Inclusive </a:t>
            </a:r>
            <a:r>
              <a:rPr lang="en-US" sz="11200" dirty="0"/>
              <a:t>public relations and </a:t>
            </a:r>
            <a:r>
              <a:rPr lang="en-US" sz="11200" dirty="0" smtClean="0"/>
              <a:t>marketing</a:t>
            </a:r>
          </a:p>
          <a:p>
            <a:pPr marL="1771650" lvl="1" indent="-1371600">
              <a:buAutoNum type="arabicPeriod"/>
              <a:defRPr/>
            </a:pPr>
            <a:endParaRPr lang="en-US" sz="11200" dirty="0" smtClean="0"/>
          </a:p>
          <a:p>
            <a:pPr marL="400050" lvl="1" indent="0">
              <a:buNone/>
              <a:defRPr/>
            </a:pPr>
            <a:r>
              <a:rPr lang="en-US" sz="11200" dirty="0" smtClean="0"/>
              <a:t>2. Accessible </a:t>
            </a:r>
            <a:r>
              <a:rPr lang="en-US" sz="11200" dirty="0"/>
              <a:t>buildings, </a:t>
            </a:r>
            <a:r>
              <a:rPr lang="en-US" sz="11200" dirty="0" smtClean="0"/>
              <a:t>event planning, etc.  </a:t>
            </a:r>
          </a:p>
          <a:p>
            <a:pPr marL="400050" lvl="1" indent="0">
              <a:buNone/>
              <a:defRPr/>
            </a:pPr>
            <a:endParaRPr lang="en-US" sz="11200" dirty="0"/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1200" dirty="0" smtClean="0"/>
              <a:t>3. Inclusive Accommodation policies </a:t>
            </a:r>
            <a:r>
              <a:rPr lang="en-US" sz="11200" dirty="0"/>
              <a:t>and </a:t>
            </a:r>
            <a:r>
              <a:rPr lang="en-US" sz="11200" dirty="0" smtClean="0"/>
              <a:t>practices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1200" dirty="0"/>
          </a:p>
          <a:p>
            <a:pPr marL="400050" lvl="1" indent="0">
              <a:buNone/>
              <a:defRPr/>
            </a:pPr>
            <a:r>
              <a:rPr lang="en-US" sz="11200" dirty="0" smtClean="0"/>
              <a:t>4. Inclusive </a:t>
            </a:r>
            <a:r>
              <a:rPr lang="en-US" sz="11200" dirty="0"/>
              <a:t>ethos </a:t>
            </a:r>
            <a:r>
              <a:rPr lang="en-US" sz="11200" dirty="0" smtClean="0"/>
              <a:t>or culture</a:t>
            </a:r>
            <a:endParaRPr lang="en-US" sz="11200" dirty="0"/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1200" dirty="0"/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altLang="en-US" sz="11200" dirty="0" smtClean="0"/>
              <a:t>5. Inclusive Information and Communication </a:t>
            </a:r>
            <a:r>
              <a:rPr lang="en-US" altLang="en-US" sz="11200" dirty="0"/>
              <a:t>T</a:t>
            </a:r>
            <a:r>
              <a:rPr lang="en-US" altLang="en-US" sz="11200" dirty="0" smtClean="0"/>
              <a:t>echnology (ICT)</a:t>
            </a:r>
            <a:endParaRPr lang="en-US" altLang="en-US" sz="36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Five Signs the Doors are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dirty="0"/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Audit your accommodation process and practices 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Audit your culture 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Audit your ICT</a:t>
            </a: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34095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 fontScale="70000" lnSpcReduction="20000"/>
          </a:bodyPr>
          <a:lstStyle/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sz="1000" dirty="0"/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How many accommodation requests are made per year? </a:t>
            </a: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What disability/chronic health condition is most frequently involved? </a:t>
            </a: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What accommodations are the most common accommodations granted? </a:t>
            </a: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4500" b="0" dirty="0" smtClean="0">
                <a:solidFill>
                  <a:srgbClr val="002060"/>
                </a:solidFill>
              </a:rPr>
              <a:t>Who is involved in the process and how are they trained? 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32857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 fontScale="47500" lnSpcReduction="20000"/>
          </a:bodyPr>
          <a:lstStyle/>
          <a:p>
            <a:pPr marL="0" indent="0">
              <a:defRPr/>
            </a:pPr>
            <a:endParaRPr lang="en-US" sz="2500" b="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7000" b="0" dirty="0">
                <a:solidFill>
                  <a:srgbClr val="002060"/>
                </a:solidFill>
              </a:rPr>
              <a:t>What is your denial </a:t>
            </a:r>
            <a:r>
              <a:rPr lang="en-US" sz="7000" b="0" dirty="0" smtClean="0">
                <a:solidFill>
                  <a:srgbClr val="002060"/>
                </a:solidFill>
              </a:rPr>
              <a:t>rate?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7000" b="0" dirty="0" smtClean="0">
                <a:solidFill>
                  <a:srgbClr val="002060"/>
                </a:solidFill>
              </a:rPr>
              <a:t>How many accommodation appeals have been submitted? </a:t>
            </a:r>
            <a:endParaRPr lang="en-US" sz="2500" b="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7000" b="0" dirty="0" smtClean="0">
                <a:solidFill>
                  <a:srgbClr val="002060"/>
                </a:solidFill>
              </a:rPr>
              <a:t>How long does it take for a typical accommodation to be made?</a:t>
            </a:r>
            <a:endParaRPr lang="en-US" sz="2500" b="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7000" b="0" dirty="0">
                <a:solidFill>
                  <a:srgbClr val="002060"/>
                </a:solidFill>
              </a:rPr>
              <a:t>How many EEOC disability complaints has your company had? What are the charges</a:t>
            </a:r>
            <a:r>
              <a:rPr lang="en-US" sz="7000" b="0" dirty="0" smtClean="0">
                <a:solidFill>
                  <a:srgbClr val="002060"/>
                </a:solidFill>
              </a:rPr>
              <a:t>?</a:t>
            </a:r>
            <a:endParaRPr lang="en-US" sz="2000" b="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7000" b="0" dirty="0" smtClean="0">
                <a:solidFill>
                  <a:srgbClr val="002060"/>
                </a:solidFill>
              </a:rPr>
              <a:t>What is your average cost of accommodation? </a:t>
            </a:r>
            <a:endParaRPr lang="en-US" sz="4500" b="0" dirty="0">
              <a:solidFill>
                <a:srgbClr val="002060"/>
              </a:solidFill>
            </a:endParaRPr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000" dirty="0" smtClean="0"/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C2AB1-B20E-43CD-ADD1-8BCDDEB888C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0052" name="Title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6400800" cy="609600"/>
          </a:xfrm>
        </p:spPr>
        <p:txBody>
          <a:bodyPr/>
          <a:lstStyle/>
          <a:p>
            <a:r>
              <a:rPr lang="en-US" altLang="en-US" dirty="0" smtClean="0"/>
              <a:t>   Assess Your Workplace</a:t>
            </a:r>
          </a:p>
        </p:txBody>
      </p:sp>
    </p:spTree>
    <p:extLst>
      <p:ext uri="{BB962C8B-B14F-4D97-AF65-F5344CB8AC3E}">
        <p14:creationId xmlns:p14="http://schemas.microsoft.com/office/powerpoint/2010/main" val="89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7&quot; value=&quot;259&quot;/&gt;&lt;/object&gt;&lt;object type=&quot;3&quot; unique_id=&quot;11483&quot;&gt;&lt;property id=&quot;20148&quot; value=&quot;5&quot;/&gt;&lt;property id=&quot;20300&quot; value=&quot;Slide 2&quot;/&gt;&lt;property id=&quot;20307&quot; value=&quot;379&quot;/&gt;&lt;/object&gt;&lt;object type=&quot;3&quot; unique_id=&quot;11485&quot;&gt;&lt;property id=&quot;20148&quot; value=&quot;5&quot;/&gt;&lt;property id=&quot;20300&quot; value=&quot;Slide 4&quot;/&gt;&lt;property id=&quot;20307&quot; value=&quot;382&quot;/&gt;&lt;/object&gt;&lt;object type=&quot;3&quot; unique_id=&quot;11486&quot;&gt;&lt;property id=&quot;20148&quot; value=&quot;5&quot;/&gt;&lt;property id=&quot;20300&quot; value=&quot;Slide 5&quot;/&gt;&lt;property id=&quot;20307&quot; value=&quot;383&quot;/&gt;&lt;/object&gt;&lt;object type=&quot;3&quot; unique_id=&quot;49310&quot;&gt;&lt;property id=&quot;20148&quot; value=&quot;5&quot;/&gt;&lt;property id=&quot;20300&quot; value=&quot;Slide 3&quot;/&gt;&lt;property id=&quot;20307&quot; value=&quot;422&quot;/&gt;&lt;/object&gt;&lt;object type=&quot;3&quot; unique_id=&quot;49315&quot;&gt;&lt;property id=&quot;20148&quot; value=&quot;5&quot;/&gt;&lt;property id=&quot;20300&quot; value=&quot;Slide 6 - &amp;quot; Five Signs the Doors are Open&amp;quot;&quot;/&gt;&lt;property id=&quot;20307&quot; value=&quot;399&quot;/&gt;&lt;/object&gt;&lt;object type=&quot;3&quot; unique_id=&quot;49330&quot;&gt;&lt;property id=&quot;20148&quot; value=&quot;5&quot;/&gt;&lt;property id=&quot;20300&quot; value=&quot;Slide 7 - &amp;quot;   Assess Your Workplace&amp;quot;&quot;/&gt;&lt;property id=&quot;20307&quot; value=&quot;425&quot;/&gt;&lt;/object&gt;&lt;object type=&quot;3&quot; unique_id=&quot;49332&quot;&gt;&lt;property id=&quot;20148&quot; value=&quot;5&quot;/&gt;&lt;property id=&quot;20300&quot; value=&quot;Slide 32&quot;/&gt;&lt;property id=&quot;20307&quot; value=&quot;423&quot;/&gt;&lt;/object&gt;&lt;object type=&quot;3&quot; unique_id=&quot;49807&quot;&gt;&lt;property id=&quot;20148&quot; value=&quot;5&quot;/&gt;&lt;property id=&quot;20300&quot; value=&quot;Slide 8 - &amp;quot;   Assess Your Workplace&amp;quot;&quot;/&gt;&lt;property id=&quot;20307&quot; value=&quot;432&quot;/&gt;&lt;/object&gt;&lt;object type=&quot;3&quot; unique_id=&quot;49808&quot;&gt;&lt;property id=&quot;20148&quot; value=&quot;5&quot;/&gt;&lt;property id=&quot;20300&quot; value=&quot;Slide 9 - &amp;quot;   Assess Your Workplace&amp;quot;&quot;/&gt;&lt;property id=&quot;20307&quot; value=&quot;428&quot;/&gt;&lt;/object&gt;&lt;object type=&quot;3&quot; unique_id=&quot;49809&quot;&gt;&lt;property id=&quot;20148&quot; value=&quot;5&quot;/&gt;&lt;property id=&quot;20300&quot; value=&quot;Slide 10 - &amp;quot;Assess Your Workplace&amp;quot;&quot;/&gt;&lt;property id=&quot;20307&quot; value=&quot;429&quot;/&gt;&lt;/object&gt;&lt;object type=&quot;3&quot; unique_id=&quot;49810&quot;&gt;&lt;property id=&quot;20148&quot; value=&quot;5&quot;/&gt;&lt;property id=&quot;20300&quot; value=&quot;Slide 11 - &amp;quot;   Assess Your Workplace&amp;quot;&quot;/&gt;&lt;property id=&quot;20307&quot; value=&quot;431&quot;/&gt;&lt;/object&gt;&lt;object type=&quot;3&quot; unique_id=&quot;49811&quot;&gt;&lt;property id=&quot;20148&quot; value=&quot;5&quot;/&gt;&lt;property id=&quot;20300&quot; value=&quot;Slide 12 - &amp;quot;   Assess Your Workplace&amp;quot;&quot;/&gt;&lt;property id=&quot;20307&quot; value=&quot;430&quot;/&gt;&lt;/object&gt;&lt;object type=&quot;3&quot; unique_id=&quot;49812&quot;&gt;&lt;property id=&quot;20148&quot; value=&quot;5&quot;/&gt;&lt;property id=&quot;20300&quot; value=&quot;Slide 13 - &amp;quot;      Design a Process Flowchart&amp;quot;&quot;/&gt;&lt;property id=&quot;20307&quot; value=&quot;435&quot;/&gt;&lt;/object&gt;&lt;object type=&quot;3&quot; unique_id=&quot;49813&quot;&gt;&lt;property id=&quot;20148&quot; value=&quot;5&quot;/&gt;&lt;property id=&quot;20300&quot; value=&quot;Slide 14 - &amp;quot;   Assess Your Workplace&amp;quot;&quot;/&gt;&lt;property id=&quot;20307&quot; value=&quot;433&quot;/&gt;&lt;/object&gt;&lt;object type=&quot;3&quot; unique_id=&quot;49814&quot;&gt;&lt;property id=&quot;20148&quot; value=&quot;5&quot;/&gt;&lt;property id=&quot;20300&quot; value=&quot;Slide 15 - &amp;quot;   Assess Your Workplace&amp;quot;&quot;/&gt;&lt;property id=&quot;20307&quot; value=&quot;434&quot;/&gt;&lt;/object&gt;&lt;object type=&quot;3&quot; unique_id=&quot;49815&quot;&gt;&lt;property id=&quot;20148&quot; value=&quot;5&quot;/&gt;&lt;property id=&quot;20300&quot; value=&quot;Slide 16 - &amp;quot;   Refresh Your Practice &amp;quot;&quot;/&gt;&lt;property id=&quot;20307&quot; value=&quot;436&quot;/&gt;&lt;/object&gt;&lt;object type=&quot;3&quot; unique_id=&quot;49816&quot;&gt;&lt;property id=&quot;20148&quot; value=&quot;5&quot;/&gt;&lt;property id=&quot;20300&quot; value=&quot;Slide 17 - &amp;quot;   Refresh Your Practice &amp;quot;&quot;/&gt;&lt;property id=&quot;20307&quot; value=&quot;451&quot;/&gt;&lt;/object&gt;&lt;object type=&quot;3&quot; unique_id=&quot;49817&quot;&gt;&lt;property id=&quot;20148&quot; value=&quot;5&quot;/&gt;&lt;property id=&quot;20300&quot; value=&quot;Slide 18 - &amp;quot;   Refresh Your Practice &amp;quot;&quot;/&gt;&lt;property id=&quot;20307&quot; value=&quot;437&quot;/&gt;&lt;/object&gt;&lt;object type=&quot;3&quot; unique_id=&quot;49818&quot;&gt;&lt;property id=&quot;20148&quot; value=&quot;5&quot;/&gt;&lt;property id=&quot;20300&quot; value=&quot;Slide 19 - &amp;quot;What is the Toolkit?&amp;quot;&quot;/&gt;&lt;property id=&quot;20307&quot; value=&quot;438&quot;/&gt;&lt;/object&gt;&lt;object type=&quot;3&quot; unique_id=&quot;49819&quot;&gt;&lt;property id=&quot;20148&quot; value=&quot;5&quot;/&gt;&lt;property id=&quot;20300&quot; value=&quot;Slide 20 - &amp;quot;Who uses the Toolkit? &amp;quot;&quot;/&gt;&lt;property id=&quot;20307&quot; value=&quot;439&quot;/&gt;&lt;/object&gt;&lt;object type=&quot;3&quot; unique_id=&quot;49820&quot;&gt;&lt;property id=&quot;20148&quot; value=&quot;5&quot;/&gt;&lt;property id=&quot;20300&quot; value=&quot;Slide 21 - &amp;quot;Accommodation Toolkit&amp;quot;&quot;/&gt;&lt;property id=&quot;20307&quot; value=&quot;440&quot;/&gt;&lt;/object&gt;&lt;object type=&quot;3&quot; unique_id=&quot;49821&quot;&gt;&lt;property id=&quot;20148&quot; value=&quot;5&quot;/&gt;&lt;property id=&quot;20300&quot; value=&quot;Slide 22 - &amp;quot;Accommodation Toolkit&amp;quot;&quot;/&gt;&lt;property id=&quot;20307&quot; value=&quot;441&quot;/&gt;&lt;/object&gt;&lt;object type=&quot;3&quot; unique_id=&quot;49822&quot;&gt;&lt;property id=&quot;20148&quot; value=&quot;5&quot;/&gt;&lt;property id=&quot;20300&quot; value=&quot;Slide 23 - &amp;quot;Accommodation Toolkit&amp;quot;&quot;/&gt;&lt;property id=&quot;20307&quot; value=&quot;442&quot;/&gt;&lt;/object&gt;&lt;object type=&quot;3&quot; unique_id=&quot;49823&quot;&gt;&lt;property id=&quot;20148&quot; value=&quot;5&quot;/&gt;&lt;property id=&quot;20300&quot; value=&quot;Slide 24 - &amp;quot;Accommodation Toolkit&amp;quot;&quot;/&gt;&lt;property id=&quot;20307&quot; value=&quot;443&quot;/&gt;&lt;/object&gt;&lt;object type=&quot;3&quot; unique_id=&quot;49824&quot;&gt;&lt;property id=&quot;20148&quot; value=&quot;5&quot;/&gt;&lt;property id=&quot;20300&quot; value=&quot;Slide 25 - &amp;quot;Accommodation Toolkit&amp;quot;&quot;/&gt;&lt;property id=&quot;20307&quot; value=&quot;445&quot;/&gt;&lt;/object&gt;&lt;object type=&quot;3&quot; unique_id=&quot;49825&quot;&gt;&lt;property id=&quot;20148&quot; value=&quot;5&quot;/&gt;&lt;property id=&quot;20300&quot; value=&quot;Slide 26 - &amp;quot;Accommodation Toolkit&amp;quot;&quot;/&gt;&lt;property id=&quot;20307&quot; value=&quot;452&quot;/&gt;&lt;/object&gt;&lt;object type=&quot;3&quot; unique_id=&quot;49826&quot;&gt;&lt;property id=&quot;20148&quot; value=&quot;5&quot;/&gt;&lt;property id=&quot;20300&quot; value=&quot;Slide 27 - &amp;quot;Enabling Technologies&amp;quot;&quot;/&gt;&lt;property id=&quot;20307&quot; value=&quot;446&quot;/&gt;&lt;/object&gt;&lt;object type=&quot;3&quot; unique_id=&quot;49827&quot;&gt;&lt;property id=&quot;20148&quot; value=&quot;5&quot;/&gt;&lt;property id=&quot;20300&quot; value=&quot;Slide 28 - &amp;quot;  MAS App &amp;quot;&quot;/&gt;&lt;property id=&quot;20307&quot; value=&quot;447&quot;/&gt;&lt;/object&gt;&lt;object type=&quot;3&quot; unique_id=&quot;49828&quot;&gt;&lt;property id=&quot;20148&quot; value=&quot;5&quot;/&gt;&lt;property id=&quot;20300&quot; value=&quot;Slide 29&quot;/&gt;&lt;property id=&quot;20307&quot; value=&quot;448&quot;/&gt;&lt;/object&gt;&lt;object type=&quot;3&quot; unique_id=&quot;49829&quot;&gt;&lt;property id=&quot;20148&quot; value=&quot;5&quot;/&gt;&lt;property id=&quot;20300&quot; value=&quot;Slide 30&quot;/&gt;&lt;property id=&quot;20307&quot; value=&quot;449&quot;/&gt;&lt;/object&gt;&lt;object type=&quot;3&quot; unique_id=&quot;49830&quot;&gt;&lt;property id=&quot;20148&quot; value=&quot;5&quot;/&gt;&lt;property id=&quot;20300&quot; value=&quot;Slide 31&quot;/&gt;&lt;property id=&quot;20307&quot; value=&quot;4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20179</TotalTime>
  <Words>1016</Words>
  <Application>Microsoft Office PowerPoint</Application>
  <PresentationFormat>On-screen Show (4:3)</PresentationFormat>
  <Paragraphs>269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Five Signs the Doors are Open</vt:lpstr>
      <vt:lpstr>   Assess Your Workplace</vt:lpstr>
      <vt:lpstr>   Assess Your Workplace</vt:lpstr>
      <vt:lpstr>   Assess Your Workplace</vt:lpstr>
      <vt:lpstr>Assess Your Workplace</vt:lpstr>
      <vt:lpstr>   Assess Your Workplace</vt:lpstr>
      <vt:lpstr>   Assess Your Workplace</vt:lpstr>
      <vt:lpstr>      Design a Process Flowchart</vt:lpstr>
      <vt:lpstr>   Assess Your Workplace</vt:lpstr>
      <vt:lpstr>   Assess Your Workplace</vt:lpstr>
      <vt:lpstr>   Refresh Your Practice </vt:lpstr>
      <vt:lpstr>   Refresh Your Practice </vt:lpstr>
      <vt:lpstr>   Refresh Your Practice </vt:lpstr>
      <vt:lpstr>What is the Toolkit?</vt:lpstr>
      <vt:lpstr>Who uses the Toolkit? </vt:lpstr>
      <vt:lpstr>Accommodation Toolkit</vt:lpstr>
      <vt:lpstr>Accommodation Toolkit</vt:lpstr>
      <vt:lpstr>Accommodation Toolkit</vt:lpstr>
      <vt:lpstr>Accommodation Toolkit</vt:lpstr>
      <vt:lpstr>Accommodation Toolkit</vt:lpstr>
      <vt:lpstr>Accommodation Toolkit</vt:lpstr>
      <vt:lpstr>Enabling Technologies</vt:lpstr>
      <vt:lpstr>  MAS App </vt:lpstr>
      <vt:lpstr>PowerPoint Presentation</vt:lpstr>
      <vt:lpstr>PowerPoint Presentation</vt:lpstr>
      <vt:lpstr>PowerPoint Presentation</vt:lpstr>
      <vt:lpstr>PowerPoint Presentation</vt:lpstr>
    </vt:vector>
  </TitlesOfParts>
  <Company>Job Accommodation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Loy</dc:creator>
  <cp:lastModifiedBy>Lyssa Rowan</cp:lastModifiedBy>
  <cp:revision>478</cp:revision>
  <cp:lastPrinted>2015-03-30T13:38:52Z</cp:lastPrinted>
  <dcterms:created xsi:type="dcterms:W3CDTF">2010-02-17T13:49:31Z</dcterms:created>
  <dcterms:modified xsi:type="dcterms:W3CDTF">2018-08-07T19:37:29Z</dcterms:modified>
</cp:coreProperties>
</file>