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2" r:id="rId1"/>
  </p:sldMasterIdLst>
  <p:notesMasterIdLst>
    <p:notesMasterId r:id="rId41"/>
  </p:notesMasterIdLst>
  <p:handoutMasterIdLst>
    <p:handoutMasterId r:id="rId42"/>
  </p:handoutMasterIdLst>
  <p:sldIdLst>
    <p:sldId id="726" r:id="rId2"/>
    <p:sldId id="328" r:id="rId3"/>
    <p:sldId id="761" r:id="rId4"/>
    <p:sldId id="745" r:id="rId5"/>
    <p:sldId id="835" r:id="rId6"/>
    <p:sldId id="873" r:id="rId7"/>
    <p:sldId id="874" r:id="rId8"/>
    <p:sldId id="875" r:id="rId9"/>
    <p:sldId id="876" r:id="rId10"/>
    <p:sldId id="877" r:id="rId11"/>
    <p:sldId id="878" r:id="rId12"/>
    <p:sldId id="879" r:id="rId13"/>
    <p:sldId id="880" r:id="rId14"/>
    <p:sldId id="881" r:id="rId15"/>
    <p:sldId id="882" r:id="rId16"/>
    <p:sldId id="883" r:id="rId17"/>
    <p:sldId id="884" r:id="rId18"/>
    <p:sldId id="885" r:id="rId19"/>
    <p:sldId id="886" r:id="rId20"/>
    <p:sldId id="887" r:id="rId21"/>
    <p:sldId id="889" r:id="rId22"/>
    <p:sldId id="890" r:id="rId23"/>
    <p:sldId id="891" r:id="rId24"/>
    <p:sldId id="892" r:id="rId25"/>
    <p:sldId id="893" r:id="rId26"/>
    <p:sldId id="894" r:id="rId27"/>
    <p:sldId id="895" r:id="rId28"/>
    <p:sldId id="896" r:id="rId29"/>
    <p:sldId id="897" r:id="rId30"/>
    <p:sldId id="898" r:id="rId31"/>
    <p:sldId id="861" r:id="rId32"/>
    <p:sldId id="862" r:id="rId33"/>
    <p:sldId id="864" r:id="rId34"/>
    <p:sldId id="865" r:id="rId35"/>
    <p:sldId id="868" r:id="rId36"/>
    <p:sldId id="866" r:id="rId37"/>
    <p:sldId id="863" r:id="rId38"/>
    <p:sldId id="733" r:id="rId39"/>
    <p:sldId id="765" r:id="rId40"/>
  </p:sldIdLst>
  <p:sldSz cx="12192000" cy="6858000"/>
  <p:notesSz cx="6858000" cy="9144000"/>
  <p:custDataLst>
    <p:tags r:id="rId43"/>
  </p:custDataLst>
  <p:defaultTextStyle>
    <a:defPPr>
      <a:defRPr lang="en-US"/>
    </a:defPPr>
    <a:lvl1pPr algn="l" defTabSz="457200" rtl="0" fontAlgn="base">
      <a:spcBef>
        <a:spcPct val="0"/>
      </a:spcBef>
      <a:spcAft>
        <a:spcPct val="0"/>
      </a:spcAft>
      <a:defRPr sz="1900" kern="1200">
        <a:solidFill>
          <a:schemeClr val="tx1"/>
        </a:solidFill>
        <a:latin typeface="Arial" charset="0"/>
        <a:ea typeface="+mn-ea"/>
        <a:cs typeface="Arial" charset="0"/>
      </a:defRPr>
    </a:lvl1pPr>
    <a:lvl2pPr marL="457200" algn="l" defTabSz="457200" rtl="0" fontAlgn="base">
      <a:spcBef>
        <a:spcPct val="0"/>
      </a:spcBef>
      <a:spcAft>
        <a:spcPct val="0"/>
      </a:spcAft>
      <a:defRPr sz="1900" kern="1200">
        <a:solidFill>
          <a:schemeClr val="tx1"/>
        </a:solidFill>
        <a:latin typeface="Arial" charset="0"/>
        <a:ea typeface="+mn-ea"/>
        <a:cs typeface="Arial" charset="0"/>
      </a:defRPr>
    </a:lvl2pPr>
    <a:lvl3pPr marL="914400" algn="l" defTabSz="457200" rtl="0" fontAlgn="base">
      <a:spcBef>
        <a:spcPct val="0"/>
      </a:spcBef>
      <a:spcAft>
        <a:spcPct val="0"/>
      </a:spcAft>
      <a:defRPr sz="1900" kern="1200">
        <a:solidFill>
          <a:schemeClr val="tx1"/>
        </a:solidFill>
        <a:latin typeface="Arial" charset="0"/>
        <a:ea typeface="+mn-ea"/>
        <a:cs typeface="Arial" charset="0"/>
      </a:defRPr>
    </a:lvl3pPr>
    <a:lvl4pPr marL="1371600" algn="l" defTabSz="457200" rtl="0" fontAlgn="base">
      <a:spcBef>
        <a:spcPct val="0"/>
      </a:spcBef>
      <a:spcAft>
        <a:spcPct val="0"/>
      </a:spcAft>
      <a:defRPr sz="1900" kern="1200">
        <a:solidFill>
          <a:schemeClr val="tx1"/>
        </a:solidFill>
        <a:latin typeface="Arial" charset="0"/>
        <a:ea typeface="+mn-ea"/>
        <a:cs typeface="Arial" charset="0"/>
      </a:defRPr>
    </a:lvl4pPr>
    <a:lvl5pPr marL="1828800" algn="l" defTabSz="457200" rtl="0" fontAlgn="base">
      <a:spcBef>
        <a:spcPct val="0"/>
      </a:spcBef>
      <a:spcAft>
        <a:spcPct val="0"/>
      </a:spcAft>
      <a:defRPr sz="1900" kern="1200">
        <a:solidFill>
          <a:schemeClr val="tx1"/>
        </a:solidFill>
        <a:latin typeface="Arial" charset="0"/>
        <a:ea typeface="+mn-ea"/>
        <a:cs typeface="Arial" charset="0"/>
      </a:defRPr>
    </a:lvl5pPr>
    <a:lvl6pPr marL="2286000" algn="l" defTabSz="914400" rtl="0" eaLnBrk="1" latinLnBrk="0" hangingPunct="1">
      <a:defRPr sz="1900" kern="1200">
        <a:solidFill>
          <a:schemeClr val="tx1"/>
        </a:solidFill>
        <a:latin typeface="Arial" charset="0"/>
        <a:ea typeface="+mn-ea"/>
        <a:cs typeface="Arial" charset="0"/>
      </a:defRPr>
    </a:lvl6pPr>
    <a:lvl7pPr marL="2743200" algn="l" defTabSz="914400" rtl="0" eaLnBrk="1" latinLnBrk="0" hangingPunct="1">
      <a:defRPr sz="1900" kern="1200">
        <a:solidFill>
          <a:schemeClr val="tx1"/>
        </a:solidFill>
        <a:latin typeface="Arial" charset="0"/>
        <a:ea typeface="+mn-ea"/>
        <a:cs typeface="Arial" charset="0"/>
      </a:defRPr>
    </a:lvl7pPr>
    <a:lvl8pPr marL="3200400" algn="l" defTabSz="914400" rtl="0" eaLnBrk="1" latinLnBrk="0" hangingPunct="1">
      <a:defRPr sz="1900" kern="1200">
        <a:solidFill>
          <a:schemeClr val="tx1"/>
        </a:solidFill>
        <a:latin typeface="Arial" charset="0"/>
        <a:ea typeface="+mn-ea"/>
        <a:cs typeface="Arial" charset="0"/>
      </a:defRPr>
    </a:lvl8pPr>
    <a:lvl9pPr marL="3657600" algn="l" defTabSz="914400" rtl="0" eaLnBrk="1" latinLnBrk="0" hangingPunct="1">
      <a:defRPr sz="19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oyer, Carol - ODEP" initials="" lastIdx="5" clrIdx="0"/>
  <p:cmAuthor id="1" name="Derek"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0447"/>
    <a:srgbClr val="012B89"/>
    <a:srgbClr val="E8EEF7"/>
    <a:srgbClr val="011B59"/>
    <a:srgbClr val="FF8000"/>
    <a:srgbClr val="333333"/>
    <a:srgbClr val="F8AC34"/>
    <a:srgbClr val="EED2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474" autoAdjust="0"/>
    <p:restoredTop sz="86429" autoAdjust="0"/>
  </p:normalViewPr>
  <p:slideViewPr>
    <p:cSldViewPr snapToGrid="0" snapToObjects="1">
      <p:cViewPr varScale="1">
        <p:scale>
          <a:sx n="74" d="100"/>
          <a:sy n="74" d="100"/>
        </p:scale>
        <p:origin x="60" y="942"/>
      </p:cViewPr>
      <p:guideLst>
        <p:guide orient="horz" pos="2160"/>
        <p:guide pos="3840"/>
      </p:guideLst>
    </p:cSldViewPr>
  </p:slideViewPr>
  <p:outlineViewPr>
    <p:cViewPr>
      <p:scale>
        <a:sx n="33" d="100"/>
        <a:sy n="33" d="100"/>
      </p:scale>
      <p:origin x="0" y="-15438"/>
    </p:cViewPr>
  </p:outlineViewPr>
  <p:notesTextViewPr>
    <p:cViewPr>
      <p:scale>
        <a:sx n="100" d="100"/>
        <a:sy n="100" d="100"/>
      </p:scale>
      <p:origin x="0" y="0"/>
    </p:cViewPr>
  </p:notesTextViewPr>
  <p:sorterViewPr>
    <p:cViewPr>
      <p:scale>
        <a:sx n="66" d="100"/>
        <a:sy n="66" d="100"/>
      </p:scale>
      <p:origin x="0" y="1064"/>
    </p:cViewPr>
  </p:sorterViewPr>
  <p:notesViewPr>
    <p:cSldViewPr snapToGrid="0" snapToObjects="1">
      <p:cViewPr varScale="1">
        <p:scale>
          <a:sx n="88" d="100"/>
          <a:sy n="88" d="100"/>
        </p:scale>
        <p:origin x="145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3A63E12-BD76-4BA1-81BA-A220EB7274AF}" type="datetimeFigureOut">
              <a:rPr lang="en-US"/>
              <a:pPr>
                <a:defRPr/>
              </a:pPr>
              <a:t>6/28/2018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ED6D149-BDDC-47C6-8C0C-1A482FB996A0}" type="slidenum">
              <a:rPr lang="en-US"/>
              <a:pPr>
                <a:defRPr/>
              </a:pPr>
              <a:t>‹#›</a:t>
            </a:fld>
            <a:endParaRPr lang="en-US" dirty="0"/>
          </a:p>
        </p:txBody>
      </p:sp>
    </p:spTree>
    <p:extLst>
      <p:ext uri="{BB962C8B-B14F-4D97-AF65-F5344CB8AC3E}">
        <p14:creationId xmlns:p14="http://schemas.microsoft.com/office/powerpoint/2010/main" val="25740727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A95524F-99BB-4096-98BF-E5CF1FD8BD48}" type="datetimeFigureOut">
              <a:rPr lang="en-US"/>
              <a:pPr>
                <a:defRPr/>
              </a:pPr>
              <a:t>6/28/2018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E2A70C4E-1373-4757-978E-5B008A5C088C}" type="slidenum">
              <a:rPr lang="en-US"/>
              <a:pPr>
                <a:defRPr/>
              </a:pPr>
              <a:t>‹#›</a:t>
            </a:fld>
            <a:endParaRPr lang="en-US" dirty="0"/>
          </a:p>
        </p:txBody>
      </p:sp>
    </p:spTree>
    <p:extLst>
      <p:ext uri="{BB962C8B-B14F-4D97-AF65-F5344CB8AC3E}">
        <p14:creationId xmlns:p14="http://schemas.microsoft.com/office/powerpoint/2010/main" val="2398329979"/>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amazon.ca/Theory-Cognitive-Dissonance-Leon-Festinger/dp/0804709114/ref=sr_1_1?ie=UTF8&amp;qid=1357742528&amp;sr=8-1"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www.pnas.org/content/108/4/1262.short" TargetMode="External"/><Relationship Id="rId4" Type="http://schemas.openxmlformats.org/officeDocument/2006/relationships/hyperlink" Target="http://www.sciencemag.org/content/328/5984/1408.short"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ell.blogs.nytimes.com/2007/10/31/how-scared-should-we-be/"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www.livescience.com/3780-odds-dying.html"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en.wikipedia.org/wiki/Job_performance" TargetMode="External"/><Relationship Id="rId3" Type="http://schemas.openxmlformats.org/officeDocument/2006/relationships/hyperlink" Target="https://en.wikipedia.org/wiki/Micro-inequity#cite_note-3" TargetMode="External"/><Relationship Id="rId7" Type="http://schemas.openxmlformats.org/officeDocument/2006/relationships/hyperlink" Target="https://en.wikipedia.org/wiki/Syntax"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en.wikipedia.org/wiki/Tone_of_voice" TargetMode="External"/><Relationship Id="rId5" Type="http://schemas.openxmlformats.org/officeDocument/2006/relationships/hyperlink" Target="https://en.wikipedia.org/wiki/Gesture" TargetMode="External"/><Relationship Id="rId4" Type="http://schemas.openxmlformats.org/officeDocument/2006/relationships/hyperlink" Target="https://en.wikipedia.org/wiki/Facial_expression"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usatechguide.org/blog/canes-to-wheelchairs-considering-mobility-devices"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www.usatechguide.org/techguide.php"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tapability.or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facebook.com/AskEARN" TargetMode="External"/><Relationship Id="rId13" Type="http://schemas.openxmlformats.org/officeDocument/2006/relationships/hyperlink" Target="http://www.askearn.org/resources/employer-success-stories/" TargetMode="External"/><Relationship Id="rId3" Type="http://schemas.openxmlformats.org/officeDocument/2006/relationships/hyperlink" Target="http://www.askearn.org/news-events/webinars/" TargetMode="External"/><Relationship Id="rId7" Type="http://schemas.openxmlformats.org/officeDocument/2006/relationships/hyperlink" Target="http://www.askearn.org/news-events/subscribe/" TargetMode="External"/><Relationship Id="rId12" Type="http://schemas.openxmlformats.org/officeDocument/2006/relationships/hyperlink" Target="http://www.askearn.org/"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www.askearn.org/contact/ask-a-question/" TargetMode="External"/><Relationship Id="rId11" Type="http://schemas.openxmlformats.org/officeDocument/2006/relationships/hyperlink" Target="https://www.youtube.com/user/AskEARN" TargetMode="External"/><Relationship Id="rId5" Type="http://schemas.openxmlformats.org/officeDocument/2006/relationships/hyperlink" Target="http://www.askearn.org/earn-training-center/request-a-customized-training/" TargetMode="External"/><Relationship Id="rId10" Type="http://schemas.openxmlformats.org/officeDocument/2006/relationships/hyperlink" Target="https://www.linkedin.com/groups/8202698/profile" TargetMode="External"/><Relationship Id="rId4" Type="http://schemas.openxmlformats.org/officeDocument/2006/relationships/hyperlink" Target="http://www.askearn.org/earn-training-center/" TargetMode="External"/><Relationship Id="rId9" Type="http://schemas.openxmlformats.org/officeDocument/2006/relationships/hyperlink" Target="https://twitter.com/askearn"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peatworks.or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EARN Logo: Employer Assistance and Resource Center on Disability Inclusion: Advancing Workforce Diversity</a:t>
            </a:r>
          </a:p>
          <a:p>
            <a:pPr eaLnBrk="1" hangingPunct="1">
              <a:spcBef>
                <a:spcPct val="0"/>
              </a:spcBef>
            </a:pPr>
            <a:r>
              <a:rPr lang="en-US" dirty="0"/>
              <a:t>Presentation Title: #InclusionWorks: Disability in the Workplace</a:t>
            </a:r>
          </a:p>
          <a:p>
            <a:pPr eaLnBrk="1" hangingPunct="1">
              <a:spcBef>
                <a:spcPct val="0"/>
              </a:spcBef>
            </a:pPr>
            <a:r>
              <a:rPr lang="en-US" dirty="0"/>
              <a:t>Presentation Subtitle: General Electric – October 18, 2016</a:t>
            </a:r>
          </a:p>
          <a:p>
            <a:pPr eaLnBrk="1" hangingPunct="1">
              <a:spcBef>
                <a:spcPct val="0"/>
              </a:spcBef>
            </a:pPr>
            <a:r>
              <a:rPr lang="en-US" dirty="0"/>
              <a:t>Presenter Name: Derek Shields, EARN Consultant</a:t>
            </a:r>
          </a:p>
          <a:p>
            <a:pPr eaLnBrk="1" hangingPunct="1">
              <a:spcBef>
                <a:spcPct val="0"/>
              </a:spcBef>
            </a:pPr>
            <a:r>
              <a:rPr lang="en-US" dirty="0"/>
              <a:t>AskEARN.org </a:t>
            </a:r>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2AE0E8-B355-4405-B6A0-D9956CD6AE06}" type="slidenum">
              <a:rPr lang="en-US">
                <a:solidFill>
                  <a:srgbClr val="000000"/>
                </a:solidFill>
                <a:cs typeface="Arial" charset="0"/>
              </a:rPr>
              <a:pPr fontAlgn="base">
                <a:spcBef>
                  <a:spcPct val="0"/>
                </a:spcBef>
                <a:spcAft>
                  <a:spcPct val="0"/>
                </a:spcAft>
                <a:defRPr/>
              </a:pPr>
              <a:t>1</a:t>
            </a:fld>
            <a:endParaRPr lang="en-US" dirty="0">
              <a:solidFill>
                <a:srgbClr val="000000"/>
              </a:solidFill>
              <a:cs typeface="Arial" charset="0"/>
            </a:endParaRPr>
          </a:p>
        </p:txBody>
      </p:sp>
    </p:spTree>
    <p:extLst>
      <p:ext uri="{BB962C8B-B14F-4D97-AF65-F5344CB8AC3E}">
        <p14:creationId xmlns:p14="http://schemas.microsoft.com/office/powerpoint/2010/main" val="2508420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0"/>
              </a:spcBef>
            </a:pPr>
            <a:r>
              <a:rPr lang="en-US" altLang="en-US" smtClean="0">
                <a:latin typeface="Arial" panose="020B0604020202020204" pitchFamily="34" charset="0"/>
              </a:rPr>
              <a:t>We love to agree with people who agree with us. It's why we only visit websites that express our political opinions, and why we mostly hang around people who hold similar views and tastes. We tend to be put off by individuals, groups, and news sources that make us feel uncomfortable or insecure about our views — what the behavioral psychologist B. F. Skinner called </a:t>
            </a:r>
            <a:r>
              <a:rPr lang="en-US" altLang="en-US" smtClean="0">
                <a:latin typeface="Arial" panose="020B0604020202020204" pitchFamily="34" charset="0"/>
                <a:hlinkClick r:id="rId3"/>
              </a:rPr>
              <a:t>cognitive dissonance</a:t>
            </a:r>
            <a:r>
              <a:rPr lang="en-US" altLang="en-US" smtClean="0">
                <a:latin typeface="Arial" panose="020B0604020202020204" pitchFamily="34" charset="0"/>
              </a:rPr>
              <a:t>. It's this preferential mode of behavior that leads to the confirmation bias — the often unconscious act of referencing only those perspectives that fuel our pre-existing views, while at the same time ignoring or dismissing opinions — no matter how valid — that threaten our world view. And paradoxically, the internet has only made this tendency even worse.</a:t>
            </a:r>
          </a:p>
          <a:p>
            <a:pPr>
              <a:lnSpc>
                <a:spcPct val="90000"/>
              </a:lnSpc>
              <a:spcBef>
                <a:spcPct val="0"/>
              </a:spcBef>
            </a:pPr>
            <a:endParaRPr lang="en-US" altLang="en-US" smtClean="0">
              <a:latin typeface="Arial" panose="020B0604020202020204" pitchFamily="34" charset="0"/>
            </a:endParaRPr>
          </a:p>
          <a:p>
            <a:pPr>
              <a:lnSpc>
                <a:spcPct val="90000"/>
              </a:lnSpc>
              <a:spcBef>
                <a:spcPct val="0"/>
              </a:spcBef>
            </a:pPr>
            <a:r>
              <a:rPr lang="en-US" altLang="en-US" smtClean="0">
                <a:latin typeface="Arial" panose="020B0604020202020204" pitchFamily="34" charset="0"/>
              </a:rPr>
              <a:t>Somewhat similar to the confirmation bias is the ingroup bias, a manifestation of our innate tribalistic tendencies. And strangely, much of this effect may have to do with oxytocin — the so-called "love molecule." This neurotransmitter, </a:t>
            </a:r>
            <a:r>
              <a:rPr lang="en-US" altLang="en-US" smtClean="0">
                <a:latin typeface="Arial" panose="020B0604020202020204" pitchFamily="34" charset="0"/>
                <a:hlinkClick r:id="rId4"/>
              </a:rPr>
              <a:t>while helping us to forge tighter bonds with people in our ingroup, performs the exact opposite function for those on the outside</a:t>
            </a:r>
            <a:r>
              <a:rPr lang="en-US" altLang="en-US" smtClean="0">
                <a:latin typeface="Arial" panose="020B0604020202020204" pitchFamily="34" charset="0"/>
              </a:rPr>
              <a:t> — it makes us </a:t>
            </a:r>
            <a:r>
              <a:rPr lang="en-US" altLang="en-US" smtClean="0">
                <a:latin typeface="Arial" panose="020B0604020202020204" pitchFamily="34" charset="0"/>
                <a:hlinkClick r:id="rId5"/>
              </a:rPr>
              <a:t>suspicious, fearful, and even disdainful of others</a:t>
            </a:r>
            <a:r>
              <a:rPr lang="en-US" altLang="en-US" smtClean="0">
                <a:latin typeface="Arial" panose="020B0604020202020204" pitchFamily="34" charset="0"/>
              </a:rPr>
              <a:t>.</a:t>
            </a:r>
          </a:p>
          <a:p>
            <a:pPr>
              <a:lnSpc>
                <a:spcPct val="90000"/>
              </a:lnSpc>
              <a:spcBef>
                <a:spcPct val="0"/>
              </a:spcBef>
            </a:pPr>
            <a:endParaRPr lang="en-US" altLang="en-US" smtClean="0">
              <a:latin typeface="Arial" panose="020B0604020202020204" pitchFamily="34" charset="0"/>
            </a:endParaRPr>
          </a:p>
          <a:p>
            <a:pPr>
              <a:lnSpc>
                <a:spcPct val="90000"/>
              </a:lnSpc>
              <a:spcBef>
                <a:spcPct val="0"/>
              </a:spcBef>
            </a:pPr>
            <a:r>
              <a:rPr lang="en-US" altLang="en-US" smtClean="0">
                <a:latin typeface="Arial" panose="020B0604020202020204" pitchFamily="34" charset="0"/>
              </a:rPr>
              <a:t>The theory assumes that the landscape "communicates" to people. A broken window transmits to criminals the message that a community displays a lack of informal social control and so is unable or unwilling to defend itself against a criminal invasion. It is not so much the actual broken window that is important but the message the broken window sends to people. It symbolizes the community's defenselessness and vulnerability and represents the lack of cohesiveness of the people within. </a:t>
            </a:r>
          </a:p>
          <a:p>
            <a:pPr>
              <a:lnSpc>
                <a:spcPct val="90000"/>
              </a:lnSpc>
              <a:spcBef>
                <a:spcPct val="0"/>
              </a:spcBef>
            </a:pPr>
            <a:endParaRPr lang="en-US" altLang="en-US" smtClean="0">
              <a:latin typeface="Arial" panose="020B0604020202020204" pitchFamily="34" charset="0"/>
            </a:endParaRPr>
          </a:p>
        </p:txBody>
      </p:sp>
      <p:sp>
        <p:nvSpPr>
          <p:cNvPr id="2048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D8EDF6BC-D1F7-4B9F-89E7-02C455D82DED}" type="slidenum">
              <a:rPr lang="en-US" altLang="en-US" sz="1200">
                <a:latin typeface="Calibri" panose="020F0502020204030204" pitchFamily="34" charset="0"/>
                <a:cs typeface="Arial" panose="020B0604020202020204" pitchFamily="34" charset="0"/>
              </a:rPr>
              <a:pPr algn="r" eaLnBrk="1" hangingPunct="1"/>
              <a:t>13</a:t>
            </a:fld>
            <a:endParaRPr lang="en-US" altLang="en-US" sz="12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66137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Learning about inclusive disability diversity is a continuous journey. It is important to understand that we will occasionally make mistakes and commit to learning from them. Emphasize personal accountability while avoiding shaming and blaming. </a:t>
            </a:r>
          </a:p>
          <a:p>
            <a:endParaRPr lang="en-US" altLang="en-US" smtClean="0">
              <a:latin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FB98F0E-423B-41C9-89E5-A2DF0F38B53D}" type="slidenum">
              <a:rPr lang="en-US" altLang="en-US" sz="1200"/>
              <a:pPr/>
              <a:t>14</a:t>
            </a:fld>
            <a:endParaRPr lang="en-US" altLang="en-US" sz="1200"/>
          </a:p>
        </p:txBody>
      </p:sp>
    </p:spTree>
    <p:extLst>
      <p:ext uri="{BB962C8B-B14F-4D97-AF65-F5344CB8AC3E}">
        <p14:creationId xmlns:p14="http://schemas.microsoft.com/office/powerpoint/2010/main" val="2464242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mtClean="0">
                <a:latin typeface="Arial" panose="020B0604020202020204" pitchFamily="34" charset="0"/>
              </a:rPr>
              <a:t>It's called a fallacy, but it's more a glitch in our thinking. We tend to put a tremendous amount of weight on previous events, believing that they'll somehow influence future outcomes. The classic example is coin-tossing. After flipping heads, say, five consecutive times, our inclination is to predict an increase in likelihood that the next coin toss will be tails — that the odds must certainly be in the favor of heads. But in reality, the odds are still 50/50.</a:t>
            </a:r>
          </a:p>
          <a:p>
            <a:pPr>
              <a:spcBef>
                <a:spcPct val="0"/>
              </a:spcBef>
            </a:pPr>
            <a:endParaRPr lang="en-US" altLang="en-US" smtClean="0">
              <a:latin typeface="Arial" panose="020B0604020202020204" pitchFamily="34" charset="0"/>
            </a:endParaRPr>
          </a:p>
          <a:p>
            <a:pPr>
              <a:spcBef>
                <a:spcPct val="0"/>
              </a:spcBef>
            </a:pPr>
            <a:r>
              <a:rPr lang="en-US" altLang="en-US" smtClean="0">
                <a:latin typeface="Arial" panose="020B0604020202020204" pitchFamily="34" charset="0"/>
              </a:rPr>
              <a:t>Remember that time you bought something totally unnecessary, faulty, or overly expense, and then you rationalized the purchase to such an extent that you convinced yourself it was a great idea all along? Yeah, that's post-purchase rationalization in action — a kind of built-in mechanism that makes us feel better after we make crappy decisions.</a:t>
            </a:r>
          </a:p>
          <a:p>
            <a:pPr>
              <a:spcBef>
                <a:spcPct val="0"/>
              </a:spcBef>
            </a:pPr>
            <a:endParaRPr lang="en-US" altLang="en-US" smtClean="0">
              <a:latin typeface="Arial" panose="020B0604020202020204" pitchFamily="34" charset="0"/>
            </a:endParaRPr>
          </a:p>
          <a:p>
            <a:pPr>
              <a:spcBef>
                <a:spcPct val="0"/>
              </a:spcBef>
            </a:pPr>
            <a:r>
              <a:rPr lang="en-US" altLang="en-US" smtClean="0">
                <a:latin typeface="Arial" panose="020B0604020202020204" pitchFamily="34" charset="0"/>
              </a:rPr>
              <a:t>Very few of us have a problem getting into a car and going for a drive, but many of us experience great trepidation about stepping inside an airplane and flying at 35,000 feet. Flying, quite obviously, is a wholly unnatural and seemingly hazardous activity. Yet virtually all of us know and acknowledge the fact that the probability of dying in an auto accident is </a:t>
            </a:r>
            <a:r>
              <a:rPr lang="en-US" altLang="en-US" i="1" smtClean="0">
                <a:latin typeface="Arial" panose="020B0604020202020204" pitchFamily="34" charset="0"/>
              </a:rPr>
              <a:t>significantly</a:t>
            </a:r>
            <a:r>
              <a:rPr lang="en-US" altLang="en-US" smtClean="0">
                <a:latin typeface="Arial" panose="020B0604020202020204" pitchFamily="34" charset="0"/>
              </a:rPr>
              <a:t> greater than getting killed in a plane crash — but our brains won't release us from this crystal clear logic (</a:t>
            </a:r>
            <a:r>
              <a:rPr lang="en-US" altLang="en-US" smtClean="0">
                <a:latin typeface="Arial" panose="020B0604020202020204" pitchFamily="34" charset="0"/>
                <a:hlinkClick r:id="rId3"/>
              </a:rPr>
              <a:t>statistically, we have a 1 in 84 chance of dying in a vehicular accident, as compared to a 1 in 5,000 chance of dying in an plane crash</a:t>
            </a:r>
            <a:r>
              <a:rPr lang="en-US" altLang="en-US" smtClean="0">
                <a:latin typeface="Arial" panose="020B0604020202020204" pitchFamily="34" charset="0"/>
              </a:rPr>
              <a:t> [other sources indicate odds as high as </a:t>
            </a:r>
            <a:r>
              <a:rPr lang="en-US" altLang="en-US" smtClean="0">
                <a:latin typeface="Arial" panose="020B0604020202020204" pitchFamily="34" charset="0"/>
                <a:hlinkClick r:id="rId4"/>
              </a:rPr>
              <a:t>1 in 20,000</a:t>
            </a:r>
            <a:r>
              <a:rPr lang="en-US" altLang="en-US" smtClean="0">
                <a:latin typeface="Arial" panose="020B0604020202020204" pitchFamily="34" charset="0"/>
              </a:rPr>
              <a:t>]). </a:t>
            </a:r>
          </a:p>
          <a:p>
            <a:pPr>
              <a:spcBef>
                <a:spcPct val="0"/>
              </a:spcBef>
            </a:pPr>
            <a:endParaRPr lang="en-US" altLang="en-US" smtClean="0">
              <a:latin typeface="Arial" panose="020B0604020202020204" pitchFamily="34" charset="0"/>
            </a:endParaRPr>
          </a:p>
        </p:txBody>
      </p:sp>
      <p:sp>
        <p:nvSpPr>
          <p:cNvPr id="2458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1128C7E1-DC61-4E9F-B606-C579ED149F44}" type="slidenum">
              <a:rPr lang="en-US" altLang="en-US" sz="1200">
                <a:latin typeface="Calibri" panose="020F0502020204030204" pitchFamily="34" charset="0"/>
                <a:cs typeface="Arial" panose="020B0604020202020204" pitchFamily="34" charset="0"/>
              </a:rPr>
              <a:pPr algn="r" eaLnBrk="1" hangingPunct="1"/>
              <a:t>15</a:t>
            </a:fld>
            <a:endParaRPr lang="en-US" altLang="en-US" sz="12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6824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mtClean="0">
                <a:latin typeface="Arial" panose="020B0604020202020204" pitchFamily="34" charset="0"/>
              </a:rPr>
              <a:t>This is that effect of suddenly noticing things we didn't notice that much before — but we wrongly assume that the frequency has increased. A perfect example is what happens after we buy a new car and we inexplicably start to see the</a:t>
            </a:r>
            <a:r>
              <a:rPr lang="en-US" altLang="en-US" i="1" smtClean="0">
                <a:latin typeface="Arial" panose="020B0604020202020204" pitchFamily="34" charset="0"/>
              </a:rPr>
              <a:t>same car</a:t>
            </a:r>
            <a:r>
              <a:rPr lang="en-US" altLang="en-US" smtClean="0">
                <a:latin typeface="Arial" panose="020B0604020202020204" pitchFamily="34" charset="0"/>
              </a:rPr>
              <a:t> virtually everywhere.</a:t>
            </a:r>
          </a:p>
          <a:p>
            <a:pPr>
              <a:spcBef>
                <a:spcPct val="0"/>
              </a:spcBef>
            </a:pPr>
            <a:endParaRPr lang="en-US" altLang="en-US" smtClean="0">
              <a:latin typeface="Arial" panose="020B0604020202020204" pitchFamily="34" charset="0"/>
            </a:endParaRPr>
          </a:p>
          <a:p>
            <a:pPr>
              <a:spcBef>
                <a:spcPct val="0"/>
              </a:spcBef>
            </a:pPr>
            <a:r>
              <a:rPr lang="en-US" altLang="en-US" smtClean="0">
                <a:latin typeface="Arial" panose="020B0604020202020204" pitchFamily="34" charset="0"/>
              </a:rPr>
              <a:t>We humans tend to be apprehensive of change, which often leads us to make choices that guarantee that things remain the same, or change as little as possible.</a:t>
            </a:r>
          </a:p>
          <a:p>
            <a:pPr>
              <a:spcBef>
                <a:spcPct val="0"/>
              </a:spcBef>
            </a:pPr>
            <a:endParaRPr lang="en-US" altLang="en-US" smtClean="0">
              <a:latin typeface="Arial" panose="020B0604020202020204" pitchFamily="34" charset="0"/>
            </a:endParaRPr>
          </a:p>
          <a:p>
            <a:pPr>
              <a:spcBef>
                <a:spcPct val="0"/>
              </a:spcBef>
            </a:pPr>
            <a:r>
              <a:rPr lang="en-US" altLang="en-US" smtClean="0">
                <a:latin typeface="Arial" panose="020B0604020202020204" pitchFamily="34" charset="0"/>
              </a:rPr>
              <a:t>People tend to pay more attention to bad news — and it's not just because we're morbid. Social scientists theorize that it's on account of our selective attention and that, given the choice, we perceive negative news as being more important or profound. We also tend to give more credibility to bad news, perhaps because we're suspicious (or bored) of proclamations to the contrary. </a:t>
            </a:r>
          </a:p>
          <a:p>
            <a:pPr>
              <a:spcBef>
                <a:spcPct val="0"/>
              </a:spcBef>
            </a:pPr>
            <a:endParaRPr lang="en-US" altLang="en-US" smtClean="0">
              <a:latin typeface="Arial" panose="020B0604020202020204" pitchFamily="34" charset="0"/>
            </a:endParaRPr>
          </a:p>
        </p:txBody>
      </p:sp>
      <p:sp>
        <p:nvSpPr>
          <p:cNvPr id="2662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2FDBBF8B-239B-496D-8EF3-65EAF1BBB59C}" type="slidenum">
              <a:rPr lang="en-US" altLang="en-US" sz="1200">
                <a:latin typeface="Calibri" panose="020F0502020204030204" pitchFamily="34" charset="0"/>
                <a:cs typeface="Arial" panose="020B0604020202020204" pitchFamily="34" charset="0"/>
              </a:rPr>
              <a:pPr algn="r" eaLnBrk="1" hangingPunct="1"/>
              <a:t>16</a:t>
            </a:fld>
            <a:endParaRPr lang="en-US" altLang="en-US" sz="12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6671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mtClean="0">
                <a:latin typeface="Arial" panose="020B0604020202020204" pitchFamily="34" charset="0"/>
              </a:rPr>
              <a:t>Micro-inequities are subtle, often unconscious, messages that devalue, discourage and impair workplace performance.</a:t>
            </a:r>
            <a:r>
              <a:rPr lang="en-US" altLang="en-US" baseline="30000" smtClean="0">
                <a:latin typeface="Arial" panose="020B0604020202020204" pitchFamily="34" charset="0"/>
                <a:hlinkClick r:id="rId3"/>
              </a:rPr>
              <a:t>[3]</a:t>
            </a:r>
            <a:r>
              <a:rPr lang="en-US" altLang="en-US" smtClean="0">
                <a:latin typeface="Arial" panose="020B0604020202020204" pitchFamily="34" charset="0"/>
              </a:rPr>
              <a:t>They are conveyed through </a:t>
            </a:r>
            <a:r>
              <a:rPr lang="en-US" altLang="en-US" smtClean="0">
                <a:latin typeface="Arial" panose="020B0604020202020204" pitchFamily="34" charset="0"/>
                <a:hlinkClick r:id="rId4" tooltip="Facial expression"/>
              </a:rPr>
              <a:t>facial expressions</a:t>
            </a:r>
            <a:r>
              <a:rPr lang="en-US" altLang="en-US" smtClean="0">
                <a:latin typeface="Arial" panose="020B0604020202020204" pitchFamily="34" charset="0"/>
              </a:rPr>
              <a:t>, </a:t>
            </a:r>
            <a:r>
              <a:rPr lang="en-US" altLang="en-US" smtClean="0">
                <a:latin typeface="Arial" panose="020B0604020202020204" pitchFamily="34" charset="0"/>
                <a:hlinkClick r:id="rId5" tooltip="Gesture"/>
              </a:rPr>
              <a:t>gestures</a:t>
            </a:r>
            <a:r>
              <a:rPr lang="en-US" altLang="en-US" smtClean="0">
                <a:latin typeface="Arial" panose="020B0604020202020204" pitchFamily="34" charset="0"/>
              </a:rPr>
              <a:t>, </a:t>
            </a:r>
            <a:r>
              <a:rPr lang="en-US" altLang="en-US" smtClean="0">
                <a:latin typeface="Arial" panose="020B0604020202020204" pitchFamily="34" charset="0"/>
                <a:hlinkClick r:id="rId6" tooltip="Tone of voice"/>
              </a:rPr>
              <a:t>tone of voice</a:t>
            </a:r>
            <a:r>
              <a:rPr lang="en-US" altLang="en-US" smtClean="0">
                <a:latin typeface="Arial" panose="020B0604020202020204" pitchFamily="34" charset="0"/>
              </a:rPr>
              <a:t>, choice of words, nuance and </a:t>
            </a:r>
            <a:r>
              <a:rPr lang="en-US" altLang="en-US" smtClean="0">
                <a:latin typeface="Arial" panose="020B0604020202020204" pitchFamily="34" charset="0"/>
                <a:hlinkClick r:id="rId7" tooltip="Syntax"/>
              </a:rPr>
              <a:t>syntax</a:t>
            </a:r>
            <a:r>
              <a:rPr lang="en-US" altLang="en-US" smtClean="0">
                <a:latin typeface="Arial" panose="020B0604020202020204" pitchFamily="34" charset="0"/>
              </a:rPr>
              <a:t>. Repeated sending, or receiving, of micro-inequities can erode commitment and loyalty and have the cumulative effect of diminishing overall </a:t>
            </a:r>
            <a:r>
              <a:rPr lang="en-US" altLang="en-US" smtClean="0">
                <a:latin typeface="Arial" panose="020B0604020202020204" pitchFamily="34" charset="0"/>
                <a:hlinkClick r:id="rId8" tooltip="Job performance"/>
              </a:rPr>
              <a:t>workforce performance</a:t>
            </a:r>
            <a:r>
              <a:rPr lang="en-US" altLang="en-US" smtClean="0">
                <a:latin typeface="Arial" panose="020B0604020202020204" pitchFamily="34" charset="0"/>
              </a:rPr>
              <a:t>. As they are characteristically subtle, "only the most astute and aware communicators recognize how [micro-messages] are received and perceived," </a:t>
            </a:r>
          </a:p>
          <a:p>
            <a:pPr>
              <a:spcBef>
                <a:spcPct val="0"/>
              </a:spcBef>
            </a:pPr>
            <a:endParaRPr lang="en-US" altLang="en-US" smtClean="0">
              <a:latin typeface="Arial" panose="020B0604020202020204" pitchFamily="34" charset="0"/>
            </a:endParaRPr>
          </a:p>
        </p:txBody>
      </p:sp>
      <p:sp>
        <p:nvSpPr>
          <p:cNvPr id="2867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FF81DC2F-F78A-4C26-84E9-25E644C90CDF}" type="slidenum">
              <a:rPr lang="en-US" altLang="en-US" sz="1200">
                <a:latin typeface="Calibri" panose="020F0502020204030204" pitchFamily="34" charset="0"/>
                <a:cs typeface="Arial" panose="020B0604020202020204" pitchFamily="34" charset="0"/>
              </a:rPr>
              <a:pPr algn="r" eaLnBrk="1" hangingPunct="1"/>
              <a:t>17</a:t>
            </a:fld>
            <a:endParaRPr lang="en-US" altLang="en-US" sz="12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6790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latin typeface="Arial" panose="020B0604020202020204" pitchFamily="34" charset="0"/>
            </a:endParaRPr>
          </a:p>
        </p:txBody>
      </p:sp>
      <p:sp>
        <p:nvSpPr>
          <p:cNvPr id="3174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F762EA3E-6F74-4FD5-86ED-0DAD235BD8A7}" type="slidenum">
              <a:rPr lang="en-US" altLang="en-US" sz="1200">
                <a:latin typeface="Calibri" panose="020F0502020204030204" pitchFamily="34" charset="0"/>
                <a:cs typeface="Arial" panose="020B0604020202020204" pitchFamily="34" charset="0"/>
              </a:rPr>
              <a:pPr algn="r" eaLnBrk="1" hangingPunct="1"/>
              <a:t>19</a:t>
            </a:fld>
            <a:endParaRPr lang="en-US" altLang="en-US" sz="12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68097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mtClean="0">
                <a:latin typeface="Arial" panose="020B0604020202020204" pitchFamily="34" charset="0"/>
              </a:rPr>
              <a:t>Bring Awareness to all team members….including yourself.</a:t>
            </a:r>
          </a:p>
          <a:p>
            <a:pPr>
              <a:spcBef>
                <a:spcPct val="0"/>
              </a:spcBef>
            </a:pPr>
            <a:endParaRPr lang="en-US" altLang="en-US" smtClean="0">
              <a:latin typeface="Arial" panose="020B0604020202020204" pitchFamily="34" charset="0"/>
            </a:endParaRPr>
          </a:p>
        </p:txBody>
      </p:sp>
      <p:sp>
        <p:nvSpPr>
          <p:cNvPr id="337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020A0ADE-0CE8-4FEF-A8EF-D88854954467}" type="slidenum">
              <a:rPr lang="en-US" altLang="en-US" sz="1200">
                <a:latin typeface="Calibri" panose="020F0502020204030204" pitchFamily="34" charset="0"/>
                <a:cs typeface="Arial" panose="020B0604020202020204" pitchFamily="34" charset="0"/>
              </a:rPr>
              <a:pPr algn="r" eaLnBrk="1" hangingPunct="1"/>
              <a:t>20</a:t>
            </a:fld>
            <a:endParaRPr lang="en-US" altLang="en-US" sz="12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2782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69863" indent="-169863" defTabSz="912813">
              <a:buFontTx/>
              <a:buChar char="•"/>
            </a:pPr>
            <a:r>
              <a:rPr lang="en-US" altLang="en-US" smtClean="0">
                <a:latin typeface="Arial" panose="020B0604020202020204" pitchFamily="34" charset="0"/>
              </a:rPr>
              <a:t>A wheelchair user is rolling up to the front door ahead of you…how do you react?  </a:t>
            </a:r>
          </a:p>
          <a:p>
            <a:pPr marL="169863" indent="-169863" defTabSz="912813" eaLnBrk="1" hangingPunct="1">
              <a:spcBef>
                <a:spcPct val="0"/>
              </a:spcBef>
            </a:pPr>
            <a:r>
              <a:rPr lang="en-US" altLang="en-US" smtClean="0">
                <a:latin typeface="Arial" panose="020B0604020202020204" pitchFamily="34" charset="0"/>
              </a:rPr>
              <a:t>-Check yo-self. Do you normally get the door for others? If not, why do you feel the need to get the door for the person in a wheelchair? </a:t>
            </a:r>
          </a:p>
          <a:p>
            <a:pPr marL="169863" indent="-169863" defTabSz="912813" eaLnBrk="1" hangingPunct="1">
              <a:spcBef>
                <a:spcPct val="0"/>
              </a:spcBef>
            </a:pPr>
            <a:r>
              <a:rPr lang="en-US" altLang="en-US" smtClean="0">
                <a:latin typeface="Arial" panose="020B0604020202020204" pitchFamily="34" charset="0"/>
              </a:rPr>
              <a:t>-</a:t>
            </a:r>
            <a:r>
              <a:rPr lang="en-US" altLang="en-US" b="1" smtClean="0">
                <a:latin typeface="Arial" panose="020B0604020202020204" pitchFamily="34" charset="0"/>
              </a:rPr>
              <a:t>This training has given you the skills to analyze your unconscious bias and change behaviors and habits to create inclusive environments. Today we have taught you how to fish. You do not have a list of rules. If you have meet one person with a disability, you have meet one person with a disability. There are no universal rules for engagement. Instead of a list of do</a:t>
            </a:r>
            <a:r>
              <a:rPr lang="ja-JP" altLang="en-US" b="1" smtClean="0">
                <a:latin typeface="Arial" panose="020B0604020202020204" pitchFamily="34" charset="0"/>
              </a:rPr>
              <a:t>’</a:t>
            </a:r>
            <a:r>
              <a:rPr lang="en-US" altLang="ja-JP" b="1" smtClean="0">
                <a:latin typeface="Arial" panose="020B0604020202020204" pitchFamily="34" charset="0"/>
              </a:rPr>
              <a:t>s and don</a:t>
            </a:r>
            <a:r>
              <a:rPr lang="ja-JP" altLang="en-US" b="1" smtClean="0">
                <a:latin typeface="Arial" panose="020B0604020202020204" pitchFamily="34" charset="0"/>
              </a:rPr>
              <a:t>’</a:t>
            </a:r>
            <a:r>
              <a:rPr lang="en-US" altLang="ja-JP" b="1" smtClean="0">
                <a:latin typeface="Arial" panose="020B0604020202020204" pitchFamily="34" charset="0"/>
              </a:rPr>
              <a:t>ts, you now have the tools to interact with people with disabilities in a way that creates an inclusive environment. </a:t>
            </a:r>
          </a:p>
          <a:p>
            <a:pPr marL="169863" indent="-169863" defTabSz="912813" eaLnBrk="1" hangingPunct="1">
              <a:spcBef>
                <a:spcPct val="0"/>
              </a:spcBef>
            </a:pPr>
            <a:r>
              <a:rPr lang="en-US" altLang="en-US" b="1" smtClean="0">
                <a:latin typeface="Arial" panose="020B0604020202020204" pitchFamily="34" charset="0"/>
              </a:rPr>
              <a:t>-Get to know the individual. </a:t>
            </a:r>
          </a:p>
          <a:p>
            <a:pPr marL="169863" indent="-169863" defTabSz="912813" eaLnBrk="1" hangingPunct="1">
              <a:spcBef>
                <a:spcPct val="0"/>
              </a:spcBef>
            </a:pPr>
            <a:r>
              <a:rPr lang="en-US" altLang="en-US" smtClean="0">
                <a:latin typeface="Arial" panose="020B0604020202020204" pitchFamily="34" charset="0"/>
              </a:rPr>
              <a:t>-Don</a:t>
            </a:r>
            <a:r>
              <a:rPr lang="ja-JP" altLang="en-US" smtClean="0">
                <a:latin typeface="Arial" panose="020B0604020202020204" pitchFamily="34" charset="0"/>
              </a:rPr>
              <a:t>’</a:t>
            </a:r>
            <a:r>
              <a:rPr lang="en-US" altLang="ja-JP" smtClean="0">
                <a:latin typeface="Arial" panose="020B0604020202020204" pitchFamily="34" charset="0"/>
              </a:rPr>
              <a:t>t make assumptions. </a:t>
            </a:r>
          </a:p>
          <a:p>
            <a:pPr marL="169863" indent="-169863" defTabSz="912813" eaLnBrk="1" hangingPunct="1">
              <a:spcBef>
                <a:spcPct val="0"/>
              </a:spcBef>
            </a:pPr>
            <a:r>
              <a:rPr lang="en-US" altLang="en-US" smtClean="0">
                <a:latin typeface="Arial" panose="020B0604020202020204" pitchFamily="34" charset="0"/>
              </a:rPr>
              <a:t>-Ask before you help---Just because someone has a disability, don</a:t>
            </a:r>
            <a:r>
              <a:rPr lang="ja-JP" altLang="en-US" smtClean="0">
                <a:latin typeface="Arial" panose="020B0604020202020204" pitchFamily="34" charset="0"/>
              </a:rPr>
              <a:t>’</a:t>
            </a:r>
            <a:r>
              <a:rPr lang="en-US" altLang="ja-JP" smtClean="0">
                <a:latin typeface="Arial" panose="020B0604020202020204" pitchFamily="34" charset="0"/>
              </a:rPr>
              <a:t>t assume she/he needs help.</a:t>
            </a:r>
          </a:p>
          <a:p>
            <a:pPr marL="169863" indent="-169863" defTabSz="912813" eaLnBrk="1" hangingPunct="1">
              <a:spcBef>
                <a:spcPct val="0"/>
              </a:spcBef>
            </a:pPr>
            <a:r>
              <a:rPr lang="en-US" altLang="en-US" smtClean="0">
                <a:latin typeface="Arial" panose="020B0604020202020204" pitchFamily="34" charset="0"/>
              </a:rPr>
              <a:t>-Avoid patting a person on the head or touching their </a:t>
            </a:r>
            <a:r>
              <a:rPr lang="en-US" altLang="en-US" b="1" u="sng" smtClean="0">
                <a:latin typeface="Arial" panose="020B0604020202020204" pitchFamily="34" charset="0"/>
                <a:hlinkClick r:id="rId3"/>
              </a:rPr>
              <a:t>wheelchair, scooter or cane.</a:t>
            </a:r>
            <a:r>
              <a:rPr lang="en-US" altLang="en-US" smtClean="0">
                <a:latin typeface="Arial" panose="020B0604020202020204" pitchFamily="34" charset="0"/>
              </a:rPr>
              <a:t> People with disabilities consider </a:t>
            </a:r>
            <a:r>
              <a:rPr lang="en-US" altLang="en-US" b="1" u="sng" smtClean="0">
                <a:latin typeface="Arial" panose="020B0604020202020204" pitchFamily="34" charset="0"/>
                <a:hlinkClick r:id="rId4"/>
              </a:rPr>
              <a:t>their equipment</a:t>
            </a:r>
            <a:r>
              <a:rPr lang="en-US" altLang="en-US" smtClean="0">
                <a:latin typeface="Arial" panose="020B0604020202020204" pitchFamily="34" charset="0"/>
              </a:rPr>
              <a:t> part of their personal space.</a:t>
            </a:r>
          </a:p>
          <a:p>
            <a:pPr marL="169863" indent="-169863" defTabSz="912813">
              <a:buFontTx/>
              <a:buChar char="•"/>
            </a:pPr>
            <a:r>
              <a:rPr lang="en-US" altLang="en-US" smtClean="0">
                <a:latin typeface="Arial" panose="020B0604020202020204" pitchFamily="34" charset="0"/>
              </a:rPr>
              <a:t>You are supervising a person who is blind. An opportunity to present in another state open</a:t>
            </a:r>
            <a:r>
              <a:rPr lang="ja-JP" altLang="en-US" smtClean="0">
                <a:latin typeface="Arial" panose="020B0604020202020204" pitchFamily="34" charset="0"/>
              </a:rPr>
              <a:t>’</a:t>
            </a:r>
            <a:r>
              <a:rPr lang="en-US" altLang="ja-JP" smtClean="0">
                <a:latin typeface="Arial" panose="020B0604020202020204" pitchFamily="34" charset="0"/>
              </a:rPr>
              <a:t>s up. What do you do?</a:t>
            </a:r>
          </a:p>
          <a:p>
            <a:pPr marL="169863" indent="-169863" defTabSz="912813"/>
            <a:r>
              <a:rPr lang="en-US" altLang="en-US" smtClean="0">
                <a:latin typeface="Arial" panose="020B0604020202020204" pitchFamily="34" charset="0"/>
              </a:rPr>
              <a:t>-Check yo-self. Don</a:t>
            </a:r>
            <a:r>
              <a:rPr lang="ja-JP" altLang="en-US" smtClean="0">
                <a:latin typeface="Arial" panose="020B0604020202020204" pitchFamily="34" charset="0"/>
              </a:rPr>
              <a:t>’</a:t>
            </a:r>
            <a:r>
              <a:rPr lang="en-US" altLang="ja-JP" smtClean="0">
                <a:latin typeface="Arial" panose="020B0604020202020204" pitchFamily="34" charset="0"/>
              </a:rPr>
              <a:t>t make assumptions. </a:t>
            </a:r>
          </a:p>
          <a:p>
            <a:pPr marL="169863" indent="-169863" defTabSz="912813"/>
            <a:r>
              <a:rPr lang="en-US" altLang="en-US" smtClean="0">
                <a:latin typeface="Arial" panose="020B0604020202020204" pitchFamily="34" charset="0"/>
              </a:rPr>
              <a:t>-People with disabilities are the best judge of what they can or cannot do. Don</a:t>
            </a:r>
            <a:r>
              <a:rPr lang="ja-JP" altLang="en-US" smtClean="0">
                <a:latin typeface="Arial" panose="020B0604020202020204" pitchFamily="34" charset="0"/>
              </a:rPr>
              <a:t>’</a:t>
            </a:r>
            <a:r>
              <a:rPr lang="en-US" altLang="ja-JP" smtClean="0">
                <a:latin typeface="Arial" panose="020B0604020202020204" pitchFamily="34" charset="0"/>
              </a:rPr>
              <a:t>t make decisions for them about participating in any activity.</a:t>
            </a:r>
          </a:p>
          <a:p>
            <a:pPr marL="169863" indent="-169863" defTabSz="912813" eaLnBrk="1" hangingPunct="1">
              <a:spcBef>
                <a:spcPct val="0"/>
              </a:spcBef>
            </a:pPr>
            <a:r>
              <a:rPr lang="en-US" altLang="en-US" smtClean="0">
                <a:latin typeface="Arial" panose="020B0604020202020204" pitchFamily="34" charset="0"/>
              </a:rPr>
              <a:t>-It</a:t>
            </a:r>
            <a:r>
              <a:rPr lang="ja-JP" altLang="en-US" smtClean="0">
                <a:latin typeface="Arial" panose="020B0604020202020204" pitchFamily="34" charset="0"/>
              </a:rPr>
              <a:t>’</a:t>
            </a:r>
            <a:r>
              <a:rPr lang="en-US" altLang="ja-JP" smtClean="0">
                <a:latin typeface="Arial" panose="020B0604020202020204" pitchFamily="34" charset="0"/>
              </a:rPr>
              <a:t>s okay to use idiomatic expressions when talking to people with disabilities. For example, saying, </a:t>
            </a:r>
            <a:r>
              <a:rPr lang="ja-JP" altLang="en-US" smtClean="0">
                <a:latin typeface="Arial" panose="020B0604020202020204" pitchFamily="34" charset="0"/>
              </a:rPr>
              <a:t>“</a:t>
            </a:r>
            <a:r>
              <a:rPr lang="en-US" altLang="ja-JP" smtClean="0">
                <a:latin typeface="Arial" panose="020B0604020202020204" pitchFamily="34" charset="0"/>
              </a:rPr>
              <a:t>It was good to see you,</a:t>
            </a:r>
            <a:r>
              <a:rPr lang="ja-JP" altLang="en-US" smtClean="0">
                <a:latin typeface="Arial" panose="020B0604020202020204" pitchFamily="34" charset="0"/>
              </a:rPr>
              <a:t>”</a:t>
            </a:r>
            <a:r>
              <a:rPr lang="en-US" altLang="ja-JP" smtClean="0">
                <a:latin typeface="Arial" panose="020B0604020202020204" pitchFamily="34" charset="0"/>
              </a:rPr>
              <a:t> and </a:t>
            </a:r>
            <a:r>
              <a:rPr lang="ja-JP" altLang="en-US" smtClean="0">
                <a:latin typeface="Arial" panose="020B0604020202020204" pitchFamily="34" charset="0"/>
              </a:rPr>
              <a:t>“</a:t>
            </a:r>
            <a:r>
              <a:rPr lang="en-US" altLang="ja-JP" smtClean="0">
                <a:latin typeface="Arial" panose="020B0604020202020204" pitchFamily="34" charset="0"/>
              </a:rPr>
              <a:t>See you later,</a:t>
            </a:r>
            <a:r>
              <a:rPr lang="ja-JP" altLang="en-US" smtClean="0">
                <a:latin typeface="Arial" panose="020B0604020202020204" pitchFamily="34" charset="0"/>
              </a:rPr>
              <a:t>”</a:t>
            </a:r>
            <a:r>
              <a:rPr lang="en-US" altLang="ja-JP" smtClean="0">
                <a:latin typeface="Arial" panose="020B0604020202020204" pitchFamily="34" charset="0"/>
              </a:rPr>
              <a:t> to a person who is blind is completely acceptable; they use these expressions themselves all the time.</a:t>
            </a:r>
          </a:p>
          <a:p>
            <a:pPr marL="169863" indent="-169863" defTabSz="912813">
              <a:buFontTx/>
              <a:buChar char="•"/>
            </a:pPr>
            <a:r>
              <a:rPr lang="en-US" altLang="en-US" smtClean="0">
                <a:latin typeface="Arial" panose="020B0604020202020204" pitchFamily="34" charset="0"/>
              </a:rPr>
              <a:t>You are planning an event after work for the staff. There is a Deaf person on your staff who uses American Sign Language (ASL). Do you invite the Deaf staff member? </a:t>
            </a:r>
          </a:p>
          <a:p>
            <a:pPr marL="169863" indent="-169863" defTabSz="912813"/>
            <a:r>
              <a:rPr lang="en-US" altLang="en-US" smtClean="0">
                <a:latin typeface="Arial" panose="020B0604020202020204" pitchFamily="34" charset="0"/>
              </a:rPr>
              <a:t>-Don</a:t>
            </a:r>
            <a:r>
              <a:rPr lang="ja-JP" altLang="en-US" smtClean="0">
                <a:latin typeface="Arial" panose="020B0604020202020204" pitchFamily="34" charset="0"/>
              </a:rPr>
              <a:t>’</a:t>
            </a:r>
            <a:r>
              <a:rPr lang="en-US" altLang="ja-JP" smtClean="0">
                <a:latin typeface="Arial" panose="020B0604020202020204" pitchFamily="34" charset="0"/>
              </a:rPr>
              <a:t>t make assumptions. </a:t>
            </a:r>
          </a:p>
          <a:p>
            <a:pPr marL="169863" indent="-169863" defTabSz="912813"/>
            <a:r>
              <a:rPr lang="en-US" altLang="en-US" smtClean="0">
                <a:latin typeface="Arial" panose="020B0604020202020204" pitchFamily="34" charset="0"/>
              </a:rPr>
              <a:t>-Many people who are Deaf communicate with sign language and consider themselves to be members of a cultural and linguistic minority group. They refer to themselves as Deaf with a capital </a:t>
            </a:r>
            <a:r>
              <a:rPr lang="ja-JP" altLang="en-US" smtClean="0">
                <a:latin typeface="Arial" panose="020B0604020202020204" pitchFamily="34" charset="0"/>
              </a:rPr>
              <a:t>“</a:t>
            </a:r>
            <a:r>
              <a:rPr lang="en-US" altLang="ja-JP" smtClean="0">
                <a:latin typeface="Arial" panose="020B0604020202020204" pitchFamily="34" charset="0"/>
              </a:rPr>
              <a:t>D,</a:t>
            </a:r>
            <a:r>
              <a:rPr lang="ja-JP" altLang="en-US" smtClean="0">
                <a:latin typeface="Arial" panose="020B0604020202020204" pitchFamily="34" charset="0"/>
              </a:rPr>
              <a:t>”</a:t>
            </a:r>
            <a:r>
              <a:rPr lang="en-US" altLang="ja-JP" smtClean="0">
                <a:latin typeface="Arial" panose="020B0604020202020204" pitchFamily="34" charset="0"/>
              </a:rPr>
              <a:t> and may be offended by the term </a:t>
            </a:r>
            <a:r>
              <a:rPr lang="ja-JP" altLang="en-US" smtClean="0">
                <a:latin typeface="Arial" panose="020B0604020202020204" pitchFamily="34" charset="0"/>
              </a:rPr>
              <a:t>“</a:t>
            </a:r>
            <a:r>
              <a:rPr lang="en-US" altLang="ja-JP" smtClean="0">
                <a:latin typeface="Arial" panose="020B0604020202020204" pitchFamily="34" charset="0"/>
              </a:rPr>
              <a:t>hearing impaired.</a:t>
            </a:r>
            <a:r>
              <a:rPr lang="ja-JP" altLang="en-US" smtClean="0">
                <a:latin typeface="Arial" panose="020B0604020202020204" pitchFamily="34" charset="0"/>
              </a:rPr>
              <a:t>”</a:t>
            </a:r>
            <a:r>
              <a:rPr lang="en-US" altLang="ja-JP" smtClean="0">
                <a:latin typeface="Arial" panose="020B0604020202020204" pitchFamily="34" charset="0"/>
              </a:rPr>
              <a:t> Others may not object to the term, but in general it is safest to refer to people who have hearing loss but who communicate in spoken language as </a:t>
            </a:r>
            <a:r>
              <a:rPr lang="ja-JP" altLang="en-US" smtClean="0">
                <a:latin typeface="Arial" panose="020B0604020202020204" pitchFamily="34" charset="0"/>
              </a:rPr>
              <a:t>“</a:t>
            </a:r>
            <a:r>
              <a:rPr lang="en-US" altLang="ja-JP" smtClean="0">
                <a:latin typeface="Arial" panose="020B0604020202020204" pitchFamily="34" charset="0"/>
              </a:rPr>
              <a:t>hard of hearing</a:t>
            </a:r>
            <a:r>
              <a:rPr lang="ja-JP" altLang="en-US" smtClean="0">
                <a:latin typeface="Arial" panose="020B0604020202020204" pitchFamily="34" charset="0"/>
              </a:rPr>
              <a:t>”</a:t>
            </a:r>
            <a:r>
              <a:rPr lang="en-US" altLang="ja-JP" smtClean="0">
                <a:latin typeface="Arial" panose="020B0604020202020204" pitchFamily="34" charset="0"/>
              </a:rPr>
              <a:t> and to people with profound hearing losses as Deaf or deaf.</a:t>
            </a:r>
          </a:p>
          <a:p>
            <a:pPr marL="169863" indent="-169863" defTabSz="912813"/>
            <a:endParaRPr lang="en-US" altLang="en-US" smtClean="0">
              <a:latin typeface="Arial" panose="020B0604020202020204"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03AD7E3-75CE-4EE5-BECB-7483849FF652}" type="slidenum">
              <a:rPr lang="en-US" altLang="en-US" sz="1200"/>
              <a:pPr/>
              <a:t>23</a:t>
            </a:fld>
            <a:endParaRPr lang="en-US" altLang="en-US" sz="1200"/>
          </a:p>
        </p:txBody>
      </p:sp>
    </p:spTree>
    <p:extLst>
      <p:ext uri="{BB962C8B-B14F-4D97-AF65-F5344CB8AC3E}">
        <p14:creationId xmlns:p14="http://schemas.microsoft.com/office/powerpoint/2010/main" val="1952615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 the Way: Inclusive Business Culture</a:t>
            </a:r>
          </a:p>
          <a:p>
            <a:endParaRPr lang="en-US" dirty="0"/>
          </a:p>
          <a:p>
            <a:r>
              <a:rPr lang="en-US" dirty="0">
                <a:solidFill>
                  <a:srgbClr val="000000"/>
                </a:solidFill>
              </a:rPr>
              <a:t>Making equal employment opportunity for individuals with disabilities an integral part of the company’s strategic mission</a:t>
            </a:r>
          </a:p>
          <a:p>
            <a:r>
              <a:rPr lang="en-US" dirty="0">
                <a:solidFill>
                  <a:srgbClr val="000000"/>
                </a:solidFill>
              </a:rPr>
              <a:t>Implementing a comprehensive, continual series of equal employment opportunity initiatives and building a related infrastructure, with leadership as the catalyst</a:t>
            </a:r>
          </a:p>
          <a:p>
            <a:r>
              <a:rPr lang="en-US" dirty="0">
                <a:solidFill>
                  <a:srgbClr val="000000"/>
                </a:solidFill>
              </a:rPr>
              <a:t>Developing and communicating policy statements and other illustrations of the company’s commitment to disability diversity and inclusion</a:t>
            </a:r>
          </a:p>
          <a:p>
            <a:r>
              <a:rPr lang="en-US" dirty="0">
                <a:solidFill>
                  <a:srgbClr val="000000"/>
                </a:solidFill>
              </a:rPr>
              <a:t>Developing emergency management plans that specifically address the needs of employees with disabilities</a:t>
            </a:r>
          </a:p>
          <a:p>
            <a:r>
              <a:rPr lang="en-US" dirty="0">
                <a:solidFill>
                  <a:srgbClr val="000000"/>
                </a:solidFill>
              </a:rPr>
              <a:t>Seeking input regarding the existence of an accessible and disability-inclusive workplace environment</a:t>
            </a:r>
          </a:p>
          <a:p>
            <a:r>
              <a:rPr lang="en-US" b="1" dirty="0">
                <a:solidFill>
                  <a:srgbClr val="000000"/>
                </a:solidFill>
              </a:rPr>
              <a:t>Establishing an enterprise-wide team or affinity group</a:t>
            </a:r>
          </a:p>
          <a:p>
            <a:endParaRPr lang="en-US" dirty="0"/>
          </a:p>
          <a:p>
            <a:endParaRPr lang="en-US" dirty="0"/>
          </a:p>
        </p:txBody>
      </p:sp>
      <p:sp>
        <p:nvSpPr>
          <p:cNvPr id="4" name="Slide Number Placeholder 3"/>
          <p:cNvSpPr>
            <a:spLocks noGrp="1"/>
          </p:cNvSpPr>
          <p:nvPr>
            <p:ph type="sldNum" sz="quarter" idx="10"/>
          </p:nvPr>
        </p:nvSpPr>
        <p:spPr/>
        <p:txBody>
          <a:bodyPr/>
          <a:lstStyle/>
          <a:p>
            <a:fld id="{B19C23A2-B523-7849-85E6-266E1B21FD7F}" type="slidenum">
              <a:rPr lang="en-US" smtClean="0"/>
              <a:t>31</a:t>
            </a:fld>
            <a:endParaRPr lang="en-US"/>
          </a:p>
        </p:txBody>
      </p:sp>
    </p:spTree>
    <p:extLst>
      <p:ext uri="{BB962C8B-B14F-4D97-AF65-F5344CB8AC3E}">
        <p14:creationId xmlns:p14="http://schemas.microsoft.com/office/powerpoint/2010/main" val="477832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i="1" dirty="0"/>
              <a:t>Image description: Build the Pipeline: Outreach &amp; Recruitment in white text against a red background with the graphic of three people in the right bottom corner.</a:t>
            </a:r>
          </a:p>
          <a:p>
            <a:pPr>
              <a:spcBef>
                <a:spcPct val="0"/>
              </a:spcBef>
            </a:pPr>
            <a:endParaRPr lang="en-US" i="1" dirty="0"/>
          </a:p>
          <a:p>
            <a:pPr>
              <a:spcBef>
                <a:spcPct val="0"/>
              </a:spcBef>
            </a:pPr>
            <a:r>
              <a:rPr lang="en-US" b="1" dirty="0"/>
              <a:t>Build the Pipeline: Outreach and Recruitment </a:t>
            </a:r>
            <a:endParaRPr dirty="0"/>
          </a:p>
          <a:p>
            <a:pPr eaLnBrk="1" hangingPunct="1">
              <a:spcBef>
                <a:spcPct val="0"/>
              </a:spcBef>
            </a:pPr>
            <a:endParaRPr lang="en-US" dirty="0"/>
          </a:p>
          <a:p>
            <a:pPr eaLnBrk="1" hangingPunct="1">
              <a:spcBef>
                <a:spcPct val="0"/>
              </a:spcBef>
              <a:buFontTx/>
              <a:buChar char="•"/>
            </a:pPr>
            <a:r>
              <a:rPr lang="en-US" dirty="0">
                <a:solidFill>
                  <a:srgbClr val="000000"/>
                </a:solidFill>
              </a:rPr>
              <a:t>State Vocational Rehabilitation Agencies / Mental Health Agency / Developmental Disability Agency</a:t>
            </a:r>
          </a:p>
          <a:p>
            <a:pPr marL="742950" lvl="1" indent="-285750">
              <a:buFontTx/>
              <a:buChar char="•"/>
            </a:pPr>
            <a:r>
              <a:rPr lang="en-US" dirty="0"/>
              <a:t>Council of State Administrators of Vocational Rehabilitation (CSAVR) </a:t>
            </a:r>
            <a:r>
              <a:rPr lang="en-US" u="sng" dirty="0">
                <a:hlinkClick r:id="rId3" tooltip="CSAVR TAP"/>
              </a:rPr>
              <a:t>Talent Acquisition Portal</a:t>
            </a:r>
            <a:endParaRPr lang="en-US" dirty="0"/>
          </a:p>
          <a:p>
            <a:pPr marL="742950" lvl="1" indent="-285750">
              <a:buFontTx/>
              <a:buChar char="•"/>
            </a:pPr>
            <a:r>
              <a:rPr lang="en-US" dirty="0"/>
              <a:t>Link to SVRAs listing: http://askjan.org/cgi-win/TypeQuery.exe?902 </a:t>
            </a:r>
          </a:p>
          <a:p>
            <a:pPr>
              <a:buFontTx/>
              <a:buChar char="•"/>
            </a:pPr>
            <a:r>
              <a:rPr lang="en-US" dirty="0">
                <a:solidFill>
                  <a:srgbClr val="000000"/>
                </a:solidFill>
              </a:rPr>
              <a:t>Workforce Development System Entities</a:t>
            </a:r>
          </a:p>
          <a:p>
            <a:pPr marL="742950" lvl="1" indent="-285750">
              <a:buFontTx/>
              <a:buChar char="•"/>
            </a:pPr>
            <a:r>
              <a:rPr lang="en-US" b="1" dirty="0"/>
              <a:t>Directory of One Stop Centers: </a:t>
            </a:r>
            <a:r>
              <a:rPr lang="en-US" dirty="0"/>
              <a:t>https://</a:t>
            </a:r>
            <a:r>
              <a:rPr lang="en-US" u="sng" dirty="0"/>
              <a:t>www.careeronestop.org/</a:t>
            </a:r>
            <a:r>
              <a:rPr lang="en-US" dirty="0"/>
              <a:t>businesscenter/findjobcenters/american-job-center-finder.aspx</a:t>
            </a:r>
          </a:p>
          <a:p>
            <a:pPr marL="742950" lvl="1" indent="-285750">
              <a:buFontTx/>
              <a:buChar char="•"/>
            </a:pPr>
            <a:r>
              <a:rPr lang="en-US" b="1" dirty="0"/>
              <a:t>One</a:t>
            </a:r>
            <a:r>
              <a:rPr lang="en-US" b="1" baseline="0" dirty="0"/>
              <a:t> Stop </a:t>
            </a:r>
            <a:r>
              <a:rPr lang="en-US" b="1" dirty="0"/>
              <a:t>Business Center: Where to Find Candidates</a:t>
            </a:r>
            <a:r>
              <a:rPr lang="en-US" dirty="0"/>
              <a:t>: </a:t>
            </a:r>
            <a:br>
              <a:rPr lang="en-US" dirty="0"/>
            </a:br>
            <a:r>
              <a:rPr lang="en-US" dirty="0"/>
              <a:t>https://www.careeronestop.org/businesscenter/recruitandhire/wheretofindcandidates/where-to-find-candidates.aspx </a:t>
            </a:r>
            <a:endParaRPr lang="en-US" dirty="0">
              <a:solidFill>
                <a:srgbClr val="000000"/>
              </a:solidFill>
            </a:endParaRPr>
          </a:p>
          <a:p>
            <a:pPr marL="742950" lvl="1" indent="-285750">
              <a:buFontTx/>
              <a:buChar char="•"/>
            </a:pPr>
            <a:r>
              <a:rPr lang="en-US" b="1" dirty="0">
                <a:solidFill>
                  <a:srgbClr val="000000"/>
                </a:solidFill>
              </a:rPr>
              <a:t>DEI Grants</a:t>
            </a:r>
            <a:r>
              <a:rPr lang="en-US" dirty="0">
                <a:solidFill>
                  <a:srgbClr val="000000"/>
                </a:solidFill>
              </a:rPr>
              <a:t>: </a:t>
            </a:r>
            <a:r>
              <a:rPr lang="en-US" dirty="0"/>
              <a:t>The Disability Employment Initiative (DEI) aims to improve education, training and employment opportunities and outcomes for youth and adults with disabilities who are unemployed, underemployed and/or receiving Social Security disability benefits. ODEP jointly funds and administers the DEI with DOL's Employment and Training Administration (ETA). </a:t>
            </a:r>
            <a:endParaRPr lang="en-US" dirty="0">
              <a:solidFill>
                <a:srgbClr val="000000"/>
              </a:solidFill>
            </a:endParaRPr>
          </a:p>
          <a:p>
            <a:pPr marL="742950" lvl="1" indent="-285750">
              <a:buFontTx/>
              <a:buChar char="•"/>
            </a:pPr>
            <a:r>
              <a:rPr lang="en-US" dirty="0"/>
              <a:t>Round 4 DEI Grantees include: AL Alabama Department of Economic and Community Affairs, Workforce Development Division AK Alaska Department of Labor and Workforce Development, Employment Security Division CT Connecticut Department of Labor, Office of Workforce Competitiveness ID Idaho Department of Labor IL Illinois Department of Commerce and Economic Opportunity, Office of Employment and Training ME Maine Department of Labor, Bureau of Employment Services NY New York State Department of Labor, Division of Employment and Workforce Solutions VA Virginia Community College System, Workforce Development Services </a:t>
            </a:r>
          </a:p>
          <a:p>
            <a:pPr marL="742950" lvl="1" indent="-285750">
              <a:buFontTx/>
              <a:buChar char="•"/>
            </a:pPr>
            <a:r>
              <a:rPr lang="en-US" dirty="0"/>
              <a:t>Round 5 DEI Grantees include: CA California Employment Development Department, Workforce Services Division IL Illinois Department of Commerce and Economic Opportunity, Office of Employment and Training KS Kansas Department of Commerce MA Massachusetts Executive Office of Labor and Workforce Development, Department of Career Services MN Minnesota Department of Employment and Economic Development, Division of Workforce Development SD South Dakota Department of Labor and Regulation (DLLR), Workforce Training </a:t>
            </a:r>
            <a:endParaRPr lang="en-US" dirty="0">
              <a:solidFill>
                <a:srgbClr val="000000"/>
              </a:solidFill>
            </a:endParaRPr>
          </a:p>
          <a:p>
            <a:pPr marL="742950" lvl="1" indent="-285750">
              <a:buFontTx/>
              <a:buChar char="•"/>
            </a:pPr>
            <a:r>
              <a:rPr lang="en-US" dirty="0"/>
              <a:t>Round 6 DEI Grantees include: AK State of Alaska, Department of Labor and Workforce Development GA Georgia Department of Economic Development, Workforce Division HI State of Hawaii, Department of Labor and Industrial Relations IA Iowa Workforce Development NY New York State Department of Labor WA Washington State Employment Security Department </a:t>
            </a:r>
            <a:endParaRPr lang="en-US" dirty="0">
              <a:solidFill>
                <a:srgbClr val="000000"/>
              </a:solidFill>
            </a:endParaRPr>
          </a:p>
          <a:p>
            <a:pPr marL="742950" lvl="1" indent="-285750">
              <a:buFontTx/>
              <a:buChar char="•"/>
            </a:pPr>
            <a:endParaRPr lang="en-US" dirty="0">
              <a:solidFill>
                <a:srgbClr val="000000"/>
              </a:solidFill>
            </a:endParaRPr>
          </a:p>
        </p:txBody>
      </p:sp>
      <p:sp>
        <p:nvSpPr>
          <p:cNvPr id="54275"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63A2C53C-9183-4F3F-BEFE-DB051296DFE7}" type="slidenum">
              <a:rPr lang="en-US" sz="1200">
                <a:latin typeface="+mn-lt"/>
              </a:rPr>
              <a:pPr algn="r">
                <a:defRPr/>
              </a:pPr>
              <a:t>32</a:t>
            </a:fld>
            <a:endParaRPr lang="en-US" sz="1200" dirty="0">
              <a:latin typeface="+mn-lt"/>
            </a:endParaRPr>
          </a:p>
        </p:txBody>
      </p:sp>
    </p:spTree>
    <p:extLst>
      <p:ext uri="{BB962C8B-B14F-4D97-AF65-F5344CB8AC3E}">
        <p14:creationId xmlns:p14="http://schemas.microsoft.com/office/powerpoint/2010/main" val="3204068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This Center is a resource for employers seeking to recruit, hire, retain and advance qualified employees with disabilities.  It is funded through a cooperative agreement with the U.S. Department of Labor’s Office of Disability Employment Policy, or ODEP.  But we’re not doing it all alone; rather, we lead a collaborative of partners, each of whom brings a different perspective to the issue.  </a:t>
            </a:r>
          </a:p>
          <a:p>
            <a:pPr eaLnBrk="1" hangingPunct="1">
              <a:spcBef>
                <a:spcPct val="0"/>
              </a:spcBef>
            </a:pPr>
            <a:endParaRPr lang="en-US" dirty="0"/>
          </a:p>
          <a:p>
            <a:pPr eaLnBrk="1" hangingPunct="1"/>
            <a:r>
              <a:rPr lang="en-US" dirty="0"/>
              <a:t>What exactly does EARN do for employers? We support them in their efforts to recruit, hire, retain and advance qualified individuals with disabilities. Here’s how:</a:t>
            </a:r>
          </a:p>
          <a:p>
            <a:pPr eaLnBrk="1" hangingPunct="1"/>
            <a:endParaRPr lang="en-US" dirty="0"/>
          </a:p>
          <a:p>
            <a:pPr eaLnBrk="1" hangingPunct="1"/>
            <a:r>
              <a:rPr lang="en-US" dirty="0"/>
              <a:t>Education and Resources:</a:t>
            </a:r>
          </a:p>
          <a:p>
            <a:pPr eaLnBrk="1" hangingPunct="1"/>
            <a:r>
              <a:rPr lang="en-US" dirty="0"/>
              <a:t>This website—AskEARN.org—is the initiative’s online hub, serving as a centralized source of employer-focused tools, resources and publications on disability inclusion. Check out our easy-to-navigate information on a wide range of topics, from recruiting qualified job candidates to tax incentives for hiring people with disabilities.</a:t>
            </a:r>
          </a:p>
          <a:p>
            <a:pPr eaLnBrk="1" hangingPunct="1"/>
            <a:endParaRPr lang="en-US" dirty="0"/>
          </a:p>
          <a:p>
            <a:pPr eaLnBrk="1" hangingPunct="1"/>
            <a:r>
              <a:rPr lang="en-US" dirty="0"/>
              <a:t>In-Person and Online Training:</a:t>
            </a:r>
          </a:p>
          <a:p>
            <a:pPr eaLnBrk="1" hangingPunct="1"/>
            <a:r>
              <a:rPr lang="en-US" dirty="0"/>
              <a:t>EARN is your gateway to free training on the latest disability inclusion topics. Take advantage of our interactive </a:t>
            </a:r>
            <a:r>
              <a:rPr lang="en-US" dirty="0">
                <a:hlinkClick r:id="rId3"/>
              </a:rPr>
              <a:t>webinars</a:t>
            </a:r>
            <a:r>
              <a:rPr lang="en-US" dirty="0"/>
              <a:t>, download </a:t>
            </a:r>
            <a:r>
              <a:rPr lang="en-US" dirty="0">
                <a:hlinkClick r:id="rId4"/>
              </a:rPr>
              <a:t>free training resources</a:t>
            </a:r>
            <a:r>
              <a:rPr lang="en-US" dirty="0"/>
              <a:t> to share with your staff, or </a:t>
            </a:r>
            <a:r>
              <a:rPr lang="en-US" dirty="0">
                <a:hlinkClick r:id="rId5"/>
              </a:rPr>
              <a:t>request a customized, in-person training</a:t>
            </a:r>
            <a:r>
              <a:rPr lang="en-US" dirty="0"/>
              <a:t> delivered by an EARN expert. Topics include, but are not limited to: disability etiquette, interviewing job candidates with disabilities and reasonable accommodations. (EARN webinars frequently offer HRCI credits for attendance!)</a:t>
            </a:r>
          </a:p>
          <a:p>
            <a:pPr eaLnBrk="1" hangingPunct="1"/>
            <a:endParaRPr lang="en-US" dirty="0"/>
          </a:p>
          <a:p>
            <a:pPr eaLnBrk="1" hangingPunct="1"/>
            <a:r>
              <a:rPr lang="en-US" dirty="0"/>
              <a:t>One-on-One Technical Assistance:</a:t>
            </a:r>
          </a:p>
          <a:p>
            <a:pPr eaLnBrk="1" hangingPunct="1"/>
            <a:r>
              <a:rPr lang="en-US" dirty="0"/>
              <a:t>EARN also provides one-on-one </a:t>
            </a:r>
            <a:r>
              <a:rPr lang="en-US" dirty="0">
                <a:hlinkClick r:id="rId6"/>
              </a:rPr>
              <a:t>online consultations</a:t>
            </a:r>
            <a:r>
              <a:rPr lang="en-US" dirty="0"/>
              <a:t> with disability employment experts. We’ll answer your questions about your specific situation and connect you with local resources that can help you source and support job candidates with disabilities. Rest assured that all inquiries are confidential; no contact information is shared with any outside entity.</a:t>
            </a:r>
          </a:p>
          <a:p>
            <a:pPr eaLnBrk="1" hangingPunct="1"/>
            <a:endParaRPr lang="en-US" dirty="0"/>
          </a:p>
          <a:p>
            <a:pPr eaLnBrk="1" hangingPunct="1"/>
            <a:r>
              <a:rPr lang="en-US" dirty="0"/>
              <a:t>News and Information:</a:t>
            </a:r>
          </a:p>
          <a:p>
            <a:pPr eaLnBrk="1" hangingPunct="1"/>
            <a:r>
              <a:rPr lang="en-US" dirty="0"/>
              <a:t>EARN makes it easy to stay up to date on the latest disability employment news and information. </a:t>
            </a:r>
            <a:r>
              <a:rPr lang="en-US" dirty="0">
                <a:hlinkClick r:id="rId7"/>
              </a:rPr>
              <a:t>Subscribe</a:t>
            </a:r>
            <a:r>
              <a:rPr lang="en-US" dirty="0"/>
              <a:t> to our e-newsletter and e-blasts, follow us on </a:t>
            </a:r>
            <a:r>
              <a:rPr lang="en-US" dirty="0">
                <a:hlinkClick r:id="rId8"/>
              </a:rPr>
              <a:t>Facebook</a:t>
            </a:r>
            <a:r>
              <a:rPr lang="en-US" dirty="0"/>
              <a:t>, </a:t>
            </a:r>
            <a:r>
              <a:rPr lang="en-US" dirty="0">
                <a:hlinkClick r:id="rId9"/>
              </a:rPr>
              <a:t>Twitter</a:t>
            </a:r>
            <a:r>
              <a:rPr lang="en-US" dirty="0"/>
              <a:t>, </a:t>
            </a:r>
            <a:r>
              <a:rPr lang="en-US" dirty="0">
                <a:hlinkClick r:id="rId10"/>
              </a:rPr>
              <a:t>LinkedIn</a:t>
            </a:r>
            <a:r>
              <a:rPr lang="en-US" dirty="0"/>
              <a:t>, </a:t>
            </a:r>
            <a:r>
              <a:rPr lang="en-US" dirty="0">
                <a:hlinkClick r:id="rId11"/>
              </a:rPr>
              <a:t>YouTube</a:t>
            </a:r>
            <a:r>
              <a:rPr lang="en-US" dirty="0"/>
              <a:t>, and visit our </a:t>
            </a:r>
            <a:r>
              <a:rPr lang="en-US" dirty="0">
                <a:hlinkClick r:id="rId12"/>
              </a:rPr>
              <a:t>home page</a:t>
            </a:r>
            <a:r>
              <a:rPr lang="en-US" dirty="0"/>
              <a:t> to learn about upcoming events, developing news and promising practices in the world of disability diversity and inclusion.</a:t>
            </a:r>
          </a:p>
          <a:p>
            <a:pPr eaLnBrk="1" hangingPunct="1"/>
            <a:endParaRPr lang="en-US" dirty="0"/>
          </a:p>
          <a:p>
            <a:pPr eaLnBrk="1" hangingPunct="1"/>
            <a:r>
              <a:rPr lang="en-US" dirty="0"/>
              <a:t>Research and Exemplary Practices:</a:t>
            </a:r>
          </a:p>
          <a:p>
            <a:pPr eaLnBrk="1" hangingPunct="1"/>
            <a:r>
              <a:rPr lang="en-US" dirty="0"/>
              <a:t>Behind the scenes, EARN is busy researching disability inclusion issues and gathering exemplary policies and practices from </a:t>
            </a:r>
            <a:r>
              <a:rPr lang="en-US" dirty="0">
                <a:hlinkClick r:id="rId13"/>
              </a:rPr>
              <a:t>employers who are getting it right</a:t>
            </a:r>
            <a:r>
              <a:rPr lang="en-US" dirty="0"/>
              <a:t>. This research informs the tools and resources we bring to you through AskEARN.org and ensures that we bring you the latest, most effective technical assistance.</a:t>
            </a:r>
          </a:p>
          <a:p>
            <a:pPr eaLnBrk="1" hangingPunct="1">
              <a:spcBef>
                <a:spcPct val="0"/>
              </a:spcBef>
            </a:pPr>
            <a:r>
              <a:rPr lang="en-US" dirty="0"/>
              <a:t>To learn more about the Employer TA Center’s activities, I encourage you to visit our main website at AskEARN.org, where you can find out about its trainings, webinars and publications.  AskEARN.org is also where you can also learn about the Workforce Recruitment Program, or WRP, a great program that connects employers, both private and public, with highly qualified college students and recent graduates with disabilities seeking summer internships or permanent employment.  While on the site, be sure to sign up for our biweekly newsletter and alerts for upcoming webinars and other educational events.</a:t>
            </a:r>
          </a:p>
          <a:p>
            <a:pPr eaLnBrk="1" hangingPunct="1">
              <a:spcBef>
                <a:spcPct val="0"/>
              </a:spcBef>
            </a:pPr>
            <a:endParaRPr lang="en-US" dirty="0"/>
          </a:p>
          <a:p>
            <a:pPr eaLnBrk="1" hangingPunct="1">
              <a:spcBef>
                <a:spcPct val="0"/>
              </a:spcBef>
            </a:pPr>
            <a:r>
              <a:rPr lang="en-US" dirty="0"/>
              <a:t>Partners in the Employer TA Center include:</a:t>
            </a:r>
          </a:p>
          <a:p>
            <a:pPr eaLnBrk="1" hangingPunct="1">
              <a:spcBef>
                <a:spcPct val="0"/>
              </a:spcBef>
            </a:pPr>
            <a:r>
              <a:rPr lang="en-US" dirty="0"/>
              <a:t>The National Conference of State Legislatures </a:t>
            </a:r>
          </a:p>
          <a:p>
            <a:pPr eaLnBrk="1" hangingPunct="1">
              <a:spcBef>
                <a:spcPct val="0"/>
              </a:spcBef>
            </a:pPr>
            <a:r>
              <a:rPr lang="en-US" dirty="0"/>
              <a:t>The U.S. Business Leadership Network </a:t>
            </a:r>
          </a:p>
          <a:p>
            <a:pPr eaLnBrk="1" hangingPunct="1">
              <a:spcBef>
                <a:spcPct val="0"/>
              </a:spcBef>
            </a:pPr>
            <a:r>
              <a:rPr lang="en-US" dirty="0"/>
              <a:t>The George Washington University</a:t>
            </a:r>
          </a:p>
          <a:p>
            <a:pPr eaLnBrk="1" hangingPunct="1">
              <a:spcBef>
                <a:spcPct val="0"/>
              </a:spcBef>
            </a:pPr>
            <a:r>
              <a:rPr lang="en-US" dirty="0"/>
              <a:t>The Georgia Institute of Technology’s Center for the Study and Advancement of Disability Policy</a:t>
            </a:r>
          </a:p>
          <a:p>
            <a:pPr eaLnBrk="1" hangingPunct="1">
              <a:spcBef>
                <a:spcPct val="0"/>
              </a:spcBef>
            </a:pPr>
            <a:r>
              <a:rPr lang="en-US" dirty="0"/>
              <a:t>Concepts Communications</a:t>
            </a:r>
          </a:p>
          <a:p>
            <a:pPr eaLnBrk="1" hangingPunct="1">
              <a:spcBef>
                <a:spcPct val="0"/>
              </a:spcBef>
            </a:pPr>
            <a:r>
              <a:rPr lang="en-US" dirty="0"/>
              <a:t>DiversityInc</a:t>
            </a:r>
          </a:p>
        </p:txBody>
      </p:sp>
      <p:sp>
        <p:nvSpPr>
          <p:cNvPr id="21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59A27D-03CA-468D-919C-16B1503B0886}" type="slidenum">
              <a:rPr lang="en-US">
                <a:cs typeface="Arial" charset="0"/>
              </a:rPr>
              <a:pPr fontAlgn="base">
                <a:spcBef>
                  <a:spcPct val="0"/>
                </a:spcBef>
                <a:spcAft>
                  <a:spcPct val="0"/>
                </a:spcAft>
                <a:defRPr/>
              </a:pPr>
              <a:t>2</a:t>
            </a:fld>
            <a:endParaRPr lang="en-US" dirty="0">
              <a:cs typeface="Arial" charset="0"/>
            </a:endParaRPr>
          </a:p>
        </p:txBody>
      </p:sp>
    </p:spTree>
    <p:extLst>
      <p:ext uri="{BB962C8B-B14F-4D97-AF65-F5344CB8AC3E}">
        <p14:creationId xmlns:p14="http://schemas.microsoft.com/office/powerpoint/2010/main" val="2812654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Image description: Hire (and Keep) the Best: Talent Acquisition and Retention Processes in white text against a yellow background with a graphic representing a handshake below.</a:t>
            </a:r>
            <a:endParaRPr lang="en-US" dirty="0"/>
          </a:p>
          <a:p>
            <a:endParaRPr lang="en-US" dirty="0">
              <a:solidFill>
                <a:srgbClr val="FFFFFF"/>
              </a:solidFill>
            </a:endParaRPr>
          </a:p>
          <a:p>
            <a:r>
              <a:rPr lang="en-US" dirty="0"/>
              <a:t>Hire (and</a:t>
            </a:r>
            <a:r>
              <a:rPr lang="en-US" baseline="0" dirty="0"/>
              <a:t> Keep) the Best: </a:t>
            </a:r>
            <a:r>
              <a:rPr lang="en-US" dirty="0"/>
              <a:t>Talent</a:t>
            </a:r>
            <a:r>
              <a:rPr lang="en-US" baseline="0" dirty="0"/>
              <a:t> Acquisition and Retention Processes</a:t>
            </a:r>
            <a:endParaRPr dirty="0"/>
          </a:p>
          <a:p>
            <a:endParaRPr lang="en-US" baseline="0" dirty="0"/>
          </a:p>
          <a:p>
            <a:r>
              <a:rPr lang="en-US" b="1" dirty="0">
                <a:solidFill>
                  <a:schemeClr val="tx1"/>
                </a:solidFill>
              </a:rPr>
              <a:t>Disability Disclosure</a:t>
            </a:r>
          </a:p>
          <a:p>
            <a:r>
              <a:rPr lang="en-US" b="1" dirty="0">
                <a:solidFill>
                  <a:schemeClr val="tx1"/>
                </a:solidFill>
              </a:rPr>
              <a:t>Invitations to Self-Identify </a:t>
            </a:r>
            <a:endParaRPr lang="en-US" dirty="0">
              <a:solidFill>
                <a:schemeClr val="tx1"/>
              </a:solidFill>
            </a:endParaRPr>
          </a:p>
          <a:p>
            <a:r>
              <a:rPr lang="en-US" dirty="0">
                <a:solidFill>
                  <a:schemeClr val="tx1"/>
                </a:solidFill>
              </a:rPr>
              <a:t>Qualification Standards</a:t>
            </a:r>
          </a:p>
          <a:p>
            <a:r>
              <a:rPr lang="en-US" dirty="0">
                <a:solidFill>
                  <a:schemeClr val="tx1"/>
                </a:solidFill>
              </a:rPr>
              <a:t>Job Announcements</a:t>
            </a:r>
          </a:p>
          <a:p>
            <a:r>
              <a:rPr lang="en-US" dirty="0">
                <a:solidFill>
                  <a:schemeClr val="tx1"/>
                </a:solidFill>
              </a:rPr>
              <a:t>Hiring Process</a:t>
            </a:r>
          </a:p>
          <a:p>
            <a:r>
              <a:rPr lang="en-US" dirty="0">
                <a:solidFill>
                  <a:schemeClr val="tx1"/>
                </a:solidFill>
              </a:rPr>
              <a:t>Career Development and Advancement</a:t>
            </a:r>
          </a:p>
          <a:p>
            <a:r>
              <a:rPr lang="en-US" b="1" dirty="0">
                <a:solidFill>
                  <a:schemeClr val="tx1"/>
                </a:solidFill>
              </a:rPr>
              <a:t>Retention/Promotion</a:t>
            </a:r>
          </a:p>
          <a:p>
            <a:r>
              <a:rPr lang="en-US" b="1" dirty="0">
                <a:solidFill>
                  <a:schemeClr val="tx1"/>
                </a:solidFill>
              </a:rPr>
              <a:t>Accommodations</a:t>
            </a:r>
          </a:p>
        </p:txBody>
      </p:sp>
      <p:sp>
        <p:nvSpPr>
          <p:cNvPr id="4" name="Slide Number Placeholder 3"/>
          <p:cNvSpPr>
            <a:spLocks noGrp="1"/>
          </p:cNvSpPr>
          <p:nvPr>
            <p:ph type="sldNum" sz="quarter" idx="10"/>
          </p:nvPr>
        </p:nvSpPr>
        <p:spPr/>
        <p:txBody>
          <a:bodyPr/>
          <a:lstStyle/>
          <a:p>
            <a:fld id="{B19C23A2-B523-7849-85E6-266E1B21FD7F}" type="slidenum">
              <a:rPr lang="en-US" smtClean="0"/>
              <a:t>33</a:t>
            </a:fld>
            <a:endParaRPr lang="en-US"/>
          </a:p>
        </p:txBody>
      </p:sp>
    </p:spTree>
    <p:extLst>
      <p:ext uri="{BB962C8B-B14F-4D97-AF65-F5344CB8AC3E}">
        <p14:creationId xmlns:p14="http://schemas.microsoft.com/office/powerpoint/2010/main" val="1197282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Image description</a:t>
            </a:r>
            <a:endParaRPr lang="en-US" dirty="0">
              <a:solidFill>
                <a:srgbClr val="FFFFFF"/>
              </a:solidFill>
            </a:endParaRPr>
          </a:p>
        </p:txBody>
      </p:sp>
      <p:sp>
        <p:nvSpPr>
          <p:cNvPr id="4" name="Slide Number Placeholder 3"/>
          <p:cNvSpPr>
            <a:spLocks noGrp="1"/>
          </p:cNvSpPr>
          <p:nvPr>
            <p:ph type="sldNum" sz="quarter" idx="10"/>
          </p:nvPr>
        </p:nvSpPr>
        <p:spPr/>
        <p:txBody>
          <a:bodyPr/>
          <a:lstStyle/>
          <a:p>
            <a:fld id="{B19C23A2-B523-7849-85E6-266E1B21FD7F}" type="slidenum">
              <a:rPr lang="en-US" smtClean="0"/>
              <a:t>34</a:t>
            </a:fld>
            <a:endParaRPr lang="en-US"/>
          </a:p>
        </p:txBody>
      </p:sp>
    </p:spTree>
    <p:extLst>
      <p:ext uri="{BB962C8B-B14F-4D97-AF65-F5344CB8AC3E}">
        <p14:creationId xmlns:p14="http://schemas.microsoft.com/office/powerpoint/2010/main" val="856161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Image description</a:t>
            </a:r>
          </a:p>
          <a:p>
            <a:endParaRPr lang="en-US" i="1" dirty="0"/>
          </a:p>
        </p:txBody>
      </p:sp>
      <p:sp>
        <p:nvSpPr>
          <p:cNvPr id="4" name="Slide Number Placeholder 3"/>
          <p:cNvSpPr>
            <a:spLocks noGrp="1"/>
          </p:cNvSpPr>
          <p:nvPr>
            <p:ph type="sldNum" sz="quarter" idx="10"/>
          </p:nvPr>
        </p:nvSpPr>
        <p:spPr/>
        <p:txBody>
          <a:bodyPr/>
          <a:lstStyle/>
          <a:p>
            <a:fld id="{B19C23A2-B523-7849-85E6-266E1B21FD7F}" type="slidenum">
              <a:rPr lang="en-US" smtClean="0"/>
              <a:t>35</a:t>
            </a:fld>
            <a:endParaRPr lang="en-US"/>
          </a:p>
        </p:txBody>
      </p:sp>
    </p:spTree>
    <p:extLst>
      <p:ext uri="{BB962C8B-B14F-4D97-AF65-F5344CB8AC3E}">
        <p14:creationId xmlns:p14="http://schemas.microsoft.com/office/powerpoint/2010/main" val="3352685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Image description:</a:t>
            </a:r>
            <a:endParaRPr lang="en-US" b="1" dirty="0">
              <a:solidFill>
                <a:schemeClr val="tx1"/>
              </a:solidFill>
            </a:endParaRPr>
          </a:p>
        </p:txBody>
      </p:sp>
      <p:sp>
        <p:nvSpPr>
          <p:cNvPr id="4" name="Slide Number Placeholder 3"/>
          <p:cNvSpPr>
            <a:spLocks noGrp="1"/>
          </p:cNvSpPr>
          <p:nvPr>
            <p:ph type="sldNum" sz="quarter" idx="10"/>
          </p:nvPr>
        </p:nvSpPr>
        <p:spPr/>
        <p:txBody>
          <a:bodyPr/>
          <a:lstStyle/>
          <a:p>
            <a:fld id="{B19C23A2-B523-7849-85E6-266E1B21FD7F}" type="slidenum">
              <a:rPr lang="en-US" smtClean="0"/>
              <a:t>36</a:t>
            </a:fld>
            <a:endParaRPr lang="en-US"/>
          </a:p>
        </p:txBody>
      </p:sp>
    </p:spTree>
    <p:extLst>
      <p:ext uri="{BB962C8B-B14F-4D97-AF65-F5344CB8AC3E}">
        <p14:creationId xmlns:p14="http://schemas.microsoft.com/office/powerpoint/2010/main" val="1326118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Image description:</a:t>
            </a:r>
            <a:endParaRPr lang="en-US" b="1" dirty="0">
              <a:solidFill>
                <a:schemeClr val="tx1"/>
              </a:solidFill>
            </a:endParaRPr>
          </a:p>
        </p:txBody>
      </p:sp>
      <p:sp>
        <p:nvSpPr>
          <p:cNvPr id="4" name="Slide Number Placeholder 3"/>
          <p:cNvSpPr>
            <a:spLocks noGrp="1"/>
          </p:cNvSpPr>
          <p:nvPr>
            <p:ph type="sldNum" sz="quarter" idx="10"/>
          </p:nvPr>
        </p:nvSpPr>
        <p:spPr/>
        <p:txBody>
          <a:bodyPr/>
          <a:lstStyle/>
          <a:p>
            <a:fld id="{B19C23A2-B523-7849-85E6-266E1B21FD7F}" type="slidenum">
              <a:rPr lang="en-US" smtClean="0"/>
              <a:t>37</a:t>
            </a:fld>
            <a:endParaRPr lang="en-US"/>
          </a:p>
        </p:txBody>
      </p:sp>
    </p:spTree>
    <p:extLst>
      <p:ext uri="{BB962C8B-B14F-4D97-AF65-F5344CB8AC3E}">
        <p14:creationId xmlns:p14="http://schemas.microsoft.com/office/powerpoint/2010/main" val="3553209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Q&amp;A</a:t>
            </a:r>
          </a:p>
        </p:txBody>
      </p:sp>
      <p:sp>
        <p:nvSpPr>
          <p:cNvPr id="870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1EF8D4-0D39-4A3E-A65B-DB9C6E448FC5}" type="slidenum">
              <a:rPr lang="en-US">
                <a:cs typeface="Arial" charset="0"/>
              </a:rPr>
              <a:pPr fontAlgn="base">
                <a:spcBef>
                  <a:spcPct val="0"/>
                </a:spcBef>
                <a:spcAft>
                  <a:spcPct val="0"/>
                </a:spcAft>
                <a:defRPr/>
              </a:pPr>
              <a:t>38</a:t>
            </a:fld>
            <a:endParaRPr lang="en-US" dirty="0">
              <a:cs typeface="Arial" charset="0"/>
            </a:endParaRPr>
          </a:p>
        </p:txBody>
      </p:sp>
    </p:spTree>
    <p:extLst>
      <p:ext uri="{BB962C8B-B14F-4D97-AF65-F5344CB8AC3E}">
        <p14:creationId xmlns:p14="http://schemas.microsoft.com/office/powerpoint/2010/main" val="1574853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Image description: Photograph of Derek Shields. He has short blond hair and is wearing a suit jacket and tie.</a:t>
            </a:r>
            <a:endParaRPr lang="en-US" dirty="0"/>
          </a:p>
          <a:p>
            <a:endParaRPr lang="en-US" i="1" dirty="0">
              <a:solidFill>
                <a:srgbClr val="FFFFFF"/>
              </a:solidFill>
            </a:endParaRPr>
          </a:p>
          <a:p>
            <a:r>
              <a:rPr lang="en-US" dirty="0"/>
              <a:t>Contact Information</a:t>
            </a:r>
            <a:endParaRPr dirty="0"/>
          </a:p>
          <a:p>
            <a:endParaRPr lang="en-US" dirty="0"/>
          </a:p>
          <a:p>
            <a:r>
              <a:rPr lang="en-US" dirty="0"/>
              <a:t>Derek Shields</a:t>
            </a:r>
          </a:p>
          <a:p>
            <a:r>
              <a:rPr lang="en-US" dirty="0"/>
              <a:t>Consultant | Trainer</a:t>
            </a:r>
          </a:p>
          <a:p>
            <a:r>
              <a:rPr lang="en-US" dirty="0"/>
              <a:t>Employer Assistance and Resource Network on Disability Inclusion (EARN)</a:t>
            </a:r>
          </a:p>
          <a:p>
            <a:r>
              <a:rPr lang="en-US" u="sng" dirty="0"/>
              <a:t>dshields@forwardworks.net</a:t>
            </a:r>
          </a:p>
          <a:p>
            <a:endParaRPr lang="en-US" dirty="0"/>
          </a:p>
        </p:txBody>
      </p:sp>
      <p:sp>
        <p:nvSpPr>
          <p:cNvPr id="4" name="Slide Number Placeholder 3"/>
          <p:cNvSpPr>
            <a:spLocks noGrp="1"/>
          </p:cNvSpPr>
          <p:nvPr>
            <p:ph type="sldNum" sz="quarter" idx="10"/>
          </p:nvPr>
        </p:nvSpPr>
        <p:spPr/>
        <p:txBody>
          <a:bodyPr/>
          <a:lstStyle/>
          <a:p>
            <a:fld id="{B19C23A2-B523-7849-85E6-266E1B21FD7F}" type="slidenum">
              <a:rPr lang="en-US" smtClean="0"/>
              <a:t>39</a:t>
            </a:fld>
            <a:endParaRPr lang="en-US"/>
          </a:p>
        </p:txBody>
      </p:sp>
    </p:spTree>
    <p:extLst>
      <p:ext uri="{BB962C8B-B14F-4D97-AF65-F5344CB8AC3E}">
        <p14:creationId xmlns:p14="http://schemas.microsoft.com/office/powerpoint/2010/main" val="1959907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TextEdit="1"/>
          </p:cNvSpPr>
          <p:nvPr>
            <p:ph type="sldImg"/>
          </p:nvPr>
        </p:nvSpPr>
        <p:spPr bwMode="auto">
          <a:noFill/>
          <a:ln>
            <a:solidFill>
              <a:srgbClr val="000000"/>
            </a:solidFill>
            <a:miter lim="800000"/>
            <a:headEnd/>
            <a:tailEnd/>
          </a:ln>
        </p:spPr>
      </p:sp>
      <p:sp>
        <p:nvSpPr>
          <p:cNvPr id="31746" name="Rectangle 3"/>
          <p:cNvSpPr>
            <a:spLocks noGrp="1"/>
          </p:cNvSpPr>
          <p:nvPr>
            <p:ph type="body" idx="1"/>
          </p:nvPr>
        </p:nvSpPr>
        <p:spPr bwMode="auto">
          <a:noFill/>
        </p:spPr>
        <p:txBody>
          <a:bodyPr wrap="square" numCol="1" anchor="t" anchorCtr="0" compatLnSpc="1">
            <a:prstTxWarp prst="textNoShape">
              <a:avLst/>
            </a:prstTxWarp>
          </a:bodyPr>
          <a:lstStyle/>
          <a:p>
            <a:pPr marL="152400" indent="-152400" eaLnBrk="1" hangingPunct="1">
              <a:lnSpc>
                <a:spcPct val="80000"/>
              </a:lnSpc>
            </a:pPr>
            <a:r>
              <a:rPr lang="en-US" sz="800" dirty="0"/>
              <a:t>Build and Inclusive Culture </a:t>
            </a:r>
          </a:p>
          <a:p>
            <a:pPr marL="152400" indent="-152400" eaLnBrk="1" hangingPunct="1">
              <a:lnSpc>
                <a:spcPct val="80000"/>
              </a:lnSpc>
            </a:pPr>
            <a:endParaRPr lang="en-US" sz="800" dirty="0"/>
          </a:p>
          <a:p>
            <a:pPr marL="152400" indent="-152400" eaLnBrk="1" hangingPunct="1">
              <a:lnSpc>
                <a:spcPct val="80000"/>
              </a:lnSpc>
            </a:pPr>
            <a:r>
              <a:rPr lang="en-US" sz="800" dirty="0"/>
              <a:t>From Business Strategies that Work - Lead the Way</a:t>
            </a:r>
          </a:p>
          <a:p>
            <a:pPr marL="152400" indent="-152400" eaLnBrk="1" hangingPunct="1">
              <a:lnSpc>
                <a:spcPct val="80000"/>
              </a:lnSpc>
            </a:pPr>
            <a:endParaRPr lang="en-US" sz="800" dirty="0"/>
          </a:p>
          <a:p>
            <a:pPr marL="152400" indent="-152400" eaLnBrk="1" hangingPunct="1">
              <a:lnSpc>
                <a:spcPct val="80000"/>
              </a:lnSpc>
            </a:pPr>
            <a:r>
              <a:rPr lang="en-US" sz="800" dirty="0"/>
              <a:t>LEAD THE WAY: INCLUSIVE BUSINESS CULTURE </a:t>
            </a:r>
          </a:p>
          <a:p>
            <a:pPr marL="152400" indent="-152400" eaLnBrk="1" hangingPunct="1">
              <a:lnSpc>
                <a:spcPct val="80000"/>
              </a:lnSpc>
            </a:pPr>
            <a:r>
              <a:rPr lang="en-US" sz="800" dirty="0"/>
              <a:t>Commitment at all levels of an organization is critical to creating and maintaining a truly diverse and inclusive work environment. Establishing an inclusive business culture begins with leadership at the highest levels, including top executives, their leadership teams, and boards of directors. Mid-level managers and supervisors, and particularly human resources staff and other personnel involved in hiring decisions, must also understand the role they play in facilitating an inclusive environment. Finally, communicating the company’s goal of an inclusive and diverse workplace to employees at all levels of the organization and indicating what they can do to help are also extremely important.     One action company leaders can take is to adopt formal expressions of commitment and intent related to the recruitment, hiring, retention, and advancement of qualified individuals with disabilities, including veterans with disabilities. Successful approaches large and small employers have used in this area include the following:</a:t>
            </a:r>
          </a:p>
          <a:p>
            <a:pPr marL="152400" indent="-152400" eaLnBrk="1" hangingPunct="1">
              <a:lnSpc>
                <a:spcPct val="80000"/>
              </a:lnSpc>
            </a:pPr>
            <a:r>
              <a:rPr lang="en-US" sz="800" dirty="0"/>
              <a:t>1.     Developing and communicating policy statements and other illustrations of the company’s commitment to inclusion of workers with disabilities. (For example, “Business is becoming increasingly global. As “COMPANY A” continues to expand, our differences—from our culture and work habits, communication style, and personal preferences—are becoming even more essential to our business strategy. We are working hard to create an environment in which all employees are valued and respected, including those with disabilities.”) </a:t>
            </a:r>
          </a:p>
          <a:p>
            <a:pPr marL="152400" indent="-152400" eaLnBrk="1" hangingPunct="1">
              <a:lnSpc>
                <a:spcPct val="80000"/>
              </a:lnSpc>
            </a:pPr>
            <a:r>
              <a:rPr lang="en-US" sz="800" dirty="0"/>
              <a:t>2.     Establishing an enterprise-wide team consisting of executives, managers, and employees with disabilities to support and advance the recruiting, hiring, retention, and promotion of individuals with disabilities. This team may also function as a disability-focused employee resource group (ERG) or affinity group. </a:t>
            </a:r>
          </a:p>
          <a:p>
            <a:pPr marL="152400" indent="-152400" eaLnBrk="1" hangingPunct="1">
              <a:lnSpc>
                <a:spcPct val="80000"/>
              </a:lnSpc>
            </a:pPr>
            <a:r>
              <a:rPr lang="en-US" sz="800" dirty="0"/>
              <a:t>3.     Making (and publicizing) the business case for employing qualified individuals with disabilities. (For example, framing the issue in communication with managers, employers, etc. in terms of return on investment and direct and indirect benefits to the company and its employees; stressing that enhancing diversity by employing people with disabilities recognizes changing demographics of the workforce; improving employee engagement, productivity, and reduction of costs; and enhancing retention and advancement).</a:t>
            </a:r>
          </a:p>
          <a:p>
            <a:pPr marL="152400" indent="-152400" eaLnBrk="1" hangingPunct="1">
              <a:lnSpc>
                <a:spcPct val="80000"/>
              </a:lnSpc>
            </a:pPr>
            <a:r>
              <a:rPr lang="en-US" sz="800" dirty="0"/>
              <a:t>4.     Including disability as part of all of the company’s diversity policies and activities. This includes using the words “disability” and “people with disabilities” in statements defining the company’s diversity policies, inviting disability organizations and people with disabilities to the company’s diversity events, and recognizing that people with disabilities are part of the company’s other diverse communities (including racial and ethnic minorities, veterans, and the LGBT community).  </a:t>
            </a:r>
          </a:p>
          <a:p>
            <a:pPr marL="152400" indent="-152400" eaLnBrk="1" hangingPunct="1">
              <a:lnSpc>
                <a:spcPct val="80000"/>
              </a:lnSpc>
            </a:pPr>
            <a:r>
              <a:rPr lang="en-US" sz="800" dirty="0"/>
              <a:t>5.     Affirming in policy statements the company’s commitment to equal employment opportunity for people with disabilities and taking affirmative steps to employ, retain, and advance qualified individuals with disabilities at all levels.</a:t>
            </a:r>
          </a:p>
          <a:p>
            <a:pPr marL="152400" indent="-152400" eaLnBrk="1" hangingPunct="1">
              <a:lnSpc>
                <a:spcPct val="80000"/>
              </a:lnSpc>
            </a:pPr>
            <a:r>
              <a:rPr lang="en-US" sz="800" dirty="0"/>
              <a:t>6.     Encouraging workers with disabilities and other employees to identify barriers and individual and systemic concerns without fear of reprisal, and also providing mechanisms to allow them to provide this information anonymously or confidentially. </a:t>
            </a:r>
          </a:p>
          <a:p>
            <a:pPr marL="152400" indent="-152400" eaLnBrk="1" hangingPunct="1">
              <a:lnSpc>
                <a:spcPct val="80000"/>
              </a:lnSpc>
              <a:buFontTx/>
              <a:buAutoNum type="arabicPeriod" startAt="7"/>
            </a:pPr>
            <a:r>
              <a:rPr lang="en-US" sz="800" dirty="0"/>
              <a:t>Establishing a universal policy providing workplace flexibility and accommodations for all applicants and employees, with and without disabilities, including the use of telework options, if appropriate. </a:t>
            </a:r>
          </a:p>
          <a:p>
            <a:pPr marL="152400" indent="-152400" eaLnBrk="1" hangingPunct="1">
              <a:lnSpc>
                <a:spcPct val="80000"/>
              </a:lnSpc>
              <a:buFontTx/>
              <a:buAutoNum type="arabicPeriod" startAt="7"/>
            </a:pPr>
            <a:endParaRPr lang="en-US" sz="800" dirty="0"/>
          </a:p>
          <a:p>
            <a:pPr marL="152400" indent="-152400" eaLnBrk="1" hangingPunct="1">
              <a:lnSpc>
                <a:spcPct val="80000"/>
              </a:lnSpc>
              <a:buFontTx/>
              <a:buAutoNum type="arabicPeriod" startAt="7"/>
            </a:pPr>
            <a:endParaRPr lang="en-US" sz="800" dirty="0"/>
          </a:p>
        </p:txBody>
      </p:sp>
    </p:spTree>
    <p:extLst>
      <p:ext uri="{BB962C8B-B14F-4D97-AF65-F5344CB8AC3E}">
        <p14:creationId xmlns:p14="http://schemas.microsoft.com/office/powerpoint/2010/main" val="4004196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Inclusion @ Work Framework</a:t>
            </a:r>
          </a:p>
          <a:p>
            <a:endParaRPr lang="en-US" dirty="0"/>
          </a:p>
          <a:p>
            <a:r>
              <a:rPr lang="en-US" dirty="0"/>
              <a:t>Circular graphic in the middle of the screen with each of the following phases in a different color:</a:t>
            </a:r>
          </a:p>
          <a:p>
            <a:endParaRPr lang="en-US" dirty="0"/>
          </a:p>
          <a:p>
            <a:pPr>
              <a:lnSpc>
                <a:spcPct val="80000"/>
              </a:lnSpc>
              <a:spcBef>
                <a:spcPts val="400"/>
              </a:spcBef>
              <a:spcAft>
                <a:spcPts val="400"/>
              </a:spcAft>
            </a:pPr>
            <a:r>
              <a:rPr lang="en-US" sz="2500" dirty="0">
                <a:solidFill>
                  <a:schemeClr val="accent6"/>
                </a:solidFill>
              </a:rPr>
              <a:t>Lead the Way: Inclusive Business Culture </a:t>
            </a:r>
          </a:p>
          <a:p>
            <a:pPr>
              <a:lnSpc>
                <a:spcPct val="80000"/>
              </a:lnSpc>
              <a:spcBef>
                <a:spcPts val="400"/>
              </a:spcBef>
              <a:spcAft>
                <a:spcPts val="400"/>
              </a:spcAft>
            </a:pPr>
            <a:r>
              <a:rPr lang="en-US" sz="2500" dirty="0">
                <a:solidFill>
                  <a:schemeClr val="accent6"/>
                </a:solidFill>
              </a:rPr>
              <a:t>Build the Pipeline: Outreach and Recruitment</a:t>
            </a:r>
          </a:p>
          <a:p>
            <a:pPr>
              <a:lnSpc>
                <a:spcPct val="80000"/>
              </a:lnSpc>
              <a:spcBef>
                <a:spcPts val="400"/>
              </a:spcBef>
              <a:spcAft>
                <a:spcPts val="400"/>
              </a:spcAft>
            </a:pPr>
            <a:r>
              <a:rPr lang="en-US" sz="2500" dirty="0">
                <a:solidFill>
                  <a:schemeClr val="accent6"/>
                </a:solidFill>
              </a:rPr>
              <a:t>Hire (and Keep) the Best: Personnel Processes </a:t>
            </a:r>
          </a:p>
          <a:p>
            <a:pPr>
              <a:lnSpc>
                <a:spcPct val="80000"/>
              </a:lnSpc>
              <a:spcBef>
                <a:spcPts val="400"/>
              </a:spcBef>
              <a:spcAft>
                <a:spcPts val="400"/>
              </a:spcAft>
            </a:pPr>
            <a:r>
              <a:rPr lang="en-US" sz="2500" dirty="0">
                <a:solidFill>
                  <a:schemeClr val="accent6"/>
                </a:solidFill>
              </a:rPr>
              <a:t>Ensure Productivity: Reasonable Accommodation Procedures </a:t>
            </a:r>
          </a:p>
          <a:p>
            <a:pPr>
              <a:lnSpc>
                <a:spcPct val="80000"/>
              </a:lnSpc>
              <a:spcBef>
                <a:spcPts val="400"/>
              </a:spcBef>
              <a:spcAft>
                <a:spcPts val="400"/>
              </a:spcAft>
            </a:pPr>
            <a:r>
              <a:rPr lang="en-US" sz="2500" dirty="0">
                <a:solidFill>
                  <a:schemeClr val="accent6"/>
                </a:solidFill>
              </a:rPr>
              <a:t>Communicate: External and Internal Communication of Company Policies and Practices </a:t>
            </a:r>
          </a:p>
          <a:p>
            <a:pPr>
              <a:lnSpc>
                <a:spcPct val="80000"/>
              </a:lnSpc>
              <a:spcBef>
                <a:spcPts val="400"/>
              </a:spcBef>
              <a:spcAft>
                <a:spcPts val="400"/>
              </a:spcAft>
            </a:pPr>
            <a:r>
              <a:rPr lang="en-US" sz="2500" dirty="0">
                <a:solidFill>
                  <a:schemeClr val="accent6"/>
                </a:solidFill>
              </a:rPr>
              <a:t>Be Tech Savvy: Accessible Information and Communication Technology</a:t>
            </a:r>
          </a:p>
          <a:p>
            <a:pPr lvl="1">
              <a:lnSpc>
                <a:spcPct val="80000"/>
              </a:lnSpc>
              <a:spcBef>
                <a:spcPts val="400"/>
              </a:spcBef>
              <a:spcAft>
                <a:spcPts val="400"/>
              </a:spcAft>
            </a:pPr>
            <a:r>
              <a:rPr lang="en-US" sz="2500" dirty="0">
                <a:solidFill>
                  <a:srgbClr val="000000"/>
                </a:solidFill>
                <a:hlinkClick r:id="rId3"/>
              </a:rPr>
              <a:t>Partnership on Employment &amp; Accessible Technology (PEAT) TalentWorks</a:t>
            </a:r>
            <a:endParaRPr lang="en-US" sz="2500" dirty="0"/>
          </a:p>
          <a:p>
            <a:pPr>
              <a:lnSpc>
                <a:spcPct val="80000"/>
              </a:lnSpc>
              <a:spcBef>
                <a:spcPts val="400"/>
              </a:spcBef>
              <a:spcAft>
                <a:spcPts val="400"/>
              </a:spcAft>
            </a:pPr>
            <a:r>
              <a:rPr lang="en-US" sz="2500" dirty="0">
                <a:solidFill>
                  <a:schemeClr val="accent6"/>
                </a:solidFill>
              </a:rPr>
              <a:t>Grow Success: Accountability and Continuous Improvement Systems</a:t>
            </a:r>
          </a:p>
          <a:p>
            <a:pPr>
              <a:lnSpc>
                <a:spcPct val="80000"/>
              </a:lnSpc>
              <a:spcBef>
                <a:spcPts val="400"/>
              </a:spcBef>
              <a:spcAft>
                <a:spcPts val="400"/>
              </a:spcAft>
            </a:pPr>
            <a:endParaRPr lang="en-US" sz="1000" dirty="0">
              <a:solidFill>
                <a:schemeClr val="accent6"/>
              </a:solidFill>
            </a:endParaRPr>
          </a:p>
          <a:p>
            <a:pPr>
              <a:lnSpc>
                <a:spcPct val="80000"/>
              </a:lnSpc>
              <a:spcBef>
                <a:spcPts val="400"/>
              </a:spcBef>
              <a:spcAft>
                <a:spcPts val="400"/>
              </a:spcAft>
            </a:pPr>
            <a:r>
              <a:rPr lang="en-US" sz="1000" dirty="0">
                <a:solidFill>
                  <a:schemeClr val="accent6"/>
                </a:solidFill>
              </a:rPr>
              <a:t>Image</a:t>
            </a:r>
            <a:r>
              <a:rPr lang="en-US" sz="1000" baseline="0" dirty="0">
                <a:solidFill>
                  <a:schemeClr val="accent6"/>
                </a:solidFill>
              </a:rPr>
              <a:t> and content available at: </a:t>
            </a:r>
            <a:r>
              <a:rPr lang="en-US" sz="1000" baseline="0" dirty="0" err="1">
                <a:solidFill>
                  <a:schemeClr val="accent6"/>
                </a:solidFill>
              </a:rPr>
              <a:t>www.askearn.org</a:t>
            </a:r>
            <a:r>
              <a:rPr lang="en-US" sz="1000" baseline="0" dirty="0">
                <a:solidFill>
                  <a:schemeClr val="accent6"/>
                </a:solidFill>
              </a:rPr>
              <a:t>/inclusion-work/   </a:t>
            </a:r>
            <a:endParaRPr lang="en-US" sz="1000" dirty="0">
              <a:solidFill>
                <a:schemeClr val="accent6"/>
              </a:solidFill>
            </a:endParaRPr>
          </a:p>
        </p:txBody>
      </p:sp>
      <p:sp>
        <p:nvSpPr>
          <p:cNvPr id="4" name="Slide Number Placeholder 3"/>
          <p:cNvSpPr>
            <a:spLocks noGrp="1"/>
          </p:cNvSpPr>
          <p:nvPr>
            <p:ph type="sldNum" sz="quarter" idx="10"/>
          </p:nvPr>
        </p:nvSpPr>
        <p:spPr/>
        <p:txBody>
          <a:bodyPr/>
          <a:lstStyle/>
          <a:p>
            <a:fld id="{B19C23A2-B523-7849-85E6-266E1B21FD7F}" type="slidenum">
              <a:rPr lang="en-US" smtClean="0"/>
              <a:t>5</a:t>
            </a:fld>
            <a:endParaRPr lang="en-US"/>
          </a:p>
        </p:txBody>
      </p:sp>
    </p:spTree>
    <p:extLst>
      <p:ext uri="{BB962C8B-B14F-4D97-AF65-F5344CB8AC3E}">
        <p14:creationId xmlns:p14="http://schemas.microsoft.com/office/powerpoint/2010/main" val="3209804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dirty="0" smtClean="0">
                <a:latin typeface="Times New Roman" panose="02020603050405020304" pitchFamily="18" charset="0"/>
                <a:cs typeface="Times New Roman" panose="02020603050405020304" pitchFamily="18" charset="0"/>
              </a:rPr>
              <a:t>Brewer's Optimal Distinctiveness Theory (ODT). This theory essentially explains the tension that people experience between the need to be a unique individual and the need to belong with others. </a:t>
            </a:r>
          </a:p>
          <a:p>
            <a:pPr>
              <a:spcBef>
                <a:spcPct val="0"/>
              </a:spcBef>
            </a:pPr>
            <a:endParaRPr lang="en-US" altLang="en-US" dirty="0" smtClean="0">
              <a:latin typeface="Arial" panose="020B0604020202020204" pitchFamily="34" charset="0"/>
            </a:endParaRPr>
          </a:p>
          <a:p>
            <a:pPr>
              <a:spcBef>
                <a:spcPct val="0"/>
              </a:spcBef>
            </a:pPr>
            <a:endParaRPr lang="en-US" altLang="en-US" dirty="0" smtClean="0">
              <a:latin typeface="Arial" panose="020B0604020202020204" pitchFamily="34" charset="0"/>
            </a:endParaRPr>
          </a:p>
        </p:txBody>
      </p:sp>
      <p:sp>
        <p:nvSpPr>
          <p:cNvPr id="1024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AC4E8328-01D5-4303-B665-CF1B453C3DFB}" type="slidenum">
              <a:rPr lang="en-US" altLang="en-US" sz="1200">
                <a:latin typeface="Calibri" panose="020F0502020204030204" pitchFamily="34" charset="0"/>
                <a:cs typeface="Arial" panose="020B0604020202020204" pitchFamily="34" charset="0"/>
              </a:rPr>
              <a:pPr algn="r" eaLnBrk="1" hangingPunct="1"/>
              <a:t>8</a:t>
            </a:fld>
            <a:endParaRPr lang="en-US" altLang="en-US" sz="12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66029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z="1100" smtClean="0">
              <a:latin typeface="Arial" panose="020B0604020202020204" pitchFamily="34" charset="0"/>
            </a:endParaRPr>
          </a:p>
        </p:txBody>
      </p:sp>
      <p:sp>
        <p:nvSpPr>
          <p:cNvPr id="1229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8E31FEE1-26EA-4183-BFD7-7FFBBE7A8B8B}" type="slidenum">
              <a:rPr lang="en-US" altLang="en-US" sz="1200">
                <a:latin typeface="Calibri" panose="020F0502020204030204" pitchFamily="34" charset="0"/>
                <a:cs typeface="Arial" panose="020B0604020202020204" pitchFamily="34" charset="0"/>
              </a:rPr>
              <a:pPr algn="r" eaLnBrk="1" hangingPunct="1"/>
              <a:t>9</a:t>
            </a:fld>
            <a:endParaRPr lang="en-US" altLang="en-US" sz="12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98753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mtClean="0">
                <a:latin typeface="Arial" panose="020B0604020202020204" pitchFamily="34" charset="0"/>
              </a:rPr>
              <a:t>Same is true for Generals and Admirals in the Military and Presidents of the US</a:t>
            </a:r>
          </a:p>
          <a:p>
            <a:pPr>
              <a:spcBef>
                <a:spcPct val="0"/>
              </a:spcBef>
            </a:pPr>
            <a:r>
              <a:rPr lang="en-US" altLang="en-US" smtClean="0">
                <a:latin typeface="Arial" panose="020B0604020202020204" pitchFamily="34" charset="0"/>
              </a:rPr>
              <a:t>&lt; 15% of men are over 6’ tall</a:t>
            </a:r>
          </a:p>
          <a:p>
            <a:pPr>
              <a:spcBef>
                <a:spcPct val="0"/>
              </a:spcBef>
            </a:pPr>
            <a:r>
              <a:rPr lang="en-US" altLang="en-US" smtClean="0">
                <a:latin typeface="Arial" panose="020B0604020202020204" pitchFamily="34" charset="0"/>
              </a:rPr>
              <a:t>60% of corporate CEOs are over 6’ tall</a:t>
            </a:r>
          </a:p>
          <a:p>
            <a:pPr>
              <a:spcBef>
                <a:spcPct val="0"/>
              </a:spcBef>
            </a:pPr>
            <a:endParaRPr lang="en-US" altLang="en-US" smtClean="0">
              <a:latin typeface="Arial" panose="020B0604020202020204" pitchFamily="34" charset="0"/>
            </a:endParaRPr>
          </a:p>
          <a:p>
            <a:pPr>
              <a:spcBef>
                <a:spcPct val="0"/>
              </a:spcBef>
            </a:pPr>
            <a:r>
              <a:rPr lang="en-US" altLang="en-US" smtClean="0">
                <a:latin typeface="Arial" panose="020B0604020202020204" pitchFamily="34" charset="0"/>
              </a:rPr>
              <a:t>&lt; 4% of men are over 6’2” tall</a:t>
            </a:r>
          </a:p>
          <a:p>
            <a:pPr>
              <a:spcBef>
                <a:spcPct val="0"/>
              </a:spcBef>
            </a:pPr>
            <a:r>
              <a:rPr lang="en-US" altLang="en-US" smtClean="0">
                <a:latin typeface="Arial" panose="020B0604020202020204" pitchFamily="34" charset="0"/>
              </a:rPr>
              <a:t>36% of corporate CEOs are over 6’4” tall</a:t>
            </a:r>
          </a:p>
          <a:p>
            <a:pPr>
              <a:spcBef>
                <a:spcPct val="0"/>
              </a:spcBef>
            </a:pPr>
            <a:endParaRPr lang="en-US" altLang="en-US" smtClean="0">
              <a:latin typeface="Arial" panose="020B0604020202020204" pitchFamily="34" charset="0"/>
            </a:endParaRPr>
          </a:p>
        </p:txBody>
      </p:sp>
      <p:sp>
        <p:nvSpPr>
          <p:cNvPr id="1434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F95A2E9E-DCB1-4104-A269-E8D5C766B9E8}" type="slidenum">
              <a:rPr lang="en-US" altLang="en-US" sz="1200">
                <a:latin typeface="Calibri" panose="020F0502020204030204" pitchFamily="34" charset="0"/>
                <a:cs typeface="Arial" panose="020B0604020202020204" pitchFamily="34" charset="0"/>
              </a:rPr>
              <a:pPr algn="r" eaLnBrk="1" hangingPunct="1"/>
              <a:t>10</a:t>
            </a:fld>
            <a:endParaRPr lang="en-US" altLang="en-US" sz="12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86823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latin typeface="Arial" panose="020B0604020202020204" pitchFamily="34" charset="0"/>
            </a:endParaRPr>
          </a:p>
        </p:txBody>
      </p:sp>
      <p:sp>
        <p:nvSpPr>
          <p:cNvPr id="1638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61374B7F-1477-453B-8AEF-80F739478B2A}" type="slidenum">
              <a:rPr lang="en-US" altLang="en-US" sz="1200">
                <a:solidFill>
                  <a:srgbClr val="000000"/>
                </a:solidFill>
                <a:latin typeface="Calibri" panose="020F0502020204030204" pitchFamily="34" charset="0"/>
                <a:cs typeface="Arial" panose="020B0604020202020204" pitchFamily="34" charset="0"/>
              </a:rPr>
              <a:pPr algn="r" eaLnBrk="1" hangingPunct="1"/>
              <a:t>11</a:t>
            </a:fld>
            <a:endParaRPr lang="en-US" altLang="en-US" sz="1200">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0836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mtClean="0">
                <a:latin typeface="Arial" panose="020B0604020202020204" pitchFamily="34" charset="0"/>
              </a:rPr>
              <a:t>A high need for cognitive closure might then invite bias in:</a:t>
            </a:r>
          </a:p>
          <a:p>
            <a:pPr>
              <a:spcBef>
                <a:spcPct val="0"/>
              </a:spcBef>
            </a:pPr>
            <a:r>
              <a:rPr lang="en-US" altLang="en-US" smtClean="0">
                <a:latin typeface="Arial" panose="020B0604020202020204" pitchFamily="34" charset="0"/>
              </a:rPr>
              <a:t>selecting the most relevant information one should attend to for increasing chances of adaptation</a:t>
            </a:r>
          </a:p>
          <a:p>
            <a:pPr>
              <a:spcBef>
                <a:spcPct val="0"/>
              </a:spcBef>
            </a:pPr>
            <a:r>
              <a:rPr lang="en-US" altLang="en-US" smtClean="0">
                <a:latin typeface="Arial" panose="020B0604020202020204" pitchFamily="34" charset="0"/>
              </a:rPr>
              <a:t>initiating and sustaining cognitive manipulations that are required to achieve particular outcomes</a:t>
            </a:r>
          </a:p>
          <a:p>
            <a:pPr>
              <a:spcBef>
                <a:spcPct val="0"/>
              </a:spcBef>
            </a:pPr>
            <a:r>
              <a:rPr lang="en-US" altLang="en-US" smtClean="0">
                <a:latin typeface="Arial" panose="020B0604020202020204" pitchFamily="34" charset="0"/>
              </a:rPr>
              <a:t>making judgments and assessments of input information</a:t>
            </a:r>
          </a:p>
          <a:p>
            <a:pPr>
              <a:spcBef>
                <a:spcPct val="0"/>
              </a:spcBef>
            </a:pPr>
            <a:r>
              <a:rPr lang="en-US" altLang="en-US" smtClean="0">
                <a:latin typeface="Arial" panose="020B0604020202020204" pitchFamily="34" charset="0"/>
              </a:rPr>
              <a:t>weighing information during the course of decision-making</a:t>
            </a:r>
          </a:p>
          <a:p>
            <a:pPr>
              <a:spcBef>
                <a:spcPct val="0"/>
              </a:spcBef>
            </a:pPr>
            <a:endParaRPr lang="en-US" altLang="en-US" smtClean="0">
              <a:latin typeface="Arial" panose="020B0604020202020204" pitchFamily="34" charset="0"/>
            </a:endParaRPr>
          </a:p>
        </p:txBody>
      </p:sp>
      <p:sp>
        <p:nvSpPr>
          <p:cNvPr id="1843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163DB365-2FBE-4202-982E-183C9E832F31}" type="slidenum">
              <a:rPr lang="en-US" altLang="en-US" sz="1200">
                <a:latin typeface="Calibri" panose="020F0502020204030204" pitchFamily="34" charset="0"/>
                <a:cs typeface="Arial" panose="020B0604020202020204" pitchFamily="34" charset="0"/>
              </a:rPr>
              <a:pPr algn="r" eaLnBrk="1" hangingPunct="1"/>
              <a:t>12</a:t>
            </a:fld>
            <a:endParaRPr lang="en-US" altLang="en-US" sz="12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857415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rcRect/>
          <a:stretch>
            <a:fillRect/>
          </a:stretch>
        </p:blipFill>
        <p:spPr bwMode="auto">
          <a:xfrm>
            <a:off x="1588" y="-7938"/>
            <a:ext cx="12188825" cy="6858001"/>
          </a:xfrm>
          <a:prstGeom prst="rect">
            <a:avLst/>
          </a:prstGeom>
          <a:noFill/>
          <a:ln w="9525">
            <a:noFill/>
            <a:miter lim="800000"/>
            <a:headEnd/>
            <a:tailEnd/>
          </a:ln>
        </p:spPr>
      </p:pic>
      <p:pic>
        <p:nvPicPr>
          <p:cNvPr id="5" name="Picture 5" descr="Employer Assistance and Resource Network on Disability Inculsion (EARN) logo"/>
          <p:cNvPicPr>
            <a:picLocks noChangeAspect="1"/>
          </p:cNvPicPr>
          <p:nvPr userDrawn="1"/>
        </p:nvPicPr>
        <p:blipFill>
          <a:blip r:embed="rId3"/>
          <a:srcRect/>
          <a:stretch>
            <a:fillRect/>
          </a:stretch>
        </p:blipFill>
        <p:spPr bwMode="auto">
          <a:xfrm>
            <a:off x="304800" y="177800"/>
            <a:ext cx="3251200" cy="1169988"/>
          </a:xfrm>
          <a:prstGeom prst="rect">
            <a:avLst/>
          </a:prstGeom>
          <a:noFill/>
          <a:ln w="9525">
            <a:noFill/>
            <a:miter lim="800000"/>
            <a:headEnd/>
            <a:tailEnd/>
          </a:ln>
        </p:spPr>
      </p:pic>
      <p:sp>
        <p:nvSpPr>
          <p:cNvPr id="6" name="TextBox 6"/>
          <p:cNvSpPr txBox="1">
            <a:spLocks noChangeArrowheads="1"/>
          </p:cNvSpPr>
          <p:nvPr userDrawn="1"/>
        </p:nvSpPr>
        <p:spPr bwMode="auto">
          <a:xfrm>
            <a:off x="9448800" y="6127750"/>
            <a:ext cx="2336800" cy="274638"/>
          </a:xfrm>
          <a:prstGeom prst="rect">
            <a:avLst/>
          </a:prstGeom>
          <a:noFill/>
          <a:ln w="9525">
            <a:noFill/>
            <a:miter lim="800000"/>
            <a:headEnd/>
            <a:tailEnd/>
          </a:ln>
        </p:spPr>
        <p:txBody>
          <a:bodyPr lIns="91438" tIns="45719" rIns="91438" bIns="45719">
            <a:spAutoFit/>
          </a:bodyPr>
          <a:lstStyle/>
          <a:p>
            <a:pPr algn="r" defTabSz="914400" fontAlgn="auto">
              <a:spcBef>
                <a:spcPts val="0"/>
              </a:spcBef>
              <a:spcAft>
                <a:spcPts val="0"/>
              </a:spcAft>
              <a:defRPr/>
            </a:pPr>
            <a:r>
              <a:rPr lang="en-US" sz="1200" b="1" dirty="0">
                <a:solidFill>
                  <a:prstClr val="white"/>
                </a:solidFill>
                <a:latin typeface="+mn-lt"/>
                <a:cs typeface="+mn-cs"/>
              </a:rPr>
              <a:t>AskEARN.org</a:t>
            </a:r>
          </a:p>
        </p:txBody>
      </p:sp>
      <p:sp>
        <p:nvSpPr>
          <p:cNvPr id="2" name="Title 1"/>
          <p:cNvSpPr>
            <a:spLocks noGrp="1"/>
          </p:cNvSpPr>
          <p:nvPr>
            <p:ph type="ctrTitle"/>
          </p:nvPr>
        </p:nvSpPr>
        <p:spPr>
          <a:xfrm>
            <a:off x="0" y="1598115"/>
            <a:ext cx="8432800" cy="597087"/>
          </a:xfrm>
          <a:solidFill>
            <a:schemeClr val="bg2"/>
          </a:solidFill>
        </p:spPr>
        <p:txBody>
          <a:bodyPr lIns="274320" tIns="82296" bIns="82296">
            <a:spAutoFit/>
          </a:bodyPr>
          <a:lstStyle>
            <a:lvl1pPr algn="l">
              <a:defRPr sz="2800">
                <a:solidFill>
                  <a:schemeClr val="accent6"/>
                </a:solidFill>
                <a:latin typeface="Open Sans" charset="0"/>
                <a:ea typeface="Open Sans" charset="0"/>
                <a:cs typeface="Open Sans" charset="0"/>
              </a:defRPr>
            </a:lvl1pPr>
          </a:lstStyle>
          <a:p>
            <a:r>
              <a:rPr lang="en-US" dirty="0"/>
              <a:t>Click to edit Master title style</a:t>
            </a:r>
          </a:p>
        </p:txBody>
      </p:sp>
      <p:sp>
        <p:nvSpPr>
          <p:cNvPr id="3" name="Subtitle 2"/>
          <p:cNvSpPr>
            <a:spLocks noGrp="1"/>
          </p:cNvSpPr>
          <p:nvPr>
            <p:ph type="subTitle" idx="1"/>
          </p:nvPr>
        </p:nvSpPr>
        <p:spPr>
          <a:xfrm>
            <a:off x="0" y="2472505"/>
            <a:ext cx="5588000" cy="578620"/>
          </a:xfrm>
          <a:solidFill>
            <a:srgbClr val="00538D"/>
          </a:solidFill>
        </p:spPr>
        <p:txBody>
          <a:bodyPr lIns="274320" tIns="164592" bIns="164592" anchor="ctr">
            <a:spAutoFit/>
          </a:bodyPr>
          <a:lstStyle>
            <a:lvl1pPr marL="0" indent="0" algn="l">
              <a:buNone/>
              <a:defRPr sz="1600" b="0" i="0">
                <a:solidFill>
                  <a:schemeClr val="bg1"/>
                </a:solidFill>
                <a:latin typeface="Open Sans" charset="0"/>
                <a:ea typeface="Open Sans" charset="0"/>
                <a:cs typeface="Open Sans"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5" descr="Employer Assistance and Resource Network on Diversity Inclusion (EARN) logo"/>
          <p:cNvPicPr>
            <a:picLocks noChangeAspect="1"/>
          </p:cNvPicPr>
          <p:nvPr userDrawn="1"/>
        </p:nvPicPr>
        <p:blipFill>
          <a:blip r:embed="rId3"/>
          <a:srcRect/>
          <a:stretch>
            <a:fillRect/>
          </a:stretch>
        </p:blipFill>
        <p:spPr bwMode="auto">
          <a:xfrm>
            <a:off x="431800" y="5954713"/>
            <a:ext cx="2413000" cy="725487"/>
          </a:xfrm>
          <a:prstGeom prst="rect">
            <a:avLst/>
          </a:prstGeom>
          <a:noFill/>
          <a:ln w="9525">
            <a:noFill/>
            <a:miter lim="800000"/>
            <a:headEnd/>
            <a:tailEnd/>
          </a:ln>
        </p:spPr>
      </p:pic>
      <p:sp>
        <p:nvSpPr>
          <p:cNvPr id="3" name="Oval 6"/>
          <p:cNvSpPr>
            <a:spLocks noChangeArrowheads="1"/>
          </p:cNvSpPr>
          <p:nvPr userDrawn="1"/>
        </p:nvSpPr>
        <p:spPr bwMode="auto">
          <a:xfrm>
            <a:off x="10871200" y="5954713"/>
            <a:ext cx="711200" cy="647700"/>
          </a:xfrm>
          <a:prstGeom prst="ellipse">
            <a:avLst/>
          </a:prstGeom>
          <a:solidFill>
            <a:schemeClr val="bg2"/>
          </a:solidFill>
          <a:ln w="25400" algn="ctr">
            <a:noFill/>
            <a:round/>
            <a:headEnd/>
            <a:tailEnd/>
          </a:ln>
        </p:spPr>
        <p:txBody>
          <a:bodyPr lIns="91438" tIns="45719" rIns="91438" bIns="45719" anchor="ctr"/>
          <a:lstStyle/>
          <a:p>
            <a:pPr algn="ctr" defTabSz="914400">
              <a:defRPr/>
            </a:pPr>
            <a:endParaRPr lang="en-US" dirty="0">
              <a:solidFill>
                <a:srgbClr val="FFFFFF"/>
              </a:solidFill>
              <a:latin typeface="Roboto light"/>
            </a:endParaRPr>
          </a:p>
        </p:txBody>
      </p:sp>
      <p:sp>
        <p:nvSpPr>
          <p:cNvPr id="4" name="TextBox 9"/>
          <p:cNvSpPr txBox="1">
            <a:spLocks noChangeArrowheads="1"/>
          </p:cNvSpPr>
          <p:nvPr userDrawn="1"/>
        </p:nvSpPr>
        <p:spPr bwMode="auto">
          <a:xfrm>
            <a:off x="8534400" y="6127750"/>
            <a:ext cx="2336800" cy="274638"/>
          </a:xfrm>
          <a:prstGeom prst="rect">
            <a:avLst/>
          </a:prstGeom>
          <a:noFill/>
          <a:ln w="9525">
            <a:noFill/>
            <a:miter lim="800000"/>
            <a:headEnd/>
            <a:tailEnd/>
          </a:ln>
        </p:spPr>
        <p:txBody>
          <a:bodyPr lIns="91438" tIns="45719" rIns="91438" bIns="45719">
            <a:spAutoFit/>
          </a:bodyPr>
          <a:lstStyle/>
          <a:p>
            <a:pPr algn="r" defTabSz="914400" fontAlgn="auto">
              <a:spcBef>
                <a:spcPts val="0"/>
              </a:spcBef>
              <a:spcAft>
                <a:spcPts val="0"/>
              </a:spcAft>
              <a:defRPr/>
            </a:pPr>
            <a:r>
              <a:rPr lang="en-US" sz="1200" b="1" dirty="0">
                <a:solidFill>
                  <a:prstClr val="white"/>
                </a:solidFill>
                <a:latin typeface="+mn-lt"/>
                <a:cs typeface="+mn-cs"/>
              </a:rPr>
              <a:t>AskEARN.org</a:t>
            </a:r>
          </a:p>
        </p:txBody>
      </p:sp>
      <p:sp>
        <p:nvSpPr>
          <p:cNvPr id="5" name="Slide Number Placeholder 13"/>
          <p:cNvSpPr>
            <a:spLocks noGrp="1"/>
          </p:cNvSpPr>
          <p:nvPr>
            <p:ph type="sldNum" sz="quarter" idx="10"/>
          </p:nvPr>
        </p:nvSpPr>
        <p:spPr/>
        <p:txBody>
          <a:bodyPr/>
          <a:lstStyle>
            <a:lvl1pPr algn="ctr" fontAlgn="auto">
              <a:spcBef>
                <a:spcPts val="0"/>
              </a:spcBef>
              <a:spcAft>
                <a:spcPts val="0"/>
              </a:spcAft>
              <a:defRPr sz="1200" b="1">
                <a:solidFill>
                  <a:prstClr val="white"/>
                </a:solidFill>
                <a:latin typeface="+mn-lt"/>
                <a:cs typeface="+mn-cs"/>
              </a:defRPr>
            </a:lvl1pPr>
          </a:lstStyle>
          <a:p>
            <a:pPr>
              <a:defRPr/>
            </a:pPr>
            <a:fld id="{F8FD9E38-2C0D-4798-B54B-F62F63BB7E48}" type="slidenum">
              <a:rPr lang="en-US"/>
              <a:pPr>
                <a:defRPr/>
              </a:pPr>
              <a:t>‹#›</a:t>
            </a:fld>
            <a:endParaRPr lang="en-US" dirty="0"/>
          </a:p>
        </p:txBody>
      </p:sp>
      <p:sp>
        <p:nvSpPr>
          <p:cNvPr id="7" name="Title 1"/>
          <p:cNvSpPr>
            <a:spLocks noGrp="1"/>
          </p:cNvSpPr>
          <p:nvPr>
            <p:ph type="title"/>
          </p:nvPr>
        </p:nvSpPr>
        <p:spPr>
          <a:xfrm>
            <a:off x="727456" y="2277872"/>
            <a:ext cx="11074400" cy="1143000"/>
          </a:xfrm>
        </p:spPr>
        <p:txBody>
          <a:bodyPr>
            <a:normAutofit/>
          </a:bodyPr>
          <a:lstStyle>
            <a:lvl1pPr>
              <a:defRPr sz="3000"/>
            </a:lvl1p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Text Placeholder 2"/>
          <p:cNvSpPr>
            <a:spLocks noGrp="1"/>
          </p:cNvSpPr>
          <p:nvPr>
            <p:ph idx="1"/>
          </p:nvPr>
        </p:nvSpPr>
        <p:spPr>
          <a:xfrm>
            <a:off x="508000" y="1397002"/>
            <a:ext cx="11074400" cy="3860799"/>
          </a:xfrm>
          <a:prstGeom prst="rect">
            <a:avLst/>
          </a:prstGeom>
        </p:spPr>
        <p:txBody>
          <a:bodyPr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
                <a:srgbClr val="F6AF14"/>
              </a:buClr>
              <a:buSzTx/>
              <a:buFont typeface="Arial" panose="020B0604020202020204" pitchFamily="34" charset="0"/>
              <a:buChar char="•"/>
              <a:tabLst/>
              <a:defRPr>
                <a:latin typeface="Open Sans" charset="0"/>
                <a:ea typeface="Open Sans" charset="0"/>
                <a:cs typeface="Open Sans" charset="0"/>
              </a:defRPr>
            </a:lvl1pPr>
            <a:lvl2pPr marL="742950" marR="0" indent="-285750" algn="l" defTabSz="914400" rtl="0" eaLnBrk="1" fontAlgn="auto" latinLnBrk="0" hangingPunct="1">
              <a:lnSpc>
                <a:spcPct val="100000"/>
              </a:lnSpc>
              <a:spcBef>
                <a:spcPct val="20000"/>
              </a:spcBef>
              <a:spcAft>
                <a:spcPts val="0"/>
              </a:spcAft>
              <a:buClr>
                <a:srgbClr val="F6AF14"/>
              </a:buClr>
              <a:buSzTx/>
              <a:buFont typeface="Arial" panose="020B0604020202020204" pitchFamily="34" charset="0"/>
              <a:buChar char="•"/>
              <a:tabLst/>
              <a:defRPr>
                <a:latin typeface="Open Sans" charset="0"/>
                <a:ea typeface="Open Sans" charset="0"/>
                <a:cs typeface="Open Sans" charset="0"/>
              </a:defRPr>
            </a:lvl2pPr>
            <a:lvl3pPr marL="1143000" marR="0" indent="-228600" algn="l" defTabSz="914400" rtl="0" eaLnBrk="1" fontAlgn="auto" latinLnBrk="0" hangingPunct="1">
              <a:lnSpc>
                <a:spcPct val="100000"/>
              </a:lnSpc>
              <a:spcBef>
                <a:spcPct val="20000"/>
              </a:spcBef>
              <a:spcAft>
                <a:spcPts val="0"/>
              </a:spcAft>
              <a:buClr>
                <a:srgbClr val="F6AF14"/>
              </a:buClr>
              <a:buSzTx/>
              <a:buFont typeface="Arial" panose="020B0604020202020204" pitchFamily="34" charset="0"/>
              <a:buChar char="•"/>
              <a:tabLst/>
              <a:defRPr>
                <a:latin typeface="Open Sans" charset="0"/>
                <a:ea typeface="Open Sans" charset="0"/>
                <a:cs typeface="Open Sans" charset="0"/>
              </a:defRPr>
            </a:lvl3pPr>
            <a:lvl4pPr marL="1600200" marR="0" indent="-228600" algn="l" defTabSz="914400" rtl="0" eaLnBrk="1" fontAlgn="auto" latinLnBrk="0" hangingPunct="1">
              <a:lnSpc>
                <a:spcPct val="100000"/>
              </a:lnSpc>
              <a:spcBef>
                <a:spcPct val="20000"/>
              </a:spcBef>
              <a:spcAft>
                <a:spcPts val="0"/>
              </a:spcAft>
              <a:buClr>
                <a:srgbClr val="F6AF14"/>
              </a:buClr>
              <a:buSzTx/>
              <a:buFont typeface="Arial" panose="020B0604020202020204" pitchFamily="34" charset="0"/>
              <a:buChar char="•"/>
              <a:tabLst/>
              <a:defRPr>
                <a:latin typeface="Open Sans" charset="0"/>
                <a:ea typeface="Open Sans" charset="0"/>
                <a:cs typeface="Open Sans" charset="0"/>
              </a:defRPr>
            </a:lvl4pPr>
            <a:lvl5pPr marL="2057400" marR="0" indent="-228600" algn="l" defTabSz="914400" rtl="0" eaLnBrk="1" fontAlgn="auto" latinLnBrk="0" hangingPunct="1">
              <a:lnSpc>
                <a:spcPct val="100000"/>
              </a:lnSpc>
              <a:spcBef>
                <a:spcPct val="20000"/>
              </a:spcBef>
              <a:spcAft>
                <a:spcPts val="0"/>
              </a:spcAft>
              <a:buClr>
                <a:srgbClr val="F6AF14"/>
              </a:buClr>
              <a:buSzTx/>
              <a:buFont typeface="Arial" panose="020B0604020202020204" pitchFamily="34" charset="0"/>
              <a:buChar char="•"/>
              <a:tabLst/>
              <a:defRPr>
                <a:latin typeface="Open Sans" charset="0"/>
                <a:ea typeface="Open Sans" charset="0"/>
                <a:cs typeface="Open Sans"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Slide Number Placeholder 2"/>
          <p:cNvSpPr>
            <a:spLocks noGrp="1"/>
          </p:cNvSpPr>
          <p:nvPr>
            <p:ph type="sldNum" sz="quarter" idx="10"/>
          </p:nvPr>
        </p:nvSpPr>
        <p:spPr/>
        <p:txBody>
          <a:bodyPr/>
          <a:lstStyle>
            <a:lvl1pPr fontAlgn="auto">
              <a:spcBef>
                <a:spcPts val="0"/>
              </a:spcBef>
              <a:spcAft>
                <a:spcPts val="0"/>
              </a:spcAft>
              <a:defRPr>
                <a:solidFill>
                  <a:prstClr val="white"/>
                </a:solidFill>
                <a:latin typeface="+mn-lt"/>
                <a:cs typeface="+mn-cs"/>
              </a:defRPr>
            </a:lvl1pPr>
          </a:lstStyle>
          <a:p>
            <a:pPr>
              <a:defRPr/>
            </a:pPr>
            <a:fld id="{7016133A-EBF8-431C-87F5-51B22778275D}"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2"/>
          <p:cNvSpPr>
            <a:spLocks noChangeArrowheads="1"/>
          </p:cNvSpPr>
          <p:nvPr userDrawn="1"/>
        </p:nvSpPr>
        <p:spPr bwMode="auto">
          <a:xfrm>
            <a:off x="0" y="2311400"/>
            <a:ext cx="12192000" cy="2032000"/>
          </a:xfrm>
          <a:prstGeom prst="rect">
            <a:avLst/>
          </a:prstGeom>
          <a:solidFill>
            <a:schemeClr val="accent2">
              <a:alpha val="59999"/>
            </a:schemeClr>
          </a:solidFill>
          <a:ln w="25400" algn="ctr">
            <a:noFill/>
            <a:miter lim="800000"/>
            <a:headEnd/>
            <a:tailEnd/>
          </a:ln>
        </p:spPr>
        <p:txBody>
          <a:bodyPr lIns="91438" tIns="45719" rIns="91438" bIns="45719" anchor="ctr"/>
          <a:lstStyle/>
          <a:p>
            <a:pPr algn="ctr" defTabSz="914400">
              <a:defRPr/>
            </a:pPr>
            <a:r>
              <a:rPr lang="en-US" dirty="0">
                <a:solidFill>
                  <a:srgbClr val="FFFFFF"/>
                </a:solidFill>
                <a:latin typeface="Roboto light"/>
              </a:rPr>
              <a:t>“Lorem ipsum dolor sit amet, consectetur adipiscing elit. Curabitur placerat ex </a:t>
            </a:r>
          </a:p>
          <a:p>
            <a:pPr algn="ctr" defTabSz="914400">
              <a:defRPr/>
            </a:pPr>
            <a:r>
              <a:rPr lang="en-US" dirty="0">
                <a:solidFill>
                  <a:srgbClr val="FFFFFF"/>
                </a:solidFill>
                <a:latin typeface="Roboto light"/>
              </a:rPr>
              <a:t>urna, at iaculis justo euismod non. Praesent quis dapibus enim, at imperdiet. </a:t>
            </a:r>
          </a:p>
          <a:p>
            <a:pPr algn="ctr" defTabSz="914400">
              <a:defRPr/>
            </a:pPr>
            <a:r>
              <a:rPr lang="en-US" dirty="0">
                <a:solidFill>
                  <a:srgbClr val="FFFFFF"/>
                </a:solidFill>
                <a:latin typeface="Roboto light"/>
              </a:rPr>
              <a:t>Sed id odio sapien. Morbi lobortis viverra faucibus.“</a:t>
            </a:r>
          </a:p>
          <a:p>
            <a:pPr algn="ctr" defTabSz="914400">
              <a:defRPr/>
            </a:pPr>
            <a:r>
              <a:rPr lang="en-US" dirty="0">
                <a:solidFill>
                  <a:srgbClr val="F6AF14"/>
                </a:solidFill>
                <a:latin typeface="Roboto light"/>
              </a:rPr>
              <a:t>- Consectetuer Vivamus</a:t>
            </a:r>
          </a:p>
        </p:txBody>
      </p:sp>
      <p:sp>
        <p:nvSpPr>
          <p:cNvPr id="3" name="Oval 6"/>
          <p:cNvSpPr>
            <a:spLocks noChangeArrowheads="1"/>
          </p:cNvSpPr>
          <p:nvPr userDrawn="1"/>
        </p:nvSpPr>
        <p:spPr bwMode="auto">
          <a:xfrm>
            <a:off x="10871200" y="5954713"/>
            <a:ext cx="711200" cy="647700"/>
          </a:xfrm>
          <a:prstGeom prst="ellipse">
            <a:avLst/>
          </a:prstGeom>
          <a:solidFill>
            <a:schemeClr val="bg2"/>
          </a:solidFill>
          <a:ln w="25400" algn="ctr">
            <a:noFill/>
            <a:round/>
            <a:headEnd/>
            <a:tailEnd/>
          </a:ln>
        </p:spPr>
        <p:txBody>
          <a:bodyPr lIns="91438" tIns="45719" rIns="91438" bIns="45719" anchor="ctr"/>
          <a:lstStyle/>
          <a:p>
            <a:pPr algn="ctr" defTabSz="914400">
              <a:defRPr/>
            </a:pPr>
            <a:endParaRPr lang="en-US" dirty="0">
              <a:solidFill>
                <a:srgbClr val="FFFFFF"/>
              </a:solidFill>
              <a:latin typeface="Roboto light"/>
            </a:endParaRPr>
          </a:p>
        </p:txBody>
      </p:sp>
      <p:sp>
        <p:nvSpPr>
          <p:cNvPr id="4" name="TextBox 4"/>
          <p:cNvSpPr txBox="1">
            <a:spLocks noChangeArrowheads="1"/>
          </p:cNvSpPr>
          <p:nvPr userDrawn="1"/>
        </p:nvSpPr>
        <p:spPr bwMode="auto">
          <a:xfrm>
            <a:off x="8534400" y="6127750"/>
            <a:ext cx="2336800" cy="274638"/>
          </a:xfrm>
          <a:prstGeom prst="rect">
            <a:avLst/>
          </a:prstGeom>
          <a:noFill/>
          <a:ln w="9525">
            <a:noFill/>
            <a:miter lim="800000"/>
            <a:headEnd/>
            <a:tailEnd/>
          </a:ln>
        </p:spPr>
        <p:txBody>
          <a:bodyPr lIns="91438" tIns="45719" rIns="91438" bIns="45719">
            <a:spAutoFit/>
          </a:bodyPr>
          <a:lstStyle/>
          <a:p>
            <a:pPr algn="r" defTabSz="914400" fontAlgn="auto">
              <a:spcBef>
                <a:spcPts val="0"/>
              </a:spcBef>
              <a:spcAft>
                <a:spcPts val="0"/>
              </a:spcAft>
              <a:defRPr/>
            </a:pPr>
            <a:r>
              <a:rPr lang="en-US" sz="1200" b="1" dirty="0">
                <a:solidFill>
                  <a:prstClr val="white"/>
                </a:solidFill>
                <a:latin typeface="+mn-lt"/>
                <a:cs typeface="+mn-cs"/>
              </a:rPr>
              <a:t>AskEARN.org</a:t>
            </a:r>
          </a:p>
        </p:txBody>
      </p:sp>
      <p:sp>
        <p:nvSpPr>
          <p:cNvPr id="5" name="Slide Number Placeholder 13"/>
          <p:cNvSpPr>
            <a:spLocks noGrp="1"/>
          </p:cNvSpPr>
          <p:nvPr>
            <p:ph type="sldNum" sz="quarter" idx="10"/>
          </p:nvPr>
        </p:nvSpPr>
        <p:spPr/>
        <p:txBody>
          <a:bodyPr/>
          <a:lstStyle>
            <a:lvl1pPr algn="ctr" fontAlgn="auto">
              <a:spcBef>
                <a:spcPts val="0"/>
              </a:spcBef>
              <a:spcAft>
                <a:spcPts val="0"/>
              </a:spcAft>
              <a:defRPr sz="1200" b="1">
                <a:solidFill>
                  <a:prstClr val="white"/>
                </a:solidFill>
                <a:latin typeface="+mn-lt"/>
                <a:cs typeface="+mn-cs"/>
              </a:defRPr>
            </a:lvl1pPr>
          </a:lstStyle>
          <a:p>
            <a:pPr>
              <a:defRPr/>
            </a:pPr>
            <a:fld id="{CA66FD9F-668F-472B-A389-157FD99F7B2D}"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13"/>
          <p:cNvSpPr>
            <a:spLocks noGrp="1"/>
          </p:cNvSpPr>
          <p:nvPr>
            <p:ph type="sldNum" sz="quarter" idx="4"/>
          </p:nvPr>
        </p:nvSpPr>
        <p:spPr bwMode="auto">
          <a:xfrm>
            <a:off x="10871200" y="6096000"/>
            <a:ext cx="711200" cy="366713"/>
          </a:xfrm>
          <a:prstGeom prst="rect">
            <a:avLst/>
          </a:prstGeom>
          <a:noFill/>
          <a:ln w="9525">
            <a:noFill/>
            <a:miter lim="800000"/>
            <a:headEnd/>
            <a:tailEnd/>
          </a:ln>
        </p:spPr>
        <p:txBody>
          <a:bodyPr vert="horz" wrap="square" lIns="91438" tIns="45719" rIns="91438" bIns="45719" numCol="1" anchor="ctr" anchorCtr="0" compatLnSpc="1">
            <a:prstTxWarp prst="textNoShape">
              <a:avLst/>
            </a:prstTxWarp>
          </a:bodyPr>
          <a:lstStyle>
            <a:lvl1pPr algn="ctr">
              <a:defRPr sz="1200" b="1">
                <a:solidFill>
                  <a:srgbClr val="FFFFFF"/>
                </a:solidFill>
                <a:latin typeface="Roboto light"/>
              </a:defRPr>
            </a:lvl1pPr>
          </a:lstStyle>
          <a:p>
            <a:pPr>
              <a:defRPr/>
            </a:pPr>
            <a:fld id="{BB15B174-E4AD-4792-B303-025EE5506195}"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2"/>
          <p:cNvSpPr>
            <a:spLocks noChangeArrowheads="1"/>
          </p:cNvSpPr>
          <p:nvPr userDrawn="1"/>
        </p:nvSpPr>
        <p:spPr bwMode="auto">
          <a:xfrm>
            <a:off x="0" y="2311400"/>
            <a:ext cx="12192000" cy="2032000"/>
          </a:xfrm>
          <a:prstGeom prst="rect">
            <a:avLst/>
          </a:prstGeom>
          <a:solidFill>
            <a:schemeClr val="accent2">
              <a:alpha val="59999"/>
            </a:schemeClr>
          </a:solidFill>
          <a:ln w="25400" algn="ctr">
            <a:noFill/>
            <a:miter lim="800000"/>
            <a:headEnd/>
            <a:tailEnd/>
          </a:ln>
        </p:spPr>
        <p:txBody>
          <a:bodyPr lIns="91438" tIns="45719" rIns="91438" bIns="45719" anchor="ctr"/>
          <a:lstStyle/>
          <a:p>
            <a:pPr algn="ctr" defTabSz="914400">
              <a:defRPr/>
            </a:pPr>
            <a:r>
              <a:rPr lang="en-US" dirty="0">
                <a:solidFill>
                  <a:srgbClr val="FFFFFF"/>
                </a:solidFill>
                <a:latin typeface="Roboto light"/>
              </a:rPr>
              <a:t>“Lorem ipsum dolor sit amet, consectetur adipiscing elit. Curabitur placerat ex </a:t>
            </a:r>
          </a:p>
          <a:p>
            <a:pPr algn="ctr" defTabSz="914400">
              <a:defRPr/>
            </a:pPr>
            <a:r>
              <a:rPr lang="en-US" dirty="0">
                <a:solidFill>
                  <a:srgbClr val="FFFFFF"/>
                </a:solidFill>
                <a:latin typeface="Roboto light"/>
              </a:rPr>
              <a:t>urna, at iaculis justo euismod non. Praesent quis dapibus enim, at imperdiet. </a:t>
            </a:r>
          </a:p>
          <a:p>
            <a:pPr algn="ctr" defTabSz="914400">
              <a:defRPr/>
            </a:pPr>
            <a:r>
              <a:rPr lang="en-US" dirty="0">
                <a:solidFill>
                  <a:srgbClr val="FFFFFF"/>
                </a:solidFill>
                <a:latin typeface="Roboto light"/>
              </a:rPr>
              <a:t>Sed id odio sapien. Morbi lobortis viverra faucibus.“</a:t>
            </a:r>
          </a:p>
          <a:p>
            <a:pPr algn="ctr" defTabSz="914400">
              <a:defRPr/>
            </a:pPr>
            <a:r>
              <a:rPr lang="en-US" dirty="0">
                <a:solidFill>
                  <a:srgbClr val="F6AF14"/>
                </a:solidFill>
                <a:latin typeface="Roboto light"/>
              </a:rPr>
              <a:t>- Consectetuer Vivamus</a:t>
            </a:r>
          </a:p>
        </p:txBody>
      </p:sp>
      <p:sp>
        <p:nvSpPr>
          <p:cNvPr id="3" name="Oval 6"/>
          <p:cNvSpPr>
            <a:spLocks noChangeArrowheads="1"/>
          </p:cNvSpPr>
          <p:nvPr userDrawn="1"/>
        </p:nvSpPr>
        <p:spPr bwMode="auto">
          <a:xfrm>
            <a:off x="10871200" y="5954713"/>
            <a:ext cx="711200" cy="647700"/>
          </a:xfrm>
          <a:prstGeom prst="ellipse">
            <a:avLst/>
          </a:prstGeom>
          <a:solidFill>
            <a:schemeClr val="bg2"/>
          </a:solidFill>
          <a:ln w="25400" algn="ctr">
            <a:noFill/>
            <a:round/>
            <a:headEnd/>
            <a:tailEnd/>
          </a:ln>
        </p:spPr>
        <p:txBody>
          <a:bodyPr lIns="91438" tIns="45719" rIns="91438" bIns="45719" anchor="ctr"/>
          <a:lstStyle/>
          <a:p>
            <a:pPr algn="ctr" defTabSz="914400">
              <a:defRPr/>
            </a:pPr>
            <a:endParaRPr lang="en-US" dirty="0">
              <a:solidFill>
                <a:srgbClr val="FFFFFF"/>
              </a:solidFill>
              <a:latin typeface="Roboto light"/>
            </a:endParaRPr>
          </a:p>
        </p:txBody>
      </p:sp>
      <p:sp>
        <p:nvSpPr>
          <p:cNvPr id="4" name="TextBox 4"/>
          <p:cNvSpPr txBox="1">
            <a:spLocks noChangeArrowheads="1"/>
          </p:cNvSpPr>
          <p:nvPr userDrawn="1"/>
        </p:nvSpPr>
        <p:spPr bwMode="auto">
          <a:xfrm>
            <a:off x="8534400" y="6127750"/>
            <a:ext cx="2336800" cy="274638"/>
          </a:xfrm>
          <a:prstGeom prst="rect">
            <a:avLst/>
          </a:prstGeom>
          <a:noFill/>
          <a:ln w="9525">
            <a:noFill/>
            <a:miter lim="800000"/>
            <a:headEnd/>
            <a:tailEnd/>
          </a:ln>
        </p:spPr>
        <p:txBody>
          <a:bodyPr lIns="91438" tIns="45719" rIns="91438" bIns="45719">
            <a:spAutoFit/>
          </a:bodyPr>
          <a:lstStyle/>
          <a:p>
            <a:pPr algn="r" defTabSz="914400" fontAlgn="auto">
              <a:spcBef>
                <a:spcPts val="0"/>
              </a:spcBef>
              <a:spcAft>
                <a:spcPts val="0"/>
              </a:spcAft>
              <a:defRPr/>
            </a:pPr>
            <a:r>
              <a:rPr lang="en-US" sz="1200" b="1" dirty="0">
                <a:solidFill>
                  <a:prstClr val="white"/>
                </a:solidFill>
                <a:latin typeface="+mn-lt"/>
                <a:cs typeface="+mn-cs"/>
              </a:rPr>
              <a:t>AskEARN.org</a:t>
            </a:r>
          </a:p>
        </p:txBody>
      </p:sp>
      <p:sp>
        <p:nvSpPr>
          <p:cNvPr id="5" name="Slide Number Placeholder 13"/>
          <p:cNvSpPr>
            <a:spLocks noGrp="1"/>
          </p:cNvSpPr>
          <p:nvPr>
            <p:ph type="sldNum" sz="quarter" idx="10"/>
          </p:nvPr>
        </p:nvSpPr>
        <p:spPr/>
        <p:txBody>
          <a:bodyPr/>
          <a:lstStyle>
            <a:lvl1pPr algn="ctr" fontAlgn="auto">
              <a:spcBef>
                <a:spcPts val="0"/>
              </a:spcBef>
              <a:spcAft>
                <a:spcPts val="0"/>
              </a:spcAft>
              <a:defRPr sz="1200" b="1">
                <a:solidFill>
                  <a:prstClr val="white"/>
                </a:solidFill>
                <a:latin typeface="+mn-lt"/>
                <a:cs typeface="+mn-cs"/>
              </a:defRPr>
            </a:lvl1pPr>
          </a:lstStyle>
          <a:p>
            <a:pPr>
              <a:defRPr/>
            </a:pPr>
            <a:fld id="{A3E556E3-4949-46C3-ACE1-AE3EEE64C067}" type="slidenum">
              <a:rPr lang="en-US"/>
              <a:pPr>
                <a:defRPr/>
              </a:pPr>
              <a:t>‹#›</a:t>
            </a:fld>
            <a:endParaRPr lang="en-US" dirty="0"/>
          </a:p>
        </p:txBody>
      </p:sp>
      <p:sp>
        <p:nvSpPr>
          <p:cNvPr id="7" name="Title 6"/>
          <p:cNvSpPr>
            <a:spLocks noGrp="1"/>
          </p:cNvSpPr>
          <p:nvPr>
            <p:ph type="title"/>
          </p:nvPr>
        </p:nvSpPr>
        <p:spPr>
          <a:xfrm>
            <a:off x="508000" y="2755900"/>
            <a:ext cx="11074400" cy="1143000"/>
          </a:xfrm>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3" name="Slide Number Placeholder 5"/>
          <p:cNvSpPr txBox="1">
            <a:spLocks/>
          </p:cNvSpPr>
          <p:nvPr userDrawn="1"/>
        </p:nvSpPr>
        <p:spPr bwMode="auto">
          <a:xfrm>
            <a:off x="141288" y="6335713"/>
            <a:ext cx="720725" cy="365125"/>
          </a:xfrm>
          <a:prstGeom prst="rect">
            <a:avLst/>
          </a:prstGeom>
          <a:noFill/>
          <a:ln w="9525">
            <a:noFill/>
            <a:miter lim="800000"/>
            <a:headEnd/>
            <a:tailEnd/>
          </a:ln>
        </p:spPr>
        <p:txBody>
          <a:bodyPr lIns="91438" tIns="45719" rIns="91438" bIns="45719" anchor="ctr"/>
          <a:lstStyle/>
          <a:p>
            <a:pPr algn="r">
              <a:defRPr/>
            </a:pPr>
            <a:fld id="{7F170DFC-0B27-445D-A829-FD842FCED42C}" type="slidenum">
              <a:rPr lang="en-US" sz="1500" b="1">
                <a:latin typeface="Arial Black" pitchFamily="34" charset="0"/>
              </a:rPr>
              <a:pPr algn="r">
                <a:defRPr/>
              </a:pPr>
              <a:t>‹#›</a:t>
            </a:fld>
            <a:endParaRPr lang="en-US" sz="1500" b="1" dirty="0">
              <a:latin typeface="Arial Black" pitchFamily="34" charset="0"/>
            </a:endParaRPr>
          </a:p>
        </p:txBody>
      </p:sp>
      <p:sp>
        <p:nvSpPr>
          <p:cNvPr id="7" name="Content Placeholder 6"/>
          <p:cNvSpPr>
            <a:spLocks noGrp="1"/>
          </p:cNvSpPr>
          <p:nvPr>
            <p:ph sz="quarter" idx="10"/>
          </p:nvPr>
        </p:nvSpPr>
        <p:spPr>
          <a:xfrm>
            <a:off x="486833" y="305718"/>
            <a:ext cx="11209867" cy="603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1189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C65454C-70A1-4025-BD78-2892D582621A}" type="slidenum">
              <a:rPr lang="en-US" altLang="en-US"/>
              <a:pPr>
                <a:defRPr/>
              </a:pPr>
              <a:t>‹#›</a:t>
            </a:fld>
            <a:endParaRPr lang="en-US" altLang="en-US"/>
          </a:p>
        </p:txBody>
      </p:sp>
    </p:spTree>
    <p:extLst>
      <p:ext uri="{BB962C8B-B14F-4D97-AF65-F5344CB8AC3E}">
        <p14:creationId xmlns:p14="http://schemas.microsoft.com/office/powerpoint/2010/main" val="584286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Oval 14"/>
          <p:cNvSpPr>
            <a:spLocks noChangeArrowheads="1"/>
          </p:cNvSpPr>
          <p:nvPr userDrawn="1"/>
        </p:nvSpPr>
        <p:spPr bwMode="auto">
          <a:xfrm>
            <a:off x="10871200" y="5954713"/>
            <a:ext cx="711200" cy="647700"/>
          </a:xfrm>
          <a:prstGeom prst="ellipse">
            <a:avLst/>
          </a:prstGeom>
          <a:solidFill>
            <a:schemeClr val="bg2"/>
          </a:solidFill>
          <a:ln w="25400" algn="ctr">
            <a:noFill/>
            <a:round/>
            <a:headEnd/>
            <a:tailEnd/>
          </a:ln>
        </p:spPr>
        <p:txBody>
          <a:bodyPr lIns="91438" tIns="45719" rIns="91438" bIns="45719" anchor="ctr"/>
          <a:lstStyle/>
          <a:p>
            <a:pPr algn="ctr" defTabSz="914400">
              <a:defRPr/>
            </a:pPr>
            <a:endParaRPr lang="en-US" dirty="0">
              <a:solidFill>
                <a:srgbClr val="FFFFFF"/>
              </a:solidFill>
              <a:latin typeface="Roboto light"/>
            </a:endParaRPr>
          </a:p>
        </p:txBody>
      </p:sp>
      <p:sp>
        <p:nvSpPr>
          <p:cNvPr id="4" name="Rectangle 3"/>
          <p:cNvSpPr>
            <a:spLocks noChangeArrowheads="1"/>
          </p:cNvSpPr>
          <p:nvPr userDrawn="1"/>
        </p:nvSpPr>
        <p:spPr bwMode="auto">
          <a:xfrm>
            <a:off x="0" y="0"/>
            <a:ext cx="12190413" cy="969963"/>
          </a:xfrm>
          <a:prstGeom prst="rect">
            <a:avLst/>
          </a:prstGeom>
          <a:solidFill>
            <a:schemeClr val="tx2"/>
          </a:solidFill>
          <a:ln w="25400" algn="ctr">
            <a:noFill/>
            <a:miter lim="800000"/>
            <a:headEnd/>
            <a:tailEnd/>
          </a:ln>
        </p:spPr>
        <p:txBody>
          <a:bodyPr lIns="91438" tIns="45719" rIns="91438" bIns="45719" anchor="ctr"/>
          <a:lstStyle/>
          <a:p>
            <a:pPr algn="ctr" defTabSz="914400">
              <a:defRPr/>
            </a:pPr>
            <a:endParaRPr lang="en-US" b="0" i="0" u="none" dirty="0">
              <a:solidFill>
                <a:srgbClr val="FFFFFF"/>
              </a:solidFill>
              <a:latin typeface="Roboto light"/>
            </a:endParaRPr>
          </a:p>
        </p:txBody>
      </p:sp>
      <p:sp>
        <p:nvSpPr>
          <p:cNvPr id="1028" name="Title Placeholder 1"/>
          <p:cNvSpPr>
            <a:spLocks noGrp="1"/>
          </p:cNvSpPr>
          <p:nvPr>
            <p:ph type="title"/>
          </p:nvPr>
        </p:nvSpPr>
        <p:spPr bwMode="auto">
          <a:xfrm>
            <a:off x="508000" y="-50800"/>
            <a:ext cx="11074400" cy="1143000"/>
          </a:xfrm>
          <a:prstGeom prst="rect">
            <a:avLst/>
          </a:prstGeom>
          <a:noFill/>
          <a:ln w="9525">
            <a:noFill/>
            <a:miter lim="800000"/>
            <a:headEnd/>
            <a:tailEnd/>
          </a:ln>
        </p:spPr>
        <p:txBody>
          <a:bodyPr vert="horz" wrap="square" lIns="91438" tIns="45719" rIns="91438" bIns="45719" numCol="1" anchor="ctr" anchorCtr="0" compatLnSpc="1">
            <a:prstTxWarp prst="textNoShape">
              <a:avLst/>
            </a:prstTxWarp>
          </a:bodyPr>
          <a:lstStyle/>
          <a:p>
            <a:pPr lvl="0"/>
            <a:r>
              <a:rPr lang="en-US"/>
              <a:t>Click to edit Master title style</a:t>
            </a:r>
          </a:p>
        </p:txBody>
      </p:sp>
      <p:sp>
        <p:nvSpPr>
          <p:cNvPr id="1029" name="Text Placeholder 2"/>
          <p:cNvSpPr>
            <a:spLocks noGrp="1"/>
          </p:cNvSpPr>
          <p:nvPr>
            <p:ph type="body" idx="1"/>
          </p:nvPr>
        </p:nvSpPr>
        <p:spPr bwMode="auto">
          <a:xfrm>
            <a:off x="508000" y="1397000"/>
            <a:ext cx="11074400" cy="3860800"/>
          </a:xfrm>
          <a:prstGeom prst="rect">
            <a:avLst/>
          </a:prstGeom>
          <a:noFill/>
          <a:ln w="9525">
            <a:noFill/>
            <a:miter lim="800000"/>
            <a:headEnd/>
            <a:tailEnd/>
          </a:ln>
        </p:spPr>
        <p:txBody>
          <a:bodyPr vert="horz" wrap="square" lIns="91438" tIns="45719" rIns="91438" bIns="4571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0" name="Picture 4"/>
          <p:cNvPicPr>
            <a:picLocks noChangeAspect="1"/>
          </p:cNvPicPr>
          <p:nvPr userDrawn="1"/>
        </p:nvPicPr>
        <p:blipFill>
          <a:blip r:embed="rId11"/>
          <a:srcRect/>
          <a:stretch>
            <a:fillRect/>
          </a:stretch>
        </p:blipFill>
        <p:spPr bwMode="auto">
          <a:xfrm>
            <a:off x="431800" y="5954713"/>
            <a:ext cx="2413000" cy="725487"/>
          </a:xfrm>
          <a:prstGeom prst="rect">
            <a:avLst/>
          </a:prstGeom>
          <a:noFill/>
          <a:ln w="9525">
            <a:noFill/>
            <a:miter lim="800000"/>
            <a:headEnd/>
            <a:tailEnd/>
          </a:ln>
        </p:spPr>
      </p:pic>
      <p:cxnSp>
        <p:nvCxnSpPr>
          <p:cNvPr id="9" name="Straight Connector 8"/>
          <p:cNvCxnSpPr/>
          <p:nvPr userDrawn="1"/>
        </p:nvCxnSpPr>
        <p:spPr>
          <a:xfrm>
            <a:off x="431800" y="5664200"/>
            <a:ext cx="11150600" cy="0"/>
          </a:xfrm>
          <a:prstGeom prst="line">
            <a:avLst/>
          </a:prstGeom>
          <a:ln>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4" name="Slide Number Placeholder 13"/>
          <p:cNvSpPr>
            <a:spLocks noGrp="1"/>
          </p:cNvSpPr>
          <p:nvPr>
            <p:ph type="sldNum" sz="quarter" idx="4"/>
          </p:nvPr>
        </p:nvSpPr>
        <p:spPr bwMode="auto">
          <a:xfrm>
            <a:off x="10871200" y="6096000"/>
            <a:ext cx="711200" cy="366713"/>
          </a:xfrm>
          <a:prstGeom prst="rect">
            <a:avLst/>
          </a:prstGeom>
          <a:noFill/>
          <a:ln w="9525">
            <a:noFill/>
            <a:miter lim="800000"/>
            <a:headEnd/>
            <a:tailEnd/>
          </a:ln>
        </p:spPr>
        <p:txBody>
          <a:bodyPr vert="horz" wrap="square" lIns="91438" tIns="45719" rIns="91438" bIns="45719" numCol="1" anchor="ctr" anchorCtr="0" compatLnSpc="1">
            <a:prstTxWarp prst="textNoShape">
              <a:avLst/>
            </a:prstTxWarp>
          </a:bodyPr>
          <a:lstStyle>
            <a:lvl1pPr algn="ctr">
              <a:defRPr sz="1200" b="1">
                <a:solidFill>
                  <a:srgbClr val="FFFFFF"/>
                </a:solidFill>
                <a:latin typeface="Roboto light"/>
              </a:defRPr>
            </a:lvl1pPr>
          </a:lstStyle>
          <a:p>
            <a:pPr>
              <a:defRPr/>
            </a:pPr>
            <a:fld id="{BB15B174-E4AD-4792-B303-025EE5506195}" type="slidenum">
              <a:rPr lang="en-US"/>
              <a:pPr>
                <a:defRPr/>
              </a:pPr>
              <a:t>‹#›</a:t>
            </a:fld>
            <a:endParaRPr lang="en-US" dirty="0"/>
          </a:p>
        </p:txBody>
      </p:sp>
      <p:sp>
        <p:nvSpPr>
          <p:cNvPr id="10" name="TextBox 9"/>
          <p:cNvSpPr txBox="1">
            <a:spLocks noChangeArrowheads="1"/>
          </p:cNvSpPr>
          <p:nvPr userDrawn="1"/>
        </p:nvSpPr>
        <p:spPr bwMode="auto">
          <a:xfrm>
            <a:off x="8534400" y="6127750"/>
            <a:ext cx="2336800" cy="274638"/>
          </a:xfrm>
          <a:prstGeom prst="rect">
            <a:avLst/>
          </a:prstGeom>
          <a:noFill/>
          <a:ln w="9525">
            <a:noFill/>
            <a:miter lim="800000"/>
            <a:headEnd/>
            <a:tailEnd/>
          </a:ln>
        </p:spPr>
        <p:txBody>
          <a:bodyPr lIns="91438" tIns="45719" rIns="91438" bIns="45719">
            <a:spAutoFit/>
          </a:bodyPr>
          <a:lstStyle/>
          <a:p>
            <a:pPr algn="r" defTabSz="914400" fontAlgn="auto">
              <a:spcBef>
                <a:spcPts val="0"/>
              </a:spcBef>
              <a:spcAft>
                <a:spcPts val="0"/>
              </a:spcAft>
              <a:defRPr/>
            </a:pPr>
            <a:r>
              <a:rPr lang="en-US" sz="1200" b="1" dirty="0">
                <a:solidFill>
                  <a:srgbClr val="424242"/>
                </a:solidFill>
                <a:latin typeface="+mn-lt"/>
                <a:cs typeface="+mn-cs"/>
              </a:rPr>
              <a:t>AskEARN.org</a:t>
            </a:r>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12" r:id="rId7"/>
    <p:sldLayoutId id="2147483713" r:id="rId8"/>
    <p:sldLayoutId id="2147483714" r:id="rId9"/>
  </p:sldLayoutIdLst>
  <p:hf hdr="0" ftr="0"/>
  <p:txStyles>
    <p:titleStyle>
      <a:lvl1pPr algn="l" rtl="0" eaLnBrk="0" fontAlgn="base" hangingPunct="0">
        <a:spcBef>
          <a:spcPct val="0"/>
        </a:spcBef>
        <a:spcAft>
          <a:spcPct val="0"/>
        </a:spcAft>
        <a:defRPr sz="2400" b="0" i="0" u="none" kern="12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Roboto Slab"/>
        </a:defRPr>
      </a:lvl2pPr>
      <a:lvl3pPr algn="l" rtl="0" eaLnBrk="0" fontAlgn="base" hangingPunct="0">
        <a:spcBef>
          <a:spcPct val="0"/>
        </a:spcBef>
        <a:spcAft>
          <a:spcPct val="0"/>
        </a:spcAft>
        <a:defRPr sz="2400">
          <a:solidFill>
            <a:schemeClr val="bg1"/>
          </a:solidFill>
          <a:latin typeface="Roboto Slab"/>
        </a:defRPr>
      </a:lvl3pPr>
      <a:lvl4pPr algn="l" rtl="0" eaLnBrk="0" fontAlgn="base" hangingPunct="0">
        <a:spcBef>
          <a:spcPct val="0"/>
        </a:spcBef>
        <a:spcAft>
          <a:spcPct val="0"/>
        </a:spcAft>
        <a:defRPr sz="2400">
          <a:solidFill>
            <a:schemeClr val="bg1"/>
          </a:solidFill>
          <a:latin typeface="Roboto Slab"/>
        </a:defRPr>
      </a:lvl4pPr>
      <a:lvl5pPr algn="l" rtl="0" eaLnBrk="0" fontAlgn="base" hangingPunct="0">
        <a:spcBef>
          <a:spcPct val="0"/>
        </a:spcBef>
        <a:spcAft>
          <a:spcPct val="0"/>
        </a:spcAft>
        <a:defRPr sz="2400">
          <a:solidFill>
            <a:schemeClr val="bg1"/>
          </a:solidFill>
          <a:latin typeface="Roboto Slab"/>
        </a:defRPr>
      </a:lvl5pPr>
      <a:lvl6pPr marL="457200" algn="l" rtl="0" fontAlgn="base">
        <a:spcBef>
          <a:spcPct val="0"/>
        </a:spcBef>
        <a:spcAft>
          <a:spcPct val="0"/>
        </a:spcAft>
        <a:defRPr sz="2400">
          <a:solidFill>
            <a:schemeClr val="bg1"/>
          </a:solidFill>
          <a:latin typeface="Roboto Slab"/>
        </a:defRPr>
      </a:lvl6pPr>
      <a:lvl7pPr marL="914400" algn="l" rtl="0" fontAlgn="base">
        <a:spcBef>
          <a:spcPct val="0"/>
        </a:spcBef>
        <a:spcAft>
          <a:spcPct val="0"/>
        </a:spcAft>
        <a:defRPr sz="2400">
          <a:solidFill>
            <a:schemeClr val="bg1"/>
          </a:solidFill>
          <a:latin typeface="Roboto Slab"/>
        </a:defRPr>
      </a:lvl7pPr>
      <a:lvl8pPr marL="1371600" algn="l" rtl="0" fontAlgn="base">
        <a:spcBef>
          <a:spcPct val="0"/>
        </a:spcBef>
        <a:spcAft>
          <a:spcPct val="0"/>
        </a:spcAft>
        <a:defRPr sz="2400">
          <a:solidFill>
            <a:schemeClr val="bg1"/>
          </a:solidFill>
          <a:latin typeface="Roboto Slab"/>
        </a:defRPr>
      </a:lvl8pPr>
      <a:lvl9pPr marL="1828800" algn="l" rtl="0" fontAlgn="base">
        <a:spcBef>
          <a:spcPct val="0"/>
        </a:spcBef>
        <a:spcAft>
          <a:spcPct val="0"/>
        </a:spcAft>
        <a:defRPr sz="2400">
          <a:solidFill>
            <a:schemeClr val="bg1"/>
          </a:solidFill>
          <a:latin typeface="Roboto Slab"/>
        </a:defRPr>
      </a:lvl9pPr>
    </p:titleStyle>
    <p:bodyStyle>
      <a:lvl1pPr marL="342900" indent="-342900" algn="l" rtl="0" eaLnBrk="0" fontAlgn="base" hangingPunct="0">
        <a:spcBef>
          <a:spcPct val="20000"/>
        </a:spcBef>
        <a:spcAft>
          <a:spcPct val="0"/>
        </a:spcAft>
        <a:buClr>
          <a:schemeClr val="bg2"/>
        </a:buClr>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bg2"/>
        </a:buClr>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bg2"/>
        </a:buClr>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bg2"/>
        </a:buClr>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hyperlink" Target="https://www.youtube.com/watch?v=3EoNYklySh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Ahg6qcgoay4"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25.jpe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hyperlink" Target="http://www.askearn.org/"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hyperlink" Target="http://implicit.harvard.edu/"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5.xml"/><Relationship Id="rId5" Type="http://schemas.openxmlformats.org/officeDocument/2006/relationships/image" Target="../media/image9.tiff"/><Relationship Id="rId4" Type="http://schemas.openxmlformats.org/officeDocument/2006/relationships/image" Target="../media/image8.tiff"/></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hyperlink" Target="http://www.ilru.org/projects/cil-net/cil-center-and-association-directory" TargetMode="External"/><Relationship Id="rId3" Type="http://schemas.openxmlformats.org/officeDocument/2006/relationships/hyperlink" Target="http://askjan.org/cgi-win/TypeQuery.exe?902" TargetMode="External"/><Relationship Id="rId7" Type="http://schemas.openxmlformats.org/officeDocument/2006/relationships/hyperlink" Target="https://www.choosework.net/findhelp/"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hyperlink" Target="https://www.vets.gov/employment/employers/" TargetMode="External"/><Relationship Id="rId5" Type="http://schemas.openxmlformats.org/officeDocument/2006/relationships/hyperlink" Target="https://www.careeronestop.org/businesscenter/recruitandhire/wheretofindcandidates/where-to-find-candidates.aspx" TargetMode="External"/><Relationship Id="rId4" Type="http://schemas.openxmlformats.org/officeDocument/2006/relationships/hyperlink" Target="https://www.careeronestop.org/localhelp/americanjobcenters/american-job-centers.aspx" TargetMode="External"/><Relationship Id="rId9"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s://www.peatworks.org/talentworks"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46.tiff"/></Relationships>
</file>

<file path=ppt/slides/_rels/slide37.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p:nvPr>
        </p:nvSpPr>
        <p:spPr>
          <a:xfrm>
            <a:off x="1" y="1752687"/>
            <a:ext cx="5861154" cy="658638"/>
          </a:xfrm>
        </p:spPr>
        <p:txBody>
          <a:bodyPr lIns="274313" tIns="82294" bIns="82294"/>
          <a:lstStyle/>
          <a:p>
            <a:pPr eaLnBrk="1" hangingPunct="1"/>
            <a:r>
              <a:rPr lang="en-US" sz="3200" dirty="0" smtClean="0">
                <a:solidFill>
                  <a:srgbClr val="2C2C2C"/>
                </a:solidFill>
                <a:latin typeface="Open Sans"/>
                <a:ea typeface="Open Sans"/>
                <a:cs typeface="Open Sans"/>
              </a:rPr>
              <a:t>Inclusion@Work</a:t>
            </a:r>
            <a:endParaRPr lang="en-US" sz="3200" dirty="0">
              <a:solidFill>
                <a:srgbClr val="2C2C2C"/>
              </a:solidFill>
              <a:latin typeface="Open Sans"/>
              <a:ea typeface="Open Sans"/>
              <a:cs typeface="Open Sans"/>
            </a:endParaRPr>
          </a:p>
        </p:txBody>
      </p:sp>
      <p:sp>
        <p:nvSpPr>
          <p:cNvPr id="14338" name="Subtitle 2"/>
          <p:cNvSpPr>
            <a:spLocks noGrp="1"/>
          </p:cNvSpPr>
          <p:nvPr>
            <p:ph type="subTitle" idx="1"/>
          </p:nvPr>
        </p:nvSpPr>
        <p:spPr>
          <a:xfrm>
            <a:off x="0" y="2703389"/>
            <a:ext cx="5126636" cy="701722"/>
          </a:xfrm>
        </p:spPr>
        <p:txBody>
          <a:bodyPr lIns="274313" tIns="164588" bIns="164588"/>
          <a:lstStyle/>
          <a:p>
            <a:pPr eaLnBrk="1" hangingPunct="1"/>
            <a:r>
              <a:rPr lang="en-US" sz="2400" dirty="0" smtClean="0">
                <a:latin typeface="Open Sans"/>
                <a:ea typeface="Open Sans"/>
                <a:cs typeface="Open Sans"/>
              </a:rPr>
              <a:t>JAN Academy</a:t>
            </a:r>
            <a:endParaRPr lang="en-US" sz="2400" dirty="0">
              <a:latin typeface="Open Sans"/>
              <a:ea typeface="Open Sans"/>
              <a:cs typeface="Open San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1"/>
          <p:cNvSpPr txBox="1">
            <a:spLocks noGrp="1"/>
          </p:cNvSpPr>
          <p:nvPr/>
        </p:nvSpPr>
        <p:spPr bwMode="auto">
          <a:xfrm>
            <a:off x="9753600" y="6629400"/>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fld id="{E4BE54AD-DD2F-4965-9C77-CE533694DDFB}" type="slidenum">
              <a:rPr lang="en-US" altLang="en-US" sz="1200">
                <a:solidFill>
                  <a:srgbClr val="F2F2F2"/>
                </a:solidFill>
              </a:rPr>
              <a:pPr algn="r" eaLnBrk="1" hangingPunct="1">
                <a:spcBef>
                  <a:spcPct val="0"/>
                </a:spcBef>
                <a:buFontTx/>
                <a:buNone/>
              </a:pPr>
              <a:t>10</a:t>
            </a:fld>
            <a:endParaRPr lang="en-US" altLang="en-US" sz="1200">
              <a:solidFill>
                <a:srgbClr val="F2F2F2"/>
              </a:solidFill>
            </a:endParaRPr>
          </a:p>
        </p:txBody>
      </p:sp>
      <p:sp>
        <p:nvSpPr>
          <p:cNvPr id="7" name="Content Placeholder 6"/>
          <p:cNvSpPr>
            <a:spLocks noGrp="1"/>
          </p:cNvSpPr>
          <p:nvPr>
            <p:ph sz="half" idx="4294967295"/>
          </p:nvPr>
        </p:nvSpPr>
        <p:spPr>
          <a:xfrm>
            <a:off x="2590800" y="1828800"/>
            <a:ext cx="5257800" cy="609600"/>
          </a:xfrm>
        </p:spPr>
        <p:txBody>
          <a:bodyPr/>
          <a:lstStyle/>
          <a:p>
            <a:pPr>
              <a:buFontTx/>
              <a:buNone/>
            </a:pPr>
            <a:r>
              <a:rPr lang="en-US" altLang="en-US" sz="2800" dirty="0"/>
              <a:t>&lt; 15% of men are over 6’ tall</a:t>
            </a:r>
          </a:p>
        </p:txBody>
      </p:sp>
      <p:sp>
        <p:nvSpPr>
          <p:cNvPr id="6" name="Title 5"/>
          <p:cNvSpPr>
            <a:spLocks noGrp="1"/>
          </p:cNvSpPr>
          <p:nvPr>
            <p:ph type="ctrTitle" idx="4294967295"/>
          </p:nvPr>
        </p:nvSpPr>
        <p:spPr>
          <a:xfrm>
            <a:off x="2667000" y="0"/>
            <a:ext cx="8001000" cy="1023937"/>
          </a:xfrm>
          <a:solidFill>
            <a:schemeClr val="bg1">
              <a:lumMod val="85000"/>
            </a:schemeClr>
          </a:solidFill>
        </p:spPr>
        <p:txBody>
          <a:bodyPr vert="horz" wrap="square" lIns="630936" tIns="27432" rIns="630936" bIns="0" numCol="1" anchor="b" anchorCtr="0" compatLnSpc="1">
            <a:prstTxWarp prst="textNoShape">
              <a:avLst/>
            </a:prstTxWarp>
          </a:bodyPr>
          <a:lstStyle/>
          <a:p>
            <a:pPr>
              <a:lnSpc>
                <a:spcPts val="3600"/>
              </a:lnSpc>
              <a:defRPr/>
            </a:pPr>
            <a:r>
              <a:rPr lang="en-US" altLang="en-US" sz="3600" b="1">
                <a:solidFill>
                  <a:srgbClr val="073759"/>
                </a:solidFill>
              </a:rPr>
              <a:t>Research Confirms….</a:t>
            </a:r>
          </a:p>
        </p:txBody>
      </p:sp>
      <p:pic>
        <p:nvPicPr>
          <p:cNvPr id="13317" name="Picture 2" descr="Image result for Tall men and short men"/>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8361610" y="1089818"/>
            <a:ext cx="2492375" cy="4525963"/>
          </a:xfrm>
          <a:noFill/>
        </p:spPr>
      </p:pic>
      <p:sp>
        <p:nvSpPr>
          <p:cNvPr id="8" name="Content Placeholder 6"/>
          <p:cNvSpPr txBox="1">
            <a:spLocks/>
          </p:cNvSpPr>
          <p:nvPr/>
        </p:nvSpPr>
        <p:spPr bwMode="auto">
          <a:xfrm>
            <a:off x="2667000" y="2743200"/>
            <a:ext cx="533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buFontTx/>
              <a:buNone/>
            </a:pPr>
            <a:r>
              <a:rPr lang="en-US" altLang="en-US" sz="2800">
                <a:latin typeface="Calibri" panose="020F0502020204030204" pitchFamily="34" charset="0"/>
                <a:cs typeface="Arial" panose="020B0604020202020204" pitchFamily="34" charset="0"/>
              </a:rPr>
              <a:t>60 % of Corporate CEOs are over 6’ tall</a:t>
            </a:r>
          </a:p>
        </p:txBody>
      </p:sp>
      <p:sp>
        <p:nvSpPr>
          <p:cNvPr id="10" name="Content Placeholder 6"/>
          <p:cNvSpPr txBox="1">
            <a:spLocks/>
          </p:cNvSpPr>
          <p:nvPr/>
        </p:nvSpPr>
        <p:spPr bwMode="auto">
          <a:xfrm>
            <a:off x="2590800" y="3886200"/>
            <a:ext cx="5257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buFontTx/>
              <a:buNone/>
            </a:pPr>
            <a:r>
              <a:rPr lang="en-US" altLang="en-US" sz="2800" dirty="0">
                <a:latin typeface="Calibri" panose="020F0502020204030204" pitchFamily="34" charset="0"/>
                <a:cs typeface="Arial" panose="020B0604020202020204" pitchFamily="34" charset="0"/>
              </a:rPr>
              <a:t>&lt; 4% of men are over 6’4” tall</a:t>
            </a:r>
          </a:p>
        </p:txBody>
      </p:sp>
      <p:sp>
        <p:nvSpPr>
          <p:cNvPr id="11" name="Content Placeholder 6"/>
          <p:cNvSpPr txBox="1">
            <a:spLocks/>
          </p:cNvSpPr>
          <p:nvPr/>
        </p:nvSpPr>
        <p:spPr bwMode="auto">
          <a:xfrm>
            <a:off x="2667000" y="4724400"/>
            <a:ext cx="5181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buFontTx/>
              <a:buNone/>
            </a:pPr>
            <a:r>
              <a:rPr lang="en-US" altLang="en-US" sz="2800" dirty="0">
                <a:latin typeface="Calibri" panose="020F0502020204030204" pitchFamily="34" charset="0"/>
                <a:cs typeface="Arial" panose="020B0604020202020204" pitchFamily="34" charset="0"/>
              </a:rPr>
              <a:t>36% of corporate CEOs are over 6’4” tall</a:t>
            </a:r>
          </a:p>
        </p:txBody>
      </p:sp>
      <p:sp>
        <p:nvSpPr>
          <p:cNvPr id="13321" name="Rectangle 2"/>
          <p:cNvSpPr>
            <a:spLocks noChangeArrowheads="1"/>
          </p:cNvSpPr>
          <p:nvPr/>
        </p:nvSpPr>
        <p:spPr bwMode="auto">
          <a:xfrm>
            <a:off x="3916519" y="5844381"/>
            <a:ext cx="55019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800">
                <a:latin typeface="+mn-lt"/>
                <a:hlinkClick r:id="rId4"/>
              </a:rPr>
              <a:t>https://www.youtube.com/watch?v=3EoNYklyShs</a:t>
            </a:r>
            <a:r>
              <a:rPr lang="en-US" altLang="en-US" sz="1800">
                <a:latin typeface="+mn-lt"/>
              </a:rPr>
              <a:t> </a:t>
            </a:r>
          </a:p>
        </p:txBody>
      </p:sp>
    </p:spTree>
    <p:extLst>
      <p:ext uri="{BB962C8B-B14F-4D97-AF65-F5344CB8AC3E}">
        <p14:creationId xmlns:p14="http://schemas.microsoft.com/office/powerpoint/2010/main" val="674139883"/>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idx="4294967295"/>
          </p:nvPr>
        </p:nvSpPr>
        <p:spPr>
          <a:xfrm>
            <a:off x="2819400" y="0"/>
            <a:ext cx="7620000" cy="1143000"/>
          </a:xfrm>
        </p:spPr>
        <p:txBody>
          <a:bodyPr/>
          <a:lstStyle/>
          <a:p>
            <a:pPr algn="ctr"/>
            <a:r>
              <a:rPr lang="en-US" altLang="en-US" b="1" i="1" dirty="0" smtClean="0"/>
              <a:t>Test Your Attentiveness  </a:t>
            </a:r>
          </a:p>
        </p:txBody>
      </p:sp>
      <p:sp>
        <p:nvSpPr>
          <p:cNvPr id="15363" name="Content Placeholder 2"/>
          <p:cNvSpPr>
            <a:spLocks noGrp="1"/>
          </p:cNvSpPr>
          <p:nvPr>
            <p:ph sz="half" idx="4294967295"/>
          </p:nvPr>
        </p:nvSpPr>
        <p:spPr>
          <a:xfrm>
            <a:off x="2743200" y="3429000"/>
            <a:ext cx="7696200" cy="2590800"/>
          </a:xfrm>
        </p:spPr>
        <p:txBody>
          <a:bodyPr/>
          <a:lstStyle/>
          <a:p>
            <a:pPr marL="114300" indent="0" algn="ctr">
              <a:buNone/>
            </a:pPr>
            <a:r>
              <a:rPr lang="en-US" altLang="en-US" sz="4400" i="1" dirty="0"/>
              <a:t>Wrong mental maps </a:t>
            </a:r>
          </a:p>
          <a:p>
            <a:pPr marL="114300" indent="0" algn="ctr">
              <a:buNone/>
            </a:pPr>
            <a:r>
              <a:rPr lang="en-US" altLang="en-US" sz="4400" i="1" dirty="0"/>
              <a:t>lead to wrong solutions </a:t>
            </a:r>
          </a:p>
          <a:p>
            <a:pPr marL="114300" indent="0" algn="ctr">
              <a:buNone/>
            </a:pPr>
            <a:r>
              <a:rPr lang="en-US" altLang="en-US" sz="4400" i="1" dirty="0"/>
              <a:t>which lead to lost resources</a:t>
            </a:r>
          </a:p>
        </p:txBody>
      </p:sp>
      <p:sp>
        <p:nvSpPr>
          <p:cNvPr id="15364" name="Content Placeholder 5"/>
          <p:cNvSpPr>
            <a:spLocks noGrp="1"/>
          </p:cNvSpPr>
          <p:nvPr>
            <p:ph sz="half" idx="4294967295"/>
          </p:nvPr>
        </p:nvSpPr>
        <p:spPr>
          <a:xfrm>
            <a:off x="3449940" y="5928519"/>
            <a:ext cx="6546761" cy="639762"/>
          </a:xfrm>
        </p:spPr>
        <p:txBody>
          <a:bodyPr/>
          <a:lstStyle/>
          <a:p>
            <a:pPr marL="114300" indent="0" algn="ctr">
              <a:buNone/>
            </a:pPr>
            <a:r>
              <a:rPr lang="en-US" altLang="en-US" sz="1800" dirty="0">
                <a:hlinkClick r:id="rId3"/>
              </a:rPr>
              <a:t>http://www.youtube.com/watch?v=Ahg6qcgoay4</a:t>
            </a:r>
            <a:r>
              <a:rPr lang="en-US" altLang="en-US" sz="1800" dirty="0"/>
              <a:t> </a:t>
            </a:r>
            <a:endParaRPr lang="en-US" altLang="en-US" dirty="0"/>
          </a:p>
        </p:txBody>
      </p:sp>
      <p:sp>
        <p:nvSpPr>
          <p:cNvPr id="15365" name="Slide Number Placeholder 4"/>
          <p:cNvSpPr txBox="1">
            <a:spLocks noGrp="1"/>
          </p:cNvSpPr>
          <p:nvPr/>
        </p:nvSpPr>
        <p:spPr bwMode="auto">
          <a:xfrm>
            <a:off x="9753600" y="6019800"/>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fld id="{155C201C-2A99-45BE-B897-AEC4BF0D4C39}" type="slidenum">
              <a:rPr lang="en-US" altLang="en-US" sz="1200">
                <a:solidFill>
                  <a:srgbClr val="F2F2F2"/>
                </a:solidFill>
              </a:rPr>
              <a:pPr algn="r" eaLnBrk="1" hangingPunct="1">
                <a:spcBef>
                  <a:spcPct val="0"/>
                </a:spcBef>
                <a:buFontTx/>
                <a:buNone/>
              </a:pPr>
              <a:t>11</a:t>
            </a:fld>
            <a:endParaRPr lang="en-US" altLang="en-US" sz="1200">
              <a:solidFill>
                <a:srgbClr val="F2F2F2"/>
              </a:solidFill>
            </a:endParaRPr>
          </a:p>
        </p:txBody>
      </p:sp>
      <p:pic>
        <p:nvPicPr>
          <p:cNvPr id="15366" name="Picture 2" descr="neural pathway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0721" y="1143000"/>
            <a:ext cx="35052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09383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1"/>
          <p:cNvSpPr txBox="1">
            <a:spLocks noGrp="1"/>
          </p:cNvSpPr>
          <p:nvPr/>
        </p:nvSpPr>
        <p:spPr bwMode="auto">
          <a:xfrm>
            <a:off x="9753600" y="6629400"/>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fld id="{9960E049-0521-4B82-83A8-1AB2C60F00A8}" type="slidenum">
              <a:rPr lang="en-US" altLang="en-US" sz="1200">
                <a:solidFill>
                  <a:srgbClr val="F2F2F2"/>
                </a:solidFill>
              </a:rPr>
              <a:pPr algn="r" eaLnBrk="1" hangingPunct="1">
                <a:spcBef>
                  <a:spcPct val="0"/>
                </a:spcBef>
                <a:buFontTx/>
                <a:buNone/>
              </a:pPr>
              <a:t>12</a:t>
            </a:fld>
            <a:endParaRPr lang="en-US" altLang="en-US" sz="1200">
              <a:solidFill>
                <a:srgbClr val="F2F2F2"/>
              </a:solidFill>
            </a:endParaRPr>
          </a:p>
        </p:txBody>
      </p:sp>
      <p:sp>
        <p:nvSpPr>
          <p:cNvPr id="5" name="Title 4"/>
          <p:cNvSpPr>
            <a:spLocks noGrp="1"/>
          </p:cNvSpPr>
          <p:nvPr>
            <p:ph type="ctrTitle" idx="4294967295"/>
          </p:nvPr>
        </p:nvSpPr>
        <p:spPr>
          <a:xfrm>
            <a:off x="2667000" y="0"/>
            <a:ext cx="8001000" cy="1023937"/>
          </a:xfrm>
          <a:solidFill>
            <a:schemeClr val="bg1">
              <a:lumMod val="85000"/>
            </a:schemeClr>
          </a:solidFill>
        </p:spPr>
        <p:txBody>
          <a:bodyPr vert="horz" wrap="square" lIns="630936" tIns="27432" rIns="630936" bIns="0" numCol="1" anchor="b" anchorCtr="0" compatLnSpc="1">
            <a:prstTxWarp prst="textNoShape">
              <a:avLst/>
            </a:prstTxWarp>
          </a:bodyPr>
          <a:lstStyle/>
          <a:p>
            <a:pPr>
              <a:lnSpc>
                <a:spcPts val="3600"/>
              </a:lnSpc>
              <a:defRPr/>
            </a:pPr>
            <a:r>
              <a:rPr lang="en-US" altLang="en-US" sz="3600" b="1">
                <a:solidFill>
                  <a:srgbClr val="073759"/>
                </a:solidFill>
              </a:rPr>
              <a:t>Conditions for Unconscious Filters and Bias</a:t>
            </a:r>
          </a:p>
        </p:txBody>
      </p:sp>
      <p:pic>
        <p:nvPicPr>
          <p:cNvPr id="6" name="Picture 2" descr="stress"/>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3535955" y="1702595"/>
            <a:ext cx="2268537" cy="1525587"/>
          </a:xfrm>
          <a:noFill/>
        </p:spPr>
      </p:pic>
      <p:pic>
        <p:nvPicPr>
          <p:cNvPr id="2050" name="Picture 2" descr="Multitasking"/>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6984207" y="1603782"/>
            <a:ext cx="2144712" cy="1525587"/>
          </a:xfrm>
          <a:noFill/>
        </p:spPr>
      </p:pic>
      <p:pic>
        <p:nvPicPr>
          <p:cNvPr id="9" name="Picture 4" descr=" Time constrai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9263" y="3449713"/>
            <a:ext cx="2514600"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 closing doo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5955" y="3449713"/>
            <a:ext cx="2584450"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7000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1"/>
          <p:cNvSpPr txBox="1">
            <a:spLocks noGrp="1"/>
          </p:cNvSpPr>
          <p:nvPr/>
        </p:nvSpPr>
        <p:spPr bwMode="auto">
          <a:xfrm>
            <a:off x="9753600" y="6629400"/>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fld id="{13A6371F-2CB1-4840-8A55-970F73B7C7F5}" type="slidenum">
              <a:rPr lang="en-US" altLang="en-US" sz="1200">
                <a:solidFill>
                  <a:srgbClr val="F2F2F2"/>
                </a:solidFill>
              </a:rPr>
              <a:pPr algn="r" eaLnBrk="1" hangingPunct="1">
                <a:spcBef>
                  <a:spcPct val="0"/>
                </a:spcBef>
                <a:buFontTx/>
                <a:buNone/>
              </a:pPr>
              <a:t>13</a:t>
            </a:fld>
            <a:endParaRPr lang="en-US" altLang="en-US" sz="1200">
              <a:solidFill>
                <a:srgbClr val="F2F2F2"/>
              </a:solidFill>
            </a:endParaRPr>
          </a:p>
        </p:txBody>
      </p:sp>
      <p:sp>
        <p:nvSpPr>
          <p:cNvPr id="19459" name="Text Placeholder 2"/>
          <p:cNvSpPr>
            <a:spLocks noGrp="1"/>
          </p:cNvSpPr>
          <p:nvPr>
            <p:ph type="body" idx="4294967295"/>
          </p:nvPr>
        </p:nvSpPr>
        <p:spPr>
          <a:xfrm>
            <a:off x="2971800" y="1635125"/>
            <a:ext cx="3441700" cy="582612"/>
          </a:xfrm>
        </p:spPr>
        <p:txBody>
          <a:bodyPr anchor="b"/>
          <a:lstStyle/>
          <a:p>
            <a:pPr marL="0" indent="0" algn="ctr">
              <a:buNone/>
            </a:pPr>
            <a:r>
              <a:rPr lang="en-US" altLang="en-US" sz="2400" b="1" dirty="0"/>
              <a:t>Like Me Bias</a:t>
            </a:r>
          </a:p>
        </p:txBody>
      </p:sp>
      <p:sp>
        <p:nvSpPr>
          <p:cNvPr id="19460" name="Text Placeholder 4"/>
          <p:cNvSpPr>
            <a:spLocks noGrp="1"/>
          </p:cNvSpPr>
          <p:nvPr>
            <p:ph type="body" sz="quarter" idx="4294967295"/>
          </p:nvPr>
        </p:nvSpPr>
        <p:spPr>
          <a:xfrm>
            <a:off x="6538914" y="1635125"/>
            <a:ext cx="3443287" cy="582612"/>
          </a:xfrm>
        </p:spPr>
        <p:txBody>
          <a:bodyPr anchor="b"/>
          <a:lstStyle/>
          <a:p>
            <a:pPr marL="0" indent="0" algn="ctr">
              <a:buNone/>
            </a:pPr>
            <a:r>
              <a:rPr lang="en-US" altLang="en-US" sz="2400" b="1"/>
              <a:t>Confirmation Bias</a:t>
            </a:r>
          </a:p>
        </p:txBody>
      </p:sp>
      <p:sp>
        <p:nvSpPr>
          <p:cNvPr id="7" name="Title 6"/>
          <p:cNvSpPr>
            <a:spLocks noGrp="1"/>
          </p:cNvSpPr>
          <p:nvPr>
            <p:ph type="ctrTitle" idx="4294967295"/>
          </p:nvPr>
        </p:nvSpPr>
        <p:spPr>
          <a:xfrm>
            <a:off x="2667000" y="0"/>
            <a:ext cx="8001000" cy="1023937"/>
          </a:xfrm>
          <a:solidFill>
            <a:schemeClr val="bg1">
              <a:lumMod val="85000"/>
            </a:schemeClr>
          </a:solidFill>
        </p:spPr>
        <p:txBody>
          <a:bodyPr vert="horz" wrap="square" lIns="630936" tIns="27432" rIns="630936" bIns="0" numCol="1" anchor="b" anchorCtr="0" compatLnSpc="1">
            <a:prstTxWarp prst="textNoShape">
              <a:avLst/>
            </a:prstTxWarp>
          </a:bodyPr>
          <a:lstStyle/>
          <a:p>
            <a:pPr algn="ctr">
              <a:lnSpc>
                <a:spcPts val="3600"/>
              </a:lnSpc>
              <a:defRPr/>
            </a:pPr>
            <a:r>
              <a:rPr lang="en-US" altLang="en-US" sz="3600" b="1" dirty="0">
                <a:solidFill>
                  <a:srgbClr val="073759"/>
                </a:solidFill>
              </a:rPr>
              <a:t>Bias</a:t>
            </a:r>
          </a:p>
        </p:txBody>
      </p:sp>
      <p:pic>
        <p:nvPicPr>
          <p:cNvPr id="19462" name="Picture 2" descr="Individuals shaking hands"/>
          <p:cNvPicPr>
            <a:picLocks noGrp="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2971800" y="2590800"/>
            <a:ext cx="3441700" cy="2843212"/>
          </a:xfrm>
          <a:noFill/>
        </p:spPr>
      </p:pic>
      <p:pic>
        <p:nvPicPr>
          <p:cNvPr id="19463" name="Picture 3" descr="Groups of people separated by color"/>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6538914" y="2590800"/>
            <a:ext cx="3443287" cy="2844800"/>
          </a:xfrm>
          <a:noFill/>
        </p:spPr>
      </p:pic>
    </p:spTree>
    <p:extLst>
      <p:ext uri="{BB962C8B-B14F-4D97-AF65-F5344CB8AC3E}">
        <p14:creationId xmlns:p14="http://schemas.microsoft.com/office/powerpoint/2010/main" val="32015846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body" idx="1"/>
          </p:nvPr>
        </p:nvSpPr>
        <p:spPr>
          <a:xfrm>
            <a:off x="2743200" y="3886200"/>
            <a:ext cx="7924800" cy="2667000"/>
          </a:xfrm>
        </p:spPr>
        <p:txBody>
          <a:bodyPr/>
          <a:lstStyle/>
          <a:p>
            <a:pPr algn="ctr">
              <a:buFontTx/>
              <a:buNone/>
            </a:pPr>
            <a:r>
              <a:rPr lang="en-US" altLang="en-US" sz="2800"/>
              <a:t>   </a:t>
            </a:r>
          </a:p>
        </p:txBody>
      </p:sp>
      <p:pic>
        <p:nvPicPr>
          <p:cNvPr id="21507" name="Picture 5" descr="Dog licking its refl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7538" y="2373314"/>
            <a:ext cx="3429000" cy="288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ctrTitle" idx="4294967295"/>
          </p:nvPr>
        </p:nvSpPr>
        <p:spPr>
          <a:xfrm>
            <a:off x="2667000" y="0"/>
            <a:ext cx="8001000" cy="1023938"/>
          </a:xfrm>
          <a:solidFill>
            <a:schemeClr val="bg1">
              <a:lumMod val="85000"/>
            </a:schemeClr>
          </a:solidFill>
        </p:spPr>
        <p:txBody>
          <a:bodyPr vert="horz" wrap="square" lIns="630936" tIns="27432" rIns="630936" bIns="0" numCol="1" anchor="b" anchorCtr="0" compatLnSpc="1">
            <a:prstTxWarp prst="textNoShape">
              <a:avLst/>
            </a:prstTxWarp>
          </a:bodyPr>
          <a:lstStyle>
            <a:lvl1pPr algn="ctr">
              <a:defRPr sz="4400">
                <a:solidFill>
                  <a:schemeClr val="tx2"/>
                </a:solidFill>
                <a:latin typeface="Arial" charset="0"/>
                <a:ea typeface="ＭＳ Ｐゴシック" pitchFamily="34" charset="-128"/>
              </a:defRPr>
            </a:lvl1pPr>
            <a:lvl2pPr algn="ctr">
              <a:defRPr sz="4400">
                <a:solidFill>
                  <a:schemeClr val="tx2"/>
                </a:solidFill>
                <a:latin typeface="Arial" charset="0"/>
                <a:ea typeface="ＭＳ Ｐゴシック" pitchFamily="34" charset="-128"/>
              </a:defRPr>
            </a:lvl2pPr>
            <a:lvl3pPr algn="ctr">
              <a:defRPr sz="4400">
                <a:solidFill>
                  <a:schemeClr val="tx2"/>
                </a:solidFill>
                <a:latin typeface="Arial" charset="0"/>
                <a:ea typeface="ＭＳ Ｐゴシック" pitchFamily="34" charset="-128"/>
              </a:defRPr>
            </a:lvl3pPr>
            <a:lvl4pPr algn="ctr">
              <a:defRPr sz="4400">
                <a:solidFill>
                  <a:schemeClr val="tx2"/>
                </a:solidFill>
                <a:latin typeface="Arial" charset="0"/>
                <a:ea typeface="ＭＳ Ｐゴシック" pitchFamily="34" charset="-128"/>
              </a:defRPr>
            </a:lvl4pPr>
            <a:lvl5pPr algn="ctr">
              <a:defRPr sz="4400">
                <a:solidFill>
                  <a:schemeClr val="tx2"/>
                </a:solidFill>
                <a:latin typeface="Arial" charset="0"/>
                <a:ea typeface="ＭＳ Ｐゴシック" pitchFamily="34" charset="-128"/>
              </a:defRPr>
            </a:lvl5pPr>
            <a:lvl6pPr marL="457200" algn="ctr" eaLnBrk="0" fontAlgn="base" hangingPunct="0">
              <a:spcBef>
                <a:spcPct val="0"/>
              </a:spcBef>
              <a:spcAft>
                <a:spcPct val="0"/>
              </a:spcAft>
              <a:defRPr sz="4400">
                <a:solidFill>
                  <a:schemeClr val="tx2"/>
                </a:solidFill>
                <a:latin typeface="Arial" charset="0"/>
                <a:ea typeface="ＭＳ Ｐゴシック" pitchFamily="34" charset="-128"/>
              </a:defRPr>
            </a:lvl6pPr>
            <a:lvl7pPr marL="914400" algn="ctr" eaLnBrk="0" fontAlgn="base" hangingPunct="0">
              <a:spcBef>
                <a:spcPct val="0"/>
              </a:spcBef>
              <a:spcAft>
                <a:spcPct val="0"/>
              </a:spcAft>
              <a:defRPr sz="4400">
                <a:solidFill>
                  <a:schemeClr val="tx2"/>
                </a:solidFill>
                <a:latin typeface="Arial" charset="0"/>
                <a:ea typeface="ＭＳ Ｐゴシック" pitchFamily="34" charset="-128"/>
              </a:defRPr>
            </a:lvl7pPr>
            <a:lvl8pPr marL="1371600" algn="ctr" eaLnBrk="0" fontAlgn="base" hangingPunct="0">
              <a:spcBef>
                <a:spcPct val="0"/>
              </a:spcBef>
              <a:spcAft>
                <a:spcPct val="0"/>
              </a:spcAft>
              <a:defRPr sz="4400">
                <a:solidFill>
                  <a:schemeClr val="tx2"/>
                </a:solidFill>
                <a:latin typeface="Arial" charset="0"/>
                <a:ea typeface="ＭＳ Ｐゴシック" pitchFamily="34" charset="-128"/>
              </a:defRPr>
            </a:lvl8pPr>
            <a:lvl9pPr marL="1828800" algn="ctr" eaLnBrk="0" fontAlgn="base" hangingPunct="0">
              <a:spcBef>
                <a:spcPct val="0"/>
              </a:spcBef>
              <a:spcAft>
                <a:spcPct val="0"/>
              </a:spcAft>
              <a:defRPr sz="4400">
                <a:solidFill>
                  <a:schemeClr val="tx2"/>
                </a:solidFill>
                <a:latin typeface="Arial" charset="0"/>
                <a:ea typeface="ＭＳ Ｐゴシック" pitchFamily="34" charset="-128"/>
              </a:defRPr>
            </a:lvl9pPr>
          </a:lstStyle>
          <a:p>
            <a:pPr>
              <a:lnSpc>
                <a:spcPts val="3600"/>
              </a:lnSpc>
              <a:defRPr/>
            </a:pPr>
            <a:r>
              <a:rPr lang="en-US" altLang="en-US" sz="3600" b="1" dirty="0">
                <a:solidFill>
                  <a:srgbClr val="073759"/>
                </a:solidFill>
              </a:rPr>
              <a:t>Check </a:t>
            </a:r>
            <a:r>
              <a:rPr lang="en-US" altLang="en-US" sz="3600" b="1" dirty="0" err="1">
                <a:solidFill>
                  <a:srgbClr val="073759"/>
                </a:solidFill>
              </a:rPr>
              <a:t>Yo</a:t>
            </a:r>
            <a:r>
              <a:rPr lang="en-US" altLang="en-US" sz="3600" b="1" dirty="0">
                <a:solidFill>
                  <a:srgbClr val="073759"/>
                </a:solidFill>
              </a:rPr>
              <a:t> Self</a:t>
            </a:r>
          </a:p>
        </p:txBody>
      </p:sp>
      <p:sp>
        <p:nvSpPr>
          <p:cNvPr id="21509" name="Rectangle 1"/>
          <p:cNvSpPr>
            <a:spLocks noChangeArrowheads="1"/>
          </p:cNvSpPr>
          <p:nvPr/>
        </p:nvSpPr>
        <p:spPr bwMode="auto">
          <a:xfrm>
            <a:off x="6858000" y="2414589"/>
            <a:ext cx="3352800"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4400" b="1">
                <a:solidFill>
                  <a:srgbClr val="073759"/>
                </a:solidFill>
              </a:rPr>
              <a:t>I'm talking to the person in the mirror </a:t>
            </a:r>
            <a:endParaRPr lang="en-US" altLang="en-US" sz="4400"/>
          </a:p>
        </p:txBody>
      </p:sp>
    </p:spTree>
    <p:extLst>
      <p:ext uri="{BB962C8B-B14F-4D97-AF65-F5344CB8AC3E}">
        <p14:creationId xmlns:p14="http://schemas.microsoft.com/office/powerpoint/2010/main" val="37438367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1"/>
          <p:cNvSpPr txBox="1">
            <a:spLocks noGrp="1"/>
          </p:cNvSpPr>
          <p:nvPr/>
        </p:nvSpPr>
        <p:spPr bwMode="auto">
          <a:xfrm>
            <a:off x="9753600" y="6629400"/>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fld id="{9D36D96A-F2EA-4CFB-887E-72184F592F3E}" type="slidenum">
              <a:rPr lang="en-US" altLang="en-US" sz="1200">
                <a:solidFill>
                  <a:srgbClr val="F2F2F2"/>
                </a:solidFill>
              </a:rPr>
              <a:pPr algn="r" eaLnBrk="1" hangingPunct="1">
                <a:spcBef>
                  <a:spcPct val="0"/>
                </a:spcBef>
                <a:buFontTx/>
                <a:buNone/>
              </a:pPr>
              <a:t>15</a:t>
            </a:fld>
            <a:endParaRPr lang="en-US" altLang="en-US" sz="1200">
              <a:solidFill>
                <a:srgbClr val="F2F2F2"/>
              </a:solidFill>
            </a:endParaRPr>
          </a:p>
        </p:txBody>
      </p:sp>
      <p:sp>
        <p:nvSpPr>
          <p:cNvPr id="23555" name="Text Placeholder 5"/>
          <p:cNvSpPr>
            <a:spLocks noGrp="1"/>
          </p:cNvSpPr>
          <p:nvPr>
            <p:ph type="body" idx="4294967295"/>
          </p:nvPr>
        </p:nvSpPr>
        <p:spPr>
          <a:xfrm>
            <a:off x="2667000" y="1937543"/>
            <a:ext cx="2438400" cy="579438"/>
          </a:xfrm>
        </p:spPr>
        <p:txBody>
          <a:bodyPr anchor="ctr"/>
          <a:lstStyle/>
          <a:p>
            <a:pPr marL="0" indent="0" algn="ctr">
              <a:buNone/>
            </a:pPr>
            <a:r>
              <a:rPr lang="en-US" altLang="en-US" sz="2400" b="1" dirty="0"/>
              <a:t>Gambler’s Fallacy</a:t>
            </a:r>
          </a:p>
        </p:txBody>
      </p:sp>
      <p:sp>
        <p:nvSpPr>
          <p:cNvPr id="23556" name="Text Placeholder 6"/>
          <p:cNvSpPr>
            <a:spLocks noGrp="1"/>
          </p:cNvSpPr>
          <p:nvPr>
            <p:ph type="body" sz="quarter" idx="4294967295"/>
          </p:nvPr>
        </p:nvSpPr>
        <p:spPr>
          <a:xfrm>
            <a:off x="5372100" y="1963737"/>
            <a:ext cx="2274888" cy="527050"/>
          </a:xfrm>
        </p:spPr>
        <p:txBody>
          <a:bodyPr anchor="ctr"/>
          <a:lstStyle/>
          <a:p>
            <a:pPr marL="0" indent="0" algn="ctr">
              <a:buNone/>
            </a:pPr>
            <a:r>
              <a:rPr lang="en-US" altLang="en-US" sz="2400" b="1" dirty="0"/>
              <a:t>Buyer’s Stockholm Syndrome</a:t>
            </a:r>
          </a:p>
        </p:txBody>
      </p:sp>
      <p:sp>
        <p:nvSpPr>
          <p:cNvPr id="5" name="Title 4"/>
          <p:cNvSpPr>
            <a:spLocks noGrp="1"/>
          </p:cNvSpPr>
          <p:nvPr>
            <p:ph type="ctrTitle" idx="4294967295"/>
          </p:nvPr>
        </p:nvSpPr>
        <p:spPr>
          <a:xfrm>
            <a:off x="2667000" y="0"/>
            <a:ext cx="8001000" cy="1023937"/>
          </a:xfrm>
          <a:solidFill>
            <a:schemeClr val="bg1">
              <a:lumMod val="85000"/>
            </a:schemeClr>
          </a:solidFill>
        </p:spPr>
        <p:txBody>
          <a:bodyPr vert="horz" wrap="square" lIns="630936" tIns="27432" rIns="630936" bIns="0" numCol="1" anchor="b" anchorCtr="0" compatLnSpc="1">
            <a:prstTxWarp prst="textNoShape">
              <a:avLst/>
            </a:prstTxWarp>
          </a:bodyPr>
          <a:lstStyle/>
          <a:p>
            <a:pPr algn="ctr">
              <a:lnSpc>
                <a:spcPts val="3600"/>
              </a:lnSpc>
              <a:defRPr/>
            </a:pPr>
            <a:r>
              <a:rPr lang="en-US" altLang="en-US" sz="3600" b="1" dirty="0">
                <a:solidFill>
                  <a:srgbClr val="073759"/>
                </a:solidFill>
              </a:rPr>
              <a:t>Bias</a:t>
            </a:r>
          </a:p>
        </p:txBody>
      </p:sp>
      <p:sp>
        <p:nvSpPr>
          <p:cNvPr id="23558" name="Text Placeholder 6"/>
          <p:cNvSpPr txBox="1">
            <a:spLocks/>
          </p:cNvSpPr>
          <p:nvPr/>
        </p:nvSpPr>
        <p:spPr bwMode="auto">
          <a:xfrm>
            <a:off x="7772401" y="1937543"/>
            <a:ext cx="26701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buFontTx/>
              <a:buNone/>
            </a:pPr>
            <a:r>
              <a:rPr lang="en-US" altLang="en-US" sz="2400" b="1" dirty="0">
                <a:latin typeface="+mn-lt"/>
                <a:cs typeface="Arial" panose="020B0604020202020204" pitchFamily="34" charset="0"/>
              </a:rPr>
              <a:t>Neglecting Probability</a:t>
            </a:r>
          </a:p>
        </p:txBody>
      </p:sp>
      <p:pic>
        <p:nvPicPr>
          <p:cNvPr id="23559" name="Picture 2" descr="Flipping a coin"/>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2667000" y="2860675"/>
            <a:ext cx="2516188" cy="2590800"/>
          </a:xfrm>
          <a:noFill/>
        </p:spPr>
      </p:pic>
      <p:pic>
        <p:nvPicPr>
          <p:cNvPr id="23560" name="Picture 3" descr="Purchasing a car"/>
          <p:cNvPicPr>
            <a:picLocks noGrp="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5372100" y="2895600"/>
            <a:ext cx="2274888" cy="2560638"/>
          </a:xfrm>
          <a:noFill/>
        </p:spPr>
      </p:pic>
      <p:pic>
        <p:nvPicPr>
          <p:cNvPr id="23561" name="Picture 6" descr="Driving on a runway"/>
          <p:cNvPicPr>
            <a:picLocks noChangeArrowheads="1"/>
          </p:cNvPicPr>
          <p:nvPr/>
        </p:nvPicPr>
        <p:blipFill>
          <a:blip r:embed="rId5">
            <a:extLst>
              <a:ext uri="{28A0092B-C50C-407E-A947-70E740481C1C}">
                <a14:useLocalDpi xmlns:a14="http://schemas.microsoft.com/office/drawing/2010/main" val="0"/>
              </a:ext>
            </a:extLst>
          </a:blip>
          <a:srcRect l="6448" r="6721"/>
          <a:stretch>
            <a:fillRect/>
          </a:stretch>
        </p:blipFill>
        <p:spPr bwMode="auto">
          <a:xfrm>
            <a:off x="7772401" y="2860676"/>
            <a:ext cx="267017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21633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1"/>
          <p:cNvSpPr txBox="1">
            <a:spLocks noGrp="1"/>
          </p:cNvSpPr>
          <p:nvPr/>
        </p:nvSpPr>
        <p:spPr bwMode="auto">
          <a:xfrm>
            <a:off x="9753600" y="6629400"/>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fld id="{50357D15-D915-4A66-97AE-8C6C03BF3DEB}" type="slidenum">
              <a:rPr lang="en-US" altLang="en-US" sz="1200">
                <a:solidFill>
                  <a:srgbClr val="F2F2F2"/>
                </a:solidFill>
              </a:rPr>
              <a:pPr algn="r" eaLnBrk="1" hangingPunct="1">
                <a:spcBef>
                  <a:spcPct val="0"/>
                </a:spcBef>
                <a:buFontTx/>
                <a:buNone/>
              </a:pPr>
              <a:t>16</a:t>
            </a:fld>
            <a:endParaRPr lang="en-US" altLang="en-US" sz="1200">
              <a:solidFill>
                <a:srgbClr val="F2F2F2"/>
              </a:solidFill>
            </a:endParaRPr>
          </a:p>
        </p:txBody>
      </p:sp>
      <p:sp>
        <p:nvSpPr>
          <p:cNvPr id="25603" name="Text Placeholder 5"/>
          <p:cNvSpPr>
            <a:spLocks noGrp="1"/>
          </p:cNvSpPr>
          <p:nvPr>
            <p:ph type="body" idx="4294967295"/>
          </p:nvPr>
        </p:nvSpPr>
        <p:spPr>
          <a:xfrm>
            <a:off x="2438400" y="2080938"/>
            <a:ext cx="2668588" cy="579438"/>
          </a:xfrm>
        </p:spPr>
        <p:txBody>
          <a:bodyPr anchor="ctr"/>
          <a:lstStyle/>
          <a:p>
            <a:pPr marL="0" indent="0" algn="ctr">
              <a:buNone/>
            </a:pPr>
            <a:r>
              <a:rPr lang="en-US" altLang="en-US" sz="2400" b="1" dirty="0"/>
              <a:t>Observational Selection</a:t>
            </a:r>
          </a:p>
        </p:txBody>
      </p:sp>
      <p:sp>
        <p:nvSpPr>
          <p:cNvPr id="25604" name="Text Placeholder 6"/>
          <p:cNvSpPr>
            <a:spLocks noGrp="1"/>
          </p:cNvSpPr>
          <p:nvPr>
            <p:ph type="body" sz="quarter" idx="4294967295"/>
          </p:nvPr>
        </p:nvSpPr>
        <p:spPr>
          <a:xfrm>
            <a:off x="5330825" y="2107132"/>
            <a:ext cx="2273300" cy="527050"/>
          </a:xfrm>
        </p:spPr>
        <p:txBody>
          <a:bodyPr anchor="ctr"/>
          <a:lstStyle/>
          <a:p>
            <a:pPr marL="0" indent="0" algn="ctr">
              <a:buNone/>
            </a:pPr>
            <a:r>
              <a:rPr lang="en-US" altLang="en-US" sz="2400" b="1" dirty="0" smtClean="0"/>
              <a:t>Status Quo</a:t>
            </a:r>
            <a:endParaRPr lang="en-US" altLang="en-US" sz="2400" b="1" dirty="0"/>
          </a:p>
        </p:txBody>
      </p:sp>
      <p:sp>
        <p:nvSpPr>
          <p:cNvPr id="5" name="Title 4"/>
          <p:cNvSpPr>
            <a:spLocks noGrp="1"/>
          </p:cNvSpPr>
          <p:nvPr>
            <p:ph type="ctrTitle" idx="4294967295"/>
          </p:nvPr>
        </p:nvSpPr>
        <p:spPr>
          <a:xfrm>
            <a:off x="2667001" y="-54769"/>
            <a:ext cx="8001000" cy="1023937"/>
          </a:xfrm>
          <a:solidFill>
            <a:schemeClr val="bg1">
              <a:lumMod val="85000"/>
            </a:schemeClr>
          </a:solidFill>
        </p:spPr>
        <p:txBody>
          <a:bodyPr vert="horz" wrap="square" lIns="630936" tIns="27432" rIns="630936" bIns="0" numCol="1" anchor="b" anchorCtr="0" compatLnSpc="1">
            <a:prstTxWarp prst="textNoShape">
              <a:avLst/>
            </a:prstTxWarp>
          </a:bodyPr>
          <a:lstStyle/>
          <a:p>
            <a:pPr algn="ctr">
              <a:lnSpc>
                <a:spcPts val="3600"/>
              </a:lnSpc>
              <a:defRPr/>
            </a:pPr>
            <a:r>
              <a:rPr lang="en-US" altLang="en-US" sz="3600" b="1" dirty="0">
                <a:solidFill>
                  <a:srgbClr val="073759"/>
                </a:solidFill>
              </a:rPr>
              <a:t>Bias</a:t>
            </a:r>
          </a:p>
        </p:txBody>
      </p:sp>
      <p:sp>
        <p:nvSpPr>
          <p:cNvPr id="25606" name="Text Placeholder 6"/>
          <p:cNvSpPr txBox="1">
            <a:spLocks/>
          </p:cNvSpPr>
          <p:nvPr/>
        </p:nvSpPr>
        <p:spPr bwMode="auto">
          <a:xfrm>
            <a:off x="7710489" y="2080938"/>
            <a:ext cx="26701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buFontTx/>
              <a:buNone/>
            </a:pPr>
            <a:r>
              <a:rPr lang="en-US" altLang="en-US" sz="2400" b="1">
                <a:latin typeface="+mn-lt"/>
                <a:cs typeface="Arial" panose="020B0604020202020204" pitchFamily="34" charset="0"/>
              </a:rPr>
              <a:t>Negativity</a:t>
            </a:r>
          </a:p>
        </p:txBody>
      </p:sp>
      <p:pic>
        <p:nvPicPr>
          <p:cNvPr id="25607" name="Picture 2" descr="Different colors of the same car model"/>
          <p:cNvPicPr>
            <a:picLocks noGrp="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2667001" y="2895600"/>
            <a:ext cx="2289175" cy="2209800"/>
          </a:xfrm>
          <a:noFill/>
        </p:spPr>
      </p:pic>
      <p:pic>
        <p:nvPicPr>
          <p:cNvPr id="25608" name="Picture 4" descr="No change"/>
          <p:cNvPicPr>
            <a:picLocks noChangeArrowheads="1"/>
          </p:cNvPicPr>
          <p:nvPr/>
        </p:nvPicPr>
        <p:blipFill>
          <a:blip r:embed="rId4">
            <a:extLst>
              <a:ext uri="{28A0092B-C50C-407E-A947-70E740481C1C}">
                <a14:useLocalDpi xmlns:a14="http://schemas.microsoft.com/office/drawing/2010/main" val="0"/>
              </a:ext>
            </a:extLst>
          </a:blip>
          <a:srcRect l="5949" r="5128"/>
          <a:stretch>
            <a:fillRect/>
          </a:stretch>
        </p:blipFill>
        <p:spPr bwMode="auto">
          <a:xfrm>
            <a:off x="5105401" y="2895600"/>
            <a:ext cx="26701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6" descr="Headline reading &quot;Shocking!&quot;"/>
          <p:cNvPicPr>
            <a:picLocks noChangeArrowheads="1"/>
          </p:cNvPicPr>
          <p:nvPr/>
        </p:nvPicPr>
        <p:blipFill>
          <a:blip r:embed="rId5">
            <a:extLst>
              <a:ext uri="{28A0092B-C50C-407E-A947-70E740481C1C}">
                <a14:useLocalDpi xmlns:a14="http://schemas.microsoft.com/office/drawing/2010/main" val="0"/>
              </a:ext>
            </a:extLst>
          </a:blip>
          <a:srcRect l="8412" r="6291"/>
          <a:stretch>
            <a:fillRect/>
          </a:stretch>
        </p:blipFill>
        <p:spPr bwMode="auto">
          <a:xfrm>
            <a:off x="8077201" y="2895600"/>
            <a:ext cx="23034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24879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1"/>
          <p:cNvSpPr>
            <a:spLocks noGrp="1"/>
          </p:cNvSpPr>
          <p:nvPr>
            <p:ph sz="quarter" idx="4294967295"/>
          </p:nvPr>
        </p:nvSpPr>
        <p:spPr>
          <a:xfrm>
            <a:off x="2133600" y="1447800"/>
            <a:ext cx="8077200" cy="4114800"/>
          </a:xfrm>
        </p:spPr>
        <p:txBody>
          <a:bodyPr/>
          <a:lstStyle/>
          <a:p>
            <a:pPr marL="0" indent="0" algn="ctr">
              <a:buNone/>
            </a:pPr>
            <a:r>
              <a:rPr lang="en-US" altLang="en-US" b="1" dirty="0" smtClean="0"/>
              <a:t>Micro-inequity</a:t>
            </a:r>
          </a:p>
          <a:p>
            <a:pPr marL="0" indent="0" algn="ctr">
              <a:buNone/>
            </a:pPr>
            <a:r>
              <a:rPr lang="en-US" altLang="en-US" b="1" dirty="0" smtClean="0"/>
              <a:t>Micro-affirmations</a:t>
            </a:r>
          </a:p>
          <a:p>
            <a:pPr marL="0" indent="0">
              <a:buNone/>
            </a:pPr>
            <a:endParaRPr lang="en-US" altLang="en-US" dirty="0" smtClean="0"/>
          </a:p>
        </p:txBody>
      </p:sp>
      <p:sp>
        <p:nvSpPr>
          <p:cNvPr id="27651" name="Slide Number Placeholder 2"/>
          <p:cNvSpPr txBox="1">
            <a:spLocks noGrp="1"/>
          </p:cNvSpPr>
          <p:nvPr/>
        </p:nvSpPr>
        <p:spPr bwMode="auto">
          <a:xfrm>
            <a:off x="9753600" y="6629400"/>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fld id="{D00775E7-2846-415F-A6BB-2D5BBC488832}" type="slidenum">
              <a:rPr lang="en-US" altLang="en-US" sz="1200">
                <a:solidFill>
                  <a:srgbClr val="F2F2F2"/>
                </a:solidFill>
              </a:rPr>
              <a:pPr algn="r" eaLnBrk="1" hangingPunct="1">
                <a:spcBef>
                  <a:spcPct val="0"/>
                </a:spcBef>
                <a:buFontTx/>
                <a:buNone/>
              </a:pPr>
              <a:t>17</a:t>
            </a:fld>
            <a:endParaRPr lang="en-US" altLang="en-US" sz="1200">
              <a:solidFill>
                <a:srgbClr val="F2F2F2"/>
              </a:solidFill>
            </a:endParaRPr>
          </a:p>
        </p:txBody>
      </p:sp>
      <p:sp>
        <p:nvSpPr>
          <p:cNvPr id="4" name="Title 3"/>
          <p:cNvSpPr>
            <a:spLocks noGrp="1"/>
          </p:cNvSpPr>
          <p:nvPr>
            <p:ph type="ctrTitle" idx="4294967295"/>
          </p:nvPr>
        </p:nvSpPr>
        <p:spPr>
          <a:xfrm>
            <a:off x="2667000" y="0"/>
            <a:ext cx="8001000" cy="1023937"/>
          </a:xfrm>
          <a:solidFill>
            <a:schemeClr val="bg1">
              <a:lumMod val="85000"/>
            </a:schemeClr>
          </a:solidFill>
        </p:spPr>
        <p:txBody>
          <a:bodyPr vert="horz" wrap="square" lIns="630936" tIns="27432" rIns="630936" bIns="0" numCol="1" anchor="b" anchorCtr="0" compatLnSpc="1">
            <a:prstTxWarp prst="textNoShape">
              <a:avLst/>
            </a:prstTxWarp>
          </a:bodyPr>
          <a:lstStyle/>
          <a:p>
            <a:pPr algn="ctr">
              <a:lnSpc>
                <a:spcPts val="3600"/>
              </a:lnSpc>
              <a:defRPr/>
            </a:pPr>
            <a:r>
              <a:rPr lang="en-US" altLang="en-US" sz="3600" b="1" dirty="0">
                <a:solidFill>
                  <a:srgbClr val="073759"/>
                </a:solidFill>
              </a:rPr>
              <a:t>Micro-messaging</a:t>
            </a:r>
          </a:p>
        </p:txBody>
      </p:sp>
      <p:sp>
        <p:nvSpPr>
          <p:cNvPr id="27653" name="Rectangle 4"/>
          <p:cNvSpPr>
            <a:spLocks noChangeArrowheads="1"/>
          </p:cNvSpPr>
          <p:nvPr/>
        </p:nvSpPr>
        <p:spPr bwMode="auto">
          <a:xfrm>
            <a:off x="6400800" y="3078163"/>
            <a:ext cx="32766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dirty="0">
                <a:latin typeface="Calibri" panose="020F0502020204030204" pitchFamily="34" charset="0"/>
                <a:cs typeface="Arial" panose="020B0604020202020204" pitchFamily="34" charset="0"/>
              </a:rPr>
              <a:t>Ways we send subtle messages positively or negatively</a:t>
            </a:r>
          </a:p>
        </p:txBody>
      </p:sp>
      <p:pic>
        <p:nvPicPr>
          <p:cNvPr id="27654" name="Picture 2" descr="Micro-inequi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895600"/>
            <a:ext cx="3429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24435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1"/>
          <p:cNvSpPr>
            <a:spLocks noGrp="1"/>
          </p:cNvSpPr>
          <p:nvPr>
            <p:ph sz="quarter" idx="4294967295"/>
          </p:nvPr>
        </p:nvSpPr>
        <p:spPr>
          <a:xfrm>
            <a:off x="489098" y="1146544"/>
            <a:ext cx="11238614" cy="4419600"/>
          </a:xfrm>
        </p:spPr>
        <p:txBody>
          <a:bodyPr/>
          <a:lstStyle/>
          <a:p>
            <a:r>
              <a:rPr lang="en-US" altLang="en-US" sz="2900" dirty="0"/>
              <a:t>Interrupting…constantly</a:t>
            </a:r>
          </a:p>
          <a:p>
            <a:r>
              <a:rPr lang="en-US" altLang="en-US" sz="2900" dirty="0"/>
              <a:t>Left out of discussion/project</a:t>
            </a:r>
          </a:p>
          <a:p>
            <a:r>
              <a:rPr lang="en-US" altLang="en-US" sz="2900" dirty="0"/>
              <a:t>Reading/sending emails/texts during conversation</a:t>
            </a:r>
          </a:p>
          <a:p>
            <a:r>
              <a:rPr lang="en-US" altLang="en-US" sz="2900" dirty="0"/>
              <a:t>Continuously using terms known to be offensive or inappropriate</a:t>
            </a:r>
          </a:p>
          <a:p>
            <a:r>
              <a:rPr lang="en-US" altLang="en-US" sz="2900" dirty="0"/>
              <a:t>Looking at watch…frequently</a:t>
            </a:r>
          </a:p>
          <a:p>
            <a:r>
              <a:rPr lang="en-US" altLang="en-US" sz="2900" dirty="0"/>
              <a:t>Not being introduced then ignored</a:t>
            </a:r>
          </a:p>
          <a:p>
            <a:r>
              <a:rPr lang="en-US" altLang="en-US" sz="2900" dirty="0"/>
              <a:t>Physical size or ability used to dominate intercalations </a:t>
            </a:r>
          </a:p>
          <a:p>
            <a:endParaRPr lang="en-US" altLang="en-US" i="1" dirty="0" smtClean="0"/>
          </a:p>
        </p:txBody>
      </p:sp>
      <p:sp>
        <p:nvSpPr>
          <p:cNvPr id="29699" name="Slide Number Placeholder 2"/>
          <p:cNvSpPr txBox="1">
            <a:spLocks noGrp="1"/>
          </p:cNvSpPr>
          <p:nvPr/>
        </p:nvSpPr>
        <p:spPr bwMode="auto">
          <a:xfrm>
            <a:off x="9753600" y="6629400"/>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fld id="{5CCF1284-F2C2-404C-B2FB-E0891130C8B1}" type="slidenum">
              <a:rPr lang="en-US" altLang="en-US" sz="1200">
                <a:solidFill>
                  <a:srgbClr val="F2F2F2"/>
                </a:solidFill>
              </a:rPr>
              <a:pPr algn="r" eaLnBrk="1" hangingPunct="1">
                <a:spcBef>
                  <a:spcPct val="0"/>
                </a:spcBef>
                <a:buFontTx/>
                <a:buNone/>
              </a:pPr>
              <a:t>18</a:t>
            </a:fld>
            <a:endParaRPr lang="en-US" altLang="en-US" sz="1200">
              <a:solidFill>
                <a:srgbClr val="F2F2F2"/>
              </a:solidFill>
            </a:endParaRPr>
          </a:p>
        </p:txBody>
      </p:sp>
      <p:sp>
        <p:nvSpPr>
          <p:cNvPr id="4" name="Title 3"/>
          <p:cNvSpPr>
            <a:spLocks noGrp="1"/>
          </p:cNvSpPr>
          <p:nvPr>
            <p:ph type="ctrTitle" idx="4294967295"/>
          </p:nvPr>
        </p:nvSpPr>
        <p:spPr>
          <a:xfrm>
            <a:off x="2667000" y="0"/>
            <a:ext cx="8001000" cy="1023937"/>
          </a:xfrm>
          <a:solidFill>
            <a:schemeClr val="bg1">
              <a:lumMod val="85000"/>
            </a:schemeClr>
          </a:solidFill>
        </p:spPr>
        <p:txBody>
          <a:bodyPr vert="horz" wrap="square" lIns="630936" tIns="27432" rIns="630936" bIns="0" numCol="1" anchor="b" anchorCtr="0" compatLnSpc="1">
            <a:prstTxWarp prst="textNoShape">
              <a:avLst/>
            </a:prstTxWarp>
          </a:bodyPr>
          <a:lstStyle/>
          <a:p>
            <a:pPr>
              <a:lnSpc>
                <a:spcPts val="3600"/>
              </a:lnSpc>
              <a:defRPr/>
            </a:pPr>
            <a:r>
              <a:rPr lang="en-US" altLang="en-US" sz="3600" b="1" dirty="0">
                <a:solidFill>
                  <a:srgbClr val="073759"/>
                </a:solidFill>
              </a:rPr>
              <a:t>Workplace Micro-messages</a:t>
            </a:r>
          </a:p>
        </p:txBody>
      </p:sp>
    </p:spTree>
    <p:extLst>
      <p:ext uri="{BB962C8B-B14F-4D97-AF65-F5344CB8AC3E}">
        <p14:creationId xmlns:p14="http://schemas.microsoft.com/office/powerpoint/2010/main" val="10198263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1212111" y="1164265"/>
            <a:ext cx="10196623" cy="4686300"/>
          </a:xfrm>
        </p:spPr>
        <p:txBody>
          <a:bodyPr>
            <a:normAutofit/>
          </a:bodyPr>
          <a:lstStyle/>
          <a:p>
            <a:pPr>
              <a:lnSpc>
                <a:spcPct val="90000"/>
              </a:lnSpc>
              <a:defRPr/>
            </a:pPr>
            <a:r>
              <a:rPr lang="en-US" altLang="en-US" sz="3000" dirty="0"/>
              <a:t>Eye rolling</a:t>
            </a:r>
          </a:p>
          <a:p>
            <a:pPr>
              <a:lnSpc>
                <a:spcPct val="90000"/>
              </a:lnSpc>
              <a:defRPr/>
            </a:pPr>
            <a:r>
              <a:rPr lang="en-US" altLang="en-US" sz="3000" dirty="0"/>
              <a:t>Cutting down ideas before they can be entertained</a:t>
            </a:r>
          </a:p>
          <a:p>
            <a:pPr>
              <a:lnSpc>
                <a:spcPct val="90000"/>
              </a:lnSpc>
              <a:defRPr/>
            </a:pPr>
            <a:r>
              <a:rPr lang="en-US" altLang="en-US" sz="3000" dirty="0"/>
              <a:t>Looking to others to respond on behalf of an individual </a:t>
            </a:r>
          </a:p>
          <a:p>
            <a:pPr>
              <a:lnSpc>
                <a:spcPct val="90000"/>
              </a:lnSpc>
              <a:defRPr/>
            </a:pPr>
            <a:r>
              <a:rPr lang="en-US" altLang="en-US" sz="3000" dirty="0"/>
              <a:t>Mispronouncing/misspelling name on an ongoing basis</a:t>
            </a:r>
          </a:p>
          <a:p>
            <a:pPr>
              <a:lnSpc>
                <a:spcPct val="90000"/>
              </a:lnSpc>
              <a:defRPr/>
            </a:pPr>
            <a:r>
              <a:rPr lang="en-US" altLang="en-US" sz="3000" dirty="0"/>
              <a:t>Change in voice pitch, volume, or rate</a:t>
            </a:r>
          </a:p>
          <a:p>
            <a:pPr>
              <a:lnSpc>
                <a:spcPct val="90000"/>
              </a:lnSpc>
              <a:defRPr/>
            </a:pPr>
            <a:r>
              <a:rPr lang="en-US" altLang="en-US" sz="3000" dirty="0"/>
              <a:t>Change in body posture</a:t>
            </a:r>
          </a:p>
          <a:p>
            <a:pPr>
              <a:lnSpc>
                <a:spcPct val="90000"/>
              </a:lnSpc>
              <a:defRPr/>
            </a:pPr>
            <a:r>
              <a:rPr lang="en-US" altLang="en-US" sz="3000" dirty="0"/>
              <a:t>Change in hand movements and gestures</a:t>
            </a:r>
          </a:p>
          <a:p>
            <a:pPr>
              <a:lnSpc>
                <a:spcPct val="90000"/>
              </a:lnSpc>
              <a:defRPr/>
            </a:pPr>
            <a:endParaRPr lang="en-US" altLang="en-US" sz="3000" i="1" dirty="0"/>
          </a:p>
        </p:txBody>
      </p:sp>
      <p:sp>
        <p:nvSpPr>
          <p:cNvPr id="30723" name="Slide Number Placeholder 2"/>
          <p:cNvSpPr txBox="1">
            <a:spLocks noGrp="1"/>
          </p:cNvSpPr>
          <p:nvPr/>
        </p:nvSpPr>
        <p:spPr bwMode="auto">
          <a:xfrm>
            <a:off x="9753600" y="6629400"/>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fld id="{4DB4C797-644A-4CBA-8428-314F150536C1}" type="slidenum">
              <a:rPr lang="en-US" altLang="en-US" sz="1200">
                <a:solidFill>
                  <a:srgbClr val="F2F2F2"/>
                </a:solidFill>
              </a:rPr>
              <a:pPr algn="r" eaLnBrk="1" hangingPunct="1">
                <a:spcBef>
                  <a:spcPct val="0"/>
                </a:spcBef>
                <a:buFontTx/>
                <a:buNone/>
              </a:pPr>
              <a:t>19</a:t>
            </a:fld>
            <a:endParaRPr lang="en-US" altLang="en-US" sz="1200">
              <a:solidFill>
                <a:srgbClr val="F2F2F2"/>
              </a:solidFill>
            </a:endParaRPr>
          </a:p>
        </p:txBody>
      </p:sp>
      <p:sp>
        <p:nvSpPr>
          <p:cNvPr id="4" name="Title 3"/>
          <p:cNvSpPr>
            <a:spLocks noGrp="1"/>
          </p:cNvSpPr>
          <p:nvPr>
            <p:ph type="ctrTitle" idx="4294967295"/>
          </p:nvPr>
        </p:nvSpPr>
        <p:spPr>
          <a:xfrm>
            <a:off x="2667000" y="0"/>
            <a:ext cx="8001000" cy="1023937"/>
          </a:xfrm>
          <a:solidFill>
            <a:schemeClr val="bg1">
              <a:lumMod val="85000"/>
            </a:schemeClr>
          </a:solidFill>
        </p:spPr>
        <p:txBody>
          <a:bodyPr vert="horz" wrap="square" lIns="630936" tIns="27432" rIns="630936" bIns="0" numCol="1" anchor="b" anchorCtr="0" compatLnSpc="1">
            <a:prstTxWarp prst="textNoShape">
              <a:avLst/>
            </a:prstTxWarp>
          </a:bodyPr>
          <a:lstStyle/>
          <a:p>
            <a:pPr>
              <a:lnSpc>
                <a:spcPts val="3600"/>
              </a:lnSpc>
              <a:defRPr/>
            </a:pPr>
            <a:r>
              <a:rPr lang="en-US" altLang="en-US" sz="3600" b="1">
                <a:solidFill>
                  <a:srgbClr val="073759"/>
                </a:solidFill>
              </a:rPr>
              <a:t>Workplace Micro-messages</a:t>
            </a:r>
          </a:p>
        </p:txBody>
      </p:sp>
    </p:spTree>
    <p:extLst>
      <p:ext uri="{BB962C8B-B14F-4D97-AF65-F5344CB8AC3E}">
        <p14:creationId xmlns:p14="http://schemas.microsoft.com/office/powerpoint/2010/main" val="36302550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3"/>
          <p:cNvSpPr>
            <a:spLocks noGrp="1"/>
          </p:cNvSpPr>
          <p:nvPr>
            <p:ph type="sldNum" sz="quarter" idx="4"/>
          </p:nvPr>
        </p:nvSpPr>
        <p:spPr bwMode="auto">
          <a:xfrm>
            <a:off x="10871200" y="6096000"/>
            <a:ext cx="711200" cy="366713"/>
          </a:xfrm>
          <a:prstGeom prst="rect">
            <a:avLst/>
          </a:prstGeom>
          <a:noFill/>
          <a:ln w="9525">
            <a:noFill/>
            <a:miter lim="800000"/>
            <a:headEnd/>
            <a:tailEnd/>
          </a:ln>
        </p:spPr>
        <p:txBody>
          <a:bodyPr vert="horz" wrap="square" lIns="91438" tIns="45719" rIns="91438" bIns="45719" numCol="1" anchor="ctr" anchorCtr="0" compatLnSpc="1">
            <a:prstTxWarp prst="textNoShape">
              <a:avLst/>
            </a:prstTxWarp>
          </a:bodyPr>
          <a:lstStyle>
            <a:lvl1pPr algn="ctr">
              <a:defRPr sz="1200" b="1">
                <a:solidFill>
                  <a:srgbClr val="FFFFFF"/>
                </a:solidFill>
                <a:latin typeface="Roboto light"/>
              </a:defRPr>
            </a:lvl1pPr>
          </a:lstStyle>
          <a:p>
            <a:pPr>
              <a:defRPr/>
            </a:pPr>
            <a:r>
              <a:rPr lang="en-US" dirty="0"/>
              <a:t>3</a:t>
            </a:r>
          </a:p>
        </p:txBody>
      </p:sp>
      <p:sp>
        <p:nvSpPr>
          <p:cNvPr id="18434" name="Content Placeholder 2"/>
          <p:cNvSpPr>
            <a:spLocks noGrp="1"/>
          </p:cNvSpPr>
          <p:nvPr>
            <p:ph idx="1"/>
          </p:nvPr>
        </p:nvSpPr>
        <p:spPr>
          <a:xfrm>
            <a:off x="508000" y="1147763"/>
            <a:ext cx="10679113" cy="4981575"/>
          </a:xfrm>
        </p:spPr>
        <p:txBody>
          <a:bodyPr/>
          <a:lstStyle/>
          <a:p>
            <a:pPr eaLnBrk="1" hangingPunct="1">
              <a:spcAft>
                <a:spcPts val="1000"/>
              </a:spcAft>
            </a:pPr>
            <a:r>
              <a:rPr lang="en-US" sz="2700" dirty="0">
                <a:solidFill>
                  <a:srgbClr val="1A0447"/>
                </a:solidFill>
              </a:rPr>
              <a:t>Resource for employers seeking to proactively recruit, hire, retain, and advance people with disabilities</a:t>
            </a:r>
          </a:p>
          <a:p>
            <a:pPr eaLnBrk="1" hangingPunct="1">
              <a:spcAft>
                <a:spcPts val="1000"/>
              </a:spcAft>
            </a:pPr>
            <a:r>
              <a:rPr lang="en-US" sz="2700" dirty="0">
                <a:solidFill>
                  <a:srgbClr val="1A0447"/>
                </a:solidFill>
              </a:rPr>
              <a:t>Access trainings, webinars and publications</a:t>
            </a:r>
          </a:p>
          <a:p>
            <a:pPr eaLnBrk="1" hangingPunct="1">
              <a:spcAft>
                <a:spcPts val="1000"/>
              </a:spcAft>
            </a:pPr>
            <a:r>
              <a:rPr lang="en-US" sz="2700" dirty="0">
                <a:solidFill>
                  <a:srgbClr val="1A0447"/>
                </a:solidFill>
              </a:rPr>
              <a:t>Funded by U.S. Department of Labor’s Office of Disability Employment Policy (ODEP) under a cooperative agreement with The Viscardi Center</a:t>
            </a:r>
          </a:p>
          <a:p>
            <a:pPr eaLnBrk="1" hangingPunct="1">
              <a:spcAft>
                <a:spcPts val="1000"/>
              </a:spcAft>
            </a:pPr>
            <a:r>
              <a:rPr lang="en-US" sz="2700" dirty="0">
                <a:solidFill>
                  <a:srgbClr val="1A0447"/>
                </a:solidFill>
              </a:rPr>
              <a:t>Collaborative of multiple partners with different perspectives</a:t>
            </a:r>
          </a:p>
          <a:p>
            <a:pPr eaLnBrk="1" hangingPunct="1">
              <a:spcAft>
                <a:spcPts val="1000"/>
              </a:spcAft>
            </a:pPr>
            <a:r>
              <a:rPr lang="en-US" sz="2700" dirty="0">
                <a:solidFill>
                  <a:srgbClr val="1A0447"/>
                </a:solidFill>
              </a:rPr>
              <a:t>EARN Website: </a:t>
            </a:r>
            <a:r>
              <a:rPr lang="en-US" sz="2700" dirty="0">
                <a:solidFill>
                  <a:srgbClr val="1A0447"/>
                </a:solidFill>
                <a:hlinkClick r:id="rId3"/>
              </a:rPr>
              <a:t>www.AskEARN.org</a:t>
            </a:r>
            <a:r>
              <a:rPr lang="en-US" sz="2700" dirty="0">
                <a:solidFill>
                  <a:srgbClr val="1A0447"/>
                </a:solidFill>
              </a:rPr>
              <a:t> </a:t>
            </a:r>
          </a:p>
        </p:txBody>
      </p:sp>
      <p:sp>
        <p:nvSpPr>
          <p:cNvPr id="18433" name="Title 1"/>
          <p:cNvSpPr>
            <a:spLocks noGrp="1"/>
          </p:cNvSpPr>
          <p:nvPr>
            <p:ph type="title"/>
          </p:nvPr>
        </p:nvSpPr>
        <p:spPr>
          <a:xfrm>
            <a:off x="508000" y="-50800"/>
            <a:ext cx="11250613" cy="1143000"/>
          </a:xfrm>
        </p:spPr>
        <p:txBody>
          <a:bodyPr/>
          <a:lstStyle/>
          <a:p>
            <a:pPr eaLnBrk="1" hangingPunct="1"/>
            <a:r>
              <a:rPr lang="en-US" sz="2800" dirty="0"/>
              <a:t>Employer Assistance and Resource Network on Disability Inclusion (EARN)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2"/>
          <p:cNvSpPr txBox="1">
            <a:spLocks noGrp="1"/>
          </p:cNvSpPr>
          <p:nvPr/>
        </p:nvSpPr>
        <p:spPr bwMode="auto">
          <a:xfrm>
            <a:off x="9753600" y="6629400"/>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fld id="{4D445632-452F-4070-9AF1-A4843F3E0BF6}" type="slidenum">
              <a:rPr lang="en-US" altLang="en-US" sz="1200">
                <a:solidFill>
                  <a:srgbClr val="F2F2F2"/>
                </a:solidFill>
              </a:rPr>
              <a:pPr algn="r" eaLnBrk="1" hangingPunct="1">
                <a:spcBef>
                  <a:spcPct val="0"/>
                </a:spcBef>
                <a:buFontTx/>
                <a:buNone/>
              </a:pPr>
              <a:t>20</a:t>
            </a:fld>
            <a:endParaRPr lang="en-US" altLang="en-US" sz="1200">
              <a:solidFill>
                <a:srgbClr val="F2F2F2"/>
              </a:solidFill>
            </a:endParaRPr>
          </a:p>
        </p:txBody>
      </p:sp>
      <p:sp>
        <p:nvSpPr>
          <p:cNvPr id="4" name="Title 3"/>
          <p:cNvSpPr>
            <a:spLocks noGrp="1"/>
          </p:cNvSpPr>
          <p:nvPr>
            <p:ph type="ctrTitle" idx="4294967295"/>
          </p:nvPr>
        </p:nvSpPr>
        <p:spPr>
          <a:xfrm>
            <a:off x="1318437" y="0"/>
            <a:ext cx="9973340" cy="1003242"/>
          </a:xfrm>
          <a:solidFill>
            <a:schemeClr val="bg1">
              <a:lumMod val="85000"/>
            </a:schemeClr>
          </a:solidFill>
        </p:spPr>
        <p:txBody>
          <a:bodyPr vert="horz" wrap="square" lIns="630936" tIns="27432" rIns="630936" bIns="0" numCol="1" anchor="b" anchorCtr="0" compatLnSpc="1">
            <a:prstTxWarp prst="textNoShape">
              <a:avLst/>
            </a:prstTxWarp>
          </a:bodyPr>
          <a:lstStyle/>
          <a:p>
            <a:pPr algn="ctr">
              <a:lnSpc>
                <a:spcPts val="3600"/>
              </a:lnSpc>
              <a:defRPr/>
            </a:pPr>
            <a:r>
              <a:rPr lang="en-US" altLang="en-US" sz="3600" b="1" dirty="0" smtClean="0">
                <a:solidFill>
                  <a:srgbClr val="073759"/>
                </a:solidFill>
              </a:rPr>
              <a:t>Self-aware: Take </a:t>
            </a:r>
            <a:r>
              <a:rPr lang="en-US" altLang="en-US" sz="3600" b="1" dirty="0">
                <a:solidFill>
                  <a:srgbClr val="073759"/>
                </a:solidFill>
              </a:rPr>
              <a:t>the Implicit Association Test</a:t>
            </a:r>
          </a:p>
        </p:txBody>
      </p:sp>
      <p:pic>
        <p:nvPicPr>
          <p:cNvPr id="32772" name="Picture 2" descr="Black or Good, White or Bad"/>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960494" y="1289974"/>
            <a:ext cx="2689225" cy="3741737"/>
          </a:xfrm>
          <a:noFill/>
        </p:spPr>
      </p:pic>
      <p:sp>
        <p:nvSpPr>
          <p:cNvPr id="32773" name="Rectangle 5"/>
          <p:cNvSpPr>
            <a:spLocks noChangeArrowheads="1"/>
          </p:cNvSpPr>
          <p:nvPr/>
        </p:nvSpPr>
        <p:spPr bwMode="auto">
          <a:xfrm>
            <a:off x="3970339" y="5943601"/>
            <a:ext cx="45977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2800" b="1">
                <a:latin typeface="+mn-lt"/>
                <a:cs typeface="Arial" panose="020B0604020202020204" pitchFamily="34" charset="0"/>
                <a:hlinkClick r:id="rId4"/>
              </a:rPr>
              <a:t>http://implicit.harvard.edu</a:t>
            </a:r>
            <a:endParaRPr lang="en-US" altLang="en-US" sz="2800" b="1">
              <a:latin typeface="+mn-lt"/>
              <a:cs typeface="Arial" panose="020B0604020202020204" pitchFamily="34" charset="0"/>
            </a:endParaRPr>
          </a:p>
        </p:txBody>
      </p:sp>
    </p:spTree>
    <p:extLst>
      <p:ext uri="{BB962C8B-B14F-4D97-AF65-F5344CB8AC3E}">
        <p14:creationId xmlns:p14="http://schemas.microsoft.com/office/powerpoint/2010/main" val="32405208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2"/>
          <p:cNvSpPr txBox="1">
            <a:spLocks noGrp="1"/>
          </p:cNvSpPr>
          <p:nvPr/>
        </p:nvSpPr>
        <p:spPr bwMode="auto">
          <a:xfrm>
            <a:off x="9753600" y="6629400"/>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fld id="{D9CDAF08-6278-44F4-882E-932318331415}" type="slidenum">
              <a:rPr lang="en-US" altLang="en-US" sz="1200">
                <a:solidFill>
                  <a:srgbClr val="F2F2F2"/>
                </a:solidFill>
              </a:rPr>
              <a:pPr algn="r" eaLnBrk="1" hangingPunct="1">
                <a:spcBef>
                  <a:spcPct val="0"/>
                </a:spcBef>
                <a:buFontTx/>
                <a:buNone/>
              </a:pPr>
              <a:t>21</a:t>
            </a:fld>
            <a:endParaRPr lang="en-US" altLang="en-US" sz="1200">
              <a:solidFill>
                <a:srgbClr val="F2F2F2"/>
              </a:solidFill>
            </a:endParaRPr>
          </a:p>
        </p:txBody>
      </p:sp>
      <p:pic>
        <p:nvPicPr>
          <p:cNvPr id="35843" name="Picture 2" descr="3 Steps to New Habits&#10;&#10;Step 1: Make it tiny. &#10;&#10;To create a new habit, you must first simplify the behavior. Make it tiny, even ridiculous.&#10;&#10;A good tiny behavior is easy to do - and fast.&#10;&#10;Examples: Floss one tooth. Walk for three minutes. Do two pushu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0"/>
            <a:ext cx="8077200" cy="5656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022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2"/>
          <p:cNvSpPr txBox="1">
            <a:spLocks noGrp="1"/>
          </p:cNvSpPr>
          <p:nvPr/>
        </p:nvSpPr>
        <p:spPr bwMode="auto">
          <a:xfrm>
            <a:off x="9753600" y="6629400"/>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fld id="{FCFECBCA-8C22-43D6-813A-9D04072016B8}" type="slidenum">
              <a:rPr lang="en-US" altLang="en-US" sz="1200">
                <a:solidFill>
                  <a:srgbClr val="F2F2F2"/>
                </a:solidFill>
              </a:rPr>
              <a:pPr algn="r" eaLnBrk="1" hangingPunct="1">
                <a:spcBef>
                  <a:spcPct val="0"/>
                </a:spcBef>
                <a:buFontTx/>
                <a:buNone/>
              </a:pPr>
              <a:t>22</a:t>
            </a:fld>
            <a:endParaRPr lang="en-US" altLang="en-US" sz="1200">
              <a:solidFill>
                <a:srgbClr val="F2F2F2"/>
              </a:solidFill>
            </a:endParaRPr>
          </a:p>
        </p:txBody>
      </p:sp>
      <p:pic>
        <p:nvPicPr>
          <p:cNvPr id="36867" name="Picture 2" descr="Step 2: Find a spot&#10;&#10;Find a spot in your existing routine where this tiny new behavior could fit.&#10;&#10;Put it after some act that is a solid habit for you, like brushing teeth or eating lunch.&#10;&#10;One key to this new habit is this simple: You need to find what it comes af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8001000" cy="5667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932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2"/>
          <p:cNvSpPr txBox="1">
            <a:spLocks noGrp="1"/>
          </p:cNvSpPr>
          <p:nvPr/>
        </p:nvSpPr>
        <p:spPr bwMode="auto">
          <a:xfrm>
            <a:off x="9753600" y="6629400"/>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fld id="{91F81F98-C6F3-418D-A25F-C3F2F426EDE2}" type="slidenum">
              <a:rPr lang="en-US" altLang="en-US" sz="1200">
                <a:solidFill>
                  <a:srgbClr val="F2F2F2"/>
                </a:solidFill>
              </a:rPr>
              <a:pPr algn="r" eaLnBrk="1" hangingPunct="1">
                <a:spcBef>
                  <a:spcPct val="0"/>
                </a:spcBef>
                <a:buFontTx/>
                <a:buNone/>
              </a:pPr>
              <a:t>23</a:t>
            </a:fld>
            <a:endParaRPr lang="en-US" altLang="en-US" sz="1200">
              <a:solidFill>
                <a:srgbClr val="F2F2F2"/>
              </a:solidFill>
            </a:endParaRPr>
          </a:p>
        </p:txBody>
      </p:sp>
      <p:pic>
        <p:nvPicPr>
          <p:cNvPr id="37891" name="Picture 2" descr="Step 3: Train the cycle.&#10;&#10;Now focus on doing the tiny behavior as part of your routine - every day, on cycle.&#10;&#10;At first, you'll need reminders. But soon the tiny behavior will get more automatic.&#10;&#10;Keep the behavior simple until it becomes a solid habit. That's the secret to succ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8001000" cy="5656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0122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2"/>
          <p:cNvSpPr txBox="1">
            <a:spLocks noGrp="1"/>
          </p:cNvSpPr>
          <p:nvPr/>
        </p:nvSpPr>
        <p:spPr bwMode="auto">
          <a:xfrm>
            <a:off x="9753600" y="6629400"/>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fld id="{EB32159F-2C3B-48CC-8FBD-8A5FFD7F5DF3}" type="slidenum">
              <a:rPr lang="en-US" altLang="en-US" sz="1200">
                <a:solidFill>
                  <a:srgbClr val="F2F2F2"/>
                </a:solidFill>
              </a:rPr>
              <a:pPr algn="r" eaLnBrk="1" hangingPunct="1">
                <a:spcBef>
                  <a:spcPct val="0"/>
                </a:spcBef>
                <a:buFontTx/>
                <a:buNone/>
              </a:pPr>
              <a:t>24</a:t>
            </a:fld>
            <a:endParaRPr lang="en-US" altLang="en-US" sz="1200">
              <a:solidFill>
                <a:srgbClr val="F2F2F2"/>
              </a:solidFill>
            </a:endParaRPr>
          </a:p>
        </p:txBody>
      </p:sp>
      <p:sp>
        <p:nvSpPr>
          <p:cNvPr id="4" name="Title 3"/>
          <p:cNvSpPr>
            <a:spLocks noGrp="1"/>
          </p:cNvSpPr>
          <p:nvPr>
            <p:ph type="ctrTitle" idx="4294967295"/>
          </p:nvPr>
        </p:nvSpPr>
        <p:spPr>
          <a:xfrm>
            <a:off x="2708275" y="0"/>
            <a:ext cx="8001000" cy="1023937"/>
          </a:xfrm>
          <a:solidFill>
            <a:schemeClr val="bg1">
              <a:lumMod val="85000"/>
            </a:schemeClr>
          </a:solidFill>
        </p:spPr>
        <p:txBody>
          <a:bodyPr vert="horz" wrap="square" lIns="630936" tIns="27432" rIns="630936" bIns="0" numCol="1" anchor="b" anchorCtr="0" compatLnSpc="1">
            <a:prstTxWarp prst="textNoShape">
              <a:avLst/>
            </a:prstTxWarp>
          </a:bodyPr>
          <a:lstStyle/>
          <a:p>
            <a:pPr>
              <a:lnSpc>
                <a:spcPts val="3600"/>
              </a:lnSpc>
              <a:defRPr/>
            </a:pPr>
            <a:r>
              <a:rPr lang="en-US" altLang="en-US" sz="3600" b="1" dirty="0">
                <a:solidFill>
                  <a:srgbClr val="073759"/>
                </a:solidFill>
              </a:rPr>
              <a:t>Organizational Structures</a:t>
            </a:r>
          </a:p>
        </p:txBody>
      </p:sp>
      <p:sp>
        <p:nvSpPr>
          <p:cNvPr id="39940" name="Rectangle 9"/>
          <p:cNvSpPr>
            <a:spLocks noChangeArrowheads="1"/>
          </p:cNvSpPr>
          <p:nvPr/>
        </p:nvSpPr>
        <p:spPr bwMode="auto">
          <a:xfrm>
            <a:off x="3962400" y="1828800"/>
            <a:ext cx="5492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a:latin typeface="Calibri" panose="020F0502020204030204" pitchFamily="34" charset="0"/>
                <a:cs typeface="Arial" panose="020B0604020202020204" pitchFamily="34" charset="0"/>
              </a:rPr>
              <a:t>Systems, Processes, and Policies</a:t>
            </a:r>
          </a:p>
        </p:txBody>
      </p:sp>
      <p:pic>
        <p:nvPicPr>
          <p:cNvPr id="39941" name="Picture 2" descr="Gears meshing togethe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4854576" y="2408238"/>
            <a:ext cx="3440113" cy="2852737"/>
          </a:xfrm>
          <a:noFill/>
        </p:spPr>
      </p:pic>
    </p:spTree>
    <p:extLst>
      <p:ext uri="{BB962C8B-B14F-4D97-AF65-F5344CB8AC3E}">
        <p14:creationId xmlns:p14="http://schemas.microsoft.com/office/powerpoint/2010/main" val="2665476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2"/>
          <p:cNvSpPr txBox="1">
            <a:spLocks noGrp="1"/>
          </p:cNvSpPr>
          <p:nvPr/>
        </p:nvSpPr>
        <p:spPr bwMode="auto">
          <a:xfrm>
            <a:off x="9753600" y="6629400"/>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fld id="{580C55E7-43E0-4859-AF66-09C920CE259A}" type="slidenum">
              <a:rPr lang="en-US" altLang="en-US" sz="1200">
                <a:solidFill>
                  <a:srgbClr val="F2F2F2"/>
                </a:solidFill>
              </a:rPr>
              <a:pPr algn="r" eaLnBrk="1" hangingPunct="1">
                <a:spcBef>
                  <a:spcPct val="0"/>
                </a:spcBef>
                <a:buFontTx/>
                <a:buNone/>
              </a:pPr>
              <a:t>25</a:t>
            </a:fld>
            <a:endParaRPr lang="en-US" altLang="en-US" sz="1200">
              <a:solidFill>
                <a:srgbClr val="F2F2F2"/>
              </a:solidFill>
            </a:endParaRPr>
          </a:p>
        </p:txBody>
      </p:sp>
      <p:sp>
        <p:nvSpPr>
          <p:cNvPr id="38" name="Title 37"/>
          <p:cNvSpPr>
            <a:spLocks noGrp="1"/>
          </p:cNvSpPr>
          <p:nvPr>
            <p:ph type="ctrTitle" idx="4294967295"/>
          </p:nvPr>
        </p:nvSpPr>
        <p:spPr>
          <a:xfrm>
            <a:off x="2667000" y="-15874"/>
            <a:ext cx="8001000" cy="1023937"/>
          </a:xfrm>
          <a:solidFill>
            <a:schemeClr val="bg1">
              <a:lumMod val="85000"/>
            </a:schemeClr>
          </a:solidFill>
        </p:spPr>
        <p:txBody>
          <a:bodyPr vert="horz" wrap="square" lIns="630936" tIns="27432" rIns="630936" bIns="0" numCol="1" anchor="b" anchorCtr="0" compatLnSpc="1">
            <a:prstTxWarp prst="textNoShape">
              <a:avLst/>
            </a:prstTxWarp>
          </a:bodyPr>
          <a:lstStyle/>
          <a:p>
            <a:pPr>
              <a:lnSpc>
                <a:spcPts val="3600"/>
              </a:lnSpc>
              <a:defRPr/>
            </a:pPr>
            <a:r>
              <a:rPr lang="en-US" altLang="en-US" sz="3600" b="1">
                <a:solidFill>
                  <a:srgbClr val="073759"/>
                </a:solidFill>
              </a:rPr>
              <a:t>We are smarter like this</a:t>
            </a:r>
          </a:p>
        </p:txBody>
      </p:sp>
      <p:grpSp>
        <p:nvGrpSpPr>
          <p:cNvPr id="40964" name="Group 36" descr="Networked diverse people leads to winning"/>
          <p:cNvGrpSpPr>
            <a:grpSpLocks/>
          </p:cNvGrpSpPr>
          <p:nvPr/>
        </p:nvGrpSpPr>
        <p:grpSpPr bwMode="auto">
          <a:xfrm>
            <a:off x="3029411" y="1535114"/>
            <a:ext cx="4210318" cy="3816350"/>
            <a:chOff x="2362200" y="2020613"/>
            <a:chExt cx="4419600" cy="3665740"/>
          </a:xfrm>
        </p:grpSpPr>
        <p:pic>
          <p:nvPicPr>
            <p:cNvPr id="40966" name="Picture 2" descr="15"/>
            <p:cNvPicPr>
              <a:picLocks noChangeAspect="1" noChangeArrowheads="1"/>
            </p:cNvPicPr>
            <p:nvPr/>
          </p:nvPicPr>
          <p:blipFill>
            <a:blip r:embed="rId2">
              <a:extLst>
                <a:ext uri="{28A0092B-C50C-407E-A947-70E740481C1C}">
                  <a14:useLocalDpi xmlns:a14="http://schemas.microsoft.com/office/drawing/2010/main" val="0"/>
                </a:ext>
              </a:extLst>
            </a:blip>
            <a:srcRect l="22641" t="14690" r="22641" b="17015"/>
            <a:stretch>
              <a:fillRect/>
            </a:stretch>
          </p:blipFill>
          <p:spPr bwMode="auto">
            <a:xfrm>
              <a:off x="2362200" y="2158932"/>
              <a:ext cx="4419600" cy="3527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Text Box 4"/>
            <p:cNvSpPr txBox="1">
              <a:spLocks noChangeArrowheads="1"/>
            </p:cNvSpPr>
            <p:nvPr/>
          </p:nvSpPr>
          <p:spPr bwMode="auto">
            <a:xfrm>
              <a:off x="2819923" y="2536012"/>
              <a:ext cx="533504" cy="275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80000"/>
                </a:lnSpc>
                <a:spcBef>
                  <a:spcPct val="0"/>
                </a:spcBef>
                <a:buFontTx/>
                <a:buNone/>
              </a:pPr>
              <a:r>
                <a:rPr lang="en-US" altLang="en-US" sz="1600">
                  <a:latin typeface="Calibri" panose="020F0502020204030204" pitchFamily="34" charset="0"/>
                  <a:cs typeface="Arial" panose="020B0604020202020204" pitchFamily="34" charset="0"/>
                </a:rPr>
                <a:t>Win</a:t>
              </a:r>
            </a:p>
          </p:txBody>
        </p:sp>
        <p:sp>
          <p:nvSpPr>
            <p:cNvPr id="40968" name="Text Box 7"/>
            <p:cNvSpPr txBox="1">
              <a:spLocks noChangeArrowheads="1"/>
            </p:cNvSpPr>
            <p:nvPr/>
          </p:nvSpPr>
          <p:spPr bwMode="auto">
            <a:xfrm>
              <a:off x="3733852" y="2935523"/>
              <a:ext cx="533505" cy="275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80000"/>
                </a:lnSpc>
                <a:spcBef>
                  <a:spcPct val="0"/>
                </a:spcBef>
                <a:buFontTx/>
                <a:buNone/>
              </a:pPr>
              <a:r>
                <a:rPr lang="en-US" altLang="en-US" sz="1600">
                  <a:latin typeface="Calibri" panose="020F0502020204030204" pitchFamily="34" charset="0"/>
                  <a:cs typeface="Arial" panose="020B0604020202020204" pitchFamily="34" charset="0"/>
                </a:rPr>
                <a:t>Win</a:t>
              </a:r>
            </a:p>
          </p:txBody>
        </p:sp>
        <p:sp>
          <p:nvSpPr>
            <p:cNvPr id="40969" name="Text Box 8"/>
            <p:cNvSpPr txBox="1">
              <a:spLocks noChangeArrowheads="1"/>
            </p:cNvSpPr>
            <p:nvPr/>
          </p:nvSpPr>
          <p:spPr bwMode="auto">
            <a:xfrm>
              <a:off x="4267357" y="2020613"/>
              <a:ext cx="533504" cy="275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80000"/>
                </a:lnSpc>
                <a:spcBef>
                  <a:spcPct val="0"/>
                </a:spcBef>
                <a:buFontTx/>
                <a:buNone/>
              </a:pPr>
              <a:r>
                <a:rPr lang="en-US" altLang="en-US" sz="1600">
                  <a:latin typeface="Calibri" panose="020F0502020204030204" pitchFamily="34" charset="0"/>
                  <a:cs typeface="Arial" panose="020B0604020202020204" pitchFamily="34" charset="0"/>
                </a:rPr>
                <a:t>Win</a:t>
              </a:r>
            </a:p>
          </p:txBody>
        </p:sp>
        <p:sp>
          <p:nvSpPr>
            <p:cNvPr id="40970" name="Text Box 9"/>
            <p:cNvSpPr txBox="1">
              <a:spLocks noChangeArrowheads="1"/>
            </p:cNvSpPr>
            <p:nvPr/>
          </p:nvSpPr>
          <p:spPr bwMode="auto">
            <a:xfrm>
              <a:off x="2362200" y="3507342"/>
              <a:ext cx="533505" cy="275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80000"/>
                </a:lnSpc>
                <a:spcBef>
                  <a:spcPct val="0"/>
                </a:spcBef>
                <a:buFontTx/>
                <a:buNone/>
              </a:pPr>
              <a:r>
                <a:rPr lang="en-US" altLang="en-US" sz="1600">
                  <a:latin typeface="Calibri" panose="020F0502020204030204" pitchFamily="34" charset="0"/>
                  <a:cs typeface="Arial" panose="020B0604020202020204" pitchFamily="34" charset="0"/>
                </a:rPr>
                <a:t>Win</a:t>
              </a:r>
            </a:p>
          </p:txBody>
        </p:sp>
        <p:sp>
          <p:nvSpPr>
            <p:cNvPr id="40971" name="Text Box 10"/>
            <p:cNvSpPr txBox="1">
              <a:spLocks noChangeArrowheads="1"/>
            </p:cNvSpPr>
            <p:nvPr/>
          </p:nvSpPr>
          <p:spPr bwMode="auto">
            <a:xfrm>
              <a:off x="3733852" y="4879707"/>
              <a:ext cx="533505" cy="275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80000"/>
                </a:lnSpc>
                <a:spcBef>
                  <a:spcPct val="0"/>
                </a:spcBef>
                <a:buFontTx/>
                <a:buNone/>
              </a:pPr>
              <a:r>
                <a:rPr lang="en-US" altLang="en-US" sz="1600">
                  <a:latin typeface="Calibri" panose="020F0502020204030204" pitchFamily="34" charset="0"/>
                  <a:cs typeface="Arial" panose="020B0604020202020204" pitchFamily="34" charset="0"/>
                </a:rPr>
                <a:t>Win</a:t>
              </a:r>
            </a:p>
          </p:txBody>
        </p:sp>
        <p:sp>
          <p:nvSpPr>
            <p:cNvPr id="40972" name="Text Box 11"/>
            <p:cNvSpPr txBox="1">
              <a:spLocks noChangeArrowheads="1"/>
            </p:cNvSpPr>
            <p:nvPr/>
          </p:nvSpPr>
          <p:spPr bwMode="auto">
            <a:xfrm>
              <a:off x="5410148" y="4649455"/>
              <a:ext cx="533504" cy="275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80000"/>
                </a:lnSpc>
                <a:spcBef>
                  <a:spcPct val="0"/>
                </a:spcBef>
                <a:buFontTx/>
                <a:buNone/>
              </a:pPr>
              <a:r>
                <a:rPr lang="en-US" altLang="en-US" sz="1600">
                  <a:latin typeface="Calibri" panose="020F0502020204030204" pitchFamily="34" charset="0"/>
                  <a:cs typeface="Arial" panose="020B0604020202020204" pitchFamily="34" charset="0"/>
                </a:rPr>
                <a:t>Win</a:t>
              </a:r>
            </a:p>
          </p:txBody>
        </p:sp>
        <p:sp>
          <p:nvSpPr>
            <p:cNvPr id="40973" name="Text Box 12"/>
            <p:cNvSpPr txBox="1">
              <a:spLocks noChangeArrowheads="1"/>
            </p:cNvSpPr>
            <p:nvPr/>
          </p:nvSpPr>
          <p:spPr bwMode="auto">
            <a:xfrm>
              <a:off x="4952425" y="3964797"/>
              <a:ext cx="533505" cy="275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80000"/>
                </a:lnSpc>
                <a:spcBef>
                  <a:spcPct val="0"/>
                </a:spcBef>
                <a:buFontTx/>
                <a:buNone/>
              </a:pPr>
              <a:r>
                <a:rPr lang="en-US" altLang="en-US" sz="1600">
                  <a:latin typeface="Calibri" panose="020F0502020204030204" pitchFamily="34" charset="0"/>
                  <a:cs typeface="Arial" panose="020B0604020202020204" pitchFamily="34" charset="0"/>
                </a:rPr>
                <a:t>Win</a:t>
              </a:r>
            </a:p>
          </p:txBody>
        </p:sp>
        <p:sp>
          <p:nvSpPr>
            <p:cNvPr id="40974" name="Text Box 13"/>
            <p:cNvSpPr txBox="1">
              <a:spLocks noChangeArrowheads="1"/>
            </p:cNvSpPr>
            <p:nvPr/>
          </p:nvSpPr>
          <p:spPr bwMode="auto">
            <a:xfrm>
              <a:off x="6096732" y="4135581"/>
              <a:ext cx="531989" cy="27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80000"/>
                </a:lnSpc>
                <a:spcBef>
                  <a:spcPct val="0"/>
                </a:spcBef>
                <a:buFontTx/>
                <a:buNone/>
              </a:pPr>
              <a:r>
                <a:rPr lang="en-US" altLang="en-US" sz="1600">
                  <a:latin typeface="Calibri" panose="020F0502020204030204" pitchFamily="34" charset="0"/>
                  <a:cs typeface="Arial" panose="020B0604020202020204" pitchFamily="34" charset="0"/>
                </a:rPr>
                <a:t>Win</a:t>
              </a:r>
            </a:p>
          </p:txBody>
        </p:sp>
        <p:sp>
          <p:nvSpPr>
            <p:cNvPr id="40975" name="Text Box 14"/>
            <p:cNvSpPr txBox="1">
              <a:spLocks noChangeArrowheads="1"/>
            </p:cNvSpPr>
            <p:nvPr/>
          </p:nvSpPr>
          <p:spPr bwMode="auto">
            <a:xfrm>
              <a:off x="6096732" y="3049887"/>
              <a:ext cx="531989" cy="275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80000"/>
                </a:lnSpc>
                <a:spcBef>
                  <a:spcPct val="0"/>
                </a:spcBef>
                <a:buFontTx/>
                <a:buNone/>
              </a:pPr>
              <a:r>
                <a:rPr lang="en-US" altLang="en-US" sz="1600">
                  <a:latin typeface="Calibri" panose="020F0502020204030204" pitchFamily="34" charset="0"/>
                  <a:cs typeface="Arial" panose="020B0604020202020204" pitchFamily="34" charset="0"/>
                </a:rPr>
                <a:t>Win</a:t>
              </a:r>
            </a:p>
          </p:txBody>
        </p:sp>
        <p:sp>
          <p:nvSpPr>
            <p:cNvPr id="40976" name="Text Box 15"/>
            <p:cNvSpPr txBox="1">
              <a:spLocks noChangeArrowheads="1"/>
            </p:cNvSpPr>
            <p:nvPr/>
          </p:nvSpPr>
          <p:spPr bwMode="auto">
            <a:xfrm>
              <a:off x="3353427" y="3678125"/>
              <a:ext cx="533505" cy="275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80000"/>
                </a:lnSpc>
                <a:spcBef>
                  <a:spcPct val="0"/>
                </a:spcBef>
                <a:buFontTx/>
                <a:buNone/>
              </a:pPr>
              <a:r>
                <a:rPr lang="en-US" altLang="en-US" sz="1600">
                  <a:latin typeface="Calibri" panose="020F0502020204030204" pitchFamily="34" charset="0"/>
                  <a:cs typeface="Arial" panose="020B0604020202020204" pitchFamily="34" charset="0"/>
                </a:rPr>
                <a:t>Win</a:t>
              </a:r>
            </a:p>
          </p:txBody>
        </p:sp>
        <p:sp>
          <p:nvSpPr>
            <p:cNvPr id="40977" name="Text Box 16"/>
            <p:cNvSpPr txBox="1">
              <a:spLocks noChangeArrowheads="1"/>
            </p:cNvSpPr>
            <p:nvPr/>
          </p:nvSpPr>
          <p:spPr bwMode="auto">
            <a:xfrm>
              <a:off x="2591061" y="4135581"/>
              <a:ext cx="533505" cy="27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80000"/>
                </a:lnSpc>
                <a:spcBef>
                  <a:spcPct val="0"/>
                </a:spcBef>
                <a:buFontTx/>
                <a:buNone/>
              </a:pPr>
              <a:r>
                <a:rPr lang="en-US" altLang="en-US" sz="1600">
                  <a:latin typeface="Calibri" panose="020F0502020204030204" pitchFamily="34" charset="0"/>
                  <a:cs typeface="Arial" panose="020B0604020202020204" pitchFamily="34" charset="0"/>
                </a:rPr>
                <a:t>Win</a:t>
              </a:r>
            </a:p>
          </p:txBody>
        </p:sp>
        <p:sp>
          <p:nvSpPr>
            <p:cNvPr id="40978" name="Text Box 17"/>
            <p:cNvSpPr txBox="1">
              <a:spLocks noChangeArrowheads="1"/>
            </p:cNvSpPr>
            <p:nvPr/>
          </p:nvSpPr>
          <p:spPr bwMode="auto">
            <a:xfrm>
              <a:off x="6248295" y="3621706"/>
              <a:ext cx="533505" cy="275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80000"/>
                </a:lnSpc>
                <a:spcBef>
                  <a:spcPct val="0"/>
                </a:spcBef>
                <a:buFontTx/>
                <a:buNone/>
              </a:pPr>
              <a:r>
                <a:rPr lang="en-US" altLang="en-US" sz="1600">
                  <a:latin typeface="Calibri" panose="020F0502020204030204" pitchFamily="34" charset="0"/>
                  <a:cs typeface="Arial" panose="020B0604020202020204" pitchFamily="34" charset="0"/>
                </a:rPr>
                <a:t>Win</a:t>
              </a:r>
            </a:p>
          </p:txBody>
        </p:sp>
        <p:sp>
          <p:nvSpPr>
            <p:cNvPr id="40979" name="Text Box 18"/>
            <p:cNvSpPr txBox="1">
              <a:spLocks noChangeArrowheads="1"/>
            </p:cNvSpPr>
            <p:nvPr/>
          </p:nvSpPr>
          <p:spPr bwMode="auto">
            <a:xfrm>
              <a:off x="4725079" y="3278615"/>
              <a:ext cx="531989" cy="275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80000"/>
                </a:lnSpc>
                <a:spcBef>
                  <a:spcPct val="0"/>
                </a:spcBef>
                <a:buFontTx/>
                <a:buNone/>
              </a:pPr>
              <a:r>
                <a:rPr lang="en-US" altLang="en-US" sz="1600">
                  <a:latin typeface="Calibri" panose="020F0502020204030204" pitchFamily="34" charset="0"/>
                  <a:cs typeface="Arial" panose="020B0604020202020204" pitchFamily="34" charset="0"/>
                </a:rPr>
                <a:t>Win</a:t>
              </a:r>
            </a:p>
          </p:txBody>
        </p:sp>
        <p:sp>
          <p:nvSpPr>
            <p:cNvPr id="40980" name="Text Box 19"/>
            <p:cNvSpPr txBox="1">
              <a:spLocks noChangeArrowheads="1"/>
            </p:cNvSpPr>
            <p:nvPr/>
          </p:nvSpPr>
          <p:spPr bwMode="auto">
            <a:xfrm>
              <a:off x="3886932" y="3850434"/>
              <a:ext cx="531989" cy="27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80000"/>
                </a:lnSpc>
                <a:spcBef>
                  <a:spcPct val="0"/>
                </a:spcBef>
                <a:buFontTx/>
                <a:buNone/>
              </a:pPr>
              <a:r>
                <a:rPr lang="en-US" altLang="en-US" sz="1600">
                  <a:latin typeface="Calibri" panose="020F0502020204030204" pitchFamily="34" charset="0"/>
                  <a:cs typeface="Arial" panose="020B0604020202020204" pitchFamily="34" charset="0"/>
                </a:rPr>
                <a:t>Win</a:t>
              </a:r>
            </a:p>
          </p:txBody>
        </p:sp>
        <p:sp>
          <p:nvSpPr>
            <p:cNvPr id="40981" name="Text Box 20"/>
            <p:cNvSpPr txBox="1">
              <a:spLocks noChangeArrowheads="1"/>
            </p:cNvSpPr>
            <p:nvPr/>
          </p:nvSpPr>
          <p:spPr bwMode="auto">
            <a:xfrm>
              <a:off x="3429209" y="3392979"/>
              <a:ext cx="533505" cy="27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80000"/>
                </a:lnSpc>
                <a:spcBef>
                  <a:spcPct val="0"/>
                </a:spcBef>
                <a:buFontTx/>
                <a:buNone/>
              </a:pPr>
              <a:r>
                <a:rPr lang="en-US" altLang="en-US" sz="1600">
                  <a:latin typeface="Calibri" panose="020F0502020204030204" pitchFamily="34" charset="0"/>
                  <a:cs typeface="Arial" panose="020B0604020202020204" pitchFamily="34" charset="0"/>
                </a:rPr>
                <a:t>Win</a:t>
              </a:r>
            </a:p>
          </p:txBody>
        </p:sp>
        <p:sp>
          <p:nvSpPr>
            <p:cNvPr id="40982" name="Text Box 21"/>
            <p:cNvSpPr txBox="1">
              <a:spLocks noChangeArrowheads="1"/>
            </p:cNvSpPr>
            <p:nvPr/>
          </p:nvSpPr>
          <p:spPr bwMode="auto">
            <a:xfrm>
              <a:off x="3886932" y="4422252"/>
              <a:ext cx="531989" cy="275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80000"/>
                </a:lnSpc>
                <a:spcBef>
                  <a:spcPct val="0"/>
                </a:spcBef>
                <a:buFontTx/>
                <a:buNone/>
              </a:pPr>
              <a:r>
                <a:rPr lang="en-US" altLang="en-US" sz="1600">
                  <a:latin typeface="Calibri" panose="020F0502020204030204" pitchFamily="34" charset="0"/>
                  <a:cs typeface="Arial" panose="020B0604020202020204" pitchFamily="34" charset="0"/>
                </a:rPr>
                <a:t>Win</a:t>
              </a:r>
            </a:p>
          </p:txBody>
        </p:sp>
        <p:sp>
          <p:nvSpPr>
            <p:cNvPr id="40983" name="Text Box 22"/>
            <p:cNvSpPr txBox="1">
              <a:spLocks noChangeArrowheads="1"/>
            </p:cNvSpPr>
            <p:nvPr/>
          </p:nvSpPr>
          <p:spPr bwMode="auto">
            <a:xfrm>
              <a:off x="5714791" y="3507342"/>
              <a:ext cx="533504" cy="275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80000"/>
                </a:lnSpc>
                <a:spcBef>
                  <a:spcPct val="0"/>
                </a:spcBef>
                <a:buFontTx/>
                <a:buNone/>
              </a:pPr>
              <a:r>
                <a:rPr lang="en-US" altLang="en-US" sz="1600">
                  <a:latin typeface="Calibri" panose="020F0502020204030204" pitchFamily="34" charset="0"/>
                  <a:cs typeface="Arial" panose="020B0604020202020204" pitchFamily="34" charset="0"/>
                </a:rPr>
                <a:t>Win</a:t>
              </a:r>
            </a:p>
          </p:txBody>
        </p:sp>
        <p:sp>
          <p:nvSpPr>
            <p:cNvPr id="40984" name="Text Box 23"/>
            <p:cNvSpPr txBox="1">
              <a:spLocks noChangeArrowheads="1"/>
            </p:cNvSpPr>
            <p:nvPr/>
          </p:nvSpPr>
          <p:spPr bwMode="auto">
            <a:xfrm>
              <a:off x="5485930" y="3106307"/>
              <a:ext cx="533504" cy="275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80000"/>
                </a:lnSpc>
                <a:spcBef>
                  <a:spcPct val="0"/>
                </a:spcBef>
                <a:buFontTx/>
                <a:buNone/>
              </a:pPr>
              <a:r>
                <a:rPr lang="en-US" altLang="en-US" sz="1600">
                  <a:latin typeface="Calibri" panose="020F0502020204030204" pitchFamily="34" charset="0"/>
                  <a:cs typeface="Arial" panose="020B0604020202020204" pitchFamily="34" charset="0"/>
                </a:rPr>
                <a:t>Win</a:t>
              </a:r>
            </a:p>
          </p:txBody>
        </p:sp>
        <p:sp>
          <p:nvSpPr>
            <p:cNvPr id="40985" name="Text Box 24"/>
            <p:cNvSpPr txBox="1">
              <a:spLocks noChangeArrowheads="1"/>
            </p:cNvSpPr>
            <p:nvPr/>
          </p:nvSpPr>
          <p:spPr bwMode="auto">
            <a:xfrm>
              <a:off x="4496218" y="2478069"/>
              <a:ext cx="533505" cy="27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80000"/>
                </a:lnSpc>
                <a:spcBef>
                  <a:spcPct val="0"/>
                </a:spcBef>
                <a:buFontTx/>
                <a:buNone/>
              </a:pPr>
              <a:r>
                <a:rPr lang="en-US" altLang="en-US" sz="1600">
                  <a:latin typeface="Calibri" panose="020F0502020204030204" pitchFamily="34" charset="0"/>
                  <a:cs typeface="Arial" panose="020B0604020202020204" pitchFamily="34" charset="0"/>
                </a:rPr>
                <a:t>Win</a:t>
              </a:r>
            </a:p>
          </p:txBody>
        </p:sp>
        <p:sp>
          <p:nvSpPr>
            <p:cNvPr id="40986" name="Text Box 25"/>
            <p:cNvSpPr txBox="1">
              <a:spLocks noChangeArrowheads="1"/>
            </p:cNvSpPr>
            <p:nvPr/>
          </p:nvSpPr>
          <p:spPr bwMode="auto">
            <a:xfrm>
              <a:off x="4038495" y="3336559"/>
              <a:ext cx="533505" cy="275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80000"/>
                </a:lnSpc>
                <a:spcBef>
                  <a:spcPct val="0"/>
                </a:spcBef>
                <a:buFontTx/>
                <a:buNone/>
              </a:pPr>
              <a:r>
                <a:rPr lang="en-US" altLang="en-US" sz="1600">
                  <a:latin typeface="Calibri" panose="020F0502020204030204" pitchFamily="34" charset="0"/>
                  <a:cs typeface="Arial" panose="020B0604020202020204" pitchFamily="34" charset="0"/>
                </a:rPr>
                <a:t>Win</a:t>
              </a:r>
            </a:p>
          </p:txBody>
        </p:sp>
        <p:sp>
          <p:nvSpPr>
            <p:cNvPr id="40987" name="Text Box 26"/>
            <p:cNvSpPr txBox="1">
              <a:spLocks noChangeArrowheads="1"/>
            </p:cNvSpPr>
            <p:nvPr/>
          </p:nvSpPr>
          <p:spPr bwMode="auto">
            <a:xfrm>
              <a:off x="4647782" y="4135581"/>
              <a:ext cx="533504" cy="27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80000"/>
                </a:lnSpc>
                <a:spcBef>
                  <a:spcPct val="0"/>
                </a:spcBef>
                <a:buFontTx/>
                <a:buNone/>
              </a:pPr>
              <a:r>
                <a:rPr lang="en-US" altLang="en-US" sz="1600">
                  <a:latin typeface="Calibri" panose="020F0502020204030204" pitchFamily="34" charset="0"/>
                  <a:cs typeface="Arial" panose="020B0604020202020204" pitchFamily="34" charset="0"/>
                </a:rPr>
                <a:t>Win</a:t>
              </a:r>
            </a:p>
          </p:txBody>
        </p:sp>
        <p:sp>
          <p:nvSpPr>
            <p:cNvPr id="40988" name="Text Box 27"/>
            <p:cNvSpPr txBox="1">
              <a:spLocks noChangeArrowheads="1"/>
            </p:cNvSpPr>
            <p:nvPr/>
          </p:nvSpPr>
          <p:spPr bwMode="auto">
            <a:xfrm>
              <a:off x="4725079" y="2822685"/>
              <a:ext cx="531989" cy="27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80000"/>
                </a:lnSpc>
                <a:spcBef>
                  <a:spcPct val="0"/>
                </a:spcBef>
                <a:buFontTx/>
                <a:buNone/>
              </a:pPr>
              <a:r>
                <a:rPr lang="en-US" altLang="en-US" sz="1600">
                  <a:latin typeface="Calibri" panose="020F0502020204030204" pitchFamily="34" charset="0"/>
                  <a:cs typeface="Arial" panose="020B0604020202020204" pitchFamily="34" charset="0"/>
                </a:rPr>
                <a:t>Win</a:t>
              </a:r>
            </a:p>
          </p:txBody>
        </p:sp>
        <p:sp>
          <p:nvSpPr>
            <p:cNvPr id="40989" name="Text Box 28"/>
            <p:cNvSpPr txBox="1">
              <a:spLocks noChangeArrowheads="1"/>
            </p:cNvSpPr>
            <p:nvPr/>
          </p:nvSpPr>
          <p:spPr bwMode="auto">
            <a:xfrm>
              <a:off x="5485930" y="2307285"/>
              <a:ext cx="533504" cy="275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80000"/>
                </a:lnSpc>
                <a:spcBef>
                  <a:spcPct val="0"/>
                </a:spcBef>
                <a:buFontTx/>
                <a:buNone/>
              </a:pPr>
              <a:r>
                <a:rPr lang="en-US" altLang="en-US" sz="1600">
                  <a:latin typeface="Calibri" panose="020F0502020204030204" pitchFamily="34" charset="0"/>
                  <a:cs typeface="Arial" panose="020B0604020202020204" pitchFamily="34" charset="0"/>
                </a:rPr>
                <a:t>Win</a:t>
              </a:r>
            </a:p>
          </p:txBody>
        </p:sp>
        <p:sp>
          <p:nvSpPr>
            <p:cNvPr id="40990" name="Text Box 29"/>
            <p:cNvSpPr txBox="1">
              <a:spLocks noChangeArrowheads="1"/>
            </p:cNvSpPr>
            <p:nvPr/>
          </p:nvSpPr>
          <p:spPr bwMode="auto">
            <a:xfrm>
              <a:off x="4572000" y="4879707"/>
              <a:ext cx="533505" cy="275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80000"/>
                </a:lnSpc>
                <a:spcBef>
                  <a:spcPct val="0"/>
                </a:spcBef>
                <a:buFontTx/>
                <a:buNone/>
              </a:pPr>
              <a:r>
                <a:rPr lang="en-US" altLang="en-US" sz="1600">
                  <a:latin typeface="Calibri" panose="020F0502020204030204" pitchFamily="34" charset="0"/>
                  <a:cs typeface="Arial" panose="020B0604020202020204" pitchFamily="34" charset="0"/>
                </a:rPr>
                <a:t>Win</a:t>
              </a:r>
            </a:p>
          </p:txBody>
        </p:sp>
      </p:grpSp>
      <p:sp>
        <p:nvSpPr>
          <p:cNvPr id="40965" name="Content Placeholder 39"/>
          <p:cNvSpPr>
            <a:spLocks noGrp="1"/>
          </p:cNvSpPr>
          <p:nvPr>
            <p:ph sz="half" idx="4294967295"/>
          </p:nvPr>
        </p:nvSpPr>
        <p:spPr>
          <a:xfrm>
            <a:off x="7508709" y="1180307"/>
            <a:ext cx="3094037" cy="4525963"/>
          </a:xfrm>
          <a:solidFill>
            <a:schemeClr val="bg1"/>
          </a:solidFill>
        </p:spPr>
        <p:txBody>
          <a:bodyPr/>
          <a:lstStyle/>
          <a:p>
            <a:pPr marL="0" indent="0">
              <a:lnSpc>
                <a:spcPct val="90000"/>
              </a:lnSpc>
              <a:buNone/>
            </a:pPr>
            <a:r>
              <a:rPr lang="en-US" altLang="en-US" sz="2800" b="1" dirty="0"/>
              <a:t>A Positive-Sum Game</a:t>
            </a:r>
          </a:p>
          <a:p>
            <a:pPr marL="0" indent="0">
              <a:lnSpc>
                <a:spcPct val="90000"/>
              </a:lnSpc>
              <a:buNone/>
            </a:pPr>
            <a:endParaRPr lang="en-US" altLang="en-US" sz="2800" dirty="0"/>
          </a:p>
          <a:p>
            <a:pPr marL="0" indent="0">
              <a:lnSpc>
                <a:spcPct val="90000"/>
              </a:lnSpc>
              <a:buNone/>
            </a:pPr>
            <a:r>
              <a:rPr lang="en-US" altLang="en-US" sz="2800" dirty="0"/>
              <a:t>An interactive networked organization</a:t>
            </a:r>
          </a:p>
          <a:p>
            <a:pPr marL="0" indent="0">
              <a:lnSpc>
                <a:spcPct val="90000"/>
              </a:lnSpc>
              <a:buNone/>
            </a:pPr>
            <a:endParaRPr lang="en-US" altLang="en-US" sz="2800" dirty="0"/>
          </a:p>
          <a:p>
            <a:pPr marL="0" indent="0">
              <a:lnSpc>
                <a:spcPct val="90000"/>
              </a:lnSpc>
              <a:buNone/>
            </a:pPr>
            <a:r>
              <a:rPr lang="en-US" altLang="en-US" sz="2800" dirty="0"/>
              <a:t>A stable, robust, high-performance system</a:t>
            </a:r>
          </a:p>
        </p:txBody>
      </p:sp>
    </p:spTree>
    <p:extLst>
      <p:ext uri="{BB962C8B-B14F-4D97-AF65-F5344CB8AC3E}">
        <p14:creationId xmlns:p14="http://schemas.microsoft.com/office/powerpoint/2010/main" val="2924651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2"/>
          <p:cNvSpPr txBox="1">
            <a:spLocks noGrp="1"/>
          </p:cNvSpPr>
          <p:nvPr/>
        </p:nvSpPr>
        <p:spPr bwMode="auto">
          <a:xfrm>
            <a:off x="9753600" y="6629400"/>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fld id="{61D2A0F6-225F-4052-AB83-F9D95DB2C32E}" type="slidenum">
              <a:rPr lang="en-US" altLang="en-US" sz="1200">
                <a:solidFill>
                  <a:srgbClr val="F2F2F2"/>
                </a:solidFill>
              </a:rPr>
              <a:pPr algn="r" eaLnBrk="1" hangingPunct="1">
                <a:spcBef>
                  <a:spcPct val="0"/>
                </a:spcBef>
                <a:buFontTx/>
                <a:buNone/>
              </a:pPr>
              <a:t>26</a:t>
            </a:fld>
            <a:endParaRPr lang="en-US" altLang="en-US" sz="1200">
              <a:solidFill>
                <a:srgbClr val="F2F2F2"/>
              </a:solidFill>
            </a:endParaRPr>
          </a:p>
        </p:txBody>
      </p:sp>
      <p:sp>
        <p:nvSpPr>
          <p:cNvPr id="4" name="Title 3"/>
          <p:cNvSpPr>
            <a:spLocks noGrp="1"/>
          </p:cNvSpPr>
          <p:nvPr>
            <p:ph type="ctrTitle" idx="4294967295"/>
          </p:nvPr>
        </p:nvSpPr>
        <p:spPr>
          <a:xfrm>
            <a:off x="2667000" y="0"/>
            <a:ext cx="8001000" cy="1023937"/>
          </a:xfrm>
          <a:solidFill>
            <a:schemeClr val="bg1">
              <a:lumMod val="85000"/>
            </a:schemeClr>
          </a:solidFill>
        </p:spPr>
        <p:txBody>
          <a:bodyPr vert="horz" wrap="square" lIns="630936" tIns="27432" rIns="630936" bIns="0" numCol="1" anchor="b" anchorCtr="0" compatLnSpc="1">
            <a:prstTxWarp prst="textNoShape">
              <a:avLst/>
            </a:prstTxWarp>
          </a:bodyPr>
          <a:lstStyle/>
          <a:p>
            <a:pPr>
              <a:lnSpc>
                <a:spcPts val="3600"/>
              </a:lnSpc>
              <a:defRPr/>
            </a:pPr>
            <a:r>
              <a:rPr lang="en-US" altLang="en-US" sz="3600" b="1">
                <a:solidFill>
                  <a:srgbClr val="073759"/>
                </a:solidFill>
              </a:rPr>
              <a:t>We are less smart like this...</a:t>
            </a:r>
          </a:p>
        </p:txBody>
      </p:sp>
      <p:pic>
        <p:nvPicPr>
          <p:cNvPr id="5" name="Picture 2" descr="People divided into group based on color"/>
          <p:cNvPicPr>
            <a:picLocks noGrp="1" noChangeAspect="1" noChangeArrowheads="1"/>
          </p:cNvPicPr>
          <p:nvPr>
            <p:ph sz="quarter" idx="4294967295"/>
          </p:nvPr>
        </p:nvPicPr>
        <p:blipFill rotWithShape="1">
          <a:blip r:embed="rId2" cstate="print"/>
          <a:srcRect l="45292" t="20274" r="10782" b="21787"/>
          <a:stretch/>
        </p:blipFill>
        <p:spPr>
          <a:xfrm>
            <a:off x="3884522" y="1195794"/>
            <a:ext cx="4343400" cy="4296753"/>
          </a:xfrm>
          <a:prstGeom prst="ellipse">
            <a:avLst/>
          </a:prstGeom>
        </p:spPr>
      </p:pic>
    </p:spTree>
    <p:extLst>
      <p:ext uri="{BB962C8B-B14F-4D97-AF65-F5344CB8AC3E}">
        <p14:creationId xmlns:p14="http://schemas.microsoft.com/office/powerpoint/2010/main" val="9136878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2"/>
          <p:cNvSpPr txBox="1">
            <a:spLocks noGrp="1"/>
          </p:cNvSpPr>
          <p:nvPr/>
        </p:nvSpPr>
        <p:spPr bwMode="auto">
          <a:xfrm>
            <a:off x="9753600" y="6629400"/>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fld id="{11FCBF57-049E-435C-B2C9-3F985D1FD190}" type="slidenum">
              <a:rPr lang="en-US" altLang="en-US" sz="1200">
                <a:solidFill>
                  <a:srgbClr val="F2F2F2"/>
                </a:solidFill>
              </a:rPr>
              <a:pPr algn="r" eaLnBrk="1" hangingPunct="1">
                <a:spcBef>
                  <a:spcPct val="0"/>
                </a:spcBef>
                <a:buFontTx/>
                <a:buNone/>
              </a:pPr>
              <a:t>27</a:t>
            </a:fld>
            <a:endParaRPr lang="en-US" altLang="en-US" sz="1200">
              <a:solidFill>
                <a:srgbClr val="F2F2F2"/>
              </a:solidFill>
            </a:endParaRPr>
          </a:p>
        </p:txBody>
      </p:sp>
      <p:sp>
        <p:nvSpPr>
          <p:cNvPr id="4" name="Title 3"/>
          <p:cNvSpPr>
            <a:spLocks noGrp="1"/>
          </p:cNvSpPr>
          <p:nvPr>
            <p:ph type="ctrTitle" idx="4294967295"/>
          </p:nvPr>
        </p:nvSpPr>
        <p:spPr>
          <a:xfrm>
            <a:off x="2667001" y="0"/>
            <a:ext cx="8001000" cy="1023937"/>
          </a:xfrm>
          <a:solidFill>
            <a:schemeClr val="bg1">
              <a:lumMod val="85000"/>
            </a:schemeClr>
          </a:solidFill>
        </p:spPr>
        <p:txBody>
          <a:bodyPr vert="horz" wrap="square" lIns="630936" tIns="27432" rIns="630936" bIns="0" numCol="1" anchor="b" anchorCtr="0" compatLnSpc="1">
            <a:prstTxWarp prst="textNoShape">
              <a:avLst/>
            </a:prstTxWarp>
          </a:bodyPr>
          <a:lstStyle/>
          <a:p>
            <a:pPr>
              <a:lnSpc>
                <a:spcPts val="3600"/>
              </a:lnSpc>
              <a:defRPr/>
            </a:pPr>
            <a:r>
              <a:rPr lang="en-US" altLang="en-US" sz="3600" b="1">
                <a:solidFill>
                  <a:srgbClr val="073759"/>
                </a:solidFill>
              </a:rPr>
              <a:t>...And even less smart like this</a:t>
            </a:r>
          </a:p>
        </p:txBody>
      </p:sp>
      <p:pic>
        <p:nvPicPr>
          <p:cNvPr id="43012" name="Picture 2" descr="People segregated by color, placed in a hierarchical system"/>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l="8475" t="8356" r="7802" b="10204"/>
          <a:stretch>
            <a:fillRect/>
          </a:stretch>
        </p:blipFill>
        <p:spPr>
          <a:xfrm>
            <a:off x="2667001" y="1515179"/>
            <a:ext cx="4830763" cy="3810000"/>
          </a:xfrm>
          <a:noFill/>
        </p:spPr>
      </p:pic>
      <p:sp>
        <p:nvSpPr>
          <p:cNvPr id="43013" name="Content Placeholder 39"/>
          <p:cNvSpPr txBox="1">
            <a:spLocks/>
          </p:cNvSpPr>
          <p:nvPr/>
        </p:nvSpPr>
        <p:spPr bwMode="auto">
          <a:xfrm>
            <a:off x="7391400" y="1157197"/>
            <a:ext cx="3094038" cy="44355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80000"/>
              </a:lnSpc>
              <a:buFontTx/>
              <a:buNone/>
            </a:pPr>
            <a:r>
              <a:rPr lang="en-US" altLang="en-US" sz="3000" b="1" dirty="0"/>
              <a:t>A Zero-Sum Game</a:t>
            </a:r>
          </a:p>
          <a:p>
            <a:pPr eaLnBrk="1" hangingPunct="1">
              <a:lnSpc>
                <a:spcPct val="80000"/>
              </a:lnSpc>
              <a:buFontTx/>
              <a:buNone/>
            </a:pPr>
            <a:endParaRPr lang="en-US" altLang="en-US" sz="3000" dirty="0"/>
          </a:p>
          <a:p>
            <a:pPr eaLnBrk="1" hangingPunct="1">
              <a:lnSpc>
                <a:spcPct val="80000"/>
              </a:lnSpc>
              <a:buFontTx/>
              <a:buNone/>
            </a:pPr>
            <a:r>
              <a:rPr lang="en-US" altLang="en-US" sz="3000" dirty="0"/>
              <a:t>A hierarchical segregated organization</a:t>
            </a:r>
          </a:p>
          <a:p>
            <a:pPr eaLnBrk="1" hangingPunct="1">
              <a:lnSpc>
                <a:spcPct val="80000"/>
              </a:lnSpc>
              <a:buFontTx/>
              <a:buNone/>
            </a:pPr>
            <a:endParaRPr lang="en-US" altLang="en-US" sz="3000" dirty="0"/>
          </a:p>
          <a:p>
            <a:pPr eaLnBrk="1" hangingPunct="1">
              <a:lnSpc>
                <a:spcPct val="80000"/>
              </a:lnSpc>
              <a:buFontTx/>
              <a:buNone/>
            </a:pPr>
            <a:r>
              <a:rPr lang="en-US" altLang="en-US" sz="3000" dirty="0"/>
              <a:t>A fragile, unstable, low-performance system</a:t>
            </a:r>
          </a:p>
        </p:txBody>
      </p:sp>
    </p:spTree>
    <p:extLst>
      <p:ext uri="{BB962C8B-B14F-4D97-AF65-F5344CB8AC3E}">
        <p14:creationId xmlns:p14="http://schemas.microsoft.com/office/powerpoint/2010/main" val="37390726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1"/>
          <p:cNvSpPr txBox="1">
            <a:spLocks noGrp="1"/>
          </p:cNvSpPr>
          <p:nvPr/>
        </p:nvSpPr>
        <p:spPr bwMode="auto">
          <a:xfrm>
            <a:off x="9753600" y="6629400"/>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fld id="{BE4E16B1-3B0A-4693-895D-8F6F3A249BA7}" type="slidenum">
              <a:rPr lang="en-US" altLang="en-US" sz="1200">
                <a:solidFill>
                  <a:srgbClr val="F2F2F2"/>
                </a:solidFill>
              </a:rPr>
              <a:pPr algn="r" eaLnBrk="1" hangingPunct="1">
                <a:spcBef>
                  <a:spcPct val="0"/>
                </a:spcBef>
                <a:buFontTx/>
                <a:buNone/>
              </a:pPr>
              <a:t>28</a:t>
            </a:fld>
            <a:endParaRPr lang="en-US" altLang="en-US" sz="1200">
              <a:solidFill>
                <a:srgbClr val="F2F2F2"/>
              </a:solidFill>
            </a:endParaRPr>
          </a:p>
        </p:txBody>
      </p:sp>
      <p:sp>
        <p:nvSpPr>
          <p:cNvPr id="44035" name="Content Placeholder 3"/>
          <p:cNvSpPr>
            <a:spLocks noGrp="1"/>
          </p:cNvSpPr>
          <p:nvPr>
            <p:ph sz="half" idx="4294967295"/>
          </p:nvPr>
        </p:nvSpPr>
        <p:spPr>
          <a:xfrm>
            <a:off x="5638800" y="1522228"/>
            <a:ext cx="4876800" cy="4525963"/>
          </a:xfrm>
        </p:spPr>
        <p:txBody>
          <a:bodyPr/>
          <a:lstStyle/>
          <a:p>
            <a:pPr marL="0" indent="0">
              <a:buNone/>
            </a:pPr>
            <a:r>
              <a:rPr lang="en-US" altLang="en-US" sz="2800" b="1" dirty="0"/>
              <a:t>Develop and strengthen structures that increase communication, feedback and collaboration </a:t>
            </a:r>
          </a:p>
          <a:p>
            <a:pPr marL="0" indent="0">
              <a:buNone/>
            </a:pPr>
            <a:r>
              <a:rPr lang="en-US" altLang="en-US" sz="2800" dirty="0"/>
              <a:t>For Example: </a:t>
            </a:r>
          </a:p>
          <a:p>
            <a:r>
              <a:rPr lang="en-US" altLang="en-US" sz="2800" dirty="0"/>
              <a:t>D&amp;I Councils</a:t>
            </a:r>
          </a:p>
          <a:p>
            <a:r>
              <a:rPr lang="en-US" altLang="en-US" sz="2800" dirty="0"/>
              <a:t>Employee Resources Groups </a:t>
            </a:r>
          </a:p>
        </p:txBody>
      </p:sp>
      <p:sp>
        <p:nvSpPr>
          <p:cNvPr id="5" name="Title 4"/>
          <p:cNvSpPr>
            <a:spLocks noGrp="1"/>
          </p:cNvSpPr>
          <p:nvPr>
            <p:ph type="ctrTitle" idx="4294967295"/>
          </p:nvPr>
        </p:nvSpPr>
        <p:spPr>
          <a:xfrm>
            <a:off x="2667000" y="0"/>
            <a:ext cx="8001000" cy="1023937"/>
          </a:xfrm>
          <a:solidFill>
            <a:schemeClr val="bg1">
              <a:lumMod val="85000"/>
            </a:schemeClr>
          </a:solidFill>
        </p:spPr>
        <p:txBody>
          <a:bodyPr vert="horz" wrap="square" lIns="630936" tIns="27432" rIns="630936" bIns="0" numCol="1" anchor="b" anchorCtr="0" compatLnSpc="1">
            <a:prstTxWarp prst="textNoShape">
              <a:avLst/>
            </a:prstTxWarp>
          </a:bodyPr>
          <a:lstStyle/>
          <a:p>
            <a:pPr>
              <a:lnSpc>
                <a:spcPts val="3600"/>
              </a:lnSpc>
              <a:defRPr/>
            </a:pPr>
            <a:r>
              <a:rPr lang="en-US" altLang="en-US" sz="3600" b="1">
                <a:solidFill>
                  <a:srgbClr val="073759"/>
                </a:solidFill>
              </a:rPr>
              <a:t>Organizational Structures</a:t>
            </a:r>
          </a:p>
        </p:txBody>
      </p:sp>
      <p:pic>
        <p:nvPicPr>
          <p:cNvPr id="44037" name="Picture 2" descr="Many op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522228"/>
            <a:ext cx="2895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60531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1"/>
          <p:cNvSpPr txBox="1">
            <a:spLocks noGrp="1"/>
          </p:cNvSpPr>
          <p:nvPr/>
        </p:nvSpPr>
        <p:spPr bwMode="auto">
          <a:xfrm>
            <a:off x="9753600" y="6629400"/>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fld id="{EDB332D1-6D43-422E-93A4-2DB3A96EA421}" type="slidenum">
              <a:rPr lang="en-US" altLang="en-US" sz="1200">
                <a:solidFill>
                  <a:srgbClr val="F2F2F2"/>
                </a:solidFill>
              </a:rPr>
              <a:pPr algn="r" eaLnBrk="1" hangingPunct="1">
                <a:spcBef>
                  <a:spcPct val="0"/>
                </a:spcBef>
                <a:buFontTx/>
                <a:buNone/>
              </a:pPr>
              <a:t>29</a:t>
            </a:fld>
            <a:endParaRPr lang="en-US" altLang="en-US" sz="1200">
              <a:solidFill>
                <a:srgbClr val="F2F2F2"/>
              </a:solidFill>
            </a:endParaRPr>
          </a:p>
        </p:txBody>
      </p:sp>
      <p:sp>
        <p:nvSpPr>
          <p:cNvPr id="45059" name="Content Placeholder 3"/>
          <p:cNvSpPr>
            <a:spLocks noGrp="1"/>
          </p:cNvSpPr>
          <p:nvPr>
            <p:ph sz="half" idx="4294967295"/>
          </p:nvPr>
        </p:nvSpPr>
        <p:spPr>
          <a:xfrm>
            <a:off x="5867400" y="1162474"/>
            <a:ext cx="4572000" cy="4525963"/>
          </a:xfrm>
        </p:spPr>
        <p:txBody>
          <a:bodyPr/>
          <a:lstStyle/>
          <a:p>
            <a:pPr marL="0" indent="0">
              <a:buNone/>
            </a:pPr>
            <a:r>
              <a:rPr lang="en-US" altLang="en-US" sz="2800" b="1" dirty="0"/>
              <a:t>Examine systems  for avoidable subjectivity</a:t>
            </a:r>
          </a:p>
          <a:p>
            <a:pPr marL="0" indent="0">
              <a:buNone/>
            </a:pPr>
            <a:r>
              <a:rPr lang="en-US" altLang="en-US" sz="2800" b="1" dirty="0"/>
              <a:t>Change them to be more objective</a:t>
            </a:r>
          </a:p>
          <a:p>
            <a:pPr marL="0" indent="0">
              <a:buNone/>
            </a:pPr>
            <a:r>
              <a:rPr lang="en-US" altLang="en-US" sz="2800" dirty="0"/>
              <a:t>For example:</a:t>
            </a:r>
          </a:p>
          <a:p>
            <a:r>
              <a:rPr lang="en-US" altLang="en-US" sz="2800" dirty="0"/>
              <a:t>Remove distinguishing features from resumes</a:t>
            </a:r>
          </a:p>
          <a:p>
            <a:r>
              <a:rPr lang="en-US" altLang="en-US" sz="2800" dirty="0"/>
              <a:t>Identify diverse interview panels</a:t>
            </a:r>
          </a:p>
          <a:p>
            <a:pPr marL="0" indent="0" algn="ctr">
              <a:buNone/>
            </a:pPr>
            <a:endParaRPr lang="en-US" altLang="en-US" sz="2800" b="1" dirty="0"/>
          </a:p>
          <a:p>
            <a:pPr marL="0" indent="0"/>
            <a:endParaRPr lang="en-US" altLang="en-US" sz="2800" dirty="0"/>
          </a:p>
        </p:txBody>
      </p:sp>
      <p:sp>
        <p:nvSpPr>
          <p:cNvPr id="5" name="Title 4"/>
          <p:cNvSpPr>
            <a:spLocks noGrp="1"/>
          </p:cNvSpPr>
          <p:nvPr>
            <p:ph type="ctrTitle" idx="4294967295"/>
          </p:nvPr>
        </p:nvSpPr>
        <p:spPr>
          <a:xfrm>
            <a:off x="2667000" y="0"/>
            <a:ext cx="8001000" cy="1023937"/>
          </a:xfrm>
          <a:solidFill>
            <a:schemeClr val="bg1">
              <a:lumMod val="85000"/>
            </a:schemeClr>
          </a:solidFill>
        </p:spPr>
        <p:txBody>
          <a:bodyPr vert="horz" wrap="square" lIns="630936" tIns="27432" rIns="630936" bIns="0" numCol="1" anchor="b" anchorCtr="0" compatLnSpc="1">
            <a:prstTxWarp prst="textNoShape">
              <a:avLst/>
            </a:prstTxWarp>
          </a:bodyPr>
          <a:lstStyle/>
          <a:p>
            <a:pPr>
              <a:lnSpc>
                <a:spcPts val="3600"/>
              </a:lnSpc>
              <a:defRPr/>
            </a:pPr>
            <a:r>
              <a:rPr lang="en-US" altLang="en-US" sz="3600" b="1">
                <a:solidFill>
                  <a:srgbClr val="073759"/>
                </a:solidFill>
              </a:rPr>
              <a:t>Organizational Structures</a:t>
            </a:r>
          </a:p>
        </p:txBody>
      </p:sp>
      <p:pic>
        <p:nvPicPr>
          <p:cNvPr id="45061" name="Picture 6" descr="Trust: integrity, sincerity, reliability, commitment, consistency, compet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053856"/>
            <a:ext cx="3124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65914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D028E-45ED-2F4F-8C1D-23973EE23A31}"/>
              </a:ext>
            </a:extLst>
          </p:cNvPr>
          <p:cNvSpPr>
            <a:spLocks noGrp="1"/>
          </p:cNvSpPr>
          <p:nvPr>
            <p:ph type="title"/>
          </p:nvPr>
        </p:nvSpPr>
        <p:spPr/>
        <p:txBody>
          <a:bodyPr/>
          <a:lstStyle/>
          <a:p>
            <a:r>
              <a:rPr lang="en-US" dirty="0"/>
              <a:t>EARN </a:t>
            </a:r>
          </a:p>
        </p:txBody>
      </p:sp>
      <p:sp>
        <p:nvSpPr>
          <p:cNvPr id="3" name="Content Placeholder 2">
            <a:extLst>
              <a:ext uri="{FF2B5EF4-FFF2-40B4-BE49-F238E27FC236}">
                <a16:creationId xmlns:a16="http://schemas.microsoft.com/office/drawing/2014/main" id="{E8332BF9-3616-FB4D-A9C8-47CF93455597}"/>
              </a:ext>
            </a:extLst>
          </p:cNvPr>
          <p:cNvSpPr>
            <a:spLocks noGrp="1"/>
          </p:cNvSpPr>
          <p:nvPr>
            <p:ph idx="1"/>
          </p:nvPr>
        </p:nvSpPr>
        <p:spPr>
          <a:xfrm>
            <a:off x="508000" y="1397000"/>
            <a:ext cx="6267554" cy="3860800"/>
          </a:xfrm>
        </p:spPr>
        <p:txBody>
          <a:bodyPr/>
          <a:lstStyle/>
          <a:p>
            <a:r>
              <a:rPr lang="en-US" dirty="0">
                <a:solidFill>
                  <a:schemeClr val="accent6"/>
                </a:solidFill>
              </a:rPr>
              <a:t>The Viscardi Center</a:t>
            </a:r>
          </a:p>
          <a:p>
            <a:r>
              <a:rPr lang="en-US" dirty="0">
                <a:solidFill>
                  <a:schemeClr val="accent6"/>
                </a:solidFill>
              </a:rPr>
              <a:t>Georgetown University</a:t>
            </a:r>
          </a:p>
          <a:p>
            <a:r>
              <a:rPr lang="en-US" dirty="0">
                <a:solidFill>
                  <a:schemeClr val="accent6"/>
                </a:solidFill>
              </a:rPr>
              <a:t>Concepts Communications</a:t>
            </a:r>
          </a:p>
          <a:p>
            <a:r>
              <a:rPr lang="en-US" dirty="0">
                <a:solidFill>
                  <a:schemeClr val="accent6"/>
                </a:solidFill>
              </a:rPr>
              <a:t>Trainers &amp; Consultants</a:t>
            </a:r>
          </a:p>
          <a:p>
            <a:r>
              <a:rPr lang="en-US" dirty="0">
                <a:solidFill>
                  <a:schemeClr val="accent6"/>
                </a:solidFill>
              </a:rPr>
              <a:t>George Washington University</a:t>
            </a:r>
          </a:p>
        </p:txBody>
      </p:sp>
      <p:sp>
        <p:nvSpPr>
          <p:cNvPr id="4" name="Slide Number Placeholder 3">
            <a:extLst>
              <a:ext uri="{FF2B5EF4-FFF2-40B4-BE49-F238E27FC236}">
                <a16:creationId xmlns:a16="http://schemas.microsoft.com/office/drawing/2014/main" id="{FBAAD389-A8DC-5343-8B79-F0E642827C41}"/>
              </a:ext>
            </a:extLst>
          </p:cNvPr>
          <p:cNvSpPr>
            <a:spLocks noGrp="1"/>
          </p:cNvSpPr>
          <p:nvPr>
            <p:ph type="sldNum" sz="quarter" idx="4"/>
          </p:nvPr>
        </p:nvSpPr>
        <p:spPr/>
        <p:txBody>
          <a:bodyPr/>
          <a:lstStyle/>
          <a:p>
            <a:pPr>
              <a:defRPr/>
            </a:pPr>
            <a:fld id="{BB15B174-E4AD-4792-B303-025EE5506195}" type="slidenum">
              <a:rPr lang="en-US" smtClean="0"/>
              <a:pPr>
                <a:defRPr/>
              </a:pPr>
              <a:t>3</a:t>
            </a:fld>
            <a:endParaRPr lang="en-US" dirty="0"/>
          </a:p>
        </p:txBody>
      </p:sp>
      <p:pic>
        <p:nvPicPr>
          <p:cNvPr id="7" name="Picture 6" descr="Georgetown University">
            <a:extLst>
              <a:ext uri="{FF2B5EF4-FFF2-40B4-BE49-F238E27FC236}">
                <a16:creationId xmlns:a16="http://schemas.microsoft.com/office/drawing/2014/main" id="{4DB8B2CF-3C7C-CC4E-B2DC-D4761297CF73}"/>
              </a:ext>
            </a:extLst>
          </p:cNvPr>
          <p:cNvPicPr>
            <a:picLocks noChangeAspect="1"/>
          </p:cNvPicPr>
          <p:nvPr/>
        </p:nvPicPr>
        <p:blipFill>
          <a:blip r:embed="rId2"/>
          <a:stretch>
            <a:fillRect/>
          </a:stretch>
        </p:blipFill>
        <p:spPr>
          <a:xfrm>
            <a:off x="7517776" y="2422983"/>
            <a:ext cx="3010524" cy="1003508"/>
          </a:xfrm>
          <a:prstGeom prst="rect">
            <a:avLst/>
          </a:prstGeom>
        </p:spPr>
      </p:pic>
      <p:pic>
        <p:nvPicPr>
          <p:cNvPr id="9" name="Picture 8" descr="Viscardi Center">
            <a:extLst>
              <a:ext uri="{FF2B5EF4-FFF2-40B4-BE49-F238E27FC236}">
                <a16:creationId xmlns:a16="http://schemas.microsoft.com/office/drawing/2014/main" id="{D44454AC-996F-CC47-B24A-3A9CA57FC8A7}"/>
              </a:ext>
            </a:extLst>
          </p:cNvPr>
          <p:cNvPicPr>
            <a:picLocks noChangeAspect="1"/>
          </p:cNvPicPr>
          <p:nvPr/>
        </p:nvPicPr>
        <p:blipFill rotWithShape="1">
          <a:blip r:embed="rId3"/>
          <a:srcRect t="18869" b="23442"/>
          <a:stretch/>
        </p:blipFill>
        <p:spPr>
          <a:xfrm>
            <a:off x="7959777" y="1130249"/>
            <a:ext cx="2126522" cy="1226760"/>
          </a:xfrm>
          <a:prstGeom prst="rect">
            <a:avLst/>
          </a:prstGeom>
        </p:spPr>
      </p:pic>
      <p:pic>
        <p:nvPicPr>
          <p:cNvPr id="10" name="Picture 9" descr="Concepts">
            <a:extLst>
              <a:ext uri="{FF2B5EF4-FFF2-40B4-BE49-F238E27FC236}">
                <a16:creationId xmlns:a16="http://schemas.microsoft.com/office/drawing/2014/main" id="{E04B664A-921C-5840-A66C-8AAEA32A819A}"/>
              </a:ext>
            </a:extLst>
          </p:cNvPr>
          <p:cNvPicPr>
            <a:picLocks noChangeAspect="1"/>
          </p:cNvPicPr>
          <p:nvPr/>
        </p:nvPicPr>
        <p:blipFill>
          <a:blip r:embed="rId4"/>
          <a:stretch>
            <a:fillRect/>
          </a:stretch>
        </p:blipFill>
        <p:spPr>
          <a:xfrm>
            <a:off x="7688926" y="3426491"/>
            <a:ext cx="2693727" cy="740775"/>
          </a:xfrm>
          <a:prstGeom prst="rect">
            <a:avLst/>
          </a:prstGeom>
        </p:spPr>
      </p:pic>
      <p:pic>
        <p:nvPicPr>
          <p:cNvPr id="11" name="Picture 10" descr="The George Washington University">
            <a:extLst>
              <a:ext uri="{FF2B5EF4-FFF2-40B4-BE49-F238E27FC236}">
                <a16:creationId xmlns:a16="http://schemas.microsoft.com/office/drawing/2014/main" id="{B96D113B-F763-C945-8FE0-F002D601D0CB}"/>
              </a:ext>
            </a:extLst>
          </p:cNvPr>
          <p:cNvPicPr>
            <a:picLocks noChangeAspect="1"/>
          </p:cNvPicPr>
          <p:nvPr/>
        </p:nvPicPr>
        <p:blipFill>
          <a:blip r:embed="rId5"/>
          <a:stretch>
            <a:fillRect/>
          </a:stretch>
        </p:blipFill>
        <p:spPr>
          <a:xfrm>
            <a:off x="7869837" y="4350884"/>
            <a:ext cx="2512816" cy="1135378"/>
          </a:xfrm>
          <a:prstGeom prst="rect">
            <a:avLst/>
          </a:prstGeom>
        </p:spPr>
      </p:pic>
    </p:spTree>
    <p:extLst>
      <p:ext uri="{BB962C8B-B14F-4D97-AF65-F5344CB8AC3E}">
        <p14:creationId xmlns:p14="http://schemas.microsoft.com/office/powerpoint/2010/main" val="998605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1"/>
          <p:cNvSpPr txBox="1">
            <a:spLocks noGrp="1"/>
          </p:cNvSpPr>
          <p:nvPr/>
        </p:nvSpPr>
        <p:spPr bwMode="auto">
          <a:xfrm>
            <a:off x="9753600" y="6629400"/>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fld id="{B8F0FFA8-B53A-4682-AE56-22F2D718E7B7}" type="slidenum">
              <a:rPr lang="en-US" altLang="en-US" sz="1200">
                <a:solidFill>
                  <a:srgbClr val="F2F2F2"/>
                </a:solidFill>
              </a:rPr>
              <a:pPr algn="r" eaLnBrk="1" hangingPunct="1">
                <a:spcBef>
                  <a:spcPct val="0"/>
                </a:spcBef>
                <a:buFontTx/>
                <a:buNone/>
              </a:pPr>
              <a:t>30</a:t>
            </a:fld>
            <a:endParaRPr lang="en-US" altLang="en-US" sz="1200">
              <a:solidFill>
                <a:srgbClr val="F2F2F2"/>
              </a:solidFill>
            </a:endParaRPr>
          </a:p>
        </p:txBody>
      </p:sp>
      <p:sp>
        <p:nvSpPr>
          <p:cNvPr id="46083" name="Content Placeholder 3"/>
          <p:cNvSpPr>
            <a:spLocks noGrp="1"/>
          </p:cNvSpPr>
          <p:nvPr>
            <p:ph sz="half" idx="4294967295"/>
          </p:nvPr>
        </p:nvSpPr>
        <p:spPr>
          <a:xfrm>
            <a:off x="6204984" y="1554790"/>
            <a:ext cx="4038600" cy="4525962"/>
          </a:xfrm>
        </p:spPr>
        <p:txBody>
          <a:bodyPr/>
          <a:lstStyle/>
          <a:p>
            <a:pPr marL="0" indent="0">
              <a:buNone/>
            </a:pPr>
            <a:r>
              <a:rPr lang="en-US" altLang="en-US" sz="2800" b="1" dirty="0"/>
              <a:t>Establish clear criteria in advance of making decisions</a:t>
            </a:r>
          </a:p>
          <a:p>
            <a:r>
              <a:rPr lang="en-US" altLang="en-US" sz="2800" dirty="0"/>
              <a:t>Hiring</a:t>
            </a:r>
          </a:p>
          <a:p>
            <a:r>
              <a:rPr lang="en-US" altLang="en-US" sz="2800" dirty="0"/>
              <a:t>Training</a:t>
            </a:r>
          </a:p>
          <a:p>
            <a:r>
              <a:rPr lang="en-US" altLang="en-US" sz="2800" dirty="0"/>
              <a:t>Interview Panels</a:t>
            </a:r>
          </a:p>
          <a:p>
            <a:r>
              <a:rPr lang="en-US" altLang="en-US" sz="2800" dirty="0"/>
              <a:t>Task Forces</a:t>
            </a:r>
          </a:p>
        </p:txBody>
      </p:sp>
      <p:sp>
        <p:nvSpPr>
          <p:cNvPr id="5" name="Title 4"/>
          <p:cNvSpPr>
            <a:spLocks noGrp="1"/>
          </p:cNvSpPr>
          <p:nvPr>
            <p:ph type="ctrTitle" idx="4294967295"/>
          </p:nvPr>
        </p:nvSpPr>
        <p:spPr>
          <a:xfrm>
            <a:off x="2667000" y="0"/>
            <a:ext cx="8001000" cy="1023937"/>
          </a:xfrm>
          <a:solidFill>
            <a:schemeClr val="bg1">
              <a:lumMod val="85000"/>
            </a:schemeClr>
          </a:solidFill>
        </p:spPr>
        <p:txBody>
          <a:bodyPr vert="horz" wrap="square" lIns="630936" tIns="27432" rIns="630936" bIns="0" numCol="1" anchor="b" anchorCtr="0" compatLnSpc="1">
            <a:prstTxWarp prst="textNoShape">
              <a:avLst/>
            </a:prstTxWarp>
          </a:bodyPr>
          <a:lstStyle/>
          <a:p>
            <a:pPr>
              <a:lnSpc>
                <a:spcPts val="3600"/>
              </a:lnSpc>
              <a:defRPr/>
            </a:pPr>
            <a:r>
              <a:rPr lang="en-US" altLang="en-US" sz="3600" b="1">
                <a:solidFill>
                  <a:srgbClr val="073759"/>
                </a:solidFill>
              </a:rPr>
              <a:t>Organizational Structures</a:t>
            </a:r>
          </a:p>
        </p:txBody>
      </p:sp>
      <p:pic>
        <p:nvPicPr>
          <p:cNvPr id="46085" name="Picture 8" descr="Procedures"/>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2819401" y="1811079"/>
            <a:ext cx="3179763" cy="3094038"/>
          </a:xfrm>
          <a:noFill/>
        </p:spPr>
      </p:pic>
    </p:spTree>
    <p:extLst>
      <p:ext uri="{BB962C8B-B14F-4D97-AF65-F5344CB8AC3E}">
        <p14:creationId xmlns:p14="http://schemas.microsoft.com/office/powerpoint/2010/main" val="2600451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Lead the Way: Inclusive Business Culture</a:t>
            </a:r>
          </a:p>
        </p:txBody>
      </p:sp>
      <p:sp>
        <p:nvSpPr>
          <p:cNvPr id="3" name="Content Placeholder 2"/>
          <p:cNvSpPr>
            <a:spLocks noGrp="1"/>
          </p:cNvSpPr>
          <p:nvPr>
            <p:ph idx="1"/>
          </p:nvPr>
        </p:nvSpPr>
        <p:spPr>
          <a:xfrm>
            <a:off x="4121150" y="1168399"/>
            <a:ext cx="7996695" cy="4746017"/>
          </a:xfrm>
        </p:spPr>
        <p:txBody>
          <a:bodyPr>
            <a:normAutofit fontScale="70000" lnSpcReduction="20000"/>
          </a:bodyPr>
          <a:lstStyle/>
          <a:p>
            <a:r>
              <a:rPr lang="en-US" dirty="0">
                <a:solidFill>
                  <a:srgbClr val="000000"/>
                </a:solidFill>
              </a:rPr>
              <a:t>Making equal employment opportunity for individuals with disabilities an integral part of the company’s strategic mission</a:t>
            </a:r>
          </a:p>
          <a:p>
            <a:r>
              <a:rPr lang="en-US" dirty="0">
                <a:solidFill>
                  <a:srgbClr val="000000"/>
                </a:solidFill>
              </a:rPr>
              <a:t>Implementing a comprehensive, continual series of equal employment opportunity initiatives and building a related infrastructure, with leadership as the catalyst</a:t>
            </a:r>
          </a:p>
          <a:p>
            <a:r>
              <a:rPr lang="en-US" dirty="0">
                <a:solidFill>
                  <a:srgbClr val="000000"/>
                </a:solidFill>
              </a:rPr>
              <a:t>Developing and communicating policy statements and other illustrations of the company’s commitment to disability diversity and inclusion</a:t>
            </a:r>
          </a:p>
          <a:p>
            <a:r>
              <a:rPr lang="en-US" dirty="0">
                <a:solidFill>
                  <a:srgbClr val="000000"/>
                </a:solidFill>
              </a:rPr>
              <a:t>Developing emergency management plans that specifically address the needs of employees with disabilities</a:t>
            </a:r>
          </a:p>
          <a:p>
            <a:r>
              <a:rPr lang="en-US" dirty="0">
                <a:solidFill>
                  <a:srgbClr val="000000"/>
                </a:solidFill>
              </a:rPr>
              <a:t>Seeking input regarding the existence of an accessible and disability-inclusive workplace environment</a:t>
            </a:r>
          </a:p>
          <a:p>
            <a:r>
              <a:rPr lang="en-US" dirty="0">
                <a:solidFill>
                  <a:srgbClr val="000000"/>
                </a:solidFill>
              </a:rPr>
              <a:t>Establishing an enterprise-wide team or affinity group</a:t>
            </a:r>
          </a:p>
        </p:txBody>
      </p:sp>
      <p:pic>
        <p:nvPicPr>
          <p:cNvPr id="4" name="Picture 3" descr="Lead the way: Inclusive business culture"/>
          <p:cNvPicPr>
            <a:picLocks noChangeAspect="1"/>
          </p:cNvPicPr>
          <p:nvPr/>
        </p:nvPicPr>
        <p:blipFill>
          <a:blip r:embed="rId3"/>
          <a:stretch>
            <a:fillRect/>
          </a:stretch>
        </p:blipFill>
        <p:spPr>
          <a:xfrm>
            <a:off x="222441" y="1401859"/>
            <a:ext cx="3976529" cy="4046786"/>
          </a:xfrm>
          <a:prstGeom prst="rect">
            <a:avLst/>
          </a:prstGeom>
        </p:spPr>
      </p:pic>
      <p:sp>
        <p:nvSpPr>
          <p:cNvPr id="6" name="Slide Number Placeholder 2"/>
          <p:cNvSpPr txBox="1">
            <a:spLocks noGrp="1"/>
          </p:cNvSpPr>
          <p:nvPr/>
        </p:nvSpPr>
        <p:spPr bwMode="auto">
          <a:xfrm>
            <a:off x="10871200" y="6096000"/>
            <a:ext cx="711200" cy="365125"/>
          </a:xfrm>
          <a:prstGeom prst="rect">
            <a:avLst/>
          </a:prstGeom>
          <a:noFill/>
          <a:ln w="9525">
            <a:noFill/>
            <a:miter lim="800000"/>
            <a:headEnd/>
            <a:tailEnd/>
          </a:ln>
        </p:spPr>
        <p:txBody>
          <a:bodyPr anchor="ctr"/>
          <a:lstStyle/>
          <a:p>
            <a:pPr algn="ctr"/>
            <a:r>
              <a:rPr lang="en-US" b="1" dirty="0">
                <a:solidFill>
                  <a:schemeClr val="bg1"/>
                </a:solidFill>
              </a:rPr>
              <a:t>10</a:t>
            </a:r>
          </a:p>
        </p:txBody>
      </p:sp>
    </p:spTree>
    <p:extLst>
      <p:ext uri="{BB962C8B-B14F-4D97-AF65-F5344CB8AC3E}">
        <p14:creationId xmlns:p14="http://schemas.microsoft.com/office/powerpoint/2010/main" val="4448110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Number Placeholder 13"/>
          <p:cNvSpPr txBox="1">
            <a:spLocks noGrp="1"/>
          </p:cNvSpPr>
          <p:nvPr/>
        </p:nvSpPr>
        <p:spPr bwMode="auto">
          <a:xfrm>
            <a:off x="10871200" y="6096000"/>
            <a:ext cx="711200" cy="366713"/>
          </a:xfrm>
          <a:prstGeom prst="rect">
            <a:avLst/>
          </a:prstGeom>
          <a:noFill/>
          <a:ln w="9525">
            <a:noFill/>
            <a:miter lim="800000"/>
            <a:headEnd/>
            <a:tailEnd/>
          </a:ln>
        </p:spPr>
        <p:txBody>
          <a:bodyPr lIns="91438" tIns="45719" rIns="91438" bIns="45719" anchor="ctr"/>
          <a:lstStyle/>
          <a:p>
            <a:pPr algn="ctr"/>
            <a:r>
              <a:rPr lang="en-US" b="1" dirty="0">
                <a:solidFill>
                  <a:srgbClr val="FFFFFF"/>
                </a:solidFill>
                <a:latin typeface="Roboto light"/>
              </a:rPr>
              <a:t>15</a:t>
            </a:r>
          </a:p>
        </p:txBody>
      </p:sp>
      <p:sp>
        <p:nvSpPr>
          <p:cNvPr id="67586" name="Content Placeholder 2"/>
          <p:cNvSpPr>
            <a:spLocks noGrp="1"/>
          </p:cNvSpPr>
          <p:nvPr>
            <p:ph idx="4294967295"/>
          </p:nvPr>
        </p:nvSpPr>
        <p:spPr>
          <a:xfrm>
            <a:off x="3863491" y="1092658"/>
            <a:ext cx="8220075" cy="4913401"/>
          </a:xfrm>
        </p:spPr>
        <p:txBody>
          <a:bodyPr>
            <a:normAutofit fontScale="92500" lnSpcReduction="20000"/>
          </a:bodyPr>
          <a:lstStyle/>
          <a:p>
            <a:pPr eaLnBrk="1" hangingPunct="1">
              <a:lnSpc>
                <a:spcPct val="90000"/>
              </a:lnSpc>
              <a:spcBef>
                <a:spcPts val="400"/>
              </a:spcBef>
              <a:spcAft>
                <a:spcPts val="400"/>
              </a:spcAft>
            </a:pPr>
            <a:r>
              <a:rPr lang="en-US" sz="2800" dirty="0">
                <a:solidFill>
                  <a:srgbClr val="000000"/>
                </a:solidFill>
              </a:rPr>
              <a:t>State Vocational Rehabilitation Agencies</a:t>
            </a:r>
          </a:p>
          <a:p>
            <a:pPr lvl="1">
              <a:spcBef>
                <a:spcPts val="400"/>
              </a:spcBef>
              <a:spcAft>
                <a:spcPts val="400"/>
              </a:spcAft>
            </a:pPr>
            <a:r>
              <a:rPr lang="en-US" sz="2400" dirty="0">
                <a:hlinkClick r:id="rId3"/>
              </a:rPr>
              <a:t>Directory of SRVAs</a:t>
            </a:r>
            <a:endParaRPr lang="en-US" sz="2400" dirty="0"/>
          </a:p>
          <a:p>
            <a:pPr eaLnBrk="1" hangingPunct="1">
              <a:lnSpc>
                <a:spcPct val="90000"/>
              </a:lnSpc>
              <a:spcBef>
                <a:spcPts val="400"/>
              </a:spcBef>
              <a:spcAft>
                <a:spcPts val="400"/>
              </a:spcAft>
            </a:pPr>
            <a:r>
              <a:rPr lang="en-US" sz="2800" dirty="0">
                <a:solidFill>
                  <a:srgbClr val="000000"/>
                </a:solidFill>
              </a:rPr>
              <a:t>Workforce Development System Entities</a:t>
            </a:r>
          </a:p>
          <a:p>
            <a:pPr lvl="1">
              <a:spcBef>
                <a:spcPts val="400"/>
              </a:spcBef>
              <a:spcAft>
                <a:spcPts val="400"/>
              </a:spcAft>
            </a:pPr>
            <a:r>
              <a:rPr lang="en-US" sz="2400" dirty="0">
                <a:solidFill>
                  <a:schemeClr val="accent2"/>
                </a:solidFill>
                <a:hlinkClick r:id="rId4"/>
              </a:rPr>
              <a:t>Directory of American Job Centers</a:t>
            </a:r>
            <a:endParaRPr lang="en-US" sz="2400" dirty="0">
              <a:solidFill>
                <a:schemeClr val="accent2"/>
              </a:solidFill>
            </a:endParaRPr>
          </a:p>
          <a:p>
            <a:pPr lvl="1">
              <a:spcBef>
                <a:spcPts val="400"/>
              </a:spcBef>
              <a:spcAft>
                <a:spcPts val="400"/>
              </a:spcAft>
            </a:pPr>
            <a:r>
              <a:rPr lang="en-US" sz="2400" dirty="0">
                <a:solidFill>
                  <a:schemeClr val="accent2"/>
                </a:solidFill>
                <a:hlinkClick r:id="rId5"/>
              </a:rPr>
              <a:t>CareerOneStop Business Center: Where to Find Candidates</a:t>
            </a:r>
            <a:endParaRPr lang="en-US" sz="2400" dirty="0">
              <a:solidFill>
                <a:schemeClr val="accent2"/>
              </a:solidFill>
            </a:endParaRPr>
          </a:p>
          <a:p>
            <a:pPr eaLnBrk="1" hangingPunct="1">
              <a:lnSpc>
                <a:spcPct val="90000"/>
              </a:lnSpc>
              <a:spcBef>
                <a:spcPts val="400"/>
              </a:spcBef>
              <a:spcAft>
                <a:spcPts val="400"/>
              </a:spcAft>
            </a:pPr>
            <a:r>
              <a:rPr lang="en-US" sz="2800" dirty="0">
                <a:solidFill>
                  <a:srgbClr val="000000"/>
                </a:solidFill>
              </a:rPr>
              <a:t>Department of Veterans Affairs Regional </a:t>
            </a:r>
            <a:r>
              <a:rPr lang="en-US" sz="2800" dirty="0">
                <a:solidFill>
                  <a:srgbClr val="000000"/>
                </a:solidFill>
                <a:hlinkClick r:id="rId6"/>
              </a:rPr>
              <a:t>Offices</a:t>
            </a:r>
            <a:endParaRPr lang="en-US" sz="2800" dirty="0">
              <a:solidFill>
                <a:srgbClr val="000000"/>
              </a:solidFill>
            </a:endParaRPr>
          </a:p>
          <a:p>
            <a:pPr eaLnBrk="1" hangingPunct="1">
              <a:lnSpc>
                <a:spcPct val="90000"/>
              </a:lnSpc>
              <a:spcBef>
                <a:spcPts val="400"/>
              </a:spcBef>
              <a:spcAft>
                <a:spcPts val="400"/>
              </a:spcAft>
            </a:pPr>
            <a:r>
              <a:rPr lang="en-US" sz="2800" dirty="0">
                <a:solidFill>
                  <a:srgbClr val="000000"/>
                </a:solidFill>
              </a:rPr>
              <a:t>Social Security Ticket to Work </a:t>
            </a:r>
            <a:r>
              <a:rPr lang="en-US" sz="2800" dirty="0">
                <a:solidFill>
                  <a:srgbClr val="000000"/>
                </a:solidFill>
                <a:hlinkClick r:id="rId7"/>
              </a:rPr>
              <a:t>Employment Networks</a:t>
            </a:r>
            <a:endParaRPr lang="en-US" sz="2800" dirty="0">
              <a:solidFill>
                <a:srgbClr val="000000"/>
              </a:solidFill>
            </a:endParaRPr>
          </a:p>
          <a:p>
            <a:pPr eaLnBrk="1" hangingPunct="1">
              <a:lnSpc>
                <a:spcPct val="90000"/>
              </a:lnSpc>
              <a:spcBef>
                <a:spcPts val="400"/>
              </a:spcBef>
              <a:spcAft>
                <a:spcPts val="400"/>
              </a:spcAft>
            </a:pPr>
            <a:r>
              <a:rPr lang="en-US" sz="2800" dirty="0">
                <a:solidFill>
                  <a:srgbClr val="000000"/>
                </a:solidFill>
              </a:rPr>
              <a:t>Local disability groups and </a:t>
            </a:r>
            <a:r>
              <a:rPr lang="en-US" sz="2800" dirty="0">
                <a:solidFill>
                  <a:srgbClr val="000000"/>
                </a:solidFill>
                <a:hlinkClick r:id="rId8"/>
              </a:rPr>
              <a:t>Centers for Independent Living</a:t>
            </a:r>
            <a:endParaRPr lang="en-US" sz="2800" dirty="0">
              <a:solidFill>
                <a:srgbClr val="000000"/>
              </a:solidFill>
            </a:endParaRPr>
          </a:p>
          <a:p>
            <a:pPr eaLnBrk="1" hangingPunct="1">
              <a:lnSpc>
                <a:spcPct val="90000"/>
              </a:lnSpc>
              <a:spcBef>
                <a:spcPts val="400"/>
              </a:spcBef>
              <a:spcAft>
                <a:spcPts val="400"/>
              </a:spcAft>
            </a:pPr>
            <a:r>
              <a:rPr lang="en-US" sz="2800" dirty="0">
                <a:solidFill>
                  <a:srgbClr val="000000"/>
                </a:solidFill>
              </a:rPr>
              <a:t>Universities and Colleges</a:t>
            </a:r>
          </a:p>
          <a:p>
            <a:pPr eaLnBrk="1" hangingPunct="1">
              <a:lnSpc>
                <a:spcPct val="90000"/>
              </a:lnSpc>
              <a:spcBef>
                <a:spcPts val="400"/>
              </a:spcBef>
              <a:spcAft>
                <a:spcPts val="400"/>
              </a:spcAft>
            </a:pPr>
            <a:r>
              <a:rPr lang="en-US" sz="2800" dirty="0">
                <a:solidFill>
                  <a:srgbClr val="000000"/>
                </a:solidFill>
              </a:rPr>
              <a:t>Apprenticeship, Internship and Mentoring Programs</a:t>
            </a:r>
          </a:p>
        </p:txBody>
      </p:sp>
      <p:sp>
        <p:nvSpPr>
          <p:cNvPr id="67587" name="Title 1"/>
          <p:cNvSpPr>
            <a:spLocks noGrp="1"/>
          </p:cNvSpPr>
          <p:nvPr>
            <p:ph type="title" idx="4294967295"/>
          </p:nvPr>
        </p:nvSpPr>
        <p:spPr>
          <a:xfrm>
            <a:off x="235127" y="-50800"/>
            <a:ext cx="11743509" cy="1143000"/>
          </a:xfrm>
        </p:spPr>
        <p:txBody>
          <a:bodyPr>
            <a:normAutofit/>
          </a:bodyPr>
          <a:lstStyle/>
          <a:p>
            <a:r>
              <a:rPr lang="en-US" sz="3100" b="1" dirty="0"/>
              <a:t>Build the Pipeline: Outreach &amp; Recruitment</a:t>
            </a:r>
          </a:p>
        </p:txBody>
      </p:sp>
      <p:pic>
        <p:nvPicPr>
          <p:cNvPr id="2" name="Picture 1" descr="Build the Pipeline: Outreach and Recruitment"/>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80509" y="1092200"/>
            <a:ext cx="4379174" cy="4456545"/>
          </a:xfrm>
          <a:prstGeom prst="rect">
            <a:avLst/>
          </a:prstGeom>
        </p:spPr>
      </p:pic>
    </p:spTree>
    <p:extLst>
      <p:ext uri="{BB962C8B-B14F-4D97-AF65-F5344CB8AC3E}">
        <p14:creationId xmlns:p14="http://schemas.microsoft.com/office/powerpoint/2010/main" val="6756470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50800"/>
            <a:ext cx="11436350" cy="1143000"/>
          </a:xfrm>
        </p:spPr>
        <p:txBody>
          <a:bodyPr/>
          <a:lstStyle/>
          <a:p>
            <a:r>
              <a:rPr lang="en-US" b="1" dirty="0"/>
              <a:t>Hire (and Keep) the Best: Talent Acquisition &amp; Retention Processes</a:t>
            </a:r>
          </a:p>
        </p:txBody>
      </p:sp>
      <p:sp>
        <p:nvSpPr>
          <p:cNvPr id="3" name="Content Placeholder 2"/>
          <p:cNvSpPr>
            <a:spLocks noGrp="1"/>
          </p:cNvSpPr>
          <p:nvPr>
            <p:ph idx="1"/>
          </p:nvPr>
        </p:nvSpPr>
        <p:spPr>
          <a:xfrm>
            <a:off x="4390699" y="1284311"/>
            <a:ext cx="7741804" cy="4276434"/>
          </a:xfrm>
        </p:spPr>
        <p:txBody>
          <a:bodyPr>
            <a:normAutofit fontScale="92500" lnSpcReduction="10000"/>
          </a:bodyPr>
          <a:lstStyle/>
          <a:p>
            <a:r>
              <a:rPr lang="en-US" dirty="0">
                <a:solidFill>
                  <a:schemeClr val="accent6"/>
                </a:solidFill>
              </a:rPr>
              <a:t>Disability Disclosure</a:t>
            </a:r>
          </a:p>
          <a:p>
            <a:r>
              <a:rPr lang="en-US" dirty="0">
                <a:solidFill>
                  <a:schemeClr val="accent6"/>
                </a:solidFill>
              </a:rPr>
              <a:t>Invitations to Self-Identify </a:t>
            </a:r>
          </a:p>
          <a:p>
            <a:r>
              <a:rPr lang="en-US" dirty="0">
                <a:solidFill>
                  <a:schemeClr val="accent6"/>
                </a:solidFill>
              </a:rPr>
              <a:t>Qualification Standards</a:t>
            </a:r>
          </a:p>
          <a:p>
            <a:r>
              <a:rPr lang="en-US" dirty="0">
                <a:solidFill>
                  <a:schemeClr val="accent6"/>
                </a:solidFill>
              </a:rPr>
              <a:t>Job Announcements</a:t>
            </a:r>
          </a:p>
          <a:p>
            <a:r>
              <a:rPr lang="en-US" dirty="0">
                <a:solidFill>
                  <a:schemeClr val="accent6"/>
                </a:solidFill>
              </a:rPr>
              <a:t>Hiring Process</a:t>
            </a:r>
          </a:p>
          <a:p>
            <a:r>
              <a:rPr lang="en-US" dirty="0">
                <a:solidFill>
                  <a:schemeClr val="accent6"/>
                </a:solidFill>
              </a:rPr>
              <a:t>Career Development and Advancement</a:t>
            </a:r>
          </a:p>
          <a:p>
            <a:r>
              <a:rPr lang="en-US" dirty="0">
                <a:solidFill>
                  <a:schemeClr val="accent6"/>
                </a:solidFill>
              </a:rPr>
              <a:t>Retention/Promotion</a:t>
            </a:r>
          </a:p>
          <a:p>
            <a:r>
              <a:rPr lang="en-US" dirty="0">
                <a:solidFill>
                  <a:schemeClr val="accent6"/>
                </a:solidFill>
              </a:rPr>
              <a:t>Accommodations</a:t>
            </a:r>
          </a:p>
        </p:txBody>
      </p:sp>
      <p:pic>
        <p:nvPicPr>
          <p:cNvPr id="4" name="Picture 3" descr="Hire (and Keep) the Best: Talent Acquisition &amp; Retention Processes"/>
          <p:cNvPicPr>
            <a:picLocks noChangeAspect="1"/>
          </p:cNvPicPr>
          <p:nvPr/>
        </p:nvPicPr>
        <p:blipFill>
          <a:blip r:embed="rId3"/>
          <a:stretch>
            <a:fillRect/>
          </a:stretch>
        </p:blipFill>
        <p:spPr>
          <a:xfrm>
            <a:off x="149220" y="1439952"/>
            <a:ext cx="3942741" cy="4012400"/>
          </a:xfrm>
          <a:prstGeom prst="rect">
            <a:avLst/>
          </a:prstGeom>
        </p:spPr>
      </p:pic>
      <p:sp>
        <p:nvSpPr>
          <p:cNvPr id="5" name="Slide Number Placeholder 1"/>
          <p:cNvSpPr txBox="1">
            <a:spLocks/>
          </p:cNvSpPr>
          <p:nvPr/>
        </p:nvSpPr>
        <p:spPr>
          <a:xfrm>
            <a:off x="10871962" y="6076349"/>
            <a:ext cx="711200" cy="36618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en-US" b="1" dirty="0">
                <a:solidFill>
                  <a:srgbClr val="FFFFFF"/>
                </a:solidFill>
                <a:cs typeface="Arial" charset="0"/>
              </a:rPr>
              <a:t>20</a:t>
            </a:r>
          </a:p>
        </p:txBody>
      </p:sp>
    </p:spTree>
    <p:extLst>
      <p:ext uri="{BB962C8B-B14F-4D97-AF65-F5344CB8AC3E}">
        <p14:creationId xmlns:p14="http://schemas.microsoft.com/office/powerpoint/2010/main" val="21636889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50800"/>
            <a:ext cx="11436350" cy="1143000"/>
          </a:xfrm>
        </p:spPr>
        <p:txBody>
          <a:bodyPr/>
          <a:lstStyle/>
          <a:p>
            <a:r>
              <a:rPr lang="en-US" b="1" dirty="0"/>
              <a:t>Ensure Productivity: Reasonable Accommodations</a:t>
            </a:r>
          </a:p>
        </p:txBody>
      </p:sp>
      <p:sp>
        <p:nvSpPr>
          <p:cNvPr id="3" name="Content Placeholder 2"/>
          <p:cNvSpPr>
            <a:spLocks noGrp="1"/>
          </p:cNvSpPr>
          <p:nvPr>
            <p:ph idx="1"/>
          </p:nvPr>
        </p:nvSpPr>
        <p:spPr>
          <a:xfrm>
            <a:off x="4299259" y="1032851"/>
            <a:ext cx="7645091" cy="4929198"/>
          </a:xfrm>
        </p:spPr>
        <p:txBody>
          <a:bodyPr>
            <a:normAutofit fontScale="85000" lnSpcReduction="20000"/>
          </a:bodyPr>
          <a:lstStyle/>
          <a:p>
            <a:r>
              <a:rPr lang="en-US" dirty="0">
                <a:solidFill>
                  <a:schemeClr val="accent6"/>
                </a:solidFill>
              </a:rPr>
              <a:t>Written policies and </a:t>
            </a:r>
            <a:r>
              <a:rPr lang="en-US" dirty="0">
                <a:solidFill>
                  <a:schemeClr val="accent6"/>
                </a:solidFill>
                <a:latin typeface="Roboto" charset="0"/>
              </a:rPr>
              <a:t>procedures for processing requests for reasonable accommodations</a:t>
            </a:r>
          </a:p>
          <a:p>
            <a:r>
              <a:rPr lang="en-US" dirty="0">
                <a:solidFill>
                  <a:schemeClr val="accent6"/>
                </a:solidFill>
              </a:rPr>
              <a:t>Develop centralized accommodation fund and source of expertise</a:t>
            </a:r>
          </a:p>
          <a:p>
            <a:r>
              <a:rPr lang="en-US" dirty="0">
                <a:solidFill>
                  <a:schemeClr val="accent6"/>
                </a:solidFill>
              </a:rPr>
              <a:t>Provide training on new strategies and devices</a:t>
            </a:r>
          </a:p>
          <a:p>
            <a:r>
              <a:rPr lang="en-US" dirty="0">
                <a:solidFill>
                  <a:schemeClr val="accent6"/>
                </a:solidFill>
              </a:rPr>
              <a:t>Utilize Job Accommodation Network</a:t>
            </a:r>
          </a:p>
          <a:p>
            <a:r>
              <a:rPr lang="en-US" dirty="0">
                <a:solidFill>
                  <a:schemeClr val="accent6"/>
                </a:solidFill>
              </a:rPr>
              <a:t>Utilize online tracking system (database)</a:t>
            </a:r>
          </a:p>
          <a:p>
            <a:r>
              <a:rPr lang="en-US" dirty="0">
                <a:solidFill>
                  <a:schemeClr val="accent6"/>
                </a:solidFill>
              </a:rPr>
              <a:t>Allow line managers to approve, with upper management review of denials</a:t>
            </a:r>
          </a:p>
          <a:p>
            <a:r>
              <a:rPr lang="en-US" dirty="0">
                <a:solidFill>
                  <a:schemeClr val="accent6"/>
                </a:solidFill>
              </a:rPr>
              <a:t>Assign a full-time director of disability services or workplace supports to coordinate accommodation strategies</a:t>
            </a:r>
          </a:p>
        </p:txBody>
      </p:sp>
      <p:sp>
        <p:nvSpPr>
          <p:cNvPr id="5" name="Slide Number Placeholder 1"/>
          <p:cNvSpPr txBox="1">
            <a:spLocks/>
          </p:cNvSpPr>
          <p:nvPr/>
        </p:nvSpPr>
        <p:spPr>
          <a:xfrm>
            <a:off x="10871962" y="6076349"/>
            <a:ext cx="711200" cy="36618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en-US" b="1" dirty="0">
                <a:solidFill>
                  <a:srgbClr val="FFFFFF"/>
                </a:solidFill>
                <a:cs typeface="Arial" charset="0"/>
              </a:rPr>
              <a:t>20</a:t>
            </a:r>
          </a:p>
        </p:txBody>
      </p:sp>
      <p:pic>
        <p:nvPicPr>
          <p:cNvPr id="7" name="Picture 6" descr="Ensure Productivity: Reasonable Accommodations"/>
          <p:cNvPicPr>
            <a:picLocks noChangeAspect="1"/>
          </p:cNvPicPr>
          <p:nvPr/>
        </p:nvPicPr>
        <p:blipFill>
          <a:blip r:embed="rId3"/>
          <a:stretch>
            <a:fillRect/>
          </a:stretch>
        </p:blipFill>
        <p:spPr>
          <a:xfrm>
            <a:off x="205740" y="1387907"/>
            <a:ext cx="3886200" cy="3954861"/>
          </a:xfrm>
          <a:prstGeom prst="rect">
            <a:avLst/>
          </a:prstGeom>
        </p:spPr>
      </p:pic>
    </p:spTree>
    <p:extLst>
      <p:ext uri="{BB962C8B-B14F-4D97-AF65-F5344CB8AC3E}">
        <p14:creationId xmlns:p14="http://schemas.microsoft.com/office/powerpoint/2010/main" val="24523264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50800"/>
            <a:ext cx="11436350" cy="1143000"/>
          </a:xfrm>
        </p:spPr>
        <p:txBody>
          <a:bodyPr/>
          <a:lstStyle/>
          <a:p>
            <a:r>
              <a:rPr lang="en-US" b="1" dirty="0"/>
              <a:t>Communicate: External &amp; Internal Communication of Company Policies &amp; Practices</a:t>
            </a:r>
          </a:p>
        </p:txBody>
      </p:sp>
      <p:sp>
        <p:nvSpPr>
          <p:cNvPr id="3" name="Content Placeholder 2"/>
          <p:cNvSpPr>
            <a:spLocks noGrp="1"/>
          </p:cNvSpPr>
          <p:nvPr>
            <p:ph idx="1"/>
          </p:nvPr>
        </p:nvSpPr>
        <p:spPr>
          <a:xfrm>
            <a:off x="3612631" y="1092810"/>
            <a:ext cx="8634334" cy="5472881"/>
          </a:xfrm>
        </p:spPr>
        <p:txBody>
          <a:bodyPr>
            <a:noAutofit/>
          </a:bodyPr>
          <a:lstStyle/>
          <a:p>
            <a:r>
              <a:rPr lang="en-US" sz="1800" dirty="0">
                <a:solidFill>
                  <a:schemeClr val="accent6"/>
                </a:solidFill>
              </a:rPr>
              <a:t>External </a:t>
            </a:r>
          </a:p>
          <a:p>
            <a:pPr lvl="1">
              <a:spcBef>
                <a:spcPts val="0"/>
              </a:spcBef>
            </a:pPr>
            <a:r>
              <a:rPr lang="en-US" sz="1800" dirty="0">
                <a:solidFill>
                  <a:schemeClr val="accent6"/>
                </a:solidFill>
              </a:rPr>
              <a:t>Include individuals with visible disabilities in materials and advertising</a:t>
            </a:r>
            <a:endParaRPr lang="en-US" sz="1800" dirty="0">
              <a:solidFill>
                <a:schemeClr val="accent6"/>
              </a:solidFill>
              <a:latin typeface="Roboto" charset="0"/>
            </a:endParaRPr>
          </a:p>
          <a:p>
            <a:pPr lvl="1">
              <a:spcBef>
                <a:spcPts val="0"/>
              </a:spcBef>
            </a:pPr>
            <a:r>
              <a:rPr lang="en-US" sz="1800" dirty="0">
                <a:solidFill>
                  <a:schemeClr val="accent6"/>
                </a:solidFill>
              </a:rPr>
              <a:t>Sponsor and participate in job fairs targeting individuals with disabilities</a:t>
            </a:r>
          </a:p>
          <a:p>
            <a:pPr lvl="1">
              <a:spcBef>
                <a:spcPts val="0"/>
              </a:spcBef>
            </a:pPr>
            <a:r>
              <a:rPr lang="en-US" sz="1800" dirty="0">
                <a:solidFill>
                  <a:schemeClr val="accent6"/>
                </a:solidFill>
              </a:rPr>
              <a:t>Invite disability organizations to career days</a:t>
            </a:r>
          </a:p>
          <a:p>
            <a:pPr lvl="1">
              <a:spcBef>
                <a:spcPts val="0"/>
              </a:spcBef>
            </a:pPr>
            <a:r>
              <a:rPr lang="en-US" sz="1800" dirty="0">
                <a:solidFill>
                  <a:schemeClr val="accent6"/>
                </a:solidFill>
              </a:rPr>
              <a:t>Communicate with union officials, when appropriate</a:t>
            </a:r>
          </a:p>
          <a:p>
            <a:pPr lvl="1">
              <a:spcBef>
                <a:spcPts val="0"/>
              </a:spcBef>
            </a:pPr>
            <a:r>
              <a:rPr lang="en-US" sz="1800" dirty="0">
                <a:solidFill>
                  <a:schemeClr val="accent6"/>
                </a:solidFill>
              </a:rPr>
              <a:t>Post the company’s disability inclusion policy statements online</a:t>
            </a:r>
          </a:p>
          <a:p>
            <a:r>
              <a:rPr lang="en-US" sz="1800" dirty="0">
                <a:solidFill>
                  <a:schemeClr val="accent6"/>
                </a:solidFill>
              </a:rPr>
              <a:t>Internal</a:t>
            </a:r>
          </a:p>
          <a:p>
            <a:pPr lvl="1">
              <a:spcBef>
                <a:spcPts val="0"/>
              </a:spcBef>
            </a:pPr>
            <a:r>
              <a:rPr lang="en-US" sz="1800" dirty="0">
                <a:solidFill>
                  <a:schemeClr val="accent6"/>
                </a:solidFill>
              </a:rPr>
              <a:t>Establish office that delivers holistic approach to disability inclusion</a:t>
            </a:r>
          </a:p>
          <a:p>
            <a:pPr lvl="1">
              <a:spcBef>
                <a:spcPts val="0"/>
              </a:spcBef>
            </a:pPr>
            <a:r>
              <a:rPr lang="en-US" sz="1800" dirty="0">
                <a:solidFill>
                  <a:schemeClr val="accent6"/>
                </a:solidFill>
              </a:rPr>
              <a:t>Establish a disability employee resource group</a:t>
            </a:r>
          </a:p>
          <a:p>
            <a:pPr lvl="1">
              <a:spcBef>
                <a:spcPts val="0"/>
              </a:spcBef>
            </a:pPr>
            <a:r>
              <a:rPr lang="en-US" sz="1800" dirty="0">
                <a:solidFill>
                  <a:schemeClr val="accent6"/>
                </a:solidFill>
              </a:rPr>
              <a:t>Publicize company’s commitment in internal publications </a:t>
            </a:r>
          </a:p>
          <a:p>
            <a:pPr lvl="1">
              <a:spcBef>
                <a:spcPts val="0"/>
              </a:spcBef>
            </a:pPr>
            <a:r>
              <a:rPr lang="en-US" sz="1800" dirty="0">
                <a:solidFill>
                  <a:schemeClr val="accent6"/>
                </a:solidFill>
              </a:rPr>
              <a:t>Conduct trainings to commit to fostering disability inclusive culture</a:t>
            </a:r>
          </a:p>
          <a:p>
            <a:pPr lvl="1">
              <a:spcBef>
                <a:spcPts val="0"/>
              </a:spcBef>
            </a:pPr>
            <a:r>
              <a:rPr lang="en-US" sz="1800" dirty="0">
                <a:solidFill>
                  <a:schemeClr val="accent6"/>
                </a:solidFill>
              </a:rPr>
              <a:t>Enable individuals with disabilities to be in decision-making bodies</a:t>
            </a:r>
          </a:p>
          <a:p>
            <a:pPr lvl="1">
              <a:spcBef>
                <a:spcPts val="0"/>
              </a:spcBef>
            </a:pPr>
            <a:r>
              <a:rPr lang="en-US" sz="1800" dirty="0">
                <a:solidFill>
                  <a:schemeClr val="accent6"/>
                </a:solidFill>
              </a:rPr>
              <a:t>Establish a policy that all supervisors share responsibility for the successful implementation of the company’s inclusion policy </a:t>
            </a:r>
          </a:p>
          <a:p>
            <a:pPr lvl="1">
              <a:spcBef>
                <a:spcPts val="0"/>
              </a:spcBef>
            </a:pPr>
            <a:r>
              <a:rPr lang="en-US" sz="1800" b="1" dirty="0">
                <a:solidFill>
                  <a:schemeClr val="accent6"/>
                </a:solidFill>
              </a:rPr>
              <a:t>As part of Employee Assistance Program, adopt return to work models</a:t>
            </a:r>
          </a:p>
          <a:p>
            <a:pPr lvl="1">
              <a:spcBef>
                <a:spcPts val="0"/>
              </a:spcBef>
            </a:pPr>
            <a:r>
              <a:rPr lang="en-US" sz="1800" dirty="0">
                <a:solidFill>
                  <a:schemeClr val="accent6"/>
                </a:solidFill>
              </a:rPr>
              <a:t>Develop a recognition program for employees with disabilities</a:t>
            </a:r>
          </a:p>
        </p:txBody>
      </p:sp>
      <p:sp>
        <p:nvSpPr>
          <p:cNvPr id="5" name="Slide Number Placeholder 1"/>
          <p:cNvSpPr txBox="1">
            <a:spLocks/>
          </p:cNvSpPr>
          <p:nvPr/>
        </p:nvSpPr>
        <p:spPr>
          <a:xfrm>
            <a:off x="10871962" y="6076349"/>
            <a:ext cx="711200" cy="36618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en-US" b="1" dirty="0">
                <a:solidFill>
                  <a:srgbClr val="FFFFFF"/>
                </a:solidFill>
                <a:cs typeface="Arial" charset="0"/>
              </a:rPr>
              <a:t>20</a:t>
            </a:r>
          </a:p>
        </p:txBody>
      </p:sp>
      <p:pic>
        <p:nvPicPr>
          <p:cNvPr id="4" name="Picture 3" descr="Communicate: External &amp; Internal Communication of Company Policies &amp; Practices"/>
          <p:cNvPicPr>
            <a:picLocks noChangeAspect="1"/>
          </p:cNvPicPr>
          <p:nvPr/>
        </p:nvPicPr>
        <p:blipFill>
          <a:blip r:embed="rId3"/>
          <a:stretch>
            <a:fillRect/>
          </a:stretch>
        </p:blipFill>
        <p:spPr>
          <a:xfrm>
            <a:off x="-4120" y="1479428"/>
            <a:ext cx="3892480" cy="3961252"/>
          </a:xfrm>
          <a:prstGeom prst="rect">
            <a:avLst/>
          </a:prstGeom>
        </p:spPr>
      </p:pic>
    </p:spTree>
    <p:extLst>
      <p:ext uri="{BB962C8B-B14F-4D97-AF65-F5344CB8AC3E}">
        <p14:creationId xmlns:p14="http://schemas.microsoft.com/office/powerpoint/2010/main" val="14572053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999" y="-50800"/>
            <a:ext cx="11624503" cy="1143000"/>
          </a:xfrm>
        </p:spPr>
        <p:txBody>
          <a:bodyPr/>
          <a:lstStyle/>
          <a:p>
            <a:r>
              <a:rPr lang="en-US" b="1" dirty="0"/>
              <a:t>Be Tech Savvy: Accessible Information &amp; Communication Technology</a:t>
            </a:r>
          </a:p>
        </p:txBody>
      </p:sp>
      <p:sp>
        <p:nvSpPr>
          <p:cNvPr id="3" name="Content Placeholder 2"/>
          <p:cNvSpPr>
            <a:spLocks noGrp="1"/>
          </p:cNvSpPr>
          <p:nvPr>
            <p:ph idx="1"/>
          </p:nvPr>
        </p:nvSpPr>
        <p:spPr>
          <a:xfrm>
            <a:off x="4413559" y="1073701"/>
            <a:ext cx="7741804" cy="4837758"/>
          </a:xfrm>
        </p:spPr>
        <p:txBody>
          <a:bodyPr>
            <a:normAutofit fontScale="85000" lnSpcReduction="20000"/>
          </a:bodyPr>
          <a:lstStyle/>
          <a:p>
            <a:r>
              <a:rPr lang="en-US" dirty="0">
                <a:solidFill>
                  <a:schemeClr val="tx1"/>
                </a:solidFill>
              </a:rPr>
              <a:t>Leadership team and approach</a:t>
            </a:r>
          </a:p>
          <a:p>
            <a:r>
              <a:rPr lang="en-US" dirty="0">
                <a:solidFill>
                  <a:schemeClr val="tx1"/>
                </a:solidFill>
              </a:rPr>
              <a:t>Needs assessment, feedback and priorities</a:t>
            </a:r>
          </a:p>
          <a:p>
            <a:r>
              <a:rPr lang="en-US" dirty="0">
                <a:solidFill>
                  <a:schemeClr val="tx1"/>
                </a:solidFill>
              </a:rPr>
              <a:t>Formal policies, practices and procedures</a:t>
            </a:r>
          </a:p>
          <a:p>
            <a:r>
              <a:rPr lang="en-US" dirty="0">
                <a:solidFill>
                  <a:schemeClr val="tx1"/>
                </a:solidFill>
              </a:rPr>
              <a:t>Corporate-wide infrastructure</a:t>
            </a:r>
          </a:p>
          <a:p>
            <a:r>
              <a:rPr lang="en-US" dirty="0">
                <a:solidFill>
                  <a:schemeClr val="tx1"/>
                </a:solidFill>
              </a:rPr>
              <a:t>Evaluation and Accountability</a:t>
            </a:r>
          </a:p>
          <a:p>
            <a:r>
              <a:rPr lang="en-US" dirty="0">
                <a:solidFill>
                  <a:schemeClr val="tx1"/>
                </a:solidFill>
              </a:rPr>
              <a:t>Partnership on Employment &amp; Accessible Technology (PEAT) </a:t>
            </a:r>
          </a:p>
          <a:p>
            <a:pPr lvl="1"/>
            <a:r>
              <a:rPr lang="en-US" dirty="0">
                <a:solidFill>
                  <a:schemeClr val="tx1"/>
                </a:solidFill>
                <a:hlinkClick r:id="rId3"/>
              </a:rPr>
              <a:t>TalentWorks</a:t>
            </a:r>
            <a:endParaRPr lang="en-US" dirty="0">
              <a:solidFill>
                <a:schemeClr val="tx1"/>
              </a:solidFill>
            </a:endParaRPr>
          </a:p>
          <a:p>
            <a:pPr lvl="1"/>
            <a:r>
              <a:rPr lang="en-US" dirty="0" err="1">
                <a:solidFill>
                  <a:schemeClr val="tx1"/>
                </a:solidFill>
              </a:rPr>
              <a:t>TechCheck</a:t>
            </a:r>
            <a:r>
              <a:rPr lang="en-US" dirty="0">
                <a:solidFill>
                  <a:schemeClr val="tx1"/>
                </a:solidFill>
              </a:rPr>
              <a:t> Benchmarking Tool</a:t>
            </a:r>
          </a:p>
          <a:p>
            <a:pPr lvl="1"/>
            <a:r>
              <a:rPr lang="en-US" dirty="0">
                <a:solidFill>
                  <a:schemeClr val="tx1"/>
                </a:solidFill>
              </a:rPr>
              <a:t>Buy IT!</a:t>
            </a:r>
          </a:p>
          <a:p>
            <a:pPr lvl="1"/>
            <a:r>
              <a:rPr lang="en-US" dirty="0">
                <a:solidFill>
                  <a:schemeClr val="tx1"/>
                </a:solidFill>
              </a:rPr>
              <a:t>Policy Matters</a:t>
            </a:r>
          </a:p>
          <a:p>
            <a:pPr lvl="1"/>
            <a:r>
              <a:rPr lang="en-US" dirty="0">
                <a:solidFill>
                  <a:schemeClr val="tx1"/>
                </a:solidFill>
              </a:rPr>
              <a:t>Staff Training Resources</a:t>
            </a:r>
          </a:p>
        </p:txBody>
      </p:sp>
      <p:sp>
        <p:nvSpPr>
          <p:cNvPr id="5" name="Slide Number Placeholder 1"/>
          <p:cNvSpPr txBox="1">
            <a:spLocks/>
          </p:cNvSpPr>
          <p:nvPr/>
        </p:nvSpPr>
        <p:spPr>
          <a:xfrm>
            <a:off x="10871962" y="6076349"/>
            <a:ext cx="711200" cy="36618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en-US" b="1" dirty="0">
                <a:solidFill>
                  <a:srgbClr val="FFFFFF"/>
                </a:solidFill>
                <a:cs typeface="Arial" charset="0"/>
              </a:rPr>
              <a:t>20</a:t>
            </a:r>
          </a:p>
        </p:txBody>
      </p:sp>
      <p:pic>
        <p:nvPicPr>
          <p:cNvPr id="7" name="Picture 6" descr="Be Tech Savvy: Accessible Information &amp; Communication Technology"/>
          <p:cNvPicPr>
            <a:picLocks noChangeAspect="1"/>
          </p:cNvPicPr>
          <p:nvPr/>
        </p:nvPicPr>
        <p:blipFill>
          <a:blip r:embed="rId4"/>
          <a:stretch>
            <a:fillRect/>
          </a:stretch>
        </p:blipFill>
        <p:spPr>
          <a:xfrm>
            <a:off x="40949" y="1092199"/>
            <a:ext cx="4349750" cy="4426601"/>
          </a:xfrm>
          <a:prstGeom prst="rect">
            <a:avLst/>
          </a:prstGeom>
        </p:spPr>
      </p:pic>
    </p:spTree>
    <p:extLst>
      <p:ext uri="{BB962C8B-B14F-4D97-AF65-F5344CB8AC3E}">
        <p14:creationId xmlns:p14="http://schemas.microsoft.com/office/powerpoint/2010/main" val="23307517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50800"/>
            <a:ext cx="11436350" cy="1143000"/>
          </a:xfrm>
        </p:spPr>
        <p:txBody>
          <a:bodyPr/>
          <a:lstStyle/>
          <a:p>
            <a:r>
              <a:rPr lang="en-US" b="1" dirty="0"/>
              <a:t>Grow Success: Accountability &amp; Continuous Improvement Systems</a:t>
            </a:r>
          </a:p>
        </p:txBody>
      </p:sp>
      <p:sp>
        <p:nvSpPr>
          <p:cNvPr id="3" name="Content Placeholder 2"/>
          <p:cNvSpPr>
            <a:spLocks noGrp="1"/>
          </p:cNvSpPr>
          <p:nvPr>
            <p:ph idx="1"/>
          </p:nvPr>
        </p:nvSpPr>
        <p:spPr>
          <a:xfrm>
            <a:off x="4390699" y="1284311"/>
            <a:ext cx="7741804" cy="4276434"/>
          </a:xfrm>
        </p:spPr>
        <p:txBody>
          <a:bodyPr>
            <a:normAutofit/>
          </a:bodyPr>
          <a:lstStyle/>
          <a:p>
            <a:pPr>
              <a:buFont typeface="Arial" charset="0"/>
              <a:buChar char="•"/>
            </a:pPr>
            <a:r>
              <a:rPr lang="en-US" dirty="0">
                <a:solidFill>
                  <a:srgbClr val="333333"/>
                </a:solidFill>
                <a:latin typeface="Roboto" charset="0"/>
              </a:rPr>
              <a:t>Training</a:t>
            </a:r>
          </a:p>
          <a:p>
            <a:pPr>
              <a:buFont typeface="Arial" charset="0"/>
              <a:buChar char="•"/>
            </a:pPr>
            <a:r>
              <a:rPr lang="en-US" dirty="0">
                <a:solidFill>
                  <a:srgbClr val="333333"/>
                </a:solidFill>
                <a:latin typeface="Roboto" charset="0"/>
              </a:rPr>
              <a:t>Establishing Accountability Measures</a:t>
            </a:r>
          </a:p>
          <a:p>
            <a:pPr>
              <a:buFont typeface="Arial" charset="0"/>
              <a:buChar char="•"/>
            </a:pPr>
            <a:r>
              <a:rPr lang="en-US" dirty="0">
                <a:solidFill>
                  <a:srgbClr val="333333"/>
                </a:solidFill>
                <a:latin typeface="Roboto" charset="0"/>
              </a:rPr>
              <a:t>Establishing Accountability and Continuous Improvement Mechanisms</a:t>
            </a:r>
          </a:p>
          <a:p>
            <a:pPr>
              <a:buFont typeface="Arial" charset="0"/>
              <a:buChar char="•"/>
            </a:pPr>
            <a:r>
              <a:rPr lang="en-US" dirty="0">
                <a:solidFill>
                  <a:srgbClr val="333333"/>
                </a:solidFill>
                <a:latin typeface="Roboto" charset="0"/>
              </a:rPr>
              <a:t>Designating Responsible Individuals</a:t>
            </a:r>
          </a:p>
        </p:txBody>
      </p:sp>
      <p:sp>
        <p:nvSpPr>
          <p:cNvPr id="5" name="Slide Number Placeholder 1"/>
          <p:cNvSpPr txBox="1">
            <a:spLocks/>
          </p:cNvSpPr>
          <p:nvPr/>
        </p:nvSpPr>
        <p:spPr>
          <a:xfrm>
            <a:off x="10871962" y="6076349"/>
            <a:ext cx="711200" cy="36618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en-US" b="1" dirty="0">
                <a:solidFill>
                  <a:srgbClr val="FFFFFF"/>
                </a:solidFill>
                <a:cs typeface="Arial" charset="0"/>
              </a:rPr>
              <a:t>20</a:t>
            </a:r>
          </a:p>
        </p:txBody>
      </p:sp>
      <p:pic>
        <p:nvPicPr>
          <p:cNvPr id="7" name="Picture 6" descr="Grow Success: Accountability &amp; Continuous Improvement Systems"/>
          <p:cNvPicPr>
            <a:picLocks noChangeAspect="1"/>
          </p:cNvPicPr>
          <p:nvPr/>
        </p:nvPicPr>
        <p:blipFill>
          <a:blip r:embed="rId3"/>
          <a:stretch>
            <a:fillRect/>
          </a:stretch>
        </p:blipFill>
        <p:spPr>
          <a:xfrm>
            <a:off x="0" y="1328737"/>
            <a:ext cx="4046220" cy="4117708"/>
          </a:xfrm>
          <a:prstGeom prst="rect">
            <a:avLst/>
          </a:prstGeom>
        </p:spPr>
      </p:pic>
    </p:spTree>
    <p:extLst>
      <p:ext uri="{BB962C8B-B14F-4D97-AF65-F5344CB8AC3E}">
        <p14:creationId xmlns:p14="http://schemas.microsoft.com/office/powerpoint/2010/main" val="3617702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Number Placeholder 1"/>
          <p:cNvSpPr>
            <a:spLocks noGrp="1"/>
          </p:cNvSpPr>
          <p:nvPr>
            <p:ph type="sldNum" sz="quarter" idx="10"/>
          </p:nvPr>
        </p:nvSpPr>
        <p:spPr/>
        <p:txBody>
          <a:bodyPr/>
          <a:lstStyle/>
          <a:p>
            <a:pPr fontAlgn="base">
              <a:spcBef>
                <a:spcPct val="0"/>
              </a:spcBef>
              <a:spcAft>
                <a:spcPct val="0"/>
              </a:spcAft>
              <a:defRPr/>
            </a:pPr>
            <a:fld id="{A96876DD-56DB-44AD-BDE4-E93C106BF45D}" type="slidenum">
              <a:rPr lang="en-US">
                <a:solidFill>
                  <a:srgbClr val="FFFFFF"/>
                </a:solidFill>
                <a:cs typeface="Arial" charset="0"/>
              </a:rPr>
              <a:pPr fontAlgn="base">
                <a:spcBef>
                  <a:spcPct val="0"/>
                </a:spcBef>
                <a:spcAft>
                  <a:spcPct val="0"/>
                </a:spcAft>
                <a:defRPr/>
              </a:pPr>
              <a:t>38</a:t>
            </a:fld>
            <a:endParaRPr lang="en-US" dirty="0">
              <a:solidFill>
                <a:srgbClr val="FFFFFF"/>
              </a:solidFill>
              <a:cs typeface="Arial" charset="0"/>
            </a:endParaRPr>
          </a:p>
        </p:txBody>
      </p:sp>
      <p:sp>
        <p:nvSpPr>
          <p:cNvPr id="4" name="Rectangle 3" descr="Quote with latin text (for placeholder)"/>
          <p:cNvSpPr>
            <a:spLocks noChangeArrowheads="1"/>
          </p:cNvSpPr>
          <p:nvPr/>
        </p:nvSpPr>
        <p:spPr bwMode="auto">
          <a:xfrm>
            <a:off x="1524000" y="2544763"/>
            <a:ext cx="9144000" cy="1524000"/>
          </a:xfrm>
          <a:prstGeom prst="rect">
            <a:avLst/>
          </a:prstGeom>
          <a:solidFill>
            <a:srgbClr val="100E2D">
              <a:alpha val="59999"/>
            </a:srgbClr>
          </a:solidFill>
          <a:ln w="25400" algn="ctr">
            <a:noFill/>
            <a:miter lim="800000"/>
            <a:headEnd/>
            <a:tailEnd/>
          </a:ln>
        </p:spPr>
        <p:txBody>
          <a:bodyPr lIns="91438" tIns="45719" rIns="91438" bIns="45719" anchor="ctr"/>
          <a:lstStyle/>
          <a:p>
            <a:pPr algn="ctr" fontAlgn="auto">
              <a:spcBef>
                <a:spcPts val="0"/>
              </a:spcBef>
              <a:spcAft>
                <a:spcPts val="0"/>
              </a:spcAft>
              <a:defRPr/>
            </a:pPr>
            <a:endParaRPr lang="en-US" sz="4000" dirty="0">
              <a:solidFill>
                <a:schemeClr val="lt1"/>
              </a:solidFill>
              <a:latin typeface="+mn-lt"/>
              <a:cs typeface="+mn-cs"/>
            </a:endParaRPr>
          </a:p>
        </p:txBody>
      </p:sp>
      <p:sp>
        <p:nvSpPr>
          <p:cNvPr id="2" name="Title 1"/>
          <p:cNvSpPr>
            <a:spLocks noGrp="1"/>
          </p:cNvSpPr>
          <p:nvPr>
            <p:ph type="title"/>
          </p:nvPr>
        </p:nvSpPr>
        <p:spPr>
          <a:xfrm>
            <a:off x="558800" y="2735263"/>
            <a:ext cx="11074400" cy="1143000"/>
          </a:xfrm>
        </p:spPr>
        <p:txBody>
          <a:bodyPr/>
          <a:lstStyle/>
          <a:p>
            <a:pPr algn="ctr" rtl="0" fontAlgn="auto"/>
            <a:r>
              <a:rPr lang="en-US" sz="4000" kern="1200" dirty="0">
                <a:solidFill>
                  <a:srgbClr val="FFFFFF"/>
                </a:solidFill>
                <a:effectLst/>
                <a:latin typeface="Roboto light"/>
                <a:ea typeface="+mn-ea"/>
                <a:cs typeface="Arial" panose="020B0604020202020204" pitchFamily="34" charset="0"/>
              </a:rPr>
              <a:t>Q &amp; A</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508000" y="-50800"/>
            <a:ext cx="11074400" cy="1143000"/>
          </a:xfrm>
        </p:spPr>
        <p:txBody>
          <a:bodyPr>
            <a:normAutofit/>
          </a:bodyPr>
          <a:lstStyle/>
          <a:p>
            <a:r>
              <a:rPr lang="en-US" sz="3000" b="1" dirty="0"/>
              <a:t>ODEP &amp; EARN Contact Information</a:t>
            </a:r>
          </a:p>
        </p:txBody>
      </p:sp>
      <p:sp>
        <p:nvSpPr>
          <p:cNvPr id="11" name="Slide Number Placeholder 2"/>
          <p:cNvSpPr>
            <a:spLocks noGrp="1"/>
          </p:cNvSpPr>
          <p:nvPr>
            <p:ph type="sldNum" sz="quarter" idx="10"/>
          </p:nvPr>
        </p:nvSpPr>
        <p:spPr>
          <a:xfrm>
            <a:off x="10855298" y="6129589"/>
            <a:ext cx="711200" cy="461518"/>
          </a:xfrm>
        </p:spPr>
        <p:txBody>
          <a:bodyPr/>
          <a:lstStyle/>
          <a:p>
            <a:pPr lvl="0"/>
            <a:r>
              <a:rPr lang="en-US" sz="1800" dirty="0">
                <a:solidFill>
                  <a:prstClr val="white"/>
                </a:solidFill>
              </a:rPr>
              <a:t>21</a:t>
            </a:r>
          </a:p>
          <a:p>
            <a:endParaRPr lang="en-US" dirty="0"/>
          </a:p>
        </p:txBody>
      </p:sp>
      <p:sp>
        <p:nvSpPr>
          <p:cNvPr id="12" name="Content Placeholder 3"/>
          <p:cNvSpPr>
            <a:spLocks noGrp="1"/>
          </p:cNvSpPr>
          <p:nvPr>
            <p:ph idx="1"/>
          </p:nvPr>
        </p:nvSpPr>
        <p:spPr>
          <a:xfrm>
            <a:off x="7006796" y="3610894"/>
            <a:ext cx="5628512" cy="1992096"/>
          </a:xfrm>
        </p:spPr>
        <p:txBody>
          <a:bodyPr>
            <a:normAutofit/>
          </a:bodyPr>
          <a:lstStyle/>
          <a:p>
            <a:r>
              <a:rPr lang="en-US" b="1" dirty="0"/>
              <a:t>Derek Shields</a:t>
            </a:r>
            <a:br>
              <a:rPr lang="en-US" b="1" dirty="0"/>
            </a:br>
            <a:r>
              <a:rPr lang="en-US" sz="2800" dirty="0"/>
              <a:t>EARN Consultant | Trainer</a:t>
            </a:r>
            <a:br>
              <a:rPr lang="en-US" sz="2800" dirty="0"/>
            </a:br>
            <a:r>
              <a:rPr lang="en-US" sz="2800" u="sng" dirty="0" err="1">
                <a:solidFill>
                  <a:srgbClr val="012B89"/>
                </a:solidFill>
              </a:rPr>
              <a:t>dshields@forwardworks.net</a:t>
            </a:r>
            <a:endParaRPr lang="en-US" sz="2800" u="sng" dirty="0">
              <a:solidFill>
                <a:srgbClr val="012B89"/>
              </a:solidFill>
            </a:endParaRPr>
          </a:p>
          <a:p>
            <a:pPr marL="0" indent="0">
              <a:buNone/>
            </a:pPr>
            <a:endParaRPr lang="en-US" dirty="0">
              <a:solidFill>
                <a:srgbClr val="012B89"/>
              </a:solidFill>
            </a:endParaRPr>
          </a:p>
        </p:txBody>
      </p:sp>
      <p:sp>
        <p:nvSpPr>
          <p:cNvPr id="7" name="Content Placeholder 3">
            <a:extLst>
              <a:ext uri="{FF2B5EF4-FFF2-40B4-BE49-F238E27FC236}">
                <a16:creationId xmlns:a16="http://schemas.microsoft.com/office/drawing/2014/main" id="{85A4D4C4-873D-4C4D-8E73-BA8F4266BCFD}"/>
              </a:ext>
            </a:extLst>
          </p:cNvPr>
          <p:cNvSpPr txBox="1">
            <a:spLocks/>
          </p:cNvSpPr>
          <p:nvPr/>
        </p:nvSpPr>
        <p:spPr bwMode="auto">
          <a:xfrm>
            <a:off x="263730" y="1618798"/>
            <a:ext cx="5888634" cy="199209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342900" marR="0" indent="-342900" algn="l" defTabSz="914400" rtl="0" eaLnBrk="1" fontAlgn="auto" latinLnBrk="0" hangingPunct="1">
              <a:lnSpc>
                <a:spcPct val="100000"/>
              </a:lnSpc>
              <a:spcBef>
                <a:spcPct val="20000"/>
              </a:spcBef>
              <a:spcAft>
                <a:spcPts val="0"/>
              </a:spcAft>
              <a:buClr>
                <a:srgbClr val="F6AF14"/>
              </a:buClr>
              <a:buSzTx/>
              <a:buFont typeface="Arial" panose="020B0604020202020204" pitchFamily="34" charset="0"/>
              <a:buChar char="•"/>
              <a:tabLst/>
              <a:defRPr sz="3200" kern="1200">
                <a:solidFill>
                  <a:schemeClr val="tx1"/>
                </a:solidFill>
                <a:latin typeface="Open Sans" charset="0"/>
                <a:ea typeface="Open Sans" charset="0"/>
                <a:cs typeface="Open Sans" charset="0"/>
              </a:defRPr>
            </a:lvl1pPr>
            <a:lvl2pPr marL="742950" marR="0" indent="-285750" algn="l" defTabSz="914400" rtl="0" eaLnBrk="1" fontAlgn="auto" latinLnBrk="0" hangingPunct="1">
              <a:lnSpc>
                <a:spcPct val="100000"/>
              </a:lnSpc>
              <a:spcBef>
                <a:spcPct val="20000"/>
              </a:spcBef>
              <a:spcAft>
                <a:spcPts val="0"/>
              </a:spcAft>
              <a:buClr>
                <a:srgbClr val="F6AF14"/>
              </a:buClr>
              <a:buSzTx/>
              <a:buFont typeface="Arial" panose="020B0604020202020204" pitchFamily="34" charset="0"/>
              <a:buChar char="•"/>
              <a:tabLst/>
              <a:defRPr sz="2800" kern="1200">
                <a:solidFill>
                  <a:schemeClr val="tx1"/>
                </a:solidFill>
                <a:latin typeface="Open Sans" charset="0"/>
                <a:ea typeface="Open Sans" charset="0"/>
                <a:cs typeface="Open Sans" charset="0"/>
              </a:defRPr>
            </a:lvl2pPr>
            <a:lvl3pPr marL="1143000" marR="0" indent="-228600" algn="l" defTabSz="914400" rtl="0" eaLnBrk="1" fontAlgn="auto" latinLnBrk="0" hangingPunct="1">
              <a:lnSpc>
                <a:spcPct val="100000"/>
              </a:lnSpc>
              <a:spcBef>
                <a:spcPct val="20000"/>
              </a:spcBef>
              <a:spcAft>
                <a:spcPts val="0"/>
              </a:spcAft>
              <a:buClr>
                <a:srgbClr val="F6AF14"/>
              </a:buClr>
              <a:buSzTx/>
              <a:buFont typeface="Arial" panose="020B0604020202020204" pitchFamily="34" charset="0"/>
              <a:buChar char="•"/>
              <a:tabLst/>
              <a:defRPr sz="2400" kern="1200">
                <a:solidFill>
                  <a:schemeClr val="tx1"/>
                </a:solidFill>
                <a:latin typeface="Open Sans" charset="0"/>
                <a:ea typeface="Open Sans" charset="0"/>
                <a:cs typeface="Open Sans" charset="0"/>
              </a:defRPr>
            </a:lvl3pPr>
            <a:lvl4pPr marL="1600200" marR="0" indent="-228600" algn="l" defTabSz="914400" rtl="0" eaLnBrk="1" fontAlgn="auto" latinLnBrk="0" hangingPunct="1">
              <a:lnSpc>
                <a:spcPct val="100000"/>
              </a:lnSpc>
              <a:spcBef>
                <a:spcPct val="20000"/>
              </a:spcBef>
              <a:spcAft>
                <a:spcPts val="0"/>
              </a:spcAft>
              <a:buClr>
                <a:srgbClr val="F6AF14"/>
              </a:buClr>
              <a:buSzTx/>
              <a:buFont typeface="Arial" panose="020B0604020202020204" pitchFamily="34" charset="0"/>
              <a:buChar char="•"/>
              <a:tabLst/>
              <a:defRPr sz="2000" kern="1200">
                <a:solidFill>
                  <a:schemeClr val="tx1"/>
                </a:solidFill>
                <a:latin typeface="Open Sans" charset="0"/>
                <a:ea typeface="Open Sans" charset="0"/>
                <a:cs typeface="Open Sans" charset="0"/>
              </a:defRPr>
            </a:lvl4pPr>
            <a:lvl5pPr marL="2057400" marR="0" indent="-228600" algn="l" defTabSz="914400" rtl="0" eaLnBrk="1" fontAlgn="auto" latinLnBrk="0" hangingPunct="1">
              <a:lnSpc>
                <a:spcPct val="100000"/>
              </a:lnSpc>
              <a:spcBef>
                <a:spcPct val="20000"/>
              </a:spcBef>
              <a:spcAft>
                <a:spcPts val="0"/>
              </a:spcAft>
              <a:buClr>
                <a:srgbClr val="F6AF14"/>
              </a:buClr>
              <a:buSzTx/>
              <a:buFont typeface="Arial" panose="020B0604020202020204" pitchFamily="34" charset="0"/>
              <a:buChar char="•"/>
              <a:tabLst/>
              <a:defRPr sz="2000" kern="1200">
                <a:solidFill>
                  <a:schemeClr val="tx1"/>
                </a:solidFill>
                <a:latin typeface="Open Sans" charset="0"/>
                <a:ea typeface="Open Sans" charset="0"/>
                <a:cs typeface="Open Sans"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a:t>Michael Murray</a:t>
            </a:r>
            <a:br>
              <a:rPr lang="en-US" b="1" dirty="0"/>
            </a:br>
            <a:r>
              <a:rPr lang="en-US" sz="2800" dirty="0"/>
              <a:t>ODEP Employer Policy Team Director</a:t>
            </a:r>
            <a:br>
              <a:rPr lang="en-US" sz="2800" dirty="0"/>
            </a:br>
            <a:r>
              <a:rPr lang="en-US" sz="2800" u="sng" dirty="0" err="1">
                <a:solidFill>
                  <a:srgbClr val="012B89"/>
                </a:solidFill>
              </a:rPr>
              <a:t>Michael.Murray.D@dol.gov</a:t>
            </a:r>
            <a:endParaRPr lang="en-US" sz="2800" u="sng" dirty="0">
              <a:solidFill>
                <a:srgbClr val="012B89"/>
              </a:solidFill>
            </a:endParaRPr>
          </a:p>
          <a:p>
            <a:pPr marL="0" indent="0">
              <a:buFont typeface="Arial" panose="020B0604020202020204" pitchFamily="34" charset="0"/>
              <a:buNone/>
            </a:pPr>
            <a:endParaRPr lang="en-US" dirty="0">
              <a:solidFill>
                <a:srgbClr val="012B89"/>
              </a:solidFill>
            </a:endParaRPr>
          </a:p>
        </p:txBody>
      </p:sp>
      <p:sp>
        <p:nvSpPr>
          <p:cNvPr id="8" name="Content Placeholder 3">
            <a:extLst>
              <a:ext uri="{FF2B5EF4-FFF2-40B4-BE49-F238E27FC236}">
                <a16:creationId xmlns:a16="http://schemas.microsoft.com/office/drawing/2014/main" id="{73BB1FF1-A72E-F146-A743-2139030FFB96}"/>
              </a:ext>
            </a:extLst>
          </p:cNvPr>
          <p:cNvSpPr txBox="1">
            <a:spLocks/>
          </p:cNvSpPr>
          <p:nvPr/>
        </p:nvSpPr>
        <p:spPr bwMode="auto">
          <a:xfrm>
            <a:off x="7006796" y="1618798"/>
            <a:ext cx="5628512" cy="199209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342900" marR="0" indent="-342900" algn="l" defTabSz="914400" rtl="0" eaLnBrk="1" fontAlgn="auto" latinLnBrk="0" hangingPunct="1">
              <a:lnSpc>
                <a:spcPct val="100000"/>
              </a:lnSpc>
              <a:spcBef>
                <a:spcPct val="20000"/>
              </a:spcBef>
              <a:spcAft>
                <a:spcPts val="0"/>
              </a:spcAft>
              <a:buClr>
                <a:srgbClr val="F6AF14"/>
              </a:buClr>
              <a:buSzTx/>
              <a:buFont typeface="Arial" panose="020B0604020202020204" pitchFamily="34" charset="0"/>
              <a:buChar char="•"/>
              <a:tabLst/>
              <a:defRPr sz="3200" kern="1200">
                <a:solidFill>
                  <a:schemeClr val="tx1"/>
                </a:solidFill>
                <a:latin typeface="Open Sans" charset="0"/>
                <a:ea typeface="Open Sans" charset="0"/>
                <a:cs typeface="Open Sans" charset="0"/>
              </a:defRPr>
            </a:lvl1pPr>
            <a:lvl2pPr marL="742950" marR="0" indent="-285750" algn="l" defTabSz="914400" rtl="0" eaLnBrk="1" fontAlgn="auto" latinLnBrk="0" hangingPunct="1">
              <a:lnSpc>
                <a:spcPct val="100000"/>
              </a:lnSpc>
              <a:spcBef>
                <a:spcPct val="20000"/>
              </a:spcBef>
              <a:spcAft>
                <a:spcPts val="0"/>
              </a:spcAft>
              <a:buClr>
                <a:srgbClr val="F6AF14"/>
              </a:buClr>
              <a:buSzTx/>
              <a:buFont typeface="Arial" panose="020B0604020202020204" pitchFamily="34" charset="0"/>
              <a:buChar char="•"/>
              <a:tabLst/>
              <a:defRPr sz="2800" kern="1200">
                <a:solidFill>
                  <a:schemeClr val="tx1"/>
                </a:solidFill>
                <a:latin typeface="Open Sans" charset="0"/>
                <a:ea typeface="Open Sans" charset="0"/>
                <a:cs typeface="Open Sans" charset="0"/>
              </a:defRPr>
            </a:lvl2pPr>
            <a:lvl3pPr marL="1143000" marR="0" indent="-228600" algn="l" defTabSz="914400" rtl="0" eaLnBrk="1" fontAlgn="auto" latinLnBrk="0" hangingPunct="1">
              <a:lnSpc>
                <a:spcPct val="100000"/>
              </a:lnSpc>
              <a:spcBef>
                <a:spcPct val="20000"/>
              </a:spcBef>
              <a:spcAft>
                <a:spcPts val="0"/>
              </a:spcAft>
              <a:buClr>
                <a:srgbClr val="F6AF14"/>
              </a:buClr>
              <a:buSzTx/>
              <a:buFont typeface="Arial" panose="020B0604020202020204" pitchFamily="34" charset="0"/>
              <a:buChar char="•"/>
              <a:tabLst/>
              <a:defRPr sz="2400" kern="1200">
                <a:solidFill>
                  <a:schemeClr val="tx1"/>
                </a:solidFill>
                <a:latin typeface="Open Sans" charset="0"/>
                <a:ea typeface="Open Sans" charset="0"/>
                <a:cs typeface="Open Sans" charset="0"/>
              </a:defRPr>
            </a:lvl3pPr>
            <a:lvl4pPr marL="1600200" marR="0" indent="-228600" algn="l" defTabSz="914400" rtl="0" eaLnBrk="1" fontAlgn="auto" latinLnBrk="0" hangingPunct="1">
              <a:lnSpc>
                <a:spcPct val="100000"/>
              </a:lnSpc>
              <a:spcBef>
                <a:spcPct val="20000"/>
              </a:spcBef>
              <a:spcAft>
                <a:spcPts val="0"/>
              </a:spcAft>
              <a:buClr>
                <a:srgbClr val="F6AF14"/>
              </a:buClr>
              <a:buSzTx/>
              <a:buFont typeface="Arial" panose="020B0604020202020204" pitchFamily="34" charset="0"/>
              <a:buChar char="•"/>
              <a:tabLst/>
              <a:defRPr sz="2000" kern="1200">
                <a:solidFill>
                  <a:schemeClr val="tx1"/>
                </a:solidFill>
                <a:latin typeface="Open Sans" charset="0"/>
                <a:ea typeface="Open Sans" charset="0"/>
                <a:cs typeface="Open Sans" charset="0"/>
              </a:defRPr>
            </a:lvl4pPr>
            <a:lvl5pPr marL="2057400" marR="0" indent="-228600" algn="l" defTabSz="914400" rtl="0" eaLnBrk="1" fontAlgn="auto" latinLnBrk="0" hangingPunct="1">
              <a:lnSpc>
                <a:spcPct val="100000"/>
              </a:lnSpc>
              <a:spcBef>
                <a:spcPct val="20000"/>
              </a:spcBef>
              <a:spcAft>
                <a:spcPts val="0"/>
              </a:spcAft>
              <a:buClr>
                <a:srgbClr val="F6AF14"/>
              </a:buClr>
              <a:buSzTx/>
              <a:buFont typeface="Arial" panose="020B0604020202020204" pitchFamily="34" charset="0"/>
              <a:buChar char="•"/>
              <a:tabLst/>
              <a:defRPr sz="2000" kern="1200">
                <a:solidFill>
                  <a:schemeClr val="tx1"/>
                </a:solidFill>
                <a:latin typeface="Open Sans" charset="0"/>
                <a:ea typeface="Open Sans" charset="0"/>
                <a:cs typeface="Open Sans"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a:t>Brett </a:t>
            </a:r>
            <a:r>
              <a:rPr lang="en-US" b="1" dirty="0" err="1"/>
              <a:t>Sheats</a:t>
            </a:r>
            <a:r>
              <a:rPr lang="en-US" b="1" dirty="0"/>
              <a:t/>
            </a:r>
            <a:br>
              <a:rPr lang="en-US" b="1" dirty="0"/>
            </a:br>
            <a:r>
              <a:rPr lang="en-US" sz="2800" dirty="0"/>
              <a:t>EARN National Policy Director</a:t>
            </a:r>
            <a:br>
              <a:rPr lang="en-US" sz="2800" dirty="0"/>
            </a:br>
            <a:r>
              <a:rPr lang="en-US" sz="2800" u="sng" dirty="0" err="1">
                <a:solidFill>
                  <a:srgbClr val="012B89"/>
                </a:solidFill>
              </a:rPr>
              <a:t>bsheats@viscardicenter.org</a:t>
            </a:r>
            <a:endParaRPr lang="en-US" sz="2800" u="sng" dirty="0">
              <a:solidFill>
                <a:srgbClr val="012B89"/>
              </a:solidFill>
            </a:endParaRPr>
          </a:p>
          <a:p>
            <a:pPr marL="0" indent="0">
              <a:buFont typeface="Arial" panose="020B0604020202020204" pitchFamily="34" charset="0"/>
              <a:buNone/>
            </a:pPr>
            <a:endParaRPr lang="en-US" dirty="0">
              <a:solidFill>
                <a:srgbClr val="012B89"/>
              </a:solidFill>
            </a:endParaRPr>
          </a:p>
        </p:txBody>
      </p:sp>
    </p:spTree>
    <p:extLst>
      <p:ext uri="{BB962C8B-B14F-4D97-AF65-F5344CB8AC3E}">
        <p14:creationId xmlns:p14="http://schemas.microsoft.com/office/powerpoint/2010/main" val="4804328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3"/>
          <p:cNvSpPr>
            <a:spLocks noGrp="1"/>
          </p:cNvSpPr>
          <p:nvPr>
            <p:ph type="sldNum" sz="quarter" idx="4"/>
          </p:nvPr>
        </p:nvSpPr>
        <p:spPr bwMode="auto">
          <a:xfrm>
            <a:off x="10871200" y="6096000"/>
            <a:ext cx="711200" cy="366713"/>
          </a:xfrm>
          <a:prstGeom prst="rect">
            <a:avLst/>
          </a:prstGeom>
          <a:noFill/>
          <a:ln w="9525">
            <a:noFill/>
            <a:miter lim="800000"/>
            <a:headEnd/>
            <a:tailEnd/>
          </a:ln>
        </p:spPr>
        <p:txBody>
          <a:bodyPr vert="horz" wrap="square" lIns="91438" tIns="45719" rIns="91438" bIns="45719" numCol="1" anchor="ctr" anchorCtr="0" compatLnSpc="1">
            <a:prstTxWarp prst="textNoShape">
              <a:avLst/>
            </a:prstTxWarp>
          </a:bodyPr>
          <a:lstStyle>
            <a:lvl1pPr algn="ctr">
              <a:defRPr sz="1200" b="1">
                <a:solidFill>
                  <a:srgbClr val="FFFFFF"/>
                </a:solidFill>
                <a:latin typeface="Roboto light"/>
              </a:defRPr>
            </a:lvl1pPr>
          </a:lstStyle>
          <a:p>
            <a:pPr>
              <a:defRPr/>
            </a:pPr>
            <a:r>
              <a:rPr lang="en-US" dirty="0"/>
              <a:t>9</a:t>
            </a:r>
          </a:p>
        </p:txBody>
      </p:sp>
      <p:sp>
        <p:nvSpPr>
          <p:cNvPr id="30722" name="Rectangle 3"/>
          <p:cNvSpPr>
            <a:spLocks noGrp="1"/>
          </p:cNvSpPr>
          <p:nvPr>
            <p:ph type="body" idx="4294967295"/>
          </p:nvPr>
        </p:nvSpPr>
        <p:spPr>
          <a:xfrm>
            <a:off x="508000" y="1211263"/>
            <a:ext cx="10263188" cy="4611687"/>
          </a:xfrm>
        </p:spPr>
        <p:txBody>
          <a:bodyPr/>
          <a:lstStyle/>
          <a:p>
            <a:pPr eaLnBrk="1" hangingPunct="1">
              <a:lnSpc>
                <a:spcPct val="80000"/>
              </a:lnSpc>
              <a:spcAft>
                <a:spcPts val="1200"/>
              </a:spcAft>
            </a:pPr>
            <a:r>
              <a:rPr lang="en-US" sz="2500" dirty="0">
                <a:solidFill>
                  <a:schemeClr val="accent6"/>
                </a:solidFill>
              </a:rPr>
              <a:t>Develop and communicate policy statements and other illustrations of the company’s commitment to inclusion of workers with disabilities </a:t>
            </a:r>
          </a:p>
          <a:p>
            <a:pPr eaLnBrk="1" hangingPunct="1">
              <a:lnSpc>
                <a:spcPct val="80000"/>
              </a:lnSpc>
              <a:spcAft>
                <a:spcPts val="600"/>
              </a:spcAft>
            </a:pPr>
            <a:r>
              <a:rPr lang="en-US" sz="2500" dirty="0">
                <a:solidFill>
                  <a:schemeClr val="accent6"/>
                </a:solidFill>
              </a:rPr>
              <a:t>Establish an enterprise-wide team consisting of executives, managers and employees with disabilities to support and advance the recruiting, hiring, retention and promotion of individuals with disabilities</a:t>
            </a:r>
          </a:p>
          <a:p>
            <a:pPr lvl="1" eaLnBrk="1" hangingPunct="1">
              <a:lnSpc>
                <a:spcPct val="80000"/>
              </a:lnSpc>
              <a:spcAft>
                <a:spcPts val="1200"/>
              </a:spcAft>
            </a:pPr>
            <a:r>
              <a:rPr lang="en-US" sz="2200" dirty="0">
                <a:solidFill>
                  <a:schemeClr val="accent6"/>
                </a:solidFill>
              </a:rPr>
              <a:t>Disability-focused employee resource group (ERG) or affinity group </a:t>
            </a:r>
          </a:p>
          <a:p>
            <a:pPr eaLnBrk="1" hangingPunct="1">
              <a:lnSpc>
                <a:spcPct val="80000"/>
              </a:lnSpc>
              <a:spcAft>
                <a:spcPts val="1200"/>
              </a:spcAft>
            </a:pPr>
            <a:r>
              <a:rPr lang="en-US" sz="2500" dirty="0">
                <a:solidFill>
                  <a:schemeClr val="accent6"/>
                </a:solidFill>
              </a:rPr>
              <a:t>Make and publicize the business case for employing qualified individuals with disabilities</a:t>
            </a:r>
          </a:p>
          <a:p>
            <a:pPr eaLnBrk="1" hangingPunct="1">
              <a:lnSpc>
                <a:spcPct val="80000"/>
              </a:lnSpc>
              <a:spcAft>
                <a:spcPts val="1200"/>
              </a:spcAft>
            </a:pPr>
            <a:r>
              <a:rPr lang="en-US" sz="2500" dirty="0">
                <a:solidFill>
                  <a:schemeClr val="accent6"/>
                </a:solidFill>
              </a:rPr>
              <a:t>Include disability as part of the company’s diversity activities</a:t>
            </a:r>
          </a:p>
        </p:txBody>
      </p:sp>
      <p:sp>
        <p:nvSpPr>
          <p:cNvPr id="2" name="Title 1"/>
          <p:cNvSpPr>
            <a:spLocks noGrp="1"/>
          </p:cNvSpPr>
          <p:nvPr>
            <p:ph type="title"/>
          </p:nvPr>
        </p:nvSpPr>
        <p:spPr/>
        <p:txBody>
          <a:bodyPr/>
          <a:lstStyle/>
          <a:p>
            <a:r>
              <a:rPr lang="en-US" sz="3100" kern="1200" dirty="0">
                <a:solidFill>
                  <a:srgbClr val="FFFFFF"/>
                </a:solidFill>
                <a:effectLst/>
                <a:latin typeface="Roboto Slab"/>
                <a:ea typeface="+mj-ea"/>
                <a:cs typeface="+mj-cs"/>
              </a:rPr>
              <a:t>Framework to Build an Inclusive Culture</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50800"/>
            <a:ext cx="11074400" cy="1143000"/>
          </a:xfrm>
        </p:spPr>
        <p:txBody>
          <a:bodyPr/>
          <a:lstStyle/>
          <a:p>
            <a:r>
              <a:rPr lang="en-US" b="1" i="1" dirty="0" err="1"/>
              <a:t>Inclusion@Work</a:t>
            </a:r>
            <a:r>
              <a:rPr lang="en-US" b="1" dirty="0"/>
              <a:t> Framework</a:t>
            </a:r>
          </a:p>
        </p:txBody>
      </p:sp>
      <p:pic>
        <p:nvPicPr>
          <p:cNvPr id="4" name="Content Placeholder 3" descr="Lead the Way: Inclusive Business Culture &#10;Build the Pipeline: Outreach and Recruitment&#10;Hire (and Keep) the Best: Personnel Processes &#10;Ensure Productivity: Reasonable Accommodation Procedures &#10;Communicate: External and Internal Communication of Company Policies and Practices &#10;Be Tech Savvy: Accessible Information and Communication Technology&#10;Partnership on Employment &amp; Accessible Technology (PEAT) TalentWorks&#10;Grow Success: Accountability and Continuous Improvement Systems&#10;"/>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159369" y="1092200"/>
            <a:ext cx="5771662" cy="5350599"/>
          </a:xfrm>
        </p:spPr>
      </p:pic>
      <p:sp>
        <p:nvSpPr>
          <p:cNvPr id="5" name="Slide Number Placeholder 1"/>
          <p:cNvSpPr txBox="1">
            <a:spLocks/>
          </p:cNvSpPr>
          <p:nvPr/>
        </p:nvSpPr>
        <p:spPr>
          <a:xfrm>
            <a:off x="10871962" y="6076349"/>
            <a:ext cx="711200" cy="36618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en-US" b="1" dirty="0">
                <a:solidFill>
                  <a:srgbClr val="FFFFFF"/>
                </a:solidFill>
                <a:cs typeface="Arial" charset="0"/>
              </a:rPr>
              <a:t>9</a:t>
            </a:r>
          </a:p>
        </p:txBody>
      </p:sp>
    </p:spTree>
    <p:extLst>
      <p:ext uri="{BB962C8B-B14F-4D97-AF65-F5344CB8AC3E}">
        <p14:creationId xmlns:p14="http://schemas.microsoft.com/office/powerpoint/2010/main" val="4103316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smtClean="0"/>
              <a:t>Lead the Way: </a:t>
            </a:r>
            <a:br>
              <a:rPr lang="en-US" altLang="en-US" smtClean="0"/>
            </a:br>
            <a:r>
              <a:rPr lang="en-US" altLang="en-US" smtClean="0"/>
              <a:t>Inclusive Business Culture</a:t>
            </a:r>
          </a:p>
        </p:txBody>
      </p:sp>
      <p:pic>
        <p:nvPicPr>
          <p:cNvPr id="7171" name="Content Placeholder 3" descr="Lead the Way: Inclusive Business Culture"/>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726287" y="649489"/>
            <a:ext cx="6324600" cy="5869172"/>
          </a:xfrm>
        </p:spPr>
      </p:pic>
    </p:spTree>
    <p:extLst>
      <p:ext uri="{BB962C8B-B14F-4D97-AF65-F5344CB8AC3E}">
        <p14:creationId xmlns:p14="http://schemas.microsoft.com/office/powerpoint/2010/main" val="2627135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2"/>
          <p:cNvSpPr txBox="1">
            <a:spLocks noGrp="1"/>
          </p:cNvSpPr>
          <p:nvPr/>
        </p:nvSpPr>
        <p:spPr bwMode="auto">
          <a:xfrm>
            <a:off x="9753600" y="6629400"/>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fld id="{DB61660E-E809-48F8-8C76-A5336CD63A35}" type="slidenum">
              <a:rPr lang="en-US" altLang="en-US" sz="1200">
                <a:solidFill>
                  <a:srgbClr val="F2F2F2"/>
                </a:solidFill>
              </a:rPr>
              <a:pPr algn="r" eaLnBrk="1" hangingPunct="1">
                <a:spcBef>
                  <a:spcPct val="0"/>
                </a:spcBef>
                <a:buFontTx/>
                <a:buNone/>
              </a:pPr>
              <a:t>7</a:t>
            </a:fld>
            <a:endParaRPr lang="en-US" altLang="en-US" sz="1200">
              <a:solidFill>
                <a:srgbClr val="F2F2F2"/>
              </a:solidFill>
            </a:endParaRPr>
          </a:p>
        </p:txBody>
      </p:sp>
      <p:sp>
        <p:nvSpPr>
          <p:cNvPr id="4" name="Title 3"/>
          <p:cNvSpPr>
            <a:spLocks noGrp="1"/>
          </p:cNvSpPr>
          <p:nvPr>
            <p:ph type="ctrTitle" idx="4294967295"/>
          </p:nvPr>
        </p:nvSpPr>
        <p:spPr>
          <a:xfrm>
            <a:off x="2590800" y="0"/>
            <a:ext cx="8077200" cy="1023938"/>
          </a:xfrm>
          <a:solidFill>
            <a:schemeClr val="bg1">
              <a:lumMod val="85000"/>
            </a:schemeClr>
          </a:solidFill>
        </p:spPr>
        <p:txBody>
          <a:bodyPr vert="horz" wrap="square" lIns="630936" tIns="27432" rIns="630936" bIns="0" numCol="1" anchor="b" anchorCtr="0" compatLnSpc="1">
            <a:prstTxWarp prst="textNoShape">
              <a:avLst/>
            </a:prstTxWarp>
          </a:bodyPr>
          <a:lstStyle/>
          <a:p>
            <a:pPr>
              <a:lnSpc>
                <a:spcPts val="3600"/>
              </a:lnSpc>
              <a:defRPr/>
            </a:pPr>
            <a:r>
              <a:rPr lang="en-US" altLang="en-US" sz="3600" b="1" dirty="0">
                <a:solidFill>
                  <a:srgbClr val="073759"/>
                </a:solidFill>
              </a:rPr>
              <a:t>Four Layers of Diversity</a:t>
            </a:r>
          </a:p>
        </p:txBody>
      </p:sp>
      <p:grpSp>
        <p:nvGrpSpPr>
          <p:cNvPr id="8196" name="Group 4" descr="Internal Dimensions: Age, Gender, Sexual Orientation, Physical Ability, Ethnicity, Race&#10;External Dimensions: Geographic Location, Income, Personal Habits, Recreational Habits, Religion, Educational Background, Work Experience, Appearance, Parental Status, Marital Status&#10;Organizational Dimensions: Functional Level/Classification, Work Content Field, Division/Department/Unit/Group, Seniority, Work Location, Union Affiliation, Management Status"/>
          <p:cNvGrpSpPr>
            <a:grpSpLocks/>
          </p:cNvGrpSpPr>
          <p:nvPr/>
        </p:nvGrpSpPr>
        <p:grpSpPr bwMode="auto">
          <a:xfrm>
            <a:off x="3695163" y="1137684"/>
            <a:ext cx="5868473" cy="5606016"/>
            <a:chOff x="1219200" y="1524000"/>
            <a:chExt cx="7620000" cy="5219700"/>
          </a:xfrm>
        </p:grpSpPr>
        <p:pic>
          <p:nvPicPr>
            <p:cNvPr id="2" name="Picture 2" descr="Image result for 4 layers of divers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524000"/>
              <a:ext cx="7620000" cy="5219700"/>
            </a:xfrm>
            <a:prstGeom prst="ellipse">
              <a:avLst/>
            </a:prstGeom>
            <a:noFill/>
            <a:ln>
              <a:noFill/>
            </a:ln>
            <a:extLst>
              <a:ext uri="{909E8E84-426E-40dd-AFC4-6F175D3DCCD1}"/>
              <a:ext uri="{91240B29-F687-4f45-9708-019B960494DF}"/>
            </a:extLst>
          </p:spPr>
        </p:pic>
        <p:sp>
          <p:nvSpPr>
            <p:cNvPr id="8198" name="Oval 1"/>
            <p:cNvSpPr>
              <a:spLocks noChangeArrowheads="1"/>
            </p:cNvSpPr>
            <p:nvPr/>
          </p:nvSpPr>
          <p:spPr bwMode="auto">
            <a:xfrm>
              <a:off x="3962400" y="3429000"/>
              <a:ext cx="2057400" cy="1447800"/>
            </a:xfrm>
            <a:prstGeom prst="ellipse">
              <a:avLst/>
            </a:pr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p>
          </p:txBody>
        </p:sp>
      </p:grpSp>
    </p:spTree>
    <p:extLst>
      <p:ext uri="{BB962C8B-B14F-4D97-AF65-F5344CB8AC3E}">
        <p14:creationId xmlns:p14="http://schemas.microsoft.com/office/powerpoint/2010/main" val="17936381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2"/>
          <p:cNvSpPr txBox="1">
            <a:spLocks noGrp="1"/>
          </p:cNvSpPr>
          <p:nvPr/>
        </p:nvSpPr>
        <p:spPr bwMode="auto">
          <a:xfrm>
            <a:off x="9753600" y="6629400"/>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fld id="{98711318-C1CC-467F-80A9-8B32CE368D24}" type="slidenum">
              <a:rPr lang="en-US" altLang="en-US" sz="1200">
                <a:solidFill>
                  <a:srgbClr val="F2F2F2"/>
                </a:solidFill>
              </a:rPr>
              <a:pPr algn="r" eaLnBrk="1" hangingPunct="1">
                <a:spcBef>
                  <a:spcPct val="0"/>
                </a:spcBef>
                <a:buFontTx/>
                <a:buNone/>
              </a:pPr>
              <a:t>8</a:t>
            </a:fld>
            <a:endParaRPr lang="en-US" altLang="en-US" sz="1200">
              <a:solidFill>
                <a:srgbClr val="F2F2F2"/>
              </a:solidFill>
            </a:endParaRPr>
          </a:p>
        </p:txBody>
      </p:sp>
      <p:sp>
        <p:nvSpPr>
          <p:cNvPr id="4" name="Title 3"/>
          <p:cNvSpPr>
            <a:spLocks noGrp="1"/>
          </p:cNvSpPr>
          <p:nvPr>
            <p:ph type="ctrTitle" idx="4294967295"/>
          </p:nvPr>
        </p:nvSpPr>
        <p:spPr>
          <a:xfrm>
            <a:off x="2743200" y="0"/>
            <a:ext cx="7924800" cy="1023938"/>
          </a:xfrm>
          <a:solidFill>
            <a:schemeClr val="bg1">
              <a:lumMod val="85000"/>
            </a:schemeClr>
          </a:solidFill>
        </p:spPr>
        <p:txBody>
          <a:bodyPr vert="horz" wrap="square" lIns="630936" tIns="27432" rIns="630936" bIns="0" numCol="1" anchor="b" anchorCtr="0" compatLnSpc="1">
            <a:prstTxWarp prst="textNoShape">
              <a:avLst/>
            </a:prstTxWarp>
          </a:bodyPr>
          <a:lstStyle/>
          <a:p>
            <a:pPr>
              <a:lnSpc>
                <a:spcPts val="3600"/>
              </a:lnSpc>
              <a:defRPr/>
            </a:pPr>
            <a:r>
              <a:rPr lang="en-US" altLang="en-US" sz="3600" b="1">
                <a:solidFill>
                  <a:srgbClr val="073759"/>
                </a:solidFill>
              </a:rPr>
              <a:t>Brewer's Optimal Distinctiveness Framework</a:t>
            </a:r>
          </a:p>
        </p:txBody>
      </p:sp>
      <p:graphicFrame>
        <p:nvGraphicFramePr>
          <p:cNvPr id="25629" name="Group 29" descr="This theory essentially explains the tension that people experience between the need to be a unique individual and the need to belong with others. &#10;"/>
          <p:cNvGraphicFramePr>
            <a:graphicFrameLocks noGrp="1"/>
          </p:cNvGraphicFramePr>
          <p:nvPr>
            <p:extLst>
              <p:ext uri="{D42A27DB-BD31-4B8C-83A1-F6EECF244321}">
                <p14:modId xmlns:p14="http://schemas.microsoft.com/office/powerpoint/2010/main" val="647432847"/>
              </p:ext>
            </p:extLst>
          </p:nvPr>
        </p:nvGraphicFramePr>
        <p:xfrm>
          <a:off x="2667000" y="1371600"/>
          <a:ext cx="8001000" cy="4313238"/>
        </p:xfrm>
        <a:graphic>
          <a:graphicData uri="http://schemas.openxmlformats.org/drawingml/2006/table">
            <a:tbl>
              <a:tblPr firstRow="1"/>
              <a:tblGrid>
                <a:gridCol w="2667000">
                  <a:extLst>
                    <a:ext uri="{9D8B030D-6E8A-4147-A177-3AD203B41FA5}">
                      <a16:colId xmlns:a16="http://schemas.microsoft.com/office/drawing/2014/main" val="2907195571"/>
                    </a:ext>
                  </a:extLst>
                </a:gridCol>
                <a:gridCol w="2667000">
                  <a:extLst>
                    <a:ext uri="{9D8B030D-6E8A-4147-A177-3AD203B41FA5}">
                      <a16:colId xmlns:a16="http://schemas.microsoft.com/office/drawing/2014/main" val="1379854615"/>
                    </a:ext>
                  </a:extLst>
                </a:gridCol>
                <a:gridCol w="2667000">
                  <a:extLst>
                    <a:ext uri="{9D8B030D-6E8A-4147-A177-3AD203B41FA5}">
                      <a16:colId xmlns:a16="http://schemas.microsoft.com/office/drawing/2014/main" val="2249970016"/>
                    </a:ext>
                  </a:extLst>
                </a:gridCol>
              </a:tblGrid>
              <a:tr h="325438">
                <a:tc>
                  <a:txBody>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15000"/>
                        </a:lnSpc>
                        <a:spcBef>
                          <a:spcPct val="0"/>
                        </a:spcBef>
                        <a:spcAft>
                          <a:spcPct val="0"/>
                        </a:spcAft>
                        <a:buClrTx/>
                        <a:buSzTx/>
                        <a:buFontTx/>
                        <a:buNone/>
                        <a:tabLst/>
                      </a:pPr>
                      <a:r>
                        <a:rPr kumimoji="0" lang="en-US" altLang="en-US" sz="1600" b="1" i="0" u="none" strike="noStrike" cap="none" normalizeH="0" baseline="0" dirty="0" smtClean="0">
                          <a:ln>
                            <a:noFill/>
                          </a:ln>
                          <a:solidFill>
                            <a:srgbClr val="FFFFFF"/>
                          </a:solidFill>
                          <a:effectLst/>
                          <a:latin typeface="Arial" panose="020B0604020202020204" pitchFamily="34" charset="0"/>
                          <a:ea typeface="MS PGothic" panose="020B0600070205080204" pitchFamily="34" charset="-128"/>
                          <a:cs typeface="Arial" panose="020B0604020202020204" pitchFamily="34" charset="0"/>
                        </a:rPr>
                        <a:t> </a:t>
                      </a:r>
                      <a:endParaRPr kumimoji="0" lang="en-US" altLang="en-US" sz="1400" b="1" i="0" u="none" strike="noStrike" cap="none" normalizeH="0" baseline="0" dirty="0" smtClean="0">
                        <a:ln>
                          <a:noFill/>
                        </a:ln>
                        <a:solidFill>
                          <a:srgbClr val="FFFFFF"/>
                        </a:solidFill>
                        <a:effectLst/>
                        <a:latin typeface="Arial" panose="020B0604020202020204" pitchFamily="34" charset="0"/>
                        <a:ea typeface="Calibri" panose="020F050202020403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15000"/>
                        </a:lnSpc>
                        <a:spcBef>
                          <a:spcPct val="0"/>
                        </a:spcBef>
                        <a:spcAft>
                          <a:spcPct val="0"/>
                        </a:spcAft>
                        <a:buClrTx/>
                        <a:buSzTx/>
                        <a:buFontTx/>
                        <a:buNone/>
                        <a:tabLst/>
                      </a:pPr>
                      <a:r>
                        <a:rPr kumimoji="0" lang="en-US" altLang="en-US" sz="2000" b="1" i="0" u="none" strike="noStrike" cap="none" normalizeH="0" baseline="0" dirty="0" smtClean="0">
                          <a:ln>
                            <a:noFill/>
                          </a:ln>
                          <a:solidFill>
                            <a:srgbClr val="FFFFFF"/>
                          </a:solidFill>
                          <a:effectLst>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rPr>
                        <a:t>Low Belongingness</a:t>
                      </a:r>
                      <a:endParaRPr kumimoji="0" lang="en-US" altLang="en-US" sz="1800" b="1" i="0" u="none" strike="noStrike" cap="none" normalizeH="0" baseline="0" dirty="0" smtClean="0">
                        <a:ln>
                          <a:noFill/>
                        </a:ln>
                        <a:solidFill>
                          <a:srgbClr val="FFFFFF"/>
                        </a:solidFill>
                        <a:effectLst>
                          <a:outerShdw blurRad="38100" dist="38100" dir="2700000" algn="tl">
                            <a:srgbClr val="000000"/>
                          </a:outerShdw>
                        </a:effectLst>
                        <a:latin typeface="Arial" panose="020B0604020202020204" pitchFamily="34" charset="0"/>
                        <a:ea typeface="Calibri" panose="020F0502020204030204" pitchFamily="34"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15000"/>
                        </a:lnSpc>
                        <a:spcBef>
                          <a:spcPct val="0"/>
                        </a:spcBef>
                        <a:spcAft>
                          <a:spcPct val="0"/>
                        </a:spcAft>
                        <a:buClrTx/>
                        <a:buSzTx/>
                        <a:buFontTx/>
                        <a:buNone/>
                        <a:tabLst/>
                      </a:pPr>
                      <a:r>
                        <a:rPr kumimoji="0" lang="en-US" altLang="en-US" sz="2000" b="1" i="0" u="none" strike="noStrike" cap="none" normalizeH="0" baseline="0" dirty="0" smtClean="0">
                          <a:ln>
                            <a:noFill/>
                          </a:ln>
                          <a:solidFill>
                            <a:srgbClr val="FFFFFF"/>
                          </a:solidFill>
                          <a:effectLst>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rPr>
                        <a:t>High belongingness</a:t>
                      </a:r>
                      <a:endParaRPr kumimoji="0" lang="en-US" altLang="en-US" sz="1800" b="1" i="0" u="none" strike="noStrike" cap="none" normalizeH="0" baseline="0" dirty="0" smtClean="0">
                        <a:ln>
                          <a:noFill/>
                        </a:ln>
                        <a:solidFill>
                          <a:srgbClr val="FFFFFF"/>
                        </a:solidFill>
                        <a:effectLst>
                          <a:outerShdw blurRad="38100" dist="38100" dir="2700000" algn="tl">
                            <a:srgbClr val="000000"/>
                          </a:outerShdw>
                        </a:effectLst>
                        <a:latin typeface="Arial" panose="020B0604020202020204" pitchFamily="34" charset="0"/>
                        <a:ea typeface="Calibri" panose="020F0502020204030204" pitchFamily="34"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638907725"/>
                  </a:ext>
                </a:extLst>
              </a:tr>
              <a:tr h="406400">
                <a:tc rowSpan="2">
                  <a:txBody>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15000"/>
                        </a:lnSpc>
                        <a:spcBef>
                          <a:spcPct val="0"/>
                        </a:spcBef>
                        <a:spcAft>
                          <a:spcPct val="0"/>
                        </a:spcAft>
                        <a:buClrTx/>
                        <a:buSzTx/>
                        <a:buFontTx/>
                        <a:buNone/>
                        <a:tabLst/>
                      </a:pPr>
                      <a:r>
                        <a:rPr kumimoji="0" lang="en-US" altLang="en-US" sz="1800" b="1" i="0" u="none" strike="noStrike" cap="none" normalizeH="0" baseline="0" dirty="0" smtClean="0">
                          <a:ln>
                            <a:noFill/>
                          </a:ln>
                          <a:solidFill>
                            <a:srgbClr val="FFFFFF"/>
                          </a:solidFill>
                          <a:effectLst>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rPr>
                        <a:t>High value in</a:t>
                      </a:r>
                    </a:p>
                    <a:p>
                      <a:pPr marL="0" marR="0" lvl="0" indent="0" algn="l" defTabSz="914400" rtl="0" eaLnBrk="0" fontAlgn="base" latinLnBrk="0" hangingPunct="0">
                        <a:lnSpc>
                          <a:spcPct val="115000"/>
                        </a:lnSpc>
                        <a:spcBef>
                          <a:spcPct val="0"/>
                        </a:spcBef>
                        <a:spcAft>
                          <a:spcPct val="0"/>
                        </a:spcAft>
                        <a:buClrTx/>
                        <a:buSzTx/>
                        <a:buFontTx/>
                        <a:buNone/>
                        <a:tabLst/>
                      </a:pPr>
                      <a:r>
                        <a:rPr kumimoji="0" lang="en-US" altLang="en-US" sz="1800" b="1" i="0" u="none" strike="noStrike" cap="none" normalizeH="0" baseline="0" dirty="0" smtClean="0">
                          <a:ln>
                            <a:noFill/>
                          </a:ln>
                          <a:solidFill>
                            <a:srgbClr val="FFFFFF"/>
                          </a:solidFill>
                          <a:effectLst>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rPr>
                        <a:t>uniqueness</a:t>
                      </a:r>
                      <a:endParaRPr kumimoji="0" lang="en-US" altLang="en-US" sz="1600" b="1" i="0" u="none" strike="noStrike" cap="none" normalizeH="0" baseline="0" dirty="0" smtClean="0">
                        <a:ln>
                          <a:noFill/>
                        </a:ln>
                        <a:solidFill>
                          <a:srgbClr val="FFFFFF"/>
                        </a:solidFill>
                        <a:effectLst>
                          <a:outerShdw blurRad="38100" dist="38100" dir="2700000" algn="tl">
                            <a:srgbClr val="000000"/>
                          </a:outerShdw>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15000"/>
                        </a:lnSpc>
                        <a:spcBef>
                          <a:spcPct val="0"/>
                        </a:spcBef>
                        <a:spcAft>
                          <a:spcPct val="0"/>
                        </a:spcAft>
                        <a:buClrTx/>
                        <a:buSzTx/>
                        <a:buFontTx/>
                        <a:buNone/>
                        <a:tabLst/>
                      </a:pPr>
                      <a:endParaRPr kumimoji="0" lang="en-US" altLang="en-US" sz="1800" b="1" i="0" u="none" strike="noStrike" cap="none" normalizeH="0" baseline="0" dirty="0" smtClean="0">
                        <a:ln>
                          <a:noFill/>
                        </a:ln>
                        <a:solidFill>
                          <a:srgbClr val="FFFFFF"/>
                        </a:solidFill>
                        <a:effectLst>
                          <a:outerShdw blurRad="38100" dist="38100" dir="2700000" algn="tl">
                            <a:srgbClr val="000000"/>
                          </a:outerShdw>
                        </a:effectLst>
                        <a:latin typeface="Arial" panose="020B0604020202020204" pitchFamily="34" charset="0"/>
                        <a:ea typeface="Calibri" panose="020F0502020204030204" pitchFamily="34"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Differentiation:</a:t>
                      </a:r>
                      <a:endParaRPr kumimoji="0" lang="en-US" altLang="en-US" sz="2000" b="1" i="0" u="none" strike="noStrike" cap="none" normalizeH="0" baseline="0" smtClean="0">
                        <a:ln>
                          <a:noFill/>
                        </a:ln>
                        <a:solidFill>
                          <a:srgbClr val="000000"/>
                        </a:solidFill>
                        <a:effectLst/>
                        <a:latin typeface="Arial" panose="020B0604020202020204" pitchFamily="34" charset="0"/>
                        <a:ea typeface="Calibri" panose="020F0502020204030204" pitchFamily="34"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Inclusion:</a:t>
                      </a:r>
                      <a:endParaRPr kumimoji="0" lang="en-US" altLang="en-US" sz="2000" b="1" i="0" u="none" strike="noStrike" cap="none" normalizeH="0" baseline="0" smtClean="0">
                        <a:ln>
                          <a:noFill/>
                        </a:ln>
                        <a:solidFill>
                          <a:srgbClr val="000000"/>
                        </a:solidFill>
                        <a:effectLst/>
                        <a:latin typeface="Arial" panose="020B0604020202020204" pitchFamily="34" charset="0"/>
                        <a:ea typeface="Calibri" panose="020F0502020204030204" pitchFamily="34"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94346523"/>
                  </a:ext>
                </a:extLst>
              </a:tr>
              <a:tr h="1347788">
                <a:tc vMerge="1">
                  <a:txBody>
                    <a:bodyPr/>
                    <a:lstStyle/>
                    <a:p>
                      <a:endParaRPr lang="en-US"/>
                    </a:p>
                  </a:txBody>
                  <a:tcPr/>
                </a:tc>
                <a:tc>
                  <a:txBody>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15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Individual is not treated as an organizational insider in the work group but their unique characteristics are seen as valuable and required for group/ organization success.</a:t>
                      </a:r>
                      <a:endParaRPr kumimoji="0" lang="en-US" altLang="en-US" sz="20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Individual is treated as an insider and also allowed/ encouraged to retain uniqueness within the work group.</a:t>
                      </a:r>
                      <a:endParaRPr kumimoji="0" lang="en-US" altLang="en-US" sz="2000" b="0" i="0" u="none" strike="noStrike" cap="none" normalizeH="0" baseline="0" smtClean="0">
                        <a:ln>
                          <a:noFill/>
                        </a:ln>
                        <a:solidFill>
                          <a:srgbClr val="000000"/>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15000"/>
                        </a:lnSpc>
                        <a:spcBef>
                          <a:spcPct val="0"/>
                        </a:spcBef>
                        <a:spcAft>
                          <a:spcPct val="0"/>
                        </a:spcAft>
                        <a:buClrTx/>
                        <a:buSzTx/>
                        <a:buFontTx/>
                        <a:buNone/>
                        <a:tabLst/>
                      </a:pPr>
                      <a:endParaRPr kumimoji="0" lang="en-US" altLang="en-US" sz="2000" b="0" i="0" u="none" strike="noStrike" cap="none" normalizeH="0" baseline="0" smtClean="0">
                        <a:ln>
                          <a:noFill/>
                        </a:ln>
                        <a:solidFill>
                          <a:srgbClr val="000000"/>
                        </a:solidFill>
                        <a:effectLst/>
                        <a:latin typeface="Arial" panose="020B0604020202020204" pitchFamily="34" charset="0"/>
                        <a:ea typeface="Calibri" panose="020F050202020403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3355725016"/>
                  </a:ext>
                </a:extLst>
              </a:tr>
              <a:tr h="401638">
                <a:tc rowSpan="2">
                  <a:txBody>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15000"/>
                        </a:lnSpc>
                        <a:spcBef>
                          <a:spcPct val="0"/>
                        </a:spcBef>
                        <a:spcAft>
                          <a:spcPct val="0"/>
                        </a:spcAft>
                        <a:buClrTx/>
                        <a:buSzTx/>
                        <a:buFontTx/>
                        <a:buNone/>
                        <a:tabLst/>
                      </a:pPr>
                      <a:r>
                        <a:rPr kumimoji="0" lang="en-US" altLang="en-US" sz="2000" b="1" i="0" u="none" strike="noStrike" cap="none" normalizeH="0" baseline="0" dirty="0" smtClean="0">
                          <a:ln>
                            <a:noFill/>
                          </a:ln>
                          <a:solidFill>
                            <a:srgbClr val="FFFFFF"/>
                          </a:solidFill>
                          <a:effectLst>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rPr>
                        <a:t>Low value in uniqueness</a:t>
                      </a:r>
                      <a:endParaRPr kumimoji="0" lang="en-US" altLang="en-US" sz="1800" b="1" i="0" u="none" strike="noStrike" cap="none" normalizeH="0" baseline="0" dirty="0" smtClean="0">
                        <a:ln>
                          <a:noFill/>
                        </a:ln>
                        <a:solidFill>
                          <a:srgbClr val="FFFFFF"/>
                        </a:solidFill>
                        <a:effectLst>
                          <a:outerShdw blurRad="38100" dist="38100" dir="2700000" algn="tl">
                            <a:srgbClr val="000000"/>
                          </a:outerShdw>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15000"/>
                        </a:lnSpc>
                        <a:spcBef>
                          <a:spcPct val="0"/>
                        </a:spcBef>
                        <a:spcAft>
                          <a:spcPct val="0"/>
                        </a:spcAft>
                        <a:buClrTx/>
                        <a:buSzTx/>
                        <a:buFontTx/>
                        <a:buNone/>
                        <a:tabLst/>
                      </a:pPr>
                      <a:endParaRPr kumimoji="0" lang="en-US" altLang="en-US" sz="1800" b="1" i="0" u="none" strike="noStrike" cap="none" normalizeH="0" baseline="0" dirty="0" smtClean="0">
                        <a:ln>
                          <a:noFill/>
                        </a:ln>
                        <a:solidFill>
                          <a:srgbClr val="FFFFFF"/>
                        </a:solidFill>
                        <a:effectLst>
                          <a:outerShdw blurRad="38100" dist="38100" dir="2700000" algn="tl">
                            <a:srgbClr val="000000"/>
                          </a:outerShdw>
                        </a:effectLst>
                        <a:latin typeface="Arial" panose="020B0604020202020204" pitchFamily="34" charset="0"/>
                        <a:ea typeface="Calibri" panose="020F0502020204030204" pitchFamily="34"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Exclusion:</a:t>
                      </a:r>
                      <a:endParaRPr kumimoji="0" lang="en-US" altLang="en-US" sz="2000" b="1" i="0" u="none" strike="noStrike" cap="none" normalizeH="0" baseline="0" smtClean="0">
                        <a:ln>
                          <a:noFill/>
                        </a:ln>
                        <a:solidFill>
                          <a:srgbClr val="000000"/>
                        </a:solidFill>
                        <a:effectLst/>
                        <a:latin typeface="Arial" panose="020B0604020202020204" pitchFamily="34" charset="0"/>
                        <a:ea typeface="Calibri" panose="020F0502020204030204" pitchFamily="34"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Assimilation:</a:t>
                      </a:r>
                      <a:endParaRPr kumimoji="0" lang="en-US" altLang="en-US" sz="2000" b="1" i="0" u="none" strike="noStrike" cap="none" normalizeH="0" baseline="0" smtClean="0">
                        <a:ln>
                          <a:noFill/>
                        </a:ln>
                        <a:solidFill>
                          <a:srgbClr val="000000"/>
                        </a:solidFill>
                        <a:effectLst/>
                        <a:latin typeface="Arial" panose="020B0604020202020204" pitchFamily="34" charset="0"/>
                        <a:ea typeface="Calibri" panose="020F0502020204030204" pitchFamily="34"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243055167"/>
                  </a:ext>
                </a:extLst>
              </a:tr>
              <a:tr h="1557338">
                <a:tc vMerge="1">
                  <a:txBody>
                    <a:bodyPr/>
                    <a:lstStyle/>
                    <a:p>
                      <a:endParaRPr lang="en-US"/>
                    </a:p>
                  </a:txBody>
                  <a:tcPr/>
                </a:tc>
                <a:tc>
                  <a:txBody>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Individual is not treated as an organizational insider with unique value in the work group but there are other employees or groups who are insiders.</a:t>
                      </a:r>
                      <a:endParaRPr kumimoji="0" lang="en-US" altLang="en-US" sz="2000" b="0" i="0" u="none" strike="noStrike" cap="none" normalizeH="0" baseline="0" smtClean="0">
                        <a:ln>
                          <a:noFill/>
                        </a:ln>
                        <a:solidFill>
                          <a:srgbClr val="000000"/>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15000"/>
                        </a:lnSpc>
                        <a:spcBef>
                          <a:spcPct val="0"/>
                        </a:spcBef>
                        <a:spcAft>
                          <a:spcPct val="0"/>
                        </a:spcAft>
                        <a:buClrTx/>
                        <a:buSzTx/>
                        <a:buFontTx/>
                        <a:buNone/>
                        <a:tabLst/>
                      </a:pPr>
                      <a:endParaRPr kumimoji="0" lang="en-US" altLang="en-US" sz="2000" b="0" i="0" u="none" strike="noStrike" cap="none" normalizeH="0" baseline="0" smtClean="0">
                        <a:ln>
                          <a:noFill/>
                        </a:ln>
                        <a:solidFill>
                          <a:srgbClr val="000000"/>
                        </a:solidFill>
                        <a:effectLst/>
                        <a:latin typeface="Arial" panose="020B0604020202020204" pitchFamily="34" charset="0"/>
                        <a:ea typeface="Calibri" panose="020F050202020403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15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Individual is treated as an insider in the work group when they conform to organizational/ dominant culture norms and downplay uniqueness.</a:t>
                      </a:r>
                      <a:endParaRPr kumimoji="0" lang="en-US" altLang="en-US" sz="20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484763283"/>
                  </a:ext>
                </a:extLst>
              </a:tr>
            </a:tbl>
          </a:graphicData>
        </a:graphic>
      </p:graphicFrame>
      <p:sp>
        <p:nvSpPr>
          <p:cNvPr id="9244" name="TextBox 5"/>
          <p:cNvSpPr txBox="1">
            <a:spLocks noChangeArrowheads="1"/>
          </p:cNvSpPr>
          <p:nvPr/>
        </p:nvSpPr>
        <p:spPr bwMode="auto">
          <a:xfrm>
            <a:off x="2895600" y="5867400"/>
            <a:ext cx="7391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2000" i="1">
                <a:latin typeface="Calibri" panose="020F0502020204030204" pitchFamily="34" charset="0"/>
                <a:cs typeface="Arial" panose="020B0604020202020204" pitchFamily="34" charset="0"/>
              </a:rPr>
              <a:t>Individuals experience feelings of inclusion when a high value is placed on uniqueness with a corresponding high value on belongingness</a:t>
            </a:r>
          </a:p>
        </p:txBody>
      </p:sp>
    </p:spTree>
    <p:extLst>
      <p:ext uri="{BB962C8B-B14F-4D97-AF65-F5344CB8AC3E}">
        <p14:creationId xmlns:p14="http://schemas.microsoft.com/office/powerpoint/2010/main" val="9707649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1"/>
          <p:cNvSpPr txBox="1">
            <a:spLocks noGrp="1"/>
          </p:cNvSpPr>
          <p:nvPr/>
        </p:nvSpPr>
        <p:spPr bwMode="auto">
          <a:xfrm>
            <a:off x="9753600" y="6629400"/>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fld id="{DB82AA2E-570A-4273-9745-CF8AF67F0696}" type="slidenum">
              <a:rPr lang="en-US" altLang="en-US" sz="1200">
                <a:solidFill>
                  <a:srgbClr val="F2F2F2"/>
                </a:solidFill>
              </a:rPr>
              <a:pPr algn="r" eaLnBrk="1" hangingPunct="1">
                <a:spcBef>
                  <a:spcPct val="0"/>
                </a:spcBef>
                <a:buFontTx/>
                <a:buNone/>
              </a:pPr>
              <a:t>9</a:t>
            </a:fld>
            <a:endParaRPr lang="en-US" altLang="en-US" sz="1200">
              <a:solidFill>
                <a:srgbClr val="F2F2F2"/>
              </a:solidFill>
            </a:endParaRPr>
          </a:p>
        </p:txBody>
      </p:sp>
      <p:sp>
        <p:nvSpPr>
          <p:cNvPr id="4" name="Content Placeholder 3"/>
          <p:cNvSpPr>
            <a:spLocks noGrp="1"/>
          </p:cNvSpPr>
          <p:nvPr>
            <p:ph sz="half" idx="4294967295"/>
          </p:nvPr>
        </p:nvSpPr>
        <p:spPr>
          <a:xfrm>
            <a:off x="2667000" y="1676401"/>
            <a:ext cx="7543800" cy="4678363"/>
          </a:xfrm>
        </p:spPr>
        <p:txBody>
          <a:bodyPr/>
          <a:lstStyle/>
          <a:p>
            <a:pPr marL="0" indent="0" algn="ctr">
              <a:buNone/>
              <a:defRPr/>
            </a:pPr>
            <a:r>
              <a:rPr lang="en-US" altLang="en-US" sz="2800" b="1" dirty="0">
                <a:solidFill>
                  <a:srgbClr val="073759"/>
                </a:solidFill>
              </a:rPr>
              <a:t>To create an inclusive environment, we must understand our unconscious mind</a:t>
            </a:r>
            <a:endParaRPr lang="en-US" altLang="en-US" sz="2800" dirty="0"/>
          </a:p>
          <a:p>
            <a:pPr>
              <a:defRPr/>
            </a:pPr>
            <a:endParaRPr lang="en-US" altLang="en-US" sz="2400" dirty="0"/>
          </a:p>
          <a:p>
            <a:pPr>
              <a:defRPr/>
            </a:pPr>
            <a:r>
              <a:rPr lang="en-US" altLang="en-US" sz="2400" dirty="0"/>
              <a:t>Why we do what we do</a:t>
            </a:r>
          </a:p>
          <a:p>
            <a:pPr>
              <a:defRPr/>
            </a:pPr>
            <a:endParaRPr lang="en-US" altLang="en-US" sz="2400" dirty="0"/>
          </a:p>
          <a:p>
            <a:pPr>
              <a:defRPr/>
            </a:pPr>
            <a:r>
              <a:rPr lang="en-US" altLang="en-US" sz="2400" dirty="0"/>
              <a:t>Why we think what we think</a:t>
            </a:r>
          </a:p>
          <a:p>
            <a:pPr>
              <a:defRPr/>
            </a:pPr>
            <a:endParaRPr lang="en-US" altLang="en-US" sz="2400" dirty="0"/>
          </a:p>
          <a:p>
            <a:pPr>
              <a:defRPr/>
            </a:pPr>
            <a:r>
              <a:rPr lang="en-US" altLang="en-US" sz="2400" dirty="0"/>
              <a:t>Why we feel what we feel</a:t>
            </a:r>
          </a:p>
        </p:txBody>
      </p:sp>
      <p:sp>
        <p:nvSpPr>
          <p:cNvPr id="5" name="Title 4"/>
          <p:cNvSpPr>
            <a:spLocks noGrp="1"/>
          </p:cNvSpPr>
          <p:nvPr>
            <p:ph type="ctrTitle" idx="4294967295"/>
          </p:nvPr>
        </p:nvSpPr>
        <p:spPr>
          <a:xfrm>
            <a:off x="2667000" y="3178"/>
            <a:ext cx="8001000" cy="1023937"/>
          </a:xfrm>
          <a:solidFill>
            <a:schemeClr val="bg1">
              <a:lumMod val="85000"/>
            </a:schemeClr>
          </a:solidFill>
        </p:spPr>
        <p:txBody>
          <a:bodyPr vert="horz" wrap="square" lIns="630936" tIns="27432" rIns="630936" bIns="0" numCol="1" anchor="b" anchorCtr="0" compatLnSpc="1">
            <a:prstTxWarp prst="textNoShape">
              <a:avLst/>
            </a:prstTxWarp>
          </a:bodyPr>
          <a:lstStyle/>
          <a:p>
            <a:pPr>
              <a:lnSpc>
                <a:spcPts val="3600"/>
              </a:lnSpc>
              <a:defRPr/>
            </a:pPr>
            <a:r>
              <a:rPr lang="en-US" altLang="en-US" sz="3600" b="1" dirty="0">
                <a:solidFill>
                  <a:srgbClr val="073759"/>
                </a:solidFill>
              </a:rPr>
              <a:t>The Unconscious Mind</a:t>
            </a:r>
          </a:p>
        </p:txBody>
      </p:sp>
      <p:pic>
        <p:nvPicPr>
          <p:cNvPr id="11269" name="Picture 2" descr="Mi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3600" y="2819400"/>
            <a:ext cx="2997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221236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Inclusion@Work&amp;quot;&quot;/&gt;&lt;property id=&quot;20307&quot; value=&quot;726&quot;/&gt;&lt;/object&gt;&lt;object type=&quot;3&quot; unique_id=&quot;10004&quot;&gt;&lt;property id=&quot;20148&quot; value=&quot;5&quot;/&gt;&lt;property id=&quot;20300&quot; value=&quot;Slide 2 - &amp;quot;Employer Assistance and Resource Network on Disability Inclusion (EARN)&amp;quot;&quot;/&gt;&lt;property id=&quot;20307&quot; value=&quot;328&quot;/&gt;&lt;/object&gt;&lt;object type=&quot;3&quot; unique_id=&quot;10005&quot;&gt;&lt;property id=&quot;20148&quot; value=&quot;5&quot;/&gt;&lt;property id=&quot;20300&quot; value=&quot;Slide 3 - &amp;quot;EARN &amp;quot;&quot;/&gt;&lt;property id=&quot;20307&quot; value=&quot;761&quot;/&gt;&lt;/object&gt;&lt;object type=&quot;3&quot; unique_id=&quot;10006&quot;&gt;&lt;property id=&quot;20148&quot; value=&quot;5&quot;/&gt;&lt;property id=&quot;20300&quot; value=&quot;Slide 4 - &amp;quot;Framework to Build an Inclusive Culture&amp;quot;&quot;/&gt;&lt;property id=&quot;20307&quot; value=&quot;745&quot;/&gt;&lt;/object&gt;&lt;object type=&quot;3&quot; unique_id=&quot;10007&quot;&gt;&lt;property id=&quot;20148&quot; value=&quot;5&quot;/&gt;&lt;property id=&quot;20300&quot; value=&quot;Slide 5 - &amp;quot;Inclusion@Work Framework&amp;quot;&quot;/&gt;&lt;property id=&quot;20307&quot; value=&quot;835&quot;/&gt;&lt;/object&gt;&lt;object type=&quot;3&quot; unique_id=&quot;10008&quot;&gt;&lt;property id=&quot;20148&quot; value=&quot;5&quot;/&gt;&lt;property id=&quot;20300&quot; value=&quot;Slide 6 - &amp;quot;Lead the Way:  Inclusive Business Culture&amp;quot;&quot;/&gt;&lt;property id=&quot;20307&quot; value=&quot;873&quot;/&gt;&lt;/object&gt;&lt;object type=&quot;3&quot; unique_id=&quot;10009&quot;&gt;&lt;property id=&quot;20148&quot; value=&quot;5&quot;/&gt;&lt;property id=&quot;20300&quot; value=&quot;Slide 7 - &amp;quot;Four Layers of Diversity&amp;quot;&quot;/&gt;&lt;property id=&quot;20307&quot; value=&quot;874&quot;/&gt;&lt;/object&gt;&lt;object type=&quot;3&quot; unique_id=&quot;10010&quot;&gt;&lt;property id=&quot;20148&quot; value=&quot;5&quot;/&gt;&lt;property id=&quot;20300&quot; value=&quot;Slide 8 - &amp;quot;Brewer's Optimal Distinctiveness Framework&amp;quot;&quot;/&gt;&lt;property id=&quot;20307&quot; value=&quot;875&quot;/&gt;&lt;/object&gt;&lt;object type=&quot;3&quot; unique_id=&quot;10011&quot;&gt;&lt;property id=&quot;20148&quot; value=&quot;5&quot;/&gt;&lt;property id=&quot;20300&quot; value=&quot;Slide 9 - &amp;quot;The Unconscious Mind&amp;quot;&quot;/&gt;&lt;property id=&quot;20307&quot; value=&quot;876&quot;/&gt;&lt;/object&gt;&lt;object type=&quot;3&quot; unique_id=&quot;10012&quot;&gt;&lt;property id=&quot;20148&quot; value=&quot;5&quot;/&gt;&lt;property id=&quot;20300&quot; value=&quot;Slide 10 - &amp;quot;Research Confirms….&amp;quot;&quot;/&gt;&lt;property id=&quot;20307&quot; value=&quot;877&quot;/&gt;&lt;/object&gt;&lt;object type=&quot;3&quot; unique_id=&quot;10013&quot;&gt;&lt;property id=&quot;20148&quot; value=&quot;5&quot;/&gt;&lt;property id=&quot;20300&quot; value=&quot;Slide 11 - &amp;quot;Test Your Attentiveness  &amp;quot;&quot;/&gt;&lt;property id=&quot;20307&quot; value=&quot;878&quot;/&gt;&lt;/object&gt;&lt;object type=&quot;3&quot; unique_id=&quot;10014&quot;&gt;&lt;property id=&quot;20148&quot; value=&quot;5&quot;/&gt;&lt;property id=&quot;20300&quot; value=&quot;Slide 12 - &amp;quot;Conditions for Unconscious Filters and Bias&amp;quot;&quot;/&gt;&lt;property id=&quot;20307&quot; value=&quot;879&quot;/&gt;&lt;/object&gt;&lt;object type=&quot;3&quot; unique_id=&quot;10015&quot;&gt;&lt;property id=&quot;20148&quot; value=&quot;5&quot;/&gt;&lt;property id=&quot;20300&quot; value=&quot;Slide 13 - &amp;quot;Bias&amp;quot;&quot;/&gt;&lt;property id=&quot;20307&quot; value=&quot;880&quot;/&gt;&lt;/object&gt;&lt;object type=&quot;3&quot; unique_id=&quot;10016&quot;&gt;&lt;property id=&quot;20148&quot; value=&quot;5&quot;/&gt;&lt;property id=&quot;20300&quot; value=&quot;Slide 14 - &amp;quot;Check Yo Self&amp;quot;&quot;/&gt;&lt;property id=&quot;20307&quot; value=&quot;881&quot;/&gt;&lt;/object&gt;&lt;object type=&quot;3&quot; unique_id=&quot;10017&quot;&gt;&lt;property id=&quot;20148&quot; value=&quot;5&quot;/&gt;&lt;property id=&quot;20300&quot; value=&quot;Slide 15 - &amp;quot;Bias&amp;quot;&quot;/&gt;&lt;property id=&quot;20307&quot; value=&quot;882&quot;/&gt;&lt;/object&gt;&lt;object type=&quot;3&quot; unique_id=&quot;10018&quot;&gt;&lt;property id=&quot;20148&quot; value=&quot;5&quot;/&gt;&lt;property id=&quot;20300&quot; value=&quot;Slide 16 - &amp;quot;Bias&amp;quot;&quot;/&gt;&lt;property id=&quot;20307&quot; value=&quot;883&quot;/&gt;&lt;/object&gt;&lt;object type=&quot;3&quot; unique_id=&quot;10019&quot;&gt;&lt;property id=&quot;20148&quot; value=&quot;5&quot;/&gt;&lt;property id=&quot;20300&quot; value=&quot;Slide 17 - &amp;quot;Micro-messaging&amp;quot;&quot;/&gt;&lt;property id=&quot;20307&quot; value=&quot;884&quot;/&gt;&lt;/object&gt;&lt;object type=&quot;3&quot; unique_id=&quot;10020&quot;&gt;&lt;property id=&quot;20148&quot; value=&quot;5&quot;/&gt;&lt;property id=&quot;20300&quot; value=&quot;Slide 18 - &amp;quot;Workplace Micro-messages&amp;quot;&quot;/&gt;&lt;property id=&quot;20307&quot; value=&quot;885&quot;/&gt;&lt;/object&gt;&lt;object type=&quot;3&quot; unique_id=&quot;10021&quot;&gt;&lt;property id=&quot;20148&quot; value=&quot;5&quot;/&gt;&lt;property id=&quot;20300&quot; value=&quot;Slide 19 - &amp;quot;Workplace Micro-messages&amp;quot;&quot;/&gt;&lt;property id=&quot;20307&quot; value=&quot;886&quot;/&gt;&lt;/object&gt;&lt;object type=&quot;3&quot; unique_id=&quot;10022&quot;&gt;&lt;property id=&quot;20148&quot; value=&quot;5&quot;/&gt;&lt;property id=&quot;20300&quot; value=&quot;Slide 20 - &amp;quot;Self-aware: Take the Implicit Association Test&amp;quot;&quot;/&gt;&lt;property id=&quot;20307&quot; value=&quot;887&quot;/&gt;&lt;/object&gt;&lt;object type=&quot;3&quot; unique_id=&quot;10023&quot;&gt;&lt;property id=&quot;20148&quot; value=&quot;5&quot;/&gt;&lt;property id=&quot;20300&quot; value=&quot;Slide 21&quot;/&gt;&lt;property id=&quot;20307&quot; value=&quot;889&quot;/&gt;&lt;/object&gt;&lt;object type=&quot;3&quot; unique_id=&quot;10024&quot;&gt;&lt;property id=&quot;20148&quot; value=&quot;5&quot;/&gt;&lt;property id=&quot;20300&quot; value=&quot;Slide 22&quot;/&gt;&lt;property id=&quot;20307&quot; value=&quot;890&quot;/&gt;&lt;/object&gt;&lt;object type=&quot;3&quot; unique_id=&quot;10025&quot;&gt;&lt;property id=&quot;20148&quot; value=&quot;5&quot;/&gt;&lt;property id=&quot;20300&quot; value=&quot;Slide 23&quot;/&gt;&lt;property id=&quot;20307&quot; value=&quot;891&quot;/&gt;&lt;/object&gt;&lt;object type=&quot;3&quot; unique_id=&quot;10026&quot;&gt;&lt;property id=&quot;20148&quot; value=&quot;5&quot;/&gt;&lt;property id=&quot;20300&quot; value=&quot;Slide 24 - &amp;quot;Organizational Structures&amp;quot;&quot;/&gt;&lt;property id=&quot;20307&quot; value=&quot;892&quot;/&gt;&lt;/object&gt;&lt;object type=&quot;3&quot; unique_id=&quot;10027&quot;&gt;&lt;property id=&quot;20148&quot; value=&quot;5&quot;/&gt;&lt;property id=&quot;20300&quot; value=&quot;Slide 25 - &amp;quot;We are smarter like this&amp;quot;&quot;/&gt;&lt;property id=&quot;20307&quot; value=&quot;893&quot;/&gt;&lt;/object&gt;&lt;object type=&quot;3&quot; unique_id=&quot;10028&quot;&gt;&lt;property id=&quot;20148&quot; value=&quot;5&quot;/&gt;&lt;property id=&quot;20300&quot; value=&quot;Slide 26 - &amp;quot;We are less smart like this...&amp;quot;&quot;/&gt;&lt;property id=&quot;20307&quot; value=&quot;894&quot;/&gt;&lt;/object&gt;&lt;object type=&quot;3&quot; unique_id=&quot;10029&quot;&gt;&lt;property id=&quot;20148&quot; value=&quot;5&quot;/&gt;&lt;property id=&quot;20300&quot; value=&quot;Slide 27 - &amp;quot;...And even less smart like this&amp;quot;&quot;/&gt;&lt;property id=&quot;20307&quot; value=&quot;895&quot;/&gt;&lt;/object&gt;&lt;object type=&quot;3&quot; unique_id=&quot;10030&quot;&gt;&lt;property id=&quot;20148&quot; value=&quot;5&quot;/&gt;&lt;property id=&quot;20300&quot; value=&quot;Slide 28 - &amp;quot;Organizational Structures&amp;quot;&quot;/&gt;&lt;property id=&quot;20307&quot; value=&quot;896&quot;/&gt;&lt;/object&gt;&lt;object type=&quot;3&quot; unique_id=&quot;10031&quot;&gt;&lt;property id=&quot;20148&quot; value=&quot;5&quot;/&gt;&lt;property id=&quot;20300&quot; value=&quot;Slide 29 - &amp;quot;Organizational Structures&amp;quot;&quot;/&gt;&lt;property id=&quot;20307&quot; value=&quot;897&quot;/&gt;&lt;/object&gt;&lt;object type=&quot;3&quot; unique_id=&quot;10032&quot;&gt;&lt;property id=&quot;20148&quot; value=&quot;5&quot;/&gt;&lt;property id=&quot;20300&quot; value=&quot;Slide 30 - &amp;quot;Organizational Structures&amp;quot;&quot;/&gt;&lt;property id=&quot;20307&quot; value=&quot;898&quot;/&gt;&lt;/object&gt;&lt;object type=&quot;3&quot; unique_id=&quot;10033&quot;&gt;&lt;property id=&quot;20148&quot; value=&quot;5&quot;/&gt;&lt;property id=&quot;20300&quot; value=&quot;Slide 31 - &amp;quot;Lead the Way: Inclusive Business Culture&amp;quot;&quot;/&gt;&lt;property id=&quot;20307&quot; value=&quot;861&quot;/&gt;&lt;/object&gt;&lt;object type=&quot;3&quot; unique_id=&quot;10034&quot;&gt;&lt;property id=&quot;20148&quot; value=&quot;5&quot;/&gt;&lt;property id=&quot;20300&quot; value=&quot;Slide 32 - &amp;quot;Build the Pipeline: Outreach &amp;amp; Recruitment&amp;quot;&quot;/&gt;&lt;property id=&quot;20307&quot; value=&quot;862&quot;/&gt;&lt;/object&gt;&lt;object type=&quot;3&quot; unique_id=&quot;10035&quot;&gt;&lt;property id=&quot;20148&quot; value=&quot;5&quot;/&gt;&lt;property id=&quot;20300&quot; value=&quot;Slide 33 - &amp;quot;Hire (and Keep) the Best: Talent Acquisition &amp;amp; Retention Processes&amp;quot;&quot;/&gt;&lt;property id=&quot;20307&quot; value=&quot;864&quot;/&gt;&lt;/object&gt;&lt;object type=&quot;3&quot; unique_id=&quot;10036&quot;&gt;&lt;property id=&quot;20148&quot; value=&quot;5&quot;/&gt;&lt;property id=&quot;20300&quot; value=&quot;Slide 34 - &amp;quot;Ensure Productivity: Reasonable Accommodations&amp;quot;&quot;/&gt;&lt;property id=&quot;20307&quot; value=&quot;865&quot;/&gt;&lt;/object&gt;&lt;object type=&quot;3&quot; unique_id=&quot;10037&quot;&gt;&lt;property id=&quot;20148&quot; value=&quot;5&quot;/&gt;&lt;property id=&quot;20300&quot; value=&quot;Slide 35 - &amp;quot;Communicate: External &amp;amp; Internal Communication of Company Policies &amp;amp; Practices&amp;quot;&quot;/&gt;&lt;property id=&quot;20307&quot; value=&quot;868&quot;/&gt;&lt;/object&gt;&lt;object type=&quot;3&quot; unique_id=&quot;10038&quot;&gt;&lt;property id=&quot;20148&quot; value=&quot;5&quot;/&gt;&lt;property id=&quot;20300&quot; value=&quot;Slide 36 - &amp;quot;Be Tech Savvy: Accessible Information &amp;amp; Communication Technology&amp;quot;&quot;/&gt;&lt;property id=&quot;20307&quot; value=&quot;866&quot;/&gt;&lt;/object&gt;&lt;object type=&quot;3&quot; unique_id=&quot;10039&quot;&gt;&lt;property id=&quot;20148&quot; value=&quot;5&quot;/&gt;&lt;property id=&quot;20300&quot; value=&quot;Slide 37 - &amp;quot;Grow Success: Accountability &amp;amp; Continuous Improvement Systems&amp;quot;&quot;/&gt;&lt;property id=&quot;20307&quot; value=&quot;863&quot;/&gt;&lt;/object&gt;&lt;object type=&quot;3&quot; unique_id=&quot;10040&quot;&gt;&lt;property id=&quot;20148&quot; value=&quot;5&quot;/&gt;&lt;property id=&quot;20300&quot; value=&quot;Slide 38 - &amp;quot;Q &amp;amp; A&amp;quot;&quot;/&gt;&lt;property id=&quot;20307&quot; value=&quot;733&quot;/&gt;&lt;/object&gt;&lt;object type=&quot;3&quot; unique_id=&quot;10041&quot;&gt;&lt;property id=&quot;20148&quot; value=&quot;5&quot;/&gt;&lt;property id=&quot;20300&quot; value=&quot;Slide 39 - &amp;quot;ODEP &amp;amp; EARN Contact Information&amp;quot;&quot;/&gt;&lt;property id=&quot;20307&quot; value=&quot;765&quot;/&gt;&lt;/object&gt;&lt;/object&gt;&lt;object type=&quot;8&quot; unique_id=&quot;10082&quot;&gt;&lt;/object&gt;&lt;/object&gt;&lt;/database&gt;"/>
  <p:tag name="MMPROD_NEXTUNIQUEID" val="10009"/>
  <p:tag name="SECTOMILLISECCONVERTED" val="1"/>
</p:tagLst>
</file>

<file path=ppt/theme/theme1.xml><?xml version="1.0" encoding="utf-8"?>
<a:theme xmlns:a="http://schemas.openxmlformats.org/drawingml/2006/main" name="4_Office Theme">
  <a:themeElements>
    <a:clrScheme name="Custom 2">
      <a:dk1>
        <a:srgbClr val="424242"/>
      </a:dk1>
      <a:lt1>
        <a:sysClr val="window" lastClr="FFFFFF"/>
      </a:lt1>
      <a:dk2>
        <a:srgbClr val="201B5A"/>
      </a:dk2>
      <a:lt2>
        <a:srgbClr val="F6AF14"/>
      </a:lt2>
      <a:accent1>
        <a:srgbClr val="05538C"/>
      </a:accent1>
      <a:accent2>
        <a:srgbClr val="172E6B"/>
      </a:accent2>
      <a:accent3>
        <a:srgbClr val="333333"/>
      </a:accent3>
      <a:accent4>
        <a:srgbClr val="F0F0F0"/>
      </a:accent4>
      <a:accent5>
        <a:srgbClr val="FFFFFF"/>
      </a:accent5>
      <a:accent6>
        <a:srgbClr val="2C2C2C"/>
      </a:accent6>
      <a:hlink>
        <a:srgbClr val="5349C8"/>
      </a:hlink>
      <a:folHlink>
        <a:srgbClr val="5349C8"/>
      </a:folHlink>
    </a:clrScheme>
    <a:fontScheme name="EARN">
      <a:majorFont>
        <a:latin typeface="Roboto Slab"/>
        <a:ea typeface=""/>
        <a:cs typeface=""/>
      </a:majorFont>
      <a:minorFont>
        <a:latin typeface="Robot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26121</TotalTime>
  <Words>3220</Words>
  <Application>Microsoft Office PowerPoint</Application>
  <PresentationFormat>Widescreen</PresentationFormat>
  <Paragraphs>435</Paragraphs>
  <Slides>39</Slides>
  <Notes>26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MS PGothic</vt:lpstr>
      <vt:lpstr>MS PGothic</vt:lpstr>
      <vt:lpstr>Arial</vt:lpstr>
      <vt:lpstr>Arial Black</vt:lpstr>
      <vt:lpstr>Calibri</vt:lpstr>
      <vt:lpstr>Open Sans</vt:lpstr>
      <vt:lpstr>Roboto</vt:lpstr>
      <vt:lpstr>Roboto light</vt:lpstr>
      <vt:lpstr>Roboto Slab</vt:lpstr>
      <vt:lpstr>Times New Roman</vt:lpstr>
      <vt:lpstr>4_Office Theme</vt:lpstr>
      <vt:lpstr>Inclusion@Work</vt:lpstr>
      <vt:lpstr>Employer Assistance and Resource Network on Disability Inclusion (EARN)</vt:lpstr>
      <vt:lpstr>EARN </vt:lpstr>
      <vt:lpstr>Framework to Build an Inclusive Culture</vt:lpstr>
      <vt:lpstr>Inclusion@Work Framework</vt:lpstr>
      <vt:lpstr>Lead the Way:  Inclusive Business Culture</vt:lpstr>
      <vt:lpstr>Four Layers of Diversity</vt:lpstr>
      <vt:lpstr>Brewer's Optimal Distinctiveness Framework</vt:lpstr>
      <vt:lpstr>The Unconscious Mind</vt:lpstr>
      <vt:lpstr>Research Confirms….</vt:lpstr>
      <vt:lpstr>Test Your Attentiveness  </vt:lpstr>
      <vt:lpstr>Conditions for Unconscious Filters and Bias</vt:lpstr>
      <vt:lpstr>Bias</vt:lpstr>
      <vt:lpstr>Check Yo Self</vt:lpstr>
      <vt:lpstr>Bias</vt:lpstr>
      <vt:lpstr>Bias</vt:lpstr>
      <vt:lpstr>Micro-messaging</vt:lpstr>
      <vt:lpstr>Workplace Micro-messages</vt:lpstr>
      <vt:lpstr>Workplace Micro-messages</vt:lpstr>
      <vt:lpstr>Self-aware: Take the Implicit Association Test</vt:lpstr>
      <vt:lpstr>PowerPoint Presentation</vt:lpstr>
      <vt:lpstr>PowerPoint Presentation</vt:lpstr>
      <vt:lpstr>PowerPoint Presentation</vt:lpstr>
      <vt:lpstr>Organizational Structures</vt:lpstr>
      <vt:lpstr>We are smarter like this</vt:lpstr>
      <vt:lpstr>We are less smart like this...</vt:lpstr>
      <vt:lpstr>...And even less smart like this</vt:lpstr>
      <vt:lpstr>Organizational Structures</vt:lpstr>
      <vt:lpstr>Organizational Structures</vt:lpstr>
      <vt:lpstr>Organizational Structures</vt:lpstr>
      <vt:lpstr>Lead the Way: Inclusive Business Culture</vt:lpstr>
      <vt:lpstr>Build the Pipeline: Outreach &amp; Recruitment</vt:lpstr>
      <vt:lpstr>Hire (and Keep) the Best: Talent Acquisition &amp; Retention Processes</vt:lpstr>
      <vt:lpstr>Ensure Productivity: Reasonable Accommodations</vt:lpstr>
      <vt:lpstr>Communicate: External &amp; Internal Communication of Company Policies &amp; Practices</vt:lpstr>
      <vt:lpstr>Be Tech Savvy: Accessible Information &amp; Communication Technology</vt:lpstr>
      <vt:lpstr>Grow Success: Accountability &amp; Continuous Improvement Systems</vt:lpstr>
      <vt:lpstr>Q &amp; A</vt:lpstr>
      <vt:lpstr>ODEP &amp; EARN Contact Information</vt:lpstr>
    </vt:vector>
  </TitlesOfParts>
  <Company>Blix Creative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Valerie Ruland-Schwartz</dc:creator>
  <cp:lastModifiedBy>Lyssa Rowan</cp:lastModifiedBy>
  <cp:revision>353</cp:revision>
  <dcterms:created xsi:type="dcterms:W3CDTF">2015-01-13T16:23:15Z</dcterms:created>
  <dcterms:modified xsi:type="dcterms:W3CDTF">2018-06-28T20:02:29Z</dcterms:modified>
</cp:coreProperties>
</file>