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65" r:id="rId2"/>
    <p:sldMasterId id="2147483673" r:id="rId3"/>
  </p:sldMasterIdLst>
  <p:notesMasterIdLst>
    <p:notesMasterId r:id="rId22"/>
  </p:notesMasterIdLst>
  <p:sldIdLst>
    <p:sldId id="292" r:id="rId4"/>
    <p:sldId id="264" r:id="rId5"/>
    <p:sldId id="263" r:id="rId6"/>
    <p:sldId id="294" r:id="rId7"/>
    <p:sldId id="295" r:id="rId8"/>
    <p:sldId id="296" r:id="rId9"/>
    <p:sldId id="297" r:id="rId10"/>
    <p:sldId id="301" r:id="rId11"/>
    <p:sldId id="300" r:id="rId12"/>
    <p:sldId id="313" r:id="rId13"/>
    <p:sldId id="314" r:id="rId14"/>
    <p:sldId id="315" r:id="rId15"/>
    <p:sldId id="316" r:id="rId16"/>
    <p:sldId id="317" r:id="rId17"/>
    <p:sldId id="318" r:id="rId18"/>
    <p:sldId id="291" r:id="rId19"/>
    <p:sldId id="261" r:id="rId20"/>
    <p:sldId id="319" r:id="rId21"/>
  </p:sldIdLst>
  <p:sldSz cx="9144000" cy="6858000" type="screen4x3"/>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B"/>
    <a:srgbClr val="002C5F"/>
    <a:srgbClr val="C33026"/>
    <a:srgbClr val="004987"/>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1" autoAdjust="0"/>
    <p:restoredTop sz="74114" autoAdjust="0"/>
  </p:normalViewPr>
  <p:slideViewPr>
    <p:cSldViewPr snapToGrid="0" snapToObjects="1" showGuides="1">
      <p:cViewPr varScale="1">
        <p:scale>
          <a:sx n="51" d="100"/>
          <a:sy n="51" d="100"/>
        </p:scale>
        <p:origin x="912" y="78"/>
      </p:cViewPr>
      <p:guideLst>
        <p:guide orient="horz" pos="2160"/>
        <p:guide pos="289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68107-CE3A-4CAF-947F-AB038014EC62}" type="datetimeFigureOut">
              <a:rPr lang="en-US" smtClean="0"/>
              <a:t>8/6/2018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71AC3-9250-408C-83A6-D9EC6CFC75B4}" type="slidenum">
              <a:rPr lang="en-US" smtClean="0"/>
              <a:t>‹#›</a:t>
            </a:fld>
            <a:endParaRPr lang="en-US"/>
          </a:p>
        </p:txBody>
      </p:sp>
    </p:spTree>
    <p:extLst>
      <p:ext uri="{BB962C8B-B14F-4D97-AF65-F5344CB8AC3E}">
        <p14:creationId xmlns:p14="http://schemas.microsoft.com/office/powerpoint/2010/main" val="396319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tribunecontentagency.com/article/brain-trus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Good afternoon everyone.</a:t>
            </a:r>
            <a:r>
              <a:rPr lang="en-US" altLang="en-US" baseline="0" dirty="0"/>
              <a:t> Today we talk a bit about </a:t>
            </a:r>
            <a:r>
              <a:rPr lang="en-US" altLang="en-US" baseline="0" dirty="0" smtClean="0"/>
              <a:t>Tools, Techniques, and Technologies for Creating Inclusive Workplaces. </a:t>
            </a:r>
            <a:endParaRPr lang="en-US" altLang="en-US" baseline="0" dirty="0"/>
          </a:p>
          <a:p>
            <a:pPr eaLnBrk="1" hangingPunct="1"/>
            <a:endParaRPr lang="en-US" altLang="en-US" baseline="0" dirty="0"/>
          </a:p>
          <a:p>
            <a:pPr eaLnBrk="1" hangingPunct="1"/>
            <a:endParaRPr lang="en-US" altLang="en-US" baseline="0" dirty="0"/>
          </a:p>
          <a:p>
            <a:pPr eaLnBrk="1" hangingPunct="1"/>
            <a:r>
              <a:rPr lang="en-US" altLang="en-US" baseline="0" dirty="0"/>
              <a:t>  </a:t>
            </a: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122" indent="-288893">
              <a:defRPr>
                <a:solidFill>
                  <a:schemeClr val="tx1"/>
                </a:solidFill>
                <a:latin typeface="Calibri" panose="020F0502020204030204" pitchFamily="34" charset="0"/>
                <a:ea typeface="MS PGothic" panose="020B0600070205080204" pitchFamily="34" charset="-128"/>
              </a:defRPr>
            </a:lvl2pPr>
            <a:lvl3pPr marL="1155573" indent="-231115">
              <a:defRPr>
                <a:solidFill>
                  <a:schemeClr val="tx1"/>
                </a:solidFill>
                <a:latin typeface="Calibri" panose="020F0502020204030204" pitchFamily="34" charset="0"/>
                <a:ea typeface="MS PGothic" panose="020B0600070205080204" pitchFamily="34" charset="-128"/>
              </a:defRPr>
            </a:lvl3pPr>
            <a:lvl4pPr marL="1617802" indent="-231115">
              <a:defRPr>
                <a:solidFill>
                  <a:schemeClr val="tx1"/>
                </a:solidFill>
                <a:latin typeface="Calibri" panose="020F0502020204030204" pitchFamily="34" charset="0"/>
                <a:ea typeface="MS PGothic" panose="020B0600070205080204" pitchFamily="34" charset="-128"/>
              </a:defRPr>
            </a:lvl4pPr>
            <a:lvl5pPr marL="2080031" indent="-231115">
              <a:defRPr>
                <a:solidFill>
                  <a:schemeClr val="tx1"/>
                </a:solidFill>
                <a:latin typeface="Calibri" panose="020F0502020204030204" pitchFamily="34" charset="0"/>
                <a:ea typeface="MS PGothic" panose="020B0600070205080204" pitchFamily="34" charset="-128"/>
              </a:defRPr>
            </a:lvl5pPr>
            <a:lvl6pPr marL="2542261"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4490"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6719"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8948"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05A40F-5EB5-4365-A3BF-1B96A9A74E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588621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US" dirty="0"/>
              <a:t>DD:  Need to start by talking about Mental Health stigma, incidence and why it is particularly important and sometimes challenging.</a:t>
            </a:r>
          </a:p>
          <a:p>
            <a:pPr>
              <a:defRPr/>
            </a:pPr>
            <a:endParaRPr lang="en-US" dirty="0"/>
          </a:p>
          <a:p>
            <a:pPr>
              <a:defRPr/>
            </a:pPr>
            <a:endParaRPr lang="en-US" dirty="0"/>
          </a:p>
          <a:p>
            <a:pPr>
              <a:defRPr/>
            </a:pPr>
            <a:r>
              <a:rPr lang="en-US" dirty="0"/>
              <a:t>For instance, I’m very interested in this Comcast idea of starting from your return to work/lost work time to build the internal business case. Then use these analytics to sell an accommodation program broadly. I also saw this model at a recent Chevron presentation. I am intrigues by this idea of a task bank to bring people back from occupational injury and think this would be good for occupational injury as well as non-occupational injury. With a task bank, for instance, you can perhaps keep someone who has cancer at work doing less strenuous tasks with a more flexible schedule. Again using this “work as therapy” approach. And I’m intrigued by Walmart developing an internal database of accommodations for the jobs that the greatest number of people hold at the company. </a:t>
            </a:r>
          </a:p>
          <a:p>
            <a:pPr>
              <a:defRPr/>
            </a:pPr>
            <a:endParaRPr lang="en-US" dirty="0"/>
          </a:p>
          <a:p>
            <a:pPr>
              <a:defRPr/>
            </a:pPr>
            <a:r>
              <a:rPr lang="en-US" dirty="0"/>
              <a:t>do not have structured procedures or if they do they seem to be missing components that they talk about as being really important. Lou I am thinking of the one employer you have worked with on numerous occasions that we know uses a tracking system and a central fund for accommodations but still does not really have a written guidance or procedure for all to reference.  I am also thinking of the employer that sent us the confidential policy/process document that was surprisingly scant of content. </a:t>
            </a:r>
          </a:p>
          <a:p>
            <a:pPr>
              <a:defRPr/>
            </a:pPr>
            <a:endParaRPr lang="en-US" dirty="0"/>
          </a:p>
          <a:p>
            <a:pPr>
              <a:defRPr/>
            </a:pPr>
            <a:r>
              <a:rPr lang="en-US" dirty="0"/>
              <a:t> I know one thing that was eye-opening for me was making the video with the person on the Autism Spectrum and how challenging and important it was to “get it right.”  This speaks to building a more inclusive/accommodating process being difficult even for the “experts” when it comes to communications differences and being respectful of how to adjust things without labeling or stereotyping.   We could leverage this Microsoft "Fast Company" article to help make this point:</a:t>
            </a:r>
          </a:p>
          <a:p>
            <a:pPr>
              <a:defRPr/>
            </a:pPr>
            <a:r>
              <a:rPr lang="en-US" u="sng" dirty="0">
                <a:hlinkClick r:id="rId3"/>
              </a:rPr>
              <a:t>http://tribunecontentagency.com/article/brain-trust/</a:t>
            </a:r>
            <a:endParaRPr lang="en-US" dirty="0"/>
          </a:p>
          <a:p>
            <a:pPr>
              <a:defRPr/>
            </a:pPr>
            <a:r>
              <a:rPr lang="en-US" dirty="0"/>
              <a:t> </a:t>
            </a:r>
          </a:p>
          <a:p>
            <a:pPr>
              <a:defRPr/>
            </a:pPr>
            <a:r>
              <a:rPr lang="en-US" dirty="0"/>
              <a:t>I also think where disability accommodations have resulted in positive outcomes for all, e.g. by accommodating a person with a disability who needs a flexible work arrangement, helping a supervisor to get more comfortable with managing by objectives.  Or, by addressing the needs of </a:t>
            </a:r>
            <a:r>
              <a:rPr lang="en-US" dirty="0" err="1"/>
              <a:t>PwD</a:t>
            </a:r>
            <a:r>
              <a:rPr lang="en-US" dirty="0"/>
              <a:t> in open office environment, being able to provide coping strategies for anyone who finds it distracting/challenging.</a:t>
            </a:r>
          </a:p>
          <a:p>
            <a:pPr>
              <a:defRPr/>
            </a:pPr>
            <a:r>
              <a:rPr lang="en-US" dirty="0"/>
              <a:t> </a:t>
            </a:r>
          </a:p>
          <a:p>
            <a:pPr>
              <a:defRPr/>
            </a:pPr>
            <a:r>
              <a:rPr lang="en-US" dirty="0"/>
              <a:t>Finally, I think that the trend is to move towards addressing “diverse abilities” with productivity tools, and less how we have previously described as those with a medical condition who have a work restriction. </a:t>
            </a:r>
          </a:p>
          <a:p>
            <a:pPr>
              <a:defRPr/>
            </a:pPr>
            <a:endParaRPr lang="en-US" dirty="0"/>
          </a:p>
          <a:p>
            <a:pPr>
              <a:defRPr/>
            </a:pPr>
            <a:r>
              <a:rPr lang="en-US" dirty="0"/>
              <a:t> </a:t>
            </a:r>
            <a:endParaRPr lang="en-US" altLang="en-US" dirty="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2B8E09-7151-4081-A291-065AE1599DE5}" type="slidenum">
              <a:rPr lang="en-US" altLang="en-US" smtClean="0"/>
              <a:pPr/>
              <a:t>10</a:t>
            </a:fld>
            <a:endParaRPr lang="en-US" altLang="en-US"/>
          </a:p>
        </p:txBody>
      </p:sp>
    </p:spTree>
    <p:extLst>
      <p:ext uri="{BB962C8B-B14F-4D97-AF65-F5344CB8AC3E}">
        <p14:creationId xmlns:p14="http://schemas.microsoft.com/office/powerpoint/2010/main" val="284864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11</a:t>
            </a:fld>
            <a:endParaRPr lang="en-US"/>
          </a:p>
        </p:txBody>
      </p:sp>
    </p:spTree>
    <p:extLst>
      <p:ext uri="{BB962C8B-B14F-4D97-AF65-F5344CB8AC3E}">
        <p14:creationId xmlns:p14="http://schemas.microsoft.com/office/powerpoint/2010/main" val="2330754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12</a:t>
            </a:fld>
            <a:endParaRPr lang="en-US"/>
          </a:p>
        </p:txBody>
      </p:sp>
    </p:spTree>
    <p:extLst>
      <p:ext uri="{BB962C8B-B14F-4D97-AF65-F5344CB8AC3E}">
        <p14:creationId xmlns:p14="http://schemas.microsoft.com/office/powerpoint/2010/main" val="87035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13</a:t>
            </a:fld>
            <a:endParaRPr lang="en-US"/>
          </a:p>
        </p:txBody>
      </p:sp>
    </p:spTree>
    <p:extLst>
      <p:ext uri="{BB962C8B-B14F-4D97-AF65-F5344CB8AC3E}">
        <p14:creationId xmlns:p14="http://schemas.microsoft.com/office/powerpoint/2010/main" val="2720693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14</a:t>
            </a:fld>
            <a:endParaRPr lang="en-US"/>
          </a:p>
        </p:txBody>
      </p:sp>
    </p:spTree>
    <p:extLst>
      <p:ext uri="{BB962C8B-B14F-4D97-AF65-F5344CB8AC3E}">
        <p14:creationId xmlns:p14="http://schemas.microsoft.com/office/powerpoint/2010/main" val="396192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15</a:t>
            </a:fld>
            <a:endParaRPr lang="en-US"/>
          </a:p>
        </p:txBody>
      </p:sp>
    </p:spTree>
    <p:extLst>
      <p:ext uri="{BB962C8B-B14F-4D97-AF65-F5344CB8AC3E}">
        <p14:creationId xmlns:p14="http://schemas.microsoft.com/office/powerpoint/2010/main" val="2861606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So the free Apple version of the APP is available now at the Apple store and the Android </a:t>
            </a:r>
            <a:r>
              <a:rPr lang="en-US" dirty="0" smtClean="0"/>
              <a:t>version</a:t>
            </a:r>
            <a:r>
              <a:rPr lang="en-US" baseline="0" dirty="0" smtClean="0"/>
              <a:t> </a:t>
            </a:r>
            <a:r>
              <a:rPr lang="en-US" dirty="0" smtClean="0"/>
              <a:t>at </a:t>
            </a:r>
            <a:r>
              <a:rPr lang="en-US" dirty="0"/>
              <a:t>the Google Store. </a:t>
            </a:r>
          </a:p>
          <a:p>
            <a:endParaRPr lang="en-US" dirty="0"/>
          </a:p>
          <a:p>
            <a:r>
              <a:rPr lang="en-US" dirty="0"/>
              <a:t>Note about</a:t>
            </a:r>
            <a:r>
              <a:rPr lang="en-US" baseline="0" dirty="0"/>
              <a:t> security and the confidential info being stored natively. </a:t>
            </a:r>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16</a:t>
            </a:fld>
            <a:endParaRPr lang="en-US"/>
          </a:p>
        </p:txBody>
      </p:sp>
    </p:spTree>
    <p:extLst>
      <p:ext uri="{BB962C8B-B14F-4D97-AF65-F5344CB8AC3E}">
        <p14:creationId xmlns:p14="http://schemas.microsoft.com/office/powerpoint/2010/main" val="768401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17</a:t>
            </a:fld>
            <a:endParaRPr lang="en-US"/>
          </a:p>
        </p:txBody>
      </p:sp>
    </p:spTree>
    <p:extLst>
      <p:ext uri="{BB962C8B-B14F-4D97-AF65-F5344CB8AC3E}">
        <p14:creationId xmlns:p14="http://schemas.microsoft.com/office/powerpoint/2010/main" val="4024064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119188" y="698500"/>
            <a:ext cx="4643437"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63AAC8-5099-4617-A227-513B0EAF568F}" type="slidenum">
              <a:rPr lang="en-US" altLang="en-US" smtClean="0"/>
              <a:pPr/>
              <a:t>18</a:t>
            </a:fld>
            <a:endParaRPr lang="en-US" altLang="en-US" smtClean="0"/>
          </a:p>
        </p:txBody>
      </p:sp>
    </p:spTree>
    <p:extLst>
      <p:ext uri="{BB962C8B-B14F-4D97-AF65-F5344CB8AC3E}">
        <p14:creationId xmlns:p14="http://schemas.microsoft.com/office/powerpoint/2010/main" val="357260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  Many of you may remember the five signs that a workplace is inclusive but let me again talk about these. </a:t>
            </a:r>
          </a:p>
          <a:p>
            <a:endParaRPr lang="en-US" dirty="0"/>
          </a:p>
          <a:p>
            <a:r>
              <a:rPr lang="en-US" dirty="0"/>
              <a:t>Many companies are facing shortages</a:t>
            </a:r>
            <a:r>
              <a:rPr lang="en-US" baseline="0" dirty="0"/>
              <a:t> of skilled employees and therefore need to explore all of the various pipelines to recruit and hire people; some companies are working to increase their market share inclusive of people with disabilities and their families; while others are working to retain valued employees but with the knowledge an aging baby boomers often have chronic health conditions; while others are working to comply with state and federal regulations….. </a:t>
            </a:r>
          </a:p>
          <a:p>
            <a:endParaRPr lang="en-US" baseline="0" dirty="0"/>
          </a:p>
          <a:p>
            <a:r>
              <a:rPr lang="en-US" baseline="0" dirty="0"/>
              <a:t>But whatever reason, if you want to create a workplace more inclusive of people with disabilities then it is important to communicate that your doors are open to them. </a:t>
            </a:r>
          </a:p>
          <a:p>
            <a:endParaRPr lang="en-US" baseline="0" dirty="0"/>
          </a:p>
          <a:p>
            <a:r>
              <a:rPr lang="en-US" baseline="0" dirty="0"/>
              <a:t>We can do this through GO TO SLIDE&gt;    </a:t>
            </a:r>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a:t>
            </a:fld>
            <a:endParaRPr lang="en-US"/>
          </a:p>
        </p:txBody>
      </p:sp>
    </p:spTree>
    <p:extLst>
      <p:ext uri="{BB962C8B-B14F-4D97-AF65-F5344CB8AC3E}">
        <p14:creationId xmlns:p14="http://schemas.microsoft.com/office/powerpoint/2010/main" val="3602686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LO:  Enabling technologies are those workplace technologies either designed or modified to be accessible by all with the purpose of  enhancing the productivity of employees with disabilities and more often than not </a:t>
            </a:r>
            <a:r>
              <a:rPr lang="en-US" altLang="en-US" baseline="0" dirty="0" smtClean="0"/>
              <a:t>increase </a:t>
            </a:r>
            <a:r>
              <a:rPr lang="en-US" altLang="en-US" baseline="0" dirty="0"/>
              <a:t>the productivity of others in the workplace as well.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 what are examples of enabling technologies?</a:t>
            </a:r>
            <a:r>
              <a:rPr lang="en-US" sz="1200" b="0" i="0" u="none" strike="noStrike" kern="1200" baseline="0" dirty="0">
                <a:solidFill>
                  <a:schemeClr val="tx1"/>
                </a:solidFill>
                <a:effectLst/>
                <a:latin typeface="+mn-lt"/>
                <a:ea typeface="+mn-ea"/>
                <a:cs typeface="+mn-cs"/>
              </a:rPr>
              <a:t> These include GO TO SLIDE.  </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Give example of hiring a </a:t>
            </a:r>
            <a:r>
              <a:rPr lang="en-US" sz="1200" b="0" i="0" u="none" strike="noStrike" kern="1200" baseline="0" dirty="0" smtClean="0">
                <a:solidFill>
                  <a:schemeClr val="tx1"/>
                </a:solidFill>
                <a:effectLst/>
                <a:latin typeface="+mn-lt"/>
                <a:ea typeface="+mn-ea"/>
                <a:cs typeface="+mn-cs"/>
              </a:rPr>
              <a:t>person who is blind who can’t </a:t>
            </a:r>
            <a:r>
              <a:rPr lang="en-US" sz="1200" b="0" i="0" u="none" strike="noStrike" kern="1200" baseline="0" dirty="0">
                <a:solidFill>
                  <a:schemeClr val="tx1"/>
                </a:solidFill>
                <a:effectLst/>
                <a:latin typeface="+mn-lt"/>
                <a:ea typeface="+mn-ea"/>
                <a:cs typeface="+mn-cs"/>
              </a:rPr>
              <a:t>use </a:t>
            </a:r>
            <a:r>
              <a:rPr lang="en-US" sz="1200" b="0" i="0" u="none" strike="noStrike" kern="1200" baseline="0" dirty="0" smtClean="0">
                <a:solidFill>
                  <a:schemeClr val="tx1"/>
                </a:solidFill>
                <a:effectLst/>
                <a:latin typeface="+mn-lt"/>
                <a:ea typeface="+mn-ea"/>
                <a:cs typeface="+mn-cs"/>
              </a:rPr>
              <a:t>the current company legacy information system. </a:t>
            </a:r>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a:t>
            </a:fld>
            <a:endParaRPr lang="en-US"/>
          </a:p>
        </p:txBody>
      </p:sp>
    </p:spTree>
    <p:extLst>
      <p:ext uri="{BB962C8B-B14F-4D97-AF65-F5344CB8AC3E}">
        <p14:creationId xmlns:p14="http://schemas.microsoft.com/office/powerpoint/2010/main" val="1831154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sz="1200" b="0" dirty="0">
                <a:latin typeface="Arial" panose="020B0604020202020204" pitchFamily="34" charset="0"/>
                <a:cs typeface="Arial" panose="020B0604020202020204" pitchFamily="34" charset="0"/>
              </a:rPr>
              <a:t>DD:  Many companies have noted that they could benefit for emulating best/emerging RA practices including:</a:t>
            </a:r>
          </a:p>
          <a:p>
            <a:pPr marL="0" indent="0">
              <a:defRPr/>
            </a:pPr>
            <a:endParaRPr lang="en-US" sz="12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Easier-to-navigate RA processes for employees and managers</a:t>
            </a: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Better mechanisms for tracking and reporting</a:t>
            </a: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Enhanced data-gathering practices (to gauge how satisfied employees and their managers are with RAs, financial savings, return to work, etc.)</a:t>
            </a: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More transparent and effective intersections between Section 503 self-ID encouragement and identifying as a person with a disability for purposes of obtaining an RA</a:t>
            </a:r>
          </a:p>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a:t>
            </a:fld>
            <a:endParaRPr lang="en-US"/>
          </a:p>
        </p:txBody>
      </p:sp>
    </p:spTree>
    <p:extLst>
      <p:ext uri="{BB962C8B-B14F-4D97-AF65-F5344CB8AC3E}">
        <p14:creationId xmlns:p14="http://schemas.microsoft.com/office/powerpoint/2010/main" val="1526093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t>
            </a:r>
          </a:p>
        </p:txBody>
      </p:sp>
      <p:sp>
        <p:nvSpPr>
          <p:cNvPr id="4" name="Slide Number Placeholder 3"/>
          <p:cNvSpPr>
            <a:spLocks noGrp="1"/>
          </p:cNvSpPr>
          <p:nvPr>
            <p:ph type="sldNum" sz="quarter" idx="10"/>
          </p:nvPr>
        </p:nvSpPr>
        <p:spPr/>
        <p:txBody>
          <a:bodyPr/>
          <a:lstStyle/>
          <a:p>
            <a:fld id="{5A171AC3-9250-408C-83A6-D9EC6CFC75B4}" type="slidenum">
              <a:rPr lang="en-US" smtClean="0"/>
              <a:t>5</a:t>
            </a:fld>
            <a:endParaRPr lang="en-US"/>
          </a:p>
        </p:txBody>
      </p:sp>
    </p:spTree>
    <p:extLst>
      <p:ext uri="{BB962C8B-B14F-4D97-AF65-F5344CB8AC3E}">
        <p14:creationId xmlns:p14="http://schemas.microsoft.com/office/powerpoint/2010/main" val="145305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t>
            </a:r>
          </a:p>
        </p:txBody>
      </p:sp>
      <p:sp>
        <p:nvSpPr>
          <p:cNvPr id="4" name="Slide Number Placeholder 3"/>
          <p:cNvSpPr>
            <a:spLocks noGrp="1"/>
          </p:cNvSpPr>
          <p:nvPr>
            <p:ph type="sldNum" sz="quarter" idx="10"/>
          </p:nvPr>
        </p:nvSpPr>
        <p:spPr/>
        <p:txBody>
          <a:bodyPr/>
          <a:lstStyle/>
          <a:p>
            <a:fld id="{5A171AC3-9250-408C-83A6-D9EC6CFC75B4}" type="slidenum">
              <a:rPr lang="en-US" smtClean="0"/>
              <a:t>6</a:t>
            </a:fld>
            <a:endParaRPr lang="en-US"/>
          </a:p>
        </p:txBody>
      </p:sp>
    </p:spTree>
    <p:extLst>
      <p:ext uri="{BB962C8B-B14F-4D97-AF65-F5344CB8AC3E}">
        <p14:creationId xmlns:p14="http://schemas.microsoft.com/office/powerpoint/2010/main" val="392244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t>
            </a:r>
          </a:p>
        </p:txBody>
      </p:sp>
      <p:sp>
        <p:nvSpPr>
          <p:cNvPr id="4" name="Slide Number Placeholder 3"/>
          <p:cNvSpPr>
            <a:spLocks noGrp="1"/>
          </p:cNvSpPr>
          <p:nvPr>
            <p:ph type="sldNum" sz="quarter" idx="10"/>
          </p:nvPr>
        </p:nvSpPr>
        <p:spPr/>
        <p:txBody>
          <a:bodyPr/>
          <a:lstStyle/>
          <a:p>
            <a:fld id="{5A171AC3-9250-408C-83A6-D9EC6CFC75B4}" type="slidenum">
              <a:rPr lang="en-US" smtClean="0"/>
              <a:t>7</a:t>
            </a:fld>
            <a:endParaRPr lang="en-US"/>
          </a:p>
        </p:txBody>
      </p:sp>
    </p:spTree>
    <p:extLst>
      <p:ext uri="{BB962C8B-B14F-4D97-AF65-F5344CB8AC3E}">
        <p14:creationId xmlns:p14="http://schemas.microsoft.com/office/powerpoint/2010/main" val="2708352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a:t>
            </a:r>
          </a:p>
        </p:txBody>
      </p:sp>
      <p:sp>
        <p:nvSpPr>
          <p:cNvPr id="4" name="Slide Number Placeholder 3"/>
          <p:cNvSpPr>
            <a:spLocks noGrp="1"/>
          </p:cNvSpPr>
          <p:nvPr>
            <p:ph type="sldNum" sz="quarter" idx="10"/>
          </p:nvPr>
        </p:nvSpPr>
        <p:spPr/>
        <p:txBody>
          <a:bodyPr/>
          <a:lstStyle/>
          <a:p>
            <a:fld id="{5A171AC3-9250-408C-83A6-D9EC6CFC75B4}" type="slidenum">
              <a:rPr lang="en-US" smtClean="0"/>
              <a:t>8</a:t>
            </a:fld>
            <a:endParaRPr lang="en-US"/>
          </a:p>
        </p:txBody>
      </p:sp>
    </p:spTree>
    <p:extLst>
      <p:ext uri="{BB962C8B-B14F-4D97-AF65-F5344CB8AC3E}">
        <p14:creationId xmlns:p14="http://schemas.microsoft.com/office/powerpoint/2010/main" val="487587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 tee up video</a:t>
            </a:r>
          </a:p>
        </p:txBody>
      </p:sp>
      <p:sp>
        <p:nvSpPr>
          <p:cNvPr id="4" name="Slide Number Placeholder 3"/>
          <p:cNvSpPr>
            <a:spLocks noGrp="1"/>
          </p:cNvSpPr>
          <p:nvPr>
            <p:ph type="sldNum" sz="quarter" idx="10"/>
          </p:nvPr>
        </p:nvSpPr>
        <p:spPr/>
        <p:txBody>
          <a:bodyPr/>
          <a:lstStyle/>
          <a:p>
            <a:fld id="{5A171AC3-9250-408C-83A6-D9EC6CFC75B4}" type="slidenum">
              <a:rPr lang="en-US" smtClean="0"/>
              <a:t>9</a:t>
            </a:fld>
            <a:endParaRPr lang="en-US"/>
          </a:p>
        </p:txBody>
      </p:sp>
    </p:spTree>
    <p:extLst>
      <p:ext uri="{BB962C8B-B14F-4D97-AF65-F5344CB8AC3E}">
        <p14:creationId xmlns:p14="http://schemas.microsoft.com/office/powerpoint/2010/main" val="1738608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3" name="Picture 6" descr="templat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solidFill>
                <a:prstClr val="black"/>
              </a:solidFill>
              <a:latin typeface="Calibri" panose="020F0502020204030204" pitchFamily="34" charset="0"/>
              <a:ea typeface="+mn-ea"/>
            </a:endParaRPr>
          </a:p>
        </p:txBody>
      </p:sp>
      <p:sp>
        <p:nvSpPr>
          <p:cNvPr id="6" name="Rectangle 5"/>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 name="Picture 20" descr="ODEP Logo"/>
          <p:cNvPicPr>
            <a:picLocks noChangeAspect="1"/>
          </p:cNvPicPr>
          <p:nvPr userDrawn="1"/>
        </p:nvPicPr>
        <p:blipFill>
          <a:blip r:embed="rId3">
            <a:extLst>
              <a:ext uri="{28A0092B-C50C-407E-A947-70E740481C1C}">
                <a14:useLocalDpi xmlns:a14="http://schemas.microsoft.com/office/drawing/2010/main" val="0"/>
              </a:ext>
            </a:extLst>
          </a:blip>
          <a:srcRect r="74248"/>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800" b="1">
                <a:solidFill>
                  <a:srgbClr val="FFFFFF"/>
                </a:solidFill>
                <a:latin typeface="Arial" panose="020B0604020202020204" pitchFamily="34" charset="0"/>
                <a:cs typeface="Arial" panose="020B0604020202020204" pitchFamily="34" charset="0"/>
              </a:rPr>
              <a:t>JAN is a service of the U.S. Department of Labor</a:t>
            </a:r>
            <a:r>
              <a:rPr lang="ja-JP" altLang="en-US" sz="1800" b="1">
                <a:solidFill>
                  <a:srgbClr val="FFFFFF"/>
                </a:solidFill>
                <a:latin typeface="Arial" panose="020B0604020202020204" pitchFamily="34" charset="0"/>
                <a:cs typeface="Arial" panose="020B0604020202020204" pitchFamily="34" charset="0"/>
              </a:rPr>
              <a:t>’</a:t>
            </a:r>
            <a:r>
              <a:rPr lang="en-US" altLang="ja-JP" sz="1800" b="1">
                <a:solidFill>
                  <a:srgbClr val="FFFFFF"/>
                </a:solidFill>
                <a:latin typeface="Arial" panose="020B0604020202020204" pitchFamily="34" charset="0"/>
                <a:cs typeface="Arial" panose="020B0604020202020204" pitchFamily="34" charset="0"/>
              </a:rPr>
              <a:t>s </a:t>
            </a:r>
          </a:p>
          <a:p>
            <a:pPr eaLnBrk="1" hangingPunct="1">
              <a:defRPr/>
            </a:pPr>
            <a:r>
              <a:rPr lang="en-US" altLang="en-US" sz="1800" b="1">
                <a:solidFill>
                  <a:srgbClr val="FFFFFF"/>
                </a:solidFill>
                <a:latin typeface="Arial" panose="020B0604020202020204" pitchFamily="34" charset="0"/>
                <a:cs typeface="Arial" panose="020B0604020202020204" pitchFamily="34" charset="0"/>
              </a:rPr>
              <a:t>Office of Disability Employment Policy. </a:t>
            </a:r>
          </a:p>
        </p:txBody>
      </p:sp>
      <p:sp>
        <p:nvSpPr>
          <p:cNvPr id="10" name="Rectangle 9"/>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pic>
        <p:nvPicPr>
          <p:cNvPr id="11" name="Picture 11" descr="JAN Logo&#10;&#10;Practical Solutions&#10;Workplace Succes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12" name="Slide Number Placeholder 5"/>
          <p:cNvSpPr>
            <a:spLocks noGrp="1"/>
          </p:cNvSpPr>
          <p:nvPr>
            <p:ph type="sldNum" sz="quarter" idx="10"/>
          </p:nvPr>
        </p:nvSpPr>
        <p:spPr/>
        <p:txBody>
          <a:bodyPr/>
          <a:lstStyle>
            <a:lvl1pPr>
              <a:defRPr/>
            </a:lvl1pPr>
          </a:lstStyle>
          <a:p>
            <a:pPr>
              <a:defRPr/>
            </a:pPr>
            <a:fld id="{89343A22-9F54-4660-8666-03D1DB31D788}" type="slidenum">
              <a:rPr lang="en-US" altLang="en-US"/>
              <a:pPr>
                <a:defRPr/>
              </a:pPr>
              <a:t>‹#›</a:t>
            </a:fld>
            <a:endParaRPr lang="en-US" altLang="en-US"/>
          </a:p>
        </p:txBody>
      </p:sp>
    </p:spTree>
    <p:extLst>
      <p:ext uri="{BB962C8B-B14F-4D97-AF65-F5344CB8AC3E}">
        <p14:creationId xmlns:p14="http://schemas.microsoft.com/office/powerpoint/2010/main" val="33191910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eneral with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40099B-B23E-4397-AD62-756994B7AF00}"/>
              </a:ext>
            </a:extLst>
          </p:cNvPr>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5174"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B740099B-B23E-4397-AD62-756994B7AF00}"/>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8" name="Content Placeholder 2"/>
          <p:cNvSpPr>
            <a:spLocks noGrp="1"/>
          </p:cNvSpPr>
          <p:nvPr>
            <p:ph idx="1"/>
          </p:nvPr>
        </p:nvSpPr>
        <p:spPr>
          <a:xfrm>
            <a:off x="457200" y="1188720"/>
            <a:ext cx="8221980"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a:extLst>
              <a:ext uri="{FF2B5EF4-FFF2-40B4-BE49-F238E27FC236}">
                <a16:creationId xmlns:a16="http://schemas.microsoft.com/office/drawing/2014/main" id="{E87409FD-DE56-4A24-B474-98C52C0CB08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989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1" y="1188720"/>
            <a:ext cx="4082969"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1"/>
          </p:nvPr>
        </p:nvSpPr>
        <p:spPr>
          <a:xfrm>
            <a:off x="4596211" y="1188720"/>
            <a:ext cx="4082969"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68EF2C7A-AE60-402F-A3B1-72C00C4F381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308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1" y="1188720"/>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1"/>
          </p:nvPr>
        </p:nvSpPr>
        <p:spPr>
          <a:xfrm>
            <a:off x="4596211" y="1188720"/>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6BD2E8BC-BCA1-4C49-A080-A46F5FAEAB61}"/>
              </a:ext>
            </a:extLst>
          </p:cNvPr>
          <p:cNvSpPr>
            <a:spLocks noGrp="1"/>
          </p:cNvSpPr>
          <p:nvPr>
            <p:ph idx="12"/>
          </p:nvPr>
        </p:nvSpPr>
        <p:spPr>
          <a:xfrm>
            <a:off x="457201" y="3925825"/>
            <a:ext cx="4082969" cy="2598799"/>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3A896EF7-7508-490B-B137-0F1F82FB38C3}"/>
              </a:ext>
            </a:extLst>
          </p:cNvPr>
          <p:cNvSpPr>
            <a:spLocks noGrp="1"/>
          </p:cNvSpPr>
          <p:nvPr>
            <p:ph idx="13"/>
          </p:nvPr>
        </p:nvSpPr>
        <p:spPr>
          <a:xfrm>
            <a:off x="4596211" y="3925824"/>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5FF2420F-C428-41A2-8E40-71EDE4E83C8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9354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sfeed">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1150620" y="1066802"/>
            <a:ext cx="7528560" cy="5457823"/>
          </a:xfrm>
          <a:prstGeom prst="rect">
            <a:avLst/>
          </a:prstGeom>
        </p:spPr>
        <p:txBody>
          <a:bodyPr>
            <a:normAutofit/>
          </a:bodyPr>
          <a:lstStyle>
            <a:lvl1pPr marL="0" indent="0">
              <a:buNone/>
              <a:defRPr sz="900" b="1"/>
            </a:lvl1pPr>
          </a:lstStyle>
          <a:p>
            <a:pPr lvl="0"/>
            <a:r>
              <a:rPr lang="en-US" dirty="0"/>
              <a:t>Title</a:t>
            </a:r>
          </a:p>
        </p:txBody>
      </p:sp>
      <p:sp>
        <p:nvSpPr>
          <p:cNvPr id="9" name="Content Placeholder 2"/>
          <p:cNvSpPr>
            <a:spLocks noGrp="1"/>
          </p:cNvSpPr>
          <p:nvPr>
            <p:ph idx="11" hasCustomPrompt="1"/>
          </p:nvPr>
        </p:nvSpPr>
        <p:spPr>
          <a:xfrm>
            <a:off x="457200" y="1066802"/>
            <a:ext cx="693420" cy="5457823"/>
          </a:xfrm>
          <a:prstGeom prst="rect">
            <a:avLst/>
          </a:prstGeom>
        </p:spPr>
        <p:txBody>
          <a:bodyPr>
            <a:normAutofit/>
          </a:bodyPr>
          <a:lstStyle>
            <a:lvl1pPr marL="0" indent="0" algn="r">
              <a:buNone/>
              <a:defRPr sz="900" b="1"/>
            </a:lvl1pPr>
          </a:lstStyle>
          <a:p>
            <a:pPr lvl="0"/>
            <a:r>
              <a:rPr lang="en-US" b="1" dirty="0"/>
              <a:t>Date</a:t>
            </a:r>
            <a:endParaRPr lang="en-US" dirty="0"/>
          </a:p>
        </p:txBody>
      </p:sp>
      <p:sp>
        <p:nvSpPr>
          <p:cNvPr id="6" name="Title 5">
            <a:extLst>
              <a:ext uri="{FF2B5EF4-FFF2-40B4-BE49-F238E27FC236}">
                <a16:creationId xmlns:a16="http://schemas.microsoft.com/office/drawing/2014/main" id="{EFD27ADF-02C8-4428-96F6-102960B37FF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0744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ake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30CD-17E9-4055-BD4A-ECDA90F30ED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4044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3" descr="Technology Made Human tagline image" title="Technology Made Huma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304" y="631826"/>
            <a:ext cx="34004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2"/>
          <p:cNvSpPr>
            <a:spLocks noChangeShapeType="1"/>
          </p:cNvSpPr>
          <p:nvPr userDrawn="1"/>
        </p:nvSpPr>
        <p:spPr bwMode="auto">
          <a:xfrm flipH="1">
            <a:off x="1" y="4614863"/>
            <a:ext cx="871894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 name="Title 1"/>
          <p:cNvSpPr>
            <a:spLocks noGrp="1"/>
          </p:cNvSpPr>
          <p:nvPr>
            <p:ph type="title" hasCustomPrompt="1"/>
          </p:nvPr>
        </p:nvSpPr>
        <p:spPr>
          <a:xfrm>
            <a:off x="2157753" y="3381715"/>
            <a:ext cx="6986248" cy="1207633"/>
          </a:xfrm>
          <a:prstGeom prst="rect">
            <a:avLst/>
          </a:prstGeom>
        </p:spPr>
        <p:txBody>
          <a:bodyPr anchor="b"/>
          <a:lstStyle>
            <a:lvl1pPr>
              <a:defRPr sz="3600" b="1" baseline="0">
                <a:solidFill>
                  <a:schemeClr val="bg1">
                    <a:lumMod val="50000"/>
                  </a:schemeClr>
                </a:solidFill>
                <a:latin typeface="+mj-lt"/>
                <a:ea typeface="Verdana" panose="020B0604030504040204" pitchFamily="34" charset="0"/>
                <a:cs typeface="Verdana" panose="020B0604030504040204" pitchFamily="34" charset="0"/>
              </a:defRPr>
            </a:lvl1pPr>
          </a:lstStyle>
          <a:p>
            <a:r>
              <a:rPr lang="en-US" dirty="0"/>
              <a:t>Click to edit Master title style – Verdana 48 Bold</a:t>
            </a:r>
          </a:p>
        </p:txBody>
      </p:sp>
      <p:sp>
        <p:nvSpPr>
          <p:cNvPr id="29" name="Text Placeholder 2"/>
          <p:cNvSpPr>
            <a:spLocks noGrp="1"/>
          </p:cNvSpPr>
          <p:nvPr>
            <p:ph type="body" idx="1" hasCustomPrompt="1"/>
          </p:nvPr>
        </p:nvSpPr>
        <p:spPr>
          <a:xfrm>
            <a:off x="2157753" y="4641851"/>
            <a:ext cx="6986248" cy="1500187"/>
          </a:xfrm>
          <a:prstGeom prst="rect">
            <a:avLst/>
          </a:prstGeom>
        </p:spPr>
        <p:txBody>
          <a:bodyPr/>
          <a:lstStyle>
            <a:lvl1pPr marL="0" indent="0">
              <a:buNone/>
              <a:defRPr sz="1800">
                <a:solidFill>
                  <a:schemeClr val="tx1">
                    <a:tint val="75000"/>
                  </a:schemeClr>
                </a:solidFill>
                <a:latin typeface="+mn-lt"/>
                <a:ea typeface="Verdana" panose="020B0604030504040204" pitchFamily="34" charset="0"/>
                <a:cs typeface="Verdana" panose="020B0604030504040204" pitchFamily="34" charset="0"/>
              </a:defRPr>
            </a:lvl1pPr>
            <a:lvl2pPr marL="342892" indent="0">
              <a:buNone/>
              <a:defRPr sz="1500">
                <a:solidFill>
                  <a:schemeClr val="tx1">
                    <a:tint val="75000"/>
                  </a:schemeClr>
                </a:solidFill>
              </a:defRPr>
            </a:lvl2pPr>
            <a:lvl3pPr marL="685784"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 – Verdana 24</a:t>
            </a:r>
          </a:p>
        </p:txBody>
      </p:sp>
      <p:pic>
        <p:nvPicPr>
          <p:cNvPr id="7" name="Picture 2" descr="3 circle images of IBM&#10;Eye, Bumble Bee,and letter M&#10;with color blind dots"/>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39304" y="3797925"/>
            <a:ext cx="1878806" cy="81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443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729" y="579029"/>
            <a:ext cx="8876211" cy="644527"/>
          </a:xfrm>
          <a:prstGeom prst="rect">
            <a:avLst/>
          </a:prstGeom>
        </p:spPr>
        <p:txBody>
          <a:bodyPr/>
          <a:lstStyle>
            <a:lvl1pPr>
              <a:defRPr sz="2700" b="1" baseline="0">
                <a:solidFill>
                  <a:srgbClr val="002060"/>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68729" y="1581490"/>
            <a:ext cx="8060872" cy="4351338"/>
          </a:xfrm>
          <a:prstGeom prst="rect">
            <a:avLst/>
          </a:prstGeom>
        </p:spPr>
        <p:txBody>
          <a:bodyPr/>
          <a:lstStyle>
            <a:lvl1pPr>
              <a:defRPr sz="2250" b="1">
                <a:latin typeface="+mj-lt"/>
                <a:ea typeface="Verdana" panose="020B0604030504040204" pitchFamily="34" charset="0"/>
                <a:cs typeface="Verdana" panose="020B0604030504040204" pitchFamily="34" charset="0"/>
              </a:defRPr>
            </a:lvl1pPr>
            <a:lvl2pPr>
              <a:defRPr sz="2100">
                <a:latin typeface="+mj-lt"/>
                <a:ea typeface="Verdana" panose="020B0604030504040204" pitchFamily="34" charset="0"/>
                <a:cs typeface="Verdana" panose="020B0604030504040204" pitchFamily="34" charset="0"/>
              </a:defRPr>
            </a:lvl2pPr>
            <a:lvl3pPr>
              <a:defRPr sz="1800">
                <a:latin typeface="+mj-lt"/>
                <a:ea typeface="Verdana" panose="020B0604030504040204" pitchFamily="34" charset="0"/>
                <a:cs typeface="Verdana" panose="020B0604030504040204" pitchFamily="34" charset="0"/>
              </a:defRPr>
            </a:lvl3pPr>
            <a:lvl4pPr>
              <a:defRPr sz="1500">
                <a:latin typeface="+mj-lt"/>
                <a:ea typeface="Verdana" panose="020B0604030504040204" pitchFamily="34" charset="0"/>
                <a:cs typeface="Verdana" panose="020B0604030504040204" pitchFamily="34" charset="0"/>
              </a:defRPr>
            </a:lvl4pPr>
            <a:lvl5pPr>
              <a:defRPr sz="15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1426628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2812825"/>
            <a:ext cx="7094084" cy="1207633"/>
          </a:xfrm>
          <a:prstGeom prst="rect">
            <a:avLst/>
          </a:prstGeom>
        </p:spPr>
        <p:txBody>
          <a:bodyPr anchor="b"/>
          <a:lstStyle>
            <a:lvl1pPr>
              <a:defRPr sz="4050">
                <a:solidFill>
                  <a:srgbClr val="002060"/>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5"/>
            <a:ext cx="7886700" cy="1500187"/>
          </a:xfrm>
          <a:prstGeom prst="rect">
            <a:avLst/>
          </a:prstGeom>
        </p:spPr>
        <p:txBody>
          <a:bodyPr/>
          <a:lstStyle>
            <a:lvl1pPr marL="0" indent="0">
              <a:buNone/>
              <a:defRPr sz="1800">
                <a:solidFill>
                  <a:schemeClr val="tx1">
                    <a:tint val="75000"/>
                  </a:schemeClr>
                </a:solidFill>
                <a:latin typeface="+mj-lt"/>
                <a:ea typeface="Verdana" panose="020B0604030504040204" pitchFamily="34" charset="0"/>
                <a:cs typeface="Verdana" panose="020B0604030504040204" pitchFamily="34" charset="0"/>
              </a:defRPr>
            </a:lvl1pPr>
            <a:lvl2pPr marL="342892" indent="0">
              <a:buNone/>
              <a:defRPr sz="1500">
                <a:solidFill>
                  <a:schemeClr val="tx1">
                    <a:tint val="75000"/>
                  </a:schemeClr>
                </a:solidFill>
              </a:defRPr>
            </a:lvl2pPr>
            <a:lvl3pPr marL="685784"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5"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4021571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168728" y="589189"/>
            <a:ext cx="8868592"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9" name="Content Placeholder 2"/>
          <p:cNvSpPr>
            <a:spLocks noGrp="1"/>
          </p:cNvSpPr>
          <p:nvPr>
            <p:ph idx="1"/>
          </p:nvPr>
        </p:nvSpPr>
        <p:spPr>
          <a:xfrm>
            <a:off x="168728" y="1581490"/>
            <a:ext cx="3978729" cy="4351338"/>
          </a:xfrm>
          <a:prstGeom prst="rect">
            <a:avLst/>
          </a:prstGeom>
        </p:spPr>
        <p:txBody>
          <a:bodyPr/>
          <a:lstStyle>
            <a:lvl1pPr>
              <a:defRPr sz="1800" b="1">
                <a:latin typeface="+mj-lt"/>
                <a:ea typeface="Verdana" panose="020B0604030504040204" pitchFamily="34" charset="0"/>
                <a:cs typeface="Verdana" panose="020B0604030504040204" pitchFamily="34" charset="0"/>
              </a:defRPr>
            </a:lvl1pPr>
            <a:lvl2pPr>
              <a:defRPr sz="1500">
                <a:latin typeface="+mj-lt"/>
                <a:ea typeface="Verdana" panose="020B0604030504040204" pitchFamily="34" charset="0"/>
                <a:cs typeface="Verdana" panose="020B0604030504040204" pitchFamily="34" charset="0"/>
              </a:defRPr>
            </a:lvl2pPr>
            <a:lvl3pPr>
              <a:defRPr sz="1350">
                <a:latin typeface="+mj-lt"/>
                <a:ea typeface="Verdana" panose="020B0604030504040204" pitchFamily="34" charset="0"/>
                <a:cs typeface="Verdana" panose="020B0604030504040204" pitchFamily="34" charset="0"/>
              </a:defRPr>
            </a:lvl3pPr>
            <a:lvl4pPr>
              <a:defRPr sz="1200">
                <a:latin typeface="+mj-lt"/>
                <a:ea typeface="Verdana" panose="020B0604030504040204" pitchFamily="34" charset="0"/>
                <a:cs typeface="Verdana" panose="020B0604030504040204" pitchFamily="34" charset="0"/>
              </a:defRPr>
            </a:lvl4pPr>
            <a:lvl5pPr>
              <a:defRPr sz="12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0"/>
          </p:nvPr>
        </p:nvSpPr>
        <p:spPr>
          <a:xfrm>
            <a:off x="4463143" y="1581490"/>
            <a:ext cx="3978729" cy="4351338"/>
          </a:xfrm>
          <a:prstGeom prst="rect">
            <a:avLst/>
          </a:prstGeom>
        </p:spPr>
        <p:txBody>
          <a:bodyPr/>
          <a:lstStyle>
            <a:lvl1pPr>
              <a:defRPr sz="1800" b="1">
                <a:latin typeface="+mj-lt"/>
                <a:ea typeface="Verdana" panose="020B0604030504040204" pitchFamily="34" charset="0"/>
                <a:cs typeface="Verdana" panose="020B0604030504040204" pitchFamily="34" charset="0"/>
              </a:defRPr>
            </a:lvl1pPr>
            <a:lvl2pPr>
              <a:defRPr sz="1500">
                <a:latin typeface="+mj-lt"/>
                <a:ea typeface="Verdana" panose="020B0604030504040204" pitchFamily="34" charset="0"/>
                <a:cs typeface="Verdana" panose="020B0604030504040204" pitchFamily="34" charset="0"/>
              </a:defRPr>
            </a:lvl2pPr>
            <a:lvl3pPr>
              <a:defRPr sz="1350">
                <a:latin typeface="+mj-lt"/>
                <a:ea typeface="Verdana" panose="020B0604030504040204" pitchFamily="34" charset="0"/>
                <a:cs typeface="Verdana" panose="020B0604030504040204" pitchFamily="34" charset="0"/>
              </a:defRPr>
            </a:lvl3pPr>
            <a:lvl4pPr>
              <a:defRPr sz="1200">
                <a:latin typeface="+mj-lt"/>
                <a:ea typeface="Verdana" panose="020B0604030504040204" pitchFamily="34" charset="0"/>
                <a:cs typeface="Verdana" panose="020B0604030504040204" pitchFamily="34" charset="0"/>
              </a:defRPr>
            </a:lvl4pPr>
            <a:lvl5pPr>
              <a:defRPr sz="12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3188900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57162" y="589189"/>
            <a:ext cx="8864918"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4"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286556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D8F93EB-C1A6-4A03-AA60-111B3209B1F1}" type="slidenum">
              <a:rPr lang="en-US" altLang="en-US"/>
              <a:pPr>
                <a:defRPr/>
              </a:pPr>
              <a:t>‹#›</a:t>
            </a:fld>
            <a:endParaRPr lang="en-US"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7513840"/>
      </p:ext>
    </p:extLst>
  </p:cSld>
  <p:clrMapOvr>
    <a:masterClrMapping/>
  </p:clrMapOvr>
  <p:transition spd="slow">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accessible">
    <p:spTree>
      <p:nvGrpSpPr>
        <p:cNvPr id="1" name=""/>
        <p:cNvGrpSpPr/>
        <p:nvPr/>
      </p:nvGrpSpPr>
      <p:grpSpPr>
        <a:xfrm>
          <a:off x="0" y="0"/>
          <a:ext cx="0" cy="0"/>
          <a:chOff x="0" y="0"/>
          <a:chExt cx="0" cy="0"/>
        </a:xfrm>
      </p:grpSpPr>
      <p:sp>
        <p:nvSpPr>
          <p:cNvPr id="3"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2759035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650240"/>
            <a:ext cx="2949178" cy="1600200"/>
          </a:xfrm>
          <a:prstGeom prst="rect">
            <a:avLst/>
          </a:prstGeom>
        </p:spPr>
        <p:txBody>
          <a:bodyPr anchor="b"/>
          <a:lstStyle>
            <a:lvl1pPr>
              <a:defRPr sz="1800" b="1">
                <a:solidFill>
                  <a:srgbClr val="002060"/>
                </a:solidFill>
                <a:latin typeface="+mn-lt"/>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29842" y="2402840"/>
            <a:ext cx="2949178" cy="3811588"/>
          </a:xfrm>
          <a:prstGeom prst="rect">
            <a:avLst/>
          </a:prstGeom>
        </p:spPr>
        <p:txBody>
          <a:bodyPr/>
          <a:lstStyle>
            <a:lvl1pPr marL="0" indent="0">
              <a:buNone/>
              <a:defRPr sz="1200">
                <a:latin typeface="+mn-lt"/>
                <a:ea typeface="Verdana" panose="020B0604030504040204" pitchFamily="34" charset="0"/>
                <a:cs typeface="Verdana" panose="020B0604030504040204" pitchFamily="34" charset="0"/>
              </a:defRPr>
            </a:lvl1pPr>
            <a:lvl2pPr marL="342892" indent="0">
              <a:buNone/>
              <a:defRPr sz="1050"/>
            </a:lvl2pPr>
            <a:lvl3pPr marL="685784" indent="0">
              <a:buNone/>
              <a:defRPr sz="900"/>
            </a:lvl3pPr>
            <a:lvl4pPr marL="1028675" indent="0">
              <a:buNone/>
              <a:defRPr sz="750"/>
            </a:lvl4pPr>
            <a:lvl5pPr marL="1371566" indent="0">
              <a:buNone/>
              <a:defRPr sz="750"/>
            </a:lvl5pPr>
            <a:lvl6pPr marL="1714457" indent="0">
              <a:buNone/>
              <a:defRPr sz="750"/>
            </a:lvl6pPr>
            <a:lvl7pPr marL="2057349"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8" name="Content Placeholder 2"/>
          <p:cNvSpPr>
            <a:spLocks noGrp="1"/>
          </p:cNvSpPr>
          <p:nvPr>
            <p:ph idx="10"/>
          </p:nvPr>
        </p:nvSpPr>
        <p:spPr>
          <a:xfrm>
            <a:off x="4437743" y="1517650"/>
            <a:ext cx="3978729" cy="4351338"/>
          </a:xfrm>
          <a:prstGeom prst="rect">
            <a:avLst/>
          </a:prstGeom>
        </p:spPr>
        <p:txBody>
          <a:bodyPr/>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198536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670560"/>
            <a:ext cx="2949178" cy="1600200"/>
          </a:xfrm>
          <a:prstGeom prst="rect">
            <a:avLst/>
          </a:prstGeom>
        </p:spPr>
        <p:txBody>
          <a:bodyPr anchor="b"/>
          <a:lstStyle>
            <a:lvl1pPr>
              <a:defRPr sz="2400">
                <a:latin typeface="+mn-lt"/>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p:cNvSpPr>
          <p:nvPr>
            <p:ph type="pic" idx="1"/>
          </p:nvPr>
        </p:nvSpPr>
        <p:spPr>
          <a:xfrm>
            <a:off x="3887391" y="987427"/>
            <a:ext cx="4629150" cy="4873625"/>
          </a:xfrm>
          <a:prstGeom prst="rect">
            <a:avLst/>
          </a:prstGeom>
        </p:spPr>
        <p:txBody>
          <a:bodyPr/>
          <a:lstStyle>
            <a:lvl1pPr marL="0" indent="0">
              <a:buNone/>
              <a:defRPr sz="2400">
                <a:latin typeface="+mn-lt"/>
                <a:ea typeface="Verdana" panose="020B0604030504040204" pitchFamily="34" charset="0"/>
                <a:cs typeface="Verdana" panose="020B0604030504040204" pitchFamily="34" charset="0"/>
              </a:defRPr>
            </a:lvl1pPr>
            <a:lvl2pPr marL="342892" indent="0">
              <a:buNone/>
              <a:defRPr sz="2100"/>
            </a:lvl2pPr>
            <a:lvl3pPr marL="685784" indent="0">
              <a:buNone/>
              <a:defRPr sz="1800"/>
            </a:lvl3pPr>
            <a:lvl4pPr marL="1028675"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629842" y="2270760"/>
            <a:ext cx="2949178" cy="3811588"/>
          </a:xfrm>
          <a:prstGeom prst="rect">
            <a:avLst/>
          </a:prstGeom>
        </p:spPr>
        <p:txBody>
          <a:bodyPr/>
          <a:lstStyle>
            <a:lvl1pPr marL="0" indent="0">
              <a:buNone/>
              <a:defRPr sz="1200">
                <a:latin typeface="+mn-lt"/>
                <a:ea typeface="Verdana" panose="020B0604030504040204" pitchFamily="34" charset="0"/>
                <a:cs typeface="Verdana" panose="020B0604030504040204" pitchFamily="34" charset="0"/>
              </a:defRPr>
            </a:lvl1pPr>
            <a:lvl2pPr marL="342892" indent="0">
              <a:buNone/>
              <a:defRPr sz="1050"/>
            </a:lvl2pPr>
            <a:lvl3pPr marL="685784" indent="0">
              <a:buNone/>
              <a:defRPr sz="900"/>
            </a:lvl3pPr>
            <a:lvl4pPr marL="1028675" indent="0">
              <a:buNone/>
              <a:defRPr sz="750"/>
            </a:lvl4pPr>
            <a:lvl5pPr marL="1371566" indent="0">
              <a:buNone/>
              <a:defRPr sz="750"/>
            </a:lvl5pPr>
            <a:lvl6pPr marL="1714457" indent="0">
              <a:buNone/>
              <a:defRPr sz="750"/>
            </a:lvl6pPr>
            <a:lvl7pPr marL="2057349" indent="0">
              <a:buNone/>
              <a:defRPr sz="750"/>
            </a:lvl7pPr>
            <a:lvl8pPr marL="2400240" indent="0">
              <a:buNone/>
              <a:defRPr sz="750"/>
            </a:lvl8pPr>
            <a:lvl9pPr marL="2743132" indent="0">
              <a:buNone/>
              <a:defRPr sz="750"/>
            </a:lvl9pPr>
          </a:lstStyle>
          <a:p>
            <a:pPr lvl="0"/>
            <a:r>
              <a:rPr lang="en-US"/>
              <a:t>Click to edit Master text styles</a:t>
            </a:r>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1863977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68728" y="589189"/>
            <a:ext cx="8860972"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4"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2751379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74007"/>
            <a:ext cx="1971675" cy="5811838"/>
          </a:xfrm>
          <a:prstGeom prst="rect">
            <a:avLst/>
          </a:prstGeom>
        </p:spPr>
        <p:txBody>
          <a:bodyPr vert="eaVert"/>
          <a:lstStyle>
            <a:lvl1pPr>
              <a:defRPr sz="2100" b="1">
                <a:solidFill>
                  <a:srgbClr val="002060"/>
                </a:solidFill>
                <a:latin typeface="+mn-lt"/>
                <a:ea typeface="Verdana" panose="020B0604030504040204" pitchFamily="34" charset="0"/>
                <a:cs typeface="Verdana" panose="020B060403050404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661761"/>
            <a:ext cx="5800725" cy="5811838"/>
          </a:xfrm>
          <a:prstGeom prst="rect">
            <a:avLst/>
          </a:prstGeom>
        </p:spPr>
        <p:txBody>
          <a:bodyPr vert="eaVert"/>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2822425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6" name="Line 12"/>
          <p:cNvSpPr>
            <a:spLocks noChangeShapeType="1"/>
          </p:cNvSpPr>
          <p:nvPr userDrawn="1"/>
        </p:nvSpPr>
        <p:spPr bwMode="auto">
          <a:xfrm flipH="1">
            <a:off x="1" y="4614863"/>
            <a:ext cx="871894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 name="Title 1"/>
          <p:cNvSpPr>
            <a:spLocks noGrp="1"/>
          </p:cNvSpPr>
          <p:nvPr>
            <p:ph type="title"/>
          </p:nvPr>
        </p:nvSpPr>
        <p:spPr>
          <a:xfrm>
            <a:off x="2157754" y="3381718"/>
            <a:ext cx="6986248" cy="1207633"/>
          </a:xfrm>
          <a:prstGeom prst="rect">
            <a:avLst/>
          </a:prstGeom>
        </p:spPr>
        <p:txBody>
          <a:bodyPr anchor="b"/>
          <a:lstStyle>
            <a:lvl1pPr>
              <a:defRPr sz="3600" b="1">
                <a:solidFill>
                  <a:srgbClr val="002060"/>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5" name="Text Placeholder 2"/>
          <p:cNvSpPr>
            <a:spLocks noGrp="1"/>
          </p:cNvSpPr>
          <p:nvPr>
            <p:ph type="body" idx="1"/>
          </p:nvPr>
        </p:nvSpPr>
        <p:spPr>
          <a:xfrm>
            <a:off x="2157754" y="4641853"/>
            <a:ext cx="6986248" cy="1500187"/>
          </a:xfrm>
          <a:prstGeom prst="rect">
            <a:avLst/>
          </a:prstGeom>
        </p:spPr>
        <p:txBody>
          <a:bodyPr/>
          <a:lstStyle>
            <a:lvl1pPr marL="0" indent="0">
              <a:buNone/>
              <a:defRPr sz="1800">
                <a:solidFill>
                  <a:schemeClr val="tx1">
                    <a:tint val="75000"/>
                  </a:schemeClr>
                </a:solidFill>
                <a:latin typeface="+mj-lt"/>
                <a:ea typeface="Verdana" panose="020B0604030504040204" pitchFamily="34" charset="0"/>
                <a:cs typeface="Verdana" panose="020B0604030504040204" pitchFamily="34" charset="0"/>
              </a:defRPr>
            </a:lvl1pPr>
            <a:lvl2pPr marL="342875" indent="0">
              <a:buNone/>
              <a:defRPr sz="1500">
                <a:solidFill>
                  <a:schemeClr val="tx1">
                    <a:tint val="75000"/>
                  </a:schemeClr>
                </a:solidFill>
              </a:defRPr>
            </a:lvl2pPr>
            <a:lvl3pPr marL="685750"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2"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text styles</a:t>
            </a:r>
          </a:p>
        </p:txBody>
      </p:sp>
      <p:sp>
        <p:nvSpPr>
          <p:cNvPr id="8"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3098510114"/>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5"/>
          </a:xfrm>
          <a:prstGeom prst="rect">
            <a:avLst/>
          </a:prstGeom>
        </p:spPr>
        <p:txBody>
          <a:bodyPr/>
          <a:lstStyle/>
          <a:p>
            <a:fld id="{54E36F51-52F7-6F41-8C9C-90816B3EF46F}" type="datetimeFigureOut">
              <a:rPr lang="en-US" smtClean="0"/>
              <a:pPr/>
              <a:t>8/6/2018</a:t>
            </a:fld>
            <a:endParaRPr lang="en-US" dirty="0"/>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5FD1339-7EAA-934C-948A-B6F832127B88}" type="slidenum">
              <a:rPr lang="en-US" smtClean="0"/>
              <a:pPr/>
              <a:t>‹#›</a:t>
            </a:fld>
            <a:endParaRPr lang="en-US" dirty="0"/>
          </a:p>
        </p:txBody>
      </p:sp>
    </p:spTree>
    <p:extLst>
      <p:ext uri="{BB962C8B-B14F-4D97-AF65-F5344CB8AC3E}">
        <p14:creationId xmlns:p14="http://schemas.microsoft.com/office/powerpoint/2010/main" val="405892066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0_Title and Kicker">
    <p:spTree>
      <p:nvGrpSpPr>
        <p:cNvPr id="1" name=""/>
        <p:cNvGrpSpPr/>
        <p:nvPr/>
      </p:nvGrpSpPr>
      <p:grpSpPr>
        <a:xfrm>
          <a:off x="0" y="0"/>
          <a:ext cx="0" cy="0"/>
          <a:chOff x="0" y="0"/>
          <a:chExt cx="0" cy="0"/>
        </a:xfrm>
      </p:grpSpPr>
      <p:sp>
        <p:nvSpPr>
          <p:cNvPr id="15" name="Rectangle 14" descr="Header_Bar_Strip"/>
          <p:cNvSpPr>
            <a:spLocks noChangeArrowheads="1"/>
          </p:cNvSpPr>
          <p:nvPr userDrawn="1"/>
        </p:nvSpPr>
        <p:spPr bwMode="gray">
          <a:xfrm rot="16200000">
            <a:off x="4343406" y="-4343399"/>
            <a:ext cx="457199" cy="9144000"/>
          </a:xfrm>
          <a:prstGeom prst="rect">
            <a:avLst/>
          </a:prstGeom>
          <a:solidFill>
            <a:schemeClr val="tx2"/>
          </a:solidFill>
          <a:ln>
            <a:noFill/>
          </a:ln>
          <a:effectLst>
            <a:outerShdw blurRad="50800" dist="38100" dir="2700000" algn="tl" rotWithShape="0">
              <a:schemeClr val="bg1">
                <a:lumMod val="50000"/>
                <a:alpha val="43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sz="1350" dirty="0"/>
          </a:p>
        </p:txBody>
      </p:sp>
      <p:sp>
        <p:nvSpPr>
          <p:cNvPr id="7" name="Title Placeholder 1"/>
          <p:cNvSpPr>
            <a:spLocks noGrp="1"/>
          </p:cNvSpPr>
          <p:nvPr>
            <p:ph type="title" hasCustomPrompt="1"/>
          </p:nvPr>
        </p:nvSpPr>
        <p:spPr>
          <a:xfrm>
            <a:off x="152400" y="30480"/>
            <a:ext cx="8839200" cy="384048"/>
          </a:xfrm>
          <a:prstGeom prst="rect">
            <a:avLst/>
          </a:prstGeom>
          <a:ln>
            <a:noFill/>
          </a:ln>
        </p:spPr>
        <p:txBody>
          <a:bodyPr vert="horz" lIns="91440" tIns="45720" rIns="91440" bIns="45720" rtlCol="0" anchor="b" anchorCtr="0">
            <a:noAutofit/>
          </a:bodyPr>
          <a:lstStyle>
            <a:lvl1pPr>
              <a:defRPr sz="1440">
                <a:solidFill>
                  <a:schemeClr val="bg1"/>
                </a:solidFill>
                <a:latin typeface="Lubalin Book for IBM"/>
                <a:cs typeface="Lubalin Book for IBM"/>
              </a:defRPr>
            </a:lvl1pPr>
          </a:lstStyle>
          <a:p>
            <a:r>
              <a:rPr lang="en-US" dirty="0"/>
              <a:t>Click to edit slide title (</a:t>
            </a:r>
            <a:r>
              <a:rPr lang="en-US" dirty="0" err="1"/>
              <a:t>Lubalin</a:t>
            </a:r>
            <a:r>
              <a:rPr lang="en-US" dirty="0"/>
              <a:t> 16)</a:t>
            </a:r>
          </a:p>
        </p:txBody>
      </p:sp>
      <p:cxnSp>
        <p:nvCxnSpPr>
          <p:cNvPr id="6" name="Straight Connector 5"/>
          <p:cNvCxnSpPr/>
          <p:nvPr userDrawn="1"/>
        </p:nvCxnSpPr>
        <p:spPr bwMode="auto">
          <a:xfrm>
            <a:off x="0" y="1295400"/>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9" name="Content Placeholder 10"/>
          <p:cNvSpPr>
            <a:spLocks noGrp="1"/>
          </p:cNvSpPr>
          <p:nvPr>
            <p:ph sz="quarter" idx="14" hasCustomPrompt="1"/>
          </p:nvPr>
        </p:nvSpPr>
        <p:spPr>
          <a:xfrm>
            <a:off x="152400" y="457201"/>
            <a:ext cx="8991600" cy="838200"/>
          </a:xfrm>
          <a:prstGeom prst="rect">
            <a:avLst/>
          </a:prstGeom>
          <a:noFill/>
          <a:ln>
            <a:noFill/>
          </a:ln>
        </p:spPr>
        <p:txBody>
          <a:bodyPr lIns="54864" anchor="ctr" anchorCtr="0">
            <a:normAutofit/>
          </a:bodyPr>
          <a:lstStyle>
            <a:lvl1pPr marL="210027" marR="0" indent="0" algn="l" defTabSz="822960" rtl="0" eaLnBrk="1" fontAlgn="base" latinLnBrk="0" hangingPunct="1">
              <a:lnSpc>
                <a:spcPct val="100000"/>
              </a:lnSpc>
              <a:spcBef>
                <a:spcPts val="540"/>
              </a:spcBef>
              <a:spcAft>
                <a:spcPct val="0"/>
              </a:spcAft>
              <a:buClr>
                <a:schemeClr val="tx1"/>
              </a:buClr>
              <a:buSzTx/>
              <a:buFont typeface="Wingdings" pitchFamily="2" charset="2"/>
              <a:buNone/>
              <a:tabLst/>
              <a:defRPr lang="en-US" sz="1800" b="1" baseline="0" dirty="0" smtClean="0">
                <a:solidFill>
                  <a:schemeClr val="tx1">
                    <a:lumMod val="50000"/>
                    <a:lumOff val="50000"/>
                  </a:schemeClr>
                </a:solidFill>
                <a:latin typeface="HelvNeue Light for IBM"/>
                <a:ea typeface="+mn-ea"/>
                <a:cs typeface="Arial" pitchFamily="34" charset="0"/>
              </a:defRPr>
            </a:lvl1pPr>
          </a:lstStyle>
          <a:p>
            <a:pPr marL="210027" marR="0" lvl="0" indent="0" algn="l" defTabSz="822960" rtl="0" eaLnBrk="1" fontAlgn="base" latinLnBrk="0" hangingPunct="1">
              <a:lnSpc>
                <a:spcPct val="100000"/>
              </a:lnSpc>
              <a:spcBef>
                <a:spcPts val="540"/>
              </a:spcBef>
              <a:spcAft>
                <a:spcPct val="0"/>
              </a:spcAft>
              <a:buClr>
                <a:schemeClr val="tx1"/>
              </a:buClr>
              <a:buSzTx/>
              <a:buFont typeface="Wingdings" pitchFamily="2" charset="2"/>
              <a:buNone/>
              <a:tabLst/>
              <a:defRPr/>
            </a:pPr>
            <a:r>
              <a:rPr lang="en-US" dirty="0"/>
              <a:t>Enter slide take away</a:t>
            </a:r>
          </a:p>
        </p:txBody>
      </p:sp>
    </p:spTree>
    <p:extLst>
      <p:ext uri="{BB962C8B-B14F-4D97-AF65-F5344CB8AC3E}">
        <p14:creationId xmlns:p14="http://schemas.microsoft.com/office/powerpoint/2010/main" val="285976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a:lvl1pPr>
          </a:lstStyle>
          <a:p>
            <a:pPr>
              <a:defRPr/>
            </a:pPr>
            <a:fld id="{9D8F93EB-C1A6-4A03-AA60-111B3209B1F1}" type="slidenum">
              <a:rPr lang="en-US" altLang="en-US"/>
              <a:pPr>
                <a:defRPr/>
              </a:pPr>
              <a:t>‹#›</a:t>
            </a:fld>
            <a:endParaRPr lang="en-US" altLang="en-US"/>
          </a:p>
        </p:txBody>
      </p:sp>
      <p:sp>
        <p:nvSpPr>
          <p:cNvPr id="2" name="Title 1"/>
          <p:cNvSpPr>
            <a:spLocks noGrp="1"/>
          </p:cNvSpPr>
          <p:nvPr>
            <p:ph type="title"/>
          </p:nvPr>
        </p:nvSpPr>
        <p:spPr/>
        <p:txBody>
          <a:bodyPr/>
          <a:lstStyle/>
          <a:p>
            <a:r>
              <a:rPr lang="en-US"/>
              <a:t>Click to edit Master title style</a:t>
            </a:r>
          </a:p>
        </p:txBody>
      </p:sp>
      <p:sp>
        <p:nvSpPr>
          <p:cNvPr id="6" name="Rectangle 5"/>
          <p:cNvSpPr/>
          <p:nvPr userDrawn="1"/>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618134"/>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96DB"/>
        </a:solid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a typeface="+mn-ea"/>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A79D37CD-2012-4E34-9792-0B94A8E985F2}" type="slidenum">
              <a:rPr lang="en-US" altLang="en-US"/>
              <a:pPr>
                <a:defRPr/>
              </a:pPr>
              <a:t>‹#›</a:t>
            </a:fld>
            <a:endParaRPr lang="en-US"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3958894"/>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820399D6-40C9-493A-A99C-48C068FBF93B}" type="slidenum">
              <a:rPr lang="en-US" altLang="en-US"/>
              <a:pPr>
                <a:defRPr/>
              </a:pPr>
              <a:t>‹#›</a:t>
            </a:fld>
            <a:endParaRPr lang="en-US"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655459"/>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D0F13A2C-FCFD-4526-8C04-6CD036B47D25}" type="slidenum">
              <a:rPr lang="en-US"/>
              <a:pPr>
                <a:defRPr/>
              </a:pPr>
              <a:t>‹#›</a:t>
            </a:fld>
            <a:endParaRPr lang="en-US" dirty="0"/>
          </a:p>
        </p:txBody>
      </p:sp>
    </p:spTree>
    <p:extLst>
      <p:ext uri="{BB962C8B-B14F-4D97-AF65-F5344CB8AC3E}">
        <p14:creationId xmlns:p14="http://schemas.microsoft.com/office/powerpoint/2010/main" val="1539888345"/>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70BDC09-1DFB-46A6-88F6-FFADEBD4940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4605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913DD1E-A410-46F2-BB2C-C78A68D3BEE1}"/>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126"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1913DD1E-A410-46F2-BB2C-C78A68D3BEE1}"/>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74CC4F4-257D-4EAB-95C4-C523C9D19B5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737" t="22331" r="413" b="16078"/>
          <a:stretch/>
        </p:blipFill>
        <p:spPr>
          <a:xfrm>
            <a:off x="5438084" y="1931542"/>
            <a:ext cx="3705916" cy="4926458"/>
          </a:xfrm>
          <a:prstGeom prst="rect">
            <a:avLst/>
          </a:prstGeom>
        </p:spPr>
      </p:pic>
      <p:sp>
        <p:nvSpPr>
          <p:cNvPr id="12" name="Text Placeholder 11">
            <a:extLst>
              <a:ext uri="{FF2B5EF4-FFF2-40B4-BE49-F238E27FC236}">
                <a16:creationId xmlns:a16="http://schemas.microsoft.com/office/drawing/2014/main" id="{42ABD46B-7A0C-49CE-B8FA-9E99D0874DAD}"/>
              </a:ext>
            </a:extLst>
          </p:cNvPr>
          <p:cNvSpPr>
            <a:spLocks noGrp="1"/>
          </p:cNvSpPr>
          <p:nvPr>
            <p:ph type="body" sz="quarter" idx="10" hasCustomPrompt="1"/>
          </p:nvPr>
        </p:nvSpPr>
        <p:spPr>
          <a:xfrm>
            <a:off x="465037" y="3002663"/>
            <a:ext cx="5515139" cy="627506"/>
          </a:xfrm>
        </p:spPr>
        <p:txBody>
          <a:bodyPr>
            <a:noAutofit/>
          </a:bodyPr>
          <a:lstStyle>
            <a:lvl1pPr marL="0" marR="0" indent="0" algn="l" defTabSz="685800" rtl="0" eaLnBrk="0" fontAlgn="base" latinLnBrk="0" hangingPunct="0">
              <a:lnSpc>
                <a:spcPct val="90000"/>
              </a:lnSpc>
              <a:spcBef>
                <a:spcPct val="0"/>
              </a:spcBef>
              <a:spcAft>
                <a:spcPts val="450"/>
              </a:spcAft>
              <a:buClrTx/>
              <a:buSzTx/>
              <a:buFontTx/>
              <a:buNone/>
              <a:tabLst/>
              <a:defRPr sz="30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The Title of the Presentation</a:t>
            </a:r>
            <a:endPar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endParaRPr>
          </a:p>
        </p:txBody>
      </p:sp>
      <p:sp>
        <p:nvSpPr>
          <p:cNvPr id="10" name="TextBox 9">
            <a:extLst>
              <a:ext uri="{FF2B5EF4-FFF2-40B4-BE49-F238E27FC236}">
                <a16:creationId xmlns:a16="http://schemas.microsoft.com/office/drawing/2014/main" id="{4F375CA5-DF4C-43D0-994D-1436DCD65E05}"/>
              </a:ext>
            </a:extLst>
          </p:cNvPr>
          <p:cNvSpPr txBox="1"/>
          <p:nvPr/>
        </p:nvSpPr>
        <p:spPr>
          <a:xfrm>
            <a:off x="465038" y="761991"/>
            <a:ext cx="3464353" cy="900246"/>
          </a:xfrm>
          <a:prstGeom prst="rect">
            <a:avLst/>
          </a:prstGeom>
          <a:noFill/>
        </p:spPr>
        <p:txBody>
          <a:bodyPr wrap="square" rtlCol="0">
            <a:spAutoFit/>
          </a:bodyPr>
          <a:lstStyle/>
          <a:p>
            <a:r>
              <a:rPr lang="en-US" sz="3750" spc="23" dirty="0">
                <a:latin typeface="Helvetica Neue Thin" charset="0"/>
                <a:ea typeface="Helvetica Neue Thin" charset="0"/>
                <a:cs typeface="Helvetica Neue Thin" charset="0"/>
              </a:rPr>
              <a:t>IBM </a:t>
            </a:r>
            <a:r>
              <a:rPr lang="en-US" sz="3750" b="1" spc="23" dirty="0">
                <a:latin typeface="Helvetica Neue Thin" charset="0"/>
                <a:ea typeface="Helvetica Neue Thin" charset="0"/>
                <a:cs typeface="Helvetica Neue Thin" charset="0"/>
              </a:rPr>
              <a:t>Research</a:t>
            </a:r>
          </a:p>
          <a:p>
            <a:r>
              <a:rPr lang="en-US" sz="1500" spc="23" dirty="0">
                <a:latin typeface="Helvetica Neue Thin" charset="0"/>
                <a:ea typeface="Helvetica Neue Thin" charset="0"/>
                <a:cs typeface="Helvetica Neue Thin" charset="0"/>
              </a:rPr>
              <a:t>STRATEGIC BUSINESS INSIGHTS</a:t>
            </a:r>
          </a:p>
        </p:txBody>
      </p:sp>
      <p:sp>
        <p:nvSpPr>
          <p:cNvPr id="13" name="Text Placeholder 11">
            <a:extLst>
              <a:ext uri="{FF2B5EF4-FFF2-40B4-BE49-F238E27FC236}">
                <a16:creationId xmlns:a16="http://schemas.microsoft.com/office/drawing/2014/main" id="{81D14348-D419-40A0-B54E-36A38D17A69B}"/>
              </a:ext>
            </a:extLst>
          </p:cNvPr>
          <p:cNvSpPr>
            <a:spLocks noGrp="1"/>
          </p:cNvSpPr>
          <p:nvPr>
            <p:ph type="body" sz="quarter" idx="11" hasCustomPrompt="1"/>
          </p:nvPr>
        </p:nvSpPr>
        <p:spPr>
          <a:xfrm>
            <a:off x="465037" y="3630169"/>
            <a:ext cx="5515139" cy="1392557"/>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Helvetica Neue Light" charset="0"/>
                <a:ea typeface="Helvetica Neue Light" charset="0"/>
                <a:cs typeface="Helvetica Neue Light" charset="0"/>
              </a:rPr>
              <a:t>THE SUBTITLE IS WRITTEN HERE</a:t>
            </a:r>
            <a:endPar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endParaRPr>
          </a:p>
        </p:txBody>
      </p:sp>
      <p:sp>
        <p:nvSpPr>
          <p:cNvPr id="14" name="Text Placeholder 11">
            <a:extLst>
              <a:ext uri="{FF2B5EF4-FFF2-40B4-BE49-F238E27FC236}">
                <a16:creationId xmlns:a16="http://schemas.microsoft.com/office/drawing/2014/main" id="{3CFD3C5D-1F9E-41C0-8B4A-138A58C67AC6}"/>
              </a:ext>
            </a:extLst>
          </p:cNvPr>
          <p:cNvSpPr>
            <a:spLocks noGrp="1"/>
          </p:cNvSpPr>
          <p:nvPr>
            <p:ph type="body" sz="quarter" idx="12" hasCustomPrompt="1"/>
          </p:nvPr>
        </p:nvSpPr>
        <p:spPr>
          <a:xfrm>
            <a:off x="465037" y="5041012"/>
            <a:ext cx="5515139" cy="382714"/>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rPr>
              <a:t>November 15, 2017</a:t>
            </a:r>
          </a:p>
        </p:txBody>
      </p:sp>
      <p:sp>
        <p:nvSpPr>
          <p:cNvPr id="15" name="Text Placeholder 11">
            <a:extLst>
              <a:ext uri="{FF2B5EF4-FFF2-40B4-BE49-F238E27FC236}">
                <a16:creationId xmlns:a16="http://schemas.microsoft.com/office/drawing/2014/main" id="{56E58A22-8438-4164-80B0-FAFD15F33C33}"/>
              </a:ext>
            </a:extLst>
          </p:cNvPr>
          <p:cNvSpPr>
            <a:spLocks noGrp="1"/>
          </p:cNvSpPr>
          <p:nvPr>
            <p:ph type="body" sz="quarter" idx="13" hasCustomPrompt="1"/>
          </p:nvPr>
        </p:nvSpPr>
        <p:spPr>
          <a:xfrm>
            <a:off x="465037" y="5423727"/>
            <a:ext cx="5515139" cy="419289"/>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rPr>
              <a:t>By First Last Name (optional)</a:t>
            </a:r>
          </a:p>
        </p:txBody>
      </p:sp>
    </p:spTree>
    <p:extLst>
      <p:ext uri="{BB962C8B-B14F-4D97-AF65-F5344CB8AC3E}">
        <p14:creationId xmlns:p14="http://schemas.microsoft.com/office/powerpoint/2010/main" val="195289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ener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1FDAE4F-4373-4743-8046-36D5C49B9C5C}"/>
              </a:ext>
            </a:extLst>
          </p:cNvPr>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150"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F1FDAE4F-4373-4743-8046-36D5C49B9C5C}"/>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21A5F447-8679-41B6-8CE0-40D629270D4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367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oleObject" Target="../embeddings/oleObject1.bin"/><Relationship Id="rId5" Type="http://schemas.openxmlformats.org/officeDocument/2006/relationships/slideLayout" Target="../slideLayouts/slideLayout12.xml"/><Relationship Id="rId10" Type="http://schemas.openxmlformats.org/officeDocument/2006/relationships/tags" Target="../tags/tag2.xml"/><Relationship Id="rId4" Type="http://schemas.openxmlformats.org/officeDocument/2006/relationships/slideLayout" Target="../slideLayouts/slideLayout11.xml"/><Relationship Id="rId9"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8.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4250DF44-810A-43EB-9919-D13EEAAE7EFD}"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a typeface="+mn-ea"/>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2056"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869353713"/>
      </p:ext>
    </p:extLst>
  </p:cSld>
  <p:clrMap bg1="lt1" tx1="dk1" bg2="lt2" tx2="dk2" accent1="accent1" accent2="accent2" accent3="accent3" accent4="accent4" accent5="accent5" accent6="accent6" hlink="hlink" folHlink="folHlink"/>
  <p:sldLayoutIdLst>
    <p:sldLayoutId id="2147483662" r:id="rId1"/>
    <p:sldLayoutId id="2147483659" r:id="rId2"/>
    <p:sldLayoutId id="2147483663" r:id="rId3"/>
    <p:sldLayoutId id="2147483660" r:id="rId4"/>
    <p:sldLayoutId id="2147483661" r:id="rId5"/>
    <p:sldLayoutId id="2147483687" r:id="rId6"/>
    <p:sldLayoutId id="2147483688" r:id="rId7"/>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S PGothic" panose="020B0600070205080204" pitchFamily="34" charset="-128"/>
          <a:cs typeface="Arial" pitchFamily="34" charset="0"/>
        </a:defRPr>
      </a:lvl1pPr>
      <a:lvl2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1EB10110-0EE6-4859-BB30-57A1A9EF32A1}"/>
              </a:ext>
            </a:extLst>
          </p:cNvPr>
          <p:cNvGraphicFramePr>
            <a:graphicFrameLocks noChangeAspect="1"/>
          </p:cNvGraphicFramePr>
          <p:nvPr>
            <p:custDataLst>
              <p:tags r:id="rId10"/>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102" name="think-cell Slide" r:id="rId11" imgW="425" imgH="424" progId="TCLayout.ActiveDocument.1">
                  <p:embed/>
                </p:oleObj>
              </mc:Choice>
              <mc:Fallback>
                <p:oleObj name="think-cell Slide" r:id="rId11" imgW="425" imgH="424" progId="TCLayout.ActiveDocument.1">
                  <p:embed/>
                  <p:pic>
                    <p:nvPicPr>
                      <p:cNvPr id="15" name="Object 14" hidden="1">
                        <a:extLst>
                          <a:ext uri="{FF2B5EF4-FFF2-40B4-BE49-F238E27FC236}">
                            <a16:creationId xmlns:a16="http://schemas.microsoft.com/office/drawing/2014/main" id="{1EB10110-0EE6-4859-BB30-57A1A9EF32A1}"/>
                          </a:ext>
                        </a:extLst>
                      </p:cNvPr>
                      <p:cNvPicPr/>
                      <p:nvPr/>
                    </p:nvPicPr>
                    <p:blipFill>
                      <a:blip r:embed="rId12"/>
                      <a:stretch>
                        <a:fillRect/>
                      </a:stretch>
                    </p:blipFill>
                    <p:spPr>
                      <a:xfrm>
                        <a:off x="1192" y="1589"/>
                        <a:ext cx="1190" cy="1587"/>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BF44A538-0126-40D1-AEB5-4FD5327C3378}"/>
              </a:ext>
            </a:extLst>
          </p:cNvPr>
          <p:cNvCxnSpPr>
            <a:cxnSpLocks/>
          </p:cNvCxnSpPr>
          <p:nvPr/>
        </p:nvCxnSpPr>
        <p:spPr>
          <a:xfrm>
            <a:off x="0" y="990600"/>
            <a:ext cx="9144000" cy="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11" name="Title Placeholder 10">
            <a:extLst>
              <a:ext uri="{FF2B5EF4-FFF2-40B4-BE49-F238E27FC236}">
                <a16:creationId xmlns:a16="http://schemas.microsoft.com/office/drawing/2014/main" id="{0BCDC7E3-C6CD-4940-B8DF-7A8ACFA52467}"/>
              </a:ext>
            </a:extLst>
          </p:cNvPr>
          <p:cNvSpPr>
            <a:spLocks noGrp="1"/>
          </p:cNvSpPr>
          <p:nvPr>
            <p:ph type="title"/>
          </p:nvPr>
        </p:nvSpPr>
        <p:spPr>
          <a:xfrm>
            <a:off x="457201" y="1330"/>
            <a:ext cx="7419568" cy="893406"/>
          </a:xfrm>
          <a:prstGeom prst="rect">
            <a:avLst/>
          </a:prstGeom>
        </p:spPr>
        <p:txBody>
          <a:bodyPr vert="horz" lIns="91440" tIns="45720" rIns="91440" bIns="45720" rtlCol="0" anchor="b">
            <a:normAutofit/>
          </a:bodyPr>
          <a:lstStyle/>
          <a:p>
            <a:pPr fontAlgn="auto">
              <a:spcAft>
                <a:spcPts val="0"/>
              </a:spcAft>
            </a:pPr>
            <a:r>
              <a:rPr lang="en-US" dirty="0"/>
              <a:t>Edit Master text styles</a:t>
            </a:r>
          </a:p>
        </p:txBody>
      </p:sp>
      <p:sp>
        <p:nvSpPr>
          <p:cNvPr id="13" name="Rectangle 12">
            <a:extLst>
              <a:ext uri="{FF2B5EF4-FFF2-40B4-BE49-F238E27FC236}">
                <a16:creationId xmlns:a16="http://schemas.microsoft.com/office/drawing/2014/main" id="{A9BB9746-C15F-4FB7-B756-AF2C2AC5DB1C}"/>
              </a:ext>
            </a:extLst>
          </p:cNvPr>
          <p:cNvSpPr/>
          <p:nvPr/>
        </p:nvSpPr>
        <p:spPr>
          <a:xfrm>
            <a:off x="7876769" y="0"/>
            <a:ext cx="1277162" cy="354392"/>
          </a:xfrm>
          <a:prstGeom prst="rect">
            <a:avLst/>
          </a:prstGeom>
          <a:noFill/>
        </p:spPr>
        <p:txBody>
          <a:bodyPr wrap="square" lIns="68580" tIns="34290" rIns="68580" bIns="34290">
            <a:spAutoFit/>
          </a:bodyPr>
          <a:lstStyle/>
          <a:p>
            <a:r>
              <a:rPr lang="en-US" sz="1350" spc="23" dirty="0">
                <a:latin typeface="Helvetica Neue Thin" charset="0"/>
                <a:ea typeface="Helvetica Neue Thin" charset="0"/>
                <a:cs typeface="Helvetica Neue Thin" charset="0"/>
              </a:rPr>
              <a:t>IBM Research</a:t>
            </a:r>
          </a:p>
          <a:p>
            <a:endParaRPr lang="en-US" sz="503" spc="23" dirty="0">
              <a:latin typeface="Helvetica Neue Thin" charset="0"/>
              <a:ea typeface="Helvetica Neue Thin" charset="0"/>
              <a:cs typeface="Helvetica Neue Thin" charset="0"/>
            </a:endParaRPr>
          </a:p>
        </p:txBody>
      </p:sp>
      <p:sp>
        <p:nvSpPr>
          <p:cNvPr id="14" name="Rectangle 12">
            <a:extLst>
              <a:ext uri="{FF2B5EF4-FFF2-40B4-BE49-F238E27FC236}">
                <a16:creationId xmlns:a16="http://schemas.microsoft.com/office/drawing/2014/main" id="{41BF5285-63BF-4AAD-A5E2-8B6CC6EA6D73}"/>
              </a:ext>
            </a:extLst>
          </p:cNvPr>
          <p:cNvSpPr>
            <a:spLocks noChangeArrowheads="1"/>
          </p:cNvSpPr>
          <p:nvPr/>
        </p:nvSpPr>
        <p:spPr bwMode="auto">
          <a:xfrm>
            <a:off x="628650" y="6615574"/>
            <a:ext cx="7886700" cy="17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zh-CN" sz="600" dirty="0">
                <a:solidFill>
                  <a:srgbClr val="000000"/>
                </a:solidFill>
                <a:latin typeface="Arial" pitchFamily="34" charset="0"/>
                <a:ea typeface="宋体"/>
              </a:rPr>
              <a:t>IBM Research -   IBM Confidential   -                                                                        </a:t>
            </a:r>
            <a:fld id="{B08CA369-0877-490A-A0DF-46E0487DB463}" type="datetime1">
              <a:rPr lang="en-US" altLang="zh-CN" sz="600" smtClean="0">
                <a:solidFill>
                  <a:srgbClr val="000000"/>
                </a:solidFill>
                <a:latin typeface="Arial" pitchFamily="34" charset="0"/>
                <a:ea typeface="宋体"/>
              </a:rPr>
              <a:pPr eaLnBrk="1" hangingPunct="1">
                <a:defRPr/>
              </a:pPr>
              <a:t>8/6/2018</a:t>
            </a:fld>
            <a:r>
              <a:rPr lang="en-US" altLang="zh-CN" sz="600" dirty="0">
                <a:solidFill>
                  <a:srgbClr val="000000"/>
                </a:solidFill>
                <a:latin typeface="Arial" pitchFamily="34" charset="0"/>
                <a:ea typeface="宋体"/>
              </a:rPr>
              <a:t>                                                                                                                                </a:t>
            </a:r>
            <a:r>
              <a:rPr lang="en-US" altLang="en-US" sz="600" dirty="0">
                <a:solidFill>
                  <a:srgbClr val="000000"/>
                </a:solidFill>
                <a:latin typeface="Arial" pitchFamily="34" charset="0"/>
                <a:ea typeface="MS PGothic" pitchFamily="34" charset="-128"/>
              </a:rPr>
              <a:t>© 2017</a:t>
            </a:r>
            <a:r>
              <a:rPr lang="en-US" altLang="en-US" sz="600" baseline="0" dirty="0">
                <a:solidFill>
                  <a:srgbClr val="000000"/>
                </a:solidFill>
                <a:latin typeface="Arial" pitchFamily="34" charset="0"/>
                <a:ea typeface="MS PGothic" pitchFamily="34" charset="-128"/>
              </a:rPr>
              <a:t> I</a:t>
            </a:r>
            <a:r>
              <a:rPr lang="en-US" altLang="en-US" sz="600" dirty="0">
                <a:solidFill>
                  <a:srgbClr val="000000"/>
                </a:solidFill>
                <a:latin typeface="Arial" pitchFamily="34" charset="0"/>
                <a:ea typeface="MS PGothic" pitchFamily="34" charset="-128"/>
              </a:rPr>
              <a:t>BM Corporation           </a:t>
            </a:r>
            <a:fld id="{9950837B-4A49-4C75-8681-E3179A1E4666}" type="slidenum">
              <a:rPr lang="en-US" altLang="en-US" sz="600" smtClean="0">
                <a:solidFill>
                  <a:srgbClr val="000000"/>
                </a:solidFill>
                <a:latin typeface="Arial" pitchFamily="34" charset="0"/>
                <a:ea typeface="MS PGothic" pitchFamily="34" charset="-128"/>
              </a:rPr>
              <a:pPr eaLnBrk="1" hangingPunct="1">
                <a:defRPr/>
              </a:pPr>
              <a:t>‹#›</a:t>
            </a:fld>
            <a:r>
              <a:rPr lang="en-US" altLang="en-US" sz="600" dirty="0">
                <a:solidFill>
                  <a:srgbClr val="000000"/>
                </a:solidFill>
                <a:latin typeface="Arial" pitchFamily="34" charset="0"/>
                <a:ea typeface="MS PGothic" pitchFamily="34" charset="-128"/>
              </a:rPr>
              <a:t>   </a:t>
            </a:r>
          </a:p>
          <a:p>
            <a:pPr eaLnBrk="1" fontAlgn="auto" hangingPunct="1">
              <a:spcBef>
                <a:spcPts val="0"/>
              </a:spcBef>
              <a:spcAft>
                <a:spcPts val="0"/>
              </a:spcAft>
              <a:defRPr/>
            </a:pPr>
            <a:endParaRPr lang="en-US" altLang="en-US" sz="600" dirty="0">
              <a:solidFill>
                <a:srgbClr val="000000"/>
              </a:solidFill>
              <a:latin typeface="Arial" pitchFamily="34" charset="0"/>
              <a:ea typeface="SimSun" pitchFamily="2" charset="-122"/>
            </a:endParaRPr>
          </a:p>
        </p:txBody>
      </p:sp>
      <p:sp>
        <p:nvSpPr>
          <p:cNvPr id="16" name="Text Placeholder 15">
            <a:extLst>
              <a:ext uri="{FF2B5EF4-FFF2-40B4-BE49-F238E27FC236}">
                <a16:creationId xmlns:a16="http://schemas.microsoft.com/office/drawing/2014/main" id="{2320341F-15D5-483D-90AD-AE931CF15E8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77214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txStyles>
    <p:titleStyle>
      <a:lvl1pPr algn="l" defTabSz="685800" rtl="0" eaLnBrk="1" fontAlgn="auto" latinLnBrk="0" hangingPunct="1">
        <a:lnSpc>
          <a:spcPct val="90000"/>
        </a:lnSpc>
        <a:spcBef>
          <a:spcPct val="0"/>
        </a:spcBef>
        <a:spcAft>
          <a:spcPts val="0"/>
        </a:spcAft>
        <a:buNone/>
        <a:defRPr lang="en-US" sz="2100" kern="1200" dirty="0">
          <a:solidFill>
            <a:srgbClr val="00B050"/>
          </a:solidFill>
          <a:latin typeface="Arial" panose="020B0604020202020204" pitchFamily="34" charset="0"/>
          <a:ea typeface="+mn-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0"/>
          <p:cNvSpPr txBox="1">
            <a:spLocks noChangeArrowheads="1"/>
          </p:cNvSpPr>
          <p:nvPr userDrawn="1"/>
        </p:nvSpPr>
        <p:spPr bwMode="auto">
          <a:xfrm>
            <a:off x="7702154" y="6570664"/>
            <a:ext cx="1326356" cy="1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rgbClr val="000000"/>
                </a:solidFill>
                <a:latin typeface="Gill Sans" pitchFamily="34" charset="0"/>
                <a:ea typeface="ヒラギノ角ゴ ProN W3"/>
                <a:cs typeface="ヒラギノ角ゴ ProN W3"/>
                <a:sym typeface="Gill Sans" pitchFamily="34" charset="0"/>
              </a:defRPr>
            </a:lvl1pPr>
            <a:lvl2pPr marL="742950" indent="-285750">
              <a:defRPr sz="3600" b="1">
                <a:solidFill>
                  <a:srgbClr val="000000"/>
                </a:solidFill>
                <a:latin typeface="Gill Sans" pitchFamily="34" charset="0"/>
                <a:ea typeface="ヒラギノ角ゴ ProN W3"/>
                <a:cs typeface="ヒラギノ角ゴ ProN W3"/>
                <a:sym typeface="Gill Sans" pitchFamily="34" charset="0"/>
              </a:defRPr>
            </a:lvl2pPr>
            <a:lvl3pPr marL="1143000" indent="-228600">
              <a:defRPr sz="3600" b="1">
                <a:solidFill>
                  <a:srgbClr val="000000"/>
                </a:solidFill>
                <a:latin typeface="Gill Sans" pitchFamily="34" charset="0"/>
                <a:ea typeface="ヒラギノ角ゴ ProN W3"/>
                <a:cs typeface="ヒラギノ角ゴ ProN W3"/>
                <a:sym typeface="Gill Sans" pitchFamily="34" charset="0"/>
              </a:defRPr>
            </a:lvl3pPr>
            <a:lvl4pPr marL="1600200" indent="-228600">
              <a:defRPr sz="3600" b="1">
                <a:solidFill>
                  <a:srgbClr val="000000"/>
                </a:solidFill>
                <a:latin typeface="Gill Sans" pitchFamily="34" charset="0"/>
                <a:ea typeface="ヒラギノ角ゴ ProN W3"/>
                <a:cs typeface="ヒラギノ角ゴ ProN W3"/>
                <a:sym typeface="Gill Sans" pitchFamily="34" charset="0"/>
              </a:defRPr>
            </a:lvl4pPr>
            <a:lvl5pPr marL="2057400" indent="-228600">
              <a:defRPr sz="3600" b="1">
                <a:solidFill>
                  <a:srgbClr val="000000"/>
                </a:solidFill>
                <a:latin typeface="Gill Sans" pitchFamily="34" charset="0"/>
                <a:ea typeface="ヒラギノ角ゴ ProN W3"/>
                <a:cs typeface="ヒラギノ角ゴ ProN W3"/>
                <a:sym typeface="Gill Sans" pitchFamily="34" charset="0"/>
              </a:defRPr>
            </a:lvl5pPr>
            <a:lvl6pPr marL="25146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6pPr>
            <a:lvl7pPr marL="29718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7pPr>
            <a:lvl8pPr marL="34290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8pPr>
            <a:lvl9pPr marL="38862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9pPr>
          </a:lstStyle>
          <a:p>
            <a:pPr algn="r" eaLnBrk="1" fontAlgn="auto" hangingPunct="1">
              <a:spcBef>
                <a:spcPts val="0"/>
              </a:spcBef>
              <a:spcAft>
                <a:spcPts val="0"/>
              </a:spcAft>
              <a:defRPr/>
            </a:pPr>
            <a:r>
              <a:rPr lang="en-GB" altLang="en-US" sz="506" b="0" dirty="0">
                <a:solidFill>
                  <a:schemeClr val="tx1"/>
                </a:solidFill>
                <a:latin typeface="HelveticaNeueLT Pro 45 Lt" panose="020B0403020202020204" pitchFamily="34" charset="0"/>
              </a:rPr>
              <a:t>© Copyright IBM Corporation 2018</a:t>
            </a:r>
          </a:p>
        </p:txBody>
      </p:sp>
      <p:pic>
        <p:nvPicPr>
          <p:cNvPr id="11" name="Picture 10" descr="IBM_logo_black" title="IBM logo Black"/>
          <p:cNvPicPr>
            <a:picLocks noChangeAspect="1" noChangeArrowheads="1"/>
          </p:cNvPicPr>
          <p:nvPr userDrawn="1"/>
        </p:nvPicPr>
        <p:blipFill>
          <a:blip r:embed="rId15"/>
          <a:srcRect/>
          <a:stretch>
            <a:fillRect/>
          </a:stretch>
        </p:blipFill>
        <p:spPr bwMode="auto">
          <a:xfrm>
            <a:off x="8468916" y="144463"/>
            <a:ext cx="514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1" title="separation line"/>
          <p:cNvSpPr>
            <a:spLocks noChangeShapeType="1"/>
          </p:cNvSpPr>
          <p:nvPr userDrawn="1"/>
        </p:nvSpPr>
        <p:spPr bwMode="auto">
          <a:xfrm>
            <a:off x="157163" y="555625"/>
            <a:ext cx="8871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sz="1013">
              <a:latin typeface="Gill Sans" pitchFamily="34" charset="0"/>
              <a:sym typeface="Gill Sans" pitchFamily="34" charset="0"/>
            </a:endParaRPr>
          </a:p>
        </p:txBody>
      </p:sp>
      <p:sp>
        <p:nvSpPr>
          <p:cNvPr id="14" name="Shape 15"/>
          <p:cNvSpPr>
            <a:spLocks noGrp="1"/>
          </p:cNvSpPr>
          <p:nvPr userDrawn="1">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
        <p:nvSpPr>
          <p:cNvPr id="2" name="TextBox 1"/>
          <p:cNvSpPr txBox="1"/>
          <p:nvPr userDrawn="1"/>
        </p:nvSpPr>
        <p:spPr>
          <a:xfrm>
            <a:off x="157163" y="155515"/>
            <a:ext cx="1576072"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IBM Accessibility Research</a:t>
            </a:r>
          </a:p>
        </p:txBody>
      </p:sp>
    </p:spTree>
    <p:extLst>
      <p:ext uri="{BB962C8B-B14F-4D97-AF65-F5344CB8AC3E}">
        <p14:creationId xmlns:p14="http://schemas.microsoft.com/office/powerpoint/2010/main" val="6202420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92"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784"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675"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566"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0260" indent="-17026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3160" indent="-17026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6060" indent="-17026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960" indent="-17026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1860" indent="-17026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03"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Orslene@jan.wvu.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Debdagit@gmail.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askjan.org/" TargetMode="External"/><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hyperlink" Target="mailto:jan@askjan.org" TargetMode="Externa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276600" y="2611437"/>
            <a:ext cx="5483942" cy="3032125"/>
          </a:xfrm>
          <a:noFill/>
          <a:extLst>
            <a:ext uri="{909E8E84-426E-40dd-AFC4-6F175D3DCCD1}"/>
          </a:extLst>
        </p:spPr>
        <p:txBody>
          <a:bodyPr>
            <a:normAutofit fontScale="92500" lnSpcReduction="20000"/>
          </a:bodyPr>
          <a:lstStyle/>
          <a:p>
            <a:pPr>
              <a:lnSpc>
                <a:spcPct val="110000"/>
              </a:lnSpc>
              <a:spcBef>
                <a:spcPct val="0"/>
              </a:spcBef>
              <a:buFont typeface="Wingdings" charset="0"/>
              <a:buNone/>
              <a:defRPr/>
            </a:pPr>
            <a:r>
              <a:rPr lang="en-US" altLang="en-US" sz="3500" dirty="0" smtClean="0"/>
              <a:t>Tools, Techniques, and Technologies for Creating Inclusive Workplaces</a:t>
            </a:r>
          </a:p>
          <a:p>
            <a:pPr>
              <a:lnSpc>
                <a:spcPct val="110000"/>
              </a:lnSpc>
              <a:spcBef>
                <a:spcPct val="0"/>
              </a:spcBef>
              <a:buFont typeface="Wingdings" charset="0"/>
              <a:buNone/>
              <a:defRPr/>
            </a:pPr>
            <a:endParaRPr lang="en-US" altLang="en-US" sz="3600" b="0" dirty="0" smtClean="0"/>
          </a:p>
          <a:p>
            <a:pPr>
              <a:lnSpc>
                <a:spcPct val="110000"/>
              </a:lnSpc>
              <a:spcBef>
                <a:spcPct val="0"/>
              </a:spcBef>
              <a:buFont typeface="Wingdings" charset="0"/>
              <a:buNone/>
              <a:defRPr/>
            </a:pPr>
            <a:r>
              <a:rPr lang="en-US" altLang="en-US" sz="2400" dirty="0" smtClean="0"/>
              <a:t>Lou Orslene, JAN</a:t>
            </a:r>
          </a:p>
          <a:p>
            <a:pPr>
              <a:lnSpc>
                <a:spcPct val="110000"/>
              </a:lnSpc>
              <a:spcBef>
                <a:spcPct val="0"/>
              </a:spcBef>
              <a:buFont typeface="Wingdings" charset="0"/>
              <a:buNone/>
              <a:defRPr/>
            </a:pPr>
            <a:r>
              <a:rPr lang="en-US" altLang="en-US" sz="2400" dirty="0" smtClean="0"/>
              <a:t>Deb Dagit, Deb Dagit Diversity</a:t>
            </a:r>
          </a:p>
          <a:p>
            <a:pPr>
              <a:lnSpc>
                <a:spcPct val="110000"/>
              </a:lnSpc>
              <a:spcBef>
                <a:spcPct val="0"/>
              </a:spcBef>
              <a:buFont typeface="Wingdings" charset="0"/>
              <a:buNone/>
              <a:defRPr/>
            </a:pPr>
            <a:endParaRPr lang="en-US" altLang="en-US" sz="2400" dirty="0"/>
          </a:p>
          <a:p>
            <a:pPr>
              <a:lnSpc>
                <a:spcPct val="110000"/>
              </a:lnSpc>
              <a:spcBef>
                <a:spcPct val="0"/>
              </a:spcBef>
              <a:buFont typeface="Wingdings" charset="0"/>
              <a:buNone/>
              <a:defRPr/>
            </a:pPr>
            <a:endParaRPr lang="en-US" altLang="en-US" sz="2400" dirty="0" smtClean="0"/>
          </a:p>
          <a:p>
            <a:pPr>
              <a:lnSpc>
                <a:spcPct val="110000"/>
              </a:lnSpc>
              <a:spcBef>
                <a:spcPct val="0"/>
              </a:spcBef>
              <a:buFont typeface="Wingdings" charset="0"/>
              <a:buNone/>
              <a:defRPr/>
            </a:pPr>
            <a:endParaRPr lang="en-US" altLang="en-US" sz="2400" dirty="0" smtClean="0"/>
          </a:p>
          <a:p>
            <a:pPr>
              <a:lnSpc>
                <a:spcPct val="110000"/>
              </a:lnSpc>
              <a:spcBef>
                <a:spcPct val="0"/>
              </a:spcBef>
              <a:buFont typeface="Wingdings" charset="0"/>
              <a:buNone/>
              <a:defRPr/>
            </a:pPr>
            <a:endParaRPr lang="en-US" altLang="en-US" sz="2400" b="0" dirty="0" smtClean="0"/>
          </a:p>
          <a:p>
            <a:pPr>
              <a:lnSpc>
                <a:spcPct val="110000"/>
              </a:lnSpc>
              <a:spcBef>
                <a:spcPct val="0"/>
              </a:spcBef>
              <a:buFont typeface="Wingdings" charset="0"/>
              <a:buNone/>
              <a:defRPr/>
            </a:pPr>
            <a:endParaRPr lang="en-US" altLang="en-US" sz="2400" b="0" dirty="0" smtClean="0"/>
          </a:p>
          <a:p>
            <a:pPr>
              <a:lnSpc>
                <a:spcPct val="80000"/>
              </a:lnSpc>
              <a:spcBef>
                <a:spcPct val="0"/>
              </a:spcBef>
              <a:buFont typeface="Wingdings" charset="0"/>
              <a:buNone/>
              <a:defRPr/>
            </a:pPr>
            <a:endParaRPr lang="en-US" sz="1800" b="0" dirty="0">
              <a:latin typeface="Arial" charset="0"/>
              <a:ea typeface="ＭＳ Ｐゴシック" charset="0"/>
              <a:cs typeface="Arial" charset="0"/>
            </a:endParaRPr>
          </a:p>
        </p:txBody>
      </p:sp>
      <p:sp>
        <p:nvSpPr>
          <p:cNvPr id="3072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ED8CC84D-BD08-4B1C-97FB-14A32E7491ED}"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0724" name="Group 1" descr="Photos of people with various disabilities working."/>
          <p:cNvGrpSpPr>
            <a:grpSpLocks/>
          </p:cNvGrpSpPr>
          <p:nvPr/>
        </p:nvGrpSpPr>
        <p:grpSpPr bwMode="auto">
          <a:xfrm>
            <a:off x="1143000" y="914400"/>
            <a:ext cx="1981200" cy="4032250"/>
            <a:chOff x="1143000" y="914400"/>
            <a:chExt cx="1981200" cy="4032250"/>
          </a:xfrm>
        </p:grpSpPr>
        <p:pic>
          <p:nvPicPr>
            <p:cNvPr id="4" name="Picture 3" descr="Shipping clerk"/>
            <p:cNvPicPr>
              <a:picLocks noChangeAspect="1"/>
            </p:cNvPicPr>
            <p:nvPr/>
          </p:nvPicPr>
          <p:blipFill>
            <a:blip r:embed="rId3" cstate="print"/>
            <a:srcRect r="45324"/>
            <a:stretch>
              <a:fillRect/>
            </a:stretch>
          </p:blipFill>
          <p:spPr>
            <a:xfrm>
              <a:off x="1143000" y="914400"/>
              <a:ext cx="914400" cy="1212499"/>
            </a:xfrm>
            <a:prstGeom prst="rect">
              <a:avLst/>
            </a:prstGeom>
            <a:effectLst>
              <a:outerShdw blurRad="50800" dist="38100" dir="13500000" algn="br" rotWithShape="0">
                <a:prstClr val="black">
                  <a:alpha val="40000"/>
                </a:prstClr>
              </a:outerShdw>
            </a:effectLst>
            <a:scene3d>
              <a:camera prst="orthographicFront">
                <a:rot lat="0" lon="0" rev="0"/>
              </a:camera>
              <a:lightRig rig="threePt" dir="t"/>
            </a:scene3d>
          </p:spPr>
        </p:pic>
        <p:pic>
          <p:nvPicPr>
            <p:cNvPr id="5" name="Picture 4" descr="Woman teaching young girl"/>
            <p:cNvPicPr>
              <a:picLocks noChangeAspect="1"/>
            </p:cNvPicPr>
            <p:nvPr/>
          </p:nvPicPr>
          <p:blipFill>
            <a:blip r:embed="rId4"/>
            <a:srcRect l="52667" b="7701"/>
            <a:stretch>
              <a:fillRect/>
            </a:stretch>
          </p:blipFill>
          <p:spPr bwMode="auto">
            <a:xfrm>
              <a:off x="2209800" y="1746250"/>
              <a:ext cx="914400" cy="1292225"/>
            </a:xfrm>
            <a:prstGeom prst="rect">
              <a:avLst/>
            </a:prstGeom>
            <a:noFill/>
            <a:ln>
              <a:noFill/>
            </a:ln>
            <a:effectLst>
              <a:outerShdw blurRad="50800" dist="38100" dir="18900000" algn="b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usinesswoman using wheelchair"/>
            <p:cNvPicPr>
              <a:picLocks noChangeAspect="1"/>
            </p:cNvPicPr>
            <p:nvPr/>
          </p:nvPicPr>
          <p:blipFill>
            <a:blip r:embed="rId5"/>
            <a:srcRect l="46001" r="4668" b="9540"/>
            <a:stretch>
              <a:fillRect/>
            </a:stretch>
          </p:blipFill>
          <p:spPr bwMode="auto">
            <a:xfrm>
              <a:off x="1143000" y="2279650"/>
              <a:ext cx="914400" cy="1216025"/>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eated businessman holding cane"/>
            <p:cNvPicPr>
              <a:picLocks noChangeAspect="1"/>
            </p:cNvPicPr>
            <p:nvPr/>
          </p:nvPicPr>
          <p:blipFill>
            <a:blip r:embed="rId6"/>
            <a:srcRect l="44667" b="7701"/>
            <a:stretch>
              <a:fillRect/>
            </a:stretch>
          </p:blipFill>
          <p:spPr bwMode="auto">
            <a:xfrm>
              <a:off x="2209800" y="3182938"/>
              <a:ext cx="914400" cy="1104900"/>
            </a:xfrm>
            <a:prstGeom prst="rect">
              <a:avLst/>
            </a:prstGeom>
            <a:noFill/>
            <a:ln>
              <a:noFill/>
            </a:ln>
            <a:effectLst>
              <a:outerShdw blurRad="50800" dist="38100" algn="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tore clerk"/>
            <p:cNvPicPr>
              <a:picLocks noChangeAspect="1"/>
            </p:cNvPicPr>
            <p:nvPr/>
          </p:nvPicPr>
          <p:blipFill>
            <a:blip r:embed="rId7"/>
            <a:srcRect/>
            <a:stretch>
              <a:fillRect/>
            </a:stretch>
          </p:blipFill>
          <p:spPr bwMode="auto">
            <a:xfrm>
              <a:off x="1143000" y="3649663"/>
              <a:ext cx="914400" cy="1296987"/>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404865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sz="half" idx="1"/>
          </p:nvPr>
        </p:nvSpPr>
        <p:spPr>
          <a:xfrm>
            <a:off x="914400" y="1371600"/>
            <a:ext cx="7239000" cy="4953000"/>
          </a:xfrm>
        </p:spPr>
        <p:txBody>
          <a:bodyPr/>
          <a:lstStyle/>
          <a:p>
            <a:pPr marL="457200" indent="-457200">
              <a:buFont typeface="Wingdings" panose="05000000000000000000" pitchFamily="2" charset="2"/>
              <a:buChar char="§"/>
            </a:pPr>
            <a:r>
              <a:rPr lang="en-US" altLang="en-US" sz="2200" b="0" dirty="0"/>
              <a:t>Adopting facilities/IT access for all/universal design reduces the need for individualized accommodations</a:t>
            </a:r>
          </a:p>
          <a:p>
            <a:pPr marL="457200" indent="-457200">
              <a:buFont typeface="Wingdings" panose="05000000000000000000" pitchFamily="2" charset="2"/>
              <a:buChar char="§"/>
            </a:pPr>
            <a:r>
              <a:rPr lang="en-US" altLang="en-US" sz="2200" b="0" dirty="0"/>
              <a:t>Focusing on </a:t>
            </a:r>
            <a:r>
              <a:rPr lang="en-US" altLang="en-US" sz="2200" b="0" i="1" dirty="0"/>
              <a:t>diverse abilities </a:t>
            </a:r>
            <a:r>
              <a:rPr lang="en-US" altLang="en-US" sz="2200" b="0" dirty="0"/>
              <a:t>contributes to productivity goals</a:t>
            </a:r>
          </a:p>
          <a:p>
            <a:pPr marL="457200" indent="-457200">
              <a:buFont typeface="Wingdings" panose="05000000000000000000" pitchFamily="2" charset="2"/>
              <a:buChar char="§"/>
            </a:pPr>
            <a:r>
              <a:rPr lang="en-US" altLang="en-US" sz="2200" b="0" dirty="0"/>
              <a:t>Gathering/reporting key metrics (e.g. reduction in: lost work time, retention/leave costs, enhanced engagement scores</a:t>
            </a:r>
          </a:p>
          <a:p>
            <a:pPr marL="457200" indent="-457200">
              <a:buFont typeface="Wingdings" panose="05000000000000000000" pitchFamily="2" charset="2"/>
              <a:buChar char="§"/>
            </a:pPr>
            <a:r>
              <a:rPr lang="en-US" altLang="en-US" sz="2200" b="0" dirty="0"/>
              <a:t>Utilizing/leveraging a list of commonly requested accommodations by job function</a:t>
            </a:r>
          </a:p>
          <a:p>
            <a:pPr marL="457200" indent="-457200">
              <a:buFont typeface="Wingdings" panose="05000000000000000000" pitchFamily="2" charset="2"/>
              <a:buChar char="§"/>
            </a:pPr>
            <a:r>
              <a:rPr lang="en-US" altLang="en-US" sz="2200" b="0" dirty="0"/>
              <a:t>Developing a “task bank” of jobs that a person can perform when unable to perform prior </a:t>
            </a:r>
            <a:r>
              <a:rPr lang="en-US" altLang="en-US" sz="2200" b="0" dirty="0" smtClean="0"/>
              <a:t>duties</a:t>
            </a:r>
            <a:endParaRPr lang="en-US" altLang="en-US" sz="2800" b="0" dirty="0"/>
          </a:p>
        </p:txBody>
      </p:sp>
      <p:sp>
        <p:nvSpPr>
          <p:cNvPr id="3686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8A77CCC-6F86-4AC9-BE31-D285578C68AD}" type="slidenum">
              <a:rPr lang="en-US" altLang="en-US" sz="1400" smtClean="0">
                <a:solidFill>
                  <a:srgbClr val="FFFFFF"/>
                </a:solidFill>
              </a:rPr>
              <a:pPr>
                <a:spcBef>
                  <a:spcPct val="0"/>
                </a:spcBef>
                <a:buFontTx/>
                <a:buNone/>
              </a:pPr>
              <a:t>10</a:t>
            </a:fld>
            <a:endParaRPr lang="en-US" altLang="en-US" sz="1400">
              <a:solidFill>
                <a:srgbClr val="FFFFFF"/>
              </a:solidFill>
            </a:endParaRPr>
          </a:p>
        </p:txBody>
      </p:sp>
      <p:sp>
        <p:nvSpPr>
          <p:cNvPr id="36867" name="Title 1"/>
          <p:cNvSpPr txBox="1">
            <a:spLocks/>
          </p:cNvSpPr>
          <p:nvPr/>
        </p:nvSpPr>
        <p:spPr bwMode="auto">
          <a:xfrm>
            <a:off x="745066"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smtClean="0"/>
              <a:t>Techniques for Creating Inclusion</a:t>
            </a:r>
            <a:endParaRPr lang="en-US" altLang="en-US" sz="2400" b="1" dirty="0"/>
          </a:p>
        </p:txBody>
      </p:sp>
    </p:spTree>
    <p:extLst>
      <p:ext uri="{BB962C8B-B14F-4D97-AF65-F5344CB8AC3E}">
        <p14:creationId xmlns:p14="http://schemas.microsoft.com/office/powerpoint/2010/main" val="18207019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None/>
              <a:defRPr/>
            </a:pPr>
            <a:r>
              <a:rPr lang="en-US" sz="4700" dirty="0" smtClean="0">
                <a:solidFill>
                  <a:srgbClr val="002060"/>
                </a:solidFill>
              </a:rPr>
              <a:t>Big Idea </a:t>
            </a:r>
          </a:p>
          <a:p>
            <a:pPr marL="0" indent="0" algn="ctr">
              <a:buNone/>
              <a:defRPr/>
            </a:pPr>
            <a:endParaRPr lang="en-US" sz="2400" dirty="0"/>
          </a:p>
          <a:p>
            <a:pPr marL="0" indent="0">
              <a:buNone/>
              <a:defRPr/>
            </a:pPr>
            <a:r>
              <a:rPr lang="en-US" sz="3500" b="0" dirty="0">
                <a:solidFill>
                  <a:srgbClr val="002060"/>
                </a:solidFill>
              </a:rPr>
              <a:t>Mobile Accommodation Solution (MAS) is designed to help streamline the disability accommodation process at various phases of the employment cycle. </a:t>
            </a:r>
          </a:p>
          <a:p>
            <a:pPr>
              <a:defRPr/>
            </a:pPr>
            <a:endParaRPr lang="en-US" altLang="en-US" sz="3600" b="0" dirty="0">
              <a:solidFill>
                <a:srgbClr val="002060"/>
              </a:solidFill>
            </a:endParaRPr>
          </a:p>
          <a:p>
            <a:pPr>
              <a:defRPr/>
            </a:pPr>
            <a:endParaRPr lang="en-US" altLang="en-US" sz="3600" b="0" dirty="0">
              <a:solidFill>
                <a:srgbClr val="002060"/>
              </a:solidFill>
            </a:endParaRPr>
          </a:p>
          <a:p>
            <a:pPr marL="0" indent="0">
              <a:buNone/>
              <a:defRPr/>
            </a:pPr>
            <a:r>
              <a:rPr lang="en-US" altLang="en-US" sz="2600" b="0" dirty="0">
                <a:solidFill>
                  <a:srgbClr val="002060"/>
                </a:solidFill>
              </a:rPr>
              <a:t>Funded by the </a:t>
            </a:r>
            <a:r>
              <a:rPr lang="en-US" sz="2600" b="0" dirty="0">
                <a:solidFill>
                  <a:srgbClr val="002060"/>
                </a:solidFill>
              </a:rPr>
              <a:t>National Institute on Disability, Independent Living, and Rehabilitation Research (NIDILRR)</a:t>
            </a:r>
            <a:endParaRPr lang="en-US" altLang="en-US" sz="2600" b="0" dirty="0">
              <a:solidFill>
                <a:srgbClr val="002060"/>
              </a:solidFill>
            </a:endParaRPr>
          </a:p>
          <a:p>
            <a:pPr marL="0" indent="0">
              <a:buNone/>
            </a:pPr>
            <a:endParaRPr lang="en-US" sz="3600" b="0" dirty="0"/>
          </a:p>
          <a:p>
            <a:pPr marL="0" indent="0">
              <a:buNone/>
            </a:pPr>
            <a:endParaRPr lang="en-US" dirty="0"/>
          </a:p>
        </p:txBody>
      </p:sp>
      <p:sp>
        <p:nvSpPr>
          <p:cNvPr id="2" name="Title 1"/>
          <p:cNvSpPr>
            <a:spLocks noGrp="1"/>
          </p:cNvSpPr>
          <p:nvPr>
            <p:ph type="title" idx="4294967295"/>
          </p:nvPr>
        </p:nvSpPr>
        <p:spPr>
          <a:xfrm>
            <a:off x="457200" y="474663"/>
            <a:ext cx="7715250" cy="528637"/>
          </a:xfrm>
        </p:spPr>
        <p:txBody>
          <a:bodyPr>
            <a:normAutofit fontScale="90000"/>
          </a:bodyPr>
          <a:lstStyle/>
          <a:p>
            <a:r>
              <a:rPr lang="en-US" dirty="0" smtClean="0">
                <a:solidFill>
                  <a:srgbClr val="002060"/>
                </a:solidFill>
              </a:rPr>
              <a:t>   Enabling Technology</a:t>
            </a:r>
            <a:endParaRPr lang="en-US" dirty="0">
              <a:solidFill>
                <a:srgbClr val="002060"/>
              </a:solidFill>
            </a:endParaRPr>
          </a:p>
        </p:txBody>
      </p:sp>
    </p:spTree>
    <p:extLst>
      <p:ext uri="{BB962C8B-B14F-4D97-AF65-F5344CB8AC3E}">
        <p14:creationId xmlns:p14="http://schemas.microsoft.com/office/powerpoint/2010/main" val="2360631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indent="0" algn="ctr">
              <a:buNone/>
              <a:defRPr/>
            </a:pPr>
            <a:r>
              <a:rPr lang="en-US" sz="7300" dirty="0" smtClean="0">
                <a:solidFill>
                  <a:srgbClr val="002060"/>
                </a:solidFill>
              </a:rPr>
              <a:t>Collaborators</a:t>
            </a:r>
          </a:p>
          <a:p>
            <a:pPr marL="0" indent="0" algn="ctr">
              <a:buNone/>
              <a:defRPr/>
            </a:pPr>
            <a:endParaRPr lang="en-US" sz="2400" dirty="0"/>
          </a:p>
          <a:p>
            <a:pPr>
              <a:defRPr/>
            </a:pPr>
            <a:r>
              <a:rPr lang="en-US" sz="5400" dirty="0" smtClean="0">
                <a:solidFill>
                  <a:srgbClr val="002060"/>
                </a:solidFill>
              </a:rPr>
              <a:t>	</a:t>
            </a:r>
            <a:r>
              <a:rPr lang="en-US" sz="5400" b="0" dirty="0" smtClean="0">
                <a:solidFill>
                  <a:srgbClr val="002060"/>
                </a:solidFill>
              </a:rPr>
              <a:t>Center </a:t>
            </a:r>
            <a:r>
              <a:rPr lang="en-US" sz="5400" b="0" dirty="0">
                <a:solidFill>
                  <a:srgbClr val="002060"/>
                </a:solidFill>
              </a:rPr>
              <a:t>for Disability Inclusion</a:t>
            </a:r>
          </a:p>
          <a:p>
            <a:pPr>
              <a:defRPr/>
            </a:pPr>
            <a:r>
              <a:rPr lang="en-US" sz="5400" b="0" dirty="0" smtClean="0">
                <a:solidFill>
                  <a:srgbClr val="002060"/>
                </a:solidFill>
              </a:rPr>
              <a:t>	Job </a:t>
            </a:r>
            <a:r>
              <a:rPr lang="en-US" sz="5400" b="0" dirty="0">
                <a:solidFill>
                  <a:srgbClr val="002060"/>
                </a:solidFill>
              </a:rPr>
              <a:t>Accommodation Network (JAN)</a:t>
            </a:r>
          </a:p>
          <a:p>
            <a:pPr>
              <a:defRPr/>
            </a:pPr>
            <a:r>
              <a:rPr lang="en-US" sz="5400" b="0" dirty="0" smtClean="0">
                <a:solidFill>
                  <a:srgbClr val="002060"/>
                </a:solidFill>
              </a:rPr>
              <a:t>	IBM</a:t>
            </a:r>
            <a:endParaRPr lang="en-US" sz="5400" b="0" dirty="0">
              <a:solidFill>
                <a:srgbClr val="002060"/>
              </a:solidFill>
            </a:endParaRPr>
          </a:p>
          <a:p>
            <a:pPr>
              <a:defRPr/>
            </a:pPr>
            <a:endParaRPr lang="en-US" sz="5400" b="0" dirty="0">
              <a:solidFill>
                <a:srgbClr val="002060"/>
              </a:solidFill>
            </a:endParaRPr>
          </a:p>
          <a:p>
            <a:pPr>
              <a:defRPr/>
            </a:pPr>
            <a:r>
              <a:rPr lang="en-US" sz="4400" b="0" dirty="0" smtClean="0">
                <a:solidFill>
                  <a:srgbClr val="002060"/>
                </a:solidFill>
              </a:rPr>
              <a:t>	US </a:t>
            </a:r>
            <a:r>
              <a:rPr lang="en-US" sz="4400" b="0" dirty="0">
                <a:solidFill>
                  <a:srgbClr val="002060"/>
                </a:solidFill>
              </a:rPr>
              <a:t>Business Leadership Network </a:t>
            </a:r>
          </a:p>
          <a:p>
            <a:pPr>
              <a:defRPr/>
            </a:pPr>
            <a:r>
              <a:rPr lang="en-US" sz="4400" b="0" dirty="0" smtClean="0">
                <a:solidFill>
                  <a:srgbClr val="002060"/>
                </a:solidFill>
              </a:rPr>
              <a:t>	American </a:t>
            </a:r>
            <a:r>
              <a:rPr lang="en-US" sz="4400" b="0" dirty="0">
                <a:solidFill>
                  <a:srgbClr val="002060"/>
                </a:solidFill>
              </a:rPr>
              <a:t>Association of People with Disabilities</a:t>
            </a:r>
          </a:p>
          <a:p>
            <a:pPr>
              <a:defRPr/>
            </a:pPr>
            <a:r>
              <a:rPr lang="en-US" sz="4400" b="0" dirty="0" smtClean="0">
                <a:solidFill>
                  <a:srgbClr val="002060"/>
                </a:solidFill>
              </a:rPr>
              <a:t>	Council </a:t>
            </a:r>
            <a:r>
              <a:rPr lang="en-US" sz="4400" b="0" dirty="0">
                <a:solidFill>
                  <a:srgbClr val="002060"/>
                </a:solidFill>
              </a:rPr>
              <a:t>of State Administrators of Vocational Rehabilitation</a:t>
            </a:r>
          </a:p>
          <a:p>
            <a:pPr>
              <a:defRPr/>
            </a:pPr>
            <a:r>
              <a:rPr lang="en-US" sz="4400" b="0" dirty="0" smtClean="0">
                <a:solidFill>
                  <a:srgbClr val="002060"/>
                </a:solidFill>
              </a:rPr>
              <a:t>	National </a:t>
            </a:r>
            <a:r>
              <a:rPr lang="en-US" sz="4400" b="0" dirty="0">
                <a:solidFill>
                  <a:srgbClr val="002060"/>
                </a:solidFill>
              </a:rPr>
              <a:t>Business and Disability Council </a:t>
            </a:r>
          </a:p>
          <a:p>
            <a:pPr>
              <a:defRPr/>
            </a:pPr>
            <a:r>
              <a:rPr lang="en-US" sz="4400" b="0" dirty="0" smtClean="0">
                <a:solidFill>
                  <a:srgbClr val="002060"/>
                </a:solidFill>
              </a:rPr>
              <a:t>	Disability </a:t>
            </a:r>
            <a:r>
              <a:rPr lang="en-US" sz="4400" b="0" dirty="0">
                <a:solidFill>
                  <a:srgbClr val="002060"/>
                </a:solidFill>
              </a:rPr>
              <a:t>Management Employers Coalition</a:t>
            </a:r>
          </a:p>
          <a:p>
            <a:pPr marL="0" indent="0">
              <a:buNone/>
            </a:pPr>
            <a:endParaRPr lang="en-US" sz="3600" b="0" dirty="0"/>
          </a:p>
          <a:p>
            <a:pPr marL="0" indent="0">
              <a:buNone/>
            </a:pPr>
            <a:endParaRPr lang="en-US" dirty="0"/>
          </a:p>
        </p:txBody>
      </p:sp>
      <p:sp>
        <p:nvSpPr>
          <p:cNvPr id="2" name="Title 1"/>
          <p:cNvSpPr>
            <a:spLocks noGrp="1"/>
          </p:cNvSpPr>
          <p:nvPr>
            <p:ph type="title" idx="4294967295"/>
          </p:nvPr>
        </p:nvSpPr>
        <p:spPr>
          <a:xfrm>
            <a:off x="457200" y="474663"/>
            <a:ext cx="7715250" cy="528637"/>
          </a:xfrm>
        </p:spPr>
        <p:txBody>
          <a:bodyPr>
            <a:normAutofit fontScale="90000"/>
          </a:bodyPr>
          <a:lstStyle/>
          <a:p>
            <a:r>
              <a:rPr lang="en-US" dirty="0" smtClean="0"/>
              <a:t>  </a:t>
            </a:r>
            <a:r>
              <a:rPr lang="en-US" sz="4000" dirty="0" smtClean="0">
                <a:solidFill>
                  <a:srgbClr val="002060"/>
                </a:solidFill>
              </a:rPr>
              <a:t>MAS App </a:t>
            </a:r>
            <a:endParaRPr lang="en-US" sz="4000" dirty="0">
              <a:solidFill>
                <a:srgbClr val="002060"/>
              </a:solidFill>
            </a:endParaRPr>
          </a:p>
        </p:txBody>
      </p:sp>
    </p:spTree>
    <p:extLst>
      <p:ext uri="{BB962C8B-B14F-4D97-AF65-F5344CB8AC3E}">
        <p14:creationId xmlns:p14="http://schemas.microsoft.com/office/powerpoint/2010/main" val="704357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ctr">
              <a:buNone/>
              <a:defRPr/>
            </a:pPr>
            <a:r>
              <a:rPr lang="en-US" sz="7300" dirty="0" smtClean="0">
                <a:solidFill>
                  <a:srgbClr val="002060"/>
                </a:solidFill>
              </a:rPr>
              <a:t>Users</a:t>
            </a:r>
          </a:p>
          <a:p>
            <a:pPr marL="0" indent="0" algn="ctr">
              <a:buNone/>
              <a:defRPr/>
            </a:pPr>
            <a:endParaRPr lang="en-US" sz="2400" dirty="0"/>
          </a:p>
          <a:p>
            <a:pPr marL="857250" indent="-857250">
              <a:lnSpc>
                <a:spcPct val="120000"/>
              </a:lnSpc>
              <a:spcBef>
                <a:spcPts val="0"/>
              </a:spcBef>
              <a:buFont typeface="Wingdings" panose="05000000000000000000" pitchFamily="2" charset="2"/>
              <a:buChar char="§"/>
              <a:defRPr/>
            </a:pPr>
            <a:r>
              <a:rPr lang="en-US" sz="5100" b="0" dirty="0" smtClean="0">
                <a:solidFill>
                  <a:srgbClr val="002060"/>
                </a:solidFill>
              </a:rPr>
              <a:t>Talent </a:t>
            </a:r>
            <a:r>
              <a:rPr lang="en-US" sz="5100" b="0" dirty="0">
                <a:solidFill>
                  <a:srgbClr val="002060"/>
                </a:solidFill>
              </a:rPr>
              <a:t>management, human resources, </a:t>
            </a:r>
            <a:r>
              <a:rPr lang="en-US" sz="5100" b="0" dirty="0" smtClean="0">
                <a:solidFill>
                  <a:srgbClr val="002060"/>
                </a:solidFill>
              </a:rPr>
              <a:t>employer </a:t>
            </a:r>
            <a:r>
              <a:rPr lang="en-US" sz="5100" b="0" dirty="0">
                <a:solidFill>
                  <a:srgbClr val="002060"/>
                </a:solidFill>
              </a:rPr>
              <a:t>relations, and/or </a:t>
            </a:r>
            <a:r>
              <a:rPr lang="en-US" sz="5100" b="0" dirty="0" smtClean="0">
                <a:solidFill>
                  <a:srgbClr val="002060"/>
                </a:solidFill>
              </a:rPr>
              <a:t>accommodation </a:t>
            </a:r>
            <a:r>
              <a:rPr lang="en-US" sz="5100" b="0" dirty="0">
                <a:solidFill>
                  <a:srgbClr val="002060"/>
                </a:solidFill>
              </a:rPr>
              <a:t>staff</a:t>
            </a:r>
          </a:p>
          <a:p>
            <a:pPr marL="857250" indent="-857250">
              <a:lnSpc>
                <a:spcPct val="120000"/>
              </a:lnSpc>
              <a:spcBef>
                <a:spcPts val="0"/>
              </a:spcBef>
              <a:buFont typeface="Wingdings" panose="05000000000000000000" pitchFamily="2" charset="2"/>
              <a:buChar char="§"/>
              <a:defRPr/>
            </a:pPr>
            <a:endParaRPr lang="en-US" sz="5100" b="0" dirty="0">
              <a:solidFill>
                <a:srgbClr val="002060"/>
              </a:solidFill>
            </a:endParaRPr>
          </a:p>
          <a:p>
            <a:pPr marL="857250" indent="-857250">
              <a:lnSpc>
                <a:spcPct val="120000"/>
              </a:lnSpc>
              <a:spcBef>
                <a:spcPts val="0"/>
              </a:spcBef>
              <a:buFont typeface="Wingdings" panose="05000000000000000000" pitchFamily="2" charset="2"/>
              <a:buChar char="§"/>
              <a:defRPr/>
            </a:pPr>
            <a:r>
              <a:rPr lang="en-US" sz="5100" b="0" dirty="0" smtClean="0">
                <a:solidFill>
                  <a:srgbClr val="002060"/>
                </a:solidFill>
              </a:rPr>
              <a:t>Employment </a:t>
            </a:r>
            <a:r>
              <a:rPr lang="en-US" sz="5100" b="0" dirty="0">
                <a:solidFill>
                  <a:srgbClr val="002060"/>
                </a:solidFill>
              </a:rPr>
              <a:t>service providers</a:t>
            </a:r>
          </a:p>
          <a:p>
            <a:pPr marL="857250" indent="-857250">
              <a:lnSpc>
                <a:spcPct val="120000"/>
              </a:lnSpc>
              <a:spcBef>
                <a:spcPts val="0"/>
              </a:spcBef>
              <a:buFont typeface="Wingdings" panose="05000000000000000000" pitchFamily="2" charset="2"/>
              <a:buChar char="§"/>
              <a:defRPr/>
            </a:pPr>
            <a:endParaRPr lang="en-US" sz="5100" b="0" dirty="0">
              <a:solidFill>
                <a:srgbClr val="002060"/>
              </a:solidFill>
            </a:endParaRPr>
          </a:p>
          <a:p>
            <a:pPr marL="857250" indent="-857250">
              <a:lnSpc>
                <a:spcPct val="120000"/>
              </a:lnSpc>
              <a:spcBef>
                <a:spcPts val="0"/>
              </a:spcBef>
              <a:buFont typeface="Wingdings" panose="05000000000000000000" pitchFamily="2" charset="2"/>
              <a:buChar char="§"/>
              <a:defRPr/>
            </a:pPr>
            <a:r>
              <a:rPr lang="en-US" sz="5100" b="0" dirty="0" smtClean="0">
                <a:solidFill>
                  <a:srgbClr val="002060"/>
                </a:solidFill>
              </a:rPr>
              <a:t>Applicants </a:t>
            </a:r>
            <a:r>
              <a:rPr lang="en-US" sz="5100" b="0" dirty="0">
                <a:solidFill>
                  <a:srgbClr val="002060"/>
                </a:solidFill>
              </a:rPr>
              <a:t>and employees with </a:t>
            </a:r>
            <a:r>
              <a:rPr lang="en-US" sz="5100" b="0" dirty="0" smtClean="0">
                <a:solidFill>
                  <a:srgbClr val="002060"/>
                </a:solidFill>
              </a:rPr>
              <a:t>disabilities </a:t>
            </a:r>
            <a:endParaRPr lang="en-US" sz="5100" b="0" dirty="0">
              <a:solidFill>
                <a:srgbClr val="002060"/>
              </a:solidFill>
            </a:endParaRPr>
          </a:p>
          <a:p>
            <a:pPr marL="0" indent="0">
              <a:buNone/>
            </a:pPr>
            <a:endParaRPr lang="en-US" sz="3600" b="0" dirty="0"/>
          </a:p>
          <a:p>
            <a:pPr marL="0" indent="0">
              <a:buNone/>
            </a:pPr>
            <a:endParaRPr lang="en-US" dirty="0"/>
          </a:p>
        </p:txBody>
      </p:sp>
      <p:sp>
        <p:nvSpPr>
          <p:cNvPr id="4" name="Title 1"/>
          <p:cNvSpPr txBox="1">
            <a:spLocks/>
          </p:cNvSpPr>
          <p:nvPr/>
        </p:nvSpPr>
        <p:spPr bwMode="auto">
          <a:xfrm>
            <a:off x="457200" y="474663"/>
            <a:ext cx="771525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r>
              <a:rPr lang="en-US" dirty="0" smtClean="0"/>
              <a:t>  </a:t>
            </a:r>
            <a:r>
              <a:rPr lang="en-US" sz="3600" dirty="0" smtClean="0">
                <a:solidFill>
                  <a:srgbClr val="002060"/>
                </a:solidFill>
              </a:rPr>
              <a:t>MAS App </a:t>
            </a:r>
            <a:endParaRPr lang="en-US" sz="3600" dirty="0">
              <a:solidFill>
                <a:srgbClr val="002060"/>
              </a:solidFill>
            </a:endParaRPr>
          </a:p>
        </p:txBody>
      </p:sp>
    </p:spTree>
    <p:extLst>
      <p:ext uri="{BB962C8B-B14F-4D97-AF65-F5344CB8AC3E}">
        <p14:creationId xmlns:p14="http://schemas.microsoft.com/office/powerpoint/2010/main" val="2205722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indent="0" algn="ctr">
              <a:buNone/>
              <a:defRPr/>
            </a:pPr>
            <a:r>
              <a:rPr lang="en-US" sz="7300" dirty="0" smtClean="0">
                <a:solidFill>
                  <a:srgbClr val="002060"/>
                </a:solidFill>
              </a:rPr>
              <a:t>Functionality</a:t>
            </a:r>
          </a:p>
          <a:p>
            <a:pPr marL="0" indent="0" algn="ctr">
              <a:buNone/>
              <a:defRPr/>
            </a:pPr>
            <a:endParaRPr lang="en-US" sz="2400" dirty="0">
              <a:solidFill>
                <a:srgbClr val="002060"/>
              </a:solidFill>
            </a:endParaRPr>
          </a:p>
          <a:p>
            <a:pPr marL="685800" indent="-685800">
              <a:lnSpc>
                <a:spcPct val="120000"/>
              </a:lnSpc>
              <a:spcBef>
                <a:spcPts val="0"/>
              </a:spcBef>
              <a:buFont typeface="Wingdings" panose="05000000000000000000" pitchFamily="2" charset="2"/>
              <a:buChar char="§"/>
              <a:defRPr/>
            </a:pPr>
            <a:r>
              <a:rPr lang="en-US" altLang="en-US" sz="5100" b="0" dirty="0" smtClean="0">
                <a:solidFill>
                  <a:srgbClr val="002060"/>
                </a:solidFill>
              </a:rPr>
              <a:t>Easy-to-use, secure mobile case management tool</a:t>
            </a:r>
          </a:p>
          <a:p>
            <a:pPr marL="685800" indent="-685800">
              <a:lnSpc>
                <a:spcPct val="120000"/>
              </a:lnSpc>
              <a:spcBef>
                <a:spcPts val="0"/>
              </a:spcBef>
              <a:buFont typeface="Wingdings" panose="05000000000000000000" pitchFamily="2" charset="2"/>
              <a:buChar char="§"/>
              <a:defRPr/>
            </a:pPr>
            <a:endParaRPr lang="en-US" altLang="en-US" sz="5100" b="0" dirty="0" smtClean="0">
              <a:solidFill>
                <a:srgbClr val="002060"/>
              </a:solidFill>
            </a:endParaRPr>
          </a:p>
          <a:p>
            <a:pPr marL="685800" indent="-685800">
              <a:lnSpc>
                <a:spcPct val="120000"/>
              </a:lnSpc>
              <a:spcBef>
                <a:spcPts val="0"/>
              </a:spcBef>
              <a:buFont typeface="Wingdings" panose="05000000000000000000" pitchFamily="2" charset="2"/>
              <a:buChar char="§"/>
              <a:defRPr/>
            </a:pPr>
            <a:r>
              <a:rPr lang="en-US" altLang="en-US" sz="5100" b="0" dirty="0" smtClean="0">
                <a:solidFill>
                  <a:srgbClr val="002060"/>
                </a:solidFill>
              </a:rPr>
              <a:t>Robust accommodation tracking tool  </a:t>
            </a:r>
          </a:p>
          <a:p>
            <a:pPr marL="1257300" indent="-685800">
              <a:lnSpc>
                <a:spcPct val="120000"/>
              </a:lnSpc>
              <a:spcBef>
                <a:spcPts val="0"/>
              </a:spcBef>
              <a:buFont typeface="Wingdings" panose="05000000000000000000" pitchFamily="2" charset="2"/>
              <a:buChar char="§"/>
              <a:defRPr/>
            </a:pPr>
            <a:endParaRPr lang="en-US" altLang="en-US" sz="5100" b="0" dirty="0" smtClean="0">
              <a:solidFill>
                <a:srgbClr val="002060"/>
              </a:solidFill>
            </a:endParaRPr>
          </a:p>
          <a:p>
            <a:pPr marL="685800" indent="-685800">
              <a:lnSpc>
                <a:spcPct val="120000"/>
              </a:lnSpc>
              <a:spcBef>
                <a:spcPts val="0"/>
              </a:spcBef>
              <a:buFont typeface="Wingdings" panose="05000000000000000000" pitchFamily="2" charset="2"/>
              <a:buChar char="§"/>
              <a:defRPr/>
            </a:pPr>
            <a:r>
              <a:rPr lang="en-US" altLang="en-US" sz="5100" b="0" dirty="0" smtClean="0">
                <a:solidFill>
                  <a:srgbClr val="002060"/>
                </a:solidFill>
              </a:rPr>
              <a:t>Best and emerging accommodation practices and forms embedded within tool</a:t>
            </a:r>
          </a:p>
          <a:p>
            <a:pPr marL="1257300" indent="-685800">
              <a:lnSpc>
                <a:spcPct val="120000"/>
              </a:lnSpc>
              <a:spcBef>
                <a:spcPts val="0"/>
              </a:spcBef>
              <a:buFont typeface="Wingdings" panose="05000000000000000000" pitchFamily="2" charset="2"/>
              <a:buChar char="§"/>
              <a:defRPr/>
            </a:pPr>
            <a:endParaRPr lang="en-US" altLang="en-US" sz="5100" b="0" dirty="0" smtClean="0">
              <a:solidFill>
                <a:srgbClr val="002060"/>
              </a:solidFill>
            </a:endParaRPr>
          </a:p>
          <a:p>
            <a:pPr marL="685800" indent="-685800">
              <a:lnSpc>
                <a:spcPct val="120000"/>
              </a:lnSpc>
              <a:spcBef>
                <a:spcPts val="0"/>
              </a:spcBef>
              <a:buFont typeface="Wingdings" panose="05000000000000000000" pitchFamily="2" charset="2"/>
              <a:buChar char="§"/>
              <a:defRPr/>
            </a:pPr>
            <a:r>
              <a:rPr lang="en-US" altLang="en-US" sz="5100" b="0" dirty="0" smtClean="0">
                <a:solidFill>
                  <a:srgbClr val="002060"/>
                </a:solidFill>
              </a:rPr>
              <a:t>Access to JAN Consultants and myriad other resources</a:t>
            </a:r>
          </a:p>
          <a:p>
            <a:pPr marL="0" indent="0">
              <a:buNone/>
            </a:pPr>
            <a:endParaRPr lang="en-US" sz="3600" b="0" dirty="0" smtClean="0"/>
          </a:p>
          <a:p>
            <a:pPr marL="0" indent="0">
              <a:buNone/>
            </a:pPr>
            <a:endParaRPr lang="en-US" dirty="0"/>
          </a:p>
        </p:txBody>
      </p:sp>
      <p:sp>
        <p:nvSpPr>
          <p:cNvPr id="2" name="Title 1"/>
          <p:cNvSpPr>
            <a:spLocks noGrp="1"/>
          </p:cNvSpPr>
          <p:nvPr>
            <p:ph type="title" idx="4294967295"/>
          </p:nvPr>
        </p:nvSpPr>
        <p:spPr>
          <a:xfrm>
            <a:off x="0" y="474663"/>
            <a:ext cx="8172450" cy="528637"/>
          </a:xfrm>
        </p:spPr>
        <p:txBody>
          <a:bodyPr>
            <a:normAutofit fontScale="90000"/>
          </a:bodyPr>
          <a:lstStyle/>
          <a:p>
            <a:r>
              <a:rPr lang="en-US" dirty="0" smtClean="0"/>
              <a:t>       </a:t>
            </a:r>
            <a:r>
              <a:rPr lang="en-US" sz="4000" dirty="0" smtClean="0">
                <a:solidFill>
                  <a:srgbClr val="002060"/>
                </a:solidFill>
              </a:rPr>
              <a:t>MAS App</a:t>
            </a:r>
            <a:endParaRPr lang="en-US" sz="4000" dirty="0">
              <a:solidFill>
                <a:srgbClr val="002060"/>
              </a:solidFill>
            </a:endParaRPr>
          </a:p>
        </p:txBody>
      </p:sp>
    </p:spTree>
    <p:extLst>
      <p:ext uri="{BB962C8B-B14F-4D97-AF65-F5344CB8AC3E}">
        <p14:creationId xmlns:p14="http://schemas.microsoft.com/office/powerpoint/2010/main" val="2840560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defRPr/>
            </a:pPr>
            <a:r>
              <a:rPr lang="en-US" sz="4400" dirty="0" smtClean="0">
                <a:solidFill>
                  <a:srgbClr val="002060"/>
                </a:solidFill>
              </a:rPr>
              <a:t>Future Functionality</a:t>
            </a:r>
          </a:p>
          <a:p>
            <a:pPr marL="0" indent="0" algn="ctr">
              <a:buNone/>
              <a:defRPr/>
            </a:pPr>
            <a:endParaRPr lang="en-US" sz="1600" dirty="0">
              <a:solidFill>
                <a:srgbClr val="002060"/>
              </a:solidFill>
            </a:endParaRPr>
          </a:p>
          <a:p>
            <a:pPr marL="457200" indent="-457200">
              <a:buFont typeface="Wingdings" panose="05000000000000000000" pitchFamily="2" charset="2"/>
              <a:buChar char="§"/>
            </a:pPr>
            <a:r>
              <a:rPr lang="en-US" sz="3200" b="0" dirty="0" smtClean="0"/>
              <a:t>PC-based MAS</a:t>
            </a:r>
          </a:p>
          <a:p>
            <a:pPr marL="457200" indent="-457200">
              <a:buFont typeface="Wingdings" panose="05000000000000000000" pitchFamily="2" charset="2"/>
              <a:buChar char="§"/>
            </a:pPr>
            <a:r>
              <a:rPr lang="en-US" sz="3200" b="0" dirty="0" smtClean="0"/>
              <a:t>Capable </a:t>
            </a:r>
            <a:r>
              <a:rPr lang="en-US" sz="3200" b="0" dirty="0"/>
              <a:t>of </a:t>
            </a:r>
            <a:r>
              <a:rPr lang="en-US" sz="3200" b="0" dirty="0" smtClean="0"/>
              <a:t>video upload</a:t>
            </a:r>
          </a:p>
          <a:p>
            <a:pPr marL="457200" indent="-457200">
              <a:buFont typeface="Wingdings" panose="05000000000000000000" pitchFamily="2" charset="2"/>
              <a:buChar char="§"/>
            </a:pPr>
            <a:r>
              <a:rPr lang="en-US" sz="3200" b="0" dirty="0" smtClean="0"/>
              <a:t>Open </a:t>
            </a:r>
            <a:r>
              <a:rPr lang="en-US" sz="3200" b="0" dirty="0"/>
              <a:t>source </a:t>
            </a:r>
            <a:endParaRPr lang="en-US" sz="3200" b="0" dirty="0" smtClean="0"/>
          </a:p>
          <a:p>
            <a:pPr marL="457200" indent="-457200">
              <a:buFont typeface="Wingdings" panose="05000000000000000000" pitchFamily="2" charset="2"/>
              <a:buChar char="§"/>
            </a:pPr>
            <a:r>
              <a:rPr lang="en-US" sz="3200" b="0" dirty="0" smtClean="0"/>
              <a:t>Cloud-enhanced 	</a:t>
            </a:r>
          </a:p>
          <a:p>
            <a:pPr marL="457200" indent="-457200">
              <a:buFont typeface="Wingdings" panose="05000000000000000000" pitchFamily="2" charset="2"/>
              <a:buChar char="§"/>
            </a:pPr>
            <a:r>
              <a:rPr lang="en-US" sz="3200" b="0" dirty="0" smtClean="0"/>
              <a:t>Store </a:t>
            </a:r>
            <a:r>
              <a:rPr lang="en-US" sz="3200" b="0" dirty="0"/>
              <a:t>medical and accommodation </a:t>
            </a:r>
            <a:r>
              <a:rPr lang="en-US" sz="3200" b="0" dirty="0" smtClean="0"/>
              <a:t>history</a:t>
            </a:r>
          </a:p>
          <a:p>
            <a:pPr marL="457200" indent="-457200">
              <a:buFont typeface="Wingdings" panose="05000000000000000000" pitchFamily="2" charset="2"/>
              <a:buChar char="§"/>
            </a:pPr>
            <a:r>
              <a:rPr lang="en-US" sz="3200" b="0" dirty="0" smtClean="0"/>
              <a:t>Reporting function</a:t>
            </a:r>
            <a:endParaRPr lang="en-US" sz="3600" b="0" dirty="0"/>
          </a:p>
        </p:txBody>
      </p:sp>
      <p:sp>
        <p:nvSpPr>
          <p:cNvPr id="2" name="Title 1"/>
          <p:cNvSpPr>
            <a:spLocks noGrp="1"/>
          </p:cNvSpPr>
          <p:nvPr>
            <p:ph type="title" idx="4294967295"/>
          </p:nvPr>
        </p:nvSpPr>
        <p:spPr>
          <a:xfrm>
            <a:off x="0" y="474663"/>
            <a:ext cx="8172450" cy="528637"/>
          </a:xfrm>
        </p:spPr>
        <p:txBody>
          <a:bodyPr>
            <a:noAutofit/>
          </a:bodyPr>
          <a:lstStyle/>
          <a:p>
            <a:r>
              <a:rPr lang="en-US" sz="3600" dirty="0" smtClean="0"/>
              <a:t>        </a:t>
            </a:r>
            <a:r>
              <a:rPr lang="en-US" sz="3600" dirty="0" smtClean="0">
                <a:solidFill>
                  <a:srgbClr val="002060"/>
                </a:solidFill>
              </a:rPr>
              <a:t>MAS App</a:t>
            </a:r>
            <a:endParaRPr lang="en-US" sz="3600" dirty="0">
              <a:solidFill>
                <a:srgbClr val="002060"/>
              </a:solidFill>
            </a:endParaRPr>
          </a:p>
        </p:txBody>
      </p:sp>
    </p:spTree>
    <p:extLst>
      <p:ext uri="{BB962C8B-B14F-4D97-AF65-F5344CB8AC3E}">
        <p14:creationId xmlns:p14="http://schemas.microsoft.com/office/powerpoint/2010/main" val="3137865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chor="ctr">
            <a:normAutofit/>
          </a:bodyPr>
          <a:lstStyle/>
          <a:p>
            <a:pPr algn="ctr"/>
            <a:r>
              <a:rPr lang="en-US" sz="3600" dirty="0"/>
              <a:t>Enabling Technologies + </a:t>
            </a:r>
          </a:p>
          <a:p>
            <a:pPr algn="ctr"/>
            <a:r>
              <a:rPr lang="en-US" sz="3600" dirty="0"/>
              <a:t>Assistive Technologies </a:t>
            </a:r>
          </a:p>
          <a:p>
            <a:pPr algn="ctr"/>
            <a:r>
              <a:rPr lang="en-US" sz="3600" dirty="0"/>
              <a:t>= Inclusion</a:t>
            </a:r>
          </a:p>
        </p:txBody>
      </p:sp>
      <p:sp>
        <p:nvSpPr>
          <p:cNvPr id="2" name="Title 1"/>
          <p:cNvSpPr>
            <a:spLocks noGrp="1"/>
          </p:cNvSpPr>
          <p:nvPr>
            <p:ph type="title"/>
          </p:nvPr>
        </p:nvSpPr>
        <p:spPr/>
        <p:txBody>
          <a:bodyPr>
            <a:normAutofit/>
          </a:bodyPr>
          <a:lstStyle/>
          <a:p>
            <a:r>
              <a:rPr lang="en-US" sz="3600" dirty="0" smtClean="0">
                <a:solidFill>
                  <a:srgbClr val="002060"/>
                </a:solidFill>
              </a:rPr>
              <a:t>   Inclusive </a:t>
            </a:r>
            <a:r>
              <a:rPr lang="en-US" sz="3600" dirty="0">
                <a:solidFill>
                  <a:srgbClr val="002060"/>
                </a:solidFill>
              </a:rPr>
              <a:t>Technologies </a:t>
            </a:r>
            <a:endParaRPr lang="en-US" sz="3600" dirty="0"/>
          </a:p>
        </p:txBody>
      </p:sp>
    </p:spTree>
    <p:extLst>
      <p:ext uri="{BB962C8B-B14F-4D97-AF65-F5344CB8AC3E}">
        <p14:creationId xmlns:p14="http://schemas.microsoft.com/office/powerpoint/2010/main" val="2166865767"/>
      </p:ext>
    </p:extLst>
  </p:cSld>
  <p:clrMapOvr>
    <a:masterClrMapping/>
  </p:clrMapOvr>
  <p:transition spd="slow">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r>
              <a:rPr lang="en-US" altLang="en-US" sz="3200" dirty="0"/>
              <a:t>Tools, Techniques, and Technologies for Creating Inclusive Workplaces</a:t>
            </a:r>
          </a:p>
          <a:p>
            <a:r>
              <a:rPr lang="en-US" u="sng" dirty="0"/>
              <a:t/>
            </a:r>
            <a:br>
              <a:rPr lang="en-US" u="sng" dirty="0"/>
            </a:br>
            <a:endParaRPr lang="en-US" u="sng" dirty="0"/>
          </a:p>
          <a:p>
            <a:pPr algn="ctr"/>
            <a:r>
              <a:rPr lang="en-US" dirty="0"/>
              <a:t>	</a:t>
            </a:r>
            <a:br>
              <a:rPr lang="en-US" dirty="0"/>
            </a:br>
            <a:r>
              <a:rPr lang="en-US" sz="3200" dirty="0">
                <a:hlinkClick r:id="rId3"/>
              </a:rPr>
              <a:t>Orslene@jan.wvu.edu</a:t>
            </a:r>
            <a:endParaRPr lang="en-US" sz="3200" dirty="0"/>
          </a:p>
          <a:p>
            <a:pPr algn="ctr"/>
            <a:r>
              <a:rPr lang="en-US" sz="3200" dirty="0"/>
              <a:t>	</a:t>
            </a:r>
            <a:r>
              <a:rPr lang="en-US" sz="3200" dirty="0" smtClean="0">
                <a:hlinkClick r:id="rId4"/>
              </a:rPr>
              <a:t>Debdagit@gmail.com</a:t>
            </a:r>
            <a:r>
              <a:rPr lang="en-US" sz="3200" dirty="0" smtClean="0"/>
              <a:t> </a:t>
            </a:r>
            <a:endParaRPr lang="en-US" sz="3200" dirty="0"/>
          </a:p>
          <a:p>
            <a:endParaRPr lang="en-US" dirty="0"/>
          </a:p>
        </p:txBody>
      </p:sp>
      <p:sp>
        <p:nvSpPr>
          <p:cNvPr id="2" name="Title 1"/>
          <p:cNvSpPr>
            <a:spLocks noGrp="1"/>
          </p:cNvSpPr>
          <p:nvPr>
            <p:ph type="title"/>
          </p:nvPr>
        </p:nvSpPr>
        <p:spPr/>
        <p:txBody>
          <a:bodyPr>
            <a:normAutofit/>
          </a:bodyPr>
          <a:lstStyle/>
          <a:p>
            <a:r>
              <a:rPr lang="en-US" dirty="0"/>
              <a:t>Thank you for Attending!</a:t>
            </a:r>
          </a:p>
        </p:txBody>
      </p:sp>
    </p:spTree>
    <p:extLst>
      <p:ext uri="{BB962C8B-B14F-4D97-AF65-F5344CB8AC3E}">
        <p14:creationId xmlns:p14="http://schemas.microsoft.com/office/powerpoint/2010/main" val="642133442"/>
      </p:ext>
    </p:extLst>
  </p:cSld>
  <p:clrMapOvr>
    <a:masterClrMapping/>
  </p:clrMapOvr>
  <p:transition spd="slow">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Content Placeholder 2"/>
          <p:cNvSpPr>
            <a:spLocks noGrp="1"/>
          </p:cNvSpPr>
          <p:nvPr>
            <p:ph idx="1"/>
          </p:nvPr>
        </p:nvSpPr>
        <p:spPr>
          <a:xfrm>
            <a:off x="838200" y="1295400"/>
            <a:ext cx="7848600" cy="5184648"/>
          </a:xfrm>
        </p:spPr>
        <p:txBody>
          <a:bodyPr>
            <a:normAutofit/>
          </a:bodyPr>
          <a:lstStyle/>
          <a:p>
            <a:pPr marL="0" indent="0">
              <a:buNone/>
            </a:pPr>
            <a:r>
              <a:rPr lang="en-US" altLang="en-US" sz="3600" b="0" dirty="0" smtClean="0"/>
              <a:t>Contact JAN		Contact Deb</a:t>
            </a:r>
          </a:p>
          <a:p>
            <a:pPr marL="0" indent="0">
              <a:spcAft>
                <a:spcPts val="225"/>
              </a:spcAft>
            </a:pPr>
            <a:r>
              <a:rPr lang="en-US" altLang="en-US" sz="2400" b="0" dirty="0" smtClean="0"/>
              <a:t>(</a:t>
            </a:r>
            <a:r>
              <a:rPr lang="en-US" altLang="en-US" sz="2400" b="0" dirty="0"/>
              <a:t>800) 526-7234 (V</a:t>
            </a:r>
            <a:r>
              <a:rPr lang="en-US" altLang="en-US" sz="2400" b="0" dirty="0" smtClean="0"/>
              <a:t>)		Deb Dagit Diversity, LLC (</a:t>
            </a:r>
            <a:r>
              <a:rPr lang="en-US" altLang="en-US" sz="2400" b="0" dirty="0"/>
              <a:t>877) 781-9403 (TTY</a:t>
            </a:r>
            <a:r>
              <a:rPr lang="en-US" altLang="en-US" sz="2400" b="0" dirty="0" smtClean="0"/>
              <a:t>)	</a:t>
            </a:r>
            <a:r>
              <a:rPr lang="en-US" altLang="en-US" sz="2400" b="0" dirty="0"/>
              <a:t>(918) 319-4793</a:t>
            </a:r>
            <a:endParaRPr lang="en-US" altLang="en-US" sz="2400" b="0" dirty="0">
              <a:solidFill>
                <a:srgbClr val="002060"/>
              </a:solidFill>
            </a:endParaRPr>
          </a:p>
          <a:p>
            <a:pPr marL="0" indent="0">
              <a:spcAft>
                <a:spcPts val="225"/>
              </a:spcAft>
              <a:buNone/>
            </a:pPr>
            <a:r>
              <a:rPr lang="en-US" altLang="en-US" sz="2400" b="0" dirty="0" smtClean="0">
                <a:hlinkClick r:id="rId3"/>
              </a:rPr>
              <a:t>http://AskJAN.org</a:t>
            </a:r>
            <a:r>
              <a:rPr lang="en-US" altLang="en-US" sz="2400" b="0" dirty="0" smtClean="0"/>
              <a:t> 	</a:t>
            </a:r>
            <a:r>
              <a:rPr lang="en-US" altLang="en-US" sz="2400" b="0" dirty="0"/>
              <a:t>	deb@debdagitdiversity.com</a:t>
            </a:r>
          </a:p>
          <a:p>
            <a:pPr marL="0" indent="0">
              <a:spcAft>
                <a:spcPts val="225"/>
              </a:spcAft>
              <a:buNone/>
            </a:pPr>
            <a:r>
              <a:rPr lang="en-US" altLang="en-US" sz="2400" b="0" dirty="0" smtClean="0">
                <a:hlinkClick r:id="rId4"/>
              </a:rPr>
              <a:t>jan@askjan.org</a:t>
            </a:r>
            <a:r>
              <a:rPr lang="en-US" altLang="en-US" sz="2400" b="0" dirty="0" smtClean="0"/>
              <a:t> 		DebDagitDiversity.com</a:t>
            </a:r>
            <a:endParaRPr lang="en-US" altLang="en-US" sz="2400" b="0" dirty="0"/>
          </a:p>
          <a:p>
            <a:pPr marL="0" indent="0">
              <a:spcAft>
                <a:spcPts val="225"/>
              </a:spcAft>
              <a:buNone/>
            </a:pPr>
            <a:r>
              <a:rPr lang="pt-BR" altLang="en-US" sz="2400" b="0" dirty="0"/>
              <a:t>(304) 216-8189 via Text</a:t>
            </a:r>
          </a:p>
          <a:p>
            <a:pPr marL="0" indent="0">
              <a:spcAft>
                <a:spcPts val="225"/>
              </a:spcAft>
              <a:buNone/>
            </a:pPr>
            <a:r>
              <a:rPr lang="pt-BR" altLang="en-US" sz="2400" b="0" dirty="0"/>
              <a:t>janconsultants via Skype</a:t>
            </a:r>
          </a:p>
          <a:p>
            <a:pPr marL="0" indent="0" algn="ctr">
              <a:spcAft>
                <a:spcPts val="225"/>
              </a:spcAft>
              <a:buNone/>
            </a:pPr>
            <a:endParaRPr lang="en-US" altLang="en-US" sz="1800" dirty="0"/>
          </a:p>
          <a:p>
            <a:pPr marL="0" indent="0" algn="ctr">
              <a:spcAft>
                <a:spcPts val="225"/>
              </a:spcAft>
              <a:buNone/>
            </a:pPr>
            <a:endParaRPr lang="en-US" altLang="en-US" sz="1800" dirty="0"/>
          </a:p>
        </p:txBody>
      </p:sp>
      <p:sp>
        <p:nvSpPr>
          <p:cNvPr id="79874" name="Slide Number Placeholder 2"/>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1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18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5pPr>
            <a:lvl6pPr marL="1885950" indent="-17145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6pPr>
            <a:lvl7pPr marL="2228850" indent="-17145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7pPr>
            <a:lvl8pPr marL="2571750" indent="-17145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8pPr>
            <a:lvl9pPr marL="2914650" indent="-17145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9pPr>
          </a:lstStyle>
          <a:p>
            <a:pPr>
              <a:spcBef>
                <a:spcPct val="0"/>
              </a:spcBef>
              <a:buFontTx/>
              <a:buNone/>
            </a:pPr>
            <a:fld id="{384DEDC4-8204-4E51-A0C9-8D2DB4F5F7BC}" type="slidenum">
              <a:rPr lang="en-US" altLang="en-US" sz="1050">
                <a:solidFill>
                  <a:srgbClr val="FFFFFF"/>
                </a:solidFill>
              </a:rPr>
              <a:pPr>
                <a:spcBef>
                  <a:spcPct val="0"/>
                </a:spcBef>
                <a:buFontTx/>
                <a:buNone/>
              </a:pPr>
              <a:t>18</a:t>
            </a:fld>
            <a:endParaRPr lang="en-US" altLang="en-US" sz="1050">
              <a:solidFill>
                <a:srgbClr val="FFFFFF"/>
              </a:solidFill>
            </a:endParaRPr>
          </a:p>
        </p:txBody>
      </p:sp>
      <p:sp>
        <p:nvSpPr>
          <p:cNvPr id="3" name="Title 2"/>
          <p:cNvSpPr>
            <a:spLocks noGrp="1"/>
          </p:cNvSpPr>
          <p:nvPr>
            <p:ph type="ctrTitle" idx="4294967295"/>
          </p:nvPr>
        </p:nvSpPr>
        <p:spPr>
          <a:xfrm>
            <a:off x="484935" y="349110"/>
            <a:ext cx="8226425" cy="739775"/>
          </a:xfrm>
        </p:spPr>
        <p:txBody>
          <a:bodyPr/>
          <a:lstStyle/>
          <a:p>
            <a:r>
              <a:rPr lang="en-US" dirty="0"/>
              <a:t>For More </a:t>
            </a:r>
            <a:r>
              <a:rPr lang="en-US" dirty="0" smtClean="0"/>
              <a:t>Information</a:t>
            </a:r>
            <a:endParaRPr lang="en-US" dirty="0"/>
          </a:p>
        </p:txBody>
      </p:sp>
      <p:pic>
        <p:nvPicPr>
          <p:cNvPr id="79876" name="Picture 2" descr="Practical Solutions&#10;Workplace Succes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11467" y="5301190"/>
            <a:ext cx="5143500"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descr="social media logos&#10;twitter&#10;facebook&#10;linked-in&#10;youtube&#10;second life"/>
          <p:cNvGrpSpPr/>
          <p:nvPr/>
        </p:nvGrpSpPr>
        <p:grpSpPr>
          <a:xfrm>
            <a:off x="3912347" y="5183913"/>
            <a:ext cx="1371600" cy="234554"/>
            <a:chOff x="3810000" y="4298950"/>
            <a:chExt cx="1828800" cy="312738"/>
          </a:xfrm>
        </p:grpSpPr>
        <p:pic>
          <p:nvPicPr>
            <p:cNvPr id="79878" name="Picture 6" descr="social media logos&#10;twitter&#10;facebook&#10;linked-in&#10;youtube&#10;second lif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7" descr="social media logos&#10;twitter&#10;facebook&#10;linked-in&#10;youtube&#10;second lif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8" descr="social media logos&#10;twitter&#10;facebook&#10;linked-in&#10;youtube&#10;second lif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social media logos&#10;twitter&#10;facebook&#10;linked-in&#10;youtube&#10;second lif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10" descr="social media logos&#10;twitter&#10;facebook&#10;linked-in&#10;youtube&#10;second life"/>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11" descr="social media logos&#10;twitter&#10;facebook&#10;linked-in&#10;youtube&#10;second life"/>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08946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00050" lvl="1" indent="0">
              <a:buNone/>
              <a:defRPr/>
            </a:pPr>
            <a:endParaRPr lang="en-US" sz="800" dirty="0">
              <a:latin typeface="Century Gothic" panose="020B0502020202020204" pitchFamily="34" charset="0"/>
            </a:endParaRPr>
          </a:p>
          <a:p>
            <a:pPr marL="914400" lvl="1" indent="-514350">
              <a:spcBef>
                <a:spcPts val="1800"/>
              </a:spcBef>
              <a:buFont typeface="+mj-lt"/>
              <a:buAutoNum type="arabicPeriod"/>
              <a:defRPr/>
            </a:pPr>
            <a:r>
              <a:rPr lang="en-US" sz="3200" dirty="0">
                <a:latin typeface="Arial" panose="020B0604020202020204" pitchFamily="34" charset="0"/>
                <a:cs typeface="Arial" panose="020B0604020202020204" pitchFamily="34" charset="0"/>
              </a:rPr>
              <a:t>Inclusive ethos - particularly language</a:t>
            </a:r>
          </a:p>
          <a:p>
            <a:pPr marL="914400" lvl="1" indent="-514350">
              <a:spcBef>
                <a:spcPts val="1800"/>
              </a:spcBef>
              <a:buFont typeface="+mj-lt"/>
              <a:buAutoNum type="arabicPeriod"/>
              <a:defRPr/>
            </a:pPr>
            <a:r>
              <a:rPr lang="en-US" sz="3200" dirty="0">
                <a:latin typeface="Arial" panose="020B0604020202020204" pitchFamily="34" charset="0"/>
                <a:cs typeface="Arial" panose="020B0604020202020204" pitchFamily="34" charset="0"/>
              </a:rPr>
              <a:t>Inclusive public relations and marketing</a:t>
            </a:r>
          </a:p>
          <a:p>
            <a:pPr marL="914400" lvl="1" indent="-514350">
              <a:spcBef>
                <a:spcPts val="1800"/>
              </a:spcBef>
              <a:buFont typeface="+mj-lt"/>
              <a:buAutoNum type="arabicPeriod"/>
              <a:defRPr/>
            </a:pPr>
            <a:r>
              <a:rPr lang="en-US" sz="3200" dirty="0">
                <a:latin typeface="Arial" panose="020B0604020202020204" pitchFamily="34" charset="0"/>
                <a:cs typeface="Arial" panose="020B0604020202020204" pitchFamily="34" charset="0"/>
              </a:rPr>
              <a:t>Inclusive policies and practices</a:t>
            </a:r>
          </a:p>
          <a:p>
            <a:pPr marL="914400" lvl="1" indent="-514350">
              <a:spcBef>
                <a:spcPts val="1800"/>
              </a:spcBef>
              <a:buFont typeface="+mj-lt"/>
              <a:buAutoNum type="arabicPeriod"/>
              <a:defRPr/>
            </a:pPr>
            <a:r>
              <a:rPr lang="en-US" sz="3200" dirty="0">
                <a:latin typeface="Arial" panose="020B0604020202020204" pitchFamily="34" charset="0"/>
                <a:cs typeface="Arial" panose="020B0604020202020204" pitchFamily="34" charset="0"/>
              </a:rPr>
              <a:t>Accessible workplace </a:t>
            </a:r>
          </a:p>
          <a:p>
            <a:pPr marL="914400" lvl="1" indent="-514350">
              <a:spcBef>
                <a:spcPts val="1800"/>
              </a:spcBef>
              <a:buFont typeface="+mj-lt"/>
              <a:buAutoNum type="arabicPeriod"/>
              <a:defRPr/>
            </a:pPr>
            <a:r>
              <a:rPr lang="en-US" sz="3200" dirty="0">
                <a:latin typeface="Arial" panose="020B0604020202020204" pitchFamily="34" charset="0"/>
                <a:cs typeface="Arial" panose="020B0604020202020204" pitchFamily="34" charset="0"/>
              </a:rPr>
              <a:t>Accessible/enabling workplace technologies  </a:t>
            </a:r>
          </a:p>
          <a:p>
            <a:pPr marL="400050" lvl="1" indent="0">
              <a:spcBef>
                <a:spcPts val="1800"/>
              </a:spcBef>
              <a:buNone/>
              <a:defRPr/>
            </a:pPr>
            <a:endParaRPr lang="en-US" dirty="0">
              <a:solidFill>
                <a:srgbClr val="002060"/>
              </a:solidFill>
              <a:latin typeface="Century Gothic" panose="020B0502020202020204" pitchFamily="34" charset="0"/>
            </a:endParaRPr>
          </a:p>
          <a:p>
            <a:pPr marL="0" indent="0">
              <a:buNone/>
            </a:pPr>
            <a:endParaRPr lang="en-US" dirty="0"/>
          </a:p>
        </p:txBody>
      </p:sp>
      <p:sp>
        <p:nvSpPr>
          <p:cNvPr id="2" name="Title 1"/>
          <p:cNvSpPr>
            <a:spLocks noGrp="1"/>
          </p:cNvSpPr>
          <p:nvPr>
            <p:ph type="title"/>
          </p:nvPr>
        </p:nvSpPr>
        <p:spPr>
          <a:xfrm>
            <a:off x="457200" y="274638"/>
            <a:ext cx="8153400" cy="1020762"/>
          </a:xfrm>
        </p:spPr>
        <p:txBody>
          <a:bodyPr>
            <a:normAutofit/>
          </a:bodyPr>
          <a:lstStyle/>
          <a:p>
            <a:r>
              <a:rPr lang="en-US" sz="3600" dirty="0"/>
              <a:t>Five Signs of Inclusion </a:t>
            </a:r>
          </a:p>
        </p:txBody>
      </p:sp>
    </p:spTree>
    <p:extLst>
      <p:ext uri="{BB962C8B-B14F-4D97-AF65-F5344CB8AC3E}">
        <p14:creationId xmlns:p14="http://schemas.microsoft.com/office/powerpoint/2010/main" val="2398702641"/>
      </p:ext>
    </p:extLst>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76350"/>
            <a:ext cx="7620000" cy="5184648"/>
          </a:xfrm>
        </p:spPr>
        <p:txBody>
          <a:bodyPr>
            <a:normAutofit/>
          </a:bodyPr>
          <a:lstStyle/>
          <a:p>
            <a:pPr marL="457200" indent="-457200">
              <a:buFont typeface="Wingdings" panose="05000000000000000000" pitchFamily="2" charset="2"/>
              <a:buChar char="§"/>
            </a:pPr>
            <a:endParaRPr lang="en-US" sz="900" b="0" dirty="0"/>
          </a:p>
          <a:p>
            <a:pPr marL="457200" indent="-457200">
              <a:buFont typeface="Arial" panose="020B0604020202020204" pitchFamily="34" charset="0"/>
              <a:buChar char="•"/>
            </a:pPr>
            <a:r>
              <a:rPr lang="en-US" sz="3200" b="0" dirty="0"/>
              <a:t>Applicant Tracking Systems</a:t>
            </a:r>
          </a:p>
          <a:p>
            <a:pPr marL="457200" indent="-457200">
              <a:buFont typeface="Arial" panose="020B0604020202020204" pitchFamily="34" charset="0"/>
              <a:buChar char="•"/>
            </a:pPr>
            <a:r>
              <a:rPr lang="en-US" sz="3200" b="0" dirty="0"/>
              <a:t>Pre-hire Testing Software  </a:t>
            </a:r>
          </a:p>
          <a:p>
            <a:pPr marL="457200" indent="-457200">
              <a:buFont typeface="Arial" panose="020B0604020202020204" pitchFamily="34" charset="0"/>
              <a:buChar char="•"/>
            </a:pPr>
            <a:r>
              <a:rPr lang="en-US" sz="3200" b="0" dirty="0"/>
              <a:t>Accommodation Tracking Systems</a:t>
            </a:r>
          </a:p>
          <a:p>
            <a:pPr marL="457200" indent="-457200">
              <a:buFont typeface="Arial" panose="020B0604020202020204" pitchFamily="34" charset="0"/>
              <a:buChar char="•"/>
            </a:pPr>
            <a:r>
              <a:rPr lang="en-US" sz="3200" b="0" dirty="0"/>
              <a:t>Accessible Legacy Information Systems i.e. HRIS</a:t>
            </a:r>
          </a:p>
          <a:p>
            <a:pPr marL="457200" indent="-457200">
              <a:buFont typeface="Arial" panose="020B0604020202020204" pitchFamily="34" charset="0"/>
              <a:buChar char="•"/>
            </a:pPr>
            <a:r>
              <a:rPr lang="en-US" sz="3200" b="0" dirty="0"/>
              <a:t>Learning Management Systems</a:t>
            </a:r>
          </a:p>
          <a:p>
            <a:pPr marL="457200" indent="-457200">
              <a:buFont typeface="Arial" panose="020B0604020202020204" pitchFamily="34" charset="0"/>
              <a:buChar char="•"/>
            </a:pPr>
            <a:r>
              <a:rPr lang="en-US" sz="3200" b="0" dirty="0"/>
              <a:t>JAN Accommodation Toolkit </a:t>
            </a:r>
          </a:p>
          <a:p>
            <a:pPr marL="457200" indent="-457200">
              <a:buFont typeface="Arial" panose="020B0604020202020204" pitchFamily="34" charset="0"/>
              <a:buChar char="•"/>
            </a:pPr>
            <a:r>
              <a:rPr lang="en-US" sz="3200" b="0" dirty="0"/>
              <a:t>Mobile Accommodation Solution </a:t>
            </a:r>
          </a:p>
          <a:p>
            <a:pPr marL="0" indent="0">
              <a:buNone/>
            </a:pPr>
            <a:endParaRPr lang="en-US" sz="3600" b="0" dirty="0"/>
          </a:p>
          <a:p>
            <a:pPr marL="0" indent="0">
              <a:buNone/>
            </a:pPr>
            <a:endParaRPr lang="en-US" dirty="0"/>
          </a:p>
        </p:txBody>
      </p:sp>
      <p:sp>
        <p:nvSpPr>
          <p:cNvPr id="2" name="Title 1"/>
          <p:cNvSpPr>
            <a:spLocks noGrp="1"/>
          </p:cNvSpPr>
          <p:nvPr>
            <p:ph type="title"/>
          </p:nvPr>
        </p:nvSpPr>
        <p:spPr>
          <a:xfrm>
            <a:off x="533400" y="522288"/>
            <a:ext cx="8153400" cy="1020762"/>
          </a:xfrm>
        </p:spPr>
        <p:txBody>
          <a:bodyPr>
            <a:normAutofit fontScale="90000"/>
          </a:bodyPr>
          <a:lstStyle/>
          <a:p>
            <a:r>
              <a:rPr lang="en-US" sz="4000" dirty="0"/>
              <a:t>Enabling Technologies</a:t>
            </a:r>
            <a:r>
              <a:rPr lang="en-US" dirty="0"/>
              <a:t> </a:t>
            </a:r>
            <a:br>
              <a:rPr lang="en-US" dirty="0"/>
            </a:br>
            <a:endParaRPr lang="en-US" dirty="0"/>
          </a:p>
        </p:txBody>
      </p:sp>
    </p:spTree>
    <p:extLst>
      <p:ext uri="{BB962C8B-B14F-4D97-AF65-F5344CB8AC3E}">
        <p14:creationId xmlns:p14="http://schemas.microsoft.com/office/powerpoint/2010/main" val="565564524"/>
      </p:ext>
    </p:extLst>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altLang="en-US" sz="3600" b="0" dirty="0"/>
          </a:p>
          <a:p>
            <a:pPr marL="0" indent="0">
              <a:buNone/>
            </a:pPr>
            <a:r>
              <a:rPr lang="en-US" altLang="en-US" sz="3600" b="0" dirty="0"/>
              <a:t>An free, online “living” toolkit that captures and continuously updates best and emerging practices in providing accommodations in the workplace.</a:t>
            </a:r>
          </a:p>
          <a:p>
            <a:pPr marL="0" indent="0"/>
            <a:endParaRPr lang="en-US" altLang="en-US" sz="3600" b="0" dirty="0"/>
          </a:p>
          <a:p>
            <a:pPr marL="0" indent="0" algn="ctr">
              <a:buNone/>
            </a:pPr>
            <a:r>
              <a:rPr lang="en-US" altLang="en-US" sz="3600" b="0" dirty="0"/>
              <a:t>http://AskJAN.org/toolkit/</a:t>
            </a:r>
          </a:p>
          <a:p>
            <a:pPr marL="0" indent="0">
              <a:buNone/>
            </a:pPr>
            <a:endParaRPr lang="en-US" dirty="0"/>
          </a:p>
        </p:txBody>
      </p:sp>
      <p:sp>
        <p:nvSpPr>
          <p:cNvPr id="2" name="Title 1"/>
          <p:cNvSpPr>
            <a:spLocks noGrp="1"/>
          </p:cNvSpPr>
          <p:nvPr>
            <p:ph type="title"/>
          </p:nvPr>
        </p:nvSpPr>
        <p:spPr/>
        <p:txBody>
          <a:bodyPr>
            <a:normAutofit/>
          </a:bodyPr>
          <a:lstStyle/>
          <a:p>
            <a:pPr>
              <a:defRPr/>
            </a:pPr>
            <a:r>
              <a:rPr lang="en-US" altLang="en-US" dirty="0">
                <a:solidFill>
                  <a:srgbClr val="002060"/>
                </a:solidFill>
                <a:latin typeface="Arial" panose="020B0604020202020204" pitchFamily="34" charset="0"/>
                <a:cs typeface="Arial" panose="020B0604020202020204" pitchFamily="34" charset="0"/>
              </a:rPr>
              <a:t>What is the Toolkit?</a:t>
            </a:r>
          </a:p>
        </p:txBody>
      </p:sp>
    </p:spTree>
    <p:extLst>
      <p:ext uri="{BB962C8B-B14F-4D97-AF65-F5344CB8AC3E}">
        <p14:creationId xmlns:p14="http://schemas.microsoft.com/office/powerpoint/2010/main" val="4235497353"/>
      </p:ext>
    </p:extLst>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dirty="0">
                <a:solidFill>
                  <a:srgbClr val="002060"/>
                </a:solidFill>
              </a:rPr>
              <a:t>Who uses the Toolkit? </a:t>
            </a:r>
          </a:p>
        </p:txBody>
      </p:sp>
      <p:sp>
        <p:nvSpPr>
          <p:cNvPr id="3" name="Content Placeholder 2"/>
          <p:cNvSpPr>
            <a:spLocks noGrp="1"/>
          </p:cNvSpPr>
          <p:nvPr>
            <p:ph idx="1"/>
          </p:nvPr>
        </p:nvSpPr>
        <p:spPr/>
        <p:txBody>
          <a:bodyPr>
            <a:normAutofit/>
          </a:bodyPr>
          <a:lstStyle/>
          <a:p>
            <a:pPr marL="0" indent="0">
              <a:defRPr/>
            </a:pPr>
            <a:endParaRPr lang="en-US" altLang="en-US" sz="800" dirty="0">
              <a:solidFill>
                <a:srgbClr val="002060"/>
              </a:solidFill>
            </a:endParaRPr>
          </a:p>
          <a:p>
            <a:pPr>
              <a:buFont typeface="Wingdings" panose="05000000000000000000" pitchFamily="2" charset="2"/>
              <a:buChar char="§"/>
              <a:defRPr/>
            </a:pPr>
            <a:r>
              <a:rPr lang="en-US" altLang="en-US" b="0" dirty="0"/>
              <a:t>Recruiters, Hiring Managers and Supervisors</a:t>
            </a:r>
          </a:p>
          <a:p>
            <a:pPr>
              <a:buFont typeface="Wingdings" panose="05000000000000000000" pitchFamily="2" charset="2"/>
              <a:buChar char="§"/>
              <a:defRPr/>
            </a:pPr>
            <a:r>
              <a:rPr lang="en-US" altLang="en-US" b="0" dirty="0"/>
              <a:t>Accommodation Consultant/Subject Matter Expert</a:t>
            </a:r>
          </a:p>
          <a:p>
            <a:pPr>
              <a:buFont typeface="Wingdings" panose="05000000000000000000" pitchFamily="2" charset="2"/>
              <a:buChar char="§"/>
              <a:defRPr/>
            </a:pPr>
            <a:r>
              <a:rPr lang="en-US" altLang="en-US" b="0" dirty="0"/>
              <a:t>Employees and Co-workers — Allies </a:t>
            </a:r>
          </a:p>
          <a:p>
            <a:pPr>
              <a:defRPr/>
            </a:pPr>
            <a:endParaRPr lang="en-GB" altLang="en-US" dirty="0"/>
          </a:p>
          <a:p>
            <a:pPr marL="0" indent="0">
              <a:buNone/>
            </a:pPr>
            <a:endParaRPr lang="en-US" dirty="0"/>
          </a:p>
        </p:txBody>
      </p:sp>
      <p:pic>
        <p:nvPicPr>
          <p:cNvPr id="4" name="Picture 3" descr="JAN Toolkit Graphic with multiple drawers one for each of three customers Recruiters and Managers, Reasinabkle Accommodation Specialists, and Employees with disabilities.&#10;The drawers contain resources for each custom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5107" y="3533453"/>
            <a:ext cx="3557586" cy="283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934560"/>
      </p:ext>
    </p:extLst>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Accommodation Toolkit</a:t>
            </a:r>
          </a:p>
        </p:txBody>
      </p:sp>
      <p:sp>
        <p:nvSpPr>
          <p:cNvPr id="3" name="Content Placeholder 2"/>
          <p:cNvSpPr>
            <a:spLocks noGrp="1"/>
          </p:cNvSpPr>
          <p:nvPr>
            <p:ph idx="1"/>
          </p:nvPr>
        </p:nvSpPr>
        <p:spPr/>
        <p:txBody>
          <a:bodyPr>
            <a:normAutofit/>
          </a:bodyPr>
          <a:lstStyle/>
          <a:p>
            <a:pPr>
              <a:defRPr/>
            </a:pPr>
            <a:r>
              <a:rPr lang="en-US" altLang="en-US" b="0" dirty="0"/>
              <a:t>Recruiters, Hiring Managers and Supervisors</a:t>
            </a:r>
          </a:p>
          <a:p>
            <a:pPr>
              <a:defRPr/>
            </a:pPr>
            <a:endParaRPr lang="en-GB" altLang="en-US" dirty="0"/>
          </a:p>
          <a:p>
            <a:pPr marL="0" indent="0">
              <a:buNone/>
            </a:pPr>
            <a:endParaRPr lang="en-US" dirty="0"/>
          </a:p>
        </p:txBody>
      </p:sp>
      <p:pic>
        <p:nvPicPr>
          <p:cNvPr id="5" name="Picture 2" descr="Screenshot of the Tools for Recruiters, Hiring Managers, and Supervisors Graphic as part of the Toolkit. This is the first draw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587" y="2409825"/>
            <a:ext cx="52038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182979"/>
      </p:ext>
    </p:extLst>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Accommodation Toolkit</a:t>
            </a:r>
          </a:p>
        </p:txBody>
      </p:sp>
      <p:sp>
        <p:nvSpPr>
          <p:cNvPr id="3" name="Content Placeholder 2"/>
          <p:cNvSpPr>
            <a:spLocks noGrp="1"/>
          </p:cNvSpPr>
          <p:nvPr>
            <p:ph idx="1"/>
          </p:nvPr>
        </p:nvSpPr>
        <p:spPr/>
        <p:txBody>
          <a:bodyPr>
            <a:normAutofit/>
          </a:bodyPr>
          <a:lstStyle/>
          <a:p>
            <a:pPr marL="0" indent="0">
              <a:defRPr/>
            </a:pPr>
            <a:r>
              <a:rPr lang="en-US" altLang="en-US" b="0" dirty="0"/>
              <a:t>Accommodation Consultant/Subject Matter Expert</a:t>
            </a:r>
          </a:p>
        </p:txBody>
      </p:sp>
      <p:pic>
        <p:nvPicPr>
          <p:cNvPr id="6" name="Picture 3" descr="Screenshot of the Tools for Reasonable Accommodation (RA) Subject Matter Expert (SME)/Consultant drawer - Drawer Two.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0977" y="2449856"/>
            <a:ext cx="4882797" cy="391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854979"/>
      </p:ext>
    </p:extLst>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Accommodation Toolkit</a:t>
            </a:r>
          </a:p>
        </p:txBody>
      </p:sp>
      <p:sp>
        <p:nvSpPr>
          <p:cNvPr id="3" name="Content Placeholder 2"/>
          <p:cNvSpPr>
            <a:spLocks noGrp="1"/>
          </p:cNvSpPr>
          <p:nvPr>
            <p:ph idx="1"/>
          </p:nvPr>
        </p:nvSpPr>
        <p:spPr/>
        <p:txBody>
          <a:bodyPr>
            <a:normAutofit/>
          </a:bodyPr>
          <a:lstStyle/>
          <a:p>
            <a:pPr marL="0" indent="0">
              <a:defRPr/>
            </a:pPr>
            <a:r>
              <a:rPr lang="en-US" altLang="en-US" b="0" dirty="0"/>
              <a:t>Employees and Co-workers — Allies </a:t>
            </a:r>
          </a:p>
        </p:txBody>
      </p:sp>
      <p:pic>
        <p:nvPicPr>
          <p:cNvPr id="6" name="Picture 2" descr="A Screenshot of the Tools for Employees and Co-workers Drawer, or Drawer Thre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34" y="2720622"/>
            <a:ext cx="5525495" cy="311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983623"/>
      </p:ext>
    </p:extLst>
  </p:cSld>
  <p:clrMapOvr>
    <a:masterClrMapping/>
  </p:clrMapOvr>
  <p:transition spd="slow">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 </a:t>
            </a:r>
            <a:endParaRPr lang="en-US" dirty="0"/>
          </a:p>
        </p:txBody>
      </p:sp>
      <p:sp>
        <p:nvSpPr>
          <p:cNvPr id="2" name="Title 1"/>
          <p:cNvSpPr>
            <a:spLocks noGrp="1"/>
          </p:cNvSpPr>
          <p:nvPr>
            <p:ph type="title"/>
          </p:nvPr>
        </p:nvSpPr>
        <p:spPr/>
        <p:txBody>
          <a:bodyPr>
            <a:normAutofit/>
          </a:bodyPr>
          <a:lstStyle/>
          <a:p>
            <a:r>
              <a:rPr lang="en-US" dirty="0"/>
              <a:t>Accommodation Toolkit</a:t>
            </a:r>
          </a:p>
        </p:txBody>
      </p:sp>
      <p:pic>
        <p:nvPicPr>
          <p:cNvPr id="5" name="Picture 2" descr="Just-In-Time Training Video: Managing the performance of an employee with a non-apparent disability. One of 6 trainings in the Toolki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668399"/>
            <a:ext cx="64008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822441"/>
      </p:ext>
    </p:extLst>
  </p:cSld>
  <p:clrMapOvr>
    <a:masterClrMapping/>
  </p:clrMapOvr>
  <p:transition spd="slow">
    <p:zoom/>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2 - &amp;quot;Five Signs of Inclusion &amp;quot;&quot;/&gt;&lt;property id=&quot;20307&quot; value=&quot;264&quot;/&gt;&lt;/object&gt;&lt;object type=&quot;3&quot; unique_id=&quot;10005&quot;&gt;&lt;property id=&quot;20148&quot; value=&quot;5&quot;/&gt;&lt;property id=&quot;20300&quot; value=&quot;Slide 3 - &amp;quot;Enabling Technologies  &amp;quot;&quot;/&gt;&lt;property id=&quot;20307&quot; value=&quot;263&quot;/&gt;&lt;/object&gt;&lt;object type=&quot;3&quot; unique_id=&quot;10020&quot;&gt;&lt;property id=&quot;20148&quot; value=&quot;5&quot;/&gt;&lt;property id=&quot;20300&quot; value=&quot;Slide 16 - &amp;quot;   Inclusive Technologies &amp;quot;&quot;/&gt;&lt;property id=&quot;20307&quot; value=&quot;291&quot;/&gt;&lt;/object&gt;&lt;object type=&quot;3&quot; unique_id=&quot;10021&quot;&gt;&lt;property id=&quot;20148&quot; value=&quot;5&quot;/&gt;&lt;property id=&quot;20300&quot; value=&quot;Slide 17 - &amp;quot;Thank you for Attending!&amp;quot;&quot;/&gt;&lt;property id=&quot;20307&quot; value=&quot;261&quot;/&gt;&lt;/object&gt;&lt;object type=&quot;3&quot; unique_id=&quot;52618&quot;&gt;&lt;property id=&quot;20148&quot; value=&quot;5&quot;/&gt;&lt;property id=&quot;20300&quot; value=&quot;Slide 1&quot;/&gt;&lt;property id=&quot;20307&quot; value=&quot;292&quot;/&gt;&lt;/object&gt;&lt;object type=&quot;3&quot; unique_id=&quot;52620&quot;&gt;&lt;property id=&quot;20148&quot; value=&quot;5&quot;/&gt;&lt;property id=&quot;20300&quot; value=&quot;Slide 4 - &amp;quot;What is the Toolkit?&amp;quot;&quot;/&gt;&lt;property id=&quot;20307&quot; value=&quot;294&quot;/&gt;&lt;/object&gt;&lt;object type=&quot;3&quot; unique_id=&quot;52621&quot;&gt;&lt;property id=&quot;20148&quot; value=&quot;5&quot;/&gt;&lt;property id=&quot;20300&quot; value=&quot;Slide 5 - &amp;quot;Who uses the Toolkit? &amp;quot;&quot;/&gt;&lt;property id=&quot;20307&quot; value=&quot;295&quot;/&gt;&lt;/object&gt;&lt;object type=&quot;3&quot; unique_id=&quot;52622&quot;&gt;&lt;property id=&quot;20148&quot; value=&quot;5&quot;/&gt;&lt;property id=&quot;20300&quot; value=&quot;Slide 6 - &amp;quot;Accommodation Toolkit&amp;quot;&quot;/&gt;&lt;property id=&quot;20307&quot; value=&quot;296&quot;/&gt;&lt;/object&gt;&lt;object type=&quot;3&quot; unique_id=&quot;52623&quot;&gt;&lt;property id=&quot;20148&quot; value=&quot;5&quot;/&gt;&lt;property id=&quot;20300&quot; value=&quot;Slide 7 - &amp;quot;Accommodation Toolkit&amp;quot;&quot;/&gt;&lt;property id=&quot;20307&quot; value=&quot;297&quot;/&gt;&lt;/object&gt;&lt;object type=&quot;3&quot; unique_id=&quot;52624&quot;&gt;&lt;property id=&quot;20148&quot; value=&quot;5&quot;/&gt;&lt;property id=&quot;20300&quot; value=&quot;Slide 8 - &amp;quot;Accommodation Toolkit&amp;quot;&quot;/&gt;&lt;property id=&quot;20307&quot; value=&quot;301&quot;/&gt;&lt;/object&gt;&lt;object type=&quot;3&quot; unique_id=&quot;52625&quot;&gt;&lt;property id=&quot;20148&quot; value=&quot;5&quot;/&gt;&lt;property id=&quot;20300&quot; value=&quot;Slide 9 - &amp;quot;Accommodation Toolkit&amp;quot;&quot;/&gt;&lt;property id=&quot;20307&quot; value=&quot;300&quot;/&gt;&lt;/object&gt;&lt;object type=&quot;3&quot; unique_id=&quot;52626&quot;&gt;&lt;property id=&quot;20148&quot; value=&quot;5&quot;/&gt;&lt;property id=&quot;20300&quot; value=&quot;Slide 10&quot;/&gt;&lt;property id=&quot;20307&quot; value=&quot;313&quot;/&gt;&lt;/object&gt;&lt;object type=&quot;3&quot; unique_id=&quot;52627&quot;&gt;&lt;property id=&quot;20148&quot; value=&quot;5&quot;/&gt;&lt;property id=&quot;20300&quot; value=&quot;Slide 11 - &amp;quot;   Enabling Technology&amp;quot;&quot;/&gt;&lt;property id=&quot;20307&quot; value=&quot;314&quot;/&gt;&lt;/object&gt;&lt;object type=&quot;3&quot; unique_id=&quot;52628&quot;&gt;&lt;property id=&quot;20148&quot; value=&quot;5&quot;/&gt;&lt;property id=&quot;20300&quot; value=&quot;Slide 12 - &amp;quot;  MAS App &amp;quot;&quot;/&gt;&lt;property id=&quot;20307&quot; value=&quot;315&quot;/&gt;&lt;/object&gt;&lt;object type=&quot;3&quot; unique_id=&quot;52629&quot;&gt;&lt;property id=&quot;20148&quot; value=&quot;5&quot;/&gt;&lt;property id=&quot;20300&quot; value=&quot;Slide 13&quot;/&gt;&lt;property id=&quot;20307&quot; value=&quot;316&quot;/&gt;&lt;/object&gt;&lt;object type=&quot;3&quot; unique_id=&quot;52630&quot;&gt;&lt;property id=&quot;20148&quot; value=&quot;5&quot;/&gt;&lt;property id=&quot;20300&quot; value=&quot;Slide 14 - &amp;quot;       MAS App&amp;quot;&quot;/&gt;&lt;property id=&quot;20307&quot; value=&quot;317&quot;/&gt;&lt;/object&gt;&lt;object type=&quot;3&quot; unique_id=&quot;52631&quot;&gt;&lt;property id=&quot;20148&quot; value=&quot;5&quot;/&gt;&lt;property id=&quot;20300&quot; value=&quot;Slide 15 - &amp;quot;        MAS App&amp;quot;&quot;/&gt;&lt;property id=&quot;20307&quot; value=&quot;318&quot;/&gt;&lt;/object&gt;&lt;object type=&quot;3&quot; unique_id=&quot;52632&quot;&gt;&lt;property id=&quot;20148&quot; value=&quot;5&quot;/&gt;&lt;property id=&quot;20300&quot; value=&quot;Slide 18 - &amp;quot;For More Information&amp;quot;&quot;/&gt;&lt;property id=&quot;20307&quot; value=&quot;319&quot;/&gt;&lt;/object&gt;&lt;/object&gt;&lt;object type=&quot;8&quot; unique_id=&quot;1004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2_Custom Design">
  <a:themeElements>
    <a:clrScheme name="SBI Custom 1">
      <a:dk1>
        <a:sysClr val="windowText" lastClr="000000"/>
      </a:dk1>
      <a:lt1>
        <a:sysClr val="window" lastClr="FFFFFF"/>
      </a:lt1>
      <a:dk2>
        <a:srgbClr val="44546A"/>
      </a:dk2>
      <a:lt2>
        <a:srgbClr val="E7E6E6"/>
      </a:lt2>
      <a:accent1>
        <a:srgbClr val="44A1A0"/>
      </a:accent1>
      <a:accent2>
        <a:srgbClr val="9ABF52"/>
      </a:accent2>
      <a:accent3>
        <a:srgbClr val="348ED0"/>
      </a:accent3>
      <a:accent4>
        <a:srgbClr val="FFC000"/>
      </a:accent4>
      <a:accent5>
        <a:srgbClr val="5B9BD5"/>
      </a:accent5>
      <a:accent6>
        <a:srgbClr val="9C2D78"/>
      </a:accent6>
      <a:hlink>
        <a:srgbClr val="A5A5A5"/>
      </a:hlink>
      <a:folHlink>
        <a:srgbClr val="C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I Template example v1.3.pptx" id="{AB4965ED-AA39-4927-9964-16553BF483AE}" vid="{8921CDE3-131E-4474-A773-7713ADF8DA72}"/>
    </a:ext>
  </a:extLst>
</a:theme>
</file>

<file path=ppt/theme/theme3.xml><?xml version="1.0" encoding="utf-8"?>
<a:theme xmlns:a="http://schemas.openxmlformats.org/drawingml/2006/main" name="Verdana">
  <a:themeElements>
    <a:clrScheme name="Custom 9">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34A90"/>
      </a:hlink>
      <a:folHlink>
        <a:srgbClr val="034A90"/>
      </a:folHlink>
    </a:clrScheme>
    <a:fontScheme name="Verdana Accessib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918</Words>
  <Application>Microsoft Office PowerPoint</Application>
  <PresentationFormat>On-screen Show (4:3)</PresentationFormat>
  <Paragraphs>177</Paragraphs>
  <Slides>18</Slides>
  <Notes>18</Notes>
  <HiddenSlides>0</HiddenSlides>
  <MMClips>0</MMClips>
  <ScaleCrop>false</ScaleCrop>
  <HeadingPairs>
    <vt:vector size="8" baseType="variant">
      <vt:variant>
        <vt:lpstr>Fonts Used</vt:lpstr>
      </vt:variant>
      <vt:variant>
        <vt:i4>20</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42" baseType="lpstr">
      <vt:lpstr>MS Gothic</vt:lpstr>
      <vt:lpstr>MS PGothic</vt:lpstr>
      <vt:lpstr>MS PGothic</vt:lpstr>
      <vt:lpstr>宋体</vt:lpstr>
      <vt:lpstr>宋体</vt:lpstr>
      <vt:lpstr>Arial</vt:lpstr>
      <vt:lpstr>Calibri</vt:lpstr>
      <vt:lpstr>Calibri Light</vt:lpstr>
      <vt:lpstr>Century Gothic</vt:lpstr>
      <vt:lpstr>Gill Sans</vt:lpstr>
      <vt:lpstr>Helvetica Neue</vt:lpstr>
      <vt:lpstr>Helvetica Neue Light</vt:lpstr>
      <vt:lpstr>Helvetica Neue Thin</vt:lpstr>
      <vt:lpstr>HelveticaNeueLT Pro 45 Lt</vt:lpstr>
      <vt:lpstr>HelvNeue Light for IBM</vt:lpstr>
      <vt:lpstr>Lubalin Book for IBM</vt:lpstr>
      <vt:lpstr>Times New Roman</vt:lpstr>
      <vt:lpstr>Verdana</vt:lpstr>
      <vt:lpstr>Wingdings</vt:lpstr>
      <vt:lpstr>ヒラギノ角ゴ ProN W3</vt:lpstr>
      <vt:lpstr>4_Office Theme</vt:lpstr>
      <vt:lpstr>2_Custom Design</vt:lpstr>
      <vt:lpstr>Verdana</vt:lpstr>
      <vt:lpstr>think-cell Slide</vt:lpstr>
      <vt:lpstr>PowerPoint Presentation</vt:lpstr>
      <vt:lpstr>Five Signs of Inclusion </vt:lpstr>
      <vt:lpstr>Enabling Technologies  </vt:lpstr>
      <vt:lpstr>What is the Toolkit?</vt:lpstr>
      <vt:lpstr>Who uses the Toolkit? </vt:lpstr>
      <vt:lpstr>Accommodation Toolkit</vt:lpstr>
      <vt:lpstr>Accommodation Toolkit</vt:lpstr>
      <vt:lpstr>Accommodation Toolkit</vt:lpstr>
      <vt:lpstr>Accommodation Toolkit</vt:lpstr>
      <vt:lpstr>PowerPoint Presentation</vt:lpstr>
      <vt:lpstr>   Enabling Technology</vt:lpstr>
      <vt:lpstr>  MAS App </vt:lpstr>
      <vt:lpstr>PowerPoint Presentation</vt:lpstr>
      <vt:lpstr>       MAS App</vt:lpstr>
      <vt:lpstr>        MAS App</vt:lpstr>
      <vt:lpstr>   Inclusive Technologies </vt:lpstr>
      <vt:lpstr>Thank you for Attending!</vt:lpstr>
      <vt:lpstr>For More Information</vt:lpstr>
    </vt:vector>
  </TitlesOfParts>
  <Company>SmithBucklin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Garmes</dc:creator>
  <cp:lastModifiedBy>Lyssa Rowan</cp:lastModifiedBy>
  <cp:revision>111</cp:revision>
  <dcterms:created xsi:type="dcterms:W3CDTF">2015-04-29T15:05:31Z</dcterms:created>
  <dcterms:modified xsi:type="dcterms:W3CDTF">2018-08-06T16:14:28Z</dcterms:modified>
</cp:coreProperties>
</file>