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6.xml" ContentType="application/vnd.openxmlformats-officedocument.presentationml.tags+xml"/>
  <Override PartName="/ppt/notesSlides/notesSlide9.xml" ContentType="application/vnd.openxmlformats-officedocument.presentationml.notesSlide+xml"/>
  <Override PartName="/ppt/tags/tag7.xml" ContentType="application/vnd.openxmlformats-officedocument.presentationml.tags+xml"/>
  <Override PartName="/ppt/notesSlides/notesSlide10.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1.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1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4.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58" r:id="rId1"/>
    <p:sldMasterId id="2147483665" r:id="rId2"/>
    <p:sldMasterId id="2147483673" r:id="rId3"/>
  </p:sldMasterIdLst>
  <p:notesMasterIdLst>
    <p:notesMasterId r:id="rId60"/>
  </p:notesMasterIdLst>
  <p:sldIdLst>
    <p:sldId id="292" r:id="rId4"/>
    <p:sldId id="389" r:id="rId5"/>
    <p:sldId id="390" r:id="rId6"/>
    <p:sldId id="340" r:id="rId7"/>
    <p:sldId id="335" r:id="rId8"/>
    <p:sldId id="385" r:id="rId9"/>
    <p:sldId id="360" r:id="rId10"/>
    <p:sldId id="362" r:id="rId11"/>
    <p:sldId id="363" r:id="rId12"/>
    <p:sldId id="364" r:id="rId13"/>
    <p:sldId id="344" r:id="rId14"/>
    <p:sldId id="341" r:id="rId15"/>
    <p:sldId id="346" r:id="rId16"/>
    <p:sldId id="350" r:id="rId17"/>
    <p:sldId id="351" r:id="rId18"/>
    <p:sldId id="352" r:id="rId19"/>
    <p:sldId id="361" r:id="rId20"/>
    <p:sldId id="357" r:id="rId21"/>
    <p:sldId id="358" r:id="rId22"/>
    <p:sldId id="328" r:id="rId23"/>
    <p:sldId id="365" r:id="rId24"/>
    <p:sldId id="366" r:id="rId25"/>
    <p:sldId id="367" r:id="rId26"/>
    <p:sldId id="368" r:id="rId27"/>
    <p:sldId id="369" r:id="rId28"/>
    <p:sldId id="370" r:id="rId29"/>
    <p:sldId id="371" r:id="rId30"/>
    <p:sldId id="372" r:id="rId31"/>
    <p:sldId id="373" r:id="rId32"/>
    <p:sldId id="386" r:id="rId33"/>
    <p:sldId id="375" r:id="rId34"/>
    <p:sldId id="376" r:id="rId35"/>
    <p:sldId id="387" r:id="rId36"/>
    <p:sldId id="378" r:id="rId37"/>
    <p:sldId id="379" r:id="rId38"/>
    <p:sldId id="380" r:id="rId39"/>
    <p:sldId id="381" r:id="rId40"/>
    <p:sldId id="382" r:id="rId41"/>
    <p:sldId id="317" r:id="rId42"/>
    <p:sldId id="318" r:id="rId43"/>
    <p:sldId id="321" r:id="rId44"/>
    <p:sldId id="383" r:id="rId45"/>
    <p:sldId id="388" r:id="rId46"/>
    <p:sldId id="293" r:id="rId47"/>
    <p:sldId id="295" r:id="rId48"/>
    <p:sldId id="296" r:id="rId49"/>
    <p:sldId id="307" r:id="rId50"/>
    <p:sldId id="308" r:id="rId51"/>
    <p:sldId id="310" r:id="rId52"/>
    <p:sldId id="311" r:id="rId53"/>
    <p:sldId id="312" r:id="rId54"/>
    <p:sldId id="313" r:id="rId55"/>
    <p:sldId id="314" r:id="rId56"/>
    <p:sldId id="331" r:id="rId57"/>
    <p:sldId id="332" r:id="rId58"/>
    <p:sldId id="316" r:id="rId59"/>
  </p:sldIdLst>
  <p:sldSz cx="9144000" cy="6858000" type="screen4x3"/>
  <p:notesSz cx="6858000" cy="9144000"/>
  <p:custDataLst>
    <p:tags r:id="rId6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9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6DB"/>
    <a:srgbClr val="002C5F"/>
    <a:srgbClr val="C33026"/>
    <a:srgbClr val="004987"/>
    <a:srgbClr val="009D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1531" autoAdjust="0"/>
  </p:normalViewPr>
  <p:slideViewPr>
    <p:cSldViewPr snapToGrid="0" snapToObjects="1" showGuides="1">
      <p:cViewPr varScale="1">
        <p:scale>
          <a:sx n="107" d="100"/>
          <a:sy n="107" d="100"/>
        </p:scale>
        <p:origin x="354" y="102"/>
      </p:cViewPr>
      <p:guideLst>
        <p:guide orient="horz" pos="2160"/>
        <p:guide pos="289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tags" Target="tags/tag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068107-CE3A-4CAF-947F-AB038014EC62}" type="datetimeFigureOut">
              <a:rPr lang="en-US" smtClean="0"/>
              <a:t>9/17/2018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171AC3-9250-408C-83A6-D9EC6CFC75B4}" type="slidenum">
              <a:rPr lang="en-US" smtClean="0"/>
              <a:t>‹#›</a:t>
            </a:fld>
            <a:endParaRPr lang="en-US"/>
          </a:p>
        </p:txBody>
      </p:sp>
    </p:spTree>
    <p:extLst>
      <p:ext uri="{BB962C8B-B14F-4D97-AF65-F5344CB8AC3E}">
        <p14:creationId xmlns:p14="http://schemas.microsoft.com/office/powerpoint/2010/main" val="3963198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dirty="0"/>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51122" indent="-288893">
              <a:defRPr>
                <a:solidFill>
                  <a:schemeClr val="tx1"/>
                </a:solidFill>
                <a:latin typeface="Calibri" panose="020F0502020204030204" pitchFamily="34" charset="0"/>
                <a:ea typeface="MS PGothic" panose="020B0600070205080204" pitchFamily="34" charset="-128"/>
              </a:defRPr>
            </a:lvl2pPr>
            <a:lvl3pPr marL="1155573" indent="-231115">
              <a:defRPr>
                <a:solidFill>
                  <a:schemeClr val="tx1"/>
                </a:solidFill>
                <a:latin typeface="Calibri" panose="020F0502020204030204" pitchFamily="34" charset="0"/>
                <a:ea typeface="MS PGothic" panose="020B0600070205080204" pitchFamily="34" charset="-128"/>
              </a:defRPr>
            </a:lvl3pPr>
            <a:lvl4pPr marL="1617802" indent="-231115">
              <a:defRPr>
                <a:solidFill>
                  <a:schemeClr val="tx1"/>
                </a:solidFill>
                <a:latin typeface="Calibri" panose="020F0502020204030204" pitchFamily="34" charset="0"/>
                <a:ea typeface="MS PGothic" panose="020B0600070205080204" pitchFamily="34" charset="-128"/>
              </a:defRPr>
            </a:lvl4pPr>
            <a:lvl5pPr marL="2080031" indent="-231115">
              <a:defRPr>
                <a:solidFill>
                  <a:schemeClr val="tx1"/>
                </a:solidFill>
                <a:latin typeface="Calibri" panose="020F0502020204030204" pitchFamily="34" charset="0"/>
                <a:ea typeface="MS PGothic" panose="020B0600070205080204" pitchFamily="34" charset="-128"/>
              </a:defRPr>
            </a:lvl5pPr>
            <a:lvl6pPr marL="2542261"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3004490"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66719"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928948" indent="-231115"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05A40F-5EB5-4365-A3BF-1B96A9A74E2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endParaRPr>
          </a:p>
        </p:txBody>
      </p:sp>
    </p:spTree>
    <p:extLst>
      <p:ext uri="{BB962C8B-B14F-4D97-AF65-F5344CB8AC3E}">
        <p14:creationId xmlns:p14="http://schemas.microsoft.com/office/powerpoint/2010/main" val="1588621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DE919BE3-FBC7-45EA-BED9-6BCB7C865C4B}" type="slidenum">
              <a:rPr lang="en-US" altLang="en-US"/>
              <a:pPr/>
              <a:t>10</a:t>
            </a:fld>
            <a:endParaRPr lang="en-US" altLang="en-US"/>
          </a:p>
        </p:txBody>
      </p:sp>
    </p:spTree>
    <p:extLst>
      <p:ext uri="{BB962C8B-B14F-4D97-AF65-F5344CB8AC3E}">
        <p14:creationId xmlns:p14="http://schemas.microsoft.com/office/powerpoint/2010/main" val="21917470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4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Let’s look here at the differences between the IDEA, or the Individuals with Disabilities Education Act and the ADA, the Americans with Disabilities Act.  IDEA is a law that protects you as a student with a disability while you are in the school system.  It is called an entitlement because if you have a disability, you are automatically covered and provided a free appropriate public education.  You receive special education services, supports, and accommodations.  A team of people, including a special education teacher, and possibly a speech and language pathologist, an occupational and/or physical therapist or other support personnel meet at least once a year to make plans to insure that you are making progress and have the accommodations or modifications you need in the classroom.</a:t>
            </a:r>
          </a:p>
          <a:p>
            <a:endParaRPr lang="en-US" altLang="en-US" dirty="0" smtClean="0"/>
          </a:p>
          <a:p>
            <a:r>
              <a:rPr lang="en-US" altLang="en-US" dirty="0" smtClean="0"/>
              <a:t>Once you graduate from the school system, you are no longer covered by the IDEA, but rather the ADA or the Americans with Disabilities Act.  It differs from IDEA in several ways.  Now you have to qualify as a person with a disability, and the qualification standards have changed.  To meet this definition of disability under the ADA, you have to have a physical or mental impairment that substantially limits one or more major life activities, have a record of such an impairment, or be regarded by others as having an impairment.  We’ll talk about this in more detail in just a few slides.  Once you exit the school system and enter post-secondary training or employment, the only way you will receive accommodations is if you ask for them yourself. You may be required to disclose your disability in order to receive the accommodations.</a:t>
            </a:r>
          </a:p>
          <a:p>
            <a:endParaRPr lang="en-US" altLang="en-US" dirty="0" smtClean="0"/>
          </a:p>
        </p:txBody>
      </p:sp>
      <p:sp>
        <p:nvSpPr>
          <p:cNvPr id="4" name="Slide Number Placeholder 3"/>
          <p:cNvSpPr>
            <a:spLocks noGrp="1"/>
          </p:cNvSpPr>
          <p:nvPr>
            <p:ph type="sldNum" sz="quarter" idx="5"/>
          </p:nvPr>
        </p:nvSpPr>
        <p:spPr/>
        <p:txBody>
          <a:bodyPr/>
          <a:lstStyle/>
          <a:p>
            <a:pPr>
              <a:defRPr/>
            </a:pPr>
            <a:fld id="{5AA5442B-500B-4689-9B27-2D84CCA9D566}" type="slidenum">
              <a:rPr lang="en-US" smtClean="0"/>
              <a:pPr>
                <a:defRPr/>
              </a:pPr>
              <a:t>11</a:t>
            </a:fld>
            <a:endParaRPr lang="en-US"/>
          </a:p>
        </p:txBody>
      </p:sp>
    </p:spTree>
    <p:extLst>
      <p:ext uri="{BB962C8B-B14F-4D97-AF65-F5344CB8AC3E}">
        <p14:creationId xmlns:p14="http://schemas.microsoft.com/office/powerpoint/2010/main" val="2158697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First and foremost, it is very important to know and understand your rights as an individual with a disability under the ADA.</a:t>
            </a:r>
          </a:p>
          <a:p>
            <a:endParaRPr lang="en-US" altLang="en-US" dirty="0" smtClean="0"/>
          </a:p>
          <a:p>
            <a:r>
              <a:rPr lang="en-US" altLang="en-US" dirty="0" smtClean="0"/>
              <a:t>The next topic is disclosure, one that is vital to the transition process. We will discuss the who, what, when, how, and why of disclosure.</a:t>
            </a:r>
          </a:p>
          <a:p>
            <a:endParaRPr lang="en-US" altLang="en-US" dirty="0" smtClean="0"/>
          </a:p>
          <a:p>
            <a:r>
              <a:rPr lang="en-US" altLang="en-US" dirty="0" smtClean="0"/>
              <a:t>And last, but certainly not least, we will briefly discuss some common accommodation ideas that might be helpful.</a:t>
            </a:r>
          </a:p>
          <a:p>
            <a:endParaRPr lang="en-US" altLang="en-US" dirty="0" smtClean="0"/>
          </a:p>
          <a:p>
            <a:pPr eaLnBrk="1" hangingPunct="1">
              <a:spcBef>
                <a:spcPct val="0"/>
              </a:spcBef>
            </a:pPr>
            <a:r>
              <a:rPr lang="en-US" altLang="en-US" dirty="0" smtClean="0"/>
              <a:t>Individuals</a:t>
            </a:r>
            <a:r>
              <a:rPr lang="en-US" altLang="en-US" baseline="0" dirty="0" smtClean="0"/>
              <a:t> </a:t>
            </a:r>
            <a:r>
              <a:rPr lang="en-US" altLang="en-US" dirty="0" smtClean="0"/>
              <a:t>will need to become their own advocate.  Self-advocacy simply means that individuals need to know and speak up for themselves.  They have to know their strengths and weaknesses, how they learn and what they will need to help them succeed. They will need to be comfortable talking about themselves and possibly their disability to prospective employers or to educational professionals.  They also need to understand their rights and responsibilities under the ADA.</a:t>
            </a:r>
          </a:p>
          <a:p>
            <a:pPr eaLnBrk="1" hangingPunct="1">
              <a:spcBef>
                <a:spcPct val="0"/>
              </a:spcBef>
            </a:pPr>
            <a:endParaRPr lang="en-US" altLang="en-US" dirty="0" smtClean="0"/>
          </a:p>
          <a:p>
            <a:r>
              <a:rPr lang="en-US" altLang="en-US" dirty="0" smtClean="0"/>
              <a:t>“The 411 on Disability Disclosure: A Workbook for Youth with Disabilities” is designed for youth and adults working with them to learn about disability disclosure. </a:t>
            </a:r>
          </a:p>
          <a:p>
            <a:endParaRPr lang="en-US" altLang="en-US" dirty="0" smtClean="0"/>
          </a:p>
          <a:p>
            <a:r>
              <a:rPr lang="en-US" altLang="en-US" dirty="0" smtClean="0"/>
              <a:t>This workbook helps young people make informed decisions about whether or not to disclose their disability and understand how that decision may impact their education, employment, and social lives. </a:t>
            </a:r>
          </a:p>
          <a:p>
            <a:endParaRPr lang="en-US" altLang="en-US" dirty="0" smtClean="0"/>
          </a:p>
          <a:p>
            <a:r>
              <a:rPr lang="en-US" altLang="en-US" dirty="0" smtClean="0"/>
              <a:t>Based on the premise that disclosure is a very personal decision, this workbook can help you think about and practice disclosing your disability.</a:t>
            </a:r>
          </a:p>
          <a:p>
            <a:pPr eaLnBrk="1" hangingPunct="1">
              <a:spcBef>
                <a:spcPct val="0"/>
              </a:spcBef>
            </a:pPr>
            <a:endParaRPr lang="en-US" altLang="en-US" dirty="0" smtClean="0"/>
          </a:p>
          <a:p>
            <a:endParaRPr lang="en-US" altLang="en-US" dirty="0" smtClean="0"/>
          </a:p>
        </p:txBody>
      </p:sp>
      <p:sp>
        <p:nvSpPr>
          <p:cNvPr id="4" name="Slide Number Placeholder 3"/>
          <p:cNvSpPr>
            <a:spLocks noGrp="1"/>
          </p:cNvSpPr>
          <p:nvPr>
            <p:ph type="sldNum" sz="quarter" idx="5"/>
          </p:nvPr>
        </p:nvSpPr>
        <p:spPr/>
        <p:txBody>
          <a:bodyPr/>
          <a:lstStyle/>
          <a:p>
            <a:pPr>
              <a:defRPr/>
            </a:pPr>
            <a:fld id="{E15F4881-9E91-49E8-933F-38CCC85DF8B1}" type="slidenum">
              <a:rPr lang="en-US" smtClean="0"/>
              <a:pPr>
                <a:defRPr/>
              </a:pPr>
              <a:t>12</a:t>
            </a:fld>
            <a:endParaRPr lang="en-US"/>
          </a:p>
        </p:txBody>
      </p:sp>
    </p:spTree>
    <p:extLst>
      <p:ext uri="{BB962C8B-B14F-4D97-AF65-F5344CB8AC3E}">
        <p14:creationId xmlns:p14="http://schemas.microsoft.com/office/powerpoint/2010/main" val="364717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a:defRPr/>
            </a:pPr>
            <a:r>
              <a:rPr lang="en-US" b="1" dirty="0" smtClean="0"/>
              <a:t>Disclosure </a:t>
            </a:r>
            <a:r>
              <a:rPr lang="en-US" dirty="0" smtClean="0"/>
              <a:t>is when you give out specific, personal information about your disability.  Deciding whether to disclose a disability can be a difficult decision.  Individuals with disabilities sometimes struggle not only with wanting to be honest and open from the start of the job-seeking process, but also with knowing what might happen if they disclose too soon.</a:t>
            </a:r>
          </a:p>
          <a:p>
            <a:pPr>
              <a:defRPr/>
            </a:pPr>
            <a:endParaRPr lang="en-US" dirty="0" smtClean="0"/>
          </a:p>
          <a:p>
            <a:pPr>
              <a:defRPr/>
            </a:pPr>
            <a:r>
              <a:rPr lang="en-US" dirty="0" smtClean="0"/>
              <a:t>If and when you do decide to disclose your disability, it will be important to provide the following information: </a:t>
            </a:r>
          </a:p>
          <a:p>
            <a:pPr marL="171450" indent="-171450">
              <a:buFont typeface="Arial" panose="020B0604020202020204" pitchFamily="34" charset="0"/>
              <a:buChar char="•"/>
              <a:defRPr/>
            </a:pPr>
            <a:r>
              <a:rPr lang="en-US" dirty="0" smtClean="0"/>
              <a:t>The nature of your disability</a:t>
            </a:r>
          </a:p>
          <a:p>
            <a:pPr marL="171450" indent="-171450">
              <a:buFont typeface="Arial" panose="020B0604020202020204" pitchFamily="34" charset="0"/>
              <a:buChar char="•"/>
              <a:defRPr/>
            </a:pPr>
            <a:r>
              <a:rPr lang="en-US" dirty="0" smtClean="0"/>
              <a:t>The limitations, or how the disability affects your capacity to learn and/or perform the job effectively</a:t>
            </a:r>
          </a:p>
          <a:p>
            <a:pPr marL="171450" indent="-171450">
              <a:buFont typeface="Arial" panose="020B0604020202020204" pitchFamily="34" charset="0"/>
              <a:buChar char="•"/>
              <a:defRPr/>
            </a:pPr>
            <a:r>
              <a:rPr lang="en-US" dirty="0" smtClean="0"/>
              <a:t>And the accommodations you will need in order to do the job</a:t>
            </a:r>
          </a:p>
          <a:p>
            <a:pPr>
              <a:defRPr/>
            </a:pPr>
            <a:endParaRPr lang="en-US" dirty="0"/>
          </a:p>
        </p:txBody>
      </p:sp>
      <p:sp>
        <p:nvSpPr>
          <p:cNvPr id="4" name="Slide Number Placeholder 3"/>
          <p:cNvSpPr>
            <a:spLocks noGrp="1"/>
          </p:cNvSpPr>
          <p:nvPr>
            <p:ph type="sldNum" sz="quarter" idx="5"/>
          </p:nvPr>
        </p:nvSpPr>
        <p:spPr/>
        <p:txBody>
          <a:bodyPr/>
          <a:lstStyle/>
          <a:p>
            <a:pPr>
              <a:defRPr/>
            </a:pPr>
            <a:fld id="{186FE0AD-25BB-4D72-8AEC-CE0049B28153}" type="slidenum">
              <a:rPr lang="en-US" smtClean="0"/>
              <a:pPr>
                <a:defRPr/>
              </a:pPr>
              <a:t>13</a:t>
            </a:fld>
            <a:endParaRPr lang="en-US"/>
          </a:p>
        </p:txBody>
      </p:sp>
    </p:spTree>
    <p:extLst>
      <p:ext uri="{BB962C8B-B14F-4D97-AF65-F5344CB8AC3E}">
        <p14:creationId xmlns:p14="http://schemas.microsoft.com/office/powerpoint/2010/main" val="2657816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453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When do you disclose?   Anytime that you will need an accommodation or a change in the way things are done in the workplace.  You never have to disclose a disability until you need an accommodation.  Under the ADA, you are not required to disclose to an employer at any specific time.  The only warning we would give is not to wait too long if there are performance or conduct issues that are directly related to your disability.  </a:t>
            </a:r>
          </a:p>
          <a:p>
            <a:pPr marL="171450" indent="-171450">
              <a:buFont typeface="Arial" panose="020B0604020202020204" pitchFamily="34" charset="0"/>
              <a:buChar char="•"/>
              <a:defRPr/>
            </a:pPr>
            <a:r>
              <a:rPr lang="en-US" dirty="0" smtClean="0"/>
              <a:t>You can disclose during the application or interview process (an example would be to access an online application system, or if you need accommodations for pre-employment testing)</a:t>
            </a:r>
          </a:p>
          <a:p>
            <a:pPr marL="171450" indent="-171450">
              <a:buFont typeface="Arial" panose="020B0604020202020204" pitchFamily="34" charset="0"/>
              <a:buChar char="•"/>
              <a:defRPr/>
            </a:pPr>
            <a:r>
              <a:rPr lang="en-US" dirty="0" smtClean="0"/>
              <a:t>At any point during employment when an accommodation is needed – maybe if the disability changes or when the job tasks have changed</a:t>
            </a:r>
          </a:p>
          <a:p>
            <a:pPr marL="171450" indent="-171450">
              <a:buFont typeface="Arial" panose="020B0604020202020204" pitchFamily="34" charset="0"/>
              <a:buChar char="•"/>
              <a:defRPr/>
            </a:pPr>
            <a:r>
              <a:rPr lang="en-US" dirty="0" smtClean="0"/>
              <a:t>To receive benefits and privileges of employment ( an example here might be access to training, a company café, or an employer sponsored summer picnic that is available to all employees,) OR</a:t>
            </a:r>
          </a:p>
          <a:p>
            <a:pPr marL="171450" indent="-171450">
              <a:buFont typeface="Arial" panose="020B0604020202020204" pitchFamily="34" charset="0"/>
              <a:buChar char="•"/>
              <a:defRPr/>
            </a:pPr>
            <a:r>
              <a:rPr lang="en-US" dirty="0" smtClean="0"/>
              <a:t>To explain an unusual circumstance (an example here might be absences from work and the inability to call in at the specified time to report the absence)</a:t>
            </a:r>
          </a:p>
          <a:p>
            <a:pPr>
              <a:defRPr/>
            </a:pPr>
            <a:endParaRPr lang="en-US" altLang="en-US" dirty="0" smtClean="0"/>
          </a:p>
        </p:txBody>
      </p:sp>
      <p:sp>
        <p:nvSpPr>
          <p:cNvPr id="540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2DC29836-41A7-4FDB-A7AE-7E31490CC4F5}" type="slidenum">
              <a:rPr lang="en-US" altLang="en-US" smtClean="0">
                <a:solidFill>
                  <a:srgbClr val="000000"/>
                </a:solidFill>
                <a:latin typeface="Arial" panose="020B0604020202020204" pitchFamily="34" charset="0"/>
              </a:rPr>
              <a:pPr fontAlgn="base">
                <a:spcBef>
                  <a:spcPct val="0"/>
                </a:spcBef>
                <a:spcAft>
                  <a:spcPct val="0"/>
                </a:spcAft>
              </a:pPr>
              <a:t>14</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6100409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657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t>Now let’s talk a little about How to Disclose</a:t>
            </a:r>
          </a:p>
          <a:p>
            <a:pPr>
              <a:defRPr/>
            </a:pPr>
            <a:endParaRPr lang="en-US" dirty="0" smtClean="0"/>
          </a:p>
          <a:p>
            <a:pPr>
              <a:defRPr/>
            </a:pPr>
            <a:r>
              <a:rPr lang="en-US" dirty="0" smtClean="0"/>
              <a:t>The individual must let the employer know:</a:t>
            </a:r>
          </a:p>
          <a:p>
            <a:pPr marL="171450" indent="-171450">
              <a:buFont typeface="Arial" panose="020B0604020202020204" pitchFamily="34" charset="0"/>
              <a:buChar char="•"/>
              <a:defRPr/>
            </a:pPr>
            <a:r>
              <a:rPr lang="en-US" dirty="0" smtClean="0"/>
              <a:t>An adjustment or change at work is needed for a reason related to a medical condition</a:t>
            </a:r>
          </a:p>
          <a:p>
            <a:pPr>
              <a:defRPr/>
            </a:pPr>
            <a:r>
              <a:rPr lang="en-US" dirty="0" smtClean="0"/>
              <a:t>To request accommodation, an individual:</a:t>
            </a:r>
          </a:p>
          <a:p>
            <a:pPr marL="171450" indent="-171450">
              <a:buFont typeface="Arial" panose="020B0604020202020204" pitchFamily="34" charset="0"/>
              <a:buChar char="•"/>
              <a:defRPr/>
            </a:pPr>
            <a:r>
              <a:rPr lang="en-US" dirty="0" smtClean="0"/>
              <a:t>May use “plain English.”</a:t>
            </a:r>
          </a:p>
          <a:p>
            <a:pPr marL="171450" indent="-171450">
              <a:buFont typeface="Arial" panose="020B0604020202020204" pitchFamily="34" charset="0"/>
              <a:buChar char="•"/>
              <a:defRPr/>
            </a:pPr>
            <a:r>
              <a:rPr lang="en-US" dirty="0" smtClean="0"/>
              <a:t>Need not mention the ADA, and</a:t>
            </a:r>
          </a:p>
          <a:p>
            <a:pPr marL="171450" indent="-171450">
              <a:buFont typeface="Arial" panose="020B0604020202020204" pitchFamily="34" charset="0"/>
              <a:buChar char="•"/>
              <a:defRPr/>
            </a:pPr>
            <a:r>
              <a:rPr lang="en-US" dirty="0" smtClean="0"/>
              <a:t>Need not use the phrase “reasonable accommodation.”</a:t>
            </a:r>
          </a:p>
          <a:p>
            <a:pPr marL="171450" indent="-171450">
              <a:buFont typeface="Arial" panose="020B0604020202020204" pitchFamily="34" charset="0"/>
              <a:buChar char="•"/>
              <a:defRPr/>
            </a:pPr>
            <a:endParaRPr lang="en-US" dirty="0" smtClean="0"/>
          </a:p>
          <a:p>
            <a:pPr>
              <a:defRPr/>
            </a:pPr>
            <a:r>
              <a:rPr lang="en-US" b="1" dirty="0" smtClean="0"/>
              <a:t>It can be as easy as telling your employer “I have difficulty getting to work on time because of the medication I take for a medical condition.  Could we talk about that?”</a:t>
            </a:r>
            <a:endParaRPr lang="en-US" dirty="0" smtClean="0"/>
          </a:p>
          <a:p>
            <a:pPr>
              <a:defRPr/>
            </a:pPr>
            <a:endParaRPr lang="en-US" altLang="en-US" dirty="0" smtClean="0"/>
          </a:p>
        </p:txBody>
      </p:sp>
      <p:sp>
        <p:nvSpPr>
          <p:cNvPr id="542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BEAE4073-FD31-4228-BBC5-FBBE2DCF5C6C}" type="slidenum">
              <a:rPr lang="en-US" altLang="en-US" smtClean="0">
                <a:solidFill>
                  <a:srgbClr val="000000"/>
                </a:solidFill>
                <a:latin typeface="Arial" panose="020B0604020202020204" pitchFamily="34" charset="0"/>
              </a:rPr>
              <a:pPr fontAlgn="base">
                <a:spcBef>
                  <a:spcPct val="0"/>
                </a:spcBef>
                <a:spcAft>
                  <a:spcPct val="0"/>
                </a:spcAft>
              </a:pPr>
              <a:t>15</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1380232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4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Under the ADA, an individual may disclose a disability and ask for an accommodation either verbally or in writing.  At JAN, we recommend that you do so in writing so that you have documentation that you did indeed disclose and ask for an accommodation, and when you did so. We have a sample letter located on our website that can help you with that.</a:t>
            </a:r>
          </a:p>
          <a:p>
            <a:r>
              <a:rPr lang="en-US" altLang="en-US" dirty="0" smtClean="0"/>
              <a:t> </a:t>
            </a:r>
          </a:p>
          <a:p>
            <a:r>
              <a:rPr lang="en-US" altLang="en-US" dirty="0" smtClean="0"/>
              <a:t>Who do you disclose to?  The employer, a supervisor or manager, and/or a human resources representative can all be persons an employee would make their disclosure to. Often times an employee doesn’t want their supervisor or manager to know about their medical condition.  In that case, it is wise to disclose to someone in HR.  In many cases, a manager or supervisor may need to be informed of the process and be involved in the accommodations, but wouldn’t need information on the medical condition.  </a:t>
            </a:r>
          </a:p>
          <a:p>
            <a:endParaRPr lang="en-US" altLang="en-US" dirty="0" smtClean="0"/>
          </a:p>
          <a:p>
            <a:r>
              <a:rPr lang="en-US" altLang="en-US" dirty="0" smtClean="0"/>
              <a:t>There may be other specific persons that you would disclose to – those persons or offices could be determined from the accommodation policy. And if you are a student, the Student Disability Services Office would be a good place to start.</a:t>
            </a:r>
          </a:p>
        </p:txBody>
      </p:sp>
      <p:sp>
        <p:nvSpPr>
          <p:cNvPr id="544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0888" indent="-287338">
              <a:spcBef>
                <a:spcPct val="30000"/>
              </a:spcBef>
              <a:defRPr sz="1200">
                <a:solidFill>
                  <a:schemeClr val="tx1"/>
                </a:solidFill>
                <a:latin typeface="Calibri" panose="020F0502020204030204" pitchFamily="34" charset="0"/>
              </a:defRPr>
            </a:lvl2pPr>
            <a:lvl3pPr marL="1154113" indent="-230188">
              <a:spcBef>
                <a:spcPct val="30000"/>
              </a:spcBef>
              <a:defRPr sz="1200">
                <a:solidFill>
                  <a:schemeClr val="tx1"/>
                </a:solidFill>
                <a:latin typeface="Calibri" panose="020F0502020204030204" pitchFamily="34" charset="0"/>
              </a:defRPr>
            </a:lvl3pPr>
            <a:lvl4pPr marL="1617663" indent="-230188">
              <a:spcBef>
                <a:spcPct val="30000"/>
              </a:spcBef>
              <a:defRPr sz="1200">
                <a:solidFill>
                  <a:schemeClr val="tx1"/>
                </a:solidFill>
                <a:latin typeface="Calibri" panose="020F0502020204030204" pitchFamily="34" charset="0"/>
              </a:defRPr>
            </a:lvl4pPr>
            <a:lvl5pPr marL="2079625" indent="-230188">
              <a:spcBef>
                <a:spcPct val="30000"/>
              </a:spcBef>
              <a:defRPr sz="1200">
                <a:solidFill>
                  <a:schemeClr val="tx1"/>
                </a:solidFill>
                <a:latin typeface="Calibri" panose="020F0502020204030204" pitchFamily="34" charset="0"/>
              </a:defRPr>
            </a:lvl5pPr>
            <a:lvl6pPr marL="2536825" indent="-230188" eaLnBrk="0" fontAlgn="base" hangingPunct="0">
              <a:spcBef>
                <a:spcPct val="30000"/>
              </a:spcBef>
              <a:spcAft>
                <a:spcPct val="0"/>
              </a:spcAft>
              <a:defRPr sz="1200">
                <a:solidFill>
                  <a:schemeClr val="tx1"/>
                </a:solidFill>
                <a:latin typeface="Calibri" panose="020F0502020204030204" pitchFamily="34" charset="0"/>
              </a:defRPr>
            </a:lvl6pPr>
            <a:lvl7pPr marL="2994025" indent="-230188" eaLnBrk="0" fontAlgn="base" hangingPunct="0">
              <a:spcBef>
                <a:spcPct val="30000"/>
              </a:spcBef>
              <a:spcAft>
                <a:spcPct val="0"/>
              </a:spcAft>
              <a:defRPr sz="1200">
                <a:solidFill>
                  <a:schemeClr val="tx1"/>
                </a:solidFill>
                <a:latin typeface="Calibri" panose="020F0502020204030204" pitchFamily="34" charset="0"/>
              </a:defRPr>
            </a:lvl7pPr>
            <a:lvl8pPr marL="3451225" indent="-230188" eaLnBrk="0" fontAlgn="base" hangingPunct="0">
              <a:spcBef>
                <a:spcPct val="30000"/>
              </a:spcBef>
              <a:spcAft>
                <a:spcPct val="0"/>
              </a:spcAft>
              <a:defRPr sz="1200">
                <a:solidFill>
                  <a:schemeClr val="tx1"/>
                </a:solidFill>
                <a:latin typeface="Calibri" panose="020F0502020204030204" pitchFamily="34" charset="0"/>
              </a:defRPr>
            </a:lvl8pPr>
            <a:lvl9pPr marL="3908425" indent="-230188" eaLnBrk="0" fontAlgn="base" hangingPunct="0">
              <a:spcBef>
                <a:spcPct val="30000"/>
              </a:spcBef>
              <a:spcAft>
                <a:spcPct val="0"/>
              </a:spcAft>
              <a:defRPr sz="1200">
                <a:solidFill>
                  <a:schemeClr val="tx1"/>
                </a:solidFill>
                <a:latin typeface="Calibri" panose="020F0502020204030204" pitchFamily="34" charset="0"/>
              </a:defRPr>
            </a:lvl9pPr>
          </a:lstStyle>
          <a:p>
            <a:pPr fontAlgn="base">
              <a:spcBef>
                <a:spcPct val="0"/>
              </a:spcBef>
              <a:spcAft>
                <a:spcPct val="0"/>
              </a:spcAft>
            </a:pPr>
            <a:fld id="{E1BCE8CD-1CA7-4110-90D1-0B889D54ED5C}" type="slidenum">
              <a:rPr lang="en-US" altLang="en-US" smtClean="0">
                <a:solidFill>
                  <a:srgbClr val="000000"/>
                </a:solidFill>
                <a:latin typeface="Arial" panose="020B0604020202020204" pitchFamily="34" charset="0"/>
              </a:rPr>
              <a:pPr fontAlgn="base">
                <a:spcBef>
                  <a:spcPct val="0"/>
                </a:spcBef>
                <a:spcAft>
                  <a:spcPct val="0"/>
                </a:spcAft>
              </a:pPr>
              <a:t>16</a:t>
            </a:fld>
            <a:endParaRPr lang="en-US" altLang="en-US" smtClean="0">
              <a:solidFill>
                <a:srgbClr val="000000"/>
              </a:solidFill>
              <a:latin typeface="Arial" panose="020B0604020202020204" pitchFamily="34" charset="0"/>
            </a:endParaRPr>
          </a:p>
        </p:txBody>
      </p:sp>
    </p:spTree>
    <p:extLst>
      <p:ext uri="{BB962C8B-B14F-4D97-AF65-F5344CB8AC3E}">
        <p14:creationId xmlns:p14="http://schemas.microsoft.com/office/powerpoint/2010/main" val="38357100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693E1BF3-B589-466C-8FB9-A51497D4999D}" type="slidenum">
              <a:rPr lang="en-US" altLang="en-US"/>
              <a:pPr/>
              <a:t>17</a:t>
            </a:fld>
            <a:endParaRPr lang="en-US" altLang="en-US"/>
          </a:p>
        </p:txBody>
      </p:sp>
    </p:spTree>
    <p:extLst>
      <p:ext uri="{BB962C8B-B14F-4D97-AF65-F5344CB8AC3E}">
        <p14:creationId xmlns:p14="http://schemas.microsoft.com/office/powerpoint/2010/main" val="12988776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051" indent="-284666">
              <a:defRPr>
                <a:solidFill>
                  <a:schemeClr val="tx1"/>
                </a:solidFill>
                <a:latin typeface="Arial" panose="020B0604020202020204" pitchFamily="34" charset="0"/>
              </a:defRPr>
            </a:lvl2pPr>
            <a:lvl3pPr marL="1143462" indent="-228693">
              <a:defRPr>
                <a:solidFill>
                  <a:schemeClr val="tx1"/>
                </a:solidFill>
                <a:latin typeface="Arial" panose="020B0604020202020204" pitchFamily="34" charset="0"/>
              </a:defRPr>
            </a:lvl3pPr>
            <a:lvl4pPr marL="1600847" indent="-228693">
              <a:defRPr>
                <a:solidFill>
                  <a:schemeClr val="tx1"/>
                </a:solidFill>
                <a:latin typeface="Arial" panose="020B0604020202020204" pitchFamily="34" charset="0"/>
              </a:defRPr>
            </a:lvl4pPr>
            <a:lvl5pPr marL="2058232" indent="-228693">
              <a:defRPr>
                <a:solidFill>
                  <a:schemeClr val="tx1"/>
                </a:solidFill>
                <a:latin typeface="Arial" panose="020B0604020202020204" pitchFamily="34" charset="0"/>
              </a:defRPr>
            </a:lvl5pPr>
            <a:lvl6pPr marL="2518815" indent="-228693" eaLnBrk="0" fontAlgn="base" hangingPunct="0">
              <a:spcBef>
                <a:spcPct val="0"/>
              </a:spcBef>
              <a:spcAft>
                <a:spcPct val="0"/>
              </a:spcAft>
              <a:defRPr>
                <a:solidFill>
                  <a:schemeClr val="tx1"/>
                </a:solidFill>
                <a:latin typeface="Arial" panose="020B0604020202020204" pitchFamily="34" charset="0"/>
              </a:defRPr>
            </a:lvl6pPr>
            <a:lvl7pPr marL="2979399" indent="-228693" eaLnBrk="0" fontAlgn="base" hangingPunct="0">
              <a:spcBef>
                <a:spcPct val="0"/>
              </a:spcBef>
              <a:spcAft>
                <a:spcPct val="0"/>
              </a:spcAft>
              <a:defRPr>
                <a:solidFill>
                  <a:schemeClr val="tx1"/>
                </a:solidFill>
                <a:latin typeface="Arial" panose="020B0604020202020204" pitchFamily="34" charset="0"/>
              </a:defRPr>
            </a:lvl7pPr>
            <a:lvl8pPr marL="3439982" indent="-228693" eaLnBrk="0" fontAlgn="base" hangingPunct="0">
              <a:spcBef>
                <a:spcPct val="0"/>
              </a:spcBef>
              <a:spcAft>
                <a:spcPct val="0"/>
              </a:spcAft>
              <a:defRPr>
                <a:solidFill>
                  <a:schemeClr val="tx1"/>
                </a:solidFill>
                <a:latin typeface="Arial" panose="020B0604020202020204" pitchFamily="34" charset="0"/>
              </a:defRPr>
            </a:lvl8pPr>
            <a:lvl9pPr marL="3900565" indent="-228693" eaLnBrk="0" fontAlgn="base" hangingPunct="0">
              <a:spcBef>
                <a:spcPct val="0"/>
              </a:spcBef>
              <a:spcAft>
                <a:spcPct val="0"/>
              </a:spcAft>
              <a:defRPr>
                <a:solidFill>
                  <a:schemeClr val="tx1"/>
                </a:solidFill>
                <a:latin typeface="Arial" panose="020B0604020202020204" pitchFamily="34" charset="0"/>
              </a:defRPr>
            </a:lvl9pPr>
          </a:lstStyle>
          <a:p>
            <a:fld id="{2AD11C30-4398-4A05-9011-B488F9D658A3}" type="slidenum">
              <a:rPr lang="en-US" altLang="en-US" smtClean="0"/>
              <a:pPr/>
              <a:t>18</a:t>
            </a:fld>
            <a:endParaRPr lang="en-US" altLang="en-US" dirty="0" smtClean="0"/>
          </a:p>
        </p:txBody>
      </p:sp>
    </p:spTree>
    <p:extLst>
      <p:ext uri="{BB962C8B-B14F-4D97-AF65-F5344CB8AC3E}">
        <p14:creationId xmlns:p14="http://schemas.microsoft.com/office/powerpoint/2010/main" val="38051010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dirty="0" smtClean="0"/>
              <a:t>A collaborative effort to identify effective accommodation solutions – it’s that simple.</a:t>
            </a:r>
          </a:p>
          <a:p>
            <a:pPr eaLnBrk="1" fontAlgn="auto" hangingPunct="1">
              <a:spcBef>
                <a:spcPts val="0"/>
              </a:spcBef>
              <a:spcAft>
                <a:spcPts val="0"/>
              </a:spcAft>
              <a:defRPr/>
            </a:pPr>
            <a:endParaRPr lang="en-US" dirty="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88B7957-BF4C-41F2-B3B8-6FE8DF58A873}" type="slidenum">
              <a:rPr lang="en-US" altLang="en-US" smtClean="0"/>
              <a:pPr>
                <a:spcBef>
                  <a:spcPct val="0"/>
                </a:spcBef>
              </a:pPr>
              <a:t>19</a:t>
            </a:fld>
            <a:endParaRPr lang="en-US" altLang="en-US" smtClean="0"/>
          </a:p>
        </p:txBody>
      </p:sp>
    </p:spTree>
    <p:extLst>
      <p:ext uri="{BB962C8B-B14F-4D97-AF65-F5344CB8AC3E}">
        <p14:creationId xmlns:p14="http://schemas.microsoft.com/office/powerpoint/2010/main" val="3099187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Tell the story of the mine accident and recovery and mention Kate. </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9725" indent="-228600">
              <a:defRPr>
                <a:solidFill>
                  <a:schemeClr val="tx1"/>
                </a:solidFill>
                <a:latin typeface="Arial" panose="020B0604020202020204" pitchFamily="34" charset="0"/>
              </a:defRPr>
            </a:lvl4pPr>
            <a:lvl5pPr marL="2070100" indent="-228600">
              <a:defRPr>
                <a:solidFill>
                  <a:schemeClr val="tx1"/>
                </a:solidFill>
                <a:latin typeface="Arial" panose="020B0604020202020204" pitchFamily="34" charset="0"/>
              </a:defRPr>
            </a:lvl5pPr>
            <a:lvl6pPr marL="2527300" indent="-228600" eaLnBrk="0" fontAlgn="base" hangingPunct="0">
              <a:spcBef>
                <a:spcPct val="0"/>
              </a:spcBef>
              <a:spcAft>
                <a:spcPct val="0"/>
              </a:spcAft>
              <a:defRPr>
                <a:solidFill>
                  <a:schemeClr val="tx1"/>
                </a:solidFill>
                <a:latin typeface="Arial" panose="020B0604020202020204" pitchFamily="34" charset="0"/>
              </a:defRPr>
            </a:lvl6pPr>
            <a:lvl7pPr marL="2984500" indent="-228600" eaLnBrk="0" fontAlgn="base" hangingPunct="0">
              <a:spcBef>
                <a:spcPct val="0"/>
              </a:spcBef>
              <a:spcAft>
                <a:spcPct val="0"/>
              </a:spcAft>
              <a:defRPr>
                <a:solidFill>
                  <a:schemeClr val="tx1"/>
                </a:solidFill>
                <a:latin typeface="Arial" panose="020B0604020202020204" pitchFamily="34" charset="0"/>
              </a:defRPr>
            </a:lvl7pPr>
            <a:lvl8pPr marL="3441700" indent="-228600" eaLnBrk="0" fontAlgn="base" hangingPunct="0">
              <a:spcBef>
                <a:spcPct val="0"/>
              </a:spcBef>
              <a:spcAft>
                <a:spcPct val="0"/>
              </a:spcAft>
              <a:defRPr>
                <a:solidFill>
                  <a:schemeClr val="tx1"/>
                </a:solidFill>
                <a:latin typeface="Arial" panose="020B0604020202020204" pitchFamily="34" charset="0"/>
              </a:defRPr>
            </a:lvl8pPr>
            <a:lvl9pPr marL="3898900" indent="-228600" eaLnBrk="0" fontAlgn="base" hangingPunct="0">
              <a:spcBef>
                <a:spcPct val="0"/>
              </a:spcBef>
              <a:spcAft>
                <a:spcPct val="0"/>
              </a:spcAft>
              <a:defRPr>
                <a:solidFill>
                  <a:schemeClr val="tx1"/>
                </a:solidFill>
                <a:latin typeface="Arial" panose="020B0604020202020204" pitchFamily="34" charset="0"/>
              </a:defRPr>
            </a:lvl9pPr>
          </a:lstStyle>
          <a:p>
            <a:fld id="{7BDA1766-BDBE-4190-BB84-128B4E3B0165}" type="slidenum">
              <a:rPr lang="en-US" altLang="en-US" smtClean="0"/>
              <a:pPr/>
              <a:t>2</a:t>
            </a:fld>
            <a:endParaRPr lang="en-US" altLang="en-US" smtClean="0"/>
          </a:p>
        </p:txBody>
      </p:sp>
    </p:spTree>
    <p:extLst>
      <p:ext uri="{BB962C8B-B14F-4D97-AF65-F5344CB8AC3E}">
        <p14:creationId xmlns:p14="http://schemas.microsoft.com/office/powerpoint/2010/main" val="40806627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62A7A0E-1864-474C-8F20-9D12117CF708}" type="slidenum">
              <a:rPr lang="en-US" smtClean="0"/>
              <a:pPr>
                <a:defRPr/>
              </a:pPr>
              <a:t>20</a:t>
            </a:fld>
            <a:endParaRPr lang="en-US" dirty="0"/>
          </a:p>
        </p:txBody>
      </p:sp>
    </p:spTree>
    <p:extLst>
      <p:ext uri="{BB962C8B-B14F-4D97-AF65-F5344CB8AC3E}">
        <p14:creationId xmlns:p14="http://schemas.microsoft.com/office/powerpoint/2010/main" val="2315499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dirty="0" smtClean="0"/>
              <a:t>Title I of the ADA requires an employer, with 15 or more employees, to provide reasonable accommodation to qualified individuals with disabilities who are employees or applicants for employment, unless doing so would cause undue hardship.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While an accommodation request does not have to be in writing, the EEOC suggests that individuals with disabilities might find it useful to document accommodation requests in the event there is a dispute about whether or when they requested accommodation.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Service providers or the individual can describe specific needs and offer suggestions for accommodation ideas. Although not required, it may be helpful to specify that the individual is requesting a “reasonable accommodation” under the “ADA.”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24</a:t>
            </a:fld>
            <a:endParaRPr lang="en-US" altLang="en-US"/>
          </a:p>
        </p:txBody>
      </p:sp>
    </p:spTree>
    <p:extLst>
      <p:ext uri="{BB962C8B-B14F-4D97-AF65-F5344CB8AC3E}">
        <p14:creationId xmlns:p14="http://schemas.microsoft.com/office/powerpoint/2010/main" val="39181929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To find effective accommodations, employers need to know what limitation is causing the problem. Service providers may be able to supply this information. </a:t>
            </a:r>
          </a:p>
          <a:p>
            <a:pPr eaLnBrk="1" hangingPunct="1"/>
            <a:endParaRPr lang="en-US" altLang="en-US" dirty="0" smtClean="0"/>
          </a:p>
          <a:p>
            <a:pPr eaLnBrk="1" hangingPunct="1"/>
            <a:r>
              <a:rPr lang="en-US" b="0" dirty="0" smtClean="0"/>
              <a:t>Individuals with disabilities are familiar with their limitations and often know what accommodations will work best for them. </a:t>
            </a:r>
          </a:p>
          <a:p>
            <a:pPr eaLnBrk="1" hangingPunct="1"/>
            <a:endParaRPr lang="en-US" altLang="en-US" b="0" dirty="0" smtClean="0"/>
          </a:p>
          <a:p>
            <a:pPr eaLnBrk="1" hangingPunct="1"/>
            <a:r>
              <a:rPr lang="en-US" b="0" dirty="0" smtClean="0"/>
              <a:t>When providing documentation, service providers may want to use the ADA’s specific language so the information will be helpful for employers. </a:t>
            </a:r>
            <a:endParaRPr lang="en-US" altLang="en-US" dirty="0" smtClean="0"/>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25</a:t>
            </a:fld>
            <a:endParaRPr lang="en-US" altLang="en-US"/>
          </a:p>
        </p:txBody>
      </p:sp>
    </p:spTree>
    <p:extLst>
      <p:ext uri="{BB962C8B-B14F-4D97-AF65-F5344CB8AC3E}">
        <p14:creationId xmlns:p14="http://schemas.microsoft.com/office/powerpoint/2010/main" val="2777756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dirty="0" smtClean="0"/>
              <a:t>Accommodations are about doing things differently to help overcome disability-related limitations, so keep an open mind when exploring accommodation options. </a:t>
            </a:r>
          </a:p>
          <a:p>
            <a:pPr eaLnBrk="1" hangingPunct="1"/>
            <a:endParaRPr lang="en-US" alt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t>
            </a:r>
            <a:r>
              <a:rPr lang="en-US" b="0" dirty="0" smtClean="0"/>
              <a:t>The individual who requested the accommodation may have some good accommodation ideas, but may be hesitant to bring them up without being asked to do 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In many instances, it may be necessary for a team of service providers to work together to develop an effective accommodation strategy.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JAN is a free, national resource for individuals, employers, and service providers who are seeking help coming up with accommodation ideas.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26</a:t>
            </a:fld>
            <a:endParaRPr lang="en-US" altLang="en-US"/>
          </a:p>
        </p:txBody>
      </p:sp>
    </p:spTree>
    <p:extLst>
      <p:ext uri="{BB962C8B-B14F-4D97-AF65-F5344CB8AC3E}">
        <p14:creationId xmlns:p14="http://schemas.microsoft.com/office/powerpoint/2010/main" val="20395597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0" dirty="0" smtClean="0"/>
              <a:t>Let the client know that employers have the right to choose among effective accommodation options in case the employer does not choose the client’s preferred accommodation. </a:t>
            </a:r>
          </a:p>
          <a:p>
            <a:pPr eaLnBrk="1" hangingPunct="1"/>
            <a:endParaRPr lang="en-US" alt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If the client feels strongly about the preferred accommodation, help him/her develop a list of reasons why the preferred accommodation is the best accommodation. </a:t>
            </a:r>
          </a:p>
          <a:p>
            <a:pPr eaLnBrk="1" hangingPunct="1"/>
            <a:endParaRPr lang="en-US" altLang="en-US" dirty="0" smtClean="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27</a:t>
            </a:fld>
            <a:endParaRPr lang="en-US" altLang="en-US"/>
          </a:p>
        </p:txBody>
      </p:sp>
    </p:spTree>
    <p:extLst>
      <p:ext uri="{BB962C8B-B14F-4D97-AF65-F5344CB8AC3E}">
        <p14:creationId xmlns:p14="http://schemas.microsoft.com/office/powerpoint/2010/main" val="24421662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Service providers can provide assistance setting up and training on equipment and devices and can provide support to the individual, who may need help adjusting to the accommodation. </a:t>
            </a:r>
          </a:p>
          <a:p>
            <a:r>
              <a:rPr lang="en-US" b="0" dirty="0" smtClean="0"/>
              <a:t>Communicate with the client while implementing the accommodation to help ensure success. </a:t>
            </a:r>
            <a:endParaRPr lang="en-US" b="0"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28</a:t>
            </a:fld>
            <a:endParaRPr lang="en-US" altLang="en-US"/>
          </a:p>
        </p:txBody>
      </p:sp>
    </p:spTree>
    <p:extLst>
      <p:ext uri="{BB962C8B-B14F-4D97-AF65-F5344CB8AC3E}">
        <p14:creationId xmlns:p14="http://schemas.microsoft.com/office/powerpoint/2010/main" val="93485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dirty="0" smtClean="0"/>
              <a:t>As things change in the workplace, accommodations may need to also change. Service providers may be able to routinely check on the effectiveness of accommodations. </a:t>
            </a:r>
          </a:p>
          <a:p>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Make sure the individual can troubleshoot basic problems with equipment or devices and knows who to contact when products are not functioning properly.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smtClean="0"/>
              <a:t>For any workplace issue, ongoing communication is the key to success. The same is true for accommodations – individuals should be encouraged to communicate any issues they have with their accommodations. </a:t>
            </a:r>
          </a:p>
          <a:p>
            <a:endParaRPr lang="en-US" b="0" dirty="0" smtClean="0"/>
          </a:p>
          <a:p>
            <a:endParaRPr lang="en-US" b="0" dirty="0" smtClean="0"/>
          </a:p>
          <a:p>
            <a:endParaRPr lang="en-US" b="0" dirty="0"/>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fld id="{02F379CD-9ECD-4B61-A1D0-D1BEC66DD295}" type="slidenum">
              <a:rPr lang="en-US" altLang="en-US"/>
              <a:pPr/>
              <a:t>29</a:t>
            </a:fld>
            <a:endParaRPr lang="en-US" altLang="en-US"/>
          </a:p>
        </p:txBody>
      </p:sp>
    </p:spTree>
    <p:extLst>
      <p:ext uri="{BB962C8B-B14F-4D97-AF65-F5344CB8AC3E}">
        <p14:creationId xmlns:p14="http://schemas.microsoft.com/office/powerpoint/2010/main" val="29780505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smtClean="0"/>
          </a:p>
        </p:txBody>
      </p:sp>
      <p:sp>
        <p:nvSpPr>
          <p:cNvPr id="69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6EC70F9-AB03-4B71-924C-8D799575BA47}" type="slidenum">
              <a:rPr lang="en-US" altLang="en-US" smtClean="0">
                <a:latin typeface="Arial" panose="020B0604020202020204" pitchFamily="34" charset="0"/>
              </a:rPr>
              <a:pPr fontAlgn="base">
                <a:spcBef>
                  <a:spcPct val="0"/>
                </a:spcBef>
                <a:spcAft>
                  <a:spcPct val="0"/>
                </a:spcAft>
              </a:pPr>
              <a:t>30</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9261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37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8CF8612-F35E-45B0-896E-2AEEFD17E8A8}" type="slidenum">
              <a:rPr lang="en-US" altLang="en-US" smtClean="0">
                <a:latin typeface="Arial" panose="020B0604020202020204" pitchFamily="34" charset="0"/>
              </a:rPr>
              <a:pPr fontAlgn="base">
                <a:spcBef>
                  <a:spcPct val="0"/>
                </a:spcBef>
                <a:spcAft>
                  <a:spcPct val="0"/>
                </a:spcAft>
              </a:pPr>
              <a:t>31</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8202825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778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50888" indent="-288925">
              <a:defRPr>
                <a:solidFill>
                  <a:schemeClr val="tx1"/>
                </a:solidFill>
                <a:latin typeface="Calibri" panose="020F0502020204030204" pitchFamily="34" charset="0"/>
              </a:defRPr>
            </a:lvl2pPr>
            <a:lvl3pPr marL="1155700" indent="-230188">
              <a:defRPr>
                <a:solidFill>
                  <a:schemeClr val="tx1"/>
                </a:solidFill>
                <a:latin typeface="Calibri" panose="020F0502020204030204" pitchFamily="34" charset="0"/>
              </a:defRPr>
            </a:lvl3pPr>
            <a:lvl4pPr marL="1617663" indent="-230188">
              <a:defRPr>
                <a:solidFill>
                  <a:schemeClr val="tx1"/>
                </a:solidFill>
                <a:latin typeface="Calibri" panose="020F0502020204030204" pitchFamily="34" charset="0"/>
              </a:defRPr>
            </a:lvl4pPr>
            <a:lvl5pPr marL="2079625" indent="-230188">
              <a:defRPr>
                <a:solidFill>
                  <a:schemeClr val="tx1"/>
                </a:solidFill>
                <a:latin typeface="Calibri" panose="020F0502020204030204" pitchFamily="34" charset="0"/>
              </a:defRPr>
            </a:lvl5pPr>
            <a:lvl6pPr marL="2536825" indent="-230188" eaLnBrk="0" fontAlgn="base" hangingPunct="0">
              <a:spcBef>
                <a:spcPct val="0"/>
              </a:spcBef>
              <a:spcAft>
                <a:spcPct val="0"/>
              </a:spcAft>
              <a:defRPr>
                <a:solidFill>
                  <a:schemeClr val="tx1"/>
                </a:solidFill>
                <a:latin typeface="Calibri" panose="020F0502020204030204" pitchFamily="34" charset="0"/>
              </a:defRPr>
            </a:lvl6pPr>
            <a:lvl7pPr marL="2994025" indent="-230188" eaLnBrk="0" fontAlgn="base" hangingPunct="0">
              <a:spcBef>
                <a:spcPct val="0"/>
              </a:spcBef>
              <a:spcAft>
                <a:spcPct val="0"/>
              </a:spcAft>
              <a:defRPr>
                <a:solidFill>
                  <a:schemeClr val="tx1"/>
                </a:solidFill>
                <a:latin typeface="Calibri" panose="020F0502020204030204" pitchFamily="34" charset="0"/>
              </a:defRPr>
            </a:lvl7pPr>
            <a:lvl8pPr marL="3451225" indent="-230188" eaLnBrk="0" fontAlgn="base" hangingPunct="0">
              <a:spcBef>
                <a:spcPct val="0"/>
              </a:spcBef>
              <a:spcAft>
                <a:spcPct val="0"/>
              </a:spcAft>
              <a:defRPr>
                <a:solidFill>
                  <a:schemeClr val="tx1"/>
                </a:solidFill>
                <a:latin typeface="Calibri" panose="020F0502020204030204" pitchFamily="34" charset="0"/>
              </a:defRPr>
            </a:lvl8pPr>
            <a:lvl9pPr marL="3908425" indent="-23018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1199238-4746-402E-A60A-FE38A8483F5C}" type="slidenum">
              <a:rPr lang="en-US" altLang="en-US" smtClean="0">
                <a:latin typeface="Arial" panose="020B0604020202020204" pitchFamily="34" charset="0"/>
              </a:rPr>
              <a:pPr fontAlgn="base">
                <a:spcBef>
                  <a:spcPct val="0"/>
                </a:spcBef>
                <a:spcAft>
                  <a:spcPct val="0"/>
                </a:spcAft>
              </a:pPr>
              <a:t>32</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23491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Tell the story of the mine accident and recovery and mention Kate. </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7713" indent="-287338">
              <a:defRPr>
                <a:solidFill>
                  <a:schemeClr val="tx1"/>
                </a:solidFill>
                <a:latin typeface="Arial" panose="020B0604020202020204" pitchFamily="34" charset="0"/>
              </a:defRPr>
            </a:lvl2pPr>
            <a:lvl3pPr marL="1149350" indent="-228600">
              <a:defRPr>
                <a:solidFill>
                  <a:schemeClr val="tx1"/>
                </a:solidFill>
                <a:latin typeface="Arial" panose="020B0604020202020204" pitchFamily="34" charset="0"/>
              </a:defRPr>
            </a:lvl3pPr>
            <a:lvl4pPr marL="1609725" indent="-228600">
              <a:defRPr>
                <a:solidFill>
                  <a:schemeClr val="tx1"/>
                </a:solidFill>
                <a:latin typeface="Arial" panose="020B0604020202020204" pitchFamily="34" charset="0"/>
              </a:defRPr>
            </a:lvl4pPr>
            <a:lvl5pPr marL="2070100" indent="-228600">
              <a:defRPr>
                <a:solidFill>
                  <a:schemeClr val="tx1"/>
                </a:solidFill>
                <a:latin typeface="Arial" panose="020B0604020202020204" pitchFamily="34" charset="0"/>
              </a:defRPr>
            </a:lvl5pPr>
            <a:lvl6pPr marL="2527300" indent="-228600" eaLnBrk="0" fontAlgn="base" hangingPunct="0">
              <a:spcBef>
                <a:spcPct val="0"/>
              </a:spcBef>
              <a:spcAft>
                <a:spcPct val="0"/>
              </a:spcAft>
              <a:defRPr>
                <a:solidFill>
                  <a:schemeClr val="tx1"/>
                </a:solidFill>
                <a:latin typeface="Arial" panose="020B0604020202020204" pitchFamily="34" charset="0"/>
              </a:defRPr>
            </a:lvl6pPr>
            <a:lvl7pPr marL="2984500" indent="-228600" eaLnBrk="0" fontAlgn="base" hangingPunct="0">
              <a:spcBef>
                <a:spcPct val="0"/>
              </a:spcBef>
              <a:spcAft>
                <a:spcPct val="0"/>
              </a:spcAft>
              <a:defRPr>
                <a:solidFill>
                  <a:schemeClr val="tx1"/>
                </a:solidFill>
                <a:latin typeface="Arial" panose="020B0604020202020204" pitchFamily="34" charset="0"/>
              </a:defRPr>
            </a:lvl7pPr>
            <a:lvl8pPr marL="3441700" indent="-228600" eaLnBrk="0" fontAlgn="base" hangingPunct="0">
              <a:spcBef>
                <a:spcPct val="0"/>
              </a:spcBef>
              <a:spcAft>
                <a:spcPct val="0"/>
              </a:spcAft>
              <a:defRPr>
                <a:solidFill>
                  <a:schemeClr val="tx1"/>
                </a:solidFill>
                <a:latin typeface="Arial" panose="020B0604020202020204" pitchFamily="34" charset="0"/>
              </a:defRPr>
            </a:lvl8pPr>
            <a:lvl9pPr marL="3898900" indent="-228600" eaLnBrk="0" fontAlgn="base" hangingPunct="0">
              <a:spcBef>
                <a:spcPct val="0"/>
              </a:spcBef>
              <a:spcAft>
                <a:spcPct val="0"/>
              </a:spcAft>
              <a:defRPr>
                <a:solidFill>
                  <a:schemeClr val="tx1"/>
                </a:solidFill>
                <a:latin typeface="Arial" panose="020B0604020202020204" pitchFamily="34" charset="0"/>
              </a:defRPr>
            </a:lvl9pPr>
          </a:lstStyle>
          <a:p>
            <a:fld id="{0EC23187-C22A-4E37-887D-3DBE2D6A373D}" type="slidenum">
              <a:rPr lang="en-US" altLang="en-US" smtClean="0"/>
              <a:pPr/>
              <a:t>3</a:t>
            </a:fld>
            <a:endParaRPr lang="en-US" altLang="en-US" smtClean="0"/>
          </a:p>
        </p:txBody>
      </p:sp>
    </p:spTree>
    <p:extLst>
      <p:ext uri="{BB962C8B-B14F-4D97-AF65-F5344CB8AC3E}">
        <p14:creationId xmlns:p14="http://schemas.microsoft.com/office/powerpoint/2010/main" val="4978326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 tee up video</a:t>
            </a:r>
          </a:p>
        </p:txBody>
      </p:sp>
      <p:sp>
        <p:nvSpPr>
          <p:cNvPr id="4" name="Slide Number Placeholder 3"/>
          <p:cNvSpPr>
            <a:spLocks noGrp="1"/>
          </p:cNvSpPr>
          <p:nvPr>
            <p:ph type="sldNum" sz="quarter" idx="10"/>
          </p:nvPr>
        </p:nvSpPr>
        <p:spPr/>
        <p:txBody>
          <a:bodyPr/>
          <a:lstStyle/>
          <a:p>
            <a:fld id="{5A171AC3-9250-408C-83A6-D9EC6CFC75B4}" type="slidenum">
              <a:rPr lang="en-US" smtClean="0"/>
              <a:t>33</a:t>
            </a:fld>
            <a:endParaRPr lang="en-US"/>
          </a:p>
        </p:txBody>
      </p:sp>
    </p:spTree>
    <p:extLst>
      <p:ext uri="{BB962C8B-B14F-4D97-AF65-F5344CB8AC3E}">
        <p14:creationId xmlns:p14="http://schemas.microsoft.com/office/powerpoint/2010/main" val="4058940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a:defRPr/>
            </a:pPr>
            <a:fld id="{2FE8F185-B9D4-41B8-B40F-DF4974476568}" type="slidenum">
              <a:rPr lang="en-US" smtClean="0"/>
              <a:pPr>
                <a:defRPr/>
              </a:pPr>
              <a:t>38</a:t>
            </a:fld>
            <a:endParaRPr lang="en-US"/>
          </a:p>
        </p:txBody>
      </p:sp>
    </p:spTree>
    <p:extLst>
      <p:ext uri="{BB962C8B-B14F-4D97-AF65-F5344CB8AC3E}">
        <p14:creationId xmlns:p14="http://schemas.microsoft.com/office/powerpoint/2010/main" val="44876191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defRPr/>
            </a:pPr>
            <a:r>
              <a:rPr lang="en-US" sz="1200" b="0" dirty="0" smtClean="0">
                <a:latin typeface="Arial" panose="020B0604020202020204" pitchFamily="34" charset="0"/>
                <a:cs typeface="Arial" panose="020B0604020202020204" pitchFamily="34" charset="0"/>
              </a:rPr>
              <a:t>Many </a:t>
            </a:r>
            <a:r>
              <a:rPr lang="en-US" sz="1200" b="0" dirty="0">
                <a:latin typeface="Arial" panose="020B0604020202020204" pitchFamily="34" charset="0"/>
                <a:cs typeface="Arial" panose="020B0604020202020204" pitchFamily="34" charset="0"/>
              </a:rPr>
              <a:t>companies have noted that they could benefit for emulating best/emerging RA practices including:</a:t>
            </a:r>
          </a:p>
          <a:p>
            <a:pPr marL="0" indent="0">
              <a:defRPr/>
            </a:pPr>
            <a:endParaRPr lang="en-US" sz="1200" dirty="0">
              <a:latin typeface="Arial" panose="020B0604020202020204" pitchFamily="34" charset="0"/>
              <a:cs typeface="Arial" panose="020B0604020202020204" pitchFamily="34" charset="0"/>
            </a:endParaRP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Easier-to-navigate RA processes for employees and managers</a:t>
            </a: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Better mechanisms for tracking and reporting</a:t>
            </a: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Enhanced data-gathering practices (to gauge how satisfied employees and their managers are with RAs, financial savings, return to work, etc.)</a:t>
            </a:r>
          </a:p>
          <a:p>
            <a:pPr>
              <a:buFont typeface="Arial" panose="020B0604020202020204" pitchFamily="34" charset="0"/>
              <a:buChar char="•"/>
              <a:defRPr/>
            </a:pPr>
            <a:r>
              <a:rPr lang="en-US" sz="1200" b="0" dirty="0">
                <a:latin typeface="Arial" panose="020B0604020202020204" pitchFamily="34" charset="0"/>
                <a:cs typeface="Arial" panose="020B0604020202020204" pitchFamily="34" charset="0"/>
              </a:rPr>
              <a:t>More transparent and effective intersections between Section 503 self-ID encouragement and identifying as a person with a disability for purposes of obtaining an RA</a:t>
            </a:r>
          </a:p>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39</a:t>
            </a:fld>
            <a:endParaRPr lang="en-US"/>
          </a:p>
        </p:txBody>
      </p:sp>
    </p:spTree>
    <p:extLst>
      <p:ext uri="{BB962C8B-B14F-4D97-AF65-F5344CB8AC3E}">
        <p14:creationId xmlns:p14="http://schemas.microsoft.com/office/powerpoint/2010/main" val="259224145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40</a:t>
            </a:fld>
            <a:endParaRPr lang="en-US"/>
          </a:p>
        </p:txBody>
      </p:sp>
    </p:spTree>
    <p:extLst>
      <p:ext uri="{BB962C8B-B14F-4D97-AF65-F5344CB8AC3E}">
        <p14:creationId xmlns:p14="http://schemas.microsoft.com/office/powerpoint/2010/main" val="2153175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a:t>
            </a:r>
          </a:p>
        </p:txBody>
      </p:sp>
      <p:sp>
        <p:nvSpPr>
          <p:cNvPr id="4" name="Slide Number Placeholder 3"/>
          <p:cNvSpPr>
            <a:spLocks noGrp="1"/>
          </p:cNvSpPr>
          <p:nvPr>
            <p:ph type="sldNum" sz="quarter" idx="10"/>
          </p:nvPr>
        </p:nvSpPr>
        <p:spPr/>
        <p:txBody>
          <a:bodyPr/>
          <a:lstStyle/>
          <a:p>
            <a:fld id="{5A171AC3-9250-408C-83A6-D9EC6CFC75B4}" type="slidenum">
              <a:rPr lang="en-US" smtClean="0"/>
              <a:t>41</a:t>
            </a:fld>
            <a:endParaRPr lang="en-US"/>
          </a:p>
        </p:txBody>
      </p:sp>
    </p:spTree>
    <p:extLst>
      <p:ext uri="{BB962C8B-B14F-4D97-AF65-F5344CB8AC3E}">
        <p14:creationId xmlns:p14="http://schemas.microsoft.com/office/powerpoint/2010/main" val="903926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DD tee up video</a:t>
            </a:r>
          </a:p>
        </p:txBody>
      </p:sp>
      <p:sp>
        <p:nvSpPr>
          <p:cNvPr id="4" name="Slide Number Placeholder 3"/>
          <p:cNvSpPr>
            <a:spLocks noGrp="1"/>
          </p:cNvSpPr>
          <p:nvPr>
            <p:ph type="sldNum" sz="quarter" idx="10"/>
          </p:nvPr>
        </p:nvSpPr>
        <p:spPr/>
        <p:txBody>
          <a:bodyPr/>
          <a:lstStyle/>
          <a:p>
            <a:fld id="{5A171AC3-9250-408C-83A6-D9EC6CFC75B4}" type="slidenum">
              <a:rPr lang="en-US" smtClean="0"/>
              <a:t>42</a:t>
            </a:fld>
            <a:endParaRPr lang="en-US"/>
          </a:p>
        </p:txBody>
      </p:sp>
    </p:spTree>
    <p:extLst>
      <p:ext uri="{BB962C8B-B14F-4D97-AF65-F5344CB8AC3E}">
        <p14:creationId xmlns:p14="http://schemas.microsoft.com/office/powerpoint/2010/main" val="38124597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ctr">
              <a:buNone/>
              <a:defRPr/>
            </a:pPr>
            <a:r>
              <a:rPr lang="en-US" sz="2800" dirty="0" smtClean="0"/>
              <a:t>Collaborators</a:t>
            </a:r>
          </a:p>
          <a:p>
            <a:pPr marL="0" indent="0" algn="ctr">
              <a:buNone/>
              <a:defRPr/>
            </a:pPr>
            <a:endParaRPr lang="en-US" sz="800" dirty="0" smtClean="0"/>
          </a:p>
          <a:p>
            <a:pPr>
              <a:defRPr/>
            </a:pPr>
            <a:r>
              <a:rPr lang="en-US" sz="1600" b="0" dirty="0" smtClean="0"/>
              <a:t>Center for Disability Inclusion</a:t>
            </a:r>
          </a:p>
          <a:p>
            <a:pPr>
              <a:defRPr/>
            </a:pPr>
            <a:r>
              <a:rPr lang="en-US" sz="1600" b="0" dirty="0" smtClean="0"/>
              <a:t>Job Accommodation Network (JAN)</a:t>
            </a:r>
          </a:p>
          <a:p>
            <a:pPr>
              <a:defRPr/>
            </a:pPr>
            <a:r>
              <a:rPr lang="en-US" sz="1600" b="0" dirty="0" smtClean="0"/>
              <a:t>IBM</a:t>
            </a:r>
          </a:p>
          <a:p>
            <a:pPr>
              <a:defRPr/>
            </a:pPr>
            <a:endParaRPr lang="en-US" sz="1600" b="0" dirty="0" smtClean="0"/>
          </a:p>
          <a:p>
            <a:pPr>
              <a:defRPr/>
            </a:pPr>
            <a:r>
              <a:rPr lang="en-US" sz="1200" b="0" dirty="0" smtClean="0"/>
              <a:t>US Business Leadership Network </a:t>
            </a:r>
          </a:p>
          <a:p>
            <a:pPr>
              <a:defRPr/>
            </a:pPr>
            <a:r>
              <a:rPr lang="en-US" sz="1200" b="0" dirty="0" smtClean="0"/>
              <a:t>American Association of People with Disabilities</a:t>
            </a:r>
          </a:p>
          <a:p>
            <a:pPr>
              <a:defRPr/>
            </a:pPr>
            <a:r>
              <a:rPr lang="en-US" sz="1200" b="0" dirty="0" smtClean="0"/>
              <a:t>Council of State Administrators of Vocational Rehabilitation</a:t>
            </a:r>
          </a:p>
          <a:p>
            <a:pPr>
              <a:defRPr/>
            </a:pPr>
            <a:r>
              <a:rPr lang="en-US" sz="1200" b="0" dirty="0" smtClean="0"/>
              <a:t>National Business and Disability Council </a:t>
            </a:r>
          </a:p>
          <a:p>
            <a:pPr>
              <a:defRPr/>
            </a:pPr>
            <a:r>
              <a:rPr lang="en-US" sz="1200" b="0" dirty="0" smtClean="0"/>
              <a:t>Disability Management Employers Coalition</a:t>
            </a:r>
          </a:p>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44</a:t>
            </a:fld>
            <a:endParaRPr lang="en-US"/>
          </a:p>
        </p:txBody>
      </p:sp>
    </p:spTree>
    <p:extLst>
      <p:ext uri="{BB962C8B-B14F-4D97-AF65-F5344CB8AC3E}">
        <p14:creationId xmlns:p14="http://schemas.microsoft.com/office/powerpoint/2010/main" val="26202036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45</a:t>
            </a:fld>
            <a:endParaRPr lang="en-US"/>
          </a:p>
        </p:txBody>
      </p:sp>
    </p:spTree>
    <p:extLst>
      <p:ext uri="{BB962C8B-B14F-4D97-AF65-F5344CB8AC3E}">
        <p14:creationId xmlns:p14="http://schemas.microsoft.com/office/powerpoint/2010/main" val="32363192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46</a:t>
            </a:fld>
            <a:endParaRPr lang="en-US"/>
          </a:p>
        </p:txBody>
      </p:sp>
    </p:spTree>
    <p:extLst>
      <p:ext uri="{BB962C8B-B14F-4D97-AF65-F5344CB8AC3E}">
        <p14:creationId xmlns:p14="http://schemas.microsoft.com/office/powerpoint/2010/main" val="7132207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47</a:t>
            </a:fld>
            <a:endParaRPr lang="en-US"/>
          </a:p>
        </p:txBody>
      </p:sp>
    </p:spTree>
    <p:extLst>
      <p:ext uri="{BB962C8B-B14F-4D97-AF65-F5344CB8AC3E}">
        <p14:creationId xmlns:p14="http://schemas.microsoft.com/office/powerpoint/2010/main" val="37398334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002060"/>
                </a:solidFill>
              </a:rPr>
              <a:t>The Job Accommodation Network (JAN) is the leading source of free, expert, and  confidential one-on-one guidance on reasonable accommodation (RA) in the workplace, the Americans with Disabilities Act (ADA) and related legislation, and disability employment issues. </a:t>
            </a:r>
          </a:p>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a:t>
            </a:fld>
            <a:endParaRPr lang="en-US"/>
          </a:p>
        </p:txBody>
      </p:sp>
    </p:spTree>
    <p:extLst>
      <p:ext uri="{BB962C8B-B14F-4D97-AF65-F5344CB8AC3E}">
        <p14:creationId xmlns:p14="http://schemas.microsoft.com/office/powerpoint/2010/main" val="38073431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48</a:t>
            </a:fld>
            <a:endParaRPr lang="en-US"/>
          </a:p>
        </p:txBody>
      </p:sp>
    </p:spTree>
    <p:extLst>
      <p:ext uri="{BB962C8B-B14F-4D97-AF65-F5344CB8AC3E}">
        <p14:creationId xmlns:p14="http://schemas.microsoft.com/office/powerpoint/2010/main" val="10253408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49</a:t>
            </a:fld>
            <a:endParaRPr lang="en-US"/>
          </a:p>
        </p:txBody>
      </p:sp>
    </p:spTree>
    <p:extLst>
      <p:ext uri="{BB962C8B-B14F-4D97-AF65-F5344CB8AC3E}">
        <p14:creationId xmlns:p14="http://schemas.microsoft.com/office/powerpoint/2010/main" val="31418700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50</a:t>
            </a:fld>
            <a:endParaRPr lang="en-US"/>
          </a:p>
        </p:txBody>
      </p:sp>
    </p:spTree>
    <p:extLst>
      <p:ext uri="{BB962C8B-B14F-4D97-AF65-F5344CB8AC3E}">
        <p14:creationId xmlns:p14="http://schemas.microsoft.com/office/powerpoint/2010/main" val="36768276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51</a:t>
            </a:fld>
            <a:endParaRPr lang="en-US"/>
          </a:p>
        </p:txBody>
      </p:sp>
    </p:spTree>
    <p:extLst>
      <p:ext uri="{BB962C8B-B14F-4D97-AF65-F5344CB8AC3E}">
        <p14:creationId xmlns:p14="http://schemas.microsoft.com/office/powerpoint/2010/main" val="3204088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52</a:t>
            </a:fld>
            <a:endParaRPr lang="en-US"/>
          </a:p>
        </p:txBody>
      </p:sp>
    </p:spTree>
    <p:extLst>
      <p:ext uri="{BB962C8B-B14F-4D97-AF65-F5344CB8AC3E}">
        <p14:creationId xmlns:p14="http://schemas.microsoft.com/office/powerpoint/2010/main" val="17628349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53</a:t>
            </a:fld>
            <a:endParaRPr lang="en-US"/>
          </a:p>
        </p:txBody>
      </p:sp>
    </p:spTree>
    <p:extLst>
      <p:ext uri="{BB962C8B-B14F-4D97-AF65-F5344CB8AC3E}">
        <p14:creationId xmlns:p14="http://schemas.microsoft.com/office/powerpoint/2010/main" val="375402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562A7A0E-1864-474C-8F20-9D12117CF708}" type="slidenum">
              <a:rPr lang="en-US" smtClean="0"/>
              <a:pPr>
                <a:defRPr/>
              </a:pPr>
              <a:t>54</a:t>
            </a:fld>
            <a:endParaRPr lang="en-US" dirty="0"/>
          </a:p>
        </p:txBody>
      </p:sp>
    </p:spTree>
    <p:extLst>
      <p:ext uri="{BB962C8B-B14F-4D97-AF65-F5344CB8AC3E}">
        <p14:creationId xmlns:p14="http://schemas.microsoft.com/office/powerpoint/2010/main" val="11556848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8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smtClean="0"/>
          </a:p>
        </p:txBody>
      </p:sp>
      <p:sp>
        <p:nvSpPr>
          <p:cNvPr id="809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A63AAC8-5099-4617-A227-513B0EAF568F}" type="slidenum">
              <a:rPr lang="en-US" altLang="en-US" smtClean="0"/>
              <a:pPr/>
              <a:t>55</a:t>
            </a:fld>
            <a:endParaRPr lang="en-US" altLang="en-US" smtClean="0"/>
          </a:p>
        </p:txBody>
      </p:sp>
    </p:spTree>
    <p:extLst>
      <p:ext uri="{BB962C8B-B14F-4D97-AF65-F5344CB8AC3E}">
        <p14:creationId xmlns:p14="http://schemas.microsoft.com/office/powerpoint/2010/main" val="1523694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A171AC3-9250-408C-83A6-D9EC6CFC75B4}" type="slidenum">
              <a:rPr lang="en-US" smtClean="0"/>
              <a:t>56</a:t>
            </a:fld>
            <a:endParaRPr lang="en-US"/>
          </a:p>
        </p:txBody>
      </p:sp>
    </p:spTree>
    <p:extLst>
      <p:ext uri="{BB962C8B-B14F-4D97-AF65-F5344CB8AC3E}">
        <p14:creationId xmlns:p14="http://schemas.microsoft.com/office/powerpoint/2010/main" val="3204145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57D7222A-8AAF-451D-B548-5691EEFBC815}" type="slidenum">
              <a:rPr lang="en-US" altLang="en-US" smtClean="0"/>
              <a:pPr/>
              <a:t>5</a:t>
            </a:fld>
            <a:endParaRPr lang="en-US" altLang="en-US" smtClean="0"/>
          </a:p>
        </p:txBody>
      </p:sp>
    </p:spTree>
    <p:extLst>
      <p:ext uri="{BB962C8B-B14F-4D97-AF65-F5344CB8AC3E}">
        <p14:creationId xmlns:p14="http://schemas.microsoft.com/office/powerpoint/2010/main" val="25758974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85000" lnSpcReduction="10000"/>
          </a:bodyPr>
          <a:lstStyle/>
          <a:p>
            <a:pPr marL="0" indent="0">
              <a:buFont typeface="Wingdings" panose="05000000000000000000" pitchFamily="2" charset="2"/>
              <a:buNone/>
              <a:defRPr/>
            </a:pPr>
            <a:r>
              <a:rPr lang="en-US" altLang="en-US" sz="1200" dirty="0" smtClean="0"/>
              <a:t>There are a number of other trends we should be aware</a:t>
            </a:r>
            <a:r>
              <a:rPr lang="en-US" altLang="en-US" sz="1200" baseline="0" dirty="0" smtClean="0"/>
              <a:t> of – </a:t>
            </a:r>
          </a:p>
          <a:p>
            <a:pPr marL="0" indent="0">
              <a:buFont typeface="Wingdings" panose="05000000000000000000" pitchFamily="2" charset="2"/>
              <a:buNone/>
              <a:defRPr/>
            </a:pPr>
            <a:endParaRPr lang="en-US" altLang="en-US" sz="1200" baseline="0" dirty="0" smtClean="0"/>
          </a:p>
          <a:p>
            <a:pPr marL="0" indent="0">
              <a:buFont typeface="Wingdings" panose="05000000000000000000" pitchFamily="2" charset="2"/>
              <a:buNone/>
              <a:defRPr/>
            </a:pPr>
            <a:r>
              <a:rPr lang="en-US" altLang="en-US" sz="1200" b="0" dirty="0" smtClean="0"/>
              <a:t>10,000 baby boomers reach the age of 65 every day.</a:t>
            </a:r>
          </a:p>
          <a:p>
            <a:pPr marL="0" indent="0">
              <a:buFont typeface="Wingdings" panose="05000000000000000000" pitchFamily="2" charset="2"/>
              <a:buNone/>
              <a:defRPr/>
            </a:pPr>
            <a:endParaRPr lang="en-US" altLang="en-US" sz="1200" b="0" dirty="0" smtClean="0"/>
          </a:p>
          <a:p>
            <a:pPr marL="0" indent="0" eaLnBrk="1" hangingPunct="1">
              <a:lnSpc>
                <a:spcPct val="90000"/>
              </a:lnSpc>
              <a:buFont typeface="Arial" charset="0"/>
              <a:buNone/>
              <a:defRPr/>
            </a:pPr>
            <a:r>
              <a:rPr lang="en-US" altLang="en-US" sz="1200" dirty="0" smtClean="0"/>
              <a:t>Many of these boomers are deciding not to retire or are starting a new career. Thus, more than ever the workforce will be impacted by the chronic health conditions of aging workers. </a:t>
            </a:r>
            <a:r>
              <a:rPr lang="en-US" sz="1200" dirty="0" smtClean="0">
                <a:solidFill>
                  <a:schemeClr val="tx2"/>
                </a:solidFill>
                <a:cs typeface="Arial" pitchFamily="34" charset="0"/>
              </a:rPr>
              <a:t>It is estimated that by the year 2020, half of the U.S. population will have at least one chronic condition and one-quarter will be living with multiple chronic conditions.” This</a:t>
            </a:r>
            <a:r>
              <a:rPr lang="en-US" sz="1200" baseline="0" dirty="0" smtClean="0">
                <a:solidFill>
                  <a:schemeClr val="tx2"/>
                </a:solidFill>
                <a:cs typeface="Arial" pitchFamily="34" charset="0"/>
              </a:rPr>
              <a:t> information is f</a:t>
            </a:r>
            <a:r>
              <a:rPr lang="en-US" sz="1200" dirty="0" smtClean="0">
                <a:solidFill>
                  <a:schemeClr val="tx2"/>
                </a:solidFill>
                <a:cs typeface="Arial" pitchFamily="34" charset="0"/>
              </a:rPr>
              <a:t>rom Center on an Aging Society, Georgetown University.</a:t>
            </a:r>
            <a:endParaRPr lang="en-US" altLang="en-US" sz="1200" b="0" dirty="0" smtClean="0"/>
          </a:p>
          <a:p>
            <a:pPr marL="742950" indent="-742950">
              <a:buFont typeface="Wingdings" panose="05000000000000000000" pitchFamily="2" charset="2"/>
              <a:buChar char="§"/>
              <a:defRPr/>
            </a:pPr>
            <a:endParaRPr lang="en-US" altLang="en-US" sz="1200" b="0" dirty="0" smtClean="0"/>
          </a:p>
          <a:p>
            <a:pPr marL="0" indent="0">
              <a:buFont typeface="Wingdings" panose="05000000000000000000" pitchFamily="2" charset="2"/>
              <a:buNone/>
              <a:defRPr/>
            </a:pPr>
            <a:r>
              <a:rPr lang="en-US" sz="1200" b="0" dirty="0" smtClean="0"/>
              <a:t>In 2010, 19% of people with disabilities have reportedly graduated from college, up from 14% in 2004.</a:t>
            </a:r>
          </a:p>
          <a:p>
            <a:pPr marL="0" indent="0">
              <a:buFont typeface="Wingdings" panose="05000000000000000000" pitchFamily="2" charset="2"/>
              <a:buNone/>
              <a:defRPr/>
            </a:pPr>
            <a:endParaRPr lang="en-US" sz="1200" b="0" dirty="0" smtClean="0"/>
          </a:p>
          <a:p>
            <a:pPr marL="0" marR="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200" b="0" dirty="0" smtClean="0"/>
              <a:t>The expectations of work for young people with disabilities are high as we now are</a:t>
            </a:r>
            <a:r>
              <a:rPr lang="en-US" sz="1200" b="0" baseline="0" dirty="0" smtClean="0"/>
              <a:t> seeing the first generation of young people who have benefited from the 1975 Individuals with Disabilities Education Act. With graduation rates growing, more young people who have benefitted from school mainstreaming are entering the nation’s workforce.</a:t>
            </a:r>
            <a:r>
              <a:rPr lang="en-US" altLang="en-US" sz="1200" dirty="0" smtClean="0"/>
              <a:t> These qualified young people have been empowered by the ADA and expect to work and expect not to be hindered by the barriers of the past.  </a:t>
            </a:r>
          </a:p>
          <a:p>
            <a:pPr marL="0" indent="0">
              <a:buFont typeface="Wingdings" panose="05000000000000000000" pitchFamily="2" charset="2"/>
              <a:buNone/>
              <a:defRPr/>
            </a:pPr>
            <a:r>
              <a:rPr lang="en-US" sz="1200" b="0" baseline="0" dirty="0" smtClean="0"/>
              <a:t> </a:t>
            </a:r>
            <a:endParaRPr lang="en-US" sz="1200" b="0" dirty="0" smtClean="0"/>
          </a:p>
          <a:p>
            <a:pPr marL="0" indent="0">
              <a:buFont typeface="Wingdings" panose="05000000000000000000" pitchFamily="2" charset="2"/>
              <a:buNone/>
              <a:defRPr/>
            </a:pPr>
            <a:r>
              <a:rPr lang="en-US" sz="1200" b="0" dirty="0" smtClean="0"/>
              <a:t>47,000 service members have been wounded in action. Hundreds of thousands more, nearly 25 percent of all who served, will be diagnosed upon returning home with other “invisible wounds.”</a:t>
            </a:r>
            <a:endParaRPr lang="en-US" altLang="en-US" sz="1200" b="0" dirty="0" smtClean="0"/>
          </a:p>
          <a:p>
            <a:endParaRPr lang="en-US" alt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200" dirty="0" smtClean="0"/>
              <a:t>Increasingly,</a:t>
            </a:r>
            <a:r>
              <a:rPr lang="en-US" altLang="en-US" sz="1200" baseline="0" dirty="0" smtClean="0"/>
              <a:t> the private and public sector are filling their ranks with veterans, including our wounded warriors. Leading the way are companies such as </a:t>
            </a:r>
            <a:r>
              <a:rPr lang="en-US" altLang="en-US" sz="1200" dirty="0" smtClean="0"/>
              <a:t>Lockheed Martin and Northrup Grumman.  </a:t>
            </a:r>
          </a:p>
          <a:p>
            <a:r>
              <a:rPr lang="en-US" altLang="en-US" sz="1200" baseline="0" dirty="0" smtClean="0"/>
              <a:t> </a:t>
            </a:r>
            <a:endParaRPr lang="en-US" altLang="en-US" sz="1200" dirty="0" smtClean="0"/>
          </a:p>
        </p:txBody>
      </p:sp>
      <p:sp>
        <p:nvSpPr>
          <p:cNvPr id="120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36600" indent="-282575">
              <a:defRPr>
                <a:solidFill>
                  <a:schemeClr val="tx1"/>
                </a:solidFill>
                <a:latin typeface="Arial" panose="020B0604020202020204" pitchFamily="34" charset="0"/>
              </a:defRPr>
            </a:lvl2pPr>
            <a:lvl3pPr marL="1135063" indent="-227013">
              <a:defRPr>
                <a:solidFill>
                  <a:schemeClr val="tx1"/>
                </a:solidFill>
                <a:latin typeface="Arial" panose="020B0604020202020204" pitchFamily="34" charset="0"/>
              </a:defRPr>
            </a:lvl3pPr>
            <a:lvl4pPr marL="1589088" indent="-227013">
              <a:defRPr>
                <a:solidFill>
                  <a:schemeClr val="tx1"/>
                </a:solidFill>
                <a:latin typeface="Arial" panose="020B0604020202020204" pitchFamily="34" charset="0"/>
              </a:defRPr>
            </a:lvl4pPr>
            <a:lvl5pPr marL="2043113" indent="-227013">
              <a:defRPr>
                <a:solidFill>
                  <a:schemeClr val="tx1"/>
                </a:solidFill>
                <a:latin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defRPr>
            </a:lvl9pPr>
          </a:lstStyle>
          <a:p>
            <a:fld id="{6E7CECBB-BCD2-4CEC-89BC-E7FDE3C04ABD}" type="slidenum">
              <a:rPr lang="en-US" altLang="en-US" smtClean="0"/>
              <a:pPr/>
              <a:t>6</a:t>
            </a:fld>
            <a:endParaRPr lang="en-US" altLang="en-US" smtClean="0"/>
          </a:p>
        </p:txBody>
      </p:sp>
    </p:spTree>
    <p:extLst>
      <p:ext uri="{BB962C8B-B14F-4D97-AF65-F5344CB8AC3E}">
        <p14:creationId xmlns:p14="http://schemas.microsoft.com/office/powerpoint/2010/main" val="2607232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marL="0" indent="0">
              <a:spcAft>
                <a:spcPts val="1200"/>
              </a:spcAft>
              <a:buFont typeface="Wingdings" panose="05000000000000000000" pitchFamily="2" charset="2"/>
              <a:buNone/>
              <a:defRPr/>
            </a:pPr>
            <a:r>
              <a:rPr lang="en-US" b="0" dirty="0" smtClean="0"/>
              <a:t>And over the past decade, disability legislation</a:t>
            </a:r>
            <a:r>
              <a:rPr lang="en-US" b="0" baseline="0" dirty="0" smtClean="0"/>
              <a:t> has and continues to be strengthened to increase opportunity for workers with disabilities, insure the federal government is a model employer for individuals with disabilities, and create an employment system that includes people with disabilities.  This includes </a:t>
            </a:r>
            <a:r>
              <a:rPr lang="en-US" altLang="en-US" b="0" dirty="0" smtClean="0"/>
              <a:t>Americans with Disabilities Act, as amended (ADAAA),</a:t>
            </a:r>
            <a:r>
              <a:rPr lang="en-US" altLang="en-US" b="0" baseline="0" dirty="0" smtClean="0"/>
              <a:t> </a:t>
            </a:r>
            <a:r>
              <a:rPr lang="en-US" altLang="en-US" b="0" dirty="0" smtClean="0"/>
              <a:t>Section 503, 508, 501 of the Rehabilitation Act of 1973,</a:t>
            </a:r>
            <a:r>
              <a:rPr lang="en-US" altLang="en-US" b="0" baseline="0" dirty="0" smtClean="0"/>
              <a:t> </a:t>
            </a:r>
            <a:r>
              <a:rPr lang="en-US" b="0" dirty="0" smtClean="0"/>
              <a:t>Executive Order 13548 to increase the hiring of people with disabilities into the federal government, the</a:t>
            </a:r>
            <a:r>
              <a:rPr lang="en-US" b="0" baseline="0" dirty="0" smtClean="0"/>
              <a:t> </a:t>
            </a:r>
            <a:r>
              <a:rPr lang="en-US" b="0" dirty="0" smtClean="0"/>
              <a:t>Workforce Innovation and Opportunity Act (WIOA) which promises to create </a:t>
            </a:r>
            <a:r>
              <a:rPr lang="en-US" dirty="0" smtClean="0">
                <a:effectLst/>
              </a:rPr>
              <a:t>a more inclusive workforce</a:t>
            </a:r>
            <a:r>
              <a:rPr lang="en-US" baseline="0" dirty="0" smtClean="0">
                <a:effectLst/>
              </a:rPr>
              <a:t> preparation system. </a:t>
            </a:r>
            <a:endParaRPr lang="en-US" b="0" dirty="0" smtClean="0"/>
          </a:p>
          <a:p>
            <a:pPr>
              <a:defRPr/>
            </a:pPr>
            <a:r>
              <a:rPr lang="en-US" b="0" baseline="0" dirty="0" smtClean="0"/>
              <a:t> </a:t>
            </a:r>
            <a:r>
              <a:rPr lang="en-US" b="0" dirty="0" smtClean="0"/>
              <a:t>	</a:t>
            </a:r>
            <a:endParaRPr lang="en-US" altLang="en-US" dirty="0" smtClean="0"/>
          </a:p>
        </p:txBody>
      </p:sp>
      <p:sp>
        <p:nvSpPr>
          <p:cNvPr id="1269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AFB0E44-F126-4D26-A9E0-E333F09EBD69}" type="slidenum">
              <a:rPr lang="en-US" altLang="en-US" smtClean="0"/>
              <a:pPr/>
              <a:t>7</a:t>
            </a:fld>
            <a:endParaRPr lang="en-US" altLang="en-US" smtClean="0"/>
          </a:p>
        </p:txBody>
      </p:sp>
    </p:spTree>
    <p:extLst>
      <p:ext uri="{BB962C8B-B14F-4D97-AF65-F5344CB8AC3E}">
        <p14:creationId xmlns:p14="http://schemas.microsoft.com/office/powerpoint/2010/main" val="42292232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It is typical for companies to have challenges in 3 key areas: culture that embraces disability inclusion, technical assistance, and integration of disability inclusion into HR policies, processes, and training.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8448" indent="-287865">
              <a:spcBef>
                <a:spcPct val="30000"/>
              </a:spcBef>
              <a:defRPr sz="1200">
                <a:solidFill>
                  <a:schemeClr val="tx1"/>
                </a:solidFill>
                <a:latin typeface="Calibri" panose="020F0502020204030204" pitchFamily="34" charset="0"/>
              </a:defRPr>
            </a:lvl2pPr>
            <a:lvl3pPr marL="1151458" indent="-230292">
              <a:spcBef>
                <a:spcPct val="30000"/>
              </a:spcBef>
              <a:defRPr sz="1200">
                <a:solidFill>
                  <a:schemeClr val="tx1"/>
                </a:solidFill>
                <a:latin typeface="Calibri" panose="020F0502020204030204" pitchFamily="34" charset="0"/>
              </a:defRPr>
            </a:lvl3pPr>
            <a:lvl4pPr marL="1612041" indent="-230292">
              <a:spcBef>
                <a:spcPct val="30000"/>
              </a:spcBef>
              <a:defRPr sz="1200">
                <a:solidFill>
                  <a:schemeClr val="tx1"/>
                </a:solidFill>
                <a:latin typeface="Calibri" panose="020F0502020204030204" pitchFamily="34" charset="0"/>
              </a:defRPr>
            </a:lvl4pPr>
            <a:lvl5pPr marL="2072625" indent="-230292">
              <a:spcBef>
                <a:spcPct val="30000"/>
              </a:spcBef>
              <a:defRPr sz="1200">
                <a:solidFill>
                  <a:schemeClr val="tx1"/>
                </a:solidFill>
                <a:latin typeface="Calibri" panose="020F0502020204030204" pitchFamily="34" charset="0"/>
              </a:defRPr>
            </a:lvl5pPr>
            <a:lvl6pPr marL="2533208" indent="-230292" eaLnBrk="0" fontAlgn="base" hangingPunct="0">
              <a:spcBef>
                <a:spcPct val="30000"/>
              </a:spcBef>
              <a:spcAft>
                <a:spcPct val="0"/>
              </a:spcAft>
              <a:defRPr sz="1200">
                <a:solidFill>
                  <a:schemeClr val="tx1"/>
                </a:solidFill>
                <a:latin typeface="Calibri" panose="020F0502020204030204" pitchFamily="34" charset="0"/>
              </a:defRPr>
            </a:lvl6pPr>
            <a:lvl7pPr marL="2993791" indent="-230292" eaLnBrk="0" fontAlgn="base" hangingPunct="0">
              <a:spcBef>
                <a:spcPct val="30000"/>
              </a:spcBef>
              <a:spcAft>
                <a:spcPct val="0"/>
              </a:spcAft>
              <a:defRPr sz="1200">
                <a:solidFill>
                  <a:schemeClr val="tx1"/>
                </a:solidFill>
                <a:latin typeface="Calibri" panose="020F0502020204030204" pitchFamily="34" charset="0"/>
              </a:defRPr>
            </a:lvl7pPr>
            <a:lvl8pPr marL="3454375" indent="-230292" eaLnBrk="0" fontAlgn="base" hangingPunct="0">
              <a:spcBef>
                <a:spcPct val="30000"/>
              </a:spcBef>
              <a:spcAft>
                <a:spcPct val="0"/>
              </a:spcAft>
              <a:defRPr sz="1200">
                <a:solidFill>
                  <a:schemeClr val="tx1"/>
                </a:solidFill>
                <a:latin typeface="Calibri" panose="020F0502020204030204" pitchFamily="34" charset="0"/>
              </a:defRPr>
            </a:lvl8pPr>
            <a:lvl9pPr marL="3914958" indent="-230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7EF868-DAE0-4D19-A021-D3B22ACCC944}" type="slidenum">
              <a:rPr lang="en-US" altLang="en-US" smtClean="0"/>
              <a:pPr>
                <a:spcBef>
                  <a:spcPct val="0"/>
                </a:spcBef>
              </a:pPr>
              <a:t>8</a:t>
            </a:fld>
            <a:endParaRPr lang="en-US" altLang="en-US" dirty="0" smtClean="0"/>
          </a:p>
        </p:txBody>
      </p:sp>
    </p:spTree>
    <p:extLst>
      <p:ext uri="{BB962C8B-B14F-4D97-AF65-F5344CB8AC3E}">
        <p14:creationId xmlns:p14="http://schemas.microsoft.com/office/powerpoint/2010/main" val="1666378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dirty="0" smtClean="0"/>
              <a:t>It is typical for companies to have challenges in 3 key areas: culture that embraces disability inclusion, technical assistance, and integration of disability inclusion into HR policies, processes, and training. </a:t>
            </a:r>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8448" indent="-287865">
              <a:spcBef>
                <a:spcPct val="30000"/>
              </a:spcBef>
              <a:defRPr sz="1200">
                <a:solidFill>
                  <a:schemeClr val="tx1"/>
                </a:solidFill>
                <a:latin typeface="Calibri" panose="020F0502020204030204" pitchFamily="34" charset="0"/>
              </a:defRPr>
            </a:lvl2pPr>
            <a:lvl3pPr marL="1151458" indent="-230292">
              <a:spcBef>
                <a:spcPct val="30000"/>
              </a:spcBef>
              <a:defRPr sz="1200">
                <a:solidFill>
                  <a:schemeClr val="tx1"/>
                </a:solidFill>
                <a:latin typeface="Calibri" panose="020F0502020204030204" pitchFamily="34" charset="0"/>
              </a:defRPr>
            </a:lvl3pPr>
            <a:lvl4pPr marL="1612041" indent="-230292">
              <a:spcBef>
                <a:spcPct val="30000"/>
              </a:spcBef>
              <a:defRPr sz="1200">
                <a:solidFill>
                  <a:schemeClr val="tx1"/>
                </a:solidFill>
                <a:latin typeface="Calibri" panose="020F0502020204030204" pitchFamily="34" charset="0"/>
              </a:defRPr>
            </a:lvl4pPr>
            <a:lvl5pPr marL="2072625" indent="-230292">
              <a:spcBef>
                <a:spcPct val="30000"/>
              </a:spcBef>
              <a:defRPr sz="1200">
                <a:solidFill>
                  <a:schemeClr val="tx1"/>
                </a:solidFill>
                <a:latin typeface="Calibri" panose="020F0502020204030204" pitchFamily="34" charset="0"/>
              </a:defRPr>
            </a:lvl5pPr>
            <a:lvl6pPr marL="2533208" indent="-230292" eaLnBrk="0" fontAlgn="base" hangingPunct="0">
              <a:spcBef>
                <a:spcPct val="30000"/>
              </a:spcBef>
              <a:spcAft>
                <a:spcPct val="0"/>
              </a:spcAft>
              <a:defRPr sz="1200">
                <a:solidFill>
                  <a:schemeClr val="tx1"/>
                </a:solidFill>
                <a:latin typeface="Calibri" panose="020F0502020204030204" pitchFamily="34" charset="0"/>
              </a:defRPr>
            </a:lvl6pPr>
            <a:lvl7pPr marL="2993791" indent="-230292" eaLnBrk="0" fontAlgn="base" hangingPunct="0">
              <a:spcBef>
                <a:spcPct val="30000"/>
              </a:spcBef>
              <a:spcAft>
                <a:spcPct val="0"/>
              </a:spcAft>
              <a:defRPr sz="1200">
                <a:solidFill>
                  <a:schemeClr val="tx1"/>
                </a:solidFill>
                <a:latin typeface="Calibri" panose="020F0502020204030204" pitchFamily="34" charset="0"/>
              </a:defRPr>
            </a:lvl7pPr>
            <a:lvl8pPr marL="3454375" indent="-230292" eaLnBrk="0" fontAlgn="base" hangingPunct="0">
              <a:spcBef>
                <a:spcPct val="30000"/>
              </a:spcBef>
              <a:spcAft>
                <a:spcPct val="0"/>
              </a:spcAft>
              <a:defRPr sz="1200">
                <a:solidFill>
                  <a:schemeClr val="tx1"/>
                </a:solidFill>
                <a:latin typeface="Calibri" panose="020F0502020204030204" pitchFamily="34" charset="0"/>
              </a:defRPr>
            </a:lvl8pPr>
            <a:lvl9pPr marL="3914958" indent="-23029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C7EF868-DAE0-4D19-A021-D3B22ACCC944}" type="slidenum">
              <a:rPr lang="en-US" altLang="en-US" smtClean="0"/>
              <a:pPr>
                <a:spcBef>
                  <a:spcPct val="0"/>
                </a:spcBef>
              </a:pPr>
              <a:t>9</a:t>
            </a:fld>
            <a:endParaRPr lang="en-US" altLang="en-US" dirty="0" smtClean="0"/>
          </a:p>
        </p:txBody>
      </p:sp>
    </p:spTree>
    <p:extLst>
      <p:ext uri="{BB962C8B-B14F-4D97-AF65-F5344CB8AC3E}">
        <p14:creationId xmlns:p14="http://schemas.microsoft.com/office/powerpoint/2010/main" val="3801472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jpeg"/></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4.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5.xml"/><Relationship Id="rId1" Type="http://schemas.openxmlformats.org/officeDocument/2006/relationships/vmlDrawing" Target="../drawings/vmlDrawing4.vml"/><Relationship Id="rId5" Type="http://schemas.openxmlformats.org/officeDocument/2006/relationships/image" Target="../media/image6.emf"/><Relationship Id="rId4" Type="http://schemas.openxmlformats.org/officeDocument/2006/relationships/oleObject" Target="../embeddings/oleObject4.bin"/></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2.bin"/></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pic>
        <p:nvPicPr>
          <p:cNvPr id="3" name="Picture 6" descr="template.gif"/>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609600" y="228600"/>
            <a:ext cx="8229600" cy="5334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 name="Oval 41"/>
          <p:cNvSpPr>
            <a:spLocks noChangeArrowheads="1"/>
          </p:cNvSpPr>
          <p:nvPr userDrawn="1"/>
        </p:nvSpPr>
        <p:spPr bwMode="gray">
          <a:xfrm>
            <a:off x="295275" y="382588"/>
            <a:ext cx="990600" cy="989012"/>
          </a:xfrm>
          <a:prstGeom prst="ellipse">
            <a:avLst/>
          </a:prstGeom>
          <a:solidFill>
            <a:schemeClr val="bg1">
              <a:alpha val="70979"/>
            </a:schemeClr>
          </a:solidFill>
          <a:ln>
            <a:noFill/>
          </a:ln>
          <a:extLst>
            <a:ext uri="{91240B29-F687-4f45-9708-019B960494DF}"/>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endParaRPr lang="en-US" dirty="0">
              <a:solidFill>
                <a:prstClr val="black"/>
              </a:solidFill>
              <a:latin typeface="Calibri" panose="020F0502020204030204" pitchFamily="34" charset="0"/>
              <a:ea typeface="+mn-ea"/>
            </a:endParaRPr>
          </a:p>
        </p:txBody>
      </p:sp>
      <p:sp>
        <p:nvSpPr>
          <p:cNvPr id="6" name="Rectangle 5"/>
          <p:cNvSpPr/>
          <p:nvPr userDrawn="1"/>
        </p:nvSpPr>
        <p:spPr>
          <a:xfrm>
            <a:off x="304800" y="838200"/>
            <a:ext cx="609600" cy="47244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7" name="Picture 20" descr="ODEP Logo"/>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04800" y="5791200"/>
            <a:ext cx="762000"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4"/>
          <p:cNvSpPr txBox="1">
            <a:spLocks noChangeArrowheads="1"/>
          </p:cNvSpPr>
          <p:nvPr userDrawn="1"/>
        </p:nvSpPr>
        <p:spPr bwMode="auto">
          <a:xfrm>
            <a:off x="1181100" y="5867400"/>
            <a:ext cx="5749925" cy="646113"/>
          </a:xfrm>
          <a:prstGeom prst="rect">
            <a:avLst/>
          </a:prstGeom>
          <a:noFill/>
          <a:ln>
            <a:noFill/>
          </a:ln>
          <a:extLst>
            <a:ext uri="{909E8E84-426E-40dd-AFC4-6F175D3DCCD1}"/>
            <a:ext uri="{91240B29-F687-4f45-9708-019B960494DF}"/>
          </a:extLst>
        </p:spPr>
        <p:txBody>
          <a:bodyPr wrap="none">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1" hangingPunct="1">
              <a:defRPr/>
            </a:pPr>
            <a:r>
              <a:rPr lang="en-US" altLang="en-US" sz="1800" b="1" smtClean="0">
                <a:solidFill>
                  <a:srgbClr val="FFFFFF"/>
                </a:solidFill>
                <a:latin typeface="Arial" panose="020B0604020202020204" pitchFamily="34" charset="0"/>
                <a:cs typeface="Arial" panose="020B0604020202020204" pitchFamily="34" charset="0"/>
              </a:rPr>
              <a:t>JAN is a service of the U.S. Department of Labor</a:t>
            </a:r>
            <a:r>
              <a:rPr lang="ja-JP" altLang="en-US" sz="1800" b="1" smtClean="0">
                <a:solidFill>
                  <a:srgbClr val="FFFFFF"/>
                </a:solidFill>
                <a:latin typeface="Arial" panose="020B0604020202020204" pitchFamily="34" charset="0"/>
                <a:cs typeface="Arial" panose="020B0604020202020204" pitchFamily="34" charset="0"/>
              </a:rPr>
              <a:t>’</a:t>
            </a:r>
            <a:r>
              <a:rPr lang="en-US" altLang="ja-JP" sz="1800" b="1" smtClean="0">
                <a:solidFill>
                  <a:srgbClr val="FFFFFF"/>
                </a:solidFill>
                <a:latin typeface="Arial" panose="020B0604020202020204" pitchFamily="34" charset="0"/>
                <a:cs typeface="Arial" panose="020B0604020202020204" pitchFamily="34" charset="0"/>
              </a:rPr>
              <a:t>s </a:t>
            </a:r>
          </a:p>
          <a:p>
            <a:pPr eaLnBrk="1" hangingPunct="1">
              <a:defRPr/>
            </a:pPr>
            <a:r>
              <a:rPr lang="en-US" altLang="en-US" sz="1800" b="1" smtClean="0">
                <a:solidFill>
                  <a:srgbClr val="FFFFFF"/>
                </a:solidFill>
                <a:latin typeface="Arial" panose="020B0604020202020204" pitchFamily="34" charset="0"/>
                <a:cs typeface="Arial" panose="020B0604020202020204" pitchFamily="34" charset="0"/>
              </a:rPr>
              <a:t>Office of Disability Employment Policy. </a:t>
            </a:r>
          </a:p>
        </p:txBody>
      </p:sp>
      <p:sp>
        <p:nvSpPr>
          <p:cNvPr id="10" name="Rectangle 9"/>
          <p:cNvSpPr/>
          <p:nvPr userDrawn="1"/>
        </p:nvSpPr>
        <p:spPr>
          <a:xfrm>
            <a:off x="841375" y="381000"/>
            <a:ext cx="7845425" cy="53308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solidFill>
                <a:prstClr val="white"/>
              </a:solidFill>
            </a:endParaRPr>
          </a:p>
        </p:txBody>
      </p:sp>
      <p:pic>
        <p:nvPicPr>
          <p:cNvPr id="11" name="Picture 11" descr="JAN Logo&#10;&#10;Practical Solutions&#10;Workplace Success"/>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3063875" y="381000"/>
            <a:ext cx="562292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838200" y="3200400"/>
            <a:ext cx="7848600" cy="1066800"/>
          </a:xfrm>
        </p:spPr>
        <p:txBody>
          <a:bodyPr>
            <a:normAutofit/>
          </a:bodyPr>
          <a:lstStyle>
            <a:lvl1pPr algn="ctr">
              <a:defRPr sz="2800" b="1" baseline="0"/>
            </a:lvl1pPr>
            <a:lvl2pPr marL="0" algn="ctr">
              <a:buNone/>
              <a:defRPr sz="2400" baseline="0"/>
            </a:lvl2pPr>
            <a:lvl3pPr>
              <a:defRPr sz="2000"/>
            </a:lvl3pPr>
            <a:lvl4pPr>
              <a:defRPr sz="1800"/>
            </a:lvl4pPr>
            <a:lvl5pPr>
              <a:defRPr sz="1800"/>
            </a:lvl5pPr>
          </a:lstStyle>
          <a:p>
            <a:pPr lvl="0"/>
            <a:r>
              <a:rPr lang="en-US"/>
              <a:t>Click to edit Master text styles</a:t>
            </a:r>
          </a:p>
          <a:p>
            <a:pPr lvl="1"/>
            <a:r>
              <a:rPr lang="en-US"/>
              <a:t>Second level</a:t>
            </a:r>
          </a:p>
        </p:txBody>
      </p:sp>
      <p:sp>
        <p:nvSpPr>
          <p:cNvPr id="12" name="Slide Number Placeholder 5"/>
          <p:cNvSpPr>
            <a:spLocks noGrp="1"/>
          </p:cNvSpPr>
          <p:nvPr>
            <p:ph type="sldNum" sz="quarter" idx="10"/>
          </p:nvPr>
        </p:nvSpPr>
        <p:spPr/>
        <p:txBody>
          <a:bodyPr/>
          <a:lstStyle>
            <a:lvl1pPr>
              <a:defRPr/>
            </a:lvl1pPr>
          </a:lstStyle>
          <a:p>
            <a:pPr>
              <a:defRPr/>
            </a:pPr>
            <a:fld id="{89343A22-9F54-4660-8666-03D1DB31D788}" type="slidenum">
              <a:rPr lang="en-US" altLang="en-US"/>
              <a:pPr>
                <a:defRPr/>
              </a:pPr>
              <a:t>‹#›</a:t>
            </a:fld>
            <a:endParaRPr lang="en-US" altLang="en-US"/>
          </a:p>
        </p:txBody>
      </p:sp>
    </p:spTree>
    <p:extLst>
      <p:ext uri="{BB962C8B-B14F-4D97-AF65-F5344CB8AC3E}">
        <p14:creationId xmlns:p14="http://schemas.microsoft.com/office/powerpoint/2010/main" val="331919101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General">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1FDAE4F-4373-4743-8046-36D5C49B9C5C}"/>
              </a:ext>
            </a:extLst>
          </p:cNvPr>
          <p:cNvGraphicFramePr>
            <a:graphicFrameLocks noChangeAspect="1"/>
          </p:cNvGraphicFramePr>
          <p:nvPr>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4210"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F1FDAE4F-4373-4743-8046-36D5C49B9C5C}"/>
                          </a:ext>
                        </a:extLst>
                      </p:cNvPr>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11" name="Title 10">
            <a:extLst>
              <a:ext uri="{FF2B5EF4-FFF2-40B4-BE49-F238E27FC236}">
                <a16:creationId xmlns:a16="http://schemas.microsoft.com/office/drawing/2014/main" id="{21A5F447-8679-41B6-8CE0-40D629270D4B}"/>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36742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General with Tex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B740099B-B23E-4397-AD62-756994B7AF00}"/>
              </a:ext>
            </a:extLst>
          </p:cNvPr>
          <p:cNvGraphicFramePr>
            <a:graphicFrameLocks noChangeAspect="1"/>
          </p:cNvGraphicFramePr>
          <p:nvPr>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5234"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B740099B-B23E-4397-AD62-756994B7AF00}"/>
                          </a:ext>
                        </a:extLst>
                      </p:cNvPr>
                      <p:cNvPicPr/>
                      <p:nvPr/>
                    </p:nvPicPr>
                    <p:blipFill>
                      <a:blip r:embed="rId5"/>
                      <a:stretch>
                        <a:fillRect/>
                      </a:stretch>
                    </p:blipFill>
                    <p:spPr>
                      <a:xfrm>
                        <a:off x="1192" y="1589"/>
                        <a:ext cx="1190" cy="1587"/>
                      </a:xfrm>
                      <a:prstGeom prst="rect">
                        <a:avLst/>
                      </a:prstGeom>
                    </p:spPr>
                  </p:pic>
                </p:oleObj>
              </mc:Fallback>
            </mc:AlternateContent>
          </a:graphicData>
        </a:graphic>
      </p:graphicFrame>
      <p:sp>
        <p:nvSpPr>
          <p:cNvPr id="8" name="Content Placeholder 2"/>
          <p:cNvSpPr>
            <a:spLocks noGrp="1"/>
          </p:cNvSpPr>
          <p:nvPr>
            <p:ph idx="1"/>
          </p:nvPr>
        </p:nvSpPr>
        <p:spPr>
          <a:xfrm>
            <a:off x="457200" y="1188720"/>
            <a:ext cx="8221980" cy="5335904"/>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16">
            <a:extLst>
              <a:ext uri="{FF2B5EF4-FFF2-40B4-BE49-F238E27FC236}">
                <a16:creationId xmlns:a16="http://schemas.microsoft.com/office/drawing/2014/main" id="{E87409FD-DE56-4A24-B474-98C52C0CB086}"/>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598913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_Compariso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1" y="1188720"/>
            <a:ext cx="4082969" cy="5335904"/>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1"/>
          </p:nvPr>
        </p:nvSpPr>
        <p:spPr>
          <a:xfrm>
            <a:off x="4596211" y="1188720"/>
            <a:ext cx="4082969" cy="5335904"/>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a:extLst>
              <a:ext uri="{FF2B5EF4-FFF2-40B4-BE49-F238E27FC236}">
                <a16:creationId xmlns:a16="http://schemas.microsoft.com/office/drawing/2014/main" id="{68EF2C7A-AE60-402F-A3B1-72C00C4F3817}"/>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03082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_Comparison">
    <p:spTree>
      <p:nvGrpSpPr>
        <p:cNvPr id="1" name=""/>
        <p:cNvGrpSpPr/>
        <p:nvPr/>
      </p:nvGrpSpPr>
      <p:grpSpPr>
        <a:xfrm>
          <a:off x="0" y="0"/>
          <a:ext cx="0" cy="0"/>
          <a:chOff x="0" y="0"/>
          <a:chExt cx="0" cy="0"/>
        </a:xfrm>
      </p:grpSpPr>
      <p:sp>
        <p:nvSpPr>
          <p:cNvPr id="8" name="Content Placeholder 2"/>
          <p:cNvSpPr>
            <a:spLocks noGrp="1"/>
          </p:cNvSpPr>
          <p:nvPr>
            <p:ph idx="1"/>
          </p:nvPr>
        </p:nvSpPr>
        <p:spPr>
          <a:xfrm>
            <a:off x="457201" y="1188720"/>
            <a:ext cx="4082969" cy="2660902"/>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idx="11"/>
          </p:nvPr>
        </p:nvSpPr>
        <p:spPr>
          <a:xfrm>
            <a:off x="4596211" y="1188720"/>
            <a:ext cx="4082969" cy="2660902"/>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Content Placeholder 2">
            <a:extLst>
              <a:ext uri="{FF2B5EF4-FFF2-40B4-BE49-F238E27FC236}">
                <a16:creationId xmlns:a16="http://schemas.microsoft.com/office/drawing/2014/main" id="{6BD2E8BC-BCA1-4C49-A080-A46F5FAEAB61}"/>
              </a:ext>
            </a:extLst>
          </p:cNvPr>
          <p:cNvSpPr>
            <a:spLocks noGrp="1"/>
          </p:cNvSpPr>
          <p:nvPr>
            <p:ph idx="12"/>
          </p:nvPr>
        </p:nvSpPr>
        <p:spPr>
          <a:xfrm>
            <a:off x="457201" y="3925825"/>
            <a:ext cx="4082969" cy="2598799"/>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Content Placeholder 2">
            <a:extLst>
              <a:ext uri="{FF2B5EF4-FFF2-40B4-BE49-F238E27FC236}">
                <a16:creationId xmlns:a16="http://schemas.microsoft.com/office/drawing/2014/main" id="{3A896EF7-7508-490B-B137-0F1F82FB38C3}"/>
              </a:ext>
            </a:extLst>
          </p:cNvPr>
          <p:cNvSpPr>
            <a:spLocks noGrp="1"/>
          </p:cNvSpPr>
          <p:nvPr>
            <p:ph idx="13"/>
          </p:nvPr>
        </p:nvSpPr>
        <p:spPr>
          <a:xfrm>
            <a:off x="4596211" y="3925824"/>
            <a:ext cx="4082969" cy="2660902"/>
          </a:xfrm>
          <a:prstGeom prst="rect">
            <a:avLst/>
          </a:prstGeom>
        </p:spPr>
        <p:txBody>
          <a:bodyPr>
            <a:normAutofit/>
          </a:bodyPr>
          <a:lstStyle>
            <a:lvl1pPr indent="-137160">
              <a:lnSpc>
                <a:spcPct val="100000"/>
              </a:lnSpc>
              <a:spcBef>
                <a:spcPts val="450"/>
              </a:spcBef>
              <a:defRPr sz="1200"/>
            </a:lvl1pPr>
            <a:lvl2pPr indent="-137160">
              <a:lnSpc>
                <a:spcPct val="100000"/>
              </a:lnSpc>
              <a:spcBef>
                <a:spcPts val="450"/>
              </a:spcBef>
              <a:defRPr sz="1200"/>
            </a:lvl2pPr>
            <a:lvl3pPr indent="-137160">
              <a:lnSpc>
                <a:spcPct val="100000"/>
              </a:lnSpc>
              <a:spcBef>
                <a:spcPts val="450"/>
              </a:spcBef>
              <a:defRPr sz="1200"/>
            </a:lvl3pPr>
            <a:lvl4pPr indent="-137160">
              <a:lnSpc>
                <a:spcPct val="100000"/>
              </a:lnSpc>
              <a:spcBef>
                <a:spcPts val="450"/>
              </a:spcBef>
              <a:defRPr sz="1200"/>
            </a:lvl4pPr>
            <a:lvl5pPr indent="-137160">
              <a:lnSpc>
                <a:spcPct val="100000"/>
              </a:lnSpc>
              <a:spcBef>
                <a:spcPts val="450"/>
              </a:spcBef>
              <a:defRPr sz="12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1">
            <a:extLst>
              <a:ext uri="{FF2B5EF4-FFF2-40B4-BE49-F238E27FC236}">
                <a16:creationId xmlns:a16="http://schemas.microsoft.com/office/drawing/2014/main" id="{5FF2420F-C428-41A2-8E40-71EDE4E83C8B}"/>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9093544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Newsfeed">
    <p:spTree>
      <p:nvGrpSpPr>
        <p:cNvPr id="1" name=""/>
        <p:cNvGrpSpPr/>
        <p:nvPr/>
      </p:nvGrpSpPr>
      <p:grpSpPr>
        <a:xfrm>
          <a:off x="0" y="0"/>
          <a:ext cx="0" cy="0"/>
          <a:chOff x="0" y="0"/>
          <a:chExt cx="0" cy="0"/>
        </a:xfrm>
      </p:grpSpPr>
      <p:sp>
        <p:nvSpPr>
          <p:cNvPr id="8" name="Content Placeholder 2"/>
          <p:cNvSpPr>
            <a:spLocks noGrp="1"/>
          </p:cNvSpPr>
          <p:nvPr>
            <p:ph idx="1" hasCustomPrompt="1"/>
          </p:nvPr>
        </p:nvSpPr>
        <p:spPr>
          <a:xfrm>
            <a:off x="1150620" y="1066802"/>
            <a:ext cx="7528560" cy="5457823"/>
          </a:xfrm>
          <a:prstGeom prst="rect">
            <a:avLst/>
          </a:prstGeom>
        </p:spPr>
        <p:txBody>
          <a:bodyPr>
            <a:normAutofit/>
          </a:bodyPr>
          <a:lstStyle>
            <a:lvl1pPr marL="0" indent="0">
              <a:buNone/>
              <a:defRPr sz="900" b="1"/>
            </a:lvl1pPr>
          </a:lstStyle>
          <a:p>
            <a:pPr lvl="0"/>
            <a:r>
              <a:rPr lang="en-US" dirty="0"/>
              <a:t>Title</a:t>
            </a:r>
          </a:p>
        </p:txBody>
      </p:sp>
      <p:sp>
        <p:nvSpPr>
          <p:cNvPr id="9" name="Content Placeholder 2"/>
          <p:cNvSpPr>
            <a:spLocks noGrp="1"/>
          </p:cNvSpPr>
          <p:nvPr>
            <p:ph idx="11" hasCustomPrompt="1"/>
          </p:nvPr>
        </p:nvSpPr>
        <p:spPr>
          <a:xfrm>
            <a:off x="457200" y="1066802"/>
            <a:ext cx="693420" cy="5457823"/>
          </a:xfrm>
          <a:prstGeom prst="rect">
            <a:avLst/>
          </a:prstGeom>
        </p:spPr>
        <p:txBody>
          <a:bodyPr>
            <a:normAutofit/>
          </a:bodyPr>
          <a:lstStyle>
            <a:lvl1pPr marL="0" indent="0" algn="r">
              <a:buNone/>
              <a:defRPr sz="900" b="1"/>
            </a:lvl1pPr>
          </a:lstStyle>
          <a:p>
            <a:pPr lvl="0"/>
            <a:r>
              <a:rPr lang="en-US" b="1" dirty="0"/>
              <a:t>Date</a:t>
            </a:r>
            <a:endParaRPr lang="en-US" dirty="0"/>
          </a:p>
        </p:txBody>
      </p:sp>
      <p:sp>
        <p:nvSpPr>
          <p:cNvPr id="6" name="Title 5">
            <a:extLst>
              <a:ext uri="{FF2B5EF4-FFF2-40B4-BE49-F238E27FC236}">
                <a16:creationId xmlns:a16="http://schemas.microsoft.com/office/drawing/2014/main" id="{EFD27ADF-02C8-4428-96F6-102960B37FFE}"/>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207449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Nake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330CD-17E9-4055-BD4A-ECDA90F30ED7}"/>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40441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13" descr="Technology Made Human tagline image" title="Technology Made Human"/>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39304" y="631826"/>
            <a:ext cx="340042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Line 12"/>
          <p:cNvSpPr>
            <a:spLocks noChangeShapeType="1"/>
          </p:cNvSpPr>
          <p:nvPr userDrawn="1"/>
        </p:nvSpPr>
        <p:spPr bwMode="auto">
          <a:xfrm flipH="1">
            <a:off x="1" y="4614863"/>
            <a:ext cx="871894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28" name="Title 1"/>
          <p:cNvSpPr>
            <a:spLocks noGrp="1"/>
          </p:cNvSpPr>
          <p:nvPr>
            <p:ph type="title" hasCustomPrompt="1"/>
          </p:nvPr>
        </p:nvSpPr>
        <p:spPr>
          <a:xfrm>
            <a:off x="2157753" y="3381715"/>
            <a:ext cx="6986248" cy="1207633"/>
          </a:xfrm>
          <a:prstGeom prst="rect">
            <a:avLst/>
          </a:prstGeom>
        </p:spPr>
        <p:txBody>
          <a:bodyPr anchor="b"/>
          <a:lstStyle>
            <a:lvl1pPr>
              <a:defRPr sz="3600" b="1" baseline="0">
                <a:solidFill>
                  <a:schemeClr val="bg1">
                    <a:lumMod val="50000"/>
                  </a:schemeClr>
                </a:solidFill>
                <a:latin typeface="+mj-lt"/>
                <a:ea typeface="Verdana" panose="020B0604030504040204" pitchFamily="34" charset="0"/>
                <a:cs typeface="Verdana" panose="020B0604030504040204" pitchFamily="34" charset="0"/>
              </a:defRPr>
            </a:lvl1pPr>
          </a:lstStyle>
          <a:p>
            <a:r>
              <a:rPr lang="en-US" dirty="0" smtClean="0"/>
              <a:t>Click to edit Master title style – Verdana 48 Bold</a:t>
            </a:r>
            <a:endParaRPr lang="en-US" dirty="0"/>
          </a:p>
        </p:txBody>
      </p:sp>
      <p:sp>
        <p:nvSpPr>
          <p:cNvPr id="29" name="Text Placeholder 2"/>
          <p:cNvSpPr>
            <a:spLocks noGrp="1"/>
          </p:cNvSpPr>
          <p:nvPr>
            <p:ph type="body" idx="1" hasCustomPrompt="1"/>
          </p:nvPr>
        </p:nvSpPr>
        <p:spPr>
          <a:xfrm>
            <a:off x="2157753" y="4641851"/>
            <a:ext cx="6986248" cy="1500187"/>
          </a:xfrm>
          <a:prstGeom prst="rect">
            <a:avLst/>
          </a:prstGeom>
        </p:spPr>
        <p:txBody>
          <a:bodyPr/>
          <a:lstStyle>
            <a:lvl1pPr marL="0" indent="0">
              <a:buNone/>
              <a:defRPr sz="1800">
                <a:solidFill>
                  <a:schemeClr val="tx1">
                    <a:tint val="75000"/>
                  </a:schemeClr>
                </a:solidFill>
                <a:latin typeface="+mn-lt"/>
                <a:ea typeface="Verdana" panose="020B0604030504040204" pitchFamily="34" charset="0"/>
                <a:cs typeface="Verdana" panose="020B0604030504040204" pitchFamily="34" charset="0"/>
              </a:defRPr>
            </a:lvl1pPr>
            <a:lvl2pPr marL="342892" indent="0">
              <a:buNone/>
              <a:defRPr sz="1500">
                <a:solidFill>
                  <a:schemeClr val="tx1">
                    <a:tint val="75000"/>
                  </a:schemeClr>
                </a:solidFill>
              </a:defRPr>
            </a:lvl2pPr>
            <a:lvl3pPr marL="685784"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smtClean="0"/>
              <a:t>Click to edit Master text styles – Verdana 24</a:t>
            </a:r>
          </a:p>
        </p:txBody>
      </p:sp>
      <p:pic>
        <p:nvPicPr>
          <p:cNvPr id="7" name="Picture 2" descr="3 circle images of IBM&#10;Eye, Bumble Bee,and letter M&#10;with color blind dots"/>
          <p:cNvPicPr>
            <a:picLocks noChangeAspect="1" noChangeArrowheads="1"/>
          </p:cNvPicPr>
          <p:nvPr userDrawn="1"/>
        </p:nvPicPr>
        <p:blipFill rotWithShape="1">
          <a:blip r:embed="rId3" cstate="print">
            <a:extLst>
              <a:ext uri="{28A0092B-C50C-407E-A947-70E740481C1C}">
                <a14:useLocalDpi xmlns:a14="http://schemas.microsoft.com/office/drawing/2010/main"/>
              </a:ext>
            </a:extLst>
          </a:blip>
          <a:srcRect/>
          <a:stretch/>
        </p:blipFill>
        <p:spPr bwMode="auto">
          <a:xfrm>
            <a:off x="139304" y="3797925"/>
            <a:ext cx="1878806" cy="8127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2443204"/>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8729" y="579029"/>
            <a:ext cx="8876211" cy="644527"/>
          </a:xfrm>
          <a:prstGeom prst="rect">
            <a:avLst/>
          </a:prstGeom>
        </p:spPr>
        <p:txBody>
          <a:bodyPr/>
          <a:lstStyle>
            <a:lvl1pPr>
              <a:defRPr sz="2700" b="1" baseline="0">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68729" y="1581490"/>
            <a:ext cx="8060872" cy="4351338"/>
          </a:xfrm>
          <a:prstGeom prst="rect">
            <a:avLst/>
          </a:prstGeom>
        </p:spPr>
        <p:txBody>
          <a:bodyPr/>
          <a:lstStyle>
            <a:lvl1pPr>
              <a:defRPr sz="2250" b="1">
                <a:latin typeface="+mj-lt"/>
                <a:ea typeface="Verdana" panose="020B0604030504040204" pitchFamily="34" charset="0"/>
                <a:cs typeface="Verdana" panose="020B0604030504040204" pitchFamily="34" charset="0"/>
              </a:defRPr>
            </a:lvl1pPr>
            <a:lvl2pPr>
              <a:defRPr sz="2100">
                <a:latin typeface="+mj-lt"/>
                <a:ea typeface="Verdana" panose="020B0604030504040204" pitchFamily="34" charset="0"/>
                <a:cs typeface="Verdana" panose="020B0604030504040204" pitchFamily="34" charset="0"/>
              </a:defRPr>
            </a:lvl2pPr>
            <a:lvl3pPr>
              <a:defRPr sz="1800">
                <a:latin typeface="+mj-lt"/>
                <a:ea typeface="Verdana" panose="020B0604030504040204" pitchFamily="34" charset="0"/>
                <a:cs typeface="Verdana" panose="020B0604030504040204" pitchFamily="34" charset="0"/>
              </a:defRPr>
            </a:lvl3pPr>
            <a:lvl4pPr>
              <a:defRPr sz="1500">
                <a:latin typeface="+mj-lt"/>
                <a:ea typeface="Verdana" panose="020B0604030504040204" pitchFamily="34" charset="0"/>
                <a:cs typeface="Verdana" panose="020B0604030504040204" pitchFamily="34" charset="0"/>
              </a:defRPr>
            </a:lvl4pPr>
            <a:lvl5pPr>
              <a:defRPr sz="1500">
                <a:latin typeface="+mj-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hape 15"/>
          <p:cNvSpPr>
            <a:spLocks noGrp="1"/>
          </p:cNvSpPr>
          <p:nvPr>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Tree>
    <p:extLst>
      <p:ext uri="{BB962C8B-B14F-4D97-AF65-F5344CB8AC3E}">
        <p14:creationId xmlns:p14="http://schemas.microsoft.com/office/powerpoint/2010/main" val="142662883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9" y="2812825"/>
            <a:ext cx="7094084" cy="1207633"/>
          </a:xfrm>
          <a:prstGeom prst="rect">
            <a:avLst/>
          </a:prstGeom>
        </p:spPr>
        <p:txBody>
          <a:bodyPr anchor="b"/>
          <a:lstStyle>
            <a:lvl1pPr>
              <a:defRPr sz="4050">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23888" y="4589465"/>
            <a:ext cx="7886700" cy="1500187"/>
          </a:xfrm>
          <a:prstGeom prst="rect">
            <a:avLst/>
          </a:prstGeom>
        </p:spPr>
        <p:txBody>
          <a:bodyPr/>
          <a:lstStyle>
            <a:lvl1pPr marL="0" indent="0">
              <a:buNone/>
              <a:defRPr sz="1800">
                <a:solidFill>
                  <a:schemeClr val="tx1">
                    <a:tint val="75000"/>
                  </a:schemeClr>
                </a:solidFill>
                <a:latin typeface="+mj-lt"/>
                <a:ea typeface="Verdana" panose="020B0604030504040204" pitchFamily="34" charset="0"/>
                <a:cs typeface="Verdana" panose="020B0604030504040204" pitchFamily="34" charset="0"/>
              </a:defRPr>
            </a:lvl1pPr>
            <a:lvl2pPr marL="342892" indent="0">
              <a:buNone/>
              <a:defRPr sz="1500">
                <a:solidFill>
                  <a:schemeClr val="tx1">
                    <a:tint val="75000"/>
                  </a:schemeClr>
                </a:solidFill>
              </a:defRPr>
            </a:lvl2pPr>
            <a:lvl3pPr marL="685784"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dirty="0" smtClean="0"/>
              <a:t>Click to edit Master text styles</a:t>
            </a:r>
          </a:p>
        </p:txBody>
      </p:sp>
      <p:sp>
        <p:nvSpPr>
          <p:cNvPr id="5"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402157125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168728" y="589189"/>
            <a:ext cx="8868592" cy="644527"/>
          </a:xfrm>
          <a:prstGeom prst="rect">
            <a:avLst/>
          </a:prstGeom>
        </p:spPr>
        <p:txBody>
          <a:bodyPr/>
          <a:lstStyle>
            <a:lvl1pPr>
              <a:defRPr sz="27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9" name="Content Placeholder 2"/>
          <p:cNvSpPr>
            <a:spLocks noGrp="1"/>
          </p:cNvSpPr>
          <p:nvPr>
            <p:ph idx="1"/>
          </p:nvPr>
        </p:nvSpPr>
        <p:spPr>
          <a:xfrm>
            <a:off x="168728" y="1581490"/>
            <a:ext cx="3978729" cy="4351338"/>
          </a:xfrm>
          <a:prstGeom prst="rect">
            <a:avLst/>
          </a:prstGeom>
        </p:spPr>
        <p:txBody>
          <a:bodyPr/>
          <a:lstStyle>
            <a:lvl1pPr>
              <a:defRPr sz="1800" b="1">
                <a:latin typeface="+mj-lt"/>
                <a:ea typeface="Verdana" panose="020B0604030504040204" pitchFamily="34" charset="0"/>
                <a:cs typeface="Verdana" panose="020B0604030504040204" pitchFamily="34" charset="0"/>
              </a:defRPr>
            </a:lvl1pPr>
            <a:lvl2pPr>
              <a:defRPr sz="1500">
                <a:latin typeface="+mj-lt"/>
                <a:ea typeface="Verdana" panose="020B0604030504040204" pitchFamily="34" charset="0"/>
                <a:cs typeface="Verdana" panose="020B0604030504040204" pitchFamily="34" charset="0"/>
              </a:defRPr>
            </a:lvl2pPr>
            <a:lvl3pPr>
              <a:defRPr sz="1350">
                <a:latin typeface="+mj-lt"/>
                <a:ea typeface="Verdana" panose="020B0604030504040204" pitchFamily="34" charset="0"/>
                <a:cs typeface="Verdana" panose="020B0604030504040204" pitchFamily="34" charset="0"/>
              </a:defRPr>
            </a:lvl3pPr>
            <a:lvl4pPr>
              <a:defRPr sz="1200">
                <a:latin typeface="+mj-lt"/>
                <a:ea typeface="Verdana" panose="020B0604030504040204" pitchFamily="34" charset="0"/>
                <a:cs typeface="Verdana" panose="020B0604030504040204" pitchFamily="34" charset="0"/>
              </a:defRPr>
            </a:lvl4pPr>
            <a:lvl5pPr>
              <a:defRPr sz="1200">
                <a:latin typeface="+mj-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Content Placeholder 2"/>
          <p:cNvSpPr>
            <a:spLocks noGrp="1"/>
          </p:cNvSpPr>
          <p:nvPr>
            <p:ph idx="10"/>
          </p:nvPr>
        </p:nvSpPr>
        <p:spPr>
          <a:xfrm>
            <a:off x="4463143" y="1581490"/>
            <a:ext cx="3978729" cy="4351338"/>
          </a:xfrm>
          <a:prstGeom prst="rect">
            <a:avLst/>
          </a:prstGeom>
        </p:spPr>
        <p:txBody>
          <a:bodyPr/>
          <a:lstStyle>
            <a:lvl1pPr>
              <a:defRPr sz="1800" b="1">
                <a:latin typeface="+mj-lt"/>
                <a:ea typeface="Verdana" panose="020B0604030504040204" pitchFamily="34" charset="0"/>
                <a:cs typeface="Verdana" panose="020B0604030504040204" pitchFamily="34" charset="0"/>
              </a:defRPr>
            </a:lvl1pPr>
            <a:lvl2pPr>
              <a:defRPr sz="1500">
                <a:latin typeface="+mj-lt"/>
                <a:ea typeface="Verdana" panose="020B0604030504040204" pitchFamily="34" charset="0"/>
                <a:cs typeface="Verdana" panose="020B0604030504040204" pitchFamily="34" charset="0"/>
              </a:defRPr>
            </a:lvl2pPr>
            <a:lvl3pPr>
              <a:defRPr sz="1350">
                <a:latin typeface="+mj-lt"/>
                <a:ea typeface="Verdana" panose="020B0604030504040204" pitchFamily="34" charset="0"/>
                <a:cs typeface="Verdana" panose="020B0604030504040204" pitchFamily="34" charset="0"/>
              </a:defRPr>
            </a:lvl3pPr>
            <a:lvl4pPr>
              <a:defRPr sz="1200">
                <a:latin typeface="+mj-lt"/>
                <a:ea typeface="Verdana" panose="020B0604030504040204" pitchFamily="34" charset="0"/>
                <a:cs typeface="Verdana" panose="020B0604030504040204" pitchFamily="34" charset="0"/>
              </a:defRPr>
            </a:lvl4pPr>
            <a:lvl5pPr>
              <a:defRPr sz="1200">
                <a:latin typeface="+mj-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318890020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295400"/>
            <a:ext cx="78486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a:p>
        </p:txBody>
      </p:sp>
      <p:sp>
        <p:nvSpPr>
          <p:cNvPr id="3" name="Slide Number Placeholder 5"/>
          <p:cNvSpPr>
            <a:spLocks noGrp="1"/>
          </p:cNvSpPr>
          <p:nvPr>
            <p:ph type="sldNum" sz="quarter" idx="10"/>
          </p:nvPr>
        </p:nvSpPr>
        <p:spPr/>
        <p:txBody>
          <a:bodyPr/>
          <a:lstStyle>
            <a:lvl1pPr>
              <a:defRPr/>
            </a:lvl1pPr>
          </a:lstStyle>
          <a:p>
            <a:pPr>
              <a:defRPr/>
            </a:pPr>
            <a:fld id="{9D8F93EB-C1A6-4A03-AA60-111B3209B1F1}"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17513840"/>
      </p:ext>
    </p:extLst>
  </p:cSld>
  <p:clrMapOvr>
    <a:masterClrMapping/>
  </p:clrMapOvr>
  <p:transition spd="slow">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157162" y="589189"/>
            <a:ext cx="8864918" cy="644527"/>
          </a:xfrm>
          <a:prstGeom prst="rect">
            <a:avLst/>
          </a:prstGeom>
        </p:spPr>
        <p:txBody>
          <a:bodyPr/>
          <a:lstStyle>
            <a:lvl1pPr>
              <a:defRPr sz="27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286556681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 accessible">
    <p:spTree>
      <p:nvGrpSpPr>
        <p:cNvPr id="1" name=""/>
        <p:cNvGrpSpPr/>
        <p:nvPr/>
      </p:nvGrpSpPr>
      <p:grpSpPr>
        <a:xfrm>
          <a:off x="0" y="0"/>
          <a:ext cx="0" cy="0"/>
          <a:chOff x="0" y="0"/>
          <a:chExt cx="0" cy="0"/>
        </a:xfrm>
      </p:grpSpPr>
      <p:sp>
        <p:nvSpPr>
          <p:cNvPr id="3"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275903597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650240"/>
            <a:ext cx="2949178" cy="1600200"/>
          </a:xfrm>
          <a:prstGeom prst="rect">
            <a:avLst/>
          </a:prstGeom>
        </p:spPr>
        <p:txBody>
          <a:bodyPr anchor="b"/>
          <a:lstStyle>
            <a:lvl1pPr>
              <a:defRPr sz="1800" b="1">
                <a:solidFill>
                  <a:srgbClr val="002060"/>
                </a:solidFill>
                <a:latin typeface="+mn-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Text Placeholder 3"/>
          <p:cNvSpPr>
            <a:spLocks noGrp="1"/>
          </p:cNvSpPr>
          <p:nvPr>
            <p:ph type="body" sz="half" idx="2"/>
          </p:nvPr>
        </p:nvSpPr>
        <p:spPr>
          <a:xfrm>
            <a:off x="629842" y="2402840"/>
            <a:ext cx="2949178" cy="3811588"/>
          </a:xfrm>
          <a:prstGeom prst="rect">
            <a:avLst/>
          </a:prstGeom>
        </p:spPr>
        <p:txBody>
          <a:bodyPr/>
          <a:lstStyle>
            <a:lvl1pPr marL="0" indent="0">
              <a:buNone/>
              <a:defRPr sz="1200">
                <a:latin typeface="+mn-lt"/>
                <a:ea typeface="Verdana" panose="020B0604030504040204" pitchFamily="34" charset="0"/>
                <a:cs typeface="Verdana" panose="020B0604030504040204" pitchFamily="34" charset="0"/>
              </a:defRPr>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en-US" dirty="0" smtClean="0"/>
              <a:t>Click to edit Master text styles</a:t>
            </a:r>
          </a:p>
        </p:txBody>
      </p:sp>
      <p:sp>
        <p:nvSpPr>
          <p:cNvPr id="8" name="Content Placeholder 2"/>
          <p:cNvSpPr>
            <a:spLocks noGrp="1"/>
          </p:cNvSpPr>
          <p:nvPr>
            <p:ph idx="10"/>
          </p:nvPr>
        </p:nvSpPr>
        <p:spPr>
          <a:xfrm>
            <a:off x="4437743" y="1517650"/>
            <a:ext cx="3978729" cy="4351338"/>
          </a:xfrm>
          <a:prstGeom prst="rect">
            <a:avLst/>
          </a:prstGeom>
        </p:spPr>
        <p:txBody>
          <a:bodyPr/>
          <a:lstStyle>
            <a:lvl1pPr>
              <a:defRPr sz="1800" b="1">
                <a:latin typeface="+mn-lt"/>
                <a:ea typeface="Verdana" panose="020B0604030504040204" pitchFamily="34" charset="0"/>
                <a:cs typeface="Verdana" panose="020B0604030504040204" pitchFamily="34" charset="0"/>
              </a:defRPr>
            </a:lvl1pPr>
            <a:lvl2pPr>
              <a:defRPr sz="1500">
                <a:latin typeface="+mn-lt"/>
                <a:ea typeface="Verdana" panose="020B0604030504040204" pitchFamily="34" charset="0"/>
                <a:cs typeface="Verdana" panose="020B0604030504040204" pitchFamily="34" charset="0"/>
              </a:defRPr>
            </a:lvl2pPr>
            <a:lvl3pPr>
              <a:defRPr sz="1350">
                <a:latin typeface="+mn-lt"/>
                <a:ea typeface="Verdana" panose="020B0604030504040204" pitchFamily="34" charset="0"/>
                <a:cs typeface="Verdana" panose="020B0604030504040204" pitchFamily="34" charset="0"/>
              </a:defRPr>
            </a:lvl3pPr>
            <a:lvl4pPr>
              <a:defRPr sz="1200">
                <a:latin typeface="+mn-lt"/>
                <a:ea typeface="Verdana" panose="020B0604030504040204" pitchFamily="34" charset="0"/>
                <a:cs typeface="Verdana" panose="020B0604030504040204" pitchFamily="34" charset="0"/>
              </a:defRPr>
            </a:lvl4pPr>
            <a:lvl5pPr>
              <a:defRPr sz="1200">
                <a:latin typeface="+mn-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19853690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2" y="670560"/>
            <a:ext cx="2949178" cy="1600200"/>
          </a:xfrm>
          <a:prstGeom prst="rect">
            <a:avLst/>
          </a:prstGeom>
        </p:spPr>
        <p:txBody>
          <a:bodyPr anchor="b"/>
          <a:lstStyle>
            <a:lvl1pPr>
              <a:defRPr sz="2400">
                <a:latin typeface="+mn-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3887391" y="987427"/>
            <a:ext cx="4629150" cy="4873625"/>
          </a:xfrm>
          <a:prstGeom prst="rect">
            <a:avLst/>
          </a:prstGeom>
        </p:spPr>
        <p:txBody>
          <a:bodyPr/>
          <a:lstStyle>
            <a:lvl1pPr marL="0" indent="0">
              <a:buNone/>
              <a:defRPr sz="2400">
                <a:latin typeface="+mn-lt"/>
                <a:ea typeface="Verdana" panose="020B0604030504040204" pitchFamily="34" charset="0"/>
                <a:cs typeface="Verdana" panose="020B0604030504040204" pitchFamily="34" charset="0"/>
              </a:defRPr>
            </a:lvl1pPr>
            <a:lvl2pPr marL="342892" indent="0">
              <a:buNone/>
              <a:defRPr sz="2100"/>
            </a:lvl2pPr>
            <a:lvl3pPr marL="685784" indent="0">
              <a:buNone/>
              <a:defRPr sz="1800"/>
            </a:lvl3pPr>
            <a:lvl4pPr marL="1028675"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2" indent="0">
              <a:buNone/>
              <a:defRPr sz="1500"/>
            </a:lvl9pPr>
          </a:lstStyle>
          <a:p>
            <a:pPr lvl="0"/>
            <a:endParaRPr lang="en-US" noProof="0" smtClean="0"/>
          </a:p>
        </p:txBody>
      </p:sp>
      <p:sp>
        <p:nvSpPr>
          <p:cNvPr id="4" name="Text Placeholder 3"/>
          <p:cNvSpPr>
            <a:spLocks noGrp="1"/>
          </p:cNvSpPr>
          <p:nvPr>
            <p:ph type="body" sz="half" idx="2"/>
          </p:nvPr>
        </p:nvSpPr>
        <p:spPr>
          <a:xfrm>
            <a:off x="629842" y="2270760"/>
            <a:ext cx="2949178" cy="3811588"/>
          </a:xfrm>
          <a:prstGeom prst="rect">
            <a:avLst/>
          </a:prstGeom>
        </p:spPr>
        <p:txBody>
          <a:bodyPr/>
          <a:lstStyle>
            <a:lvl1pPr marL="0" indent="0">
              <a:buNone/>
              <a:defRPr sz="1200">
                <a:latin typeface="+mn-lt"/>
                <a:ea typeface="Verdana" panose="020B0604030504040204" pitchFamily="34" charset="0"/>
                <a:cs typeface="Verdana" panose="020B0604030504040204" pitchFamily="34" charset="0"/>
              </a:defRPr>
            </a:lvl1pPr>
            <a:lvl2pPr marL="342892" indent="0">
              <a:buNone/>
              <a:defRPr sz="1050"/>
            </a:lvl2pPr>
            <a:lvl3pPr marL="685784" indent="0">
              <a:buNone/>
              <a:defRPr sz="900"/>
            </a:lvl3pPr>
            <a:lvl4pPr marL="1028675" indent="0">
              <a:buNone/>
              <a:defRPr sz="750"/>
            </a:lvl4pPr>
            <a:lvl5pPr marL="1371566" indent="0">
              <a:buNone/>
              <a:defRPr sz="750"/>
            </a:lvl5pPr>
            <a:lvl6pPr marL="1714457" indent="0">
              <a:buNone/>
              <a:defRPr sz="750"/>
            </a:lvl6pPr>
            <a:lvl7pPr marL="2057349" indent="0">
              <a:buNone/>
              <a:defRPr sz="750"/>
            </a:lvl7pPr>
            <a:lvl8pPr marL="2400240" indent="0">
              <a:buNone/>
              <a:defRPr sz="750"/>
            </a:lvl8pPr>
            <a:lvl9pPr marL="2743132" indent="0">
              <a:buNone/>
              <a:defRPr sz="750"/>
            </a:lvl9pPr>
          </a:lstStyle>
          <a:p>
            <a:pPr lvl="0"/>
            <a:r>
              <a:rPr lang="en-US" smtClean="0"/>
              <a:t>Click to edit Master text styles</a:t>
            </a:r>
          </a:p>
        </p:txBody>
      </p:sp>
      <p:sp>
        <p:nvSpPr>
          <p:cNvPr id="6"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1863977924"/>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628650" y="1825625"/>
            <a:ext cx="7886700" cy="4351338"/>
          </a:xfrm>
          <a:prstGeom prst="rect">
            <a:avLst/>
          </a:prstGeom>
        </p:spPr>
        <p:txBody>
          <a:bodyPr vert="eaVert"/>
          <a:lstStyle>
            <a:lvl1pPr>
              <a:defRPr sz="1800" b="1">
                <a:latin typeface="+mn-lt"/>
                <a:ea typeface="Verdana" panose="020B0604030504040204" pitchFamily="34" charset="0"/>
                <a:cs typeface="Verdana" panose="020B0604030504040204" pitchFamily="34" charset="0"/>
              </a:defRPr>
            </a:lvl1pPr>
            <a:lvl2pPr>
              <a:defRPr sz="1500">
                <a:latin typeface="+mn-lt"/>
                <a:ea typeface="Verdana" panose="020B0604030504040204" pitchFamily="34" charset="0"/>
                <a:cs typeface="Verdana" panose="020B0604030504040204" pitchFamily="34" charset="0"/>
              </a:defRPr>
            </a:lvl2pPr>
            <a:lvl3pPr>
              <a:defRPr sz="1350">
                <a:latin typeface="+mn-lt"/>
                <a:ea typeface="Verdana" panose="020B0604030504040204" pitchFamily="34" charset="0"/>
                <a:cs typeface="Verdana" panose="020B0604030504040204" pitchFamily="34" charset="0"/>
              </a:defRPr>
            </a:lvl3pPr>
            <a:lvl4pPr>
              <a:defRPr sz="1200">
                <a:latin typeface="+mn-lt"/>
                <a:ea typeface="Verdana" panose="020B0604030504040204" pitchFamily="34" charset="0"/>
                <a:cs typeface="Verdana" panose="020B0604030504040204" pitchFamily="34" charset="0"/>
              </a:defRPr>
            </a:lvl4pPr>
            <a:lvl5pPr>
              <a:defRPr sz="1200">
                <a:latin typeface="+mn-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1"/>
          <p:cNvSpPr>
            <a:spLocks noGrp="1"/>
          </p:cNvSpPr>
          <p:nvPr>
            <p:ph type="title"/>
          </p:nvPr>
        </p:nvSpPr>
        <p:spPr>
          <a:xfrm>
            <a:off x="168728" y="589189"/>
            <a:ext cx="8860972" cy="644527"/>
          </a:xfrm>
          <a:prstGeom prst="rect">
            <a:avLst/>
          </a:prstGeom>
        </p:spPr>
        <p:txBody>
          <a:bodyPr/>
          <a:lstStyle>
            <a:lvl1pPr>
              <a:defRPr sz="27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4" name="Shape 15"/>
          <p:cNvSpPr>
            <a:spLocks noGrp="1"/>
          </p:cNvSpPr>
          <p:nvPr>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Tree>
    <p:extLst>
      <p:ext uri="{BB962C8B-B14F-4D97-AF65-F5344CB8AC3E}">
        <p14:creationId xmlns:p14="http://schemas.microsoft.com/office/powerpoint/2010/main" val="2751379976"/>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00813" y="674007"/>
            <a:ext cx="1971675" cy="5811838"/>
          </a:xfrm>
          <a:prstGeom prst="rect">
            <a:avLst/>
          </a:prstGeom>
        </p:spPr>
        <p:txBody>
          <a:bodyPr vert="eaVert"/>
          <a:lstStyle>
            <a:lvl1pPr>
              <a:defRPr sz="2100" b="1">
                <a:solidFill>
                  <a:srgbClr val="002060"/>
                </a:solidFill>
                <a:latin typeface="+mn-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628650" y="661761"/>
            <a:ext cx="5800725" cy="5811838"/>
          </a:xfrm>
          <a:prstGeom prst="rect">
            <a:avLst/>
          </a:prstGeom>
        </p:spPr>
        <p:txBody>
          <a:bodyPr vert="eaVert"/>
          <a:lstStyle>
            <a:lvl1pPr>
              <a:defRPr sz="1800" b="1">
                <a:latin typeface="+mn-lt"/>
                <a:ea typeface="Verdana" panose="020B0604030504040204" pitchFamily="34" charset="0"/>
                <a:cs typeface="Verdana" panose="020B0604030504040204" pitchFamily="34" charset="0"/>
              </a:defRPr>
            </a:lvl1pPr>
            <a:lvl2pPr>
              <a:defRPr sz="1500">
                <a:latin typeface="+mn-lt"/>
                <a:ea typeface="Verdana" panose="020B0604030504040204" pitchFamily="34" charset="0"/>
                <a:cs typeface="Verdana" panose="020B0604030504040204" pitchFamily="34" charset="0"/>
              </a:defRPr>
            </a:lvl2pPr>
            <a:lvl3pPr>
              <a:defRPr sz="1350">
                <a:latin typeface="+mn-lt"/>
                <a:ea typeface="Verdana" panose="020B0604030504040204" pitchFamily="34" charset="0"/>
                <a:cs typeface="Verdana" panose="020B0604030504040204" pitchFamily="34" charset="0"/>
              </a:defRPr>
            </a:lvl3pPr>
            <a:lvl4pPr>
              <a:defRPr sz="1200">
                <a:latin typeface="+mn-lt"/>
                <a:ea typeface="Verdana" panose="020B0604030504040204" pitchFamily="34" charset="0"/>
                <a:cs typeface="Verdana" panose="020B0604030504040204" pitchFamily="34" charset="0"/>
              </a:defRPr>
            </a:lvl4pPr>
            <a:lvl5pPr>
              <a:defRPr sz="1200">
                <a:latin typeface="+mn-lt"/>
                <a:ea typeface="Verdana" panose="020B0604030504040204" pitchFamily="34" charset="0"/>
                <a:cs typeface="Verdana" panose="020B060403050404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hape 15"/>
          <p:cNvSpPr>
            <a:spLocks noGrp="1"/>
          </p:cNvSpPr>
          <p:nvPr>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Tree>
    <p:extLst>
      <p:ext uri="{BB962C8B-B14F-4D97-AF65-F5344CB8AC3E}">
        <p14:creationId xmlns:p14="http://schemas.microsoft.com/office/powerpoint/2010/main" val="2822425465"/>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Diapositiva titolo">
    <p:spTree>
      <p:nvGrpSpPr>
        <p:cNvPr id="1" name=""/>
        <p:cNvGrpSpPr/>
        <p:nvPr/>
      </p:nvGrpSpPr>
      <p:grpSpPr>
        <a:xfrm>
          <a:off x="0" y="0"/>
          <a:ext cx="0" cy="0"/>
          <a:chOff x="0" y="0"/>
          <a:chExt cx="0" cy="0"/>
        </a:xfrm>
      </p:grpSpPr>
      <p:sp>
        <p:nvSpPr>
          <p:cNvPr id="6" name="Line 12"/>
          <p:cNvSpPr>
            <a:spLocks noChangeShapeType="1"/>
          </p:cNvSpPr>
          <p:nvPr userDrawn="1"/>
        </p:nvSpPr>
        <p:spPr bwMode="auto">
          <a:xfrm flipH="1">
            <a:off x="1" y="4614863"/>
            <a:ext cx="8718947" cy="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a:lstStyle/>
          <a:p>
            <a:endParaRPr lang="en-US" sz="1350"/>
          </a:p>
        </p:txBody>
      </p:sp>
      <p:sp>
        <p:nvSpPr>
          <p:cNvPr id="4" name="Title 1"/>
          <p:cNvSpPr>
            <a:spLocks noGrp="1"/>
          </p:cNvSpPr>
          <p:nvPr>
            <p:ph type="title"/>
          </p:nvPr>
        </p:nvSpPr>
        <p:spPr>
          <a:xfrm>
            <a:off x="2157754" y="3381718"/>
            <a:ext cx="6986248" cy="1207633"/>
          </a:xfrm>
          <a:prstGeom prst="rect">
            <a:avLst/>
          </a:prstGeom>
        </p:spPr>
        <p:txBody>
          <a:bodyPr anchor="b"/>
          <a:lstStyle>
            <a:lvl1pPr>
              <a:defRPr sz="3600" b="1">
                <a:solidFill>
                  <a:srgbClr val="002060"/>
                </a:solidFill>
                <a:latin typeface="+mj-lt"/>
                <a:ea typeface="Verdana" panose="020B0604030504040204" pitchFamily="34" charset="0"/>
                <a:cs typeface="Verdana" panose="020B0604030504040204" pitchFamily="34" charset="0"/>
              </a:defRPr>
            </a:lvl1pPr>
          </a:lstStyle>
          <a:p>
            <a:r>
              <a:rPr lang="en-US" dirty="0" smtClean="0"/>
              <a:t>Click to edit Master title style</a:t>
            </a:r>
            <a:endParaRPr lang="en-US" dirty="0"/>
          </a:p>
        </p:txBody>
      </p:sp>
      <p:sp>
        <p:nvSpPr>
          <p:cNvPr id="5" name="Text Placeholder 2"/>
          <p:cNvSpPr>
            <a:spLocks noGrp="1"/>
          </p:cNvSpPr>
          <p:nvPr>
            <p:ph type="body" idx="1"/>
          </p:nvPr>
        </p:nvSpPr>
        <p:spPr>
          <a:xfrm>
            <a:off x="2157754" y="4641853"/>
            <a:ext cx="6986248" cy="1500187"/>
          </a:xfrm>
          <a:prstGeom prst="rect">
            <a:avLst/>
          </a:prstGeom>
        </p:spPr>
        <p:txBody>
          <a:bodyPr/>
          <a:lstStyle>
            <a:lvl1pPr marL="0" indent="0">
              <a:buNone/>
              <a:defRPr sz="1800">
                <a:solidFill>
                  <a:schemeClr val="tx1">
                    <a:tint val="75000"/>
                  </a:schemeClr>
                </a:solidFill>
                <a:latin typeface="+mj-lt"/>
                <a:ea typeface="Verdana" panose="020B0604030504040204" pitchFamily="34" charset="0"/>
                <a:cs typeface="Verdana" panose="020B0604030504040204" pitchFamily="34" charset="0"/>
              </a:defRPr>
            </a:lvl1pPr>
            <a:lvl2pPr marL="342875" indent="0">
              <a:buNone/>
              <a:defRPr sz="1500">
                <a:solidFill>
                  <a:schemeClr val="tx1">
                    <a:tint val="75000"/>
                  </a:schemeClr>
                </a:solidFill>
              </a:defRPr>
            </a:lvl2pPr>
            <a:lvl3pPr marL="685750" indent="0">
              <a:buNone/>
              <a:defRPr sz="1350">
                <a:solidFill>
                  <a:schemeClr val="tx1">
                    <a:tint val="75000"/>
                  </a:schemeClr>
                </a:solidFill>
              </a:defRPr>
            </a:lvl3pPr>
            <a:lvl4pPr marL="1028624" indent="0">
              <a:buNone/>
              <a:defRPr sz="1200">
                <a:solidFill>
                  <a:schemeClr val="tx1">
                    <a:tint val="75000"/>
                  </a:schemeClr>
                </a:solidFill>
              </a:defRPr>
            </a:lvl4pPr>
            <a:lvl5pPr marL="1371498" indent="0">
              <a:buNone/>
              <a:defRPr sz="1200">
                <a:solidFill>
                  <a:schemeClr val="tx1">
                    <a:tint val="75000"/>
                  </a:schemeClr>
                </a:solidFill>
              </a:defRPr>
            </a:lvl5pPr>
            <a:lvl6pPr marL="1714372" indent="0">
              <a:buNone/>
              <a:defRPr sz="1200">
                <a:solidFill>
                  <a:schemeClr val="tx1">
                    <a:tint val="75000"/>
                  </a:schemeClr>
                </a:solidFill>
              </a:defRPr>
            </a:lvl6pPr>
            <a:lvl7pPr marL="2057246" indent="0">
              <a:buNone/>
              <a:defRPr sz="1200">
                <a:solidFill>
                  <a:schemeClr val="tx1">
                    <a:tint val="75000"/>
                  </a:schemeClr>
                </a:solidFill>
              </a:defRPr>
            </a:lvl7pPr>
            <a:lvl8pPr marL="2400120" indent="0">
              <a:buNone/>
              <a:defRPr sz="1200">
                <a:solidFill>
                  <a:schemeClr val="tx1">
                    <a:tint val="75000"/>
                  </a:schemeClr>
                </a:solidFill>
              </a:defRPr>
            </a:lvl8pPr>
            <a:lvl9pPr marL="2742995" indent="0">
              <a:buNone/>
              <a:defRPr sz="1200">
                <a:solidFill>
                  <a:schemeClr val="tx1">
                    <a:tint val="75000"/>
                  </a:schemeClr>
                </a:solidFill>
              </a:defRPr>
            </a:lvl9pPr>
          </a:lstStyle>
          <a:p>
            <a:pPr lvl="0"/>
            <a:r>
              <a:rPr lang="en-US" dirty="0" smtClean="0"/>
              <a:t>Click to edit Master text styles</a:t>
            </a:r>
          </a:p>
        </p:txBody>
      </p:sp>
      <p:sp>
        <p:nvSpPr>
          <p:cNvPr id="8" name="Shape 15"/>
          <p:cNvSpPr txBox="1">
            <a:spLocks/>
          </p:cNvSpPr>
          <p:nvPr userDrawn="1"/>
        </p:nvSpPr>
        <p:spPr>
          <a:xfrm>
            <a:off x="157162" y="6545736"/>
            <a:ext cx="453935" cy="221661"/>
          </a:xfrm>
          <a:prstGeom prst="rect">
            <a:avLst/>
          </a:prstGeom>
        </p:spPr>
        <p:txBody>
          <a:bodyPr/>
          <a:lstStyle>
            <a:defPPr>
              <a:defRPr lang="en-US"/>
            </a:defPPr>
            <a:lvl1pPr algn="l" rtl="0" eaLnBrk="1" fontAlgn="auto" hangingPunct="1">
              <a:spcBef>
                <a:spcPts val="0"/>
              </a:spcBef>
              <a:spcAft>
                <a:spcPts val="0"/>
              </a:spcAft>
              <a:buClr>
                <a:srgbClr val="000000"/>
              </a:buClr>
              <a:buSzPct val="100000"/>
              <a:buFont typeface="Times New Roman" panose="02020603050405020304" pitchFamily="18" charset="0"/>
              <a:buNone/>
              <a:defRPr sz="1050" kern="1200">
                <a:solidFill>
                  <a:schemeClr val="tx1"/>
                </a:solidFill>
                <a:latin typeface="Arial" panose="020B0604020202020204" pitchFamily="34" charset="0"/>
                <a:ea typeface="MS Gothic" panose="020B0609070205080204" pitchFamily="49" charset="-128"/>
                <a:cs typeface="Arial" panose="020B0604020202020204" pitchFamily="34" charset="0"/>
              </a:defRPr>
            </a:lvl1pPr>
            <a:lvl2pPr marL="4556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28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00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7213" indent="1588"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a:defRPr/>
            </a:pPr>
            <a:fld id="{0C06BFA8-3637-4C6B-930B-C8BBC63DBF15}" type="slidenum">
              <a:rPr lang="en-US" altLang="en-US" sz="788" smtClean="0"/>
              <a:pPr>
                <a:defRPr/>
              </a:pPr>
              <a:t>‹#›</a:t>
            </a:fld>
            <a:endParaRPr lang="en-US" altLang="en-US" sz="788" dirty="0"/>
          </a:p>
        </p:txBody>
      </p:sp>
    </p:spTree>
    <p:extLst>
      <p:ext uri="{BB962C8B-B14F-4D97-AF65-F5344CB8AC3E}">
        <p14:creationId xmlns:p14="http://schemas.microsoft.com/office/powerpoint/2010/main" val="3098510114"/>
      </p:ext>
    </p:extLst>
  </p:cSld>
  <p:clrMapOvr>
    <a:masterClrMapping/>
  </p:clrMapOvr>
  <p:transition>
    <p:fade thruBlk="1"/>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5"/>
          </a:xfrm>
          <a:prstGeom prst="rect">
            <a:avLst/>
          </a:prstGeom>
        </p:spPr>
        <p:txBody>
          <a:bodyPr/>
          <a:lstStyle/>
          <a:p>
            <a:endParaRPr lang="en-US" dirty="0"/>
          </a:p>
        </p:txBody>
      </p:sp>
      <p:sp>
        <p:nvSpPr>
          <p:cNvPr id="3" name="Footer Placeholder 2"/>
          <p:cNvSpPr>
            <a:spLocks noGrp="1"/>
          </p:cNvSpPr>
          <p:nvPr>
            <p:ph type="ftr" sz="quarter" idx="11"/>
          </p:nvPr>
        </p:nvSpPr>
        <p:spPr>
          <a:xfrm>
            <a:off x="3124200" y="6356353"/>
            <a:ext cx="2895600" cy="365125"/>
          </a:xfrm>
          <a:prstGeom prst="rect">
            <a:avLst/>
          </a:prstGeom>
        </p:spPr>
        <p:txBody>
          <a:bodyPr/>
          <a:lstStyle/>
          <a:p>
            <a:endParaRPr lang="en-US" dirty="0"/>
          </a:p>
        </p:txBody>
      </p:sp>
      <p:sp>
        <p:nvSpPr>
          <p:cNvPr id="4" name="Slide Number Placeholder 3"/>
          <p:cNvSpPr>
            <a:spLocks noGrp="1"/>
          </p:cNvSpPr>
          <p:nvPr>
            <p:ph type="sldNum" sz="quarter" idx="12"/>
          </p:nvPr>
        </p:nvSpPr>
        <p:spPr/>
        <p:txBody>
          <a:bodyPr/>
          <a:lstStyle/>
          <a:p>
            <a:fld id="{25FD1339-7EAA-934C-948A-B6F832127B88}" type="slidenum">
              <a:rPr lang="en-US" smtClean="0"/>
              <a:pPr/>
              <a:t>‹#›</a:t>
            </a:fld>
            <a:endParaRPr lang="en-US" dirty="0"/>
          </a:p>
        </p:txBody>
      </p:sp>
    </p:spTree>
    <p:extLst>
      <p:ext uri="{BB962C8B-B14F-4D97-AF65-F5344CB8AC3E}">
        <p14:creationId xmlns:p14="http://schemas.microsoft.com/office/powerpoint/2010/main" val="40589206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0_Title and Kicker">
    <p:spTree>
      <p:nvGrpSpPr>
        <p:cNvPr id="1" name=""/>
        <p:cNvGrpSpPr/>
        <p:nvPr/>
      </p:nvGrpSpPr>
      <p:grpSpPr>
        <a:xfrm>
          <a:off x="0" y="0"/>
          <a:ext cx="0" cy="0"/>
          <a:chOff x="0" y="0"/>
          <a:chExt cx="0" cy="0"/>
        </a:xfrm>
      </p:grpSpPr>
      <p:sp>
        <p:nvSpPr>
          <p:cNvPr id="15" name="Rectangle 14" descr="Header_Bar_Strip"/>
          <p:cNvSpPr>
            <a:spLocks noChangeArrowheads="1"/>
          </p:cNvSpPr>
          <p:nvPr userDrawn="1"/>
        </p:nvSpPr>
        <p:spPr bwMode="gray">
          <a:xfrm rot="16200000">
            <a:off x="4343406" y="-4343399"/>
            <a:ext cx="457199" cy="9144000"/>
          </a:xfrm>
          <a:prstGeom prst="rect">
            <a:avLst/>
          </a:prstGeom>
          <a:solidFill>
            <a:schemeClr val="tx2"/>
          </a:solidFill>
          <a:ln>
            <a:noFill/>
          </a:ln>
          <a:effectLst>
            <a:outerShdw blurRad="50800" dist="38100" dir="2700000" algn="tl" rotWithShape="0">
              <a:schemeClr val="bg1">
                <a:lumMod val="50000"/>
                <a:alpha val="43000"/>
              </a:schemeClr>
            </a:outerShdw>
          </a:effectLst>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sz="1350" dirty="0"/>
          </a:p>
        </p:txBody>
      </p:sp>
      <p:sp>
        <p:nvSpPr>
          <p:cNvPr id="7" name="Title Placeholder 1"/>
          <p:cNvSpPr>
            <a:spLocks noGrp="1"/>
          </p:cNvSpPr>
          <p:nvPr>
            <p:ph type="title" hasCustomPrompt="1"/>
          </p:nvPr>
        </p:nvSpPr>
        <p:spPr>
          <a:xfrm>
            <a:off x="152400" y="30480"/>
            <a:ext cx="8839200" cy="384048"/>
          </a:xfrm>
          <a:prstGeom prst="rect">
            <a:avLst/>
          </a:prstGeom>
          <a:ln>
            <a:noFill/>
          </a:ln>
        </p:spPr>
        <p:txBody>
          <a:bodyPr vert="horz" lIns="91440" tIns="45720" rIns="91440" bIns="45720" rtlCol="0" anchor="b" anchorCtr="0">
            <a:noAutofit/>
          </a:bodyPr>
          <a:lstStyle>
            <a:lvl1pPr>
              <a:defRPr sz="1440">
                <a:solidFill>
                  <a:schemeClr val="bg1"/>
                </a:solidFill>
                <a:latin typeface="Lubalin Book for IBM"/>
                <a:cs typeface="Lubalin Book for IBM"/>
              </a:defRPr>
            </a:lvl1pPr>
          </a:lstStyle>
          <a:p>
            <a:r>
              <a:rPr lang="en-US" dirty="0"/>
              <a:t>Click to edit slide title (</a:t>
            </a:r>
            <a:r>
              <a:rPr lang="en-US" dirty="0" err="1"/>
              <a:t>Lubalin</a:t>
            </a:r>
            <a:r>
              <a:rPr lang="en-US" dirty="0"/>
              <a:t> 16)</a:t>
            </a:r>
          </a:p>
        </p:txBody>
      </p:sp>
      <p:cxnSp>
        <p:nvCxnSpPr>
          <p:cNvPr id="6" name="Straight Connector 5"/>
          <p:cNvCxnSpPr/>
          <p:nvPr userDrawn="1"/>
        </p:nvCxnSpPr>
        <p:spPr bwMode="auto">
          <a:xfrm>
            <a:off x="0" y="1295400"/>
            <a:ext cx="9144000" cy="0"/>
          </a:xfrm>
          <a:prstGeom prst="line">
            <a:avLst/>
          </a:prstGeom>
          <a:noFill/>
          <a:ln w="28575" cap="flat" cmpd="sng" algn="ctr">
            <a:solidFill>
              <a:schemeClr val="tx2"/>
            </a:solidFill>
            <a:prstDash val="solid"/>
            <a:round/>
            <a:headEnd type="none" w="med" len="med"/>
            <a:tailEnd type="none" w="med" len="med"/>
          </a:ln>
          <a:effectLst/>
        </p:spPr>
      </p:cxnSp>
      <p:sp>
        <p:nvSpPr>
          <p:cNvPr id="9" name="Content Placeholder 10"/>
          <p:cNvSpPr>
            <a:spLocks noGrp="1"/>
          </p:cNvSpPr>
          <p:nvPr>
            <p:ph sz="quarter" idx="14" hasCustomPrompt="1"/>
          </p:nvPr>
        </p:nvSpPr>
        <p:spPr>
          <a:xfrm>
            <a:off x="152400" y="457201"/>
            <a:ext cx="8991600" cy="838200"/>
          </a:xfrm>
          <a:prstGeom prst="rect">
            <a:avLst/>
          </a:prstGeom>
          <a:noFill/>
          <a:ln>
            <a:noFill/>
          </a:ln>
        </p:spPr>
        <p:txBody>
          <a:bodyPr lIns="54864" anchor="ctr" anchorCtr="0">
            <a:normAutofit/>
          </a:bodyPr>
          <a:lstStyle>
            <a:lvl1pPr marL="210027" marR="0" indent="0" algn="l" defTabSz="822960" rtl="0" eaLnBrk="1" fontAlgn="base" latinLnBrk="0" hangingPunct="1">
              <a:lnSpc>
                <a:spcPct val="100000"/>
              </a:lnSpc>
              <a:spcBef>
                <a:spcPts val="540"/>
              </a:spcBef>
              <a:spcAft>
                <a:spcPct val="0"/>
              </a:spcAft>
              <a:buClr>
                <a:schemeClr val="tx1"/>
              </a:buClr>
              <a:buSzTx/>
              <a:buFont typeface="Wingdings" pitchFamily="2" charset="2"/>
              <a:buNone/>
              <a:tabLst/>
              <a:defRPr lang="en-US" sz="1800" b="1" baseline="0" dirty="0" smtClean="0">
                <a:solidFill>
                  <a:schemeClr val="tx1">
                    <a:lumMod val="50000"/>
                    <a:lumOff val="50000"/>
                  </a:schemeClr>
                </a:solidFill>
                <a:latin typeface="HelvNeue Light for IBM"/>
                <a:ea typeface="+mn-ea"/>
                <a:cs typeface="Arial" pitchFamily="34" charset="0"/>
              </a:defRPr>
            </a:lvl1pPr>
          </a:lstStyle>
          <a:p>
            <a:pPr marL="210027" marR="0" lvl="0" indent="0" algn="l" defTabSz="822960" rtl="0" eaLnBrk="1" fontAlgn="base" latinLnBrk="0" hangingPunct="1">
              <a:lnSpc>
                <a:spcPct val="100000"/>
              </a:lnSpc>
              <a:spcBef>
                <a:spcPts val="540"/>
              </a:spcBef>
              <a:spcAft>
                <a:spcPct val="0"/>
              </a:spcAft>
              <a:buClr>
                <a:schemeClr val="tx1"/>
              </a:buClr>
              <a:buSzTx/>
              <a:buFont typeface="Wingdings" pitchFamily="2" charset="2"/>
              <a:buNone/>
              <a:tabLst/>
              <a:defRPr/>
            </a:pPr>
            <a:r>
              <a:rPr lang="en-US" dirty="0"/>
              <a:t>Enter slide take away</a:t>
            </a:r>
          </a:p>
        </p:txBody>
      </p:sp>
    </p:spTree>
    <p:extLst>
      <p:ext uri="{BB962C8B-B14F-4D97-AF65-F5344CB8AC3E}">
        <p14:creationId xmlns:p14="http://schemas.microsoft.com/office/powerpoint/2010/main" val="285976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creenshot">
    <p:spTree>
      <p:nvGrpSpPr>
        <p:cNvPr id="1" name=""/>
        <p:cNvGrpSpPr/>
        <p:nvPr/>
      </p:nvGrpSpPr>
      <p:grpSpPr>
        <a:xfrm>
          <a:off x="0" y="0"/>
          <a:ext cx="0" cy="0"/>
          <a:chOff x="0" y="0"/>
          <a:chExt cx="0" cy="0"/>
        </a:xfrm>
      </p:grpSpPr>
      <p:sp>
        <p:nvSpPr>
          <p:cNvPr id="3" name="Slide Number Placeholder 5"/>
          <p:cNvSpPr>
            <a:spLocks noGrp="1"/>
          </p:cNvSpPr>
          <p:nvPr>
            <p:ph type="sldNum" sz="quarter" idx="10"/>
          </p:nvPr>
        </p:nvSpPr>
        <p:spPr/>
        <p:txBody>
          <a:bodyPr/>
          <a:lstStyle>
            <a:lvl1pPr>
              <a:defRPr/>
            </a:lvl1pPr>
          </a:lstStyle>
          <a:p>
            <a:pPr>
              <a:defRPr/>
            </a:pPr>
            <a:fld id="{9D8F93EB-C1A6-4A03-AA60-111B3209B1F1}"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841248" y="1298448"/>
            <a:ext cx="7845552" cy="51846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6618134"/>
      </p:ext>
    </p:extLst>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0096DB"/>
        </a:solidFill>
        <a:effectLst/>
      </p:bgPr>
    </p:bg>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ts val="1200"/>
              </a:spcBef>
              <a:defRPr/>
            </a:pPr>
            <a:endParaRPr lang="en-US" sz="3000" b="1" dirty="0">
              <a:solidFill>
                <a:srgbClr val="002C5F"/>
              </a:solidFill>
              <a:ea typeface="+mn-ea"/>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p:cNvSpPr>
            <a:spLocks noGrp="1"/>
          </p:cNvSpPr>
          <p:nvPr>
            <p:ph type="sldNum" sz="quarter" idx="10"/>
          </p:nvPr>
        </p:nvSpPr>
        <p:spPr/>
        <p:txBody>
          <a:bodyPr/>
          <a:lstStyle>
            <a:lvl1pPr>
              <a:defRPr/>
            </a:lvl1pPr>
          </a:lstStyle>
          <a:p>
            <a:pPr>
              <a:defRPr/>
            </a:pPr>
            <a:fld id="{A79D37CD-2012-4E34-9792-0B94A8E985F2}"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63958894"/>
      </p:ext>
    </p:extLst>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841375" y="1292225"/>
            <a:ext cx="7845425"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solidFill>
                <a:prstClr val="white"/>
              </a:solidFill>
            </a:endParaRPr>
          </a:p>
        </p:txBody>
      </p:sp>
      <p:sp>
        <p:nvSpPr>
          <p:cNvPr id="3" name="Content Placeholder 2"/>
          <p:cNvSpPr>
            <a:spLocks noGrp="1"/>
          </p:cNvSpPr>
          <p:nvPr>
            <p:ph sz="half" idx="1"/>
          </p:nvPr>
        </p:nvSpPr>
        <p:spPr>
          <a:xfrm>
            <a:off x="914400" y="1524000"/>
            <a:ext cx="37338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3648" y="1524000"/>
            <a:ext cx="3730752"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a:defRPr/>
            </a:lvl1pPr>
          </a:lstStyle>
          <a:p>
            <a:pPr>
              <a:defRPr/>
            </a:pPr>
            <a:fld id="{820399D6-40C9-493A-A99C-48C068FBF93B}" type="slidenum">
              <a:rPr lang="en-US" altLang="en-US"/>
              <a:pPr>
                <a:defRPr/>
              </a:pPr>
              <a:t>‹#›</a:t>
            </a:fld>
            <a:endParaRPr lang="en-US" altLang="en-US"/>
          </a:p>
        </p:txBody>
      </p:sp>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83655459"/>
      </p:ext>
    </p:extLst>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5" name="Rectangle 4"/>
          <p:cNvSpPr/>
          <p:nvPr userDrawn="1"/>
        </p:nvSpPr>
        <p:spPr>
          <a:xfrm>
            <a:off x="841375" y="1292225"/>
            <a:ext cx="7845425" cy="5184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600" dirty="0">
              <a:solidFill>
                <a:prstClr val="white"/>
              </a:solidFill>
            </a:endParaRPr>
          </a:p>
        </p:txBody>
      </p:sp>
      <p:sp>
        <p:nvSpPr>
          <p:cNvPr id="3" name="Content Placeholder 2"/>
          <p:cNvSpPr>
            <a:spLocks noGrp="1"/>
          </p:cNvSpPr>
          <p:nvPr>
            <p:ph sz="half" idx="1"/>
          </p:nvPr>
        </p:nvSpPr>
        <p:spPr>
          <a:xfrm>
            <a:off x="914400" y="1524000"/>
            <a:ext cx="3733800"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803648" y="1524000"/>
            <a:ext cx="3730752" cy="4800600"/>
          </a:xfrm>
        </p:spPr>
        <p:txBody>
          <a:bodyPr/>
          <a:lstStyle>
            <a:lvl1pPr>
              <a:defRPr sz="2400" b="1">
                <a:solidFill>
                  <a:srgbClr val="002C5F"/>
                </a:solidFill>
              </a:defRPr>
            </a:lvl1pPr>
            <a:lvl2pPr>
              <a:defRPr sz="2000">
                <a:solidFill>
                  <a:srgbClr val="002C5F"/>
                </a:solidFill>
              </a:defRPr>
            </a:lvl2pPr>
            <a:lvl3pPr>
              <a:defRPr sz="1800">
                <a:solidFill>
                  <a:srgbClr val="002C5F"/>
                </a:solidFill>
              </a:defRPr>
            </a:lvl3pPr>
            <a:lvl4pPr>
              <a:defRPr sz="1600">
                <a:solidFill>
                  <a:srgbClr val="002C5F"/>
                </a:solidFill>
              </a:defRPr>
            </a:lvl4pPr>
            <a:lvl5pPr>
              <a:defRPr sz="1600">
                <a:solidFill>
                  <a:srgbClr val="002C5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0"/>
          </p:nvPr>
        </p:nvSpPr>
        <p:spPr/>
        <p:txBody>
          <a:bodyPr/>
          <a:lstStyle>
            <a:lvl1pPr>
              <a:defRPr>
                <a:cs typeface="+mn-cs"/>
              </a:defRPr>
            </a:lvl1pPr>
          </a:lstStyle>
          <a:p>
            <a:pPr>
              <a:defRPr/>
            </a:pPr>
            <a:fld id="{D0F13A2C-FCFD-4526-8C04-6CD036B47D25}" type="slidenum">
              <a:rPr lang="en-US"/>
              <a:pPr>
                <a:defRPr/>
              </a:pPr>
              <a:t>‹#›</a:t>
            </a:fld>
            <a:endParaRPr lang="en-US" dirty="0"/>
          </a:p>
        </p:txBody>
      </p:sp>
    </p:spTree>
    <p:extLst>
      <p:ext uri="{BB962C8B-B14F-4D97-AF65-F5344CB8AC3E}">
        <p14:creationId xmlns:p14="http://schemas.microsoft.com/office/powerpoint/2010/main" val="3634643872"/>
      </p:ext>
    </p:extLst>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extBox 3"/>
          <p:cNvSpPr txBox="1">
            <a:spLocks noChangeArrowheads="1"/>
          </p:cNvSpPr>
          <p:nvPr userDrawn="1"/>
        </p:nvSpPr>
        <p:spPr bwMode="auto">
          <a:xfrm>
            <a:off x="762000" y="457200"/>
            <a:ext cx="5410200" cy="554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ts val="1200"/>
              </a:spcBef>
              <a:defRPr/>
            </a:pPr>
            <a:endParaRPr lang="en-US" sz="3000" b="1" dirty="0" smtClean="0">
              <a:solidFill>
                <a:srgbClr val="002C5F"/>
              </a:solidFill>
              <a:cs typeface="Arial" panose="020B0604020202020204" pitchFamily="34" charset="0"/>
            </a:endParaRPr>
          </a:p>
        </p:txBody>
      </p:sp>
      <p:sp>
        <p:nvSpPr>
          <p:cNvPr id="3" name="Content Placeholder 2"/>
          <p:cNvSpPr>
            <a:spLocks noGrp="1"/>
          </p:cNvSpPr>
          <p:nvPr>
            <p:ph idx="1"/>
          </p:nvPr>
        </p:nvSpPr>
        <p:spPr>
          <a:xfrm>
            <a:off x="838200" y="1295400"/>
            <a:ext cx="7848600" cy="5184648"/>
          </a:xfrm>
        </p:spPr>
        <p:txBody>
          <a:bodyPr>
            <a:normAutofit/>
          </a:bodyPr>
          <a:lstStyle>
            <a:lvl1pPr>
              <a:defRPr sz="2800" b="1"/>
            </a:lvl1pPr>
            <a:lvl2pPr>
              <a:defRPr sz="2400"/>
            </a:lvl2pPr>
            <a:lvl3pPr>
              <a:defRPr sz="2000"/>
            </a:lvl3pPr>
            <a:lvl4pPr>
              <a:defRPr sz="1800"/>
            </a:lvl4pPr>
            <a:lvl5pPr>
              <a:defRPr sz="18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5"/>
          <p:cNvSpPr>
            <a:spLocks noGrp="1"/>
          </p:cNvSpPr>
          <p:nvPr>
            <p:ph type="sldNum" sz="quarter" idx="10"/>
          </p:nvPr>
        </p:nvSpPr>
        <p:spPr/>
        <p:txBody>
          <a:bodyPr/>
          <a:lstStyle>
            <a:lvl1pPr>
              <a:defRPr/>
            </a:lvl1pPr>
          </a:lstStyle>
          <a:p>
            <a:pPr>
              <a:defRPr/>
            </a:pPr>
            <a:fld id="{370BDC09-1DFB-46A6-88F6-FFADEBD49404}" type="slidenum">
              <a:rPr lang="en-US"/>
              <a:pPr>
                <a:defRPr/>
              </a:pPr>
              <a:t>‹#›</a:t>
            </a:fld>
            <a:endParaRPr lang="en-US" dirty="0"/>
          </a:p>
        </p:txBody>
      </p:sp>
    </p:spTree>
    <p:extLst>
      <p:ext uri="{BB962C8B-B14F-4D97-AF65-F5344CB8AC3E}">
        <p14:creationId xmlns:p14="http://schemas.microsoft.com/office/powerpoint/2010/main" val="3218346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13" name="Text Placeholder 2"/>
          <p:cNvSpPr>
            <a:spLocks noGrp="1"/>
          </p:cNvSpPr>
          <p:nvPr>
            <p:ph idx="1"/>
          </p:nvPr>
        </p:nvSpPr>
        <p:spPr>
          <a:xfrm>
            <a:off x="838200" y="1295400"/>
            <a:ext cx="7848600" cy="5181600"/>
          </a:xfrm>
          <a:prstGeom prst="rect">
            <a:avLst/>
          </a:prstGeom>
          <a:solidFill>
            <a:schemeClr val="bg1"/>
          </a:solidFill>
        </p:spPr>
        <p:txBody>
          <a:bodyPr rtlCol="0">
            <a:normAutofit/>
          </a:bodyPr>
          <a:lstStyle>
            <a:lvl1pPr>
              <a:defRPr>
                <a:solidFill>
                  <a:srgbClr val="002C5F"/>
                </a:solidFill>
                <a:latin typeface="Arial" pitchFamily="34" charset="0"/>
                <a:cs typeface="Arial" pitchFamily="34" charset="0"/>
              </a:defRPr>
            </a:lvl1pPr>
            <a:lvl2pPr>
              <a:defRPr>
                <a:solidFill>
                  <a:srgbClr val="002C5F"/>
                </a:solidFill>
                <a:latin typeface="Arial" pitchFamily="34" charset="0"/>
                <a:cs typeface="Arial" pitchFamily="34" charset="0"/>
              </a:defRPr>
            </a:lvl2pPr>
            <a:lvl3pPr>
              <a:defRPr>
                <a:solidFill>
                  <a:srgbClr val="002C5F"/>
                </a:solidFill>
                <a:latin typeface="Arial" pitchFamily="34" charset="0"/>
                <a:cs typeface="Arial" pitchFamily="34" charset="0"/>
              </a:defRPr>
            </a:lvl3pPr>
            <a:lvl4pPr>
              <a:defRPr>
                <a:solidFill>
                  <a:srgbClr val="002C5F"/>
                </a:solidFill>
                <a:latin typeface="Arial" pitchFamily="34" charset="0"/>
                <a:cs typeface="Arial" pitchFamily="34" charset="0"/>
              </a:defRPr>
            </a:lvl4pPr>
            <a:lvl5pPr>
              <a:defRPr>
                <a:solidFill>
                  <a:srgbClr val="002C5F"/>
                </a:solidFill>
                <a:latin typeface="Arial" pitchFamily="34" charset="0"/>
                <a:cs typeface="Arial" pitchFamily="34" charset="0"/>
              </a:defRPr>
            </a:lvl5pPr>
          </a:lstStyle>
          <a:p>
            <a:pPr lvl="0"/>
            <a:endParaRPr lang="en-US" noProof="0" dirty="0" smtClean="0"/>
          </a:p>
        </p:txBody>
      </p:sp>
      <p:sp>
        <p:nvSpPr>
          <p:cNvPr id="3" name="Slide Number Placeholder 5"/>
          <p:cNvSpPr>
            <a:spLocks noGrp="1"/>
          </p:cNvSpPr>
          <p:nvPr>
            <p:ph type="sldNum" sz="quarter" idx="10"/>
          </p:nvPr>
        </p:nvSpPr>
        <p:spPr/>
        <p:txBody>
          <a:bodyPr/>
          <a:lstStyle>
            <a:lvl1pPr>
              <a:defRPr>
                <a:cs typeface="+mn-cs"/>
              </a:defRPr>
            </a:lvl1pPr>
          </a:lstStyle>
          <a:p>
            <a:pPr>
              <a:defRPr/>
            </a:pPr>
            <a:fld id="{46B0E587-F2BA-4EDB-9D42-763829C45071}" type="slidenum">
              <a:rPr lang="en-US"/>
              <a:pPr>
                <a:defRPr/>
              </a:pPr>
              <a:t>‹#›</a:t>
            </a:fld>
            <a:endParaRPr lang="en-US" dirty="0"/>
          </a:p>
        </p:txBody>
      </p:sp>
    </p:spTree>
    <p:extLst>
      <p:ext uri="{BB962C8B-B14F-4D97-AF65-F5344CB8AC3E}">
        <p14:creationId xmlns:p14="http://schemas.microsoft.com/office/powerpoint/2010/main" val="826251458"/>
      </p:ext>
    </p:extLst>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1913DD1E-A410-46F2-BB2C-C78A68D3BEE1}"/>
              </a:ext>
            </a:extLst>
          </p:cNvPr>
          <p:cNvGraphicFramePr>
            <a:graphicFrameLocks noChangeAspect="1"/>
          </p:cNvGraphicFramePr>
          <p:nvPr userDrawn="1">
            <p:custDataLst>
              <p:tags r:id="rId2"/>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3186" name="think-cell Slide" r:id="rId4" imgW="425" imgH="424" progId="TCLayout.ActiveDocument.1">
                  <p:embed/>
                </p:oleObj>
              </mc:Choice>
              <mc:Fallback>
                <p:oleObj name="think-cell Slide" r:id="rId4" imgW="425" imgH="424" progId="TCLayout.ActiveDocument.1">
                  <p:embed/>
                  <p:pic>
                    <p:nvPicPr>
                      <p:cNvPr id="2" name="Object 1" hidden="1">
                        <a:extLst>
                          <a:ext uri="{FF2B5EF4-FFF2-40B4-BE49-F238E27FC236}">
                            <a16:creationId xmlns:a16="http://schemas.microsoft.com/office/drawing/2014/main" id="{1913DD1E-A410-46F2-BB2C-C78A68D3BEE1}"/>
                          </a:ext>
                        </a:extLst>
                      </p:cNvPr>
                      <p:cNvPicPr/>
                      <p:nvPr/>
                    </p:nvPicPr>
                    <p:blipFill>
                      <a:blip r:embed="rId5"/>
                      <a:stretch>
                        <a:fillRect/>
                      </a:stretch>
                    </p:blipFill>
                    <p:spPr>
                      <a:xfrm>
                        <a:off x="1192" y="1589"/>
                        <a:ext cx="1190" cy="1587"/>
                      </a:xfrm>
                      <a:prstGeom prst="rect">
                        <a:avLst/>
                      </a:prstGeom>
                    </p:spPr>
                  </p:pic>
                </p:oleObj>
              </mc:Fallback>
            </mc:AlternateContent>
          </a:graphicData>
        </a:graphic>
      </p:graphicFrame>
      <p:pic>
        <p:nvPicPr>
          <p:cNvPr id="3" name="Picture 2">
            <a:extLst>
              <a:ext uri="{FF2B5EF4-FFF2-40B4-BE49-F238E27FC236}">
                <a16:creationId xmlns:a16="http://schemas.microsoft.com/office/drawing/2014/main" id="{574CC4F4-257D-4EAB-95C4-C523C9D19B59}"/>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a:stretch/>
        </p:blipFill>
        <p:spPr>
          <a:xfrm>
            <a:off x="5438084" y="1931542"/>
            <a:ext cx="3705916" cy="4926458"/>
          </a:xfrm>
          <a:prstGeom prst="rect">
            <a:avLst/>
          </a:prstGeom>
        </p:spPr>
      </p:pic>
      <p:sp>
        <p:nvSpPr>
          <p:cNvPr id="12" name="Text Placeholder 11">
            <a:extLst>
              <a:ext uri="{FF2B5EF4-FFF2-40B4-BE49-F238E27FC236}">
                <a16:creationId xmlns:a16="http://schemas.microsoft.com/office/drawing/2014/main" id="{42ABD46B-7A0C-49CE-B8FA-9E99D0874DAD}"/>
              </a:ext>
            </a:extLst>
          </p:cNvPr>
          <p:cNvSpPr>
            <a:spLocks noGrp="1"/>
          </p:cNvSpPr>
          <p:nvPr>
            <p:ph type="body" sz="quarter" idx="10" hasCustomPrompt="1"/>
          </p:nvPr>
        </p:nvSpPr>
        <p:spPr>
          <a:xfrm>
            <a:off x="465037" y="3002663"/>
            <a:ext cx="5515139" cy="627506"/>
          </a:xfrm>
        </p:spPr>
        <p:txBody>
          <a:bodyPr>
            <a:noAutofit/>
          </a:bodyPr>
          <a:lstStyle>
            <a:lvl1pPr marL="0" marR="0" indent="0" algn="l" defTabSz="685800" rtl="0" eaLnBrk="0" fontAlgn="base" latinLnBrk="0" hangingPunct="0">
              <a:lnSpc>
                <a:spcPct val="90000"/>
              </a:lnSpc>
              <a:spcBef>
                <a:spcPct val="0"/>
              </a:spcBef>
              <a:spcAft>
                <a:spcPts val="450"/>
              </a:spcAft>
              <a:buClrTx/>
              <a:buSzTx/>
              <a:buFontTx/>
              <a:buNone/>
              <a:tabLst/>
              <a:defRPr sz="30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Helvetica Neue" charset="0"/>
                <a:ea typeface="Helvetica Neue" charset="0"/>
                <a:cs typeface="Helvetica Neue" charset="0"/>
              </a:rPr>
              <a:t>The Title of the Presentation</a:t>
            </a:r>
            <a:endPar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endParaRPr>
          </a:p>
        </p:txBody>
      </p:sp>
      <p:sp>
        <p:nvSpPr>
          <p:cNvPr id="10" name="TextBox 9">
            <a:extLst>
              <a:ext uri="{FF2B5EF4-FFF2-40B4-BE49-F238E27FC236}">
                <a16:creationId xmlns:a16="http://schemas.microsoft.com/office/drawing/2014/main" id="{4F375CA5-DF4C-43D0-994D-1436DCD65E05}"/>
              </a:ext>
            </a:extLst>
          </p:cNvPr>
          <p:cNvSpPr txBox="1"/>
          <p:nvPr/>
        </p:nvSpPr>
        <p:spPr>
          <a:xfrm>
            <a:off x="465038" y="761991"/>
            <a:ext cx="3464353" cy="900246"/>
          </a:xfrm>
          <a:prstGeom prst="rect">
            <a:avLst/>
          </a:prstGeom>
          <a:noFill/>
        </p:spPr>
        <p:txBody>
          <a:bodyPr wrap="square" rtlCol="0">
            <a:spAutoFit/>
          </a:bodyPr>
          <a:lstStyle/>
          <a:p>
            <a:r>
              <a:rPr lang="en-US" sz="3750" spc="23" dirty="0">
                <a:latin typeface="Helvetica Neue Thin" charset="0"/>
                <a:ea typeface="Helvetica Neue Thin" charset="0"/>
                <a:cs typeface="Helvetica Neue Thin" charset="0"/>
              </a:rPr>
              <a:t>IBM </a:t>
            </a:r>
            <a:r>
              <a:rPr lang="en-US" sz="3750" b="1" spc="23" dirty="0">
                <a:latin typeface="Helvetica Neue Thin" charset="0"/>
                <a:ea typeface="Helvetica Neue Thin" charset="0"/>
                <a:cs typeface="Helvetica Neue Thin" charset="0"/>
              </a:rPr>
              <a:t>Research</a:t>
            </a:r>
          </a:p>
          <a:p>
            <a:r>
              <a:rPr lang="en-US" sz="1500" spc="23" dirty="0">
                <a:latin typeface="Helvetica Neue Thin" charset="0"/>
                <a:ea typeface="Helvetica Neue Thin" charset="0"/>
                <a:cs typeface="Helvetica Neue Thin" charset="0"/>
              </a:rPr>
              <a:t>STRATEGIC BUSINESS INSIGHTS</a:t>
            </a:r>
          </a:p>
        </p:txBody>
      </p:sp>
      <p:sp>
        <p:nvSpPr>
          <p:cNvPr id="13" name="Text Placeholder 11">
            <a:extLst>
              <a:ext uri="{FF2B5EF4-FFF2-40B4-BE49-F238E27FC236}">
                <a16:creationId xmlns:a16="http://schemas.microsoft.com/office/drawing/2014/main" id="{81D14348-D419-40A0-B54E-36A38D17A69B}"/>
              </a:ext>
            </a:extLst>
          </p:cNvPr>
          <p:cNvSpPr>
            <a:spLocks noGrp="1"/>
          </p:cNvSpPr>
          <p:nvPr>
            <p:ph type="body" sz="quarter" idx="11" hasCustomPrompt="1"/>
          </p:nvPr>
        </p:nvSpPr>
        <p:spPr>
          <a:xfrm>
            <a:off x="465037" y="3630169"/>
            <a:ext cx="5515139" cy="1392557"/>
          </a:xfrm>
        </p:spPr>
        <p:txBody>
          <a:bodyPr/>
          <a:lstStyle>
            <a:lvl1pPr marL="0" marR="0" indent="0" algn="l" defTabSz="685800" rtl="0" eaLnBrk="0" fontAlgn="base" latinLnBrk="0" hangingPunct="0">
              <a:lnSpc>
                <a:spcPct val="90000"/>
              </a:lnSpc>
              <a:spcBef>
                <a:spcPct val="0"/>
              </a:spcBef>
              <a:spcAft>
                <a:spcPts val="450"/>
              </a:spcAft>
              <a:buClrTx/>
              <a:buSzTx/>
              <a:buFontTx/>
              <a:buNone/>
              <a:tabLst/>
              <a:defRPr sz="21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Helvetica Neue Light" charset="0"/>
                <a:ea typeface="Helvetica Neue Light" charset="0"/>
                <a:cs typeface="Helvetica Neue Light" charset="0"/>
              </a:rPr>
              <a:t>THE SUBTITLE IS WRITTEN HERE</a:t>
            </a:r>
            <a:endPar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endParaRPr>
          </a:p>
        </p:txBody>
      </p:sp>
      <p:sp>
        <p:nvSpPr>
          <p:cNvPr id="14" name="Text Placeholder 11">
            <a:extLst>
              <a:ext uri="{FF2B5EF4-FFF2-40B4-BE49-F238E27FC236}">
                <a16:creationId xmlns:a16="http://schemas.microsoft.com/office/drawing/2014/main" id="{3CFD3C5D-1F9E-41C0-8B4A-138A58C67AC6}"/>
              </a:ext>
            </a:extLst>
          </p:cNvPr>
          <p:cNvSpPr>
            <a:spLocks noGrp="1"/>
          </p:cNvSpPr>
          <p:nvPr>
            <p:ph type="body" sz="quarter" idx="12" hasCustomPrompt="1"/>
          </p:nvPr>
        </p:nvSpPr>
        <p:spPr>
          <a:xfrm>
            <a:off x="465037" y="5041012"/>
            <a:ext cx="5515139" cy="382714"/>
          </a:xfrm>
        </p:spPr>
        <p:txBody>
          <a:bodyPr/>
          <a:lstStyle>
            <a:lvl1pPr marL="0" marR="0" indent="0" algn="l" defTabSz="685800" rtl="0" eaLnBrk="0" fontAlgn="base" latinLnBrk="0" hangingPunct="0">
              <a:lnSpc>
                <a:spcPct val="90000"/>
              </a:lnSpc>
              <a:spcBef>
                <a:spcPct val="0"/>
              </a:spcBef>
              <a:spcAft>
                <a:spcPts val="450"/>
              </a:spcAft>
              <a:buClrTx/>
              <a:buSzTx/>
              <a:buFontTx/>
              <a:buNone/>
              <a:tabLst/>
              <a:defRPr sz="21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rPr>
              <a:t>November 15, 2017</a:t>
            </a:r>
          </a:p>
        </p:txBody>
      </p:sp>
      <p:sp>
        <p:nvSpPr>
          <p:cNvPr id="15" name="Text Placeholder 11">
            <a:extLst>
              <a:ext uri="{FF2B5EF4-FFF2-40B4-BE49-F238E27FC236}">
                <a16:creationId xmlns:a16="http://schemas.microsoft.com/office/drawing/2014/main" id="{56E58A22-8438-4164-80B0-FAFD15F33C33}"/>
              </a:ext>
            </a:extLst>
          </p:cNvPr>
          <p:cNvSpPr>
            <a:spLocks noGrp="1"/>
          </p:cNvSpPr>
          <p:nvPr>
            <p:ph type="body" sz="quarter" idx="13" hasCustomPrompt="1"/>
          </p:nvPr>
        </p:nvSpPr>
        <p:spPr>
          <a:xfrm>
            <a:off x="465037" y="5423727"/>
            <a:ext cx="5515139" cy="419289"/>
          </a:xfrm>
        </p:spPr>
        <p:txBody>
          <a:bodyPr/>
          <a:lstStyle>
            <a:lvl1pPr marL="0" marR="0" indent="0" algn="l" defTabSz="685800" rtl="0" eaLnBrk="0" fontAlgn="base" latinLnBrk="0" hangingPunct="0">
              <a:lnSpc>
                <a:spcPct val="90000"/>
              </a:lnSpc>
              <a:spcBef>
                <a:spcPct val="0"/>
              </a:spcBef>
              <a:spcAft>
                <a:spcPts val="450"/>
              </a:spcAft>
              <a:buClrTx/>
              <a:buSzTx/>
              <a:buFontTx/>
              <a:buNone/>
              <a:tabLst/>
              <a:defRPr sz="2100">
                <a:latin typeface="Helvetica Neue Light"/>
              </a:defRPr>
            </a:lvl1pPr>
          </a:lstStyle>
          <a:p>
            <a:pPr marL="0" marR="0" lvl="0" indent="0" algn="l" defTabSz="685800" rtl="0" eaLnBrk="0" fontAlgn="base" latinLnBrk="0" hangingPunct="0">
              <a:lnSpc>
                <a:spcPct val="90000"/>
              </a:lnSpc>
              <a:spcBef>
                <a:spcPct val="0"/>
              </a:spcBef>
              <a:spcAft>
                <a:spcPts val="450"/>
              </a:spcAft>
              <a:buClrTx/>
              <a:buSzTx/>
              <a:buFontTx/>
              <a:buNone/>
              <a:tabLst/>
              <a:defRPr/>
            </a:pPr>
            <a:r>
              <a:rPr kumimoji="0" lang="en-US" sz="1500" b="0" i="0" u="none" strike="noStrike" kern="1200" cap="none" spc="0" normalizeH="0" baseline="0" noProof="0" dirty="0">
                <a:ln>
                  <a:noFill/>
                </a:ln>
                <a:solidFill>
                  <a:prstClr val="black"/>
                </a:solidFill>
                <a:effectLst/>
                <a:uLnTx/>
                <a:uFillTx/>
                <a:latin typeface="Helvetica Neue Thin" charset="0"/>
                <a:ea typeface="Helvetica Neue Thin" charset="0"/>
                <a:cs typeface="Helvetica Neue Thin" charset="0"/>
              </a:rPr>
              <a:t>By First Last Name (optional)</a:t>
            </a:r>
          </a:p>
        </p:txBody>
      </p:sp>
    </p:spTree>
    <p:extLst>
      <p:ext uri="{BB962C8B-B14F-4D97-AF65-F5344CB8AC3E}">
        <p14:creationId xmlns:p14="http://schemas.microsoft.com/office/powerpoint/2010/main" val="1952892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jpe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image" Target="../media/image6.emf"/><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oleObject" Target="../embeddings/oleObject1.bin"/><Relationship Id="rId5" Type="http://schemas.openxmlformats.org/officeDocument/2006/relationships/slideLayout" Target="../slideLayouts/slideLayout13.xml"/><Relationship Id="rId10" Type="http://schemas.openxmlformats.org/officeDocument/2006/relationships/tags" Target="../tags/tag2.xml"/><Relationship Id="rId4" Type="http://schemas.openxmlformats.org/officeDocument/2006/relationships/slideLayout" Target="../slideLayouts/slideLayout12.xml"/><Relationship Id="rId9" Type="http://schemas.openxmlformats.org/officeDocument/2006/relationships/vmlDrawing" Target="../drawings/vmlDrawing1.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image" Target="../media/image8.png"/><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6" descr="template.gif"/>
          <p:cNvPicPr>
            <a:picLocks noChangeAspect="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0" y="-30163"/>
            <a:ext cx="9144000"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p:ph type="sldNum" sz="quarter" idx="4"/>
          </p:nvPr>
        </p:nvSpPr>
        <p:spPr>
          <a:xfrm>
            <a:off x="8610600" y="6492875"/>
            <a:ext cx="533400" cy="365125"/>
          </a:xfrm>
          <a:prstGeom prst="rect">
            <a:avLst/>
          </a:prstGeom>
        </p:spPr>
        <p:txBody>
          <a:bodyPr vert="horz" wrap="square" lIns="91440" tIns="45720" rIns="91440" bIns="45720" numCol="1" anchor="t" anchorCtr="0" compatLnSpc="1">
            <a:prstTxWarp prst="textNoShape">
              <a:avLst/>
            </a:prstTxWarp>
          </a:bodyPr>
          <a:lstStyle>
            <a:lvl1pPr algn="ctr" eaLnBrk="1" hangingPunct="1">
              <a:defRPr sz="1400">
                <a:solidFill>
                  <a:srgbClr val="FFFFFF"/>
                </a:solidFill>
                <a:latin typeface="Arial" panose="020B0604020202020204" pitchFamily="34" charset="0"/>
                <a:cs typeface="Arial" panose="020B0604020202020204" pitchFamily="34" charset="0"/>
              </a:defRPr>
            </a:lvl1pPr>
          </a:lstStyle>
          <a:p>
            <a:pPr>
              <a:defRPr/>
            </a:pPr>
            <a:fld id="{4250DF44-810A-43EB-9919-D13EEAAE7EFD}" type="slidenum">
              <a:rPr lang="en-US" altLang="en-US"/>
              <a:pPr>
                <a:defRPr/>
              </a:pPr>
              <a:t>‹#›</a:t>
            </a:fld>
            <a:endParaRPr lang="en-US" altLang="en-US"/>
          </a:p>
        </p:txBody>
      </p:sp>
      <p:sp>
        <p:nvSpPr>
          <p:cNvPr id="14" name="Rectangle 13"/>
          <p:cNvSpPr/>
          <p:nvPr userDrawn="1"/>
        </p:nvSpPr>
        <p:spPr>
          <a:xfrm>
            <a:off x="609600" y="228600"/>
            <a:ext cx="8229600" cy="5715000"/>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5125" name="Oval 41"/>
          <p:cNvSpPr>
            <a:spLocks noChangeArrowheads="1"/>
          </p:cNvSpPr>
          <p:nvPr userDrawn="1"/>
        </p:nvSpPr>
        <p:spPr bwMode="gray">
          <a:xfrm>
            <a:off x="295275" y="1295400"/>
            <a:ext cx="990600" cy="989013"/>
          </a:xfrm>
          <a:prstGeom prst="ellipse">
            <a:avLst/>
          </a:prstGeom>
          <a:solidFill>
            <a:schemeClr val="bg1">
              <a:alpha val="70979"/>
            </a:schemeClr>
          </a:solidFill>
          <a:ln>
            <a:noFill/>
          </a:ln>
          <a:extLst>
            <a:ext uri="{91240B29-F687-4f45-9708-019B960494DF}"/>
          </a:extLst>
        </p:spPr>
        <p:txBody>
          <a:bodyPr wrap="none" anchor="ct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defRPr/>
            </a:pPr>
            <a:endParaRPr lang="en-US" dirty="0">
              <a:solidFill>
                <a:srgbClr val="000000"/>
              </a:solidFill>
              <a:ea typeface="+mn-ea"/>
            </a:endParaRPr>
          </a:p>
        </p:txBody>
      </p:sp>
      <p:sp>
        <p:nvSpPr>
          <p:cNvPr id="10" name="Rectangle 9"/>
          <p:cNvSpPr/>
          <p:nvPr userDrawn="1"/>
        </p:nvSpPr>
        <p:spPr>
          <a:xfrm>
            <a:off x="295275" y="1762125"/>
            <a:ext cx="609600" cy="4333875"/>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sp>
        <p:nvSpPr>
          <p:cNvPr id="2055" name="Text Placeholder 2"/>
          <p:cNvSpPr>
            <a:spLocks noGrp="1"/>
          </p:cNvSpPr>
          <p:nvPr userDrawn="1">
            <p:ph type="body" idx="1"/>
          </p:nvPr>
        </p:nvSpPr>
        <p:spPr bwMode="auto">
          <a:xfrm>
            <a:off x="838200" y="1295400"/>
            <a:ext cx="7848600" cy="5181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endParaRPr lang="en-US" altLang="en-US" smtClean="0"/>
          </a:p>
        </p:txBody>
      </p:sp>
      <p:pic>
        <p:nvPicPr>
          <p:cNvPr id="2056" name="Picture 20" descr="odeplogo2.jpg"/>
          <p:cNvPicPr>
            <a:picLocks noChangeAspect="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228600" y="6172200"/>
            <a:ext cx="546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userDrawn="1"/>
        </p:nvSpPr>
        <p:spPr bwMode="auto">
          <a:xfrm>
            <a:off x="447675" y="381000"/>
            <a:ext cx="5953125" cy="76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solidFill>
                <a:prstClr val="white"/>
              </a:solidFill>
            </a:endParaRPr>
          </a:p>
        </p:txBody>
      </p:sp>
      <p:pic>
        <p:nvPicPr>
          <p:cNvPr id="2058" name="Picture 11" descr="JAN Logo&#10;&#10;Job Accommodation Network"/>
          <p:cNvPicPr>
            <a:picLocks noChangeAspect="1"/>
          </p:cNvPicPr>
          <p:nvPr userDrawn="1"/>
        </p:nvPicPr>
        <p:blipFill>
          <a:blip r:embed="rId12">
            <a:extLst>
              <a:ext uri="{28A0092B-C50C-407E-A947-70E740481C1C}">
                <a14:useLocalDpi xmlns:a14="http://schemas.microsoft.com/office/drawing/2010/main" val="0"/>
              </a:ext>
            </a:extLst>
          </a:blip>
          <a:srcRect/>
          <a:stretch>
            <a:fillRect/>
          </a:stretch>
        </p:blipFill>
        <p:spPr bwMode="auto">
          <a:xfrm>
            <a:off x="6172200" y="384175"/>
            <a:ext cx="2500313"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9" name="Title Placeholder 11"/>
          <p:cNvSpPr>
            <a:spLocks noGrp="1"/>
          </p:cNvSpPr>
          <p:nvPr userDrawn="1">
            <p:ph type="title"/>
          </p:nvPr>
        </p:nvSpPr>
        <p:spPr bwMode="auto">
          <a:xfrm>
            <a:off x="457200" y="274638"/>
            <a:ext cx="8153400"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Tree>
    <p:extLst>
      <p:ext uri="{BB962C8B-B14F-4D97-AF65-F5344CB8AC3E}">
        <p14:creationId xmlns:p14="http://schemas.microsoft.com/office/powerpoint/2010/main" val="3869353713"/>
      </p:ext>
    </p:extLst>
  </p:cSld>
  <p:clrMap bg1="lt1" tx1="dk1" bg2="lt2" tx2="dk2" accent1="accent1" accent2="accent2" accent3="accent3" accent4="accent4" accent5="accent5" accent6="accent6" hlink="hlink" folHlink="folHlink"/>
  <p:sldLayoutIdLst>
    <p:sldLayoutId id="2147483662" r:id="rId1"/>
    <p:sldLayoutId id="2147483659" r:id="rId2"/>
    <p:sldLayoutId id="2147483663" r:id="rId3"/>
    <p:sldLayoutId id="2147483660" r:id="rId4"/>
    <p:sldLayoutId id="2147483661" r:id="rId5"/>
    <p:sldLayoutId id="2147483687" r:id="rId6"/>
    <p:sldLayoutId id="2147483688" r:id="rId7"/>
    <p:sldLayoutId id="2147483689" r:id="rId8"/>
  </p:sldLayoutIdLst>
  <p:transition spd="slow">
    <p:zoom/>
  </p:transition>
  <p:hf hdr="0" ftr="0" dt="0"/>
  <p:txStyles>
    <p:titleStyle>
      <a:lvl1pPr algn="l" rtl="0" eaLnBrk="0" fontAlgn="base" hangingPunct="0">
        <a:spcBef>
          <a:spcPct val="0"/>
        </a:spcBef>
        <a:spcAft>
          <a:spcPct val="0"/>
        </a:spcAft>
        <a:defRPr sz="3200" b="1" i="0" u="none" kern="1200">
          <a:solidFill>
            <a:srgbClr val="002C5F"/>
          </a:solidFill>
          <a:latin typeface="Arial" pitchFamily="34" charset="0"/>
          <a:ea typeface="MS PGothic" panose="020B0600070205080204" pitchFamily="34" charset="-128"/>
          <a:cs typeface="Arial" pitchFamily="34" charset="0"/>
        </a:defRPr>
      </a:lvl1pPr>
      <a:lvl2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2pPr>
      <a:lvl3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3pPr>
      <a:lvl4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4pPr>
      <a:lvl5pPr algn="l" rtl="0" eaLnBrk="0" fontAlgn="base" hangingPunct="0">
        <a:spcBef>
          <a:spcPct val="0"/>
        </a:spcBef>
        <a:spcAft>
          <a:spcPct val="0"/>
        </a:spcAft>
        <a:defRPr sz="3200" b="1">
          <a:solidFill>
            <a:srgbClr val="002C5F"/>
          </a:solidFill>
          <a:latin typeface="Arial" charset="0"/>
          <a:ea typeface="MS PGothic" panose="020B0600070205080204" pitchFamily="34" charset="-128"/>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p:titleStyle>
    <p:bodyStyle>
      <a:lvl1pPr marL="342900" indent="-342900" algn="l" rtl="0" eaLnBrk="0" fontAlgn="base" hangingPunct="0">
        <a:spcBef>
          <a:spcPct val="20000"/>
        </a:spcBef>
        <a:spcAft>
          <a:spcPct val="0"/>
        </a:spcAft>
        <a:buFont typeface="Wingdings" panose="05000000000000000000" pitchFamily="2" charset="2"/>
        <a:defRPr sz="3200" kern="1200">
          <a:solidFill>
            <a:srgbClr val="002C5F"/>
          </a:solidFill>
          <a:latin typeface="Arial" pitchFamily="34" charset="0"/>
          <a:ea typeface="MS PGothic" panose="020B0600070205080204" pitchFamily="34" charset="-128"/>
          <a:cs typeface="Arial" pitchFamily="34" charset="0"/>
        </a:defRPr>
      </a:lvl1pPr>
      <a:lvl2pPr marL="742950" indent="-285750" algn="l" rtl="0" eaLnBrk="0" fontAlgn="base" hangingPunct="0">
        <a:spcBef>
          <a:spcPct val="20000"/>
        </a:spcBef>
        <a:spcAft>
          <a:spcPct val="0"/>
        </a:spcAft>
        <a:buFont typeface="Wingdings" panose="05000000000000000000" pitchFamily="2" charset="2"/>
        <a:buChar char="§"/>
        <a:defRPr sz="2800" kern="1200">
          <a:solidFill>
            <a:srgbClr val="002C5F"/>
          </a:solidFill>
          <a:latin typeface="Arial" pitchFamily="34" charset="0"/>
          <a:ea typeface="Arial" charset="0"/>
          <a:cs typeface="Arial" pitchFamily="34" charset="0"/>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rgbClr val="002C5F"/>
          </a:solidFill>
          <a:latin typeface="Arial" pitchFamily="34" charset="0"/>
          <a:ea typeface="Arial" charset="0"/>
          <a:cs typeface="Arial" pitchFamily="34" charset="0"/>
        </a:defRPr>
      </a:lvl3pPr>
      <a:lvl4pPr marL="16002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Arial" charset="0"/>
          <a:cs typeface="Arial" pitchFamily="34" charset="0"/>
        </a:defRPr>
      </a:lvl4pPr>
      <a:lvl5pPr marL="2057400" indent="-228600" algn="l" rtl="0" eaLnBrk="0" fontAlgn="base" hangingPunct="0">
        <a:spcBef>
          <a:spcPct val="20000"/>
        </a:spcBef>
        <a:spcAft>
          <a:spcPct val="0"/>
        </a:spcAft>
        <a:buFont typeface="Wingdings" panose="05000000000000000000" pitchFamily="2" charset="2"/>
        <a:buChar char="§"/>
        <a:defRPr sz="2000" kern="1200">
          <a:solidFill>
            <a:srgbClr val="002C5F"/>
          </a:solidFill>
          <a:latin typeface="Arial" pitchFamily="34" charset="0"/>
          <a:ea typeface="Arial" charset="0"/>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1EB10110-0EE6-4859-BB30-57A1A9EF32A1}"/>
              </a:ext>
            </a:extLst>
          </p:cNvPr>
          <p:cNvGraphicFramePr>
            <a:graphicFrameLocks noChangeAspect="1"/>
          </p:cNvGraphicFramePr>
          <p:nvPr>
            <p:custDataLst>
              <p:tags r:id="rId10"/>
            </p:custDataLst>
            <p:extLst/>
          </p:nvPr>
        </p:nvGraphicFramePr>
        <p:xfrm>
          <a:off x="1192" y="1589"/>
          <a:ext cx="1190" cy="1587"/>
        </p:xfrm>
        <a:graphic>
          <a:graphicData uri="http://schemas.openxmlformats.org/presentationml/2006/ole">
            <mc:AlternateContent xmlns:mc="http://schemas.openxmlformats.org/markup-compatibility/2006">
              <mc:Choice xmlns:v="urn:schemas-microsoft-com:vml" Requires="v">
                <p:oleObj spid="_x0000_s2162" name="think-cell Slide" r:id="rId11" imgW="425" imgH="424" progId="TCLayout.ActiveDocument.1">
                  <p:embed/>
                </p:oleObj>
              </mc:Choice>
              <mc:Fallback>
                <p:oleObj name="think-cell Slide" r:id="rId11" imgW="425" imgH="424" progId="TCLayout.ActiveDocument.1">
                  <p:embed/>
                  <p:pic>
                    <p:nvPicPr>
                      <p:cNvPr id="15" name="Object 14" hidden="1">
                        <a:extLst>
                          <a:ext uri="{FF2B5EF4-FFF2-40B4-BE49-F238E27FC236}">
                            <a16:creationId xmlns:a16="http://schemas.microsoft.com/office/drawing/2014/main" id="{1EB10110-0EE6-4859-BB30-57A1A9EF32A1}"/>
                          </a:ext>
                        </a:extLst>
                      </p:cNvPr>
                      <p:cNvPicPr/>
                      <p:nvPr/>
                    </p:nvPicPr>
                    <p:blipFill>
                      <a:blip r:embed="rId12"/>
                      <a:stretch>
                        <a:fillRect/>
                      </a:stretch>
                    </p:blipFill>
                    <p:spPr>
                      <a:xfrm>
                        <a:off x="1192" y="1589"/>
                        <a:ext cx="1190" cy="1587"/>
                      </a:xfrm>
                      <a:prstGeom prst="rect">
                        <a:avLst/>
                      </a:prstGeom>
                    </p:spPr>
                  </p:pic>
                </p:oleObj>
              </mc:Fallback>
            </mc:AlternateContent>
          </a:graphicData>
        </a:graphic>
      </p:graphicFrame>
      <p:cxnSp>
        <p:nvCxnSpPr>
          <p:cNvPr id="8" name="Straight Connector 7">
            <a:extLst>
              <a:ext uri="{FF2B5EF4-FFF2-40B4-BE49-F238E27FC236}">
                <a16:creationId xmlns:a16="http://schemas.microsoft.com/office/drawing/2014/main" id="{BF44A538-0126-40D1-AEB5-4FD5327C3378}"/>
              </a:ext>
            </a:extLst>
          </p:cNvPr>
          <p:cNvCxnSpPr>
            <a:cxnSpLocks/>
          </p:cNvCxnSpPr>
          <p:nvPr/>
        </p:nvCxnSpPr>
        <p:spPr>
          <a:xfrm>
            <a:off x="0" y="990600"/>
            <a:ext cx="9144000" cy="0"/>
          </a:xfrm>
          <a:prstGeom prst="line">
            <a:avLst/>
          </a:prstGeom>
          <a:ln w="28575">
            <a:solidFill>
              <a:srgbClr val="5B9BD5"/>
            </a:solidFill>
          </a:ln>
        </p:spPr>
        <p:style>
          <a:lnRef idx="1">
            <a:schemeClr val="accent1"/>
          </a:lnRef>
          <a:fillRef idx="0">
            <a:schemeClr val="accent1"/>
          </a:fillRef>
          <a:effectRef idx="0">
            <a:schemeClr val="accent1"/>
          </a:effectRef>
          <a:fontRef idx="minor">
            <a:schemeClr val="tx1"/>
          </a:fontRef>
        </p:style>
      </p:cxnSp>
      <p:sp>
        <p:nvSpPr>
          <p:cNvPr id="11" name="Title Placeholder 10">
            <a:extLst>
              <a:ext uri="{FF2B5EF4-FFF2-40B4-BE49-F238E27FC236}">
                <a16:creationId xmlns:a16="http://schemas.microsoft.com/office/drawing/2014/main" id="{0BCDC7E3-C6CD-4940-B8DF-7A8ACFA52467}"/>
              </a:ext>
            </a:extLst>
          </p:cNvPr>
          <p:cNvSpPr>
            <a:spLocks noGrp="1"/>
          </p:cNvSpPr>
          <p:nvPr>
            <p:ph type="title"/>
          </p:nvPr>
        </p:nvSpPr>
        <p:spPr>
          <a:xfrm>
            <a:off x="457201" y="1330"/>
            <a:ext cx="7419568" cy="893406"/>
          </a:xfrm>
          <a:prstGeom prst="rect">
            <a:avLst/>
          </a:prstGeom>
        </p:spPr>
        <p:txBody>
          <a:bodyPr vert="horz" lIns="91440" tIns="45720" rIns="91440" bIns="45720" rtlCol="0" anchor="b">
            <a:normAutofit/>
          </a:bodyPr>
          <a:lstStyle/>
          <a:p>
            <a:pPr fontAlgn="auto">
              <a:spcAft>
                <a:spcPts val="0"/>
              </a:spcAft>
            </a:pPr>
            <a:r>
              <a:rPr lang="en-US" dirty="0"/>
              <a:t>Edit Master text styles</a:t>
            </a:r>
          </a:p>
        </p:txBody>
      </p:sp>
      <p:sp>
        <p:nvSpPr>
          <p:cNvPr id="13" name="Rectangle 12">
            <a:extLst>
              <a:ext uri="{FF2B5EF4-FFF2-40B4-BE49-F238E27FC236}">
                <a16:creationId xmlns:a16="http://schemas.microsoft.com/office/drawing/2014/main" id="{A9BB9746-C15F-4FB7-B756-AF2C2AC5DB1C}"/>
              </a:ext>
            </a:extLst>
          </p:cNvPr>
          <p:cNvSpPr/>
          <p:nvPr/>
        </p:nvSpPr>
        <p:spPr>
          <a:xfrm>
            <a:off x="7876769" y="0"/>
            <a:ext cx="1277162" cy="354392"/>
          </a:xfrm>
          <a:prstGeom prst="rect">
            <a:avLst/>
          </a:prstGeom>
          <a:noFill/>
        </p:spPr>
        <p:txBody>
          <a:bodyPr wrap="square" lIns="68580" tIns="34290" rIns="68580" bIns="34290">
            <a:spAutoFit/>
          </a:bodyPr>
          <a:lstStyle/>
          <a:p>
            <a:r>
              <a:rPr lang="en-US" sz="1350" spc="23" dirty="0">
                <a:latin typeface="Helvetica Neue Thin" charset="0"/>
                <a:ea typeface="Helvetica Neue Thin" charset="0"/>
                <a:cs typeface="Helvetica Neue Thin" charset="0"/>
              </a:rPr>
              <a:t>IBM Research</a:t>
            </a:r>
          </a:p>
          <a:p>
            <a:endParaRPr lang="en-US" sz="503" spc="23" dirty="0">
              <a:latin typeface="Helvetica Neue Thin" charset="0"/>
              <a:ea typeface="Helvetica Neue Thin" charset="0"/>
              <a:cs typeface="Helvetica Neue Thin" charset="0"/>
            </a:endParaRPr>
          </a:p>
        </p:txBody>
      </p:sp>
      <p:sp>
        <p:nvSpPr>
          <p:cNvPr id="14" name="Rectangle 12">
            <a:extLst>
              <a:ext uri="{FF2B5EF4-FFF2-40B4-BE49-F238E27FC236}">
                <a16:creationId xmlns:a16="http://schemas.microsoft.com/office/drawing/2014/main" id="{41BF5285-63BF-4AAD-A5E2-8B6CC6EA6D73}"/>
              </a:ext>
            </a:extLst>
          </p:cNvPr>
          <p:cNvSpPr>
            <a:spLocks noChangeArrowheads="1"/>
          </p:cNvSpPr>
          <p:nvPr/>
        </p:nvSpPr>
        <p:spPr bwMode="auto">
          <a:xfrm>
            <a:off x="628650" y="6615574"/>
            <a:ext cx="7886700" cy="17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9056" tIns="34529" rIns="69056" bIns="34529"/>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defRPr/>
            </a:pPr>
            <a:r>
              <a:rPr lang="en-US" altLang="zh-CN" sz="600" dirty="0">
                <a:solidFill>
                  <a:srgbClr val="000000"/>
                </a:solidFill>
                <a:latin typeface="Arial" pitchFamily="34" charset="0"/>
                <a:ea typeface="宋体"/>
              </a:rPr>
              <a:t>IBM Research -   IBM Confidential   -                                                                        </a:t>
            </a:r>
            <a:fld id="{B08CA369-0877-490A-A0DF-46E0487DB463}" type="datetime1">
              <a:rPr lang="en-US" altLang="zh-CN" sz="600" smtClean="0">
                <a:solidFill>
                  <a:srgbClr val="000000"/>
                </a:solidFill>
                <a:latin typeface="Arial" pitchFamily="34" charset="0"/>
                <a:ea typeface="宋体"/>
              </a:rPr>
              <a:pPr eaLnBrk="1" hangingPunct="1">
                <a:defRPr/>
              </a:pPr>
              <a:t>9/17/2018</a:t>
            </a:fld>
            <a:r>
              <a:rPr lang="en-US" altLang="zh-CN" sz="600" dirty="0">
                <a:solidFill>
                  <a:srgbClr val="000000"/>
                </a:solidFill>
                <a:latin typeface="Arial" pitchFamily="34" charset="0"/>
                <a:ea typeface="宋体"/>
              </a:rPr>
              <a:t>                                                                                                                                </a:t>
            </a:r>
            <a:r>
              <a:rPr lang="en-US" altLang="en-US" sz="600" dirty="0">
                <a:solidFill>
                  <a:srgbClr val="000000"/>
                </a:solidFill>
                <a:latin typeface="Arial" pitchFamily="34" charset="0"/>
                <a:ea typeface="MS PGothic" pitchFamily="34" charset="-128"/>
              </a:rPr>
              <a:t>© 2017</a:t>
            </a:r>
            <a:r>
              <a:rPr lang="en-US" altLang="en-US" sz="600" baseline="0" dirty="0">
                <a:solidFill>
                  <a:srgbClr val="000000"/>
                </a:solidFill>
                <a:latin typeface="Arial" pitchFamily="34" charset="0"/>
                <a:ea typeface="MS PGothic" pitchFamily="34" charset="-128"/>
              </a:rPr>
              <a:t> I</a:t>
            </a:r>
            <a:r>
              <a:rPr lang="en-US" altLang="en-US" sz="600" dirty="0">
                <a:solidFill>
                  <a:srgbClr val="000000"/>
                </a:solidFill>
                <a:latin typeface="Arial" pitchFamily="34" charset="0"/>
                <a:ea typeface="MS PGothic" pitchFamily="34" charset="-128"/>
              </a:rPr>
              <a:t>BM Corporation           </a:t>
            </a:r>
            <a:fld id="{9950837B-4A49-4C75-8681-E3179A1E4666}" type="slidenum">
              <a:rPr lang="en-US" altLang="en-US" sz="600" smtClean="0">
                <a:solidFill>
                  <a:srgbClr val="000000"/>
                </a:solidFill>
                <a:latin typeface="Arial" pitchFamily="34" charset="0"/>
                <a:ea typeface="MS PGothic" pitchFamily="34" charset="-128"/>
              </a:rPr>
              <a:pPr eaLnBrk="1" hangingPunct="1">
                <a:defRPr/>
              </a:pPr>
              <a:t>‹#›</a:t>
            </a:fld>
            <a:r>
              <a:rPr lang="en-US" altLang="en-US" sz="600" dirty="0">
                <a:solidFill>
                  <a:srgbClr val="000000"/>
                </a:solidFill>
                <a:latin typeface="Arial" pitchFamily="34" charset="0"/>
                <a:ea typeface="MS PGothic" pitchFamily="34" charset="-128"/>
              </a:rPr>
              <a:t>   </a:t>
            </a:r>
          </a:p>
          <a:p>
            <a:pPr eaLnBrk="1" fontAlgn="auto" hangingPunct="1">
              <a:spcBef>
                <a:spcPts val="0"/>
              </a:spcBef>
              <a:spcAft>
                <a:spcPts val="0"/>
              </a:spcAft>
              <a:defRPr/>
            </a:pPr>
            <a:endParaRPr lang="en-US" altLang="en-US" sz="600" dirty="0">
              <a:solidFill>
                <a:srgbClr val="000000"/>
              </a:solidFill>
              <a:latin typeface="Arial" pitchFamily="34" charset="0"/>
              <a:ea typeface="SimSun" pitchFamily="2" charset="-122"/>
            </a:endParaRPr>
          </a:p>
        </p:txBody>
      </p:sp>
      <p:sp>
        <p:nvSpPr>
          <p:cNvPr id="16" name="Text Placeholder 15">
            <a:extLst>
              <a:ext uri="{FF2B5EF4-FFF2-40B4-BE49-F238E27FC236}">
                <a16:creationId xmlns:a16="http://schemas.microsoft.com/office/drawing/2014/main" id="{2320341F-15D5-483D-90AD-AE931CF15E8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11772141"/>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Lst>
  <p:hf hdr="0" ftr="0" dt="0"/>
  <p:txStyles>
    <p:titleStyle>
      <a:lvl1pPr algn="l" defTabSz="685800" rtl="0" eaLnBrk="1" fontAlgn="auto" latinLnBrk="0" hangingPunct="1">
        <a:lnSpc>
          <a:spcPct val="90000"/>
        </a:lnSpc>
        <a:spcBef>
          <a:spcPct val="0"/>
        </a:spcBef>
        <a:spcAft>
          <a:spcPts val="0"/>
        </a:spcAft>
        <a:buNone/>
        <a:defRPr lang="en-US" sz="2100" kern="1200" dirty="0">
          <a:solidFill>
            <a:srgbClr val="00B050"/>
          </a:solidFill>
          <a:latin typeface="Arial" panose="020B0604020202020204" pitchFamily="34" charset="0"/>
          <a:ea typeface="+mn-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2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ext Box 10"/>
          <p:cNvSpPr txBox="1">
            <a:spLocks noChangeArrowheads="1"/>
          </p:cNvSpPr>
          <p:nvPr userDrawn="1"/>
        </p:nvSpPr>
        <p:spPr bwMode="auto">
          <a:xfrm>
            <a:off x="7702154" y="6570664"/>
            <a:ext cx="1326356" cy="17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3600" b="1">
                <a:solidFill>
                  <a:srgbClr val="000000"/>
                </a:solidFill>
                <a:latin typeface="Gill Sans" pitchFamily="34" charset="0"/>
                <a:ea typeface="ヒラギノ角ゴ ProN W3"/>
                <a:cs typeface="ヒラギノ角ゴ ProN W3"/>
                <a:sym typeface="Gill Sans" pitchFamily="34" charset="0"/>
              </a:defRPr>
            </a:lvl1pPr>
            <a:lvl2pPr marL="742950" indent="-285750">
              <a:defRPr sz="3600" b="1">
                <a:solidFill>
                  <a:srgbClr val="000000"/>
                </a:solidFill>
                <a:latin typeface="Gill Sans" pitchFamily="34" charset="0"/>
                <a:ea typeface="ヒラギノ角ゴ ProN W3"/>
                <a:cs typeface="ヒラギノ角ゴ ProN W3"/>
                <a:sym typeface="Gill Sans" pitchFamily="34" charset="0"/>
              </a:defRPr>
            </a:lvl2pPr>
            <a:lvl3pPr marL="1143000" indent="-228600">
              <a:defRPr sz="3600" b="1">
                <a:solidFill>
                  <a:srgbClr val="000000"/>
                </a:solidFill>
                <a:latin typeface="Gill Sans" pitchFamily="34" charset="0"/>
                <a:ea typeface="ヒラギノ角ゴ ProN W3"/>
                <a:cs typeface="ヒラギノ角ゴ ProN W3"/>
                <a:sym typeface="Gill Sans" pitchFamily="34" charset="0"/>
              </a:defRPr>
            </a:lvl3pPr>
            <a:lvl4pPr marL="1600200" indent="-228600">
              <a:defRPr sz="3600" b="1">
                <a:solidFill>
                  <a:srgbClr val="000000"/>
                </a:solidFill>
                <a:latin typeface="Gill Sans" pitchFamily="34" charset="0"/>
                <a:ea typeface="ヒラギノ角ゴ ProN W3"/>
                <a:cs typeface="ヒラギノ角ゴ ProN W3"/>
                <a:sym typeface="Gill Sans" pitchFamily="34" charset="0"/>
              </a:defRPr>
            </a:lvl4pPr>
            <a:lvl5pPr marL="2057400" indent="-228600">
              <a:defRPr sz="3600" b="1">
                <a:solidFill>
                  <a:srgbClr val="000000"/>
                </a:solidFill>
                <a:latin typeface="Gill Sans" pitchFamily="34" charset="0"/>
                <a:ea typeface="ヒラギノ角ゴ ProN W3"/>
                <a:cs typeface="ヒラギノ角ゴ ProN W3"/>
                <a:sym typeface="Gill Sans" pitchFamily="34" charset="0"/>
              </a:defRPr>
            </a:lvl5pPr>
            <a:lvl6pPr marL="25146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6pPr>
            <a:lvl7pPr marL="29718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7pPr>
            <a:lvl8pPr marL="34290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8pPr>
            <a:lvl9pPr marL="3886200" indent="-228600" eaLnBrk="0" fontAlgn="base" hangingPunct="0">
              <a:spcBef>
                <a:spcPct val="0"/>
              </a:spcBef>
              <a:spcAft>
                <a:spcPct val="0"/>
              </a:spcAft>
              <a:defRPr sz="3600" b="1">
                <a:solidFill>
                  <a:srgbClr val="000000"/>
                </a:solidFill>
                <a:latin typeface="Gill Sans" pitchFamily="34" charset="0"/>
                <a:ea typeface="ヒラギノ角ゴ ProN W3"/>
                <a:cs typeface="ヒラギノ角ゴ ProN W3"/>
                <a:sym typeface="Gill Sans" pitchFamily="34" charset="0"/>
              </a:defRPr>
            </a:lvl9pPr>
          </a:lstStyle>
          <a:p>
            <a:pPr algn="r" eaLnBrk="1" fontAlgn="auto" hangingPunct="1">
              <a:spcBef>
                <a:spcPts val="0"/>
              </a:spcBef>
              <a:spcAft>
                <a:spcPts val="0"/>
              </a:spcAft>
              <a:defRPr/>
            </a:pPr>
            <a:r>
              <a:rPr lang="en-GB" altLang="en-US" sz="506" b="0" dirty="0" smtClean="0">
                <a:solidFill>
                  <a:schemeClr val="tx1"/>
                </a:solidFill>
                <a:latin typeface="HelveticaNeueLT Pro 45 Lt" panose="020B0403020202020204" pitchFamily="34" charset="0"/>
              </a:rPr>
              <a:t>© Copyright IBM Corporation 2018</a:t>
            </a:r>
          </a:p>
        </p:txBody>
      </p:sp>
      <p:pic>
        <p:nvPicPr>
          <p:cNvPr id="11" name="Picture 10" descr="IBM_logo_black" title="IBM logo Black"/>
          <p:cNvPicPr>
            <a:picLocks noChangeAspect="1" noChangeArrowheads="1"/>
          </p:cNvPicPr>
          <p:nvPr userDrawn="1"/>
        </p:nvPicPr>
        <p:blipFill>
          <a:blip r:embed="rId15"/>
          <a:srcRect/>
          <a:stretch>
            <a:fillRect/>
          </a:stretch>
        </p:blipFill>
        <p:spPr bwMode="auto">
          <a:xfrm>
            <a:off x="8468916" y="144463"/>
            <a:ext cx="5143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1" title="separation line"/>
          <p:cNvSpPr>
            <a:spLocks noChangeShapeType="1"/>
          </p:cNvSpPr>
          <p:nvPr userDrawn="1"/>
        </p:nvSpPr>
        <p:spPr bwMode="auto">
          <a:xfrm>
            <a:off x="157163" y="555625"/>
            <a:ext cx="8871347"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fontAlgn="auto" hangingPunct="1">
              <a:spcBef>
                <a:spcPts val="0"/>
              </a:spcBef>
              <a:spcAft>
                <a:spcPts val="0"/>
              </a:spcAft>
              <a:defRPr/>
            </a:pPr>
            <a:endParaRPr lang="en-US" sz="1013">
              <a:latin typeface="Gill Sans" pitchFamily="34" charset="0"/>
              <a:sym typeface="Gill Sans" pitchFamily="34" charset="0"/>
            </a:endParaRPr>
          </a:p>
        </p:txBody>
      </p:sp>
      <p:sp>
        <p:nvSpPr>
          <p:cNvPr id="14" name="Shape 15"/>
          <p:cNvSpPr>
            <a:spLocks noGrp="1"/>
          </p:cNvSpPr>
          <p:nvPr userDrawn="1">
            <p:ph type="sldNum" sz="quarter" idx="4"/>
          </p:nvPr>
        </p:nvSpPr>
        <p:spPr>
          <a:xfrm>
            <a:off x="157162" y="6545736"/>
            <a:ext cx="453935" cy="221661"/>
          </a:xfrm>
          <a:prstGeom prst="rect">
            <a:avLst/>
          </a:prstGeom>
        </p:spPr>
        <p:txBody>
          <a:bodyPr/>
          <a:lstStyle>
            <a:lvl1pPr eaLnBrk="1" fontAlgn="auto" hangingPunct="1">
              <a:spcBef>
                <a:spcPts val="0"/>
              </a:spcBef>
              <a:spcAft>
                <a:spcPts val="0"/>
              </a:spcAft>
              <a:buClr>
                <a:srgbClr val="000000"/>
              </a:buClr>
              <a:buSzPct val="100000"/>
              <a:buFont typeface="Times New Roman" panose="02020603050405020304" pitchFamily="18" charset="0"/>
              <a:buNone/>
              <a:defRPr sz="788">
                <a:latin typeface="Arial" panose="020B0604020202020204" pitchFamily="34" charset="0"/>
                <a:ea typeface="MS Gothic" panose="020B0609070205080204" pitchFamily="49" charset="-128"/>
                <a:cs typeface="Arial" panose="020B0604020202020204" pitchFamily="34" charset="0"/>
              </a:defRPr>
            </a:lvl1pPr>
          </a:lstStyle>
          <a:p>
            <a:pPr>
              <a:defRPr/>
            </a:pPr>
            <a:fld id="{0C06BFA8-3637-4C6B-930B-C8BBC63DBF15}" type="slidenum">
              <a:rPr lang="en-US" altLang="en-US" smtClean="0"/>
              <a:pPr>
                <a:defRPr/>
              </a:pPr>
              <a:t>‹#›</a:t>
            </a:fld>
            <a:endParaRPr lang="en-US" altLang="en-US" dirty="0"/>
          </a:p>
        </p:txBody>
      </p:sp>
      <p:sp>
        <p:nvSpPr>
          <p:cNvPr id="2" name="TextBox 1"/>
          <p:cNvSpPr txBox="1"/>
          <p:nvPr userDrawn="1"/>
        </p:nvSpPr>
        <p:spPr>
          <a:xfrm>
            <a:off x="157163" y="155515"/>
            <a:ext cx="1576072" cy="230832"/>
          </a:xfrm>
          <a:prstGeom prst="rect">
            <a:avLst/>
          </a:prstGeom>
          <a:noFill/>
        </p:spPr>
        <p:txBody>
          <a:bodyPr wrap="none" rtlCol="0">
            <a:spAutoFit/>
          </a:bodyPr>
          <a:lstStyle/>
          <a:p>
            <a:r>
              <a:rPr lang="en-US" sz="900" dirty="0" smtClean="0">
                <a:latin typeface="Arial" panose="020B0604020202020204" pitchFamily="34" charset="0"/>
                <a:cs typeface="Arial" panose="020B0604020202020204" pitchFamily="34" charset="0"/>
              </a:rPr>
              <a:t>IBM Accessibility Research</a:t>
            </a:r>
          </a:p>
        </p:txBody>
      </p:sp>
    </p:spTree>
    <p:extLst>
      <p:ext uri="{BB962C8B-B14F-4D97-AF65-F5344CB8AC3E}">
        <p14:creationId xmlns:p14="http://schemas.microsoft.com/office/powerpoint/2010/main" val="62024203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timing>
    <p:tnLst>
      <p:par>
        <p:cTn id="1" dur="indefinite" restart="never" nodeType="tmRoot"/>
      </p:par>
    </p:tnLst>
  </p:timing>
  <p:hf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342892" algn="l" rtl="0" fontAlgn="base">
        <a:lnSpc>
          <a:spcPct val="90000"/>
        </a:lnSpc>
        <a:spcBef>
          <a:spcPct val="0"/>
        </a:spcBef>
        <a:spcAft>
          <a:spcPct val="0"/>
        </a:spcAft>
        <a:defRPr sz="3300">
          <a:solidFill>
            <a:schemeClr val="tx1"/>
          </a:solidFill>
          <a:latin typeface="Calibri Light" panose="020F0302020204030204" pitchFamily="34" charset="0"/>
        </a:defRPr>
      </a:lvl6pPr>
      <a:lvl7pPr marL="685784" algn="l" rtl="0" fontAlgn="base">
        <a:lnSpc>
          <a:spcPct val="90000"/>
        </a:lnSpc>
        <a:spcBef>
          <a:spcPct val="0"/>
        </a:spcBef>
        <a:spcAft>
          <a:spcPct val="0"/>
        </a:spcAft>
        <a:defRPr sz="3300">
          <a:solidFill>
            <a:schemeClr val="tx1"/>
          </a:solidFill>
          <a:latin typeface="Calibri Light" panose="020F0302020204030204" pitchFamily="34" charset="0"/>
        </a:defRPr>
      </a:lvl7pPr>
      <a:lvl8pPr marL="1028675" algn="l" rtl="0" fontAlgn="base">
        <a:lnSpc>
          <a:spcPct val="90000"/>
        </a:lnSpc>
        <a:spcBef>
          <a:spcPct val="0"/>
        </a:spcBef>
        <a:spcAft>
          <a:spcPct val="0"/>
        </a:spcAft>
        <a:defRPr sz="3300">
          <a:solidFill>
            <a:schemeClr val="tx1"/>
          </a:solidFill>
          <a:latin typeface="Calibri Light" panose="020F0302020204030204" pitchFamily="34" charset="0"/>
        </a:defRPr>
      </a:lvl8pPr>
      <a:lvl9pPr marL="1371566" algn="l"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0260" indent="-17026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3160" indent="-17026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6060" indent="-17026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198960" indent="-17026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1860" indent="-17026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03"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4"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4" rtl="0" eaLnBrk="1" latinLnBrk="0" hangingPunct="1">
        <a:defRPr sz="1350" kern="1200">
          <a:solidFill>
            <a:schemeClr val="tx1"/>
          </a:solidFill>
          <a:latin typeface="+mn-lt"/>
          <a:ea typeface="+mn-ea"/>
          <a:cs typeface="+mn-cs"/>
        </a:defRPr>
      </a:lvl1pPr>
      <a:lvl2pPr marL="342892" algn="l" defTabSz="685784" rtl="0" eaLnBrk="1" latinLnBrk="0" hangingPunct="1">
        <a:defRPr sz="1350" kern="1200">
          <a:solidFill>
            <a:schemeClr val="tx1"/>
          </a:solidFill>
          <a:latin typeface="+mn-lt"/>
          <a:ea typeface="+mn-ea"/>
          <a:cs typeface="+mn-cs"/>
        </a:defRPr>
      </a:lvl2pPr>
      <a:lvl3pPr marL="685784" algn="l" defTabSz="685784" rtl="0" eaLnBrk="1" latinLnBrk="0" hangingPunct="1">
        <a:defRPr sz="1350" kern="1200">
          <a:solidFill>
            <a:schemeClr val="tx1"/>
          </a:solidFill>
          <a:latin typeface="+mn-lt"/>
          <a:ea typeface="+mn-ea"/>
          <a:cs typeface="+mn-cs"/>
        </a:defRPr>
      </a:lvl3pPr>
      <a:lvl4pPr marL="1028675" algn="l" defTabSz="685784" rtl="0" eaLnBrk="1" latinLnBrk="0" hangingPunct="1">
        <a:defRPr sz="1350" kern="1200">
          <a:solidFill>
            <a:schemeClr val="tx1"/>
          </a:solidFill>
          <a:latin typeface="+mn-lt"/>
          <a:ea typeface="+mn-ea"/>
          <a:cs typeface="+mn-cs"/>
        </a:defRPr>
      </a:lvl4pPr>
      <a:lvl5pPr marL="1371566" algn="l" defTabSz="685784" rtl="0" eaLnBrk="1" latinLnBrk="0" hangingPunct="1">
        <a:defRPr sz="1350" kern="1200">
          <a:solidFill>
            <a:schemeClr val="tx1"/>
          </a:solidFill>
          <a:latin typeface="+mn-lt"/>
          <a:ea typeface="+mn-ea"/>
          <a:cs typeface="+mn-cs"/>
        </a:defRPr>
      </a:lvl5pPr>
      <a:lvl6pPr marL="1714457" algn="l" defTabSz="685784" rtl="0" eaLnBrk="1" latinLnBrk="0" hangingPunct="1">
        <a:defRPr sz="1350" kern="1200">
          <a:solidFill>
            <a:schemeClr val="tx1"/>
          </a:solidFill>
          <a:latin typeface="+mn-lt"/>
          <a:ea typeface="+mn-ea"/>
          <a:cs typeface="+mn-cs"/>
        </a:defRPr>
      </a:lvl6pPr>
      <a:lvl7pPr marL="2057349" algn="l" defTabSz="685784" rtl="0" eaLnBrk="1" latinLnBrk="0" hangingPunct="1">
        <a:defRPr sz="1350" kern="1200">
          <a:solidFill>
            <a:schemeClr val="tx1"/>
          </a:solidFill>
          <a:latin typeface="+mn-lt"/>
          <a:ea typeface="+mn-ea"/>
          <a:cs typeface="+mn-cs"/>
        </a:defRPr>
      </a:lvl7pPr>
      <a:lvl8pPr marL="2400240" algn="l" defTabSz="685784" rtl="0" eaLnBrk="1" latinLnBrk="0" hangingPunct="1">
        <a:defRPr sz="1350" kern="1200">
          <a:solidFill>
            <a:schemeClr val="tx1"/>
          </a:solidFill>
          <a:latin typeface="+mn-lt"/>
          <a:ea typeface="+mn-ea"/>
          <a:cs typeface="+mn-cs"/>
        </a:defRPr>
      </a:lvl8pPr>
      <a:lvl9pPr marL="2743132" algn="l" defTabSz="685784"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3" Type="http://schemas.openxmlformats.org/officeDocument/2006/relationships/tags" Target="../tags/tag10.xml"/><Relationship Id="rId7" Type="http://schemas.openxmlformats.org/officeDocument/2006/relationships/slideLayout" Target="../slideLayouts/slideLayout5.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10" Type="http://schemas.openxmlformats.org/officeDocument/2006/relationships/image" Target="../media/image25.jpeg"/><Relationship Id="rId4" Type="http://schemas.openxmlformats.org/officeDocument/2006/relationships/tags" Target="../tags/tag11.xml"/><Relationship Id="rId9"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5" Type="http://schemas.openxmlformats.org/officeDocument/2006/relationships/image" Target="../media/image26.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7.xml"/><Relationship Id="rId1" Type="http://schemas.openxmlformats.org/officeDocument/2006/relationships/tags" Target="../tags/tag16.xm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7.jpeg"/><Relationship Id="rId5" Type="http://schemas.openxmlformats.org/officeDocument/2006/relationships/notesSlide" Target="../notesSlides/notesSlide14.xml"/><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xml"/><Relationship Id="rId1" Type="http://schemas.openxmlformats.org/officeDocument/2006/relationships/tags" Target="../tags/tag21.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askjan.org/media/eaps/interactiveprocessEAP.doc"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s://askjan.org/topics/interactive.cf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8.jpeg"/><Relationship Id="rId4" Type="http://schemas.openxmlformats.org/officeDocument/2006/relationships/image" Target="../media/image17.jpeg"/></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hyperlink" Target="https://www.whatcanyoudocampaign.org/celebrate-ndeam/" TargetMode="Externa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askjan.org/toolkit/"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askjan.org/"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Content Placeholder 2"/>
          <p:cNvSpPr>
            <a:spLocks noGrp="1"/>
          </p:cNvSpPr>
          <p:nvPr>
            <p:ph idx="1"/>
          </p:nvPr>
        </p:nvSpPr>
        <p:spPr>
          <a:xfrm>
            <a:off x="3276600" y="2611437"/>
            <a:ext cx="5483942" cy="3032125"/>
          </a:xfrm>
          <a:noFill/>
          <a:extLst>
            <a:ext uri="{909E8E84-426E-40dd-AFC4-6F175D3DCCD1}"/>
          </a:extLst>
        </p:spPr>
        <p:txBody>
          <a:bodyPr>
            <a:normAutofit fontScale="92500" lnSpcReduction="20000"/>
          </a:bodyPr>
          <a:lstStyle/>
          <a:p>
            <a:pPr>
              <a:lnSpc>
                <a:spcPct val="110000"/>
              </a:lnSpc>
              <a:spcBef>
                <a:spcPct val="0"/>
              </a:spcBef>
              <a:buFont typeface="Wingdings" charset="0"/>
              <a:buNone/>
              <a:defRPr/>
            </a:pPr>
            <a:r>
              <a:rPr lang="en-US" altLang="en-US" sz="3500" dirty="0" smtClean="0"/>
              <a:t>The ADA and Accommodations: Techniques and Tools for Workplace Success </a:t>
            </a:r>
          </a:p>
          <a:p>
            <a:pPr>
              <a:lnSpc>
                <a:spcPct val="110000"/>
              </a:lnSpc>
              <a:spcBef>
                <a:spcPct val="0"/>
              </a:spcBef>
              <a:buFont typeface="Wingdings" charset="0"/>
              <a:buNone/>
              <a:defRPr/>
            </a:pPr>
            <a:endParaRPr lang="en-US" altLang="en-US" sz="3600" b="0" dirty="0"/>
          </a:p>
          <a:p>
            <a:pPr>
              <a:lnSpc>
                <a:spcPct val="110000"/>
              </a:lnSpc>
              <a:spcBef>
                <a:spcPct val="0"/>
              </a:spcBef>
              <a:buFont typeface="Wingdings" charset="0"/>
              <a:buNone/>
              <a:defRPr/>
            </a:pPr>
            <a:r>
              <a:rPr lang="en-US" altLang="en-US" sz="2400" dirty="0"/>
              <a:t>Lou </a:t>
            </a:r>
            <a:r>
              <a:rPr lang="en-US" altLang="en-US" sz="2400" dirty="0" smtClean="0"/>
              <a:t>Orslene, JAN Co-Director</a:t>
            </a:r>
          </a:p>
          <a:p>
            <a:pPr>
              <a:lnSpc>
                <a:spcPct val="110000"/>
              </a:lnSpc>
              <a:spcBef>
                <a:spcPct val="0"/>
              </a:spcBef>
              <a:buFont typeface="Wingdings" charset="0"/>
              <a:buNone/>
              <a:defRPr/>
            </a:pPr>
            <a:r>
              <a:rPr lang="en-US" altLang="en-US" sz="2400" dirty="0" smtClean="0"/>
              <a:t>Orslene@jan.wvu.edu</a:t>
            </a:r>
          </a:p>
          <a:p>
            <a:pPr>
              <a:lnSpc>
                <a:spcPct val="110000"/>
              </a:lnSpc>
              <a:spcBef>
                <a:spcPct val="0"/>
              </a:spcBef>
              <a:buFont typeface="Wingdings" charset="0"/>
              <a:buNone/>
              <a:defRPr/>
            </a:pPr>
            <a:endParaRPr lang="en-US" altLang="en-US" sz="2400" b="0" dirty="0"/>
          </a:p>
          <a:p>
            <a:pPr>
              <a:lnSpc>
                <a:spcPct val="110000"/>
              </a:lnSpc>
              <a:spcBef>
                <a:spcPct val="0"/>
              </a:spcBef>
              <a:buFont typeface="Wingdings" charset="0"/>
              <a:buNone/>
              <a:defRPr/>
            </a:pPr>
            <a:endParaRPr lang="en-US" altLang="en-US" sz="2400" b="0" dirty="0"/>
          </a:p>
          <a:p>
            <a:pPr>
              <a:lnSpc>
                <a:spcPct val="80000"/>
              </a:lnSpc>
              <a:spcBef>
                <a:spcPct val="0"/>
              </a:spcBef>
              <a:buFont typeface="Wingdings" charset="0"/>
              <a:buNone/>
              <a:defRPr/>
            </a:pPr>
            <a:endParaRPr lang="en-US" sz="1800" b="0" dirty="0">
              <a:latin typeface="Arial" charset="0"/>
              <a:ea typeface="ＭＳ Ｐゴシック" charset="0"/>
              <a:cs typeface="Arial" charset="0"/>
            </a:endParaRPr>
          </a:p>
        </p:txBody>
      </p:sp>
      <p:grpSp>
        <p:nvGrpSpPr>
          <p:cNvPr id="30724" name="Group 1" descr="A teacher working with a child student in school setting&#10;" title="Photo of woman with child"/>
          <p:cNvGrpSpPr>
            <a:grpSpLocks/>
          </p:cNvGrpSpPr>
          <p:nvPr/>
        </p:nvGrpSpPr>
        <p:grpSpPr bwMode="auto">
          <a:xfrm>
            <a:off x="1143000" y="914400"/>
            <a:ext cx="1981200" cy="4032250"/>
            <a:chOff x="1143000" y="914400"/>
            <a:chExt cx="1981200" cy="4032250"/>
          </a:xfrm>
        </p:grpSpPr>
        <p:pic>
          <p:nvPicPr>
            <p:cNvPr id="4" name="Picture 3" descr="Shipping clerk in a workroom. " title="Photo of man "/>
            <p:cNvPicPr>
              <a:picLocks noChangeAspect="1"/>
            </p:cNvPicPr>
            <p:nvPr/>
          </p:nvPicPr>
          <p:blipFill>
            <a:blip r:embed="rId3" cstate="print"/>
            <a:srcRect r="45324"/>
            <a:stretch>
              <a:fillRect/>
            </a:stretch>
          </p:blipFill>
          <p:spPr>
            <a:xfrm>
              <a:off x="1143000" y="914400"/>
              <a:ext cx="914400" cy="1212499"/>
            </a:xfrm>
            <a:prstGeom prst="rect">
              <a:avLst/>
            </a:prstGeom>
            <a:effectLst>
              <a:outerShdw blurRad="50800" dist="38100" dir="13500000" algn="br" rotWithShape="0">
                <a:prstClr val="black">
                  <a:alpha val="40000"/>
                </a:prstClr>
              </a:outerShdw>
            </a:effectLst>
            <a:scene3d>
              <a:camera prst="orthographicFront">
                <a:rot lat="0" lon="0" rev="0"/>
              </a:camera>
              <a:lightRig rig="threePt" dir="t"/>
            </a:scene3d>
          </p:spPr>
        </p:pic>
        <p:pic>
          <p:nvPicPr>
            <p:cNvPr id="5" name="Picture 4" descr="Woman teaching young girl"/>
            <p:cNvPicPr>
              <a:picLocks noChangeAspect="1"/>
            </p:cNvPicPr>
            <p:nvPr/>
          </p:nvPicPr>
          <p:blipFill>
            <a:blip r:embed="rId4"/>
            <a:srcRect l="52667" b="7701"/>
            <a:stretch>
              <a:fillRect/>
            </a:stretch>
          </p:blipFill>
          <p:spPr bwMode="auto">
            <a:xfrm>
              <a:off x="2209800" y="1746250"/>
              <a:ext cx="914400" cy="1292225"/>
            </a:xfrm>
            <a:prstGeom prst="rect">
              <a:avLst/>
            </a:prstGeom>
            <a:noFill/>
            <a:ln>
              <a:noFill/>
            </a:ln>
            <a:effectLst>
              <a:outerShdw blurRad="50800" dist="38100" dir="18900000" algn="b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Businesswoman using wheelchair" title="Photo of woman in hallway "/>
            <p:cNvPicPr>
              <a:picLocks noChangeAspect="1"/>
            </p:cNvPicPr>
            <p:nvPr/>
          </p:nvPicPr>
          <p:blipFill>
            <a:blip r:embed="rId5"/>
            <a:srcRect l="46001" r="4668" b="9540"/>
            <a:stretch>
              <a:fillRect/>
            </a:stretch>
          </p:blipFill>
          <p:spPr bwMode="auto">
            <a:xfrm>
              <a:off x="1143000" y="2279650"/>
              <a:ext cx="914400" cy="1216025"/>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eated businessman holding cane at desk in offcie setting" title="Photo of man in office setting"/>
            <p:cNvPicPr>
              <a:picLocks noChangeAspect="1"/>
            </p:cNvPicPr>
            <p:nvPr/>
          </p:nvPicPr>
          <p:blipFill>
            <a:blip r:embed="rId6"/>
            <a:srcRect l="44667" b="7701"/>
            <a:stretch>
              <a:fillRect/>
            </a:stretch>
          </p:blipFill>
          <p:spPr bwMode="auto">
            <a:xfrm>
              <a:off x="2209800" y="3182938"/>
              <a:ext cx="914400" cy="1104900"/>
            </a:xfrm>
            <a:prstGeom prst="rect">
              <a:avLst/>
            </a:prstGeom>
            <a:noFill/>
            <a:ln>
              <a:noFill/>
            </a:ln>
            <a:effectLst>
              <a:outerShdw blurRad="50800" dist="38100" algn="l"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tore clerk in grocery store" title="Photo of man in grocery store"/>
            <p:cNvPicPr>
              <a:picLocks noChangeAspect="1"/>
            </p:cNvPicPr>
            <p:nvPr/>
          </p:nvPicPr>
          <p:blipFill>
            <a:blip r:embed="rId7"/>
            <a:srcRect/>
            <a:stretch>
              <a:fillRect/>
            </a:stretch>
          </p:blipFill>
          <p:spPr bwMode="auto">
            <a:xfrm>
              <a:off x="1143000" y="3649663"/>
              <a:ext cx="914400" cy="1296987"/>
            </a:xfrm>
            <a:prstGeom prst="rect">
              <a:avLst/>
            </a:prstGeom>
            <a:noFill/>
            <a:ln>
              <a:noFill/>
            </a:ln>
            <a:effectLst>
              <a:outerShdw blurRad="50800" dist="38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34048651"/>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p:cNvSpPr>
            <a:spLocks noGrp="1"/>
          </p:cNvSpPr>
          <p:nvPr>
            <p:ph idx="1"/>
          </p:nvPr>
        </p:nvSpPr>
        <p:spPr/>
        <p:txBody>
          <a:bodyPr>
            <a:normAutofit/>
          </a:bodyPr>
          <a:lstStyle/>
          <a:p>
            <a:pPr>
              <a:spcAft>
                <a:spcPts val="900"/>
              </a:spcAft>
            </a:pPr>
            <a:endParaRPr lang="en-US" altLang="en-US" sz="1200" b="0" dirty="0" smtClean="0">
              <a:solidFill>
                <a:srgbClr val="002060"/>
              </a:solidFill>
            </a:endParaRPr>
          </a:p>
          <a:p>
            <a:pPr>
              <a:buFont typeface="Calibri" panose="020F0502020204030204" pitchFamily="34" charset="0"/>
              <a:buAutoNum type="arabicParenR"/>
            </a:pPr>
            <a:r>
              <a:rPr lang="en-US" altLang="en-US" b="0" dirty="0" smtClean="0">
                <a:solidFill>
                  <a:srgbClr val="002060"/>
                </a:solidFill>
              </a:rPr>
              <a:t> Accessible buildings, technology, etc.</a:t>
            </a:r>
          </a:p>
          <a:p>
            <a:pPr>
              <a:buFont typeface="Calibri" panose="020F0502020204030204" pitchFamily="34" charset="0"/>
              <a:buAutoNum type="arabicParenR"/>
            </a:pPr>
            <a:r>
              <a:rPr lang="en-US" altLang="en-US" b="0" dirty="0" smtClean="0">
                <a:solidFill>
                  <a:srgbClr val="002060"/>
                </a:solidFill>
              </a:rPr>
              <a:t> Inclusive ethos - particularly language</a:t>
            </a:r>
          </a:p>
          <a:p>
            <a:pPr>
              <a:buFont typeface="Calibri" panose="020F0502020204030204" pitchFamily="34" charset="0"/>
              <a:buAutoNum type="arabicParenR"/>
            </a:pPr>
            <a:r>
              <a:rPr lang="en-US" altLang="en-US" b="0" dirty="0" smtClean="0">
                <a:solidFill>
                  <a:srgbClr val="002060"/>
                </a:solidFill>
              </a:rPr>
              <a:t> Inclusive public relations and marketing, </a:t>
            </a:r>
            <a:r>
              <a:rPr lang="en-US" altLang="en-US" b="0" dirty="0" smtClean="0">
                <a:solidFill>
                  <a:srgbClr val="002060"/>
                </a:solidFill>
              </a:rPr>
              <a:t>particularly </a:t>
            </a:r>
            <a:r>
              <a:rPr lang="en-US" altLang="en-US" b="0" dirty="0" smtClean="0">
                <a:solidFill>
                  <a:srgbClr val="002060"/>
                </a:solidFill>
              </a:rPr>
              <a:t>on social media</a:t>
            </a:r>
          </a:p>
          <a:p>
            <a:pPr>
              <a:buFont typeface="Calibri" panose="020F0502020204030204" pitchFamily="34" charset="0"/>
              <a:buAutoNum type="arabicParenR"/>
            </a:pPr>
            <a:r>
              <a:rPr lang="en-US" altLang="en-US" b="0" dirty="0" smtClean="0">
                <a:solidFill>
                  <a:srgbClr val="002060"/>
                </a:solidFill>
              </a:rPr>
              <a:t> Collaborative and authentic relationships  with national and local resources to recruit/retain talent</a:t>
            </a:r>
          </a:p>
          <a:p>
            <a:pPr>
              <a:buFont typeface="Calibri" panose="020F0502020204030204" pitchFamily="34" charset="0"/>
              <a:buAutoNum type="arabicParenR"/>
            </a:pPr>
            <a:r>
              <a:rPr lang="en-US" altLang="en-US" b="0" dirty="0" smtClean="0">
                <a:solidFill>
                  <a:srgbClr val="002060"/>
                </a:solidFill>
              </a:rPr>
              <a:t> Inclusive policies and practices</a:t>
            </a:r>
          </a:p>
        </p:txBody>
      </p:sp>
      <p:sp>
        <p:nvSpPr>
          <p:cNvPr id="43011"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D6E4CF63-AB6C-414F-8895-BCD0CA7E7ED9}" type="slidenum">
              <a:rPr lang="en-US" altLang="en-US" sz="1200">
                <a:solidFill>
                  <a:srgbClr val="FFFFFF"/>
                </a:solidFill>
              </a:rPr>
              <a:pPr>
                <a:spcBef>
                  <a:spcPct val="0"/>
                </a:spcBef>
                <a:buFontTx/>
                <a:buNone/>
              </a:pPr>
              <a:t>10</a:t>
            </a:fld>
            <a:endParaRPr lang="en-US" altLang="en-US" sz="1400">
              <a:solidFill>
                <a:srgbClr val="FFFFFF"/>
              </a:solidFill>
            </a:endParaRPr>
          </a:p>
        </p:txBody>
      </p:sp>
      <p:sp>
        <p:nvSpPr>
          <p:cNvPr id="43012"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sz="3600" b="1">
                <a:solidFill>
                  <a:srgbClr val="002060"/>
                </a:solidFill>
                <a:latin typeface="Calibri" panose="020F0502020204030204" pitchFamily="34" charset="0"/>
              </a:rPr>
              <a:t>Five Signs the Doors are Open</a:t>
            </a:r>
          </a:p>
        </p:txBody>
      </p:sp>
    </p:spTree>
    <p:extLst>
      <p:ext uri="{BB962C8B-B14F-4D97-AF65-F5344CB8AC3E}">
        <p14:creationId xmlns:p14="http://schemas.microsoft.com/office/powerpoint/2010/main" val="3680613036"/>
      </p:ext>
    </p:extLst>
  </p:cSld>
  <p:clrMapOvr>
    <a:masterClrMapping/>
  </p:clrMapOvr>
  <p:transition spd="slow">
    <p:zoom/>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Content Placeholder 3"/>
          <p:cNvSpPr>
            <a:spLocks noGrp="1"/>
          </p:cNvSpPr>
          <p:nvPr>
            <p:ph sz="half" idx="1"/>
            <p:custDataLst>
              <p:tags r:id="rId1"/>
            </p:custDataLst>
          </p:nvPr>
        </p:nvSpPr>
        <p:spPr bwMode="auto">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r>
              <a:rPr lang="en-US" altLang="en-US" b="0" dirty="0" smtClean="0"/>
              <a:t>How is the ADA different than IDEA? </a:t>
            </a:r>
          </a:p>
          <a:p>
            <a:pPr marL="0" indent="0"/>
            <a:endParaRPr lang="en-US" altLang="en-US" b="0" dirty="0" smtClean="0"/>
          </a:p>
          <a:p>
            <a:pPr marL="587375" lvl="1" indent="-293688" eaLnBrk="1" hangingPunct="1">
              <a:spcBef>
                <a:spcPct val="0"/>
              </a:spcBef>
              <a:spcAft>
                <a:spcPct val="5000"/>
              </a:spcAft>
            </a:pPr>
            <a:r>
              <a:rPr lang="en-US" altLang="en-US" sz="3000" dirty="0" smtClean="0">
                <a:solidFill>
                  <a:srgbClr val="002060"/>
                </a:solidFill>
              </a:rPr>
              <a:t>IDEA</a:t>
            </a:r>
            <a:endParaRPr lang="en-US" altLang="en-US" sz="3000" dirty="0" smtClean="0">
              <a:solidFill>
                <a:srgbClr val="002060"/>
              </a:solidFill>
            </a:endParaRPr>
          </a:p>
          <a:p>
            <a:pPr marL="987425" lvl="2" indent="-293688" eaLnBrk="1" hangingPunct="1">
              <a:spcBef>
                <a:spcPct val="0"/>
              </a:spcBef>
              <a:spcAft>
                <a:spcPct val="5000"/>
              </a:spcAft>
            </a:pPr>
            <a:r>
              <a:rPr lang="en-US" altLang="en-US" sz="2200" dirty="0" smtClean="0">
                <a:solidFill>
                  <a:srgbClr val="002060"/>
                </a:solidFill>
              </a:rPr>
              <a:t>Entitlement</a:t>
            </a:r>
          </a:p>
          <a:p>
            <a:pPr marL="987425" lvl="2" indent="-293688" eaLnBrk="1" hangingPunct="1">
              <a:spcBef>
                <a:spcPct val="0"/>
              </a:spcBef>
              <a:spcAft>
                <a:spcPct val="5000"/>
              </a:spcAft>
            </a:pPr>
            <a:endParaRPr lang="en-US" altLang="en-US" sz="2200" dirty="0">
              <a:solidFill>
                <a:srgbClr val="002060"/>
              </a:solidFill>
            </a:endParaRPr>
          </a:p>
          <a:p>
            <a:pPr marL="987425" lvl="2" indent="-293688" eaLnBrk="1" hangingPunct="1">
              <a:spcBef>
                <a:spcPct val="0"/>
              </a:spcBef>
              <a:spcAft>
                <a:spcPct val="5000"/>
              </a:spcAft>
            </a:pPr>
            <a:endParaRPr lang="en-US" altLang="en-US" sz="2200" dirty="0" smtClean="0">
              <a:solidFill>
                <a:srgbClr val="002060"/>
              </a:solidFill>
            </a:endParaRPr>
          </a:p>
          <a:p>
            <a:pPr marL="987425" lvl="2" indent="-293688" eaLnBrk="1" hangingPunct="1">
              <a:spcBef>
                <a:spcPct val="0"/>
              </a:spcBef>
              <a:spcAft>
                <a:spcPct val="5000"/>
              </a:spcAft>
            </a:pPr>
            <a:endParaRPr lang="en-US" altLang="en-US" sz="2200" dirty="0">
              <a:solidFill>
                <a:srgbClr val="002060"/>
              </a:solidFill>
            </a:endParaRPr>
          </a:p>
          <a:p>
            <a:pPr marL="987425" lvl="2" indent="-293688" eaLnBrk="1" hangingPunct="1">
              <a:spcBef>
                <a:spcPct val="0"/>
              </a:spcBef>
              <a:spcAft>
                <a:spcPct val="5000"/>
              </a:spcAft>
            </a:pPr>
            <a:endParaRPr lang="en-US" altLang="en-US" sz="2200" dirty="0" smtClean="0">
              <a:solidFill>
                <a:srgbClr val="002060"/>
              </a:solidFill>
            </a:endParaRPr>
          </a:p>
          <a:p>
            <a:pPr marL="987425" lvl="2" indent="-293688" eaLnBrk="1" hangingPunct="1">
              <a:spcBef>
                <a:spcPct val="0"/>
              </a:spcBef>
              <a:spcAft>
                <a:spcPct val="5000"/>
              </a:spcAft>
            </a:pPr>
            <a:endParaRPr lang="en-US" altLang="en-US" sz="2200" dirty="0">
              <a:solidFill>
                <a:srgbClr val="002060"/>
              </a:solidFill>
            </a:endParaRPr>
          </a:p>
          <a:p>
            <a:pPr algn="ctr">
              <a:spcBef>
                <a:spcPct val="0"/>
              </a:spcBef>
              <a:buFont typeface="Arial" panose="020B0604020202020204" pitchFamily="34" charset="0"/>
              <a:buNone/>
            </a:pPr>
            <a:r>
              <a:rPr lang="en-US" altLang="en-US" sz="2600" b="0" dirty="0" smtClean="0">
                <a:solidFill>
                  <a:srgbClr val="002060"/>
                </a:solidFill>
              </a:rPr>
              <a:t>Grades </a:t>
            </a:r>
            <a:r>
              <a:rPr lang="en-US" altLang="en-US" sz="2600" b="0" dirty="0">
                <a:solidFill>
                  <a:srgbClr val="002060"/>
                </a:solidFill>
              </a:rPr>
              <a:t>Pre-K </a:t>
            </a:r>
          </a:p>
          <a:p>
            <a:pPr algn="ctr">
              <a:spcBef>
                <a:spcPct val="0"/>
              </a:spcBef>
              <a:buFont typeface="Arial" panose="020B0604020202020204" pitchFamily="34" charset="0"/>
              <a:buNone/>
            </a:pPr>
            <a:r>
              <a:rPr lang="en-US" altLang="en-US" sz="2600" b="0" dirty="0">
                <a:solidFill>
                  <a:srgbClr val="002060"/>
                </a:solidFill>
              </a:rPr>
              <a:t>through 12</a:t>
            </a:r>
            <a:endParaRPr lang="en-US" altLang="en-US" sz="2200" b="0" dirty="0" smtClean="0">
              <a:solidFill>
                <a:srgbClr val="002060"/>
              </a:solidFill>
            </a:endParaRPr>
          </a:p>
        </p:txBody>
      </p:sp>
      <p:sp>
        <p:nvSpPr>
          <p:cNvPr id="523270" name="Content Placeholder 5"/>
          <p:cNvSpPr>
            <a:spLocks noGrp="1"/>
          </p:cNvSpPr>
          <p:nvPr>
            <p:ph sz="half" idx="2"/>
            <p:custDataLst>
              <p:tags r:id="rId2"/>
            </p:custDataLst>
          </p:nvPr>
        </p:nvSpPr>
        <p:spPr>
          <a:noFill/>
          <a:extLst>
            <a:ext uri="{909E8E84-426E-40DD-AFC4-6F175D3DCCD1}">
              <a14:hiddenFill xmlns:a14="http://schemas.microsoft.com/office/drawing/2010/main">
                <a:solidFill>
                  <a:schemeClr val="bg1"/>
                </a:solidFill>
              </a14:hiddenFill>
            </a:ext>
          </a:extLst>
        </p:spPr>
        <p:txBody>
          <a:bodyPr/>
          <a:lstStyle/>
          <a:p>
            <a:pPr marL="0" indent="0" algn="ctr"/>
            <a:endParaRPr lang="en-US" altLang="en-US" b="0" dirty="0"/>
          </a:p>
          <a:p>
            <a:pPr marL="0" indent="0" algn="ctr"/>
            <a:endParaRPr lang="en-US" altLang="en-US" b="0" dirty="0" smtClean="0"/>
          </a:p>
          <a:p>
            <a:pPr marL="0" indent="0" algn="ctr"/>
            <a:endParaRPr lang="en-US" altLang="en-US" sz="1600" b="0" dirty="0" smtClean="0"/>
          </a:p>
          <a:p>
            <a:pPr marL="1143000" lvl="1" indent="-228600">
              <a:spcBef>
                <a:spcPct val="0"/>
              </a:spcBef>
            </a:pPr>
            <a:r>
              <a:rPr lang="en-US" altLang="en-US" sz="3000" dirty="0" smtClean="0">
                <a:solidFill>
                  <a:srgbClr val="002060"/>
                </a:solidFill>
              </a:rPr>
              <a:t>ADA</a:t>
            </a:r>
          </a:p>
          <a:p>
            <a:pPr marL="1543050" lvl="2">
              <a:spcBef>
                <a:spcPct val="0"/>
              </a:spcBef>
            </a:pPr>
            <a:r>
              <a:rPr lang="en-US" altLang="en-US" sz="2200" dirty="0" smtClean="0">
                <a:solidFill>
                  <a:srgbClr val="002060"/>
                </a:solidFill>
              </a:rPr>
              <a:t>Eligibility</a:t>
            </a:r>
          </a:p>
          <a:p>
            <a:pPr marL="1543050" lvl="2">
              <a:spcBef>
                <a:spcPct val="0"/>
              </a:spcBef>
            </a:pPr>
            <a:endParaRPr lang="en-US" altLang="en-US" sz="2200" dirty="0">
              <a:solidFill>
                <a:srgbClr val="002060"/>
              </a:solidFill>
            </a:endParaRPr>
          </a:p>
          <a:p>
            <a:pPr marL="1543050" lvl="2">
              <a:spcBef>
                <a:spcPct val="0"/>
              </a:spcBef>
            </a:pPr>
            <a:endParaRPr lang="en-US" altLang="en-US" sz="2200" dirty="0" smtClean="0">
              <a:solidFill>
                <a:srgbClr val="002060"/>
              </a:solidFill>
            </a:endParaRPr>
          </a:p>
          <a:p>
            <a:pPr marL="1543050" lvl="2">
              <a:spcBef>
                <a:spcPct val="0"/>
              </a:spcBef>
            </a:pPr>
            <a:endParaRPr lang="en-US" altLang="en-US" sz="2200" dirty="0">
              <a:solidFill>
                <a:srgbClr val="002060"/>
              </a:solidFill>
            </a:endParaRPr>
          </a:p>
          <a:p>
            <a:pPr marL="1543050" lvl="2">
              <a:spcBef>
                <a:spcPct val="0"/>
              </a:spcBef>
            </a:pPr>
            <a:endParaRPr lang="en-US" altLang="en-US" sz="2200" dirty="0" smtClean="0">
              <a:solidFill>
                <a:srgbClr val="002060"/>
              </a:solidFill>
            </a:endParaRPr>
          </a:p>
          <a:p>
            <a:pPr marL="1543050" lvl="2">
              <a:spcBef>
                <a:spcPct val="0"/>
              </a:spcBef>
            </a:pPr>
            <a:endParaRPr lang="en-US" altLang="en-US" sz="2200" dirty="0">
              <a:solidFill>
                <a:srgbClr val="002060"/>
              </a:solidFill>
            </a:endParaRPr>
          </a:p>
          <a:p>
            <a:pPr marL="1543050" lvl="2">
              <a:spcBef>
                <a:spcPct val="0"/>
              </a:spcBef>
            </a:pPr>
            <a:endParaRPr lang="en-US" altLang="en-US" sz="1200" dirty="0" smtClean="0">
              <a:solidFill>
                <a:srgbClr val="002060"/>
              </a:solidFill>
            </a:endParaRPr>
          </a:p>
          <a:p>
            <a:pPr marL="0" lvl="1" algn="ctr">
              <a:spcBef>
                <a:spcPct val="0"/>
              </a:spcBef>
              <a:buFont typeface="Arial" panose="020B0604020202020204" pitchFamily="34" charset="0"/>
              <a:buNone/>
            </a:pPr>
            <a:r>
              <a:rPr lang="en-US" altLang="en-US" sz="2600" dirty="0">
                <a:solidFill>
                  <a:srgbClr val="002060"/>
                </a:solidFill>
              </a:rPr>
              <a:t>Post-secondary </a:t>
            </a:r>
          </a:p>
          <a:p>
            <a:pPr marL="0" lvl="1" algn="ctr">
              <a:spcBef>
                <a:spcPct val="0"/>
              </a:spcBef>
              <a:buFont typeface="Arial" panose="020B0604020202020204" pitchFamily="34" charset="0"/>
              <a:buNone/>
            </a:pPr>
            <a:r>
              <a:rPr lang="en-US" altLang="en-US" sz="2600" dirty="0">
                <a:solidFill>
                  <a:srgbClr val="002060"/>
                </a:solidFill>
              </a:rPr>
              <a:t>and Working</a:t>
            </a:r>
          </a:p>
          <a:p>
            <a:pPr marL="1314450" lvl="2" indent="0">
              <a:spcBef>
                <a:spcPct val="0"/>
              </a:spcBef>
              <a:buNone/>
            </a:pPr>
            <a:endParaRPr lang="en-US" altLang="en-US" sz="2200" dirty="0" smtClean="0">
              <a:solidFill>
                <a:srgbClr val="002060"/>
              </a:solidFill>
            </a:endParaRPr>
          </a:p>
        </p:txBody>
      </p:sp>
      <p:sp>
        <p:nvSpPr>
          <p:cNvPr id="2" name="Slide Number Placeholder 1"/>
          <p:cNvSpPr>
            <a:spLocks noGrp="1"/>
          </p:cNvSpPr>
          <p:nvPr>
            <p:ph type="sldNum" sz="quarter" idx="10"/>
            <p:custDataLst>
              <p:tags r:id="rId3"/>
            </p:custDataLst>
          </p:nvPr>
        </p:nvSpPr>
        <p:spPr/>
        <p:txBody>
          <a:bodyPr/>
          <a:lstStyle/>
          <a:p>
            <a:pPr>
              <a:defRPr/>
            </a:pPr>
            <a:fld id="{60A1CAA8-CF05-48E0-8C6F-ACA87F94BE35}" type="slidenum">
              <a:rPr lang="en-US" altLang="en-US" smtClean="0"/>
              <a:pPr>
                <a:defRPr/>
              </a:pPr>
              <a:t>11</a:t>
            </a:fld>
            <a:endParaRPr lang="en-US" altLang="en-US"/>
          </a:p>
        </p:txBody>
      </p:sp>
      <p:cxnSp>
        <p:nvCxnSpPr>
          <p:cNvPr id="9" name="Straight Connector 8" descr="Division"/>
          <p:cNvCxnSpPr/>
          <p:nvPr>
            <p:custDataLst>
              <p:tags r:id="rId4"/>
            </p:custDataLst>
          </p:nvPr>
        </p:nvCxnSpPr>
        <p:spPr>
          <a:xfrm rot="5400000">
            <a:off x="3328148" y="3848101"/>
            <a:ext cx="2665412" cy="1587"/>
          </a:xfrm>
          <a:prstGeom prst="line">
            <a:avLst/>
          </a:prstGeom>
          <a:ln w="38100">
            <a:solidFill>
              <a:srgbClr val="253D86"/>
            </a:solidFill>
          </a:ln>
        </p:spPr>
        <p:style>
          <a:lnRef idx="2">
            <a:schemeClr val="dk1"/>
          </a:lnRef>
          <a:fillRef idx="0">
            <a:schemeClr val="dk1"/>
          </a:fillRef>
          <a:effectRef idx="1">
            <a:schemeClr val="dk1"/>
          </a:effectRef>
          <a:fontRef idx="minor">
            <a:schemeClr val="tx1"/>
          </a:fontRef>
        </p:style>
      </p:cxnSp>
      <p:pic>
        <p:nvPicPr>
          <p:cNvPr id="20490" name="Picture 10" descr="Instructor teaching calculus"/>
          <p:cNvPicPr>
            <a:picLocks noChangeAspect="1" noChangeArrowheads="1"/>
          </p:cNvPicPr>
          <p:nvPr>
            <p:custDataLst>
              <p:tags r:id="rId5"/>
            </p:custDataLst>
          </p:nvPr>
        </p:nvPicPr>
        <p:blipFill>
          <a:blip r:embed="rId9" cstate="print"/>
          <a:srcRect/>
          <a:stretch>
            <a:fillRect/>
          </a:stretch>
        </p:blipFill>
        <p:spPr bwMode="auto">
          <a:xfrm>
            <a:off x="1598214" y="3593634"/>
            <a:ext cx="2593182" cy="1728788"/>
          </a:xfrm>
          <a:prstGeom prst="rect">
            <a:avLst/>
          </a:prstGeom>
          <a:ln>
            <a:headEnd/>
            <a:tailEnd/>
          </a:ln>
        </p:spPr>
        <p:style>
          <a:lnRef idx="0">
            <a:schemeClr val="accent1"/>
          </a:lnRef>
          <a:fillRef idx="3">
            <a:schemeClr val="accent1"/>
          </a:fillRef>
          <a:effectRef idx="3">
            <a:schemeClr val="accent1"/>
          </a:effectRef>
          <a:fontRef idx="minor">
            <a:schemeClr val="lt1"/>
          </a:fontRef>
        </p:style>
      </p:pic>
      <p:pic>
        <p:nvPicPr>
          <p:cNvPr id="20491" name="Picture 11" descr="Scientist working."/>
          <p:cNvPicPr>
            <a:picLocks noChangeAspect="1" noChangeArrowheads="1"/>
          </p:cNvPicPr>
          <p:nvPr>
            <p:custDataLst>
              <p:tags r:id="rId6"/>
            </p:custDataLst>
          </p:nvPr>
        </p:nvPicPr>
        <p:blipFill>
          <a:blip r:embed="rId10" cstate="print"/>
          <a:srcRect/>
          <a:stretch>
            <a:fillRect/>
          </a:stretch>
        </p:blipFill>
        <p:spPr bwMode="auto">
          <a:xfrm>
            <a:off x="5366075" y="3593634"/>
            <a:ext cx="2605897" cy="1728216"/>
          </a:xfrm>
          <a:prstGeom prst="rect">
            <a:avLst/>
          </a:prstGeom>
          <a:ln>
            <a:headEnd/>
            <a:tailEnd/>
          </a:ln>
        </p:spPr>
        <p:style>
          <a:lnRef idx="0">
            <a:schemeClr val="accent1"/>
          </a:lnRef>
          <a:fillRef idx="3">
            <a:schemeClr val="accent1"/>
          </a:fillRef>
          <a:effectRef idx="3">
            <a:schemeClr val="accent1"/>
          </a:effectRef>
          <a:fontRef idx="minor">
            <a:schemeClr val="lt1"/>
          </a:fontRef>
        </p:style>
      </p:pic>
      <p:sp>
        <p:nvSpPr>
          <p:cNvPr id="10" name="Title 1"/>
          <p:cNvSpPr txBox="1">
            <a:spLocks/>
          </p:cNvSpPr>
          <p:nvPr/>
        </p:nvSpPr>
        <p:spPr bwMode="auto">
          <a:xfrm>
            <a:off x="551794" y="355944"/>
            <a:ext cx="589716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000" b="1" dirty="0" smtClean="0">
                <a:solidFill>
                  <a:srgbClr val="002060"/>
                </a:solidFill>
                <a:latin typeface="+mn-lt"/>
                <a:ea typeface="+mj-ea"/>
                <a:cs typeface="+mj-cs"/>
              </a:rPr>
              <a:t>  ADA and IDEA</a:t>
            </a:r>
            <a:endParaRPr lang="en-US" altLang="en-US" sz="4000" b="1" dirty="0">
              <a:solidFill>
                <a:srgbClr val="002060"/>
              </a:solidFill>
              <a:latin typeface="+mn-lt"/>
              <a:ea typeface="+mj-ea"/>
              <a:cs typeface="+mj-cs"/>
            </a:endParaRPr>
          </a:p>
        </p:txBody>
      </p:sp>
    </p:spTree>
    <p:extLst>
      <p:ext uri="{BB962C8B-B14F-4D97-AF65-F5344CB8AC3E}">
        <p14:creationId xmlns:p14="http://schemas.microsoft.com/office/powerpoint/2010/main" val="2935687299"/>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Content Placeholder 2"/>
          <p:cNvSpPr>
            <a:spLocks noGrp="1"/>
          </p:cNvSpPr>
          <p:nvPr>
            <p:ph idx="1"/>
            <p:custDataLst>
              <p:tags r:id="rId1"/>
            </p:custDataLst>
          </p:nvPr>
        </p:nvSpPr>
        <p:spPr bwMode="auto">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0" dirty="0" smtClean="0">
                <a:solidFill>
                  <a:srgbClr val="002060"/>
                </a:solidFill>
              </a:rPr>
              <a:t>So what are the goals of the </a:t>
            </a:r>
            <a:r>
              <a:rPr lang="en-US" b="0" dirty="0"/>
              <a:t>Americans with D</a:t>
            </a:r>
            <a:r>
              <a:rPr lang="en-US" b="0" dirty="0" smtClean="0"/>
              <a:t>isabilities Act (ADA)</a:t>
            </a:r>
          </a:p>
          <a:p>
            <a:pPr eaLnBrk="1" hangingPunct="1"/>
            <a:endParaRPr lang="en-US" b="0" dirty="0"/>
          </a:p>
          <a:p>
            <a:pPr marL="514350" indent="-514350" eaLnBrk="1" hangingPunct="1">
              <a:buAutoNum type="arabicPeriod"/>
            </a:pPr>
            <a:r>
              <a:rPr lang="en-US" b="0" dirty="0" smtClean="0"/>
              <a:t>Prevent discrimination</a:t>
            </a:r>
          </a:p>
          <a:p>
            <a:pPr marL="514350" indent="-514350" eaLnBrk="1" hangingPunct="1">
              <a:buAutoNum type="arabicPeriod"/>
            </a:pPr>
            <a:r>
              <a:rPr lang="en-US" b="0" dirty="0" smtClean="0"/>
              <a:t>Provide equal opportunity through  reasonable accommodation </a:t>
            </a:r>
            <a:endParaRPr lang="en-US" altLang="en-US" b="0" dirty="0" smtClean="0"/>
          </a:p>
        </p:txBody>
      </p:sp>
      <p:sp>
        <p:nvSpPr>
          <p:cNvPr id="521219" name="Slide Number Placeholder 5"/>
          <p:cNvSpPr>
            <a:spLocks noGrp="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3DC1D03-7824-4E46-BEF2-0EBEFC1D2C29}" type="slidenum">
              <a:rPr lang="en-US" altLang="en-US" sz="1400" smtClean="0">
                <a:solidFill>
                  <a:srgbClr val="FFFFFF"/>
                </a:solidFill>
              </a:rPr>
              <a:pPr fontAlgn="base">
                <a:spcBef>
                  <a:spcPct val="0"/>
                </a:spcBef>
                <a:spcAft>
                  <a:spcPct val="0"/>
                </a:spcAft>
                <a:buFontTx/>
                <a:buNone/>
              </a:pPr>
              <a:t>12</a:t>
            </a:fld>
            <a:endParaRPr lang="en-US" altLang="en-US" sz="1400" smtClean="0">
              <a:solidFill>
                <a:srgbClr val="FFFFFF"/>
              </a:solidFill>
            </a:endParaRPr>
          </a:p>
        </p:txBody>
      </p:sp>
      <p:pic>
        <p:nvPicPr>
          <p:cNvPr id="2" name="Picture 1" descr="Graphic of person signing. "/>
          <p:cNvPicPr>
            <a:picLocks noChangeAspect="1"/>
          </p:cNvPicPr>
          <p:nvPr/>
        </p:nvPicPr>
        <p:blipFill rotWithShape="1">
          <a:blip r:embed="rId5">
            <a:extLst>
              <a:ext uri="{28A0092B-C50C-407E-A947-70E740481C1C}">
                <a14:useLocalDpi xmlns:a14="http://schemas.microsoft.com/office/drawing/2010/main" val="0"/>
              </a:ext>
            </a:extLst>
          </a:blip>
          <a:srcRect l="1" r="15397"/>
          <a:stretch/>
        </p:blipFill>
        <p:spPr>
          <a:xfrm>
            <a:off x="6717901" y="4541161"/>
            <a:ext cx="1828800" cy="1801368"/>
          </a:xfrm>
          <a:prstGeom prst="rect">
            <a:avLst/>
          </a:prstGeom>
        </p:spPr>
      </p:pic>
      <p:sp>
        <p:nvSpPr>
          <p:cNvPr id="6" name="Title 1"/>
          <p:cNvSpPr txBox="1">
            <a:spLocks/>
          </p:cNvSpPr>
          <p:nvPr/>
        </p:nvSpPr>
        <p:spPr bwMode="auto">
          <a:xfrm>
            <a:off x="551794" y="355944"/>
            <a:ext cx="589716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3600" b="1" dirty="0" smtClean="0">
                <a:solidFill>
                  <a:srgbClr val="002060"/>
                </a:solidFill>
                <a:latin typeface="+mn-lt"/>
                <a:ea typeface="+mj-ea"/>
                <a:cs typeface="+mj-cs"/>
              </a:rPr>
              <a:t>Goals of the ADA as Amended</a:t>
            </a:r>
            <a:endParaRPr lang="en-US" altLang="en-US" sz="3600" b="1" dirty="0">
              <a:solidFill>
                <a:srgbClr val="002060"/>
              </a:solidFill>
              <a:latin typeface="+mn-lt"/>
              <a:ea typeface="+mj-ea"/>
              <a:cs typeface="+mj-cs"/>
            </a:endParaRPr>
          </a:p>
        </p:txBody>
      </p:sp>
    </p:spTree>
    <p:extLst>
      <p:ext uri="{BB962C8B-B14F-4D97-AF65-F5344CB8AC3E}">
        <p14:creationId xmlns:p14="http://schemas.microsoft.com/office/powerpoint/2010/main" val="354811385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custDataLst>
              <p:tags r:id="rId1"/>
            </p:custDataLst>
          </p:nvPr>
        </p:nvSpPr>
        <p:spPr bwMode="auto">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p>
            <a:pPr marL="0" indent="0">
              <a:defRPr/>
            </a:pPr>
            <a:endParaRPr lang="en-US" dirty="0">
              <a:solidFill>
                <a:srgbClr val="002060"/>
              </a:solidFill>
            </a:endParaRPr>
          </a:p>
          <a:p>
            <a:pPr marL="0" indent="0">
              <a:defRPr/>
            </a:pPr>
            <a:r>
              <a:rPr lang="en-US" dirty="0" smtClean="0">
                <a:solidFill>
                  <a:srgbClr val="002060"/>
                </a:solidFill>
              </a:rPr>
              <a:t>Disclosure </a:t>
            </a:r>
            <a:r>
              <a:rPr lang="en-US" b="0" dirty="0">
                <a:solidFill>
                  <a:srgbClr val="002060"/>
                </a:solidFill>
              </a:rPr>
              <a:t>is when you give out specific, personal information about </a:t>
            </a:r>
            <a:r>
              <a:rPr lang="en-US" b="0" dirty="0" smtClean="0">
                <a:solidFill>
                  <a:srgbClr val="002060"/>
                </a:solidFill>
              </a:rPr>
              <a:t>a your disability</a:t>
            </a:r>
            <a:r>
              <a:rPr lang="en-US" b="0" dirty="0">
                <a:solidFill>
                  <a:srgbClr val="002060"/>
                </a:solidFill>
              </a:rPr>
              <a:t>.  </a:t>
            </a:r>
            <a:endParaRPr lang="en-US" b="0" dirty="0" smtClean="0">
              <a:solidFill>
                <a:srgbClr val="002060"/>
              </a:solidFill>
            </a:endParaRPr>
          </a:p>
          <a:p>
            <a:pPr marL="0" indent="0">
              <a:defRPr/>
            </a:pPr>
            <a:endParaRPr lang="en-US" b="0" dirty="0" smtClean="0">
              <a:solidFill>
                <a:srgbClr val="002060"/>
              </a:solidFill>
            </a:endParaRPr>
          </a:p>
          <a:p>
            <a:pPr marL="0" indent="0">
              <a:defRPr/>
            </a:pPr>
            <a:r>
              <a:rPr lang="en-US" b="0" dirty="0" smtClean="0">
                <a:solidFill>
                  <a:srgbClr val="002060"/>
                </a:solidFill>
              </a:rPr>
              <a:t>Important </a:t>
            </a:r>
            <a:r>
              <a:rPr lang="en-US" b="0" dirty="0">
                <a:solidFill>
                  <a:srgbClr val="002060"/>
                </a:solidFill>
              </a:rPr>
              <a:t>to </a:t>
            </a:r>
            <a:r>
              <a:rPr lang="en-US" b="0" dirty="0" smtClean="0">
                <a:solidFill>
                  <a:srgbClr val="002060"/>
                </a:solidFill>
              </a:rPr>
              <a:t>provide:</a:t>
            </a:r>
            <a:endParaRPr lang="en-US" b="0" dirty="0">
              <a:solidFill>
                <a:srgbClr val="002060"/>
              </a:solidFill>
            </a:endParaRPr>
          </a:p>
          <a:p>
            <a:pPr marL="514350" indent="-514350">
              <a:buFont typeface="+mj-lt"/>
              <a:buAutoNum type="arabicParenR"/>
              <a:defRPr/>
            </a:pPr>
            <a:r>
              <a:rPr lang="en-US" b="0" dirty="0" smtClean="0">
                <a:solidFill>
                  <a:srgbClr val="002060"/>
                </a:solidFill>
              </a:rPr>
              <a:t>The </a:t>
            </a:r>
            <a:r>
              <a:rPr lang="en-US" b="0" dirty="0">
                <a:solidFill>
                  <a:srgbClr val="002060"/>
                </a:solidFill>
              </a:rPr>
              <a:t>nature of the </a:t>
            </a:r>
            <a:r>
              <a:rPr lang="en-US" b="0" dirty="0" smtClean="0">
                <a:solidFill>
                  <a:srgbClr val="002060"/>
                </a:solidFill>
              </a:rPr>
              <a:t>disability</a:t>
            </a:r>
          </a:p>
          <a:p>
            <a:pPr marL="514350" indent="-514350">
              <a:buFont typeface="+mj-lt"/>
              <a:buAutoNum type="arabicParenR"/>
              <a:defRPr/>
            </a:pPr>
            <a:r>
              <a:rPr lang="en-US" b="0" dirty="0" smtClean="0">
                <a:solidFill>
                  <a:srgbClr val="002060"/>
                </a:solidFill>
              </a:rPr>
              <a:t>The </a:t>
            </a:r>
            <a:r>
              <a:rPr lang="en-US" b="0" dirty="0">
                <a:solidFill>
                  <a:srgbClr val="002060"/>
                </a:solidFill>
              </a:rPr>
              <a:t>limitations, or how the disability affects your capacity to learn and/or perform the job </a:t>
            </a:r>
            <a:r>
              <a:rPr lang="en-US" b="0" dirty="0" smtClean="0">
                <a:solidFill>
                  <a:srgbClr val="002060"/>
                </a:solidFill>
              </a:rPr>
              <a:t>effectively</a:t>
            </a:r>
          </a:p>
          <a:p>
            <a:pPr marL="514350" indent="-514350">
              <a:buFont typeface="+mj-lt"/>
              <a:buAutoNum type="arabicParenR"/>
              <a:defRPr/>
            </a:pPr>
            <a:r>
              <a:rPr lang="en-US" b="0" dirty="0" smtClean="0">
                <a:solidFill>
                  <a:srgbClr val="002060"/>
                </a:solidFill>
              </a:rPr>
              <a:t>Accommodations </a:t>
            </a:r>
            <a:r>
              <a:rPr lang="en-US" b="0" dirty="0">
                <a:solidFill>
                  <a:srgbClr val="002060"/>
                </a:solidFill>
              </a:rPr>
              <a:t>you will need in order to do the job</a:t>
            </a:r>
          </a:p>
          <a:p>
            <a:pPr>
              <a:defRPr/>
            </a:pPr>
            <a:r>
              <a:rPr lang="en-US" b="0" dirty="0" smtClean="0">
                <a:solidFill>
                  <a:schemeClr val="tx2"/>
                </a:solidFill>
              </a:rPr>
              <a:t> </a:t>
            </a:r>
            <a:endParaRPr lang="en-US" dirty="0">
              <a:solidFill>
                <a:schemeClr val="tx2"/>
              </a:solidFill>
            </a:endParaRPr>
          </a:p>
        </p:txBody>
      </p:sp>
      <p:sp>
        <p:nvSpPr>
          <p:cNvPr id="531459" name="Slide Number Placeholder 2"/>
          <p:cNvSpPr>
            <a:spLocks noGrp="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DE31E723-8099-4A57-B0D8-CD7881ADBF75}" type="slidenum">
              <a:rPr lang="en-US" altLang="en-US" sz="1400" smtClean="0">
                <a:solidFill>
                  <a:srgbClr val="FFFFFF"/>
                </a:solidFill>
              </a:rPr>
              <a:pPr fontAlgn="base">
                <a:spcBef>
                  <a:spcPct val="0"/>
                </a:spcBef>
                <a:spcAft>
                  <a:spcPct val="0"/>
                </a:spcAft>
                <a:buFontTx/>
                <a:buNone/>
              </a:pPr>
              <a:t>13</a:t>
            </a:fld>
            <a:endParaRPr lang="en-US" altLang="en-US" sz="1400" smtClean="0">
              <a:solidFill>
                <a:srgbClr val="FFFFFF"/>
              </a:solidFill>
            </a:endParaRPr>
          </a:p>
        </p:txBody>
      </p:sp>
      <p:sp>
        <p:nvSpPr>
          <p:cNvPr id="4" name="Title 1"/>
          <p:cNvSpPr txBox="1">
            <a:spLocks/>
          </p:cNvSpPr>
          <p:nvPr/>
        </p:nvSpPr>
        <p:spPr bwMode="auto">
          <a:xfrm>
            <a:off x="318711" y="445591"/>
            <a:ext cx="589716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000" b="1" dirty="0" smtClean="0">
                <a:solidFill>
                  <a:srgbClr val="002060"/>
                </a:solidFill>
                <a:latin typeface="+mn-lt"/>
                <a:ea typeface="+mj-ea"/>
                <a:cs typeface="+mj-cs"/>
              </a:rPr>
              <a:t>  Disclosure </a:t>
            </a:r>
            <a:endParaRPr lang="en-US" altLang="en-US" sz="4000" b="1" dirty="0">
              <a:solidFill>
                <a:srgbClr val="002060"/>
              </a:solidFill>
              <a:latin typeface="+mn-lt"/>
              <a:ea typeface="+mj-ea"/>
              <a:cs typeface="+mj-cs"/>
            </a:endParaRPr>
          </a:p>
        </p:txBody>
      </p:sp>
    </p:spTree>
    <p:extLst>
      <p:ext uri="{BB962C8B-B14F-4D97-AF65-F5344CB8AC3E}">
        <p14:creationId xmlns:p14="http://schemas.microsoft.com/office/powerpoint/2010/main" val="1805135308"/>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4"/>
          <p:cNvSpPr>
            <a:spLocks noGrp="1"/>
          </p:cNvSpPr>
          <p:nvPr>
            <p:ph idx="1"/>
            <p:custDataLst>
              <p:tags r:id="rId1"/>
            </p:custDataLst>
          </p:nvPr>
        </p:nvSpPr>
        <p:spPr bwMode="auto">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0"/>
              </a:spcBef>
              <a:defRPr/>
            </a:pPr>
            <a:r>
              <a:rPr lang="en-US" altLang="en-US" sz="3600" dirty="0" smtClean="0">
                <a:solidFill>
                  <a:srgbClr val="002060"/>
                </a:solidFill>
                <a:latin typeface="Calibri" panose="020F0502020204030204" pitchFamily="34" charset="0"/>
                <a:cs typeface="+mn-cs"/>
              </a:rPr>
              <a:t>When do I Disclose?</a:t>
            </a:r>
            <a:endParaRPr lang="en-US" altLang="en-US" sz="3600" dirty="0">
              <a:solidFill>
                <a:srgbClr val="002060"/>
              </a:solidFill>
              <a:latin typeface="Calibri" panose="020F0502020204030204" pitchFamily="34" charset="0"/>
              <a:cs typeface="+mn-cs"/>
            </a:endParaRPr>
          </a:p>
          <a:p>
            <a:pPr marL="457200" indent="-457200">
              <a:buFont typeface="Wingdings" panose="05000000000000000000" pitchFamily="2" charset="2"/>
              <a:buChar char="§"/>
              <a:defRPr/>
            </a:pPr>
            <a:r>
              <a:rPr lang="en-US" sz="2400" b="0" dirty="0" smtClean="0">
                <a:solidFill>
                  <a:srgbClr val="002060"/>
                </a:solidFill>
                <a:latin typeface="Arial" charset="0"/>
                <a:cs typeface="Arial" charset="0"/>
              </a:rPr>
              <a:t>During the application or interview process</a:t>
            </a:r>
          </a:p>
          <a:p>
            <a:pPr marL="457200" indent="-457200">
              <a:buFont typeface="Wingdings" panose="05000000000000000000" pitchFamily="2" charset="2"/>
              <a:buChar char="§"/>
              <a:defRPr/>
            </a:pPr>
            <a:r>
              <a:rPr lang="en-US" sz="2400" b="0" dirty="0" smtClean="0">
                <a:solidFill>
                  <a:srgbClr val="002060"/>
                </a:solidFill>
                <a:latin typeface="Arial" charset="0"/>
                <a:cs typeface="Arial" charset="0"/>
              </a:rPr>
              <a:t>At any point during employment</a:t>
            </a:r>
          </a:p>
          <a:p>
            <a:pPr marL="457200" indent="-457200">
              <a:buFont typeface="Wingdings" panose="05000000000000000000" pitchFamily="2" charset="2"/>
              <a:buChar char="§"/>
              <a:defRPr/>
            </a:pPr>
            <a:r>
              <a:rPr lang="en-US" sz="2400" b="0" dirty="0" smtClean="0">
                <a:solidFill>
                  <a:srgbClr val="002060"/>
                </a:solidFill>
                <a:latin typeface="Arial" charset="0"/>
                <a:cs typeface="Arial" charset="0"/>
              </a:rPr>
              <a:t>To receive benefits and privileges</a:t>
            </a:r>
          </a:p>
          <a:p>
            <a:pPr marL="457200" indent="-457200">
              <a:buFont typeface="Wingdings" panose="05000000000000000000" pitchFamily="2" charset="2"/>
              <a:buChar char="§"/>
              <a:defRPr/>
            </a:pPr>
            <a:r>
              <a:rPr lang="en-US" sz="2400" b="0" dirty="0" smtClean="0">
                <a:solidFill>
                  <a:srgbClr val="002060"/>
                </a:solidFill>
                <a:latin typeface="Arial" charset="0"/>
                <a:cs typeface="Arial" charset="0"/>
              </a:rPr>
              <a:t>To explain an unusual circumstance</a:t>
            </a:r>
          </a:p>
          <a:p>
            <a:pPr marL="457200" indent="-457200">
              <a:buFont typeface="Arial" panose="020B0604020202020204" pitchFamily="34" charset="0"/>
              <a:buChar char="•"/>
              <a:defRPr/>
            </a:pPr>
            <a:endParaRPr lang="en-US" dirty="0" smtClean="0">
              <a:latin typeface="Arial" charset="0"/>
              <a:cs typeface="Arial" charset="0"/>
            </a:endParaRPr>
          </a:p>
        </p:txBody>
      </p:sp>
      <p:sp>
        <p:nvSpPr>
          <p:cNvPr id="539651" name="Slide Number Placeholder 5"/>
          <p:cNvSpPr>
            <a:spLocks noGrp="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4F7FCDF5-5CED-4270-8C6B-F3530E1771E3}" type="slidenum">
              <a:rPr lang="en-US" altLang="en-US" sz="1400" smtClean="0">
                <a:solidFill>
                  <a:srgbClr val="FFFFFF"/>
                </a:solidFill>
              </a:rPr>
              <a:pPr>
                <a:spcBef>
                  <a:spcPct val="0"/>
                </a:spcBef>
                <a:buFontTx/>
                <a:buNone/>
              </a:pPr>
              <a:t>14</a:t>
            </a:fld>
            <a:endParaRPr lang="en-US" altLang="en-US" sz="1400" smtClean="0">
              <a:solidFill>
                <a:srgbClr val="FFFFFF"/>
              </a:solidFill>
            </a:endParaRPr>
          </a:p>
        </p:txBody>
      </p:sp>
      <p:pic>
        <p:nvPicPr>
          <p:cNvPr id="5" name="Picture 2" descr="Businessman and woman having a work meeting"/>
          <p:cNvPicPr>
            <a:picLocks noChangeAspect="1" noChangeArrowheads="1"/>
          </p:cNvPicPr>
          <p:nvPr>
            <p:custDataLst>
              <p:tags r:id="rId3"/>
            </p:custDataLst>
          </p:nvPr>
        </p:nvPicPr>
        <p:blipFill>
          <a:blip r:embed="rId6" cstate="print">
            <a:extLst>
              <a:ext uri="{28A0092B-C50C-407E-A947-70E740481C1C}">
                <a14:useLocalDpi xmlns:a14="http://schemas.microsoft.com/office/drawing/2010/main" val="0"/>
              </a:ext>
            </a:extLst>
          </a:blip>
          <a:srcRect/>
          <a:stretch>
            <a:fillRect/>
          </a:stretch>
        </p:blipFill>
        <p:spPr bwMode="auto">
          <a:xfrm>
            <a:off x="3057045" y="3673643"/>
            <a:ext cx="3410910" cy="2273014"/>
          </a:xfrm>
          <a:prstGeom prst="rect">
            <a:avLst/>
          </a:prstGeom>
          <a:ln/>
        </p:spPr>
        <p:style>
          <a:lnRef idx="0">
            <a:schemeClr val="accent2"/>
          </a:lnRef>
          <a:fillRef idx="3">
            <a:schemeClr val="accent2"/>
          </a:fillRef>
          <a:effectRef idx="3">
            <a:schemeClr val="accent2"/>
          </a:effectRef>
          <a:fontRef idx="minor">
            <a:schemeClr val="lt1"/>
          </a:fontRef>
        </p:style>
      </p:pic>
      <p:sp>
        <p:nvSpPr>
          <p:cNvPr id="6" name="Title 1"/>
          <p:cNvSpPr txBox="1">
            <a:spLocks/>
          </p:cNvSpPr>
          <p:nvPr/>
        </p:nvSpPr>
        <p:spPr bwMode="auto">
          <a:xfrm>
            <a:off x="570790" y="383064"/>
            <a:ext cx="589716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000" b="1" dirty="0" smtClean="0">
                <a:solidFill>
                  <a:srgbClr val="002060"/>
                </a:solidFill>
                <a:latin typeface="+mn-lt"/>
                <a:ea typeface="+mj-ea"/>
                <a:cs typeface="+mj-cs"/>
              </a:rPr>
              <a:t>  Disclosure</a:t>
            </a:r>
            <a:endParaRPr lang="en-US" altLang="en-US" sz="4000" b="1" dirty="0">
              <a:solidFill>
                <a:srgbClr val="002060"/>
              </a:solidFill>
              <a:latin typeface="+mn-lt"/>
              <a:ea typeface="+mj-ea"/>
              <a:cs typeface="+mj-cs"/>
            </a:endParaRPr>
          </a:p>
        </p:txBody>
      </p:sp>
    </p:spTree>
    <p:extLst>
      <p:ext uri="{BB962C8B-B14F-4D97-AF65-F5344CB8AC3E}">
        <p14:creationId xmlns:p14="http://schemas.microsoft.com/office/powerpoint/2010/main" val="1419424104"/>
      </p:ext>
    </p:extLst>
  </p:cSld>
  <p:clrMapOvr>
    <a:masterClrMapping/>
  </p:clrMapOvr>
  <p:transition spd="slow">
    <p:zoom/>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4"/>
          <p:cNvSpPr>
            <a:spLocks noGrp="1"/>
          </p:cNvSpPr>
          <p:nvPr>
            <p:ph idx="1"/>
            <p:custDataLst>
              <p:tags r:id="rId1"/>
            </p:custDataLst>
          </p:nvPr>
        </p:nvSpPr>
        <p:spPr bwMode="auto">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a:buFont typeface="Arial" charset="0"/>
              <a:buNone/>
              <a:defRPr/>
            </a:pPr>
            <a:endParaRPr lang="en-US" sz="900" dirty="0" smtClean="0">
              <a:solidFill>
                <a:srgbClr val="002060"/>
              </a:solidFill>
              <a:latin typeface="Arial" charset="0"/>
              <a:cs typeface="Arial" charset="0"/>
            </a:endParaRPr>
          </a:p>
          <a:p>
            <a:pPr marL="0" indent="0">
              <a:spcBef>
                <a:spcPct val="0"/>
              </a:spcBef>
              <a:defRPr/>
            </a:pPr>
            <a:r>
              <a:rPr lang="en-US" altLang="en-US" sz="3600" dirty="0">
                <a:solidFill>
                  <a:srgbClr val="002060"/>
                </a:solidFill>
                <a:latin typeface="Calibri" panose="020F0502020204030204" pitchFamily="34" charset="0"/>
                <a:cs typeface="+mn-cs"/>
              </a:rPr>
              <a:t>How </a:t>
            </a:r>
            <a:r>
              <a:rPr lang="en-US" altLang="en-US" sz="3600" dirty="0" smtClean="0">
                <a:solidFill>
                  <a:srgbClr val="002060"/>
                </a:solidFill>
                <a:latin typeface="Calibri" panose="020F0502020204030204" pitchFamily="34" charset="0"/>
                <a:cs typeface="+mn-cs"/>
              </a:rPr>
              <a:t>do I Disclose? </a:t>
            </a:r>
            <a:endParaRPr lang="en-US" altLang="en-US" sz="3600" dirty="0">
              <a:solidFill>
                <a:srgbClr val="002060"/>
              </a:solidFill>
              <a:latin typeface="Calibri" panose="020F0502020204030204" pitchFamily="34" charset="0"/>
              <a:cs typeface="+mn-cs"/>
            </a:endParaRPr>
          </a:p>
          <a:p>
            <a:pPr marL="0" indent="0">
              <a:defRPr/>
            </a:pPr>
            <a:endParaRPr lang="en-US" b="0" dirty="0" smtClean="0">
              <a:solidFill>
                <a:srgbClr val="002060"/>
              </a:solidFill>
              <a:latin typeface="Arial" charset="0"/>
              <a:cs typeface="Arial" charset="0"/>
            </a:endParaRPr>
          </a:p>
          <a:p>
            <a:pPr marL="0" indent="0">
              <a:defRPr/>
            </a:pPr>
            <a:r>
              <a:rPr lang="en-US" b="0" dirty="0" smtClean="0">
                <a:solidFill>
                  <a:srgbClr val="002060"/>
                </a:solidFill>
                <a:latin typeface="Arial" charset="0"/>
                <a:cs typeface="Arial" charset="0"/>
              </a:rPr>
              <a:t>To </a:t>
            </a:r>
            <a:r>
              <a:rPr lang="en-US" b="0" dirty="0">
                <a:solidFill>
                  <a:srgbClr val="002060"/>
                </a:solidFill>
                <a:latin typeface="Arial" charset="0"/>
                <a:cs typeface="Arial" charset="0"/>
              </a:rPr>
              <a:t>request accommodation, an individual:</a:t>
            </a:r>
          </a:p>
          <a:p>
            <a:pPr marL="457200" indent="-457200">
              <a:buFont typeface="Wingdings" panose="05000000000000000000" pitchFamily="2" charset="2"/>
              <a:buChar char="§"/>
              <a:defRPr/>
            </a:pPr>
            <a:r>
              <a:rPr lang="en-US" b="0" dirty="0">
                <a:solidFill>
                  <a:srgbClr val="002060"/>
                </a:solidFill>
                <a:latin typeface="Arial" charset="0"/>
                <a:cs typeface="Arial" charset="0"/>
              </a:rPr>
              <a:t>May use “plain English”</a:t>
            </a:r>
          </a:p>
          <a:p>
            <a:pPr marL="457200" indent="-457200">
              <a:buFont typeface="Wingdings" panose="05000000000000000000" pitchFamily="2" charset="2"/>
              <a:buChar char="§"/>
              <a:defRPr/>
            </a:pPr>
            <a:r>
              <a:rPr lang="en-US" b="0" dirty="0">
                <a:solidFill>
                  <a:srgbClr val="002060"/>
                </a:solidFill>
                <a:latin typeface="Arial" charset="0"/>
                <a:cs typeface="Arial" charset="0"/>
              </a:rPr>
              <a:t>Need not mention the ADA</a:t>
            </a:r>
          </a:p>
          <a:p>
            <a:pPr marL="457200" indent="-457200">
              <a:buFont typeface="Wingdings" panose="05000000000000000000" pitchFamily="2" charset="2"/>
              <a:buChar char="§"/>
              <a:defRPr/>
            </a:pPr>
            <a:r>
              <a:rPr lang="en-US" b="0" dirty="0">
                <a:solidFill>
                  <a:srgbClr val="002060"/>
                </a:solidFill>
                <a:latin typeface="Arial" charset="0"/>
                <a:cs typeface="Arial" charset="0"/>
              </a:rPr>
              <a:t>Need not use the phrase “reasonable accommodation”</a:t>
            </a:r>
          </a:p>
          <a:p>
            <a:pPr marL="457200" indent="-457200">
              <a:buFont typeface="Arial" pitchFamily="34" charset="0"/>
              <a:buChar char="•"/>
              <a:defRPr/>
            </a:pPr>
            <a:endParaRPr lang="en-US" dirty="0" smtClean="0">
              <a:solidFill>
                <a:srgbClr val="002060"/>
              </a:solidFill>
              <a:latin typeface="Arial" charset="0"/>
              <a:cs typeface="Arial" charset="0"/>
            </a:endParaRPr>
          </a:p>
        </p:txBody>
      </p:sp>
      <p:sp>
        <p:nvSpPr>
          <p:cNvPr id="541699" name="Slide Number Placeholder 5"/>
          <p:cNvSpPr>
            <a:spLocks noGrp="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26EA47D7-15A5-4E09-B101-BEA21C1AAF14}" type="slidenum">
              <a:rPr lang="en-US" altLang="en-US" sz="1400" smtClean="0">
                <a:solidFill>
                  <a:srgbClr val="FFFFFF"/>
                </a:solidFill>
              </a:rPr>
              <a:pPr fontAlgn="base">
                <a:spcBef>
                  <a:spcPct val="0"/>
                </a:spcBef>
                <a:spcAft>
                  <a:spcPct val="0"/>
                </a:spcAft>
                <a:buFontTx/>
                <a:buNone/>
              </a:pPr>
              <a:t>15</a:t>
            </a:fld>
            <a:endParaRPr lang="en-US" altLang="en-US" sz="1400" smtClean="0">
              <a:solidFill>
                <a:srgbClr val="FFFFFF"/>
              </a:solidFill>
            </a:endParaRPr>
          </a:p>
        </p:txBody>
      </p:sp>
      <p:sp>
        <p:nvSpPr>
          <p:cNvPr id="4" name="Title 1"/>
          <p:cNvSpPr txBox="1">
            <a:spLocks/>
          </p:cNvSpPr>
          <p:nvPr/>
        </p:nvSpPr>
        <p:spPr bwMode="auto">
          <a:xfrm>
            <a:off x="551794" y="355944"/>
            <a:ext cx="589716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000" b="1" dirty="0" smtClean="0">
                <a:solidFill>
                  <a:srgbClr val="002060"/>
                </a:solidFill>
                <a:latin typeface="+mn-lt"/>
                <a:ea typeface="+mj-ea"/>
                <a:cs typeface="+mj-cs"/>
              </a:rPr>
              <a:t>  Disclosure  </a:t>
            </a:r>
            <a:endParaRPr lang="en-US" altLang="en-US" sz="4000" b="1" dirty="0">
              <a:solidFill>
                <a:srgbClr val="002060"/>
              </a:solidFill>
              <a:latin typeface="+mn-lt"/>
              <a:ea typeface="+mj-ea"/>
              <a:cs typeface="+mj-cs"/>
            </a:endParaRPr>
          </a:p>
        </p:txBody>
      </p:sp>
    </p:spTree>
    <p:extLst>
      <p:ext uri="{BB962C8B-B14F-4D97-AF65-F5344CB8AC3E}">
        <p14:creationId xmlns:p14="http://schemas.microsoft.com/office/powerpoint/2010/main" val="1475771863"/>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4"/>
          <p:cNvSpPr>
            <a:spLocks noGrp="1"/>
          </p:cNvSpPr>
          <p:nvPr>
            <p:ph idx="1"/>
            <p:custDataLst>
              <p:tags r:id="rId1"/>
            </p:custDataLst>
          </p:nvPr>
        </p:nvSpPr>
        <p:spPr bwMode="auto">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marL="0" indent="0">
              <a:spcBef>
                <a:spcPct val="0"/>
              </a:spcBef>
              <a:defRPr/>
            </a:pPr>
            <a:r>
              <a:rPr lang="en-US" altLang="en-US" sz="3600" dirty="0">
                <a:solidFill>
                  <a:srgbClr val="002060"/>
                </a:solidFill>
                <a:latin typeface="Calibri" panose="020F0502020204030204" pitchFamily="34" charset="0"/>
                <a:cs typeface="+mn-cs"/>
              </a:rPr>
              <a:t>Who </a:t>
            </a:r>
            <a:r>
              <a:rPr lang="en-US" altLang="en-US" sz="3600" dirty="0" smtClean="0">
                <a:solidFill>
                  <a:srgbClr val="002060"/>
                </a:solidFill>
                <a:latin typeface="Calibri" panose="020F0502020204030204" pitchFamily="34" charset="0"/>
                <a:cs typeface="+mn-cs"/>
              </a:rPr>
              <a:t>do I Disclose to? </a:t>
            </a:r>
            <a:endParaRPr lang="en-US" altLang="en-US" sz="3600" dirty="0">
              <a:solidFill>
                <a:srgbClr val="002060"/>
              </a:solidFill>
              <a:latin typeface="Calibri" panose="020F0502020204030204" pitchFamily="34" charset="0"/>
              <a:cs typeface="+mn-cs"/>
            </a:endParaRPr>
          </a:p>
          <a:p>
            <a:pPr>
              <a:buFont typeface="Arial" charset="0"/>
              <a:buNone/>
              <a:defRPr/>
            </a:pPr>
            <a:endParaRPr lang="en-US" sz="2000" dirty="0" smtClean="0">
              <a:solidFill>
                <a:srgbClr val="002060"/>
              </a:solidFill>
              <a:latin typeface="Arial" charset="0"/>
              <a:cs typeface="Arial" charset="0"/>
            </a:endParaRPr>
          </a:p>
          <a:p>
            <a:pPr marL="0" indent="0">
              <a:defRPr/>
            </a:pPr>
            <a:r>
              <a:rPr lang="en-US" b="0" dirty="0">
                <a:solidFill>
                  <a:srgbClr val="002060"/>
                </a:solidFill>
                <a:latin typeface="Arial" charset="0"/>
                <a:cs typeface="Arial" charset="0"/>
              </a:rPr>
              <a:t>Verbally or in writing, tell the</a:t>
            </a:r>
            <a:r>
              <a:rPr lang="en-US" b="0" dirty="0" smtClean="0">
                <a:solidFill>
                  <a:srgbClr val="002060"/>
                </a:solidFill>
                <a:latin typeface="Arial" charset="0"/>
                <a:cs typeface="Arial" charset="0"/>
              </a:rPr>
              <a:t>…</a:t>
            </a:r>
          </a:p>
          <a:p>
            <a:pPr marL="0" indent="0">
              <a:defRPr/>
            </a:pPr>
            <a:endParaRPr lang="en-US" sz="1200" b="0" dirty="0">
              <a:solidFill>
                <a:srgbClr val="002060"/>
              </a:solidFill>
              <a:latin typeface="Arial" charset="0"/>
              <a:cs typeface="Arial" charset="0"/>
            </a:endParaRPr>
          </a:p>
          <a:p>
            <a:pPr marL="457200" indent="-457200">
              <a:buFont typeface="Wingdings" panose="05000000000000000000" pitchFamily="2" charset="2"/>
              <a:buChar char="§"/>
              <a:defRPr/>
            </a:pPr>
            <a:r>
              <a:rPr lang="en-US" b="0" dirty="0">
                <a:solidFill>
                  <a:srgbClr val="002060"/>
                </a:solidFill>
                <a:latin typeface="Arial" charset="0"/>
                <a:cs typeface="Arial" charset="0"/>
              </a:rPr>
              <a:t>Employer</a:t>
            </a:r>
          </a:p>
          <a:p>
            <a:pPr marL="457200" indent="-457200">
              <a:buFont typeface="Wingdings" panose="05000000000000000000" pitchFamily="2" charset="2"/>
              <a:buChar char="§"/>
              <a:defRPr/>
            </a:pPr>
            <a:r>
              <a:rPr lang="en-US" b="0" dirty="0">
                <a:solidFill>
                  <a:srgbClr val="002060"/>
                </a:solidFill>
                <a:latin typeface="Arial" charset="0"/>
                <a:cs typeface="Arial" charset="0"/>
              </a:rPr>
              <a:t>Supervisor</a:t>
            </a:r>
          </a:p>
          <a:p>
            <a:pPr marL="457200" indent="-457200">
              <a:buFont typeface="Wingdings" panose="05000000000000000000" pitchFamily="2" charset="2"/>
              <a:buChar char="§"/>
              <a:defRPr/>
            </a:pPr>
            <a:r>
              <a:rPr lang="en-US" b="0" dirty="0">
                <a:solidFill>
                  <a:srgbClr val="002060"/>
                </a:solidFill>
                <a:latin typeface="Arial" charset="0"/>
                <a:cs typeface="Arial" charset="0"/>
              </a:rPr>
              <a:t>HR representative, or</a:t>
            </a:r>
          </a:p>
          <a:p>
            <a:pPr marL="457200" indent="-457200">
              <a:buFont typeface="Wingdings" panose="05000000000000000000" pitchFamily="2" charset="2"/>
              <a:buChar char="§"/>
              <a:defRPr/>
            </a:pPr>
            <a:r>
              <a:rPr lang="en-US" b="0" dirty="0">
                <a:solidFill>
                  <a:srgbClr val="002060"/>
                </a:solidFill>
                <a:latin typeface="Arial" charset="0"/>
                <a:cs typeface="Arial" charset="0"/>
              </a:rPr>
              <a:t>Other appropriate </a:t>
            </a:r>
            <a:r>
              <a:rPr lang="en-US" b="0" dirty="0" smtClean="0">
                <a:solidFill>
                  <a:srgbClr val="002060"/>
                </a:solidFill>
                <a:latin typeface="Arial" charset="0"/>
                <a:cs typeface="Arial" charset="0"/>
              </a:rPr>
              <a:t>person provided in the accommodation policy.</a:t>
            </a:r>
            <a:endParaRPr lang="en-US" b="0" dirty="0">
              <a:solidFill>
                <a:srgbClr val="002060"/>
              </a:solidFill>
              <a:latin typeface="Arial" charset="0"/>
              <a:cs typeface="Arial" charset="0"/>
            </a:endParaRPr>
          </a:p>
          <a:p>
            <a:pPr marL="457200" indent="-457200">
              <a:buFont typeface="Arial" pitchFamily="34" charset="0"/>
              <a:buChar char="•"/>
              <a:defRPr/>
            </a:pPr>
            <a:endParaRPr lang="en-US" dirty="0" smtClean="0">
              <a:latin typeface="Arial" charset="0"/>
              <a:cs typeface="Arial" charset="0"/>
            </a:endParaRPr>
          </a:p>
        </p:txBody>
      </p:sp>
      <p:sp>
        <p:nvSpPr>
          <p:cNvPr id="543747" name="Slide Number Placeholder 5"/>
          <p:cNvSpPr>
            <a:spLocks noGrp="1"/>
          </p:cNvSpPr>
          <p:nvPr>
            <p:ph type="sldNum" sz="quarter" idx="10"/>
            <p:custDataLst>
              <p:tags r:id="rId2"/>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fontAlgn="base">
              <a:spcBef>
                <a:spcPct val="0"/>
              </a:spcBef>
              <a:spcAft>
                <a:spcPct val="0"/>
              </a:spcAft>
              <a:buFontTx/>
              <a:buNone/>
            </a:pPr>
            <a:fld id="{FEC1BD8C-8700-447A-B0CF-0BD3C9D67D57}" type="slidenum">
              <a:rPr lang="en-US" altLang="en-US" sz="1400" smtClean="0">
                <a:solidFill>
                  <a:srgbClr val="FFFFFF"/>
                </a:solidFill>
              </a:rPr>
              <a:pPr fontAlgn="base">
                <a:spcBef>
                  <a:spcPct val="0"/>
                </a:spcBef>
                <a:spcAft>
                  <a:spcPct val="0"/>
                </a:spcAft>
                <a:buFontTx/>
                <a:buNone/>
              </a:pPr>
              <a:t>16</a:t>
            </a:fld>
            <a:endParaRPr lang="en-US" altLang="en-US" sz="1400" smtClean="0">
              <a:solidFill>
                <a:srgbClr val="FFFFFF"/>
              </a:solidFill>
            </a:endParaRPr>
          </a:p>
        </p:txBody>
      </p:sp>
      <p:sp>
        <p:nvSpPr>
          <p:cNvPr id="4" name="Title 1"/>
          <p:cNvSpPr txBox="1">
            <a:spLocks/>
          </p:cNvSpPr>
          <p:nvPr/>
        </p:nvSpPr>
        <p:spPr bwMode="auto">
          <a:xfrm>
            <a:off x="551794" y="355944"/>
            <a:ext cx="589716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000" b="1" dirty="0" smtClean="0">
                <a:solidFill>
                  <a:srgbClr val="002060"/>
                </a:solidFill>
                <a:latin typeface="+mn-lt"/>
                <a:ea typeface="+mj-ea"/>
                <a:cs typeface="+mj-cs"/>
              </a:rPr>
              <a:t>  Disclosure</a:t>
            </a:r>
            <a:endParaRPr lang="en-US" altLang="en-US" sz="4000" b="1" dirty="0">
              <a:solidFill>
                <a:srgbClr val="002060"/>
              </a:solidFill>
              <a:latin typeface="+mn-lt"/>
              <a:ea typeface="+mj-ea"/>
              <a:cs typeface="+mj-cs"/>
            </a:endParaRPr>
          </a:p>
        </p:txBody>
      </p:sp>
    </p:spTree>
    <p:extLst>
      <p:ext uri="{BB962C8B-B14F-4D97-AF65-F5344CB8AC3E}">
        <p14:creationId xmlns:p14="http://schemas.microsoft.com/office/powerpoint/2010/main" val="2651353712"/>
      </p:ext>
    </p:extLst>
  </p:cSld>
  <p:clrMapOvr>
    <a:masterClrMapping/>
  </p:clrMapOvr>
  <p:transition spd="slow"/>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Content Placeholder 2"/>
          <p:cNvSpPr>
            <a:spLocks noGrp="1"/>
          </p:cNvSpPr>
          <p:nvPr>
            <p:ph idx="1"/>
          </p:nvPr>
        </p:nvSpPr>
        <p:spPr>
          <a:xfrm>
            <a:off x="838200" y="1295400"/>
            <a:ext cx="7848600" cy="5184775"/>
          </a:xfrm>
        </p:spPr>
        <p:txBody>
          <a:bodyPr/>
          <a:lstStyle/>
          <a:p>
            <a:pPr>
              <a:spcAft>
                <a:spcPts val="900"/>
              </a:spcAft>
            </a:pPr>
            <a:endParaRPr lang="en-US" altLang="en-US" sz="3600" smtClean="0">
              <a:solidFill>
                <a:srgbClr val="002060"/>
              </a:solidFill>
            </a:endParaRPr>
          </a:p>
          <a:p>
            <a:pPr algn="ctr">
              <a:spcAft>
                <a:spcPts val="900"/>
              </a:spcAft>
            </a:pPr>
            <a:r>
              <a:rPr lang="en-US" altLang="en-US" sz="3600" smtClean="0">
                <a:solidFill>
                  <a:srgbClr val="002060"/>
                </a:solidFill>
              </a:rPr>
              <a:t>Accommodation </a:t>
            </a:r>
          </a:p>
          <a:p>
            <a:pPr algn="ctr">
              <a:spcAft>
                <a:spcPts val="900"/>
              </a:spcAft>
            </a:pPr>
            <a:r>
              <a:rPr lang="en-US" altLang="en-US" sz="3600" smtClean="0">
                <a:solidFill>
                  <a:srgbClr val="002060"/>
                </a:solidFill>
              </a:rPr>
              <a:t>=</a:t>
            </a:r>
          </a:p>
          <a:p>
            <a:pPr algn="ctr">
              <a:spcAft>
                <a:spcPts val="900"/>
              </a:spcAft>
            </a:pPr>
            <a:r>
              <a:rPr lang="en-US" altLang="en-US" sz="3600" smtClean="0">
                <a:solidFill>
                  <a:srgbClr val="002060"/>
                </a:solidFill>
              </a:rPr>
              <a:t>Equal Employment </a:t>
            </a:r>
          </a:p>
          <a:p>
            <a:pPr algn="ctr">
              <a:spcAft>
                <a:spcPts val="900"/>
              </a:spcAft>
            </a:pPr>
            <a:r>
              <a:rPr lang="en-US" altLang="en-US" sz="3600" smtClean="0">
                <a:solidFill>
                  <a:srgbClr val="002060"/>
                </a:solidFill>
              </a:rPr>
              <a:t>=</a:t>
            </a:r>
          </a:p>
          <a:p>
            <a:pPr algn="ctr">
              <a:spcAft>
                <a:spcPts val="900"/>
              </a:spcAft>
            </a:pPr>
            <a:r>
              <a:rPr lang="en-US" altLang="en-US" sz="3600" smtClean="0">
                <a:solidFill>
                  <a:srgbClr val="002060"/>
                </a:solidFill>
              </a:rPr>
              <a:t>Inclusive Workplace Culture </a:t>
            </a:r>
          </a:p>
        </p:txBody>
      </p:sp>
      <p:sp>
        <p:nvSpPr>
          <p:cNvPr id="3891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8A68E310-B942-4257-9D56-08D2D930C145}" type="slidenum">
              <a:rPr lang="en-US" altLang="en-US" sz="1200">
                <a:solidFill>
                  <a:srgbClr val="FFFFFF"/>
                </a:solidFill>
              </a:rPr>
              <a:pPr>
                <a:spcBef>
                  <a:spcPct val="0"/>
                </a:spcBef>
                <a:buFontTx/>
                <a:buNone/>
              </a:pPr>
              <a:t>17</a:t>
            </a:fld>
            <a:endParaRPr lang="en-US" altLang="en-US" sz="1400">
              <a:solidFill>
                <a:srgbClr val="FFFFFF"/>
              </a:solidFill>
            </a:endParaRPr>
          </a:p>
        </p:txBody>
      </p:sp>
      <p:sp>
        <p:nvSpPr>
          <p:cNvPr id="96260" name="Title 1"/>
          <p:cNvSpPr txBox="1">
            <a:spLocks/>
          </p:cNvSpPr>
          <p:nvPr/>
        </p:nvSpPr>
        <p:spPr bwMode="auto">
          <a:xfrm>
            <a:off x="273050" y="434975"/>
            <a:ext cx="5897563" cy="731838"/>
          </a:xfrm>
          <a:prstGeom prst="rect">
            <a:avLst/>
          </a:prstGeom>
          <a:noFill/>
          <a:ln>
            <a:noFill/>
          </a:ln>
          <a:extLst>
            <a:ext uri="{909E8E84-426E-40dd-AFC4-6F175D3DCCD1}"/>
            <a:ext uri="{91240B29-F687-4f45-9708-019B960494DF}"/>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400" b="1" dirty="0" smtClean="0">
                <a:solidFill>
                  <a:schemeClr val="accent1">
                    <a:lumMod val="50000"/>
                  </a:schemeClr>
                </a:solidFill>
                <a:ea typeface="ＭＳ Ｐゴシック" charset="0"/>
              </a:rPr>
              <a:t>   </a:t>
            </a:r>
            <a:r>
              <a:rPr lang="en-US" altLang="en-US" sz="4000" b="1" dirty="0" smtClean="0">
                <a:solidFill>
                  <a:srgbClr val="254061"/>
                </a:solidFill>
                <a:ea typeface="ＭＳ Ｐゴシック" charset="0"/>
              </a:rPr>
              <a:t>Accommodation as a Key</a:t>
            </a:r>
            <a:endParaRPr lang="en-US" altLang="en-US" sz="4000" b="1" dirty="0">
              <a:solidFill>
                <a:srgbClr val="25406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3996601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normAutofit/>
          </a:bodyPr>
          <a:lstStyle/>
          <a:p>
            <a:pPr marL="0" indent="0">
              <a:defRPr/>
            </a:pPr>
            <a:endParaRPr lang="en-US" sz="1300" b="1" dirty="0" smtClean="0"/>
          </a:p>
          <a:p>
            <a:pPr marL="0" indent="0" eaLnBrk="1" hangingPunct="1">
              <a:spcBef>
                <a:spcPts val="25"/>
              </a:spcBef>
              <a:spcAft>
                <a:spcPts val="1800"/>
              </a:spcAft>
            </a:pPr>
            <a:r>
              <a:rPr lang="en-US" altLang="en-US" sz="2400" b="0" dirty="0"/>
              <a:t>The basis for inclusive employment is the reasonable accommodation (RA) policy and process</a:t>
            </a:r>
          </a:p>
          <a:p>
            <a:pPr marL="0" indent="0" eaLnBrk="1" hangingPunct="1">
              <a:spcBef>
                <a:spcPts val="25"/>
              </a:spcBef>
              <a:spcAft>
                <a:spcPts val="1800"/>
              </a:spcAft>
            </a:pPr>
            <a:r>
              <a:rPr lang="en-US" altLang="en-US" sz="2400" b="0" dirty="0"/>
              <a:t>The foundation for reasonable accommodation is a robust interactive process (IP)</a:t>
            </a:r>
          </a:p>
          <a:p>
            <a:pPr marL="0" indent="0" eaLnBrk="1" hangingPunct="1">
              <a:spcBef>
                <a:spcPts val="25"/>
              </a:spcBef>
              <a:spcAft>
                <a:spcPts val="1800"/>
              </a:spcAft>
            </a:pPr>
            <a:r>
              <a:rPr lang="en-US" altLang="en-US" sz="2400" b="0" dirty="0" smtClean="0"/>
              <a:t>The trigger for RA and IP is a disclosure and request </a:t>
            </a:r>
            <a:r>
              <a:rPr lang="en-US" altLang="en-US" sz="2400" b="0" dirty="0"/>
              <a:t>for an accommodation or recognition of an obvious barrier to someone with a known </a:t>
            </a:r>
            <a:r>
              <a:rPr lang="en-US" altLang="en-US" sz="2400" b="0" dirty="0" smtClean="0"/>
              <a:t>disability</a:t>
            </a:r>
            <a:endParaRPr lang="en-US" altLang="en-US" sz="2400" b="0" dirty="0"/>
          </a:p>
          <a:p>
            <a:pPr marL="0" indent="0" eaLnBrk="1" hangingPunct="1">
              <a:spcBef>
                <a:spcPts val="25"/>
              </a:spcBef>
              <a:spcAft>
                <a:spcPts val="1800"/>
              </a:spcAft>
            </a:pPr>
            <a:r>
              <a:rPr lang="en-US" altLang="en-US" sz="2400" b="0" dirty="0"/>
              <a:t>A request for accommodation includes two essential elements </a:t>
            </a:r>
            <a:r>
              <a:rPr lang="en-US" altLang="en-US" sz="2400" dirty="0" smtClean="0"/>
              <a:t>—</a:t>
            </a:r>
            <a:r>
              <a:rPr lang="en-US" altLang="en-US" sz="2400" b="0" dirty="0" smtClean="0"/>
              <a:t> </a:t>
            </a:r>
            <a:r>
              <a:rPr lang="en-US" altLang="en-US" sz="2400" b="0" dirty="0"/>
              <a:t>a medical condition and a related challenge at work</a:t>
            </a:r>
          </a:p>
          <a:p>
            <a:pPr marL="400050" lvl="1" indent="0">
              <a:buNone/>
              <a:defRPr/>
            </a:pPr>
            <a:endParaRPr lang="en-US" sz="11200" dirty="0"/>
          </a:p>
          <a:p>
            <a:pPr marL="0" indent="-400050">
              <a:lnSpc>
                <a:spcPct val="170000"/>
              </a:lnSpc>
              <a:spcBef>
                <a:spcPts val="0"/>
              </a:spcBef>
              <a:defRPr/>
            </a:pPr>
            <a:endParaRPr lang="en-US" altLang="en-US" sz="3600" dirty="0" smtClean="0"/>
          </a:p>
        </p:txBody>
      </p:sp>
      <p:sp>
        <p:nvSpPr>
          <p:cNvPr id="49155"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92BD201-0EE9-4973-B2DD-C6E9AF52D99F}" type="slidenum">
              <a:rPr lang="en-US" altLang="en-US" sz="1400" smtClean="0">
                <a:solidFill>
                  <a:srgbClr val="FFFFFF"/>
                </a:solidFill>
              </a:rPr>
              <a:pPr>
                <a:spcBef>
                  <a:spcPct val="0"/>
                </a:spcBef>
                <a:buFontTx/>
                <a:buNone/>
              </a:pPr>
              <a:t>18</a:t>
            </a:fld>
            <a:endParaRPr lang="en-US" altLang="en-US" sz="1400" dirty="0" smtClean="0">
              <a:solidFill>
                <a:srgbClr val="FFFFFF"/>
              </a:solidFill>
            </a:endParaRPr>
          </a:p>
        </p:txBody>
      </p:sp>
      <p:sp>
        <p:nvSpPr>
          <p:cNvPr id="5" name="Title 3"/>
          <p:cNvSpPr txBox="1">
            <a:spLocks/>
          </p:cNvSpPr>
          <p:nvPr/>
        </p:nvSpPr>
        <p:spPr bwMode="auto">
          <a:xfrm>
            <a:off x="183444" y="441325"/>
            <a:ext cx="64008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200" b="1" i="0" u="none"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a:lstStyle>
          <a:p>
            <a:pPr>
              <a:defRPr/>
            </a:pPr>
            <a:r>
              <a:rPr lang="en-US" altLang="en-US" sz="2800" dirty="0" smtClean="0"/>
              <a:t> 	</a:t>
            </a:r>
            <a:r>
              <a:rPr lang="en-US" sz="4000" dirty="0" smtClean="0">
                <a:latin typeface="Arial" charset="0"/>
                <a:cs typeface="Arial" charset="0"/>
              </a:rPr>
              <a:t>Accommodation Primer</a:t>
            </a:r>
            <a:endParaRPr lang="en-US" sz="4000" dirty="0">
              <a:latin typeface="Arial" charset="0"/>
              <a:cs typeface="Arial" charset="0"/>
            </a:endParaRPr>
          </a:p>
        </p:txBody>
      </p:sp>
    </p:spTree>
    <p:extLst>
      <p:ext uri="{BB962C8B-B14F-4D97-AF65-F5344CB8AC3E}">
        <p14:creationId xmlns:p14="http://schemas.microsoft.com/office/powerpoint/2010/main" val="3949030870"/>
      </p:ext>
    </p:extLst>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normAutofit/>
          </a:bodyPr>
          <a:lstStyle/>
          <a:p>
            <a:pPr marL="0" indent="0" eaLnBrk="1" hangingPunct="1">
              <a:lnSpc>
                <a:spcPct val="150000"/>
              </a:lnSpc>
              <a:buFont typeface="Wingdings 3" panose="05040102010807070707" pitchFamily="18" charset="2"/>
              <a:buNone/>
            </a:pPr>
            <a:r>
              <a:rPr lang="en-US" altLang="en-US" sz="2400" dirty="0" smtClean="0"/>
              <a:t>Step 1: Recognizing an Accommodation Request</a:t>
            </a:r>
          </a:p>
          <a:p>
            <a:pPr marL="0" indent="0" eaLnBrk="1" hangingPunct="1">
              <a:lnSpc>
                <a:spcPct val="150000"/>
              </a:lnSpc>
              <a:buFont typeface="Wingdings 3" panose="05040102010807070707" pitchFamily="18" charset="2"/>
              <a:buNone/>
            </a:pPr>
            <a:r>
              <a:rPr lang="en-US" altLang="en-US" sz="2400" dirty="0" smtClean="0"/>
              <a:t>Step 2: Gathering information</a:t>
            </a:r>
          </a:p>
          <a:p>
            <a:pPr marL="0" indent="0" eaLnBrk="1" hangingPunct="1">
              <a:lnSpc>
                <a:spcPct val="150000"/>
              </a:lnSpc>
              <a:buFont typeface="Wingdings 3" panose="05040102010807070707" pitchFamily="18" charset="2"/>
              <a:buNone/>
            </a:pPr>
            <a:r>
              <a:rPr lang="en-US" altLang="en-US" sz="2400" dirty="0" smtClean="0"/>
              <a:t>Step 3: Exploring Accommodation Options</a:t>
            </a:r>
          </a:p>
          <a:p>
            <a:pPr marL="0" indent="0" eaLnBrk="1" hangingPunct="1">
              <a:lnSpc>
                <a:spcPct val="150000"/>
              </a:lnSpc>
              <a:buFont typeface="Wingdings 3" panose="05040102010807070707" pitchFamily="18" charset="2"/>
              <a:buNone/>
            </a:pPr>
            <a:r>
              <a:rPr lang="en-US" altLang="en-US" sz="2400" dirty="0" smtClean="0"/>
              <a:t>Step 4: Choosing an Accommodation</a:t>
            </a:r>
          </a:p>
          <a:p>
            <a:pPr marL="0" indent="0" eaLnBrk="1" hangingPunct="1">
              <a:lnSpc>
                <a:spcPct val="150000"/>
              </a:lnSpc>
              <a:buFont typeface="Wingdings 3" panose="05040102010807070707" pitchFamily="18" charset="2"/>
              <a:buNone/>
            </a:pPr>
            <a:r>
              <a:rPr lang="en-US" altLang="en-US" sz="2400" dirty="0" smtClean="0"/>
              <a:t>Step 5: Implementing the Accommodation</a:t>
            </a:r>
          </a:p>
          <a:p>
            <a:pPr marL="0" indent="0" eaLnBrk="1" hangingPunct="1">
              <a:lnSpc>
                <a:spcPct val="150000"/>
              </a:lnSpc>
              <a:buFont typeface="Wingdings 3" panose="05040102010807070707" pitchFamily="18" charset="2"/>
              <a:buNone/>
            </a:pPr>
            <a:r>
              <a:rPr lang="en-US" altLang="en-US" sz="2400" dirty="0" smtClean="0"/>
              <a:t>Step 6: Monitoring the Accommodation </a:t>
            </a:r>
          </a:p>
          <a:p>
            <a:pPr marL="0" indent="0" algn="ctr" eaLnBrk="1" hangingPunct="1">
              <a:buFont typeface="Wingdings 3" panose="05040102010807070707" pitchFamily="18" charset="2"/>
              <a:buNone/>
            </a:pPr>
            <a:endParaRPr lang="en-US" altLang="en-US" sz="2400" dirty="0" smtClean="0"/>
          </a:p>
        </p:txBody>
      </p:sp>
      <p:sp>
        <p:nvSpPr>
          <p:cNvPr id="34819"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2009AC3-6FCF-471A-B8CF-ACC4FE300931}" type="slidenum">
              <a:rPr lang="en-US" altLang="en-US" sz="1400" smtClean="0">
                <a:solidFill>
                  <a:srgbClr val="FFFFFF"/>
                </a:solidFill>
              </a:rPr>
              <a:pPr>
                <a:spcBef>
                  <a:spcPct val="0"/>
                </a:spcBef>
                <a:buFontTx/>
                <a:buNone/>
              </a:pPr>
              <a:t>19</a:t>
            </a:fld>
            <a:endParaRPr lang="en-US" altLang="en-US" sz="1400" smtClean="0">
              <a:solidFill>
                <a:srgbClr val="FFFFFF"/>
              </a:solidFill>
            </a:endParaRPr>
          </a:p>
        </p:txBody>
      </p:sp>
      <p:sp>
        <p:nvSpPr>
          <p:cNvPr id="8" name="Title 1"/>
          <p:cNvSpPr txBox="1">
            <a:spLocks/>
          </p:cNvSpPr>
          <p:nvPr/>
        </p:nvSpPr>
        <p:spPr bwMode="auto">
          <a:xfrm>
            <a:off x="609600" y="447675"/>
            <a:ext cx="5715000"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a:solidFill>
                  <a:schemeClr val="tx2">
                    <a:lumMod val="75000"/>
                  </a:schemeClr>
                </a:solidFill>
                <a:latin typeface="Arial" panose="020B0604020202020204" pitchFamily="34" charset="0"/>
                <a:ea typeface="+mj-ea"/>
                <a:cs typeface="Arial" panose="020B0604020202020204" pitchFamily="34" charset="0"/>
              </a:rPr>
              <a:t>JAN’s Interactive Process</a:t>
            </a:r>
          </a:p>
        </p:txBody>
      </p:sp>
      <p:sp>
        <p:nvSpPr>
          <p:cNvPr id="5" name="TextBox 4" descr="http://askjan.org/media/eaps/interactiveprocessEAP.doc&#10;">
            <a:hlinkClick r:id="rId3"/>
          </p:cNvPr>
          <p:cNvSpPr txBox="1"/>
          <p:nvPr/>
        </p:nvSpPr>
        <p:spPr>
          <a:xfrm rot="10800000" flipV="1">
            <a:off x="1066800" y="5568920"/>
            <a:ext cx="6934201" cy="400110"/>
          </a:xfrm>
          <a:prstGeom prst="rect">
            <a:avLst/>
          </a:prstGeom>
          <a:solidFill>
            <a:schemeClr val="bg1"/>
          </a:solidFill>
        </p:spPr>
        <p:txBody>
          <a:bodyPr wrap="square">
            <a:spAutoFit/>
          </a:bodyPr>
          <a:lstStyle/>
          <a:p>
            <a:pPr algn="ctr">
              <a:spcBef>
                <a:spcPts val="1200"/>
              </a:spcBef>
              <a:defRPr/>
            </a:pPr>
            <a:r>
              <a:rPr lang="en-US" sz="2000" dirty="0">
                <a:solidFill>
                  <a:srgbClr val="002C5F"/>
                </a:solidFill>
                <a:latin typeface="Arial" panose="020B0604020202020204" pitchFamily="34" charset="0"/>
                <a:ea typeface="+mj-ea"/>
                <a:cs typeface="Arial" panose="020B0604020202020204" pitchFamily="34" charset="0"/>
                <a:hlinkClick r:id="rId4"/>
              </a:rPr>
              <a:t>https</a:t>
            </a:r>
            <a:r>
              <a:rPr lang="en-US" sz="2000" dirty="0" smtClean="0">
                <a:solidFill>
                  <a:srgbClr val="002C5F"/>
                </a:solidFill>
                <a:latin typeface="Arial" panose="020B0604020202020204" pitchFamily="34" charset="0"/>
                <a:ea typeface="+mj-ea"/>
                <a:cs typeface="Arial" panose="020B0604020202020204" pitchFamily="34" charset="0"/>
                <a:hlinkClick r:id="rId4"/>
              </a:rPr>
              <a:t>://AskJAN.org/topics/interactive.cfm</a:t>
            </a:r>
            <a:endParaRPr lang="en-US" sz="2000" dirty="0">
              <a:solidFill>
                <a:srgbClr val="002C5F"/>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55006956"/>
      </p:ext>
    </p:extLst>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sp>
        <p:nvSpPr>
          <p:cNvPr id="14339"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08A13D5-9CED-4BA9-8010-E9138B22432A}" type="slidenum">
              <a:rPr lang="en-US" altLang="en-US" sz="1400" smtClean="0">
                <a:solidFill>
                  <a:srgbClr val="FFFFFF"/>
                </a:solidFill>
              </a:rPr>
              <a:pPr>
                <a:spcBef>
                  <a:spcPct val="0"/>
                </a:spcBef>
                <a:buFontTx/>
                <a:buNone/>
              </a:pPr>
              <a:t>2</a:t>
            </a:fld>
            <a:endParaRPr lang="en-US" altLang="en-US" sz="1400" smtClean="0">
              <a:solidFill>
                <a:srgbClr val="FFFFFF"/>
              </a:solidFill>
            </a:endParaRPr>
          </a:p>
        </p:txBody>
      </p:sp>
      <p:sp>
        <p:nvSpPr>
          <p:cNvPr id="14340" name="Title 3"/>
          <p:cNvSpPr>
            <a:spLocks noGrp="1"/>
          </p:cNvSpPr>
          <p:nvPr>
            <p:ph type="title" idx="4294967295"/>
          </p:nvPr>
        </p:nvSpPr>
        <p:spPr>
          <a:xfrm>
            <a:off x="609600" y="457200"/>
            <a:ext cx="5715000" cy="609600"/>
          </a:xfrm>
        </p:spPr>
        <p:txBody>
          <a:bodyPr/>
          <a:lstStyle/>
          <a:p>
            <a:r>
              <a:rPr lang="en-US" altLang="en-US" smtClean="0"/>
              <a:t>Where I come from…</a:t>
            </a:r>
          </a:p>
        </p:txBody>
      </p:sp>
      <p:pic>
        <p:nvPicPr>
          <p:cNvPr id="14341" name="Picture 1" descr="The photo shows eight inflatable rafts full of people with life jackets paddling through the white water rapids at Ohiopyle State Park. " title="Water water Rafting"/>
          <p:cNvPicPr>
            <a:picLocks noChangeAspect="1"/>
          </p:cNvPicPr>
          <p:nvPr/>
        </p:nvPicPr>
        <p:blipFill>
          <a:blip r:embed="rId3"/>
          <a:srcRect/>
          <a:stretch>
            <a:fillRect/>
          </a:stretch>
        </p:blipFill>
        <p:spPr bwMode="auto">
          <a:xfrm>
            <a:off x="4800600" y="2590800"/>
            <a:ext cx="3643313" cy="243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2" descr="The photo shows Fallingwater Home of the Kaufman Family in Southwestern Pennsylvania. The house is a great example of organic architecture. " title="The famous Fallingwater House by Frank Lloyd Wright"/>
          <p:cNvPicPr>
            <a:picLocks noChangeAspect="1"/>
          </p:cNvPicPr>
          <p:nvPr/>
        </p:nvPicPr>
        <p:blipFill>
          <a:blip r:embed="rId4"/>
          <a:srcRect/>
          <a:stretch>
            <a:fillRect/>
          </a:stretch>
        </p:blipFill>
        <p:spPr bwMode="auto">
          <a:xfrm>
            <a:off x="1179513" y="3922713"/>
            <a:ext cx="3438525"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3" descr="The photo shows two coal miners walking through the snow to go home to their coal company provided housing in Southwestern Pennsylvania. " title="Photo of town in Southwestern Pennsylvania"/>
          <p:cNvPicPr>
            <a:picLocks noChangeAspect="1"/>
          </p:cNvPicPr>
          <p:nvPr/>
        </p:nvPicPr>
        <p:blipFill>
          <a:blip r:embed="rId5"/>
          <a:srcRect/>
          <a:stretch>
            <a:fillRect/>
          </a:stretch>
        </p:blipFill>
        <p:spPr bwMode="auto">
          <a:xfrm>
            <a:off x="1295400" y="1524000"/>
            <a:ext cx="320675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099178"/>
      </p:ext>
    </p:extLst>
  </p:cSld>
  <p:clrMapOvr>
    <a:masterClrMapping/>
  </p:clrMapOvr>
  <p:transition spd="slow">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Content Placeholder 2"/>
          <p:cNvSpPr>
            <a:spLocks noGrp="1"/>
          </p:cNvSpPr>
          <p:nvPr>
            <p:ph idx="1"/>
          </p:nvPr>
        </p:nvSpPr>
        <p:spPr/>
        <p:txBody>
          <a:bodyPr anchor="ctr">
            <a:normAutofit fontScale="77500" lnSpcReduction="20000"/>
          </a:bodyPr>
          <a:lstStyle/>
          <a:p>
            <a:pPr>
              <a:lnSpc>
                <a:spcPct val="120000"/>
              </a:lnSpc>
              <a:buFont typeface="Wingdings" panose="05000000000000000000" pitchFamily="2" charset="2"/>
              <a:buChar char="§"/>
            </a:pPr>
            <a:r>
              <a:rPr lang="en-US" b="0" dirty="0" smtClean="0"/>
              <a:t>Modifying </a:t>
            </a:r>
            <a:r>
              <a:rPr lang="en-US" b="0" dirty="0"/>
              <a:t>schedule or allowing leave time </a:t>
            </a:r>
          </a:p>
          <a:p>
            <a:pPr>
              <a:buFont typeface="Wingdings" panose="05000000000000000000" pitchFamily="2" charset="2"/>
              <a:buChar char="§"/>
            </a:pPr>
            <a:r>
              <a:rPr lang="en-US" b="0" dirty="0"/>
              <a:t>Making workplace or work station accessible</a:t>
            </a:r>
          </a:p>
          <a:p>
            <a:pPr>
              <a:buFont typeface="Wingdings" panose="05000000000000000000" pitchFamily="2" charset="2"/>
              <a:buChar char="§"/>
            </a:pPr>
            <a:r>
              <a:rPr lang="en-US" b="0" dirty="0"/>
              <a:t>Modifying methods </a:t>
            </a:r>
            <a:r>
              <a:rPr lang="en-US" b="0" dirty="0" smtClean="0"/>
              <a:t>— </a:t>
            </a:r>
            <a:r>
              <a:rPr lang="en-US" b="0" dirty="0"/>
              <a:t>testing, communication, or training</a:t>
            </a:r>
          </a:p>
          <a:p>
            <a:pPr>
              <a:buFont typeface="Wingdings" panose="05000000000000000000" pitchFamily="2" charset="2"/>
              <a:buChar char="§"/>
            </a:pPr>
            <a:r>
              <a:rPr lang="en-US" b="0" dirty="0"/>
              <a:t>Modifying  </a:t>
            </a:r>
            <a:r>
              <a:rPr lang="en-US" b="0" dirty="0" smtClean="0"/>
              <a:t>or creating policies</a:t>
            </a:r>
            <a:endParaRPr lang="en-US" b="0" dirty="0"/>
          </a:p>
          <a:p>
            <a:pPr>
              <a:buFont typeface="Wingdings" panose="05000000000000000000" pitchFamily="2" charset="2"/>
              <a:buChar char="§"/>
            </a:pPr>
            <a:r>
              <a:rPr lang="en-US" b="0" dirty="0"/>
              <a:t>Purchasing or modifying equipment or products </a:t>
            </a:r>
          </a:p>
          <a:p>
            <a:pPr>
              <a:buFont typeface="Wingdings" panose="05000000000000000000" pitchFamily="2" charset="2"/>
              <a:buChar char="§"/>
            </a:pPr>
            <a:r>
              <a:rPr lang="en-US" b="0" dirty="0"/>
              <a:t>Purchasing a service </a:t>
            </a:r>
            <a:r>
              <a:rPr lang="en-US" b="0" dirty="0" smtClean="0"/>
              <a:t>— </a:t>
            </a:r>
            <a:r>
              <a:rPr lang="en-US" b="0" dirty="0"/>
              <a:t>reader or interpreter</a:t>
            </a:r>
          </a:p>
          <a:p>
            <a:pPr>
              <a:buFont typeface="Wingdings" panose="05000000000000000000" pitchFamily="2" charset="2"/>
              <a:buChar char="§"/>
            </a:pPr>
            <a:r>
              <a:rPr lang="en-US" b="0" dirty="0"/>
              <a:t>Restructuring job </a:t>
            </a:r>
          </a:p>
          <a:p>
            <a:pPr>
              <a:buFont typeface="Wingdings" panose="05000000000000000000" pitchFamily="2" charset="2"/>
              <a:buChar char="§"/>
            </a:pPr>
            <a:r>
              <a:rPr lang="en-US" b="0" dirty="0"/>
              <a:t>Reassignment </a:t>
            </a:r>
            <a:endParaRPr lang="en-US" dirty="0"/>
          </a:p>
          <a:p>
            <a:pPr>
              <a:buFont typeface="Wingdings" panose="05000000000000000000" pitchFamily="2" charset="2"/>
              <a:buChar char="§"/>
            </a:pPr>
            <a:r>
              <a:rPr lang="en-US" altLang="en-US" b="0" dirty="0" smtClean="0">
                <a:solidFill>
                  <a:srgbClr val="002060"/>
                </a:solidFill>
              </a:rPr>
              <a:t>Other accommodations</a:t>
            </a:r>
          </a:p>
          <a:p>
            <a:pPr marL="1192213" lvl="1" eaLnBrk="1" hangingPunct="1"/>
            <a:r>
              <a:rPr lang="en-US" altLang="en-US" dirty="0" smtClean="0">
                <a:solidFill>
                  <a:srgbClr val="002060"/>
                </a:solidFill>
              </a:rPr>
              <a:t> Telework</a:t>
            </a:r>
          </a:p>
          <a:p>
            <a:pPr marL="1192213" lvl="1" eaLnBrk="1" hangingPunct="1"/>
            <a:r>
              <a:rPr lang="en-US" altLang="en-US" dirty="0" smtClean="0">
                <a:solidFill>
                  <a:srgbClr val="002060"/>
                </a:solidFill>
              </a:rPr>
              <a:t> Adjusting supervisory method</a:t>
            </a:r>
          </a:p>
          <a:p>
            <a:pPr marL="1192213" lvl="1" eaLnBrk="1" hangingPunct="1"/>
            <a:r>
              <a:rPr lang="en-US" altLang="en-US" dirty="0" smtClean="0">
                <a:solidFill>
                  <a:srgbClr val="002060"/>
                </a:solidFill>
              </a:rPr>
              <a:t> Using a service animal</a:t>
            </a:r>
            <a:endParaRPr lang="en-US" altLang="en-US" dirty="0">
              <a:solidFill>
                <a:srgbClr val="002060"/>
              </a:solidFill>
            </a:endParaRPr>
          </a:p>
          <a:p>
            <a:pPr marL="1192213" lvl="1" eaLnBrk="1" hangingPunct="1"/>
            <a:endParaRPr lang="en-US" altLang="en-US" dirty="0">
              <a:solidFill>
                <a:srgbClr val="002060"/>
              </a:solidFill>
            </a:endParaRPr>
          </a:p>
        </p:txBody>
      </p:sp>
      <p:sp>
        <p:nvSpPr>
          <p:cNvPr id="34820"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594A22C-2EDD-4DB1-B6BD-A909CD953759}" type="slidenum">
              <a:rPr lang="en-US" altLang="en-US" sz="1400" smtClean="0">
                <a:solidFill>
                  <a:srgbClr val="FFFFFF"/>
                </a:solidFill>
              </a:rPr>
              <a:pPr>
                <a:spcBef>
                  <a:spcPct val="0"/>
                </a:spcBef>
                <a:buFontTx/>
                <a:buNone/>
              </a:pPr>
              <a:t>20</a:t>
            </a:fld>
            <a:endParaRPr lang="en-US" altLang="en-US" sz="1400" dirty="0" smtClean="0">
              <a:solidFill>
                <a:srgbClr val="FFFFFF"/>
              </a:solidFill>
            </a:endParaRPr>
          </a:p>
        </p:txBody>
      </p:sp>
      <p:pic>
        <p:nvPicPr>
          <p:cNvPr id="4" name="Content Placeholder 4" descr="woman using computer"/>
          <p:cNvPicPr>
            <a:picLocks noChangeAspect="1" noChangeArrowheads="1"/>
          </p:cNvPicPr>
          <p:nvPr/>
        </p:nvPicPr>
        <p:blipFill>
          <a:blip r:embed="rId3" cstate="print"/>
          <a:srcRect/>
          <a:stretch>
            <a:fillRect/>
          </a:stretch>
        </p:blipFill>
        <p:spPr bwMode="auto">
          <a:xfrm>
            <a:off x="6946491" y="4026811"/>
            <a:ext cx="1559184" cy="2293538"/>
          </a:xfrm>
          <a:prstGeom prst="rect">
            <a:avLst/>
          </a:prstGeom>
          <a:ln>
            <a:headEnd/>
            <a:tailEnd/>
          </a:ln>
        </p:spPr>
        <p:style>
          <a:lnRef idx="0">
            <a:schemeClr val="accent1"/>
          </a:lnRef>
          <a:fillRef idx="3">
            <a:schemeClr val="accent1"/>
          </a:fillRef>
          <a:effectRef idx="3">
            <a:schemeClr val="accent1"/>
          </a:effectRef>
          <a:fontRef idx="minor">
            <a:schemeClr val="lt1"/>
          </a:fontRef>
        </p:style>
      </p:pic>
      <p:sp>
        <p:nvSpPr>
          <p:cNvPr id="34821" name="Rectangle 2"/>
          <p:cNvSpPr>
            <a:spLocks noChangeArrowheads="1"/>
          </p:cNvSpPr>
          <p:nvPr/>
        </p:nvSpPr>
        <p:spPr bwMode="auto">
          <a:xfrm>
            <a:off x="-282575" y="493713"/>
            <a:ext cx="693896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1028700" indent="-290513">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lvl="1" eaLnBrk="1" hangingPunct="1">
              <a:spcBef>
                <a:spcPct val="0"/>
              </a:spcBef>
              <a:buFont typeface="Arial" panose="020B0604020202020204" pitchFamily="34" charset="0"/>
              <a:buNone/>
            </a:pPr>
            <a:r>
              <a:rPr lang="en-US" altLang="en-US" sz="3200" b="1" dirty="0" smtClean="0">
                <a:solidFill>
                  <a:srgbClr val="002060"/>
                </a:solidFill>
                <a:latin typeface="Calibri" panose="020F0502020204030204" pitchFamily="34" charset="0"/>
              </a:rPr>
              <a:t>Eight </a:t>
            </a:r>
            <a:r>
              <a:rPr lang="en-US" altLang="en-US" sz="3200" b="1" dirty="0">
                <a:solidFill>
                  <a:srgbClr val="002060"/>
                </a:solidFill>
                <a:latin typeface="Calibri" panose="020F0502020204030204" pitchFamily="34" charset="0"/>
              </a:rPr>
              <a:t>M</a:t>
            </a:r>
            <a:r>
              <a:rPr lang="en-US" altLang="en-US" sz="3200" b="1" dirty="0" smtClean="0">
                <a:solidFill>
                  <a:srgbClr val="002060"/>
                </a:solidFill>
                <a:latin typeface="Calibri" panose="020F0502020204030204" pitchFamily="34" charset="0"/>
              </a:rPr>
              <a:t>ost </a:t>
            </a:r>
            <a:r>
              <a:rPr lang="en-US" altLang="en-US" sz="3200" b="1" dirty="0">
                <a:solidFill>
                  <a:srgbClr val="002060"/>
                </a:solidFill>
                <a:latin typeface="Calibri" panose="020F0502020204030204" pitchFamily="34" charset="0"/>
              </a:rPr>
              <a:t>C</a:t>
            </a:r>
            <a:r>
              <a:rPr lang="en-US" altLang="en-US" sz="3200" b="1" dirty="0" smtClean="0">
                <a:solidFill>
                  <a:srgbClr val="002060"/>
                </a:solidFill>
                <a:latin typeface="Calibri" panose="020F0502020204030204" pitchFamily="34" charset="0"/>
              </a:rPr>
              <a:t>ommon Types </a:t>
            </a:r>
            <a:r>
              <a:rPr lang="en-US" altLang="en-US" sz="3200" b="1" dirty="0">
                <a:solidFill>
                  <a:srgbClr val="002060"/>
                </a:solidFill>
                <a:latin typeface="Calibri" panose="020F0502020204030204" pitchFamily="34" charset="0"/>
              </a:rPr>
              <a:t>of </a:t>
            </a:r>
            <a:r>
              <a:rPr lang="en-US" altLang="en-US" sz="3200" b="1" dirty="0" smtClean="0">
                <a:solidFill>
                  <a:srgbClr val="002060"/>
                </a:solidFill>
                <a:latin typeface="Calibri" panose="020F0502020204030204" pitchFamily="34" charset="0"/>
              </a:rPr>
              <a:t>RA</a:t>
            </a:r>
            <a:endParaRPr lang="en-US" altLang="en-US" sz="3200" b="1" dirty="0">
              <a:solidFill>
                <a:srgbClr val="002060"/>
              </a:solidFill>
              <a:latin typeface="Calibri" panose="020F0502020204030204" pitchFamily="34" charset="0"/>
            </a:endParaRPr>
          </a:p>
        </p:txBody>
      </p:sp>
    </p:spTree>
    <p:extLst>
      <p:ext uri="{BB962C8B-B14F-4D97-AF65-F5344CB8AC3E}">
        <p14:creationId xmlns:p14="http://schemas.microsoft.com/office/powerpoint/2010/main" val="2039675839"/>
      </p:ext>
    </p:extLst>
  </p:cSld>
  <p:clrMapOvr>
    <a:masterClrMapping/>
  </p:clrMapOvr>
  <p:transition spd="slow">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spcAft>
                <a:spcPts val="600"/>
              </a:spcAft>
              <a:defRPr/>
            </a:pPr>
            <a:r>
              <a:rPr lang="en-US" altLang="en-US" b="0" dirty="0"/>
              <a:t>About the medical impairment:</a:t>
            </a:r>
          </a:p>
          <a:p>
            <a:pPr marL="347472" indent="-347472">
              <a:spcAft>
                <a:spcPts val="600"/>
              </a:spcAft>
              <a:buFont typeface="Wingdings" panose="05000000000000000000" pitchFamily="2" charset="2"/>
              <a:buChar char="§"/>
              <a:defRPr/>
            </a:pPr>
            <a:r>
              <a:rPr lang="en-US" altLang="en-US" b="0" dirty="0"/>
              <a:t>What is the nature of the impairment?</a:t>
            </a:r>
          </a:p>
          <a:p>
            <a:pPr marL="347472" indent="-347472">
              <a:spcAft>
                <a:spcPts val="1200"/>
              </a:spcAft>
              <a:buFont typeface="Wingdings" panose="05000000000000000000" pitchFamily="2" charset="2"/>
              <a:buChar char="§"/>
              <a:defRPr/>
            </a:pPr>
            <a:r>
              <a:rPr lang="en-US" altLang="en-US" b="0" dirty="0"/>
              <a:t>What are the limitations/restrictions?</a:t>
            </a:r>
          </a:p>
          <a:p>
            <a:pPr marL="347472" indent="-347472">
              <a:spcAft>
                <a:spcPts val="1200"/>
              </a:spcAft>
              <a:buFont typeface="Wingdings" panose="05000000000000000000" pitchFamily="2" charset="2"/>
              <a:buChar char="§"/>
              <a:defRPr/>
            </a:pPr>
            <a:r>
              <a:rPr lang="en-US" altLang="en-US" b="0" dirty="0"/>
              <a:t>How long will the impairment last?</a:t>
            </a:r>
          </a:p>
          <a:p>
            <a:pPr marL="347472" indent="-347472">
              <a:spcAft>
                <a:spcPts val="1200"/>
              </a:spcAft>
              <a:buFont typeface="Wingdings" panose="05000000000000000000" pitchFamily="2" charset="2"/>
              <a:buChar char="§"/>
              <a:defRPr/>
            </a:pPr>
            <a:r>
              <a:rPr lang="en-US" altLang="en-US" b="0" dirty="0"/>
              <a:t>What is the duration of restrictions?</a:t>
            </a:r>
          </a:p>
        </p:txBody>
      </p:sp>
      <p:sp>
        <p:nvSpPr>
          <p:cNvPr id="84995"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022DC2BE-E975-4B10-955A-AB270959767D}" type="slidenum">
              <a:rPr lang="en-US" altLang="en-US" sz="1400" smtClean="0">
                <a:solidFill>
                  <a:srgbClr val="FFFFFF"/>
                </a:solidFill>
              </a:rPr>
              <a:pPr>
                <a:spcBef>
                  <a:spcPct val="0"/>
                </a:spcBef>
                <a:buFontTx/>
                <a:buNone/>
              </a:pPr>
              <a:t>21</a:t>
            </a:fld>
            <a:endParaRPr lang="en-US" altLang="en-US" sz="1400" smtClean="0">
              <a:solidFill>
                <a:srgbClr val="FFFFFF"/>
              </a:solidFill>
            </a:endParaRPr>
          </a:p>
        </p:txBody>
      </p:sp>
      <p:sp>
        <p:nvSpPr>
          <p:cNvPr id="5" name="Title 1"/>
          <p:cNvSpPr txBox="1">
            <a:spLocks/>
          </p:cNvSpPr>
          <p:nvPr/>
        </p:nvSpPr>
        <p:spPr bwMode="auto">
          <a:xfrm>
            <a:off x="609600" y="381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a:lstStyle>
          <a:p>
            <a:pPr>
              <a:defRPr/>
            </a:pPr>
            <a:r>
              <a:rPr lang="en-US" dirty="0" smtClean="0">
                <a:latin typeface="Arial" charset="0"/>
                <a:cs typeface="Arial" charset="0"/>
              </a:rPr>
              <a:t>Questions to Consider</a:t>
            </a:r>
            <a:endParaRPr lang="en-US" dirty="0">
              <a:latin typeface="Arial" charset="0"/>
              <a:ea typeface="+mn-ea"/>
              <a:cs typeface="Arial" charset="0"/>
            </a:endParaRPr>
          </a:p>
        </p:txBody>
      </p:sp>
      <p:sp>
        <p:nvSpPr>
          <p:cNvPr id="3" name="Content Placeholder 2"/>
          <p:cNvSpPr>
            <a:spLocks noGrp="1"/>
          </p:cNvSpPr>
          <p:nvPr>
            <p:ph sz="half" idx="2"/>
          </p:nvPr>
        </p:nvSpPr>
        <p:spPr>
          <a:xfrm>
            <a:off x="4803775" y="1524000"/>
            <a:ext cx="3730625" cy="4800600"/>
          </a:xfrm>
        </p:spPr>
        <p:txBody>
          <a:bodyPr/>
          <a:lstStyle/>
          <a:p>
            <a:pPr marL="0" indent="0">
              <a:spcBef>
                <a:spcPts val="24"/>
              </a:spcBef>
              <a:spcAft>
                <a:spcPts val="1200"/>
              </a:spcAft>
              <a:defRPr/>
            </a:pPr>
            <a:r>
              <a:rPr lang="en-US" dirty="0"/>
              <a:t>Can medical documentation be obtained?</a:t>
            </a:r>
          </a:p>
          <a:p>
            <a:pPr marL="347472" indent="-347472">
              <a:spcBef>
                <a:spcPts val="24"/>
              </a:spcBef>
              <a:spcAft>
                <a:spcPts val="1200"/>
              </a:spcAft>
              <a:buFont typeface="Wingdings" panose="05000000000000000000" pitchFamily="2" charset="2"/>
              <a:buChar char="§"/>
              <a:defRPr/>
            </a:pPr>
            <a:r>
              <a:rPr lang="en-US" b="0" dirty="0"/>
              <a:t>Yes, </a:t>
            </a:r>
            <a:r>
              <a:rPr lang="en-US" b="0" u="sng" dirty="0"/>
              <a:t>when</a:t>
            </a:r>
            <a:r>
              <a:rPr lang="en-US" b="0" dirty="0"/>
              <a:t> the disability and need for accommodation are not known or obvious</a:t>
            </a:r>
          </a:p>
          <a:p>
            <a:pPr>
              <a:defRPr/>
            </a:pPr>
            <a:endParaRPr lang="en-US" dirty="0"/>
          </a:p>
        </p:txBody>
      </p:sp>
      <p:pic>
        <p:nvPicPr>
          <p:cNvPr id="84998" name="Picture 6" descr="tall stack of folders/paper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11838" y="4343400"/>
            <a:ext cx="1714500" cy="176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0605712"/>
      </p:ext>
    </p:extLst>
  </p:cSld>
  <p:clrMapOvr>
    <a:masterClrMapping/>
  </p:clrMapOvr>
  <p:transition spd="slow">
    <p:zoom/>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spcAft>
                <a:spcPts val="600"/>
              </a:spcAft>
              <a:defRPr/>
            </a:pPr>
            <a:r>
              <a:rPr lang="en-US" altLang="en-US" b="0" dirty="0"/>
              <a:t>About job functions &amp; performance:</a:t>
            </a:r>
          </a:p>
          <a:p>
            <a:pPr marL="347472" indent="-347472">
              <a:spcAft>
                <a:spcPts val="600"/>
              </a:spcAft>
              <a:buFont typeface="Wingdings" panose="05000000000000000000" pitchFamily="2" charset="2"/>
              <a:buChar char="§"/>
              <a:defRPr/>
            </a:pPr>
            <a:r>
              <a:rPr lang="en-US" altLang="en-US" b="0" dirty="0"/>
              <a:t>What job functions, policies, or procedures are affected by the limitations?</a:t>
            </a:r>
          </a:p>
          <a:p>
            <a:pPr marL="347472" indent="-347472">
              <a:spcAft>
                <a:spcPts val="600"/>
              </a:spcAft>
              <a:buFont typeface="Wingdings" panose="05000000000000000000" pitchFamily="2" charset="2"/>
              <a:buChar char="§"/>
              <a:defRPr/>
            </a:pPr>
            <a:r>
              <a:rPr lang="en-US" altLang="en-US" b="0" dirty="0"/>
              <a:t>Is performance or conduct affected? </a:t>
            </a:r>
          </a:p>
          <a:p>
            <a:pPr marL="347472" indent="-347472">
              <a:spcAft>
                <a:spcPts val="600"/>
              </a:spcAft>
              <a:buFont typeface="Wingdings" panose="05000000000000000000" pitchFamily="2" charset="2"/>
              <a:buChar char="§"/>
              <a:defRPr/>
            </a:pPr>
            <a:r>
              <a:rPr lang="en-US" altLang="en-US" b="0" dirty="0"/>
              <a:t>Are there any safety issues?</a:t>
            </a:r>
          </a:p>
        </p:txBody>
      </p:sp>
      <p:sp>
        <p:nvSpPr>
          <p:cNvPr id="8601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E84A10F-DA3D-45BB-BDFB-FE2A8B7AFBA0}" type="slidenum">
              <a:rPr lang="en-US" altLang="en-US" sz="1400" smtClean="0">
                <a:solidFill>
                  <a:srgbClr val="FFFFFF"/>
                </a:solidFill>
              </a:rPr>
              <a:pPr>
                <a:spcBef>
                  <a:spcPct val="0"/>
                </a:spcBef>
                <a:buFontTx/>
                <a:buNone/>
              </a:pPr>
              <a:t>22</a:t>
            </a:fld>
            <a:endParaRPr lang="en-US" altLang="en-US" sz="1400" smtClean="0">
              <a:solidFill>
                <a:srgbClr val="FFFFFF"/>
              </a:solidFill>
            </a:endParaRPr>
          </a:p>
        </p:txBody>
      </p:sp>
      <p:sp>
        <p:nvSpPr>
          <p:cNvPr id="5" name="Title 1"/>
          <p:cNvSpPr txBox="1">
            <a:spLocks/>
          </p:cNvSpPr>
          <p:nvPr/>
        </p:nvSpPr>
        <p:spPr bwMode="auto">
          <a:xfrm>
            <a:off x="609600" y="381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a:lstStyle>
          <a:p>
            <a:pPr>
              <a:defRPr/>
            </a:pPr>
            <a:r>
              <a:rPr lang="en-US" dirty="0" smtClean="0">
                <a:latin typeface="Arial" charset="0"/>
                <a:cs typeface="Arial" charset="0"/>
              </a:rPr>
              <a:t>Questions to Consider</a:t>
            </a:r>
            <a:endParaRPr lang="en-US" dirty="0">
              <a:latin typeface="Arial" charset="0"/>
              <a:ea typeface="+mn-ea"/>
              <a:cs typeface="Arial" charset="0"/>
            </a:endParaRPr>
          </a:p>
        </p:txBody>
      </p:sp>
      <p:sp>
        <p:nvSpPr>
          <p:cNvPr id="3" name="Content Placeholder 2"/>
          <p:cNvSpPr>
            <a:spLocks noGrp="1"/>
          </p:cNvSpPr>
          <p:nvPr>
            <p:ph sz="half" idx="2"/>
          </p:nvPr>
        </p:nvSpPr>
        <p:spPr>
          <a:xfrm>
            <a:off x="4803775" y="1524000"/>
            <a:ext cx="3730625" cy="4800600"/>
          </a:xfrm>
        </p:spPr>
        <p:txBody>
          <a:bodyPr/>
          <a:lstStyle/>
          <a:p>
            <a:pPr marL="0" indent="0">
              <a:spcBef>
                <a:spcPts val="24"/>
              </a:spcBef>
              <a:spcAft>
                <a:spcPts val="1200"/>
              </a:spcAft>
              <a:defRPr/>
            </a:pPr>
            <a:r>
              <a:rPr lang="en-US" dirty="0"/>
              <a:t>Can job functions be performed in a different way?</a:t>
            </a:r>
          </a:p>
          <a:p>
            <a:pPr>
              <a:defRPr/>
            </a:pPr>
            <a:endParaRPr lang="en-US" dirty="0"/>
          </a:p>
        </p:txBody>
      </p:sp>
      <p:pic>
        <p:nvPicPr>
          <p:cNvPr id="86022" name="Picture 5" descr="sign: Changes Ahead"/>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00700" y="2667000"/>
            <a:ext cx="2136775"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1461102"/>
      </p:ext>
    </p:extLst>
  </p:cSld>
  <p:clrMapOvr>
    <a:masterClrMapping/>
  </p:clrMapOvr>
  <p:transition spd="slow">
    <p:zoom/>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p:txBody>
          <a:bodyPr/>
          <a:lstStyle/>
          <a:p>
            <a:pPr marL="0" indent="0">
              <a:spcAft>
                <a:spcPts val="600"/>
              </a:spcAft>
              <a:defRPr/>
            </a:pPr>
            <a:r>
              <a:rPr lang="en-US" altLang="en-US" b="0" dirty="0"/>
              <a:t>About job accommodations:</a:t>
            </a:r>
          </a:p>
          <a:p>
            <a:pPr marL="347472" indent="-347472">
              <a:spcAft>
                <a:spcPts val="600"/>
              </a:spcAft>
              <a:buFont typeface="Wingdings" panose="05000000000000000000" pitchFamily="2" charset="2"/>
              <a:buChar char="§"/>
              <a:defRPr/>
            </a:pPr>
            <a:r>
              <a:rPr lang="en-US" altLang="en-US" dirty="0"/>
              <a:t>What type of accommodation is needed?</a:t>
            </a:r>
          </a:p>
          <a:p>
            <a:pPr marL="740664" lvl="1" indent="-283464">
              <a:spcAft>
                <a:spcPts val="600"/>
              </a:spcAft>
              <a:defRPr/>
            </a:pPr>
            <a:r>
              <a:rPr lang="en-US" altLang="en-US" dirty="0"/>
              <a:t>Job Restructuring, Modified Schedules, Modified Policies, Assistive Technology, Telework, Leave, Reassignment, Service Animal, etc.</a:t>
            </a:r>
          </a:p>
        </p:txBody>
      </p:sp>
      <p:sp>
        <p:nvSpPr>
          <p:cNvPr id="8704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863769CB-E783-4F3A-8119-27A9A24FA0A7}" type="slidenum">
              <a:rPr lang="en-US" altLang="en-US" sz="1400" smtClean="0">
                <a:solidFill>
                  <a:srgbClr val="FFFFFF"/>
                </a:solidFill>
              </a:rPr>
              <a:pPr>
                <a:spcBef>
                  <a:spcPct val="0"/>
                </a:spcBef>
                <a:buFontTx/>
                <a:buNone/>
              </a:pPr>
              <a:t>23</a:t>
            </a:fld>
            <a:endParaRPr lang="en-US" altLang="en-US" sz="1400" smtClean="0">
              <a:solidFill>
                <a:srgbClr val="FFFFFF"/>
              </a:solidFill>
            </a:endParaRPr>
          </a:p>
        </p:txBody>
      </p:sp>
      <p:sp>
        <p:nvSpPr>
          <p:cNvPr id="5" name="Title 1"/>
          <p:cNvSpPr txBox="1">
            <a:spLocks/>
          </p:cNvSpPr>
          <p:nvPr/>
        </p:nvSpPr>
        <p:spPr bwMode="auto">
          <a:xfrm>
            <a:off x="609600" y="381000"/>
            <a:ext cx="6172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3200" b="1" kern="1200">
                <a:solidFill>
                  <a:srgbClr val="002C5F"/>
                </a:solidFill>
                <a:latin typeface="Arial" pitchFamily="34" charset="0"/>
                <a:ea typeface="+mj-ea"/>
                <a:cs typeface="Arial" pitchFamily="34" charset="0"/>
              </a:defRPr>
            </a:lvl1pPr>
            <a:lvl2pPr algn="l" rtl="0" eaLnBrk="0" fontAlgn="base" hangingPunct="0">
              <a:spcBef>
                <a:spcPct val="0"/>
              </a:spcBef>
              <a:spcAft>
                <a:spcPct val="0"/>
              </a:spcAft>
              <a:defRPr sz="3200" b="1">
                <a:solidFill>
                  <a:srgbClr val="002C5F"/>
                </a:solidFill>
                <a:latin typeface="Arial" charset="0"/>
                <a:cs typeface="Arial" charset="0"/>
              </a:defRPr>
            </a:lvl2pPr>
            <a:lvl3pPr algn="l" rtl="0" eaLnBrk="0" fontAlgn="base" hangingPunct="0">
              <a:spcBef>
                <a:spcPct val="0"/>
              </a:spcBef>
              <a:spcAft>
                <a:spcPct val="0"/>
              </a:spcAft>
              <a:defRPr sz="3200" b="1">
                <a:solidFill>
                  <a:srgbClr val="002C5F"/>
                </a:solidFill>
                <a:latin typeface="Arial" charset="0"/>
                <a:cs typeface="Arial" charset="0"/>
              </a:defRPr>
            </a:lvl3pPr>
            <a:lvl4pPr algn="l" rtl="0" eaLnBrk="0" fontAlgn="base" hangingPunct="0">
              <a:spcBef>
                <a:spcPct val="0"/>
              </a:spcBef>
              <a:spcAft>
                <a:spcPct val="0"/>
              </a:spcAft>
              <a:defRPr sz="3200" b="1">
                <a:solidFill>
                  <a:srgbClr val="002C5F"/>
                </a:solidFill>
                <a:latin typeface="Arial" charset="0"/>
                <a:cs typeface="Arial" charset="0"/>
              </a:defRPr>
            </a:lvl4pPr>
            <a:lvl5pPr algn="l" rtl="0" eaLnBrk="0" fontAlgn="base" hangingPunct="0">
              <a:spcBef>
                <a:spcPct val="0"/>
              </a:spcBef>
              <a:spcAft>
                <a:spcPct val="0"/>
              </a:spcAft>
              <a:defRPr sz="3200" b="1">
                <a:solidFill>
                  <a:srgbClr val="002C5F"/>
                </a:solidFill>
                <a:latin typeface="Arial" charset="0"/>
                <a:cs typeface="Arial" charset="0"/>
              </a:defRPr>
            </a:lvl5pPr>
            <a:lvl6pPr marL="457200" algn="l" rtl="0" fontAlgn="base">
              <a:spcBef>
                <a:spcPct val="0"/>
              </a:spcBef>
              <a:spcAft>
                <a:spcPct val="0"/>
              </a:spcAft>
              <a:defRPr sz="3200" b="1">
                <a:solidFill>
                  <a:srgbClr val="002C5F"/>
                </a:solidFill>
                <a:latin typeface="Arial" charset="0"/>
                <a:cs typeface="Arial" charset="0"/>
              </a:defRPr>
            </a:lvl6pPr>
            <a:lvl7pPr marL="914400" algn="l" rtl="0" fontAlgn="base">
              <a:spcBef>
                <a:spcPct val="0"/>
              </a:spcBef>
              <a:spcAft>
                <a:spcPct val="0"/>
              </a:spcAft>
              <a:defRPr sz="3200" b="1">
                <a:solidFill>
                  <a:srgbClr val="002C5F"/>
                </a:solidFill>
                <a:latin typeface="Arial" charset="0"/>
                <a:cs typeface="Arial" charset="0"/>
              </a:defRPr>
            </a:lvl7pPr>
            <a:lvl8pPr marL="1371600" algn="l" rtl="0" fontAlgn="base">
              <a:spcBef>
                <a:spcPct val="0"/>
              </a:spcBef>
              <a:spcAft>
                <a:spcPct val="0"/>
              </a:spcAft>
              <a:defRPr sz="3200" b="1">
                <a:solidFill>
                  <a:srgbClr val="002C5F"/>
                </a:solidFill>
                <a:latin typeface="Arial" charset="0"/>
                <a:cs typeface="Arial" charset="0"/>
              </a:defRPr>
            </a:lvl8pPr>
            <a:lvl9pPr marL="1828800" algn="l" rtl="0" fontAlgn="base">
              <a:spcBef>
                <a:spcPct val="0"/>
              </a:spcBef>
              <a:spcAft>
                <a:spcPct val="0"/>
              </a:spcAft>
              <a:defRPr sz="3200" b="1">
                <a:solidFill>
                  <a:srgbClr val="002C5F"/>
                </a:solidFill>
                <a:latin typeface="Arial" charset="0"/>
                <a:cs typeface="Arial" charset="0"/>
              </a:defRPr>
            </a:lvl9pPr>
          </a:lstStyle>
          <a:p>
            <a:pPr>
              <a:defRPr/>
            </a:pPr>
            <a:r>
              <a:rPr lang="en-US" dirty="0" smtClean="0">
                <a:latin typeface="Arial" charset="0"/>
                <a:cs typeface="Arial" charset="0"/>
              </a:rPr>
              <a:t>Questions to Consider</a:t>
            </a:r>
            <a:endParaRPr lang="en-US" dirty="0">
              <a:latin typeface="Arial" charset="0"/>
              <a:ea typeface="+mn-ea"/>
              <a:cs typeface="Arial" charset="0"/>
            </a:endParaRPr>
          </a:p>
        </p:txBody>
      </p:sp>
      <p:sp>
        <p:nvSpPr>
          <p:cNvPr id="3" name="Content Placeholder 2"/>
          <p:cNvSpPr>
            <a:spLocks noGrp="1"/>
          </p:cNvSpPr>
          <p:nvPr>
            <p:ph sz="half" idx="2"/>
          </p:nvPr>
        </p:nvSpPr>
        <p:spPr>
          <a:xfrm>
            <a:off x="4803775" y="1524000"/>
            <a:ext cx="3730625" cy="4800600"/>
          </a:xfrm>
        </p:spPr>
        <p:txBody>
          <a:bodyPr/>
          <a:lstStyle/>
          <a:p>
            <a:pPr marL="347472" indent="-347472">
              <a:spcAft>
                <a:spcPts val="600"/>
              </a:spcAft>
              <a:buFont typeface="Wingdings" panose="05000000000000000000" pitchFamily="2" charset="2"/>
              <a:buChar char="§"/>
              <a:defRPr/>
            </a:pPr>
            <a:r>
              <a:rPr lang="en-US" altLang="en-US" dirty="0"/>
              <a:t>Is the accommodation </a:t>
            </a:r>
            <a:r>
              <a:rPr lang="en-US" altLang="en-US" dirty="0" smtClean="0"/>
              <a:t>reasonable – </a:t>
            </a:r>
            <a:r>
              <a:rPr lang="en-US" altLang="en-US" i="1" dirty="0" smtClean="0"/>
              <a:t>meaning</a:t>
            </a:r>
            <a:r>
              <a:rPr lang="en-US" altLang="en-US" dirty="0" smtClean="0"/>
              <a:t>, feasible or plausible?</a:t>
            </a:r>
            <a:endParaRPr lang="en-US" altLang="en-US" dirty="0"/>
          </a:p>
          <a:p>
            <a:pPr marL="347472" indent="-347472">
              <a:spcAft>
                <a:spcPts val="600"/>
              </a:spcAft>
              <a:buFont typeface="Wingdings" panose="05000000000000000000" pitchFamily="2" charset="2"/>
              <a:buChar char="§"/>
              <a:defRPr/>
            </a:pPr>
            <a:r>
              <a:rPr lang="en-US" altLang="en-US" dirty="0" smtClean="0"/>
              <a:t>Will the </a:t>
            </a:r>
            <a:r>
              <a:rPr lang="en-US" altLang="en-US" dirty="0"/>
              <a:t>accommodation </a:t>
            </a:r>
            <a:r>
              <a:rPr lang="en-US" altLang="en-US" dirty="0" smtClean="0"/>
              <a:t>be effective</a:t>
            </a:r>
            <a:r>
              <a:rPr lang="en-US" altLang="en-US" dirty="0"/>
              <a:t>?</a:t>
            </a:r>
          </a:p>
          <a:p>
            <a:pPr marL="347472" indent="-347472">
              <a:spcAft>
                <a:spcPts val="600"/>
              </a:spcAft>
              <a:buFont typeface="Wingdings" panose="05000000000000000000" pitchFamily="2" charset="2"/>
              <a:buChar char="§"/>
              <a:defRPr/>
            </a:pPr>
            <a:r>
              <a:rPr lang="en-US" altLang="en-US" dirty="0"/>
              <a:t>Is the employee still qualified?</a:t>
            </a:r>
          </a:p>
          <a:p>
            <a:pPr>
              <a:defRPr/>
            </a:pPr>
            <a:endParaRPr lang="en-US" dirty="0"/>
          </a:p>
        </p:txBody>
      </p:sp>
    </p:spTree>
    <p:extLst>
      <p:ext uri="{BB962C8B-B14F-4D97-AF65-F5344CB8AC3E}">
        <p14:creationId xmlns:p14="http://schemas.microsoft.com/office/powerpoint/2010/main" val="2045275134"/>
      </p:ext>
    </p:extLst>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altLang="en-US" sz="3600" dirty="0" smtClean="0">
                <a:solidFill>
                  <a:srgbClr val="254061"/>
                </a:solidFill>
              </a:rPr>
              <a:t>Step 1: Recognizing an Accommodation Request</a:t>
            </a:r>
          </a:p>
          <a:p>
            <a:pPr>
              <a:lnSpc>
                <a:spcPct val="150000"/>
              </a:lnSpc>
            </a:pPr>
            <a:endParaRPr lang="en-US" altLang="en-US" sz="2400" dirty="0">
              <a:solidFill>
                <a:srgbClr val="254061"/>
              </a:solidFill>
            </a:endParaRPr>
          </a:p>
          <a:p>
            <a:r>
              <a:rPr lang="en-US" dirty="0"/>
              <a:t>Tips for Service Providers: </a:t>
            </a:r>
            <a:endParaRPr lang="en-US" b="0" dirty="0"/>
          </a:p>
          <a:p>
            <a:r>
              <a:rPr lang="en-US" b="0" dirty="0"/>
              <a:t>• </a:t>
            </a:r>
            <a:r>
              <a:rPr lang="en-US" b="0" dirty="0" smtClean="0"/>
              <a:t>	</a:t>
            </a:r>
            <a:r>
              <a:rPr lang="en-US" dirty="0" smtClean="0"/>
              <a:t>Make </a:t>
            </a:r>
            <a:r>
              <a:rPr lang="en-US" dirty="0"/>
              <a:t>sure clients are aware of their rights under the ADA. </a:t>
            </a:r>
            <a:endParaRPr lang="en-US" b="0" dirty="0"/>
          </a:p>
          <a:p>
            <a:r>
              <a:rPr lang="en-US" b="0" dirty="0"/>
              <a:t>• </a:t>
            </a:r>
            <a:r>
              <a:rPr lang="en-US" b="0" dirty="0" smtClean="0"/>
              <a:t>	</a:t>
            </a:r>
            <a:r>
              <a:rPr lang="en-US" dirty="0" smtClean="0"/>
              <a:t>Document </a:t>
            </a:r>
            <a:r>
              <a:rPr lang="en-US" dirty="0"/>
              <a:t>the request. </a:t>
            </a:r>
            <a:endParaRPr lang="en-US" b="0" dirty="0"/>
          </a:p>
          <a:p>
            <a:r>
              <a:rPr lang="en-US" b="0" dirty="0"/>
              <a:t>• </a:t>
            </a:r>
            <a:r>
              <a:rPr lang="en-US" b="0" dirty="0" smtClean="0"/>
              <a:t>	</a:t>
            </a:r>
            <a:r>
              <a:rPr lang="en-US" dirty="0" smtClean="0"/>
              <a:t>Be </a:t>
            </a:r>
            <a:r>
              <a:rPr lang="en-US" dirty="0"/>
              <a:t>clear and specific. </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24</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19782424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2: Providing Information </a:t>
            </a:r>
            <a:endParaRPr lang="en-US" sz="3600" dirty="0" smtClean="0"/>
          </a:p>
          <a:p>
            <a:endParaRPr lang="en-US" dirty="0" smtClean="0"/>
          </a:p>
          <a:p>
            <a:r>
              <a:rPr lang="en-US" dirty="0" smtClean="0"/>
              <a:t>Tips </a:t>
            </a:r>
            <a:r>
              <a:rPr lang="en-US" dirty="0"/>
              <a:t>for Service Providers: </a:t>
            </a:r>
            <a:endParaRPr lang="en-US" b="0" dirty="0"/>
          </a:p>
          <a:p>
            <a:r>
              <a:rPr lang="en-US" b="0" dirty="0" smtClean="0"/>
              <a:t>•   </a:t>
            </a:r>
            <a:r>
              <a:rPr lang="en-US" dirty="0" smtClean="0"/>
              <a:t>Describe </a:t>
            </a:r>
            <a:r>
              <a:rPr lang="en-US" dirty="0"/>
              <a:t>the limitation and problem. </a:t>
            </a:r>
            <a:endParaRPr lang="en-US" b="0" dirty="0"/>
          </a:p>
          <a:p>
            <a:r>
              <a:rPr lang="en-US" b="0" dirty="0"/>
              <a:t>• </a:t>
            </a:r>
            <a:r>
              <a:rPr lang="en-US" b="0" dirty="0" smtClean="0"/>
              <a:t>  </a:t>
            </a:r>
            <a:r>
              <a:rPr lang="en-US" dirty="0" smtClean="0"/>
              <a:t>Get </a:t>
            </a:r>
            <a:r>
              <a:rPr lang="en-US" dirty="0"/>
              <a:t>information from the individual when </a:t>
            </a:r>
            <a:r>
              <a:rPr lang="en-US" dirty="0" smtClean="0"/>
              <a:t> possible</a:t>
            </a:r>
            <a:r>
              <a:rPr lang="en-US" dirty="0"/>
              <a:t>. </a:t>
            </a:r>
            <a:endParaRPr lang="en-US" b="0" dirty="0"/>
          </a:p>
          <a:p>
            <a:r>
              <a:rPr lang="en-US" b="0" dirty="0"/>
              <a:t>• </a:t>
            </a:r>
            <a:r>
              <a:rPr lang="en-US" b="0" dirty="0" smtClean="0"/>
              <a:t>  </a:t>
            </a:r>
            <a:r>
              <a:rPr lang="en-US" dirty="0" smtClean="0"/>
              <a:t>Use </a:t>
            </a:r>
            <a:r>
              <a:rPr lang="en-US" dirty="0"/>
              <a:t>ADA language</a:t>
            </a:r>
            <a:r>
              <a:rPr lang="en-US" b="0" dirty="0"/>
              <a:t>. </a:t>
            </a:r>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25</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1507640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200" dirty="0"/>
              <a:t>Step 3: Exploring Accommodation </a:t>
            </a:r>
            <a:r>
              <a:rPr lang="en-US" sz="3200" dirty="0" smtClean="0"/>
              <a:t>Options</a:t>
            </a:r>
          </a:p>
          <a:p>
            <a:endParaRPr lang="en-US" dirty="0" smtClean="0"/>
          </a:p>
          <a:p>
            <a:r>
              <a:rPr lang="en-US" dirty="0" smtClean="0"/>
              <a:t>Tips </a:t>
            </a:r>
            <a:r>
              <a:rPr lang="en-US" dirty="0"/>
              <a:t>for Service Providers: </a:t>
            </a:r>
            <a:endParaRPr lang="en-US" b="0" dirty="0"/>
          </a:p>
          <a:p>
            <a:pPr marL="457200" indent="-457200">
              <a:buFont typeface="Wingdings" panose="05000000000000000000" pitchFamily="2" charset="2"/>
              <a:buChar char="§"/>
            </a:pPr>
            <a:r>
              <a:rPr lang="en-US" dirty="0" smtClean="0"/>
              <a:t>Keep </a:t>
            </a:r>
            <a:r>
              <a:rPr lang="en-US" dirty="0"/>
              <a:t>an open mind. </a:t>
            </a:r>
            <a:endParaRPr lang="en-US" b="0" dirty="0"/>
          </a:p>
          <a:p>
            <a:pPr marL="457200" indent="-457200">
              <a:buFont typeface="Wingdings" panose="05000000000000000000" pitchFamily="2" charset="2"/>
              <a:buChar char="§"/>
            </a:pPr>
            <a:r>
              <a:rPr lang="en-US" dirty="0" smtClean="0"/>
              <a:t>Invite </a:t>
            </a:r>
            <a:r>
              <a:rPr lang="en-US" dirty="0"/>
              <a:t>the individual to suggest </a:t>
            </a:r>
            <a:r>
              <a:rPr lang="en-US" dirty="0" smtClean="0"/>
              <a:t>accommodations</a:t>
            </a:r>
            <a:endParaRPr lang="en-US" b="0" dirty="0"/>
          </a:p>
          <a:p>
            <a:pPr marL="457200" indent="-457200">
              <a:buFont typeface="Wingdings" panose="05000000000000000000" pitchFamily="2" charset="2"/>
              <a:buChar char="§"/>
            </a:pPr>
            <a:r>
              <a:rPr lang="en-US" sz="2800" b="1" dirty="0" smtClean="0"/>
              <a:t>Consult </a:t>
            </a:r>
            <a:r>
              <a:rPr lang="en-US" sz="2800" b="1" dirty="0"/>
              <a:t>with other service providers. </a:t>
            </a:r>
            <a:endParaRPr lang="en-US" b="0" dirty="0"/>
          </a:p>
          <a:p>
            <a:pPr marL="457200" indent="-457200">
              <a:buFont typeface="Wingdings" panose="05000000000000000000" pitchFamily="2" charset="2"/>
              <a:buChar char="§"/>
            </a:pPr>
            <a:r>
              <a:rPr lang="en-US" sz="2800" b="1" dirty="0" smtClean="0"/>
              <a:t>Use </a:t>
            </a:r>
            <a:r>
              <a:rPr lang="en-US" sz="2800" b="1" dirty="0"/>
              <a:t>JAN when needed. </a:t>
            </a:r>
            <a:endParaRPr lang="en-US" sz="280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26</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10439328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4: Choosing an Accommodation </a:t>
            </a:r>
            <a:endParaRPr lang="en-US" sz="3600" dirty="0" smtClean="0"/>
          </a:p>
          <a:p>
            <a:endParaRPr lang="en-US" dirty="0" smtClean="0"/>
          </a:p>
          <a:p>
            <a:pPr>
              <a:lnSpc>
                <a:spcPct val="150000"/>
              </a:lnSpc>
            </a:pPr>
            <a:r>
              <a:rPr lang="en-US" dirty="0" smtClean="0"/>
              <a:t>Tips </a:t>
            </a:r>
            <a:r>
              <a:rPr lang="en-US" dirty="0"/>
              <a:t>for Service Providers: </a:t>
            </a:r>
            <a:endParaRPr lang="en-US" b="0" dirty="0"/>
          </a:p>
          <a:p>
            <a:pPr>
              <a:lnSpc>
                <a:spcPct val="150000"/>
              </a:lnSpc>
            </a:pPr>
            <a:r>
              <a:rPr lang="en-US" b="0" dirty="0"/>
              <a:t>• </a:t>
            </a:r>
            <a:r>
              <a:rPr lang="en-US" b="0" dirty="0" smtClean="0"/>
              <a:t>	</a:t>
            </a:r>
            <a:r>
              <a:rPr lang="en-US" dirty="0" smtClean="0"/>
              <a:t>Explain </a:t>
            </a:r>
            <a:r>
              <a:rPr lang="en-US" dirty="0"/>
              <a:t>decision making process. </a:t>
            </a:r>
            <a:endParaRPr lang="en-US" b="0" dirty="0"/>
          </a:p>
          <a:p>
            <a:pPr>
              <a:lnSpc>
                <a:spcPct val="150000"/>
              </a:lnSpc>
            </a:pPr>
            <a:r>
              <a:rPr lang="en-US" b="0" dirty="0"/>
              <a:t>• </a:t>
            </a:r>
            <a:r>
              <a:rPr lang="en-US" b="0" dirty="0" smtClean="0"/>
              <a:t>	</a:t>
            </a:r>
            <a:r>
              <a:rPr lang="en-US" dirty="0" smtClean="0"/>
              <a:t>Justify preferences</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27</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839816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5: Implementing the Accommodation </a:t>
            </a:r>
            <a:endParaRPr lang="en-US" sz="3600" dirty="0" smtClean="0"/>
          </a:p>
          <a:p>
            <a:pPr>
              <a:lnSpc>
                <a:spcPct val="150000"/>
              </a:lnSpc>
            </a:pPr>
            <a:r>
              <a:rPr lang="en-US" dirty="0" smtClean="0"/>
              <a:t>Tips </a:t>
            </a:r>
            <a:r>
              <a:rPr lang="en-US" dirty="0"/>
              <a:t>for Service Providers: </a:t>
            </a:r>
            <a:endParaRPr lang="en-US" b="0" dirty="0"/>
          </a:p>
          <a:p>
            <a:pPr marL="457200" indent="-457200">
              <a:buFont typeface="Wingdings" panose="05000000000000000000" pitchFamily="2" charset="2"/>
              <a:buChar char="§"/>
            </a:pPr>
            <a:r>
              <a:rPr lang="en-US" dirty="0"/>
              <a:t>Offer assistance during the implementation of the accommodation. </a:t>
            </a:r>
            <a:endParaRPr lang="en-US" b="0" dirty="0"/>
          </a:p>
          <a:p>
            <a:pPr marL="457200" indent="-457200">
              <a:buFont typeface="Wingdings" panose="05000000000000000000" pitchFamily="2" charset="2"/>
              <a:buChar char="§"/>
            </a:pPr>
            <a:r>
              <a:rPr lang="en-US" dirty="0" smtClean="0"/>
              <a:t>Make </a:t>
            </a:r>
            <a:r>
              <a:rPr lang="en-US" dirty="0"/>
              <a:t>sure to involve the individual throughout the implementation of the accommodation. </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28</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23039077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p:txBody>
          <a:bodyPr>
            <a:normAutofit/>
          </a:bodyPr>
          <a:lstStyle/>
          <a:p>
            <a:r>
              <a:rPr lang="en-US" sz="3600" dirty="0"/>
              <a:t>Step 6: Monitoring the Accommodation </a:t>
            </a:r>
            <a:endParaRPr lang="en-US" sz="3600" dirty="0" smtClean="0"/>
          </a:p>
          <a:p>
            <a:endParaRPr lang="en-US" dirty="0"/>
          </a:p>
          <a:p>
            <a:pPr marL="0" indent="0"/>
            <a:r>
              <a:rPr lang="en-US" dirty="0" smtClean="0"/>
              <a:t>Tips </a:t>
            </a:r>
            <a:r>
              <a:rPr lang="en-US" dirty="0"/>
              <a:t>for Service Providers: </a:t>
            </a:r>
            <a:endParaRPr lang="en-US" b="0" dirty="0"/>
          </a:p>
          <a:p>
            <a:pPr marL="457200" indent="-457200">
              <a:buFont typeface="Wingdings" panose="05000000000000000000" pitchFamily="2" charset="2"/>
              <a:buChar char="§"/>
            </a:pPr>
            <a:endParaRPr lang="en-US" b="0" dirty="0"/>
          </a:p>
          <a:p>
            <a:pPr marL="457200" indent="-457200">
              <a:buFont typeface="Wingdings" panose="05000000000000000000" pitchFamily="2" charset="2"/>
              <a:buChar char="§"/>
            </a:pPr>
            <a:r>
              <a:rPr lang="en-US" dirty="0"/>
              <a:t>Check on </a:t>
            </a:r>
            <a:r>
              <a:rPr lang="en-US" dirty="0" smtClean="0"/>
              <a:t>effectiveness</a:t>
            </a:r>
            <a:endParaRPr lang="en-US" b="0" dirty="0" smtClean="0"/>
          </a:p>
          <a:p>
            <a:pPr marL="457200" indent="-457200">
              <a:buFont typeface="Wingdings" panose="05000000000000000000" pitchFamily="2" charset="2"/>
              <a:buChar char="§"/>
            </a:pPr>
            <a:r>
              <a:rPr lang="en-US" dirty="0" smtClean="0"/>
              <a:t>Leave </a:t>
            </a:r>
            <a:r>
              <a:rPr lang="en-US" dirty="0"/>
              <a:t>the individual in good hands. </a:t>
            </a:r>
            <a:endParaRPr lang="en-US" b="0" dirty="0"/>
          </a:p>
          <a:p>
            <a:pPr marL="457200" indent="-457200">
              <a:buFont typeface="Wingdings" panose="05000000000000000000" pitchFamily="2" charset="2"/>
              <a:buChar char="§"/>
            </a:pPr>
            <a:r>
              <a:rPr lang="en-US" dirty="0" smtClean="0"/>
              <a:t>Encourage </a:t>
            </a:r>
            <a:r>
              <a:rPr lang="en-US" dirty="0"/>
              <a:t>ongoing communication. </a:t>
            </a:r>
            <a:endParaRPr lang="en-US" b="0" dirty="0"/>
          </a:p>
        </p:txBody>
      </p:sp>
      <p:sp>
        <p:nvSpPr>
          <p:cNvPr id="49155"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fld id="{325CAF3A-8F21-46A2-AD74-1B81FA91A2DC}" type="slidenum">
              <a:rPr lang="en-US" altLang="en-US" sz="1200">
                <a:solidFill>
                  <a:srgbClr val="FFFFFF"/>
                </a:solidFill>
              </a:rPr>
              <a:pPr>
                <a:spcBef>
                  <a:spcPct val="0"/>
                </a:spcBef>
                <a:buFontTx/>
                <a:buNone/>
              </a:pPr>
              <a:t>29</a:t>
            </a:fld>
            <a:endParaRPr lang="en-US" altLang="en-US" sz="1400">
              <a:solidFill>
                <a:srgbClr val="FFFFFF"/>
              </a:solidFill>
            </a:endParaRPr>
          </a:p>
        </p:txBody>
      </p:sp>
      <p:sp>
        <p:nvSpPr>
          <p:cNvPr id="49156" name="Title 1"/>
          <p:cNvSpPr txBox="1">
            <a:spLocks/>
          </p:cNvSpPr>
          <p:nvPr/>
        </p:nvSpPr>
        <p:spPr bwMode="auto">
          <a:xfrm>
            <a:off x="468313" y="409575"/>
            <a:ext cx="5897562" cy="731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spcBef>
                <a:spcPct val="20000"/>
              </a:spcBef>
              <a:buFont typeface="Wingdings" panose="05000000000000000000" pitchFamily="2" charset="2"/>
              <a:defRPr sz="3200">
                <a:solidFill>
                  <a:srgbClr val="002C5F"/>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ea typeface="Arial" panose="020B0604020202020204" pitchFamily="34" charset="0"/>
                <a:cs typeface="Arial" panose="020B0604020202020204" pitchFamily="34" charset="0"/>
              </a:defRPr>
            </a:lvl9pPr>
          </a:lstStyle>
          <a:p>
            <a:pPr>
              <a:lnSpc>
                <a:spcPct val="90000"/>
              </a:lnSpc>
              <a:spcBef>
                <a:spcPts val="1000"/>
              </a:spcBef>
              <a:buFont typeface="Arial" panose="020B0604020202020204" pitchFamily="34" charset="0"/>
              <a:buNone/>
            </a:pPr>
            <a:r>
              <a:rPr lang="en-US" altLang="en-US" b="1">
                <a:solidFill>
                  <a:srgbClr val="254061"/>
                </a:solidFill>
                <a:latin typeface="Calibri" panose="020F0502020204030204" pitchFamily="34" charset="0"/>
              </a:rPr>
              <a:t>  JAN’s Interactive Process</a:t>
            </a:r>
          </a:p>
        </p:txBody>
      </p:sp>
    </p:spTree>
    <p:extLst>
      <p:ext uri="{BB962C8B-B14F-4D97-AF65-F5344CB8AC3E}">
        <p14:creationId xmlns:p14="http://schemas.microsoft.com/office/powerpoint/2010/main" val="2516791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sp>
        <p:nvSpPr>
          <p:cNvPr id="16387"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BF29DA2-0ADB-4F6E-9330-AAC7A644E1E4}" type="slidenum">
              <a:rPr lang="en-US" altLang="en-US" sz="1400" smtClean="0">
                <a:solidFill>
                  <a:srgbClr val="FFFFFF"/>
                </a:solidFill>
              </a:rPr>
              <a:pPr>
                <a:spcBef>
                  <a:spcPct val="0"/>
                </a:spcBef>
                <a:buFontTx/>
                <a:buNone/>
              </a:pPr>
              <a:t>3</a:t>
            </a:fld>
            <a:endParaRPr lang="en-US" altLang="en-US" sz="1400" smtClean="0">
              <a:solidFill>
                <a:srgbClr val="FFFFFF"/>
              </a:solidFill>
            </a:endParaRPr>
          </a:p>
        </p:txBody>
      </p:sp>
      <p:sp>
        <p:nvSpPr>
          <p:cNvPr id="16388" name="Title 3"/>
          <p:cNvSpPr>
            <a:spLocks noGrp="1"/>
          </p:cNvSpPr>
          <p:nvPr>
            <p:ph type="title" idx="4294967295"/>
          </p:nvPr>
        </p:nvSpPr>
        <p:spPr>
          <a:xfrm>
            <a:off x="609600" y="457200"/>
            <a:ext cx="5715000" cy="609600"/>
          </a:xfrm>
        </p:spPr>
        <p:txBody>
          <a:bodyPr/>
          <a:lstStyle/>
          <a:p>
            <a:r>
              <a:rPr lang="en-US" altLang="en-US" smtClean="0"/>
              <a:t>Where I come from…</a:t>
            </a:r>
          </a:p>
        </p:txBody>
      </p:sp>
      <p:pic>
        <p:nvPicPr>
          <p:cNvPr id="16389" name="Picture 1" descr="A photo of Lou and his father at his father's graduation in the early 1970's. " title="Photo of Lou and His father. "/>
          <p:cNvPicPr>
            <a:picLocks noChangeAspect="1"/>
          </p:cNvPicPr>
          <p:nvPr/>
        </p:nvPicPr>
        <p:blipFill>
          <a:blip r:embed="rId3"/>
          <a:srcRect/>
          <a:stretch>
            <a:fillRect/>
          </a:stretch>
        </p:blipFill>
        <p:spPr bwMode="auto">
          <a:xfrm>
            <a:off x="3390900" y="1552574"/>
            <a:ext cx="2743200" cy="467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54009859"/>
      </p:ext>
    </p:extLst>
  </p:cSld>
  <p:clrMapOvr>
    <a:masterClrMapping/>
  </p:clrMapOvr>
  <p:transition spd="slow">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1" descr="Video still"/>
          <p:cNvSpPr>
            <a:spLocks noGrp="1"/>
          </p:cNvSpPr>
          <p:nvPr>
            <p:ph idx="1"/>
          </p:nvPr>
        </p:nvSpPr>
        <p:spPr>
          <a:xfrm>
            <a:off x="838200" y="1295400"/>
            <a:ext cx="7848600" cy="5184775"/>
          </a:xfrm>
        </p:spPr>
        <p:txBody>
          <a:bodyPr/>
          <a:lstStyle/>
          <a:p>
            <a:pPr marL="346075" lvl="1" indent="-346075">
              <a:lnSpc>
                <a:spcPct val="90000"/>
              </a:lnSpc>
              <a:spcAft>
                <a:spcPts val="1200"/>
              </a:spcAft>
            </a:pPr>
            <a:endParaRPr lang="en-US" altLang="en-US" smtClean="0"/>
          </a:p>
          <a:p>
            <a:pPr marL="0" indent="0">
              <a:lnSpc>
                <a:spcPct val="90000"/>
              </a:lnSpc>
              <a:spcAft>
                <a:spcPts val="1200"/>
              </a:spcAft>
              <a:buFont typeface="Wingdings" panose="05000000000000000000" pitchFamily="2" charset="2"/>
              <a:buChar char="§"/>
            </a:pPr>
            <a:endParaRPr lang="en-US" altLang="en-US" b="0" smtClean="0"/>
          </a:p>
        </p:txBody>
      </p:sp>
      <p:sp>
        <p:nvSpPr>
          <p:cNvPr id="6861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D84C3B9B-2688-4952-8341-7491BCF189EF}" type="slidenum">
              <a:rPr lang="en-US" altLang="en-US" sz="1400" smtClean="0">
                <a:solidFill>
                  <a:srgbClr val="FFFFFF"/>
                </a:solidFill>
              </a:rPr>
              <a:pPr>
                <a:spcBef>
                  <a:spcPct val="0"/>
                </a:spcBef>
                <a:buFontTx/>
                <a:buNone/>
              </a:pPr>
              <a:t>30</a:t>
            </a:fld>
            <a:endParaRPr lang="en-US" altLang="en-US" sz="1400" smtClean="0">
              <a:solidFill>
                <a:srgbClr val="FFFFFF"/>
              </a:solidFill>
            </a:endParaRPr>
          </a:p>
        </p:txBody>
      </p:sp>
      <p:sp>
        <p:nvSpPr>
          <p:cNvPr id="68612" name="Title 1"/>
          <p:cNvSpPr txBox="1">
            <a:spLocks/>
          </p:cNvSpPr>
          <p:nvPr/>
        </p:nvSpPr>
        <p:spPr bwMode="auto">
          <a:xfrm>
            <a:off x="524256" y="381000"/>
            <a:ext cx="614476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sz="3000" b="1" dirty="0"/>
              <a:t> </a:t>
            </a:r>
            <a:r>
              <a:rPr lang="en-US" altLang="en-US" sz="4000" b="1" dirty="0" smtClean="0"/>
              <a:t>Interview Challenges</a:t>
            </a:r>
            <a:endParaRPr lang="en-US" altLang="en-US" sz="4000" b="1" dirty="0"/>
          </a:p>
        </p:txBody>
      </p:sp>
      <p:pic>
        <p:nvPicPr>
          <p:cNvPr id="2" name="Picture 1" descr="Just-In-Time Training Video: Interviewing Challenges. Still photo of hiring maanger and applicant with Autism. One of 8 trainings in the Toolki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8001" y="1950256"/>
            <a:ext cx="6888997" cy="3875061"/>
          </a:xfrm>
          <a:prstGeom prst="rect">
            <a:avLst/>
          </a:prstGeom>
        </p:spPr>
      </p:pic>
    </p:spTree>
    <p:extLst>
      <p:ext uri="{BB962C8B-B14F-4D97-AF65-F5344CB8AC3E}">
        <p14:creationId xmlns:p14="http://schemas.microsoft.com/office/powerpoint/2010/main" val="3355587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1"/>
          <p:cNvSpPr>
            <a:spLocks noGrp="1"/>
          </p:cNvSpPr>
          <p:nvPr>
            <p:ph idx="1"/>
          </p:nvPr>
        </p:nvSpPr>
        <p:spPr>
          <a:xfrm>
            <a:off x="838200" y="1295400"/>
            <a:ext cx="7848600" cy="5184775"/>
          </a:xfrm>
        </p:spPr>
        <p:txBody>
          <a:bodyPr/>
          <a:lstStyle/>
          <a:p>
            <a:pPr marL="346075" indent="-346075">
              <a:lnSpc>
                <a:spcPct val="90000"/>
              </a:lnSpc>
              <a:buFont typeface="Wingdings" panose="05000000000000000000" pitchFamily="2" charset="2"/>
              <a:buChar char="§"/>
              <a:defRPr/>
            </a:pPr>
            <a:endParaRPr lang="en-US" altLang="en-US" sz="800" b="0" dirty="0" smtClean="0"/>
          </a:p>
          <a:p>
            <a:pPr marL="347472" indent="-347472">
              <a:lnSpc>
                <a:spcPct val="90000"/>
              </a:lnSpc>
              <a:spcAft>
                <a:spcPts val="600"/>
              </a:spcAft>
              <a:buFont typeface="Wingdings" panose="05000000000000000000" pitchFamily="2" charset="2"/>
              <a:buChar char="§"/>
              <a:defRPr/>
            </a:pPr>
            <a:r>
              <a:rPr lang="en-US" altLang="en-US" sz="2400" b="0" dirty="0"/>
              <a:t>Interview applicants privately</a:t>
            </a:r>
          </a:p>
          <a:p>
            <a:pPr marL="747522" lvl="1" indent="-347472">
              <a:lnSpc>
                <a:spcPct val="90000"/>
              </a:lnSpc>
              <a:spcAft>
                <a:spcPts val="1200"/>
              </a:spcAft>
              <a:defRPr/>
            </a:pPr>
            <a:r>
              <a:rPr lang="en-US" altLang="en-US" sz="2200" i="1" dirty="0" smtClean="0">
                <a:solidFill>
                  <a:srgbClr val="0096DB"/>
                </a:solidFill>
              </a:rPr>
              <a:t>Limits </a:t>
            </a:r>
            <a:r>
              <a:rPr lang="en-US" altLang="en-US" sz="2200" i="1" dirty="0">
                <a:solidFill>
                  <a:srgbClr val="0096DB"/>
                </a:solidFill>
              </a:rPr>
              <a:t>distractions and preserves confidentiality</a:t>
            </a:r>
          </a:p>
          <a:p>
            <a:pPr marL="346075" indent="-346075">
              <a:lnSpc>
                <a:spcPct val="90000"/>
              </a:lnSpc>
              <a:spcAft>
                <a:spcPts val="600"/>
              </a:spcAft>
              <a:buFont typeface="Wingdings" panose="05000000000000000000" pitchFamily="2" charset="2"/>
              <a:buChar char="§"/>
              <a:defRPr/>
            </a:pPr>
            <a:r>
              <a:rPr lang="en-US" altLang="en-US" sz="2400" b="0" dirty="0"/>
              <a:t>Adjust vocabulary to use concrete terms </a:t>
            </a:r>
            <a:br>
              <a:rPr lang="en-US" altLang="en-US" sz="2400" b="0" dirty="0"/>
            </a:br>
            <a:r>
              <a:rPr lang="en-US" altLang="en-US" sz="2400" b="0" dirty="0"/>
              <a:t>when discussing job-related information</a:t>
            </a:r>
          </a:p>
          <a:p>
            <a:pPr marL="746125" lvl="1" indent="-346075">
              <a:lnSpc>
                <a:spcPct val="90000"/>
              </a:lnSpc>
              <a:spcAft>
                <a:spcPts val="1200"/>
              </a:spcAft>
              <a:defRPr/>
            </a:pPr>
            <a:r>
              <a:rPr lang="en-US" altLang="en-US" sz="2200" i="1" dirty="0">
                <a:solidFill>
                  <a:srgbClr val="0096DB"/>
                </a:solidFill>
              </a:rPr>
              <a:t>Avoid acronyms, idioms</a:t>
            </a:r>
            <a:r>
              <a:rPr lang="en-US" altLang="en-US" sz="2200" i="1">
                <a:solidFill>
                  <a:srgbClr val="0096DB"/>
                </a:solidFill>
              </a:rPr>
              <a:t>, </a:t>
            </a:r>
            <a:r>
              <a:rPr lang="en-US" altLang="en-US" sz="2200" i="1" smtClean="0">
                <a:solidFill>
                  <a:srgbClr val="0096DB"/>
                </a:solidFill>
              </a:rPr>
              <a:t>flowery </a:t>
            </a:r>
            <a:r>
              <a:rPr lang="en-US" altLang="en-US" sz="2200" i="1" dirty="0">
                <a:solidFill>
                  <a:srgbClr val="0096DB"/>
                </a:solidFill>
              </a:rPr>
              <a:t>or technical terms</a:t>
            </a:r>
          </a:p>
          <a:p>
            <a:pPr marL="346075" indent="-346075">
              <a:lnSpc>
                <a:spcPct val="90000"/>
              </a:lnSpc>
              <a:spcAft>
                <a:spcPts val="600"/>
              </a:spcAft>
              <a:buFont typeface="Wingdings" panose="05000000000000000000" pitchFamily="2" charset="2"/>
              <a:buChar char="§"/>
              <a:defRPr/>
            </a:pPr>
            <a:r>
              <a:rPr lang="en-US" altLang="en-US" sz="2400" b="0" dirty="0"/>
              <a:t>Adjust conversational speech rate according to </a:t>
            </a:r>
            <a:r>
              <a:rPr lang="en-US" altLang="en-US" sz="2400" b="0" dirty="0" smtClean="0"/>
              <a:t/>
            </a:r>
            <a:br>
              <a:rPr lang="en-US" altLang="en-US" sz="2400" b="0" dirty="0" smtClean="0"/>
            </a:br>
            <a:r>
              <a:rPr lang="en-US" altLang="en-US" sz="2400" b="0" dirty="0" smtClean="0"/>
              <a:t>the </a:t>
            </a:r>
            <a:r>
              <a:rPr lang="en-US" altLang="en-US" sz="2400" b="0" dirty="0"/>
              <a:t>interview situation</a:t>
            </a:r>
          </a:p>
          <a:p>
            <a:pPr marL="746125" lvl="1" indent="-346075">
              <a:lnSpc>
                <a:spcPct val="90000"/>
              </a:lnSpc>
              <a:spcAft>
                <a:spcPts val="1200"/>
              </a:spcAft>
              <a:defRPr/>
            </a:pPr>
            <a:r>
              <a:rPr lang="en-US" altLang="en-US" sz="2200" i="1" dirty="0">
                <a:solidFill>
                  <a:srgbClr val="0096DB"/>
                </a:solidFill>
              </a:rPr>
              <a:t>Observe when interviewee appears confused,  distressed, or not responsive to questions</a:t>
            </a:r>
          </a:p>
          <a:p>
            <a:pPr marL="346075" indent="-346075">
              <a:lnSpc>
                <a:spcPct val="90000"/>
              </a:lnSpc>
              <a:spcAft>
                <a:spcPts val="1200"/>
              </a:spcAft>
              <a:buFont typeface="Wingdings" panose="05000000000000000000" pitchFamily="2" charset="2"/>
              <a:buChar char="§"/>
              <a:defRPr/>
            </a:pPr>
            <a:r>
              <a:rPr lang="en-US" altLang="en-US" sz="2400" b="0" dirty="0"/>
              <a:t>Modify interview questions according to </a:t>
            </a:r>
            <a:r>
              <a:rPr lang="en-US" altLang="en-US" sz="2400" b="0" dirty="0" smtClean="0"/>
              <a:t>responses</a:t>
            </a:r>
            <a:endParaRPr lang="en-US" altLang="en-US" sz="2400" b="0" dirty="0"/>
          </a:p>
          <a:p>
            <a:pPr marL="346075" indent="-346075">
              <a:lnSpc>
                <a:spcPct val="90000"/>
              </a:lnSpc>
              <a:spcAft>
                <a:spcPts val="1200"/>
              </a:spcAft>
              <a:buFont typeface="Wingdings" panose="05000000000000000000" pitchFamily="2" charset="2"/>
              <a:buChar char="§"/>
              <a:defRPr/>
            </a:pPr>
            <a:endParaRPr lang="en-US" altLang="en-US" sz="2600" b="0" dirty="0" smtClean="0"/>
          </a:p>
        </p:txBody>
      </p:sp>
      <p:sp>
        <p:nvSpPr>
          <p:cNvPr id="7270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15001F13-D0D3-4852-84BA-A45729653C30}" type="slidenum">
              <a:rPr lang="en-US" altLang="en-US" sz="1400" smtClean="0">
                <a:solidFill>
                  <a:srgbClr val="FFFFFF"/>
                </a:solidFill>
              </a:rPr>
              <a:pPr>
                <a:spcBef>
                  <a:spcPct val="0"/>
                </a:spcBef>
                <a:buFontTx/>
                <a:buNone/>
              </a:pPr>
              <a:t>31</a:t>
            </a:fld>
            <a:endParaRPr lang="en-US" altLang="en-US" sz="1400" smtClean="0">
              <a:solidFill>
                <a:srgbClr val="FFFFFF"/>
              </a:solidFill>
            </a:endParaRPr>
          </a:p>
        </p:txBody>
      </p:sp>
      <p:sp>
        <p:nvSpPr>
          <p:cNvPr id="72708"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b="1"/>
              <a:t>Hiring Best Practices</a:t>
            </a:r>
          </a:p>
        </p:txBody>
      </p:sp>
    </p:spTree>
    <p:extLst>
      <p:ext uri="{BB962C8B-B14F-4D97-AF65-F5344CB8AC3E}">
        <p14:creationId xmlns:p14="http://schemas.microsoft.com/office/powerpoint/2010/main" val="8927390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Content Placeholder 1"/>
          <p:cNvSpPr>
            <a:spLocks noGrp="1"/>
          </p:cNvSpPr>
          <p:nvPr>
            <p:ph idx="1"/>
          </p:nvPr>
        </p:nvSpPr>
        <p:spPr>
          <a:xfrm>
            <a:off x="838200" y="1295400"/>
            <a:ext cx="7848600" cy="5184775"/>
          </a:xfrm>
        </p:spPr>
        <p:txBody>
          <a:bodyPr/>
          <a:lstStyle/>
          <a:p>
            <a:pPr marL="346075" indent="-346075">
              <a:lnSpc>
                <a:spcPct val="90000"/>
              </a:lnSpc>
              <a:buFont typeface="Wingdings" panose="05000000000000000000" pitchFamily="2" charset="2"/>
              <a:buChar char="§"/>
              <a:defRPr/>
            </a:pPr>
            <a:endParaRPr lang="en-US" altLang="en-US" sz="800" b="0" dirty="0" smtClean="0"/>
          </a:p>
          <a:p>
            <a:pPr marL="347472" indent="-347472">
              <a:lnSpc>
                <a:spcPct val="90000"/>
              </a:lnSpc>
              <a:spcAft>
                <a:spcPts val="600"/>
              </a:spcAft>
              <a:buFont typeface="Wingdings" panose="05000000000000000000" pitchFamily="2" charset="2"/>
              <a:buChar char="§"/>
              <a:defRPr/>
            </a:pPr>
            <a:r>
              <a:rPr lang="en-US" altLang="en-US" sz="2400" b="0" dirty="0" smtClean="0"/>
              <a:t>Consider a </a:t>
            </a:r>
            <a:r>
              <a:rPr lang="en-US" altLang="en-US" sz="2400" b="0" dirty="0"/>
              <a:t>second </a:t>
            </a:r>
            <a:r>
              <a:rPr lang="en-US" altLang="en-US" sz="2400" b="0" dirty="0" smtClean="0"/>
              <a:t>chance interview</a:t>
            </a:r>
            <a:endParaRPr lang="en-US" altLang="en-US" sz="2400" b="0" dirty="0"/>
          </a:p>
          <a:p>
            <a:pPr marL="747522" lvl="1" indent="-347472">
              <a:lnSpc>
                <a:spcPct val="90000"/>
              </a:lnSpc>
              <a:spcAft>
                <a:spcPts val="1200"/>
              </a:spcAft>
              <a:defRPr/>
            </a:pPr>
            <a:r>
              <a:rPr lang="en-US" altLang="en-US" sz="2200" i="1" dirty="0">
                <a:solidFill>
                  <a:srgbClr val="0096DB"/>
                </a:solidFill>
              </a:rPr>
              <a:t>Be flexible and consider </a:t>
            </a:r>
            <a:r>
              <a:rPr lang="en-US" altLang="en-US" sz="2200" i="1" dirty="0" smtClean="0">
                <a:solidFill>
                  <a:srgbClr val="0096DB"/>
                </a:solidFill>
              </a:rPr>
              <a:t>a more effective </a:t>
            </a:r>
            <a:r>
              <a:rPr lang="en-US" altLang="en-US" sz="2200" i="1" dirty="0">
                <a:solidFill>
                  <a:srgbClr val="0096DB"/>
                </a:solidFill>
              </a:rPr>
              <a:t>method for asking questions or </a:t>
            </a:r>
            <a:r>
              <a:rPr lang="en-US" altLang="en-US" sz="2200" i="1" dirty="0" smtClean="0">
                <a:solidFill>
                  <a:srgbClr val="0096DB"/>
                </a:solidFill>
              </a:rPr>
              <a:t>interview </a:t>
            </a:r>
            <a:r>
              <a:rPr lang="en-US" altLang="en-US" sz="2200" i="1" dirty="0">
                <a:solidFill>
                  <a:srgbClr val="0096DB"/>
                </a:solidFill>
              </a:rPr>
              <a:t>in a different location</a:t>
            </a:r>
          </a:p>
          <a:p>
            <a:pPr marL="457200" indent="-457200">
              <a:lnSpc>
                <a:spcPct val="90000"/>
              </a:lnSpc>
              <a:spcAft>
                <a:spcPts val="1200"/>
              </a:spcAft>
              <a:buFont typeface="Arial" panose="020B0604020202020204" pitchFamily="34" charset="0"/>
              <a:buChar char="•"/>
              <a:defRPr/>
            </a:pPr>
            <a:r>
              <a:rPr lang="en-US" altLang="en-US" sz="2400" b="0" dirty="0"/>
              <a:t>Demonstrate the organization’s commitment to maintaining an environment where all employees can contribute and succeed </a:t>
            </a:r>
            <a:r>
              <a:rPr lang="en-US" altLang="en-US" sz="2400" b="0" dirty="0">
                <a:solidFill>
                  <a:srgbClr val="FF0000"/>
                </a:solidFill>
              </a:rPr>
              <a:t> </a:t>
            </a:r>
          </a:p>
        </p:txBody>
      </p:sp>
      <p:sp>
        <p:nvSpPr>
          <p:cNvPr id="7680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6BED2035-8F90-4857-BBB2-378DE1B65B82}" type="slidenum">
              <a:rPr lang="en-US" altLang="en-US" sz="1400" smtClean="0">
                <a:solidFill>
                  <a:srgbClr val="FFFFFF"/>
                </a:solidFill>
              </a:rPr>
              <a:pPr>
                <a:spcBef>
                  <a:spcPct val="0"/>
                </a:spcBef>
                <a:buFontTx/>
                <a:buNone/>
              </a:pPr>
              <a:t>32</a:t>
            </a:fld>
            <a:endParaRPr lang="en-US" altLang="en-US" sz="1400" smtClean="0">
              <a:solidFill>
                <a:srgbClr val="FFFFFF"/>
              </a:solidFill>
            </a:endParaRPr>
          </a:p>
        </p:txBody>
      </p:sp>
      <p:sp>
        <p:nvSpPr>
          <p:cNvPr id="76804" name="Title 1"/>
          <p:cNvSpPr txBox="1">
            <a:spLocks/>
          </p:cNvSpPr>
          <p:nvPr/>
        </p:nvSpPr>
        <p:spPr bwMode="auto">
          <a:xfrm>
            <a:off x="609600" y="381000"/>
            <a:ext cx="5791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r>
              <a:rPr lang="en-US" altLang="en-US" b="1"/>
              <a:t>Hiring Best Practices</a:t>
            </a:r>
          </a:p>
        </p:txBody>
      </p:sp>
      <p:pic>
        <p:nvPicPr>
          <p:cNvPr id="76805" name="Picture 1" descr="figures working together to move cog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4057650"/>
            <a:ext cx="3362325"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8224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p:txBody>
          <a:bodyPr>
            <a:normAutofit/>
          </a:bodyPr>
          <a:lstStyle/>
          <a:p>
            <a:r>
              <a:rPr lang="en-US" dirty="0"/>
              <a:t>Accommodation Toolkit</a:t>
            </a:r>
          </a:p>
        </p:txBody>
      </p:sp>
      <p:sp>
        <p:nvSpPr>
          <p:cNvPr id="3" name="Content Placeholder 2"/>
          <p:cNvSpPr>
            <a:spLocks noGrp="1"/>
          </p:cNvSpPr>
          <p:nvPr>
            <p:ph idx="1"/>
          </p:nvPr>
        </p:nvSpPr>
        <p:spPr>
          <a:xfrm>
            <a:off x="841248" y="1298448"/>
            <a:ext cx="7848600" cy="5184648"/>
          </a:xfrm>
        </p:spPr>
        <p:txBody>
          <a:bodyPr>
            <a:normAutofit/>
          </a:bodyPr>
          <a:lstStyle/>
          <a:p>
            <a:pPr marL="0" indent="0">
              <a:buNone/>
            </a:pPr>
            <a:r>
              <a:rPr lang="en-US" dirty="0" smtClean="0"/>
              <a:t>Retaining an Employee Who has an Intellectual Disability </a:t>
            </a:r>
            <a:endParaRPr lang="en-US" dirty="0"/>
          </a:p>
        </p:txBody>
      </p:sp>
      <p:pic>
        <p:nvPicPr>
          <p:cNvPr id="5" name="Picture 4" descr="Still from video"/>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2781" y="2276626"/>
            <a:ext cx="6705533" cy="3960132"/>
          </a:xfrm>
          <a:prstGeom prst="rect">
            <a:avLst/>
          </a:prstGeom>
        </p:spPr>
      </p:pic>
    </p:spTree>
    <p:extLst>
      <p:ext uri="{BB962C8B-B14F-4D97-AF65-F5344CB8AC3E}">
        <p14:creationId xmlns:p14="http://schemas.microsoft.com/office/powerpoint/2010/main" val="20201331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848600" cy="5184775"/>
          </a:xfrm>
        </p:spPr>
        <p:txBody>
          <a:bodyPr/>
          <a:lstStyle/>
          <a:p>
            <a:pPr>
              <a:lnSpc>
                <a:spcPct val="107000"/>
              </a:lnSpc>
              <a:spcBef>
                <a:spcPts val="0"/>
              </a:spcBef>
              <a:spcAft>
                <a:spcPts val="0"/>
              </a:spcAft>
              <a:buFont typeface="Wingdings" panose="05000000000000000000" pitchFamily="2" charset="2"/>
              <a:buChar char="§"/>
              <a:defRPr/>
            </a:pPr>
            <a:endParaRPr lang="en-US" sz="800" b="0" dirty="0" smtClean="0">
              <a:ea typeface="Calibri" panose="020F0502020204030204" pitchFamily="34" charset="0"/>
            </a:endParaRPr>
          </a:p>
          <a:p>
            <a:pPr>
              <a:lnSpc>
                <a:spcPct val="107000"/>
              </a:lnSpc>
              <a:spcBef>
                <a:spcPts val="0"/>
              </a:spcBef>
              <a:spcAft>
                <a:spcPts val="1200"/>
              </a:spcAft>
              <a:buFont typeface="Wingdings" panose="05000000000000000000" pitchFamily="2" charset="2"/>
              <a:buChar char="§"/>
              <a:defRPr/>
            </a:pPr>
            <a:r>
              <a:rPr lang="en-US" sz="2400" b="0" dirty="0" smtClean="0">
                <a:ea typeface="Calibri" panose="020F0502020204030204" pitchFamily="34" charset="0"/>
              </a:rPr>
              <a:t>Privately </a:t>
            </a:r>
            <a:r>
              <a:rPr lang="en-US" sz="2400" b="0" dirty="0">
                <a:ea typeface="Calibri" panose="020F0502020204030204" pitchFamily="34" charset="0"/>
              </a:rPr>
              <a:t>engage IWD to discuss accommodation </a:t>
            </a:r>
            <a:r>
              <a:rPr lang="en-US" sz="2400" b="0" dirty="0" smtClean="0">
                <a:ea typeface="Calibri" panose="020F0502020204030204" pitchFamily="34" charset="0"/>
              </a:rPr>
              <a:t>requests</a:t>
            </a:r>
            <a:endParaRPr lang="en-US" sz="2400" b="0" dirty="0">
              <a:ea typeface="Calibri" panose="020F0502020204030204" pitchFamily="34" charset="0"/>
            </a:endParaRPr>
          </a:p>
          <a:p>
            <a:pPr>
              <a:lnSpc>
                <a:spcPct val="107000"/>
              </a:lnSpc>
              <a:spcBef>
                <a:spcPts val="0"/>
              </a:spcBef>
              <a:spcAft>
                <a:spcPts val="1200"/>
              </a:spcAft>
              <a:buFont typeface="Wingdings" panose="05000000000000000000" pitchFamily="2" charset="2"/>
              <a:buChar char="§"/>
              <a:defRPr/>
            </a:pPr>
            <a:r>
              <a:rPr lang="en-US" sz="2400" b="0" dirty="0">
                <a:ea typeface="Calibri" panose="020F0502020204030204" pitchFamily="34" charset="0"/>
              </a:rPr>
              <a:t>Listen, express empathy, and exhibit understanding of concerns shared by </a:t>
            </a:r>
            <a:r>
              <a:rPr lang="en-US" sz="2400" b="0" dirty="0" smtClean="0">
                <a:ea typeface="Calibri" panose="020F0502020204030204" pitchFamily="34" charset="0"/>
              </a:rPr>
              <a:t>IWD</a:t>
            </a:r>
            <a:endParaRPr lang="en-US" sz="2400" b="0" dirty="0">
              <a:ea typeface="Calibri" panose="020F0502020204030204" pitchFamily="34" charset="0"/>
            </a:endParaRPr>
          </a:p>
          <a:p>
            <a:pPr>
              <a:lnSpc>
                <a:spcPct val="107000"/>
              </a:lnSpc>
              <a:spcBef>
                <a:spcPts val="0"/>
              </a:spcBef>
              <a:spcAft>
                <a:spcPts val="1200"/>
              </a:spcAft>
              <a:buFont typeface="Wingdings" panose="05000000000000000000" pitchFamily="2" charset="2"/>
              <a:buChar char="§"/>
              <a:defRPr/>
            </a:pPr>
            <a:r>
              <a:rPr lang="en-US" sz="2400" b="0" dirty="0">
                <a:ea typeface="Calibri" panose="020F0502020204030204" pitchFamily="34" charset="0"/>
              </a:rPr>
              <a:t>Build trust through positive, constructive dialogue and by demonstrating interest in identifying </a:t>
            </a:r>
            <a:r>
              <a:rPr lang="en-US" sz="2400" b="0" dirty="0" smtClean="0">
                <a:ea typeface="Calibri" panose="020F0502020204030204" pitchFamily="34" charset="0"/>
              </a:rPr>
              <a:t>solutions </a:t>
            </a:r>
            <a:endParaRPr lang="en-US" sz="2400" b="0" dirty="0">
              <a:ea typeface="Calibri" panose="020F0502020204030204" pitchFamily="34" charset="0"/>
            </a:endParaRPr>
          </a:p>
          <a:p>
            <a:pPr marL="457200" indent="-457200">
              <a:spcAft>
                <a:spcPts val="1200"/>
              </a:spcAft>
              <a:buFont typeface="Wingdings" panose="05000000000000000000" pitchFamily="2" charset="2"/>
              <a:buChar char="§"/>
              <a:defRPr/>
            </a:pPr>
            <a:endParaRPr lang="en-US" b="0" dirty="0"/>
          </a:p>
        </p:txBody>
      </p:sp>
      <p:sp>
        <p:nvSpPr>
          <p:cNvPr id="9113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F37CE26B-1DB0-4FF5-9DF6-45A3774338AA}" type="slidenum">
              <a:rPr lang="en-US" altLang="en-US" sz="1400" smtClean="0">
                <a:solidFill>
                  <a:srgbClr val="FFFFFF"/>
                </a:solidFill>
              </a:rPr>
              <a:pPr>
                <a:spcBef>
                  <a:spcPct val="0"/>
                </a:spcBef>
                <a:buFontTx/>
                <a:buNone/>
              </a:pPr>
              <a:t>34</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a:solidFill>
                  <a:schemeClr val="tx2">
                    <a:lumMod val="75000"/>
                  </a:schemeClr>
                </a:solidFill>
                <a:latin typeface="Arial" panose="020B0604020202020204" pitchFamily="34" charset="0"/>
                <a:cs typeface="Arial" panose="020B0604020202020204" pitchFamily="34" charset="0"/>
              </a:rPr>
              <a:t>Interactive Process Best Practices</a:t>
            </a:r>
          </a:p>
        </p:txBody>
      </p:sp>
      <p:pic>
        <p:nvPicPr>
          <p:cNvPr id="91141" name="Picture 2" descr="chalk sign&#10;Problems crossed out&#10;Solutions spelle out"/>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36925" y="4370388"/>
            <a:ext cx="28511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150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1"/>
          <p:cNvSpPr>
            <a:spLocks noGrp="1"/>
          </p:cNvSpPr>
          <p:nvPr>
            <p:ph idx="1"/>
          </p:nvPr>
        </p:nvSpPr>
        <p:spPr>
          <a:xfrm>
            <a:off x="838200" y="1295400"/>
            <a:ext cx="7848600" cy="5184775"/>
          </a:xfrm>
        </p:spPr>
        <p:txBody>
          <a:bodyPr/>
          <a:lstStyle/>
          <a:p>
            <a:pPr marL="457200" indent="-457200">
              <a:lnSpc>
                <a:spcPct val="107000"/>
              </a:lnSpc>
              <a:spcBef>
                <a:spcPct val="0"/>
              </a:spcBef>
              <a:buFont typeface="Wingdings" panose="05000000000000000000" pitchFamily="2" charset="2"/>
              <a:buChar char="§"/>
            </a:pPr>
            <a:endParaRPr lang="en-US" altLang="en-US" sz="800" b="0" smtClean="0"/>
          </a:p>
          <a:p>
            <a:pPr marL="457200" indent="-457200">
              <a:lnSpc>
                <a:spcPct val="107000"/>
              </a:lnSpc>
              <a:spcBef>
                <a:spcPct val="0"/>
              </a:spcBef>
              <a:spcAft>
                <a:spcPts val="1200"/>
              </a:spcAft>
              <a:buFont typeface="Wingdings" panose="05000000000000000000" pitchFamily="2" charset="2"/>
              <a:buChar char="§"/>
            </a:pPr>
            <a:r>
              <a:rPr lang="en-US" altLang="en-US" sz="2400" b="0" smtClean="0"/>
              <a:t>Use information about work-related limitations and barriers to explore accommodation solutions collaboratively with IWD</a:t>
            </a:r>
          </a:p>
          <a:p>
            <a:pPr marL="457200" indent="-457200">
              <a:lnSpc>
                <a:spcPct val="107000"/>
              </a:lnSpc>
              <a:spcBef>
                <a:spcPct val="0"/>
              </a:spcBef>
              <a:spcAft>
                <a:spcPts val="1200"/>
              </a:spcAft>
              <a:buFont typeface="Wingdings" panose="05000000000000000000" pitchFamily="2" charset="2"/>
              <a:buChar char="§"/>
            </a:pPr>
            <a:r>
              <a:rPr lang="en-US" altLang="en-US" sz="2400" b="0" smtClean="0"/>
              <a:t>Break-down silos and engage internal and external resources to support the accommodation process</a:t>
            </a:r>
          </a:p>
          <a:p>
            <a:pPr marL="457200" indent="-457200">
              <a:lnSpc>
                <a:spcPct val="107000"/>
              </a:lnSpc>
              <a:spcBef>
                <a:spcPct val="0"/>
              </a:spcBef>
              <a:spcAft>
                <a:spcPts val="1200"/>
              </a:spcAft>
              <a:buFont typeface="Wingdings" panose="05000000000000000000" pitchFamily="2" charset="2"/>
              <a:buChar char="§"/>
            </a:pPr>
            <a:endParaRPr lang="en-US" altLang="en-US" sz="2600" b="0" smtClean="0"/>
          </a:p>
        </p:txBody>
      </p:sp>
      <p:sp>
        <p:nvSpPr>
          <p:cNvPr id="92163"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EF11FC6-DA34-46F8-9ACB-5A2BAEDAEC88}" type="slidenum">
              <a:rPr lang="en-US" altLang="en-US" sz="1400" smtClean="0">
                <a:solidFill>
                  <a:srgbClr val="FFFFFF"/>
                </a:solidFill>
              </a:rPr>
              <a:pPr>
                <a:spcBef>
                  <a:spcPct val="0"/>
                </a:spcBef>
                <a:buFontTx/>
                <a:buNone/>
              </a:pPr>
              <a:t>35</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a:solidFill>
                  <a:schemeClr val="tx2">
                    <a:lumMod val="75000"/>
                  </a:schemeClr>
                </a:solidFill>
                <a:latin typeface="Arial" panose="020B0604020202020204" pitchFamily="34" charset="0"/>
                <a:cs typeface="Arial" panose="020B0604020202020204" pitchFamily="34" charset="0"/>
              </a:rPr>
              <a:t>Interactive Process Best Practices</a:t>
            </a:r>
          </a:p>
        </p:txBody>
      </p:sp>
      <p:pic>
        <p:nvPicPr>
          <p:cNvPr id="6" name="Picture 5" descr="screenshot of JAN webpage"/>
          <p:cNvPicPr>
            <a:picLocks noChangeAspect="1"/>
          </p:cNvPicPr>
          <p:nvPr/>
        </p:nvPicPr>
        <p:blipFill>
          <a:blip r:embed="rId2"/>
          <a:stretch>
            <a:fillRect/>
          </a:stretch>
        </p:blipFill>
        <p:spPr>
          <a:xfrm>
            <a:off x="2496489" y="3608388"/>
            <a:ext cx="4532022" cy="2628153"/>
          </a:xfrm>
          <a:prstGeom prst="rect">
            <a:avLst/>
          </a:prstGeom>
        </p:spPr>
      </p:pic>
    </p:spTree>
    <p:extLst>
      <p:ext uri="{BB962C8B-B14F-4D97-AF65-F5344CB8AC3E}">
        <p14:creationId xmlns:p14="http://schemas.microsoft.com/office/powerpoint/2010/main" val="1009993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nSpc>
                <a:spcPct val="107000"/>
              </a:lnSpc>
              <a:spcBef>
                <a:spcPts val="0"/>
              </a:spcBef>
              <a:spcAft>
                <a:spcPts val="0"/>
              </a:spcAft>
              <a:buFont typeface="Wingdings" panose="05000000000000000000" pitchFamily="2" charset="2"/>
              <a:buChar char="§"/>
              <a:defRPr/>
            </a:pPr>
            <a:endParaRPr lang="en-US" sz="800" dirty="0" smtClean="0">
              <a:ea typeface="Calibri" panose="020F0502020204030204" pitchFamily="34" charset="0"/>
            </a:endParaRPr>
          </a:p>
          <a:p>
            <a:pPr>
              <a:lnSpc>
                <a:spcPct val="107000"/>
              </a:lnSpc>
              <a:spcBef>
                <a:spcPts val="0"/>
              </a:spcBef>
              <a:spcAft>
                <a:spcPts val="0"/>
              </a:spcAft>
              <a:buFont typeface="Wingdings" panose="05000000000000000000" pitchFamily="2" charset="2"/>
              <a:buChar char="§"/>
              <a:defRPr/>
            </a:pPr>
            <a:endParaRPr lang="en-US" sz="800" dirty="0" smtClean="0">
              <a:ea typeface="Calibri" panose="020F0502020204030204" pitchFamily="34" charset="0"/>
            </a:endParaRPr>
          </a:p>
          <a:p>
            <a:pPr>
              <a:lnSpc>
                <a:spcPct val="107000"/>
              </a:lnSpc>
              <a:spcBef>
                <a:spcPts val="0"/>
              </a:spcBef>
              <a:spcAft>
                <a:spcPts val="1200"/>
              </a:spcAft>
              <a:buFont typeface="Wingdings" panose="05000000000000000000" pitchFamily="2" charset="2"/>
              <a:buChar char="§"/>
              <a:defRPr/>
            </a:pPr>
            <a:r>
              <a:rPr lang="en-US" sz="2400" dirty="0" smtClean="0">
                <a:ea typeface="Calibri" panose="020F0502020204030204" pitchFamily="34" charset="0"/>
              </a:rPr>
              <a:t>Document </a:t>
            </a:r>
            <a:r>
              <a:rPr lang="en-US" sz="2400" dirty="0">
                <a:ea typeface="Calibri" panose="020F0502020204030204" pitchFamily="34" charset="0"/>
              </a:rPr>
              <a:t>the interactive process – beginning to end, to benefit both </a:t>
            </a:r>
            <a:r>
              <a:rPr lang="en-US" sz="2400" dirty="0" smtClean="0">
                <a:ea typeface="Calibri" panose="020F0502020204030204" pitchFamily="34" charset="0"/>
              </a:rPr>
              <a:t>parties </a:t>
            </a:r>
          </a:p>
          <a:p>
            <a:pPr>
              <a:lnSpc>
                <a:spcPct val="107000"/>
              </a:lnSpc>
              <a:spcBef>
                <a:spcPts val="0"/>
              </a:spcBef>
              <a:spcAft>
                <a:spcPts val="1200"/>
              </a:spcAft>
              <a:buFont typeface="Wingdings" panose="05000000000000000000" pitchFamily="2" charset="2"/>
              <a:buChar char="§"/>
              <a:defRPr/>
            </a:pPr>
            <a:r>
              <a:rPr lang="en-US" sz="2400" dirty="0" smtClean="0">
                <a:ea typeface="Calibri" panose="020F0502020204030204" pitchFamily="34" charset="0"/>
              </a:rPr>
              <a:t>Be </a:t>
            </a:r>
            <a:r>
              <a:rPr lang="en-US" sz="2400" dirty="0">
                <a:ea typeface="Calibri" panose="020F0502020204030204" pitchFamily="34" charset="0"/>
              </a:rPr>
              <a:t>responsive – DO SOMETHING!</a:t>
            </a:r>
          </a:p>
          <a:p>
            <a:pPr>
              <a:lnSpc>
                <a:spcPct val="107000"/>
              </a:lnSpc>
              <a:spcBef>
                <a:spcPts val="0"/>
              </a:spcBef>
              <a:spcAft>
                <a:spcPts val="1200"/>
              </a:spcAft>
              <a:buFont typeface="Wingdings" panose="05000000000000000000" pitchFamily="2" charset="2"/>
              <a:buChar char="§"/>
              <a:defRPr/>
            </a:pPr>
            <a:r>
              <a:rPr lang="en-US" sz="2400" dirty="0">
                <a:ea typeface="Calibri" panose="020F0502020204030204" pitchFamily="34" charset="0"/>
              </a:rPr>
              <a:t>Inform essential personnel about accommodations, but preserve </a:t>
            </a:r>
            <a:r>
              <a:rPr lang="en-US" sz="2400" dirty="0" smtClean="0">
                <a:ea typeface="Calibri" panose="020F0502020204030204" pitchFamily="34" charset="0"/>
              </a:rPr>
              <a:t>confidentiality </a:t>
            </a:r>
            <a:r>
              <a:rPr lang="en-US" sz="2400" dirty="0">
                <a:ea typeface="Calibri" panose="020F0502020204030204" pitchFamily="34" charset="0"/>
              </a:rPr>
              <a:t>of </a:t>
            </a:r>
            <a:r>
              <a:rPr lang="en-US" sz="2400" dirty="0" smtClean="0">
                <a:ea typeface="Calibri" panose="020F0502020204030204" pitchFamily="34" charset="0"/>
              </a:rPr>
              <a:t/>
            </a:r>
            <a:br>
              <a:rPr lang="en-US" sz="2400" dirty="0" smtClean="0">
                <a:ea typeface="Calibri" panose="020F0502020204030204" pitchFamily="34" charset="0"/>
              </a:rPr>
            </a:br>
            <a:r>
              <a:rPr lang="en-US" sz="2400" dirty="0" smtClean="0">
                <a:ea typeface="Calibri" panose="020F0502020204030204" pitchFamily="34" charset="0"/>
              </a:rPr>
              <a:t>medical information</a:t>
            </a:r>
            <a:endParaRPr lang="en-US" sz="2000" dirty="0">
              <a:ea typeface="Calibri" panose="020F0502020204030204" pitchFamily="34" charset="0"/>
            </a:endParaRPr>
          </a:p>
          <a:p>
            <a:pPr marL="457200" indent="-457200">
              <a:lnSpc>
                <a:spcPct val="107000"/>
              </a:lnSpc>
              <a:spcBef>
                <a:spcPts val="0"/>
              </a:spcBef>
              <a:spcAft>
                <a:spcPts val="800"/>
              </a:spcAft>
              <a:buFont typeface="Wingdings" panose="05000000000000000000" pitchFamily="2" charset="2"/>
              <a:buChar char="§"/>
              <a:defRPr/>
            </a:pPr>
            <a:endParaRPr lang="en-US" sz="2600" dirty="0">
              <a:ea typeface="Calibri" panose="020F0502020204030204" pitchFamily="34" charset="0"/>
            </a:endParaRPr>
          </a:p>
          <a:p>
            <a:pPr marL="457200" indent="-457200">
              <a:spcAft>
                <a:spcPts val="1200"/>
              </a:spcAft>
              <a:buFont typeface="Wingdings" panose="05000000000000000000" pitchFamily="2" charset="2"/>
              <a:buChar char="§"/>
              <a:defRPr/>
            </a:pPr>
            <a:endParaRPr lang="en-US" dirty="0"/>
          </a:p>
        </p:txBody>
      </p:sp>
      <p:sp>
        <p:nvSpPr>
          <p:cNvPr id="93187"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C346A66-A9BE-410C-874A-BE46C923B78A}" type="slidenum">
              <a:rPr lang="en-US" altLang="en-US" sz="1400" smtClean="0">
                <a:solidFill>
                  <a:srgbClr val="FFFFFF"/>
                </a:solidFill>
              </a:rPr>
              <a:pPr>
                <a:spcBef>
                  <a:spcPct val="0"/>
                </a:spcBef>
                <a:buFontTx/>
                <a:buNone/>
              </a:pPr>
              <a:t>36</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a:solidFill>
                  <a:schemeClr val="tx2">
                    <a:lumMod val="75000"/>
                  </a:schemeClr>
                </a:solidFill>
                <a:latin typeface="Arial" panose="020B0604020202020204" pitchFamily="34" charset="0"/>
                <a:cs typeface="Arial" panose="020B0604020202020204" pitchFamily="34" charset="0"/>
              </a:rPr>
              <a:t>Interactive Process Best Practices</a:t>
            </a:r>
          </a:p>
        </p:txBody>
      </p:sp>
      <p:pic>
        <p:nvPicPr>
          <p:cNvPr id="93189" name="Picture 3" descr="4 people in a group meeting&#10;one empty chai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10125" y="4257675"/>
            <a:ext cx="3432175"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5519931"/>
      </p:ext>
    </p:extLst>
  </p:cSld>
  <p:clrMapOvr>
    <a:masterClrMapping/>
  </p:clrMapOvr>
  <p:transition spd="slow">
    <p:zo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1" name="Content Placeholder 2"/>
          <p:cNvSpPr>
            <a:spLocks noGrp="1"/>
          </p:cNvSpPr>
          <p:nvPr>
            <p:ph sz="half" idx="2"/>
          </p:nvPr>
        </p:nvSpPr>
        <p:spPr>
          <a:xfrm>
            <a:off x="841248" y="1298448"/>
            <a:ext cx="7845552" cy="5184648"/>
          </a:xfrm>
        </p:spPr>
        <p:txBody>
          <a:bodyPr/>
          <a:lstStyle/>
          <a:p>
            <a:r>
              <a:rPr lang="en-US" altLang="en-US" sz="2800" b="0" dirty="0" smtClean="0"/>
              <a:t>Commit to creating an environment where all employees have the ability to contribute and be successful </a:t>
            </a:r>
          </a:p>
          <a:p>
            <a:endParaRPr lang="en-US" sz="3200" b="0" dirty="0"/>
          </a:p>
          <a:p>
            <a:endParaRPr lang="en-US" sz="3200" b="0" dirty="0" smtClean="0"/>
          </a:p>
          <a:p>
            <a:endParaRPr lang="en-US" sz="3200" b="0" dirty="0"/>
          </a:p>
          <a:p>
            <a:endParaRPr lang="en-US" sz="3200" b="0" dirty="0" smtClean="0"/>
          </a:p>
          <a:p>
            <a:pPr algn="ctr"/>
            <a:r>
              <a:rPr lang="en-US" sz="2000" dirty="0" smtClean="0"/>
              <a:t>AMERICA’S </a:t>
            </a:r>
            <a:r>
              <a:rPr lang="en-US" sz="2000" dirty="0"/>
              <a:t>WORKFORCE:EMPOWERING ALL</a:t>
            </a:r>
            <a:endParaRPr lang="en-US" sz="2000" b="0" dirty="0"/>
          </a:p>
          <a:p>
            <a:pPr algn="ctr"/>
            <a:r>
              <a:rPr lang="en-US" sz="2000" dirty="0"/>
              <a:t>National Disability Employment Awareness </a:t>
            </a:r>
            <a:r>
              <a:rPr lang="en-US" sz="2000" dirty="0" smtClean="0"/>
              <a:t>Month</a:t>
            </a:r>
          </a:p>
          <a:p>
            <a:pPr algn="ctr"/>
            <a:r>
              <a:rPr lang="en-US" altLang="en-US" sz="2000" b="0" dirty="0">
                <a:hlinkClick r:id="rId2"/>
              </a:rPr>
              <a:t>https://www.whatcanyoudocampaign.org/celebrate-ndeam</a:t>
            </a:r>
            <a:r>
              <a:rPr lang="en-US" altLang="en-US" sz="2000" b="0" dirty="0" smtClean="0">
                <a:hlinkClick r:id="rId2"/>
              </a:rPr>
              <a:t>/</a:t>
            </a:r>
            <a:r>
              <a:rPr lang="en-US" altLang="en-US" sz="2000" b="0" dirty="0" smtClean="0"/>
              <a:t> </a:t>
            </a:r>
            <a:endParaRPr lang="en-US" altLang="en-US" sz="2000" b="0" dirty="0" smtClean="0"/>
          </a:p>
          <a:p>
            <a:pPr marL="0" indent="0">
              <a:defRPr/>
            </a:pPr>
            <a:endParaRPr lang="en-US" altLang="en-US" sz="3200" dirty="0" smtClean="0"/>
          </a:p>
        </p:txBody>
      </p:sp>
      <p:sp>
        <p:nvSpPr>
          <p:cNvPr id="94212"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2F30B41B-74F2-4F7B-9862-305AD9408CB8}" type="slidenum">
              <a:rPr lang="en-US" altLang="en-US" sz="1400" smtClean="0">
                <a:solidFill>
                  <a:srgbClr val="FFFFFF"/>
                </a:solidFill>
              </a:rPr>
              <a:pPr>
                <a:spcBef>
                  <a:spcPct val="0"/>
                </a:spcBef>
                <a:buFontTx/>
                <a:buNone/>
              </a:pPr>
              <a:t>37</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smtClean="0">
                <a:solidFill>
                  <a:schemeClr val="tx2">
                    <a:lumMod val="75000"/>
                  </a:schemeClr>
                </a:solidFill>
                <a:latin typeface="Arial" panose="020B0604020202020204" pitchFamily="34" charset="0"/>
                <a:cs typeface="Arial" panose="020B0604020202020204" pitchFamily="34" charset="0"/>
              </a:rPr>
              <a:t>Retention Best </a:t>
            </a:r>
            <a:r>
              <a:rPr lang="en-US" sz="2800" b="1" dirty="0">
                <a:solidFill>
                  <a:schemeClr val="tx2">
                    <a:lumMod val="75000"/>
                  </a:schemeClr>
                </a:solidFill>
                <a:latin typeface="Arial" panose="020B0604020202020204" pitchFamily="34" charset="0"/>
                <a:cs typeface="Arial" panose="020B0604020202020204" pitchFamily="34" charset="0"/>
              </a:rPr>
              <a:t>Practices</a:t>
            </a:r>
          </a:p>
        </p:txBody>
      </p:sp>
      <p:pic>
        <p:nvPicPr>
          <p:cNvPr id="6" name="Picture 5" descr="Coworkers around table"/>
          <p:cNvPicPr>
            <a:picLocks noChangeAspect="1"/>
          </p:cNvPicPr>
          <p:nvPr/>
        </p:nvPicPr>
        <p:blipFill>
          <a:blip r:embed="rId3"/>
          <a:stretch>
            <a:fillRect/>
          </a:stretch>
        </p:blipFill>
        <p:spPr>
          <a:xfrm>
            <a:off x="3252997" y="2736939"/>
            <a:ext cx="3022054" cy="2307666"/>
          </a:xfrm>
          <a:prstGeom prst="rect">
            <a:avLst/>
          </a:prstGeom>
        </p:spPr>
      </p:pic>
    </p:spTree>
    <p:extLst>
      <p:ext uri="{BB962C8B-B14F-4D97-AF65-F5344CB8AC3E}">
        <p14:creationId xmlns:p14="http://schemas.microsoft.com/office/powerpoint/2010/main" val="937127757"/>
      </p:ext>
    </p:extLst>
  </p:cSld>
  <p:clrMapOvr>
    <a:masterClrMapping/>
  </p:clrMapOvr>
  <p:transition spd="slow">
    <p:zo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295400"/>
            <a:ext cx="7848600" cy="5184775"/>
          </a:xfrm>
        </p:spPr>
        <p:txBody>
          <a:bodyPr/>
          <a:lstStyle/>
          <a:p>
            <a:pPr marL="457200" indent="-457200">
              <a:spcAft>
                <a:spcPts val="0"/>
              </a:spcAft>
              <a:buFont typeface="Wingdings" panose="05000000000000000000" pitchFamily="2" charset="2"/>
              <a:buChar char="§"/>
              <a:defRPr/>
            </a:pPr>
            <a:endParaRPr lang="en-US" sz="800" b="0" dirty="0" smtClean="0"/>
          </a:p>
          <a:p>
            <a:pPr>
              <a:spcBef>
                <a:spcPts val="0"/>
              </a:spcBef>
              <a:spcAft>
                <a:spcPts val="600"/>
              </a:spcAft>
              <a:buFont typeface="Wingdings" panose="05000000000000000000" pitchFamily="2" charset="2"/>
              <a:buChar char="§"/>
              <a:defRPr/>
            </a:pPr>
            <a:r>
              <a:rPr lang="en-US" sz="2400" b="0" dirty="0">
                <a:ea typeface="Calibri" panose="020F0502020204030204" pitchFamily="34" charset="0"/>
                <a:cs typeface="Times New Roman" panose="02020603050405020304" pitchFamily="18" charset="0"/>
              </a:rPr>
              <a:t>Keep disability and </a:t>
            </a:r>
            <a:r>
              <a:rPr lang="en-US" sz="2400" b="0" dirty="0" smtClean="0">
                <a:ea typeface="Calibri" panose="020F0502020204030204" pitchFamily="34" charset="0"/>
                <a:cs typeface="Times New Roman" panose="02020603050405020304" pitchFamily="18" charset="0"/>
              </a:rPr>
              <a:t/>
            </a:r>
            <a:br>
              <a:rPr lang="en-US" sz="2400" b="0" dirty="0" smtClean="0">
                <a:ea typeface="Calibri" panose="020F0502020204030204" pitchFamily="34" charset="0"/>
                <a:cs typeface="Times New Roman" panose="02020603050405020304" pitchFamily="18" charset="0"/>
              </a:rPr>
            </a:br>
            <a:r>
              <a:rPr lang="en-US" sz="2400" b="0" dirty="0" smtClean="0">
                <a:ea typeface="Calibri" panose="020F0502020204030204" pitchFamily="34" charset="0"/>
                <a:cs typeface="Times New Roman" panose="02020603050405020304" pitchFamily="18" charset="0"/>
              </a:rPr>
              <a:t>accommodation-related </a:t>
            </a:r>
            <a:br>
              <a:rPr lang="en-US" sz="2400" b="0" dirty="0" smtClean="0">
                <a:ea typeface="Calibri" panose="020F0502020204030204" pitchFamily="34" charset="0"/>
                <a:cs typeface="Times New Roman" panose="02020603050405020304" pitchFamily="18" charset="0"/>
              </a:rPr>
            </a:br>
            <a:r>
              <a:rPr lang="en-US" sz="2400" b="0" dirty="0" smtClean="0">
                <a:ea typeface="Calibri" panose="020F0502020204030204" pitchFamily="34" charset="0"/>
                <a:cs typeface="Times New Roman" panose="02020603050405020304" pitchFamily="18" charset="0"/>
              </a:rPr>
              <a:t>information confidential</a:t>
            </a:r>
            <a:endParaRPr lang="en-US" sz="2400" b="0" i="1" dirty="0" smtClean="0">
              <a:ea typeface="Calibri" panose="020F0502020204030204" pitchFamily="34" charset="0"/>
              <a:cs typeface="Times New Roman" panose="02020603050405020304" pitchFamily="18" charset="0"/>
            </a:endParaRPr>
          </a:p>
        </p:txBody>
      </p:sp>
      <p:sp>
        <p:nvSpPr>
          <p:cNvPr id="111619"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746B7BE5-9D61-4AE0-B1FF-A0E0E53949FD}" type="slidenum">
              <a:rPr lang="en-US" altLang="en-US" sz="1400" smtClean="0">
                <a:solidFill>
                  <a:srgbClr val="FFFFFF"/>
                </a:solidFill>
              </a:rPr>
              <a:pPr>
                <a:spcBef>
                  <a:spcPct val="0"/>
                </a:spcBef>
                <a:buFontTx/>
                <a:buNone/>
              </a:pPr>
              <a:t>38</a:t>
            </a:fld>
            <a:endParaRPr lang="en-US" altLang="en-US" sz="1400" smtClean="0">
              <a:solidFill>
                <a:srgbClr val="FFFFFF"/>
              </a:solidFill>
            </a:endParaRPr>
          </a:p>
        </p:txBody>
      </p:sp>
      <p:sp>
        <p:nvSpPr>
          <p:cNvPr id="5" name="Title 1"/>
          <p:cNvSpPr txBox="1">
            <a:spLocks/>
          </p:cNvSpPr>
          <p:nvPr/>
        </p:nvSpPr>
        <p:spPr bwMode="auto">
          <a:xfrm>
            <a:off x="530225" y="447675"/>
            <a:ext cx="6486525" cy="609600"/>
          </a:xfrm>
          <a:prstGeom prst="rect">
            <a:avLst/>
          </a:prstGeom>
          <a:noFill/>
          <a:ln w="9525">
            <a:noFill/>
            <a:miter lim="800000"/>
            <a:headEnd/>
            <a:tailEnd/>
          </a:ln>
        </p:spPr>
        <p:txBody>
          <a:bodyPr anchor="ctr"/>
          <a:lstStyle/>
          <a:p>
            <a:pPr fontAlgn="auto">
              <a:spcBef>
                <a:spcPts val="0"/>
              </a:spcBef>
              <a:spcAft>
                <a:spcPts val="0"/>
              </a:spcAft>
              <a:defRPr/>
            </a:pPr>
            <a:r>
              <a:rPr lang="en-US" sz="2800" b="1" dirty="0" smtClean="0">
                <a:solidFill>
                  <a:schemeClr val="tx2">
                    <a:lumMod val="75000"/>
                  </a:schemeClr>
                </a:solidFill>
                <a:latin typeface="Arial" panose="020B0604020202020204" pitchFamily="34" charset="0"/>
                <a:cs typeface="Arial" panose="020B0604020202020204" pitchFamily="34" charset="0"/>
              </a:rPr>
              <a:t>Retention</a:t>
            </a:r>
            <a:r>
              <a:rPr lang="en-US" sz="2800" b="1" dirty="0">
                <a:solidFill>
                  <a:schemeClr val="tx2">
                    <a:lumMod val="75000"/>
                  </a:schemeClr>
                </a:solidFill>
                <a:latin typeface="Arial" panose="020B0604020202020204" pitchFamily="34" charset="0"/>
                <a:cs typeface="Arial" panose="020B0604020202020204" pitchFamily="34" charset="0"/>
              </a:rPr>
              <a:t> </a:t>
            </a:r>
            <a:r>
              <a:rPr lang="en-US" sz="2800" b="1" dirty="0" smtClean="0">
                <a:solidFill>
                  <a:schemeClr val="tx2">
                    <a:lumMod val="75000"/>
                  </a:schemeClr>
                </a:solidFill>
                <a:latin typeface="Arial" panose="020B0604020202020204" pitchFamily="34" charset="0"/>
                <a:cs typeface="Arial" panose="020B0604020202020204" pitchFamily="34" charset="0"/>
              </a:rPr>
              <a:t>Best </a:t>
            </a:r>
            <a:r>
              <a:rPr lang="en-US" sz="2800" b="1" dirty="0">
                <a:solidFill>
                  <a:schemeClr val="tx2">
                    <a:lumMod val="75000"/>
                  </a:schemeClr>
                </a:solidFill>
                <a:latin typeface="Arial" panose="020B0604020202020204" pitchFamily="34" charset="0"/>
                <a:cs typeface="Arial" panose="020B0604020202020204" pitchFamily="34" charset="0"/>
              </a:rPr>
              <a:t>Practices</a:t>
            </a:r>
          </a:p>
        </p:txBody>
      </p:sp>
      <p:sp>
        <p:nvSpPr>
          <p:cNvPr id="3" name="TextBox 2" descr="Made a business decision for personal reasons and does not discuss employees' personal information with others&#10;"/>
          <p:cNvSpPr txBox="1"/>
          <p:nvPr/>
        </p:nvSpPr>
        <p:spPr>
          <a:xfrm>
            <a:off x="1330325" y="2959100"/>
            <a:ext cx="3078163" cy="2943225"/>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indent="-114300" algn="ctr">
              <a:lnSpc>
                <a:spcPct val="107000"/>
              </a:lnSpc>
              <a:spcBef>
                <a:spcPts val="0"/>
              </a:spcBef>
              <a:spcAft>
                <a:spcPts val="800"/>
              </a:spcAft>
              <a:defRPr/>
            </a:pPr>
            <a:r>
              <a:rPr lang="en-US" sz="2400" i="1" dirty="0">
                <a:solidFill>
                  <a:srgbClr val="002C5F"/>
                </a:solidFill>
              </a:rPr>
              <a:t>Made a business decision for personal reasons and do not discuss employees' personal information with others</a:t>
            </a:r>
          </a:p>
          <a:p>
            <a:pPr indent="-114300" algn="ctr">
              <a:lnSpc>
                <a:spcPct val="107000"/>
              </a:lnSpc>
              <a:spcBef>
                <a:spcPts val="0"/>
              </a:spcBef>
              <a:spcAft>
                <a:spcPts val="800"/>
              </a:spcAft>
              <a:defRPr/>
            </a:pPr>
            <a:endParaRPr lang="en-US" sz="2400" i="1" dirty="0">
              <a:solidFill>
                <a:srgbClr val="002C5F"/>
              </a:solidFill>
            </a:endParaRPr>
          </a:p>
        </p:txBody>
      </p:sp>
      <p:sp>
        <p:nvSpPr>
          <p:cNvPr id="6" name="TextBox 5" descr="Let employees know who to contact if there is a need for a modification at work due to a personal reason, so the issue can be addressed privately&#10;"/>
          <p:cNvSpPr txBox="1"/>
          <p:nvPr/>
        </p:nvSpPr>
        <p:spPr>
          <a:xfrm>
            <a:off x="4900613" y="2813050"/>
            <a:ext cx="3097212" cy="3235325"/>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p>
            <a:pPr algn="ctr">
              <a:lnSpc>
                <a:spcPct val="107000"/>
              </a:lnSpc>
              <a:spcBef>
                <a:spcPts val="0"/>
              </a:spcBef>
              <a:spcAft>
                <a:spcPts val="800"/>
              </a:spcAft>
              <a:defRPr/>
            </a:pPr>
            <a:r>
              <a:rPr lang="en-US" sz="2400" i="1" dirty="0">
                <a:solidFill>
                  <a:srgbClr val="002C5F"/>
                </a:solidFill>
                <a:ea typeface="Calibri" panose="020F0502020204030204" pitchFamily="34" charset="0"/>
              </a:rPr>
              <a:t>Let employees know who to contact if there is a need for a modification at work due to a personal reason, so the issue can be addressed privately</a:t>
            </a:r>
          </a:p>
        </p:txBody>
      </p:sp>
      <p:pic>
        <p:nvPicPr>
          <p:cNvPr id="111623" name="Picture 3" descr="confidential"/>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11763" y="1395413"/>
            <a:ext cx="2473325" cy="1211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38428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altLang="en-US" sz="3600" b="0" dirty="0"/>
          </a:p>
          <a:p>
            <a:pPr marL="0" indent="0">
              <a:buNone/>
            </a:pPr>
            <a:r>
              <a:rPr lang="en-US" altLang="en-US" sz="3600" b="0" dirty="0"/>
              <a:t>An free, online “living” toolkit that captures and continuously updates best and emerging practices in providing accommodations in the workplace.</a:t>
            </a:r>
          </a:p>
          <a:p>
            <a:pPr marL="0" indent="0"/>
            <a:endParaRPr lang="en-US" altLang="en-US" sz="3600" b="0" dirty="0"/>
          </a:p>
          <a:p>
            <a:pPr marL="0" indent="0" algn="ctr">
              <a:buNone/>
            </a:pPr>
            <a:r>
              <a:rPr lang="en-US" altLang="en-US" sz="3600" b="0" dirty="0">
                <a:hlinkClick r:id="rId3"/>
              </a:rPr>
              <a:t>http://AskJAN.org/toolkit</a:t>
            </a:r>
            <a:r>
              <a:rPr lang="en-US" altLang="en-US" sz="3600" b="0" dirty="0" smtClean="0">
                <a:hlinkClick r:id="rId3"/>
              </a:rPr>
              <a:t>/</a:t>
            </a:r>
            <a:r>
              <a:rPr lang="en-US" altLang="en-US" sz="3600" b="0" dirty="0" smtClean="0"/>
              <a:t> </a:t>
            </a:r>
            <a:endParaRPr lang="en-US" altLang="en-US" sz="3600" b="0" dirty="0"/>
          </a:p>
          <a:p>
            <a:pPr marL="0" indent="0">
              <a:buNone/>
            </a:pPr>
            <a:endParaRPr lang="en-US" dirty="0"/>
          </a:p>
        </p:txBody>
      </p:sp>
      <p:sp>
        <p:nvSpPr>
          <p:cNvPr id="2" name="Title 1"/>
          <p:cNvSpPr>
            <a:spLocks noGrp="1"/>
          </p:cNvSpPr>
          <p:nvPr>
            <p:ph type="title"/>
          </p:nvPr>
        </p:nvSpPr>
        <p:spPr/>
        <p:txBody>
          <a:bodyPr>
            <a:normAutofit/>
          </a:bodyPr>
          <a:lstStyle/>
          <a:p>
            <a:pPr>
              <a:defRPr/>
            </a:pPr>
            <a:r>
              <a:rPr lang="en-US" altLang="en-US" dirty="0">
                <a:solidFill>
                  <a:srgbClr val="002060"/>
                </a:solidFill>
                <a:latin typeface="Arial" panose="020B0604020202020204" pitchFamily="34" charset="0"/>
                <a:cs typeface="Arial" panose="020B0604020202020204" pitchFamily="34" charset="0"/>
              </a:rPr>
              <a:t>What is the Toolkit?</a:t>
            </a:r>
          </a:p>
        </p:txBody>
      </p:sp>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39</a:t>
            </a:fld>
            <a:endParaRPr lang="en-US" altLang="en-US"/>
          </a:p>
        </p:txBody>
      </p:sp>
    </p:spTree>
    <p:extLst>
      <p:ext uri="{BB962C8B-B14F-4D97-AF65-F5344CB8AC3E}">
        <p14:creationId xmlns:p14="http://schemas.microsoft.com/office/powerpoint/2010/main" val="4187877502"/>
      </p:ext>
    </p:extLst>
  </p:cSld>
  <p:clrMapOvr>
    <a:masterClrMapping/>
  </p:clrMapOvr>
  <p:transition spd="slow">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descr="JAN Youtube Video&#10;"/>
          <p:cNvSpPr txBox="1"/>
          <p:nvPr/>
        </p:nvSpPr>
        <p:spPr>
          <a:xfrm>
            <a:off x="841248" y="1298448"/>
            <a:ext cx="7845552" cy="5184648"/>
          </a:xfrm>
          <a:prstGeom prst="rect">
            <a:avLst/>
          </a:prstGeom>
          <a:solidFill>
            <a:schemeClr val="bg1"/>
          </a:solidFill>
        </p:spPr>
        <p:txBody>
          <a:bodyPr wrap="square" rtlCol="0">
            <a:spAutoFit/>
          </a:bodyPr>
          <a:lstStyle/>
          <a:p>
            <a:pPr marL="0" marR="0" indent="0" algn="ctr" defTabSz="914400" rtl="0" eaLnBrk="1" fontAlgn="base" latinLnBrk="0" hangingPunct="1">
              <a:lnSpc>
                <a:spcPct val="100000"/>
              </a:lnSpc>
              <a:spcBef>
                <a:spcPts val="1200"/>
              </a:spcBef>
              <a:spcAft>
                <a:spcPct val="0"/>
              </a:spcAft>
              <a:buClrTx/>
              <a:buSzTx/>
              <a:buFontTx/>
              <a:buNone/>
              <a:tabLst/>
            </a:pPr>
            <a:endParaRPr kumimoji="0" lang="en-US"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endParaRPr>
          </a:p>
        </p:txBody>
      </p:sp>
      <p:sp>
        <p:nvSpPr>
          <p:cNvPr id="3" name="Slide Number Placeholder 2"/>
          <p:cNvSpPr>
            <a:spLocks noGrp="1"/>
          </p:cNvSpPr>
          <p:nvPr>
            <p:ph type="sldNum" sz="quarter" idx="10"/>
          </p:nvPr>
        </p:nvSpPr>
        <p:spPr/>
        <p:txBody>
          <a:bodyPr/>
          <a:lstStyle/>
          <a:p>
            <a:pPr>
              <a:defRPr/>
            </a:pPr>
            <a:fld id="{370BDC09-1DFB-46A6-88F6-FFADEBD49404}" type="slidenum">
              <a:rPr lang="en-US" smtClean="0">
                <a:solidFill>
                  <a:prstClr val="white"/>
                </a:solidFill>
              </a:rPr>
              <a:pPr>
                <a:defRPr/>
              </a:pPr>
              <a:t>4</a:t>
            </a:fld>
            <a:endParaRPr lang="en-US" dirty="0">
              <a:solidFill>
                <a:prstClr val="white"/>
              </a:solidFill>
            </a:endParaRPr>
          </a:p>
        </p:txBody>
      </p:sp>
      <p:sp>
        <p:nvSpPr>
          <p:cNvPr id="4" name="Rectangle 3"/>
          <p:cNvSpPr/>
          <p:nvPr/>
        </p:nvSpPr>
        <p:spPr>
          <a:xfrm>
            <a:off x="838200" y="457200"/>
            <a:ext cx="4419600" cy="707886"/>
          </a:xfrm>
          <a:prstGeom prst="rect">
            <a:avLst/>
          </a:prstGeom>
        </p:spPr>
        <p:txBody>
          <a:bodyPr wrap="square">
            <a:spAutoFit/>
          </a:bodyPr>
          <a:lstStyle/>
          <a:p>
            <a:pPr eaLnBrk="1" hangingPunct="1">
              <a:defRPr/>
            </a:pPr>
            <a:r>
              <a:rPr lang="en-US" altLang="en-US" sz="4000" b="1" dirty="0">
                <a:solidFill>
                  <a:srgbClr val="002060"/>
                </a:solidFill>
              </a:rPr>
              <a:t>Who is JAN?</a:t>
            </a:r>
          </a:p>
        </p:txBody>
      </p:sp>
      <p:pic>
        <p:nvPicPr>
          <p:cNvPr id="5" name="Picture 1" descr="JAN YouTube video graphic"/>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182624" y="1574314"/>
            <a:ext cx="7162800" cy="463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9811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defRPr/>
            </a:pPr>
            <a:endParaRPr lang="en-US" altLang="en-US" sz="700" dirty="0">
              <a:solidFill>
                <a:srgbClr val="002060"/>
              </a:solidFill>
            </a:endParaRPr>
          </a:p>
          <a:p>
            <a:pPr>
              <a:buFont typeface="Wingdings" panose="05000000000000000000" pitchFamily="2" charset="2"/>
              <a:buChar char="§"/>
              <a:defRPr/>
            </a:pPr>
            <a:r>
              <a:rPr lang="en-US" altLang="en-US" sz="2800" b="0" dirty="0"/>
              <a:t>Recruiters, Hiring Managers and Supervisors</a:t>
            </a:r>
          </a:p>
          <a:p>
            <a:pPr>
              <a:buFont typeface="Wingdings" panose="05000000000000000000" pitchFamily="2" charset="2"/>
              <a:buChar char="§"/>
              <a:defRPr/>
            </a:pPr>
            <a:r>
              <a:rPr lang="en-US" altLang="en-US" sz="2800" b="0" dirty="0"/>
              <a:t>Accommodation Consultant/Subject Matter Expert</a:t>
            </a:r>
          </a:p>
          <a:p>
            <a:pPr>
              <a:buFont typeface="Wingdings" panose="05000000000000000000" pitchFamily="2" charset="2"/>
              <a:buChar char="§"/>
              <a:defRPr/>
            </a:pPr>
            <a:r>
              <a:rPr lang="en-US" altLang="en-US" sz="2800" b="0" dirty="0"/>
              <a:t>Employees and Co-workers — Allies </a:t>
            </a:r>
          </a:p>
          <a:p>
            <a:pPr>
              <a:defRPr/>
            </a:pPr>
            <a:endParaRPr lang="en-GB" altLang="en-US" sz="2800" dirty="0"/>
          </a:p>
          <a:p>
            <a:pPr marL="0" indent="0">
              <a:buNone/>
            </a:pPr>
            <a:endParaRPr lang="en-US" sz="2800" dirty="0"/>
          </a:p>
        </p:txBody>
      </p:sp>
      <p:sp>
        <p:nvSpPr>
          <p:cNvPr id="2" name="Title 1"/>
          <p:cNvSpPr>
            <a:spLocks noGrp="1"/>
          </p:cNvSpPr>
          <p:nvPr>
            <p:ph type="title"/>
          </p:nvPr>
        </p:nvSpPr>
        <p:spPr/>
        <p:txBody>
          <a:bodyPr>
            <a:normAutofit/>
          </a:bodyPr>
          <a:lstStyle/>
          <a:p>
            <a:pPr>
              <a:defRPr/>
            </a:pPr>
            <a:r>
              <a:rPr lang="en-US" altLang="en-US" dirty="0">
                <a:solidFill>
                  <a:srgbClr val="002060"/>
                </a:solidFill>
              </a:rPr>
              <a:t>Who uses the Toolkit? </a:t>
            </a:r>
          </a:p>
        </p:txBody>
      </p:sp>
      <p:pic>
        <p:nvPicPr>
          <p:cNvPr id="4" name="Picture 3" descr="JAN Toolkit Graphic with multiple drawers one for each of three customers Recruiters and Managers, Reasinabkle Accommodation Specialists, and Employees with disabilities.&#10;The drawers contain resources for each customer.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5107" y="3533453"/>
            <a:ext cx="3557586" cy="2833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40</a:t>
            </a:fld>
            <a:endParaRPr lang="en-US" altLang="en-US"/>
          </a:p>
        </p:txBody>
      </p:sp>
    </p:spTree>
    <p:extLst>
      <p:ext uri="{BB962C8B-B14F-4D97-AF65-F5344CB8AC3E}">
        <p14:creationId xmlns:p14="http://schemas.microsoft.com/office/powerpoint/2010/main" val="191012531"/>
      </p:ext>
    </p:extLst>
  </p:cSld>
  <p:clrMapOvr>
    <a:masterClrMapping/>
  </p:clrMapOvr>
  <p:transition spd="slow">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defRPr/>
            </a:pPr>
            <a:r>
              <a:rPr lang="en-US" altLang="en-US" b="0" dirty="0"/>
              <a:t>Employees and Co-workers — Allies </a:t>
            </a:r>
          </a:p>
        </p:txBody>
      </p:sp>
      <p:sp>
        <p:nvSpPr>
          <p:cNvPr id="2" name="Title 1"/>
          <p:cNvSpPr>
            <a:spLocks noGrp="1"/>
          </p:cNvSpPr>
          <p:nvPr>
            <p:ph type="title"/>
          </p:nvPr>
        </p:nvSpPr>
        <p:spPr/>
        <p:txBody>
          <a:bodyPr>
            <a:normAutofit/>
          </a:bodyPr>
          <a:lstStyle/>
          <a:p>
            <a:r>
              <a:rPr lang="en-US" dirty="0"/>
              <a:t>Accommodation Toolkit</a:t>
            </a:r>
          </a:p>
        </p:txBody>
      </p:sp>
      <p:pic>
        <p:nvPicPr>
          <p:cNvPr id="6" name="Picture 2" descr="A Screenshot of the Tools for Employees and Co-workers Drawer, or Drawer Three.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1534" y="2328686"/>
            <a:ext cx="5525495" cy="3115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41</a:t>
            </a:fld>
            <a:endParaRPr lang="en-US" altLang="en-US"/>
          </a:p>
        </p:txBody>
      </p:sp>
    </p:spTree>
    <p:extLst>
      <p:ext uri="{BB962C8B-B14F-4D97-AF65-F5344CB8AC3E}">
        <p14:creationId xmlns:p14="http://schemas.microsoft.com/office/powerpoint/2010/main" val="2403926581"/>
      </p:ext>
    </p:extLst>
  </p:cSld>
  <p:clrMapOvr>
    <a:masterClrMapping/>
  </p:clrMapOvr>
  <p:transition spd="slow">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
          </p:nvPr>
        </p:nvSpPr>
        <p:spPr/>
        <p:txBody>
          <a:bodyPr/>
          <a:lstStyle/>
          <a:p>
            <a:r>
              <a:rPr lang="en-US" dirty="0" smtClean="0"/>
              <a:t> </a:t>
            </a:r>
            <a:endParaRPr lang="en-US" dirty="0"/>
          </a:p>
        </p:txBody>
      </p:sp>
      <p:sp>
        <p:nvSpPr>
          <p:cNvPr id="2" name="Title 1"/>
          <p:cNvSpPr>
            <a:spLocks noGrp="1"/>
          </p:cNvSpPr>
          <p:nvPr>
            <p:ph type="title"/>
          </p:nvPr>
        </p:nvSpPr>
        <p:spPr/>
        <p:txBody>
          <a:bodyPr>
            <a:normAutofit/>
          </a:bodyPr>
          <a:lstStyle/>
          <a:p>
            <a:r>
              <a:rPr lang="en-US" altLang="en-US" dirty="0" smtClean="0"/>
              <a:t>Performance Management</a:t>
            </a:r>
            <a:endParaRPr lang="en-US" altLang="en-US" dirty="0"/>
          </a:p>
        </p:txBody>
      </p:sp>
      <p:pic>
        <p:nvPicPr>
          <p:cNvPr id="5" name="Picture 2" descr="Just-In-Time Training Video: Managing the performance of an employee with a non-apparent disability. One of 8 trainings in the Toolkit. "/>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62100" y="1579789"/>
            <a:ext cx="6400800" cy="443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42</a:t>
            </a:fld>
            <a:endParaRPr lang="en-US" altLang="en-US"/>
          </a:p>
        </p:txBody>
      </p:sp>
    </p:spTree>
    <p:extLst>
      <p:ext uri="{BB962C8B-B14F-4D97-AF65-F5344CB8AC3E}">
        <p14:creationId xmlns:p14="http://schemas.microsoft.com/office/powerpoint/2010/main" val="112882548"/>
      </p:ext>
    </p:extLst>
  </p:cSld>
  <p:clrMapOvr>
    <a:masterClrMapping/>
  </p:clrMapOvr>
  <p:transition spd="slow">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Content Placeholder 1"/>
          <p:cNvSpPr>
            <a:spLocks noGrp="1"/>
          </p:cNvSpPr>
          <p:nvPr>
            <p:ph idx="1"/>
          </p:nvPr>
        </p:nvSpPr>
        <p:spPr>
          <a:xfrm>
            <a:off x="838200" y="1295400"/>
            <a:ext cx="7848600" cy="5184775"/>
          </a:xfrm>
        </p:spPr>
        <p:txBody>
          <a:bodyPr/>
          <a:lstStyle/>
          <a:p>
            <a:r>
              <a:rPr lang="en-US" altLang="en-US" smtClean="0"/>
              <a:t> </a:t>
            </a:r>
          </a:p>
        </p:txBody>
      </p:sp>
      <p:sp>
        <p:nvSpPr>
          <p:cNvPr id="89091" name="Slide Number Placeholder 3"/>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8E51DC0-1C31-453D-A323-76944D538A1C}" type="slidenum">
              <a:rPr lang="en-US" altLang="en-US" sz="1400" smtClean="0">
                <a:solidFill>
                  <a:srgbClr val="FFFFFF"/>
                </a:solidFill>
              </a:rPr>
              <a:pPr>
                <a:spcBef>
                  <a:spcPct val="0"/>
                </a:spcBef>
                <a:buFontTx/>
                <a:buNone/>
              </a:pPr>
              <a:t>43</a:t>
            </a:fld>
            <a:endParaRPr lang="en-US" altLang="en-US" sz="1400" smtClean="0">
              <a:solidFill>
                <a:srgbClr val="FFFFFF"/>
              </a:solidFill>
            </a:endParaRPr>
          </a:p>
        </p:txBody>
      </p:sp>
      <p:sp>
        <p:nvSpPr>
          <p:cNvPr id="5" name="Title 1"/>
          <p:cNvSpPr txBox="1">
            <a:spLocks/>
          </p:cNvSpPr>
          <p:nvPr/>
        </p:nvSpPr>
        <p:spPr bwMode="auto">
          <a:xfrm>
            <a:off x="609600" y="447675"/>
            <a:ext cx="5930900" cy="609600"/>
          </a:xfrm>
          <a:prstGeom prst="rect">
            <a:avLst/>
          </a:prstGeom>
          <a:noFill/>
          <a:ln w="9525">
            <a:noFill/>
            <a:miter lim="800000"/>
            <a:headEnd/>
            <a:tailEnd/>
          </a:ln>
        </p:spPr>
        <p:txBody>
          <a:bodyPr anchor="ctr"/>
          <a:lstStyle/>
          <a:p>
            <a:pPr fontAlgn="auto">
              <a:spcBef>
                <a:spcPts val="0"/>
              </a:spcBef>
              <a:spcAft>
                <a:spcPts val="0"/>
              </a:spcAft>
              <a:defRPr/>
            </a:pPr>
            <a:r>
              <a:rPr lang="en-US" sz="3000" b="1" dirty="0">
                <a:solidFill>
                  <a:schemeClr val="tx2">
                    <a:lumMod val="75000"/>
                  </a:schemeClr>
                </a:solidFill>
                <a:latin typeface="Arial" panose="020B0604020202020204" pitchFamily="34" charset="0"/>
                <a:ea typeface="+mj-ea"/>
                <a:cs typeface="Arial" panose="020B0604020202020204" pitchFamily="34" charset="0"/>
              </a:rPr>
              <a:t>Video: </a:t>
            </a:r>
            <a:r>
              <a:rPr lang="en-US" sz="3000" b="1" dirty="0" smtClean="0">
                <a:solidFill>
                  <a:schemeClr val="tx2">
                    <a:lumMod val="75000"/>
                  </a:schemeClr>
                </a:solidFill>
                <a:latin typeface="Arial" panose="020B0604020202020204" pitchFamily="34" charset="0"/>
                <a:ea typeface="+mj-ea"/>
                <a:cs typeface="Arial" panose="020B0604020202020204" pitchFamily="34" charset="0"/>
              </a:rPr>
              <a:t>Interactive </a:t>
            </a:r>
            <a:r>
              <a:rPr lang="en-US" sz="3000" b="1" dirty="0">
                <a:solidFill>
                  <a:schemeClr val="tx2">
                    <a:lumMod val="75000"/>
                  </a:schemeClr>
                </a:solidFill>
                <a:latin typeface="Arial" panose="020B0604020202020204" pitchFamily="34" charset="0"/>
                <a:ea typeface="+mj-ea"/>
                <a:cs typeface="Arial" panose="020B0604020202020204" pitchFamily="34" charset="0"/>
              </a:rPr>
              <a:t>Process</a:t>
            </a:r>
          </a:p>
        </p:txBody>
      </p:sp>
      <p:pic>
        <p:nvPicPr>
          <p:cNvPr id="2" name="Picture 1" descr="Just-In-Time Training Video: Reasonable Accommodation Process. Still photo of  manager, accommodation specialist and employee with disabilities. One of 8 trainings in the Toolkit.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875" y="1809561"/>
            <a:ext cx="7389249" cy="4156452"/>
          </a:xfrm>
          <a:prstGeom prst="rect">
            <a:avLst/>
          </a:prstGeom>
        </p:spPr>
      </p:pic>
    </p:spTree>
    <p:extLst>
      <p:ext uri="{BB962C8B-B14F-4D97-AF65-F5344CB8AC3E}">
        <p14:creationId xmlns:p14="http://schemas.microsoft.com/office/powerpoint/2010/main" val="30397830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marL="0" indent="0" algn="ctr">
              <a:buNone/>
              <a:defRPr/>
            </a:pPr>
            <a:endParaRPr lang="en-US" sz="2100" dirty="0"/>
          </a:p>
          <a:p>
            <a:pPr marL="0" indent="0" algn="ctr">
              <a:buNone/>
              <a:defRPr/>
            </a:pPr>
            <a:r>
              <a:rPr lang="en-US" sz="4700" dirty="0" smtClean="0"/>
              <a:t>Big Idea </a:t>
            </a:r>
          </a:p>
          <a:p>
            <a:pPr marL="0" indent="0" algn="ctr">
              <a:buNone/>
              <a:defRPr/>
            </a:pPr>
            <a:endParaRPr lang="en-US" sz="2400" dirty="0"/>
          </a:p>
          <a:p>
            <a:pPr marL="0" indent="0">
              <a:buNone/>
              <a:defRPr/>
            </a:pPr>
            <a:r>
              <a:rPr lang="en-US" sz="4200" b="0" dirty="0" smtClean="0"/>
              <a:t>The Mobile </a:t>
            </a:r>
            <a:r>
              <a:rPr lang="en-US" sz="4200" b="0" dirty="0"/>
              <a:t>Accommodation Solution (MAS) is designed to help streamline the disability accommodation process at various phases of the employment cycle. </a:t>
            </a:r>
          </a:p>
          <a:p>
            <a:pPr>
              <a:defRPr/>
            </a:pPr>
            <a:endParaRPr lang="en-US" altLang="en-US" sz="3600" b="0" dirty="0"/>
          </a:p>
          <a:p>
            <a:pPr>
              <a:defRPr/>
            </a:pPr>
            <a:endParaRPr lang="en-US" altLang="en-US" sz="3600" b="0" dirty="0"/>
          </a:p>
          <a:p>
            <a:pPr marL="0" indent="0">
              <a:buNone/>
              <a:defRPr/>
            </a:pPr>
            <a:r>
              <a:rPr lang="en-US" altLang="en-US" sz="2600" b="0" dirty="0"/>
              <a:t>Funded by the </a:t>
            </a:r>
            <a:r>
              <a:rPr lang="en-US" sz="2600" b="0" dirty="0"/>
              <a:t>National Institute on Disability, Independent Living, and Rehabilitation Research (NIDILRR)</a:t>
            </a:r>
            <a:endParaRPr lang="en-US" altLang="en-US" sz="2600" b="0" dirty="0"/>
          </a:p>
          <a:p>
            <a:pPr marL="0" indent="0">
              <a:buNone/>
            </a:pPr>
            <a:endParaRPr lang="en-US" sz="3600" b="0" dirty="0"/>
          </a:p>
          <a:p>
            <a:pPr marL="0" indent="0">
              <a:buNone/>
            </a:pPr>
            <a:endParaRPr lang="en-US" dirty="0"/>
          </a:p>
        </p:txBody>
      </p:sp>
      <p:sp>
        <p:nvSpPr>
          <p:cNvPr id="2" name="Title 1"/>
          <p:cNvSpPr>
            <a:spLocks noGrp="1"/>
          </p:cNvSpPr>
          <p:nvPr>
            <p:ph type="title"/>
          </p:nvPr>
        </p:nvSpPr>
        <p:spPr/>
        <p:txBody>
          <a:bodyPr>
            <a:normAutofit/>
          </a:bodyPr>
          <a:lstStyle/>
          <a:p>
            <a:r>
              <a:rPr lang="en-US" sz="3600" dirty="0" smtClean="0">
                <a:solidFill>
                  <a:srgbClr val="002060"/>
                </a:solidFill>
              </a:rPr>
              <a:t>Technology</a:t>
            </a:r>
            <a:endParaRPr lang="en-US" sz="3600" dirty="0">
              <a:solidFill>
                <a:srgbClr val="002060"/>
              </a:solidFill>
            </a:endParaRPr>
          </a:p>
        </p:txBody>
      </p:sp>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44</a:t>
            </a:fld>
            <a:endParaRPr lang="en-US" altLang="en-US"/>
          </a:p>
        </p:txBody>
      </p:sp>
    </p:spTree>
    <p:extLst>
      <p:ext uri="{BB962C8B-B14F-4D97-AF65-F5344CB8AC3E}">
        <p14:creationId xmlns:p14="http://schemas.microsoft.com/office/powerpoint/2010/main" val="2188672296"/>
      </p:ext>
    </p:extLst>
  </p:cSld>
  <p:clrMapOvr>
    <a:masterClrMapping/>
  </p:clrMapOvr>
  <p:transition spd="slow">
    <p:zoom/>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pPr marL="0" indent="0" algn="ctr">
              <a:buNone/>
              <a:defRPr/>
            </a:pPr>
            <a:endParaRPr lang="en-US" sz="1900" dirty="0" smtClean="0"/>
          </a:p>
          <a:p>
            <a:pPr marL="0" indent="0" algn="ctr">
              <a:buNone/>
              <a:defRPr/>
            </a:pPr>
            <a:r>
              <a:rPr lang="en-US" sz="7300" b="0" dirty="0" smtClean="0"/>
              <a:t>Users</a:t>
            </a:r>
          </a:p>
          <a:p>
            <a:pPr marL="0" indent="0" algn="ctr">
              <a:buNone/>
              <a:defRPr/>
            </a:pPr>
            <a:endParaRPr lang="en-US" sz="2400" dirty="0"/>
          </a:p>
          <a:p>
            <a:pPr>
              <a:defRPr/>
            </a:pPr>
            <a:r>
              <a:rPr lang="en-US" sz="5400" b="0" dirty="0"/>
              <a:t>Talent management, human resources, employer relations, and/or accommodation staff</a:t>
            </a:r>
          </a:p>
          <a:p>
            <a:pPr>
              <a:defRPr/>
            </a:pPr>
            <a:endParaRPr lang="en-US" sz="2900" b="0" dirty="0"/>
          </a:p>
          <a:p>
            <a:pPr>
              <a:defRPr/>
            </a:pPr>
            <a:r>
              <a:rPr lang="en-US" sz="5400" b="0" dirty="0"/>
              <a:t>Employment service providers</a:t>
            </a:r>
          </a:p>
          <a:p>
            <a:pPr>
              <a:defRPr/>
            </a:pPr>
            <a:endParaRPr lang="en-US" sz="2900" b="0" dirty="0"/>
          </a:p>
          <a:p>
            <a:pPr>
              <a:defRPr/>
            </a:pPr>
            <a:r>
              <a:rPr lang="en-US" sz="5400" b="0" dirty="0"/>
              <a:t>Applicants and employees with disabilities </a:t>
            </a:r>
          </a:p>
          <a:p>
            <a:pPr marL="0" indent="0">
              <a:buNone/>
            </a:pPr>
            <a:endParaRPr lang="en-US" sz="3600" b="0" dirty="0"/>
          </a:p>
          <a:p>
            <a:pPr marL="0" indent="0">
              <a:buNone/>
            </a:pPr>
            <a:endParaRPr lang="en-US" dirty="0"/>
          </a:p>
        </p:txBody>
      </p:sp>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45</a:t>
            </a:fld>
            <a:endParaRPr lang="en-US" altLang="en-US"/>
          </a:p>
        </p:txBody>
      </p:sp>
    </p:spTree>
    <p:extLst>
      <p:ext uri="{BB962C8B-B14F-4D97-AF65-F5344CB8AC3E}">
        <p14:creationId xmlns:p14="http://schemas.microsoft.com/office/powerpoint/2010/main" val="3250090396"/>
      </p:ext>
    </p:extLst>
  </p:cSld>
  <p:clrMapOvr>
    <a:masterClrMapping/>
  </p:clrMapOvr>
  <p:transition spd="slow">
    <p:zoom/>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62500" lnSpcReduction="20000"/>
          </a:bodyPr>
          <a:lstStyle/>
          <a:p>
            <a:pPr marL="0" indent="0" algn="ctr">
              <a:buNone/>
              <a:defRPr/>
            </a:pPr>
            <a:endParaRPr lang="en-US" sz="2500" dirty="0" smtClean="0"/>
          </a:p>
          <a:p>
            <a:pPr marL="0" indent="0" algn="ctr">
              <a:buNone/>
              <a:defRPr/>
            </a:pPr>
            <a:r>
              <a:rPr lang="en-US" sz="7300" dirty="0" smtClean="0"/>
              <a:t>Functionality</a:t>
            </a:r>
          </a:p>
          <a:p>
            <a:pPr marL="0" indent="0" algn="ctr">
              <a:buNone/>
              <a:defRPr/>
            </a:pPr>
            <a:endParaRPr lang="en-US" sz="2400" dirty="0"/>
          </a:p>
          <a:p>
            <a:pPr marL="685800" indent="-685800">
              <a:buFont typeface="Wingdings" panose="05000000000000000000" pitchFamily="2" charset="2"/>
              <a:buChar char="§"/>
              <a:defRPr/>
            </a:pPr>
            <a:r>
              <a:rPr lang="en-US" altLang="en-US" sz="5400" dirty="0"/>
              <a:t>Easy to use, secure, mobile case management tool</a:t>
            </a:r>
          </a:p>
          <a:p>
            <a:pPr marL="685800" indent="-685800">
              <a:buFont typeface="Wingdings" panose="05000000000000000000" pitchFamily="2" charset="2"/>
              <a:buChar char="§"/>
              <a:defRPr/>
            </a:pPr>
            <a:r>
              <a:rPr lang="en-US" altLang="en-US" sz="5400" dirty="0" smtClean="0"/>
              <a:t>Accommodation </a:t>
            </a:r>
            <a:r>
              <a:rPr lang="en-US" altLang="en-US" sz="5400" dirty="0"/>
              <a:t>tracking tool  </a:t>
            </a:r>
          </a:p>
          <a:p>
            <a:pPr marL="685800" indent="-685800">
              <a:buFont typeface="Wingdings" panose="05000000000000000000" pitchFamily="2" charset="2"/>
              <a:buChar char="§"/>
              <a:defRPr/>
            </a:pPr>
            <a:r>
              <a:rPr lang="en-US" altLang="en-US" sz="5400" dirty="0" smtClean="0"/>
              <a:t>Best </a:t>
            </a:r>
            <a:r>
              <a:rPr lang="en-US" altLang="en-US" sz="5400" dirty="0"/>
              <a:t>and emerging accommodation practices and forms </a:t>
            </a:r>
            <a:r>
              <a:rPr lang="en-US" altLang="en-US" sz="5400" dirty="0" smtClean="0"/>
              <a:t>embedded </a:t>
            </a:r>
            <a:r>
              <a:rPr lang="en-US" altLang="en-US" sz="5400" dirty="0"/>
              <a:t>within tool</a:t>
            </a:r>
          </a:p>
          <a:p>
            <a:pPr marL="685800" indent="-685800">
              <a:buFont typeface="Wingdings" panose="05000000000000000000" pitchFamily="2" charset="2"/>
              <a:buChar char="§"/>
              <a:defRPr/>
            </a:pPr>
            <a:r>
              <a:rPr lang="en-US" altLang="en-US" sz="5400" dirty="0" smtClean="0"/>
              <a:t>Easy access </a:t>
            </a:r>
            <a:r>
              <a:rPr lang="en-US" altLang="en-US" sz="5400" dirty="0"/>
              <a:t>to JAN Consultants and myriad of other resources</a:t>
            </a:r>
          </a:p>
          <a:p>
            <a:pPr marL="0" indent="0">
              <a:buNone/>
            </a:pPr>
            <a:endParaRPr lang="en-US" sz="3600" b="0" dirty="0"/>
          </a:p>
          <a:p>
            <a:pPr marL="0" indent="0">
              <a:buNone/>
            </a:pPr>
            <a:endParaRPr lang="en-US" dirty="0"/>
          </a:p>
        </p:txBody>
      </p:sp>
      <p:sp>
        <p:nvSpPr>
          <p:cNvPr id="5"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6" name="Slide Number Placeholder 5"/>
          <p:cNvSpPr>
            <a:spLocks noGrp="1"/>
          </p:cNvSpPr>
          <p:nvPr>
            <p:ph type="sldNum" sz="quarter" idx="10"/>
          </p:nvPr>
        </p:nvSpPr>
        <p:spPr/>
        <p:txBody>
          <a:bodyPr/>
          <a:lstStyle/>
          <a:p>
            <a:pPr>
              <a:defRPr/>
            </a:pPr>
            <a:fld id="{9D8F93EB-C1A6-4A03-AA60-111B3209B1F1}" type="slidenum">
              <a:rPr lang="en-US" altLang="en-US" smtClean="0"/>
              <a:pPr>
                <a:defRPr/>
              </a:pPr>
              <a:t>46</a:t>
            </a:fld>
            <a:endParaRPr lang="en-US" altLang="en-US"/>
          </a:p>
        </p:txBody>
      </p:sp>
    </p:spTree>
    <p:extLst>
      <p:ext uri="{BB962C8B-B14F-4D97-AF65-F5344CB8AC3E}">
        <p14:creationId xmlns:p14="http://schemas.microsoft.com/office/powerpoint/2010/main" val="552859701"/>
      </p:ext>
    </p:extLst>
  </p:cSld>
  <p:clrMapOvr>
    <a:masterClrMapping/>
  </p:clrMapOvr>
  <p:transition spd="slow">
    <p:zoom/>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5" name="Picture 4" descr="Screen where the users needs to decide what role in which they will be using the app - employer, service provider, individual.  One needs to hit next in the bottom right hand corner to contin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0843" y="1457325"/>
            <a:ext cx="3643313" cy="4857750"/>
          </a:xfrm>
          <a:prstGeom prst="rect">
            <a:avLst/>
          </a:prstGeom>
        </p:spPr>
      </p:pic>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47</a:t>
            </a:fld>
            <a:endParaRPr lang="en-US" altLang="en-US"/>
          </a:p>
        </p:txBody>
      </p:sp>
    </p:spTree>
    <p:extLst>
      <p:ext uri="{BB962C8B-B14F-4D97-AF65-F5344CB8AC3E}">
        <p14:creationId xmlns:p14="http://schemas.microsoft.com/office/powerpoint/2010/main" val="3713196367"/>
      </p:ext>
    </p:extLst>
  </p:cSld>
  <p:clrMapOvr>
    <a:masterClrMapping/>
  </p:clrMapOvr>
  <p:transition spd="slow">
    <p:zoom/>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Screen showing how to begin managing accommodation. By hitting the + one can add a person to begin adding an accommodation. There is also a resource hamburger menu off to the left of this screen.  One needs to hit next in the bottom right hand corner to contin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500" y="1515533"/>
            <a:ext cx="3556000" cy="4741333"/>
          </a:xfrm>
          <a:prstGeom prst="rect">
            <a:avLst/>
          </a:prstGeom>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48</a:t>
            </a:fld>
            <a:endParaRPr lang="en-US" altLang="en-US"/>
          </a:p>
        </p:txBody>
      </p:sp>
    </p:spTree>
    <p:extLst>
      <p:ext uri="{BB962C8B-B14F-4D97-AF65-F5344CB8AC3E}">
        <p14:creationId xmlns:p14="http://schemas.microsoft.com/office/powerpoint/2010/main" val="2604183840"/>
      </p:ext>
    </p:extLst>
  </p:cSld>
  <p:clrMapOvr>
    <a:masterClrMapping/>
  </p:clrMapOvr>
  <p:transition spd="slow">
    <p:zoom/>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Once on the person screen you may add accommodations by clicking on the green + button.  One needs to hit next in the bottom right hand corner to continu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828" y="1418637"/>
            <a:ext cx="3701344" cy="4935125"/>
          </a:xfrm>
          <a:prstGeom prst="rect">
            <a:avLst/>
          </a:prstGeom>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49</a:t>
            </a:fld>
            <a:endParaRPr lang="en-US" altLang="en-US"/>
          </a:p>
        </p:txBody>
      </p:sp>
    </p:spTree>
    <p:extLst>
      <p:ext uri="{BB962C8B-B14F-4D97-AF65-F5344CB8AC3E}">
        <p14:creationId xmlns:p14="http://schemas.microsoft.com/office/powerpoint/2010/main" val="601090527"/>
      </p:ext>
    </p:extLst>
  </p:cSld>
  <p:clrMapOvr>
    <a:masterClrMapping/>
  </p:clrMapOvr>
  <p:transition spd="slow">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Content Placeholder 2"/>
          <p:cNvSpPr>
            <a:spLocks noGrp="1"/>
          </p:cNvSpPr>
          <p:nvPr>
            <p:ph idx="1"/>
          </p:nvPr>
        </p:nvSpPr>
        <p:spPr/>
        <p:txBody>
          <a:bodyPr/>
          <a:lstStyle/>
          <a:p>
            <a:pPr marL="0" indent="0" eaLnBrk="1" hangingPunct="1"/>
            <a:r>
              <a:rPr lang="en-GB" altLang="en-US" sz="1800"/>
              <a:t> </a:t>
            </a:r>
          </a:p>
        </p:txBody>
      </p:sp>
      <p:sp>
        <p:nvSpPr>
          <p:cNvPr id="16386" name="Slide Number Placeholder 1"/>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6ADB858-FAD2-419E-8169-EF2A45C0C2D0}" type="slidenum">
              <a:rPr lang="en-US" altLang="en-US" sz="1200"/>
              <a:pPr/>
              <a:t>5</a:t>
            </a:fld>
            <a:endParaRPr lang="en-US" altLang="en-US" smtClean="0"/>
          </a:p>
        </p:txBody>
      </p:sp>
      <p:sp>
        <p:nvSpPr>
          <p:cNvPr id="96260" name="Title 1"/>
          <p:cNvSpPr txBox="1">
            <a:spLocks/>
          </p:cNvSpPr>
          <p:nvPr/>
        </p:nvSpPr>
        <p:spPr bwMode="auto">
          <a:xfrm>
            <a:off x="661989" y="455083"/>
            <a:ext cx="5897165" cy="732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79" tIns="34289" rIns="68579" bIns="34289" anchor="ctr"/>
          <a:lstStyle>
            <a:lvl1pPr>
              <a:lnSpc>
                <a:spcPct val="90000"/>
              </a:lnSpc>
              <a:spcBef>
                <a:spcPts val="1000"/>
              </a:spcBef>
              <a:buFont typeface="Arial" pitchFamily="34" charset="0"/>
              <a:buChar char="•"/>
              <a:defRPr sz="2800">
                <a:solidFill>
                  <a:schemeClr val="tx1"/>
                </a:solidFill>
                <a:latin typeface="Calibri" pitchFamily="34" charset="0"/>
              </a:defRPr>
            </a:lvl1pPr>
            <a:lvl2pPr marL="742950" indent="-285750">
              <a:lnSpc>
                <a:spcPct val="90000"/>
              </a:lnSpc>
              <a:spcBef>
                <a:spcPts val="500"/>
              </a:spcBef>
              <a:buFont typeface="Arial" pitchFamily="34" charset="0"/>
              <a:buChar char="•"/>
              <a:defRPr sz="2400">
                <a:solidFill>
                  <a:schemeClr val="tx1"/>
                </a:solidFill>
                <a:latin typeface="Calibri" pitchFamily="34" charset="0"/>
              </a:defRPr>
            </a:lvl2pPr>
            <a:lvl3pPr marL="1143000" indent="-228600">
              <a:lnSpc>
                <a:spcPct val="90000"/>
              </a:lnSpc>
              <a:spcBef>
                <a:spcPts val="500"/>
              </a:spcBef>
              <a:buFont typeface="Arial" pitchFamily="34" charset="0"/>
              <a:buChar char="•"/>
              <a:defRPr sz="2000">
                <a:solidFill>
                  <a:schemeClr val="tx1"/>
                </a:solidFill>
                <a:latin typeface="Calibri" pitchFamily="34" charset="0"/>
              </a:defRPr>
            </a:lvl3pPr>
            <a:lvl4pPr marL="1600200" indent="-228600">
              <a:lnSpc>
                <a:spcPct val="90000"/>
              </a:lnSpc>
              <a:spcBef>
                <a:spcPts val="500"/>
              </a:spcBef>
              <a:buFont typeface="Arial" pitchFamily="34" charset="0"/>
              <a:buChar char="•"/>
              <a:defRPr>
                <a:solidFill>
                  <a:schemeClr val="tx1"/>
                </a:solidFill>
                <a:latin typeface="Calibri" pitchFamily="34" charset="0"/>
              </a:defRPr>
            </a:lvl4pPr>
            <a:lvl5pPr marL="2057400" indent="-228600">
              <a:lnSpc>
                <a:spcPct val="90000"/>
              </a:lnSpc>
              <a:spcBef>
                <a:spcPts val="500"/>
              </a:spcBef>
              <a:buFont typeface="Arial" pitchFamily="34" charset="0"/>
              <a:buChar char="•"/>
              <a:defRPr>
                <a:solidFill>
                  <a:schemeClr val="tx1"/>
                </a:solidFill>
                <a:latin typeface="Calibri" pitchFamily="34" charset="0"/>
              </a:defRPr>
            </a:lvl5pPr>
            <a:lvl6pPr marL="25146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6pPr>
            <a:lvl7pPr marL="29718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7pPr>
            <a:lvl8pPr marL="34290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8pPr>
            <a:lvl9pPr marL="3886200" indent="-228600" eaLnBrk="0" fontAlgn="base" hangingPunct="0">
              <a:lnSpc>
                <a:spcPct val="90000"/>
              </a:lnSpc>
              <a:spcBef>
                <a:spcPts val="500"/>
              </a:spcBef>
              <a:spcAft>
                <a:spcPct val="0"/>
              </a:spcAft>
              <a:buFont typeface="Arial" pitchFamily="34" charset="0"/>
              <a:buChar char="•"/>
              <a:defRPr>
                <a:solidFill>
                  <a:schemeClr val="tx1"/>
                </a:solidFill>
                <a:latin typeface="Calibri" pitchFamily="34" charset="0"/>
              </a:defRPr>
            </a:lvl9pPr>
          </a:lstStyle>
          <a:p>
            <a:pPr eaLnBrk="1" hangingPunct="1">
              <a:spcBef>
                <a:spcPct val="0"/>
              </a:spcBef>
              <a:buFont typeface="Wingdings" pitchFamily="2" charset="2"/>
              <a:buNone/>
              <a:defRPr/>
            </a:pPr>
            <a:r>
              <a:rPr lang="en-US" altLang="en-US" sz="4000" b="1" dirty="0">
                <a:solidFill>
                  <a:srgbClr val="002060"/>
                </a:solidFill>
                <a:latin typeface="+mn-lt"/>
                <a:ea typeface="+mj-ea"/>
                <a:cs typeface="+mj-cs"/>
              </a:rPr>
              <a:t>Why is this important?</a:t>
            </a:r>
          </a:p>
        </p:txBody>
      </p:sp>
      <p:pic>
        <p:nvPicPr>
          <p:cNvPr id="16389" name="Picture 2" descr="One in five American adults has a disability. (US Census Burea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2" y="2228850"/>
            <a:ext cx="4143375" cy="331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3823316"/>
      </p:ext>
    </p:extLst>
  </p:cSld>
  <p:clrMapOvr>
    <a:masterClrMapping/>
  </p:clrMapOvr>
  <p:transition spd="slow">
    <p:zoom/>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5" name="Picture 4" descr="This screen shows the accommodation dashboard for an individual person.  One can see the details of the case, any notes, forms that were completed, and progress towards implementing the accommodation.  One needs to hit DONE in the bottom right hand corner to begin using the APP."/>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7350" y="1439333"/>
            <a:ext cx="3670300" cy="4893733"/>
          </a:xfrm>
          <a:prstGeom prst="rect">
            <a:avLst/>
          </a:prstGeom>
        </p:spPr>
      </p:pic>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50</a:t>
            </a:fld>
            <a:endParaRPr lang="en-US" altLang="en-US"/>
          </a:p>
        </p:txBody>
      </p:sp>
    </p:spTree>
    <p:extLst>
      <p:ext uri="{BB962C8B-B14F-4D97-AF65-F5344CB8AC3E}">
        <p14:creationId xmlns:p14="http://schemas.microsoft.com/office/powerpoint/2010/main" val="1007380426"/>
      </p:ext>
    </p:extLst>
  </p:cSld>
  <p:clrMapOvr>
    <a:masterClrMapping/>
  </p:clrMapOvr>
  <p:transition spd="slow">
    <p:zoom/>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This screen shows the various forms that can be completed for a person including a plan of action, an appeals form, a monitoring form, a request letter, a trial approval. Or one can cancel this action.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3550" y="1540933"/>
            <a:ext cx="3517900" cy="4690533"/>
          </a:xfrm>
          <a:prstGeom prst="rect">
            <a:avLst/>
          </a:prstGeom>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51</a:t>
            </a:fld>
            <a:endParaRPr lang="en-US" altLang="en-US"/>
          </a:p>
        </p:txBody>
      </p:sp>
    </p:spTree>
    <p:extLst>
      <p:ext uri="{BB962C8B-B14F-4D97-AF65-F5344CB8AC3E}">
        <p14:creationId xmlns:p14="http://schemas.microsoft.com/office/powerpoint/2010/main" val="231562193"/>
      </p:ext>
    </p:extLst>
  </p:cSld>
  <p:clrMapOvr>
    <a:masterClrMapping/>
  </p:clrMapOvr>
  <p:transition spd="slow">
    <p:zo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5" name="Picture 4" descr="This screen shows that once a case is set up and a form completed, the form can be pritned, reviewed, or emailed.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6005" y="1584207"/>
            <a:ext cx="3452989" cy="4603985"/>
          </a:xfrm>
          <a:prstGeom prst="rect">
            <a:avLst/>
          </a:prstGeom>
        </p:spPr>
      </p:pic>
      <p:sp>
        <p:nvSpPr>
          <p:cNvPr id="6"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7" name="Slide Number Placeholder 6"/>
          <p:cNvSpPr>
            <a:spLocks noGrp="1"/>
          </p:cNvSpPr>
          <p:nvPr>
            <p:ph type="sldNum" sz="quarter" idx="10"/>
          </p:nvPr>
        </p:nvSpPr>
        <p:spPr/>
        <p:txBody>
          <a:bodyPr/>
          <a:lstStyle/>
          <a:p>
            <a:pPr>
              <a:defRPr/>
            </a:pPr>
            <a:fld id="{9D8F93EB-C1A6-4A03-AA60-111B3209B1F1}" type="slidenum">
              <a:rPr lang="en-US" altLang="en-US" smtClean="0"/>
              <a:pPr>
                <a:defRPr/>
              </a:pPr>
              <a:t>52</a:t>
            </a:fld>
            <a:endParaRPr lang="en-US" altLang="en-US"/>
          </a:p>
        </p:txBody>
      </p:sp>
    </p:spTree>
    <p:extLst>
      <p:ext uri="{BB962C8B-B14F-4D97-AF65-F5344CB8AC3E}">
        <p14:creationId xmlns:p14="http://schemas.microsoft.com/office/powerpoint/2010/main" val="8245934"/>
      </p:ext>
    </p:extLst>
  </p:cSld>
  <p:clrMapOvr>
    <a:masterClrMapping/>
  </p:clrMapOvr>
  <p:transition spd="slow">
    <p:zoom/>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 </a:t>
            </a:r>
            <a:endParaRPr lang="en-US" dirty="0"/>
          </a:p>
        </p:txBody>
      </p:sp>
      <p:pic>
        <p:nvPicPr>
          <p:cNvPr id="6" name="Picture 5" descr="This screen shows resources avaiable in the case a person needs technical assistance. For instance, one can call or chat with a JAN Consultant.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8639" y="1454385"/>
            <a:ext cx="3647722" cy="4863629"/>
          </a:xfrm>
          <a:prstGeom prst="rect">
            <a:avLst/>
          </a:prstGeom>
          <a:effectLst>
            <a:glow rad="63500">
              <a:schemeClr val="accent1">
                <a:satMod val="175000"/>
                <a:alpha val="40000"/>
              </a:schemeClr>
            </a:glow>
          </a:effectLst>
        </p:spPr>
      </p:pic>
      <p:sp>
        <p:nvSpPr>
          <p:cNvPr id="7" name="Title 1"/>
          <p:cNvSpPr>
            <a:spLocks noGrp="1"/>
          </p:cNvSpPr>
          <p:nvPr>
            <p:ph type="title"/>
          </p:nvPr>
        </p:nvSpPr>
        <p:spPr/>
        <p:txBody>
          <a:bodyPr>
            <a:normAutofit/>
          </a:bodyPr>
          <a:lstStyle/>
          <a:p>
            <a:r>
              <a:rPr lang="en-US" sz="3600" dirty="0" smtClean="0">
                <a:solidFill>
                  <a:srgbClr val="002060"/>
                </a:solidFill>
              </a:rPr>
              <a:t>Free MAS App </a:t>
            </a:r>
            <a:endParaRPr lang="en-US" sz="3600" dirty="0">
              <a:solidFill>
                <a:srgbClr val="002060"/>
              </a:solidFill>
            </a:endParaRPr>
          </a:p>
        </p:txBody>
      </p:sp>
      <p:sp>
        <p:nvSpPr>
          <p:cNvPr id="5" name="Slide Number Placeholder 4"/>
          <p:cNvSpPr>
            <a:spLocks noGrp="1"/>
          </p:cNvSpPr>
          <p:nvPr>
            <p:ph type="sldNum" sz="quarter" idx="10"/>
          </p:nvPr>
        </p:nvSpPr>
        <p:spPr/>
        <p:txBody>
          <a:bodyPr/>
          <a:lstStyle/>
          <a:p>
            <a:pPr>
              <a:defRPr/>
            </a:pPr>
            <a:fld id="{9D8F93EB-C1A6-4A03-AA60-111B3209B1F1}" type="slidenum">
              <a:rPr lang="en-US" altLang="en-US" smtClean="0"/>
              <a:pPr>
                <a:defRPr/>
              </a:pPr>
              <a:t>53</a:t>
            </a:fld>
            <a:endParaRPr lang="en-US" altLang="en-US"/>
          </a:p>
        </p:txBody>
      </p:sp>
    </p:spTree>
    <p:extLst>
      <p:ext uri="{BB962C8B-B14F-4D97-AF65-F5344CB8AC3E}">
        <p14:creationId xmlns:p14="http://schemas.microsoft.com/office/powerpoint/2010/main" val="312094808"/>
      </p:ext>
    </p:extLst>
  </p:cSld>
  <p:clrMapOvr>
    <a:masterClrMapping/>
  </p:clrMapOvr>
  <p:transition spd="slow">
    <p:zoom/>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a:spLocks noGrp="1"/>
          </p:cNvSpPr>
          <p:nvPr>
            <p:ph sz="half" idx="1"/>
          </p:nvPr>
        </p:nvSpPr>
        <p:spPr/>
        <p:txBody>
          <a:bodyPr/>
          <a:lstStyle/>
          <a:p>
            <a:pPr marL="347472" lvl="0" indent="-347472" eaLnBrk="1" hangingPunct="1">
              <a:spcAft>
                <a:spcPts val="600"/>
              </a:spcAft>
              <a:buFont typeface="Wingdings" panose="05000000000000000000" pitchFamily="2" charset="2"/>
              <a:buChar char="§"/>
              <a:defRPr/>
            </a:pPr>
            <a:r>
              <a:rPr lang="en-US" altLang="en-US" b="0" dirty="0" smtClean="0">
                <a:solidFill>
                  <a:srgbClr val="002C5F"/>
                </a:solidFill>
                <a:latin typeface="Arial" pitchFamily="34" charset="0"/>
                <a:cs typeface="Arial" pitchFamily="34" charset="0"/>
              </a:rPr>
              <a:t>Expert consultation</a:t>
            </a:r>
          </a:p>
          <a:p>
            <a:pPr marL="347472" lvl="0" indent="-347472" eaLnBrk="1" hangingPunct="1">
              <a:spcAft>
                <a:spcPts val="600"/>
              </a:spcAft>
              <a:buFont typeface="Wingdings" panose="05000000000000000000" pitchFamily="2" charset="2"/>
              <a:buChar char="§"/>
              <a:defRPr/>
            </a:pPr>
            <a:r>
              <a:rPr lang="en-US" altLang="en-US" b="0" dirty="0" smtClean="0">
                <a:solidFill>
                  <a:srgbClr val="002C5F"/>
                </a:solidFill>
                <a:latin typeface="Arial" pitchFamily="34" charset="0"/>
                <a:cs typeface="Arial" pitchFamily="34" charset="0"/>
              </a:rPr>
              <a:t>Over </a:t>
            </a:r>
            <a:r>
              <a:rPr lang="en-US" altLang="en-US" b="0" dirty="0">
                <a:solidFill>
                  <a:srgbClr val="002C5F"/>
                </a:solidFill>
                <a:latin typeface="Arial" pitchFamily="34" charset="0"/>
                <a:cs typeface="Arial" pitchFamily="34" charset="0"/>
              </a:rPr>
              <a:t>250 JAN-authored Publications</a:t>
            </a:r>
          </a:p>
          <a:p>
            <a:pPr marL="347472" lvl="0" indent="-347472" eaLnBrk="1" hangingPunct="1">
              <a:spcAft>
                <a:spcPts val="600"/>
              </a:spcAft>
              <a:buFont typeface="Wingdings" panose="05000000000000000000" pitchFamily="2" charset="2"/>
              <a:buChar char="§"/>
              <a:defRPr/>
            </a:pPr>
            <a:r>
              <a:rPr lang="en-US" altLang="en-US" b="0" dirty="0">
                <a:solidFill>
                  <a:srgbClr val="002C5F"/>
                </a:solidFill>
                <a:latin typeface="Arial" pitchFamily="34" charset="0"/>
                <a:cs typeface="Arial" pitchFamily="34" charset="0"/>
              </a:rPr>
              <a:t>JAN’s A-Z (Disability, Topic, </a:t>
            </a:r>
            <a:r>
              <a:rPr lang="en-US" altLang="en-US" b="0" dirty="0" smtClean="0">
                <a:solidFill>
                  <a:srgbClr val="002C5F"/>
                </a:solidFill>
                <a:latin typeface="Arial" pitchFamily="34" charset="0"/>
                <a:cs typeface="Arial" pitchFamily="34" charset="0"/>
              </a:rPr>
              <a:t>condition)</a:t>
            </a:r>
            <a:endParaRPr lang="en-US" altLang="en-US" b="0" dirty="0">
              <a:solidFill>
                <a:srgbClr val="002C5F"/>
              </a:solidFill>
              <a:latin typeface="Arial" pitchFamily="34" charset="0"/>
              <a:cs typeface="Arial" pitchFamily="34" charset="0"/>
            </a:endParaRPr>
          </a:p>
          <a:p>
            <a:pPr marL="347472" lvl="0" indent="-347472" eaLnBrk="1" hangingPunct="1">
              <a:spcAft>
                <a:spcPts val="600"/>
              </a:spcAft>
              <a:buFont typeface="Wingdings" panose="05000000000000000000" pitchFamily="2" charset="2"/>
              <a:buChar char="§"/>
              <a:defRPr/>
            </a:pPr>
            <a:r>
              <a:rPr lang="en-US" altLang="en-US" b="0" dirty="0">
                <a:solidFill>
                  <a:srgbClr val="002C5F"/>
                </a:solidFill>
                <a:latin typeface="Arial" pitchFamily="34" charset="0"/>
                <a:cs typeface="Arial" pitchFamily="34" charset="0"/>
              </a:rPr>
              <a:t>Legal libraries that include regulations and EEOC guidance documents</a:t>
            </a:r>
          </a:p>
          <a:p>
            <a:pPr marL="347472" lvl="0" indent="-347472" eaLnBrk="1" hangingPunct="1">
              <a:spcAft>
                <a:spcPts val="600"/>
              </a:spcAft>
              <a:buFont typeface="Wingdings" panose="05000000000000000000" pitchFamily="2" charset="2"/>
              <a:buChar char="§"/>
              <a:defRPr/>
            </a:pPr>
            <a:r>
              <a:rPr lang="en-US" altLang="en-US" b="0" dirty="0">
                <a:solidFill>
                  <a:srgbClr val="002C5F"/>
                </a:solidFill>
                <a:latin typeface="Arial" pitchFamily="34" charset="0"/>
                <a:cs typeface="Arial" pitchFamily="34" charset="0"/>
              </a:rPr>
              <a:t>JAN Quarterly </a:t>
            </a:r>
            <a:r>
              <a:rPr lang="en-US" altLang="en-US" b="0" dirty="0" err="1">
                <a:solidFill>
                  <a:srgbClr val="002C5F"/>
                </a:solidFill>
                <a:latin typeface="Arial" pitchFamily="34" charset="0"/>
                <a:cs typeface="Arial" pitchFamily="34" charset="0"/>
              </a:rPr>
              <a:t>ENewsletter</a:t>
            </a:r>
            <a:endParaRPr lang="en-US" altLang="en-US" b="0" dirty="0">
              <a:solidFill>
                <a:srgbClr val="002C5F"/>
              </a:solidFill>
              <a:latin typeface="Arial" pitchFamily="34" charset="0"/>
              <a:cs typeface="Arial" pitchFamily="34" charset="0"/>
            </a:endParaRPr>
          </a:p>
          <a:p>
            <a:endParaRPr lang="en-US" dirty="0"/>
          </a:p>
        </p:txBody>
      </p:sp>
      <p:sp>
        <p:nvSpPr>
          <p:cNvPr id="6" name="Content Placeholder 3"/>
          <p:cNvSpPr>
            <a:spLocks noGrp="1"/>
          </p:cNvSpPr>
          <p:nvPr>
            <p:ph sz="half" idx="2"/>
          </p:nvPr>
        </p:nvSpPr>
        <p:spPr/>
        <p:txBody>
          <a:bodyPr/>
          <a:lstStyle/>
          <a:p>
            <a:pPr marL="347472" lvl="0" indent="-347472" eaLnBrk="1" hangingPunct="1">
              <a:spcAft>
                <a:spcPts val="600"/>
              </a:spcAft>
              <a:buFont typeface="Wingdings" panose="05000000000000000000" pitchFamily="2" charset="2"/>
              <a:buChar char="§"/>
              <a:defRPr/>
            </a:pPr>
            <a:r>
              <a:rPr lang="en-US" altLang="en-US" b="0" dirty="0">
                <a:solidFill>
                  <a:srgbClr val="002C5F"/>
                </a:solidFill>
              </a:rPr>
              <a:t>JAN Training Modules and FREE Webcast Series</a:t>
            </a:r>
          </a:p>
          <a:p>
            <a:pPr marL="347472" lvl="0" indent="-347472" eaLnBrk="1" hangingPunct="1">
              <a:spcAft>
                <a:spcPts val="600"/>
              </a:spcAft>
              <a:buFont typeface="Wingdings" panose="05000000000000000000" pitchFamily="2" charset="2"/>
              <a:buChar char="§"/>
              <a:defRPr/>
            </a:pPr>
            <a:r>
              <a:rPr lang="en-US" altLang="en-US" b="0" dirty="0">
                <a:solidFill>
                  <a:srgbClr val="002C5F"/>
                </a:solidFill>
              </a:rPr>
              <a:t>Easy </a:t>
            </a:r>
            <a:r>
              <a:rPr lang="en-US" altLang="en-US" b="0" dirty="0" smtClean="0">
                <a:solidFill>
                  <a:srgbClr val="002C5F"/>
                </a:solidFill>
              </a:rPr>
              <a:t>access:</a:t>
            </a:r>
            <a:endParaRPr lang="en-US" altLang="en-US" b="0" dirty="0">
              <a:solidFill>
                <a:srgbClr val="002C5F"/>
              </a:solidFill>
            </a:endParaRPr>
          </a:p>
          <a:p>
            <a:pPr marL="740664" lvl="1" indent="-283464" eaLnBrk="1" hangingPunct="1">
              <a:spcAft>
                <a:spcPts val="600"/>
              </a:spcAft>
              <a:buFont typeface="Wingdings" panose="05000000000000000000" pitchFamily="2" charset="2"/>
              <a:buChar char="§"/>
              <a:defRPr/>
            </a:pPr>
            <a:r>
              <a:rPr lang="en-US" altLang="en-US" sz="2400" dirty="0">
                <a:solidFill>
                  <a:srgbClr val="002C5F"/>
                </a:solidFill>
                <a:hlinkClick r:id="rId3"/>
              </a:rPr>
              <a:t>AskJAN.org</a:t>
            </a:r>
            <a:endParaRPr lang="en-US" altLang="en-US" sz="2400" dirty="0">
              <a:solidFill>
                <a:srgbClr val="002C5F"/>
              </a:solidFill>
            </a:endParaRPr>
          </a:p>
          <a:p>
            <a:pPr marL="740664" lvl="1" indent="-283464" eaLnBrk="1" hangingPunct="1">
              <a:spcAft>
                <a:spcPts val="600"/>
              </a:spcAft>
              <a:buFont typeface="Wingdings" panose="05000000000000000000" pitchFamily="2" charset="2"/>
              <a:buChar char="§"/>
              <a:defRPr/>
            </a:pPr>
            <a:r>
              <a:rPr lang="en-US" altLang="en-US" sz="2400" dirty="0">
                <a:solidFill>
                  <a:srgbClr val="002C5F"/>
                </a:solidFill>
              </a:rPr>
              <a:t>800.526.7234 or  877.781.9403 (TTY)</a:t>
            </a:r>
          </a:p>
          <a:p>
            <a:pPr marL="740664" lvl="1" indent="-283464" eaLnBrk="1" hangingPunct="1">
              <a:spcAft>
                <a:spcPts val="0"/>
              </a:spcAft>
              <a:buFont typeface="Wingdings" panose="05000000000000000000" pitchFamily="2" charset="2"/>
              <a:buChar char="§"/>
              <a:defRPr/>
            </a:pPr>
            <a:r>
              <a:rPr lang="en-US" altLang="en-US" sz="2400" dirty="0">
                <a:solidFill>
                  <a:srgbClr val="002C5F"/>
                </a:solidFill>
              </a:rPr>
              <a:t>Chat, JAN on Demand, Skype, Text, Social Media</a:t>
            </a:r>
          </a:p>
          <a:p>
            <a:endParaRPr lang="en-US" sz="2800" b="0" dirty="0"/>
          </a:p>
        </p:txBody>
      </p:sp>
      <p:sp>
        <p:nvSpPr>
          <p:cNvPr id="4" name="Slide Number Placeholder 3"/>
          <p:cNvSpPr>
            <a:spLocks noGrp="1"/>
          </p:cNvSpPr>
          <p:nvPr>
            <p:ph type="sldNum" sz="quarter" idx="10"/>
          </p:nvPr>
        </p:nvSpPr>
        <p:spPr/>
        <p:txBody>
          <a:bodyPr/>
          <a:lstStyle/>
          <a:p>
            <a:pPr>
              <a:defRPr/>
            </a:pPr>
            <a:fld id="{A15D24D3-7A00-4A5F-B5CD-E820492B9C52}" type="slidenum">
              <a:rPr lang="en-US" smtClean="0"/>
              <a:pPr>
                <a:defRPr/>
              </a:pPr>
              <a:t>54</a:t>
            </a:fld>
            <a:endParaRPr lang="en-US" dirty="0"/>
          </a:p>
        </p:txBody>
      </p:sp>
      <p:sp>
        <p:nvSpPr>
          <p:cNvPr id="7" name="Title 1"/>
          <p:cNvSpPr txBox="1">
            <a:spLocks/>
          </p:cNvSpPr>
          <p:nvPr/>
        </p:nvSpPr>
        <p:spPr bwMode="auto">
          <a:xfrm>
            <a:off x="609600" y="447675"/>
            <a:ext cx="5715000" cy="609600"/>
          </a:xfrm>
          <a:prstGeom prst="rect">
            <a:avLst/>
          </a:prstGeom>
          <a:noFill/>
          <a:ln w="9525">
            <a:noFill/>
            <a:miter lim="800000"/>
            <a:headEnd/>
            <a:tailEnd/>
          </a:ln>
        </p:spPr>
        <p:txBody>
          <a:bodyPr anchor="ctr"/>
          <a:lstStyle/>
          <a:p>
            <a:pPr fontAlgn="auto">
              <a:spcBef>
                <a:spcPts val="0"/>
              </a:spcBef>
              <a:spcAft>
                <a:spcPts val="0"/>
              </a:spcAft>
              <a:defRPr/>
            </a:pPr>
            <a:r>
              <a:rPr lang="en-US" sz="3600" b="1" dirty="0" smtClean="0">
                <a:solidFill>
                  <a:schemeClr val="tx2">
                    <a:lumMod val="75000"/>
                  </a:schemeClr>
                </a:solidFill>
                <a:ea typeface="+mj-ea"/>
                <a:cs typeface="Arial" pitchFamily="34" charset="0"/>
              </a:rPr>
              <a:t>JAN Resources</a:t>
            </a:r>
            <a:endParaRPr lang="en-US" sz="3600" b="1" dirty="0">
              <a:solidFill>
                <a:schemeClr val="tx2">
                  <a:lumMod val="75000"/>
                </a:schemeClr>
              </a:solidFill>
              <a:ea typeface="+mj-ea"/>
              <a:cs typeface="Arial" pitchFamily="34" charset="0"/>
            </a:endParaRPr>
          </a:p>
        </p:txBody>
      </p:sp>
    </p:spTree>
    <p:extLst>
      <p:ext uri="{BB962C8B-B14F-4D97-AF65-F5344CB8AC3E}">
        <p14:creationId xmlns:p14="http://schemas.microsoft.com/office/powerpoint/2010/main" val="1633083232"/>
      </p:ext>
    </p:extLst>
  </p:cSld>
  <p:clrMapOvr>
    <a:masterClrMapping/>
  </p:clrMapOvr>
  <p:transition spd="slow">
    <p:zoom/>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Content Placeholder 2"/>
          <p:cNvSpPr>
            <a:spLocks noGrp="1"/>
          </p:cNvSpPr>
          <p:nvPr>
            <p:ph idx="1"/>
          </p:nvPr>
        </p:nvSpPr>
        <p:spPr/>
        <p:txBody>
          <a:bodyPr/>
          <a:lstStyle/>
          <a:p>
            <a:pPr marL="0" indent="0" algn="ctr" eaLnBrk="1" hangingPunct="1"/>
            <a:r>
              <a:rPr lang="en-US" altLang="en-US" dirty="0" smtClean="0"/>
              <a:t>Contact JAN</a:t>
            </a:r>
          </a:p>
          <a:p>
            <a:pPr marL="0" indent="0" algn="ctr" eaLnBrk="1" hangingPunct="1">
              <a:spcAft>
                <a:spcPts val="300"/>
              </a:spcAft>
            </a:pPr>
            <a:r>
              <a:rPr lang="en-US" altLang="en-US" b="0" dirty="0" smtClean="0"/>
              <a:t>   </a:t>
            </a:r>
            <a:r>
              <a:rPr lang="en-US" altLang="en-US" sz="2400" b="0" dirty="0" smtClean="0"/>
              <a:t>(800) 526-7234 (V) - (877) 781-9403 (TTY)</a:t>
            </a:r>
          </a:p>
          <a:p>
            <a:pPr marL="0" indent="0" algn="ctr" eaLnBrk="1" hangingPunct="1">
              <a:spcAft>
                <a:spcPts val="300"/>
              </a:spcAft>
            </a:pPr>
            <a:r>
              <a:rPr lang="en-US" altLang="en-US" sz="2400" b="0" dirty="0" smtClean="0"/>
              <a:t>AskJAN.org</a:t>
            </a:r>
          </a:p>
          <a:p>
            <a:pPr marL="0" indent="0" algn="ctr" eaLnBrk="1" hangingPunct="1">
              <a:spcAft>
                <a:spcPts val="300"/>
              </a:spcAft>
            </a:pPr>
            <a:r>
              <a:rPr lang="en-US" altLang="en-US" sz="2400" b="0" dirty="0" smtClean="0"/>
              <a:t>jan@askjan.org</a:t>
            </a:r>
          </a:p>
          <a:p>
            <a:pPr marL="0" indent="0" algn="ctr" eaLnBrk="1" hangingPunct="1">
              <a:spcAft>
                <a:spcPts val="300"/>
              </a:spcAft>
            </a:pPr>
            <a:r>
              <a:rPr lang="pt-BR" altLang="en-US" sz="2400" b="0" dirty="0" smtClean="0"/>
              <a:t>(304) 216-8189 via Text</a:t>
            </a:r>
          </a:p>
          <a:p>
            <a:pPr marL="0" indent="0" algn="ctr" eaLnBrk="1" hangingPunct="1">
              <a:spcAft>
                <a:spcPts val="300"/>
              </a:spcAft>
            </a:pPr>
            <a:r>
              <a:rPr lang="pt-BR" altLang="en-US" sz="2400" b="0" dirty="0" smtClean="0"/>
              <a:t>janconsultants via Skype</a:t>
            </a:r>
          </a:p>
          <a:p>
            <a:pPr marL="0" indent="0" algn="ctr" eaLnBrk="1" hangingPunct="1">
              <a:spcAft>
                <a:spcPts val="300"/>
              </a:spcAft>
            </a:pPr>
            <a:endParaRPr lang="en-US" altLang="en-US" sz="2400" dirty="0" smtClean="0"/>
          </a:p>
          <a:p>
            <a:pPr marL="0" indent="0" algn="ctr" eaLnBrk="1" hangingPunct="1"/>
            <a:r>
              <a:rPr lang="en-US" altLang="en-US" sz="2400" dirty="0" smtClean="0"/>
              <a:t>Thank you for attending!</a:t>
            </a:r>
          </a:p>
          <a:p>
            <a:pPr marL="0" indent="0" algn="ctr" eaLnBrk="1" hangingPunct="1">
              <a:spcAft>
                <a:spcPts val="300"/>
              </a:spcAft>
            </a:pPr>
            <a:endParaRPr lang="en-US" altLang="en-US" sz="2400" dirty="0" smtClean="0"/>
          </a:p>
        </p:txBody>
      </p:sp>
      <p:sp>
        <p:nvSpPr>
          <p:cNvPr id="79874"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384DEDC4-8204-4E51-A0C9-8D2DB4F5F7BC}" type="slidenum">
              <a:rPr lang="en-US" altLang="en-US" sz="1400" smtClean="0">
                <a:solidFill>
                  <a:srgbClr val="FFFFFF"/>
                </a:solidFill>
              </a:rPr>
              <a:pPr>
                <a:spcBef>
                  <a:spcPct val="0"/>
                </a:spcBef>
                <a:buFontTx/>
                <a:buNone/>
              </a:pPr>
              <a:t>55</a:t>
            </a:fld>
            <a:endParaRPr lang="en-US" altLang="en-US" sz="1400" smtClean="0">
              <a:solidFill>
                <a:srgbClr val="FFFFFF"/>
              </a:solidFill>
            </a:endParaRPr>
          </a:p>
        </p:txBody>
      </p:sp>
      <p:pic>
        <p:nvPicPr>
          <p:cNvPr id="79876" name="Picture 2" descr="Practical Solutions&#10;Workplace Success"/>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638800"/>
            <a:ext cx="6858000"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itle 1"/>
          <p:cNvSpPr txBox="1">
            <a:spLocks/>
          </p:cNvSpPr>
          <p:nvPr/>
        </p:nvSpPr>
        <p:spPr bwMode="auto">
          <a:xfrm>
            <a:off x="609600" y="457200"/>
            <a:ext cx="5715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sz="3600" b="1"/>
              <a:t>For More Information</a:t>
            </a:r>
          </a:p>
        </p:txBody>
      </p:sp>
      <p:grpSp>
        <p:nvGrpSpPr>
          <p:cNvPr id="2" name="Group 1" descr="social media logos&#10;twitter&#10;facebook&#10;linked-in&#10;youtube&#10;second life"/>
          <p:cNvGrpSpPr/>
          <p:nvPr/>
        </p:nvGrpSpPr>
        <p:grpSpPr>
          <a:xfrm>
            <a:off x="3848100" y="4455319"/>
            <a:ext cx="1828800" cy="312738"/>
            <a:chOff x="3810000" y="4298950"/>
            <a:chExt cx="1828800" cy="312738"/>
          </a:xfrm>
        </p:grpSpPr>
        <p:pic>
          <p:nvPicPr>
            <p:cNvPr id="79878" name="Picture 6" descr="social media logos&#10;twitter&#10;facebook&#10;linked-in&#10;youtube&#10;second life"/>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79" name="Picture 7" descr="social media logos&#10;twitter&#10;facebook&#10;linked-in&#10;youtube&#10;second life"/>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148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social media logos&#10;twitter&#10;facebook&#10;linked-in&#10;youtube&#10;second life"/>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4196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Picture 9" descr="social media logos&#10;twitter&#10;facebook&#10;linked-in&#10;youtube&#10;second life"/>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42989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2" name="Picture 10" descr="social media logos&#10;twitter&#10;facebook&#10;linked-in&#10;youtube&#10;second life"/>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029200" y="4306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3" name="Picture 11" descr="social media logos&#10;twitter&#10;facebook&#10;linked-in&#10;youtube&#10;second life"/>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5334000" y="4306888"/>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730881000"/>
      </p:ext>
    </p:extLst>
  </p:cSld>
  <p:clrMapOvr>
    <a:masterClrMapping/>
  </p:clrMapOvr>
  <p:transition spd="slow">
    <p:zoom/>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r>
              <a:rPr lang="en-US" dirty="0" smtClean="0"/>
              <a:t> </a:t>
            </a:r>
            <a:endParaRPr lang="en-US" dirty="0"/>
          </a:p>
        </p:txBody>
      </p:sp>
      <p:sp>
        <p:nvSpPr>
          <p:cNvPr id="2" name="Title 1"/>
          <p:cNvSpPr>
            <a:spLocks noGrp="1"/>
          </p:cNvSpPr>
          <p:nvPr>
            <p:ph type="title"/>
          </p:nvPr>
        </p:nvSpPr>
        <p:spPr/>
        <p:txBody>
          <a:bodyPr>
            <a:normAutofit/>
          </a:bodyPr>
          <a:lstStyle/>
          <a:p>
            <a:pPr>
              <a:lnSpc>
                <a:spcPct val="110000"/>
              </a:lnSpc>
              <a:defRPr/>
            </a:pPr>
            <a:r>
              <a:rPr lang="en-US" altLang="en-US" sz="2400" dirty="0" smtClean="0"/>
              <a:t>Tools</a:t>
            </a:r>
            <a:r>
              <a:rPr lang="en-US" altLang="en-US" sz="2400" dirty="0"/>
              <a:t>, Techniques, and Technologies </a:t>
            </a:r>
            <a:r>
              <a:rPr lang="en-US" altLang="en-US" sz="2400" dirty="0" smtClean="0"/>
              <a:t/>
            </a:r>
            <a:br>
              <a:rPr lang="en-US" altLang="en-US" sz="2400" dirty="0" smtClean="0"/>
            </a:br>
            <a:r>
              <a:rPr lang="en-US" altLang="en-US" sz="2400" dirty="0" smtClean="0"/>
              <a:t>for </a:t>
            </a:r>
            <a:r>
              <a:rPr lang="en-US" altLang="en-US" sz="2400" dirty="0"/>
              <a:t>Creating Inclusive Workplaces</a:t>
            </a:r>
          </a:p>
        </p:txBody>
      </p:sp>
      <p:pic>
        <p:nvPicPr>
          <p:cNvPr id="5" name="Picture 5" descr="questions?" title="Graphic of yellow button with a question make within it.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209800"/>
            <a:ext cx="4724400" cy="354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9D8F93EB-C1A6-4A03-AA60-111B3209B1F1}" type="slidenum">
              <a:rPr lang="en-US" altLang="en-US" smtClean="0"/>
              <a:pPr>
                <a:defRPr/>
              </a:pPr>
              <a:t>56</a:t>
            </a:fld>
            <a:endParaRPr lang="en-US" altLang="en-US"/>
          </a:p>
        </p:txBody>
      </p:sp>
    </p:spTree>
    <p:extLst>
      <p:ext uri="{BB962C8B-B14F-4D97-AF65-F5344CB8AC3E}">
        <p14:creationId xmlns:p14="http://schemas.microsoft.com/office/powerpoint/2010/main" val="4156700224"/>
      </p:ext>
    </p:extLst>
  </p:cSld>
  <p:clrMapOvr>
    <a:masterClrMapping/>
  </p:clrMapOvr>
  <p:transition spd="slow">
    <p:zo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Content Placeholder 1"/>
          <p:cNvSpPr>
            <a:spLocks noGrp="1"/>
          </p:cNvSpPr>
          <p:nvPr>
            <p:ph idx="1"/>
          </p:nvPr>
        </p:nvSpPr>
        <p:spPr/>
        <p:txBody>
          <a:bodyPr>
            <a:normAutofit/>
          </a:bodyPr>
          <a:lstStyle/>
          <a:p>
            <a:pPr marL="341313" indent="-341313">
              <a:buFont typeface="Wingdings" panose="05000000000000000000" pitchFamily="2" charset="2"/>
              <a:buChar char="§"/>
              <a:defRPr/>
            </a:pPr>
            <a:r>
              <a:rPr lang="en-US" altLang="en-US" sz="2400" b="0" dirty="0" smtClean="0"/>
              <a:t>10,000 baby boomers reaching age of 65 every day</a:t>
            </a:r>
          </a:p>
          <a:p>
            <a:pPr marL="341313" indent="-341313">
              <a:buFont typeface="Wingdings" panose="05000000000000000000" pitchFamily="2" charset="2"/>
              <a:buChar char="§"/>
              <a:defRPr/>
            </a:pPr>
            <a:r>
              <a:rPr lang="en-US" sz="2400" b="0" dirty="0" smtClean="0"/>
              <a:t>In 2010, 19</a:t>
            </a:r>
            <a:r>
              <a:rPr lang="en-US" sz="2400" b="0" dirty="0"/>
              <a:t>% of people with disabilities have </a:t>
            </a:r>
            <a:r>
              <a:rPr lang="en-US" sz="2400" b="0" dirty="0" smtClean="0"/>
              <a:t>reportedly </a:t>
            </a:r>
            <a:r>
              <a:rPr lang="en-US" sz="2400" b="0" dirty="0"/>
              <a:t>graduated from college </a:t>
            </a:r>
            <a:r>
              <a:rPr lang="en-US" sz="2400" b="0" dirty="0" smtClean="0"/>
              <a:t>…up </a:t>
            </a:r>
            <a:r>
              <a:rPr lang="en-US" sz="2400" b="0" dirty="0"/>
              <a:t>from 14% in </a:t>
            </a:r>
            <a:r>
              <a:rPr lang="en-US" sz="2400" b="0" dirty="0" smtClean="0"/>
              <a:t>2004</a:t>
            </a:r>
          </a:p>
          <a:p>
            <a:pPr>
              <a:buFont typeface="Wingdings" panose="05000000000000000000" pitchFamily="2" charset="2"/>
              <a:buChar char="§"/>
              <a:defRPr/>
            </a:pPr>
            <a:r>
              <a:rPr lang="en-US" sz="2400" b="0" dirty="0" smtClean="0"/>
              <a:t>47,000 service members</a:t>
            </a:r>
          </a:p>
          <a:p>
            <a:pPr marL="400050" lvl="1" indent="0">
              <a:spcBef>
                <a:spcPts val="0"/>
              </a:spcBef>
              <a:buNone/>
              <a:defRPr/>
            </a:pPr>
            <a:r>
              <a:rPr lang="en-US" b="0" dirty="0" smtClean="0"/>
              <a:t>have </a:t>
            </a:r>
            <a:r>
              <a:rPr lang="en-US" b="0" dirty="0"/>
              <a:t>been wounded in </a:t>
            </a:r>
            <a:endParaRPr lang="en-US" b="0" dirty="0" smtClean="0"/>
          </a:p>
          <a:p>
            <a:pPr marL="400050" lvl="1" indent="0">
              <a:spcBef>
                <a:spcPts val="0"/>
              </a:spcBef>
              <a:buNone/>
              <a:defRPr/>
            </a:pPr>
            <a:r>
              <a:rPr lang="en-US" b="0" dirty="0" smtClean="0"/>
              <a:t>action. </a:t>
            </a:r>
            <a:r>
              <a:rPr lang="en-US" b="0" dirty="0"/>
              <a:t>Hundreds of </a:t>
            </a:r>
            <a:endParaRPr lang="en-US" b="0" dirty="0" smtClean="0"/>
          </a:p>
          <a:p>
            <a:pPr marL="400050" lvl="1" indent="0">
              <a:spcBef>
                <a:spcPts val="0"/>
              </a:spcBef>
              <a:buNone/>
              <a:defRPr/>
            </a:pPr>
            <a:r>
              <a:rPr lang="en-US" b="0" dirty="0" smtClean="0"/>
              <a:t>thousands </a:t>
            </a:r>
            <a:r>
              <a:rPr lang="en-US" b="0" dirty="0"/>
              <a:t>more, nearly </a:t>
            </a:r>
            <a:endParaRPr lang="en-US" b="0" dirty="0" smtClean="0"/>
          </a:p>
          <a:p>
            <a:pPr marL="400050" lvl="1" indent="0">
              <a:spcBef>
                <a:spcPts val="0"/>
              </a:spcBef>
              <a:buNone/>
              <a:defRPr/>
            </a:pPr>
            <a:r>
              <a:rPr lang="en-US" b="0" dirty="0" smtClean="0"/>
              <a:t>25 </a:t>
            </a:r>
            <a:r>
              <a:rPr lang="en-US" b="0" dirty="0"/>
              <a:t>percent of all who </a:t>
            </a:r>
            <a:endParaRPr lang="en-US" b="0" dirty="0" smtClean="0"/>
          </a:p>
          <a:p>
            <a:pPr marL="400050" lvl="1" indent="0">
              <a:spcBef>
                <a:spcPts val="0"/>
              </a:spcBef>
              <a:buNone/>
              <a:defRPr/>
            </a:pPr>
            <a:r>
              <a:rPr lang="en-US" b="0" dirty="0" smtClean="0"/>
              <a:t>served, will </a:t>
            </a:r>
            <a:r>
              <a:rPr lang="en-US" b="0" dirty="0"/>
              <a:t>be </a:t>
            </a:r>
            <a:r>
              <a:rPr lang="en-US" b="0" dirty="0" smtClean="0"/>
              <a:t>diagnosed</a:t>
            </a:r>
          </a:p>
          <a:p>
            <a:pPr marL="400050" lvl="1" indent="0">
              <a:spcBef>
                <a:spcPts val="0"/>
              </a:spcBef>
              <a:buNone/>
              <a:defRPr/>
            </a:pPr>
            <a:r>
              <a:rPr lang="en-US" b="0" dirty="0" smtClean="0"/>
              <a:t>upon </a:t>
            </a:r>
            <a:r>
              <a:rPr lang="en-US" b="0" dirty="0"/>
              <a:t>returning home with </a:t>
            </a:r>
            <a:endParaRPr lang="en-US" b="0" dirty="0" smtClean="0"/>
          </a:p>
          <a:p>
            <a:pPr marL="400050" lvl="1" indent="0">
              <a:spcBef>
                <a:spcPts val="0"/>
              </a:spcBef>
              <a:buNone/>
              <a:defRPr/>
            </a:pPr>
            <a:r>
              <a:rPr lang="en-US" b="0" dirty="0" smtClean="0"/>
              <a:t>other </a:t>
            </a:r>
            <a:r>
              <a:rPr lang="en-US" b="0" dirty="0"/>
              <a:t>“invisible </a:t>
            </a:r>
            <a:r>
              <a:rPr lang="en-US" b="0" dirty="0" smtClean="0"/>
              <a:t>wounds”</a:t>
            </a:r>
            <a:endParaRPr lang="en-US" altLang="en-US" b="0" dirty="0" smtClean="0"/>
          </a:p>
        </p:txBody>
      </p:sp>
      <p:sp>
        <p:nvSpPr>
          <p:cNvPr id="119812" name="Title 3"/>
          <p:cNvSpPr>
            <a:spLocks noGrp="1"/>
          </p:cNvSpPr>
          <p:nvPr>
            <p:ph type="title" idx="4294967295"/>
          </p:nvPr>
        </p:nvSpPr>
        <p:spPr/>
        <p:txBody>
          <a:bodyPr/>
          <a:lstStyle/>
          <a:p>
            <a:r>
              <a:rPr lang="en-US" altLang="en-US" dirty="0" smtClean="0"/>
              <a:t> Normalcy of Disability</a:t>
            </a:r>
          </a:p>
        </p:txBody>
      </p:sp>
      <p:sp>
        <p:nvSpPr>
          <p:cNvPr id="119811"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9C6DE08E-38BD-4598-AC71-4A5F81D39D55}" type="slidenum">
              <a:rPr lang="en-US" altLang="en-US" sz="1400" smtClean="0">
                <a:solidFill>
                  <a:srgbClr val="FFFFFF"/>
                </a:solidFill>
              </a:rPr>
              <a:pPr>
                <a:spcBef>
                  <a:spcPct val="0"/>
                </a:spcBef>
                <a:buFontTx/>
                <a:buNone/>
              </a:pPr>
              <a:t>6</a:t>
            </a:fld>
            <a:endParaRPr lang="en-US" altLang="en-US" sz="1400" smtClean="0">
              <a:solidFill>
                <a:srgbClr val="FFFFFF"/>
              </a:solidFill>
            </a:endParaRPr>
          </a:p>
        </p:txBody>
      </p:sp>
      <p:pic>
        <p:nvPicPr>
          <p:cNvPr id="2" name="Picture 1" descr="Graphic of Bar chart with increasing bars heights.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3124200"/>
            <a:ext cx="3619500" cy="2895600"/>
          </a:xfrm>
          <a:prstGeom prst="rect">
            <a:avLst/>
          </a:prstGeom>
        </p:spPr>
      </p:pic>
    </p:spTree>
    <p:extLst>
      <p:ext uri="{BB962C8B-B14F-4D97-AF65-F5344CB8AC3E}">
        <p14:creationId xmlns:p14="http://schemas.microsoft.com/office/powerpoint/2010/main" val="399621682"/>
      </p:ext>
    </p:extLst>
  </p:cSld>
  <p:clrMapOvr>
    <a:masterClrMapping/>
  </p:clrMapOvr>
  <p:transition spd="slow">
    <p:zoom/>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1"/>
          <p:cNvSpPr>
            <a:spLocks noGrp="1"/>
          </p:cNvSpPr>
          <p:nvPr>
            <p:ph idx="1"/>
          </p:nvPr>
        </p:nvSpPr>
        <p:spPr/>
        <p:txBody>
          <a:bodyPr/>
          <a:lstStyle/>
          <a:p>
            <a:pPr marL="457200" indent="-457200">
              <a:spcBef>
                <a:spcPts val="600"/>
              </a:spcBef>
              <a:spcAft>
                <a:spcPts val="0"/>
              </a:spcAft>
              <a:buFont typeface="Wingdings" panose="05000000000000000000" pitchFamily="2" charset="2"/>
              <a:buChar char="§"/>
              <a:defRPr/>
            </a:pPr>
            <a:r>
              <a:rPr lang="en-US" altLang="en-US" sz="2400" b="0" dirty="0" smtClean="0"/>
              <a:t>Americans with Disabilities Act, as amended (ADAAA)</a:t>
            </a:r>
          </a:p>
          <a:p>
            <a:pPr marL="457200" indent="-457200">
              <a:spcBef>
                <a:spcPts val="600"/>
              </a:spcBef>
              <a:spcAft>
                <a:spcPts val="0"/>
              </a:spcAft>
              <a:buFont typeface="Wingdings" panose="05000000000000000000" pitchFamily="2" charset="2"/>
              <a:buChar char="§"/>
              <a:defRPr/>
            </a:pPr>
            <a:r>
              <a:rPr lang="en-US" altLang="en-US" sz="2400" b="0" dirty="0" smtClean="0"/>
              <a:t>Section 503, 508, 501 of the Rehabilitation Act of 1973</a:t>
            </a:r>
          </a:p>
          <a:p>
            <a:pPr marL="457200" indent="-457200">
              <a:spcBef>
                <a:spcPts val="600"/>
              </a:spcBef>
              <a:spcAft>
                <a:spcPts val="0"/>
              </a:spcAft>
              <a:buFont typeface="Wingdings" panose="05000000000000000000" pitchFamily="2" charset="2"/>
              <a:buChar char="§"/>
              <a:defRPr/>
            </a:pPr>
            <a:r>
              <a:rPr lang="en-US" sz="2400" b="0" dirty="0" smtClean="0"/>
              <a:t>Executive </a:t>
            </a:r>
            <a:r>
              <a:rPr lang="en-US" sz="2400" b="0" dirty="0"/>
              <a:t>Order </a:t>
            </a:r>
            <a:r>
              <a:rPr lang="en-US" sz="2400" b="0" dirty="0" smtClean="0"/>
              <a:t>13548</a:t>
            </a:r>
          </a:p>
          <a:p>
            <a:pPr marL="457200" indent="-457200">
              <a:spcBef>
                <a:spcPts val="600"/>
              </a:spcBef>
              <a:spcAft>
                <a:spcPts val="0"/>
              </a:spcAft>
              <a:buFont typeface="Wingdings" panose="05000000000000000000" pitchFamily="2" charset="2"/>
              <a:buChar char="§"/>
              <a:defRPr/>
            </a:pPr>
            <a:r>
              <a:rPr lang="en-US" sz="2400" b="0" dirty="0" smtClean="0"/>
              <a:t>Workforce Innovation and Opportunity Act (WIOA)</a:t>
            </a:r>
          </a:p>
        </p:txBody>
      </p:sp>
      <p:sp>
        <p:nvSpPr>
          <p:cNvPr id="125956" name="Title 3"/>
          <p:cNvSpPr>
            <a:spLocks noGrp="1"/>
          </p:cNvSpPr>
          <p:nvPr>
            <p:ph type="title" idx="4294967295"/>
          </p:nvPr>
        </p:nvSpPr>
        <p:spPr/>
        <p:txBody>
          <a:bodyPr/>
          <a:lstStyle/>
          <a:p>
            <a:r>
              <a:rPr lang="en-US" altLang="en-US" dirty="0" smtClean="0"/>
              <a:t>Normalcy of Disability </a:t>
            </a:r>
          </a:p>
        </p:txBody>
      </p:sp>
      <p:sp>
        <p:nvSpPr>
          <p:cNvPr id="125955" name="Slide Number Placeholder 2"/>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12D41D22-2861-46FD-A56C-372EAB9944E0}" type="slidenum">
              <a:rPr lang="en-US" altLang="en-US" sz="1400" smtClean="0">
                <a:solidFill>
                  <a:srgbClr val="FFFFFF"/>
                </a:solidFill>
              </a:rPr>
              <a:pPr>
                <a:spcBef>
                  <a:spcPct val="0"/>
                </a:spcBef>
                <a:buFontTx/>
                <a:buNone/>
              </a:pPr>
              <a:t>7</a:t>
            </a:fld>
            <a:endParaRPr lang="en-US" altLang="en-US" sz="1400" smtClean="0">
              <a:solidFill>
                <a:srgbClr val="FFFFFF"/>
              </a:solidFill>
            </a:endParaRPr>
          </a:p>
        </p:txBody>
      </p:sp>
      <p:pic>
        <p:nvPicPr>
          <p:cNvPr id="5" name="Picture 5" descr="Photo of Capitol Building in Washington DC "/>
          <p:cNvPicPr>
            <a:picLocks noChangeAspect="1" noChangeArrowheads="1"/>
          </p:cNvPicPr>
          <p:nvPr/>
        </p:nvPicPr>
        <p:blipFill>
          <a:blip r:embed="rId3" cstate="print"/>
          <a:srcRect/>
          <a:stretch>
            <a:fillRect/>
          </a:stretch>
        </p:blipFill>
        <p:spPr bwMode="auto">
          <a:xfrm>
            <a:off x="2895600" y="3886200"/>
            <a:ext cx="3733800" cy="2489200"/>
          </a:xfrm>
          <a:prstGeom prst="rect">
            <a:avLst/>
          </a:prstGeom>
        </p:spPr>
        <p:style>
          <a:lnRef idx="0">
            <a:schemeClr val="accent1"/>
          </a:lnRef>
          <a:fillRef idx="3">
            <a:schemeClr val="accent1"/>
          </a:fillRef>
          <a:effectRef idx="3">
            <a:schemeClr val="accent1"/>
          </a:effectRef>
          <a:fontRef idx="minor">
            <a:schemeClr val="lt1"/>
          </a:fontRef>
        </p:style>
      </p:pic>
    </p:spTree>
    <p:extLst>
      <p:ext uri="{BB962C8B-B14F-4D97-AF65-F5344CB8AC3E}">
        <p14:creationId xmlns:p14="http://schemas.microsoft.com/office/powerpoint/2010/main" val="657200712"/>
      </p:ext>
    </p:extLst>
  </p:cSld>
  <p:clrMapOvr>
    <a:masterClrMapping/>
  </p:clrMapOvr>
  <p:transition spd="slow">
    <p:zo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p:txBody>
          <a:bodyPr>
            <a:noAutofit/>
          </a:bodyPr>
          <a:lstStyle/>
          <a:p>
            <a:pPr marL="0" indent="0">
              <a:spcAft>
                <a:spcPts val="1200"/>
              </a:spcAft>
              <a:defRPr/>
            </a:pPr>
            <a:endParaRPr lang="en-US" altLang="en-US" sz="800" b="0" dirty="0" smtClean="0"/>
          </a:p>
          <a:p>
            <a:pPr marL="0" indent="0">
              <a:spcAft>
                <a:spcPts val="1200"/>
              </a:spcAft>
              <a:defRPr/>
            </a:pPr>
            <a:r>
              <a:rPr lang="en-US" altLang="en-US" sz="2800" b="0" dirty="0" smtClean="0"/>
              <a:t>The three C’s: Increase comfort, confidence, and competence </a:t>
            </a:r>
          </a:p>
          <a:p>
            <a:pPr>
              <a:spcAft>
                <a:spcPts val="1200"/>
              </a:spcAft>
              <a:buFont typeface="Wingdings" panose="05000000000000000000" pitchFamily="2" charset="2"/>
              <a:buChar char="§"/>
              <a:defRPr/>
            </a:pPr>
            <a:r>
              <a:rPr lang="en-US" altLang="en-US" sz="2400" b="0" dirty="0" smtClean="0"/>
              <a:t>Develop skills that help to more effectively </a:t>
            </a:r>
            <a:r>
              <a:rPr lang="en-US" altLang="en-US" sz="2400" b="0" dirty="0"/>
              <a:t>communicate </a:t>
            </a:r>
            <a:r>
              <a:rPr lang="en-US" altLang="en-US" sz="2400" b="0" dirty="0" smtClean="0"/>
              <a:t>at work </a:t>
            </a:r>
            <a:r>
              <a:rPr lang="en-US" altLang="en-US" sz="2400" b="0" dirty="0"/>
              <a:t>with people with </a:t>
            </a:r>
            <a:r>
              <a:rPr lang="en-US" altLang="en-US" sz="2400" b="0" dirty="0" smtClean="0"/>
              <a:t>disabilities</a:t>
            </a:r>
          </a:p>
          <a:p>
            <a:pPr>
              <a:spcAft>
                <a:spcPts val="1200"/>
              </a:spcAft>
              <a:buFont typeface="Wingdings" panose="05000000000000000000" pitchFamily="2" charset="2"/>
              <a:buChar char="§"/>
              <a:defRPr/>
            </a:pPr>
            <a:r>
              <a:rPr lang="en-US" altLang="en-US" sz="2400" b="0" dirty="0" smtClean="0"/>
              <a:t>Develop and effectively communicate actionable policy and procedures</a:t>
            </a:r>
          </a:p>
          <a:p>
            <a:pPr>
              <a:spcAft>
                <a:spcPts val="1200"/>
              </a:spcAft>
              <a:buFont typeface="Wingdings" panose="05000000000000000000" pitchFamily="2" charset="2"/>
              <a:buChar char="§"/>
              <a:defRPr/>
            </a:pPr>
            <a:r>
              <a:rPr lang="en-US" altLang="en-US" sz="2400" b="0" dirty="0" smtClean="0"/>
              <a:t>Develop normative practices for engaging with people with disabilities throughout the employee life cycle</a:t>
            </a:r>
          </a:p>
          <a:p>
            <a:pPr marL="0" indent="0">
              <a:defRPr/>
            </a:pPr>
            <a:endParaRPr lang="en-US" altLang="en-US" sz="2400" dirty="0" smtClean="0"/>
          </a:p>
        </p:txBody>
      </p:sp>
      <p:sp>
        <p:nvSpPr>
          <p:cNvPr id="3686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0A0ED63-7F5B-453C-ACC5-5B67067E997A}" type="slidenum">
              <a:rPr lang="en-US" altLang="en-US" sz="1400" smtClean="0">
                <a:solidFill>
                  <a:srgbClr val="FFFFFF"/>
                </a:solidFill>
              </a:rPr>
              <a:pPr>
                <a:spcBef>
                  <a:spcPct val="0"/>
                </a:spcBef>
                <a:buFontTx/>
                <a:buNone/>
              </a:pPr>
              <a:t>8</a:t>
            </a:fld>
            <a:endParaRPr lang="en-US" altLang="en-US" sz="1400" dirty="0" smtClean="0">
              <a:solidFill>
                <a:srgbClr val="FFFFFF"/>
              </a:solidFill>
            </a:endParaRPr>
          </a:p>
        </p:txBody>
      </p:sp>
      <p:sp>
        <p:nvSpPr>
          <p:cNvPr id="36868" name="Title 1"/>
          <p:cNvSpPr txBox="1">
            <a:spLocks/>
          </p:cNvSpPr>
          <p:nvPr/>
        </p:nvSpPr>
        <p:spPr bwMode="auto">
          <a:xfrm>
            <a:off x="457200" y="381000"/>
            <a:ext cx="70246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 </a:t>
            </a:r>
            <a:r>
              <a:rPr lang="en-US" altLang="en-US" b="1" dirty="0" smtClean="0"/>
              <a:t>Creating Workplace Inclusion </a:t>
            </a:r>
            <a:endParaRPr lang="en-US" altLang="en-US" sz="2800" b="1" dirty="0"/>
          </a:p>
        </p:txBody>
      </p:sp>
    </p:spTree>
    <p:extLst>
      <p:ext uri="{BB962C8B-B14F-4D97-AF65-F5344CB8AC3E}">
        <p14:creationId xmlns:p14="http://schemas.microsoft.com/office/powerpoint/2010/main" val="2848161276"/>
      </p:ext>
    </p:extLst>
  </p:cSld>
  <p:clrMapOvr>
    <a:masterClrMapping/>
  </p:clrMapOvr>
  <p:transition spd="slow">
    <p:zoom/>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p:txBody>
          <a:bodyPr>
            <a:noAutofit/>
          </a:bodyPr>
          <a:lstStyle/>
          <a:p>
            <a:pPr marL="0" indent="0">
              <a:spcAft>
                <a:spcPts val="1200"/>
              </a:spcAft>
              <a:defRPr/>
            </a:pPr>
            <a:endParaRPr lang="en-US" altLang="en-US" sz="800" b="0" dirty="0" smtClean="0"/>
          </a:p>
          <a:p>
            <a:pPr marL="0" indent="0">
              <a:spcAft>
                <a:spcPts val="1200"/>
              </a:spcAft>
              <a:defRPr/>
            </a:pPr>
            <a:r>
              <a:rPr lang="en-US" altLang="en-US" sz="2800" b="0" dirty="0" smtClean="0"/>
              <a:t>The three C’s: Increase comfort, confidence, and competence </a:t>
            </a:r>
          </a:p>
          <a:p>
            <a:pPr>
              <a:spcAft>
                <a:spcPts val="1200"/>
              </a:spcAft>
              <a:buFont typeface="Wingdings" panose="05000000000000000000" pitchFamily="2" charset="2"/>
              <a:buChar char="§"/>
              <a:defRPr/>
            </a:pPr>
            <a:r>
              <a:rPr lang="en-US" altLang="en-US" sz="2400" b="0" dirty="0" smtClean="0"/>
              <a:t>Develop skills that help to more effectively </a:t>
            </a:r>
            <a:r>
              <a:rPr lang="en-US" altLang="en-US" sz="2400" b="0" dirty="0"/>
              <a:t>communicate </a:t>
            </a:r>
            <a:r>
              <a:rPr lang="en-US" altLang="en-US" sz="2400" b="0" dirty="0" smtClean="0"/>
              <a:t>at work </a:t>
            </a:r>
            <a:r>
              <a:rPr lang="en-US" altLang="en-US" sz="2400" b="0" dirty="0"/>
              <a:t>with people with </a:t>
            </a:r>
            <a:r>
              <a:rPr lang="en-US" altLang="en-US" sz="2400" b="0" dirty="0" smtClean="0"/>
              <a:t>disabilities</a:t>
            </a:r>
          </a:p>
          <a:p>
            <a:pPr>
              <a:spcAft>
                <a:spcPts val="1200"/>
              </a:spcAft>
              <a:buFont typeface="Wingdings" panose="05000000000000000000" pitchFamily="2" charset="2"/>
              <a:buChar char="§"/>
              <a:defRPr/>
            </a:pPr>
            <a:r>
              <a:rPr lang="en-US" altLang="en-US" sz="2400" b="0" dirty="0" smtClean="0"/>
              <a:t>Develop and effectively communicate actionable policy and procedures</a:t>
            </a:r>
          </a:p>
          <a:p>
            <a:pPr>
              <a:spcAft>
                <a:spcPts val="1200"/>
              </a:spcAft>
              <a:buFont typeface="Wingdings" panose="05000000000000000000" pitchFamily="2" charset="2"/>
              <a:buChar char="§"/>
              <a:defRPr/>
            </a:pPr>
            <a:r>
              <a:rPr lang="en-US" altLang="en-US" sz="2400" b="0" dirty="0" smtClean="0"/>
              <a:t>Develop normative practices for engaging with people with disabilities throughout the employee life cycle</a:t>
            </a:r>
          </a:p>
          <a:p>
            <a:pPr marL="0" indent="0">
              <a:defRPr/>
            </a:pPr>
            <a:endParaRPr lang="en-US" altLang="en-US" sz="2400" dirty="0" smtClean="0"/>
          </a:p>
        </p:txBody>
      </p:sp>
      <p:sp>
        <p:nvSpPr>
          <p:cNvPr id="36867" name="Slide Number Placeholder 5"/>
          <p:cNvSpPr>
            <a:spLocks noGrp="1"/>
          </p:cNvSpPr>
          <p:nvPr>
            <p:ph type="sldNum"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a:spcBef>
                <a:spcPct val="0"/>
              </a:spcBef>
              <a:buFontTx/>
              <a:buNone/>
            </a:pPr>
            <a:fld id="{50A0ED63-7F5B-453C-ACC5-5B67067E997A}" type="slidenum">
              <a:rPr lang="en-US" altLang="en-US" sz="1400" smtClean="0">
                <a:solidFill>
                  <a:srgbClr val="FFFFFF"/>
                </a:solidFill>
              </a:rPr>
              <a:pPr>
                <a:spcBef>
                  <a:spcPct val="0"/>
                </a:spcBef>
                <a:buFontTx/>
                <a:buNone/>
              </a:pPr>
              <a:t>9</a:t>
            </a:fld>
            <a:endParaRPr lang="en-US" altLang="en-US" sz="1400" dirty="0" smtClean="0">
              <a:solidFill>
                <a:srgbClr val="FFFFFF"/>
              </a:solidFill>
            </a:endParaRPr>
          </a:p>
        </p:txBody>
      </p:sp>
      <p:sp>
        <p:nvSpPr>
          <p:cNvPr id="36868" name="Title 1"/>
          <p:cNvSpPr txBox="1">
            <a:spLocks/>
          </p:cNvSpPr>
          <p:nvPr/>
        </p:nvSpPr>
        <p:spPr bwMode="auto">
          <a:xfrm>
            <a:off x="457200" y="381000"/>
            <a:ext cx="70246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Wingdings" panose="05000000000000000000" pitchFamily="2" charset="2"/>
              <a:defRPr sz="3200">
                <a:solidFill>
                  <a:srgbClr val="002C5F"/>
                </a:solidFill>
                <a:latin typeface="Arial" panose="020B0604020202020204" pitchFamily="34" charset="0"/>
                <a:cs typeface="Arial" panose="020B0604020202020204" pitchFamily="34" charset="0"/>
              </a:defRPr>
            </a:lvl1pPr>
            <a:lvl2pPr marL="742950" indent="-285750">
              <a:spcBef>
                <a:spcPct val="20000"/>
              </a:spcBef>
              <a:buFont typeface="Wingdings" panose="05000000000000000000" pitchFamily="2" charset="2"/>
              <a:buChar char="§"/>
              <a:defRPr sz="2800">
                <a:solidFill>
                  <a:srgbClr val="002C5F"/>
                </a:solidFill>
                <a:latin typeface="Arial" panose="020B0604020202020204" pitchFamily="34" charset="0"/>
                <a:cs typeface="Arial" panose="020B0604020202020204" pitchFamily="34" charset="0"/>
              </a:defRPr>
            </a:lvl2pPr>
            <a:lvl3pPr marL="1143000" indent="-228600">
              <a:spcBef>
                <a:spcPct val="20000"/>
              </a:spcBef>
              <a:buFont typeface="Wingdings" panose="05000000000000000000" pitchFamily="2" charset="2"/>
              <a:buChar char="§"/>
              <a:defRPr sz="2400">
                <a:solidFill>
                  <a:srgbClr val="002C5F"/>
                </a:solidFill>
                <a:latin typeface="Arial" panose="020B0604020202020204" pitchFamily="34" charset="0"/>
                <a:cs typeface="Arial" panose="020B0604020202020204" pitchFamily="34" charset="0"/>
              </a:defRPr>
            </a:lvl3pPr>
            <a:lvl4pPr marL="16002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4pPr>
            <a:lvl5pPr marL="2057400" indent="-228600">
              <a:spcBef>
                <a:spcPct val="20000"/>
              </a:spcBef>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Font typeface="Wingdings" panose="05000000000000000000" pitchFamily="2" charset="2"/>
              <a:buChar char="§"/>
              <a:defRPr sz="2000">
                <a:solidFill>
                  <a:srgbClr val="002C5F"/>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en-US" b="1" dirty="0"/>
              <a:t> </a:t>
            </a:r>
            <a:r>
              <a:rPr lang="en-US" altLang="en-US" b="1" dirty="0" smtClean="0"/>
              <a:t>Creating Workplace Inclusion </a:t>
            </a:r>
            <a:endParaRPr lang="en-US" altLang="en-US" sz="2800" b="1" dirty="0"/>
          </a:p>
        </p:txBody>
      </p:sp>
    </p:spTree>
    <p:extLst>
      <p:ext uri="{BB962C8B-B14F-4D97-AF65-F5344CB8AC3E}">
        <p14:creationId xmlns:p14="http://schemas.microsoft.com/office/powerpoint/2010/main" val="3001303136"/>
      </p:ext>
    </p:extLst>
  </p:cSld>
  <p:clrMapOvr>
    <a:masterClrMapping/>
  </p:clrMapOvr>
  <p:transition spd="slow">
    <p:zoom/>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MMPROD_NEXTUNIQUEID" val="10009"/>
  <p:tag name="MMPROD_UIDATA" val="&lt;database version=&quot;11.0&quot;&gt;&lt;object type=&quot;1&quot; unique_id=&quot;10001&quot;&gt;&lt;object type=&quot;2&quot; unique_id=&quot;10002&quot;&gt;&lt;object type=&quot;3&quot; unique_id=&quot;52618&quot;&gt;&lt;property id=&quot;20148&quot; value=&quot;5&quot;/&gt;&lt;property id=&quot;20300&quot; value=&quot;Slide 1&quot;/&gt;&lt;property id=&quot;20307&quot; value=&quot;292&quot;/&gt;&lt;/object&gt;&lt;object type=&quot;3&quot; unique_id=&quot;52621&quot;&gt;&lt;property id=&quot;20148&quot; value=&quot;5&quot;/&gt;&lt;property id=&quot;20300&quot; value=&quot;Slide 45 - &amp;quot;Free MAS App &amp;quot;&quot;/&gt;&lt;property id=&quot;20307&quot; value=&quot;295&quot;/&gt;&lt;/object&gt;&lt;object type=&quot;3&quot; unique_id=&quot;52622&quot;&gt;&lt;property id=&quot;20148&quot; value=&quot;5&quot;/&gt;&lt;property id=&quot;20300&quot; value=&quot;Slide 46 - &amp;quot;Free MAS App &amp;quot;&quot;/&gt;&lt;property id=&quot;20307&quot; value=&quot;296&quot;/&gt;&lt;/object&gt;&lt;object type=&quot;3&quot; unique_id=&quot;52626&quot;&gt;&lt;property id=&quot;20148&quot; value=&quot;5&quot;/&gt;&lt;property id=&quot;20300&quot; value=&quot;Slide 52 - &amp;quot;Free MAS App &amp;quot;&quot;/&gt;&lt;property id=&quot;20307&quot; value=&quot;313&quot;/&gt;&lt;/object&gt;&lt;object type=&quot;3&quot; unique_id=&quot;52627&quot;&gt;&lt;property id=&quot;20148&quot; value=&quot;5&quot;/&gt;&lt;property id=&quot;20300&quot; value=&quot;Slide 48 - &amp;quot;Free MAS App &amp;quot;&quot;/&gt;&lt;property id=&quot;20307&quot; value=&quot;308&quot;/&gt;&lt;/object&gt;&lt;object type=&quot;3&quot; unique_id=&quot;52629&quot;&gt;&lt;property id=&quot;20148&quot; value=&quot;5&quot;/&gt;&lt;property id=&quot;20300&quot; value=&quot;Slide 49 - &amp;quot;Free MAS App &amp;quot;&quot;/&gt;&lt;property id=&quot;20307&quot; value=&quot;310&quot;/&gt;&lt;/object&gt;&lt;object type=&quot;3&quot; unique_id=&quot;52630&quot;&gt;&lt;property id=&quot;20148&quot; value=&quot;5&quot;/&gt;&lt;property id=&quot;20300&quot; value=&quot;Slide 50 - &amp;quot;Free MAS App &amp;quot;&quot;/&gt;&lt;property id=&quot;20307&quot; value=&quot;311&quot;/&gt;&lt;/object&gt;&lt;object type=&quot;3&quot; unique_id=&quot;52631&quot;&gt;&lt;property id=&quot;20148&quot; value=&quot;5&quot;/&gt;&lt;property id=&quot;20300&quot; value=&quot;Slide 51 - &amp;quot;Free MAS App &amp;quot;&quot;/&gt;&lt;property id=&quot;20307&quot; value=&quot;312&quot;/&gt;&lt;/object&gt;&lt;object type=&quot;3&quot; unique_id=&quot;52760&quot;&gt;&lt;property id=&quot;20148&quot; value=&quot;5&quot;/&gt;&lt;property id=&quot;20300&quot; value=&quot;Slide 53 - &amp;quot;Free MAS App &amp;quot;&quot;/&gt;&lt;property id=&quot;20307&quot; value=&quot;314&quot;/&gt;&lt;/object&gt;&lt;object type=&quot;3&quot; unique_id=&quot;52763&quot;&gt;&lt;property id=&quot;20148&quot; value=&quot;5&quot;/&gt;&lt;property id=&quot;20300&quot; value=&quot;Slide 5&quot;/&gt;&lt;property id=&quot;20307&quot; value=&quot;335&quot;/&gt;&lt;/object&gt;&lt;object type=&quot;3&quot; unique_id=&quot;52765&quot;&gt;&lt;property id=&quot;20148&quot; value=&quot;5&quot;/&gt;&lt;property id=&quot;20300&quot; value=&quot;Slide 39 - &amp;quot;What is the Toolkit?&amp;quot;&quot;/&gt;&lt;property id=&quot;20307&quot; value=&quot;317&quot;/&gt;&lt;/object&gt;&lt;object type=&quot;3&quot; unique_id=&quot;52766&quot;&gt;&lt;property id=&quot;20148&quot; value=&quot;5&quot;/&gt;&lt;property id=&quot;20300&quot; value=&quot;Slide 40 - &amp;quot;Who uses the Toolkit? &amp;quot;&quot;/&gt;&lt;property id=&quot;20307&quot; value=&quot;318&quot;/&gt;&lt;/object&gt;&lt;object type=&quot;3&quot; unique_id=&quot;52769&quot;&gt;&lt;property id=&quot;20148&quot; value=&quot;5&quot;/&gt;&lt;property id=&quot;20300&quot; value=&quot;Slide 41 - &amp;quot;Accommodation Toolkit&amp;quot;&quot;/&gt;&lt;property id=&quot;20307&quot; value=&quot;321&quot;/&gt;&lt;/object&gt;&lt;object type=&quot;3&quot; unique_id=&quot;52773&quot;&gt;&lt;property id=&quot;20148&quot; value=&quot;5&quot;/&gt;&lt;property id=&quot;20300&quot; value=&quot;Slide 20&quot;/&gt;&lt;property id=&quot;20307&quot; value=&quot;328&quot;/&gt;&lt;/object&gt;&lt;object type=&quot;3&quot; unique_id=&quot;52780&quot;&gt;&lt;property id=&quot;20148&quot; value=&quot;5&quot;/&gt;&lt;property id=&quot;20300&quot; value=&quot;Slide 44 - &amp;quot;Technology&amp;quot;&quot;/&gt;&lt;property id=&quot;20307&quot; value=&quot;293&quot;/&gt;&lt;/object&gt;&lt;object type=&quot;3&quot; unique_id=&quot;52782&quot;&gt;&lt;property id=&quot;20148&quot; value=&quot;5&quot;/&gt;&lt;property id=&quot;20300&quot; value=&quot;Slide 47 - &amp;quot;Free MAS App &amp;quot;&quot;/&gt;&lt;property id=&quot;20307&quot; value=&quot;307&quot;/&gt;&lt;/object&gt;&lt;object type=&quot;3&quot; unique_id=&quot;52783&quot;&gt;&lt;property id=&quot;20148&quot; value=&quot;5&quot;/&gt;&lt;property id=&quot;20300&quot; value=&quot;Slide 54&quot;/&gt;&lt;property id=&quot;20307&quot; value=&quot;331&quot;/&gt;&lt;/object&gt;&lt;object type=&quot;3&quot; unique_id=&quot;52784&quot;&gt;&lt;property id=&quot;20148&quot; value=&quot;5&quot;/&gt;&lt;property id=&quot;20300&quot; value=&quot;Slide 55&quot;/&gt;&lt;property id=&quot;20307&quot; value=&quot;332&quot;/&gt;&lt;/object&gt;&lt;object type=&quot;3&quot; unique_id=&quot;52785&quot;&gt;&lt;property id=&quot;20148&quot; value=&quot;5&quot;/&gt;&lt;property id=&quot;20300&quot; value=&quot;Slide 56 - &amp;quot;Tools, Techniques, and Technologies  for Creating Inclusive Workplaces&amp;quot;&quot;/&gt;&lt;property id=&quot;20307&quot; value=&quot;316&quot;/&gt;&lt;/object&gt;&lt;object type=&quot;3&quot; unique_id=&quot;52787&quot;&gt;&lt;property id=&quot;20148&quot; value=&quot;5&quot;/&gt;&lt;property id=&quot;20300&quot; value=&quot;Slide 2 - &amp;quot;Where I come from…&amp;quot;&quot;/&gt;&lt;property id=&quot;20307&quot; value=&quot;389&quot;/&gt;&lt;/object&gt;&lt;object type=&quot;3&quot; unique_id=&quot;52788&quot;&gt;&lt;property id=&quot;20148&quot; value=&quot;5&quot;/&gt;&lt;property id=&quot;20300&quot; value=&quot;Slide 3 - &amp;quot;Where I come from…&amp;quot;&quot;/&gt;&lt;property id=&quot;20307&quot; value=&quot;390&quot;/&gt;&lt;/object&gt;&lt;object type=&quot;3&quot; unique_id=&quot;52789&quot;&gt;&lt;property id=&quot;20148&quot; value=&quot;5&quot;/&gt;&lt;property id=&quot;20300&quot; value=&quot;Slide 4&quot;/&gt;&lt;property id=&quot;20307&quot; value=&quot;340&quot;/&gt;&lt;/object&gt;&lt;object type=&quot;3&quot; unique_id=&quot;52790&quot;&gt;&lt;property id=&quot;20148&quot; value=&quot;5&quot;/&gt;&lt;property id=&quot;20300&quot; value=&quot;Slide 6 - &amp;quot; Normalcy of Disability&amp;quot;&quot;/&gt;&lt;property id=&quot;20307&quot; value=&quot;385&quot;/&gt;&lt;/object&gt;&lt;object type=&quot;3&quot; unique_id=&quot;52791&quot;&gt;&lt;property id=&quot;20148&quot; value=&quot;5&quot;/&gt;&lt;property id=&quot;20300&quot; value=&quot;Slide 7 - &amp;quot;Normalcy of Disability &amp;quot;&quot;/&gt;&lt;property id=&quot;20307&quot; value=&quot;360&quot;/&gt;&lt;/object&gt;&lt;object type=&quot;3&quot; unique_id=&quot;52792&quot;&gt;&lt;property id=&quot;20148&quot; value=&quot;5&quot;/&gt;&lt;property id=&quot;20300&quot; value=&quot;Slide 8&quot;/&gt;&lt;property id=&quot;20307&quot; value=&quot;362&quot;/&gt;&lt;/object&gt;&lt;object type=&quot;3&quot; unique_id=&quot;52793&quot;&gt;&lt;property id=&quot;20148&quot; value=&quot;5&quot;/&gt;&lt;property id=&quot;20300&quot; value=&quot;Slide 9&quot;/&gt;&lt;property id=&quot;20307&quot; value=&quot;363&quot;/&gt;&lt;/object&gt;&lt;object type=&quot;3&quot; unique_id=&quot;52794&quot;&gt;&lt;property id=&quot;20148&quot; value=&quot;5&quot;/&gt;&lt;property id=&quot;20300&quot; value=&quot;Slide 10&quot;/&gt;&lt;property id=&quot;20307&quot; value=&quot;364&quot;/&gt;&lt;/object&gt;&lt;object type=&quot;3&quot; unique_id=&quot;52795&quot;&gt;&lt;property id=&quot;20148&quot; value=&quot;5&quot;/&gt;&lt;property id=&quot;20300&quot; value=&quot;Slide 11&quot;/&gt;&lt;property id=&quot;20307&quot; value=&quot;344&quot;/&gt;&lt;/object&gt;&lt;object type=&quot;3&quot; unique_id=&quot;52796&quot;&gt;&lt;property id=&quot;20148&quot; value=&quot;5&quot;/&gt;&lt;property id=&quot;20300&quot; value=&quot;Slide 12&quot;/&gt;&lt;property id=&quot;20307&quot; value=&quot;341&quot;/&gt;&lt;/object&gt;&lt;object type=&quot;3&quot; unique_id=&quot;52797&quot;&gt;&lt;property id=&quot;20148&quot; value=&quot;5&quot;/&gt;&lt;property id=&quot;20300&quot; value=&quot;Slide 13&quot;/&gt;&lt;property id=&quot;20307&quot; value=&quot;346&quot;/&gt;&lt;/object&gt;&lt;object type=&quot;3&quot; unique_id=&quot;52798&quot;&gt;&lt;property id=&quot;20148&quot; value=&quot;5&quot;/&gt;&lt;property id=&quot;20300&quot; value=&quot;Slide 14&quot;/&gt;&lt;property id=&quot;20307&quot; value=&quot;350&quot;/&gt;&lt;/object&gt;&lt;object type=&quot;3&quot; unique_id=&quot;52799&quot;&gt;&lt;property id=&quot;20148&quot; value=&quot;5&quot;/&gt;&lt;property id=&quot;20300&quot; value=&quot;Slide 15&quot;/&gt;&lt;property id=&quot;20307&quot; value=&quot;351&quot;/&gt;&lt;/object&gt;&lt;object type=&quot;3&quot; unique_id=&quot;52800&quot;&gt;&lt;property id=&quot;20148&quot; value=&quot;5&quot;/&gt;&lt;property id=&quot;20300&quot; value=&quot;Slide 16&quot;/&gt;&lt;property id=&quot;20307&quot; value=&quot;352&quot;/&gt;&lt;/object&gt;&lt;object type=&quot;3&quot; unique_id=&quot;52801&quot;&gt;&lt;property id=&quot;20148&quot; value=&quot;5&quot;/&gt;&lt;property id=&quot;20300&quot; value=&quot;Slide 17&quot;/&gt;&lt;property id=&quot;20307&quot; value=&quot;361&quot;/&gt;&lt;/object&gt;&lt;object type=&quot;3&quot; unique_id=&quot;52802&quot;&gt;&lt;property id=&quot;20148&quot; value=&quot;5&quot;/&gt;&lt;property id=&quot;20300&quot; value=&quot;Slide 18&quot;/&gt;&lt;property id=&quot;20307&quot; value=&quot;357&quot;/&gt;&lt;/object&gt;&lt;object type=&quot;3&quot; unique_id=&quot;52803&quot;&gt;&lt;property id=&quot;20148&quot; value=&quot;5&quot;/&gt;&lt;property id=&quot;20300&quot; value=&quot;Slide 19&quot;/&gt;&lt;property id=&quot;20307&quot; value=&quot;358&quot;/&gt;&lt;/object&gt;&lt;object type=&quot;3&quot; unique_id=&quot;52804&quot;&gt;&lt;property id=&quot;20148&quot; value=&quot;5&quot;/&gt;&lt;property id=&quot;20300&quot; value=&quot;Slide 21&quot;/&gt;&lt;property id=&quot;20307&quot; value=&quot;365&quot;/&gt;&lt;/object&gt;&lt;object type=&quot;3&quot; unique_id=&quot;52805&quot;&gt;&lt;property id=&quot;20148&quot; value=&quot;5&quot;/&gt;&lt;property id=&quot;20300&quot; value=&quot;Slide 22&quot;/&gt;&lt;property id=&quot;20307&quot; value=&quot;366&quot;/&gt;&lt;/object&gt;&lt;object type=&quot;3&quot; unique_id=&quot;52806&quot;&gt;&lt;property id=&quot;20148&quot; value=&quot;5&quot;/&gt;&lt;property id=&quot;20300&quot; value=&quot;Slide 23&quot;/&gt;&lt;property id=&quot;20307&quot; value=&quot;367&quot;/&gt;&lt;/object&gt;&lt;object type=&quot;3&quot; unique_id=&quot;52807&quot;&gt;&lt;property id=&quot;20148&quot; value=&quot;5&quot;/&gt;&lt;property id=&quot;20300&quot; value=&quot;Slide 24&quot;/&gt;&lt;property id=&quot;20307&quot; value=&quot;368&quot;/&gt;&lt;/object&gt;&lt;object type=&quot;3&quot; unique_id=&quot;52808&quot;&gt;&lt;property id=&quot;20148&quot; value=&quot;5&quot;/&gt;&lt;property id=&quot;20300&quot; value=&quot;Slide 25&quot;/&gt;&lt;property id=&quot;20307&quot; value=&quot;369&quot;/&gt;&lt;/object&gt;&lt;object type=&quot;3&quot; unique_id=&quot;52809&quot;&gt;&lt;property id=&quot;20148&quot; value=&quot;5&quot;/&gt;&lt;property id=&quot;20300&quot; value=&quot;Slide 26&quot;/&gt;&lt;property id=&quot;20307&quot; value=&quot;370&quot;/&gt;&lt;/object&gt;&lt;object type=&quot;3&quot; unique_id=&quot;52810&quot;&gt;&lt;property id=&quot;20148&quot; value=&quot;5&quot;/&gt;&lt;property id=&quot;20300&quot; value=&quot;Slide 27&quot;/&gt;&lt;property id=&quot;20307&quot; value=&quot;371&quot;/&gt;&lt;/object&gt;&lt;object type=&quot;3&quot; unique_id=&quot;52811&quot;&gt;&lt;property id=&quot;20148&quot; value=&quot;5&quot;/&gt;&lt;property id=&quot;20300&quot; value=&quot;Slide 28&quot;/&gt;&lt;property id=&quot;20307&quot; value=&quot;372&quot;/&gt;&lt;/object&gt;&lt;object type=&quot;3&quot; unique_id=&quot;52812&quot;&gt;&lt;property id=&quot;20148&quot; value=&quot;5&quot;/&gt;&lt;property id=&quot;20300&quot; value=&quot;Slide 29&quot;/&gt;&lt;property id=&quot;20307&quot; value=&quot;373&quot;/&gt;&lt;/object&gt;&lt;object type=&quot;3&quot; unique_id=&quot;52813&quot;&gt;&lt;property id=&quot;20148&quot; value=&quot;5&quot;/&gt;&lt;property id=&quot;20300&quot; value=&quot;Slide 30&quot;/&gt;&lt;property id=&quot;20307&quot; value=&quot;386&quot;/&gt;&lt;/object&gt;&lt;object type=&quot;3&quot; unique_id=&quot;52814&quot;&gt;&lt;property id=&quot;20148&quot; value=&quot;5&quot;/&gt;&lt;property id=&quot;20300&quot; value=&quot;Slide 31&quot;/&gt;&lt;property id=&quot;20307&quot; value=&quot;375&quot;/&gt;&lt;/object&gt;&lt;object type=&quot;3&quot; unique_id=&quot;52815&quot;&gt;&lt;property id=&quot;20148&quot; value=&quot;5&quot;/&gt;&lt;property id=&quot;20300&quot; value=&quot;Slide 32&quot;/&gt;&lt;property id=&quot;20307&quot; value=&quot;376&quot;/&gt;&lt;/object&gt;&lt;object type=&quot;3&quot; unique_id=&quot;52816&quot;&gt;&lt;property id=&quot;20148&quot; value=&quot;5&quot;/&gt;&lt;property id=&quot;20300&quot; value=&quot;Slide 33 - &amp;quot;Accommodation Toolkit&amp;quot;&quot;/&gt;&lt;property id=&quot;20307&quot; value=&quot;387&quot;/&gt;&lt;/object&gt;&lt;object type=&quot;3&quot; unique_id=&quot;52817&quot;&gt;&lt;property id=&quot;20148&quot; value=&quot;5&quot;/&gt;&lt;property id=&quot;20300&quot; value=&quot;Slide 34&quot;/&gt;&lt;property id=&quot;20307&quot; value=&quot;378&quot;/&gt;&lt;/object&gt;&lt;object type=&quot;3&quot; unique_id=&quot;52818&quot;&gt;&lt;property id=&quot;20148&quot; value=&quot;5&quot;/&gt;&lt;property id=&quot;20300&quot; value=&quot;Slide 35&quot;/&gt;&lt;property id=&quot;20307&quot; value=&quot;379&quot;/&gt;&lt;/object&gt;&lt;object type=&quot;3&quot; unique_id=&quot;52819&quot;&gt;&lt;property id=&quot;20148&quot; value=&quot;5&quot;/&gt;&lt;property id=&quot;20300&quot; value=&quot;Slide 36&quot;/&gt;&lt;property id=&quot;20307&quot; value=&quot;380&quot;/&gt;&lt;/object&gt;&lt;object type=&quot;3&quot; unique_id=&quot;52820&quot;&gt;&lt;property id=&quot;20148&quot; value=&quot;5&quot;/&gt;&lt;property id=&quot;20300&quot; value=&quot;Slide 37&quot;/&gt;&lt;property id=&quot;20307&quot; value=&quot;381&quot;/&gt;&lt;/object&gt;&lt;object type=&quot;3&quot; unique_id=&quot;52821&quot;&gt;&lt;property id=&quot;20148&quot; value=&quot;5&quot;/&gt;&lt;property id=&quot;20300&quot; value=&quot;Slide 38&quot;/&gt;&lt;property id=&quot;20307&quot; value=&quot;382&quot;/&gt;&lt;/object&gt;&lt;object type=&quot;3&quot; unique_id=&quot;52822&quot;&gt;&lt;property id=&quot;20148&quot; value=&quot;5&quot;/&gt;&lt;property id=&quot;20300&quot; value=&quot;Slide 42 - &amp;quot;Performance Management&amp;quot;&quot;/&gt;&lt;property id=&quot;20307&quot; value=&quot;383&quot;/&gt;&lt;/object&gt;&lt;object type=&quot;3&quot; unique_id=&quot;52823&quot;&gt;&lt;property id=&quot;20148&quot; value=&quot;5&quot;/&gt;&lt;property id=&quot;20300&quot; value=&quot;Slide 43&quot;/&gt;&lt;property id=&quot;20307&quot; value=&quot;388&quot;/&gt;&lt;/object&gt;&lt;/object&gt;&lt;object type=&quot;8&quot; unique_id=&quot;10044&quo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TEMP\PR\data\asimages\{999AABFC-1083-4FCB-9A3E-2421AE6FBA8D}_3.png&quot;/&gt;&lt;left val=&quot;677&quot;/&gt;&lt;top val=&quot;510&quot;/&gt;&lt;width val=&quot;42&quot;/&gt;&lt;height val=&quot;3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1C54C55A-1172-4CB0-9ED2-13AB8F109C5F}&quot;/&gt;&lt;isInvalidForFieldText val=&quot;0&quot;/&gt;&lt;Image&gt;&lt;filename val=&quot;C:\TEMP\PR\data\asimages\{1C54C55A-1172-4CB0-9ED2-13AB8F109C5F}_3.png&quot;/&gt;&lt;left val=&quot;360&quot;/&gt;&lt;top val=&quot;147&quot;/&gt;&lt;width val=&quot;10&quot;/&gt;&lt;height val=&quot;218&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89DB074E-799B-4618-A7EA-64D78E8CF7ED}&quot;/&gt;&lt;isInvalidForFieldText val=&quot;0&quot;/&gt;&lt;Image&gt;&lt;filename val=&quot;C:\TEMP\PR\data\asimages\{89DB074E-799B-4618-A7EA-64D78E8CF7ED}_3.png&quot;/&gt;&lt;left val=&quot;121&quot;/&gt;&lt;top val=&quot;229&quot;/&gt;&lt;width val=&quot;212&quot;/&gt;&lt;height val=&quot;144&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INFO" val="&lt;ThreeDShapeInfo&gt;&lt;uuid val=&quot;{91D6C749-E925-4383-8868-42DCF7ECEA9B}&quot;/&gt;&lt;isInvalidForFieldText val=&quot;0&quot;/&gt;&lt;Image&gt;&lt;filename val=&quot;C:\TEMP\PR\data\asimages\{91D6C749-E925-4383-8868-42DCF7ECEA9B}_3.png&quot;/&gt;&lt;left val=&quot;405&quot;/&gt;&lt;top val=&quot;227&quot;/&gt;&lt;width val=&quot;213&quot;/&gt;&lt;height val=&quot;144&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7&quot;/&gt;&lt;lineCharCount val=&quot;42&quot;/&gt;&lt;lineCharCount val=&quot;11&quot;/&gt;&lt;lineCharCount val=&quot;16&quot;/&gt;&lt;/TableIndex&gt;&lt;/ShapeTextInfo&gt;"/>
  <p:tag name="HTML_SHAPEINFO" val="&lt;ThreeDShapeInfo&gt;&lt;uuid val=&quot;&quot;/&gt;&lt;isInvalidForFieldText val=&quot;0&quot;/&gt;&lt;Image&gt;&lt;filename val=&quot;C:\TEMP\PR\data\asimages\{B71D622C-08A0-4FD8-B0DE-86870D283438}_2.png&quot;/&gt;&lt;left val=&quot;55&quot;/&gt;&lt;top val=&quot;96&quot;/&gt;&lt;width val=&quot;628&quot;/&gt;&lt;height val=&quot;414&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TEMP\PR\data\asimages\{ECBDDF48-48A2-4BE4-A9A9-FB3621CA5437}_2.png&quot;/&gt;&lt;left val=&quot;677&quot;/&gt;&lt;top val=&quot;510&quot;/&gt;&lt;width val=&quot;42&quot;/&gt;&lt;height val=&quot;30&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42&quot;/&gt;&lt;lineCharCount val=&quot;46&quot;/&gt;&lt;lineCharCount val=&quot;1&quot;/&gt;&lt;lineCharCount val=&quot;22&quot;/&gt;&lt;lineCharCount val=&quot;29&quot;/&gt;&lt;lineCharCount val=&quot;47&quot;/&gt;&lt;lineCharCount val=&quot;46&quot;/&gt;&lt;lineCharCount val=&quot;12&quot;/&gt;&lt;lineCharCount val=&quot;44&quot;/&gt;&lt;lineCharCount val=&quot;8&quot;/&gt;&lt;lineCharCount val=&quot;1&quot;/&gt;&lt;/TableIndex&gt;&lt;/ShapeTextInfo&gt;"/>
  <p:tag name="HTML_SHAPEINFO" val="&lt;ThreeDShapeInfo&gt;&lt;uuid val=&quot;&quot;/&gt;&lt;isInvalidForFieldText val=&quot;0&quot;/&gt;&lt;Image&gt;&lt;filename val=&quot;C:\TEMP\PR\data\asimages\{721D7BBA-CB7C-4779-BAAB-1EE9FE9F2B20}_7.png&quot;/&gt;&lt;left val=&quot;55&quot;/&gt;&lt;top val=&quot;93&quot;/&gt;&lt;width val=&quot;641&quot;/&gt;&lt;height val=&quot;417&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quot;/&gt;&lt;isInvalidForFieldText val=&quot;0&quot;/&gt;&lt;Image&gt;&lt;filename val=&quot;C:\TEMP\PR\data\asimages\{8BB702D9-1F0E-4C62-A599-8E103F508C99}_7.png&quot;/&gt;&lt;left val=&quot;677&quot;/&gt;&lt;top val=&quot;510&quot;/&gt;&lt;width val=&quot;42&quot;/&gt;&lt;height val=&quot;30&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7&quot;/&gt;&lt;lineCharCount val=&quot;44&quot;/&gt;&lt;lineCharCount val=&quot;31&quot;/&gt;&lt;lineCharCount val=&quot;35&quot;/&gt;&lt;lineCharCount val=&quot;35&quot;/&gt;&lt;/TableIndex&gt;&lt;/ShapeTextInfo&gt;"/>
  <p:tag name="HTML_SHAPEINFO" val="&lt;ThreeDShapeInfo&gt;&lt;uuid val=&quot;&quot;/&gt;&lt;isInvalidForFieldText val=&quot;0&quot;/&gt;&lt;Image&gt;&lt;filename val=&quot;C:\TEMP\PR\data\asimages\{3B273FC8-96C5-47A1-8B70-EC548FC108C3}_11.png&quot;/&gt;&lt;left val=&quot;51&quot;/&gt;&lt;top val=&quot;94&quot;/&gt;&lt;width val=&quot;633&quot;/&gt;&lt;height val=&quot;416&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TEMP\PR\data\asimages\{B026B4C3-655F-4B5A-82A9-174B0F156F96}_11.png&quot;/&gt;&lt;left val=&quot;677&quot;/&gt;&lt;top val=&quot;510&quot;/&gt;&lt;width val=&quot;42&quot;/&gt;&lt;height val=&quot;30&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01E7747F-3B7D-4F4F-B181-004DB2BB0838}&quot;/&gt;&lt;isInvalidForFieldText val=&quot;0&quot;/&gt;&lt;Image&gt;&lt;filename val=&quot;C:\TEMP\PR\data\asimages\{01E7747F-3B7D-4F4F-B181-004DB2BB0838}_11.png&quot;/&gt;&lt;left val=&quot;218&quot;/&gt;&lt;top val=&quot;293&quot;/&gt;&lt;width val=&quot;312&quot;/&gt;&lt;height val=&quot;210&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2&quot;/&gt;&lt;lineCharCount val=&quot;1&quot;/&gt;&lt;lineCharCount val=&quot;16&quot;/&gt;&lt;lineCharCount val=&quot;43&quot;/&gt;&lt;lineCharCount val=&quot;1&quot;/&gt;&lt;lineCharCount val=&quot;42&quot;/&gt;&lt;lineCharCount val=&quot;44&quot;/&gt;&lt;lineCharCount val=&quot;1&quot;/&gt;&lt;lineCharCount val=&quot;41&quot;/&gt;&lt;lineCharCount val=&quot;24&quot;/&gt;&lt;lineCharCount val=&quot;25&quot;/&gt;&lt;lineCharCount val=&quot;36&quot;/&gt;&lt;lineCharCount val=&quot;15&quot;/&gt;&lt;/TableIndex&gt;&lt;/ShapeTextInfo&gt;"/>
  <p:tag name="HTML_SHAPEINFO" val="&lt;ThreeDShapeInfo&gt;&lt;uuid val=&quot;&quot;/&gt;&lt;isInvalidForFieldText val=&quot;0&quot;/&gt;&lt;Image&gt;&lt;filename val=&quot;C:\TEMP\PR\data\asimages\{8152B321-B862-4CC7-B55D-A45ADD322888}_12.png&quot;/&gt;&lt;left val=&quot;51&quot;/&gt;&lt;top val=&quot;99&quot;/&gt;&lt;width val=&quot;633&quot;/&gt;&lt;height val=&quot;411&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TEMP\PR\data\asimages\{2476159A-320B-4B29-9824-DF0F73F47679}_12.png&quot;/&gt;&lt;left val=&quot;677&quot;/&gt;&lt;top val=&quot;510&quot;/&gt;&lt;width val=&quot;42&quot;/&gt;&lt;height val=&quot;30&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9&quot;/&gt;&lt;lineCharCount val=&quot;1&quot;/&gt;&lt;lineCharCount val=&quot;34&quot;/&gt;&lt;lineCharCount val=&quot;1&quot;/&gt;&lt;lineCharCount val=&quot;9&quot;/&gt;&lt;lineCharCount val=&quot;11&quot;/&gt;&lt;lineCharCount val=&quot;22&quot;/&gt;&lt;lineCharCount val=&quot;41&quot;/&gt;&lt;lineCharCount val=&quot;22&quot;/&gt;&lt;/TableIndex&gt;&lt;/ShapeTextInfo&gt;"/>
  <p:tag name="HTML_SHAPEINFO" val="&lt;ThreeDShapeInfo&gt;&lt;uuid val=&quot;&quot;/&gt;&lt;isInvalidForFieldText val=&quot;0&quot;/&gt;&lt;Image&gt;&lt;filename val=&quot;C:\TEMP\PR\data\asimages\{F7D1CF13-9856-4111-8D69-5A19B39857CE}_13.png&quot;/&gt;&lt;left val=&quot;51&quot;/&gt;&lt;top val=&quot;94&quot;/&gt;&lt;width val=&quot;633&quot;/&gt;&lt;height val=&quot;416&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quot;/&gt;&lt;/TableIndex&gt;&lt;/ShapeTextInfo&gt;"/>
  <p:tag name="HTML_SHAPEINFO" val="&lt;ThreeDShapeInfo&gt;&lt;uuid val=&quot;&quot;/&gt;&lt;isInvalidForFieldText val=&quot;0&quot;/&gt;&lt;Image&gt;&lt;filename val=&quot;C:\TEMP\PR\data\asimages\{5C578C27-323F-42C3-9FF9-9AD48D30B71E}_13.png&quot;/&gt;&lt;left val=&quot;677&quot;/&gt;&lt;top val=&quot;510&quot;/&gt;&lt;width val=&quot;42&quot;/&gt;&lt;height val=&quot;30&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quot;/&gt;&lt;lineCharCount val=&quot;5&quot;/&gt;&lt;lineCharCount val=&quot;11&quot;/&gt;&lt;/TableIndex&gt;&lt;/ShapeTextInfo&gt;"/>
  <p:tag name="HTML_SHAPEINFO" val="&lt;ThreeDShapeInfo&gt;&lt;uuid val=&quot;&quot;/&gt;&lt;isInvalidForFieldText val=&quot;0&quot;/&gt;&lt;Image&gt;&lt;filename val=&quot;C:\TEMP\PR\data\asimages\{17A14B0E-5EFD-4FE5-91E8-8A69A36EBA00}_3.png&quot;/&gt;&lt;left val=&quot;65&quot;/&gt;&lt;top val=&quot;101&quot;/&gt;&lt;width val=&quot;618&quot;/&gt;&lt;height val=&quot;409&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quot;/&gt;&lt;lineCharCount val=&quot;12&quot;/&gt;&lt;/TableIndex&gt;&lt;/ShapeTextInfo&gt;"/>
  <p:tag name="HTML_SHAPEINFO" val="&lt;ThreeDShapeInfo&gt;&lt;uuid val=&quot;&quot;/&gt;&lt;isInvalidForFieldText val=&quot;0&quot;/&gt;&lt;Image&gt;&lt;filename val=&quot;C:\TEMP\PR\data\asimages\{B8399DDC-1E87-4DC4-B02A-409EB16693E4}_3.png&quot;/&gt;&lt;left val=&quot;322&quot;/&gt;&lt;top val=&quot;134&quot;/&gt;&lt;width val=&quot;319&quot;/&gt;&lt;height val=&quot;160&quot;/&gt;&lt;hasText val=&quot;1&quot;/&gt;&lt;/Image&gt;&lt;/ThreeDShapeInfo&gt;"/>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solidFill>
          <a:schemeClr val="bg1"/>
        </a:solidFill>
      </a:spPr>
      <a:bodyPr/>
      <a:lstStyle>
        <a:defPPr marL="0" marR="0" indent="0" algn="ctr" defTabSz="914400" rtl="0" eaLnBrk="1" fontAlgn="base" latinLnBrk="0" hangingPunct="1">
          <a:lnSpc>
            <a:spcPct val="100000"/>
          </a:lnSpc>
          <a:spcBef>
            <a:spcPts val="1200"/>
          </a:spcBef>
          <a:spcAft>
            <a:spcPct val="0"/>
          </a:spcAft>
          <a:buClrTx/>
          <a:buSzTx/>
          <a:buFontTx/>
          <a:buNone/>
          <a:tabLst/>
          <a:defRPr kumimoji="0" sz="100" b="1" i="0" u="none" strike="noStrike" kern="1200" cap="none" spc="0" normalizeH="0" baseline="0" noProof="0" dirty="0" smtClean="0">
            <a:ln>
              <a:noFill/>
            </a:ln>
            <a:solidFill>
              <a:srgbClr val="002C5F"/>
            </a:solidFill>
            <a:effectLst/>
            <a:uLnTx/>
            <a:uFillTx/>
            <a:latin typeface="Arial" pitchFamily="34" charset="0"/>
            <a:ea typeface="+mj-ea"/>
            <a:cs typeface="Arial" pitchFamily="34" charset="0"/>
          </a:defRPr>
        </a:defPPr>
      </a:lstStyle>
    </a:txDef>
  </a:objectDefaults>
  <a:extraClrSchemeLst/>
</a:theme>
</file>

<file path=ppt/theme/theme2.xml><?xml version="1.0" encoding="utf-8"?>
<a:theme xmlns:a="http://schemas.openxmlformats.org/drawingml/2006/main" name="2_Custom Design">
  <a:themeElements>
    <a:clrScheme name="SBI Custom 1">
      <a:dk1>
        <a:sysClr val="windowText" lastClr="000000"/>
      </a:dk1>
      <a:lt1>
        <a:sysClr val="window" lastClr="FFFFFF"/>
      </a:lt1>
      <a:dk2>
        <a:srgbClr val="44546A"/>
      </a:dk2>
      <a:lt2>
        <a:srgbClr val="E7E6E6"/>
      </a:lt2>
      <a:accent1>
        <a:srgbClr val="44A1A0"/>
      </a:accent1>
      <a:accent2>
        <a:srgbClr val="9ABF52"/>
      </a:accent2>
      <a:accent3>
        <a:srgbClr val="348ED0"/>
      </a:accent3>
      <a:accent4>
        <a:srgbClr val="FFC000"/>
      </a:accent4>
      <a:accent5>
        <a:srgbClr val="5B9BD5"/>
      </a:accent5>
      <a:accent6>
        <a:srgbClr val="9C2D78"/>
      </a:accent6>
      <a:hlink>
        <a:srgbClr val="A5A5A5"/>
      </a:hlink>
      <a:folHlink>
        <a:srgbClr val="C000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BI Template example v1.3.pptx" id="{AB4965ED-AA39-4927-9964-16553BF483AE}" vid="{8921CDE3-131E-4474-A773-7713ADF8DA72}"/>
    </a:ext>
  </a:extLst>
</a:theme>
</file>

<file path=ppt/theme/theme3.xml><?xml version="1.0" encoding="utf-8"?>
<a:theme xmlns:a="http://schemas.openxmlformats.org/drawingml/2006/main" name="Verdana">
  <a:themeElements>
    <a:clrScheme name="Custom 9">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34A90"/>
      </a:hlink>
      <a:folHlink>
        <a:srgbClr val="034A90"/>
      </a:folHlink>
    </a:clrScheme>
    <a:fontScheme name="Verdana Accessibl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none" rtlCol="0">
        <a:spAutoFit/>
      </a:bodyPr>
      <a:lstStyle>
        <a:defPPr>
          <a:defRPr sz="2000"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3831</Words>
  <Application>Microsoft Office PowerPoint</Application>
  <PresentationFormat>On-screen Show (4:3)</PresentationFormat>
  <Paragraphs>542</Paragraphs>
  <Slides>56</Slides>
  <Notes>48</Notes>
  <HiddenSlides>0</HiddenSlides>
  <MMClips>0</MMClips>
  <ScaleCrop>false</ScaleCrop>
  <HeadingPairs>
    <vt:vector size="8" baseType="variant">
      <vt:variant>
        <vt:lpstr>Fonts Used</vt:lpstr>
      </vt:variant>
      <vt:variant>
        <vt:i4>20</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80" baseType="lpstr">
      <vt:lpstr>MS Gothic</vt:lpstr>
      <vt:lpstr>ＭＳ Ｐゴシック</vt:lpstr>
      <vt:lpstr>ＭＳ Ｐゴシック</vt:lpstr>
      <vt:lpstr>宋体</vt:lpstr>
      <vt:lpstr>宋体</vt:lpstr>
      <vt:lpstr>Arial</vt:lpstr>
      <vt:lpstr>Calibri</vt:lpstr>
      <vt:lpstr>Calibri Light</vt:lpstr>
      <vt:lpstr>Gill Sans</vt:lpstr>
      <vt:lpstr>Helvetica Neue</vt:lpstr>
      <vt:lpstr>Helvetica Neue Light</vt:lpstr>
      <vt:lpstr>Helvetica Neue Thin</vt:lpstr>
      <vt:lpstr>HelveticaNeueLT Pro 45 Lt</vt:lpstr>
      <vt:lpstr>HelvNeue Light for IBM</vt:lpstr>
      <vt:lpstr>Lubalin Book for IBM</vt:lpstr>
      <vt:lpstr>Times New Roman</vt:lpstr>
      <vt:lpstr>Verdana</vt:lpstr>
      <vt:lpstr>Wingdings</vt:lpstr>
      <vt:lpstr>Wingdings 3</vt:lpstr>
      <vt:lpstr>ヒラギノ角ゴ ProN W3</vt:lpstr>
      <vt:lpstr>4_Office Theme</vt:lpstr>
      <vt:lpstr>2_Custom Design</vt:lpstr>
      <vt:lpstr>Verdana</vt:lpstr>
      <vt:lpstr>think-cell Slide</vt:lpstr>
      <vt:lpstr>PowerPoint Presentation</vt:lpstr>
      <vt:lpstr>Where I come from…</vt:lpstr>
      <vt:lpstr>Where I come from…</vt:lpstr>
      <vt:lpstr>PowerPoint Presentation</vt:lpstr>
      <vt:lpstr>PowerPoint Presentation</vt:lpstr>
      <vt:lpstr> Normalcy of Disability</vt:lpstr>
      <vt:lpstr>Normalcy of Disability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Accommodation Toolkit</vt:lpstr>
      <vt:lpstr>PowerPoint Presentation</vt:lpstr>
      <vt:lpstr>PowerPoint Presentation</vt:lpstr>
      <vt:lpstr>PowerPoint Presentation</vt:lpstr>
      <vt:lpstr>PowerPoint Presentation</vt:lpstr>
      <vt:lpstr>PowerPoint Presentation</vt:lpstr>
      <vt:lpstr>What is the Toolkit?</vt:lpstr>
      <vt:lpstr>Who uses the Toolkit? </vt:lpstr>
      <vt:lpstr>Accommodation Toolkit</vt:lpstr>
      <vt:lpstr>Performance Management</vt:lpstr>
      <vt:lpstr>PowerPoint Presentation</vt:lpstr>
      <vt:lpstr>Technology</vt:lpstr>
      <vt:lpstr>Free MAS App </vt:lpstr>
      <vt:lpstr>Free MAS App </vt:lpstr>
      <vt:lpstr>Free MAS App </vt:lpstr>
      <vt:lpstr>Free MAS App </vt:lpstr>
      <vt:lpstr>Free MAS App </vt:lpstr>
      <vt:lpstr>Free MAS App </vt:lpstr>
      <vt:lpstr>Free MAS App </vt:lpstr>
      <vt:lpstr>Free MAS App </vt:lpstr>
      <vt:lpstr>Free MAS App </vt:lpstr>
      <vt:lpstr>PowerPoint Presentation</vt:lpstr>
      <vt:lpstr>PowerPoint Presentation</vt:lpstr>
      <vt:lpstr>Tools, Techniques, and Technologies  for Creating Inclusive Workplaces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2018-03-16T16:36:10Z</dcterms:created>
  <dcterms:modified xsi:type="dcterms:W3CDTF">2018-09-17T13:19:53Z</dcterms:modified>
</cp:coreProperties>
</file>