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5.xml" ContentType="application/vnd.openxmlformats-officedocument.theme+xml"/>
  <Override PartName="/ppt/slideLayouts/slideLayout68.xml" ContentType="application/vnd.openxmlformats-officedocument.presentationml.slideLayout+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0" r:id="rId3"/>
    <p:sldMasterId id="2147484288" r:id="rId4"/>
    <p:sldMasterId id="2147484294" r:id="rId5"/>
    <p:sldMasterId id="2147484338" r:id="rId6"/>
    <p:sldMasterId id="2147484342" r:id="rId7"/>
    <p:sldMasterId id="2147484344" r:id="rId8"/>
    <p:sldMasterId id="2147484349" r:id="rId9"/>
    <p:sldMasterId id="2147484354" r:id="rId10"/>
    <p:sldMasterId id="2147484360" r:id="rId11"/>
    <p:sldMasterId id="2147484366" r:id="rId12"/>
    <p:sldMasterId id="2147484372" r:id="rId13"/>
    <p:sldMasterId id="2147486956" r:id="rId14"/>
    <p:sldMasterId id="2147486962" r:id="rId15"/>
    <p:sldMasterId id="2147487089" r:id="rId16"/>
  </p:sldMasterIdLst>
  <p:notesMasterIdLst>
    <p:notesMasterId r:id="rId67"/>
  </p:notesMasterIdLst>
  <p:handoutMasterIdLst>
    <p:handoutMasterId r:id="rId68"/>
  </p:handoutMasterIdLst>
  <p:sldIdLst>
    <p:sldId id="652" r:id="rId17"/>
    <p:sldId id="476" r:id="rId18"/>
    <p:sldId id="477" r:id="rId19"/>
    <p:sldId id="478" r:id="rId20"/>
    <p:sldId id="479" r:id="rId21"/>
    <p:sldId id="574" r:id="rId22"/>
    <p:sldId id="576" r:id="rId23"/>
    <p:sldId id="575" r:id="rId24"/>
    <p:sldId id="481" r:id="rId25"/>
    <p:sldId id="573" r:id="rId26"/>
    <p:sldId id="338" r:id="rId27"/>
    <p:sldId id="344" r:id="rId28"/>
    <p:sldId id="348" r:id="rId29"/>
    <p:sldId id="351" r:id="rId30"/>
    <p:sldId id="497" r:id="rId31"/>
    <p:sldId id="659" r:id="rId32"/>
    <p:sldId id="657" r:id="rId33"/>
    <p:sldId id="656" r:id="rId34"/>
    <p:sldId id="578" r:id="rId35"/>
    <p:sldId id="642" r:id="rId36"/>
    <p:sldId id="660" r:id="rId37"/>
    <p:sldId id="661" r:id="rId38"/>
    <p:sldId id="658" r:id="rId39"/>
    <p:sldId id="644" r:id="rId40"/>
    <p:sldId id="645" r:id="rId41"/>
    <p:sldId id="646" r:id="rId42"/>
    <p:sldId id="647" r:id="rId43"/>
    <p:sldId id="648" r:id="rId44"/>
    <p:sldId id="653" r:id="rId45"/>
    <p:sldId id="649" r:id="rId46"/>
    <p:sldId id="650" r:id="rId47"/>
    <p:sldId id="651" r:id="rId48"/>
    <p:sldId id="628" r:id="rId49"/>
    <p:sldId id="633" r:id="rId50"/>
    <p:sldId id="629" r:id="rId51"/>
    <p:sldId id="630" r:id="rId52"/>
    <p:sldId id="631" r:id="rId53"/>
    <p:sldId id="632" r:id="rId54"/>
    <p:sldId id="634" r:id="rId55"/>
    <p:sldId id="635" r:id="rId56"/>
    <p:sldId id="636" r:id="rId57"/>
    <p:sldId id="637" r:id="rId58"/>
    <p:sldId id="638" r:id="rId59"/>
    <p:sldId id="639" r:id="rId60"/>
    <p:sldId id="640" r:id="rId61"/>
    <p:sldId id="641" r:id="rId62"/>
    <p:sldId id="654" r:id="rId63"/>
    <p:sldId id="627" r:id="rId64"/>
    <p:sldId id="580" r:id="rId65"/>
    <p:sldId id="655" r:id="rId66"/>
  </p:sldIdLst>
  <p:sldSz cx="9144000" cy="6858000" type="screen4x3"/>
  <p:notesSz cx="6950075" cy="9236075"/>
  <p:custDataLst>
    <p:tags r:id="rId6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86393" autoAdjust="0"/>
  </p:normalViewPr>
  <p:slideViewPr>
    <p:cSldViewPr>
      <p:cViewPr varScale="1">
        <p:scale>
          <a:sx n="108" d="100"/>
          <a:sy n="108" d="100"/>
        </p:scale>
        <p:origin x="126" y="222"/>
      </p:cViewPr>
      <p:guideLst>
        <p:guide orient="horz" pos="2160"/>
        <p:guide pos="2880"/>
      </p:guideLst>
    </p:cSldViewPr>
  </p:slideViewPr>
  <p:outlineViewPr>
    <p:cViewPr>
      <p:scale>
        <a:sx n="33" d="100"/>
        <a:sy n="33" d="100"/>
      </p:scale>
      <p:origin x="0" y="6588"/>
    </p:cViewPr>
  </p:outlineViewPr>
  <p:notesTextViewPr>
    <p:cViewPr>
      <p:scale>
        <a:sx n="100" d="100"/>
        <a:sy n="100" d="100"/>
      </p:scale>
      <p:origin x="0" y="0"/>
    </p:cViewPr>
  </p:notesTextViewPr>
  <p:sorterViewPr>
    <p:cViewPr varScale="1">
      <p:scale>
        <a:sx n="100" d="100"/>
        <a:sy n="100" d="100"/>
      </p:scale>
      <p:origin x="0" y="-22788"/>
    </p:cViewPr>
  </p:sorterViewPr>
  <p:notesViewPr>
    <p:cSldViewPr>
      <p:cViewPr varScale="1">
        <p:scale>
          <a:sx n="75" d="100"/>
          <a:sy n="75" d="100"/>
        </p:scale>
        <p:origin x="-333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546" tIns="46273" rIns="92546" bIns="4627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546" tIns="46273" rIns="92546" bIns="46273" rtlCol="0"/>
          <a:lstStyle>
            <a:lvl1pPr algn="r" eaLnBrk="1" fontAlgn="auto" hangingPunct="1">
              <a:spcBef>
                <a:spcPts val="0"/>
              </a:spcBef>
              <a:spcAft>
                <a:spcPts val="0"/>
              </a:spcAft>
              <a:defRPr sz="1200">
                <a:latin typeface="+mn-lt"/>
              </a:defRPr>
            </a:lvl1pPr>
          </a:lstStyle>
          <a:p>
            <a:pPr>
              <a:defRPr/>
            </a:pPr>
            <a:fld id="{14197BEB-CF42-46DF-A054-B6A757FBECD6}" type="datetimeFigureOut">
              <a:rPr lang="en-US"/>
              <a:pPr>
                <a:defRPr/>
              </a:pPr>
              <a:t>9/25/2018</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546" tIns="46273" rIns="92546" bIns="4627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DFFD507-AAA0-4D20-A131-BCD13E2B33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546" tIns="46273" rIns="92546" bIns="46273"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546" tIns="46273" rIns="92546" bIns="46273" rtlCol="0"/>
          <a:lstStyle>
            <a:lvl1pPr algn="r" eaLnBrk="1" hangingPunct="1">
              <a:defRPr sz="1200">
                <a:latin typeface="Arial" charset="0"/>
              </a:defRPr>
            </a:lvl1pPr>
          </a:lstStyle>
          <a:p>
            <a:pPr>
              <a:defRPr/>
            </a:pPr>
            <a:fld id="{E0CEBD61-0846-4D81-961D-9D6B83A0CC11}" type="datetimeFigureOut">
              <a:rPr lang="en-US"/>
              <a:pPr>
                <a:defRPr/>
              </a:pPr>
              <a:t>9/25/2018</a:t>
            </a:fld>
            <a:endParaRPr lang="en-US"/>
          </a:p>
        </p:txBody>
      </p:sp>
      <p:sp>
        <p:nvSpPr>
          <p:cNvPr id="4" name="Slide Image Placeholder 3"/>
          <p:cNvSpPr>
            <a:spLocks noGrp="1" noRot="1" noChangeAspect="1"/>
          </p:cNvSpPr>
          <p:nvPr>
            <p:ph type="sldImg" idx="2"/>
          </p:nvPr>
        </p:nvSpPr>
        <p:spPr>
          <a:xfrm>
            <a:off x="1168400" y="693738"/>
            <a:ext cx="4613275" cy="3460750"/>
          </a:xfrm>
          <a:prstGeom prst="rect">
            <a:avLst/>
          </a:prstGeom>
          <a:noFill/>
          <a:ln w="12700">
            <a:solidFill>
              <a:prstClr val="black"/>
            </a:solidFill>
          </a:ln>
        </p:spPr>
        <p:txBody>
          <a:bodyPr vert="horz" lIns="92546" tIns="46273" rIns="92546" bIns="46273" rtlCol="0" anchor="ctr"/>
          <a:lstStyle/>
          <a:p>
            <a:pPr lvl="0"/>
            <a:endParaRPr lang="en-US" noProof="0" smtClean="0"/>
          </a:p>
        </p:txBody>
      </p:sp>
      <p:sp>
        <p:nvSpPr>
          <p:cNvPr id="5" name="Notes Placeholder 4"/>
          <p:cNvSpPr>
            <a:spLocks noGrp="1"/>
          </p:cNvSpPr>
          <p:nvPr>
            <p:ph type="body" sz="quarter" idx="3"/>
          </p:nvPr>
        </p:nvSpPr>
        <p:spPr>
          <a:xfrm>
            <a:off x="695325" y="4387850"/>
            <a:ext cx="5559425" cy="4154488"/>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546" tIns="46273" rIns="92546" bIns="46273"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pPr>
              <a:defRPr/>
            </a:pPr>
            <a:fld id="{76C31022-A8D6-431C-A0AD-8538B30BEA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E7BA16-D80A-4152-B7DA-2F221E815523}" type="slidenum">
              <a:rPr lang="en-US" altLang="en-US" smtClean="0">
                <a:solidFill>
                  <a:srgbClr val="000000"/>
                </a:solidFill>
              </a:rPr>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32011F-CB8C-4FDD-8051-42B063443486}"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ct val="20000"/>
              </a:spcBef>
              <a:buFont typeface="Wingdings" panose="05000000000000000000" pitchFamily="2" charset="2"/>
              <a:buChar char="§"/>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176A5B-A571-436E-978D-DE944ACF1060}"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16546E-1C37-4773-BADF-8255BC442168}" type="slidenum">
              <a:rPr lang="en-US" altLang="en-US" smtClean="0">
                <a:solidFill>
                  <a:srgbClr val="000000"/>
                </a:solidFill>
                <a:latin typeface="Arial" panose="020B0604020202020204" pitchFamily="34" charset="0"/>
              </a:rPr>
              <a:pPr>
                <a:spcBef>
                  <a:spcPct val="0"/>
                </a:spcBef>
              </a:pPr>
              <a:t>12</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B8D23E-52D2-45C4-ADF1-EB4523418E34}" type="slidenum">
              <a:rPr lang="en-US" altLang="en-US" smtClean="0">
                <a:solidFill>
                  <a:srgbClr val="000000"/>
                </a:solidFill>
                <a:latin typeface="Arial" panose="020B0604020202020204" pitchFamily="34" charset="0"/>
              </a:rPr>
              <a:pPr>
                <a:spcBef>
                  <a:spcPct val="0"/>
                </a:spcBef>
              </a:pPr>
              <a:t>13</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B78BF2-7331-4D22-9F42-3BCF83AA35E2}" type="slidenum">
              <a:rPr lang="en-US" altLang="en-US" smtClean="0">
                <a:solidFill>
                  <a:srgbClr val="000000"/>
                </a:solidFill>
                <a:latin typeface="Arial" panose="020B0604020202020204" pitchFamily="34" charset="0"/>
              </a:rPr>
              <a:pPr>
                <a:spcBef>
                  <a:spcPct val="0"/>
                </a:spcBef>
              </a:pPr>
              <a:t>14</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339F72-1857-46C4-AB11-F657704A5A3F}" type="slidenum">
              <a:rPr lang="en-US" altLang="en-US" smtClean="0">
                <a:solidFill>
                  <a:srgbClr val="000000"/>
                </a:solidFill>
                <a:latin typeface="Arial" panose="020B0604020202020204" pitchFamily="34" charset="0"/>
              </a:rPr>
              <a:pPr>
                <a:spcBef>
                  <a:spcPct val="0"/>
                </a:spcBef>
              </a:pPr>
              <a:t>15</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50938" indent="-230188">
              <a:spcBef>
                <a:spcPct val="30000"/>
              </a:spcBef>
              <a:defRPr sz="1200">
                <a:solidFill>
                  <a:schemeClr val="tx1"/>
                </a:solidFill>
                <a:latin typeface="Calibri" panose="020F0502020204030204" pitchFamily="34" charset="0"/>
              </a:defRPr>
            </a:lvl3pPr>
            <a:lvl4pPr marL="1611313" indent="-230188">
              <a:spcBef>
                <a:spcPct val="30000"/>
              </a:spcBef>
              <a:defRPr sz="1200">
                <a:solidFill>
                  <a:schemeClr val="tx1"/>
                </a:solidFill>
                <a:latin typeface="Calibri" panose="020F0502020204030204" pitchFamily="34" charset="0"/>
              </a:defRPr>
            </a:lvl4pPr>
            <a:lvl5pPr marL="2071688" indent="-230188">
              <a:spcBef>
                <a:spcPct val="30000"/>
              </a:spcBef>
              <a:defRPr sz="1200">
                <a:solidFill>
                  <a:schemeClr val="tx1"/>
                </a:solidFill>
                <a:latin typeface="Calibri" panose="020F0502020204030204" pitchFamily="34" charset="0"/>
              </a:defRPr>
            </a:lvl5pPr>
            <a:lvl6pPr marL="2528888" indent="-230188" eaLnBrk="0" fontAlgn="base" hangingPunct="0">
              <a:spcBef>
                <a:spcPct val="30000"/>
              </a:spcBef>
              <a:spcAft>
                <a:spcPct val="0"/>
              </a:spcAft>
              <a:defRPr sz="1200">
                <a:solidFill>
                  <a:schemeClr val="tx1"/>
                </a:solidFill>
                <a:latin typeface="Calibri" panose="020F0502020204030204" pitchFamily="34" charset="0"/>
              </a:defRPr>
            </a:lvl6pPr>
            <a:lvl7pPr marL="2986088" indent="-230188" eaLnBrk="0" fontAlgn="base" hangingPunct="0">
              <a:spcBef>
                <a:spcPct val="30000"/>
              </a:spcBef>
              <a:spcAft>
                <a:spcPct val="0"/>
              </a:spcAft>
              <a:defRPr sz="1200">
                <a:solidFill>
                  <a:schemeClr val="tx1"/>
                </a:solidFill>
                <a:latin typeface="Calibri" panose="020F0502020204030204" pitchFamily="34" charset="0"/>
              </a:defRPr>
            </a:lvl7pPr>
            <a:lvl8pPr marL="3443288" indent="-230188" eaLnBrk="0" fontAlgn="base" hangingPunct="0">
              <a:spcBef>
                <a:spcPct val="30000"/>
              </a:spcBef>
              <a:spcAft>
                <a:spcPct val="0"/>
              </a:spcAft>
              <a:defRPr sz="1200">
                <a:solidFill>
                  <a:schemeClr val="tx1"/>
                </a:solidFill>
                <a:latin typeface="Calibri" panose="020F0502020204030204" pitchFamily="34" charset="0"/>
              </a:defRPr>
            </a:lvl8pPr>
            <a:lvl9pPr marL="39004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4700F8-4889-44B1-9C4E-FE7D9D2E434F}"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C0FA2-1289-45BF-AC5D-DA5A4C09A2FC}" type="slidenum">
              <a:rPr lang="en-US" altLang="en-US" smtClean="0">
                <a:latin typeface="Calibri" panose="020F0502020204030204" pitchFamily="34" charset="0"/>
                <a:ea typeface="MS PGothic" panose="020B0600070205080204" pitchFamily="34" charset="-128"/>
              </a:rPr>
              <a:pPr/>
              <a:t>17</a:t>
            </a:fld>
            <a:endParaRPr lang="en-US" altLang="en-US" smtClean="0">
              <a:latin typeface="Calibri" panose="020F050202020403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F8913-F016-4381-99E4-BA170851130B}" type="slidenum">
              <a:rPr lang="en-US" altLang="en-US" smtClean="0">
                <a:latin typeface="Calibri" panose="020F0502020204030204" pitchFamily="34" charset="0"/>
                <a:ea typeface="MS PGothic" panose="020B0600070205080204" pitchFamily="34" charset="-128"/>
              </a:rPr>
              <a:pPr/>
              <a:t>18</a:t>
            </a:fld>
            <a:endParaRPr lang="en-US" altLang="en-US" smtClean="0">
              <a:latin typeface="Calibri" panose="020F050202020403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97DBBC-D2C0-4452-845B-D8FC08D061C1}"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010EE6-2ED0-430B-A660-E63015E007A2}" type="slidenum">
              <a:rPr lang="en-US" altLang="en-US" smtClean="0">
                <a:solidFill>
                  <a:srgbClr val="000000"/>
                </a:solidFill>
                <a:latin typeface="Arial" panose="020B0604020202020204" pitchFamily="34" charset="0"/>
              </a:rPr>
              <a:pPr>
                <a:spcBef>
                  <a:spcPct val="0"/>
                </a:spcBef>
              </a:pPr>
              <a:t>2</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821CF76-23C4-41A9-806E-2D87D84BFAF0}" type="slidenum">
              <a:rPr lang="en-US" altLang="en-US" smtClean="0">
                <a:solidFill>
                  <a:srgbClr val="000000"/>
                </a:solidFill>
                <a:latin typeface="Calibri" panose="020F0502020204030204" pitchFamily="34" charset="0"/>
                <a:ea typeface="MS PGothic" panose="020B0600070205080204" pitchFamily="34" charset="-128"/>
              </a:rPr>
              <a:pPr/>
              <a:t>20</a:t>
            </a:fld>
            <a:endParaRPr lang="en-US" altLang="en-US" smtClean="0">
              <a:solidFill>
                <a:srgbClr val="000000"/>
              </a:solidFill>
              <a:latin typeface="Calibri" panose="020F050202020403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76CBCF-1DEF-41BE-A1A9-DADC89B797B4}"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11355A-BF31-4EE3-B841-68BAB738F516}"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AE3674-43C0-4B98-BA52-979F4F818ADA}" type="slidenum">
              <a:rPr lang="en-US" altLang="en-US" smtClean="0">
                <a:latin typeface="Calibri" panose="020F0502020204030204" pitchFamily="34" charset="0"/>
                <a:ea typeface="MS PGothic" panose="020B0600070205080204" pitchFamily="34" charset="-128"/>
              </a:rPr>
              <a:pPr/>
              <a:t>23</a:t>
            </a:fld>
            <a:endParaRPr lang="en-US" altLang="en-US" smtClean="0">
              <a:latin typeface="Calibri" panose="020F050202020403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8368D82-D1BE-451A-9AA1-5FA11A0B21B5}" type="slidenum">
              <a:rPr lang="en-US" altLang="en-US" smtClean="0">
                <a:solidFill>
                  <a:srgbClr val="000000"/>
                </a:solidFill>
                <a:latin typeface="Calibri" panose="020F0502020204030204" pitchFamily="34" charset="0"/>
              </a:rPr>
              <a:pPr/>
              <a:t>24</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9B8A1F1-7091-4672-A8A6-6A7A1EE1DB57}" type="slidenum">
              <a:rPr lang="en-US" altLang="en-US" smtClean="0">
                <a:solidFill>
                  <a:srgbClr val="000000"/>
                </a:solidFill>
                <a:latin typeface="Calibri" panose="020F0502020204030204" pitchFamily="34" charset="0"/>
              </a:rPr>
              <a:pPr/>
              <a:t>25</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346766D-F04E-4E51-A8F3-4F6F5DF39FD6}" type="slidenum">
              <a:rPr lang="en-US" altLang="en-US" smtClean="0">
                <a:solidFill>
                  <a:srgbClr val="000000"/>
                </a:solidFill>
                <a:latin typeface="Calibri" panose="020F0502020204030204" pitchFamily="34" charset="0"/>
              </a:rPr>
              <a:pPr/>
              <a:t>26</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024DBE-B8C6-4876-8C6E-C88F936E34B8}" type="slidenum">
              <a:rPr lang="en-US" altLang="en-US" smtClean="0">
                <a:solidFill>
                  <a:srgbClr val="000000"/>
                </a:solidFill>
                <a:latin typeface="Calibri" panose="020F0502020204030204" pitchFamily="34" charset="0"/>
              </a:rPr>
              <a:pPr/>
              <a:t>27</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67E7305-2DCD-4D97-8690-2C79621E519E}" type="slidenum">
              <a:rPr lang="en-US" altLang="en-US" smtClean="0">
                <a:solidFill>
                  <a:srgbClr val="000000"/>
                </a:solidFill>
                <a:latin typeface="Calibri" panose="020F0502020204030204" pitchFamily="34" charset="0"/>
              </a:rPr>
              <a:pPr/>
              <a:t>28</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A7A97B1-3A4B-4D9C-AB0B-6EFD6FFA164C}" type="slidenum">
              <a:rPr lang="en-US" altLang="en-US" smtClean="0">
                <a:solidFill>
                  <a:srgbClr val="000000"/>
                </a:solidFill>
                <a:latin typeface="Calibri" panose="020F0502020204030204" pitchFamily="34" charset="0"/>
              </a:rPr>
              <a:pPr/>
              <a:t>29</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F512DF-8DE5-4D37-8F71-BD6C080B5148}"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69D86A0-9A37-49E5-8015-5E594D79EAE4}" type="slidenum">
              <a:rPr lang="en-US" altLang="en-US" smtClean="0">
                <a:solidFill>
                  <a:srgbClr val="000000"/>
                </a:solidFill>
                <a:latin typeface="Calibri" panose="020F0502020204030204" pitchFamily="34" charset="0"/>
              </a:rPr>
              <a:pPr/>
              <a:t>30</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3560CD3-5611-4DC7-B068-60E61331BC4B}" type="slidenum">
              <a:rPr lang="en-US" altLang="en-US" smtClean="0">
                <a:solidFill>
                  <a:srgbClr val="000000"/>
                </a:solidFill>
                <a:latin typeface="Calibri" panose="020F0502020204030204" pitchFamily="34" charset="0"/>
              </a:rPr>
              <a:pPr/>
              <a:t>31</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D39577A-26E4-4DB2-8585-5C4BECDEF6AC}" type="slidenum">
              <a:rPr lang="en-US" altLang="en-US" smtClean="0">
                <a:solidFill>
                  <a:srgbClr val="000000"/>
                </a:solidFill>
                <a:latin typeface="Calibri" panose="020F0502020204030204" pitchFamily="34" charset="0"/>
              </a:rPr>
              <a:pPr/>
              <a:t>32</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49B45D1-A088-4C1B-B72F-F67A202AF076}" type="slidenum">
              <a:rPr lang="en-US" altLang="en-US" smtClean="0">
                <a:solidFill>
                  <a:srgbClr val="000000"/>
                </a:solidFill>
                <a:latin typeface="Calibri" panose="020F0502020204030204" pitchFamily="34" charset="0"/>
              </a:rPr>
              <a:pPr/>
              <a:t>33</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51451DA-7285-43C8-9CBF-D0CAEF81C6EC}" type="slidenum">
              <a:rPr lang="en-US" altLang="en-US" smtClean="0">
                <a:solidFill>
                  <a:srgbClr val="000000"/>
                </a:solidFill>
                <a:latin typeface="Calibri" panose="020F0502020204030204" pitchFamily="34" charset="0"/>
              </a:rPr>
              <a:pPr/>
              <a:t>34</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7841417-5399-4667-919A-E94CC608BF05}" type="slidenum">
              <a:rPr lang="en-US" altLang="en-US" smtClean="0">
                <a:solidFill>
                  <a:srgbClr val="000000"/>
                </a:solidFill>
                <a:latin typeface="Calibri" panose="020F0502020204030204" pitchFamily="34" charset="0"/>
              </a:rPr>
              <a:pPr/>
              <a:t>35</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1504289-F123-45E8-9528-A5FBA0C777AA}" type="slidenum">
              <a:rPr lang="en-US" altLang="en-US" smtClean="0">
                <a:solidFill>
                  <a:srgbClr val="000000"/>
                </a:solidFill>
                <a:latin typeface="Calibri" panose="020F0502020204030204" pitchFamily="34" charset="0"/>
              </a:rPr>
              <a:pPr/>
              <a:t>36</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8D3B586-586E-4DFF-9DF2-B44B51BE7F83}" type="slidenum">
              <a:rPr lang="en-US" altLang="en-US" smtClean="0">
                <a:solidFill>
                  <a:srgbClr val="000000"/>
                </a:solidFill>
                <a:latin typeface="Calibri" panose="020F0502020204030204" pitchFamily="34" charset="0"/>
              </a:rPr>
              <a:pPr/>
              <a:t>37</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8469100-1BA3-4315-B25D-9D7DF640E0E2}" type="slidenum">
              <a:rPr lang="en-US" altLang="en-US" smtClean="0">
                <a:solidFill>
                  <a:srgbClr val="000000"/>
                </a:solidFill>
                <a:latin typeface="Calibri" panose="020F0502020204030204" pitchFamily="34" charset="0"/>
              </a:rPr>
              <a:pPr/>
              <a:t>38</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2A90A9D-03D4-48CC-97A1-7962E12FC15A}" type="slidenum">
              <a:rPr lang="en-US" altLang="en-US" smtClean="0">
                <a:solidFill>
                  <a:srgbClr val="000000"/>
                </a:solidFill>
                <a:latin typeface="Calibri" panose="020F0502020204030204" pitchFamily="34" charset="0"/>
              </a:rPr>
              <a:pPr/>
              <a:t>39</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99C71B-684E-440C-B4C9-94852151AC21}" type="slidenum">
              <a:rPr lang="en-US" altLang="en-US" smtClean="0">
                <a:solidFill>
                  <a:srgbClr val="000000"/>
                </a:solidFill>
                <a:latin typeface="Arial" panose="020B0604020202020204" pitchFamily="34" charset="0"/>
              </a:rPr>
              <a:pPr>
                <a:spcBef>
                  <a:spcPct val="0"/>
                </a:spcBef>
              </a:pPr>
              <a:t>4</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EA979D5-1FC9-4503-AFEB-891096D9EB6D}" type="slidenum">
              <a:rPr lang="en-US" altLang="en-US" smtClean="0">
                <a:solidFill>
                  <a:srgbClr val="000000"/>
                </a:solidFill>
                <a:latin typeface="Calibri" panose="020F0502020204030204" pitchFamily="34" charset="0"/>
              </a:rPr>
              <a:pPr/>
              <a:t>40</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E79CBB1-0B21-4F51-A977-1D65729F7990}" type="slidenum">
              <a:rPr lang="en-US" altLang="en-US" smtClean="0">
                <a:solidFill>
                  <a:srgbClr val="000000"/>
                </a:solidFill>
                <a:latin typeface="Calibri" panose="020F0502020204030204" pitchFamily="34" charset="0"/>
              </a:rPr>
              <a:pPr/>
              <a:t>41</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5F353D2-7723-4835-B81D-D9E24513409A}" type="slidenum">
              <a:rPr lang="en-US" altLang="en-US" smtClean="0">
                <a:solidFill>
                  <a:srgbClr val="000000"/>
                </a:solidFill>
                <a:latin typeface="Calibri" panose="020F0502020204030204" pitchFamily="34" charset="0"/>
              </a:rPr>
              <a:pPr/>
              <a:t>42</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AF04902-DAE5-449C-BE49-B91B668EE710}" type="slidenum">
              <a:rPr lang="en-US" altLang="en-US" smtClean="0">
                <a:solidFill>
                  <a:srgbClr val="000000"/>
                </a:solidFill>
                <a:latin typeface="Calibri" panose="020F0502020204030204" pitchFamily="34" charset="0"/>
              </a:rPr>
              <a:pPr/>
              <a:t>43</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B6384C7-7D10-4AD3-9F24-35632B61F3B6}" type="slidenum">
              <a:rPr lang="en-US" altLang="en-US" smtClean="0">
                <a:solidFill>
                  <a:srgbClr val="000000"/>
                </a:solidFill>
                <a:latin typeface="Calibri" panose="020F0502020204030204" pitchFamily="34" charset="0"/>
              </a:rPr>
              <a:pPr/>
              <a:t>44</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18BE8C2-9B0F-465D-ABCC-981B7005A07C}" type="slidenum">
              <a:rPr lang="en-US" altLang="en-US" smtClean="0">
                <a:solidFill>
                  <a:srgbClr val="000000"/>
                </a:solidFill>
                <a:latin typeface="Calibri" panose="020F0502020204030204" pitchFamily="34" charset="0"/>
              </a:rPr>
              <a:pPr/>
              <a:t>45</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3A136DC-4330-4B42-98A8-7E2735C014B5}" type="slidenum">
              <a:rPr lang="en-US" altLang="en-US" smtClean="0">
                <a:solidFill>
                  <a:srgbClr val="000000"/>
                </a:solidFill>
                <a:latin typeface="Calibri" panose="020F0502020204030204" pitchFamily="34" charset="0"/>
              </a:rPr>
              <a:pPr/>
              <a:t>46</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A97B36-2774-41F4-9F3B-FB62404F2E17}" type="slidenum">
              <a:rPr lang="en-US" altLang="en-US" smtClean="0"/>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E837B1-B844-4CF6-B74E-D6DAAEFF2786}" type="slidenum">
              <a:rPr lang="en-US" altLang="en-US" smtClean="0"/>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7BD69C-88EF-4250-934C-EE4156E74E3F}" type="slidenum">
              <a:rPr lang="en-US" altLang="en-US" smtClean="0">
                <a:latin typeface="Arial" panose="020B0604020202020204" pitchFamily="34" charset="0"/>
              </a:rPr>
              <a:pPr>
                <a:spcBef>
                  <a:spcPct val="0"/>
                </a:spcBef>
              </a:pPr>
              <a:t>49</a:t>
            </a:fld>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650607-D7D4-45F9-9B4A-4FAE3A748C0E}" type="slidenum">
              <a:rPr lang="en-US" altLang="en-US" smtClean="0">
                <a:solidFill>
                  <a:srgbClr val="000000"/>
                </a:solidFill>
                <a:latin typeface="Arial" panose="020B0604020202020204" pitchFamily="34" charset="0"/>
              </a:rPr>
              <a:pPr>
                <a:spcBef>
                  <a:spcPct val="0"/>
                </a:spcBef>
              </a:pPr>
              <a:t>5</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3D37F1-6C8B-4FDF-851B-FD29CEEDF336}" type="slidenum">
              <a:rPr lang="en-US" altLang="en-US" smtClean="0">
                <a:latin typeface="Calibri" panose="020F0502020204030204" pitchFamily="34" charset="0"/>
                <a:ea typeface="MS PGothic" panose="020B0600070205080204" pitchFamily="34" charset="-128"/>
              </a:rPr>
              <a:pPr/>
              <a:t>50</a:t>
            </a:fld>
            <a:endParaRPr lang="en-US" altLang="en-US" smtClean="0">
              <a:latin typeface="Calibri" panose="020F050202020403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1A19E7-12A6-4555-98F6-2BEA8C8787B6}"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2575">
              <a:spcBef>
                <a:spcPct val="30000"/>
              </a:spcBef>
              <a:defRPr sz="1200">
                <a:solidFill>
                  <a:schemeClr val="tx1"/>
                </a:solidFill>
                <a:latin typeface="Calibri" panose="020F0502020204030204" pitchFamily="34" charset="0"/>
              </a:defRPr>
            </a:lvl2pPr>
            <a:lvl3pPr marL="1130300" indent="-225425">
              <a:spcBef>
                <a:spcPct val="30000"/>
              </a:spcBef>
              <a:defRPr sz="1200">
                <a:solidFill>
                  <a:schemeClr val="tx1"/>
                </a:solidFill>
                <a:latin typeface="Calibri" panose="020F0502020204030204" pitchFamily="34" charset="0"/>
              </a:defRPr>
            </a:lvl3pPr>
            <a:lvl4pPr marL="1582738"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648D8F-0416-4183-A4BF-C93CAE0C878E}"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87E9C-E7C5-48DA-829E-5B493BF8DD14}"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7048DD-35F3-401A-AEFB-30D9C2A122E4}" type="slidenum">
              <a:rPr lang="en-US" altLang="en-US" smtClean="0">
                <a:solidFill>
                  <a:srgbClr val="000000"/>
                </a:solidFill>
                <a:latin typeface="Arial" panose="020B0604020202020204" pitchFamily="34" charset="0"/>
              </a:rPr>
              <a:pPr>
                <a:spcBef>
                  <a:spcPct val="0"/>
                </a:spcBef>
              </a:pPr>
              <a:t>9</a:t>
            </a:fld>
            <a:endParaRPr lang="en-US" altLang="en-US" smtClean="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5.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5.xml"/><Relationship Id="rId4" Type="http://schemas.openxmlformats.org/officeDocument/2006/relationships/image" Target="../media/image5.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476AC525-D5B5-4602-A119-905D1493D8AB}" type="slidenum">
              <a:rPr lang="en-US"/>
              <a:pPr>
                <a:defRPr/>
              </a:pPr>
              <a:t>‹#›</a:t>
            </a:fld>
            <a:endParaRPr lang="en-US"/>
          </a:p>
        </p:txBody>
      </p:sp>
    </p:spTree>
    <p:extLst>
      <p:ext uri="{BB962C8B-B14F-4D97-AF65-F5344CB8AC3E}">
        <p14:creationId xmlns:p14="http://schemas.microsoft.com/office/powerpoint/2010/main" val="2857743619"/>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E5B9F56-49DE-4002-B8F8-36353F8DF724}"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F60226-ABFE-4E69-9594-26B518AAF498}" type="slidenum">
              <a:rPr lang="en-US"/>
              <a:pPr>
                <a:defRPr/>
              </a:pPr>
              <a:t>‹#›</a:t>
            </a:fld>
            <a:endParaRPr lang="en-US"/>
          </a:p>
        </p:txBody>
      </p:sp>
    </p:spTree>
    <p:extLst>
      <p:ext uri="{BB962C8B-B14F-4D97-AF65-F5344CB8AC3E}">
        <p14:creationId xmlns:p14="http://schemas.microsoft.com/office/powerpoint/2010/main" val="3890222436"/>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140975F-BBC6-42D6-A1D3-7FA024F0AF22}"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651C1-2551-432A-A22D-0B27489991F2}" type="slidenum">
              <a:rPr lang="en-US"/>
              <a:pPr>
                <a:defRPr/>
              </a:pPr>
              <a:t>‹#›</a:t>
            </a:fld>
            <a:endParaRPr lang="en-US"/>
          </a:p>
        </p:txBody>
      </p:sp>
    </p:spTree>
    <p:extLst>
      <p:ext uri="{BB962C8B-B14F-4D97-AF65-F5344CB8AC3E}">
        <p14:creationId xmlns:p14="http://schemas.microsoft.com/office/powerpoint/2010/main" val="4176279992"/>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27B09C3A-3441-4190-87D8-7CE854718FDC}" type="slidenum">
              <a:rPr lang="en-US"/>
              <a:pPr>
                <a:defRPr/>
              </a:pPr>
              <a:t>‹#›</a:t>
            </a:fld>
            <a:endParaRPr lang="en-US"/>
          </a:p>
        </p:txBody>
      </p:sp>
    </p:spTree>
    <p:extLst>
      <p:ext uri="{BB962C8B-B14F-4D97-AF65-F5344CB8AC3E}">
        <p14:creationId xmlns:p14="http://schemas.microsoft.com/office/powerpoint/2010/main" val="273792585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8D3CD2-B9DC-4E4F-8C72-861DB6146540}" type="slidenum">
              <a:rPr lang="en-US"/>
              <a:pPr>
                <a:defRPr/>
              </a:pPr>
              <a:t>‹#›</a:t>
            </a:fld>
            <a:endParaRPr lang="en-US"/>
          </a:p>
        </p:txBody>
      </p:sp>
    </p:spTree>
    <p:extLst>
      <p:ext uri="{BB962C8B-B14F-4D97-AF65-F5344CB8AC3E}">
        <p14:creationId xmlns:p14="http://schemas.microsoft.com/office/powerpoint/2010/main" val="601686145"/>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2F02009-A897-4846-A79B-40AE9D49A5E1}" type="slidenum">
              <a:rPr lang="en-US"/>
              <a:pPr>
                <a:defRPr/>
              </a:pPr>
              <a:t>‹#›</a:t>
            </a:fld>
            <a:endParaRPr lang="en-US"/>
          </a:p>
        </p:txBody>
      </p:sp>
    </p:spTree>
    <p:extLst>
      <p:ext uri="{BB962C8B-B14F-4D97-AF65-F5344CB8AC3E}">
        <p14:creationId xmlns:p14="http://schemas.microsoft.com/office/powerpoint/2010/main" val="2325700545"/>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CBFF4664-38BF-49A5-B685-E01EE4D31272}"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BD37D-F12E-4384-B697-3D9A2C4ECE5D}" type="slidenum">
              <a:rPr lang="en-US"/>
              <a:pPr>
                <a:defRPr/>
              </a:pPr>
              <a:t>‹#›</a:t>
            </a:fld>
            <a:endParaRPr lang="en-US"/>
          </a:p>
        </p:txBody>
      </p:sp>
    </p:spTree>
    <p:extLst>
      <p:ext uri="{BB962C8B-B14F-4D97-AF65-F5344CB8AC3E}">
        <p14:creationId xmlns:p14="http://schemas.microsoft.com/office/powerpoint/2010/main" val="2958163048"/>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4AE6B193-0E97-4A97-B2EE-C398FB7C9B7D}"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C259D-AB3F-4087-9276-DB4C27D18DEB}" type="slidenum">
              <a:rPr lang="en-US"/>
              <a:pPr>
                <a:defRPr/>
              </a:pPr>
              <a:t>‹#›</a:t>
            </a:fld>
            <a:endParaRPr lang="en-US"/>
          </a:p>
        </p:txBody>
      </p:sp>
    </p:spTree>
    <p:extLst>
      <p:ext uri="{BB962C8B-B14F-4D97-AF65-F5344CB8AC3E}">
        <p14:creationId xmlns:p14="http://schemas.microsoft.com/office/powerpoint/2010/main" val="2503867277"/>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29DD4D37-E0D6-4852-8DC6-724BA79EDE9C}" type="slidenum">
              <a:rPr lang="en-US"/>
              <a:pPr>
                <a:defRPr/>
              </a:pPr>
              <a:t>‹#›</a:t>
            </a:fld>
            <a:endParaRPr lang="en-US"/>
          </a:p>
        </p:txBody>
      </p:sp>
    </p:spTree>
    <p:extLst>
      <p:ext uri="{BB962C8B-B14F-4D97-AF65-F5344CB8AC3E}">
        <p14:creationId xmlns:p14="http://schemas.microsoft.com/office/powerpoint/2010/main" val="3561298098"/>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ED5C2AB-DA28-47EA-BA32-E9CC87CCBDA3}" type="slidenum">
              <a:rPr lang="en-US"/>
              <a:pPr>
                <a:defRPr/>
              </a:pPr>
              <a:t>‹#›</a:t>
            </a:fld>
            <a:endParaRPr lang="en-US"/>
          </a:p>
        </p:txBody>
      </p:sp>
    </p:spTree>
    <p:extLst>
      <p:ext uri="{BB962C8B-B14F-4D97-AF65-F5344CB8AC3E}">
        <p14:creationId xmlns:p14="http://schemas.microsoft.com/office/powerpoint/2010/main" val="133329516"/>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A70DB0DB-0BF4-4112-A14C-3040DD71A5B9}" type="slidenum">
              <a:rPr lang="en-US"/>
              <a:pPr>
                <a:defRPr/>
              </a:pPr>
              <a:t>‹#›</a:t>
            </a:fld>
            <a:endParaRPr lang="en-US"/>
          </a:p>
        </p:txBody>
      </p:sp>
    </p:spTree>
    <p:extLst>
      <p:ext uri="{BB962C8B-B14F-4D97-AF65-F5344CB8AC3E}">
        <p14:creationId xmlns:p14="http://schemas.microsoft.com/office/powerpoint/2010/main" val="334670528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54F0C37-6F17-4DD3-ACC6-BD8342305765}" type="slidenum">
              <a:rPr lang="en-US"/>
              <a:pPr>
                <a:defRPr/>
              </a:pPr>
              <a:t>‹#›</a:t>
            </a:fld>
            <a:endParaRPr lang="en-US"/>
          </a:p>
        </p:txBody>
      </p:sp>
    </p:spTree>
    <p:extLst>
      <p:ext uri="{BB962C8B-B14F-4D97-AF65-F5344CB8AC3E}">
        <p14:creationId xmlns:p14="http://schemas.microsoft.com/office/powerpoint/2010/main" val="3565902572"/>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711E5681-051F-47DA-B496-A32611C0E06C}"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92E11C-3DAC-4D86-AE04-600818651970}" type="slidenum">
              <a:rPr lang="en-US"/>
              <a:pPr>
                <a:defRPr/>
              </a:pPr>
              <a:t>‹#›</a:t>
            </a:fld>
            <a:endParaRPr lang="en-US"/>
          </a:p>
        </p:txBody>
      </p:sp>
    </p:spTree>
    <p:extLst>
      <p:ext uri="{BB962C8B-B14F-4D97-AF65-F5344CB8AC3E}">
        <p14:creationId xmlns:p14="http://schemas.microsoft.com/office/powerpoint/2010/main" val="212091513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CC619AB8-2892-41D3-9A8B-26FDB7BE5330}"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F1C7D-AE3C-4189-99FA-C1B84AD42BEF}" type="slidenum">
              <a:rPr lang="en-US"/>
              <a:pPr>
                <a:defRPr/>
              </a:pPr>
              <a:t>‹#›</a:t>
            </a:fld>
            <a:endParaRPr lang="en-US"/>
          </a:p>
        </p:txBody>
      </p:sp>
    </p:spTree>
    <p:extLst>
      <p:ext uri="{BB962C8B-B14F-4D97-AF65-F5344CB8AC3E}">
        <p14:creationId xmlns:p14="http://schemas.microsoft.com/office/powerpoint/2010/main" val="3858706941"/>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EB27C51C-7BE4-408E-9CB6-4FFF948AF3A6}" type="slidenum">
              <a:rPr lang="en-US"/>
              <a:pPr>
                <a:defRPr/>
              </a:pPr>
              <a:t>‹#›</a:t>
            </a:fld>
            <a:endParaRPr lang="en-US"/>
          </a:p>
        </p:txBody>
      </p:sp>
    </p:spTree>
    <p:extLst>
      <p:ext uri="{BB962C8B-B14F-4D97-AF65-F5344CB8AC3E}">
        <p14:creationId xmlns:p14="http://schemas.microsoft.com/office/powerpoint/2010/main" val="4628925"/>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7A7750C-48A9-4C4E-912E-421F948DED26}" type="slidenum">
              <a:rPr lang="en-US"/>
              <a:pPr>
                <a:defRPr/>
              </a:pPr>
              <a:t>‹#›</a:t>
            </a:fld>
            <a:endParaRPr lang="en-US"/>
          </a:p>
        </p:txBody>
      </p:sp>
    </p:spTree>
    <p:extLst>
      <p:ext uri="{BB962C8B-B14F-4D97-AF65-F5344CB8AC3E}">
        <p14:creationId xmlns:p14="http://schemas.microsoft.com/office/powerpoint/2010/main" val="375225646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55E8328-20A3-4D99-AC8A-36929A9926F8}" type="slidenum">
              <a:rPr lang="en-US"/>
              <a:pPr>
                <a:defRPr/>
              </a:pPr>
              <a:t>‹#›</a:t>
            </a:fld>
            <a:endParaRPr lang="en-US"/>
          </a:p>
        </p:txBody>
      </p:sp>
    </p:spTree>
    <p:extLst>
      <p:ext uri="{BB962C8B-B14F-4D97-AF65-F5344CB8AC3E}">
        <p14:creationId xmlns:p14="http://schemas.microsoft.com/office/powerpoint/2010/main" val="1283411278"/>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B05B9349-7666-4DE9-B9A2-805E81A8FD80}" type="slidenum">
              <a:rPr lang="en-US"/>
              <a:pPr>
                <a:defRPr/>
              </a:pPr>
              <a:t>‹#›</a:t>
            </a:fld>
            <a:endParaRPr lang="en-US"/>
          </a:p>
        </p:txBody>
      </p:sp>
    </p:spTree>
    <p:extLst>
      <p:ext uri="{BB962C8B-B14F-4D97-AF65-F5344CB8AC3E}">
        <p14:creationId xmlns:p14="http://schemas.microsoft.com/office/powerpoint/2010/main" val="2238105842"/>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2343C438-CB3C-410F-96B9-5B7E59CA58B0}" type="slidenum">
              <a:rPr lang="en-US"/>
              <a:pPr>
                <a:defRPr/>
              </a:pPr>
              <a:t>‹#›</a:t>
            </a:fld>
            <a:endParaRPr lang="en-US"/>
          </a:p>
        </p:txBody>
      </p:sp>
    </p:spTree>
    <p:extLst>
      <p:ext uri="{BB962C8B-B14F-4D97-AF65-F5344CB8AC3E}">
        <p14:creationId xmlns:p14="http://schemas.microsoft.com/office/powerpoint/2010/main" val="159566921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A3B2C-7B21-4DE0-9B29-7C50500D4246}" type="slidenum">
              <a:rPr lang="en-US"/>
              <a:pPr>
                <a:defRPr/>
              </a:pPr>
              <a:t>‹#›</a:t>
            </a:fld>
            <a:endParaRPr lang="en-US"/>
          </a:p>
        </p:txBody>
      </p:sp>
    </p:spTree>
    <p:extLst>
      <p:ext uri="{BB962C8B-B14F-4D97-AF65-F5344CB8AC3E}">
        <p14:creationId xmlns:p14="http://schemas.microsoft.com/office/powerpoint/2010/main" val="1210204145"/>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F4715BC9-F759-48DD-AC90-93DDCF51EF19}" type="slidenum">
              <a:rPr lang="en-US"/>
              <a:pPr>
                <a:defRPr/>
              </a:pPr>
              <a:t>‹#›</a:t>
            </a:fld>
            <a:endParaRPr lang="en-US"/>
          </a:p>
        </p:txBody>
      </p:sp>
    </p:spTree>
    <p:extLst>
      <p:ext uri="{BB962C8B-B14F-4D97-AF65-F5344CB8AC3E}">
        <p14:creationId xmlns:p14="http://schemas.microsoft.com/office/powerpoint/2010/main" val="3107041044"/>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5065459-F618-4C64-96F0-0A83270A5012}" type="slidenum">
              <a:rPr lang="en-US"/>
              <a:pPr>
                <a:defRPr/>
              </a:pPr>
              <a:t>‹#›</a:t>
            </a:fld>
            <a:endParaRPr lang="en-US"/>
          </a:p>
        </p:txBody>
      </p:sp>
    </p:spTree>
    <p:extLst>
      <p:ext uri="{BB962C8B-B14F-4D97-AF65-F5344CB8AC3E}">
        <p14:creationId xmlns:p14="http://schemas.microsoft.com/office/powerpoint/2010/main" val="421622155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94FBD24-DC11-4BAC-8AE0-16E2851AE702}" type="slidenum">
              <a:rPr lang="en-US"/>
              <a:pPr>
                <a:defRPr/>
              </a:pPr>
              <a:t>‹#›</a:t>
            </a:fld>
            <a:endParaRPr lang="en-US"/>
          </a:p>
        </p:txBody>
      </p:sp>
    </p:spTree>
    <p:extLst>
      <p:ext uri="{BB962C8B-B14F-4D97-AF65-F5344CB8AC3E}">
        <p14:creationId xmlns:p14="http://schemas.microsoft.com/office/powerpoint/2010/main" val="3959172918"/>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9946BE0-7528-49B7-B00F-E7152584D1CC}" type="slidenum">
              <a:rPr lang="en-US"/>
              <a:pPr>
                <a:defRPr/>
              </a:pPr>
              <a:t>‹#›</a:t>
            </a:fld>
            <a:endParaRPr lang="en-US"/>
          </a:p>
        </p:txBody>
      </p:sp>
    </p:spTree>
    <p:extLst>
      <p:ext uri="{BB962C8B-B14F-4D97-AF65-F5344CB8AC3E}">
        <p14:creationId xmlns:p14="http://schemas.microsoft.com/office/powerpoint/2010/main" val="3277255737"/>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12EF8E65-8AE8-4610-82BE-92464B722122}" type="slidenum">
              <a:rPr lang="en-US"/>
              <a:pPr>
                <a:defRPr/>
              </a:pPr>
              <a:t>‹#›</a:t>
            </a:fld>
            <a:endParaRPr lang="en-US"/>
          </a:p>
        </p:txBody>
      </p:sp>
    </p:spTree>
    <p:extLst>
      <p:ext uri="{BB962C8B-B14F-4D97-AF65-F5344CB8AC3E}">
        <p14:creationId xmlns:p14="http://schemas.microsoft.com/office/powerpoint/2010/main" val="2263359393"/>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A3B1FEB5-F8C0-4F7E-A845-782B04171F42}"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7BF45-002C-4242-92B9-B39BD259F184}" type="slidenum">
              <a:rPr lang="en-US"/>
              <a:pPr>
                <a:defRPr/>
              </a:pPr>
              <a:t>‹#›</a:t>
            </a:fld>
            <a:endParaRPr lang="en-US"/>
          </a:p>
        </p:txBody>
      </p:sp>
    </p:spTree>
    <p:extLst>
      <p:ext uri="{BB962C8B-B14F-4D97-AF65-F5344CB8AC3E}">
        <p14:creationId xmlns:p14="http://schemas.microsoft.com/office/powerpoint/2010/main" val="2004689993"/>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7041A81D-DAC4-44A8-A815-921DC8664C79}" type="slidenum">
              <a:rPr lang="en-US"/>
              <a:pPr>
                <a:defRPr/>
              </a:pPr>
              <a:t>‹#›</a:t>
            </a:fld>
            <a:endParaRPr lang="en-US"/>
          </a:p>
        </p:txBody>
      </p:sp>
    </p:spTree>
    <p:extLst>
      <p:ext uri="{BB962C8B-B14F-4D97-AF65-F5344CB8AC3E}">
        <p14:creationId xmlns:p14="http://schemas.microsoft.com/office/powerpoint/2010/main" val="957197685"/>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DAB2615-BBD3-4F9D-BD7A-9C627096A0DD}" type="slidenum">
              <a:rPr lang="en-US"/>
              <a:pPr>
                <a:defRPr/>
              </a:pPr>
              <a:t>‹#›</a:t>
            </a:fld>
            <a:endParaRPr lang="en-US"/>
          </a:p>
        </p:txBody>
      </p:sp>
    </p:spTree>
    <p:extLst>
      <p:ext uri="{BB962C8B-B14F-4D97-AF65-F5344CB8AC3E}">
        <p14:creationId xmlns:p14="http://schemas.microsoft.com/office/powerpoint/2010/main" val="2239394750"/>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D0022CC-E9CD-4E9D-B7B3-7765B104A7C4}" type="slidenum">
              <a:rPr lang="en-US"/>
              <a:pPr>
                <a:defRPr/>
              </a:pPr>
              <a:t>‹#›</a:t>
            </a:fld>
            <a:endParaRPr lang="en-US"/>
          </a:p>
        </p:txBody>
      </p:sp>
    </p:spTree>
    <p:extLst>
      <p:ext uri="{BB962C8B-B14F-4D97-AF65-F5344CB8AC3E}">
        <p14:creationId xmlns:p14="http://schemas.microsoft.com/office/powerpoint/2010/main" val="2274390612"/>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BC1E4110-17A4-4F1C-AE9E-05A655EB2CFB}"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8DA122-1DE6-4DA9-82AD-4C210FE619C3}" type="slidenum">
              <a:rPr lang="en-US"/>
              <a:pPr>
                <a:defRPr/>
              </a:pPr>
              <a:t>‹#›</a:t>
            </a:fld>
            <a:endParaRPr lang="en-US"/>
          </a:p>
        </p:txBody>
      </p:sp>
    </p:spTree>
    <p:extLst>
      <p:ext uri="{BB962C8B-B14F-4D97-AF65-F5344CB8AC3E}">
        <p14:creationId xmlns:p14="http://schemas.microsoft.com/office/powerpoint/2010/main" val="2383784961"/>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C644B3EF-995E-4AC4-894F-CA51E0E73A22}"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0D302-C958-4E1E-BF07-243A8559D08D}" type="slidenum">
              <a:rPr lang="en-US"/>
              <a:pPr>
                <a:defRPr/>
              </a:pPr>
              <a:t>‹#›</a:t>
            </a:fld>
            <a:endParaRPr lang="en-US"/>
          </a:p>
        </p:txBody>
      </p:sp>
    </p:spTree>
    <p:extLst>
      <p:ext uri="{BB962C8B-B14F-4D97-AF65-F5344CB8AC3E}">
        <p14:creationId xmlns:p14="http://schemas.microsoft.com/office/powerpoint/2010/main" val="515827293"/>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98FF56FF-589F-4F14-AC2C-456FC6D4D9A3}" type="slidenum">
              <a:rPr lang="en-US"/>
              <a:pPr>
                <a:defRPr/>
              </a:pPr>
              <a:t>‹#›</a:t>
            </a:fld>
            <a:endParaRPr lang="en-US"/>
          </a:p>
        </p:txBody>
      </p:sp>
    </p:spTree>
    <p:extLst>
      <p:ext uri="{BB962C8B-B14F-4D97-AF65-F5344CB8AC3E}">
        <p14:creationId xmlns:p14="http://schemas.microsoft.com/office/powerpoint/2010/main" val="3592324475"/>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0DAEF2-0920-41DE-9E27-EF5148031138}" type="slidenum">
              <a:rPr lang="en-US"/>
              <a:pPr>
                <a:defRPr/>
              </a:pPr>
              <a:t>‹#›</a:t>
            </a:fld>
            <a:endParaRPr lang="en-US"/>
          </a:p>
        </p:txBody>
      </p:sp>
    </p:spTree>
    <p:extLst>
      <p:ext uri="{BB962C8B-B14F-4D97-AF65-F5344CB8AC3E}">
        <p14:creationId xmlns:p14="http://schemas.microsoft.com/office/powerpoint/2010/main" val="2025766000"/>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4FA2F1F-9E14-4624-B2AB-B3DF64DEB1EC}"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69F19-4E6E-474B-8716-9EF944B5A1A1}" type="slidenum">
              <a:rPr lang="en-US"/>
              <a:pPr>
                <a:defRPr/>
              </a:pPr>
              <a:t>‹#›</a:t>
            </a:fld>
            <a:endParaRPr lang="en-US"/>
          </a:p>
        </p:txBody>
      </p:sp>
    </p:spTree>
    <p:extLst>
      <p:ext uri="{BB962C8B-B14F-4D97-AF65-F5344CB8AC3E}">
        <p14:creationId xmlns:p14="http://schemas.microsoft.com/office/powerpoint/2010/main" val="2946483930"/>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AADC2C4-1608-451A-A769-64B7C6774990}" type="slidenum">
              <a:rPr lang="en-US"/>
              <a:pPr>
                <a:defRPr/>
              </a:pPr>
              <a:t>‹#›</a:t>
            </a:fld>
            <a:endParaRPr lang="en-US"/>
          </a:p>
        </p:txBody>
      </p:sp>
    </p:spTree>
    <p:extLst>
      <p:ext uri="{BB962C8B-B14F-4D97-AF65-F5344CB8AC3E}">
        <p14:creationId xmlns:p14="http://schemas.microsoft.com/office/powerpoint/2010/main" val="375579768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3FF24A30-BB26-4E30-9A88-496CD625047F}"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42A30B-DFFB-4C2D-A043-0AF9B37AD8E6}" type="slidenum">
              <a:rPr lang="en-US"/>
              <a:pPr>
                <a:defRPr/>
              </a:pPr>
              <a:t>‹#›</a:t>
            </a:fld>
            <a:endParaRPr lang="en-US"/>
          </a:p>
        </p:txBody>
      </p:sp>
    </p:spTree>
    <p:extLst>
      <p:ext uri="{BB962C8B-B14F-4D97-AF65-F5344CB8AC3E}">
        <p14:creationId xmlns:p14="http://schemas.microsoft.com/office/powerpoint/2010/main" val="4274673393"/>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67305F57-CFCD-42B7-B449-26B2E5EE6925}"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06A637-59C9-42C9-B925-A46A48D2305D}" type="slidenum">
              <a:rPr lang="en-US"/>
              <a:pPr>
                <a:defRPr/>
              </a:pPr>
              <a:t>‹#›</a:t>
            </a:fld>
            <a:endParaRPr lang="en-US"/>
          </a:p>
        </p:txBody>
      </p:sp>
    </p:spTree>
    <p:extLst>
      <p:ext uri="{BB962C8B-B14F-4D97-AF65-F5344CB8AC3E}">
        <p14:creationId xmlns:p14="http://schemas.microsoft.com/office/powerpoint/2010/main" val="4207159465"/>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B2366010-CAA9-4792-B843-BB752E7046C7}" type="slidenum">
              <a:rPr lang="en-US"/>
              <a:pPr>
                <a:defRPr/>
              </a:pPr>
              <a:t>‹#›</a:t>
            </a:fld>
            <a:endParaRPr lang="en-US"/>
          </a:p>
        </p:txBody>
      </p:sp>
    </p:spTree>
    <p:extLst>
      <p:ext uri="{BB962C8B-B14F-4D97-AF65-F5344CB8AC3E}">
        <p14:creationId xmlns:p14="http://schemas.microsoft.com/office/powerpoint/2010/main" val="2896916710"/>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1B7D2AC-11E7-422D-B973-BACD512AFAAD}" type="slidenum">
              <a:rPr lang="en-US"/>
              <a:pPr>
                <a:defRPr/>
              </a:pPr>
              <a:t>‹#›</a:t>
            </a:fld>
            <a:endParaRPr lang="en-US"/>
          </a:p>
        </p:txBody>
      </p:sp>
    </p:spTree>
    <p:extLst>
      <p:ext uri="{BB962C8B-B14F-4D97-AF65-F5344CB8AC3E}">
        <p14:creationId xmlns:p14="http://schemas.microsoft.com/office/powerpoint/2010/main" val="2795554992"/>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EE1FED8-A32F-4C55-9563-9196A223B3D8}" type="slidenum">
              <a:rPr lang="en-US"/>
              <a:pPr>
                <a:defRPr/>
              </a:pPr>
              <a:t>‹#›</a:t>
            </a:fld>
            <a:endParaRPr lang="en-US"/>
          </a:p>
        </p:txBody>
      </p:sp>
    </p:spTree>
    <p:extLst>
      <p:ext uri="{BB962C8B-B14F-4D97-AF65-F5344CB8AC3E}">
        <p14:creationId xmlns:p14="http://schemas.microsoft.com/office/powerpoint/2010/main" val="2507377408"/>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C5897291-0927-4C96-92F4-AA97B32AB793}"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C30E8-0E7D-4CBE-9F1C-94FB49B3CFE5}" type="slidenum">
              <a:rPr lang="en-US"/>
              <a:pPr>
                <a:defRPr/>
              </a:pPr>
              <a:t>‹#›</a:t>
            </a:fld>
            <a:endParaRPr lang="en-US"/>
          </a:p>
        </p:txBody>
      </p:sp>
    </p:spTree>
    <p:extLst>
      <p:ext uri="{BB962C8B-B14F-4D97-AF65-F5344CB8AC3E}">
        <p14:creationId xmlns:p14="http://schemas.microsoft.com/office/powerpoint/2010/main" val="1880389746"/>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D9F9199F-6783-4DAD-8261-943912C7DEBF}"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9762E-DCB6-4CE8-AF16-2CA9EECDE1A2}" type="slidenum">
              <a:rPr lang="en-US"/>
              <a:pPr>
                <a:defRPr/>
              </a:pPr>
              <a:t>‹#›</a:t>
            </a:fld>
            <a:endParaRPr lang="en-US"/>
          </a:p>
        </p:txBody>
      </p:sp>
    </p:spTree>
    <p:extLst>
      <p:ext uri="{BB962C8B-B14F-4D97-AF65-F5344CB8AC3E}">
        <p14:creationId xmlns:p14="http://schemas.microsoft.com/office/powerpoint/2010/main" val="2157845674"/>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3" name="Rectangle 2"/>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171DA07E-93B4-4140-BE2B-C0363E16F5E6}" type="slidenum">
              <a:rPr lang="en-US" altLang="en-US"/>
              <a:pPr>
                <a:defRPr/>
              </a:pPr>
              <a:t>‹#›</a:t>
            </a:fld>
            <a:endParaRPr lang="en-US" altLang="en-US"/>
          </a:p>
        </p:txBody>
      </p:sp>
    </p:spTree>
    <p:extLst>
      <p:ext uri="{BB962C8B-B14F-4D97-AF65-F5344CB8AC3E}">
        <p14:creationId xmlns:p14="http://schemas.microsoft.com/office/powerpoint/2010/main" val="368326999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410130D-B2BC-4784-8B8A-534779D1AD39}" type="slidenum">
              <a:rPr lang="en-US"/>
              <a:pPr>
                <a:defRPr/>
              </a:pPr>
              <a:t>‹#›</a:t>
            </a:fld>
            <a:endParaRPr lang="en-US"/>
          </a:p>
        </p:txBody>
      </p:sp>
    </p:spTree>
    <p:extLst>
      <p:ext uri="{BB962C8B-B14F-4D97-AF65-F5344CB8AC3E}">
        <p14:creationId xmlns:p14="http://schemas.microsoft.com/office/powerpoint/2010/main" val="1194479501"/>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65A24C7-27DA-465A-96A4-6A65C32769CF}"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7A999-9002-4F80-AD0C-DCF4067F9880}" type="slidenum">
              <a:rPr lang="en-US"/>
              <a:pPr>
                <a:defRPr/>
              </a:pPr>
              <a:t>‹#›</a:t>
            </a:fld>
            <a:endParaRPr lang="en-US"/>
          </a:p>
        </p:txBody>
      </p:sp>
    </p:spTree>
    <p:extLst>
      <p:ext uri="{BB962C8B-B14F-4D97-AF65-F5344CB8AC3E}">
        <p14:creationId xmlns:p14="http://schemas.microsoft.com/office/powerpoint/2010/main" val="2398942411"/>
      </p:ext>
    </p:extLst>
  </p:cSld>
  <p:clrMapOvr>
    <a:masterClrMapping/>
  </p:clrMapOvr>
  <p:transition spd="slow">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37C42B4-6B20-4CFD-9432-5BF527F709F8}" type="slidenum">
              <a:rPr lang="en-US"/>
              <a:pPr>
                <a:defRPr/>
              </a:pPr>
              <a:t>‹#›</a:t>
            </a:fld>
            <a:endParaRPr lang="en-US"/>
          </a:p>
        </p:txBody>
      </p:sp>
    </p:spTree>
    <p:extLst>
      <p:ext uri="{BB962C8B-B14F-4D97-AF65-F5344CB8AC3E}">
        <p14:creationId xmlns:p14="http://schemas.microsoft.com/office/powerpoint/2010/main" val="3479136785"/>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10366DB-A75F-4F88-8204-6DFDADBEE41D}" type="slidenum">
              <a:rPr lang="en-US"/>
              <a:pPr>
                <a:defRPr/>
              </a:pPr>
              <a:t>‹#›</a:t>
            </a:fld>
            <a:endParaRPr lang="en-US"/>
          </a:p>
        </p:txBody>
      </p:sp>
    </p:spTree>
    <p:extLst>
      <p:ext uri="{BB962C8B-B14F-4D97-AF65-F5344CB8AC3E}">
        <p14:creationId xmlns:p14="http://schemas.microsoft.com/office/powerpoint/2010/main" val="518103590"/>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312282D5-8C87-4A0E-9281-1595F4F0D4AB}" type="slidenum">
              <a:rPr lang="en-US"/>
              <a:pPr>
                <a:defRPr/>
              </a:pPr>
              <a:t>‹#›</a:t>
            </a:fld>
            <a:endParaRPr lang="en-US"/>
          </a:p>
        </p:txBody>
      </p:sp>
    </p:spTree>
    <p:extLst>
      <p:ext uri="{BB962C8B-B14F-4D97-AF65-F5344CB8AC3E}">
        <p14:creationId xmlns:p14="http://schemas.microsoft.com/office/powerpoint/2010/main" val="404104444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D79B309F-F4C4-4837-B32B-20EC9E3D1E6B}"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C37FE7-7D2D-4183-B56B-13CE51722200}" type="slidenum">
              <a:rPr lang="en-US"/>
              <a:pPr>
                <a:defRPr/>
              </a:pPr>
              <a:t>‹#›</a:t>
            </a:fld>
            <a:endParaRPr lang="en-US"/>
          </a:p>
        </p:txBody>
      </p:sp>
    </p:spTree>
    <p:extLst>
      <p:ext uri="{BB962C8B-B14F-4D97-AF65-F5344CB8AC3E}">
        <p14:creationId xmlns:p14="http://schemas.microsoft.com/office/powerpoint/2010/main" val="238373500"/>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6E70ED7B-1614-47AD-96C4-65B899076FB0}" type="datetimeFigureOut">
              <a:rPr lang="en-US"/>
              <a:pPr>
                <a:defRPr/>
              </a:pPr>
              <a:t>9/25/2018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4E21F0-03CD-4E79-A31B-7F1A5965E497}" type="slidenum">
              <a:rPr lang="en-US"/>
              <a:pPr>
                <a:defRPr/>
              </a:pPr>
              <a:t>‹#›</a:t>
            </a:fld>
            <a:endParaRPr lang="en-US"/>
          </a:p>
        </p:txBody>
      </p:sp>
    </p:spTree>
    <p:extLst>
      <p:ext uri="{BB962C8B-B14F-4D97-AF65-F5344CB8AC3E}">
        <p14:creationId xmlns:p14="http://schemas.microsoft.com/office/powerpoint/2010/main" val="2756941843"/>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32E940F4-1073-4F71-8932-AD4FA3795583}" type="slidenum">
              <a:rPr lang="en-US" altLang="en-US"/>
              <a:pPr>
                <a:defRPr/>
              </a:pPr>
              <a:t>‹#›</a:t>
            </a:fld>
            <a:endParaRPr lang="en-US" altLang="en-US"/>
          </a:p>
        </p:txBody>
      </p:sp>
    </p:spTree>
    <p:extLst>
      <p:ext uri="{BB962C8B-B14F-4D97-AF65-F5344CB8AC3E}">
        <p14:creationId xmlns:p14="http://schemas.microsoft.com/office/powerpoint/2010/main" val="369992974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10C3506C-5CAF-4DB9-836E-B76DE9EDA165}" type="slidenum">
              <a:rPr lang="en-US" altLang="en-US"/>
              <a:pPr>
                <a:defRPr/>
              </a:pPr>
              <a:t>‹#›</a:t>
            </a:fld>
            <a:endParaRPr lang="en-US" altLang="en-US"/>
          </a:p>
        </p:txBody>
      </p:sp>
    </p:spTree>
    <p:extLst>
      <p:ext uri="{BB962C8B-B14F-4D97-AF65-F5344CB8AC3E}">
        <p14:creationId xmlns:p14="http://schemas.microsoft.com/office/powerpoint/2010/main" val="3102519605"/>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Rectangle 2"/>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10CED0AB-6106-45C6-B2D4-DADBB3EFDA7D}" type="slidenum">
              <a:rPr lang="en-US" altLang="en-US"/>
              <a:pPr>
                <a:defRPr/>
              </a:pPr>
              <a:t>‹#›</a:t>
            </a:fld>
            <a:endParaRPr lang="en-US" altLang="en-US"/>
          </a:p>
        </p:txBody>
      </p:sp>
    </p:spTree>
    <p:extLst>
      <p:ext uri="{BB962C8B-B14F-4D97-AF65-F5344CB8AC3E}">
        <p14:creationId xmlns:p14="http://schemas.microsoft.com/office/powerpoint/2010/main" val="743536340"/>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817A2DF2-27FF-45C3-8B55-F208129C82AC}" type="slidenum">
              <a:rPr lang="en-US" altLang="en-US"/>
              <a:pPr>
                <a:defRPr/>
              </a:pPr>
              <a:t>‹#›</a:t>
            </a:fld>
            <a:endParaRPr lang="en-US" altLang="en-US"/>
          </a:p>
        </p:txBody>
      </p:sp>
    </p:spTree>
    <p:extLst>
      <p:ext uri="{BB962C8B-B14F-4D97-AF65-F5344CB8AC3E}">
        <p14:creationId xmlns:p14="http://schemas.microsoft.com/office/powerpoint/2010/main" val="1732037773"/>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C6F63FD3-2A28-4FBD-8FE2-A1177D7384DF}" type="slidenum">
              <a:rPr lang="en-US" altLang="en-US"/>
              <a:pPr>
                <a:defRPr/>
              </a:pPr>
              <a:t>‹#›</a:t>
            </a:fld>
            <a:endParaRPr lang="en-US" altLang="en-US"/>
          </a:p>
        </p:txBody>
      </p:sp>
    </p:spTree>
    <p:extLst>
      <p:ext uri="{BB962C8B-B14F-4D97-AF65-F5344CB8AC3E}">
        <p14:creationId xmlns:p14="http://schemas.microsoft.com/office/powerpoint/2010/main" val="1832801832"/>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39BC161A-CADF-4F8F-9CC7-51F169AD069A}" type="slidenum">
              <a:rPr lang="en-US"/>
              <a:pPr>
                <a:defRPr/>
              </a:pPr>
              <a:t>‹#›</a:t>
            </a:fld>
            <a:endParaRPr lang="en-US"/>
          </a:p>
        </p:txBody>
      </p:sp>
    </p:spTree>
    <p:extLst>
      <p:ext uri="{BB962C8B-B14F-4D97-AF65-F5344CB8AC3E}">
        <p14:creationId xmlns:p14="http://schemas.microsoft.com/office/powerpoint/2010/main" val="3150235330"/>
      </p:ext>
    </p:extLst>
  </p:cSld>
  <p:clrMapOvr>
    <a:masterClrMapping/>
  </p:clrMapOvr>
  <p:transition spd="slow">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C411519-6E92-4B77-9BFB-7834EB83661B}" type="slidenum">
              <a:rPr lang="en-US"/>
              <a:pPr>
                <a:defRPr/>
              </a:pPr>
              <a:t>‹#›</a:t>
            </a:fld>
            <a:endParaRPr lang="en-US"/>
          </a:p>
        </p:txBody>
      </p:sp>
    </p:spTree>
    <p:extLst>
      <p:ext uri="{BB962C8B-B14F-4D97-AF65-F5344CB8AC3E}">
        <p14:creationId xmlns:p14="http://schemas.microsoft.com/office/powerpoint/2010/main" val="416292280"/>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59A2A178-3683-4A9D-A921-ED327CBEEF5B}" type="slidenum">
              <a:rPr lang="en-US" altLang="en-US"/>
              <a:pPr>
                <a:defRPr/>
              </a:pPr>
              <a:t>‹#›</a:t>
            </a:fld>
            <a:endParaRPr lang="en-US" altLang="en-US"/>
          </a:p>
        </p:txBody>
      </p:sp>
    </p:spTree>
    <p:extLst>
      <p:ext uri="{BB962C8B-B14F-4D97-AF65-F5344CB8AC3E}">
        <p14:creationId xmlns:p14="http://schemas.microsoft.com/office/powerpoint/2010/main" val="19160034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BD00B166-A28B-4774-A262-9293CA1FFD6A}" type="slidenum">
              <a:rPr lang="en-US" altLang="en-US"/>
              <a:pPr>
                <a:defRPr/>
              </a:pPr>
              <a:t>‹#›</a:t>
            </a:fld>
            <a:endParaRPr lang="en-US" altLang="en-US"/>
          </a:p>
        </p:txBody>
      </p:sp>
    </p:spTree>
    <p:extLst>
      <p:ext uri="{BB962C8B-B14F-4D97-AF65-F5344CB8AC3E}">
        <p14:creationId xmlns:p14="http://schemas.microsoft.com/office/powerpoint/2010/main" val="2602119643"/>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Rectangle 2"/>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BC2E21CB-2035-4238-899D-1258CF22E375}" type="slidenum">
              <a:rPr lang="en-US" altLang="en-US"/>
              <a:pPr>
                <a:defRPr/>
              </a:pPr>
              <a:t>‹#›</a:t>
            </a:fld>
            <a:endParaRPr lang="en-US" altLang="en-US"/>
          </a:p>
        </p:txBody>
      </p:sp>
    </p:spTree>
    <p:extLst>
      <p:ext uri="{BB962C8B-B14F-4D97-AF65-F5344CB8AC3E}">
        <p14:creationId xmlns:p14="http://schemas.microsoft.com/office/powerpoint/2010/main" val="1306033946"/>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969EB6A0-6D01-4AC8-9BEB-2DDBB2D4CDB4}" type="slidenum">
              <a:rPr lang="en-US" altLang="en-US"/>
              <a:pPr>
                <a:defRPr/>
              </a:pPr>
              <a:t>‹#›</a:t>
            </a:fld>
            <a:endParaRPr lang="en-US" altLang="en-US"/>
          </a:p>
        </p:txBody>
      </p:sp>
    </p:spTree>
    <p:extLst>
      <p:ext uri="{BB962C8B-B14F-4D97-AF65-F5344CB8AC3E}">
        <p14:creationId xmlns:p14="http://schemas.microsoft.com/office/powerpoint/2010/main" val="1619618935"/>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D343240D-E187-49B3-81F6-BA70C44992BC}" type="slidenum">
              <a:rPr lang="en-US" altLang="en-US"/>
              <a:pPr>
                <a:defRPr/>
              </a:pPr>
              <a:t>‹#›</a:t>
            </a:fld>
            <a:endParaRPr lang="en-US" altLang="en-US"/>
          </a:p>
        </p:txBody>
      </p:sp>
    </p:spTree>
    <p:extLst>
      <p:ext uri="{BB962C8B-B14F-4D97-AF65-F5344CB8AC3E}">
        <p14:creationId xmlns:p14="http://schemas.microsoft.com/office/powerpoint/2010/main" val="818985172"/>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BB8B0375-2CE9-496C-AE44-6B913B89ED43}" type="slidenum">
              <a:rPr lang="en-US"/>
              <a:pPr>
                <a:defRPr/>
              </a:pPr>
              <a:t>‹#›</a:t>
            </a:fld>
            <a:endParaRPr lang="en-US" dirty="0"/>
          </a:p>
        </p:txBody>
      </p:sp>
    </p:spTree>
    <p:extLst>
      <p:ext uri="{BB962C8B-B14F-4D97-AF65-F5344CB8AC3E}">
        <p14:creationId xmlns:p14="http://schemas.microsoft.com/office/powerpoint/2010/main" val="1254751515"/>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0A86C06-43A9-4FE8-A271-6EDEDC02B399}" type="slidenum">
              <a:rPr lang="en-US"/>
              <a:pPr>
                <a:defRPr/>
              </a:pPr>
              <a:t>‹#›</a:t>
            </a:fld>
            <a:endParaRPr lang="en-US" dirty="0"/>
          </a:p>
        </p:txBody>
      </p:sp>
    </p:spTree>
    <p:extLst>
      <p:ext uri="{BB962C8B-B14F-4D97-AF65-F5344CB8AC3E}">
        <p14:creationId xmlns:p14="http://schemas.microsoft.com/office/powerpoint/2010/main" val="1028913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8B6FAA1D-7E53-4CC2-A4A4-057EAAE7B356}" type="slidenum">
              <a:rPr lang="en-US"/>
              <a:pPr>
                <a:defRPr/>
              </a:pPr>
              <a:t>‹#›</a:t>
            </a:fld>
            <a:endParaRPr lang="en-US"/>
          </a:p>
        </p:txBody>
      </p:sp>
    </p:spTree>
    <p:extLst>
      <p:ext uri="{BB962C8B-B14F-4D97-AF65-F5344CB8AC3E}">
        <p14:creationId xmlns:p14="http://schemas.microsoft.com/office/powerpoint/2010/main" val="3287831329"/>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B39A72FD-1B62-4B36-A2D2-319B1D5FB114}" type="slidenum">
              <a:rPr lang="en-US"/>
              <a:pPr>
                <a:defRPr/>
              </a:pPr>
              <a:t>‹#›</a:t>
            </a:fld>
            <a:endParaRPr lang="en-US"/>
          </a:p>
        </p:txBody>
      </p:sp>
    </p:spTree>
    <p:extLst>
      <p:ext uri="{BB962C8B-B14F-4D97-AF65-F5344CB8AC3E}">
        <p14:creationId xmlns:p14="http://schemas.microsoft.com/office/powerpoint/2010/main" val="1874640754"/>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6A65C81-0358-4EA2-B6E7-6E18C1F92265}" type="slidenum">
              <a:rPr lang="en-US"/>
              <a:pPr>
                <a:defRPr/>
              </a:pPr>
              <a:t>‹#›</a:t>
            </a:fld>
            <a:endParaRPr lang="en-US"/>
          </a:p>
        </p:txBody>
      </p:sp>
    </p:spTree>
    <p:extLst>
      <p:ext uri="{BB962C8B-B14F-4D97-AF65-F5344CB8AC3E}">
        <p14:creationId xmlns:p14="http://schemas.microsoft.com/office/powerpoint/2010/main" val="2194456421"/>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CA8E6A30-D887-412B-88A0-C529FD1153C6}" type="slidenum">
              <a:rPr lang="en-US"/>
              <a:pPr>
                <a:defRPr/>
              </a:pPr>
              <a:t>‹#›</a:t>
            </a:fld>
            <a:endParaRPr lang="en-US"/>
          </a:p>
        </p:txBody>
      </p:sp>
    </p:spTree>
    <p:extLst>
      <p:ext uri="{BB962C8B-B14F-4D97-AF65-F5344CB8AC3E}">
        <p14:creationId xmlns:p14="http://schemas.microsoft.com/office/powerpoint/2010/main" val="963857812"/>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0.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11.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6.jpeg"/><Relationship Id="rId5" Type="http://schemas.openxmlformats.org/officeDocument/2006/relationships/slideLayout" Target="../slideLayouts/slideLayout47.xml"/><Relationship Id="rId10"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2.xml"/><Relationship Id="rId7"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3.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3.jpeg"/><Relationship Id="rId4" Type="http://schemas.openxmlformats.org/officeDocument/2006/relationships/slideLayout" Target="../slideLayouts/slideLayout58.xml"/><Relationship Id="rId9"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3.jpeg"/><Relationship Id="rId5" Type="http://schemas.openxmlformats.org/officeDocument/2006/relationships/slideLayout" Target="../slideLayouts/slideLayout65.xml"/><Relationship Id="rId10" Type="http://schemas.openxmlformats.org/officeDocument/2006/relationships/image" Target="../media/image2.jpeg"/><Relationship Id="rId4" Type="http://schemas.openxmlformats.org/officeDocument/2006/relationships/slideLayout" Target="../slideLayouts/slideLayout64.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6.xml"/><Relationship Id="rId1" Type="http://schemas.openxmlformats.org/officeDocument/2006/relationships/slideLayout" Target="../slideLayouts/slideLayout68.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image" Target="../media/image2.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28C224E0-4245-440A-BEE5-ECFBD7C4FE4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46" r:id="rId1"/>
    <p:sldLayoutId id="2147488260" r:id="rId2"/>
    <p:sldLayoutId id="2147488261" r:id="rId3"/>
    <p:sldLayoutId id="2147488262" r:id="rId4"/>
    <p:sldLayoutId id="2147488263" r:id="rId5"/>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81D1A5A-18EE-48DF-95C5-39A08EFB8E8A}"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248"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3" r:id="rId1"/>
    <p:sldLayoutId id="2147488285" r:id="rId2"/>
    <p:sldLayoutId id="2147488286" r:id="rId3"/>
    <p:sldLayoutId id="2147488287" r:id="rId4"/>
    <p:sldLayoutId id="2147488288"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A04A2519-BA0D-4BA0-991D-6DB4044B3F1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6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127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4" r:id="rId1"/>
    <p:sldLayoutId id="2147488289" r:id="rId2"/>
    <p:sldLayoutId id="2147488290" r:id="rId3"/>
    <p:sldLayoutId id="2147488291" r:id="rId4"/>
    <p:sldLayoutId id="2147488292"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34B03077-A93A-4A92-B60C-A15108164D2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229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5" r:id="rId1"/>
    <p:sldLayoutId id="2147488293" r:id="rId2"/>
    <p:sldLayoutId id="2147488294" r:id="rId3"/>
    <p:sldLayoutId id="2147488295" r:id="rId4"/>
    <p:sldLayoutId id="2147488296" r:id="rId5"/>
    <p:sldLayoutId id="2147488297" r:id="rId6"/>
    <p:sldLayoutId id="2147488256" r:id="rId7"/>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894120D-3696-481C-913E-03A84165384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3320"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7" r:id="rId1"/>
    <p:sldLayoutId id="2147488298" r:id="rId2"/>
    <p:sldLayoutId id="2147488299" r:id="rId3"/>
    <p:sldLayoutId id="2147488300" r:id="rId4"/>
    <p:sldLayoutId id="2147488301"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194ADF4E-6F30-4A17-B6EE-25BE378E63F0}"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34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4344"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302" r:id="rId1"/>
    <p:sldLayoutId id="2147488258" r:id="rId2"/>
    <p:sldLayoutId id="2147488303" r:id="rId3"/>
    <p:sldLayoutId id="2147488304" r:id="rId4"/>
    <p:sldLayoutId id="2147488305" r:id="rId5"/>
    <p:sldLayoutId id="2147488306" r:id="rId6"/>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1E81EA36-8D82-4577-8DE3-D0B288DBC4B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36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5368"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5370"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307" r:id="rId1"/>
    <p:sldLayoutId id="2147488259" r:id="rId2"/>
    <p:sldLayoutId id="2147488308" r:id="rId3"/>
    <p:sldLayoutId id="2147488309" r:id="rId4"/>
    <p:sldLayoutId id="2147488310" r:id="rId5"/>
    <p:sldLayoutId id="2147488311" r:id="rId6"/>
    <p:sldLayoutId id="2147488312" r:id="rId7"/>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B9853AFA-9F4A-4425-ADEF-D70EDA5E5808}"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9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639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solidFill>
                  <a:schemeClr val="bg1"/>
                </a:solidFill>
                <a:cs typeface="Arial" charset="0"/>
              </a:rPr>
              <a:t>JAN is funded by a contract with the </a:t>
            </a:r>
          </a:p>
          <a:p>
            <a:pPr eaLnBrk="1" hangingPunct="1">
              <a:defRPr/>
            </a:pPr>
            <a:r>
              <a:rPr lang="en-US" b="1" dirty="0" smtClean="0">
                <a:solidFill>
                  <a:schemeClr val="bg1"/>
                </a:solidFill>
                <a:cs typeface="Arial" charset="0"/>
              </a:rPr>
              <a:t>Office of Disability Employment Policy, U.S. Department of Labor.</a:t>
            </a:r>
          </a:p>
        </p:txBody>
      </p:sp>
      <p:sp>
        <p:nvSpPr>
          <p:cNvPr id="163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313"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55AF0324-2759-4190-9B0E-6D06274B086B}"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 Logo"/>
          <p:cNvPicPr>
            <a:picLocks noChangeAspect="1"/>
          </p:cNvPicPr>
          <p:nvPr userDrawn="1"/>
        </p:nvPicPr>
        <p:blipFill>
          <a:blip r:embed="rId4">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smtClean="0">
                <a:solidFill>
                  <a:schemeClr val="bg1"/>
                </a:solidFill>
                <a:cs typeface="Arial" charset="0"/>
              </a:rPr>
              <a:t>JAN is a service of the U.S. Department of Labor’s </a:t>
            </a:r>
          </a:p>
          <a:p>
            <a:pPr eaLnBrk="1" hangingPunct="1">
              <a:defRPr/>
            </a:pPr>
            <a:r>
              <a:rPr lang="en-US" b="1" smtClean="0">
                <a:solidFill>
                  <a:schemeClr val="bg1"/>
                </a:solidFill>
                <a:cs typeface="Arial" charset="0"/>
              </a:rPr>
              <a:t>Office of Disability Employment Policy. </a:t>
            </a:r>
          </a:p>
        </p:txBody>
      </p:sp>
    </p:spTree>
  </p:cSld>
  <p:clrMap bg1="lt1" tx1="dk1" bg2="lt2" tx2="dk2" accent1="accent1" accent2="accent2" accent3="accent3" accent4="accent4" accent5="accent5" accent6="accent6" hlink="hlink" folHlink="folHlink"/>
  <p:sldLayoutIdLst>
    <p:sldLayoutId id="2147488264"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EE3706F4-8ECB-4CAA-B96F-8ED444F8EEC4}"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47" r:id="rId1"/>
    <p:sldLayoutId id="2147488265" r:id="rId2"/>
    <p:sldLayoutId id="2147488266" r:id="rId3"/>
    <p:sldLayoutId id="2147488267" r:id="rId4"/>
    <p:sldLayoutId id="2147488268"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23250FEC-4E88-4D9D-8729-74488B173EC0}"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48" r:id="rId1"/>
    <p:sldLayoutId id="2147488269" r:id="rId2"/>
    <p:sldLayoutId id="2147488270" r:id="rId3"/>
    <p:sldLayoutId id="2147488271" r:id="rId4"/>
    <p:sldLayoutId id="2147488272"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BCEE9F65-DC5E-4D0B-AB77-4D86624A6664}"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5128"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49" r:id="rId1"/>
    <p:sldLayoutId id="2147488273" r:id="rId2"/>
    <p:sldLayoutId id="2147488274" r:id="rId3"/>
    <p:sldLayoutId id="2147488275" r:id="rId4"/>
    <p:sldLayoutId id="2147488276"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EA146E37-3DA6-40F6-8620-520305A0EC14}"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6152" name="Picture 20" descr="ODEP Logo"/>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0" r:id="rId1"/>
    <p:sldLayoutId id="2147488277" r:id="rId2"/>
    <p:sldLayoutId id="2147488278" r:id="rId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E494F04A-D17B-4FC4-AFE7-6698885B4E5C}"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7176" name="Picture 20" descr="ODEP Logo"/>
          <p:cNvPicPr>
            <a:picLocks noChangeAspect="1"/>
          </p:cNvPicPr>
          <p:nvPr userDrawn="1"/>
        </p:nvPicPr>
        <p:blipFill>
          <a:blip r:embed="rId4">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smtClean="0">
                <a:solidFill>
                  <a:srgbClr val="FFFFFF"/>
                </a:solidFill>
                <a:cs typeface="Arial" charset="0"/>
              </a:rPr>
              <a:t>JAN is a service of the U.S. Department of Labor’s </a:t>
            </a:r>
          </a:p>
          <a:p>
            <a:pPr eaLnBrk="1" hangingPunct="1">
              <a:defRPr/>
            </a:pPr>
            <a:r>
              <a:rPr lang="en-US" b="1" smtClean="0">
                <a:solidFill>
                  <a:srgbClr val="FFFFFF"/>
                </a:solidFill>
                <a:cs typeface="Arial" charset="0"/>
              </a:rPr>
              <a:t>Office of Disability Employment Policy. </a:t>
            </a:r>
          </a:p>
        </p:txBody>
      </p:sp>
    </p:spTree>
  </p:cSld>
  <p:clrMap bg1="lt1" tx1="dk1" bg2="lt2" tx2="dk2" accent1="accent1" accent2="accent2" accent3="accent3" accent4="accent4" accent5="accent5" accent6="accent6" hlink="hlink" folHlink="folHlink"/>
  <p:sldLayoutIdLst>
    <p:sldLayoutId id="2147488279" r:id="rId1"/>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2C7BE524-4966-47A0-A96A-1FC496A6AEB2}"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8200"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1" r:id="rId1"/>
    <p:sldLayoutId id="2147488280" r:id="rId2"/>
    <p:sldLayoutId id="2147488281" r:id="rId3"/>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BDB621B-C15A-4100-9F0D-4BEDE53778C5}"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252" r:id="rId1"/>
    <p:sldLayoutId id="2147488282" r:id="rId2"/>
    <p:sldLayoutId id="2147488283" r:id="rId3"/>
    <p:sldLayoutId id="2147488284"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hyperlink" Target="https://askjan.org/toolkit/"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8.xml"/><Relationship Id="rId6" Type="http://schemas.openxmlformats.org/officeDocument/2006/relationships/hyperlink" Target="https://play.google.com/store/apps/details?id=org.askjan.mobile.android&amp;pcampaignid=MKT-Other-global-all-co-prtnr-py-PartBadge-Mar2515-1" TargetMode="External"/><Relationship Id="rId5" Type="http://schemas.openxmlformats.org/officeDocument/2006/relationships/hyperlink" Target="https://itunes.apple.com/us/app/mobile-accommodation-solution/id1291959434?mt=8" TargetMode="External"/><Relationship Id="rId4" Type="http://schemas.openxmlformats.org/officeDocument/2006/relationships/hyperlink" Target="https://itunes.apple.com/us/app/mobile-accommodation-solution/id1291959434?ls=1&amp;mt=8"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mailto:jan@AskJAN.org" TargetMode="External"/><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0.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hyperlink" Target="http://askjan.org/" TargetMode="External"/><Relationship Id="rId10" Type="http://schemas.openxmlformats.org/officeDocument/2006/relationships/image" Target="../media/image49.jpeg"/><Relationship Id="rId4" Type="http://schemas.openxmlformats.org/officeDocument/2006/relationships/hyperlink" Target="https://askjan.org/JANonDemand.cfm" TargetMode="External"/><Relationship Id="rId9"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E6662AE-4B83-4C20-AC70-1C7016114204}" type="slidenum">
              <a:rPr lang="en-US" altLang="en-US" sz="1400" smtClean="0">
                <a:solidFill>
                  <a:srgbClr val="FFFFFF"/>
                </a:solidFill>
              </a:rPr>
              <a:pPr>
                <a:spcBef>
                  <a:spcPct val="0"/>
                </a:spcBef>
                <a:buFontTx/>
                <a:buNone/>
              </a:pPr>
              <a:t>1</a:t>
            </a:fld>
            <a:endParaRPr lang="en-US" altLang="en-US" sz="1400" smtClean="0">
              <a:solidFill>
                <a:srgbClr val="FFFFFF"/>
              </a:solidFill>
            </a:endParaRPr>
          </a:p>
        </p:txBody>
      </p:sp>
      <p:sp>
        <p:nvSpPr>
          <p:cNvPr id="66563" name="Content Placeholder 2"/>
          <p:cNvSpPr>
            <a:spLocks noGrp="1"/>
          </p:cNvSpPr>
          <p:nvPr>
            <p:ph idx="1"/>
          </p:nvPr>
        </p:nvSpPr>
        <p:spPr>
          <a:xfrm>
            <a:off x="3276600" y="2438400"/>
            <a:ext cx="5410200" cy="2895600"/>
          </a:xfrm>
        </p:spPr>
        <p:txBody>
          <a:bodyPr>
            <a:normAutofit fontScale="92500" lnSpcReduction="10000"/>
          </a:bodyPr>
          <a:lstStyle/>
          <a:p>
            <a:pPr>
              <a:defRPr/>
            </a:pPr>
            <a:endParaRPr lang="en-US" altLang="en-US" dirty="0" smtClean="0"/>
          </a:p>
          <a:p>
            <a:pPr>
              <a:lnSpc>
                <a:spcPct val="120000"/>
              </a:lnSpc>
              <a:defRPr/>
            </a:pPr>
            <a:r>
              <a:rPr lang="en-US" sz="2400" dirty="0"/>
              <a:t>Tools, Techniques, and Technologies for Creating Inclusive </a:t>
            </a:r>
            <a:r>
              <a:rPr lang="en-US" sz="2400" dirty="0" smtClean="0"/>
              <a:t>Workplaces</a:t>
            </a:r>
          </a:p>
          <a:p>
            <a:pPr>
              <a:lnSpc>
                <a:spcPct val="120000"/>
              </a:lnSpc>
              <a:defRPr/>
            </a:pPr>
            <a:endParaRPr lang="en-US" sz="1900" dirty="0">
              <a:latin typeface="Arial" charset="0"/>
              <a:cs typeface="Arial" charset="0"/>
            </a:endParaRPr>
          </a:p>
          <a:p>
            <a:pPr>
              <a:defRPr/>
            </a:pPr>
            <a:r>
              <a:rPr lang="en-US" sz="1800" b="0" dirty="0">
                <a:latin typeface="Arial" charset="0"/>
                <a:cs typeface="Arial" charset="0"/>
              </a:rPr>
              <a:t>Anne Hirsh, MS, CPDM</a:t>
            </a:r>
          </a:p>
          <a:p>
            <a:pPr>
              <a:defRPr/>
            </a:pPr>
            <a:r>
              <a:rPr lang="en-US" sz="1800" b="0" dirty="0">
                <a:latin typeface="Arial" charset="0"/>
                <a:cs typeface="Arial" charset="0"/>
              </a:rPr>
              <a:t>JAN Co-Director</a:t>
            </a:r>
          </a:p>
          <a:p>
            <a:pPr>
              <a:defRPr/>
            </a:pPr>
            <a:r>
              <a:rPr lang="en-US" sz="1800" b="0" dirty="0">
                <a:latin typeface="Arial" charset="0"/>
                <a:cs typeface="Arial" charset="0"/>
              </a:rPr>
              <a:t> </a:t>
            </a:r>
          </a:p>
          <a:p>
            <a:pPr>
              <a:defRPr/>
            </a:pPr>
            <a:r>
              <a:rPr lang="en-US" sz="1400" b="0" dirty="0" smtClean="0">
                <a:latin typeface="Arial" charset="0"/>
                <a:cs typeface="Arial" charset="0"/>
              </a:rPr>
              <a:t>October 2, </a:t>
            </a:r>
            <a:r>
              <a:rPr lang="en-US" sz="1400" b="0" dirty="0">
                <a:latin typeface="Arial" charset="0"/>
                <a:cs typeface="Arial" charset="0"/>
              </a:rPr>
              <a:t>2018</a:t>
            </a:r>
          </a:p>
          <a:p>
            <a:pPr>
              <a:defRPr/>
            </a:pPr>
            <a:endParaRPr lang="en-US" altLang="en-US" sz="1600" dirty="0" smtClean="0"/>
          </a:p>
          <a:p>
            <a:pPr>
              <a:defRPr/>
            </a:pPr>
            <a:endParaRPr lang="en-US" altLang="en-US" sz="2000" dirty="0" smtClean="0"/>
          </a:p>
        </p:txBody>
      </p:sp>
      <p:grpSp>
        <p:nvGrpSpPr>
          <p:cNvPr id="74756" name="Group 1" descr="Employees with disabilities"/>
          <p:cNvGrpSpPr>
            <a:grpSpLocks/>
          </p:cNvGrpSpPr>
          <p:nvPr/>
        </p:nvGrpSpPr>
        <p:grpSpPr bwMode="auto">
          <a:xfrm>
            <a:off x="1143000" y="914400"/>
            <a:ext cx="1981200" cy="4032250"/>
            <a:chOff x="1143000" y="914400"/>
            <a:chExt cx="1981200" cy="4032250"/>
          </a:xfrm>
        </p:grpSpPr>
        <p:pic>
          <p:nvPicPr>
            <p:cNvPr id="5" name="Picture 4" descr="meet-2.jpg"/>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6" name="Picture 5" descr="meet-6.jpg"/>
            <p:cNvPicPr>
              <a:picLocks noChangeAspect="1"/>
            </p:cNvPicPr>
            <p:nvPr/>
          </p:nvPicPr>
          <p:blipFill>
            <a:blip r:embed="rId4"/>
            <a:srcRect l="52667" b="7701"/>
            <a:stretch>
              <a:fillRect/>
            </a:stretch>
          </p:blipFill>
          <p:spPr>
            <a:xfrm>
              <a:off x="2209800" y="1746250"/>
              <a:ext cx="914400" cy="1292225"/>
            </a:xfrm>
            <a:prstGeom prst="rect">
              <a:avLst/>
            </a:prstGeom>
            <a:effectLst>
              <a:outerShdw blurRad="50800" dist="38100" dir="18900000" algn="bl" rotWithShape="0">
                <a:prstClr val="black">
                  <a:alpha val="40000"/>
                </a:prstClr>
              </a:outerShdw>
            </a:effectLst>
          </p:spPr>
        </p:pic>
        <p:pic>
          <p:nvPicPr>
            <p:cNvPr id="7" name="Picture 6" descr="meet-8.jpg"/>
            <p:cNvPicPr>
              <a:picLocks noChangeAspect="1"/>
            </p:cNvPicPr>
            <p:nvPr/>
          </p:nvPicPr>
          <p:blipFill>
            <a:blip r:embed="rId5"/>
            <a:srcRect l="46000" r="4667" b="9540"/>
            <a:stretch>
              <a:fillRect/>
            </a:stretch>
          </p:blipFill>
          <p:spPr>
            <a:xfrm>
              <a:off x="1143000" y="2279650"/>
              <a:ext cx="914400" cy="1216025"/>
            </a:xfrm>
            <a:prstGeom prst="rect">
              <a:avLst/>
            </a:prstGeom>
            <a:effectLst>
              <a:outerShdw blurRad="50800" dist="38100" dir="8100000" algn="tr" rotWithShape="0">
                <a:prstClr val="black">
                  <a:alpha val="40000"/>
                </a:prstClr>
              </a:outerShdw>
            </a:effectLst>
          </p:spPr>
        </p:pic>
        <p:pic>
          <p:nvPicPr>
            <p:cNvPr id="8" name="Picture 7" descr="meet-5.jpg"/>
            <p:cNvPicPr>
              <a:picLocks noChangeAspect="1"/>
            </p:cNvPicPr>
            <p:nvPr/>
          </p:nvPicPr>
          <p:blipFill>
            <a:blip r:embed="rId6"/>
            <a:srcRect l="44667" b="7701"/>
            <a:stretch>
              <a:fillRect/>
            </a:stretch>
          </p:blipFill>
          <p:spPr>
            <a:xfrm>
              <a:off x="2209800" y="3182938"/>
              <a:ext cx="914400" cy="1104900"/>
            </a:xfrm>
            <a:prstGeom prst="rect">
              <a:avLst/>
            </a:prstGeom>
            <a:effectLst>
              <a:outerShdw blurRad="50800" dist="38100" algn="l" rotWithShape="0">
                <a:prstClr val="black">
                  <a:alpha val="40000"/>
                </a:prstClr>
              </a:outerShdw>
            </a:effectLst>
          </p:spPr>
        </p:pic>
        <p:pic>
          <p:nvPicPr>
            <p:cNvPr id="9" name="Picture 8" descr="Antavon.jpg"/>
            <p:cNvPicPr>
              <a:picLocks noChangeAspect="1"/>
            </p:cNvPicPr>
            <p:nvPr/>
          </p:nvPicPr>
          <p:blipFill>
            <a:blip r:embed="rId7"/>
            <a:stretch>
              <a:fillRect/>
            </a:stretch>
          </p:blipFill>
          <p:spPr>
            <a:xfrm>
              <a:off x="1143000" y="3649663"/>
              <a:ext cx="914400" cy="1296987"/>
            </a:xfrm>
            <a:prstGeom prst="rect">
              <a:avLst/>
            </a:prstGeom>
            <a:effectLst>
              <a:outerShdw blurRad="50800" dist="38100" dir="8100000" algn="tr" rotWithShape="0">
                <a:prstClr val="black">
                  <a:alpha val="40000"/>
                </a:prstClr>
              </a:outerShdw>
            </a:effectLst>
          </p:spPr>
        </p:pic>
      </p:gr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pPr>
              <a:spcAft>
                <a:spcPts val="1200"/>
              </a:spcAft>
              <a:buFont typeface="Wingdings" panose="05000000000000000000" pitchFamily="2" charset="2"/>
              <a:buChar char="§"/>
              <a:defRPr/>
            </a:pPr>
            <a:r>
              <a:rPr lang="en-US" sz="2100" b="0" dirty="0">
                <a:solidFill>
                  <a:srgbClr val="002060"/>
                </a:solidFill>
              </a:rPr>
              <a:t>Expert consultation</a:t>
            </a:r>
          </a:p>
          <a:p>
            <a:pPr>
              <a:spcAft>
                <a:spcPts val="1200"/>
              </a:spcAft>
              <a:buFont typeface="Wingdings" panose="05000000000000000000" pitchFamily="2" charset="2"/>
              <a:buChar char="§"/>
              <a:defRPr/>
            </a:pPr>
            <a:r>
              <a:rPr lang="en-US" sz="2100" b="0" dirty="0" smtClean="0">
                <a:solidFill>
                  <a:srgbClr val="002060"/>
                </a:solidFill>
              </a:rPr>
              <a:t>Nearly 300 JAN-authored </a:t>
            </a:r>
            <a:r>
              <a:rPr lang="en-US" sz="2100" b="0" dirty="0">
                <a:solidFill>
                  <a:srgbClr val="002060"/>
                </a:solidFill>
              </a:rPr>
              <a:t>Publications</a:t>
            </a:r>
          </a:p>
          <a:p>
            <a:pPr>
              <a:spcAft>
                <a:spcPts val="1200"/>
              </a:spcAft>
              <a:buFont typeface="Wingdings" panose="05000000000000000000" pitchFamily="2" charset="2"/>
              <a:buChar char="§"/>
              <a:defRPr/>
            </a:pPr>
            <a:r>
              <a:rPr lang="en-US" sz="2100" b="0" dirty="0">
                <a:solidFill>
                  <a:srgbClr val="002060"/>
                </a:solidFill>
              </a:rPr>
              <a:t>JAN’s A-Z (Disability, Topic, </a:t>
            </a:r>
            <a:r>
              <a:rPr lang="en-US" sz="2100" b="0" dirty="0" smtClean="0">
                <a:solidFill>
                  <a:srgbClr val="002060"/>
                </a:solidFill>
              </a:rPr>
              <a:t>Limitation, coming soon- accommodation)</a:t>
            </a:r>
            <a:endParaRPr lang="en-US" sz="2100" b="0" dirty="0">
              <a:solidFill>
                <a:srgbClr val="002060"/>
              </a:solidFill>
            </a:endParaRPr>
          </a:p>
          <a:p>
            <a:pPr>
              <a:spcAft>
                <a:spcPts val="1200"/>
              </a:spcAft>
              <a:buFont typeface="Wingdings" panose="05000000000000000000" pitchFamily="2" charset="2"/>
              <a:buChar char="§"/>
              <a:defRPr/>
            </a:pPr>
            <a:r>
              <a:rPr lang="en-US" sz="2100" b="0" dirty="0">
                <a:solidFill>
                  <a:srgbClr val="002060"/>
                </a:solidFill>
              </a:rPr>
              <a:t>Legal libraries that include regulations and EEOC guidance documents</a:t>
            </a:r>
          </a:p>
          <a:p>
            <a:pPr>
              <a:spcAft>
                <a:spcPts val="1200"/>
              </a:spcAft>
              <a:buFont typeface="Wingdings" panose="05000000000000000000" pitchFamily="2" charset="2"/>
              <a:buChar char="§"/>
              <a:defRPr/>
            </a:pPr>
            <a:r>
              <a:rPr lang="en-US" sz="2100" b="0" dirty="0" smtClean="0">
                <a:solidFill>
                  <a:srgbClr val="002060"/>
                </a:solidFill>
              </a:rPr>
              <a:t>JAN </a:t>
            </a:r>
            <a:r>
              <a:rPr lang="en-US" sz="2100" b="0" dirty="0">
                <a:solidFill>
                  <a:srgbClr val="002060"/>
                </a:solidFill>
              </a:rPr>
              <a:t>Training Modules and FREE Webcast Series</a:t>
            </a:r>
          </a:p>
          <a:p>
            <a:pPr>
              <a:buFont typeface="Wingdings" panose="05000000000000000000" pitchFamily="2" charset="2"/>
              <a:buChar char="§"/>
              <a:defRPr/>
            </a:pPr>
            <a:r>
              <a:rPr lang="en-US" sz="2100" b="0" dirty="0" smtClean="0">
                <a:solidFill>
                  <a:srgbClr val="002060"/>
                </a:solidFill>
              </a:rPr>
              <a:t>Contact JAN:</a:t>
            </a:r>
            <a:endParaRPr lang="en-US" sz="2100" b="0" dirty="0">
              <a:solidFill>
                <a:srgbClr val="376092"/>
              </a:solidFill>
            </a:endParaRPr>
          </a:p>
          <a:p>
            <a:pPr marL="800100" lvl="1" indent="-342900">
              <a:spcAft>
                <a:spcPts val="300"/>
              </a:spcAft>
              <a:defRPr/>
            </a:pPr>
            <a:r>
              <a:rPr lang="en-US" sz="2100" dirty="0" smtClean="0">
                <a:solidFill>
                  <a:srgbClr val="376092"/>
                </a:solidFill>
                <a:hlinkClick r:id="rId3"/>
              </a:rPr>
              <a:t>Live help @ AskJAN.org</a:t>
            </a:r>
            <a:endParaRPr lang="en-US" sz="2100" dirty="0" smtClean="0">
              <a:solidFill>
                <a:srgbClr val="002060"/>
              </a:solidFill>
            </a:endParaRPr>
          </a:p>
          <a:p>
            <a:pPr marL="800100" lvl="1" indent="-342900">
              <a:spcAft>
                <a:spcPts val="300"/>
              </a:spcAft>
              <a:defRPr/>
            </a:pPr>
            <a:r>
              <a:rPr lang="en-US" sz="2100" dirty="0" smtClean="0">
                <a:solidFill>
                  <a:srgbClr val="002060"/>
                </a:solidFill>
              </a:rPr>
              <a:t>Chat, JAN on Demand, Skype, Text, Social Media</a:t>
            </a:r>
          </a:p>
          <a:p>
            <a:pPr>
              <a:spcAft>
                <a:spcPts val="1200"/>
              </a:spcAft>
              <a:buFont typeface="Wingdings" panose="05000000000000000000" pitchFamily="2" charset="2"/>
              <a:buChar char="§"/>
              <a:defRPr/>
            </a:pPr>
            <a:endParaRPr lang="en-US" sz="2200" dirty="0" smtClean="0"/>
          </a:p>
          <a:p>
            <a:pPr>
              <a:spcAft>
                <a:spcPts val="1200"/>
              </a:spcAft>
              <a:buFont typeface="Wingdings" panose="05000000000000000000" pitchFamily="2" charset="2"/>
              <a:buChar char="§"/>
              <a:defRPr/>
            </a:pPr>
            <a:endParaRPr lang="en-US" sz="2200" dirty="0" smtClean="0"/>
          </a:p>
          <a:p>
            <a:pPr>
              <a:buFont typeface="Wingdings" panose="05000000000000000000" pitchFamily="2" charset="2"/>
              <a:buChar char="§"/>
              <a:defRPr/>
            </a:pPr>
            <a:endParaRPr lang="en-US" sz="2200" dirty="0" smtClean="0"/>
          </a:p>
          <a:p>
            <a:pPr marL="800100" lvl="1" indent="-342900">
              <a:defRPr/>
            </a:pPr>
            <a:endParaRPr lang="en-US" sz="2200" dirty="0"/>
          </a:p>
          <a:p>
            <a:pPr>
              <a:buFont typeface="Wingdings" panose="05000000000000000000" pitchFamily="2" charset="2"/>
              <a:buChar char="§"/>
              <a:defRPr/>
            </a:pPr>
            <a:endParaRPr lang="en-US" sz="2200" dirty="0" smtClean="0"/>
          </a:p>
          <a:p>
            <a:pPr>
              <a:buFont typeface="Wingdings" panose="05000000000000000000" pitchFamily="2" charset="2"/>
              <a:buChar char="§"/>
              <a:defRPr/>
            </a:pPr>
            <a:endParaRPr lang="en-US" sz="2200" dirty="0"/>
          </a:p>
          <a:p>
            <a:pPr marL="800100" lvl="1" indent="-342900">
              <a:defRPr/>
            </a:pPr>
            <a:endParaRPr lang="en-US" sz="2200" dirty="0" smtClean="0"/>
          </a:p>
          <a:p>
            <a:pPr>
              <a:buFont typeface="Wingdings" panose="05000000000000000000" pitchFamily="2" charset="2"/>
              <a:buChar char="§"/>
              <a:defRPr/>
            </a:pPr>
            <a:endParaRPr lang="en-US" sz="2000" dirty="0"/>
          </a:p>
          <a:p>
            <a:pPr marL="347472" indent="-347472">
              <a:spcAft>
                <a:spcPts val="1200"/>
              </a:spcAft>
              <a:buFont typeface="Wingdings" panose="05000000000000000000" pitchFamily="2" charset="2"/>
              <a:buChar char="§"/>
              <a:defRPr/>
            </a:pPr>
            <a:endParaRPr lang="en-US" altLang="en-US" sz="2200" dirty="0"/>
          </a:p>
          <a:p>
            <a:pPr marL="347472" indent="-347472">
              <a:spcAft>
                <a:spcPts val="300"/>
              </a:spcAft>
              <a:buFont typeface="Wingdings" panose="05000000000000000000" pitchFamily="2" charset="2"/>
              <a:buChar char="§"/>
              <a:defRPr/>
            </a:pPr>
            <a:endParaRPr lang="en-US" altLang="en-US" sz="2200" dirty="0" smtClean="0"/>
          </a:p>
          <a:p>
            <a:pPr marL="347472" indent="-347472">
              <a:buFont typeface="Wingdings" panose="05000000000000000000" pitchFamily="2" charset="2"/>
              <a:buChar char="§"/>
              <a:defRPr/>
            </a:pPr>
            <a:endParaRPr lang="en-US" altLang="en-US" sz="2400" dirty="0"/>
          </a:p>
          <a:p>
            <a:pPr lvl="1">
              <a:defRPr/>
            </a:pPr>
            <a:endParaRPr lang="en-US" altLang="en-US" sz="2200" dirty="0"/>
          </a:p>
        </p:txBody>
      </p:sp>
      <p:sp>
        <p:nvSpPr>
          <p:cNvPr id="931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127D110-9830-4F66-B476-B3D38F2632E8}" type="slidenum">
              <a:rPr lang="en-US" altLang="en-US" sz="1400" smtClean="0">
                <a:solidFill>
                  <a:srgbClr val="FFFFFF"/>
                </a:solidFill>
              </a:rPr>
              <a:pPr>
                <a:spcBef>
                  <a:spcPct val="0"/>
                </a:spcBef>
                <a:buFontTx/>
                <a:buNone/>
              </a:pPr>
              <a:t>10</a:t>
            </a:fld>
            <a:endParaRPr lang="en-US" altLang="en-US" sz="1400" smtClean="0">
              <a:solidFill>
                <a:srgbClr val="FFFFFF"/>
              </a:solidFill>
            </a:endParaRPr>
          </a:p>
        </p:txBody>
      </p:sp>
      <p:sp>
        <p:nvSpPr>
          <p:cNvPr id="2" name="Title 1"/>
          <p:cNvSpPr>
            <a:spLocks noGrp="1"/>
          </p:cNvSpPr>
          <p:nvPr>
            <p:ph type="ctrTitle" idx="4294967295"/>
          </p:nvPr>
        </p:nvSpPr>
        <p:spPr>
          <a:xfrm>
            <a:off x="457200" y="381000"/>
            <a:ext cx="5935663" cy="749300"/>
          </a:xfrm>
        </p:spPr>
        <p:txBody>
          <a:bodyPr/>
          <a:lstStyle/>
          <a:p>
            <a:pPr>
              <a:defRPr/>
            </a:pPr>
            <a:r>
              <a:rPr lang="en-US" sz="2800" kern="0" dirty="0" smtClean="0">
                <a:latin typeface="Arial"/>
              </a:rPr>
              <a:t>Use JAN Website</a:t>
            </a:r>
            <a:endParaRPr lang="en-US" sz="2800" kern="0" dirty="0">
              <a:latin typeface="Arial"/>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609600" y="457200"/>
            <a:ext cx="5715000" cy="609600"/>
          </a:xfrm>
        </p:spPr>
        <p:txBody>
          <a:bodyPr/>
          <a:lstStyle/>
          <a:p>
            <a:pPr eaLnBrk="1" hangingPunct="1"/>
            <a:r>
              <a:rPr lang="en-US" altLang="en-US" smtClean="0"/>
              <a:t>Research Findings</a:t>
            </a:r>
          </a:p>
        </p:txBody>
      </p:sp>
      <p:sp>
        <p:nvSpPr>
          <p:cNvPr id="95235" name="Content Placeholder 2"/>
          <p:cNvSpPr>
            <a:spLocks noGrp="1"/>
          </p:cNvSpPr>
          <p:nvPr>
            <p:ph idx="1"/>
          </p:nvPr>
        </p:nvSpPr>
        <p:spPr>
          <a:xfrm>
            <a:off x="838200" y="1295400"/>
            <a:ext cx="7848600" cy="5184775"/>
          </a:xfrm>
        </p:spPr>
        <p:txBody>
          <a:bodyPr/>
          <a:lstStyle/>
          <a:p>
            <a:pPr eaLnBrk="1" hangingPunct="1"/>
            <a:r>
              <a:rPr lang="en-US" altLang="en-US" smtClean="0">
                <a:solidFill>
                  <a:srgbClr val="00B0F0"/>
                </a:solidFill>
              </a:rPr>
              <a:t>Employer Follow-up Study</a:t>
            </a:r>
          </a:p>
          <a:p>
            <a:pPr eaLnBrk="1" hangingPunct="1">
              <a:buFont typeface="Wingdings" panose="05000000000000000000" pitchFamily="2" charset="2"/>
              <a:buChar char="§"/>
            </a:pPr>
            <a:r>
              <a:rPr lang="en-US" altLang="en-US" sz="2400" b="0" smtClean="0"/>
              <a:t>1,182 employers interviewed between January, 2004, and December, 2006</a:t>
            </a:r>
          </a:p>
          <a:p>
            <a:pPr marL="342900" lvl="1" indent="-342900" eaLnBrk="1" hangingPunct="1"/>
            <a:r>
              <a:rPr lang="en-US" altLang="en-US" smtClean="0"/>
              <a:t>807 employers interviewed between June 28, 2008, and July 31, 2017</a:t>
            </a:r>
          </a:p>
          <a:p>
            <a:pPr marL="342900" lvl="1" indent="-342900" algn="ctr" eaLnBrk="1" hangingPunct="1">
              <a:buFont typeface="Wingdings" panose="05000000000000000000" pitchFamily="2" charset="2"/>
              <a:buNone/>
            </a:pPr>
            <a:r>
              <a:rPr lang="en-US" altLang="en-US" b="1" smtClean="0"/>
              <a:t>Total of 2,370 Employers</a:t>
            </a:r>
          </a:p>
          <a:p>
            <a:pPr eaLnBrk="1" hangingPunct="1">
              <a:buFont typeface="Wingdings" panose="05000000000000000000" pitchFamily="2" charset="2"/>
              <a:buChar char="§"/>
            </a:pPr>
            <a:endParaRPr lang="en-US" altLang="en-US" smtClean="0">
              <a:solidFill>
                <a:srgbClr val="253D86"/>
              </a:solidFill>
            </a:endParaRPr>
          </a:p>
          <a:p>
            <a:pPr algn="ctr">
              <a:lnSpc>
                <a:spcPct val="90000"/>
              </a:lnSpc>
            </a:pPr>
            <a:r>
              <a:rPr lang="en-US" altLang="en-US" smtClean="0">
                <a:solidFill>
                  <a:srgbClr val="253D86"/>
                </a:solidFill>
              </a:rPr>
              <a:t>	</a:t>
            </a:r>
            <a:r>
              <a:rPr lang="en-US" altLang="en-US" sz="2400" smtClean="0">
                <a:solidFill>
                  <a:srgbClr val="253D86"/>
                </a:solidFill>
              </a:rPr>
              <a:t>	</a:t>
            </a:r>
            <a:r>
              <a:rPr lang="en-US" altLang="en-US" sz="2400" b="0" smtClean="0"/>
              <a:t>Of the employers who called JAN for accommodation information and solutions, most were doing so to retain or promote (83%) a current employee.  </a:t>
            </a:r>
          </a:p>
          <a:p>
            <a:pPr algn="ctr">
              <a:lnSpc>
                <a:spcPct val="90000"/>
              </a:lnSpc>
            </a:pPr>
            <a:endParaRPr lang="en-US" altLang="en-US" b="0" smtClean="0"/>
          </a:p>
          <a:p>
            <a:pPr lvl="2" eaLnBrk="1" hangingPunct="1">
              <a:buFont typeface="Wingdings" panose="05000000000000000000" pitchFamily="2" charset="2"/>
              <a:buNone/>
            </a:pPr>
            <a:endParaRPr lang="en-US" altLang="en-US" smtClean="0">
              <a:solidFill>
                <a:srgbClr val="253D86"/>
              </a:solidFill>
            </a:endParaRPr>
          </a:p>
        </p:txBody>
      </p:sp>
      <p:sp>
        <p:nvSpPr>
          <p:cNvPr id="9523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7AA155D-E528-44E2-A7DC-9E1ADEF973E8}" type="slidenum">
              <a:rPr lang="en-US" altLang="en-US" sz="1400" smtClean="0">
                <a:solidFill>
                  <a:schemeClr val="bg1"/>
                </a:solidFill>
              </a:rPr>
              <a:pPr>
                <a:spcBef>
                  <a:spcPct val="0"/>
                </a:spcBef>
                <a:buFontTx/>
                <a:buNone/>
              </a:pPr>
              <a:t>11</a:t>
            </a:fld>
            <a:endParaRPr lang="en-US" altLang="en-US" sz="1400" smtClean="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normAutofit fontScale="47500" lnSpcReduction="20000"/>
          </a:bodyPr>
          <a:lstStyle/>
          <a:p>
            <a:pPr marL="0" indent="0">
              <a:lnSpc>
                <a:spcPct val="120000"/>
              </a:lnSpc>
              <a:defRPr/>
            </a:pPr>
            <a:r>
              <a:rPr lang="en-US" sz="5900" dirty="0" smtClean="0">
                <a:solidFill>
                  <a:srgbClr val="0096DB"/>
                </a:solidFill>
              </a:rPr>
              <a:t>Finding #1: </a:t>
            </a:r>
            <a:r>
              <a:rPr lang="en-US" sz="5900" b="0" dirty="0" smtClean="0"/>
              <a:t>Most employers report no cost or low cost for accommodating employees with disabilities.  </a:t>
            </a:r>
          </a:p>
          <a:p>
            <a:pPr eaLnBrk="1" hangingPunct="1">
              <a:lnSpc>
                <a:spcPct val="120000"/>
              </a:lnSpc>
              <a:defRPr/>
            </a:pPr>
            <a:endParaRPr lang="en-US" dirty="0" smtClean="0">
              <a:solidFill>
                <a:srgbClr val="00B0F0"/>
              </a:solidFill>
              <a:latin typeface="Arial" charset="0"/>
              <a:cs typeface="Arial" charset="0"/>
            </a:endParaRPr>
          </a:p>
          <a:p>
            <a:pPr eaLnBrk="1" hangingPunct="1">
              <a:lnSpc>
                <a:spcPct val="120000"/>
              </a:lnSpc>
              <a:defRPr/>
            </a:pPr>
            <a:r>
              <a:rPr lang="en-US" sz="4400" dirty="0" smtClean="0">
                <a:solidFill>
                  <a:srgbClr val="00B0F0"/>
                </a:solidFill>
                <a:latin typeface="Arial" charset="0"/>
                <a:cs typeface="Arial" charset="0"/>
              </a:rPr>
              <a:t>Results</a:t>
            </a:r>
          </a:p>
          <a:p>
            <a:pPr eaLnBrk="1" hangingPunct="1">
              <a:lnSpc>
                <a:spcPct val="120000"/>
              </a:lnSpc>
              <a:buFont typeface="Wingdings" panose="05000000000000000000" pitchFamily="2" charset="2"/>
              <a:buChar char="§"/>
              <a:defRPr/>
            </a:pPr>
            <a:r>
              <a:rPr lang="en-US" sz="4400" b="0" dirty="0" smtClean="0">
                <a:latin typeface="Arial" charset="0"/>
                <a:cs typeface="Arial" charset="0"/>
              </a:rPr>
              <a:t>Over half of accommodations (59%) were made at no cost.</a:t>
            </a:r>
          </a:p>
          <a:p>
            <a:pPr eaLnBrk="1" hangingPunct="1">
              <a:lnSpc>
                <a:spcPct val="120000"/>
              </a:lnSpc>
              <a:buFont typeface="Wingdings" panose="05000000000000000000" pitchFamily="2" charset="2"/>
              <a:buChar char="§"/>
              <a:defRPr/>
            </a:pPr>
            <a:r>
              <a:rPr lang="en-US" sz="4400" b="0" dirty="0" smtClean="0">
                <a:latin typeface="Arial" charset="0"/>
                <a:cs typeface="Arial" charset="0"/>
              </a:rPr>
              <a:t>Of the 36% who experienced a one-time cost to make an accommodation, the typical cost of accommodating an employee was $500.</a:t>
            </a:r>
          </a:p>
          <a:p>
            <a:pPr eaLnBrk="1" hangingPunct="1">
              <a:lnSpc>
                <a:spcPct val="120000"/>
              </a:lnSpc>
              <a:buFont typeface="Wingdings" panose="05000000000000000000" pitchFamily="2" charset="2"/>
              <a:buChar char="§"/>
              <a:defRPr/>
            </a:pPr>
            <a:r>
              <a:rPr lang="en-US" altLang="en-US" sz="4400" b="0" dirty="0"/>
              <a:t>Only 25 (4%) said the accommodation resulted in an ongoing, annual cost to the company and 9 (1%) said the accommodation required a combination of one-time and annual costs.</a:t>
            </a:r>
            <a:r>
              <a:rPr lang="en-US" altLang="en-US" sz="4400" dirty="0">
                <a:solidFill>
                  <a:srgbClr val="253D86"/>
                </a:solidFill>
              </a:rPr>
              <a:t>	</a:t>
            </a:r>
          </a:p>
          <a:p>
            <a:pPr eaLnBrk="1" hangingPunct="1">
              <a:lnSpc>
                <a:spcPct val="120000"/>
              </a:lnSpc>
              <a:buFont typeface="Wingdings" panose="05000000000000000000" pitchFamily="2" charset="2"/>
              <a:buChar char="§"/>
              <a:defRPr/>
            </a:pPr>
            <a:endParaRPr lang="en-US" sz="4400" b="0" dirty="0" smtClean="0">
              <a:latin typeface="Arial" charset="0"/>
              <a:cs typeface="Arial" charset="0"/>
            </a:endParaRPr>
          </a:p>
        </p:txBody>
      </p:sp>
      <p:sp>
        <p:nvSpPr>
          <p:cNvPr id="97283" name="Title 1"/>
          <p:cNvSpPr>
            <a:spLocks noGrp="1"/>
          </p:cNvSpPr>
          <p:nvPr>
            <p:ph type="title" idx="4294967295"/>
          </p:nvPr>
        </p:nvSpPr>
        <p:spPr>
          <a:xfrm>
            <a:off x="609600" y="381000"/>
            <a:ext cx="5410200" cy="762000"/>
          </a:xfrm>
        </p:spPr>
        <p:txBody>
          <a:bodyPr/>
          <a:lstStyle/>
          <a:p>
            <a:r>
              <a:rPr lang="en-US" altLang="en-US" smtClean="0"/>
              <a:t>Research Findings</a:t>
            </a:r>
            <a:endParaRPr lang="en-US" altLang="en-US" sz="2800" smtClean="0">
              <a:solidFill>
                <a:schemeClr val="bg1"/>
              </a:solidFill>
            </a:endParaRPr>
          </a:p>
        </p:txBody>
      </p:sp>
      <p:sp>
        <p:nvSpPr>
          <p:cNvPr id="9728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764551E-3C37-4A18-9B8C-C0D320A3FDDC}" type="slidenum">
              <a:rPr lang="en-US" altLang="en-US" sz="1400" smtClean="0">
                <a:solidFill>
                  <a:schemeClr val="bg1"/>
                </a:solidFill>
              </a:rPr>
              <a:pPr>
                <a:spcBef>
                  <a:spcPct val="0"/>
                </a:spcBef>
                <a:buFontTx/>
                <a:buNone/>
              </a:pPr>
              <a:t>12</a:t>
            </a:fld>
            <a:endParaRPr lang="en-US" altLang="en-US" sz="1400" smtClean="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838200" y="1295400"/>
            <a:ext cx="7848600" cy="5184775"/>
          </a:xfrm>
        </p:spPr>
        <p:txBody>
          <a:bodyPr/>
          <a:lstStyle/>
          <a:p>
            <a:pPr marL="0" indent="0">
              <a:lnSpc>
                <a:spcPct val="90000"/>
              </a:lnSpc>
              <a:defRPr/>
            </a:pPr>
            <a:r>
              <a:rPr lang="en-US" dirty="0" smtClean="0">
                <a:solidFill>
                  <a:srgbClr val="0096DB"/>
                </a:solidFill>
                <a:latin typeface="Arial" charset="0"/>
                <a:cs typeface="Arial" charset="0"/>
              </a:rPr>
              <a:t>Finding #2: </a:t>
            </a:r>
            <a:r>
              <a:rPr lang="en-US" b="0" dirty="0" smtClean="0">
                <a:latin typeface="Arial" charset="0"/>
                <a:cs typeface="Arial" charset="0"/>
              </a:rPr>
              <a:t>Employers report accommodations are effective. </a:t>
            </a:r>
          </a:p>
          <a:p>
            <a:pPr algn="ctr">
              <a:lnSpc>
                <a:spcPct val="90000"/>
              </a:lnSpc>
              <a:defRPr/>
            </a:pPr>
            <a:endParaRPr lang="en-US" b="0" dirty="0" smtClean="0">
              <a:latin typeface="Arial" charset="0"/>
              <a:cs typeface="Arial" charset="0"/>
            </a:endParaRPr>
          </a:p>
          <a:p>
            <a:pPr eaLnBrk="1" hangingPunct="1">
              <a:defRPr/>
            </a:pPr>
            <a:r>
              <a:rPr lang="en-US" dirty="0" smtClean="0">
                <a:solidFill>
                  <a:srgbClr val="00B0F0"/>
                </a:solidFill>
                <a:latin typeface="Arial" charset="0"/>
                <a:cs typeface="Arial" charset="0"/>
              </a:rPr>
              <a:t>Results</a:t>
            </a:r>
          </a:p>
          <a:p>
            <a:pPr eaLnBrk="1" hangingPunct="1">
              <a:buFont typeface="Wingdings" panose="05000000000000000000" pitchFamily="2" charset="2"/>
              <a:buChar char="§"/>
              <a:defRPr/>
            </a:pPr>
            <a:r>
              <a:rPr lang="en-US" sz="2400" b="0" dirty="0" smtClean="0">
                <a:latin typeface="Arial" charset="0"/>
                <a:cs typeface="Arial" charset="0"/>
              </a:rPr>
              <a:t>Of those responding, 75% reported the accommodations were either very effective or extremely effective. </a:t>
            </a:r>
            <a:r>
              <a:rPr lang="en-US" sz="2400" dirty="0" smtClean="0">
                <a:solidFill>
                  <a:srgbClr val="253D86"/>
                </a:solidFill>
                <a:latin typeface="Arial" charset="0"/>
                <a:cs typeface="Arial" charset="0"/>
              </a:rPr>
              <a:t>	</a:t>
            </a:r>
            <a:endParaRPr lang="en-US" sz="2400" b="0" dirty="0" smtClean="0">
              <a:latin typeface="Arial" charset="0"/>
              <a:cs typeface="Arial" charset="0"/>
            </a:endParaRPr>
          </a:p>
        </p:txBody>
      </p:sp>
      <p:sp>
        <p:nvSpPr>
          <p:cNvPr id="99331" name="Title 1"/>
          <p:cNvSpPr>
            <a:spLocks noGrp="1"/>
          </p:cNvSpPr>
          <p:nvPr>
            <p:ph type="title" idx="4294967295"/>
          </p:nvPr>
        </p:nvSpPr>
        <p:spPr>
          <a:xfrm>
            <a:off x="609600" y="381000"/>
            <a:ext cx="5410200" cy="762000"/>
          </a:xfrm>
        </p:spPr>
        <p:txBody>
          <a:bodyPr/>
          <a:lstStyle/>
          <a:p>
            <a:r>
              <a:rPr lang="en-US" altLang="en-US" smtClean="0"/>
              <a:t>Research Findings</a:t>
            </a:r>
            <a:endParaRPr lang="en-US" altLang="en-US" sz="2800" smtClean="0">
              <a:solidFill>
                <a:schemeClr val="bg1"/>
              </a:solidFill>
            </a:endParaRPr>
          </a:p>
        </p:txBody>
      </p:sp>
      <p:sp>
        <p:nvSpPr>
          <p:cNvPr id="9933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980C290-E547-4862-9373-B66DDCAC5E52}" type="slidenum">
              <a:rPr lang="en-US" altLang="en-US" sz="1400" smtClean="0">
                <a:solidFill>
                  <a:schemeClr val="bg1"/>
                </a:solidFill>
              </a:rPr>
              <a:pPr>
                <a:spcBef>
                  <a:spcPct val="0"/>
                </a:spcBef>
                <a:buFontTx/>
                <a:buNone/>
              </a:pPr>
              <a:t>13</a:t>
            </a:fld>
            <a:endParaRPr lang="en-US" altLang="en-US" sz="1400" smtClean="0">
              <a:solidFill>
                <a:schemeClr val="bg1"/>
              </a:solidFill>
            </a:endParaRPr>
          </a:p>
        </p:txBody>
      </p:sp>
      <p:grpSp>
        <p:nvGrpSpPr>
          <p:cNvPr id="2" name="Group 1" descr="Employees with disabilities"/>
          <p:cNvGrpSpPr/>
          <p:nvPr/>
        </p:nvGrpSpPr>
        <p:grpSpPr>
          <a:xfrm>
            <a:off x="1676400" y="4457700"/>
            <a:ext cx="6084888" cy="1828800"/>
            <a:chOff x="1676400" y="4457700"/>
            <a:chExt cx="6084888" cy="1828800"/>
          </a:xfrm>
        </p:grpSpPr>
        <p:pic>
          <p:nvPicPr>
            <p:cNvPr id="5" name="Picture 4" descr="meet-8.jpg"/>
            <p:cNvPicPr>
              <a:picLocks noChangeAspect="1"/>
            </p:cNvPicPr>
            <p:nvPr/>
          </p:nvPicPr>
          <p:blipFill>
            <a:blip r:embed="rId3"/>
            <a:srcRect l="46000" r="4667" b="9540"/>
            <a:stretch>
              <a:fillRect/>
            </a:stretch>
          </p:blipFill>
          <p:spPr>
            <a:xfrm>
              <a:off x="1676400" y="4457700"/>
              <a:ext cx="1374775" cy="1828800"/>
            </a:xfrm>
            <a:prstGeom prst="rect">
              <a:avLst/>
            </a:prstGeom>
            <a:effectLst>
              <a:outerShdw blurRad="50800" dist="38100" dir="8100000" algn="tr" rotWithShape="0">
                <a:prstClr val="black">
                  <a:alpha val="40000"/>
                </a:prstClr>
              </a:outerShdw>
            </a:effectLst>
          </p:spPr>
        </p:pic>
        <p:pic>
          <p:nvPicPr>
            <p:cNvPr id="6" name="Picture 5" descr="meet-2.jpg"/>
            <p:cNvPicPr>
              <a:picLocks noChangeAspect="1"/>
            </p:cNvPicPr>
            <p:nvPr/>
          </p:nvPicPr>
          <p:blipFill>
            <a:blip r:embed="rId4" cstate="print"/>
            <a:srcRect r="45324"/>
            <a:stretch>
              <a:fillRect/>
            </a:stretch>
          </p:blipFill>
          <p:spPr>
            <a:xfrm>
              <a:off x="3962400" y="4457700"/>
              <a:ext cx="1379180" cy="1828800"/>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7" name="Picture 6" descr="meet-5.jpg"/>
            <p:cNvPicPr>
              <a:picLocks noChangeAspect="1"/>
            </p:cNvPicPr>
            <p:nvPr/>
          </p:nvPicPr>
          <p:blipFill>
            <a:blip r:embed="rId5"/>
            <a:srcRect l="44667" b="7701"/>
            <a:stretch>
              <a:fillRect/>
            </a:stretch>
          </p:blipFill>
          <p:spPr>
            <a:xfrm>
              <a:off x="6248400" y="4457700"/>
              <a:ext cx="1512888" cy="1828800"/>
            </a:xfrm>
            <a:prstGeom prst="rect">
              <a:avLst/>
            </a:prstGeom>
            <a:effectLst>
              <a:outerShdw blurRad="50800" dist="38100" algn="l" rotWithShape="0">
                <a:prstClr val="black">
                  <a:alpha val="40000"/>
                </a:prstClr>
              </a:outerShdw>
            </a:effectLst>
          </p:spPr>
        </p:pic>
      </p:gr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normAutofit fontScale="85000" lnSpcReduction="20000"/>
          </a:bodyPr>
          <a:lstStyle/>
          <a:p>
            <a:pPr marL="0" indent="0">
              <a:lnSpc>
                <a:spcPct val="120000"/>
              </a:lnSpc>
              <a:defRPr/>
            </a:pPr>
            <a:r>
              <a:rPr lang="en-US" sz="3300" dirty="0" smtClean="0">
                <a:solidFill>
                  <a:srgbClr val="0096DB"/>
                </a:solidFill>
              </a:rPr>
              <a:t>Finding #3: </a:t>
            </a:r>
            <a:r>
              <a:rPr lang="en-US" b="0" dirty="0" smtClean="0"/>
              <a:t>Employers experience multiple direct and indirect benefits after making accommodations.  </a:t>
            </a:r>
          </a:p>
          <a:p>
            <a:pPr algn="ctr">
              <a:lnSpc>
                <a:spcPct val="90000"/>
              </a:lnSpc>
              <a:defRPr/>
            </a:pPr>
            <a:endParaRPr lang="en-US" b="0" dirty="0" smtClean="0"/>
          </a:p>
          <a:p>
            <a:pPr>
              <a:lnSpc>
                <a:spcPct val="90000"/>
              </a:lnSpc>
              <a:defRPr/>
            </a:pPr>
            <a:r>
              <a:rPr lang="en-US" sz="3300" dirty="0" smtClean="0">
                <a:solidFill>
                  <a:srgbClr val="0096DB"/>
                </a:solidFill>
              </a:rPr>
              <a:t>Direct Benefits of Accommodation</a:t>
            </a:r>
          </a:p>
          <a:p>
            <a:pPr>
              <a:lnSpc>
                <a:spcPct val="90000"/>
              </a:lnSpc>
              <a:buFont typeface="Wingdings" panose="05000000000000000000" pitchFamily="2" charset="2"/>
              <a:buChar char="§"/>
              <a:defRPr/>
            </a:pPr>
            <a:r>
              <a:rPr lang="en-US" b="0" dirty="0" smtClean="0"/>
              <a:t>90% Retained a valued employee</a:t>
            </a:r>
          </a:p>
          <a:p>
            <a:pPr>
              <a:lnSpc>
                <a:spcPct val="90000"/>
              </a:lnSpc>
              <a:buFont typeface="Wingdings" panose="05000000000000000000" pitchFamily="2" charset="2"/>
              <a:buChar char="§"/>
              <a:defRPr/>
            </a:pPr>
            <a:r>
              <a:rPr lang="en-US" b="0" dirty="0" smtClean="0"/>
              <a:t>72% Increased employee’s productivity</a:t>
            </a:r>
          </a:p>
          <a:p>
            <a:pPr>
              <a:lnSpc>
                <a:spcPct val="90000"/>
              </a:lnSpc>
              <a:buFont typeface="Wingdings" panose="05000000000000000000" pitchFamily="2" charset="2"/>
              <a:buChar char="§"/>
              <a:defRPr/>
            </a:pPr>
            <a:r>
              <a:rPr lang="en-US" b="0" dirty="0" smtClean="0"/>
              <a:t>56% Increased employee’s attendance</a:t>
            </a:r>
          </a:p>
          <a:p>
            <a:pPr>
              <a:lnSpc>
                <a:spcPct val="90000"/>
              </a:lnSpc>
              <a:defRPr/>
            </a:pPr>
            <a:endParaRPr lang="en-US" sz="3300" b="0" dirty="0" smtClean="0"/>
          </a:p>
          <a:p>
            <a:pPr>
              <a:lnSpc>
                <a:spcPct val="90000"/>
              </a:lnSpc>
              <a:defRPr/>
            </a:pPr>
            <a:r>
              <a:rPr lang="en-US" sz="3300" dirty="0" smtClean="0">
                <a:solidFill>
                  <a:srgbClr val="0096DB"/>
                </a:solidFill>
              </a:rPr>
              <a:t>Indirect Benefits of Accommodation </a:t>
            </a:r>
          </a:p>
          <a:p>
            <a:pPr>
              <a:lnSpc>
                <a:spcPct val="90000"/>
              </a:lnSpc>
              <a:buFont typeface="Wingdings" panose="05000000000000000000" pitchFamily="2" charset="2"/>
              <a:buChar char="§"/>
              <a:defRPr/>
            </a:pPr>
            <a:r>
              <a:rPr lang="en-US" b="0" dirty="0" smtClean="0"/>
              <a:t>64% Improved interactions with co-workers</a:t>
            </a:r>
          </a:p>
          <a:p>
            <a:pPr>
              <a:lnSpc>
                <a:spcPct val="90000"/>
              </a:lnSpc>
              <a:buFont typeface="Wingdings" panose="05000000000000000000" pitchFamily="2" charset="2"/>
              <a:buChar char="§"/>
              <a:defRPr/>
            </a:pPr>
            <a:r>
              <a:rPr lang="en-US" b="0" dirty="0" smtClean="0"/>
              <a:t>62% Increased overall company morale</a:t>
            </a:r>
          </a:p>
          <a:p>
            <a:pPr>
              <a:lnSpc>
                <a:spcPct val="90000"/>
              </a:lnSpc>
              <a:buFont typeface="Wingdings" panose="05000000000000000000" pitchFamily="2" charset="2"/>
              <a:buChar char="§"/>
              <a:defRPr/>
            </a:pPr>
            <a:r>
              <a:rPr lang="en-US" b="0" dirty="0" smtClean="0"/>
              <a:t>56% Increased overall company productivity</a:t>
            </a:r>
          </a:p>
          <a:p>
            <a:pPr algn="ctr">
              <a:lnSpc>
                <a:spcPct val="90000"/>
              </a:lnSpc>
              <a:defRPr/>
            </a:pPr>
            <a:endParaRPr lang="en-US" b="0" dirty="0" smtClean="0"/>
          </a:p>
          <a:p>
            <a:pPr algn="ctr">
              <a:lnSpc>
                <a:spcPct val="90000"/>
              </a:lnSpc>
              <a:defRPr/>
            </a:pP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101379" name="Title 1"/>
          <p:cNvSpPr>
            <a:spLocks noGrp="1"/>
          </p:cNvSpPr>
          <p:nvPr>
            <p:ph type="title" idx="4294967295"/>
          </p:nvPr>
        </p:nvSpPr>
        <p:spPr>
          <a:xfrm>
            <a:off x="609600" y="381000"/>
            <a:ext cx="5410200" cy="762000"/>
          </a:xfrm>
        </p:spPr>
        <p:txBody>
          <a:bodyPr/>
          <a:lstStyle/>
          <a:p>
            <a:r>
              <a:rPr lang="en-US" altLang="en-US" smtClean="0"/>
              <a:t>Research Findings</a:t>
            </a:r>
            <a:endParaRPr lang="en-US" altLang="en-US" sz="2800" smtClean="0">
              <a:solidFill>
                <a:schemeClr val="bg1"/>
              </a:solidFill>
            </a:endParaRPr>
          </a:p>
        </p:txBody>
      </p:sp>
      <p:sp>
        <p:nvSpPr>
          <p:cNvPr id="10138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95C9963-AD96-4ACF-828B-EA566A08AD6A}" type="slidenum">
              <a:rPr lang="en-US" altLang="en-US" sz="1400" smtClean="0">
                <a:solidFill>
                  <a:schemeClr val="bg1"/>
                </a:solidFill>
              </a:rPr>
              <a:pPr>
                <a:spcBef>
                  <a:spcPct val="0"/>
                </a:spcBef>
                <a:buFontTx/>
                <a:buNone/>
              </a:pPr>
              <a:t>14</a:t>
            </a:fld>
            <a:endParaRPr lang="en-US" altLang="en-US" sz="1400" smtClean="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b="0" dirty="0" smtClean="0">
              <a:solidFill>
                <a:srgbClr val="0096DB"/>
              </a:solidFill>
              <a:latin typeface="Arial" charset="0"/>
            </a:endParaRPr>
          </a:p>
          <a:p>
            <a:pPr algn="ctr">
              <a:lnSpc>
                <a:spcPct val="90000"/>
              </a:lnSpc>
              <a:defRPr/>
            </a:pPr>
            <a:r>
              <a:rPr lang="en-US" b="0" dirty="0" smtClean="0"/>
              <a:t>The study results consistently showed that the benefits employers receive from making workplace accommodations far outweigh the low cost. </a:t>
            </a:r>
          </a:p>
          <a:p>
            <a:pPr algn="ctr">
              <a:lnSpc>
                <a:spcPct val="90000"/>
              </a:lnSpc>
              <a:defRPr/>
            </a:pPr>
            <a:r>
              <a:rPr lang="en-US" sz="2000" b="0" dirty="0"/>
              <a:t>https://askjan.org/topics/costs.cfm?cssearch=1919008_1</a:t>
            </a:r>
            <a:endParaRPr lang="en-US" sz="2000" b="0" dirty="0" smtClean="0"/>
          </a:p>
          <a:p>
            <a:pPr algn="ctr">
              <a:lnSpc>
                <a:spcPct val="90000"/>
              </a:lnSpc>
              <a:defRPr/>
            </a:pPr>
            <a:endParaRPr lang="en-US" sz="2400" b="0" dirty="0"/>
          </a:p>
          <a:p>
            <a:pPr algn="ctr">
              <a:lnSpc>
                <a:spcPct val="90000"/>
              </a:lnSpc>
              <a:defRPr/>
            </a:pPr>
            <a:endParaRPr lang="en-US" sz="2400" b="0" dirty="0" smtClean="0"/>
          </a:p>
          <a:p>
            <a:pPr algn="ctr">
              <a:lnSpc>
                <a:spcPct val="90000"/>
              </a:lnSpc>
              <a:defRPr/>
            </a:pPr>
            <a:endParaRPr lang="en-US" sz="2400" b="0" dirty="0"/>
          </a:p>
          <a:p>
            <a:pPr algn="ctr">
              <a:lnSpc>
                <a:spcPct val="90000"/>
              </a:lnSpc>
              <a:defRPr/>
            </a:pPr>
            <a:endParaRPr lang="en-US" sz="2400" b="0" dirty="0" smtClean="0"/>
          </a:p>
          <a:p>
            <a:pPr algn="ctr">
              <a:lnSpc>
                <a:spcPct val="90000"/>
              </a:lnSpc>
              <a:defRPr/>
            </a:pP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103427" name="Title 1"/>
          <p:cNvSpPr>
            <a:spLocks noGrp="1"/>
          </p:cNvSpPr>
          <p:nvPr>
            <p:ph type="title" idx="4294967295"/>
          </p:nvPr>
        </p:nvSpPr>
        <p:spPr>
          <a:xfrm>
            <a:off x="609600" y="381000"/>
            <a:ext cx="5943600" cy="762000"/>
          </a:xfrm>
        </p:spPr>
        <p:txBody>
          <a:bodyPr/>
          <a:lstStyle/>
          <a:p>
            <a:r>
              <a:rPr lang="en-US" altLang="en-US" smtClean="0"/>
              <a:t>Research Findings</a:t>
            </a:r>
            <a:endParaRPr lang="en-US" altLang="en-US" smtClean="0">
              <a:solidFill>
                <a:schemeClr val="bg1"/>
              </a:solidFill>
            </a:endParaRPr>
          </a:p>
        </p:txBody>
      </p:sp>
      <p:sp>
        <p:nvSpPr>
          <p:cNvPr id="10342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3967BAC-3D7E-46F7-AC5A-2FD617CF818F}"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pic>
        <p:nvPicPr>
          <p:cNvPr id="99330" name="Picture 2" descr="Stack of 100 dollar bills"/>
          <p:cNvPicPr>
            <a:picLocks noChangeAspect="1" noChangeArrowheads="1"/>
          </p:cNvPicPr>
          <p:nvPr/>
        </p:nvPicPr>
        <p:blipFill>
          <a:blip r:embed="rId3" cstate="print"/>
          <a:srcRect/>
          <a:stretch>
            <a:fillRect/>
          </a:stretch>
        </p:blipFill>
        <p:spPr bwMode="auto">
          <a:xfrm>
            <a:off x="2933700" y="3887787"/>
            <a:ext cx="3657600" cy="2420112"/>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Autofit/>
          </a:bodyPr>
          <a:lstStyle/>
          <a:p>
            <a:pPr marL="0" indent="0">
              <a:spcAft>
                <a:spcPts val="1200"/>
              </a:spcAft>
              <a:defRPr/>
            </a:pPr>
            <a:endParaRPr lang="en-US" altLang="en-US" sz="800" dirty="0" smtClean="0"/>
          </a:p>
          <a:p>
            <a:pPr marL="0" indent="0">
              <a:spcAft>
                <a:spcPts val="1200"/>
              </a:spcAft>
              <a:defRPr/>
            </a:pPr>
            <a:r>
              <a:rPr lang="en-US" altLang="en-US" sz="2800" dirty="0" smtClean="0"/>
              <a:t>The three C’s: Increase comfort, confidence, and competence </a:t>
            </a:r>
          </a:p>
          <a:p>
            <a:pPr>
              <a:spcAft>
                <a:spcPts val="1200"/>
              </a:spcAft>
              <a:buFont typeface="Wingdings" panose="05000000000000000000" pitchFamily="2" charset="2"/>
              <a:buChar char="§"/>
              <a:defRPr/>
            </a:pPr>
            <a:r>
              <a:rPr lang="en-US" altLang="en-US" sz="2400" dirty="0" smtClean="0"/>
              <a:t>Develop skills that help to more effectively </a:t>
            </a:r>
            <a:r>
              <a:rPr lang="en-US" altLang="en-US" sz="2400" dirty="0"/>
              <a:t>communicate </a:t>
            </a:r>
            <a:r>
              <a:rPr lang="en-US" altLang="en-US" sz="2400" dirty="0" smtClean="0"/>
              <a:t>at work </a:t>
            </a:r>
            <a:r>
              <a:rPr lang="en-US" altLang="en-US" sz="2400" dirty="0"/>
              <a:t>with people with </a:t>
            </a:r>
            <a:r>
              <a:rPr lang="en-US" altLang="en-US" sz="2400" dirty="0" smtClean="0"/>
              <a:t>disabilities</a:t>
            </a:r>
          </a:p>
          <a:p>
            <a:pPr>
              <a:spcAft>
                <a:spcPts val="1200"/>
              </a:spcAft>
              <a:buFont typeface="Wingdings" panose="05000000000000000000" pitchFamily="2" charset="2"/>
              <a:buChar char="§"/>
              <a:defRPr/>
            </a:pPr>
            <a:r>
              <a:rPr lang="en-US" altLang="en-US" sz="2400" dirty="0" smtClean="0"/>
              <a:t>Develop and effectively communicate actionable policy and procedures</a:t>
            </a:r>
          </a:p>
          <a:p>
            <a:pPr>
              <a:spcAft>
                <a:spcPts val="1200"/>
              </a:spcAft>
              <a:buFont typeface="Wingdings" panose="05000000000000000000" pitchFamily="2" charset="2"/>
              <a:buChar char="§"/>
              <a:defRPr/>
            </a:pPr>
            <a:r>
              <a:rPr lang="en-US" altLang="en-US" sz="2400" dirty="0" smtClean="0"/>
              <a:t>Develop normative practices for engaging with people with disabilities throughout the employee life cycle</a:t>
            </a:r>
          </a:p>
          <a:p>
            <a:pPr marL="0" indent="0">
              <a:defRPr/>
            </a:pPr>
            <a:endParaRPr lang="en-US" altLang="en-US" sz="2400" dirty="0" smtClean="0"/>
          </a:p>
        </p:txBody>
      </p:sp>
      <p:sp>
        <p:nvSpPr>
          <p:cNvPr id="1054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6645B35-2F46-48A1-B0A8-BC435194328C}"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sp>
        <p:nvSpPr>
          <p:cNvPr id="105476" name="Title 1"/>
          <p:cNvSpPr txBox="1">
            <a:spLocks/>
          </p:cNvSpPr>
          <p:nvPr/>
        </p:nvSpPr>
        <p:spPr bwMode="auto">
          <a:xfrm>
            <a:off x="457200" y="381000"/>
            <a:ext cx="702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t> Creating Workplace Inclusion </a:t>
            </a:r>
            <a:endParaRPr lang="en-US" altLang="en-US" sz="2800" b="1"/>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838200" y="1295400"/>
            <a:ext cx="7848600" cy="5184775"/>
          </a:xfrm>
        </p:spPr>
        <p:txBody>
          <a:bodyPr>
            <a:normAutofit lnSpcReduction="10000"/>
          </a:bodyPr>
          <a:lstStyle/>
          <a:p>
            <a:pPr>
              <a:defRPr/>
            </a:pPr>
            <a:endParaRPr lang="en-US" altLang="en-US" sz="1800" dirty="0" smtClean="0">
              <a:solidFill>
                <a:srgbClr val="002060"/>
              </a:solidFill>
            </a:endParaRPr>
          </a:p>
          <a:p>
            <a:pPr>
              <a:defRPr/>
            </a:pPr>
            <a:r>
              <a:rPr lang="en-US" altLang="en-US" sz="1800" dirty="0" smtClean="0">
                <a:solidFill>
                  <a:srgbClr val="002060"/>
                </a:solidFill>
              </a:rPr>
              <a:t>An online “living” toolkit that captures and continuously updates best and emerging practices in providing accommodations in the workplace.</a:t>
            </a:r>
          </a:p>
          <a:p>
            <a:pPr>
              <a:defRPr/>
            </a:pPr>
            <a:endParaRPr lang="en-US" altLang="en-US" sz="1800" dirty="0" smtClean="0">
              <a:solidFill>
                <a:srgbClr val="002060"/>
              </a:solidFill>
            </a:endParaRPr>
          </a:p>
          <a:p>
            <a:pPr>
              <a:defRPr/>
            </a:pPr>
            <a:endParaRPr lang="en-US" altLang="en-US" sz="1800" dirty="0" smtClean="0">
              <a:solidFill>
                <a:srgbClr val="002060"/>
              </a:solidFill>
            </a:endParaRPr>
          </a:p>
          <a:p>
            <a:pPr>
              <a:defRPr/>
            </a:pPr>
            <a:endParaRPr lang="en-US" altLang="en-US" sz="1800" dirty="0" smtClean="0">
              <a:solidFill>
                <a:srgbClr val="002060"/>
              </a:solidFill>
            </a:endParaRPr>
          </a:p>
          <a:p>
            <a:pPr>
              <a:defRPr/>
            </a:pPr>
            <a:endParaRPr lang="en-US" altLang="en-US" sz="1800" dirty="0" smtClean="0">
              <a:solidFill>
                <a:srgbClr val="002060"/>
              </a:solidFill>
            </a:endParaRPr>
          </a:p>
          <a:p>
            <a:pPr>
              <a:defRPr/>
            </a:pPr>
            <a:endParaRPr lang="en-US" altLang="en-US" sz="1800" dirty="0" smtClean="0">
              <a:solidFill>
                <a:srgbClr val="002060"/>
              </a:solidFill>
            </a:endParaRPr>
          </a:p>
          <a:p>
            <a:pPr>
              <a:defRPr/>
            </a:pPr>
            <a:endParaRPr lang="en-US" altLang="en-US" sz="1800" dirty="0">
              <a:solidFill>
                <a:srgbClr val="002060"/>
              </a:solidFill>
            </a:endParaRPr>
          </a:p>
          <a:p>
            <a:pPr>
              <a:defRPr/>
            </a:pPr>
            <a:endParaRPr lang="en-US" altLang="en-US" sz="1800" dirty="0" smtClean="0">
              <a:solidFill>
                <a:srgbClr val="002060"/>
              </a:solidFill>
            </a:endParaRPr>
          </a:p>
          <a:p>
            <a:pPr>
              <a:defRPr/>
            </a:pPr>
            <a:endParaRPr lang="en-US" altLang="en-US" sz="1800" dirty="0">
              <a:solidFill>
                <a:srgbClr val="002060"/>
              </a:solidFill>
            </a:endParaRPr>
          </a:p>
          <a:p>
            <a:pPr>
              <a:defRPr/>
            </a:pPr>
            <a:endParaRPr lang="en-US" altLang="en-US" sz="1800" dirty="0" smtClean="0">
              <a:solidFill>
                <a:srgbClr val="002060"/>
              </a:solidFill>
            </a:endParaRPr>
          </a:p>
          <a:p>
            <a:pPr>
              <a:defRPr/>
            </a:pPr>
            <a:endParaRPr lang="en-US" altLang="en-US" sz="1800" dirty="0">
              <a:solidFill>
                <a:srgbClr val="002060"/>
              </a:solidFill>
            </a:endParaRPr>
          </a:p>
          <a:p>
            <a:pPr>
              <a:defRPr/>
            </a:pPr>
            <a:endParaRPr lang="en-US" altLang="en-US" sz="1800" dirty="0" smtClean="0">
              <a:solidFill>
                <a:srgbClr val="002060"/>
              </a:solidFill>
            </a:endParaRPr>
          </a:p>
          <a:p>
            <a:pPr>
              <a:defRPr/>
            </a:pPr>
            <a:endParaRPr lang="en-US" altLang="en-US" sz="1800" dirty="0" smtClean="0">
              <a:solidFill>
                <a:srgbClr val="002060"/>
              </a:solidFill>
            </a:endParaRPr>
          </a:p>
          <a:p>
            <a:pPr algn="ctr">
              <a:defRPr/>
            </a:pPr>
            <a:r>
              <a:rPr lang="en-US" altLang="en-US" sz="1800" dirty="0" smtClean="0">
                <a:solidFill>
                  <a:srgbClr val="002060"/>
                </a:solidFill>
                <a:hlinkClick r:id="rId3"/>
              </a:rPr>
              <a:t>https://AskJAN.org/toolkit/</a:t>
            </a:r>
            <a:r>
              <a:rPr lang="en-US" altLang="en-US" sz="1800" dirty="0" smtClean="0">
                <a:solidFill>
                  <a:srgbClr val="002060"/>
                </a:solidFill>
              </a:rPr>
              <a:t> </a:t>
            </a:r>
            <a:endParaRPr lang="en-US" altLang="en-US" sz="1800" dirty="0" smtClean="0">
              <a:solidFill>
                <a:srgbClr val="002060"/>
              </a:solidFill>
            </a:endParaRPr>
          </a:p>
        </p:txBody>
      </p:sp>
      <p:sp>
        <p:nvSpPr>
          <p:cNvPr id="10752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10B71E3-20E4-45AA-A873-C0C534EA6AF4}" type="slidenum">
              <a:rPr lang="en-US" altLang="en-US" sz="1200" smtClean="0">
                <a:solidFill>
                  <a:srgbClr val="FFFFFF"/>
                </a:solidFill>
                <a:ea typeface="MS PGothic" panose="020B0600070205080204" pitchFamily="34" charset="-128"/>
              </a:rPr>
              <a:pPr>
                <a:spcBef>
                  <a:spcPct val="0"/>
                </a:spcBef>
                <a:buFontTx/>
                <a:buNone/>
              </a:pPr>
              <a:t>17</a:t>
            </a:fld>
            <a:endParaRPr lang="en-US" altLang="en-US" sz="1400" smtClean="0">
              <a:solidFill>
                <a:srgbClr val="FFFFFF"/>
              </a:solidFill>
              <a:ea typeface="MS PGothic" panose="020B0600070205080204" pitchFamily="34" charset="-128"/>
            </a:endParaRPr>
          </a:p>
        </p:txBody>
      </p:sp>
      <p:sp>
        <p:nvSpPr>
          <p:cNvPr id="96260" name="Title 1"/>
          <p:cNvSpPr txBox="1">
            <a:spLocks/>
          </p:cNvSpPr>
          <p:nvPr/>
        </p:nvSpPr>
        <p:spPr bwMode="auto">
          <a:xfrm>
            <a:off x="355600" y="409575"/>
            <a:ext cx="618331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buFont typeface="Arial" pitchFamily="34" charset="0"/>
              <a:buNone/>
              <a:defRPr/>
            </a:pPr>
            <a:r>
              <a:rPr lang="en-US" sz="3200" b="1" dirty="0" smtClean="0">
                <a:solidFill>
                  <a:srgbClr val="254061"/>
                </a:solidFill>
                <a:latin typeface="+mn-lt"/>
                <a:ea typeface="ＭＳ Ｐゴシック" charset="0"/>
                <a:cs typeface="Adobe Devanagari"/>
              </a:rPr>
              <a:t>  </a:t>
            </a:r>
            <a:r>
              <a:rPr lang="en-US" b="1" dirty="0">
                <a:solidFill>
                  <a:srgbClr val="254061"/>
                </a:solidFill>
                <a:ea typeface="ＭＳ Ｐゴシック" charset="0"/>
              </a:rPr>
              <a:t>JAN Workplace Accommodation Toolkit</a:t>
            </a:r>
            <a:endParaRPr lang="en-US" altLang="en-US" b="1" dirty="0">
              <a:solidFill>
                <a:srgbClr val="254061"/>
              </a:solidFill>
              <a:latin typeface="+mn-lt"/>
              <a:ea typeface="ＭＳ Ｐゴシック" charset="0"/>
              <a:cs typeface="Adobe Devanagari"/>
            </a:endParaRPr>
          </a:p>
        </p:txBody>
      </p:sp>
      <p:pic>
        <p:nvPicPr>
          <p:cNvPr id="107525" name="Picture 3" descr="JAN Toolkit  Graph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286000"/>
            <a:ext cx="44132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838200" y="1295400"/>
            <a:ext cx="7848600" cy="5184775"/>
          </a:xfrm>
        </p:spPr>
        <p:txBody>
          <a:bodyPr/>
          <a:lstStyle/>
          <a:p>
            <a:pPr marL="0" indent="0" eaLnBrk="1" hangingPunct="1"/>
            <a:r>
              <a:rPr lang="en-GB" altLang="en-US" sz="1800" smtClean="0"/>
              <a:t> </a:t>
            </a:r>
          </a:p>
        </p:txBody>
      </p:sp>
      <p:sp>
        <p:nvSpPr>
          <p:cNvPr id="1095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2DABBDF-B2B0-4B86-B093-3044DF44048F}" type="slidenum">
              <a:rPr lang="en-US" altLang="en-US" sz="1200" smtClean="0">
                <a:solidFill>
                  <a:srgbClr val="FFFFFF"/>
                </a:solidFill>
                <a:ea typeface="MS PGothic" panose="020B0600070205080204" pitchFamily="34" charset="-128"/>
              </a:rPr>
              <a:pPr>
                <a:spcBef>
                  <a:spcPct val="0"/>
                </a:spcBef>
                <a:buFontTx/>
                <a:buNone/>
              </a:pPr>
              <a:t>18</a:t>
            </a:fld>
            <a:endParaRPr lang="en-US" altLang="en-US" sz="1400" smtClean="0">
              <a:solidFill>
                <a:srgbClr val="FFFFFF"/>
              </a:solidFill>
              <a:ea typeface="MS PGothic" panose="020B0600070205080204" pitchFamily="34" charset="-128"/>
            </a:endParaRPr>
          </a:p>
        </p:txBody>
      </p:sp>
      <p:pic>
        <p:nvPicPr>
          <p:cNvPr id="109572" name="Picture 3" descr="Participating compan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1784350"/>
            <a:ext cx="63833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38163" y="406400"/>
            <a:ext cx="5895975"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2700" b="1" dirty="0">
                <a:solidFill>
                  <a:srgbClr val="002060"/>
                </a:solidFill>
                <a:latin typeface="+mn-lt"/>
                <a:ea typeface="+mj-ea"/>
                <a:cs typeface="+mj-cs"/>
              </a:rPr>
              <a:t>The Workplace Accommodation Toolkit</a:t>
            </a: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sz="half" idx="1"/>
          </p:nvPr>
        </p:nvSpPr>
        <p:spPr>
          <a:xfrm>
            <a:off x="914400" y="1371600"/>
            <a:ext cx="7239000" cy="4724400"/>
          </a:xfrm>
        </p:spPr>
        <p:txBody>
          <a:bodyPr/>
          <a:lstStyle/>
          <a:p>
            <a:pPr marL="0" indent="0">
              <a:defRPr/>
            </a:pPr>
            <a:r>
              <a:rPr lang="en-US" dirty="0" smtClean="0"/>
              <a:t>Many companies have noted that they could benefit for emulating best/emerging RA Practices including:</a:t>
            </a:r>
          </a:p>
          <a:p>
            <a:pPr marL="0" indent="0">
              <a:defRPr/>
            </a:pPr>
            <a:endParaRPr lang="en-US" sz="1100" dirty="0" smtClean="0"/>
          </a:p>
          <a:p>
            <a:pPr marL="857250" lvl="1" indent="-457200">
              <a:defRPr/>
            </a:pPr>
            <a:r>
              <a:rPr lang="en-US" sz="2200" dirty="0" smtClean="0"/>
              <a:t>Easier-to-navigate </a:t>
            </a:r>
            <a:r>
              <a:rPr lang="en-US" sz="2200" dirty="0" smtClean="0"/>
              <a:t>RA processes</a:t>
            </a:r>
            <a:endParaRPr lang="en-US" sz="2200" dirty="0"/>
          </a:p>
          <a:p>
            <a:pPr marL="857250" lvl="1" indent="-457200">
              <a:defRPr/>
            </a:pPr>
            <a:r>
              <a:rPr lang="en-US" sz="2200" dirty="0" smtClean="0"/>
              <a:t>Better mechanisms for tracking and reporting</a:t>
            </a:r>
          </a:p>
          <a:p>
            <a:pPr marL="857250" lvl="1" indent="-457200">
              <a:defRPr/>
            </a:pPr>
            <a:r>
              <a:rPr lang="en-US" sz="2200" dirty="0" smtClean="0"/>
              <a:t>Enhanced data gathering practices (to gauge how satisfied employees and their managers are with RA’s, financial savings, </a:t>
            </a:r>
            <a:r>
              <a:rPr lang="en-US" sz="2200" dirty="0" smtClean="0"/>
              <a:t>return-to-work</a:t>
            </a:r>
            <a:r>
              <a:rPr lang="en-US" sz="2200" dirty="0" smtClean="0"/>
              <a:t>, etc.)</a:t>
            </a:r>
          </a:p>
          <a:p>
            <a:pPr marL="857250" lvl="1" indent="-457200">
              <a:defRPr/>
            </a:pPr>
            <a:r>
              <a:rPr lang="en-US" sz="2200" dirty="0" smtClean="0"/>
              <a:t>More transparent and effective intersections between Section 503 </a:t>
            </a:r>
            <a:r>
              <a:rPr lang="en-US" sz="2200" dirty="0" smtClean="0"/>
              <a:t>self-ID encouragement </a:t>
            </a:r>
            <a:r>
              <a:rPr lang="en-US" sz="2200" dirty="0" smtClean="0"/>
              <a:t>and identifying as a person with a disability for purposes of obtaining an RA</a:t>
            </a:r>
          </a:p>
          <a:p>
            <a:pPr>
              <a:defRPr/>
            </a:pPr>
            <a:r>
              <a:rPr lang="en-US" sz="2800" dirty="0" smtClean="0"/>
              <a:t>   </a:t>
            </a:r>
          </a:p>
        </p:txBody>
      </p:sp>
      <p:sp>
        <p:nvSpPr>
          <p:cNvPr id="11161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D305712-2AE4-47E1-B915-EFE8F720902C}"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sp>
        <p:nvSpPr>
          <p:cNvPr id="111620"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t> JAN Toolkit - The Insights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609600" y="457200"/>
            <a:ext cx="5715000" cy="609600"/>
          </a:xfrm>
        </p:spPr>
        <p:txBody>
          <a:bodyPr/>
          <a:lstStyle/>
          <a:p>
            <a:r>
              <a:rPr lang="en-US" altLang="en-US" smtClean="0"/>
              <a:t>JAN as YOUR Resource</a:t>
            </a:r>
          </a:p>
        </p:txBody>
      </p:sp>
      <p:sp>
        <p:nvSpPr>
          <p:cNvPr id="76803" name="Content Placeholder 2"/>
          <p:cNvSpPr>
            <a:spLocks noGrp="1"/>
          </p:cNvSpPr>
          <p:nvPr>
            <p:ph idx="1"/>
          </p:nvPr>
        </p:nvSpPr>
        <p:spPr>
          <a:xfrm>
            <a:off x="838200" y="1295400"/>
            <a:ext cx="7848600" cy="5184775"/>
          </a:xfrm>
        </p:spPr>
        <p:txBody>
          <a:bodyPr/>
          <a:lstStyle/>
          <a:p>
            <a:pPr eaLnBrk="1" hangingPunct="1"/>
            <a:endParaRPr lang="en-US" altLang="en-US" smtClean="0"/>
          </a:p>
          <a:p>
            <a:pPr eaLnBrk="1" hangingPunct="1"/>
            <a:r>
              <a:rPr lang="en-US" altLang="en-US" smtClean="0"/>
              <a:t>Overview</a:t>
            </a:r>
          </a:p>
          <a:p>
            <a:pPr lvl="1"/>
            <a:r>
              <a:rPr lang="en-US" altLang="en-US" smtClean="0"/>
              <a:t>JAN as YOUR Resource</a:t>
            </a:r>
          </a:p>
          <a:p>
            <a:pPr lvl="1"/>
            <a:r>
              <a:rPr lang="en-US" altLang="en-US" smtClean="0"/>
              <a:t>Research Findings</a:t>
            </a:r>
          </a:p>
          <a:p>
            <a:pPr lvl="1"/>
            <a:r>
              <a:rPr lang="en-US" altLang="en-US" smtClean="0"/>
              <a:t>Workplace Toolkit</a:t>
            </a:r>
          </a:p>
          <a:p>
            <a:pPr lvl="1"/>
            <a:r>
              <a:rPr lang="en-US" altLang="en-US" smtClean="0"/>
              <a:t>Mobile Accommodation Solution</a:t>
            </a:r>
          </a:p>
          <a:p>
            <a:pPr lvl="1">
              <a:buFont typeface="Wingdings" panose="05000000000000000000" pitchFamily="2" charset="2"/>
              <a:buNone/>
            </a:pPr>
            <a:endParaRPr lang="en-US" altLang="en-US" smtClean="0"/>
          </a:p>
        </p:txBody>
      </p:sp>
      <p:sp>
        <p:nvSpPr>
          <p:cNvPr id="7680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46B2987-FF29-429B-9004-BD610252D0F8}"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pic>
        <p:nvPicPr>
          <p:cNvPr id="76805" name="Picture 11" descr="JAN Logo&#10;&#10;Practical Solutions&#10;Workplace Success"/>
          <p:cNvPicPr>
            <a:picLocks noChangeAspect="1"/>
          </p:cNvPicPr>
          <p:nvPr/>
        </p:nvPicPr>
        <p:blipFill>
          <a:blip r:embed="rId3">
            <a:extLst>
              <a:ext uri="{28A0092B-C50C-407E-A947-70E740481C1C}">
                <a14:useLocalDpi xmlns:a14="http://schemas.microsoft.com/office/drawing/2010/main" val="0"/>
              </a:ext>
            </a:extLst>
          </a:blip>
          <a:srcRect l="18971" t="75000"/>
          <a:stretch>
            <a:fillRect/>
          </a:stretch>
        </p:blipFill>
        <p:spPr bwMode="auto">
          <a:xfrm>
            <a:off x="1600200" y="5562600"/>
            <a:ext cx="650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Female attorney holding Scales of Justice"/>
          <p:cNvPicPr>
            <a:picLocks noChangeAspect="1" noChangeArrowheads="1"/>
          </p:cNvPicPr>
          <p:nvPr/>
        </p:nvPicPr>
        <p:blipFill>
          <a:blip r:embed="rId4" cstate="print"/>
          <a:srcRect/>
          <a:stretch>
            <a:fillRect/>
          </a:stretch>
        </p:blipFill>
        <p:spPr bwMode="auto">
          <a:xfrm>
            <a:off x="6324599" y="1600200"/>
            <a:ext cx="2326783" cy="3657600"/>
          </a:xfrm>
          <a:prstGeom prst="rect">
            <a:avLst/>
          </a:prstGeom>
        </p:spPr>
        <p:style>
          <a:lnRef idx="0">
            <a:schemeClr val="dk1"/>
          </a:lnRef>
          <a:fillRef idx="3">
            <a:schemeClr val="dk1"/>
          </a:fillRef>
          <a:effectRef idx="3">
            <a:schemeClr val="dk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838200" y="1295400"/>
            <a:ext cx="7848600" cy="5184775"/>
          </a:xfrm>
        </p:spPr>
        <p:txBody>
          <a:bodyPr/>
          <a:lstStyle/>
          <a:p>
            <a:pPr>
              <a:spcAft>
                <a:spcPts val="900"/>
              </a:spcAft>
            </a:pPr>
            <a:endParaRPr lang="en-US" altLang="en-US" sz="3600" smtClean="0">
              <a:solidFill>
                <a:srgbClr val="002060"/>
              </a:solidFill>
            </a:endParaRPr>
          </a:p>
          <a:p>
            <a:pPr algn="ctr">
              <a:spcAft>
                <a:spcPts val="900"/>
              </a:spcAft>
            </a:pPr>
            <a:r>
              <a:rPr lang="en-US" altLang="en-US" sz="3600" smtClean="0">
                <a:solidFill>
                  <a:srgbClr val="002060"/>
                </a:solidFill>
              </a:rPr>
              <a:t>Accommodation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Equal Employment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Inclusive Workplace Culture </a:t>
            </a:r>
          </a:p>
        </p:txBody>
      </p:sp>
      <p:sp>
        <p:nvSpPr>
          <p:cNvPr id="11366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695B7A1-460C-4E43-8E7D-30A2EAD9E21B}" type="slidenum">
              <a:rPr lang="en-US" altLang="en-US" sz="1200" smtClean="0">
                <a:solidFill>
                  <a:srgbClr val="FFFFFF"/>
                </a:solidFill>
              </a:rPr>
              <a:pPr>
                <a:spcBef>
                  <a:spcPct val="0"/>
                </a:spcBef>
                <a:buFontTx/>
                <a:buNone/>
              </a:pPr>
              <a:t>20</a:t>
            </a:fld>
            <a:endParaRPr lang="en-US" altLang="en-US" sz="1400" smtClean="0">
              <a:solidFill>
                <a:srgbClr val="FFFFFF"/>
              </a:solidFill>
            </a:endParaRPr>
          </a:p>
        </p:txBody>
      </p:sp>
      <p:sp>
        <p:nvSpPr>
          <p:cNvPr id="113668" name="Title 1"/>
          <p:cNvSpPr txBox="1">
            <a:spLocks/>
          </p:cNvSpPr>
          <p:nvPr/>
        </p:nvSpPr>
        <p:spPr bwMode="auto">
          <a:xfrm>
            <a:off x="406400" y="434975"/>
            <a:ext cx="58975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spcBef>
                <a:spcPct val="0"/>
              </a:spcBef>
            </a:pPr>
            <a:r>
              <a:rPr lang="en-US" altLang="en-US" sz="3600" b="1">
                <a:solidFill>
                  <a:srgbClr val="254061"/>
                </a:solidFill>
              </a:rPr>
              <a:t>  Key to Inclusive Culture</a:t>
            </a: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marL="0" indent="0">
              <a:defRPr/>
            </a:pPr>
            <a:endParaRPr lang="en-US" sz="1300" b="1" dirty="0" smtClean="0"/>
          </a:p>
          <a:p>
            <a:pPr marL="0" indent="0" eaLnBrk="1" hangingPunct="1">
              <a:spcBef>
                <a:spcPts val="25"/>
              </a:spcBef>
              <a:spcAft>
                <a:spcPts val="1800"/>
              </a:spcAft>
              <a:defRPr/>
            </a:pPr>
            <a:r>
              <a:rPr lang="en-US" altLang="en-US" sz="2400" dirty="0"/>
              <a:t>The basis for inclusive employment is the reasonable accommodation (RA) policy and process</a:t>
            </a:r>
          </a:p>
          <a:p>
            <a:pPr marL="0" indent="0" eaLnBrk="1" hangingPunct="1">
              <a:spcBef>
                <a:spcPts val="25"/>
              </a:spcBef>
              <a:spcAft>
                <a:spcPts val="1800"/>
              </a:spcAft>
              <a:defRPr/>
            </a:pPr>
            <a:r>
              <a:rPr lang="en-US" altLang="en-US" sz="2400" dirty="0"/>
              <a:t>The foundation for reasonable accommodation is a robust interactive process (IP)</a:t>
            </a:r>
          </a:p>
          <a:p>
            <a:pPr marL="0" indent="0" eaLnBrk="1" hangingPunct="1">
              <a:spcBef>
                <a:spcPts val="25"/>
              </a:spcBef>
              <a:spcAft>
                <a:spcPts val="1800"/>
              </a:spcAft>
              <a:defRPr/>
            </a:pPr>
            <a:r>
              <a:rPr lang="en-US" altLang="en-US" sz="2400" dirty="0" smtClean="0"/>
              <a:t>The trigger for RA and IP is a </a:t>
            </a:r>
            <a:r>
              <a:rPr lang="en-US" altLang="en-US" sz="2400" dirty="0"/>
              <a:t>request for an accommodation or recognition of an obvious barrier to someone with a known </a:t>
            </a:r>
            <a:r>
              <a:rPr lang="en-US" altLang="en-US" sz="2400" dirty="0" smtClean="0"/>
              <a:t>disability</a:t>
            </a:r>
            <a:endParaRPr lang="en-US" altLang="en-US" sz="2400" dirty="0"/>
          </a:p>
          <a:p>
            <a:pPr marL="0" indent="0" eaLnBrk="1" hangingPunct="1">
              <a:spcBef>
                <a:spcPts val="25"/>
              </a:spcBef>
              <a:spcAft>
                <a:spcPts val="1800"/>
              </a:spcAft>
              <a:defRPr/>
            </a:pPr>
            <a:r>
              <a:rPr lang="en-US" altLang="en-US" sz="2400" dirty="0"/>
              <a:t>A request for accommodation includes two essential elements </a:t>
            </a:r>
            <a:r>
              <a:rPr lang="en-US" altLang="en-US" sz="2400" dirty="0" smtClean="0"/>
              <a:t>— </a:t>
            </a:r>
            <a:r>
              <a:rPr lang="en-US" altLang="en-US" sz="2400" dirty="0"/>
              <a:t>a medical condition and a related challenge at work</a:t>
            </a:r>
          </a:p>
          <a:p>
            <a:pPr marL="400050" lvl="1" indent="0">
              <a:buFont typeface="Wingdings" panose="05000000000000000000" pitchFamily="2" charset="2"/>
              <a:buNone/>
              <a:defRPr/>
            </a:pPr>
            <a:endParaRPr lang="en-US" sz="11200" dirty="0"/>
          </a:p>
          <a:p>
            <a:pPr marL="0" indent="-400050">
              <a:lnSpc>
                <a:spcPct val="170000"/>
              </a:lnSpc>
              <a:spcBef>
                <a:spcPts val="0"/>
              </a:spcBef>
              <a:defRPr/>
            </a:pPr>
            <a:endParaRPr lang="en-US" altLang="en-US" sz="3600" dirty="0" smtClean="0"/>
          </a:p>
        </p:txBody>
      </p:sp>
      <p:sp>
        <p:nvSpPr>
          <p:cNvPr id="1157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22839B1-98C8-438D-8673-6F40F6A5C2BF}"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115716" name="Title 3"/>
          <p:cNvSpPr txBox="1">
            <a:spLocks/>
          </p:cNvSpPr>
          <p:nvPr/>
        </p:nvSpPr>
        <p:spPr bwMode="auto">
          <a:xfrm>
            <a:off x="184150" y="441325"/>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2800" b="1"/>
              <a:t> 	</a:t>
            </a:r>
            <a:r>
              <a:rPr lang="en-US" altLang="en-US" sz="4800" b="1"/>
              <a:t>RA &amp; IP</a:t>
            </a: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chor="ctr">
            <a:normAutofit fontScale="77500" lnSpcReduction="20000"/>
          </a:bodyPr>
          <a:lstStyle/>
          <a:p>
            <a:pPr>
              <a:lnSpc>
                <a:spcPct val="120000"/>
              </a:lnSpc>
              <a:buFont typeface="Wingdings" panose="05000000000000000000" pitchFamily="2" charset="2"/>
              <a:buChar char="§"/>
              <a:defRPr/>
            </a:pPr>
            <a:r>
              <a:rPr lang="en-US" dirty="0" smtClean="0"/>
              <a:t>Modifying </a:t>
            </a:r>
            <a:r>
              <a:rPr lang="en-US" dirty="0"/>
              <a:t>schedule or allowing leave time </a:t>
            </a:r>
          </a:p>
          <a:p>
            <a:pPr>
              <a:buFont typeface="Wingdings" panose="05000000000000000000" pitchFamily="2" charset="2"/>
              <a:buChar char="§"/>
              <a:defRPr/>
            </a:pPr>
            <a:r>
              <a:rPr lang="en-US" dirty="0"/>
              <a:t>Making workplace or work station accessible</a:t>
            </a:r>
          </a:p>
          <a:p>
            <a:pPr>
              <a:buFont typeface="Wingdings" panose="05000000000000000000" pitchFamily="2" charset="2"/>
              <a:buChar char="§"/>
              <a:defRPr/>
            </a:pPr>
            <a:r>
              <a:rPr lang="en-US" dirty="0"/>
              <a:t>Modifying methods </a:t>
            </a:r>
            <a:r>
              <a:rPr lang="en-US" dirty="0" smtClean="0"/>
              <a:t>— </a:t>
            </a:r>
            <a:r>
              <a:rPr lang="en-US" dirty="0"/>
              <a:t>testing, communication, or training</a:t>
            </a:r>
          </a:p>
          <a:p>
            <a:pPr>
              <a:buFont typeface="Wingdings" panose="05000000000000000000" pitchFamily="2" charset="2"/>
              <a:buChar char="§"/>
              <a:defRPr/>
            </a:pPr>
            <a:r>
              <a:rPr lang="en-US" dirty="0"/>
              <a:t>Modifying  </a:t>
            </a:r>
            <a:r>
              <a:rPr lang="en-US" dirty="0" smtClean="0"/>
              <a:t>or creating policies</a:t>
            </a:r>
            <a:endParaRPr lang="en-US" dirty="0"/>
          </a:p>
          <a:p>
            <a:pPr>
              <a:buFont typeface="Wingdings" panose="05000000000000000000" pitchFamily="2" charset="2"/>
              <a:buChar char="§"/>
              <a:defRPr/>
            </a:pPr>
            <a:r>
              <a:rPr lang="en-US" dirty="0"/>
              <a:t>Purchasing or modifying equipment or products </a:t>
            </a:r>
          </a:p>
          <a:p>
            <a:pPr>
              <a:buFont typeface="Wingdings" panose="05000000000000000000" pitchFamily="2" charset="2"/>
              <a:buChar char="§"/>
              <a:defRPr/>
            </a:pPr>
            <a:r>
              <a:rPr lang="en-US" dirty="0"/>
              <a:t>Purchasing a service </a:t>
            </a:r>
            <a:r>
              <a:rPr lang="en-US" dirty="0" smtClean="0"/>
              <a:t>— </a:t>
            </a:r>
            <a:r>
              <a:rPr lang="en-US" dirty="0"/>
              <a:t>reader or interpreter</a:t>
            </a:r>
          </a:p>
          <a:p>
            <a:pPr>
              <a:buFont typeface="Wingdings" panose="05000000000000000000" pitchFamily="2" charset="2"/>
              <a:buChar char="§"/>
              <a:defRPr/>
            </a:pPr>
            <a:r>
              <a:rPr lang="en-US" dirty="0"/>
              <a:t>Restructuring job </a:t>
            </a:r>
          </a:p>
          <a:p>
            <a:pPr>
              <a:buFont typeface="Wingdings" panose="05000000000000000000" pitchFamily="2" charset="2"/>
              <a:buChar char="§"/>
              <a:defRPr/>
            </a:pPr>
            <a:r>
              <a:rPr lang="en-US" dirty="0"/>
              <a:t>Reassignment </a:t>
            </a:r>
          </a:p>
          <a:p>
            <a:pPr>
              <a:buFont typeface="Wingdings" panose="05000000000000000000" pitchFamily="2" charset="2"/>
              <a:buChar char="§"/>
              <a:defRPr/>
            </a:pPr>
            <a:r>
              <a:rPr lang="en-US" altLang="en-US" dirty="0" smtClean="0">
                <a:solidFill>
                  <a:srgbClr val="002060"/>
                </a:solidFill>
              </a:rPr>
              <a:t>Other accommodations</a:t>
            </a:r>
          </a:p>
          <a:p>
            <a:pPr marL="1192213" lvl="1" eaLnBrk="1" hangingPunct="1">
              <a:defRPr/>
            </a:pPr>
            <a:r>
              <a:rPr lang="en-US" altLang="en-US" dirty="0" smtClean="0">
                <a:solidFill>
                  <a:srgbClr val="002060"/>
                </a:solidFill>
              </a:rPr>
              <a:t> Telework</a:t>
            </a:r>
          </a:p>
          <a:p>
            <a:pPr marL="1192213" lvl="1" eaLnBrk="1" hangingPunct="1">
              <a:defRPr/>
            </a:pPr>
            <a:r>
              <a:rPr lang="en-US" altLang="en-US" dirty="0" smtClean="0">
                <a:solidFill>
                  <a:srgbClr val="002060"/>
                </a:solidFill>
              </a:rPr>
              <a:t> Adjusting supervisory method</a:t>
            </a:r>
          </a:p>
          <a:p>
            <a:pPr marL="1192213" lvl="1" eaLnBrk="1" hangingPunct="1">
              <a:defRPr/>
            </a:pPr>
            <a:r>
              <a:rPr lang="en-US" altLang="en-US" dirty="0" smtClean="0">
                <a:solidFill>
                  <a:srgbClr val="002060"/>
                </a:solidFill>
              </a:rPr>
              <a:t> Using a service animal</a:t>
            </a:r>
            <a:endParaRPr lang="en-US" altLang="en-US" dirty="0">
              <a:solidFill>
                <a:srgbClr val="002060"/>
              </a:solidFill>
            </a:endParaRPr>
          </a:p>
          <a:p>
            <a:pPr marL="1192213" lvl="1" eaLnBrk="1" hangingPunct="1">
              <a:defRPr/>
            </a:pPr>
            <a:endParaRPr lang="en-US" altLang="en-US" dirty="0">
              <a:solidFill>
                <a:srgbClr val="002060"/>
              </a:solidFill>
            </a:endParaRPr>
          </a:p>
        </p:txBody>
      </p:sp>
      <p:sp>
        <p:nvSpPr>
          <p:cNvPr id="11776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C4643F4-3784-4BC7-8D55-37D0BDAED7FD}" type="slidenum">
              <a:rPr lang="en-US" altLang="en-US" sz="1400" smtClean="0">
                <a:solidFill>
                  <a:srgbClr val="FFFFFF"/>
                </a:solidFill>
              </a:rPr>
              <a:pPr>
                <a:spcBef>
                  <a:spcPct val="0"/>
                </a:spcBef>
                <a:buFontTx/>
                <a:buNone/>
              </a:pPr>
              <a:t>22</a:t>
            </a:fld>
            <a:endParaRPr lang="en-US" altLang="en-US" sz="1400" smtClean="0">
              <a:solidFill>
                <a:srgbClr val="FFFFFF"/>
              </a:solidFill>
            </a:endParaRPr>
          </a:p>
        </p:txBody>
      </p:sp>
      <p:pic>
        <p:nvPicPr>
          <p:cNvPr id="4" name="Content Placeholder 4" descr="woman using computer"/>
          <p:cNvPicPr>
            <a:picLocks noChangeAspect="1" noChangeArrowheads="1"/>
          </p:cNvPicPr>
          <p:nvPr/>
        </p:nvPicPr>
        <p:blipFill>
          <a:blip r:embed="rId3" cstate="print"/>
          <a:srcRect/>
          <a:stretch>
            <a:fillRect/>
          </a:stretch>
        </p:blipFill>
        <p:spPr bwMode="auto">
          <a:xfrm>
            <a:off x="6946491" y="4026811"/>
            <a:ext cx="1559184" cy="2293538"/>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17765" name="Rectangle 2"/>
          <p:cNvSpPr>
            <a:spLocks noChangeArrowheads="1"/>
          </p:cNvSpPr>
          <p:nvPr/>
        </p:nvSpPr>
        <p:spPr bwMode="auto">
          <a:xfrm>
            <a:off x="-282575" y="493713"/>
            <a:ext cx="693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1028700" indent="-290513">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lvl="1" eaLnBrk="1" hangingPunct="1">
              <a:spcBef>
                <a:spcPct val="0"/>
              </a:spcBef>
              <a:buFont typeface="Arial" panose="020B0604020202020204" pitchFamily="34" charset="0"/>
              <a:buNone/>
            </a:pPr>
            <a:r>
              <a:rPr lang="en-US" altLang="en-US" sz="3200" b="1">
                <a:solidFill>
                  <a:srgbClr val="002060"/>
                </a:solidFill>
                <a:latin typeface="Calibri" panose="020F0502020204030204" pitchFamily="34" charset="0"/>
              </a:rPr>
              <a:t>Eight Most Common Types of RA</a:t>
            </a: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838200" y="1295400"/>
            <a:ext cx="7848600" cy="5184775"/>
          </a:xfrm>
        </p:spPr>
        <p:txBody>
          <a:bodyPr/>
          <a:lstStyle/>
          <a:p>
            <a:pPr>
              <a:lnSpc>
                <a:spcPct val="150000"/>
              </a:lnSpc>
            </a:pPr>
            <a:r>
              <a:rPr lang="en-US" altLang="en-US" sz="2400" dirty="0" smtClean="0">
                <a:solidFill>
                  <a:srgbClr val="254061"/>
                </a:solidFill>
              </a:rPr>
              <a:t>Step 1: Recognizing an Accommodation Request</a:t>
            </a:r>
          </a:p>
          <a:p>
            <a:pPr>
              <a:lnSpc>
                <a:spcPct val="150000"/>
              </a:lnSpc>
            </a:pPr>
            <a:r>
              <a:rPr lang="en-US" altLang="en-US" sz="2400" dirty="0" smtClean="0">
                <a:solidFill>
                  <a:srgbClr val="254061"/>
                </a:solidFill>
              </a:rPr>
              <a:t>Step 2: Gathering information</a:t>
            </a:r>
          </a:p>
          <a:p>
            <a:pPr>
              <a:lnSpc>
                <a:spcPct val="150000"/>
              </a:lnSpc>
            </a:pPr>
            <a:r>
              <a:rPr lang="en-US" altLang="en-US" sz="2400" dirty="0" smtClean="0">
                <a:solidFill>
                  <a:srgbClr val="254061"/>
                </a:solidFill>
              </a:rPr>
              <a:t>Step 3: Exploring Accommodation Options</a:t>
            </a:r>
          </a:p>
          <a:p>
            <a:pPr>
              <a:lnSpc>
                <a:spcPct val="150000"/>
              </a:lnSpc>
            </a:pPr>
            <a:r>
              <a:rPr lang="en-US" altLang="en-US" sz="2400" dirty="0" smtClean="0">
                <a:solidFill>
                  <a:srgbClr val="254061"/>
                </a:solidFill>
              </a:rPr>
              <a:t>Step 4: Choosing an Accommodation</a:t>
            </a:r>
          </a:p>
          <a:p>
            <a:pPr>
              <a:lnSpc>
                <a:spcPct val="150000"/>
              </a:lnSpc>
            </a:pPr>
            <a:r>
              <a:rPr lang="en-US" altLang="en-US" sz="2400" dirty="0" smtClean="0">
                <a:solidFill>
                  <a:srgbClr val="254061"/>
                </a:solidFill>
              </a:rPr>
              <a:t>Step 5: Implementing the Accommodation</a:t>
            </a:r>
          </a:p>
          <a:p>
            <a:pPr>
              <a:lnSpc>
                <a:spcPct val="150000"/>
              </a:lnSpc>
            </a:pPr>
            <a:r>
              <a:rPr lang="en-US" altLang="en-US" sz="2400" dirty="0" smtClean="0">
                <a:solidFill>
                  <a:srgbClr val="254061"/>
                </a:solidFill>
              </a:rPr>
              <a:t>Step 6: Monitoring the Accommodation </a:t>
            </a:r>
          </a:p>
          <a:p>
            <a:pPr algn="ctr">
              <a:lnSpc>
                <a:spcPct val="150000"/>
              </a:lnSpc>
            </a:pPr>
            <a:r>
              <a:rPr lang="en-US" altLang="en-US" sz="2000" dirty="0" smtClean="0">
                <a:solidFill>
                  <a:srgbClr val="002060"/>
                </a:solidFill>
                <a:hlinkClick r:id="rId3"/>
              </a:rPr>
              <a:t>https</a:t>
            </a:r>
            <a:r>
              <a:rPr lang="en-US" altLang="en-US" sz="2000" dirty="0" smtClean="0">
                <a:solidFill>
                  <a:srgbClr val="002060"/>
                </a:solidFill>
                <a:hlinkClick r:id="rId3"/>
              </a:rPr>
              <a:t>://AskJAN.org/topics/interactive.cfm</a:t>
            </a:r>
            <a:endParaRPr lang="en-US" altLang="en-US" sz="2000" dirty="0" smtClean="0">
              <a:solidFill>
                <a:srgbClr val="002060"/>
              </a:solidFill>
            </a:endParaRPr>
          </a:p>
        </p:txBody>
      </p:sp>
      <p:sp>
        <p:nvSpPr>
          <p:cNvPr id="11981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D171AFF-8A7A-4693-9ECD-F20DD83219D5}" type="slidenum">
              <a:rPr lang="en-US" altLang="en-US" sz="1200" smtClean="0">
                <a:solidFill>
                  <a:srgbClr val="FFFFFF"/>
                </a:solidFill>
              </a:rPr>
              <a:pPr>
                <a:spcBef>
                  <a:spcPct val="0"/>
                </a:spcBef>
                <a:buFontTx/>
                <a:buNone/>
              </a:pPr>
              <a:t>23</a:t>
            </a:fld>
            <a:endParaRPr lang="en-US" altLang="en-US" sz="1400" smtClean="0">
              <a:solidFill>
                <a:srgbClr val="FFFFFF"/>
              </a:solidFill>
            </a:endParaRPr>
          </a:p>
        </p:txBody>
      </p:sp>
      <p:sp>
        <p:nvSpPr>
          <p:cNvPr id="119812"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a:solidFill>
                  <a:srgbClr val="254061"/>
                </a:solidFill>
                <a:latin typeface="Calibri" panose="020F0502020204030204" pitchFamily="34" charset="0"/>
              </a:rPr>
              <a:t>  JAN’s Interactive Process</a:t>
            </a: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dirty="0"/>
              <a:t>Recruiters, Hiring Managers and Supervisors</a:t>
            </a:r>
          </a:p>
          <a:p>
            <a:pPr>
              <a:buFont typeface="Wingdings" panose="05000000000000000000" pitchFamily="2" charset="2"/>
              <a:buChar char="§"/>
              <a:defRPr/>
            </a:pPr>
            <a:r>
              <a:rPr lang="en-US" altLang="en-US" sz="2800" dirty="0"/>
              <a:t>Accommodation Consultant/Subject Matter Expert</a:t>
            </a:r>
          </a:p>
          <a:p>
            <a:pPr>
              <a:buFont typeface="Wingdings" panose="05000000000000000000" pitchFamily="2" charset="2"/>
              <a:buChar char="§"/>
              <a:defRPr/>
            </a:pPr>
            <a:r>
              <a:rPr lang="en-US" altLang="en-US" sz="2800" dirty="0"/>
              <a:t>Employees and Co-workers — Allies </a:t>
            </a:r>
          </a:p>
          <a:p>
            <a:pPr>
              <a:defRPr/>
            </a:pPr>
            <a:endParaRPr lang="en-GB" altLang="en-US" sz="2800" dirty="0"/>
          </a:p>
          <a:p>
            <a:pPr marL="0" indent="0">
              <a:defRPr/>
            </a:pPr>
            <a:endParaRPr lang="en-US" sz="2800" dirty="0"/>
          </a:p>
        </p:txBody>
      </p:sp>
      <p:sp>
        <p:nvSpPr>
          <p:cNvPr id="121859" name="Title 1"/>
          <p:cNvSpPr>
            <a:spLocks noGrp="1"/>
          </p:cNvSpPr>
          <p:nvPr>
            <p:ph type="title"/>
          </p:nvPr>
        </p:nvSpPr>
        <p:spPr/>
        <p:txBody>
          <a:bodyPr/>
          <a:lstStyle/>
          <a:p>
            <a:r>
              <a:rPr lang="en-US" altLang="en-US" smtClean="0">
                <a:solidFill>
                  <a:srgbClr val="002060"/>
                </a:solidFill>
              </a:rPr>
              <a:t>Who uses the Toolkit? </a:t>
            </a:r>
          </a:p>
        </p:txBody>
      </p:sp>
      <p:pic>
        <p:nvPicPr>
          <p:cNvPr id="121860"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3533775"/>
            <a:ext cx="3556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41D7CCE-8394-4655-8A21-EE0049F3BF33}"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Tree>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altLang="en-US" dirty="0"/>
              <a:t>Recruiters, Hiring Managers and Supervisors</a:t>
            </a:r>
          </a:p>
          <a:p>
            <a:pPr>
              <a:defRPr/>
            </a:pPr>
            <a:endParaRPr lang="en-GB" altLang="en-US" dirty="0"/>
          </a:p>
          <a:p>
            <a:pPr marL="0" indent="0">
              <a:defRPr/>
            </a:pPr>
            <a:endParaRPr lang="en-US" dirty="0"/>
          </a:p>
        </p:txBody>
      </p:sp>
      <p:sp>
        <p:nvSpPr>
          <p:cNvPr id="123907" name="Title 1"/>
          <p:cNvSpPr>
            <a:spLocks noGrp="1"/>
          </p:cNvSpPr>
          <p:nvPr>
            <p:ph type="title"/>
          </p:nvPr>
        </p:nvSpPr>
        <p:spPr/>
        <p:txBody>
          <a:bodyPr/>
          <a:lstStyle/>
          <a:p>
            <a:r>
              <a:rPr lang="en-US" altLang="en-US" smtClean="0"/>
              <a:t>Accommodation Toolkit</a:t>
            </a:r>
          </a:p>
        </p:txBody>
      </p:sp>
      <p:pic>
        <p:nvPicPr>
          <p:cNvPr id="123908" name="Picture 2" descr="Screenshot of the Tools for Recruiters, Hiring Managers, and Supervisors Graphic as part of the Toolkit. This is the first draw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2409825"/>
            <a:ext cx="5203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F963FBB-24E0-428A-81DD-1557CA5048CC}"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Tree>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p:txBody>
          <a:bodyPr/>
          <a:lstStyle/>
          <a:p>
            <a:pPr marL="0" indent="0"/>
            <a:r>
              <a:rPr lang="en-US" altLang="en-US" smtClean="0"/>
              <a:t>Accommodation Consultant/Subject Matter Expert</a:t>
            </a:r>
          </a:p>
        </p:txBody>
      </p:sp>
      <p:sp>
        <p:nvSpPr>
          <p:cNvPr id="125955" name="Title 1"/>
          <p:cNvSpPr>
            <a:spLocks noGrp="1"/>
          </p:cNvSpPr>
          <p:nvPr>
            <p:ph type="title"/>
          </p:nvPr>
        </p:nvSpPr>
        <p:spPr/>
        <p:txBody>
          <a:bodyPr/>
          <a:lstStyle/>
          <a:p>
            <a:r>
              <a:rPr lang="en-US" altLang="en-US" smtClean="0"/>
              <a:t>Accommodation Toolkit</a:t>
            </a:r>
          </a:p>
        </p:txBody>
      </p:sp>
      <p:pic>
        <p:nvPicPr>
          <p:cNvPr id="125956" name="Picture 3" descr="Screenshot of the Tools for Reasonable Accommodation (RA) Subject Matter Expert (SME)/Consultant drawer - Drawer Tw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2449513"/>
            <a:ext cx="488315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095AF86-E089-4A8A-89E3-D16221E8CC73}"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Tree>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p:txBody>
          <a:bodyPr/>
          <a:lstStyle/>
          <a:p>
            <a:pPr marL="0" indent="0"/>
            <a:r>
              <a:rPr lang="en-US" altLang="en-US" smtClean="0"/>
              <a:t>Employees and Co-workers — Allies </a:t>
            </a:r>
          </a:p>
        </p:txBody>
      </p:sp>
      <p:sp>
        <p:nvSpPr>
          <p:cNvPr id="128003" name="Title 1"/>
          <p:cNvSpPr>
            <a:spLocks noGrp="1"/>
          </p:cNvSpPr>
          <p:nvPr>
            <p:ph type="title"/>
          </p:nvPr>
        </p:nvSpPr>
        <p:spPr/>
        <p:txBody>
          <a:bodyPr/>
          <a:lstStyle/>
          <a:p>
            <a:r>
              <a:rPr lang="en-US" altLang="en-US" smtClean="0"/>
              <a:t>Accommodation Toolkit</a:t>
            </a:r>
          </a:p>
        </p:txBody>
      </p:sp>
      <p:pic>
        <p:nvPicPr>
          <p:cNvPr id="128004"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2328863"/>
            <a:ext cx="5524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AAF2E41-F3B1-4A20-BCB5-C4FA3A8CBEBE}"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spTree>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6"/>
          <p:cNvSpPr>
            <a:spLocks noGrp="1"/>
          </p:cNvSpPr>
          <p:nvPr>
            <p:ph idx="1"/>
          </p:nvPr>
        </p:nvSpPr>
        <p:spPr/>
        <p:txBody>
          <a:bodyPr/>
          <a:lstStyle/>
          <a:p>
            <a:r>
              <a:rPr lang="en-US" altLang="en-US" smtClean="0"/>
              <a:t> </a:t>
            </a:r>
          </a:p>
        </p:txBody>
      </p:sp>
      <p:sp>
        <p:nvSpPr>
          <p:cNvPr id="130051" name="Title 1"/>
          <p:cNvSpPr>
            <a:spLocks noGrp="1"/>
          </p:cNvSpPr>
          <p:nvPr>
            <p:ph type="title"/>
          </p:nvPr>
        </p:nvSpPr>
        <p:spPr/>
        <p:txBody>
          <a:bodyPr/>
          <a:lstStyle/>
          <a:p>
            <a:r>
              <a:rPr lang="en-US" altLang="en-US" smtClean="0"/>
              <a:t>Accommodation Toolkit</a:t>
            </a:r>
          </a:p>
        </p:txBody>
      </p:sp>
      <p:pic>
        <p:nvPicPr>
          <p:cNvPr id="130052" name="Picture 2" descr="Just-In-Time Training Video: Managing the performance of an employee with a non-apparent disability. One of 6 trainings in the Toolki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666875"/>
            <a:ext cx="6400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E3399EA-5CD5-4C2F-AD80-12B6B1C83EAD}" type="slidenum">
              <a:rPr lang="en-US" altLang="en-US" sz="1400" smtClean="0">
                <a:solidFill>
                  <a:srgbClr val="FFFFFF"/>
                </a:solidFill>
              </a:rPr>
              <a:pPr>
                <a:spcBef>
                  <a:spcPct val="0"/>
                </a:spcBef>
                <a:buFontTx/>
                <a:buNone/>
              </a:pPr>
              <a:t>28</a:t>
            </a:fld>
            <a:endParaRPr lang="en-US" altLang="en-US" sz="1400" smtClean="0">
              <a:solidFill>
                <a:srgbClr val="FFFFFF"/>
              </a:solidFill>
            </a:endParaRPr>
          </a:p>
        </p:txBody>
      </p:sp>
    </p:spTree>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fontScale="85000" lnSpcReduction="20000"/>
          </a:bodyPr>
          <a:lstStyle/>
          <a:p>
            <a:pPr marL="457200" lvl="1" indent="-457200">
              <a:lnSpc>
                <a:spcPct val="120000"/>
              </a:lnSpc>
              <a:spcAft>
                <a:spcPts val="0"/>
              </a:spcAft>
              <a:defRPr/>
            </a:pPr>
            <a:r>
              <a:rPr lang="en-US" altLang="en-US" dirty="0" smtClean="0">
                <a:solidFill>
                  <a:srgbClr val="002060"/>
                </a:solidFill>
              </a:rPr>
              <a:t>Interviewing an individual on the Autism Spectrum </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Accommodating employee with non-apparent disability – PTSD and hearing loss</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Managing the performance of an employee with a non-apparent disability – mental health  </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Hiring an individual with anxiety and stuttering disorder</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Retaining an individual with chronic health conditions </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Returning a Back-Injured Employee to Work</a:t>
            </a:r>
            <a:endParaRPr lang="en-US" altLang="en-US" dirty="0">
              <a:solidFill>
                <a:srgbClr val="002060"/>
              </a:solidFill>
            </a:endParaRPr>
          </a:p>
          <a:p>
            <a:pPr marL="457200" lvl="1" indent="-457200">
              <a:lnSpc>
                <a:spcPct val="120000"/>
              </a:lnSpc>
              <a:spcAft>
                <a:spcPts val="0"/>
              </a:spcAft>
              <a:defRPr/>
            </a:pPr>
            <a:r>
              <a:rPr lang="en-US" altLang="en-US" dirty="0" smtClean="0">
                <a:solidFill>
                  <a:srgbClr val="002060"/>
                </a:solidFill>
              </a:rPr>
              <a:t>Promoting an Individual who is Deaf</a:t>
            </a:r>
          </a:p>
          <a:p>
            <a:pPr marL="457200" lvl="1" indent="-457200">
              <a:lnSpc>
                <a:spcPct val="120000"/>
              </a:lnSpc>
              <a:spcAft>
                <a:spcPts val="0"/>
              </a:spcAft>
              <a:defRPr/>
            </a:pPr>
            <a:r>
              <a:rPr lang="en-US" altLang="en-US" dirty="0" smtClean="0">
                <a:solidFill>
                  <a:srgbClr val="002060"/>
                </a:solidFill>
              </a:rPr>
              <a:t>Retaining an Individual with an Intellectual Disability after a Change in Supervisor</a:t>
            </a:r>
            <a:endParaRPr lang="en-US" altLang="en-US" dirty="0">
              <a:solidFill>
                <a:srgbClr val="002060"/>
              </a:solidFill>
            </a:endParaRPr>
          </a:p>
        </p:txBody>
      </p:sp>
      <p:sp>
        <p:nvSpPr>
          <p:cNvPr id="13209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FFABB0F-39C8-4A79-B62E-6EF018E6D8E9}" type="slidenum">
              <a:rPr lang="en-US" altLang="en-US" sz="1200" smtClean="0">
                <a:solidFill>
                  <a:srgbClr val="FFFFFF"/>
                </a:solidFill>
              </a:rPr>
              <a:pPr>
                <a:spcBef>
                  <a:spcPct val="0"/>
                </a:spcBef>
                <a:buFontTx/>
                <a:buNone/>
              </a:pPr>
              <a:t>29</a:t>
            </a:fld>
            <a:endParaRPr lang="en-US" altLang="en-US" sz="1400" smtClean="0">
              <a:solidFill>
                <a:srgbClr val="FFFFFF"/>
              </a:solidFill>
            </a:endParaRPr>
          </a:p>
        </p:txBody>
      </p:sp>
      <p:sp>
        <p:nvSpPr>
          <p:cNvPr id="132100" name="Rectangle 1"/>
          <p:cNvSpPr>
            <a:spLocks noChangeArrowheads="1"/>
          </p:cNvSpPr>
          <p:nvPr/>
        </p:nvSpPr>
        <p:spPr bwMode="auto">
          <a:xfrm>
            <a:off x="504825" y="577850"/>
            <a:ext cx="589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2060"/>
                </a:solidFill>
                <a:latin typeface="Calibri" panose="020F0502020204030204" pitchFamily="34" charset="0"/>
              </a:rPr>
              <a:t>JAN Toolkit video with </a:t>
            </a:r>
            <a:r>
              <a:rPr lang="en-US" altLang="en-US" b="1" dirty="0" smtClean="0">
                <a:solidFill>
                  <a:srgbClr val="002060"/>
                </a:solidFill>
                <a:latin typeface="Calibri" panose="020F0502020204030204" pitchFamily="34" charset="0"/>
              </a:rPr>
              <a:t>PPT</a:t>
            </a:r>
            <a:endParaRPr lang="en-US" altLang="en-US" b="1" dirty="0">
              <a:solidFill>
                <a:srgbClr val="002060"/>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609600" y="457200"/>
            <a:ext cx="5715000" cy="609600"/>
          </a:xfrm>
        </p:spPr>
        <p:txBody>
          <a:bodyPr/>
          <a:lstStyle/>
          <a:p>
            <a:pPr eaLnBrk="1" hangingPunct="1"/>
            <a:r>
              <a:rPr lang="en-US" altLang="en-US" smtClean="0"/>
              <a:t>JAN as YOUR Resource</a:t>
            </a:r>
          </a:p>
        </p:txBody>
      </p:sp>
      <p:sp>
        <p:nvSpPr>
          <p:cNvPr id="78851" name="Content Placeholder 2"/>
          <p:cNvSpPr>
            <a:spLocks noGrp="1"/>
          </p:cNvSpPr>
          <p:nvPr>
            <p:ph idx="1"/>
          </p:nvPr>
        </p:nvSpPr>
        <p:spPr>
          <a:xfrm>
            <a:off x="838200" y="1295400"/>
            <a:ext cx="7848600" cy="5184775"/>
          </a:xfrm>
        </p:spPr>
        <p:txBody>
          <a:bodyPr/>
          <a:lstStyle/>
          <a:p>
            <a:pPr eaLnBrk="1" hangingPunct="1"/>
            <a:r>
              <a:rPr lang="en-US" altLang="en-US" smtClean="0"/>
              <a:t>Overview</a:t>
            </a:r>
          </a:p>
          <a:p>
            <a:pPr lvl="1"/>
            <a:r>
              <a:rPr lang="en-US" altLang="en-US" smtClean="0"/>
              <a:t>Job Accommodation</a:t>
            </a:r>
          </a:p>
          <a:p>
            <a:pPr lvl="1"/>
            <a:r>
              <a:rPr lang="en-US" altLang="en-US" smtClean="0"/>
              <a:t>Americans with Disabilities Act / Rehabilitation Act</a:t>
            </a:r>
          </a:p>
          <a:p>
            <a:pPr lvl="1"/>
            <a:r>
              <a:rPr lang="en-US" altLang="en-US" smtClean="0"/>
              <a:t>Entrepreneurship</a:t>
            </a:r>
          </a:p>
        </p:txBody>
      </p:sp>
      <p:sp>
        <p:nvSpPr>
          <p:cNvPr id="7885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FE8ADAE-043D-4A60-ABE0-D20D819A9C1A}"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pic>
        <p:nvPicPr>
          <p:cNvPr id="7" name="Picture 2"/>
          <p:cNvPicPr>
            <a:picLocks noChangeAspect="1" noChangeArrowheads="1"/>
          </p:cNvPicPr>
          <p:nvPr/>
        </p:nvPicPr>
        <p:blipFill>
          <a:blip r:embed="rId3" cstate="print"/>
          <a:srcRect/>
          <a:stretch>
            <a:fillRect/>
          </a:stretch>
        </p:blipFill>
        <p:spPr bwMode="auto">
          <a:xfrm>
            <a:off x="5197475" y="3657600"/>
            <a:ext cx="2894868" cy="1938528"/>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8" name="Picture 2" descr="Picture of two employees shaking hands."/>
          <p:cNvPicPr>
            <a:picLocks noChangeAspect="1" noChangeArrowheads="1"/>
          </p:cNvPicPr>
          <p:nvPr/>
        </p:nvPicPr>
        <p:blipFill>
          <a:blip r:embed="rId4" cstate="print"/>
          <a:srcRect/>
          <a:stretch>
            <a:fillRect/>
          </a:stretch>
        </p:blipFill>
        <p:spPr bwMode="auto">
          <a:xfrm>
            <a:off x="1447800" y="3632294"/>
            <a:ext cx="2911475" cy="1940264"/>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9" name="Picture 4" descr="Picture of an accessible parking sign."/>
          <p:cNvPicPr>
            <a:picLocks noChangeAspect="1" noChangeArrowheads="1"/>
          </p:cNvPicPr>
          <p:nvPr/>
        </p:nvPicPr>
        <p:blipFill>
          <a:blip r:embed="rId5" cstate="print"/>
          <a:srcRect/>
          <a:stretch>
            <a:fillRect/>
          </a:stretch>
        </p:blipFill>
        <p:spPr bwMode="auto">
          <a:xfrm>
            <a:off x="4283075" y="3962400"/>
            <a:ext cx="990600" cy="138684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p:txBody>
          <a:bodyPr/>
          <a:lstStyle/>
          <a:p>
            <a:pPr>
              <a:lnSpc>
                <a:spcPct val="110000"/>
              </a:lnSpc>
              <a:buFont typeface="Wingdings" panose="05000000000000000000" pitchFamily="2" charset="2"/>
              <a:buChar char="§"/>
            </a:pPr>
            <a:r>
              <a:rPr lang="en-US" altLang="en-US" sz="2400" smtClean="0">
                <a:solidFill>
                  <a:srgbClr val="002060"/>
                </a:solidFill>
              </a:rPr>
              <a:t>Adopting facilities/IT access for all:  universal design reduces the need for individualized accommodations</a:t>
            </a:r>
          </a:p>
          <a:p>
            <a:pPr>
              <a:lnSpc>
                <a:spcPct val="110000"/>
              </a:lnSpc>
              <a:buFont typeface="Wingdings" panose="05000000000000000000" pitchFamily="2" charset="2"/>
              <a:buChar char="§"/>
            </a:pPr>
            <a:r>
              <a:rPr lang="en-US" altLang="en-US" sz="2400" smtClean="0">
                <a:solidFill>
                  <a:srgbClr val="002060"/>
                </a:solidFill>
              </a:rPr>
              <a:t>Focusing on </a:t>
            </a:r>
            <a:r>
              <a:rPr lang="en-US" altLang="en-US" sz="2400" i="1" smtClean="0">
                <a:solidFill>
                  <a:srgbClr val="002060"/>
                </a:solidFill>
              </a:rPr>
              <a:t>diverse abilities — </a:t>
            </a:r>
            <a:r>
              <a:rPr lang="en-US" altLang="en-US" sz="2400" smtClean="0">
                <a:solidFill>
                  <a:srgbClr val="002060"/>
                </a:solidFill>
              </a:rPr>
              <a:t>experience, skills, prior performance, not diagnosis or interviewing skills — this contributes to higher productivity &amp; innovation </a:t>
            </a:r>
          </a:p>
          <a:p>
            <a:pPr>
              <a:lnSpc>
                <a:spcPct val="110000"/>
              </a:lnSpc>
              <a:buFont typeface="Wingdings" panose="05000000000000000000" pitchFamily="2" charset="2"/>
              <a:buChar char="§"/>
            </a:pPr>
            <a:r>
              <a:rPr lang="en-US" altLang="en-US" sz="2400" smtClean="0">
                <a:solidFill>
                  <a:srgbClr val="002060"/>
                </a:solidFill>
              </a:rPr>
              <a:t>Gathering/reporting meaningful metrics (e.g. reduction in lost work time, retention &amp; leave costs, enhanced engagement scores)</a:t>
            </a:r>
          </a:p>
          <a:p>
            <a:pPr>
              <a:lnSpc>
                <a:spcPct val="110000"/>
              </a:lnSpc>
              <a:buFont typeface="Wingdings" panose="05000000000000000000" pitchFamily="2" charset="2"/>
              <a:buChar char="§"/>
            </a:pPr>
            <a:r>
              <a:rPr lang="en-US" altLang="en-US" sz="2400" smtClean="0">
                <a:solidFill>
                  <a:srgbClr val="002060"/>
                </a:solidFill>
              </a:rPr>
              <a:t>Utilizing/leveraging commonly requested accommodations by job function to develop an internal catalogue of accommodations for specific jobs</a:t>
            </a:r>
          </a:p>
        </p:txBody>
      </p:sp>
      <p:sp>
        <p:nvSpPr>
          <p:cNvPr id="13414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532FF80-41D0-4CDE-BDE2-97170E2FDBB2}" type="slidenum">
              <a:rPr lang="en-US" altLang="en-US" sz="1200" smtClean="0">
                <a:solidFill>
                  <a:srgbClr val="FFFFFF"/>
                </a:solidFill>
              </a:rPr>
              <a:pPr>
                <a:spcBef>
                  <a:spcPct val="0"/>
                </a:spcBef>
                <a:buFontTx/>
                <a:buNone/>
              </a:pPr>
              <a:t>30</a:t>
            </a:fld>
            <a:endParaRPr lang="en-US" altLang="en-US" sz="1400" smtClean="0">
              <a:solidFill>
                <a:srgbClr val="FFFFFF"/>
              </a:solidFill>
            </a:endParaRPr>
          </a:p>
        </p:txBody>
      </p:sp>
      <p:sp>
        <p:nvSpPr>
          <p:cNvPr id="134148" name="Rectangle 1"/>
          <p:cNvSpPr>
            <a:spLocks noChangeArrowheads="1"/>
          </p:cNvSpPr>
          <p:nvPr/>
        </p:nvSpPr>
        <p:spPr bwMode="auto">
          <a:xfrm>
            <a:off x="504825" y="577850"/>
            <a:ext cx="589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2060"/>
                </a:solidFill>
                <a:latin typeface="Calibri" panose="020F0502020204030204" pitchFamily="34" charset="0"/>
              </a:rPr>
              <a:t>Techniques for Creating Inclusion</a:t>
            </a:r>
          </a:p>
        </p:txBody>
      </p:sp>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fontScale="77500" lnSpcReduction="20000"/>
          </a:bodyPr>
          <a:lstStyle/>
          <a:p>
            <a:pPr marL="457200" lvl="1" indent="-457200">
              <a:lnSpc>
                <a:spcPct val="120000"/>
              </a:lnSpc>
              <a:spcAft>
                <a:spcPts val="0"/>
              </a:spcAft>
              <a:defRPr/>
            </a:pPr>
            <a:r>
              <a:rPr lang="en-US" altLang="en-US" dirty="0">
                <a:solidFill>
                  <a:srgbClr val="002060"/>
                </a:solidFill>
              </a:rPr>
              <a:t>Develop a list of preapproved accommodations not requiring a full assessment and interactive process (Just do it!)</a:t>
            </a:r>
          </a:p>
          <a:p>
            <a:pPr marL="457200" lvl="1" indent="-457200">
              <a:lnSpc>
                <a:spcPct val="120000"/>
              </a:lnSpc>
              <a:spcAft>
                <a:spcPts val="0"/>
              </a:spcAft>
              <a:defRPr/>
            </a:pPr>
            <a:r>
              <a:rPr lang="en-US" altLang="en-US" dirty="0" smtClean="0">
                <a:solidFill>
                  <a:srgbClr val="002060"/>
                </a:solidFill>
              </a:rPr>
              <a:t>Developing </a:t>
            </a:r>
            <a:r>
              <a:rPr lang="en-US" altLang="en-US" dirty="0">
                <a:solidFill>
                  <a:srgbClr val="002060"/>
                </a:solidFill>
              </a:rPr>
              <a:t>a “task bank” of jobs that a person can perform when unable to perform prior duties</a:t>
            </a:r>
          </a:p>
          <a:p>
            <a:pPr marL="457200" lvl="1" indent="-457200">
              <a:lnSpc>
                <a:spcPct val="120000"/>
              </a:lnSpc>
              <a:spcAft>
                <a:spcPts val="0"/>
              </a:spcAft>
              <a:defRPr/>
            </a:pPr>
            <a:r>
              <a:rPr lang="en-US" altLang="en-US" dirty="0">
                <a:solidFill>
                  <a:srgbClr val="002060"/>
                </a:solidFill>
              </a:rPr>
              <a:t>Integrated or harmonized model </a:t>
            </a:r>
            <a:r>
              <a:rPr lang="en-US" altLang="en-US" dirty="0" smtClean="0">
                <a:solidFill>
                  <a:srgbClr val="002060"/>
                </a:solidFill>
              </a:rPr>
              <a:t>— </a:t>
            </a:r>
            <a:r>
              <a:rPr lang="en-US" altLang="en-US" dirty="0">
                <a:solidFill>
                  <a:srgbClr val="002060"/>
                </a:solidFill>
              </a:rPr>
              <a:t>Single point of leave and accommodation oversight  </a:t>
            </a:r>
          </a:p>
          <a:p>
            <a:pPr marL="457200" lvl="1" indent="-457200">
              <a:lnSpc>
                <a:spcPct val="120000"/>
              </a:lnSpc>
              <a:spcAft>
                <a:spcPts val="0"/>
              </a:spcAft>
              <a:defRPr/>
            </a:pPr>
            <a:r>
              <a:rPr lang="en-US" altLang="en-US" dirty="0">
                <a:solidFill>
                  <a:srgbClr val="002060"/>
                </a:solidFill>
              </a:rPr>
              <a:t>Internal value proposition shared with everyone, including managers </a:t>
            </a:r>
          </a:p>
          <a:p>
            <a:pPr marL="457200" lvl="1" indent="-457200">
              <a:lnSpc>
                <a:spcPct val="120000"/>
              </a:lnSpc>
              <a:spcAft>
                <a:spcPts val="0"/>
              </a:spcAft>
              <a:defRPr/>
            </a:pPr>
            <a:r>
              <a:rPr lang="en-US" altLang="en-US" dirty="0">
                <a:solidFill>
                  <a:srgbClr val="002060"/>
                </a:solidFill>
              </a:rPr>
              <a:t>Training and more training </a:t>
            </a:r>
            <a:r>
              <a:rPr lang="en-US" altLang="en-US" dirty="0" smtClean="0">
                <a:solidFill>
                  <a:srgbClr val="002060"/>
                </a:solidFill>
              </a:rPr>
              <a:t>— </a:t>
            </a:r>
            <a:r>
              <a:rPr lang="en-US" altLang="en-US" dirty="0">
                <a:solidFill>
                  <a:srgbClr val="002060"/>
                </a:solidFill>
              </a:rPr>
              <a:t>consider building training prompts into processes </a:t>
            </a:r>
          </a:p>
          <a:p>
            <a:pPr marL="457200" lvl="1" indent="-457200">
              <a:lnSpc>
                <a:spcPct val="120000"/>
              </a:lnSpc>
              <a:spcAft>
                <a:spcPts val="0"/>
              </a:spcAft>
              <a:defRPr/>
            </a:pPr>
            <a:r>
              <a:rPr lang="en-US" altLang="en-US" dirty="0">
                <a:solidFill>
                  <a:srgbClr val="002060"/>
                </a:solidFill>
              </a:rPr>
              <a:t>Build out from a successful </a:t>
            </a:r>
            <a:r>
              <a:rPr lang="en-US" altLang="en-US" dirty="0" smtClean="0">
                <a:solidFill>
                  <a:srgbClr val="002060"/>
                </a:solidFill>
              </a:rPr>
              <a:t>return-to-work </a:t>
            </a:r>
            <a:r>
              <a:rPr lang="en-US" altLang="en-US" dirty="0">
                <a:solidFill>
                  <a:srgbClr val="002060"/>
                </a:solidFill>
              </a:rPr>
              <a:t>program</a:t>
            </a:r>
          </a:p>
          <a:p>
            <a:pPr marL="457200" lvl="1" indent="-457200">
              <a:lnSpc>
                <a:spcPct val="120000"/>
              </a:lnSpc>
              <a:spcAft>
                <a:spcPts val="0"/>
              </a:spcAft>
              <a:defRPr/>
            </a:pPr>
            <a:r>
              <a:rPr lang="en-US" altLang="en-US" dirty="0">
                <a:solidFill>
                  <a:srgbClr val="002060"/>
                </a:solidFill>
              </a:rPr>
              <a:t>Purchase or develop a tracking system</a:t>
            </a:r>
          </a:p>
        </p:txBody>
      </p:sp>
      <p:sp>
        <p:nvSpPr>
          <p:cNvPr id="13619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5ADC063-9FF6-469F-B977-07C02A0B3632}" type="slidenum">
              <a:rPr lang="en-US" altLang="en-US" sz="1200" smtClean="0">
                <a:solidFill>
                  <a:srgbClr val="FFFFFF"/>
                </a:solidFill>
              </a:rPr>
              <a:pPr>
                <a:spcBef>
                  <a:spcPct val="0"/>
                </a:spcBef>
                <a:buFontTx/>
                <a:buNone/>
              </a:pPr>
              <a:t>31</a:t>
            </a:fld>
            <a:endParaRPr lang="en-US" altLang="en-US" sz="1400" smtClean="0">
              <a:solidFill>
                <a:srgbClr val="FFFFFF"/>
              </a:solidFill>
            </a:endParaRPr>
          </a:p>
        </p:txBody>
      </p:sp>
      <p:sp>
        <p:nvSpPr>
          <p:cNvPr id="136196" name="Rectangle 1"/>
          <p:cNvSpPr>
            <a:spLocks noChangeArrowheads="1"/>
          </p:cNvSpPr>
          <p:nvPr/>
        </p:nvSpPr>
        <p:spPr bwMode="auto">
          <a:xfrm>
            <a:off x="504825" y="577850"/>
            <a:ext cx="589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2060"/>
                </a:solidFill>
                <a:latin typeface="Calibri" panose="020F0502020204030204" pitchFamily="34" charset="0"/>
              </a:rPr>
              <a:t>Techniques for Creating Inclusion</a:t>
            </a:r>
          </a:p>
        </p:txBody>
      </p:sp>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fontScale="92500" lnSpcReduction="20000"/>
          </a:bodyPr>
          <a:lstStyle/>
          <a:p>
            <a:pPr marL="457200" lvl="1" indent="-457200">
              <a:spcAft>
                <a:spcPts val="1200"/>
              </a:spcAft>
              <a:defRPr/>
            </a:pPr>
            <a:r>
              <a:rPr lang="en-US" altLang="en-US" dirty="0">
                <a:solidFill>
                  <a:srgbClr val="002060"/>
                </a:solidFill>
              </a:rPr>
              <a:t>Use outside resources more effectively </a:t>
            </a:r>
            <a:r>
              <a:rPr lang="en-US" altLang="en-US" dirty="0" smtClean="0">
                <a:solidFill>
                  <a:srgbClr val="002060"/>
                </a:solidFill>
              </a:rPr>
              <a:t>— </a:t>
            </a:r>
            <a:r>
              <a:rPr lang="en-US" altLang="en-US" dirty="0">
                <a:solidFill>
                  <a:srgbClr val="002060"/>
                </a:solidFill>
              </a:rPr>
              <a:t>do not recreate the wheel internally</a:t>
            </a:r>
          </a:p>
          <a:p>
            <a:pPr marL="457200" lvl="1" indent="-457200">
              <a:spcAft>
                <a:spcPts val="1200"/>
              </a:spcAft>
              <a:defRPr/>
            </a:pPr>
            <a:r>
              <a:rPr lang="en-US" altLang="en-US" dirty="0">
                <a:solidFill>
                  <a:srgbClr val="002060"/>
                </a:solidFill>
              </a:rPr>
              <a:t>Create a centralized accommodation fund with expedited procurement fulfillment</a:t>
            </a:r>
          </a:p>
          <a:p>
            <a:pPr marL="457200" lvl="1" indent="-457200">
              <a:spcAft>
                <a:spcPts val="1200"/>
              </a:spcAft>
              <a:defRPr/>
            </a:pPr>
            <a:r>
              <a:rPr lang="en-US" altLang="en-US" dirty="0">
                <a:solidFill>
                  <a:srgbClr val="002060"/>
                </a:solidFill>
              </a:rPr>
              <a:t>Ensure the accessibility of your career portal, pre-hire assessment, etc.</a:t>
            </a:r>
          </a:p>
          <a:p>
            <a:pPr marL="457200" lvl="1" indent="-457200">
              <a:spcAft>
                <a:spcPts val="1200"/>
              </a:spcAft>
              <a:defRPr/>
            </a:pPr>
            <a:r>
              <a:rPr lang="en-US" altLang="en-US" dirty="0">
                <a:solidFill>
                  <a:srgbClr val="002060"/>
                </a:solidFill>
              </a:rPr>
              <a:t>Embed at least one accessibility expert in your IT team </a:t>
            </a:r>
            <a:r>
              <a:rPr lang="en-US" altLang="en-US" dirty="0" smtClean="0">
                <a:solidFill>
                  <a:srgbClr val="002060"/>
                </a:solidFill>
              </a:rPr>
              <a:t>— </a:t>
            </a:r>
            <a:r>
              <a:rPr lang="en-US" altLang="en-US" dirty="0">
                <a:solidFill>
                  <a:srgbClr val="002060"/>
                </a:solidFill>
              </a:rPr>
              <a:t>Join the International Association for Accessibility Professionals and add accessibility requirements to job posting and descriptions  </a:t>
            </a:r>
          </a:p>
          <a:p>
            <a:pPr marL="457200" lvl="1" indent="-457200">
              <a:spcAft>
                <a:spcPts val="1200"/>
              </a:spcAft>
              <a:defRPr/>
            </a:pPr>
            <a:r>
              <a:rPr lang="en-US" altLang="en-US" dirty="0" smtClean="0">
                <a:solidFill>
                  <a:srgbClr val="002060"/>
                </a:solidFill>
              </a:rPr>
              <a:t>Provide </a:t>
            </a:r>
            <a:r>
              <a:rPr lang="en-US" altLang="en-US" dirty="0">
                <a:solidFill>
                  <a:srgbClr val="002060"/>
                </a:solidFill>
              </a:rPr>
              <a:t>boilerplate accessibility contract language with providers and vendors</a:t>
            </a:r>
          </a:p>
        </p:txBody>
      </p:sp>
      <p:sp>
        <p:nvSpPr>
          <p:cNvPr id="1382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23D95B5-990A-47C7-B329-D7F9D2AC2C77}" type="slidenum">
              <a:rPr lang="en-US" altLang="en-US" sz="1200" smtClean="0">
                <a:solidFill>
                  <a:srgbClr val="FFFFFF"/>
                </a:solidFill>
              </a:rPr>
              <a:pPr>
                <a:spcBef>
                  <a:spcPct val="0"/>
                </a:spcBef>
                <a:buFontTx/>
                <a:buNone/>
              </a:pPr>
              <a:t>32</a:t>
            </a:fld>
            <a:endParaRPr lang="en-US" altLang="en-US" sz="1400" smtClean="0">
              <a:solidFill>
                <a:srgbClr val="FFFFFF"/>
              </a:solidFill>
            </a:endParaRPr>
          </a:p>
        </p:txBody>
      </p:sp>
      <p:sp>
        <p:nvSpPr>
          <p:cNvPr id="138244" name="Rectangle 1"/>
          <p:cNvSpPr>
            <a:spLocks noChangeArrowheads="1"/>
          </p:cNvSpPr>
          <p:nvPr/>
        </p:nvSpPr>
        <p:spPr bwMode="auto">
          <a:xfrm>
            <a:off x="504825" y="469900"/>
            <a:ext cx="589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2060"/>
                </a:solidFill>
                <a:latin typeface="Calibri" panose="020F0502020204030204" pitchFamily="34" charset="0"/>
              </a:rPr>
              <a:t>Techniques for Creating Inclusion</a:t>
            </a: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anose="05000000000000000000" pitchFamily="2" charset="2"/>
              <a:buChar char="§"/>
              <a:defRPr/>
            </a:pPr>
            <a:endParaRPr lang="en-US" sz="900" b="0" dirty="0" smtClean="0"/>
          </a:p>
          <a:p>
            <a:pPr marL="457200" indent="-457200">
              <a:buFont typeface="Wingdings" panose="05000000000000000000" pitchFamily="2" charset="2"/>
              <a:buChar char="§"/>
              <a:defRPr/>
            </a:pPr>
            <a:r>
              <a:rPr lang="en-US" sz="3200" b="0" dirty="0" smtClean="0"/>
              <a:t>Applicant Tracking Systems</a:t>
            </a:r>
          </a:p>
          <a:p>
            <a:pPr marL="457200" indent="-457200">
              <a:buFont typeface="Wingdings" panose="05000000000000000000" pitchFamily="2" charset="2"/>
              <a:buChar char="§"/>
              <a:defRPr/>
            </a:pPr>
            <a:r>
              <a:rPr lang="en-US" sz="3200" b="0" dirty="0" smtClean="0"/>
              <a:t>Pre-hire Testing Software  </a:t>
            </a:r>
          </a:p>
          <a:p>
            <a:pPr marL="457200" indent="-457200">
              <a:buFont typeface="Wingdings" panose="05000000000000000000" pitchFamily="2" charset="2"/>
              <a:buChar char="§"/>
              <a:defRPr/>
            </a:pPr>
            <a:r>
              <a:rPr lang="en-US" sz="3200" b="0" dirty="0" smtClean="0"/>
              <a:t>Accommodation Tracking Systems</a:t>
            </a:r>
          </a:p>
          <a:p>
            <a:pPr marL="457200" indent="-457200">
              <a:buFont typeface="Wingdings" panose="05000000000000000000" pitchFamily="2" charset="2"/>
              <a:buChar char="§"/>
              <a:defRPr/>
            </a:pPr>
            <a:r>
              <a:rPr lang="en-US" sz="3200" b="0" dirty="0" smtClean="0"/>
              <a:t>Legacy Information Systems i.e. HRIS</a:t>
            </a:r>
          </a:p>
          <a:p>
            <a:pPr marL="457200" indent="-457200">
              <a:buFont typeface="Wingdings" panose="05000000000000000000" pitchFamily="2" charset="2"/>
              <a:buChar char="§"/>
              <a:defRPr/>
            </a:pPr>
            <a:r>
              <a:rPr lang="en-US" sz="3200" b="0" dirty="0" smtClean="0"/>
              <a:t>Learning Management Systems</a:t>
            </a:r>
          </a:p>
          <a:p>
            <a:pPr marL="457200" indent="-457200">
              <a:buFont typeface="Wingdings" panose="05000000000000000000" pitchFamily="2" charset="2"/>
              <a:buChar char="§"/>
              <a:defRPr/>
            </a:pPr>
            <a:r>
              <a:rPr lang="en-US" sz="3200" b="0" dirty="0" smtClean="0"/>
              <a:t>JAN Accommodation Toolkit </a:t>
            </a:r>
          </a:p>
          <a:p>
            <a:pPr marL="457200" indent="-457200">
              <a:buFont typeface="Wingdings" panose="05000000000000000000" pitchFamily="2" charset="2"/>
              <a:buChar char="§"/>
              <a:defRPr/>
            </a:pPr>
            <a:r>
              <a:rPr lang="en-US" sz="3200" b="0" dirty="0" smtClean="0"/>
              <a:t>Mobile Accommodation Solution </a:t>
            </a:r>
          </a:p>
          <a:p>
            <a:pPr marL="0" indent="0">
              <a:defRPr/>
            </a:pPr>
            <a:endParaRPr lang="en-US" sz="3600" b="0" dirty="0"/>
          </a:p>
          <a:p>
            <a:pPr marL="0" indent="0">
              <a:defRPr/>
            </a:pPr>
            <a:endParaRPr lang="en-US" dirty="0"/>
          </a:p>
        </p:txBody>
      </p:sp>
      <p:sp>
        <p:nvSpPr>
          <p:cNvPr id="2" name="Title 1"/>
          <p:cNvSpPr>
            <a:spLocks noGrp="1"/>
          </p:cNvSpPr>
          <p:nvPr>
            <p:ph type="title" idx="4294967295"/>
          </p:nvPr>
        </p:nvSpPr>
        <p:spPr>
          <a:xfrm>
            <a:off x="990600" y="522288"/>
            <a:ext cx="8153400" cy="1020762"/>
          </a:xfrm>
        </p:spPr>
        <p:txBody>
          <a:bodyPr>
            <a:normAutofit fontScale="90000"/>
          </a:bodyPr>
          <a:lstStyle/>
          <a:p>
            <a:pPr>
              <a:defRPr/>
            </a:pPr>
            <a:r>
              <a:rPr lang="en-US" sz="4000" dirty="0" smtClean="0"/>
              <a:t>Enabling Technologies</a:t>
            </a:r>
            <a:r>
              <a:rPr lang="en-US" dirty="0" smtClean="0"/>
              <a:t> </a:t>
            </a:r>
            <a:br>
              <a:rPr lang="en-US" dirty="0" smtClean="0"/>
            </a:br>
            <a:endParaRPr lang="en-US" dirty="0"/>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2"/>
          <p:cNvSpPr>
            <a:spLocks noGrp="1"/>
          </p:cNvSpPr>
          <p:nvPr>
            <p:ph idx="1"/>
          </p:nvPr>
        </p:nvSpPr>
        <p:spPr/>
        <p:txBody>
          <a:bodyPr/>
          <a:lstStyle/>
          <a:p>
            <a:pPr marL="0" indent="0"/>
            <a:endParaRPr lang="en-US" altLang="en-US" sz="3600" b="0" dirty="0" smtClean="0"/>
          </a:p>
          <a:p>
            <a:pPr marL="0" indent="0"/>
            <a:endParaRPr lang="en-US" altLang="en-US" dirty="0" smtClean="0"/>
          </a:p>
        </p:txBody>
      </p:sp>
      <p:sp>
        <p:nvSpPr>
          <p:cNvPr id="142338" name="Title 1"/>
          <p:cNvSpPr>
            <a:spLocks noGrp="1"/>
          </p:cNvSpPr>
          <p:nvPr>
            <p:ph type="title" idx="4294967295"/>
          </p:nvPr>
        </p:nvSpPr>
        <p:spPr>
          <a:xfrm>
            <a:off x="0" y="274638"/>
            <a:ext cx="8153400" cy="1020762"/>
          </a:xfrm>
        </p:spPr>
        <p:txBody>
          <a:bodyPr/>
          <a:lstStyle/>
          <a:p>
            <a:r>
              <a:rPr lang="en-US" altLang="en-US" smtClean="0">
                <a:solidFill>
                  <a:srgbClr val="002060"/>
                </a:solidFill>
              </a:rPr>
              <a:t>    Free MAS App</a:t>
            </a:r>
            <a:endParaRPr lang="en-US" altLang="en-US" smtClean="0"/>
          </a:p>
        </p:txBody>
      </p:sp>
      <p:pic>
        <p:nvPicPr>
          <p:cNvPr id="142340" name="Picture 3" descr="Splashscreen of the Mobile Accommodation Solution (MAS) App with a welcome message.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1651000"/>
            <a:ext cx="33813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defRPr/>
            </a:pPr>
            <a:endParaRPr lang="en-US" sz="2100" dirty="0"/>
          </a:p>
          <a:p>
            <a:pPr marL="0" indent="0" algn="ctr">
              <a:defRPr/>
            </a:pPr>
            <a:r>
              <a:rPr lang="en-US" sz="4700" dirty="0" smtClean="0"/>
              <a:t>Big Idea </a:t>
            </a:r>
          </a:p>
          <a:p>
            <a:pPr marL="0" indent="0" algn="ctr">
              <a:defRPr/>
            </a:pPr>
            <a:endParaRPr lang="en-US" sz="2400" dirty="0"/>
          </a:p>
          <a:p>
            <a:pPr marL="0" indent="0">
              <a:defRPr/>
            </a:pPr>
            <a:r>
              <a:rPr lang="en-US" sz="4200" b="0" dirty="0" smtClean="0"/>
              <a:t>The Mobile </a:t>
            </a:r>
            <a:r>
              <a:rPr lang="en-US" sz="4200" b="0" dirty="0"/>
              <a:t>Accommodation Solution (MAS) is designed to help streamline the disability accommodation process at various phases of the employment cycle. </a:t>
            </a:r>
          </a:p>
          <a:p>
            <a:pPr>
              <a:defRPr/>
            </a:pPr>
            <a:endParaRPr lang="en-US" altLang="en-US" sz="3600" b="0" dirty="0"/>
          </a:p>
          <a:p>
            <a:pPr>
              <a:defRPr/>
            </a:pPr>
            <a:endParaRPr lang="en-US" altLang="en-US" sz="3600" b="0" dirty="0"/>
          </a:p>
          <a:p>
            <a:pPr marL="0" indent="0">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defRPr/>
            </a:pPr>
            <a:endParaRPr lang="en-US" sz="3600" b="0" dirty="0"/>
          </a:p>
          <a:p>
            <a:pPr marL="0" indent="0">
              <a:defRPr/>
            </a:pPr>
            <a:endParaRPr lang="en-US" dirty="0"/>
          </a:p>
        </p:txBody>
      </p:sp>
      <p:sp>
        <p:nvSpPr>
          <p:cNvPr id="144386" name="Title 1"/>
          <p:cNvSpPr>
            <a:spLocks noGrp="1"/>
          </p:cNvSpPr>
          <p:nvPr>
            <p:ph type="title" idx="4294967295"/>
          </p:nvPr>
        </p:nvSpPr>
        <p:spPr>
          <a:xfrm>
            <a:off x="0" y="274638"/>
            <a:ext cx="8153400" cy="1020762"/>
          </a:xfrm>
        </p:spPr>
        <p:txBody>
          <a:bodyPr/>
          <a:lstStyle/>
          <a:p>
            <a:r>
              <a:rPr lang="en-US" altLang="en-US" sz="3600" smtClean="0">
                <a:solidFill>
                  <a:srgbClr val="002060"/>
                </a:solidFill>
              </a:rPr>
              <a:t>   Free MAS App </a:t>
            </a:r>
          </a:p>
        </p:txBody>
      </p:sp>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defRPr/>
            </a:pPr>
            <a:endParaRPr lang="en-US" sz="3800" dirty="0" smtClean="0"/>
          </a:p>
          <a:p>
            <a:pPr marL="0" indent="0" algn="ctr">
              <a:defRPr/>
            </a:pPr>
            <a:r>
              <a:rPr lang="en-US" sz="7300" dirty="0" smtClean="0"/>
              <a:t>Collaborators</a:t>
            </a:r>
          </a:p>
          <a:p>
            <a:pPr marL="0" indent="0" algn="ctr">
              <a:defRPr/>
            </a:pPr>
            <a:endParaRPr lang="en-US" sz="2400" dirty="0"/>
          </a:p>
          <a:p>
            <a:pPr>
              <a:defRPr/>
            </a:pPr>
            <a:r>
              <a:rPr lang="en-US" sz="5400" b="0" dirty="0"/>
              <a:t>Center for Disability Inclusion</a:t>
            </a:r>
          </a:p>
          <a:p>
            <a:pPr>
              <a:defRPr/>
            </a:pPr>
            <a:r>
              <a:rPr lang="en-US" sz="5400" b="0" dirty="0"/>
              <a:t>Job Accommodation Network (JAN)</a:t>
            </a:r>
          </a:p>
          <a:p>
            <a:pPr>
              <a:defRPr/>
            </a:pPr>
            <a:r>
              <a:rPr lang="en-US" sz="5400" b="0" dirty="0"/>
              <a:t>IBM</a:t>
            </a:r>
          </a:p>
          <a:p>
            <a:pPr>
              <a:defRPr/>
            </a:pPr>
            <a:endParaRPr lang="en-US" sz="5400" b="0" dirty="0"/>
          </a:p>
          <a:p>
            <a:pPr>
              <a:defRPr/>
            </a:pPr>
            <a:r>
              <a:rPr lang="en-US" sz="4400" b="0" dirty="0"/>
              <a:t>US Business Leadership Network </a:t>
            </a:r>
          </a:p>
          <a:p>
            <a:pPr>
              <a:defRPr/>
            </a:pPr>
            <a:r>
              <a:rPr lang="en-US" sz="4400" b="0" dirty="0"/>
              <a:t>American Association of People with Disabilities</a:t>
            </a:r>
          </a:p>
          <a:p>
            <a:pPr>
              <a:defRPr/>
            </a:pPr>
            <a:r>
              <a:rPr lang="en-US" sz="4400" b="0" dirty="0"/>
              <a:t>Council of State Administrators of Vocational Rehabilitation</a:t>
            </a:r>
          </a:p>
          <a:p>
            <a:pPr>
              <a:defRPr/>
            </a:pPr>
            <a:r>
              <a:rPr lang="en-US" sz="4400" b="0" dirty="0"/>
              <a:t>National Business and Disability Council </a:t>
            </a:r>
          </a:p>
          <a:p>
            <a:pPr>
              <a:defRPr/>
            </a:pPr>
            <a:r>
              <a:rPr lang="en-US" sz="4400" b="0" dirty="0"/>
              <a:t>Disability Management Employers Coalition</a:t>
            </a:r>
          </a:p>
          <a:p>
            <a:pPr marL="0" indent="0">
              <a:defRPr/>
            </a:pPr>
            <a:endParaRPr lang="en-US" sz="3600" b="0" dirty="0"/>
          </a:p>
          <a:p>
            <a:pPr marL="0" indent="0">
              <a:defRPr/>
            </a:pPr>
            <a:endParaRPr lang="en-US" dirty="0"/>
          </a:p>
        </p:txBody>
      </p:sp>
      <p:sp>
        <p:nvSpPr>
          <p:cNvPr id="4" name="Title 1"/>
          <p:cNvSpPr txBox="1">
            <a:spLocks/>
          </p:cNvSpPr>
          <p:nvPr/>
        </p:nvSpPr>
        <p:spPr bwMode="auto">
          <a:xfrm>
            <a:off x="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r>
              <a:rPr lang="en-US" altLang="en-US" sz="3600" smtClean="0">
                <a:solidFill>
                  <a:srgbClr val="002060"/>
                </a:solidFill>
              </a:rPr>
              <a:t>   Free MAS App </a:t>
            </a:r>
            <a:endParaRPr lang="en-US" altLang="en-US" sz="3600" smtClean="0">
              <a:solidFill>
                <a:srgbClr val="002060"/>
              </a:solidFill>
            </a:endParaRPr>
          </a:p>
        </p:txBody>
      </p:sp>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3" name="Content Placeholder 2"/>
          <p:cNvSpPr>
            <a:spLocks noGrp="1"/>
          </p:cNvSpPr>
          <p:nvPr>
            <p:ph idx="1"/>
          </p:nvPr>
        </p:nvSpPr>
        <p:spPr>
          <a:xfrm>
            <a:off x="838200" y="1295400"/>
            <a:ext cx="7848600" cy="5184775"/>
          </a:xfrm>
        </p:spPr>
        <p:txBody>
          <a:bodyPr>
            <a:normAutofit fontScale="70000" lnSpcReduction="20000"/>
          </a:bodyPr>
          <a:lstStyle/>
          <a:p>
            <a:pPr marL="0" indent="0" algn="ctr">
              <a:defRPr/>
            </a:pPr>
            <a:endParaRPr lang="en-US" sz="1900" dirty="0" smtClean="0"/>
          </a:p>
          <a:p>
            <a:pPr marL="0" indent="0" algn="ctr">
              <a:defRPr/>
            </a:pPr>
            <a:r>
              <a:rPr lang="en-US" sz="7300" b="0" dirty="0" smtClean="0"/>
              <a:t>Users</a:t>
            </a:r>
          </a:p>
          <a:p>
            <a:pPr marL="0" indent="0" algn="ctr">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defRPr/>
            </a:pPr>
            <a:endParaRPr lang="en-US" sz="3600" b="0" dirty="0"/>
          </a:p>
          <a:p>
            <a:pPr marL="0" indent="0">
              <a:defRPr/>
            </a:pPr>
            <a:endParaRPr lang="en-US" dirty="0"/>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3" name="Content Placeholder 2"/>
          <p:cNvSpPr>
            <a:spLocks noGrp="1"/>
          </p:cNvSpPr>
          <p:nvPr>
            <p:ph idx="1"/>
          </p:nvPr>
        </p:nvSpPr>
        <p:spPr>
          <a:xfrm>
            <a:off x="838200" y="1295400"/>
            <a:ext cx="7848600" cy="5184775"/>
          </a:xfrm>
        </p:spPr>
        <p:txBody>
          <a:bodyPr>
            <a:normAutofit fontScale="62500" lnSpcReduction="20000"/>
          </a:bodyPr>
          <a:lstStyle/>
          <a:p>
            <a:pPr marL="0" indent="0" algn="ctr">
              <a:defRPr/>
            </a:pPr>
            <a:endParaRPr lang="en-US" sz="2500" dirty="0" smtClean="0"/>
          </a:p>
          <a:p>
            <a:pPr marL="0" indent="0" algn="ctr">
              <a:defRPr/>
            </a:pPr>
            <a:r>
              <a:rPr lang="en-US" sz="7300" dirty="0" smtClean="0"/>
              <a:t>Functionality</a:t>
            </a:r>
          </a:p>
          <a:p>
            <a:pPr marL="0" indent="0" algn="ctr">
              <a:defRPr/>
            </a:pPr>
            <a:endParaRPr lang="en-US" sz="2400" dirty="0"/>
          </a:p>
          <a:p>
            <a:pPr marL="685800" indent="-685800">
              <a:buFont typeface="Wingdings" panose="05000000000000000000" pitchFamily="2" charset="2"/>
              <a:buChar char="§"/>
              <a:defRPr/>
            </a:pPr>
            <a:r>
              <a:rPr lang="en-US" altLang="en-US" sz="5400" b="0" dirty="0"/>
              <a:t>Easy to use, secure, mobile case management tool</a:t>
            </a:r>
          </a:p>
          <a:p>
            <a:pPr marL="685800" indent="-685800">
              <a:buFont typeface="Wingdings" panose="05000000000000000000" pitchFamily="2" charset="2"/>
              <a:buChar char="§"/>
              <a:defRPr/>
            </a:pPr>
            <a:r>
              <a:rPr lang="en-US" altLang="en-US" sz="5400" b="0" dirty="0" smtClean="0"/>
              <a:t>Accommodation </a:t>
            </a:r>
            <a:r>
              <a:rPr lang="en-US" altLang="en-US" sz="5400" b="0" dirty="0"/>
              <a:t>tracking tool  </a:t>
            </a:r>
          </a:p>
          <a:p>
            <a:pPr marL="685800" indent="-685800">
              <a:buFont typeface="Wingdings" panose="05000000000000000000" pitchFamily="2" charset="2"/>
              <a:buChar char="§"/>
              <a:defRPr/>
            </a:pPr>
            <a:r>
              <a:rPr lang="en-US" altLang="en-US" sz="5400" b="0" dirty="0" smtClean="0"/>
              <a:t>Best </a:t>
            </a:r>
            <a:r>
              <a:rPr lang="en-US" altLang="en-US" sz="5400" b="0" dirty="0"/>
              <a:t>and emerging accommodation practices and forms </a:t>
            </a:r>
            <a:r>
              <a:rPr lang="en-US" altLang="en-US" sz="5400" b="0" dirty="0" smtClean="0"/>
              <a:t>embedded </a:t>
            </a:r>
            <a:r>
              <a:rPr lang="en-US" altLang="en-US" sz="5400" b="0" dirty="0"/>
              <a:t>within tool</a:t>
            </a:r>
          </a:p>
          <a:p>
            <a:pPr marL="685800" indent="-685800">
              <a:buFont typeface="Wingdings" panose="05000000000000000000" pitchFamily="2" charset="2"/>
              <a:buChar char="§"/>
              <a:defRPr/>
            </a:pPr>
            <a:r>
              <a:rPr lang="en-US" altLang="en-US" sz="5400" b="0" dirty="0" smtClean="0"/>
              <a:t>Easy </a:t>
            </a:r>
            <a:r>
              <a:rPr lang="en-US" altLang="en-US" sz="5400" b="0" dirty="0" smtClean="0"/>
              <a:t>access </a:t>
            </a:r>
            <a:r>
              <a:rPr lang="en-US" altLang="en-US" sz="5400" b="0" dirty="0"/>
              <a:t>to JAN Consultants and myriad of other resources</a:t>
            </a:r>
          </a:p>
          <a:p>
            <a:pPr marL="0" indent="0">
              <a:defRPr/>
            </a:pPr>
            <a:endParaRPr lang="en-US" sz="3600" b="0" dirty="0"/>
          </a:p>
          <a:p>
            <a:pPr marL="0" indent="0">
              <a:defRPr/>
            </a:pPr>
            <a:endParaRPr lang="en-US" dirty="0"/>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52579"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52580" name="Picture 4" descr="Screen where the users needs to decide what role in which they will be using the app - employer, service provider, individual.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409700"/>
            <a:ext cx="36433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609600" y="457200"/>
            <a:ext cx="5715000" cy="609600"/>
          </a:xfrm>
        </p:spPr>
        <p:txBody>
          <a:bodyPr/>
          <a:lstStyle/>
          <a:p>
            <a:pPr eaLnBrk="1" hangingPunct="1"/>
            <a:r>
              <a:rPr lang="en-US" altLang="en-US" smtClean="0"/>
              <a:t>JAN as YOUR Resource</a:t>
            </a:r>
          </a:p>
        </p:txBody>
      </p:sp>
      <p:sp>
        <p:nvSpPr>
          <p:cNvPr id="80899" name="Content Placeholder 2"/>
          <p:cNvSpPr>
            <a:spLocks noGrp="1"/>
          </p:cNvSpPr>
          <p:nvPr>
            <p:ph idx="1"/>
          </p:nvPr>
        </p:nvSpPr>
        <p:spPr>
          <a:xfrm>
            <a:off x="838200" y="1295400"/>
            <a:ext cx="7848600" cy="5184775"/>
          </a:xfrm>
        </p:spPr>
        <p:txBody>
          <a:bodyPr/>
          <a:lstStyle/>
          <a:p>
            <a:pPr eaLnBrk="1" hangingPunct="1"/>
            <a:r>
              <a:rPr lang="en-US" altLang="en-US" smtClean="0"/>
              <a:t>Overview</a:t>
            </a:r>
          </a:p>
          <a:p>
            <a:pPr lvl="1"/>
            <a:r>
              <a:rPr lang="en-US" altLang="en-US" smtClean="0"/>
              <a:t>35 Years of Service</a:t>
            </a:r>
          </a:p>
          <a:p>
            <a:pPr lvl="1"/>
            <a:r>
              <a:rPr lang="en-US" altLang="en-US" smtClean="0"/>
              <a:t>Experienced</a:t>
            </a:r>
          </a:p>
          <a:p>
            <a:pPr lvl="1"/>
            <a:r>
              <a:rPr lang="en-US" altLang="en-US" smtClean="0"/>
              <a:t>Free</a:t>
            </a:r>
          </a:p>
          <a:p>
            <a:pPr lvl="1"/>
            <a:r>
              <a:rPr lang="en-US" altLang="en-US" smtClean="0"/>
              <a:t>National</a:t>
            </a:r>
          </a:p>
          <a:p>
            <a:pPr lvl="1"/>
            <a:r>
              <a:rPr lang="en-US" altLang="en-US" smtClean="0"/>
              <a:t>Easy to Use</a:t>
            </a:r>
          </a:p>
        </p:txBody>
      </p:sp>
      <p:sp>
        <p:nvSpPr>
          <p:cNvPr id="809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2231142-8B72-4275-BDF7-1C3695EA4C3B}"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pic>
        <p:nvPicPr>
          <p:cNvPr id="6" name="Picture 5" descr="Picture of nation."/>
          <p:cNvPicPr>
            <a:picLocks noChangeAspect="1" noChangeArrowheads="1"/>
          </p:cNvPicPr>
          <p:nvPr/>
        </p:nvPicPr>
        <p:blipFill>
          <a:blip r:embed="rId3" cstate="print"/>
          <a:srcRect/>
          <a:stretch>
            <a:fillRect/>
          </a:stretch>
        </p:blipFill>
        <p:spPr bwMode="auto">
          <a:xfrm>
            <a:off x="3962400" y="2971800"/>
            <a:ext cx="4229100" cy="2819400"/>
          </a:xfrm>
          <a:prstGeom prst="rect">
            <a:avLst/>
          </a:prstGeom>
          <a:ln>
            <a:headEnd/>
            <a:tailEnd/>
          </a:ln>
        </p:spPr>
        <p:style>
          <a:lnRef idx="0">
            <a:schemeClr val="accent4"/>
          </a:lnRef>
          <a:fillRef idx="3">
            <a:schemeClr val="accent4"/>
          </a:fillRef>
          <a:effectRef idx="3">
            <a:schemeClr val="accent4"/>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54627"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54628" name="Picture 5" descr="Screen showing how to begin managing accommodation. By hitting the + one can add a person to begin adding an accommodation. There is also a resource hamburger menu off to the left of this scree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1516856"/>
            <a:ext cx="35560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56675"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56676" name="Picture 4" descr="This screen shows a list of people whose accommodations you are managing and once you hit on their name then you can manage their accommodations.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487487"/>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58723"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58724" name="Picture 5" descr="Once on the person screen you may add accommodations by clicking on the green + butto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1420018"/>
            <a:ext cx="370205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60771"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60772" name="Picture 4" descr="This screen shows the accommodation dashboard for an individual person.  One can see the details of the case, any notes, forms that were completed, and progress towards implementing the accommodation.  One needs to hit DONE in the bottom right hand corner to begin using the AP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557338"/>
            <a:ext cx="36703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62819"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62820" name="Picture 5" descr="This screen shows the various forms that can be completed for a person including a plan of action, an appeals form, a monitoring form, a request letter, a trial approval. Or one can cancel this ac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557338"/>
            <a:ext cx="351790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64867"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64868" name="Picture 4" descr="This screen shows that once a case is set up and a form completed, the form can be pritned, reviewed, or emaile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6094" y="1585912"/>
            <a:ext cx="3452812"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altLang="en-US" smtClean="0">
                <a:solidFill>
                  <a:srgbClr val="002060"/>
                </a:solidFill>
              </a:rPr>
              <a:t>    Free MAS App</a:t>
            </a:r>
            <a:endParaRPr lang="en-US" altLang="en-US" smtClean="0"/>
          </a:p>
        </p:txBody>
      </p:sp>
      <p:sp>
        <p:nvSpPr>
          <p:cNvPr id="166915" name="Content Placeholder 2"/>
          <p:cNvSpPr>
            <a:spLocks noGrp="1"/>
          </p:cNvSpPr>
          <p:nvPr>
            <p:ph idx="1"/>
          </p:nvPr>
        </p:nvSpPr>
        <p:spPr>
          <a:xfrm>
            <a:off x="838200" y="1295400"/>
            <a:ext cx="7848600" cy="5184775"/>
          </a:xfrm>
        </p:spPr>
        <p:txBody>
          <a:bodyPr/>
          <a:lstStyle/>
          <a:p>
            <a:pPr marL="0" indent="0" algn="ctr"/>
            <a:endParaRPr lang="en-US" altLang="en-US" sz="2500" smtClean="0"/>
          </a:p>
          <a:p>
            <a:pPr marL="0" indent="0"/>
            <a:endParaRPr lang="en-US" altLang="en-US" sz="3600" b="0" smtClean="0"/>
          </a:p>
          <a:p>
            <a:pPr marL="0" indent="0"/>
            <a:endParaRPr lang="en-US" altLang="en-US" smtClean="0"/>
          </a:p>
        </p:txBody>
      </p:sp>
      <p:pic>
        <p:nvPicPr>
          <p:cNvPr id="166916" name="Picture 5" descr="This screen shows resources avaiable in the case a person needs technical assistance. For instance, one can call or chat with a JAN Consultan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1455737"/>
            <a:ext cx="3648075" cy="4864100"/>
          </a:xfrm>
          <a:prstGeom prst="rect">
            <a:avLst/>
          </a:prstGeom>
          <a:noFill/>
          <a:ln w="9525">
            <a:solidFill>
              <a:srgbClr val="002C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noAutofit/>
          </a:bodyPr>
          <a:lstStyle/>
          <a:p>
            <a:pPr marL="0" indent="0" algn="ctr">
              <a:defRPr/>
            </a:pPr>
            <a:r>
              <a:rPr lang="en-US" sz="4400" dirty="0" smtClean="0">
                <a:solidFill>
                  <a:srgbClr val="002060"/>
                </a:solidFill>
              </a:rPr>
              <a:t>Future Functionality</a:t>
            </a:r>
          </a:p>
          <a:p>
            <a:pPr marL="0" indent="0" algn="ctr">
              <a:defRPr/>
            </a:pPr>
            <a:endParaRPr lang="en-US" sz="1600" dirty="0">
              <a:solidFill>
                <a:srgbClr val="002060"/>
              </a:solidFill>
            </a:endParaRPr>
          </a:p>
          <a:p>
            <a:pPr marL="457200" indent="-457200">
              <a:buFont typeface="Wingdings" panose="05000000000000000000" pitchFamily="2" charset="2"/>
              <a:buChar char="§"/>
              <a:defRPr/>
            </a:pPr>
            <a:r>
              <a:rPr lang="en-US" sz="3200" b="0" dirty="0" smtClean="0"/>
              <a:t>PC-based MAS</a:t>
            </a:r>
          </a:p>
          <a:p>
            <a:pPr marL="457200" indent="-457200">
              <a:buFont typeface="Wingdings" panose="05000000000000000000" pitchFamily="2" charset="2"/>
              <a:buChar char="§"/>
              <a:defRPr/>
            </a:pPr>
            <a:r>
              <a:rPr lang="en-US" sz="3200" b="0" dirty="0" smtClean="0"/>
              <a:t>Capable </a:t>
            </a:r>
            <a:r>
              <a:rPr lang="en-US" sz="3200" b="0" dirty="0"/>
              <a:t>of </a:t>
            </a:r>
            <a:r>
              <a:rPr lang="en-US" sz="3200" b="0" dirty="0" smtClean="0"/>
              <a:t>video upload</a:t>
            </a:r>
          </a:p>
          <a:p>
            <a:pPr marL="457200" indent="-457200">
              <a:buFont typeface="Wingdings" panose="05000000000000000000" pitchFamily="2" charset="2"/>
              <a:buChar char="§"/>
              <a:defRPr/>
            </a:pPr>
            <a:r>
              <a:rPr lang="en-US" sz="3200" b="0" dirty="0" smtClean="0"/>
              <a:t>Open </a:t>
            </a:r>
            <a:r>
              <a:rPr lang="en-US" sz="3200" b="0" dirty="0"/>
              <a:t>source </a:t>
            </a:r>
            <a:endParaRPr lang="en-US" sz="3200" b="0" dirty="0" smtClean="0"/>
          </a:p>
          <a:p>
            <a:pPr marL="457200" indent="-457200">
              <a:buFont typeface="Wingdings" panose="05000000000000000000" pitchFamily="2" charset="2"/>
              <a:buChar char="§"/>
              <a:defRPr/>
            </a:pPr>
            <a:r>
              <a:rPr lang="en-US" sz="3200" b="0" dirty="0" smtClean="0"/>
              <a:t>Cloud-enhanced 	</a:t>
            </a:r>
          </a:p>
          <a:p>
            <a:pPr marL="457200" indent="-457200">
              <a:buFont typeface="Wingdings" panose="05000000000000000000" pitchFamily="2" charset="2"/>
              <a:buChar char="§"/>
              <a:defRPr/>
            </a:pPr>
            <a:r>
              <a:rPr lang="en-US" sz="3200" b="0" dirty="0" smtClean="0"/>
              <a:t>Store </a:t>
            </a:r>
            <a:r>
              <a:rPr lang="en-US" sz="3200" b="0" dirty="0"/>
              <a:t>medical and accommodation </a:t>
            </a:r>
            <a:r>
              <a:rPr lang="en-US" sz="3200" b="0" dirty="0" smtClean="0"/>
              <a:t>history</a:t>
            </a:r>
          </a:p>
          <a:p>
            <a:pPr marL="457200" indent="-457200">
              <a:buFont typeface="Wingdings" panose="05000000000000000000" pitchFamily="2" charset="2"/>
              <a:buChar char="§"/>
              <a:defRPr/>
            </a:pPr>
            <a:r>
              <a:rPr lang="en-US" sz="3200" b="0" dirty="0" smtClean="0"/>
              <a:t>Reporting function</a:t>
            </a:r>
            <a:endParaRPr lang="en-US" sz="3600" b="0" dirty="0"/>
          </a:p>
        </p:txBody>
      </p:sp>
      <p:sp>
        <p:nvSpPr>
          <p:cNvPr id="2" name="Title 1"/>
          <p:cNvSpPr>
            <a:spLocks noGrp="1"/>
          </p:cNvSpPr>
          <p:nvPr>
            <p:ph type="title" idx="4294967295"/>
          </p:nvPr>
        </p:nvSpPr>
        <p:spPr>
          <a:xfrm>
            <a:off x="0" y="474663"/>
            <a:ext cx="8172450" cy="528637"/>
          </a:xfrm>
        </p:spPr>
        <p:txBody>
          <a:bodyPr>
            <a:normAutofit fontScale="90000"/>
          </a:bodyPr>
          <a:lstStyle/>
          <a:p>
            <a:pPr>
              <a:defRPr/>
            </a:pPr>
            <a:r>
              <a:rPr lang="en-US" dirty="0" smtClean="0"/>
              <a:t>    </a:t>
            </a:r>
            <a:r>
              <a:rPr lang="en-US" sz="4000" dirty="0" smtClean="0">
                <a:solidFill>
                  <a:srgbClr val="002060"/>
                </a:solidFill>
              </a:rPr>
              <a:t>MAS App</a:t>
            </a:r>
            <a:endParaRPr lang="en-US" sz="4000" dirty="0">
              <a:solidFill>
                <a:srgbClr val="002060"/>
              </a:solidFill>
            </a:endParaRPr>
          </a:p>
        </p:txBody>
      </p:sp>
    </p:spTree>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altLang="en-US" smtClean="0">
                <a:solidFill>
                  <a:srgbClr val="002060"/>
                </a:solidFill>
              </a:rPr>
              <a:t>  </a:t>
            </a:r>
            <a:r>
              <a:rPr lang="en-US" altLang="en-US" sz="4000" smtClean="0">
                <a:solidFill>
                  <a:srgbClr val="002060"/>
                </a:solidFill>
              </a:rPr>
              <a:t>MAS APP</a:t>
            </a:r>
            <a:endParaRPr lang="en-US" altLang="en-US" sz="4000" smtClean="0"/>
          </a:p>
        </p:txBody>
      </p:sp>
      <p:pic>
        <p:nvPicPr>
          <p:cNvPr id="171011" name="Picture 2" descr="This screen shows the accommodation dashboard for an individual person.  One can see the details of the case, any notes, forms that were completed, and progress towards implementing the accommodation.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409700"/>
            <a:ext cx="3581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3"/>
          <p:cNvSpPr>
            <a:spLocks noChangeArrowheads="1"/>
          </p:cNvSpPr>
          <p:nvPr/>
        </p:nvSpPr>
        <p:spPr bwMode="auto">
          <a:xfrm>
            <a:off x="4533900" y="1812141"/>
            <a:ext cx="40767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1800" b="1" dirty="0"/>
              <a:t>Free App</a:t>
            </a:r>
            <a:r>
              <a:rPr lang="en-US" altLang="en-US" sz="1800" b="1" dirty="0" smtClean="0"/>
              <a:t>!</a:t>
            </a:r>
          </a:p>
          <a:p>
            <a:pPr>
              <a:spcBef>
                <a:spcPct val="0"/>
              </a:spcBef>
              <a:buFontTx/>
              <a:buNone/>
            </a:pPr>
            <a:endParaRPr lang="en-US" altLang="en-US" sz="1800" dirty="0">
              <a:solidFill>
                <a:schemeClr val="tx1"/>
              </a:solidFill>
              <a:hlinkClick r:id="rId4"/>
            </a:endParaRPr>
          </a:p>
          <a:p>
            <a:pPr>
              <a:spcBef>
                <a:spcPct val="0"/>
              </a:spcBef>
              <a:buFontTx/>
              <a:buNone/>
            </a:pPr>
            <a:r>
              <a:rPr lang="en-US" altLang="en-US" sz="1800" dirty="0" smtClean="0"/>
              <a:t>iOS</a:t>
            </a:r>
            <a:endParaRPr lang="en-US" altLang="en-US" sz="1800" dirty="0">
              <a:hlinkClick r:id="rId4"/>
            </a:endParaRPr>
          </a:p>
          <a:p>
            <a:pPr>
              <a:spcBef>
                <a:spcPct val="0"/>
              </a:spcBef>
              <a:buFontTx/>
              <a:buNone/>
            </a:pPr>
            <a:endParaRPr lang="en-US" altLang="en-US" sz="1800" dirty="0">
              <a:solidFill>
                <a:schemeClr val="tx1"/>
              </a:solidFill>
              <a:hlinkClick r:id="rId4"/>
            </a:endParaRPr>
          </a:p>
          <a:p>
            <a:pPr>
              <a:spcBef>
                <a:spcPct val="0"/>
              </a:spcBef>
              <a:buFontTx/>
              <a:buNone/>
            </a:pPr>
            <a:r>
              <a:rPr lang="en-US" altLang="en-US" sz="1800" dirty="0" smtClean="0">
                <a:solidFill>
                  <a:schemeClr val="tx1"/>
                </a:solidFill>
                <a:hlinkClick r:id="rId5"/>
              </a:rPr>
              <a:t>https://itunes.apple.com/us/app/mobile-accommodation-solution/id1291959434?mt=8</a:t>
            </a:r>
            <a:r>
              <a:rPr lang="en-US" altLang="en-US" sz="1800" dirty="0" smtClean="0">
                <a:solidFill>
                  <a:schemeClr val="tx1"/>
                </a:solidFill>
              </a:rPr>
              <a:t> </a:t>
            </a:r>
          </a:p>
          <a:p>
            <a:pPr>
              <a:spcBef>
                <a:spcPct val="0"/>
              </a:spcBef>
              <a:buFontTx/>
              <a:buNone/>
            </a:pPr>
            <a:endParaRPr lang="en-US" altLang="en-US" sz="1800" dirty="0">
              <a:solidFill>
                <a:schemeClr val="tx1"/>
              </a:solidFill>
            </a:endParaRPr>
          </a:p>
          <a:p>
            <a:pPr>
              <a:spcBef>
                <a:spcPct val="0"/>
              </a:spcBef>
              <a:buFontTx/>
              <a:buNone/>
            </a:pPr>
            <a:r>
              <a:rPr lang="en-US" altLang="en-US" sz="1800" dirty="0" smtClean="0"/>
              <a:t>Android</a:t>
            </a:r>
          </a:p>
          <a:p>
            <a:pPr>
              <a:spcBef>
                <a:spcPct val="0"/>
              </a:spcBef>
              <a:buFontTx/>
              <a:buNone/>
            </a:pPr>
            <a:endParaRPr lang="en-US" altLang="en-US" sz="1800" dirty="0"/>
          </a:p>
          <a:p>
            <a:pPr>
              <a:spcBef>
                <a:spcPct val="0"/>
              </a:spcBef>
              <a:buFontTx/>
              <a:buNone/>
            </a:pPr>
            <a:r>
              <a:rPr lang="en-US" altLang="en-US" sz="1800" dirty="0" smtClean="0">
                <a:hlinkClick r:id="rId6"/>
              </a:rPr>
              <a:t>https://play.google.com/store/apps/details?id=org.askjan.mobile.android&amp;pcampaignid=MKT-Other-global-all-co-prtnr-py-PartBadge-Mar2515-1</a:t>
            </a:r>
            <a:r>
              <a:rPr lang="en-US" altLang="en-US" sz="1800" dirty="0" smtClean="0"/>
              <a:t> </a:t>
            </a:r>
            <a:endParaRPr lang="en-US" altLang="en-US" sz="1800" dirty="0"/>
          </a:p>
        </p:txBody>
      </p:sp>
    </p:spTree>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838200" y="1295400"/>
            <a:ext cx="7848600" cy="5184775"/>
          </a:xfrm>
        </p:spPr>
        <p:txBody>
          <a:bodyPr/>
          <a:lstStyle/>
          <a:p>
            <a:r>
              <a:rPr lang="en-US" altLang="en-US" smtClean="0">
                <a:solidFill>
                  <a:srgbClr val="800000"/>
                </a:solidFill>
              </a:rPr>
              <a:t>JAN Consultants can be reached M-F 9am-6pm ET by</a:t>
            </a:r>
          </a:p>
          <a:p>
            <a:pPr>
              <a:buFont typeface="Wingdings" panose="05000000000000000000" pitchFamily="2" charset="2"/>
              <a:buChar char="Ø"/>
            </a:pPr>
            <a:r>
              <a:rPr lang="en-US" altLang="en-US" sz="2400" b="0" smtClean="0"/>
              <a:t>Phone – (800) 526-7234 voice; (877) 781-9403 TTY</a:t>
            </a:r>
          </a:p>
          <a:p>
            <a:pPr>
              <a:buFont typeface="Wingdings" panose="05000000000000000000" pitchFamily="2" charset="2"/>
              <a:buChar char="Ø"/>
            </a:pPr>
            <a:r>
              <a:rPr lang="en-US" altLang="en-US" sz="2400" b="0" smtClean="0"/>
              <a:t>Email - </a:t>
            </a:r>
            <a:r>
              <a:rPr lang="en-US" altLang="en-US" sz="2400" b="0" smtClean="0">
                <a:hlinkClick r:id="rId3"/>
              </a:rPr>
              <a:t>jan@AskJAN.org</a:t>
            </a:r>
            <a:endParaRPr lang="en-US" altLang="en-US" sz="2400" b="0" smtClean="0"/>
          </a:p>
          <a:p>
            <a:pPr>
              <a:buFont typeface="Wingdings" panose="05000000000000000000" pitchFamily="2" charset="2"/>
              <a:buChar char="Ø"/>
            </a:pPr>
            <a:r>
              <a:rPr lang="en-US" altLang="en-US" sz="2400" b="0" smtClean="0"/>
              <a:t>JANonDemand -</a:t>
            </a:r>
            <a:r>
              <a:rPr lang="en-US" altLang="en-US" sz="2400" b="0" smtClean="0">
                <a:hlinkClick r:id="rId4"/>
              </a:rPr>
              <a:t>https://askjan.org/JANonDemand.cfm</a:t>
            </a:r>
            <a:endParaRPr lang="en-US" altLang="en-US" sz="2400" b="0" smtClean="0"/>
          </a:p>
          <a:p>
            <a:pPr>
              <a:buFont typeface="Wingdings" panose="05000000000000000000" pitchFamily="2" charset="2"/>
              <a:buChar char="Ø"/>
            </a:pPr>
            <a:r>
              <a:rPr lang="en-US" altLang="en-US" sz="2400" b="0" smtClean="0"/>
              <a:t>Chat available online at </a:t>
            </a:r>
            <a:r>
              <a:rPr lang="en-US" altLang="en-US" sz="2400" b="0" smtClean="0">
                <a:hlinkClick r:id="rId5"/>
              </a:rPr>
              <a:t>http://AskJAN.org</a:t>
            </a:r>
            <a:endParaRPr lang="en-US" altLang="en-US" sz="2400" b="0" smtClean="0"/>
          </a:p>
          <a:p>
            <a:pPr>
              <a:buFont typeface="Wingdings" panose="05000000000000000000" pitchFamily="2" charset="2"/>
              <a:buChar char="Ø"/>
            </a:pPr>
            <a:r>
              <a:rPr lang="en-US" altLang="en-US" sz="2400" b="0" smtClean="0"/>
              <a:t>Skype - Janconsultants</a:t>
            </a:r>
          </a:p>
          <a:p>
            <a:pPr>
              <a:buFont typeface="Wingdings" panose="05000000000000000000" pitchFamily="2" charset="2"/>
              <a:buChar char="Ø"/>
            </a:pPr>
            <a:r>
              <a:rPr lang="en-US" altLang="en-US" sz="2400" b="0" smtClean="0"/>
              <a:t>Text – (304) 216-8189</a:t>
            </a:r>
          </a:p>
          <a:p>
            <a:pPr>
              <a:buFont typeface="Wingdings" panose="05000000000000000000" pitchFamily="2" charset="2"/>
              <a:buChar char="Ø"/>
            </a:pPr>
            <a:r>
              <a:rPr lang="en-US" altLang="en-US" sz="2400" b="0" smtClean="0">
                <a:solidFill>
                  <a:schemeClr val="tx1"/>
                </a:solidFill>
              </a:rPr>
              <a:t>Website - </a:t>
            </a:r>
            <a:r>
              <a:rPr lang="en-US" altLang="en-US" sz="2400" b="0" smtClean="0">
                <a:solidFill>
                  <a:schemeClr val="tx1"/>
                </a:solidFill>
                <a:hlinkClick r:id="rId5"/>
              </a:rPr>
              <a:t>http://AskJAN.org</a:t>
            </a:r>
            <a:endParaRPr lang="en-US" altLang="en-US" sz="2400" b="0" smtClean="0">
              <a:solidFill>
                <a:schemeClr val="tx1"/>
              </a:solidFill>
            </a:endParaRPr>
          </a:p>
          <a:p>
            <a:pPr>
              <a:buFont typeface="Wingdings" panose="05000000000000000000" pitchFamily="2" charset="2"/>
              <a:buChar char="§"/>
            </a:pPr>
            <a:endParaRPr lang="en-US" altLang="en-US" sz="2400" b="0" smtClean="0"/>
          </a:p>
        </p:txBody>
      </p:sp>
      <p:sp>
        <p:nvSpPr>
          <p:cNvPr id="17305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341C31A-09AA-4B8B-9BE6-5D09686C8AB1}" type="slidenum">
              <a:rPr lang="en-US" altLang="en-US" sz="1400" smtClean="0">
                <a:solidFill>
                  <a:srgbClr val="FFFFFF"/>
                </a:solidFill>
              </a:rPr>
              <a:pPr>
                <a:spcBef>
                  <a:spcPct val="0"/>
                </a:spcBef>
                <a:buFontTx/>
                <a:buNone/>
              </a:pPr>
              <a:t>49</a:t>
            </a:fld>
            <a:endParaRPr lang="en-US" altLang="en-US" sz="1400" smtClean="0">
              <a:solidFill>
                <a:srgbClr val="FFFFFF"/>
              </a:solidFill>
            </a:endParaRPr>
          </a:p>
        </p:txBody>
      </p:sp>
      <p:pic>
        <p:nvPicPr>
          <p:cNvPr id="173060" name="Picture 11" descr="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050" y="58785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10" descr="Face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850" y="5872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9" descr="B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0713" y="58785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3" name="Picture 8" descr="Linked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000" y="58848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4" name="Picture 7" descr="Second Lif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3325" y="5883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5" name="Picture 6" descr="YouTub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2250" y="5870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JAN Homepage Screenshot"/>
          <p:cNvPicPr>
            <a:picLocks noChangeAspect="1" noChangeArrowheads="1"/>
          </p:cNvPicPr>
          <p:nvPr/>
        </p:nvPicPr>
        <p:blipFill>
          <a:blip r:embed="rId12" cstate="print"/>
          <a:srcRect l="1354" t="12108" r="1184" b="3135"/>
          <a:stretch>
            <a:fillRect/>
          </a:stretch>
        </p:blipFill>
        <p:spPr bwMode="auto">
          <a:xfrm>
            <a:off x="6050759" y="4275941"/>
            <a:ext cx="2045283" cy="1590775"/>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7306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t>Contact JAN</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609600" y="457200"/>
            <a:ext cx="5715000" cy="609600"/>
          </a:xfrm>
        </p:spPr>
        <p:txBody>
          <a:bodyPr/>
          <a:lstStyle/>
          <a:p>
            <a:pPr eaLnBrk="1" hangingPunct="1"/>
            <a:r>
              <a:rPr lang="en-US" altLang="en-US" smtClean="0"/>
              <a:t>JAN as YOUR Resource</a:t>
            </a:r>
          </a:p>
        </p:txBody>
      </p:sp>
      <p:sp>
        <p:nvSpPr>
          <p:cNvPr id="82947" name="Content Placeholder 2"/>
          <p:cNvSpPr>
            <a:spLocks noGrp="1"/>
          </p:cNvSpPr>
          <p:nvPr>
            <p:ph idx="1"/>
          </p:nvPr>
        </p:nvSpPr>
        <p:spPr>
          <a:xfrm>
            <a:off x="838200" y="1295400"/>
            <a:ext cx="7848600" cy="5184775"/>
          </a:xfrm>
        </p:spPr>
        <p:txBody>
          <a:bodyPr/>
          <a:lstStyle/>
          <a:p>
            <a:pPr eaLnBrk="1" hangingPunct="1"/>
            <a:r>
              <a:rPr lang="en-US" altLang="en-US" smtClean="0"/>
              <a:t>Overview </a:t>
            </a:r>
          </a:p>
          <a:p>
            <a:pPr lvl="1" eaLnBrk="1" hangingPunct="1"/>
            <a:r>
              <a:rPr lang="en-US" altLang="en-US" smtClean="0"/>
              <a:t>Employers</a:t>
            </a:r>
          </a:p>
          <a:p>
            <a:pPr lvl="1" eaLnBrk="1" hangingPunct="1"/>
            <a:r>
              <a:rPr lang="en-US" altLang="en-US" smtClean="0"/>
              <a:t>Individuals</a:t>
            </a:r>
          </a:p>
          <a:p>
            <a:pPr lvl="1" eaLnBrk="1" hangingPunct="1"/>
            <a:r>
              <a:rPr lang="en-US" altLang="en-US" smtClean="0"/>
              <a:t>Service Providers</a:t>
            </a:r>
          </a:p>
          <a:p>
            <a:pPr lvl="1" eaLnBrk="1" hangingPunct="1"/>
            <a:r>
              <a:rPr lang="en-US" altLang="en-US" smtClean="0"/>
              <a:t>Others</a:t>
            </a:r>
          </a:p>
        </p:txBody>
      </p:sp>
      <p:pic>
        <p:nvPicPr>
          <p:cNvPr id="5" name="Picture 2" descr="Picture of happy employees. "/>
          <p:cNvPicPr>
            <a:picLocks noChangeAspect="1" noChangeArrowheads="1"/>
          </p:cNvPicPr>
          <p:nvPr/>
        </p:nvPicPr>
        <p:blipFill>
          <a:blip r:embed="rId3" cstate="print"/>
          <a:srcRect/>
          <a:stretch>
            <a:fillRect/>
          </a:stretch>
        </p:blipFill>
        <p:spPr bwMode="auto">
          <a:xfrm>
            <a:off x="4267200" y="1752600"/>
            <a:ext cx="4038600" cy="40386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8294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F35490E-5E1B-41D5-BD00-B5BD7ECA7CF7}"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838200" y="1295400"/>
            <a:ext cx="7848600" cy="5184775"/>
          </a:xfrm>
        </p:spPr>
        <p:txBody>
          <a:bodyPr/>
          <a:lstStyle/>
          <a:p>
            <a:pPr marL="0" indent="0" eaLnBrk="1" hangingPunct="1"/>
            <a:r>
              <a:rPr lang="en-GB" altLang="en-US" sz="1800" smtClean="0"/>
              <a:t> </a:t>
            </a:r>
          </a:p>
        </p:txBody>
      </p:sp>
      <p:sp>
        <p:nvSpPr>
          <p:cNvPr id="17510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4DEED39-5FA6-4BC0-9EA1-050C76204154}" type="slidenum">
              <a:rPr lang="en-US" altLang="en-US" sz="1200" smtClean="0">
                <a:solidFill>
                  <a:srgbClr val="FFFFFF"/>
                </a:solidFill>
                <a:ea typeface="MS PGothic" panose="020B0600070205080204" pitchFamily="34" charset="-128"/>
              </a:rPr>
              <a:pPr>
                <a:spcBef>
                  <a:spcPct val="0"/>
                </a:spcBef>
                <a:buFontTx/>
                <a:buNone/>
              </a:pPr>
              <a:t>50</a:t>
            </a:fld>
            <a:endParaRPr lang="en-US" altLang="en-US" sz="1400" smtClean="0">
              <a:solidFill>
                <a:srgbClr val="FFFFFF"/>
              </a:solidFill>
              <a:ea typeface="MS PGothic" panose="020B0600070205080204" pitchFamily="34" charset="-128"/>
            </a:endParaRPr>
          </a:p>
        </p:txBody>
      </p:sp>
      <p:pic>
        <p:nvPicPr>
          <p:cNvPr id="175108" name="Content Placeholder 6" descr="class of students and instructo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036763" y="2005013"/>
            <a:ext cx="5451475" cy="3765550"/>
          </a:xfrm>
        </p:spPr>
      </p:pic>
      <p:sp>
        <p:nvSpPr>
          <p:cNvPr id="96260" name="Title 1"/>
          <p:cNvSpPr txBox="1">
            <a:spLocks/>
          </p:cNvSpPr>
          <p:nvPr/>
        </p:nvSpPr>
        <p:spPr bwMode="auto">
          <a:xfrm>
            <a:off x="581025" y="395288"/>
            <a:ext cx="5897563" cy="731837"/>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b="1" dirty="0">
                <a:solidFill>
                  <a:srgbClr val="002060"/>
                </a:solidFill>
                <a:latin typeface="Arial" panose="020B0604020202020204" pitchFamily="34" charset="0"/>
                <a:ea typeface="+mj-ea"/>
                <a:cs typeface="Arial" panose="020B0604020202020204" pitchFamily="34" charset="0"/>
              </a:rPr>
              <a:t>Questions?</a:t>
            </a: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a:buSzPct val="80000"/>
              <a:defRPr/>
            </a:pPr>
            <a:r>
              <a:rPr kumimoji="1" lang="en-US" dirty="0" smtClean="0">
                <a:solidFill>
                  <a:srgbClr val="002060"/>
                </a:solidFill>
                <a:effectLst>
                  <a:outerShdw blurRad="38100" dist="38100" dir="2700000" algn="tl">
                    <a:srgbClr val="FFFFFF"/>
                  </a:outerShdw>
                </a:effectLst>
              </a:rPr>
              <a:t>JAN supports employers and rehabilitation professionals by providing:</a:t>
            </a:r>
          </a:p>
          <a:p>
            <a:pPr marL="0" indent="0">
              <a:buSzPct val="80000"/>
              <a:defRPr/>
            </a:pPr>
            <a:r>
              <a:rPr kumimoji="1" lang="en-US" dirty="0" smtClean="0">
                <a:solidFill>
                  <a:srgbClr val="002060"/>
                </a:solidFill>
                <a:effectLst>
                  <a:outerShdw blurRad="38100" dist="38100" dir="2700000" algn="tl">
                    <a:srgbClr val="FFFFFF"/>
                  </a:outerShdw>
                </a:effectLst>
              </a:rPr>
              <a:t> </a:t>
            </a:r>
            <a:endParaRPr lang="en-US" sz="2400" dirty="0" smtClean="0"/>
          </a:p>
          <a:p>
            <a:pPr marL="457200" indent="-457200">
              <a:buFont typeface="Wingdings" panose="05000000000000000000" pitchFamily="2" charset="2"/>
              <a:buChar char="Ø"/>
              <a:defRPr/>
            </a:pPr>
            <a:r>
              <a:rPr lang="en-US" sz="2400" b="0" dirty="0" smtClean="0"/>
              <a:t>Consultation </a:t>
            </a:r>
            <a:r>
              <a:rPr lang="en-US" sz="2400" b="0" dirty="0"/>
              <a:t>on workplace </a:t>
            </a:r>
            <a:endParaRPr lang="en-US" sz="2400" b="0" dirty="0" smtClean="0"/>
          </a:p>
          <a:p>
            <a:pPr marL="0" indent="0">
              <a:defRPr/>
            </a:pPr>
            <a:r>
              <a:rPr lang="en-US" sz="2400" b="0" dirty="0" smtClean="0"/>
              <a:t>      accommodation solutions</a:t>
            </a:r>
          </a:p>
          <a:p>
            <a:pPr marL="457200" indent="-457200">
              <a:buFont typeface="Wingdings" panose="05000000000000000000" pitchFamily="2" charset="2"/>
              <a:buChar char="Ø"/>
              <a:defRPr/>
            </a:pPr>
            <a:r>
              <a:rPr lang="en-US" sz="2400" b="0" dirty="0" smtClean="0"/>
              <a:t>Consultation on the ADAAA</a:t>
            </a:r>
          </a:p>
          <a:p>
            <a:pPr marL="457200" indent="-457200">
              <a:buFont typeface="Wingdings" panose="05000000000000000000" pitchFamily="2" charset="2"/>
              <a:buChar char="Ø"/>
              <a:defRPr/>
            </a:pPr>
            <a:r>
              <a:rPr lang="en-US" sz="2400" b="0" dirty="0" smtClean="0"/>
              <a:t>Coach customers on the interactive process</a:t>
            </a:r>
            <a:endParaRPr lang="en-US" sz="2400" b="0" dirty="0"/>
          </a:p>
          <a:p>
            <a:pPr marL="457200" indent="-457200">
              <a:buFont typeface="Wingdings" panose="05000000000000000000" pitchFamily="2" charset="2"/>
              <a:buChar char="Ø"/>
              <a:defRPr/>
            </a:pPr>
            <a:r>
              <a:rPr lang="en-US" sz="2400" b="0" dirty="0"/>
              <a:t>P</a:t>
            </a:r>
            <a:r>
              <a:rPr lang="en-US" sz="2400" b="0" dirty="0" smtClean="0"/>
              <a:t>roduct </a:t>
            </a:r>
            <a:r>
              <a:rPr lang="en-US" sz="2400" b="0" dirty="0"/>
              <a:t>information for technologies used as accommodations in the </a:t>
            </a:r>
            <a:r>
              <a:rPr lang="en-US" sz="2400" b="0" dirty="0" smtClean="0"/>
              <a:t>workplace</a:t>
            </a:r>
            <a:endParaRPr lang="en-US" sz="2400" b="0" dirty="0"/>
          </a:p>
        </p:txBody>
      </p:sp>
      <p:sp>
        <p:nvSpPr>
          <p:cNvPr id="4" name="Title 1"/>
          <p:cNvSpPr txBox="1">
            <a:spLocks/>
          </p:cNvSpPr>
          <p:nvPr/>
        </p:nvSpPr>
        <p:spPr bwMode="auto">
          <a:xfrm>
            <a:off x="609600" y="457200"/>
            <a:ext cx="5715000" cy="609600"/>
          </a:xfrm>
          <a:prstGeom prst="rect">
            <a:avLst/>
          </a:prstGeom>
          <a:noFill/>
          <a:ln w="9525">
            <a:noFill/>
            <a:miter lim="800000"/>
            <a:headEnd/>
            <a:tailEnd/>
          </a:ln>
        </p:spPr>
        <p:txBody>
          <a:bodyPr anchor="ctr"/>
          <a:lstStyle/>
          <a:p>
            <a:pPr eaLnBrk="1" hangingPunct="1">
              <a:defRPr/>
            </a:pPr>
            <a:r>
              <a:rPr lang="en-US" sz="3200" b="1" dirty="0">
                <a:solidFill>
                  <a:schemeClr val="tx2">
                    <a:lumMod val="75000"/>
                  </a:schemeClr>
                </a:solidFill>
                <a:latin typeface="Arial" charset="0"/>
                <a:ea typeface="+mj-ea"/>
                <a:cs typeface="Arial" charset="0"/>
              </a:rPr>
              <a:t>JAN as YOUR Resource</a:t>
            </a:r>
          </a:p>
        </p:txBody>
      </p:sp>
      <p:pic>
        <p:nvPicPr>
          <p:cNvPr id="6" name="Picture 5" descr="Woman using telephone headset"/>
          <p:cNvPicPr>
            <a:picLocks noChangeAspect="1" noChangeArrowheads="1"/>
          </p:cNvPicPr>
          <p:nvPr/>
        </p:nvPicPr>
        <p:blipFill>
          <a:blip r:embed="rId3" cstate="print"/>
          <a:srcRect/>
          <a:stretch>
            <a:fillRect/>
          </a:stretch>
        </p:blipFill>
        <p:spPr bwMode="auto">
          <a:xfrm>
            <a:off x="5486400" y="2209800"/>
            <a:ext cx="2842513" cy="1895008"/>
          </a:xfrm>
          <a:prstGeom prst="rect">
            <a:avLst/>
          </a:prstGeom>
        </p:spPr>
        <p:style>
          <a:lnRef idx="0">
            <a:schemeClr val="accent1"/>
          </a:lnRef>
          <a:fillRef idx="3">
            <a:schemeClr val="accent1"/>
          </a:fillRef>
          <a:effectRef idx="3">
            <a:schemeClr val="accent1"/>
          </a:effectRef>
          <a:fontRef idx="minor">
            <a:schemeClr val="lt1"/>
          </a:fontRef>
        </p:style>
      </p:pic>
      <p:sp>
        <p:nvSpPr>
          <p:cNvPr id="849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94AC9BF-027D-43F7-880B-A3AD89F09A26}"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7848600" cy="5184775"/>
          </a:xfrm>
        </p:spPr>
        <p:txBody>
          <a:bodyPr/>
          <a:lstStyle/>
          <a:p>
            <a:pPr marL="365760" indent="-256032" eaLnBrk="1" fontAlgn="auto" hangingPunct="1">
              <a:spcAft>
                <a:spcPts val="0"/>
              </a:spcAft>
              <a:buFont typeface="Wingdings 3"/>
              <a:buNone/>
              <a:defRPr/>
            </a:pPr>
            <a:endParaRPr lang="en-US" sz="1000" dirty="0" smtClean="0">
              <a:solidFill>
                <a:schemeClr val="tx2">
                  <a:lumMod val="75000"/>
                </a:schemeClr>
              </a:solidFill>
              <a:latin typeface="Arial" charset="0"/>
              <a:cs typeface="Arial" charset="0"/>
            </a:endParaRPr>
          </a:p>
          <a:p>
            <a:pPr marL="365760" indent="-256032" eaLnBrk="1" fontAlgn="auto" hangingPunct="1">
              <a:spcAft>
                <a:spcPts val="0"/>
              </a:spcAft>
              <a:buFont typeface="Wingdings 3"/>
              <a:buNone/>
              <a:defRPr/>
            </a:pPr>
            <a:r>
              <a:rPr lang="en-US" dirty="0" smtClean="0">
                <a:solidFill>
                  <a:schemeClr val="tx2">
                    <a:lumMod val="75000"/>
                  </a:schemeClr>
                </a:solidFill>
                <a:latin typeface="Arial" charset="0"/>
                <a:cs typeface="Arial" charset="0"/>
              </a:rPr>
              <a:t>Our Process</a:t>
            </a:r>
          </a:p>
          <a:p>
            <a:pPr marL="365760" indent="-256032" eaLnBrk="1" fontAlgn="auto" hangingPunct="1">
              <a:spcAft>
                <a:spcPts val="0"/>
              </a:spcAft>
              <a:buFont typeface="Wingdings 3"/>
              <a:buNone/>
              <a:defRPr/>
            </a:pPr>
            <a:endParaRPr lang="en-US" sz="1000" b="0" dirty="0" smtClean="0"/>
          </a:p>
          <a:p>
            <a:pPr marL="457200" indent="-457200">
              <a:buFont typeface="Wingdings" panose="05000000000000000000" pitchFamily="2" charset="2"/>
              <a:buChar char="Ø"/>
              <a:defRPr/>
            </a:pPr>
            <a:r>
              <a:rPr lang="en-US" sz="2400" b="0" dirty="0"/>
              <a:t>What limitations is the employee experiencing? </a:t>
            </a:r>
          </a:p>
          <a:p>
            <a:pPr marL="457200" indent="-457200">
              <a:buFont typeface="Wingdings" panose="05000000000000000000" pitchFamily="2" charset="2"/>
              <a:buChar char="Ø"/>
              <a:defRPr/>
            </a:pPr>
            <a:r>
              <a:rPr lang="en-US" sz="2400" b="0" dirty="0"/>
              <a:t>How do these limitations affect the employee and the employee’s job performance? </a:t>
            </a:r>
          </a:p>
          <a:p>
            <a:pPr marL="457200" indent="-457200">
              <a:buFont typeface="Wingdings" panose="05000000000000000000" pitchFamily="2" charset="2"/>
              <a:buChar char="Ø"/>
              <a:defRPr/>
            </a:pPr>
            <a:r>
              <a:rPr lang="en-US" sz="2400" b="0" dirty="0"/>
              <a:t>What specific job tasks are problematic as a result of these limitations? </a:t>
            </a:r>
          </a:p>
          <a:p>
            <a:pPr marL="457200" indent="-457200">
              <a:buFont typeface="Wingdings" panose="05000000000000000000" pitchFamily="2" charset="2"/>
              <a:buChar char="Ø"/>
              <a:defRPr/>
            </a:pPr>
            <a:r>
              <a:rPr lang="en-US" sz="2400" b="0" dirty="0"/>
              <a:t>What accommodations are available to reduce or eliminate these problems? Are all possible resources being used to determine possible accommodations? </a:t>
            </a:r>
          </a:p>
          <a:p>
            <a:pPr marL="365760" indent="-256032" eaLnBrk="1" fontAlgn="auto" hangingPunct="1">
              <a:spcAft>
                <a:spcPts val="0"/>
              </a:spcAft>
              <a:buFont typeface="Wingdings 3"/>
              <a:buChar char=""/>
              <a:defRPr/>
            </a:pPr>
            <a:endParaRPr lang="en-US" dirty="0"/>
          </a:p>
        </p:txBody>
      </p:sp>
      <p:sp>
        <p:nvSpPr>
          <p:cNvPr id="870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EDC67B9-014D-448F-8191-171C19B29F6F}"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sp>
        <p:nvSpPr>
          <p:cNvPr id="21508" name="Title 1"/>
          <p:cNvSpPr txBox="1">
            <a:spLocks/>
          </p:cNvSpPr>
          <p:nvPr/>
        </p:nvSpPr>
        <p:spPr bwMode="auto">
          <a:xfrm>
            <a:off x="609600" y="447675"/>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defRPr/>
            </a:pPr>
            <a:r>
              <a:rPr lang="en-US" altLang="en-US" b="1" dirty="0">
                <a:ea typeface="+mj-ea"/>
              </a:rPr>
              <a:t>JAN as YOUR Resource</a:t>
            </a:r>
            <a:endParaRPr lang="en-US" sz="2800" b="1" dirty="0">
              <a:solidFill>
                <a:schemeClr val="tx2">
                  <a:lumMod val="75000"/>
                </a:schemeClr>
              </a:solidFill>
              <a:latin typeface="Arial"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609600" y="457200"/>
            <a:ext cx="5715000" cy="609600"/>
          </a:xfrm>
        </p:spPr>
        <p:txBody>
          <a:bodyPr/>
          <a:lstStyle/>
          <a:p>
            <a:pPr eaLnBrk="1" hangingPunct="1"/>
            <a:r>
              <a:rPr lang="en-US" altLang="en-US" smtClean="0"/>
              <a:t>JAN as YOUR Resource</a:t>
            </a:r>
          </a:p>
        </p:txBody>
      </p:sp>
      <p:sp>
        <p:nvSpPr>
          <p:cNvPr id="89091" name="Content Placeholder 2"/>
          <p:cNvSpPr>
            <a:spLocks noGrp="1"/>
          </p:cNvSpPr>
          <p:nvPr>
            <p:ph idx="1"/>
          </p:nvPr>
        </p:nvSpPr>
        <p:spPr>
          <a:xfrm>
            <a:off x="838200" y="1295400"/>
            <a:ext cx="7848600" cy="5184775"/>
          </a:xfrm>
        </p:spPr>
        <p:txBody>
          <a:bodyPr/>
          <a:lstStyle/>
          <a:p>
            <a:pPr algn="ctr" eaLnBrk="1" hangingPunct="1"/>
            <a:endParaRPr lang="en-US" altLang="en-US" smtClean="0"/>
          </a:p>
        </p:txBody>
      </p:sp>
      <p:sp>
        <p:nvSpPr>
          <p:cNvPr id="8909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ED011B3-4268-4BEA-B1C9-F91BC13C3620}" type="slidenum">
              <a:rPr lang="en-US" altLang="en-US" sz="1400" smtClean="0">
                <a:solidFill>
                  <a:schemeClr val="bg1"/>
                </a:solidFill>
              </a:rPr>
              <a:pPr>
                <a:spcBef>
                  <a:spcPct val="0"/>
                </a:spcBef>
                <a:buFontTx/>
                <a:buNone/>
              </a:pPr>
              <a:t>8</a:t>
            </a:fld>
            <a:endParaRPr lang="en-US" altLang="en-US" sz="1400" smtClean="0">
              <a:solidFill>
                <a:schemeClr val="bg1"/>
              </a:solidFill>
            </a:endParaRPr>
          </a:p>
        </p:txBody>
      </p:sp>
      <p:sp>
        <p:nvSpPr>
          <p:cNvPr id="14" name="Rectangle 13" descr="JAN Team Structure"/>
          <p:cNvSpPr/>
          <p:nvPr/>
        </p:nvSpPr>
        <p:spPr>
          <a:xfrm>
            <a:off x="838200" y="1295400"/>
            <a:ext cx="7848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descr="Blue shaded puzzle pieces of four teams: Motor, Cognitive/Neurological, Sensory, and Entrepreneurship - leaning ba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39888"/>
            <a:ext cx="51816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ognitive / Neurological Team puzzle piece, top right hand corn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1487488"/>
            <a:ext cx="18161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Entrepreneurship Team puzzle piece, bottom right hand corn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4459288"/>
            <a:ext cx="24526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Motor Team puzzle piece, top left hand corne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59038" y="1487488"/>
            <a:ext cx="2570162"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ensory team puzzle piece, bottom left hand corne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4575" y="4230688"/>
            <a:ext cx="21812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Blue shaded puzzle pieces of four teams: Motor, Cognitive/Neurological, Sensory, and Entrepreneurship - pulled forwar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411288"/>
            <a:ext cx="54864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0" fill="hold"/>
                                        <p:tgtEl>
                                          <p:spTgt spid="17"/>
                                        </p:tgtEl>
                                        <p:attrNameLst>
                                          <p:attrName>ppt_x</p:attrName>
                                        </p:attrNameLst>
                                      </p:cBhvr>
                                      <p:tavLst>
                                        <p:tav tm="0">
                                          <p:val>
                                            <p:strVal val="1+#ppt_w/2"/>
                                          </p:val>
                                        </p:tav>
                                        <p:tav tm="100000">
                                          <p:val>
                                            <p:strVal val="#ppt_x"/>
                                          </p:val>
                                        </p:tav>
                                      </p:tavLst>
                                    </p:anim>
                                    <p:anim calcmode="lin" valueType="num">
                                      <p:cBhvr additive="base">
                                        <p:cTn id="8" dur="30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3000" fill="hold"/>
                                        <p:tgtEl>
                                          <p:spTgt spid="15"/>
                                        </p:tgtEl>
                                        <p:attrNameLst>
                                          <p:attrName>ppt_x</p:attrName>
                                        </p:attrNameLst>
                                      </p:cBhvr>
                                      <p:tavLst>
                                        <p:tav tm="0">
                                          <p:val>
                                            <p:strVal val="1+#ppt_w/2"/>
                                          </p:val>
                                        </p:tav>
                                        <p:tav tm="100000">
                                          <p:val>
                                            <p:strVal val="#ppt_x"/>
                                          </p:val>
                                        </p:tav>
                                      </p:tavLst>
                                    </p:anim>
                                    <p:anim calcmode="lin" valueType="num">
                                      <p:cBhvr additive="base">
                                        <p:cTn id="13" dur="30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0" fill="hold"/>
                                        <p:tgtEl>
                                          <p:spTgt spid="18"/>
                                        </p:tgtEl>
                                        <p:attrNameLst>
                                          <p:attrName>ppt_x</p:attrName>
                                        </p:attrNameLst>
                                      </p:cBhvr>
                                      <p:tavLst>
                                        <p:tav tm="0">
                                          <p:val>
                                            <p:strVal val="1+#ppt_w/2"/>
                                          </p:val>
                                        </p:tav>
                                        <p:tav tm="100000">
                                          <p:val>
                                            <p:strVal val="#ppt_x"/>
                                          </p:val>
                                        </p:tav>
                                      </p:tavLst>
                                    </p:anim>
                                    <p:anim calcmode="lin" valueType="num">
                                      <p:cBhvr additive="base">
                                        <p:cTn id="18" dur="3000" fill="hold"/>
                                        <p:tgtEl>
                                          <p:spTgt spid="1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0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3000" fill="hold"/>
                                        <p:tgtEl>
                                          <p:spTgt spid="16"/>
                                        </p:tgtEl>
                                        <p:attrNameLst>
                                          <p:attrName>ppt_x</p:attrName>
                                        </p:attrNameLst>
                                      </p:cBhvr>
                                      <p:tavLst>
                                        <p:tav tm="0">
                                          <p:val>
                                            <p:strVal val="1+#ppt_w/2"/>
                                          </p:val>
                                        </p:tav>
                                        <p:tav tm="100000">
                                          <p:val>
                                            <p:strVal val="#ppt_x"/>
                                          </p:val>
                                        </p:tav>
                                      </p:tavLst>
                                    </p:anim>
                                    <p:anim calcmode="lin" valueType="num">
                                      <p:cBhvr additive="base">
                                        <p:cTn id="23" dur="3000" fill="hold"/>
                                        <p:tgtEl>
                                          <p:spTgt spid="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2000"/>
                            </p:stCondLst>
                            <p:childTnLst>
                              <p:par>
                                <p:cTn id="25" presetID="9" presetClass="exit" presetSubtype="0" fill="hold" nodeType="afterEffect">
                                  <p:stCondLst>
                                    <p:cond delay="2000"/>
                                  </p:stCondLst>
                                  <p:childTnLst>
                                    <p:animEffect transition="out" filter="dissolv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par>
                                <p:cTn id="28" presetID="9" presetClass="exit" presetSubtype="0" fill="hold" nodeType="withEffect">
                                  <p:stCondLst>
                                    <p:cond delay="2000"/>
                                  </p:stCondLst>
                                  <p:childTnLst>
                                    <p:animEffect transition="out" filter="dissolve">
                                      <p:cBhvr>
                                        <p:cTn id="29" dur="2000"/>
                                        <p:tgtEl>
                                          <p:spTgt spid="15"/>
                                        </p:tgtEl>
                                      </p:cBhvr>
                                    </p:animEffect>
                                    <p:set>
                                      <p:cBhvr>
                                        <p:cTn id="30" dur="1" fill="hold">
                                          <p:stCondLst>
                                            <p:cond delay="1999"/>
                                          </p:stCondLst>
                                        </p:cTn>
                                        <p:tgtEl>
                                          <p:spTgt spid="15"/>
                                        </p:tgtEl>
                                        <p:attrNameLst>
                                          <p:attrName>style.visibility</p:attrName>
                                        </p:attrNameLst>
                                      </p:cBhvr>
                                      <p:to>
                                        <p:strVal val="hidden"/>
                                      </p:to>
                                    </p:set>
                                  </p:childTnLst>
                                </p:cTn>
                              </p:par>
                              <p:par>
                                <p:cTn id="31" presetID="9" presetClass="exit" presetSubtype="0" fill="hold" nodeType="withEffect">
                                  <p:stCondLst>
                                    <p:cond delay="2000"/>
                                  </p:stCondLst>
                                  <p:childTnLst>
                                    <p:animEffect transition="out" filter="dissolv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9" presetClass="exit" presetSubtype="0" fill="hold" nodeType="withEffect">
                                  <p:stCondLst>
                                    <p:cond delay="2000"/>
                                  </p:stCondLst>
                                  <p:childTnLst>
                                    <p:animEffect transition="out" filter="dissolv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childTnLst>
                          </p:cTn>
                        </p:par>
                        <p:par>
                          <p:cTn id="37" fill="hold" nodeType="afterGroup">
                            <p:stCondLst>
                              <p:cond delay="16000"/>
                            </p:stCondLst>
                            <p:childTnLst>
                              <p:par>
                                <p:cTn id="38" presetID="9"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3000"/>
                                        <p:tgtEl>
                                          <p:spTgt spid="13"/>
                                        </p:tgtEl>
                                      </p:cBhvr>
                                    </p:animEffect>
                                  </p:childTnLst>
                                </p:cTn>
                              </p:par>
                            </p:childTnLst>
                          </p:cTn>
                        </p:par>
                        <p:par>
                          <p:cTn id="41" fill="hold" nodeType="afterGroup">
                            <p:stCondLst>
                              <p:cond delay="19000"/>
                            </p:stCondLst>
                            <p:childTnLst>
                              <p:par>
                                <p:cTn id="42" presetID="22" presetClass="exit" presetSubtype="4" fill="hold" nodeType="afterEffect">
                                  <p:stCondLst>
                                    <p:cond delay="3000"/>
                                  </p:stCondLst>
                                  <p:childTnLst>
                                    <p:animEffect transition="out" filter="wipe(down)">
                                      <p:cBhvr>
                                        <p:cTn id="43" dur="3000"/>
                                        <p:tgtEl>
                                          <p:spTgt spid="13"/>
                                        </p:tgtEl>
                                      </p:cBhvr>
                                    </p:animEffect>
                                    <p:set>
                                      <p:cBhvr>
                                        <p:cTn id="44" dur="1" fill="hold">
                                          <p:stCondLst>
                                            <p:cond delay="2999"/>
                                          </p:stCondLst>
                                        </p:cTn>
                                        <p:tgtEl>
                                          <p:spTgt spid="13"/>
                                        </p:tgtEl>
                                        <p:attrNameLst>
                                          <p:attrName>style.visibility</p:attrName>
                                        </p:attrNameLst>
                                      </p:cBhvr>
                                      <p:to>
                                        <p:strVal val="hidden"/>
                                      </p:to>
                                    </p:set>
                                  </p:childTnLst>
                                </p:cTn>
                              </p:par>
                            </p:childTnLst>
                          </p:cTn>
                        </p:par>
                        <p:par>
                          <p:cTn id="45" fill="hold" nodeType="afterGroup">
                            <p:stCondLst>
                              <p:cond delay="25000"/>
                            </p:stCondLst>
                            <p:childTnLst>
                              <p:par>
                                <p:cTn id="46" presetID="47"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3000"/>
                                        <p:tgtEl>
                                          <p:spTgt spid="19"/>
                                        </p:tgtEl>
                                      </p:cBhvr>
                                    </p:animEffect>
                                    <p:anim calcmode="lin" valueType="num">
                                      <p:cBhvr>
                                        <p:cTn id="49" dur="3000" fill="hold"/>
                                        <p:tgtEl>
                                          <p:spTgt spid="19"/>
                                        </p:tgtEl>
                                        <p:attrNameLst>
                                          <p:attrName>ppt_x</p:attrName>
                                        </p:attrNameLst>
                                      </p:cBhvr>
                                      <p:tavLst>
                                        <p:tav tm="0">
                                          <p:val>
                                            <p:strVal val="#ppt_x"/>
                                          </p:val>
                                        </p:tav>
                                        <p:tav tm="100000">
                                          <p:val>
                                            <p:strVal val="#ppt_x"/>
                                          </p:val>
                                        </p:tav>
                                      </p:tavLst>
                                    </p:anim>
                                    <p:anim calcmode="lin" valueType="num">
                                      <p:cBhvr>
                                        <p:cTn id="50" dur="3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nSpc>
                <a:spcPct val="90000"/>
              </a:lnSpc>
              <a:defRPr/>
            </a:pPr>
            <a:r>
              <a:rPr lang="en-US" sz="3200" dirty="0" smtClean="0">
                <a:solidFill>
                  <a:srgbClr val="0096DB"/>
                </a:solidFill>
                <a:latin typeface="Arial" charset="0"/>
              </a:rPr>
              <a:t>Ask JAN and we…</a:t>
            </a:r>
          </a:p>
          <a:p>
            <a:pPr marL="514350" indent="-514350">
              <a:buFont typeface="Wingdings" panose="05000000000000000000" pitchFamily="2" charset="2"/>
              <a:buChar char="§"/>
              <a:defRPr/>
            </a:pPr>
            <a:r>
              <a:rPr lang="en-US" sz="2400" b="0" dirty="0" smtClean="0"/>
              <a:t>Meet you where you are. </a:t>
            </a:r>
          </a:p>
          <a:p>
            <a:pPr marL="514350" indent="-514350">
              <a:buFont typeface="Wingdings" panose="05000000000000000000" pitchFamily="2" charset="2"/>
              <a:buChar char="§"/>
              <a:defRPr/>
            </a:pPr>
            <a:r>
              <a:rPr lang="en-US" sz="2400" b="0" dirty="0" smtClean="0"/>
              <a:t>Help meet timelines.</a:t>
            </a:r>
          </a:p>
          <a:p>
            <a:pPr marL="514350" indent="-514350">
              <a:buFont typeface="Wingdings" panose="05000000000000000000" pitchFamily="2" charset="2"/>
              <a:buChar char="§"/>
              <a:defRPr/>
            </a:pPr>
            <a:r>
              <a:rPr lang="en-US" sz="2400" b="0" dirty="0" smtClean="0"/>
              <a:t>Assist with the interactive process.</a:t>
            </a:r>
          </a:p>
          <a:p>
            <a:pPr marL="514350" indent="-514350">
              <a:buFont typeface="Wingdings" panose="05000000000000000000" pitchFamily="2" charset="2"/>
              <a:buChar char="§"/>
              <a:defRPr/>
            </a:pPr>
            <a:r>
              <a:rPr lang="en-US" sz="2400" b="0" dirty="0" smtClean="0"/>
              <a:t>Give targeted technical assistance.</a:t>
            </a:r>
          </a:p>
          <a:p>
            <a:pPr marL="514350" indent="-514350">
              <a:buFont typeface="Wingdings" panose="05000000000000000000" pitchFamily="2" charset="2"/>
              <a:buChar char="§"/>
              <a:defRPr/>
            </a:pPr>
            <a:r>
              <a:rPr lang="en-US" sz="2400" b="0" dirty="0" smtClean="0"/>
              <a:t>Provide comprehensive resources.</a:t>
            </a:r>
          </a:p>
          <a:p>
            <a:pPr marL="514350" indent="-514350">
              <a:buFont typeface="Wingdings" panose="05000000000000000000" pitchFamily="2" charset="2"/>
              <a:buChar char="§"/>
              <a:defRPr/>
            </a:pPr>
            <a:r>
              <a:rPr lang="en-US" sz="2400" b="0" dirty="0" smtClean="0"/>
              <a:t>Maintain confidentiality.</a:t>
            </a:r>
          </a:p>
          <a:p>
            <a:pPr marL="514350" indent="-514350">
              <a:buFont typeface="Wingdings" panose="05000000000000000000" pitchFamily="2" charset="2"/>
              <a:buChar char="§"/>
              <a:defRPr/>
            </a:pPr>
            <a:r>
              <a:rPr lang="en-US" sz="2400" b="0" dirty="0" smtClean="0"/>
              <a:t>Work as your partner to enable you to hire and retain talent.</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91139" name="Title 1"/>
          <p:cNvSpPr>
            <a:spLocks noGrp="1"/>
          </p:cNvSpPr>
          <p:nvPr>
            <p:ph type="title" idx="4294967295"/>
          </p:nvPr>
        </p:nvSpPr>
        <p:spPr>
          <a:xfrm>
            <a:off x="609600" y="381000"/>
            <a:ext cx="5410200" cy="762000"/>
          </a:xfrm>
        </p:spPr>
        <p:txBody>
          <a:bodyPr/>
          <a:lstStyle/>
          <a:p>
            <a:r>
              <a:rPr lang="en-US" altLang="en-US" smtClean="0"/>
              <a:t>JAN as YOUR Resource</a:t>
            </a:r>
            <a:endParaRPr lang="en-US" altLang="en-US" smtClean="0">
              <a:solidFill>
                <a:schemeClr val="bg1"/>
              </a:solidFill>
            </a:endParaRPr>
          </a:p>
        </p:txBody>
      </p:sp>
      <p:sp>
        <p:nvSpPr>
          <p:cNvPr id="911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85D0446-BAEB-4DF3-A9FC-90936D60F96E}"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pic>
        <p:nvPicPr>
          <p:cNvPr id="91141" name="Picture 11" descr="JAN Logo&#10;&#10;Practical Solutions&#10;Workplace Success"/>
          <p:cNvPicPr>
            <a:picLocks noChangeAspect="1"/>
          </p:cNvPicPr>
          <p:nvPr/>
        </p:nvPicPr>
        <p:blipFill>
          <a:blip r:embed="rId3">
            <a:extLst>
              <a:ext uri="{28A0092B-C50C-407E-A947-70E740481C1C}">
                <a14:useLocalDpi xmlns:a14="http://schemas.microsoft.com/office/drawing/2010/main" val="0"/>
              </a:ext>
            </a:extLst>
          </a:blip>
          <a:srcRect l="18971" t="75000"/>
          <a:stretch>
            <a:fillRect/>
          </a:stretch>
        </p:blipFill>
        <p:spPr bwMode="auto">
          <a:xfrm>
            <a:off x="1600200" y="5562600"/>
            <a:ext cx="650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3108&quot;&gt;&lt;property id=&quot;20148&quot; value=&quot;5&quot;/&gt;&lt;property id=&quot;20300&quot; value=&quot;Slide 11 - &amp;quot;Research Findings&amp;quot;&quot;/&gt;&lt;property id=&quot;20307&quot; value=&quot;338&quot;/&gt;&lt;/object&gt;&lt;object type=&quot;3&quot; unique_id=&quot;13111&quot;&gt;&lt;property id=&quot;20148&quot; value=&quot;5&quot;/&gt;&lt;property id=&quot;20300&quot; value=&quot;Slide 12 - &amp;quot;Research Findings&amp;quot;&quot;/&gt;&lt;property id=&quot;20307&quot; value=&quot;344&quot;/&gt;&lt;/object&gt;&lt;object type=&quot;3&quot; unique_id=&quot;13113&quot;&gt;&lt;property id=&quot;20148&quot; value=&quot;5&quot;/&gt;&lt;property id=&quot;20300&quot; value=&quot;Slide 13 - &amp;quot;Research Findings&amp;quot;&quot;/&gt;&lt;property id=&quot;20307&quot; value=&quot;348&quot;/&gt;&lt;/object&gt;&lt;object type=&quot;3&quot; unique_id=&quot;13115&quot;&gt;&lt;property id=&quot;20148&quot; value=&quot;5&quot;/&gt;&lt;property id=&quot;20300&quot; value=&quot;Slide 14 - &amp;quot;Research Findings&amp;quot;&quot;/&gt;&lt;property id=&quot;20307&quot; value=&quot;351&quot;/&gt;&lt;/object&gt;&lt;object type=&quot;3&quot; unique_id=&quot;15664&quot;&gt;&lt;property id=&quot;20148&quot; value=&quot;5&quot;/&gt;&lt;property id=&quot;20300&quot; value=&quot;Slide 2 - &amp;quot;JAN as YOUR Resource&amp;quot;&quot;/&gt;&lt;property id=&quot;20307&quot; value=&quot;476&quot;/&gt;&lt;/object&gt;&lt;object type=&quot;3&quot; unique_id=&quot;15665&quot;&gt;&lt;property id=&quot;20148&quot; value=&quot;5&quot;/&gt;&lt;property id=&quot;20300&quot; value=&quot;Slide 3 - &amp;quot;JAN as YOUR Resource&amp;quot;&quot;/&gt;&lt;property id=&quot;20307&quot; value=&quot;477&quot;/&gt;&lt;/object&gt;&lt;object type=&quot;3&quot; unique_id=&quot;15666&quot;&gt;&lt;property id=&quot;20148&quot; value=&quot;5&quot;/&gt;&lt;property id=&quot;20300&quot; value=&quot;Slide 4 - &amp;quot;JAN as YOUR Resource&amp;quot;&quot;/&gt;&lt;property id=&quot;20307&quot; value=&quot;478&quot;/&gt;&lt;/object&gt;&lt;object type=&quot;3&quot; unique_id=&quot;15667&quot;&gt;&lt;property id=&quot;20148&quot; value=&quot;5&quot;/&gt;&lt;property id=&quot;20300&quot; value=&quot;Slide 5 - &amp;quot;JAN as YOUR Resource&amp;quot;&quot;/&gt;&lt;property id=&quot;20307&quot; value=&quot;479&quot;/&gt;&lt;/object&gt;&lt;object type=&quot;3&quot; unique_id=&quot;15668&quot;&gt;&lt;property id=&quot;20148&quot; value=&quot;5&quot;/&gt;&lt;property id=&quot;20300&quot; value=&quot;Slide 9 - &amp;quot;JAN as YOUR Resource&amp;quot;&quot;/&gt;&lt;property id=&quot;20307&quot; value=&quot;481&quot;/&gt;&lt;/object&gt;&lt;object type=&quot;3&quot; unique_id=&quot;15669&quot;&gt;&lt;property id=&quot;20148&quot; value=&quot;5&quot;/&gt;&lt;property id=&quot;20300&quot; value=&quot;Slide 15 - &amp;quot;Research Findings&amp;quot;&quot;/&gt;&lt;property id=&quot;20307&quot; value=&quot;497&quot;/&gt;&lt;/object&gt;&lt;object type=&quot;3&quot; unique_id=&quot;15737&quot;&gt;&lt;property id=&quot;20148&quot; value=&quot;5&quot;/&gt;&lt;property id=&quot;20300&quot; value=&quot;Slide 1&quot;/&gt;&lt;property id=&quot;20307&quot; value=&quot;652&quot;/&gt;&lt;/object&gt;&lt;object type=&quot;3&quot; unique_id=&quot;15738&quot;&gt;&lt;property id=&quot;20148&quot; value=&quot;5&quot;/&gt;&lt;property id=&quot;20300&quot; value=&quot;Slide 6&quot;/&gt;&lt;property id=&quot;20307&quot; value=&quot;574&quot;/&gt;&lt;/object&gt;&lt;object type=&quot;3&quot; unique_id=&quot;15739&quot;&gt;&lt;property id=&quot;20148&quot; value=&quot;5&quot;/&gt;&lt;property id=&quot;20300&quot; value=&quot;Slide 7&quot;/&gt;&lt;property id=&quot;20307&quot; value=&quot;576&quot;/&gt;&lt;/object&gt;&lt;object type=&quot;3&quot; unique_id=&quot;15740&quot;&gt;&lt;property id=&quot;20148&quot; value=&quot;5&quot;/&gt;&lt;property id=&quot;20300&quot; value=&quot;Slide 8 - &amp;quot;JAN as YOUR Resource&amp;quot;&quot;/&gt;&lt;property id=&quot;20307&quot; value=&quot;575&quot;/&gt;&lt;/object&gt;&lt;object type=&quot;3&quot; unique_id=&quot;15741&quot;&gt;&lt;property id=&quot;20148&quot; value=&quot;5&quot;/&gt;&lt;property id=&quot;20300&quot; value=&quot;Slide 10 - &amp;quot;Use JAN Website&amp;quot;&quot;/&gt;&lt;property id=&quot;20307&quot; value=&quot;573&quot;/&gt;&lt;/object&gt;&lt;object type=&quot;3&quot; unique_id=&quot;15742&quot;&gt;&lt;property id=&quot;20148&quot; value=&quot;5&quot;/&gt;&lt;property id=&quot;20300&quot; value=&quot;Slide 16&quot;/&gt;&lt;property id=&quot;20307&quot; value=&quot;659&quot;/&gt;&lt;/object&gt;&lt;object type=&quot;3&quot; unique_id=&quot;15743&quot;&gt;&lt;property id=&quot;20148&quot; value=&quot;5&quot;/&gt;&lt;property id=&quot;20300&quot; value=&quot;Slide 17&quot;/&gt;&lt;property id=&quot;20307&quot; value=&quot;657&quot;/&gt;&lt;/object&gt;&lt;object type=&quot;3&quot; unique_id=&quot;15744&quot;&gt;&lt;property id=&quot;20148&quot; value=&quot;5&quot;/&gt;&lt;property id=&quot;20300&quot; value=&quot;Slide 18&quot;/&gt;&lt;property id=&quot;20307&quot; value=&quot;656&quot;/&gt;&lt;/object&gt;&lt;object type=&quot;3&quot; unique_id=&quot;15745&quot;&gt;&lt;property id=&quot;20148&quot; value=&quot;5&quot;/&gt;&lt;property id=&quot;20300&quot; value=&quot;Slide 19&quot;/&gt;&lt;property id=&quot;20307&quot; value=&quot;578&quot;/&gt;&lt;/object&gt;&lt;object type=&quot;3&quot; unique_id=&quot;15746&quot;&gt;&lt;property id=&quot;20148&quot; value=&quot;5&quot;/&gt;&lt;property id=&quot;20300&quot; value=&quot;Slide 20&quot;/&gt;&lt;property id=&quot;20307&quot; value=&quot;642&quot;/&gt;&lt;/object&gt;&lt;object type=&quot;3&quot; unique_id=&quot;15747&quot;&gt;&lt;property id=&quot;20148&quot; value=&quot;5&quot;/&gt;&lt;property id=&quot;20300&quot; value=&quot;Slide 21&quot;/&gt;&lt;property id=&quot;20307&quot; value=&quot;660&quot;/&gt;&lt;/object&gt;&lt;object type=&quot;3&quot; unique_id=&quot;15748&quot;&gt;&lt;property id=&quot;20148&quot; value=&quot;5&quot;/&gt;&lt;property id=&quot;20300&quot; value=&quot;Slide 22&quot;/&gt;&lt;property id=&quot;20307&quot; value=&quot;661&quot;/&gt;&lt;/object&gt;&lt;object type=&quot;3&quot; unique_id=&quot;15749&quot;&gt;&lt;property id=&quot;20148&quot; value=&quot;5&quot;/&gt;&lt;property id=&quot;20300&quot; value=&quot;Slide 23&quot;/&gt;&lt;property id=&quot;20307&quot; value=&quot;658&quot;/&gt;&lt;/object&gt;&lt;object type=&quot;3&quot; unique_id=&quot;15750&quot;&gt;&lt;property id=&quot;20148&quot; value=&quot;5&quot;/&gt;&lt;property id=&quot;20300&quot; value=&quot;Slide 24 - &amp;quot;Who uses the Toolkit? &amp;quot;&quot;/&gt;&lt;property id=&quot;20307&quot; value=&quot;644&quot;/&gt;&lt;/object&gt;&lt;object type=&quot;3&quot; unique_id=&quot;15751&quot;&gt;&lt;property id=&quot;20148&quot; value=&quot;5&quot;/&gt;&lt;property id=&quot;20300&quot; value=&quot;Slide 25 - &amp;quot;Accommodation Toolkit&amp;quot;&quot;/&gt;&lt;property id=&quot;20307&quot; value=&quot;645&quot;/&gt;&lt;/object&gt;&lt;object type=&quot;3&quot; unique_id=&quot;15752&quot;&gt;&lt;property id=&quot;20148&quot; value=&quot;5&quot;/&gt;&lt;property id=&quot;20300&quot; value=&quot;Slide 26 - &amp;quot;Accommodation Toolkit&amp;quot;&quot;/&gt;&lt;property id=&quot;20307&quot; value=&quot;646&quot;/&gt;&lt;/object&gt;&lt;object type=&quot;3&quot; unique_id=&quot;15753&quot;&gt;&lt;property id=&quot;20148&quot; value=&quot;5&quot;/&gt;&lt;property id=&quot;20300&quot; value=&quot;Slide 27 - &amp;quot;Accommodation Toolkit&amp;quot;&quot;/&gt;&lt;property id=&quot;20307&quot; value=&quot;647&quot;/&gt;&lt;/object&gt;&lt;object type=&quot;3&quot; unique_id=&quot;15754&quot;&gt;&lt;property id=&quot;20148&quot; value=&quot;5&quot;/&gt;&lt;property id=&quot;20300&quot; value=&quot;Slide 28 - &amp;quot;Accommodation Toolkit&amp;quot;&quot;/&gt;&lt;property id=&quot;20307&quot; value=&quot;648&quot;/&gt;&lt;/object&gt;&lt;object type=&quot;3&quot; unique_id=&quot;15755&quot;&gt;&lt;property id=&quot;20148&quot; value=&quot;5&quot;/&gt;&lt;property id=&quot;20300&quot; value=&quot;Slide 29&quot;/&gt;&lt;property id=&quot;20307&quot; value=&quot;653&quot;/&gt;&lt;/object&gt;&lt;object type=&quot;3&quot; unique_id=&quot;15756&quot;&gt;&lt;property id=&quot;20148&quot; value=&quot;5&quot;/&gt;&lt;property id=&quot;20300&quot; value=&quot;Slide 30&quot;/&gt;&lt;property id=&quot;20307&quot; value=&quot;649&quot;/&gt;&lt;/object&gt;&lt;object type=&quot;3&quot; unique_id=&quot;15757&quot;&gt;&lt;property id=&quot;20148&quot; value=&quot;5&quot;/&gt;&lt;property id=&quot;20300&quot; value=&quot;Slide 31&quot;/&gt;&lt;property id=&quot;20307&quot; value=&quot;650&quot;/&gt;&lt;/object&gt;&lt;object type=&quot;3&quot; unique_id=&quot;15758&quot;&gt;&lt;property id=&quot;20148&quot; value=&quot;5&quot;/&gt;&lt;property id=&quot;20300&quot; value=&quot;Slide 32&quot;/&gt;&lt;property id=&quot;20307&quot; value=&quot;651&quot;/&gt;&lt;/object&gt;&lt;object type=&quot;3&quot; unique_id=&quot;15759&quot;&gt;&lt;property id=&quot;20148&quot; value=&quot;5&quot;/&gt;&lt;property id=&quot;20300&quot; value=&quot;Slide 33 - &amp;quot;Enabling Technologies  &amp;quot;&quot;/&gt;&lt;property id=&quot;20307&quot; value=&quot;628&quot;/&gt;&lt;/object&gt;&lt;object type=&quot;3&quot; unique_id=&quot;15760&quot;&gt;&lt;property id=&quot;20148&quot; value=&quot;5&quot;/&gt;&lt;property id=&quot;20300&quot; value=&quot;Slide 34 - &amp;quot;    Free MAS App&amp;quot;&quot;/&gt;&lt;property id=&quot;20307&quot; value=&quot;633&quot;/&gt;&lt;/object&gt;&lt;object type=&quot;3&quot; unique_id=&quot;15761&quot;&gt;&lt;property id=&quot;20148&quot; value=&quot;5&quot;/&gt;&lt;property id=&quot;20300&quot; value=&quot;Slide 35 - &amp;quot;   Free MAS App &amp;quot;&quot;/&gt;&lt;property id=&quot;20307&quot; value=&quot;629&quot;/&gt;&lt;/object&gt;&lt;object type=&quot;3&quot; unique_id=&quot;15762&quot;&gt;&lt;property id=&quot;20148&quot; value=&quot;5&quot;/&gt;&lt;property id=&quot;20300&quot; value=&quot;Slide 36&quot;/&gt;&lt;property id=&quot;20307&quot; value=&quot;630&quot;/&gt;&lt;/object&gt;&lt;object type=&quot;3&quot; unique_id=&quot;15763&quot;&gt;&lt;property id=&quot;20148&quot; value=&quot;5&quot;/&gt;&lt;property id=&quot;20300&quot; value=&quot;Slide 37 - &amp;quot;    Free MAS App&amp;quot;&quot;/&gt;&lt;property id=&quot;20307&quot; value=&quot;631&quot;/&gt;&lt;/object&gt;&lt;object type=&quot;3&quot; unique_id=&quot;15764&quot;&gt;&lt;property id=&quot;20148&quot; value=&quot;5&quot;/&gt;&lt;property id=&quot;20300&quot; value=&quot;Slide 38 - &amp;quot;    Free MAS App&amp;quot;&quot;/&gt;&lt;property id=&quot;20307&quot; value=&quot;632&quot;/&gt;&lt;/object&gt;&lt;object type=&quot;3&quot; unique_id=&quot;15765&quot;&gt;&lt;property id=&quot;20148&quot; value=&quot;5&quot;/&gt;&lt;property id=&quot;20300&quot; value=&quot;Slide 39 - &amp;quot;    Free MAS App&amp;quot;&quot;/&gt;&lt;property id=&quot;20307&quot; value=&quot;634&quot;/&gt;&lt;/object&gt;&lt;object type=&quot;3&quot; unique_id=&quot;15766&quot;&gt;&lt;property id=&quot;20148&quot; value=&quot;5&quot;/&gt;&lt;property id=&quot;20300&quot; value=&quot;Slide 40 - &amp;quot;    Free MAS App&amp;quot;&quot;/&gt;&lt;property id=&quot;20307&quot; value=&quot;635&quot;/&gt;&lt;/object&gt;&lt;object type=&quot;3&quot; unique_id=&quot;15767&quot;&gt;&lt;property id=&quot;20148&quot; value=&quot;5&quot;/&gt;&lt;property id=&quot;20300&quot; value=&quot;Slide 41 - &amp;quot;    Free MAS App&amp;quot;&quot;/&gt;&lt;property id=&quot;20307&quot; value=&quot;636&quot;/&gt;&lt;/object&gt;&lt;object type=&quot;3&quot; unique_id=&quot;15768&quot;&gt;&lt;property id=&quot;20148&quot; value=&quot;5&quot;/&gt;&lt;property id=&quot;20300&quot; value=&quot;Slide 42 - &amp;quot;    Free MAS App&amp;quot;&quot;/&gt;&lt;property id=&quot;20307&quot; value=&quot;637&quot;/&gt;&lt;/object&gt;&lt;object type=&quot;3&quot; unique_id=&quot;15769&quot;&gt;&lt;property id=&quot;20148&quot; value=&quot;5&quot;/&gt;&lt;property id=&quot;20300&quot; value=&quot;Slide 43 - &amp;quot;    Free MAS App&amp;quot;&quot;/&gt;&lt;property id=&quot;20307&quot; value=&quot;638&quot;/&gt;&lt;/object&gt;&lt;object type=&quot;3&quot; unique_id=&quot;15770&quot;&gt;&lt;property id=&quot;20148&quot; value=&quot;5&quot;/&gt;&lt;property id=&quot;20300&quot; value=&quot;Slide 44 - &amp;quot;    Free MAS App&amp;quot;&quot;/&gt;&lt;property id=&quot;20307&quot; value=&quot;639&quot;/&gt;&lt;/object&gt;&lt;object type=&quot;3&quot; unique_id=&quot;15771&quot;&gt;&lt;property id=&quot;20148&quot; value=&quot;5&quot;/&gt;&lt;property id=&quot;20300&quot; value=&quot;Slide 45 - &amp;quot;    Free MAS App&amp;quot;&quot;/&gt;&lt;property id=&quot;20307&quot; value=&quot;640&quot;/&gt;&lt;/object&gt;&lt;object type=&quot;3&quot; unique_id=&quot;15772&quot;&gt;&lt;property id=&quot;20148&quot; value=&quot;5&quot;/&gt;&lt;property id=&quot;20300&quot; value=&quot;Slide 46 - &amp;quot;    Free MAS App&amp;quot;&quot;/&gt;&lt;property id=&quot;20307&quot; value=&quot;641&quot;/&gt;&lt;/object&gt;&lt;object type=&quot;3&quot; unique_id=&quot;15773&quot;&gt;&lt;property id=&quot;20148&quot; value=&quot;5&quot;/&gt;&lt;property id=&quot;20300&quot; value=&quot;Slide 47 - &amp;quot;    MAS App&amp;quot;&quot;/&gt;&lt;property id=&quot;20307&quot; value=&quot;654&quot;/&gt;&lt;/object&gt;&lt;object type=&quot;3&quot; unique_id=&quot;15774&quot;&gt;&lt;property id=&quot;20148&quot; value=&quot;5&quot;/&gt;&lt;property id=&quot;20300&quot; value=&quot;Slide 48 - &amp;quot;  MAS APP&amp;quot;&quot;/&gt;&lt;property id=&quot;20307&quot; value=&quot;627&quot;/&gt;&lt;/object&gt;&lt;object type=&quot;3&quot; unique_id=&quot;15775&quot;&gt;&lt;property id=&quot;20148&quot; value=&quot;5&quot;/&gt;&lt;property id=&quot;20300&quot; value=&quot;Slide 49&quot;/&gt;&lt;property id=&quot;20307&quot; value=&quot;580&quot;/&gt;&lt;/object&gt;&lt;object type=&quot;3&quot; unique_id=&quot;15776&quot;&gt;&lt;property id=&quot;20148&quot; value=&quot;5&quot;/&gt;&lt;property id=&quot;20300&quot; value=&quot;Slide 50&quot;/&gt;&lt;property id=&quot;20307&quot; value=&quot;65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4306</TotalTime>
  <Words>1629</Words>
  <Application>Microsoft Office PowerPoint</Application>
  <PresentationFormat>On-screen Show (4:3)</PresentationFormat>
  <Paragraphs>404</Paragraphs>
  <Slides>50</Slides>
  <Notes>50</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50</vt:i4>
      </vt:variant>
    </vt:vector>
  </HeadingPairs>
  <TitlesOfParts>
    <vt:vector size="72" baseType="lpstr">
      <vt:lpstr>Arial</vt:lpstr>
      <vt:lpstr>Wingdings</vt:lpstr>
      <vt:lpstr>Calibri</vt:lpstr>
      <vt:lpstr>MS PGothic</vt:lpstr>
      <vt:lpstr>Wingdings 3</vt:lpstr>
      <vt:lpstr>Adobe Devanagari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PowerPoint Presentation</vt:lpstr>
      <vt:lpstr>JAN as YOUR Resource</vt:lpstr>
      <vt:lpstr>JAN as YOUR Resource</vt:lpstr>
      <vt:lpstr>JAN as YOUR Resource</vt:lpstr>
      <vt:lpstr>JAN as YOUR Resource</vt:lpstr>
      <vt:lpstr>PowerPoint Presentation</vt:lpstr>
      <vt:lpstr>PowerPoint Presentation</vt:lpstr>
      <vt:lpstr>JAN as YOUR Resource</vt:lpstr>
      <vt:lpstr>JAN as YOUR Resource</vt:lpstr>
      <vt:lpstr>Use JAN Website</vt:lpstr>
      <vt:lpstr>Research Findings</vt:lpstr>
      <vt:lpstr>Research Findings</vt:lpstr>
      <vt:lpstr>Research Findings</vt:lpstr>
      <vt:lpstr>Research Findings</vt:lpstr>
      <vt:lpstr>Research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uses the Toolkit? </vt:lpstr>
      <vt:lpstr>Accommodation Toolkit</vt:lpstr>
      <vt:lpstr>Accommodation Toolkit</vt:lpstr>
      <vt:lpstr>Accommodation Toolkit</vt:lpstr>
      <vt:lpstr>Accommodation Toolkit</vt:lpstr>
      <vt:lpstr>PowerPoint Presentation</vt:lpstr>
      <vt:lpstr>PowerPoint Presentation</vt:lpstr>
      <vt:lpstr>PowerPoint Presentation</vt:lpstr>
      <vt:lpstr>PowerPoint Presentation</vt:lpstr>
      <vt:lpstr>Enabling Technologies  </vt:lpstr>
      <vt:lpstr>    Free MAS App</vt:lpstr>
      <vt:lpstr>   Free MAS App </vt:lpstr>
      <vt:lpstr>PowerPoint Presentation</vt:lpstr>
      <vt:lpstr>    Free MAS App</vt:lpstr>
      <vt:lpstr>    Free MAS App</vt:lpstr>
      <vt:lpstr>    Free MAS App</vt:lpstr>
      <vt:lpstr>    Free MAS App</vt:lpstr>
      <vt:lpstr>    Free MAS App</vt:lpstr>
      <vt:lpstr>    Free MAS App</vt:lpstr>
      <vt:lpstr>    Free MAS App</vt:lpstr>
      <vt:lpstr>    Free MAS App</vt:lpstr>
      <vt:lpstr>    Free MAS App</vt:lpstr>
      <vt:lpstr>    Free MAS App</vt:lpstr>
      <vt:lpstr>    MAS App</vt:lpstr>
      <vt:lpstr>  MAS APP</vt:lpstr>
      <vt:lpstr>PowerPoint Presentation</vt:lpstr>
      <vt:lpstr>PowerPoint Presentation</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Loy</dc:creator>
  <cp:lastModifiedBy>Lyssa Rowan</cp:lastModifiedBy>
  <cp:revision>373</cp:revision>
  <cp:lastPrinted>2018-09-25T20:00:12Z</cp:lastPrinted>
  <dcterms:created xsi:type="dcterms:W3CDTF">2010-02-17T13:49:31Z</dcterms:created>
  <dcterms:modified xsi:type="dcterms:W3CDTF">2018-09-25T20:34:27Z</dcterms:modified>
</cp:coreProperties>
</file>