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8" r:id="rId1"/>
    <p:sldMasterId id="2147483665" r:id="rId2"/>
    <p:sldMasterId id="2147483673" r:id="rId3"/>
  </p:sldMasterIdLst>
  <p:notesMasterIdLst>
    <p:notesMasterId r:id="rId36"/>
  </p:notesMasterIdLst>
  <p:sldIdLst>
    <p:sldId id="292" r:id="rId4"/>
    <p:sldId id="361" r:id="rId5"/>
    <p:sldId id="362" r:id="rId6"/>
    <p:sldId id="340" r:id="rId7"/>
    <p:sldId id="335" r:id="rId8"/>
    <p:sldId id="344" r:id="rId9"/>
    <p:sldId id="341" r:id="rId10"/>
    <p:sldId id="346" r:id="rId11"/>
    <p:sldId id="350" r:id="rId12"/>
    <p:sldId id="351" r:id="rId13"/>
    <p:sldId id="352" r:id="rId14"/>
    <p:sldId id="357" r:id="rId15"/>
    <p:sldId id="358" r:id="rId16"/>
    <p:sldId id="328" r:id="rId17"/>
    <p:sldId id="317" r:id="rId18"/>
    <p:sldId id="318" r:id="rId19"/>
    <p:sldId id="321" r:id="rId20"/>
    <p:sldId id="359" r:id="rId21"/>
    <p:sldId id="360" r:id="rId22"/>
    <p:sldId id="293" r:id="rId23"/>
    <p:sldId id="295" r:id="rId24"/>
    <p:sldId id="296" r:id="rId25"/>
    <p:sldId id="307" r:id="rId26"/>
    <p:sldId id="308" r:id="rId27"/>
    <p:sldId id="310" r:id="rId28"/>
    <p:sldId id="311" r:id="rId29"/>
    <p:sldId id="312" r:id="rId30"/>
    <p:sldId id="313" r:id="rId31"/>
    <p:sldId id="314" r:id="rId32"/>
    <p:sldId id="331" r:id="rId33"/>
    <p:sldId id="332" r:id="rId34"/>
    <p:sldId id="316" r:id="rId35"/>
  </p:sldIdLst>
  <p:sldSz cx="9144000" cy="6858000" type="screen4x3"/>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B"/>
    <a:srgbClr val="002C5F"/>
    <a:srgbClr val="C33026"/>
    <a:srgbClr val="004987"/>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016" autoAdjust="0"/>
  </p:normalViewPr>
  <p:slideViewPr>
    <p:cSldViewPr snapToGrid="0" snapToObjects="1" showGuides="1">
      <p:cViewPr varScale="1">
        <p:scale>
          <a:sx n="101" d="100"/>
          <a:sy n="101" d="100"/>
        </p:scale>
        <p:origin x="534" y="102"/>
      </p:cViewPr>
      <p:guideLst>
        <p:guide orient="horz" pos="2160"/>
        <p:guide pos="289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68107-CE3A-4CAF-947F-AB038014EC62}" type="datetimeFigureOut">
              <a:rPr lang="en-US" smtClean="0"/>
              <a:t>9/17/2018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71AC3-9250-408C-83A6-D9EC6CFC75B4}" type="slidenum">
              <a:rPr lang="en-US" smtClean="0"/>
              <a:t>‹#›</a:t>
            </a:fld>
            <a:endParaRPr lang="en-US"/>
          </a:p>
        </p:txBody>
      </p:sp>
    </p:spTree>
    <p:extLst>
      <p:ext uri="{BB962C8B-B14F-4D97-AF65-F5344CB8AC3E}">
        <p14:creationId xmlns:p14="http://schemas.microsoft.com/office/powerpoint/2010/main" val="396319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122" indent="-288893">
              <a:defRPr>
                <a:solidFill>
                  <a:schemeClr val="tx1"/>
                </a:solidFill>
                <a:latin typeface="Calibri" panose="020F0502020204030204" pitchFamily="34" charset="0"/>
                <a:ea typeface="MS PGothic" panose="020B0600070205080204" pitchFamily="34" charset="-128"/>
              </a:defRPr>
            </a:lvl2pPr>
            <a:lvl3pPr marL="1155573" indent="-231115">
              <a:defRPr>
                <a:solidFill>
                  <a:schemeClr val="tx1"/>
                </a:solidFill>
                <a:latin typeface="Calibri" panose="020F0502020204030204" pitchFamily="34" charset="0"/>
                <a:ea typeface="MS PGothic" panose="020B0600070205080204" pitchFamily="34" charset="-128"/>
              </a:defRPr>
            </a:lvl3pPr>
            <a:lvl4pPr marL="1617802" indent="-231115">
              <a:defRPr>
                <a:solidFill>
                  <a:schemeClr val="tx1"/>
                </a:solidFill>
                <a:latin typeface="Calibri" panose="020F0502020204030204" pitchFamily="34" charset="0"/>
                <a:ea typeface="MS PGothic" panose="020B0600070205080204" pitchFamily="34" charset="-128"/>
              </a:defRPr>
            </a:lvl4pPr>
            <a:lvl5pPr marL="2080031" indent="-231115">
              <a:defRPr>
                <a:solidFill>
                  <a:schemeClr val="tx1"/>
                </a:solidFill>
                <a:latin typeface="Calibri" panose="020F0502020204030204" pitchFamily="34" charset="0"/>
                <a:ea typeface="MS PGothic" panose="020B0600070205080204" pitchFamily="34" charset="-128"/>
              </a:defRPr>
            </a:lvl5pPr>
            <a:lvl6pPr marL="2542261"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4490"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6719"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8948"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05A40F-5EB5-4365-A3BF-1B96A9A74E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588621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65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smtClean="0"/>
              <a:t>Now let’s talk a little about How to Disclose</a:t>
            </a:r>
          </a:p>
          <a:p>
            <a:pPr>
              <a:defRPr/>
            </a:pPr>
            <a:endParaRPr lang="en-US" dirty="0" smtClean="0"/>
          </a:p>
          <a:p>
            <a:pPr>
              <a:defRPr/>
            </a:pPr>
            <a:r>
              <a:rPr lang="en-US" dirty="0" smtClean="0"/>
              <a:t>The individual must let the employer know:</a:t>
            </a:r>
          </a:p>
          <a:p>
            <a:pPr marL="171450" indent="-171450">
              <a:buFont typeface="Arial" panose="020B0604020202020204" pitchFamily="34" charset="0"/>
              <a:buChar char="•"/>
              <a:defRPr/>
            </a:pPr>
            <a:r>
              <a:rPr lang="en-US" dirty="0" smtClean="0"/>
              <a:t>An adjustment or change at work is needed for a reason related to a medical condition</a:t>
            </a:r>
          </a:p>
          <a:p>
            <a:pPr>
              <a:defRPr/>
            </a:pPr>
            <a:r>
              <a:rPr lang="en-US" dirty="0" smtClean="0"/>
              <a:t>To request accommodation, an individual:</a:t>
            </a:r>
          </a:p>
          <a:p>
            <a:pPr marL="171450" indent="-171450">
              <a:buFont typeface="Arial" panose="020B0604020202020204" pitchFamily="34" charset="0"/>
              <a:buChar char="•"/>
              <a:defRPr/>
            </a:pPr>
            <a:r>
              <a:rPr lang="en-US" dirty="0" smtClean="0"/>
              <a:t>May use “plain English.”</a:t>
            </a:r>
          </a:p>
          <a:p>
            <a:pPr marL="171450" indent="-171450">
              <a:buFont typeface="Arial" panose="020B0604020202020204" pitchFamily="34" charset="0"/>
              <a:buChar char="•"/>
              <a:defRPr/>
            </a:pPr>
            <a:r>
              <a:rPr lang="en-US" dirty="0" smtClean="0"/>
              <a:t>Need not mention the ADA, and</a:t>
            </a:r>
          </a:p>
          <a:p>
            <a:pPr marL="171450" indent="-171450">
              <a:buFont typeface="Arial" panose="020B0604020202020204" pitchFamily="34" charset="0"/>
              <a:buChar char="•"/>
              <a:defRPr/>
            </a:pPr>
            <a:r>
              <a:rPr lang="en-US" dirty="0" smtClean="0"/>
              <a:t>Need not use the phrase “reasonable accommodation.”</a:t>
            </a:r>
          </a:p>
          <a:p>
            <a:pPr marL="171450" indent="-171450">
              <a:buFont typeface="Arial" panose="020B0604020202020204" pitchFamily="34" charset="0"/>
              <a:buChar char="•"/>
              <a:defRPr/>
            </a:pPr>
            <a:endParaRPr lang="en-US" dirty="0" smtClean="0"/>
          </a:p>
          <a:p>
            <a:pPr>
              <a:defRPr/>
            </a:pPr>
            <a:r>
              <a:rPr lang="en-US" b="1" dirty="0" smtClean="0"/>
              <a:t>It can be as easy as telling your employer “I have difficulty getting to work on time because of the medication I take for a medical condition.  Could we talk about that?”</a:t>
            </a:r>
            <a:endParaRPr lang="en-US" dirty="0" smtClean="0"/>
          </a:p>
          <a:p>
            <a:pPr>
              <a:defRPr/>
            </a:pPr>
            <a:endParaRPr lang="en-US" altLang="en-US" dirty="0" smtClean="0"/>
          </a:p>
        </p:txBody>
      </p:sp>
      <p:sp>
        <p:nvSpPr>
          <p:cNvPr id="542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50888" indent="-287338">
              <a:spcBef>
                <a:spcPct val="30000"/>
              </a:spcBef>
              <a:defRPr sz="1200">
                <a:solidFill>
                  <a:schemeClr val="tx1"/>
                </a:solidFill>
                <a:latin typeface="Calibri" panose="020F0502020204030204" pitchFamily="34" charset="0"/>
              </a:defRPr>
            </a:lvl2pPr>
            <a:lvl3pPr marL="1154113"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eaLnBrk="0" fontAlgn="base" hangingPunct="0">
              <a:spcBef>
                <a:spcPct val="30000"/>
              </a:spcBef>
              <a:spcAft>
                <a:spcPct val="0"/>
              </a:spcAft>
              <a:defRPr sz="1200">
                <a:solidFill>
                  <a:schemeClr val="tx1"/>
                </a:solidFill>
                <a:latin typeface="Calibri" panose="020F0502020204030204" pitchFamily="34" charset="0"/>
              </a:defRPr>
            </a:lvl6pPr>
            <a:lvl7pPr marL="2994025" indent="-230188" eaLnBrk="0" fontAlgn="base" hangingPunct="0">
              <a:spcBef>
                <a:spcPct val="30000"/>
              </a:spcBef>
              <a:spcAft>
                <a:spcPct val="0"/>
              </a:spcAft>
              <a:defRPr sz="1200">
                <a:solidFill>
                  <a:schemeClr val="tx1"/>
                </a:solidFill>
                <a:latin typeface="Calibri" panose="020F0502020204030204" pitchFamily="34" charset="0"/>
              </a:defRPr>
            </a:lvl7pPr>
            <a:lvl8pPr marL="3451225" indent="-230188" eaLnBrk="0" fontAlgn="base" hangingPunct="0">
              <a:spcBef>
                <a:spcPct val="30000"/>
              </a:spcBef>
              <a:spcAft>
                <a:spcPct val="0"/>
              </a:spcAft>
              <a:defRPr sz="1200">
                <a:solidFill>
                  <a:schemeClr val="tx1"/>
                </a:solidFill>
                <a:latin typeface="Calibri" panose="020F0502020204030204" pitchFamily="34" charset="0"/>
              </a:defRPr>
            </a:lvl8pPr>
            <a:lvl9pPr marL="3908425" indent="-230188"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BEAE4073-FD31-4228-BBC5-FBBE2DCF5C6C}" type="slidenum">
              <a:rPr lang="en-US" altLang="en-US" smtClean="0">
                <a:solidFill>
                  <a:srgbClr val="000000"/>
                </a:solidFill>
                <a:latin typeface="Arial" panose="020B0604020202020204" pitchFamily="34" charset="0"/>
              </a:rPr>
              <a:pPr fontAlgn="base">
                <a:spcBef>
                  <a:spcPct val="0"/>
                </a:spcBef>
                <a:spcAft>
                  <a:spcPct val="0"/>
                </a:spcAft>
              </a:pPr>
              <a:t>10</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380232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4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Under the ADA, an individual may disclose a disability and ask for an accommodation either verbally or in writing.  At JAN, we recommend that you do so in writing so that you have documentation that you did indeed disclose and ask for an accommodation, and when you did so. We have a sample letter located on our website that can help you with that.</a:t>
            </a:r>
          </a:p>
          <a:p>
            <a:r>
              <a:rPr lang="en-US" altLang="en-US" dirty="0" smtClean="0"/>
              <a:t> </a:t>
            </a:r>
          </a:p>
          <a:p>
            <a:r>
              <a:rPr lang="en-US" altLang="en-US" dirty="0" smtClean="0"/>
              <a:t>Who do you disclose to?  The employer, a supervisor or manager, and/or a human resources representative can all be persons an employee would make their disclosure to. Often times an employee doesn’t want their supervisor or manager to know about their medical condition.  In that case, it is wise to disclose to someone in HR.  In many cases, a manager or supervisor may need to be informed of the process and be involved in the accommodations, but wouldn’t need information on the medical condition.  </a:t>
            </a:r>
          </a:p>
          <a:p>
            <a:endParaRPr lang="en-US" altLang="en-US" dirty="0" smtClean="0"/>
          </a:p>
          <a:p>
            <a:r>
              <a:rPr lang="en-US" altLang="en-US" dirty="0" smtClean="0"/>
              <a:t>There may be other specific persons that you would disclose to – those persons or offices could be determined from the accommodation policy. And if you are a student, the Student Disability Services Office would be a good place to start.</a:t>
            </a:r>
          </a:p>
        </p:txBody>
      </p:sp>
      <p:sp>
        <p:nvSpPr>
          <p:cNvPr id="544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50888" indent="-287338">
              <a:spcBef>
                <a:spcPct val="30000"/>
              </a:spcBef>
              <a:defRPr sz="1200">
                <a:solidFill>
                  <a:schemeClr val="tx1"/>
                </a:solidFill>
                <a:latin typeface="Calibri" panose="020F0502020204030204" pitchFamily="34" charset="0"/>
              </a:defRPr>
            </a:lvl2pPr>
            <a:lvl3pPr marL="1154113"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eaLnBrk="0" fontAlgn="base" hangingPunct="0">
              <a:spcBef>
                <a:spcPct val="30000"/>
              </a:spcBef>
              <a:spcAft>
                <a:spcPct val="0"/>
              </a:spcAft>
              <a:defRPr sz="1200">
                <a:solidFill>
                  <a:schemeClr val="tx1"/>
                </a:solidFill>
                <a:latin typeface="Calibri" panose="020F0502020204030204" pitchFamily="34" charset="0"/>
              </a:defRPr>
            </a:lvl6pPr>
            <a:lvl7pPr marL="2994025" indent="-230188" eaLnBrk="0" fontAlgn="base" hangingPunct="0">
              <a:spcBef>
                <a:spcPct val="30000"/>
              </a:spcBef>
              <a:spcAft>
                <a:spcPct val="0"/>
              </a:spcAft>
              <a:defRPr sz="1200">
                <a:solidFill>
                  <a:schemeClr val="tx1"/>
                </a:solidFill>
                <a:latin typeface="Calibri" panose="020F0502020204030204" pitchFamily="34" charset="0"/>
              </a:defRPr>
            </a:lvl7pPr>
            <a:lvl8pPr marL="3451225" indent="-230188" eaLnBrk="0" fontAlgn="base" hangingPunct="0">
              <a:spcBef>
                <a:spcPct val="30000"/>
              </a:spcBef>
              <a:spcAft>
                <a:spcPct val="0"/>
              </a:spcAft>
              <a:defRPr sz="1200">
                <a:solidFill>
                  <a:schemeClr val="tx1"/>
                </a:solidFill>
                <a:latin typeface="Calibri" panose="020F0502020204030204" pitchFamily="34" charset="0"/>
              </a:defRPr>
            </a:lvl8pPr>
            <a:lvl9pPr marL="3908425" indent="-230188"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E1BCE8CD-1CA7-4110-90D1-0B889D54ED5C}" type="slidenum">
              <a:rPr lang="en-US" altLang="en-US" smtClean="0">
                <a:solidFill>
                  <a:srgbClr val="000000"/>
                </a:solidFill>
                <a:latin typeface="Arial" panose="020B0604020202020204" pitchFamily="34" charset="0"/>
              </a:rPr>
              <a:pPr fontAlgn="base">
                <a:spcBef>
                  <a:spcPct val="0"/>
                </a:spcBef>
                <a:spcAft>
                  <a:spcPct val="0"/>
                </a:spcAft>
              </a:pPr>
              <a:t>11</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835710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051" indent="-284666">
              <a:defRPr>
                <a:solidFill>
                  <a:schemeClr val="tx1"/>
                </a:solidFill>
                <a:latin typeface="Arial" panose="020B0604020202020204" pitchFamily="34" charset="0"/>
              </a:defRPr>
            </a:lvl2pPr>
            <a:lvl3pPr marL="1143462" indent="-228693">
              <a:defRPr>
                <a:solidFill>
                  <a:schemeClr val="tx1"/>
                </a:solidFill>
                <a:latin typeface="Arial" panose="020B0604020202020204" pitchFamily="34" charset="0"/>
              </a:defRPr>
            </a:lvl3pPr>
            <a:lvl4pPr marL="1600847" indent="-228693">
              <a:defRPr>
                <a:solidFill>
                  <a:schemeClr val="tx1"/>
                </a:solidFill>
                <a:latin typeface="Arial" panose="020B0604020202020204" pitchFamily="34" charset="0"/>
              </a:defRPr>
            </a:lvl4pPr>
            <a:lvl5pPr marL="2058232" indent="-228693">
              <a:defRPr>
                <a:solidFill>
                  <a:schemeClr val="tx1"/>
                </a:solidFill>
                <a:latin typeface="Arial" panose="020B0604020202020204" pitchFamily="34" charset="0"/>
              </a:defRPr>
            </a:lvl5pPr>
            <a:lvl6pPr marL="2518815" indent="-228693" eaLnBrk="0" fontAlgn="base" hangingPunct="0">
              <a:spcBef>
                <a:spcPct val="0"/>
              </a:spcBef>
              <a:spcAft>
                <a:spcPct val="0"/>
              </a:spcAft>
              <a:defRPr>
                <a:solidFill>
                  <a:schemeClr val="tx1"/>
                </a:solidFill>
                <a:latin typeface="Arial" panose="020B0604020202020204" pitchFamily="34" charset="0"/>
              </a:defRPr>
            </a:lvl6pPr>
            <a:lvl7pPr marL="2979399" indent="-228693" eaLnBrk="0" fontAlgn="base" hangingPunct="0">
              <a:spcBef>
                <a:spcPct val="0"/>
              </a:spcBef>
              <a:spcAft>
                <a:spcPct val="0"/>
              </a:spcAft>
              <a:defRPr>
                <a:solidFill>
                  <a:schemeClr val="tx1"/>
                </a:solidFill>
                <a:latin typeface="Arial" panose="020B0604020202020204" pitchFamily="34" charset="0"/>
              </a:defRPr>
            </a:lvl7pPr>
            <a:lvl8pPr marL="3439982" indent="-228693" eaLnBrk="0" fontAlgn="base" hangingPunct="0">
              <a:spcBef>
                <a:spcPct val="0"/>
              </a:spcBef>
              <a:spcAft>
                <a:spcPct val="0"/>
              </a:spcAft>
              <a:defRPr>
                <a:solidFill>
                  <a:schemeClr val="tx1"/>
                </a:solidFill>
                <a:latin typeface="Arial" panose="020B0604020202020204" pitchFamily="34" charset="0"/>
              </a:defRPr>
            </a:lvl8pPr>
            <a:lvl9pPr marL="3900565" indent="-228693" eaLnBrk="0" fontAlgn="base" hangingPunct="0">
              <a:spcBef>
                <a:spcPct val="0"/>
              </a:spcBef>
              <a:spcAft>
                <a:spcPct val="0"/>
              </a:spcAft>
              <a:defRPr>
                <a:solidFill>
                  <a:schemeClr val="tx1"/>
                </a:solidFill>
                <a:latin typeface="Arial" panose="020B0604020202020204" pitchFamily="34" charset="0"/>
              </a:defRPr>
            </a:lvl9pPr>
          </a:lstStyle>
          <a:p>
            <a:fld id="{2AD11C30-4398-4A05-9011-B488F9D658A3}" type="slidenum">
              <a:rPr lang="en-US" altLang="en-US" smtClean="0"/>
              <a:pPr/>
              <a:t>12</a:t>
            </a:fld>
            <a:endParaRPr lang="en-US" altLang="en-US" dirty="0" smtClean="0"/>
          </a:p>
        </p:txBody>
      </p:sp>
    </p:spTree>
    <p:extLst>
      <p:ext uri="{BB962C8B-B14F-4D97-AF65-F5344CB8AC3E}">
        <p14:creationId xmlns:p14="http://schemas.microsoft.com/office/powerpoint/2010/main" val="3805101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t>A collaborative effort to identify effective accommodation solutions – it’s that simple.</a:t>
            </a:r>
          </a:p>
          <a:p>
            <a:pPr eaLnBrk="1" fontAlgn="auto" hangingPunct="1">
              <a:spcBef>
                <a:spcPts val="0"/>
              </a:spcBef>
              <a:spcAft>
                <a:spcPts val="0"/>
              </a:spcAft>
              <a:defRPr/>
            </a:pPr>
            <a:endParaRPr 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8B7957-BF4C-41F2-B3B8-6FE8DF58A873}"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3099187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2A7A0E-1864-474C-8F20-9D12117CF708}" type="slidenum">
              <a:rPr lang="en-US" smtClean="0"/>
              <a:pPr>
                <a:defRPr/>
              </a:pPr>
              <a:t>14</a:t>
            </a:fld>
            <a:endParaRPr lang="en-US" dirty="0"/>
          </a:p>
        </p:txBody>
      </p:sp>
    </p:spTree>
    <p:extLst>
      <p:ext uri="{BB962C8B-B14F-4D97-AF65-F5344CB8AC3E}">
        <p14:creationId xmlns:p14="http://schemas.microsoft.com/office/powerpoint/2010/main" val="2315499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sz="1200" b="0" dirty="0" smtClean="0">
                <a:latin typeface="Arial" panose="020B0604020202020204" pitchFamily="34" charset="0"/>
                <a:cs typeface="Arial" panose="020B0604020202020204" pitchFamily="34" charset="0"/>
              </a:rPr>
              <a:t>Many </a:t>
            </a:r>
            <a:r>
              <a:rPr lang="en-US" sz="1200" b="0" dirty="0">
                <a:latin typeface="Arial" panose="020B0604020202020204" pitchFamily="34" charset="0"/>
                <a:cs typeface="Arial" panose="020B0604020202020204" pitchFamily="34" charset="0"/>
              </a:rPr>
              <a:t>companies have noted that they could benefit for emulating best/emerging RA practices including:</a:t>
            </a:r>
          </a:p>
          <a:p>
            <a:pPr marL="0" indent="0">
              <a:defRPr/>
            </a:pPr>
            <a:endParaRPr lang="en-US" sz="12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US" sz="1200" b="0" dirty="0">
                <a:latin typeface="Arial" panose="020B0604020202020204" pitchFamily="34" charset="0"/>
                <a:cs typeface="Arial" panose="020B0604020202020204" pitchFamily="34" charset="0"/>
              </a:rPr>
              <a:t>Easier-to-navigate RA processes for employees and managers</a:t>
            </a:r>
          </a:p>
          <a:p>
            <a:pPr>
              <a:buFont typeface="Arial" panose="020B0604020202020204" pitchFamily="34" charset="0"/>
              <a:buChar char="•"/>
              <a:defRPr/>
            </a:pPr>
            <a:r>
              <a:rPr lang="en-US" sz="1200" b="0" dirty="0">
                <a:latin typeface="Arial" panose="020B0604020202020204" pitchFamily="34" charset="0"/>
                <a:cs typeface="Arial" panose="020B0604020202020204" pitchFamily="34" charset="0"/>
              </a:rPr>
              <a:t>Better mechanisms for tracking and reporting</a:t>
            </a:r>
          </a:p>
          <a:p>
            <a:pPr>
              <a:buFont typeface="Arial" panose="020B0604020202020204" pitchFamily="34" charset="0"/>
              <a:buChar char="•"/>
              <a:defRPr/>
            </a:pPr>
            <a:r>
              <a:rPr lang="en-US" sz="1200" b="0" dirty="0">
                <a:latin typeface="Arial" panose="020B0604020202020204" pitchFamily="34" charset="0"/>
                <a:cs typeface="Arial" panose="020B0604020202020204" pitchFamily="34" charset="0"/>
              </a:rPr>
              <a:t>Enhanced data-gathering practices (to gauge how satisfied employees and their managers are with RAs, financial savings, return to work, etc.)</a:t>
            </a:r>
          </a:p>
          <a:p>
            <a:pPr>
              <a:buFont typeface="Arial" panose="020B0604020202020204" pitchFamily="34" charset="0"/>
              <a:buChar char="•"/>
              <a:defRPr/>
            </a:pPr>
            <a:r>
              <a:rPr lang="en-US" sz="1200" b="0" dirty="0">
                <a:latin typeface="Arial" panose="020B0604020202020204" pitchFamily="34" charset="0"/>
                <a:cs typeface="Arial" panose="020B0604020202020204" pitchFamily="34" charset="0"/>
              </a:rPr>
              <a:t>More transparent and effective intersections between Section 503 self-ID encouragement and identifying as a person with a disability for purposes of obtaining an RA</a:t>
            </a:r>
          </a:p>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15</a:t>
            </a:fld>
            <a:endParaRPr lang="en-US"/>
          </a:p>
        </p:txBody>
      </p:sp>
    </p:spTree>
    <p:extLst>
      <p:ext uri="{BB962C8B-B14F-4D97-AF65-F5344CB8AC3E}">
        <p14:creationId xmlns:p14="http://schemas.microsoft.com/office/powerpoint/2010/main" val="2592241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16</a:t>
            </a:fld>
            <a:endParaRPr lang="en-US"/>
          </a:p>
        </p:txBody>
      </p:sp>
    </p:spTree>
    <p:extLst>
      <p:ext uri="{BB962C8B-B14F-4D97-AF65-F5344CB8AC3E}">
        <p14:creationId xmlns:p14="http://schemas.microsoft.com/office/powerpoint/2010/main" val="215317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a:t>
            </a:r>
          </a:p>
        </p:txBody>
      </p:sp>
      <p:sp>
        <p:nvSpPr>
          <p:cNvPr id="4" name="Slide Number Placeholder 3"/>
          <p:cNvSpPr>
            <a:spLocks noGrp="1"/>
          </p:cNvSpPr>
          <p:nvPr>
            <p:ph type="sldNum" sz="quarter" idx="10"/>
          </p:nvPr>
        </p:nvSpPr>
        <p:spPr/>
        <p:txBody>
          <a:bodyPr/>
          <a:lstStyle/>
          <a:p>
            <a:fld id="{5A171AC3-9250-408C-83A6-D9EC6CFC75B4}" type="slidenum">
              <a:rPr lang="en-US" smtClean="0"/>
              <a:t>17</a:t>
            </a:fld>
            <a:endParaRPr lang="en-US"/>
          </a:p>
        </p:txBody>
      </p:sp>
    </p:spTree>
    <p:extLst>
      <p:ext uri="{BB962C8B-B14F-4D97-AF65-F5344CB8AC3E}">
        <p14:creationId xmlns:p14="http://schemas.microsoft.com/office/powerpoint/2010/main" val="903926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EC70F9-AB03-4B71-924C-8D799575BA47}" type="slidenum">
              <a:rPr lang="en-US" altLang="en-US" smtClean="0">
                <a:latin typeface="Arial" panose="020B0604020202020204" pitchFamily="34" charset="0"/>
              </a:rPr>
              <a:pPr fontAlgn="base">
                <a:spcBef>
                  <a:spcPct val="0"/>
                </a:spcBef>
                <a:spcAft>
                  <a:spcPct val="0"/>
                </a:spcAft>
              </a:pPr>
              <a:t>18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086418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 tee up video</a:t>
            </a:r>
          </a:p>
        </p:txBody>
      </p:sp>
      <p:sp>
        <p:nvSpPr>
          <p:cNvPr id="4" name="Slide Number Placeholder 3"/>
          <p:cNvSpPr>
            <a:spLocks noGrp="1"/>
          </p:cNvSpPr>
          <p:nvPr>
            <p:ph type="sldNum" sz="quarter" idx="10"/>
          </p:nvPr>
        </p:nvSpPr>
        <p:spPr/>
        <p:txBody>
          <a:bodyPr/>
          <a:lstStyle/>
          <a:p>
            <a:fld id="{5A171AC3-9250-408C-83A6-D9EC6CFC75B4}" type="slidenum">
              <a:rPr lang="en-US" smtClean="0"/>
              <a:t>19</a:t>
            </a:fld>
            <a:endParaRPr lang="en-US"/>
          </a:p>
        </p:txBody>
      </p:sp>
    </p:spTree>
    <p:extLst>
      <p:ext uri="{BB962C8B-B14F-4D97-AF65-F5344CB8AC3E}">
        <p14:creationId xmlns:p14="http://schemas.microsoft.com/office/powerpoint/2010/main" val="1504658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Tell the story of the mine accident and recovery and mention Kate. </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713" indent="-287338">
              <a:defRPr>
                <a:solidFill>
                  <a:schemeClr val="tx1"/>
                </a:solidFill>
                <a:latin typeface="Arial" panose="020B0604020202020204" pitchFamily="34" charset="0"/>
              </a:defRPr>
            </a:lvl2pPr>
            <a:lvl3pPr marL="1149350" indent="-228600">
              <a:defRPr>
                <a:solidFill>
                  <a:schemeClr val="tx1"/>
                </a:solidFill>
                <a:latin typeface="Arial" panose="020B0604020202020204" pitchFamily="34" charset="0"/>
              </a:defRPr>
            </a:lvl3pPr>
            <a:lvl4pPr marL="1609725" indent="-228600">
              <a:defRPr>
                <a:solidFill>
                  <a:schemeClr val="tx1"/>
                </a:solidFill>
                <a:latin typeface="Arial" panose="020B0604020202020204" pitchFamily="34" charset="0"/>
              </a:defRPr>
            </a:lvl4pPr>
            <a:lvl5pPr marL="2070100" indent="-228600">
              <a:defRPr>
                <a:solidFill>
                  <a:schemeClr val="tx1"/>
                </a:solidFill>
                <a:latin typeface="Arial" panose="020B0604020202020204" pitchFamily="34" charset="0"/>
              </a:defRPr>
            </a:lvl5pPr>
            <a:lvl6pPr marL="2527300" indent="-228600" eaLnBrk="0" fontAlgn="base" hangingPunct="0">
              <a:spcBef>
                <a:spcPct val="0"/>
              </a:spcBef>
              <a:spcAft>
                <a:spcPct val="0"/>
              </a:spcAft>
              <a:defRPr>
                <a:solidFill>
                  <a:schemeClr val="tx1"/>
                </a:solidFill>
                <a:latin typeface="Arial" panose="020B0604020202020204" pitchFamily="34" charset="0"/>
              </a:defRPr>
            </a:lvl6pPr>
            <a:lvl7pPr marL="2984500" indent="-228600" eaLnBrk="0" fontAlgn="base" hangingPunct="0">
              <a:spcBef>
                <a:spcPct val="0"/>
              </a:spcBef>
              <a:spcAft>
                <a:spcPct val="0"/>
              </a:spcAft>
              <a:defRPr>
                <a:solidFill>
                  <a:schemeClr val="tx1"/>
                </a:solidFill>
                <a:latin typeface="Arial" panose="020B0604020202020204" pitchFamily="34" charset="0"/>
              </a:defRPr>
            </a:lvl7pPr>
            <a:lvl8pPr marL="3441700" indent="-228600" eaLnBrk="0" fontAlgn="base" hangingPunct="0">
              <a:spcBef>
                <a:spcPct val="0"/>
              </a:spcBef>
              <a:spcAft>
                <a:spcPct val="0"/>
              </a:spcAft>
              <a:defRPr>
                <a:solidFill>
                  <a:schemeClr val="tx1"/>
                </a:solidFill>
                <a:latin typeface="Arial" panose="020B0604020202020204" pitchFamily="34" charset="0"/>
              </a:defRPr>
            </a:lvl8pPr>
            <a:lvl9pPr marL="3898900" indent="-228600" eaLnBrk="0" fontAlgn="base" hangingPunct="0">
              <a:spcBef>
                <a:spcPct val="0"/>
              </a:spcBef>
              <a:spcAft>
                <a:spcPct val="0"/>
              </a:spcAft>
              <a:defRPr>
                <a:solidFill>
                  <a:schemeClr val="tx1"/>
                </a:solidFill>
                <a:latin typeface="Arial" panose="020B0604020202020204" pitchFamily="34" charset="0"/>
              </a:defRPr>
            </a:lvl9pPr>
          </a:lstStyle>
          <a:p>
            <a:fld id="{7BDA1766-BDBE-4190-BB84-128B4E3B0165}" type="slidenum">
              <a:rPr lang="en-US" altLang="en-US" smtClean="0"/>
              <a:pPr/>
              <a:t>2</a:t>
            </a:fld>
            <a:endParaRPr lang="en-US" altLang="en-US" smtClean="0"/>
          </a:p>
        </p:txBody>
      </p:sp>
    </p:spTree>
    <p:extLst>
      <p:ext uri="{BB962C8B-B14F-4D97-AF65-F5344CB8AC3E}">
        <p14:creationId xmlns:p14="http://schemas.microsoft.com/office/powerpoint/2010/main" val="1703041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defRPr/>
            </a:pPr>
            <a:r>
              <a:rPr lang="en-US" sz="2800" dirty="0" smtClean="0"/>
              <a:t>Collaborators</a:t>
            </a:r>
          </a:p>
          <a:p>
            <a:pPr marL="0" indent="0" algn="ctr">
              <a:buNone/>
              <a:defRPr/>
            </a:pPr>
            <a:endParaRPr lang="en-US" sz="800" dirty="0" smtClean="0"/>
          </a:p>
          <a:p>
            <a:pPr>
              <a:defRPr/>
            </a:pPr>
            <a:r>
              <a:rPr lang="en-US" sz="1600" b="0" dirty="0" smtClean="0"/>
              <a:t>Center for Disability Inclusion</a:t>
            </a:r>
          </a:p>
          <a:p>
            <a:pPr>
              <a:defRPr/>
            </a:pPr>
            <a:r>
              <a:rPr lang="en-US" sz="1600" b="0" dirty="0" smtClean="0"/>
              <a:t>Job Accommodation Network (JAN)</a:t>
            </a:r>
          </a:p>
          <a:p>
            <a:pPr>
              <a:defRPr/>
            </a:pPr>
            <a:r>
              <a:rPr lang="en-US" sz="1600" b="0" dirty="0" smtClean="0"/>
              <a:t>IBM</a:t>
            </a:r>
          </a:p>
          <a:p>
            <a:pPr>
              <a:defRPr/>
            </a:pPr>
            <a:endParaRPr lang="en-US" sz="1600" b="0" dirty="0" smtClean="0"/>
          </a:p>
          <a:p>
            <a:pPr>
              <a:defRPr/>
            </a:pPr>
            <a:r>
              <a:rPr lang="en-US" sz="1200" b="0" dirty="0" smtClean="0"/>
              <a:t>US Business Leadership Network </a:t>
            </a:r>
          </a:p>
          <a:p>
            <a:pPr>
              <a:defRPr/>
            </a:pPr>
            <a:r>
              <a:rPr lang="en-US" sz="1200" b="0" dirty="0" smtClean="0"/>
              <a:t>American Association of People with Disabilities</a:t>
            </a:r>
          </a:p>
          <a:p>
            <a:pPr>
              <a:defRPr/>
            </a:pPr>
            <a:r>
              <a:rPr lang="en-US" sz="1200" b="0" dirty="0" smtClean="0"/>
              <a:t>Council of State Administrators of Vocational Rehabilitation</a:t>
            </a:r>
          </a:p>
          <a:p>
            <a:pPr>
              <a:defRPr/>
            </a:pPr>
            <a:r>
              <a:rPr lang="en-US" sz="1200" b="0" dirty="0" smtClean="0"/>
              <a:t>National Business and Disability Council </a:t>
            </a:r>
          </a:p>
          <a:p>
            <a:pPr>
              <a:defRPr/>
            </a:pPr>
            <a:r>
              <a:rPr lang="en-US" sz="1200" b="0" dirty="0" smtClean="0"/>
              <a:t>Disability Management Employers Coalition</a:t>
            </a:r>
          </a:p>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20</a:t>
            </a:fld>
            <a:endParaRPr lang="en-US"/>
          </a:p>
        </p:txBody>
      </p:sp>
    </p:spTree>
    <p:extLst>
      <p:ext uri="{BB962C8B-B14F-4D97-AF65-F5344CB8AC3E}">
        <p14:creationId xmlns:p14="http://schemas.microsoft.com/office/powerpoint/2010/main" val="2620203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21</a:t>
            </a:fld>
            <a:endParaRPr lang="en-US"/>
          </a:p>
        </p:txBody>
      </p:sp>
    </p:spTree>
    <p:extLst>
      <p:ext uri="{BB962C8B-B14F-4D97-AF65-F5344CB8AC3E}">
        <p14:creationId xmlns:p14="http://schemas.microsoft.com/office/powerpoint/2010/main" val="3236319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22</a:t>
            </a:fld>
            <a:endParaRPr lang="en-US"/>
          </a:p>
        </p:txBody>
      </p:sp>
    </p:spTree>
    <p:extLst>
      <p:ext uri="{BB962C8B-B14F-4D97-AF65-F5344CB8AC3E}">
        <p14:creationId xmlns:p14="http://schemas.microsoft.com/office/powerpoint/2010/main" val="713220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23</a:t>
            </a:fld>
            <a:endParaRPr lang="en-US"/>
          </a:p>
        </p:txBody>
      </p:sp>
    </p:spTree>
    <p:extLst>
      <p:ext uri="{BB962C8B-B14F-4D97-AF65-F5344CB8AC3E}">
        <p14:creationId xmlns:p14="http://schemas.microsoft.com/office/powerpoint/2010/main" val="3739833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24</a:t>
            </a:fld>
            <a:endParaRPr lang="en-US"/>
          </a:p>
        </p:txBody>
      </p:sp>
    </p:spTree>
    <p:extLst>
      <p:ext uri="{BB962C8B-B14F-4D97-AF65-F5344CB8AC3E}">
        <p14:creationId xmlns:p14="http://schemas.microsoft.com/office/powerpoint/2010/main" val="1025340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25</a:t>
            </a:fld>
            <a:endParaRPr lang="en-US"/>
          </a:p>
        </p:txBody>
      </p:sp>
    </p:spTree>
    <p:extLst>
      <p:ext uri="{BB962C8B-B14F-4D97-AF65-F5344CB8AC3E}">
        <p14:creationId xmlns:p14="http://schemas.microsoft.com/office/powerpoint/2010/main" val="314187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26</a:t>
            </a:fld>
            <a:endParaRPr lang="en-US"/>
          </a:p>
        </p:txBody>
      </p:sp>
    </p:spTree>
    <p:extLst>
      <p:ext uri="{BB962C8B-B14F-4D97-AF65-F5344CB8AC3E}">
        <p14:creationId xmlns:p14="http://schemas.microsoft.com/office/powerpoint/2010/main" val="3676827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27</a:t>
            </a:fld>
            <a:endParaRPr lang="en-US"/>
          </a:p>
        </p:txBody>
      </p:sp>
    </p:spTree>
    <p:extLst>
      <p:ext uri="{BB962C8B-B14F-4D97-AF65-F5344CB8AC3E}">
        <p14:creationId xmlns:p14="http://schemas.microsoft.com/office/powerpoint/2010/main" val="3204088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28</a:t>
            </a:fld>
            <a:endParaRPr lang="en-US"/>
          </a:p>
        </p:txBody>
      </p:sp>
    </p:spTree>
    <p:extLst>
      <p:ext uri="{BB962C8B-B14F-4D97-AF65-F5344CB8AC3E}">
        <p14:creationId xmlns:p14="http://schemas.microsoft.com/office/powerpoint/2010/main" val="1762834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29</a:t>
            </a:fld>
            <a:endParaRPr lang="en-US"/>
          </a:p>
        </p:txBody>
      </p:sp>
    </p:spTree>
    <p:extLst>
      <p:ext uri="{BB962C8B-B14F-4D97-AF65-F5344CB8AC3E}">
        <p14:creationId xmlns:p14="http://schemas.microsoft.com/office/powerpoint/2010/main" val="3754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Tell the story of the mine accident and recovery and mention Kate.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713" indent="-287338">
              <a:defRPr>
                <a:solidFill>
                  <a:schemeClr val="tx1"/>
                </a:solidFill>
                <a:latin typeface="Arial" panose="020B0604020202020204" pitchFamily="34" charset="0"/>
              </a:defRPr>
            </a:lvl2pPr>
            <a:lvl3pPr marL="1149350" indent="-228600">
              <a:defRPr>
                <a:solidFill>
                  <a:schemeClr val="tx1"/>
                </a:solidFill>
                <a:latin typeface="Arial" panose="020B0604020202020204" pitchFamily="34" charset="0"/>
              </a:defRPr>
            </a:lvl3pPr>
            <a:lvl4pPr marL="1609725" indent="-228600">
              <a:defRPr>
                <a:solidFill>
                  <a:schemeClr val="tx1"/>
                </a:solidFill>
                <a:latin typeface="Arial" panose="020B0604020202020204" pitchFamily="34" charset="0"/>
              </a:defRPr>
            </a:lvl4pPr>
            <a:lvl5pPr marL="2070100" indent="-228600">
              <a:defRPr>
                <a:solidFill>
                  <a:schemeClr val="tx1"/>
                </a:solidFill>
                <a:latin typeface="Arial" panose="020B0604020202020204" pitchFamily="34" charset="0"/>
              </a:defRPr>
            </a:lvl5pPr>
            <a:lvl6pPr marL="2527300" indent="-228600" eaLnBrk="0" fontAlgn="base" hangingPunct="0">
              <a:spcBef>
                <a:spcPct val="0"/>
              </a:spcBef>
              <a:spcAft>
                <a:spcPct val="0"/>
              </a:spcAft>
              <a:defRPr>
                <a:solidFill>
                  <a:schemeClr val="tx1"/>
                </a:solidFill>
                <a:latin typeface="Arial" panose="020B0604020202020204" pitchFamily="34" charset="0"/>
              </a:defRPr>
            </a:lvl6pPr>
            <a:lvl7pPr marL="2984500" indent="-228600" eaLnBrk="0" fontAlgn="base" hangingPunct="0">
              <a:spcBef>
                <a:spcPct val="0"/>
              </a:spcBef>
              <a:spcAft>
                <a:spcPct val="0"/>
              </a:spcAft>
              <a:defRPr>
                <a:solidFill>
                  <a:schemeClr val="tx1"/>
                </a:solidFill>
                <a:latin typeface="Arial" panose="020B0604020202020204" pitchFamily="34" charset="0"/>
              </a:defRPr>
            </a:lvl7pPr>
            <a:lvl8pPr marL="3441700" indent="-228600" eaLnBrk="0" fontAlgn="base" hangingPunct="0">
              <a:spcBef>
                <a:spcPct val="0"/>
              </a:spcBef>
              <a:spcAft>
                <a:spcPct val="0"/>
              </a:spcAft>
              <a:defRPr>
                <a:solidFill>
                  <a:schemeClr val="tx1"/>
                </a:solidFill>
                <a:latin typeface="Arial" panose="020B0604020202020204" pitchFamily="34" charset="0"/>
              </a:defRPr>
            </a:lvl8pPr>
            <a:lvl9pPr marL="3898900" indent="-228600" eaLnBrk="0" fontAlgn="base" hangingPunct="0">
              <a:spcBef>
                <a:spcPct val="0"/>
              </a:spcBef>
              <a:spcAft>
                <a:spcPct val="0"/>
              </a:spcAft>
              <a:defRPr>
                <a:solidFill>
                  <a:schemeClr val="tx1"/>
                </a:solidFill>
                <a:latin typeface="Arial" panose="020B0604020202020204" pitchFamily="34" charset="0"/>
              </a:defRPr>
            </a:lvl9pPr>
          </a:lstStyle>
          <a:p>
            <a:fld id="{0EC23187-C22A-4E37-887D-3DBE2D6A373D}" type="slidenum">
              <a:rPr lang="en-US" altLang="en-US" smtClean="0"/>
              <a:pPr/>
              <a:t>3</a:t>
            </a:fld>
            <a:endParaRPr lang="en-US" altLang="en-US" smtClean="0"/>
          </a:p>
        </p:txBody>
      </p:sp>
    </p:spTree>
    <p:extLst>
      <p:ext uri="{BB962C8B-B14F-4D97-AF65-F5344CB8AC3E}">
        <p14:creationId xmlns:p14="http://schemas.microsoft.com/office/powerpoint/2010/main" val="3779286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2A7A0E-1864-474C-8F20-9D12117CF708}" type="slidenum">
              <a:rPr lang="en-US" smtClean="0"/>
              <a:pPr>
                <a:defRPr/>
              </a:pPr>
              <a:t>30</a:t>
            </a:fld>
            <a:endParaRPr lang="en-US" dirty="0"/>
          </a:p>
        </p:txBody>
      </p:sp>
    </p:spTree>
    <p:extLst>
      <p:ext uri="{BB962C8B-B14F-4D97-AF65-F5344CB8AC3E}">
        <p14:creationId xmlns:p14="http://schemas.microsoft.com/office/powerpoint/2010/main" val="1155684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63AAC8-5099-4617-A227-513B0EAF568F}" type="slidenum">
              <a:rPr lang="en-US" altLang="en-US" smtClean="0"/>
              <a:pPr/>
              <a:t>31</a:t>
            </a:fld>
            <a:endParaRPr lang="en-US" altLang="en-US" smtClean="0"/>
          </a:p>
        </p:txBody>
      </p:sp>
    </p:spTree>
    <p:extLst>
      <p:ext uri="{BB962C8B-B14F-4D97-AF65-F5344CB8AC3E}">
        <p14:creationId xmlns:p14="http://schemas.microsoft.com/office/powerpoint/2010/main" val="1523694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32</a:t>
            </a:fld>
            <a:endParaRPr lang="en-US"/>
          </a:p>
        </p:txBody>
      </p:sp>
    </p:spTree>
    <p:extLst>
      <p:ext uri="{BB962C8B-B14F-4D97-AF65-F5344CB8AC3E}">
        <p14:creationId xmlns:p14="http://schemas.microsoft.com/office/powerpoint/2010/main" val="3204145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The Job Accommodation Network (JAN) is the leading source of free, expert, and  confidential one-on-one guidance on reasonable accommodation (RA) in the workplace, the Americans with Disabilities Act (ADA) and related legislation, and disability employment issues. </a:t>
            </a:r>
          </a:p>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4</a:t>
            </a:fld>
            <a:endParaRPr lang="en-US"/>
          </a:p>
        </p:txBody>
      </p:sp>
    </p:spTree>
    <p:extLst>
      <p:ext uri="{BB962C8B-B14F-4D97-AF65-F5344CB8AC3E}">
        <p14:creationId xmlns:p14="http://schemas.microsoft.com/office/powerpoint/2010/main" val="380734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D7222A-8AAF-451D-B548-5691EEFBC815}" type="slidenum">
              <a:rPr lang="en-US" altLang="en-US" smtClean="0"/>
              <a:pPr/>
              <a:t>5</a:t>
            </a:fld>
            <a:endParaRPr lang="en-US" altLang="en-US" smtClean="0"/>
          </a:p>
        </p:txBody>
      </p:sp>
    </p:spTree>
    <p:extLst>
      <p:ext uri="{BB962C8B-B14F-4D97-AF65-F5344CB8AC3E}">
        <p14:creationId xmlns:p14="http://schemas.microsoft.com/office/powerpoint/2010/main" val="2575897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4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Let’s look here at the differences between the IDEA, or the Individuals with Disabilities Education Act and the ADA, the Americans with Disabilities Act.  IDEA is a law that protects you as a student with a disability while you are in the school system.  It is called an entitlement because if you have a disability, you are automatically covered and provided a free appropriate public education.  You receive special education services, supports, and accommodations.  A team of people, including a special education teacher, and possibly a speech and language pathologist, an occupational and/or physical therapist or other support personnel meet at least once a year to make plans to insure that you are making progress and have the accommodations or modifications you need in the classroom.</a:t>
            </a:r>
          </a:p>
          <a:p>
            <a:endParaRPr lang="en-US" altLang="en-US" dirty="0" smtClean="0"/>
          </a:p>
          <a:p>
            <a:r>
              <a:rPr lang="en-US" altLang="en-US" dirty="0" smtClean="0"/>
              <a:t>Once you graduate from the school system, you are no longer covered by the IDEA, but rather the ADA or the Americans with Disabilities Act.  It differs from IDEA in several ways.  Now you have to qualify as a person with a disability, and the qualification standards have changed.  To meet this definition of disability under the ADA, you have to have a physical or mental impairment that substantially limits one or more major life activities, have a record of such an impairment, or be regarded by others as having an impairment.  We’ll talk about this in more detail in just a few slides.  Once you exit the school system and enter post-secondary training or employment, the only way you will receive accommodations is if you ask for them yourself. You may be required to disclose your disability in order to receive the accommodations.</a:t>
            </a:r>
          </a:p>
          <a:p>
            <a:endParaRPr lang="en-US" altLang="en-US" dirty="0" smtClean="0"/>
          </a:p>
        </p:txBody>
      </p:sp>
      <p:sp>
        <p:nvSpPr>
          <p:cNvPr id="4" name="Slide Number Placeholder 3"/>
          <p:cNvSpPr>
            <a:spLocks noGrp="1"/>
          </p:cNvSpPr>
          <p:nvPr>
            <p:ph type="sldNum" sz="quarter" idx="5"/>
          </p:nvPr>
        </p:nvSpPr>
        <p:spPr/>
        <p:txBody>
          <a:bodyPr/>
          <a:lstStyle/>
          <a:p>
            <a:pPr>
              <a:defRPr/>
            </a:pPr>
            <a:fld id="{5AA5442B-500B-4689-9B27-2D84CCA9D566}" type="slidenum">
              <a:rPr lang="en-US" smtClean="0"/>
              <a:pPr>
                <a:defRPr/>
              </a:pPr>
              <a:t>6</a:t>
            </a:fld>
            <a:endParaRPr lang="en-US"/>
          </a:p>
        </p:txBody>
      </p:sp>
    </p:spTree>
    <p:extLst>
      <p:ext uri="{BB962C8B-B14F-4D97-AF65-F5344CB8AC3E}">
        <p14:creationId xmlns:p14="http://schemas.microsoft.com/office/powerpoint/2010/main" val="2158697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First and foremost, it is very important to know and understand your rights as an individual with a disability under the ADA.</a:t>
            </a:r>
          </a:p>
          <a:p>
            <a:endParaRPr lang="en-US" altLang="en-US" dirty="0" smtClean="0"/>
          </a:p>
          <a:p>
            <a:r>
              <a:rPr lang="en-US" altLang="en-US" dirty="0" smtClean="0"/>
              <a:t>The next topic is disclosure, one that is vital to the transition process. We will discuss the who, what, when, how, and why of disclosure.</a:t>
            </a:r>
          </a:p>
          <a:p>
            <a:endParaRPr lang="en-US" altLang="en-US" dirty="0" smtClean="0"/>
          </a:p>
          <a:p>
            <a:r>
              <a:rPr lang="en-US" altLang="en-US" dirty="0" smtClean="0"/>
              <a:t>And last, but certainly not least, we will briefly discuss some common accommodation ideas that might be helpful.</a:t>
            </a:r>
          </a:p>
          <a:p>
            <a:endParaRPr lang="en-US" altLang="en-US" dirty="0" smtClean="0"/>
          </a:p>
          <a:p>
            <a:pPr eaLnBrk="1" hangingPunct="1">
              <a:spcBef>
                <a:spcPct val="0"/>
              </a:spcBef>
            </a:pPr>
            <a:r>
              <a:rPr lang="en-US" altLang="en-US" dirty="0" smtClean="0"/>
              <a:t>Individuals</a:t>
            </a:r>
            <a:r>
              <a:rPr lang="en-US" altLang="en-US" baseline="0" dirty="0" smtClean="0"/>
              <a:t> </a:t>
            </a:r>
            <a:r>
              <a:rPr lang="en-US" altLang="en-US" dirty="0" smtClean="0"/>
              <a:t>will need to become their own advocate.  Self-advocacy simply means that individuals need to know and speak up for themselves.  They have to know their strengths and weaknesses, how they learn and what they will need to help them succeed. They will need to be comfortable talking about themselves and possibly their disability to prospective employers or to educational professionals.  They also need to understand their rights and responsibilities under the ADA.</a:t>
            </a:r>
          </a:p>
          <a:p>
            <a:pPr eaLnBrk="1" hangingPunct="1">
              <a:spcBef>
                <a:spcPct val="0"/>
              </a:spcBef>
            </a:pPr>
            <a:endParaRPr lang="en-US" altLang="en-US" dirty="0" smtClean="0"/>
          </a:p>
          <a:p>
            <a:r>
              <a:rPr lang="en-US" altLang="en-US" dirty="0" smtClean="0"/>
              <a:t>“The 411 on Disability Disclosure: A Workbook for Youth with Disabilities” is designed for youth and adults working with them to learn about disability disclosure. </a:t>
            </a:r>
          </a:p>
          <a:p>
            <a:endParaRPr lang="en-US" altLang="en-US" dirty="0" smtClean="0"/>
          </a:p>
          <a:p>
            <a:r>
              <a:rPr lang="en-US" altLang="en-US" dirty="0" smtClean="0"/>
              <a:t>This workbook helps young people make informed decisions about whether or not to disclose their disability and understand how that decision may impact their education, employment, and social lives. </a:t>
            </a:r>
          </a:p>
          <a:p>
            <a:endParaRPr lang="en-US" altLang="en-US" dirty="0" smtClean="0"/>
          </a:p>
          <a:p>
            <a:r>
              <a:rPr lang="en-US" altLang="en-US" dirty="0" smtClean="0"/>
              <a:t>Based on the premise that disclosure is a very personal decision, this workbook can help you think about and practice disclosing your disability.</a:t>
            </a:r>
          </a:p>
          <a:p>
            <a:pPr eaLnBrk="1" hangingPunct="1">
              <a:spcBef>
                <a:spcPct val="0"/>
              </a:spcBef>
            </a:pPr>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E15F4881-9E91-49E8-933F-38CCC85DF8B1}" type="slidenum">
              <a:rPr lang="en-US" smtClean="0"/>
              <a:pPr>
                <a:defRPr/>
              </a:pPr>
              <a:t>7</a:t>
            </a:fld>
            <a:endParaRPr lang="en-US"/>
          </a:p>
        </p:txBody>
      </p:sp>
    </p:spTree>
    <p:extLst>
      <p:ext uri="{BB962C8B-B14F-4D97-AF65-F5344CB8AC3E}">
        <p14:creationId xmlns:p14="http://schemas.microsoft.com/office/powerpoint/2010/main" val="3647175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t>Disclosure </a:t>
            </a:r>
            <a:r>
              <a:rPr lang="en-US" dirty="0" smtClean="0"/>
              <a:t>is when you give out specific, personal information about your disability.  Deciding whether to disclose a disability can be a difficult decision.  Individuals with disabilities sometimes struggle not only with wanting to be honest and open from the start of the job-seeking process, but also with knowing what might happen if they disclose too soon.</a:t>
            </a:r>
          </a:p>
          <a:p>
            <a:pPr>
              <a:defRPr/>
            </a:pPr>
            <a:endParaRPr lang="en-US" dirty="0" smtClean="0"/>
          </a:p>
          <a:p>
            <a:pPr>
              <a:defRPr/>
            </a:pPr>
            <a:r>
              <a:rPr lang="en-US" dirty="0" smtClean="0"/>
              <a:t>If and when you do decide to disclose your disability, it will be important to provide the following information: </a:t>
            </a:r>
          </a:p>
          <a:p>
            <a:pPr marL="171450" indent="-171450">
              <a:buFont typeface="Arial" panose="020B0604020202020204" pitchFamily="34" charset="0"/>
              <a:buChar char="•"/>
              <a:defRPr/>
            </a:pPr>
            <a:r>
              <a:rPr lang="en-US" dirty="0" smtClean="0"/>
              <a:t>The nature of your disability</a:t>
            </a:r>
          </a:p>
          <a:p>
            <a:pPr marL="171450" indent="-171450">
              <a:buFont typeface="Arial" panose="020B0604020202020204" pitchFamily="34" charset="0"/>
              <a:buChar char="•"/>
              <a:defRPr/>
            </a:pPr>
            <a:r>
              <a:rPr lang="en-US" dirty="0" smtClean="0"/>
              <a:t>The limitations, or how the disability affects your capacity to learn and/or perform the job effectively</a:t>
            </a:r>
          </a:p>
          <a:p>
            <a:pPr marL="171450" indent="-171450">
              <a:buFont typeface="Arial" panose="020B0604020202020204" pitchFamily="34" charset="0"/>
              <a:buChar char="•"/>
              <a:defRPr/>
            </a:pPr>
            <a:r>
              <a:rPr lang="en-US" dirty="0" smtClean="0"/>
              <a:t>And the accommodations you will need in order to do the job</a:t>
            </a:r>
          </a:p>
          <a:p>
            <a:pPr>
              <a:defRPr/>
            </a:pPr>
            <a:endParaRPr lang="en-US" dirty="0"/>
          </a:p>
        </p:txBody>
      </p:sp>
      <p:sp>
        <p:nvSpPr>
          <p:cNvPr id="4" name="Slide Number Placeholder 3"/>
          <p:cNvSpPr>
            <a:spLocks noGrp="1"/>
          </p:cNvSpPr>
          <p:nvPr>
            <p:ph type="sldNum" sz="quarter" idx="5"/>
          </p:nvPr>
        </p:nvSpPr>
        <p:spPr/>
        <p:txBody>
          <a:bodyPr/>
          <a:lstStyle/>
          <a:p>
            <a:pPr>
              <a:defRPr/>
            </a:pPr>
            <a:fld id="{186FE0AD-25BB-4D72-8AEC-CE0049B28153}" type="slidenum">
              <a:rPr lang="en-US" smtClean="0"/>
              <a:pPr>
                <a:defRPr/>
              </a:pPr>
              <a:t>8</a:t>
            </a:fld>
            <a:endParaRPr lang="en-US"/>
          </a:p>
        </p:txBody>
      </p:sp>
    </p:spTree>
    <p:extLst>
      <p:ext uri="{BB962C8B-B14F-4D97-AF65-F5344CB8AC3E}">
        <p14:creationId xmlns:p14="http://schemas.microsoft.com/office/powerpoint/2010/main" val="265781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45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When do you disclose?   Anytime that you will need an accommodation or a change in the way things are done in the workplace.  You never have to disclose a disability until you need an accommodation.  Under the ADA, you are not required to disclose to an employer at any specific time.  The only warning we would give is not to wait too long if there are performance or conduct issues that are directly related to your disability.  </a:t>
            </a:r>
          </a:p>
          <a:p>
            <a:pPr marL="171450" indent="-171450">
              <a:buFont typeface="Arial" panose="020B0604020202020204" pitchFamily="34" charset="0"/>
              <a:buChar char="•"/>
              <a:defRPr/>
            </a:pPr>
            <a:r>
              <a:rPr lang="en-US" dirty="0" smtClean="0"/>
              <a:t>You can disclose during the application or interview process (an example would be to access an online application system, or if you need accommodations for pre-employment testing)</a:t>
            </a:r>
          </a:p>
          <a:p>
            <a:pPr marL="171450" indent="-171450">
              <a:buFont typeface="Arial" panose="020B0604020202020204" pitchFamily="34" charset="0"/>
              <a:buChar char="•"/>
              <a:defRPr/>
            </a:pPr>
            <a:r>
              <a:rPr lang="en-US" dirty="0" smtClean="0"/>
              <a:t>At any point during employment when an accommodation is needed – maybe if the disability changes or when the job tasks have changed</a:t>
            </a:r>
          </a:p>
          <a:p>
            <a:pPr marL="171450" indent="-171450">
              <a:buFont typeface="Arial" panose="020B0604020202020204" pitchFamily="34" charset="0"/>
              <a:buChar char="•"/>
              <a:defRPr/>
            </a:pPr>
            <a:r>
              <a:rPr lang="en-US" dirty="0" smtClean="0"/>
              <a:t>To receive benefits and privileges of employment ( an example here might be access to training, a company café, or an employer sponsored summer picnic that is available to all employees,) OR</a:t>
            </a:r>
          </a:p>
          <a:p>
            <a:pPr marL="171450" indent="-171450">
              <a:buFont typeface="Arial" panose="020B0604020202020204" pitchFamily="34" charset="0"/>
              <a:buChar char="•"/>
              <a:defRPr/>
            </a:pPr>
            <a:r>
              <a:rPr lang="en-US" dirty="0" smtClean="0"/>
              <a:t>To explain an unusual circumstance (an example here might be absences from work and the inability to call in at the specified time to report the absence)</a:t>
            </a:r>
          </a:p>
          <a:p>
            <a:pPr>
              <a:defRPr/>
            </a:pPr>
            <a:endParaRPr lang="en-US" altLang="en-US" dirty="0" smtClean="0"/>
          </a:p>
        </p:txBody>
      </p:sp>
      <p:sp>
        <p:nvSpPr>
          <p:cNvPr id="540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50888" indent="-287338">
              <a:spcBef>
                <a:spcPct val="30000"/>
              </a:spcBef>
              <a:defRPr sz="1200">
                <a:solidFill>
                  <a:schemeClr val="tx1"/>
                </a:solidFill>
                <a:latin typeface="Calibri" panose="020F0502020204030204" pitchFamily="34" charset="0"/>
              </a:defRPr>
            </a:lvl2pPr>
            <a:lvl3pPr marL="1154113"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eaLnBrk="0" fontAlgn="base" hangingPunct="0">
              <a:spcBef>
                <a:spcPct val="30000"/>
              </a:spcBef>
              <a:spcAft>
                <a:spcPct val="0"/>
              </a:spcAft>
              <a:defRPr sz="1200">
                <a:solidFill>
                  <a:schemeClr val="tx1"/>
                </a:solidFill>
                <a:latin typeface="Calibri" panose="020F0502020204030204" pitchFamily="34" charset="0"/>
              </a:defRPr>
            </a:lvl6pPr>
            <a:lvl7pPr marL="2994025" indent="-230188" eaLnBrk="0" fontAlgn="base" hangingPunct="0">
              <a:spcBef>
                <a:spcPct val="30000"/>
              </a:spcBef>
              <a:spcAft>
                <a:spcPct val="0"/>
              </a:spcAft>
              <a:defRPr sz="1200">
                <a:solidFill>
                  <a:schemeClr val="tx1"/>
                </a:solidFill>
                <a:latin typeface="Calibri" panose="020F0502020204030204" pitchFamily="34" charset="0"/>
              </a:defRPr>
            </a:lvl7pPr>
            <a:lvl8pPr marL="3451225" indent="-230188" eaLnBrk="0" fontAlgn="base" hangingPunct="0">
              <a:spcBef>
                <a:spcPct val="30000"/>
              </a:spcBef>
              <a:spcAft>
                <a:spcPct val="0"/>
              </a:spcAft>
              <a:defRPr sz="1200">
                <a:solidFill>
                  <a:schemeClr val="tx1"/>
                </a:solidFill>
                <a:latin typeface="Calibri" panose="020F0502020204030204" pitchFamily="34" charset="0"/>
              </a:defRPr>
            </a:lvl8pPr>
            <a:lvl9pPr marL="3908425" indent="-230188"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2DC29836-41A7-4FDB-A7AE-7E31490CC4F5}" type="slidenum">
              <a:rPr lang="en-US" altLang="en-US" smtClean="0">
                <a:solidFill>
                  <a:srgbClr val="000000"/>
                </a:solidFill>
                <a:latin typeface="Arial" panose="020B0604020202020204" pitchFamily="34" charset="0"/>
              </a:rPr>
              <a:pPr fontAlgn="base">
                <a:spcBef>
                  <a:spcPct val="0"/>
                </a:spcBef>
                <a:spcAft>
                  <a:spcPct val="0"/>
                </a:spcAft>
              </a:pPr>
              <a:t>9</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6100409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pic>
        <p:nvPicPr>
          <p:cNvPr id="3" name="Picture 6" descr="template.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solidFill>
                <a:prstClr val="black"/>
              </a:solidFill>
              <a:latin typeface="Calibri" panose="020F0502020204030204" pitchFamily="34" charset="0"/>
              <a:ea typeface="+mn-ea"/>
            </a:endParaRPr>
          </a:p>
        </p:txBody>
      </p:sp>
      <p:sp>
        <p:nvSpPr>
          <p:cNvPr id="6" name="Rectangle 5"/>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 name="Picture 20" descr="ODEP 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4"/>
          <p:cNvSpPr txBox="1">
            <a:spLocks noChangeArrowheads="1"/>
          </p:cNvSpPr>
          <p:nvPr userDrawn="1"/>
        </p:nvSpPr>
        <p:spPr bwMode="auto">
          <a:xfrm>
            <a:off x="1181100" y="5867400"/>
            <a:ext cx="5749925" cy="646113"/>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800" b="1" smtClean="0">
                <a:solidFill>
                  <a:srgbClr val="FFFFFF"/>
                </a:solidFill>
                <a:latin typeface="Arial" panose="020B0604020202020204" pitchFamily="34" charset="0"/>
                <a:cs typeface="Arial" panose="020B0604020202020204" pitchFamily="34" charset="0"/>
              </a:rPr>
              <a:t>JAN is a service of the U.S. Department of Labor</a:t>
            </a:r>
            <a:r>
              <a:rPr lang="ja-JP" altLang="en-US" sz="1800" b="1" smtClean="0">
                <a:solidFill>
                  <a:srgbClr val="FFFFFF"/>
                </a:solidFill>
                <a:latin typeface="Arial" panose="020B0604020202020204" pitchFamily="34" charset="0"/>
                <a:cs typeface="Arial" panose="020B0604020202020204" pitchFamily="34" charset="0"/>
              </a:rPr>
              <a:t>’</a:t>
            </a:r>
            <a:r>
              <a:rPr lang="en-US" altLang="ja-JP" sz="1800" b="1" smtClean="0">
                <a:solidFill>
                  <a:srgbClr val="FFFFFF"/>
                </a:solidFill>
                <a:latin typeface="Arial" panose="020B0604020202020204" pitchFamily="34" charset="0"/>
                <a:cs typeface="Arial" panose="020B0604020202020204" pitchFamily="34" charset="0"/>
              </a:rPr>
              <a:t>s </a:t>
            </a:r>
          </a:p>
          <a:p>
            <a:pPr eaLnBrk="1" hangingPunct="1">
              <a:defRPr/>
            </a:pPr>
            <a:r>
              <a:rPr lang="en-US" altLang="en-US" sz="1800" b="1" smtClean="0">
                <a:solidFill>
                  <a:srgbClr val="FFFFFF"/>
                </a:solidFill>
                <a:latin typeface="Arial" panose="020B0604020202020204" pitchFamily="34" charset="0"/>
                <a:cs typeface="Arial" panose="020B0604020202020204" pitchFamily="34" charset="0"/>
              </a:rPr>
              <a:t>Office of Disability Employment Policy. </a:t>
            </a:r>
          </a:p>
        </p:txBody>
      </p:sp>
      <p:sp>
        <p:nvSpPr>
          <p:cNvPr id="10" name="Rectangle 9"/>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pic>
        <p:nvPicPr>
          <p:cNvPr id="11" name="Picture 11" descr="JAN Logo&#10;&#10;Practical Solutions&#10;Workplace Succes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12" name="Slide Number Placeholder 5"/>
          <p:cNvSpPr>
            <a:spLocks noGrp="1"/>
          </p:cNvSpPr>
          <p:nvPr>
            <p:ph type="sldNum" sz="quarter" idx="10"/>
          </p:nvPr>
        </p:nvSpPr>
        <p:spPr/>
        <p:txBody>
          <a:bodyPr/>
          <a:lstStyle>
            <a:lvl1pPr>
              <a:defRPr/>
            </a:lvl1pPr>
          </a:lstStyle>
          <a:p>
            <a:pPr>
              <a:defRPr/>
            </a:pPr>
            <a:fld id="{89343A22-9F54-4660-8666-03D1DB31D788}" type="slidenum">
              <a:rPr lang="en-US" altLang="en-US"/>
              <a:pPr>
                <a:defRPr/>
              </a:pPr>
              <a:t>‹#›</a:t>
            </a:fld>
            <a:endParaRPr lang="en-US" altLang="en-US"/>
          </a:p>
        </p:txBody>
      </p:sp>
    </p:spTree>
    <p:extLst>
      <p:ext uri="{BB962C8B-B14F-4D97-AF65-F5344CB8AC3E}">
        <p14:creationId xmlns:p14="http://schemas.microsoft.com/office/powerpoint/2010/main" val="331919101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eneral with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40099B-B23E-4397-AD62-756994B7AF00}"/>
              </a:ext>
            </a:extLst>
          </p:cNvPr>
          <p:cNvGraphicFramePr>
            <a:graphicFrameLocks noChangeAspect="1"/>
          </p:cNvGraphicFramePr>
          <p:nvPr>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5228"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B740099B-B23E-4397-AD62-756994B7AF00}"/>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8" name="Content Placeholder 2"/>
          <p:cNvSpPr>
            <a:spLocks noGrp="1"/>
          </p:cNvSpPr>
          <p:nvPr>
            <p:ph idx="1"/>
          </p:nvPr>
        </p:nvSpPr>
        <p:spPr>
          <a:xfrm>
            <a:off x="457200" y="1188720"/>
            <a:ext cx="8221980" cy="5335904"/>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6">
            <a:extLst>
              <a:ext uri="{FF2B5EF4-FFF2-40B4-BE49-F238E27FC236}">
                <a16:creationId xmlns:a16="http://schemas.microsoft.com/office/drawing/2014/main" id="{E87409FD-DE56-4A24-B474-98C52C0CB086}"/>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989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1" y="1188720"/>
            <a:ext cx="4082969" cy="5335904"/>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1"/>
          </p:nvPr>
        </p:nvSpPr>
        <p:spPr>
          <a:xfrm>
            <a:off x="4596211" y="1188720"/>
            <a:ext cx="4082969" cy="5335904"/>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68EF2C7A-AE60-402F-A3B1-72C00C4F3817}"/>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308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1" y="1188720"/>
            <a:ext cx="4082969" cy="2660902"/>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1"/>
          </p:nvPr>
        </p:nvSpPr>
        <p:spPr>
          <a:xfrm>
            <a:off x="4596211" y="1188720"/>
            <a:ext cx="4082969" cy="2660902"/>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a:extLst>
              <a:ext uri="{FF2B5EF4-FFF2-40B4-BE49-F238E27FC236}">
                <a16:creationId xmlns:a16="http://schemas.microsoft.com/office/drawing/2014/main" id="{6BD2E8BC-BCA1-4C49-A080-A46F5FAEAB61}"/>
              </a:ext>
            </a:extLst>
          </p:cNvPr>
          <p:cNvSpPr>
            <a:spLocks noGrp="1"/>
          </p:cNvSpPr>
          <p:nvPr>
            <p:ph idx="12"/>
          </p:nvPr>
        </p:nvSpPr>
        <p:spPr>
          <a:xfrm>
            <a:off x="457201" y="3925825"/>
            <a:ext cx="4082969" cy="2598799"/>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a:extLst>
              <a:ext uri="{FF2B5EF4-FFF2-40B4-BE49-F238E27FC236}">
                <a16:creationId xmlns:a16="http://schemas.microsoft.com/office/drawing/2014/main" id="{3A896EF7-7508-490B-B137-0F1F82FB38C3}"/>
              </a:ext>
            </a:extLst>
          </p:cNvPr>
          <p:cNvSpPr>
            <a:spLocks noGrp="1"/>
          </p:cNvSpPr>
          <p:nvPr>
            <p:ph idx="13"/>
          </p:nvPr>
        </p:nvSpPr>
        <p:spPr>
          <a:xfrm>
            <a:off x="4596211" y="3925824"/>
            <a:ext cx="4082969" cy="2660902"/>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5FF2420F-C428-41A2-8E40-71EDE4E83C8B}"/>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9354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sfeed">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1150620" y="1066802"/>
            <a:ext cx="7528560" cy="5457823"/>
          </a:xfrm>
          <a:prstGeom prst="rect">
            <a:avLst/>
          </a:prstGeom>
        </p:spPr>
        <p:txBody>
          <a:bodyPr>
            <a:normAutofit/>
          </a:bodyPr>
          <a:lstStyle>
            <a:lvl1pPr marL="0" indent="0">
              <a:buNone/>
              <a:defRPr sz="900" b="1"/>
            </a:lvl1pPr>
          </a:lstStyle>
          <a:p>
            <a:pPr lvl="0"/>
            <a:r>
              <a:rPr lang="en-US" dirty="0"/>
              <a:t>Title</a:t>
            </a:r>
          </a:p>
        </p:txBody>
      </p:sp>
      <p:sp>
        <p:nvSpPr>
          <p:cNvPr id="9" name="Content Placeholder 2"/>
          <p:cNvSpPr>
            <a:spLocks noGrp="1"/>
          </p:cNvSpPr>
          <p:nvPr>
            <p:ph idx="11" hasCustomPrompt="1"/>
          </p:nvPr>
        </p:nvSpPr>
        <p:spPr>
          <a:xfrm>
            <a:off x="457200" y="1066802"/>
            <a:ext cx="693420" cy="5457823"/>
          </a:xfrm>
          <a:prstGeom prst="rect">
            <a:avLst/>
          </a:prstGeom>
        </p:spPr>
        <p:txBody>
          <a:bodyPr>
            <a:normAutofit/>
          </a:bodyPr>
          <a:lstStyle>
            <a:lvl1pPr marL="0" indent="0" algn="r">
              <a:buNone/>
              <a:defRPr sz="900" b="1"/>
            </a:lvl1pPr>
          </a:lstStyle>
          <a:p>
            <a:pPr lvl="0"/>
            <a:r>
              <a:rPr lang="en-US" b="1" dirty="0"/>
              <a:t>Date</a:t>
            </a:r>
            <a:endParaRPr lang="en-US" dirty="0"/>
          </a:p>
        </p:txBody>
      </p:sp>
      <p:sp>
        <p:nvSpPr>
          <p:cNvPr id="6" name="Title 5">
            <a:extLst>
              <a:ext uri="{FF2B5EF4-FFF2-40B4-BE49-F238E27FC236}">
                <a16:creationId xmlns:a16="http://schemas.microsoft.com/office/drawing/2014/main" id="{EFD27ADF-02C8-4428-96F6-102960B37FFE}"/>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0744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Nake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30CD-17E9-4055-BD4A-ECDA90F30ED7}"/>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4044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3" descr="Technology Made Human tagline image" title="Technology Made Huma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9304" y="631826"/>
            <a:ext cx="34004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2"/>
          <p:cNvSpPr>
            <a:spLocks noChangeShapeType="1"/>
          </p:cNvSpPr>
          <p:nvPr userDrawn="1"/>
        </p:nvSpPr>
        <p:spPr bwMode="auto">
          <a:xfrm flipH="1">
            <a:off x="1" y="4614863"/>
            <a:ext cx="871894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8" name="Title 1"/>
          <p:cNvSpPr>
            <a:spLocks noGrp="1"/>
          </p:cNvSpPr>
          <p:nvPr>
            <p:ph type="title" hasCustomPrompt="1"/>
          </p:nvPr>
        </p:nvSpPr>
        <p:spPr>
          <a:xfrm>
            <a:off x="2157753" y="3381715"/>
            <a:ext cx="6986248" cy="1207633"/>
          </a:xfrm>
          <a:prstGeom prst="rect">
            <a:avLst/>
          </a:prstGeom>
        </p:spPr>
        <p:txBody>
          <a:bodyPr anchor="b"/>
          <a:lstStyle>
            <a:lvl1pPr>
              <a:defRPr sz="3600" b="1" baseline="0">
                <a:solidFill>
                  <a:schemeClr val="bg1">
                    <a:lumMod val="50000"/>
                  </a:schemeClr>
                </a:solidFill>
                <a:latin typeface="+mj-lt"/>
                <a:ea typeface="Verdana" panose="020B0604030504040204" pitchFamily="34" charset="0"/>
                <a:cs typeface="Verdana" panose="020B0604030504040204" pitchFamily="34" charset="0"/>
              </a:defRPr>
            </a:lvl1pPr>
          </a:lstStyle>
          <a:p>
            <a:r>
              <a:rPr lang="en-US" dirty="0" smtClean="0"/>
              <a:t>Click to edit Master title style – Verdana 48 Bold</a:t>
            </a:r>
            <a:endParaRPr lang="en-US" dirty="0"/>
          </a:p>
        </p:txBody>
      </p:sp>
      <p:sp>
        <p:nvSpPr>
          <p:cNvPr id="29" name="Text Placeholder 2"/>
          <p:cNvSpPr>
            <a:spLocks noGrp="1"/>
          </p:cNvSpPr>
          <p:nvPr>
            <p:ph type="body" idx="1" hasCustomPrompt="1"/>
          </p:nvPr>
        </p:nvSpPr>
        <p:spPr>
          <a:xfrm>
            <a:off x="2157753" y="4641851"/>
            <a:ext cx="6986248" cy="1500187"/>
          </a:xfrm>
          <a:prstGeom prst="rect">
            <a:avLst/>
          </a:prstGeom>
        </p:spPr>
        <p:txBody>
          <a:bodyPr/>
          <a:lstStyle>
            <a:lvl1pPr marL="0" indent="0">
              <a:buNone/>
              <a:defRPr sz="1800">
                <a:solidFill>
                  <a:schemeClr val="tx1">
                    <a:tint val="75000"/>
                  </a:schemeClr>
                </a:solidFill>
                <a:latin typeface="+mn-lt"/>
                <a:ea typeface="Verdana" panose="020B0604030504040204" pitchFamily="34" charset="0"/>
                <a:cs typeface="Verdana" panose="020B0604030504040204" pitchFamily="34" charset="0"/>
              </a:defRPr>
            </a:lvl1pPr>
            <a:lvl2pPr marL="342892" indent="0">
              <a:buNone/>
              <a:defRPr sz="1500">
                <a:solidFill>
                  <a:schemeClr val="tx1">
                    <a:tint val="75000"/>
                  </a:schemeClr>
                </a:solidFill>
              </a:defRPr>
            </a:lvl2pPr>
            <a:lvl3pPr marL="685784"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Click to edit Master text styles – Verdana 24</a:t>
            </a:r>
          </a:p>
        </p:txBody>
      </p:sp>
      <p:pic>
        <p:nvPicPr>
          <p:cNvPr id="7" name="Picture 2" descr="3 circle images of IBM&#10;Eye, Bumble Bee,and letter M&#10;with color blind dots"/>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39304" y="3797925"/>
            <a:ext cx="1878806" cy="81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4432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729" y="579029"/>
            <a:ext cx="8876211" cy="644527"/>
          </a:xfrm>
          <a:prstGeom prst="rect">
            <a:avLst/>
          </a:prstGeom>
        </p:spPr>
        <p:txBody>
          <a:bodyPr/>
          <a:lstStyle>
            <a:lvl1pPr>
              <a:defRPr sz="2700" b="1" baseline="0">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8729" y="1581490"/>
            <a:ext cx="8060872" cy="4351338"/>
          </a:xfrm>
          <a:prstGeom prst="rect">
            <a:avLst/>
          </a:prstGeom>
        </p:spPr>
        <p:txBody>
          <a:bodyPr/>
          <a:lstStyle>
            <a:lvl1pPr>
              <a:defRPr sz="2250" b="1">
                <a:latin typeface="+mj-lt"/>
                <a:ea typeface="Verdana" panose="020B0604030504040204" pitchFamily="34" charset="0"/>
                <a:cs typeface="Verdana" panose="020B0604030504040204" pitchFamily="34" charset="0"/>
              </a:defRPr>
            </a:lvl1pPr>
            <a:lvl2pPr>
              <a:defRPr sz="2100">
                <a:latin typeface="+mj-lt"/>
                <a:ea typeface="Verdana" panose="020B0604030504040204" pitchFamily="34" charset="0"/>
                <a:cs typeface="Verdana" panose="020B0604030504040204" pitchFamily="34" charset="0"/>
              </a:defRPr>
            </a:lvl2pPr>
            <a:lvl3pPr>
              <a:defRPr sz="1800">
                <a:latin typeface="+mj-lt"/>
                <a:ea typeface="Verdana" panose="020B0604030504040204" pitchFamily="34" charset="0"/>
                <a:cs typeface="Verdana" panose="020B0604030504040204" pitchFamily="34" charset="0"/>
              </a:defRPr>
            </a:lvl3pPr>
            <a:lvl4pPr>
              <a:defRPr sz="1500">
                <a:latin typeface="+mj-lt"/>
                <a:ea typeface="Verdana" panose="020B0604030504040204" pitchFamily="34" charset="0"/>
                <a:cs typeface="Verdana" panose="020B0604030504040204" pitchFamily="34" charset="0"/>
              </a:defRPr>
            </a:lvl4pPr>
            <a:lvl5pPr>
              <a:defRPr sz="1500">
                <a:latin typeface="+mj-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hape 15"/>
          <p:cNvSpPr>
            <a:spLocks noGrp="1"/>
          </p:cNvSpPr>
          <p:nvPr>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Tree>
    <p:extLst>
      <p:ext uri="{BB962C8B-B14F-4D97-AF65-F5344CB8AC3E}">
        <p14:creationId xmlns:p14="http://schemas.microsoft.com/office/powerpoint/2010/main" val="14266288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2812825"/>
            <a:ext cx="7094084" cy="1207633"/>
          </a:xfrm>
          <a:prstGeom prst="rect">
            <a:avLst/>
          </a:prstGeom>
        </p:spPr>
        <p:txBody>
          <a:bodyPr anchor="b"/>
          <a:lstStyle>
            <a:lvl1pPr>
              <a:defRPr sz="4050">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5"/>
            <a:ext cx="7886700" cy="1500187"/>
          </a:xfrm>
          <a:prstGeom prst="rect">
            <a:avLst/>
          </a:prstGeom>
        </p:spPr>
        <p:txBody>
          <a:bodyPr/>
          <a:lstStyle>
            <a:lvl1pPr marL="0" indent="0">
              <a:buNone/>
              <a:defRPr sz="1800">
                <a:solidFill>
                  <a:schemeClr val="tx1">
                    <a:tint val="75000"/>
                  </a:schemeClr>
                </a:solidFill>
                <a:latin typeface="+mj-lt"/>
                <a:ea typeface="Verdana" panose="020B0604030504040204" pitchFamily="34" charset="0"/>
                <a:cs typeface="Verdana" panose="020B0604030504040204" pitchFamily="34" charset="0"/>
              </a:defRPr>
            </a:lvl1pPr>
            <a:lvl2pPr marL="342892" indent="0">
              <a:buNone/>
              <a:defRPr sz="1500">
                <a:solidFill>
                  <a:schemeClr val="tx1">
                    <a:tint val="75000"/>
                  </a:schemeClr>
                </a:solidFill>
              </a:defRPr>
            </a:lvl2pPr>
            <a:lvl3pPr marL="685784"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Click to edit Master text styles</a:t>
            </a:r>
          </a:p>
        </p:txBody>
      </p:sp>
      <p:sp>
        <p:nvSpPr>
          <p:cNvPr id="5"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40215712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168728" y="589189"/>
            <a:ext cx="8868592" cy="644527"/>
          </a:xfrm>
          <a:prstGeom prst="rect">
            <a:avLst/>
          </a:prstGeom>
        </p:spPr>
        <p:txBody>
          <a:bodyPr/>
          <a:lstStyle>
            <a:lvl1pPr>
              <a:defRPr sz="27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168728" y="1581490"/>
            <a:ext cx="3978729" cy="4351338"/>
          </a:xfrm>
          <a:prstGeom prst="rect">
            <a:avLst/>
          </a:prstGeom>
        </p:spPr>
        <p:txBody>
          <a:bodyPr/>
          <a:lstStyle>
            <a:lvl1pPr>
              <a:defRPr sz="1800" b="1">
                <a:latin typeface="+mj-lt"/>
                <a:ea typeface="Verdana" panose="020B0604030504040204" pitchFamily="34" charset="0"/>
                <a:cs typeface="Verdana" panose="020B0604030504040204" pitchFamily="34" charset="0"/>
              </a:defRPr>
            </a:lvl1pPr>
            <a:lvl2pPr>
              <a:defRPr sz="1500">
                <a:latin typeface="+mj-lt"/>
                <a:ea typeface="Verdana" panose="020B0604030504040204" pitchFamily="34" charset="0"/>
                <a:cs typeface="Verdana" panose="020B0604030504040204" pitchFamily="34" charset="0"/>
              </a:defRPr>
            </a:lvl2pPr>
            <a:lvl3pPr>
              <a:defRPr sz="1350">
                <a:latin typeface="+mj-lt"/>
                <a:ea typeface="Verdana" panose="020B0604030504040204" pitchFamily="34" charset="0"/>
                <a:cs typeface="Verdana" panose="020B0604030504040204" pitchFamily="34" charset="0"/>
              </a:defRPr>
            </a:lvl3pPr>
            <a:lvl4pPr>
              <a:defRPr sz="1200">
                <a:latin typeface="+mj-lt"/>
                <a:ea typeface="Verdana" panose="020B0604030504040204" pitchFamily="34" charset="0"/>
                <a:cs typeface="Verdana" panose="020B0604030504040204" pitchFamily="34" charset="0"/>
              </a:defRPr>
            </a:lvl4pPr>
            <a:lvl5pPr>
              <a:defRPr sz="1200">
                <a:latin typeface="+mj-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0"/>
          </p:nvPr>
        </p:nvSpPr>
        <p:spPr>
          <a:xfrm>
            <a:off x="4463143" y="1581490"/>
            <a:ext cx="3978729" cy="4351338"/>
          </a:xfrm>
          <a:prstGeom prst="rect">
            <a:avLst/>
          </a:prstGeom>
        </p:spPr>
        <p:txBody>
          <a:bodyPr/>
          <a:lstStyle>
            <a:lvl1pPr>
              <a:defRPr sz="1800" b="1">
                <a:latin typeface="+mj-lt"/>
                <a:ea typeface="Verdana" panose="020B0604030504040204" pitchFamily="34" charset="0"/>
                <a:cs typeface="Verdana" panose="020B0604030504040204" pitchFamily="34" charset="0"/>
              </a:defRPr>
            </a:lvl1pPr>
            <a:lvl2pPr>
              <a:defRPr sz="1500">
                <a:latin typeface="+mj-lt"/>
                <a:ea typeface="Verdana" panose="020B0604030504040204" pitchFamily="34" charset="0"/>
                <a:cs typeface="Verdana" panose="020B0604030504040204" pitchFamily="34" charset="0"/>
              </a:defRPr>
            </a:lvl2pPr>
            <a:lvl3pPr>
              <a:defRPr sz="1350">
                <a:latin typeface="+mj-lt"/>
                <a:ea typeface="Verdana" panose="020B0604030504040204" pitchFamily="34" charset="0"/>
                <a:cs typeface="Verdana" panose="020B0604030504040204" pitchFamily="34" charset="0"/>
              </a:defRPr>
            </a:lvl3pPr>
            <a:lvl4pPr>
              <a:defRPr sz="1200">
                <a:latin typeface="+mj-lt"/>
                <a:ea typeface="Verdana" panose="020B0604030504040204" pitchFamily="34" charset="0"/>
                <a:cs typeface="Verdana" panose="020B0604030504040204" pitchFamily="34" charset="0"/>
              </a:defRPr>
            </a:lvl4pPr>
            <a:lvl5pPr>
              <a:defRPr sz="1200">
                <a:latin typeface="+mj-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31889002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57162" y="589189"/>
            <a:ext cx="8864918" cy="644527"/>
          </a:xfrm>
          <a:prstGeom prst="rect">
            <a:avLst/>
          </a:prstGeom>
        </p:spPr>
        <p:txBody>
          <a:bodyPr/>
          <a:lstStyle>
            <a:lvl1pPr>
              <a:defRPr sz="27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4"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28655668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9D8F93EB-C1A6-4A03-AA60-111B3209B1F1}"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7513840"/>
      </p:ext>
    </p:extLst>
  </p:cSld>
  <p:clrMapOvr>
    <a:masterClrMapping/>
  </p:clrMapOvr>
  <p:transition spd="slow">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accessible">
    <p:spTree>
      <p:nvGrpSpPr>
        <p:cNvPr id="1" name=""/>
        <p:cNvGrpSpPr/>
        <p:nvPr/>
      </p:nvGrpSpPr>
      <p:grpSpPr>
        <a:xfrm>
          <a:off x="0" y="0"/>
          <a:ext cx="0" cy="0"/>
          <a:chOff x="0" y="0"/>
          <a:chExt cx="0" cy="0"/>
        </a:xfrm>
      </p:grpSpPr>
      <p:sp>
        <p:nvSpPr>
          <p:cNvPr id="3"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27590359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650240"/>
            <a:ext cx="2949178" cy="1600200"/>
          </a:xfrm>
          <a:prstGeom prst="rect">
            <a:avLst/>
          </a:prstGeom>
        </p:spPr>
        <p:txBody>
          <a:bodyPr anchor="b"/>
          <a:lstStyle>
            <a:lvl1pPr>
              <a:defRPr sz="1800" b="1">
                <a:solidFill>
                  <a:srgbClr val="002060"/>
                </a:solidFill>
                <a:latin typeface="+mn-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29842" y="2402840"/>
            <a:ext cx="2949178" cy="3811588"/>
          </a:xfrm>
          <a:prstGeom prst="rect">
            <a:avLst/>
          </a:prstGeom>
        </p:spPr>
        <p:txBody>
          <a:bodyPr/>
          <a:lstStyle>
            <a:lvl1pPr marL="0" indent="0">
              <a:buNone/>
              <a:defRPr sz="1200">
                <a:latin typeface="+mn-lt"/>
                <a:ea typeface="Verdana" panose="020B0604030504040204" pitchFamily="34" charset="0"/>
                <a:cs typeface="Verdana" panose="020B0604030504040204" pitchFamily="34" charset="0"/>
              </a:defRPr>
            </a:lvl1pPr>
            <a:lvl2pPr marL="342892" indent="0">
              <a:buNone/>
              <a:defRPr sz="1050"/>
            </a:lvl2pPr>
            <a:lvl3pPr marL="685784" indent="0">
              <a:buNone/>
              <a:defRPr sz="900"/>
            </a:lvl3pPr>
            <a:lvl4pPr marL="1028675" indent="0">
              <a:buNone/>
              <a:defRPr sz="750"/>
            </a:lvl4pPr>
            <a:lvl5pPr marL="1371566" indent="0">
              <a:buNone/>
              <a:defRPr sz="750"/>
            </a:lvl5pPr>
            <a:lvl6pPr marL="1714457" indent="0">
              <a:buNone/>
              <a:defRPr sz="750"/>
            </a:lvl6pPr>
            <a:lvl7pPr marL="2057349" indent="0">
              <a:buNone/>
              <a:defRPr sz="750"/>
            </a:lvl7pPr>
            <a:lvl8pPr marL="2400240" indent="0">
              <a:buNone/>
              <a:defRPr sz="750"/>
            </a:lvl8pPr>
            <a:lvl9pPr marL="2743132" indent="0">
              <a:buNone/>
              <a:defRPr sz="750"/>
            </a:lvl9pPr>
          </a:lstStyle>
          <a:p>
            <a:pPr lvl="0"/>
            <a:r>
              <a:rPr lang="en-US" dirty="0" smtClean="0"/>
              <a:t>Click to edit Master text styles</a:t>
            </a:r>
          </a:p>
        </p:txBody>
      </p:sp>
      <p:sp>
        <p:nvSpPr>
          <p:cNvPr id="8" name="Content Placeholder 2"/>
          <p:cNvSpPr>
            <a:spLocks noGrp="1"/>
          </p:cNvSpPr>
          <p:nvPr>
            <p:ph idx="10"/>
          </p:nvPr>
        </p:nvSpPr>
        <p:spPr>
          <a:xfrm>
            <a:off x="4437743" y="1517650"/>
            <a:ext cx="3978729" cy="4351338"/>
          </a:xfrm>
          <a:prstGeom prst="rect">
            <a:avLst/>
          </a:prstGeom>
        </p:spPr>
        <p:txBody>
          <a:bodyPr/>
          <a:lstStyle>
            <a:lvl1pPr>
              <a:defRPr sz="1800" b="1">
                <a:latin typeface="+mn-lt"/>
                <a:ea typeface="Verdana" panose="020B0604030504040204" pitchFamily="34" charset="0"/>
                <a:cs typeface="Verdana" panose="020B0604030504040204" pitchFamily="34" charset="0"/>
              </a:defRPr>
            </a:lvl1pPr>
            <a:lvl2pPr>
              <a:defRPr sz="1500">
                <a:latin typeface="+mn-lt"/>
                <a:ea typeface="Verdana" panose="020B0604030504040204" pitchFamily="34" charset="0"/>
                <a:cs typeface="Verdana" panose="020B0604030504040204" pitchFamily="34" charset="0"/>
              </a:defRPr>
            </a:lvl2pPr>
            <a:lvl3pPr>
              <a:defRPr sz="1350">
                <a:latin typeface="+mn-lt"/>
                <a:ea typeface="Verdana" panose="020B0604030504040204" pitchFamily="34" charset="0"/>
                <a:cs typeface="Verdana" panose="020B0604030504040204" pitchFamily="34" charset="0"/>
              </a:defRPr>
            </a:lvl3pPr>
            <a:lvl4pPr>
              <a:defRPr sz="1200">
                <a:latin typeface="+mn-lt"/>
                <a:ea typeface="Verdana" panose="020B0604030504040204" pitchFamily="34" charset="0"/>
                <a:cs typeface="Verdana" panose="020B0604030504040204" pitchFamily="34" charset="0"/>
              </a:defRPr>
            </a:lvl4pPr>
            <a:lvl5pPr>
              <a:defRPr sz="1200">
                <a:latin typeface="+mn-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1985369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670560"/>
            <a:ext cx="2949178" cy="1600200"/>
          </a:xfrm>
          <a:prstGeom prst="rect">
            <a:avLst/>
          </a:prstGeom>
        </p:spPr>
        <p:txBody>
          <a:bodyPr anchor="b"/>
          <a:lstStyle>
            <a:lvl1pPr>
              <a:defRPr sz="2400">
                <a:latin typeface="+mn-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987427"/>
            <a:ext cx="4629150" cy="4873625"/>
          </a:xfrm>
          <a:prstGeom prst="rect">
            <a:avLst/>
          </a:prstGeom>
        </p:spPr>
        <p:txBody>
          <a:bodyPr/>
          <a:lstStyle>
            <a:lvl1pPr marL="0" indent="0">
              <a:buNone/>
              <a:defRPr sz="2400">
                <a:latin typeface="+mn-lt"/>
                <a:ea typeface="Verdana" panose="020B0604030504040204" pitchFamily="34" charset="0"/>
                <a:cs typeface="Verdana" panose="020B0604030504040204" pitchFamily="34" charset="0"/>
              </a:defRPr>
            </a:lvl1pPr>
            <a:lvl2pPr marL="342892" indent="0">
              <a:buNone/>
              <a:defRPr sz="2100"/>
            </a:lvl2pPr>
            <a:lvl3pPr marL="685784" indent="0">
              <a:buNone/>
              <a:defRPr sz="1800"/>
            </a:lvl3pPr>
            <a:lvl4pPr marL="1028675"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2" indent="0">
              <a:buNone/>
              <a:defRPr sz="1500"/>
            </a:lvl9pPr>
          </a:lstStyle>
          <a:p>
            <a:pPr lvl="0"/>
            <a:endParaRPr lang="en-US" noProof="0" smtClean="0"/>
          </a:p>
        </p:txBody>
      </p:sp>
      <p:sp>
        <p:nvSpPr>
          <p:cNvPr id="4" name="Text Placeholder 3"/>
          <p:cNvSpPr>
            <a:spLocks noGrp="1"/>
          </p:cNvSpPr>
          <p:nvPr>
            <p:ph type="body" sz="half" idx="2"/>
          </p:nvPr>
        </p:nvSpPr>
        <p:spPr>
          <a:xfrm>
            <a:off x="629842" y="2270760"/>
            <a:ext cx="2949178" cy="3811588"/>
          </a:xfrm>
          <a:prstGeom prst="rect">
            <a:avLst/>
          </a:prstGeom>
        </p:spPr>
        <p:txBody>
          <a:bodyPr/>
          <a:lstStyle>
            <a:lvl1pPr marL="0" indent="0">
              <a:buNone/>
              <a:defRPr sz="1200">
                <a:latin typeface="+mn-lt"/>
                <a:ea typeface="Verdana" panose="020B0604030504040204" pitchFamily="34" charset="0"/>
                <a:cs typeface="Verdana" panose="020B0604030504040204" pitchFamily="34" charset="0"/>
              </a:defRPr>
            </a:lvl1pPr>
            <a:lvl2pPr marL="342892" indent="0">
              <a:buNone/>
              <a:defRPr sz="1050"/>
            </a:lvl2pPr>
            <a:lvl3pPr marL="685784" indent="0">
              <a:buNone/>
              <a:defRPr sz="900"/>
            </a:lvl3pPr>
            <a:lvl4pPr marL="1028675" indent="0">
              <a:buNone/>
              <a:defRPr sz="750"/>
            </a:lvl4pPr>
            <a:lvl5pPr marL="1371566" indent="0">
              <a:buNone/>
              <a:defRPr sz="750"/>
            </a:lvl5pPr>
            <a:lvl6pPr marL="1714457" indent="0">
              <a:buNone/>
              <a:defRPr sz="750"/>
            </a:lvl6pPr>
            <a:lvl7pPr marL="2057349"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6"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18639779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sz="1800" b="1">
                <a:latin typeface="+mn-lt"/>
                <a:ea typeface="Verdana" panose="020B0604030504040204" pitchFamily="34" charset="0"/>
                <a:cs typeface="Verdana" panose="020B0604030504040204" pitchFamily="34" charset="0"/>
              </a:defRPr>
            </a:lvl1pPr>
            <a:lvl2pPr>
              <a:defRPr sz="1500">
                <a:latin typeface="+mn-lt"/>
                <a:ea typeface="Verdana" panose="020B0604030504040204" pitchFamily="34" charset="0"/>
                <a:cs typeface="Verdana" panose="020B0604030504040204" pitchFamily="34" charset="0"/>
              </a:defRPr>
            </a:lvl2pPr>
            <a:lvl3pPr>
              <a:defRPr sz="1350">
                <a:latin typeface="+mn-lt"/>
                <a:ea typeface="Verdana" panose="020B0604030504040204" pitchFamily="34" charset="0"/>
                <a:cs typeface="Verdana" panose="020B0604030504040204" pitchFamily="34" charset="0"/>
              </a:defRPr>
            </a:lvl3pPr>
            <a:lvl4pPr>
              <a:defRPr sz="1200">
                <a:latin typeface="+mn-lt"/>
                <a:ea typeface="Verdana" panose="020B0604030504040204" pitchFamily="34" charset="0"/>
                <a:cs typeface="Verdana" panose="020B0604030504040204" pitchFamily="34" charset="0"/>
              </a:defRPr>
            </a:lvl4pPr>
            <a:lvl5pPr>
              <a:defRPr sz="1200">
                <a:latin typeface="+mn-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68728" y="589189"/>
            <a:ext cx="8860972" cy="644527"/>
          </a:xfrm>
          <a:prstGeom prst="rect">
            <a:avLst/>
          </a:prstGeom>
        </p:spPr>
        <p:txBody>
          <a:bodyPr/>
          <a:lstStyle>
            <a:lvl1pPr>
              <a:defRPr sz="27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4" name="Shape 15"/>
          <p:cNvSpPr>
            <a:spLocks noGrp="1"/>
          </p:cNvSpPr>
          <p:nvPr>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Tree>
    <p:extLst>
      <p:ext uri="{BB962C8B-B14F-4D97-AF65-F5344CB8AC3E}">
        <p14:creationId xmlns:p14="http://schemas.microsoft.com/office/powerpoint/2010/main" val="2751379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74007"/>
            <a:ext cx="1971675" cy="5811838"/>
          </a:xfrm>
          <a:prstGeom prst="rect">
            <a:avLst/>
          </a:prstGeom>
        </p:spPr>
        <p:txBody>
          <a:bodyPr vert="eaVert"/>
          <a:lstStyle>
            <a:lvl1pPr>
              <a:defRPr sz="2100" b="1">
                <a:solidFill>
                  <a:srgbClr val="002060"/>
                </a:solidFill>
                <a:latin typeface="+mn-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661761"/>
            <a:ext cx="5800725" cy="5811838"/>
          </a:xfrm>
          <a:prstGeom prst="rect">
            <a:avLst/>
          </a:prstGeom>
        </p:spPr>
        <p:txBody>
          <a:bodyPr vert="eaVert"/>
          <a:lstStyle>
            <a:lvl1pPr>
              <a:defRPr sz="1800" b="1">
                <a:latin typeface="+mn-lt"/>
                <a:ea typeface="Verdana" panose="020B0604030504040204" pitchFamily="34" charset="0"/>
                <a:cs typeface="Verdana" panose="020B0604030504040204" pitchFamily="34" charset="0"/>
              </a:defRPr>
            </a:lvl1pPr>
            <a:lvl2pPr>
              <a:defRPr sz="1500">
                <a:latin typeface="+mn-lt"/>
                <a:ea typeface="Verdana" panose="020B0604030504040204" pitchFamily="34" charset="0"/>
                <a:cs typeface="Verdana" panose="020B0604030504040204" pitchFamily="34" charset="0"/>
              </a:defRPr>
            </a:lvl2pPr>
            <a:lvl3pPr>
              <a:defRPr sz="1350">
                <a:latin typeface="+mn-lt"/>
                <a:ea typeface="Verdana" panose="020B0604030504040204" pitchFamily="34" charset="0"/>
                <a:cs typeface="Verdana" panose="020B0604030504040204" pitchFamily="34" charset="0"/>
              </a:defRPr>
            </a:lvl3pPr>
            <a:lvl4pPr>
              <a:defRPr sz="1200">
                <a:latin typeface="+mn-lt"/>
                <a:ea typeface="Verdana" panose="020B0604030504040204" pitchFamily="34" charset="0"/>
                <a:cs typeface="Verdana" panose="020B0604030504040204" pitchFamily="34" charset="0"/>
              </a:defRPr>
            </a:lvl4pPr>
            <a:lvl5pPr>
              <a:defRPr sz="1200">
                <a:latin typeface="+mn-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hape 15"/>
          <p:cNvSpPr>
            <a:spLocks noGrp="1"/>
          </p:cNvSpPr>
          <p:nvPr>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Tree>
    <p:extLst>
      <p:ext uri="{BB962C8B-B14F-4D97-AF65-F5344CB8AC3E}">
        <p14:creationId xmlns:p14="http://schemas.microsoft.com/office/powerpoint/2010/main" val="28224254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6" name="Line 12"/>
          <p:cNvSpPr>
            <a:spLocks noChangeShapeType="1"/>
          </p:cNvSpPr>
          <p:nvPr userDrawn="1"/>
        </p:nvSpPr>
        <p:spPr bwMode="auto">
          <a:xfrm flipH="1">
            <a:off x="1" y="4614863"/>
            <a:ext cx="871894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 name="Title 1"/>
          <p:cNvSpPr>
            <a:spLocks noGrp="1"/>
          </p:cNvSpPr>
          <p:nvPr>
            <p:ph type="title"/>
          </p:nvPr>
        </p:nvSpPr>
        <p:spPr>
          <a:xfrm>
            <a:off x="2157754" y="3381718"/>
            <a:ext cx="6986248" cy="1207633"/>
          </a:xfrm>
          <a:prstGeom prst="rect">
            <a:avLst/>
          </a:prstGeom>
        </p:spPr>
        <p:txBody>
          <a:bodyPr anchor="b"/>
          <a:lstStyle>
            <a:lvl1pPr>
              <a:defRPr sz="36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2157754" y="4641853"/>
            <a:ext cx="6986248" cy="1500187"/>
          </a:xfrm>
          <a:prstGeom prst="rect">
            <a:avLst/>
          </a:prstGeom>
        </p:spPr>
        <p:txBody>
          <a:bodyPr/>
          <a:lstStyle>
            <a:lvl1pPr marL="0" indent="0">
              <a:buNone/>
              <a:defRPr sz="1800">
                <a:solidFill>
                  <a:schemeClr val="tx1">
                    <a:tint val="75000"/>
                  </a:schemeClr>
                </a:solidFill>
                <a:latin typeface="+mj-lt"/>
                <a:ea typeface="Verdana" panose="020B0604030504040204" pitchFamily="34" charset="0"/>
                <a:cs typeface="Verdana" panose="020B0604030504040204" pitchFamily="34" charset="0"/>
              </a:defRPr>
            </a:lvl1pPr>
            <a:lvl2pPr marL="342875" indent="0">
              <a:buNone/>
              <a:defRPr sz="1500">
                <a:solidFill>
                  <a:schemeClr val="tx1">
                    <a:tint val="75000"/>
                  </a:schemeClr>
                </a:solidFill>
              </a:defRPr>
            </a:lvl2pPr>
            <a:lvl3pPr marL="685750"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2"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smtClean="0"/>
              <a:t>Click to edit Master text styles</a:t>
            </a:r>
          </a:p>
        </p:txBody>
      </p:sp>
      <p:sp>
        <p:nvSpPr>
          <p:cNvPr id="8"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3098510114"/>
      </p:ext>
    </p:extLst>
  </p:cSld>
  <p:clrMapOvr>
    <a:masterClrMapping/>
  </p:clrMapOvr>
  <p:transition>
    <p:fade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3"/>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25FD1339-7EAA-934C-948A-B6F832127B88}" type="slidenum">
              <a:rPr lang="en-US" smtClean="0"/>
              <a:pPr/>
              <a:t>‹#›</a:t>
            </a:fld>
            <a:endParaRPr lang="en-US" dirty="0"/>
          </a:p>
        </p:txBody>
      </p:sp>
    </p:spTree>
    <p:extLst>
      <p:ext uri="{BB962C8B-B14F-4D97-AF65-F5344CB8AC3E}">
        <p14:creationId xmlns:p14="http://schemas.microsoft.com/office/powerpoint/2010/main" val="4058920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0_Title and Kicker">
    <p:spTree>
      <p:nvGrpSpPr>
        <p:cNvPr id="1" name=""/>
        <p:cNvGrpSpPr/>
        <p:nvPr/>
      </p:nvGrpSpPr>
      <p:grpSpPr>
        <a:xfrm>
          <a:off x="0" y="0"/>
          <a:ext cx="0" cy="0"/>
          <a:chOff x="0" y="0"/>
          <a:chExt cx="0" cy="0"/>
        </a:xfrm>
      </p:grpSpPr>
      <p:sp>
        <p:nvSpPr>
          <p:cNvPr id="15" name="Rectangle 14" descr="Header_Bar_Strip"/>
          <p:cNvSpPr>
            <a:spLocks noChangeArrowheads="1"/>
          </p:cNvSpPr>
          <p:nvPr userDrawn="1"/>
        </p:nvSpPr>
        <p:spPr bwMode="gray">
          <a:xfrm rot="16200000">
            <a:off x="4343406" y="-4343399"/>
            <a:ext cx="457199" cy="9144000"/>
          </a:xfrm>
          <a:prstGeom prst="rect">
            <a:avLst/>
          </a:prstGeom>
          <a:solidFill>
            <a:schemeClr val="tx2"/>
          </a:solidFill>
          <a:ln>
            <a:noFill/>
          </a:ln>
          <a:effectLst>
            <a:outerShdw blurRad="50800" dist="38100" dir="2700000" algn="tl" rotWithShape="0">
              <a:schemeClr val="bg1">
                <a:lumMod val="50000"/>
                <a:alpha val="43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sz="1350" dirty="0"/>
          </a:p>
        </p:txBody>
      </p:sp>
      <p:sp>
        <p:nvSpPr>
          <p:cNvPr id="7" name="Title Placeholder 1"/>
          <p:cNvSpPr>
            <a:spLocks noGrp="1"/>
          </p:cNvSpPr>
          <p:nvPr>
            <p:ph type="title" hasCustomPrompt="1"/>
          </p:nvPr>
        </p:nvSpPr>
        <p:spPr>
          <a:xfrm>
            <a:off x="152400" y="30480"/>
            <a:ext cx="8839200" cy="384048"/>
          </a:xfrm>
          <a:prstGeom prst="rect">
            <a:avLst/>
          </a:prstGeom>
          <a:ln>
            <a:noFill/>
          </a:ln>
        </p:spPr>
        <p:txBody>
          <a:bodyPr vert="horz" lIns="91440" tIns="45720" rIns="91440" bIns="45720" rtlCol="0" anchor="b" anchorCtr="0">
            <a:noAutofit/>
          </a:bodyPr>
          <a:lstStyle>
            <a:lvl1pPr>
              <a:defRPr sz="1440">
                <a:solidFill>
                  <a:schemeClr val="bg1"/>
                </a:solidFill>
                <a:latin typeface="Lubalin Book for IBM"/>
                <a:cs typeface="Lubalin Book for IBM"/>
              </a:defRPr>
            </a:lvl1pPr>
          </a:lstStyle>
          <a:p>
            <a:r>
              <a:rPr lang="en-US" dirty="0"/>
              <a:t>Click to edit slide title (</a:t>
            </a:r>
            <a:r>
              <a:rPr lang="en-US" dirty="0" err="1"/>
              <a:t>Lubalin</a:t>
            </a:r>
            <a:r>
              <a:rPr lang="en-US" dirty="0"/>
              <a:t> 16)</a:t>
            </a:r>
          </a:p>
        </p:txBody>
      </p:sp>
      <p:cxnSp>
        <p:nvCxnSpPr>
          <p:cNvPr id="6" name="Straight Connector 5"/>
          <p:cNvCxnSpPr/>
          <p:nvPr userDrawn="1"/>
        </p:nvCxnSpPr>
        <p:spPr bwMode="auto">
          <a:xfrm>
            <a:off x="0" y="1295400"/>
            <a:ext cx="9144000" cy="0"/>
          </a:xfrm>
          <a:prstGeom prst="line">
            <a:avLst/>
          </a:prstGeom>
          <a:noFill/>
          <a:ln w="28575" cap="flat" cmpd="sng" algn="ctr">
            <a:solidFill>
              <a:schemeClr val="tx2"/>
            </a:solidFill>
            <a:prstDash val="solid"/>
            <a:round/>
            <a:headEnd type="none" w="med" len="med"/>
            <a:tailEnd type="none" w="med" len="med"/>
          </a:ln>
          <a:effectLst/>
        </p:spPr>
      </p:cxnSp>
      <p:sp>
        <p:nvSpPr>
          <p:cNvPr id="9" name="Content Placeholder 10"/>
          <p:cNvSpPr>
            <a:spLocks noGrp="1"/>
          </p:cNvSpPr>
          <p:nvPr>
            <p:ph sz="quarter" idx="14" hasCustomPrompt="1"/>
          </p:nvPr>
        </p:nvSpPr>
        <p:spPr>
          <a:xfrm>
            <a:off x="152400" y="457201"/>
            <a:ext cx="8991600" cy="838200"/>
          </a:xfrm>
          <a:prstGeom prst="rect">
            <a:avLst/>
          </a:prstGeom>
          <a:noFill/>
          <a:ln>
            <a:noFill/>
          </a:ln>
        </p:spPr>
        <p:txBody>
          <a:bodyPr lIns="54864" anchor="ctr" anchorCtr="0">
            <a:normAutofit/>
          </a:bodyPr>
          <a:lstStyle>
            <a:lvl1pPr marL="210027" marR="0" indent="0" algn="l" defTabSz="822960" rtl="0" eaLnBrk="1" fontAlgn="base" latinLnBrk="0" hangingPunct="1">
              <a:lnSpc>
                <a:spcPct val="100000"/>
              </a:lnSpc>
              <a:spcBef>
                <a:spcPts val="540"/>
              </a:spcBef>
              <a:spcAft>
                <a:spcPct val="0"/>
              </a:spcAft>
              <a:buClr>
                <a:schemeClr val="tx1"/>
              </a:buClr>
              <a:buSzTx/>
              <a:buFont typeface="Wingdings" pitchFamily="2" charset="2"/>
              <a:buNone/>
              <a:tabLst/>
              <a:defRPr lang="en-US" sz="1800" b="1" baseline="0" dirty="0" smtClean="0">
                <a:solidFill>
                  <a:schemeClr val="tx1">
                    <a:lumMod val="50000"/>
                    <a:lumOff val="50000"/>
                  </a:schemeClr>
                </a:solidFill>
                <a:latin typeface="HelvNeue Light for IBM"/>
                <a:ea typeface="+mn-ea"/>
                <a:cs typeface="Arial" pitchFamily="34" charset="0"/>
              </a:defRPr>
            </a:lvl1pPr>
          </a:lstStyle>
          <a:p>
            <a:pPr marL="210027" marR="0" lvl="0" indent="0" algn="l" defTabSz="822960" rtl="0" eaLnBrk="1" fontAlgn="base" latinLnBrk="0" hangingPunct="1">
              <a:lnSpc>
                <a:spcPct val="100000"/>
              </a:lnSpc>
              <a:spcBef>
                <a:spcPts val="540"/>
              </a:spcBef>
              <a:spcAft>
                <a:spcPct val="0"/>
              </a:spcAft>
              <a:buClr>
                <a:schemeClr val="tx1"/>
              </a:buClr>
              <a:buSzTx/>
              <a:buFont typeface="Wingdings" pitchFamily="2" charset="2"/>
              <a:buNone/>
              <a:tabLst/>
              <a:defRPr/>
            </a:pPr>
            <a:r>
              <a:rPr lang="en-US" dirty="0"/>
              <a:t>Enter slide take away</a:t>
            </a:r>
          </a:p>
        </p:txBody>
      </p:sp>
    </p:spTree>
    <p:extLst>
      <p:ext uri="{BB962C8B-B14F-4D97-AF65-F5344CB8AC3E}">
        <p14:creationId xmlns:p14="http://schemas.microsoft.com/office/powerpoint/2010/main" val="285976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a:lvl1pPr>
          </a:lstStyle>
          <a:p>
            <a:pPr>
              <a:defRPr/>
            </a:pPr>
            <a:fld id="{9D8F93EB-C1A6-4A03-AA60-111B3209B1F1}"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841248" y="1298448"/>
            <a:ext cx="7845552" cy="518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618134"/>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96DB"/>
        </a:solid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a typeface="+mn-ea"/>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A79D37CD-2012-4E34-9792-0B94A8E985F2}"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3958894"/>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820399D6-40C9-493A-A99C-48C068FBF93B}"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655459"/>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cs typeface="+mn-cs"/>
              </a:defRPr>
            </a:lvl1pPr>
          </a:lstStyle>
          <a:p>
            <a:pPr>
              <a:defRPr/>
            </a:pPr>
            <a:fld id="{D0F13A2C-FCFD-4526-8C04-6CD036B47D25}" type="slidenum">
              <a:rPr lang="en-US"/>
              <a:pPr>
                <a:defRPr/>
              </a:pPr>
              <a:t>‹#›</a:t>
            </a:fld>
            <a:endParaRPr lang="en-US" dirty="0"/>
          </a:p>
        </p:txBody>
      </p:sp>
    </p:spTree>
    <p:extLst>
      <p:ext uri="{BB962C8B-B14F-4D97-AF65-F5344CB8AC3E}">
        <p14:creationId xmlns:p14="http://schemas.microsoft.com/office/powerpoint/2010/main" val="3634643872"/>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70BDC09-1DFB-46A6-88F6-FFADEBD49404}" type="slidenum">
              <a:rPr lang="en-US"/>
              <a:pPr>
                <a:defRPr/>
              </a:pPr>
              <a:t>‹#›</a:t>
            </a:fld>
            <a:endParaRPr lang="en-US" dirty="0"/>
          </a:p>
        </p:txBody>
      </p:sp>
    </p:spTree>
    <p:extLst>
      <p:ext uri="{BB962C8B-B14F-4D97-AF65-F5344CB8AC3E}">
        <p14:creationId xmlns:p14="http://schemas.microsoft.com/office/powerpoint/2010/main" val="321834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913DD1E-A410-46F2-BB2C-C78A68D3BEE1}"/>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180"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1913DD1E-A410-46F2-BB2C-C78A68D3BEE1}"/>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74CC4F4-257D-4EAB-95C4-C523C9D19B5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438084" y="1931542"/>
            <a:ext cx="3705916" cy="4926458"/>
          </a:xfrm>
          <a:prstGeom prst="rect">
            <a:avLst/>
          </a:prstGeom>
        </p:spPr>
      </p:pic>
      <p:sp>
        <p:nvSpPr>
          <p:cNvPr id="12" name="Text Placeholder 11">
            <a:extLst>
              <a:ext uri="{FF2B5EF4-FFF2-40B4-BE49-F238E27FC236}">
                <a16:creationId xmlns:a16="http://schemas.microsoft.com/office/drawing/2014/main" id="{42ABD46B-7A0C-49CE-B8FA-9E99D0874DAD}"/>
              </a:ext>
            </a:extLst>
          </p:cNvPr>
          <p:cNvSpPr>
            <a:spLocks noGrp="1"/>
          </p:cNvSpPr>
          <p:nvPr>
            <p:ph type="body" sz="quarter" idx="10" hasCustomPrompt="1"/>
          </p:nvPr>
        </p:nvSpPr>
        <p:spPr>
          <a:xfrm>
            <a:off x="465037" y="3002663"/>
            <a:ext cx="5515139" cy="627506"/>
          </a:xfrm>
        </p:spPr>
        <p:txBody>
          <a:bodyPr>
            <a:noAutofit/>
          </a:bodyPr>
          <a:lstStyle>
            <a:lvl1pPr marL="0" marR="0" indent="0" algn="l" defTabSz="685800" rtl="0" eaLnBrk="0" fontAlgn="base" latinLnBrk="0" hangingPunct="0">
              <a:lnSpc>
                <a:spcPct val="90000"/>
              </a:lnSpc>
              <a:spcBef>
                <a:spcPct val="0"/>
              </a:spcBef>
              <a:spcAft>
                <a:spcPts val="450"/>
              </a:spcAft>
              <a:buClrTx/>
              <a:buSzTx/>
              <a:buFontTx/>
              <a:buNone/>
              <a:tabLst/>
              <a:defRPr sz="30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The Title of the Presentation</a:t>
            </a:r>
            <a:endPar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endParaRPr>
          </a:p>
        </p:txBody>
      </p:sp>
      <p:sp>
        <p:nvSpPr>
          <p:cNvPr id="10" name="TextBox 9">
            <a:extLst>
              <a:ext uri="{FF2B5EF4-FFF2-40B4-BE49-F238E27FC236}">
                <a16:creationId xmlns:a16="http://schemas.microsoft.com/office/drawing/2014/main" id="{4F375CA5-DF4C-43D0-994D-1436DCD65E05}"/>
              </a:ext>
            </a:extLst>
          </p:cNvPr>
          <p:cNvSpPr txBox="1"/>
          <p:nvPr/>
        </p:nvSpPr>
        <p:spPr>
          <a:xfrm>
            <a:off x="465038" y="761991"/>
            <a:ext cx="3464353" cy="900246"/>
          </a:xfrm>
          <a:prstGeom prst="rect">
            <a:avLst/>
          </a:prstGeom>
          <a:noFill/>
        </p:spPr>
        <p:txBody>
          <a:bodyPr wrap="square" rtlCol="0">
            <a:spAutoFit/>
          </a:bodyPr>
          <a:lstStyle/>
          <a:p>
            <a:r>
              <a:rPr lang="en-US" sz="3750" spc="23" dirty="0">
                <a:latin typeface="Helvetica Neue Thin" charset="0"/>
                <a:ea typeface="Helvetica Neue Thin" charset="0"/>
                <a:cs typeface="Helvetica Neue Thin" charset="0"/>
              </a:rPr>
              <a:t>IBM </a:t>
            </a:r>
            <a:r>
              <a:rPr lang="en-US" sz="3750" b="1" spc="23" dirty="0">
                <a:latin typeface="Helvetica Neue Thin" charset="0"/>
                <a:ea typeface="Helvetica Neue Thin" charset="0"/>
                <a:cs typeface="Helvetica Neue Thin" charset="0"/>
              </a:rPr>
              <a:t>Research</a:t>
            </a:r>
          </a:p>
          <a:p>
            <a:r>
              <a:rPr lang="en-US" sz="1500" spc="23" dirty="0">
                <a:latin typeface="Helvetica Neue Thin" charset="0"/>
                <a:ea typeface="Helvetica Neue Thin" charset="0"/>
                <a:cs typeface="Helvetica Neue Thin" charset="0"/>
              </a:rPr>
              <a:t>STRATEGIC BUSINESS INSIGHTS</a:t>
            </a:r>
          </a:p>
        </p:txBody>
      </p:sp>
      <p:sp>
        <p:nvSpPr>
          <p:cNvPr id="13" name="Text Placeholder 11">
            <a:extLst>
              <a:ext uri="{FF2B5EF4-FFF2-40B4-BE49-F238E27FC236}">
                <a16:creationId xmlns:a16="http://schemas.microsoft.com/office/drawing/2014/main" id="{81D14348-D419-40A0-B54E-36A38D17A69B}"/>
              </a:ext>
            </a:extLst>
          </p:cNvPr>
          <p:cNvSpPr>
            <a:spLocks noGrp="1"/>
          </p:cNvSpPr>
          <p:nvPr>
            <p:ph type="body" sz="quarter" idx="11" hasCustomPrompt="1"/>
          </p:nvPr>
        </p:nvSpPr>
        <p:spPr>
          <a:xfrm>
            <a:off x="465037" y="3630169"/>
            <a:ext cx="5515139" cy="1392557"/>
          </a:xfrm>
        </p:spPr>
        <p:txBody>
          <a:bodyPr/>
          <a:lstStyle>
            <a:lvl1pPr marL="0" marR="0" indent="0" algn="l" defTabSz="685800" rtl="0" eaLnBrk="0" fontAlgn="base" latinLnBrk="0" hangingPunct="0">
              <a:lnSpc>
                <a:spcPct val="90000"/>
              </a:lnSpc>
              <a:spcBef>
                <a:spcPct val="0"/>
              </a:spcBef>
              <a:spcAft>
                <a:spcPts val="450"/>
              </a:spcAft>
              <a:buClrTx/>
              <a:buSzTx/>
              <a:buFontTx/>
              <a:buNone/>
              <a:tabLst/>
              <a:defRPr sz="21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Helvetica Neue Light" charset="0"/>
                <a:ea typeface="Helvetica Neue Light" charset="0"/>
                <a:cs typeface="Helvetica Neue Light" charset="0"/>
              </a:rPr>
              <a:t>THE SUBTITLE IS WRITTEN HERE</a:t>
            </a:r>
            <a:endPar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endParaRPr>
          </a:p>
        </p:txBody>
      </p:sp>
      <p:sp>
        <p:nvSpPr>
          <p:cNvPr id="14" name="Text Placeholder 11">
            <a:extLst>
              <a:ext uri="{FF2B5EF4-FFF2-40B4-BE49-F238E27FC236}">
                <a16:creationId xmlns:a16="http://schemas.microsoft.com/office/drawing/2014/main" id="{3CFD3C5D-1F9E-41C0-8B4A-138A58C67AC6}"/>
              </a:ext>
            </a:extLst>
          </p:cNvPr>
          <p:cNvSpPr>
            <a:spLocks noGrp="1"/>
          </p:cNvSpPr>
          <p:nvPr>
            <p:ph type="body" sz="quarter" idx="12" hasCustomPrompt="1"/>
          </p:nvPr>
        </p:nvSpPr>
        <p:spPr>
          <a:xfrm>
            <a:off x="465037" y="5041012"/>
            <a:ext cx="5515139" cy="382714"/>
          </a:xfrm>
        </p:spPr>
        <p:txBody>
          <a:bodyPr/>
          <a:lstStyle>
            <a:lvl1pPr marL="0" marR="0" indent="0" algn="l" defTabSz="685800" rtl="0" eaLnBrk="0" fontAlgn="base" latinLnBrk="0" hangingPunct="0">
              <a:lnSpc>
                <a:spcPct val="90000"/>
              </a:lnSpc>
              <a:spcBef>
                <a:spcPct val="0"/>
              </a:spcBef>
              <a:spcAft>
                <a:spcPts val="450"/>
              </a:spcAft>
              <a:buClrTx/>
              <a:buSzTx/>
              <a:buFontTx/>
              <a:buNone/>
              <a:tabLst/>
              <a:defRPr sz="21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rPr>
              <a:t>November 15, 2017</a:t>
            </a:r>
          </a:p>
        </p:txBody>
      </p:sp>
      <p:sp>
        <p:nvSpPr>
          <p:cNvPr id="15" name="Text Placeholder 11">
            <a:extLst>
              <a:ext uri="{FF2B5EF4-FFF2-40B4-BE49-F238E27FC236}">
                <a16:creationId xmlns:a16="http://schemas.microsoft.com/office/drawing/2014/main" id="{56E58A22-8438-4164-80B0-FAFD15F33C33}"/>
              </a:ext>
            </a:extLst>
          </p:cNvPr>
          <p:cNvSpPr>
            <a:spLocks noGrp="1"/>
          </p:cNvSpPr>
          <p:nvPr>
            <p:ph type="body" sz="quarter" idx="13" hasCustomPrompt="1"/>
          </p:nvPr>
        </p:nvSpPr>
        <p:spPr>
          <a:xfrm>
            <a:off x="465037" y="5423727"/>
            <a:ext cx="5515139" cy="419289"/>
          </a:xfrm>
        </p:spPr>
        <p:txBody>
          <a:bodyPr/>
          <a:lstStyle>
            <a:lvl1pPr marL="0" marR="0" indent="0" algn="l" defTabSz="685800" rtl="0" eaLnBrk="0" fontAlgn="base" latinLnBrk="0" hangingPunct="0">
              <a:lnSpc>
                <a:spcPct val="90000"/>
              </a:lnSpc>
              <a:spcBef>
                <a:spcPct val="0"/>
              </a:spcBef>
              <a:spcAft>
                <a:spcPts val="450"/>
              </a:spcAft>
              <a:buClrTx/>
              <a:buSzTx/>
              <a:buFontTx/>
              <a:buNone/>
              <a:tabLst/>
              <a:defRPr sz="21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rPr>
              <a:t>By First Last Name (optional)</a:t>
            </a:r>
          </a:p>
        </p:txBody>
      </p:sp>
    </p:spTree>
    <p:extLst>
      <p:ext uri="{BB962C8B-B14F-4D97-AF65-F5344CB8AC3E}">
        <p14:creationId xmlns:p14="http://schemas.microsoft.com/office/powerpoint/2010/main" val="195289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ener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1FDAE4F-4373-4743-8046-36D5C49B9C5C}"/>
              </a:ext>
            </a:extLst>
          </p:cNvPr>
          <p:cNvGraphicFramePr>
            <a:graphicFrameLocks noChangeAspect="1"/>
          </p:cNvGraphicFramePr>
          <p:nvPr>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204"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F1FDAE4F-4373-4743-8046-36D5C49B9C5C}"/>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21A5F447-8679-41B6-8CE0-40D629270D4B}"/>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367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6.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oleObject" Target="../embeddings/oleObject1.bin"/><Relationship Id="rId5" Type="http://schemas.openxmlformats.org/officeDocument/2006/relationships/slideLayout" Target="../slideLayouts/slideLayout12.xml"/><Relationship Id="rId10" Type="http://schemas.openxmlformats.org/officeDocument/2006/relationships/tags" Target="../tags/tag2.xml"/><Relationship Id="rId4" Type="http://schemas.openxmlformats.org/officeDocument/2006/relationships/slideLayout" Target="../slideLayouts/slideLayout11.xml"/><Relationship Id="rId9"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8.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4250DF44-810A-43EB-9919-D13EEAAE7EFD}"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a:solidFill>
                <a:srgbClr val="000000"/>
              </a:solidFill>
              <a:ea typeface="+mn-ea"/>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2056"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3869353713"/>
      </p:ext>
    </p:extLst>
  </p:cSld>
  <p:clrMap bg1="lt1" tx1="dk1" bg2="lt2" tx2="dk2" accent1="accent1" accent2="accent2" accent3="accent3" accent4="accent4" accent5="accent5" accent6="accent6" hlink="hlink" folHlink="folHlink"/>
  <p:sldLayoutIdLst>
    <p:sldLayoutId id="2147483662" r:id="rId1"/>
    <p:sldLayoutId id="2147483659" r:id="rId2"/>
    <p:sldLayoutId id="2147483663" r:id="rId3"/>
    <p:sldLayoutId id="2147483660" r:id="rId4"/>
    <p:sldLayoutId id="2147483661" r:id="rId5"/>
    <p:sldLayoutId id="2147483687" r:id="rId6"/>
    <p:sldLayoutId id="2147483688" r:id="rId7"/>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S PGothic" panose="020B0600070205080204" pitchFamily="34" charset="-128"/>
          <a:cs typeface="Arial" pitchFamily="34" charset="0"/>
        </a:defRPr>
      </a:lvl1pPr>
      <a:lvl2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1EB10110-0EE6-4859-BB30-57A1A9EF32A1}"/>
              </a:ext>
            </a:extLst>
          </p:cNvPr>
          <p:cNvGraphicFramePr>
            <a:graphicFrameLocks noChangeAspect="1"/>
          </p:cNvGraphicFramePr>
          <p:nvPr>
            <p:custDataLst>
              <p:tags r:id="rId10"/>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156" name="think-cell Slide" r:id="rId11" imgW="425" imgH="424" progId="TCLayout.ActiveDocument.1">
                  <p:embed/>
                </p:oleObj>
              </mc:Choice>
              <mc:Fallback>
                <p:oleObj name="think-cell Slide" r:id="rId11" imgW="425" imgH="424" progId="TCLayout.ActiveDocument.1">
                  <p:embed/>
                  <p:pic>
                    <p:nvPicPr>
                      <p:cNvPr id="15" name="Object 14" hidden="1">
                        <a:extLst>
                          <a:ext uri="{FF2B5EF4-FFF2-40B4-BE49-F238E27FC236}">
                            <a16:creationId xmlns:a16="http://schemas.microsoft.com/office/drawing/2014/main" id="{1EB10110-0EE6-4859-BB30-57A1A9EF32A1}"/>
                          </a:ext>
                        </a:extLst>
                      </p:cNvPr>
                      <p:cNvPicPr/>
                      <p:nvPr/>
                    </p:nvPicPr>
                    <p:blipFill>
                      <a:blip r:embed="rId12"/>
                      <a:stretch>
                        <a:fillRect/>
                      </a:stretch>
                    </p:blipFill>
                    <p:spPr>
                      <a:xfrm>
                        <a:off x="1192" y="1589"/>
                        <a:ext cx="1190" cy="1587"/>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BF44A538-0126-40D1-AEB5-4FD5327C3378}"/>
              </a:ext>
            </a:extLst>
          </p:cNvPr>
          <p:cNvCxnSpPr>
            <a:cxnSpLocks/>
          </p:cNvCxnSpPr>
          <p:nvPr/>
        </p:nvCxnSpPr>
        <p:spPr>
          <a:xfrm>
            <a:off x="0" y="990600"/>
            <a:ext cx="9144000" cy="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11" name="Title Placeholder 10">
            <a:extLst>
              <a:ext uri="{FF2B5EF4-FFF2-40B4-BE49-F238E27FC236}">
                <a16:creationId xmlns:a16="http://schemas.microsoft.com/office/drawing/2014/main" id="{0BCDC7E3-C6CD-4940-B8DF-7A8ACFA52467}"/>
              </a:ext>
            </a:extLst>
          </p:cNvPr>
          <p:cNvSpPr>
            <a:spLocks noGrp="1"/>
          </p:cNvSpPr>
          <p:nvPr>
            <p:ph type="title"/>
          </p:nvPr>
        </p:nvSpPr>
        <p:spPr>
          <a:xfrm>
            <a:off x="457201" y="1330"/>
            <a:ext cx="7419568" cy="893406"/>
          </a:xfrm>
          <a:prstGeom prst="rect">
            <a:avLst/>
          </a:prstGeom>
        </p:spPr>
        <p:txBody>
          <a:bodyPr vert="horz" lIns="91440" tIns="45720" rIns="91440" bIns="45720" rtlCol="0" anchor="b">
            <a:normAutofit/>
          </a:bodyPr>
          <a:lstStyle/>
          <a:p>
            <a:pPr fontAlgn="auto">
              <a:spcAft>
                <a:spcPts val="0"/>
              </a:spcAft>
            </a:pPr>
            <a:r>
              <a:rPr lang="en-US" dirty="0"/>
              <a:t>Edit Master text styles</a:t>
            </a:r>
          </a:p>
        </p:txBody>
      </p:sp>
      <p:sp>
        <p:nvSpPr>
          <p:cNvPr id="13" name="Rectangle 12">
            <a:extLst>
              <a:ext uri="{FF2B5EF4-FFF2-40B4-BE49-F238E27FC236}">
                <a16:creationId xmlns:a16="http://schemas.microsoft.com/office/drawing/2014/main" id="{A9BB9746-C15F-4FB7-B756-AF2C2AC5DB1C}"/>
              </a:ext>
            </a:extLst>
          </p:cNvPr>
          <p:cNvSpPr/>
          <p:nvPr/>
        </p:nvSpPr>
        <p:spPr>
          <a:xfrm>
            <a:off x="7876769" y="0"/>
            <a:ext cx="1277162" cy="354392"/>
          </a:xfrm>
          <a:prstGeom prst="rect">
            <a:avLst/>
          </a:prstGeom>
          <a:noFill/>
        </p:spPr>
        <p:txBody>
          <a:bodyPr wrap="square" lIns="68580" tIns="34290" rIns="68580" bIns="34290">
            <a:spAutoFit/>
          </a:bodyPr>
          <a:lstStyle/>
          <a:p>
            <a:r>
              <a:rPr lang="en-US" sz="1350" spc="23" dirty="0">
                <a:latin typeface="Helvetica Neue Thin" charset="0"/>
                <a:ea typeface="Helvetica Neue Thin" charset="0"/>
                <a:cs typeface="Helvetica Neue Thin" charset="0"/>
              </a:rPr>
              <a:t>IBM Research</a:t>
            </a:r>
          </a:p>
          <a:p>
            <a:endParaRPr lang="en-US" sz="503" spc="23" dirty="0">
              <a:latin typeface="Helvetica Neue Thin" charset="0"/>
              <a:ea typeface="Helvetica Neue Thin" charset="0"/>
              <a:cs typeface="Helvetica Neue Thin" charset="0"/>
            </a:endParaRPr>
          </a:p>
        </p:txBody>
      </p:sp>
      <p:sp>
        <p:nvSpPr>
          <p:cNvPr id="14" name="Rectangle 12">
            <a:extLst>
              <a:ext uri="{FF2B5EF4-FFF2-40B4-BE49-F238E27FC236}">
                <a16:creationId xmlns:a16="http://schemas.microsoft.com/office/drawing/2014/main" id="{41BF5285-63BF-4AAD-A5E2-8B6CC6EA6D73}"/>
              </a:ext>
            </a:extLst>
          </p:cNvPr>
          <p:cNvSpPr>
            <a:spLocks noChangeArrowheads="1"/>
          </p:cNvSpPr>
          <p:nvPr/>
        </p:nvSpPr>
        <p:spPr bwMode="auto">
          <a:xfrm>
            <a:off x="628650" y="6615574"/>
            <a:ext cx="7886700" cy="17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zh-CN" sz="600" dirty="0">
                <a:solidFill>
                  <a:srgbClr val="000000"/>
                </a:solidFill>
                <a:latin typeface="Arial" pitchFamily="34" charset="0"/>
                <a:ea typeface="宋体"/>
              </a:rPr>
              <a:t>IBM Research -   IBM Confidential   -                                                                        </a:t>
            </a:r>
            <a:fld id="{B08CA369-0877-490A-A0DF-46E0487DB463}" type="datetime1">
              <a:rPr lang="en-US" altLang="zh-CN" sz="600" smtClean="0">
                <a:solidFill>
                  <a:srgbClr val="000000"/>
                </a:solidFill>
                <a:latin typeface="Arial" pitchFamily="34" charset="0"/>
                <a:ea typeface="宋体"/>
              </a:rPr>
              <a:pPr eaLnBrk="1" hangingPunct="1">
                <a:defRPr/>
              </a:pPr>
              <a:t>9/17/2018</a:t>
            </a:fld>
            <a:r>
              <a:rPr lang="en-US" altLang="zh-CN" sz="600" dirty="0">
                <a:solidFill>
                  <a:srgbClr val="000000"/>
                </a:solidFill>
                <a:latin typeface="Arial" pitchFamily="34" charset="0"/>
                <a:ea typeface="宋体"/>
              </a:rPr>
              <a:t>                                                                                                                                </a:t>
            </a:r>
            <a:r>
              <a:rPr lang="en-US" altLang="en-US" sz="600" dirty="0">
                <a:solidFill>
                  <a:srgbClr val="000000"/>
                </a:solidFill>
                <a:latin typeface="Arial" pitchFamily="34" charset="0"/>
                <a:ea typeface="MS PGothic" pitchFamily="34" charset="-128"/>
              </a:rPr>
              <a:t>© 2017</a:t>
            </a:r>
            <a:r>
              <a:rPr lang="en-US" altLang="en-US" sz="600" baseline="0" dirty="0">
                <a:solidFill>
                  <a:srgbClr val="000000"/>
                </a:solidFill>
                <a:latin typeface="Arial" pitchFamily="34" charset="0"/>
                <a:ea typeface="MS PGothic" pitchFamily="34" charset="-128"/>
              </a:rPr>
              <a:t> I</a:t>
            </a:r>
            <a:r>
              <a:rPr lang="en-US" altLang="en-US" sz="600" dirty="0">
                <a:solidFill>
                  <a:srgbClr val="000000"/>
                </a:solidFill>
                <a:latin typeface="Arial" pitchFamily="34" charset="0"/>
                <a:ea typeface="MS PGothic" pitchFamily="34" charset="-128"/>
              </a:rPr>
              <a:t>BM Corporation           </a:t>
            </a:r>
            <a:fld id="{9950837B-4A49-4C75-8681-E3179A1E4666}" type="slidenum">
              <a:rPr lang="en-US" altLang="en-US" sz="600" smtClean="0">
                <a:solidFill>
                  <a:srgbClr val="000000"/>
                </a:solidFill>
                <a:latin typeface="Arial" pitchFamily="34" charset="0"/>
                <a:ea typeface="MS PGothic" pitchFamily="34" charset="-128"/>
              </a:rPr>
              <a:pPr eaLnBrk="1" hangingPunct="1">
                <a:defRPr/>
              </a:pPr>
              <a:t>‹#›</a:t>
            </a:fld>
            <a:r>
              <a:rPr lang="en-US" altLang="en-US" sz="600" dirty="0">
                <a:solidFill>
                  <a:srgbClr val="000000"/>
                </a:solidFill>
                <a:latin typeface="Arial" pitchFamily="34" charset="0"/>
                <a:ea typeface="MS PGothic" pitchFamily="34" charset="-128"/>
              </a:rPr>
              <a:t>   </a:t>
            </a:r>
          </a:p>
          <a:p>
            <a:pPr eaLnBrk="1" fontAlgn="auto" hangingPunct="1">
              <a:spcBef>
                <a:spcPts val="0"/>
              </a:spcBef>
              <a:spcAft>
                <a:spcPts val="0"/>
              </a:spcAft>
              <a:defRPr/>
            </a:pPr>
            <a:endParaRPr lang="en-US" altLang="en-US" sz="600" dirty="0">
              <a:solidFill>
                <a:srgbClr val="000000"/>
              </a:solidFill>
              <a:latin typeface="Arial" pitchFamily="34" charset="0"/>
              <a:ea typeface="SimSun" pitchFamily="2" charset="-122"/>
            </a:endParaRPr>
          </a:p>
        </p:txBody>
      </p:sp>
      <p:sp>
        <p:nvSpPr>
          <p:cNvPr id="16" name="Text Placeholder 15">
            <a:extLst>
              <a:ext uri="{FF2B5EF4-FFF2-40B4-BE49-F238E27FC236}">
                <a16:creationId xmlns:a16="http://schemas.microsoft.com/office/drawing/2014/main" id="{2320341F-15D5-483D-90AD-AE931CF15E8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77214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hdr="0" ftr="0" dt="0"/>
  <p:txStyles>
    <p:titleStyle>
      <a:lvl1pPr algn="l" defTabSz="685800" rtl="0" eaLnBrk="1" fontAlgn="auto" latinLnBrk="0" hangingPunct="1">
        <a:lnSpc>
          <a:spcPct val="90000"/>
        </a:lnSpc>
        <a:spcBef>
          <a:spcPct val="0"/>
        </a:spcBef>
        <a:spcAft>
          <a:spcPts val="0"/>
        </a:spcAft>
        <a:buNone/>
        <a:defRPr lang="en-US" sz="2100" kern="1200" dirty="0">
          <a:solidFill>
            <a:srgbClr val="00B050"/>
          </a:solidFill>
          <a:latin typeface="Arial" panose="020B0604020202020204" pitchFamily="34" charset="0"/>
          <a:ea typeface="+mn-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10"/>
          <p:cNvSpPr txBox="1">
            <a:spLocks noChangeArrowheads="1"/>
          </p:cNvSpPr>
          <p:nvPr userDrawn="1"/>
        </p:nvSpPr>
        <p:spPr bwMode="auto">
          <a:xfrm>
            <a:off x="7702154" y="6570664"/>
            <a:ext cx="1326356" cy="1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rgbClr val="000000"/>
                </a:solidFill>
                <a:latin typeface="Gill Sans" pitchFamily="34" charset="0"/>
                <a:ea typeface="ヒラギノ角ゴ ProN W3"/>
                <a:cs typeface="ヒラギノ角ゴ ProN W3"/>
                <a:sym typeface="Gill Sans" pitchFamily="34" charset="0"/>
              </a:defRPr>
            </a:lvl1pPr>
            <a:lvl2pPr marL="742950" indent="-285750">
              <a:defRPr sz="3600" b="1">
                <a:solidFill>
                  <a:srgbClr val="000000"/>
                </a:solidFill>
                <a:latin typeface="Gill Sans" pitchFamily="34" charset="0"/>
                <a:ea typeface="ヒラギノ角ゴ ProN W3"/>
                <a:cs typeface="ヒラギノ角ゴ ProN W3"/>
                <a:sym typeface="Gill Sans" pitchFamily="34" charset="0"/>
              </a:defRPr>
            </a:lvl2pPr>
            <a:lvl3pPr marL="1143000" indent="-228600">
              <a:defRPr sz="3600" b="1">
                <a:solidFill>
                  <a:srgbClr val="000000"/>
                </a:solidFill>
                <a:latin typeface="Gill Sans" pitchFamily="34" charset="0"/>
                <a:ea typeface="ヒラギノ角ゴ ProN W3"/>
                <a:cs typeface="ヒラギノ角ゴ ProN W3"/>
                <a:sym typeface="Gill Sans" pitchFamily="34" charset="0"/>
              </a:defRPr>
            </a:lvl3pPr>
            <a:lvl4pPr marL="1600200" indent="-228600">
              <a:defRPr sz="3600" b="1">
                <a:solidFill>
                  <a:srgbClr val="000000"/>
                </a:solidFill>
                <a:latin typeface="Gill Sans" pitchFamily="34" charset="0"/>
                <a:ea typeface="ヒラギノ角ゴ ProN W3"/>
                <a:cs typeface="ヒラギノ角ゴ ProN W3"/>
                <a:sym typeface="Gill Sans" pitchFamily="34" charset="0"/>
              </a:defRPr>
            </a:lvl4pPr>
            <a:lvl5pPr marL="2057400" indent="-228600">
              <a:defRPr sz="3600" b="1">
                <a:solidFill>
                  <a:srgbClr val="000000"/>
                </a:solidFill>
                <a:latin typeface="Gill Sans" pitchFamily="34" charset="0"/>
                <a:ea typeface="ヒラギノ角ゴ ProN W3"/>
                <a:cs typeface="ヒラギノ角ゴ ProN W3"/>
                <a:sym typeface="Gill Sans" pitchFamily="34" charset="0"/>
              </a:defRPr>
            </a:lvl5pPr>
            <a:lvl6pPr marL="25146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6pPr>
            <a:lvl7pPr marL="29718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7pPr>
            <a:lvl8pPr marL="34290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8pPr>
            <a:lvl9pPr marL="38862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9pPr>
          </a:lstStyle>
          <a:p>
            <a:pPr algn="r" eaLnBrk="1" fontAlgn="auto" hangingPunct="1">
              <a:spcBef>
                <a:spcPts val="0"/>
              </a:spcBef>
              <a:spcAft>
                <a:spcPts val="0"/>
              </a:spcAft>
              <a:defRPr/>
            </a:pPr>
            <a:r>
              <a:rPr lang="en-GB" altLang="en-US" sz="506" b="0" dirty="0" smtClean="0">
                <a:solidFill>
                  <a:schemeClr val="tx1"/>
                </a:solidFill>
                <a:latin typeface="HelveticaNeueLT Pro 45 Lt" panose="020B0403020202020204" pitchFamily="34" charset="0"/>
              </a:rPr>
              <a:t>© Copyright IBM Corporation 2018</a:t>
            </a:r>
          </a:p>
        </p:txBody>
      </p:sp>
      <p:pic>
        <p:nvPicPr>
          <p:cNvPr id="11" name="Picture 10" descr="IBM_logo_black" title="IBM logo Black"/>
          <p:cNvPicPr>
            <a:picLocks noChangeAspect="1" noChangeArrowheads="1"/>
          </p:cNvPicPr>
          <p:nvPr userDrawn="1"/>
        </p:nvPicPr>
        <p:blipFill>
          <a:blip r:embed="rId15"/>
          <a:srcRect/>
          <a:stretch>
            <a:fillRect/>
          </a:stretch>
        </p:blipFill>
        <p:spPr bwMode="auto">
          <a:xfrm>
            <a:off x="8468916" y="144463"/>
            <a:ext cx="514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1" title="separation line"/>
          <p:cNvSpPr>
            <a:spLocks noChangeShapeType="1"/>
          </p:cNvSpPr>
          <p:nvPr userDrawn="1"/>
        </p:nvSpPr>
        <p:spPr bwMode="auto">
          <a:xfrm>
            <a:off x="157163" y="555625"/>
            <a:ext cx="88713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sz="1013">
              <a:latin typeface="Gill Sans" pitchFamily="34" charset="0"/>
              <a:sym typeface="Gill Sans" pitchFamily="34" charset="0"/>
            </a:endParaRPr>
          </a:p>
        </p:txBody>
      </p:sp>
      <p:sp>
        <p:nvSpPr>
          <p:cNvPr id="14" name="Shape 15"/>
          <p:cNvSpPr>
            <a:spLocks noGrp="1"/>
          </p:cNvSpPr>
          <p:nvPr userDrawn="1">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
        <p:nvSpPr>
          <p:cNvPr id="2" name="TextBox 1"/>
          <p:cNvSpPr txBox="1"/>
          <p:nvPr userDrawn="1"/>
        </p:nvSpPr>
        <p:spPr>
          <a:xfrm>
            <a:off x="157163" y="155515"/>
            <a:ext cx="1576072" cy="230832"/>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IBM Accessibility Research</a:t>
            </a:r>
          </a:p>
        </p:txBody>
      </p:sp>
    </p:spTree>
    <p:extLst>
      <p:ext uri="{BB962C8B-B14F-4D97-AF65-F5344CB8AC3E}">
        <p14:creationId xmlns:p14="http://schemas.microsoft.com/office/powerpoint/2010/main" val="6202420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892"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784"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675"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566"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0260" indent="-17026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3160" indent="-17026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6060" indent="-17026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960" indent="-17026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1860" indent="-17026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03"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skjan.org/media/eaps/interactiveprocessEAP.do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askjan.org/topics/interactive.cf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askjan.org/toolki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askjan.org/"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23.jpe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22.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notesSlide" Target="../notesSlides/notesSlide6.xml"/><Relationship Id="rId5" Type="http://schemas.openxmlformats.org/officeDocument/2006/relationships/tags" Target="../tags/tag10.xml"/><Relationship Id="rId10" Type="http://schemas.openxmlformats.org/officeDocument/2006/relationships/slideLayout" Target="../slideLayouts/slideLayout7.xml"/><Relationship Id="rId4" Type="http://schemas.openxmlformats.org/officeDocument/2006/relationships/tags" Target="../tags/tag9.xml"/><Relationship Id="rId9"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4.jp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25.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276600" y="2611437"/>
            <a:ext cx="5483942" cy="3032125"/>
          </a:xfrm>
          <a:noFill/>
          <a:extLst>
            <a:ext uri="{909E8E84-426E-40dd-AFC4-6F175D3DCCD1}"/>
          </a:extLst>
        </p:spPr>
        <p:txBody>
          <a:bodyPr>
            <a:normAutofit fontScale="92500" lnSpcReduction="20000"/>
          </a:bodyPr>
          <a:lstStyle/>
          <a:p>
            <a:pPr>
              <a:lnSpc>
                <a:spcPct val="110000"/>
              </a:lnSpc>
              <a:spcBef>
                <a:spcPct val="0"/>
              </a:spcBef>
              <a:buFont typeface="Wingdings" charset="0"/>
              <a:buNone/>
              <a:defRPr/>
            </a:pPr>
            <a:r>
              <a:rPr lang="en-US" altLang="en-US" sz="3500" dirty="0" smtClean="0"/>
              <a:t>The ADA and Accommodations: Techniques and Tools for Workplace Success </a:t>
            </a:r>
          </a:p>
          <a:p>
            <a:pPr>
              <a:lnSpc>
                <a:spcPct val="110000"/>
              </a:lnSpc>
              <a:spcBef>
                <a:spcPct val="0"/>
              </a:spcBef>
              <a:buFont typeface="Wingdings" charset="0"/>
              <a:buNone/>
              <a:defRPr/>
            </a:pPr>
            <a:endParaRPr lang="en-US" altLang="en-US" sz="3600" b="0" dirty="0"/>
          </a:p>
          <a:p>
            <a:pPr>
              <a:lnSpc>
                <a:spcPct val="110000"/>
              </a:lnSpc>
              <a:spcBef>
                <a:spcPct val="0"/>
              </a:spcBef>
              <a:buFont typeface="Wingdings" charset="0"/>
              <a:buNone/>
              <a:defRPr/>
            </a:pPr>
            <a:r>
              <a:rPr lang="en-US" altLang="en-US" sz="2400" dirty="0"/>
              <a:t>Lou </a:t>
            </a:r>
            <a:r>
              <a:rPr lang="en-US" altLang="en-US" sz="2400" dirty="0" smtClean="0"/>
              <a:t>Orslene, JAN Co-Director</a:t>
            </a:r>
          </a:p>
          <a:p>
            <a:pPr>
              <a:lnSpc>
                <a:spcPct val="110000"/>
              </a:lnSpc>
              <a:spcBef>
                <a:spcPct val="0"/>
              </a:spcBef>
              <a:buFont typeface="Wingdings" charset="0"/>
              <a:buNone/>
              <a:defRPr/>
            </a:pPr>
            <a:r>
              <a:rPr lang="en-US" altLang="en-US" sz="2400" dirty="0" smtClean="0"/>
              <a:t>Orslene@jan.wvu.edu</a:t>
            </a:r>
          </a:p>
          <a:p>
            <a:pPr>
              <a:lnSpc>
                <a:spcPct val="110000"/>
              </a:lnSpc>
              <a:spcBef>
                <a:spcPct val="0"/>
              </a:spcBef>
              <a:buFont typeface="Wingdings" charset="0"/>
              <a:buNone/>
              <a:defRPr/>
            </a:pPr>
            <a:endParaRPr lang="en-US" altLang="en-US" sz="2400" b="0" dirty="0"/>
          </a:p>
          <a:p>
            <a:pPr>
              <a:lnSpc>
                <a:spcPct val="110000"/>
              </a:lnSpc>
              <a:spcBef>
                <a:spcPct val="0"/>
              </a:spcBef>
              <a:buFont typeface="Wingdings" charset="0"/>
              <a:buNone/>
              <a:defRPr/>
            </a:pPr>
            <a:endParaRPr lang="en-US" altLang="en-US" sz="2400" b="0" dirty="0"/>
          </a:p>
          <a:p>
            <a:pPr>
              <a:lnSpc>
                <a:spcPct val="80000"/>
              </a:lnSpc>
              <a:spcBef>
                <a:spcPct val="0"/>
              </a:spcBef>
              <a:buFont typeface="Wingdings" charset="0"/>
              <a:buNone/>
              <a:defRPr/>
            </a:pPr>
            <a:endParaRPr lang="en-US" sz="1800" b="0" dirty="0">
              <a:latin typeface="Arial" charset="0"/>
              <a:ea typeface="ＭＳ Ｐゴシック" charset="0"/>
              <a:cs typeface="Arial" charset="0"/>
            </a:endParaRPr>
          </a:p>
        </p:txBody>
      </p:sp>
      <p:grpSp>
        <p:nvGrpSpPr>
          <p:cNvPr id="30724" name="Group 1" descr="A teacher working with a child student in school setting&#10;" title="Photo of woman with child"/>
          <p:cNvGrpSpPr>
            <a:grpSpLocks/>
          </p:cNvGrpSpPr>
          <p:nvPr/>
        </p:nvGrpSpPr>
        <p:grpSpPr bwMode="auto">
          <a:xfrm>
            <a:off x="1143000" y="914400"/>
            <a:ext cx="1981200" cy="4032250"/>
            <a:chOff x="1143000" y="914400"/>
            <a:chExt cx="1981200" cy="4032250"/>
          </a:xfrm>
        </p:grpSpPr>
        <p:pic>
          <p:nvPicPr>
            <p:cNvPr id="4" name="Picture 3" descr="Shipping clerk in a workroom. " title="Photo of man "/>
            <p:cNvPicPr>
              <a:picLocks noChangeAspect="1"/>
            </p:cNvPicPr>
            <p:nvPr/>
          </p:nvPicPr>
          <p:blipFill>
            <a:blip r:embed="rId3" cstate="print"/>
            <a:srcRect r="45324"/>
            <a:stretch>
              <a:fillRect/>
            </a:stretch>
          </p:blipFill>
          <p:spPr>
            <a:xfrm>
              <a:off x="1143000" y="914400"/>
              <a:ext cx="914400" cy="1212499"/>
            </a:xfrm>
            <a:prstGeom prst="rect">
              <a:avLst/>
            </a:prstGeom>
            <a:effectLst>
              <a:outerShdw blurRad="50800" dist="38100" dir="13500000" algn="br" rotWithShape="0">
                <a:prstClr val="black">
                  <a:alpha val="40000"/>
                </a:prstClr>
              </a:outerShdw>
            </a:effectLst>
            <a:scene3d>
              <a:camera prst="orthographicFront">
                <a:rot lat="0" lon="0" rev="0"/>
              </a:camera>
              <a:lightRig rig="threePt" dir="t"/>
            </a:scene3d>
          </p:spPr>
        </p:pic>
        <p:pic>
          <p:nvPicPr>
            <p:cNvPr id="5" name="Picture 4" descr="Woman teaching young girl"/>
            <p:cNvPicPr>
              <a:picLocks noChangeAspect="1"/>
            </p:cNvPicPr>
            <p:nvPr/>
          </p:nvPicPr>
          <p:blipFill>
            <a:blip r:embed="rId4"/>
            <a:srcRect l="52667" b="7701"/>
            <a:stretch>
              <a:fillRect/>
            </a:stretch>
          </p:blipFill>
          <p:spPr bwMode="auto">
            <a:xfrm>
              <a:off x="2209800" y="1746250"/>
              <a:ext cx="914400" cy="1292225"/>
            </a:xfrm>
            <a:prstGeom prst="rect">
              <a:avLst/>
            </a:prstGeom>
            <a:noFill/>
            <a:ln>
              <a:noFill/>
            </a:ln>
            <a:effectLst>
              <a:outerShdw blurRad="50800" dist="38100" dir="18900000" algn="b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usinesswoman using wheelchair" title="Photo of woman in hallway "/>
            <p:cNvPicPr>
              <a:picLocks noChangeAspect="1"/>
            </p:cNvPicPr>
            <p:nvPr/>
          </p:nvPicPr>
          <p:blipFill>
            <a:blip r:embed="rId5"/>
            <a:srcRect l="46001" r="4668" b="9540"/>
            <a:stretch>
              <a:fillRect/>
            </a:stretch>
          </p:blipFill>
          <p:spPr bwMode="auto">
            <a:xfrm>
              <a:off x="1143000" y="2279650"/>
              <a:ext cx="914400" cy="1216025"/>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eated businessman holding cane at desk in offcie setting" title="Photo of man in office setting"/>
            <p:cNvPicPr>
              <a:picLocks noChangeAspect="1"/>
            </p:cNvPicPr>
            <p:nvPr/>
          </p:nvPicPr>
          <p:blipFill>
            <a:blip r:embed="rId6"/>
            <a:srcRect l="44667" b="7701"/>
            <a:stretch>
              <a:fillRect/>
            </a:stretch>
          </p:blipFill>
          <p:spPr bwMode="auto">
            <a:xfrm>
              <a:off x="2209800" y="3182938"/>
              <a:ext cx="914400" cy="1104900"/>
            </a:xfrm>
            <a:prstGeom prst="rect">
              <a:avLst/>
            </a:prstGeom>
            <a:noFill/>
            <a:ln>
              <a:noFill/>
            </a:ln>
            <a:effectLst>
              <a:outerShdw blurRad="50800" dist="38100" algn="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tore clerk in grocery store" title="Photo of man in grocery store"/>
            <p:cNvPicPr>
              <a:picLocks noChangeAspect="1"/>
            </p:cNvPicPr>
            <p:nvPr/>
          </p:nvPicPr>
          <p:blipFill>
            <a:blip r:embed="rId7"/>
            <a:srcRect/>
            <a:stretch>
              <a:fillRect/>
            </a:stretch>
          </p:blipFill>
          <p:spPr bwMode="auto">
            <a:xfrm>
              <a:off x="1143000" y="3649663"/>
              <a:ext cx="914400" cy="1296987"/>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3404865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4"/>
          <p:cNvSpPr>
            <a:spLocks noGrp="1"/>
          </p:cNvSpPr>
          <p:nvPr>
            <p:ph idx="1"/>
            <p:custDataLst>
              <p:tags r:id="rId2"/>
            </p:custDataLst>
          </p:nvPr>
        </p:nvSpPr>
        <p:spPr bwMode="auto">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buFont typeface="Arial" charset="0"/>
              <a:buNone/>
              <a:defRPr/>
            </a:pPr>
            <a:endParaRPr lang="en-US" sz="900" dirty="0" smtClean="0">
              <a:solidFill>
                <a:srgbClr val="002060"/>
              </a:solidFill>
              <a:latin typeface="Arial" charset="0"/>
              <a:cs typeface="Arial" charset="0"/>
            </a:endParaRPr>
          </a:p>
          <a:p>
            <a:pPr marL="0" indent="0">
              <a:spcBef>
                <a:spcPct val="0"/>
              </a:spcBef>
              <a:defRPr/>
            </a:pPr>
            <a:r>
              <a:rPr lang="en-US" altLang="en-US" sz="3600" dirty="0">
                <a:solidFill>
                  <a:srgbClr val="002060"/>
                </a:solidFill>
                <a:latin typeface="Calibri" panose="020F0502020204030204" pitchFamily="34" charset="0"/>
                <a:cs typeface="+mn-cs"/>
              </a:rPr>
              <a:t>How </a:t>
            </a:r>
            <a:r>
              <a:rPr lang="en-US" altLang="en-US" sz="3600" dirty="0" smtClean="0">
                <a:solidFill>
                  <a:srgbClr val="002060"/>
                </a:solidFill>
                <a:latin typeface="Calibri" panose="020F0502020204030204" pitchFamily="34" charset="0"/>
                <a:cs typeface="+mn-cs"/>
              </a:rPr>
              <a:t>do I Disclose? </a:t>
            </a:r>
            <a:endParaRPr lang="en-US" altLang="en-US" sz="3600" dirty="0">
              <a:solidFill>
                <a:srgbClr val="002060"/>
              </a:solidFill>
              <a:latin typeface="Calibri" panose="020F0502020204030204" pitchFamily="34" charset="0"/>
              <a:cs typeface="+mn-cs"/>
            </a:endParaRPr>
          </a:p>
          <a:p>
            <a:pPr marL="0" indent="0">
              <a:defRPr/>
            </a:pPr>
            <a:endParaRPr lang="en-US" b="0" dirty="0" smtClean="0">
              <a:solidFill>
                <a:srgbClr val="002060"/>
              </a:solidFill>
              <a:latin typeface="Arial" charset="0"/>
              <a:cs typeface="Arial" charset="0"/>
            </a:endParaRPr>
          </a:p>
          <a:p>
            <a:pPr marL="0" indent="0">
              <a:defRPr/>
            </a:pPr>
            <a:r>
              <a:rPr lang="en-US" b="0" dirty="0" smtClean="0">
                <a:solidFill>
                  <a:srgbClr val="002060"/>
                </a:solidFill>
                <a:latin typeface="Arial" charset="0"/>
                <a:cs typeface="Arial" charset="0"/>
              </a:rPr>
              <a:t>To </a:t>
            </a:r>
            <a:r>
              <a:rPr lang="en-US" b="0" dirty="0">
                <a:solidFill>
                  <a:srgbClr val="002060"/>
                </a:solidFill>
                <a:latin typeface="Arial" charset="0"/>
                <a:cs typeface="Arial" charset="0"/>
              </a:rPr>
              <a:t>request accommodation, an individual:</a:t>
            </a:r>
          </a:p>
          <a:p>
            <a:pPr marL="457200" indent="-457200">
              <a:buFont typeface="Wingdings" panose="05000000000000000000" pitchFamily="2" charset="2"/>
              <a:buChar char="§"/>
              <a:defRPr/>
            </a:pPr>
            <a:r>
              <a:rPr lang="en-US" b="0" dirty="0">
                <a:solidFill>
                  <a:srgbClr val="002060"/>
                </a:solidFill>
                <a:latin typeface="Arial" charset="0"/>
                <a:cs typeface="Arial" charset="0"/>
              </a:rPr>
              <a:t>May use “plain English”</a:t>
            </a:r>
          </a:p>
          <a:p>
            <a:pPr marL="457200" indent="-457200">
              <a:buFont typeface="Wingdings" panose="05000000000000000000" pitchFamily="2" charset="2"/>
              <a:buChar char="§"/>
              <a:defRPr/>
            </a:pPr>
            <a:r>
              <a:rPr lang="en-US" b="0" dirty="0">
                <a:solidFill>
                  <a:srgbClr val="002060"/>
                </a:solidFill>
                <a:latin typeface="Arial" charset="0"/>
                <a:cs typeface="Arial" charset="0"/>
              </a:rPr>
              <a:t>Need not mention the ADA</a:t>
            </a:r>
          </a:p>
          <a:p>
            <a:pPr marL="457200" indent="-457200">
              <a:buFont typeface="Wingdings" panose="05000000000000000000" pitchFamily="2" charset="2"/>
              <a:buChar char="§"/>
              <a:defRPr/>
            </a:pPr>
            <a:r>
              <a:rPr lang="en-US" b="0" dirty="0">
                <a:solidFill>
                  <a:srgbClr val="002060"/>
                </a:solidFill>
                <a:latin typeface="Arial" charset="0"/>
                <a:cs typeface="Arial" charset="0"/>
              </a:rPr>
              <a:t>Need not use the phrase “reasonable accommodation”</a:t>
            </a:r>
          </a:p>
          <a:p>
            <a:pPr marL="457200" indent="-457200">
              <a:buFont typeface="Arial" pitchFamily="34" charset="0"/>
              <a:buChar char="•"/>
              <a:defRPr/>
            </a:pPr>
            <a:endParaRPr lang="en-US" dirty="0" smtClean="0">
              <a:solidFill>
                <a:srgbClr val="002060"/>
              </a:solidFill>
              <a:latin typeface="Arial" charset="0"/>
              <a:cs typeface="Arial" charset="0"/>
            </a:endParaRPr>
          </a:p>
        </p:txBody>
      </p:sp>
      <p:sp>
        <p:nvSpPr>
          <p:cNvPr id="541699" name="Slide Number Placeholder 5"/>
          <p:cNvSpPr>
            <a:spLocks noGrp="1"/>
          </p:cNvSpPr>
          <p:nvPr>
            <p:ph type="sldNum" sz="quarter" idx="10"/>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26EA47D7-15A5-4E09-B101-BEA21C1AAF14}" type="slidenum">
              <a:rPr lang="en-US" altLang="en-US" sz="1400" smtClean="0">
                <a:solidFill>
                  <a:srgbClr val="FFFFFF"/>
                </a:solidFill>
              </a:rPr>
              <a:pPr fontAlgn="base">
                <a:spcBef>
                  <a:spcPct val="0"/>
                </a:spcBef>
                <a:spcAft>
                  <a:spcPct val="0"/>
                </a:spcAft>
                <a:buFontTx/>
                <a:buNone/>
              </a:pPr>
              <a:t>10</a:t>
            </a:fld>
            <a:endParaRPr lang="en-US" altLang="en-US" sz="1400" smtClean="0">
              <a:solidFill>
                <a:srgbClr val="FFFFFF"/>
              </a:solidFill>
            </a:endParaRPr>
          </a:p>
        </p:txBody>
      </p:sp>
      <p:sp>
        <p:nvSpPr>
          <p:cNvPr id="4" name="Title 1"/>
          <p:cNvSpPr txBox="1">
            <a:spLocks/>
          </p:cNvSpPr>
          <p:nvPr/>
        </p:nvSpPr>
        <p:spPr bwMode="auto">
          <a:xfrm>
            <a:off x="551794" y="355944"/>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000" b="1" dirty="0" smtClean="0">
                <a:solidFill>
                  <a:srgbClr val="002060"/>
                </a:solidFill>
                <a:latin typeface="+mn-lt"/>
                <a:ea typeface="+mj-ea"/>
                <a:cs typeface="+mj-cs"/>
              </a:rPr>
              <a:t>  Disclosure  </a:t>
            </a:r>
            <a:endParaRPr lang="en-US" altLang="en-US" sz="4000" b="1" dirty="0">
              <a:solidFill>
                <a:srgbClr val="002060"/>
              </a:solidFill>
              <a:latin typeface="+mn-lt"/>
              <a:ea typeface="+mj-ea"/>
              <a:cs typeface="+mj-cs"/>
            </a:endParaRPr>
          </a:p>
        </p:txBody>
      </p:sp>
    </p:spTree>
    <p:custDataLst>
      <p:tags r:id="rId1"/>
    </p:custDataLst>
    <p:extLst>
      <p:ext uri="{BB962C8B-B14F-4D97-AF65-F5344CB8AC3E}">
        <p14:creationId xmlns:p14="http://schemas.microsoft.com/office/powerpoint/2010/main" val="147577186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4"/>
          <p:cNvSpPr>
            <a:spLocks noGrp="1"/>
          </p:cNvSpPr>
          <p:nvPr>
            <p:ph idx="1"/>
            <p:custDataLst>
              <p:tags r:id="rId2"/>
            </p:custDataLst>
          </p:nvPr>
        </p:nvSpPr>
        <p:spPr bwMode="auto">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defRPr/>
            </a:pPr>
            <a:r>
              <a:rPr lang="en-US" altLang="en-US" sz="3600" dirty="0">
                <a:solidFill>
                  <a:srgbClr val="002060"/>
                </a:solidFill>
                <a:latin typeface="Calibri" panose="020F0502020204030204" pitchFamily="34" charset="0"/>
                <a:cs typeface="+mn-cs"/>
              </a:rPr>
              <a:t>Who </a:t>
            </a:r>
            <a:r>
              <a:rPr lang="en-US" altLang="en-US" sz="3600" dirty="0" smtClean="0">
                <a:solidFill>
                  <a:srgbClr val="002060"/>
                </a:solidFill>
                <a:latin typeface="Calibri" panose="020F0502020204030204" pitchFamily="34" charset="0"/>
                <a:cs typeface="+mn-cs"/>
              </a:rPr>
              <a:t>do I Disclose to? </a:t>
            </a:r>
            <a:endParaRPr lang="en-US" altLang="en-US" sz="3600" dirty="0">
              <a:solidFill>
                <a:srgbClr val="002060"/>
              </a:solidFill>
              <a:latin typeface="Calibri" panose="020F0502020204030204" pitchFamily="34" charset="0"/>
              <a:cs typeface="+mn-cs"/>
            </a:endParaRPr>
          </a:p>
          <a:p>
            <a:pPr>
              <a:buFont typeface="Arial" charset="0"/>
              <a:buNone/>
              <a:defRPr/>
            </a:pPr>
            <a:endParaRPr lang="en-US" sz="2000" dirty="0" smtClean="0">
              <a:solidFill>
                <a:srgbClr val="002060"/>
              </a:solidFill>
              <a:latin typeface="Arial" charset="0"/>
              <a:cs typeface="Arial" charset="0"/>
            </a:endParaRPr>
          </a:p>
          <a:p>
            <a:pPr marL="0" indent="0">
              <a:defRPr/>
            </a:pPr>
            <a:r>
              <a:rPr lang="en-US" b="0" dirty="0">
                <a:solidFill>
                  <a:srgbClr val="002060"/>
                </a:solidFill>
                <a:latin typeface="Arial" charset="0"/>
                <a:cs typeface="Arial" charset="0"/>
              </a:rPr>
              <a:t>Verbally or in writing, tell the</a:t>
            </a:r>
            <a:r>
              <a:rPr lang="en-US" b="0" dirty="0" smtClean="0">
                <a:solidFill>
                  <a:srgbClr val="002060"/>
                </a:solidFill>
                <a:latin typeface="Arial" charset="0"/>
                <a:cs typeface="Arial" charset="0"/>
              </a:rPr>
              <a:t>…</a:t>
            </a:r>
          </a:p>
          <a:p>
            <a:pPr marL="0" indent="0">
              <a:defRPr/>
            </a:pPr>
            <a:endParaRPr lang="en-US" sz="1200" b="0" dirty="0">
              <a:solidFill>
                <a:srgbClr val="002060"/>
              </a:solidFill>
              <a:latin typeface="Arial" charset="0"/>
              <a:cs typeface="Arial" charset="0"/>
            </a:endParaRPr>
          </a:p>
          <a:p>
            <a:pPr marL="457200" indent="-457200">
              <a:buFont typeface="Wingdings" panose="05000000000000000000" pitchFamily="2" charset="2"/>
              <a:buChar char="§"/>
              <a:defRPr/>
            </a:pPr>
            <a:r>
              <a:rPr lang="en-US" b="0" dirty="0">
                <a:solidFill>
                  <a:srgbClr val="002060"/>
                </a:solidFill>
                <a:latin typeface="Arial" charset="0"/>
                <a:cs typeface="Arial" charset="0"/>
              </a:rPr>
              <a:t>Employer</a:t>
            </a:r>
          </a:p>
          <a:p>
            <a:pPr marL="457200" indent="-457200">
              <a:buFont typeface="Wingdings" panose="05000000000000000000" pitchFamily="2" charset="2"/>
              <a:buChar char="§"/>
              <a:defRPr/>
            </a:pPr>
            <a:r>
              <a:rPr lang="en-US" b="0" dirty="0">
                <a:solidFill>
                  <a:srgbClr val="002060"/>
                </a:solidFill>
                <a:latin typeface="Arial" charset="0"/>
                <a:cs typeface="Arial" charset="0"/>
              </a:rPr>
              <a:t>Supervisor</a:t>
            </a:r>
          </a:p>
          <a:p>
            <a:pPr marL="457200" indent="-457200">
              <a:buFont typeface="Wingdings" panose="05000000000000000000" pitchFamily="2" charset="2"/>
              <a:buChar char="§"/>
              <a:defRPr/>
            </a:pPr>
            <a:r>
              <a:rPr lang="en-US" b="0" dirty="0">
                <a:solidFill>
                  <a:srgbClr val="002060"/>
                </a:solidFill>
                <a:latin typeface="Arial" charset="0"/>
                <a:cs typeface="Arial" charset="0"/>
              </a:rPr>
              <a:t>HR representative, or</a:t>
            </a:r>
          </a:p>
          <a:p>
            <a:pPr marL="457200" indent="-457200">
              <a:buFont typeface="Wingdings" panose="05000000000000000000" pitchFamily="2" charset="2"/>
              <a:buChar char="§"/>
              <a:defRPr/>
            </a:pPr>
            <a:r>
              <a:rPr lang="en-US" b="0" dirty="0">
                <a:solidFill>
                  <a:srgbClr val="002060"/>
                </a:solidFill>
                <a:latin typeface="Arial" charset="0"/>
                <a:cs typeface="Arial" charset="0"/>
              </a:rPr>
              <a:t>Other appropriate </a:t>
            </a:r>
            <a:r>
              <a:rPr lang="en-US" b="0" dirty="0" smtClean="0">
                <a:solidFill>
                  <a:srgbClr val="002060"/>
                </a:solidFill>
                <a:latin typeface="Arial" charset="0"/>
                <a:cs typeface="Arial" charset="0"/>
              </a:rPr>
              <a:t>person provided in the accommodation policy.</a:t>
            </a:r>
            <a:endParaRPr lang="en-US" b="0" dirty="0">
              <a:solidFill>
                <a:srgbClr val="002060"/>
              </a:solidFill>
              <a:latin typeface="Arial" charset="0"/>
              <a:cs typeface="Arial" charset="0"/>
            </a:endParaRPr>
          </a:p>
          <a:p>
            <a:pPr marL="457200" indent="-457200">
              <a:buFont typeface="Arial" pitchFamily="34" charset="0"/>
              <a:buChar char="•"/>
              <a:defRPr/>
            </a:pPr>
            <a:endParaRPr lang="en-US" dirty="0" smtClean="0">
              <a:latin typeface="Arial" charset="0"/>
              <a:cs typeface="Arial" charset="0"/>
            </a:endParaRPr>
          </a:p>
        </p:txBody>
      </p:sp>
      <p:sp>
        <p:nvSpPr>
          <p:cNvPr id="543747" name="Slide Number Placeholder 5"/>
          <p:cNvSpPr>
            <a:spLocks noGrp="1"/>
          </p:cNvSpPr>
          <p:nvPr>
            <p:ph type="sldNum" sz="quarter" idx="10"/>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FEC1BD8C-8700-447A-B0CF-0BD3C9D67D57}" type="slidenum">
              <a:rPr lang="en-US" altLang="en-US" sz="1400" smtClean="0">
                <a:solidFill>
                  <a:srgbClr val="FFFFFF"/>
                </a:solidFill>
              </a:rPr>
              <a:pPr fontAlgn="base">
                <a:spcBef>
                  <a:spcPct val="0"/>
                </a:spcBef>
                <a:spcAft>
                  <a:spcPct val="0"/>
                </a:spcAft>
                <a:buFontTx/>
                <a:buNone/>
              </a:pPr>
              <a:t>11</a:t>
            </a:fld>
            <a:endParaRPr lang="en-US" altLang="en-US" sz="1400" smtClean="0">
              <a:solidFill>
                <a:srgbClr val="FFFFFF"/>
              </a:solidFill>
            </a:endParaRPr>
          </a:p>
        </p:txBody>
      </p:sp>
      <p:sp>
        <p:nvSpPr>
          <p:cNvPr id="4" name="Title 1"/>
          <p:cNvSpPr txBox="1">
            <a:spLocks/>
          </p:cNvSpPr>
          <p:nvPr/>
        </p:nvSpPr>
        <p:spPr bwMode="auto">
          <a:xfrm>
            <a:off x="551794" y="355944"/>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000" b="1" dirty="0" smtClean="0">
                <a:solidFill>
                  <a:srgbClr val="002060"/>
                </a:solidFill>
                <a:latin typeface="+mn-lt"/>
                <a:ea typeface="+mj-ea"/>
                <a:cs typeface="+mj-cs"/>
              </a:rPr>
              <a:t>  Disclosure</a:t>
            </a:r>
            <a:endParaRPr lang="en-US" altLang="en-US" sz="4000" b="1" dirty="0">
              <a:solidFill>
                <a:srgbClr val="002060"/>
              </a:solidFill>
              <a:latin typeface="+mn-lt"/>
              <a:ea typeface="+mj-ea"/>
              <a:cs typeface="+mj-cs"/>
            </a:endParaRPr>
          </a:p>
        </p:txBody>
      </p:sp>
    </p:spTree>
    <p:custDataLst>
      <p:tags r:id="rId1"/>
    </p:custDataLst>
    <p:extLst>
      <p:ext uri="{BB962C8B-B14F-4D97-AF65-F5344CB8AC3E}">
        <p14:creationId xmlns:p14="http://schemas.microsoft.com/office/powerpoint/2010/main" val="265135371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normAutofit/>
          </a:bodyPr>
          <a:lstStyle/>
          <a:p>
            <a:pPr marL="0" indent="0">
              <a:defRPr/>
            </a:pPr>
            <a:endParaRPr lang="en-US" sz="1300" b="1" dirty="0" smtClean="0"/>
          </a:p>
          <a:p>
            <a:pPr marL="0" indent="0" eaLnBrk="1" hangingPunct="1">
              <a:spcBef>
                <a:spcPts val="25"/>
              </a:spcBef>
              <a:spcAft>
                <a:spcPts val="1800"/>
              </a:spcAft>
            </a:pPr>
            <a:r>
              <a:rPr lang="en-US" altLang="en-US" sz="2400" b="0" dirty="0"/>
              <a:t>The basis for inclusive employment is the reasonable accommodation (RA) policy and process</a:t>
            </a:r>
          </a:p>
          <a:p>
            <a:pPr marL="0" indent="0" eaLnBrk="1" hangingPunct="1">
              <a:spcBef>
                <a:spcPts val="25"/>
              </a:spcBef>
              <a:spcAft>
                <a:spcPts val="1800"/>
              </a:spcAft>
            </a:pPr>
            <a:r>
              <a:rPr lang="en-US" altLang="en-US" sz="2400" b="0" dirty="0"/>
              <a:t>The foundation for reasonable accommodation is a robust interactive process (IP)</a:t>
            </a:r>
          </a:p>
          <a:p>
            <a:pPr marL="0" indent="0" eaLnBrk="1" hangingPunct="1">
              <a:spcBef>
                <a:spcPts val="25"/>
              </a:spcBef>
              <a:spcAft>
                <a:spcPts val="1800"/>
              </a:spcAft>
            </a:pPr>
            <a:r>
              <a:rPr lang="en-US" altLang="en-US" sz="2400" b="0" dirty="0" smtClean="0"/>
              <a:t>The trigger for RA and IP is a disclosure and request </a:t>
            </a:r>
            <a:r>
              <a:rPr lang="en-US" altLang="en-US" sz="2400" b="0" dirty="0"/>
              <a:t>for an accommodation or recognition of an obvious barrier to someone with a known </a:t>
            </a:r>
            <a:r>
              <a:rPr lang="en-US" altLang="en-US" sz="2400" b="0" dirty="0" smtClean="0"/>
              <a:t>disability</a:t>
            </a:r>
            <a:endParaRPr lang="en-US" altLang="en-US" sz="2400" b="0" dirty="0"/>
          </a:p>
          <a:p>
            <a:pPr marL="0" indent="0" eaLnBrk="1" hangingPunct="1">
              <a:spcBef>
                <a:spcPts val="25"/>
              </a:spcBef>
              <a:spcAft>
                <a:spcPts val="1800"/>
              </a:spcAft>
            </a:pPr>
            <a:r>
              <a:rPr lang="en-US" altLang="en-US" sz="2400" b="0" dirty="0"/>
              <a:t>A request for accommodation includes two essential elements </a:t>
            </a:r>
            <a:r>
              <a:rPr lang="en-US" altLang="en-US" sz="2400" dirty="0" smtClean="0"/>
              <a:t>—</a:t>
            </a:r>
            <a:r>
              <a:rPr lang="en-US" altLang="en-US" sz="2400" b="0" dirty="0" smtClean="0"/>
              <a:t> </a:t>
            </a:r>
            <a:r>
              <a:rPr lang="en-US" altLang="en-US" sz="2400" b="0" dirty="0"/>
              <a:t>a medical condition and a related challenge at work</a:t>
            </a:r>
          </a:p>
          <a:p>
            <a:pPr marL="400050" lvl="1" indent="0">
              <a:buNone/>
              <a:defRPr/>
            </a:pPr>
            <a:endParaRPr lang="en-US" sz="11200" dirty="0"/>
          </a:p>
          <a:p>
            <a:pPr marL="0" indent="-400050">
              <a:lnSpc>
                <a:spcPct val="170000"/>
              </a:lnSpc>
              <a:spcBef>
                <a:spcPts val="0"/>
              </a:spcBef>
              <a:defRPr/>
            </a:pPr>
            <a:endParaRPr lang="en-US" altLang="en-US" sz="3600" dirty="0" smtClean="0"/>
          </a:p>
        </p:txBody>
      </p:sp>
      <p:sp>
        <p:nvSpPr>
          <p:cNvPr id="4915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92BD201-0EE9-4973-B2DD-C6E9AF52D99F}" type="slidenum">
              <a:rPr lang="en-US" altLang="en-US" sz="1400" smtClean="0">
                <a:solidFill>
                  <a:srgbClr val="FFFFFF"/>
                </a:solidFill>
              </a:rPr>
              <a:pPr>
                <a:spcBef>
                  <a:spcPct val="0"/>
                </a:spcBef>
                <a:buFontTx/>
                <a:buNone/>
              </a:pPr>
              <a:t>12</a:t>
            </a:fld>
            <a:endParaRPr lang="en-US" altLang="en-US" sz="1400" dirty="0" smtClean="0">
              <a:solidFill>
                <a:srgbClr val="FFFFFF"/>
              </a:solidFill>
            </a:endParaRPr>
          </a:p>
        </p:txBody>
      </p:sp>
      <p:sp>
        <p:nvSpPr>
          <p:cNvPr id="5" name="Title 3"/>
          <p:cNvSpPr txBox="1">
            <a:spLocks/>
          </p:cNvSpPr>
          <p:nvPr/>
        </p:nvSpPr>
        <p:spPr bwMode="auto">
          <a:xfrm>
            <a:off x="183444" y="441325"/>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altLang="en-US" sz="2800" dirty="0" smtClean="0"/>
              <a:t> 	</a:t>
            </a:r>
            <a:r>
              <a:rPr lang="en-US" sz="4800" dirty="0" smtClean="0">
                <a:latin typeface="Arial" charset="0"/>
                <a:cs typeface="Arial" charset="0"/>
              </a:rPr>
              <a:t>RA &amp; IP</a:t>
            </a:r>
            <a:endParaRPr lang="en-US" sz="4800" dirty="0">
              <a:latin typeface="Arial" charset="0"/>
              <a:cs typeface="Arial" charset="0"/>
            </a:endParaRPr>
          </a:p>
        </p:txBody>
      </p:sp>
    </p:spTree>
    <p:extLst>
      <p:ext uri="{BB962C8B-B14F-4D97-AF65-F5344CB8AC3E}">
        <p14:creationId xmlns:p14="http://schemas.microsoft.com/office/powerpoint/2010/main" val="3949030870"/>
      </p:ext>
    </p:extLst>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p:txBody>
          <a:bodyPr>
            <a:normAutofit/>
          </a:bodyPr>
          <a:lstStyle/>
          <a:p>
            <a:pPr marL="0" indent="0" eaLnBrk="1" hangingPunct="1">
              <a:lnSpc>
                <a:spcPct val="150000"/>
              </a:lnSpc>
              <a:buFont typeface="Wingdings 3" panose="05040102010807070707" pitchFamily="18" charset="2"/>
              <a:buNone/>
            </a:pPr>
            <a:r>
              <a:rPr lang="en-US" altLang="en-US" sz="2400" dirty="0" smtClean="0"/>
              <a:t>Step 1: Recognizing an Accommodation Request</a:t>
            </a:r>
          </a:p>
          <a:p>
            <a:pPr marL="0" indent="0" eaLnBrk="1" hangingPunct="1">
              <a:lnSpc>
                <a:spcPct val="150000"/>
              </a:lnSpc>
              <a:buFont typeface="Wingdings 3" panose="05040102010807070707" pitchFamily="18" charset="2"/>
              <a:buNone/>
            </a:pPr>
            <a:r>
              <a:rPr lang="en-US" altLang="en-US" sz="2400" dirty="0" smtClean="0"/>
              <a:t>Step 2: Gathering information</a:t>
            </a:r>
          </a:p>
          <a:p>
            <a:pPr marL="0" indent="0" eaLnBrk="1" hangingPunct="1">
              <a:lnSpc>
                <a:spcPct val="150000"/>
              </a:lnSpc>
              <a:buFont typeface="Wingdings 3" panose="05040102010807070707" pitchFamily="18" charset="2"/>
              <a:buNone/>
            </a:pPr>
            <a:r>
              <a:rPr lang="en-US" altLang="en-US" sz="2400" dirty="0" smtClean="0"/>
              <a:t>Step 3: Exploring Accommodation Options</a:t>
            </a:r>
          </a:p>
          <a:p>
            <a:pPr marL="0" indent="0" eaLnBrk="1" hangingPunct="1">
              <a:lnSpc>
                <a:spcPct val="150000"/>
              </a:lnSpc>
              <a:buFont typeface="Wingdings 3" panose="05040102010807070707" pitchFamily="18" charset="2"/>
              <a:buNone/>
            </a:pPr>
            <a:r>
              <a:rPr lang="en-US" altLang="en-US" sz="2400" dirty="0" smtClean="0"/>
              <a:t>Step 4: Choosing an Accommodation</a:t>
            </a:r>
          </a:p>
          <a:p>
            <a:pPr marL="0" indent="0" eaLnBrk="1" hangingPunct="1">
              <a:lnSpc>
                <a:spcPct val="150000"/>
              </a:lnSpc>
              <a:buFont typeface="Wingdings 3" panose="05040102010807070707" pitchFamily="18" charset="2"/>
              <a:buNone/>
            </a:pPr>
            <a:r>
              <a:rPr lang="en-US" altLang="en-US" sz="2400" dirty="0" smtClean="0"/>
              <a:t>Step 5: Implementing the Accommodation</a:t>
            </a:r>
          </a:p>
          <a:p>
            <a:pPr marL="0" indent="0" eaLnBrk="1" hangingPunct="1">
              <a:lnSpc>
                <a:spcPct val="150000"/>
              </a:lnSpc>
              <a:buFont typeface="Wingdings 3" panose="05040102010807070707" pitchFamily="18" charset="2"/>
              <a:buNone/>
            </a:pPr>
            <a:r>
              <a:rPr lang="en-US" altLang="en-US" sz="2400" dirty="0" smtClean="0"/>
              <a:t>Step 6: Monitoring the Accommodation </a:t>
            </a:r>
          </a:p>
          <a:p>
            <a:pPr marL="0" indent="0" algn="ctr" eaLnBrk="1" hangingPunct="1">
              <a:buFont typeface="Wingdings 3" panose="05040102010807070707" pitchFamily="18" charset="2"/>
              <a:buNone/>
            </a:pPr>
            <a:endParaRPr lang="en-US" altLang="en-US" sz="2400" dirty="0" smtClean="0"/>
          </a:p>
        </p:txBody>
      </p:sp>
      <p:sp>
        <p:nvSpPr>
          <p:cNvPr id="3481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2009AC3-6FCF-471A-B8CF-ACC4FE300931}" type="slidenum">
              <a:rPr lang="en-US" altLang="en-US" sz="1400" smtClean="0">
                <a:solidFill>
                  <a:srgbClr val="FFFFFF"/>
                </a:solidFill>
              </a:rPr>
              <a:pPr>
                <a:spcBef>
                  <a:spcPct val="0"/>
                </a:spcBef>
                <a:buFontTx/>
                <a:buNone/>
              </a:pPr>
              <a:t>13</a:t>
            </a:fld>
            <a:endParaRPr lang="en-US" altLang="en-US" sz="1400" smtClean="0">
              <a:solidFill>
                <a:srgbClr val="FFFFFF"/>
              </a:solidFill>
            </a:endParaRPr>
          </a:p>
        </p:txBody>
      </p:sp>
      <p:sp>
        <p:nvSpPr>
          <p:cNvPr id="8" name="Title 1"/>
          <p:cNvSpPr txBox="1">
            <a:spLocks/>
          </p:cNvSpPr>
          <p:nvPr/>
        </p:nvSpPr>
        <p:spPr bwMode="auto">
          <a:xfrm>
            <a:off x="609600" y="447675"/>
            <a:ext cx="5715000" cy="609600"/>
          </a:xfrm>
          <a:prstGeom prst="rect">
            <a:avLst/>
          </a:prstGeom>
          <a:noFill/>
          <a:ln w="9525">
            <a:noFill/>
            <a:miter lim="800000"/>
            <a:headEnd/>
            <a:tailEnd/>
          </a:ln>
        </p:spPr>
        <p:txBody>
          <a:bodyPr anchor="ctr"/>
          <a:lstStyle/>
          <a:p>
            <a:pPr fontAlgn="auto">
              <a:spcBef>
                <a:spcPts val="0"/>
              </a:spcBef>
              <a:spcAft>
                <a:spcPts val="0"/>
              </a:spcAft>
              <a:defRPr/>
            </a:pPr>
            <a:r>
              <a:rPr lang="en-US" sz="2800" b="1" dirty="0">
                <a:solidFill>
                  <a:schemeClr val="tx2">
                    <a:lumMod val="75000"/>
                  </a:schemeClr>
                </a:solidFill>
                <a:latin typeface="Arial" panose="020B0604020202020204" pitchFamily="34" charset="0"/>
                <a:ea typeface="+mj-ea"/>
                <a:cs typeface="Arial" panose="020B0604020202020204" pitchFamily="34" charset="0"/>
              </a:rPr>
              <a:t>JAN’s Interactive Process</a:t>
            </a:r>
          </a:p>
        </p:txBody>
      </p:sp>
      <p:sp>
        <p:nvSpPr>
          <p:cNvPr id="5" name="TextBox 4" descr="http://askjan.org/media/eaps/interactiveprocessEAP.doc&#10;">
            <a:hlinkClick r:id="rId3"/>
          </p:cNvPr>
          <p:cNvSpPr txBox="1"/>
          <p:nvPr/>
        </p:nvSpPr>
        <p:spPr>
          <a:xfrm rot="10800000" flipV="1">
            <a:off x="1066800" y="5568920"/>
            <a:ext cx="6934201" cy="400110"/>
          </a:xfrm>
          <a:prstGeom prst="rect">
            <a:avLst/>
          </a:prstGeom>
          <a:solidFill>
            <a:schemeClr val="bg1"/>
          </a:solidFill>
        </p:spPr>
        <p:txBody>
          <a:bodyPr wrap="square">
            <a:spAutoFit/>
          </a:bodyPr>
          <a:lstStyle/>
          <a:p>
            <a:pPr algn="ctr">
              <a:spcBef>
                <a:spcPts val="1200"/>
              </a:spcBef>
              <a:defRPr/>
            </a:pPr>
            <a:r>
              <a:rPr lang="en-US" sz="2000" dirty="0">
                <a:solidFill>
                  <a:srgbClr val="002C5F"/>
                </a:solidFill>
                <a:latin typeface="Arial" panose="020B0604020202020204" pitchFamily="34" charset="0"/>
                <a:ea typeface="+mj-ea"/>
                <a:cs typeface="Arial" panose="020B0604020202020204" pitchFamily="34" charset="0"/>
                <a:hlinkClick r:id="rId4"/>
              </a:rPr>
              <a:t>https</a:t>
            </a:r>
            <a:r>
              <a:rPr lang="en-US" sz="2000" dirty="0" smtClean="0">
                <a:solidFill>
                  <a:srgbClr val="002C5F"/>
                </a:solidFill>
                <a:latin typeface="Arial" panose="020B0604020202020204" pitchFamily="34" charset="0"/>
                <a:ea typeface="+mj-ea"/>
                <a:cs typeface="Arial" panose="020B0604020202020204" pitchFamily="34" charset="0"/>
                <a:hlinkClick r:id="rId4"/>
              </a:rPr>
              <a:t>://AskJAN.org/topics/interactive.cfm</a:t>
            </a:r>
            <a:endParaRPr lang="en-US" sz="2000" dirty="0">
              <a:solidFill>
                <a:srgbClr val="002C5F"/>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5006956"/>
      </p:ext>
    </p:extLst>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p:txBody>
          <a:bodyPr anchor="ctr">
            <a:normAutofit fontScale="77500" lnSpcReduction="20000"/>
          </a:bodyPr>
          <a:lstStyle/>
          <a:p>
            <a:pPr>
              <a:lnSpc>
                <a:spcPct val="120000"/>
              </a:lnSpc>
              <a:buFont typeface="Wingdings" panose="05000000000000000000" pitchFamily="2" charset="2"/>
              <a:buChar char="§"/>
            </a:pPr>
            <a:r>
              <a:rPr lang="en-US" b="0" dirty="0" smtClean="0"/>
              <a:t>Modifying </a:t>
            </a:r>
            <a:r>
              <a:rPr lang="en-US" b="0" dirty="0"/>
              <a:t>schedule or allowing leave time </a:t>
            </a:r>
          </a:p>
          <a:p>
            <a:pPr>
              <a:buFont typeface="Wingdings" panose="05000000000000000000" pitchFamily="2" charset="2"/>
              <a:buChar char="§"/>
            </a:pPr>
            <a:r>
              <a:rPr lang="en-US" b="0" dirty="0"/>
              <a:t>Making workplace or work station accessible</a:t>
            </a:r>
          </a:p>
          <a:p>
            <a:pPr>
              <a:buFont typeface="Wingdings" panose="05000000000000000000" pitchFamily="2" charset="2"/>
              <a:buChar char="§"/>
            </a:pPr>
            <a:r>
              <a:rPr lang="en-US" b="0" dirty="0"/>
              <a:t>Modifying methods </a:t>
            </a:r>
            <a:r>
              <a:rPr lang="en-US" b="0" dirty="0" smtClean="0"/>
              <a:t>— </a:t>
            </a:r>
            <a:r>
              <a:rPr lang="en-US" b="0" dirty="0"/>
              <a:t>testing, communication, or training</a:t>
            </a:r>
          </a:p>
          <a:p>
            <a:pPr>
              <a:buFont typeface="Wingdings" panose="05000000000000000000" pitchFamily="2" charset="2"/>
              <a:buChar char="§"/>
            </a:pPr>
            <a:r>
              <a:rPr lang="en-US" b="0" dirty="0"/>
              <a:t>Modifying  </a:t>
            </a:r>
            <a:r>
              <a:rPr lang="en-US" b="0" dirty="0" smtClean="0"/>
              <a:t>or creating policies</a:t>
            </a:r>
            <a:endParaRPr lang="en-US" b="0" dirty="0"/>
          </a:p>
          <a:p>
            <a:pPr>
              <a:buFont typeface="Wingdings" panose="05000000000000000000" pitchFamily="2" charset="2"/>
              <a:buChar char="§"/>
            </a:pPr>
            <a:r>
              <a:rPr lang="en-US" b="0" dirty="0"/>
              <a:t>Purchasing or modifying equipment or products </a:t>
            </a:r>
          </a:p>
          <a:p>
            <a:pPr>
              <a:buFont typeface="Wingdings" panose="05000000000000000000" pitchFamily="2" charset="2"/>
              <a:buChar char="§"/>
            </a:pPr>
            <a:r>
              <a:rPr lang="en-US" b="0" dirty="0"/>
              <a:t>Purchasing a service </a:t>
            </a:r>
            <a:r>
              <a:rPr lang="en-US" b="0" dirty="0" smtClean="0"/>
              <a:t>— </a:t>
            </a:r>
            <a:r>
              <a:rPr lang="en-US" b="0" dirty="0"/>
              <a:t>reader or interpreter</a:t>
            </a:r>
          </a:p>
          <a:p>
            <a:pPr>
              <a:buFont typeface="Wingdings" panose="05000000000000000000" pitchFamily="2" charset="2"/>
              <a:buChar char="§"/>
            </a:pPr>
            <a:r>
              <a:rPr lang="en-US" b="0" dirty="0"/>
              <a:t>Restructuring job </a:t>
            </a:r>
          </a:p>
          <a:p>
            <a:pPr>
              <a:buFont typeface="Wingdings" panose="05000000000000000000" pitchFamily="2" charset="2"/>
              <a:buChar char="§"/>
            </a:pPr>
            <a:r>
              <a:rPr lang="en-US" b="0" dirty="0"/>
              <a:t>Reassignment </a:t>
            </a:r>
            <a:endParaRPr lang="en-US" dirty="0"/>
          </a:p>
          <a:p>
            <a:pPr>
              <a:buFont typeface="Wingdings" panose="05000000000000000000" pitchFamily="2" charset="2"/>
              <a:buChar char="§"/>
            </a:pPr>
            <a:r>
              <a:rPr lang="en-US" altLang="en-US" b="0" dirty="0" smtClean="0">
                <a:solidFill>
                  <a:srgbClr val="002060"/>
                </a:solidFill>
              </a:rPr>
              <a:t>Other accommodations</a:t>
            </a:r>
          </a:p>
          <a:p>
            <a:pPr marL="1192213" lvl="1" eaLnBrk="1" hangingPunct="1"/>
            <a:r>
              <a:rPr lang="en-US" altLang="en-US" dirty="0" smtClean="0">
                <a:solidFill>
                  <a:srgbClr val="002060"/>
                </a:solidFill>
              </a:rPr>
              <a:t> Telework</a:t>
            </a:r>
          </a:p>
          <a:p>
            <a:pPr marL="1192213" lvl="1" eaLnBrk="1" hangingPunct="1"/>
            <a:r>
              <a:rPr lang="en-US" altLang="en-US" dirty="0" smtClean="0">
                <a:solidFill>
                  <a:srgbClr val="002060"/>
                </a:solidFill>
              </a:rPr>
              <a:t> Adjusting supervisory method</a:t>
            </a:r>
          </a:p>
          <a:p>
            <a:pPr marL="1192213" lvl="1" eaLnBrk="1" hangingPunct="1"/>
            <a:r>
              <a:rPr lang="en-US" altLang="en-US" dirty="0" smtClean="0">
                <a:solidFill>
                  <a:srgbClr val="002060"/>
                </a:solidFill>
              </a:rPr>
              <a:t> Using a service animal</a:t>
            </a:r>
            <a:endParaRPr lang="en-US" altLang="en-US" dirty="0">
              <a:solidFill>
                <a:srgbClr val="002060"/>
              </a:solidFill>
            </a:endParaRPr>
          </a:p>
          <a:p>
            <a:pPr marL="1192213" lvl="1" eaLnBrk="1" hangingPunct="1"/>
            <a:endParaRPr lang="en-US" altLang="en-US" dirty="0">
              <a:solidFill>
                <a:srgbClr val="002060"/>
              </a:solidFill>
            </a:endParaRPr>
          </a:p>
        </p:txBody>
      </p:sp>
      <p:sp>
        <p:nvSpPr>
          <p:cNvPr id="3482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594A22C-2EDD-4DB1-B6BD-A909CD953759}" type="slidenum">
              <a:rPr lang="en-US" altLang="en-US" sz="1400" smtClean="0">
                <a:solidFill>
                  <a:srgbClr val="FFFFFF"/>
                </a:solidFill>
              </a:rPr>
              <a:pPr>
                <a:spcBef>
                  <a:spcPct val="0"/>
                </a:spcBef>
                <a:buFontTx/>
                <a:buNone/>
              </a:pPr>
              <a:t>14</a:t>
            </a:fld>
            <a:endParaRPr lang="en-US" altLang="en-US" sz="1400" dirty="0" smtClean="0">
              <a:solidFill>
                <a:srgbClr val="FFFFFF"/>
              </a:solidFill>
            </a:endParaRPr>
          </a:p>
        </p:txBody>
      </p:sp>
      <p:pic>
        <p:nvPicPr>
          <p:cNvPr id="4" name="Content Placeholder 4" descr="woman using computer"/>
          <p:cNvPicPr>
            <a:picLocks noChangeAspect="1" noChangeArrowheads="1"/>
          </p:cNvPicPr>
          <p:nvPr/>
        </p:nvPicPr>
        <p:blipFill>
          <a:blip r:embed="rId3" cstate="print"/>
          <a:srcRect/>
          <a:stretch>
            <a:fillRect/>
          </a:stretch>
        </p:blipFill>
        <p:spPr bwMode="auto">
          <a:xfrm>
            <a:off x="6946491" y="4026811"/>
            <a:ext cx="1559184" cy="2293538"/>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34821" name="Rectangle 2"/>
          <p:cNvSpPr>
            <a:spLocks noChangeArrowheads="1"/>
          </p:cNvSpPr>
          <p:nvPr/>
        </p:nvSpPr>
        <p:spPr bwMode="auto">
          <a:xfrm>
            <a:off x="-282575" y="493713"/>
            <a:ext cx="6938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1028700" indent="-29051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lvl="1" eaLnBrk="1" hangingPunct="1">
              <a:spcBef>
                <a:spcPct val="0"/>
              </a:spcBef>
              <a:buFont typeface="Arial" panose="020B0604020202020204" pitchFamily="34" charset="0"/>
              <a:buNone/>
            </a:pPr>
            <a:r>
              <a:rPr lang="en-US" altLang="en-US" sz="3200" b="1" dirty="0" smtClean="0">
                <a:solidFill>
                  <a:srgbClr val="002060"/>
                </a:solidFill>
                <a:latin typeface="Calibri" panose="020F0502020204030204" pitchFamily="34" charset="0"/>
              </a:rPr>
              <a:t>Eight </a:t>
            </a:r>
            <a:r>
              <a:rPr lang="en-US" altLang="en-US" sz="3200" b="1" dirty="0">
                <a:solidFill>
                  <a:srgbClr val="002060"/>
                </a:solidFill>
                <a:latin typeface="Calibri" panose="020F0502020204030204" pitchFamily="34" charset="0"/>
              </a:rPr>
              <a:t>M</a:t>
            </a:r>
            <a:r>
              <a:rPr lang="en-US" altLang="en-US" sz="3200" b="1" dirty="0" smtClean="0">
                <a:solidFill>
                  <a:srgbClr val="002060"/>
                </a:solidFill>
                <a:latin typeface="Calibri" panose="020F0502020204030204" pitchFamily="34" charset="0"/>
              </a:rPr>
              <a:t>ost </a:t>
            </a:r>
            <a:r>
              <a:rPr lang="en-US" altLang="en-US" sz="3200" b="1" dirty="0">
                <a:solidFill>
                  <a:srgbClr val="002060"/>
                </a:solidFill>
                <a:latin typeface="Calibri" panose="020F0502020204030204" pitchFamily="34" charset="0"/>
              </a:rPr>
              <a:t>C</a:t>
            </a:r>
            <a:r>
              <a:rPr lang="en-US" altLang="en-US" sz="3200" b="1" dirty="0" smtClean="0">
                <a:solidFill>
                  <a:srgbClr val="002060"/>
                </a:solidFill>
                <a:latin typeface="Calibri" panose="020F0502020204030204" pitchFamily="34" charset="0"/>
              </a:rPr>
              <a:t>ommon Types </a:t>
            </a:r>
            <a:r>
              <a:rPr lang="en-US" altLang="en-US" sz="3200" b="1" dirty="0">
                <a:solidFill>
                  <a:srgbClr val="002060"/>
                </a:solidFill>
                <a:latin typeface="Calibri" panose="020F0502020204030204" pitchFamily="34" charset="0"/>
              </a:rPr>
              <a:t>of </a:t>
            </a:r>
            <a:r>
              <a:rPr lang="en-US" altLang="en-US" sz="3200" b="1" dirty="0" smtClean="0">
                <a:solidFill>
                  <a:srgbClr val="002060"/>
                </a:solidFill>
                <a:latin typeface="Calibri" panose="020F0502020204030204" pitchFamily="34" charset="0"/>
              </a:rPr>
              <a:t>RA</a:t>
            </a:r>
            <a:endParaRPr lang="en-US" altLang="en-US" sz="32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039675839"/>
      </p:ext>
    </p:extLst>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altLang="en-US" sz="3600" b="0" dirty="0"/>
          </a:p>
          <a:p>
            <a:pPr marL="0" indent="0">
              <a:buNone/>
            </a:pPr>
            <a:r>
              <a:rPr lang="en-US" altLang="en-US" sz="3600" b="0" dirty="0"/>
              <a:t>An free, online “living” toolkit that captures and continuously updates best and emerging practices in providing accommodations in the workplace.</a:t>
            </a:r>
          </a:p>
          <a:p>
            <a:pPr marL="0" indent="0"/>
            <a:endParaRPr lang="en-US" altLang="en-US" sz="3600" b="0" dirty="0"/>
          </a:p>
          <a:p>
            <a:pPr marL="0" indent="0" algn="ctr">
              <a:buNone/>
            </a:pPr>
            <a:r>
              <a:rPr lang="en-US" altLang="en-US" sz="3600" b="0" dirty="0">
                <a:hlinkClick r:id="rId3"/>
              </a:rPr>
              <a:t>http://AskJAN.org/toolkit</a:t>
            </a:r>
            <a:r>
              <a:rPr lang="en-US" altLang="en-US" sz="3600" b="0" dirty="0" smtClean="0">
                <a:hlinkClick r:id="rId3"/>
              </a:rPr>
              <a:t>/</a:t>
            </a:r>
            <a:r>
              <a:rPr lang="en-US" altLang="en-US" sz="3600" b="0" dirty="0" smtClean="0"/>
              <a:t> </a:t>
            </a:r>
            <a:endParaRPr lang="en-US" altLang="en-US" sz="3600" b="0" dirty="0"/>
          </a:p>
          <a:p>
            <a:pPr marL="0" indent="0">
              <a:buNone/>
            </a:pPr>
            <a:endParaRPr lang="en-US" dirty="0"/>
          </a:p>
        </p:txBody>
      </p:sp>
      <p:sp>
        <p:nvSpPr>
          <p:cNvPr id="2" name="Title 1"/>
          <p:cNvSpPr>
            <a:spLocks noGrp="1"/>
          </p:cNvSpPr>
          <p:nvPr>
            <p:ph type="title"/>
          </p:nvPr>
        </p:nvSpPr>
        <p:spPr/>
        <p:txBody>
          <a:bodyPr>
            <a:normAutofit/>
          </a:bodyPr>
          <a:lstStyle/>
          <a:p>
            <a:pPr>
              <a:defRPr/>
            </a:pPr>
            <a:r>
              <a:rPr lang="en-US" altLang="en-US" dirty="0">
                <a:solidFill>
                  <a:srgbClr val="002060"/>
                </a:solidFill>
                <a:latin typeface="Arial" panose="020B0604020202020204" pitchFamily="34" charset="0"/>
                <a:cs typeface="Arial" panose="020B0604020202020204" pitchFamily="34" charset="0"/>
              </a:rPr>
              <a:t>What is the Toolkit?</a:t>
            </a:r>
          </a:p>
        </p:txBody>
      </p:sp>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15</a:t>
            </a:fld>
            <a:endParaRPr lang="en-US" altLang="en-US"/>
          </a:p>
        </p:txBody>
      </p:sp>
    </p:spTree>
    <p:extLst>
      <p:ext uri="{BB962C8B-B14F-4D97-AF65-F5344CB8AC3E}">
        <p14:creationId xmlns:p14="http://schemas.microsoft.com/office/powerpoint/2010/main" val="4187877502"/>
      </p:ext>
    </p:extLst>
  </p:cSld>
  <p:clrMapOvr>
    <a:masterClrMapping/>
  </p:clrMapOvr>
  <p:transition spd="slow">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defRPr/>
            </a:pPr>
            <a:endParaRPr lang="en-US" altLang="en-US" sz="700" dirty="0">
              <a:solidFill>
                <a:srgbClr val="002060"/>
              </a:solidFill>
            </a:endParaRPr>
          </a:p>
          <a:p>
            <a:pPr>
              <a:buFont typeface="Wingdings" panose="05000000000000000000" pitchFamily="2" charset="2"/>
              <a:buChar char="§"/>
              <a:defRPr/>
            </a:pPr>
            <a:r>
              <a:rPr lang="en-US" altLang="en-US" sz="2800" b="0" dirty="0"/>
              <a:t>Recruiters, Hiring Managers and Supervisors</a:t>
            </a:r>
          </a:p>
          <a:p>
            <a:pPr>
              <a:buFont typeface="Wingdings" panose="05000000000000000000" pitchFamily="2" charset="2"/>
              <a:buChar char="§"/>
              <a:defRPr/>
            </a:pPr>
            <a:r>
              <a:rPr lang="en-US" altLang="en-US" sz="2800" b="0" dirty="0"/>
              <a:t>Accommodation Consultant/Subject Matter Expert</a:t>
            </a:r>
          </a:p>
          <a:p>
            <a:pPr>
              <a:buFont typeface="Wingdings" panose="05000000000000000000" pitchFamily="2" charset="2"/>
              <a:buChar char="§"/>
              <a:defRPr/>
            </a:pPr>
            <a:r>
              <a:rPr lang="en-US" altLang="en-US" sz="2800" b="0" dirty="0"/>
              <a:t>Employees and Co-workers — Allies </a:t>
            </a:r>
          </a:p>
          <a:p>
            <a:pPr>
              <a:defRPr/>
            </a:pPr>
            <a:endParaRPr lang="en-GB" altLang="en-US" sz="2800" dirty="0"/>
          </a:p>
          <a:p>
            <a:pPr marL="0" indent="0">
              <a:buNone/>
            </a:pPr>
            <a:endParaRPr lang="en-US" sz="2800" dirty="0"/>
          </a:p>
        </p:txBody>
      </p:sp>
      <p:sp>
        <p:nvSpPr>
          <p:cNvPr id="2" name="Title 1"/>
          <p:cNvSpPr>
            <a:spLocks noGrp="1"/>
          </p:cNvSpPr>
          <p:nvPr>
            <p:ph type="title"/>
          </p:nvPr>
        </p:nvSpPr>
        <p:spPr/>
        <p:txBody>
          <a:bodyPr>
            <a:normAutofit/>
          </a:bodyPr>
          <a:lstStyle/>
          <a:p>
            <a:pPr>
              <a:defRPr/>
            </a:pPr>
            <a:r>
              <a:rPr lang="en-US" altLang="en-US" dirty="0">
                <a:solidFill>
                  <a:srgbClr val="002060"/>
                </a:solidFill>
              </a:rPr>
              <a:t>Who uses the Toolkit? </a:t>
            </a:r>
          </a:p>
        </p:txBody>
      </p:sp>
      <p:pic>
        <p:nvPicPr>
          <p:cNvPr id="4" name="Picture 3" descr="JAN Toolkit Graphic with multiple drawers one for each of three customers Recruiters and Managers, Reasinabkle Accommodation Specialists, and Employees with disabilities.&#10;The drawers contain resources for each custome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5107" y="3533453"/>
            <a:ext cx="3557586" cy="283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16</a:t>
            </a:fld>
            <a:endParaRPr lang="en-US" altLang="en-US"/>
          </a:p>
        </p:txBody>
      </p:sp>
    </p:spTree>
    <p:extLst>
      <p:ext uri="{BB962C8B-B14F-4D97-AF65-F5344CB8AC3E}">
        <p14:creationId xmlns:p14="http://schemas.microsoft.com/office/powerpoint/2010/main" val="191012531"/>
      </p:ext>
    </p:extLst>
  </p:cSld>
  <p:clrMapOvr>
    <a:masterClrMapping/>
  </p:clrMapOvr>
  <p:transition spd="slow">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defRPr/>
            </a:pPr>
            <a:r>
              <a:rPr lang="en-US" altLang="en-US" b="0" dirty="0"/>
              <a:t>Employees and Co-workers — Allies </a:t>
            </a:r>
          </a:p>
        </p:txBody>
      </p:sp>
      <p:sp>
        <p:nvSpPr>
          <p:cNvPr id="2" name="Title 1"/>
          <p:cNvSpPr>
            <a:spLocks noGrp="1"/>
          </p:cNvSpPr>
          <p:nvPr>
            <p:ph type="title"/>
          </p:nvPr>
        </p:nvSpPr>
        <p:spPr/>
        <p:txBody>
          <a:bodyPr>
            <a:normAutofit/>
          </a:bodyPr>
          <a:lstStyle/>
          <a:p>
            <a:r>
              <a:rPr lang="en-US" dirty="0"/>
              <a:t>Accommodation Toolkit</a:t>
            </a:r>
          </a:p>
        </p:txBody>
      </p:sp>
      <p:pic>
        <p:nvPicPr>
          <p:cNvPr id="6" name="Picture 2" descr="A Screenshot of the Tools for Employees and Co-workers Drawer, or Drawer Three.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534" y="2328686"/>
            <a:ext cx="5525495" cy="311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17</a:t>
            </a:fld>
            <a:endParaRPr lang="en-US" altLang="en-US"/>
          </a:p>
        </p:txBody>
      </p:sp>
    </p:spTree>
    <p:extLst>
      <p:ext uri="{BB962C8B-B14F-4D97-AF65-F5344CB8AC3E}">
        <p14:creationId xmlns:p14="http://schemas.microsoft.com/office/powerpoint/2010/main" val="2403926581"/>
      </p:ext>
    </p:extLst>
  </p:cSld>
  <p:clrMapOvr>
    <a:masterClrMapping/>
  </p:clrMapOvr>
  <p:transition spd="slow">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descr="Video still"/>
          <p:cNvSpPr>
            <a:spLocks noGrp="1"/>
          </p:cNvSpPr>
          <p:nvPr>
            <p:ph idx="1"/>
          </p:nvPr>
        </p:nvSpPr>
        <p:spPr>
          <a:xfrm>
            <a:off x="838200" y="1295400"/>
            <a:ext cx="7848600" cy="5184775"/>
          </a:xfrm>
        </p:spPr>
        <p:txBody>
          <a:bodyPr>
            <a:normAutofit/>
          </a:bodyPr>
          <a:lstStyle/>
          <a:p>
            <a:pPr marL="0" lvl="0" indent="0" eaLnBrk="1" fontAlgn="auto" hangingPunct="1">
              <a:spcBef>
                <a:spcPts val="0"/>
              </a:spcBef>
              <a:spcAft>
                <a:spcPts val="0"/>
              </a:spcAft>
              <a:defRPr/>
            </a:pPr>
            <a:endParaRPr lang="en-US" altLang="en-US" dirty="0" smtClean="0"/>
          </a:p>
          <a:p>
            <a:pPr marL="0" lvl="0" indent="0" eaLnBrk="1" fontAlgn="auto" hangingPunct="1">
              <a:spcBef>
                <a:spcPts val="0"/>
              </a:spcBef>
              <a:spcAft>
                <a:spcPts val="0"/>
              </a:spcAft>
              <a:defRPr/>
            </a:pPr>
            <a:endParaRPr lang="en-US" altLang="en-US" dirty="0"/>
          </a:p>
          <a:p>
            <a:pPr marL="0" lvl="0" indent="0" eaLnBrk="1" fontAlgn="auto" hangingPunct="1">
              <a:spcBef>
                <a:spcPts val="0"/>
              </a:spcBef>
              <a:spcAft>
                <a:spcPts val="0"/>
              </a:spcAft>
              <a:defRPr/>
            </a:pPr>
            <a:endParaRPr lang="en-US" altLang="en-US" dirty="0" smtClean="0"/>
          </a:p>
          <a:p>
            <a:pPr marL="0" lvl="0" indent="0" eaLnBrk="1" fontAlgn="auto" hangingPunct="1">
              <a:spcBef>
                <a:spcPts val="0"/>
              </a:spcBef>
              <a:spcAft>
                <a:spcPts val="0"/>
              </a:spcAft>
              <a:defRPr/>
            </a:pPr>
            <a:endParaRPr lang="en-US" altLang="en-US" dirty="0"/>
          </a:p>
          <a:p>
            <a:pPr marL="0" lvl="0" indent="0" eaLnBrk="1" fontAlgn="auto" hangingPunct="1">
              <a:spcBef>
                <a:spcPts val="0"/>
              </a:spcBef>
              <a:spcAft>
                <a:spcPts val="0"/>
              </a:spcAft>
              <a:defRPr/>
            </a:pPr>
            <a:endParaRPr lang="en-US" altLang="en-US" dirty="0" smtClean="0"/>
          </a:p>
          <a:p>
            <a:pPr marL="0" lvl="0" indent="0" eaLnBrk="1" fontAlgn="auto" hangingPunct="1">
              <a:spcBef>
                <a:spcPts val="0"/>
              </a:spcBef>
              <a:spcAft>
                <a:spcPts val="0"/>
              </a:spcAft>
              <a:defRPr/>
            </a:pPr>
            <a:endParaRPr lang="en-US" altLang="en-US" dirty="0"/>
          </a:p>
          <a:p>
            <a:pPr marL="0" lvl="0" indent="0" eaLnBrk="1" fontAlgn="auto" hangingPunct="1">
              <a:spcBef>
                <a:spcPts val="0"/>
              </a:spcBef>
              <a:spcAft>
                <a:spcPts val="0"/>
              </a:spcAft>
              <a:defRPr/>
            </a:pPr>
            <a:endParaRPr lang="en-US" altLang="en-US" dirty="0" smtClean="0"/>
          </a:p>
          <a:p>
            <a:pPr marL="0" lvl="0" indent="0" eaLnBrk="1" fontAlgn="auto" hangingPunct="1">
              <a:spcBef>
                <a:spcPts val="0"/>
              </a:spcBef>
              <a:spcAft>
                <a:spcPts val="0"/>
              </a:spcAft>
              <a:defRPr/>
            </a:pPr>
            <a:endParaRPr lang="en-US" altLang="en-US" dirty="0"/>
          </a:p>
          <a:p>
            <a:pPr marL="0" lvl="0" indent="0" eaLnBrk="1" fontAlgn="auto" hangingPunct="1">
              <a:spcBef>
                <a:spcPts val="0"/>
              </a:spcBef>
              <a:spcAft>
                <a:spcPts val="0"/>
              </a:spcAft>
              <a:defRPr/>
            </a:pPr>
            <a:endParaRPr lang="en-US" altLang="en-US" dirty="0" smtClean="0"/>
          </a:p>
          <a:p>
            <a:pPr marL="0" lvl="0" indent="0" eaLnBrk="1" fontAlgn="auto" hangingPunct="1">
              <a:spcBef>
                <a:spcPts val="0"/>
              </a:spcBef>
              <a:spcAft>
                <a:spcPts val="0"/>
              </a:spcAft>
              <a:defRPr/>
            </a:pPr>
            <a:endParaRPr lang="en-US" altLang="en-US" dirty="0"/>
          </a:p>
          <a:p>
            <a:pPr marL="0" lvl="0" indent="0" eaLnBrk="1" fontAlgn="auto" hangingPunct="1">
              <a:spcBef>
                <a:spcPts val="0"/>
              </a:spcBef>
              <a:spcAft>
                <a:spcPts val="0"/>
              </a:spcAft>
              <a:defRPr/>
            </a:pPr>
            <a:endParaRPr lang="en-US" altLang="en-US" dirty="0" smtClean="0"/>
          </a:p>
          <a:p>
            <a:pPr marL="0" lvl="0" indent="0" algn="ctr" eaLnBrk="1" fontAlgn="auto" hangingPunct="1">
              <a:spcBef>
                <a:spcPts val="0"/>
              </a:spcBef>
              <a:spcAft>
                <a:spcPts val="0"/>
              </a:spcAft>
              <a:defRPr/>
            </a:pPr>
            <a:r>
              <a:rPr lang="en-US" altLang="en-US" sz="2000" b="0" dirty="0" smtClean="0"/>
              <a:t>   </a:t>
            </a:r>
            <a:endParaRPr lang="en-US" altLang="en-US" sz="2000" b="0" dirty="0"/>
          </a:p>
        </p:txBody>
      </p:sp>
      <p:sp>
        <p:nvSpPr>
          <p:cNvPr id="6861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D84C3B9B-2688-4952-8341-7491BCF189EF}" type="slidenum">
              <a:rPr lang="en-US" altLang="en-US" sz="1400" smtClean="0">
                <a:solidFill>
                  <a:srgbClr val="FFFFFF"/>
                </a:solidFill>
              </a:rPr>
              <a:pPr>
                <a:spcBef>
                  <a:spcPct val="0"/>
                </a:spcBef>
                <a:buFontTx/>
                <a:buNone/>
              </a:pPr>
              <a:t>18</a:t>
            </a:fld>
            <a:endParaRPr lang="en-US" altLang="en-US" sz="1400" smtClean="0">
              <a:solidFill>
                <a:srgbClr val="FFFFFF"/>
              </a:solidFill>
            </a:endParaRPr>
          </a:p>
        </p:txBody>
      </p:sp>
      <p:sp>
        <p:nvSpPr>
          <p:cNvPr id="68612" name="Title 1"/>
          <p:cNvSpPr txBox="1">
            <a:spLocks/>
          </p:cNvSpPr>
          <p:nvPr/>
        </p:nvSpPr>
        <p:spPr bwMode="auto">
          <a:xfrm>
            <a:off x="524256" y="381000"/>
            <a:ext cx="614476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sz="3000" b="1" dirty="0"/>
              <a:t> </a:t>
            </a:r>
            <a:r>
              <a:rPr lang="en-US" altLang="en-US" sz="4000" b="1" dirty="0" smtClean="0"/>
              <a:t>Interview Challenges</a:t>
            </a:r>
            <a:endParaRPr lang="en-US" altLang="en-US" sz="4000" b="1" dirty="0"/>
          </a:p>
        </p:txBody>
      </p:sp>
      <p:pic>
        <p:nvPicPr>
          <p:cNvPr id="2" name="Picture 1" descr="Just-In-Time Training Video: Interviewing Challenges. Still photo of hiring maanger and applicant with Autism. One of 8 trainings in the Toolki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001" y="1950256"/>
            <a:ext cx="6888997" cy="3875061"/>
          </a:xfrm>
          <a:prstGeom prst="rect">
            <a:avLst/>
          </a:prstGeom>
        </p:spPr>
      </p:pic>
    </p:spTree>
    <p:extLst>
      <p:ext uri="{BB962C8B-B14F-4D97-AF65-F5344CB8AC3E}">
        <p14:creationId xmlns:p14="http://schemas.microsoft.com/office/powerpoint/2010/main" val="2334366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r>
              <a:rPr lang="en-US" dirty="0" smtClean="0"/>
              <a:t>With an Intellectual Disability </a:t>
            </a:r>
            <a:r>
              <a:rPr lang="en-US" dirty="0"/>
              <a:t> </a:t>
            </a:r>
            <a:endParaRPr lang="en-US" dirty="0" smtClean="0"/>
          </a:p>
          <a:p>
            <a:pPr marL="0" indent="0"/>
            <a:endParaRPr lang="en-US" dirty="0"/>
          </a:p>
          <a:p>
            <a:pPr marL="0" indent="0"/>
            <a:endParaRPr lang="en-US" dirty="0" smtClean="0"/>
          </a:p>
          <a:p>
            <a:pPr marL="0" indent="0"/>
            <a:endParaRPr lang="en-US" dirty="0"/>
          </a:p>
          <a:p>
            <a:pPr marL="0" indent="0"/>
            <a:endParaRPr lang="en-US" dirty="0" smtClean="0"/>
          </a:p>
          <a:p>
            <a:pPr marL="0" indent="0"/>
            <a:endParaRPr lang="en-US" dirty="0"/>
          </a:p>
          <a:p>
            <a:pPr marL="0" indent="0"/>
            <a:endParaRPr lang="en-US" dirty="0" smtClean="0"/>
          </a:p>
          <a:p>
            <a:pPr marL="0" indent="0"/>
            <a:endParaRPr lang="en-US" dirty="0"/>
          </a:p>
          <a:p>
            <a:pPr marL="0" indent="0"/>
            <a:r>
              <a:rPr lang="en-US" dirty="0" smtClean="0"/>
              <a:t>   </a:t>
            </a:r>
            <a:endParaRPr lang="en-US" dirty="0"/>
          </a:p>
          <a:p>
            <a:pPr marL="0" indent="0">
              <a:buNone/>
            </a:pPr>
            <a:endParaRPr lang="en-US" dirty="0"/>
          </a:p>
        </p:txBody>
      </p:sp>
      <p:sp>
        <p:nvSpPr>
          <p:cNvPr id="2" name="Title 1"/>
          <p:cNvSpPr>
            <a:spLocks noGrp="1"/>
          </p:cNvSpPr>
          <p:nvPr>
            <p:ph type="title" idx="4294967295"/>
          </p:nvPr>
        </p:nvSpPr>
        <p:spPr>
          <a:xfrm>
            <a:off x="442452" y="274638"/>
            <a:ext cx="7710948" cy="1020762"/>
          </a:xfrm>
        </p:spPr>
        <p:txBody>
          <a:bodyPr>
            <a:normAutofit/>
          </a:bodyPr>
          <a:lstStyle/>
          <a:p>
            <a:r>
              <a:rPr lang="en-US" dirty="0" smtClean="0"/>
              <a:t>Retaining Employee </a:t>
            </a:r>
            <a:endParaRPr lang="en-US" dirty="0"/>
          </a:p>
        </p:txBody>
      </p:sp>
      <p:pic>
        <p:nvPicPr>
          <p:cNvPr id="5" name="Picture 4" descr="Just-In-Time Training Video: Retaining an employee with an intellectual disability. . Still photo of  manager, accommodation specialist, job coach and employee with disabilities. One of 8 trainings in the Toolki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667" y="1917048"/>
            <a:ext cx="6673733" cy="3941352"/>
          </a:xfrm>
          <a:prstGeom prst="rect">
            <a:avLst/>
          </a:prstGeom>
        </p:spPr>
      </p:pic>
    </p:spTree>
    <p:extLst>
      <p:ext uri="{BB962C8B-B14F-4D97-AF65-F5344CB8AC3E}">
        <p14:creationId xmlns:p14="http://schemas.microsoft.com/office/powerpoint/2010/main" val="3433277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descr="Home state photos"/>
          <p:cNvSpPr>
            <a:spLocks noGrp="1"/>
          </p:cNvSpPr>
          <p:nvPr>
            <p:ph idx="1"/>
          </p:nvPr>
        </p:nvSpPr>
        <p:spPr>
          <a:xfrm>
            <a:off x="838200" y="1295400"/>
            <a:ext cx="7848600" cy="5184775"/>
          </a:xfrm>
        </p:spPr>
        <p:txBody>
          <a:bodyPr/>
          <a:lstStyle/>
          <a:p>
            <a:pPr>
              <a:buFont typeface="Wingdings" panose="05000000000000000000" pitchFamily="2" charset="2"/>
              <a:buChar char="§"/>
            </a:pPr>
            <a:endParaRPr lang="en-US" altLang="en-US" sz="2000" smtClean="0"/>
          </a:p>
          <a:p>
            <a:pPr>
              <a:buFont typeface="Arial" panose="020B0604020202020204" pitchFamily="34" charset="0"/>
              <a:buChar char="•"/>
            </a:pPr>
            <a:endParaRPr lang="en-US" altLang="en-US" sz="2000" smtClean="0"/>
          </a:p>
          <a:p>
            <a:endParaRPr lang="en-US" altLang="en-US" smtClean="0"/>
          </a:p>
        </p:txBody>
      </p:sp>
      <p:sp>
        <p:nvSpPr>
          <p:cNvPr id="143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08A13D5-9CED-4BA9-8010-E9138B22432A}" type="slidenum">
              <a:rPr lang="en-US" altLang="en-US" sz="1400" smtClean="0">
                <a:solidFill>
                  <a:srgbClr val="FFFFFF"/>
                </a:solidFill>
              </a:rPr>
              <a:pPr>
                <a:spcBef>
                  <a:spcPct val="0"/>
                </a:spcBef>
                <a:buFontTx/>
                <a:buNone/>
              </a:pPr>
              <a:t>2</a:t>
            </a:fld>
            <a:endParaRPr lang="en-US" altLang="en-US" sz="1400" smtClean="0">
              <a:solidFill>
                <a:srgbClr val="FFFFFF"/>
              </a:solidFill>
            </a:endParaRPr>
          </a:p>
        </p:txBody>
      </p:sp>
      <p:sp>
        <p:nvSpPr>
          <p:cNvPr id="14340" name="Title 3"/>
          <p:cNvSpPr>
            <a:spLocks noGrp="1"/>
          </p:cNvSpPr>
          <p:nvPr>
            <p:ph type="title" idx="4294967295"/>
          </p:nvPr>
        </p:nvSpPr>
        <p:spPr>
          <a:xfrm>
            <a:off x="609600" y="457200"/>
            <a:ext cx="5715000" cy="609600"/>
          </a:xfrm>
        </p:spPr>
        <p:txBody>
          <a:bodyPr/>
          <a:lstStyle/>
          <a:p>
            <a:r>
              <a:rPr lang="en-US" altLang="en-US" smtClean="0"/>
              <a:t>Where I come from…</a:t>
            </a:r>
          </a:p>
        </p:txBody>
      </p:sp>
      <p:pic>
        <p:nvPicPr>
          <p:cNvPr id="14341" name="Picture 1" descr="The photo shows eight inflatable rafts full of people with life jackets paddling through the white water rapids at Ohiopyle State Park. " title="Water water Rafting"/>
          <p:cNvPicPr>
            <a:picLocks noChangeAspect="1"/>
          </p:cNvPicPr>
          <p:nvPr/>
        </p:nvPicPr>
        <p:blipFill>
          <a:blip r:embed="rId3"/>
          <a:srcRect/>
          <a:stretch>
            <a:fillRect/>
          </a:stretch>
        </p:blipFill>
        <p:spPr bwMode="auto">
          <a:xfrm>
            <a:off x="4800600" y="2590800"/>
            <a:ext cx="3643313"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descr="The photo shows Fallingwater Home of the Kaufman Family in Southwestern Pennsylvania. The house is a great example of organic architecture. " title="The famous Fallingwater House by Frank Lloyd Wright"/>
          <p:cNvPicPr>
            <a:picLocks noChangeAspect="1"/>
          </p:cNvPicPr>
          <p:nvPr/>
        </p:nvPicPr>
        <p:blipFill>
          <a:blip r:embed="rId4"/>
          <a:srcRect/>
          <a:stretch>
            <a:fillRect/>
          </a:stretch>
        </p:blipFill>
        <p:spPr bwMode="auto">
          <a:xfrm>
            <a:off x="1179513" y="3922713"/>
            <a:ext cx="34385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 descr="The photo shows two coal miners walking through the snow to go home to their coal company provided housing in Southwestern Pennsylvania. " title="Photo of town in Southwestern Pennsylvania"/>
          <p:cNvPicPr>
            <a:picLocks noChangeAspect="1"/>
          </p:cNvPicPr>
          <p:nvPr/>
        </p:nvPicPr>
        <p:blipFill>
          <a:blip r:embed="rId5"/>
          <a:srcRect/>
          <a:stretch>
            <a:fillRect/>
          </a:stretch>
        </p:blipFill>
        <p:spPr bwMode="auto">
          <a:xfrm>
            <a:off x="1295400" y="1524000"/>
            <a:ext cx="3206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492343"/>
      </p:ext>
    </p:extLst>
  </p:cSld>
  <p:clrMapOvr>
    <a:masterClrMapping/>
  </p:clrMapOvr>
  <p:transition spd="slow">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ctr">
              <a:buNone/>
              <a:defRPr/>
            </a:pPr>
            <a:endParaRPr lang="en-US" sz="2100" dirty="0"/>
          </a:p>
          <a:p>
            <a:pPr marL="0" indent="0" algn="ctr">
              <a:buNone/>
              <a:defRPr/>
            </a:pPr>
            <a:r>
              <a:rPr lang="en-US" sz="4700" dirty="0" smtClean="0"/>
              <a:t>Big Idea </a:t>
            </a:r>
          </a:p>
          <a:p>
            <a:pPr marL="0" indent="0" algn="ctr">
              <a:buNone/>
              <a:defRPr/>
            </a:pPr>
            <a:endParaRPr lang="en-US" sz="2400" dirty="0"/>
          </a:p>
          <a:p>
            <a:pPr marL="0" indent="0">
              <a:buNone/>
              <a:defRPr/>
            </a:pPr>
            <a:r>
              <a:rPr lang="en-US" sz="4200" b="0" dirty="0" smtClean="0"/>
              <a:t>The Mobile </a:t>
            </a:r>
            <a:r>
              <a:rPr lang="en-US" sz="4200" b="0" dirty="0"/>
              <a:t>Accommodation Solution (MAS) is designed to help streamline the disability accommodation process at various phases of the employment cycle. </a:t>
            </a:r>
          </a:p>
          <a:p>
            <a:pPr>
              <a:defRPr/>
            </a:pPr>
            <a:endParaRPr lang="en-US" altLang="en-US" sz="3600" b="0" dirty="0"/>
          </a:p>
          <a:p>
            <a:pPr>
              <a:defRPr/>
            </a:pPr>
            <a:endParaRPr lang="en-US" altLang="en-US" sz="3600" b="0" dirty="0"/>
          </a:p>
          <a:p>
            <a:pPr marL="0" indent="0">
              <a:buNone/>
              <a:defRPr/>
            </a:pPr>
            <a:r>
              <a:rPr lang="en-US" altLang="en-US" sz="2600" b="0" dirty="0"/>
              <a:t>Funded by the </a:t>
            </a:r>
            <a:r>
              <a:rPr lang="en-US" sz="2600" b="0" dirty="0"/>
              <a:t>National Institute on Disability, Independent Living, and Rehabilitation Research (NIDILRR)</a:t>
            </a:r>
            <a:endParaRPr lang="en-US" altLang="en-US" sz="2600" b="0" dirty="0"/>
          </a:p>
          <a:p>
            <a:pPr marL="0" indent="0">
              <a:buNone/>
            </a:pPr>
            <a:endParaRPr lang="en-US" sz="3600" b="0" dirty="0"/>
          </a:p>
          <a:p>
            <a:pPr marL="0" indent="0">
              <a:buNone/>
            </a:pPr>
            <a:endParaRPr lang="en-US" dirty="0"/>
          </a:p>
        </p:txBody>
      </p:sp>
      <p:sp>
        <p:nvSpPr>
          <p:cNvPr id="2" name="Title 1"/>
          <p:cNvSpPr>
            <a:spLocks noGrp="1"/>
          </p:cNvSpPr>
          <p:nvPr>
            <p:ph type="title"/>
          </p:nvPr>
        </p:nvSpPr>
        <p:spPr/>
        <p:txBody>
          <a:bodyPr>
            <a:normAutofit/>
          </a:bodyPr>
          <a:lstStyle/>
          <a:p>
            <a:r>
              <a:rPr lang="en-US" sz="3600" dirty="0" smtClean="0">
                <a:solidFill>
                  <a:srgbClr val="002060"/>
                </a:solidFill>
              </a:rPr>
              <a:t>Technology</a:t>
            </a:r>
            <a:endParaRPr lang="en-US" sz="3600" dirty="0">
              <a:solidFill>
                <a:srgbClr val="002060"/>
              </a:solidFill>
            </a:endParaRPr>
          </a:p>
        </p:txBody>
      </p:sp>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20</a:t>
            </a:fld>
            <a:endParaRPr lang="en-US" altLang="en-US"/>
          </a:p>
        </p:txBody>
      </p:sp>
    </p:spTree>
    <p:extLst>
      <p:ext uri="{BB962C8B-B14F-4D97-AF65-F5344CB8AC3E}">
        <p14:creationId xmlns:p14="http://schemas.microsoft.com/office/powerpoint/2010/main" val="2188672296"/>
      </p:ext>
    </p:extLst>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lgn="ctr">
              <a:buNone/>
              <a:defRPr/>
            </a:pPr>
            <a:endParaRPr lang="en-US" sz="1900" dirty="0" smtClean="0"/>
          </a:p>
          <a:p>
            <a:pPr marL="0" indent="0" algn="ctr">
              <a:buNone/>
              <a:defRPr/>
            </a:pPr>
            <a:r>
              <a:rPr lang="en-US" sz="7300" b="0" dirty="0" smtClean="0"/>
              <a:t>Users</a:t>
            </a:r>
          </a:p>
          <a:p>
            <a:pPr marL="0" indent="0" algn="ctr">
              <a:buNone/>
              <a:defRPr/>
            </a:pPr>
            <a:endParaRPr lang="en-US" sz="2400" dirty="0"/>
          </a:p>
          <a:p>
            <a:pPr>
              <a:defRPr/>
            </a:pPr>
            <a:r>
              <a:rPr lang="en-US" sz="5400" b="0" dirty="0"/>
              <a:t>Talent management, human resources, employer relations, and/or accommodation staff</a:t>
            </a:r>
          </a:p>
          <a:p>
            <a:pPr>
              <a:defRPr/>
            </a:pPr>
            <a:endParaRPr lang="en-US" sz="2900" b="0" dirty="0"/>
          </a:p>
          <a:p>
            <a:pPr>
              <a:defRPr/>
            </a:pPr>
            <a:r>
              <a:rPr lang="en-US" sz="5400" b="0" dirty="0"/>
              <a:t>Employment service providers</a:t>
            </a:r>
          </a:p>
          <a:p>
            <a:pPr>
              <a:defRPr/>
            </a:pPr>
            <a:endParaRPr lang="en-US" sz="2900" b="0" dirty="0"/>
          </a:p>
          <a:p>
            <a:pPr>
              <a:defRPr/>
            </a:pPr>
            <a:r>
              <a:rPr lang="en-US" sz="5400" b="0" dirty="0"/>
              <a:t>Applicants and employees with disabilities </a:t>
            </a:r>
          </a:p>
          <a:p>
            <a:pPr marL="0" indent="0">
              <a:buNone/>
            </a:pPr>
            <a:endParaRPr lang="en-US" sz="3600" b="0" dirty="0"/>
          </a:p>
          <a:p>
            <a:pPr marL="0" indent="0">
              <a:buNone/>
            </a:pPr>
            <a:endParaRPr lang="en-US" dirty="0"/>
          </a:p>
        </p:txBody>
      </p:sp>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21</a:t>
            </a:fld>
            <a:endParaRPr lang="en-US" altLang="en-US"/>
          </a:p>
        </p:txBody>
      </p:sp>
    </p:spTree>
    <p:extLst>
      <p:ext uri="{BB962C8B-B14F-4D97-AF65-F5344CB8AC3E}">
        <p14:creationId xmlns:p14="http://schemas.microsoft.com/office/powerpoint/2010/main" val="3250090396"/>
      </p:ext>
    </p:extLst>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ctr">
              <a:buNone/>
              <a:defRPr/>
            </a:pPr>
            <a:endParaRPr lang="en-US" sz="2500" dirty="0" smtClean="0"/>
          </a:p>
          <a:p>
            <a:pPr marL="0" indent="0" algn="ctr">
              <a:buNone/>
              <a:defRPr/>
            </a:pPr>
            <a:r>
              <a:rPr lang="en-US" sz="7300" dirty="0" smtClean="0"/>
              <a:t>Functionality</a:t>
            </a:r>
          </a:p>
          <a:p>
            <a:pPr marL="0" indent="0" algn="ctr">
              <a:buNone/>
              <a:defRPr/>
            </a:pPr>
            <a:endParaRPr lang="en-US" sz="2400" dirty="0"/>
          </a:p>
          <a:p>
            <a:pPr marL="685800" indent="-685800">
              <a:buFont typeface="Wingdings" panose="05000000000000000000" pitchFamily="2" charset="2"/>
              <a:buChar char="§"/>
              <a:defRPr/>
            </a:pPr>
            <a:r>
              <a:rPr lang="en-US" altLang="en-US" sz="5400" dirty="0"/>
              <a:t>Easy to use, secure, mobile case management tool</a:t>
            </a:r>
          </a:p>
          <a:p>
            <a:pPr marL="685800" indent="-685800">
              <a:buFont typeface="Wingdings" panose="05000000000000000000" pitchFamily="2" charset="2"/>
              <a:buChar char="§"/>
              <a:defRPr/>
            </a:pPr>
            <a:r>
              <a:rPr lang="en-US" altLang="en-US" sz="5400" dirty="0" smtClean="0"/>
              <a:t>Accommodation </a:t>
            </a:r>
            <a:r>
              <a:rPr lang="en-US" altLang="en-US" sz="5400" dirty="0"/>
              <a:t>tracking tool  </a:t>
            </a:r>
          </a:p>
          <a:p>
            <a:pPr marL="685800" indent="-685800">
              <a:buFont typeface="Wingdings" panose="05000000000000000000" pitchFamily="2" charset="2"/>
              <a:buChar char="§"/>
              <a:defRPr/>
            </a:pPr>
            <a:r>
              <a:rPr lang="en-US" altLang="en-US" sz="5400" dirty="0" smtClean="0"/>
              <a:t>Best </a:t>
            </a:r>
            <a:r>
              <a:rPr lang="en-US" altLang="en-US" sz="5400" dirty="0"/>
              <a:t>and emerging accommodation practices and forms </a:t>
            </a:r>
            <a:r>
              <a:rPr lang="en-US" altLang="en-US" sz="5400" dirty="0" smtClean="0"/>
              <a:t>embedded </a:t>
            </a:r>
            <a:r>
              <a:rPr lang="en-US" altLang="en-US" sz="5400" dirty="0"/>
              <a:t>within tool</a:t>
            </a:r>
          </a:p>
          <a:p>
            <a:pPr marL="685800" indent="-685800">
              <a:buFont typeface="Wingdings" panose="05000000000000000000" pitchFamily="2" charset="2"/>
              <a:buChar char="§"/>
              <a:defRPr/>
            </a:pPr>
            <a:r>
              <a:rPr lang="en-US" altLang="en-US" sz="5400" dirty="0" smtClean="0"/>
              <a:t>Easy access </a:t>
            </a:r>
            <a:r>
              <a:rPr lang="en-US" altLang="en-US" sz="5400" dirty="0"/>
              <a:t>to JAN Consultants and myriad of other resources</a:t>
            </a:r>
          </a:p>
          <a:p>
            <a:pPr marL="0" indent="0">
              <a:buNone/>
            </a:pPr>
            <a:endParaRPr lang="en-US" sz="3600" b="0" dirty="0"/>
          </a:p>
          <a:p>
            <a:pPr marL="0" indent="0">
              <a:buNone/>
            </a:pPr>
            <a:endParaRPr lang="en-US" dirty="0"/>
          </a:p>
        </p:txBody>
      </p:sp>
      <p:sp>
        <p:nvSpPr>
          <p:cNvPr id="5"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6" name="Slide Number Placeholder 5"/>
          <p:cNvSpPr>
            <a:spLocks noGrp="1"/>
          </p:cNvSpPr>
          <p:nvPr>
            <p:ph type="sldNum" sz="quarter" idx="10"/>
          </p:nvPr>
        </p:nvSpPr>
        <p:spPr/>
        <p:txBody>
          <a:bodyPr/>
          <a:lstStyle/>
          <a:p>
            <a:pPr>
              <a:defRPr/>
            </a:pPr>
            <a:fld id="{9D8F93EB-C1A6-4A03-AA60-111B3209B1F1}" type="slidenum">
              <a:rPr lang="en-US" altLang="en-US" smtClean="0"/>
              <a:pPr>
                <a:defRPr/>
              </a:pPr>
              <a:t>22</a:t>
            </a:fld>
            <a:endParaRPr lang="en-US" altLang="en-US"/>
          </a:p>
        </p:txBody>
      </p:sp>
    </p:spTree>
    <p:extLst>
      <p:ext uri="{BB962C8B-B14F-4D97-AF65-F5344CB8AC3E}">
        <p14:creationId xmlns:p14="http://schemas.microsoft.com/office/powerpoint/2010/main" val="552859701"/>
      </p:ext>
    </p:extLst>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5" name="Picture 4" descr="Screen where the users needs to decide what role in which they will be using the app - employer, service provider, individual.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843" y="1457325"/>
            <a:ext cx="3643313" cy="4857750"/>
          </a:xfrm>
          <a:prstGeom prst="rect">
            <a:avLst/>
          </a:prstGeom>
        </p:spPr>
      </p:pic>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23</a:t>
            </a:fld>
            <a:endParaRPr lang="en-US" altLang="en-US"/>
          </a:p>
        </p:txBody>
      </p:sp>
    </p:spTree>
    <p:extLst>
      <p:ext uri="{BB962C8B-B14F-4D97-AF65-F5344CB8AC3E}">
        <p14:creationId xmlns:p14="http://schemas.microsoft.com/office/powerpoint/2010/main" val="3713196367"/>
      </p:ext>
    </p:extLst>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6" name="Picture 5" descr="Screen showing how to begin managing accommodation. By hitting the + one can add a person to begin adding an accommodation. There is also a resource hamburger menu off to the left of this screen.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00" y="1515533"/>
            <a:ext cx="3556000" cy="4741333"/>
          </a:xfrm>
          <a:prstGeom prst="rect">
            <a:avLst/>
          </a:prstGeom>
        </p:spPr>
      </p:pic>
      <p:sp>
        <p:nvSpPr>
          <p:cNvPr id="7"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24</a:t>
            </a:fld>
            <a:endParaRPr lang="en-US" altLang="en-US"/>
          </a:p>
        </p:txBody>
      </p:sp>
    </p:spTree>
    <p:extLst>
      <p:ext uri="{BB962C8B-B14F-4D97-AF65-F5344CB8AC3E}">
        <p14:creationId xmlns:p14="http://schemas.microsoft.com/office/powerpoint/2010/main" val="2604183840"/>
      </p:ext>
    </p:extLst>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6" name="Picture 5" descr="Once on the person screen you may add accommodations by clicking on the green + button.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828" y="1418637"/>
            <a:ext cx="3701344" cy="4935125"/>
          </a:xfrm>
          <a:prstGeom prst="rect">
            <a:avLst/>
          </a:prstGeom>
        </p:spPr>
      </p:pic>
      <p:sp>
        <p:nvSpPr>
          <p:cNvPr id="7"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25</a:t>
            </a:fld>
            <a:endParaRPr lang="en-US" altLang="en-US"/>
          </a:p>
        </p:txBody>
      </p:sp>
    </p:spTree>
    <p:extLst>
      <p:ext uri="{BB962C8B-B14F-4D97-AF65-F5344CB8AC3E}">
        <p14:creationId xmlns:p14="http://schemas.microsoft.com/office/powerpoint/2010/main" val="601090527"/>
      </p:ext>
    </p:extLst>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5" name="Picture 4" descr="This screen shows the accommodation dashboard for an individual person.  One can see the details of the case, any notes, forms that were completed, and progress towards implementing the accommodation.  One needs to hit DONE in the bottom right hand corner to begin using the A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350" y="1439333"/>
            <a:ext cx="3670300" cy="4893733"/>
          </a:xfrm>
          <a:prstGeom prst="rect">
            <a:avLst/>
          </a:prstGeom>
        </p:spPr>
      </p:pic>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26</a:t>
            </a:fld>
            <a:endParaRPr lang="en-US" altLang="en-US"/>
          </a:p>
        </p:txBody>
      </p:sp>
    </p:spTree>
    <p:extLst>
      <p:ext uri="{BB962C8B-B14F-4D97-AF65-F5344CB8AC3E}">
        <p14:creationId xmlns:p14="http://schemas.microsoft.com/office/powerpoint/2010/main" val="1007380426"/>
      </p:ext>
    </p:extLst>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6" name="Picture 5" descr="This screen shows the various forms that can be completed for a person including a plan of action, an appeals form, a monitoring form, a request letter, a trial approval. Or one can cancel this ac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50" y="1540933"/>
            <a:ext cx="3517900" cy="4690533"/>
          </a:xfrm>
          <a:prstGeom prst="rect">
            <a:avLst/>
          </a:prstGeom>
        </p:spPr>
      </p:pic>
      <p:sp>
        <p:nvSpPr>
          <p:cNvPr id="7"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27</a:t>
            </a:fld>
            <a:endParaRPr lang="en-US" altLang="en-US"/>
          </a:p>
        </p:txBody>
      </p:sp>
    </p:spTree>
    <p:extLst>
      <p:ext uri="{BB962C8B-B14F-4D97-AF65-F5344CB8AC3E}">
        <p14:creationId xmlns:p14="http://schemas.microsoft.com/office/powerpoint/2010/main" val="231562193"/>
      </p:ext>
    </p:extLst>
  </p:cSld>
  <p:clrMapOvr>
    <a:masterClrMapping/>
  </p:clrMapOvr>
  <p:transition spd="slow">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5" name="Picture 4" descr="This screen shows that once a case is set up and a form completed, the form can be pritned, reviewed, or emaile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005" y="1584207"/>
            <a:ext cx="3452989" cy="4603985"/>
          </a:xfrm>
          <a:prstGeom prst="rect">
            <a:avLst/>
          </a:prstGeom>
        </p:spPr>
      </p:pic>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28</a:t>
            </a:fld>
            <a:endParaRPr lang="en-US" altLang="en-US"/>
          </a:p>
        </p:txBody>
      </p:sp>
    </p:spTree>
    <p:extLst>
      <p:ext uri="{BB962C8B-B14F-4D97-AF65-F5344CB8AC3E}">
        <p14:creationId xmlns:p14="http://schemas.microsoft.com/office/powerpoint/2010/main" val="8245934"/>
      </p:ext>
    </p:extLst>
  </p:cSld>
  <p:clrMapOvr>
    <a:masterClrMapping/>
  </p:clrMapOvr>
  <p:transition spd="slow">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6" name="Picture 5" descr="This screen shows resources avaiable in the case a person needs technical assistance. For instance, one can call or chat with a JAN Consulta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8639" y="1454385"/>
            <a:ext cx="3647722" cy="4863629"/>
          </a:xfrm>
          <a:prstGeom prst="rect">
            <a:avLst/>
          </a:prstGeom>
          <a:effectLst>
            <a:glow rad="63500">
              <a:schemeClr val="accent1">
                <a:satMod val="175000"/>
                <a:alpha val="40000"/>
              </a:schemeClr>
            </a:glow>
          </a:effectLst>
        </p:spPr>
      </p:pic>
      <p:sp>
        <p:nvSpPr>
          <p:cNvPr id="7"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29</a:t>
            </a:fld>
            <a:endParaRPr lang="en-US" altLang="en-US"/>
          </a:p>
        </p:txBody>
      </p:sp>
    </p:spTree>
    <p:extLst>
      <p:ext uri="{BB962C8B-B14F-4D97-AF65-F5344CB8AC3E}">
        <p14:creationId xmlns:p14="http://schemas.microsoft.com/office/powerpoint/2010/main" val="312094808"/>
      </p:ext>
    </p:extLst>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descr="Lou and father"/>
          <p:cNvSpPr>
            <a:spLocks noGrp="1"/>
          </p:cNvSpPr>
          <p:nvPr>
            <p:ph idx="1"/>
          </p:nvPr>
        </p:nvSpPr>
        <p:spPr>
          <a:xfrm>
            <a:off x="838200" y="1295400"/>
            <a:ext cx="7848600" cy="5184775"/>
          </a:xfrm>
        </p:spPr>
        <p:txBody>
          <a:bodyPr/>
          <a:lstStyle/>
          <a:p>
            <a:pPr>
              <a:buFont typeface="Wingdings" panose="05000000000000000000" pitchFamily="2" charset="2"/>
              <a:buChar char="§"/>
            </a:pPr>
            <a:endParaRPr lang="en-US" altLang="en-US" sz="2000" smtClean="0"/>
          </a:p>
          <a:p>
            <a:pPr>
              <a:buFont typeface="Arial" panose="020B0604020202020204" pitchFamily="34" charset="0"/>
              <a:buChar char="•"/>
            </a:pPr>
            <a:endParaRPr lang="en-US" altLang="en-US" sz="2000" smtClean="0"/>
          </a:p>
          <a:p>
            <a:endParaRPr lang="en-US" altLang="en-US" smtClean="0"/>
          </a:p>
        </p:txBody>
      </p:sp>
      <p:sp>
        <p:nvSpPr>
          <p:cNvPr id="1638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BF29DA2-0ADB-4F6E-9330-AAC7A644E1E4}" type="slidenum">
              <a:rPr lang="en-US" altLang="en-US" sz="1400" smtClean="0">
                <a:solidFill>
                  <a:srgbClr val="FFFFFF"/>
                </a:solidFill>
              </a:rPr>
              <a:pPr>
                <a:spcBef>
                  <a:spcPct val="0"/>
                </a:spcBef>
                <a:buFontTx/>
                <a:buNone/>
              </a:pPr>
              <a:t>3</a:t>
            </a:fld>
            <a:endParaRPr lang="en-US" altLang="en-US" sz="1400" smtClean="0">
              <a:solidFill>
                <a:srgbClr val="FFFFFF"/>
              </a:solidFill>
            </a:endParaRPr>
          </a:p>
        </p:txBody>
      </p:sp>
      <p:sp>
        <p:nvSpPr>
          <p:cNvPr id="16388" name="Title 3"/>
          <p:cNvSpPr>
            <a:spLocks noGrp="1"/>
          </p:cNvSpPr>
          <p:nvPr>
            <p:ph type="title" idx="4294967295"/>
          </p:nvPr>
        </p:nvSpPr>
        <p:spPr>
          <a:xfrm>
            <a:off x="609600" y="457200"/>
            <a:ext cx="5715000" cy="609600"/>
          </a:xfrm>
        </p:spPr>
        <p:txBody>
          <a:bodyPr/>
          <a:lstStyle/>
          <a:p>
            <a:r>
              <a:rPr lang="en-US" altLang="en-US" smtClean="0"/>
              <a:t>Where I come from…</a:t>
            </a:r>
          </a:p>
        </p:txBody>
      </p:sp>
      <p:pic>
        <p:nvPicPr>
          <p:cNvPr id="16389" name="Picture 1" descr="A photo of Lou and his father at his father's graduation in the early 1970's. " title="Photo of Lou and His father. "/>
          <p:cNvPicPr>
            <a:picLocks noChangeAspect="1"/>
          </p:cNvPicPr>
          <p:nvPr/>
        </p:nvPicPr>
        <p:blipFill>
          <a:blip r:embed="rId3"/>
          <a:srcRect/>
          <a:stretch>
            <a:fillRect/>
          </a:stretch>
        </p:blipFill>
        <p:spPr bwMode="auto">
          <a:xfrm>
            <a:off x="3124200" y="1552575"/>
            <a:ext cx="27432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090542"/>
      </p:ext>
    </p:extLst>
  </p:cSld>
  <p:clrMapOvr>
    <a:masterClrMapping/>
  </p:clrMapOvr>
  <p:transition spd="slow">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p:txBody>
          <a:bodyPr/>
          <a:lstStyle/>
          <a:p>
            <a:pPr marL="347472" lvl="0" indent="-347472" eaLnBrk="1" hangingPunct="1">
              <a:spcAft>
                <a:spcPts val="600"/>
              </a:spcAft>
              <a:buFont typeface="Wingdings" panose="05000000000000000000" pitchFamily="2" charset="2"/>
              <a:buChar char="§"/>
              <a:defRPr/>
            </a:pPr>
            <a:r>
              <a:rPr lang="en-US" altLang="en-US" b="0" dirty="0" smtClean="0">
                <a:solidFill>
                  <a:srgbClr val="002C5F"/>
                </a:solidFill>
                <a:latin typeface="Arial" pitchFamily="34" charset="0"/>
                <a:cs typeface="Arial" pitchFamily="34" charset="0"/>
              </a:rPr>
              <a:t>Expert consultation</a:t>
            </a:r>
          </a:p>
          <a:p>
            <a:pPr marL="347472" lvl="0" indent="-347472" eaLnBrk="1" hangingPunct="1">
              <a:spcAft>
                <a:spcPts val="600"/>
              </a:spcAft>
              <a:buFont typeface="Wingdings" panose="05000000000000000000" pitchFamily="2" charset="2"/>
              <a:buChar char="§"/>
              <a:defRPr/>
            </a:pPr>
            <a:r>
              <a:rPr lang="en-US" altLang="en-US" b="0" dirty="0" smtClean="0">
                <a:solidFill>
                  <a:srgbClr val="002C5F"/>
                </a:solidFill>
                <a:latin typeface="Arial" pitchFamily="34" charset="0"/>
                <a:cs typeface="Arial" pitchFamily="34" charset="0"/>
              </a:rPr>
              <a:t>Over </a:t>
            </a:r>
            <a:r>
              <a:rPr lang="en-US" altLang="en-US" b="0" dirty="0">
                <a:solidFill>
                  <a:srgbClr val="002C5F"/>
                </a:solidFill>
                <a:latin typeface="Arial" pitchFamily="34" charset="0"/>
                <a:cs typeface="Arial" pitchFamily="34" charset="0"/>
              </a:rPr>
              <a:t>250 JAN-authored Publications</a:t>
            </a:r>
          </a:p>
          <a:p>
            <a:pPr marL="347472" lvl="0" indent="-347472" eaLnBrk="1" hangingPunct="1">
              <a:spcAft>
                <a:spcPts val="600"/>
              </a:spcAft>
              <a:buFont typeface="Wingdings" panose="05000000000000000000" pitchFamily="2" charset="2"/>
              <a:buChar char="§"/>
              <a:defRPr/>
            </a:pPr>
            <a:r>
              <a:rPr lang="en-US" altLang="en-US" b="0" dirty="0">
                <a:solidFill>
                  <a:srgbClr val="002C5F"/>
                </a:solidFill>
                <a:latin typeface="Arial" pitchFamily="34" charset="0"/>
                <a:cs typeface="Arial" pitchFamily="34" charset="0"/>
              </a:rPr>
              <a:t>JAN’s A-Z (Disability, Topic, </a:t>
            </a:r>
            <a:r>
              <a:rPr lang="en-US" altLang="en-US" b="0" dirty="0" smtClean="0">
                <a:solidFill>
                  <a:srgbClr val="002C5F"/>
                </a:solidFill>
                <a:latin typeface="Arial" pitchFamily="34" charset="0"/>
                <a:cs typeface="Arial" pitchFamily="34" charset="0"/>
              </a:rPr>
              <a:t>condition)</a:t>
            </a:r>
            <a:endParaRPr lang="en-US" altLang="en-US" b="0" dirty="0">
              <a:solidFill>
                <a:srgbClr val="002C5F"/>
              </a:solidFill>
              <a:latin typeface="Arial" pitchFamily="34" charset="0"/>
              <a:cs typeface="Arial" pitchFamily="34" charset="0"/>
            </a:endParaRPr>
          </a:p>
          <a:p>
            <a:pPr marL="347472" lvl="0" indent="-347472" eaLnBrk="1" hangingPunct="1">
              <a:spcAft>
                <a:spcPts val="600"/>
              </a:spcAft>
              <a:buFont typeface="Wingdings" panose="05000000000000000000" pitchFamily="2" charset="2"/>
              <a:buChar char="§"/>
              <a:defRPr/>
            </a:pPr>
            <a:r>
              <a:rPr lang="en-US" altLang="en-US" b="0" dirty="0">
                <a:solidFill>
                  <a:srgbClr val="002C5F"/>
                </a:solidFill>
                <a:latin typeface="Arial" pitchFamily="34" charset="0"/>
                <a:cs typeface="Arial" pitchFamily="34" charset="0"/>
              </a:rPr>
              <a:t>Legal libraries that include regulations and EEOC guidance documents</a:t>
            </a:r>
          </a:p>
          <a:p>
            <a:pPr marL="347472" lvl="0" indent="-347472" eaLnBrk="1" hangingPunct="1">
              <a:spcAft>
                <a:spcPts val="600"/>
              </a:spcAft>
              <a:buFont typeface="Wingdings" panose="05000000000000000000" pitchFamily="2" charset="2"/>
              <a:buChar char="§"/>
              <a:defRPr/>
            </a:pPr>
            <a:r>
              <a:rPr lang="en-US" altLang="en-US" b="0" dirty="0">
                <a:solidFill>
                  <a:srgbClr val="002C5F"/>
                </a:solidFill>
                <a:latin typeface="Arial" pitchFamily="34" charset="0"/>
                <a:cs typeface="Arial" pitchFamily="34" charset="0"/>
              </a:rPr>
              <a:t>JAN Quarterly </a:t>
            </a:r>
            <a:r>
              <a:rPr lang="en-US" altLang="en-US" b="0" dirty="0" err="1">
                <a:solidFill>
                  <a:srgbClr val="002C5F"/>
                </a:solidFill>
                <a:latin typeface="Arial" pitchFamily="34" charset="0"/>
                <a:cs typeface="Arial" pitchFamily="34" charset="0"/>
              </a:rPr>
              <a:t>ENewsletter</a:t>
            </a:r>
            <a:endParaRPr lang="en-US" altLang="en-US" b="0" dirty="0">
              <a:solidFill>
                <a:srgbClr val="002C5F"/>
              </a:solidFill>
              <a:latin typeface="Arial" pitchFamily="34" charset="0"/>
              <a:cs typeface="Arial" pitchFamily="34" charset="0"/>
            </a:endParaRPr>
          </a:p>
          <a:p>
            <a:endParaRPr lang="en-US" dirty="0"/>
          </a:p>
        </p:txBody>
      </p:sp>
      <p:sp>
        <p:nvSpPr>
          <p:cNvPr id="6" name="Content Placeholder 3"/>
          <p:cNvSpPr>
            <a:spLocks noGrp="1"/>
          </p:cNvSpPr>
          <p:nvPr>
            <p:ph sz="half" idx="2"/>
          </p:nvPr>
        </p:nvSpPr>
        <p:spPr/>
        <p:txBody>
          <a:bodyPr/>
          <a:lstStyle/>
          <a:p>
            <a:pPr marL="347472" lvl="0" indent="-347472" eaLnBrk="1" hangingPunct="1">
              <a:spcAft>
                <a:spcPts val="600"/>
              </a:spcAft>
              <a:buFont typeface="Wingdings" panose="05000000000000000000" pitchFamily="2" charset="2"/>
              <a:buChar char="§"/>
              <a:defRPr/>
            </a:pPr>
            <a:r>
              <a:rPr lang="en-US" altLang="en-US" b="0" dirty="0">
                <a:solidFill>
                  <a:srgbClr val="002C5F"/>
                </a:solidFill>
              </a:rPr>
              <a:t>JAN Training Modules and FREE Webcast Series</a:t>
            </a:r>
          </a:p>
          <a:p>
            <a:pPr marL="347472" lvl="0" indent="-347472" eaLnBrk="1" hangingPunct="1">
              <a:spcAft>
                <a:spcPts val="600"/>
              </a:spcAft>
              <a:buFont typeface="Wingdings" panose="05000000000000000000" pitchFamily="2" charset="2"/>
              <a:buChar char="§"/>
              <a:defRPr/>
            </a:pPr>
            <a:r>
              <a:rPr lang="en-US" altLang="en-US" b="0" dirty="0">
                <a:solidFill>
                  <a:srgbClr val="002C5F"/>
                </a:solidFill>
              </a:rPr>
              <a:t>Easy </a:t>
            </a:r>
            <a:r>
              <a:rPr lang="en-US" altLang="en-US" b="0" dirty="0" smtClean="0">
                <a:solidFill>
                  <a:srgbClr val="002C5F"/>
                </a:solidFill>
              </a:rPr>
              <a:t>access:</a:t>
            </a:r>
            <a:endParaRPr lang="en-US" altLang="en-US" b="0" dirty="0">
              <a:solidFill>
                <a:srgbClr val="002C5F"/>
              </a:solidFill>
            </a:endParaRPr>
          </a:p>
          <a:p>
            <a:pPr marL="740664" lvl="1" indent="-283464" eaLnBrk="1" hangingPunct="1">
              <a:spcAft>
                <a:spcPts val="600"/>
              </a:spcAft>
              <a:buFont typeface="Wingdings" panose="05000000000000000000" pitchFamily="2" charset="2"/>
              <a:buChar char="§"/>
              <a:defRPr/>
            </a:pPr>
            <a:r>
              <a:rPr lang="en-US" altLang="en-US" sz="2400" dirty="0">
                <a:solidFill>
                  <a:srgbClr val="002C5F"/>
                </a:solidFill>
                <a:hlinkClick r:id="rId3"/>
              </a:rPr>
              <a:t>AskJAN.org</a:t>
            </a:r>
            <a:endParaRPr lang="en-US" altLang="en-US" sz="2400" dirty="0">
              <a:solidFill>
                <a:srgbClr val="002C5F"/>
              </a:solidFill>
            </a:endParaRPr>
          </a:p>
          <a:p>
            <a:pPr marL="740664" lvl="1" indent="-283464" eaLnBrk="1" hangingPunct="1">
              <a:spcAft>
                <a:spcPts val="600"/>
              </a:spcAft>
              <a:buFont typeface="Wingdings" panose="05000000000000000000" pitchFamily="2" charset="2"/>
              <a:buChar char="§"/>
              <a:defRPr/>
            </a:pPr>
            <a:r>
              <a:rPr lang="en-US" altLang="en-US" sz="2400" dirty="0">
                <a:solidFill>
                  <a:srgbClr val="002C5F"/>
                </a:solidFill>
              </a:rPr>
              <a:t>800.526.7234 or  877.781.9403 (TTY)</a:t>
            </a:r>
          </a:p>
          <a:p>
            <a:pPr marL="740664" lvl="1" indent="-283464" eaLnBrk="1" hangingPunct="1">
              <a:spcAft>
                <a:spcPts val="0"/>
              </a:spcAft>
              <a:buFont typeface="Wingdings" panose="05000000000000000000" pitchFamily="2" charset="2"/>
              <a:buChar char="§"/>
              <a:defRPr/>
            </a:pPr>
            <a:r>
              <a:rPr lang="en-US" altLang="en-US" sz="2400" dirty="0">
                <a:solidFill>
                  <a:srgbClr val="002C5F"/>
                </a:solidFill>
              </a:rPr>
              <a:t>Chat, JAN on Demand, Skype, Text, Social Media</a:t>
            </a:r>
          </a:p>
          <a:p>
            <a:endParaRPr lang="en-US" sz="2800" b="0" dirty="0"/>
          </a:p>
        </p:txBody>
      </p:sp>
      <p:sp>
        <p:nvSpPr>
          <p:cNvPr id="4" name="Slide Number Placeholder 3"/>
          <p:cNvSpPr>
            <a:spLocks noGrp="1"/>
          </p:cNvSpPr>
          <p:nvPr>
            <p:ph type="sldNum" sz="quarter" idx="10"/>
          </p:nvPr>
        </p:nvSpPr>
        <p:spPr/>
        <p:txBody>
          <a:bodyPr/>
          <a:lstStyle/>
          <a:p>
            <a:pPr>
              <a:defRPr/>
            </a:pPr>
            <a:fld id="{A15D24D3-7A00-4A5F-B5CD-E820492B9C52}" type="slidenum">
              <a:rPr lang="en-US" smtClean="0"/>
              <a:pPr>
                <a:defRPr/>
              </a:pPr>
              <a:t>30</a:t>
            </a:fld>
            <a:endParaRPr lang="en-US" dirty="0"/>
          </a:p>
        </p:txBody>
      </p:sp>
      <p:sp>
        <p:nvSpPr>
          <p:cNvPr id="7" name="Title 1"/>
          <p:cNvSpPr txBox="1">
            <a:spLocks/>
          </p:cNvSpPr>
          <p:nvPr/>
        </p:nvSpPr>
        <p:spPr bwMode="auto">
          <a:xfrm>
            <a:off x="609600" y="447675"/>
            <a:ext cx="5715000" cy="609600"/>
          </a:xfrm>
          <a:prstGeom prst="rect">
            <a:avLst/>
          </a:prstGeom>
          <a:noFill/>
          <a:ln w="9525">
            <a:noFill/>
            <a:miter lim="800000"/>
            <a:headEnd/>
            <a:tailEnd/>
          </a:ln>
        </p:spPr>
        <p:txBody>
          <a:bodyPr anchor="ctr"/>
          <a:lstStyle/>
          <a:p>
            <a:pPr fontAlgn="auto">
              <a:spcBef>
                <a:spcPts val="0"/>
              </a:spcBef>
              <a:spcAft>
                <a:spcPts val="0"/>
              </a:spcAft>
              <a:defRPr/>
            </a:pPr>
            <a:r>
              <a:rPr lang="en-US" sz="3600" b="1" dirty="0" smtClean="0">
                <a:solidFill>
                  <a:schemeClr val="tx2">
                    <a:lumMod val="75000"/>
                  </a:schemeClr>
                </a:solidFill>
                <a:ea typeface="+mj-ea"/>
                <a:cs typeface="Arial" pitchFamily="34" charset="0"/>
              </a:rPr>
              <a:t>JAN Resources</a:t>
            </a:r>
            <a:endParaRPr lang="en-US" sz="3600" b="1" dirty="0">
              <a:solidFill>
                <a:schemeClr val="tx2">
                  <a:lumMod val="75000"/>
                </a:schemeClr>
              </a:solidFill>
              <a:ea typeface="+mj-ea"/>
              <a:cs typeface="Arial" pitchFamily="34" charset="0"/>
            </a:endParaRPr>
          </a:p>
        </p:txBody>
      </p:sp>
    </p:spTree>
    <p:extLst>
      <p:ext uri="{BB962C8B-B14F-4D97-AF65-F5344CB8AC3E}">
        <p14:creationId xmlns:p14="http://schemas.microsoft.com/office/powerpoint/2010/main" val="1633083232"/>
      </p:ext>
    </p:extLst>
  </p:cSld>
  <p:clrMapOvr>
    <a:masterClrMapping/>
  </p:clrMapOvr>
  <p:transition spd="slow">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Content Placeholder 2"/>
          <p:cNvSpPr>
            <a:spLocks noGrp="1"/>
          </p:cNvSpPr>
          <p:nvPr>
            <p:ph idx="1"/>
          </p:nvPr>
        </p:nvSpPr>
        <p:spPr/>
        <p:txBody>
          <a:bodyPr/>
          <a:lstStyle/>
          <a:p>
            <a:pPr marL="0" indent="0" algn="ctr" eaLnBrk="1" hangingPunct="1"/>
            <a:r>
              <a:rPr lang="en-US" altLang="en-US" dirty="0" smtClean="0"/>
              <a:t>Contact JAN</a:t>
            </a:r>
          </a:p>
          <a:p>
            <a:pPr marL="0" indent="0" algn="ctr" eaLnBrk="1" hangingPunct="1">
              <a:spcAft>
                <a:spcPts val="300"/>
              </a:spcAft>
            </a:pPr>
            <a:r>
              <a:rPr lang="en-US" altLang="en-US" b="0" dirty="0" smtClean="0"/>
              <a:t>   </a:t>
            </a:r>
            <a:r>
              <a:rPr lang="en-US" altLang="en-US" sz="2400" b="0" dirty="0" smtClean="0"/>
              <a:t>(800) 526-7234 (V) - (877) 781-9403 (TTY)</a:t>
            </a:r>
          </a:p>
          <a:p>
            <a:pPr marL="0" indent="0" algn="ctr" eaLnBrk="1" hangingPunct="1">
              <a:spcAft>
                <a:spcPts val="300"/>
              </a:spcAft>
            </a:pPr>
            <a:r>
              <a:rPr lang="en-US" altLang="en-US" sz="2400" b="0" dirty="0" smtClean="0"/>
              <a:t>AskJAN.org</a:t>
            </a:r>
          </a:p>
          <a:p>
            <a:pPr marL="0" indent="0" algn="ctr" eaLnBrk="1" hangingPunct="1">
              <a:spcAft>
                <a:spcPts val="300"/>
              </a:spcAft>
            </a:pPr>
            <a:r>
              <a:rPr lang="en-US" altLang="en-US" sz="2400" b="0" dirty="0" smtClean="0"/>
              <a:t>jan@askjan.org</a:t>
            </a:r>
          </a:p>
          <a:p>
            <a:pPr marL="0" indent="0" algn="ctr" eaLnBrk="1" hangingPunct="1">
              <a:spcAft>
                <a:spcPts val="300"/>
              </a:spcAft>
            </a:pPr>
            <a:r>
              <a:rPr lang="pt-BR" altLang="en-US" sz="2400" b="0" dirty="0" smtClean="0"/>
              <a:t>(304) 216-8189 via Text</a:t>
            </a:r>
          </a:p>
          <a:p>
            <a:pPr marL="0" indent="0" algn="ctr" eaLnBrk="1" hangingPunct="1">
              <a:spcAft>
                <a:spcPts val="300"/>
              </a:spcAft>
            </a:pPr>
            <a:r>
              <a:rPr lang="pt-BR" altLang="en-US" sz="2400" b="0" dirty="0" smtClean="0"/>
              <a:t>janconsultants via Skype</a:t>
            </a:r>
          </a:p>
          <a:p>
            <a:pPr marL="0" indent="0" algn="ctr" eaLnBrk="1" hangingPunct="1">
              <a:spcAft>
                <a:spcPts val="300"/>
              </a:spcAft>
            </a:pPr>
            <a:endParaRPr lang="en-US" altLang="en-US" sz="2400" dirty="0" smtClean="0"/>
          </a:p>
          <a:p>
            <a:pPr marL="0" indent="0" algn="ctr" eaLnBrk="1" hangingPunct="1"/>
            <a:r>
              <a:rPr lang="en-US" altLang="en-US" sz="2400" dirty="0" smtClean="0"/>
              <a:t>Thank you for attending!</a:t>
            </a:r>
          </a:p>
          <a:p>
            <a:pPr marL="0" indent="0" algn="ctr" eaLnBrk="1" hangingPunct="1">
              <a:spcAft>
                <a:spcPts val="300"/>
              </a:spcAft>
            </a:pPr>
            <a:endParaRPr lang="en-US" altLang="en-US" sz="2400" dirty="0" smtClean="0"/>
          </a:p>
        </p:txBody>
      </p:sp>
      <p:sp>
        <p:nvSpPr>
          <p:cNvPr id="7987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384DEDC4-8204-4E51-A0C9-8D2DB4F5F7BC}" type="slidenum">
              <a:rPr lang="en-US" altLang="en-US" sz="1400" smtClean="0">
                <a:solidFill>
                  <a:srgbClr val="FFFFFF"/>
                </a:solidFill>
              </a:rPr>
              <a:pPr>
                <a:spcBef>
                  <a:spcPct val="0"/>
                </a:spcBef>
                <a:buFontTx/>
                <a:buNone/>
              </a:pPr>
              <a:t>31</a:t>
            </a:fld>
            <a:endParaRPr lang="en-US" altLang="en-US" sz="1400" smtClean="0">
              <a:solidFill>
                <a:srgbClr val="FFFFFF"/>
              </a:solidFill>
            </a:endParaRPr>
          </a:p>
        </p:txBody>
      </p:sp>
      <p:pic>
        <p:nvPicPr>
          <p:cNvPr id="79876" name="Picture 2" descr="Practical Solutions&#10;Workplace Succe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638800"/>
            <a:ext cx="6858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t>For More Information</a:t>
            </a:r>
          </a:p>
        </p:txBody>
      </p:sp>
      <p:grpSp>
        <p:nvGrpSpPr>
          <p:cNvPr id="2" name="Group 1" descr="social media logos&#10;twitter&#10;facebook&#10;linked-in&#10;youtube&#10;second life"/>
          <p:cNvGrpSpPr/>
          <p:nvPr/>
        </p:nvGrpSpPr>
        <p:grpSpPr>
          <a:xfrm>
            <a:off x="3848100" y="4455319"/>
            <a:ext cx="1828800" cy="312738"/>
            <a:chOff x="3810000" y="4298950"/>
            <a:chExt cx="1828800" cy="312738"/>
          </a:xfrm>
        </p:grpSpPr>
        <p:pic>
          <p:nvPicPr>
            <p:cNvPr id="79878" name="Picture 6" descr="social media logos&#10;twitter&#10;facebook&#10;linked-in&#10;youtube&#10;second lif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7" descr="social media logos&#10;twitter&#10;facebook&#10;linked-in&#10;youtube&#10;second lif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8" descr="social media logos&#10;twitter&#10;facebook&#10;linked-in&#10;youtube&#10;second lif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9" descr="social media logos&#10;twitter&#10;facebook&#10;linked-in&#10;youtube&#10;second lif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10" descr="social media logos&#10;twitter&#10;facebook&#10;linked-in&#10;youtube&#10;second lif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4306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11" descr="social media logos&#10;twitter&#10;facebook&#10;linked-in&#10;youtube&#10;second lif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306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30881000"/>
      </p:ext>
    </p:extLst>
  </p:cSld>
  <p:clrMapOvr>
    <a:masterClrMapping/>
  </p:clrMapOvr>
  <p:transition spd="slow">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 </a:t>
            </a:r>
            <a:endParaRPr lang="en-US" dirty="0"/>
          </a:p>
        </p:txBody>
      </p:sp>
      <p:sp>
        <p:nvSpPr>
          <p:cNvPr id="2" name="Title 1"/>
          <p:cNvSpPr>
            <a:spLocks noGrp="1"/>
          </p:cNvSpPr>
          <p:nvPr>
            <p:ph type="title"/>
          </p:nvPr>
        </p:nvSpPr>
        <p:spPr/>
        <p:txBody>
          <a:bodyPr>
            <a:normAutofit/>
          </a:bodyPr>
          <a:lstStyle/>
          <a:p>
            <a:pPr>
              <a:lnSpc>
                <a:spcPct val="110000"/>
              </a:lnSpc>
              <a:defRPr/>
            </a:pPr>
            <a:r>
              <a:rPr lang="en-US" altLang="en-US" sz="2400" dirty="0" smtClean="0"/>
              <a:t>Tools</a:t>
            </a:r>
            <a:r>
              <a:rPr lang="en-US" altLang="en-US" sz="2400" dirty="0"/>
              <a:t>, Techniques, and Technologies </a:t>
            </a:r>
            <a:r>
              <a:rPr lang="en-US" altLang="en-US" sz="2400" dirty="0" smtClean="0"/>
              <a:t/>
            </a:r>
            <a:br>
              <a:rPr lang="en-US" altLang="en-US" sz="2400" dirty="0" smtClean="0"/>
            </a:br>
            <a:r>
              <a:rPr lang="en-US" altLang="en-US" sz="2400" dirty="0" smtClean="0"/>
              <a:t>for </a:t>
            </a:r>
            <a:r>
              <a:rPr lang="en-US" altLang="en-US" sz="2400" dirty="0"/>
              <a:t>Creating Inclusive Workplaces</a:t>
            </a:r>
          </a:p>
        </p:txBody>
      </p:sp>
      <p:pic>
        <p:nvPicPr>
          <p:cNvPr id="5" name="Picture 5" descr="questions?" title="Graphic of yellow button with a question make within i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9800"/>
            <a:ext cx="47244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32</a:t>
            </a:fld>
            <a:endParaRPr lang="en-US" altLang="en-US"/>
          </a:p>
        </p:txBody>
      </p:sp>
    </p:spTree>
    <p:extLst>
      <p:ext uri="{BB962C8B-B14F-4D97-AF65-F5344CB8AC3E}">
        <p14:creationId xmlns:p14="http://schemas.microsoft.com/office/powerpoint/2010/main" val="4156700224"/>
      </p:ext>
    </p:extLst>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JAN Youtube video"/>
          <p:cNvSpPr/>
          <p:nvPr/>
        </p:nvSpPr>
        <p:spPr>
          <a:xfrm>
            <a:off x="841248" y="1298448"/>
            <a:ext cx="7845552" cy="518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370BDC09-1DFB-46A6-88F6-FFADEBD49404}" type="slidenum">
              <a:rPr lang="en-US" smtClean="0">
                <a:solidFill>
                  <a:prstClr val="white"/>
                </a:solidFill>
              </a:rPr>
              <a:pPr>
                <a:defRPr/>
              </a:pPr>
              <a:t>4</a:t>
            </a:fld>
            <a:endParaRPr lang="en-US" dirty="0">
              <a:solidFill>
                <a:prstClr val="white"/>
              </a:solidFill>
            </a:endParaRPr>
          </a:p>
        </p:txBody>
      </p:sp>
      <p:sp>
        <p:nvSpPr>
          <p:cNvPr id="4" name="Rectangle 3"/>
          <p:cNvSpPr/>
          <p:nvPr/>
        </p:nvSpPr>
        <p:spPr>
          <a:xfrm>
            <a:off x="838200" y="457200"/>
            <a:ext cx="4419600" cy="707886"/>
          </a:xfrm>
          <a:prstGeom prst="rect">
            <a:avLst/>
          </a:prstGeom>
        </p:spPr>
        <p:txBody>
          <a:bodyPr wrap="square">
            <a:spAutoFit/>
          </a:bodyPr>
          <a:lstStyle/>
          <a:p>
            <a:pPr eaLnBrk="1" hangingPunct="1">
              <a:defRPr/>
            </a:pPr>
            <a:r>
              <a:rPr lang="en-US" altLang="en-US" sz="4000" b="1" dirty="0">
                <a:solidFill>
                  <a:srgbClr val="002060"/>
                </a:solidFill>
              </a:rPr>
              <a:t>Who is JAN?</a:t>
            </a:r>
          </a:p>
        </p:txBody>
      </p:sp>
      <p:pic>
        <p:nvPicPr>
          <p:cNvPr id="5" name="Picture 1" descr="JAN YouTube video graphic"/>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2624" y="1574314"/>
            <a:ext cx="7162800" cy="463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811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2"/>
          <p:cNvSpPr>
            <a:spLocks noGrp="1"/>
          </p:cNvSpPr>
          <p:nvPr>
            <p:ph idx="1"/>
          </p:nvPr>
        </p:nvSpPr>
        <p:spPr/>
        <p:txBody>
          <a:bodyPr/>
          <a:lstStyle/>
          <a:p>
            <a:pPr marL="0" indent="0" eaLnBrk="1" hangingPunct="1"/>
            <a:r>
              <a:rPr lang="en-GB" altLang="en-US" sz="1800"/>
              <a:t> </a:t>
            </a:r>
          </a:p>
        </p:txBody>
      </p:sp>
      <p:sp>
        <p:nvSpPr>
          <p:cNvPr id="1638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6ADB858-FAD2-419E-8169-EF2A45C0C2D0}" type="slidenum">
              <a:rPr lang="en-US" altLang="en-US" sz="1200"/>
              <a:pPr/>
              <a:t>5</a:t>
            </a:fld>
            <a:endParaRPr lang="en-US" altLang="en-US" smtClean="0"/>
          </a:p>
        </p:txBody>
      </p:sp>
      <p:sp>
        <p:nvSpPr>
          <p:cNvPr id="96260" name="Title 1"/>
          <p:cNvSpPr txBox="1">
            <a:spLocks/>
          </p:cNvSpPr>
          <p:nvPr/>
        </p:nvSpPr>
        <p:spPr bwMode="auto">
          <a:xfrm>
            <a:off x="661989" y="455083"/>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000" b="1" dirty="0">
                <a:solidFill>
                  <a:srgbClr val="002060"/>
                </a:solidFill>
                <a:latin typeface="+mn-lt"/>
                <a:ea typeface="+mj-ea"/>
                <a:cs typeface="+mj-cs"/>
              </a:rPr>
              <a:t>Why is this important?</a:t>
            </a:r>
          </a:p>
        </p:txBody>
      </p:sp>
      <p:pic>
        <p:nvPicPr>
          <p:cNvPr id="16389" name="Picture 2" descr="One in five American adults has a disability. (US Census Bure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812" y="2228850"/>
            <a:ext cx="414337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823316"/>
      </p:ext>
    </p:extLst>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Content Placeholder 3"/>
          <p:cNvSpPr>
            <a:spLocks noGrp="1"/>
          </p:cNvSpPr>
          <p:nvPr>
            <p:ph idx="1"/>
            <p:custDataLst>
              <p:tags r:id="rId2"/>
            </p:custDataLst>
          </p:nvPr>
        </p:nvSpPr>
        <p:spPr bwMode="auto">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dirty="0" smtClean="0"/>
              <a:t>How is the ADA different than IDEA? </a:t>
            </a:r>
          </a:p>
          <a:p>
            <a:pPr marL="0" indent="0"/>
            <a:endParaRPr lang="en-US" altLang="en-US" dirty="0" smtClean="0"/>
          </a:p>
          <a:p>
            <a:pPr marL="587375" lvl="1" indent="-293688" eaLnBrk="1" hangingPunct="1">
              <a:spcBef>
                <a:spcPct val="0"/>
              </a:spcBef>
              <a:spcAft>
                <a:spcPct val="5000"/>
              </a:spcAft>
            </a:pPr>
            <a:r>
              <a:rPr lang="en-US" altLang="en-US" sz="3000" dirty="0" smtClean="0">
                <a:solidFill>
                  <a:srgbClr val="002060"/>
                </a:solidFill>
              </a:rPr>
              <a:t>IDEA</a:t>
            </a:r>
          </a:p>
          <a:p>
            <a:pPr marL="987425" lvl="2" indent="-293688" eaLnBrk="1" hangingPunct="1">
              <a:spcBef>
                <a:spcPct val="0"/>
              </a:spcBef>
              <a:spcAft>
                <a:spcPct val="5000"/>
              </a:spcAft>
            </a:pPr>
            <a:r>
              <a:rPr lang="en-US" altLang="en-US" sz="2200" dirty="0" smtClean="0">
                <a:solidFill>
                  <a:srgbClr val="002060"/>
                </a:solidFill>
              </a:rPr>
              <a:t>Entitlement</a:t>
            </a:r>
          </a:p>
        </p:txBody>
      </p:sp>
      <p:sp>
        <p:nvSpPr>
          <p:cNvPr id="2" name="Slide Number Placeholder 1"/>
          <p:cNvSpPr>
            <a:spLocks noGrp="1"/>
          </p:cNvSpPr>
          <p:nvPr>
            <p:ph type="sldNum" sz="quarter" idx="10"/>
            <p:custDataLst>
              <p:tags r:id="rId3"/>
            </p:custDataLst>
          </p:nvPr>
        </p:nvSpPr>
        <p:spPr/>
        <p:txBody>
          <a:bodyPr/>
          <a:lstStyle/>
          <a:p>
            <a:pPr>
              <a:defRPr/>
            </a:pPr>
            <a:fld id="{60A1CAA8-CF05-48E0-8C6F-ACA87F94BE35}" type="slidenum">
              <a:rPr lang="en-US" altLang="en-US" smtClean="0"/>
              <a:pPr>
                <a:defRPr/>
              </a:pPr>
              <a:t>6</a:t>
            </a:fld>
            <a:endParaRPr lang="en-US" altLang="en-US"/>
          </a:p>
        </p:txBody>
      </p:sp>
      <p:sp>
        <p:nvSpPr>
          <p:cNvPr id="523268" name="Text Placeholder 2"/>
          <p:cNvSpPr>
            <a:spLocks noGrp="1"/>
          </p:cNvSpPr>
          <p:nvPr>
            <p:ph type="body" idx="4294967295"/>
            <p:custDataLst>
              <p:tags r:id="rId4"/>
            </p:custDataLst>
          </p:nvPr>
        </p:nvSpPr>
        <p:spPr>
          <a:xfrm>
            <a:off x="1490661" y="4905214"/>
            <a:ext cx="2808288" cy="1066800"/>
          </a:xfrm>
          <a:noFill/>
          <a:extLst>
            <a:ext uri="{909E8E84-426E-40DD-AFC4-6F175D3DCCD1}">
              <a14:hiddenFill xmlns:a14="http://schemas.microsoft.com/office/drawing/2010/main">
                <a:solidFill>
                  <a:schemeClr val="bg1"/>
                </a:solidFill>
              </a14:hiddenFill>
            </a:ext>
          </a:extLst>
        </p:spPr>
        <p:txBody>
          <a:bodyPr/>
          <a:lstStyle/>
          <a:p>
            <a:pPr algn="ctr">
              <a:spcBef>
                <a:spcPct val="0"/>
              </a:spcBef>
              <a:buFont typeface="Arial" panose="020B0604020202020204" pitchFamily="34" charset="0"/>
              <a:buNone/>
            </a:pPr>
            <a:r>
              <a:rPr lang="en-US" altLang="en-US" sz="2600" dirty="0" smtClean="0">
                <a:solidFill>
                  <a:srgbClr val="002060"/>
                </a:solidFill>
              </a:rPr>
              <a:t>Grades Pre-K </a:t>
            </a:r>
          </a:p>
          <a:p>
            <a:pPr algn="ctr">
              <a:spcBef>
                <a:spcPct val="0"/>
              </a:spcBef>
              <a:buFont typeface="Arial" panose="020B0604020202020204" pitchFamily="34" charset="0"/>
              <a:buNone/>
            </a:pPr>
            <a:r>
              <a:rPr lang="en-US" altLang="en-US" sz="2600" dirty="0" smtClean="0">
                <a:solidFill>
                  <a:srgbClr val="002060"/>
                </a:solidFill>
              </a:rPr>
              <a:t>through 12</a:t>
            </a:r>
          </a:p>
        </p:txBody>
      </p:sp>
      <p:sp>
        <p:nvSpPr>
          <p:cNvPr id="523269" name="Text Placeholder 4"/>
          <p:cNvSpPr>
            <a:spLocks noGrp="1"/>
          </p:cNvSpPr>
          <p:nvPr>
            <p:ph type="body" sz="quarter" idx="4294967295"/>
            <p:custDataLst>
              <p:tags r:id="rId5"/>
            </p:custDataLst>
          </p:nvPr>
        </p:nvSpPr>
        <p:spPr>
          <a:xfrm>
            <a:off x="4477949" y="4938713"/>
            <a:ext cx="4041775" cy="1066800"/>
          </a:xfrm>
          <a:noFill/>
          <a:extLst>
            <a:ext uri="{909E8E84-426E-40DD-AFC4-6F175D3DCCD1}">
              <a14:hiddenFill xmlns:a14="http://schemas.microsoft.com/office/drawing/2010/main">
                <a:solidFill>
                  <a:schemeClr val="bg1"/>
                </a:solidFill>
              </a14:hiddenFill>
            </a:ext>
          </a:extLst>
        </p:spPr>
        <p:txBody>
          <a:bodyPr/>
          <a:lstStyle/>
          <a:p>
            <a:pPr marL="0" lvl="1" algn="ctr">
              <a:spcBef>
                <a:spcPct val="0"/>
              </a:spcBef>
              <a:buFont typeface="Arial" panose="020B0604020202020204" pitchFamily="34" charset="0"/>
              <a:buNone/>
            </a:pPr>
            <a:r>
              <a:rPr lang="en-US" altLang="en-US" sz="2600" dirty="0" smtClean="0">
                <a:solidFill>
                  <a:srgbClr val="002060"/>
                </a:solidFill>
              </a:rPr>
              <a:t>Post-secondary </a:t>
            </a:r>
          </a:p>
          <a:p>
            <a:pPr marL="0" lvl="1" algn="ctr">
              <a:spcBef>
                <a:spcPct val="0"/>
              </a:spcBef>
              <a:buFont typeface="Arial" panose="020B0604020202020204" pitchFamily="34" charset="0"/>
              <a:buNone/>
            </a:pPr>
            <a:r>
              <a:rPr lang="en-US" altLang="en-US" sz="2600" dirty="0" smtClean="0">
                <a:solidFill>
                  <a:srgbClr val="002060"/>
                </a:solidFill>
              </a:rPr>
              <a:t>and Working</a:t>
            </a:r>
          </a:p>
        </p:txBody>
      </p:sp>
      <p:sp>
        <p:nvSpPr>
          <p:cNvPr id="523270" name="Content Placeholder 5"/>
          <p:cNvSpPr>
            <a:spLocks noGrp="1"/>
          </p:cNvSpPr>
          <p:nvPr>
            <p:ph sz="quarter" idx="4294967295"/>
            <p:custDataLst>
              <p:tags r:id="rId6"/>
            </p:custDataLst>
          </p:nvPr>
        </p:nvSpPr>
        <p:spPr>
          <a:xfrm>
            <a:off x="4418210" y="2266745"/>
            <a:ext cx="4041775" cy="1970088"/>
          </a:xfrm>
          <a:noFill/>
          <a:extLst>
            <a:ext uri="{909E8E84-426E-40DD-AFC4-6F175D3DCCD1}">
              <a14:hiddenFill xmlns:a14="http://schemas.microsoft.com/office/drawing/2010/main">
                <a:solidFill>
                  <a:schemeClr val="bg1"/>
                </a:solidFill>
              </a14:hiddenFill>
            </a:ext>
          </a:extLst>
        </p:spPr>
        <p:txBody>
          <a:bodyPr/>
          <a:lstStyle/>
          <a:p>
            <a:pPr marL="1143000" lvl="1" indent="-228600">
              <a:spcBef>
                <a:spcPct val="0"/>
              </a:spcBef>
            </a:pPr>
            <a:r>
              <a:rPr lang="en-US" altLang="en-US" dirty="0" smtClean="0">
                <a:solidFill>
                  <a:srgbClr val="002060"/>
                </a:solidFill>
              </a:rPr>
              <a:t>ADA</a:t>
            </a:r>
          </a:p>
          <a:p>
            <a:pPr marL="1543050" lvl="2">
              <a:spcBef>
                <a:spcPct val="0"/>
              </a:spcBef>
            </a:pPr>
            <a:r>
              <a:rPr lang="en-US" altLang="en-US" dirty="0" smtClean="0">
                <a:solidFill>
                  <a:srgbClr val="002060"/>
                </a:solidFill>
              </a:rPr>
              <a:t>Eligibility</a:t>
            </a:r>
          </a:p>
          <a:p>
            <a:pPr marL="0" indent="0" algn="ctr"/>
            <a:endParaRPr lang="en-US" altLang="en-US" dirty="0" smtClean="0"/>
          </a:p>
        </p:txBody>
      </p:sp>
      <p:cxnSp>
        <p:nvCxnSpPr>
          <p:cNvPr id="9" name="Straight Connector 8" descr="dividing line"/>
          <p:cNvCxnSpPr/>
          <p:nvPr>
            <p:custDataLst>
              <p:tags r:id="rId7"/>
            </p:custDataLst>
          </p:nvPr>
        </p:nvCxnSpPr>
        <p:spPr>
          <a:xfrm rot="5400000">
            <a:off x="3314701" y="3886931"/>
            <a:ext cx="2665412" cy="1587"/>
          </a:xfrm>
          <a:prstGeom prst="line">
            <a:avLst/>
          </a:prstGeom>
          <a:ln w="38100">
            <a:solidFill>
              <a:srgbClr val="253D86"/>
            </a:solidFill>
          </a:ln>
        </p:spPr>
        <p:style>
          <a:lnRef idx="2">
            <a:schemeClr val="dk1"/>
          </a:lnRef>
          <a:fillRef idx="0">
            <a:schemeClr val="dk1"/>
          </a:fillRef>
          <a:effectRef idx="1">
            <a:schemeClr val="dk1"/>
          </a:effectRef>
          <a:fontRef idx="minor">
            <a:schemeClr val="tx1"/>
          </a:fontRef>
        </p:style>
      </p:cxnSp>
      <p:pic>
        <p:nvPicPr>
          <p:cNvPr id="20490" name="Picture 10" descr="Instructor teaching calculus"/>
          <p:cNvPicPr>
            <a:picLocks noChangeAspect="1" noChangeArrowheads="1"/>
          </p:cNvPicPr>
          <p:nvPr>
            <p:custDataLst>
              <p:tags r:id="rId8"/>
            </p:custDataLst>
          </p:nvPr>
        </p:nvPicPr>
        <p:blipFill>
          <a:blip r:embed="rId12" cstate="print"/>
          <a:srcRect/>
          <a:stretch>
            <a:fillRect/>
          </a:stretch>
        </p:blipFill>
        <p:spPr bwMode="auto">
          <a:xfrm>
            <a:off x="1598214" y="3154363"/>
            <a:ext cx="2593182" cy="1728788"/>
          </a:xfrm>
          <a:prstGeom prst="rect">
            <a:avLst/>
          </a:prstGeom>
          <a:ln>
            <a:headEnd/>
            <a:tailEnd/>
          </a:ln>
        </p:spPr>
        <p:style>
          <a:lnRef idx="0">
            <a:schemeClr val="accent1"/>
          </a:lnRef>
          <a:fillRef idx="3">
            <a:schemeClr val="accent1"/>
          </a:fillRef>
          <a:effectRef idx="3">
            <a:schemeClr val="accent1"/>
          </a:effectRef>
          <a:fontRef idx="minor">
            <a:schemeClr val="lt1"/>
          </a:fontRef>
        </p:style>
      </p:pic>
      <p:pic>
        <p:nvPicPr>
          <p:cNvPr id="20491" name="Picture 11" descr="Scientist working."/>
          <p:cNvPicPr>
            <a:picLocks noChangeAspect="1" noChangeArrowheads="1"/>
          </p:cNvPicPr>
          <p:nvPr>
            <p:custDataLst>
              <p:tags r:id="rId9"/>
            </p:custDataLst>
          </p:nvPr>
        </p:nvPicPr>
        <p:blipFill>
          <a:blip r:embed="rId13" cstate="print"/>
          <a:srcRect/>
          <a:stretch>
            <a:fillRect/>
          </a:stretch>
        </p:blipFill>
        <p:spPr bwMode="auto">
          <a:xfrm>
            <a:off x="5195889" y="3154363"/>
            <a:ext cx="2605897" cy="1728216"/>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0" name="Title 1"/>
          <p:cNvSpPr txBox="1">
            <a:spLocks/>
          </p:cNvSpPr>
          <p:nvPr/>
        </p:nvSpPr>
        <p:spPr bwMode="auto">
          <a:xfrm>
            <a:off x="551794" y="355944"/>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000" b="1" dirty="0" smtClean="0">
                <a:solidFill>
                  <a:srgbClr val="002060"/>
                </a:solidFill>
                <a:latin typeface="+mn-lt"/>
                <a:ea typeface="+mj-ea"/>
                <a:cs typeface="+mj-cs"/>
              </a:rPr>
              <a:t>  ADA and IDEA</a:t>
            </a:r>
            <a:endParaRPr lang="en-US" altLang="en-US" sz="4000" b="1" dirty="0">
              <a:solidFill>
                <a:srgbClr val="002060"/>
              </a:solidFill>
              <a:latin typeface="+mn-lt"/>
              <a:ea typeface="+mj-ea"/>
              <a:cs typeface="+mj-cs"/>
            </a:endParaRPr>
          </a:p>
        </p:txBody>
      </p:sp>
    </p:spTree>
    <p:custDataLst>
      <p:tags r:id="rId1"/>
    </p:custDataLst>
    <p:extLst>
      <p:ext uri="{BB962C8B-B14F-4D97-AF65-F5344CB8AC3E}">
        <p14:creationId xmlns:p14="http://schemas.microsoft.com/office/powerpoint/2010/main" val="293568729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Content Placeholder 2"/>
          <p:cNvSpPr>
            <a:spLocks noGrp="1"/>
          </p:cNvSpPr>
          <p:nvPr>
            <p:ph idx="1"/>
            <p:custDataLst>
              <p:tags r:id="rId2"/>
            </p:custDataLst>
          </p:nvPr>
        </p:nvSpPr>
        <p:spPr bwMode="auto">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smtClean="0">
                <a:solidFill>
                  <a:srgbClr val="002060"/>
                </a:solidFill>
              </a:rPr>
              <a:t>So what are the goals of the </a:t>
            </a:r>
            <a:r>
              <a:rPr lang="en-US" b="0" dirty="0"/>
              <a:t>Americans with D</a:t>
            </a:r>
            <a:r>
              <a:rPr lang="en-US" b="0" dirty="0" smtClean="0"/>
              <a:t>isabilities Act (ADA)</a:t>
            </a:r>
          </a:p>
          <a:p>
            <a:pPr eaLnBrk="1" hangingPunct="1"/>
            <a:endParaRPr lang="en-US" b="0" dirty="0"/>
          </a:p>
          <a:p>
            <a:pPr marL="514350" indent="-514350" eaLnBrk="1" hangingPunct="1">
              <a:buAutoNum type="arabicPeriod"/>
            </a:pPr>
            <a:r>
              <a:rPr lang="en-US" b="0" dirty="0" smtClean="0"/>
              <a:t>Prevent discrimination</a:t>
            </a:r>
          </a:p>
          <a:p>
            <a:pPr marL="514350" indent="-514350" eaLnBrk="1" hangingPunct="1">
              <a:buAutoNum type="arabicPeriod"/>
            </a:pPr>
            <a:r>
              <a:rPr lang="en-US" b="0" dirty="0" smtClean="0"/>
              <a:t>Provide equal opportunity through  reasonable accommodation </a:t>
            </a:r>
            <a:endParaRPr lang="en-US" altLang="en-US" b="0" dirty="0" smtClean="0"/>
          </a:p>
        </p:txBody>
      </p:sp>
      <p:sp>
        <p:nvSpPr>
          <p:cNvPr id="521219" name="Slide Number Placeholder 5"/>
          <p:cNvSpPr>
            <a:spLocks noGrp="1"/>
          </p:cNvSpPr>
          <p:nvPr>
            <p:ph type="sldNum" sz="quarter" idx="10"/>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D3DC1D03-7824-4E46-BEF2-0EBEFC1D2C29}" type="slidenum">
              <a:rPr lang="en-US" altLang="en-US" sz="1400" smtClean="0">
                <a:solidFill>
                  <a:srgbClr val="FFFFFF"/>
                </a:solidFill>
              </a:rPr>
              <a:pPr fontAlgn="base">
                <a:spcBef>
                  <a:spcPct val="0"/>
                </a:spcBef>
                <a:spcAft>
                  <a:spcPct val="0"/>
                </a:spcAft>
                <a:buFontTx/>
                <a:buNone/>
              </a:pPr>
              <a:t>7</a:t>
            </a:fld>
            <a:endParaRPr lang="en-US" altLang="en-US" sz="1400" smtClean="0">
              <a:solidFill>
                <a:srgbClr val="FFFFFF"/>
              </a:solidFill>
            </a:endParaRPr>
          </a:p>
        </p:txBody>
      </p:sp>
      <p:pic>
        <p:nvPicPr>
          <p:cNvPr id="2" name="Picture 1" descr="Graphic of a person signing.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8959" y="4002024"/>
            <a:ext cx="2161641" cy="1801368"/>
          </a:xfrm>
          <a:prstGeom prst="rect">
            <a:avLst/>
          </a:prstGeom>
        </p:spPr>
      </p:pic>
      <p:sp>
        <p:nvSpPr>
          <p:cNvPr id="6" name="Title 1"/>
          <p:cNvSpPr txBox="1">
            <a:spLocks/>
          </p:cNvSpPr>
          <p:nvPr/>
        </p:nvSpPr>
        <p:spPr bwMode="auto">
          <a:xfrm>
            <a:off x="551794" y="355944"/>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3600" b="1" dirty="0" smtClean="0">
                <a:solidFill>
                  <a:srgbClr val="002060"/>
                </a:solidFill>
                <a:latin typeface="+mn-lt"/>
                <a:ea typeface="+mj-ea"/>
                <a:cs typeface="+mj-cs"/>
              </a:rPr>
              <a:t>Goals of the ADA as Amended</a:t>
            </a:r>
            <a:endParaRPr lang="en-US" altLang="en-US" sz="3600" b="1" dirty="0">
              <a:solidFill>
                <a:srgbClr val="002060"/>
              </a:solidFill>
              <a:latin typeface="+mn-lt"/>
              <a:ea typeface="+mj-ea"/>
              <a:cs typeface="+mj-cs"/>
            </a:endParaRPr>
          </a:p>
        </p:txBody>
      </p:sp>
    </p:spTree>
    <p:custDataLst>
      <p:tags r:id="rId1"/>
    </p:custDataLst>
    <p:extLst>
      <p:ext uri="{BB962C8B-B14F-4D97-AF65-F5344CB8AC3E}">
        <p14:creationId xmlns:p14="http://schemas.microsoft.com/office/powerpoint/2010/main" val="354811385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2"/>
            </p:custDataLst>
          </p:nvPr>
        </p:nvSpPr>
        <p:spPr bwMode="auto">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0" indent="0">
              <a:defRPr/>
            </a:pPr>
            <a:endParaRPr lang="en-US" dirty="0">
              <a:solidFill>
                <a:srgbClr val="002060"/>
              </a:solidFill>
            </a:endParaRPr>
          </a:p>
          <a:p>
            <a:pPr marL="0" indent="0">
              <a:defRPr/>
            </a:pPr>
            <a:r>
              <a:rPr lang="en-US" dirty="0" smtClean="0">
                <a:solidFill>
                  <a:srgbClr val="002060"/>
                </a:solidFill>
              </a:rPr>
              <a:t>Disclosure </a:t>
            </a:r>
            <a:r>
              <a:rPr lang="en-US" b="0" dirty="0">
                <a:solidFill>
                  <a:srgbClr val="002060"/>
                </a:solidFill>
              </a:rPr>
              <a:t>is when you give out specific, personal information about </a:t>
            </a:r>
            <a:r>
              <a:rPr lang="en-US" b="0" dirty="0" smtClean="0">
                <a:solidFill>
                  <a:srgbClr val="002060"/>
                </a:solidFill>
              </a:rPr>
              <a:t>a your disability</a:t>
            </a:r>
            <a:r>
              <a:rPr lang="en-US" b="0" dirty="0">
                <a:solidFill>
                  <a:srgbClr val="002060"/>
                </a:solidFill>
              </a:rPr>
              <a:t>.  </a:t>
            </a:r>
            <a:endParaRPr lang="en-US" b="0" dirty="0" smtClean="0">
              <a:solidFill>
                <a:srgbClr val="002060"/>
              </a:solidFill>
            </a:endParaRPr>
          </a:p>
          <a:p>
            <a:pPr marL="0" indent="0">
              <a:defRPr/>
            </a:pPr>
            <a:endParaRPr lang="en-US" b="0" dirty="0" smtClean="0">
              <a:solidFill>
                <a:srgbClr val="002060"/>
              </a:solidFill>
            </a:endParaRPr>
          </a:p>
          <a:p>
            <a:pPr marL="0" indent="0">
              <a:defRPr/>
            </a:pPr>
            <a:r>
              <a:rPr lang="en-US" b="0" dirty="0" smtClean="0">
                <a:solidFill>
                  <a:srgbClr val="002060"/>
                </a:solidFill>
              </a:rPr>
              <a:t>Important </a:t>
            </a:r>
            <a:r>
              <a:rPr lang="en-US" b="0" dirty="0">
                <a:solidFill>
                  <a:srgbClr val="002060"/>
                </a:solidFill>
              </a:rPr>
              <a:t>to </a:t>
            </a:r>
            <a:r>
              <a:rPr lang="en-US" b="0" dirty="0" smtClean="0">
                <a:solidFill>
                  <a:srgbClr val="002060"/>
                </a:solidFill>
              </a:rPr>
              <a:t>provide:</a:t>
            </a:r>
            <a:endParaRPr lang="en-US" b="0" dirty="0">
              <a:solidFill>
                <a:srgbClr val="002060"/>
              </a:solidFill>
            </a:endParaRPr>
          </a:p>
          <a:p>
            <a:pPr marL="514350" indent="-514350">
              <a:buFont typeface="+mj-lt"/>
              <a:buAutoNum type="arabicParenR"/>
              <a:defRPr/>
            </a:pPr>
            <a:r>
              <a:rPr lang="en-US" b="0" dirty="0" smtClean="0">
                <a:solidFill>
                  <a:srgbClr val="002060"/>
                </a:solidFill>
              </a:rPr>
              <a:t>The </a:t>
            </a:r>
            <a:r>
              <a:rPr lang="en-US" b="0" dirty="0">
                <a:solidFill>
                  <a:srgbClr val="002060"/>
                </a:solidFill>
              </a:rPr>
              <a:t>nature of the </a:t>
            </a:r>
            <a:r>
              <a:rPr lang="en-US" b="0" dirty="0" smtClean="0">
                <a:solidFill>
                  <a:srgbClr val="002060"/>
                </a:solidFill>
              </a:rPr>
              <a:t>disability</a:t>
            </a:r>
          </a:p>
          <a:p>
            <a:pPr marL="514350" indent="-514350">
              <a:buFont typeface="+mj-lt"/>
              <a:buAutoNum type="arabicParenR"/>
              <a:defRPr/>
            </a:pPr>
            <a:r>
              <a:rPr lang="en-US" b="0" dirty="0" smtClean="0">
                <a:solidFill>
                  <a:srgbClr val="002060"/>
                </a:solidFill>
              </a:rPr>
              <a:t>The </a:t>
            </a:r>
            <a:r>
              <a:rPr lang="en-US" b="0" dirty="0">
                <a:solidFill>
                  <a:srgbClr val="002060"/>
                </a:solidFill>
              </a:rPr>
              <a:t>limitations, or how the disability affects your capacity to learn and/or perform the job </a:t>
            </a:r>
            <a:r>
              <a:rPr lang="en-US" b="0" dirty="0" smtClean="0">
                <a:solidFill>
                  <a:srgbClr val="002060"/>
                </a:solidFill>
              </a:rPr>
              <a:t>effectively</a:t>
            </a:r>
          </a:p>
          <a:p>
            <a:pPr marL="514350" indent="-514350">
              <a:buFont typeface="+mj-lt"/>
              <a:buAutoNum type="arabicParenR"/>
              <a:defRPr/>
            </a:pPr>
            <a:r>
              <a:rPr lang="en-US" b="0" dirty="0" smtClean="0">
                <a:solidFill>
                  <a:srgbClr val="002060"/>
                </a:solidFill>
              </a:rPr>
              <a:t>Accommodations </a:t>
            </a:r>
            <a:r>
              <a:rPr lang="en-US" b="0" dirty="0">
                <a:solidFill>
                  <a:srgbClr val="002060"/>
                </a:solidFill>
              </a:rPr>
              <a:t>you will need in order to do the job</a:t>
            </a:r>
          </a:p>
          <a:p>
            <a:pPr>
              <a:defRPr/>
            </a:pPr>
            <a:r>
              <a:rPr lang="en-US" b="0" dirty="0" smtClean="0">
                <a:solidFill>
                  <a:schemeClr val="tx2"/>
                </a:solidFill>
              </a:rPr>
              <a:t> </a:t>
            </a:r>
            <a:endParaRPr lang="en-US" dirty="0">
              <a:solidFill>
                <a:schemeClr val="tx2"/>
              </a:solidFill>
            </a:endParaRPr>
          </a:p>
        </p:txBody>
      </p:sp>
      <p:sp>
        <p:nvSpPr>
          <p:cNvPr id="531459" name="Slide Number Placeholder 2"/>
          <p:cNvSpPr>
            <a:spLocks noGrp="1"/>
          </p:cNvSpPr>
          <p:nvPr>
            <p:ph type="sldNum" sz="quarter" idx="10"/>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DE31E723-8099-4A57-B0D8-CD7881ADBF75}" type="slidenum">
              <a:rPr lang="en-US" altLang="en-US" sz="1400" smtClean="0">
                <a:solidFill>
                  <a:srgbClr val="FFFFFF"/>
                </a:solidFill>
              </a:rPr>
              <a:pPr fontAlgn="base">
                <a:spcBef>
                  <a:spcPct val="0"/>
                </a:spcBef>
                <a:spcAft>
                  <a:spcPct val="0"/>
                </a:spcAft>
                <a:buFontTx/>
                <a:buNone/>
              </a:pPr>
              <a:t>8</a:t>
            </a:fld>
            <a:endParaRPr lang="en-US" altLang="en-US" sz="1400" smtClean="0">
              <a:solidFill>
                <a:srgbClr val="FFFFFF"/>
              </a:solidFill>
            </a:endParaRPr>
          </a:p>
        </p:txBody>
      </p:sp>
      <p:sp>
        <p:nvSpPr>
          <p:cNvPr id="4" name="Title 1"/>
          <p:cNvSpPr txBox="1">
            <a:spLocks/>
          </p:cNvSpPr>
          <p:nvPr/>
        </p:nvSpPr>
        <p:spPr bwMode="auto">
          <a:xfrm>
            <a:off x="551794" y="355944"/>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000" b="1" dirty="0" smtClean="0">
                <a:solidFill>
                  <a:srgbClr val="002060"/>
                </a:solidFill>
                <a:latin typeface="+mn-lt"/>
                <a:ea typeface="+mj-ea"/>
                <a:cs typeface="+mj-cs"/>
              </a:rPr>
              <a:t>  Disclosure </a:t>
            </a:r>
            <a:endParaRPr lang="en-US" altLang="en-US" sz="4000" b="1" dirty="0">
              <a:solidFill>
                <a:srgbClr val="002060"/>
              </a:solidFill>
              <a:latin typeface="+mn-lt"/>
              <a:ea typeface="+mj-ea"/>
              <a:cs typeface="+mj-cs"/>
            </a:endParaRPr>
          </a:p>
        </p:txBody>
      </p:sp>
    </p:spTree>
    <p:custDataLst>
      <p:tags r:id="rId1"/>
    </p:custDataLst>
    <p:extLst>
      <p:ext uri="{BB962C8B-B14F-4D97-AF65-F5344CB8AC3E}">
        <p14:creationId xmlns:p14="http://schemas.microsoft.com/office/powerpoint/2010/main" val="180513530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4"/>
          <p:cNvSpPr>
            <a:spLocks noGrp="1"/>
          </p:cNvSpPr>
          <p:nvPr>
            <p:ph idx="1"/>
            <p:custDataLst>
              <p:tags r:id="rId2"/>
            </p:custDataLst>
          </p:nvPr>
        </p:nvSpPr>
        <p:spPr bwMode="auto">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defRPr/>
            </a:pPr>
            <a:r>
              <a:rPr lang="en-US" altLang="en-US" sz="3600" dirty="0" smtClean="0">
                <a:solidFill>
                  <a:srgbClr val="002060"/>
                </a:solidFill>
                <a:latin typeface="Calibri" panose="020F0502020204030204" pitchFamily="34" charset="0"/>
                <a:cs typeface="+mn-cs"/>
              </a:rPr>
              <a:t>When do I Disclose?</a:t>
            </a:r>
            <a:endParaRPr lang="en-US" altLang="en-US" sz="3600" dirty="0">
              <a:solidFill>
                <a:srgbClr val="002060"/>
              </a:solidFill>
              <a:latin typeface="Calibri" panose="020F0502020204030204" pitchFamily="34" charset="0"/>
              <a:cs typeface="+mn-cs"/>
            </a:endParaRPr>
          </a:p>
          <a:p>
            <a:pPr marL="457200" indent="-457200">
              <a:buFont typeface="Wingdings" panose="05000000000000000000" pitchFamily="2" charset="2"/>
              <a:buChar char="§"/>
              <a:defRPr/>
            </a:pPr>
            <a:r>
              <a:rPr lang="en-US" sz="2400" b="0" dirty="0" smtClean="0">
                <a:solidFill>
                  <a:srgbClr val="002060"/>
                </a:solidFill>
                <a:latin typeface="Arial" charset="0"/>
                <a:cs typeface="Arial" charset="0"/>
              </a:rPr>
              <a:t>During the application or interview process</a:t>
            </a:r>
          </a:p>
          <a:p>
            <a:pPr marL="457200" indent="-457200">
              <a:buFont typeface="Wingdings" panose="05000000000000000000" pitchFamily="2" charset="2"/>
              <a:buChar char="§"/>
              <a:defRPr/>
            </a:pPr>
            <a:r>
              <a:rPr lang="en-US" sz="2400" b="0" dirty="0" smtClean="0">
                <a:solidFill>
                  <a:srgbClr val="002060"/>
                </a:solidFill>
                <a:latin typeface="Arial" charset="0"/>
                <a:cs typeface="Arial" charset="0"/>
              </a:rPr>
              <a:t>At any point during employment</a:t>
            </a:r>
          </a:p>
          <a:p>
            <a:pPr marL="457200" indent="-457200">
              <a:buFont typeface="Wingdings" panose="05000000000000000000" pitchFamily="2" charset="2"/>
              <a:buChar char="§"/>
              <a:defRPr/>
            </a:pPr>
            <a:r>
              <a:rPr lang="en-US" sz="2400" b="0" dirty="0" smtClean="0">
                <a:solidFill>
                  <a:srgbClr val="002060"/>
                </a:solidFill>
                <a:latin typeface="Arial" charset="0"/>
                <a:cs typeface="Arial" charset="0"/>
              </a:rPr>
              <a:t>To receive benefits and privileges</a:t>
            </a:r>
          </a:p>
          <a:p>
            <a:pPr marL="457200" indent="-457200">
              <a:buFont typeface="Wingdings" panose="05000000000000000000" pitchFamily="2" charset="2"/>
              <a:buChar char="§"/>
              <a:defRPr/>
            </a:pPr>
            <a:r>
              <a:rPr lang="en-US" sz="2400" b="0" dirty="0" smtClean="0">
                <a:solidFill>
                  <a:srgbClr val="002060"/>
                </a:solidFill>
                <a:latin typeface="Arial" charset="0"/>
                <a:cs typeface="Arial" charset="0"/>
              </a:rPr>
              <a:t>To explain an unusual circumstance</a:t>
            </a:r>
          </a:p>
          <a:p>
            <a:pPr marL="457200" indent="-457200">
              <a:buFont typeface="Arial" panose="020B0604020202020204" pitchFamily="34" charset="0"/>
              <a:buChar char="•"/>
              <a:defRPr/>
            </a:pPr>
            <a:endParaRPr lang="en-US" dirty="0" smtClean="0">
              <a:latin typeface="Arial" charset="0"/>
              <a:cs typeface="Arial" charset="0"/>
            </a:endParaRPr>
          </a:p>
        </p:txBody>
      </p:sp>
      <p:sp>
        <p:nvSpPr>
          <p:cNvPr id="539651" name="Slide Number Placeholder 5"/>
          <p:cNvSpPr>
            <a:spLocks noGrp="1"/>
          </p:cNvSpPr>
          <p:nvPr>
            <p:ph type="sldNum" sz="quarter" idx="10"/>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F7FCDF5-5CED-4270-8C6B-F3530E1771E3}" type="slidenum">
              <a:rPr lang="en-US" altLang="en-US" sz="1400" smtClean="0">
                <a:solidFill>
                  <a:srgbClr val="FFFFFF"/>
                </a:solidFill>
              </a:rPr>
              <a:pPr>
                <a:spcBef>
                  <a:spcPct val="0"/>
                </a:spcBef>
                <a:buFontTx/>
                <a:buNone/>
              </a:pPr>
              <a:t>9</a:t>
            </a:fld>
            <a:endParaRPr lang="en-US" altLang="en-US" sz="1400" smtClean="0">
              <a:solidFill>
                <a:srgbClr val="FFFFFF"/>
              </a:solidFill>
            </a:endParaRPr>
          </a:p>
        </p:txBody>
      </p:sp>
      <p:pic>
        <p:nvPicPr>
          <p:cNvPr id="5" name="Picture 2" descr="Businessman and woman having a work meeting"/>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057045" y="3673643"/>
            <a:ext cx="3410910" cy="2273014"/>
          </a:xfrm>
          <a:prstGeom prst="rect">
            <a:avLst/>
          </a:prstGeom>
          <a:ln/>
        </p:spPr>
        <p:style>
          <a:lnRef idx="0">
            <a:schemeClr val="accent2"/>
          </a:lnRef>
          <a:fillRef idx="3">
            <a:schemeClr val="accent2"/>
          </a:fillRef>
          <a:effectRef idx="3">
            <a:schemeClr val="accent2"/>
          </a:effectRef>
          <a:fontRef idx="minor">
            <a:schemeClr val="lt1"/>
          </a:fontRef>
        </p:style>
      </p:pic>
      <p:sp>
        <p:nvSpPr>
          <p:cNvPr id="6" name="Title 1"/>
          <p:cNvSpPr txBox="1">
            <a:spLocks/>
          </p:cNvSpPr>
          <p:nvPr/>
        </p:nvSpPr>
        <p:spPr bwMode="auto">
          <a:xfrm>
            <a:off x="570790" y="383064"/>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000" b="1" dirty="0" smtClean="0">
                <a:solidFill>
                  <a:srgbClr val="002060"/>
                </a:solidFill>
                <a:latin typeface="+mn-lt"/>
                <a:ea typeface="+mj-ea"/>
                <a:cs typeface="+mj-cs"/>
              </a:rPr>
              <a:t>  Disclosure</a:t>
            </a:r>
            <a:endParaRPr lang="en-US" altLang="en-US" sz="4000" b="1" dirty="0">
              <a:solidFill>
                <a:srgbClr val="002060"/>
              </a:solidFill>
              <a:latin typeface="+mn-lt"/>
              <a:ea typeface="+mj-ea"/>
              <a:cs typeface="+mj-cs"/>
            </a:endParaRPr>
          </a:p>
        </p:txBody>
      </p:sp>
    </p:spTree>
    <p:custDataLst>
      <p:tags r:id="rId1"/>
    </p:custDataLst>
    <p:extLst>
      <p:ext uri="{BB962C8B-B14F-4D97-AF65-F5344CB8AC3E}">
        <p14:creationId xmlns:p14="http://schemas.microsoft.com/office/powerpoint/2010/main" val="1419424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11.0&quot;&gt;&lt;object type=&quot;1&quot; unique_id=&quot;10001&quot;&gt;&lt;object type=&quot;2&quot; unique_id=&quot;10002&quot;&gt;&lt;object type=&quot;3&quot; unique_id=&quot;52618&quot;&gt;&lt;property id=&quot;20148&quot; value=&quot;5&quot;/&gt;&lt;property id=&quot;20300&quot; value=&quot;Slide 1&quot;/&gt;&lt;property id=&quot;20307&quot; value=&quot;292&quot;/&gt;&lt;/object&gt;&lt;object type=&quot;3&quot; unique_id=&quot;52621&quot;&gt;&lt;property id=&quot;20148&quot; value=&quot;5&quot;/&gt;&lt;property id=&quot;20300&quot; value=&quot;Slide 21 - &amp;quot;Free MAS App &amp;quot;&quot;/&gt;&lt;property id=&quot;20307&quot; value=&quot;295&quot;/&gt;&lt;/object&gt;&lt;object type=&quot;3&quot; unique_id=&quot;52622&quot;&gt;&lt;property id=&quot;20148&quot; value=&quot;5&quot;/&gt;&lt;property id=&quot;20300&quot; value=&quot;Slide 22 - &amp;quot;Free MAS App &amp;quot;&quot;/&gt;&lt;property id=&quot;20307&quot; value=&quot;296&quot;/&gt;&lt;/object&gt;&lt;object type=&quot;3&quot; unique_id=&quot;52626&quot;&gt;&lt;property id=&quot;20148&quot; value=&quot;5&quot;/&gt;&lt;property id=&quot;20300&quot; value=&quot;Slide 28 - &amp;quot;Free MAS App &amp;quot;&quot;/&gt;&lt;property id=&quot;20307&quot; value=&quot;313&quot;/&gt;&lt;/object&gt;&lt;object type=&quot;3&quot; unique_id=&quot;52627&quot;&gt;&lt;property id=&quot;20148&quot; value=&quot;5&quot;/&gt;&lt;property id=&quot;20300&quot; value=&quot;Slide 24 - &amp;quot;Free MAS App &amp;quot;&quot;/&gt;&lt;property id=&quot;20307&quot; value=&quot;308&quot;/&gt;&lt;/object&gt;&lt;object type=&quot;3&quot; unique_id=&quot;52629&quot;&gt;&lt;property id=&quot;20148&quot; value=&quot;5&quot;/&gt;&lt;property id=&quot;20300&quot; value=&quot;Slide 25 - &amp;quot;Free MAS App &amp;quot;&quot;/&gt;&lt;property id=&quot;20307&quot; value=&quot;310&quot;/&gt;&lt;/object&gt;&lt;object type=&quot;3&quot; unique_id=&quot;52630&quot;&gt;&lt;property id=&quot;20148&quot; value=&quot;5&quot;/&gt;&lt;property id=&quot;20300&quot; value=&quot;Slide 26 - &amp;quot;Free MAS App &amp;quot;&quot;/&gt;&lt;property id=&quot;20307&quot; value=&quot;311&quot;/&gt;&lt;/object&gt;&lt;object type=&quot;3&quot; unique_id=&quot;52631&quot;&gt;&lt;property id=&quot;20148&quot; value=&quot;5&quot;/&gt;&lt;property id=&quot;20300&quot; value=&quot;Slide 27 - &amp;quot;Free MAS App &amp;quot;&quot;/&gt;&lt;property id=&quot;20307&quot; value=&quot;312&quot;/&gt;&lt;/object&gt;&lt;object type=&quot;3&quot; unique_id=&quot;52760&quot;&gt;&lt;property id=&quot;20148&quot; value=&quot;5&quot;/&gt;&lt;property id=&quot;20300&quot; value=&quot;Slide 29 - &amp;quot;Free MAS App &amp;quot;&quot;/&gt;&lt;property id=&quot;20307&quot; value=&quot;314&quot;/&gt;&lt;/object&gt;&lt;object type=&quot;3&quot; unique_id=&quot;52763&quot;&gt;&lt;property id=&quot;20148&quot; value=&quot;5&quot;/&gt;&lt;property id=&quot;20300&quot; value=&quot;Slide 5&quot;/&gt;&lt;property id=&quot;20307&quot; value=&quot;335&quot;/&gt;&lt;/object&gt;&lt;object type=&quot;3&quot; unique_id=&quot;52765&quot;&gt;&lt;property id=&quot;20148&quot; value=&quot;5&quot;/&gt;&lt;property id=&quot;20300&quot; value=&quot;Slide 15 - &amp;quot;What is the Toolkit?&amp;quot;&quot;/&gt;&lt;property id=&quot;20307&quot; value=&quot;317&quot;/&gt;&lt;/object&gt;&lt;object type=&quot;3&quot; unique_id=&quot;52766&quot;&gt;&lt;property id=&quot;20148&quot; value=&quot;5&quot;/&gt;&lt;property id=&quot;20300&quot; value=&quot;Slide 16 - &amp;quot;Who uses the Toolkit? &amp;quot;&quot;/&gt;&lt;property id=&quot;20307&quot; value=&quot;318&quot;/&gt;&lt;/object&gt;&lt;object type=&quot;3&quot; unique_id=&quot;52769&quot;&gt;&lt;property id=&quot;20148&quot; value=&quot;5&quot;/&gt;&lt;property id=&quot;20300&quot; value=&quot;Slide 17 - &amp;quot;Accommodation Toolkit&amp;quot;&quot;/&gt;&lt;property id=&quot;20307&quot; value=&quot;321&quot;/&gt;&lt;/object&gt;&lt;object type=&quot;3&quot; unique_id=&quot;52773&quot;&gt;&lt;property id=&quot;20148&quot; value=&quot;5&quot;/&gt;&lt;property id=&quot;20300&quot; value=&quot;Slide 14&quot;/&gt;&lt;property id=&quot;20307&quot; value=&quot;328&quot;/&gt;&lt;/object&gt;&lt;object type=&quot;3&quot; unique_id=&quot;52780&quot;&gt;&lt;property id=&quot;20148&quot; value=&quot;5&quot;/&gt;&lt;property id=&quot;20300&quot; value=&quot;Slide 20 - &amp;quot;Technology&amp;quot;&quot;/&gt;&lt;property id=&quot;20307&quot; value=&quot;293&quot;/&gt;&lt;/object&gt;&lt;object type=&quot;3&quot; unique_id=&quot;52782&quot;&gt;&lt;property id=&quot;20148&quot; value=&quot;5&quot;/&gt;&lt;property id=&quot;20300&quot; value=&quot;Slide 23 - &amp;quot;Free MAS App &amp;quot;&quot;/&gt;&lt;property id=&quot;20307&quot; value=&quot;307&quot;/&gt;&lt;/object&gt;&lt;object type=&quot;3&quot; unique_id=&quot;52783&quot;&gt;&lt;property id=&quot;20148&quot; value=&quot;5&quot;/&gt;&lt;property id=&quot;20300&quot; value=&quot;Slide 30&quot;/&gt;&lt;property id=&quot;20307&quot; value=&quot;331&quot;/&gt;&lt;/object&gt;&lt;object type=&quot;3&quot; unique_id=&quot;52784&quot;&gt;&lt;property id=&quot;20148&quot; value=&quot;5&quot;/&gt;&lt;property id=&quot;20300&quot; value=&quot;Slide 31&quot;/&gt;&lt;property id=&quot;20307&quot; value=&quot;332&quot;/&gt;&lt;/object&gt;&lt;object type=&quot;3&quot; unique_id=&quot;52785&quot;&gt;&lt;property id=&quot;20148&quot; value=&quot;5&quot;/&gt;&lt;property id=&quot;20300&quot; value=&quot;Slide 32 - &amp;quot;Tools, Techniques, and Technologies  for Creating Inclusive Workplaces&amp;quot;&quot;/&gt;&lt;property id=&quot;20307&quot; value=&quot;316&quot;/&gt;&lt;/object&gt;&lt;object type=&quot;3&quot; unique_id=&quot;52787&quot;&gt;&lt;property id=&quot;20148&quot; value=&quot;5&quot;/&gt;&lt;property id=&quot;20300&quot; value=&quot;Slide 2 - &amp;quot;Where I come from…&amp;quot;&quot;/&gt;&lt;property id=&quot;20307&quot; value=&quot;361&quot;/&gt;&lt;/object&gt;&lt;object type=&quot;3&quot; unique_id=&quot;52788&quot;&gt;&lt;property id=&quot;20148&quot; value=&quot;5&quot;/&gt;&lt;property id=&quot;20300&quot; value=&quot;Slide 3 - &amp;quot;Where I come from…&amp;quot;&quot;/&gt;&lt;property id=&quot;20307&quot; value=&quot;362&quot;/&gt;&lt;/object&gt;&lt;object type=&quot;3&quot; unique_id=&quot;52789&quot;&gt;&lt;property id=&quot;20148&quot; value=&quot;5&quot;/&gt;&lt;property id=&quot;20300&quot; value=&quot;Slide 4&quot;/&gt;&lt;property id=&quot;20307&quot; value=&quot;340&quot;/&gt;&lt;/object&gt;&lt;object type=&quot;3&quot; unique_id=&quot;52790&quot;&gt;&lt;property id=&quot;20148&quot; value=&quot;5&quot;/&gt;&lt;property id=&quot;20300&quot; value=&quot;Slide 6&quot;/&gt;&lt;property id=&quot;20307&quot; value=&quot;344&quot;/&gt;&lt;/object&gt;&lt;object type=&quot;3&quot; unique_id=&quot;52791&quot;&gt;&lt;property id=&quot;20148&quot; value=&quot;5&quot;/&gt;&lt;property id=&quot;20300&quot; value=&quot;Slide 7&quot;/&gt;&lt;property id=&quot;20307&quot; value=&quot;341&quot;/&gt;&lt;/object&gt;&lt;object type=&quot;3&quot; unique_id=&quot;52792&quot;&gt;&lt;property id=&quot;20148&quot; value=&quot;5&quot;/&gt;&lt;property id=&quot;20300&quot; value=&quot;Slide 8&quot;/&gt;&lt;property id=&quot;20307&quot; value=&quot;346&quot;/&gt;&lt;/object&gt;&lt;object type=&quot;3&quot; unique_id=&quot;52793&quot;&gt;&lt;property id=&quot;20148&quot; value=&quot;5&quot;/&gt;&lt;property id=&quot;20300&quot; value=&quot;Slide 9&quot;/&gt;&lt;property id=&quot;20307&quot; value=&quot;350&quot;/&gt;&lt;/object&gt;&lt;object type=&quot;3&quot; unique_id=&quot;52794&quot;&gt;&lt;property id=&quot;20148&quot; value=&quot;5&quot;/&gt;&lt;property id=&quot;20300&quot; value=&quot;Slide 10&quot;/&gt;&lt;property id=&quot;20307&quot; value=&quot;351&quot;/&gt;&lt;/object&gt;&lt;object type=&quot;3&quot; unique_id=&quot;52795&quot;&gt;&lt;property id=&quot;20148&quot; value=&quot;5&quot;/&gt;&lt;property id=&quot;20300&quot; value=&quot;Slide 11&quot;/&gt;&lt;property id=&quot;20307&quot; value=&quot;352&quot;/&gt;&lt;/object&gt;&lt;object type=&quot;3&quot; unique_id=&quot;52796&quot;&gt;&lt;property id=&quot;20148&quot; value=&quot;5&quot;/&gt;&lt;property id=&quot;20300&quot; value=&quot;Slide 12&quot;/&gt;&lt;property id=&quot;20307&quot; value=&quot;357&quot;/&gt;&lt;/object&gt;&lt;object type=&quot;3&quot; unique_id=&quot;52797&quot;&gt;&lt;property id=&quot;20148&quot; value=&quot;5&quot;/&gt;&lt;property id=&quot;20300&quot; value=&quot;Slide 13&quot;/&gt;&lt;property id=&quot;20307&quot; value=&quot;358&quot;/&gt;&lt;/object&gt;&lt;object type=&quot;3&quot; unique_id=&quot;52798&quot;&gt;&lt;property id=&quot;20148&quot; value=&quot;5&quot;/&gt;&lt;property id=&quot;20300&quot; value=&quot;Slide 18&quot;/&gt;&lt;property id=&quot;20307&quot; value=&quot;359&quot;/&gt;&lt;/object&gt;&lt;object type=&quot;3&quot; unique_id=&quot;52799&quot;&gt;&lt;property id=&quot;20148&quot; value=&quot;5&quot;/&gt;&lt;property id=&quot;20300&quot; value=&quot;Slide 19 - &amp;quot;Retaining Employee &amp;quot;&quot;/&gt;&lt;property id=&quot;20307&quot; value=&quot;360&quot;/&gt;&lt;/object&gt;&lt;/object&gt;&lt;object type=&quot;8&quot; unique_id=&quot;10044&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1&quot;/&gt;&lt;/TableIndex&gt;&lt;/ShapeTextInfo&gt;"/>
  <p:tag name="HTML_SHAPEINFO" val="&lt;ThreeDShapeInfo&gt;&lt;uuid val=&quot;&quot;/&gt;&lt;isInvalidForFieldText val=&quot;0&quot;/&gt;&lt;Image&gt;&lt;filename val=&quot;C:\TEMP\PR\data\asimages\{C4BA6372-A529-465D-B771-6213280C95CB}_3.png&quot;/&gt;&lt;left val=&quot;365&quot;/&gt;&lt;top val=&quot;379&quot;/&gt;&lt;width val=&quot;319&quot;/&gt;&lt;height val=&quot;89&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12&quot;/&gt;&lt;/TableIndex&gt;&lt;/ShapeTextInfo&gt;"/>
  <p:tag name="HTML_SHAPEINFO" val="&lt;ThreeDShapeInfo&gt;&lt;uuid val=&quot;&quot;/&gt;&lt;isInvalidForFieldText val=&quot;0&quot;/&gt;&lt;Image&gt;&lt;filename val=&quot;C:\TEMP\PR\data\asimages\{B8399DDC-1E87-4DC4-B02A-409EB16693E4}_3.png&quot;/&gt;&lt;left val=&quot;322&quot;/&gt;&lt;top val=&quot;134&quot;/&gt;&lt;width val=&quot;319&quot;/&gt;&lt;height val=&quot;16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54C55A-1172-4CB0-9ED2-13AB8F109C5F}&quot;/&gt;&lt;isInvalidForFieldText val=&quot;0&quot;/&gt;&lt;Image&gt;&lt;filename val=&quot;C:\TEMP\PR\data\asimages\{1C54C55A-1172-4CB0-9ED2-13AB8F109C5F}_3.png&quot;/&gt;&lt;left val=&quot;360&quot;/&gt;&lt;top val=&quot;147&quot;/&gt;&lt;width val=&quot;10&quot;/&gt;&lt;height val=&quot;218&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9DB074E-799B-4618-A7EA-64D78E8CF7ED}&quot;/&gt;&lt;isInvalidForFieldText val=&quot;0&quot;/&gt;&lt;Image&gt;&lt;filename val=&quot;C:\TEMP\PR\data\asimages\{89DB074E-799B-4618-A7EA-64D78E8CF7ED}_3.png&quot;/&gt;&lt;left val=&quot;121&quot;/&gt;&lt;top val=&quot;229&quot;/&gt;&lt;width val=&quot;212&quot;/&gt;&lt;height val=&quot;144&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D6C749-E925-4383-8868-42DCF7ECEA9B}&quot;/&gt;&lt;isInvalidForFieldText val=&quot;0&quot;/&gt;&lt;Image&gt;&lt;filename val=&quot;C:\TEMP\PR\data\asimages\{91D6C749-E925-4383-8868-42DCF7ECEA9B}_3.png&quot;/&gt;&lt;left val=&quot;405&quot;/&gt;&lt;top val=&quot;227&quot;/&gt;&lt;width val=&quot;213&quot;/&gt;&lt;height val=&quot;144&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PSNARRATION" val="2,2043514395,H:\LtdAccess\Presentations\2011-2015\Modules\transition\TransitionModule_audio_pptx\Media.ppcx"/>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quot;/&gt;&lt;lineCharCount val=&quot;42&quot;/&gt;&lt;lineCharCount val=&quot;11&quot;/&gt;&lt;lineCharCount val=&quot;16&quot;/&gt;&lt;/TableIndex&gt;&lt;/ShapeTextInfo&gt;"/>
  <p:tag name="HTML_SHAPEINFO" val="&lt;ThreeDShapeInfo&gt;&lt;uuid val=&quot;&quot;/&gt;&lt;isInvalidForFieldText val=&quot;0&quot;/&gt;&lt;Image&gt;&lt;filename val=&quot;C:\TEMP\PR\data\asimages\{B71D622C-08A0-4FD8-B0DE-86870D283438}_2.png&quot;/&gt;&lt;left val=&quot;55&quot;/&gt;&lt;top val=&quot;96&quot;/&gt;&lt;width val=&quot;628&quot;/&gt;&lt;height val=&quot;414&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TEMP\PR\data\asimages\{ECBDDF48-48A2-4BE4-A9A9-FB3621CA5437}_2.png&quot;/&gt;&lt;left val=&quot;677&quot;/&gt;&lt;top val=&quot;510&quot;/&gt;&lt;width val=&quot;42&quot;/&gt;&lt;height val=&quot;30&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PSNARRATION" val="7,2043514395,H:\LtdAccess\Presentations\2011-2015\Modules\transition\TransitionModule_audio_pptx\Media.ppcx"/>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2&quot;/&gt;&lt;lineCharCount val=&quot;46&quot;/&gt;&lt;lineCharCount val=&quot;1&quot;/&gt;&lt;lineCharCount val=&quot;22&quot;/&gt;&lt;lineCharCount val=&quot;29&quot;/&gt;&lt;lineCharCount val=&quot;47&quot;/&gt;&lt;lineCharCount val=&quot;46&quot;/&gt;&lt;lineCharCount val=&quot;12&quot;/&gt;&lt;lineCharCount val=&quot;44&quot;/&gt;&lt;lineCharCount val=&quot;8&quot;/&gt;&lt;lineCharCount val=&quot;1&quot;/&gt;&lt;/TableIndex&gt;&lt;/ShapeTextInfo&gt;"/>
  <p:tag name="HTML_SHAPEINFO" val="&lt;ThreeDShapeInfo&gt;&lt;uuid val=&quot;&quot;/&gt;&lt;isInvalidForFieldText val=&quot;0&quot;/&gt;&lt;Image&gt;&lt;filename val=&quot;C:\TEMP\PR\data\asimages\{721D7BBA-CB7C-4779-BAAB-1EE9FE9F2B20}_7.png&quot;/&gt;&lt;left val=&quot;55&quot;/&gt;&lt;top val=&quot;93&quot;/&gt;&lt;width val=&quot;641&quot;/&gt;&lt;height val=&quot;41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TEMP\PR\data\asimages\{8BB702D9-1F0E-4C62-A599-8E103F508C99}_7.png&quot;/&gt;&lt;left val=&quot;677&quot;/&gt;&lt;top val=&quot;510&quot;/&gt;&lt;width val=&quot;42&quot;/&gt;&lt;height val=&quot;30&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PSNARRATION" val="11,2043514395,H:\LtdAccess\Presentations\2011-2015\Modules\transition\TransitionModule_audio_pptx\Media.ppcx"/>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7&quot;/&gt;&lt;lineCharCount val=&quot;44&quot;/&gt;&lt;lineCharCount val=&quot;31&quot;/&gt;&lt;lineCharCount val=&quot;35&quot;/&gt;&lt;lineCharCount val=&quot;35&quot;/&gt;&lt;/TableIndex&gt;&lt;/ShapeTextInfo&gt;"/>
  <p:tag name="HTML_SHAPEINFO" val="&lt;ThreeDShapeInfo&gt;&lt;uuid val=&quot;&quot;/&gt;&lt;isInvalidForFieldText val=&quot;0&quot;/&gt;&lt;Image&gt;&lt;filename val=&quot;C:\TEMP\PR\data\asimages\{3B273FC8-96C5-47A1-8B70-EC548FC108C3}_11.png&quot;/&gt;&lt;left val=&quot;51&quot;/&gt;&lt;top val=&quot;94&quot;/&gt;&lt;width val=&quot;633&quot;/&gt;&lt;height val=&quot;416&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TEMP\PR\data\asimages\{B026B4C3-655F-4B5A-82A9-174B0F156F96}_11.png&quot;/&gt;&lt;left val=&quot;677&quot;/&gt;&lt;top val=&quot;510&quot;/&gt;&lt;width val=&quot;42&quot;/&gt;&lt;height val=&quot;3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E7747F-3B7D-4F4F-B181-004DB2BB0838}&quot;/&gt;&lt;isInvalidForFieldText val=&quot;0&quot;/&gt;&lt;Image&gt;&lt;filename val=&quot;C:\TEMP\PR\data\asimages\{01E7747F-3B7D-4F4F-B181-004DB2BB0838}_11.png&quot;/&gt;&lt;left val=&quot;218&quot;/&gt;&lt;top val=&quot;293&quot;/&gt;&lt;width val=&quot;312&quot;/&gt;&lt;height val=&quot;210&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PSNARRATION" val="12,2043514395,H:\LtdAccess\Presentations\2011-2015\Modules\transition\TransitionModule_audio_pptx\Media.ppcx"/>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quot;/&gt;&lt;lineCharCount val=&quot;16&quot;/&gt;&lt;lineCharCount val=&quot;43&quot;/&gt;&lt;lineCharCount val=&quot;1&quot;/&gt;&lt;lineCharCount val=&quot;42&quot;/&gt;&lt;lineCharCount val=&quot;44&quot;/&gt;&lt;lineCharCount val=&quot;1&quot;/&gt;&lt;lineCharCount val=&quot;41&quot;/&gt;&lt;lineCharCount val=&quot;24&quot;/&gt;&lt;lineCharCount val=&quot;25&quot;/&gt;&lt;lineCharCount val=&quot;36&quot;/&gt;&lt;lineCharCount val=&quot;15&quot;/&gt;&lt;/TableIndex&gt;&lt;/ShapeTextInfo&gt;"/>
  <p:tag name="HTML_SHAPEINFO" val="&lt;ThreeDShapeInfo&gt;&lt;uuid val=&quot;&quot;/&gt;&lt;isInvalidForFieldText val=&quot;0&quot;/&gt;&lt;Image&gt;&lt;filename val=&quot;C:\TEMP\PR\data\asimages\{8152B321-B862-4CC7-B55D-A45ADD322888}_12.png&quot;/&gt;&lt;left val=&quot;51&quot;/&gt;&lt;top val=&quot;99&quot;/&gt;&lt;width val=&quot;633&quot;/&gt;&lt;height val=&quot;411&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TEMP\PR\data\asimages\{2476159A-320B-4B29-9824-DF0F73F47679}_12.png&quot;/&gt;&lt;left val=&quot;677&quot;/&gt;&lt;top val=&quot;510&quot;/&gt;&lt;width val=&quot;42&quot;/&gt;&lt;height val=&quot;30&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13,2043514395,H:\LtdAccess\Presentations\2011-2015\Modules\transition\TransitionModule_audio_pptx\Media.ppcx"/>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1&quot;/&gt;&lt;lineCharCount val=&quot;34&quot;/&gt;&lt;lineCharCount val=&quot;1&quot;/&gt;&lt;lineCharCount val=&quot;9&quot;/&gt;&lt;lineCharCount val=&quot;11&quot;/&gt;&lt;lineCharCount val=&quot;22&quot;/&gt;&lt;lineCharCount val=&quot;41&quot;/&gt;&lt;lineCharCount val=&quot;22&quot;/&gt;&lt;/TableIndex&gt;&lt;/ShapeTextInfo&gt;"/>
  <p:tag name="HTML_SHAPEINFO" val="&lt;ThreeDShapeInfo&gt;&lt;uuid val=&quot;&quot;/&gt;&lt;isInvalidForFieldText val=&quot;0&quot;/&gt;&lt;Image&gt;&lt;filename val=&quot;C:\TEMP\PR\data\asimages\{F7D1CF13-9856-4111-8D69-5A19B39857CE}_13.png&quot;/&gt;&lt;left val=&quot;51&quot;/&gt;&lt;top val=&quot;94&quot;/&gt;&lt;width val=&quot;633&quot;/&gt;&lt;height val=&quot;41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TEMP\PR\data\asimages\{5C578C27-323F-42C3-9FF9-9AD48D30B71E}_13.png&quot;/&gt;&lt;left val=&quot;677&quot;/&gt;&lt;top val=&quot;510&quot;/&gt;&lt;width val=&quot;42&quot;/&gt;&lt;height val=&quot;3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PPSNARRATION" val="3,2043514395,H:\LtdAccess\Presentations\2011-2015\Modules\transition\TransitionModule_audio_pptx\Media.ppcx"/>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5&quot;/&gt;&lt;lineCharCount val=&quot;11&quot;/&gt;&lt;/TableIndex&gt;&lt;/ShapeTextInfo&gt;"/>
  <p:tag name="HTML_SHAPEINFO" val="&lt;ThreeDShapeInfo&gt;&lt;uuid val=&quot;&quot;/&gt;&lt;isInvalidForFieldText val=&quot;0&quot;/&gt;&lt;Image&gt;&lt;filename val=&quot;C:\TEMP\PR\data\asimages\{17A14B0E-5EFD-4FE5-91E8-8A69A36EBA00}_3.png&quot;/&gt;&lt;left val=&quot;65&quot;/&gt;&lt;top val=&quot;101&quot;/&gt;&lt;width val=&quot;618&quot;/&gt;&lt;height val=&quot;40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TEMP\PR\data\asimages\{999AABFC-1083-4FCB-9A3E-2421AE6FBA8D}_3.png&quot;/&gt;&lt;left val=&quot;677&quot;/&gt;&lt;top val=&quot;510&quot;/&gt;&lt;width val=&quot;42&quot;/&gt;&lt;height val=&quot;3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0&quot;/&gt;&lt;/TableIndex&gt;&lt;/ShapeTextInfo&gt;"/>
  <p:tag name="HTML_SHAPEINFO" val="&lt;ThreeDShapeInfo&gt;&lt;uuid val=&quot;&quot;/&gt;&lt;isInvalidForFieldText val=&quot;0&quot;/&gt;&lt;Image&gt;&lt;filename val=&quot;C:\TEMP\PR\data\asimages\{438AA32F-0382-42A5-8726-A55CB3C3E629}_3.png&quot;/&gt;&lt;left val=&quot;116&quot;/&gt;&lt;top val=&quot;379&quot;/&gt;&lt;width val=&quot;222&quot;/&gt;&lt;height val=&quot;89&quot;/&gt;&lt;hasText val=&quot;1&quot;/&gt;&lt;/Image&gt;&lt;/ThreeDShapeInfo&gt;"/>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2_Custom Design">
  <a:themeElements>
    <a:clrScheme name="SBI Custom 1">
      <a:dk1>
        <a:sysClr val="windowText" lastClr="000000"/>
      </a:dk1>
      <a:lt1>
        <a:sysClr val="window" lastClr="FFFFFF"/>
      </a:lt1>
      <a:dk2>
        <a:srgbClr val="44546A"/>
      </a:dk2>
      <a:lt2>
        <a:srgbClr val="E7E6E6"/>
      </a:lt2>
      <a:accent1>
        <a:srgbClr val="44A1A0"/>
      </a:accent1>
      <a:accent2>
        <a:srgbClr val="9ABF52"/>
      </a:accent2>
      <a:accent3>
        <a:srgbClr val="348ED0"/>
      </a:accent3>
      <a:accent4>
        <a:srgbClr val="FFC000"/>
      </a:accent4>
      <a:accent5>
        <a:srgbClr val="5B9BD5"/>
      </a:accent5>
      <a:accent6>
        <a:srgbClr val="9C2D78"/>
      </a:accent6>
      <a:hlink>
        <a:srgbClr val="A5A5A5"/>
      </a:hlink>
      <a:folHlink>
        <a:srgbClr val="C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I Template example v1.3.pptx" id="{AB4965ED-AA39-4927-9964-16553BF483AE}" vid="{8921CDE3-131E-4474-A773-7713ADF8DA72}"/>
    </a:ext>
  </a:extLst>
</a:theme>
</file>

<file path=ppt/theme/theme3.xml><?xml version="1.0" encoding="utf-8"?>
<a:theme xmlns:a="http://schemas.openxmlformats.org/drawingml/2006/main" name="Verdana">
  <a:themeElements>
    <a:clrScheme name="Custom 9">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34A90"/>
      </a:hlink>
      <a:folHlink>
        <a:srgbClr val="034A90"/>
      </a:folHlink>
    </a:clrScheme>
    <a:fontScheme name="Verdana Accessib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2006</Words>
  <Application>Microsoft Office PowerPoint</Application>
  <PresentationFormat>On-screen Show (4:3)</PresentationFormat>
  <Paragraphs>310</Paragraphs>
  <Slides>32</Slides>
  <Notes>32</Notes>
  <HiddenSlides>0</HiddenSlides>
  <MMClips>0</MMClips>
  <ScaleCrop>false</ScaleCrop>
  <HeadingPairs>
    <vt:vector size="8" baseType="variant">
      <vt:variant>
        <vt:lpstr>Fonts Used</vt:lpstr>
      </vt:variant>
      <vt:variant>
        <vt:i4>20</vt:i4>
      </vt: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56" baseType="lpstr">
      <vt:lpstr>MS Gothic</vt:lpstr>
      <vt:lpstr>ＭＳ Ｐゴシック</vt:lpstr>
      <vt:lpstr>ＭＳ Ｐゴシック</vt:lpstr>
      <vt:lpstr>宋体</vt:lpstr>
      <vt:lpstr>宋体</vt:lpstr>
      <vt:lpstr>Arial</vt:lpstr>
      <vt:lpstr>Calibri</vt:lpstr>
      <vt:lpstr>Calibri Light</vt:lpstr>
      <vt:lpstr>Gill Sans</vt:lpstr>
      <vt:lpstr>Helvetica Neue</vt:lpstr>
      <vt:lpstr>Helvetica Neue Light</vt:lpstr>
      <vt:lpstr>Helvetica Neue Thin</vt:lpstr>
      <vt:lpstr>HelveticaNeueLT Pro 45 Lt</vt:lpstr>
      <vt:lpstr>HelvNeue Light for IBM</vt:lpstr>
      <vt:lpstr>Lubalin Book for IBM</vt:lpstr>
      <vt:lpstr>Times New Roman</vt:lpstr>
      <vt:lpstr>Verdana</vt:lpstr>
      <vt:lpstr>Wingdings</vt:lpstr>
      <vt:lpstr>Wingdings 3</vt:lpstr>
      <vt:lpstr>ヒラギノ角ゴ ProN W3</vt:lpstr>
      <vt:lpstr>4_Office Theme</vt:lpstr>
      <vt:lpstr>2_Custom Design</vt:lpstr>
      <vt:lpstr>Verdana</vt:lpstr>
      <vt:lpstr>think-cell Slide</vt:lpstr>
      <vt:lpstr>PowerPoint Presentation</vt:lpstr>
      <vt:lpstr>Where I come from…</vt:lpstr>
      <vt:lpstr>Where I come from…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Toolkit?</vt:lpstr>
      <vt:lpstr>Who uses the Toolkit? </vt:lpstr>
      <vt:lpstr>Accommodation Toolkit</vt:lpstr>
      <vt:lpstr>PowerPoint Presentation</vt:lpstr>
      <vt:lpstr>Retaining Employee </vt:lpstr>
      <vt:lpstr>Technology</vt:lpstr>
      <vt:lpstr>Free MAS App </vt:lpstr>
      <vt:lpstr>Free MAS App </vt:lpstr>
      <vt:lpstr>Free MAS App </vt:lpstr>
      <vt:lpstr>Free MAS App </vt:lpstr>
      <vt:lpstr>Free MAS App </vt:lpstr>
      <vt:lpstr>Free MAS App </vt:lpstr>
      <vt:lpstr>Free MAS App </vt:lpstr>
      <vt:lpstr>Free MAS App </vt:lpstr>
      <vt:lpstr>Free MAS App </vt:lpstr>
      <vt:lpstr>PowerPoint Presentation</vt:lpstr>
      <vt:lpstr>PowerPoint Presentation</vt:lpstr>
      <vt:lpstr>Tools, Techniques, and Technologies  for Creating Inclusive Workplaces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2018-03-16T16:36:10Z</dcterms:created>
  <dcterms:modified xsi:type="dcterms:W3CDTF">2018-09-17T14:05:52Z</dcterms:modified>
</cp:coreProperties>
</file>