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 id="2147483665" r:id="rId2"/>
    <p:sldMasterId id="2147483673" r:id="rId3"/>
  </p:sldMasterIdLst>
  <p:notesMasterIdLst>
    <p:notesMasterId r:id="rId50"/>
  </p:notesMasterIdLst>
  <p:sldIdLst>
    <p:sldId id="292" r:id="rId4"/>
    <p:sldId id="361" r:id="rId5"/>
    <p:sldId id="362" r:id="rId6"/>
    <p:sldId id="340" r:id="rId7"/>
    <p:sldId id="356" r:id="rId8"/>
    <p:sldId id="357" r:id="rId9"/>
    <p:sldId id="358" r:id="rId10"/>
    <p:sldId id="359" r:id="rId11"/>
    <p:sldId id="360" r:id="rId12"/>
    <p:sldId id="326" r:id="rId13"/>
    <p:sldId id="346" r:id="rId14"/>
    <p:sldId id="341" r:id="rId15"/>
    <p:sldId id="342" r:id="rId16"/>
    <p:sldId id="343" r:id="rId17"/>
    <p:sldId id="354" r:id="rId18"/>
    <p:sldId id="344" r:id="rId19"/>
    <p:sldId id="347" r:id="rId20"/>
    <p:sldId id="352" r:id="rId21"/>
    <p:sldId id="348" r:id="rId22"/>
    <p:sldId id="349" r:id="rId23"/>
    <p:sldId id="350" r:id="rId24"/>
    <p:sldId id="351" r:id="rId25"/>
    <p:sldId id="325" r:id="rId26"/>
    <p:sldId id="317" r:id="rId27"/>
    <p:sldId id="318" r:id="rId28"/>
    <p:sldId id="319" r:id="rId29"/>
    <p:sldId id="353" r:id="rId30"/>
    <p:sldId id="320" r:id="rId31"/>
    <p:sldId id="321" r:id="rId32"/>
    <p:sldId id="355" r:id="rId33"/>
    <p:sldId id="322" r:id="rId34"/>
    <p:sldId id="293" r:id="rId35"/>
    <p:sldId id="294" r:id="rId36"/>
    <p:sldId id="295" r:id="rId37"/>
    <p:sldId id="296" r:id="rId38"/>
    <p:sldId id="306" r:id="rId39"/>
    <p:sldId id="307" r:id="rId40"/>
    <p:sldId id="308" r:id="rId41"/>
    <p:sldId id="310" r:id="rId42"/>
    <p:sldId id="311" r:id="rId43"/>
    <p:sldId id="312" r:id="rId44"/>
    <p:sldId id="313" r:id="rId45"/>
    <p:sldId id="314" r:id="rId46"/>
    <p:sldId id="331" r:id="rId47"/>
    <p:sldId id="332" r:id="rId48"/>
    <p:sldId id="316" r:id="rId49"/>
  </p:sldIdLst>
  <p:sldSz cx="9144000" cy="6858000" type="screen4x3"/>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9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DB"/>
    <a:srgbClr val="002C5F"/>
    <a:srgbClr val="C33026"/>
    <a:srgbClr val="004987"/>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016" autoAdjust="0"/>
  </p:normalViewPr>
  <p:slideViewPr>
    <p:cSldViewPr snapToGrid="0" snapToObjects="1" showGuides="1">
      <p:cViewPr varScale="1">
        <p:scale>
          <a:sx n="97" d="100"/>
          <a:sy n="97" d="100"/>
        </p:scale>
        <p:origin x="624" y="90"/>
      </p:cViewPr>
      <p:guideLst>
        <p:guide orient="horz" pos="2160"/>
        <p:guide pos="289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E6EBF-5CC4-4B55-BAE7-C53D9C2820C3}" type="doc">
      <dgm:prSet loTypeId="urn:microsoft.com/office/officeart/2005/8/layout/venn1" loCatId="relationship" qsTypeId="urn:microsoft.com/office/officeart/2005/8/quickstyle/simple1" qsCatId="simple" csTypeId="urn:microsoft.com/office/officeart/2005/8/colors/accent3_2" csCatId="accent3" phldr="1"/>
      <dgm:spPr/>
      <dgm:t>
        <a:bodyPr/>
        <a:lstStyle/>
        <a:p>
          <a:endParaRPr lang="en-US"/>
        </a:p>
      </dgm:t>
    </dgm:pt>
    <dgm:pt modelId="{B3E0749B-3240-41FF-A77C-081BCF255C56}">
      <dgm:prSet/>
      <dgm:spPr>
        <a:solidFill>
          <a:srgbClr val="00B0F0">
            <a:alpha val="50000"/>
          </a:srgbClr>
        </a:solidFill>
      </dgm:spPr>
      <dgm:t>
        <a:bodyPr/>
        <a:lstStyle/>
        <a:p>
          <a:pPr rtl="0"/>
          <a:r>
            <a:rPr lang="en-US" b="1" dirty="0" smtClean="0">
              <a:latin typeface="Arial" pitchFamily="34" charset="0"/>
              <a:cs typeface="Arial" pitchFamily="34" charset="0"/>
            </a:rPr>
            <a:t>Disability is Natural</a:t>
          </a:r>
          <a:endParaRPr lang="en-US" dirty="0">
            <a:latin typeface="Arial" pitchFamily="34" charset="0"/>
            <a:cs typeface="Arial" pitchFamily="34" charset="0"/>
          </a:endParaRPr>
        </a:p>
      </dgm:t>
      <dgm:extLst>
        <a:ext uri="{E40237B7-FDA0-4F09-8148-C483321AD2D9}">
          <dgm14:cNvPr xmlns:dgm14="http://schemas.microsoft.com/office/drawing/2010/diagram" id="0" name="" descr="Disability is Natural&#10;" title="Venn Diagram "/>
        </a:ext>
      </dgm:extLst>
    </dgm:pt>
    <dgm:pt modelId="{B9CB7D9B-C252-48E4-912C-422395896B57}" type="parTrans" cxnId="{77F62E5B-C18F-4EA5-96C0-5A363886C9A4}">
      <dgm:prSet/>
      <dgm:spPr/>
      <dgm:t>
        <a:bodyPr/>
        <a:lstStyle/>
        <a:p>
          <a:endParaRPr lang="en-US"/>
        </a:p>
      </dgm:t>
    </dgm:pt>
    <dgm:pt modelId="{C4415E05-1EE9-42ED-9B51-3BA753F90DB0}" type="sibTrans" cxnId="{77F62E5B-C18F-4EA5-96C0-5A363886C9A4}">
      <dgm:prSet/>
      <dgm:spPr/>
      <dgm:t>
        <a:bodyPr/>
        <a:lstStyle/>
        <a:p>
          <a:endParaRPr lang="en-US"/>
        </a:p>
      </dgm:t>
    </dgm:pt>
    <dgm:pt modelId="{3E200376-82A4-4567-AD36-355B206BA5D8}">
      <dgm:prSet/>
      <dgm:spPr>
        <a:solidFill>
          <a:srgbClr val="00B0F0"/>
        </a:solidFill>
      </dgm:spPr>
      <dgm:t>
        <a:bodyPr/>
        <a:lstStyle/>
        <a:p>
          <a:pPr rtl="0"/>
          <a:r>
            <a:rPr lang="en-US" b="1" dirty="0" smtClean="0">
              <a:latin typeface="Arial" pitchFamily="34" charset="0"/>
              <a:cs typeface="Arial" pitchFamily="34" charset="0"/>
            </a:rPr>
            <a:t>Most everyone has or will experience some form of disability during their lifetime</a:t>
          </a:r>
          <a:endParaRPr lang="en-US" dirty="0">
            <a:latin typeface="Arial" pitchFamily="34" charset="0"/>
            <a:cs typeface="Arial" pitchFamily="34" charset="0"/>
          </a:endParaRPr>
        </a:p>
      </dgm:t>
      <dgm:extLst>
        <a:ext uri="{E40237B7-FDA0-4F09-8148-C483321AD2D9}">
          <dgm14:cNvPr xmlns:dgm14="http://schemas.microsoft.com/office/drawing/2010/diagram" id="0" name="" descr="Most everyone has or will experience some form of disability during their lifetime&#10;" title="Venn Diagram"/>
        </a:ext>
      </dgm:extLst>
    </dgm:pt>
    <dgm:pt modelId="{6EE04958-9399-4F18-BBB8-3DE530958229}" type="parTrans" cxnId="{BCE2E68A-82F1-4A4D-A9B8-C20CF6BA790C}">
      <dgm:prSet/>
      <dgm:spPr/>
      <dgm:t>
        <a:bodyPr/>
        <a:lstStyle/>
        <a:p>
          <a:endParaRPr lang="en-US"/>
        </a:p>
      </dgm:t>
    </dgm:pt>
    <dgm:pt modelId="{8BD6E82D-2A28-4636-856E-F369708DC670}" type="sibTrans" cxnId="{BCE2E68A-82F1-4A4D-A9B8-C20CF6BA790C}">
      <dgm:prSet/>
      <dgm:spPr/>
      <dgm:t>
        <a:bodyPr/>
        <a:lstStyle/>
        <a:p>
          <a:endParaRPr lang="en-US"/>
        </a:p>
      </dgm:t>
    </dgm:pt>
    <dgm:pt modelId="{D6B45796-0E56-445A-AA9C-B27E5F953D43}">
      <dgm:prSet custT="1"/>
      <dgm:spPr>
        <a:solidFill>
          <a:schemeClr val="accent1">
            <a:lumMod val="60000"/>
            <a:lumOff val="40000"/>
            <a:alpha val="50000"/>
          </a:schemeClr>
        </a:solidFill>
      </dgm:spPr>
      <dgm:t>
        <a:bodyPr/>
        <a:lstStyle/>
        <a:p>
          <a:pPr rtl="0"/>
          <a:r>
            <a:rPr lang="en-US" sz="1800" b="1" dirty="0" smtClean="0">
              <a:latin typeface="Arial" pitchFamily="34" charset="0"/>
              <a:cs typeface="Arial" pitchFamily="34" charset="0"/>
            </a:rPr>
            <a:t>More than 56 million Americans report having a  disability</a:t>
          </a:r>
        </a:p>
        <a:p>
          <a:pPr rtl="0"/>
          <a:r>
            <a:rPr lang="en-US" sz="1700" b="1" dirty="0" smtClean="0">
              <a:latin typeface="Arial" pitchFamily="34" charset="0"/>
              <a:cs typeface="Arial" pitchFamily="34" charset="0"/>
            </a:rPr>
            <a:t>  </a:t>
          </a:r>
          <a:endParaRPr lang="en-US" sz="1700" b="1" dirty="0">
            <a:latin typeface="Arial" pitchFamily="34" charset="0"/>
            <a:cs typeface="Arial" pitchFamily="34" charset="0"/>
          </a:endParaRPr>
        </a:p>
      </dgm:t>
      <dgm:extLst>
        <a:ext uri="{E40237B7-FDA0-4F09-8148-C483321AD2D9}">
          <dgm14:cNvPr xmlns:dgm14="http://schemas.microsoft.com/office/drawing/2010/diagram" id="0" name="" descr="More than 56 million Americans report having a  disability&#10;" title="Venn Diagram"/>
        </a:ext>
      </dgm:extLst>
    </dgm:pt>
    <dgm:pt modelId="{220C3EEB-5A25-4DCF-989E-3A1F8548A9CF}" type="parTrans" cxnId="{669E88E2-74D2-41C1-875B-F361E727A753}">
      <dgm:prSet/>
      <dgm:spPr/>
      <dgm:t>
        <a:bodyPr/>
        <a:lstStyle/>
        <a:p>
          <a:endParaRPr lang="en-US"/>
        </a:p>
      </dgm:t>
    </dgm:pt>
    <dgm:pt modelId="{F401403A-E8FD-4E21-B89B-0039C62E7BCA}" type="sibTrans" cxnId="{669E88E2-74D2-41C1-875B-F361E727A753}">
      <dgm:prSet/>
      <dgm:spPr/>
      <dgm:t>
        <a:bodyPr/>
        <a:lstStyle/>
        <a:p>
          <a:endParaRPr lang="en-US"/>
        </a:p>
      </dgm:t>
    </dgm:pt>
    <dgm:pt modelId="{01316A70-7466-492C-BAC3-6EE2C35FAE8B}" type="pres">
      <dgm:prSet presAssocID="{7AEE6EBF-5CC4-4B55-BAE7-C53D9C2820C3}" presName="compositeShape" presStyleCnt="0">
        <dgm:presLayoutVars>
          <dgm:chMax val="7"/>
          <dgm:dir/>
          <dgm:resizeHandles val="exact"/>
        </dgm:presLayoutVars>
      </dgm:prSet>
      <dgm:spPr/>
      <dgm:t>
        <a:bodyPr/>
        <a:lstStyle/>
        <a:p>
          <a:endParaRPr lang="en-US"/>
        </a:p>
      </dgm:t>
    </dgm:pt>
    <dgm:pt modelId="{0CA93ED7-657C-44DA-9C53-E52C6B7D2514}" type="pres">
      <dgm:prSet presAssocID="{B3E0749B-3240-41FF-A77C-081BCF255C56}" presName="circ1" presStyleLbl="vennNode1" presStyleIdx="0" presStyleCnt="3" custScaleX="130317" custScaleY="130317" custLinFactNeighborX="-5317" custLinFactNeighborY="-1404"/>
      <dgm:spPr/>
      <dgm:t>
        <a:bodyPr/>
        <a:lstStyle/>
        <a:p>
          <a:endParaRPr lang="en-US"/>
        </a:p>
      </dgm:t>
    </dgm:pt>
    <dgm:pt modelId="{88C9DBF3-8035-4982-A637-9900AA1D5C95}" type="pres">
      <dgm:prSet presAssocID="{B3E0749B-3240-41FF-A77C-081BCF255C56}" presName="circ1Tx" presStyleLbl="revTx" presStyleIdx="0" presStyleCnt="0">
        <dgm:presLayoutVars>
          <dgm:chMax val="0"/>
          <dgm:chPref val="0"/>
          <dgm:bulletEnabled val="1"/>
        </dgm:presLayoutVars>
      </dgm:prSet>
      <dgm:spPr/>
      <dgm:t>
        <a:bodyPr/>
        <a:lstStyle/>
        <a:p>
          <a:endParaRPr lang="en-US"/>
        </a:p>
      </dgm:t>
    </dgm:pt>
    <dgm:pt modelId="{5FEC6321-3133-4FED-98FF-F6ED40A1C8FF}" type="pres">
      <dgm:prSet presAssocID="{3E200376-82A4-4567-AD36-355B206BA5D8}" presName="circ2" presStyleLbl="vennNode1" presStyleIdx="1" presStyleCnt="3" custScaleX="130317" custScaleY="130317" custLinFactNeighborX="16519" custLinFactNeighborY="4874"/>
      <dgm:spPr/>
      <dgm:t>
        <a:bodyPr/>
        <a:lstStyle/>
        <a:p>
          <a:endParaRPr lang="en-US"/>
        </a:p>
      </dgm:t>
    </dgm:pt>
    <dgm:pt modelId="{75DB9AFF-5FAD-4064-A994-6C63F2347212}" type="pres">
      <dgm:prSet presAssocID="{3E200376-82A4-4567-AD36-355B206BA5D8}" presName="circ2Tx" presStyleLbl="revTx" presStyleIdx="0" presStyleCnt="0">
        <dgm:presLayoutVars>
          <dgm:chMax val="0"/>
          <dgm:chPref val="0"/>
          <dgm:bulletEnabled val="1"/>
        </dgm:presLayoutVars>
      </dgm:prSet>
      <dgm:spPr/>
      <dgm:t>
        <a:bodyPr/>
        <a:lstStyle/>
        <a:p>
          <a:endParaRPr lang="en-US"/>
        </a:p>
      </dgm:t>
    </dgm:pt>
    <dgm:pt modelId="{8959F796-E556-40AD-91DD-E3BE351ED4B8}" type="pres">
      <dgm:prSet presAssocID="{D6B45796-0E56-445A-AA9C-B27E5F953D43}" presName="circ3" presStyleLbl="vennNode1" presStyleIdx="2" presStyleCnt="3" custScaleX="130317" custScaleY="130317" custLinFactNeighborX="-23532" custLinFactNeighborY="-2366"/>
      <dgm:spPr/>
      <dgm:t>
        <a:bodyPr/>
        <a:lstStyle/>
        <a:p>
          <a:endParaRPr lang="en-US"/>
        </a:p>
      </dgm:t>
    </dgm:pt>
    <dgm:pt modelId="{E1E9FA26-FACC-42E2-A055-27953F39B6FF}" type="pres">
      <dgm:prSet presAssocID="{D6B45796-0E56-445A-AA9C-B27E5F953D43}" presName="circ3Tx" presStyleLbl="revTx" presStyleIdx="0" presStyleCnt="0">
        <dgm:presLayoutVars>
          <dgm:chMax val="0"/>
          <dgm:chPref val="0"/>
          <dgm:bulletEnabled val="1"/>
        </dgm:presLayoutVars>
      </dgm:prSet>
      <dgm:spPr/>
      <dgm:t>
        <a:bodyPr/>
        <a:lstStyle/>
        <a:p>
          <a:endParaRPr lang="en-US"/>
        </a:p>
      </dgm:t>
    </dgm:pt>
  </dgm:ptLst>
  <dgm:cxnLst>
    <dgm:cxn modelId="{73C768A1-9622-4AE8-8C07-651297C102E3}" type="presOf" srcId="{B3E0749B-3240-41FF-A77C-081BCF255C56}" destId="{88C9DBF3-8035-4982-A637-9900AA1D5C95}" srcOrd="1" destOrd="0" presId="urn:microsoft.com/office/officeart/2005/8/layout/venn1"/>
    <dgm:cxn modelId="{492CCF32-6B81-41A4-98CB-12DAEB819088}" type="presOf" srcId="{3E200376-82A4-4567-AD36-355B206BA5D8}" destId="{5FEC6321-3133-4FED-98FF-F6ED40A1C8FF}" srcOrd="0" destOrd="0" presId="urn:microsoft.com/office/officeart/2005/8/layout/venn1"/>
    <dgm:cxn modelId="{D9E58B5A-5B3F-4507-9032-59EE9E13A38C}" type="presOf" srcId="{D6B45796-0E56-445A-AA9C-B27E5F953D43}" destId="{8959F796-E556-40AD-91DD-E3BE351ED4B8}" srcOrd="0" destOrd="0" presId="urn:microsoft.com/office/officeart/2005/8/layout/venn1"/>
    <dgm:cxn modelId="{BCE2E68A-82F1-4A4D-A9B8-C20CF6BA790C}" srcId="{7AEE6EBF-5CC4-4B55-BAE7-C53D9C2820C3}" destId="{3E200376-82A4-4567-AD36-355B206BA5D8}" srcOrd="1" destOrd="0" parTransId="{6EE04958-9399-4F18-BBB8-3DE530958229}" sibTransId="{8BD6E82D-2A28-4636-856E-F369708DC670}"/>
    <dgm:cxn modelId="{669E88E2-74D2-41C1-875B-F361E727A753}" srcId="{7AEE6EBF-5CC4-4B55-BAE7-C53D9C2820C3}" destId="{D6B45796-0E56-445A-AA9C-B27E5F953D43}" srcOrd="2" destOrd="0" parTransId="{220C3EEB-5A25-4DCF-989E-3A1F8548A9CF}" sibTransId="{F401403A-E8FD-4E21-B89B-0039C62E7BCA}"/>
    <dgm:cxn modelId="{0D1BBEBE-0837-4CDD-820C-C1B088F03ED4}" type="presOf" srcId="{3E200376-82A4-4567-AD36-355B206BA5D8}" destId="{75DB9AFF-5FAD-4064-A994-6C63F2347212}" srcOrd="1" destOrd="0" presId="urn:microsoft.com/office/officeart/2005/8/layout/venn1"/>
    <dgm:cxn modelId="{402D5D77-0C6F-4203-A2E7-DE53DB153FBC}" type="presOf" srcId="{D6B45796-0E56-445A-AA9C-B27E5F953D43}" destId="{E1E9FA26-FACC-42E2-A055-27953F39B6FF}" srcOrd="1" destOrd="0" presId="urn:microsoft.com/office/officeart/2005/8/layout/venn1"/>
    <dgm:cxn modelId="{77F62E5B-C18F-4EA5-96C0-5A363886C9A4}" srcId="{7AEE6EBF-5CC4-4B55-BAE7-C53D9C2820C3}" destId="{B3E0749B-3240-41FF-A77C-081BCF255C56}" srcOrd="0" destOrd="0" parTransId="{B9CB7D9B-C252-48E4-912C-422395896B57}" sibTransId="{C4415E05-1EE9-42ED-9B51-3BA753F90DB0}"/>
    <dgm:cxn modelId="{071524FC-4FDE-4427-9FD6-733D7DB9C295}" type="presOf" srcId="{B3E0749B-3240-41FF-A77C-081BCF255C56}" destId="{0CA93ED7-657C-44DA-9C53-E52C6B7D2514}" srcOrd="0" destOrd="0" presId="urn:microsoft.com/office/officeart/2005/8/layout/venn1"/>
    <dgm:cxn modelId="{029C70FF-0F7D-4AE5-8CB7-776B70C3DA05}" type="presOf" srcId="{7AEE6EBF-5CC4-4B55-BAE7-C53D9C2820C3}" destId="{01316A70-7466-492C-BAC3-6EE2C35FAE8B}" srcOrd="0" destOrd="0" presId="urn:microsoft.com/office/officeart/2005/8/layout/venn1"/>
    <dgm:cxn modelId="{9B9BAD3E-1E8A-4A51-AD15-8A0C7F9949F0}" type="presParOf" srcId="{01316A70-7466-492C-BAC3-6EE2C35FAE8B}" destId="{0CA93ED7-657C-44DA-9C53-E52C6B7D2514}" srcOrd="0" destOrd="0" presId="urn:microsoft.com/office/officeart/2005/8/layout/venn1"/>
    <dgm:cxn modelId="{2232D4EF-01C1-477C-8EDC-182F6AC6B6B2}" type="presParOf" srcId="{01316A70-7466-492C-BAC3-6EE2C35FAE8B}" destId="{88C9DBF3-8035-4982-A637-9900AA1D5C95}" srcOrd="1" destOrd="0" presId="urn:microsoft.com/office/officeart/2005/8/layout/venn1"/>
    <dgm:cxn modelId="{86D0F8D8-65F5-47F0-A96F-919472ADE11B}" type="presParOf" srcId="{01316A70-7466-492C-BAC3-6EE2C35FAE8B}" destId="{5FEC6321-3133-4FED-98FF-F6ED40A1C8FF}" srcOrd="2" destOrd="0" presId="urn:microsoft.com/office/officeart/2005/8/layout/venn1"/>
    <dgm:cxn modelId="{4C39964D-314E-4706-B397-900F0ED73F75}" type="presParOf" srcId="{01316A70-7466-492C-BAC3-6EE2C35FAE8B}" destId="{75DB9AFF-5FAD-4064-A994-6C63F2347212}" srcOrd="3" destOrd="0" presId="urn:microsoft.com/office/officeart/2005/8/layout/venn1"/>
    <dgm:cxn modelId="{2C679615-60F8-4BA7-A940-F59A6E9D9781}" type="presParOf" srcId="{01316A70-7466-492C-BAC3-6EE2C35FAE8B}" destId="{8959F796-E556-40AD-91DD-E3BE351ED4B8}" srcOrd="4" destOrd="0" presId="urn:microsoft.com/office/officeart/2005/8/layout/venn1"/>
    <dgm:cxn modelId="{B8315A93-DC16-46AE-96CB-B13FC9D7A08E}" type="presParOf" srcId="{01316A70-7466-492C-BAC3-6EE2C35FAE8B}" destId="{E1E9FA26-FACC-42E2-A055-27953F39B6FF}"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93ED7-657C-44DA-9C53-E52C6B7D2514}">
      <dsp:nvSpPr>
        <dsp:cNvPr id="0" name=""/>
        <dsp:cNvSpPr/>
      </dsp:nvSpPr>
      <dsp:spPr>
        <a:xfrm>
          <a:off x="1468403" y="-246772"/>
          <a:ext cx="3114588" cy="3114588"/>
        </a:xfrm>
        <a:prstGeom prst="ellipse">
          <a:avLst/>
        </a:prstGeom>
        <a:solidFill>
          <a:srgbClr val="00B0F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Disability is Natural</a:t>
          </a:r>
          <a:endParaRPr lang="en-US" sz="1800" kern="1200" dirty="0">
            <a:latin typeface="Arial" pitchFamily="34" charset="0"/>
            <a:cs typeface="Arial" pitchFamily="34" charset="0"/>
          </a:endParaRPr>
        </a:p>
      </dsp:txBody>
      <dsp:txXfrm>
        <a:off x="1883682" y="298280"/>
        <a:ext cx="2284031" cy="1401565"/>
      </dsp:txXfrm>
    </dsp:sp>
    <dsp:sp modelId="{5FEC6321-3133-4FED-98FF-F6ED40A1C8FF}">
      <dsp:nvSpPr>
        <dsp:cNvPr id="0" name=""/>
        <dsp:cNvSpPr/>
      </dsp:nvSpPr>
      <dsp:spPr>
        <a:xfrm>
          <a:off x="2852681" y="1246983"/>
          <a:ext cx="3114588" cy="3114588"/>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Most everyone has or will experience some form of disability during their lifetime</a:t>
          </a:r>
          <a:endParaRPr lang="en-US" sz="1800" kern="1200" dirty="0">
            <a:latin typeface="Arial" pitchFamily="34" charset="0"/>
            <a:cs typeface="Arial" pitchFamily="34" charset="0"/>
          </a:endParaRPr>
        </a:p>
      </dsp:txBody>
      <dsp:txXfrm>
        <a:off x="3805226" y="2051585"/>
        <a:ext cx="1868753" cy="1713023"/>
      </dsp:txXfrm>
    </dsp:sp>
    <dsp:sp modelId="{8959F796-E556-40AD-91DD-E3BE351ED4B8}">
      <dsp:nvSpPr>
        <dsp:cNvPr id="0" name=""/>
        <dsp:cNvSpPr/>
      </dsp:nvSpPr>
      <dsp:spPr>
        <a:xfrm>
          <a:off x="170668" y="1190435"/>
          <a:ext cx="3114588" cy="3114588"/>
        </a:xfrm>
        <a:prstGeom prst="ellipse">
          <a:avLst/>
        </a:prstGeom>
        <a:solidFill>
          <a:schemeClr val="accent1">
            <a:lumMod val="60000"/>
            <a:lumOff val="4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itchFamily="34" charset="0"/>
              <a:cs typeface="Arial" pitchFamily="34" charset="0"/>
            </a:rPr>
            <a:t>More than 56 million Americans report having a  disability</a:t>
          </a:r>
        </a:p>
        <a:p>
          <a:pPr lvl="0" algn="ctr" defTabSz="800100" rtl="0">
            <a:lnSpc>
              <a:spcPct val="90000"/>
            </a:lnSpc>
            <a:spcBef>
              <a:spcPct val="0"/>
            </a:spcBef>
            <a:spcAft>
              <a:spcPct val="35000"/>
            </a:spcAft>
          </a:pPr>
          <a:r>
            <a:rPr lang="en-US" sz="1700" b="1" kern="1200" dirty="0" smtClean="0">
              <a:latin typeface="Arial" pitchFamily="34" charset="0"/>
              <a:cs typeface="Arial" pitchFamily="34" charset="0"/>
            </a:rPr>
            <a:t>  </a:t>
          </a:r>
          <a:endParaRPr lang="en-US" sz="1700" b="1" kern="1200" dirty="0">
            <a:latin typeface="Arial" pitchFamily="34" charset="0"/>
            <a:cs typeface="Arial" pitchFamily="34" charset="0"/>
          </a:endParaRPr>
        </a:p>
      </dsp:txBody>
      <dsp:txXfrm>
        <a:off x="463958" y="1995038"/>
        <a:ext cx="1868753" cy="171302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068107-CE3A-4CAF-947F-AB038014EC62}" type="datetimeFigureOut">
              <a:rPr lang="en-US" smtClean="0"/>
              <a:t>9/17/2018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171AC3-9250-408C-83A6-D9EC6CFC75B4}" type="slidenum">
              <a:rPr lang="en-US" smtClean="0"/>
              <a:t>‹#›</a:t>
            </a:fld>
            <a:endParaRPr lang="en-US"/>
          </a:p>
        </p:txBody>
      </p:sp>
    </p:spTree>
    <p:extLst>
      <p:ext uri="{BB962C8B-B14F-4D97-AF65-F5344CB8AC3E}">
        <p14:creationId xmlns:p14="http://schemas.microsoft.com/office/powerpoint/2010/main" val="3963198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122" indent="-288893">
              <a:defRPr>
                <a:solidFill>
                  <a:schemeClr val="tx1"/>
                </a:solidFill>
                <a:latin typeface="Calibri" panose="020F0502020204030204" pitchFamily="34" charset="0"/>
                <a:ea typeface="MS PGothic" panose="020B0600070205080204" pitchFamily="34" charset="-128"/>
              </a:defRPr>
            </a:lvl2pPr>
            <a:lvl3pPr marL="1155573" indent="-231115">
              <a:defRPr>
                <a:solidFill>
                  <a:schemeClr val="tx1"/>
                </a:solidFill>
                <a:latin typeface="Calibri" panose="020F0502020204030204" pitchFamily="34" charset="0"/>
                <a:ea typeface="MS PGothic" panose="020B0600070205080204" pitchFamily="34" charset="-128"/>
              </a:defRPr>
            </a:lvl3pPr>
            <a:lvl4pPr marL="1617802" indent="-231115">
              <a:defRPr>
                <a:solidFill>
                  <a:schemeClr val="tx1"/>
                </a:solidFill>
                <a:latin typeface="Calibri" panose="020F0502020204030204" pitchFamily="34" charset="0"/>
                <a:ea typeface="MS PGothic" panose="020B0600070205080204" pitchFamily="34" charset="-128"/>
              </a:defRPr>
            </a:lvl4pPr>
            <a:lvl5pPr marL="2080031" indent="-231115">
              <a:defRPr>
                <a:solidFill>
                  <a:schemeClr val="tx1"/>
                </a:solidFill>
                <a:latin typeface="Calibri" panose="020F0502020204030204" pitchFamily="34" charset="0"/>
                <a:ea typeface="MS PGothic" panose="020B0600070205080204" pitchFamily="34" charset="-128"/>
              </a:defRPr>
            </a:lvl5pPr>
            <a:lvl6pPr marL="2542261"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4490"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6719"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28948" indent="-231115"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05A40F-5EB5-4365-A3BF-1B96A9A74E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588621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It is typical for companies to have challenges in 3 key areas: culture that embraces disability inclusion, technical assistance, and integration of disability inclusion into HR policies, processes, and training. </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8448" indent="-287865">
              <a:spcBef>
                <a:spcPct val="30000"/>
              </a:spcBef>
              <a:defRPr sz="1200">
                <a:solidFill>
                  <a:schemeClr val="tx1"/>
                </a:solidFill>
                <a:latin typeface="Calibri" panose="020F0502020204030204" pitchFamily="34" charset="0"/>
              </a:defRPr>
            </a:lvl2pPr>
            <a:lvl3pPr marL="1151458" indent="-230292">
              <a:spcBef>
                <a:spcPct val="30000"/>
              </a:spcBef>
              <a:defRPr sz="1200">
                <a:solidFill>
                  <a:schemeClr val="tx1"/>
                </a:solidFill>
                <a:latin typeface="Calibri" panose="020F0502020204030204" pitchFamily="34" charset="0"/>
              </a:defRPr>
            </a:lvl3pPr>
            <a:lvl4pPr marL="1612041" indent="-230292">
              <a:spcBef>
                <a:spcPct val="30000"/>
              </a:spcBef>
              <a:defRPr sz="1200">
                <a:solidFill>
                  <a:schemeClr val="tx1"/>
                </a:solidFill>
                <a:latin typeface="Calibri" panose="020F0502020204030204" pitchFamily="34" charset="0"/>
              </a:defRPr>
            </a:lvl4pPr>
            <a:lvl5pPr marL="2072625" indent="-230292">
              <a:spcBef>
                <a:spcPct val="30000"/>
              </a:spcBef>
              <a:defRPr sz="1200">
                <a:solidFill>
                  <a:schemeClr val="tx1"/>
                </a:solidFill>
                <a:latin typeface="Calibri" panose="020F0502020204030204" pitchFamily="34" charset="0"/>
              </a:defRPr>
            </a:lvl5pPr>
            <a:lvl6pPr marL="2533208" indent="-230292" eaLnBrk="0" fontAlgn="base" hangingPunct="0">
              <a:spcBef>
                <a:spcPct val="30000"/>
              </a:spcBef>
              <a:spcAft>
                <a:spcPct val="0"/>
              </a:spcAft>
              <a:defRPr sz="1200">
                <a:solidFill>
                  <a:schemeClr val="tx1"/>
                </a:solidFill>
                <a:latin typeface="Calibri" panose="020F0502020204030204" pitchFamily="34" charset="0"/>
              </a:defRPr>
            </a:lvl6pPr>
            <a:lvl7pPr marL="2993791" indent="-230292" eaLnBrk="0" fontAlgn="base" hangingPunct="0">
              <a:spcBef>
                <a:spcPct val="30000"/>
              </a:spcBef>
              <a:spcAft>
                <a:spcPct val="0"/>
              </a:spcAft>
              <a:defRPr sz="1200">
                <a:solidFill>
                  <a:schemeClr val="tx1"/>
                </a:solidFill>
                <a:latin typeface="Calibri" panose="020F0502020204030204" pitchFamily="34" charset="0"/>
              </a:defRPr>
            </a:lvl7pPr>
            <a:lvl8pPr marL="3454375" indent="-230292" eaLnBrk="0" fontAlgn="base" hangingPunct="0">
              <a:spcBef>
                <a:spcPct val="30000"/>
              </a:spcBef>
              <a:spcAft>
                <a:spcPct val="0"/>
              </a:spcAft>
              <a:defRPr sz="1200">
                <a:solidFill>
                  <a:schemeClr val="tx1"/>
                </a:solidFill>
                <a:latin typeface="Calibri" panose="020F0502020204030204" pitchFamily="34" charset="0"/>
              </a:defRPr>
            </a:lvl8pPr>
            <a:lvl9pPr marL="3914958" indent="-23029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7EF868-DAE0-4D19-A021-D3B22ACCC944}" type="slidenum">
              <a:rPr lang="en-US" altLang="en-US" smtClean="0"/>
              <a:pPr>
                <a:spcBef>
                  <a:spcPct val="0"/>
                </a:spcBef>
              </a:pPr>
              <a:t>10</a:t>
            </a:fld>
            <a:endParaRPr lang="en-US" altLang="en-US" dirty="0" smtClean="0"/>
          </a:p>
        </p:txBody>
      </p:sp>
    </p:spTree>
    <p:extLst>
      <p:ext uri="{BB962C8B-B14F-4D97-AF65-F5344CB8AC3E}">
        <p14:creationId xmlns:p14="http://schemas.microsoft.com/office/powerpoint/2010/main" val="3620104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E919BE3-FBC7-45EA-BED9-6BCB7C865C4B}" type="slidenum">
              <a:rPr lang="en-US" altLang="en-US"/>
              <a:pPr/>
              <a:t>11</a:t>
            </a:fld>
            <a:endParaRPr lang="en-US" altLang="en-US"/>
          </a:p>
        </p:txBody>
      </p:sp>
    </p:spTree>
    <p:extLst>
      <p:ext uri="{BB962C8B-B14F-4D97-AF65-F5344CB8AC3E}">
        <p14:creationId xmlns:p14="http://schemas.microsoft.com/office/powerpoint/2010/main" val="279148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2800" smtClean="0"/>
              <a:t>Think of Employee Life Cycle </a:t>
            </a:r>
          </a:p>
          <a:p>
            <a:pPr eaLnBrk="1" hangingPunct="1"/>
            <a:endParaRPr lang="en-US" altLang="en-US" sz="2800" smtClean="0"/>
          </a:p>
          <a:p>
            <a:pPr eaLnBrk="1" hangingPunct="1"/>
            <a:r>
              <a:rPr lang="en-US" altLang="en-US" sz="2800" smtClean="0"/>
              <a:t>DMEC – Integrated Disability Management (Short term, long term, workers comp, fmal) , Toital Absence Mnanagement (sick leave and paid time off) , Health and Prodcutiivty Management EAP and wellness.)</a:t>
            </a:r>
          </a:p>
          <a:p>
            <a:pPr eaLnBrk="1" hangingPunct="1"/>
            <a:endParaRPr lang="en-US" altLang="en-US" sz="2800" smtClean="0"/>
          </a:p>
          <a:p>
            <a:pPr eaLnBrk="1" hangingPunct="1"/>
            <a:endParaRPr lang="en-US" altLang="en-US" sz="2800" smtClean="0"/>
          </a:p>
          <a:p>
            <a:pPr eaLnBrk="1" hangingPunct="1"/>
            <a:r>
              <a:rPr lang="en-US" altLang="en-US" sz="2800" smtClean="0">
                <a:solidFill>
                  <a:srgbClr val="002060"/>
                </a:solidFill>
              </a:rPr>
              <a:t>reduction in lost work time, retention &amp; leave costs, enhanced engagement scores</a:t>
            </a:r>
            <a:endParaRPr lang="en-US" altLang="en-US" sz="2800" smtClean="0"/>
          </a:p>
          <a:p>
            <a:pPr eaLnBrk="1" hangingPunct="1"/>
            <a:r>
              <a:rPr lang="en-US" altLang="en-US" sz="2800" smtClean="0"/>
              <a:t> </a:t>
            </a:r>
          </a:p>
          <a:p>
            <a:pPr eaLnBrk="1" hangingPunct="1"/>
            <a:endParaRPr lang="en-US" altLang="en-US" sz="280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D3E1F91-261E-4A82-8513-CCDBF3E88968}" type="slidenum">
              <a:rPr lang="en-US" altLang="en-US"/>
              <a:pPr/>
              <a:t>12</a:t>
            </a:fld>
            <a:endParaRPr lang="en-US" altLang="en-US"/>
          </a:p>
        </p:txBody>
      </p:sp>
    </p:spTree>
    <p:extLst>
      <p:ext uri="{BB962C8B-B14F-4D97-AF65-F5344CB8AC3E}">
        <p14:creationId xmlns:p14="http://schemas.microsoft.com/office/powerpoint/2010/main" val="4079435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68D2C76-275C-44B7-B015-F06E402D7FFD}" type="slidenum">
              <a:rPr lang="en-US" altLang="en-US"/>
              <a:pPr/>
              <a:t>13</a:t>
            </a:fld>
            <a:endParaRPr lang="en-US" altLang="en-US"/>
          </a:p>
        </p:txBody>
      </p:sp>
    </p:spTree>
    <p:extLst>
      <p:ext uri="{BB962C8B-B14F-4D97-AF65-F5344CB8AC3E}">
        <p14:creationId xmlns:p14="http://schemas.microsoft.com/office/powerpoint/2010/main" val="362387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buFont typeface="Wingdings" panose="05000000000000000000" pitchFamily="2" charset="2"/>
              <a:buChar char="§"/>
              <a:defRPr/>
            </a:pPr>
            <a:r>
              <a:rPr lang="en-US" altLang="en-US" sz="1200" dirty="0" smtClean="0"/>
              <a:t>consider building educational prompts into the enterprises information system to guide employees through the accommodation process</a:t>
            </a:r>
          </a:p>
          <a:p>
            <a:pPr marL="0" indent="0">
              <a:lnSpc>
                <a:spcPct val="80000"/>
              </a:lnSpc>
              <a:defRPr/>
            </a:pPr>
            <a:endParaRPr lang="en-US" altLang="en-US" sz="1200" dirty="0" smtClean="0"/>
          </a:p>
          <a:p>
            <a:pPr eaLnBrk="1" hangingPunct="1"/>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5D0ADA1-545E-4424-A75C-E21F659F9AF0}" type="slidenum">
              <a:rPr lang="en-US" altLang="en-US"/>
              <a:pPr/>
              <a:t>14</a:t>
            </a:fld>
            <a:endParaRPr lang="en-US" altLang="en-US"/>
          </a:p>
        </p:txBody>
      </p:sp>
    </p:spTree>
    <p:extLst>
      <p:ext uri="{BB962C8B-B14F-4D97-AF65-F5344CB8AC3E}">
        <p14:creationId xmlns:p14="http://schemas.microsoft.com/office/powerpoint/2010/main" val="617064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8757040-5E36-41F3-AF23-C2DAB485E7A5}" type="slidenum">
              <a:rPr lang="en-US" altLang="en-US" smtClean="0">
                <a:solidFill>
                  <a:srgbClr val="000000"/>
                </a:solidFill>
                <a:latin typeface="Arial" panose="020B0604020202020204" pitchFamily="34" charset="0"/>
              </a:rPr>
              <a:pPr fontAlgn="base">
                <a:spcBef>
                  <a:spcPct val="0"/>
                </a:spcBef>
                <a:spcAft>
                  <a:spcPct val="0"/>
                </a:spcAft>
              </a:pPr>
              <a:t>15</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455974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93E1BF3-B589-466C-8FB9-A51497D4999D}" type="slidenum">
              <a:rPr lang="en-US" altLang="en-US"/>
              <a:pPr/>
              <a:t>16</a:t>
            </a:fld>
            <a:endParaRPr lang="en-US" altLang="en-US"/>
          </a:p>
        </p:txBody>
      </p:sp>
    </p:spTree>
    <p:extLst>
      <p:ext uri="{BB962C8B-B14F-4D97-AF65-F5344CB8AC3E}">
        <p14:creationId xmlns:p14="http://schemas.microsoft.com/office/powerpoint/2010/main" val="32320619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68B7013-B436-48F5-976C-8DE9B08CF07F}" type="slidenum">
              <a:rPr lang="en-US" altLang="en-US"/>
              <a:pPr/>
              <a:t>17</a:t>
            </a:fld>
            <a:endParaRPr lang="en-US" altLang="en-US"/>
          </a:p>
        </p:txBody>
      </p:sp>
    </p:spTree>
    <p:extLst>
      <p:ext uri="{BB962C8B-B14F-4D97-AF65-F5344CB8AC3E}">
        <p14:creationId xmlns:p14="http://schemas.microsoft.com/office/powerpoint/2010/main" val="21413168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781CD5E-786F-44C4-B413-FFE254901586}" type="slidenum">
              <a:rPr lang="en-US" altLang="en-US"/>
              <a:pPr/>
              <a:t>19</a:t>
            </a:fld>
            <a:endParaRPr lang="en-US" altLang="en-US"/>
          </a:p>
        </p:txBody>
      </p:sp>
    </p:spTree>
    <p:extLst>
      <p:ext uri="{BB962C8B-B14F-4D97-AF65-F5344CB8AC3E}">
        <p14:creationId xmlns:p14="http://schemas.microsoft.com/office/powerpoint/2010/main" val="11567163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F379CD-9ECD-4B61-A1D0-D1BEC66DD295}" type="slidenum">
              <a:rPr lang="en-US" altLang="en-US"/>
              <a:pPr/>
              <a:t>20</a:t>
            </a:fld>
            <a:endParaRPr lang="en-US" altLang="en-US"/>
          </a:p>
        </p:txBody>
      </p:sp>
    </p:spTree>
    <p:extLst>
      <p:ext uri="{BB962C8B-B14F-4D97-AF65-F5344CB8AC3E}">
        <p14:creationId xmlns:p14="http://schemas.microsoft.com/office/powerpoint/2010/main" val="214735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Tell the story of the mine accident and recovery and mention Kate. </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49350" indent="-228600">
              <a:defRPr>
                <a:solidFill>
                  <a:schemeClr val="tx1"/>
                </a:solidFill>
                <a:latin typeface="Arial" panose="020B0604020202020204" pitchFamily="34" charset="0"/>
              </a:defRPr>
            </a:lvl3pPr>
            <a:lvl4pPr marL="1609725" indent="-228600">
              <a:defRPr>
                <a:solidFill>
                  <a:schemeClr val="tx1"/>
                </a:solidFill>
                <a:latin typeface="Arial" panose="020B0604020202020204" pitchFamily="34" charset="0"/>
              </a:defRPr>
            </a:lvl4pPr>
            <a:lvl5pPr marL="2070100" indent="-228600">
              <a:defRPr>
                <a:solidFill>
                  <a:schemeClr val="tx1"/>
                </a:solidFill>
                <a:latin typeface="Arial" panose="020B0604020202020204" pitchFamily="34" charset="0"/>
              </a:defRPr>
            </a:lvl5pPr>
            <a:lvl6pPr marL="2527300" indent="-228600" eaLnBrk="0" fontAlgn="base" hangingPunct="0">
              <a:spcBef>
                <a:spcPct val="0"/>
              </a:spcBef>
              <a:spcAft>
                <a:spcPct val="0"/>
              </a:spcAft>
              <a:defRPr>
                <a:solidFill>
                  <a:schemeClr val="tx1"/>
                </a:solidFill>
                <a:latin typeface="Arial" panose="020B0604020202020204" pitchFamily="34" charset="0"/>
              </a:defRPr>
            </a:lvl6pPr>
            <a:lvl7pPr marL="2984500" indent="-228600" eaLnBrk="0" fontAlgn="base" hangingPunct="0">
              <a:spcBef>
                <a:spcPct val="0"/>
              </a:spcBef>
              <a:spcAft>
                <a:spcPct val="0"/>
              </a:spcAft>
              <a:defRPr>
                <a:solidFill>
                  <a:schemeClr val="tx1"/>
                </a:solidFill>
                <a:latin typeface="Arial" panose="020B0604020202020204" pitchFamily="34" charset="0"/>
              </a:defRPr>
            </a:lvl7pPr>
            <a:lvl8pPr marL="3441700" indent="-228600" eaLnBrk="0" fontAlgn="base" hangingPunct="0">
              <a:spcBef>
                <a:spcPct val="0"/>
              </a:spcBef>
              <a:spcAft>
                <a:spcPct val="0"/>
              </a:spcAft>
              <a:defRPr>
                <a:solidFill>
                  <a:schemeClr val="tx1"/>
                </a:solidFill>
                <a:latin typeface="Arial" panose="020B0604020202020204" pitchFamily="34" charset="0"/>
              </a:defRPr>
            </a:lvl8pPr>
            <a:lvl9pPr marL="3898900" indent="-228600" eaLnBrk="0" fontAlgn="base" hangingPunct="0">
              <a:spcBef>
                <a:spcPct val="0"/>
              </a:spcBef>
              <a:spcAft>
                <a:spcPct val="0"/>
              </a:spcAft>
              <a:defRPr>
                <a:solidFill>
                  <a:schemeClr val="tx1"/>
                </a:solidFill>
                <a:latin typeface="Arial" panose="020B0604020202020204" pitchFamily="34" charset="0"/>
              </a:defRPr>
            </a:lvl9pPr>
          </a:lstStyle>
          <a:p>
            <a:fld id="{7BDA1766-BDBE-4190-BB84-128B4E3B0165}" type="slidenum">
              <a:rPr lang="en-US" altLang="en-US" smtClean="0"/>
              <a:pPr/>
              <a:t>2</a:t>
            </a:fld>
            <a:endParaRPr lang="en-US" altLang="en-US" smtClean="0"/>
          </a:p>
        </p:txBody>
      </p:sp>
    </p:spTree>
    <p:extLst>
      <p:ext uri="{BB962C8B-B14F-4D97-AF65-F5344CB8AC3E}">
        <p14:creationId xmlns:p14="http://schemas.microsoft.com/office/powerpoint/2010/main" val="3311311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30FC33F-9FAC-4CF6-A5B7-BDB257876731}" type="slidenum">
              <a:rPr lang="en-US" altLang="en-US"/>
              <a:pPr/>
              <a:t>21</a:t>
            </a:fld>
            <a:endParaRPr lang="en-US" altLang="en-US"/>
          </a:p>
        </p:txBody>
      </p:sp>
    </p:spTree>
    <p:extLst>
      <p:ext uri="{BB962C8B-B14F-4D97-AF65-F5344CB8AC3E}">
        <p14:creationId xmlns:p14="http://schemas.microsoft.com/office/powerpoint/2010/main" val="20867433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E219CFB-6998-487F-AC77-1F1C1DD20B82}" type="slidenum">
              <a:rPr lang="en-US" altLang="en-US"/>
              <a:pPr/>
              <a:t>22</a:t>
            </a:fld>
            <a:endParaRPr lang="en-US" altLang="en-US"/>
          </a:p>
        </p:txBody>
      </p:sp>
    </p:spTree>
    <p:extLst>
      <p:ext uri="{BB962C8B-B14F-4D97-AF65-F5344CB8AC3E}">
        <p14:creationId xmlns:p14="http://schemas.microsoft.com/office/powerpoint/2010/main" val="670843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Normalize Accessibility and create</a:t>
            </a:r>
            <a:r>
              <a:rPr lang="en-US" baseline="0" dirty="0" smtClean="0"/>
              <a:t> a sustainable accommodation infrastructure. </a:t>
            </a:r>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23</a:t>
            </a:fld>
            <a:endParaRPr lang="en-US"/>
          </a:p>
        </p:txBody>
      </p:sp>
    </p:spTree>
    <p:extLst>
      <p:ext uri="{BB962C8B-B14F-4D97-AF65-F5344CB8AC3E}">
        <p14:creationId xmlns:p14="http://schemas.microsoft.com/office/powerpoint/2010/main" val="28755677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sz="1200" b="0" dirty="0" smtClean="0">
                <a:latin typeface="Arial" panose="020B0604020202020204" pitchFamily="34" charset="0"/>
                <a:cs typeface="Arial" panose="020B0604020202020204" pitchFamily="34" charset="0"/>
              </a:rPr>
              <a:t>Many </a:t>
            </a:r>
            <a:r>
              <a:rPr lang="en-US" sz="1200" b="0" dirty="0">
                <a:latin typeface="Arial" panose="020B0604020202020204" pitchFamily="34" charset="0"/>
                <a:cs typeface="Arial" panose="020B0604020202020204" pitchFamily="34" charset="0"/>
              </a:rPr>
              <a:t>companies have noted that they could benefit for emulating best/emerging RA practices including:</a:t>
            </a:r>
          </a:p>
          <a:p>
            <a:pPr marL="0" indent="0">
              <a:defRPr/>
            </a:pPr>
            <a:endParaRPr lang="en-US" sz="1200" dirty="0">
              <a:latin typeface="Arial" panose="020B0604020202020204" pitchFamily="34" charset="0"/>
              <a:cs typeface="Arial" panose="020B0604020202020204" pitchFamily="34" charset="0"/>
            </a:endParaRP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Easier-to-navigate RA processes for employees and managers</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Better mechanisms for tracking and reporting</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Enhanced data-gathering practices (to gauge how satisfied employees and their managers are with RAs, financial savings, return to work, etc.)</a:t>
            </a:r>
          </a:p>
          <a:p>
            <a:pPr>
              <a:buFont typeface="Arial" panose="020B0604020202020204" pitchFamily="34" charset="0"/>
              <a:buChar char="•"/>
              <a:defRPr/>
            </a:pPr>
            <a:r>
              <a:rPr lang="en-US" sz="1200" b="0" dirty="0">
                <a:latin typeface="Arial" panose="020B0604020202020204" pitchFamily="34" charset="0"/>
                <a:cs typeface="Arial" panose="020B0604020202020204" pitchFamily="34" charset="0"/>
              </a:rPr>
              <a:t>More transparent and effective intersections between Section 503 self-ID encouragement and identifying as a person with a disability for purposes of obtaining an RA</a:t>
            </a:r>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24</a:t>
            </a:fld>
            <a:endParaRPr lang="en-US"/>
          </a:p>
        </p:txBody>
      </p:sp>
    </p:spTree>
    <p:extLst>
      <p:ext uri="{BB962C8B-B14F-4D97-AF65-F5344CB8AC3E}">
        <p14:creationId xmlns:p14="http://schemas.microsoft.com/office/powerpoint/2010/main" val="2592241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25</a:t>
            </a:fld>
            <a:endParaRPr lang="en-US"/>
          </a:p>
        </p:txBody>
      </p:sp>
    </p:spTree>
    <p:extLst>
      <p:ext uri="{BB962C8B-B14F-4D97-AF65-F5344CB8AC3E}">
        <p14:creationId xmlns:p14="http://schemas.microsoft.com/office/powerpoint/2010/main" val="215317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t>
            </a:r>
          </a:p>
        </p:txBody>
      </p:sp>
      <p:sp>
        <p:nvSpPr>
          <p:cNvPr id="4" name="Slide Number Placeholder 3"/>
          <p:cNvSpPr>
            <a:spLocks noGrp="1"/>
          </p:cNvSpPr>
          <p:nvPr>
            <p:ph type="sldNum" sz="quarter" idx="10"/>
          </p:nvPr>
        </p:nvSpPr>
        <p:spPr/>
        <p:txBody>
          <a:bodyPr/>
          <a:lstStyle/>
          <a:p>
            <a:fld id="{5A171AC3-9250-408C-83A6-D9EC6CFC75B4}" type="slidenum">
              <a:rPr lang="en-US" smtClean="0"/>
              <a:t>26</a:t>
            </a:fld>
            <a:endParaRPr lang="en-US"/>
          </a:p>
        </p:txBody>
      </p:sp>
    </p:spTree>
    <p:extLst>
      <p:ext uri="{BB962C8B-B14F-4D97-AF65-F5344CB8AC3E}">
        <p14:creationId xmlns:p14="http://schemas.microsoft.com/office/powerpoint/2010/main" val="33931236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1A0D50-0A9A-4D0C-8B54-A7299DBE15BE}" type="slidenum">
              <a:rPr lang="en-US" altLang="en-US" smtClean="0"/>
              <a:pPr/>
              <a:t>27</a:t>
            </a:fld>
            <a:endParaRPr lang="en-US" altLang="en-US" smtClean="0"/>
          </a:p>
        </p:txBody>
      </p:sp>
    </p:spTree>
    <p:extLst>
      <p:ext uri="{BB962C8B-B14F-4D97-AF65-F5344CB8AC3E}">
        <p14:creationId xmlns:p14="http://schemas.microsoft.com/office/powerpoint/2010/main" val="29126932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a:t>
            </a:r>
          </a:p>
        </p:txBody>
      </p:sp>
      <p:sp>
        <p:nvSpPr>
          <p:cNvPr id="4" name="Slide Number Placeholder 3"/>
          <p:cNvSpPr>
            <a:spLocks noGrp="1"/>
          </p:cNvSpPr>
          <p:nvPr>
            <p:ph type="sldNum" sz="quarter" idx="10"/>
          </p:nvPr>
        </p:nvSpPr>
        <p:spPr/>
        <p:txBody>
          <a:bodyPr/>
          <a:lstStyle/>
          <a:p>
            <a:fld id="{5A171AC3-9250-408C-83A6-D9EC6CFC75B4}" type="slidenum">
              <a:rPr lang="en-US" smtClean="0"/>
              <a:t>28</a:t>
            </a:fld>
            <a:endParaRPr lang="en-US"/>
          </a:p>
        </p:txBody>
      </p:sp>
    </p:spTree>
    <p:extLst>
      <p:ext uri="{BB962C8B-B14F-4D97-AF65-F5344CB8AC3E}">
        <p14:creationId xmlns:p14="http://schemas.microsoft.com/office/powerpoint/2010/main" val="619925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a:t>
            </a:r>
          </a:p>
        </p:txBody>
      </p:sp>
      <p:sp>
        <p:nvSpPr>
          <p:cNvPr id="4" name="Slide Number Placeholder 3"/>
          <p:cNvSpPr>
            <a:spLocks noGrp="1"/>
          </p:cNvSpPr>
          <p:nvPr>
            <p:ph type="sldNum" sz="quarter" idx="10"/>
          </p:nvPr>
        </p:nvSpPr>
        <p:spPr/>
        <p:txBody>
          <a:bodyPr/>
          <a:lstStyle/>
          <a:p>
            <a:fld id="{5A171AC3-9250-408C-83A6-D9EC6CFC75B4}" type="slidenum">
              <a:rPr lang="en-US" smtClean="0"/>
              <a:t>29</a:t>
            </a:fld>
            <a:endParaRPr lang="en-US"/>
          </a:p>
        </p:txBody>
      </p:sp>
    </p:spTree>
    <p:extLst>
      <p:ext uri="{BB962C8B-B14F-4D97-AF65-F5344CB8AC3E}">
        <p14:creationId xmlns:p14="http://schemas.microsoft.com/office/powerpoint/2010/main" val="9039266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0888" indent="-288925">
              <a:defRPr>
                <a:solidFill>
                  <a:schemeClr val="tx1"/>
                </a:solidFill>
                <a:latin typeface="Calibri" panose="020F0502020204030204" pitchFamily="34" charset="0"/>
              </a:defRPr>
            </a:lvl2pPr>
            <a:lvl3pPr marL="1155700" indent="-230188">
              <a:defRPr>
                <a:solidFill>
                  <a:schemeClr val="tx1"/>
                </a:solidFill>
                <a:latin typeface="Calibri" panose="020F0502020204030204" pitchFamily="34" charset="0"/>
              </a:defRPr>
            </a:lvl3pPr>
            <a:lvl4pPr marL="1617663" indent="-230188">
              <a:defRPr>
                <a:solidFill>
                  <a:schemeClr val="tx1"/>
                </a:solidFill>
                <a:latin typeface="Calibri" panose="020F0502020204030204" pitchFamily="34" charset="0"/>
              </a:defRPr>
            </a:lvl4pPr>
            <a:lvl5pPr marL="2079625" indent="-230188">
              <a:defRPr>
                <a:solidFill>
                  <a:schemeClr val="tx1"/>
                </a:solidFill>
                <a:latin typeface="Calibri" panose="020F050202020403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6EC70F9-AB03-4B71-924C-8D799575BA47}" type="slidenum">
              <a:rPr lang="en-US" altLang="en-US" smtClean="0">
                <a:latin typeface="Arial" panose="020B0604020202020204" pitchFamily="34" charset="0"/>
              </a:rPr>
              <a:pPr fontAlgn="base">
                <a:spcBef>
                  <a:spcPct val="0"/>
                </a:spcBef>
                <a:spcAft>
                  <a:spcPct val="0"/>
                </a:spcAft>
              </a:pPr>
              <a:t>30</a:t>
            </a:fld>
            <a:endParaRPr lang="en-US" altLang="en-US" smtClean="0">
              <a:latin typeface="Arial" panose="020B0604020202020204" pitchFamily="34" charset="0"/>
            </a:endParaRPr>
          </a:p>
        </p:txBody>
      </p:sp>
    </p:spTree>
    <p:extLst>
      <p:ext uri="{BB962C8B-B14F-4D97-AF65-F5344CB8AC3E}">
        <p14:creationId xmlns:p14="http://schemas.microsoft.com/office/powerpoint/2010/main" val="60632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Tell the story of the mine accident and recovery and mention Kate.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7713" indent="-287338">
              <a:defRPr>
                <a:solidFill>
                  <a:schemeClr val="tx1"/>
                </a:solidFill>
                <a:latin typeface="Arial" panose="020B0604020202020204" pitchFamily="34" charset="0"/>
              </a:defRPr>
            </a:lvl2pPr>
            <a:lvl3pPr marL="1149350" indent="-228600">
              <a:defRPr>
                <a:solidFill>
                  <a:schemeClr val="tx1"/>
                </a:solidFill>
                <a:latin typeface="Arial" panose="020B0604020202020204" pitchFamily="34" charset="0"/>
              </a:defRPr>
            </a:lvl3pPr>
            <a:lvl4pPr marL="1609725" indent="-228600">
              <a:defRPr>
                <a:solidFill>
                  <a:schemeClr val="tx1"/>
                </a:solidFill>
                <a:latin typeface="Arial" panose="020B0604020202020204" pitchFamily="34" charset="0"/>
              </a:defRPr>
            </a:lvl4pPr>
            <a:lvl5pPr marL="2070100" indent="-228600">
              <a:defRPr>
                <a:solidFill>
                  <a:schemeClr val="tx1"/>
                </a:solidFill>
                <a:latin typeface="Arial" panose="020B0604020202020204" pitchFamily="34" charset="0"/>
              </a:defRPr>
            </a:lvl5pPr>
            <a:lvl6pPr marL="2527300" indent="-228600" eaLnBrk="0" fontAlgn="base" hangingPunct="0">
              <a:spcBef>
                <a:spcPct val="0"/>
              </a:spcBef>
              <a:spcAft>
                <a:spcPct val="0"/>
              </a:spcAft>
              <a:defRPr>
                <a:solidFill>
                  <a:schemeClr val="tx1"/>
                </a:solidFill>
                <a:latin typeface="Arial" panose="020B0604020202020204" pitchFamily="34" charset="0"/>
              </a:defRPr>
            </a:lvl6pPr>
            <a:lvl7pPr marL="2984500" indent="-228600" eaLnBrk="0" fontAlgn="base" hangingPunct="0">
              <a:spcBef>
                <a:spcPct val="0"/>
              </a:spcBef>
              <a:spcAft>
                <a:spcPct val="0"/>
              </a:spcAft>
              <a:defRPr>
                <a:solidFill>
                  <a:schemeClr val="tx1"/>
                </a:solidFill>
                <a:latin typeface="Arial" panose="020B0604020202020204" pitchFamily="34" charset="0"/>
              </a:defRPr>
            </a:lvl7pPr>
            <a:lvl8pPr marL="3441700" indent="-228600" eaLnBrk="0" fontAlgn="base" hangingPunct="0">
              <a:spcBef>
                <a:spcPct val="0"/>
              </a:spcBef>
              <a:spcAft>
                <a:spcPct val="0"/>
              </a:spcAft>
              <a:defRPr>
                <a:solidFill>
                  <a:schemeClr val="tx1"/>
                </a:solidFill>
                <a:latin typeface="Arial" panose="020B0604020202020204" pitchFamily="34" charset="0"/>
              </a:defRPr>
            </a:lvl8pPr>
            <a:lvl9pPr marL="3898900" indent="-228600" eaLnBrk="0" fontAlgn="base" hangingPunct="0">
              <a:spcBef>
                <a:spcPct val="0"/>
              </a:spcBef>
              <a:spcAft>
                <a:spcPct val="0"/>
              </a:spcAft>
              <a:defRPr>
                <a:solidFill>
                  <a:schemeClr val="tx1"/>
                </a:solidFill>
                <a:latin typeface="Arial" panose="020B0604020202020204" pitchFamily="34" charset="0"/>
              </a:defRPr>
            </a:lvl9pPr>
          </a:lstStyle>
          <a:p>
            <a:fld id="{0EC23187-C22A-4E37-887D-3DBE2D6A373D}" type="slidenum">
              <a:rPr lang="en-US" altLang="en-US" smtClean="0"/>
              <a:pPr/>
              <a:t>3</a:t>
            </a:fld>
            <a:endParaRPr lang="en-US" altLang="en-US" smtClean="0"/>
          </a:p>
        </p:txBody>
      </p:sp>
    </p:spTree>
    <p:extLst>
      <p:ext uri="{BB962C8B-B14F-4D97-AF65-F5344CB8AC3E}">
        <p14:creationId xmlns:p14="http://schemas.microsoft.com/office/powerpoint/2010/main" val="3653857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DD tee up video</a:t>
            </a:r>
          </a:p>
        </p:txBody>
      </p:sp>
      <p:sp>
        <p:nvSpPr>
          <p:cNvPr id="4" name="Slide Number Placeholder 3"/>
          <p:cNvSpPr>
            <a:spLocks noGrp="1"/>
          </p:cNvSpPr>
          <p:nvPr>
            <p:ph type="sldNum" sz="quarter" idx="10"/>
          </p:nvPr>
        </p:nvSpPr>
        <p:spPr/>
        <p:txBody>
          <a:bodyPr/>
          <a:lstStyle/>
          <a:p>
            <a:fld id="{5A171AC3-9250-408C-83A6-D9EC6CFC75B4}" type="slidenum">
              <a:rPr lang="en-US" smtClean="0"/>
              <a:t>31</a:t>
            </a:fld>
            <a:endParaRPr lang="en-US"/>
          </a:p>
        </p:txBody>
      </p:sp>
    </p:spTree>
    <p:extLst>
      <p:ext uri="{BB962C8B-B14F-4D97-AF65-F5344CB8AC3E}">
        <p14:creationId xmlns:p14="http://schemas.microsoft.com/office/powerpoint/2010/main" val="2849916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32</a:t>
            </a:fld>
            <a:endParaRPr lang="en-US"/>
          </a:p>
        </p:txBody>
      </p:sp>
    </p:spTree>
    <p:extLst>
      <p:ext uri="{BB962C8B-B14F-4D97-AF65-F5344CB8AC3E}">
        <p14:creationId xmlns:p14="http://schemas.microsoft.com/office/powerpoint/2010/main" val="2620203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33</a:t>
            </a:fld>
            <a:endParaRPr lang="en-US"/>
          </a:p>
        </p:txBody>
      </p:sp>
    </p:spTree>
    <p:extLst>
      <p:ext uri="{BB962C8B-B14F-4D97-AF65-F5344CB8AC3E}">
        <p14:creationId xmlns:p14="http://schemas.microsoft.com/office/powerpoint/2010/main" val="434825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34</a:t>
            </a:fld>
            <a:endParaRPr lang="en-US"/>
          </a:p>
        </p:txBody>
      </p:sp>
    </p:spTree>
    <p:extLst>
      <p:ext uri="{BB962C8B-B14F-4D97-AF65-F5344CB8AC3E}">
        <p14:creationId xmlns:p14="http://schemas.microsoft.com/office/powerpoint/2010/main" val="3236319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35</a:t>
            </a:fld>
            <a:endParaRPr lang="en-US"/>
          </a:p>
        </p:txBody>
      </p:sp>
    </p:spTree>
    <p:extLst>
      <p:ext uri="{BB962C8B-B14F-4D97-AF65-F5344CB8AC3E}">
        <p14:creationId xmlns:p14="http://schemas.microsoft.com/office/powerpoint/2010/main" val="7132207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36</a:t>
            </a:fld>
            <a:endParaRPr lang="en-US"/>
          </a:p>
        </p:txBody>
      </p:sp>
    </p:spTree>
    <p:extLst>
      <p:ext uri="{BB962C8B-B14F-4D97-AF65-F5344CB8AC3E}">
        <p14:creationId xmlns:p14="http://schemas.microsoft.com/office/powerpoint/2010/main" val="28414619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37</a:t>
            </a:fld>
            <a:endParaRPr lang="en-US"/>
          </a:p>
        </p:txBody>
      </p:sp>
    </p:spTree>
    <p:extLst>
      <p:ext uri="{BB962C8B-B14F-4D97-AF65-F5344CB8AC3E}">
        <p14:creationId xmlns:p14="http://schemas.microsoft.com/office/powerpoint/2010/main" val="37398334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38</a:t>
            </a:fld>
            <a:endParaRPr lang="en-US"/>
          </a:p>
        </p:txBody>
      </p:sp>
    </p:spTree>
    <p:extLst>
      <p:ext uri="{BB962C8B-B14F-4D97-AF65-F5344CB8AC3E}">
        <p14:creationId xmlns:p14="http://schemas.microsoft.com/office/powerpoint/2010/main" val="1025340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39</a:t>
            </a:fld>
            <a:endParaRPr lang="en-US"/>
          </a:p>
        </p:txBody>
      </p:sp>
    </p:spTree>
    <p:extLst>
      <p:ext uri="{BB962C8B-B14F-4D97-AF65-F5344CB8AC3E}">
        <p14:creationId xmlns:p14="http://schemas.microsoft.com/office/powerpoint/2010/main" val="3141870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40</a:t>
            </a:fld>
            <a:endParaRPr lang="en-US"/>
          </a:p>
        </p:txBody>
      </p:sp>
    </p:spTree>
    <p:extLst>
      <p:ext uri="{BB962C8B-B14F-4D97-AF65-F5344CB8AC3E}">
        <p14:creationId xmlns:p14="http://schemas.microsoft.com/office/powerpoint/2010/main" val="3676827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2060"/>
                </a:solidFill>
              </a:rPr>
              <a:t>The Job Accommodation Network (JAN) is the leading source of free, expert, and  confidential one-on-one guidance on reasonable accommodation (RA) in the workplace, the Americans with Disabilities Act (ADA) and related legislation, and disability employment issues. </a:t>
            </a:r>
          </a:p>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a:t>
            </a:fld>
            <a:endParaRPr lang="en-US"/>
          </a:p>
        </p:txBody>
      </p:sp>
    </p:spTree>
    <p:extLst>
      <p:ext uri="{BB962C8B-B14F-4D97-AF65-F5344CB8AC3E}">
        <p14:creationId xmlns:p14="http://schemas.microsoft.com/office/powerpoint/2010/main" val="37129331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41</a:t>
            </a:fld>
            <a:endParaRPr lang="en-US"/>
          </a:p>
        </p:txBody>
      </p:sp>
    </p:spTree>
    <p:extLst>
      <p:ext uri="{BB962C8B-B14F-4D97-AF65-F5344CB8AC3E}">
        <p14:creationId xmlns:p14="http://schemas.microsoft.com/office/powerpoint/2010/main" val="32040887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42</a:t>
            </a:fld>
            <a:endParaRPr lang="en-US"/>
          </a:p>
        </p:txBody>
      </p:sp>
    </p:spTree>
    <p:extLst>
      <p:ext uri="{BB962C8B-B14F-4D97-AF65-F5344CB8AC3E}">
        <p14:creationId xmlns:p14="http://schemas.microsoft.com/office/powerpoint/2010/main" val="1762834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43</a:t>
            </a:fld>
            <a:endParaRPr lang="en-US"/>
          </a:p>
        </p:txBody>
      </p:sp>
    </p:spTree>
    <p:extLst>
      <p:ext uri="{BB962C8B-B14F-4D97-AF65-F5344CB8AC3E}">
        <p14:creationId xmlns:p14="http://schemas.microsoft.com/office/powerpoint/2010/main" val="375402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62A7A0E-1864-474C-8F20-9D12117CF708}" type="slidenum">
              <a:rPr lang="en-US" smtClean="0"/>
              <a:pPr>
                <a:defRPr/>
              </a:pPr>
              <a:t>44</a:t>
            </a:fld>
            <a:endParaRPr lang="en-US" dirty="0"/>
          </a:p>
        </p:txBody>
      </p:sp>
    </p:spTree>
    <p:extLst>
      <p:ext uri="{BB962C8B-B14F-4D97-AF65-F5344CB8AC3E}">
        <p14:creationId xmlns:p14="http://schemas.microsoft.com/office/powerpoint/2010/main" val="1155684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A63AAC8-5099-4617-A227-513B0EAF568F}" type="slidenum">
              <a:rPr lang="en-US" altLang="en-US" smtClean="0"/>
              <a:pPr/>
              <a:t>45</a:t>
            </a:fld>
            <a:endParaRPr lang="en-US" altLang="en-US" smtClean="0"/>
          </a:p>
        </p:txBody>
      </p:sp>
    </p:spTree>
    <p:extLst>
      <p:ext uri="{BB962C8B-B14F-4D97-AF65-F5344CB8AC3E}">
        <p14:creationId xmlns:p14="http://schemas.microsoft.com/office/powerpoint/2010/main" val="15236946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171AC3-9250-408C-83A6-D9EC6CFC75B4}" type="slidenum">
              <a:rPr lang="en-US" smtClean="0"/>
              <a:t>46</a:t>
            </a:fld>
            <a:endParaRPr lang="en-US"/>
          </a:p>
        </p:txBody>
      </p:sp>
    </p:spTree>
    <p:extLst>
      <p:ext uri="{BB962C8B-B14F-4D97-AF65-F5344CB8AC3E}">
        <p14:creationId xmlns:p14="http://schemas.microsoft.com/office/powerpoint/2010/main" val="3204145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buFont typeface="Wingdings" panose="05000000000000000000" pitchFamily="2" charset="2"/>
              <a:buNone/>
              <a:defRPr/>
            </a:pPr>
            <a:r>
              <a:rPr lang="en-US" altLang="en-US" b="0" dirty="0" smtClean="0"/>
              <a:t>It is important to note from the outset that there is ability beyond disability.</a:t>
            </a:r>
            <a:r>
              <a:rPr lang="en-US" altLang="en-US" b="0" baseline="0" dirty="0" smtClean="0"/>
              <a:t> D</a:t>
            </a:r>
            <a:r>
              <a:rPr lang="en-US" altLang="en-US" b="0" dirty="0" smtClean="0"/>
              <a:t>isabilities, impairments, and chronic health conditions are a natural part of being human.  We may be born with them or cycle in and out of disabilities through injury and recovery.</a:t>
            </a:r>
          </a:p>
          <a:p>
            <a:pPr marL="0" indent="0">
              <a:buFont typeface="Wingdings" panose="05000000000000000000" pitchFamily="2" charset="2"/>
              <a:buNone/>
              <a:defRPr/>
            </a:pPr>
            <a:endParaRPr lang="en-US" altLang="en-US" b="0" dirty="0" smtClean="0"/>
          </a:p>
          <a:p>
            <a:r>
              <a:rPr lang="en-US" altLang="en-US" dirty="0" smtClean="0"/>
              <a:t>There are more than 56 million people in the US - or nearly 1 out of 5 people – who self identify as people with disabilities. And most have disabilities such as diabetes, cancer, a learning disability, or mental health condition</a:t>
            </a:r>
            <a:r>
              <a:rPr lang="en-US" altLang="en-US" baseline="0" dirty="0" smtClean="0"/>
              <a:t> that are non apparent to the rest of us.</a:t>
            </a:r>
            <a:endParaRPr lang="en-US" altLang="en-US" dirty="0" smtClean="0"/>
          </a:p>
          <a:p>
            <a:endParaRPr lang="en-US" altLang="en-US" dirty="0" smtClean="0"/>
          </a:p>
          <a:p>
            <a:r>
              <a:rPr lang="en-US" altLang="en-US" dirty="0" smtClean="0"/>
              <a:t>And many individuals who report a disability are of working age and in our workplaces and are consumers.</a:t>
            </a:r>
            <a:r>
              <a:rPr lang="en-US" altLang="en-US" baseline="0" dirty="0" smtClean="0"/>
              <a:t> </a:t>
            </a:r>
            <a:endParaRPr lang="en-US" dirty="0" smtClean="0"/>
          </a:p>
          <a:p>
            <a:endParaRPr lang="en-US" altLang="en-US" dirty="0" smtClean="0"/>
          </a:p>
          <a:p>
            <a:r>
              <a:rPr lang="en-US" altLang="en-US" dirty="0" smtClean="0"/>
              <a:t>So the better prepared we are in understanding disability, reasonable accommodation, and inclusion, the more fair and equitable our workplaces will be. </a:t>
            </a:r>
            <a:r>
              <a:rPr lang="en-US" altLang="en-US" baseline="0" dirty="0" smtClean="0"/>
              <a:t> And, research suggests that having a diverse and inclusive workplace also</a:t>
            </a:r>
            <a:r>
              <a:rPr lang="en-US" altLang="en-US" dirty="0" smtClean="0"/>
              <a:t> insures</a:t>
            </a:r>
            <a:r>
              <a:rPr lang="en-US" altLang="en-US" baseline="0" dirty="0" smtClean="0"/>
              <a:t> a productive workforce and success in the marketplace</a:t>
            </a:r>
            <a:r>
              <a:rPr lang="en-US" altLang="en-US" dirty="0" smtClean="0"/>
              <a:t>. </a:t>
            </a:r>
          </a:p>
          <a:p>
            <a:endParaRPr lang="en-US" altLang="en-US" dirty="0" smtClean="0"/>
          </a:p>
          <a:p>
            <a:endParaRPr lang="en-US" altLang="en-US" dirty="0"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36600" indent="-282575">
              <a:spcBef>
                <a:spcPct val="30000"/>
              </a:spcBef>
              <a:defRPr sz="1200">
                <a:solidFill>
                  <a:schemeClr val="tx1"/>
                </a:solidFill>
                <a:latin typeface="Calibri" panose="020F0502020204030204" pitchFamily="34" charset="0"/>
              </a:defRPr>
            </a:lvl2pPr>
            <a:lvl3pPr marL="1135063" indent="-227013">
              <a:spcBef>
                <a:spcPct val="30000"/>
              </a:spcBef>
              <a:defRPr sz="1200">
                <a:solidFill>
                  <a:schemeClr val="tx1"/>
                </a:solidFill>
                <a:latin typeface="Calibri" panose="020F0502020204030204" pitchFamily="34" charset="0"/>
              </a:defRPr>
            </a:lvl3pPr>
            <a:lvl4pPr marL="1589088" indent="-227013">
              <a:spcBef>
                <a:spcPct val="30000"/>
              </a:spcBef>
              <a:defRPr sz="1200">
                <a:solidFill>
                  <a:schemeClr val="tx1"/>
                </a:solidFill>
                <a:latin typeface="Calibri" panose="020F0502020204030204" pitchFamily="34" charset="0"/>
              </a:defRPr>
            </a:lvl4pPr>
            <a:lvl5pPr marL="2043113" indent="-227013">
              <a:spcBef>
                <a:spcPct val="30000"/>
              </a:spcBef>
              <a:defRPr sz="1200">
                <a:solidFill>
                  <a:schemeClr val="tx1"/>
                </a:solidFill>
                <a:latin typeface="Calibri" panose="020F0502020204030204" pitchFamily="34" charset="0"/>
              </a:defRPr>
            </a:lvl5pPr>
            <a:lvl6pPr marL="2500313" indent="-227013" eaLnBrk="0" fontAlgn="base" hangingPunct="0">
              <a:spcBef>
                <a:spcPct val="30000"/>
              </a:spcBef>
              <a:spcAft>
                <a:spcPct val="0"/>
              </a:spcAft>
              <a:defRPr sz="1200">
                <a:solidFill>
                  <a:schemeClr val="tx1"/>
                </a:solidFill>
                <a:latin typeface="Calibri" panose="020F0502020204030204" pitchFamily="34" charset="0"/>
              </a:defRPr>
            </a:lvl6pPr>
            <a:lvl7pPr marL="2957513" indent="-227013" eaLnBrk="0" fontAlgn="base" hangingPunct="0">
              <a:spcBef>
                <a:spcPct val="30000"/>
              </a:spcBef>
              <a:spcAft>
                <a:spcPct val="0"/>
              </a:spcAft>
              <a:defRPr sz="1200">
                <a:solidFill>
                  <a:schemeClr val="tx1"/>
                </a:solidFill>
                <a:latin typeface="Calibri" panose="020F0502020204030204" pitchFamily="34" charset="0"/>
              </a:defRPr>
            </a:lvl7pPr>
            <a:lvl8pPr marL="3414713" indent="-227013" eaLnBrk="0" fontAlgn="base" hangingPunct="0">
              <a:spcBef>
                <a:spcPct val="30000"/>
              </a:spcBef>
              <a:spcAft>
                <a:spcPct val="0"/>
              </a:spcAft>
              <a:defRPr sz="1200">
                <a:solidFill>
                  <a:schemeClr val="tx1"/>
                </a:solidFill>
                <a:latin typeface="Calibri" panose="020F0502020204030204" pitchFamily="34" charset="0"/>
              </a:defRPr>
            </a:lvl8pPr>
            <a:lvl9pPr marL="38719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2D00F1-7B19-4C86-BC4C-AA34FB941F04}"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212226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marL="0" indent="0">
              <a:buFont typeface="Wingdings" panose="05000000000000000000" pitchFamily="2" charset="2"/>
              <a:buNone/>
              <a:defRPr/>
            </a:pPr>
            <a:r>
              <a:rPr lang="en-US" altLang="en-US" sz="1200" dirty="0" smtClean="0"/>
              <a:t>There are a number of other trends we should be aware</a:t>
            </a:r>
            <a:r>
              <a:rPr lang="en-US" altLang="en-US" sz="1200" baseline="0" dirty="0" smtClean="0"/>
              <a:t> of – </a:t>
            </a:r>
          </a:p>
          <a:p>
            <a:pPr marL="0" indent="0">
              <a:buFont typeface="Wingdings" panose="05000000000000000000" pitchFamily="2" charset="2"/>
              <a:buNone/>
              <a:defRPr/>
            </a:pPr>
            <a:endParaRPr lang="en-US" altLang="en-US" sz="1200" baseline="0" dirty="0" smtClean="0"/>
          </a:p>
          <a:p>
            <a:pPr marL="0" indent="0">
              <a:buFont typeface="Wingdings" panose="05000000000000000000" pitchFamily="2" charset="2"/>
              <a:buNone/>
              <a:defRPr/>
            </a:pPr>
            <a:r>
              <a:rPr lang="en-US" altLang="en-US" sz="1200" b="0" dirty="0" smtClean="0"/>
              <a:t>10,000 baby boomers reach the age of 65 every day.</a:t>
            </a:r>
          </a:p>
          <a:p>
            <a:pPr marL="0" indent="0">
              <a:buFont typeface="Wingdings" panose="05000000000000000000" pitchFamily="2" charset="2"/>
              <a:buNone/>
              <a:defRPr/>
            </a:pPr>
            <a:endParaRPr lang="en-US" altLang="en-US" sz="1200" b="0" dirty="0" smtClean="0"/>
          </a:p>
          <a:p>
            <a:pPr marL="0" indent="0" eaLnBrk="1" hangingPunct="1">
              <a:lnSpc>
                <a:spcPct val="90000"/>
              </a:lnSpc>
              <a:buFont typeface="Arial" charset="0"/>
              <a:buNone/>
              <a:defRPr/>
            </a:pPr>
            <a:r>
              <a:rPr lang="en-US" altLang="en-US" sz="1200" dirty="0" smtClean="0"/>
              <a:t>Many of these boomers are deciding not to retire or are starting a new career. Thus, more than ever the workforce will be impacted by the chronic health conditions of aging workers. </a:t>
            </a:r>
            <a:r>
              <a:rPr lang="en-US" sz="1200" dirty="0" smtClean="0">
                <a:solidFill>
                  <a:schemeClr val="tx2"/>
                </a:solidFill>
                <a:cs typeface="Arial" pitchFamily="34" charset="0"/>
              </a:rPr>
              <a:t>It is estimated that by the year 2020, half of the U.S. population will have at least one chronic condition and one-quarter will be living with multiple chronic conditions.” This</a:t>
            </a:r>
            <a:r>
              <a:rPr lang="en-US" sz="1200" baseline="0" dirty="0" smtClean="0">
                <a:solidFill>
                  <a:schemeClr val="tx2"/>
                </a:solidFill>
                <a:cs typeface="Arial" pitchFamily="34" charset="0"/>
              </a:rPr>
              <a:t> information is f</a:t>
            </a:r>
            <a:r>
              <a:rPr lang="en-US" sz="1200" dirty="0" smtClean="0">
                <a:solidFill>
                  <a:schemeClr val="tx2"/>
                </a:solidFill>
                <a:cs typeface="Arial" pitchFamily="34" charset="0"/>
              </a:rPr>
              <a:t>rom Center on an Aging Society, Georgetown University.</a:t>
            </a:r>
            <a:endParaRPr lang="en-US" altLang="en-US" sz="1200" b="0" dirty="0" smtClean="0"/>
          </a:p>
          <a:p>
            <a:pPr marL="742950" indent="-742950">
              <a:buFont typeface="Wingdings" panose="05000000000000000000" pitchFamily="2" charset="2"/>
              <a:buChar char="§"/>
              <a:defRPr/>
            </a:pPr>
            <a:endParaRPr lang="en-US" altLang="en-US" sz="1200" b="0" dirty="0" smtClean="0"/>
          </a:p>
          <a:p>
            <a:pPr marL="0" indent="0">
              <a:buFont typeface="Wingdings" panose="05000000000000000000" pitchFamily="2" charset="2"/>
              <a:buNone/>
              <a:defRPr/>
            </a:pPr>
            <a:r>
              <a:rPr lang="en-US" sz="1200" b="0" dirty="0" smtClean="0"/>
              <a:t>In 2010, 19% of people with disabilities have reportedly graduated from college, up from 14% in 2004.</a:t>
            </a:r>
          </a:p>
          <a:p>
            <a:pPr marL="0" indent="0">
              <a:buFont typeface="Wingdings" panose="05000000000000000000" pitchFamily="2" charset="2"/>
              <a:buNone/>
              <a:defRPr/>
            </a:pPr>
            <a:endParaRPr lang="en-US" sz="1200" b="0" dirty="0" smtClean="0"/>
          </a:p>
          <a:p>
            <a:pPr marL="0" marR="0" indent="0" algn="l" defTabSz="914400" rtl="0" eaLnBrk="0" fontAlgn="base" latinLnBrk="0" hangingPunct="0">
              <a:lnSpc>
                <a:spcPct val="100000"/>
              </a:lnSpc>
              <a:spcBef>
                <a:spcPct val="30000"/>
              </a:spcBef>
              <a:spcAft>
                <a:spcPct val="0"/>
              </a:spcAft>
              <a:buClrTx/>
              <a:buSzTx/>
              <a:buFont typeface="Wingdings" panose="05000000000000000000" pitchFamily="2" charset="2"/>
              <a:buNone/>
              <a:tabLst/>
              <a:defRPr/>
            </a:pPr>
            <a:r>
              <a:rPr lang="en-US" sz="1200" b="0" dirty="0" smtClean="0"/>
              <a:t>The expectations of work for young people with disabilities are high as we now are</a:t>
            </a:r>
            <a:r>
              <a:rPr lang="en-US" sz="1200" b="0" baseline="0" dirty="0" smtClean="0"/>
              <a:t> seeing the first generation of young people who have benefited from the 1975 Individuals with Disabilities Education Act. With graduation rates growing, more young people who have benefitted from school mainstreaming are entering the nation’s workforce.</a:t>
            </a:r>
            <a:r>
              <a:rPr lang="en-US" altLang="en-US" sz="1200" dirty="0" smtClean="0"/>
              <a:t> These qualified young people have been empowered by the ADA and expect to work and expect not to be hindered by the barriers of the past.  </a:t>
            </a:r>
          </a:p>
          <a:p>
            <a:pPr marL="0" indent="0">
              <a:buFont typeface="Wingdings" panose="05000000000000000000" pitchFamily="2" charset="2"/>
              <a:buNone/>
              <a:defRPr/>
            </a:pPr>
            <a:r>
              <a:rPr lang="en-US" sz="1200" b="0" baseline="0" dirty="0" smtClean="0"/>
              <a:t> </a:t>
            </a:r>
            <a:endParaRPr lang="en-US" sz="1200" b="0" dirty="0" smtClean="0"/>
          </a:p>
          <a:p>
            <a:pPr marL="0" indent="0">
              <a:buFont typeface="Wingdings" panose="05000000000000000000" pitchFamily="2" charset="2"/>
              <a:buNone/>
              <a:defRPr/>
            </a:pPr>
            <a:r>
              <a:rPr lang="en-US" sz="1200" b="0" dirty="0" smtClean="0"/>
              <a:t>47,000 service members have been wounded in action. Hundreds of thousands more, nearly 25 percent of all who served, will be diagnosed upon returning home with other “invisible wounds.”</a:t>
            </a:r>
            <a:endParaRPr lang="en-US" altLang="en-US" sz="1200" b="0" dirty="0" smtClean="0"/>
          </a:p>
          <a:p>
            <a:endParaRPr lang="en-US" altLang="en-US"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smtClean="0"/>
              <a:t>Increasingly,</a:t>
            </a:r>
            <a:r>
              <a:rPr lang="en-US" altLang="en-US" sz="1200" baseline="0" dirty="0" smtClean="0"/>
              <a:t> the private and public sector are filling their ranks with veterans, including our wounded warriors. Leading the way are companies such as </a:t>
            </a:r>
            <a:r>
              <a:rPr lang="en-US" altLang="en-US" sz="1200" dirty="0" smtClean="0"/>
              <a:t>Lockheed Martin and Northrup Grumman.  </a:t>
            </a:r>
          </a:p>
          <a:p>
            <a:r>
              <a:rPr lang="en-US" altLang="en-US" sz="1200" baseline="0" dirty="0" smtClean="0"/>
              <a:t> </a:t>
            </a:r>
            <a:endParaRPr lang="en-US" altLang="en-US" sz="1200"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89088" indent="-227013">
              <a:defRPr>
                <a:solidFill>
                  <a:schemeClr val="tx1"/>
                </a:solidFill>
                <a:latin typeface="Arial" panose="020B0604020202020204" pitchFamily="34" charset="0"/>
              </a:defRPr>
            </a:lvl4pPr>
            <a:lvl5pPr marL="2043113" indent="-227013">
              <a:defRPr>
                <a:solidFill>
                  <a:schemeClr val="tx1"/>
                </a:solidFill>
                <a:latin typeface="Arial" panose="020B0604020202020204" pitchFamily="34" charset="0"/>
              </a:defRPr>
            </a:lvl5pPr>
            <a:lvl6pPr marL="2500313" indent="-227013" eaLnBrk="0" fontAlgn="base" hangingPunct="0">
              <a:spcBef>
                <a:spcPct val="0"/>
              </a:spcBef>
              <a:spcAft>
                <a:spcPct val="0"/>
              </a:spcAft>
              <a:defRPr>
                <a:solidFill>
                  <a:schemeClr val="tx1"/>
                </a:solidFill>
                <a:latin typeface="Arial" panose="020B0604020202020204" pitchFamily="34" charset="0"/>
              </a:defRPr>
            </a:lvl6pPr>
            <a:lvl7pPr marL="2957513" indent="-227013" eaLnBrk="0" fontAlgn="base" hangingPunct="0">
              <a:spcBef>
                <a:spcPct val="0"/>
              </a:spcBef>
              <a:spcAft>
                <a:spcPct val="0"/>
              </a:spcAft>
              <a:defRPr>
                <a:solidFill>
                  <a:schemeClr val="tx1"/>
                </a:solidFill>
                <a:latin typeface="Arial" panose="020B0604020202020204" pitchFamily="34" charset="0"/>
              </a:defRPr>
            </a:lvl7pPr>
            <a:lvl8pPr marL="3414713" indent="-227013" eaLnBrk="0" fontAlgn="base" hangingPunct="0">
              <a:spcBef>
                <a:spcPct val="0"/>
              </a:spcBef>
              <a:spcAft>
                <a:spcPct val="0"/>
              </a:spcAft>
              <a:defRPr>
                <a:solidFill>
                  <a:schemeClr val="tx1"/>
                </a:solidFill>
                <a:latin typeface="Arial" panose="020B0604020202020204" pitchFamily="34" charset="0"/>
              </a:defRPr>
            </a:lvl8pPr>
            <a:lvl9pPr marL="3871913" indent="-227013" eaLnBrk="0" fontAlgn="base" hangingPunct="0">
              <a:spcBef>
                <a:spcPct val="0"/>
              </a:spcBef>
              <a:spcAft>
                <a:spcPct val="0"/>
              </a:spcAft>
              <a:defRPr>
                <a:solidFill>
                  <a:schemeClr val="tx1"/>
                </a:solidFill>
                <a:latin typeface="Arial" panose="020B0604020202020204" pitchFamily="34" charset="0"/>
              </a:defRPr>
            </a:lvl9pPr>
          </a:lstStyle>
          <a:p>
            <a:fld id="{6E7CECBB-BCD2-4CEC-89BC-E7FDE3C04ABD}" type="slidenum">
              <a:rPr lang="en-US" altLang="en-US" smtClean="0"/>
              <a:pPr/>
              <a:t>6</a:t>
            </a:fld>
            <a:endParaRPr lang="en-US" altLang="en-US" smtClean="0"/>
          </a:p>
        </p:txBody>
      </p:sp>
    </p:spTree>
    <p:extLst>
      <p:ext uri="{BB962C8B-B14F-4D97-AF65-F5344CB8AC3E}">
        <p14:creationId xmlns:p14="http://schemas.microsoft.com/office/powerpoint/2010/main" val="282207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indent="0">
              <a:spcAft>
                <a:spcPts val="1200"/>
              </a:spcAft>
              <a:buFont typeface="Wingdings" panose="05000000000000000000" pitchFamily="2" charset="2"/>
              <a:buNone/>
              <a:defRPr/>
            </a:pPr>
            <a:r>
              <a:rPr lang="en-US" b="0" dirty="0" smtClean="0"/>
              <a:t>And over the past decade, disability legislation</a:t>
            </a:r>
            <a:r>
              <a:rPr lang="en-US" b="0" baseline="0" dirty="0" smtClean="0"/>
              <a:t> has and continues to be strengthened to increase opportunity for workers with disabilities, insure the federal government is a model employer for individuals with disabilities, and create an employment system that includes people with disabilities.  This includes </a:t>
            </a:r>
            <a:r>
              <a:rPr lang="en-US" altLang="en-US" b="0" dirty="0" smtClean="0"/>
              <a:t>Americans with Disabilities Act, as amended (ADAAA),</a:t>
            </a:r>
            <a:r>
              <a:rPr lang="en-US" altLang="en-US" b="0" baseline="0" dirty="0" smtClean="0"/>
              <a:t> </a:t>
            </a:r>
            <a:r>
              <a:rPr lang="en-US" altLang="en-US" b="0" dirty="0" smtClean="0"/>
              <a:t>Section 503, 508, 501 of the Rehabilitation Act of 1973,</a:t>
            </a:r>
            <a:r>
              <a:rPr lang="en-US" altLang="en-US" b="0" baseline="0" dirty="0" smtClean="0"/>
              <a:t> </a:t>
            </a:r>
            <a:r>
              <a:rPr lang="en-US" b="0" dirty="0" smtClean="0"/>
              <a:t>Executive Order 13548 to increase the hiring of people with disabilities into the federal government, the</a:t>
            </a:r>
            <a:r>
              <a:rPr lang="en-US" b="0" baseline="0" dirty="0" smtClean="0"/>
              <a:t> </a:t>
            </a:r>
            <a:r>
              <a:rPr lang="en-US" b="0" dirty="0" smtClean="0"/>
              <a:t>Workforce Innovation and Opportunity Act (WIOA) which promises to create </a:t>
            </a:r>
            <a:r>
              <a:rPr lang="en-US" dirty="0" smtClean="0">
                <a:effectLst/>
              </a:rPr>
              <a:t>a more inclusive workforce</a:t>
            </a:r>
            <a:r>
              <a:rPr lang="en-US" baseline="0" dirty="0" smtClean="0">
                <a:effectLst/>
              </a:rPr>
              <a:t> preparation system. </a:t>
            </a:r>
            <a:endParaRPr lang="en-US" b="0" dirty="0" smtClean="0"/>
          </a:p>
          <a:p>
            <a:pPr>
              <a:defRPr/>
            </a:pPr>
            <a:r>
              <a:rPr lang="en-US" b="0" baseline="0" dirty="0" smtClean="0"/>
              <a:t> </a:t>
            </a:r>
            <a:r>
              <a:rPr lang="en-US" b="0" dirty="0" smtClean="0"/>
              <a:t>	</a:t>
            </a:r>
            <a:endParaRPr lang="en-US" altLang="en-US" dirty="0"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FB0E44-F126-4D26-A9E0-E333F09EBD69}" type="slidenum">
              <a:rPr lang="en-US" altLang="en-US" smtClean="0"/>
              <a:pPr/>
              <a:t>7</a:t>
            </a:fld>
            <a:endParaRPr lang="en-US" altLang="en-US" smtClean="0"/>
          </a:p>
        </p:txBody>
      </p:sp>
    </p:spTree>
    <p:extLst>
      <p:ext uri="{BB962C8B-B14F-4D97-AF65-F5344CB8AC3E}">
        <p14:creationId xmlns:p14="http://schemas.microsoft.com/office/powerpoint/2010/main" val="918584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r>
              <a:rPr lang="en-US" altLang="en-US" sz="1200" dirty="0" smtClean="0"/>
              <a:t>The Conference Board, established to help private industry understand and deal with the most critical issues of our time, believes disability in the workplace is one of these critical issues. The Board notes that there are a number of trends driving inclusion including:</a:t>
            </a:r>
            <a:r>
              <a:rPr lang="en-US" sz="1200" b="0" dirty="0" smtClean="0"/>
              <a:t>  </a:t>
            </a:r>
          </a:p>
          <a:p>
            <a:pPr lvl="3">
              <a:lnSpc>
                <a:spcPct val="120000"/>
              </a:lnSpc>
              <a:defRPr/>
            </a:pPr>
            <a:r>
              <a:rPr lang="en-US" sz="1200" dirty="0" smtClean="0"/>
              <a:t>Employees aging in the workplace</a:t>
            </a:r>
          </a:p>
          <a:p>
            <a:pPr lvl="3">
              <a:lnSpc>
                <a:spcPct val="120000"/>
              </a:lnSpc>
              <a:defRPr/>
            </a:pPr>
            <a:r>
              <a:rPr lang="en-US" sz="1200" dirty="0" smtClean="0"/>
              <a:t>Development of new, more universally accessible workplace technologies</a:t>
            </a:r>
          </a:p>
          <a:p>
            <a:pPr lvl="3">
              <a:lnSpc>
                <a:spcPct val="120000"/>
              </a:lnSpc>
              <a:defRPr/>
            </a:pPr>
            <a:r>
              <a:rPr lang="en-US" sz="1200" dirty="0" smtClean="0"/>
              <a:t>Greater acceptance of remote work</a:t>
            </a:r>
          </a:p>
          <a:p>
            <a:pPr lvl="3">
              <a:lnSpc>
                <a:spcPct val="120000"/>
              </a:lnSpc>
              <a:defRPr/>
            </a:pPr>
            <a:r>
              <a:rPr lang="en-US" sz="1200" dirty="0" smtClean="0"/>
              <a:t>Health care advances</a:t>
            </a:r>
          </a:p>
          <a:p>
            <a:pPr lvl="3">
              <a:lnSpc>
                <a:spcPct val="120000"/>
              </a:lnSpc>
              <a:defRPr/>
            </a:pPr>
            <a:r>
              <a:rPr lang="en-US" sz="1200" dirty="0" smtClean="0"/>
              <a:t>Incentives provided by government</a:t>
            </a:r>
          </a:p>
          <a:p>
            <a:endParaRPr lang="en-US" altLang="en-US" sz="1200" dirty="0" smtClean="0"/>
          </a:p>
          <a:p>
            <a:endParaRPr lang="en-US" altLang="en-US" dirty="0" smtClean="0"/>
          </a:p>
          <a:p>
            <a:endParaRPr lang="en-US" altLang="en-US" dirty="0"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6600" indent="-282575">
              <a:defRPr>
                <a:solidFill>
                  <a:schemeClr val="tx1"/>
                </a:solidFill>
                <a:latin typeface="Arial" panose="020B0604020202020204" pitchFamily="34" charset="0"/>
              </a:defRPr>
            </a:lvl2pPr>
            <a:lvl3pPr marL="1135063" indent="-227013">
              <a:defRPr>
                <a:solidFill>
                  <a:schemeClr val="tx1"/>
                </a:solidFill>
                <a:latin typeface="Arial" panose="020B0604020202020204" pitchFamily="34" charset="0"/>
              </a:defRPr>
            </a:lvl3pPr>
            <a:lvl4pPr marL="1589088" indent="-227013">
              <a:defRPr>
                <a:solidFill>
                  <a:schemeClr val="tx1"/>
                </a:solidFill>
                <a:latin typeface="Arial" panose="020B0604020202020204" pitchFamily="34" charset="0"/>
              </a:defRPr>
            </a:lvl4pPr>
            <a:lvl5pPr marL="2043113" indent="-227013">
              <a:defRPr>
                <a:solidFill>
                  <a:schemeClr val="tx1"/>
                </a:solidFill>
                <a:latin typeface="Arial" panose="020B0604020202020204" pitchFamily="34" charset="0"/>
              </a:defRPr>
            </a:lvl5pPr>
            <a:lvl6pPr marL="2500313" indent="-227013" eaLnBrk="0" fontAlgn="base" hangingPunct="0">
              <a:spcBef>
                <a:spcPct val="0"/>
              </a:spcBef>
              <a:spcAft>
                <a:spcPct val="0"/>
              </a:spcAft>
              <a:defRPr>
                <a:solidFill>
                  <a:schemeClr val="tx1"/>
                </a:solidFill>
                <a:latin typeface="Arial" panose="020B0604020202020204" pitchFamily="34" charset="0"/>
              </a:defRPr>
            </a:lvl6pPr>
            <a:lvl7pPr marL="2957513" indent="-227013" eaLnBrk="0" fontAlgn="base" hangingPunct="0">
              <a:spcBef>
                <a:spcPct val="0"/>
              </a:spcBef>
              <a:spcAft>
                <a:spcPct val="0"/>
              </a:spcAft>
              <a:defRPr>
                <a:solidFill>
                  <a:schemeClr val="tx1"/>
                </a:solidFill>
                <a:latin typeface="Arial" panose="020B0604020202020204" pitchFamily="34" charset="0"/>
              </a:defRPr>
            </a:lvl7pPr>
            <a:lvl8pPr marL="3414713" indent="-227013" eaLnBrk="0" fontAlgn="base" hangingPunct="0">
              <a:spcBef>
                <a:spcPct val="0"/>
              </a:spcBef>
              <a:spcAft>
                <a:spcPct val="0"/>
              </a:spcAft>
              <a:defRPr>
                <a:solidFill>
                  <a:schemeClr val="tx1"/>
                </a:solidFill>
                <a:latin typeface="Arial" panose="020B0604020202020204" pitchFamily="34" charset="0"/>
              </a:defRPr>
            </a:lvl8pPr>
            <a:lvl9pPr marL="3871913" indent="-227013" eaLnBrk="0" fontAlgn="base" hangingPunct="0">
              <a:spcBef>
                <a:spcPct val="0"/>
              </a:spcBef>
              <a:spcAft>
                <a:spcPct val="0"/>
              </a:spcAft>
              <a:defRPr>
                <a:solidFill>
                  <a:schemeClr val="tx1"/>
                </a:solidFill>
                <a:latin typeface="Arial" panose="020B0604020202020204" pitchFamily="34" charset="0"/>
              </a:defRPr>
            </a:lvl9pPr>
          </a:lstStyle>
          <a:p>
            <a:fld id="{7A9C2F6A-EA00-43AB-8262-AC12DBD0F5A0}" type="slidenum">
              <a:rPr lang="en-US" altLang="en-US" smtClean="0"/>
              <a:pPr/>
              <a:t>8</a:t>
            </a:fld>
            <a:endParaRPr lang="en-US" altLang="en-US" smtClean="0"/>
          </a:p>
        </p:txBody>
      </p:sp>
    </p:spTree>
    <p:extLst>
      <p:ext uri="{BB962C8B-B14F-4D97-AF65-F5344CB8AC3E}">
        <p14:creationId xmlns:p14="http://schemas.microsoft.com/office/powerpoint/2010/main" val="277952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altLang="en-US" dirty="0" smtClean="0"/>
              <a:t>Disability has also become an emerging market for a growing number of enterprises</a:t>
            </a:r>
            <a:r>
              <a:rPr lang="en-US" altLang="en-US" baseline="0" dirty="0" smtClean="0"/>
              <a:t>. So more than ever there is a value proposition to hiring people with disabilities and involving these employees in the development and marketing of products and services.  </a:t>
            </a:r>
          </a:p>
          <a:p>
            <a:endParaRPr lang="en-US" altLang="en-US" baseline="0" dirty="0" smtClean="0"/>
          </a:p>
          <a:p>
            <a:r>
              <a:rPr lang="en-US" altLang="en-US" baseline="0" dirty="0" smtClean="0"/>
              <a:t>Often, these days I hear of products designed for “ease of use”, or “designed for all”, or “universally designed”.  This shift in thinking about consumers and particularly about consumers with disabilities is signaling fundamental market changes. </a:t>
            </a:r>
            <a:r>
              <a:rPr lang="en-US" b="0" baseline="0" dirty="0" smtClean="0">
                <a:solidFill>
                  <a:srgbClr val="002060"/>
                </a:solidFill>
              </a:rPr>
              <a:t>Microsoft is a great exemplar here. Believing that “</a:t>
            </a:r>
            <a:r>
              <a:rPr lang="en-US" sz="1200" b="0" kern="1200" baseline="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isability is an engine of innovation”,</a:t>
            </a:r>
            <a:r>
              <a:rPr lang="en-US" sz="1200" kern="1200" baseline="0" dirty="0" smtClean="0">
                <a:solidFill>
                  <a:schemeClr val="tx1"/>
                </a:solidFill>
                <a:effectLst/>
                <a:latin typeface="+mn-lt"/>
                <a:ea typeface="+mn-ea"/>
                <a:cs typeface="+mn-cs"/>
              </a:rPr>
              <a:t> Microsoft and its “design for all” effort was featured in a recent Fast Company article. </a:t>
            </a:r>
            <a:endParaRPr lang="en-US" altLang="en-US" dirty="0" smtClean="0"/>
          </a:p>
          <a:p>
            <a:endParaRPr lang="en-US" altLang="en-US" dirty="0" smtClean="0"/>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baseline="0" dirty="0" smtClean="0">
                <a:solidFill>
                  <a:schemeClr val="tx1"/>
                </a:solidFill>
              </a:rPr>
              <a:t>According to an</a:t>
            </a:r>
            <a:r>
              <a:rPr lang="en-US" b="0" baseline="0" dirty="0" smtClean="0">
                <a:solidFill>
                  <a:srgbClr val="002060"/>
                </a:solidFill>
              </a:rPr>
              <a:t> </a:t>
            </a:r>
            <a:r>
              <a:rPr lang="en-US" b="0" dirty="0" smtClean="0">
                <a:solidFill>
                  <a:srgbClr val="002060"/>
                </a:solidFill>
              </a:rPr>
              <a:t>Association of National Advertisers blog, people with disabilities globally</a:t>
            </a:r>
            <a:r>
              <a:rPr lang="en-US" b="0" baseline="0" dirty="0" smtClean="0">
                <a:solidFill>
                  <a:srgbClr val="002060"/>
                </a:solidFill>
              </a:rPr>
              <a:t> </a:t>
            </a:r>
            <a:r>
              <a:rPr lang="en-US" b="0" dirty="0" smtClean="0">
                <a:solidFill>
                  <a:srgbClr val="002060"/>
                </a:solidFill>
              </a:rPr>
              <a:t>control $8 trillion dollars in disposal income</a:t>
            </a:r>
            <a:r>
              <a:rPr lang="en-US" b="0" dirty="0" smtClean="0"/>
              <a:t>, and</a:t>
            </a:r>
            <a:r>
              <a:rPr lang="en-US" b="0" baseline="0" dirty="0" smtClean="0"/>
              <a:t> </a:t>
            </a:r>
            <a:r>
              <a:rPr lang="en-US" b="0" dirty="0" smtClean="0"/>
              <a:t>together with their friends and family represent 53% of global consumers.</a:t>
            </a:r>
            <a:endParaRPr lang="en-US" altLang="en-US" sz="1050"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dirty="0" smtClean="0">
                <a:solidFill>
                  <a:srgbClr val="002060"/>
                </a:solidFill>
              </a:rPr>
              <a:t>According</a:t>
            </a:r>
            <a:r>
              <a:rPr lang="en-US" b="0" baseline="0" dirty="0" smtClean="0">
                <a:solidFill>
                  <a:srgbClr val="002060"/>
                </a:solidFill>
              </a:rPr>
              <a:t> to the author of this blog, </a:t>
            </a:r>
            <a:r>
              <a:rPr lang="en-US" b="0" dirty="0" smtClean="0">
                <a:solidFill>
                  <a:srgbClr val="002060"/>
                </a:solidFill>
              </a:rPr>
              <a:t>p</a:t>
            </a:r>
            <a:r>
              <a:rPr lang="en-US" b="0" dirty="0" smtClean="0"/>
              <a:t>eople with Disabilities (PWD) are positioned to be the focus of brands within the next five years. </a:t>
            </a:r>
            <a:endParaRPr lang="en-US" b="0" dirty="0" smtClean="0">
              <a:solidFill>
                <a:srgbClr val="002060"/>
              </a:solidFill>
            </a:endParaRPr>
          </a:p>
          <a:p>
            <a:pPr marL="0" indent="0">
              <a:lnSpc>
                <a:spcPct val="120000"/>
              </a:lnSpc>
              <a:spcBef>
                <a:spcPts val="0"/>
              </a:spcBef>
              <a:buFont typeface="Arial" panose="020B0604020202020204" pitchFamily="34" charset="0"/>
              <a:buNone/>
              <a:defRPr/>
            </a:pPr>
            <a:endParaRPr lang="en-US"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altLang="en-US" sz="1200" dirty="0" smtClean="0"/>
              <a:t>Marcus Robinson in his book, “The Business Case for Inclusion and Engagement”</a:t>
            </a:r>
            <a:r>
              <a:rPr lang="en-US" altLang="en-US" sz="1200" baseline="0" dirty="0" smtClean="0"/>
              <a:t>, writes that m</a:t>
            </a:r>
            <a:r>
              <a:rPr lang="en-US" b="0" dirty="0" smtClean="0">
                <a:solidFill>
                  <a:srgbClr val="002060"/>
                </a:solidFill>
              </a:rPr>
              <a:t>arketing programs aimed at people with disabilities can reach as many as four out of every 10 consumers. As the largest of all U.S.-based minority groups, this group is comprised of people of all ethnic backgrounds, cultures and ages.</a:t>
            </a:r>
          </a:p>
          <a:p>
            <a:pPr marL="0" indent="0">
              <a:lnSpc>
                <a:spcPct val="120000"/>
              </a:lnSpc>
              <a:spcBef>
                <a:spcPts val="0"/>
              </a:spcBef>
              <a:buFont typeface="Arial" panose="020B0604020202020204" pitchFamily="34" charset="0"/>
              <a:buNone/>
              <a:defRPr/>
            </a:pPr>
            <a:endParaRPr lang="en-US"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dirty="0" smtClean="0">
                <a:solidFill>
                  <a:srgbClr val="002060"/>
                </a:solidFill>
              </a:rPr>
              <a:t>And we know from 2006 study</a:t>
            </a:r>
            <a:r>
              <a:rPr lang="en-US" b="0" baseline="0" dirty="0" smtClean="0">
                <a:solidFill>
                  <a:srgbClr val="002060"/>
                </a:solidFill>
              </a:rPr>
              <a:t> conducted by </a:t>
            </a:r>
            <a:r>
              <a:rPr lang="en-US" b="0" baseline="0" dirty="0" err="1" smtClean="0">
                <a:solidFill>
                  <a:srgbClr val="002060"/>
                </a:solidFill>
              </a:rPr>
              <a:t>Siperstein</a:t>
            </a:r>
            <a:r>
              <a:rPr lang="en-US" b="0" baseline="0" dirty="0" smtClean="0">
                <a:solidFill>
                  <a:srgbClr val="002060"/>
                </a:solidFill>
              </a:rPr>
              <a:t> and Romano that </a:t>
            </a:r>
            <a:r>
              <a:rPr lang="en-US" b="0" dirty="0" smtClean="0">
                <a:solidFill>
                  <a:srgbClr val="002060"/>
                </a:solidFill>
              </a:rPr>
              <a:t>“…87% of survey participants specifically agreed that they would prefer to give their business to companies that hire individuals with disabilities.”</a:t>
            </a:r>
            <a:endParaRPr lang="en-US" sz="800" b="0" dirty="0" smtClean="0">
              <a:solidFill>
                <a:srgbClr val="002060"/>
              </a:solidFill>
            </a:endParaRPr>
          </a:p>
          <a:p>
            <a:pPr marL="0" indent="0">
              <a:lnSpc>
                <a:spcPct val="120000"/>
              </a:lnSpc>
              <a:spcBef>
                <a:spcPts val="0"/>
              </a:spcBef>
              <a:buFont typeface="Arial" panose="020B0604020202020204" pitchFamily="34" charset="0"/>
              <a:buNone/>
              <a:defRPr/>
            </a:pPr>
            <a:endParaRPr lang="en-US" b="0" dirty="0" smtClean="0">
              <a:solidFill>
                <a:srgbClr val="002060"/>
              </a:solidFill>
            </a:endParaRPr>
          </a:p>
          <a:p>
            <a:pPr marL="0" marR="0" indent="0" algn="l" defTabSz="914400" rtl="0" eaLnBrk="0" fontAlgn="base" latinLnBrk="0" hangingPunct="0">
              <a:lnSpc>
                <a:spcPct val="120000"/>
              </a:lnSpc>
              <a:spcBef>
                <a:spcPts val="0"/>
              </a:spcBef>
              <a:spcAft>
                <a:spcPct val="0"/>
              </a:spcAft>
              <a:buClrTx/>
              <a:buSzTx/>
              <a:buFont typeface="Arial" panose="020B0604020202020204" pitchFamily="34" charset="0"/>
              <a:buNone/>
              <a:tabLst/>
              <a:defRPr/>
            </a:pPr>
            <a:r>
              <a:rPr lang="en-US" b="0" dirty="0" smtClean="0">
                <a:solidFill>
                  <a:srgbClr val="002060"/>
                </a:solidFill>
              </a:rPr>
              <a:t>Thus, disability is becoming mainstream in</a:t>
            </a:r>
            <a:r>
              <a:rPr lang="en-US" b="0" baseline="0" dirty="0" smtClean="0">
                <a:solidFill>
                  <a:srgbClr val="002060"/>
                </a:solidFill>
              </a:rPr>
              <a:t> the workplace and influencing many of the products and services we use. </a:t>
            </a:r>
            <a:endParaRPr lang="en-US" sz="1200" kern="1200" dirty="0" smtClean="0">
              <a:solidFill>
                <a:schemeClr val="tx1"/>
              </a:solidFill>
              <a:effectLst/>
              <a:latin typeface="+mn-lt"/>
              <a:ea typeface="+mn-ea"/>
              <a:cs typeface="+mn-cs"/>
            </a:endParaRPr>
          </a:p>
          <a:p>
            <a:pPr marL="0" indent="0">
              <a:lnSpc>
                <a:spcPct val="120000"/>
              </a:lnSpc>
              <a:spcBef>
                <a:spcPts val="0"/>
              </a:spcBef>
              <a:buFont typeface="Arial" panose="020B0604020202020204" pitchFamily="34" charset="0"/>
              <a:buNone/>
              <a:defRPr/>
            </a:pPr>
            <a:endParaRPr lang="en-US" b="0" dirty="0" smtClean="0">
              <a:solidFill>
                <a:srgbClr val="002060"/>
              </a:solidFill>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765F367-82E9-4453-89B8-DBE1C94A3DE2}" type="slidenum">
              <a:rPr lang="en-US" altLang="en-US" smtClean="0"/>
              <a:pPr/>
              <a:t>9</a:t>
            </a:fld>
            <a:endParaRPr lang="en-US" altLang="en-US" smtClean="0"/>
          </a:p>
        </p:txBody>
      </p:sp>
    </p:spTree>
    <p:extLst>
      <p:ext uri="{BB962C8B-B14F-4D97-AF65-F5344CB8AC3E}">
        <p14:creationId xmlns:p14="http://schemas.microsoft.com/office/powerpoint/2010/main" val="3436248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oleObject3.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3" name="Picture 6" descr="template.g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609600" y="228600"/>
            <a:ext cx="8229600" cy="5334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 name="Oval 41"/>
          <p:cNvSpPr>
            <a:spLocks noChangeArrowheads="1"/>
          </p:cNvSpPr>
          <p:nvPr userDrawn="1"/>
        </p:nvSpPr>
        <p:spPr bwMode="gray">
          <a:xfrm>
            <a:off x="295275" y="382588"/>
            <a:ext cx="990600" cy="989012"/>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dirty="0">
              <a:solidFill>
                <a:prstClr val="black"/>
              </a:solidFill>
              <a:latin typeface="Calibri" panose="020F0502020204030204" pitchFamily="34" charset="0"/>
              <a:ea typeface="+mn-ea"/>
            </a:endParaRPr>
          </a:p>
        </p:txBody>
      </p:sp>
      <p:sp>
        <p:nvSpPr>
          <p:cNvPr id="6" name="Rectangle 5"/>
          <p:cNvSpPr/>
          <p:nvPr userDrawn="1"/>
        </p:nvSpPr>
        <p:spPr>
          <a:xfrm>
            <a:off x="304800" y="838200"/>
            <a:ext cx="609600" cy="47244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7" name="Picture 20" descr="ODEP Logo"/>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4800" y="5791200"/>
            <a:ext cx="76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4"/>
          <p:cNvSpPr txBox="1">
            <a:spLocks noChangeArrowheads="1"/>
          </p:cNvSpPr>
          <p:nvPr userDrawn="1"/>
        </p:nvSpPr>
        <p:spPr bwMode="auto">
          <a:xfrm>
            <a:off x="1181100" y="5867400"/>
            <a:ext cx="5749925" cy="646113"/>
          </a:xfrm>
          <a:prstGeom prst="rect">
            <a:avLst/>
          </a:prstGeom>
          <a:noFill/>
          <a:ln>
            <a:noFill/>
          </a:ln>
          <a:extLst>
            <a:ext uri="{909E8E84-426E-40dd-AFC4-6F175D3DCCD1}"/>
            <a:ext uri="{91240B29-F687-4f45-9708-019B960494DF}"/>
          </a:extLst>
        </p:spPr>
        <p:txBody>
          <a:bodyPr wrap="none">
            <a:spAutoFit/>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JAN is a service of the U.S. Department of Labor</a:t>
            </a:r>
            <a:r>
              <a:rPr lang="ja-JP" altLang="en-US" sz="1800" b="1" smtClean="0">
                <a:solidFill>
                  <a:srgbClr val="FFFFFF"/>
                </a:solidFill>
                <a:latin typeface="Arial" panose="020B0604020202020204" pitchFamily="34" charset="0"/>
                <a:cs typeface="Arial" panose="020B0604020202020204" pitchFamily="34" charset="0"/>
              </a:rPr>
              <a:t>’</a:t>
            </a:r>
            <a:r>
              <a:rPr lang="en-US" altLang="ja-JP" sz="1800" b="1" smtClean="0">
                <a:solidFill>
                  <a:srgbClr val="FFFFFF"/>
                </a:solidFill>
                <a:latin typeface="Arial" panose="020B0604020202020204" pitchFamily="34" charset="0"/>
                <a:cs typeface="Arial" panose="020B0604020202020204" pitchFamily="34" charset="0"/>
              </a:rPr>
              <a:t>s </a:t>
            </a:r>
          </a:p>
          <a:p>
            <a:pPr eaLnBrk="1" hangingPunct="1">
              <a:defRPr/>
            </a:pPr>
            <a:r>
              <a:rPr lang="en-US" altLang="en-US" sz="1800" b="1" smtClean="0">
                <a:solidFill>
                  <a:srgbClr val="FFFFFF"/>
                </a:solidFill>
                <a:latin typeface="Arial" panose="020B0604020202020204" pitchFamily="34" charset="0"/>
                <a:cs typeface="Arial" panose="020B0604020202020204" pitchFamily="34" charset="0"/>
              </a:rPr>
              <a:t>Office of Disability Employment Policy. </a:t>
            </a:r>
          </a:p>
        </p:txBody>
      </p:sp>
      <p:sp>
        <p:nvSpPr>
          <p:cNvPr id="10" name="Rectangle 9"/>
          <p:cNvSpPr/>
          <p:nvPr userDrawn="1"/>
        </p:nvSpPr>
        <p:spPr>
          <a:xfrm>
            <a:off x="841375" y="381000"/>
            <a:ext cx="7845425"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pic>
        <p:nvPicPr>
          <p:cNvPr id="11" name="Picture 11" descr="JAN Logo&#10;&#10;Practical Solutions&#10;Workplace Success"/>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63875" y="381000"/>
            <a:ext cx="56229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838200" y="3200400"/>
            <a:ext cx="78486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12" name="Slide Number Placeholder 5"/>
          <p:cNvSpPr>
            <a:spLocks noGrp="1"/>
          </p:cNvSpPr>
          <p:nvPr>
            <p:ph type="sldNum" sz="quarter" idx="10"/>
          </p:nvPr>
        </p:nvSpPr>
        <p:spPr/>
        <p:txBody>
          <a:bodyPr/>
          <a:lstStyle>
            <a:lvl1pPr>
              <a:defRPr/>
            </a:lvl1pPr>
          </a:lstStyle>
          <a:p>
            <a:pPr>
              <a:defRPr/>
            </a:pPr>
            <a:fld id="{89343A22-9F54-4660-8666-03D1DB31D788}" type="slidenum">
              <a:rPr lang="en-US" altLang="en-US"/>
              <a:pPr>
                <a:defRPr/>
              </a:pPr>
              <a:t>‹#›</a:t>
            </a:fld>
            <a:endParaRPr lang="en-US" altLang="en-US"/>
          </a:p>
        </p:txBody>
      </p:sp>
    </p:spTree>
    <p:extLst>
      <p:ext uri="{BB962C8B-B14F-4D97-AF65-F5344CB8AC3E}">
        <p14:creationId xmlns:p14="http://schemas.microsoft.com/office/powerpoint/2010/main" val="331919101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eneral with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40099B-B23E-4397-AD62-756994B7AF00}"/>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5217"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B740099B-B23E-4397-AD62-756994B7AF00}"/>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8" name="Content Placeholder 2"/>
          <p:cNvSpPr>
            <a:spLocks noGrp="1"/>
          </p:cNvSpPr>
          <p:nvPr>
            <p:ph idx="1"/>
          </p:nvPr>
        </p:nvSpPr>
        <p:spPr>
          <a:xfrm>
            <a:off x="457200" y="1188720"/>
            <a:ext cx="8221980"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6">
            <a:extLst>
              <a:ext uri="{FF2B5EF4-FFF2-40B4-BE49-F238E27FC236}">
                <a16:creationId xmlns:a16="http://schemas.microsoft.com/office/drawing/2014/main" id="{E87409FD-DE56-4A24-B474-98C52C0CB086}"/>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59891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4596211" y="1188720"/>
            <a:ext cx="4082969" cy="5335904"/>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68EF2C7A-AE60-402F-A3B1-72C00C4F381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3082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Comparison">
    <p:spTree>
      <p:nvGrpSpPr>
        <p:cNvPr id="1" name=""/>
        <p:cNvGrpSpPr/>
        <p:nvPr/>
      </p:nvGrpSpPr>
      <p:grpSpPr>
        <a:xfrm>
          <a:off x="0" y="0"/>
          <a:ext cx="0" cy="0"/>
          <a:chOff x="0" y="0"/>
          <a:chExt cx="0" cy="0"/>
        </a:xfrm>
      </p:grpSpPr>
      <p:sp>
        <p:nvSpPr>
          <p:cNvPr id="8" name="Content Placeholder 2"/>
          <p:cNvSpPr>
            <a:spLocks noGrp="1"/>
          </p:cNvSpPr>
          <p:nvPr>
            <p:ph idx="1"/>
          </p:nvPr>
        </p:nvSpPr>
        <p:spPr>
          <a:xfrm>
            <a:off x="45720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1"/>
          </p:nvPr>
        </p:nvSpPr>
        <p:spPr>
          <a:xfrm>
            <a:off x="4596211" y="1188720"/>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a:extLst>
              <a:ext uri="{FF2B5EF4-FFF2-40B4-BE49-F238E27FC236}">
                <a16:creationId xmlns:a16="http://schemas.microsoft.com/office/drawing/2014/main" id="{6BD2E8BC-BCA1-4C49-A080-A46F5FAEAB61}"/>
              </a:ext>
            </a:extLst>
          </p:cNvPr>
          <p:cNvSpPr>
            <a:spLocks noGrp="1"/>
          </p:cNvSpPr>
          <p:nvPr>
            <p:ph idx="12"/>
          </p:nvPr>
        </p:nvSpPr>
        <p:spPr>
          <a:xfrm>
            <a:off x="457201" y="3925825"/>
            <a:ext cx="4082969" cy="2598799"/>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a:extLst>
              <a:ext uri="{FF2B5EF4-FFF2-40B4-BE49-F238E27FC236}">
                <a16:creationId xmlns:a16="http://schemas.microsoft.com/office/drawing/2014/main" id="{3A896EF7-7508-490B-B137-0F1F82FB38C3}"/>
              </a:ext>
            </a:extLst>
          </p:cNvPr>
          <p:cNvSpPr>
            <a:spLocks noGrp="1"/>
          </p:cNvSpPr>
          <p:nvPr>
            <p:ph idx="13"/>
          </p:nvPr>
        </p:nvSpPr>
        <p:spPr>
          <a:xfrm>
            <a:off x="4596211" y="3925824"/>
            <a:ext cx="4082969" cy="2660902"/>
          </a:xfrm>
          <a:prstGeom prst="rect">
            <a:avLst/>
          </a:prstGeom>
        </p:spPr>
        <p:txBody>
          <a:bodyPr>
            <a:normAutofit/>
          </a:bodyPr>
          <a:lstStyle>
            <a:lvl1pPr indent="-137160">
              <a:lnSpc>
                <a:spcPct val="100000"/>
              </a:lnSpc>
              <a:spcBef>
                <a:spcPts val="450"/>
              </a:spcBef>
              <a:defRPr sz="1200"/>
            </a:lvl1pPr>
            <a:lvl2pPr indent="-137160">
              <a:lnSpc>
                <a:spcPct val="100000"/>
              </a:lnSpc>
              <a:spcBef>
                <a:spcPts val="450"/>
              </a:spcBef>
              <a:defRPr sz="1200"/>
            </a:lvl2pPr>
            <a:lvl3pPr indent="-137160">
              <a:lnSpc>
                <a:spcPct val="100000"/>
              </a:lnSpc>
              <a:spcBef>
                <a:spcPts val="450"/>
              </a:spcBef>
              <a:defRPr sz="1200"/>
            </a:lvl3pPr>
            <a:lvl4pPr indent="-137160">
              <a:lnSpc>
                <a:spcPct val="100000"/>
              </a:lnSpc>
              <a:spcBef>
                <a:spcPts val="450"/>
              </a:spcBef>
              <a:defRPr sz="1200"/>
            </a:lvl4pPr>
            <a:lvl5pPr indent="-137160">
              <a:lnSpc>
                <a:spcPct val="100000"/>
              </a:lnSpc>
              <a:spcBef>
                <a:spcPts val="450"/>
              </a:spcBef>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5FF2420F-C428-41A2-8E40-71EDE4E83C8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9354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sfeed">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1150620" y="1066802"/>
            <a:ext cx="7528560" cy="5457823"/>
          </a:xfrm>
          <a:prstGeom prst="rect">
            <a:avLst/>
          </a:prstGeom>
        </p:spPr>
        <p:txBody>
          <a:bodyPr>
            <a:normAutofit/>
          </a:bodyPr>
          <a:lstStyle>
            <a:lvl1pPr marL="0" indent="0">
              <a:buNone/>
              <a:defRPr sz="900" b="1"/>
            </a:lvl1pPr>
          </a:lstStyle>
          <a:p>
            <a:pPr lvl="0"/>
            <a:r>
              <a:rPr lang="en-US" dirty="0"/>
              <a:t>Title</a:t>
            </a:r>
          </a:p>
        </p:txBody>
      </p:sp>
      <p:sp>
        <p:nvSpPr>
          <p:cNvPr id="9" name="Content Placeholder 2"/>
          <p:cNvSpPr>
            <a:spLocks noGrp="1"/>
          </p:cNvSpPr>
          <p:nvPr>
            <p:ph idx="11" hasCustomPrompt="1"/>
          </p:nvPr>
        </p:nvSpPr>
        <p:spPr>
          <a:xfrm>
            <a:off x="457200" y="1066802"/>
            <a:ext cx="693420" cy="5457823"/>
          </a:xfrm>
          <a:prstGeom prst="rect">
            <a:avLst/>
          </a:prstGeom>
        </p:spPr>
        <p:txBody>
          <a:bodyPr>
            <a:normAutofit/>
          </a:bodyPr>
          <a:lstStyle>
            <a:lvl1pPr marL="0" indent="0" algn="r">
              <a:buNone/>
              <a:defRPr sz="900" b="1"/>
            </a:lvl1pPr>
          </a:lstStyle>
          <a:p>
            <a:pPr lvl="0"/>
            <a:r>
              <a:rPr lang="en-US" b="1" dirty="0"/>
              <a:t>Date</a:t>
            </a:r>
            <a:endParaRPr lang="en-US" dirty="0"/>
          </a:p>
        </p:txBody>
      </p:sp>
      <p:sp>
        <p:nvSpPr>
          <p:cNvPr id="6" name="Title 5">
            <a:extLst>
              <a:ext uri="{FF2B5EF4-FFF2-40B4-BE49-F238E27FC236}">
                <a16:creationId xmlns:a16="http://schemas.microsoft.com/office/drawing/2014/main" id="{EFD27ADF-02C8-4428-96F6-102960B37FFE}"/>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20744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ake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30CD-17E9-4055-BD4A-ECDA90F30ED7}"/>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24044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13" descr="Technology Made Human tagline image" title="Technology Made Huma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304" y="631826"/>
            <a:ext cx="34004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28" name="Title 1"/>
          <p:cNvSpPr>
            <a:spLocks noGrp="1"/>
          </p:cNvSpPr>
          <p:nvPr>
            <p:ph type="title" hasCustomPrompt="1"/>
          </p:nvPr>
        </p:nvSpPr>
        <p:spPr>
          <a:xfrm>
            <a:off x="2157753" y="3381715"/>
            <a:ext cx="6986248" cy="1207633"/>
          </a:xfrm>
          <a:prstGeom prst="rect">
            <a:avLst/>
          </a:prstGeom>
        </p:spPr>
        <p:txBody>
          <a:bodyPr anchor="b"/>
          <a:lstStyle>
            <a:lvl1pPr>
              <a:defRPr sz="3600" b="1" baseline="0">
                <a:solidFill>
                  <a:schemeClr val="bg1">
                    <a:lumMod val="50000"/>
                  </a:schemeClr>
                </a:solidFill>
                <a:latin typeface="+mj-lt"/>
                <a:ea typeface="Verdana" panose="020B0604030504040204" pitchFamily="34" charset="0"/>
                <a:cs typeface="Verdana" panose="020B0604030504040204" pitchFamily="34" charset="0"/>
              </a:defRPr>
            </a:lvl1pPr>
          </a:lstStyle>
          <a:p>
            <a:r>
              <a:rPr lang="en-US" dirty="0" smtClean="0"/>
              <a:t>Click to edit Master title style – Verdana 48 Bold</a:t>
            </a:r>
            <a:endParaRPr lang="en-US" dirty="0"/>
          </a:p>
        </p:txBody>
      </p:sp>
      <p:sp>
        <p:nvSpPr>
          <p:cNvPr id="29" name="Text Placeholder 2"/>
          <p:cNvSpPr>
            <a:spLocks noGrp="1"/>
          </p:cNvSpPr>
          <p:nvPr>
            <p:ph type="body" idx="1" hasCustomPrompt="1"/>
          </p:nvPr>
        </p:nvSpPr>
        <p:spPr>
          <a:xfrm>
            <a:off x="2157753" y="4641851"/>
            <a:ext cx="6986248" cy="1500187"/>
          </a:xfrm>
          <a:prstGeom prst="rect">
            <a:avLst/>
          </a:prstGeom>
        </p:spPr>
        <p:txBody>
          <a:bodyPr/>
          <a:lstStyle>
            <a:lvl1pPr marL="0" indent="0">
              <a:buNone/>
              <a:defRPr sz="1800">
                <a:solidFill>
                  <a:schemeClr val="tx1">
                    <a:tint val="75000"/>
                  </a:schemeClr>
                </a:solidFill>
                <a:latin typeface="+mn-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 – Verdana 24</a:t>
            </a:r>
          </a:p>
        </p:txBody>
      </p:sp>
      <p:pic>
        <p:nvPicPr>
          <p:cNvPr id="7" name="Picture 2" descr="3 circle images of IBM&#10;Eye, Bumble Bee,and letter M&#10;with color blind dots"/>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39304" y="3797925"/>
            <a:ext cx="1878806" cy="81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4432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8729" y="579029"/>
            <a:ext cx="8876211" cy="644527"/>
          </a:xfrm>
          <a:prstGeom prst="rect">
            <a:avLst/>
          </a:prstGeom>
        </p:spPr>
        <p:txBody>
          <a:bodyPr/>
          <a:lstStyle>
            <a:lvl1pPr>
              <a:defRPr sz="2700" b="1" baseline="0">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68729" y="1581490"/>
            <a:ext cx="8060872" cy="4351338"/>
          </a:xfrm>
          <a:prstGeom prst="rect">
            <a:avLst/>
          </a:prstGeom>
        </p:spPr>
        <p:txBody>
          <a:bodyPr/>
          <a:lstStyle>
            <a:lvl1pPr>
              <a:defRPr sz="2250" b="1">
                <a:latin typeface="+mj-lt"/>
                <a:ea typeface="Verdana" panose="020B0604030504040204" pitchFamily="34" charset="0"/>
                <a:cs typeface="Verdana" panose="020B0604030504040204" pitchFamily="34" charset="0"/>
              </a:defRPr>
            </a:lvl1pPr>
            <a:lvl2pPr>
              <a:defRPr sz="2100">
                <a:latin typeface="+mj-lt"/>
                <a:ea typeface="Verdana" panose="020B0604030504040204" pitchFamily="34" charset="0"/>
                <a:cs typeface="Verdana" panose="020B0604030504040204" pitchFamily="34" charset="0"/>
              </a:defRPr>
            </a:lvl2pPr>
            <a:lvl3pPr>
              <a:defRPr sz="1800">
                <a:latin typeface="+mj-lt"/>
                <a:ea typeface="Verdana" panose="020B0604030504040204" pitchFamily="34" charset="0"/>
                <a:cs typeface="Verdana" panose="020B0604030504040204" pitchFamily="34" charset="0"/>
              </a:defRPr>
            </a:lvl3pPr>
            <a:lvl4pPr>
              <a:defRPr sz="1500">
                <a:latin typeface="+mj-lt"/>
                <a:ea typeface="Verdana" panose="020B0604030504040204" pitchFamily="34" charset="0"/>
                <a:cs typeface="Verdana" panose="020B0604030504040204" pitchFamily="34" charset="0"/>
              </a:defRPr>
            </a:lvl4pPr>
            <a:lvl5pPr>
              <a:defRPr sz="15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14266288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2812825"/>
            <a:ext cx="7094084" cy="1207633"/>
          </a:xfrm>
          <a:prstGeom prst="rect">
            <a:avLst/>
          </a:prstGeom>
        </p:spPr>
        <p:txBody>
          <a:bodyPr anchor="b"/>
          <a:lstStyle>
            <a:lvl1pPr>
              <a:defRPr sz="4050">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5"/>
            <a:ext cx="7886700"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92" indent="0">
              <a:buNone/>
              <a:defRPr sz="1500">
                <a:solidFill>
                  <a:schemeClr val="tx1">
                    <a:tint val="75000"/>
                  </a:schemeClr>
                </a:solidFill>
              </a:defRPr>
            </a:lvl2pPr>
            <a:lvl3pPr marL="685784"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9"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smtClean="0"/>
              <a:t>Click to edit Master text styles</a:t>
            </a:r>
          </a:p>
        </p:txBody>
      </p:sp>
      <p:sp>
        <p:nvSpPr>
          <p:cNvPr id="5"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402157125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168728" y="589189"/>
            <a:ext cx="886859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9" name="Content Placeholder 2"/>
          <p:cNvSpPr>
            <a:spLocks noGrp="1"/>
          </p:cNvSpPr>
          <p:nvPr>
            <p:ph idx="1"/>
          </p:nvPr>
        </p:nvSpPr>
        <p:spPr>
          <a:xfrm>
            <a:off x="168728"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idx="10"/>
          </p:nvPr>
        </p:nvSpPr>
        <p:spPr>
          <a:xfrm>
            <a:off x="4463143" y="1581490"/>
            <a:ext cx="3978729" cy="4351338"/>
          </a:xfrm>
          <a:prstGeom prst="rect">
            <a:avLst/>
          </a:prstGeom>
        </p:spPr>
        <p:txBody>
          <a:bodyPr/>
          <a:lstStyle>
            <a:lvl1pPr>
              <a:defRPr sz="1800" b="1">
                <a:latin typeface="+mj-lt"/>
                <a:ea typeface="Verdana" panose="020B0604030504040204" pitchFamily="34" charset="0"/>
                <a:cs typeface="Verdana" panose="020B0604030504040204" pitchFamily="34" charset="0"/>
              </a:defRPr>
            </a:lvl1pPr>
            <a:lvl2pPr>
              <a:defRPr sz="1500">
                <a:latin typeface="+mj-lt"/>
                <a:ea typeface="Verdana" panose="020B0604030504040204" pitchFamily="34" charset="0"/>
                <a:cs typeface="Verdana" panose="020B0604030504040204" pitchFamily="34" charset="0"/>
              </a:defRPr>
            </a:lvl2pPr>
            <a:lvl3pPr>
              <a:defRPr sz="1350">
                <a:latin typeface="+mj-lt"/>
                <a:ea typeface="Verdana" panose="020B0604030504040204" pitchFamily="34" charset="0"/>
                <a:cs typeface="Verdana" panose="020B0604030504040204" pitchFamily="34" charset="0"/>
              </a:defRPr>
            </a:lvl3pPr>
            <a:lvl4pPr>
              <a:defRPr sz="1200">
                <a:latin typeface="+mj-lt"/>
                <a:ea typeface="Verdana" panose="020B0604030504040204" pitchFamily="34" charset="0"/>
                <a:cs typeface="Verdana" panose="020B0604030504040204" pitchFamily="34" charset="0"/>
              </a:defRPr>
            </a:lvl4pPr>
            <a:lvl5pPr>
              <a:defRPr sz="1200">
                <a:latin typeface="+mj-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1889002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7162" y="589189"/>
            <a:ext cx="8864918"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8655668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838200" y="1295400"/>
            <a:ext cx="78486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7513840"/>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accessible">
    <p:spTree>
      <p:nvGrpSpPr>
        <p:cNvPr id="1" name=""/>
        <p:cNvGrpSpPr/>
        <p:nvPr/>
      </p:nvGrpSpPr>
      <p:grpSpPr>
        <a:xfrm>
          <a:off x="0" y="0"/>
          <a:ext cx="0" cy="0"/>
          <a:chOff x="0" y="0"/>
          <a:chExt cx="0" cy="0"/>
        </a:xfrm>
      </p:grpSpPr>
      <p:sp>
        <p:nvSpPr>
          <p:cNvPr id="3"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275903597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50240"/>
            <a:ext cx="2949178" cy="1600200"/>
          </a:xfrm>
          <a:prstGeom prst="rect">
            <a:avLst/>
          </a:prstGeom>
        </p:spPr>
        <p:txBody>
          <a:bodyPr anchor="b"/>
          <a:lstStyle>
            <a:lvl1pPr>
              <a:defRPr sz="1800" b="1">
                <a:solidFill>
                  <a:srgbClr val="002060"/>
                </a:solidFill>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29842" y="240284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dirty="0" smtClean="0"/>
              <a:t>Click to edit Master text styles</a:t>
            </a:r>
          </a:p>
        </p:txBody>
      </p:sp>
      <p:sp>
        <p:nvSpPr>
          <p:cNvPr id="8" name="Content Placeholder 2"/>
          <p:cNvSpPr>
            <a:spLocks noGrp="1"/>
          </p:cNvSpPr>
          <p:nvPr>
            <p:ph idx="10"/>
          </p:nvPr>
        </p:nvSpPr>
        <p:spPr>
          <a:xfrm>
            <a:off x="4437743" y="1517650"/>
            <a:ext cx="3978729" cy="4351338"/>
          </a:xfrm>
          <a:prstGeom prst="rect">
            <a:avLst/>
          </a:prstGeom>
        </p:spPr>
        <p:txBody>
          <a:bodyPr/>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985369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670560"/>
            <a:ext cx="2949178" cy="1600200"/>
          </a:xfrm>
          <a:prstGeom prst="rect">
            <a:avLst/>
          </a:prstGeom>
        </p:spPr>
        <p:txBody>
          <a:bodyPr anchor="b"/>
          <a:lstStyle>
            <a:lvl1pPr>
              <a:defRPr sz="2400">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987427"/>
            <a:ext cx="4629150" cy="4873625"/>
          </a:xfrm>
          <a:prstGeom prst="rect">
            <a:avLst/>
          </a:prstGeom>
        </p:spPr>
        <p:txBody>
          <a:bodyPr/>
          <a:lstStyle>
            <a:lvl1pPr marL="0" indent="0">
              <a:buNone/>
              <a:defRPr sz="2400">
                <a:latin typeface="+mn-lt"/>
                <a:ea typeface="Verdana" panose="020B0604030504040204" pitchFamily="34" charset="0"/>
                <a:cs typeface="Verdana" panose="020B0604030504040204" pitchFamily="34" charset="0"/>
              </a:defRPr>
            </a:lvl1pPr>
            <a:lvl2pPr marL="342892" indent="0">
              <a:buNone/>
              <a:defRPr sz="2100"/>
            </a:lvl2pPr>
            <a:lvl3pPr marL="685784" indent="0">
              <a:buNone/>
              <a:defRPr sz="1800"/>
            </a:lvl3pPr>
            <a:lvl4pPr marL="1028675"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2" indent="0">
              <a:buNone/>
              <a:defRPr sz="1500"/>
            </a:lvl9pPr>
          </a:lstStyle>
          <a:p>
            <a:pPr lvl="0"/>
            <a:endParaRPr lang="en-US" noProof="0" smtClean="0"/>
          </a:p>
        </p:txBody>
      </p:sp>
      <p:sp>
        <p:nvSpPr>
          <p:cNvPr id="4" name="Text Placeholder 3"/>
          <p:cNvSpPr>
            <a:spLocks noGrp="1"/>
          </p:cNvSpPr>
          <p:nvPr>
            <p:ph type="body" sz="half" idx="2"/>
          </p:nvPr>
        </p:nvSpPr>
        <p:spPr>
          <a:xfrm>
            <a:off x="629842" y="2270760"/>
            <a:ext cx="2949178" cy="3811588"/>
          </a:xfrm>
          <a:prstGeom prst="rect">
            <a:avLst/>
          </a:prstGeom>
        </p:spPr>
        <p:txBody>
          <a:bodyPr/>
          <a:lstStyle>
            <a:lvl1pPr marL="0" indent="0">
              <a:buNone/>
              <a:defRPr sz="1200">
                <a:latin typeface="+mn-lt"/>
                <a:ea typeface="Verdana" panose="020B0604030504040204" pitchFamily="34" charset="0"/>
                <a:cs typeface="Verdana" panose="020B0604030504040204" pitchFamily="34" charset="0"/>
              </a:defRPr>
            </a:lvl1pPr>
            <a:lvl2pPr marL="342892" indent="0">
              <a:buNone/>
              <a:defRPr sz="1050"/>
            </a:lvl2pPr>
            <a:lvl3pPr marL="685784" indent="0">
              <a:buNone/>
              <a:defRPr sz="900"/>
            </a:lvl3pPr>
            <a:lvl4pPr marL="1028675" indent="0">
              <a:buNone/>
              <a:defRPr sz="750"/>
            </a:lvl4pPr>
            <a:lvl5pPr marL="1371566" indent="0">
              <a:buNone/>
              <a:defRPr sz="750"/>
            </a:lvl5pPr>
            <a:lvl6pPr marL="1714457" indent="0">
              <a:buNone/>
              <a:defRPr sz="750"/>
            </a:lvl6pPr>
            <a:lvl7pPr marL="2057349" indent="0">
              <a:buNone/>
              <a:defRPr sz="750"/>
            </a:lvl7pPr>
            <a:lvl8pPr marL="2400240" indent="0">
              <a:buNone/>
              <a:defRPr sz="750"/>
            </a:lvl8pPr>
            <a:lvl9pPr marL="2743132" indent="0">
              <a:buNone/>
              <a:defRPr sz="750"/>
            </a:lvl9pPr>
          </a:lstStyle>
          <a:p>
            <a:pPr lvl="0"/>
            <a:r>
              <a:rPr lang="en-US" smtClean="0"/>
              <a:t>Click to edit Master text styles</a:t>
            </a:r>
          </a:p>
        </p:txBody>
      </p:sp>
      <p:sp>
        <p:nvSpPr>
          <p:cNvPr id="6"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186397792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68728" y="589189"/>
            <a:ext cx="8860972" cy="644527"/>
          </a:xfrm>
          <a:prstGeom prst="rect">
            <a:avLst/>
          </a:prstGeom>
        </p:spPr>
        <p:txBody>
          <a:bodyPr/>
          <a:lstStyle>
            <a:lvl1pPr>
              <a:defRPr sz="27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7513799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74007"/>
            <a:ext cx="1971675" cy="5811838"/>
          </a:xfrm>
          <a:prstGeom prst="rect">
            <a:avLst/>
          </a:prstGeom>
        </p:spPr>
        <p:txBody>
          <a:bodyPr vert="eaVert"/>
          <a:lstStyle>
            <a:lvl1pPr>
              <a:defRPr sz="2100" b="1">
                <a:solidFill>
                  <a:srgbClr val="002060"/>
                </a:solidFill>
                <a:latin typeface="+mn-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28650" y="661761"/>
            <a:ext cx="5800725" cy="5811838"/>
          </a:xfrm>
          <a:prstGeom prst="rect">
            <a:avLst/>
          </a:prstGeom>
        </p:spPr>
        <p:txBody>
          <a:bodyPr vert="eaVert"/>
          <a:lstStyle>
            <a:lvl1pPr>
              <a:defRPr sz="1800" b="1">
                <a:latin typeface="+mn-lt"/>
                <a:ea typeface="Verdana" panose="020B0604030504040204" pitchFamily="34" charset="0"/>
                <a:cs typeface="Verdana" panose="020B0604030504040204" pitchFamily="34" charset="0"/>
              </a:defRPr>
            </a:lvl1pPr>
            <a:lvl2pPr>
              <a:defRPr sz="1500">
                <a:latin typeface="+mn-lt"/>
                <a:ea typeface="Verdana" panose="020B0604030504040204" pitchFamily="34" charset="0"/>
                <a:cs typeface="Verdana" panose="020B0604030504040204" pitchFamily="34" charset="0"/>
              </a:defRPr>
            </a:lvl2pPr>
            <a:lvl3pPr>
              <a:defRPr sz="1350">
                <a:latin typeface="+mn-lt"/>
                <a:ea typeface="Verdana" panose="020B0604030504040204" pitchFamily="34" charset="0"/>
                <a:cs typeface="Verdana" panose="020B0604030504040204" pitchFamily="34" charset="0"/>
              </a:defRPr>
            </a:lvl3pPr>
            <a:lvl4pPr>
              <a:defRPr sz="1200">
                <a:latin typeface="+mn-lt"/>
                <a:ea typeface="Verdana" panose="020B0604030504040204" pitchFamily="34" charset="0"/>
                <a:cs typeface="Verdana" panose="020B0604030504040204" pitchFamily="34" charset="0"/>
              </a:defRPr>
            </a:lvl4pPr>
            <a:lvl5pPr>
              <a:defRPr sz="1200">
                <a:latin typeface="+mn-lt"/>
                <a:ea typeface="Verdana" panose="020B0604030504040204" pitchFamily="34" charset="0"/>
                <a:cs typeface="Verdana" panose="020B060403050404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hape 15"/>
          <p:cNvSpPr>
            <a:spLocks noGrp="1"/>
          </p:cNvSpPr>
          <p:nvPr>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Tree>
    <p:extLst>
      <p:ext uri="{BB962C8B-B14F-4D97-AF65-F5344CB8AC3E}">
        <p14:creationId xmlns:p14="http://schemas.microsoft.com/office/powerpoint/2010/main" val="282242546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6" name="Line 12"/>
          <p:cNvSpPr>
            <a:spLocks noChangeShapeType="1"/>
          </p:cNvSpPr>
          <p:nvPr userDrawn="1"/>
        </p:nvSpPr>
        <p:spPr bwMode="auto">
          <a:xfrm flipH="1">
            <a:off x="1" y="4614863"/>
            <a:ext cx="8718947"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4" name="Title 1"/>
          <p:cNvSpPr>
            <a:spLocks noGrp="1"/>
          </p:cNvSpPr>
          <p:nvPr>
            <p:ph type="title"/>
          </p:nvPr>
        </p:nvSpPr>
        <p:spPr>
          <a:xfrm>
            <a:off x="2157754" y="3381718"/>
            <a:ext cx="6986248" cy="1207633"/>
          </a:xfrm>
          <a:prstGeom prst="rect">
            <a:avLst/>
          </a:prstGeom>
        </p:spPr>
        <p:txBody>
          <a:bodyPr anchor="b"/>
          <a:lstStyle>
            <a:lvl1pPr>
              <a:defRPr sz="3600" b="1">
                <a:solidFill>
                  <a:srgbClr val="002060"/>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2157754" y="4641853"/>
            <a:ext cx="6986248" cy="1500187"/>
          </a:xfrm>
          <a:prstGeom prst="rect">
            <a:avLst/>
          </a:prstGeom>
        </p:spPr>
        <p:txBody>
          <a:bodyPr/>
          <a:lstStyle>
            <a:lvl1pPr marL="0" indent="0">
              <a:buNone/>
              <a:defRPr sz="1800">
                <a:solidFill>
                  <a:schemeClr val="tx1">
                    <a:tint val="75000"/>
                  </a:schemeClr>
                </a:solidFill>
                <a:latin typeface="+mj-lt"/>
                <a:ea typeface="Verdana" panose="020B0604030504040204" pitchFamily="34" charset="0"/>
                <a:cs typeface="Verdana" panose="020B0604030504040204" pitchFamily="34" charset="0"/>
              </a:defRPr>
            </a:lvl1pPr>
            <a:lvl2pPr marL="342875" indent="0">
              <a:buNone/>
              <a:defRPr sz="1500">
                <a:solidFill>
                  <a:schemeClr val="tx1">
                    <a:tint val="75000"/>
                  </a:schemeClr>
                </a:solidFill>
              </a:defRPr>
            </a:lvl2pPr>
            <a:lvl3pPr marL="685750"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2"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smtClean="0"/>
              <a:t>Click to edit Master text styles</a:t>
            </a:r>
          </a:p>
        </p:txBody>
      </p:sp>
      <p:sp>
        <p:nvSpPr>
          <p:cNvPr id="8" name="Shape 15"/>
          <p:cNvSpPr txBox="1">
            <a:spLocks/>
          </p:cNvSpPr>
          <p:nvPr userDrawn="1"/>
        </p:nvSpPr>
        <p:spPr>
          <a:xfrm>
            <a:off x="157162" y="6545736"/>
            <a:ext cx="453935" cy="221661"/>
          </a:xfrm>
          <a:prstGeom prst="rect">
            <a:avLst/>
          </a:prstGeom>
        </p:spPr>
        <p:txBody>
          <a:bodyPr/>
          <a:lstStyle>
            <a:defPPr>
              <a:defRPr lang="en-US"/>
            </a:defPPr>
            <a:lvl1pPr algn="l" rtl="0" eaLnBrk="1" fontAlgn="auto" hangingPunct="1">
              <a:spcBef>
                <a:spcPts val="0"/>
              </a:spcBef>
              <a:spcAft>
                <a:spcPts val="0"/>
              </a:spcAft>
              <a:buClr>
                <a:srgbClr val="000000"/>
              </a:buClr>
              <a:buSzPct val="100000"/>
              <a:buFont typeface="Times New Roman" panose="02020603050405020304" pitchFamily="18" charset="0"/>
              <a:buNone/>
              <a:defRPr sz="1050" kern="1200">
                <a:solidFill>
                  <a:schemeClr val="tx1"/>
                </a:solidFill>
                <a:latin typeface="Arial" panose="020B0604020202020204" pitchFamily="34" charset="0"/>
                <a:ea typeface="MS Gothic" panose="020B0609070205080204" pitchFamily="49" charset="-128"/>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C06BFA8-3637-4C6B-930B-C8BBC63DBF15}" type="slidenum">
              <a:rPr lang="en-US" altLang="en-US" sz="788" smtClean="0"/>
              <a:pPr>
                <a:defRPr/>
              </a:pPr>
              <a:t>‹#›</a:t>
            </a:fld>
            <a:endParaRPr lang="en-US" altLang="en-US" sz="788" dirty="0"/>
          </a:p>
        </p:txBody>
      </p:sp>
    </p:spTree>
    <p:extLst>
      <p:ext uri="{BB962C8B-B14F-4D97-AF65-F5344CB8AC3E}">
        <p14:creationId xmlns:p14="http://schemas.microsoft.com/office/powerpoint/2010/main" val="3098510114"/>
      </p:ext>
    </p:extLst>
  </p:cSld>
  <p:clrMapOvr>
    <a:masterClrMapping/>
  </p:clrMapOvr>
  <p:transition>
    <p:fade thruBlk="1"/>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3"/>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3"/>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25FD1339-7EAA-934C-948A-B6F832127B88}" type="slidenum">
              <a:rPr lang="en-US" smtClean="0"/>
              <a:pPr/>
              <a:t>‹#›</a:t>
            </a:fld>
            <a:endParaRPr lang="en-US" dirty="0"/>
          </a:p>
        </p:txBody>
      </p:sp>
    </p:spTree>
    <p:extLst>
      <p:ext uri="{BB962C8B-B14F-4D97-AF65-F5344CB8AC3E}">
        <p14:creationId xmlns:p14="http://schemas.microsoft.com/office/powerpoint/2010/main" val="4058920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0_Title and Kicker">
    <p:spTree>
      <p:nvGrpSpPr>
        <p:cNvPr id="1" name=""/>
        <p:cNvGrpSpPr/>
        <p:nvPr/>
      </p:nvGrpSpPr>
      <p:grpSpPr>
        <a:xfrm>
          <a:off x="0" y="0"/>
          <a:ext cx="0" cy="0"/>
          <a:chOff x="0" y="0"/>
          <a:chExt cx="0" cy="0"/>
        </a:xfrm>
      </p:grpSpPr>
      <p:sp>
        <p:nvSpPr>
          <p:cNvPr id="15" name="Rectangle 14" descr="Header_Bar_Strip"/>
          <p:cNvSpPr>
            <a:spLocks noChangeArrowheads="1"/>
          </p:cNvSpPr>
          <p:nvPr userDrawn="1"/>
        </p:nvSpPr>
        <p:spPr bwMode="gray">
          <a:xfrm rot="16200000">
            <a:off x="4343406" y="-4343399"/>
            <a:ext cx="457199" cy="9144000"/>
          </a:xfrm>
          <a:prstGeom prst="rect">
            <a:avLst/>
          </a:prstGeom>
          <a:solidFill>
            <a:schemeClr val="tx2"/>
          </a:solidFill>
          <a:ln>
            <a:noFill/>
          </a:ln>
          <a:effectLst>
            <a:outerShdw blurRad="50800" dist="38100" dir="2700000" algn="tl" rotWithShape="0">
              <a:schemeClr val="bg1">
                <a:lumMod val="50000"/>
                <a:alpha val="43000"/>
              </a:scheme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p>
            <a:endParaRPr lang="en-US" sz="1350" dirty="0"/>
          </a:p>
        </p:txBody>
      </p:sp>
      <p:sp>
        <p:nvSpPr>
          <p:cNvPr id="7" name="Title Placeholder 1"/>
          <p:cNvSpPr>
            <a:spLocks noGrp="1"/>
          </p:cNvSpPr>
          <p:nvPr>
            <p:ph type="title" hasCustomPrompt="1"/>
          </p:nvPr>
        </p:nvSpPr>
        <p:spPr>
          <a:xfrm>
            <a:off x="152400" y="30480"/>
            <a:ext cx="8839200" cy="384048"/>
          </a:xfrm>
          <a:prstGeom prst="rect">
            <a:avLst/>
          </a:prstGeom>
          <a:ln>
            <a:noFill/>
          </a:ln>
        </p:spPr>
        <p:txBody>
          <a:bodyPr vert="horz" lIns="91440" tIns="45720" rIns="91440" bIns="45720" rtlCol="0" anchor="b" anchorCtr="0">
            <a:noAutofit/>
          </a:bodyPr>
          <a:lstStyle>
            <a:lvl1pPr>
              <a:defRPr sz="1440">
                <a:solidFill>
                  <a:schemeClr val="bg1"/>
                </a:solidFill>
                <a:latin typeface="Lubalin Book for IBM"/>
                <a:cs typeface="Lubalin Book for IBM"/>
              </a:defRPr>
            </a:lvl1pPr>
          </a:lstStyle>
          <a:p>
            <a:r>
              <a:rPr lang="en-US" dirty="0"/>
              <a:t>Click to edit slide title (</a:t>
            </a:r>
            <a:r>
              <a:rPr lang="en-US" dirty="0" err="1"/>
              <a:t>Lubalin</a:t>
            </a:r>
            <a:r>
              <a:rPr lang="en-US" dirty="0"/>
              <a:t> 16)</a:t>
            </a:r>
          </a:p>
        </p:txBody>
      </p:sp>
      <p:cxnSp>
        <p:nvCxnSpPr>
          <p:cNvPr id="6" name="Straight Connector 5"/>
          <p:cNvCxnSpPr/>
          <p:nvPr userDrawn="1"/>
        </p:nvCxnSpPr>
        <p:spPr bwMode="auto">
          <a:xfrm>
            <a:off x="0" y="1295400"/>
            <a:ext cx="9144000" cy="0"/>
          </a:xfrm>
          <a:prstGeom prst="line">
            <a:avLst/>
          </a:prstGeom>
          <a:noFill/>
          <a:ln w="28575" cap="flat" cmpd="sng" algn="ctr">
            <a:solidFill>
              <a:schemeClr val="tx2"/>
            </a:solidFill>
            <a:prstDash val="solid"/>
            <a:round/>
            <a:headEnd type="none" w="med" len="med"/>
            <a:tailEnd type="none" w="med" len="med"/>
          </a:ln>
          <a:effectLst/>
        </p:spPr>
      </p:cxnSp>
      <p:sp>
        <p:nvSpPr>
          <p:cNvPr id="9" name="Content Placeholder 10"/>
          <p:cNvSpPr>
            <a:spLocks noGrp="1"/>
          </p:cNvSpPr>
          <p:nvPr>
            <p:ph sz="quarter" idx="14" hasCustomPrompt="1"/>
          </p:nvPr>
        </p:nvSpPr>
        <p:spPr>
          <a:xfrm>
            <a:off x="152400" y="457201"/>
            <a:ext cx="8991600" cy="838200"/>
          </a:xfrm>
          <a:prstGeom prst="rect">
            <a:avLst/>
          </a:prstGeom>
          <a:noFill/>
          <a:ln>
            <a:noFill/>
          </a:ln>
        </p:spPr>
        <p:txBody>
          <a:bodyPr lIns="54864" anchor="ctr" anchorCtr="0">
            <a:normAutofit/>
          </a:bodyPr>
          <a:lstStyle>
            <a:lvl1pPr marL="210027" marR="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lang="en-US" sz="1800" b="1" baseline="0" dirty="0" smtClean="0">
                <a:solidFill>
                  <a:schemeClr val="tx1">
                    <a:lumMod val="50000"/>
                    <a:lumOff val="50000"/>
                  </a:schemeClr>
                </a:solidFill>
                <a:latin typeface="HelvNeue Light for IBM"/>
                <a:ea typeface="+mn-ea"/>
                <a:cs typeface="Arial" pitchFamily="34" charset="0"/>
              </a:defRPr>
            </a:lvl1pPr>
          </a:lstStyle>
          <a:p>
            <a:pPr marL="210027" marR="0" lvl="0" indent="0" algn="l" defTabSz="822960" rtl="0" eaLnBrk="1" fontAlgn="base" latinLnBrk="0" hangingPunct="1">
              <a:lnSpc>
                <a:spcPct val="100000"/>
              </a:lnSpc>
              <a:spcBef>
                <a:spcPts val="540"/>
              </a:spcBef>
              <a:spcAft>
                <a:spcPct val="0"/>
              </a:spcAft>
              <a:buClr>
                <a:schemeClr val="tx1"/>
              </a:buClr>
              <a:buSzTx/>
              <a:buFont typeface="Wingdings" pitchFamily="2" charset="2"/>
              <a:buNone/>
              <a:tabLst/>
              <a:defRPr/>
            </a:pPr>
            <a:r>
              <a:rPr lang="en-US" dirty="0"/>
              <a:t>Enter slide take away</a:t>
            </a:r>
          </a:p>
        </p:txBody>
      </p:sp>
    </p:spTree>
    <p:extLst>
      <p:ext uri="{BB962C8B-B14F-4D97-AF65-F5344CB8AC3E}">
        <p14:creationId xmlns:p14="http://schemas.microsoft.com/office/powerpoint/2010/main" val="2859766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p:txBody>
          <a:bodyPr/>
          <a:lstStyle>
            <a:lvl1pPr>
              <a:defRPr/>
            </a:lvl1pPr>
          </a:lstStyle>
          <a:p>
            <a:pPr>
              <a:defRPr/>
            </a:pPr>
            <a:fld id="{9D8F93EB-C1A6-4A03-AA60-111B3209B1F1}"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6618134"/>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96DB"/>
        </a:solid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dirty="0">
              <a:solidFill>
                <a:srgbClr val="002C5F"/>
              </a:solidFill>
              <a:ea typeface="+mn-ea"/>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fld id="{A79D37CD-2012-4E34-9792-0B94A8E985F2}"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63958894"/>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820399D6-40C9-493A-A99C-48C068FBF93B}" type="slidenum">
              <a:rPr lang="en-US" altLang="en-US"/>
              <a:pPr>
                <a:defRPr/>
              </a:pPr>
              <a:t>‹#›</a:t>
            </a:fld>
            <a:endParaRPr lang="en-US" altLang="en-US"/>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655459"/>
      </p:ext>
    </p:extLst>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841375" y="1292225"/>
            <a:ext cx="7845425"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dirty="0">
              <a:solidFill>
                <a:prstClr val="white"/>
              </a:solidFill>
            </a:endParaRPr>
          </a:p>
        </p:txBody>
      </p:sp>
      <p:sp>
        <p:nvSpPr>
          <p:cNvPr id="3" name="Content Placeholder 2"/>
          <p:cNvSpPr>
            <a:spLocks noGrp="1"/>
          </p:cNvSpPr>
          <p:nvPr>
            <p:ph sz="half" idx="1"/>
          </p:nvPr>
        </p:nvSpPr>
        <p:spPr>
          <a:xfrm>
            <a:off x="914400" y="1524000"/>
            <a:ext cx="37338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3648" y="1524000"/>
            <a:ext cx="3730752"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cs typeface="+mn-cs"/>
              </a:defRPr>
            </a:lvl1pPr>
          </a:lstStyle>
          <a:p>
            <a:pPr>
              <a:defRPr/>
            </a:pPr>
            <a:fld id="{D0F13A2C-FCFD-4526-8C04-6CD036B47D25}" type="slidenum">
              <a:rPr lang="en-US"/>
              <a:pPr>
                <a:defRPr/>
              </a:pPr>
              <a:t>‹#›</a:t>
            </a:fld>
            <a:endParaRPr lang="en-US" dirty="0"/>
          </a:p>
        </p:txBody>
      </p:sp>
    </p:spTree>
    <p:extLst>
      <p:ext uri="{BB962C8B-B14F-4D97-AF65-F5344CB8AC3E}">
        <p14:creationId xmlns:p14="http://schemas.microsoft.com/office/powerpoint/2010/main" val="3634643872"/>
      </p:ext>
    </p:extLst>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2000" y="457200"/>
            <a:ext cx="54102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200"/>
              </a:spcBef>
              <a:defRPr/>
            </a:pPr>
            <a:endParaRPr lang="en-US" sz="3000" b="1" dirty="0" smtClean="0">
              <a:solidFill>
                <a:srgbClr val="002C5F"/>
              </a:solidFill>
              <a:cs typeface="Arial" panose="020B0604020202020204" pitchFamily="34" charset="0"/>
            </a:endParaRPr>
          </a:p>
        </p:txBody>
      </p:sp>
      <p:sp>
        <p:nvSpPr>
          <p:cNvPr id="3" name="Content Placeholder 2"/>
          <p:cNvSpPr>
            <a:spLocks noGrp="1"/>
          </p:cNvSpPr>
          <p:nvPr>
            <p:ph idx="1"/>
          </p:nvPr>
        </p:nvSpPr>
        <p:spPr>
          <a:xfrm>
            <a:off x="838200" y="1295400"/>
            <a:ext cx="78486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370BDC09-1DFB-46A6-88F6-FFADEBD49404}" type="slidenum">
              <a:rPr lang="en-US"/>
              <a:pPr>
                <a:defRPr/>
              </a:pPr>
              <a:t>‹#›</a:t>
            </a:fld>
            <a:endParaRPr lang="en-US" dirty="0"/>
          </a:p>
        </p:txBody>
      </p:sp>
    </p:spTree>
    <p:extLst>
      <p:ext uri="{BB962C8B-B14F-4D97-AF65-F5344CB8AC3E}">
        <p14:creationId xmlns:p14="http://schemas.microsoft.com/office/powerpoint/2010/main" val="321834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913DD1E-A410-46F2-BB2C-C78A68D3BEE1}"/>
              </a:ext>
            </a:extLst>
          </p:cNvPr>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3169"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1913DD1E-A410-46F2-BB2C-C78A68D3BEE1}"/>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74CC4F4-257D-4EAB-95C4-C523C9D19B5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5438084" y="1931542"/>
            <a:ext cx="3705916" cy="4926458"/>
          </a:xfrm>
          <a:prstGeom prst="rect">
            <a:avLst/>
          </a:prstGeom>
        </p:spPr>
      </p:pic>
      <p:sp>
        <p:nvSpPr>
          <p:cNvPr id="12" name="Text Placeholder 11">
            <a:extLst>
              <a:ext uri="{FF2B5EF4-FFF2-40B4-BE49-F238E27FC236}">
                <a16:creationId xmlns:a16="http://schemas.microsoft.com/office/drawing/2014/main" id="{42ABD46B-7A0C-49CE-B8FA-9E99D0874DAD}"/>
              </a:ext>
            </a:extLst>
          </p:cNvPr>
          <p:cNvSpPr>
            <a:spLocks noGrp="1"/>
          </p:cNvSpPr>
          <p:nvPr>
            <p:ph type="body" sz="quarter" idx="10" hasCustomPrompt="1"/>
          </p:nvPr>
        </p:nvSpPr>
        <p:spPr>
          <a:xfrm>
            <a:off x="465037" y="3002663"/>
            <a:ext cx="5515139" cy="627506"/>
          </a:xfrm>
        </p:spPr>
        <p:txBody>
          <a:bodyPr>
            <a:noAutofit/>
          </a:bodyPr>
          <a:lstStyle>
            <a:lvl1pPr marL="0" marR="0" indent="0" algn="l" defTabSz="685800" rtl="0" eaLnBrk="0" fontAlgn="base" latinLnBrk="0" hangingPunct="0">
              <a:lnSpc>
                <a:spcPct val="90000"/>
              </a:lnSpc>
              <a:spcBef>
                <a:spcPct val="0"/>
              </a:spcBef>
              <a:spcAft>
                <a:spcPts val="450"/>
              </a:spcAft>
              <a:buClrTx/>
              <a:buSzTx/>
              <a:buFontTx/>
              <a:buNone/>
              <a:tabLst/>
              <a:defRPr sz="30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rPr>
              <a:t>The Title of the Presentation</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0" name="TextBox 9">
            <a:extLst>
              <a:ext uri="{FF2B5EF4-FFF2-40B4-BE49-F238E27FC236}">
                <a16:creationId xmlns:a16="http://schemas.microsoft.com/office/drawing/2014/main" id="{4F375CA5-DF4C-43D0-994D-1436DCD65E05}"/>
              </a:ext>
            </a:extLst>
          </p:cNvPr>
          <p:cNvSpPr txBox="1"/>
          <p:nvPr/>
        </p:nvSpPr>
        <p:spPr>
          <a:xfrm>
            <a:off x="465038" y="761991"/>
            <a:ext cx="3464353" cy="900246"/>
          </a:xfrm>
          <a:prstGeom prst="rect">
            <a:avLst/>
          </a:prstGeom>
          <a:noFill/>
        </p:spPr>
        <p:txBody>
          <a:bodyPr wrap="square" rtlCol="0">
            <a:spAutoFit/>
          </a:bodyPr>
          <a:lstStyle/>
          <a:p>
            <a:r>
              <a:rPr lang="en-US" sz="3750" spc="23" dirty="0">
                <a:latin typeface="Helvetica Neue Thin" charset="0"/>
                <a:ea typeface="Helvetica Neue Thin" charset="0"/>
                <a:cs typeface="Helvetica Neue Thin" charset="0"/>
              </a:rPr>
              <a:t>IBM </a:t>
            </a:r>
            <a:r>
              <a:rPr lang="en-US" sz="3750" b="1" spc="23" dirty="0">
                <a:latin typeface="Helvetica Neue Thin" charset="0"/>
                <a:ea typeface="Helvetica Neue Thin" charset="0"/>
                <a:cs typeface="Helvetica Neue Thin" charset="0"/>
              </a:rPr>
              <a:t>Research</a:t>
            </a:r>
          </a:p>
          <a:p>
            <a:r>
              <a:rPr lang="en-US" sz="1500" spc="23" dirty="0">
                <a:latin typeface="Helvetica Neue Thin" charset="0"/>
                <a:ea typeface="Helvetica Neue Thin" charset="0"/>
                <a:cs typeface="Helvetica Neue Thin" charset="0"/>
              </a:rPr>
              <a:t>STRATEGIC BUSINESS INSIGHTS</a:t>
            </a:r>
          </a:p>
        </p:txBody>
      </p:sp>
      <p:sp>
        <p:nvSpPr>
          <p:cNvPr id="13" name="Text Placeholder 11">
            <a:extLst>
              <a:ext uri="{FF2B5EF4-FFF2-40B4-BE49-F238E27FC236}">
                <a16:creationId xmlns:a16="http://schemas.microsoft.com/office/drawing/2014/main" id="{81D14348-D419-40A0-B54E-36A38D17A69B}"/>
              </a:ext>
            </a:extLst>
          </p:cNvPr>
          <p:cNvSpPr>
            <a:spLocks noGrp="1"/>
          </p:cNvSpPr>
          <p:nvPr>
            <p:ph type="body" sz="quarter" idx="11" hasCustomPrompt="1"/>
          </p:nvPr>
        </p:nvSpPr>
        <p:spPr>
          <a:xfrm>
            <a:off x="465037" y="3630169"/>
            <a:ext cx="5515139" cy="1392557"/>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2100" b="0" i="0" u="none" strike="noStrike" kern="1200" cap="none" spc="0" normalizeH="0" baseline="0" noProof="0" dirty="0">
                <a:ln>
                  <a:noFill/>
                </a:ln>
                <a:solidFill>
                  <a:prstClr val="black"/>
                </a:solidFill>
                <a:effectLst/>
                <a:uLnTx/>
                <a:uFillTx/>
                <a:latin typeface="Helvetica Neue Light" charset="0"/>
                <a:ea typeface="Helvetica Neue Light" charset="0"/>
                <a:cs typeface="Helvetica Neue Light" charset="0"/>
              </a:rPr>
              <a:t>THE SUBTITLE IS WRITTEN HERE</a:t>
            </a:r>
            <a:endPar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endParaRPr>
          </a:p>
        </p:txBody>
      </p:sp>
      <p:sp>
        <p:nvSpPr>
          <p:cNvPr id="14" name="Text Placeholder 11">
            <a:extLst>
              <a:ext uri="{FF2B5EF4-FFF2-40B4-BE49-F238E27FC236}">
                <a16:creationId xmlns:a16="http://schemas.microsoft.com/office/drawing/2014/main" id="{3CFD3C5D-1F9E-41C0-8B4A-138A58C67AC6}"/>
              </a:ext>
            </a:extLst>
          </p:cNvPr>
          <p:cNvSpPr>
            <a:spLocks noGrp="1"/>
          </p:cNvSpPr>
          <p:nvPr>
            <p:ph type="body" sz="quarter" idx="12" hasCustomPrompt="1"/>
          </p:nvPr>
        </p:nvSpPr>
        <p:spPr>
          <a:xfrm>
            <a:off x="465037" y="5041012"/>
            <a:ext cx="5515139" cy="382714"/>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November 15, 2017</a:t>
            </a:r>
          </a:p>
        </p:txBody>
      </p:sp>
      <p:sp>
        <p:nvSpPr>
          <p:cNvPr id="15" name="Text Placeholder 11">
            <a:extLst>
              <a:ext uri="{FF2B5EF4-FFF2-40B4-BE49-F238E27FC236}">
                <a16:creationId xmlns:a16="http://schemas.microsoft.com/office/drawing/2014/main" id="{56E58A22-8438-4164-80B0-FAFD15F33C33}"/>
              </a:ext>
            </a:extLst>
          </p:cNvPr>
          <p:cNvSpPr>
            <a:spLocks noGrp="1"/>
          </p:cNvSpPr>
          <p:nvPr>
            <p:ph type="body" sz="quarter" idx="13" hasCustomPrompt="1"/>
          </p:nvPr>
        </p:nvSpPr>
        <p:spPr>
          <a:xfrm>
            <a:off x="465037" y="5423727"/>
            <a:ext cx="5515139" cy="419289"/>
          </a:xfrm>
        </p:spPr>
        <p:txBody>
          <a:bodyPr/>
          <a:lstStyle>
            <a:lvl1pPr marL="0" marR="0" indent="0" algn="l" defTabSz="685800" rtl="0" eaLnBrk="0" fontAlgn="base" latinLnBrk="0" hangingPunct="0">
              <a:lnSpc>
                <a:spcPct val="90000"/>
              </a:lnSpc>
              <a:spcBef>
                <a:spcPct val="0"/>
              </a:spcBef>
              <a:spcAft>
                <a:spcPts val="450"/>
              </a:spcAft>
              <a:buClrTx/>
              <a:buSzTx/>
              <a:buFontTx/>
              <a:buNone/>
              <a:tabLst/>
              <a:defRPr sz="2100">
                <a:latin typeface="Helvetica Neue Light"/>
              </a:defRPr>
            </a:lvl1pPr>
          </a:lstStyle>
          <a:p>
            <a:pPr marL="0" marR="0" lvl="0" indent="0" algn="l" defTabSz="685800" rtl="0" eaLnBrk="0" fontAlgn="base" latinLnBrk="0" hangingPunct="0">
              <a:lnSpc>
                <a:spcPct val="90000"/>
              </a:lnSpc>
              <a:spcBef>
                <a:spcPct val="0"/>
              </a:spcBef>
              <a:spcAft>
                <a:spcPts val="45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Helvetica Neue Thin" charset="0"/>
                <a:ea typeface="Helvetica Neue Thin" charset="0"/>
                <a:cs typeface="Helvetica Neue Thin" charset="0"/>
              </a:rPr>
              <a:t>By First Last Name (optional)</a:t>
            </a:r>
          </a:p>
        </p:txBody>
      </p:sp>
    </p:spTree>
    <p:extLst>
      <p:ext uri="{BB962C8B-B14F-4D97-AF65-F5344CB8AC3E}">
        <p14:creationId xmlns:p14="http://schemas.microsoft.com/office/powerpoint/2010/main" val="195289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Gener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FDAE4F-4373-4743-8046-36D5C49B9C5C}"/>
              </a:ext>
            </a:extLst>
          </p:cNvPr>
          <p:cNvGraphicFramePr>
            <a:graphicFrameLocks noChangeAspect="1"/>
          </p:cNvGraphicFramePr>
          <p:nvPr>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4193" name="think-cell Slide" r:id="rId4" imgW="425" imgH="424" progId="TCLayout.ActiveDocument.1">
                  <p:embed/>
                </p:oleObj>
              </mc:Choice>
              <mc:Fallback>
                <p:oleObj name="think-cell Slide" r:id="rId4" imgW="425" imgH="424" progId="TCLayout.ActiveDocument.1">
                  <p:embed/>
                  <p:pic>
                    <p:nvPicPr>
                      <p:cNvPr id="2" name="Object 1" hidden="1">
                        <a:extLst>
                          <a:ext uri="{FF2B5EF4-FFF2-40B4-BE49-F238E27FC236}">
                            <a16:creationId xmlns:a16="http://schemas.microsoft.com/office/drawing/2014/main" id="{F1FDAE4F-4373-4743-8046-36D5C49B9C5C}"/>
                          </a:ext>
                        </a:extLst>
                      </p:cNvPr>
                      <p:cNvPicPr/>
                      <p:nvPr/>
                    </p:nvPicPr>
                    <p:blipFill>
                      <a:blip r:embed="rId5"/>
                      <a:stretch>
                        <a:fillRect/>
                      </a:stretch>
                    </p:blipFill>
                    <p:spPr>
                      <a:xfrm>
                        <a:off x="1192" y="1589"/>
                        <a:ext cx="1190" cy="1587"/>
                      </a:xfrm>
                      <a:prstGeom prst="rect">
                        <a:avLst/>
                      </a:prstGeom>
                    </p:spPr>
                  </p:pic>
                </p:oleObj>
              </mc:Fallback>
            </mc:AlternateContent>
          </a:graphicData>
        </a:graphic>
      </p:graphicFrame>
      <p:sp>
        <p:nvSpPr>
          <p:cNvPr id="11" name="Title 10">
            <a:extLst>
              <a:ext uri="{FF2B5EF4-FFF2-40B4-BE49-F238E27FC236}">
                <a16:creationId xmlns:a16="http://schemas.microsoft.com/office/drawing/2014/main" id="{21A5F447-8679-41B6-8CE0-40D629270D4B}"/>
              </a:ext>
            </a:extLst>
          </p:cNvPr>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63674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6.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1.bin"/><Relationship Id="rId5" Type="http://schemas.openxmlformats.org/officeDocument/2006/relationships/slideLayout" Target="../slideLayouts/slideLayout12.xml"/><Relationship Id="rId10" Type="http://schemas.openxmlformats.org/officeDocument/2006/relationships/tags" Target="../tags/tag2.xml"/><Relationship Id="rId4" Type="http://schemas.openxmlformats.org/officeDocument/2006/relationships/slideLayout" Target="../slideLayouts/slideLayout11.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8.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descr="template.gif"/>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a:spLocks noGrp="1"/>
          </p:cNvSpPr>
          <p:nvPr>
            <p:ph type="sldNum" sz="quarter" idx="4"/>
          </p:nvPr>
        </p:nvSpPr>
        <p:spPr>
          <a:xfrm>
            <a:off x="8610600" y="6492875"/>
            <a:ext cx="5334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latin typeface="Arial" panose="020B0604020202020204" pitchFamily="34" charset="0"/>
                <a:cs typeface="Arial" panose="020B0604020202020204" pitchFamily="34" charset="0"/>
              </a:defRPr>
            </a:lvl1pPr>
          </a:lstStyle>
          <a:p>
            <a:pPr>
              <a:defRPr/>
            </a:pPr>
            <a:fld id="{4250DF44-810A-43EB-9919-D13EEAAE7EFD}" type="slidenum">
              <a:rPr lang="en-US" altLang="en-US"/>
              <a:pPr>
                <a:defRPr/>
              </a:pPr>
              <a:t>‹#›</a:t>
            </a:fld>
            <a:endParaRPr lang="en-US" altLang="en-US"/>
          </a:p>
        </p:txBody>
      </p:sp>
      <p:sp>
        <p:nvSpPr>
          <p:cNvPr id="14" name="Rectangle 13"/>
          <p:cNvSpPr/>
          <p:nvPr userDrawn="1"/>
        </p:nvSpPr>
        <p:spPr>
          <a:xfrm>
            <a:off x="609600" y="228600"/>
            <a:ext cx="8229600" cy="5715000"/>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5125" name="Oval 41"/>
          <p:cNvSpPr>
            <a:spLocks noChangeArrowheads="1"/>
          </p:cNvSpPr>
          <p:nvPr userDrawn="1"/>
        </p:nvSpPr>
        <p:spPr bwMode="gray">
          <a:xfrm>
            <a:off x="295275" y="1295400"/>
            <a:ext cx="990600" cy="989013"/>
          </a:xfrm>
          <a:prstGeom prst="ellipse">
            <a:avLst/>
          </a:prstGeom>
          <a:solidFill>
            <a:schemeClr val="bg1">
              <a:alpha val="70979"/>
            </a:schemeClr>
          </a:solidFill>
          <a:ln>
            <a:noFill/>
          </a:ln>
          <a:extLst>
            <a:ext uri="{91240B29-F687-4f45-9708-019B960494DF}"/>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endParaRPr lang="en-US" dirty="0">
              <a:solidFill>
                <a:srgbClr val="000000"/>
              </a:solidFill>
              <a:ea typeface="+mn-ea"/>
            </a:endParaRPr>
          </a:p>
        </p:txBody>
      </p:sp>
      <p:sp>
        <p:nvSpPr>
          <p:cNvPr id="10" name="Rectangle 9"/>
          <p:cNvSpPr/>
          <p:nvPr userDrawn="1"/>
        </p:nvSpPr>
        <p:spPr>
          <a:xfrm>
            <a:off x="295275" y="1762125"/>
            <a:ext cx="609600" cy="4333875"/>
          </a:xfrm>
          <a:prstGeom prst="rect">
            <a:avLst/>
          </a:prstGeom>
          <a:solidFill>
            <a:schemeClr val="bg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2055" name="Text Placeholder 2"/>
          <p:cNvSpPr>
            <a:spLocks noGrp="1"/>
          </p:cNvSpPr>
          <p:nvPr userDrawn="1">
            <p:ph type="body" idx="1"/>
          </p:nvPr>
        </p:nvSpPr>
        <p:spPr bwMode="auto">
          <a:xfrm>
            <a:off x="838200" y="1295400"/>
            <a:ext cx="7848600" cy="518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altLang="en-US" smtClean="0"/>
          </a:p>
        </p:txBody>
      </p:sp>
      <p:pic>
        <p:nvPicPr>
          <p:cNvPr id="2056" name="Picture 20" descr="odeplogo2.jp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28600" y="6172200"/>
            <a:ext cx="546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bwMode="auto">
          <a:xfrm>
            <a:off x="447675" y="381000"/>
            <a:ext cx="5953125" cy="768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2058" name="Picture 11" descr="JAN Logo&#10;&#10;Job Accommodation Network"/>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72200" y="384175"/>
            <a:ext cx="2500313"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Title Placeholder 11"/>
          <p:cNvSpPr>
            <a:spLocks noGrp="1"/>
          </p:cNvSpPr>
          <p:nvPr userDrawn="1">
            <p:ph type="title"/>
          </p:nvPr>
        </p:nvSpPr>
        <p:spPr bwMode="auto">
          <a:xfrm>
            <a:off x="4572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Tree>
    <p:extLst>
      <p:ext uri="{BB962C8B-B14F-4D97-AF65-F5344CB8AC3E}">
        <p14:creationId xmlns:p14="http://schemas.microsoft.com/office/powerpoint/2010/main" val="3869353713"/>
      </p:ext>
    </p:extLst>
  </p:cSld>
  <p:clrMap bg1="lt1" tx1="dk1" bg2="lt2" tx2="dk2" accent1="accent1" accent2="accent2" accent3="accent3" accent4="accent4" accent5="accent5" accent6="accent6" hlink="hlink" folHlink="folHlink"/>
  <p:sldLayoutIdLst>
    <p:sldLayoutId id="2147483662" r:id="rId1"/>
    <p:sldLayoutId id="2147483659" r:id="rId2"/>
    <p:sldLayoutId id="2147483663" r:id="rId3"/>
    <p:sldLayoutId id="2147483660" r:id="rId4"/>
    <p:sldLayoutId id="2147483661" r:id="rId5"/>
    <p:sldLayoutId id="2147483687" r:id="rId6"/>
    <p:sldLayoutId id="2147483688" r:id="rId7"/>
  </p:sldLayoutIdLst>
  <p:transition spd="slow">
    <p:zoom/>
  </p:transition>
  <p:hf hdr="0" ftr="0" dt="0"/>
  <p:txStyles>
    <p:titleStyle>
      <a:lvl1pPr algn="l" rtl="0" eaLnBrk="0" fontAlgn="base" hangingPunct="0">
        <a:spcBef>
          <a:spcPct val="0"/>
        </a:spcBef>
        <a:spcAft>
          <a:spcPct val="0"/>
        </a:spcAft>
        <a:defRPr sz="3200" b="1" i="0" u="none" kern="1200">
          <a:solidFill>
            <a:srgbClr val="002C5F"/>
          </a:solidFill>
          <a:latin typeface="Arial" pitchFamily="34" charset="0"/>
          <a:ea typeface="MS PGothic" panose="020B0600070205080204" pitchFamily="34" charset="-128"/>
          <a:cs typeface="Arial" pitchFamily="34" charset="0"/>
        </a:defRPr>
      </a:lvl1pPr>
      <a:lvl2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2pPr>
      <a:lvl3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3pPr>
      <a:lvl4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4pPr>
      <a:lvl5pPr algn="l" rtl="0" eaLnBrk="0" fontAlgn="base" hangingPunct="0">
        <a:spcBef>
          <a:spcPct val="0"/>
        </a:spcBef>
        <a:spcAft>
          <a:spcPct val="0"/>
        </a:spcAft>
        <a:defRPr sz="3200" b="1">
          <a:solidFill>
            <a:srgbClr val="002C5F"/>
          </a:solidFill>
          <a:latin typeface="Arial" charset="0"/>
          <a:ea typeface="MS PGothic" panose="020B0600070205080204" pitchFamily="34" charset="-128"/>
          <a:cs typeface="Arial" charset="0"/>
        </a:defRPr>
      </a:lvl5pPr>
      <a:lvl6pPr marL="457200" algn="l" rtl="0" fontAlgn="base">
        <a:spcBef>
          <a:spcPct val="0"/>
        </a:spcBef>
        <a:spcAft>
          <a:spcPct val="0"/>
        </a:spcAft>
        <a:defRPr sz="3200" b="1">
          <a:solidFill>
            <a:srgbClr val="002C5F"/>
          </a:solidFill>
          <a:latin typeface="Arial" charset="0"/>
          <a:cs typeface="Arial" charset="0"/>
        </a:defRPr>
      </a:lvl6pPr>
      <a:lvl7pPr marL="914400" algn="l" rtl="0" fontAlgn="base">
        <a:spcBef>
          <a:spcPct val="0"/>
        </a:spcBef>
        <a:spcAft>
          <a:spcPct val="0"/>
        </a:spcAft>
        <a:defRPr sz="3200" b="1">
          <a:solidFill>
            <a:srgbClr val="002C5F"/>
          </a:solidFill>
          <a:latin typeface="Arial" charset="0"/>
          <a:cs typeface="Arial" charset="0"/>
        </a:defRPr>
      </a:lvl7pPr>
      <a:lvl8pPr marL="1371600" algn="l" rtl="0" fontAlgn="base">
        <a:spcBef>
          <a:spcPct val="0"/>
        </a:spcBef>
        <a:spcAft>
          <a:spcPct val="0"/>
        </a:spcAft>
        <a:defRPr sz="3200" b="1">
          <a:solidFill>
            <a:srgbClr val="002C5F"/>
          </a:solidFill>
          <a:latin typeface="Arial" charset="0"/>
          <a:cs typeface="Arial" charset="0"/>
        </a:defRPr>
      </a:lvl8pPr>
      <a:lvl9pPr marL="1828800" algn="l" rtl="0" fontAlgn="base">
        <a:spcBef>
          <a:spcPct val="0"/>
        </a:spcBef>
        <a:spcAft>
          <a:spcPct val="0"/>
        </a:spcAft>
        <a:defRPr sz="3200" b="1">
          <a:solidFill>
            <a:srgbClr val="002C5F"/>
          </a:solidFill>
          <a:latin typeface="Arial" charset="0"/>
          <a:cs typeface="Arial" charset="0"/>
        </a:defRPr>
      </a:lvl9pPr>
    </p:titleStyle>
    <p:bodyStyle>
      <a:lvl1pPr marL="342900" indent="-342900" algn="l" rtl="0" eaLnBrk="0" fontAlgn="base" hangingPunct="0">
        <a:spcBef>
          <a:spcPct val="20000"/>
        </a:spcBef>
        <a:spcAft>
          <a:spcPct val="0"/>
        </a:spcAft>
        <a:buFont typeface="Wingdings" panose="05000000000000000000" pitchFamily="2" charset="2"/>
        <a:defRPr sz="3200" kern="1200">
          <a:solidFill>
            <a:srgbClr val="002C5F"/>
          </a:solidFill>
          <a:latin typeface="Arial" pitchFamily="34" charset="0"/>
          <a:ea typeface="MS PGothic" panose="020B0600070205080204" pitchFamily="34" charset="-128"/>
          <a:cs typeface="Arial"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1EB10110-0EE6-4859-BB30-57A1A9EF32A1}"/>
              </a:ext>
            </a:extLst>
          </p:cNvPr>
          <p:cNvGraphicFramePr>
            <a:graphicFrameLocks noChangeAspect="1"/>
          </p:cNvGraphicFramePr>
          <p:nvPr>
            <p:custDataLst>
              <p:tags r:id="rId10"/>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145" name="think-cell Slide" r:id="rId11" imgW="425" imgH="424" progId="TCLayout.ActiveDocument.1">
                  <p:embed/>
                </p:oleObj>
              </mc:Choice>
              <mc:Fallback>
                <p:oleObj name="think-cell Slide" r:id="rId11" imgW="425" imgH="424" progId="TCLayout.ActiveDocument.1">
                  <p:embed/>
                  <p:pic>
                    <p:nvPicPr>
                      <p:cNvPr id="15" name="Object 14" hidden="1">
                        <a:extLst>
                          <a:ext uri="{FF2B5EF4-FFF2-40B4-BE49-F238E27FC236}">
                            <a16:creationId xmlns:a16="http://schemas.microsoft.com/office/drawing/2014/main" id="{1EB10110-0EE6-4859-BB30-57A1A9EF32A1}"/>
                          </a:ext>
                        </a:extLst>
                      </p:cNvPr>
                      <p:cNvPicPr/>
                      <p:nvPr/>
                    </p:nvPicPr>
                    <p:blipFill>
                      <a:blip r:embed="rId12"/>
                      <a:stretch>
                        <a:fillRect/>
                      </a:stretch>
                    </p:blipFill>
                    <p:spPr>
                      <a:xfrm>
                        <a:off x="1192" y="1589"/>
                        <a:ext cx="1190" cy="1587"/>
                      </a:xfrm>
                      <a:prstGeom prst="rect">
                        <a:avLst/>
                      </a:prstGeom>
                    </p:spPr>
                  </p:pic>
                </p:oleObj>
              </mc:Fallback>
            </mc:AlternateContent>
          </a:graphicData>
        </a:graphic>
      </p:graphicFrame>
      <p:cxnSp>
        <p:nvCxnSpPr>
          <p:cNvPr id="8" name="Straight Connector 7">
            <a:extLst>
              <a:ext uri="{FF2B5EF4-FFF2-40B4-BE49-F238E27FC236}">
                <a16:creationId xmlns:a16="http://schemas.microsoft.com/office/drawing/2014/main" id="{BF44A538-0126-40D1-AEB5-4FD5327C3378}"/>
              </a:ext>
            </a:extLst>
          </p:cNvPr>
          <p:cNvCxnSpPr>
            <a:cxnSpLocks/>
          </p:cNvCxnSpPr>
          <p:nvPr/>
        </p:nvCxnSpPr>
        <p:spPr>
          <a:xfrm>
            <a:off x="0" y="990600"/>
            <a:ext cx="9144000" cy="0"/>
          </a:xfrm>
          <a:prstGeom prst="line">
            <a:avLst/>
          </a:prstGeom>
          <a:ln w="28575">
            <a:solidFill>
              <a:srgbClr val="5B9BD5"/>
            </a:solidFill>
          </a:ln>
        </p:spPr>
        <p:style>
          <a:lnRef idx="1">
            <a:schemeClr val="accent1"/>
          </a:lnRef>
          <a:fillRef idx="0">
            <a:schemeClr val="accent1"/>
          </a:fillRef>
          <a:effectRef idx="0">
            <a:schemeClr val="accent1"/>
          </a:effectRef>
          <a:fontRef idx="minor">
            <a:schemeClr val="tx1"/>
          </a:fontRef>
        </p:style>
      </p:cxnSp>
      <p:sp>
        <p:nvSpPr>
          <p:cNvPr id="11" name="Title Placeholder 10">
            <a:extLst>
              <a:ext uri="{FF2B5EF4-FFF2-40B4-BE49-F238E27FC236}">
                <a16:creationId xmlns:a16="http://schemas.microsoft.com/office/drawing/2014/main" id="{0BCDC7E3-C6CD-4940-B8DF-7A8ACFA52467}"/>
              </a:ext>
            </a:extLst>
          </p:cNvPr>
          <p:cNvSpPr>
            <a:spLocks noGrp="1"/>
          </p:cNvSpPr>
          <p:nvPr>
            <p:ph type="title"/>
          </p:nvPr>
        </p:nvSpPr>
        <p:spPr>
          <a:xfrm>
            <a:off x="457201" y="1330"/>
            <a:ext cx="7419568" cy="893406"/>
          </a:xfrm>
          <a:prstGeom prst="rect">
            <a:avLst/>
          </a:prstGeom>
        </p:spPr>
        <p:txBody>
          <a:bodyPr vert="horz" lIns="91440" tIns="45720" rIns="91440" bIns="45720" rtlCol="0" anchor="b">
            <a:normAutofit/>
          </a:bodyPr>
          <a:lstStyle/>
          <a:p>
            <a:pPr fontAlgn="auto">
              <a:spcAft>
                <a:spcPts val="0"/>
              </a:spcAft>
            </a:pPr>
            <a:r>
              <a:rPr lang="en-US" dirty="0"/>
              <a:t>Edit Master text styles</a:t>
            </a:r>
          </a:p>
        </p:txBody>
      </p:sp>
      <p:sp>
        <p:nvSpPr>
          <p:cNvPr id="13" name="Rectangle 12">
            <a:extLst>
              <a:ext uri="{FF2B5EF4-FFF2-40B4-BE49-F238E27FC236}">
                <a16:creationId xmlns:a16="http://schemas.microsoft.com/office/drawing/2014/main" id="{A9BB9746-C15F-4FB7-B756-AF2C2AC5DB1C}"/>
              </a:ext>
            </a:extLst>
          </p:cNvPr>
          <p:cNvSpPr/>
          <p:nvPr/>
        </p:nvSpPr>
        <p:spPr>
          <a:xfrm>
            <a:off x="7876769" y="0"/>
            <a:ext cx="1277162" cy="354392"/>
          </a:xfrm>
          <a:prstGeom prst="rect">
            <a:avLst/>
          </a:prstGeom>
          <a:noFill/>
        </p:spPr>
        <p:txBody>
          <a:bodyPr wrap="square" lIns="68580" tIns="34290" rIns="68580" bIns="34290">
            <a:spAutoFit/>
          </a:bodyPr>
          <a:lstStyle/>
          <a:p>
            <a:r>
              <a:rPr lang="en-US" sz="1350" spc="23" dirty="0">
                <a:latin typeface="Helvetica Neue Thin" charset="0"/>
                <a:ea typeface="Helvetica Neue Thin" charset="0"/>
                <a:cs typeface="Helvetica Neue Thin" charset="0"/>
              </a:rPr>
              <a:t>IBM Research</a:t>
            </a:r>
          </a:p>
          <a:p>
            <a:endParaRPr lang="en-US" sz="503" spc="23" dirty="0">
              <a:latin typeface="Helvetica Neue Thin" charset="0"/>
              <a:ea typeface="Helvetica Neue Thin" charset="0"/>
              <a:cs typeface="Helvetica Neue Thin" charset="0"/>
            </a:endParaRPr>
          </a:p>
        </p:txBody>
      </p:sp>
      <p:sp>
        <p:nvSpPr>
          <p:cNvPr id="14" name="Rectangle 12">
            <a:extLst>
              <a:ext uri="{FF2B5EF4-FFF2-40B4-BE49-F238E27FC236}">
                <a16:creationId xmlns:a16="http://schemas.microsoft.com/office/drawing/2014/main" id="{41BF5285-63BF-4AAD-A5E2-8B6CC6EA6D73}"/>
              </a:ext>
            </a:extLst>
          </p:cNvPr>
          <p:cNvSpPr>
            <a:spLocks noChangeArrowheads="1"/>
          </p:cNvSpPr>
          <p:nvPr/>
        </p:nvSpPr>
        <p:spPr bwMode="auto">
          <a:xfrm>
            <a:off x="628650" y="6615574"/>
            <a:ext cx="7886700" cy="176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altLang="zh-CN" sz="600" dirty="0">
                <a:solidFill>
                  <a:srgbClr val="000000"/>
                </a:solidFill>
                <a:latin typeface="Arial" pitchFamily="34" charset="0"/>
                <a:ea typeface="宋体"/>
              </a:rPr>
              <a:t>IBM Research -   IBM Confidential   -                                                                        </a:t>
            </a:r>
            <a:fld id="{B08CA369-0877-490A-A0DF-46E0487DB463}" type="datetime1">
              <a:rPr lang="en-US" altLang="zh-CN" sz="600" smtClean="0">
                <a:solidFill>
                  <a:srgbClr val="000000"/>
                </a:solidFill>
                <a:latin typeface="Arial" pitchFamily="34" charset="0"/>
                <a:ea typeface="宋体"/>
              </a:rPr>
              <a:pPr eaLnBrk="1" hangingPunct="1">
                <a:defRPr/>
              </a:pPr>
              <a:t>9/17/2018</a:t>
            </a:fld>
            <a:r>
              <a:rPr lang="en-US" altLang="zh-CN" sz="600" dirty="0">
                <a:solidFill>
                  <a:srgbClr val="000000"/>
                </a:solidFill>
                <a:latin typeface="Arial" pitchFamily="34" charset="0"/>
                <a:ea typeface="宋体"/>
              </a:rPr>
              <a:t>                                                                                                                                </a:t>
            </a:r>
            <a:r>
              <a:rPr lang="en-US" altLang="en-US" sz="600" dirty="0">
                <a:solidFill>
                  <a:srgbClr val="000000"/>
                </a:solidFill>
                <a:latin typeface="Arial" pitchFamily="34" charset="0"/>
                <a:ea typeface="MS PGothic" pitchFamily="34" charset="-128"/>
              </a:rPr>
              <a:t>© 2017</a:t>
            </a:r>
            <a:r>
              <a:rPr lang="en-US" altLang="en-US" sz="600" baseline="0" dirty="0">
                <a:solidFill>
                  <a:srgbClr val="000000"/>
                </a:solidFill>
                <a:latin typeface="Arial" pitchFamily="34" charset="0"/>
                <a:ea typeface="MS PGothic" pitchFamily="34" charset="-128"/>
              </a:rPr>
              <a:t> I</a:t>
            </a:r>
            <a:r>
              <a:rPr lang="en-US" altLang="en-US" sz="600" dirty="0">
                <a:solidFill>
                  <a:srgbClr val="000000"/>
                </a:solidFill>
                <a:latin typeface="Arial" pitchFamily="34" charset="0"/>
                <a:ea typeface="MS PGothic" pitchFamily="34" charset="-128"/>
              </a:rPr>
              <a:t>BM Corporation           </a:t>
            </a:r>
            <a:fld id="{9950837B-4A49-4C75-8681-E3179A1E4666}" type="slidenum">
              <a:rPr lang="en-US" altLang="en-US" sz="600" smtClean="0">
                <a:solidFill>
                  <a:srgbClr val="000000"/>
                </a:solidFill>
                <a:latin typeface="Arial" pitchFamily="34" charset="0"/>
                <a:ea typeface="MS PGothic" pitchFamily="34" charset="-128"/>
              </a:rPr>
              <a:pPr eaLnBrk="1" hangingPunct="1">
                <a:defRPr/>
              </a:pPr>
              <a:t>‹#›</a:t>
            </a:fld>
            <a:r>
              <a:rPr lang="en-US" altLang="en-US" sz="600" dirty="0">
                <a:solidFill>
                  <a:srgbClr val="000000"/>
                </a:solidFill>
                <a:latin typeface="Arial" pitchFamily="34" charset="0"/>
                <a:ea typeface="MS PGothic" pitchFamily="34" charset="-128"/>
              </a:rPr>
              <a:t>   </a:t>
            </a:r>
          </a:p>
          <a:p>
            <a:pPr eaLnBrk="1" fontAlgn="auto" hangingPunct="1">
              <a:spcBef>
                <a:spcPts val="0"/>
              </a:spcBef>
              <a:spcAft>
                <a:spcPts val="0"/>
              </a:spcAft>
              <a:defRPr/>
            </a:pPr>
            <a:endParaRPr lang="en-US" altLang="en-US" sz="600" dirty="0">
              <a:solidFill>
                <a:srgbClr val="000000"/>
              </a:solidFill>
              <a:latin typeface="Arial" pitchFamily="34" charset="0"/>
              <a:ea typeface="SimSun" pitchFamily="2" charset="-122"/>
            </a:endParaRPr>
          </a:p>
        </p:txBody>
      </p:sp>
      <p:sp>
        <p:nvSpPr>
          <p:cNvPr id="16" name="Text Placeholder 15">
            <a:extLst>
              <a:ext uri="{FF2B5EF4-FFF2-40B4-BE49-F238E27FC236}">
                <a16:creationId xmlns:a16="http://schemas.microsoft.com/office/drawing/2014/main" id="{2320341F-15D5-483D-90AD-AE931CF15E8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177214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lvl1pPr algn="l" defTabSz="685800" rtl="0" eaLnBrk="1" fontAlgn="auto" latinLnBrk="0" hangingPunct="1">
        <a:lnSpc>
          <a:spcPct val="90000"/>
        </a:lnSpc>
        <a:spcBef>
          <a:spcPct val="0"/>
        </a:spcBef>
        <a:spcAft>
          <a:spcPts val="0"/>
        </a:spcAft>
        <a:buNone/>
        <a:defRPr lang="en-US" sz="2100" kern="1200" dirty="0">
          <a:solidFill>
            <a:srgbClr val="00B050"/>
          </a:solidFill>
          <a:latin typeface="Arial" panose="020B0604020202020204" pitchFamily="34" charset="0"/>
          <a:ea typeface="+mn-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 Box 10"/>
          <p:cNvSpPr txBox="1">
            <a:spLocks noChangeArrowheads="1"/>
          </p:cNvSpPr>
          <p:nvPr userDrawn="1"/>
        </p:nvSpPr>
        <p:spPr bwMode="auto">
          <a:xfrm>
            <a:off x="7702154" y="6570664"/>
            <a:ext cx="1326356" cy="1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600" b="1">
                <a:solidFill>
                  <a:srgbClr val="000000"/>
                </a:solidFill>
                <a:latin typeface="Gill Sans" pitchFamily="34" charset="0"/>
                <a:ea typeface="ヒラギノ角ゴ ProN W3"/>
                <a:cs typeface="ヒラギノ角ゴ ProN W3"/>
                <a:sym typeface="Gill Sans" pitchFamily="34" charset="0"/>
              </a:defRPr>
            </a:lvl1pPr>
            <a:lvl2pPr marL="742950" indent="-285750">
              <a:defRPr sz="3600" b="1">
                <a:solidFill>
                  <a:srgbClr val="000000"/>
                </a:solidFill>
                <a:latin typeface="Gill Sans" pitchFamily="34" charset="0"/>
                <a:ea typeface="ヒラギノ角ゴ ProN W3"/>
                <a:cs typeface="ヒラギノ角ゴ ProN W3"/>
                <a:sym typeface="Gill Sans" pitchFamily="34" charset="0"/>
              </a:defRPr>
            </a:lvl2pPr>
            <a:lvl3pPr marL="1143000" indent="-228600">
              <a:defRPr sz="3600" b="1">
                <a:solidFill>
                  <a:srgbClr val="000000"/>
                </a:solidFill>
                <a:latin typeface="Gill Sans" pitchFamily="34" charset="0"/>
                <a:ea typeface="ヒラギノ角ゴ ProN W3"/>
                <a:cs typeface="ヒラギノ角ゴ ProN W3"/>
                <a:sym typeface="Gill Sans" pitchFamily="34" charset="0"/>
              </a:defRPr>
            </a:lvl3pPr>
            <a:lvl4pPr marL="1600200" indent="-228600">
              <a:defRPr sz="3600" b="1">
                <a:solidFill>
                  <a:srgbClr val="000000"/>
                </a:solidFill>
                <a:latin typeface="Gill Sans" pitchFamily="34" charset="0"/>
                <a:ea typeface="ヒラギノ角ゴ ProN W3"/>
                <a:cs typeface="ヒラギノ角ゴ ProN W3"/>
                <a:sym typeface="Gill Sans" pitchFamily="34" charset="0"/>
              </a:defRPr>
            </a:lvl4pPr>
            <a:lvl5pPr marL="2057400" indent="-228600">
              <a:defRPr sz="3600" b="1">
                <a:solidFill>
                  <a:srgbClr val="000000"/>
                </a:solidFill>
                <a:latin typeface="Gill Sans" pitchFamily="34" charset="0"/>
                <a:ea typeface="ヒラギノ角ゴ ProN W3"/>
                <a:cs typeface="ヒラギノ角ゴ ProN W3"/>
                <a:sym typeface="Gill Sans" pitchFamily="34" charset="0"/>
              </a:defRPr>
            </a:lvl5pPr>
            <a:lvl6pPr marL="25146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6pPr>
            <a:lvl7pPr marL="29718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7pPr>
            <a:lvl8pPr marL="34290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8pPr>
            <a:lvl9pPr marL="3886200" indent="-228600" eaLnBrk="0" fontAlgn="base" hangingPunct="0">
              <a:spcBef>
                <a:spcPct val="0"/>
              </a:spcBef>
              <a:spcAft>
                <a:spcPct val="0"/>
              </a:spcAft>
              <a:defRPr sz="3600" b="1">
                <a:solidFill>
                  <a:srgbClr val="000000"/>
                </a:solidFill>
                <a:latin typeface="Gill Sans" pitchFamily="34" charset="0"/>
                <a:ea typeface="ヒラギノ角ゴ ProN W3"/>
                <a:cs typeface="ヒラギノ角ゴ ProN W3"/>
                <a:sym typeface="Gill Sans" pitchFamily="34" charset="0"/>
              </a:defRPr>
            </a:lvl9pPr>
          </a:lstStyle>
          <a:p>
            <a:pPr algn="r" eaLnBrk="1" fontAlgn="auto" hangingPunct="1">
              <a:spcBef>
                <a:spcPts val="0"/>
              </a:spcBef>
              <a:spcAft>
                <a:spcPts val="0"/>
              </a:spcAft>
              <a:defRPr/>
            </a:pPr>
            <a:r>
              <a:rPr lang="en-GB" altLang="en-US" sz="506" b="0" dirty="0" smtClean="0">
                <a:solidFill>
                  <a:schemeClr val="tx1"/>
                </a:solidFill>
                <a:latin typeface="HelveticaNeueLT Pro 45 Lt" panose="020B0403020202020204" pitchFamily="34" charset="0"/>
              </a:rPr>
              <a:t>© Copyright IBM Corporation 2018</a:t>
            </a:r>
          </a:p>
        </p:txBody>
      </p:sp>
      <p:pic>
        <p:nvPicPr>
          <p:cNvPr id="11" name="Picture 10" descr="IBM_logo_black" title="IBM logo Black"/>
          <p:cNvPicPr>
            <a:picLocks noChangeAspect="1" noChangeArrowheads="1"/>
          </p:cNvPicPr>
          <p:nvPr userDrawn="1"/>
        </p:nvPicPr>
        <p:blipFill>
          <a:blip r:embed="rId15"/>
          <a:srcRect/>
          <a:stretch>
            <a:fillRect/>
          </a:stretch>
        </p:blipFill>
        <p:spPr bwMode="auto">
          <a:xfrm>
            <a:off x="8468916" y="144463"/>
            <a:ext cx="514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ine 11" title="separation line"/>
          <p:cNvSpPr>
            <a:spLocks noChangeShapeType="1"/>
          </p:cNvSpPr>
          <p:nvPr userDrawn="1"/>
        </p:nvSpPr>
        <p:spPr bwMode="auto">
          <a:xfrm>
            <a:off x="157163" y="555625"/>
            <a:ext cx="88713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fontAlgn="auto" hangingPunct="1">
              <a:spcBef>
                <a:spcPts val="0"/>
              </a:spcBef>
              <a:spcAft>
                <a:spcPts val="0"/>
              </a:spcAft>
              <a:defRPr/>
            </a:pPr>
            <a:endParaRPr lang="en-US" sz="1013">
              <a:latin typeface="Gill Sans" pitchFamily="34" charset="0"/>
              <a:sym typeface="Gill Sans" pitchFamily="34" charset="0"/>
            </a:endParaRPr>
          </a:p>
        </p:txBody>
      </p:sp>
      <p:sp>
        <p:nvSpPr>
          <p:cNvPr id="14" name="Shape 15"/>
          <p:cNvSpPr>
            <a:spLocks noGrp="1"/>
          </p:cNvSpPr>
          <p:nvPr userDrawn="1">
            <p:ph type="sldNum" sz="quarter" idx="4"/>
          </p:nvPr>
        </p:nvSpPr>
        <p:spPr>
          <a:xfrm>
            <a:off x="157162" y="6545736"/>
            <a:ext cx="453935" cy="221661"/>
          </a:xfrm>
          <a:prstGeom prst="rect">
            <a:avLst/>
          </a:prstGeom>
        </p:spPr>
        <p:txBody>
          <a:bodyPr/>
          <a:lstStyle>
            <a:lvl1pPr eaLnBrk="1" fontAlgn="auto" hangingPunct="1">
              <a:spcBef>
                <a:spcPts val="0"/>
              </a:spcBef>
              <a:spcAft>
                <a:spcPts val="0"/>
              </a:spcAft>
              <a:buClr>
                <a:srgbClr val="000000"/>
              </a:buClr>
              <a:buSzPct val="100000"/>
              <a:buFont typeface="Times New Roman" panose="02020603050405020304" pitchFamily="18" charset="0"/>
              <a:buNone/>
              <a:defRPr sz="788">
                <a:latin typeface="Arial" panose="020B0604020202020204" pitchFamily="34" charset="0"/>
                <a:ea typeface="MS Gothic" panose="020B0609070205080204" pitchFamily="49" charset="-128"/>
                <a:cs typeface="Arial" panose="020B0604020202020204" pitchFamily="34" charset="0"/>
              </a:defRPr>
            </a:lvl1pPr>
          </a:lstStyle>
          <a:p>
            <a:pPr>
              <a:defRPr/>
            </a:pPr>
            <a:fld id="{0C06BFA8-3637-4C6B-930B-C8BBC63DBF15}" type="slidenum">
              <a:rPr lang="en-US" altLang="en-US" smtClean="0"/>
              <a:pPr>
                <a:defRPr/>
              </a:pPr>
              <a:t>‹#›</a:t>
            </a:fld>
            <a:endParaRPr lang="en-US" altLang="en-US" dirty="0"/>
          </a:p>
        </p:txBody>
      </p:sp>
      <p:sp>
        <p:nvSpPr>
          <p:cNvPr id="2" name="TextBox 1"/>
          <p:cNvSpPr txBox="1"/>
          <p:nvPr userDrawn="1"/>
        </p:nvSpPr>
        <p:spPr>
          <a:xfrm>
            <a:off x="157163" y="155515"/>
            <a:ext cx="1576072" cy="230832"/>
          </a:xfrm>
          <a:prstGeom prst="rect">
            <a:avLst/>
          </a:prstGeom>
          <a:noFill/>
        </p:spPr>
        <p:txBody>
          <a:bodyPr wrap="none" rtlCol="0">
            <a:spAutoFit/>
          </a:bodyPr>
          <a:lstStyle/>
          <a:p>
            <a:r>
              <a:rPr lang="en-US" sz="900" dirty="0" smtClean="0">
                <a:latin typeface="Arial" panose="020B0604020202020204" pitchFamily="34" charset="0"/>
                <a:cs typeface="Arial" panose="020B0604020202020204" pitchFamily="34" charset="0"/>
              </a:rPr>
              <a:t>IBM Accessibility Research</a:t>
            </a:r>
          </a:p>
        </p:txBody>
      </p:sp>
    </p:spTree>
    <p:extLst>
      <p:ext uri="{BB962C8B-B14F-4D97-AF65-F5344CB8AC3E}">
        <p14:creationId xmlns:p14="http://schemas.microsoft.com/office/powerpoint/2010/main" val="62024203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892"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784"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675"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566"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0260" indent="-17026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3160" indent="-170260" algn="l" rtl="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6060" indent="-17026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1989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1860" indent="-17026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03"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4" rtl="0" eaLnBrk="1" latinLnBrk="0" hangingPunct="1">
        <a:defRPr sz="1350" kern="1200">
          <a:solidFill>
            <a:schemeClr val="tx1"/>
          </a:solidFill>
          <a:latin typeface="+mn-lt"/>
          <a:ea typeface="+mn-ea"/>
          <a:cs typeface="+mn-cs"/>
        </a:defRPr>
      </a:lvl1pPr>
      <a:lvl2pPr marL="342892" algn="l" defTabSz="685784" rtl="0" eaLnBrk="1" latinLnBrk="0" hangingPunct="1">
        <a:defRPr sz="1350" kern="1200">
          <a:solidFill>
            <a:schemeClr val="tx1"/>
          </a:solidFill>
          <a:latin typeface="+mn-lt"/>
          <a:ea typeface="+mn-ea"/>
          <a:cs typeface="+mn-cs"/>
        </a:defRPr>
      </a:lvl2pPr>
      <a:lvl3pPr marL="685784" algn="l" defTabSz="685784" rtl="0" eaLnBrk="1" latinLnBrk="0" hangingPunct="1">
        <a:defRPr sz="1350" kern="1200">
          <a:solidFill>
            <a:schemeClr val="tx1"/>
          </a:solidFill>
          <a:latin typeface="+mn-lt"/>
          <a:ea typeface="+mn-ea"/>
          <a:cs typeface="+mn-cs"/>
        </a:defRPr>
      </a:lvl3pPr>
      <a:lvl4pPr marL="1028675" algn="l" defTabSz="685784" rtl="0" eaLnBrk="1" latinLnBrk="0" hangingPunct="1">
        <a:defRPr sz="1350" kern="1200">
          <a:solidFill>
            <a:schemeClr val="tx1"/>
          </a:solidFill>
          <a:latin typeface="+mn-lt"/>
          <a:ea typeface="+mn-ea"/>
          <a:cs typeface="+mn-cs"/>
        </a:defRPr>
      </a:lvl4pPr>
      <a:lvl5pPr marL="1371566" algn="l" defTabSz="685784" rtl="0" eaLnBrk="1" latinLnBrk="0" hangingPunct="1">
        <a:defRPr sz="1350" kern="1200">
          <a:solidFill>
            <a:schemeClr val="tx1"/>
          </a:solidFill>
          <a:latin typeface="+mn-lt"/>
          <a:ea typeface="+mn-ea"/>
          <a:cs typeface="+mn-cs"/>
        </a:defRPr>
      </a:lvl5pPr>
      <a:lvl6pPr marL="1714457" algn="l" defTabSz="685784" rtl="0" eaLnBrk="1" latinLnBrk="0" hangingPunct="1">
        <a:defRPr sz="1350" kern="1200">
          <a:solidFill>
            <a:schemeClr val="tx1"/>
          </a:solidFill>
          <a:latin typeface="+mn-lt"/>
          <a:ea typeface="+mn-ea"/>
          <a:cs typeface="+mn-cs"/>
        </a:defRPr>
      </a:lvl6pPr>
      <a:lvl7pPr marL="2057349" algn="l" defTabSz="685784" rtl="0" eaLnBrk="1" latinLnBrk="0" hangingPunct="1">
        <a:defRPr sz="1350" kern="1200">
          <a:solidFill>
            <a:schemeClr val="tx1"/>
          </a:solidFill>
          <a:latin typeface="+mn-lt"/>
          <a:ea typeface="+mn-ea"/>
          <a:cs typeface="+mn-cs"/>
        </a:defRPr>
      </a:lvl7pPr>
      <a:lvl8pPr marL="2400240" algn="l" defTabSz="685784" rtl="0" eaLnBrk="1" latinLnBrk="0" hangingPunct="1">
        <a:defRPr sz="1350" kern="1200">
          <a:solidFill>
            <a:schemeClr val="tx1"/>
          </a:solidFill>
          <a:latin typeface="+mn-lt"/>
          <a:ea typeface="+mn-ea"/>
          <a:cs typeface="+mn-cs"/>
        </a:defRPr>
      </a:lvl8pPr>
      <a:lvl9pPr marL="2743132" algn="l" defTabSz="685784"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hyperlink" Target="https://askjan.org/topics/interactive.cf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askjan.org/" TargetMode="External"/><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3276600" y="2611437"/>
            <a:ext cx="5483942" cy="3032125"/>
          </a:xfrm>
          <a:noFill/>
          <a:extLst>
            <a:ext uri="{909E8E84-426E-40dd-AFC4-6F175D3DCCD1}"/>
          </a:extLst>
        </p:spPr>
        <p:txBody>
          <a:bodyPr>
            <a:normAutofit fontScale="85000" lnSpcReduction="10000"/>
          </a:bodyPr>
          <a:lstStyle/>
          <a:p>
            <a:pPr>
              <a:lnSpc>
                <a:spcPct val="110000"/>
              </a:lnSpc>
              <a:spcBef>
                <a:spcPct val="0"/>
              </a:spcBef>
              <a:buFont typeface="Wingdings" charset="0"/>
              <a:buNone/>
              <a:defRPr/>
            </a:pPr>
            <a:r>
              <a:rPr lang="en-US" altLang="en-US" sz="3500" dirty="0" smtClean="0"/>
              <a:t>Tools, Techniques, and Technologies for Creating Inclusive Workplaces</a:t>
            </a:r>
          </a:p>
          <a:p>
            <a:pPr>
              <a:lnSpc>
                <a:spcPct val="110000"/>
              </a:lnSpc>
              <a:spcBef>
                <a:spcPct val="0"/>
              </a:spcBef>
              <a:buFont typeface="Wingdings" charset="0"/>
              <a:buNone/>
              <a:defRPr/>
            </a:pPr>
            <a:endParaRPr lang="en-US" altLang="en-US" sz="3600" b="0" dirty="0"/>
          </a:p>
          <a:p>
            <a:pPr>
              <a:lnSpc>
                <a:spcPct val="110000"/>
              </a:lnSpc>
              <a:spcBef>
                <a:spcPct val="0"/>
              </a:spcBef>
              <a:buFont typeface="Wingdings" charset="0"/>
              <a:buNone/>
              <a:defRPr/>
            </a:pPr>
            <a:r>
              <a:rPr lang="en-US" altLang="en-US" sz="2400" dirty="0"/>
              <a:t>Lou </a:t>
            </a:r>
            <a:r>
              <a:rPr lang="en-US" altLang="en-US" sz="2400" dirty="0" smtClean="0"/>
              <a:t>Orslene, JAN Co-Director</a:t>
            </a:r>
          </a:p>
          <a:p>
            <a:pPr>
              <a:lnSpc>
                <a:spcPct val="110000"/>
              </a:lnSpc>
              <a:spcBef>
                <a:spcPct val="0"/>
              </a:spcBef>
              <a:buFont typeface="Wingdings" charset="0"/>
              <a:buNone/>
              <a:defRPr/>
            </a:pPr>
            <a:r>
              <a:rPr lang="en-US" altLang="en-US" sz="2400" dirty="0" smtClean="0"/>
              <a:t>Orslene@jan.wvu.edu</a:t>
            </a:r>
          </a:p>
          <a:p>
            <a:pPr>
              <a:lnSpc>
                <a:spcPct val="110000"/>
              </a:lnSpc>
              <a:spcBef>
                <a:spcPct val="0"/>
              </a:spcBef>
              <a:buFont typeface="Wingdings" charset="0"/>
              <a:buNone/>
              <a:defRPr/>
            </a:pPr>
            <a:r>
              <a:rPr lang="en-US" altLang="en-US" sz="2400" dirty="0" smtClean="0"/>
              <a:t> </a:t>
            </a:r>
          </a:p>
          <a:p>
            <a:pPr>
              <a:lnSpc>
                <a:spcPct val="110000"/>
              </a:lnSpc>
              <a:spcBef>
                <a:spcPct val="0"/>
              </a:spcBef>
              <a:buFont typeface="Wingdings" charset="0"/>
              <a:buNone/>
              <a:defRPr/>
            </a:pPr>
            <a:endParaRPr lang="en-US" altLang="en-US" sz="2400" b="0" dirty="0"/>
          </a:p>
          <a:p>
            <a:pPr>
              <a:lnSpc>
                <a:spcPct val="110000"/>
              </a:lnSpc>
              <a:spcBef>
                <a:spcPct val="0"/>
              </a:spcBef>
              <a:buFont typeface="Wingdings" charset="0"/>
              <a:buNone/>
              <a:defRPr/>
            </a:pPr>
            <a:endParaRPr lang="en-US" altLang="en-US" sz="2400" b="0" dirty="0"/>
          </a:p>
          <a:p>
            <a:pPr>
              <a:lnSpc>
                <a:spcPct val="80000"/>
              </a:lnSpc>
              <a:spcBef>
                <a:spcPct val="0"/>
              </a:spcBef>
              <a:buFont typeface="Wingdings" charset="0"/>
              <a:buNone/>
              <a:defRPr/>
            </a:pPr>
            <a:endParaRPr lang="en-US" sz="1800" b="0" dirty="0">
              <a:latin typeface="Arial" charset="0"/>
              <a:ea typeface="ＭＳ Ｐゴシック" charset="0"/>
              <a:cs typeface="Arial" charset="0"/>
            </a:endParaRPr>
          </a:p>
        </p:txBody>
      </p:sp>
      <p:grpSp>
        <p:nvGrpSpPr>
          <p:cNvPr id="30724" name="Group 1" descr="A teacher working with a child student in school setting&#10;" title="Photo of woman with child"/>
          <p:cNvGrpSpPr>
            <a:grpSpLocks/>
          </p:cNvGrpSpPr>
          <p:nvPr/>
        </p:nvGrpSpPr>
        <p:grpSpPr bwMode="auto">
          <a:xfrm>
            <a:off x="1143000" y="914400"/>
            <a:ext cx="1981200" cy="4032250"/>
            <a:chOff x="1143000" y="914400"/>
            <a:chExt cx="1981200" cy="4032250"/>
          </a:xfrm>
        </p:grpSpPr>
        <p:pic>
          <p:nvPicPr>
            <p:cNvPr id="4" name="Picture 3" descr="Shipping clerk in a workroom. " title="Photo of man "/>
            <p:cNvPicPr>
              <a:picLocks noChangeAspect="1"/>
            </p:cNvPicPr>
            <p:nvPr/>
          </p:nvPicPr>
          <p:blipFill>
            <a:blip r:embed="rId3" cstate="print"/>
            <a:srcRect r="45324"/>
            <a:stretch>
              <a:fillRect/>
            </a:stretch>
          </p:blipFill>
          <p:spPr>
            <a:xfrm>
              <a:off x="1143000" y="914400"/>
              <a:ext cx="914400" cy="1212499"/>
            </a:xfrm>
            <a:prstGeom prst="rect">
              <a:avLst/>
            </a:prstGeom>
            <a:effectLst>
              <a:outerShdw blurRad="50800" dist="38100" dir="13500000" algn="br" rotWithShape="0">
                <a:prstClr val="black">
                  <a:alpha val="40000"/>
                </a:prstClr>
              </a:outerShdw>
            </a:effectLst>
            <a:scene3d>
              <a:camera prst="orthographicFront">
                <a:rot lat="0" lon="0" rev="0"/>
              </a:camera>
              <a:lightRig rig="threePt" dir="t"/>
            </a:scene3d>
          </p:spPr>
        </p:pic>
        <p:pic>
          <p:nvPicPr>
            <p:cNvPr id="5" name="Picture 4" descr="Woman teaching young girl"/>
            <p:cNvPicPr>
              <a:picLocks noChangeAspect="1"/>
            </p:cNvPicPr>
            <p:nvPr/>
          </p:nvPicPr>
          <p:blipFill>
            <a:blip r:embed="rId4"/>
            <a:srcRect l="52667" b="7701"/>
            <a:stretch>
              <a:fillRect/>
            </a:stretch>
          </p:blipFill>
          <p:spPr bwMode="auto">
            <a:xfrm>
              <a:off x="2209800" y="1746250"/>
              <a:ext cx="914400" cy="1292225"/>
            </a:xfrm>
            <a:prstGeom prst="rect">
              <a:avLst/>
            </a:prstGeom>
            <a:noFill/>
            <a:ln>
              <a:noFill/>
            </a:ln>
            <a:effectLst>
              <a:outerShdw blurRad="50800" dist="38100" dir="18900000" algn="b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Businesswoman using wheelchair" title="Photo of woman in hallway "/>
            <p:cNvPicPr>
              <a:picLocks noChangeAspect="1"/>
            </p:cNvPicPr>
            <p:nvPr/>
          </p:nvPicPr>
          <p:blipFill>
            <a:blip r:embed="rId5"/>
            <a:srcRect l="46001" r="4668" b="9540"/>
            <a:stretch>
              <a:fillRect/>
            </a:stretch>
          </p:blipFill>
          <p:spPr bwMode="auto">
            <a:xfrm>
              <a:off x="1143000" y="2279650"/>
              <a:ext cx="914400" cy="1216025"/>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eated businessman holding cane at desk in offcie setting" title="Photo of man in office setting"/>
            <p:cNvPicPr>
              <a:picLocks noChangeAspect="1"/>
            </p:cNvPicPr>
            <p:nvPr/>
          </p:nvPicPr>
          <p:blipFill>
            <a:blip r:embed="rId6"/>
            <a:srcRect l="44667" b="7701"/>
            <a:stretch>
              <a:fillRect/>
            </a:stretch>
          </p:blipFill>
          <p:spPr bwMode="auto">
            <a:xfrm>
              <a:off x="2209800" y="3182938"/>
              <a:ext cx="914400" cy="1104900"/>
            </a:xfrm>
            <a:prstGeom prst="rect">
              <a:avLst/>
            </a:prstGeom>
            <a:noFill/>
            <a:ln>
              <a:noFill/>
            </a:ln>
            <a:effectLst>
              <a:outerShdw blurRad="50800" dist="38100" algn="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ore clerk in grocery store" title="Photo of man in grocery store"/>
            <p:cNvPicPr>
              <a:picLocks noChangeAspect="1"/>
            </p:cNvPicPr>
            <p:nvPr/>
          </p:nvPicPr>
          <p:blipFill>
            <a:blip r:embed="rId7"/>
            <a:srcRect/>
            <a:stretch>
              <a:fillRect/>
            </a:stretch>
          </p:blipFill>
          <p:spPr bwMode="auto">
            <a:xfrm>
              <a:off x="1143000" y="3649663"/>
              <a:ext cx="914400" cy="1296987"/>
            </a:xfrm>
            <a:prstGeom prst="rect">
              <a:avLst/>
            </a:prstGeom>
            <a:noFill/>
            <a:ln>
              <a:noFill/>
            </a:ln>
            <a:effectLst>
              <a:outerShdw blurRad="50800" dist="38100" dir="8100000" algn="tr"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63404865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p:txBody>
          <a:bodyPr>
            <a:noAutofit/>
          </a:bodyPr>
          <a:lstStyle/>
          <a:p>
            <a:pPr marL="0" indent="0">
              <a:spcAft>
                <a:spcPts val="1200"/>
              </a:spcAft>
              <a:defRPr/>
            </a:pPr>
            <a:endParaRPr lang="en-US" altLang="en-US" sz="800" b="0" dirty="0" smtClean="0"/>
          </a:p>
          <a:p>
            <a:pPr marL="0" indent="0">
              <a:spcAft>
                <a:spcPts val="1200"/>
              </a:spcAft>
              <a:defRPr/>
            </a:pPr>
            <a:r>
              <a:rPr lang="en-US" altLang="en-US" sz="2800" b="0" dirty="0" smtClean="0"/>
              <a:t>The three C’s: Increase comfort, confidence, and competence </a:t>
            </a:r>
          </a:p>
          <a:p>
            <a:pPr>
              <a:spcAft>
                <a:spcPts val="1200"/>
              </a:spcAft>
              <a:buFont typeface="Wingdings" panose="05000000000000000000" pitchFamily="2" charset="2"/>
              <a:buChar char="§"/>
              <a:defRPr/>
            </a:pPr>
            <a:r>
              <a:rPr lang="en-US" altLang="en-US" sz="2400" b="0" dirty="0" smtClean="0"/>
              <a:t>Develop skills that help to more effectively </a:t>
            </a:r>
            <a:r>
              <a:rPr lang="en-US" altLang="en-US" sz="2400" b="0" dirty="0"/>
              <a:t>communicate </a:t>
            </a:r>
            <a:r>
              <a:rPr lang="en-US" altLang="en-US" sz="2400" b="0" dirty="0" smtClean="0"/>
              <a:t>at work </a:t>
            </a:r>
            <a:r>
              <a:rPr lang="en-US" altLang="en-US" sz="2400" b="0" dirty="0"/>
              <a:t>with people with </a:t>
            </a:r>
            <a:r>
              <a:rPr lang="en-US" altLang="en-US" sz="2400" b="0" dirty="0" smtClean="0"/>
              <a:t>disabilities</a:t>
            </a:r>
          </a:p>
          <a:p>
            <a:pPr>
              <a:spcAft>
                <a:spcPts val="1200"/>
              </a:spcAft>
              <a:buFont typeface="Wingdings" panose="05000000000000000000" pitchFamily="2" charset="2"/>
              <a:buChar char="§"/>
              <a:defRPr/>
            </a:pPr>
            <a:r>
              <a:rPr lang="en-US" altLang="en-US" sz="2400" b="0" dirty="0" smtClean="0"/>
              <a:t>Develop and effectively communicate actionable policy and procedures</a:t>
            </a:r>
          </a:p>
          <a:p>
            <a:pPr>
              <a:spcAft>
                <a:spcPts val="1200"/>
              </a:spcAft>
              <a:buFont typeface="Wingdings" panose="05000000000000000000" pitchFamily="2" charset="2"/>
              <a:buChar char="§"/>
              <a:defRPr/>
            </a:pPr>
            <a:r>
              <a:rPr lang="en-US" altLang="en-US" sz="2400" b="0" dirty="0" smtClean="0"/>
              <a:t>Develop normative practices for engaging with people with disabilities throughout the employee life cycle</a:t>
            </a:r>
          </a:p>
          <a:p>
            <a:pPr marL="0" indent="0">
              <a:defRPr/>
            </a:pPr>
            <a:endParaRPr lang="en-US" altLang="en-US" sz="2400" dirty="0" smtClean="0"/>
          </a:p>
        </p:txBody>
      </p:sp>
      <p:sp>
        <p:nvSpPr>
          <p:cNvPr id="36867"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0A0ED63-7F5B-453C-ACC5-5B67067E997A}" type="slidenum">
              <a:rPr lang="en-US" altLang="en-US" sz="1400" smtClean="0">
                <a:solidFill>
                  <a:srgbClr val="FFFFFF"/>
                </a:solidFill>
              </a:rPr>
              <a:pPr>
                <a:spcBef>
                  <a:spcPct val="0"/>
                </a:spcBef>
                <a:buFontTx/>
                <a:buNone/>
              </a:pPr>
              <a:t>10</a:t>
            </a:fld>
            <a:endParaRPr lang="en-US" altLang="en-US" sz="1400" dirty="0" smtClean="0">
              <a:solidFill>
                <a:srgbClr val="FFFFFF"/>
              </a:solidFill>
            </a:endParaRPr>
          </a:p>
        </p:txBody>
      </p:sp>
      <p:sp>
        <p:nvSpPr>
          <p:cNvPr id="36868" name="Title 1"/>
          <p:cNvSpPr txBox="1">
            <a:spLocks/>
          </p:cNvSpPr>
          <p:nvPr/>
        </p:nvSpPr>
        <p:spPr bwMode="auto">
          <a:xfrm>
            <a:off x="457200" y="381000"/>
            <a:ext cx="70246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dirty="0"/>
              <a:t> </a:t>
            </a:r>
            <a:r>
              <a:rPr lang="en-US" altLang="en-US" b="1" dirty="0" smtClean="0"/>
              <a:t>Creating Workplace Inclusion </a:t>
            </a:r>
            <a:endParaRPr lang="en-US" altLang="en-US" sz="2800" b="1" dirty="0"/>
          </a:p>
        </p:txBody>
      </p:sp>
    </p:spTree>
    <p:extLst>
      <p:ext uri="{BB962C8B-B14F-4D97-AF65-F5344CB8AC3E}">
        <p14:creationId xmlns:p14="http://schemas.microsoft.com/office/powerpoint/2010/main" val="27359010"/>
      </p:ext>
    </p:extLst>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838200" y="1295400"/>
            <a:ext cx="7848600" cy="5184775"/>
          </a:xfrm>
        </p:spPr>
        <p:txBody>
          <a:bodyPr/>
          <a:lstStyle/>
          <a:p>
            <a:pPr>
              <a:spcAft>
                <a:spcPts val="900"/>
              </a:spcAft>
            </a:pPr>
            <a:r>
              <a:rPr lang="mr-IN" altLang="en-US" sz="3200" smtClean="0">
                <a:solidFill>
                  <a:srgbClr val="002060"/>
                </a:solidFill>
              </a:rPr>
              <a:t>…</a:t>
            </a:r>
            <a:r>
              <a:rPr lang="en-US" altLang="en-US" sz="3200" smtClean="0">
                <a:solidFill>
                  <a:srgbClr val="002060"/>
                </a:solidFill>
              </a:rPr>
              <a:t>..and Remain Open </a:t>
            </a:r>
          </a:p>
          <a:p>
            <a:pPr>
              <a:spcAft>
                <a:spcPts val="900"/>
              </a:spcAft>
            </a:pPr>
            <a:endParaRPr lang="en-US" altLang="en-US" sz="1200" smtClean="0">
              <a:solidFill>
                <a:srgbClr val="002060"/>
              </a:solidFill>
            </a:endParaRPr>
          </a:p>
          <a:p>
            <a:pPr>
              <a:buFont typeface="Calibri" panose="020F0502020204030204" pitchFamily="34" charset="0"/>
              <a:buAutoNum type="arabicParenR"/>
            </a:pPr>
            <a:r>
              <a:rPr lang="en-US" altLang="en-US" smtClean="0">
                <a:solidFill>
                  <a:srgbClr val="002060"/>
                </a:solidFill>
              </a:rPr>
              <a:t> Accessible buildings, technology, etc.</a:t>
            </a:r>
          </a:p>
          <a:p>
            <a:pPr>
              <a:buFont typeface="Calibri" panose="020F0502020204030204" pitchFamily="34" charset="0"/>
              <a:buAutoNum type="arabicParenR"/>
            </a:pPr>
            <a:r>
              <a:rPr lang="en-US" altLang="en-US" smtClean="0">
                <a:solidFill>
                  <a:srgbClr val="002060"/>
                </a:solidFill>
              </a:rPr>
              <a:t> Inclusive ethos - particularly language</a:t>
            </a:r>
          </a:p>
          <a:p>
            <a:pPr>
              <a:buFont typeface="Calibri" panose="020F0502020204030204" pitchFamily="34" charset="0"/>
              <a:buAutoNum type="arabicParenR"/>
            </a:pPr>
            <a:r>
              <a:rPr lang="en-US" altLang="en-US" smtClean="0">
                <a:solidFill>
                  <a:srgbClr val="002060"/>
                </a:solidFill>
              </a:rPr>
              <a:t> Inclusive public relations and marketing,       particularly on social media</a:t>
            </a:r>
          </a:p>
          <a:p>
            <a:pPr>
              <a:buFont typeface="Calibri" panose="020F0502020204030204" pitchFamily="34" charset="0"/>
              <a:buAutoNum type="arabicParenR"/>
            </a:pPr>
            <a:r>
              <a:rPr lang="en-US" altLang="en-US" smtClean="0">
                <a:solidFill>
                  <a:srgbClr val="002060"/>
                </a:solidFill>
              </a:rPr>
              <a:t> Collaborative and authentic relationships  with national and local resources to recruit/retain talent</a:t>
            </a:r>
          </a:p>
          <a:p>
            <a:pPr>
              <a:buFont typeface="Calibri" panose="020F0502020204030204" pitchFamily="34" charset="0"/>
              <a:buAutoNum type="arabicParenR"/>
            </a:pPr>
            <a:r>
              <a:rPr lang="en-US" altLang="en-US" smtClean="0">
                <a:solidFill>
                  <a:srgbClr val="002060"/>
                </a:solidFill>
              </a:rPr>
              <a:t> Inclusive policies and practices</a:t>
            </a:r>
          </a:p>
        </p:txBody>
      </p:sp>
      <p:sp>
        <p:nvSpPr>
          <p:cNvPr id="4301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D6E4CF63-AB6C-414F-8895-BCD0CA7E7ED9}" type="slidenum">
              <a:rPr lang="en-US" altLang="en-US" sz="1200">
                <a:solidFill>
                  <a:srgbClr val="FFFFFF"/>
                </a:solidFill>
              </a:rPr>
              <a:pPr>
                <a:spcBef>
                  <a:spcPct val="0"/>
                </a:spcBef>
                <a:buFontTx/>
                <a:buNone/>
              </a:pPr>
              <a:t>11</a:t>
            </a:fld>
            <a:endParaRPr lang="en-US" altLang="en-US" sz="1400">
              <a:solidFill>
                <a:srgbClr val="FFFFFF"/>
              </a:solidFill>
            </a:endParaRPr>
          </a:p>
        </p:txBody>
      </p:sp>
      <p:sp>
        <p:nvSpPr>
          <p:cNvPr id="43012" name="Title 1"/>
          <p:cNvSpPr txBox="1">
            <a:spLocks/>
          </p:cNvSpPr>
          <p:nvPr/>
        </p:nvSpPr>
        <p:spPr bwMode="auto">
          <a:xfrm>
            <a:off x="468313" y="409575"/>
            <a:ext cx="5897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3600" b="1">
                <a:solidFill>
                  <a:srgbClr val="002060"/>
                </a:solidFill>
                <a:latin typeface="Calibri" panose="020F0502020204030204" pitchFamily="34" charset="0"/>
              </a:rPr>
              <a:t>Five Signs the Doors are Open</a:t>
            </a:r>
          </a:p>
        </p:txBody>
      </p:sp>
    </p:spTree>
    <p:extLst>
      <p:ext uri="{BB962C8B-B14F-4D97-AF65-F5344CB8AC3E}">
        <p14:creationId xmlns:p14="http://schemas.microsoft.com/office/powerpoint/2010/main" val="3494029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838200" y="1295400"/>
            <a:ext cx="7848600" cy="5184775"/>
          </a:xfrm>
        </p:spPr>
        <p:txBody>
          <a:bodyPr>
            <a:normAutofit fontScale="62500" lnSpcReduction="20000"/>
          </a:bodyPr>
          <a:lstStyle/>
          <a:p>
            <a:pPr>
              <a:spcAft>
                <a:spcPts val="900"/>
              </a:spcAft>
              <a:buFont typeface="Wingdings" charset="0"/>
              <a:buNone/>
              <a:defRPr/>
            </a:pPr>
            <a:endParaRPr lang="en-US" altLang="en-US" sz="3600" dirty="0">
              <a:solidFill>
                <a:srgbClr val="002060"/>
              </a:solidFill>
              <a:ea typeface="ＭＳ Ｐゴシック" charset="0"/>
            </a:endParaRPr>
          </a:p>
          <a:p>
            <a:pPr>
              <a:spcBef>
                <a:spcPts val="0"/>
              </a:spcBef>
              <a:buFont typeface="Wingdings" panose="05000000000000000000" pitchFamily="2" charset="2"/>
              <a:buChar char="§"/>
              <a:defRPr/>
            </a:pPr>
            <a:r>
              <a:rPr lang="en-US" sz="3600" dirty="0">
                <a:solidFill>
                  <a:srgbClr val="002060"/>
                </a:solidFill>
                <a:ea typeface="ＭＳ Ｐゴシック" charset="0"/>
              </a:rPr>
              <a:t>Focusing on diverse abilities and contributions to productivity goals instead of </a:t>
            </a:r>
            <a:r>
              <a:rPr lang="en-US" sz="3600" dirty="0" smtClean="0">
                <a:solidFill>
                  <a:srgbClr val="002060"/>
                </a:solidFill>
                <a:ea typeface="ＭＳ Ｐゴシック" charset="0"/>
              </a:rPr>
              <a:t>disability</a:t>
            </a:r>
          </a:p>
          <a:p>
            <a:pPr>
              <a:spcBef>
                <a:spcPts val="0"/>
              </a:spcBef>
              <a:buFont typeface="Wingdings" panose="05000000000000000000" pitchFamily="2" charset="2"/>
              <a:buChar char="§"/>
              <a:defRPr/>
            </a:pPr>
            <a:endParaRPr lang="en-US" sz="3600" dirty="0">
              <a:solidFill>
                <a:srgbClr val="002060"/>
              </a:solidFill>
              <a:ea typeface="ＭＳ Ｐゴシック" charset="0"/>
            </a:endParaRPr>
          </a:p>
          <a:p>
            <a:pPr>
              <a:spcBef>
                <a:spcPts val="0"/>
              </a:spcBef>
              <a:buFont typeface="Wingdings" charset="0"/>
              <a:buNone/>
              <a:defRPr/>
            </a:pPr>
            <a:endParaRPr lang="en-US" sz="1400" dirty="0">
              <a:solidFill>
                <a:srgbClr val="002060"/>
              </a:solidFill>
              <a:ea typeface="ＭＳ Ｐゴシック" charset="0"/>
            </a:endParaRPr>
          </a:p>
          <a:p>
            <a:pPr>
              <a:spcBef>
                <a:spcPts val="0"/>
              </a:spcBef>
              <a:buFont typeface="Wingdings" panose="05000000000000000000" pitchFamily="2" charset="2"/>
              <a:buChar char="§"/>
              <a:defRPr/>
            </a:pPr>
            <a:r>
              <a:rPr lang="en-US" sz="3600" dirty="0">
                <a:solidFill>
                  <a:srgbClr val="002060"/>
                </a:solidFill>
                <a:ea typeface="ＭＳ Ｐゴシック" charset="0"/>
              </a:rPr>
              <a:t>Adopting facilities/IT access for all/universal design to reduce the need for individualized </a:t>
            </a:r>
            <a:r>
              <a:rPr lang="en-US" sz="3600" dirty="0" smtClean="0">
                <a:solidFill>
                  <a:srgbClr val="002060"/>
                </a:solidFill>
                <a:ea typeface="ＭＳ Ｐゴシック" charset="0"/>
              </a:rPr>
              <a:t>accommodations</a:t>
            </a:r>
          </a:p>
          <a:p>
            <a:pPr marL="0" indent="0">
              <a:spcBef>
                <a:spcPts val="0"/>
              </a:spcBef>
              <a:defRPr/>
            </a:pPr>
            <a:endParaRPr lang="en-US" sz="3600" dirty="0">
              <a:solidFill>
                <a:srgbClr val="002060"/>
              </a:solidFill>
              <a:ea typeface="ＭＳ Ｐゴシック" charset="0"/>
            </a:endParaRPr>
          </a:p>
          <a:p>
            <a:pPr>
              <a:spcBef>
                <a:spcPts val="0"/>
              </a:spcBef>
              <a:buFont typeface="Wingdings" charset="0"/>
              <a:buNone/>
              <a:defRPr/>
            </a:pPr>
            <a:endParaRPr lang="en-US" sz="1400" dirty="0">
              <a:solidFill>
                <a:srgbClr val="002060"/>
              </a:solidFill>
              <a:ea typeface="ＭＳ Ｐゴシック" charset="0"/>
            </a:endParaRPr>
          </a:p>
          <a:p>
            <a:pPr>
              <a:spcBef>
                <a:spcPts val="0"/>
              </a:spcBef>
              <a:buFont typeface="Wingdings" panose="05000000000000000000" pitchFamily="2" charset="2"/>
              <a:buChar char="§"/>
              <a:defRPr/>
            </a:pPr>
            <a:r>
              <a:rPr lang="en-US" sz="3600" dirty="0">
                <a:solidFill>
                  <a:srgbClr val="002060"/>
                </a:solidFill>
                <a:ea typeface="ＭＳ Ｐゴシック" charset="0"/>
              </a:rPr>
              <a:t>Develop an integrated or harmonized model, including a single point of contact for leave and accommodation along with a centralized funding </a:t>
            </a:r>
            <a:r>
              <a:rPr lang="en-US" sz="3600" dirty="0" smtClean="0">
                <a:solidFill>
                  <a:srgbClr val="002060"/>
                </a:solidFill>
                <a:ea typeface="ＭＳ Ｐゴシック" charset="0"/>
              </a:rPr>
              <a:t>stream</a:t>
            </a:r>
          </a:p>
          <a:p>
            <a:pPr marL="0" indent="0">
              <a:spcBef>
                <a:spcPts val="0"/>
              </a:spcBef>
              <a:defRPr/>
            </a:pPr>
            <a:endParaRPr lang="en-US" sz="3600" dirty="0" smtClean="0">
              <a:solidFill>
                <a:srgbClr val="002060"/>
              </a:solidFill>
              <a:ea typeface="ＭＳ Ｐゴシック" charset="0"/>
            </a:endParaRPr>
          </a:p>
          <a:p>
            <a:pPr>
              <a:spcBef>
                <a:spcPts val="0"/>
              </a:spcBef>
              <a:buFont typeface="Wingdings" panose="05000000000000000000" pitchFamily="2" charset="2"/>
              <a:buChar char="§"/>
              <a:defRPr/>
            </a:pPr>
            <a:r>
              <a:rPr lang="en-US" sz="3600" dirty="0">
                <a:solidFill>
                  <a:srgbClr val="002060"/>
                </a:solidFill>
                <a:ea typeface="ＭＳ Ｐゴシック" charset="0"/>
              </a:rPr>
              <a:t>Development of an internal business case shared with everyone, particularly with talent acquisition staff and managers</a:t>
            </a:r>
          </a:p>
          <a:p>
            <a:pPr>
              <a:spcBef>
                <a:spcPts val="0"/>
              </a:spcBef>
              <a:buFont typeface="Wingdings" panose="05000000000000000000" pitchFamily="2" charset="2"/>
              <a:buChar char="§"/>
              <a:defRPr/>
            </a:pPr>
            <a:endParaRPr lang="en-US" sz="3600" dirty="0">
              <a:solidFill>
                <a:srgbClr val="002060"/>
              </a:solidFill>
              <a:ea typeface="ＭＳ Ｐゴシック" charset="0"/>
            </a:endParaRPr>
          </a:p>
        </p:txBody>
      </p:sp>
      <p:sp>
        <p:nvSpPr>
          <p:cNvPr id="3277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668D2FCE-56D4-4A5C-BB22-12B8B8C2BE13}" type="slidenum">
              <a:rPr lang="en-US" altLang="en-US" sz="1200">
                <a:solidFill>
                  <a:srgbClr val="FFFFFF"/>
                </a:solidFill>
              </a:rPr>
              <a:pPr>
                <a:spcBef>
                  <a:spcPct val="0"/>
                </a:spcBef>
                <a:buFontTx/>
                <a:buNone/>
              </a:pPr>
              <a:t>12</a:t>
            </a:fld>
            <a:endParaRPr lang="en-US" altLang="en-US" sz="1400">
              <a:solidFill>
                <a:srgbClr val="FFFFFF"/>
              </a:solidFill>
            </a:endParaRPr>
          </a:p>
        </p:txBody>
      </p:sp>
      <p:sp>
        <p:nvSpPr>
          <p:cNvPr id="96260" name="Title 1"/>
          <p:cNvSpPr txBox="1">
            <a:spLocks/>
          </p:cNvSpPr>
          <p:nvPr/>
        </p:nvSpPr>
        <p:spPr bwMode="auto">
          <a:xfrm>
            <a:off x="406400" y="358775"/>
            <a:ext cx="6125029"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3600" b="1" dirty="0" smtClean="0">
                <a:solidFill>
                  <a:srgbClr val="254061"/>
                </a:solidFill>
                <a:ea typeface="ＭＳ Ｐゴシック" charset="0"/>
              </a:rPr>
              <a:t>Emerging Inclusion Practices</a:t>
            </a:r>
            <a:endParaRPr lang="en-US" altLang="en-US" sz="3600" b="1" dirty="0">
              <a:solidFill>
                <a:srgbClr val="25406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245703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838200" y="1295400"/>
            <a:ext cx="7848600" cy="5184775"/>
          </a:xfrm>
        </p:spPr>
        <p:txBody>
          <a:bodyPr>
            <a:normAutofit fontScale="70000" lnSpcReduction="20000"/>
          </a:bodyPr>
          <a:lstStyle/>
          <a:p>
            <a:pPr>
              <a:spcAft>
                <a:spcPts val="900"/>
              </a:spcAft>
              <a:buFont typeface="Wingdings" charset="0"/>
              <a:buNone/>
              <a:defRPr/>
            </a:pPr>
            <a:endParaRPr lang="en-US" altLang="en-US" sz="3600" dirty="0">
              <a:solidFill>
                <a:srgbClr val="002060"/>
              </a:solidFill>
              <a:ea typeface="ＭＳ Ｐゴシック" charset="0"/>
            </a:endParaRPr>
          </a:p>
          <a:p>
            <a:pPr>
              <a:buFont typeface="Wingdings" panose="05000000000000000000" pitchFamily="2" charset="2"/>
              <a:buChar char="§"/>
              <a:defRPr/>
            </a:pPr>
            <a:r>
              <a:rPr lang="en-US" sz="3600" dirty="0">
                <a:solidFill>
                  <a:srgbClr val="002060"/>
                </a:solidFill>
                <a:ea typeface="ＭＳ Ｐゴシック" charset="0"/>
              </a:rPr>
              <a:t>Develop a list of preapproved accommodations not requiring a full assessment and interactive process</a:t>
            </a:r>
          </a:p>
          <a:p>
            <a:pPr>
              <a:buFont typeface="Wingdings" panose="05000000000000000000" pitchFamily="2" charset="2"/>
              <a:buChar char="§"/>
              <a:defRPr/>
            </a:pPr>
            <a:endParaRPr lang="en-US" sz="1400" dirty="0">
              <a:solidFill>
                <a:srgbClr val="002060"/>
              </a:solidFill>
              <a:ea typeface="ＭＳ Ｐゴシック" charset="0"/>
            </a:endParaRPr>
          </a:p>
          <a:p>
            <a:pPr>
              <a:buFont typeface="Wingdings" panose="05000000000000000000" pitchFamily="2" charset="2"/>
              <a:buChar char="§"/>
              <a:defRPr/>
            </a:pPr>
            <a:r>
              <a:rPr lang="en-US" sz="3600" dirty="0">
                <a:solidFill>
                  <a:srgbClr val="002060"/>
                </a:solidFill>
                <a:ea typeface="ＭＳ Ｐゴシック" charset="0"/>
              </a:rPr>
              <a:t>Purchase or develop an accommodation tracking system</a:t>
            </a:r>
          </a:p>
          <a:p>
            <a:pPr>
              <a:buFont typeface="Wingdings" panose="05000000000000000000" pitchFamily="2" charset="2"/>
              <a:buChar char="§"/>
              <a:defRPr/>
            </a:pPr>
            <a:endParaRPr lang="en-US" sz="1400" dirty="0">
              <a:solidFill>
                <a:srgbClr val="002060"/>
              </a:solidFill>
              <a:ea typeface="ＭＳ Ｐゴシック" charset="0"/>
            </a:endParaRPr>
          </a:p>
          <a:p>
            <a:pPr>
              <a:buFont typeface="Wingdings" panose="05000000000000000000" pitchFamily="2" charset="2"/>
              <a:buChar char="§"/>
              <a:defRPr/>
            </a:pPr>
            <a:r>
              <a:rPr lang="en-US" altLang="en-US" sz="3600" dirty="0">
                <a:solidFill>
                  <a:srgbClr val="002060"/>
                </a:solidFill>
                <a:ea typeface="ＭＳ Ｐゴシック" charset="0"/>
              </a:rPr>
              <a:t>Gathering/reporting meaningful metrics (e.g. </a:t>
            </a:r>
            <a:r>
              <a:rPr lang="en-US" altLang="en-US" sz="3600" dirty="0" smtClean="0">
                <a:solidFill>
                  <a:srgbClr val="002060"/>
                </a:solidFill>
                <a:ea typeface="ＭＳ Ｐゴシック" charset="0"/>
              </a:rPr>
              <a:t>accommodation inquiries, provided, denied, appealed, days lost to inaction)</a:t>
            </a:r>
          </a:p>
          <a:p>
            <a:pPr>
              <a:buFont typeface="Wingdings" panose="05000000000000000000" pitchFamily="2" charset="2"/>
              <a:buChar char="§"/>
              <a:defRPr/>
            </a:pPr>
            <a:r>
              <a:rPr lang="en-US" altLang="en-US" sz="3600" dirty="0">
                <a:solidFill>
                  <a:srgbClr val="002060"/>
                </a:solidFill>
                <a:ea typeface="ＭＳ Ｐゴシック" charset="0"/>
              </a:rPr>
              <a:t>B</a:t>
            </a:r>
            <a:r>
              <a:rPr lang="en-US" altLang="en-US" sz="3600" dirty="0" smtClean="0">
                <a:solidFill>
                  <a:srgbClr val="002060"/>
                </a:solidFill>
                <a:ea typeface="ＭＳ Ｐゴシック" charset="0"/>
              </a:rPr>
              <a:t>enchmarking against peers </a:t>
            </a:r>
            <a:r>
              <a:rPr lang="en-US" altLang="en-US" sz="3600" dirty="0">
                <a:solidFill>
                  <a:srgbClr val="002060"/>
                </a:solidFill>
                <a:ea typeface="ＭＳ Ｐゴシック" charset="0"/>
              </a:rPr>
              <a:t>US BLN or NOD </a:t>
            </a:r>
            <a:endParaRPr lang="en-US" sz="3600" dirty="0">
              <a:solidFill>
                <a:srgbClr val="002060"/>
              </a:solidFill>
              <a:ea typeface="ＭＳ Ｐゴシック" charset="0"/>
            </a:endParaRPr>
          </a:p>
          <a:p>
            <a:pPr>
              <a:buFont typeface="Wingdings" panose="05000000000000000000" pitchFamily="2" charset="2"/>
              <a:buChar char="§"/>
              <a:defRPr/>
            </a:pPr>
            <a:endParaRPr lang="en-US" sz="1400" dirty="0">
              <a:solidFill>
                <a:srgbClr val="002060"/>
              </a:solidFill>
              <a:ea typeface="ＭＳ Ｐゴシック" charset="0"/>
            </a:endParaRPr>
          </a:p>
          <a:p>
            <a:pPr>
              <a:buFont typeface="Wingdings" panose="05000000000000000000" pitchFamily="2" charset="2"/>
              <a:buChar char="§"/>
              <a:defRPr/>
            </a:pPr>
            <a:r>
              <a:rPr lang="en-US" sz="3600" dirty="0">
                <a:solidFill>
                  <a:srgbClr val="002060"/>
                </a:solidFill>
                <a:ea typeface="ＭＳ Ｐゴシック" charset="0"/>
              </a:rPr>
              <a:t>Encouraging all employees to be visible/engaged allies</a:t>
            </a:r>
          </a:p>
        </p:txBody>
      </p:sp>
      <p:sp>
        <p:nvSpPr>
          <p:cNvPr id="3481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1134C7B6-338D-4F35-BD95-ACA9A143C61B}" type="slidenum">
              <a:rPr lang="en-US" altLang="en-US" sz="1200">
                <a:solidFill>
                  <a:srgbClr val="FFFFFF"/>
                </a:solidFill>
              </a:rPr>
              <a:pPr>
                <a:spcBef>
                  <a:spcPct val="0"/>
                </a:spcBef>
                <a:buFontTx/>
                <a:buNone/>
              </a:pPr>
              <a:t>13</a:t>
            </a:fld>
            <a:endParaRPr lang="en-US" altLang="en-US" sz="1400">
              <a:solidFill>
                <a:srgbClr val="FFFFFF"/>
              </a:solidFill>
            </a:endParaRPr>
          </a:p>
        </p:txBody>
      </p:sp>
      <p:sp>
        <p:nvSpPr>
          <p:cNvPr id="96260" name="Title 1"/>
          <p:cNvSpPr txBox="1">
            <a:spLocks/>
          </p:cNvSpPr>
          <p:nvPr/>
        </p:nvSpPr>
        <p:spPr bwMode="auto">
          <a:xfrm>
            <a:off x="406400" y="358775"/>
            <a:ext cx="6146800"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spcBef>
                <a:spcPct val="0"/>
              </a:spcBef>
              <a:buNone/>
              <a:defRPr/>
            </a:pPr>
            <a:r>
              <a:rPr lang="en-US" altLang="en-US" sz="3600" b="1" dirty="0" smtClean="0">
                <a:solidFill>
                  <a:srgbClr val="254061"/>
                </a:solidFill>
                <a:ea typeface="ＭＳ Ｐゴシック" charset="0"/>
              </a:rPr>
              <a:t>Emerging Inclusion Practices</a:t>
            </a:r>
            <a:endParaRPr lang="en-US" altLang="en-US" sz="3600" b="1" dirty="0">
              <a:solidFill>
                <a:srgbClr val="25406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25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838200" y="1295400"/>
            <a:ext cx="7848600" cy="5184775"/>
          </a:xfrm>
        </p:spPr>
        <p:txBody>
          <a:bodyPr>
            <a:normAutofit lnSpcReduction="10000"/>
          </a:bodyPr>
          <a:lstStyle/>
          <a:p>
            <a:pPr>
              <a:lnSpc>
                <a:spcPct val="80000"/>
              </a:lnSpc>
              <a:spcAft>
                <a:spcPts val="900"/>
              </a:spcAft>
              <a:defRPr/>
            </a:pPr>
            <a:endParaRPr lang="en-US" altLang="en-US" sz="900" dirty="0" smtClean="0">
              <a:solidFill>
                <a:srgbClr val="002060"/>
              </a:solidFill>
            </a:endParaRPr>
          </a:p>
          <a:p>
            <a:pPr>
              <a:lnSpc>
                <a:spcPct val="80000"/>
              </a:lnSpc>
              <a:buFont typeface="Wingdings" panose="05000000000000000000" pitchFamily="2" charset="2"/>
              <a:buChar char="§"/>
              <a:defRPr/>
            </a:pPr>
            <a:r>
              <a:rPr lang="en-US" altLang="en-US" sz="2400" dirty="0" smtClean="0"/>
              <a:t>Utilizing/leveraging an internal list of commonly requested accommodations by job function</a:t>
            </a:r>
          </a:p>
          <a:p>
            <a:pPr>
              <a:lnSpc>
                <a:spcPct val="80000"/>
              </a:lnSpc>
              <a:buFont typeface="Wingdings" panose="05000000000000000000" pitchFamily="2" charset="2"/>
              <a:buChar char="§"/>
              <a:defRPr/>
            </a:pPr>
            <a:endParaRPr lang="en-US" altLang="en-US" sz="2400" dirty="0" smtClean="0"/>
          </a:p>
          <a:p>
            <a:pPr>
              <a:lnSpc>
                <a:spcPct val="80000"/>
              </a:lnSpc>
              <a:buFont typeface="Wingdings" panose="05000000000000000000" pitchFamily="2" charset="2"/>
              <a:buChar char="§"/>
              <a:defRPr/>
            </a:pPr>
            <a:r>
              <a:rPr lang="en-US" altLang="en-US" sz="2400" dirty="0" smtClean="0"/>
              <a:t>Developing a </a:t>
            </a:r>
            <a:r>
              <a:rPr lang="ja-JP" altLang="en-US" sz="2400" dirty="0" smtClean="0"/>
              <a:t>“</a:t>
            </a:r>
            <a:r>
              <a:rPr lang="en-US" altLang="ja-JP" sz="2400" dirty="0" smtClean="0"/>
              <a:t>task bank</a:t>
            </a:r>
            <a:r>
              <a:rPr lang="ja-JP" altLang="en-US" sz="2400" dirty="0" smtClean="0"/>
              <a:t>”</a:t>
            </a:r>
            <a:r>
              <a:rPr lang="en-US" altLang="ja-JP" sz="2400" dirty="0" smtClean="0"/>
              <a:t> of jobs that an employee with a disability or injury can perform to keep them engaged with the workplace even though they cannot yet perform all of the essential functions of their job</a:t>
            </a:r>
          </a:p>
          <a:p>
            <a:pPr>
              <a:lnSpc>
                <a:spcPct val="80000"/>
              </a:lnSpc>
              <a:buFont typeface="Wingdings" panose="05000000000000000000" pitchFamily="2" charset="2"/>
              <a:buChar char="§"/>
              <a:defRPr/>
            </a:pPr>
            <a:endParaRPr lang="en-US" altLang="en-US" sz="2400" dirty="0" smtClean="0"/>
          </a:p>
          <a:p>
            <a:pPr>
              <a:lnSpc>
                <a:spcPct val="80000"/>
              </a:lnSpc>
              <a:buFont typeface="Wingdings" panose="05000000000000000000" pitchFamily="2" charset="2"/>
              <a:buChar char="§"/>
              <a:defRPr/>
            </a:pPr>
            <a:r>
              <a:rPr lang="en-US" altLang="en-US" sz="2400" dirty="0" smtClean="0"/>
              <a:t>Training and more training particularly for hiring managers and supervisors –Use outside resources more effectively – do not recreate the wheel internally</a:t>
            </a:r>
          </a:p>
          <a:p>
            <a:pPr marL="0" indent="0">
              <a:lnSpc>
                <a:spcPct val="80000"/>
              </a:lnSpc>
              <a:defRPr/>
            </a:pPr>
            <a:endParaRPr lang="en-US" altLang="en-US" sz="2400" dirty="0" smtClean="0"/>
          </a:p>
          <a:p>
            <a:pPr>
              <a:lnSpc>
                <a:spcPct val="80000"/>
              </a:lnSpc>
              <a:buFont typeface="Wingdings" panose="05000000000000000000" pitchFamily="2" charset="2"/>
              <a:buChar char="§"/>
              <a:defRPr/>
            </a:pPr>
            <a:r>
              <a:rPr lang="en-US" altLang="en-US" sz="2400" dirty="0" smtClean="0"/>
              <a:t>Provide boilerplate accessibility contract language to contract officers</a:t>
            </a:r>
          </a:p>
          <a:p>
            <a:pPr>
              <a:lnSpc>
                <a:spcPct val="80000"/>
              </a:lnSpc>
              <a:buFont typeface="Wingdings" panose="05000000000000000000" pitchFamily="2" charset="2"/>
              <a:buChar char="§"/>
              <a:defRPr/>
            </a:pPr>
            <a:endParaRPr lang="en-US" altLang="en-US" sz="900" b="0" dirty="0" smtClean="0"/>
          </a:p>
        </p:txBody>
      </p:sp>
      <p:sp>
        <p:nvSpPr>
          <p:cNvPr id="3686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1197468-68FA-4DE0-97AA-BF7F65022895}" type="slidenum">
              <a:rPr lang="en-US" altLang="en-US" sz="1200">
                <a:solidFill>
                  <a:srgbClr val="FFFFFF"/>
                </a:solidFill>
              </a:rPr>
              <a:pPr>
                <a:spcBef>
                  <a:spcPct val="0"/>
                </a:spcBef>
                <a:buFontTx/>
                <a:buNone/>
              </a:pPr>
              <a:t>14</a:t>
            </a:fld>
            <a:endParaRPr lang="en-US" altLang="en-US" sz="1400">
              <a:solidFill>
                <a:srgbClr val="FFFFFF"/>
              </a:solidFill>
            </a:endParaRPr>
          </a:p>
        </p:txBody>
      </p:sp>
      <p:sp>
        <p:nvSpPr>
          <p:cNvPr id="96260" name="Title 1"/>
          <p:cNvSpPr txBox="1">
            <a:spLocks/>
          </p:cNvSpPr>
          <p:nvPr/>
        </p:nvSpPr>
        <p:spPr bwMode="auto">
          <a:xfrm>
            <a:off x="406400" y="358775"/>
            <a:ext cx="6201229"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3600" b="1" dirty="0" smtClean="0">
                <a:solidFill>
                  <a:srgbClr val="254061"/>
                </a:solidFill>
                <a:ea typeface="ＭＳ Ｐゴシック" charset="0"/>
              </a:rPr>
              <a:t>Emerging Inclusion Practices</a:t>
            </a:r>
            <a:endParaRPr lang="en-US" altLang="en-US" sz="3600" b="1" dirty="0">
              <a:solidFill>
                <a:srgbClr val="25406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92966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p:cNvSpPr>
            <a:spLocks noGrp="1"/>
          </p:cNvSpPr>
          <p:nvPr>
            <p:ph sz="half" idx="1"/>
          </p:nvPr>
        </p:nvSpPr>
        <p:spPr>
          <a:xfrm>
            <a:off x="1069975" y="1574800"/>
            <a:ext cx="3733800" cy="4164013"/>
          </a:xfrm>
        </p:spPr>
        <p:txBody>
          <a:bodyPr/>
          <a:lstStyle/>
          <a:p>
            <a:pPr marL="346075" indent="-346075">
              <a:buFont typeface="Wingdings" panose="05000000000000000000" pitchFamily="2" charset="2"/>
              <a:buChar char="§"/>
            </a:pPr>
            <a:endParaRPr lang="en-US" altLang="en-US" sz="800" b="0" dirty="0" smtClean="0"/>
          </a:p>
          <a:p>
            <a:pPr marL="346075" indent="-346075">
              <a:spcAft>
                <a:spcPts val="1200"/>
              </a:spcAft>
              <a:buFont typeface="Wingdings" panose="05000000000000000000" pitchFamily="2" charset="2"/>
              <a:buChar char="§"/>
            </a:pPr>
            <a:r>
              <a:rPr lang="en-US" altLang="en-US" sz="1800" b="0" dirty="0" smtClean="0"/>
              <a:t>Feature your EEO statement on career portal includes disability</a:t>
            </a:r>
          </a:p>
          <a:p>
            <a:pPr marL="346075" indent="-346075">
              <a:spcAft>
                <a:spcPts val="1200"/>
              </a:spcAft>
              <a:buFont typeface="Wingdings" panose="05000000000000000000" pitchFamily="2" charset="2"/>
              <a:buChar char="§"/>
            </a:pPr>
            <a:r>
              <a:rPr lang="en-US" altLang="en-US" sz="1800" b="0" dirty="0" smtClean="0"/>
              <a:t>Develop partnerships with CSAVR, NTID, Lime Connect, Bender, Sierra group</a:t>
            </a:r>
          </a:p>
          <a:p>
            <a:pPr marL="346075" indent="-346075">
              <a:spcAft>
                <a:spcPts val="1200"/>
              </a:spcAft>
              <a:buFont typeface="Wingdings" panose="05000000000000000000" pitchFamily="2" charset="2"/>
              <a:buChar char="§"/>
            </a:pPr>
            <a:r>
              <a:rPr lang="en-US" altLang="en-US" sz="1800" b="0" dirty="0" smtClean="0"/>
              <a:t>Develop internships and partner with WRP, Emerging Leaders, </a:t>
            </a:r>
            <a:r>
              <a:rPr lang="en-US" altLang="en-US" sz="1800" b="0" dirty="0" err="1" smtClean="0"/>
              <a:t>EntryPoint</a:t>
            </a:r>
            <a:r>
              <a:rPr lang="en-US" altLang="en-US" sz="1800" b="0" dirty="0" smtClean="0"/>
              <a:t>!</a:t>
            </a:r>
          </a:p>
          <a:p>
            <a:pPr marL="346075" indent="-346075">
              <a:spcAft>
                <a:spcPts val="1200"/>
              </a:spcAft>
              <a:buFont typeface="Wingdings" panose="05000000000000000000" pitchFamily="2" charset="2"/>
              <a:buChar char="§"/>
            </a:pPr>
            <a:r>
              <a:rPr lang="en-US" altLang="en-US" sz="1800" b="0" dirty="0" smtClean="0"/>
              <a:t>Use disability focused job bank – Ability Jobs, Gettinghired.com, Hire Disability</a:t>
            </a:r>
          </a:p>
          <a:p>
            <a:pPr marL="346075" indent="-346075">
              <a:spcAft>
                <a:spcPts val="1200"/>
              </a:spcAft>
              <a:buFont typeface="Wingdings" panose="05000000000000000000" pitchFamily="2" charset="2"/>
              <a:buChar char="§"/>
            </a:pPr>
            <a:endParaRPr lang="en-US" altLang="en-US" b="0" dirty="0" smtClean="0"/>
          </a:p>
        </p:txBody>
      </p:sp>
      <p:sp>
        <p:nvSpPr>
          <p:cNvPr id="56323" name="Content Placeholder 1"/>
          <p:cNvSpPr>
            <a:spLocks noGrp="1"/>
          </p:cNvSpPr>
          <p:nvPr>
            <p:ph sz="half" idx="2"/>
          </p:nvPr>
        </p:nvSpPr>
        <p:spPr>
          <a:xfrm>
            <a:off x="4803775" y="1706563"/>
            <a:ext cx="3730625" cy="4164012"/>
          </a:xfrm>
        </p:spPr>
        <p:txBody>
          <a:bodyPr/>
          <a:lstStyle/>
          <a:p>
            <a:pPr marL="346075" indent="-346075">
              <a:spcAft>
                <a:spcPts val="1200"/>
              </a:spcAft>
              <a:buFont typeface="Wingdings" panose="05000000000000000000" pitchFamily="2" charset="2"/>
              <a:buChar char="§"/>
            </a:pPr>
            <a:r>
              <a:rPr lang="en-US" altLang="en-US" sz="1800" b="0" dirty="0" smtClean="0"/>
              <a:t>Train recruiters and hiring managers on what a disclosure looks like and what to do with it</a:t>
            </a:r>
          </a:p>
          <a:p>
            <a:pPr marL="346075" indent="-346075">
              <a:spcAft>
                <a:spcPts val="1200"/>
              </a:spcAft>
              <a:buFont typeface="Wingdings" panose="05000000000000000000" pitchFamily="2" charset="2"/>
              <a:buChar char="§"/>
            </a:pPr>
            <a:r>
              <a:rPr lang="en-US" altLang="en-US" sz="1800" b="0" dirty="0" smtClean="0"/>
              <a:t>Train recruiters and hiring managers in disability etiquette and awareness training</a:t>
            </a:r>
          </a:p>
          <a:p>
            <a:pPr marL="346075" indent="-346075">
              <a:spcAft>
                <a:spcPts val="1200"/>
              </a:spcAft>
              <a:buFont typeface="Wingdings" panose="05000000000000000000" pitchFamily="2" charset="2"/>
              <a:buChar char="§"/>
            </a:pPr>
            <a:r>
              <a:rPr lang="en-US" altLang="en-US" sz="1800" b="0" dirty="0" smtClean="0"/>
              <a:t>Provide a disability subject matter expert for more complex situations</a:t>
            </a:r>
          </a:p>
          <a:p>
            <a:pPr marL="346075" indent="-346075">
              <a:spcAft>
                <a:spcPts val="1200"/>
              </a:spcAft>
              <a:buFont typeface="Wingdings" panose="05000000000000000000" pitchFamily="2" charset="2"/>
              <a:buChar char="§"/>
            </a:pPr>
            <a:r>
              <a:rPr lang="en-US" altLang="en-US" sz="1800" b="0" dirty="0" smtClean="0"/>
              <a:t>Have an expedited procurement process for accommodations during the hiring process  </a:t>
            </a:r>
          </a:p>
        </p:txBody>
      </p:sp>
      <p:sp>
        <p:nvSpPr>
          <p:cNvPr id="5632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751DC361-13BA-4B51-85D7-4585FCE77752}" type="slidenum">
              <a:rPr lang="en-US" altLang="en-US" sz="1400" smtClean="0">
                <a:solidFill>
                  <a:srgbClr val="FFFFFF"/>
                </a:solidFill>
              </a:rPr>
              <a:pPr>
                <a:spcBef>
                  <a:spcPct val="0"/>
                </a:spcBef>
                <a:buFontTx/>
                <a:buNone/>
              </a:pPr>
              <a:t>15</a:t>
            </a:fld>
            <a:endParaRPr lang="en-US" altLang="en-US" sz="1400" smtClean="0">
              <a:solidFill>
                <a:srgbClr val="FFFFFF"/>
              </a:solidFill>
            </a:endParaRPr>
          </a:p>
        </p:txBody>
      </p:sp>
      <p:sp>
        <p:nvSpPr>
          <p:cNvPr id="56325" name="Title 1"/>
          <p:cNvSpPr txBox="1">
            <a:spLocks/>
          </p:cNvSpPr>
          <p:nvPr/>
        </p:nvSpPr>
        <p:spPr bwMode="auto">
          <a:xfrm>
            <a:off x="435429" y="381000"/>
            <a:ext cx="621574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defRPr/>
            </a:pPr>
            <a:r>
              <a:rPr lang="en-US" altLang="en-US" b="1" dirty="0">
                <a:solidFill>
                  <a:srgbClr val="254061"/>
                </a:solidFill>
                <a:ea typeface="ＭＳ Ｐゴシック" charset="0"/>
              </a:rPr>
              <a:t>Emerging </a:t>
            </a:r>
            <a:r>
              <a:rPr lang="en-US" altLang="en-US" b="1" dirty="0" smtClean="0">
                <a:solidFill>
                  <a:srgbClr val="254061"/>
                </a:solidFill>
                <a:ea typeface="ＭＳ Ｐゴシック" charset="0"/>
              </a:rPr>
              <a:t>Inclusion Practices</a:t>
            </a:r>
            <a:endParaRPr lang="en-US" altLang="en-US" b="1" dirty="0">
              <a:solidFill>
                <a:srgbClr val="254061"/>
              </a:solidFill>
            </a:endParaRPr>
          </a:p>
        </p:txBody>
      </p:sp>
      <p:sp>
        <p:nvSpPr>
          <p:cNvPr id="2" name="TextBox 1"/>
          <p:cNvSpPr txBox="1"/>
          <p:nvPr/>
        </p:nvSpPr>
        <p:spPr>
          <a:xfrm>
            <a:off x="609600" y="1182688"/>
            <a:ext cx="5654675" cy="523875"/>
          </a:xfrm>
          <a:prstGeom prst="rect">
            <a:avLst/>
          </a:prstGeom>
          <a:solidFill>
            <a:schemeClr val="bg1"/>
          </a:solidFill>
        </p:spPr>
        <p:txBody>
          <a:bodyPr wrap="none">
            <a:spAutoFit/>
          </a:bodyPr>
          <a:lstStyle/>
          <a:p>
            <a:pPr algn="ctr" eaLnBrk="1" hangingPunct="1">
              <a:spcBef>
                <a:spcPts val="1200"/>
              </a:spcBef>
              <a:defRPr/>
            </a:pPr>
            <a:r>
              <a:rPr lang="en-US" sz="2800" b="1" dirty="0">
                <a:solidFill>
                  <a:srgbClr val="002C5F"/>
                </a:solidFill>
                <a:latin typeface="Arial" pitchFamily="34" charset="0"/>
                <a:ea typeface="+mj-ea"/>
                <a:cs typeface="Arial" pitchFamily="34" charset="0"/>
              </a:rPr>
              <a:t>Recruitment, hiring, onboarding</a:t>
            </a:r>
          </a:p>
        </p:txBody>
      </p:sp>
    </p:spTree>
    <p:extLst>
      <p:ext uri="{BB962C8B-B14F-4D97-AF65-F5344CB8AC3E}">
        <p14:creationId xmlns:p14="http://schemas.microsoft.com/office/powerpoint/2010/main" val="47499763"/>
      </p:ext>
    </p:extLst>
  </p:cSld>
  <p:clrMapOvr>
    <a:masterClrMapping/>
  </p:clrMapOvr>
  <p:transition spd="slow">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838200" y="1295400"/>
            <a:ext cx="7848600" cy="5184775"/>
          </a:xfrm>
        </p:spPr>
        <p:txBody>
          <a:bodyPr/>
          <a:lstStyle/>
          <a:p>
            <a:pPr>
              <a:spcAft>
                <a:spcPts val="900"/>
              </a:spcAft>
            </a:pPr>
            <a:endParaRPr lang="en-US" altLang="en-US" sz="3600" smtClean="0">
              <a:solidFill>
                <a:srgbClr val="002060"/>
              </a:solidFill>
            </a:endParaRPr>
          </a:p>
          <a:p>
            <a:pPr algn="ctr">
              <a:spcAft>
                <a:spcPts val="900"/>
              </a:spcAft>
            </a:pPr>
            <a:r>
              <a:rPr lang="en-US" altLang="en-US" sz="3600" smtClean="0">
                <a:solidFill>
                  <a:srgbClr val="002060"/>
                </a:solidFill>
              </a:rPr>
              <a:t>Accommodation </a:t>
            </a:r>
          </a:p>
          <a:p>
            <a:pPr algn="ctr">
              <a:spcAft>
                <a:spcPts val="900"/>
              </a:spcAft>
            </a:pPr>
            <a:r>
              <a:rPr lang="en-US" altLang="en-US" sz="3600" smtClean="0">
                <a:solidFill>
                  <a:srgbClr val="002060"/>
                </a:solidFill>
              </a:rPr>
              <a:t>=</a:t>
            </a:r>
          </a:p>
          <a:p>
            <a:pPr algn="ctr">
              <a:spcAft>
                <a:spcPts val="900"/>
              </a:spcAft>
            </a:pPr>
            <a:r>
              <a:rPr lang="en-US" altLang="en-US" sz="3600" smtClean="0">
                <a:solidFill>
                  <a:srgbClr val="002060"/>
                </a:solidFill>
              </a:rPr>
              <a:t>Equal Employment </a:t>
            </a:r>
          </a:p>
          <a:p>
            <a:pPr algn="ctr">
              <a:spcAft>
                <a:spcPts val="900"/>
              </a:spcAft>
            </a:pPr>
            <a:r>
              <a:rPr lang="en-US" altLang="en-US" sz="3600" smtClean="0">
                <a:solidFill>
                  <a:srgbClr val="002060"/>
                </a:solidFill>
              </a:rPr>
              <a:t>=</a:t>
            </a:r>
          </a:p>
          <a:p>
            <a:pPr algn="ctr">
              <a:spcAft>
                <a:spcPts val="900"/>
              </a:spcAft>
            </a:pPr>
            <a:r>
              <a:rPr lang="en-US" altLang="en-US" sz="3600" smtClean="0">
                <a:solidFill>
                  <a:srgbClr val="002060"/>
                </a:solidFill>
              </a:rPr>
              <a:t>Inclusive Workplace Culture </a:t>
            </a:r>
          </a:p>
        </p:txBody>
      </p:sp>
      <p:sp>
        <p:nvSpPr>
          <p:cNvPr id="3891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8A68E310-B942-4257-9D56-08D2D930C145}" type="slidenum">
              <a:rPr lang="en-US" altLang="en-US" sz="1200">
                <a:solidFill>
                  <a:srgbClr val="FFFFFF"/>
                </a:solidFill>
              </a:rPr>
              <a:pPr>
                <a:spcBef>
                  <a:spcPct val="0"/>
                </a:spcBef>
                <a:buFontTx/>
                <a:buNone/>
              </a:pPr>
              <a:t>16</a:t>
            </a:fld>
            <a:endParaRPr lang="en-US" altLang="en-US" sz="1400">
              <a:solidFill>
                <a:srgbClr val="FFFFFF"/>
              </a:solidFill>
            </a:endParaRPr>
          </a:p>
        </p:txBody>
      </p:sp>
      <p:sp>
        <p:nvSpPr>
          <p:cNvPr id="96260" name="Title 1"/>
          <p:cNvSpPr txBox="1">
            <a:spLocks/>
          </p:cNvSpPr>
          <p:nvPr/>
        </p:nvSpPr>
        <p:spPr bwMode="auto">
          <a:xfrm>
            <a:off x="406400" y="434975"/>
            <a:ext cx="5897563"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eaLnBrk="1" hangingPunct="1">
              <a:spcBef>
                <a:spcPct val="0"/>
              </a:spcBef>
              <a:buFont typeface="Wingdings" pitchFamily="2" charset="2"/>
              <a:buNone/>
              <a:defRPr/>
            </a:pPr>
            <a:r>
              <a:rPr lang="en-US" altLang="en-US" sz="4400" b="1" dirty="0" smtClean="0">
                <a:solidFill>
                  <a:schemeClr val="accent1">
                    <a:lumMod val="50000"/>
                  </a:schemeClr>
                </a:solidFill>
                <a:ea typeface="ＭＳ Ｐゴシック" charset="0"/>
              </a:rPr>
              <a:t>   </a:t>
            </a:r>
            <a:r>
              <a:rPr lang="en-US" altLang="en-US" sz="4000" b="1" dirty="0" smtClean="0">
                <a:solidFill>
                  <a:srgbClr val="254061"/>
                </a:solidFill>
                <a:ea typeface="ＭＳ Ｐゴシック" charset="0"/>
              </a:rPr>
              <a:t>Key to Inclusive Culture</a:t>
            </a:r>
            <a:endParaRPr lang="en-US" altLang="en-US" sz="4000" b="1" dirty="0">
              <a:solidFill>
                <a:srgbClr val="25406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676649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838200" y="1295400"/>
            <a:ext cx="7848600" cy="5184775"/>
          </a:xfrm>
        </p:spPr>
        <p:txBody>
          <a:bodyPr/>
          <a:lstStyle/>
          <a:p>
            <a:pPr>
              <a:lnSpc>
                <a:spcPct val="90000"/>
              </a:lnSpc>
              <a:spcBef>
                <a:spcPts val="25"/>
              </a:spcBef>
              <a:spcAft>
                <a:spcPts val="1350"/>
              </a:spcAft>
            </a:pPr>
            <a:r>
              <a:rPr lang="en-US" altLang="en-US" sz="2700" b="0" dirty="0" smtClean="0">
                <a:solidFill>
                  <a:srgbClr val="002060"/>
                </a:solidFill>
              </a:rPr>
              <a:t>The basis for inclusive employment is the reasonable accommodation (RA) policy and process</a:t>
            </a:r>
          </a:p>
          <a:p>
            <a:pPr>
              <a:lnSpc>
                <a:spcPct val="90000"/>
              </a:lnSpc>
              <a:spcBef>
                <a:spcPts val="25"/>
              </a:spcBef>
              <a:spcAft>
                <a:spcPts val="1350"/>
              </a:spcAft>
            </a:pPr>
            <a:r>
              <a:rPr lang="en-US" altLang="en-US" sz="2700" b="0" dirty="0" smtClean="0">
                <a:solidFill>
                  <a:srgbClr val="002060"/>
                </a:solidFill>
              </a:rPr>
              <a:t>The foundation for reasonable accommodation is a robust interactive process (IP)</a:t>
            </a:r>
          </a:p>
          <a:p>
            <a:pPr>
              <a:lnSpc>
                <a:spcPct val="90000"/>
              </a:lnSpc>
              <a:spcBef>
                <a:spcPts val="25"/>
              </a:spcBef>
              <a:spcAft>
                <a:spcPts val="1350"/>
              </a:spcAft>
            </a:pPr>
            <a:r>
              <a:rPr lang="en-US" altLang="en-US" sz="2700" b="0" dirty="0" smtClean="0">
                <a:solidFill>
                  <a:srgbClr val="002060"/>
                </a:solidFill>
              </a:rPr>
              <a:t>The trigger for RA and IP is a request for an accommodation or recognition of an obvious barrier to someone with a known disability</a:t>
            </a:r>
          </a:p>
          <a:p>
            <a:pPr>
              <a:lnSpc>
                <a:spcPct val="90000"/>
              </a:lnSpc>
              <a:spcBef>
                <a:spcPts val="25"/>
              </a:spcBef>
              <a:spcAft>
                <a:spcPts val="1350"/>
              </a:spcAft>
            </a:pPr>
            <a:r>
              <a:rPr lang="en-US" altLang="en-US" sz="2700" b="0" dirty="0" smtClean="0">
                <a:solidFill>
                  <a:srgbClr val="002060"/>
                </a:solidFill>
              </a:rPr>
              <a:t>A request for accommodation includes two essential elements – a medical condition and a related challenge at work</a:t>
            </a:r>
          </a:p>
        </p:txBody>
      </p:sp>
      <p:sp>
        <p:nvSpPr>
          <p:cNvPr id="4505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B25C16E-F6D1-45D1-BE69-77CD732D5827}" type="slidenum">
              <a:rPr lang="en-US" altLang="en-US" sz="1200">
                <a:solidFill>
                  <a:srgbClr val="FFFFFF"/>
                </a:solidFill>
              </a:rPr>
              <a:pPr>
                <a:spcBef>
                  <a:spcPct val="0"/>
                </a:spcBef>
                <a:buFontTx/>
                <a:buNone/>
              </a:pPr>
              <a:t>17</a:t>
            </a:fld>
            <a:endParaRPr lang="en-US" altLang="en-US" sz="1400">
              <a:solidFill>
                <a:srgbClr val="FFFFFF"/>
              </a:solidFill>
            </a:endParaRPr>
          </a:p>
        </p:txBody>
      </p:sp>
      <p:sp>
        <p:nvSpPr>
          <p:cNvPr id="45060" name="Title 1"/>
          <p:cNvSpPr txBox="1">
            <a:spLocks/>
          </p:cNvSpPr>
          <p:nvPr/>
        </p:nvSpPr>
        <p:spPr bwMode="auto">
          <a:xfrm>
            <a:off x="468313" y="409575"/>
            <a:ext cx="5897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sz="3600" b="1">
                <a:solidFill>
                  <a:srgbClr val="002060"/>
                </a:solidFill>
                <a:latin typeface="Calibri" panose="020F0502020204030204" pitchFamily="34" charset="0"/>
              </a:rPr>
              <a:t>Accommodation Primer </a:t>
            </a:r>
          </a:p>
        </p:txBody>
      </p:sp>
    </p:spTree>
    <p:extLst>
      <p:ext uri="{BB962C8B-B14F-4D97-AF65-F5344CB8AC3E}">
        <p14:creationId xmlns:p14="http://schemas.microsoft.com/office/powerpoint/2010/main" val="2363562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8"/>
          <p:cNvSpPr>
            <a:spLocks noGrp="1"/>
          </p:cNvSpPr>
          <p:nvPr>
            <p:ph sz="half" idx="1"/>
          </p:nvPr>
        </p:nvSpPr>
        <p:spPr/>
        <p:txBody>
          <a:bodyPr/>
          <a:lstStyle/>
          <a:p>
            <a:pPr marL="346075" indent="-346075">
              <a:spcAft>
                <a:spcPts val="1200"/>
              </a:spcAft>
              <a:buFont typeface="Wingdings" panose="05000000000000000000" pitchFamily="2" charset="2"/>
              <a:buChar char="§"/>
            </a:pPr>
            <a:r>
              <a:rPr lang="en-US" altLang="en-US" b="0" smtClean="0"/>
              <a:t>A collaborative effort to identify effective accommodation solutions – it’s that simple.</a:t>
            </a:r>
          </a:p>
        </p:txBody>
      </p:sp>
      <p:sp>
        <p:nvSpPr>
          <p:cNvPr id="31747" name="Content Placeholder 9"/>
          <p:cNvSpPr>
            <a:spLocks noGrp="1"/>
          </p:cNvSpPr>
          <p:nvPr>
            <p:ph sz="half" idx="2"/>
          </p:nvPr>
        </p:nvSpPr>
        <p:spPr/>
        <p:txBody>
          <a:bodyPr/>
          <a:lstStyle/>
          <a:p>
            <a:pPr marL="347472" indent="-347472">
              <a:spcAft>
                <a:spcPts val="1200"/>
              </a:spcAft>
              <a:buFont typeface="Wingdings" panose="05000000000000000000" pitchFamily="2" charset="2"/>
              <a:buChar char="§"/>
              <a:defRPr/>
            </a:pPr>
            <a:r>
              <a:rPr lang="en-US" altLang="en-US" b="0" dirty="0" smtClean="0"/>
              <a:t>Creates a standard of practice</a:t>
            </a:r>
          </a:p>
          <a:p>
            <a:pPr marL="347472" indent="-347472">
              <a:spcAft>
                <a:spcPts val="1200"/>
              </a:spcAft>
              <a:buFont typeface="Wingdings" panose="05000000000000000000" pitchFamily="2" charset="2"/>
              <a:buChar char="§"/>
              <a:defRPr/>
            </a:pPr>
            <a:r>
              <a:rPr lang="en-US" altLang="en-US" b="0" dirty="0" smtClean="0"/>
              <a:t>Facilitates communication and inclusion</a:t>
            </a:r>
          </a:p>
          <a:p>
            <a:pPr marL="347472" indent="-347472">
              <a:spcAft>
                <a:spcPts val="1200"/>
              </a:spcAft>
              <a:buFont typeface="Wingdings" panose="05000000000000000000" pitchFamily="2" charset="2"/>
              <a:buChar char="§"/>
              <a:defRPr/>
            </a:pPr>
            <a:r>
              <a:rPr lang="en-US" altLang="en-US" b="0" dirty="0" smtClean="0"/>
              <a:t>Demonstrates good faith</a:t>
            </a:r>
          </a:p>
          <a:p>
            <a:pPr marL="347472" indent="-347472">
              <a:spcAft>
                <a:spcPts val="1200"/>
              </a:spcAft>
              <a:buFont typeface="Wingdings" panose="05000000000000000000" pitchFamily="2" charset="2"/>
              <a:buChar char="§"/>
              <a:defRPr/>
            </a:pPr>
            <a:r>
              <a:rPr lang="en-US" altLang="en-US" b="0" dirty="0" smtClean="0"/>
              <a:t>Leads to ADA/Section 503 compliance</a:t>
            </a:r>
          </a:p>
          <a:p>
            <a:pPr marL="0" indent="0">
              <a:spcAft>
                <a:spcPts val="1200"/>
              </a:spcAft>
              <a:buFont typeface="Wingdings" panose="05000000000000000000" pitchFamily="2" charset="2"/>
              <a:buChar char="§"/>
              <a:defRPr/>
            </a:pPr>
            <a:endParaRPr lang="en-US" altLang="en-US" b="0" dirty="0" smtClean="0"/>
          </a:p>
        </p:txBody>
      </p:sp>
      <p:sp>
        <p:nvSpPr>
          <p:cNvPr id="3174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CDDA9BB-D5BA-465D-B370-E61DB86A10CE}" type="slidenum">
              <a:rPr lang="en-US" altLang="en-US" sz="1400" smtClean="0">
                <a:solidFill>
                  <a:srgbClr val="FFFFFF"/>
                </a:solidFill>
              </a:rPr>
              <a:pPr>
                <a:spcBef>
                  <a:spcPct val="0"/>
                </a:spcBef>
                <a:buFontTx/>
                <a:buNone/>
              </a:pPr>
              <a:t>18</a:t>
            </a:fld>
            <a:endParaRPr lang="en-US" altLang="en-US" sz="1400" smtClean="0">
              <a:solidFill>
                <a:srgbClr val="FFFFFF"/>
              </a:solidFill>
            </a:endParaRPr>
          </a:p>
        </p:txBody>
      </p:sp>
      <p:sp>
        <p:nvSpPr>
          <p:cNvPr id="31749" name="Title 1"/>
          <p:cNvSpPr txBox="1">
            <a:spLocks/>
          </p:cNvSpPr>
          <p:nvPr/>
        </p:nvSpPr>
        <p:spPr bwMode="auto">
          <a:xfrm>
            <a:off x="457200" y="457200"/>
            <a:ext cx="6172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dirty="0"/>
              <a:t>What is the </a:t>
            </a:r>
            <a:r>
              <a:rPr lang="en-US" altLang="en-US" sz="2600" b="1" dirty="0" smtClean="0"/>
              <a:t>Interactive Process (IP)?</a:t>
            </a:r>
            <a:endParaRPr lang="en-US" altLang="en-US" sz="2600" b="1" dirty="0"/>
          </a:p>
        </p:txBody>
      </p:sp>
      <p:pic>
        <p:nvPicPr>
          <p:cNvPr id="31750" name="Picture 10" descr="graphic of two people having a conversa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3657600"/>
            <a:ext cx="311467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2356488"/>
      </p:ext>
    </p:extLst>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1"/>
          </p:nvPr>
        </p:nvSpPr>
        <p:spPr>
          <a:xfrm>
            <a:off x="838200" y="1295400"/>
            <a:ext cx="7848600" cy="5184775"/>
          </a:xfrm>
        </p:spPr>
        <p:txBody>
          <a:bodyPr/>
          <a:lstStyle/>
          <a:p>
            <a:pPr marL="285750" indent="-285750">
              <a:buFont typeface="Wingdings" panose="05000000000000000000" pitchFamily="2" charset="2"/>
              <a:buChar char="§"/>
            </a:pPr>
            <a:r>
              <a:rPr lang="en-US" altLang="en-US" sz="2400" b="0" dirty="0" smtClean="0">
                <a:solidFill>
                  <a:srgbClr val="002060"/>
                </a:solidFill>
              </a:rPr>
              <a:t>Modifying schedule or allowing leave time </a:t>
            </a:r>
          </a:p>
          <a:p>
            <a:pPr marL="285750" indent="-285750">
              <a:buFont typeface="Wingdings" panose="05000000000000000000" pitchFamily="2" charset="2"/>
              <a:buChar char="§"/>
            </a:pPr>
            <a:r>
              <a:rPr lang="en-US" altLang="en-US" sz="2400" b="0" dirty="0" smtClean="0">
                <a:solidFill>
                  <a:srgbClr val="002060"/>
                </a:solidFill>
              </a:rPr>
              <a:t>Making workplace or work station accessible</a:t>
            </a:r>
          </a:p>
          <a:p>
            <a:pPr marL="285750" indent="-285750">
              <a:buFont typeface="Wingdings" panose="05000000000000000000" pitchFamily="2" charset="2"/>
              <a:buChar char="§"/>
            </a:pPr>
            <a:r>
              <a:rPr lang="en-US" altLang="en-US" sz="2400" b="0" dirty="0" smtClean="0">
                <a:solidFill>
                  <a:srgbClr val="002060"/>
                </a:solidFill>
              </a:rPr>
              <a:t>Modifying methods – testing, communication, etc.</a:t>
            </a:r>
          </a:p>
          <a:p>
            <a:pPr marL="285750" indent="-285750">
              <a:buFont typeface="Wingdings" panose="05000000000000000000" pitchFamily="2" charset="2"/>
              <a:buChar char="§"/>
            </a:pPr>
            <a:r>
              <a:rPr lang="en-US" altLang="en-US" sz="2400" b="0" dirty="0" smtClean="0">
                <a:solidFill>
                  <a:srgbClr val="002060"/>
                </a:solidFill>
              </a:rPr>
              <a:t>Modifying or creating policies</a:t>
            </a:r>
          </a:p>
          <a:p>
            <a:pPr marL="285750" indent="-285750">
              <a:buFont typeface="Wingdings" panose="05000000000000000000" pitchFamily="2" charset="2"/>
              <a:buChar char="§"/>
            </a:pPr>
            <a:r>
              <a:rPr lang="en-US" altLang="en-US" sz="2400" b="0" dirty="0" smtClean="0">
                <a:solidFill>
                  <a:srgbClr val="002060"/>
                </a:solidFill>
              </a:rPr>
              <a:t>Purchasing or modifying equipment or products </a:t>
            </a:r>
          </a:p>
          <a:p>
            <a:pPr marL="285750" indent="-285750">
              <a:buFont typeface="Wingdings" panose="05000000000000000000" pitchFamily="2" charset="2"/>
              <a:buChar char="§"/>
            </a:pPr>
            <a:r>
              <a:rPr lang="en-US" altLang="en-US" sz="2400" b="0" dirty="0" smtClean="0">
                <a:solidFill>
                  <a:srgbClr val="002060"/>
                </a:solidFill>
              </a:rPr>
              <a:t>Purchasing a service – reader or interpreter</a:t>
            </a:r>
          </a:p>
          <a:p>
            <a:pPr marL="285750" indent="-285750">
              <a:buFont typeface="Wingdings" panose="05000000000000000000" pitchFamily="2" charset="2"/>
              <a:buChar char="§"/>
            </a:pPr>
            <a:r>
              <a:rPr lang="en-US" altLang="en-US" sz="2400" b="0" dirty="0" smtClean="0">
                <a:solidFill>
                  <a:srgbClr val="002060"/>
                </a:solidFill>
              </a:rPr>
              <a:t>Restructuring job </a:t>
            </a:r>
          </a:p>
          <a:p>
            <a:pPr marL="285750" indent="-285750">
              <a:buFont typeface="Wingdings" panose="05000000000000000000" pitchFamily="2" charset="2"/>
              <a:buChar char="§"/>
            </a:pPr>
            <a:r>
              <a:rPr lang="en-US" altLang="en-US" sz="2400" b="0" dirty="0" smtClean="0">
                <a:solidFill>
                  <a:srgbClr val="002060"/>
                </a:solidFill>
              </a:rPr>
              <a:t>Reassignment </a:t>
            </a:r>
          </a:p>
          <a:p>
            <a:pPr marL="285750" indent="-285750">
              <a:buFont typeface="Wingdings" panose="05000000000000000000" pitchFamily="2" charset="2"/>
              <a:buChar char="§"/>
            </a:pPr>
            <a:r>
              <a:rPr lang="en-US" altLang="en-US" sz="2400" b="0" dirty="0" smtClean="0">
                <a:solidFill>
                  <a:srgbClr val="002060"/>
                </a:solidFill>
              </a:rPr>
              <a:t>Other accommodations</a:t>
            </a:r>
          </a:p>
          <a:p>
            <a:pPr marL="685800" lvl="1"/>
            <a:r>
              <a:rPr lang="en-US" altLang="en-US" sz="2000" dirty="0" smtClean="0">
                <a:solidFill>
                  <a:srgbClr val="002060"/>
                </a:solidFill>
                <a:ea typeface="Arial" panose="020B0604020202020204" pitchFamily="34" charset="0"/>
              </a:rPr>
              <a:t>Telework</a:t>
            </a:r>
          </a:p>
          <a:p>
            <a:pPr marL="685800" lvl="1"/>
            <a:r>
              <a:rPr lang="en-US" altLang="en-US" sz="2000" dirty="0" smtClean="0">
                <a:solidFill>
                  <a:srgbClr val="002060"/>
                </a:solidFill>
                <a:ea typeface="Arial" panose="020B0604020202020204" pitchFamily="34" charset="0"/>
              </a:rPr>
              <a:t>Adjusting supervisory method</a:t>
            </a:r>
          </a:p>
          <a:p>
            <a:pPr marL="685800" lvl="1"/>
            <a:r>
              <a:rPr lang="en-US" altLang="en-US" sz="2000" dirty="0" smtClean="0">
                <a:solidFill>
                  <a:srgbClr val="002060"/>
                </a:solidFill>
                <a:ea typeface="Arial" panose="020B0604020202020204" pitchFamily="34" charset="0"/>
              </a:rPr>
              <a:t>Using a service animal</a:t>
            </a:r>
          </a:p>
        </p:txBody>
      </p:sp>
      <p:sp>
        <p:nvSpPr>
          <p:cNvPr id="47107"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EF306083-A3C3-4D16-A8C5-F1C3C6C4382C}" type="slidenum">
              <a:rPr lang="en-US" altLang="en-US" sz="1200">
                <a:solidFill>
                  <a:srgbClr val="FFFFFF"/>
                </a:solidFill>
              </a:rPr>
              <a:pPr>
                <a:spcBef>
                  <a:spcPct val="0"/>
                </a:spcBef>
                <a:buFontTx/>
                <a:buNone/>
              </a:pPr>
              <a:t>19</a:t>
            </a:fld>
            <a:endParaRPr lang="en-US" altLang="en-US" sz="1400">
              <a:solidFill>
                <a:srgbClr val="FFFFFF"/>
              </a:solidFill>
            </a:endParaRPr>
          </a:p>
        </p:txBody>
      </p:sp>
      <p:sp>
        <p:nvSpPr>
          <p:cNvPr id="47108" name="Title 1"/>
          <p:cNvSpPr txBox="1">
            <a:spLocks/>
          </p:cNvSpPr>
          <p:nvPr/>
        </p:nvSpPr>
        <p:spPr bwMode="auto">
          <a:xfrm>
            <a:off x="468313" y="409575"/>
            <a:ext cx="5897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b="1">
                <a:solidFill>
                  <a:srgbClr val="254061"/>
                </a:solidFill>
                <a:latin typeface="Calibri" panose="020F0502020204030204" pitchFamily="34" charset="0"/>
              </a:rPr>
              <a:t>Eight Most Common Types of RA</a:t>
            </a:r>
          </a:p>
        </p:txBody>
      </p:sp>
    </p:spTree>
    <p:extLst>
      <p:ext uri="{BB962C8B-B14F-4D97-AF65-F5344CB8AC3E}">
        <p14:creationId xmlns:p14="http://schemas.microsoft.com/office/powerpoint/2010/main" val="3760034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descr="Home state photos"/>
          <p:cNvSpPr>
            <a:spLocks noGrp="1"/>
          </p:cNvSpPr>
          <p:nvPr>
            <p:ph idx="1"/>
          </p:nvPr>
        </p:nvSpPr>
        <p:spPr>
          <a:xfrm>
            <a:off x="838200" y="1295400"/>
            <a:ext cx="7848600" cy="5184775"/>
          </a:xfrm>
        </p:spPr>
        <p:txBody>
          <a:bodyPr/>
          <a:lstStyle/>
          <a:p>
            <a:pPr>
              <a:buFont typeface="Wingdings" panose="05000000000000000000" pitchFamily="2" charset="2"/>
              <a:buChar char="§"/>
            </a:pPr>
            <a:endParaRPr lang="en-US" altLang="en-US" sz="2000" smtClean="0"/>
          </a:p>
          <a:p>
            <a:pPr>
              <a:buFont typeface="Arial" panose="020B0604020202020204" pitchFamily="34" charset="0"/>
              <a:buChar char="•"/>
            </a:pPr>
            <a:endParaRPr lang="en-US" altLang="en-US" sz="2000" smtClean="0"/>
          </a:p>
          <a:p>
            <a:endParaRPr lang="en-US" altLang="en-US" smtClean="0"/>
          </a:p>
        </p:txBody>
      </p:sp>
      <p:sp>
        <p:nvSpPr>
          <p:cNvPr id="1433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208A13D5-9CED-4BA9-8010-E9138B22432A}" type="slidenum">
              <a:rPr lang="en-US" altLang="en-US" sz="1400" smtClean="0">
                <a:solidFill>
                  <a:srgbClr val="FFFFFF"/>
                </a:solidFill>
              </a:rPr>
              <a:pPr>
                <a:spcBef>
                  <a:spcPct val="0"/>
                </a:spcBef>
                <a:buFontTx/>
                <a:buNone/>
              </a:pPr>
              <a:t>2</a:t>
            </a:fld>
            <a:endParaRPr lang="en-US" altLang="en-US" sz="1400" smtClean="0">
              <a:solidFill>
                <a:srgbClr val="FFFFFF"/>
              </a:solidFill>
            </a:endParaRPr>
          </a:p>
        </p:txBody>
      </p:sp>
      <p:sp>
        <p:nvSpPr>
          <p:cNvPr id="14340" name="Title 3"/>
          <p:cNvSpPr>
            <a:spLocks noGrp="1"/>
          </p:cNvSpPr>
          <p:nvPr>
            <p:ph type="title" idx="4294967295"/>
          </p:nvPr>
        </p:nvSpPr>
        <p:spPr>
          <a:xfrm>
            <a:off x="609600" y="457200"/>
            <a:ext cx="5715000" cy="609600"/>
          </a:xfrm>
        </p:spPr>
        <p:txBody>
          <a:bodyPr/>
          <a:lstStyle/>
          <a:p>
            <a:r>
              <a:rPr lang="en-US" altLang="en-US" smtClean="0"/>
              <a:t>Where I come from…</a:t>
            </a:r>
          </a:p>
        </p:txBody>
      </p:sp>
      <p:pic>
        <p:nvPicPr>
          <p:cNvPr id="14341" name="Picture 1" descr="The photo shows eight inflatable rafts full of people with life jackets paddling through the white water rapids at Ohiopyle State Park. " title="Water water Rafting"/>
          <p:cNvPicPr>
            <a:picLocks noChangeAspect="1"/>
          </p:cNvPicPr>
          <p:nvPr/>
        </p:nvPicPr>
        <p:blipFill>
          <a:blip r:embed="rId3"/>
          <a:srcRect/>
          <a:stretch>
            <a:fillRect/>
          </a:stretch>
        </p:blipFill>
        <p:spPr bwMode="auto">
          <a:xfrm>
            <a:off x="4800600" y="2590800"/>
            <a:ext cx="3643313"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2" descr="The photo shows Fallingwater Home of the Kaufman Family in Southwestern Pennsylvania. The house is a great example of organic architecture. " title="The famous Fallingwater House by Frank Lloyd Wright"/>
          <p:cNvPicPr>
            <a:picLocks noChangeAspect="1"/>
          </p:cNvPicPr>
          <p:nvPr/>
        </p:nvPicPr>
        <p:blipFill>
          <a:blip r:embed="rId4"/>
          <a:srcRect/>
          <a:stretch>
            <a:fillRect/>
          </a:stretch>
        </p:blipFill>
        <p:spPr bwMode="auto">
          <a:xfrm>
            <a:off x="1179513" y="3922713"/>
            <a:ext cx="34385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 descr="The photo shows two coal miners walking through the snow to go home to their coal company provided housing in Southwestern Pennsylvania. " title="Photo of town in Southwestern Pennsylvania"/>
          <p:cNvPicPr>
            <a:picLocks noChangeAspect="1"/>
          </p:cNvPicPr>
          <p:nvPr/>
        </p:nvPicPr>
        <p:blipFill>
          <a:blip r:embed="rId5"/>
          <a:srcRect/>
          <a:stretch>
            <a:fillRect/>
          </a:stretch>
        </p:blipFill>
        <p:spPr bwMode="auto">
          <a:xfrm>
            <a:off x="1295400" y="1524000"/>
            <a:ext cx="32067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0100398"/>
      </p:ext>
    </p:extLst>
  </p:cSld>
  <p:clrMapOvr>
    <a:masterClrMapping/>
  </p:clrMapOvr>
  <p:transition spd="slow">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1"/>
          </p:nvPr>
        </p:nvSpPr>
        <p:spPr/>
        <p:txBody>
          <a:bodyPr/>
          <a:lstStyle/>
          <a:p>
            <a:pPr>
              <a:lnSpc>
                <a:spcPct val="150000"/>
              </a:lnSpc>
            </a:pPr>
            <a:r>
              <a:rPr lang="en-US" altLang="en-US" sz="2400" dirty="0" smtClean="0">
                <a:solidFill>
                  <a:srgbClr val="254061"/>
                </a:solidFill>
              </a:rPr>
              <a:t>Step 1: Recognizing an Accommodation Request</a:t>
            </a:r>
          </a:p>
          <a:p>
            <a:pPr>
              <a:lnSpc>
                <a:spcPct val="150000"/>
              </a:lnSpc>
            </a:pPr>
            <a:r>
              <a:rPr lang="en-US" altLang="en-US" sz="2400" dirty="0" smtClean="0">
                <a:solidFill>
                  <a:srgbClr val="254061"/>
                </a:solidFill>
              </a:rPr>
              <a:t>Step 2: Gathering information</a:t>
            </a:r>
          </a:p>
          <a:p>
            <a:pPr>
              <a:lnSpc>
                <a:spcPct val="150000"/>
              </a:lnSpc>
            </a:pPr>
            <a:r>
              <a:rPr lang="en-US" altLang="en-US" sz="2400" dirty="0" smtClean="0">
                <a:solidFill>
                  <a:srgbClr val="254061"/>
                </a:solidFill>
              </a:rPr>
              <a:t>Step 3: Exploring Accommodation Options</a:t>
            </a:r>
          </a:p>
          <a:p>
            <a:pPr>
              <a:lnSpc>
                <a:spcPct val="150000"/>
              </a:lnSpc>
            </a:pPr>
            <a:r>
              <a:rPr lang="en-US" altLang="en-US" sz="2400" dirty="0" smtClean="0">
                <a:solidFill>
                  <a:srgbClr val="254061"/>
                </a:solidFill>
              </a:rPr>
              <a:t>Step 4: Choosing an Accommodation</a:t>
            </a:r>
          </a:p>
          <a:p>
            <a:pPr>
              <a:lnSpc>
                <a:spcPct val="150000"/>
              </a:lnSpc>
            </a:pPr>
            <a:r>
              <a:rPr lang="en-US" altLang="en-US" sz="2400" dirty="0" smtClean="0">
                <a:solidFill>
                  <a:srgbClr val="254061"/>
                </a:solidFill>
              </a:rPr>
              <a:t>Step 5: Implementing the Accommodation</a:t>
            </a:r>
          </a:p>
          <a:p>
            <a:pPr>
              <a:lnSpc>
                <a:spcPct val="150000"/>
              </a:lnSpc>
            </a:pPr>
            <a:r>
              <a:rPr lang="en-US" altLang="en-US" sz="2400" dirty="0" smtClean="0">
                <a:solidFill>
                  <a:srgbClr val="254061"/>
                </a:solidFill>
              </a:rPr>
              <a:t>Step 6: Monitoring the Accommodation </a:t>
            </a:r>
          </a:p>
          <a:p>
            <a:pPr algn="ctr">
              <a:lnSpc>
                <a:spcPct val="150000"/>
              </a:lnSpc>
            </a:pPr>
            <a:r>
              <a:rPr lang="en-US" altLang="en-US" sz="2000" dirty="0">
                <a:solidFill>
                  <a:srgbClr val="002060"/>
                </a:solidFill>
                <a:hlinkClick r:id="rId3"/>
              </a:rPr>
              <a:t>https</a:t>
            </a:r>
            <a:r>
              <a:rPr lang="en-US" altLang="en-US" sz="2000" dirty="0" smtClean="0">
                <a:solidFill>
                  <a:srgbClr val="002060"/>
                </a:solidFill>
                <a:hlinkClick r:id="rId3"/>
              </a:rPr>
              <a:t>://AskJAN.org/topics/interactive.cfm</a:t>
            </a:r>
            <a:endParaRPr lang="en-US" altLang="en-US" sz="2000" dirty="0" smtClean="0">
              <a:solidFill>
                <a:srgbClr val="002060"/>
              </a:solidFill>
            </a:endParaRPr>
          </a:p>
          <a:p>
            <a:pPr algn="ctr">
              <a:lnSpc>
                <a:spcPct val="150000"/>
              </a:lnSpc>
            </a:pPr>
            <a:endParaRPr lang="en-US" altLang="en-US" sz="2000" dirty="0" smtClean="0">
              <a:solidFill>
                <a:srgbClr val="002060"/>
              </a:solidFill>
            </a:endParaRPr>
          </a:p>
        </p:txBody>
      </p:sp>
      <p:sp>
        <p:nvSpPr>
          <p:cNvPr id="49155"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325CAF3A-8F21-46A2-AD74-1B81FA91A2DC}" type="slidenum">
              <a:rPr lang="en-US" altLang="en-US" sz="1200">
                <a:solidFill>
                  <a:srgbClr val="FFFFFF"/>
                </a:solidFill>
              </a:rPr>
              <a:pPr>
                <a:spcBef>
                  <a:spcPct val="0"/>
                </a:spcBef>
                <a:buFontTx/>
                <a:buNone/>
              </a:pPr>
              <a:t>20</a:t>
            </a:fld>
            <a:endParaRPr lang="en-US" altLang="en-US" sz="1400">
              <a:solidFill>
                <a:srgbClr val="FFFFFF"/>
              </a:solidFill>
            </a:endParaRPr>
          </a:p>
        </p:txBody>
      </p:sp>
      <p:sp>
        <p:nvSpPr>
          <p:cNvPr id="49156" name="Title 1"/>
          <p:cNvSpPr txBox="1">
            <a:spLocks/>
          </p:cNvSpPr>
          <p:nvPr/>
        </p:nvSpPr>
        <p:spPr bwMode="auto">
          <a:xfrm>
            <a:off x="468313" y="409575"/>
            <a:ext cx="5897562"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9" tIns="34289" rIns="68579" bIns="34289" anchor="ct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lnSpc>
                <a:spcPct val="90000"/>
              </a:lnSpc>
              <a:spcBef>
                <a:spcPts val="1000"/>
              </a:spcBef>
              <a:buFont typeface="Arial" panose="020B0604020202020204" pitchFamily="34" charset="0"/>
              <a:buNone/>
            </a:pPr>
            <a:r>
              <a:rPr lang="en-US" altLang="en-US" b="1">
                <a:solidFill>
                  <a:srgbClr val="254061"/>
                </a:solidFill>
                <a:latin typeface="Calibri" panose="020F0502020204030204" pitchFamily="34" charset="0"/>
              </a:rPr>
              <a:t>  JAN’s Interactive Process</a:t>
            </a:r>
          </a:p>
        </p:txBody>
      </p:sp>
    </p:spTree>
    <p:extLst>
      <p:ext uri="{BB962C8B-B14F-4D97-AF65-F5344CB8AC3E}">
        <p14:creationId xmlns:p14="http://schemas.microsoft.com/office/powerpoint/2010/main" val="3348467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p:txBody>
          <a:bodyPr/>
          <a:lstStyle/>
          <a:p>
            <a:pPr>
              <a:lnSpc>
                <a:spcPct val="150000"/>
              </a:lnSpc>
            </a:pPr>
            <a:r>
              <a:rPr lang="en-US" altLang="en-US" sz="2000" dirty="0" smtClean="0">
                <a:solidFill>
                  <a:srgbClr val="254061"/>
                </a:solidFill>
              </a:rPr>
              <a:t>   Value Statement </a:t>
            </a:r>
          </a:p>
          <a:p>
            <a:pPr>
              <a:lnSpc>
                <a:spcPct val="150000"/>
              </a:lnSpc>
            </a:pPr>
            <a:r>
              <a:rPr lang="en-US" altLang="en-US" sz="2000" dirty="0" smtClean="0">
                <a:solidFill>
                  <a:srgbClr val="254061"/>
                </a:solidFill>
              </a:rPr>
              <a:t>   Purpose </a:t>
            </a:r>
          </a:p>
          <a:p>
            <a:pPr>
              <a:lnSpc>
                <a:spcPct val="150000"/>
              </a:lnSpc>
            </a:pPr>
            <a:r>
              <a:rPr lang="en-US" altLang="en-US" sz="2000" dirty="0" smtClean="0">
                <a:solidFill>
                  <a:srgbClr val="254061"/>
                </a:solidFill>
              </a:rPr>
              <a:t>   Who is covered? </a:t>
            </a:r>
          </a:p>
          <a:p>
            <a:pPr>
              <a:lnSpc>
                <a:spcPct val="150000"/>
              </a:lnSpc>
            </a:pPr>
            <a:r>
              <a:rPr lang="en-US" altLang="en-US" sz="2000" dirty="0" smtClean="0">
                <a:solidFill>
                  <a:srgbClr val="254061"/>
                </a:solidFill>
              </a:rPr>
              <a:t>   What is reasonable accommodation and when is it provided?</a:t>
            </a:r>
          </a:p>
          <a:p>
            <a:pPr>
              <a:lnSpc>
                <a:spcPct val="150000"/>
              </a:lnSpc>
            </a:pPr>
            <a:r>
              <a:rPr lang="en-US" altLang="en-US" sz="2000" dirty="0" smtClean="0">
                <a:solidFill>
                  <a:srgbClr val="254061"/>
                </a:solidFill>
              </a:rPr>
              <a:t>   What is the interactive Process?</a:t>
            </a:r>
          </a:p>
          <a:p>
            <a:pPr>
              <a:lnSpc>
                <a:spcPct val="150000"/>
              </a:lnSpc>
            </a:pPr>
            <a:r>
              <a:rPr lang="en-US" altLang="en-US" sz="2000" dirty="0" smtClean="0">
                <a:solidFill>
                  <a:srgbClr val="254061"/>
                </a:solidFill>
              </a:rPr>
              <a:t>   Not all accommodations can be honored? </a:t>
            </a:r>
          </a:p>
          <a:p>
            <a:pPr>
              <a:lnSpc>
                <a:spcPct val="150000"/>
              </a:lnSpc>
            </a:pPr>
            <a:r>
              <a:rPr lang="en-US" altLang="en-US" sz="2000" dirty="0" smtClean="0">
                <a:solidFill>
                  <a:srgbClr val="254061"/>
                </a:solidFill>
              </a:rPr>
              <a:t>   Responsibilities and Roles</a:t>
            </a:r>
          </a:p>
          <a:p>
            <a:pPr>
              <a:lnSpc>
                <a:spcPct val="150000"/>
              </a:lnSpc>
            </a:pPr>
            <a:r>
              <a:rPr lang="en-US" altLang="en-US" sz="2000" dirty="0" smtClean="0">
                <a:solidFill>
                  <a:srgbClr val="254061"/>
                </a:solidFill>
              </a:rPr>
              <a:t>   Confidentiality</a:t>
            </a:r>
          </a:p>
        </p:txBody>
      </p:sp>
      <p:sp>
        <p:nvSpPr>
          <p:cNvPr id="51203"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9176F708-31D5-421B-A1C4-A993A994346D}" type="slidenum">
              <a:rPr lang="en-US" altLang="en-US" sz="1200">
                <a:solidFill>
                  <a:srgbClr val="FFFFFF"/>
                </a:solidFill>
              </a:rPr>
              <a:pPr>
                <a:spcBef>
                  <a:spcPct val="0"/>
                </a:spcBef>
                <a:buFontTx/>
                <a:buNone/>
              </a:pPr>
              <a:t>21</a:t>
            </a:fld>
            <a:endParaRPr lang="en-US" altLang="en-US" sz="1400">
              <a:solidFill>
                <a:srgbClr val="FFFFFF"/>
              </a:solidFill>
            </a:endParaRPr>
          </a:p>
        </p:txBody>
      </p:sp>
      <p:sp>
        <p:nvSpPr>
          <p:cNvPr id="96260" name="Title 1"/>
          <p:cNvSpPr txBox="1">
            <a:spLocks/>
          </p:cNvSpPr>
          <p:nvPr/>
        </p:nvSpPr>
        <p:spPr bwMode="auto">
          <a:xfrm>
            <a:off x="468313" y="409575"/>
            <a:ext cx="5897562"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buFont typeface="Arial" pitchFamily="34" charset="0"/>
              <a:buNone/>
              <a:defRPr/>
            </a:pPr>
            <a:r>
              <a:rPr lang="en-US" sz="3200" b="1" dirty="0" smtClean="0">
                <a:solidFill>
                  <a:srgbClr val="254061"/>
                </a:solidFill>
                <a:latin typeface="+mn-lt"/>
                <a:ea typeface="ＭＳ Ｐゴシック" charset="0"/>
                <a:cs typeface="Adobe Devanagari"/>
              </a:rPr>
              <a:t>  </a:t>
            </a:r>
            <a:r>
              <a:rPr lang="en-US" sz="3000" b="1" dirty="0" smtClean="0">
                <a:solidFill>
                  <a:srgbClr val="254061"/>
                </a:solidFill>
                <a:latin typeface="+mn-lt"/>
                <a:ea typeface="ＭＳ Ｐゴシック" charset="0"/>
                <a:cs typeface="Adobe Devanagari"/>
              </a:rPr>
              <a:t>So what is your policy? </a:t>
            </a:r>
            <a:endParaRPr lang="en-US" altLang="en-US" sz="3000" b="1" dirty="0">
              <a:solidFill>
                <a:srgbClr val="254061"/>
              </a:solidFill>
              <a:latin typeface="+mn-lt"/>
              <a:ea typeface="ＭＳ Ｐゴシック" charset="0"/>
              <a:cs typeface="Adobe Devanagari"/>
            </a:endParaRPr>
          </a:p>
        </p:txBody>
      </p:sp>
    </p:spTree>
    <p:extLst>
      <p:ext uri="{BB962C8B-B14F-4D97-AF65-F5344CB8AC3E}">
        <p14:creationId xmlns:p14="http://schemas.microsoft.com/office/powerpoint/2010/main" val="96267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p:txBody>
          <a:bodyPr>
            <a:normAutofit/>
          </a:bodyPr>
          <a:lstStyle/>
          <a:p>
            <a:pPr>
              <a:lnSpc>
                <a:spcPct val="150000"/>
              </a:lnSpc>
              <a:defRPr/>
            </a:pPr>
            <a:r>
              <a:rPr lang="en-US" altLang="en-US" sz="1800" dirty="0" smtClean="0">
                <a:solidFill>
                  <a:srgbClr val="254061"/>
                </a:solidFill>
              </a:rPr>
              <a:t>Whose responsibility it is to request accommodation?</a:t>
            </a:r>
          </a:p>
          <a:p>
            <a:pPr>
              <a:lnSpc>
                <a:spcPct val="150000"/>
              </a:lnSpc>
              <a:defRPr/>
            </a:pPr>
            <a:r>
              <a:rPr lang="en-US" altLang="en-US" sz="1800" dirty="0" smtClean="0">
                <a:solidFill>
                  <a:srgbClr val="254061"/>
                </a:solidFill>
              </a:rPr>
              <a:t>What happens after a request? What is the internal process and who is involved? What are the touchpoints? </a:t>
            </a:r>
          </a:p>
          <a:p>
            <a:pPr>
              <a:lnSpc>
                <a:spcPct val="150000"/>
              </a:lnSpc>
              <a:defRPr/>
            </a:pPr>
            <a:r>
              <a:rPr lang="en-US" altLang="en-US" sz="1800" dirty="0" smtClean="0">
                <a:solidFill>
                  <a:srgbClr val="254061"/>
                </a:solidFill>
              </a:rPr>
              <a:t>What is the timeframe for processing requests? Expedited process for procurement particularly for applicants? </a:t>
            </a:r>
          </a:p>
          <a:p>
            <a:pPr>
              <a:lnSpc>
                <a:spcPct val="150000"/>
              </a:lnSpc>
              <a:defRPr/>
            </a:pPr>
            <a:r>
              <a:rPr lang="en-US" altLang="en-US" sz="1800" dirty="0" smtClean="0">
                <a:solidFill>
                  <a:srgbClr val="254061"/>
                </a:solidFill>
              </a:rPr>
              <a:t>But what happens if there is a delay? </a:t>
            </a:r>
          </a:p>
          <a:p>
            <a:pPr>
              <a:lnSpc>
                <a:spcPct val="150000"/>
              </a:lnSpc>
              <a:defRPr/>
            </a:pPr>
            <a:r>
              <a:rPr lang="en-US" altLang="en-US" sz="1800" dirty="0" smtClean="0">
                <a:solidFill>
                  <a:srgbClr val="254061"/>
                </a:solidFill>
              </a:rPr>
              <a:t>What is a temporary accommodation? </a:t>
            </a:r>
          </a:p>
          <a:p>
            <a:pPr>
              <a:lnSpc>
                <a:spcPct val="150000"/>
              </a:lnSpc>
              <a:defRPr/>
            </a:pPr>
            <a:r>
              <a:rPr lang="en-US" altLang="en-US" sz="1800" dirty="0" smtClean="0">
                <a:solidFill>
                  <a:srgbClr val="254061"/>
                </a:solidFill>
              </a:rPr>
              <a:t>Who communicates the determination?</a:t>
            </a:r>
          </a:p>
          <a:p>
            <a:pPr>
              <a:lnSpc>
                <a:spcPct val="150000"/>
              </a:lnSpc>
              <a:defRPr/>
            </a:pPr>
            <a:r>
              <a:rPr lang="en-US" altLang="en-US" sz="1800" dirty="0" smtClean="0">
                <a:solidFill>
                  <a:srgbClr val="254061"/>
                </a:solidFill>
              </a:rPr>
              <a:t>Is there an appeal process if one is denied? What is the process? </a:t>
            </a:r>
          </a:p>
          <a:p>
            <a:pPr>
              <a:lnSpc>
                <a:spcPct val="150000"/>
              </a:lnSpc>
              <a:defRPr/>
            </a:pPr>
            <a:r>
              <a:rPr lang="en-US" altLang="en-US" sz="1800" dirty="0" smtClean="0">
                <a:solidFill>
                  <a:srgbClr val="254061"/>
                </a:solidFill>
              </a:rPr>
              <a:t>How are accommodations tracked?</a:t>
            </a:r>
            <a:endParaRPr lang="en-US" altLang="en-US" sz="2000" dirty="0" smtClean="0">
              <a:solidFill>
                <a:srgbClr val="254061"/>
              </a:solidFill>
            </a:endParaRPr>
          </a:p>
        </p:txBody>
      </p:sp>
      <p:sp>
        <p:nvSpPr>
          <p:cNvPr id="53251"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fld id="{F411EEB9-E197-4B85-932A-53E6D8B7C842}" type="slidenum">
              <a:rPr lang="en-US" altLang="en-US" sz="1200">
                <a:solidFill>
                  <a:srgbClr val="FFFFFF"/>
                </a:solidFill>
              </a:rPr>
              <a:pPr>
                <a:spcBef>
                  <a:spcPct val="0"/>
                </a:spcBef>
                <a:buFontTx/>
                <a:buNone/>
              </a:pPr>
              <a:t>22</a:t>
            </a:fld>
            <a:endParaRPr lang="en-US" altLang="en-US" sz="1400">
              <a:solidFill>
                <a:srgbClr val="FFFFFF"/>
              </a:solidFill>
            </a:endParaRPr>
          </a:p>
        </p:txBody>
      </p:sp>
      <p:sp>
        <p:nvSpPr>
          <p:cNvPr id="96260" name="Title 1"/>
          <p:cNvSpPr txBox="1">
            <a:spLocks/>
          </p:cNvSpPr>
          <p:nvPr/>
        </p:nvSpPr>
        <p:spPr bwMode="auto">
          <a:xfrm>
            <a:off x="468313" y="409575"/>
            <a:ext cx="5897562" cy="731838"/>
          </a:xfrm>
          <a:prstGeom prst="rect">
            <a:avLst/>
          </a:prstGeom>
          <a:noFill/>
          <a:ln>
            <a:noFill/>
          </a:ln>
          <a:extLst>
            <a:ext uri="{909E8E84-426E-40dd-AFC4-6F175D3DCCD1}"/>
            <a:ext uri="{91240B29-F687-4f45-9708-019B960494DF}"/>
          </a:extLst>
        </p:spPr>
        <p:txBody>
          <a:bodyPr lIns="68579" tIns="34289" rIns="68579" bIns="34289"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buFont typeface="Arial" pitchFamily="34" charset="0"/>
              <a:buNone/>
              <a:defRPr/>
            </a:pPr>
            <a:r>
              <a:rPr lang="en-US" sz="3200" b="1" dirty="0" smtClean="0">
                <a:solidFill>
                  <a:srgbClr val="254061"/>
                </a:solidFill>
                <a:latin typeface="+mn-lt"/>
                <a:ea typeface="ＭＳ Ｐゴシック" charset="0"/>
                <a:cs typeface="Adobe Devanagari"/>
              </a:rPr>
              <a:t>  </a:t>
            </a:r>
            <a:r>
              <a:rPr lang="en-US" sz="3000" b="1" dirty="0" smtClean="0">
                <a:solidFill>
                  <a:srgbClr val="254061"/>
                </a:solidFill>
                <a:latin typeface="+mn-lt"/>
                <a:ea typeface="ＭＳ Ｐゴシック" charset="0"/>
                <a:cs typeface="Adobe Devanagari"/>
              </a:rPr>
              <a:t>So what is your practice? </a:t>
            </a:r>
            <a:endParaRPr lang="en-US" altLang="en-US" sz="3000" b="1" dirty="0">
              <a:solidFill>
                <a:srgbClr val="254061"/>
              </a:solidFill>
              <a:latin typeface="+mn-lt"/>
              <a:ea typeface="ＭＳ Ｐゴシック" charset="0"/>
              <a:cs typeface="Adobe Devanagari"/>
            </a:endParaRPr>
          </a:p>
        </p:txBody>
      </p:sp>
    </p:spTree>
    <p:extLst>
      <p:ext uri="{BB962C8B-B14F-4D97-AF65-F5344CB8AC3E}">
        <p14:creationId xmlns:p14="http://schemas.microsoft.com/office/powerpoint/2010/main" val="3093820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
            </a:pPr>
            <a:endParaRPr lang="en-US" sz="900" b="0" dirty="0" smtClean="0"/>
          </a:p>
          <a:p>
            <a:pPr marL="457200" indent="-457200">
              <a:buFont typeface="Wingdings" panose="05000000000000000000" pitchFamily="2" charset="2"/>
              <a:buChar char="§"/>
            </a:pPr>
            <a:endParaRPr lang="en-US" sz="3200" b="0" dirty="0" smtClean="0"/>
          </a:p>
          <a:p>
            <a:pPr marL="457200" indent="-457200">
              <a:buFont typeface="Wingdings" panose="05000000000000000000" pitchFamily="2" charset="2"/>
              <a:buChar char="§"/>
            </a:pPr>
            <a:r>
              <a:rPr lang="en-US" sz="3200" b="0" dirty="0" smtClean="0"/>
              <a:t>Applicant Tracking Systems</a:t>
            </a:r>
          </a:p>
          <a:p>
            <a:pPr marL="457200" indent="-457200">
              <a:buFont typeface="Wingdings" panose="05000000000000000000" pitchFamily="2" charset="2"/>
              <a:buChar char="§"/>
            </a:pPr>
            <a:r>
              <a:rPr lang="en-US" sz="3200" b="0" dirty="0" smtClean="0"/>
              <a:t>Pre-hire Testing Software  </a:t>
            </a:r>
          </a:p>
          <a:p>
            <a:pPr marL="457200" indent="-457200">
              <a:buFont typeface="Wingdings" panose="05000000000000000000" pitchFamily="2" charset="2"/>
              <a:buChar char="§"/>
            </a:pPr>
            <a:r>
              <a:rPr lang="en-US" sz="3200" b="0" dirty="0" smtClean="0"/>
              <a:t>Accommodation Tracking Systems</a:t>
            </a:r>
          </a:p>
          <a:p>
            <a:pPr marL="457200" indent="-457200">
              <a:buFont typeface="Wingdings" panose="05000000000000000000" pitchFamily="2" charset="2"/>
              <a:buChar char="§"/>
            </a:pPr>
            <a:r>
              <a:rPr lang="en-US" sz="3200" b="0" dirty="0" smtClean="0"/>
              <a:t>Legacy Information Systems i.e. HRIS</a:t>
            </a:r>
          </a:p>
          <a:p>
            <a:pPr marL="457200" indent="-457200">
              <a:buFont typeface="Wingdings" panose="05000000000000000000" pitchFamily="2" charset="2"/>
              <a:buChar char="§"/>
            </a:pPr>
            <a:r>
              <a:rPr lang="en-US" sz="3200" b="0" dirty="0" smtClean="0"/>
              <a:t>Learning Management Systems</a:t>
            </a:r>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23</a:t>
            </a:fld>
            <a:endParaRPr lang="en-US" altLang="en-US"/>
          </a:p>
        </p:txBody>
      </p:sp>
      <p:sp>
        <p:nvSpPr>
          <p:cNvPr id="2" name="Title 1"/>
          <p:cNvSpPr>
            <a:spLocks noGrp="1"/>
          </p:cNvSpPr>
          <p:nvPr>
            <p:ph type="title" idx="4294967295"/>
          </p:nvPr>
        </p:nvSpPr>
        <p:spPr>
          <a:xfrm>
            <a:off x="265470" y="481013"/>
            <a:ext cx="7887929" cy="1020762"/>
          </a:xfrm>
        </p:spPr>
        <p:txBody>
          <a:bodyPr>
            <a:normAutofit fontScale="90000"/>
          </a:bodyPr>
          <a:lstStyle/>
          <a:p>
            <a:r>
              <a:rPr lang="en-US" sz="4000" dirty="0" smtClean="0"/>
              <a:t>  Technology Pain Points </a:t>
            </a:r>
            <a:r>
              <a:rPr lang="en-US" dirty="0" smtClean="0"/>
              <a:t/>
            </a:r>
            <a:br>
              <a:rPr lang="en-US" dirty="0" smtClean="0"/>
            </a:br>
            <a:endParaRPr lang="en-US" dirty="0"/>
          </a:p>
        </p:txBody>
      </p:sp>
    </p:spTree>
    <p:extLst>
      <p:ext uri="{BB962C8B-B14F-4D97-AF65-F5344CB8AC3E}">
        <p14:creationId xmlns:p14="http://schemas.microsoft.com/office/powerpoint/2010/main" val="3745357527"/>
      </p:ext>
    </p:extLst>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altLang="en-US" sz="3600" b="0" dirty="0"/>
          </a:p>
          <a:p>
            <a:pPr marL="0" indent="0">
              <a:buNone/>
            </a:pPr>
            <a:r>
              <a:rPr lang="en-US" altLang="en-US" sz="3600" b="0" dirty="0"/>
              <a:t>An free, online “living” toolkit that captures and continuously updates best and emerging practices in providing accommodations in the workplace.</a:t>
            </a:r>
          </a:p>
          <a:p>
            <a:pPr marL="0" indent="0"/>
            <a:endParaRPr lang="en-US" altLang="en-US" sz="3600" b="0" dirty="0"/>
          </a:p>
          <a:p>
            <a:pPr marL="0" indent="0" algn="ctr">
              <a:buNone/>
            </a:pPr>
            <a:r>
              <a:rPr lang="en-US" altLang="en-US" sz="3600" b="0" dirty="0"/>
              <a:t>http://AskJAN.org/toolkit/</a:t>
            </a:r>
          </a:p>
          <a:p>
            <a:pPr marL="0" indent="0">
              <a:buNone/>
            </a:pPr>
            <a:endParaRPr lang="en-US" dirty="0"/>
          </a:p>
        </p:txBody>
      </p:sp>
      <p:sp>
        <p:nvSpPr>
          <p:cNvPr id="2" name="Title 1"/>
          <p:cNvSpPr>
            <a:spLocks noGrp="1"/>
          </p:cNvSpPr>
          <p:nvPr>
            <p:ph type="title"/>
          </p:nvPr>
        </p:nvSpPr>
        <p:spPr/>
        <p:txBody>
          <a:bodyPr>
            <a:normAutofit/>
          </a:bodyPr>
          <a:lstStyle/>
          <a:p>
            <a:pPr>
              <a:defRPr/>
            </a:pPr>
            <a:r>
              <a:rPr lang="en-US" altLang="en-US" dirty="0">
                <a:solidFill>
                  <a:srgbClr val="002060"/>
                </a:solidFill>
                <a:latin typeface="Arial" panose="020B0604020202020204" pitchFamily="34" charset="0"/>
                <a:cs typeface="Arial" panose="020B0604020202020204" pitchFamily="34" charset="0"/>
              </a:rPr>
              <a:t>What is the Toolkit?</a:t>
            </a:r>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24</a:t>
            </a:fld>
            <a:endParaRPr lang="en-US" altLang="en-US"/>
          </a:p>
        </p:txBody>
      </p:sp>
    </p:spTree>
    <p:extLst>
      <p:ext uri="{BB962C8B-B14F-4D97-AF65-F5344CB8AC3E}">
        <p14:creationId xmlns:p14="http://schemas.microsoft.com/office/powerpoint/2010/main" val="4187877502"/>
      </p:ext>
    </p:extLst>
  </p:cSld>
  <p:clrMapOvr>
    <a:masterClrMapping/>
  </p:clrMapOvr>
  <p:transition spd="slow">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endParaRPr lang="en-US" altLang="en-US" sz="700" dirty="0">
              <a:solidFill>
                <a:srgbClr val="002060"/>
              </a:solidFill>
            </a:endParaRPr>
          </a:p>
          <a:p>
            <a:pPr>
              <a:buFont typeface="Wingdings" panose="05000000000000000000" pitchFamily="2" charset="2"/>
              <a:buChar char="§"/>
              <a:defRPr/>
            </a:pPr>
            <a:r>
              <a:rPr lang="en-US" altLang="en-US" sz="2800" b="0" dirty="0"/>
              <a:t>Recruiters, Hiring Managers and Supervisors</a:t>
            </a:r>
          </a:p>
          <a:p>
            <a:pPr>
              <a:buFont typeface="Wingdings" panose="05000000000000000000" pitchFamily="2" charset="2"/>
              <a:buChar char="§"/>
              <a:defRPr/>
            </a:pPr>
            <a:r>
              <a:rPr lang="en-US" altLang="en-US" sz="2800" b="0" dirty="0"/>
              <a:t>Accommodation Consultant/Subject Matter Expert</a:t>
            </a:r>
          </a:p>
          <a:p>
            <a:pPr>
              <a:buFont typeface="Wingdings" panose="05000000000000000000" pitchFamily="2" charset="2"/>
              <a:buChar char="§"/>
              <a:defRPr/>
            </a:pPr>
            <a:r>
              <a:rPr lang="en-US" altLang="en-US" sz="2800" b="0" dirty="0"/>
              <a:t>Employees and Co-workers — Allies </a:t>
            </a:r>
          </a:p>
          <a:p>
            <a:pPr>
              <a:defRPr/>
            </a:pPr>
            <a:endParaRPr lang="en-GB" altLang="en-US" sz="2800" dirty="0"/>
          </a:p>
          <a:p>
            <a:pPr marL="0" indent="0">
              <a:buNone/>
            </a:pPr>
            <a:endParaRPr lang="en-US" sz="2800" dirty="0"/>
          </a:p>
        </p:txBody>
      </p:sp>
      <p:sp>
        <p:nvSpPr>
          <p:cNvPr id="2" name="Title 1"/>
          <p:cNvSpPr>
            <a:spLocks noGrp="1"/>
          </p:cNvSpPr>
          <p:nvPr>
            <p:ph type="title"/>
          </p:nvPr>
        </p:nvSpPr>
        <p:spPr/>
        <p:txBody>
          <a:bodyPr>
            <a:normAutofit/>
          </a:bodyPr>
          <a:lstStyle/>
          <a:p>
            <a:pPr>
              <a:defRPr/>
            </a:pPr>
            <a:r>
              <a:rPr lang="en-US" altLang="en-US" dirty="0">
                <a:solidFill>
                  <a:srgbClr val="002060"/>
                </a:solidFill>
              </a:rPr>
              <a:t>Who uses the Toolkit? </a:t>
            </a:r>
          </a:p>
        </p:txBody>
      </p:sp>
      <p:pic>
        <p:nvPicPr>
          <p:cNvPr id="4" name="Picture 3" descr="JAN Toolkit Graphic with multiple drawers one for each of three customers Recruiters and Managers, Reasinabkle Accommodation Specialists, and Employees with disabilities.&#10;The drawers contain resources for each custom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5107" y="3533453"/>
            <a:ext cx="3557586" cy="283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25</a:t>
            </a:fld>
            <a:endParaRPr lang="en-US" altLang="en-US"/>
          </a:p>
        </p:txBody>
      </p:sp>
    </p:spTree>
    <p:extLst>
      <p:ext uri="{BB962C8B-B14F-4D97-AF65-F5344CB8AC3E}">
        <p14:creationId xmlns:p14="http://schemas.microsoft.com/office/powerpoint/2010/main" val="191012531"/>
      </p:ext>
    </p:extLst>
  </p:cSld>
  <p:clrMapOvr>
    <a:masterClrMapping/>
  </p:clrMapOvr>
  <p:transition spd="slow">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defRPr/>
            </a:pPr>
            <a:r>
              <a:rPr lang="en-US" altLang="en-US" b="0" dirty="0"/>
              <a:t>Recruiters, Hiring Managers and Supervisors</a:t>
            </a:r>
          </a:p>
          <a:p>
            <a:pPr>
              <a:defRPr/>
            </a:pPr>
            <a:endParaRPr lang="en-GB" altLang="en-US" dirty="0"/>
          </a:p>
          <a:p>
            <a:pPr marL="0" indent="0">
              <a:buNone/>
            </a:pPr>
            <a:endParaRPr lang="en-US" dirty="0"/>
          </a:p>
        </p:txBody>
      </p:sp>
      <p:sp>
        <p:nvSpPr>
          <p:cNvPr id="2" name="Title 1"/>
          <p:cNvSpPr>
            <a:spLocks noGrp="1"/>
          </p:cNvSpPr>
          <p:nvPr>
            <p:ph type="title"/>
          </p:nvPr>
        </p:nvSpPr>
        <p:spPr/>
        <p:txBody>
          <a:bodyPr>
            <a:normAutofit/>
          </a:bodyPr>
          <a:lstStyle/>
          <a:p>
            <a:r>
              <a:rPr lang="en-US" dirty="0"/>
              <a:t>Accommodation Toolkit</a:t>
            </a:r>
          </a:p>
        </p:txBody>
      </p:sp>
      <p:pic>
        <p:nvPicPr>
          <p:cNvPr id="5" name="Picture 2" descr="Screenshot of the Tools for Recruiters, Hiring Managers, and Supervisors Graphic as part of the Toolkit. This is the first drawer.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0587" y="2409825"/>
            <a:ext cx="5203825"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26</a:t>
            </a:fld>
            <a:endParaRPr lang="en-US" altLang="en-US"/>
          </a:p>
        </p:txBody>
      </p:sp>
    </p:spTree>
    <p:extLst>
      <p:ext uri="{BB962C8B-B14F-4D97-AF65-F5344CB8AC3E}">
        <p14:creationId xmlns:p14="http://schemas.microsoft.com/office/powerpoint/2010/main" val="1170076996"/>
      </p:ext>
    </p:extLst>
  </p:cSld>
  <p:clrMapOvr>
    <a:masterClrMapping/>
  </p:clrMapOvr>
  <p:transition spd="slow">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1"/>
          <p:cNvSpPr>
            <a:spLocks noGrp="1"/>
          </p:cNvSpPr>
          <p:nvPr>
            <p:ph idx="1"/>
          </p:nvPr>
        </p:nvSpPr>
        <p:spPr/>
        <p:txBody>
          <a:bodyPr>
            <a:normAutofit/>
          </a:bodyPr>
          <a:lstStyle/>
          <a:p>
            <a:pPr>
              <a:buFont typeface="Wingdings" panose="05000000000000000000" pitchFamily="2" charset="2"/>
              <a:buChar char="§"/>
            </a:pPr>
            <a:r>
              <a:rPr lang="en-US" altLang="en-US" dirty="0" smtClean="0"/>
              <a:t>The Basics</a:t>
            </a:r>
          </a:p>
          <a:p>
            <a:pPr>
              <a:buFont typeface="Wingdings" panose="05000000000000000000" pitchFamily="2" charset="2"/>
              <a:buChar char="§"/>
            </a:pPr>
            <a:r>
              <a:rPr lang="en-US" altLang="en-US" dirty="0" smtClean="0"/>
              <a:t>Understanding Accommodation and Inclusion</a:t>
            </a:r>
            <a:r>
              <a:rPr lang="en-US" altLang="en-US" u="sng" dirty="0" smtClean="0"/>
              <a:t> </a:t>
            </a:r>
          </a:p>
          <a:p>
            <a:endParaRPr lang="en-US" altLang="en-US" sz="3200" u="sng" dirty="0" smtClean="0"/>
          </a:p>
          <a:p>
            <a:endParaRPr lang="en-US" altLang="en-US" sz="3200" u="sng" dirty="0" smtClean="0"/>
          </a:p>
          <a:p>
            <a:endParaRPr lang="en-US" altLang="en-US" sz="3200" dirty="0" smtClean="0"/>
          </a:p>
        </p:txBody>
      </p:sp>
      <p:sp>
        <p:nvSpPr>
          <p:cNvPr id="4300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A8E4A36C-DB1E-42DB-82EC-C8FC38FC3CF7}" type="slidenum">
              <a:rPr lang="en-US" altLang="en-US" sz="1400" smtClean="0">
                <a:solidFill>
                  <a:srgbClr val="FFFFFF"/>
                </a:solidFill>
              </a:rPr>
              <a:pPr>
                <a:spcBef>
                  <a:spcPct val="0"/>
                </a:spcBef>
                <a:buFontTx/>
                <a:buNone/>
              </a:pPr>
              <a:t>27</a:t>
            </a:fld>
            <a:endParaRPr lang="en-US" altLang="en-US" sz="1400" smtClean="0">
              <a:solidFill>
                <a:srgbClr val="FFFFFF"/>
              </a:solidFill>
            </a:endParaRPr>
          </a:p>
        </p:txBody>
      </p:sp>
      <p:sp>
        <p:nvSpPr>
          <p:cNvPr id="43010" name="Title 1"/>
          <p:cNvSpPr txBox="1">
            <a:spLocks/>
          </p:cNvSpPr>
          <p:nvPr/>
        </p:nvSpPr>
        <p:spPr bwMode="auto">
          <a:xfrm>
            <a:off x="609600" y="381000"/>
            <a:ext cx="579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sz="2400" b="1"/>
              <a:t>Tools for Hiring Managers/Supervisors</a:t>
            </a:r>
          </a:p>
        </p:txBody>
      </p:sp>
      <p:pic>
        <p:nvPicPr>
          <p:cNvPr id="41989" name="Picture 10" descr="Sixty percent of employees with disabilites are more likely to disclose to their supervisor than to human resources. " title="Disclosure Graphic from Cornell University "/>
          <p:cNvPicPr>
            <a:picLocks noChangeAspect="1" noChangeArrowheads="1"/>
          </p:cNvPicPr>
          <p:nvPr/>
        </p:nvPicPr>
        <p:blipFill>
          <a:blip r:embed="rId3"/>
          <a:srcRect/>
          <a:stretch>
            <a:fillRect/>
          </a:stretch>
        </p:blipFill>
        <p:spPr bwMode="auto">
          <a:xfrm>
            <a:off x="4984852" y="2906917"/>
            <a:ext cx="3146425"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irc_mi" descr="One in five American adults &#10;has a disability. " title="Census date from Respectability"/>
          <p:cNvPicPr>
            <a:picLocks noChangeAspect="1" noChangeArrowheads="1"/>
          </p:cNvPicPr>
          <p:nvPr/>
        </p:nvPicPr>
        <p:blipFill>
          <a:blip r:embed="rId4"/>
          <a:srcRect/>
          <a:stretch>
            <a:fillRect/>
          </a:stretch>
        </p:blipFill>
        <p:spPr bwMode="auto">
          <a:xfrm>
            <a:off x="1328840" y="2906917"/>
            <a:ext cx="3122612"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648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r>
              <a:rPr lang="en-US" altLang="en-US" b="0" dirty="0"/>
              <a:t>Accommodation Consultant/Subject Matter Expert</a:t>
            </a:r>
          </a:p>
        </p:txBody>
      </p:sp>
      <p:sp>
        <p:nvSpPr>
          <p:cNvPr id="2" name="Title 1"/>
          <p:cNvSpPr>
            <a:spLocks noGrp="1"/>
          </p:cNvSpPr>
          <p:nvPr>
            <p:ph type="title"/>
          </p:nvPr>
        </p:nvSpPr>
        <p:spPr/>
        <p:txBody>
          <a:bodyPr>
            <a:normAutofit/>
          </a:bodyPr>
          <a:lstStyle/>
          <a:p>
            <a:r>
              <a:rPr lang="en-US" dirty="0"/>
              <a:t>Accommodation Toolkit</a:t>
            </a:r>
          </a:p>
        </p:txBody>
      </p:sp>
      <p:pic>
        <p:nvPicPr>
          <p:cNvPr id="6" name="Picture 3" descr="Screenshot of the Tools for Reasonable Accommodation (RA) Subject Matter Expert (SME)/Consultant drawer - Drawer Two.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1101" y="2449856"/>
            <a:ext cx="4882797" cy="391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28</a:t>
            </a:fld>
            <a:endParaRPr lang="en-US" altLang="en-US"/>
          </a:p>
        </p:txBody>
      </p:sp>
    </p:spTree>
    <p:extLst>
      <p:ext uri="{BB962C8B-B14F-4D97-AF65-F5344CB8AC3E}">
        <p14:creationId xmlns:p14="http://schemas.microsoft.com/office/powerpoint/2010/main" val="2573546113"/>
      </p:ext>
    </p:extLst>
  </p:cSld>
  <p:clrMapOvr>
    <a:masterClrMapping/>
  </p:clrMapOvr>
  <p:transition spd="slow">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defRPr/>
            </a:pPr>
            <a:r>
              <a:rPr lang="en-US" altLang="en-US" b="0" dirty="0"/>
              <a:t>Employees and Co-workers — Allies </a:t>
            </a:r>
          </a:p>
        </p:txBody>
      </p:sp>
      <p:sp>
        <p:nvSpPr>
          <p:cNvPr id="2" name="Title 1"/>
          <p:cNvSpPr>
            <a:spLocks noGrp="1"/>
          </p:cNvSpPr>
          <p:nvPr>
            <p:ph type="title"/>
          </p:nvPr>
        </p:nvSpPr>
        <p:spPr/>
        <p:txBody>
          <a:bodyPr>
            <a:normAutofit/>
          </a:bodyPr>
          <a:lstStyle/>
          <a:p>
            <a:r>
              <a:rPr lang="en-US" dirty="0"/>
              <a:t>Accommodation Toolkit</a:t>
            </a:r>
          </a:p>
        </p:txBody>
      </p:sp>
      <p:pic>
        <p:nvPicPr>
          <p:cNvPr id="6" name="Picture 2" descr="A Screenshot of the Tools for Employees and Co-workers Drawer, or Drawer Thre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1534" y="2328686"/>
            <a:ext cx="5525495" cy="311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29</a:t>
            </a:fld>
            <a:endParaRPr lang="en-US" altLang="en-US"/>
          </a:p>
        </p:txBody>
      </p:sp>
    </p:spTree>
    <p:extLst>
      <p:ext uri="{BB962C8B-B14F-4D97-AF65-F5344CB8AC3E}">
        <p14:creationId xmlns:p14="http://schemas.microsoft.com/office/powerpoint/2010/main" val="2403926581"/>
      </p:ext>
    </p:extLst>
  </p:cSld>
  <p:clrMapOvr>
    <a:masterClrMapping/>
  </p:clrMapOvr>
  <p:transition spd="slow">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descr="Father and I"/>
          <p:cNvSpPr>
            <a:spLocks noGrp="1"/>
          </p:cNvSpPr>
          <p:nvPr>
            <p:ph idx="1"/>
          </p:nvPr>
        </p:nvSpPr>
        <p:spPr>
          <a:xfrm>
            <a:off x="838200" y="1295400"/>
            <a:ext cx="7848600" cy="5184775"/>
          </a:xfrm>
        </p:spPr>
        <p:txBody>
          <a:bodyPr/>
          <a:lstStyle/>
          <a:p>
            <a:pPr>
              <a:buFont typeface="Wingdings" panose="05000000000000000000" pitchFamily="2" charset="2"/>
              <a:buChar char="§"/>
            </a:pPr>
            <a:endParaRPr lang="en-US" altLang="en-US" sz="2000" smtClean="0"/>
          </a:p>
          <a:p>
            <a:pPr>
              <a:buFont typeface="Arial" panose="020B0604020202020204" pitchFamily="34" charset="0"/>
              <a:buChar char="•"/>
            </a:pPr>
            <a:endParaRPr lang="en-US" altLang="en-US" sz="2000" smtClean="0"/>
          </a:p>
          <a:p>
            <a:endParaRPr lang="en-US" altLang="en-US" smtClean="0"/>
          </a:p>
        </p:txBody>
      </p:sp>
      <p:sp>
        <p:nvSpPr>
          <p:cNvPr id="16387"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5BF29DA2-0ADB-4F6E-9330-AAC7A644E1E4}" type="slidenum">
              <a:rPr lang="en-US" altLang="en-US" sz="1400" smtClean="0">
                <a:solidFill>
                  <a:srgbClr val="FFFFFF"/>
                </a:solidFill>
              </a:rPr>
              <a:pPr>
                <a:spcBef>
                  <a:spcPct val="0"/>
                </a:spcBef>
                <a:buFontTx/>
                <a:buNone/>
              </a:pPr>
              <a:t>3</a:t>
            </a:fld>
            <a:endParaRPr lang="en-US" altLang="en-US" sz="1400" smtClean="0">
              <a:solidFill>
                <a:srgbClr val="FFFFFF"/>
              </a:solidFill>
            </a:endParaRPr>
          </a:p>
        </p:txBody>
      </p:sp>
      <p:sp>
        <p:nvSpPr>
          <p:cNvPr id="16388" name="Title 3"/>
          <p:cNvSpPr>
            <a:spLocks noGrp="1"/>
          </p:cNvSpPr>
          <p:nvPr>
            <p:ph type="title" idx="4294967295"/>
          </p:nvPr>
        </p:nvSpPr>
        <p:spPr>
          <a:xfrm>
            <a:off x="609600" y="457200"/>
            <a:ext cx="5715000" cy="609600"/>
          </a:xfrm>
        </p:spPr>
        <p:txBody>
          <a:bodyPr/>
          <a:lstStyle/>
          <a:p>
            <a:r>
              <a:rPr lang="en-US" altLang="en-US" smtClean="0"/>
              <a:t>Where I come from…</a:t>
            </a:r>
          </a:p>
        </p:txBody>
      </p:sp>
      <p:pic>
        <p:nvPicPr>
          <p:cNvPr id="16389" name="Picture 1" descr="A photo of Lou and his father at his father's graduation in the early 1970's. " title="Photo of Lou and His father. "/>
          <p:cNvPicPr>
            <a:picLocks noChangeAspect="1"/>
          </p:cNvPicPr>
          <p:nvPr/>
        </p:nvPicPr>
        <p:blipFill>
          <a:blip r:embed="rId3"/>
          <a:srcRect/>
          <a:stretch>
            <a:fillRect/>
          </a:stretch>
        </p:blipFill>
        <p:spPr bwMode="auto">
          <a:xfrm>
            <a:off x="3124200" y="1552575"/>
            <a:ext cx="2743200"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762005"/>
      </p:ext>
    </p:extLst>
  </p:cSld>
  <p:clrMapOvr>
    <a:masterClrMapping/>
  </p:clrMapOvr>
  <p:transition spd="slow">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ontent Placeholder 1" descr="Video still"/>
          <p:cNvSpPr>
            <a:spLocks noGrp="1"/>
          </p:cNvSpPr>
          <p:nvPr>
            <p:ph idx="1"/>
          </p:nvPr>
        </p:nvSpPr>
        <p:spPr>
          <a:xfrm>
            <a:off x="838200" y="1295400"/>
            <a:ext cx="7848600" cy="5184775"/>
          </a:xfrm>
        </p:spPr>
        <p:txBody>
          <a:bodyPr/>
          <a:lstStyle/>
          <a:p>
            <a:pPr marL="346075" lvl="1" indent="-346075">
              <a:lnSpc>
                <a:spcPct val="90000"/>
              </a:lnSpc>
              <a:spcAft>
                <a:spcPts val="1200"/>
              </a:spcAft>
            </a:pPr>
            <a:endParaRPr lang="en-US" altLang="en-US" smtClean="0"/>
          </a:p>
          <a:p>
            <a:pPr marL="0" indent="0">
              <a:lnSpc>
                <a:spcPct val="90000"/>
              </a:lnSpc>
              <a:spcAft>
                <a:spcPts val="1200"/>
              </a:spcAft>
              <a:buFont typeface="Wingdings" panose="05000000000000000000" pitchFamily="2" charset="2"/>
              <a:buChar char="§"/>
            </a:pPr>
            <a:endParaRPr lang="en-US" altLang="en-US" b="0" smtClean="0"/>
          </a:p>
        </p:txBody>
      </p:sp>
      <p:sp>
        <p:nvSpPr>
          <p:cNvPr id="686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D84C3B9B-2688-4952-8341-7491BCF189EF}" type="slidenum">
              <a:rPr lang="en-US" altLang="en-US" sz="1400" smtClean="0">
                <a:solidFill>
                  <a:srgbClr val="FFFFFF"/>
                </a:solidFill>
              </a:rPr>
              <a:pPr>
                <a:spcBef>
                  <a:spcPct val="0"/>
                </a:spcBef>
                <a:buFontTx/>
                <a:buNone/>
              </a:pPr>
              <a:t>30</a:t>
            </a:fld>
            <a:endParaRPr lang="en-US" altLang="en-US" sz="1400" smtClean="0">
              <a:solidFill>
                <a:srgbClr val="FFFFFF"/>
              </a:solidFill>
            </a:endParaRPr>
          </a:p>
        </p:txBody>
      </p:sp>
      <p:sp>
        <p:nvSpPr>
          <p:cNvPr id="68612" name="Title 1"/>
          <p:cNvSpPr txBox="1">
            <a:spLocks/>
          </p:cNvSpPr>
          <p:nvPr/>
        </p:nvSpPr>
        <p:spPr bwMode="auto">
          <a:xfrm>
            <a:off x="524256" y="381000"/>
            <a:ext cx="614476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r>
              <a:rPr lang="en-US" altLang="en-US" sz="3000" b="1" dirty="0"/>
              <a:t> </a:t>
            </a:r>
            <a:r>
              <a:rPr lang="en-US" altLang="en-US" sz="4000" b="1" dirty="0" smtClean="0"/>
              <a:t>Interview Challenges</a:t>
            </a:r>
            <a:endParaRPr lang="en-US" altLang="en-US" sz="4000" b="1" dirty="0"/>
          </a:p>
        </p:txBody>
      </p:sp>
      <p:pic>
        <p:nvPicPr>
          <p:cNvPr id="2" name="Picture 1" descr="Just-In-Time Training Video: Interviewing Challenges. Still photo of hiring maanger and applicant with Autism. One of 8 trainings in the Toolki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001" y="1950256"/>
            <a:ext cx="6888997" cy="3875061"/>
          </a:xfrm>
          <a:prstGeom prst="rect">
            <a:avLst/>
          </a:prstGeom>
        </p:spPr>
      </p:pic>
    </p:spTree>
    <p:extLst>
      <p:ext uri="{BB962C8B-B14F-4D97-AF65-F5344CB8AC3E}">
        <p14:creationId xmlns:p14="http://schemas.microsoft.com/office/powerpoint/2010/main" val="2529849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 </a:t>
            </a:r>
            <a:endParaRPr lang="en-US" dirty="0"/>
          </a:p>
        </p:txBody>
      </p:sp>
      <p:sp>
        <p:nvSpPr>
          <p:cNvPr id="2" name="Title 1"/>
          <p:cNvSpPr>
            <a:spLocks noGrp="1"/>
          </p:cNvSpPr>
          <p:nvPr>
            <p:ph type="title"/>
          </p:nvPr>
        </p:nvSpPr>
        <p:spPr/>
        <p:txBody>
          <a:bodyPr>
            <a:normAutofit/>
          </a:bodyPr>
          <a:lstStyle/>
          <a:p>
            <a:r>
              <a:rPr lang="en-US" altLang="en-US" dirty="0" smtClean="0"/>
              <a:t>Performance Management</a:t>
            </a:r>
            <a:endParaRPr lang="en-US" altLang="en-US" dirty="0"/>
          </a:p>
        </p:txBody>
      </p:sp>
      <p:pic>
        <p:nvPicPr>
          <p:cNvPr id="5" name="Picture 2" descr="Just-In-Time Training Video: Managing the performance of an employee with a non-apparent disability. One of 8 trainings in the Toolki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666875"/>
            <a:ext cx="640080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31</a:t>
            </a:fld>
            <a:endParaRPr lang="en-US" altLang="en-US"/>
          </a:p>
        </p:txBody>
      </p:sp>
    </p:spTree>
    <p:extLst>
      <p:ext uri="{BB962C8B-B14F-4D97-AF65-F5344CB8AC3E}">
        <p14:creationId xmlns:p14="http://schemas.microsoft.com/office/powerpoint/2010/main" val="2131498389"/>
      </p:ext>
    </p:extLst>
  </p:cSld>
  <p:clrMapOvr>
    <a:masterClrMapping/>
  </p:clrMapOvr>
  <p:transition spd="slow">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buNone/>
              <a:defRPr/>
            </a:pPr>
            <a:endParaRPr lang="en-US" sz="2100" dirty="0"/>
          </a:p>
          <a:p>
            <a:pPr marL="0" indent="0" algn="ctr">
              <a:buNone/>
              <a:defRPr/>
            </a:pPr>
            <a:r>
              <a:rPr lang="en-US" sz="4700" dirty="0" smtClean="0"/>
              <a:t>Big Idea </a:t>
            </a:r>
          </a:p>
          <a:p>
            <a:pPr marL="0" indent="0" algn="ctr">
              <a:buNone/>
              <a:defRPr/>
            </a:pPr>
            <a:endParaRPr lang="en-US" sz="2400" dirty="0"/>
          </a:p>
          <a:p>
            <a:pPr marL="0" indent="0">
              <a:buNone/>
              <a:defRPr/>
            </a:pPr>
            <a:r>
              <a:rPr lang="en-US" sz="4200" b="0" dirty="0" smtClean="0"/>
              <a:t>The Mobile </a:t>
            </a:r>
            <a:r>
              <a:rPr lang="en-US" sz="4200" b="0" dirty="0"/>
              <a:t>Accommodation Solution (MAS) is designed to help streamline the disability accommodation process at various phases of the employment cycle. </a:t>
            </a:r>
          </a:p>
          <a:p>
            <a:pPr>
              <a:defRPr/>
            </a:pPr>
            <a:endParaRPr lang="en-US" altLang="en-US" sz="3600" b="0" dirty="0"/>
          </a:p>
          <a:p>
            <a:pPr>
              <a:defRPr/>
            </a:pPr>
            <a:endParaRPr lang="en-US" altLang="en-US" sz="3600" b="0" dirty="0"/>
          </a:p>
          <a:p>
            <a:pPr marL="0" indent="0">
              <a:buNone/>
              <a:defRPr/>
            </a:pPr>
            <a:r>
              <a:rPr lang="en-US" altLang="en-US" sz="2600" b="0" dirty="0"/>
              <a:t>Funded by the </a:t>
            </a:r>
            <a:r>
              <a:rPr lang="en-US" sz="2600" b="0" dirty="0"/>
              <a:t>National Institute on Disability, Independent Living, and Rehabilitation Research (NIDILRR)</a:t>
            </a:r>
            <a:endParaRPr lang="en-US" altLang="en-US" sz="2600" b="0" dirty="0"/>
          </a:p>
          <a:p>
            <a:pPr marL="0" indent="0">
              <a:buNone/>
            </a:pPr>
            <a:endParaRPr lang="en-US" sz="3600" b="0" dirty="0"/>
          </a:p>
          <a:p>
            <a:pPr marL="0" indent="0">
              <a:buNone/>
            </a:pPr>
            <a:endParaRPr lang="en-US" dirty="0"/>
          </a:p>
        </p:txBody>
      </p:sp>
      <p:sp>
        <p:nvSpPr>
          <p:cNvPr id="2"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32</a:t>
            </a:fld>
            <a:endParaRPr lang="en-US" altLang="en-US"/>
          </a:p>
        </p:txBody>
      </p:sp>
    </p:spTree>
    <p:extLst>
      <p:ext uri="{BB962C8B-B14F-4D97-AF65-F5344CB8AC3E}">
        <p14:creationId xmlns:p14="http://schemas.microsoft.com/office/powerpoint/2010/main" val="2188672296"/>
      </p:ext>
    </p:extLst>
  </p:cSld>
  <p:clrMapOvr>
    <a:masterClrMapping/>
  </p:clrMapOvr>
  <p:transition spd="slow">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indent="0" algn="ctr">
              <a:buNone/>
              <a:defRPr/>
            </a:pPr>
            <a:endParaRPr lang="en-US" sz="3800" dirty="0" smtClean="0"/>
          </a:p>
          <a:p>
            <a:pPr marL="0" indent="0" algn="ctr">
              <a:buNone/>
              <a:defRPr/>
            </a:pPr>
            <a:r>
              <a:rPr lang="en-US" sz="7300" dirty="0" smtClean="0"/>
              <a:t>Collaborators</a:t>
            </a:r>
          </a:p>
          <a:p>
            <a:pPr marL="0" indent="0" algn="ctr">
              <a:buNone/>
              <a:defRPr/>
            </a:pPr>
            <a:endParaRPr lang="en-US" sz="2400" dirty="0"/>
          </a:p>
          <a:p>
            <a:pPr>
              <a:defRPr/>
            </a:pPr>
            <a:r>
              <a:rPr lang="en-US" sz="5400" b="0" dirty="0"/>
              <a:t>Center for Disability Inclusion</a:t>
            </a:r>
          </a:p>
          <a:p>
            <a:pPr>
              <a:defRPr/>
            </a:pPr>
            <a:r>
              <a:rPr lang="en-US" sz="5400" b="0" dirty="0"/>
              <a:t>Job Accommodation Network (JAN)</a:t>
            </a:r>
          </a:p>
          <a:p>
            <a:pPr>
              <a:defRPr/>
            </a:pPr>
            <a:r>
              <a:rPr lang="en-US" sz="5400" b="0" dirty="0"/>
              <a:t>IBM</a:t>
            </a:r>
          </a:p>
          <a:p>
            <a:pPr>
              <a:defRPr/>
            </a:pPr>
            <a:endParaRPr lang="en-US" sz="5400" b="0" dirty="0"/>
          </a:p>
          <a:p>
            <a:pPr>
              <a:defRPr/>
            </a:pPr>
            <a:r>
              <a:rPr lang="en-US" sz="4400" b="0" dirty="0"/>
              <a:t>US Business Leadership Network </a:t>
            </a:r>
          </a:p>
          <a:p>
            <a:pPr>
              <a:defRPr/>
            </a:pPr>
            <a:r>
              <a:rPr lang="en-US" sz="4400" b="0" dirty="0"/>
              <a:t>American Association of People with Disabilities</a:t>
            </a:r>
          </a:p>
          <a:p>
            <a:pPr>
              <a:defRPr/>
            </a:pPr>
            <a:r>
              <a:rPr lang="en-US" sz="4400" b="0" dirty="0"/>
              <a:t>Council of State Administrators of Vocational Rehabilitation</a:t>
            </a:r>
          </a:p>
          <a:p>
            <a:pPr>
              <a:defRPr/>
            </a:pPr>
            <a:r>
              <a:rPr lang="en-US" sz="4400" b="0" dirty="0"/>
              <a:t>National Business and Disability Council </a:t>
            </a:r>
          </a:p>
          <a:p>
            <a:pPr>
              <a:defRPr/>
            </a:pPr>
            <a:r>
              <a:rPr lang="en-US" sz="4400" b="0" dirty="0"/>
              <a:t>Disability Management Employers Coalition</a:t>
            </a:r>
          </a:p>
          <a:p>
            <a:pPr marL="0" indent="0">
              <a:buNone/>
            </a:pPr>
            <a:endParaRPr lang="en-US" sz="3600" b="0" dirty="0"/>
          </a:p>
          <a:p>
            <a:pPr marL="0" indent="0">
              <a:buNone/>
            </a:pPr>
            <a:endParaRPr lang="en-US" dirty="0"/>
          </a:p>
        </p:txBody>
      </p:sp>
      <p:sp>
        <p:nvSpPr>
          <p:cNvPr id="5"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6" name="Slide Number Placeholder 5"/>
          <p:cNvSpPr>
            <a:spLocks noGrp="1"/>
          </p:cNvSpPr>
          <p:nvPr>
            <p:ph type="sldNum" sz="quarter" idx="10"/>
          </p:nvPr>
        </p:nvSpPr>
        <p:spPr/>
        <p:txBody>
          <a:bodyPr/>
          <a:lstStyle/>
          <a:p>
            <a:pPr>
              <a:defRPr/>
            </a:pPr>
            <a:fld id="{9D8F93EB-C1A6-4A03-AA60-111B3209B1F1}" type="slidenum">
              <a:rPr lang="en-US" altLang="en-US" smtClean="0"/>
              <a:pPr>
                <a:defRPr/>
              </a:pPr>
              <a:t>33</a:t>
            </a:fld>
            <a:endParaRPr lang="en-US" altLang="en-US"/>
          </a:p>
        </p:txBody>
      </p:sp>
    </p:spTree>
    <p:extLst>
      <p:ext uri="{BB962C8B-B14F-4D97-AF65-F5344CB8AC3E}">
        <p14:creationId xmlns:p14="http://schemas.microsoft.com/office/powerpoint/2010/main" val="763224760"/>
      </p:ext>
    </p:extLst>
  </p:cSld>
  <p:clrMapOvr>
    <a:masterClrMapping/>
  </p:clrMapOvr>
  <p:transition spd="slow">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ctr">
              <a:buNone/>
              <a:defRPr/>
            </a:pPr>
            <a:endParaRPr lang="en-US" sz="1900" dirty="0" smtClean="0"/>
          </a:p>
          <a:p>
            <a:pPr marL="0" indent="0" algn="ctr">
              <a:buNone/>
              <a:defRPr/>
            </a:pPr>
            <a:r>
              <a:rPr lang="en-US" sz="7300" b="0" dirty="0" smtClean="0"/>
              <a:t>Users</a:t>
            </a:r>
          </a:p>
          <a:p>
            <a:pPr marL="0" indent="0" algn="ctr">
              <a:buNone/>
              <a:defRPr/>
            </a:pPr>
            <a:endParaRPr lang="en-US" sz="2400" dirty="0"/>
          </a:p>
          <a:p>
            <a:pPr>
              <a:defRPr/>
            </a:pPr>
            <a:r>
              <a:rPr lang="en-US" sz="5400" b="0" dirty="0"/>
              <a:t>Talent management, human resources, employer relations, and/or accommodation staff</a:t>
            </a:r>
          </a:p>
          <a:p>
            <a:pPr>
              <a:defRPr/>
            </a:pPr>
            <a:endParaRPr lang="en-US" sz="2900" b="0" dirty="0"/>
          </a:p>
          <a:p>
            <a:pPr>
              <a:defRPr/>
            </a:pPr>
            <a:r>
              <a:rPr lang="en-US" sz="5400" b="0" dirty="0"/>
              <a:t>Employment service providers</a:t>
            </a:r>
          </a:p>
          <a:p>
            <a:pPr>
              <a:defRPr/>
            </a:pPr>
            <a:endParaRPr lang="en-US" sz="2900" b="0" dirty="0"/>
          </a:p>
          <a:p>
            <a:pPr>
              <a:defRPr/>
            </a:pPr>
            <a:r>
              <a:rPr lang="en-US" sz="5400" b="0" dirty="0"/>
              <a:t>Applicants and employees with disabilities </a:t>
            </a:r>
          </a:p>
          <a:p>
            <a:pPr marL="0" indent="0">
              <a:buNone/>
            </a:pPr>
            <a:endParaRPr lang="en-US" sz="3600" b="0" dirty="0"/>
          </a:p>
          <a:p>
            <a:pPr marL="0" indent="0">
              <a:buNone/>
            </a:pPr>
            <a:endParaRPr lang="en-US" dirty="0"/>
          </a:p>
        </p:txBody>
      </p:sp>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34</a:t>
            </a:fld>
            <a:endParaRPr lang="en-US" altLang="en-US"/>
          </a:p>
        </p:txBody>
      </p:sp>
    </p:spTree>
    <p:extLst>
      <p:ext uri="{BB962C8B-B14F-4D97-AF65-F5344CB8AC3E}">
        <p14:creationId xmlns:p14="http://schemas.microsoft.com/office/powerpoint/2010/main" val="3250090396"/>
      </p:ext>
    </p:extLst>
  </p:cSld>
  <p:clrMapOvr>
    <a:masterClrMapping/>
  </p:clrMapOvr>
  <p:transition spd="slow">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marL="0" indent="0" algn="ctr">
              <a:buNone/>
              <a:defRPr/>
            </a:pPr>
            <a:endParaRPr lang="en-US" sz="2500" dirty="0" smtClean="0"/>
          </a:p>
          <a:p>
            <a:pPr marL="0" indent="0" algn="ctr">
              <a:buNone/>
              <a:defRPr/>
            </a:pPr>
            <a:r>
              <a:rPr lang="en-US" sz="7300" dirty="0" smtClean="0"/>
              <a:t>Functionality</a:t>
            </a:r>
          </a:p>
          <a:p>
            <a:pPr marL="0" indent="0" algn="ctr">
              <a:buNone/>
              <a:defRPr/>
            </a:pPr>
            <a:endParaRPr lang="en-US" sz="2400" dirty="0"/>
          </a:p>
          <a:p>
            <a:pPr marL="685800" indent="-685800">
              <a:buFont typeface="Wingdings" panose="05000000000000000000" pitchFamily="2" charset="2"/>
              <a:buChar char="§"/>
              <a:defRPr/>
            </a:pPr>
            <a:r>
              <a:rPr lang="en-US" altLang="en-US" sz="5400" dirty="0"/>
              <a:t>Easy to use, secure, mobile case management tool</a:t>
            </a:r>
          </a:p>
          <a:p>
            <a:pPr marL="685800" indent="-685800">
              <a:buFont typeface="Wingdings" panose="05000000000000000000" pitchFamily="2" charset="2"/>
              <a:buChar char="§"/>
              <a:defRPr/>
            </a:pPr>
            <a:r>
              <a:rPr lang="en-US" altLang="en-US" sz="5400" dirty="0" smtClean="0"/>
              <a:t>Accommodation </a:t>
            </a:r>
            <a:r>
              <a:rPr lang="en-US" altLang="en-US" sz="5400" dirty="0"/>
              <a:t>tracking tool  </a:t>
            </a:r>
          </a:p>
          <a:p>
            <a:pPr marL="685800" indent="-685800">
              <a:buFont typeface="Wingdings" panose="05000000000000000000" pitchFamily="2" charset="2"/>
              <a:buChar char="§"/>
              <a:defRPr/>
            </a:pPr>
            <a:r>
              <a:rPr lang="en-US" altLang="en-US" sz="5400" dirty="0" smtClean="0"/>
              <a:t>Best </a:t>
            </a:r>
            <a:r>
              <a:rPr lang="en-US" altLang="en-US" sz="5400" dirty="0"/>
              <a:t>and emerging accommodation practices and forms </a:t>
            </a:r>
            <a:r>
              <a:rPr lang="en-US" altLang="en-US" sz="5400" dirty="0" smtClean="0"/>
              <a:t>embedded </a:t>
            </a:r>
            <a:r>
              <a:rPr lang="en-US" altLang="en-US" sz="5400" dirty="0"/>
              <a:t>within tool</a:t>
            </a:r>
          </a:p>
          <a:p>
            <a:pPr marL="685800" indent="-685800">
              <a:buFont typeface="Wingdings" panose="05000000000000000000" pitchFamily="2" charset="2"/>
              <a:buChar char="§"/>
              <a:defRPr/>
            </a:pPr>
            <a:r>
              <a:rPr lang="en-US" altLang="en-US" sz="5400" dirty="0" smtClean="0"/>
              <a:t>Easy access </a:t>
            </a:r>
            <a:r>
              <a:rPr lang="en-US" altLang="en-US" sz="5400" dirty="0"/>
              <a:t>to JAN Consultants and myriad of other resources</a:t>
            </a:r>
          </a:p>
          <a:p>
            <a:pPr marL="0" indent="0">
              <a:buNone/>
            </a:pPr>
            <a:endParaRPr lang="en-US" sz="3600" b="0" dirty="0"/>
          </a:p>
          <a:p>
            <a:pPr marL="0" indent="0">
              <a:buNone/>
            </a:pPr>
            <a:endParaRPr lang="en-US" dirty="0"/>
          </a:p>
        </p:txBody>
      </p:sp>
      <p:sp>
        <p:nvSpPr>
          <p:cNvPr id="5"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6" name="Slide Number Placeholder 5"/>
          <p:cNvSpPr>
            <a:spLocks noGrp="1"/>
          </p:cNvSpPr>
          <p:nvPr>
            <p:ph type="sldNum" sz="quarter" idx="10"/>
          </p:nvPr>
        </p:nvSpPr>
        <p:spPr/>
        <p:txBody>
          <a:bodyPr/>
          <a:lstStyle/>
          <a:p>
            <a:pPr>
              <a:defRPr/>
            </a:pPr>
            <a:fld id="{9D8F93EB-C1A6-4A03-AA60-111B3209B1F1}" type="slidenum">
              <a:rPr lang="en-US" altLang="en-US" smtClean="0"/>
              <a:pPr>
                <a:defRPr/>
              </a:pPr>
              <a:t>35</a:t>
            </a:fld>
            <a:endParaRPr lang="en-US" altLang="en-US"/>
          </a:p>
        </p:txBody>
      </p:sp>
    </p:spTree>
    <p:extLst>
      <p:ext uri="{BB962C8B-B14F-4D97-AF65-F5344CB8AC3E}">
        <p14:creationId xmlns:p14="http://schemas.microsoft.com/office/powerpoint/2010/main" val="552859701"/>
      </p:ext>
    </p:extLst>
  </p:cSld>
  <p:clrMapOvr>
    <a:masterClrMapping/>
  </p:clrMapOvr>
  <p:transition spd="slow">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b="0" dirty="0" smtClean="0"/>
              <a:t> </a:t>
            </a:r>
            <a:endParaRPr lang="en-US" sz="3600" b="0" dirty="0"/>
          </a:p>
          <a:p>
            <a:pPr marL="0" indent="0">
              <a:buNone/>
            </a:pPr>
            <a:endParaRPr lang="en-US" dirty="0"/>
          </a:p>
        </p:txBody>
      </p:sp>
      <p:pic>
        <p:nvPicPr>
          <p:cNvPr id="4" name="Picture 3" descr="Splashscreen of the Mobile Accommodation Solution (MAS) App with a welcome message.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1636" y="1631714"/>
            <a:ext cx="3381728" cy="4508971"/>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36</a:t>
            </a:fld>
            <a:endParaRPr lang="en-US" altLang="en-US"/>
          </a:p>
        </p:txBody>
      </p:sp>
    </p:spTree>
    <p:extLst>
      <p:ext uri="{BB962C8B-B14F-4D97-AF65-F5344CB8AC3E}">
        <p14:creationId xmlns:p14="http://schemas.microsoft.com/office/powerpoint/2010/main" val="1452788169"/>
      </p:ext>
    </p:extLst>
  </p:cSld>
  <p:clrMapOvr>
    <a:masterClrMapping/>
  </p:clrMapOvr>
  <p:transition spd="slow">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Screen where the users needs to decide what role in which they will be using the app - employer, service provider, individual.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843" y="1457325"/>
            <a:ext cx="3643313" cy="4857750"/>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37</a:t>
            </a:fld>
            <a:endParaRPr lang="en-US" altLang="en-US"/>
          </a:p>
        </p:txBody>
      </p:sp>
    </p:spTree>
    <p:extLst>
      <p:ext uri="{BB962C8B-B14F-4D97-AF65-F5344CB8AC3E}">
        <p14:creationId xmlns:p14="http://schemas.microsoft.com/office/powerpoint/2010/main" val="3713196367"/>
      </p:ext>
    </p:extLst>
  </p:cSld>
  <p:clrMapOvr>
    <a:masterClrMapping/>
  </p:clrMapOvr>
  <p:transition spd="slow">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Screen showing how to begin managing accommodation. By hitting the + one can add a person to begin adding an accommodation. There is also a resource hamburger menu off to the left of this screen.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0" y="1515533"/>
            <a:ext cx="3556000" cy="4741333"/>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38</a:t>
            </a:fld>
            <a:endParaRPr lang="en-US" altLang="en-US"/>
          </a:p>
        </p:txBody>
      </p:sp>
    </p:spTree>
    <p:extLst>
      <p:ext uri="{BB962C8B-B14F-4D97-AF65-F5344CB8AC3E}">
        <p14:creationId xmlns:p14="http://schemas.microsoft.com/office/powerpoint/2010/main" val="2604183840"/>
      </p:ext>
    </p:extLst>
  </p:cSld>
  <p:clrMapOvr>
    <a:masterClrMapping/>
  </p:clrMapOvr>
  <p:transition spd="slow">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Once on the person screen you may add accommodations by clicking on the green + button.  One needs to hit next in the bottom right hand corner to continu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828" y="1418637"/>
            <a:ext cx="3701344" cy="4935125"/>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39</a:t>
            </a:fld>
            <a:endParaRPr lang="en-US" altLang="en-US"/>
          </a:p>
        </p:txBody>
      </p:sp>
    </p:spTree>
    <p:extLst>
      <p:ext uri="{BB962C8B-B14F-4D97-AF65-F5344CB8AC3E}">
        <p14:creationId xmlns:p14="http://schemas.microsoft.com/office/powerpoint/2010/main" val="601090527"/>
      </p:ext>
    </p:extLst>
  </p:cSld>
  <p:clrMapOvr>
    <a:masterClrMapping/>
  </p:clrMapOvr>
  <p:transition spd="slow">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JAN Youtube"/>
          <p:cNvSpPr/>
          <p:nvPr/>
        </p:nvSpPr>
        <p:spPr>
          <a:xfrm>
            <a:off x="841248" y="1298448"/>
            <a:ext cx="7845552" cy="5184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pPr>
              <a:defRPr/>
            </a:pPr>
            <a:fld id="{370BDC09-1DFB-46A6-88F6-FFADEBD49404}" type="slidenum">
              <a:rPr lang="en-US" smtClean="0">
                <a:solidFill>
                  <a:prstClr val="white"/>
                </a:solidFill>
              </a:rPr>
              <a:pPr>
                <a:defRPr/>
              </a:pPr>
              <a:t>4</a:t>
            </a:fld>
            <a:endParaRPr lang="en-US" dirty="0">
              <a:solidFill>
                <a:prstClr val="white"/>
              </a:solidFill>
            </a:endParaRPr>
          </a:p>
        </p:txBody>
      </p:sp>
      <p:sp>
        <p:nvSpPr>
          <p:cNvPr id="4" name="Rectangle 3"/>
          <p:cNvSpPr/>
          <p:nvPr/>
        </p:nvSpPr>
        <p:spPr>
          <a:xfrm>
            <a:off x="838200" y="457200"/>
            <a:ext cx="4419600" cy="707886"/>
          </a:xfrm>
          <a:prstGeom prst="rect">
            <a:avLst/>
          </a:prstGeom>
        </p:spPr>
        <p:txBody>
          <a:bodyPr wrap="square">
            <a:spAutoFit/>
          </a:bodyPr>
          <a:lstStyle/>
          <a:p>
            <a:pPr eaLnBrk="1" hangingPunct="1">
              <a:defRPr/>
            </a:pPr>
            <a:r>
              <a:rPr lang="en-US" altLang="en-US" sz="4000" b="1" dirty="0">
                <a:solidFill>
                  <a:srgbClr val="002060"/>
                </a:solidFill>
              </a:rPr>
              <a:t>Who is JAN?</a:t>
            </a:r>
          </a:p>
        </p:txBody>
      </p:sp>
      <p:pic>
        <p:nvPicPr>
          <p:cNvPr id="5" name="Picture 1" descr="JAN YouTube video graphic"/>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2624" y="1574314"/>
            <a:ext cx="7162800" cy="4632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7514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This screen shows the accommodation dashboard for an individual person.  One can see the details of the case, any notes, forms that were completed, and progress towards implementing the accommodation.  One needs to hit DONE in the bottom right hand corner to begin using the AP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350" y="1439333"/>
            <a:ext cx="3670300" cy="4893733"/>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40</a:t>
            </a:fld>
            <a:endParaRPr lang="en-US" altLang="en-US"/>
          </a:p>
        </p:txBody>
      </p:sp>
    </p:spTree>
    <p:extLst>
      <p:ext uri="{BB962C8B-B14F-4D97-AF65-F5344CB8AC3E}">
        <p14:creationId xmlns:p14="http://schemas.microsoft.com/office/powerpoint/2010/main" val="1007380426"/>
      </p:ext>
    </p:extLst>
  </p:cSld>
  <p:clrMapOvr>
    <a:masterClrMapping/>
  </p:clrMapOvr>
  <p:transition spd="slow">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This screen shows the various forms that can be completed for a person including a plan of action, an appeals form, a monitoring form, a request letter, a trial approval. Or one can cancel this actio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3550" y="1540933"/>
            <a:ext cx="3517900" cy="4690533"/>
          </a:xfrm>
          <a:prstGeom prst="rect">
            <a:avLst/>
          </a:prstGeom>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41</a:t>
            </a:fld>
            <a:endParaRPr lang="en-US" altLang="en-US"/>
          </a:p>
        </p:txBody>
      </p:sp>
    </p:spTree>
    <p:extLst>
      <p:ext uri="{BB962C8B-B14F-4D97-AF65-F5344CB8AC3E}">
        <p14:creationId xmlns:p14="http://schemas.microsoft.com/office/powerpoint/2010/main" val="231562193"/>
      </p:ext>
    </p:extLst>
  </p:cSld>
  <p:clrMapOvr>
    <a:masterClrMapping/>
  </p:clrMapOvr>
  <p:transition spd="slow">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5" name="Picture 4" descr="This screen shows that once a case is set up and a form completed, the form can be pritned, reviewed, or email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6005" y="1584207"/>
            <a:ext cx="3452989" cy="4603985"/>
          </a:xfrm>
          <a:prstGeom prst="rect">
            <a:avLst/>
          </a:prstGeom>
        </p:spPr>
      </p:pic>
      <p:sp>
        <p:nvSpPr>
          <p:cNvPr id="6"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7" name="Slide Number Placeholder 6"/>
          <p:cNvSpPr>
            <a:spLocks noGrp="1"/>
          </p:cNvSpPr>
          <p:nvPr>
            <p:ph type="sldNum" sz="quarter" idx="10"/>
          </p:nvPr>
        </p:nvSpPr>
        <p:spPr/>
        <p:txBody>
          <a:bodyPr/>
          <a:lstStyle/>
          <a:p>
            <a:pPr>
              <a:defRPr/>
            </a:pPr>
            <a:fld id="{9D8F93EB-C1A6-4A03-AA60-111B3209B1F1}" type="slidenum">
              <a:rPr lang="en-US" altLang="en-US" smtClean="0"/>
              <a:pPr>
                <a:defRPr/>
              </a:pPr>
              <a:t>42</a:t>
            </a:fld>
            <a:endParaRPr lang="en-US" altLang="en-US"/>
          </a:p>
        </p:txBody>
      </p:sp>
    </p:spTree>
    <p:extLst>
      <p:ext uri="{BB962C8B-B14F-4D97-AF65-F5344CB8AC3E}">
        <p14:creationId xmlns:p14="http://schemas.microsoft.com/office/powerpoint/2010/main" val="8245934"/>
      </p:ext>
    </p:extLst>
  </p:cSld>
  <p:clrMapOvr>
    <a:masterClrMapping/>
  </p:clrMapOvr>
  <p:transition spd="slow">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endParaRPr lang="en-US" dirty="0"/>
          </a:p>
        </p:txBody>
      </p:sp>
      <p:pic>
        <p:nvPicPr>
          <p:cNvPr id="6" name="Picture 5" descr="This screen shows resources avaiable in the case a person needs technical assistance. For instance, one can call or chat with a JAN Consultan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8639" y="1454385"/>
            <a:ext cx="3647722" cy="4863629"/>
          </a:xfrm>
          <a:prstGeom prst="rect">
            <a:avLst/>
          </a:prstGeom>
          <a:effectLst>
            <a:glow rad="63500">
              <a:schemeClr val="accent1">
                <a:satMod val="175000"/>
                <a:alpha val="40000"/>
              </a:schemeClr>
            </a:glow>
          </a:effectLst>
        </p:spPr>
      </p:pic>
      <p:sp>
        <p:nvSpPr>
          <p:cNvPr id="7" name="Title 1"/>
          <p:cNvSpPr>
            <a:spLocks noGrp="1"/>
          </p:cNvSpPr>
          <p:nvPr>
            <p:ph type="title"/>
          </p:nvPr>
        </p:nvSpPr>
        <p:spPr/>
        <p:txBody>
          <a:bodyPr>
            <a:normAutofit/>
          </a:bodyPr>
          <a:lstStyle/>
          <a:p>
            <a:r>
              <a:rPr lang="en-US" sz="3600" dirty="0" smtClean="0">
                <a:solidFill>
                  <a:srgbClr val="002060"/>
                </a:solidFill>
              </a:rPr>
              <a:t>Free MAS App </a:t>
            </a:r>
            <a:endParaRPr lang="en-US" sz="3600" dirty="0">
              <a:solidFill>
                <a:srgbClr val="002060"/>
              </a:solidFill>
            </a:endParaRPr>
          </a:p>
        </p:txBody>
      </p:sp>
      <p:sp>
        <p:nvSpPr>
          <p:cNvPr id="5" name="Slide Number Placeholder 4"/>
          <p:cNvSpPr>
            <a:spLocks noGrp="1"/>
          </p:cNvSpPr>
          <p:nvPr>
            <p:ph type="sldNum" sz="quarter" idx="10"/>
          </p:nvPr>
        </p:nvSpPr>
        <p:spPr/>
        <p:txBody>
          <a:bodyPr/>
          <a:lstStyle/>
          <a:p>
            <a:pPr>
              <a:defRPr/>
            </a:pPr>
            <a:fld id="{9D8F93EB-C1A6-4A03-AA60-111B3209B1F1}" type="slidenum">
              <a:rPr lang="en-US" altLang="en-US" smtClean="0"/>
              <a:pPr>
                <a:defRPr/>
              </a:pPr>
              <a:t>43</a:t>
            </a:fld>
            <a:endParaRPr lang="en-US" altLang="en-US"/>
          </a:p>
        </p:txBody>
      </p:sp>
    </p:spTree>
    <p:extLst>
      <p:ext uri="{BB962C8B-B14F-4D97-AF65-F5344CB8AC3E}">
        <p14:creationId xmlns:p14="http://schemas.microsoft.com/office/powerpoint/2010/main" val="312094808"/>
      </p:ext>
    </p:extLst>
  </p:cSld>
  <p:clrMapOvr>
    <a:masterClrMapping/>
  </p:clrMapOvr>
  <p:transition spd="slow">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half" idx="1"/>
          </p:nvPr>
        </p:nvSpPr>
        <p:spPr/>
        <p:txBody>
          <a:bodyPr/>
          <a:lstStyle/>
          <a:p>
            <a:pPr marL="347472" lvl="0" indent="-347472" eaLnBrk="1" hangingPunct="1">
              <a:spcAft>
                <a:spcPts val="600"/>
              </a:spcAft>
              <a:buFont typeface="Wingdings" panose="05000000000000000000" pitchFamily="2" charset="2"/>
              <a:buChar char="§"/>
              <a:defRPr/>
            </a:pPr>
            <a:r>
              <a:rPr lang="en-US" altLang="en-US" b="0" dirty="0" smtClean="0">
                <a:solidFill>
                  <a:srgbClr val="002C5F"/>
                </a:solidFill>
                <a:latin typeface="Arial" pitchFamily="34" charset="0"/>
                <a:cs typeface="Arial" pitchFamily="34" charset="0"/>
              </a:rPr>
              <a:t>Expert consultation</a:t>
            </a:r>
          </a:p>
          <a:p>
            <a:pPr marL="347472" lvl="0" indent="-347472" eaLnBrk="1" hangingPunct="1">
              <a:spcAft>
                <a:spcPts val="600"/>
              </a:spcAft>
              <a:buFont typeface="Wingdings" panose="05000000000000000000" pitchFamily="2" charset="2"/>
              <a:buChar char="§"/>
              <a:defRPr/>
            </a:pPr>
            <a:r>
              <a:rPr lang="en-US" altLang="en-US" b="0" dirty="0" smtClean="0">
                <a:solidFill>
                  <a:srgbClr val="002C5F"/>
                </a:solidFill>
                <a:latin typeface="Arial" pitchFamily="34" charset="0"/>
                <a:cs typeface="Arial" pitchFamily="34" charset="0"/>
              </a:rPr>
              <a:t>Over </a:t>
            </a:r>
            <a:r>
              <a:rPr lang="en-US" altLang="en-US" b="0" dirty="0">
                <a:solidFill>
                  <a:srgbClr val="002C5F"/>
                </a:solidFill>
                <a:latin typeface="Arial" pitchFamily="34" charset="0"/>
                <a:cs typeface="Arial" pitchFamily="34" charset="0"/>
              </a:rPr>
              <a:t>250 JAN-authored Publications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JAN’s A-Z (Disability, Topic, </a:t>
            </a:r>
            <a:r>
              <a:rPr lang="en-US" altLang="en-US" b="0" dirty="0" smtClean="0">
                <a:solidFill>
                  <a:srgbClr val="002C5F"/>
                </a:solidFill>
                <a:latin typeface="Arial" pitchFamily="34" charset="0"/>
                <a:cs typeface="Arial" pitchFamily="34" charset="0"/>
              </a:rPr>
              <a:t>condition)</a:t>
            </a:r>
            <a:endParaRPr lang="en-US" altLang="en-US" b="0" dirty="0">
              <a:solidFill>
                <a:srgbClr val="002C5F"/>
              </a:solidFill>
              <a:latin typeface="Arial" pitchFamily="34" charset="0"/>
              <a:cs typeface="Arial" pitchFamily="34" charset="0"/>
            </a:endParaRP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Legal libraries that include regulations and EEOC guidance documents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latin typeface="Arial" pitchFamily="34" charset="0"/>
                <a:cs typeface="Arial" pitchFamily="34" charset="0"/>
              </a:rPr>
              <a:t>JAN Quarterly </a:t>
            </a:r>
            <a:r>
              <a:rPr lang="en-US" altLang="en-US" b="0" dirty="0" err="1">
                <a:solidFill>
                  <a:srgbClr val="002C5F"/>
                </a:solidFill>
                <a:latin typeface="Arial" pitchFamily="34" charset="0"/>
                <a:cs typeface="Arial" pitchFamily="34" charset="0"/>
              </a:rPr>
              <a:t>ENewsletter</a:t>
            </a:r>
            <a:endParaRPr lang="en-US" altLang="en-US" b="0" dirty="0">
              <a:solidFill>
                <a:srgbClr val="002C5F"/>
              </a:solidFill>
              <a:latin typeface="Arial" pitchFamily="34" charset="0"/>
              <a:cs typeface="Arial" pitchFamily="34" charset="0"/>
            </a:endParaRPr>
          </a:p>
          <a:p>
            <a:endParaRPr lang="en-US" dirty="0"/>
          </a:p>
        </p:txBody>
      </p:sp>
      <p:sp>
        <p:nvSpPr>
          <p:cNvPr id="6" name="Content Placeholder 3"/>
          <p:cNvSpPr>
            <a:spLocks noGrp="1"/>
          </p:cNvSpPr>
          <p:nvPr>
            <p:ph sz="half" idx="2"/>
          </p:nvPr>
        </p:nvSpPr>
        <p:spPr/>
        <p:txBody>
          <a:bodyPr/>
          <a:lstStyle/>
          <a:p>
            <a:pPr marL="347472" lvl="0" indent="-347472" eaLnBrk="1" hangingPunct="1">
              <a:spcAft>
                <a:spcPts val="600"/>
              </a:spcAft>
              <a:buFont typeface="Wingdings" panose="05000000000000000000" pitchFamily="2" charset="2"/>
              <a:buChar char="§"/>
              <a:defRPr/>
            </a:pPr>
            <a:r>
              <a:rPr lang="en-US" altLang="en-US" b="0" dirty="0">
                <a:solidFill>
                  <a:srgbClr val="002C5F"/>
                </a:solidFill>
              </a:rPr>
              <a:t>JAN Training Modules and FREE Webcast Series</a:t>
            </a:r>
          </a:p>
          <a:p>
            <a:pPr marL="347472" lvl="0" indent="-347472" eaLnBrk="1" hangingPunct="1">
              <a:spcAft>
                <a:spcPts val="600"/>
              </a:spcAft>
              <a:buFont typeface="Wingdings" panose="05000000000000000000" pitchFamily="2" charset="2"/>
              <a:buChar char="§"/>
              <a:defRPr/>
            </a:pPr>
            <a:r>
              <a:rPr lang="en-US" altLang="en-US" b="0" dirty="0">
                <a:solidFill>
                  <a:srgbClr val="002C5F"/>
                </a:solidFill>
              </a:rPr>
              <a:t>Easy </a:t>
            </a:r>
            <a:r>
              <a:rPr lang="en-US" altLang="en-US" b="0" dirty="0" smtClean="0">
                <a:solidFill>
                  <a:srgbClr val="002C5F"/>
                </a:solidFill>
              </a:rPr>
              <a:t>access:</a:t>
            </a:r>
            <a:endParaRPr lang="en-US" altLang="en-US" b="0" dirty="0">
              <a:solidFill>
                <a:srgbClr val="002C5F"/>
              </a:solidFill>
            </a:endParaRPr>
          </a:p>
          <a:p>
            <a:pPr marL="740664" lvl="1" indent="-283464" eaLnBrk="1" hangingPunct="1">
              <a:spcAft>
                <a:spcPts val="600"/>
              </a:spcAft>
              <a:buFont typeface="Wingdings" panose="05000000000000000000" pitchFamily="2" charset="2"/>
              <a:buChar char="§"/>
              <a:defRPr/>
            </a:pPr>
            <a:r>
              <a:rPr lang="en-US" altLang="en-US" sz="2400" dirty="0">
                <a:solidFill>
                  <a:srgbClr val="002C5F"/>
                </a:solidFill>
                <a:hlinkClick r:id="rId3"/>
              </a:rPr>
              <a:t>AskJAN.org</a:t>
            </a:r>
            <a:endParaRPr lang="en-US" altLang="en-US" sz="2400" dirty="0">
              <a:solidFill>
                <a:srgbClr val="002C5F"/>
              </a:solidFill>
            </a:endParaRPr>
          </a:p>
          <a:p>
            <a:pPr marL="740664" lvl="1" indent="-283464" eaLnBrk="1" hangingPunct="1">
              <a:spcAft>
                <a:spcPts val="600"/>
              </a:spcAft>
              <a:buFont typeface="Wingdings" panose="05000000000000000000" pitchFamily="2" charset="2"/>
              <a:buChar char="§"/>
              <a:defRPr/>
            </a:pPr>
            <a:r>
              <a:rPr lang="en-US" altLang="en-US" sz="2400" dirty="0">
                <a:solidFill>
                  <a:srgbClr val="002C5F"/>
                </a:solidFill>
              </a:rPr>
              <a:t>800.526.7234 or  877.781.9403 (TTY)</a:t>
            </a:r>
          </a:p>
          <a:p>
            <a:pPr marL="740664" lvl="1" indent="-283464" eaLnBrk="1" hangingPunct="1">
              <a:spcAft>
                <a:spcPts val="0"/>
              </a:spcAft>
              <a:buFont typeface="Wingdings" panose="05000000000000000000" pitchFamily="2" charset="2"/>
              <a:buChar char="§"/>
              <a:defRPr/>
            </a:pPr>
            <a:r>
              <a:rPr lang="en-US" altLang="en-US" sz="2400" dirty="0">
                <a:solidFill>
                  <a:srgbClr val="002C5F"/>
                </a:solidFill>
              </a:rPr>
              <a:t>Chat, JAN on Demand, Skype, Text, Social Media</a:t>
            </a:r>
          </a:p>
          <a:p>
            <a:endParaRPr lang="en-US" sz="2800" b="0" dirty="0"/>
          </a:p>
        </p:txBody>
      </p:sp>
      <p:sp>
        <p:nvSpPr>
          <p:cNvPr id="4" name="Slide Number Placeholder 3"/>
          <p:cNvSpPr>
            <a:spLocks noGrp="1"/>
          </p:cNvSpPr>
          <p:nvPr>
            <p:ph type="sldNum" sz="quarter" idx="10"/>
          </p:nvPr>
        </p:nvSpPr>
        <p:spPr/>
        <p:txBody>
          <a:bodyPr/>
          <a:lstStyle/>
          <a:p>
            <a:pPr>
              <a:defRPr/>
            </a:pPr>
            <a:fld id="{A15D24D3-7A00-4A5F-B5CD-E820492B9C52}" type="slidenum">
              <a:rPr lang="en-US" smtClean="0"/>
              <a:pPr>
                <a:defRPr/>
              </a:pPr>
              <a:t>44</a:t>
            </a:fld>
            <a:endParaRPr lang="en-US" dirty="0"/>
          </a:p>
        </p:txBody>
      </p:sp>
      <p:sp>
        <p:nvSpPr>
          <p:cNvPr id="7" name="Title 1"/>
          <p:cNvSpPr txBox="1">
            <a:spLocks/>
          </p:cNvSpPr>
          <p:nvPr/>
        </p:nvSpPr>
        <p:spPr bwMode="auto">
          <a:xfrm>
            <a:off x="609600" y="447675"/>
            <a:ext cx="5715000" cy="609600"/>
          </a:xfrm>
          <a:prstGeom prst="rect">
            <a:avLst/>
          </a:prstGeom>
          <a:noFill/>
          <a:ln w="9525">
            <a:noFill/>
            <a:miter lim="800000"/>
            <a:headEnd/>
            <a:tailEnd/>
          </a:ln>
        </p:spPr>
        <p:txBody>
          <a:bodyPr anchor="ctr"/>
          <a:lstStyle/>
          <a:p>
            <a:pPr fontAlgn="auto">
              <a:spcBef>
                <a:spcPts val="0"/>
              </a:spcBef>
              <a:spcAft>
                <a:spcPts val="0"/>
              </a:spcAft>
              <a:defRPr/>
            </a:pPr>
            <a:r>
              <a:rPr lang="en-US" sz="3600" b="1" dirty="0" smtClean="0">
                <a:solidFill>
                  <a:schemeClr val="tx2">
                    <a:lumMod val="75000"/>
                  </a:schemeClr>
                </a:solidFill>
                <a:ea typeface="+mj-ea"/>
                <a:cs typeface="Arial" pitchFamily="34" charset="0"/>
              </a:rPr>
              <a:t>JAN Resources</a:t>
            </a:r>
            <a:endParaRPr lang="en-US" sz="3600" b="1" dirty="0">
              <a:solidFill>
                <a:schemeClr val="tx2">
                  <a:lumMod val="75000"/>
                </a:schemeClr>
              </a:solidFill>
              <a:ea typeface="+mj-ea"/>
              <a:cs typeface="Arial" pitchFamily="34" charset="0"/>
            </a:endParaRPr>
          </a:p>
        </p:txBody>
      </p:sp>
    </p:spTree>
    <p:extLst>
      <p:ext uri="{BB962C8B-B14F-4D97-AF65-F5344CB8AC3E}">
        <p14:creationId xmlns:p14="http://schemas.microsoft.com/office/powerpoint/2010/main" val="1633083232"/>
      </p:ext>
    </p:extLst>
  </p:cSld>
  <p:clrMapOvr>
    <a:masterClrMapping/>
  </p:clrMapOvr>
  <p:transition spd="slow">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ontent Placeholder 2"/>
          <p:cNvSpPr>
            <a:spLocks noGrp="1"/>
          </p:cNvSpPr>
          <p:nvPr>
            <p:ph idx="1"/>
          </p:nvPr>
        </p:nvSpPr>
        <p:spPr/>
        <p:txBody>
          <a:bodyPr/>
          <a:lstStyle/>
          <a:p>
            <a:pPr marL="0" indent="0" algn="ctr" eaLnBrk="1" hangingPunct="1"/>
            <a:r>
              <a:rPr lang="en-US" altLang="en-US" dirty="0" smtClean="0"/>
              <a:t>Contact JAN</a:t>
            </a:r>
          </a:p>
          <a:p>
            <a:pPr marL="0" indent="0" algn="ctr" eaLnBrk="1" hangingPunct="1">
              <a:spcAft>
                <a:spcPts val="300"/>
              </a:spcAft>
            </a:pPr>
            <a:r>
              <a:rPr lang="en-US" altLang="en-US" b="0" dirty="0" smtClean="0"/>
              <a:t>   </a:t>
            </a:r>
            <a:r>
              <a:rPr lang="en-US" altLang="en-US" sz="2400" b="0" dirty="0" smtClean="0"/>
              <a:t>(800) 526-7234 (V) - (877) 781-9403 (TTY)</a:t>
            </a:r>
          </a:p>
          <a:p>
            <a:pPr marL="0" indent="0" algn="ctr" eaLnBrk="1" hangingPunct="1">
              <a:spcAft>
                <a:spcPts val="300"/>
              </a:spcAft>
            </a:pPr>
            <a:r>
              <a:rPr lang="en-US" altLang="en-US" sz="2400" b="0" dirty="0" smtClean="0"/>
              <a:t>AskJAN.org</a:t>
            </a:r>
          </a:p>
          <a:p>
            <a:pPr marL="0" indent="0" algn="ctr" eaLnBrk="1" hangingPunct="1">
              <a:spcAft>
                <a:spcPts val="300"/>
              </a:spcAft>
            </a:pPr>
            <a:r>
              <a:rPr lang="en-US" altLang="en-US" sz="2400" b="0" dirty="0" smtClean="0"/>
              <a:t>jan@askjan.org</a:t>
            </a:r>
          </a:p>
          <a:p>
            <a:pPr marL="0" indent="0" algn="ctr" eaLnBrk="1" hangingPunct="1">
              <a:spcAft>
                <a:spcPts val="300"/>
              </a:spcAft>
            </a:pPr>
            <a:r>
              <a:rPr lang="pt-BR" altLang="en-US" sz="2400" b="0" dirty="0" smtClean="0"/>
              <a:t>(304) 216-8189 via Text</a:t>
            </a:r>
          </a:p>
          <a:p>
            <a:pPr marL="0" indent="0" algn="ctr" eaLnBrk="1" hangingPunct="1">
              <a:spcAft>
                <a:spcPts val="300"/>
              </a:spcAft>
            </a:pPr>
            <a:r>
              <a:rPr lang="pt-BR" altLang="en-US" sz="2400" b="0" dirty="0" smtClean="0"/>
              <a:t>janconsultants via Skype</a:t>
            </a:r>
          </a:p>
          <a:p>
            <a:pPr marL="0" indent="0" algn="ctr" eaLnBrk="1" hangingPunct="1">
              <a:spcAft>
                <a:spcPts val="300"/>
              </a:spcAft>
            </a:pPr>
            <a:endParaRPr lang="en-US" altLang="en-US" sz="2400" dirty="0" smtClean="0"/>
          </a:p>
          <a:p>
            <a:pPr marL="0" indent="0" algn="ctr" eaLnBrk="1" hangingPunct="1"/>
            <a:r>
              <a:rPr lang="en-US" altLang="en-US" sz="2400" dirty="0" smtClean="0"/>
              <a:t>Thank you for attending!</a:t>
            </a:r>
          </a:p>
          <a:p>
            <a:pPr marL="0" indent="0" algn="ctr" eaLnBrk="1" hangingPunct="1">
              <a:spcAft>
                <a:spcPts val="300"/>
              </a:spcAft>
            </a:pPr>
            <a:endParaRPr lang="en-US" altLang="en-US" sz="2400" dirty="0" smtClean="0"/>
          </a:p>
        </p:txBody>
      </p:sp>
      <p:sp>
        <p:nvSpPr>
          <p:cNvPr id="79874"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84DEDC4-8204-4E51-A0C9-8D2DB4F5F7BC}" type="slidenum">
              <a:rPr lang="en-US" altLang="en-US" sz="1400" smtClean="0">
                <a:solidFill>
                  <a:srgbClr val="FFFFFF"/>
                </a:solidFill>
              </a:rPr>
              <a:pPr>
                <a:spcBef>
                  <a:spcPct val="0"/>
                </a:spcBef>
                <a:buFontTx/>
                <a:buNone/>
              </a:pPr>
              <a:t>45</a:t>
            </a:fld>
            <a:endParaRPr lang="en-US" altLang="en-US" sz="1400" smtClean="0">
              <a:solidFill>
                <a:srgbClr val="FFFFFF"/>
              </a:solidFill>
            </a:endParaRPr>
          </a:p>
        </p:txBody>
      </p:sp>
      <p:pic>
        <p:nvPicPr>
          <p:cNvPr id="79876" name="Picture 2" descr="Practical Solutions&#10;Workplace Succe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638800"/>
            <a:ext cx="685800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itle 1"/>
          <p:cNvSpPr txBox="1">
            <a:spLocks/>
          </p:cNvSpPr>
          <p:nvPr/>
        </p:nvSpPr>
        <p:spPr bwMode="auto">
          <a:xfrm>
            <a:off x="609600" y="457200"/>
            <a:ext cx="5715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b="1"/>
              <a:t>For More Information</a:t>
            </a:r>
          </a:p>
        </p:txBody>
      </p:sp>
      <p:grpSp>
        <p:nvGrpSpPr>
          <p:cNvPr id="2" name="Group 1" descr="social media logos&#10;twitter&#10;facebook&#10;linked-in&#10;youtube&#10;second life"/>
          <p:cNvGrpSpPr/>
          <p:nvPr/>
        </p:nvGrpSpPr>
        <p:grpSpPr>
          <a:xfrm>
            <a:off x="3848100" y="4455319"/>
            <a:ext cx="1828800" cy="312738"/>
            <a:chOff x="3810000" y="4298950"/>
            <a:chExt cx="1828800" cy="312738"/>
          </a:xfrm>
        </p:grpSpPr>
        <p:pic>
          <p:nvPicPr>
            <p:cNvPr id="79878" name="Picture 6" descr="social media logos&#10;twitter&#10;facebook&#10;linked-in&#10;youtube&#10;second life"/>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7" descr="social media logos&#10;twitter&#10;facebook&#10;linked-in&#10;youtube&#10;second lif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8" descr="social media logos&#10;twitter&#10;facebook&#10;linked-in&#10;youtube&#10;second lif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social media logos&#10;twitter&#10;facebook&#10;linked-in&#10;youtube&#10;second lif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42989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10" descr="social media logos&#10;twitter&#10;facebook&#10;linked-in&#10;youtube&#10;second life"/>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292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1" descr="social media logos&#10;twitter&#10;facebook&#10;linked-in&#10;youtube&#10;second life"/>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430688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0881000"/>
      </p:ext>
    </p:extLst>
  </p:cSld>
  <p:clrMapOvr>
    <a:masterClrMapping/>
  </p:clrMapOvr>
  <p:transition spd="slow">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 </a:t>
            </a:r>
            <a:endParaRPr lang="en-US" dirty="0"/>
          </a:p>
        </p:txBody>
      </p:sp>
      <p:sp>
        <p:nvSpPr>
          <p:cNvPr id="2" name="Title 1"/>
          <p:cNvSpPr>
            <a:spLocks noGrp="1"/>
          </p:cNvSpPr>
          <p:nvPr>
            <p:ph type="title"/>
          </p:nvPr>
        </p:nvSpPr>
        <p:spPr/>
        <p:txBody>
          <a:bodyPr>
            <a:normAutofit/>
          </a:bodyPr>
          <a:lstStyle/>
          <a:p>
            <a:pPr>
              <a:lnSpc>
                <a:spcPct val="110000"/>
              </a:lnSpc>
              <a:defRPr/>
            </a:pPr>
            <a:r>
              <a:rPr lang="en-US" altLang="en-US" sz="2400" dirty="0" smtClean="0"/>
              <a:t>Tools</a:t>
            </a:r>
            <a:r>
              <a:rPr lang="en-US" altLang="en-US" sz="2400" dirty="0"/>
              <a:t>, Techniques, and Technologies </a:t>
            </a:r>
            <a:r>
              <a:rPr lang="en-US" altLang="en-US" sz="2400" dirty="0" smtClean="0"/>
              <a:t/>
            </a:r>
            <a:br>
              <a:rPr lang="en-US" altLang="en-US" sz="2400" dirty="0" smtClean="0"/>
            </a:br>
            <a:r>
              <a:rPr lang="en-US" altLang="en-US" sz="2400" dirty="0" smtClean="0"/>
              <a:t>for </a:t>
            </a:r>
            <a:r>
              <a:rPr lang="en-US" altLang="en-US" sz="2400" dirty="0"/>
              <a:t>Creating Inclusive Workplaces</a:t>
            </a:r>
          </a:p>
        </p:txBody>
      </p:sp>
      <p:pic>
        <p:nvPicPr>
          <p:cNvPr id="5" name="Picture 5" descr="questions?" title="Graphic of yellow button with a question make within i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209800"/>
            <a:ext cx="4724400"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0"/>
          </p:nvPr>
        </p:nvSpPr>
        <p:spPr/>
        <p:txBody>
          <a:bodyPr/>
          <a:lstStyle/>
          <a:p>
            <a:pPr>
              <a:defRPr/>
            </a:pPr>
            <a:fld id="{9D8F93EB-C1A6-4A03-AA60-111B3209B1F1}" type="slidenum">
              <a:rPr lang="en-US" altLang="en-US" smtClean="0"/>
              <a:pPr>
                <a:defRPr/>
              </a:pPr>
              <a:t>46</a:t>
            </a:fld>
            <a:endParaRPr lang="en-US" altLang="en-US"/>
          </a:p>
        </p:txBody>
      </p:sp>
    </p:spTree>
    <p:extLst>
      <p:ext uri="{BB962C8B-B14F-4D97-AF65-F5344CB8AC3E}">
        <p14:creationId xmlns:p14="http://schemas.microsoft.com/office/powerpoint/2010/main" val="4156700224"/>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descr="Normalcy of Disability"/>
          <p:cNvSpPr txBox="1">
            <a:spLocks/>
          </p:cNvSpPr>
          <p:nvPr/>
        </p:nvSpPr>
        <p:spPr bwMode="auto">
          <a:xfrm>
            <a:off x="838200" y="1209675"/>
            <a:ext cx="7848600" cy="51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marL="342900" indent="-342900" algn="l" rtl="0" eaLnBrk="0" fontAlgn="base" hangingPunct="0">
              <a:spcBef>
                <a:spcPct val="20000"/>
              </a:spcBef>
              <a:spcAft>
                <a:spcPct val="0"/>
              </a:spcAft>
              <a:buFont typeface="Wingdings" pitchFamily="2" charset="2"/>
              <a:defRPr sz="2800" b="1" kern="1200">
                <a:solidFill>
                  <a:srgbClr val="002C5F"/>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Wingdings" pitchFamily="2" charset="2"/>
              <a:buChar char="§"/>
              <a:defRPr sz="2400" kern="1200">
                <a:solidFill>
                  <a:srgbClr val="002C5F"/>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Wingdings" pitchFamily="2" charset="2"/>
              <a:buChar char="§"/>
              <a:defRPr sz="2000" kern="1200">
                <a:solidFill>
                  <a:srgbClr val="002C5F"/>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Wingdings" pitchFamily="2" charset="2"/>
              <a:buChar char="§"/>
              <a:defRPr sz="1800" kern="1200">
                <a:solidFill>
                  <a:srgbClr val="002C5F"/>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Wingdings" pitchFamily="2" charset="2"/>
              <a:buChar char="§"/>
              <a:defRPr sz="1800" kern="1200">
                <a:solidFill>
                  <a:srgbClr val="002C5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fontAlgn="auto" hangingPunct="1">
              <a:spcAft>
                <a:spcPts val="0"/>
              </a:spcAft>
              <a:buSzPct val="80000"/>
              <a:defRPr/>
            </a:pPr>
            <a:r>
              <a:rPr kumimoji="1" lang="en-US" sz="1400" dirty="0" smtClean="0">
                <a:solidFill>
                  <a:srgbClr val="002060"/>
                </a:solidFill>
                <a:effectLst>
                  <a:outerShdw blurRad="38100" dist="38100" dir="2700000" algn="tl">
                    <a:srgbClr val="FFFFFF"/>
                  </a:outerShdw>
                </a:effectLst>
                <a:latin typeface="Verdana" pitchFamily="34" charset="0"/>
              </a:rPr>
              <a:t>    </a:t>
            </a:r>
            <a:endParaRPr lang="en-US" sz="2400" b="0" dirty="0" smtClean="0">
              <a:latin typeface="Arial" charset="0"/>
              <a:cs typeface="Arial" charset="0"/>
            </a:endParaRPr>
          </a:p>
        </p:txBody>
      </p:sp>
      <p:graphicFrame>
        <p:nvGraphicFramePr>
          <p:cNvPr id="4" name="Content Placeholder 1" descr="Three overlapping circles.  The top circle has the text Disability is Natural. The lower left circle contains the text More than 50 million Americans (18% of our population) have disabilities. The lower right circle has the text Most everyone has or will experience some form of disability during their lifetime."/>
          <p:cNvGraphicFramePr>
            <a:graphicFrameLocks noGrp="1"/>
          </p:cNvGraphicFramePr>
          <p:nvPr>
            <p:ph idx="1"/>
            <p:extLst>
              <p:ext uri="{D42A27DB-BD31-4B8C-83A1-F6EECF244321}">
                <p14:modId xmlns:p14="http://schemas.microsoft.com/office/powerpoint/2010/main" val="1639180655"/>
              </p:ext>
            </p:extLst>
          </p:nvPr>
        </p:nvGraphicFramePr>
        <p:xfrm>
          <a:off x="1752600" y="1447800"/>
          <a:ext cx="630555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7764" name="Slide Number Placeholder 4"/>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69A3FD5-752F-42F1-9502-37B9D6528E60}" type="slidenum">
              <a:rPr lang="en-US" altLang="en-US" sz="1400" smtClean="0">
                <a:solidFill>
                  <a:srgbClr val="FFFFFF"/>
                </a:solidFill>
              </a:rPr>
              <a:pPr>
                <a:spcBef>
                  <a:spcPct val="0"/>
                </a:spcBef>
                <a:buFontTx/>
                <a:buNone/>
              </a:pPr>
              <a:t>5</a:t>
            </a:fld>
            <a:endParaRPr lang="en-US" altLang="en-US" sz="1400" smtClean="0">
              <a:solidFill>
                <a:srgbClr val="FFFFFF"/>
              </a:solidFill>
            </a:endParaRPr>
          </a:p>
        </p:txBody>
      </p:sp>
      <p:sp>
        <p:nvSpPr>
          <p:cNvPr id="117765" name="Title 1"/>
          <p:cNvSpPr>
            <a:spLocks noGrp="1"/>
          </p:cNvSpPr>
          <p:nvPr>
            <p:ph type="title" idx="4294967295"/>
          </p:nvPr>
        </p:nvSpPr>
        <p:spPr>
          <a:xfrm>
            <a:off x="457200" y="381000"/>
            <a:ext cx="7024688" cy="762000"/>
          </a:xfrm>
        </p:spPr>
        <p:txBody>
          <a:bodyPr/>
          <a:lstStyle/>
          <a:p>
            <a:pPr eaLnBrk="1" hangingPunct="1"/>
            <a:r>
              <a:rPr lang="en-US" altLang="en-US" dirty="0" smtClean="0"/>
              <a:t> Normalcy of Disability</a:t>
            </a:r>
          </a:p>
        </p:txBody>
      </p:sp>
      <p:sp>
        <p:nvSpPr>
          <p:cNvPr id="2" name="TextBox 1"/>
          <p:cNvSpPr txBox="1"/>
          <p:nvPr/>
        </p:nvSpPr>
        <p:spPr>
          <a:xfrm>
            <a:off x="1295400" y="5943600"/>
            <a:ext cx="6762750" cy="430887"/>
          </a:xfrm>
          <a:prstGeom prst="rect">
            <a:avLst/>
          </a:prstGeom>
          <a:solidFill>
            <a:schemeClr val="bg1"/>
          </a:solidFill>
        </p:spPr>
        <p:txBody>
          <a:bodyPr wrap="square" rtlCol="0">
            <a:spAutoFit/>
          </a:bodyPr>
          <a:lstStyle/>
          <a:p>
            <a:r>
              <a:rPr lang="en-US" sz="1100" dirty="0" smtClean="0"/>
              <a:t>Graphic Developed by Julie Ballinger, Southwest </a:t>
            </a:r>
            <a:r>
              <a:rPr lang="en-US" sz="1100" dirty="0"/>
              <a:t>ADA Center Regional </a:t>
            </a:r>
            <a:r>
              <a:rPr lang="en-US" sz="1100" dirty="0" smtClean="0"/>
              <a:t>Affiliate, Disability </a:t>
            </a:r>
            <a:r>
              <a:rPr lang="en-US" sz="1100" dirty="0"/>
              <a:t>Rights &amp; Issues </a:t>
            </a:r>
            <a:r>
              <a:rPr lang="en-US" sz="1100" dirty="0" smtClean="0"/>
              <a:t>Consultant, </a:t>
            </a:r>
            <a:r>
              <a:rPr lang="en-US" sz="1100" dirty="0" err="1" smtClean="0"/>
              <a:t>StarReach</a:t>
            </a:r>
            <a:r>
              <a:rPr lang="en-US" sz="1100" dirty="0" smtClean="0"/>
              <a:t> </a:t>
            </a:r>
            <a:r>
              <a:rPr lang="en-US" sz="1100" dirty="0"/>
              <a:t>Enterprises</a:t>
            </a:r>
          </a:p>
        </p:txBody>
      </p:sp>
    </p:spTree>
    <p:extLst>
      <p:ext uri="{BB962C8B-B14F-4D97-AF65-F5344CB8AC3E}">
        <p14:creationId xmlns:p14="http://schemas.microsoft.com/office/powerpoint/2010/main" val="3180210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a:bodyPr>
          <a:lstStyle/>
          <a:p>
            <a:pPr marL="341313" indent="-341313">
              <a:buFont typeface="Wingdings" panose="05000000000000000000" pitchFamily="2" charset="2"/>
              <a:buChar char="§"/>
              <a:defRPr/>
            </a:pPr>
            <a:r>
              <a:rPr lang="en-US" altLang="en-US" sz="2400" b="0" dirty="0" smtClean="0"/>
              <a:t>10,000 baby boomers reaching age of 65 every day</a:t>
            </a:r>
          </a:p>
          <a:p>
            <a:pPr marL="341313" indent="-341313">
              <a:buFont typeface="Wingdings" panose="05000000000000000000" pitchFamily="2" charset="2"/>
              <a:buChar char="§"/>
              <a:defRPr/>
            </a:pPr>
            <a:r>
              <a:rPr lang="en-US" sz="2400" b="0" dirty="0" smtClean="0"/>
              <a:t>In 2010, 19</a:t>
            </a:r>
            <a:r>
              <a:rPr lang="en-US" sz="2400" b="0" dirty="0"/>
              <a:t>% of people with disabilities have </a:t>
            </a:r>
            <a:r>
              <a:rPr lang="en-US" sz="2400" b="0" dirty="0" smtClean="0"/>
              <a:t>reportedly </a:t>
            </a:r>
            <a:r>
              <a:rPr lang="en-US" sz="2400" b="0" dirty="0"/>
              <a:t>graduated from college </a:t>
            </a:r>
            <a:r>
              <a:rPr lang="en-US" sz="2400" b="0" dirty="0" smtClean="0"/>
              <a:t>…up </a:t>
            </a:r>
            <a:r>
              <a:rPr lang="en-US" sz="2400" b="0" dirty="0"/>
              <a:t>from 14% in </a:t>
            </a:r>
            <a:r>
              <a:rPr lang="en-US" sz="2400" b="0" dirty="0" smtClean="0"/>
              <a:t>2004</a:t>
            </a:r>
          </a:p>
          <a:p>
            <a:pPr>
              <a:buFont typeface="Wingdings" panose="05000000000000000000" pitchFamily="2" charset="2"/>
              <a:buChar char="§"/>
              <a:defRPr/>
            </a:pPr>
            <a:r>
              <a:rPr lang="en-US" sz="2400" b="0" dirty="0" smtClean="0"/>
              <a:t>47,000 service members</a:t>
            </a:r>
          </a:p>
          <a:p>
            <a:pPr marL="400050" lvl="1" indent="0">
              <a:spcBef>
                <a:spcPts val="0"/>
              </a:spcBef>
              <a:buNone/>
              <a:defRPr/>
            </a:pPr>
            <a:r>
              <a:rPr lang="en-US" b="0" dirty="0" smtClean="0"/>
              <a:t>have </a:t>
            </a:r>
            <a:r>
              <a:rPr lang="en-US" b="0" dirty="0"/>
              <a:t>been wounded in </a:t>
            </a:r>
            <a:endParaRPr lang="en-US" b="0" dirty="0" smtClean="0"/>
          </a:p>
          <a:p>
            <a:pPr marL="400050" lvl="1" indent="0">
              <a:spcBef>
                <a:spcPts val="0"/>
              </a:spcBef>
              <a:buNone/>
              <a:defRPr/>
            </a:pPr>
            <a:r>
              <a:rPr lang="en-US" b="0" dirty="0" smtClean="0"/>
              <a:t>action. </a:t>
            </a:r>
            <a:r>
              <a:rPr lang="en-US" b="0" dirty="0"/>
              <a:t>Hundreds of </a:t>
            </a:r>
            <a:endParaRPr lang="en-US" b="0" dirty="0" smtClean="0"/>
          </a:p>
          <a:p>
            <a:pPr marL="400050" lvl="1" indent="0">
              <a:spcBef>
                <a:spcPts val="0"/>
              </a:spcBef>
              <a:buNone/>
              <a:defRPr/>
            </a:pPr>
            <a:r>
              <a:rPr lang="en-US" b="0" dirty="0" smtClean="0"/>
              <a:t>thousands </a:t>
            </a:r>
            <a:r>
              <a:rPr lang="en-US" b="0" dirty="0"/>
              <a:t>more, nearly </a:t>
            </a:r>
            <a:endParaRPr lang="en-US" b="0" dirty="0" smtClean="0"/>
          </a:p>
          <a:p>
            <a:pPr marL="400050" lvl="1" indent="0">
              <a:spcBef>
                <a:spcPts val="0"/>
              </a:spcBef>
              <a:buNone/>
              <a:defRPr/>
            </a:pPr>
            <a:r>
              <a:rPr lang="en-US" b="0" dirty="0" smtClean="0"/>
              <a:t>25 </a:t>
            </a:r>
            <a:r>
              <a:rPr lang="en-US" b="0" dirty="0"/>
              <a:t>percent of all who </a:t>
            </a:r>
            <a:endParaRPr lang="en-US" b="0" dirty="0" smtClean="0"/>
          </a:p>
          <a:p>
            <a:pPr marL="400050" lvl="1" indent="0">
              <a:spcBef>
                <a:spcPts val="0"/>
              </a:spcBef>
              <a:buNone/>
              <a:defRPr/>
            </a:pPr>
            <a:r>
              <a:rPr lang="en-US" b="0" dirty="0" smtClean="0"/>
              <a:t>served, will </a:t>
            </a:r>
            <a:r>
              <a:rPr lang="en-US" b="0" dirty="0"/>
              <a:t>be </a:t>
            </a:r>
            <a:r>
              <a:rPr lang="en-US" b="0" dirty="0" smtClean="0"/>
              <a:t>diagnosed</a:t>
            </a:r>
          </a:p>
          <a:p>
            <a:pPr marL="400050" lvl="1" indent="0">
              <a:spcBef>
                <a:spcPts val="0"/>
              </a:spcBef>
              <a:buNone/>
              <a:defRPr/>
            </a:pPr>
            <a:r>
              <a:rPr lang="en-US" b="0" dirty="0" smtClean="0"/>
              <a:t>upon </a:t>
            </a:r>
            <a:r>
              <a:rPr lang="en-US" b="0" dirty="0"/>
              <a:t>returning home with </a:t>
            </a:r>
            <a:endParaRPr lang="en-US" b="0" dirty="0" smtClean="0"/>
          </a:p>
          <a:p>
            <a:pPr marL="400050" lvl="1" indent="0">
              <a:spcBef>
                <a:spcPts val="0"/>
              </a:spcBef>
              <a:buNone/>
              <a:defRPr/>
            </a:pPr>
            <a:r>
              <a:rPr lang="en-US" b="0" dirty="0" smtClean="0"/>
              <a:t>other </a:t>
            </a:r>
            <a:r>
              <a:rPr lang="en-US" b="0" dirty="0"/>
              <a:t>“invisible </a:t>
            </a:r>
            <a:r>
              <a:rPr lang="en-US" b="0" dirty="0" smtClean="0"/>
              <a:t>wounds”</a:t>
            </a:r>
            <a:endParaRPr lang="en-US" altLang="en-US" b="0" dirty="0" smtClean="0"/>
          </a:p>
        </p:txBody>
      </p:sp>
      <p:sp>
        <p:nvSpPr>
          <p:cNvPr id="119812" name="Title 3"/>
          <p:cNvSpPr>
            <a:spLocks noGrp="1"/>
          </p:cNvSpPr>
          <p:nvPr>
            <p:ph type="title" idx="4294967295"/>
          </p:nvPr>
        </p:nvSpPr>
        <p:spPr/>
        <p:txBody>
          <a:bodyPr/>
          <a:lstStyle/>
          <a:p>
            <a:r>
              <a:rPr lang="en-US" altLang="en-US" dirty="0" smtClean="0"/>
              <a:t> Normalcy of Disability</a:t>
            </a:r>
          </a:p>
        </p:txBody>
      </p:sp>
      <p:sp>
        <p:nvSpPr>
          <p:cNvPr id="119811"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9C6DE08E-38BD-4598-AC71-4A5F81D39D55}" type="slidenum">
              <a:rPr lang="en-US" altLang="en-US" sz="1400" smtClean="0">
                <a:solidFill>
                  <a:srgbClr val="FFFFFF"/>
                </a:solidFill>
              </a:rPr>
              <a:pPr>
                <a:spcBef>
                  <a:spcPct val="0"/>
                </a:spcBef>
                <a:buFontTx/>
                <a:buNone/>
              </a:pPr>
              <a:t>6</a:t>
            </a:fld>
            <a:endParaRPr lang="en-US" altLang="en-US" sz="1400" smtClean="0">
              <a:solidFill>
                <a:srgbClr val="FFFFFF"/>
              </a:solidFill>
            </a:endParaRPr>
          </a:p>
        </p:txBody>
      </p:sp>
      <p:pic>
        <p:nvPicPr>
          <p:cNvPr id="2" name="Picture 1" descr="Graphic of Bar chart with increasing bars height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124200"/>
            <a:ext cx="3619500" cy="2895600"/>
          </a:xfrm>
          <a:prstGeom prst="rect">
            <a:avLst/>
          </a:prstGeom>
        </p:spPr>
      </p:pic>
    </p:spTree>
    <p:extLst>
      <p:ext uri="{BB962C8B-B14F-4D97-AF65-F5344CB8AC3E}">
        <p14:creationId xmlns:p14="http://schemas.microsoft.com/office/powerpoint/2010/main" val="2429366786"/>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p:txBody>
          <a:bodyPr/>
          <a:lstStyle/>
          <a:p>
            <a:pPr marL="457200" indent="-457200">
              <a:spcBef>
                <a:spcPts val="600"/>
              </a:spcBef>
              <a:spcAft>
                <a:spcPts val="0"/>
              </a:spcAft>
              <a:buFont typeface="Wingdings" panose="05000000000000000000" pitchFamily="2" charset="2"/>
              <a:buChar char="§"/>
              <a:defRPr/>
            </a:pPr>
            <a:r>
              <a:rPr lang="en-US" altLang="en-US" sz="2400" b="0" dirty="0" smtClean="0"/>
              <a:t>Americans with Disabilities Act, as amended (ADAAA)</a:t>
            </a:r>
          </a:p>
          <a:p>
            <a:pPr marL="457200" indent="-457200">
              <a:spcBef>
                <a:spcPts val="600"/>
              </a:spcBef>
              <a:spcAft>
                <a:spcPts val="0"/>
              </a:spcAft>
              <a:buFont typeface="Wingdings" panose="05000000000000000000" pitchFamily="2" charset="2"/>
              <a:buChar char="§"/>
              <a:defRPr/>
            </a:pPr>
            <a:r>
              <a:rPr lang="en-US" altLang="en-US" sz="2400" b="0" dirty="0" smtClean="0"/>
              <a:t>Section 503, 508, 501 of the Rehabilitation Act of 1973</a:t>
            </a:r>
          </a:p>
          <a:p>
            <a:pPr marL="457200" indent="-457200">
              <a:spcBef>
                <a:spcPts val="600"/>
              </a:spcBef>
              <a:spcAft>
                <a:spcPts val="0"/>
              </a:spcAft>
              <a:buFont typeface="Wingdings" panose="05000000000000000000" pitchFamily="2" charset="2"/>
              <a:buChar char="§"/>
              <a:defRPr/>
            </a:pPr>
            <a:r>
              <a:rPr lang="en-US" sz="2400" b="0" dirty="0" smtClean="0"/>
              <a:t>Executive </a:t>
            </a:r>
            <a:r>
              <a:rPr lang="en-US" sz="2400" b="0" dirty="0"/>
              <a:t>Order </a:t>
            </a:r>
            <a:r>
              <a:rPr lang="en-US" sz="2400" b="0" dirty="0" smtClean="0"/>
              <a:t>13548</a:t>
            </a:r>
          </a:p>
          <a:p>
            <a:pPr marL="457200" indent="-457200">
              <a:spcBef>
                <a:spcPts val="600"/>
              </a:spcBef>
              <a:spcAft>
                <a:spcPts val="0"/>
              </a:spcAft>
              <a:buFont typeface="Wingdings" panose="05000000000000000000" pitchFamily="2" charset="2"/>
              <a:buChar char="§"/>
              <a:defRPr/>
            </a:pPr>
            <a:r>
              <a:rPr lang="en-US" sz="2400" b="0" dirty="0" smtClean="0"/>
              <a:t>Workforce Innovation and Opportunity Act (WIOA)</a:t>
            </a:r>
          </a:p>
        </p:txBody>
      </p:sp>
      <p:sp>
        <p:nvSpPr>
          <p:cNvPr id="125956" name="Title 3"/>
          <p:cNvSpPr>
            <a:spLocks noGrp="1"/>
          </p:cNvSpPr>
          <p:nvPr>
            <p:ph type="title" idx="4294967295"/>
          </p:nvPr>
        </p:nvSpPr>
        <p:spPr/>
        <p:txBody>
          <a:bodyPr/>
          <a:lstStyle/>
          <a:p>
            <a:r>
              <a:rPr lang="en-US" altLang="en-US" dirty="0" smtClean="0"/>
              <a:t>Normalcy of Disability </a:t>
            </a:r>
          </a:p>
        </p:txBody>
      </p:sp>
      <p:sp>
        <p:nvSpPr>
          <p:cNvPr id="12595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12D41D22-2861-46FD-A56C-372EAB9944E0}" type="slidenum">
              <a:rPr lang="en-US" altLang="en-US" sz="1400" smtClean="0">
                <a:solidFill>
                  <a:srgbClr val="FFFFFF"/>
                </a:solidFill>
              </a:rPr>
              <a:pPr>
                <a:spcBef>
                  <a:spcPct val="0"/>
                </a:spcBef>
                <a:buFontTx/>
                <a:buNone/>
              </a:pPr>
              <a:t>7</a:t>
            </a:fld>
            <a:endParaRPr lang="en-US" altLang="en-US" sz="1400" smtClean="0">
              <a:solidFill>
                <a:srgbClr val="FFFFFF"/>
              </a:solidFill>
            </a:endParaRPr>
          </a:p>
        </p:txBody>
      </p:sp>
      <p:pic>
        <p:nvPicPr>
          <p:cNvPr id="5" name="Picture 5" descr="Photo of Capitol Building in DC"/>
          <p:cNvPicPr>
            <a:picLocks noChangeAspect="1" noChangeArrowheads="1"/>
          </p:cNvPicPr>
          <p:nvPr/>
        </p:nvPicPr>
        <p:blipFill>
          <a:blip r:embed="rId3" cstate="print"/>
          <a:srcRect/>
          <a:stretch>
            <a:fillRect/>
          </a:stretch>
        </p:blipFill>
        <p:spPr bwMode="auto">
          <a:xfrm>
            <a:off x="2895600" y="3886200"/>
            <a:ext cx="3733800" cy="2489200"/>
          </a:xfrm>
          <a:prstGeom prst="rect">
            <a:avLst/>
          </a:prstGeom>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1306924913"/>
      </p:ext>
    </p:extLst>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fontScale="62500" lnSpcReduction="20000"/>
          </a:bodyPr>
          <a:lstStyle/>
          <a:p>
            <a:pPr marL="0" indent="0">
              <a:lnSpc>
                <a:spcPct val="120000"/>
              </a:lnSpc>
              <a:defRPr/>
            </a:pPr>
            <a:r>
              <a:rPr lang="en-US" sz="3500" dirty="0" smtClean="0">
                <a:solidFill>
                  <a:srgbClr val="0096DB"/>
                </a:solidFill>
              </a:rPr>
              <a:t>The </a:t>
            </a:r>
            <a:r>
              <a:rPr lang="en-US" sz="3500" dirty="0">
                <a:solidFill>
                  <a:srgbClr val="0096DB"/>
                </a:solidFill>
              </a:rPr>
              <a:t>Conference Board </a:t>
            </a:r>
            <a:r>
              <a:rPr lang="en-US" sz="3500" b="0" dirty="0" smtClean="0"/>
              <a:t>– established to help member companies </a:t>
            </a:r>
            <a:r>
              <a:rPr lang="en-US" sz="3500" b="0" dirty="0"/>
              <a:t>understand and deal with the most critical </a:t>
            </a:r>
            <a:r>
              <a:rPr lang="en-US" sz="3500" b="0" dirty="0" smtClean="0"/>
              <a:t>issues </a:t>
            </a:r>
            <a:r>
              <a:rPr lang="en-US" sz="3500" b="0" dirty="0"/>
              <a:t>of our </a:t>
            </a:r>
            <a:r>
              <a:rPr lang="en-US" sz="3500" b="0" dirty="0" smtClean="0"/>
              <a:t>time – believes disability in the workplace is one of these critical issues. </a:t>
            </a:r>
          </a:p>
          <a:p>
            <a:pPr>
              <a:defRPr/>
            </a:pPr>
            <a:endParaRPr lang="en-US" sz="3300" dirty="0"/>
          </a:p>
          <a:p>
            <a:pPr>
              <a:defRPr/>
            </a:pPr>
            <a:r>
              <a:rPr lang="en-US" sz="3300" dirty="0" smtClean="0"/>
              <a:t>	</a:t>
            </a:r>
            <a:r>
              <a:rPr lang="en-US" sz="3300" dirty="0"/>
              <a:t>T</a:t>
            </a:r>
            <a:r>
              <a:rPr lang="en-US" sz="3300" dirty="0" smtClean="0"/>
              <a:t>rends noted in the report:  </a:t>
            </a:r>
            <a:endParaRPr lang="en-US" sz="3300" dirty="0"/>
          </a:p>
          <a:p>
            <a:pPr lvl="3">
              <a:lnSpc>
                <a:spcPct val="120000"/>
              </a:lnSpc>
              <a:defRPr/>
            </a:pPr>
            <a:r>
              <a:rPr lang="en-US" sz="3300" dirty="0" smtClean="0"/>
              <a:t>Employees aging in the workplace</a:t>
            </a:r>
          </a:p>
          <a:p>
            <a:pPr lvl="3">
              <a:lnSpc>
                <a:spcPct val="120000"/>
              </a:lnSpc>
              <a:defRPr/>
            </a:pPr>
            <a:r>
              <a:rPr lang="en-US" sz="3300" dirty="0" smtClean="0"/>
              <a:t>Development of new, more universally accessible workplace technologies</a:t>
            </a:r>
          </a:p>
          <a:p>
            <a:pPr lvl="3">
              <a:lnSpc>
                <a:spcPct val="120000"/>
              </a:lnSpc>
              <a:defRPr/>
            </a:pPr>
            <a:r>
              <a:rPr lang="en-US" sz="3300" dirty="0" smtClean="0"/>
              <a:t>Greater acceptance of remote work</a:t>
            </a:r>
          </a:p>
          <a:p>
            <a:pPr lvl="3">
              <a:lnSpc>
                <a:spcPct val="120000"/>
              </a:lnSpc>
              <a:defRPr/>
            </a:pPr>
            <a:r>
              <a:rPr lang="en-US" sz="3300" dirty="0" smtClean="0"/>
              <a:t>Health care advances</a:t>
            </a:r>
          </a:p>
          <a:p>
            <a:pPr lvl="3">
              <a:lnSpc>
                <a:spcPct val="120000"/>
              </a:lnSpc>
              <a:defRPr/>
            </a:pPr>
            <a:r>
              <a:rPr lang="en-US" sz="3300" dirty="0" smtClean="0"/>
              <a:t>Incentives provided by government</a:t>
            </a:r>
            <a:r>
              <a:rPr lang="en-US" altLang="en-US" sz="4100" dirty="0" smtClean="0"/>
              <a:t>		</a:t>
            </a:r>
            <a:endParaRPr lang="en-US" altLang="en-US" sz="5100" b="0" dirty="0"/>
          </a:p>
          <a:p>
            <a:pPr marL="0" indent="0">
              <a:defRPr/>
            </a:pPr>
            <a:endParaRPr lang="en-US" altLang="en-US" sz="2200" b="0" dirty="0" smtClean="0"/>
          </a:p>
          <a:p>
            <a:pPr marL="0" indent="0">
              <a:defRPr/>
            </a:pPr>
            <a:r>
              <a:rPr lang="en-US" altLang="en-US" sz="2200" b="0" dirty="0" smtClean="0"/>
              <a:t>Source: The </a:t>
            </a:r>
            <a:r>
              <a:rPr lang="en-US" altLang="en-US" sz="2200" b="0" dirty="0"/>
              <a:t>Conference </a:t>
            </a:r>
            <a:r>
              <a:rPr lang="en-US" altLang="en-US" sz="2200" b="0" dirty="0" smtClean="0"/>
              <a:t>Board, “Leveling the </a:t>
            </a:r>
            <a:r>
              <a:rPr lang="en-US" altLang="en-US" sz="2200" b="0" dirty="0"/>
              <a:t>Playing </a:t>
            </a:r>
            <a:r>
              <a:rPr lang="en-US" altLang="en-US" sz="2200" b="0" dirty="0" smtClean="0"/>
              <a:t>Field: ATTRACTING</a:t>
            </a:r>
            <a:r>
              <a:rPr lang="en-US" altLang="en-US" sz="2200" b="0" dirty="0"/>
              <a:t>, </a:t>
            </a:r>
            <a:r>
              <a:rPr lang="en-US" altLang="en-US" sz="2200" b="0" dirty="0" smtClean="0"/>
              <a:t>ENGAGING</a:t>
            </a:r>
            <a:r>
              <a:rPr lang="en-US" altLang="en-US" sz="2200" b="0" dirty="0"/>
              <a:t>, </a:t>
            </a:r>
            <a:r>
              <a:rPr lang="en-US" altLang="en-US" sz="2200" b="0" dirty="0" smtClean="0"/>
              <a:t>AND ADVANCING PEOPLE WITH DISABILITIES.”</a:t>
            </a:r>
            <a:endParaRPr lang="en-US" altLang="en-US" sz="2200" b="0" dirty="0"/>
          </a:p>
          <a:p>
            <a:pPr marL="400050" lvl="2" indent="0">
              <a:lnSpc>
                <a:spcPct val="170000"/>
              </a:lnSpc>
              <a:spcBef>
                <a:spcPts val="0"/>
              </a:spcBef>
              <a:buFont typeface="Wingdings" panose="05000000000000000000" pitchFamily="2" charset="2"/>
              <a:buNone/>
              <a:defRPr/>
            </a:pPr>
            <a:endParaRPr lang="en-US" altLang="en-US" sz="2200" dirty="0" smtClean="0"/>
          </a:p>
        </p:txBody>
      </p:sp>
      <p:sp>
        <p:nvSpPr>
          <p:cNvPr id="128004" name="Title 3"/>
          <p:cNvSpPr>
            <a:spLocks noGrp="1"/>
          </p:cNvSpPr>
          <p:nvPr>
            <p:ph type="title" idx="4294967295"/>
          </p:nvPr>
        </p:nvSpPr>
        <p:spPr/>
        <p:txBody>
          <a:bodyPr/>
          <a:lstStyle/>
          <a:p>
            <a:r>
              <a:rPr lang="en-US" dirty="0" smtClean="0"/>
              <a:t>Critical Issue of Our Time </a:t>
            </a:r>
            <a:endParaRPr lang="en-US" altLang="en-US" dirty="0" smtClean="0"/>
          </a:p>
        </p:txBody>
      </p:sp>
      <p:sp>
        <p:nvSpPr>
          <p:cNvPr id="128003"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35E54073-9ED7-4E67-94AE-98CDB39EE91B}" type="slidenum">
              <a:rPr lang="en-US" altLang="en-US" sz="1400" smtClean="0">
                <a:solidFill>
                  <a:srgbClr val="FFFFFF"/>
                </a:solidFill>
              </a:rPr>
              <a:pPr>
                <a:spcBef>
                  <a:spcPct val="0"/>
                </a:spcBef>
                <a:buFontTx/>
                <a:buNone/>
              </a:pPr>
              <a:t>8</a:t>
            </a:fld>
            <a:endParaRPr lang="en-US" altLang="en-US" sz="1400" smtClean="0">
              <a:solidFill>
                <a:srgbClr val="FFFFFF"/>
              </a:solidFill>
            </a:endParaRPr>
          </a:p>
        </p:txBody>
      </p:sp>
    </p:spTree>
    <p:extLst>
      <p:ext uri="{BB962C8B-B14F-4D97-AF65-F5344CB8AC3E}">
        <p14:creationId xmlns:p14="http://schemas.microsoft.com/office/powerpoint/2010/main" val="2065717754"/>
      </p:ext>
    </p:extLst>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normAutofit fontScale="85000" lnSpcReduction="10000"/>
          </a:bodyPr>
          <a:lstStyle/>
          <a:p>
            <a:pPr>
              <a:defRPr/>
            </a:pPr>
            <a:endParaRPr lang="en-US" sz="300" dirty="0" smtClean="0">
              <a:solidFill>
                <a:srgbClr val="0096DB"/>
              </a:solidFill>
            </a:endParaRPr>
          </a:p>
          <a:p>
            <a:pPr>
              <a:defRPr/>
            </a:pPr>
            <a:r>
              <a:rPr lang="en-US" dirty="0" smtClean="0">
                <a:solidFill>
                  <a:srgbClr val="0096DB"/>
                </a:solidFill>
              </a:rPr>
              <a:t>Emerging </a:t>
            </a:r>
            <a:r>
              <a:rPr lang="en-US" dirty="0">
                <a:solidFill>
                  <a:srgbClr val="0096DB"/>
                </a:solidFill>
              </a:rPr>
              <a:t>Markets: People With Disabilities</a:t>
            </a:r>
          </a:p>
          <a:p>
            <a:pPr marL="457200" indent="-457200">
              <a:lnSpc>
                <a:spcPct val="120000"/>
              </a:lnSpc>
              <a:spcBef>
                <a:spcPts val="0"/>
              </a:spcBef>
              <a:buFont typeface="Wingdings" panose="05000000000000000000" pitchFamily="2" charset="2"/>
              <a:buChar char="§"/>
              <a:defRPr/>
            </a:pPr>
            <a:r>
              <a:rPr lang="en-US" sz="2600" b="0" dirty="0" smtClean="0"/>
              <a:t>People </a:t>
            </a:r>
            <a:r>
              <a:rPr lang="en-US" sz="2600" b="0" dirty="0"/>
              <a:t>with Disabilities (PWD) are positioned to be the focus of brands within the next five years. Controlling $8 trillion dollars in disposable income, People with Disabilities, together with their friends and family represent 53% of global consumers.</a:t>
            </a:r>
            <a:endParaRPr lang="en-US" altLang="en-US" sz="2600" b="0" dirty="0">
              <a:solidFill>
                <a:srgbClr val="002060"/>
              </a:solidFill>
            </a:endParaRPr>
          </a:p>
          <a:p>
            <a:pPr marL="0" indent="0"/>
            <a:r>
              <a:rPr lang="en-US" altLang="en-US" sz="2000" b="0" dirty="0" smtClean="0">
                <a:solidFill>
                  <a:srgbClr val="002060"/>
                </a:solidFill>
              </a:rPr>
              <a:t>		</a:t>
            </a:r>
            <a:endParaRPr lang="en-US" altLang="en-US" sz="1700" b="0" dirty="0" smtClean="0">
              <a:solidFill>
                <a:srgbClr val="002060"/>
              </a:solidFill>
            </a:endParaRPr>
          </a:p>
          <a:p>
            <a:pPr marL="0" indent="0">
              <a:lnSpc>
                <a:spcPct val="120000"/>
              </a:lnSpc>
            </a:pPr>
            <a:r>
              <a:rPr lang="en-US" sz="1700" b="0" dirty="0" smtClean="0"/>
              <a:t>Source: </a:t>
            </a:r>
            <a:r>
              <a:rPr lang="en-US" sz="1700" b="0" i="1" dirty="0" smtClean="0"/>
              <a:t>People with Disabilities — The World’s Largest Emerging Market </a:t>
            </a:r>
            <a:r>
              <a:rPr lang="en-US" sz="1700" b="0" dirty="0" smtClean="0"/>
              <a:t>October 14, 2015 from Association of National Advertisers</a:t>
            </a:r>
            <a:r>
              <a:rPr lang="en-US" sz="1600" b="0" dirty="0" smtClean="0"/>
              <a:t>. </a:t>
            </a:r>
          </a:p>
          <a:p>
            <a:pPr marL="457200" indent="-457200">
              <a:buFont typeface="Wingdings" panose="05000000000000000000" pitchFamily="2" charset="2"/>
              <a:buChar char="§"/>
            </a:pPr>
            <a:endParaRPr lang="en-US" b="0" dirty="0">
              <a:solidFill>
                <a:srgbClr val="002060"/>
              </a:solidFill>
            </a:endParaRPr>
          </a:p>
          <a:p>
            <a:pPr marL="457200" indent="-457200">
              <a:lnSpc>
                <a:spcPct val="120000"/>
              </a:lnSpc>
              <a:spcBef>
                <a:spcPts val="0"/>
              </a:spcBef>
              <a:buFont typeface="Wingdings" panose="05000000000000000000" pitchFamily="2" charset="2"/>
              <a:buChar char="§"/>
              <a:defRPr/>
            </a:pPr>
            <a:r>
              <a:rPr lang="en-US" sz="2600" b="0" dirty="0" smtClean="0">
                <a:solidFill>
                  <a:srgbClr val="002060"/>
                </a:solidFill>
              </a:rPr>
              <a:t>“…</a:t>
            </a:r>
            <a:r>
              <a:rPr lang="en-US" altLang="en-US" sz="2600" dirty="0"/>
              <a:t> </a:t>
            </a:r>
            <a:r>
              <a:rPr lang="en-US" altLang="en-US" sz="2600" b="0" dirty="0"/>
              <a:t>m</a:t>
            </a:r>
            <a:r>
              <a:rPr lang="en-US" sz="2600" b="0" dirty="0">
                <a:solidFill>
                  <a:srgbClr val="002060"/>
                </a:solidFill>
              </a:rPr>
              <a:t>arketing programs aimed at people with disabilities can reach as many as four out of every 10 consumers</a:t>
            </a:r>
            <a:r>
              <a:rPr lang="en-US" sz="2600" b="0" dirty="0" smtClean="0">
                <a:solidFill>
                  <a:srgbClr val="002060"/>
                </a:solidFill>
              </a:rPr>
              <a:t>.”</a:t>
            </a:r>
          </a:p>
          <a:p>
            <a:pPr marL="109728" indent="0" eaLnBrk="1" fontAlgn="auto" hangingPunct="1">
              <a:spcBef>
                <a:spcPts val="0"/>
              </a:spcBef>
              <a:spcAft>
                <a:spcPts val="0"/>
              </a:spcAft>
              <a:buClr>
                <a:srgbClr val="2DA2BF"/>
              </a:buClr>
              <a:buSzPct val="68000"/>
              <a:buFont typeface="Arial" charset="0"/>
              <a:buNone/>
              <a:defRPr/>
            </a:pPr>
            <a:endParaRPr lang="en-US" sz="2000" b="0" dirty="0" smtClean="0">
              <a:solidFill>
                <a:srgbClr val="002060"/>
              </a:solidFill>
            </a:endParaRPr>
          </a:p>
          <a:p>
            <a:pPr marL="109728" indent="0" eaLnBrk="1" fontAlgn="auto" hangingPunct="1">
              <a:spcBef>
                <a:spcPts val="0"/>
              </a:spcBef>
              <a:spcAft>
                <a:spcPts val="0"/>
              </a:spcAft>
              <a:buClr>
                <a:srgbClr val="2DA2BF"/>
              </a:buClr>
              <a:buSzPct val="68000"/>
              <a:buFont typeface="Arial" charset="0"/>
              <a:buNone/>
              <a:defRPr/>
            </a:pPr>
            <a:endParaRPr lang="en-US" sz="2000" b="0" dirty="0">
              <a:solidFill>
                <a:srgbClr val="002060"/>
              </a:solidFill>
            </a:endParaRPr>
          </a:p>
          <a:p>
            <a:pPr marL="109538" indent="-109538" eaLnBrk="1" fontAlgn="auto" hangingPunct="1">
              <a:spcBef>
                <a:spcPts val="0"/>
              </a:spcBef>
              <a:spcAft>
                <a:spcPts val="0"/>
              </a:spcAft>
              <a:buClr>
                <a:srgbClr val="2DA2BF"/>
              </a:buClr>
              <a:buSzPct val="68000"/>
              <a:buFont typeface="Arial" charset="0"/>
              <a:buNone/>
              <a:defRPr/>
            </a:pPr>
            <a:r>
              <a:rPr lang="en-US" sz="1600" b="0" dirty="0" smtClean="0">
                <a:solidFill>
                  <a:srgbClr val="002060"/>
                </a:solidFill>
              </a:rPr>
              <a:t>Source: The </a:t>
            </a:r>
            <a:r>
              <a:rPr lang="en-US" altLang="en-US" sz="1600" b="0" dirty="0" smtClean="0"/>
              <a:t>Business </a:t>
            </a:r>
            <a:r>
              <a:rPr lang="en-US" altLang="en-US" sz="1600" b="0" dirty="0"/>
              <a:t>Case for Inclusion and </a:t>
            </a:r>
            <a:r>
              <a:rPr lang="en-US" altLang="en-US" sz="1600" b="0" dirty="0" smtClean="0"/>
              <a:t>Engagement, Marcus Robinson (2003).</a:t>
            </a:r>
            <a:endParaRPr lang="en-US" altLang="en-US" sz="1600" b="0" dirty="0" smtClean="0">
              <a:solidFill>
                <a:srgbClr val="002060"/>
              </a:solidFill>
            </a:endParaRPr>
          </a:p>
          <a:p>
            <a:pPr>
              <a:defRPr/>
            </a:pPr>
            <a:endParaRPr lang="en-US" altLang="en-US" sz="3600" b="0" dirty="0">
              <a:solidFill>
                <a:srgbClr val="002060"/>
              </a:solidFill>
            </a:endParaRPr>
          </a:p>
          <a:p>
            <a:pPr>
              <a:defRPr/>
            </a:pPr>
            <a:endParaRPr lang="en-US" altLang="en-US" sz="3600" b="0" dirty="0">
              <a:solidFill>
                <a:srgbClr val="002060"/>
              </a:solidFill>
            </a:endParaRPr>
          </a:p>
          <a:p>
            <a:pPr>
              <a:defRPr/>
            </a:pPr>
            <a:endParaRPr lang="en-US" altLang="en-US" sz="4400" b="0" dirty="0">
              <a:solidFill>
                <a:srgbClr val="002060"/>
              </a:solidFill>
            </a:endParaRPr>
          </a:p>
        </p:txBody>
      </p:sp>
      <p:sp>
        <p:nvSpPr>
          <p:cNvPr id="59396" name="Title 3"/>
          <p:cNvSpPr>
            <a:spLocks noGrp="1"/>
          </p:cNvSpPr>
          <p:nvPr>
            <p:ph type="title" idx="4294967295"/>
          </p:nvPr>
        </p:nvSpPr>
        <p:spPr/>
        <p:txBody>
          <a:bodyPr/>
          <a:lstStyle/>
          <a:p>
            <a:r>
              <a:rPr lang="en-US" dirty="0"/>
              <a:t>The Value Proposition</a:t>
            </a:r>
            <a:endParaRPr lang="en-US" altLang="en-US" dirty="0" smtClean="0"/>
          </a:p>
        </p:txBody>
      </p:sp>
      <p:sp>
        <p:nvSpPr>
          <p:cNvPr id="5939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Wingdings" panose="05000000000000000000" pitchFamily="2" charset="2"/>
              <a:defRPr sz="3200">
                <a:solidFill>
                  <a:srgbClr val="002C5F"/>
                </a:solidFill>
                <a:latin typeface="Arial" panose="020B0604020202020204" pitchFamily="34" charset="0"/>
                <a:cs typeface="Arial" panose="020B0604020202020204" pitchFamily="34" charset="0"/>
              </a:defRPr>
            </a:lvl1pPr>
            <a:lvl2pPr marL="742950" indent="-285750">
              <a:spcBef>
                <a:spcPct val="20000"/>
              </a:spcBef>
              <a:buFont typeface="Wingdings" panose="05000000000000000000" pitchFamily="2" charset="2"/>
              <a:buChar char="§"/>
              <a:defRPr sz="2800">
                <a:solidFill>
                  <a:srgbClr val="002C5F"/>
                </a:solidFill>
                <a:latin typeface="Arial" panose="020B0604020202020204" pitchFamily="34" charset="0"/>
                <a:cs typeface="Arial" panose="020B0604020202020204" pitchFamily="34" charset="0"/>
              </a:defRPr>
            </a:lvl2pPr>
            <a:lvl3pPr marL="1143000" indent="-228600">
              <a:spcBef>
                <a:spcPct val="20000"/>
              </a:spcBef>
              <a:buFont typeface="Wingdings" panose="05000000000000000000" pitchFamily="2" charset="2"/>
              <a:buChar char="§"/>
              <a:defRPr sz="2400">
                <a:solidFill>
                  <a:srgbClr val="002C5F"/>
                </a:solidFill>
                <a:latin typeface="Arial" panose="020B0604020202020204" pitchFamily="34" charset="0"/>
                <a:cs typeface="Arial" panose="020B0604020202020204" pitchFamily="34" charset="0"/>
              </a:defRPr>
            </a:lvl3pPr>
            <a:lvl4pPr marL="16002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4pPr>
            <a:lvl5pPr marL="2057400" indent="-228600">
              <a:spcBef>
                <a:spcPct val="20000"/>
              </a:spcBef>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rgbClr val="002C5F"/>
                </a:solidFill>
                <a:latin typeface="Arial" panose="020B0604020202020204" pitchFamily="34" charset="0"/>
                <a:cs typeface="Arial" panose="020B0604020202020204" pitchFamily="34" charset="0"/>
              </a:defRPr>
            </a:lvl9pPr>
          </a:lstStyle>
          <a:p>
            <a:pPr>
              <a:spcBef>
                <a:spcPct val="0"/>
              </a:spcBef>
              <a:buFontTx/>
              <a:buNone/>
            </a:pPr>
            <a:fld id="{CAE2494F-2FD3-4297-A025-3FEF9025F822}" type="slidenum">
              <a:rPr lang="en-US" altLang="en-US" sz="1400" smtClean="0">
                <a:solidFill>
                  <a:srgbClr val="FFFFFF"/>
                </a:solidFill>
              </a:rPr>
              <a:pPr>
                <a:spcBef>
                  <a:spcPct val="0"/>
                </a:spcBef>
                <a:buFontTx/>
                <a:buNone/>
              </a:pPr>
              <a:t>9</a:t>
            </a:fld>
            <a:endParaRPr lang="en-US" altLang="en-US" sz="1400" smtClean="0">
              <a:solidFill>
                <a:srgbClr val="FFFFFF"/>
              </a:solidFill>
            </a:endParaRPr>
          </a:p>
        </p:txBody>
      </p:sp>
    </p:spTree>
    <p:extLst>
      <p:ext uri="{BB962C8B-B14F-4D97-AF65-F5344CB8AC3E}">
        <p14:creationId xmlns:p14="http://schemas.microsoft.com/office/powerpoint/2010/main" val="4292868654"/>
      </p:ext>
    </p:extLst>
  </p:cSld>
  <p:clrMapOvr>
    <a:masterClrMapping/>
  </p:clrMapOvr>
  <p:transition spd="slow">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UIDATA" val="&lt;database version=&quot;11.0&quot;&gt;&lt;object type=&quot;1&quot; unique_id=&quot;10001&quot;&gt;&lt;object type=&quot;2&quot; unique_id=&quot;10002&quot;&gt;&lt;object type=&quot;3&quot; unique_id=&quot;52618&quot;&gt;&lt;property id=&quot;20148&quot; value=&quot;5&quot;/&gt;&lt;property id=&quot;20300&quot; value=&quot;Slide 1&quot;/&gt;&lt;property id=&quot;20307&quot; value=&quot;292&quot;/&gt;&lt;/object&gt;&lt;object type=&quot;3&quot; unique_id=&quot;52620&quot;&gt;&lt;property id=&quot;20148&quot; value=&quot;5&quot;/&gt;&lt;property id=&quot;20300&quot; value=&quot;Slide 33 - &amp;quot;Free MAS App &amp;quot;&quot;/&gt;&lt;property id=&quot;20307&quot; value=&quot;294&quot;/&gt;&lt;/object&gt;&lt;object type=&quot;3&quot; unique_id=&quot;52621&quot;&gt;&lt;property id=&quot;20148&quot; value=&quot;5&quot;/&gt;&lt;property id=&quot;20300&quot; value=&quot;Slide 34 - &amp;quot;Free MAS App &amp;quot;&quot;/&gt;&lt;property id=&quot;20307&quot; value=&quot;295&quot;/&gt;&lt;/object&gt;&lt;object type=&quot;3&quot; unique_id=&quot;52622&quot;&gt;&lt;property id=&quot;20148&quot; value=&quot;5&quot;/&gt;&lt;property id=&quot;20300&quot; value=&quot;Slide 35 - &amp;quot;Free MAS App &amp;quot;&quot;/&gt;&lt;property id=&quot;20307&quot; value=&quot;296&quot;/&gt;&lt;/object&gt;&lt;object type=&quot;3&quot; unique_id=&quot;52626&quot;&gt;&lt;property id=&quot;20148&quot; value=&quot;5&quot;/&gt;&lt;property id=&quot;20300&quot; value=&quot;Slide 42 - &amp;quot;Free MAS App &amp;quot;&quot;/&gt;&lt;property id=&quot;20307&quot; value=&quot;313&quot;/&gt;&lt;/object&gt;&lt;object type=&quot;3&quot; unique_id=&quot;52627&quot;&gt;&lt;property id=&quot;20148&quot; value=&quot;5&quot;/&gt;&lt;property id=&quot;20300&quot; value=&quot;Slide 38 - &amp;quot;Free MAS App &amp;quot;&quot;/&gt;&lt;property id=&quot;20307&quot; value=&quot;308&quot;/&gt;&lt;/object&gt;&lt;object type=&quot;3&quot; unique_id=&quot;52629&quot;&gt;&lt;property id=&quot;20148&quot; value=&quot;5&quot;/&gt;&lt;property id=&quot;20300&quot; value=&quot;Slide 39 - &amp;quot;Free MAS App &amp;quot;&quot;/&gt;&lt;property id=&quot;20307&quot; value=&quot;310&quot;/&gt;&lt;/object&gt;&lt;object type=&quot;3&quot; unique_id=&quot;52630&quot;&gt;&lt;property id=&quot;20148&quot; value=&quot;5&quot;/&gt;&lt;property id=&quot;20300&quot; value=&quot;Slide 40 - &amp;quot;Free MAS App &amp;quot;&quot;/&gt;&lt;property id=&quot;20307&quot; value=&quot;311&quot;/&gt;&lt;/object&gt;&lt;object type=&quot;3&quot; unique_id=&quot;52631&quot;&gt;&lt;property id=&quot;20148&quot; value=&quot;5&quot;/&gt;&lt;property id=&quot;20300&quot; value=&quot;Slide 41 - &amp;quot;Free MAS App &amp;quot;&quot;/&gt;&lt;property id=&quot;20307&quot; value=&quot;312&quot;/&gt;&lt;/object&gt;&lt;object type=&quot;3&quot; unique_id=&quot;52760&quot;&gt;&lt;property id=&quot;20148&quot; value=&quot;5&quot;/&gt;&lt;property id=&quot;20300&quot; value=&quot;Slide 43 - &amp;quot;Free MAS App &amp;quot;&quot;/&gt;&lt;property id=&quot;20307&quot; value=&quot;314&quot;/&gt;&lt;/object&gt;&lt;object type=&quot;3&quot; unique_id=&quot;52764&quot;&gt;&lt;property id=&quot;20148&quot; value=&quot;5&quot;/&gt;&lt;property id=&quot;20300&quot; value=&quot;Slide 10&quot;/&gt;&lt;property id=&quot;20307&quot; value=&quot;326&quot;/&gt;&lt;/object&gt;&lt;object type=&quot;3&quot; unique_id=&quot;52765&quot;&gt;&lt;property id=&quot;20148&quot; value=&quot;5&quot;/&gt;&lt;property id=&quot;20300&quot; value=&quot;Slide 24 - &amp;quot;What is the Toolkit?&amp;quot;&quot;/&gt;&lt;property id=&quot;20307&quot; value=&quot;317&quot;/&gt;&lt;/object&gt;&lt;object type=&quot;3&quot; unique_id=&quot;52766&quot;&gt;&lt;property id=&quot;20148&quot; value=&quot;5&quot;/&gt;&lt;property id=&quot;20300&quot; value=&quot;Slide 25 - &amp;quot;Who uses the Toolkit? &amp;quot;&quot;/&gt;&lt;property id=&quot;20307&quot; value=&quot;318&quot;/&gt;&lt;/object&gt;&lt;object type=&quot;3&quot; unique_id=&quot;52767&quot;&gt;&lt;property id=&quot;20148&quot; value=&quot;5&quot;/&gt;&lt;property id=&quot;20300&quot; value=&quot;Slide 26 - &amp;quot;Accommodation Toolkit&amp;quot;&quot;/&gt;&lt;property id=&quot;20307&quot; value=&quot;319&quot;/&gt;&lt;/object&gt;&lt;object type=&quot;3&quot; unique_id=&quot;52768&quot;&gt;&lt;property id=&quot;20148&quot; value=&quot;5&quot;/&gt;&lt;property id=&quot;20300&quot; value=&quot;Slide 28 - &amp;quot;Accommodation Toolkit&amp;quot;&quot;/&gt;&lt;property id=&quot;20307&quot; value=&quot;320&quot;/&gt;&lt;/object&gt;&lt;object type=&quot;3&quot; unique_id=&quot;52769&quot;&gt;&lt;property id=&quot;20148&quot; value=&quot;5&quot;/&gt;&lt;property id=&quot;20300&quot; value=&quot;Slide 29 - &amp;quot;Accommodation Toolkit&amp;quot;&quot;/&gt;&lt;property id=&quot;20307&quot; value=&quot;321&quot;/&gt;&lt;/object&gt;&lt;object type=&quot;3&quot; unique_id=&quot;52770&quot;&gt;&lt;property id=&quot;20148&quot; value=&quot;5&quot;/&gt;&lt;property id=&quot;20300&quot; value=&quot;Slide 31 - &amp;quot;Performance Management&amp;quot;&quot;/&gt;&lt;property id=&quot;20307&quot; value=&quot;322&quot;/&gt;&lt;/object&gt;&lt;object type=&quot;3&quot; unique_id=&quot;52779&quot;&gt;&lt;property id=&quot;20148&quot; value=&quot;5&quot;/&gt;&lt;property id=&quot;20300&quot; value=&quot;Slide 23 - &amp;quot;  Technology Pain Points  &amp;quot;&quot;/&gt;&lt;property id=&quot;20307&quot; value=&quot;325&quot;/&gt;&lt;/object&gt;&lt;object type=&quot;3&quot; unique_id=&quot;52780&quot;&gt;&lt;property id=&quot;20148&quot; value=&quot;5&quot;/&gt;&lt;property id=&quot;20300&quot; value=&quot;Slide 32 - &amp;quot;Free MAS App &amp;quot;&quot;/&gt;&lt;property id=&quot;20307&quot; value=&quot;293&quot;/&gt;&lt;/object&gt;&lt;object type=&quot;3&quot; unique_id=&quot;52781&quot;&gt;&lt;property id=&quot;20148&quot; value=&quot;5&quot;/&gt;&lt;property id=&quot;20300&quot; value=&quot;Slide 36 - &amp;quot;Free MAS App &amp;quot;&quot;/&gt;&lt;property id=&quot;20307&quot; value=&quot;306&quot;/&gt;&lt;/object&gt;&lt;object type=&quot;3&quot; unique_id=&quot;52782&quot;&gt;&lt;property id=&quot;20148&quot; value=&quot;5&quot;/&gt;&lt;property id=&quot;20300&quot; value=&quot;Slide 37 - &amp;quot;Free MAS App &amp;quot;&quot;/&gt;&lt;property id=&quot;20307&quot; value=&quot;307&quot;/&gt;&lt;/object&gt;&lt;object type=&quot;3&quot; unique_id=&quot;52783&quot;&gt;&lt;property id=&quot;20148&quot; value=&quot;5&quot;/&gt;&lt;property id=&quot;20300&quot; value=&quot;Slide 44&quot;/&gt;&lt;property id=&quot;20307&quot; value=&quot;331&quot;/&gt;&lt;/object&gt;&lt;object type=&quot;3&quot; unique_id=&quot;52784&quot;&gt;&lt;property id=&quot;20148&quot; value=&quot;5&quot;/&gt;&lt;property id=&quot;20300&quot; value=&quot;Slide 45&quot;/&gt;&lt;property id=&quot;20307&quot; value=&quot;332&quot;/&gt;&lt;/object&gt;&lt;object type=&quot;3&quot; unique_id=&quot;52785&quot;&gt;&lt;property id=&quot;20148&quot; value=&quot;5&quot;/&gt;&lt;property id=&quot;20300&quot; value=&quot;Slide 46 - &amp;quot;Tools, Techniques, and Technologies  for Creating Inclusive Workplaces&amp;quot;&quot;/&gt;&lt;property id=&quot;20307&quot; value=&quot;316&quot;/&gt;&lt;/object&gt;&lt;object type=&quot;3&quot; unique_id=&quot;52787&quot;&gt;&lt;property id=&quot;20148&quot; value=&quot;5&quot;/&gt;&lt;property id=&quot;20300&quot; value=&quot;Slide 2 - &amp;quot;Where I come from…&amp;quot;&quot;/&gt;&lt;property id=&quot;20307&quot; value=&quot;361&quot;/&gt;&lt;/object&gt;&lt;object type=&quot;3&quot; unique_id=&quot;52788&quot;&gt;&lt;property id=&quot;20148&quot; value=&quot;5&quot;/&gt;&lt;property id=&quot;20300&quot; value=&quot;Slide 3 - &amp;quot;Where I come from…&amp;quot;&quot;/&gt;&lt;property id=&quot;20307&quot; value=&quot;362&quot;/&gt;&lt;/object&gt;&lt;object type=&quot;3&quot; unique_id=&quot;52789&quot;&gt;&lt;property id=&quot;20148&quot; value=&quot;5&quot;/&gt;&lt;property id=&quot;20300&quot; value=&quot;Slide 4&quot;/&gt;&lt;property id=&quot;20307&quot; value=&quot;340&quot;/&gt;&lt;/object&gt;&lt;object type=&quot;3&quot; unique_id=&quot;52790&quot;&gt;&lt;property id=&quot;20148&quot; value=&quot;5&quot;/&gt;&lt;property id=&quot;20300&quot; value=&quot;Slide 5 - &amp;quot; Normalcy of Disability&amp;quot;&quot;/&gt;&lt;property id=&quot;20307&quot; value=&quot;356&quot;/&gt;&lt;/object&gt;&lt;object type=&quot;3&quot; unique_id=&quot;52791&quot;&gt;&lt;property id=&quot;20148&quot; value=&quot;5&quot;/&gt;&lt;property id=&quot;20300&quot; value=&quot;Slide 6 - &amp;quot; Normalcy of Disability&amp;quot;&quot;/&gt;&lt;property id=&quot;20307&quot; value=&quot;357&quot;/&gt;&lt;/object&gt;&lt;object type=&quot;3&quot; unique_id=&quot;52792&quot;&gt;&lt;property id=&quot;20148&quot; value=&quot;5&quot;/&gt;&lt;property id=&quot;20300&quot; value=&quot;Slide 7 - &amp;quot;Normalcy of Disability &amp;quot;&quot;/&gt;&lt;property id=&quot;20307&quot; value=&quot;358&quot;/&gt;&lt;/object&gt;&lt;object type=&quot;3&quot; unique_id=&quot;52793&quot;&gt;&lt;property id=&quot;20148&quot; value=&quot;5&quot;/&gt;&lt;property id=&quot;20300&quot; value=&quot;Slide 8 - &amp;quot;Critical Issue of Our Time &amp;quot;&quot;/&gt;&lt;property id=&quot;20307&quot; value=&quot;359&quot;/&gt;&lt;/object&gt;&lt;object type=&quot;3&quot; unique_id=&quot;52794&quot;&gt;&lt;property id=&quot;20148&quot; value=&quot;5&quot;/&gt;&lt;property id=&quot;20300&quot; value=&quot;Slide 9 - &amp;quot;The Value Proposition&amp;quot;&quot;/&gt;&lt;property id=&quot;20307&quot; value=&quot;360&quot;/&gt;&lt;/object&gt;&lt;object type=&quot;3&quot; unique_id=&quot;52795&quot;&gt;&lt;property id=&quot;20148&quot; value=&quot;5&quot;/&gt;&lt;property id=&quot;20300&quot; value=&quot;Slide 11&quot;/&gt;&lt;property id=&quot;20307&quot; value=&quot;346&quot;/&gt;&lt;/object&gt;&lt;object type=&quot;3&quot; unique_id=&quot;52796&quot;&gt;&lt;property id=&quot;20148&quot; value=&quot;5&quot;/&gt;&lt;property id=&quot;20300&quot; value=&quot;Slide 12&quot;/&gt;&lt;property id=&quot;20307&quot; value=&quot;341&quot;/&gt;&lt;/object&gt;&lt;object type=&quot;3&quot; unique_id=&quot;52797&quot;&gt;&lt;property id=&quot;20148&quot; value=&quot;5&quot;/&gt;&lt;property id=&quot;20300&quot; value=&quot;Slide 13&quot;/&gt;&lt;property id=&quot;20307&quot; value=&quot;342&quot;/&gt;&lt;/object&gt;&lt;object type=&quot;3&quot; unique_id=&quot;52798&quot;&gt;&lt;property id=&quot;20148&quot; value=&quot;5&quot;/&gt;&lt;property id=&quot;20300&quot; value=&quot;Slide 14&quot;/&gt;&lt;property id=&quot;20307&quot; value=&quot;343&quot;/&gt;&lt;/object&gt;&lt;object type=&quot;3&quot; unique_id=&quot;52799&quot;&gt;&lt;property id=&quot;20148&quot; value=&quot;5&quot;/&gt;&lt;property id=&quot;20300&quot; value=&quot;Slide 15&quot;/&gt;&lt;property id=&quot;20307&quot; value=&quot;354&quot;/&gt;&lt;/object&gt;&lt;object type=&quot;3&quot; unique_id=&quot;52800&quot;&gt;&lt;property id=&quot;20148&quot; value=&quot;5&quot;/&gt;&lt;property id=&quot;20300&quot; value=&quot;Slide 16&quot;/&gt;&lt;property id=&quot;20307&quot; value=&quot;344&quot;/&gt;&lt;/object&gt;&lt;object type=&quot;3&quot; unique_id=&quot;52801&quot;&gt;&lt;property id=&quot;20148&quot; value=&quot;5&quot;/&gt;&lt;property id=&quot;20300&quot; value=&quot;Slide 17&quot;/&gt;&lt;property id=&quot;20307&quot; value=&quot;347&quot;/&gt;&lt;/object&gt;&lt;object type=&quot;3&quot; unique_id=&quot;52802&quot;&gt;&lt;property id=&quot;20148&quot; value=&quot;5&quot;/&gt;&lt;property id=&quot;20300&quot; value=&quot;Slide 18&quot;/&gt;&lt;property id=&quot;20307&quot; value=&quot;352&quot;/&gt;&lt;/object&gt;&lt;object type=&quot;3&quot; unique_id=&quot;52803&quot;&gt;&lt;property id=&quot;20148&quot; value=&quot;5&quot;/&gt;&lt;property id=&quot;20300&quot; value=&quot;Slide 19&quot;/&gt;&lt;property id=&quot;20307&quot; value=&quot;348&quot;/&gt;&lt;/object&gt;&lt;object type=&quot;3&quot; unique_id=&quot;52804&quot;&gt;&lt;property id=&quot;20148&quot; value=&quot;5&quot;/&gt;&lt;property id=&quot;20300&quot; value=&quot;Slide 20&quot;/&gt;&lt;property id=&quot;20307&quot; value=&quot;349&quot;/&gt;&lt;/object&gt;&lt;object type=&quot;3&quot; unique_id=&quot;52805&quot;&gt;&lt;property id=&quot;20148&quot; value=&quot;5&quot;/&gt;&lt;property id=&quot;20300&quot; value=&quot;Slide 21&quot;/&gt;&lt;property id=&quot;20307&quot; value=&quot;350&quot;/&gt;&lt;/object&gt;&lt;object type=&quot;3&quot; unique_id=&quot;52806&quot;&gt;&lt;property id=&quot;20148&quot; value=&quot;5&quot;/&gt;&lt;property id=&quot;20300&quot; value=&quot;Slide 22&quot;/&gt;&lt;property id=&quot;20307&quot; value=&quot;351&quot;/&gt;&lt;/object&gt;&lt;object type=&quot;3&quot; unique_id=&quot;52807&quot;&gt;&lt;property id=&quot;20148&quot; value=&quot;5&quot;/&gt;&lt;property id=&quot;20300&quot; value=&quot;Slide 27&quot;/&gt;&lt;property id=&quot;20307&quot; value=&quot;353&quot;/&gt;&lt;/object&gt;&lt;object type=&quot;3&quot; unique_id=&quot;52808&quot;&gt;&lt;property id=&quot;20148&quot; value=&quot;5&quot;/&gt;&lt;property id=&quot;20300&quot; value=&quot;Slide 30&quot;/&gt;&lt;property id=&quot;20307&quot; value=&quot;355&quot;/&gt;&lt;/object&gt;&lt;/object&gt;&lt;object type=&quot;8&quot; unique_id=&quot;1004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solidFill>
      </a:spPr>
      <a:bodyPr/>
      <a:lstStyle>
        <a:defPPr marL="0" marR="0" indent="0" algn="ctr" defTabSz="914400" rtl="0" eaLnBrk="1" fontAlgn="base" latinLnBrk="0" hangingPunct="1">
          <a:lnSpc>
            <a:spcPct val="100000"/>
          </a:lnSpc>
          <a:spcBef>
            <a:spcPts val="1200"/>
          </a:spcBef>
          <a:spcAft>
            <a:spcPct val="0"/>
          </a:spcAft>
          <a:buClrTx/>
          <a:buSzTx/>
          <a:buFontTx/>
          <a:buNone/>
          <a:tabLst/>
          <a:defRPr kumimoji="0" sz="100" b="1" i="0" u="none" strike="noStrike" kern="1200" cap="none" spc="0" normalizeH="0" baseline="0" noProof="0" dirty="0" smtClean="0">
            <a:ln>
              <a:noFill/>
            </a:ln>
            <a:solidFill>
              <a:srgbClr val="002C5F"/>
            </a:solidFill>
            <a:effectLst/>
            <a:uLnTx/>
            <a:uFillTx/>
            <a:latin typeface="Arial" pitchFamily="34" charset="0"/>
            <a:ea typeface="+mj-ea"/>
            <a:cs typeface="Arial" pitchFamily="34" charset="0"/>
          </a:defRPr>
        </a:defPPr>
      </a:lstStyle>
    </a:txDef>
  </a:objectDefaults>
  <a:extraClrSchemeLst/>
</a:theme>
</file>

<file path=ppt/theme/theme2.xml><?xml version="1.0" encoding="utf-8"?>
<a:theme xmlns:a="http://schemas.openxmlformats.org/drawingml/2006/main" name="2_Custom Design">
  <a:themeElements>
    <a:clrScheme name="SBI Custom 1">
      <a:dk1>
        <a:sysClr val="windowText" lastClr="000000"/>
      </a:dk1>
      <a:lt1>
        <a:sysClr val="window" lastClr="FFFFFF"/>
      </a:lt1>
      <a:dk2>
        <a:srgbClr val="44546A"/>
      </a:dk2>
      <a:lt2>
        <a:srgbClr val="E7E6E6"/>
      </a:lt2>
      <a:accent1>
        <a:srgbClr val="44A1A0"/>
      </a:accent1>
      <a:accent2>
        <a:srgbClr val="9ABF52"/>
      </a:accent2>
      <a:accent3>
        <a:srgbClr val="348ED0"/>
      </a:accent3>
      <a:accent4>
        <a:srgbClr val="FFC000"/>
      </a:accent4>
      <a:accent5>
        <a:srgbClr val="5B9BD5"/>
      </a:accent5>
      <a:accent6>
        <a:srgbClr val="9C2D78"/>
      </a:accent6>
      <a:hlink>
        <a:srgbClr val="A5A5A5"/>
      </a:hlink>
      <a:folHlink>
        <a:srgbClr val="C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I Template example v1.3.pptx" id="{AB4965ED-AA39-4927-9964-16553BF483AE}" vid="{8921CDE3-131E-4474-A773-7713ADF8DA72}"/>
    </a:ext>
  </a:extLst>
</a:theme>
</file>

<file path=ppt/theme/theme3.xml><?xml version="1.0" encoding="utf-8"?>
<a:theme xmlns:a="http://schemas.openxmlformats.org/drawingml/2006/main" name="Verdana">
  <a:themeElements>
    <a:clrScheme name="Custom 9">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34A90"/>
      </a:hlink>
      <a:folHlink>
        <a:srgbClr val="034A90"/>
      </a:folHlink>
    </a:clrScheme>
    <a:fontScheme name="Verdana Accessib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20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2753</Words>
  <Application>Microsoft Office PowerPoint</Application>
  <PresentationFormat>On-screen Show (4:3)</PresentationFormat>
  <Paragraphs>431</Paragraphs>
  <Slides>46</Slides>
  <Notes>45</Notes>
  <HiddenSlides>0</HiddenSlides>
  <MMClips>0</MMClips>
  <ScaleCrop>false</ScaleCrop>
  <HeadingPairs>
    <vt:vector size="8" baseType="variant">
      <vt:variant>
        <vt:lpstr>Fonts Used</vt:lpstr>
      </vt:variant>
      <vt:variant>
        <vt:i4>20</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70" baseType="lpstr">
      <vt:lpstr>MS Gothic</vt:lpstr>
      <vt:lpstr>ＭＳ Ｐゴシック</vt:lpstr>
      <vt:lpstr>ＭＳ Ｐゴシック</vt:lpstr>
      <vt:lpstr>宋体</vt:lpstr>
      <vt:lpstr>宋体</vt:lpstr>
      <vt:lpstr>Adobe Devanagari</vt:lpstr>
      <vt:lpstr>Arial</vt:lpstr>
      <vt:lpstr>Calibri</vt:lpstr>
      <vt:lpstr>Calibri Light</vt:lpstr>
      <vt:lpstr>Gill Sans</vt:lpstr>
      <vt:lpstr>Helvetica Neue</vt:lpstr>
      <vt:lpstr>Helvetica Neue Light</vt:lpstr>
      <vt:lpstr>Helvetica Neue Thin</vt:lpstr>
      <vt:lpstr>HelveticaNeueLT Pro 45 Lt</vt:lpstr>
      <vt:lpstr>HelvNeue Light for IBM</vt:lpstr>
      <vt:lpstr>Lubalin Book for IBM</vt:lpstr>
      <vt:lpstr>Times New Roman</vt:lpstr>
      <vt:lpstr>Verdana</vt:lpstr>
      <vt:lpstr>Wingdings</vt:lpstr>
      <vt:lpstr>ヒラギノ角ゴ ProN W3</vt:lpstr>
      <vt:lpstr>4_Office Theme</vt:lpstr>
      <vt:lpstr>2_Custom Design</vt:lpstr>
      <vt:lpstr>Verdana</vt:lpstr>
      <vt:lpstr>think-cell Slide</vt:lpstr>
      <vt:lpstr>PowerPoint Presentation</vt:lpstr>
      <vt:lpstr>Where I come from…</vt:lpstr>
      <vt:lpstr>Where I come from…</vt:lpstr>
      <vt:lpstr>PowerPoint Presentation</vt:lpstr>
      <vt:lpstr> Normalcy of Disability</vt:lpstr>
      <vt:lpstr> Normalcy of Disability</vt:lpstr>
      <vt:lpstr>Normalcy of Disability </vt:lpstr>
      <vt:lpstr>Critical Issue of Our Time </vt:lpstr>
      <vt:lpstr>The Value Proposition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Technology Pain Points  </vt:lpstr>
      <vt:lpstr>What is the Toolkit?</vt:lpstr>
      <vt:lpstr>Who uses the Toolkit? </vt:lpstr>
      <vt:lpstr>Accommodation Toolkit</vt:lpstr>
      <vt:lpstr>PowerPoint Presentation</vt:lpstr>
      <vt:lpstr>Accommodation Toolkit</vt:lpstr>
      <vt:lpstr>Accommodation Toolkit</vt:lpstr>
      <vt:lpstr>PowerPoint Presentation</vt:lpstr>
      <vt:lpstr>Performance Management</vt:lpstr>
      <vt:lpstr>Free MAS App </vt:lpstr>
      <vt:lpstr>Free MAS App </vt:lpstr>
      <vt:lpstr>Free MAS App </vt:lpstr>
      <vt:lpstr>Free MAS App </vt:lpstr>
      <vt:lpstr>Free MAS App </vt:lpstr>
      <vt:lpstr>Free MAS App </vt:lpstr>
      <vt:lpstr>Free MAS App </vt:lpstr>
      <vt:lpstr>Free MAS App </vt:lpstr>
      <vt:lpstr>Free MAS App </vt:lpstr>
      <vt:lpstr>Free MAS App </vt:lpstr>
      <vt:lpstr>Free MAS App </vt:lpstr>
      <vt:lpstr>Free MAS App </vt:lpstr>
      <vt:lpstr>PowerPoint Presentation</vt:lpstr>
      <vt:lpstr>PowerPoint Presentation</vt:lpstr>
      <vt:lpstr>Tools, Techniques, and Technologies  for Creating Inclusive Workplaces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2018-03-16T16:36:10Z</dcterms:created>
  <dcterms:modified xsi:type="dcterms:W3CDTF">2018-09-17T13:49:55Z</dcterms:modified>
</cp:coreProperties>
</file>