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74" r:id="rId2"/>
    <p:sldMasterId id="2147483784" r:id="rId3"/>
    <p:sldMasterId id="2147483786" r:id="rId4"/>
    <p:sldMasterId id="2147483792" r:id="rId5"/>
    <p:sldMasterId id="2147483794" r:id="rId6"/>
  </p:sldMasterIdLst>
  <p:notesMasterIdLst>
    <p:notesMasterId r:id="rId33"/>
  </p:notesMasterIdLst>
  <p:sldIdLst>
    <p:sldId id="736" r:id="rId7"/>
    <p:sldId id="782" r:id="rId8"/>
    <p:sldId id="832" r:id="rId9"/>
    <p:sldId id="868" r:id="rId10"/>
    <p:sldId id="834" r:id="rId11"/>
    <p:sldId id="859" r:id="rId12"/>
    <p:sldId id="880" r:id="rId13"/>
    <p:sldId id="860" r:id="rId14"/>
    <p:sldId id="842" r:id="rId15"/>
    <p:sldId id="861" r:id="rId16"/>
    <p:sldId id="881" r:id="rId17"/>
    <p:sldId id="862" r:id="rId18"/>
    <p:sldId id="882" r:id="rId19"/>
    <p:sldId id="863" r:id="rId20"/>
    <p:sldId id="885" r:id="rId21"/>
    <p:sldId id="864" r:id="rId22"/>
    <p:sldId id="886" r:id="rId23"/>
    <p:sldId id="865" r:id="rId24"/>
    <p:sldId id="887" r:id="rId25"/>
    <p:sldId id="866" r:id="rId26"/>
    <p:sldId id="888" r:id="rId27"/>
    <p:sldId id="867" r:id="rId28"/>
    <p:sldId id="584" r:id="rId29"/>
    <p:sldId id="585" r:id="rId30"/>
    <p:sldId id="635" r:id="rId31"/>
    <p:sldId id="8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1" autoAdjust="0"/>
    <p:restoredTop sz="78361" autoAdjust="0"/>
  </p:normalViewPr>
  <p:slideViewPr>
    <p:cSldViewPr snapToGrid="0">
      <p:cViewPr varScale="1">
        <p:scale>
          <a:sx n="109" d="100"/>
          <a:sy n="109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2C890-D044-4959-A9C6-78262682C757}" type="datetimeFigureOut">
              <a:rPr lang="en-US" smtClean="0"/>
              <a:t>11/4/2020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7261B-EA1B-4EA6-A029-F2523E523A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2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345" indent="-2889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916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282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649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7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82EC29-9463-4D04-A4C2-A22ACFF691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7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218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5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3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73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8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47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22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JAN</a:t>
            </a:r>
          </a:p>
        </p:txBody>
      </p:sp>
    </p:spTree>
    <p:extLst>
      <p:ext uri="{BB962C8B-B14F-4D97-AF65-F5344CB8AC3E}">
        <p14:creationId xmlns:p14="http://schemas.microsoft.com/office/powerpoint/2010/main" val="1777017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Using JAN</a:t>
            </a:r>
          </a:p>
        </p:txBody>
      </p:sp>
    </p:spTree>
    <p:extLst>
      <p:ext uri="{BB962C8B-B14F-4D97-AF65-F5344CB8AC3E}">
        <p14:creationId xmlns:p14="http://schemas.microsoft.com/office/powerpoint/2010/main" val="34308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345" indent="-2889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916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282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649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F3570-C209-4229-8B93-BCB59BAB22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0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345" indent="-2889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916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282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649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7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2483-6F85-4C82-96CE-A30EE61E71C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7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80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6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345" indent="-2889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916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282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649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7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2483-6F85-4C82-96CE-A30EE61E71C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7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98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345" indent="-2889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916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282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649" indent="-2311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3015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381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748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0114" indent="-2311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47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2483-6F85-4C82-96CE-A30EE61E71C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47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68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7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93B8D-4B6B-429B-9689-803E14F01E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0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D37D2D-6A4A-4BE3-9777-F444F5A1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41248" y="1298448"/>
            <a:ext cx="7845552" cy="5184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2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304B-808B-45E5-A2B1-3C03CC3F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3535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E3377-94E3-48CA-877E-F7FF6D94B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58145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8F47-EAE8-4E0C-BD54-ECADEA93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14426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F239629-C364-4BF2-AA12-43C6458A1093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28C12-CDCB-4BEF-B15E-10EDE653A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524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1D19DA1-1C3A-4DB0-B30A-7B5016CFF8F1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2255-D416-4003-A77A-357527D81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2619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457200"/>
            <a:ext cx="5638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en-US" altLang="en-US" sz="3600" b="1" dirty="0" err="1">
                <a:solidFill>
                  <a:srgbClr val="002C5F"/>
                </a:solidFill>
                <a:cs typeface="Arial" panose="020B0604020202020204" pitchFamily="34" charset="0"/>
              </a:rPr>
              <a:t>xxxx</a:t>
            </a:r>
            <a:endParaRPr lang="en-US" altLang="en-US" sz="3600" b="1" dirty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D69E-35C7-40F4-9224-E53CD781C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543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D37D2D-6A4A-4BE3-9777-F444F5A1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0791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F9DE1AF-7EAA-4026-8BA9-B37023C25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2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A75705-A8E6-4374-9A39-2339F0902F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61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507D8CF-4176-4A7B-BFFF-3266C7DE4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903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3C66EF50-5A45-4955-9E6A-0A696CBDC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812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792162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525963"/>
          </a:xfrm>
        </p:spPr>
        <p:txBody>
          <a:bodyPr/>
          <a:lstStyle>
            <a:lvl1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59D1809-FFAE-448E-9C6D-64B8D7E4E9F1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72D2A370-372B-4215-8B5B-731A4A24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52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4C057D-8752-498A-8D72-9DC614DC0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877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4B8F832-6F2D-4453-A80F-B7BEB8ED1C29}" type="datetimeFigureOut">
              <a:rPr lang="en-US"/>
              <a:pPr>
                <a:defRPr/>
              </a:pPr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C50EC20-B49B-4ED7-A064-B3761EF19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51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A75705-A8E6-4374-9A39-2339F0902F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8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3B7248-C894-4F05-9284-BF244936AE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3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9224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26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FD6254-73D4-4270-AB4B-0147BB329A10}"/>
              </a:ext>
            </a:extLst>
          </p:cNvPr>
          <p:cNvSpPr txBox="1"/>
          <p:nvPr userDrawn="1"/>
        </p:nvSpPr>
        <p:spPr>
          <a:xfrm>
            <a:off x="447675" y="381000"/>
            <a:ext cx="595312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C5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Veterans’ Issues</a:t>
            </a:r>
          </a:p>
        </p:txBody>
      </p:sp>
    </p:spTree>
    <p:extLst>
      <p:ext uri="{BB962C8B-B14F-4D97-AF65-F5344CB8AC3E}">
        <p14:creationId xmlns:p14="http://schemas.microsoft.com/office/powerpoint/2010/main" val="212749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9" r:id="rId2"/>
    <p:sldLayoutId id="214748367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template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88B866-AE9B-48D0-B187-1F7D8DDBE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01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48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488" name="Picture 20" descr="odeplogo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490" name="Picture 11" descr="JAN Logo&#10;&#10;Job Accommodation Network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4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8" r:id="rId3"/>
    <p:sldLayoutId id="2147483779" r:id="rId4"/>
    <p:sldLayoutId id="2147483780" r:id="rId5"/>
    <p:sldLayoutId id="2147483782" r:id="rId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58188E-C7A2-4C97-B856-1A4AE79B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56" name="Picture 20" descr="ODEP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6327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JAN is funded by a contract with the Office of Disability 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Employment Policy, U.S. Department of Labor.</a:t>
            </a:r>
          </a:p>
        </p:txBody>
      </p:sp>
    </p:spTree>
    <p:extLst>
      <p:ext uri="{BB962C8B-B14F-4D97-AF65-F5344CB8AC3E}">
        <p14:creationId xmlns:p14="http://schemas.microsoft.com/office/powerpoint/2010/main" val="115968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130D76-A1BD-430A-9828-1EBA6D309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1032" name="Picture 20" descr="odeplogo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4" name="Picture 11" descr="JAN Logo&#10;&#10;Job Accommodation Network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51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52BF26-9F80-4392-8E92-BB1AF3068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1032" name="Picture 20" descr="odeplogo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4" name="Picture 11" descr="JAN Logo&#10;&#10;Job Accommodation Network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41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6A418-2381-4E3A-A174-8DB65979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1"/>
          <p:cNvSpPr txBox="1">
            <a:spLocks/>
          </p:cNvSpPr>
          <p:nvPr userDrawn="1"/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6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ymondtec.com/2019/02/employees-are-working-from-home-do-you-know-where-your-remote-work-policy-i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exels.com/photo/three-persons-sitting-on-the-stairs-talking-with-each-other-143807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olcatteacher.blogspot.com/2012/02/count-opportunity-cost-of-teacher-tasks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idshub.net/image/1736224/deployment-lin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hioemployerlawblog.com/2017/07/court-rules-that-religiou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jobs-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sauga.com/these-are-the-companies-currently-hiring-amid-covid-19-pandemic-april-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gilebacon.com/how-can-scrum-masters-help-their-teams-to-self-organize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ermesongs.com/2013/04/cover-me-qa-whats-your-favorite-cover-song.html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usarmyafrica/40984194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nio.com/objects/ink-letter-note-office-paper-table-wood-writ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enderpolicyreport.umn.edu/gender-masculinity-and-covid-1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tabor-roeder/50121000562/in/photolist-2jn2eh7-2j3WRW3-2jhVC38-2iQxjTj-2iNhYKS-2jkKv4B-2iTTaLm-2jnBkpu-2j8wKk8-2jo9e9W-2joaorY-2jidrdx-2jo6num-2jn2eUz-2j5BFcs-2iWuJSK-2jhumsu-2iVu3Du-2iU33dC-2iQusWY-2iK65K9-2iNnT9r-2jgPaSq-2j3aCgB-2iVKhev-2j1voN5-2j52zJG-2iTbojX-2iQLjUP-2iRDCDq-2j4QSD4-2iNfdMs-2jncmZ6-2jkBdEA-2j9bF39-2iT4ppg-2iSB8hh-2iT4pGW-2iQusRN-2jeaDEy-2jjQczn-2j7YXcy-2j9bLEH-2j2ofsC-2jedpsh-2jnxhdZ-2j5N1aY-2jixsxi-2iNjFdK-2je9Ta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AE71D-2325-4416-8AA5-EBD4D747F81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2895600"/>
          </a:xfrm>
        </p:spPr>
        <p:txBody>
          <a:bodyPr>
            <a:normAutofit/>
          </a:bodyPr>
          <a:lstStyle/>
          <a:p>
            <a:endParaRPr lang="en-US" altLang="en-US" sz="3200" dirty="0">
              <a:solidFill>
                <a:srgbClr val="002060"/>
              </a:solidFill>
            </a:endParaRPr>
          </a:p>
          <a:p>
            <a:r>
              <a:rPr lang="en-US" altLang="en-US" dirty="0">
                <a:solidFill>
                  <a:srgbClr val="002060"/>
                </a:solidFill>
              </a:rPr>
              <a:t>Top Ten Veterans’ Issues in the Workplace</a:t>
            </a:r>
          </a:p>
          <a:p>
            <a:endParaRPr lang="en-US" altLang="en-US" sz="2400" dirty="0">
              <a:solidFill>
                <a:srgbClr val="002060"/>
              </a:solidFill>
            </a:endParaRPr>
          </a:p>
          <a:p>
            <a:pPr lvl="0"/>
            <a:endParaRPr lang="en-US" sz="1800" dirty="0">
              <a:solidFill>
                <a:srgbClr val="002060"/>
              </a:solidFill>
            </a:endParaRPr>
          </a:p>
          <a:p>
            <a:pPr lvl="0"/>
            <a:r>
              <a:rPr lang="en-US" sz="1800" dirty="0">
                <a:solidFill>
                  <a:srgbClr val="002060"/>
                </a:solidFill>
              </a:rPr>
              <a:t>James Potts, M.S., CRC, Senior Consultant </a:t>
            </a:r>
          </a:p>
          <a:p>
            <a:r>
              <a:rPr lang="en-US" altLang="en-US" sz="1800" dirty="0">
                <a:solidFill>
                  <a:srgbClr val="002060"/>
                </a:solidFill>
              </a:rPr>
              <a:t>Melanie Whetzel, </a:t>
            </a:r>
            <a:r>
              <a:rPr lang="en-US" sz="1800" dirty="0">
                <a:solidFill>
                  <a:srgbClr val="002060"/>
                </a:solidFill>
              </a:rPr>
              <a:t>M.A., CBIS, Lead Consultant, </a:t>
            </a:r>
          </a:p>
          <a:p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Must be able to perform essential functions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Accommodation in the current position</a:t>
            </a:r>
          </a:p>
          <a:p>
            <a:pPr marL="0" indent="0"/>
            <a:endParaRPr lang="en-US" sz="2400" b="0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Reassignment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4A390-8FB5-4DDF-AD74-8120F9F2A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36" y="3738207"/>
            <a:ext cx="3476064" cy="231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altLang="en-US" sz="2400" b="0" dirty="0">
                <a:solidFill>
                  <a:srgbClr val="002060"/>
                </a:solidFill>
              </a:rPr>
              <a:t>R</a:t>
            </a:r>
            <a:r>
              <a:rPr lang="en-US" sz="2400" b="0" dirty="0">
                <a:solidFill>
                  <a:srgbClr val="002060"/>
                </a:solidFill>
              </a:rPr>
              <a:t>eturning to physical office during COVID</a:t>
            </a:r>
          </a:p>
          <a:p>
            <a:pPr marL="0" lvl="0" indent="0"/>
            <a:endParaRPr lang="en-US" sz="2400" b="0" dirty="0">
              <a:solidFill>
                <a:srgbClr val="002060"/>
              </a:solidFill>
            </a:endParaRPr>
          </a:p>
          <a:p>
            <a:pPr lvl="0"/>
            <a:endParaRPr lang="en-US" altLang="en-US" sz="2400" dirty="0">
              <a:solidFill>
                <a:srgbClr val="0096DB"/>
              </a:solidFill>
            </a:endParaRPr>
          </a:p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sz="2400" b="0" dirty="0">
                <a:solidFill>
                  <a:srgbClr val="002060"/>
                </a:solidFill>
              </a:rPr>
              <a:t>Veterans being required to return to the office after months of successfully working from home</a:t>
            </a:r>
            <a:endParaRPr lang="en-US" altLang="en-US" sz="2400" b="0" dirty="0">
              <a:solidFill>
                <a:srgbClr val="002060"/>
              </a:solidFill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668E8-EAC6-4B5C-90FA-F266D70783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725BB-9873-44CC-9447-374C9526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7515" y="3887724"/>
            <a:ext cx="4149969" cy="217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Needed or preference?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Essential functions from home?</a:t>
            </a:r>
          </a:p>
          <a:p>
            <a:pPr marL="0" indent="0"/>
            <a:endParaRPr lang="en-US" sz="2400" b="0" dirty="0">
              <a:solidFill>
                <a:srgbClr val="00B0F0"/>
              </a:solidFill>
            </a:endParaRPr>
          </a:p>
          <a:p>
            <a:pPr marL="0" indent="0"/>
            <a:endParaRPr lang="en-US" sz="2400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Record of good 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Seeking clarification if denied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941F05-FC4B-4111-BDCF-91A4F291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06207" y="2818532"/>
            <a:ext cx="2462823" cy="16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1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sz="2400" b="0" dirty="0">
                <a:solidFill>
                  <a:srgbClr val="002060"/>
                </a:solidFill>
              </a:rPr>
              <a:t>Difficulty learning new tasks</a:t>
            </a:r>
          </a:p>
          <a:p>
            <a:pPr marL="0" lvl="0" indent="0"/>
            <a:endParaRPr lang="en-US" sz="2400" b="0" dirty="0">
              <a:solidFill>
                <a:srgbClr val="00B0F0"/>
              </a:solidFill>
            </a:endParaRPr>
          </a:p>
          <a:p>
            <a:pPr lvl="0"/>
            <a:endParaRPr lang="en-US" altLang="en-US" sz="2400" dirty="0">
              <a:solidFill>
                <a:srgbClr val="0096DB"/>
              </a:solidFill>
            </a:endParaRPr>
          </a:p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sz="2400" b="0" dirty="0">
                <a:solidFill>
                  <a:srgbClr val="002060"/>
                </a:solidFill>
              </a:rPr>
              <a:t>Workplace changes and learning new tasks are difficult for a Veteran who remained in the office during COVID. Completing the additional office tasks of coworkers who are teleworking has been extremely demanding. </a:t>
            </a:r>
            <a:r>
              <a:rPr lang="en-US" b="0" dirty="0">
                <a:solidFill>
                  <a:srgbClr val="002060"/>
                </a:solidFill>
              </a:rPr>
              <a:t> </a:t>
            </a:r>
          </a:p>
          <a:p>
            <a:pPr marL="0" lvl="0" indent="0"/>
            <a:endParaRPr lang="en-US" altLang="en-US" b="0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668E8-EAC6-4B5C-90FA-F266D70783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E6186-90BA-47F6-B9CD-8A2E0ED13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5431" y="4402752"/>
            <a:ext cx="2677258" cy="1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Business needs</a:t>
            </a:r>
          </a:p>
          <a:p>
            <a:pPr marL="0" indent="0"/>
            <a:endParaRPr lang="en-US" sz="2400" b="0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Requesting accommodations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Negotiating/finding that middle ground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E7709-D5BE-4AB6-899A-2B86DA98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19" y="4079256"/>
            <a:ext cx="3158731" cy="21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altLang="en-US" sz="2400" b="0" dirty="0">
                <a:solidFill>
                  <a:srgbClr val="002060"/>
                </a:solidFill>
              </a:rPr>
              <a:t>Family rights </a:t>
            </a:r>
            <a:r>
              <a:rPr lang="en-US" sz="2400" b="0" dirty="0">
                <a:solidFill>
                  <a:srgbClr val="002060"/>
                </a:solidFill>
              </a:rPr>
              <a:t>to request accommodations related to deployment</a:t>
            </a:r>
          </a:p>
          <a:p>
            <a:pPr lvl="0"/>
            <a:endParaRPr lang="en-US" altLang="en-US" sz="2400" dirty="0">
              <a:solidFill>
                <a:srgbClr val="0096DB"/>
              </a:solidFill>
            </a:endParaRPr>
          </a:p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altLang="en-US" sz="2400" b="0" dirty="0">
                <a:solidFill>
                  <a:srgbClr val="002060"/>
                </a:solidFill>
              </a:rPr>
              <a:t>A s</a:t>
            </a:r>
            <a:r>
              <a:rPr lang="en-US" sz="2400" b="0" dirty="0">
                <a:solidFill>
                  <a:srgbClr val="002060"/>
                </a:solidFill>
              </a:rPr>
              <a:t>ervice member is deploying, and her spouse reached out to JAN to see if reassignment or leave is an option for family members in this situation.</a:t>
            </a:r>
          </a:p>
          <a:p>
            <a:pPr marL="0" lvl="0" indent="0"/>
            <a:endParaRPr lang="en-US" altLang="en-US" b="0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668E8-EAC6-4B5C-90FA-F266D70783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6D33D-249B-44E4-8EE1-8B07B1960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0263" y="3866050"/>
            <a:ext cx="3522767" cy="23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Only for individuals with disabilities</a:t>
            </a:r>
          </a:p>
          <a:p>
            <a:pPr marL="0" indent="0"/>
            <a:endParaRPr lang="en-US" sz="2400" b="0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Existing employer policies?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i="1" dirty="0">
              <a:solidFill>
                <a:srgbClr val="00B0F0"/>
              </a:solidFill>
            </a:endParaRP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667A0-2C55-4D3C-9A6C-89D8101C4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80947" y="3887724"/>
            <a:ext cx="3763106" cy="23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34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sz="2400" b="0" dirty="0">
                <a:solidFill>
                  <a:srgbClr val="002060"/>
                </a:solidFill>
              </a:rPr>
              <a:t>Exploring new employment opportunities</a:t>
            </a:r>
          </a:p>
          <a:p>
            <a:pPr marL="0" lvl="0" indent="0"/>
            <a:endParaRPr lang="en-US" sz="2400" b="0" dirty="0">
              <a:solidFill>
                <a:srgbClr val="002060"/>
              </a:solidFill>
            </a:endParaRPr>
          </a:p>
          <a:p>
            <a:pPr lvl="0"/>
            <a:endParaRPr lang="en-US" altLang="en-US" sz="2400" dirty="0">
              <a:solidFill>
                <a:srgbClr val="0096DB"/>
              </a:solidFill>
            </a:endParaRPr>
          </a:p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sz="2400" b="0" dirty="0">
                <a:solidFill>
                  <a:srgbClr val="002060"/>
                </a:solidFill>
              </a:rPr>
              <a:t>Due to worsening disability limitations, Veterans are seeking assistance in job seeking and job  placement.</a:t>
            </a:r>
          </a:p>
          <a:p>
            <a:pPr marL="0" lvl="0" indent="0"/>
            <a:endParaRPr lang="en-US" altLang="en-US" b="0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668E8-EAC6-4B5C-90FA-F266D70783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9B587-6F89-47D5-BE1E-B88248AA8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0208" y="3376246"/>
            <a:ext cx="3972658" cy="273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4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Accommodations in current role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Reassignment to a vacant position</a:t>
            </a:r>
          </a:p>
          <a:p>
            <a:pPr marL="0" indent="0"/>
            <a:endParaRPr lang="en-US" sz="2400" b="0" dirty="0">
              <a:solidFill>
                <a:srgbClr val="00B0F0"/>
              </a:solidFill>
            </a:endParaRPr>
          </a:p>
          <a:p>
            <a:pPr marL="0" indent="0"/>
            <a:endParaRPr lang="en-US" sz="2400" dirty="0">
              <a:solidFill>
                <a:srgbClr val="00B0F0"/>
              </a:solidFill>
            </a:endParaRPr>
          </a:p>
          <a:p>
            <a:pPr marL="0" indent="0"/>
            <a:endParaRPr lang="en-US" sz="2400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Not a JAN service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Vocational Rehabilitation Services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2CC28-4EF6-4DEC-8482-A772747C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45723" y="2828418"/>
            <a:ext cx="2540976" cy="16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1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sz="2400" b="0" dirty="0">
                <a:solidFill>
                  <a:srgbClr val="002060"/>
                </a:solidFill>
              </a:rPr>
              <a:t>Inappropriate behavior/communication when engaging with coworkers</a:t>
            </a:r>
          </a:p>
          <a:p>
            <a:pPr marL="0" lvl="0" indent="0"/>
            <a:endParaRPr lang="en-US" sz="2400" b="0" dirty="0">
              <a:solidFill>
                <a:srgbClr val="00B0F0"/>
              </a:solidFill>
            </a:endParaRPr>
          </a:p>
          <a:p>
            <a:pPr lvl="0"/>
            <a:endParaRPr lang="en-US" altLang="en-US" sz="2400" dirty="0">
              <a:solidFill>
                <a:srgbClr val="0096DB"/>
              </a:solidFill>
            </a:endParaRPr>
          </a:p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sz="2400" b="0" dirty="0">
                <a:solidFill>
                  <a:srgbClr val="002060"/>
                </a:solidFill>
              </a:rPr>
              <a:t>A Veteran has difficulty interacting with colleagues when they talk about non work-related topics. </a:t>
            </a:r>
          </a:p>
          <a:p>
            <a:pPr marL="0" lvl="0" indent="0"/>
            <a:endParaRPr lang="en-US" altLang="en-US" b="0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668E8-EAC6-4B5C-90FA-F266D70783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BDCE8-BB8C-48E8-A240-33B0BF59A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54" y="4070840"/>
            <a:ext cx="2514092" cy="20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0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0096DB"/>
                </a:solidFill>
                <a:latin typeface="Arial" charset="0"/>
                <a:cs typeface="Arial" charset="0"/>
              </a:rPr>
              <a:t>Job Accommodation Network (JAN)</a:t>
            </a:r>
          </a:p>
          <a:p>
            <a:pPr marL="400050" lvl="1" indent="0">
              <a:defRPr/>
            </a:pPr>
            <a:r>
              <a:rPr lang="en-US" b="0" dirty="0"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Job accommodation ideas and information</a:t>
            </a:r>
          </a:p>
          <a:p>
            <a:pPr marL="630238" lvl="1" indent="-230188">
              <a:defRPr/>
            </a:pP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Practical guidance on the Americans with Disabilities Act (ADA)</a:t>
            </a:r>
          </a:p>
          <a:p>
            <a:pPr marL="630238" lvl="1" indent="-230188">
              <a:defRPr/>
            </a:pP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Resources for self-employment of people with disabilities</a:t>
            </a:r>
          </a:p>
          <a:p>
            <a:pPr marL="0" indent="0">
              <a:defRPr/>
            </a:pPr>
            <a:endParaRPr lang="en-US" sz="2400" b="0" dirty="0">
              <a:latin typeface="Arial" charset="0"/>
              <a:cs typeface="Arial" charset="0"/>
            </a:endParaRPr>
          </a:p>
          <a:p>
            <a:pPr marL="0" indent="0">
              <a:buFont typeface="Wingdings" panose="05000000000000000000" pitchFamily="2" charset="2"/>
              <a:buChar char="§"/>
              <a:defRPr/>
            </a:pPr>
            <a:endParaRPr lang="en-US" sz="2400" b="0" dirty="0">
              <a:latin typeface="Arial" charset="0"/>
              <a:cs typeface="Arial" charset="0"/>
            </a:endParaRPr>
          </a:p>
          <a:p>
            <a:pPr marL="0" indent="0">
              <a:buFont typeface="Wingdings" panose="05000000000000000000" pitchFamily="2" charset="2"/>
              <a:buChar char="§"/>
              <a:defRPr/>
            </a:pPr>
            <a:endParaRPr lang="en-US" sz="2400" b="0" dirty="0">
              <a:latin typeface="Arial" charset="0"/>
              <a:cs typeface="Arial" charset="0"/>
            </a:endParaRPr>
          </a:p>
          <a:p>
            <a:pPr marL="0" indent="0">
              <a:buFont typeface="Wingdings" panose="05000000000000000000" pitchFamily="2" charset="2"/>
              <a:buChar char="§"/>
              <a:defRPr/>
            </a:pPr>
            <a:endParaRPr lang="en-US" sz="2400" dirty="0">
              <a:solidFill>
                <a:srgbClr val="253D86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967AFA-B437-4873-8384-7B1CCC4C667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21" y="3887787"/>
            <a:ext cx="2681001" cy="17874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81" y="4733770"/>
            <a:ext cx="2158206" cy="14389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24" y="5102673"/>
            <a:ext cx="2348987" cy="13197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58" y="3793420"/>
            <a:ext cx="2158206" cy="14389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56729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Must follow conduct policies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Accommodations to help meet those standards</a:t>
            </a:r>
          </a:p>
          <a:p>
            <a:pPr marL="0" indent="0"/>
            <a:endParaRPr lang="en-US" sz="2400" b="0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Talk with your coworkers 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35CB2-117B-4E95-B010-FB20F8937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34707" y="3520831"/>
            <a:ext cx="3062654" cy="20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38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sz="2400" b="0" dirty="0">
                <a:solidFill>
                  <a:srgbClr val="002060"/>
                </a:solidFill>
              </a:rPr>
              <a:t>Requesting a service animal after years of employment with no previous accommodations in place.</a:t>
            </a:r>
          </a:p>
          <a:p>
            <a:pPr marL="0" lvl="0" indent="0"/>
            <a:endParaRPr lang="en-US" sz="2400" b="0" dirty="0">
              <a:solidFill>
                <a:srgbClr val="00B0F0"/>
              </a:solidFill>
            </a:endParaRPr>
          </a:p>
          <a:p>
            <a:pPr lvl="0"/>
            <a:endParaRPr lang="en-US" altLang="en-US" sz="2400" dirty="0">
              <a:solidFill>
                <a:srgbClr val="0096DB"/>
              </a:solidFill>
            </a:endParaRPr>
          </a:p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sz="2400" b="0" dirty="0">
                <a:solidFill>
                  <a:srgbClr val="002060"/>
                </a:solidFill>
              </a:rPr>
              <a:t>Due to exacerbation of her symptoms, a Veteran asks to bring in her service animal to help reduce symptom intensity and allow her to meet attendance policies. </a:t>
            </a:r>
          </a:p>
          <a:p>
            <a:pPr marL="0" lvl="0" indent="0"/>
            <a:endParaRPr lang="en-US" altLang="en-US" b="0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668E8-EAC6-4B5C-90FA-F266D70783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B83B02-F2F2-4313-888B-935429E6B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092" y="4228051"/>
            <a:ext cx="2201636" cy="19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3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May request accommodation at any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Needed versus preference</a:t>
            </a:r>
          </a:p>
          <a:p>
            <a:pPr marL="0" indent="0"/>
            <a:endParaRPr lang="en-US" sz="2400" b="0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Trial period or demonstration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JAN as a resource  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59373-4399-477A-B19A-D6218E4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176" y="3622430"/>
            <a:ext cx="2473935" cy="24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9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070C0"/>
                </a:solidFill>
              </a:rPr>
              <a:t>Overview - Self-Employment Team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b="0" dirty="0">
                <a:solidFill>
                  <a:srgbClr val="002060"/>
                </a:solidFill>
              </a:rPr>
              <a:t>Detailed intake process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b="0" dirty="0">
                <a:solidFill>
                  <a:srgbClr val="002060"/>
                </a:solidFill>
              </a:rPr>
              <a:t>Individualized consulting and resource materials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b="0" dirty="0">
                <a:solidFill>
                  <a:srgbClr val="002060"/>
                </a:solidFill>
              </a:rPr>
              <a:t>Provide local, state, and national resources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b="0" dirty="0">
                <a:solidFill>
                  <a:srgbClr val="002060"/>
                </a:solidFill>
              </a:rPr>
              <a:t>Ongoing electronic and telephone access and support, but </a:t>
            </a:r>
            <a:r>
              <a:rPr lang="en-US" altLang="en-US" sz="2400" b="0" i="1" dirty="0">
                <a:solidFill>
                  <a:srgbClr val="002060"/>
                </a:solidFill>
              </a:rPr>
              <a:t>not case management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b="0" dirty="0">
                <a:solidFill>
                  <a:srgbClr val="002060"/>
                </a:solidFill>
              </a:rPr>
              <a:t>JAN entrepreneurship Website access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400" b="0" dirty="0">
                <a:solidFill>
                  <a:srgbClr val="002060"/>
                </a:solidFill>
              </a:rPr>
              <a:t>For-profit, non-profit, customized self-employment, home-based business, microenterprise, and independent contracting</a:t>
            </a:r>
          </a:p>
          <a:p>
            <a:pPr marL="0" indent="0" eaLnBrk="1" hangingPunct="1"/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/>
            <a:endParaRPr lang="en-US" altLang="en-US" dirty="0">
              <a:solidFill>
                <a:srgbClr val="253D86"/>
              </a:solidFill>
            </a:endParaRPr>
          </a:p>
        </p:txBody>
      </p:sp>
      <p:sp>
        <p:nvSpPr>
          <p:cNvPr id="2478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34106-6367-4CCA-9DCD-69F12165FD9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9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Content Placeholder 2" descr="Road sign that says &quot;Entering Startup&quot;" title="Road sign that says &quot;Entering Startup&quot;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dirty="0">
                <a:solidFill>
                  <a:srgbClr val="0070C0"/>
                </a:solidFill>
              </a:rPr>
              <a:t>Provide Information On…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Self-employment &amp; small business development programs for people with disabilities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Idea development and feasibility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Business planning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Low-cost marketing strategies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Business legal structures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Social Security benefits planning/WIPA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Financing options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Health and business insurance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Mentorship and coaching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600" b="0" dirty="0">
                <a:solidFill>
                  <a:srgbClr val="002060"/>
                </a:solidFill>
              </a:rPr>
              <a:t>Accommodations in self-employment</a:t>
            </a:r>
            <a:endParaRPr lang="en-US" altLang="en-US" sz="2600" dirty="0">
              <a:solidFill>
                <a:srgbClr val="002060"/>
              </a:solidFill>
            </a:endParaRPr>
          </a:p>
          <a:p>
            <a:pPr eaLnBrk="1" hangingPunct="1"/>
            <a:endParaRPr lang="en-US" altLang="en-US" dirty="0">
              <a:solidFill>
                <a:srgbClr val="253D86"/>
              </a:solidFill>
            </a:endParaRPr>
          </a:p>
        </p:txBody>
      </p:sp>
      <p:sp>
        <p:nvSpPr>
          <p:cNvPr id="2478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34106-6367-4CCA-9DCD-69F12165FD9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0"/>
            <a:ext cx="182270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9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0070C0"/>
                </a:solidFill>
              </a:rPr>
              <a:t>Contact</a:t>
            </a:r>
            <a:r>
              <a:rPr lang="en-US" altLang="en-US" sz="2800" dirty="0">
                <a:solidFill>
                  <a:srgbClr val="00B0F0"/>
                </a:solidFill>
              </a:rPr>
              <a:t> </a:t>
            </a:r>
          </a:p>
          <a:p>
            <a:pPr lvl="1" eaLnBrk="1" hangingPunct="1"/>
            <a:r>
              <a:rPr lang="en-US" altLang="en-US" sz="2400" dirty="0">
                <a:solidFill>
                  <a:srgbClr val="002060"/>
                </a:solidFill>
              </a:rPr>
              <a:t>(800)526-7234 (V) &amp; (877)781-9403 (TTY)</a:t>
            </a:r>
          </a:p>
          <a:p>
            <a:pPr lvl="1" eaLnBrk="1" hangingPunct="1"/>
            <a:r>
              <a:rPr lang="en-US" altLang="en-US" sz="2400" dirty="0">
                <a:solidFill>
                  <a:srgbClr val="002060"/>
                </a:solidFill>
              </a:rPr>
              <a:t>AskJAN.org &amp; jan@askjan.org</a:t>
            </a:r>
          </a:p>
          <a:p>
            <a:pPr lvl="1" eaLnBrk="1" hangingPunct="1"/>
            <a:r>
              <a:rPr lang="pt-BR" altLang="en-US" sz="2400" dirty="0">
                <a:solidFill>
                  <a:srgbClr val="002060"/>
                </a:solidFill>
              </a:rPr>
              <a:t>(304)216-8189 via Text</a:t>
            </a:r>
          </a:p>
          <a:p>
            <a:pPr lvl="1" eaLnBrk="1" hangingPunct="1"/>
            <a:r>
              <a:rPr lang="pt-BR" altLang="en-US" sz="2400" dirty="0">
                <a:solidFill>
                  <a:srgbClr val="002060"/>
                </a:solidFill>
              </a:rPr>
              <a:t>janconsultants via Skype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C0425-AAFB-447E-9121-71BA95DF862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8613" name="Picture 10" descr="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8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9" descr="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6" descr="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354" t="12108" r="1184" b="3135"/>
          <a:stretch>
            <a:fillRect/>
          </a:stretch>
        </p:blipFill>
        <p:spPr bwMode="auto">
          <a:xfrm>
            <a:off x="3059747" y="3657600"/>
            <a:ext cx="3405506" cy="26487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Twit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1696039"/>
            <a:ext cx="301752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72DCC-1CA1-4025-A30F-9FBC98B58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22D69E-35C7-40F4-9224-E53CD781C18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Picture 4" descr="Questions?">
            <a:extLst>
              <a:ext uri="{FF2B5EF4-FFF2-40B4-BE49-F238E27FC236}">
                <a16:creationId xmlns:a16="http://schemas.microsoft.com/office/drawing/2014/main" id="{0F910071-1180-479A-8E3D-6633D0B9A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8350" y="2824496"/>
            <a:ext cx="5067300" cy="21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4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96DB"/>
                </a:solidFill>
              </a:rPr>
              <a:t> Issue:  </a:t>
            </a:r>
            <a:r>
              <a:rPr lang="en-US" altLang="en-US" sz="2400" b="0" dirty="0">
                <a:solidFill>
                  <a:srgbClr val="002060"/>
                </a:solidFill>
              </a:rPr>
              <a:t>How to Request an accommodation</a:t>
            </a:r>
            <a:endParaRPr lang="en-US" sz="2400" b="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b="0" dirty="0">
              <a:solidFill>
                <a:srgbClr val="0096D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b="0" dirty="0">
              <a:solidFill>
                <a:srgbClr val="0096DB"/>
              </a:solidFill>
            </a:endParaRPr>
          </a:p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Situation:</a:t>
            </a:r>
            <a:r>
              <a:rPr lang="en-US" altLang="en-US" sz="2400" b="0" dirty="0">
                <a:solidFill>
                  <a:srgbClr val="0096DB"/>
                </a:solidFill>
              </a:rPr>
              <a:t> </a:t>
            </a:r>
            <a:r>
              <a:rPr lang="en-US" sz="2400" b="0" dirty="0">
                <a:solidFill>
                  <a:srgbClr val="002060"/>
                </a:solidFill>
              </a:rPr>
              <a:t>Veterans contacting JAN want to know how to request an accommodation, what information must be included in their request, and is the employer required to provide the request.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b="0" dirty="0">
              <a:solidFill>
                <a:srgbClr val="0096DB"/>
              </a:solidFill>
            </a:endParaRP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2DD57-9366-4A27-A380-7ED1C9C206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533D8-B508-449B-A86D-7AA31CF9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09392" y="4052853"/>
            <a:ext cx="2971800" cy="19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0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Disclosure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Documentation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Employer Obligation</a:t>
            </a:r>
          </a:p>
          <a:p>
            <a:pPr marL="0" indent="0"/>
            <a:endParaRPr lang="en-US" b="0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Be specific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Put in writing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Must be effective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640AE-68DD-4450-BFD1-CE44F0A61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2500" y="2604047"/>
            <a:ext cx="3422878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2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sz="2400" b="0" dirty="0">
                <a:solidFill>
                  <a:srgbClr val="002060"/>
                </a:solidFill>
              </a:rPr>
              <a:t>Inability to wear face masks because of PTSD</a:t>
            </a:r>
            <a:endParaRPr lang="en-US" sz="2000" b="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b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/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sz="2400" b="0" dirty="0">
                <a:solidFill>
                  <a:srgbClr val="002060"/>
                </a:solidFill>
              </a:rPr>
              <a:t>An employer is requiring all employees to wear masks at work. A Veteran contacted JAN to discuss potential accommodation options due to his inability to wear masks related to a traumatic event resulting in PTSD. </a:t>
            </a:r>
            <a:endParaRPr lang="en-US" sz="2000" b="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96D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b="0" dirty="0">
              <a:solidFill>
                <a:srgbClr val="0096DB"/>
              </a:solidFill>
            </a:endParaRP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2DD57-9366-4A27-A380-7ED1C9C206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7A707-C0E6-45D6-BE84-83C1BE71C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89951" y="4178258"/>
            <a:ext cx="3016192" cy="20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Within their rights to require PPE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Employee rights to accommodations</a:t>
            </a:r>
          </a:p>
          <a:p>
            <a:pPr marL="0" indent="0"/>
            <a:endParaRPr lang="en-US" sz="2400" b="0" i="1" dirty="0">
              <a:solidFill>
                <a:srgbClr val="00B0F0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Temporary solutions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Flexibility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Find middle ground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3D7A5-ABE1-44D4-908E-34FE804B7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14900" y="3231720"/>
            <a:ext cx="3253154" cy="21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9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sz="2400" b="0" dirty="0">
                <a:solidFill>
                  <a:srgbClr val="002060"/>
                </a:solidFill>
              </a:rPr>
              <a:t>Veterans with service animal not being allowed to work because inability to perform all their essential functions.</a:t>
            </a:r>
          </a:p>
          <a:p>
            <a:endParaRPr lang="en-US" altLang="en-US" sz="2400" dirty="0">
              <a:solidFill>
                <a:srgbClr val="0096DB"/>
              </a:solidFill>
            </a:endParaRPr>
          </a:p>
          <a:p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sz="2400" b="0" dirty="0">
                <a:solidFill>
                  <a:srgbClr val="002060"/>
                </a:solidFill>
              </a:rPr>
              <a:t>A Veteran was denied his service animal at work because the employer determined allowing the animal would prevent the employee from performing certain essential functions of his position. </a:t>
            </a:r>
            <a:endParaRPr lang="en-US" altLang="en-US" sz="2400" b="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96D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96D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0096DB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b="0" dirty="0">
              <a:solidFill>
                <a:srgbClr val="0096DB"/>
              </a:solidFill>
            </a:endParaRP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F2DD57-9366-4A27-A380-7ED1C9C206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369C4-8FBB-4EC0-B5DA-B30545DC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601" y="4575573"/>
            <a:ext cx="2639797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9AB11-9452-4293-AB9F-F267DEE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>
                <a:solidFill>
                  <a:srgbClr val="0070C0"/>
                </a:solidFill>
              </a:rPr>
              <a:t>ADA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Must be able to perform your essential functions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Not required to provide an accommodation that prevents the employee from performing essential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0" indent="0"/>
            <a:r>
              <a:rPr lang="en-US" sz="2400" dirty="0">
                <a:solidFill>
                  <a:srgbClr val="0070C0"/>
                </a:solidFill>
              </a:rPr>
              <a:t>Practical Guidance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Possible restructuring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Full Conversation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002060"/>
                </a:solidFill>
              </a:rPr>
              <a:t>Negotiating </a:t>
            </a: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77B99-30D3-4987-9F8B-106DE19D6B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68937-51DC-4C49-AE3C-D3D254A6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21" y="3833446"/>
            <a:ext cx="3033127" cy="19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0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Issue: </a:t>
            </a:r>
            <a:r>
              <a:rPr lang="en-US" sz="2400" b="0" dirty="0">
                <a:solidFill>
                  <a:srgbClr val="002060"/>
                </a:solidFill>
              </a:rPr>
              <a:t>Inability to perform an essential function of the position</a:t>
            </a:r>
          </a:p>
          <a:p>
            <a:pPr lvl="0"/>
            <a:endParaRPr lang="en-US" altLang="en-US" sz="2400" dirty="0">
              <a:solidFill>
                <a:srgbClr val="0096DB"/>
              </a:solidFill>
            </a:endParaRPr>
          </a:p>
          <a:p>
            <a:pPr lvl="0"/>
            <a:endParaRPr lang="en-US" altLang="en-US" sz="2400" dirty="0">
              <a:solidFill>
                <a:srgbClr val="0096DB"/>
              </a:solidFill>
            </a:endParaRPr>
          </a:p>
          <a:p>
            <a:pPr marL="0" lvl="0" indent="0"/>
            <a:r>
              <a:rPr lang="en-US" altLang="en-US" sz="2400" dirty="0">
                <a:solidFill>
                  <a:srgbClr val="0096DB"/>
                </a:solidFill>
              </a:rPr>
              <a:t>Situation: </a:t>
            </a:r>
            <a:r>
              <a:rPr lang="en-US" altLang="en-US" sz="2400" b="0" dirty="0">
                <a:solidFill>
                  <a:srgbClr val="002060"/>
                </a:solidFill>
              </a:rPr>
              <a:t>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sz="2400" b="0" dirty="0">
                <a:solidFill>
                  <a:srgbClr val="002060"/>
                </a:solidFill>
              </a:rPr>
              <a:t>Veteran is requesting to not complete phone work at a call center because it worsens PTSD symptoms. </a:t>
            </a:r>
          </a:p>
          <a:p>
            <a:pPr lvl="0"/>
            <a:endParaRPr lang="en-US" altLang="en-US" b="0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668E8-EAC6-4B5C-90FA-F266D70783E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CD9D6-84DB-4E30-BE0B-3F4EA5A71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67" y="4018890"/>
            <a:ext cx="1989066" cy="21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DDE929B-82BA-42D2-A9BB-3CB2BAA60F8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119817-1546-4EA0-BE64-48E6F1755684}"/>
</p:tagLst>
</file>

<file path=ppt/theme/theme1.xml><?xml version="1.0" encoding="utf-8"?>
<a:theme xmlns:a="http://schemas.openxmlformats.org/drawingml/2006/main" name="JA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27080</TotalTime>
  <Words>791</Words>
  <Application>Microsoft Office PowerPoint</Application>
  <PresentationFormat>On-screen Show (4:3)</PresentationFormat>
  <Paragraphs>190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Wingdings</vt:lpstr>
      <vt:lpstr>JAN Template</vt:lpstr>
      <vt:lpstr>24_Office Theme</vt:lpstr>
      <vt:lpstr>3_Office Theme</vt:lpstr>
      <vt:lpstr>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Small</dc:creator>
  <cp:lastModifiedBy>Melanie Whetzel</cp:lastModifiedBy>
  <cp:revision>103</cp:revision>
  <dcterms:created xsi:type="dcterms:W3CDTF">2020-05-26T13:11:59Z</dcterms:created>
  <dcterms:modified xsi:type="dcterms:W3CDTF">2020-11-04T18:59:53Z</dcterms:modified>
</cp:coreProperties>
</file>