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4"/>
    <p:sldMasterId id="2147483867" r:id="rId5"/>
  </p:sldMasterIdLst>
  <p:notesMasterIdLst>
    <p:notesMasterId r:id="rId30"/>
  </p:notesMasterIdLst>
  <p:handoutMasterIdLst>
    <p:handoutMasterId r:id="rId31"/>
  </p:handoutMasterIdLst>
  <p:sldIdLst>
    <p:sldId id="256" r:id="rId6"/>
    <p:sldId id="268" r:id="rId7"/>
    <p:sldId id="267" r:id="rId8"/>
    <p:sldId id="273" r:id="rId9"/>
    <p:sldId id="1320" r:id="rId10"/>
    <p:sldId id="274" r:id="rId11"/>
    <p:sldId id="328" r:id="rId12"/>
    <p:sldId id="325" r:id="rId13"/>
    <p:sldId id="323" r:id="rId14"/>
    <p:sldId id="1332" r:id="rId15"/>
    <p:sldId id="309" r:id="rId16"/>
    <p:sldId id="1325" r:id="rId17"/>
    <p:sldId id="1333" r:id="rId18"/>
    <p:sldId id="361" r:id="rId19"/>
    <p:sldId id="1334" r:id="rId20"/>
    <p:sldId id="1321" r:id="rId21"/>
    <p:sldId id="1329" r:id="rId22"/>
    <p:sldId id="1336" r:id="rId23"/>
    <p:sldId id="1331" r:id="rId24"/>
    <p:sldId id="1327" r:id="rId25"/>
    <p:sldId id="297" r:id="rId26"/>
    <p:sldId id="272" r:id="rId27"/>
    <p:sldId id="301" r:id="rId28"/>
    <p:sldId id="305" r:id="rId29"/>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9" autoAdjust="0"/>
    <p:restoredTop sz="85076" autoAdjust="0"/>
  </p:normalViewPr>
  <p:slideViewPr>
    <p:cSldViewPr snapToGrid="0">
      <p:cViewPr varScale="1">
        <p:scale>
          <a:sx n="97" d="100"/>
          <a:sy n="97" d="100"/>
        </p:scale>
        <p:origin x="756" y="84"/>
      </p:cViewPr>
      <p:guideLst/>
    </p:cSldViewPr>
  </p:slideViewPr>
  <p:outlineViewPr>
    <p:cViewPr>
      <p:scale>
        <a:sx n="33" d="100"/>
        <a:sy n="33" d="100"/>
      </p:scale>
      <p:origin x="0" y="-23154"/>
    </p:cViewPr>
  </p:outlineViewPr>
  <p:notesTextViewPr>
    <p:cViewPr>
      <p:scale>
        <a:sx n="3" d="2"/>
        <a:sy n="3" d="2"/>
      </p:scale>
      <p:origin x="0" y="0"/>
    </p:cViewPr>
  </p:notesTextViewPr>
  <p:sorterViewPr>
    <p:cViewPr>
      <p:scale>
        <a:sx n="150" d="100"/>
        <a:sy n="150" d="100"/>
      </p:scale>
      <p:origin x="0" y="-8898"/>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59BEA-82BC-4476-91F2-380E77DBAD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9DE9C3-2AB8-44E5-BCFE-5DD42DFC56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D7858F-6309-4F09-BEA0-6CBF97E55806}" type="datetimeFigureOut">
              <a:rPr lang="en-US" smtClean="0"/>
              <a:t>5/6/2024</a:t>
            </a:fld>
            <a:endParaRPr lang="en-US" dirty="0"/>
          </a:p>
        </p:txBody>
      </p:sp>
      <p:sp>
        <p:nvSpPr>
          <p:cNvPr id="4" name="Footer Placeholder 3">
            <a:extLst>
              <a:ext uri="{FF2B5EF4-FFF2-40B4-BE49-F238E27FC236}">
                <a16:creationId xmlns:a16="http://schemas.microsoft.com/office/drawing/2014/main" id="{5E1B971B-9BC3-41DB-91DC-F03F5C808D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A0720E-F4E2-435B-A885-9194BA3026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F8AE00-5498-4F06-8655-F21703489BCA}" type="slidenum">
              <a:rPr lang="en-US" smtClean="0"/>
              <a:t>‹#›</a:t>
            </a:fld>
            <a:endParaRPr lang="en-US" dirty="0"/>
          </a:p>
        </p:txBody>
      </p:sp>
    </p:spTree>
    <p:extLst>
      <p:ext uri="{BB962C8B-B14F-4D97-AF65-F5344CB8AC3E}">
        <p14:creationId xmlns:p14="http://schemas.microsoft.com/office/powerpoint/2010/main" val="37734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53C5D-CD12-6D4C-A980-0612968271E2}" type="datetimeFigureOut">
              <a:rPr lang="en-US" smtClean="0"/>
              <a:t>5/6/2024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167F0-0840-1348-BFE4-C6298BBC0698}" type="slidenum">
              <a:rPr lang="en-US" smtClean="0"/>
              <a:t>‹#›</a:t>
            </a:fld>
            <a:endParaRPr lang="en-US" dirty="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a:t>
            </a:fld>
            <a:endParaRPr lang="en-US" dirty="0"/>
          </a:p>
        </p:txBody>
      </p:sp>
    </p:spTree>
    <p:extLst>
      <p:ext uri="{BB962C8B-B14F-4D97-AF65-F5344CB8AC3E}">
        <p14:creationId xmlns:p14="http://schemas.microsoft.com/office/powerpoint/2010/main" val="357317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11</a:t>
            </a:fld>
            <a:endParaRPr lang="en-US" dirty="0"/>
          </a:p>
        </p:txBody>
      </p:sp>
    </p:spTree>
    <p:extLst>
      <p:ext uri="{BB962C8B-B14F-4D97-AF65-F5344CB8AC3E}">
        <p14:creationId xmlns:p14="http://schemas.microsoft.com/office/powerpoint/2010/main" val="1290173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12</a:t>
            </a:fld>
            <a:endParaRPr lang="en-US" dirty="0"/>
          </a:p>
        </p:txBody>
      </p:sp>
    </p:spTree>
    <p:extLst>
      <p:ext uri="{BB962C8B-B14F-4D97-AF65-F5344CB8AC3E}">
        <p14:creationId xmlns:p14="http://schemas.microsoft.com/office/powerpoint/2010/main" val="3559694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6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14</a:t>
            </a:fld>
            <a:endParaRPr lang="en-US" dirty="0"/>
          </a:p>
        </p:txBody>
      </p:sp>
    </p:spTree>
    <p:extLst>
      <p:ext uri="{BB962C8B-B14F-4D97-AF65-F5344CB8AC3E}">
        <p14:creationId xmlns:p14="http://schemas.microsoft.com/office/powerpoint/2010/main" val="3264707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082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471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846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47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904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20</a:t>
            </a:fld>
            <a:endParaRPr lang="en-US" dirty="0"/>
          </a:p>
        </p:txBody>
      </p:sp>
    </p:spTree>
    <p:extLst>
      <p:ext uri="{BB962C8B-B14F-4D97-AF65-F5344CB8AC3E}">
        <p14:creationId xmlns:p14="http://schemas.microsoft.com/office/powerpoint/2010/main" val="188772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a:t>
            </a:fld>
            <a:endParaRPr lang="en-US" dirty="0"/>
          </a:p>
        </p:txBody>
      </p:sp>
    </p:spTree>
    <p:extLst>
      <p:ext uri="{BB962C8B-B14F-4D97-AF65-F5344CB8AC3E}">
        <p14:creationId xmlns:p14="http://schemas.microsoft.com/office/powerpoint/2010/main" val="1497127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21</a:t>
            </a:fld>
            <a:endParaRPr lang="en-US" dirty="0"/>
          </a:p>
        </p:txBody>
      </p:sp>
    </p:spTree>
    <p:extLst>
      <p:ext uri="{BB962C8B-B14F-4D97-AF65-F5344CB8AC3E}">
        <p14:creationId xmlns:p14="http://schemas.microsoft.com/office/powerpoint/2010/main" val="3267008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22</a:t>
            </a:fld>
            <a:endParaRPr lang="en-US" dirty="0"/>
          </a:p>
        </p:txBody>
      </p:sp>
    </p:spTree>
    <p:extLst>
      <p:ext uri="{BB962C8B-B14F-4D97-AF65-F5344CB8AC3E}">
        <p14:creationId xmlns:p14="http://schemas.microsoft.com/office/powerpoint/2010/main" val="133035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23</a:t>
            </a:fld>
            <a:endParaRPr lang="en-US" dirty="0"/>
          </a:p>
        </p:txBody>
      </p:sp>
    </p:spTree>
    <p:extLst>
      <p:ext uri="{BB962C8B-B14F-4D97-AF65-F5344CB8AC3E}">
        <p14:creationId xmlns:p14="http://schemas.microsoft.com/office/powerpoint/2010/main" val="2044065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24</a:t>
            </a:fld>
            <a:endParaRPr lang="en-US" dirty="0"/>
          </a:p>
        </p:txBody>
      </p:sp>
    </p:spTree>
    <p:extLst>
      <p:ext uri="{BB962C8B-B14F-4D97-AF65-F5344CB8AC3E}">
        <p14:creationId xmlns:p14="http://schemas.microsoft.com/office/powerpoint/2010/main" val="2905154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3</a:t>
            </a:fld>
            <a:endParaRPr lang="en-US" dirty="0"/>
          </a:p>
        </p:txBody>
      </p:sp>
    </p:spTree>
    <p:extLst>
      <p:ext uri="{BB962C8B-B14F-4D97-AF65-F5344CB8AC3E}">
        <p14:creationId xmlns:p14="http://schemas.microsoft.com/office/powerpoint/2010/main" val="3219589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4</a:t>
            </a:fld>
            <a:endParaRPr lang="en-US" dirty="0"/>
          </a:p>
        </p:txBody>
      </p:sp>
    </p:spTree>
    <p:extLst>
      <p:ext uri="{BB962C8B-B14F-4D97-AF65-F5344CB8AC3E}">
        <p14:creationId xmlns:p14="http://schemas.microsoft.com/office/powerpoint/2010/main" val="68679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Nova" panose="020B0504020202020204" pitchFamily="34" charset="0"/>
              </a:rPr>
              <a:t>The Job Accommodation Network is the leading source of free, expert, and confidential guidance on job accommodations and disability employment issues. </a:t>
            </a:r>
          </a:p>
          <a:p>
            <a:endParaRPr lang="en-US" sz="1400" dirty="0">
              <a:latin typeface="Arial Nova" panose="020B0504020202020204" pitchFamily="34" charset="0"/>
            </a:endParaRPr>
          </a:p>
          <a:p>
            <a:r>
              <a:rPr lang="en-US" sz="1400" dirty="0">
                <a:latin typeface="Arial Nova" panose="020B0504020202020204" pitchFamily="34" charset="0"/>
              </a:rPr>
              <a:t>JAN is a national consulting service that was established in 1983. Serving customers across the U.S., and around the world, for 40 years -- JAN’s mission is to help employers (and others) recognize the valuable contributions that qualified workers with disabilities add to the workforce. JAN does this by providing accommodation solutions, trusted accommodation process strategies, and practical guidance on the title I employment provisions of the federal Americans with Disabilities Act (ADA) and related legislation (e.g., Rehabilitation Act, Family and Medical Leave Act, Pregnant Workers Fairness Act, etc.). We know that job accommodations play a vital role in creating inclusive workplaces, advancing the goals of the ADA, and ultimately increasing employment opportunities for people with disabilities. </a:t>
            </a:r>
          </a:p>
          <a:p>
            <a:endParaRPr lang="en-US" sz="1400" dirty="0">
              <a:latin typeface="Arial Nova" panose="020B0504020202020204" pitchFamily="34" charset="0"/>
            </a:endParaRPr>
          </a:p>
          <a:p>
            <a:r>
              <a:rPr lang="en-US" sz="1400" dirty="0">
                <a:latin typeface="Arial Nova" panose="020B0504020202020204" pitchFamily="34" charset="0"/>
              </a:rPr>
              <a:t>JAN is a service of the U.S. Department of Labor’s Office of Disability Employment Policy (ODEP). We’re a small, federally funded non-profit organization operating out of West Virginia University (WVU) in Morgantown, WV. We have a small staff of about 25 people (14 of which provide consultation services).</a:t>
            </a:r>
          </a:p>
          <a:p>
            <a:endParaRPr lang="en-US" sz="1400" dirty="0">
              <a:latin typeface="Arial Nova" panose="020B0504020202020204" pitchFamily="34" charset="0"/>
            </a:endParaRPr>
          </a:p>
          <a:p>
            <a:r>
              <a:rPr lang="en-US" sz="1400" dirty="0">
                <a:latin typeface="Arial Nova" panose="020B0504020202020204" pitchFamily="34" charset="0"/>
              </a:rPr>
              <a:t>Next slide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828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6</a:t>
            </a:fld>
            <a:endParaRPr lang="en-US" dirty="0"/>
          </a:p>
        </p:txBody>
      </p:sp>
    </p:spTree>
    <p:extLst>
      <p:ext uri="{BB962C8B-B14F-4D97-AF65-F5344CB8AC3E}">
        <p14:creationId xmlns:p14="http://schemas.microsoft.com/office/powerpoint/2010/main" val="275456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3322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9</a:t>
            </a:fld>
            <a:endParaRPr lang="en-US" dirty="0"/>
          </a:p>
        </p:txBody>
      </p:sp>
    </p:spTree>
    <p:extLst>
      <p:ext uri="{BB962C8B-B14F-4D97-AF65-F5344CB8AC3E}">
        <p14:creationId xmlns:p14="http://schemas.microsoft.com/office/powerpoint/2010/main" val="3851243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679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noProof="0" dirty="0"/>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userDrawn="1">
            <p:ph type="ctrTitle"/>
          </p:nvPr>
        </p:nvSpPr>
        <p:spPr>
          <a:xfrm>
            <a:off x="1154955" y="2099733"/>
            <a:ext cx="8825658" cy="2677648"/>
          </a:xfrm>
        </p:spPr>
        <p:txBody>
          <a:bodyPr anchor="b"/>
          <a:lstStyle>
            <a:lvl1pPr>
              <a:defRPr sz="5400"/>
            </a:lvl1pPr>
          </a:lstStyle>
          <a:p>
            <a:r>
              <a:rPr lang="en-US" noProof="0" dirty="0"/>
              <a:t>Click to edit Master title style</a:t>
            </a:r>
          </a:p>
        </p:txBody>
      </p:sp>
      <p:sp>
        <p:nvSpPr>
          <p:cNvPr id="3" name="Subtitle 2"/>
          <p:cNvSpPr>
            <a:spLocks noGrp="1"/>
          </p:cNvSpPr>
          <p:nvPr userDrawn="1">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userDrawn="1">
            <p:ph type="dt" sz="half" idx="10"/>
          </p:nvPr>
        </p:nvSpPr>
        <p:spPr>
          <a:xfrm rot="5400000">
            <a:off x="10089390" y="1792223"/>
            <a:ext cx="990599" cy="304799"/>
          </a:xfrm>
        </p:spPr>
        <p:txBody>
          <a:bodyPr anchor="t"/>
          <a:lstStyle>
            <a:lvl1pPr algn="l">
              <a:defRPr b="0" i="0">
                <a:solidFill>
                  <a:schemeClr val="bg1"/>
                </a:solidFill>
              </a:defRPr>
            </a:lvl1pPr>
          </a:lstStyle>
          <a:p>
            <a:fld id="{75D0B1B9-C7DF-F64A-B488-12B3D5090923}" type="datetime1">
              <a:rPr lang="en-US" noProof="0" smtClean="0"/>
              <a:t>5/6/2024</a:t>
            </a:fld>
            <a:endParaRPr lang="en-US" noProof="0" dirty="0"/>
          </a:p>
        </p:txBody>
      </p:sp>
      <p:sp>
        <p:nvSpPr>
          <p:cNvPr id="5" name="Footer Placeholder 4"/>
          <p:cNvSpPr>
            <a:spLocks noGrp="1"/>
          </p:cNvSpPr>
          <p:nvPr userDrawn="1">
            <p:ph type="ftr" sz="quarter" idx="11"/>
          </p:nvPr>
        </p:nvSpPr>
        <p:spPr>
          <a:xfrm rot="5400000">
            <a:off x="8959592" y="3226820"/>
            <a:ext cx="3859795" cy="304801"/>
          </a:xfrm>
        </p:spPr>
        <p:txBody>
          <a:bodyPr/>
          <a:lstStyle>
            <a:lvl1pPr>
              <a:defRPr b="0" i="0">
                <a:solidFill>
                  <a:schemeClr val="bg1"/>
                </a:solidFill>
              </a:defRPr>
            </a:lvl1pPr>
          </a:lstStyle>
          <a:p>
            <a:endParaRPr lang="en-US" noProof="0" dirty="0"/>
          </a:p>
        </p:txBody>
      </p:sp>
      <p:sp>
        <p:nvSpPr>
          <p:cNvPr id="6" name="Slide Number Placeholder 5"/>
          <p:cNvSpPr>
            <a:spLocks noGrp="1"/>
          </p:cNvSpPr>
          <p:nvPr userDrawn="1">
            <p:ph type="sldNum" sz="quarter" idx="12"/>
          </p:nvPr>
        </p:nvSpPr>
        <p:spPr>
          <a:xfrm>
            <a:off x="10351008" y="292608"/>
            <a:ext cx="838199" cy="767687"/>
          </a:xfrm>
        </p:spPr>
        <p:txBody>
          <a:bodyPr/>
          <a:lstStyle>
            <a:lvl1pPr>
              <a:defRPr sz="2800" b="0" i="0">
                <a:latin typeface="+mj-lt"/>
              </a:defRPr>
            </a:lvl1pPr>
          </a:lstStyle>
          <a:p>
            <a:fld id="{9FF96B15-8338-45D5-A943-561235072D66}" type="slidenum">
              <a:rPr lang="en-US" noProof="0" smtClean="0"/>
              <a:t>‹#›</a:t>
            </a:fld>
            <a:endParaRPr lang="en-US" noProof="0" dirty="0"/>
          </a:p>
        </p:txBody>
      </p:sp>
      <p:pic>
        <p:nvPicPr>
          <p:cNvPr id="16" name="Picture 15" descr="A white letter on a black background&#10;&#10;Description automatically generated">
            <a:extLst>
              <a:ext uri="{FF2B5EF4-FFF2-40B4-BE49-F238E27FC236}">
                <a16:creationId xmlns:a16="http://schemas.microsoft.com/office/drawing/2014/main" id="{04C55C66-0AEE-3EFC-0EFC-B6108013FC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82850" y="676451"/>
            <a:ext cx="4949881" cy="1463040"/>
          </a:xfrm>
          <a:prstGeom prst="rect">
            <a:avLst/>
          </a:prstGeom>
        </p:spPr>
      </p:pic>
      <p:pic>
        <p:nvPicPr>
          <p:cNvPr id="18" name="Picture 17" descr="A logo for a company&#10;&#10;Description automatically generated">
            <a:extLst>
              <a:ext uri="{FF2B5EF4-FFF2-40B4-BE49-F238E27FC236}">
                <a16:creationId xmlns:a16="http://schemas.microsoft.com/office/drawing/2014/main" id="{12D93699-7C10-B35A-2FF8-5BFA80EE4ABD}"/>
              </a:ext>
            </a:extLst>
          </p:cNvPr>
          <p:cNvPicPr>
            <a:picLocks noChangeAspect="1"/>
          </p:cNvPicPr>
          <p:nvPr userDrawn="1"/>
        </p:nvPicPr>
        <p:blipFill>
          <a:blip r:embed="rId4"/>
          <a:stretch>
            <a:fillRect/>
          </a:stretch>
        </p:blipFill>
        <p:spPr>
          <a:xfrm>
            <a:off x="1150110" y="5197442"/>
            <a:ext cx="669359" cy="930408"/>
          </a:xfrm>
          <a:prstGeom prst="rect">
            <a:avLst/>
          </a:prstGeom>
        </p:spPr>
      </p:pic>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5/6/2024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5/6/2024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1B17C1C-DA5E-F743-826B-CB70C940D4E6}" type="datetime1">
              <a:rPr lang="en-US" noProof="0" smtClean="0"/>
              <a:t>5/6/2024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E6F10E4C-E478-1D40-94DF-17D7429B053A}" type="datetime1">
              <a:rPr lang="en-US" noProof="0" smtClean="0"/>
              <a:t>5/6/2024</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5/6/2024</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5/6/2024</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7" name="Text Placeholder 6">
            <a:extLst>
              <a:ext uri="{FF2B5EF4-FFF2-40B4-BE49-F238E27FC236}">
                <a16:creationId xmlns:a16="http://schemas.microsoft.com/office/drawing/2014/main" id="{575C1B7F-CD73-441E-89FC-46AA9E8B519B}"/>
              </a:ext>
            </a:extLst>
          </p:cNvPr>
          <p:cNvSpPr>
            <a:spLocks noGrp="1"/>
          </p:cNvSpPr>
          <p:nvPr>
            <p:ph type="body" sz="quarter" idx="13"/>
          </p:nvPr>
        </p:nvSpPr>
        <p:spPr>
          <a:xfrm>
            <a:off x="1764150" y="2406650"/>
            <a:ext cx="8663700" cy="3477682"/>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375297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05E0F-8980-D24A-B2F9-0C7A13C6A6DE}" type="datetime1">
              <a:rPr lang="en-US" noProof="0" smtClean="0"/>
              <a:t>5/6/2024</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719229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noProof="0" dirty="0"/>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userDrawn="1">
            <p:ph type="ctrTitle"/>
          </p:nvPr>
        </p:nvSpPr>
        <p:spPr>
          <a:xfrm>
            <a:off x="1154955" y="2099733"/>
            <a:ext cx="8825658" cy="2677648"/>
          </a:xfrm>
        </p:spPr>
        <p:txBody>
          <a:bodyPr anchor="b"/>
          <a:lstStyle>
            <a:lvl1pPr>
              <a:defRPr sz="5400"/>
            </a:lvl1pPr>
          </a:lstStyle>
          <a:p>
            <a:r>
              <a:rPr lang="en-US" noProof="0" dirty="0"/>
              <a:t>Click to edit Master title style</a:t>
            </a:r>
          </a:p>
        </p:txBody>
      </p:sp>
      <p:sp>
        <p:nvSpPr>
          <p:cNvPr id="3" name="Subtitle 2"/>
          <p:cNvSpPr>
            <a:spLocks noGrp="1"/>
          </p:cNvSpPr>
          <p:nvPr userDrawn="1">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userDrawn="1">
            <p:ph type="dt" sz="half" idx="10"/>
          </p:nvPr>
        </p:nvSpPr>
        <p:spPr>
          <a:xfrm rot="5400000">
            <a:off x="10089390" y="1792223"/>
            <a:ext cx="990599" cy="304799"/>
          </a:xfrm>
        </p:spPr>
        <p:txBody>
          <a:bodyPr anchor="t"/>
          <a:lstStyle>
            <a:lvl1pPr algn="l">
              <a:defRPr b="0" i="0">
                <a:solidFill>
                  <a:schemeClr val="bg1"/>
                </a:solidFill>
              </a:defRPr>
            </a:lvl1pPr>
          </a:lstStyle>
          <a:p>
            <a:fld id="{75D0B1B9-C7DF-F64A-B488-12B3D5090923}" type="datetime1">
              <a:rPr lang="en-US" noProof="0" smtClean="0"/>
              <a:t>5/6/2024</a:t>
            </a:fld>
            <a:endParaRPr lang="en-US" noProof="0" dirty="0"/>
          </a:p>
        </p:txBody>
      </p:sp>
      <p:sp>
        <p:nvSpPr>
          <p:cNvPr id="5" name="Footer Placeholder 4"/>
          <p:cNvSpPr>
            <a:spLocks noGrp="1"/>
          </p:cNvSpPr>
          <p:nvPr userDrawn="1">
            <p:ph type="ftr" sz="quarter" idx="11"/>
          </p:nvPr>
        </p:nvSpPr>
        <p:spPr>
          <a:xfrm rot="5400000">
            <a:off x="8959592" y="3226820"/>
            <a:ext cx="3859795" cy="304801"/>
          </a:xfrm>
        </p:spPr>
        <p:txBody>
          <a:bodyPr/>
          <a:lstStyle>
            <a:lvl1pPr>
              <a:defRPr b="0" i="0">
                <a:solidFill>
                  <a:schemeClr val="bg1"/>
                </a:solidFill>
              </a:defRPr>
            </a:lvl1pPr>
          </a:lstStyle>
          <a:p>
            <a:endParaRPr lang="en-US" noProof="0" dirty="0"/>
          </a:p>
        </p:txBody>
      </p:sp>
      <p:sp>
        <p:nvSpPr>
          <p:cNvPr id="6" name="Slide Number Placeholder 5"/>
          <p:cNvSpPr>
            <a:spLocks noGrp="1"/>
          </p:cNvSpPr>
          <p:nvPr userDrawn="1">
            <p:ph type="sldNum" sz="quarter" idx="12"/>
          </p:nvPr>
        </p:nvSpPr>
        <p:spPr>
          <a:xfrm>
            <a:off x="10351008" y="292608"/>
            <a:ext cx="838199" cy="767687"/>
          </a:xfrm>
        </p:spPr>
        <p:txBody>
          <a:bodyPr/>
          <a:lstStyle>
            <a:lvl1pPr>
              <a:defRPr sz="2800" b="0" i="0">
                <a:latin typeface="+mj-lt"/>
              </a:defRPr>
            </a:lvl1pPr>
          </a:lstStyle>
          <a:p>
            <a:fld id="{9FF96B15-8338-45D5-A943-561235072D66}" type="slidenum">
              <a:rPr lang="en-US" noProof="0" smtClean="0"/>
              <a:t>‹#›</a:t>
            </a:fld>
            <a:endParaRPr lang="en-US" noProof="0" dirty="0"/>
          </a:p>
        </p:txBody>
      </p:sp>
      <p:pic>
        <p:nvPicPr>
          <p:cNvPr id="16" name="Picture 15" descr="A white letter on a black background&#10;&#10;Description automatically generated">
            <a:extLst>
              <a:ext uri="{FF2B5EF4-FFF2-40B4-BE49-F238E27FC236}">
                <a16:creationId xmlns:a16="http://schemas.microsoft.com/office/drawing/2014/main" id="{04C55C66-0AEE-3EFC-0EFC-B6108013FC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82850" y="676451"/>
            <a:ext cx="4949881" cy="1463040"/>
          </a:xfrm>
          <a:prstGeom prst="rect">
            <a:avLst/>
          </a:prstGeom>
        </p:spPr>
      </p:pic>
      <p:pic>
        <p:nvPicPr>
          <p:cNvPr id="18" name="Picture 17" descr="A logo for a company&#10;&#10;Description automatically generated">
            <a:extLst>
              <a:ext uri="{FF2B5EF4-FFF2-40B4-BE49-F238E27FC236}">
                <a16:creationId xmlns:a16="http://schemas.microsoft.com/office/drawing/2014/main" id="{12D93699-7C10-B35A-2FF8-5BFA80EE4ABD}"/>
              </a:ext>
            </a:extLst>
          </p:cNvPr>
          <p:cNvPicPr>
            <a:picLocks noChangeAspect="1"/>
          </p:cNvPicPr>
          <p:nvPr userDrawn="1"/>
        </p:nvPicPr>
        <p:blipFill>
          <a:blip r:embed="rId4"/>
          <a:stretch>
            <a:fillRect/>
          </a:stretch>
        </p:blipFill>
        <p:spPr>
          <a:xfrm>
            <a:off x="1150110" y="5197442"/>
            <a:ext cx="669359" cy="930408"/>
          </a:xfrm>
          <a:prstGeom prst="rect">
            <a:avLst/>
          </a:prstGeom>
        </p:spPr>
      </p:pic>
    </p:spTree>
    <p:extLst>
      <p:ext uri="{BB962C8B-B14F-4D97-AF65-F5344CB8AC3E}">
        <p14:creationId xmlns:p14="http://schemas.microsoft.com/office/powerpoint/2010/main" val="3411383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pic>
        <p:nvPicPr>
          <p:cNvPr id="8" name="Picture 7" descr="A blue and white logo&#10;&#10;Description automatically generated">
            <a:extLst>
              <a:ext uri="{FF2B5EF4-FFF2-40B4-BE49-F238E27FC236}">
                <a16:creationId xmlns:a16="http://schemas.microsoft.com/office/drawing/2014/main" id="{D2BD50D9-C00F-D2E4-524A-89FAD3C45A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16366" y="6019800"/>
            <a:ext cx="2017735" cy="640080"/>
          </a:xfrm>
          <a:prstGeom prst="rect">
            <a:avLst/>
          </a:prstGeom>
        </p:spPr>
      </p:pic>
    </p:spTree>
    <p:extLst>
      <p:ext uri="{BB962C8B-B14F-4D97-AF65-F5344CB8AC3E}">
        <p14:creationId xmlns:p14="http://schemas.microsoft.com/office/powerpoint/2010/main" val="4194390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noProof="0"/>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DAF7560-49B8-714F-A7F1-D946D3E64C23}" type="datetime1">
              <a:rPr lang="en-US" noProof="0" smtClean="0"/>
              <a:t>5/6/2024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27624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pic>
        <p:nvPicPr>
          <p:cNvPr id="8" name="Picture 7" descr="A blue and white logo&#10;&#10;Description automatically generated">
            <a:extLst>
              <a:ext uri="{FF2B5EF4-FFF2-40B4-BE49-F238E27FC236}">
                <a16:creationId xmlns:a16="http://schemas.microsoft.com/office/drawing/2014/main" id="{D2BD50D9-C00F-D2E4-524A-89FAD3C45A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16366" y="6019800"/>
            <a:ext cx="2017735" cy="640080"/>
          </a:xfrm>
          <a:prstGeom prst="rect">
            <a:avLst/>
          </a:prstGeom>
        </p:spPr>
      </p:pic>
    </p:spTree>
    <p:extLst>
      <p:ext uri="{BB962C8B-B14F-4D97-AF65-F5344CB8AC3E}">
        <p14:creationId xmlns:p14="http://schemas.microsoft.com/office/powerpoint/2010/main" val="2373622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cstate="screen">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7DD9237C-03C9-D843-906B-96D98C6B2D61}" type="datetime1">
              <a:rPr lang="en-US" noProof="0" smtClean="0"/>
              <a:t>5/6/2024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78873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cstate="screen">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397BD2BD-1F35-9841-A6BF-76BE540EE01F}" type="datetime1">
              <a:rPr lang="en-US" noProof="0" smtClean="0"/>
              <a:t>5/6/2024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Tree>
    <p:extLst>
      <p:ext uri="{BB962C8B-B14F-4D97-AF65-F5344CB8AC3E}">
        <p14:creationId xmlns:p14="http://schemas.microsoft.com/office/powerpoint/2010/main" val="1814549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cstate="screen">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6E94F40A-5592-5744-BFD7-61B04D70BFE7}" type="datetime1">
              <a:rPr lang="en-US" noProof="0" smtClean="0"/>
              <a:t>5/6/2024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229886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cstate="screen">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5/6/2024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2307220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cstate="screen">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5/6/2024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3658955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 Icon Bullets Horizontal">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cstate="screen">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8C369370-372E-0846-B090-5E6EF97A3B62}" type="datetime1">
              <a:rPr lang="en-US" noProof="0" smtClean="0"/>
              <a:t>5/6/2024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1973977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5/6/2024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788270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5/6/2024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844547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1B17C1C-DA5E-F743-826B-CB70C940D4E6}" type="datetime1">
              <a:rPr lang="en-US" noProof="0" smtClean="0"/>
              <a:t>5/6/2024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875906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E6F10E4C-E478-1D40-94DF-17D7429B053A}" type="datetime1">
              <a:rPr lang="en-US" noProof="0" smtClean="0"/>
              <a:t>5/6/2024</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15430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noProof="0"/>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DAF7560-49B8-714F-A7F1-D946D3E64C23}" type="datetime1">
              <a:rPr lang="en-US" noProof="0" smtClean="0"/>
              <a:t>5/6/2024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081941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5/6/2024</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714001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5/6/2024</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7" name="Text Placeholder 6">
            <a:extLst>
              <a:ext uri="{FF2B5EF4-FFF2-40B4-BE49-F238E27FC236}">
                <a16:creationId xmlns:a16="http://schemas.microsoft.com/office/drawing/2014/main" id="{575C1B7F-CD73-441E-89FC-46AA9E8B519B}"/>
              </a:ext>
            </a:extLst>
          </p:cNvPr>
          <p:cNvSpPr>
            <a:spLocks noGrp="1"/>
          </p:cNvSpPr>
          <p:nvPr>
            <p:ph type="body" sz="quarter" idx="13"/>
          </p:nvPr>
        </p:nvSpPr>
        <p:spPr>
          <a:xfrm>
            <a:off x="1764150" y="2406650"/>
            <a:ext cx="8663700" cy="3477682"/>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603350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05E0F-8980-D24A-B2F9-0C7A13C6A6DE}" type="datetime1">
              <a:rPr lang="en-US" noProof="0" smtClean="0"/>
              <a:t>5/6/2024</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93050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cstate="screen">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7DD9237C-03C9-D843-906B-96D98C6B2D61}" type="datetime1">
              <a:rPr lang="en-US" noProof="0" smtClean="0"/>
              <a:t>5/6/2024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3" name="Slide Number Placeholder 5">
            <a:extLst>
              <a:ext uri="{FF2B5EF4-FFF2-40B4-BE49-F238E27FC236}">
                <a16:creationId xmlns:a16="http://schemas.microsoft.com/office/drawing/2014/main" id="{1981E38B-EBFA-D45E-8A72-4290862441FB}"/>
              </a:ext>
            </a:extLst>
          </p:cNvPr>
          <p:cNvSpPr txBox="1">
            <a:spLocks/>
          </p:cNvSpPr>
          <p:nvPr userDrawn="1"/>
        </p:nvSpPr>
        <p:spPr>
          <a:xfrm>
            <a:off x="9942513" y="6858000"/>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F96B15-8338-45D5-A943-561235072D66}" type="slidenum">
              <a:rPr lang="en-US" smtClean="0"/>
              <a:pPr/>
              <a:t>‹#›</a:t>
            </a:fld>
            <a:endParaRPr lang="en-US" dirty="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cstate="screen">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397BD2BD-1F35-9841-A6BF-76BE540EE01F}" type="datetime1">
              <a:rPr lang="en-US" noProof="0" smtClean="0"/>
              <a:t>5/6/2024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
        <p:nvSpPr>
          <p:cNvPr id="3" name="Slide Number Placeholder 5">
            <a:extLst>
              <a:ext uri="{FF2B5EF4-FFF2-40B4-BE49-F238E27FC236}">
                <a16:creationId xmlns:a16="http://schemas.microsoft.com/office/drawing/2014/main" id="{CFBC7F4D-D4B7-EB9E-6A1C-E2E77C875869}"/>
              </a:ext>
            </a:extLst>
          </p:cNvPr>
          <p:cNvSpPr txBox="1">
            <a:spLocks/>
          </p:cNvSpPr>
          <p:nvPr userDrawn="1"/>
        </p:nvSpPr>
        <p:spPr>
          <a:xfrm>
            <a:off x="10234995" y="6822561"/>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F96B15-8338-45D5-A943-561235072D66}" type="slidenum">
              <a:rPr lang="en-US" smtClean="0"/>
              <a:pPr/>
              <a:t>‹#›</a:t>
            </a:fld>
            <a:endParaRPr lang="en-US" dirty="0"/>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cstate="screen">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6E94F40A-5592-5744-BFD7-61B04D70BFE7}" type="datetime1">
              <a:rPr lang="en-US" noProof="0" smtClean="0"/>
              <a:t>5/6/2024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cstate="screen">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5/6/2024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cstate="screen">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5/6/2024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Icon Bullets Horizontal">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cstate="screen">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noProof="0"/>
              <a:t>Edit bullet description</a:t>
            </a:r>
          </a:p>
        </p:txBody>
      </p:sp>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noProof="0"/>
              <a:t>Edit bullet description</a:t>
            </a:r>
          </a:p>
        </p:txBody>
      </p:sp>
      <p:sp>
        <p:nvSpPr>
          <p:cNvPr id="5" name="Footer Placeholder 4"/>
          <p:cNvSpPr>
            <a:spLocks noGrp="1"/>
          </p:cNvSpPr>
          <p:nvPr>
            <p:ph type="ftr" sz="quarter" idx="11"/>
          </p:nvPr>
        </p:nvSpPr>
        <p:spPr/>
        <p:txBody>
          <a:bodyPr/>
          <a:lstStyle/>
          <a:p>
            <a:endParaRPr lang="en-US" noProof="0" dirty="0"/>
          </a:p>
        </p:txBody>
      </p:sp>
      <p:sp>
        <p:nvSpPr>
          <p:cNvPr id="4" name="Date Placeholder 3"/>
          <p:cNvSpPr>
            <a:spLocks noGrp="1"/>
          </p:cNvSpPr>
          <p:nvPr>
            <p:ph type="dt" sz="half" idx="10"/>
          </p:nvPr>
        </p:nvSpPr>
        <p:spPr/>
        <p:txBody>
          <a:bodyPr/>
          <a:lstStyle/>
          <a:p>
            <a:fld id="{8C369370-372E-0846-B090-5E6EF97A3B62}" type="datetime1">
              <a:rPr lang="en-US" noProof="0" smtClean="0"/>
              <a:t>5/6/2024</a:t>
            </a:fld>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8">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noProof="0"/>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fld id="{36ACA6CA-E140-824D-8E8B-5CC5036BDBAE}" type="datetime1">
              <a:rPr lang="en-US" noProof="0" smtClean="0"/>
              <a:pPr/>
              <a:t>5/6/2024</a:t>
            </a:fld>
            <a:endParaRPr lang="en-US" noProof="0"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endParaRPr lang="en-US" noProof="0"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66" r:id="rId15"/>
    <p:sldLayoutId id="2147483847" r:id="rId16"/>
  </p:sldLayoutIdLst>
  <p:hf hdr="0" ftr="0" dt="0"/>
  <p:txStyles>
    <p:titleStyle>
      <a:lvl1pPr algn="l" defTabSz="457200" rtl="0" eaLnBrk="1" latinLnBrk="0" hangingPunct="1">
        <a:spcBef>
          <a:spcPct val="0"/>
        </a:spcBef>
        <a:buNone/>
        <a:defRPr sz="3600" b="0" i="0" u="none"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8">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noProof="0"/>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fld id="{36ACA6CA-E140-824D-8E8B-5CC5036BDBAE}" type="datetime1">
              <a:rPr lang="en-US" noProof="0" smtClean="0"/>
              <a:pPr/>
              <a:t>5/6/2024</a:t>
            </a:fld>
            <a:endParaRPr lang="en-US" noProof="0"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endParaRPr lang="en-US" noProof="0"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45950141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skjan.org/disabilities/Learning-Disability.cf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askjan.org/disabilities/Epilepsy-Seizure-Disorder.cf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skjan.org/disabilities/Neurodiversity.cf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askjan.org/disabilities/Attention-Deficit-Hyperactivity-Disorder-AD-HD.cf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skjan.org/blogs/jan/2021/05/dealing-with-stress-in-the-workplace-part-2.cf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askjan.org/articles/Executive-Functioning-Deficits.cf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hyperlink" Target="https://askjan.org/articles/Communication-Difficulties-in-the-Workplace.cf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hyperlink" Target="https://askjan.org/events/index.cfm?calview=eventdetails&amp;dtid=81CFA343-93C9-F15E-C2C3E6C3E62251D1"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23.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36.png"/><Relationship Id="rId12" Type="http://schemas.openxmlformats.org/officeDocument/2006/relationships/hyperlink" Target="https://twitter.com/JANatJAN"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www.facebook.com/JobAccommodationNetwork/" TargetMode="External"/><Relationship Id="rId11" Type="http://schemas.openxmlformats.org/officeDocument/2006/relationships/image" Target="../media/image39.svg"/><Relationship Id="rId5" Type="http://schemas.openxmlformats.org/officeDocument/2006/relationships/image" Target="../media/image35.svg"/><Relationship Id="rId15" Type="http://schemas.openxmlformats.org/officeDocument/2006/relationships/hyperlink" Target="https://www.youtube.com/janinformation" TargetMode="External"/><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hyperlink" Target="https://www.linkedin.com/company/job-accommodation-network" TargetMode="External"/><Relationship Id="rId14" Type="http://schemas.openxmlformats.org/officeDocument/2006/relationships/image" Target="../media/image41.sv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hyperlink" Target="https://askjan.org/training/JAN-Webcast-Frequently-Asked-Questions.cfm" TargetMode="External"/><Relationship Id="rId10" Type="http://schemas.openxmlformats.org/officeDocument/2006/relationships/image" Target="../media/image12.png"/><Relationship Id="rId4" Type="http://schemas.openxmlformats.org/officeDocument/2006/relationships/image" Target="../media/image7.sv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hyperlink" Target="https://askjan.org/disabilities/Mental-Health-Conditions.cf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askjan.org/a-to-z.cf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41E-FC51-4047-9C2D-7FA6782DAFEB}"/>
              </a:ext>
            </a:extLst>
          </p:cNvPr>
          <p:cNvSpPr>
            <a:spLocks noGrp="1"/>
          </p:cNvSpPr>
          <p:nvPr>
            <p:ph type="ctrTitle"/>
          </p:nvPr>
        </p:nvSpPr>
        <p:spPr>
          <a:xfrm>
            <a:off x="1154955" y="2643805"/>
            <a:ext cx="10144416" cy="1143053"/>
          </a:xfrm>
        </p:spPr>
        <p:txBody>
          <a:bodyPr/>
          <a:lstStyle/>
          <a:p>
            <a:r>
              <a:rPr lang="en-US" sz="3600" dirty="0">
                <a:solidFill>
                  <a:schemeClr val="bg1"/>
                </a:solidFill>
                <a:effectLst>
                  <a:outerShdw blurRad="38100" dist="38100" dir="2700000" algn="tl">
                    <a:srgbClr val="000000">
                      <a:alpha val="43137"/>
                    </a:srgbClr>
                  </a:outerShdw>
                </a:effectLst>
              </a:rPr>
              <a:t>Ask JAN! Q&amp;A:</a:t>
            </a:r>
            <a:br>
              <a:rPr lang="en-US" sz="3600" dirty="0">
                <a:solidFill>
                  <a:schemeClr val="bg1"/>
                </a:solidFill>
                <a:effectLst>
                  <a:outerShdw blurRad="38100" dist="38100" dir="2700000" algn="tl">
                    <a:srgbClr val="000000">
                      <a:alpha val="43137"/>
                    </a:srgbClr>
                  </a:outerShdw>
                </a:effectLst>
              </a:rPr>
            </a:br>
            <a:r>
              <a:rPr lang="en-US" sz="3600" dirty="0">
                <a:solidFill>
                  <a:schemeClr val="bg1"/>
                </a:solidFill>
                <a:effectLst>
                  <a:outerShdw blurRad="38100" dist="38100" dir="2700000" algn="tl">
                    <a:srgbClr val="000000">
                      <a:alpha val="43137"/>
                    </a:srgbClr>
                  </a:outerShdw>
                </a:effectLst>
              </a:rPr>
              <a:t>Cognitive/Neurological Team Edition</a:t>
            </a:r>
            <a:br>
              <a:rPr lang="en-US" sz="3200" b="1"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May 9, 2024</a:t>
            </a:r>
            <a:endParaRPr lang="en-US" sz="3600" dirty="0">
              <a:solidFill>
                <a:schemeClr val="bg1"/>
              </a:solidFill>
            </a:endParaRPr>
          </a:p>
        </p:txBody>
      </p:sp>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1154955" y="3934342"/>
            <a:ext cx="8825658" cy="861420"/>
          </a:xfrm>
        </p:spPr>
        <p:txBody>
          <a:bodyPr>
            <a:normAutofit/>
          </a:bodyPr>
          <a:lstStyle/>
          <a:p>
            <a:r>
              <a:rPr lang="en-US" sz="1600" cap="none" dirty="0"/>
              <a:t>Melanie Whetzel, Principal Consultant, Team Lead</a:t>
            </a:r>
          </a:p>
          <a:p>
            <a:r>
              <a:rPr lang="en-US" sz="1600" cap="none" dirty="0"/>
              <a:t>Bill McCollam, Consultant – Cognitive/Neurological Team</a:t>
            </a:r>
          </a:p>
        </p:txBody>
      </p:sp>
      <p:sp>
        <p:nvSpPr>
          <p:cNvPr id="4" name="TextBox 3">
            <a:extLst>
              <a:ext uri="{FF2B5EF4-FFF2-40B4-BE49-F238E27FC236}">
                <a16:creationId xmlns:a16="http://schemas.microsoft.com/office/drawing/2014/main" id="{F80F855F-2C6B-D6BD-6E75-4FE5E9402D40}"/>
              </a:ext>
            </a:extLst>
          </p:cNvPr>
          <p:cNvSpPr txBox="1"/>
          <p:nvPr/>
        </p:nvSpPr>
        <p:spPr>
          <a:xfrm>
            <a:off x="1817914" y="5429404"/>
            <a:ext cx="8556171" cy="707886"/>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AskJAN.org</a:t>
            </a:r>
          </a:p>
          <a:p>
            <a:r>
              <a:rPr lang="en-US" sz="1200" dirty="0">
                <a:solidFill>
                  <a:schemeClr val="bg1"/>
                </a:solidFill>
                <a:effectLst>
                  <a:outerShdw blurRad="38100" dist="38100" dir="2700000" algn="tl">
                    <a:srgbClr val="000000">
                      <a:alpha val="43137"/>
                    </a:srgbClr>
                  </a:outerShdw>
                </a:effectLst>
              </a:rPr>
              <a:t>JAN is a service of the U.S. Department of Labor’s Office of Disability Employment Policy/ODEP. </a:t>
            </a:r>
          </a:p>
        </p:txBody>
      </p:sp>
    </p:spTree>
    <p:extLst>
      <p:ext uri="{BB962C8B-B14F-4D97-AF65-F5344CB8AC3E}">
        <p14:creationId xmlns:p14="http://schemas.microsoft.com/office/powerpoint/2010/main" val="30670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8C3-DF51-C715-4A57-3BA9134CEC36}"/>
              </a:ext>
            </a:extLst>
          </p:cNvPr>
          <p:cNvSpPr>
            <a:spLocks noGrp="1"/>
          </p:cNvSpPr>
          <p:nvPr>
            <p:ph type="title"/>
          </p:nvPr>
        </p:nvSpPr>
        <p:spPr/>
        <p:txBody>
          <a:bodyPr vert="horz" lIns="91440" tIns="45720" rIns="91440" bIns="45720" rtlCol="0" anchor="ctr">
            <a:normAutofit/>
          </a:bodyPr>
          <a:lstStyle/>
          <a:p>
            <a:pPr>
              <a:lnSpc>
                <a:spcPct val="90000"/>
              </a:lnSpc>
            </a:pPr>
            <a:r>
              <a:rPr lang="en-US" dirty="0"/>
              <a:t>Learning Disabilities </a:t>
            </a:r>
            <a:endParaRPr lang="en-US" b="0" i="0" kern="1200" dirty="0">
              <a:latin typeface="+mj-lt"/>
              <a:ea typeface="+mj-ea"/>
              <a:cs typeface="+mj-cs"/>
            </a:endParaRPr>
          </a:p>
        </p:txBody>
      </p:sp>
      <p:sp>
        <p:nvSpPr>
          <p:cNvPr id="3" name="Content Placeholder 2">
            <a:extLst>
              <a:ext uri="{FF2B5EF4-FFF2-40B4-BE49-F238E27FC236}">
                <a16:creationId xmlns:a16="http://schemas.microsoft.com/office/drawing/2014/main" id="{5BF8E9D6-3F61-8D80-760E-EDC3727FAC71}"/>
              </a:ext>
            </a:extLst>
          </p:cNvPr>
          <p:cNvSpPr>
            <a:spLocks noGrp="1"/>
          </p:cNvSpPr>
          <p:nvPr>
            <p:ph idx="1"/>
          </p:nvPr>
        </p:nvSpPr>
        <p:spPr>
          <a:xfrm>
            <a:off x="1154953" y="2475681"/>
            <a:ext cx="10035785" cy="4279080"/>
          </a:xfrm>
        </p:spPr>
        <p:txBody>
          <a:bodyPr>
            <a:normAutofit/>
          </a:bodyPr>
          <a:lstStyle/>
          <a:p>
            <a:pPr marL="0" indent="0">
              <a:lnSpc>
                <a:spcPct val="90000"/>
              </a:lnSpc>
              <a:spcAft>
                <a:spcPts val="600"/>
              </a:spcAft>
              <a:buNone/>
              <a:defRPr/>
            </a:pPr>
            <a:r>
              <a:rPr lang="en-US" altLang="en-US" sz="2600" b="1" dirty="0">
                <a:solidFill>
                  <a:schemeClr val="tx1"/>
                </a:solidFill>
                <a:latin typeface="Arial Nova" panose="020B0504020202020204" pitchFamily="34" charset="0"/>
              </a:rPr>
              <a:t>Accommodations needed for:</a:t>
            </a:r>
          </a:p>
          <a:p>
            <a:pPr>
              <a:lnSpc>
                <a:spcPct val="90000"/>
              </a:lnSpc>
              <a:spcAft>
                <a:spcPts val="600"/>
              </a:spcAft>
              <a:defRPr/>
            </a:pPr>
            <a:r>
              <a:rPr lang="en-US" altLang="en-US" sz="2200" b="0" dirty="0">
                <a:solidFill>
                  <a:schemeClr val="tx1"/>
                </a:solidFill>
                <a:latin typeface="Arial Nova" panose="020B0504020202020204" pitchFamily="34" charset="0"/>
              </a:rPr>
              <a:t>Learning/Executive functions</a:t>
            </a:r>
          </a:p>
          <a:p>
            <a:pPr>
              <a:lnSpc>
                <a:spcPct val="90000"/>
              </a:lnSpc>
              <a:spcAft>
                <a:spcPts val="600"/>
              </a:spcAft>
              <a:defRPr/>
            </a:pPr>
            <a:r>
              <a:rPr lang="en-US" altLang="en-US" sz="2200" dirty="0">
                <a:solidFill>
                  <a:schemeClr val="tx1"/>
                </a:solidFill>
                <a:latin typeface="Arial Nova" panose="020B0504020202020204" pitchFamily="34" charset="0"/>
              </a:rPr>
              <a:t>Reading</a:t>
            </a:r>
          </a:p>
          <a:p>
            <a:pPr>
              <a:lnSpc>
                <a:spcPct val="90000"/>
              </a:lnSpc>
              <a:spcAft>
                <a:spcPts val="600"/>
              </a:spcAft>
              <a:defRPr/>
            </a:pPr>
            <a:r>
              <a:rPr lang="en-US" altLang="en-US" sz="2200" b="0" dirty="0">
                <a:solidFill>
                  <a:schemeClr val="tx1"/>
                </a:solidFill>
                <a:latin typeface="Arial Nova" panose="020B0504020202020204" pitchFamily="34" charset="0"/>
              </a:rPr>
              <a:t>Writing/Spelling</a:t>
            </a:r>
          </a:p>
          <a:p>
            <a:pPr>
              <a:lnSpc>
                <a:spcPct val="90000"/>
              </a:lnSpc>
              <a:spcAft>
                <a:spcPts val="600"/>
              </a:spcAft>
              <a:defRPr/>
            </a:pPr>
            <a:r>
              <a:rPr lang="en-US" altLang="en-US" sz="2200" b="0" dirty="0">
                <a:solidFill>
                  <a:schemeClr val="tx1"/>
                </a:solidFill>
                <a:latin typeface="Arial Nova" panose="020B0504020202020204" pitchFamily="34" charset="0"/>
              </a:rPr>
              <a:t>Mathematics</a:t>
            </a:r>
          </a:p>
          <a:p>
            <a:pPr marL="0" indent="0">
              <a:lnSpc>
                <a:spcPct val="90000"/>
              </a:lnSpc>
              <a:spcAft>
                <a:spcPts val="600"/>
              </a:spcAft>
              <a:buNone/>
              <a:defRPr/>
            </a:pPr>
            <a:r>
              <a:rPr lang="en-US" altLang="en-US" sz="2400" b="1" dirty="0">
                <a:solidFill>
                  <a:schemeClr val="tx1"/>
                </a:solidFill>
                <a:latin typeface="Arial Nova" panose="020B0504020202020204" pitchFamily="34" charset="0"/>
              </a:rPr>
              <a:t>Question: </a:t>
            </a:r>
            <a:r>
              <a:rPr lang="en-US" altLang="en-US" sz="2200" dirty="0">
                <a:solidFill>
                  <a:schemeClr val="tx1"/>
                </a:solidFill>
                <a:latin typeface="Arial Nova" panose="020B0504020202020204" pitchFamily="34" charset="0"/>
              </a:rPr>
              <a:t>How is the documentation of a learning disability different than that for a medical condition?</a:t>
            </a:r>
          </a:p>
          <a:p>
            <a:pPr marL="0" indent="0">
              <a:lnSpc>
                <a:spcPct val="90000"/>
              </a:lnSpc>
              <a:spcAft>
                <a:spcPts val="600"/>
              </a:spcAft>
              <a:buNone/>
              <a:defRPr/>
            </a:pPr>
            <a:r>
              <a:rPr lang="en-US" altLang="en-US" sz="2000" dirty="0">
                <a:solidFill>
                  <a:schemeClr val="tx1"/>
                </a:solidFill>
                <a:latin typeface="Arial Nova" panose="020B0504020202020204" pitchFamily="34" charset="0"/>
                <a:hlinkClick r:id="rId3"/>
              </a:rPr>
              <a:t>Learning Disabilities </a:t>
            </a:r>
            <a:endParaRPr lang="en-US" altLang="en-US" sz="2000" dirty="0">
              <a:solidFill>
                <a:schemeClr val="tx1"/>
              </a:solidFill>
              <a:latin typeface="Arial Nova" panose="020B0504020202020204" pitchFamily="34" charset="0"/>
            </a:endParaRPr>
          </a:p>
          <a:p>
            <a:pPr>
              <a:spcAft>
                <a:spcPts val="600"/>
              </a:spcAft>
              <a:defRPr/>
            </a:pPr>
            <a:endParaRPr lang="en-US" altLang="en-US" sz="2400" b="0" dirty="0">
              <a:solidFill>
                <a:schemeClr val="tx1"/>
              </a:solidFill>
              <a:latin typeface="Arial Nova" panose="020B0504020202020204" pitchFamily="34" charset="0"/>
            </a:endParaRPr>
          </a:p>
          <a:p>
            <a:endParaRPr lang="en-US" sz="1800" dirty="0">
              <a:solidFill>
                <a:schemeClr val="tx1"/>
              </a:solidFill>
              <a:latin typeface="Arial Nova" panose="020B0504020202020204" pitchFamily="34" charset="0"/>
            </a:endParaRPr>
          </a:p>
        </p:txBody>
      </p:sp>
      <p:sp>
        <p:nvSpPr>
          <p:cNvPr id="4" name="Slide Number Placeholder 3">
            <a:extLst>
              <a:ext uri="{FF2B5EF4-FFF2-40B4-BE49-F238E27FC236}">
                <a16:creationId xmlns:a16="http://schemas.microsoft.com/office/drawing/2014/main" id="{D15FC838-2E25-BD94-4EDC-73F34A9429BF}"/>
              </a:ext>
            </a:extLst>
          </p:cNvPr>
          <p:cNvSpPr>
            <a:spLocks noGrp="1"/>
          </p:cNvSpPr>
          <p:nvPr>
            <p:ph type="sldNum" sz="quarter" idx="12"/>
          </p:nvPr>
        </p:nvSpPr>
        <p:spPr/>
        <p:txBody>
          <a:bodyPr vert="horz" lIns="91440" tIns="45720" rIns="91440" bIns="45720" rtlCol="0" anchor="b">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FF96B15-8338-45D5-A943-561235072D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10</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53583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38FF-D993-843C-D64D-1A057CA1CB39}"/>
              </a:ext>
            </a:extLst>
          </p:cNvPr>
          <p:cNvSpPr>
            <a:spLocks noGrp="1"/>
          </p:cNvSpPr>
          <p:nvPr>
            <p:ph type="title"/>
          </p:nvPr>
        </p:nvSpPr>
        <p:spPr>
          <a:xfrm>
            <a:off x="1153907" y="1693332"/>
            <a:ext cx="3860260" cy="1735668"/>
          </a:xfrm>
        </p:spPr>
        <p:txBody>
          <a:bodyPr anchor="b">
            <a:normAutofit/>
          </a:bodyPr>
          <a:lstStyle/>
          <a:p>
            <a:r>
              <a:rPr lang="en-US" sz="3600" dirty="0"/>
              <a:t>Questions?</a:t>
            </a:r>
          </a:p>
        </p:txBody>
      </p:sp>
      <p:pic>
        <p:nvPicPr>
          <p:cNvPr id="6" name="Content Placeholder 5">
            <a:extLst>
              <a:ext uri="{FF2B5EF4-FFF2-40B4-BE49-F238E27FC236}">
                <a16:creationId xmlns:a16="http://schemas.microsoft.com/office/drawing/2014/main" id="{B1F11E0C-6C27-8EC0-AD09-BD77462E86F1}"/>
              </a:ext>
              <a:ext uri="{C183D7F6-B498-43B3-948B-1728B52AA6E4}">
                <adec:decorative xmlns:adec="http://schemas.microsoft.com/office/drawing/2017/decorative" val="1"/>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b="-1"/>
          <a:stretch/>
        </p:blipFill>
        <p:spPr>
          <a:xfrm>
            <a:off x="6058861" y="478881"/>
            <a:ext cx="5582675" cy="5908526"/>
          </a:xfrm>
          <a:noFill/>
        </p:spPr>
      </p:pic>
      <p:sp>
        <p:nvSpPr>
          <p:cNvPr id="3" name="Rectangle 2">
            <a:extLst>
              <a:ext uri="{FF2B5EF4-FFF2-40B4-BE49-F238E27FC236}">
                <a16:creationId xmlns:a16="http://schemas.microsoft.com/office/drawing/2014/main" id="{62E93CD3-C73D-E459-AE0B-5BF2986A522B}"/>
              </a:ext>
              <a:ext uri="{C183D7F6-B498-43B3-948B-1728B52AA6E4}">
                <adec:decorative xmlns:adec="http://schemas.microsoft.com/office/drawing/2017/decorative" val="1"/>
              </a:ext>
            </a:extLst>
          </p:cNvPr>
          <p:cNvSpPr/>
          <p:nvPr/>
        </p:nvSpPr>
        <p:spPr>
          <a:xfrm>
            <a:off x="10448924" y="119270"/>
            <a:ext cx="663575" cy="1017380"/>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3">
            <a:extLst>
              <a:ext uri="{FF2B5EF4-FFF2-40B4-BE49-F238E27FC236}">
                <a16:creationId xmlns:a16="http://schemas.microsoft.com/office/drawing/2014/main" id="{71BB506E-0B01-8078-3787-95F189F5F9D6}"/>
              </a:ext>
            </a:extLst>
          </p:cNvPr>
          <p:cNvSpPr>
            <a:spLocks noGrp="1"/>
          </p:cNvSpPr>
          <p:nvPr>
            <p:ph type="body" sz="half" idx="2"/>
          </p:nvPr>
        </p:nvSpPr>
        <p:spPr>
          <a:xfrm>
            <a:off x="1154955" y="3657600"/>
            <a:ext cx="3859212" cy="1371600"/>
          </a:xfrm>
        </p:spPr>
        <p:txBody>
          <a:bodyPr>
            <a:normAutofit/>
          </a:bodyPr>
          <a:lstStyle/>
          <a:p>
            <a:pPr marL="0" indent="0">
              <a:buNone/>
            </a:pPr>
            <a:r>
              <a:rPr lang="en-US" sz="2800" dirty="0"/>
              <a:t>Use the Q&amp;A Feature</a:t>
            </a:r>
          </a:p>
        </p:txBody>
      </p:sp>
      <p:sp>
        <p:nvSpPr>
          <p:cNvPr id="4" name="Slide Number Placeholder 3">
            <a:extLst>
              <a:ext uri="{FF2B5EF4-FFF2-40B4-BE49-F238E27FC236}">
                <a16:creationId xmlns:a16="http://schemas.microsoft.com/office/drawing/2014/main" id="{52C50BB1-6C1A-A177-73D6-D902A4FC5266}"/>
              </a:ext>
            </a:extLst>
          </p:cNvPr>
          <p:cNvSpPr>
            <a:spLocks noGrp="1"/>
          </p:cNvSpPr>
          <p:nvPr>
            <p:ph type="sldNum" sz="quarter" idx="12"/>
          </p:nvPr>
        </p:nvSpPr>
        <p:spPr>
          <a:xfrm>
            <a:off x="10352540" y="295729"/>
            <a:ext cx="838199" cy="767687"/>
          </a:xfrm>
        </p:spPr>
        <p:txBody>
          <a:bodyPr anchor="b">
            <a:normAutofit/>
          </a:bodyPr>
          <a:lstStyle/>
          <a:p>
            <a:pPr>
              <a:spcAft>
                <a:spcPts val="600"/>
              </a:spcAft>
            </a:pPr>
            <a:fld id="{9FF96B15-8338-45D5-A943-561235072D66}" type="slidenum">
              <a:rPr lang="en-US" noProof="0" smtClean="0"/>
              <a:pPr>
                <a:spcAft>
                  <a:spcPts val="600"/>
                </a:spcAft>
              </a:pPr>
              <a:t>11</a:t>
            </a:fld>
            <a:endParaRPr lang="en-US" noProof="0" dirty="0"/>
          </a:p>
        </p:txBody>
      </p:sp>
    </p:spTree>
    <p:extLst>
      <p:ext uri="{BB962C8B-B14F-4D97-AF65-F5344CB8AC3E}">
        <p14:creationId xmlns:p14="http://schemas.microsoft.com/office/powerpoint/2010/main" val="140201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8C3-DF51-C715-4A57-3BA9134CEC36}"/>
              </a:ext>
            </a:extLst>
          </p:cNvPr>
          <p:cNvSpPr>
            <a:spLocks noGrp="1"/>
          </p:cNvSpPr>
          <p:nvPr>
            <p:ph type="title"/>
          </p:nvPr>
        </p:nvSpPr>
        <p:spPr/>
        <p:txBody>
          <a:bodyPr vert="horz" lIns="91440" tIns="45720" rIns="91440" bIns="45720" rtlCol="0" anchor="ctr">
            <a:normAutofit/>
          </a:bodyPr>
          <a:lstStyle/>
          <a:p>
            <a:pPr>
              <a:lnSpc>
                <a:spcPct val="90000"/>
              </a:lnSpc>
            </a:pPr>
            <a:r>
              <a:rPr lang="en-US" dirty="0"/>
              <a:t>Epilepsy/Seizure Disorders  </a:t>
            </a:r>
            <a:endParaRPr lang="en-US" b="0" i="0" kern="1200" dirty="0">
              <a:latin typeface="+mj-lt"/>
              <a:ea typeface="+mj-ea"/>
              <a:cs typeface="+mj-cs"/>
            </a:endParaRPr>
          </a:p>
        </p:txBody>
      </p:sp>
      <p:sp>
        <p:nvSpPr>
          <p:cNvPr id="3" name="Content Placeholder 2">
            <a:extLst>
              <a:ext uri="{FF2B5EF4-FFF2-40B4-BE49-F238E27FC236}">
                <a16:creationId xmlns:a16="http://schemas.microsoft.com/office/drawing/2014/main" id="{5BF8E9D6-3F61-8D80-760E-EDC3727FAC71}"/>
              </a:ext>
            </a:extLst>
          </p:cNvPr>
          <p:cNvSpPr>
            <a:spLocks noGrp="1"/>
          </p:cNvSpPr>
          <p:nvPr>
            <p:ph idx="1"/>
          </p:nvPr>
        </p:nvSpPr>
        <p:spPr>
          <a:xfrm>
            <a:off x="1189876" y="2477730"/>
            <a:ext cx="9930408" cy="4060722"/>
          </a:xfrm>
        </p:spPr>
        <p:txBody>
          <a:bodyPr>
            <a:normAutofit/>
          </a:bodyPr>
          <a:lstStyle/>
          <a:p>
            <a:pPr marL="0" indent="0">
              <a:lnSpc>
                <a:spcPct val="90000"/>
              </a:lnSpc>
              <a:spcAft>
                <a:spcPts val="600"/>
              </a:spcAft>
              <a:buNone/>
              <a:defRPr/>
            </a:pPr>
            <a:r>
              <a:rPr lang="en-US" altLang="en-US" sz="2600" b="1" dirty="0">
                <a:solidFill>
                  <a:schemeClr val="tx1"/>
                </a:solidFill>
                <a:latin typeface="Arial Nova" panose="020B0504020202020204" pitchFamily="34" charset="0"/>
              </a:rPr>
              <a:t>Accommodations needed for:</a:t>
            </a:r>
          </a:p>
          <a:p>
            <a:pPr>
              <a:lnSpc>
                <a:spcPct val="90000"/>
              </a:lnSpc>
              <a:spcAft>
                <a:spcPts val="600"/>
              </a:spcAft>
              <a:defRPr/>
            </a:pPr>
            <a:r>
              <a:rPr lang="en-US" altLang="en-US" sz="2200" dirty="0">
                <a:solidFill>
                  <a:schemeClr val="tx1"/>
                </a:solidFill>
                <a:latin typeface="Arial Nova" panose="020B0504020202020204" pitchFamily="34" charset="0"/>
              </a:rPr>
              <a:t>Ensuring safety</a:t>
            </a:r>
          </a:p>
          <a:p>
            <a:pPr>
              <a:lnSpc>
                <a:spcPct val="90000"/>
              </a:lnSpc>
              <a:spcAft>
                <a:spcPts val="600"/>
              </a:spcAft>
              <a:defRPr/>
            </a:pPr>
            <a:r>
              <a:rPr lang="en-US" altLang="en-US" sz="2200" dirty="0">
                <a:solidFill>
                  <a:schemeClr val="tx1"/>
                </a:solidFill>
                <a:latin typeface="Arial Nova" panose="020B0504020202020204" pitchFamily="34" charset="0"/>
              </a:rPr>
              <a:t>Attendance </a:t>
            </a:r>
          </a:p>
          <a:p>
            <a:pPr>
              <a:lnSpc>
                <a:spcPct val="90000"/>
              </a:lnSpc>
              <a:spcAft>
                <a:spcPts val="600"/>
              </a:spcAft>
              <a:defRPr/>
            </a:pPr>
            <a:r>
              <a:rPr lang="en-US" altLang="en-US" sz="2200" dirty="0">
                <a:solidFill>
                  <a:schemeClr val="tx1"/>
                </a:solidFill>
                <a:latin typeface="Arial Nova" panose="020B0504020202020204" pitchFamily="34" charset="0"/>
              </a:rPr>
              <a:t>Stress management</a:t>
            </a:r>
          </a:p>
          <a:p>
            <a:pPr>
              <a:lnSpc>
                <a:spcPct val="90000"/>
              </a:lnSpc>
              <a:spcAft>
                <a:spcPts val="600"/>
              </a:spcAft>
              <a:defRPr/>
            </a:pPr>
            <a:r>
              <a:rPr lang="en-US" altLang="en-US" sz="2200" dirty="0">
                <a:solidFill>
                  <a:schemeClr val="tx1"/>
                </a:solidFill>
                <a:latin typeface="Arial Nova" panose="020B0504020202020204" pitchFamily="34" charset="0"/>
              </a:rPr>
              <a:t>Driving/travel on the job</a:t>
            </a:r>
          </a:p>
          <a:p>
            <a:pPr marL="0" indent="0">
              <a:lnSpc>
                <a:spcPct val="90000"/>
              </a:lnSpc>
              <a:spcAft>
                <a:spcPts val="600"/>
              </a:spcAft>
              <a:buNone/>
              <a:defRPr/>
            </a:pPr>
            <a:r>
              <a:rPr lang="en-US" altLang="en-US" sz="2400" b="1" dirty="0">
                <a:solidFill>
                  <a:schemeClr val="tx1"/>
                </a:solidFill>
                <a:latin typeface="Arial Nova" panose="020B0504020202020204" pitchFamily="34" charset="0"/>
              </a:rPr>
              <a:t>Question: </a:t>
            </a:r>
            <a:r>
              <a:rPr lang="en-US" altLang="en-US" sz="2200" dirty="0">
                <a:solidFill>
                  <a:schemeClr val="tx1"/>
                </a:solidFill>
                <a:latin typeface="Arial Nova" panose="020B0504020202020204" pitchFamily="34" charset="0"/>
              </a:rPr>
              <a:t>What is the best timing for disclosure related to epilepsy/seizures?</a:t>
            </a:r>
          </a:p>
          <a:p>
            <a:pPr marL="0" indent="0">
              <a:lnSpc>
                <a:spcPct val="90000"/>
              </a:lnSpc>
              <a:spcAft>
                <a:spcPts val="600"/>
              </a:spcAft>
              <a:buNone/>
            </a:pPr>
            <a:r>
              <a:rPr lang="en-US" sz="2000" dirty="0">
                <a:solidFill>
                  <a:schemeClr val="tx1"/>
                </a:solidFill>
                <a:latin typeface="Arial Nova" panose="020B0504020202020204" pitchFamily="34" charset="0"/>
                <a:hlinkClick r:id="rId3"/>
              </a:rPr>
              <a:t>Epilepsy/Seizure Disorder </a:t>
            </a:r>
            <a:endParaRPr lang="en-US" sz="2000" dirty="0">
              <a:solidFill>
                <a:schemeClr val="tx1"/>
              </a:solidFill>
              <a:latin typeface="Arial Nova" panose="020B0504020202020204" pitchFamily="34" charset="0"/>
            </a:endParaRPr>
          </a:p>
        </p:txBody>
      </p:sp>
      <p:sp>
        <p:nvSpPr>
          <p:cNvPr id="4" name="Slide Number Placeholder 3">
            <a:extLst>
              <a:ext uri="{FF2B5EF4-FFF2-40B4-BE49-F238E27FC236}">
                <a16:creationId xmlns:a16="http://schemas.microsoft.com/office/drawing/2014/main" id="{D15FC838-2E25-BD94-4EDC-73F34A9429BF}"/>
              </a:ext>
            </a:extLst>
          </p:cNvPr>
          <p:cNvSpPr>
            <a:spLocks noGrp="1"/>
          </p:cNvSpPr>
          <p:nvPr>
            <p:ph type="sldNum" sz="quarter" idx="12"/>
          </p:nvPr>
        </p:nvSpPr>
        <p:spPr/>
        <p:txBody>
          <a:bodyPr vert="horz" lIns="91440" tIns="45720" rIns="91440" bIns="45720" rtlCol="0" anchor="b">
            <a:normAutofit/>
          </a:bodyPr>
          <a:lstStyle/>
          <a:p>
            <a:pPr>
              <a:spcAft>
                <a:spcPts val="600"/>
              </a:spcAft>
            </a:pPr>
            <a:fld id="{9FF96B15-8338-45D5-A943-561235072D66}" type="slidenum">
              <a:rPr lang="en-US" smtClean="0"/>
              <a:pPr>
                <a:spcAft>
                  <a:spcPts val="600"/>
                </a:spcAft>
              </a:pPr>
              <a:t>12</a:t>
            </a:fld>
            <a:endParaRPr lang="en-US" dirty="0"/>
          </a:p>
        </p:txBody>
      </p:sp>
    </p:spTree>
    <p:extLst>
      <p:ext uri="{BB962C8B-B14F-4D97-AF65-F5344CB8AC3E}">
        <p14:creationId xmlns:p14="http://schemas.microsoft.com/office/powerpoint/2010/main" val="514370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8C3-DF51-C715-4A57-3BA9134CEC36}"/>
              </a:ext>
            </a:extLst>
          </p:cNvPr>
          <p:cNvSpPr>
            <a:spLocks noGrp="1"/>
          </p:cNvSpPr>
          <p:nvPr>
            <p:ph type="title"/>
          </p:nvPr>
        </p:nvSpPr>
        <p:spPr/>
        <p:txBody>
          <a:bodyPr vert="horz" lIns="91440" tIns="45720" rIns="91440" bIns="45720" rtlCol="0" anchor="ctr">
            <a:normAutofit/>
          </a:bodyPr>
          <a:lstStyle/>
          <a:p>
            <a:pPr>
              <a:lnSpc>
                <a:spcPct val="90000"/>
              </a:lnSpc>
            </a:pPr>
            <a:r>
              <a:rPr lang="en-US" dirty="0"/>
              <a:t>Neurodiversity </a:t>
            </a:r>
            <a:endParaRPr lang="en-US" b="0" i="0" kern="1200" dirty="0">
              <a:latin typeface="+mj-lt"/>
              <a:ea typeface="+mj-ea"/>
              <a:cs typeface="+mj-cs"/>
            </a:endParaRPr>
          </a:p>
        </p:txBody>
      </p:sp>
      <p:sp>
        <p:nvSpPr>
          <p:cNvPr id="3" name="Content Placeholder 2">
            <a:extLst>
              <a:ext uri="{FF2B5EF4-FFF2-40B4-BE49-F238E27FC236}">
                <a16:creationId xmlns:a16="http://schemas.microsoft.com/office/drawing/2014/main" id="{5BF8E9D6-3F61-8D80-760E-EDC3727FAC71}"/>
              </a:ext>
            </a:extLst>
          </p:cNvPr>
          <p:cNvSpPr>
            <a:spLocks noGrp="1"/>
          </p:cNvSpPr>
          <p:nvPr>
            <p:ph idx="1"/>
          </p:nvPr>
        </p:nvSpPr>
        <p:spPr>
          <a:xfrm>
            <a:off x="4939748" y="2396167"/>
            <a:ext cx="6687005" cy="4298745"/>
          </a:xfrm>
        </p:spPr>
        <p:txBody>
          <a:bodyPr>
            <a:normAutofit/>
          </a:bodyPr>
          <a:lstStyle/>
          <a:p>
            <a:pPr marL="0" indent="0">
              <a:lnSpc>
                <a:spcPct val="90000"/>
              </a:lnSpc>
              <a:spcAft>
                <a:spcPts val="600"/>
              </a:spcAft>
              <a:buNone/>
            </a:pPr>
            <a:r>
              <a:rPr lang="en-US" sz="2600" b="1" dirty="0">
                <a:solidFill>
                  <a:schemeClr val="tx1"/>
                </a:solidFill>
                <a:latin typeface="Arial Nova" panose="020B0504020202020204" pitchFamily="34" charset="0"/>
              </a:rPr>
              <a:t>Accommodations needed for: </a:t>
            </a:r>
          </a:p>
          <a:p>
            <a:pPr>
              <a:lnSpc>
                <a:spcPct val="90000"/>
              </a:lnSpc>
              <a:spcAft>
                <a:spcPts val="600"/>
              </a:spcAft>
            </a:pPr>
            <a:r>
              <a:rPr lang="en-US" sz="2200" dirty="0">
                <a:solidFill>
                  <a:schemeClr val="tx1"/>
                </a:solidFill>
                <a:latin typeface="Arial Nova" panose="020B0504020202020204" pitchFamily="34" charset="0"/>
              </a:rPr>
              <a:t>Mentoring</a:t>
            </a:r>
          </a:p>
          <a:p>
            <a:pPr>
              <a:lnSpc>
                <a:spcPct val="90000"/>
              </a:lnSpc>
              <a:spcAft>
                <a:spcPts val="600"/>
              </a:spcAft>
            </a:pPr>
            <a:r>
              <a:rPr lang="en-US" sz="2200" dirty="0">
                <a:solidFill>
                  <a:schemeClr val="tx1"/>
                </a:solidFill>
                <a:latin typeface="Arial Nova" panose="020B0504020202020204" pitchFamily="34" charset="0"/>
              </a:rPr>
              <a:t>Telework</a:t>
            </a:r>
          </a:p>
          <a:p>
            <a:pPr>
              <a:lnSpc>
                <a:spcPct val="90000"/>
              </a:lnSpc>
              <a:spcAft>
                <a:spcPts val="600"/>
              </a:spcAft>
            </a:pPr>
            <a:r>
              <a:rPr lang="en-US" sz="2200" dirty="0">
                <a:solidFill>
                  <a:schemeClr val="tx1"/>
                </a:solidFill>
                <a:latin typeface="Arial Nova" panose="020B0504020202020204" pitchFamily="34" charset="0"/>
              </a:rPr>
              <a:t>Job Restructuring</a:t>
            </a:r>
          </a:p>
          <a:p>
            <a:pPr>
              <a:lnSpc>
                <a:spcPct val="90000"/>
              </a:lnSpc>
              <a:spcAft>
                <a:spcPts val="600"/>
              </a:spcAft>
            </a:pPr>
            <a:r>
              <a:rPr lang="en-US" sz="2200" dirty="0">
                <a:solidFill>
                  <a:schemeClr val="tx1"/>
                </a:solidFill>
                <a:latin typeface="Arial Nova" panose="020B0504020202020204" pitchFamily="34" charset="0"/>
              </a:rPr>
              <a:t>Modified Policies/Schedules</a:t>
            </a:r>
          </a:p>
          <a:p>
            <a:pPr marL="0" indent="0">
              <a:lnSpc>
                <a:spcPct val="90000"/>
              </a:lnSpc>
              <a:spcAft>
                <a:spcPts val="600"/>
              </a:spcAft>
              <a:buNone/>
            </a:pPr>
            <a:r>
              <a:rPr lang="en-US" altLang="en-US" sz="2400" b="1" dirty="0">
                <a:solidFill>
                  <a:schemeClr val="tx1"/>
                </a:solidFill>
                <a:latin typeface="Arial Nova" panose="020B0504020202020204" pitchFamily="34" charset="0"/>
              </a:rPr>
              <a:t>Question: </a:t>
            </a:r>
            <a:r>
              <a:rPr lang="en-US" sz="2200" kern="10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What are some common accommodations for hiring and interviewing? </a:t>
            </a:r>
          </a:p>
          <a:p>
            <a:pPr marL="0" indent="0">
              <a:lnSpc>
                <a:spcPct val="90000"/>
              </a:lnSpc>
              <a:spcAft>
                <a:spcPts val="600"/>
              </a:spcAft>
              <a:buNone/>
              <a:defRPr/>
            </a:pPr>
            <a:r>
              <a:rPr lang="en-US" sz="2000" kern="100" dirty="0">
                <a:solidFill>
                  <a:srgbClr val="555555"/>
                </a:solidFill>
                <a:latin typeface="Arial Nova" panose="020B0504020202020204" pitchFamily="34" charset="0"/>
                <a:ea typeface="Calibri" panose="020F0502020204030204" pitchFamily="34" charset="0"/>
                <a:cs typeface="Times New Roman" panose="02020603050405020304" pitchFamily="18" charset="0"/>
                <a:hlinkClick r:id="rId3"/>
              </a:rPr>
              <a:t>Neurodiversity </a:t>
            </a:r>
            <a:endParaRPr lang="en-US" sz="2000" kern="100" dirty="0">
              <a:solidFill>
                <a:srgbClr val="555555"/>
              </a:solidFill>
              <a:effectLst/>
              <a:latin typeface="Arial Nova" panose="020B0504020202020204" pitchFamily="34" charset="0"/>
              <a:ea typeface="Calibri" panose="020F0502020204030204" pitchFamily="34" charset="0"/>
              <a:cs typeface="Times New Roman" panose="02020603050405020304" pitchFamily="18" charset="0"/>
            </a:endParaRPr>
          </a:p>
          <a:p>
            <a:pPr>
              <a:spcAft>
                <a:spcPts val="600"/>
              </a:spcAft>
              <a:defRPr/>
            </a:pPr>
            <a:endParaRPr lang="en-US" sz="2400" kern="100" dirty="0">
              <a:effectLst/>
              <a:latin typeface="Arial Nova" panose="020B0504020202020204" pitchFamily="34" charset="0"/>
              <a:ea typeface="Calibri" panose="020F0502020204030204" pitchFamily="34" charset="0"/>
              <a:cs typeface="Times New Roman" panose="02020603050405020304" pitchFamily="18" charset="0"/>
            </a:endParaRPr>
          </a:p>
          <a:p>
            <a:pPr>
              <a:spcAft>
                <a:spcPts val="600"/>
              </a:spcAft>
              <a:defRPr/>
            </a:pPr>
            <a:endParaRPr lang="en-US" altLang="en-US" sz="2400" b="0" dirty="0">
              <a:solidFill>
                <a:srgbClr val="0070C0"/>
              </a:solidFill>
              <a:latin typeface="Arial Nova" panose="020B0504020202020204" pitchFamily="34" charset="0"/>
            </a:endParaRPr>
          </a:p>
          <a:p>
            <a:endParaRPr lang="en-US" sz="1800" dirty="0">
              <a:solidFill>
                <a:schemeClr val="tx1"/>
              </a:solidFill>
              <a:latin typeface="Arial Nova" panose="020B0504020202020204" pitchFamily="34" charset="0"/>
            </a:endParaRPr>
          </a:p>
        </p:txBody>
      </p:sp>
      <p:sp>
        <p:nvSpPr>
          <p:cNvPr id="4" name="Slide Number Placeholder 3">
            <a:extLst>
              <a:ext uri="{FF2B5EF4-FFF2-40B4-BE49-F238E27FC236}">
                <a16:creationId xmlns:a16="http://schemas.microsoft.com/office/drawing/2014/main" id="{D15FC838-2E25-BD94-4EDC-73F34A9429BF}"/>
              </a:ext>
            </a:extLst>
          </p:cNvPr>
          <p:cNvSpPr>
            <a:spLocks noGrp="1"/>
          </p:cNvSpPr>
          <p:nvPr>
            <p:ph type="sldNum" sz="quarter" idx="12"/>
          </p:nvPr>
        </p:nvSpPr>
        <p:spPr/>
        <p:txBody>
          <a:bodyPr vert="horz" lIns="91440" tIns="45720" rIns="91440" bIns="45720" rtlCol="0" anchor="b">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FF96B15-8338-45D5-A943-561235072D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13</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9" name="Picture 8">
            <a:extLst>
              <a:ext uri="{FF2B5EF4-FFF2-40B4-BE49-F238E27FC236}">
                <a16:creationId xmlns:a16="http://schemas.microsoft.com/office/drawing/2014/main" id="{87BCB165-3C2F-151F-E967-9BD7E83F8C56}"/>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5247" y="2712719"/>
            <a:ext cx="3690682" cy="3390725"/>
          </a:xfrm>
          <a:prstGeom prst="rect">
            <a:avLst/>
          </a:prstGeom>
        </p:spPr>
      </p:pic>
    </p:spTree>
    <p:extLst>
      <p:ext uri="{BB962C8B-B14F-4D97-AF65-F5344CB8AC3E}">
        <p14:creationId xmlns:p14="http://schemas.microsoft.com/office/powerpoint/2010/main" val="4259732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38FF-D993-843C-D64D-1A057CA1CB39}"/>
              </a:ext>
            </a:extLst>
          </p:cNvPr>
          <p:cNvSpPr>
            <a:spLocks noGrp="1"/>
          </p:cNvSpPr>
          <p:nvPr>
            <p:ph type="title"/>
          </p:nvPr>
        </p:nvSpPr>
        <p:spPr>
          <a:xfrm>
            <a:off x="1153907" y="1693332"/>
            <a:ext cx="3860260" cy="1735668"/>
          </a:xfrm>
        </p:spPr>
        <p:txBody>
          <a:bodyPr anchor="b">
            <a:normAutofit/>
          </a:bodyPr>
          <a:lstStyle/>
          <a:p>
            <a:r>
              <a:rPr lang="en-US" sz="3600" dirty="0"/>
              <a:t>More Questions?</a:t>
            </a:r>
          </a:p>
        </p:txBody>
      </p:sp>
      <p:pic>
        <p:nvPicPr>
          <p:cNvPr id="6" name="Content Placeholder 5">
            <a:extLst>
              <a:ext uri="{FF2B5EF4-FFF2-40B4-BE49-F238E27FC236}">
                <a16:creationId xmlns:a16="http://schemas.microsoft.com/office/drawing/2014/main" id="{B1F11E0C-6C27-8EC0-AD09-BD77462E86F1}"/>
              </a:ext>
              <a:ext uri="{C183D7F6-B498-43B3-948B-1728B52AA6E4}">
                <adec:decorative xmlns:adec="http://schemas.microsoft.com/office/drawing/2017/decorative" val="1"/>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b="-1"/>
          <a:stretch/>
        </p:blipFill>
        <p:spPr>
          <a:xfrm>
            <a:off x="6058861" y="478881"/>
            <a:ext cx="5582675" cy="5908526"/>
          </a:xfrm>
          <a:noFill/>
        </p:spPr>
      </p:pic>
      <p:sp>
        <p:nvSpPr>
          <p:cNvPr id="3" name="Rectangle 2">
            <a:extLst>
              <a:ext uri="{FF2B5EF4-FFF2-40B4-BE49-F238E27FC236}">
                <a16:creationId xmlns:a16="http://schemas.microsoft.com/office/drawing/2014/main" id="{62E93CD3-C73D-E459-AE0B-5BF2986A522B}"/>
              </a:ext>
              <a:ext uri="{C183D7F6-B498-43B3-948B-1728B52AA6E4}">
                <adec:decorative xmlns:adec="http://schemas.microsoft.com/office/drawing/2017/decorative" val="1"/>
              </a:ext>
            </a:extLst>
          </p:cNvPr>
          <p:cNvSpPr/>
          <p:nvPr/>
        </p:nvSpPr>
        <p:spPr>
          <a:xfrm>
            <a:off x="10448924" y="119270"/>
            <a:ext cx="663575" cy="1017380"/>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3">
            <a:extLst>
              <a:ext uri="{FF2B5EF4-FFF2-40B4-BE49-F238E27FC236}">
                <a16:creationId xmlns:a16="http://schemas.microsoft.com/office/drawing/2014/main" id="{71BB506E-0B01-8078-3787-95F189F5F9D6}"/>
              </a:ext>
            </a:extLst>
          </p:cNvPr>
          <p:cNvSpPr>
            <a:spLocks noGrp="1"/>
          </p:cNvSpPr>
          <p:nvPr>
            <p:ph type="body" sz="half" idx="2"/>
          </p:nvPr>
        </p:nvSpPr>
        <p:spPr>
          <a:xfrm>
            <a:off x="1154955" y="3657600"/>
            <a:ext cx="3859212" cy="1371600"/>
          </a:xfrm>
        </p:spPr>
        <p:txBody>
          <a:bodyPr>
            <a:normAutofit/>
          </a:bodyPr>
          <a:lstStyle/>
          <a:p>
            <a:pPr marL="0" indent="0">
              <a:buNone/>
            </a:pPr>
            <a:r>
              <a:rPr lang="en-US" sz="2800" dirty="0"/>
              <a:t>Use the Q&amp;A Feature</a:t>
            </a:r>
          </a:p>
        </p:txBody>
      </p:sp>
      <p:sp>
        <p:nvSpPr>
          <p:cNvPr id="4" name="Slide Number Placeholder 3">
            <a:extLst>
              <a:ext uri="{FF2B5EF4-FFF2-40B4-BE49-F238E27FC236}">
                <a16:creationId xmlns:a16="http://schemas.microsoft.com/office/drawing/2014/main" id="{52C50BB1-6C1A-A177-73D6-D902A4FC5266}"/>
              </a:ext>
            </a:extLst>
          </p:cNvPr>
          <p:cNvSpPr>
            <a:spLocks noGrp="1"/>
          </p:cNvSpPr>
          <p:nvPr>
            <p:ph type="sldNum" sz="quarter" idx="12"/>
          </p:nvPr>
        </p:nvSpPr>
        <p:spPr>
          <a:xfrm>
            <a:off x="10352540" y="295729"/>
            <a:ext cx="838199" cy="767687"/>
          </a:xfrm>
        </p:spPr>
        <p:txBody>
          <a:bodyPr anchor="b">
            <a:normAutofit/>
          </a:bodyPr>
          <a:lstStyle/>
          <a:p>
            <a:pPr>
              <a:spcAft>
                <a:spcPts val="600"/>
              </a:spcAft>
            </a:pPr>
            <a:fld id="{9FF96B15-8338-45D5-A943-561235072D66}" type="slidenum">
              <a:rPr lang="en-US" noProof="0" smtClean="0"/>
              <a:pPr>
                <a:spcAft>
                  <a:spcPts val="600"/>
                </a:spcAft>
              </a:pPr>
              <a:t>14</a:t>
            </a:fld>
            <a:endParaRPr lang="en-US" noProof="0" dirty="0"/>
          </a:p>
        </p:txBody>
      </p:sp>
    </p:spTree>
    <p:extLst>
      <p:ext uri="{BB962C8B-B14F-4D97-AF65-F5344CB8AC3E}">
        <p14:creationId xmlns:p14="http://schemas.microsoft.com/office/powerpoint/2010/main" val="34590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8C3-DF51-C715-4A57-3BA9134CEC36}"/>
              </a:ext>
            </a:extLst>
          </p:cNvPr>
          <p:cNvSpPr>
            <a:spLocks noGrp="1"/>
          </p:cNvSpPr>
          <p:nvPr>
            <p:ph type="title"/>
          </p:nvPr>
        </p:nvSpPr>
        <p:spPr/>
        <p:txBody>
          <a:bodyPr vert="horz" lIns="91440" tIns="45720" rIns="91440" bIns="45720" rtlCol="0" anchor="ctr">
            <a:normAutofit fontScale="90000"/>
          </a:bodyPr>
          <a:lstStyle/>
          <a:p>
            <a:pPr>
              <a:lnSpc>
                <a:spcPct val="90000"/>
              </a:lnSpc>
            </a:pPr>
            <a:r>
              <a:rPr lang="en-US" b="0" i="0" kern="1200" dirty="0">
                <a:latin typeface="+mj-lt"/>
                <a:ea typeface="+mj-ea"/>
                <a:cs typeface="+mj-cs"/>
              </a:rPr>
              <a:t>Attention Deficit/Hyperactivity Disorder </a:t>
            </a:r>
          </a:p>
        </p:txBody>
      </p:sp>
      <p:sp>
        <p:nvSpPr>
          <p:cNvPr id="3" name="Content Placeholder 2">
            <a:extLst>
              <a:ext uri="{FF2B5EF4-FFF2-40B4-BE49-F238E27FC236}">
                <a16:creationId xmlns:a16="http://schemas.microsoft.com/office/drawing/2014/main" id="{5BF8E9D6-3F61-8D80-760E-EDC3727FAC71}"/>
              </a:ext>
            </a:extLst>
          </p:cNvPr>
          <p:cNvSpPr>
            <a:spLocks noGrp="1"/>
          </p:cNvSpPr>
          <p:nvPr>
            <p:ph idx="1"/>
          </p:nvPr>
        </p:nvSpPr>
        <p:spPr>
          <a:xfrm>
            <a:off x="1154953" y="2475681"/>
            <a:ext cx="9817847" cy="4086590"/>
          </a:xfrm>
        </p:spPr>
        <p:txBody>
          <a:bodyPr>
            <a:normAutofit fontScale="32500" lnSpcReduction="20000"/>
          </a:bodyPr>
          <a:lstStyle/>
          <a:p>
            <a:pPr marL="0" indent="0">
              <a:lnSpc>
                <a:spcPct val="110000"/>
              </a:lnSpc>
              <a:spcAft>
                <a:spcPts val="600"/>
              </a:spcAft>
              <a:buNone/>
              <a:defRPr/>
            </a:pPr>
            <a:r>
              <a:rPr lang="en-US" altLang="en-US" sz="8000" b="1" dirty="0">
                <a:solidFill>
                  <a:schemeClr val="tx1"/>
                </a:solidFill>
                <a:latin typeface="Arial Nova" panose="020B0504020202020204" pitchFamily="34" charset="0"/>
              </a:rPr>
              <a:t>Accommodations needed for:</a:t>
            </a:r>
          </a:p>
          <a:p>
            <a:pPr>
              <a:lnSpc>
                <a:spcPct val="110000"/>
              </a:lnSpc>
              <a:spcAft>
                <a:spcPts val="600"/>
              </a:spcAft>
              <a:defRPr/>
            </a:pPr>
            <a:r>
              <a:rPr lang="en-US" altLang="en-US" sz="6800" b="0" dirty="0">
                <a:solidFill>
                  <a:schemeClr val="tx1"/>
                </a:solidFill>
                <a:latin typeface="Arial Nova" panose="020B0504020202020204" pitchFamily="34" charset="0"/>
              </a:rPr>
              <a:t>Focus/Concentration</a:t>
            </a:r>
          </a:p>
          <a:p>
            <a:pPr>
              <a:lnSpc>
                <a:spcPct val="110000"/>
              </a:lnSpc>
              <a:spcAft>
                <a:spcPts val="600"/>
              </a:spcAft>
              <a:defRPr/>
            </a:pPr>
            <a:r>
              <a:rPr lang="en-US" altLang="en-US" sz="6800" b="0" dirty="0">
                <a:solidFill>
                  <a:schemeClr val="tx1"/>
                </a:solidFill>
                <a:latin typeface="Arial Nova" panose="020B0504020202020204" pitchFamily="34" charset="0"/>
              </a:rPr>
              <a:t>Time Management</a:t>
            </a:r>
          </a:p>
          <a:p>
            <a:pPr>
              <a:lnSpc>
                <a:spcPct val="110000"/>
              </a:lnSpc>
              <a:spcAft>
                <a:spcPts val="600"/>
              </a:spcAft>
              <a:defRPr/>
            </a:pPr>
            <a:r>
              <a:rPr lang="en-US" altLang="en-US" sz="6800" b="0" dirty="0">
                <a:solidFill>
                  <a:schemeClr val="tx1"/>
                </a:solidFill>
                <a:latin typeface="Arial Nova" panose="020B0504020202020204" pitchFamily="34" charset="0"/>
              </a:rPr>
              <a:t>Hyperactivity/Impulsivity</a:t>
            </a:r>
          </a:p>
          <a:p>
            <a:pPr>
              <a:lnSpc>
                <a:spcPct val="110000"/>
              </a:lnSpc>
              <a:spcAft>
                <a:spcPts val="600"/>
              </a:spcAft>
              <a:defRPr/>
            </a:pPr>
            <a:r>
              <a:rPr lang="en-US" altLang="en-US" sz="6800" dirty="0">
                <a:solidFill>
                  <a:schemeClr val="tx1"/>
                </a:solidFill>
                <a:latin typeface="Arial Nova" panose="020B0504020202020204" pitchFamily="34" charset="0"/>
              </a:rPr>
              <a:t>Getting to Work on Time</a:t>
            </a:r>
            <a:endParaRPr lang="en-US" altLang="en-US" sz="6800" b="0" dirty="0">
              <a:solidFill>
                <a:schemeClr val="tx1"/>
              </a:solidFill>
              <a:latin typeface="Arial Nova" panose="020B0504020202020204" pitchFamily="34" charset="0"/>
            </a:endParaRPr>
          </a:p>
          <a:p>
            <a:pPr marL="0" indent="0">
              <a:lnSpc>
                <a:spcPct val="110000"/>
              </a:lnSpc>
              <a:spcAft>
                <a:spcPts val="600"/>
              </a:spcAft>
              <a:buNone/>
              <a:defRPr/>
            </a:pPr>
            <a:r>
              <a:rPr lang="en-US" altLang="en-US" sz="7400" b="1" dirty="0">
                <a:solidFill>
                  <a:schemeClr val="tx1"/>
                </a:solidFill>
                <a:latin typeface="Arial Nova" panose="020B0504020202020204" pitchFamily="34" charset="0"/>
              </a:rPr>
              <a:t>Question: </a:t>
            </a:r>
            <a:r>
              <a:rPr lang="en-US" altLang="en-US" sz="6800" dirty="0">
                <a:solidFill>
                  <a:schemeClr val="tx1"/>
                </a:solidFill>
                <a:latin typeface="Arial Nova" panose="020B0504020202020204" pitchFamily="34" charset="0"/>
              </a:rPr>
              <a:t>How can accommodations really help if the employer is not required to lessen standards that cannot be met?</a:t>
            </a:r>
            <a:endParaRPr lang="en-US" altLang="en-US" sz="6800" b="0" dirty="0">
              <a:solidFill>
                <a:schemeClr val="tx1"/>
              </a:solidFill>
              <a:latin typeface="Arial Nova" panose="020B0504020202020204" pitchFamily="34" charset="0"/>
            </a:endParaRPr>
          </a:p>
          <a:p>
            <a:pPr marL="0" indent="0">
              <a:lnSpc>
                <a:spcPct val="110000"/>
              </a:lnSpc>
              <a:spcAft>
                <a:spcPts val="600"/>
              </a:spcAft>
              <a:buNone/>
            </a:pPr>
            <a:r>
              <a:rPr lang="en-US" sz="6200" dirty="0">
                <a:solidFill>
                  <a:schemeClr val="tx1"/>
                </a:solidFill>
                <a:latin typeface="Arial Nova" panose="020B0504020202020204" pitchFamily="34" charset="0"/>
                <a:hlinkClick r:id="rId3"/>
              </a:rPr>
              <a:t>ADHD</a:t>
            </a:r>
            <a:endParaRPr lang="en-US" sz="6200" dirty="0">
              <a:solidFill>
                <a:schemeClr val="tx1"/>
              </a:solidFill>
              <a:latin typeface="Arial Nova" panose="020B0504020202020204" pitchFamily="34" charset="0"/>
            </a:endParaRPr>
          </a:p>
        </p:txBody>
      </p:sp>
      <p:sp>
        <p:nvSpPr>
          <p:cNvPr id="4" name="Slide Number Placeholder 3">
            <a:extLst>
              <a:ext uri="{FF2B5EF4-FFF2-40B4-BE49-F238E27FC236}">
                <a16:creationId xmlns:a16="http://schemas.microsoft.com/office/drawing/2014/main" id="{D15FC838-2E25-BD94-4EDC-73F34A9429BF}"/>
              </a:ext>
            </a:extLst>
          </p:cNvPr>
          <p:cNvSpPr>
            <a:spLocks noGrp="1"/>
          </p:cNvSpPr>
          <p:nvPr>
            <p:ph type="sldNum" sz="quarter" idx="12"/>
          </p:nvPr>
        </p:nvSpPr>
        <p:spPr/>
        <p:txBody>
          <a:bodyPr vert="horz" lIns="91440" tIns="45720" rIns="91440" bIns="45720" rtlCol="0" anchor="b">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FF96B15-8338-45D5-A943-561235072D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15</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90207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8C3-DF51-C715-4A57-3BA9134CEC36}"/>
              </a:ext>
            </a:extLst>
          </p:cNvPr>
          <p:cNvSpPr>
            <a:spLocks noGrp="1"/>
          </p:cNvSpPr>
          <p:nvPr>
            <p:ph type="title"/>
          </p:nvPr>
        </p:nvSpPr>
        <p:spPr/>
        <p:txBody>
          <a:bodyPr vert="horz" lIns="91440" tIns="45720" rIns="91440" bIns="45720" rtlCol="0" anchor="ctr">
            <a:normAutofit/>
          </a:bodyPr>
          <a:lstStyle/>
          <a:p>
            <a:pPr>
              <a:lnSpc>
                <a:spcPct val="90000"/>
              </a:lnSpc>
            </a:pPr>
            <a:r>
              <a:rPr lang="en-US" b="0" i="0" kern="1200" dirty="0">
                <a:latin typeface="+mj-lt"/>
                <a:ea typeface="+mj-ea"/>
                <a:cs typeface="+mj-cs"/>
              </a:rPr>
              <a:t>Reducing Stress and Anxiety</a:t>
            </a:r>
          </a:p>
        </p:txBody>
      </p:sp>
      <p:sp>
        <p:nvSpPr>
          <p:cNvPr id="3" name="Content Placeholder 2">
            <a:extLst>
              <a:ext uri="{FF2B5EF4-FFF2-40B4-BE49-F238E27FC236}">
                <a16:creationId xmlns:a16="http://schemas.microsoft.com/office/drawing/2014/main" id="{5BF8E9D6-3F61-8D80-760E-EDC3727FAC71}"/>
              </a:ext>
            </a:extLst>
          </p:cNvPr>
          <p:cNvSpPr>
            <a:spLocks noGrp="1"/>
          </p:cNvSpPr>
          <p:nvPr>
            <p:ph idx="1"/>
          </p:nvPr>
        </p:nvSpPr>
        <p:spPr>
          <a:xfrm>
            <a:off x="1003853" y="2475681"/>
            <a:ext cx="7134308" cy="4086590"/>
          </a:xfrm>
        </p:spPr>
        <p:txBody>
          <a:bodyPr>
            <a:normAutofit/>
          </a:bodyPr>
          <a:lstStyle/>
          <a:p>
            <a:pPr marL="0" indent="0">
              <a:lnSpc>
                <a:spcPct val="90000"/>
              </a:lnSpc>
              <a:spcAft>
                <a:spcPts val="600"/>
              </a:spcAft>
              <a:buNone/>
              <a:defRPr/>
            </a:pPr>
            <a:r>
              <a:rPr lang="en-US" altLang="en-US" sz="2600" b="1" dirty="0">
                <a:solidFill>
                  <a:schemeClr val="tx1"/>
                </a:solidFill>
                <a:latin typeface="Arial Nova" panose="020B0504020202020204" pitchFamily="34" charset="0"/>
              </a:rPr>
              <a:t>Accommodations needed:</a:t>
            </a:r>
          </a:p>
          <a:p>
            <a:pPr>
              <a:lnSpc>
                <a:spcPct val="90000"/>
              </a:lnSpc>
              <a:spcAft>
                <a:spcPts val="600"/>
              </a:spcAft>
              <a:defRPr/>
            </a:pPr>
            <a:r>
              <a:rPr lang="en-US" altLang="en-US" sz="2200" dirty="0">
                <a:solidFill>
                  <a:schemeClr val="tx1"/>
                </a:solidFill>
                <a:latin typeface="Arial Nova" panose="020B0504020202020204" pitchFamily="34" charset="0"/>
              </a:rPr>
              <a:t>Identify Stressors</a:t>
            </a:r>
          </a:p>
          <a:p>
            <a:pPr>
              <a:lnSpc>
                <a:spcPct val="90000"/>
              </a:lnSpc>
              <a:spcAft>
                <a:spcPts val="600"/>
              </a:spcAft>
              <a:defRPr/>
            </a:pPr>
            <a:r>
              <a:rPr lang="en-US" altLang="en-US" sz="2200" dirty="0">
                <a:solidFill>
                  <a:schemeClr val="tx1"/>
                </a:solidFill>
                <a:latin typeface="Arial Nova" panose="020B0504020202020204" pitchFamily="34" charset="0"/>
              </a:rPr>
              <a:t>Flexible Schedules</a:t>
            </a:r>
          </a:p>
          <a:p>
            <a:pPr>
              <a:lnSpc>
                <a:spcPct val="90000"/>
              </a:lnSpc>
              <a:spcAft>
                <a:spcPts val="600"/>
              </a:spcAft>
              <a:defRPr/>
            </a:pPr>
            <a:r>
              <a:rPr lang="en-US" altLang="en-US" sz="2200" b="0" dirty="0">
                <a:solidFill>
                  <a:schemeClr val="tx1"/>
                </a:solidFill>
                <a:latin typeface="Arial Nova" panose="020B0504020202020204" pitchFamily="34" charset="0"/>
              </a:rPr>
              <a:t>Modified Breaks</a:t>
            </a:r>
          </a:p>
          <a:p>
            <a:pPr>
              <a:lnSpc>
                <a:spcPct val="90000"/>
              </a:lnSpc>
              <a:spcAft>
                <a:spcPts val="600"/>
              </a:spcAft>
              <a:defRPr/>
            </a:pPr>
            <a:r>
              <a:rPr lang="en-US" altLang="en-US" sz="2200" b="0" dirty="0">
                <a:solidFill>
                  <a:schemeClr val="tx1"/>
                </a:solidFill>
                <a:latin typeface="Arial Nova" panose="020B0504020202020204" pitchFamily="34" charset="0"/>
              </a:rPr>
              <a:t>Telework </a:t>
            </a:r>
            <a:endParaRPr lang="en-US" altLang="en-US" sz="2200" dirty="0">
              <a:solidFill>
                <a:schemeClr val="tx1"/>
              </a:solidFill>
              <a:latin typeface="Arial Nova" panose="020B0504020202020204" pitchFamily="34" charset="0"/>
            </a:endParaRPr>
          </a:p>
          <a:p>
            <a:pPr marL="0" indent="0">
              <a:lnSpc>
                <a:spcPct val="90000"/>
              </a:lnSpc>
              <a:spcAft>
                <a:spcPts val="600"/>
              </a:spcAft>
              <a:buNone/>
              <a:defRPr/>
            </a:pPr>
            <a:r>
              <a:rPr lang="en-US" altLang="en-US" sz="2400" b="1" dirty="0">
                <a:solidFill>
                  <a:schemeClr val="tx1"/>
                </a:solidFill>
                <a:latin typeface="Arial Nova" panose="020B0504020202020204" pitchFamily="34" charset="0"/>
              </a:rPr>
              <a:t>Question: </a:t>
            </a:r>
            <a:r>
              <a:rPr lang="en-US" altLang="en-US" sz="2200" dirty="0">
                <a:solidFill>
                  <a:schemeClr val="tx1"/>
                </a:solidFill>
                <a:latin typeface="Arial Nova" panose="020B0504020202020204" pitchFamily="34" charset="0"/>
              </a:rPr>
              <a:t>What is the best way for employers to determine the causes of employee stress and anxiety? </a:t>
            </a:r>
          </a:p>
          <a:p>
            <a:pPr marL="0" indent="0">
              <a:lnSpc>
                <a:spcPct val="90000"/>
              </a:lnSpc>
              <a:spcAft>
                <a:spcPts val="600"/>
              </a:spcAft>
              <a:buNone/>
              <a:defRPr/>
            </a:pPr>
            <a:r>
              <a:rPr lang="en-US" sz="2000" dirty="0">
                <a:solidFill>
                  <a:schemeClr val="tx1"/>
                </a:solidFill>
                <a:latin typeface="Arial Nova" panose="020B0504020202020204" pitchFamily="34" charset="0"/>
                <a:hlinkClick r:id="rId3"/>
              </a:rPr>
              <a:t>Dealing with Stress in the Workplace</a:t>
            </a:r>
            <a:endParaRPr lang="en-US" sz="2000" dirty="0">
              <a:solidFill>
                <a:schemeClr val="tx1"/>
              </a:solidFill>
              <a:latin typeface="Arial Nova" panose="020B0504020202020204" pitchFamily="34" charset="0"/>
            </a:endParaRPr>
          </a:p>
        </p:txBody>
      </p:sp>
      <p:sp>
        <p:nvSpPr>
          <p:cNvPr id="4" name="Slide Number Placeholder 3">
            <a:extLst>
              <a:ext uri="{FF2B5EF4-FFF2-40B4-BE49-F238E27FC236}">
                <a16:creationId xmlns:a16="http://schemas.microsoft.com/office/drawing/2014/main" id="{D15FC838-2E25-BD94-4EDC-73F34A9429BF}"/>
              </a:ext>
            </a:extLst>
          </p:cNvPr>
          <p:cNvSpPr>
            <a:spLocks noGrp="1"/>
          </p:cNvSpPr>
          <p:nvPr>
            <p:ph type="sldNum" sz="quarter" idx="12"/>
          </p:nvPr>
        </p:nvSpPr>
        <p:spPr/>
        <p:txBody>
          <a:bodyPr vert="horz" lIns="91440" tIns="45720" rIns="91440" bIns="45720" rtlCol="0" anchor="b">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FF96B15-8338-45D5-A943-561235072D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16</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836086D3-40DE-A781-A98A-AB9DF57B6954}"/>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22640" y="2579497"/>
            <a:ext cx="3220720" cy="3233215"/>
          </a:xfrm>
          <a:prstGeom prst="rect">
            <a:avLst/>
          </a:prstGeom>
        </p:spPr>
      </p:pic>
    </p:spTree>
    <p:extLst>
      <p:ext uri="{BB962C8B-B14F-4D97-AF65-F5344CB8AC3E}">
        <p14:creationId xmlns:p14="http://schemas.microsoft.com/office/powerpoint/2010/main" val="300990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38FF-D993-843C-D64D-1A057CA1CB39}"/>
              </a:ext>
            </a:extLst>
          </p:cNvPr>
          <p:cNvSpPr>
            <a:spLocks noGrp="1"/>
          </p:cNvSpPr>
          <p:nvPr>
            <p:ph type="title"/>
          </p:nvPr>
        </p:nvSpPr>
        <p:spPr>
          <a:xfrm>
            <a:off x="1153907" y="1693332"/>
            <a:ext cx="3860260" cy="1735668"/>
          </a:xfrm>
        </p:spPr>
        <p:txBody>
          <a:bodyPr anchor="b">
            <a:normAutofit/>
          </a:bodyPr>
          <a:lstStyle/>
          <a:p>
            <a:r>
              <a:rPr lang="en-US" sz="3600" dirty="0"/>
              <a:t>Additional Questions? </a:t>
            </a:r>
          </a:p>
        </p:txBody>
      </p:sp>
      <p:pic>
        <p:nvPicPr>
          <p:cNvPr id="6" name="Content Placeholder 5">
            <a:extLst>
              <a:ext uri="{FF2B5EF4-FFF2-40B4-BE49-F238E27FC236}">
                <a16:creationId xmlns:a16="http://schemas.microsoft.com/office/drawing/2014/main" id="{B1F11E0C-6C27-8EC0-AD09-BD77462E86F1}"/>
              </a:ext>
              <a:ext uri="{C183D7F6-B498-43B3-948B-1728B52AA6E4}">
                <adec:decorative xmlns:adec="http://schemas.microsoft.com/office/drawing/2017/decorative" val="1"/>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b="-1"/>
          <a:stretch/>
        </p:blipFill>
        <p:spPr>
          <a:xfrm>
            <a:off x="6058861" y="478881"/>
            <a:ext cx="5582675" cy="5908526"/>
          </a:xfrm>
          <a:noFill/>
        </p:spPr>
      </p:pic>
      <p:sp>
        <p:nvSpPr>
          <p:cNvPr id="3" name="Rectangle 2">
            <a:extLst>
              <a:ext uri="{FF2B5EF4-FFF2-40B4-BE49-F238E27FC236}">
                <a16:creationId xmlns:a16="http://schemas.microsoft.com/office/drawing/2014/main" id="{62E93CD3-C73D-E459-AE0B-5BF2986A522B}"/>
              </a:ext>
              <a:ext uri="{C183D7F6-B498-43B3-948B-1728B52AA6E4}">
                <adec:decorative xmlns:adec="http://schemas.microsoft.com/office/drawing/2017/decorative" val="1"/>
              </a:ext>
            </a:extLst>
          </p:cNvPr>
          <p:cNvSpPr/>
          <p:nvPr/>
        </p:nvSpPr>
        <p:spPr>
          <a:xfrm>
            <a:off x="10448924" y="119270"/>
            <a:ext cx="663575" cy="1017380"/>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1" name="Text Placeholder 3">
            <a:extLst>
              <a:ext uri="{FF2B5EF4-FFF2-40B4-BE49-F238E27FC236}">
                <a16:creationId xmlns:a16="http://schemas.microsoft.com/office/drawing/2014/main" id="{71BB506E-0B01-8078-3787-95F189F5F9D6}"/>
              </a:ext>
            </a:extLst>
          </p:cNvPr>
          <p:cNvSpPr>
            <a:spLocks noGrp="1"/>
          </p:cNvSpPr>
          <p:nvPr>
            <p:ph type="body" sz="half" idx="2"/>
          </p:nvPr>
        </p:nvSpPr>
        <p:spPr>
          <a:xfrm>
            <a:off x="1154955" y="3657600"/>
            <a:ext cx="3859212" cy="1371600"/>
          </a:xfrm>
        </p:spPr>
        <p:txBody>
          <a:bodyPr>
            <a:normAutofit/>
          </a:bodyPr>
          <a:lstStyle/>
          <a:p>
            <a:pPr marL="0" indent="0">
              <a:buNone/>
            </a:pPr>
            <a:r>
              <a:rPr lang="en-US" sz="2800" dirty="0"/>
              <a:t>Use the Q&amp;A Feature</a:t>
            </a:r>
          </a:p>
        </p:txBody>
      </p:sp>
      <p:sp>
        <p:nvSpPr>
          <p:cNvPr id="4" name="Slide Number Placeholder 3">
            <a:extLst>
              <a:ext uri="{FF2B5EF4-FFF2-40B4-BE49-F238E27FC236}">
                <a16:creationId xmlns:a16="http://schemas.microsoft.com/office/drawing/2014/main" id="{52C50BB1-6C1A-A177-73D6-D902A4FC5266}"/>
              </a:ext>
            </a:extLst>
          </p:cNvPr>
          <p:cNvSpPr>
            <a:spLocks noGrp="1"/>
          </p:cNvSpPr>
          <p:nvPr>
            <p:ph type="sldNum" sz="quarter" idx="12"/>
          </p:nvPr>
        </p:nvSpPr>
        <p:spPr>
          <a:xfrm>
            <a:off x="10352540" y="295729"/>
            <a:ext cx="838199" cy="767687"/>
          </a:xfrm>
        </p:spPr>
        <p:txBody>
          <a:bodyPr anchor="b">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FF96B15-8338-45D5-A943-561235072D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17</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34239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8C3-DF51-C715-4A57-3BA9134CEC36}"/>
              </a:ext>
            </a:extLst>
          </p:cNvPr>
          <p:cNvSpPr>
            <a:spLocks noGrp="1"/>
          </p:cNvSpPr>
          <p:nvPr>
            <p:ph type="title"/>
          </p:nvPr>
        </p:nvSpPr>
        <p:spPr/>
        <p:txBody>
          <a:bodyPr vert="horz" lIns="91440" tIns="45720" rIns="91440" bIns="45720" rtlCol="0" anchor="ctr">
            <a:normAutofit/>
          </a:bodyPr>
          <a:lstStyle/>
          <a:p>
            <a:pPr>
              <a:lnSpc>
                <a:spcPct val="90000"/>
              </a:lnSpc>
            </a:pPr>
            <a:r>
              <a:rPr lang="en-US" dirty="0"/>
              <a:t>Executive Functioning Deficits</a:t>
            </a:r>
            <a:endParaRPr lang="en-US" b="0" i="0" kern="1200" dirty="0">
              <a:latin typeface="+mj-lt"/>
              <a:ea typeface="+mj-ea"/>
              <a:cs typeface="+mj-cs"/>
            </a:endParaRPr>
          </a:p>
        </p:txBody>
      </p:sp>
      <p:sp>
        <p:nvSpPr>
          <p:cNvPr id="3" name="Content Placeholder 2">
            <a:extLst>
              <a:ext uri="{FF2B5EF4-FFF2-40B4-BE49-F238E27FC236}">
                <a16:creationId xmlns:a16="http://schemas.microsoft.com/office/drawing/2014/main" id="{5BF8E9D6-3F61-8D80-760E-EDC3727FAC71}"/>
              </a:ext>
            </a:extLst>
          </p:cNvPr>
          <p:cNvSpPr>
            <a:spLocks noGrp="1"/>
          </p:cNvSpPr>
          <p:nvPr>
            <p:ph idx="1"/>
          </p:nvPr>
        </p:nvSpPr>
        <p:spPr>
          <a:xfrm>
            <a:off x="4121673" y="2475681"/>
            <a:ext cx="7458105" cy="4086590"/>
          </a:xfrm>
        </p:spPr>
        <p:txBody>
          <a:bodyPr>
            <a:normAutofit/>
          </a:bodyPr>
          <a:lstStyle/>
          <a:p>
            <a:pPr marL="0" indent="0">
              <a:lnSpc>
                <a:spcPct val="90000"/>
              </a:lnSpc>
              <a:spcAft>
                <a:spcPts val="600"/>
              </a:spcAft>
              <a:buNone/>
              <a:defRPr/>
            </a:pPr>
            <a:r>
              <a:rPr lang="en-US" altLang="en-US" sz="2600" b="1" dirty="0">
                <a:solidFill>
                  <a:schemeClr val="tx1"/>
                </a:solidFill>
                <a:latin typeface="Arial Nova" panose="020B0504020202020204" pitchFamily="34" charset="0"/>
              </a:rPr>
              <a:t>Accommodations needed for:</a:t>
            </a:r>
          </a:p>
          <a:p>
            <a:pPr>
              <a:lnSpc>
                <a:spcPct val="90000"/>
              </a:lnSpc>
              <a:spcAft>
                <a:spcPts val="600"/>
              </a:spcAft>
              <a:defRPr/>
            </a:pPr>
            <a:r>
              <a:rPr lang="en-US" altLang="en-US" sz="2200" dirty="0">
                <a:solidFill>
                  <a:schemeClr val="tx1"/>
                </a:solidFill>
                <a:latin typeface="Arial Nova" panose="020B0504020202020204" pitchFamily="34" charset="0"/>
              </a:rPr>
              <a:t>Memory</a:t>
            </a:r>
          </a:p>
          <a:p>
            <a:pPr>
              <a:lnSpc>
                <a:spcPct val="90000"/>
              </a:lnSpc>
              <a:spcAft>
                <a:spcPts val="600"/>
              </a:spcAft>
              <a:defRPr/>
            </a:pPr>
            <a:r>
              <a:rPr lang="en-US" altLang="en-US" sz="2200" b="0" dirty="0">
                <a:solidFill>
                  <a:schemeClr val="tx1"/>
                </a:solidFill>
                <a:latin typeface="Arial Nova" panose="020B0504020202020204" pitchFamily="34" charset="0"/>
              </a:rPr>
              <a:t>Organization/Prioritization</a:t>
            </a:r>
          </a:p>
          <a:p>
            <a:pPr>
              <a:lnSpc>
                <a:spcPct val="90000"/>
              </a:lnSpc>
              <a:spcAft>
                <a:spcPts val="600"/>
              </a:spcAft>
              <a:defRPr/>
            </a:pPr>
            <a:r>
              <a:rPr lang="en-US" altLang="en-US" sz="2200" b="0" dirty="0">
                <a:solidFill>
                  <a:schemeClr val="tx1"/>
                </a:solidFill>
                <a:latin typeface="Arial Nova" panose="020B0504020202020204" pitchFamily="34" charset="0"/>
              </a:rPr>
              <a:t>Concentration</a:t>
            </a:r>
          </a:p>
          <a:p>
            <a:pPr>
              <a:lnSpc>
                <a:spcPct val="90000"/>
              </a:lnSpc>
              <a:spcAft>
                <a:spcPts val="600"/>
              </a:spcAft>
              <a:defRPr/>
            </a:pPr>
            <a:r>
              <a:rPr lang="en-US" altLang="en-US" sz="2200" b="0" dirty="0">
                <a:solidFill>
                  <a:schemeClr val="tx1"/>
                </a:solidFill>
                <a:latin typeface="Arial Nova" panose="020B0504020202020204" pitchFamily="34" charset="0"/>
              </a:rPr>
              <a:t>Multi-tasking</a:t>
            </a:r>
          </a:p>
          <a:p>
            <a:pPr marL="0" indent="0">
              <a:lnSpc>
                <a:spcPct val="90000"/>
              </a:lnSpc>
              <a:spcAft>
                <a:spcPts val="600"/>
              </a:spcAft>
              <a:buNone/>
              <a:defRPr/>
            </a:pPr>
            <a:r>
              <a:rPr lang="en-US" altLang="en-US" sz="2400" b="1" dirty="0">
                <a:solidFill>
                  <a:schemeClr val="tx1"/>
                </a:solidFill>
                <a:latin typeface="Arial Nova" panose="020B0504020202020204" pitchFamily="34" charset="0"/>
              </a:rPr>
              <a:t>Question: </a:t>
            </a:r>
            <a:r>
              <a:rPr lang="en-US" altLang="en-US" sz="2200" dirty="0">
                <a:solidFill>
                  <a:schemeClr val="tx1"/>
                </a:solidFill>
                <a:latin typeface="Arial Nova" panose="020B0504020202020204" pitchFamily="34" charset="0"/>
              </a:rPr>
              <a:t>Where do we start when the employee is having multiple difficulties with thinking and remembering?</a:t>
            </a:r>
          </a:p>
          <a:p>
            <a:pPr marL="0" indent="0">
              <a:lnSpc>
                <a:spcPct val="90000"/>
              </a:lnSpc>
              <a:spcAft>
                <a:spcPts val="600"/>
              </a:spcAft>
              <a:buNone/>
              <a:defRPr/>
            </a:pPr>
            <a:r>
              <a:rPr lang="en-US" sz="2000" dirty="0">
                <a:solidFill>
                  <a:schemeClr val="tx1"/>
                </a:solidFill>
                <a:latin typeface="Arial Nova" panose="020B0504020202020204" pitchFamily="34" charset="0"/>
                <a:hlinkClick r:id="rId3"/>
              </a:rPr>
              <a:t>Executive Functioning </a:t>
            </a:r>
            <a:endParaRPr lang="en-US" sz="2000" dirty="0">
              <a:solidFill>
                <a:schemeClr val="tx1"/>
              </a:solidFill>
              <a:latin typeface="Arial Nova" panose="020B0504020202020204" pitchFamily="34" charset="0"/>
            </a:endParaRPr>
          </a:p>
        </p:txBody>
      </p:sp>
      <p:sp>
        <p:nvSpPr>
          <p:cNvPr id="4" name="Slide Number Placeholder 3">
            <a:extLst>
              <a:ext uri="{FF2B5EF4-FFF2-40B4-BE49-F238E27FC236}">
                <a16:creationId xmlns:a16="http://schemas.microsoft.com/office/drawing/2014/main" id="{D15FC838-2E25-BD94-4EDC-73F34A9429BF}"/>
              </a:ext>
            </a:extLst>
          </p:cNvPr>
          <p:cNvSpPr>
            <a:spLocks noGrp="1"/>
          </p:cNvSpPr>
          <p:nvPr>
            <p:ph type="sldNum" sz="quarter" idx="12"/>
          </p:nvPr>
        </p:nvSpPr>
        <p:spPr/>
        <p:txBody>
          <a:bodyPr vert="horz" lIns="91440" tIns="45720" rIns="91440" bIns="45720" rtlCol="0" anchor="b">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FF96B15-8338-45D5-A943-561235072D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18</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A30A83A7-45B1-3EE8-610B-7B7D4004248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3133" y="2963332"/>
            <a:ext cx="3596139" cy="2695788"/>
          </a:xfrm>
          <a:prstGeom prst="rect">
            <a:avLst/>
          </a:prstGeom>
        </p:spPr>
      </p:pic>
    </p:spTree>
    <p:extLst>
      <p:ext uri="{BB962C8B-B14F-4D97-AF65-F5344CB8AC3E}">
        <p14:creationId xmlns:p14="http://schemas.microsoft.com/office/powerpoint/2010/main" val="389895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8C3-DF51-C715-4A57-3BA9134CEC36}"/>
              </a:ext>
            </a:extLst>
          </p:cNvPr>
          <p:cNvSpPr>
            <a:spLocks noGrp="1"/>
          </p:cNvSpPr>
          <p:nvPr>
            <p:ph type="title"/>
          </p:nvPr>
        </p:nvSpPr>
        <p:spPr/>
        <p:txBody>
          <a:bodyPr vert="horz" lIns="91440" tIns="45720" rIns="91440" bIns="45720" rtlCol="0" anchor="ctr">
            <a:normAutofit/>
          </a:bodyPr>
          <a:lstStyle/>
          <a:p>
            <a:pPr>
              <a:lnSpc>
                <a:spcPct val="90000"/>
              </a:lnSpc>
            </a:pPr>
            <a:r>
              <a:rPr lang="en-US" dirty="0"/>
              <a:t>C</a:t>
            </a:r>
            <a:r>
              <a:rPr lang="en-US" b="0" i="0" kern="1200" dirty="0">
                <a:latin typeface="+mj-lt"/>
                <a:ea typeface="+mj-ea"/>
                <a:cs typeface="+mj-cs"/>
              </a:rPr>
              <a:t>ommunication</a:t>
            </a:r>
          </a:p>
        </p:txBody>
      </p:sp>
      <p:sp>
        <p:nvSpPr>
          <p:cNvPr id="3" name="Content Placeholder 2">
            <a:extLst>
              <a:ext uri="{FF2B5EF4-FFF2-40B4-BE49-F238E27FC236}">
                <a16:creationId xmlns:a16="http://schemas.microsoft.com/office/drawing/2014/main" id="{5BF8E9D6-3F61-8D80-760E-EDC3727FAC71}"/>
              </a:ext>
            </a:extLst>
          </p:cNvPr>
          <p:cNvSpPr>
            <a:spLocks noGrp="1"/>
          </p:cNvSpPr>
          <p:nvPr>
            <p:ph idx="1"/>
          </p:nvPr>
        </p:nvSpPr>
        <p:spPr>
          <a:xfrm>
            <a:off x="1154953" y="2475681"/>
            <a:ext cx="10035786" cy="3936448"/>
          </a:xfrm>
        </p:spPr>
        <p:txBody>
          <a:bodyPr>
            <a:normAutofit/>
          </a:bodyPr>
          <a:lstStyle/>
          <a:p>
            <a:pPr marL="0" indent="0">
              <a:lnSpc>
                <a:spcPct val="90000"/>
              </a:lnSpc>
              <a:spcAft>
                <a:spcPts val="600"/>
              </a:spcAft>
              <a:buNone/>
              <a:defRPr/>
            </a:pPr>
            <a:r>
              <a:rPr lang="en-US" altLang="en-US" sz="2600" b="1" dirty="0">
                <a:solidFill>
                  <a:schemeClr val="tx1"/>
                </a:solidFill>
                <a:latin typeface="Arial Nova" panose="020B0504020202020204" pitchFamily="34" charset="0"/>
              </a:rPr>
              <a:t>Accommodations needed:</a:t>
            </a:r>
          </a:p>
          <a:p>
            <a:pPr>
              <a:lnSpc>
                <a:spcPct val="90000"/>
              </a:lnSpc>
              <a:spcAft>
                <a:spcPts val="600"/>
              </a:spcAft>
              <a:defRPr/>
            </a:pPr>
            <a:r>
              <a:rPr lang="en-US" altLang="en-US" sz="2200" b="0" dirty="0">
                <a:solidFill>
                  <a:schemeClr val="tx1"/>
                </a:solidFill>
                <a:latin typeface="Arial Nova" panose="020B0504020202020204" pitchFamily="34" charset="0"/>
              </a:rPr>
              <a:t>In-person Contact</a:t>
            </a:r>
          </a:p>
          <a:p>
            <a:pPr>
              <a:lnSpc>
                <a:spcPct val="90000"/>
              </a:lnSpc>
              <a:spcAft>
                <a:spcPts val="600"/>
              </a:spcAft>
              <a:defRPr/>
            </a:pPr>
            <a:r>
              <a:rPr lang="en-US" altLang="en-US" sz="2200" b="0" dirty="0">
                <a:solidFill>
                  <a:schemeClr val="tx1"/>
                </a:solidFill>
                <a:latin typeface="Arial Nova" panose="020B0504020202020204" pitchFamily="34" charset="0"/>
              </a:rPr>
              <a:t>Modified Schedules </a:t>
            </a:r>
          </a:p>
          <a:p>
            <a:pPr>
              <a:lnSpc>
                <a:spcPct val="90000"/>
              </a:lnSpc>
              <a:spcAft>
                <a:spcPts val="600"/>
              </a:spcAft>
              <a:defRPr/>
            </a:pPr>
            <a:r>
              <a:rPr lang="en-US" altLang="en-US" sz="2200" b="0" dirty="0">
                <a:solidFill>
                  <a:schemeClr val="tx1"/>
                </a:solidFill>
                <a:latin typeface="Arial Nova" panose="020B0504020202020204" pitchFamily="34" charset="0"/>
              </a:rPr>
              <a:t>Supervisory Methods</a:t>
            </a:r>
          </a:p>
          <a:p>
            <a:pPr>
              <a:lnSpc>
                <a:spcPct val="90000"/>
              </a:lnSpc>
              <a:spcAft>
                <a:spcPts val="600"/>
              </a:spcAft>
              <a:defRPr/>
            </a:pPr>
            <a:r>
              <a:rPr lang="en-US" altLang="en-US" sz="2200" b="0" dirty="0">
                <a:solidFill>
                  <a:schemeClr val="tx1"/>
                </a:solidFill>
                <a:latin typeface="Arial Nova" panose="020B0504020202020204" pitchFamily="34" charset="0"/>
              </a:rPr>
              <a:t>Alternate Communications</a:t>
            </a:r>
          </a:p>
          <a:p>
            <a:pPr marL="0" indent="0">
              <a:lnSpc>
                <a:spcPct val="90000"/>
              </a:lnSpc>
              <a:spcAft>
                <a:spcPts val="600"/>
              </a:spcAft>
              <a:buNone/>
              <a:defRPr/>
            </a:pPr>
            <a:r>
              <a:rPr lang="en-US" altLang="en-US" sz="2400" b="1" dirty="0">
                <a:solidFill>
                  <a:schemeClr val="tx1"/>
                </a:solidFill>
                <a:latin typeface="Arial Nova" panose="020B0504020202020204" pitchFamily="34" charset="0"/>
              </a:rPr>
              <a:t>Question: </a:t>
            </a:r>
            <a:r>
              <a:rPr lang="en-US" altLang="en-US" sz="2200" dirty="0">
                <a:solidFill>
                  <a:schemeClr val="tx1"/>
                </a:solidFill>
                <a:latin typeface="Arial Nova" panose="020B0504020202020204" pitchFamily="34" charset="0"/>
              </a:rPr>
              <a:t>What are the biggest communication issues you see, and how can they be accommodated?</a:t>
            </a:r>
          </a:p>
          <a:p>
            <a:pPr marL="0" indent="0">
              <a:lnSpc>
                <a:spcPct val="90000"/>
              </a:lnSpc>
              <a:spcAft>
                <a:spcPts val="600"/>
              </a:spcAft>
              <a:buNone/>
              <a:defRPr/>
            </a:pPr>
            <a:r>
              <a:rPr lang="en-US" altLang="en-US" sz="2000" dirty="0">
                <a:solidFill>
                  <a:schemeClr val="tx1"/>
                </a:solidFill>
                <a:latin typeface="Arial Nova" panose="020B0504020202020204" pitchFamily="34" charset="0"/>
                <a:hlinkClick r:id="rId3"/>
              </a:rPr>
              <a:t>Communication Difficulties in the Workplace</a:t>
            </a:r>
            <a:endParaRPr lang="en-US" altLang="en-US" sz="2000" dirty="0">
              <a:solidFill>
                <a:schemeClr val="tx1"/>
              </a:solidFill>
              <a:latin typeface="Arial Nova" panose="020B0504020202020204" pitchFamily="34" charset="0"/>
            </a:endParaRPr>
          </a:p>
          <a:p>
            <a:pPr>
              <a:spcAft>
                <a:spcPts val="600"/>
              </a:spcAft>
              <a:defRPr/>
            </a:pPr>
            <a:endParaRPr lang="en-US" altLang="en-US" sz="2400" dirty="0">
              <a:solidFill>
                <a:schemeClr val="tx1"/>
              </a:solidFill>
              <a:latin typeface="Arial Nova" panose="020B0504020202020204" pitchFamily="34" charset="0"/>
            </a:endParaRPr>
          </a:p>
          <a:p>
            <a:pPr>
              <a:spcAft>
                <a:spcPts val="600"/>
              </a:spcAft>
              <a:defRPr/>
            </a:pPr>
            <a:endParaRPr lang="en-US" altLang="en-US" sz="2400" b="0" dirty="0">
              <a:solidFill>
                <a:schemeClr val="tx1"/>
              </a:solidFill>
              <a:latin typeface="Arial Nova" panose="020B0504020202020204" pitchFamily="34" charset="0"/>
            </a:endParaRPr>
          </a:p>
          <a:p>
            <a:endParaRPr lang="en-US" sz="1800" dirty="0">
              <a:solidFill>
                <a:schemeClr val="tx1"/>
              </a:solidFill>
              <a:latin typeface="Arial Nova" panose="020B0504020202020204" pitchFamily="34" charset="0"/>
            </a:endParaRPr>
          </a:p>
        </p:txBody>
      </p:sp>
      <p:sp>
        <p:nvSpPr>
          <p:cNvPr id="4" name="Slide Number Placeholder 3">
            <a:extLst>
              <a:ext uri="{FF2B5EF4-FFF2-40B4-BE49-F238E27FC236}">
                <a16:creationId xmlns:a16="http://schemas.microsoft.com/office/drawing/2014/main" id="{D15FC838-2E25-BD94-4EDC-73F34A9429BF}"/>
              </a:ext>
            </a:extLst>
          </p:cNvPr>
          <p:cNvSpPr>
            <a:spLocks noGrp="1"/>
          </p:cNvSpPr>
          <p:nvPr>
            <p:ph type="sldNum" sz="quarter" idx="12"/>
          </p:nvPr>
        </p:nvSpPr>
        <p:spPr/>
        <p:txBody>
          <a:bodyPr vert="horz" lIns="91440" tIns="45720" rIns="91440" bIns="45720" rtlCol="0" anchor="b">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FF96B15-8338-45D5-A943-561235072D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19</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70715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6B52-A20E-426B-B7E0-1B6AAB46C89F}"/>
              </a:ext>
            </a:extLst>
          </p:cNvPr>
          <p:cNvSpPr>
            <a:spLocks noGrp="1"/>
          </p:cNvSpPr>
          <p:nvPr>
            <p:ph type="title"/>
          </p:nvPr>
        </p:nvSpPr>
        <p:spPr/>
        <p:txBody>
          <a:bodyPr/>
          <a:lstStyle/>
          <a:p>
            <a:r>
              <a:rPr lang="en-US" dirty="0"/>
              <a:t>Training Overview</a:t>
            </a:r>
          </a:p>
        </p:txBody>
      </p:sp>
      <p:sp>
        <p:nvSpPr>
          <p:cNvPr id="4" name="Text Placeholder 3">
            <a:extLst>
              <a:ext uri="{FF2B5EF4-FFF2-40B4-BE49-F238E27FC236}">
                <a16:creationId xmlns:a16="http://schemas.microsoft.com/office/drawing/2014/main" id="{0436469F-A292-4492-BAAB-2F581AD4AC1D}"/>
              </a:ext>
            </a:extLst>
          </p:cNvPr>
          <p:cNvSpPr>
            <a:spLocks noGrp="1"/>
          </p:cNvSpPr>
          <p:nvPr>
            <p:ph idx="1"/>
          </p:nvPr>
        </p:nvSpPr>
        <p:spPr>
          <a:xfrm>
            <a:off x="1154953" y="2360645"/>
            <a:ext cx="10035786" cy="4201626"/>
          </a:xfrm>
        </p:spPr>
        <p:txBody>
          <a:bodyPr>
            <a:normAutofit/>
          </a:bodyPr>
          <a:lstStyle/>
          <a:p>
            <a:pPr marL="0" indent="0">
              <a:buNone/>
            </a:pPr>
            <a:r>
              <a:rPr lang="en-US" sz="2800" dirty="0">
                <a:solidFill>
                  <a:schemeClr val="tx1"/>
                </a:solidFill>
                <a:latin typeface="Arial Nova" panose="020B0504020202020204" pitchFamily="34" charset="0"/>
                <a:cs typeface="Arial" panose="020B0604020202020204" pitchFamily="34" charset="0"/>
              </a:rPr>
              <a:t>Ask JAN! Q&amp;A: Cognitive/Neurological Team Edition</a:t>
            </a:r>
            <a:br>
              <a:rPr lang="en-US" sz="1600" dirty="0">
                <a:solidFill>
                  <a:schemeClr val="tx1"/>
                </a:solidFill>
                <a:latin typeface="Arial Nova" panose="020B0504020202020204" pitchFamily="34" charset="0"/>
                <a:cs typeface="Arial" panose="020B0604020202020204" pitchFamily="34" charset="0"/>
              </a:rPr>
            </a:br>
            <a:r>
              <a:rPr lang="en-US" sz="1600" dirty="0">
                <a:solidFill>
                  <a:schemeClr val="tx1"/>
                </a:solidFill>
                <a:latin typeface="Arial Nova" panose="020B0504020202020204" pitchFamily="34" charset="0"/>
                <a:cs typeface="Arial" panose="020B0604020202020204" pitchFamily="34" charset="0"/>
              </a:rPr>
              <a:t>05/09/2024</a:t>
            </a:r>
          </a:p>
          <a:p>
            <a:pPr marL="0" indent="0">
              <a:buNone/>
            </a:pPr>
            <a:r>
              <a:rPr lang="en-US" sz="2000" dirty="0">
                <a:solidFill>
                  <a:schemeClr val="tx1"/>
                </a:solidFill>
                <a:latin typeface="Arial Nova" panose="020B0504020202020204" pitchFamily="34" charset="0"/>
                <a:cs typeface="Arial" panose="020B0604020202020204" pitchFamily="34" charset="0"/>
              </a:rPr>
              <a:t>JAN consultants offer one-on-one consultation to help brainstorm accommodation ideas, provide practical guidance for addressing workplace accommodation issues, and work as a partner in the accommodation process. Join the JAN Cognitive/Neurological Team consulting staff for an interactive discussion about trending job accommodation and Americans with Disabilities Act (ADA) topics. The team will field questions related to cognitive/neurological health conditions, such as mental health conditions, attention deficit/hyperactivity disorder, learning disabilities, seizure disorders, and neurodiversity. We will also discuss accommodation topics related to communication, reducing stress and anxiety, executive functioning difficulties, and more. </a:t>
            </a:r>
          </a:p>
          <a:p>
            <a:r>
              <a:rPr lang="en-US" sz="2400" dirty="0">
                <a:solidFill>
                  <a:schemeClr val="tx1"/>
                </a:solidFill>
                <a:latin typeface="Arial Nova" panose="020B0504020202020204" pitchFamily="34" charset="0"/>
                <a:cs typeface="Arial" panose="020B0604020202020204" pitchFamily="34" charset="0"/>
              </a:rPr>
              <a:t>60 minutes</a:t>
            </a:r>
          </a:p>
        </p:txBody>
      </p:sp>
      <p:sp>
        <p:nvSpPr>
          <p:cNvPr id="3" name="Slide Number Placeholder 2">
            <a:extLst>
              <a:ext uri="{FF2B5EF4-FFF2-40B4-BE49-F238E27FC236}">
                <a16:creationId xmlns:a16="http://schemas.microsoft.com/office/drawing/2014/main" id="{0E198AB5-8BDA-AB41-9AEF-8516B23BB694}"/>
              </a:ext>
            </a:extLst>
          </p:cNvPr>
          <p:cNvSpPr>
            <a:spLocks noGrp="1"/>
          </p:cNvSpPr>
          <p:nvPr>
            <p:ph type="sldNum" sz="quarter" idx="12"/>
          </p:nvPr>
        </p:nvSpPr>
        <p:spPr/>
        <p:txBody>
          <a:bodyPr/>
          <a:lstStyle/>
          <a:p>
            <a:fld id="{9FF96B15-8338-45D5-A943-561235072D66}" type="slidenum">
              <a:rPr lang="en-US" smtClean="0"/>
              <a:t>2</a:t>
            </a:fld>
            <a:endParaRPr lang="en-US" dirty="0"/>
          </a:p>
        </p:txBody>
      </p:sp>
    </p:spTree>
    <p:extLst>
      <p:ext uri="{BB962C8B-B14F-4D97-AF65-F5344CB8AC3E}">
        <p14:creationId xmlns:p14="http://schemas.microsoft.com/office/powerpoint/2010/main" val="2321051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38FF-D993-843C-D64D-1A057CA1CB39}"/>
              </a:ext>
            </a:extLst>
          </p:cNvPr>
          <p:cNvSpPr>
            <a:spLocks noGrp="1"/>
          </p:cNvSpPr>
          <p:nvPr>
            <p:ph type="title"/>
          </p:nvPr>
        </p:nvSpPr>
        <p:spPr>
          <a:xfrm>
            <a:off x="1153907" y="1693332"/>
            <a:ext cx="3860260" cy="1735668"/>
          </a:xfrm>
        </p:spPr>
        <p:txBody>
          <a:bodyPr anchor="b">
            <a:normAutofit/>
          </a:bodyPr>
          <a:lstStyle/>
          <a:p>
            <a:r>
              <a:rPr lang="en-US" sz="3600" dirty="0"/>
              <a:t>Final</a:t>
            </a:r>
            <a:br>
              <a:rPr lang="en-US" sz="3600" dirty="0"/>
            </a:br>
            <a:r>
              <a:rPr lang="en-US" sz="3600" dirty="0"/>
              <a:t>Questions?</a:t>
            </a:r>
          </a:p>
        </p:txBody>
      </p:sp>
      <p:pic>
        <p:nvPicPr>
          <p:cNvPr id="6" name="Content Placeholder 5">
            <a:extLst>
              <a:ext uri="{FF2B5EF4-FFF2-40B4-BE49-F238E27FC236}">
                <a16:creationId xmlns:a16="http://schemas.microsoft.com/office/drawing/2014/main" id="{B1F11E0C-6C27-8EC0-AD09-BD77462E86F1}"/>
              </a:ext>
              <a:ext uri="{C183D7F6-B498-43B3-948B-1728B52AA6E4}">
                <adec:decorative xmlns:adec="http://schemas.microsoft.com/office/drawing/2017/decorative" val="1"/>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b="-1"/>
          <a:stretch/>
        </p:blipFill>
        <p:spPr>
          <a:xfrm>
            <a:off x="6058861" y="478881"/>
            <a:ext cx="5582675" cy="5908526"/>
          </a:xfrm>
          <a:noFill/>
        </p:spPr>
      </p:pic>
      <p:sp>
        <p:nvSpPr>
          <p:cNvPr id="3" name="Rectangle 2">
            <a:extLst>
              <a:ext uri="{FF2B5EF4-FFF2-40B4-BE49-F238E27FC236}">
                <a16:creationId xmlns:a16="http://schemas.microsoft.com/office/drawing/2014/main" id="{62E93CD3-C73D-E459-AE0B-5BF2986A522B}"/>
              </a:ext>
              <a:ext uri="{C183D7F6-B498-43B3-948B-1728B52AA6E4}">
                <adec:decorative xmlns:adec="http://schemas.microsoft.com/office/drawing/2017/decorative" val="1"/>
              </a:ext>
            </a:extLst>
          </p:cNvPr>
          <p:cNvSpPr/>
          <p:nvPr/>
        </p:nvSpPr>
        <p:spPr>
          <a:xfrm>
            <a:off x="10448924" y="119270"/>
            <a:ext cx="663575" cy="1017380"/>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3">
            <a:extLst>
              <a:ext uri="{FF2B5EF4-FFF2-40B4-BE49-F238E27FC236}">
                <a16:creationId xmlns:a16="http://schemas.microsoft.com/office/drawing/2014/main" id="{71BB506E-0B01-8078-3787-95F189F5F9D6}"/>
              </a:ext>
            </a:extLst>
          </p:cNvPr>
          <p:cNvSpPr>
            <a:spLocks noGrp="1"/>
          </p:cNvSpPr>
          <p:nvPr>
            <p:ph type="body" sz="half" idx="2"/>
          </p:nvPr>
        </p:nvSpPr>
        <p:spPr>
          <a:xfrm>
            <a:off x="1154955" y="3657600"/>
            <a:ext cx="3859212" cy="1371600"/>
          </a:xfrm>
        </p:spPr>
        <p:txBody>
          <a:bodyPr>
            <a:normAutofit/>
          </a:bodyPr>
          <a:lstStyle/>
          <a:p>
            <a:pPr marL="0" indent="0">
              <a:buNone/>
            </a:pPr>
            <a:r>
              <a:rPr lang="en-US" sz="2800" dirty="0"/>
              <a:t>Use the Q&amp;A Feature</a:t>
            </a:r>
          </a:p>
        </p:txBody>
      </p:sp>
      <p:sp>
        <p:nvSpPr>
          <p:cNvPr id="4" name="Slide Number Placeholder 3">
            <a:extLst>
              <a:ext uri="{FF2B5EF4-FFF2-40B4-BE49-F238E27FC236}">
                <a16:creationId xmlns:a16="http://schemas.microsoft.com/office/drawing/2014/main" id="{52C50BB1-6C1A-A177-73D6-D902A4FC5266}"/>
              </a:ext>
            </a:extLst>
          </p:cNvPr>
          <p:cNvSpPr>
            <a:spLocks noGrp="1"/>
          </p:cNvSpPr>
          <p:nvPr>
            <p:ph type="sldNum" sz="quarter" idx="12"/>
          </p:nvPr>
        </p:nvSpPr>
        <p:spPr>
          <a:xfrm>
            <a:off x="10352540" y="295729"/>
            <a:ext cx="838199" cy="767687"/>
          </a:xfrm>
        </p:spPr>
        <p:txBody>
          <a:bodyPr anchor="b">
            <a:normAutofit/>
          </a:bodyPr>
          <a:lstStyle/>
          <a:p>
            <a:pPr>
              <a:spcAft>
                <a:spcPts val="600"/>
              </a:spcAft>
            </a:pPr>
            <a:fld id="{9FF96B15-8338-45D5-A943-561235072D66}" type="slidenum">
              <a:rPr lang="en-US" noProof="0" smtClean="0"/>
              <a:pPr>
                <a:spcAft>
                  <a:spcPts val="600"/>
                </a:spcAft>
              </a:pPr>
              <a:t>20</a:t>
            </a:fld>
            <a:endParaRPr lang="en-US" noProof="0" dirty="0"/>
          </a:p>
        </p:txBody>
      </p:sp>
    </p:spTree>
    <p:extLst>
      <p:ext uri="{BB962C8B-B14F-4D97-AF65-F5344CB8AC3E}">
        <p14:creationId xmlns:p14="http://schemas.microsoft.com/office/powerpoint/2010/main" val="1968180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D2BB62-0DC8-3D27-76A2-4FEC7A84258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a:noFill/>
        </p:spPr>
      </p:pic>
      <p:sp>
        <p:nvSpPr>
          <p:cNvPr id="3" name="Rectangle 2">
            <a:extLst>
              <a:ext uri="{FF2B5EF4-FFF2-40B4-BE49-F238E27FC236}">
                <a16:creationId xmlns:a16="http://schemas.microsoft.com/office/drawing/2014/main" id="{7566714F-D0B1-F09E-AD32-746D5BA35DB7}"/>
              </a:ext>
              <a:ext uri="{C183D7F6-B498-43B3-948B-1728B52AA6E4}">
                <adec:decorative xmlns:adec="http://schemas.microsoft.com/office/drawing/2017/decorative" val="1"/>
              </a:ext>
            </a:extLst>
          </p:cNvPr>
          <p:cNvSpPr/>
          <p:nvPr/>
        </p:nvSpPr>
        <p:spPr>
          <a:xfrm>
            <a:off x="10448924" y="119270"/>
            <a:ext cx="663575" cy="1017380"/>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0622043E-27CD-FD25-3006-7514383582E8}"/>
              </a:ext>
            </a:extLst>
          </p:cNvPr>
          <p:cNvSpPr>
            <a:spLocks noGrp="1"/>
          </p:cNvSpPr>
          <p:nvPr>
            <p:ph type="title"/>
          </p:nvPr>
        </p:nvSpPr>
        <p:spPr>
          <a:xfrm>
            <a:off x="915473" y="3761850"/>
            <a:ext cx="4466965" cy="1419163"/>
          </a:xfrm>
        </p:spPr>
        <p:txBody>
          <a:bodyPr anchor="b">
            <a:noAutofit/>
          </a:bodyPr>
          <a:lstStyle/>
          <a:p>
            <a:r>
              <a:rPr lang="en-US" sz="2900" dirty="0"/>
              <a:t>Next JAN Webcast</a:t>
            </a:r>
            <a:br>
              <a:rPr lang="en-US" sz="2900" dirty="0">
                <a:latin typeface="Arial Nova" panose="020B0504020202020204" pitchFamily="34" charset="0"/>
              </a:rPr>
            </a:br>
            <a:br>
              <a:rPr lang="en-US" sz="2900" dirty="0"/>
            </a:br>
            <a:r>
              <a:rPr lang="en-US" sz="2400" dirty="0"/>
              <a:t>Navigating Pregnant Workers Fairness Act(PWFA) Accommodation Requests </a:t>
            </a:r>
            <a:r>
              <a:rPr lang="en-US" sz="2200" dirty="0"/>
              <a:t>July 11, 2024</a:t>
            </a:r>
            <a:br>
              <a:rPr lang="en-US" sz="2200" dirty="0"/>
            </a:br>
            <a:r>
              <a:rPr lang="en-US" sz="2200" dirty="0"/>
              <a:t>2:00-3:00 ET</a:t>
            </a:r>
            <a:br>
              <a:rPr lang="en-US" sz="2400" dirty="0"/>
            </a:br>
            <a:br>
              <a:rPr lang="en-US" sz="2900" dirty="0"/>
            </a:br>
            <a:r>
              <a:rPr lang="en-US" sz="2000" dirty="0"/>
              <a:t>Training Information</a:t>
            </a:r>
            <a:br>
              <a:rPr lang="en-US" sz="2000" dirty="0"/>
            </a:br>
            <a:r>
              <a:rPr lang="en-US" sz="2000" dirty="0">
                <a:solidFill>
                  <a:srgbClr val="00B0F0"/>
                </a:solidFill>
                <a:hlinkClick r:id="rId4">
                  <a:extLst>
                    <a:ext uri="{A12FA001-AC4F-418D-AE19-62706E023703}">
                      <ahyp:hlinkClr xmlns:ahyp="http://schemas.microsoft.com/office/drawing/2018/hyperlinkcolor" val="tx"/>
                    </a:ext>
                  </a:extLst>
                </a:hlinkClick>
              </a:rPr>
              <a:t>AskJAN.org/Events/</a:t>
            </a:r>
            <a:r>
              <a:rPr lang="en-US" sz="2000" dirty="0" err="1">
                <a:solidFill>
                  <a:srgbClr val="00B0F0"/>
                </a:solidFill>
                <a:hlinkClick r:id="rId4">
                  <a:extLst>
                    <a:ext uri="{A12FA001-AC4F-418D-AE19-62706E023703}">
                      <ahyp:hlinkClr xmlns:ahyp="http://schemas.microsoft.com/office/drawing/2018/hyperlinkcolor" val="tx"/>
                    </a:ext>
                  </a:extLst>
                </a:hlinkClick>
              </a:rPr>
              <a:t>Training.cfm</a:t>
            </a:r>
            <a:endParaRPr lang="en-US" sz="2900" dirty="0">
              <a:solidFill>
                <a:srgbClr val="00B0F0"/>
              </a:solidFill>
            </a:endParaRPr>
          </a:p>
        </p:txBody>
      </p:sp>
      <p:sp>
        <p:nvSpPr>
          <p:cNvPr id="4" name="Slide Number Placeholder 3">
            <a:extLst>
              <a:ext uri="{FF2B5EF4-FFF2-40B4-BE49-F238E27FC236}">
                <a16:creationId xmlns:a16="http://schemas.microsoft.com/office/drawing/2014/main" id="{407D2063-913E-C14A-F536-6A492B87CE0D}"/>
              </a:ext>
            </a:extLst>
          </p:cNvPr>
          <p:cNvSpPr>
            <a:spLocks noGrp="1"/>
          </p:cNvSpPr>
          <p:nvPr>
            <p:ph type="sldNum" sz="quarter" idx="12"/>
          </p:nvPr>
        </p:nvSpPr>
        <p:spPr>
          <a:xfrm>
            <a:off x="10352540" y="295729"/>
            <a:ext cx="838199" cy="767687"/>
          </a:xfrm>
        </p:spPr>
        <p:txBody>
          <a:bodyPr anchor="b">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FF96B15-8338-45D5-A943-561235072D66}" type="slidenum">
              <a:rPr kumimoji="0" lang="en-US" sz="2800" b="0" i="0" u="none" strike="noStrike" kern="1200" cap="none" spc="0" normalizeH="0" baseline="0" noProof="0" smtClean="0">
                <a:ln>
                  <a:noFill/>
                </a:ln>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21</a:t>
            </a:fld>
            <a:endParaRPr kumimoji="0" lang="en-US" sz="2800" b="0" i="0" u="none" strike="noStrike" kern="1200" cap="none" spc="0" normalizeH="0" baseline="0" noProof="0" dirty="0">
              <a:ln>
                <a:noFill/>
              </a:ln>
              <a:effectLst/>
              <a:uLnTx/>
              <a:uFillTx/>
              <a:latin typeface="Century Gothic" panose="020B0502020202020204"/>
              <a:ea typeface="+mn-ea"/>
              <a:cs typeface="+mn-cs"/>
            </a:endParaRPr>
          </a:p>
        </p:txBody>
      </p:sp>
    </p:spTree>
    <p:extLst>
      <p:ext uri="{BB962C8B-B14F-4D97-AF65-F5344CB8AC3E}">
        <p14:creationId xmlns:p14="http://schemas.microsoft.com/office/powerpoint/2010/main" val="2513913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EEC43C9-E095-67E3-548A-2BB77B94F7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2541" y="1063416"/>
            <a:ext cx="4023709" cy="1188823"/>
          </a:xfrm>
          <a:prstGeom prst="rect">
            <a:avLst/>
          </a:prstGeom>
        </p:spPr>
      </p:pic>
      <p:sp>
        <p:nvSpPr>
          <p:cNvPr id="2" name="Title 1">
            <a:extLst>
              <a:ext uri="{FF2B5EF4-FFF2-40B4-BE49-F238E27FC236}">
                <a16:creationId xmlns:a16="http://schemas.microsoft.com/office/drawing/2014/main" id="{01E330EF-AD71-4BCA-912D-98E229FAD44D}"/>
              </a:ext>
              <a:ext uri="{C183D7F6-B498-43B3-948B-1728B52AA6E4}">
                <adec:decorative xmlns:adec="http://schemas.microsoft.com/office/drawing/2017/decorative" val="0"/>
              </a:ext>
            </a:extLst>
          </p:cNvPr>
          <p:cNvSpPr>
            <a:spLocks noGrp="1"/>
          </p:cNvSpPr>
          <p:nvPr>
            <p:ph type="title"/>
          </p:nvPr>
        </p:nvSpPr>
        <p:spPr>
          <a:xfrm>
            <a:off x="956557" y="3462593"/>
            <a:ext cx="3438881" cy="1041323"/>
          </a:xfrm>
        </p:spPr>
        <p:txBody>
          <a:bodyPr/>
          <a:lstStyle/>
          <a:p>
            <a:r>
              <a:rPr lang="en-US" sz="3600" dirty="0"/>
              <a:t>Still have questions?</a:t>
            </a:r>
            <a:br>
              <a:rPr lang="en-US" sz="3600" dirty="0"/>
            </a:br>
            <a:br>
              <a:rPr lang="en-US" sz="3600" dirty="0"/>
            </a:br>
            <a:r>
              <a:rPr lang="en-US" sz="3600" dirty="0"/>
              <a:t>Ask JAN!</a:t>
            </a:r>
            <a:br>
              <a:rPr lang="en-US" sz="3600" dirty="0"/>
            </a:br>
            <a:r>
              <a:rPr lang="en-US" sz="3600" dirty="0"/>
              <a:t>We can help.</a:t>
            </a:r>
          </a:p>
        </p:txBody>
      </p:sp>
      <p:pic>
        <p:nvPicPr>
          <p:cNvPr id="41" name="Picture Placeholder 11">
            <a:extLst>
              <a:ext uri="{FF2B5EF4-FFF2-40B4-BE49-F238E27FC236}">
                <a16:creationId xmlns:a16="http://schemas.microsoft.com/office/drawing/2014/main" id="{92A8BC8F-2976-270B-A023-7FA48DE9512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105845" y="1932281"/>
            <a:ext cx="1041323" cy="1041323"/>
          </a:xfrm>
          <a:prstGeom prst="rect">
            <a:avLst/>
          </a:prstGeom>
        </p:spPr>
      </p:pic>
      <p:sp>
        <p:nvSpPr>
          <p:cNvPr id="42" name="Text Placeholder 3">
            <a:extLst>
              <a:ext uri="{FF2B5EF4-FFF2-40B4-BE49-F238E27FC236}">
                <a16:creationId xmlns:a16="http://schemas.microsoft.com/office/drawing/2014/main" id="{57338516-3B96-1DA9-220C-18F80F2B9D7E}"/>
              </a:ext>
              <a:ext uri="{C183D7F6-B498-43B3-948B-1728B52AA6E4}">
                <adec:decorative xmlns:adec="http://schemas.microsoft.com/office/drawing/2017/decorative" val="0"/>
              </a:ext>
            </a:extLst>
          </p:cNvPr>
          <p:cNvSpPr>
            <a:spLocks noGrp="1"/>
          </p:cNvSpPr>
          <p:nvPr>
            <p:ph type="body" sz="quarter" idx="14"/>
          </p:nvPr>
        </p:nvSpPr>
        <p:spPr>
          <a:xfrm>
            <a:off x="6189670" y="1582467"/>
            <a:ext cx="2095046" cy="1826703"/>
          </a:xfrm>
        </p:spPr>
        <p:txBody>
          <a:bodyPr>
            <a:normAutofit/>
          </a:bodyPr>
          <a:lstStyle/>
          <a:p>
            <a:r>
              <a:rPr lang="en-US" sz="2400" dirty="0">
                <a:solidFill>
                  <a:schemeClr val="tx1"/>
                </a:solidFill>
                <a:latin typeface="Arial Nova" panose="020B0504020202020204" pitchFamily="34" charset="0"/>
              </a:rPr>
              <a:t>AskJAN.org</a:t>
            </a:r>
          </a:p>
        </p:txBody>
      </p:sp>
      <p:pic>
        <p:nvPicPr>
          <p:cNvPr id="45" name="Picture Placeholder 13">
            <a:extLst>
              <a:ext uri="{FF2B5EF4-FFF2-40B4-BE49-F238E27FC236}">
                <a16:creationId xmlns:a16="http://schemas.microsoft.com/office/drawing/2014/main" id="{2FC41F3C-459E-44E8-609F-D292DAA58D1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410099" y="1932281"/>
            <a:ext cx="1041323" cy="1041323"/>
          </a:xfrm>
          <a:prstGeom prst="rect">
            <a:avLst/>
          </a:prstGeom>
        </p:spPr>
      </p:pic>
      <p:sp>
        <p:nvSpPr>
          <p:cNvPr id="46" name="Text Placeholder 5">
            <a:extLst>
              <a:ext uri="{FF2B5EF4-FFF2-40B4-BE49-F238E27FC236}">
                <a16:creationId xmlns:a16="http://schemas.microsoft.com/office/drawing/2014/main" id="{7C703D28-B573-C5C1-2AC3-3BED8B6D664C}"/>
              </a:ext>
              <a:ext uri="{C183D7F6-B498-43B3-948B-1728B52AA6E4}">
                <adec:decorative xmlns:adec="http://schemas.microsoft.com/office/drawing/2017/decorative" val="0"/>
              </a:ext>
            </a:extLst>
          </p:cNvPr>
          <p:cNvSpPr>
            <a:spLocks noGrp="1"/>
          </p:cNvSpPr>
          <p:nvPr>
            <p:ph type="body" sz="quarter" idx="16"/>
          </p:nvPr>
        </p:nvSpPr>
        <p:spPr>
          <a:xfrm>
            <a:off x="9519533" y="1582467"/>
            <a:ext cx="2095046" cy="1826703"/>
          </a:xfrm>
        </p:spPr>
        <p:txBody>
          <a:bodyPr>
            <a:normAutofit/>
          </a:bodyPr>
          <a:lstStyle/>
          <a:p>
            <a:r>
              <a:rPr lang="en-US" sz="2400" dirty="0">
                <a:solidFill>
                  <a:schemeClr val="tx1"/>
                </a:solidFill>
                <a:latin typeface="Arial Nova" panose="020B0504020202020204" pitchFamily="34" charset="0"/>
              </a:rPr>
              <a:t>800.526.7234</a:t>
            </a:r>
          </a:p>
        </p:txBody>
      </p:sp>
      <p:pic>
        <p:nvPicPr>
          <p:cNvPr id="43" name="Picture Placeholder 15">
            <a:extLst>
              <a:ext uri="{FF2B5EF4-FFF2-40B4-BE49-F238E27FC236}">
                <a16:creationId xmlns:a16="http://schemas.microsoft.com/office/drawing/2014/main" id="{B03C9C3B-1633-C2FA-81F1-5A2CDB2A921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132878" y="4089820"/>
            <a:ext cx="931409" cy="931409"/>
          </a:xfrm>
          <a:prstGeom prst="rect">
            <a:avLst/>
          </a:prstGeom>
        </p:spPr>
      </p:pic>
      <p:sp>
        <p:nvSpPr>
          <p:cNvPr id="44" name="Text Placeholder 7">
            <a:extLst>
              <a:ext uri="{FF2B5EF4-FFF2-40B4-BE49-F238E27FC236}">
                <a16:creationId xmlns:a16="http://schemas.microsoft.com/office/drawing/2014/main" id="{ECE6B6E0-EF5B-CB2D-1332-473BD6CE7BC9}"/>
              </a:ext>
              <a:ext uri="{C183D7F6-B498-43B3-948B-1728B52AA6E4}">
                <adec:decorative xmlns:adec="http://schemas.microsoft.com/office/drawing/2017/decorative" val="0"/>
              </a:ext>
            </a:extLst>
          </p:cNvPr>
          <p:cNvSpPr txBox="1">
            <a:spLocks/>
          </p:cNvSpPr>
          <p:nvPr/>
        </p:nvSpPr>
        <p:spPr>
          <a:xfrm>
            <a:off x="6189670" y="3630092"/>
            <a:ext cx="2095046" cy="1826703"/>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solidFill>
                  <a:schemeClr val="tx1"/>
                </a:solidFill>
                <a:latin typeface="Arial Nova" panose="020B0504020202020204" pitchFamily="34" charset="0"/>
              </a:rPr>
              <a:t>Live Chat @ AskJAN.org</a:t>
            </a:r>
          </a:p>
        </p:txBody>
      </p:sp>
      <p:pic>
        <p:nvPicPr>
          <p:cNvPr id="47" name="Picture Placeholder 17">
            <a:extLst>
              <a:ext uri="{FF2B5EF4-FFF2-40B4-BE49-F238E27FC236}">
                <a16:creationId xmlns:a16="http://schemas.microsoft.com/office/drawing/2014/main" id="{F691515C-F1FC-2537-1B75-5B817005A8DF}"/>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410099" y="3979906"/>
            <a:ext cx="1041323" cy="1041323"/>
          </a:xfrm>
          <a:prstGeom prst="rect">
            <a:avLst/>
          </a:prstGeom>
        </p:spPr>
      </p:pic>
      <p:sp>
        <p:nvSpPr>
          <p:cNvPr id="48" name="Text Placeholder 9">
            <a:extLst>
              <a:ext uri="{FF2B5EF4-FFF2-40B4-BE49-F238E27FC236}">
                <a16:creationId xmlns:a16="http://schemas.microsoft.com/office/drawing/2014/main" id="{A356DA05-C3E9-C17A-B92D-05AEE827DF87}"/>
              </a:ext>
              <a:ext uri="{C183D7F6-B498-43B3-948B-1728B52AA6E4}">
                <adec:decorative xmlns:adec="http://schemas.microsoft.com/office/drawing/2017/decorative" val="0"/>
              </a:ext>
            </a:extLst>
          </p:cNvPr>
          <p:cNvSpPr txBox="1">
            <a:spLocks/>
          </p:cNvSpPr>
          <p:nvPr/>
        </p:nvSpPr>
        <p:spPr>
          <a:xfrm>
            <a:off x="9552605" y="3657560"/>
            <a:ext cx="2515585" cy="1826703"/>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solidFill>
                  <a:schemeClr val="tx1"/>
                </a:solidFill>
                <a:latin typeface="Arial Nova" panose="020B0504020202020204" pitchFamily="34" charset="0"/>
              </a:rPr>
              <a:t>Email </a:t>
            </a:r>
            <a:r>
              <a:rPr lang="en-US" sz="2200" dirty="0">
                <a:solidFill>
                  <a:schemeClr val="tx1"/>
                </a:solidFill>
                <a:latin typeface="Arial Nova" panose="020B0504020202020204" pitchFamily="34" charset="0"/>
              </a:rPr>
              <a:t>JAN@AskJAN.org</a:t>
            </a:r>
          </a:p>
        </p:txBody>
      </p:sp>
      <p:sp>
        <p:nvSpPr>
          <p:cNvPr id="40" name="Slide Number Placeholder 39">
            <a:extLst>
              <a:ext uri="{FF2B5EF4-FFF2-40B4-BE49-F238E27FC236}">
                <a16:creationId xmlns:a16="http://schemas.microsoft.com/office/drawing/2014/main" id="{4DABF0CA-4857-BEF3-B808-36FE0B882D7C}"/>
              </a:ext>
              <a:ext uri="{C183D7F6-B498-43B3-948B-1728B52AA6E4}">
                <adec:decorative xmlns:adec="http://schemas.microsoft.com/office/drawing/2017/decorative" val="1"/>
              </a:ext>
            </a:extLst>
          </p:cNvPr>
          <p:cNvSpPr>
            <a:spLocks noGrp="1"/>
          </p:cNvSpPr>
          <p:nvPr>
            <p:ph type="sldNum" sz="quarter" idx="12"/>
          </p:nvPr>
        </p:nvSpPr>
        <p:spPr/>
        <p:txBody>
          <a:bodyPr/>
          <a:lstStyle/>
          <a:p>
            <a:fld id="{9FF96B15-8338-45D5-A943-561235072D66}" type="slidenum">
              <a:rPr lang="en-US" noProof="0" smtClean="0"/>
              <a:t>22</a:t>
            </a:fld>
            <a:endParaRPr lang="en-US" noProof="0" dirty="0"/>
          </a:p>
        </p:txBody>
      </p:sp>
      <p:sp>
        <p:nvSpPr>
          <p:cNvPr id="3" name="Slide Number Placeholder 39">
            <a:extLst>
              <a:ext uri="{FF2B5EF4-FFF2-40B4-BE49-F238E27FC236}">
                <a16:creationId xmlns:a16="http://schemas.microsoft.com/office/drawing/2014/main" id="{C5DC2D53-D76E-AFFE-7335-3CB5C6A08A6B}"/>
              </a:ext>
              <a:ext uri="{C183D7F6-B498-43B3-948B-1728B52AA6E4}">
                <adec:decorative xmlns:adec="http://schemas.microsoft.com/office/drawing/2017/decorative" val="0"/>
              </a:ext>
            </a:extLst>
          </p:cNvPr>
          <p:cNvSpPr txBox="1">
            <a:spLocks/>
          </p:cNvSpPr>
          <p:nvPr/>
        </p:nvSpPr>
        <p:spPr>
          <a:xfrm>
            <a:off x="10331940" y="6679964"/>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F96B15-8338-45D5-A943-561235072D66}" type="slidenum">
              <a:rPr lang="en-US" smtClean="0"/>
              <a:pPr/>
              <a:t>22</a:t>
            </a:fld>
            <a:endParaRPr lang="en-US" dirty="0"/>
          </a:p>
        </p:txBody>
      </p:sp>
    </p:spTree>
    <p:extLst>
      <p:ext uri="{BB962C8B-B14F-4D97-AF65-F5344CB8AC3E}">
        <p14:creationId xmlns:p14="http://schemas.microsoft.com/office/powerpoint/2010/main" val="1486305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5E3BFE9F-3442-A848-F9D2-678CE722CF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2541" y="1063416"/>
            <a:ext cx="4023709" cy="1188823"/>
          </a:xfrm>
          <a:prstGeom prst="rect">
            <a:avLst/>
          </a:prstGeom>
        </p:spPr>
      </p:pic>
      <p:sp>
        <p:nvSpPr>
          <p:cNvPr id="2" name="Title 1">
            <a:extLst>
              <a:ext uri="{FF2B5EF4-FFF2-40B4-BE49-F238E27FC236}">
                <a16:creationId xmlns:a16="http://schemas.microsoft.com/office/drawing/2014/main" id="{2F783E27-482F-1AC7-76D4-997CD0EC5256}"/>
              </a:ext>
              <a:ext uri="{C183D7F6-B498-43B3-948B-1728B52AA6E4}">
                <adec:decorative xmlns:adec="http://schemas.microsoft.com/office/drawing/2017/decorative" val="0"/>
              </a:ext>
            </a:extLst>
          </p:cNvPr>
          <p:cNvSpPr>
            <a:spLocks noGrp="1"/>
          </p:cNvSpPr>
          <p:nvPr>
            <p:ph type="title"/>
          </p:nvPr>
        </p:nvSpPr>
        <p:spPr>
          <a:xfrm>
            <a:off x="865089" y="2252239"/>
            <a:ext cx="3438881" cy="525106"/>
          </a:xfrm>
        </p:spPr>
        <p:txBody>
          <a:bodyPr anchor="ctr">
            <a:normAutofit fontScale="90000"/>
          </a:bodyPr>
          <a:lstStyle/>
          <a:p>
            <a:r>
              <a:rPr lang="en-US" sz="3600" dirty="0"/>
              <a:t>Social Media</a:t>
            </a:r>
          </a:p>
        </p:txBody>
      </p:sp>
      <p:pic>
        <p:nvPicPr>
          <p:cNvPr id="7" name="Graphic 6" descr="Facebook">
            <a:extLst>
              <a:ext uri="{FF2B5EF4-FFF2-40B4-BE49-F238E27FC236}">
                <a16:creationId xmlns:a16="http://schemas.microsoft.com/office/drawing/2014/main" id="{A83065C5-8AE7-0C02-93B8-8EAC48C7FFFB}"/>
              </a:ext>
              <a:ext uri="{C183D7F6-B498-43B3-948B-1728B52AA6E4}">
                <adec:decorative xmlns:adec="http://schemas.microsoft.com/office/drawing/2017/decorative" val="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3361" y="1487815"/>
            <a:ext cx="495300" cy="781050"/>
          </a:xfrm>
          <a:prstGeom prst="rect">
            <a:avLst/>
          </a:prstGeom>
        </p:spPr>
      </p:pic>
      <p:sp>
        <p:nvSpPr>
          <p:cNvPr id="46" name="Text Placeholder 1">
            <a:extLst>
              <a:ext uri="{FF2B5EF4-FFF2-40B4-BE49-F238E27FC236}">
                <a16:creationId xmlns:a16="http://schemas.microsoft.com/office/drawing/2014/main" id="{D9F8A992-1932-6E0D-4330-30FD05AAEFC2}"/>
              </a:ext>
              <a:ext uri="{C183D7F6-B498-43B3-948B-1728B52AA6E4}">
                <adec:decorative xmlns:adec="http://schemas.microsoft.com/office/drawing/2017/decorative" val="0"/>
              </a:ext>
            </a:extLst>
          </p:cNvPr>
          <p:cNvSpPr txBox="1">
            <a:spLocks/>
          </p:cNvSpPr>
          <p:nvPr/>
        </p:nvSpPr>
        <p:spPr>
          <a:xfrm>
            <a:off x="6218159" y="1487815"/>
            <a:ext cx="5149959" cy="767688"/>
          </a:xfrm>
          <a:prstGeom prst="roundRect">
            <a:avLst/>
          </a:prstGeom>
          <a:solidFill>
            <a:schemeClr val="bg1">
              <a:lumMod val="95000"/>
            </a:schemeClr>
          </a:solidFill>
          <a:ln w="31750">
            <a:solidFill>
              <a:schemeClr val="accent1"/>
            </a:solidFill>
          </a:ln>
        </p:spPr>
        <p:txBody>
          <a:bodyPr vert="horz" lIns="91440" tIns="45720" rIns="91440" bIns="45720" rtlCol="0" anchor="ctr">
            <a:normAutofit fontScale="25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9600" dirty="0">
                <a:latin typeface="Arial Nova" panose="020B0504020202020204" pitchFamily="34" charset="0"/>
                <a:hlinkClick r:id="rId6"/>
              </a:rPr>
              <a:t>Job Accommodation Network</a:t>
            </a:r>
            <a:endParaRPr lang="en-US" sz="9600" dirty="0"/>
          </a:p>
        </p:txBody>
      </p:sp>
      <p:pic>
        <p:nvPicPr>
          <p:cNvPr id="11" name="Graphic 10" descr="LinkedIn">
            <a:extLst>
              <a:ext uri="{FF2B5EF4-FFF2-40B4-BE49-F238E27FC236}">
                <a16:creationId xmlns:a16="http://schemas.microsoft.com/office/drawing/2014/main" id="{4DD2D8FF-6966-5A4F-3540-5B97B9A0C6C3}"/>
              </a:ext>
              <a:ext uri="{C183D7F6-B498-43B3-948B-1728B52AA6E4}">
                <adec:decorative xmlns:adec="http://schemas.microsoft.com/office/drawing/2017/decorative" val="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33361" y="2450839"/>
            <a:ext cx="685800" cy="781050"/>
          </a:xfrm>
          <a:prstGeom prst="rect">
            <a:avLst/>
          </a:prstGeom>
        </p:spPr>
      </p:pic>
      <p:sp>
        <p:nvSpPr>
          <p:cNvPr id="48" name="Text Placeholder 2">
            <a:extLst>
              <a:ext uri="{FF2B5EF4-FFF2-40B4-BE49-F238E27FC236}">
                <a16:creationId xmlns:a16="http://schemas.microsoft.com/office/drawing/2014/main" id="{30520608-31A9-CF65-21AD-BE141DBB81F3}"/>
              </a:ext>
              <a:ext uri="{C183D7F6-B498-43B3-948B-1728B52AA6E4}">
                <adec:decorative xmlns:adec="http://schemas.microsoft.com/office/drawing/2017/decorative" val="0"/>
              </a:ext>
            </a:extLst>
          </p:cNvPr>
          <p:cNvSpPr txBox="1">
            <a:spLocks/>
          </p:cNvSpPr>
          <p:nvPr/>
        </p:nvSpPr>
        <p:spPr>
          <a:xfrm>
            <a:off x="6211604" y="2511889"/>
            <a:ext cx="5119582" cy="720000"/>
          </a:xfrm>
          <a:prstGeom prst="roundRect">
            <a:avLst/>
          </a:prstGeom>
          <a:solidFill>
            <a:schemeClr val="bg1">
              <a:lumMod val="95000"/>
            </a:schemeClr>
          </a:solidFill>
          <a:ln w="31750">
            <a:solidFill>
              <a:schemeClr val="accent2"/>
            </a:solidFill>
          </a:ln>
        </p:spPr>
        <p:txBody>
          <a:bodyPr vert="horz" lIns="91440" tIns="45720" rIns="91440" bIns="45720" rtlCol="0" anchor="ctr">
            <a:normAutofit fontScale="25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9600" dirty="0">
                <a:latin typeface="Arial Nova" panose="020B0504020202020204" pitchFamily="34" charset="0"/>
                <a:hlinkClick r:id="rId9"/>
              </a:rPr>
              <a:t>Job Accommodation Network </a:t>
            </a:r>
            <a:endParaRPr lang="en-US" dirty="0"/>
          </a:p>
        </p:txBody>
      </p:sp>
      <p:pic>
        <p:nvPicPr>
          <p:cNvPr id="49" name="Graphic 48" descr="X (Twitter)">
            <a:extLst>
              <a:ext uri="{FF2B5EF4-FFF2-40B4-BE49-F238E27FC236}">
                <a16:creationId xmlns:a16="http://schemas.microsoft.com/office/drawing/2014/main" id="{773C94A9-9F8D-E9C3-6417-F91CF8C25804}"/>
              </a:ext>
              <a:ext uri="{C183D7F6-B498-43B3-948B-1728B52AA6E4}">
                <adec:decorative xmlns:adec="http://schemas.microsoft.com/office/drawing/2017/decorative" val="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34596" y="3493987"/>
            <a:ext cx="785661" cy="785661"/>
          </a:xfrm>
          <a:prstGeom prst="rect">
            <a:avLst/>
          </a:prstGeom>
        </p:spPr>
      </p:pic>
      <p:sp>
        <p:nvSpPr>
          <p:cNvPr id="50" name="Text Placeholder 3">
            <a:extLst>
              <a:ext uri="{FF2B5EF4-FFF2-40B4-BE49-F238E27FC236}">
                <a16:creationId xmlns:a16="http://schemas.microsoft.com/office/drawing/2014/main" id="{7A0190C3-F1F4-3442-650A-AC8E0192C4A1}"/>
              </a:ext>
              <a:ext uri="{C183D7F6-B498-43B3-948B-1728B52AA6E4}">
                <adec:decorative xmlns:adec="http://schemas.microsoft.com/office/drawing/2017/decorative" val="0"/>
              </a:ext>
            </a:extLst>
          </p:cNvPr>
          <p:cNvSpPr txBox="1">
            <a:spLocks/>
          </p:cNvSpPr>
          <p:nvPr/>
        </p:nvSpPr>
        <p:spPr>
          <a:xfrm>
            <a:off x="6218159" y="3539431"/>
            <a:ext cx="5119582" cy="720000"/>
          </a:xfrm>
          <a:prstGeom prst="roundRect">
            <a:avLst/>
          </a:prstGeom>
          <a:solidFill>
            <a:schemeClr val="bg1">
              <a:lumMod val="95000"/>
            </a:schemeClr>
          </a:solidFill>
          <a:ln w="31750">
            <a:solidFill>
              <a:schemeClr val="accent3"/>
            </a:solidFill>
          </a:ln>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latin typeface="Arial Nova" panose="020B0504020202020204" pitchFamily="34" charset="0"/>
                <a:hlinkClick r:id="rId12"/>
              </a:rPr>
              <a:t>JANatJAN</a:t>
            </a:r>
            <a:endParaRPr lang="en-US" sz="2400" dirty="0"/>
          </a:p>
        </p:txBody>
      </p:sp>
      <p:pic>
        <p:nvPicPr>
          <p:cNvPr id="51" name="Graphic 50" descr="YouTube">
            <a:extLst>
              <a:ext uri="{FF2B5EF4-FFF2-40B4-BE49-F238E27FC236}">
                <a16:creationId xmlns:a16="http://schemas.microsoft.com/office/drawing/2014/main" id="{E0434E5D-6FCC-D7DB-4827-A97C538ACEF7}"/>
              </a:ext>
              <a:ext uri="{C183D7F6-B498-43B3-948B-1728B52AA6E4}">
                <adec:decorative xmlns:adec="http://schemas.microsoft.com/office/drawing/2017/decorative" val="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88181" y="4515817"/>
            <a:ext cx="785661" cy="698364"/>
          </a:xfrm>
          <a:prstGeom prst="rect">
            <a:avLst/>
          </a:prstGeom>
        </p:spPr>
      </p:pic>
      <p:sp>
        <p:nvSpPr>
          <p:cNvPr id="52" name="Text Placeholder 4">
            <a:extLst>
              <a:ext uri="{FF2B5EF4-FFF2-40B4-BE49-F238E27FC236}">
                <a16:creationId xmlns:a16="http://schemas.microsoft.com/office/drawing/2014/main" id="{06F01E7C-2D3D-41D5-28C9-0884BDAB0F08}"/>
              </a:ext>
              <a:ext uri="{C183D7F6-B498-43B3-948B-1728B52AA6E4}">
                <adec:decorative xmlns:adec="http://schemas.microsoft.com/office/drawing/2017/decorative" val="0"/>
              </a:ext>
            </a:extLst>
          </p:cNvPr>
          <p:cNvSpPr txBox="1">
            <a:spLocks/>
          </p:cNvSpPr>
          <p:nvPr/>
        </p:nvSpPr>
        <p:spPr>
          <a:xfrm>
            <a:off x="6218159" y="4515817"/>
            <a:ext cx="5149958" cy="720000"/>
          </a:xfrm>
          <a:prstGeom prst="roundRect">
            <a:avLst/>
          </a:prstGeom>
          <a:solidFill>
            <a:schemeClr val="bg1">
              <a:lumMod val="95000"/>
            </a:schemeClr>
          </a:solidFill>
          <a:ln w="31750">
            <a:solidFill>
              <a:schemeClr val="accent4"/>
            </a:solidFill>
          </a:ln>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latin typeface="Arial Nova" panose="020B0504020202020204" pitchFamily="34" charset="0"/>
                <a:hlinkClick r:id="rId15"/>
              </a:rPr>
              <a:t>JANinformation</a:t>
            </a:r>
            <a:endParaRPr lang="en-US" sz="2400" dirty="0">
              <a:latin typeface="Arial Nova" panose="020B0504020202020204" pitchFamily="34" charset="0"/>
            </a:endParaRPr>
          </a:p>
        </p:txBody>
      </p:sp>
      <p:sp>
        <p:nvSpPr>
          <p:cNvPr id="13" name="Slide Number Placeholder 12">
            <a:extLst>
              <a:ext uri="{FF2B5EF4-FFF2-40B4-BE49-F238E27FC236}">
                <a16:creationId xmlns:a16="http://schemas.microsoft.com/office/drawing/2014/main" id="{A9904C21-C363-6B5E-AA85-4498C1EAF8CC}"/>
              </a:ext>
              <a:ext uri="{C183D7F6-B498-43B3-948B-1728B52AA6E4}">
                <adec:decorative xmlns:adec="http://schemas.microsoft.com/office/drawing/2017/decorative" val="1"/>
              </a:ext>
            </a:extLst>
          </p:cNvPr>
          <p:cNvSpPr>
            <a:spLocks noGrp="1"/>
          </p:cNvSpPr>
          <p:nvPr>
            <p:ph type="sldNum" sz="quarter" idx="12"/>
          </p:nvPr>
        </p:nvSpPr>
        <p:spPr/>
        <p:txBody>
          <a:bodyPr/>
          <a:lstStyle/>
          <a:p>
            <a:fld id="{9FF96B15-8338-45D5-A943-561235072D66}" type="slidenum">
              <a:rPr lang="en-US" noProof="0" smtClean="0"/>
              <a:t>23</a:t>
            </a:fld>
            <a:endParaRPr lang="en-US" noProof="0" dirty="0"/>
          </a:p>
        </p:txBody>
      </p:sp>
    </p:spTree>
    <p:extLst>
      <p:ext uri="{BB962C8B-B14F-4D97-AF65-F5344CB8AC3E}">
        <p14:creationId xmlns:p14="http://schemas.microsoft.com/office/powerpoint/2010/main" val="2655301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2FAB637-953A-95A7-A923-70EC87C39608}"/>
              </a:ext>
            </a:extLst>
          </p:cNvPr>
          <p:cNvSpPr>
            <a:spLocks noGrp="1"/>
          </p:cNvSpPr>
          <p:nvPr>
            <p:ph type="title"/>
          </p:nvPr>
        </p:nvSpPr>
        <p:spPr/>
        <p:txBody>
          <a:bodyPr/>
          <a:lstStyle/>
          <a:p>
            <a:r>
              <a:rPr lang="en-US" sz="3200" dirty="0"/>
              <a:t>Thank you </a:t>
            </a:r>
            <a:br>
              <a:rPr lang="en-US" sz="3200" dirty="0"/>
            </a:br>
            <a:r>
              <a:rPr lang="en-US" sz="3200" dirty="0"/>
              <a:t>for attending!</a:t>
            </a:r>
            <a:br>
              <a:rPr lang="en-US" sz="3200" dirty="0"/>
            </a:br>
            <a:br>
              <a:rPr lang="en-US" dirty="0"/>
            </a:br>
            <a:r>
              <a:rPr lang="en-US" sz="2200" dirty="0"/>
              <a:t>Please complete the webcast evaluation</a:t>
            </a:r>
            <a:br>
              <a:rPr lang="en-US" sz="2200" dirty="0"/>
            </a:br>
            <a:br>
              <a:rPr lang="en-US" sz="2200" dirty="0"/>
            </a:br>
            <a:r>
              <a:rPr lang="en-US" sz="2200" dirty="0"/>
              <a:t>1 HR Certification Institute CEU is available after attending the </a:t>
            </a:r>
            <a:br>
              <a:rPr lang="en-US" sz="2200" dirty="0"/>
            </a:br>
            <a:r>
              <a:rPr lang="en-US" sz="2200" dirty="0"/>
              <a:t>live webcast (05/09/2024)</a:t>
            </a:r>
          </a:p>
        </p:txBody>
      </p:sp>
      <p:sp>
        <p:nvSpPr>
          <p:cNvPr id="8" name="Slide Number Placeholder 7">
            <a:extLst>
              <a:ext uri="{FF2B5EF4-FFF2-40B4-BE49-F238E27FC236}">
                <a16:creationId xmlns:a16="http://schemas.microsoft.com/office/drawing/2014/main" id="{CC100258-F19D-F221-2EF1-39789FF3F172}"/>
              </a:ext>
            </a:extLst>
          </p:cNvPr>
          <p:cNvSpPr>
            <a:spLocks noGrp="1"/>
          </p:cNvSpPr>
          <p:nvPr>
            <p:ph type="sldNum" sz="quarter" idx="12"/>
          </p:nvPr>
        </p:nvSpPr>
        <p:spPr/>
        <p:txBody>
          <a:bodyPr/>
          <a:lstStyle/>
          <a:p>
            <a:fld id="{9FF96B15-8338-45D5-A943-561235072D66}" type="slidenum">
              <a:rPr lang="en-US" noProof="0" smtClean="0"/>
              <a:t>24</a:t>
            </a:fld>
            <a:endParaRPr lang="en-US" noProof="0" dirty="0"/>
          </a:p>
        </p:txBody>
      </p:sp>
      <p:pic>
        <p:nvPicPr>
          <p:cNvPr id="7" name="Picture 6" descr="https://wvu.qualtrics.com/jfe/form/SV_9yvcms2rYUrebqu">
            <a:extLst>
              <a:ext uri="{FF2B5EF4-FFF2-40B4-BE49-F238E27FC236}">
                <a16:creationId xmlns:a16="http://schemas.microsoft.com/office/drawing/2014/main" id="{915AC37D-B14D-AA04-77BD-A30223F0356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80424" y="1292942"/>
            <a:ext cx="4272116" cy="4272116"/>
          </a:xfrm>
          <a:prstGeom prst="rect">
            <a:avLst/>
          </a:prstGeom>
        </p:spPr>
      </p:pic>
    </p:spTree>
    <p:extLst>
      <p:ext uri="{BB962C8B-B14F-4D97-AF65-F5344CB8AC3E}">
        <p14:creationId xmlns:p14="http://schemas.microsoft.com/office/powerpoint/2010/main" val="130887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8723-F88E-4F02-B1A9-D1224233BEEF}"/>
              </a:ext>
            </a:extLst>
          </p:cNvPr>
          <p:cNvSpPr>
            <a:spLocks noGrp="1"/>
          </p:cNvSpPr>
          <p:nvPr>
            <p:ph type="title"/>
          </p:nvPr>
        </p:nvSpPr>
        <p:spPr>
          <a:xfrm>
            <a:off x="1154953" y="973668"/>
            <a:ext cx="8761413" cy="706964"/>
          </a:xfrm>
        </p:spPr>
        <p:txBody>
          <a:bodyPr anchor="ctr">
            <a:normAutofit/>
          </a:bodyPr>
          <a:lstStyle/>
          <a:p>
            <a:r>
              <a:rPr lang="en-US" dirty="0"/>
              <a:t>Housekeeping</a:t>
            </a:r>
          </a:p>
        </p:txBody>
      </p:sp>
      <p:grpSp>
        <p:nvGrpSpPr>
          <p:cNvPr id="4" name="Group 3" descr="Timeline placeholder ">
            <a:extLst>
              <a:ext uri="{FF2B5EF4-FFF2-40B4-BE49-F238E27FC236}">
                <a16:creationId xmlns:a16="http://schemas.microsoft.com/office/drawing/2014/main" id="{795A1768-1D9D-B152-9935-FD1D9194C2CA}"/>
              </a:ext>
            </a:extLst>
          </p:cNvPr>
          <p:cNvGrpSpPr/>
          <p:nvPr/>
        </p:nvGrpSpPr>
        <p:grpSpPr>
          <a:xfrm>
            <a:off x="669185" y="2433209"/>
            <a:ext cx="10853629" cy="3839239"/>
            <a:chOff x="669185" y="2433209"/>
            <a:chExt cx="10853629" cy="3839239"/>
          </a:xfrm>
        </p:grpSpPr>
        <p:sp>
          <p:nvSpPr>
            <p:cNvPr id="5" name="Rectangle 4">
              <a:extLst>
                <a:ext uri="{FF2B5EF4-FFF2-40B4-BE49-F238E27FC236}">
                  <a16:creationId xmlns:a16="http://schemas.microsoft.com/office/drawing/2014/main" id="{87DD979C-0EFE-F623-B5AF-F9554638D99E}"/>
                </a:ext>
                <a:ext uri="{C183D7F6-B498-43B3-948B-1728B52AA6E4}">
                  <adec:decorative xmlns:adec="http://schemas.microsoft.com/office/drawing/2017/decorative" val="1"/>
                </a:ext>
              </a:extLst>
            </p:cNvPr>
            <p:cNvSpPr/>
            <p:nvPr/>
          </p:nvSpPr>
          <p:spPr>
            <a:xfrm>
              <a:off x="1551351" y="2433209"/>
              <a:ext cx="820968" cy="820968"/>
            </a:xfrm>
            <a:prstGeom prst="rect">
              <a:avLst/>
            </a:prstGeom>
            <a:blipFill>
              <a:blip r:embed="rId3">
                <a:lum bright="-40000" contrast="-2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6" name="Freeform: Shape 5">
              <a:extLst>
                <a:ext uri="{FF2B5EF4-FFF2-40B4-BE49-F238E27FC236}">
                  <a16:creationId xmlns:a16="http://schemas.microsoft.com/office/drawing/2014/main" id="{A8D8AAC6-ED9C-A404-1CCF-473D0E405D87}"/>
                </a:ext>
              </a:extLst>
            </p:cNvPr>
            <p:cNvSpPr/>
            <p:nvPr/>
          </p:nvSpPr>
          <p:spPr>
            <a:xfrm>
              <a:off x="789023" y="3419238"/>
              <a:ext cx="2345625" cy="615726"/>
            </a:xfrm>
            <a:custGeom>
              <a:avLst/>
              <a:gdLst>
                <a:gd name="connsiteX0" fmla="*/ 0 w 2345625"/>
                <a:gd name="connsiteY0" fmla="*/ 0 h 615726"/>
                <a:gd name="connsiteX1" fmla="*/ 2345625 w 2345625"/>
                <a:gd name="connsiteY1" fmla="*/ 0 h 615726"/>
                <a:gd name="connsiteX2" fmla="*/ 2345625 w 2345625"/>
                <a:gd name="connsiteY2" fmla="*/ 615726 h 615726"/>
                <a:gd name="connsiteX3" fmla="*/ 0 w 2345625"/>
                <a:gd name="connsiteY3" fmla="*/ 615726 h 615726"/>
                <a:gd name="connsiteX4" fmla="*/ 0 w 2345625"/>
                <a:gd name="connsiteY4" fmla="*/ 0 h 61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5625" h="615726">
                  <a:moveTo>
                    <a:pt x="0" y="0"/>
                  </a:moveTo>
                  <a:lnTo>
                    <a:pt x="2345625" y="0"/>
                  </a:lnTo>
                  <a:lnTo>
                    <a:pt x="2345625" y="615726"/>
                  </a:lnTo>
                  <a:lnTo>
                    <a:pt x="0" y="6157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dirty="0">
                  <a:latin typeface="Arial Nova" panose="020B0504020202020204" pitchFamily="34" charset="0"/>
                  <a:ea typeface="+mn-ea"/>
                  <a:cs typeface="+mn-cs"/>
                </a:rPr>
                <a:t>Technical Difficulties</a:t>
              </a:r>
            </a:p>
          </p:txBody>
        </p:sp>
        <p:sp>
          <p:nvSpPr>
            <p:cNvPr id="9" name="Freeform: Shape 8">
              <a:extLst>
                <a:ext uri="{FF2B5EF4-FFF2-40B4-BE49-F238E27FC236}">
                  <a16:creationId xmlns:a16="http://schemas.microsoft.com/office/drawing/2014/main" id="{0DF0F41C-3531-4EBC-32AB-974AE423C245}"/>
                </a:ext>
              </a:extLst>
            </p:cNvPr>
            <p:cNvSpPr/>
            <p:nvPr/>
          </p:nvSpPr>
          <p:spPr>
            <a:xfrm>
              <a:off x="669185" y="4111098"/>
              <a:ext cx="2585300" cy="2161350"/>
            </a:xfrm>
            <a:custGeom>
              <a:avLst/>
              <a:gdLst>
                <a:gd name="connsiteX0" fmla="*/ 0 w 2585300"/>
                <a:gd name="connsiteY0" fmla="*/ 0 h 2161350"/>
                <a:gd name="connsiteX1" fmla="*/ 2585300 w 2585300"/>
                <a:gd name="connsiteY1" fmla="*/ 0 h 2161350"/>
                <a:gd name="connsiteX2" fmla="*/ 2585300 w 2585300"/>
                <a:gd name="connsiteY2" fmla="*/ 2161350 h 2161350"/>
                <a:gd name="connsiteX3" fmla="*/ 0 w 2585300"/>
                <a:gd name="connsiteY3" fmla="*/ 2161350 h 2161350"/>
                <a:gd name="connsiteX4" fmla="*/ 0 w 2585300"/>
                <a:gd name="connsiteY4" fmla="*/ 0 h 216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300" h="2161350">
                  <a:moveTo>
                    <a:pt x="0" y="0"/>
                  </a:moveTo>
                  <a:lnTo>
                    <a:pt x="2585300" y="0"/>
                  </a:lnTo>
                  <a:lnTo>
                    <a:pt x="2585300" y="2161350"/>
                  </a:lnTo>
                  <a:lnTo>
                    <a:pt x="0" y="21613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ts val="0"/>
                </a:spcAft>
                <a:buNone/>
              </a:pPr>
              <a:r>
                <a:rPr lang="en-US" sz="2000" b="0" i="0" u="none" kern="1200" dirty="0">
                  <a:latin typeface="Arial Nova" panose="020B0504020202020204" pitchFamily="34" charset="0"/>
                  <a:ea typeface="+mn-ea"/>
                  <a:cs typeface="+mn-cs"/>
                </a:rPr>
                <a:t>Use the Q&amp;A feature,</a:t>
              </a:r>
            </a:p>
            <a:p>
              <a:pPr marL="0" lvl="0" indent="0" algn="ctr" defTabSz="889000">
                <a:lnSpc>
                  <a:spcPct val="100000"/>
                </a:lnSpc>
                <a:spcBef>
                  <a:spcPct val="0"/>
                </a:spcBef>
                <a:spcAft>
                  <a:spcPct val="35000"/>
                </a:spcAft>
                <a:buNone/>
              </a:pPr>
              <a:r>
                <a:rPr lang="en-US" sz="2000" b="0" i="0" u="none" kern="1200" dirty="0">
                  <a:latin typeface="Arial Nova" panose="020B0504020202020204" pitchFamily="34" charset="0"/>
                  <a:ea typeface="+mn-ea"/>
                  <a:cs typeface="+mn-cs"/>
                </a:rPr>
                <a:t>Live Chat at AskJAN.org, or email Training@AskJAN.org</a:t>
              </a:r>
              <a:endParaRPr lang="en-US" sz="2000" kern="1200" dirty="0">
                <a:latin typeface="Arial Nova" panose="020B0504020202020204" pitchFamily="34" charset="0"/>
                <a:ea typeface="+mn-ea"/>
                <a:cs typeface="+mn-cs"/>
              </a:endParaRPr>
            </a:p>
            <a:p>
              <a:pPr marL="0" lvl="0" indent="0" algn="ctr" defTabSz="889000">
                <a:lnSpc>
                  <a:spcPct val="100000"/>
                </a:lnSpc>
                <a:spcBef>
                  <a:spcPct val="0"/>
                </a:spcBef>
                <a:spcAft>
                  <a:spcPct val="35000"/>
                </a:spcAft>
                <a:buNone/>
              </a:pPr>
              <a:r>
                <a:rPr lang="en-US" sz="2000" b="0" i="0" u="none" kern="1200" dirty="0">
                  <a:latin typeface="Arial Nova" panose="020B0504020202020204" pitchFamily="34" charset="0"/>
                  <a:ea typeface="+mn-ea"/>
                  <a:cs typeface="+mn-cs"/>
                  <a:hlinkClick r:id="rId5"/>
                </a:rPr>
                <a:t>FAQ: JAN Webcasts</a:t>
              </a:r>
              <a:endParaRPr lang="en-US" sz="2000" b="0" i="0" u="none" kern="1200" dirty="0">
                <a:latin typeface="Arial Nova" panose="020B0504020202020204" pitchFamily="34" charset="0"/>
                <a:ea typeface="+mn-ea"/>
                <a:cs typeface="+mn-cs"/>
              </a:endParaRPr>
            </a:p>
          </p:txBody>
        </p:sp>
        <p:sp>
          <p:nvSpPr>
            <p:cNvPr id="10" name="Rectangle 9">
              <a:extLst>
                <a:ext uri="{FF2B5EF4-FFF2-40B4-BE49-F238E27FC236}">
                  <a16:creationId xmlns:a16="http://schemas.microsoft.com/office/drawing/2014/main" id="{3E6E9551-A84F-7AA2-D6D7-C0B4B2DB1CDF}"/>
                </a:ext>
                <a:ext uri="{C183D7F6-B498-43B3-948B-1728B52AA6E4}">
                  <adec:decorative xmlns:adec="http://schemas.microsoft.com/office/drawing/2017/decorative" val="1"/>
                </a:ext>
              </a:extLst>
            </p:cNvPr>
            <p:cNvSpPr/>
            <p:nvPr/>
          </p:nvSpPr>
          <p:spPr>
            <a:xfrm>
              <a:off x="4427298" y="2433529"/>
              <a:ext cx="820968" cy="820968"/>
            </a:xfrm>
            <a:prstGeom prst="rect">
              <a:avLst/>
            </a:prstGeom>
            <a:blipFill>
              <a:blip r:embed="rId6">
                <a:lum bright="-40000" contrast="-2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A90E9C70-32BD-9A8D-8105-475663444A99}"/>
                </a:ext>
              </a:extLst>
            </p:cNvPr>
            <p:cNvSpPr/>
            <p:nvPr/>
          </p:nvSpPr>
          <p:spPr>
            <a:xfrm>
              <a:off x="3664970" y="3419557"/>
              <a:ext cx="2345625" cy="615726"/>
            </a:xfrm>
            <a:custGeom>
              <a:avLst/>
              <a:gdLst>
                <a:gd name="connsiteX0" fmla="*/ 0 w 2345625"/>
                <a:gd name="connsiteY0" fmla="*/ 0 h 615726"/>
                <a:gd name="connsiteX1" fmla="*/ 2345625 w 2345625"/>
                <a:gd name="connsiteY1" fmla="*/ 0 h 615726"/>
                <a:gd name="connsiteX2" fmla="*/ 2345625 w 2345625"/>
                <a:gd name="connsiteY2" fmla="*/ 615726 h 615726"/>
                <a:gd name="connsiteX3" fmla="*/ 0 w 2345625"/>
                <a:gd name="connsiteY3" fmla="*/ 615726 h 615726"/>
                <a:gd name="connsiteX4" fmla="*/ 0 w 2345625"/>
                <a:gd name="connsiteY4" fmla="*/ 0 h 61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5625" h="615726">
                  <a:moveTo>
                    <a:pt x="0" y="0"/>
                  </a:moveTo>
                  <a:lnTo>
                    <a:pt x="2345625" y="0"/>
                  </a:lnTo>
                  <a:lnTo>
                    <a:pt x="2345625" y="615726"/>
                  </a:lnTo>
                  <a:lnTo>
                    <a:pt x="0" y="6157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dirty="0">
                  <a:latin typeface="Arial Nova" panose="020B0504020202020204" pitchFamily="34" charset="0"/>
                  <a:ea typeface="+mn-ea"/>
                  <a:cs typeface="+mn-cs"/>
                </a:rPr>
                <a:t>Captioning</a:t>
              </a:r>
            </a:p>
          </p:txBody>
        </p:sp>
        <p:sp>
          <p:nvSpPr>
            <p:cNvPr id="12" name="Freeform: Shape 11">
              <a:extLst>
                <a:ext uri="{FF2B5EF4-FFF2-40B4-BE49-F238E27FC236}">
                  <a16:creationId xmlns:a16="http://schemas.microsoft.com/office/drawing/2014/main" id="{4D076729-E2AA-0518-0AED-B46345187192}"/>
                </a:ext>
              </a:extLst>
            </p:cNvPr>
            <p:cNvSpPr/>
            <p:nvPr/>
          </p:nvSpPr>
          <p:spPr>
            <a:xfrm>
              <a:off x="3664970" y="4112056"/>
              <a:ext cx="2345625" cy="2160072"/>
            </a:xfrm>
            <a:custGeom>
              <a:avLst/>
              <a:gdLst>
                <a:gd name="connsiteX0" fmla="*/ 0 w 2345625"/>
                <a:gd name="connsiteY0" fmla="*/ 0 h 2160072"/>
                <a:gd name="connsiteX1" fmla="*/ 2345625 w 2345625"/>
                <a:gd name="connsiteY1" fmla="*/ 0 h 2160072"/>
                <a:gd name="connsiteX2" fmla="*/ 2345625 w 2345625"/>
                <a:gd name="connsiteY2" fmla="*/ 2160072 h 2160072"/>
                <a:gd name="connsiteX3" fmla="*/ 0 w 2345625"/>
                <a:gd name="connsiteY3" fmla="*/ 2160072 h 2160072"/>
                <a:gd name="connsiteX4" fmla="*/ 0 w 2345625"/>
                <a:gd name="connsiteY4" fmla="*/ 0 h 2160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5625" h="2160072">
                  <a:moveTo>
                    <a:pt x="0" y="0"/>
                  </a:moveTo>
                  <a:lnTo>
                    <a:pt x="2345625" y="0"/>
                  </a:lnTo>
                  <a:lnTo>
                    <a:pt x="2345625" y="2160072"/>
                  </a:lnTo>
                  <a:lnTo>
                    <a:pt x="0" y="21600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u="none" kern="1200" dirty="0">
                  <a:latin typeface="Arial Nova" panose="020B0504020202020204" pitchFamily="34" charset="0"/>
                  <a:ea typeface="+mn-ea"/>
                  <a:cs typeface="+mn-cs"/>
                </a:rPr>
                <a:t>Use the closed caption (CC) feature or </a:t>
              </a:r>
              <a:br>
                <a:rPr lang="en-US" sz="2000" b="0" i="0" u="none" kern="1200" dirty="0">
                  <a:latin typeface="Arial Nova" panose="020B0504020202020204" pitchFamily="34" charset="0"/>
                  <a:ea typeface="+mn-ea"/>
                  <a:cs typeface="+mn-cs"/>
                </a:rPr>
              </a:br>
              <a:r>
                <a:rPr lang="en-US" sz="2000" b="0" i="0" u="none" kern="1200" dirty="0">
                  <a:latin typeface="Arial Nova" panose="020B0504020202020204" pitchFamily="34" charset="0"/>
                  <a:ea typeface="+mn-ea"/>
                  <a:cs typeface="+mn-cs"/>
                </a:rPr>
                <a:t>captioning link </a:t>
              </a:r>
              <a:br>
                <a:rPr lang="en-US" sz="2000" b="0" i="0" u="none" kern="1200" dirty="0">
                  <a:latin typeface="Arial Nova" panose="020B0504020202020204" pitchFamily="34" charset="0"/>
                  <a:ea typeface="+mn-ea"/>
                  <a:cs typeface="+mn-cs"/>
                </a:rPr>
              </a:br>
              <a:r>
                <a:rPr lang="en-US" sz="2000" b="0" i="0" u="none" kern="1200" dirty="0">
                  <a:latin typeface="Arial Nova" panose="020B0504020202020204" pitchFamily="34" charset="0"/>
                  <a:ea typeface="+mn-ea"/>
                  <a:cs typeface="+mn-cs"/>
                </a:rPr>
                <a:t>in chat</a:t>
              </a:r>
              <a:endParaRPr lang="en-US" sz="2000" kern="1200" dirty="0">
                <a:latin typeface="Arial Nova" panose="020B0504020202020204" pitchFamily="34" charset="0"/>
                <a:ea typeface="+mn-ea"/>
                <a:cs typeface="+mn-cs"/>
              </a:endParaRPr>
            </a:p>
          </p:txBody>
        </p:sp>
        <p:sp>
          <p:nvSpPr>
            <p:cNvPr id="13" name="Rectangle 12">
              <a:extLst>
                <a:ext uri="{FF2B5EF4-FFF2-40B4-BE49-F238E27FC236}">
                  <a16:creationId xmlns:a16="http://schemas.microsoft.com/office/drawing/2014/main" id="{22E7FA8D-3287-8EA0-A0F8-E632BB147D6E}"/>
                </a:ext>
                <a:ext uri="{C183D7F6-B498-43B3-948B-1728B52AA6E4}">
                  <adec:decorative xmlns:adec="http://schemas.microsoft.com/office/drawing/2017/decorative" val="1"/>
                </a:ext>
              </a:extLst>
            </p:cNvPr>
            <p:cNvSpPr/>
            <p:nvPr/>
          </p:nvSpPr>
          <p:spPr>
            <a:xfrm>
              <a:off x="7183408" y="2433529"/>
              <a:ext cx="820968" cy="820968"/>
            </a:xfrm>
            <a:prstGeom prst="rect">
              <a:avLst/>
            </a:prstGeom>
            <a:blipFill>
              <a:blip r:embed="rId8">
                <a:lum bright="-40000" contrast="-2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AE604332-3845-2498-28FA-0C7E3F9B0865}"/>
                </a:ext>
              </a:extLst>
            </p:cNvPr>
            <p:cNvSpPr/>
            <p:nvPr/>
          </p:nvSpPr>
          <p:spPr>
            <a:xfrm>
              <a:off x="6421080" y="3419557"/>
              <a:ext cx="2345625" cy="615726"/>
            </a:xfrm>
            <a:custGeom>
              <a:avLst/>
              <a:gdLst>
                <a:gd name="connsiteX0" fmla="*/ 0 w 2345625"/>
                <a:gd name="connsiteY0" fmla="*/ 0 h 615726"/>
                <a:gd name="connsiteX1" fmla="*/ 2345625 w 2345625"/>
                <a:gd name="connsiteY1" fmla="*/ 0 h 615726"/>
                <a:gd name="connsiteX2" fmla="*/ 2345625 w 2345625"/>
                <a:gd name="connsiteY2" fmla="*/ 615726 h 615726"/>
                <a:gd name="connsiteX3" fmla="*/ 0 w 2345625"/>
                <a:gd name="connsiteY3" fmla="*/ 615726 h 615726"/>
                <a:gd name="connsiteX4" fmla="*/ 0 w 2345625"/>
                <a:gd name="connsiteY4" fmla="*/ 0 h 61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5625" h="615726">
                  <a:moveTo>
                    <a:pt x="0" y="0"/>
                  </a:moveTo>
                  <a:lnTo>
                    <a:pt x="2345625" y="0"/>
                  </a:lnTo>
                  <a:lnTo>
                    <a:pt x="2345625" y="615726"/>
                  </a:lnTo>
                  <a:lnTo>
                    <a:pt x="0" y="6157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dirty="0">
                  <a:latin typeface="Arial Nova" panose="020B0504020202020204" pitchFamily="34" charset="0"/>
                  <a:ea typeface="+mn-ea"/>
                  <a:cs typeface="+mn-cs"/>
                </a:rPr>
                <a:t>PPT Slides</a:t>
              </a:r>
            </a:p>
          </p:txBody>
        </p:sp>
        <p:sp>
          <p:nvSpPr>
            <p:cNvPr id="15" name="Freeform: Shape 14">
              <a:extLst>
                <a:ext uri="{FF2B5EF4-FFF2-40B4-BE49-F238E27FC236}">
                  <a16:creationId xmlns:a16="http://schemas.microsoft.com/office/drawing/2014/main" id="{944EC446-1E36-CE49-C0AC-5A43536D6AB3}"/>
                </a:ext>
              </a:extLst>
            </p:cNvPr>
            <p:cNvSpPr/>
            <p:nvPr/>
          </p:nvSpPr>
          <p:spPr>
            <a:xfrm>
              <a:off x="6421080" y="4112056"/>
              <a:ext cx="2345625" cy="2160072"/>
            </a:xfrm>
            <a:custGeom>
              <a:avLst/>
              <a:gdLst>
                <a:gd name="connsiteX0" fmla="*/ 0 w 2345625"/>
                <a:gd name="connsiteY0" fmla="*/ 0 h 2160072"/>
                <a:gd name="connsiteX1" fmla="*/ 2345625 w 2345625"/>
                <a:gd name="connsiteY1" fmla="*/ 0 h 2160072"/>
                <a:gd name="connsiteX2" fmla="*/ 2345625 w 2345625"/>
                <a:gd name="connsiteY2" fmla="*/ 2160072 h 2160072"/>
                <a:gd name="connsiteX3" fmla="*/ 0 w 2345625"/>
                <a:gd name="connsiteY3" fmla="*/ 2160072 h 2160072"/>
                <a:gd name="connsiteX4" fmla="*/ 0 w 2345625"/>
                <a:gd name="connsiteY4" fmla="*/ 0 h 2160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5625" h="2160072">
                  <a:moveTo>
                    <a:pt x="0" y="0"/>
                  </a:moveTo>
                  <a:lnTo>
                    <a:pt x="2345625" y="0"/>
                  </a:lnTo>
                  <a:lnTo>
                    <a:pt x="2345625" y="2160072"/>
                  </a:lnTo>
                  <a:lnTo>
                    <a:pt x="0" y="21600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u="none" kern="1200" dirty="0">
                  <a:latin typeface="Arial Nova" panose="020B0504020202020204" pitchFamily="34" charset="0"/>
                  <a:ea typeface="+mn-ea"/>
                  <a:cs typeface="+mn-cs"/>
                </a:rPr>
                <a:t>Link included in webcast login email and in the chat, or go to this webcast event from the Training page at AskJAN.org</a:t>
              </a:r>
              <a:endParaRPr lang="en-US" sz="2000" kern="1200" dirty="0">
                <a:latin typeface="Arial Nova" panose="020B0504020202020204" pitchFamily="34" charset="0"/>
                <a:ea typeface="+mn-ea"/>
                <a:cs typeface="+mn-cs"/>
              </a:endParaRPr>
            </a:p>
          </p:txBody>
        </p:sp>
        <p:sp>
          <p:nvSpPr>
            <p:cNvPr id="16" name="Rectangle 15">
              <a:extLst>
                <a:ext uri="{FF2B5EF4-FFF2-40B4-BE49-F238E27FC236}">
                  <a16:creationId xmlns:a16="http://schemas.microsoft.com/office/drawing/2014/main" id="{049DF547-61FE-9850-DB99-12E3433F1FA5}"/>
                </a:ext>
                <a:ext uri="{C183D7F6-B498-43B3-948B-1728B52AA6E4}">
                  <adec:decorative xmlns:adec="http://schemas.microsoft.com/office/drawing/2017/decorative" val="1"/>
                </a:ext>
              </a:extLst>
            </p:cNvPr>
            <p:cNvSpPr/>
            <p:nvPr/>
          </p:nvSpPr>
          <p:spPr>
            <a:xfrm>
              <a:off x="9939517" y="2433529"/>
              <a:ext cx="820968" cy="820968"/>
            </a:xfrm>
            <a:prstGeom prst="rect">
              <a:avLst/>
            </a:prstGeom>
            <a:blipFill>
              <a:blip r:embed="rId10">
                <a:lum bright="-40000" contrast="-2000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Freeform: Shape 16">
              <a:extLst>
                <a:ext uri="{FF2B5EF4-FFF2-40B4-BE49-F238E27FC236}">
                  <a16:creationId xmlns:a16="http://schemas.microsoft.com/office/drawing/2014/main" id="{203682E0-980C-F996-E27B-189E2B6FF755}"/>
                </a:ext>
              </a:extLst>
            </p:cNvPr>
            <p:cNvSpPr/>
            <p:nvPr/>
          </p:nvSpPr>
          <p:spPr>
            <a:xfrm>
              <a:off x="9177189" y="3419557"/>
              <a:ext cx="2345625" cy="615726"/>
            </a:xfrm>
            <a:custGeom>
              <a:avLst/>
              <a:gdLst>
                <a:gd name="connsiteX0" fmla="*/ 0 w 2345625"/>
                <a:gd name="connsiteY0" fmla="*/ 0 h 615726"/>
                <a:gd name="connsiteX1" fmla="*/ 2345625 w 2345625"/>
                <a:gd name="connsiteY1" fmla="*/ 0 h 615726"/>
                <a:gd name="connsiteX2" fmla="*/ 2345625 w 2345625"/>
                <a:gd name="connsiteY2" fmla="*/ 615726 h 615726"/>
                <a:gd name="connsiteX3" fmla="*/ 0 w 2345625"/>
                <a:gd name="connsiteY3" fmla="*/ 615726 h 615726"/>
                <a:gd name="connsiteX4" fmla="*/ 0 w 2345625"/>
                <a:gd name="connsiteY4" fmla="*/ 0 h 61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5625" h="615726">
                  <a:moveTo>
                    <a:pt x="0" y="0"/>
                  </a:moveTo>
                  <a:lnTo>
                    <a:pt x="2345625" y="0"/>
                  </a:lnTo>
                  <a:lnTo>
                    <a:pt x="2345625" y="615726"/>
                  </a:lnTo>
                  <a:lnTo>
                    <a:pt x="0" y="6157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dirty="0">
                  <a:latin typeface="Arial Nova" panose="020B0504020202020204" pitchFamily="34" charset="0"/>
                  <a:ea typeface="+mn-ea"/>
                  <a:cs typeface="+mn-cs"/>
                </a:rPr>
                <a:t>Questions</a:t>
              </a:r>
            </a:p>
          </p:txBody>
        </p:sp>
        <p:sp>
          <p:nvSpPr>
            <p:cNvPr id="18" name="Freeform: Shape 17">
              <a:extLst>
                <a:ext uri="{FF2B5EF4-FFF2-40B4-BE49-F238E27FC236}">
                  <a16:creationId xmlns:a16="http://schemas.microsoft.com/office/drawing/2014/main" id="{FFBED5D7-2FF2-C5FA-15FB-016BAAA7EEAF}"/>
                </a:ext>
              </a:extLst>
            </p:cNvPr>
            <p:cNvSpPr/>
            <p:nvPr/>
          </p:nvSpPr>
          <p:spPr>
            <a:xfrm>
              <a:off x="9177189" y="4112056"/>
              <a:ext cx="2345625" cy="615726"/>
            </a:xfrm>
            <a:custGeom>
              <a:avLst/>
              <a:gdLst>
                <a:gd name="connsiteX0" fmla="*/ 0 w 2345625"/>
                <a:gd name="connsiteY0" fmla="*/ 0 h 2160072"/>
                <a:gd name="connsiteX1" fmla="*/ 2345625 w 2345625"/>
                <a:gd name="connsiteY1" fmla="*/ 0 h 2160072"/>
                <a:gd name="connsiteX2" fmla="*/ 2345625 w 2345625"/>
                <a:gd name="connsiteY2" fmla="*/ 2160072 h 2160072"/>
                <a:gd name="connsiteX3" fmla="*/ 0 w 2345625"/>
                <a:gd name="connsiteY3" fmla="*/ 2160072 h 2160072"/>
                <a:gd name="connsiteX4" fmla="*/ 0 w 2345625"/>
                <a:gd name="connsiteY4" fmla="*/ 0 h 2160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5625" h="2160072">
                  <a:moveTo>
                    <a:pt x="0" y="0"/>
                  </a:moveTo>
                  <a:lnTo>
                    <a:pt x="2345625" y="0"/>
                  </a:lnTo>
                  <a:lnTo>
                    <a:pt x="2345625" y="2160072"/>
                  </a:lnTo>
                  <a:lnTo>
                    <a:pt x="0" y="21600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u="none" kern="1200" dirty="0">
                  <a:latin typeface="Arial Nova" panose="020B0504020202020204" pitchFamily="34" charset="0"/>
                  <a:ea typeface="+mn-ea"/>
                  <a:cs typeface="+mn-cs"/>
                </a:rPr>
                <a:t>Use the Q&amp;A feature</a:t>
              </a:r>
              <a:endParaRPr lang="en-US" sz="2000" kern="1200" dirty="0">
                <a:latin typeface="Arial Nova" panose="020B0504020202020204" pitchFamily="34" charset="0"/>
                <a:ea typeface="+mn-ea"/>
                <a:cs typeface="+mn-cs"/>
              </a:endParaRPr>
            </a:p>
          </p:txBody>
        </p:sp>
      </p:grpSp>
      <p:sp>
        <p:nvSpPr>
          <p:cNvPr id="7" name="Slide Number Placeholder 6">
            <a:extLst>
              <a:ext uri="{FF2B5EF4-FFF2-40B4-BE49-F238E27FC236}">
                <a16:creationId xmlns:a16="http://schemas.microsoft.com/office/drawing/2014/main" id="{6B48CA6F-C72D-F944-B10D-0504BB669B47}"/>
              </a:ext>
            </a:extLst>
          </p:cNvPr>
          <p:cNvSpPr>
            <a:spLocks noGrp="1"/>
          </p:cNvSpPr>
          <p:nvPr>
            <p:ph type="sldNum" sz="quarter" idx="12"/>
          </p:nvPr>
        </p:nvSpPr>
        <p:spPr>
          <a:xfrm>
            <a:off x="10352540" y="295729"/>
            <a:ext cx="838199" cy="767687"/>
          </a:xfrm>
        </p:spPr>
        <p:txBody>
          <a:bodyPr anchor="b">
            <a:normAutofit/>
          </a:bodyPr>
          <a:lstStyle/>
          <a:p>
            <a:pPr>
              <a:spcAft>
                <a:spcPts val="600"/>
              </a:spcAft>
            </a:pPr>
            <a:fld id="{9FF96B15-8338-45D5-A943-561235072D66}" type="slidenum">
              <a:rPr lang="en-US" smtClean="0"/>
              <a:pPr>
                <a:spcAft>
                  <a:spcPts val="600"/>
                </a:spcAft>
              </a:pPr>
              <a:t>3</a:t>
            </a:fld>
            <a:endParaRPr lang="en-US" dirty="0"/>
          </a:p>
        </p:txBody>
      </p:sp>
    </p:spTree>
    <p:extLst>
      <p:ext uri="{BB962C8B-B14F-4D97-AF65-F5344CB8AC3E}">
        <p14:creationId xmlns:p14="http://schemas.microsoft.com/office/powerpoint/2010/main" val="944875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C9D8D88-FDAF-ED75-77D4-4EBF411DEB86}"/>
              </a:ext>
            </a:extLst>
          </p:cNvPr>
          <p:cNvSpPr>
            <a:spLocks noGrp="1"/>
          </p:cNvSpPr>
          <p:nvPr>
            <p:ph type="title"/>
          </p:nvPr>
        </p:nvSpPr>
        <p:spPr/>
        <p:txBody>
          <a:bodyPr/>
          <a:lstStyle/>
          <a:p>
            <a:r>
              <a:rPr lang="en-US" sz="3600" dirty="0"/>
              <a:t>Agenda</a:t>
            </a:r>
          </a:p>
        </p:txBody>
      </p:sp>
      <p:sp>
        <p:nvSpPr>
          <p:cNvPr id="19" name="Content Placeholder 18">
            <a:extLst>
              <a:ext uri="{FF2B5EF4-FFF2-40B4-BE49-F238E27FC236}">
                <a16:creationId xmlns:a16="http://schemas.microsoft.com/office/drawing/2014/main" id="{EA76C27C-EFF2-C84E-65DC-6372C3D9AF5D}"/>
              </a:ext>
            </a:extLst>
          </p:cNvPr>
          <p:cNvSpPr>
            <a:spLocks noGrp="1"/>
          </p:cNvSpPr>
          <p:nvPr>
            <p:ph idx="1"/>
          </p:nvPr>
        </p:nvSpPr>
        <p:spPr>
          <a:xfrm>
            <a:off x="1154953" y="2603500"/>
            <a:ext cx="10330762" cy="3416300"/>
          </a:xfrm>
        </p:spPr>
        <p:txBody>
          <a:bodyPr>
            <a:normAutofit/>
          </a:bodyPr>
          <a:lstStyle/>
          <a:p>
            <a:pPr>
              <a:spcAft>
                <a:spcPts val="1200"/>
              </a:spcAft>
            </a:pPr>
            <a:r>
              <a:rPr lang="en-US" sz="2800" dirty="0">
                <a:solidFill>
                  <a:schemeClr val="tx1"/>
                </a:solidFill>
                <a:latin typeface="Arial Nova" panose="020B0504020202020204" pitchFamily="34" charset="0"/>
              </a:rPr>
              <a:t>About the Job Accommodation Network (JAN)</a:t>
            </a:r>
          </a:p>
          <a:p>
            <a:pPr>
              <a:spcAft>
                <a:spcPts val="1200"/>
              </a:spcAft>
            </a:pPr>
            <a:r>
              <a:rPr lang="en-US" sz="2800" dirty="0">
                <a:solidFill>
                  <a:schemeClr val="tx1"/>
                </a:solidFill>
                <a:latin typeface="Arial Nova" panose="020B0504020202020204" pitchFamily="34" charset="0"/>
              </a:rPr>
              <a:t>JAN Cognitive/Neurological Team Overview</a:t>
            </a:r>
          </a:p>
          <a:p>
            <a:pPr>
              <a:spcAft>
                <a:spcPts val="1200"/>
              </a:spcAft>
            </a:pPr>
            <a:r>
              <a:rPr lang="en-US" sz="2800" dirty="0">
                <a:solidFill>
                  <a:schemeClr val="tx1"/>
                </a:solidFill>
                <a:latin typeface="Arial Nova" panose="020B0504020202020204" pitchFamily="34" charset="0"/>
              </a:rPr>
              <a:t>Accommodation Topics</a:t>
            </a:r>
          </a:p>
          <a:p>
            <a:pPr>
              <a:spcAft>
                <a:spcPts val="1200"/>
              </a:spcAft>
            </a:pPr>
            <a:r>
              <a:rPr lang="en-US" sz="2800" dirty="0">
                <a:solidFill>
                  <a:schemeClr val="tx1"/>
                </a:solidFill>
                <a:latin typeface="Arial Nova" panose="020B0504020202020204" pitchFamily="34" charset="0"/>
              </a:rPr>
              <a:t>Live Q&amp;A</a:t>
            </a:r>
            <a:endParaRPr lang="en-US" sz="1600" dirty="0"/>
          </a:p>
        </p:txBody>
      </p:sp>
      <p:sp>
        <p:nvSpPr>
          <p:cNvPr id="8" name="Slide Number Placeholder 7">
            <a:extLst>
              <a:ext uri="{FF2B5EF4-FFF2-40B4-BE49-F238E27FC236}">
                <a16:creationId xmlns:a16="http://schemas.microsoft.com/office/drawing/2014/main" id="{6BFE94BA-3077-010B-B7B5-15F5735CD514}"/>
              </a:ext>
            </a:extLst>
          </p:cNvPr>
          <p:cNvSpPr>
            <a:spLocks noGrp="1"/>
          </p:cNvSpPr>
          <p:nvPr>
            <p:ph type="sldNum" sz="quarter" idx="12"/>
          </p:nvPr>
        </p:nvSpPr>
        <p:spPr/>
        <p:txBody>
          <a:bodyPr/>
          <a:lstStyle/>
          <a:p>
            <a:fld id="{9FF96B15-8338-45D5-A943-561235072D66}" type="slidenum">
              <a:rPr lang="en-US" noProof="0" smtClean="0"/>
              <a:t>4</a:t>
            </a:fld>
            <a:endParaRPr lang="en-US" noProof="0" dirty="0"/>
          </a:p>
        </p:txBody>
      </p:sp>
    </p:spTree>
    <p:extLst>
      <p:ext uri="{BB962C8B-B14F-4D97-AF65-F5344CB8AC3E}">
        <p14:creationId xmlns:p14="http://schemas.microsoft.com/office/powerpoint/2010/main" val="4196441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8C3-DF51-C715-4A57-3BA9134CEC36}"/>
              </a:ext>
            </a:extLst>
          </p:cNvPr>
          <p:cNvSpPr>
            <a:spLocks noGrp="1"/>
          </p:cNvSpPr>
          <p:nvPr>
            <p:ph type="title"/>
          </p:nvPr>
        </p:nvSpPr>
        <p:spPr>
          <a:xfrm>
            <a:off x="1078107" y="1086108"/>
            <a:ext cx="10035786" cy="706964"/>
          </a:xfrm>
        </p:spPr>
        <p:txBody>
          <a:bodyPr vert="horz" lIns="91440" tIns="45720" rIns="91440" bIns="45720" rtlCol="0" anchor="ctr">
            <a:normAutofit/>
          </a:bodyPr>
          <a:lstStyle/>
          <a:p>
            <a:r>
              <a:rPr lang="en-US" i="0" kern="1200" dirty="0">
                <a:latin typeface="+mj-lt"/>
                <a:ea typeface="+mj-ea"/>
                <a:cs typeface="+mj-cs"/>
              </a:rPr>
              <a:t>About the Job Accommodation Network</a:t>
            </a:r>
          </a:p>
        </p:txBody>
      </p:sp>
      <p:sp>
        <p:nvSpPr>
          <p:cNvPr id="3" name="Content Placeholder 2">
            <a:extLst>
              <a:ext uri="{FF2B5EF4-FFF2-40B4-BE49-F238E27FC236}">
                <a16:creationId xmlns:a16="http://schemas.microsoft.com/office/drawing/2014/main" id="{4F2FDF18-E295-0829-5C8B-263AFC27F039}"/>
              </a:ext>
            </a:extLst>
          </p:cNvPr>
          <p:cNvSpPr>
            <a:spLocks noGrp="1"/>
          </p:cNvSpPr>
          <p:nvPr>
            <p:ph idx="1"/>
          </p:nvPr>
        </p:nvSpPr>
        <p:spPr>
          <a:xfrm>
            <a:off x="1008199" y="2614149"/>
            <a:ext cx="5087801" cy="3682788"/>
          </a:xfrm>
        </p:spPr>
        <p:txBody>
          <a:bodyPr>
            <a:noAutofit/>
          </a:bodyPr>
          <a:lstStyle/>
          <a:p>
            <a:pPr>
              <a:spcAft>
                <a:spcPts val="600"/>
              </a:spcAft>
            </a:pPr>
            <a:r>
              <a:rPr lang="en-US" sz="2200" dirty="0">
                <a:solidFill>
                  <a:schemeClr val="tx1"/>
                </a:solidFill>
                <a:latin typeface="Arial Nova" panose="020B0504020202020204" pitchFamily="34" charset="0"/>
              </a:rPr>
              <a:t>JAN was established in 1983</a:t>
            </a:r>
          </a:p>
          <a:p>
            <a:pPr>
              <a:spcAft>
                <a:spcPts val="600"/>
              </a:spcAft>
            </a:pPr>
            <a:r>
              <a:rPr lang="en-US" sz="2200" dirty="0">
                <a:solidFill>
                  <a:schemeClr val="tx1"/>
                </a:solidFill>
                <a:latin typeface="Arial Nova" panose="020B0504020202020204" pitchFamily="34" charset="0"/>
              </a:rPr>
              <a:t>National, free consulting service</a:t>
            </a:r>
          </a:p>
          <a:p>
            <a:pPr>
              <a:spcAft>
                <a:spcPts val="600"/>
              </a:spcAft>
            </a:pPr>
            <a:r>
              <a:rPr lang="en-US" sz="2200" dirty="0">
                <a:solidFill>
                  <a:schemeClr val="tx1"/>
                </a:solidFill>
                <a:latin typeface="Arial Nova" panose="020B0504020202020204" pitchFamily="34" charset="0"/>
              </a:rPr>
              <a:t>Expert, trusted, confidential </a:t>
            </a:r>
            <a:br>
              <a:rPr lang="en-US" sz="2200" dirty="0">
                <a:solidFill>
                  <a:schemeClr val="tx1"/>
                </a:solidFill>
                <a:latin typeface="Arial Nova" panose="020B0504020202020204" pitchFamily="34" charset="0"/>
              </a:rPr>
            </a:br>
            <a:r>
              <a:rPr lang="en-US" sz="2200" dirty="0">
                <a:solidFill>
                  <a:schemeClr val="tx1"/>
                </a:solidFill>
                <a:latin typeface="Arial Nova" panose="020B0504020202020204" pitchFamily="34" charset="0"/>
              </a:rPr>
              <a:t>guidance on job accommodations and disability employment issues</a:t>
            </a:r>
          </a:p>
          <a:p>
            <a:pPr>
              <a:spcAft>
                <a:spcPts val="600"/>
              </a:spcAft>
            </a:pPr>
            <a:r>
              <a:rPr lang="en-US" sz="2200" dirty="0">
                <a:solidFill>
                  <a:schemeClr val="tx1"/>
                </a:solidFill>
                <a:latin typeface="Arial Nova" panose="020B0504020202020204" pitchFamily="34" charset="0"/>
              </a:rPr>
              <a:t>A service of the U.S. Department </a:t>
            </a:r>
            <a:br>
              <a:rPr lang="en-US" sz="2200" dirty="0">
                <a:solidFill>
                  <a:schemeClr val="tx1"/>
                </a:solidFill>
                <a:latin typeface="Arial Nova" panose="020B0504020202020204" pitchFamily="34" charset="0"/>
              </a:rPr>
            </a:br>
            <a:r>
              <a:rPr lang="en-US" sz="2200" dirty="0">
                <a:solidFill>
                  <a:schemeClr val="tx1"/>
                </a:solidFill>
                <a:latin typeface="Arial Nova" panose="020B0504020202020204" pitchFamily="34" charset="0"/>
              </a:rPr>
              <a:t>of Labor’s Office of Disability Employment Policy (ODEP)</a:t>
            </a:r>
            <a:endParaRPr lang="en-US" sz="2200" dirty="0">
              <a:solidFill>
                <a:schemeClr val="tx1"/>
              </a:solidFill>
            </a:endParaRPr>
          </a:p>
        </p:txBody>
      </p:sp>
      <p:sp>
        <p:nvSpPr>
          <p:cNvPr id="4" name="Slide Number Placeholder 3">
            <a:extLst>
              <a:ext uri="{FF2B5EF4-FFF2-40B4-BE49-F238E27FC236}">
                <a16:creationId xmlns:a16="http://schemas.microsoft.com/office/drawing/2014/main" id="{D15FC838-2E25-BD94-4EDC-73F34A9429BF}"/>
              </a:ext>
            </a:extLst>
          </p:cNvPr>
          <p:cNvSpPr>
            <a:spLocks noGrp="1"/>
          </p:cNvSpPr>
          <p:nvPr>
            <p:ph type="sldNum" sz="quarter" idx="12"/>
          </p:nvPr>
        </p:nvSpPr>
        <p:spPr/>
        <p:txBody>
          <a:bodyPr vert="horz" lIns="91440" tIns="45720" rIns="91440" bIns="45720" rtlCol="0" anchor="b">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FF96B15-8338-45D5-A943-561235072D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B729ACFD-229B-BA7C-660F-D4191FE84AF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2614149"/>
            <a:ext cx="5360338" cy="3200400"/>
          </a:xfrm>
          <a:prstGeom prst="rect">
            <a:avLst/>
          </a:prstGeom>
        </p:spPr>
      </p:pic>
    </p:spTree>
    <p:extLst>
      <p:ext uri="{BB962C8B-B14F-4D97-AF65-F5344CB8AC3E}">
        <p14:creationId xmlns:p14="http://schemas.microsoft.com/office/powerpoint/2010/main" val="2941324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22043E-27CD-FD25-3006-7514383582E8}"/>
              </a:ext>
            </a:extLst>
          </p:cNvPr>
          <p:cNvSpPr>
            <a:spLocks noGrp="1"/>
          </p:cNvSpPr>
          <p:nvPr>
            <p:ph type="title"/>
          </p:nvPr>
        </p:nvSpPr>
        <p:spPr>
          <a:xfrm>
            <a:off x="780280" y="1693332"/>
            <a:ext cx="4981423" cy="1735668"/>
          </a:xfrm>
        </p:spPr>
        <p:txBody>
          <a:bodyPr anchor="b">
            <a:normAutofit/>
          </a:bodyPr>
          <a:lstStyle/>
          <a:p>
            <a:r>
              <a:rPr lang="en-US" sz="3200" dirty="0"/>
              <a:t>What does JAN’s Cognitive/Neurological Team do?</a:t>
            </a:r>
          </a:p>
        </p:txBody>
      </p:sp>
      <p:pic>
        <p:nvPicPr>
          <p:cNvPr id="10" name="Picture 9">
            <a:extLst>
              <a:ext uri="{FF2B5EF4-FFF2-40B4-BE49-F238E27FC236}">
                <a16:creationId xmlns:a16="http://schemas.microsoft.com/office/drawing/2014/main" id="{11D2BB62-0DC8-3D27-76A2-4FEC7A842580}"/>
              </a:ext>
              <a:ext uri="{C183D7F6-B498-43B3-948B-1728B52AA6E4}">
                <adec:decorative xmlns:adec="http://schemas.microsoft.com/office/drawing/2017/decorative" val="1"/>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4"/>
              </a:ext>
            </a:extLst>
          </a:blip>
          <a:srcRect l="2691" r="2691"/>
          <a:stretch/>
        </p:blipFill>
        <p:spPr>
          <a:xfrm flipH="1">
            <a:off x="6096000" y="478880"/>
            <a:ext cx="5486399"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a:noFill/>
        </p:spPr>
      </p:pic>
      <p:sp>
        <p:nvSpPr>
          <p:cNvPr id="2" name="Rectangle 1">
            <a:extLst>
              <a:ext uri="{FF2B5EF4-FFF2-40B4-BE49-F238E27FC236}">
                <a16:creationId xmlns:a16="http://schemas.microsoft.com/office/drawing/2014/main" id="{45794A5A-B7BA-E1FC-4B47-F2D8D5EEFC7B}"/>
              </a:ext>
              <a:ext uri="{C183D7F6-B498-43B3-948B-1728B52AA6E4}">
                <adec:decorative xmlns:adec="http://schemas.microsoft.com/office/drawing/2017/decorative" val="1"/>
              </a:ext>
            </a:extLst>
          </p:cNvPr>
          <p:cNvSpPr/>
          <p:nvPr/>
        </p:nvSpPr>
        <p:spPr>
          <a:xfrm>
            <a:off x="10448924" y="119270"/>
            <a:ext cx="663575" cy="1017380"/>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07D2063-913E-C14A-F536-6A492B87CE0D}"/>
              </a:ext>
            </a:extLst>
          </p:cNvPr>
          <p:cNvSpPr>
            <a:spLocks noGrp="1"/>
          </p:cNvSpPr>
          <p:nvPr>
            <p:ph type="sldNum" sz="quarter" idx="12"/>
          </p:nvPr>
        </p:nvSpPr>
        <p:spPr>
          <a:xfrm>
            <a:off x="10352540" y="295729"/>
            <a:ext cx="838199" cy="767687"/>
          </a:xfrm>
        </p:spPr>
        <p:txBody>
          <a:bodyPr anchor="b">
            <a:normAutofit/>
          </a:bodyPr>
          <a:lstStyle/>
          <a:p>
            <a:pPr>
              <a:spcAft>
                <a:spcPts val="600"/>
              </a:spcAft>
            </a:pPr>
            <a:fld id="{9FF96B15-8338-45D5-A943-561235072D66}" type="slidenum">
              <a:rPr lang="en-US" noProof="0" smtClean="0"/>
              <a:pPr>
                <a:spcAft>
                  <a:spcPts val="600"/>
                </a:spcAft>
              </a:pPr>
              <a:t>6</a:t>
            </a:fld>
            <a:endParaRPr lang="en-US" noProof="0" dirty="0"/>
          </a:p>
        </p:txBody>
      </p:sp>
    </p:spTree>
    <p:extLst>
      <p:ext uri="{BB962C8B-B14F-4D97-AF65-F5344CB8AC3E}">
        <p14:creationId xmlns:p14="http://schemas.microsoft.com/office/powerpoint/2010/main" val="424204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8C3-DF51-C715-4A57-3BA9134CEC36}"/>
              </a:ext>
            </a:extLst>
          </p:cNvPr>
          <p:cNvSpPr>
            <a:spLocks noGrp="1"/>
          </p:cNvSpPr>
          <p:nvPr>
            <p:ph type="title"/>
          </p:nvPr>
        </p:nvSpPr>
        <p:spPr/>
        <p:txBody>
          <a:bodyPr/>
          <a:lstStyle/>
          <a:p>
            <a:r>
              <a:rPr lang="en-US" sz="3200" dirty="0"/>
              <a:t>Cognitive/Neurological Topics</a:t>
            </a:r>
          </a:p>
        </p:txBody>
      </p:sp>
      <p:sp>
        <p:nvSpPr>
          <p:cNvPr id="3" name="Content Placeholder 2">
            <a:extLst>
              <a:ext uri="{FF2B5EF4-FFF2-40B4-BE49-F238E27FC236}">
                <a16:creationId xmlns:a16="http://schemas.microsoft.com/office/drawing/2014/main" id="{893D573B-309B-0CF2-A9A7-EFC89F54AF8E}"/>
              </a:ext>
            </a:extLst>
          </p:cNvPr>
          <p:cNvSpPr>
            <a:spLocks noGrp="1"/>
          </p:cNvSpPr>
          <p:nvPr>
            <p:ph sz="half" idx="1"/>
          </p:nvPr>
        </p:nvSpPr>
        <p:spPr/>
        <p:txBody>
          <a:bodyPr>
            <a:noAutofit/>
          </a:bodyPr>
          <a:lstStyle/>
          <a:p>
            <a:pPr>
              <a:spcAft>
                <a:spcPts val="600"/>
              </a:spcAft>
            </a:pPr>
            <a:r>
              <a:rPr lang="en-US" sz="2400" dirty="0">
                <a:solidFill>
                  <a:schemeClr val="tx1"/>
                </a:solidFill>
                <a:latin typeface="Arial Nova" panose="020B0504020202020204" pitchFamily="34" charset="0"/>
              </a:rPr>
              <a:t>Mental Health Conditions</a:t>
            </a:r>
          </a:p>
          <a:p>
            <a:pPr>
              <a:spcAft>
                <a:spcPts val="600"/>
              </a:spcAft>
            </a:pPr>
            <a:r>
              <a:rPr lang="en-US" sz="2400" dirty="0">
                <a:solidFill>
                  <a:schemeClr val="tx1"/>
                </a:solidFill>
                <a:latin typeface="Arial Nova" panose="020B0504020202020204" pitchFamily="34" charset="0"/>
              </a:rPr>
              <a:t>Learning Disabilities</a:t>
            </a:r>
          </a:p>
          <a:p>
            <a:pPr>
              <a:spcAft>
                <a:spcPts val="600"/>
              </a:spcAft>
            </a:pPr>
            <a:r>
              <a:rPr lang="en-US" sz="2400" dirty="0">
                <a:solidFill>
                  <a:schemeClr val="tx1"/>
                </a:solidFill>
                <a:latin typeface="Arial Nova" panose="020B0504020202020204" pitchFamily="34" charset="0"/>
              </a:rPr>
              <a:t>Seizure Disorders</a:t>
            </a:r>
          </a:p>
          <a:p>
            <a:pPr>
              <a:spcAft>
                <a:spcPts val="600"/>
              </a:spcAft>
            </a:pPr>
            <a:r>
              <a:rPr lang="en-US" sz="2400" dirty="0">
                <a:solidFill>
                  <a:schemeClr val="tx1"/>
                </a:solidFill>
                <a:latin typeface="Arial Nova" panose="020B0504020202020204" pitchFamily="34" charset="0"/>
              </a:rPr>
              <a:t>Neurodiversity</a:t>
            </a:r>
          </a:p>
          <a:p>
            <a:pPr>
              <a:spcAft>
                <a:spcPts val="600"/>
              </a:spcAft>
            </a:pPr>
            <a:r>
              <a:rPr lang="en-US" sz="2400" dirty="0">
                <a:solidFill>
                  <a:schemeClr val="tx1"/>
                </a:solidFill>
                <a:latin typeface="Arial Nova" panose="020B0504020202020204" pitchFamily="34" charset="0"/>
              </a:rPr>
              <a:t>Attention Deficit/Hyperactivity Disorder</a:t>
            </a:r>
          </a:p>
          <a:p>
            <a:pPr>
              <a:spcAft>
                <a:spcPts val="600"/>
              </a:spcAft>
            </a:pPr>
            <a:endParaRPr lang="en-US" sz="2400" dirty="0">
              <a:solidFill>
                <a:schemeClr val="tx1"/>
              </a:solidFill>
              <a:latin typeface="Arial Nova" panose="020B0504020202020204" pitchFamily="34" charset="0"/>
            </a:endParaRPr>
          </a:p>
        </p:txBody>
      </p:sp>
      <p:sp>
        <p:nvSpPr>
          <p:cNvPr id="6" name="Content Placeholder 5">
            <a:extLst>
              <a:ext uri="{FF2B5EF4-FFF2-40B4-BE49-F238E27FC236}">
                <a16:creationId xmlns:a16="http://schemas.microsoft.com/office/drawing/2014/main" id="{468EE2AC-6AA3-2AA3-2148-6C4E0E566256}"/>
              </a:ext>
            </a:extLst>
          </p:cNvPr>
          <p:cNvSpPr>
            <a:spLocks noGrp="1"/>
          </p:cNvSpPr>
          <p:nvPr>
            <p:ph sz="half" idx="2"/>
          </p:nvPr>
        </p:nvSpPr>
        <p:spPr/>
        <p:txBody>
          <a:bodyPr/>
          <a:lstStyle/>
          <a:p>
            <a:pPr>
              <a:spcAft>
                <a:spcPts val="600"/>
              </a:spcAft>
            </a:pPr>
            <a:r>
              <a:rPr lang="en-US" sz="2400" dirty="0">
                <a:solidFill>
                  <a:schemeClr val="tx1"/>
                </a:solidFill>
                <a:latin typeface="Arial Nova" panose="020B0504020202020204" pitchFamily="34" charset="0"/>
              </a:rPr>
              <a:t>Reducing Stress and Anxiety</a:t>
            </a:r>
          </a:p>
          <a:p>
            <a:pPr>
              <a:spcAft>
                <a:spcPts val="600"/>
              </a:spcAft>
            </a:pPr>
            <a:r>
              <a:rPr lang="en-US" sz="2400" dirty="0">
                <a:solidFill>
                  <a:schemeClr val="tx1"/>
                </a:solidFill>
                <a:latin typeface="Arial Nova" panose="020B0504020202020204" pitchFamily="34" charset="0"/>
              </a:rPr>
              <a:t>Executive Functioning Difficulties</a:t>
            </a:r>
          </a:p>
          <a:p>
            <a:pPr>
              <a:spcAft>
                <a:spcPts val="600"/>
              </a:spcAft>
            </a:pPr>
            <a:r>
              <a:rPr lang="en-US" sz="2400" dirty="0">
                <a:solidFill>
                  <a:schemeClr val="tx1"/>
                </a:solidFill>
                <a:latin typeface="Arial Nova" panose="020B0504020202020204" pitchFamily="34" charset="0"/>
              </a:rPr>
              <a:t>Communication</a:t>
            </a:r>
          </a:p>
          <a:p>
            <a:pPr>
              <a:spcAft>
                <a:spcPts val="600"/>
              </a:spcAft>
            </a:pPr>
            <a:endParaRPr lang="en-US" sz="2400" dirty="0">
              <a:solidFill>
                <a:schemeClr val="tx1"/>
              </a:solidFill>
              <a:latin typeface="Arial Nova" panose="020B0504020202020204" pitchFamily="34" charset="0"/>
            </a:endParaRPr>
          </a:p>
          <a:p>
            <a:endParaRPr lang="en-US" dirty="0"/>
          </a:p>
        </p:txBody>
      </p:sp>
      <p:pic>
        <p:nvPicPr>
          <p:cNvPr id="8" name="Picture 7">
            <a:extLst>
              <a:ext uri="{FF2B5EF4-FFF2-40B4-BE49-F238E27FC236}">
                <a16:creationId xmlns:a16="http://schemas.microsoft.com/office/drawing/2014/main" id="{269A7BC4-0863-0586-E3B6-2860341C6FA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16366" y="6019800"/>
            <a:ext cx="2017735" cy="640080"/>
          </a:xfrm>
          <a:prstGeom prst="rect">
            <a:avLst/>
          </a:prstGeom>
        </p:spPr>
      </p:pic>
      <p:sp>
        <p:nvSpPr>
          <p:cNvPr id="4" name="Slide Number Placeholder 3">
            <a:extLst>
              <a:ext uri="{FF2B5EF4-FFF2-40B4-BE49-F238E27FC236}">
                <a16:creationId xmlns:a16="http://schemas.microsoft.com/office/drawing/2014/main" id="{D15FC838-2E25-BD94-4EDC-73F34A9429BF}"/>
              </a:ext>
            </a:extLst>
          </p:cNvPr>
          <p:cNvSpPr>
            <a:spLocks noGrp="1"/>
          </p:cNvSpPr>
          <p:nvPr>
            <p:ph type="sldNum" sz="quarter" idx="12"/>
          </p:nvPr>
        </p:nvSpPr>
        <p:spPr/>
        <p:txBody>
          <a:bodyPr/>
          <a:lstStyle/>
          <a:p>
            <a:fld id="{9FF96B15-8338-45D5-A943-561235072D66}" type="slidenum">
              <a:rPr lang="en-US" noProof="0" smtClean="0"/>
              <a:t>7</a:t>
            </a:fld>
            <a:endParaRPr lang="en-US" noProof="0" dirty="0"/>
          </a:p>
        </p:txBody>
      </p:sp>
    </p:spTree>
    <p:extLst>
      <p:ext uri="{BB962C8B-B14F-4D97-AF65-F5344CB8AC3E}">
        <p14:creationId xmlns:p14="http://schemas.microsoft.com/office/powerpoint/2010/main" val="190956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22043E-27CD-FD25-3006-7514383582E8}"/>
              </a:ext>
            </a:extLst>
          </p:cNvPr>
          <p:cNvSpPr>
            <a:spLocks noGrp="1"/>
          </p:cNvSpPr>
          <p:nvPr>
            <p:ph type="title"/>
          </p:nvPr>
        </p:nvSpPr>
        <p:spPr>
          <a:xfrm>
            <a:off x="796413" y="1966452"/>
            <a:ext cx="5171768" cy="1828596"/>
          </a:xfrm>
        </p:spPr>
        <p:txBody>
          <a:bodyPr anchor="b">
            <a:normAutofit fontScale="90000"/>
          </a:bodyPr>
          <a:lstStyle/>
          <a:p>
            <a:r>
              <a:rPr lang="en-US" sz="3600" dirty="0"/>
              <a:t>Common Cognitive/Neurological Accommodation Topics</a:t>
            </a:r>
          </a:p>
        </p:txBody>
      </p:sp>
      <p:pic>
        <p:nvPicPr>
          <p:cNvPr id="10" name="Picture 9">
            <a:extLst>
              <a:ext uri="{FF2B5EF4-FFF2-40B4-BE49-F238E27FC236}">
                <a16:creationId xmlns:a16="http://schemas.microsoft.com/office/drawing/2014/main" id="{11D2BB62-0DC8-3D27-76A2-4FEC7A842580}"/>
              </a:ext>
              <a:ext uri="{C183D7F6-B498-43B3-948B-1728B52AA6E4}">
                <adec:decorative xmlns:adec="http://schemas.microsoft.com/office/drawing/2017/decorative" val="1"/>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4"/>
              </a:ext>
            </a:extLst>
          </a:blip>
          <a:srcRect l="3180" r="3180"/>
          <a:stretch/>
        </p:blipFill>
        <p:spPr>
          <a:xfrm>
            <a:off x="6096001" y="478879"/>
            <a:ext cx="5524981"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a:noFill/>
        </p:spPr>
      </p:pic>
      <p:sp>
        <p:nvSpPr>
          <p:cNvPr id="2" name="Rectangle 1">
            <a:extLst>
              <a:ext uri="{FF2B5EF4-FFF2-40B4-BE49-F238E27FC236}">
                <a16:creationId xmlns:a16="http://schemas.microsoft.com/office/drawing/2014/main" id="{45794A5A-B7BA-E1FC-4B47-F2D8D5EEFC7B}"/>
              </a:ext>
              <a:ext uri="{C183D7F6-B498-43B3-948B-1728B52AA6E4}">
                <adec:decorative xmlns:adec="http://schemas.microsoft.com/office/drawing/2017/decorative" val="1"/>
              </a:ext>
            </a:extLst>
          </p:cNvPr>
          <p:cNvSpPr/>
          <p:nvPr/>
        </p:nvSpPr>
        <p:spPr>
          <a:xfrm>
            <a:off x="10448924" y="0"/>
            <a:ext cx="663575" cy="1136650"/>
          </a:xfrm>
          <a:prstGeom prst="rect">
            <a:avLst/>
          </a:prstGeom>
          <a:ln>
            <a:solidFill>
              <a:schemeClr val="accent1"/>
            </a:solidFill>
          </a:ln>
          <a:effectLst>
            <a:outerShdw blurRad="508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407D2063-913E-C14A-F536-6A492B87CE0D}"/>
              </a:ext>
            </a:extLst>
          </p:cNvPr>
          <p:cNvSpPr>
            <a:spLocks noGrp="1"/>
          </p:cNvSpPr>
          <p:nvPr>
            <p:ph type="sldNum" sz="quarter" idx="12"/>
          </p:nvPr>
        </p:nvSpPr>
        <p:spPr>
          <a:xfrm>
            <a:off x="10352540" y="295729"/>
            <a:ext cx="838199" cy="767687"/>
          </a:xfrm>
        </p:spPr>
        <p:txBody>
          <a:bodyPr anchor="b">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FF96B15-8338-45D5-A943-561235072D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8</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51284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8C3-DF51-C715-4A57-3BA9134CEC36}"/>
              </a:ext>
            </a:extLst>
          </p:cNvPr>
          <p:cNvSpPr>
            <a:spLocks noGrp="1"/>
          </p:cNvSpPr>
          <p:nvPr>
            <p:ph type="title"/>
          </p:nvPr>
        </p:nvSpPr>
        <p:spPr/>
        <p:txBody>
          <a:bodyPr vert="horz" lIns="91440" tIns="45720" rIns="91440" bIns="45720" rtlCol="0" anchor="ctr">
            <a:noAutofit/>
          </a:bodyPr>
          <a:lstStyle/>
          <a:p>
            <a:pPr>
              <a:lnSpc>
                <a:spcPct val="90000"/>
              </a:lnSpc>
            </a:pPr>
            <a:r>
              <a:rPr lang="en-US" dirty="0"/>
              <a:t>Mental Health Conditions</a:t>
            </a:r>
            <a:endParaRPr lang="en-US" b="0" i="0" kern="1200" dirty="0">
              <a:latin typeface="+mj-lt"/>
              <a:ea typeface="+mj-ea"/>
              <a:cs typeface="+mj-cs"/>
            </a:endParaRPr>
          </a:p>
        </p:txBody>
      </p:sp>
      <p:sp>
        <p:nvSpPr>
          <p:cNvPr id="3" name="Content Placeholder 2">
            <a:extLst>
              <a:ext uri="{FF2B5EF4-FFF2-40B4-BE49-F238E27FC236}">
                <a16:creationId xmlns:a16="http://schemas.microsoft.com/office/drawing/2014/main" id="{0AB84AAD-8B70-1C9A-1119-5F952D90ABBD}"/>
              </a:ext>
            </a:extLst>
          </p:cNvPr>
          <p:cNvSpPr>
            <a:spLocks noGrp="1"/>
          </p:cNvSpPr>
          <p:nvPr>
            <p:ph idx="1"/>
          </p:nvPr>
        </p:nvSpPr>
        <p:spPr>
          <a:xfrm>
            <a:off x="1154954" y="2488473"/>
            <a:ext cx="7123808" cy="4073798"/>
          </a:xfrm>
        </p:spPr>
        <p:txBody>
          <a:bodyPr>
            <a:normAutofit/>
          </a:bodyPr>
          <a:lstStyle/>
          <a:p>
            <a:pPr marL="0" indent="0">
              <a:lnSpc>
                <a:spcPct val="90000"/>
              </a:lnSpc>
              <a:spcAft>
                <a:spcPts val="600"/>
              </a:spcAft>
              <a:buNone/>
            </a:pPr>
            <a:r>
              <a:rPr lang="en-US" altLang="en-US" sz="2600" b="1" dirty="0">
                <a:solidFill>
                  <a:schemeClr val="tx1"/>
                </a:solidFill>
                <a:latin typeface="Arial Nova" panose="020B0504020202020204" pitchFamily="34" charset="0"/>
              </a:rPr>
              <a:t>Accommodations needed for:</a:t>
            </a:r>
          </a:p>
          <a:p>
            <a:pPr>
              <a:lnSpc>
                <a:spcPct val="90000"/>
              </a:lnSpc>
              <a:spcAft>
                <a:spcPts val="600"/>
              </a:spcAft>
            </a:pPr>
            <a:r>
              <a:rPr lang="en-US" altLang="en-US" sz="2200" dirty="0">
                <a:solidFill>
                  <a:schemeClr val="tx1"/>
                </a:solidFill>
                <a:latin typeface="Arial Nova" panose="020B0504020202020204" pitchFamily="34" charset="0"/>
              </a:rPr>
              <a:t>Memory</a:t>
            </a:r>
          </a:p>
          <a:p>
            <a:pPr>
              <a:lnSpc>
                <a:spcPct val="90000"/>
              </a:lnSpc>
              <a:spcAft>
                <a:spcPts val="600"/>
              </a:spcAft>
            </a:pPr>
            <a:r>
              <a:rPr lang="en-US" altLang="en-US" sz="2200" dirty="0">
                <a:solidFill>
                  <a:schemeClr val="tx1"/>
                </a:solidFill>
                <a:latin typeface="Arial Nova" panose="020B0504020202020204" pitchFamily="34" charset="0"/>
              </a:rPr>
              <a:t>Concentration</a:t>
            </a:r>
          </a:p>
          <a:p>
            <a:pPr>
              <a:lnSpc>
                <a:spcPct val="90000"/>
              </a:lnSpc>
              <a:spcAft>
                <a:spcPts val="600"/>
              </a:spcAft>
            </a:pPr>
            <a:r>
              <a:rPr lang="en-US" altLang="en-US" sz="2200" dirty="0">
                <a:solidFill>
                  <a:schemeClr val="tx1"/>
                </a:solidFill>
                <a:latin typeface="Arial Nova" panose="020B0504020202020204" pitchFamily="34" charset="0"/>
              </a:rPr>
              <a:t>Reducing stress and anxiety</a:t>
            </a:r>
          </a:p>
          <a:p>
            <a:pPr>
              <a:lnSpc>
                <a:spcPct val="90000"/>
              </a:lnSpc>
              <a:spcAft>
                <a:spcPts val="600"/>
              </a:spcAft>
            </a:pPr>
            <a:r>
              <a:rPr lang="en-US" altLang="en-US" sz="2200" dirty="0">
                <a:solidFill>
                  <a:schemeClr val="tx1"/>
                </a:solidFill>
                <a:latin typeface="Arial Nova" panose="020B0504020202020204" pitchFamily="34" charset="0"/>
              </a:rPr>
              <a:t>Flexible Scheduling</a:t>
            </a:r>
          </a:p>
          <a:p>
            <a:pPr marL="0" indent="0">
              <a:lnSpc>
                <a:spcPct val="90000"/>
              </a:lnSpc>
              <a:spcAft>
                <a:spcPts val="600"/>
              </a:spcAft>
              <a:buNone/>
            </a:pPr>
            <a:r>
              <a:rPr lang="en-US" altLang="en-US" sz="2400" b="1" dirty="0">
                <a:solidFill>
                  <a:schemeClr val="tx1"/>
                </a:solidFill>
                <a:latin typeface="Arial Nova" panose="020B0504020202020204" pitchFamily="34" charset="0"/>
              </a:rPr>
              <a:t>Question: </a:t>
            </a:r>
            <a:r>
              <a:rPr lang="en-US" altLang="en-US" sz="2200" dirty="0">
                <a:solidFill>
                  <a:schemeClr val="tx1"/>
                </a:solidFill>
                <a:latin typeface="Arial Nova" panose="020B0504020202020204" pitchFamily="34" charset="0"/>
              </a:rPr>
              <a:t>How can the interactive process be as stress-free as possible?</a:t>
            </a:r>
          </a:p>
          <a:p>
            <a:pPr marL="0" indent="0">
              <a:lnSpc>
                <a:spcPct val="90000"/>
              </a:lnSpc>
              <a:spcAft>
                <a:spcPts val="600"/>
              </a:spcAft>
              <a:buNone/>
            </a:pPr>
            <a:r>
              <a:rPr lang="en-US" altLang="en-US" sz="2000" dirty="0">
                <a:solidFill>
                  <a:srgbClr val="0070C0"/>
                </a:solidFill>
                <a:latin typeface="Arial Nova" panose="020B0504020202020204" pitchFamily="34" charset="0"/>
                <a:hlinkClick r:id="rId3"/>
              </a:rPr>
              <a:t>Mental Health Conditions</a:t>
            </a:r>
            <a:r>
              <a:rPr lang="en-US" altLang="en-US" sz="2000" dirty="0">
                <a:solidFill>
                  <a:srgbClr val="0070C0"/>
                </a:solidFill>
                <a:latin typeface="Arial Nova" panose="020B0504020202020204" pitchFamily="34" charset="0"/>
              </a:rPr>
              <a:t>,  </a:t>
            </a:r>
            <a:r>
              <a:rPr lang="en-US" altLang="en-US" sz="2000" dirty="0">
                <a:solidFill>
                  <a:srgbClr val="0070C0"/>
                </a:solidFill>
                <a:latin typeface="Arial Nova" panose="020B0504020202020204" pitchFamily="34" charset="0"/>
                <a:hlinkClick r:id="rId4"/>
              </a:rPr>
              <a:t>A to Z of Disabilities </a:t>
            </a:r>
            <a:endParaRPr lang="en-US" altLang="en-US" sz="2000" dirty="0">
              <a:solidFill>
                <a:srgbClr val="0070C0"/>
              </a:solidFill>
              <a:latin typeface="Arial Nova" panose="020B0504020202020204" pitchFamily="34" charset="0"/>
            </a:endParaRPr>
          </a:p>
          <a:p>
            <a:pPr>
              <a:lnSpc>
                <a:spcPct val="120000"/>
              </a:lnSpc>
              <a:spcBef>
                <a:spcPts val="576"/>
              </a:spcBef>
              <a:spcAft>
                <a:spcPts val="600"/>
              </a:spcAft>
            </a:pPr>
            <a:endParaRPr lang="en-US" altLang="en-US" sz="2400" dirty="0">
              <a:solidFill>
                <a:srgbClr val="0070C0"/>
              </a:solidFill>
              <a:latin typeface="Arial Nova" panose="020B0504020202020204" pitchFamily="34" charset="0"/>
            </a:endParaRPr>
          </a:p>
          <a:p>
            <a:pPr>
              <a:lnSpc>
                <a:spcPct val="120000"/>
              </a:lnSpc>
              <a:spcBef>
                <a:spcPts val="576"/>
              </a:spcBef>
              <a:spcAft>
                <a:spcPts val="600"/>
              </a:spcAft>
            </a:pPr>
            <a:endParaRPr lang="en-US" altLang="en-US" sz="2400" dirty="0">
              <a:solidFill>
                <a:srgbClr val="0070C0"/>
              </a:solidFill>
              <a:latin typeface="Arial Nova" panose="020B0504020202020204" pitchFamily="34" charset="0"/>
            </a:endParaRP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15FC838-2E25-BD94-4EDC-73F34A9429BF}"/>
              </a:ext>
            </a:extLst>
          </p:cNvPr>
          <p:cNvSpPr>
            <a:spLocks noGrp="1"/>
          </p:cNvSpPr>
          <p:nvPr>
            <p:ph type="sldNum" sz="quarter" idx="12"/>
          </p:nvPr>
        </p:nvSpPr>
        <p:spPr/>
        <p:txBody>
          <a:bodyPr vert="horz" lIns="91440" tIns="45720" rIns="91440" bIns="45720" rtlCol="0" anchor="b">
            <a:normAutofit/>
          </a:bodyPr>
          <a:lstStyle/>
          <a:p>
            <a:pPr>
              <a:spcAft>
                <a:spcPts val="600"/>
              </a:spcAft>
            </a:pPr>
            <a:fld id="{9FF96B15-8338-45D5-A943-561235072D66}" type="slidenum">
              <a:rPr lang="en-US" smtClean="0"/>
              <a:pPr>
                <a:spcAft>
                  <a:spcPts val="600"/>
                </a:spcAft>
              </a:pPr>
              <a:t>9</a:t>
            </a:fld>
            <a:endParaRPr lang="en-US" dirty="0"/>
          </a:p>
        </p:txBody>
      </p:sp>
      <p:pic>
        <p:nvPicPr>
          <p:cNvPr id="7" name="Picture 6">
            <a:extLst>
              <a:ext uri="{FF2B5EF4-FFF2-40B4-BE49-F238E27FC236}">
                <a16:creationId xmlns:a16="http://schemas.microsoft.com/office/drawing/2014/main" id="{96F1166E-BC69-6591-AB01-FC5D0E488F7F}"/>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96869" y="2634095"/>
            <a:ext cx="3638994" cy="3168957"/>
          </a:xfrm>
          <a:prstGeom prst="rect">
            <a:avLst/>
          </a:prstGeom>
        </p:spPr>
      </p:pic>
    </p:spTree>
    <p:extLst>
      <p:ext uri="{BB962C8B-B14F-4D97-AF65-F5344CB8AC3E}">
        <p14:creationId xmlns:p14="http://schemas.microsoft.com/office/powerpoint/2010/main" val="34838308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CTOMILLISECCONVERTED" val="1"/>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sk JAN! Q&amp;amp;A: Cognitive/Neurological Team Edition May 9, 2024&amp;quot;&quot;/&gt;&lt;property id=&quot;20307&quot; value=&quot;256&quot;/&gt;&lt;/object&gt;&lt;object type=&quot;3&quot; unique_id=&quot;10004&quot;&gt;&lt;property id=&quot;20148&quot; value=&quot;5&quot;/&gt;&lt;property id=&quot;20300&quot; value=&quot;Slide 2 - &amp;quot;Training Overview&amp;quot;&quot;/&gt;&lt;property id=&quot;20307&quot; value=&quot;268&quot;/&gt;&lt;/object&gt;&lt;object type=&quot;3&quot; unique_id=&quot;10005&quot;&gt;&lt;property id=&quot;20148&quot; value=&quot;5&quot;/&gt;&lt;property id=&quot;20300&quot; value=&quot;Slide 3 - &amp;quot;Housekeeping&amp;quot;&quot;/&gt;&lt;property id=&quot;20307&quot; value=&quot;267&quot;/&gt;&lt;/object&gt;&lt;object type=&quot;3&quot; unique_id=&quot;10006&quot;&gt;&lt;property id=&quot;20148&quot; value=&quot;5&quot;/&gt;&lt;property id=&quot;20300&quot; value=&quot;Slide 4 - &amp;quot;Agenda&amp;quot;&quot;/&gt;&lt;property id=&quot;20307&quot; value=&quot;273&quot;/&gt;&lt;/object&gt;&lt;object type=&quot;3&quot; unique_id=&quot;10007&quot;&gt;&lt;property id=&quot;20148&quot; value=&quot;5&quot;/&gt;&lt;property id=&quot;20300&quot; value=&quot;Slide 6 - &amp;quot;What does JAN’s Cognitive/Neurological Team do?&amp;quot;&quot;/&gt;&lt;property id=&quot;20307&quot; value=&quot;274&quot;/&gt;&lt;/object&gt;&lt;object type=&quot;3&quot; unique_id=&quot;10034&quot;&gt;&lt;property id=&quot;20148&quot; value=&quot;5&quot;/&gt;&lt;property id=&quot;20300&quot; value=&quot;Slide 21 - &amp;quot;Next JAN Webcast  Navigating Pregnant Workers Fairness Act(PWFA) Accommodation Requests July 11, 2024 2:00-3:00 ET&quot;/&gt;&lt;property id=&quot;20307&quot; value=&quot;297&quot;/&gt;&lt;/object&gt;&lt;object type=&quot;3&quot; unique_id=&quot;10035&quot;&gt;&lt;property id=&quot;20148&quot; value=&quot;5&quot;/&gt;&lt;property id=&quot;20300&quot; value=&quot;Slide 22 - &amp;quot;Still have questions?  Ask JAN! We can help.&amp;quot;&quot;/&gt;&lt;property id=&quot;20307&quot; value=&quot;272&quot;/&gt;&lt;/object&gt;&lt;object type=&quot;3&quot; unique_id=&quot;10036&quot;&gt;&lt;property id=&quot;20148&quot; value=&quot;5&quot;/&gt;&lt;property id=&quot;20300&quot; value=&quot;Slide 23 - &amp;quot;Social Media&amp;quot;&quot;/&gt;&lt;property id=&quot;20307&quot; value=&quot;301&quot;/&gt;&lt;/object&gt;&lt;object type=&quot;3&quot; unique_id=&quot;10037&quot;&gt;&lt;property id=&quot;20148&quot; value=&quot;5&quot;/&gt;&lt;property id=&quot;20300&quot; value=&quot;Slide 24 - &amp;quot;Thank you  for attending!  Please complete the webcast evaluation  1 HR Certification Institute CEU is available a&quot;/&gt;&lt;property id=&quot;20307&quot; value=&quot;305&quot;/&gt;&lt;/object&gt;&lt;object type=&quot;3&quot; unique_id=&quot;10082&quot;&gt;&lt;property id=&quot;20148&quot; value=&quot;5&quot;/&gt;&lt;property id=&quot;20300&quot; value=&quot;Slide 7 - &amp;quot;Cognitive/Neurological Topics&amp;quot;&quot;/&gt;&lt;property id=&quot;20307&quot; value=&quot;328&quot;/&gt;&lt;/object&gt;&lt;object type=&quot;3&quot; unique_id=&quot;10083&quot;&gt;&lt;property id=&quot;20148&quot; value=&quot;5&quot;/&gt;&lt;property id=&quot;20300&quot; value=&quot;Slide 8 - &amp;quot;Common Cognitive/Neurological Accommodation Topics&amp;quot;&quot;/&gt;&lt;property id=&quot;20307&quot; value=&quot;325&quot;/&gt;&lt;/object&gt;&lt;object type=&quot;3&quot; unique_id=&quot;10084&quot;&gt;&lt;property id=&quot;20148&quot; value=&quot;5&quot;/&gt;&lt;property id=&quot;20300&quot; value=&quot;Slide 9 - &amp;quot;Mental Health Conditions&amp;quot;&quot;/&gt;&lt;property id=&quot;20307&quot; value=&quot;323&quot;/&gt;&lt;/object&gt;&lt;object type=&quot;3&quot; unique_id=&quot;10087&quot;&gt;&lt;property id=&quot;20148&quot; value=&quot;5&quot;/&gt;&lt;property id=&quot;20300&quot; value=&quot;Slide 11 - &amp;quot;Questions?&amp;quot;&quot;/&gt;&lt;property id=&quot;20307&quot; value=&quot;309&quot;/&gt;&lt;/object&gt;&lt;object type=&quot;3&quot; unique_id=&quot;10100&quot;&gt;&lt;property id=&quot;20148&quot; value=&quot;5&quot;/&gt;&lt;property id=&quot;20300&quot; value=&quot;Slide 5 - &amp;quot;About the Job Accommodation Network&amp;quot;&quot;/&gt;&lt;property id=&quot;20307&quot; value=&quot;1320&quot;/&gt;&lt;/object&gt;&lt;object type=&quot;3&quot; unique_id=&quot;10101&quot;&gt;&lt;property id=&quot;20148&quot; value=&quot;5&quot;/&gt;&lt;property id=&quot;20300&quot; value=&quot;Slide 10 - &amp;quot;Learning Disabilities &amp;quot;&quot;/&gt;&lt;property id=&quot;20307&quot; value=&quot;1332&quot;/&gt;&lt;/object&gt;&lt;object type=&quot;3&quot; unique_id=&quot;10102&quot;&gt;&lt;property id=&quot;20148&quot; value=&quot;5&quot;/&gt;&lt;property id=&quot;20300&quot; value=&quot;Slide 12 - &amp;quot;Epilepsy/Seizure Disorders  &amp;quot;&quot;/&gt;&lt;property id=&quot;20307&quot; value=&quot;1325&quot;/&gt;&lt;/object&gt;&lt;object type=&quot;3&quot; unique_id=&quot;10103&quot;&gt;&lt;property id=&quot;20148&quot; value=&quot;5&quot;/&gt;&lt;property id=&quot;20300&quot; value=&quot;Slide 13 - &amp;quot;Neurodiversity &amp;quot;&quot;/&gt;&lt;property id=&quot;20307&quot; value=&quot;1333&quot;/&gt;&lt;/object&gt;&lt;object type=&quot;3&quot; unique_id=&quot;10104&quot;&gt;&lt;property id=&quot;20148&quot; value=&quot;5&quot;/&gt;&lt;property id=&quot;20300&quot; value=&quot;Slide 14 - &amp;quot;More Questions?&amp;quot;&quot;/&gt;&lt;property id=&quot;20307&quot; value=&quot;361&quot;/&gt;&lt;/object&gt;&lt;object type=&quot;3&quot; unique_id=&quot;10105&quot;&gt;&lt;property id=&quot;20148&quot; value=&quot;5&quot;/&gt;&lt;property id=&quot;20300&quot; value=&quot;Slide 15 - &amp;quot;Attention Deficit/Hyperactivity Disorder &amp;quot;&quot;/&gt;&lt;property id=&quot;20307&quot; value=&quot;1334&quot;/&gt;&lt;/object&gt;&lt;object type=&quot;3&quot; unique_id=&quot;10106&quot;&gt;&lt;property id=&quot;20148&quot; value=&quot;5&quot;/&gt;&lt;property id=&quot;20300&quot; value=&quot;Slide 16 - &amp;quot;Reducing Stress and Anxiety&amp;quot;&quot;/&gt;&lt;property id=&quot;20307&quot; value=&quot;1321&quot;/&gt;&lt;/object&gt;&lt;object type=&quot;3&quot; unique_id=&quot;10107&quot;&gt;&lt;property id=&quot;20148&quot; value=&quot;5&quot;/&gt;&lt;property id=&quot;20300&quot; value=&quot;Slide 17 - &amp;quot;Additional Questions? &amp;quot;&quot;/&gt;&lt;property id=&quot;20307&quot; value=&quot;1329&quot;/&gt;&lt;/object&gt;&lt;object type=&quot;3&quot; unique_id=&quot;10108&quot;&gt;&lt;property id=&quot;20148&quot; value=&quot;5&quot;/&gt;&lt;property id=&quot;20300&quot; value=&quot;Slide 18 - &amp;quot;Executive Functioning Deficits&amp;quot;&quot;/&gt;&lt;property id=&quot;20307&quot; value=&quot;1336&quot;/&gt;&lt;/object&gt;&lt;object type=&quot;3&quot; unique_id=&quot;10109&quot;&gt;&lt;property id=&quot;20148&quot; value=&quot;5&quot;/&gt;&lt;property id=&quot;20300&quot; value=&quot;Slide 19 - &amp;quot;Communication&amp;quot;&quot;/&gt;&lt;property id=&quot;20307&quot; value=&quot;1331&quot;/&gt;&lt;/object&gt;&lt;object type=&quot;3&quot; unique_id=&quot;10110&quot;&gt;&lt;property id=&quot;20148&quot; value=&quot;5&quot;/&gt;&lt;property id=&quot;20300&quot; value=&quot;Slide 20 - &amp;quot;Final Questions?&amp;quot;&quot;/&gt;&lt;property id=&quot;20307&quot; value=&quot;1327&quot;/&gt;&lt;/object&gt;&lt;/object&gt;&lt;object type=&quot;8&quot; unique_id=&quot;10080&quot;&gt;&lt;/object&gt;&lt;/object&gt;&lt;/database&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55">
      <a:dk1>
        <a:sysClr val="windowText" lastClr="000000"/>
      </a:dk1>
      <a:lt1>
        <a:sysClr val="window" lastClr="FFFFFF"/>
      </a:lt1>
      <a:dk2>
        <a:srgbClr val="1C3566"/>
      </a:dk2>
      <a:lt2>
        <a:srgbClr val="EBEBEB"/>
      </a:lt2>
      <a:accent1>
        <a:srgbClr val="0070C0"/>
      </a:accent1>
      <a:accent2>
        <a:srgbClr val="E6C133"/>
      </a:accent2>
      <a:accent3>
        <a:srgbClr val="666666"/>
      </a:accent3>
      <a:accent4>
        <a:srgbClr val="65D6A0"/>
      </a:accent4>
      <a:accent5>
        <a:srgbClr val="75CEEC"/>
      </a:accent5>
      <a:accent6>
        <a:srgbClr val="65D6A0"/>
      </a:accent6>
      <a:hlink>
        <a:srgbClr val="0070C0"/>
      </a:hlink>
      <a:folHlink>
        <a:srgbClr val="0070C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F66741836_Beginning of the year procedures_AAS_v5" id="{51CF042C-A21F-4772-ACB5-34142877F475}" vid="{78ABB5F0-5DDF-4844-A82C-FEADF47C5BAF}"/>
    </a:ext>
  </a:extLst>
</a:theme>
</file>

<file path=ppt/theme/theme2.xml><?xml version="1.0" encoding="utf-8"?>
<a:theme xmlns:a="http://schemas.openxmlformats.org/drawingml/2006/main" name="1_Ion Boardroom">
  <a:themeElements>
    <a:clrScheme name="Custom 51">
      <a:dk1>
        <a:sysClr val="windowText" lastClr="000000"/>
      </a:dk1>
      <a:lt1>
        <a:sysClr val="window" lastClr="FFFFFF"/>
      </a:lt1>
      <a:dk2>
        <a:srgbClr val="1C3566"/>
      </a:dk2>
      <a:lt2>
        <a:srgbClr val="EBEBEB"/>
      </a:lt2>
      <a:accent1>
        <a:srgbClr val="0070C0"/>
      </a:accent1>
      <a:accent2>
        <a:srgbClr val="E6C133"/>
      </a:accent2>
      <a:accent3>
        <a:srgbClr val="666666"/>
      </a:accent3>
      <a:accent4>
        <a:srgbClr val="0070C0"/>
      </a:accent4>
      <a:accent5>
        <a:srgbClr val="75CEEC"/>
      </a:accent5>
      <a:accent6>
        <a:srgbClr val="65D6A0"/>
      </a:accent6>
      <a:hlink>
        <a:srgbClr val="0070C0"/>
      </a:hlink>
      <a:folHlink>
        <a:srgbClr val="0070C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F66741836_Beginning of the year procedures_AAS_v5" id="{51CF042C-A21F-4772-ACB5-34142877F475}" vid="{78ABB5F0-5DDF-4844-A82C-FEADF47C5BA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0D0EAE-52CD-493E-A174-3A7CD0E9C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83CA34-C6E2-49BA-ACFF-78ADEC0C28FA}">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CB9AE35-8A31-4380-94A6-86E5DFCDD1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Beginning of the year procedures</Template>
  <TotalTime>3590</TotalTime>
  <Words>1081</Words>
  <Application>Microsoft Office PowerPoint</Application>
  <PresentationFormat>Widescreen</PresentationFormat>
  <Paragraphs>186</Paragraphs>
  <Slides>24</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Arial Nova</vt:lpstr>
      <vt:lpstr>Calibri</vt:lpstr>
      <vt:lpstr>Century Gothic</vt:lpstr>
      <vt:lpstr>Wingdings 3</vt:lpstr>
      <vt:lpstr>Ion Boardroom</vt:lpstr>
      <vt:lpstr>1_Ion Boardroom</vt:lpstr>
      <vt:lpstr>Ask JAN! Q&amp;A: Cognitive/Neurological Team Edition May 9, 2024</vt:lpstr>
      <vt:lpstr>Training Overview</vt:lpstr>
      <vt:lpstr>Housekeeping</vt:lpstr>
      <vt:lpstr>Agenda</vt:lpstr>
      <vt:lpstr>About the Job Accommodation Network</vt:lpstr>
      <vt:lpstr>What does JAN’s Cognitive/Neurological Team do?</vt:lpstr>
      <vt:lpstr>Cognitive/Neurological Topics</vt:lpstr>
      <vt:lpstr>Common Cognitive/Neurological Accommodation Topics</vt:lpstr>
      <vt:lpstr>Mental Health Conditions</vt:lpstr>
      <vt:lpstr>Learning Disabilities </vt:lpstr>
      <vt:lpstr>Questions?</vt:lpstr>
      <vt:lpstr>Epilepsy/Seizure Disorders  </vt:lpstr>
      <vt:lpstr>Neurodiversity </vt:lpstr>
      <vt:lpstr>More Questions?</vt:lpstr>
      <vt:lpstr>Attention Deficit/Hyperactivity Disorder </vt:lpstr>
      <vt:lpstr>Reducing Stress and Anxiety</vt:lpstr>
      <vt:lpstr>Additional Questions? </vt:lpstr>
      <vt:lpstr>Executive Functioning Deficits</vt:lpstr>
      <vt:lpstr>Communication</vt:lpstr>
      <vt:lpstr>Final Questions?</vt:lpstr>
      <vt:lpstr>Next JAN Webcast  Navigating Pregnant Workers Fairness Act(PWFA) Accommodation Requests July 11, 2024 2:00-3:00 ET  Training Information AskJAN.org/Events/Training.cfm</vt:lpstr>
      <vt:lpstr>Still have questions?  Ask JAN! We can help.</vt:lpstr>
      <vt:lpstr>Social Media</vt:lpstr>
      <vt:lpstr>Thank you  for attending!  Please complete the webcast evaluation  1 HR Certification Institute CEU is available after attending the  live webcast (05/09/2024)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&amp; Beyond Compliance Considerations: Medical Documentation January 11, 2024</dc:title>
  <dc:creator>Tracie DeFreitas</dc:creator>
  <cp:lastModifiedBy>Lyssa Rowan</cp:lastModifiedBy>
  <cp:revision>243</cp:revision>
  <dcterms:created xsi:type="dcterms:W3CDTF">2023-12-20T16:15:15Z</dcterms:created>
  <dcterms:modified xsi:type="dcterms:W3CDTF">2024-05-06T14:14:06Z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