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0781" r:id="rId1"/>
    <p:sldMasterId id="2147490796" r:id="rId2"/>
    <p:sldMasterId id="2147490840" r:id="rId3"/>
    <p:sldMasterId id="2147490852" r:id="rId4"/>
    <p:sldMasterId id="2147490864" r:id="rId5"/>
  </p:sldMasterIdLst>
  <p:notesMasterIdLst>
    <p:notesMasterId r:id="rId58"/>
  </p:notesMasterIdLst>
  <p:handoutMasterIdLst>
    <p:handoutMasterId r:id="rId59"/>
  </p:handoutMasterIdLst>
  <p:sldIdLst>
    <p:sldId id="256" r:id="rId6"/>
    <p:sldId id="297" r:id="rId7"/>
    <p:sldId id="298" r:id="rId8"/>
    <p:sldId id="452" r:id="rId9"/>
    <p:sldId id="573" r:id="rId10"/>
    <p:sldId id="1108" r:id="rId11"/>
    <p:sldId id="1109" r:id="rId12"/>
    <p:sldId id="1110" r:id="rId13"/>
    <p:sldId id="1113" r:id="rId14"/>
    <p:sldId id="1115" r:id="rId15"/>
    <p:sldId id="1114" r:id="rId16"/>
    <p:sldId id="263" r:id="rId17"/>
    <p:sldId id="1118" r:id="rId18"/>
    <p:sldId id="375" r:id="rId19"/>
    <p:sldId id="1129" r:id="rId20"/>
    <p:sldId id="1137" r:id="rId21"/>
    <p:sldId id="1119" r:id="rId22"/>
    <p:sldId id="1120" r:id="rId23"/>
    <p:sldId id="318" r:id="rId24"/>
    <p:sldId id="563" r:id="rId25"/>
    <p:sldId id="323" r:id="rId26"/>
    <p:sldId id="455" r:id="rId27"/>
    <p:sldId id="1122" r:id="rId28"/>
    <p:sldId id="456" r:id="rId29"/>
    <p:sldId id="1123" r:id="rId30"/>
    <p:sldId id="1125" r:id="rId31"/>
    <p:sldId id="569" r:id="rId32"/>
    <p:sldId id="565" r:id="rId33"/>
    <p:sldId id="1130" r:id="rId34"/>
    <p:sldId id="1131" r:id="rId35"/>
    <p:sldId id="568" r:id="rId36"/>
    <p:sldId id="566" r:id="rId37"/>
    <p:sldId id="571" r:id="rId38"/>
    <p:sldId id="1136" r:id="rId39"/>
    <p:sldId id="1124" r:id="rId40"/>
    <p:sldId id="353" r:id="rId41"/>
    <p:sldId id="1126" r:id="rId42"/>
    <p:sldId id="1132" r:id="rId43"/>
    <p:sldId id="1127" r:id="rId44"/>
    <p:sldId id="773" r:id="rId45"/>
    <p:sldId id="357" r:id="rId46"/>
    <p:sldId id="1133" r:id="rId47"/>
    <p:sldId id="392" r:id="rId48"/>
    <p:sldId id="1128" r:id="rId49"/>
    <p:sldId id="1134" r:id="rId50"/>
    <p:sldId id="1135" r:id="rId51"/>
    <p:sldId id="1138" r:id="rId52"/>
    <p:sldId id="1092" r:id="rId53"/>
    <p:sldId id="377" r:id="rId54"/>
    <p:sldId id="342" r:id="rId55"/>
    <p:sldId id="299" r:id="rId56"/>
    <p:sldId id="447" r:id="rId57"/>
  </p:sldIdLst>
  <p:sldSz cx="12192000" cy="6858000"/>
  <p:notesSz cx="6858000" cy="9266238"/>
  <p:custDataLst>
    <p:tags r:id="rId6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1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6DB"/>
    <a:srgbClr val="002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53" autoAdjust="0"/>
    <p:restoredTop sz="89072" autoAdjust="0"/>
  </p:normalViewPr>
  <p:slideViewPr>
    <p:cSldViewPr>
      <p:cViewPr varScale="1">
        <p:scale>
          <a:sx n="99" d="100"/>
          <a:sy n="99" d="100"/>
        </p:scale>
        <p:origin x="84" y="138"/>
      </p:cViewPr>
      <p:guideLst>
        <p:guide orient="horz" pos="2160"/>
        <p:guide pos="3840"/>
      </p:guideLst>
    </p:cSldViewPr>
  </p:slideViewPr>
  <p:outlineViewPr>
    <p:cViewPr>
      <p:scale>
        <a:sx n="33" d="100"/>
        <a:sy n="33" d="100"/>
      </p:scale>
      <p:origin x="0" y="-58336"/>
    </p:cViewPr>
  </p:outlineViewPr>
  <p:notesTextViewPr>
    <p:cViewPr>
      <p:scale>
        <a:sx n="3" d="2"/>
        <a:sy n="3" d="2"/>
      </p:scale>
      <p:origin x="0" y="0"/>
    </p:cViewPr>
  </p:notesTextViewPr>
  <p:sorterViewPr>
    <p:cViewPr>
      <p:scale>
        <a:sx n="110" d="100"/>
        <a:sy n="110" d="100"/>
      </p:scale>
      <p:origin x="0" y="-2922"/>
    </p:cViewPr>
  </p:sorterViewPr>
  <p:notesViewPr>
    <p:cSldViewPr>
      <p:cViewPr varScale="1">
        <p:scale>
          <a:sx n="75" d="100"/>
          <a:sy n="75" d="100"/>
        </p:scale>
        <p:origin x="-3336" y="-108"/>
      </p:cViewPr>
      <p:guideLst>
        <p:guide orient="horz" pos="291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a:latin typeface="Arial" panose="020B0604020202020204" pitchFamily="34" charset="0"/>
              <a:cs typeface="Arial" panose="020B0604020202020204" pitchFamily="34" charset="0"/>
            </a:rPr>
            <a:t>Technical Difficulties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Technical Difficulties&#10;Q&amp;A option at the bottom of the screen&#10;800-526-7234 or 877-781-9403 (TTY) - or Live Chat at AskJAN.org&#10;Frequently Asked Questions (FAQ)&#10;https://AskJAN.org/Training/JAN-Webcast-Frequently-Asked-Questions.cfm"/>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Use the 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Technical Difficulties&#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A0D0EC85-F76E-407A-B930-8719D0CAC1C7}">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800-526-7234 or 877-781-9403 (TTY) - or </a:t>
          </a:r>
          <a:r>
            <a:rPr lang="en-US" sz="2400" b="0" dirty="0">
              <a:solidFill>
                <a:schemeClr val="accent1"/>
              </a:solidFill>
              <a:latin typeface="Arial" panose="020B0604020202020204" pitchFamily="34" charset="0"/>
              <a:cs typeface="Arial" panose="020B0604020202020204" pitchFamily="34" charset="0"/>
            </a:rPr>
            <a:t>Live Chat at AskJAN.org</a:t>
          </a:r>
          <a:endParaRPr lang="en-US" sz="2400" dirty="0">
            <a:solidFill>
              <a:schemeClr val="accent1"/>
            </a:solidFill>
            <a:latin typeface="Arial" panose="020B0604020202020204" pitchFamily="34" charset="0"/>
            <a:cs typeface="Arial" panose="020B0604020202020204" pitchFamily="34" charset="0"/>
          </a:endParaRPr>
        </a:p>
      </dgm:t>
    </dgm:pt>
    <dgm:pt modelId="{8CDCFEF6-4728-45BC-B198-C9136E6007E4}" type="parTrans" cxnId="{B69D316B-8B53-428E-A800-2751D46E320F}">
      <dgm:prSet/>
      <dgm:spPr/>
      <dgm:t>
        <a:bodyPr/>
        <a:lstStyle/>
        <a:p>
          <a:endParaRPr lang="en-US"/>
        </a:p>
      </dgm:t>
    </dgm:pt>
    <dgm:pt modelId="{10C03239-F943-4575-B204-FB2E8DDC6451}" type="sibTrans" cxnId="{B69D316B-8B53-428E-A800-2751D46E320F}">
      <dgm:prSet/>
      <dgm:spPr/>
      <dgm:t>
        <a:bodyPr/>
        <a:lstStyle/>
        <a:p>
          <a:endParaRPr lang="en-US"/>
        </a:p>
      </dgm:t>
    </dgm:pt>
    <dgm:pt modelId="{E991C8F1-370B-4479-84C7-FCFBB9BD21ED}">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Frequently Asked Questions (FAQ)</a:t>
          </a:r>
          <a:br>
            <a:rPr lang="en-US" sz="2400" dirty="0">
              <a:solidFill>
                <a:schemeClr val="accent1"/>
              </a:solidFill>
              <a:latin typeface="Arial" panose="020B0604020202020204" pitchFamily="34" charset="0"/>
              <a:cs typeface="Arial" panose="020B0604020202020204" pitchFamily="34" charset="0"/>
            </a:rPr>
          </a:br>
          <a:r>
            <a:rPr lang="en-US" sz="2400" dirty="0">
              <a:solidFill>
                <a:schemeClr val="accent2"/>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400" dirty="0" err="1">
              <a:solidFill>
                <a:schemeClr val="accent2"/>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400" dirty="0">
            <a:solidFill>
              <a:schemeClr val="accent2"/>
            </a:solidFill>
            <a:latin typeface="Arial" panose="020B0604020202020204" pitchFamily="34" charset="0"/>
            <a:cs typeface="Arial" panose="020B0604020202020204" pitchFamily="34" charset="0"/>
          </a:endParaRPr>
        </a:p>
      </dgm:t>
    </dgm:pt>
    <dgm:pt modelId="{930E5A43-25CF-43D8-9BD7-2AEC449FA1E4}" type="parTrans" cxnId="{9EC85DC8-9BF8-4F62-8653-D01315BFECBE}">
      <dgm:prSet/>
      <dgm:spPr/>
      <dgm:t>
        <a:bodyPr/>
        <a:lstStyle/>
        <a:p>
          <a:endParaRPr lang="en-US"/>
        </a:p>
      </dgm:t>
    </dgm:pt>
    <dgm:pt modelId="{9DA96016-F554-47B4-BF23-62ED0D5A4AEA}" type="sibTrans" cxnId="{9EC85DC8-9BF8-4F62-8653-D01315BFECBE}">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Questions for Presenters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uestions for presenters"/>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Use the 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amp;A option at the bottom of the screen&#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B69D316B-8B53-428E-A800-2751D46E320F}" srcId="{EB0CF235-2E22-4C7A-8E13-61249CB1D138}" destId="{A0D0EC85-F76E-407A-B930-8719D0CAC1C7}" srcOrd="1" destOrd="0" parTransId="{8CDCFEF6-4728-45BC-B198-C9136E6007E4}" sibTransId="{10C03239-F943-4575-B204-FB2E8DDC6451}"/>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19D22475-9229-4197-8D9E-44ECF1D0CC40}" type="presOf" srcId="{A0D0EC85-F76E-407A-B930-8719D0CAC1C7}" destId="{C06939AD-943B-41EC-AB1A-4DF5ED39792E}" srcOrd="0" destOrd="1"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9EC85DC8-9BF8-4F62-8653-D01315BFECBE}" srcId="{EB0CF235-2E22-4C7A-8E13-61249CB1D138}" destId="{E991C8F1-370B-4479-84C7-FCFBB9BD21ED}" srcOrd="2" destOrd="0" parTransId="{930E5A43-25CF-43D8-9BD7-2AEC449FA1E4}" sibTransId="{9DA96016-F554-47B4-BF23-62ED0D5A4AEA}"/>
    <dgm:cxn modelId="{34E7D1E7-3CAE-4F41-A82E-61C29DCD0101}" type="presOf" srcId="{E991C8F1-370B-4479-84C7-FCFBB9BD21ED}" destId="{C06939AD-943B-41EC-AB1A-4DF5ED39792E}" srcOrd="0" destOrd="2" presId="urn:microsoft.com/office/officeart/2005/8/layout/list1"/>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a:latin typeface="Arial" panose="020B0604020202020204" pitchFamily="34" charset="0"/>
              <a:cs typeface="Arial" panose="020B0604020202020204" pitchFamily="34" charset="0"/>
            </a:rPr>
            <a:t>PPT Slides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PPT Slides"/>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Click the link included in the webcast login email you received, see the link in the chat, or go to this webcast event from the Training page at AskJAN.org</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lick the link included in the webcast login email you received&#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Captioning</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aptioning"/>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Use the closed caption (CC) option or StreamText link shared in the webcast chat&#10;Transcript will be available with webcast archive&#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B7B5C9-E85B-4562-B0C3-16DA6BBF8EE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8ACAB785-AC2A-4D2E-B9DF-3407BCD9C035}">
      <dgm:prSet custT="1"/>
      <dgm:spPr/>
      <dgm:t>
        <a:bodyPr/>
        <a:lstStyle/>
        <a:p>
          <a:r>
            <a:rPr lang="en-US" sz="2800">
              <a:latin typeface="Arial" panose="020B0604020202020204" pitchFamily="34" charset="0"/>
              <a:cs typeface="Arial" panose="020B0604020202020204" pitchFamily="34" charset="0"/>
            </a:rPr>
            <a:t>Visit</a:t>
          </a:r>
          <a:endParaRPr lang="en-US" sz="2800" dirty="0">
            <a:latin typeface="Arial" panose="020B0604020202020204" pitchFamily="34" charset="0"/>
            <a:cs typeface="Arial" panose="020B0604020202020204" pitchFamily="34" charset="0"/>
          </a:endParaRPr>
        </a:p>
      </dgm:t>
    </dgm:pt>
    <dgm:pt modelId="{F07C9693-6151-412C-910C-635EDE941326}" type="parTrans" cxnId="{09371DE9-6201-48DC-9F6B-1FA191C35CF2}">
      <dgm:prSet/>
      <dgm:spPr/>
      <dgm:t>
        <a:bodyPr/>
        <a:lstStyle/>
        <a:p>
          <a:endParaRPr lang="en-US"/>
        </a:p>
      </dgm:t>
    </dgm:pt>
    <dgm:pt modelId="{69E6F4DC-D787-4931-B7E9-6F56D48E4F03}" type="sibTrans" cxnId="{09371DE9-6201-48DC-9F6B-1FA191C35CF2}">
      <dgm:prSet/>
      <dgm:spPr/>
      <dgm:t>
        <a:bodyPr/>
        <a:lstStyle/>
        <a:p>
          <a:endParaRPr lang="en-US"/>
        </a:p>
      </dgm:t>
    </dgm:pt>
    <dgm:pt modelId="{37A3B53A-8575-48B8-B44D-8B948D4D4233}">
      <dgm:prSet custT="1"/>
      <dgm:spPr/>
      <dgm:t>
        <a:bodyPr/>
        <a:lstStyle/>
        <a:p>
          <a:r>
            <a:rPr lang="en-US" sz="2200" dirty="0">
              <a:solidFill>
                <a:srgbClr val="002060"/>
              </a:solidFill>
              <a:latin typeface="Arial" panose="020B0604020202020204" pitchFamily="34" charset="0"/>
              <a:cs typeface="Arial" panose="020B0604020202020204" pitchFamily="34" charset="0"/>
            </a:rPr>
            <a:t>AskJAN.org</a:t>
          </a:r>
        </a:p>
      </dgm:t>
    </dgm:pt>
    <dgm:pt modelId="{E473B189-50AD-4439-82CD-577386CA202C}" type="parTrans" cxnId="{63D6D5BB-7F8B-4EE4-8738-4E34EB26870D}">
      <dgm:prSet/>
      <dgm:spPr/>
      <dgm:t>
        <a:bodyPr/>
        <a:lstStyle/>
        <a:p>
          <a:endParaRPr lang="en-US"/>
        </a:p>
      </dgm:t>
    </dgm:pt>
    <dgm:pt modelId="{71748C51-AB7B-4BB9-9574-82A8430EC315}" type="sibTrans" cxnId="{63D6D5BB-7F8B-4EE4-8738-4E34EB26870D}">
      <dgm:prSet/>
      <dgm:spPr/>
      <dgm:t>
        <a:bodyPr/>
        <a:lstStyle/>
        <a:p>
          <a:endParaRPr lang="en-US"/>
        </a:p>
      </dgm:t>
    </dgm:pt>
    <dgm:pt modelId="{49BE56A4-9965-437C-8434-2A62BF01B3DC}">
      <dgm:prSet custT="1"/>
      <dgm:spPr/>
      <dgm:t>
        <a:bodyPr/>
        <a:lstStyle/>
        <a:p>
          <a:r>
            <a:rPr lang="en-US" sz="2800">
              <a:latin typeface="Arial" panose="020B0604020202020204" pitchFamily="34" charset="0"/>
              <a:cs typeface="Arial" panose="020B0604020202020204" pitchFamily="34" charset="0"/>
            </a:rPr>
            <a:t>Call</a:t>
          </a:r>
          <a:endParaRPr lang="en-US" sz="2800" dirty="0">
            <a:latin typeface="Arial" panose="020B0604020202020204" pitchFamily="34" charset="0"/>
            <a:cs typeface="Arial" panose="020B0604020202020204" pitchFamily="34" charset="0"/>
          </a:endParaRPr>
        </a:p>
      </dgm:t>
    </dgm:pt>
    <dgm:pt modelId="{9A6B54CE-0864-4619-852F-CC1050D929CA}" type="parTrans" cxnId="{20A6FE57-D66D-4A40-8EC9-EA6E300973D4}">
      <dgm:prSet/>
      <dgm:spPr/>
      <dgm:t>
        <a:bodyPr/>
        <a:lstStyle/>
        <a:p>
          <a:endParaRPr lang="en-US"/>
        </a:p>
      </dgm:t>
    </dgm:pt>
    <dgm:pt modelId="{F0DBC532-2ADA-4402-A4D7-2464EDC35BCC}" type="sibTrans" cxnId="{20A6FE57-D66D-4A40-8EC9-EA6E300973D4}">
      <dgm:prSet/>
      <dgm:spPr/>
      <dgm:t>
        <a:bodyPr/>
        <a:lstStyle/>
        <a:p>
          <a:endParaRPr lang="en-US"/>
        </a:p>
      </dgm:t>
    </dgm:pt>
    <dgm:pt modelId="{9D91E057-164E-4B0A-A113-56ABD94EDA0C}">
      <dgm:prSet custT="1"/>
      <dgm:spPr/>
      <dgm:t>
        <a:bodyPr/>
        <a:lstStyle/>
        <a:p>
          <a:r>
            <a:rPr lang="en-US" sz="1800" dirty="0">
              <a:solidFill>
                <a:srgbClr val="002060"/>
              </a:solidFill>
              <a:latin typeface="Arial" panose="020B0604020202020204" pitchFamily="34" charset="0"/>
              <a:cs typeface="Arial" panose="020B0604020202020204" pitchFamily="34" charset="0"/>
            </a:rPr>
            <a:t>800.526.7234</a:t>
          </a:r>
          <a:endParaRPr lang="en-US" sz="2800" dirty="0">
            <a:solidFill>
              <a:srgbClr val="002060"/>
            </a:solidFill>
            <a:latin typeface="Arial" panose="020B0604020202020204" pitchFamily="34" charset="0"/>
            <a:cs typeface="Arial" panose="020B0604020202020204" pitchFamily="34" charset="0"/>
          </a:endParaRPr>
        </a:p>
      </dgm:t>
    </dgm:pt>
    <dgm:pt modelId="{5A81F364-86FA-4E3E-B352-DFE5B002AE4C}" type="parTrans" cxnId="{76D0BBE6-E9BD-46BB-9614-10519203672C}">
      <dgm:prSet/>
      <dgm:spPr/>
      <dgm:t>
        <a:bodyPr/>
        <a:lstStyle/>
        <a:p>
          <a:endParaRPr lang="en-US"/>
        </a:p>
      </dgm:t>
    </dgm:pt>
    <dgm:pt modelId="{F53DA0D4-1609-4C08-BAD7-2F70B6F97CFB}" type="sibTrans" cxnId="{76D0BBE6-E9BD-46BB-9614-10519203672C}">
      <dgm:prSet/>
      <dgm:spPr/>
      <dgm:t>
        <a:bodyPr/>
        <a:lstStyle/>
        <a:p>
          <a:endParaRPr lang="en-US"/>
        </a:p>
      </dgm:t>
    </dgm:pt>
    <dgm:pt modelId="{97B88BEA-1C83-4896-986E-529E660E6FF2}">
      <dgm:prSet custT="1"/>
      <dgm:spPr/>
      <dgm:t>
        <a:bodyPr/>
        <a:lstStyle/>
        <a:p>
          <a:r>
            <a:rPr lang="en-US" sz="1800" dirty="0">
              <a:solidFill>
                <a:srgbClr val="002060"/>
              </a:solidFill>
              <a:latin typeface="Arial" panose="020B0604020202020204" pitchFamily="34" charset="0"/>
              <a:cs typeface="Arial" panose="020B0604020202020204" pitchFamily="34" charset="0"/>
            </a:rPr>
            <a:t>877.781.9403 (TTY)</a:t>
          </a:r>
          <a:endParaRPr lang="en-US" sz="1400" dirty="0">
            <a:solidFill>
              <a:srgbClr val="002060"/>
            </a:solidFill>
            <a:latin typeface="Arial" panose="020B0604020202020204" pitchFamily="34" charset="0"/>
            <a:cs typeface="Arial" panose="020B0604020202020204" pitchFamily="34" charset="0"/>
          </a:endParaRPr>
        </a:p>
      </dgm:t>
    </dgm:pt>
    <dgm:pt modelId="{03008A00-33C0-4916-814F-FD64F953A01D}" type="parTrans" cxnId="{DA45BF01-B25C-4A18-B97A-9B7BC3DDA572}">
      <dgm:prSet/>
      <dgm:spPr/>
      <dgm:t>
        <a:bodyPr/>
        <a:lstStyle/>
        <a:p>
          <a:endParaRPr lang="en-US"/>
        </a:p>
      </dgm:t>
    </dgm:pt>
    <dgm:pt modelId="{86B736CD-B11A-4697-8BFC-141B63F56893}" type="sibTrans" cxnId="{DA45BF01-B25C-4A18-B97A-9B7BC3DDA572}">
      <dgm:prSet/>
      <dgm:spPr/>
      <dgm:t>
        <a:bodyPr/>
        <a:lstStyle/>
        <a:p>
          <a:endParaRPr lang="en-US"/>
        </a:p>
      </dgm:t>
    </dgm:pt>
    <dgm:pt modelId="{A0D3DD45-4F65-4CC2-8604-503A1159E383}">
      <dgm:prSet custT="1"/>
      <dgm:spPr/>
      <dgm:t>
        <a:bodyPr/>
        <a:lstStyle/>
        <a:p>
          <a:r>
            <a:rPr lang="en-US" sz="2800">
              <a:latin typeface="Arial" panose="020B0604020202020204" pitchFamily="34" charset="0"/>
              <a:cs typeface="Arial" panose="020B0604020202020204" pitchFamily="34" charset="0"/>
            </a:rPr>
            <a:t>Chat</a:t>
          </a:r>
          <a:endParaRPr lang="en-US" sz="2800" dirty="0">
            <a:latin typeface="Arial" panose="020B0604020202020204" pitchFamily="34" charset="0"/>
            <a:cs typeface="Arial" panose="020B0604020202020204" pitchFamily="34" charset="0"/>
          </a:endParaRPr>
        </a:p>
      </dgm:t>
    </dgm:pt>
    <dgm:pt modelId="{1603659A-A2AA-4D7E-90D8-8E386C5D0706}" type="parTrans" cxnId="{D65A4540-D2BB-4169-A103-79DA5BDED9BD}">
      <dgm:prSet/>
      <dgm:spPr/>
      <dgm:t>
        <a:bodyPr/>
        <a:lstStyle/>
        <a:p>
          <a:endParaRPr lang="en-US"/>
        </a:p>
      </dgm:t>
    </dgm:pt>
    <dgm:pt modelId="{3AB7D0E4-AB9E-4C03-8A4F-65B0D35EFBB4}" type="sibTrans" cxnId="{D65A4540-D2BB-4169-A103-79DA5BDED9BD}">
      <dgm:prSet/>
      <dgm:spPr/>
      <dgm:t>
        <a:bodyPr/>
        <a:lstStyle/>
        <a:p>
          <a:endParaRPr lang="en-US"/>
        </a:p>
      </dgm:t>
    </dgm:pt>
    <dgm:pt modelId="{18EA27CD-2033-4A4C-9F96-1EA0682C2302}">
      <dgm:prSet custT="1"/>
      <dgm:spPr/>
      <dgm:t>
        <a:bodyPr/>
        <a:lstStyle/>
        <a:p>
          <a:r>
            <a:rPr lang="en-US" sz="2200" dirty="0">
              <a:solidFill>
                <a:srgbClr val="002060"/>
              </a:solidFill>
              <a:latin typeface="Arial" panose="020B0604020202020204" pitchFamily="34" charset="0"/>
              <a:cs typeface="Arial" panose="020B0604020202020204" pitchFamily="34" charset="0"/>
            </a:rPr>
            <a:t>@ AskJAN.org</a:t>
          </a:r>
        </a:p>
      </dgm:t>
    </dgm:pt>
    <dgm:pt modelId="{1C7D68EC-DE3F-4318-9DE7-EF504F6A6057}" type="parTrans" cxnId="{EA6D3D3C-ABFE-4953-A8F6-AFFB102DE9A3}">
      <dgm:prSet/>
      <dgm:spPr/>
      <dgm:t>
        <a:bodyPr/>
        <a:lstStyle/>
        <a:p>
          <a:endParaRPr lang="en-US"/>
        </a:p>
      </dgm:t>
    </dgm:pt>
    <dgm:pt modelId="{052CBF26-C647-4632-8CB4-3896352AA1FA}" type="sibTrans" cxnId="{EA6D3D3C-ABFE-4953-A8F6-AFFB102DE9A3}">
      <dgm:prSet/>
      <dgm:spPr/>
      <dgm:t>
        <a:bodyPr/>
        <a:lstStyle/>
        <a:p>
          <a:endParaRPr lang="en-US"/>
        </a:p>
      </dgm:t>
    </dgm:pt>
    <dgm:pt modelId="{0F2101F2-27C5-4E71-A29E-E4B873E6F0B2}">
      <dgm:prSet custT="1"/>
      <dgm:spPr/>
      <dgm:t>
        <a:bodyPr/>
        <a:lstStyle/>
        <a:p>
          <a:r>
            <a:rPr lang="en-US" sz="2800">
              <a:latin typeface="Arial" panose="020B0604020202020204" pitchFamily="34" charset="0"/>
              <a:cs typeface="Arial" panose="020B0604020202020204" pitchFamily="34" charset="0"/>
            </a:rPr>
            <a:t>Submit</a:t>
          </a:r>
          <a:endParaRPr lang="en-US" sz="2800" dirty="0">
            <a:latin typeface="Arial" panose="020B0604020202020204" pitchFamily="34" charset="0"/>
            <a:cs typeface="Arial" panose="020B0604020202020204" pitchFamily="34" charset="0"/>
          </a:endParaRPr>
        </a:p>
      </dgm:t>
    </dgm:pt>
    <dgm:pt modelId="{E08C1E6C-A335-4AB5-B21C-E740AC2BFFD2}" type="parTrans" cxnId="{CD4510A8-D286-4696-9748-60F6DB825C52}">
      <dgm:prSet/>
      <dgm:spPr/>
      <dgm:t>
        <a:bodyPr/>
        <a:lstStyle/>
        <a:p>
          <a:endParaRPr lang="en-US"/>
        </a:p>
      </dgm:t>
    </dgm:pt>
    <dgm:pt modelId="{B3E1215E-4378-4C8D-A305-8DDA65BE0A7F}" type="sibTrans" cxnId="{CD4510A8-D286-4696-9748-60F6DB825C52}">
      <dgm:prSet/>
      <dgm:spPr/>
      <dgm:t>
        <a:bodyPr/>
        <a:lstStyle/>
        <a:p>
          <a:endParaRPr lang="en-US"/>
        </a:p>
      </dgm:t>
    </dgm:pt>
    <dgm:pt modelId="{FC1FEFC9-2F04-4DD2-AD6D-E59FCD44276C}">
      <dgm:prSet custT="1"/>
      <dgm:spPr/>
      <dgm:t>
        <a:bodyPr/>
        <a:lstStyle/>
        <a:p>
          <a:r>
            <a:rPr lang="en-US" sz="2200" dirty="0">
              <a:solidFill>
                <a:srgbClr val="002060"/>
              </a:solidFill>
              <a:latin typeface="Arial" panose="020B0604020202020204" pitchFamily="34" charset="0"/>
              <a:cs typeface="Arial" panose="020B0604020202020204" pitchFamily="34" charset="0"/>
            </a:rPr>
            <a:t>JAN on Demand Inquiry @ AskJAN.org/</a:t>
          </a:r>
          <a:r>
            <a:rPr lang="en-US" sz="2200" dirty="0" err="1">
              <a:solidFill>
                <a:srgbClr val="002060"/>
              </a:solidFill>
              <a:latin typeface="Arial" panose="020B0604020202020204" pitchFamily="34" charset="0"/>
              <a:cs typeface="Arial" panose="020B0604020202020204" pitchFamily="34" charset="0"/>
            </a:rPr>
            <a:t>JANonDemand.cfm</a:t>
          </a:r>
          <a:r>
            <a:rPr lang="en-US" sz="2200" dirty="0">
              <a:solidFill>
                <a:srgbClr val="002060"/>
              </a:solidFill>
              <a:latin typeface="Arial" panose="020B0604020202020204" pitchFamily="34" charset="0"/>
              <a:cs typeface="Arial" panose="020B0604020202020204" pitchFamily="34" charset="0"/>
            </a:rPr>
            <a:t> </a:t>
          </a:r>
        </a:p>
      </dgm:t>
    </dgm:pt>
    <dgm:pt modelId="{E462AE89-421B-4469-9DD2-DFF1505AC0D7}" type="parTrans" cxnId="{FCF5E7F5-2715-4542-867D-09184DEA160F}">
      <dgm:prSet/>
      <dgm:spPr/>
      <dgm:t>
        <a:bodyPr/>
        <a:lstStyle/>
        <a:p>
          <a:endParaRPr lang="en-US"/>
        </a:p>
      </dgm:t>
    </dgm:pt>
    <dgm:pt modelId="{EC3F3601-983A-4014-B0ED-A482BB187717}" type="sibTrans" cxnId="{FCF5E7F5-2715-4542-867D-09184DEA160F}">
      <dgm:prSet/>
      <dgm:spPr/>
      <dgm:t>
        <a:bodyPr/>
        <a:lstStyle/>
        <a:p>
          <a:endParaRPr lang="en-US"/>
        </a:p>
      </dgm:t>
    </dgm:pt>
    <dgm:pt modelId="{DE193B17-01D5-4947-90DB-A57ED874F09C}">
      <dgm:prSet custT="1"/>
      <dgm:spPr/>
      <dgm:t>
        <a:bodyPr/>
        <a:lstStyle/>
        <a:p>
          <a:r>
            <a:rPr lang="en-US" sz="2800">
              <a:latin typeface="Arial" panose="020B0604020202020204" pitchFamily="34" charset="0"/>
              <a:cs typeface="Arial" panose="020B0604020202020204" pitchFamily="34" charset="0"/>
            </a:rPr>
            <a:t>Email</a:t>
          </a:r>
          <a:endParaRPr lang="en-US" sz="2800" dirty="0">
            <a:latin typeface="Arial" panose="020B0604020202020204" pitchFamily="34" charset="0"/>
            <a:cs typeface="Arial" panose="020B0604020202020204" pitchFamily="34" charset="0"/>
          </a:endParaRPr>
        </a:p>
      </dgm:t>
    </dgm:pt>
    <dgm:pt modelId="{53E79153-36A7-4DDC-B94F-76B1DD1C830F}" type="parTrans" cxnId="{2F305330-A6D6-4813-9A87-CFEADE0D5169}">
      <dgm:prSet/>
      <dgm:spPr/>
      <dgm:t>
        <a:bodyPr/>
        <a:lstStyle/>
        <a:p>
          <a:endParaRPr lang="en-US"/>
        </a:p>
      </dgm:t>
    </dgm:pt>
    <dgm:pt modelId="{1EAE51DA-8FD0-469B-8254-58BE8A8BCD7F}" type="sibTrans" cxnId="{2F305330-A6D6-4813-9A87-CFEADE0D5169}">
      <dgm:prSet/>
      <dgm:spPr/>
      <dgm:t>
        <a:bodyPr/>
        <a:lstStyle/>
        <a:p>
          <a:endParaRPr lang="en-US"/>
        </a:p>
      </dgm:t>
    </dgm:pt>
    <dgm:pt modelId="{2A7A1DD2-1722-4E18-869B-B01993198337}">
      <dgm:prSet custT="1"/>
      <dgm:spPr/>
      <dgm:t>
        <a:bodyPr/>
        <a:lstStyle/>
        <a:p>
          <a:r>
            <a:rPr lang="en-US" sz="2200" dirty="0">
              <a:solidFill>
                <a:srgbClr val="002060"/>
              </a:solidFill>
              <a:latin typeface="Arial" panose="020B0604020202020204" pitchFamily="34" charset="0"/>
              <a:cs typeface="Arial" panose="020B0604020202020204" pitchFamily="34" charset="0"/>
            </a:rPr>
            <a:t>JAN@AskJAN.org</a:t>
          </a:r>
        </a:p>
      </dgm:t>
    </dgm:pt>
    <dgm:pt modelId="{E4467723-727E-40C0-9C05-BD16F5975C67}" type="parTrans" cxnId="{51C96E27-BE03-4808-9A81-CAE8FFE5FBE0}">
      <dgm:prSet/>
      <dgm:spPr/>
      <dgm:t>
        <a:bodyPr/>
        <a:lstStyle/>
        <a:p>
          <a:endParaRPr lang="en-US"/>
        </a:p>
      </dgm:t>
    </dgm:pt>
    <dgm:pt modelId="{C3A54CE1-1038-42D5-9E47-68A356DBD999}" type="sibTrans" cxnId="{51C96E27-BE03-4808-9A81-CAE8FFE5FBE0}">
      <dgm:prSet/>
      <dgm:spPr/>
      <dgm:t>
        <a:bodyPr/>
        <a:lstStyle/>
        <a:p>
          <a:endParaRPr lang="en-US"/>
        </a:p>
      </dgm:t>
    </dgm:pt>
    <dgm:pt modelId="{A3006EF7-0D45-4DEE-873A-90334446B58B}">
      <dgm:prSet custT="1"/>
      <dgm:spPr/>
      <dgm:t>
        <a:bodyPr/>
        <a:lstStyle/>
        <a:p>
          <a:r>
            <a:rPr lang="en-US" sz="2700">
              <a:latin typeface="Arial" panose="020B0604020202020204" pitchFamily="34" charset="0"/>
              <a:cs typeface="Arial" panose="020B0604020202020204" pitchFamily="34" charset="0"/>
            </a:rPr>
            <a:t>Social Media</a:t>
          </a:r>
          <a:endParaRPr lang="en-US" sz="2700" dirty="0">
            <a:latin typeface="Arial" panose="020B0604020202020204" pitchFamily="34" charset="0"/>
            <a:cs typeface="Arial" panose="020B0604020202020204" pitchFamily="34" charset="0"/>
          </a:endParaRPr>
        </a:p>
      </dgm:t>
    </dgm:pt>
    <dgm:pt modelId="{C57C3AB1-86FA-4DBB-9137-8A6F7965C6F2}" type="parTrans" cxnId="{34945F37-47EE-4F7C-9232-2758C7690927}">
      <dgm:prSet/>
      <dgm:spPr/>
      <dgm:t>
        <a:bodyPr/>
        <a:lstStyle/>
        <a:p>
          <a:endParaRPr lang="en-US"/>
        </a:p>
      </dgm:t>
    </dgm:pt>
    <dgm:pt modelId="{BF37630E-EA3F-462E-86D5-951B26ABCABC}" type="sibTrans" cxnId="{34945F37-47EE-4F7C-9232-2758C7690927}">
      <dgm:prSet/>
      <dgm:spPr/>
      <dgm:t>
        <a:bodyPr/>
        <a:lstStyle/>
        <a:p>
          <a:endParaRPr lang="en-US"/>
        </a:p>
      </dgm:t>
    </dgm:pt>
    <dgm:pt modelId="{4F2DF93E-E6A9-4AB9-B514-15D47164A693}">
      <dgm:prSet custT="1"/>
      <dgm:spPr/>
      <dgm:t>
        <a:bodyPr/>
        <a:lstStyle/>
        <a:p>
          <a:r>
            <a:rPr lang="en-US" sz="2000" dirty="0">
              <a:solidFill>
                <a:srgbClr val="002060"/>
              </a:solidFill>
              <a:latin typeface="Arial" panose="020B0604020202020204" pitchFamily="34" charset="0"/>
              <a:cs typeface="Arial" panose="020B0604020202020204" pitchFamily="34" charset="0"/>
            </a:rPr>
            <a:t>Facebook – Job Accommodation Network</a:t>
          </a:r>
        </a:p>
      </dgm:t>
    </dgm:pt>
    <dgm:pt modelId="{C8C62D38-2403-433E-BF37-055DDC2DD405}" type="parTrans" cxnId="{B83C7158-96A1-4A66-9233-CBC715892A6B}">
      <dgm:prSet/>
      <dgm:spPr/>
      <dgm:t>
        <a:bodyPr/>
        <a:lstStyle/>
        <a:p>
          <a:endParaRPr lang="en-US"/>
        </a:p>
      </dgm:t>
    </dgm:pt>
    <dgm:pt modelId="{09B8353E-59CD-4465-A0B7-78D75F847EB0}" type="sibTrans" cxnId="{B83C7158-96A1-4A66-9233-CBC715892A6B}">
      <dgm:prSet/>
      <dgm:spPr/>
      <dgm:t>
        <a:bodyPr/>
        <a:lstStyle/>
        <a:p>
          <a:endParaRPr lang="en-US"/>
        </a:p>
      </dgm:t>
    </dgm:pt>
    <dgm:pt modelId="{007F21B6-A495-48B8-991F-B4DD4A8F36E0}">
      <dgm:prSet custT="1"/>
      <dgm:spPr/>
      <dgm:t>
        <a:bodyPr/>
        <a:lstStyle/>
        <a:p>
          <a:r>
            <a:rPr lang="en-US" sz="2000" dirty="0">
              <a:solidFill>
                <a:srgbClr val="002060"/>
              </a:solidFill>
              <a:latin typeface="Arial" panose="020B0604020202020204" pitchFamily="34" charset="0"/>
              <a:cs typeface="Arial" panose="020B0604020202020204" pitchFamily="34" charset="0"/>
            </a:rPr>
            <a:t>Twitter – @JANatJAN</a:t>
          </a:r>
        </a:p>
      </dgm:t>
    </dgm:pt>
    <dgm:pt modelId="{AEB55431-079F-4060-8325-45C8985BB4FB}" type="parTrans" cxnId="{C1C7F5A0-9F79-4CF0-B6D5-B241EE22800F}">
      <dgm:prSet/>
      <dgm:spPr/>
      <dgm:t>
        <a:bodyPr/>
        <a:lstStyle/>
        <a:p>
          <a:endParaRPr lang="en-US"/>
        </a:p>
      </dgm:t>
    </dgm:pt>
    <dgm:pt modelId="{0A0CE8DC-701A-4FB0-A387-7B73FA5941FC}" type="sibTrans" cxnId="{C1C7F5A0-9F79-4CF0-B6D5-B241EE22800F}">
      <dgm:prSet/>
      <dgm:spPr/>
      <dgm:t>
        <a:bodyPr/>
        <a:lstStyle/>
        <a:p>
          <a:endParaRPr lang="en-US"/>
        </a:p>
      </dgm:t>
    </dgm:pt>
    <dgm:pt modelId="{07FFBE56-8E5C-47B4-826F-78B60D33A189}" type="pres">
      <dgm:prSet presAssocID="{E1B7B5C9-E85B-4562-B0C3-16DA6BBF8EE6}" presName="Name0" presStyleCnt="0">
        <dgm:presLayoutVars>
          <dgm:dir/>
          <dgm:animLvl val="lvl"/>
          <dgm:resizeHandles val="exact"/>
        </dgm:presLayoutVars>
      </dgm:prSet>
      <dgm:spPr/>
    </dgm:pt>
    <dgm:pt modelId="{40A25EE5-414F-4CDC-9E2C-E081EC179671}" type="pres">
      <dgm:prSet presAssocID="{8ACAB785-AC2A-4D2E-B9DF-3407BCD9C035}" presName="linNode" presStyleCnt="0"/>
      <dgm:spPr/>
    </dgm:pt>
    <dgm:pt modelId="{358F9B01-4B8A-49E6-8182-92064EE7D17C}" type="pres">
      <dgm:prSet presAssocID="{8ACAB785-AC2A-4D2E-B9DF-3407BCD9C035}" presName="parentText" presStyleLbl="alignNode1" presStyleIdx="0" presStyleCnt="6">
        <dgm:presLayoutVars>
          <dgm:chMax val="1"/>
          <dgm:bulletEnabled/>
        </dgm:presLayoutVars>
      </dgm:prSet>
      <dgm:spPr/>
    </dgm:pt>
    <dgm:pt modelId="{C10D720D-524B-40A2-9A01-9A5E8D4E41AE}" type="pres">
      <dgm:prSet presAssocID="{8ACAB785-AC2A-4D2E-B9DF-3407BCD9C035}" presName="descendantText" presStyleLbl="alignAccFollowNode1" presStyleIdx="0" presStyleCnt="6">
        <dgm:presLayoutVars>
          <dgm:bulletEnabled/>
        </dgm:presLayoutVars>
      </dgm:prSet>
      <dgm:spPr/>
    </dgm:pt>
    <dgm:pt modelId="{7D49CA3D-23B6-48DE-9AD8-E36620B30B23}" type="pres">
      <dgm:prSet presAssocID="{69E6F4DC-D787-4931-B7E9-6F56D48E4F03}" presName="sp" presStyleCnt="0"/>
      <dgm:spPr/>
    </dgm:pt>
    <dgm:pt modelId="{5B4F5400-2CA5-4E04-9778-5EB04855F054}" type="pres">
      <dgm:prSet presAssocID="{49BE56A4-9965-437C-8434-2A62BF01B3DC}" presName="linNode" presStyleCnt="0"/>
      <dgm:spPr/>
    </dgm:pt>
    <dgm:pt modelId="{F603894A-3084-49F9-A36C-5951C1EE89B2}" type="pres">
      <dgm:prSet presAssocID="{49BE56A4-9965-437C-8434-2A62BF01B3DC}" presName="parentText" presStyleLbl="alignNode1" presStyleIdx="1" presStyleCnt="6">
        <dgm:presLayoutVars>
          <dgm:chMax val="1"/>
          <dgm:bulletEnabled/>
        </dgm:presLayoutVars>
      </dgm:prSet>
      <dgm:spPr/>
    </dgm:pt>
    <dgm:pt modelId="{1DC4E024-7BBB-4D38-86F8-4194D5DE58DA}" type="pres">
      <dgm:prSet presAssocID="{49BE56A4-9965-437C-8434-2A62BF01B3DC}" presName="descendantText" presStyleLbl="alignAccFollowNode1" presStyleIdx="1" presStyleCnt="6">
        <dgm:presLayoutVars>
          <dgm:bulletEnabled/>
        </dgm:presLayoutVars>
      </dgm:prSet>
      <dgm:spPr/>
    </dgm:pt>
    <dgm:pt modelId="{E0FFD8AD-8CF5-4E45-9D51-35685BCBCEBD}" type="pres">
      <dgm:prSet presAssocID="{F0DBC532-2ADA-4402-A4D7-2464EDC35BCC}" presName="sp" presStyleCnt="0"/>
      <dgm:spPr/>
    </dgm:pt>
    <dgm:pt modelId="{9B02DB0F-A71B-49D6-BE66-3D888A65B851}" type="pres">
      <dgm:prSet presAssocID="{A0D3DD45-4F65-4CC2-8604-503A1159E383}" presName="linNode" presStyleCnt="0"/>
      <dgm:spPr/>
    </dgm:pt>
    <dgm:pt modelId="{D6616D64-945C-4031-9A6D-F593D1F33F19}" type="pres">
      <dgm:prSet presAssocID="{A0D3DD45-4F65-4CC2-8604-503A1159E383}" presName="parentText" presStyleLbl="alignNode1" presStyleIdx="2" presStyleCnt="6">
        <dgm:presLayoutVars>
          <dgm:chMax val="1"/>
          <dgm:bulletEnabled/>
        </dgm:presLayoutVars>
      </dgm:prSet>
      <dgm:spPr/>
    </dgm:pt>
    <dgm:pt modelId="{616151C3-E234-47B5-9F99-ABAAD403D986}" type="pres">
      <dgm:prSet presAssocID="{A0D3DD45-4F65-4CC2-8604-503A1159E383}" presName="descendantText" presStyleLbl="alignAccFollowNode1" presStyleIdx="2" presStyleCnt="6">
        <dgm:presLayoutVars>
          <dgm:bulletEnabled/>
        </dgm:presLayoutVars>
      </dgm:prSet>
      <dgm:spPr/>
    </dgm:pt>
    <dgm:pt modelId="{D2B87F09-8361-4C2F-AD4C-8FBE177A8870}" type="pres">
      <dgm:prSet presAssocID="{3AB7D0E4-AB9E-4C03-8A4F-65B0D35EFBB4}" presName="sp" presStyleCnt="0"/>
      <dgm:spPr/>
    </dgm:pt>
    <dgm:pt modelId="{749DFA5F-FE2C-4E8B-82EF-94F99093B362}" type="pres">
      <dgm:prSet presAssocID="{0F2101F2-27C5-4E71-A29E-E4B873E6F0B2}" presName="linNode" presStyleCnt="0"/>
      <dgm:spPr/>
    </dgm:pt>
    <dgm:pt modelId="{B9D9ECEE-7E9D-4D8F-9945-F74524EE4B48}" type="pres">
      <dgm:prSet presAssocID="{0F2101F2-27C5-4E71-A29E-E4B873E6F0B2}" presName="parentText" presStyleLbl="alignNode1" presStyleIdx="3" presStyleCnt="6">
        <dgm:presLayoutVars>
          <dgm:chMax val="1"/>
          <dgm:bulletEnabled/>
        </dgm:presLayoutVars>
      </dgm:prSet>
      <dgm:spPr/>
    </dgm:pt>
    <dgm:pt modelId="{A68A7108-3C82-4F5D-AB06-92F61E61814E}" type="pres">
      <dgm:prSet presAssocID="{0F2101F2-27C5-4E71-A29E-E4B873E6F0B2}" presName="descendantText" presStyleLbl="alignAccFollowNode1" presStyleIdx="3" presStyleCnt="6">
        <dgm:presLayoutVars>
          <dgm:bulletEnabled/>
        </dgm:presLayoutVars>
      </dgm:prSet>
      <dgm:spPr/>
    </dgm:pt>
    <dgm:pt modelId="{06F8BABB-5AB8-4614-AA31-3A84EF3EE51A}" type="pres">
      <dgm:prSet presAssocID="{B3E1215E-4378-4C8D-A305-8DDA65BE0A7F}" presName="sp" presStyleCnt="0"/>
      <dgm:spPr/>
    </dgm:pt>
    <dgm:pt modelId="{4D35BAB7-99A3-4AE9-AA76-F796BC27E643}" type="pres">
      <dgm:prSet presAssocID="{DE193B17-01D5-4947-90DB-A57ED874F09C}" presName="linNode" presStyleCnt="0"/>
      <dgm:spPr/>
    </dgm:pt>
    <dgm:pt modelId="{051C44A9-3278-4885-B7A3-86C8B082BE7F}" type="pres">
      <dgm:prSet presAssocID="{DE193B17-01D5-4947-90DB-A57ED874F09C}" presName="parentText" presStyleLbl="alignNode1" presStyleIdx="4" presStyleCnt="6">
        <dgm:presLayoutVars>
          <dgm:chMax val="1"/>
          <dgm:bulletEnabled/>
        </dgm:presLayoutVars>
      </dgm:prSet>
      <dgm:spPr/>
    </dgm:pt>
    <dgm:pt modelId="{C49C9E06-E01A-4F9A-9052-D4D0C76AD074}" type="pres">
      <dgm:prSet presAssocID="{DE193B17-01D5-4947-90DB-A57ED874F09C}" presName="descendantText" presStyleLbl="alignAccFollowNode1" presStyleIdx="4" presStyleCnt="6">
        <dgm:presLayoutVars>
          <dgm:bulletEnabled/>
        </dgm:presLayoutVars>
      </dgm:prSet>
      <dgm:spPr/>
    </dgm:pt>
    <dgm:pt modelId="{B65AE4B0-37B2-47E3-AD3F-1DDBCAD6F4BE}" type="pres">
      <dgm:prSet presAssocID="{1EAE51DA-8FD0-469B-8254-58BE8A8BCD7F}" presName="sp" presStyleCnt="0"/>
      <dgm:spPr/>
    </dgm:pt>
    <dgm:pt modelId="{017F28BA-9260-49B2-84FB-A1981724ACE6}" type="pres">
      <dgm:prSet presAssocID="{A3006EF7-0D45-4DEE-873A-90334446B58B}" presName="linNode" presStyleCnt="0"/>
      <dgm:spPr/>
    </dgm:pt>
    <dgm:pt modelId="{74143DC2-0AFE-4F3A-AA20-35BD260D12F0}" type="pres">
      <dgm:prSet presAssocID="{A3006EF7-0D45-4DEE-873A-90334446B58B}" presName="parentText" presStyleLbl="alignNode1" presStyleIdx="5" presStyleCnt="6">
        <dgm:presLayoutVars>
          <dgm:chMax val="1"/>
          <dgm:bulletEnabled/>
        </dgm:presLayoutVars>
      </dgm:prSet>
      <dgm:spPr/>
    </dgm:pt>
    <dgm:pt modelId="{CBFB381D-2314-4C74-93DF-1C615E841C82}" type="pres">
      <dgm:prSet presAssocID="{A3006EF7-0D45-4DEE-873A-90334446B58B}" presName="descendantText" presStyleLbl="alignAccFollowNode1" presStyleIdx="5" presStyleCnt="6">
        <dgm:presLayoutVars>
          <dgm:bulletEnabled/>
        </dgm:presLayoutVars>
      </dgm:prSet>
      <dgm:spPr/>
    </dgm:pt>
  </dgm:ptLst>
  <dgm:cxnLst>
    <dgm:cxn modelId="{DA45BF01-B25C-4A18-B97A-9B7BC3DDA572}" srcId="{49BE56A4-9965-437C-8434-2A62BF01B3DC}" destId="{97B88BEA-1C83-4896-986E-529E660E6FF2}" srcOrd="1" destOrd="0" parTransId="{03008A00-33C0-4916-814F-FD64F953A01D}" sibTransId="{86B736CD-B11A-4697-8BFC-141B63F56893}"/>
    <dgm:cxn modelId="{B5612209-10EC-42D6-92E5-506F311E9510}" type="presOf" srcId="{9D91E057-164E-4B0A-A113-56ABD94EDA0C}" destId="{1DC4E024-7BBB-4D38-86F8-4194D5DE58DA}" srcOrd="0" destOrd="0" presId="urn:microsoft.com/office/officeart/2016/7/layout/VerticalSolidActionList"/>
    <dgm:cxn modelId="{6043C80C-5C2B-4A19-BA12-A28A07AC5CA0}" type="presOf" srcId="{37A3B53A-8575-48B8-B44D-8B948D4D4233}" destId="{C10D720D-524B-40A2-9A01-9A5E8D4E41AE}" srcOrd="0" destOrd="0" presId="urn:microsoft.com/office/officeart/2016/7/layout/VerticalSolidActionList"/>
    <dgm:cxn modelId="{51C96E27-BE03-4808-9A81-CAE8FFE5FBE0}" srcId="{DE193B17-01D5-4947-90DB-A57ED874F09C}" destId="{2A7A1DD2-1722-4E18-869B-B01993198337}" srcOrd="0" destOrd="0" parTransId="{E4467723-727E-40C0-9C05-BD16F5975C67}" sibTransId="{C3A54CE1-1038-42D5-9E47-68A356DBD999}"/>
    <dgm:cxn modelId="{2F305330-A6D6-4813-9A87-CFEADE0D5169}" srcId="{E1B7B5C9-E85B-4562-B0C3-16DA6BBF8EE6}" destId="{DE193B17-01D5-4947-90DB-A57ED874F09C}" srcOrd="4" destOrd="0" parTransId="{53E79153-36A7-4DDC-B94F-76B1DD1C830F}" sibTransId="{1EAE51DA-8FD0-469B-8254-58BE8A8BCD7F}"/>
    <dgm:cxn modelId="{0FEB2931-A2C3-4ED4-ADCF-595CF821C213}" type="presOf" srcId="{A3006EF7-0D45-4DEE-873A-90334446B58B}" destId="{74143DC2-0AFE-4F3A-AA20-35BD260D12F0}" srcOrd="0" destOrd="0" presId="urn:microsoft.com/office/officeart/2016/7/layout/VerticalSolidActionList"/>
    <dgm:cxn modelId="{34945F37-47EE-4F7C-9232-2758C7690927}" srcId="{E1B7B5C9-E85B-4562-B0C3-16DA6BBF8EE6}" destId="{A3006EF7-0D45-4DEE-873A-90334446B58B}" srcOrd="5" destOrd="0" parTransId="{C57C3AB1-86FA-4DBB-9137-8A6F7965C6F2}" sibTransId="{BF37630E-EA3F-462E-86D5-951B26ABCABC}"/>
    <dgm:cxn modelId="{043A1339-E234-4F45-B238-02A331705187}" type="presOf" srcId="{FC1FEFC9-2F04-4DD2-AD6D-E59FCD44276C}" destId="{A68A7108-3C82-4F5D-AB06-92F61E61814E}" srcOrd="0" destOrd="0" presId="urn:microsoft.com/office/officeart/2016/7/layout/VerticalSolidActionList"/>
    <dgm:cxn modelId="{B13A953B-B7BC-493D-A250-B9DFA9838655}" type="presOf" srcId="{A0D3DD45-4F65-4CC2-8604-503A1159E383}" destId="{D6616D64-945C-4031-9A6D-F593D1F33F19}" srcOrd="0" destOrd="0" presId="urn:microsoft.com/office/officeart/2016/7/layout/VerticalSolidActionList"/>
    <dgm:cxn modelId="{EA6D3D3C-ABFE-4953-A8F6-AFFB102DE9A3}" srcId="{A0D3DD45-4F65-4CC2-8604-503A1159E383}" destId="{18EA27CD-2033-4A4C-9F96-1EA0682C2302}" srcOrd="0" destOrd="0" parTransId="{1C7D68EC-DE3F-4318-9DE7-EF504F6A6057}" sibTransId="{052CBF26-C647-4632-8CB4-3896352AA1FA}"/>
    <dgm:cxn modelId="{A156593E-2100-4412-9710-E71904B7EA0C}" type="presOf" srcId="{49BE56A4-9965-437C-8434-2A62BF01B3DC}" destId="{F603894A-3084-49F9-A36C-5951C1EE89B2}" srcOrd="0" destOrd="0" presId="urn:microsoft.com/office/officeart/2016/7/layout/VerticalSolidActionList"/>
    <dgm:cxn modelId="{D65A4540-D2BB-4169-A103-79DA5BDED9BD}" srcId="{E1B7B5C9-E85B-4562-B0C3-16DA6BBF8EE6}" destId="{A0D3DD45-4F65-4CC2-8604-503A1159E383}" srcOrd="2" destOrd="0" parTransId="{1603659A-A2AA-4D7E-90D8-8E386C5D0706}" sibTransId="{3AB7D0E4-AB9E-4C03-8A4F-65B0D35EFBB4}"/>
    <dgm:cxn modelId="{5944F666-D188-4E7B-982E-EE260D511FB7}" type="presOf" srcId="{4F2DF93E-E6A9-4AB9-B514-15D47164A693}" destId="{CBFB381D-2314-4C74-93DF-1C615E841C82}" srcOrd="0" destOrd="0" presId="urn:microsoft.com/office/officeart/2016/7/layout/VerticalSolidActionList"/>
    <dgm:cxn modelId="{9179B36E-4507-4BCC-BAC6-371F66169461}" type="presOf" srcId="{97B88BEA-1C83-4896-986E-529E660E6FF2}" destId="{1DC4E024-7BBB-4D38-86F8-4194D5DE58DA}" srcOrd="0" destOrd="1" presId="urn:microsoft.com/office/officeart/2016/7/layout/VerticalSolidActionList"/>
    <dgm:cxn modelId="{9CF9E252-3EC1-424B-A474-9D84222A55A0}" type="presOf" srcId="{2A7A1DD2-1722-4E18-869B-B01993198337}" destId="{C49C9E06-E01A-4F9A-9052-D4D0C76AD074}" srcOrd="0" destOrd="0" presId="urn:microsoft.com/office/officeart/2016/7/layout/VerticalSolidActionList"/>
    <dgm:cxn modelId="{20A6FE57-D66D-4A40-8EC9-EA6E300973D4}" srcId="{E1B7B5C9-E85B-4562-B0C3-16DA6BBF8EE6}" destId="{49BE56A4-9965-437C-8434-2A62BF01B3DC}" srcOrd="1" destOrd="0" parTransId="{9A6B54CE-0864-4619-852F-CC1050D929CA}" sibTransId="{F0DBC532-2ADA-4402-A4D7-2464EDC35BCC}"/>
    <dgm:cxn modelId="{B83C7158-96A1-4A66-9233-CBC715892A6B}" srcId="{A3006EF7-0D45-4DEE-873A-90334446B58B}" destId="{4F2DF93E-E6A9-4AB9-B514-15D47164A693}" srcOrd="0" destOrd="0" parTransId="{C8C62D38-2403-433E-BF37-055DDC2DD405}" sibTransId="{09B8353E-59CD-4465-A0B7-78D75F847EB0}"/>
    <dgm:cxn modelId="{9FD2DD94-338A-4E25-8A95-DBF25B508E09}" type="presOf" srcId="{007F21B6-A495-48B8-991F-B4DD4A8F36E0}" destId="{CBFB381D-2314-4C74-93DF-1C615E841C82}" srcOrd="0" destOrd="1" presId="urn:microsoft.com/office/officeart/2016/7/layout/VerticalSolidActionList"/>
    <dgm:cxn modelId="{4EBD27A0-B7A2-4737-91DE-52E36C39BFAC}" type="presOf" srcId="{E1B7B5C9-E85B-4562-B0C3-16DA6BBF8EE6}" destId="{07FFBE56-8E5C-47B4-826F-78B60D33A189}" srcOrd="0" destOrd="0" presId="urn:microsoft.com/office/officeart/2016/7/layout/VerticalSolidActionList"/>
    <dgm:cxn modelId="{C1C7F5A0-9F79-4CF0-B6D5-B241EE22800F}" srcId="{A3006EF7-0D45-4DEE-873A-90334446B58B}" destId="{007F21B6-A495-48B8-991F-B4DD4A8F36E0}" srcOrd="1" destOrd="0" parTransId="{AEB55431-079F-4060-8325-45C8985BB4FB}" sibTransId="{0A0CE8DC-701A-4FB0-A387-7B73FA5941FC}"/>
    <dgm:cxn modelId="{0ADB29A4-5E19-4B83-8643-2B44AD75DA58}" type="presOf" srcId="{0F2101F2-27C5-4E71-A29E-E4B873E6F0B2}" destId="{B9D9ECEE-7E9D-4D8F-9945-F74524EE4B48}" srcOrd="0" destOrd="0" presId="urn:microsoft.com/office/officeart/2016/7/layout/VerticalSolidActionList"/>
    <dgm:cxn modelId="{CD4510A8-D286-4696-9748-60F6DB825C52}" srcId="{E1B7B5C9-E85B-4562-B0C3-16DA6BBF8EE6}" destId="{0F2101F2-27C5-4E71-A29E-E4B873E6F0B2}" srcOrd="3" destOrd="0" parTransId="{E08C1E6C-A335-4AB5-B21C-E740AC2BFFD2}" sibTransId="{B3E1215E-4378-4C8D-A305-8DDA65BE0A7F}"/>
    <dgm:cxn modelId="{266B58B9-3270-4854-A1D2-27D94B021DC2}" type="presOf" srcId="{DE193B17-01D5-4947-90DB-A57ED874F09C}" destId="{051C44A9-3278-4885-B7A3-86C8B082BE7F}" srcOrd="0" destOrd="0" presId="urn:microsoft.com/office/officeart/2016/7/layout/VerticalSolidActionList"/>
    <dgm:cxn modelId="{E53CCCBA-9B32-4F55-A0D6-9E9A79260ACF}" type="presOf" srcId="{18EA27CD-2033-4A4C-9F96-1EA0682C2302}" destId="{616151C3-E234-47B5-9F99-ABAAD403D986}" srcOrd="0" destOrd="0" presId="urn:microsoft.com/office/officeart/2016/7/layout/VerticalSolidActionList"/>
    <dgm:cxn modelId="{63D6D5BB-7F8B-4EE4-8738-4E34EB26870D}" srcId="{8ACAB785-AC2A-4D2E-B9DF-3407BCD9C035}" destId="{37A3B53A-8575-48B8-B44D-8B948D4D4233}" srcOrd="0" destOrd="0" parTransId="{E473B189-50AD-4439-82CD-577386CA202C}" sibTransId="{71748C51-AB7B-4BB9-9574-82A8430EC315}"/>
    <dgm:cxn modelId="{76D0BBE6-E9BD-46BB-9614-10519203672C}" srcId="{49BE56A4-9965-437C-8434-2A62BF01B3DC}" destId="{9D91E057-164E-4B0A-A113-56ABD94EDA0C}" srcOrd="0" destOrd="0" parTransId="{5A81F364-86FA-4E3E-B352-DFE5B002AE4C}" sibTransId="{F53DA0D4-1609-4C08-BAD7-2F70B6F97CFB}"/>
    <dgm:cxn modelId="{09371DE9-6201-48DC-9F6B-1FA191C35CF2}" srcId="{E1B7B5C9-E85B-4562-B0C3-16DA6BBF8EE6}" destId="{8ACAB785-AC2A-4D2E-B9DF-3407BCD9C035}" srcOrd="0" destOrd="0" parTransId="{F07C9693-6151-412C-910C-635EDE941326}" sibTransId="{69E6F4DC-D787-4931-B7E9-6F56D48E4F03}"/>
    <dgm:cxn modelId="{3A0328EB-2ABA-498C-B254-C9FA6FEF2943}" type="presOf" srcId="{8ACAB785-AC2A-4D2E-B9DF-3407BCD9C035}" destId="{358F9B01-4B8A-49E6-8182-92064EE7D17C}" srcOrd="0" destOrd="0" presId="urn:microsoft.com/office/officeart/2016/7/layout/VerticalSolidActionList"/>
    <dgm:cxn modelId="{FCF5E7F5-2715-4542-867D-09184DEA160F}" srcId="{0F2101F2-27C5-4E71-A29E-E4B873E6F0B2}" destId="{FC1FEFC9-2F04-4DD2-AD6D-E59FCD44276C}" srcOrd="0" destOrd="0" parTransId="{E462AE89-421B-4469-9DD2-DFF1505AC0D7}" sibTransId="{EC3F3601-983A-4014-B0ED-A482BB187717}"/>
    <dgm:cxn modelId="{0734BF0A-626C-41B8-BFCA-90494E6F12E7}" type="presParOf" srcId="{07FFBE56-8E5C-47B4-826F-78B60D33A189}" destId="{40A25EE5-414F-4CDC-9E2C-E081EC179671}" srcOrd="0" destOrd="0" presId="urn:microsoft.com/office/officeart/2016/7/layout/VerticalSolidActionList"/>
    <dgm:cxn modelId="{E7D70241-7432-4EA1-B7AC-56AE4B2316E8}" type="presParOf" srcId="{40A25EE5-414F-4CDC-9E2C-E081EC179671}" destId="{358F9B01-4B8A-49E6-8182-92064EE7D17C}" srcOrd="0" destOrd="0" presId="urn:microsoft.com/office/officeart/2016/7/layout/VerticalSolidActionList"/>
    <dgm:cxn modelId="{9BA6F410-7C02-4BE6-8901-192457BF38F6}" type="presParOf" srcId="{40A25EE5-414F-4CDC-9E2C-E081EC179671}" destId="{C10D720D-524B-40A2-9A01-9A5E8D4E41AE}" srcOrd="1" destOrd="0" presId="urn:microsoft.com/office/officeart/2016/7/layout/VerticalSolidActionList"/>
    <dgm:cxn modelId="{09DADCAC-A46F-4531-8275-61C8A3860689}" type="presParOf" srcId="{07FFBE56-8E5C-47B4-826F-78B60D33A189}" destId="{7D49CA3D-23B6-48DE-9AD8-E36620B30B23}" srcOrd="1" destOrd="0" presId="urn:microsoft.com/office/officeart/2016/7/layout/VerticalSolidActionList"/>
    <dgm:cxn modelId="{5C8A7E98-B760-44B2-8DDF-C7CA0B2B4369}" type="presParOf" srcId="{07FFBE56-8E5C-47B4-826F-78B60D33A189}" destId="{5B4F5400-2CA5-4E04-9778-5EB04855F054}" srcOrd="2" destOrd="0" presId="urn:microsoft.com/office/officeart/2016/7/layout/VerticalSolidActionList"/>
    <dgm:cxn modelId="{30B07061-56A4-4175-99EE-F721A4832B7E}" type="presParOf" srcId="{5B4F5400-2CA5-4E04-9778-5EB04855F054}" destId="{F603894A-3084-49F9-A36C-5951C1EE89B2}" srcOrd="0" destOrd="0" presId="urn:microsoft.com/office/officeart/2016/7/layout/VerticalSolidActionList"/>
    <dgm:cxn modelId="{85DA5D41-DF27-47A9-8D92-AF5C4D9D372F}" type="presParOf" srcId="{5B4F5400-2CA5-4E04-9778-5EB04855F054}" destId="{1DC4E024-7BBB-4D38-86F8-4194D5DE58DA}" srcOrd="1" destOrd="0" presId="urn:microsoft.com/office/officeart/2016/7/layout/VerticalSolidActionList"/>
    <dgm:cxn modelId="{D90B7599-CCCB-482B-A84C-D04723B3A945}" type="presParOf" srcId="{07FFBE56-8E5C-47B4-826F-78B60D33A189}" destId="{E0FFD8AD-8CF5-4E45-9D51-35685BCBCEBD}" srcOrd="3" destOrd="0" presId="urn:microsoft.com/office/officeart/2016/7/layout/VerticalSolidActionList"/>
    <dgm:cxn modelId="{3507611B-4B03-4267-9E3D-32D7E7A5BC4A}" type="presParOf" srcId="{07FFBE56-8E5C-47B4-826F-78B60D33A189}" destId="{9B02DB0F-A71B-49D6-BE66-3D888A65B851}" srcOrd="4" destOrd="0" presId="urn:microsoft.com/office/officeart/2016/7/layout/VerticalSolidActionList"/>
    <dgm:cxn modelId="{44C792F7-F662-4F49-AB8A-88D611463F4A}" type="presParOf" srcId="{9B02DB0F-A71B-49D6-BE66-3D888A65B851}" destId="{D6616D64-945C-4031-9A6D-F593D1F33F19}" srcOrd="0" destOrd="0" presId="urn:microsoft.com/office/officeart/2016/7/layout/VerticalSolidActionList"/>
    <dgm:cxn modelId="{09E87C70-F8AC-4CD3-8624-1BBA850E00EF}" type="presParOf" srcId="{9B02DB0F-A71B-49D6-BE66-3D888A65B851}" destId="{616151C3-E234-47B5-9F99-ABAAD403D986}" srcOrd="1" destOrd="0" presId="urn:microsoft.com/office/officeart/2016/7/layout/VerticalSolidActionList"/>
    <dgm:cxn modelId="{0C467449-744C-476A-8E1E-19F594A2E6A6}" type="presParOf" srcId="{07FFBE56-8E5C-47B4-826F-78B60D33A189}" destId="{D2B87F09-8361-4C2F-AD4C-8FBE177A8870}" srcOrd="5" destOrd="0" presId="urn:microsoft.com/office/officeart/2016/7/layout/VerticalSolidActionList"/>
    <dgm:cxn modelId="{8E8FC08B-A0A2-4F37-8C79-F0A156079B1C}" type="presParOf" srcId="{07FFBE56-8E5C-47B4-826F-78B60D33A189}" destId="{749DFA5F-FE2C-4E8B-82EF-94F99093B362}" srcOrd="6" destOrd="0" presId="urn:microsoft.com/office/officeart/2016/7/layout/VerticalSolidActionList"/>
    <dgm:cxn modelId="{091C856C-80BD-4081-8D91-61DE0BFBBA60}" type="presParOf" srcId="{749DFA5F-FE2C-4E8B-82EF-94F99093B362}" destId="{B9D9ECEE-7E9D-4D8F-9945-F74524EE4B48}" srcOrd="0" destOrd="0" presId="urn:microsoft.com/office/officeart/2016/7/layout/VerticalSolidActionList"/>
    <dgm:cxn modelId="{BFB63EE7-460D-4AB1-93B8-67AB95162A9A}" type="presParOf" srcId="{749DFA5F-FE2C-4E8B-82EF-94F99093B362}" destId="{A68A7108-3C82-4F5D-AB06-92F61E61814E}" srcOrd="1" destOrd="0" presId="urn:microsoft.com/office/officeart/2016/7/layout/VerticalSolidActionList"/>
    <dgm:cxn modelId="{B1372C5D-8833-4EEB-9D27-EB891B98D7C1}" type="presParOf" srcId="{07FFBE56-8E5C-47B4-826F-78B60D33A189}" destId="{06F8BABB-5AB8-4614-AA31-3A84EF3EE51A}" srcOrd="7" destOrd="0" presId="urn:microsoft.com/office/officeart/2016/7/layout/VerticalSolidActionList"/>
    <dgm:cxn modelId="{AE959499-F2ED-4332-BFBF-6268BB9FDAA9}" type="presParOf" srcId="{07FFBE56-8E5C-47B4-826F-78B60D33A189}" destId="{4D35BAB7-99A3-4AE9-AA76-F796BC27E643}" srcOrd="8" destOrd="0" presId="urn:microsoft.com/office/officeart/2016/7/layout/VerticalSolidActionList"/>
    <dgm:cxn modelId="{F71DC57A-5706-4C29-9616-CF0AD1BBFEC2}" type="presParOf" srcId="{4D35BAB7-99A3-4AE9-AA76-F796BC27E643}" destId="{051C44A9-3278-4885-B7A3-86C8B082BE7F}" srcOrd="0" destOrd="0" presId="urn:microsoft.com/office/officeart/2016/7/layout/VerticalSolidActionList"/>
    <dgm:cxn modelId="{018ED6FB-E695-4914-AA98-8658A9D4F4D1}" type="presParOf" srcId="{4D35BAB7-99A3-4AE9-AA76-F796BC27E643}" destId="{C49C9E06-E01A-4F9A-9052-D4D0C76AD074}" srcOrd="1" destOrd="0" presId="urn:microsoft.com/office/officeart/2016/7/layout/VerticalSolidActionList"/>
    <dgm:cxn modelId="{7C39E653-7AAA-494D-90E3-7C8B2FA37FC0}" type="presParOf" srcId="{07FFBE56-8E5C-47B4-826F-78B60D33A189}" destId="{B65AE4B0-37B2-47E3-AD3F-1DDBCAD6F4BE}" srcOrd="9" destOrd="0" presId="urn:microsoft.com/office/officeart/2016/7/layout/VerticalSolidActionList"/>
    <dgm:cxn modelId="{4DC21BDA-2C2A-4003-8742-0A93CC841699}" type="presParOf" srcId="{07FFBE56-8E5C-47B4-826F-78B60D33A189}" destId="{017F28BA-9260-49B2-84FB-A1981724ACE6}" srcOrd="10" destOrd="0" presId="urn:microsoft.com/office/officeart/2016/7/layout/VerticalSolidActionList"/>
    <dgm:cxn modelId="{F7761E00-CB0A-4698-9C43-166FD51262AD}" type="presParOf" srcId="{017F28BA-9260-49B2-84FB-A1981724ACE6}" destId="{74143DC2-0AFE-4F3A-AA20-35BD260D12F0}" srcOrd="0" destOrd="0" presId="urn:microsoft.com/office/officeart/2016/7/layout/VerticalSolidActionList"/>
    <dgm:cxn modelId="{C4DC7631-1B43-4658-AF43-F124DF24C2CC}" type="presParOf" srcId="{017F28BA-9260-49B2-84FB-A1981724ACE6}" destId="{CBFB381D-2314-4C74-93DF-1C615E841C8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330581"/>
          <a:ext cx="11029950" cy="23310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41656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Use the 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800-526-7234 or 877-781-9403 (TTY) - or </a:t>
          </a:r>
          <a:r>
            <a:rPr lang="en-US" sz="2400" b="0" kern="1200" dirty="0">
              <a:solidFill>
                <a:schemeClr val="accent1"/>
              </a:solidFill>
              <a:latin typeface="Arial" panose="020B0604020202020204" pitchFamily="34" charset="0"/>
              <a:cs typeface="Arial" panose="020B0604020202020204" pitchFamily="34" charset="0"/>
            </a:rPr>
            <a:t>Live Chat at AskJAN.org</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Frequently Asked Questions (FAQ)</a:t>
          </a:r>
          <a:br>
            <a:rPr lang="en-US" sz="2400" kern="1200" dirty="0">
              <a:solidFill>
                <a:schemeClr val="accent1"/>
              </a:solidFill>
              <a:latin typeface="Arial" panose="020B0604020202020204" pitchFamily="34" charset="0"/>
              <a:cs typeface="Arial" panose="020B0604020202020204" pitchFamily="34" charset="0"/>
            </a:rPr>
          </a:br>
          <a:r>
            <a:rPr lang="en-US" sz="2400" kern="1200" dirty="0">
              <a:solidFill>
                <a:schemeClr val="accent2"/>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400" kern="1200" dirty="0" err="1">
              <a:solidFill>
                <a:schemeClr val="accent2"/>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400" kern="1200" dirty="0">
            <a:solidFill>
              <a:schemeClr val="accent2"/>
            </a:solidFill>
            <a:latin typeface="Arial" panose="020B0604020202020204" pitchFamily="34" charset="0"/>
            <a:cs typeface="Arial" panose="020B0604020202020204" pitchFamily="34" charset="0"/>
          </a:endParaRPr>
        </a:p>
      </dsp:txBody>
      <dsp:txXfrm>
        <a:off x="0" y="330581"/>
        <a:ext cx="11029950" cy="2331000"/>
      </dsp:txXfrm>
    </dsp:sp>
    <dsp:sp modelId="{C33B9B2B-6CAA-4302-BE0D-981D8F0C9B10}">
      <dsp:nvSpPr>
        <dsp:cNvPr id="0" name=""/>
        <dsp:cNvSpPr/>
      </dsp:nvSpPr>
      <dsp:spPr>
        <a:xfrm>
          <a:off x="551497" y="39928"/>
          <a:ext cx="7720965" cy="5904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Technical Difficulties</a:t>
          </a:r>
          <a:endParaRPr lang="en-US" sz="2400" b="1" kern="1200" dirty="0">
            <a:latin typeface="Arial" panose="020B0604020202020204" pitchFamily="34" charset="0"/>
            <a:cs typeface="Arial" panose="020B0604020202020204" pitchFamily="34" charset="0"/>
          </a:endParaRPr>
        </a:p>
      </dsp:txBody>
      <dsp:txXfrm>
        <a:off x="580318" y="68749"/>
        <a:ext cx="7663323" cy="532758"/>
      </dsp:txXfrm>
    </dsp:sp>
    <dsp:sp modelId="{D395A932-415F-4401-9F15-706E3511CF60}">
      <dsp:nvSpPr>
        <dsp:cNvPr id="0" name=""/>
        <dsp:cNvSpPr/>
      </dsp:nvSpPr>
      <dsp:spPr>
        <a:xfrm>
          <a:off x="0" y="3069329"/>
          <a:ext cx="11029950" cy="9135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41656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Use the 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dsp:txBody>
      <dsp:txXfrm>
        <a:off x="0" y="3069329"/>
        <a:ext cx="11029950" cy="913500"/>
      </dsp:txXfrm>
    </dsp:sp>
    <dsp:sp modelId="{BF394396-594D-48B4-88B6-57E0EB5F2607}">
      <dsp:nvSpPr>
        <dsp:cNvPr id="0" name=""/>
        <dsp:cNvSpPr/>
      </dsp:nvSpPr>
      <dsp:spPr>
        <a:xfrm>
          <a:off x="551497" y="2774129"/>
          <a:ext cx="7720965" cy="5904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Questions for Presenters</a:t>
          </a:r>
          <a:endParaRPr lang="en-US" sz="2400" b="1" kern="1200" dirty="0">
            <a:latin typeface="Arial" panose="020B0604020202020204" pitchFamily="34" charset="0"/>
            <a:cs typeface="Arial" panose="020B0604020202020204" pitchFamily="34" charset="0"/>
          </a:endParaRPr>
        </a:p>
      </dsp:txBody>
      <dsp:txXfrm>
        <a:off x="580318" y="2802950"/>
        <a:ext cx="7663323"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401419"/>
          <a:ext cx="11029950" cy="16789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Click the link included in the webcast login email you received, see the link in the chat, or go to this webcast event from the Training page at AskJAN.org</a:t>
          </a:r>
          <a:endParaRPr lang="en-US" sz="2400" kern="1200" dirty="0">
            <a:solidFill>
              <a:schemeClr val="accent1"/>
            </a:solidFill>
            <a:latin typeface="Arial" panose="020B0604020202020204" pitchFamily="34" charset="0"/>
            <a:cs typeface="Arial" panose="020B0604020202020204" pitchFamily="34" charset="0"/>
          </a:endParaRPr>
        </a:p>
      </dsp:txBody>
      <dsp:txXfrm>
        <a:off x="0" y="401419"/>
        <a:ext cx="11029950" cy="1678950"/>
      </dsp:txXfrm>
    </dsp:sp>
    <dsp:sp modelId="{C33B9B2B-6CAA-4302-BE0D-981D8F0C9B10}">
      <dsp:nvSpPr>
        <dsp:cNvPr id="0" name=""/>
        <dsp:cNvSpPr/>
      </dsp:nvSpPr>
      <dsp:spPr>
        <a:xfrm>
          <a:off x="551497" y="2357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PPT Slides</a:t>
          </a:r>
          <a:endParaRPr lang="en-US" sz="2400" b="1" kern="1200" dirty="0">
            <a:latin typeface="Arial" panose="020B0604020202020204" pitchFamily="34" charset="0"/>
            <a:cs typeface="Arial" panose="020B0604020202020204" pitchFamily="34" charset="0"/>
          </a:endParaRPr>
        </a:p>
      </dsp:txBody>
      <dsp:txXfrm>
        <a:off x="588964" y="61038"/>
        <a:ext cx="7646031" cy="692586"/>
      </dsp:txXfrm>
    </dsp:sp>
    <dsp:sp modelId="{D395A932-415F-4401-9F15-706E3511CF60}">
      <dsp:nvSpPr>
        <dsp:cNvPr id="0" name=""/>
        <dsp:cNvSpPr/>
      </dsp:nvSpPr>
      <dsp:spPr>
        <a:xfrm>
          <a:off x="0" y="2610441"/>
          <a:ext cx="11029950" cy="104422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kern="1200" dirty="0">
            <a:solidFill>
              <a:schemeClr val="accent1"/>
            </a:solidFill>
            <a:latin typeface="Arial" panose="020B0604020202020204" pitchFamily="34" charset="0"/>
            <a:cs typeface="Arial" panose="020B0604020202020204" pitchFamily="34" charset="0"/>
          </a:endParaRPr>
        </a:p>
      </dsp:txBody>
      <dsp:txXfrm>
        <a:off x="0" y="2610441"/>
        <a:ext cx="11029950" cy="1044225"/>
      </dsp:txXfrm>
    </dsp:sp>
    <dsp:sp modelId="{BF394396-594D-48B4-88B6-57E0EB5F2607}">
      <dsp:nvSpPr>
        <dsp:cNvPr id="0" name=""/>
        <dsp:cNvSpPr/>
      </dsp:nvSpPr>
      <dsp:spPr>
        <a:xfrm>
          <a:off x="551497" y="222668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Captioning</a:t>
          </a:r>
          <a:endParaRPr lang="en-US" sz="2400" b="1" kern="1200" dirty="0">
            <a:latin typeface="Arial" panose="020B0604020202020204" pitchFamily="34" charset="0"/>
            <a:cs typeface="Arial" panose="020B0604020202020204" pitchFamily="34" charset="0"/>
          </a:endParaRPr>
        </a:p>
      </dsp:txBody>
      <dsp:txXfrm>
        <a:off x="588964" y="2264148"/>
        <a:ext cx="7646031"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720D-524B-40A2-9A01-9A5E8D4E41AE}">
      <dsp:nvSpPr>
        <dsp:cNvPr id="0" name=""/>
        <dsp:cNvSpPr/>
      </dsp:nvSpPr>
      <dsp:spPr>
        <a:xfrm>
          <a:off x="2205989" y="449"/>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AskJAN.org</a:t>
          </a:r>
        </a:p>
      </dsp:txBody>
      <dsp:txXfrm>
        <a:off x="2205989" y="449"/>
        <a:ext cx="8823960" cy="583704"/>
      </dsp:txXfrm>
    </dsp:sp>
    <dsp:sp modelId="{358F9B01-4B8A-49E6-8182-92064EE7D17C}">
      <dsp:nvSpPr>
        <dsp:cNvPr id="0" name=""/>
        <dsp:cNvSpPr/>
      </dsp:nvSpPr>
      <dsp:spPr>
        <a:xfrm>
          <a:off x="0" y="449"/>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Visit</a:t>
          </a:r>
          <a:endParaRPr lang="en-US" sz="2800" kern="1200" dirty="0">
            <a:latin typeface="Arial" panose="020B0604020202020204" pitchFamily="34" charset="0"/>
            <a:cs typeface="Arial" panose="020B0604020202020204" pitchFamily="34" charset="0"/>
          </a:endParaRPr>
        </a:p>
      </dsp:txBody>
      <dsp:txXfrm>
        <a:off x="0" y="449"/>
        <a:ext cx="2205990" cy="583704"/>
      </dsp:txXfrm>
    </dsp:sp>
    <dsp:sp modelId="{1DC4E024-7BBB-4D38-86F8-4194D5DE58DA}">
      <dsp:nvSpPr>
        <dsp:cNvPr id="0" name=""/>
        <dsp:cNvSpPr/>
      </dsp:nvSpPr>
      <dsp:spPr>
        <a:xfrm>
          <a:off x="2205990" y="619176"/>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800.526.7234</a:t>
          </a:r>
          <a:endParaRPr lang="en-US" sz="2800"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877.781.9403 (TTY)</a:t>
          </a:r>
          <a:endParaRPr lang="en-US" sz="1400" kern="1200" dirty="0">
            <a:solidFill>
              <a:srgbClr val="002060"/>
            </a:solidFill>
            <a:latin typeface="Arial" panose="020B0604020202020204" pitchFamily="34" charset="0"/>
            <a:cs typeface="Arial" panose="020B0604020202020204" pitchFamily="34" charset="0"/>
          </a:endParaRPr>
        </a:p>
      </dsp:txBody>
      <dsp:txXfrm>
        <a:off x="2205990" y="619176"/>
        <a:ext cx="8823960" cy="583704"/>
      </dsp:txXfrm>
    </dsp:sp>
    <dsp:sp modelId="{F603894A-3084-49F9-A36C-5951C1EE89B2}">
      <dsp:nvSpPr>
        <dsp:cNvPr id="0" name=""/>
        <dsp:cNvSpPr/>
      </dsp:nvSpPr>
      <dsp:spPr>
        <a:xfrm>
          <a:off x="0" y="619176"/>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Call</a:t>
          </a:r>
          <a:endParaRPr lang="en-US" sz="2800" kern="1200" dirty="0">
            <a:latin typeface="Arial" panose="020B0604020202020204" pitchFamily="34" charset="0"/>
            <a:cs typeface="Arial" panose="020B0604020202020204" pitchFamily="34" charset="0"/>
          </a:endParaRPr>
        </a:p>
      </dsp:txBody>
      <dsp:txXfrm>
        <a:off x="0" y="619176"/>
        <a:ext cx="2205990" cy="583704"/>
      </dsp:txXfrm>
    </dsp:sp>
    <dsp:sp modelId="{616151C3-E234-47B5-9F99-ABAAD403D986}">
      <dsp:nvSpPr>
        <dsp:cNvPr id="0" name=""/>
        <dsp:cNvSpPr/>
      </dsp:nvSpPr>
      <dsp:spPr>
        <a:xfrm>
          <a:off x="2205990" y="1237903"/>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 AskJAN.org</a:t>
          </a:r>
        </a:p>
      </dsp:txBody>
      <dsp:txXfrm>
        <a:off x="2205990" y="1237903"/>
        <a:ext cx="8823960" cy="583704"/>
      </dsp:txXfrm>
    </dsp:sp>
    <dsp:sp modelId="{D6616D64-945C-4031-9A6D-F593D1F33F19}">
      <dsp:nvSpPr>
        <dsp:cNvPr id="0" name=""/>
        <dsp:cNvSpPr/>
      </dsp:nvSpPr>
      <dsp:spPr>
        <a:xfrm>
          <a:off x="0" y="1237903"/>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Chat</a:t>
          </a:r>
          <a:endParaRPr lang="en-US" sz="2800" kern="1200" dirty="0">
            <a:latin typeface="Arial" panose="020B0604020202020204" pitchFamily="34" charset="0"/>
            <a:cs typeface="Arial" panose="020B0604020202020204" pitchFamily="34" charset="0"/>
          </a:endParaRPr>
        </a:p>
      </dsp:txBody>
      <dsp:txXfrm>
        <a:off x="0" y="1237903"/>
        <a:ext cx="2205990" cy="583704"/>
      </dsp:txXfrm>
    </dsp:sp>
    <dsp:sp modelId="{A68A7108-3C82-4F5D-AB06-92F61E61814E}">
      <dsp:nvSpPr>
        <dsp:cNvPr id="0" name=""/>
        <dsp:cNvSpPr/>
      </dsp:nvSpPr>
      <dsp:spPr>
        <a:xfrm>
          <a:off x="2205990" y="1856630"/>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 on Demand Inquiry @ AskJAN.org/</a:t>
          </a:r>
          <a:r>
            <a:rPr lang="en-US" sz="2200" kern="1200" dirty="0" err="1">
              <a:solidFill>
                <a:srgbClr val="002060"/>
              </a:solidFill>
              <a:latin typeface="Arial" panose="020B0604020202020204" pitchFamily="34" charset="0"/>
              <a:cs typeface="Arial" panose="020B0604020202020204" pitchFamily="34" charset="0"/>
            </a:rPr>
            <a:t>JANonDemand.cfm</a:t>
          </a:r>
          <a:r>
            <a:rPr lang="en-US" sz="2200" kern="1200" dirty="0">
              <a:solidFill>
                <a:srgbClr val="002060"/>
              </a:solidFill>
              <a:latin typeface="Arial" panose="020B0604020202020204" pitchFamily="34" charset="0"/>
              <a:cs typeface="Arial" panose="020B0604020202020204" pitchFamily="34" charset="0"/>
            </a:rPr>
            <a:t> </a:t>
          </a:r>
        </a:p>
      </dsp:txBody>
      <dsp:txXfrm>
        <a:off x="2205990" y="1856630"/>
        <a:ext cx="8823960" cy="583704"/>
      </dsp:txXfrm>
    </dsp:sp>
    <dsp:sp modelId="{B9D9ECEE-7E9D-4D8F-9945-F74524EE4B48}">
      <dsp:nvSpPr>
        <dsp:cNvPr id="0" name=""/>
        <dsp:cNvSpPr/>
      </dsp:nvSpPr>
      <dsp:spPr>
        <a:xfrm>
          <a:off x="0" y="1856630"/>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Submit</a:t>
          </a:r>
          <a:endParaRPr lang="en-US" sz="2800" kern="1200" dirty="0">
            <a:latin typeface="Arial" panose="020B0604020202020204" pitchFamily="34" charset="0"/>
            <a:cs typeface="Arial" panose="020B0604020202020204" pitchFamily="34" charset="0"/>
          </a:endParaRPr>
        </a:p>
      </dsp:txBody>
      <dsp:txXfrm>
        <a:off x="0" y="1856630"/>
        <a:ext cx="2205990" cy="583704"/>
      </dsp:txXfrm>
    </dsp:sp>
    <dsp:sp modelId="{C49C9E06-E01A-4F9A-9052-D4D0C76AD074}">
      <dsp:nvSpPr>
        <dsp:cNvPr id="0" name=""/>
        <dsp:cNvSpPr/>
      </dsp:nvSpPr>
      <dsp:spPr>
        <a:xfrm>
          <a:off x="2205990" y="2475357"/>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JAN@AskJAN.org</a:t>
          </a:r>
        </a:p>
      </dsp:txBody>
      <dsp:txXfrm>
        <a:off x="2205990" y="2475357"/>
        <a:ext cx="8823960" cy="583704"/>
      </dsp:txXfrm>
    </dsp:sp>
    <dsp:sp modelId="{051C44A9-3278-4885-B7A3-86C8B082BE7F}">
      <dsp:nvSpPr>
        <dsp:cNvPr id="0" name=""/>
        <dsp:cNvSpPr/>
      </dsp:nvSpPr>
      <dsp:spPr>
        <a:xfrm>
          <a:off x="0" y="2475357"/>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Email</a:t>
          </a:r>
          <a:endParaRPr lang="en-US" sz="2800" kern="1200" dirty="0">
            <a:latin typeface="Arial" panose="020B0604020202020204" pitchFamily="34" charset="0"/>
            <a:cs typeface="Arial" panose="020B0604020202020204" pitchFamily="34" charset="0"/>
          </a:endParaRPr>
        </a:p>
      </dsp:txBody>
      <dsp:txXfrm>
        <a:off x="0" y="2475357"/>
        <a:ext cx="2205990" cy="583704"/>
      </dsp:txXfrm>
    </dsp:sp>
    <dsp:sp modelId="{CBFB381D-2314-4C74-93DF-1C615E841C82}">
      <dsp:nvSpPr>
        <dsp:cNvPr id="0" name=""/>
        <dsp:cNvSpPr/>
      </dsp:nvSpPr>
      <dsp:spPr>
        <a:xfrm>
          <a:off x="2205990" y="3094084"/>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Facebook – Job Accommodation Network</a:t>
          </a:r>
        </a:p>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Twitter – @JANatJAN</a:t>
          </a:r>
        </a:p>
      </dsp:txBody>
      <dsp:txXfrm>
        <a:off x="2205990" y="3094084"/>
        <a:ext cx="8823960" cy="583704"/>
      </dsp:txXfrm>
    </dsp:sp>
    <dsp:sp modelId="{74143DC2-0AFE-4F3A-AA20-35BD260D12F0}">
      <dsp:nvSpPr>
        <dsp:cNvPr id="0" name=""/>
        <dsp:cNvSpPr/>
      </dsp:nvSpPr>
      <dsp:spPr>
        <a:xfrm>
          <a:off x="0" y="3094084"/>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Social Media</a:t>
          </a:r>
          <a:endParaRPr lang="en-US" sz="2700" kern="1200" dirty="0">
            <a:latin typeface="Arial" panose="020B0604020202020204" pitchFamily="34" charset="0"/>
            <a:cs typeface="Arial" panose="020B0604020202020204" pitchFamily="34" charset="0"/>
          </a:endParaRPr>
        </a:p>
      </dsp:txBody>
      <dsp:txXfrm>
        <a:off x="0" y="3094084"/>
        <a:ext cx="2205990" cy="5837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2546" tIns="46273" rIns="92546" bIns="4627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2546" tIns="46273" rIns="92546" bIns="46273" rtlCol="0"/>
          <a:lstStyle>
            <a:lvl1pPr algn="r" eaLnBrk="1" fontAlgn="auto" hangingPunct="1">
              <a:spcBef>
                <a:spcPts val="0"/>
              </a:spcBef>
              <a:spcAft>
                <a:spcPts val="0"/>
              </a:spcAft>
              <a:defRPr sz="1200">
                <a:latin typeface="+mn-lt"/>
              </a:defRPr>
            </a:lvl1pPr>
          </a:lstStyle>
          <a:p>
            <a:pPr>
              <a:defRPr/>
            </a:pPr>
            <a:fld id="{92A72A4A-675E-4B04-BD1C-1AC1C183CFFE}" type="datetimeFigureOut">
              <a:rPr lang="en-US"/>
              <a:pPr>
                <a:defRPr/>
              </a:pPr>
              <a:t>5/12/2022</a:t>
            </a:fld>
            <a:endParaRPr lang="en-US"/>
          </a:p>
        </p:txBody>
      </p:sp>
      <p:sp>
        <p:nvSpPr>
          <p:cNvPr id="4" name="Footer Placeholder 3"/>
          <p:cNvSpPr>
            <a:spLocks noGrp="1"/>
          </p:cNvSpPr>
          <p:nvPr>
            <p:ph type="ftr" sz="quarter" idx="2"/>
          </p:nvPr>
        </p:nvSpPr>
        <p:spPr>
          <a:xfrm>
            <a:off x="0" y="8801100"/>
            <a:ext cx="2971800" cy="463550"/>
          </a:xfrm>
          <a:prstGeom prst="rect">
            <a:avLst/>
          </a:prstGeom>
        </p:spPr>
        <p:txBody>
          <a:bodyPr vert="horz" lIns="92546" tIns="46273" rIns="92546" bIns="4627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01100"/>
            <a:ext cx="2971800" cy="463550"/>
          </a:xfrm>
          <a:prstGeom prst="rect">
            <a:avLst/>
          </a:prstGeom>
        </p:spPr>
        <p:txBody>
          <a:bodyPr vert="horz" wrap="square" lIns="92546" tIns="46273" rIns="92546" bIns="46273"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960D0E7-136B-406D-8B76-202023BF347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2546" tIns="46273" rIns="92546" bIns="46273"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2546" tIns="46273" rIns="92546" bIns="46273" rtlCol="0"/>
          <a:lstStyle>
            <a:lvl1pPr algn="r" eaLnBrk="1" hangingPunct="1">
              <a:defRPr sz="1200">
                <a:latin typeface="Arial" charset="0"/>
              </a:defRPr>
            </a:lvl1pPr>
          </a:lstStyle>
          <a:p>
            <a:pPr>
              <a:defRPr/>
            </a:pPr>
            <a:fld id="{7DEDF32C-B7C0-4D3B-8899-C8BA38CB663D}" type="datetimeFigureOut">
              <a:rPr lang="en-US"/>
              <a:pPr>
                <a:defRPr/>
              </a:pPr>
              <a:t>5/12/2022</a:t>
            </a:fld>
            <a:endParaRPr lang="en-US"/>
          </a:p>
        </p:txBody>
      </p:sp>
      <p:sp>
        <p:nvSpPr>
          <p:cNvPr id="4" name="Slide Image Placeholder 3"/>
          <p:cNvSpPr>
            <a:spLocks noGrp="1" noRot="1" noChangeAspect="1"/>
          </p:cNvSpPr>
          <p:nvPr>
            <p:ph type="sldImg" idx="2"/>
          </p:nvPr>
        </p:nvSpPr>
        <p:spPr>
          <a:xfrm>
            <a:off x="342900" y="695325"/>
            <a:ext cx="6172200" cy="3473450"/>
          </a:xfrm>
          <a:prstGeom prst="rect">
            <a:avLst/>
          </a:prstGeom>
          <a:noFill/>
          <a:ln w="12700">
            <a:solidFill>
              <a:prstClr val="black"/>
            </a:solidFill>
          </a:ln>
        </p:spPr>
        <p:txBody>
          <a:bodyPr vert="horz" lIns="92546" tIns="46273" rIns="92546" bIns="46273" rtlCol="0" anchor="ctr"/>
          <a:lstStyle/>
          <a:p>
            <a:pPr lvl="0"/>
            <a:endParaRPr lang="en-US" noProof="0"/>
          </a:p>
        </p:txBody>
      </p:sp>
      <p:sp>
        <p:nvSpPr>
          <p:cNvPr id="5" name="Notes Placeholder 4"/>
          <p:cNvSpPr>
            <a:spLocks noGrp="1"/>
          </p:cNvSpPr>
          <p:nvPr>
            <p:ph type="body" sz="quarter" idx="3"/>
          </p:nvPr>
        </p:nvSpPr>
        <p:spPr>
          <a:xfrm>
            <a:off x="685800" y="4402138"/>
            <a:ext cx="5486400" cy="4168775"/>
          </a:xfrm>
          <a:prstGeom prst="rect">
            <a:avLst/>
          </a:prstGeom>
        </p:spPr>
        <p:txBody>
          <a:bodyPr vert="horz" lIns="92546" tIns="46273" rIns="92546" bIns="4627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01100"/>
            <a:ext cx="2971800" cy="463550"/>
          </a:xfrm>
          <a:prstGeom prst="rect">
            <a:avLst/>
          </a:prstGeom>
        </p:spPr>
        <p:txBody>
          <a:bodyPr vert="horz" lIns="92546" tIns="46273" rIns="92546" bIns="46273"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01100"/>
            <a:ext cx="2971800" cy="463550"/>
          </a:xfrm>
          <a:prstGeom prst="rect">
            <a:avLst/>
          </a:prstGeom>
        </p:spPr>
        <p:txBody>
          <a:bodyPr vert="horz" wrap="square" lIns="92546" tIns="46273" rIns="92546" bIns="46273" numCol="1" anchor="b" anchorCtr="0" compatLnSpc="1">
            <a:prstTxWarp prst="textNoShape">
              <a:avLst/>
            </a:prstTxWarp>
          </a:bodyPr>
          <a:lstStyle>
            <a:lvl1pPr algn="r" eaLnBrk="1" hangingPunct="1">
              <a:defRPr sz="1200"/>
            </a:lvl1pPr>
          </a:lstStyle>
          <a:p>
            <a:pPr>
              <a:defRPr/>
            </a:pPr>
            <a:fld id="{7BE6D2D1-9FA8-42C2-98DB-1C9D9645FC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a:t>
            </a:fld>
            <a:endParaRPr lang="en-US"/>
          </a:p>
        </p:txBody>
      </p:sp>
    </p:spTree>
    <p:extLst>
      <p:ext uri="{BB962C8B-B14F-4D97-AF65-F5344CB8AC3E}">
        <p14:creationId xmlns:p14="http://schemas.microsoft.com/office/powerpoint/2010/main" val="55983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10</a:t>
            </a:fld>
            <a:endParaRPr lang="en-US" altLang="en-US"/>
          </a:p>
        </p:txBody>
      </p:sp>
    </p:spTree>
    <p:extLst>
      <p:ext uri="{BB962C8B-B14F-4D97-AF65-F5344CB8AC3E}">
        <p14:creationId xmlns:p14="http://schemas.microsoft.com/office/powerpoint/2010/main" val="427469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11</a:t>
            </a:fld>
            <a:endParaRPr lang="en-US" altLang="en-US"/>
          </a:p>
        </p:txBody>
      </p:sp>
    </p:spTree>
    <p:extLst>
      <p:ext uri="{BB962C8B-B14F-4D97-AF65-F5344CB8AC3E}">
        <p14:creationId xmlns:p14="http://schemas.microsoft.com/office/powerpoint/2010/main" val="227185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00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spcBef>
                <a:spcPts val="0"/>
              </a:spcBef>
            </a:pPr>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13</a:t>
            </a:fld>
            <a:endParaRPr lang="en-US" altLang="en-US"/>
          </a:p>
        </p:txBody>
      </p:sp>
    </p:spTree>
    <p:extLst>
      <p:ext uri="{BB962C8B-B14F-4D97-AF65-F5344CB8AC3E}">
        <p14:creationId xmlns:p14="http://schemas.microsoft.com/office/powerpoint/2010/main" val="146183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8"/>
              </a:spcBef>
              <a:spcAft>
                <a:spcPts val="900"/>
              </a:spcAft>
              <a:buSzPct val="100000"/>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15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15</a:t>
            </a:fld>
            <a:endParaRPr lang="en-US" altLang="en-US"/>
          </a:p>
        </p:txBody>
      </p:sp>
    </p:spTree>
    <p:extLst>
      <p:ext uri="{BB962C8B-B14F-4D97-AF65-F5344CB8AC3E}">
        <p14:creationId xmlns:p14="http://schemas.microsoft.com/office/powerpoint/2010/main" val="306839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16</a:t>
            </a:fld>
            <a:endParaRPr lang="en-US" altLang="en-US"/>
          </a:p>
        </p:txBody>
      </p:sp>
    </p:spTree>
    <p:extLst>
      <p:ext uri="{BB962C8B-B14F-4D97-AF65-F5344CB8AC3E}">
        <p14:creationId xmlns:p14="http://schemas.microsoft.com/office/powerpoint/2010/main" val="3938975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17</a:t>
            </a:fld>
            <a:endParaRPr lang="en-US" altLang="en-US"/>
          </a:p>
        </p:txBody>
      </p:sp>
    </p:spTree>
    <p:extLst>
      <p:ext uri="{BB962C8B-B14F-4D97-AF65-F5344CB8AC3E}">
        <p14:creationId xmlns:p14="http://schemas.microsoft.com/office/powerpoint/2010/main" val="3398632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18</a:t>
            </a:fld>
            <a:endParaRPr lang="en-US" altLang="en-US"/>
          </a:p>
        </p:txBody>
      </p:sp>
    </p:spTree>
    <p:extLst>
      <p:ext uri="{BB962C8B-B14F-4D97-AF65-F5344CB8AC3E}">
        <p14:creationId xmlns:p14="http://schemas.microsoft.com/office/powerpoint/2010/main" val="1174233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17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5244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392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865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22</a:t>
            </a:fld>
            <a:endParaRPr lang="en-US" altLang="en-US"/>
          </a:p>
        </p:txBody>
      </p:sp>
    </p:spTree>
    <p:extLst>
      <p:ext uri="{BB962C8B-B14F-4D97-AF65-F5344CB8AC3E}">
        <p14:creationId xmlns:p14="http://schemas.microsoft.com/office/powerpoint/2010/main" val="2406561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23</a:t>
            </a:fld>
            <a:endParaRPr lang="en-US" altLang="en-US"/>
          </a:p>
        </p:txBody>
      </p:sp>
    </p:spTree>
    <p:extLst>
      <p:ext uri="{BB962C8B-B14F-4D97-AF65-F5344CB8AC3E}">
        <p14:creationId xmlns:p14="http://schemas.microsoft.com/office/powerpoint/2010/main" val="1858363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24</a:t>
            </a:fld>
            <a:endParaRPr lang="en-US" altLang="en-US"/>
          </a:p>
        </p:txBody>
      </p:sp>
    </p:spTree>
    <p:extLst>
      <p:ext uri="{BB962C8B-B14F-4D97-AF65-F5344CB8AC3E}">
        <p14:creationId xmlns:p14="http://schemas.microsoft.com/office/powerpoint/2010/main" val="2020951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25</a:t>
            </a:fld>
            <a:endParaRPr lang="en-US" altLang="en-US"/>
          </a:p>
        </p:txBody>
      </p:sp>
    </p:spTree>
    <p:extLst>
      <p:ext uri="{BB962C8B-B14F-4D97-AF65-F5344CB8AC3E}">
        <p14:creationId xmlns:p14="http://schemas.microsoft.com/office/powerpoint/2010/main" val="204313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26</a:t>
            </a:fld>
            <a:endParaRPr lang="en-US" altLang="en-US"/>
          </a:p>
        </p:txBody>
      </p:sp>
    </p:spTree>
    <p:extLst>
      <p:ext uri="{BB962C8B-B14F-4D97-AF65-F5344CB8AC3E}">
        <p14:creationId xmlns:p14="http://schemas.microsoft.com/office/powerpoint/2010/main" val="77200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27</a:t>
            </a:fld>
            <a:endParaRPr lang="en-US" altLang="en-US"/>
          </a:p>
        </p:txBody>
      </p:sp>
    </p:spTree>
    <p:extLst>
      <p:ext uri="{BB962C8B-B14F-4D97-AF65-F5344CB8AC3E}">
        <p14:creationId xmlns:p14="http://schemas.microsoft.com/office/powerpoint/2010/main" val="1052817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b="0" i="0" dirty="0">
              <a:solidFill>
                <a:srgbClr val="555555"/>
              </a:solidFill>
              <a:effectLst/>
              <a:latin typeface="Lato" panose="020F0502020204030203" pitchFamily="34" charset="0"/>
            </a:endParaRPr>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28</a:t>
            </a:fld>
            <a:endParaRPr lang="en-US" altLang="en-US"/>
          </a:p>
        </p:txBody>
      </p:sp>
    </p:spTree>
    <p:extLst>
      <p:ext uri="{BB962C8B-B14F-4D97-AF65-F5344CB8AC3E}">
        <p14:creationId xmlns:p14="http://schemas.microsoft.com/office/powerpoint/2010/main" val="3694904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29</a:t>
            </a:fld>
            <a:endParaRPr lang="en-US" altLang="en-US"/>
          </a:p>
        </p:txBody>
      </p:sp>
    </p:spTree>
    <p:extLst>
      <p:ext uri="{BB962C8B-B14F-4D97-AF65-F5344CB8AC3E}">
        <p14:creationId xmlns:p14="http://schemas.microsoft.com/office/powerpoint/2010/main" val="166922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679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30</a:t>
            </a:fld>
            <a:endParaRPr lang="en-US" altLang="en-US"/>
          </a:p>
        </p:txBody>
      </p:sp>
    </p:spTree>
    <p:extLst>
      <p:ext uri="{BB962C8B-B14F-4D97-AF65-F5344CB8AC3E}">
        <p14:creationId xmlns:p14="http://schemas.microsoft.com/office/powerpoint/2010/main" val="1815794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31</a:t>
            </a:fld>
            <a:endParaRPr lang="en-US" altLang="en-US"/>
          </a:p>
        </p:txBody>
      </p:sp>
    </p:spTree>
    <p:extLst>
      <p:ext uri="{BB962C8B-B14F-4D97-AF65-F5344CB8AC3E}">
        <p14:creationId xmlns:p14="http://schemas.microsoft.com/office/powerpoint/2010/main" val="180889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32</a:t>
            </a:fld>
            <a:endParaRPr lang="en-US" altLang="en-US"/>
          </a:p>
        </p:txBody>
      </p:sp>
    </p:spTree>
    <p:extLst>
      <p:ext uri="{BB962C8B-B14F-4D97-AF65-F5344CB8AC3E}">
        <p14:creationId xmlns:p14="http://schemas.microsoft.com/office/powerpoint/2010/main" val="4275422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33</a:t>
            </a:fld>
            <a:endParaRPr lang="en-US" altLang="en-US"/>
          </a:p>
        </p:txBody>
      </p:sp>
    </p:spTree>
    <p:extLst>
      <p:ext uri="{BB962C8B-B14F-4D97-AF65-F5344CB8AC3E}">
        <p14:creationId xmlns:p14="http://schemas.microsoft.com/office/powerpoint/2010/main" val="4044133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34</a:t>
            </a:fld>
            <a:endParaRPr lang="en-US" altLang="en-US"/>
          </a:p>
        </p:txBody>
      </p:sp>
    </p:spTree>
    <p:extLst>
      <p:ext uri="{BB962C8B-B14F-4D97-AF65-F5344CB8AC3E}">
        <p14:creationId xmlns:p14="http://schemas.microsoft.com/office/powerpoint/2010/main" val="2826770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35</a:t>
            </a:fld>
            <a:endParaRPr lang="en-US" altLang="en-US"/>
          </a:p>
        </p:txBody>
      </p:sp>
    </p:spTree>
    <p:extLst>
      <p:ext uri="{BB962C8B-B14F-4D97-AF65-F5344CB8AC3E}">
        <p14:creationId xmlns:p14="http://schemas.microsoft.com/office/powerpoint/2010/main" val="3273970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535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37</a:t>
            </a:fld>
            <a:endParaRPr lang="en-US" altLang="en-US"/>
          </a:p>
        </p:txBody>
      </p:sp>
    </p:spTree>
    <p:extLst>
      <p:ext uri="{BB962C8B-B14F-4D97-AF65-F5344CB8AC3E}">
        <p14:creationId xmlns:p14="http://schemas.microsoft.com/office/powerpoint/2010/main" val="25026817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38</a:t>
            </a:fld>
            <a:endParaRPr lang="en-US" altLang="en-US"/>
          </a:p>
        </p:txBody>
      </p:sp>
    </p:spTree>
    <p:extLst>
      <p:ext uri="{BB962C8B-B14F-4D97-AF65-F5344CB8AC3E}">
        <p14:creationId xmlns:p14="http://schemas.microsoft.com/office/powerpoint/2010/main" val="1527320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39</a:t>
            </a:fld>
            <a:endParaRPr lang="en-US" altLang="en-US"/>
          </a:p>
        </p:txBody>
      </p:sp>
    </p:spTree>
    <p:extLst>
      <p:ext uri="{BB962C8B-B14F-4D97-AF65-F5344CB8AC3E}">
        <p14:creationId xmlns:p14="http://schemas.microsoft.com/office/powerpoint/2010/main" val="39139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4</a:t>
            </a:fld>
            <a:endParaRPr lang="en-US" altLang="en-US"/>
          </a:p>
        </p:txBody>
      </p:sp>
    </p:spTree>
    <p:extLst>
      <p:ext uri="{BB962C8B-B14F-4D97-AF65-F5344CB8AC3E}">
        <p14:creationId xmlns:p14="http://schemas.microsoft.com/office/powerpoint/2010/main" val="39931527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40</a:t>
            </a:fld>
            <a:endParaRPr lang="en-US" altLang="en-US"/>
          </a:p>
        </p:txBody>
      </p:sp>
    </p:spTree>
    <p:extLst>
      <p:ext uri="{BB962C8B-B14F-4D97-AF65-F5344CB8AC3E}">
        <p14:creationId xmlns:p14="http://schemas.microsoft.com/office/powerpoint/2010/main" val="2241662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174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661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45</a:t>
            </a:fld>
            <a:endParaRPr lang="en-US" altLang="en-US"/>
          </a:p>
        </p:txBody>
      </p:sp>
    </p:spTree>
    <p:extLst>
      <p:ext uri="{BB962C8B-B14F-4D97-AF65-F5344CB8AC3E}">
        <p14:creationId xmlns:p14="http://schemas.microsoft.com/office/powerpoint/2010/main" val="2227435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46</a:t>
            </a:fld>
            <a:endParaRPr lang="en-US" altLang="en-US"/>
          </a:p>
        </p:txBody>
      </p:sp>
    </p:spTree>
    <p:extLst>
      <p:ext uri="{BB962C8B-B14F-4D97-AF65-F5344CB8AC3E}">
        <p14:creationId xmlns:p14="http://schemas.microsoft.com/office/powerpoint/2010/main" val="6371992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47</a:t>
            </a:fld>
            <a:endParaRPr lang="en-US" altLang="en-US"/>
          </a:p>
        </p:txBody>
      </p:sp>
    </p:spTree>
    <p:extLst>
      <p:ext uri="{BB962C8B-B14F-4D97-AF65-F5344CB8AC3E}">
        <p14:creationId xmlns:p14="http://schemas.microsoft.com/office/powerpoint/2010/main" val="37629535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4EA104-625A-4E94-B8B6-8B3F966601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067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9909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8717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892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5</a:t>
            </a:fld>
            <a:endParaRPr lang="en-US" altLang="en-US"/>
          </a:p>
        </p:txBody>
      </p:sp>
    </p:spTree>
    <p:extLst>
      <p:ext uri="{BB962C8B-B14F-4D97-AF65-F5344CB8AC3E}">
        <p14:creationId xmlns:p14="http://schemas.microsoft.com/office/powerpoint/2010/main" val="20835889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52</a:t>
            </a:fld>
            <a:endParaRPr lang="en-US"/>
          </a:p>
        </p:txBody>
      </p:sp>
    </p:spTree>
    <p:extLst>
      <p:ext uri="{BB962C8B-B14F-4D97-AF65-F5344CB8AC3E}">
        <p14:creationId xmlns:p14="http://schemas.microsoft.com/office/powerpoint/2010/main" val="121643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6</a:t>
            </a:fld>
            <a:endParaRPr lang="en-US" altLang="en-US"/>
          </a:p>
        </p:txBody>
      </p:sp>
    </p:spTree>
    <p:extLst>
      <p:ext uri="{BB962C8B-B14F-4D97-AF65-F5344CB8AC3E}">
        <p14:creationId xmlns:p14="http://schemas.microsoft.com/office/powerpoint/2010/main" val="377733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7</a:t>
            </a:fld>
            <a:endParaRPr lang="en-US" altLang="en-US"/>
          </a:p>
        </p:txBody>
      </p:sp>
    </p:spTree>
    <p:extLst>
      <p:ext uri="{BB962C8B-B14F-4D97-AF65-F5344CB8AC3E}">
        <p14:creationId xmlns:p14="http://schemas.microsoft.com/office/powerpoint/2010/main" val="314747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8</a:t>
            </a:fld>
            <a:endParaRPr lang="en-US" altLang="en-US"/>
          </a:p>
        </p:txBody>
      </p:sp>
    </p:spTree>
    <p:extLst>
      <p:ext uri="{BB962C8B-B14F-4D97-AF65-F5344CB8AC3E}">
        <p14:creationId xmlns:p14="http://schemas.microsoft.com/office/powerpoint/2010/main" val="1019143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6D2D1-9FA8-42C2-98DB-1C9D9645FC30}" type="slidenum">
              <a:rPr lang="en-US" altLang="en-US" smtClean="0"/>
              <a:pPr>
                <a:defRPr/>
              </a:pPr>
              <a:t>9</a:t>
            </a:fld>
            <a:endParaRPr lang="en-US" altLang="en-US"/>
          </a:p>
        </p:txBody>
      </p:sp>
    </p:spTree>
    <p:extLst>
      <p:ext uri="{BB962C8B-B14F-4D97-AF65-F5344CB8AC3E}">
        <p14:creationId xmlns:p14="http://schemas.microsoft.com/office/powerpoint/2010/main" val="3790179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897" y="5369586"/>
            <a:ext cx="684659" cy="951676"/>
          </a:xfrm>
          <a:prstGeom prst="rect">
            <a:avLst/>
          </a:prstGeom>
        </p:spPr>
      </p:pic>
    </p:spTree>
    <p:extLst>
      <p:ext uri="{BB962C8B-B14F-4D97-AF65-F5344CB8AC3E}">
        <p14:creationId xmlns:p14="http://schemas.microsoft.com/office/powerpoint/2010/main" val="361430063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5921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5/12/2022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4298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1121834" y="381001"/>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85168" y="381000"/>
            <a:ext cx="7497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466793D8-E210-47B0-B4A8-7731D1DD714A}" type="slidenum">
              <a:rPr lang="en-US" altLang="en-US"/>
              <a:pPr>
                <a:defRPr/>
              </a:pPr>
              <a:t>‹#›</a:t>
            </a:fld>
            <a:endParaRPr lang="en-US" altLang="en-US"/>
          </a:p>
        </p:txBody>
      </p:sp>
    </p:spTree>
    <p:extLst>
      <p:ext uri="{BB962C8B-B14F-4D97-AF65-F5344CB8AC3E}">
        <p14:creationId xmlns:p14="http://schemas.microsoft.com/office/powerpoint/2010/main" val="1423171526"/>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1E2021DC-A5E0-49B6-AFEF-A7A5ECA5F333}"/>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 name="Rectangle 1"/>
          <p:cNvSpPr/>
          <p:nvPr userDrawn="1"/>
        </p:nvSpPr>
        <p:spPr>
          <a:xfrm>
            <a:off x="1121664" y="1298448"/>
            <a:ext cx="10460736"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Tree>
    <p:extLst>
      <p:ext uri="{BB962C8B-B14F-4D97-AF65-F5344CB8AC3E}">
        <p14:creationId xmlns:p14="http://schemas.microsoft.com/office/powerpoint/2010/main" val="1367221350"/>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1121834" y="1292226"/>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6" name="Title Placeholder 11">
            <a:extLst>
              <a:ext uri="{FF2B5EF4-FFF2-40B4-BE49-F238E27FC236}">
                <a16:creationId xmlns:a16="http://schemas.microsoft.com/office/drawing/2014/main" id="{6D42BC36-7E3B-4F46-B593-4B9E7F1BF4FB}"/>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p:txBody>
          <a:bodyPr/>
          <a:lstStyle>
            <a:lvl1pPr>
              <a:defRPr/>
            </a:lvl1pPr>
          </a:lstStyle>
          <a:p>
            <a:pPr>
              <a:defRPr/>
            </a:pPr>
            <a:fld id="{4D98D1BA-2478-40B5-9DFA-9E617D8EE9D1}" type="slidenum">
              <a:rPr lang="en-US" altLang="en-US"/>
              <a:pPr>
                <a:defRPr/>
              </a:pPr>
              <a:t>‹#›</a:t>
            </a:fld>
            <a:endParaRPr lang="en-US" altLang="en-US"/>
          </a:p>
        </p:txBody>
      </p:sp>
    </p:spTree>
    <p:extLst>
      <p:ext uri="{BB962C8B-B14F-4D97-AF65-F5344CB8AC3E}">
        <p14:creationId xmlns:p14="http://schemas.microsoft.com/office/powerpoint/2010/main" val="3058097888"/>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897" y="5369586"/>
            <a:ext cx="684659" cy="951676"/>
          </a:xfrm>
          <a:prstGeom prst="rect">
            <a:avLst/>
          </a:prstGeom>
        </p:spPr>
      </p:pic>
    </p:spTree>
    <p:extLst>
      <p:ext uri="{BB962C8B-B14F-4D97-AF65-F5344CB8AC3E}">
        <p14:creationId xmlns:p14="http://schemas.microsoft.com/office/powerpoint/2010/main" val="959584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2102776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7840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52708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1506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371954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1179612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3771809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3676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47989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99040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2993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D8369C7-1071-48A7-AF59-DD7AE590CD40}" type="slidenum">
              <a:rPr lang="en-US"/>
              <a:pPr>
                <a:defRPr/>
              </a:pPr>
              <a:t>‹#›</a:t>
            </a:fld>
            <a:endParaRPr lang="en-US"/>
          </a:p>
        </p:txBody>
      </p:sp>
    </p:spTree>
    <p:extLst>
      <p:ext uri="{BB962C8B-B14F-4D97-AF65-F5344CB8AC3E}">
        <p14:creationId xmlns:p14="http://schemas.microsoft.com/office/powerpoint/2010/main" val="3297531682"/>
      </p:ext>
    </p:extLst>
  </p:cSld>
  <p:clrMapOvr>
    <a:masterClrMapping/>
  </p:clrMapOvr>
  <p:transition spd="slow">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073198274"/>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667231689"/>
      </p:ext>
    </p:extLst>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0A5DC6D4-B4E9-4521-87C4-ADF1F2A553FD}" type="slidenum">
              <a:rPr lang="en-US" altLang="en-US"/>
              <a:pPr>
                <a:defRPr/>
              </a:pPr>
              <a:t>‹#›</a:t>
            </a:fld>
            <a:endParaRPr lang="en-US" altLang="en-US"/>
          </a:p>
        </p:txBody>
      </p:sp>
    </p:spTree>
    <p:extLst>
      <p:ext uri="{BB962C8B-B14F-4D97-AF65-F5344CB8AC3E}">
        <p14:creationId xmlns:p14="http://schemas.microsoft.com/office/powerpoint/2010/main" val="4030322737"/>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5/12/2022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7268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175730076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2807824401"/>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Rectangle 2"/>
          <p:cNvSpPr/>
          <p:nvPr userDrawn="1"/>
        </p:nvSpPr>
        <p:spPr>
          <a:xfrm>
            <a:off x="1121834" y="381001"/>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85168" y="381000"/>
            <a:ext cx="7497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466793D8-E210-47B0-B4A8-7731D1DD714A}" type="slidenum">
              <a:rPr lang="en-US" altLang="en-US"/>
              <a:pPr>
                <a:defRPr/>
              </a:pPr>
              <a:t>‹#›</a:t>
            </a:fld>
            <a:endParaRPr lang="en-US" altLang="en-US"/>
          </a:p>
        </p:txBody>
      </p:sp>
    </p:spTree>
    <p:extLst>
      <p:ext uri="{BB962C8B-B14F-4D97-AF65-F5344CB8AC3E}">
        <p14:creationId xmlns:p14="http://schemas.microsoft.com/office/powerpoint/2010/main" val="998892864"/>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BD216F98-6B7B-4838-A4A8-6CDB9FA09C1C}"/>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
        <p:nvSpPr>
          <p:cNvPr id="2" name="Rectangle 1"/>
          <p:cNvSpPr/>
          <p:nvPr userDrawn="1"/>
        </p:nvSpPr>
        <p:spPr>
          <a:xfrm>
            <a:off x="1121664" y="1298448"/>
            <a:ext cx="10460736"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247135"/>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25137826"/>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723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5/12/2022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08243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8214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5/12/2022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25757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2438910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3814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2361244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5/12/2022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7960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6277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890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5/12/2022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91296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897" y="5369586"/>
            <a:ext cx="684659" cy="951676"/>
          </a:xfrm>
          <a:prstGeom prst="rect">
            <a:avLst/>
          </a:prstGeom>
        </p:spPr>
      </p:pic>
    </p:spTree>
    <p:extLst>
      <p:ext uri="{BB962C8B-B14F-4D97-AF65-F5344CB8AC3E}">
        <p14:creationId xmlns:p14="http://schemas.microsoft.com/office/powerpoint/2010/main" val="400412321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36134556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5/12/2022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20260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8834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5/12/2022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661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5/12/2022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58502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15474830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2011066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5/12/2022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88351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65356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207332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5/12/2022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74423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897" y="5369586"/>
            <a:ext cx="684659" cy="951676"/>
          </a:xfrm>
          <a:prstGeom prst="rect">
            <a:avLst/>
          </a:prstGeom>
        </p:spPr>
      </p:pic>
    </p:spTree>
    <p:extLst>
      <p:ext uri="{BB962C8B-B14F-4D97-AF65-F5344CB8AC3E}">
        <p14:creationId xmlns:p14="http://schemas.microsoft.com/office/powerpoint/2010/main" val="1184335039"/>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37054526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5/12/2022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88549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1905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372777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5/12/2022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56132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18980399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18638446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5/12/2022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227662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60243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34869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5/12/2022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04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426744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5/12/2022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778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579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5/12/2022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87003329"/>
      </p:ext>
    </p:extLst>
  </p:cSld>
  <p:clrMap bg1="lt1" tx1="dk1" bg2="lt2" tx2="dk2" accent1="accent1" accent2="accent2" accent3="accent3" accent4="accent4" accent5="accent5" accent6="accent6" hlink="hlink" folHlink="folHlink"/>
  <p:sldLayoutIdLst>
    <p:sldLayoutId id="2147490782" r:id="rId1"/>
    <p:sldLayoutId id="2147490783" r:id="rId2"/>
    <p:sldLayoutId id="2147490784" r:id="rId3"/>
    <p:sldLayoutId id="2147490785" r:id="rId4"/>
    <p:sldLayoutId id="2147490786" r:id="rId5"/>
    <p:sldLayoutId id="2147490787" r:id="rId6"/>
    <p:sldLayoutId id="2147490788" r:id="rId7"/>
    <p:sldLayoutId id="2147490789" r:id="rId8"/>
    <p:sldLayoutId id="2147490790" r:id="rId9"/>
    <p:sldLayoutId id="2147490791" r:id="rId10"/>
    <p:sldLayoutId id="2147490792" r:id="rId11"/>
    <p:sldLayoutId id="2147490793" r:id="rId12"/>
    <p:sldLayoutId id="2147490794" r:id="rId13"/>
    <p:sldLayoutId id="2147490795" r:id="rId14"/>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9008829"/>
      </p:ext>
    </p:extLst>
  </p:cSld>
  <p:clrMap bg1="lt1" tx1="dk1" bg2="lt2" tx2="dk2" accent1="accent1" accent2="accent2" accent3="accent3" accent4="accent4" accent5="accent5" accent6="accent6" hlink="hlink" folHlink="folHlink"/>
  <p:sldLayoutIdLst>
    <p:sldLayoutId id="2147490797" r:id="rId1"/>
    <p:sldLayoutId id="2147490798" r:id="rId2"/>
    <p:sldLayoutId id="2147490799" r:id="rId3"/>
    <p:sldLayoutId id="2147490800" r:id="rId4"/>
    <p:sldLayoutId id="2147490801" r:id="rId5"/>
    <p:sldLayoutId id="2147490802" r:id="rId6"/>
    <p:sldLayoutId id="2147490803" r:id="rId7"/>
    <p:sldLayoutId id="2147490804" r:id="rId8"/>
    <p:sldLayoutId id="2147490805" r:id="rId9"/>
    <p:sldLayoutId id="2147490806" r:id="rId10"/>
    <p:sldLayoutId id="2147490807" r:id="rId11"/>
    <p:sldLayoutId id="2147490808" r:id="rId12"/>
    <p:sldLayoutId id="2147490809" r:id="rId13"/>
    <p:sldLayoutId id="2147490810" r:id="rId14"/>
    <p:sldLayoutId id="2147490812" r:id="rId15"/>
    <p:sldLayoutId id="2147490821" r:id="rId16"/>
    <p:sldLayoutId id="2147490834" r:id="rId17"/>
    <p:sldLayoutId id="2147490838" r:id="rId18"/>
    <p:sldLayoutId id="2147490839" r:id="rId1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5/12/2022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29106026"/>
      </p:ext>
    </p:extLst>
  </p:cSld>
  <p:clrMap bg1="lt1" tx1="dk1" bg2="lt2" tx2="dk2" accent1="accent1" accent2="accent2" accent3="accent3" accent4="accent4" accent5="accent5" accent6="accent6" hlink="hlink" folHlink="folHlink"/>
  <p:sldLayoutIdLst>
    <p:sldLayoutId id="2147490841" r:id="rId1"/>
    <p:sldLayoutId id="2147490842" r:id="rId2"/>
    <p:sldLayoutId id="2147490843" r:id="rId3"/>
    <p:sldLayoutId id="2147490844" r:id="rId4"/>
    <p:sldLayoutId id="2147490845" r:id="rId5"/>
    <p:sldLayoutId id="2147490846" r:id="rId6"/>
    <p:sldLayoutId id="2147490847" r:id="rId7"/>
    <p:sldLayoutId id="2147490848" r:id="rId8"/>
    <p:sldLayoutId id="2147490849" r:id="rId9"/>
    <p:sldLayoutId id="2147490850" r:id="rId10"/>
    <p:sldLayoutId id="214749085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5/12/2022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57524660"/>
      </p:ext>
    </p:extLst>
  </p:cSld>
  <p:clrMap bg1="lt1" tx1="dk1" bg2="lt2" tx2="dk2" accent1="accent1" accent2="accent2" accent3="accent3" accent4="accent4" accent5="accent5" accent6="accent6" hlink="hlink" folHlink="folHlink"/>
  <p:sldLayoutIdLst>
    <p:sldLayoutId id="2147490853" r:id="rId1"/>
    <p:sldLayoutId id="2147490854" r:id="rId2"/>
    <p:sldLayoutId id="2147490855" r:id="rId3"/>
    <p:sldLayoutId id="2147490856" r:id="rId4"/>
    <p:sldLayoutId id="2147490857" r:id="rId5"/>
    <p:sldLayoutId id="2147490858" r:id="rId6"/>
    <p:sldLayoutId id="2147490859" r:id="rId7"/>
    <p:sldLayoutId id="2147490860" r:id="rId8"/>
    <p:sldLayoutId id="2147490861" r:id="rId9"/>
    <p:sldLayoutId id="2147490862" r:id="rId10"/>
    <p:sldLayoutId id="2147490863" r:id="rId11"/>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5/12/2022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52980815"/>
      </p:ext>
    </p:extLst>
  </p:cSld>
  <p:clrMap bg1="lt1" tx1="dk1" bg2="lt2" tx2="dk2" accent1="accent1" accent2="accent2" accent3="accent3" accent4="accent4" accent5="accent5" accent6="accent6" hlink="hlink" folHlink="folHlink"/>
  <p:sldLayoutIdLst>
    <p:sldLayoutId id="2147490865" r:id="rId1"/>
    <p:sldLayoutId id="2147490866" r:id="rId2"/>
    <p:sldLayoutId id="2147490867" r:id="rId3"/>
    <p:sldLayoutId id="2147490868" r:id="rId4"/>
    <p:sldLayoutId id="2147490869" r:id="rId5"/>
    <p:sldLayoutId id="2147490870" r:id="rId6"/>
    <p:sldLayoutId id="2147490871" r:id="rId7"/>
    <p:sldLayoutId id="2147490872" r:id="rId8"/>
    <p:sldLayoutId id="2147490873" r:id="rId9"/>
    <p:sldLayoutId id="2147490874" r:id="rId10"/>
    <p:sldLayoutId id="2147490875"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7.xml"/><Relationship Id="rId6" Type="http://schemas.openxmlformats.org/officeDocument/2006/relationships/hyperlink" Target="https://askjan.org/blogs/jan/2018/10/how-can-i-help.cfm" TargetMode="External"/><Relationship Id="rId5" Type="http://schemas.openxmlformats.org/officeDocument/2006/relationships/hyperlink" Target="https://askjan.org/articles/Mother-May-I-Must-I-Should-I.cfm" TargetMode="External"/><Relationship Id="rId4" Type="http://schemas.openxmlformats.org/officeDocument/2006/relationships/hyperlink" Target="https://askjan.org/articles/Recognizing-an-Accommodation-Request-Under-the-ADA.cf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skjan.org/Forms/upload/medical.doc" TargetMode="External"/><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hyperlink" Target="https://askjan.org/Forms/upload/leave.do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hyperlink" Target="https://www.eeoc.gov/laws/guidance/enforcement-guidance-reasonable-accommodation-and-undue-hardship-under-ada" TargetMode="External"/><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eoc.gov/laws/guidance/employer-provided-leave-and-americans-disabilities-act" TargetMode="External"/><Relationship Id="rId2" Type="http://schemas.openxmlformats.org/officeDocument/2006/relationships/notesSlide" Target="../notesSlides/notesSlide20.xml"/><Relationship Id="rId1" Type="http://schemas.openxmlformats.org/officeDocument/2006/relationships/slideLayout" Target="../slideLayouts/slideLayout35.xml"/><Relationship Id="rId5" Type="http://schemas.openxmlformats.org/officeDocument/2006/relationships/hyperlink" Target="https://www.dol.gov/agencies/whd/fmla" TargetMode="External"/><Relationship Id="rId4" Type="http://schemas.openxmlformats.org/officeDocument/2006/relationships/hyperlink" Target="https://askjan.org/topics/leave.cf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skjan.org/topics/condandperf.cf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askjan.org/articles/My-Disability-Made-Me-Do-It-When-It-Does-and-Doesn-t-Matter.cf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skjan.org/publications/consultants-corner/vol02iss06.cfm" TargetMode="Externa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s://askjan.org/blogs/jan/2021/05/dealing-with-stress-in-the-workplace-part-2.cf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eoc.gov/laws/guidance/questions-and-answers-about-eeocs-enforcement-guidance-pregnancy-discrimination-and" TargetMode="External"/><Relationship Id="rId2" Type="http://schemas.openxmlformats.org/officeDocument/2006/relationships/notesSlide" Target="../notesSlides/notesSlide39.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35.xml"/><Relationship Id="rId4" Type="http://schemas.openxmlformats.org/officeDocument/2006/relationships/hyperlink" Target="https://askjan.org/topics/Temporary-Accommodations.cf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hyperlink" Target="https://askjan.org/solutions/Adjustable-Workstations-for-Office-Settings.cfm" TargetMode="External"/><Relationship Id="rId7" Type="http://schemas.openxmlformats.org/officeDocument/2006/relationships/hyperlink" Target="https://askjan.org/solutions/Wearable-Anti-fatigue-Matting.cfm" TargetMode="External"/><Relationship Id="rId2" Type="http://schemas.openxmlformats.org/officeDocument/2006/relationships/notesSlide" Target="../notesSlides/notesSlide42.xml"/><Relationship Id="rId1" Type="http://schemas.openxmlformats.org/officeDocument/2006/relationships/slideLayout" Target="../slideLayouts/slideLayout48.xml"/><Relationship Id="rId6" Type="http://schemas.openxmlformats.org/officeDocument/2006/relationships/hyperlink" Target="https://askjan.org/solutions/Stand-lean-Stools.cfm" TargetMode="External"/><Relationship Id="rId5" Type="http://schemas.openxmlformats.org/officeDocument/2006/relationships/hyperlink" Target="https://askjan.org/solutions/Low-Task-Chair.cfm" TargetMode="External"/><Relationship Id="rId4" Type="http://schemas.openxmlformats.org/officeDocument/2006/relationships/hyperlink" Target="https://askjan.org/solutions/Anti-fatigue-Matting.cfm"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3" Type="http://schemas.openxmlformats.org/officeDocument/2006/relationships/hyperlink" Target="https://askjan.org/articles/EAPS/upload/ExecFunctionEAP.doc" TargetMode="External"/><Relationship Id="rId2" Type="http://schemas.openxmlformats.org/officeDocument/2006/relationships/notesSlide" Target="../notesSlides/notesSlide46.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niehs.nih.gov/health/topics/conditions/repro-health/index.cf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hyperlink" Target="https://askjan.org/events/register/2021-2022-webcast-series.cf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medlineplus.gov/endometriosi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medlineplus.gov/interstitialcystitis.html" TargetMode="External"/><Relationship Id="rId4" Type="http://schemas.openxmlformats.org/officeDocument/2006/relationships/hyperlink" Target="https://medlineplus.gov/uterinefibroid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edlineplus.gov/polycysticovarysyndrom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uptodate.com/contents/premenstrual-syndrome-pms-and-premenstrual-dysphoric-disorder-pmdd-beyond-the-basic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medlineplus.gov/menopause.html"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603F-415C-4735-A489-3C793DEF27EE}"/>
              </a:ext>
            </a:extLst>
          </p:cNvPr>
          <p:cNvSpPr>
            <a:spLocks noGrp="1"/>
          </p:cNvSpPr>
          <p:nvPr>
            <p:ph type="ctrTitle"/>
          </p:nvPr>
        </p:nvSpPr>
        <p:spPr>
          <a:xfrm>
            <a:off x="581191" y="990600"/>
            <a:ext cx="10993549" cy="1504844"/>
          </a:xfrm>
        </p:spPr>
        <p:txBody>
          <a:bodyPr>
            <a:noAutofit/>
          </a:bodyPr>
          <a:lstStyle/>
          <a:p>
            <a:r>
              <a:rPr lang="en-US" sz="2400" dirty="0"/>
              <a:t>Accommodation and ADA Considerations: </a:t>
            </a:r>
            <a:br>
              <a:rPr lang="en-US" sz="2400" dirty="0"/>
            </a:br>
            <a:r>
              <a:rPr lang="en-US" sz="2400" dirty="0"/>
              <a:t>Reproductive Health Conditions and Pregnancy</a:t>
            </a:r>
          </a:p>
        </p:txBody>
      </p:sp>
      <p:sp>
        <p:nvSpPr>
          <p:cNvPr id="3" name="Subtitle 2">
            <a:extLst>
              <a:ext uri="{FF2B5EF4-FFF2-40B4-BE49-F238E27FC236}">
                <a16:creationId xmlns:a16="http://schemas.microsoft.com/office/drawing/2014/main" id="{773B7CA3-0060-4837-84FC-0E5575398655}"/>
              </a:ext>
            </a:extLst>
          </p:cNvPr>
          <p:cNvSpPr>
            <a:spLocks noGrp="1"/>
          </p:cNvSpPr>
          <p:nvPr>
            <p:ph type="subTitle" idx="1"/>
          </p:nvPr>
        </p:nvSpPr>
        <p:spPr/>
        <p:txBody>
          <a:bodyPr>
            <a:normAutofit fontScale="92500" lnSpcReduction="10000"/>
          </a:bodyPr>
          <a:lstStyle/>
          <a:p>
            <a:r>
              <a:rPr lang="en-US" dirty="0">
                <a:solidFill>
                  <a:srgbClr val="002060"/>
                </a:solidFill>
                <a:latin typeface="Arial Nova" panose="020B0504020202020204" pitchFamily="34" charset="0"/>
              </a:rPr>
              <a:t>Job Accommodation Network Accommodation and Compliance webcast Series</a:t>
            </a:r>
            <a:br>
              <a:rPr lang="en-US" dirty="0">
                <a:solidFill>
                  <a:srgbClr val="002060"/>
                </a:solidFill>
                <a:latin typeface="Arial Nova" panose="020B0504020202020204" pitchFamily="34" charset="0"/>
              </a:rPr>
            </a:br>
            <a:r>
              <a:rPr lang="en-US" cap="none" dirty="0">
                <a:solidFill>
                  <a:srgbClr val="002060"/>
                </a:solidFill>
                <a:latin typeface="Arial Nova" panose="020B0504020202020204" pitchFamily="34" charset="0"/>
              </a:rPr>
              <a:t>Tracie DeFreitas, MS, Principal Consultant, ADA Specialist</a:t>
            </a:r>
          </a:p>
          <a:p>
            <a:endParaRPr lang="en-US" dirty="0">
              <a:solidFill>
                <a:srgbClr val="002060"/>
              </a:solidFill>
              <a:latin typeface="Arial Nova" panose="020B0504020202020204" pitchFamily="34" charset="0"/>
            </a:endParaRPr>
          </a:p>
        </p:txBody>
      </p:sp>
      <p:sp>
        <p:nvSpPr>
          <p:cNvPr id="6" name="Footer Placeholder 4">
            <a:extLst>
              <a:ext uri="{FF2B5EF4-FFF2-40B4-BE49-F238E27FC236}">
                <a16:creationId xmlns:a16="http://schemas.microsoft.com/office/drawing/2014/main" id="{61441030-11A0-4664-B5DB-8757E1F7368F}"/>
              </a:ext>
            </a:extLst>
          </p:cNvPr>
          <p:cNvSpPr>
            <a:spLocks noGrp="1"/>
          </p:cNvSpPr>
          <p:nvPr>
            <p:ph type="ftr" sz="quarter" idx="11"/>
          </p:nvPr>
        </p:nvSpPr>
        <p:spPr>
          <a:xfrm>
            <a:off x="1301919" y="5956137"/>
            <a:ext cx="9210508" cy="365125"/>
          </a:xfrm>
        </p:spPr>
        <p:txBody>
          <a:bodyPr/>
          <a:lstStyle/>
          <a:p>
            <a:r>
              <a:rPr lang="en-US" sz="1600" b="0" cap="none" dirty="0">
                <a:effectLst/>
                <a:latin typeface="Arial Nova" panose="020B0504020202020204" pitchFamily="34" charset="0"/>
                <a:ea typeface="Calibri" panose="020F0502020204030204" pitchFamily="34" charset="0"/>
              </a:rPr>
              <a:t>JAN is a service </a:t>
            </a:r>
            <a:r>
              <a:rPr lang="en-US" sz="1600" b="0" cap="none" dirty="0">
                <a:latin typeface="Arial Nova" panose="020B0504020202020204" pitchFamily="34" charset="0"/>
                <a:ea typeface="Calibri" panose="020F0502020204030204" pitchFamily="34" charset="0"/>
              </a:rPr>
              <a:t>o</a:t>
            </a:r>
            <a:r>
              <a:rPr lang="en-US" sz="1600" b="0" cap="none" dirty="0">
                <a:effectLst/>
                <a:latin typeface="Arial Nova" panose="020B0504020202020204" pitchFamily="34" charset="0"/>
                <a:ea typeface="Calibri" panose="020F0502020204030204" pitchFamily="34" charset="0"/>
              </a:rPr>
              <a:t>f the U.S. Department of Labor’s Office of Disability Employment Policy/ODEP.</a:t>
            </a:r>
            <a:endParaRPr lang="en-US" sz="1200" b="0" cap="none" dirty="0">
              <a:latin typeface="Arial Nova" panose="020B0504020202020204" pitchFamily="34" charset="0"/>
            </a:endParaRPr>
          </a:p>
        </p:txBody>
      </p:sp>
    </p:spTree>
    <p:extLst>
      <p:ext uri="{BB962C8B-B14F-4D97-AF65-F5344CB8AC3E}">
        <p14:creationId xmlns:p14="http://schemas.microsoft.com/office/powerpoint/2010/main" val="183999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E58D-E979-4E96-9220-70198D14CD26}"/>
              </a:ext>
            </a:extLst>
          </p:cNvPr>
          <p:cNvSpPr>
            <a:spLocks noGrp="1"/>
          </p:cNvSpPr>
          <p:nvPr>
            <p:ph type="title"/>
          </p:nvPr>
        </p:nvSpPr>
        <p:spPr>
          <a:xfrm>
            <a:off x="581192" y="702156"/>
            <a:ext cx="11029616" cy="1013800"/>
          </a:xfrm>
        </p:spPr>
        <p:txBody>
          <a:bodyPr>
            <a:normAutofit/>
          </a:bodyPr>
          <a:lstStyle/>
          <a:p>
            <a:r>
              <a:rPr lang="en-US" dirty="0"/>
              <a:t>Common Work-Related Issues</a:t>
            </a:r>
          </a:p>
        </p:txBody>
      </p:sp>
      <p:sp>
        <p:nvSpPr>
          <p:cNvPr id="3" name="Content Placeholder 2">
            <a:extLst>
              <a:ext uri="{FF2B5EF4-FFF2-40B4-BE49-F238E27FC236}">
                <a16:creationId xmlns:a16="http://schemas.microsoft.com/office/drawing/2014/main" id="{1ED1EE31-2CA9-48F6-9BDF-560F5A0FCD8E}"/>
              </a:ext>
            </a:extLst>
          </p:cNvPr>
          <p:cNvSpPr>
            <a:spLocks noGrp="1"/>
          </p:cNvSpPr>
          <p:nvPr>
            <p:ph idx="1"/>
          </p:nvPr>
        </p:nvSpPr>
        <p:spPr>
          <a:xfrm>
            <a:off x="581192" y="2180496"/>
            <a:ext cx="7225075" cy="3678303"/>
          </a:xfrm>
        </p:spPr>
        <p:txBody>
          <a:bodyPr>
            <a:normAutofit/>
          </a:bodyPr>
          <a:lstStyle/>
          <a:p>
            <a:pPr>
              <a:spcAft>
                <a:spcPts val="1200"/>
              </a:spcAft>
            </a:pPr>
            <a:r>
              <a:rPr lang="en-US" sz="2400" dirty="0"/>
              <a:t>Meeting attendance requirements</a:t>
            </a:r>
          </a:p>
          <a:p>
            <a:pPr>
              <a:spcAft>
                <a:spcPts val="1200"/>
              </a:spcAft>
            </a:pPr>
            <a:r>
              <a:rPr lang="en-US" sz="2400" dirty="0"/>
              <a:t>Performing essential job duties</a:t>
            </a:r>
          </a:p>
          <a:p>
            <a:pPr>
              <a:spcAft>
                <a:spcPts val="1200"/>
              </a:spcAft>
            </a:pPr>
            <a:r>
              <a:rPr lang="en-US" sz="2400" dirty="0"/>
              <a:t>Addressing personal needs</a:t>
            </a:r>
          </a:p>
          <a:p>
            <a:pPr>
              <a:spcAft>
                <a:spcPts val="1200"/>
              </a:spcAft>
            </a:pPr>
            <a:r>
              <a:rPr lang="en-US" sz="2400" dirty="0"/>
              <a:t>Completing executive functions</a:t>
            </a:r>
          </a:p>
          <a:p>
            <a:pPr>
              <a:spcAft>
                <a:spcPts val="1200"/>
              </a:spcAft>
            </a:pPr>
            <a:r>
              <a:rPr lang="en-US" sz="2400" dirty="0"/>
              <a:t>Interacting with others</a:t>
            </a:r>
          </a:p>
        </p:txBody>
      </p:sp>
      <p:sp>
        <p:nvSpPr>
          <p:cNvPr id="4" name="Slide Number Placeholder 3">
            <a:extLst>
              <a:ext uri="{FF2B5EF4-FFF2-40B4-BE49-F238E27FC236}">
                <a16:creationId xmlns:a16="http://schemas.microsoft.com/office/drawing/2014/main" id="{8310CADD-D1AE-4766-A44D-606D612B4C5D}"/>
              </a:ext>
            </a:extLst>
          </p:cNvPr>
          <p:cNvSpPr>
            <a:spLocks noGrp="1"/>
          </p:cNvSpPr>
          <p:nvPr>
            <p:ph type="sldNum" sz="quarter" idx="12"/>
          </p:nvPr>
        </p:nvSpPr>
        <p:spPr>
          <a:xfrm>
            <a:off x="11189925" y="76200"/>
            <a:ext cx="544875"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10</a:t>
            </a:fld>
            <a:endParaRPr lang="en-US" sz="1600" dirty="0">
              <a:solidFill>
                <a:srgbClr val="002C5F"/>
              </a:solidFill>
              <a:latin typeface="Arial Nova" panose="020B0504020202020204" pitchFamily="34" charset="0"/>
            </a:endParaRPr>
          </a:p>
        </p:txBody>
      </p:sp>
      <p:pic>
        <p:nvPicPr>
          <p:cNvPr id="10" name="Picture 9">
            <a:extLst>
              <a:ext uri="{FF2B5EF4-FFF2-40B4-BE49-F238E27FC236}">
                <a16:creationId xmlns:a16="http://schemas.microsoft.com/office/drawing/2014/main" id="{CF63F3C5-4A42-4103-B351-6A0FF69E8F6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56" r="1532" b="3"/>
          <a:stretch/>
        </p:blipFill>
        <p:spPr>
          <a:xfrm>
            <a:off x="8051799" y="1871133"/>
            <a:ext cx="3683001" cy="4504267"/>
          </a:xfrm>
          <a:prstGeom prst="rect">
            <a:avLst/>
          </a:prstGeom>
        </p:spPr>
      </p:pic>
    </p:spTree>
    <p:extLst>
      <p:ext uri="{BB962C8B-B14F-4D97-AF65-F5344CB8AC3E}">
        <p14:creationId xmlns:p14="http://schemas.microsoft.com/office/powerpoint/2010/main" val="190956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5BD8-C5C1-4273-B918-DA0EB789DD3A}"/>
              </a:ext>
            </a:extLst>
          </p:cNvPr>
          <p:cNvSpPr>
            <a:spLocks noGrp="1"/>
          </p:cNvSpPr>
          <p:nvPr>
            <p:ph type="title"/>
          </p:nvPr>
        </p:nvSpPr>
        <p:spPr>
          <a:xfrm>
            <a:off x="581192" y="702156"/>
            <a:ext cx="11029616" cy="1013800"/>
          </a:xfrm>
        </p:spPr>
        <p:txBody>
          <a:bodyPr>
            <a:normAutofit/>
          </a:bodyPr>
          <a:lstStyle/>
          <a:p>
            <a:r>
              <a:rPr lang="en-US" dirty="0"/>
              <a:t>Can we Talk?</a:t>
            </a:r>
            <a:br>
              <a:rPr lang="en-US" dirty="0"/>
            </a:br>
            <a:r>
              <a:rPr lang="en-US" dirty="0"/>
              <a:t>Normalize conversations to remove stigma  </a:t>
            </a:r>
          </a:p>
        </p:txBody>
      </p:sp>
      <p:pic>
        <p:nvPicPr>
          <p:cNvPr id="6" name="Content Placeholder 5">
            <a:extLst>
              <a:ext uri="{FF2B5EF4-FFF2-40B4-BE49-F238E27FC236}">
                <a16:creationId xmlns:a16="http://schemas.microsoft.com/office/drawing/2014/main" id="{6E5FDDD5-DC04-4245-ADD5-008A49FF93F8}"/>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8060" r="3" b="3"/>
          <a:stretch/>
        </p:blipFill>
        <p:spPr>
          <a:xfrm>
            <a:off x="448732" y="1871133"/>
            <a:ext cx="3683001" cy="4504267"/>
          </a:xfrm>
          <a:prstGeom prst="rect">
            <a:avLst/>
          </a:prstGeom>
        </p:spPr>
      </p:pic>
      <p:sp>
        <p:nvSpPr>
          <p:cNvPr id="17" name="Content Placeholder 9">
            <a:extLst>
              <a:ext uri="{FF2B5EF4-FFF2-40B4-BE49-F238E27FC236}">
                <a16:creationId xmlns:a16="http://schemas.microsoft.com/office/drawing/2014/main" id="{C8B860A2-7489-C230-FA14-908CC920EC0D}"/>
              </a:ext>
            </a:extLst>
          </p:cNvPr>
          <p:cNvSpPr>
            <a:spLocks noGrp="1"/>
          </p:cNvSpPr>
          <p:nvPr>
            <p:ph idx="1"/>
          </p:nvPr>
        </p:nvSpPr>
        <p:spPr>
          <a:xfrm>
            <a:off x="4470401" y="1974892"/>
            <a:ext cx="7140407" cy="4419600"/>
          </a:xfrm>
        </p:spPr>
        <p:txBody>
          <a:bodyPr>
            <a:normAutofit fontScale="85000" lnSpcReduction="20000"/>
          </a:bodyPr>
          <a:lstStyle/>
          <a:p>
            <a:pPr marL="0" indent="0">
              <a:buNone/>
            </a:pPr>
            <a:r>
              <a:rPr lang="en-US" sz="2800" b="1" dirty="0"/>
              <a:t>Employers</a:t>
            </a:r>
          </a:p>
          <a:p>
            <a:r>
              <a:rPr lang="en-US" sz="2600" dirty="0"/>
              <a:t>Create a safe space where employees know they </a:t>
            </a:r>
            <a:br>
              <a:rPr lang="en-US" sz="2600" dirty="0"/>
            </a:br>
            <a:r>
              <a:rPr lang="en-US" sz="2600" dirty="0"/>
              <a:t>can talk about challenges regarding all areas of </a:t>
            </a:r>
            <a:br>
              <a:rPr lang="en-US" sz="2600" dirty="0"/>
            </a:br>
            <a:r>
              <a:rPr lang="en-US" sz="2600" dirty="0"/>
              <a:t>their health </a:t>
            </a:r>
          </a:p>
          <a:p>
            <a:pPr>
              <a:spcAft>
                <a:spcPts val="1200"/>
              </a:spcAft>
            </a:pPr>
            <a:r>
              <a:rPr lang="en-US" sz="2600" dirty="0"/>
              <a:t>Normalize conversations about reproductive health, menstruation, self-care, mental health, </a:t>
            </a:r>
            <a:br>
              <a:rPr lang="en-US" sz="2600" dirty="0"/>
            </a:br>
            <a:r>
              <a:rPr lang="en-US" sz="2600" dirty="0"/>
              <a:t>etc., and work to remove stigma </a:t>
            </a:r>
          </a:p>
          <a:p>
            <a:pPr marL="0" indent="0">
              <a:buNone/>
            </a:pPr>
            <a:r>
              <a:rPr lang="en-US" sz="2800" b="1" dirty="0"/>
              <a:t>Individuals</a:t>
            </a:r>
          </a:p>
          <a:p>
            <a:r>
              <a:rPr lang="en-US" sz="2600" dirty="0"/>
              <a:t>Advocate for yourself at work by prioritizing </a:t>
            </a:r>
            <a:br>
              <a:rPr lang="en-US" sz="2600" dirty="0"/>
            </a:br>
            <a:r>
              <a:rPr lang="en-US" sz="2600" dirty="0"/>
              <a:t>self-care and being open when struggling</a:t>
            </a:r>
          </a:p>
          <a:p>
            <a:r>
              <a:rPr lang="en-US" sz="2600" dirty="0"/>
              <a:t>Ask for what you need to do your best work; </a:t>
            </a:r>
            <a:br>
              <a:rPr lang="en-US" sz="2600" dirty="0"/>
            </a:br>
            <a:r>
              <a:rPr lang="en-US" sz="2600" dirty="0"/>
              <a:t>request reasonable accommodation</a:t>
            </a:r>
          </a:p>
        </p:txBody>
      </p:sp>
      <p:sp>
        <p:nvSpPr>
          <p:cNvPr id="4" name="Slide Number Placeholder 3">
            <a:extLst>
              <a:ext uri="{FF2B5EF4-FFF2-40B4-BE49-F238E27FC236}">
                <a16:creationId xmlns:a16="http://schemas.microsoft.com/office/drawing/2014/main" id="{E2B14AA3-16C9-4209-BF2D-4DC7C3E75F4D}"/>
              </a:ext>
            </a:extLst>
          </p:cNvPr>
          <p:cNvSpPr>
            <a:spLocks noGrp="1"/>
          </p:cNvSpPr>
          <p:nvPr>
            <p:ph type="sldNum" sz="quarter" idx="12"/>
          </p:nvPr>
        </p:nvSpPr>
        <p:spPr>
          <a:xfrm>
            <a:off x="11201400" y="13981"/>
            <a:ext cx="544875" cy="443219"/>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11</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99837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3492-A4C3-4E7A-9259-D57C15E4E5B9}"/>
              </a:ext>
            </a:extLst>
          </p:cNvPr>
          <p:cNvSpPr>
            <a:spLocks noGrp="1"/>
          </p:cNvSpPr>
          <p:nvPr>
            <p:ph type="title"/>
          </p:nvPr>
        </p:nvSpPr>
        <p:spPr>
          <a:xfrm>
            <a:off x="581192" y="702156"/>
            <a:ext cx="11029616" cy="1013800"/>
          </a:xfrm>
        </p:spPr>
        <p:txBody>
          <a:bodyPr>
            <a:normAutofit/>
          </a:bodyPr>
          <a:lstStyle/>
          <a:p>
            <a:r>
              <a:rPr lang="en-US" dirty="0"/>
              <a:t>Facilitate the accommodation conversation</a:t>
            </a:r>
          </a:p>
        </p:txBody>
      </p:sp>
      <p:pic>
        <p:nvPicPr>
          <p:cNvPr id="5" name="Picture 4">
            <a:extLst>
              <a:ext uri="{FF2B5EF4-FFF2-40B4-BE49-F238E27FC236}">
                <a16:creationId xmlns:a16="http://schemas.microsoft.com/office/drawing/2014/main" id="{C1A30FF8-9517-4A9C-AC11-E5B2B8D1294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1"/>
          <a:stretch/>
        </p:blipFill>
        <p:spPr>
          <a:xfrm>
            <a:off x="448732" y="1871133"/>
            <a:ext cx="3683001" cy="4504267"/>
          </a:xfrm>
          <a:prstGeom prst="rect">
            <a:avLst/>
          </a:prstGeom>
        </p:spPr>
      </p:pic>
      <p:sp>
        <p:nvSpPr>
          <p:cNvPr id="3" name="Content Placeholder 2">
            <a:extLst>
              <a:ext uri="{FF2B5EF4-FFF2-40B4-BE49-F238E27FC236}">
                <a16:creationId xmlns:a16="http://schemas.microsoft.com/office/drawing/2014/main" id="{E648FB2A-681A-4854-90B6-591B746A9CFA}"/>
              </a:ext>
            </a:extLst>
          </p:cNvPr>
          <p:cNvSpPr>
            <a:spLocks noGrp="1"/>
          </p:cNvSpPr>
          <p:nvPr>
            <p:ph idx="1"/>
          </p:nvPr>
        </p:nvSpPr>
        <p:spPr>
          <a:xfrm>
            <a:off x="4490065" y="1905000"/>
            <a:ext cx="7140407" cy="4546600"/>
          </a:xfrm>
        </p:spPr>
        <p:txBody>
          <a:bodyPr>
            <a:normAutofit/>
          </a:bodyPr>
          <a:lstStyle/>
          <a:p>
            <a:r>
              <a:rPr lang="en-US" sz="2400" dirty="0"/>
              <a:t>Not sure if it’s an accommodation request? </a:t>
            </a:r>
            <a:br>
              <a:rPr lang="en-US" sz="2400" dirty="0"/>
            </a:br>
            <a:r>
              <a:rPr lang="en-US" sz="2400" b="1" dirty="0"/>
              <a:t>Ask.</a:t>
            </a:r>
            <a:r>
              <a:rPr lang="en-US" sz="2400" dirty="0"/>
              <a:t> </a:t>
            </a:r>
          </a:p>
          <a:p>
            <a:r>
              <a:rPr lang="en-US" sz="2400" dirty="0"/>
              <a:t>Examples:</a:t>
            </a:r>
          </a:p>
          <a:p>
            <a:pPr lvl="1"/>
            <a:r>
              <a:rPr lang="en-US" sz="2400" dirty="0">
                <a:latin typeface="Arial Nova" panose="020B0504020202020204" pitchFamily="34" charset="0"/>
              </a:rPr>
              <a:t>“How can I help?”</a:t>
            </a:r>
          </a:p>
          <a:p>
            <a:pPr lvl="1">
              <a:spcAft>
                <a:spcPts val="1200"/>
              </a:spcAft>
            </a:pPr>
            <a:r>
              <a:rPr lang="en-US" sz="2400" dirty="0">
                <a:latin typeface="Arial Nova" panose="020B0504020202020204" pitchFamily="34" charset="0"/>
              </a:rPr>
              <a:t>“I want to clarify what you’re asking for and why it’s needed, so I can find out what we can do to help.”</a:t>
            </a:r>
          </a:p>
          <a:p>
            <a:pPr marL="0" indent="0">
              <a:buNone/>
            </a:pPr>
            <a:r>
              <a:rPr lang="en-US" sz="2000" dirty="0">
                <a:hlinkClick r:id="rId4"/>
              </a:rPr>
              <a:t>Recognizing an Accommodation Request</a:t>
            </a:r>
            <a:endParaRPr lang="en-US" sz="2000" dirty="0"/>
          </a:p>
          <a:p>
            <a:pPr marL="0" indent="0">
              <a:buNone/>
            </a:pPr>
            <a:r>
              <a:rPr lang="en-US" sz="2000" dirty="0">
                <a:hlinkClick r:id="rId5"/>
              </a:rPr>
              <a:t>Mother May I? Must I? Should I?</a:t>
            </a:r>
            <a:endParaRPr lang="en-US" sz="2000" dirty="0"/>
          </a:p>
          <a:p>
            <a:pPr marL="0" indent="0">
              <a:spcAft>
                <a:spcPts val="1200"/>
              </a:spcAft>
              <a:buNone/>
            </a:pPr>
            <a:r>
              <a:rPr lang="en-US" sz="2000" dirty="0">
                <a:hlinkClick r:id="rId6"/>
              </a:rPr>
              <a:t>How Can I Help?</a:t>
            </a:r>
            <a:endParaRPr lang="en-US" sz="2000" dirty="0"/>
          </a:p>
        </p:txBody>
      </p:sp>
      <p:sp>
        <p:nvSpPr>
          <p:cNvPr id="4" name="Slide Number Placeholder 3">
            <a:extLst>
              <a:ext uri="{FF2B5EF4-FFF2-40B4-BE49-F238E27FC236}">
                <a16:creationId xmlns:a16="http://schemas.microsoft.com/office/drawing/2014/main" id="{C50CB19C-1509-4BC5-8D54-3AB1B090E5EF}"/>
              </a:ext>
            </a:extLst>
          </p:cNvPr>
          <p:cNvSpPr>
            <a:spLocks noGrp="1"/>
          </p:cNvSpPr>
          <p:nvPr>
            <p:ph type="sldNum" sz="quarter" idx="12"/>
          </p:nvPr>
        </p:nvSpPr>
        <p:spPr>
          <a:xfrm>
            <a:off x="11201401" y="76200"/>
            <a:ext cx="533400" cy="365125"/>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C5F"/>
                </a:solidFill>
                <a:effectLst/>
                <a:uLnTx/>
                <a:uFillTx/>
                <a:latin typeface="Arial Nova" panose="020B0504020202020204" pitchFamily="34" charset="0"/>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12</a:t>
            </a:fld>
            <a:endParaRPr kumimoji="0" lang="en-US" sz="1600" b="0"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251590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5CD6-4C87-477A-A1FE-8698C6F0BF1E}"/>
              </a:ext>
            </a:extLst>
          </p:cNvPr>
          <p:cNvSpPr>
            <a:spLocks noGrp="1"/>
          </p:cNvSpPr>
          <p:nvPr>
            <p:ph type="title"/>
          </p:nvPr>
        </p:nvSpPr>
        <p:spPr/>
        <p:txBody>
          <a:bodyPr/>
          <a:lstStyle/>
          <a:p>
            <a:r>
              <a:rPr lang="en-US" dirty="0"/>
              <a:t>Gathering Information to Provide Accommodation</a:t>
            </a:r>
          </a:p>
        </p:txBody>
      </p:sp>
      <p:sp>
        <p:nvSpPr>
          <p:cNvPr id="3" name="Content Placeholder 2">
            <a:extLst>
              <a:ext uri="{FF2B5EF4-FFF2-40B4-BE49-F238E27FC236}">
                <a16:creationId xmlns:a16="http://schemas.microsoft.com/office/drawing/2014/main" id="{8FF415FC-9CB2-4A42-A34B-86EB4AB0220A}"/>
              </a:ext>
            </a:extLst>
          </p:cNvPr>
          <p:cNvSpPr>
            <a:spLocks noGrp="1"/>
          </p:cNvSpPr>
          <p:nvPr>
            <p:ph idx="1"/>
          </p:nvPr>
        </p:nvSpPr>
        <p:spPr>
          <a:xfrm>
            <a:off x="581192" y="2180496"/>
            <a:ext cx="11029615" cy="4220304"/>
          </a:xfrm>
        </p:spPr>
        <p:txBody>
          <a:bodyPr>
            <a:normAutofit fontScale="92500"/>
          </a:bodyPr>
          <a:lstStyle/>
          <a:p>
            <a:pPr>
              <a:lnSpc>
                <a:spcPct val="120000"/>
              </a:lnSpc>
              <a:spcBef>
                <a:spcPts val="0"/>
              </a:spcBef>
              <a:spcAft>
                <a:spcPts val="1200"/>
              </a:spcAft>
            </a:pPr>
            <a:r>
              <a:rPr lang="en-US" sz="2600" dirty="0"/>
              <a:t>Inform the employee that information shared will be kept confidential</a:t>
            </a:r>
          </a:p>
          <a:p>
            <a:pPr>
              <a:lnSpc>
                <a:spcPct val="120000"/>
              </a:lnSpc>
              <a:spcBef>
                <a:spcPts val="0"/>
              </a:spcBef>
              <a:spcAft>
                <a:spcPts val="1200"/>
              </a:spcAft>
            </a:pPr>
            <a:r>
              <a:rPr lang="en-US" sz="2600" dirty="0"/>
              <a:t>Establish the medical condition and need for accommodation, but limit inquiries to only what is necessary to provide accommodation (e.g., type of impairment, how it limits a major life activity, how accommodation will help) </a:t>
            </a:r>
          </a:p>
          <a:p>
            <a:pPr>
              <a:lnSpc>
                <a:spcPct val="120000"/>
              </a:lnSpc>
              <a:spcBef>
                <a:spcPts val="0"/>
              </a:spcBef>
              <a:spcAft>
                <a:spcPts val="1200"/>
              </a:spcAft>
            </a:pPr>
            <a:r>
              <a:rPr lang="en-US" sz="2600" dirty="0"/>
              <a:t>Recognize that the individual will likely be the best resource regarding symptoms, limitations, impact on work, etc.</a:t>
            </a:r>
          </a:p>
          <a:p>
            <a:pPr marL="0" indent="0">
              <a:lnSpc>
                <a:spcPct val="120000"/>
              </a:lnSpc>
              <a:spcBef>
                <a:spcPts val="0"/>
              </a:spcBef>
              <a:spcAft>
                <a:spcPts val="1200"/>
              </a:spcAft>
              <a:buNone/>
            </a:pPr>
            <a:r>
              <a:rPr lang="en-US" sz="2200" b="0" i="0" u="none" strike="noStrike" dirty="0">
                <a:solidFill>
                  <a:srgbClr val="00498F"/>
                </a:solidFill>
                <a:effectLst/>
                <a:hlinkClick r:id="rId3"/>
              </a:rPr>
              <a:t>Sample Medical Inquiry in Response to an Accommodation Request Form</a:t>
            </a:r>
            <a:br>
              <a:rPr lang="en-US" sz="2200" b="0" i="0" u="none" strike="noStrike" dirty="0">
                <a:solidFill>
                  <a:srgbClr val="00498F"/>
                </a:solidFill>
                <a:effectLst/>
              </a:rPr>
            </a:br>
            <a:r>
              <a:rPr lang="en-US" sz="2200" b="0" i="0" u="sng" dirty="0">
                <a:solidFill>
                  <a:srgbClr val="222222"/>
                </a:solidFill>
                <a:effectLst/>
                <a:hlinkClick r:id="rId4"/>
              </a:rPr>
              <a:t>Sample Medical Inquiry Form in Response to a Request for Leave as an Accommodation</a:t>
            </a:r>
            <a:endParaRPr lang="en-US" sz="2200" b="0" i="0" dirty="0">
              <a:solidFill>
                <a:srgbClr val="555555"/>
              </a:solidFill>
              <a:effectLst/>
            </a:endParaRPr>
          </a:p>
        </p:txBody>
      </p:sp>
      <p:sp>
        <p:nvSpPr>
          <p:cNvPr id="4" name="Slide Number Placeholder 3">
            <a:extLst>
              <a:ext uri="{FF2B5EF4-FFF2-40B4-BE49-F238E27FC236}">
                <a16:creationId xmlns:a16="http://schemas.microsoft.com/office/drawing/2014/main" id="{E0BA7E5B-2001-40C2-A838-D773545E6F98}"/>
              </a:ext>
            </a:extLst>
          </p:cNvPr>
          <p:cNvSpPr>
            <a:spLocks noGrp="1"/>
          </p:cNvSpPr>
          <p:nvPr>
            <p:ph type="sldNum" sz="quarter" idx="12"/>
          </p:nvPr>
        </p:nvSpPr>
        <p:spPr>
          <a:xfrm>
            <a:off x="11031989" y="70115"/>
            <a:ext cx="702811" cy="335001"/>
          </a:xfrm>
        </p:spPr>
        <p:txBody>
          <a:bodyPr/>
          <a:lstStyle/>
          <a:p>
            <a:fld id="{D57F1E4F-1CFF-5643-939E-217C01CDF565}" type="slidenum">
              <a:rPr lang="en-US" sz="1600" smtClean="0">
                <a:solidFill>
                  <a:srgbClr val="002C5F"/>
                </a:solidFill>
                <a:latin typeface="Arial Nova" panose="020B0504020202020204" pitchFamily="34" charset="0"/>
              </a:rPr>
              <a:pPr/>
              <a:t>13</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1041203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44E3-F3CB-49DA-8C07-4124131ECA27}"/>
              </a:ext>
            </a:extLst>
          </p:cNvPr>
          <p:cNvSpPr>
            <a:spLocks noGrp="1"/>
          </p:cNvSpPr>
          <p:nvPr>
            <p:ph type="title"/>
          </p:nvPr>
        </p:nvSpPr>
        <p:spPr>
          <a:xfrm>
            <a:off x="581192" y="702156"/>
            <a:ext cx="11029616" cy="1013800"/>
          </a:xfrm>
        </p:spPr>
        <p:txBody>
          <a:bodyPr>
            <a:normAutofit/>
          </a:bodyPr>
          <a:lstStyle/>
          <a:p>
            <a:r>
              <a:rPr lang="en-US" dirty="0"/>
              <a:t>Americans with Disabilities Act (ADA) Coverage</a:t>
            </a:r>
          </a:p>
        </p:txBody>
      </p:sp>
      <p:sp>
        <p:nvSpPr>
          <p:cNvPr id="3" name="Content Placeholder 2">
            <a:extLst>
              <a:ext uri="{FF2B5EF4-FFF2-40B4-BE49-F238E27FC236}">
                <a16:creationId xmlns:a16="http://schemas.microsoft.com/office/drawing/2014/main" id="{F55DA478-89C1-4EF9-AA78-1F5CCAA900B6}"/>
              </a:ext>
            </a:extLst>
          </p:cNvPr>
          <p:cNvSpPr>
            <a:spLocks noGrp="1"/>
          </p:cNvSpPr>
          <p:nvPr>
            <p:ph idx="1"/>
          </p:nvPr>
        </p:nvSpPr>
        <p:spPr>
          <a:xfrm>
            <a:off x="581192" y="2477541"/>
            <a:ext cx="7225075" cy="3678303"/>
          </a:xfrm>
        </p:spPr>
        <p:txBody>
          <a:bodyPr>
            <a:normAutofit/>
          </a:bodyPr>
          <a:lstStyle/>
          <a:p>
            <a:pPr>
              <a:spcAft>
                <a:spcPts val="1200"/>
              </a:spcAft>
            </a:pPr>
            <a:r>
              <a:rPr lang="en-US" sz="2400" dirty="0"/>
              <a:t>Given the ADA’s directive to construe disability broadly, err on the side of finding coverage </a:t>
            </a:r>
            <a:br>
              <a:rPr lang="en-US" sz="2400" dirty="0"/>
            </a:br>
            <a:r>
              <a:rPr lang="en-US" sz="2400" dirty="0"/>
              <a:t>if debatable </a:t>
            </a:r>
          </a:p>
          <a:p>
            <a:pPr>
              <a:spcAft>
                <a:spcPts val="1200"/>
              </a:spcAft>
            </a:pPr>
            <a:r>
              <a:rPr lang="en-US" sz="2400" dirty="0"/>
              <a:t>Focus on whether a reasonable accommodation can be provided</a:t>
            </a:r>
          </a:p>
          <a:p>
            <a:r>
              <a:rPr lang="en-US" sz="2400" dirty="0"/>
              <a:t>Remember employers are free to provide accommodations even if someone doesn’t meet the ADA definition of disability</a:t>
            </a:r>
          </a:p>
          <a:p>
            <a:endParaRPr lang="en-US" dirty="0"/>
          </a:p>
        </p:txBody>
      </p:sp>
      <p:sp>
        <p:nvSpPr>
          <p:cNvPr id="4" name="Slide Number Placeholder 3">
            <a:extLst>
              <a:ext uri="{FF2B5EF4-FFF2-40B4-BE49-F238E27FC236}">
                <a16:creationId xmlns:a16="http://schemas.microsoft.com/office/drawing/2014/main" id="{C9D1F72B-E430-4ABE-BB50-746B176FB557}"/>
              </a:ext>
            </a:extLst>
          </p:cNvPr>
          <p:cNvSpPr>
            <a:spLocks noGrp="1"/>
          </p:cNvSpPr>
          <p:nvPr>
            <p:ph type="sldNum" sz="quarter" idx="12"/>
          </p:nvPr>
        </p:nvSpPr>
        <p:spPr>
          <a:xfrm>
            <a:off x="11202331" y="76200"/>
            <a:ext cx="532470" cy="365125"/>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C5F"/>
                </a:solidFill>
                <a:effectLst/>
                <a:uLnTx/>
                <a:uFillTx/>
                <a:latin typeface="Arial Nova" panose="020B0504020202020204" pitchFamily="34" charset="0"/>
              </a:rPr>
              <a:pPr marL="0" marR="0" lvl="0" indent="0" defTabSz="457200" rtl="0" eaLnBrk="1" fontAlgn="auto" latinLnBrk="0" hangingPunct="1">
                <a:lnSpc>
                  <a:spcPct val="90000"/>
                </a:lnSpc>
                <a:spcBef>
                  <a:spcPts val="0"/>
                </a:spcBef>
                <a:spcAft>
                  <a:spcPts val="600"/>
                </a:spcAft>
                <a:buClrTx/>
                <a:buSzTx/>
                <a:buFontTx/>
                <a:buNone/>
                <a:tabLst/>
                <a:defRPr/>
              </a:pPr>
              <a:t>14</a:t>
            </a:fld>
            <a:endParaRPr kumimoji="0" lang="en-US" sz="1600" b="0" i="0" u="none" strike="noStrike" kern="1200" cap="none" spc="0" normalizeH="0" baseline="0" noProof="0" dirty="0">
              <a:ln>
                <a:noFill/>
              </a:ln>
              <a:solidFill>
                <a:srgbClr val="002C5F"/>
              </a:solidFill>
              <a:effectLst/>
              <a:uLnTx/>
              <a:uFillTx/>
              <a:latin typeface="Arial Nova" panose="020B0504020202020204" pitchFamily="34" charset="0"/>
            </a:endParaRPr>
          </a:p>
        </p:txBody>
      </p:sp>
      <p:pic>
        <p:nvPicPr>
          <p:cNvPr id="7" name="Picture 6">
            <a:extLst>
              <a:ext uri="{FF2B5EF4-FFF2-40B4-BE49-F238E27FC236}">
                <a16:creationId xmlns:a16="http://schemas.microsoft.com/office/drawing/2014/main" id="{C25E1525-836F-4983-875B-29E8346CB3B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0382" r="5039" b="1"/>
          <a:stretch/>
        </p:blipFill>
        <p:spPr>
          <a:xfrm>
            <a:off x="8051799" y="1871133"/>
            <a:ext cx="3683001" cy="4504267"/>
          </a:xfrm>
          <a:prstGeom prst="rect">
            <a:avLst/>
          </a:prstGeom>
        </p:spPr>
      </p:pic>
    </p:spTree>
    <p:extLst>
      <p:ext uri="{BB962C8B-B14F-4D97-AF65-F5344CB8AC3E}">
        <p14:creationId xmlns:p14="http://schemas.microsoft.com/office/powerpoint/2010/main" val="200707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9B9E-6BB4-4719-A538-5BAEFC2D96FA}"/>
              </a:ext>
            </a:extLst>
          </p:cNvPr>
          <p:cNvSpPr>
            <a:spLocks noGrp="1"/>
          </p:cNvSpPr>
          <p:nvPr>
            <p:ph type="title"/>
          </p:nvPr>
        </p:nvSpPr>
        <p:spPr>
          <a:xfrm>
            <a:off x="581192" y="702156"/>
            <a:ext cx="11029616" cy="1013800"/>
          </a:xfrm>
        </p:spPr>
        <p:txBody>
          <a:bodyPr>
            <a:normAutofit/>
          </a:bodyPr>
          <a:lstStyle/>
          <a:p>
            <a:r>
              <a:rPr lang="en-US" dirty="0"/>
              <a:t>Related Laws</a:t>
            </a:r>
          </a:p>
        </p:txBody>
      </p:sp>
      <p:sp>
        <p:nvSpPr>
          <p:cNvPr id="3" name="Content Placeholder 2">
            <a:extLst>
              <a:ext uri="{FF2B5EF4-FFF2-40B4-BE49-F238E27FC236}">
                <a16:creationId xmlns:a16="http://schemas.microsoft.com/office/drawing/2014/main" id="{846DC782-4650-4798-8DE3-C528F3588F6B}"/>
              </a:ext>
            </a:extLst>
          </p:cNvPr>
          <p:cNvSpPr>
            <a:spLocks noGrp="1"/>
          </p:cNvSpPr>
          <p:nvPr>
            <p:ph idx="1"/>
          </p:nvPr>
        </p:nvSpPr>
        <p:spPr>
          <a:xfrm>
            <a:off x="581192" y="2180496"/>
            <a:ext cx="7225075" cy="3678303"/>
          </a:xfrm>
        </p:spPr>
        <p:txBody>
          <a:bodyPr>
            <a:normAutofit/>
          </a:bodyPr>
          <a:lstStyle/>
          <a:p>
            <a:r>
              <a:rPr lang="en-US" sz="2400" dirty="0"/>
              <a:t>Pregnancy Discrimination Act (PDA)</a:t>
            </a:r>
          </a:p>
          <a:p>
            <a:r>
              <a:rPr lang="en-US" sz="2400" dirty="0"/>
              <a:t>Family and Medical Leave Act (FMLA)</a:t>
            </a:r>
          </a:p>
          <a:p>
            <a:r>
              <a:rPr lang="en-US" sz="2400" dirty="0"/>
              <a:t>State employment protections against pregnancy discrimination and provisions for pregnancy accommodation</a:t>
            </a:r>
          </a:p>
          <a:p>
            <a:r>
              <a:rPr lang="en-US" sz="2400" dirty="0"/>
              <a:t>State Family and Medical Leave</a:t>
            </a:r>
          </a:p>
          <a:p>
            <a:r>
              <a:rPr lang="en-US" sz="2400" dirty="0"/>
              <a:t>State Civil Rights</a:t>
            </a:r>
          </a:p>
        </p:txBody>
      </p:sp>
      <p:sp>
        <p:nvSpPr>
          <p:cNvPr id="4" name="Slide Number Placeholder 3">
            <a:extLst>
              <a:ext uri="{FF2B5EF4-FFF2-40B4-BE49-F238E27FC236}">
                <a16:creationId xmlns:a16="http://schemas.microsoft.com/office/drawing/2014/main" id="{8EB21156-0588-423A-A914-6999C96C25B9}"/>
              </a:ext>
            </a:extLst>
          </p:cNvPr>
          <p:cNvSpPr>
            <a:spLocks noGrp="1"/>
          </p:cNvSpPr>
          <p:nvPr>
            <p:ph type="sldNum" sz="quarter" idx="12"/>
          </p:nvPr>
        </p:nvSpPr>
        <p:spPr>
          <a:xfrm>
            <a:off x="11209419" y="76200"/>
            <a:ext cx="525382"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15</a:t>
            </a:fld>
            <a:endParaRPr lang="en-US" sz="1600" dirty="0">
              <a:solidFill>
                <a:srgbClr val="002C5F"/>
              </a:solidFill>
              <a:latin typeface="Arial Nova" panose="020B0504020202020204" pitchFamily="34" charset="0"/>
            </a:endParaRPr>
          </a:p>
        </p:txBody>
      </p:sp>
      <p:pic>
        <p:nvPicPr>
          <p:cNvPr id="6" name="Picture 5">
            <a:extLst>
              <a:ext uri="{FF2B5EF4-FFF2-40B4-BE49-F238E27FC236}">
                <a16:creationId xmlns:a16="http://schemas.microsoft.com/office/drawing/2014/main" id="{82795A76-FEF4-4823-A036-B8B33F17EF5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823" r="18598" b="1"/>
          <a:stretch/>
        </p:blipFill>
        <p:spPr>
          <a:xfrm>
            <a:off x="8051799" y="1871133"/>
            <a:ext cx="3683001" cy="4504267"/>
          </a:xfrm>
          <a:prstGeom prst="rect">
            <a:avLst/>
          </a:prstGeom>
        </p:spPr>
      </p:pic>
    </p:spTree>
    <p:extLst>
      <p:ext uri="{BB962C8B-B14F-4D97-AF65-F5344CB8AC3E}">
        <p14:creationId xmlns:p14="http://schemas.microsoft.com/office/powerpoint/2010/main" val="270992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232F2B-8591-4335-BCBD-47925C382A50}"/>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25125" r="9091" b="8892"/>
          <a:stretch/>
        </p:blipFill>
        <p:spPr>
          <a:xfrm>
            <a:off x="20" y="10"/>
            <a:ext cx="12191980" cy="6857990"/>
          </a:xfrm>
          <a:prstGeom prst="rect">
            <a:avLst/>
          </a:prstGeom>
        </p:spPr>
      </p:pic>
      <p:grpSp>
        <p:nvGrpSpPr>
          <p:cNvPr id="22" name="Group 13">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5" name="Rectangle 14">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3" name="Rectangle 15">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F27F1CD0-1287-4416-8CAC-B0005D3CCF2C}"/>
              </a:ext>
              <a:ext uri="{C183D7F6-B498-43B3-948B-1728B52AA6E4}">
                <adec:decorative xmlns:adec="http://schemas.microsoft.com/office/drawing/2017/decorative" val="0"/>
              </a:ext>
            </a:extLst>
          </p:cNvPr>
          <p:cNvSpPr>
            <a:spLocks noGrp="1"/>
          </p:cNvSpPr>
          <p:nvPr>
            <p:ph type="title" idx="4294967295"/>
          </p:nvPr>
        </p:nvSpPr>
        <p:spPr>
          <a:xfrm>
            <a:off x="581025" y="1646238"/>
            <a:ext cx="3416300" cy="3565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kumimoji="0" lang="en-US" sz="36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SITUATIONS </a:t>
            </a:r>
          </a:p>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kumimoji="0" lang="en-US" sz="36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AND </a:t>
            </a:r>
          </a:p>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kumimoji="0" lang="en-US" sz="36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SOLUTIONS</a:t>
            </a:r>
          </a:p>
        </p:txBody>
      </p:sp>
      <p:sp>
        <p:nvSpPr>
          <p:cNvPr id="4" name="Slide Number Placeholder 3">
            <a:extLst>
              <a:ext uri="{FF2B5EF4-FFF2-40B4-BE49-F238E27FC236}">
                <a16:creationId xmlns:a16="http://schemas.microsoft.com/office/drawing/2014/main" id="{92A3749E-401A-44CC-9447-E79CFE668BFD}"/>
              </a:ext>
              <a:ext uri="{C183D7F6-B498-43B3-948B-1728B52AA6E4}">
                <adec:decorative xmlns:adec="http://schemas.microsoft.com/office/drawing/2017/decorative" val="0"/>
              </a:ext>
            </a:extLst>
          </p:cNvPr>
          <p:cNvSpPr>
            <a:spLocks noGrp="1"/>
          </p:cNvSpPr>
          <p:nvPr>
            <p:ph type="sldNum" sz="quarter" idx="12"/>
          </p:nvPr>
        </p:nvSpPr>
        <p:spPr>
          <a:xfrm>
            <a:off x="11212775" y="269669"/>
            <a:ext cx="544874"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16</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532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51D5C-B4D0-4C7F-BF11-1D4F6A169C8C}"/>
              </a:ext>
            </a:extLst>
          </p:cNvPr>
          <p:cNvSpPr>
            <a:spLocks noGrp="1"/>
          </p:cNvSpPr>
          <p:nvPr>
            <p:ph type="title"/>
          </p:nvPr>
        </p:nvSpPr>
        <p:spPr>
          <a:xfrm>
            <a:off x="581192" y="702156"/>
            <a:ext cx="11029616" cy="1013800"/>
          </a:xfrm>
        </p:spPr>
        <p:txBody>
          <a:bodyPr>
            <a:normAutofit/>
          </a:bodyPr>
          <a:lstStyle/>
          <a:p>
            <a:r>
              <a:rPr lang="en-US" dirty="0"/>
              <a:t>Situation: Endometriosis</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E8B13E-F4B6-4EFF-87BF-C52F869ECE2F}"/>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228" r="-4" b="-4"/>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000B1392-897E-4547-9999-AC60C1DB7511}"/>
              </a:ext>
            </a:extLst>
          </p:cNvPr>
          <p:cNvSpPr>
            <a:spLocks noGrp="1"/>
          </p:cNvSpPr>
          <p:nvPr>
            <p:ph idx="1"/>
          </p:nvPr>
        </p:nvSpPr>
        <p:spPr>
          <a:xfrm>
            <a:off x="6335805" y="2180496"/>
            <a:ext cx="5275001" cy="4045683"/>
          </a:xfrm>
        </p:spPr>
        <p:txBody>
          <a:bodyPr>
            <a:normAutofit/>
          </a:bodyPr>
          <a:lstStyle/>
          <a:p>
            <a:pPr marL="0" indent="0">
              <a:buNone/>
            </a:pPr>
            <a:r>
              <a:rPr lang="en-US" sz="2400" dirty="0"/>
              <a:t>Robin has endometriosis and experiences chronic, debilitating pain. When she’s in a lot of pain, she is sometimes unable to work. Absences have been more frequent recently, leading Robin’s supervisor to issue an attendance warning. The employer is unaware of the reason Robin is calling off because she hasn’t disclosed the medical condition.</a:t>
            </a:r>
            <a:endParaRPr lang="en-US" sz="2400" dirty="0">
              <a:highlight>
                <a:srgbClr val="FFFF00"/>
              </a:highlight>
            </a:endParaRPr>
          </a:p>
        </p:txBody>
      </p:sp>
      <p:sp>
        <p:nvSpPr>
          <p:cNvPr id="4" name="Slide Number Placeholder 3">
            <a:extLst>
              <a:ext uri="{FF2B5EF4-FFF2-40B4-BE49-F238E27FC236}">
                <a16:creationId xmlns:a16="http://schemas.microsoft.com/office/drawing/2014/main" id="{1D2D6C8F-B961-4DE5-8C9C-CAA8BF695850}"/>
              </a:ext>
            </a:extLst>
          </p:cNvPr>
          <p:cNvSpPr>
            <a:spLocks noGrp="1"/>
          </p:cNvSpPr>
          <p:nvPr>
            <p:ph type="sldNum" sz="quarter" idx="12"/>
          </p:nvPr>
        </p:nvSpPr>
        <p:spPr>
          <a:xfrm>
            <a:off x="10682292" y="55053"/>
            <a:ext cx="1052508"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17</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3219833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3304-A716-4AA3-9F72-760EDDEA252C}"/>
              </a:ext>
            </a:extLst>
          </p:cNvPr>
          <p:cNvSpPr>
            <a:spLocks noGrp="1"/>
          </p:cNvSpPr>
          <p:nvPr>
            <p:ph type="title"/>
          </p:nvPr>
        </p:nvSpPr>
        <p:spPr>
          <a:xfrm>
            <a:off x="581192" y="702156"/>
            <a:ext cx="11029616" cy="1013800"/>
          </a:xfrm>
        </p:spPr>
        <p:txBody>
          <a:bodyPr>
            <a:normAutofit/>
          </a:bodyPr>
          <a:lstStyle/>
          <a:p>
            <a:r>
              <a:rPr lang="en-US" dirty="0"/>
              <a:t>Solutions: Endometriosis</a:t>
            </a:r>
          </a:p>
        </p:txBody>
      </p:sp>
      <p:sp>
        <p:nvSpPr>
          <p:cNvPr id="3" name="Content Placeholder 2">
            <a:extLst>
              <a:ext uri="{FF2B5EF4-FFF2-40B4-BE49-F238E27FC236}">
                <a16:creationId xmlns:a16="http://schemas.microsoft.com/office/drawing/2014/main" id="{219EE855-53B0-47BE-AD4E-65A953F0902B}"/>
              </a:ext>
            </a:extLst>
          </p:cNvPr>
          <p:cNvSpPr>
            <a:spLocks noGrp="1"/>
          </p:cNvSpPr>
          <p:nvPr>
            <p:ph idx="1"/>
          </p:nvPr>
        </p:nvSpPr>
        <p:spPr>
          <a:xfrm>
            <a:off x="581192" y="1871133"/>
            <a:ext cx="7225075" cy="4682067"/>
          </a:xfrm>
        </p:spPr>
        <p:txBody>
          <a:bodyPr>
            <a:normAutofit/>
          </a:bodyPr>
          <a:lstStyle/>
          <a:p>
            <a:pPr marL="0" indent="0">
              <a:buNone/>
            </a:pPr>
            <a:r>
              <a:rPr lang="en-US" sz="2400" b="1" dirty="0"/>
              <a:t>What can Robin do?</a:t>
            </a:r>
          </a:p>
          <a:p>
            <a:pPr lvl="1"/>
            <a:r>
              <a:rPr lang="en-US" sz="2000" dirty="0">
                <a:latin typeface="Arial Nova" panose="020B0504020202020204" pitchFamily="34" charset="0"/>
              </a:rPr>
              <a:t>Disclose and explain the impact of the medical condition </a:t>
            </a:r>
            <a:br>
              <a:rPr lang="en-US" sz="2000" dirty="0">
                <a:latin typeface="Arial Nova" panose="020B0504020202020204" pitchFamily="34" charset="0"/>
              </a:rPr>
            </a:br>
            <a:r>
              <a:rPr lang="en-US" sz="2000" dirty="0">
                <a:latin typeface="Arial Nova" panose="020B0504020202020204" pitchFamily="34" charset="0"/>
              </a:rPr>
              <a:t>on meeting the attendance policy</a:t>
            </a:r>
          </a:p>
          <a:p>
            <a:pPr lvl="1">
              <a:spcAft>
                <a:spcPts val="1200"/>
              </a:spcAft>
            </a:pPr>
            <a:r>
              <a:rPr lang="en-US" sz="2000" dirty="0">
                <a:latin typeface="Arial Nova" panose="020B0504020202020204" pitchFamily="34" charset="0"/>
              </a:rPr>
              <a:t>Leverage the Family and Medical Leave Act (FMLA) </a:t>
            </a:r>
            <a:br>
              <a:rPr lang="en-US" sz="2000" dirty="0">
                <a:latin typeface="Arial Nova" panose="020B0504020202020204" pitchFamily="34" charset="0"/>
              </a:rPr>
            </a:br>
            <a:r>
              <a:rPr lang="en-US" sz="2000" dirty="0">
                <a:latin typeface="Arial Nova" panose="020B0504020202020204" pitchFamily="34" charset="0"/>
              </a:rPr>
              <a:t>and/or the ADA to request accommodation</a:t>
            </a:r>
          </a:p>
          <a:p>
            <a:pPr marL="0" indent="0">
              <a:buNone/>
            </a:pPr>
            <a:r>
              <a:rPr lang="en-US" sz="2400" b="1" dirty="0"/>
              <a:t>What can the Employer do?</a:t>
            </a:r>
          </a:p>
          <a:p>
            <a:pPr lvl="1"/>
            <a:r>
              <a:rPr lang="en-US" sz="2000" dirty="0">
                <a:latin typeface="Arial Nova" panose="020B0504020202020204" pitchFamily="34" charset="0"/>
              </a:rPr>
              <a:t>Ask, “How can we help?”</a:t>
            </a:r>
          </a:p>
          <a:p>
            <a:pPr lvl="1"/>
            <a:r>
              <a:rPr lang="en-US" sz="2000" dirty="0">
                <a:latin typeface="Arial Nova" panose="020B0504020202020204" pitchFamily="34" charset="0"/>
              </a:rPr>
              <a:t>Modify the attendance policy, if reasonable</a:t>
            </a:r>
          </a:p>
          <a:p>
            <a:pPr lvl="1"/>
            <a:r>
              <a:rPr lang="en-US" sz="2000" dirty="0">
                <a:latin typeface="Arial Nova" panose="020B0504020202020204" pitchFamily="34" charset="0"/>
              </a:rPr>
              <a:t>Approve intermittent leave under FMLA or ADA</a:t>
            </a:r>
          </a:p>
          <a:p>
            <a:pPr marL="0" marR="0" lvl="0" indent="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None/>
              <a:tabLst/>
              <a:defRPr/>
            </a:pPr>
            <a:r>
              <a:rPr kumimoji="0" lang="en-US" sz="2000" b="0" i="0" u="none" strike="noStrike" kern="1200" cap="none" spc="0" normalizeH="0" baseline="0" noProof="0" dirty="0">
                <a:ln>
                  <a:noFill/>
                </a:ln>
                <a:solidFill>
                  <a:srgbClr val="1A3260"/>
                </a:solidFill>
                <a:effectLst/>
                <a:uLnTx/>
                <a:uFillTx/>
                <a:hlinkClick r:id="rId3"/>
              </a:rPr>
              <a:t>Reasonable Accommodation and Undue Hardship </a:t>
            </a:r>
            <a:br>
              <a:rPr kumimoji="0" lang="en-US" sz="2000" b="0" i="0" u="none" strike="noStrike" kern="1200" cap="none" spc="0" normalizeH="0" baseline="0" noProof="0" dirty="0">
                <a:ln>
                  <a:noFill/>
                </a:ln>
                <a:solidFill>
                  <a:srgbClr val="1A3260"/>
                </a:solidFill>
                <a:effectLst/>
                <a:uLnTx/>
                <a:uFillTx/>
                <a:hlinkClick r:id="rId3"/>
              </a:rPr>
            </a:br>
            <a:r>
              <a:rPr kumimoji="0" lang="en-US" sz="2000" b="0" i="0" u="none" strike="noStrike" kern="1200" cap="none" spc="0" normalizeH="0" baseline="0" noProof="0" dirty="0">
                <a:ln>
                  <a:noFill/>
                </a:ln>
                <a:solidFill>
                  <a:srgbClr val="1A3260"/>
                </a:solidFill>
                <a:effectLst/>
                <a:uLnTx/>
                <a:uFillTx/>
                <a:hlinkClick r:id="rId3"/>
              </a:rPr>
              <a:t>Under the ADA</a:t>
            </a:r>
            <a:r>
              <a:rPr kumimoji="0" lang="en-US" sz="2000" b="0" i="0" u="none" strike="noStrike" kern="1200" cap="none" spc="0" normalizeH="0" baseline="0" noProof="0" dirty="0">
                <a:ln>
                  <a:noFill/>
                </a:ln>
                <a:solidFill>
                  <a:srgbClr val="1A3260"/>
                </a:solidFill>
                <a:effectLst/>
                <a:uLnTx/>
                <a:uFillTx/>
              </a:rPr>
              <a:t> (EEOC)</a:t>
            </a:r>
            <a:endParaRPr lang="en-US" sz="2000" dirty="0"/>
          </a:p>
        </p:txBody>
      </p:sp>
      <p:sp>
        <p:nvSpPr>
          <p:cNvPr id="4" name="Slide Number Placeholder 3">
            <a:extLst>
              <a:ext uri="{FF2B5EF4-FFF2-40B4-BE49-F238E27FC236}">
                <a16:creationId xmlns:a16="http://schemas.microsoft.com/office/drawing/2014/main" id="{FA6CF086-1145-45DB-B6C4-4ECC4E143497}"/>
              </a:ext>
            </a:extLst>
          </p:cNvPr>
          <p:cNvSpPr>
            <a:spLocks noGrp="1"/>
          </p:cNvSpPr>
          <p:nvPr>
            <p:ph type="sldNum" sz="quarter" idx="12"/>
          </p:nvPr>
        </p:nvSpPr>
        <p:spPr>
          <a:xfrm>
            <a:off x="11189925" y="55053"/>
            <a:ext cx="544875"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18</a:t>
            </a:fld>
            <a:endParaRPr lang="en-US" sz="1600" dirty="0">
              <a:solidFill>
                <a:srgbClr val="002C5F"/>
              </a:solidFill>
              <a:latin typeface="Arial Nova" panose="020B0504020202020204" pitchFamily="34" charset="0"/>
            </a:endParaRPr>
          </a:p>
        </p:txBody>
      </p:sp>
      <p:pic>
        <p:nvPicPr>
          <p:cNvPr id="6" name="Picture 5">
            <a:extLst>
              <a:ext uri="{FF2B5EF4-FFF2-40B4-BE49-F238E27FC236}">
                <a16:creationId xmlns:a16="http://schemas.microsoft.com/office/drawing/2014/main" id="{78933731-ECB0-46B7-A21D-30932AAD3DDA}"/>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1946" r="22454" b="1"/>
          <a:stretch/>
        </p:blipFill>
        <p:spPr>
          <a:xfrm>
            <a:off x="8051799" y="1871133"/>
            <a:ext cx="3683001" cy="4504267"/>
          </a:xfrm>
          <a:prstGeom prst="rect">
            <a:avLst/>
          </a:prstGeom>
        </p:spPr>
      </p:pic>
    </p:spTree>
    <p:extLst>
      <p:ext uri="{BB962C8B-B14F-4D97-AF65-F5344CB8AC3E}">
        <p14:creationId xmlns:p14="http://schemas.microsoft.com/office/powerpoint/2010/main" val="21567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0CAA-A3EE-4127-84EB-B4487E7AC004}"/>
              </a:ext>
            </a:extLst>
          </p:cNvPr>
          <p:cNvSpPr>
            <a:spLocks noGrp="1"/>
          </p:cNvSpPr>
          <p:nvPr>
            <p:ph type="title"/>
          </p:nvPr>
        </p:nvSpPr>
        <p:spPr>
          <a:xfrm>
            <a:off x="581192" y="702156"/>
            <a:ext cx="11029616" cy="1013800"/>
          </a:xfrm>
        </p:spPr>
        <p:txBody>
          <a:bodyPr>
            <a:normAutofit/>
          </a:bodyPr>
          <a:lstStyle/>
          <a:p>
            <a:r>
              <a:rPr lang="en-US" dirty="0"/>
              <a:t>LEAVE: mind the interaction of FMLA &amp; ADA </a:t>
            </a:r>
          </a:p>
        </p:txBody>
      </p:sp>
      <p:sp>
        <p:nvSpPr>
          <p:cNvPr id="12" name="Rectangle 11">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49DEC72-3867-40AC-A075-A789C45E624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225" y="2535626"/>
            <a:ext cx="4962525" cy="3300079"/>
          </a:xfrm>
          <a:prstGeom prst="rect">
            <a:avLst/>
          </a:prstGeom>
        </p:spPr>
      </p:pic>
      <p:sp>
        <p:nvSpPr>
          <p:cNvPr id="3" name="Content Placeholder 2">
            <a:extLst>
              <a:ext uri="{FF2B5EF4-FFF2-40B4-BE49-F238E27FC236}">
                <a16:creationId xmlns:a16="http://schemas.microsoft.com/office/drawing/2014/main" id="{E3C6F7DE-1CCE-4D5E-B06F-B8E762F082F5}"/>
              </a:ext>
            </a:extLst>
          </p:cNvPr>
          <p:cNvSpPr>
            <a:spLocks noGrp="1"/>
          </p:cNvSpPr>
          <p:nvPr>
            <p:ph idx="1"/>
          </p:nvPr>
        </p:nvSpPr>
        <p:spPr>
          <a:xfrm>
            <a:off x="6335805" y="2180496"/>
            <a:ext cx="5275001" cy="4045683"/>
          </a:xfrm>
        </p:spPr>
        <p:txBody>
          <a:bodyPr>
            <a:normAutofit lnSpcReduction="10000"/>
          </a:bodyPr>
          <a:lstStyle/>
          <a:p>
            <a:pPr marL="342900" marR="0" lvl="0" indent="-342900" defTabSz="914400" rtl="0" eaLnBrk="1" fontAlgn="base" latinLnBrk="0" hangingPunct="1">
              <a:spcBef>
                <a:spcPct val="20000"/>
              </a:spcBef>
              <a:spcAft>
                <a:spcPts val="120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t>Leave can be provided under FMLA or ADA, and/or other programs/statutes</a:t>
            </a:r>
          </a:p>
          <a:p>
            <a:pPr marL="342900" marR="0" lvl="0" indent="-342900" defTabSz="914400" rtl="0" eaLnBrk="1" fontAlgn="base" latinLnBrk="0" hangingPunct="1">
              <a:spcBef>
                <a:spcPct val="20000"/>
              </a:spcBef>
              <a:spcAft>
                <a:spcPts val="120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t>Can be intermittent and/or extended</a:t>
            </a:r>
            <a:endParaRPr kumimoji="0" lang="en-US" altLang="en-US" sz="2400" b="0" i="1" u="none" strike="noStrike" kern="1200" cap="none" spc="0" normalizeH="0" baseline="0" noProof="0" dirty="0">
              <a:ln>
                <a:noFill/>
              </a:ln>
              <a:effectLst/>
              <a:uLnTx/>
              <a:uFillTx/>
              <a:latin typeface="Arial" pitchFamily="34" charset="0"/>
              <a:ea typeface="+mn-ea"/>
              <a:cs typeface="Arial" pitchFamily="34" charset="0"/>
            </a:endParaRPr>
          </a:p>
          <a:p>
            <a:pPr marL="342900" marR="0" lvl="0" indent="-342900" defTabSz="914400" rtl="0" eaLnBrk="1" fontAlgn="base" latinLnBrk="0" hangingPunct="1">
              <a:spcBef>
                <a:spcPct val="20000"/>
              </a:spcBef>
              <a:spcAft>
                <a:spcPts val="120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t>ADA and FMLA leave must be </a:t>
            </a:r>
            <a:b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br>
            <a: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t>job-protected</a:t>
            </a:r>
          </a:p>
          <a:p>
            <a:pPr marL="342900" marR="0" lvl="0" indent="-342900" defTabSz="914400" rtl="0" eaLnBrk="1" fontAlgn="base" latinLnBrk="0" hangingPunct="1">
              <a:spcBef>
                <a:spcPct val="20000"/>
              </a:spcBef>
              <a:buClrTx/>
              <a:buSzTx/>
              <a:buFont typeface="Wingdings" panose="05000000000000000000" pitchFamily="2" charset="2"/>
              <a:buChar char="§"/>
              <a:tabLst/>
              <a:defRPr/>
            </a:pPr>
            <a:r>
              <a:rPr lang="en-US" altLang="en-US" sz="2400" dirty="0">
                <a:latin typeface="Arial" pitchFamily="34" charset="0"/>
              </a:rPr>
              <a:t>Indefinite leave not required </a:t>
            </a:r>
            <a:br>
              <a:rPr lang="en-US" altLang="en-US" sz="2400" dirty="0">
                <a:latin typeface="Arial" pitchFamily="34" charset="0"/>
              </a:rPr>
            </a:br>
            <a:r>
              <a:rPr lang="en-US" altLang="en-US" sz="2400" dirty="0">
                <a:latin typeface="Arial" pitchFamily="34" charset="0"/>
              </a:rPr>
              <a:t>or best practice</a:t>
            </a:r>
          </a:p>
        </p:txBody>
      </p:sp>
      <p:sp>
        <p:nvSpPr>
          <p:cNvPr id="4" name="Slide Number Placeholder 3">
            <a:extLst>
              <a:ext uri="{FF2B5EF4-FFF2-40B4-BE49-F238E27FC236}">
                <a16:creationId xmlns:a16="http://schemas.microsoft.com/office/drawing/2014/main" id="{0EFC61C0-368D-4603-B73A-CEDEB6DF88AC}"/>
              </a:ext>
            </a:extLst>
          </p:cNvPr>
          <p:cNvSpPr>
            <a:spLocks noGrp="1"/>
          </p:cNvSpPr>
          <p:nvPr>
            <p:ph type="sldNum" sz="quarter" idx="12"/>
          </p:nvPr>
        </p:nvSpPr>
        <p:spPr>
          <a:xfrm>
            <a:off x="10682292" y="55053"/>
            <a:ext cx="1052508" cy="365125"/>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C5F"/>
                </a:solidFill>
                <a:effectLst/>
                <a:uLnTx/>
                <a:uFillTx/>
                <a:latin typeface="Arial Nova" panose="020B0504020202020204" pitchFamily="34" charset="0"/>
              </a:rPr>
              <a:pPr marL="0" marR="0" lvl="0" indent="0" defTabSz="457200" rtl="0" eaLnBrk="1" fontAlgn="auto" latinLnBrk="0" hangingPunct="1">
                <a:lnSpc>
                  <a:spcPct val="90000"/>
                </a:lnSpc>
                <a:spcBef>
                  <a:spcPts val="0"/>
                </a:spcBef>
                <a:spcAft>
                  <a:spcPts val="600"/>
                </a:spcAft>
                <a:buClrTx/>
                <a:buSzTx/>
                <a:buFontTx/>
                <a:buNone/>
                <a:tabLst/>
                <a:defRPr/>
              </a:pPr>
              <a:t>19</a:t>
            </a:fld>
            <a:endParaRPr kumimoji="0" lang="en-US" sz="1600" b="0" i="0" u="none" strike="noStrike" kern="1200" cap="none" spc="0" normalizeH="0" baseline="0" noProof="0" dirty="0">
              <a:ln>
                <a:noFill/>
              </a:ln>
              <a:solidFill>
                <a:srgbClr val="002C5F"/>
              </a:solidFill>
              <a:effectLst/>
              <a:uLnTx/>
              <a:uFillTx/>
              <a:latin typeface="Arial Nova" panose="020B0504020202020204" pitchFamily="34" charset="0"/>
            </a:endParaRPr>
          </a:p>
        </p:txBody>
      </p:sp>
    </p:spTree>
    <p:extLst>
      <p:ext uri="{BB962C8B-B14F-4D97-AF65-F5344CB8AC3E}">
        <p14:creationId xmlns:p14="http://schemas.microsoft.com/office/powerpoint/2010/main" val="3208834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a:t>
            </a:r>
          </a:p>
        </p:txBody>
      </p:sp>
      <p:sp>
        <p:nvSpPr>
          <p:cNvPr id="4" name="Slide Number Placeholder 3">
            <a:extLst>
              <a:ext uri="{FF2B5EF4-FFF2-40B4-BE49-F238E27FC236}">
                <a16:creationId xmlns:a16="http://schemas.microsoft.com/office/drawing/2014/main" id="{5AAA4C37-1AED-4F4E-AF40-81719900D239}"/>
              </a:ext>
            </a:extLst>
          </p:cNvPr>
          <p:cNvSpPr>
            <a:spLocks noGrp="1"/>
          </p:cNvSpPr>
          <p:nvPr>
            <p:ph type="sldNum" sz="quarter" idx="12"/>
          </p:nvPr>
        </p:nvSpPr>
        <p:spPr>
          <a:xfrm>
            <a:off x="10665305" y="92075"/>
            <a:ext cx="1052508" cy="365125"/>
          </a:xfrm>
        </p:spPr>
        <p:txBody>
          <a:bodyPr>
            <a:normAutofit/>
          </a:bodyPr>
          <a:lstStyle/>
          <a:p>
            <a:pPr marL="0" marR="0" lvl="0" indent="0" algn="r" defTabSz="914400" rtl="0" eaLnBrk="0" fontAlgn="base" latinLnBrk="0" hangingPunct="0">
              <a:lnSpc>
                <a:spcPct val="90000"/>
              </a:lnSpc>
              <a:spcBef>
                <a:spcPct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C5F"/>
                </a:solidFill>
                <a:effectLst/>
                <a:uLnTx/>
                <a:uFillTx/>
                <a:latin typeface="Arial Nova" panose="020B0504020202020204" pitchFamily="34" charset="0"/>
              </a:rPr>
              <a:pPr marL="0" marR="0" lvl="0" indent="0" algn="r" defTabSz="914400" rtl="0" eaLnBrk="0" fontAlgn="base" latinLnBrk="0" hangingPunct="0">
                <a:lnSpc>
                  <a:spcPct val="90000"/>
                </a:lnSpc>
                <a:spcBef>
                  <a:spcPct val="0"/>
                </a:spcBef>
                <a:spcAft>
                  <a:spcPts val="600"/>
                </a:spcAft>
                <a:buClrTx/>
                <a:buSzTx/>
                <a:buFontTx/>
                <a:buNone/>
                <a:tabLst/>
                <a:defRPr/>
              </a:pPr>
              <a:t>2</a:t>
            </a:fld>
            <a:endParaRPr kumimoji="0" lang="en-US" sz="1600" b="0" i="0" u="none" strike="noStrike" kern="1200" cap="none" spc="0" normalizeH="0" baseline="0" noProof="0" dirty="0">
              <a:ln>
                <a:noFill/>
              </a:ln>
              <a:solidFill>
                <a:srgbClr val="002C5F"/>
              </a:solidFill>
              <a:effectLst/>
              <a:uLnTx/>
              <a:uFillTx/>
              <a:latin typeface="Arial Nova" panose="020B0504020202020204" pitchFamily="34" charset="0"/>
            </a:endParaRPr>
          </a:p>
        </p:txBody>
      </p:sp>
      <p:graphicFrame>
        <p:nvGraphicFramePr>
          <p:cNvPr id="8" name="Content Placeholder 2" descr="Technical Difficulties&#10;Q&amp;A option at the bottom of the screen&#10;800-526-7234 or 877-781-9403 (TTY) - or Live Chat at AskJAN.org&#10;Frequently Asked Questions (FAQ)&#10;https://AskJAN.org/Training/JAN-Webcast-Frequently-Asked-Questions.cfm&#10;Questions for Presenters&#10;Q&amp;A option at the bottom of the screen">
            <a:extLst>
              <a:ext uri="{FF2B5EF4-FFF2-40B4-BE49-F238E27FC236}">
                <a16:creationId xmlns:a16="http://schemas.microsoft.com/office/drawing/2014/main" id="{4EBCF884-6B8F-417E-9493-91071CE480E5}"/>
              </a:ext>
            </a:extLst>
          </p:cNvPr>
          <p:cNvGraphicFramePr>
            <a:graphicFrameLocks noGrp="1"/>
          </p:cNvGraphicFramePr>
          <p:nvPr>
            <p:ph idx="1"/>
            <p:extLst>
              <p:ext uri="{D42A27DB-BD31-4B8C-83A1-F6EECF244321}">
                <p14:modId xmlns:p14="http://schemas.microsoft.com/office/powerpoint/2010/main" val="90925875"/>
              </p:ext>
            </p:extLst>
          </p:nvPr>
        </p:nvGraphicFramePr>
        <p:xfrm>
          <a:off x="581025" y="1998663"/>
          <a:ext cx="11029950" cy="4022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13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AF1B89-7F7D-4D37-B1B1-1FB452C8A870}"/>
              </a:ext>
            </a:extLst>
          </p:cNvPr>
          <p:cNvSpPr>
            <a:spLocks noGrp="1"/>
          </p:cNvSpPr>
          <p:nvPr>
            <p:ph type="title"/>
          </p:nvPr>
        </p:nvSpPr>
        <p:spPr/>
        <p:txBody>
          <a:bodyPr>
            <a:normAutofit/>
          </a:bodyPr>
          <a:lstStyle/>
          <a:p>
            <a:r>
              <a:rPr lang="en-US" dirty="0"/>
              <a:t>LEAVE: mind the interaction of FMLA &amp; ADA (2)  </a:t>
            </a:r>
          </a:p>
        </p:txBody>
      </p:sp>
      <p:sp>
        <p:nvSpPr>
          <p:cNvPr id="6" name="Content Placeholder 5">
            <a:extLst>
              <a:ext uri="{FF2B5EF4-FFF2-40B4-BE49-F238E27FC236}">
                <a16:creationId xmlns:a16="http://schemas.microsoft.com/office/drawing/2014/main" id="{D2A285A9-593A-4888-A634-BE4A8624D70D}"/>
              </a:ext>
            </a:extLst>
          </p:cNvPr>
          <p:cNvSpPr>
            <a:spLocks noGrp="1"/>
          </p:cNvSpPr>
          <p:nvPr>
            <p:ph idx="1"/>
          </p:nvPr>
        </p:nvSpPr>
        <p:spPr>
          <a:xfrm>
            <a:off x="581192" y="2012996"/>
            <a:ext cx="11029615" cy="4142848"/>
          </a:xfrm>
        </p:spPr>
        <p:txBody>
          <a:bodyPr>
            <a:normAutofit/>
          </a:bodyPr>
          <a:lstStyle/>
          <a:p>
            <a:pPr>
              <a:spcAft>
                <a:spcPts val="1200"/>
              </a:spcAft>
            </a:pPr>
            <a:r>
              <a:rPr lang="en-US" sz="2400" dirty="0"/>
              <a:t>Employer can request different documentation for each</a:t>
            </a:r>
          </a:p>
          <a:p>
            <a:pPr lvl="0">
              <a:spcAft>
                <a:spcPts val="1200"/>
              </a:spcAft>
            </a:pPr>
            <a:r>
              <a:rPr lang="en-US" sz="2400" dirty="0"/>
              <a:t>ADA has undue hardship defense; FMLA does not, but FMLA has 12-week limit per 12-month period</a:t>
            </a:r>
          </a:p>
          <a:p>
            <a:pPr lvl="0">
              <a:spcAft>
                <a:spcPts val="1200"/>
              </a:spcAft>
            </a:pPr>
            <a:r>
              <a:rPr lang="en-US" sz="2400" dirty="0"/>
              <a:t>If both FMLA and ADA apply, employer must provide leave under whichever statute provides greater rights to employees</a:t>
            </a:r>
          </a:p>
          <a:p>
            <a:pPr marL="0" marR="0" lvl="0" indent="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None/>
              <a:tabLst/>
              <a:defRPr/>
            </a:pPr>
            <a:r>
              <a:rPr kumimoji="0" lang="en-US" sz="20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hlinkClick r:id="rId3"/>
              </a:rPr>
              <a:t>Employer-Provided Leave and the ADA</a:t>
            </a:r>
            <a:r>
              <a:rPr kumimoji="0" lang="en-US" sz="20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 (EEOC)</a:t>
            </a:r>
          </a:p>
          <a:p>
            <a:pPr marL="0" marR="0" lvl="0" indent="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None/>
              <a:tabLst/>
              <a:defRPr/>
            </a:pPr>
            <a:r>
              <a:rPr kumimoji="0" lang="en-US" sz="20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hlinkClick r:id="rId4"/>
              </a:rPr>
              <a:t>Leave</a:t>
            </a:r>
            <a:r>
              <a:rPr kumimoji="0" lang="en-US" sz="20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 (JAN)</a:t>
            </a:r>
          </a:p>
          <a:p>
            <a:pPr marL="0" marR="0" lvl="0" indent="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None/>
              <a:tabLst/>
              <a:defRPr/>
            </a:pPr>
            <a:r>
              <a:rPr kumimoji="0" lang="en-US" sz="20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hlinkClick r:id="rId5"/>
              </a:rPr>
              <a:t>Family and Medical Leave Act</a:t>
            </a:r>
            <a:r>
              <a:rPr kumimoji="0" lang="en-US" sz="20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 (DOL)</a:t>
            </a:r>
            <a:endParaRPr lang="en-US" sz="1600" dirty="0"/>
          </a:p>
        </p:txBody>
      </p:sp>
      <p:sp>
        <p:nvSpPr>
          <p:cNvPr id="4" name="Slide Number Placeholder 3">
            <a:extLst>
              <a:ext uri="{FF2B5EF4-FFF2-40B4-BE49-F238E27FC236}">
                <a16:creationId xmlns:a16="http://schemas.microsoft.com/office/drawing/2014/main" id="{2D431094-00EC-45C3-AC6D-FEA9E88D029C}"/>
              </a:ext>
            </a:extLst>
          </p:cNvPr>
          <p:cNvSpPr>
            <a:spLocks noGrp="1"/>
          </p:cNvSpPr>
          <p:nvPr>
            <p:ph type="sldNum" sz="quarter" idx="12"/>
          </p:nvPr>
        </p:nvSpPr>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C5F"/>
                </a:solidFill>
                <a:effectLst/>
                <a:uLnTx/>
                <a:uFillTx/>
                <a:latin typeface="Arial Nova" panose="020B05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20</a:t>
            </a:fld>
            <a:endParaRPr kumimoji="0" lang="en-US" sz="1600" b="0" i="0" u="none" strike="noStrike" kern="1200" cap="none" spc="0" normalizeH="0" baseline="0" noProof="0" dirty="0">
              <a:ln>
                <a:noFill/>
              </a:ln>
              <a:solidFill>
                <a:srgbClr val="002C5F"/>
              </a:solidFill>
              <a:effectLst/>
              <a:uLnTx/>
              <a:uFillTx/>
              <a:latin typeface="Arial Nova" panose="020B0504020202020204" pitchFamily="34" charset="0"/>
            </a:endParaRPr>
          </a:p>
        </p:txBody>
      </p:sp>
    </p:spTree>
    <p:extLst>
      <p:ext uri="{BB962C8B-B14F-4D97-AF65-F5344CB8AC3E}">
        <p14:creationId xmlns:p14="http://schemas.microsoft.com/office/powerpoint/2010/main" val="3031073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C944-6CEC-46B4-9B57-B1BFFE26B7E3}"/>
              </a:ext>
            </a:extLst>
          </p:cNvPr>
          <p:cNvSpPr>
            <a:spLocks noGrp="1"/>
          </p:cNvSpPr>
          <p:nvPr>
            <p:ph type="title"/>
          </p:nvPr>
        </p:nvSpPr>
        <p:spPr>
          <a:xfrm>
            <a:off x="581192" y="702156"/>
            <a:ext cx="11029616" cy="1013800"/>
          </a:xfrm>
        </p:spPr>
        <p:txBody>
          <a:bodyPr>
            <a:normAutofit/>
          </a:bodyPr>
          <a:lstStyle/>
          <a:p>
            <a:pPr>
              <a:lnSpc>
                <a:spcPct val="90000"/>
              </a:lnSpc>
            </a:pPr>
            <a:r>
              <a:rPr lang="en-US" dirty="0"/>
              <a:t>where EMPLOYEE doesn’t know the solution </a:t>
            </a:r>
            <a:br>
              <a:rPr lang="en-US" dirty="0"/>
            </a:br>
            <a:r>
              <a:rPr lang="en-US" dirty="0"/>
              <a:t>Or Requested Solution is Ruled Out</a:t>
            </a:r>
          </a:p>
        </p:txBody>
      </p:sp>
      <p:sp>
        <p:nvSpPr>
          <p:cNvPr id="3" name="Content Placeholder 2">
            <a:extLst>
              <a:ext uri="{FF2B5EF4-FFF2-40B4-BE49-F238E27FC236}">
                <a16:creationId xmlns:a16="http://schemas.microsoft.com/office/drawing/2014/main" id="{F7F1E151-586D-4EA6-ABA5-34A50C8386EF}"/>
              </a:ext>
            </a:extLst>
          </p:cNvPr>
          <p:cNvSpPr>
            <a:spLocks noGrp="1"/>
          </p:cNvSpPr>
          <p:nvPr>
            <p:ph idx="1"/>
          </p:nvPr>
        </p:nvSpPr>
        <p:spPr>
          <a:xfrm>
            <a:off x="581192" y="2259441"/>
            <a:ext cx="7422940" cy="3987665"/>
          </a:xfrm>
        </p:spPr>
        <p:txBody>
          <a:bodyPr>
            <a:noAutofit/>
          </a:bodyPr>
          <a:lstStyle/>
          <a:p>
            <a:pPr>
              <a:spcAft>
                <a:spcPts val="1200"/>
              </a:spcAft>
            </a:pPr>
            <a:r>
              <a:rPr lang="en-US" sz="2400" dirty="0"/>
              <a:t>Search for a solution even if the employee has only identified the problem, not proposed a particular accommodation</a:t>
            </a:r>
          </a:p>
          <a:p>
            <a:pPr>
              <a:spcAft>
                <a:spcPts val="1200"/>
              </a:spcAft>
            </a:pPr>
            <a:r>
              <a:rPr lang="en-US" sz="2400" dirty="0"/>
              <a:t>Consider employee preference when reasonable</a:t>
            </a:r>
          </a:p>
          <a:p>
            <a:pPr>
              <a:spcAft>
                <a:spcPts val="1200"/>
              </a:spcAft>
            </a:pPr>
            <a:r>
              <a:rPr lang="en-US" sz="2400" dirty="0"/>
              <a:t>If employee does have a proposed solution but it’s ruled it out, search for and offer an alternative reasonable accommodation if available, absent undue hardship</a:t>
            </a:r>
          </a:p>
          <a:p>
            <a:pPr>
              <a:spcAft>
                <a:spcPts val="1200"/>
              </a:spcAft>
            </a:pPr>
            <a:r>
              <a:rPr lang="en-US" sz="2400" dirty="0"/>
              <a:t>Use resources like JAN to help explore solutions</a:t>
            </a:r>
          </a:p>
        </p:txBody>
      </p:sp>
      <p:sp>
        <p:nvSpPr>
          <p:cNvPr id="4" name="Slide Number Placeholder 3">
            <a:extLst>
              <a:ext uri="{FF2B5EF4-FFF2-40B4-BE49-F238E27FC236}">
                <a16:creationId xmlns:a16="http://schemas.microsoft.com/office/drawing/2014/main" id="{CC069899-117B-462D-924A-728686293C53}"/>
              </a:ext>
            </a:extLst>
          </p:cNvPr>
          <p:cNvSpPr>
            <a:spLocks noGrp="1"/>
          </p:cNvSpPr>
          <p:nvPr>
            <p:ph type="sldNum" sz="quarter" idx="12"/>
          </p:nvPr>
        </p:nvSpPr>
        <p:spPr>
          <a:xfrm>
            <a:off x="11125200" y="0"/>
            <a:ext cx="616226" cy="470777"/>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21</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pic>
        <p:nvPicPr>
          <p:cNvPr id="6" name="Picture 5">
            <a:extLst>
              <a:ext uri="{FF2B5EF4-FFF2-40B4-BE49-F238E27FC236}">
                <a16:creationId xmlns:a16="http://schemas.microsoft.com/office/drawing/2014/main" id="{FA5FB2CF-9471-48FF-8AE2-0C68AFA4CE4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17074" y="1871134"/>
            <a:ext cx="3505200" cy="4286818"/>
          </a:xfrm>
          <a:prstGeom prst="rect">
            <a:avLst/>
          </a:prstGeom>
        </p:spPr>
      </p:pic>
    </p:spTree>
    <p:extLst>
      <p:ext uri="{BB962C8B-B14F-4D97-AF65-F5344CB8AC3E}">
        <p14:creationId xmlns:p14="http://schemas.microsoft.com/office/powerpoint/2010/main" val="2910448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61EA3-23AE-4494-98F4-7638FBE1FC8B}"/>
              </a:ext>
            </a:extLst>
          </p:cNvPr>
          <p:cNvSpPr>
            <a:spLocks noGrp="1"/>
          </p:cNvSpPr>
          <p:nvPr>
            <p:ph type="title"/>
          </p:nvPr>
        </p:nvSpPr>
        <p:spPr/>
        <p:txBody>
          <a:bodyPr/>
          <a:lstStyle/>
          <a:p>
            <a:r>
              <a:rPr lang="en-US" dirty="0"/>
              <a:t>Solutions: Pain</a:t>
            </a:r>
          </a:p>
        </p:txBody>
      </p:sp>
      <p:sp>
        <p:nvSpPr>
          <p:cNvPr id="3" name="Content Placeholder 2">
            <a:extLst>
              <a:ext uri="{FF2B5EF4-FFF2-40B4-BE49-F238E27FC236}">
                <a16:creationId xmlns:a16="http://schemas.microsoft.com/office/drawing/2014/main" id="{6ECEDC34-2FB6-403C-8B3B-75D9302B1072}"/>
              </a:ext>
            </a:extLst>
          </p:cNvPr>
          <p:cNvSpPr>
            <a:spLocks noGrp="1"/>
          </p:cNvSpPr>
          <p:nvPr>
            <p:ph sz="half" idx="1"/>
          </p:nvPr>
        </p:nvSpPr>
        <p:spPr>
          <a:xfrm>
            <a:off x="581193" y="2228003"/>
            <a:ext cx="5422390" cy="4248997"/>
          </a:xfrm>
        </p:spPr>
        <p:txBody>
          <a:bodyPr>
            <a:normAutofit/>
          </a:bodyPr>
          <a:lstStyle/>
          <a:p>
            <a:pPr>
              <a:buClr>
                <a:srgbClr val="002C5F"/>
              </a:buClr>
            </a:pPr>
            <a:r>
              <a:rPr lang="en-US" sz="2400" dirty="0">
                <a:solidFill>
                  <a:srgbClr val="002C5F"/>
                </a:solidFill>
                <a:latin typeface="Arial Nova" panose="020B0504020202020204" pitchFamily="34" charset="0"/>
              </a:rPr>
              <a:t>Access Employee Assistance Program (EAP) for coping with pain</a:t>
            </a:r>
          </a:p>
          <a:p>
            <a:pPr>
              <a:buClr>
                <a:srgbClr val="002C5F"/>
              </a:buClr>
            </a:pPr>
            <a:r>
              <a:rPr lang="en-US" sz="2400" dirty="0">
                <a:solidFill>
                  <a:srgbClr val="002C5F"/>
                </a:solidFill>
                <a:latin typeface="Arial Nova" panose="020B0504020202020204" pitchFamily="34" charset="0"/>
              </a:rPr>
              <a:t>Provide parking close to the worksite</a:t>
            </a:r>
          </a:p>
          <a:p>
            <a:pPr>
              <a:buClr>
                <a:srgbClr val="002C5F"/>
              </a:buClr>
            </a:pPr>
            <a:r>
              <a:rPr lang="en-US" sz="2400" dirty="0">
                <a:solidFill>
                  <a:srgbClr val="002C5F"/>
                </a:solidFill>
                <a:latin typeface="Arial Nova" panose="020B0504020202020204" pitchFamily="34" charset="0"/>
              </a:rPr>
              <a:t>Move workstation closer to the restroom</a:t>
            </a:r>
          </a:p>
          <a:p>
            <a:pPr>
              <a:buClr>
                <a:srgbClr val="002C5F"/>
              </a:buClr>
            </a:pPr>
            <a:r>
              <a:rPr lang="en-US" sz="2400" dirty="0">
                <a:solidFill>
                  <a:srgbClr val="002C5F"/>
                </a:solidFill>
                <a:latin typeface="Arial Nova" panose="020B0504020202020204" pitchFamily="34" charset="0"/>
              </a:rPr>
              <a:t>Allow time off for medical treatment</a:t>
            </a:r>
          </a:p>
          <a:p>
            <a:pPr>
              <a:buClr>
                <a:srgbClr val="002C5F"/>
              </a:buClr>
            </a:pPr>
            <a:r>
              <a:rPr lang="en-US" sz="2400" dirty="0">
                <a:solidFill>
                  <a:srgbClr val="002C5F"/>
                </a:solidFill>
                <a:latin typeface="Arial Nova" panose="020B0504020202020204" pitchFamily="34" charset="0"/>
              </a:rPr>
              <a:t>Reduce or eliminate physical exertion and workplace stress</a:t>
            </a:r>
            <a:endParaRPr lang="en-US" sz="2400" dirty="0"/>
          </a:p>
        </p:txBody>
      </p:sp>
      <p:sp>
        <p:nvSpPr>
          <p:cNvPr id="5" name="Content Placeholder 4">
            <a:extLst>
              <a:ext uri="{FF2B5EF4-FFF2-40B4-BE49-F238E27FC236}">
                <a16:creationId xmlns:a16="http://schemas.microsoft.com/office/drawing/2014/main" id="{EBB23F39-5B86-42F9-9E21-519CCD84EBA5}"/>
              </a:ext>
            </a:extLst>
          </p:cNvPr>
          <p:cNvSpPr>
            <a:spLocks noGrp="1"/>
          </p:cNvSpPr>
          <p:nvPr>
            <p:ph sz="half" idx="2"/>
          </p:nvPr>
        </p:nvSpPr>
        <p:spPr>
          <a:xfrm>
            <a:off x="6298118" y="2074014"/>
            <a:ext cx="5422392" cy="4556973"/>
          </a:xfrm>
        </p:spPr>
        <p:txBody>
          <a:bodyPr>
            <a:normAutofit/>
          </a:bodyPr>
          <a:lstStyle/>
          <a:p>
            <a:pPr>
              <a:buClr>
                <a:srgbClr val="002C5F"/>
              </a:buClr>
            </a:pPr>
            <a:r>
              <a:rPr lang="en-US" sz="2400" dirty="0">
                <a:solidFill>
                  <a:srgbClr val="002C5F"/>
                </a:solidFill>
                <a:latin typeface="Arial Nova" panose="020B0504020202020204" pitchFamily="34" charset="0"/>
              </a:rPr>
              <a:t>Schedule periodic rest breaks</a:t>
            </a:r>
          </a:p>
          <a:p>
            <a:pPr>
              <a:buClr>
                <a:srgbClr val="002C5F"/>
              </a:buClr>
            </a:pPr>
            <a:r>
              <a:rPr lang="en-US" sz="2400" dirty="0">
                <a:solidFill>
                  <a:srgbClr val="002C5F"/>
                </a:solidFill>
                <a:latin typeface="Arial Nova" panose="020B0504020202020204" pitchFamily="34" charset="0"/>
              </a:rPr>
              <a:t>Allow a flexible work schedule and flexible use of leave time</a:t>
            </a:r>
          </a:p>
          <a:p>
            <a:pPr>
              <a:buClr>
                <a:srgbClr val="002C5F"/>
              </a:buClr>
            </a:pPr>
            <a:r>
              <a:rPr lang="en-US" sz="2400" dirty="0">
                <a:solidFill>
                  <a:srgbClr val="002C5F"/>
                </a:solidFill>
                <a:latin typeface="Arial Nova" panose="020B0504020202020204" pitchFamily="34" charset="0"/>
              </a:rPr>
              <a:t>Allow a self-paced workload</a:t>
            </a:r>
          </a:p>
          <a:p>
            <a:pPr>
              <a:buClr>
                <a:srgbClr val="002C5F"/>
              </a:buClr>
            </a:pPr>
            <a:r>
              <a:rPr lang="en-US" sz="2400" dirty="0">
                <a:solidFill>
                  <a:srgbClr val="002C5F"/>
                </a:solidFill>
                <a:latin typeface="Arial Nova" panose="020B0504020202020204" pitchFamily="34" charset="0"/>
              </a:rPr>
              <a:t>Implement ergonomic workstation design, e.g., ergonomic chair and adjustable workstation to alternate between sitting and standing</a:t>
            </a:r>
          </a:p>
          <a:p>
            <a:pPr>
              <a:buClr>
                <a:srgbClr val="002C5F"/>
              </a:buClr>
            </a:pPr>
            <a:r>
              <a:rPr lang="en-US" sz="2400" dirty="0">
                <a:solidFill>
                  <a:srgbClr val="002C5F"/>
                </a:solidFill>
                <a:latin typeface="Arial Nova" panose="020B0504020202020204" pitchFamily="34" charset="0"/>
              </a:rPr>
              <a:t>Allow telework</a:t>
            </a:r>
          </a:p>
        </p:txBody>
      </p:sp>
      <p:sp>
        <p:nvSpPr>
          <p:cNvPr id="4" name="Slide Number Placeholder 3">
            <a:extLst>
              <a:ext uri="{FF2B5EF4-FFF2-40B4-BE49-F238E27FC236}">
                <a16:creationId xmlns:a16="http://schemas.microsoft.com/office/drawing/2014/main" id="{0BE8726F-5045-4187-87A4-7880EFFE96FB}"/>
              </a:ext>
            </a:extLst>
          </p:cNvPr>
          <p:cNvSpPr>
            <a:spLocks noGrp="1"/>
          </p:cNvSpPr>
          <p:nvPr>
            <p:ph type="sldNum" sz="quarter" idx="12"/>
          </p:nvPr>
        </p:nvSpPr>
        <p:spPr>
          <a:xfrm>
            <a:off x="10682290" y="50366"/>
            <a:ext cx="1052510" cy="365125"/>
          </a:xfrm>
        </p:spPr>
        <p:txBody>
          <a:bodyPr/>
          <a:lstStyle/>
          <a:p>
            <a:fld id="{D57F1E4F-1CFF-5643-939E-217C01CDF565}" type="slidenum">
              <a:rPr lang="en-US" sz="1600" smtClean="0">
                <a:solidFill>
                  <a:srgbClr val="002C5F"/>
                </a:solidFill>
                <a:latin typeface="Arial Nova" panose="020B0504020202020204" pitchFamily="34" charset="0"/>
              </a:rPr>
              <a:pPr/>
              <a:t>22</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1778863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ACF9-7950-4414-9027-6E7448D2F465}"/>
              </a:ext>
            </a:extLst>
          </p:cNvPr>
          <p:cNvSpPr>
            <a:spLocks noGrp="1"/>
          </p:cNvSpPr>
          <p:nvPr>
            <p:ph type="title"/>
          </p:nvPr>
        </p:nvSpPr>
        <p:spPr>
          <a:xfrm>
            <a:off x="581192" y="702156"/>
            <a:ext cx="11029616" cy="1013800"/>
          </a:xfrm>
        </p:spPr>
        <p:txBody>
          <a:bodyPr>
            <a:normAutofit/>
          </a:bodyPr>
          <a:lstStyle/>
          <a:p>
            <a:r>
              <a:rPr lang="en-US" dirty="0"/>
              <a:t>Situation: </a:t>
            </a:r>
            <a:r>
              <a:rPr lang="en-US" sz="2800" dirty="0"/>
              <a:t>Interstitial Cystitis (IC)</a:t>
            </a:r>
            <a:endParaRPr lang="en-US" dirty="0"/>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6CC7BD4-5412-42B3-BAB7-92FA0BD6E6F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9224" b="-4"/>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050CEF0C-116D-438F-845F-3CF496F721E7}"/>
              </a:ext>
            </a:extLst>
          </p:cNvPr>
          <p:cNvSpPr>
            <a:spLocks noGrp="1"/>
          </p:cNvSpPr>
          <p:nvPr>
            <p:ph idx="1"/>
          </p:nvPr>
        </p:nvSpPr>
        <p:spPr>
          <a:xfrm>
            <a:off x="6335805" y="2180496"/>
            <a:ext cx="5275001" cy="4045683"/>
          </a:xfrm>
        </p:spPr>
        <p:txBody>
          <a:bodyPr>
            <a:noAutofit/>
          </a:bodyPr>
          <a:lstStyle/>
          <a:p>
            <a:pPr marL="0" indent="0">
              <a:buNone/>
            </a:pPr>
            <a:r>
              <a:rPr lang="en-US" sz="2400" dirty="0"/>
              <a:t>Alex has bladder symptoms from IC that have worsened due to prolonged sitting. His health care provider recommended behavioral therapy that requires a protocol of using the restroom every 2 hours. Physical therapy was also recommended for tight and tender pelvic muscles associated with IC.</a:t>
            </a:r>
          </a:p>
        </p:txBody>
      </p:sp>
      <p:sp>
        <p:nvSpPr>
          <p:cNvPr id="4" name="Slide Number Placeholder 3">
            <a:extLst>
              <a:ext uri="{FF2B5EF4-FFF2-40B4-BE49-F238E27FC236}">
                <a16:creationId xmlns:a16="http://schemas.microsoft.com/office/drawing/2014/main" id="{C5DF1558-6C70-40CA-84B4-71DF409AB1B0}"/>
              </a:ext>
            </a:extLst>
          </p:cNvPr>
          <p:cNvSpPr>
            <a:spLocks noGrp="1"/>
          </p:cNvSpPr>
          <p:nvPr>
            <p:ph type="sldNum" sz="quarter" idx="12"/>
          </p:nvPr>
        </p:nvSpPr>
        <p:spPr>
          <a:xfrm>
            <a:off x="10682292" y="0"/>
            <a:ext cx="1052508" cy="457201"/>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23</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776045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BFED1-EE5B-4156-AC6C-72EEB8B5150D}"/>
              </a:ext>
            </a:extLst>
          </p:cNvPr>
          <p:cNvSpPr>
            <a:spLocks noGrp="1"/>
          </p:cNvSpPr>
          <p:nvPr>
            <p:ph type="title"/>
          </p:nvPr>
        </p:nvSpPr>
        <p:spPr/>
        <p:txBody>
          <a:bodyPr/>
          <a:lstStyle/>
          <a:p>
            <a:r>
              <a:rPr lang="en-US" dirty="0"/>
              <a:t>Solutions: </a:t>
            </a:r>
            <a:r>
              <a:rPr lang="en-US" sz="2800" dirty="0"/>
              <a:t>Interstitial Cystitis (IC)</a:t>
            </a:r>
            <a:endParaRPr lang="en-US" dirty="0"/>
          </a:p>
        </p:txBody>
      </p:sp>
      <p:sp>
        <p:nvSpPr>
          <p:cNvPr id="3" name="Content Placeholder 2">
            <a:extLst>
              <a:ext uri="{FF2B5EF4-FFF2-40B4-BE49-F238E27FC236}">
                <a16:creationId xmlns:a16="http://schemas.microsoft.com/office/drawing/2014/main" id="{4C4DBB1F-11AF-4C14-AB58-DA77532F6D55}"/>
              </a:ext>
            </a:extLst>
          </p:cNvPr>
          <p:cNvSpPr>
            <a:spLocks noGrp="1"/>
          </p:cNvSpPr>
          <p:nvPr>
            <p:ph idx="1"/>
          </p:nvPr>
        </p:nvSpPr>
        <p:spPr>
          <a:xfrm>
            <a:off x="581193" y="1905000"/>
            <a:ext cx="11029615" cy="4387804"/>
          </a:xfrm>
        </p:spPr>
        <p:txBody>
          <a:bodyPr>
            <a:normAutofit lnSpcReduction="10000"/>
          </a:bodyPr>
          <a:lstStyle/>
          <a:p>
            <a:pPr marL="0" indent="0">
              <a:buNone/>
            </a:pPr>
            <a:r>
              <a:rPr lang="en-US" sz="2400" b="1" dirty="0"/>
              <a:t>What can Alex do?</a:t>
            </a:r>
          </a:p>
          <a:p>
            <a:pPr lvl="1">
              <a:spcAft>
                <a:spcPts val="1200"/>
              </a:spcAft>
            </a:pPr>
            <a:r>
              <a:rPr lang="en-US" sz="2200" dirty="0"/>
              <a:t>Request ADA accommodations related to workstation, scheduling, attendance</a:t>
            </a:r>
          </a:p>
          <a:p>
            <a:pPr marL="0" indent="0">
              <a:buNone/>
            </a:pPr>
            <a:r>
              <a:rPr lang="en-US" sz="2400" b="1" dirty="0"/>
              <a:t>What can the Employer do?</a:t>
            </a:r>
          </a:p>
          <a:p>
            <a:pPr lvl="1"/>
            <a:r>
              <a:rPr lang="en-US" sz="2200" dirty="0"/>
              <a:t>Provide an adjustable sit/stand desk to limit sitting for long periods</a:t>
            </a:r>
          </a:p>
          <a:p>
            <a:pPr lvl="1"/>
            <a:r>
              <a:rPr lang="en-US" sz="2200" dirty="0"/>
              <a:t>Offer break reminder software to prompt to stand and use restroom</a:t>
            </a:r>
          </a:p>
          <a:p>
            <a:pPr lvl="1"/>
            <a:r>
              <a:rPr lang="en-US" sz="2200" dirty="0"/>
              <a:t>Allow a modified/flexible break schedule to use restroom according to schedule</a:t>
            </a:r>
          </a:p>
          <a:p>
            <a:pPr lvl="1"/>
            <a:r>
              <a:rPr lang="en-US" sz="2200" dirty="0"/>
              <a:t>Provide workstation situated closer to restroom</a:t>
            </a:r>
          </a:p>
          <a:p>
            <a:pPr lvl="1"/>
            <a:r>
              <a:rPr lang="en-US" sz="2200" dirty="0"/>
              <a:t>Allow telework</a:t>
            </a:r>
          </a:p>
          <a:p>
            <a:pPr lvl="1"/>
            <a:r>
              <a:rPr lang="en-US" sz="2200" dirty="0"/>
              <a:t>Allow a flexible schedule and/or leave to access treatment</a:t>
            </a:r>
          </a:p>
        </p:txBody>
      </p:sp>
      <p:sp>
        <p:nvSpPr>
          <p:cNvPr id="4" name="Slide Number Placeholder 3">
            <a:extLst>
              <a:ext uri="{FF2B5EF4-FFF2-40B4-BE49-F238E27FC236}">
                <a16:creationId xmlns:a16="http://schemas.microsoft.com/office/drawing/2014/main" id="{CF4DB169-DB53-47FB-82B7-0A52050AA57B}"/>
              </a:ext>
            </a:extLst>
          </p:cNvPr>
          <p:cNvSpPr>
            <a:spLocks noGrp="1"/>
          </p:cNvSpPr>
          <p:nvPr>
            <p:ph type="sldNum" sz="quarter" idx="12"/>
          </p:nvPr>
        </p:nvSpPr>
        <p:spPr>
          <a:xfrm>
            <a:off x="11049001" y="65376"/>
            <a:ext cx="685800" cy="335001"/>
          </a:xfrm>
        </p:spPr>
        <p:txBody>
          <a:bodyPr/>
          <a:lstStyle/>
          <a:p>
            <a:fld id="{D57F1E4F-1CFF-5643-939E-217C01CDF565}" type="slidenum">
              <a:rPr lang="en-US" sz="1600" smtClean="0">
                <a:solidFill>
                  <a:srgbClr val="002C5F"/>
                </a:solidFill>
                <a:latin typeface="Arial Nova" panose="020B0504020202020204" pitchFamily="34" charset="0"/>
              </a:rPr>
              <a:pPr/>
              <a:t>24</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3351491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32FD-D41D-4263-B2E0-BFC206EFF7F8}"/>
              </a:ext>
            </a:extLst>
          </p:cNvPr>
          <p:cNvSpPr>
            <a:spLocks noGrp="1"/>
          </p:cNvSpPr>
          <p:nvPr>
            <p:ph type="title"/>
          </p:nvPr>
        </p:nvSpPr>
        <p:spPr>
          <a:xfrm>
            <a:off x="581192" y="702156"/>
            <a:ext cx="11029616" cy="1013800"/>
          </a:xfrm>
        </p:spPr>
        <p:txBody>
          <a:bodyPr>
            <a:normAutofit/>
          </a:bodyPr>
          <a:lstStyle/>
          <a:p>
            <a:r>
              <a:rPr lang="en-US" dirty="0"/>
              <a:t>Situation: premenstrual dysphoric disorder (PMDD)</a:t>
            </a:r>
          </a:p>
        </p:txBody>
      </p:sp>
      <p:sp>
        <p:nvSpPr>
          <p:cNvPr id="20" name="Rectangle 19">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A37D0D71-E127-4200-85A2-0DF7414CFE4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225" y="2529423"/>
            <a:ext cx="4962525" cy="3312485"/>
          </a:xfrm>
          <a:prstGeom prst="rect">
            <a:avLst/>
          </a:prstGeom>
        </p:spPr>
      </p:pic>
      <p:sp>
        <p:nvSpPr>
          <p:cNvPr id="17" name="Content Placeholder 16">
            <a:extLst>
              <a:ext uri="{FF2B5EF4-FFF2-40B4-BE49-F238E27FC236}">
                <a16:creationId xmlns:a16="http://schemas.microsoft.com/office/drawing/2014/main" id="{4B1558B5-FF6B-3BFA-E9E4-8E0FE26192CF}"/>
              </a:ext>
            </a:extLst>
          </p:cNvPr>
          <p:cNvSpPr>
            <a:spLocks noGrp="1"/>
          </p:cNvSpPr>
          <p:nvPr>
            <p:ph idx="1"/>
          </p:nvPr>
        </p:nvSpPr>
        <p:spPr>
          <a:xfrm>
            <a:off x="6096000" y="2180496"/>
            <a:ext cx="5275001" cy="4045683"/>
          </a:xfrm>
        </p:spPr>
        <p:txBody>
          <a:bodyPr>
            <a:normAutofit/>
          </a:bodyPr>
          <a:lstStyle/>
          <a:p>
            <a:pPr marL="0" indent="0">
              <a:buNone/>
            </a:pPr>
            <a:r>
              <a:rPr lang="en-US" sz="2400" dirty="0"/>
              <a:t>Jess was written up after violating the employer’s code of conduct related to prohibiting insubordination and inappropriate behavior between coworkers. They were having difficulty getting along with coworkers and yelled at their supervisor. Jess explained that they have been feeling </a:t>
            </a: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significant tension and irritability and depression and anxiety due to PMDD</a:t>
            </a:r>
            <a:r>
              <a:rPr lang="en-US" sz="2400" dirty="0"/>
              <a:t>.</a:t>
            </a:r>
          </a:p>
          <a:p>
            <a:endParaRPr lang="en-US" dirty="0"/>
          </a:p>
        </p:txBody>
      </p:sp>
      <p:sp>
        <p:nvSpPr>
          <p:cNvPr id="4" name="Slide Number Placeholder 3">
            <a:extLst>
              <a:ext uri="{FF2B5EF4-FFF2-40B4-BE49-F238E27FC236}">
                <a16:creationId xmlns:a16="http://schemas.microsoft.com/office/drawing/2014/main" id="{33BD07E0-908D-4047-BD38-9CA07FA7F775}"/>
              </a:ext>
            </a:extLst>
          </p:cNvPr>
          <p:cNvSpPr>
            <a:spLocks noGrp="1"/>
          </p:cNvSpPr>
          <p:nvPr>
            <p:ph type="sldNum" sz="quarter" idx="12"/>
          </p:nvPr>
        </p:nvSpPr>
        <p:spPr>
          <a:xfrm>
            <a:off x="10668000" y="55053"/>
            <a:ext cx="1066800"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25</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1008327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AA5E-CDC1-4B57-9631-B634C6CF266E}"/>
              </a:ext>
            </a:extLst>
          </p:cNvPr>
          <p:cNvSpPr>
            <a:spLocks noGrp="1"/>
          </p:cNvSpPr>
          <p:nvPr>
            <p:ph type="title"/>
          </p:nvPr>
        </p:nvSpPr>
        <p:spPr/>
        <p:txBody>
          <a:bodyPr/>
          <a:lstStyle/>
          <a:p>
            <a:r>
              <a:rPr lang="en-US" dirty="0"/>
              <a:t>Solutions: PMDD</a:t>
            </a:r>
          </a:p>
        </p:txBody>
      </p:sp>
      <p:sp>
        <p:nvSpPr>
          <p:cNvPr id="3" name="Content Placeholder 2">
            <a:extLst>
              <a:ext uri="{FF2B5EF4-FFF2-40B4-BE49-F238E27FC236}">
                <a16:creationId xmlns:a16="http://schemas.microsoft.com/office/drawing/2014/main" id="{B5E79C46-397B-47A9-9E05-81196DC269D8}"/>
              </a:ext>
            </a:extLst>
          </p:cNvPr>
          <p:cNvSpPr>
            <a:spLocks noGrp="1"/>
          </p:cNvSpPr>
          <p:nvPr>
            <p:ph idx="1"/>
          </p:nvPr>
        </p:nvSpPr>
        <p:spPr>
          <a:xfrm>
            <a:off x="581193" y="2012996"/>
            <a:ext cx="11029615" cy="4540204"/>
          </a:xfrm>
        </p:spPr>
        <p:txBody>
          <a:bodyPr>
            <a:normAutofit fontScale="77500" lnSpcReduction="20000"/>
          </a:bodyPr>
          <a:lstStyle/>
          <a:p>
            <a:pPr marL="0" indent="0">
              <a:spcBef>
                <a:spcPts val="480"/>
              </a:spcBef>
              <a:buNone/>
            </a:pPr>
            <a:r>
              <a:rPr lang="en-US" sz="3100" b="1" dirty="0"/>
              <a:t>What can Jess do?</a:t>
            </a:r>
          </a:p>
          <a:p>
            <a:pPr marL="310896" lvl="1" indent="-310896">
              <a:spcBef>
                <a:spcPts val="480"/>
              </a:spcBef>
            </a:pPr>
            <a:r>
              <a:rPr lang="en-US" sz="2800" dirty="0">
                <a:latin typeface="Arial Nova" panose="020B0504020202020204" pitchFamily="34" charset="0"/>
              </a:rPr>
              <a:t>Explain that symptoms of medical condition affect behavior/meeting conduct rule</a:t>
            </a:r>
          </a:p>
          <a:p>
            <a:pPr marL="310896" lvl="1" indent="-310896">
              <a:spcBef>
                <a:spcPts val="480"/>
              </a:spcBef>
              <a:spcAft>
                <a:spcPts val="1200"/>
              </a:spcAft>
            </a:pPr>
            <a:r>
              <a:rPr lang="en-US" sz="2800" dirty="0">
                <a:latin typeface="Arial Nova" panose="020B0504020202020204" pitchFamily="34" charset="0"/>
              </a:rPr>
              <a:t>Request to explore accommodations</a:t>
            </a:r>
          </a:p>
          <a:p>
            <a:pPr marL="0" indent="0">
              <a:spcBef>
                <a:spcPts val="480"/>
              </a:spcBef>
              <a:spcAft>
                <a:spcPts val="1200"/>
              </a:spcAft>
              <a:buNone/>
            </a:pPr>
            <a:r>
              <a:rPr lang="en-US" sz="3100" b="1" dirty="0"/>
              <a:t>What can the Employer do?</a:t>
            </a:r>
          </a:p>
          <a:p>
            <a:pPr marL="310896" indent="-310896">
              <a:spcBef>
                <a:spcPts val="480"/>
              </a:spcBef>
            </a:pPr>
            <a:r>
              <a:rPr lang="en-US" sz="3000" dirty="0"/>
              <a:t>D</a:t>
            </a:r>
            <a:r>
              <a:rPr lang="en-US" sz="3000" dirty="0">
                <a:latin typeface="Arial Nova" panose="020B0504020202020204" pitchFamily="34" charset="0"/>
              </a:rPr>
              <a:t>etermine whether the conduct rule is job-related and consistent with </a:t>
            </a:r>
            <a:br>
              <a:rPr lang="en-US" sz="3000" dirty="0">
                <a:latin typeface="Arial Nova" panose="020B0504020202020204" pitchFamily="34" charset="0"/>
              </a:rPr>
            </a:br>
            <a:r>
              <a:rPr lang="en-US" sz="3000" dirty="0">
                <a:latin typeface="Arial Nova" panose="020B0504020202020204" pitchFamily="34" charset="0"/>
              </a:rPr>
              <a:t>business necessity</a:t>
            </a:r>
          </a:p>
          <a:p>
            <a:pPr marL="310896" indent="-310896">
              <a:spcBef>
                <a:spcPts val="480"/>
              </a:spcBef>
              <a:spcAft>
                <a:spcPts val="1200"/>
              </a:spcAft>
            </a:pPr>
            <a:r>
              <a:rPr lang="en-US" sz="3000" dirty="0">
                <a:latin typeface="Arial Nova" panose="020B0504020202020204" pitchFamily="34" charset="0"/>
              </a:rPr>
              <a:t>If so, apply the rule but explore whether reasonable accommodation will </a:t>
            </a:r>
            <a:br>
              <a:rPr lang="en-US" sz="3000" dirty="0">
                <a:latin typeface="Arial Nova" panose="020B0504020202020204" pitchFamily="34" charset="0"/>
              </a:rPr>
            </a:br>
            <a:r>
              <a:rPr lang="en-US" sz="3000" dirty="0">
                <a:latin typeface="Arial Nova" panose="020B0504020202020204" pitchFamily="34" charset="0"/>
              </a:rPr>
              <a:t>enable the employee to follow the rule</a:t>
            </a:r>
            <a:endParaRPr lang="en-US" sz="3000" dirty="0"/>
          </a:p>
          <a:p>
            <a:pPr marL="310896" indent="-310896">
              <a:spcBef>
                <a:spcPts val="480"/>
              </a:spcBef>
              <a:buNone/>
            </a:pPr>
            <a:r>
              <a:rPr lang="en-US" sz="2600" dirty="0">
                <a:hlinkClick r:id="rId3"/>
              </a:rPr>
              <a:t>Conduct</a:t>
            </a:r>
            <a:endParaRPr lang="en-US" sz="2600" dirty="0"/>
          </a:p>
          <a:p>
            <a:pPr marL="310896" indent="-310896">
              <a:spcBef>
                <a:spcPts val="480"/>
              </a:spcBef>
              <a:spcAft>
                <a:spcPts val="1200"/>
              </a:spcAft>
              <a:buNone/>
            </a:pPr>
            <a:r>
              <a:rPr lang="en-US" sz="2600" dirty="0">
                <a:hlinkClick r:id="rId4"/>
              </a:rPr>
              <a:t>My Disability Made Me Do It! When It Does and Doesn’t Matter</a:t>
            </a:r>
            <a:endParaRPr lang="en-US" sz="2600" dirty="0"/>
          </a:p>
        </p:txBody>
      </p:sp>
      <p:sp>
        <p:nvSpPr>
          <p:cNvPr id="4" name="Slide Number Placeholder 3">
            <a:extLst>
              <a:ext uri="{FF2B5EF4-FFF2-40B4-BE49-F238E27FC236}">
                <a16:creationId xmlns:a16="http://schemas.microsoft.com/office/drawing/2014/main" id="{67D7036A-CB81-4ACC-89AF-18298AB4829C}"/>
              </a:ext>
            </a:extLst>
          </p:cNvPr>
          <p:cNvSpPr>
            <a:spLocks noGrp="1"/>
          </p:cNvSpPr>
          <p:nvPr>
            <p:ph type="sldNum" sz="quarter" idx="12"/>
          </p:nvPr>
        </p:nvSpPr>
        <p:spPr>
          <a:xfrm>
            <a:off x="11031989" y="45999"/>
            <a:ext cx="702811" cy="359117"/>
          </a:xfrm>
        </p:spPr>
        <p:txBody>
          <a:bodyPr/>
          <a:lstStyle/>
          <a:p>
            <a:fld id="{D57F1E4F-1CFF-5643-939E-217C01CDF565}" type="slidenum">
              <a:rPr lang="en-US" sz="1600" smtClean="0">
                <a:solidFill>
                  <a:srgbClr val="002C5F"/>
                </a:solidFill>
                <a:latin typeface="Arial Nova" panose="020B0504020202020204" pitchFamily="34" charset="0"/>
              </a:rPr>
              <a:pPr/>
              <a:t>26</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201785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72739E-6AC8-4CB8-ADEA-4636B593E24B}"/>
              </a:ext>
            </a:extLst>
          </p:cNvPr>
          <p:cNvSpPr>
            <a:spLocks noGrp="1"/>
          </p:cNvSpPr>
          <p:nvPr>
            <p:ph type="title"/>
          </p:nvPr>
        </p:nvSpPr>
        <p:spPr/>
        <p:txBody>
          <a:bodyPr/>
          <a:lstStyle/>
          <a:p>
            <a:r>
              <a:rPr lang="en-US" dirty="0"/>
              <a:t>Solutions: Emotional Regulation</a:t>
            </a:r>
          </a:p>
        </p:txBody>
      </p:sp>
      <p:sp>
        <p:nvSpPr>
          <p:cNvPr id="3" name="Content Placeholder 2">
            <a:extLst>
              <a:ext uri="{FF2B5EF4-FFF2-40B4-BE49-F238E27FC236}">
                <a16:creationId xmlns:a16="http://schemas.microsoft.com/office/drawing/2014/main" id="{FDFB2956-D45A-40B2-B1D6-1954B148AA2A}"/>
              </a:ext>
            </a:extLst>
          </p:cNvPr>
          <p:cNvSpPr>
            <a:spLocks noGrp="1"/>
          </p:cNvSpPr>
          <p:nvPr>
            <p:ph sz="half" idx="1"/>
          </p:nvPr>
        </p:nvSpPr>
        <p:spPr>
          <a:xfrm>
            <a:off x="581193" y="2228003"/>
            <a:ext cx="5422390" cy="3900339"/>
          </a:xfrm>
        </p:spPr>
        <p:txBody>
          <a:bodyPr>
            <a:normAutofit/>
          </a:bodyPr>
          <a:lstStyle/>
          <a:p>
            <a:pPr>
              <a:buClr>
                <a:srgbClr val="002C5F"/>
              </a:buClr>
            </a:pPr>
            <a:r>
              <a:rPr lang="en-US" sz="2200" dirty="0">
                <a:solidFill>
                  <a:srgbClr val="002C5F"/>
                </a:solidFill>
                <a:latin typeface="Arial Nova" panose="020B0504020202020204" pitchFamily="34" charset="0"/>
              </a:rPr>
              <a:t>Reduce stress/anger/impulsivity triggers – these strategies will vary according to triggers</a:t>
            </a:r>
          </a:p>
          <a:p>
            <a:pPr>
              <a:buClr>
                <a:srgbClr val="002C5F"/>
              </a:buClr>
            </a:pPr>
            <a:r>
              <a:rPr lang="en-US" sz="2200" dirty="0">
                <a:solidFill>
                  <a:srgbClr val="002C5F"/>
                </a:solidFill>
                <a:latin typeface="Arial Nova" panose="020B0504020202020204" pitchFamily="34" charset="0"/>
              </a:rPr>
              <a:t>Structured breaks as a physical outlet</a:t>
            </a:r>
          </a:p>
          <a:p>
            <a:pPr>
              <a:buClr>
                <a:srgbClr val="002C5F"/>
              </a:buClr>
            </a:pPr>
            <a:r>
              <a:rPr lang="en-US" sz="2200" dirty="0">
                <a:solidFill>
                  <a:srgbClr val="002C5F"/>
                </a:solidFill>
                <a:latin typeface="Arial Nova" panose="020B0504020202020204" pitchFamily="34" charset="0"/>
              </a:rPr>
              <a:t>Job or life coach to teach/reinforce techniques for managing impulsivity</a:t>
            </a:r>
          </a:p>
          <a:p>
            <a:pPr>
              <a:buClr>
                <a:srgbClr val="002C5F"/>
              </a:buClr>
            </a:pPr>
            <a:r>
              <a:rPr lang="en-US" sz="2200" dirty="0">
                <a:solidFill>
                  <a:srgbClr val="002C5F"/>
                </a:solidFill>
                <a:latin typeface="Arial Nova" panose="020B0504020202020204" pitchFamily="34" charset="0"/>
              </a:rPr>
              <a:t>Private workspace</a:t>
            </a:r>
          </a:p>
          <a:p>
            <a:pPr>
              <a:buClr>
                <a:srgbClr val="002C5F"/>
              </a:buClr>
            </a:pPr>
            <a:r>
              <a:rPr lang="en-US" sz="2200" dirty="0">
                <a:solidFill>
                  <a:srgbClr val="002C5F"/>
                </a:solidFill>
                <a:latin typeface="Arial Nova" panose="020B0504020202020204" pitchFamily="34" charset="0"/>
              </a:rPr>
              <a:t>Reduce distractions</a:t>
            </a:r>
          </a:p>
        </p:txBody>
      </p:sp>
      <p:sp>
        <p:nvSpPr>
          <p:cNvPr id="6" name="Content Placeholder 5">
            <a:extLst>
              <a:ext uri="{FF2B5EF4-FFF2-40B4-BE49-F238E27FC236}">
                <a16:creationId xmlns:a16="http://schemas.microsoft.com/office/drawing/2014/main" id="{187DAD67-A1DE-41DA-ABFE-B678C9CDCCDA}"/>
              </a:ext>
            </a:extLst>
          </p:cNvPr>
          <p:cNvSpPr>
            <a:spLocks noGrp="1"/>
          </p:cNvSpPr>
          <p:nvPr>
            <p:ph sz="half" idx="2"/>
          </p:nvPr>
        </p:nvSpPr>
        <p:spPr>
          <a:xfrm>
            <a:off x="6188415" y="1930272"/>
            <a:ext cx="5422392" cy="4495800"/>
          </a:xfrm>
        </p:spPr>
        <p:txBody>
          <a:bodyPr>
            <a:normAutofit/>
          </a:bodyPr>
          <a:lstStyle/>
          <a:p>
            <a:pPr>
              <a:buClr>
                <a:srgbClr val="002C5F"/>
              </a:buClr>
            </a:pPr>
            <a:r>
              <a:rPr lang="en-US" sz="2200" dirty="0">
                <a:solidFill>
                  <a:srgbClr val="002C5F"/>
                </a:solidFill>
                <a:latin typeface="Arial Nova" panose="020B0504020202020204" pitchFamily="34" charset="0"/>
              </a:rPr>
              <a:t>Breaks for mental fatigue</a:t>
            </a:r>
          </a:p>
          <a:p>
            <a:pPr>
              <a:buClr>
                <a:srgbClr val="002C5F"/>
              </a:buClr>
            </a:pPr>
            <a:r>
              <a:rPr lang="en-US" sz="2200" dirty="0">
                <a:solidFill>
                  <a:srgbClr val="002C5F"/>
                </a:solidFill>
                <a:latin typeface="Arial Nova" panose="020B0504020202020204" pitchFamily="34" charset="0"/>
              </a:rPr>
              <a:t>Uninterrupted time for tasks that require significant concentration</a:t>
            </a:r>
          </a:p>
          <a:p>
            <a:pPr>
              <a:buClr>
                <a:srgbClr val="002C5F"/>
              </a:buClr>
            </a:pPr>
            <a:r>
              <a:rPr lang="en-US" sz="2200" dirty="0">
                <a:solidFill>
                  <a:srgbClr val="002C5F"/>
                </a:solidFill>
                <a:latin typeface="Arial Nova" panose="020B0504020202020204" pitchFamily="34" charset="0"/>
              </a:rPr>
              <a:t>Intermittent leave for medical appointments, counseling</a:t>
            </a:r>
          </a:p>
          <a:p>
            <a:pPr>
              <a:buClr>
                <a:srgbClr val="002C5F"/>
              </a:buClr>
            </a:pPr>
            <a:r>
              <a:rPr lang="en-US" sz="2200" dirty="0">
                <a:solidFill>
                  <a:srgbClr val="002C5F"/>
                </a:solidFill>
                <a:latin typeface="Arial Nova" panose="020B0504020202020204" pitchFamily="34" charset="0"/>
              </a:rPr>
              <a:t>Access Employee Assistance Program (EAP) for coping with stress</a:t>
            </a:r>
          </a:p>
          <a:p>
            <a:pPr>
              <a:buClr>
                <a:srgbClr val="002C5F"/>
              </a:buClr>
            </a:pPr>
            <a:r>
              <a:rPr lang="en-US" sz="2200" dirty="0">
                <a:solidFill>
                  <a:srgbClr val="002C5F"/>
                </a:solidFill>
                <a:latin typeface="Arial Nova" panose="020B0504020202020204" pitchFamily="34" charset="0"/>
              </a:rPr>
              <a:t>Adjust supervisory methods</a:t>
            </a:r>
          </a:p>
        </p:txBody>
      </p:sp>
      <p:sp>
        <p:nvSpPr>
          <p:cNvPr id="4" name="Slide Number Placeholder 3">
            <a:extLst>
              <a:ext uri="{FF2B5EF4-FFF2-40B4-BE49-F238E27FC236}">
                <a16:creationId xmlns:a16="http://schemas.microsoft.com/office/drawing/2014/main" id="{134D3C3E-B636-4435-BE64-78CB1FADED1E}"/>
              </a:ext>
            </a:extLst>
          </p:cNvPr>
          <p:cNvSpPr>
            <a:spLocks noGrp="1"/>
          </p:cNvSpPr>
          <p:nvPr>
            <p:ph type="sldNum" sz="quarter" idx="12"/>
          </p:nvPr>
        </p:nvSpPr>
        <p:spPr>
          <a:xfrm>
            <a:off x="10682290" y="42844"/>
            <a:ext cx="1052510" cy="365125"/>
          </a:xfrm>
        </p:spPr>
        <p:txBody>
          <a:bodyPr/>
          <a:lstStyle/>
          <a:p>
            <a:fld id="{D57F1E4F-1CFF-5643-939E-217C01CDF565}" type="slidenum">
              <a:rPr lang="en-US" sz="1600" smtClean="0">
                <a:solidFill>
                  <a:srgbClr val="002C5F"/>
                </a:solidFill>
                <a:latin typeface="Arial Nova" panose="020B0504020202020204" pitchFamily="34" charset="0"/>
              </a:rPr>
              <a:pPr/>
              <a:t>27</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3070505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FBB6C-9B84-4DC7-A510-BC278BB1F38D}"/>
              </a:ext>
            </a:extLst>
          </p:cNvPr>
          <p:cNvSpPr>
            <a:spLocks noGrp="1"/>
          </p:cNvSpPr>
          <p:nvPr>
            <p:ph type="title"/>
          </p:nvPr>
        </p:nvSpPr>
        <p:spPr/>
        <p:txBody>
          <a:bodyPr/>
          <a:lstStyle/>
          <a:p>
            <a:r>
              <a:rPr lang="en-US" dirty="0"/>
              <a:t>Solutions: Supervisory Methods</a:t>
            </a:r>
          </a:p>
        </p:txBody>
      </p:sp>
      <p:sp>
        <p:nvSpPr>
          <p:cNvPr id="3" name="Content Placeholder 2">
            <a:extLst>
              <a:ext uri="{FF2B5EF4-FFF2-40B4-BE49-F238E27FC236}">
                <a16:creationId xmlns:a16="http://schemas.microsoft.com/office/drawing/2014/main" id="{4B65542F-A7EC-4851-9926-6C863043CF6B}"/>
              </a:ext>
            </a:extLst>
          </p:cNvPr>
          <p:cNvSpPr>
            <a:spLocks noGrp="1"/>
          </p:cNvSpPr>
          <p:nvPr>
            <p:ph idx="1"/>
          </p:nvPr>
        </p:nvSpPr>
        <p:spPr>
          <a:xfrm>
            <a:off x="581193" y="1905000"/>
            <a:ext cx="11029615" cy="4648200"/>
          </a:xfrm>
        </p:spPr>
        <p:txBody>
          <a:bodyPr>
            <a:normAutofit lnSpcReduction="10000"/>
          </a:bodyPr>
          <a:lstStyle/>
          <a:p>
            <a:pPr marL="0" indent="0">
              <a:buNone/>
            </a:pPr>
            <a:r>
              <a:rPr lang="en-US" sz="2400" b="1" dirty="0"/>
              <a:t>Individual</a:t>
            </a:r>
          </a:p>
          <a:p>
            <a:r>
              <a:rPr lang="en-US" sz="2000" dirty="0"/>
              <a:t>Request to communicate with supervisor in a way that is comfortable </a:t>
            </a:r>
            <a:br>
              <a:rPr lang="en-US" sz="2000" dirty="0"/>
            </a:br>
            <a:r>
              <a:rPr lang="en-US" sz="2000" dirty="0"/>
              <a:t>(e.g., email instead of face to face)</a:t>
            </a:r>
          </a:p>
          <a:p>
            <a:r>
              <a:rPr lang="en-US" sz="2000" dirty="0"/>
              <a:t>Request clear expectations of responsibilities and consequences of not meeting standards</a:t>
            </a:r>
          </a:p>
          <a:p>
            <a:pPr marL="0" indent="0">
              <a:buNone/>
            </a:pPr>
            <a:r>
              <a:rPr lang="en-US" sz="2400" b="1" dirty="0"/>
              <a:t>Employer</a:t>
            </a:r>
          </a:p>
          <a:p>
            <a:r>
              <a:rPr lang="en-US" sz="2000" dirty="0"/>
              <a:t>Offer positive praise and reinforcement</a:t>
            </a:r>
          </a:p>
          <a:p>
            <a:r>
              <a:rPr lang="en-US" sz="2000" dirty="0"/>
              <a:t>Provide day-to-day guidance and feedback</a:t>
            </a:r>
          </a:p>
          <a:p>
            <a:r>
              <a:rPr lang="en-US" sz="2000" dirty="0"/>
              <a:t>Give written job instructions via email</a:t>
            </a:r>
          </a:p>
          <a:p>
            <a:r>
              <a:rPr lang="en-US" sz="2000" dirty="0"/>
              <a:t>Schedule consistent meetings to set short- and long-term goals and review progress</a:t>
            </a:r>
          </a:p>
          <a:p>
            <a:r>
              <a:rPr lang="en-US" sz="2000" dirty="0"/>
              <a:t>Allow for open communication</a:t>
            </a:r>
          </a:p>
          <a:p>
            <a:pPr>
              <a:spcAft>
                <a:spcPts val="1200"/>
              </a:spcAft>
            </a:pPr>
            <a:r>
              <a:rPr lang="en-US" sz="2000" dirty="0"/>
              <a:t>Develop strategies to deal with conflict</a:t>
            </a:r>
          </a:p>
        </p:txBody>
      </p:sp>
      <p:sp>
        <p:nvSpPr>
          <p:cNvPr id="4" name="Slide Number Placeholder 3">
            <a:extLst>
              <a:ext uri="{FF2B5EF4-FFF2-40B4-BE49-F238E27FC236}">
                <a16:creationId xmlns:a16="http://schemas.microsoft.com/office/drawing/2014/main" id="{36A157DC-DBDF-40DB-87DE-05D60692E9A2}"/>
              </a:ext>
            </a:extLst>
          </p:cNvPr>
          <p:cNvSpPr>
            <a:spLocks noGrp="1"/>
          </p:cNvSpPr>
          <p:nvPr>
            <p:ph type="sldNum" sz="quarter" idx="12"/>
          </p:nvPr>
        </p:nvSpPr>
        <p:spPr>
          <a:xfrm>
            <a:off x="11017165" y="70115"/>
            <a:ext cx="717635" cy="310885"/>
          </a:xfrm>
        </p:spPr>
        <p:txBody>
          <a:bodyPr/>
          <a:lstStyle/>
          <a:p>
            <a:fld id="{D57F1E4F-1CFF-5643-939E-217C01CDF565}" type="slidenum">
              <a:rPr lang="en-US" sz="1600" smtClean="0">
                <a:solidFill>
                  <a:srgbClr val="002C5F"/>
                </a:solidFill>
                <a:latin typeface="Arial Nova" panose="020B0504020202020204" pitchFamily="34" charset="0"/>
              </a:rPr>
              <a:pPr/>
              <a:t>28</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4089339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91D38-13CD-4CF9-BB6C-5B288510F583}"/>
              </a:ext>
            </a:extLst>
          </p:cNvPr>
          <p:cNvSpPr>
            <a:spLocks noGrp="1"/>
          </p:cNvSpPr>
          <p:nvPr>
            <p:ph type="title"/>
          </p:nvPr>
        </p:nvSpPr>
        <p:spPr>
          <a:xfrm>
            <a:off x="581192" y="702156"/>
            <a:ext cx="11029616" cy="1013800"/>
          </a:xfrm>
        </p:spPr>
        <p:txBody>
          <a:bodyPr>
            <a:normAutofit/>
          </a:bodyPr>
          <a:lstStyle/>
          <a:p>
            <a:r>
              <a:rPr lang="en-US" dirty="0"/>
              <a:t>Situation: PMDD (2)</a:t>
            </a:r>
          </a:p>
        </p:txBody>
      </p:sp>
      <p:sp>
        <p:nvSpPr>
          <p:cNvPr id="13" name="Rectangle 12">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434EF25-A0FE-43D4-8035-1A0CDC028AD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 r="8797" b="-4"/>
          <a:stretch/>
        </p:blipFill>
        <p:spPr>
          <a:xfrm>
            <a:off x="657225" y="2361056"/>
            <a:ext cx="4962525" cy="3649219"/>
          </a:xfrm>
          <a:prstGeom prst="rect">
            <a:avLst/>
          </a:prstGeom>
        </p:spPr>
      </p:pic>
      <p:sp>
        <p:nvSpPr>
          <p:cNvPr id="10" name="Content Placeholder 9">
            <a:extLst>
              <a:ext uri="{FF2B5EF4-FFF2-40B4-BE49-F238E27FC236}">
                <a16:creationId xmlns:a16="http://schemas.microsoft.com/office/drawing/2014/main" id="{B3F5824A-F5B2-4479-A6CF-8C4C9EBAAD44}"/>
              </a:ext>
            </a:extLst>
          </p:cNvPr>
          <p:cNvSpPr>
            <a:spLocks noGrp="1"/>
          </p:cNvSpPr>
          <p:nvPr>
            <p:ph idx="1"/>
          </p:nvPr>
        </p:nvSpPr>
        <p:spPr>
          <a:xfrm>
            <a:off x="6096000" y="2180496"/>
            <a:ext cx="5275001" cy="4045683"/>
          </a:xfrm>
        </p:spPr>
        <p:txBody>
          <a:bodyPr>
            <a:noAutofit/>
          </a:bodyPr>
          <a:lstStyle/>
          <a:p>
            <a:pPr marL="0" indent="0">
              <a:buNone/>
            </a:pPr>
            <a:r>
              <a:rPr lang="en-US" sz="2400" dirty="0"/>
              <a:t>Ally has severe anxiety and difficulty</a:t>
            </a:r>
            <a:r>
              <a:rPr lang="en-US" sz="2400" b="0" dirty="0"/>
              <a:t> with time management, focus, and memory </a:t>
            </a:r>
            <a:r>
              <a:rPr lang="en-US" sz="2400" dirty="0"/>
              <a:t>the week before and during menstruation. W</a:t>
            </a:r>
            <a:r>
              <a:rPr lang="en-US" sz="2400" b="0" dirty="0"/>
              <a:t>orking at home during the pandemic has enabled her to address these PMDD symptoms. She also obtained an emotional support animal during the pandemic. Now everyone is returning to the workplace. Ally requests to continue working at home.</a:t>
            </a:r>
            <a:endParaRPr lang="en-US" sz="2400" dirty="0"/>
          </a:p>
        </p:txBody>
      </p:sp>
      <p:sp>
        <p:nvSpPr>
          <p:cNvPr id="4" name="Slide Number Placeholder 3">
            <a:extLst>
              <a:ext uri="{FF2B5EF4-FFF2-40B4-BE49-F238E27FC236}">
                <a16:creationId xmlns:a16="http://schemas.microsoft.com/office/drawing/2014/main" id="{336AFDCF-5B8D-42F9-A544-F1F2CA0D1BF0}"/>
              </a:ext>
            </a:extLst>
          </p:cNvPr>
          <p:cNvSpPr>
            <a:spLocks noGrp="1"/>
          </p:cNvSpPr>
          <p:nvPr>
            <p:ph type="sldNum" sz="quarter" idx="12"/>
          </p:nvPr>
        </p:nvSpPr>
        <p:spPr>
          <a:xfrm>
            <a:off x="10668000" y="55053"/>
            <a:ext cx="1066800"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29</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42903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 2</a:t>
            </a:r>
          </a:p>
        </p:txBody>
      </p:sp>
      <p:sp>
        <p:nvSpPr>
          <p:cNvPr id="4" name="Slide Number Placeholder 3">
            <a:extLst>
              <a:ext uri="{FF2B5EF4-FFF2-40B4-BE49-F238E27FC236}">
                <a16:creationId xmlns:a16="http://schemas.microsoft.com/office/drawing/2014/main" id="{5AAA4C37-1AED-4F4E-AF40-81719900D239}"/>
              </a:ext>
            </a:extLst>
          </p:cNvPr>
          <p:cNvSpPr>
            <a:spLocks noGrp="1"/>
          </p:cNvSpPr>
          <p:nvPr>
            <p:ph type="sldNum" sz="quarter" idx="12"/>
          </p:nvPr>
        </p:nvSpPr>
        <p:spPr>
          <a:xfrm>
            <a:off x="10665305" y="92075"/>
            <a:ext cx="1052508" cy="365125"/>
          </a:xfrm>
        </p:spPr>
        <p:txBody>
          <a:bodyPr>
            <a:normAutofit/>
          </a:bodyPr>
          <a:lstStyle/>
          <a:p>
            <a:pPr marL="0" marR="0" lvl="0" indent="0" algn="r" defTabSz="914400" rtl="0" eaLnBrk="0" fontAlgn="base" latinLnBrk="0" hangingPunct="0">
              <a:lnSpc>
                <a:spcPct val="90000"/>
              </a:lnSpc>
              <a:spcBef>
                <a:spcPct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C5F"/>
                </a:solidFill>
                <a:effectLst/>
                <a:uLnTx/>
                <a:uFillTx/>
                <a:latin typeface="Arial Nova" panose="020B0504020202020204" pitchFamily="34" charset="0"/>
              </a:rPr>
              <a:pPr marL="0" marR="0" lvl="0" indent="0" algn="r" defTabSz="914400" rtl="0" eaLnBrk="0" fontAlgn="base" latinLnBrk="0" hangingPunct="0">
                <a:lnSpc>
                  <a:spcPct val="90000"/>
                </a:lnSpc>
                <a:spcBef>
                  <a:spcPct val="0"/>
                </a:spcBef>
                <a:spcAft>
                  <a:spcPts val="600"/>
                </a:spcAft>
                <a:buClrTx/>
                <a:buSzTx/>
                <a:buFontTx/>
                <a:buNone/>
                <a:tabLst/>
                <a:defRPr/>
              </a:pPr>
              <a:t>3</a:t>
            </a:fld>
            <a:endParaRPr kumimoji="0" lang="en-US" sz="1600" b="0" i="0" u="none" strike="noStrike" kern="1200" cap="none" spc="0" normalizeH="0" baseline="0" noProof="0" dirty="0">
              <a:ln>
                <a:noFill/>
              </a:ln>
              <a:solidFill>
                <a:srgbClr val="002C5F"/>
              </a:solidFill>
              <a:effectLst/>
              <a:uLnTx/>
              <a:uFillTx/>
              <a:latin typeface="Arial Nova" panose="020B0504020202020204" pitchFamily="34" charset="0"/>
            </a:endParaRPr>
          </a:p>
        </p:txBody>
      </p:sp>
      <p:graphicFrame>
        <p:nvGraphicFramePr>
          <p:cNvPr id="8" name="Content Placeholder 2" descr="PPT Slides&#10;Click the link included in the webcast login email you received&#10;Captioning&#10;Use the closed caption (CC) option or StreamText link shared in the webcast chat&#10;Transcript will be available wit webcast archive">
            <a:extLst>
              <a:ext uri="{FF2B5EF4-FFF2-40B4-BE49-F238E27FC236}">
                <a16:creationId xmlns:a16="http://schemas.microsoft.com/office/drawing/2014/main" id="{4EBCF884-6B8F-417E-9493-91071CE480E5}"/>
              </a:ext>
            </a:extLst>
          </p:cNvPr>
          <p:cNvGraphicFramePr>
            <a:graphicFrameLocks noGrp="1"/>
          </p:cNvGraphicFramePr>
          <p:nvPr>
            <p:ph idx="1"/>
            <p:extLst>
              <p:ext uri="{D42A27DB-BD31-4B8C-83A1-F6EECF244321}">
                <p14:modId xmlns:p14="http://schemas.microsoft.com/office/powerpoint/2010/main" val="196995598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6333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F09D3-6D52-47BC-918A-FBB8166C19E6}"/>
              </a:ext>
            </a:extLst>
          </p:cNvPr>
          <p:cNvSpPr>
            <a:spLocks noGrp="1"/>
          </p:cNvSpPr>
          <p:nvPr>
            <p:ph type="title"/>
          </p:nvPr>
        </p:nvSpPr>
        <p:spPr/>
        <p:txBody>
          <a:bodyPr/>
          <a:lstStyle/>
          <a:p>
            <a:r>
              <a:rPr lang="en-US" dirty="0"/>
              <a:t>Solutions: PMDD (2)</a:t>
            </a:r>
          </a:p>
        </p:txBody>
      </p:sp>
      <p:sp>
        <p:nvSpPr>
          <p:cNvPr id="3" name="Content Placeholder 2">
            <a:extLst>
              <a:ext uri="{FF2B5EF4-FFF2-40B4-BE49-F238E27FC236}">
                <a16:creationId xmlns:a16="http://schemas.microsoft.com/office/drawing/2014/main" id="{D398424F-99DA-448E-B499-EA29F4862896}"/>
              </a:ext>
            </a:extLst>
          </p:cNvPr>
          <p:cNvSpPr>
            <a:spLocks noGrp="1"/>
          </p:cNvSpPr>
          <p:nvPr>
            <p:ph idx="1"/>
          </p:nvPr>
        </p:nvSpPr>
        <p:spPr/>
        <p:txBody>
          <a:bodyPr>
            <a:normAutofit lnSpcReduction="10000"/>
          </a:bodyPr>
          <a:lstStyle/>
          <a:p>
            <a:pPr marL="0" indent="0">
              <a:buNone/>
            </a:pPr>
            <a:r>
              <a:rPr lang="en-US" sz="2400" b="1" dirty="0"/>
              <a:t>What can Ally do?</a:t>
            </a:r>
          </a:p>
          <a:p>
            <a:r>
              <a:rPr lang="en-US" sz="2400" dirty="0"/>
              <a:t>Explain why/how working at home addresses symptoms and limitations</a:t>
            </a:r>
          </a:p>
          <a:p>
            <a:r>
              <a:rPr lang="en-US" sz="2400" dirty="0"/>
              <a:t>Note that </a:t>
            </a:r>
            <a:r>
              <a:rPr lang="en-US" sz="2400" b="0" dirty="0"/>
              <a:t>productivity and performance requirements were met while working</a:t>
            </a:r>
            <a:endParaRPr lang="en-US" sz="2400" dirty="0"/>
          </a:p>
          <a:p>
            <a:pPr marL="0" indent="0">
              <a:buNone/>
            </a:pPr>
            <a:r>
              <a:rPr lang="en-US" sz="2400" b="1" dirty="0"/>
              <a:t>What can the Employer do?</a:t>
            </a:r>
          </a:p>
          <a:p>
            <a:r>
              <a:rPr lang="en-US" sz="2400" dirty="0"/>
              <a:t>Consider mandatory telework due to the pandemic as a trial period that demonstrated satisfactory performance of all essential functions</a:t>
            </a:r>
          </a:p>
          <a:p>
            <a:r>
              <a:rPr lang="en-US" sz="2400" dirty="0"/>
              <a:t>Engage in a flexible, cooperative interactive process if alternative effective accommodations must be explored (e.g., hybrid work arrangement)</a:t>
            </a:r>
            <a:endParaRPr lang="en-US" sz="2400" b="1" dirty="0"/>
          </a:p>
        </p:txBody>
      </p:sp>
      <p:sp>
        <p:nvSpPr>
          <p:cNvPr id="4" name="Slide Number Placeholder 3">
            <a:extLst>
              <a:ext uri="{FF2B5EF4-FFF2-40B4-BE49-F238E27FC236}">
                <a16:creationId xmlns:a16="http://schemas.microsoft.com/office/drawing/2014/main" id="{B3146838-9F81-46A0-8D56-D70C5AB88D1A}"/>
              </a:ext>
            </a:extLst>
          </p:cNvPr>
          <p:cNvSpPr>
            <a:spLocks noGrp="1"/>
          </p:cNvSpPr>
          <p:nvPr>
            <p:ph type="sldNum" sz="quarter" idx="12"/>
          </p:nvPr>
        </p:nvSpPr>
        <p:spPr>
          <a:xfrm>
            <a:off x="11017165" y="70115"/>
            <a:ext cx="717635" cy="310885"/>
          </a:xfrm>
        </p:spPr>
        <p:txBody>
          <a:bodyPr/>
          <a:lstStyle/>
          <a:p>
            <a:fld id="{D57F1E4F-1CFF-5643-939E-217C01CDF565}" type="slidenum">
              <a:rPr lang="en-US" sz="1600" smtClean="0">
                <a:solidFill>
                  <a:srgbClr val="002C5F"/>
                </a:solidFill>
                <a:latin typeface="Arial Nova" panose="020B0504020202020204" pitchFamily="34" charset="0"/>
              </a:rPr>
              <a:pPr/>
              <a:t>30</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1426572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A0EB8-83EB-4D5D-AC31-065AC28C6C1A}"/>
              </a:ext>
            </a:extLst>
          </p:cNvPr>
          <p:cNvSpPr>
            <a:spLocks noGrp="1"/>
          </p:cNvSpPr>
          <p:nvPr>
            <p:ph type="title"/>
          </p:nvPr>
        </p:nvSpPr>
        <p:spPr>
          <a:xfrm>
            <a:off x="581192" y="702156"/>
            <a:ext cx="11029616" cy="1013800"/>
          </a:xfrm>
        </p:spPr>
        <p:txBody>
          <a:bodyPr>
            <a:normAutofit/>
          </a:bodyPr>
          <a:lstStyle/>
          <a:p>
            <a:r>
              <a:rPr lang="en-US" dirty="0"/>
              <a:t>Solutions: Anxiety</a:t>
            </a:r>
          </a:p>
        </p:txBody>
      </p:sp>
      <p:pic>
        <p:nvPicPr>
          <p:cNvPr id="6" name="Picture 5">
            <a:extLst>
              <a:ext uri="{FF2B5EF4-FFF2-40B4-BE49-F238E27FC236}">
                <a16:creationId xmlns:a16="http://schemas.microsoft.com/office/drawing/2014/main" id="{8AC3B7FE-7C39-4889-89D0-2438FE72A3C2}"/>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88" b="12278"/>
          <a:stretch/>
        </p:blipFill>
        <p:spPr>
          <a:xfrm>
            <a:off x="448732" y="1871133"/>
            <a:ext cx="3683001" cy="4504267"/>
          </a:xfrm>
          <a:prstGeom prst="rect">
            <a:avLst/>
          </a:prstGeom>
        </p:spPr>
      </p:pic>
      <p:sp>
        <p:nvSpPr>
          <p:cNvPr id="3" name="Content Placeholder 2">
            <a:extLst>
              <a:ext uri="{FF2B5EF4-FFF2-40B4-BE49-F238E27FC236}">
                <a16:creationId xmlns:a16="http://schemas.microsoft.com/office/drawing/2014/main" id="{1A02355D-64BF-49FB-9F69-03A48E202367}"/>
              </a:ext>
            </a:extLst>
          </p:cNvPr>
          <p:cNvSpPr>
            <a:spLocks noGrp="1"/>
          </p:cNvSpPr>
          <p:nvPr>
            <p:ph idx="1"/>
          </p:nvPr>
        </p:nvSpPr>
        <p:spPr>
          <a:xfrm>
            <a:off x="4475858" y="2180496"/>
            <a:ext cx="7140407" cy="3678303"/>
          </a:xfrm>
        </p:spPr>
        <p:txBody>
          <a:bodyPr>
            <a:noAutofit/>
          </a:bodyPr>
          <a:lstStyle/>
          <a:p>
            <a:r>
              <a:rPr lang="en-US" sz="2400" dirty="0"/>
              <a:t>Identify and reduce triggers</a:t>
            </a:r>
          </a:p>
          <a:p>
            <a:r>
              <a:rPr lang="en-US" sz="2400" dirty="0"/>
              <a:t>Flexible schedule</a:t>
            </a:r>
          </a:p>
          <a:p>
            <a:r>
              <a:rPr lang="en-US" sz="2400" dirty="0"/>
              <a:t>Modified break schedule</a:t>
            </a:r>
          </a:p>
          <a:p>
            <a:r>
              <a:rPr lang="en-US" sz="2400" dirty="0"/>
              <a:t>Contact a support person when anxiety </a:t>
            </a:r>
            <a:br>
              <a:rPr lang="en-US" sz="2400" dirty="0"/>
            </a:br>
            <a:r>
              <a:rPr lang="en-US" sz="2400" dirty="0"/>
              <a:t>is triggered</a:t>
            </a:r>
          </a:p>
          <a:p>
            <a:r>
              <a:rPr lang="en-US" sz="2400" dirty="0"/>
              <a:t>Rest area/private space</a:t>
            </a:r>
          </a:p>
          <a:p>
            <a:r>
              <a:rPr lang="en-US" sz="2400" dirty="0"/>
              <a:t>Support animal</a:t>
            </a:r>
          </a:p>
          <a:p>
            <a:r>
              <a:rPr lang="en-US" sz="2400" dirty="0"/>
              <a:t>Support person</a:t>
            </a:r>
          </a:p>
        </p:txBody>
      </p:sp>
      <p:sp>
        <p:nvSpPr>
          <p:cNvPr id="4" name="Slide Number Placeholder 3">
            <a:extLst>
              <a:ext uri="{FF2B5EF4-FFF2-40B4-BE49-F238E27FC236}">
                <a16:creationId xmlns:a16="http://schemas.microsoft.com/office/drawing/2014/main" id="{5D484F1A-71FA-47CF-9634-895E6600B11C}"/>
              </a:ext>
            </a:extLst>
          </p:cNvPr>
          <p:cNvSpPr>
            <a:spLocks noGrp="1"/>
          </p:cNvSpPr>
          <p:nvPr>
            <p:ph type="sldNum" sz="quarter" idx="12"/>
          </p:nvPr>
        </p:nvSpPr>
        <p:spPr>
          <a:xfrm>
            <a:off x="11201400" y="55053"/>
            <a:ext cx="544875"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31</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2551433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FAB2-903D-4B73-B5CE-6DB68A8610ED}"/>
              </a:ext>
            </a:extLst>
          </p:cNvPr>
          <p:cNvSpPr>
            <a:spLocks noGrp="1"/>
          </p:cNvSpPr>
          <p:nvPr>
            <p:ph type="title"/>
          </p:nvPr>
        </p:nvSpPr>
        <p:spPr/>
        <p:txBody>
          <a:bodyPr/>
          <a:lstStyle/>
          <a:p>
            <a:r>
              <a:rPr lang="en-US" dirty="0"/>
              <a:t>Solutions: Memory</a:t>
            </a:r>
          </a:p>
        </p:txBody>
      </p:sp>
      <p:sp>
        <p:nvSpPr>
          <p:cNvPr id="3" name="Content Placeholder 2">
            <a:extLst>
              <a:ext uri="{FF2B5EF4-FFF2-40B4-BE49-F238E27FC236}">
                <a16:creationId xmlns:a16="http://schemas.microsoft.com/office/drawing/2014/main" id="{40F6710C-272C-434A-BE4C-BD418D70A903}"/>
              </a:ext>
            </a:extLst>
          </p:cNvPr>
          <p:cNvSpPr>
            <a:spLocks noGrp="1"/>
          </p:cNvSpPr>
          <p:nvPr>
            <p:ph idx="1"/>
          </p:nvPr>
        </p:nvSpPr>
        <p:spPr>
          <a:xfrm>
            <a:off x="581193" y="1905000"/>
            <a:ext cx="11029615" cy="4372704"/>
          </a:xfrm>
        </p:spPr>
        <p:txBody>
          <a:bodyPr>
            <a:normAutofit lnSpcReduction="10000"/>
          </a:bodyPr>
          <a:lstStyle/>
          <a:p>
            <a:r>
              <a:rPr lang="en-US" sz="2000" dirty="0"/>
              <a:t>Written instructions and checklists</a:t>
            </a:r>
          </a:p>
          <a:p>
            <a:r>
              <a:rPr lang="en-US" sz="2000" dirty="0"/>
              <a:t>Use a voice recorder</a:t>
            </a:r>
          </a:p>
          <a:p>
            <a:r>
              <a:rPr lang="en-US" sz="2000" dirty="0"/>
              <a:t>Additional training time for new tasks </a:t>
            </a:r>
          </a:p>
          <a:p>
            <a:r>
              <a:rPr lang="en-US" sz="2000" dirty="0"/>
              <a:t>Environmental cues for locations of items (e.g., labels, color coding, or bulletin boards)</a:t>
            </a:r>
          </a:p>
          <a:p>
            <a:r>
              <a:rPr lang="en-US" sz="2000" dirty="0"/>
              <a:t>Training refreshers</a:t>
            </a:r>
          </a:p>
          <a:p>
            <a:r>
              <a:rPr lang="en-US" sz="2000" dirty="0"/>
              <a:t>Minutes of meetings/trainings </a:t>
            </a:r>
          </a:p>
          <a:p>
            <a:r>
              <a:rPr lang="en-US" sz="2000" dirty="0"/>
              <a:t>Flowchart to indicate steps in a task </a:t>
            </a:r>
          </a:p>
          <a:p>
            <a:r>
              <a:rPr lang="en-US" sz="2000" dirty="0"/>
              <a:t>Verbal or pictorial cues </a:t>
            </a:r>
          </a:p>
          <a:p>
            <a:r>
              <a:rPr lang="en-US" sz="2000" dirty="0"/>
              <a:t>Color-coding scheme to prioritize tasks </a:t>
            </a:r>
          </a:p>
          <a:p>
            <a:r>
              <a:rPr lang="en-US" sz="2000" dirty="0"/>
              <a:t>Notebooks, planners, or sticky notes to record information/as reminders of dates/tasks </a:t>
            </a:r>
            <a:endParaRPr lang="en-US" dirty="0"/>
          </a:p>
        </p:txBody>
      </p:sp>
      <p:sp>
        <p:nvSpPr>
          <p:cNvPr id="4" name="Slide Number Placeholder 3">
            <a:extLst>
              <a:ext uri="{FF2B5EF4-FFF2-40B4-BE49-F238E27FC236}">
                <a16:creationId xmlns:a16="http://schemas.microsoft.com/office/drawing/2014/main" id="{5D5BADB0-EEE0-4691-9A67-6784A71D9798}"/>
              </a:ext>
            </a:extLst>
          </p:cNvPr>
          <p:cNvSpPr>
            <a:spLocks noGrp="1"/>
          </p:cNvSpPr>
          <p:nvPr>
            <p:ph type="sldNum" sz="quarter" idx="12"/>
          </p:nvPr>
        </p:nvSpPr>
        <p:spPr>
          <a:xfrm>
            <a:off x="11031989" y="70116"/>
            <a:ext cx="717635" cy="310884"/>
          </a:xfrm>
        </p:spPr>
        <p:txBody>
          <a:bodyPr/>
          <a:lstStyle/>
          <a:p>
            <a:fld id="{D57F1E4F-1CFF-5643-939E-217C01CDF565}" type="slidenum">
              <a:rPr lang="en-US" sz="1600" smtClean="0">
                <a:solidFill>
                  <a:srgbClr val="002C5F"/>
                </a:solidFill>
              </a:rPr>
              <a:pPr/>
              <a:t>32</a:t>
            </a:fld>
            <a:endParaRPr lang="en-US" sz="1600" dirty="0">
              <a:solidFill>
                <a:srgbClr val="002C5F"/>
              </a:solidFill>
            </a:endParaRPr>
          </a:p>
        </p:txBody>
      </p:sp>
    </p:spTree>
    <p:extLst>
      <p:ext uri="{BB962C8B-B14F-4D97-AF65-F5344CB8AC3E}">
        <p14:creationId xmlns:p14="http://schemas.microsoft.com/office/powerpoint/2010/main" val="3978375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5" name="Rectangle 14">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F51EE5-638A-448D-9FCB-C7182F863F3D}"/>
              </a:ext>
            </a:extLst>
          </p:cNvPr>
          <p:cNvSpPr>
            <a:spLocks noGrp="1"/>
          </p:cNvSpPr>
          <p:nvPr>
            <p:ph type="title"/>
          </p:nvPr>
        </p:nvSpPr>
        <p:spPr>
          <a:xfrm>
            <a:off x="601255" y="702156"/>
            <a:ext cx="3409783" cy="1013800"/>
          </a:xfrm>
        </p:spPr>
        <p:txBody>
          <a:bodyPr>
            <a:normAutofit/>
          </a:bodyPr>
          <a:lstStyle/>
          <a:p>
            <a:r>
              <a:rPr lang="en-US" sz="2400" dirty="0">
                <a:latin typeface="Arial Nova" panose="020B0504020202020204" pitchFamily="34" charset="0"/>
              </a:rPr>
              <a:t>#</a:t>
            </a:r>
            <a:r>
              <a:rPr lang="en-US" sz="2400" cap="none" dirty="0">
                <a:latin typeface="Arial Nova" panose="020B0504020202020204" pitchFamily="34" charset="0"/>
              </a:rPr>
              <a:t>MentalHealthAtWork</a:t>
            </a:r>
            <a:endParaRPr lang="en-US" sz="2400" dirty="0">
              <a:latin typeface="Arial Nova" panose="020B0504020202020204" pitchFamily="34" charset="0"/>
            </a:endParaRPr>
          </a:p>
        </p:txBody>
      </p:sp>
      <p:sp>
        <p:nvSpPr>
          <p:cNvPr id="10" name="Content Placeholder 9">
            <a:extLst>
              <a:ext uri="{FF2B5EF4-FFF2-40B4-BE49-F238E27FC236}">
                <a16:creationId xmlns:a16="http://schemas.microsoft.com/office/drawing/2014/main" id="{3605C809-23A8-5D69-DED0-609B18C2147B}"/>
              </a:ext>
            </a:extLst>
          </p:cNvPr>
          <p:cNvSpPr>
            <a:spLocks noGrp="1"/>
          </p:cNvSpPr>
          <p:nvPr>
            <p:ph idx="1"/>
          </p:nvPr>
        </p:nvSpPr>
        <p:spPr>
          <a:xfrm>
            <a:off x="601255" y="1964168"/>
            <a:ext cx="3409782" cy="4036582"/>
          </a:xfrm>
        </p:spPr>
        <p:txBody>
          <a:bodyPr>
            <a:normAutofit/>
          </a:bodyPr>
          <a:lstStyle/>
          <a:p>
            <a:pPr marL="0" indent="0">
              <a:buNone/>
            </a:pPr>
            <a:r>
              <a:rPr lang="en-US" sz="2000" dirty="0">
                <a:solidFill>
                  <a:schemeClr val="bg1"/>
                </a:solidFill>
              </a:rPr>
              <a:t>Whether you’re a CEO, worker, manager, supervisor or someone with a mental health condition, we ALL have a role to play to ensure a mental health-friendly workplace. </a:t>
            </a:r>
          </a:p>
          <a:p>
            <a:pPr marL="0" indent="0">
              <a:buNone/>
            </a:pPr>
            <a:r>
              <a:rPr lang="en-US" sz="2000" dirty="0">
                <a:solidFill>
                  <a:schemeClr val="bg1"/>
                </a:solidFill>
              </a:rPr>
              <a:t>That’s the message behind the “Mental Health at Work: What Can I Do?” PSA.</a:t>
            </a:r>
          </a:p>
          <a:p>
            <a:endParaRPr lang="en-US" dirty="0">
              <a:solidFill>
                <a:schemeClr val="bg1"/>
              </a:solidFill>
            </a:endParaRPr>
          </a:p>
        </p:txBody>
      </p:sp>
      <p:pic>
        <p:nvPicPr>
          <p:cNvPr id="6" name="Content Placeholder 5" descr="What Can I Do? Mental Health at Work ad">
            <a:extLst>
              <a:ext uri="{FF2B5EF4-FFF2-40B4-BE49-F238E27FC236}">
                <a16:creationId xmlns:a16="http://schemas.microsoft.com/office/drawing/2014/main" id="{F1B3AB1D-8D39-4E08-885A-45B8328132D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99128" y="1232526"/>
            <a:ext cx="6489819" cy="3407154"/>
          </a:xfrm>
          <a:prstGeom prst="rect">
            <a:avLst/>
          </a:prstGeom>
        </p:spPr>
      </p:pic>
      <p:sp>
        <p:nvSpPr>
          <p:cNvPr id="14" name="TextBox 13" descr="Campaign for Disability Employment (CDE) “What Can I Do?” PSA&#10;WhatCanYouDoCampaign.org/psa-campaigns/mental-health-psa/&#10;">
            <a:extLst>
              <a:ext uri="{FF2B5EF4-FFF2-40B4-BE49-F238E27FC236}">
                <a16:creationId xmlns:a16="http://schemas.microsoft.com/office/drawing/2014/main" id="{C504C473-B560-4F15-9501-2D325FF0D330}"/>
              </a:ext>
            </a:extLst>
          </p:cNvPr>
          <p:cNvSpPr txBox="1"/>
          <p:nvPr/>
        </p:nvSpPr>
        <p:spPr>
          <a:xfrm>
            <a:off x="5096848" y="4892455"/>
            <a:ext cx="6094378" cy="1351139"/>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600"/>
              </a:spcAft>
              <a:buClr>
                <a:srgbClr val="1A3260"/>
              </a:buClr>
              <a:buSzPct val="92000"/>
              <a:buFontTx/>
              <a:buNone/>
              <a:tabLst/>
              <a:defRPr/>
            </a:pPr>
            <a:r>
              <a:rPr kumimoji="0" lang="en-US" sz="2400" b="0" i="0" u="none" strike="noStrike" kern="1200" cap="none" spc="0" normalizeH="0" baseline="0" noProof="0" dirty="0">
                <a:ln>
                  <a:noFill/>
                </a:ln>
                <a:solidFill>
                  <a:srgbClr val="4590B8"/>
                </a:solidFill>
                <a:effectLst/>
                <a:uLnTx/>
                <a:uFillTx/>
                <a:latin typeface="Arial Nova" panose="020B0504020202020204" pitchFamily="34" charset="0"/>
                <a:ea typeface="+mn-ea"/>
                <a:cs typeface="Arial" panose="020B0604020202020204" pitchFamily="34" charset="0"/>
              </a:rPr>
              <a:t>Campaign for Disability Employment (CDE)</a:t>
            </a:r>
            <a:br>
              <a:rPr kumimoji="0" lang="en-US" sz="2400" b="0" i="0" u="none" strike="noStrike" kern="1200" cap="none" spc="0" normalizeH="0" baseline="0" noProof="0" dirty="0">
                <a:ln>
                  <a:noFill/>
                </a:ln>
                <a:solidFill>
                  <a:srgbClr val="4590B8"/>
                </a:solidFill>
                <a:effectLst/>
                <a:uLnTx/>
                <a:uFillTx/>
                <a:latin typeface="Arial Nova" panose="020B0504020202020204" pitchFamily="34" charset="0"/>
                <a:ea typeface="+mn-ea"/>
                <a:cs typeface="Arial" panose="020B0604020202020204" pitchFamily="34" charset="0"/>
              </a:rPr>
            </a:br>
            <a:r>
              <a:rPr kumimoji="0" lang="en-US" sz="2400" b="0" i="0" u="none" strike="noStrike" kern="1200" cap="none" spc="0" normalizeH="0" baseline="0" noProof="0" dirty="0">
                <a:ln>
                  <a:noFill/>
                </a:ln>
                <a:solidFill>
                  <a:srgbClr val="4590B8"/>
                </a:solidFill>
                <a:effectLst/>
                <a:uLnTx/>
                <a:uFillTx/>
                <a:latin typeface="Arial Nova" panose="020B0504020202020204" pitchFamily="34" charset="0"/>
                <a:ea typeface="+mn-ea"/>
                <a:cs typeface="Arial" panose="020B0604020202020204" pitchFamily="34" charset="0"/>
              </a:rPr>
              <a:t>“What Can I Do?” PSA</a:t>
            </a:r>
          </a:p>
          <a:p>
            <a:pPr marL="0" marR="0" lvl="0" indent="0" algn="ctr" defTabSz="457200" rtl="0" eaLnBrk="1" fontAlgn="auto" latinLnBrk="0" hangingPunct="1">
              <a:lnSpc>
                <a:spcPct val="100000"/>
              </a:lnSpc>
              <a:spcBef>
                <a:spcPct val="20000"/>
              </a:spcBef>
              <a:spcAft>
                <a:spcPts val="600"/>
              </a:spcAft>
              <a:buClr>
                <a:srgbClr val="1A3260"/>
              </a:buClr>
              <a:buSzPct val="92000"/>
              <a:buFontTx/>
              <a:buNone/>
              <a:tabLst/>
              <a:defRPr/>
            </a:pPr>
            <a:r>
              <a:rPr lang="en-US" sz="2400" dirty="0">
                <a:solidFill>
                  <a:srgbClr val="4590B8"/>
                </a:solidFill>
                <a:latin typeface="Arial Nova" panose="020B0504020202020204" pitchFamily="34" charset="0"/>
                <a:cs typeface="Arial" panose="020B0604020202020204" pitchFamily="34" charset="0"/>
              </a:rPr>
              <a:t>WhatCanYouDoCampaign.org</a:t>
            </a:r>
            <a:endParaRPr kumimoji="0" lang="en-US" sz="2400" b="0" i="0" u="none" strike="noStrike" kern="1200" cap="none" spc="0" normalizeH="0" baseline="0" noProof="0" dirty="0">
              <a:ln>
                <a:noFill/>
              </a:ln>
              <a:solidFill>
                <a:srgbClr val="4590B8"/>
              </a:solidFill>
              <a:effectLst/>
              <a:uLnTx/>
              <a:uFillTx/>
              <a:latin typeface="Arial Nova" panose="020B0504020202020204" pitchFamily="34" charset="0"/>
              <a:ea typeface="+mn-ea"/>
              <a:cs typeface="Arial" panose="020B0604020202020204" pitchFamily="34" charset="0"/>
            </a:endParaRPr>
          </a:p>
        </p:txBody>
      </p:sp>
      <p:sp>
        <p:nvSpPr>
          <p:cNvPr id="9" name="Slide Number Placeholder 5">
            <a:extLst>
              <a:ext uri="{FF2B5EF4-FFF2-40B4-BE49-F238E27FC236}">
                <a16:creationId xmlns:a16="http://schemas.microsoft.com/office/drawing/2014/main" id="{4011388A-542A-47B5-9A72-580575B23FF1}"/>
              </a:ext>
            </a:extLst>
          </p:cNvPr>
          <p:cNvSpPr>
            <a:spLocks noGrp="1"/>
          </p:cNvSpPr>
          <p:nvPr>
            <p:ph type="sldNum" sz="quarter" idx="12"/>
          </p:nvPr>
        </p:nvSpPr>
        <p:spPr bwMode="auto">
          <a:xfrm>
            <a:off x="11031989" y="89484"/>
            <a:ext cx="717635" cy="2915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602779F-6F3E-4B27-9FEF-3862C33B9D5C}" type="slidenum">
              <a:rPr kumimoji="0" lang="en-US" altLang="en-US" sz="1600" b="0" i="0" u="none" strike="noStrike" kern="1200" cap="none" spc="0" normalizeH="0" baseline="0" noProof="0">
                <a:ln>
                  <a:noFill/>
                </a:ln>
                <a:solidFill>
                  <a:srgbClr val="1A3260"/>
                </a:solidFill>
                <a:effectLst/>
                <a:uLnTx/>
                <a:uFillTx/>
                <a:latin typeface="Arial Nova" panose="020B05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6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4067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54814868-FDB6-77CC-E46B-D989C26CD76E}"/>
              </a:ext>
            </a:extLst>
          </p:cNvPr>
          <p:cNvSpPr>
            <a:spLocks noGrp="1"/>
          </p:cNvSpPr>
          <p:nvPr>
            <p:ph type="title" idx="4294967295"/>
          </p:nvPr>
        </p:nvSpPr>
        <p:spPr>
          <a:xfrm>
            <a:off x="590550" y="1247775"/>
            <a:ext cx="3409950" cy="4035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Char char=""/>
              <a:tabLst/>
              <a:defRPr/>
            </a:pPr>
            <a:r>
              <a:rPr kumimoji="0" lang="en-US" sz="36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AskEARN.org</a:t>
            </a:r>
          </a:p>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kumimoji="0" lang="en-US" sz="36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Mental Health </a:t>
            </a:r>
            <a:br>
              <a:rPr kumimoji="0" lang="en-US" sz="36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br>
            <a:r>
              <a:rPr kumimoji="0" lang="en-US" sz="36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Toolkit</a:t>
            </a:r>
            <a:endParaRPr kumimoji="0" lang="en-US" sz="2400" b="0"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endParaRPr>
          </a:p>
        </p:txBody>
      </p:sp>
      <p:pic>
        <p:nvPicPr>
          <p:cNvPr id="6" name="Content Placeholder 5" descr="Proven strategies for building a mentally healthy workplace include the 4 A’s. 1) Awareness: Build awareness and a supportive culture. 2) Accommodations: Provide accommodations to employees. 3) Assistance: Offer Employee Assistance. 4) Access: Ensure access to treatment">
            <a:extLst>
              <a:ext uri="{FF2B5EF4-FFF2-40B4-BE49-F238E27FC236}">
                <a16:creationId xmlns:a16="http://schemas.microsoft.com/office/drawing/2014/main" id="{3935F235-A7A2-4C8B-B49A-7178BEEC1375}"/>
              </a:ext>
            </a:extLst>
          </p:cNvPr>
          <p:cNvPicPr>
            <a:picLocks noChangeAspect="1"/>
          </p:cNvPicPr>
          <p:nvPr/>
        </p:nvPicPr>
        <p:blipFill>
          <a:blip r:embed="rId3"/>
          <a:stretch>
            <a:fillRect/>
          </a:stretch>
        </p:blipFill>
        <p:spPr>
          <a:xfrm>
            <a:off x="4380830" y="1600200"/>
            <a:ext cx="7368793" cy="3657599"/>
          </a:xfrm>
          <a:prstGeom prst="rect">
            <a:avLst/>
          </a:prstGeom>
        </p:spPr>
      </p:pic>
      <p:sp>
        <p:nvSpPr>
          <p:cNvPr id="4" name="Slide Number Placeholder 3">
            <a:extLst>
              <a:ext uri="{FF2B5EF4-FFF2-40B4-BE49-F238E27FC236}">
                <a16:creationId xmlns:a16="http://schemas.microsoft.com/office/drawing/2014/main" id="{F694C1B4-64BF-4011-A521-A57CD2A01D10}"/>
              </a:ext>
            </a:extLst>
          </p:cNvPr>
          <p:cNvSpPr>
            <a:spLocks noGrp="1"/>
          </p:cNvSpPr>
          <p:nvPr>
            <p:ph type="sldNum" sz="quarter" idx="12"/>
          </p:nvPr>
        </p:nvSpPr>
        <p:spPr>
          <a:xfrm>
            <a:off x="10744200" y="0"/>
            <a:ext cx="1005423" cy="457200"/>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34</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1195644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6482-5C01-42E9-8B25-D374D61324A6}"/>
              </a:ext>
            </a:extLst>
          </p:cNvPr>
          <p:cNvSpPr>
            <a:spLocks noGrp="1"/>
          </p:cNvSpPr>
          <p:nvPr>
            <p:ph type="title"/>
          </p:nvPr>
        </p:nvSpPr>
        <p:spPr>
          <a:xfrm>
            <a:off x="581192" y="702156"/>
            <a:ext cx="11029616" cy="1013800"/>
          </a:xfrm>
        </p:spPr>
        <p:txBody>
          <a:bodyPr>
            <a:normAutofit/>
          </a:bodyPr>
          <a:lstStyle/>
          <a:p>
            <a:r>
              <a:rPr lang="en-US" dirty="0"/>
              <a:t>Situation: infertility</a:t>
            </a:r>
          </a:p>
        </p:txBody>
      </p:sp>
      <p:sp>
        <p:nvSpPr>
          <p:cNvPr id="13" name="Rectangle 12">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1BED2342-692A-4A25-AFAC-FBCC8C81D11D}"/>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969" r="1255" b="-4"/>
          <a:stretch/>
        </p:blipFill>
        <p:spPr>
          <a:xfrm>
            <a:off x="657225" y="2361056"/>
            <a:ext cx="4962525" cy="3649219"/>
          </a:xfrm>
          <a:prstGeom prst="rect">
            <a:avLst/>
          </a:prstGeom>
        </p:spPr>
      </p:pic>
      <p:sp>
        <p:nvSpPr>
          <p:cNvPr id="10" name="Content Placeholder 9">
            <a:extLst>
              <a:ext uri="{FF2B5EF4-FFF2-40B4-BE49-F238E27FC236}">
                <a16:creationId xmlns:a16="http://schemas.microsoft.com/office/drawing/2014/main" id="{C8903193-CBB4-7964-CE80-417D4957E804}"/>
              </a:ext>
            </a:extLst>
          </p:cNvPr>
          <p:cNvSpPr>
            <a:spLocks noGrp="1"/>
          </p:cNvSpPr>
          <p:nvPr>
            <p:ph idx="1"/>
          </p:nvPr>
        </p:nvSpPr>
        <p:spPr>
          <a:xfrm>
            <a:off x="6335805" y="2180496"/>
            <a:ext cx="5275001" cy="4045683"/>
          </a:xfrm>
        </p:spPr>
        <p:txBody>
          <a:bodyPr>
            <a:normAutofit/>
          </a:bodyPr>
          <a:lstStyle/>
          <a:p>
            <a:pPr marL="0" indent="0">
              <a:buNone/>
            </a:pPr>
            <a:r>
              <a:rPr lang="en-US" sz="2400" dirty="0"/>
              <a:t>Hannah has endometriosis and has had difficulty conceiving as a result. She will receive in vitro fertilization (IVF) treatments. To improve the chances of fertilization, Hannah’s health care provider recommends she avoid work stress.</a:t>
            </a:r>
          </a:p>
        </p:txBody>
      </p:sp>
      <p:sp>
        <p:nvSpPr>
          <p:cNvPr id="4" name="Slide Number Placeholder 3">
            <a:extLst>
              <a:ext uri="{FF2B5EF4-FFF2-40B4-BE49-F238E27FC236}">
                <a16:creationId xmlns:a16="http://schemas.microsoft.com/office/drawing/2014/main" id="{4E7B1311-94E5-4590-B677-2B9193EF178A}"/>
              </a:ext>
            </a:extLst>
          </p:cNvPr>
          <p:cNvSpPr>
            <a:spLocks noGrp="1"/>
          </p:cNvSpPr>
          <p:nvPr>
            <p:ph type="sldNum" sz="quarter" idx="12"/>
          </p:nvPr>
        </p:nvSpPr>
        <p:spPr>
          <a:xfrm>
            <a:off x="10668000" y="55053"/>
            <a:ext cx="1066800"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35</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1967654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A428-AA2A-4690-B34E-B57F5B1F84D9}"/>
              </a:ext>
            </a:extLst>
          </p:cNvPr>
          <p:cNvSpPr>
            <a:spLocks noGrp="1"/>
          </p:cNvSpPr>
          <p:nvPr>
            <p:ph type="title"/>
          </p:nvPr>
        </p:nvSpPr>
        <p:spPr/>
        <p:txBody>
          <a:bodyPr>
            <a:normAutofit/>
          </a:bodyPr>
          <a:lstStyle/>
          <a:p>
            <a:r>
              <a:rPr lang="en-US" dirty="0"/>
              <a:t>Solutions: stress</a:t>
            </a:r>
          </a:p>
        </p:txBody>
      </p:sp>
      <p:sp>
        <p:nvSpPr>
          <p:cNvPr id="3" name="Content Placeholder 2">
            <a:extLst>
              <a:ext uri="{FF2B5EF4-FFF2-40B4-BE49-F238E27FC236}">
                <a16:creationId xmlns:a16="http://schemas.microsoft.com/office/drawing/2014/main" id="{BF445204-98BC-4216-96F8-06BAD06AC364}"/>
              </a:ext>
            </a:extLst>
          </p:cNvPr>
          <p:cNvSpPr>
            <a:spLocks noGrp="1"/>
          </p:cNvSpPr>
          <p:nvPr>
            <p:ph idx="1"/>
          </p:nvPr>
        </p:nvSpPr>
        <p:spPr/>
        <p:txBody>
          <a:bodyPr>
            <a:normAutofit/>
          </a:bodyPr>
          <a:lstStyle/>
          <a:p>
            <a:r>
              <a:rPr lang="en-US" sz="2400" dirty="0"/>
              <a:t>Be flexible on the times that employees should be working</a:t>
            </a:r>
          </a:p>
          <a:p>
            <a:r>
              <a:rPr lang="en-US" sz="2400" dirty="0"/>
              <a:t>Provide additional breaks for de-escalation when needed</a:t>
            </a:r>
          </a:p>
          <a:p>
            <a:r>
              <a:rPr lang="en-US" sz="2400" dirty="0"/>
              <a:t>Reallocate marginal duties that cause undue stress</a:t>
            </a:r>
          </a:p>
          <a:p>
            <a:r>
              <a:rPr lang="en-US" sz="2400" dirty="0"/>
              <a:t>Allow support dog</a:t>
            </a:r>
          </a:p>
          <a:p>
            <a:pPr>
              <a:spcAft>
                <a:spcPts val="1200"/>
              </a:spcAft>
            </a:pPr>
            <a:r>
              <a:rPr lang="en-US" sz="2400" dirty="0"/>
              <a:t>Access EAP for coping with stress</a:t>
            </a:r>
          </a:p>
          <a:p>
            <a:pPr marL="0" indent="0">
              <a:buNone/>
            </a:pPr>
            <a:r>
              <a:rPr lang="en-US" sz="2000" dirty="0">
                <a:hlinkClick r:id="rId3"/>
              </a:rPr>
              <a:t>Dealing with Stress in the Workplace</a:t>
            </a:r>
            <a:endParaRPr lang="en-US" sz="2000" dirty="0"/>
          </a:p>
          <a:p>
            <a:pPr marL="0" indent="0">
              <a:buNone/>
            </a:pPr>
            <a:r>
              <a:rPr lang="en-US" sz="2000" dirty="0">
                <a:hlinkClick r:id="rId4"/>
              </a:rPr>
              <a:t>Dealing with Stress in the Workplace, Part 2</a:t>
            </a:r>
            <a:endParaRPr lang="en-US" sz="2000" dirty="0"/>
          </a:p>
        </p:txBody>
      </p:sp>
      <p:sp>
        <p:nvSpPr>
          <p:cNvPr id="4" name="Slide Number Placeholder 3">
            <a:extLst>
              <a:ext uri="{FF2B5EF4-FFF2-40B4-BE49-F238E27FC236}">
                <a16:creationId xmlns:a16="http://schemas.microsoft.com/office/drawing/2014/main" id="{34A50D03-F4C6-498C-9889-B8EFA57E7397}"/>
              </a:ext>
            </a:extLst>
          </p:cNvPr>
          <p:cNvSpPr>
            <a:spLocks noGrp="1"/>
          </p:cNvSpPr>
          <p:nvPr>
            <p:ph type="sldNum" sz="quarter" idx="12"/>
          </p:nvPr>
        </p:nvSpPr>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36</a:t>
            </a:fld>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7183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2AB01-D523-4DF3-8282-EA354B6D4881}"/>
              </a:ext>
            </a:extLst>
          </p:cNvPr>
          <p:cNvSpPr>
            <a:spLocks noGrp="1"/>
          </p:cNvSpPr>
          <p:nvPr>
            <p:ph type="title"/>
          </p:nvPr>
        </p:nvSpPr>
        <p:spPr>
          <a:xfrm>
            <a:off x="581192" y="702156"/>
            <a:ext cx="11029616" cy="1013800"/>
          </a:xfrm>
        </p:spPr>
        <p:txBody>
          <a:bodyPr>
            <a:normAutofit/>
          </a:bodyPr>
          <a:lstStyle/>
          <a:p>
            <a:r>
              <a:rPr lang="en-US" dirty="0"/>
              <a:t>Situation: Pregnancy</a:t>
            </a:r>
          </a:p>
        </p:txBody>
      </p:sp>
      <p:sp>
        <p:nvSpPr>
          <p:cNvPr id="14" name="Rectangle 13">
            <a:extLst>
              <a:ext uri="{FF2B5EF4-FFF2-40B4-BE49-F238E27FC236}">
                <a16:creationId xmlns:a16="http://schemas.microsoft.com/office/drawing/2014/main" id="{2A2327CB-1839-4A51-8B61-B95E86C56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5846113-8409-4FF9-9BB9-0C3A2518A9D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010" r="1" b="22292"/>
          <a:stretch/>
        </p:blipFill>
        <p:spPr>
          <a:xfrm>
            <a:off x="657225" y="2361056"/>
            <a:ext cx="3305175" cy="3649219"/>
          </a:xfrm>
          <a:prstGeom prst="rect">
            <a:avLst/>
          </a:prstGeom>
        </p:spPr>
      </p:pic>
      <p:sp>
        <p:nvSpPr>
          <p:cNvPr id="3" name="Content Placeholder 2">
            <a:extLst>
              <a:ext uri="{FF2B5EF4-FFF2-40B4-BE49-F238E27FC236}">
                <a16:creationId xmlns:a16="http://schemas.microsoft.com/office/drawing/2014/main" id="{449FDB30-8605-4A4B-92FC-FB34613F5FA5}"/>
              </a:ext>
            </a:extLst>
          </p:cNvPr>
          <p:cNvSpPr>
            <a:spLocks noGrp="1"/>
          </p:cNvSpPr>
          <p:nvPr>
            <p:ph idx="1"/>
          </p:nvPr>
        </p:nvSpPr>
        <p:spPr>
          <a:xfrm>
            <a:off x="4505325" y="2180496"/>
            <a:ext cx="7105481" cy="4045683"/>
          </a:xfrm>
        </p:spPr>
        <p:txBody>
          <a:bodyPr>
            <a:normAutofit/>
          </a:bodyPr>
          <a:lstStyle/>
          <a:p>
            <a:pPr marL="0" indent="0">
              <a:buNone/>
            </a:pPr>
            <a:r>
              <a:rPr lang="en-US" sz="2400" dirty="0"/>
              <a:t>Kristin is experiencing complications in the third trimester of pregnancy. She is restricted from lifting more than 10 </a:t>
            </a:r>
            <a:r>
              <a:rPr lang="en-US" sz="2400" dirty="0" err="1"/>
              <a:t>lbs</a:t>
            </a:r>
            <a:r>
              <a:rPr lang="en-US" sz="2400" dirty="0"/>
              <a:t> and must take frequent breaks to sit down. Kristin is wary of telling the employer she needs accommodations. The employer has light duty work available, but she believes the employer will not offer it because she doesn’t have a work-related injury.</a:t>
            </a:r>
          </a:p>
        </p:txBody>
      </p:sp>
      <p:sp>
        <p:nvSpPr>
          <p:cNvPr id="4" name="Slide Number Placeholder 3">
            <a:extLst>
              <a:ext uri="{FF2B5EF4-FFF2-40B4-BE49-F238E27FC236}">
                <a16:creationId xmlns:a16="http://schemas.microsoft.com/office/drawing/2014/main" id="{C57B7188-5F07-4319-864C-7FD109C462D3}"/>
              </a:ext>
            </a:extLst>
          </p:cNvPr>
          <p:cNvSpPr>
            <a:spLocks noGrp="1"/>
          </p:cNvSpPr>
          <p:nvPr>
            <p:ph type="sldNum" sz="quarter" idx="12"/>
          </p:nvPr>
        </p:nvSpPr>
        <p:spPr>
          <a:xfrm>
            <a:off x="10668000" y="76200"/>
            <a:ext cx="1066800"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37</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331037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175D-0437-49F7-9B69-99311229D8F9}"/>
              </a:ext>
            </a:extLst>
          </p:cNvPr>
          <p:cNvSpPr>
            <a:spLocks noGrp="1"/>
          </p:cNvSpPr>
          <p:nvPr>
            <p:ph type="title"/>
          </p:nvPr>
        </p:nvSpPr>
        <p:spPr/>
        <p:txBody>
          <a:bodyPr/>
          <a:lstStyle/>
          <a:p>
            <a:r>
              <a:rPr lang="en-US" dirty="0"/>
              <a:t>Solutions: Pregnancy</a:t>
            </a:r>
          </a:p>
        </p:txBody>
      </p:sp>
      <p:sp>
        <p:nvSpPr>
          <p:cNvPr id="3" name="Content Placeholder 2">
            <a:extLst>
              <a:ext uri="{FF2B5EF4-FFF2-40B4-BE49-F238E27FC236}">
                <a16:creationId xmlns:a16="http://schemas.microsoft.com/office/drawing/2014/main" id="{951EA739-94C2-493E-832F-62D9622C75A1}"/>
              </a:ext>
            </a:extLst>
          </p:cNvPr>
          <p:cNvSpPr>
            <a:spLocks noGrp="1"/>
          </p:cNvSpPr>
          <p:nvPr>
            <p:ph idx="1"/>
          </p:nvPr>
        </p:nvSpPr>
        <p:spPr/>
        <p:txBody>
          <a:bodyPr>
            <a:normAutofit lnSpcReduction="10000"/>
          </a:bodyPr>
          <a:lstStyle/>
          <a:p>
            <a:pPr marL="0" indent="0">
              <a:buNone/>
            </a:pPr>
            <a:r>
              <a:rPr lang="en-US" sz="2400" b="1" dirty="0"/>
              <a:t>What can Kristin do?</a:t>
            </a:r>
          </a:p>
          <a:p>
            <a:r>
              <a:rPr lang="en-US" sz="2400" dirty="0"/>
              <a:t>Approach the employer with solutions</a:t>
            </a:r>
          </a:p>
          <a:p>
            <a:pPr>
              <a:spcAft>
                <a:spcPts val="1200"/>
              </a:spcAft>
            </a:pPr>
            <a:r>
              <a:rPr lang="en-US" sz="2400" dirty="0"/>
              <a:t>Request a modified duty assignment for the short-term duration of the pregnancy</a:t>
            </a:r>
          </a:p>
          <a:p>
            <a:pPr marL="0" indent="0">
              <a:buNone/>
            </a:pPr>
            <a:r>
              <a:rPr lang="en-US" sz="2400" b="1" dirty="0"/>
              <a:t>What can the Employer do?</a:t>
            </a:r>
          </a:p>
          <a:p>
            <a:r>
              <a:rPr lang="en-US" sz="2400" dirty="0"/>
              <a:t>If modified duty is provided to other similarly situated employees, provide temporary modified duty</a:t>
            </a:r>
          </a:p>
          <a:p>
            <a:r>
              <a:rPr lang="en-US" sz="2400" dirty="0"/>
              <a:t>If not, explore alternative effective solutions (e.g., job sharing, reassignment)</a:t>
            </a:r>
          </a:p>
          <a:p>
            <a:endParaRPr lang="en-US" dirty="0"/>
          </a:p>
        </p:txBody>
      </p:sp>
      <p:sp>
        <p:nvSpPr>
          <p:cNvPr id="4" name="Slide Number Placeholder 3">
            <a:extLst>
              <a:ext uri="{FF2B5EF4-FFF2-40B4-BE49-F238E27FC236}">
                <a16:creationId xmlns:a16="http://schemas.microsoft.com/office/drawing/2014/main" id="{C6E5073E-C364-4BAF-B465-5BE8602F2BDF}"/>
              </a:ext>
            </a:extLst>
          </p:cNvPr>
          <p:cNvSpPr>
            <a:spLocks noGrp="1"/>
          </p:cNvSpPr>
          <p:nvPr>
            <p:ph type="sldNum" sz="quarter" idx="12"/>
          </p:nvPr>
        </p:nvSpPr>
        <p:spPr>
          <a:xfrm>
            <a:off x="10972800" y="76199"/>
            <a:ext cx="762000" cy="328917"/>
          </a:xfrm>
        </p:spPr>
        <p:txBody>
          <a:bodyPr/>
          <a:lstStyle/>
          <a:p>
            <a:fld id="{D57F1E4F-1CFF-5643-939E-217C01CDF565}" type="slidenum">
              <a:rPr lang="en-US" sz="1600" smtClean="0">
                <a:solidFill>
                  <a:srgbClr val="002C5F"/>
                </a:solidFill>
                <a:latin typeface="Arial Nova" panose="020B0504020202020204" pitchFamily="34" charset="0"/>
              </a:rPr>
              <a:pPr/>
              <a:t>38</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2621111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99F1-45E4-4E1D-B9B1-F67F20B15DD5}"/>
              </a:ext>
            </a:extLst>
          </p:cNvPr>
          <p:cNvSpPr>
            <a:spLocks noGrp="1"/>
          </p:cNvSpPr>
          <p:nvPr>
            <p:ph type="title"/>
          </p:nvPr>
        </p:nvSpPr>
        <p:spPr/>
        <p:txBody>
          <a:bodyPr/>
          <a:lstStyle/>
          <a:p>
            <a:r>
              <a:rPr lang="en-US" dirty="0"/>
              <a:t>Solutions: Modified/Light Duty</a:t>
            </a:r>
          </a:p>
        </p:txBody>
      </p:sp>
      <p:sp>
        <p:nvSpPr>
          <p:cNvPr id="3" name="Content Placeholder 2">
            <a:extLst>
              <a:ext uri="{FF2B5EF4-FFF2-40B4-BE49-F238E27FC236}">
                <a16:creationId xmlns:a16="http://schemas.microsoft.com/office/drawing/2014/main" id="{24F89E27-40A9-450B-95C6-2DF8EAFCC6CA}"/>
              </a:ext>
            </a:extLst>
          </p:cNvPr>
          <p:cNvSpPr>
            <a:spLocks noGrp="1"/>
          </p:cNvSpPr>
          <p:nvPr>
            <p:ph idx="1"/>
          </p:nvPr>
        </p:nvSpPr>
        <p:spPr/>
        <p:txBody>
          <a:bodyPr>
            <a:normAutofit/>
          </a:bodyPr>
          <a:lstStyle/>
          <a:p>
            <a:r>
              <a:rPr lang="en-US" sz="2400" dirty="0"/>
              <a:t>Modified/light duty is t</a:t>
            </a:r>
            <a:r>
              <a:rPr lang="en-US" sz="2400" b="0" i="0" dirty="0">
                <a:solidFill>
                  <a:srgbClr val="002C5F"/>
                </a:solidFill>
                <a:effectLst/>
              </a:rPr>
              <a:t>emporary or permanent work that is physically </a:t>
            </a:r>
            <a:br>
              <a:rPr lang="en-US" sz="2400" b="0" i="0" dirty="0">
                <a:solidFill>
                  <a:srgbClr val="002C5F"/>
                </a:solidFill>
                <a:effectLst/>
              </a:rPr>
            </a:br>
            <a:r>
              <a:rPr lang="en-US" sz="2400" b="0" i="0" dirty="0">
                <a:solidFill>
                  <a:srgbClr val="002C5F"/>
                </a:solidFill>
                <a:effectLst/>
              </a:rPr>
              <a:t>or mentally less demanding than normal job duties</a:t>
            </a:r>
            <a:endParaRPr lang="en-US" sz="2400" dirty="0">
              <a:solidFill>
                <a:srgbClr val="002C5F"/>
              </a:solidFill>
            </a:endParaRPr>
          </a:p>
          <a:p>
            <a:r>
              <a:rPr lang="en-US" sz="2400" dirty="0"/>
              <a:t>An employer may not deny an employee light duty because she is pregnant</a:t>
            </a:r>
          </a:p>
          <a:p>
            <a:pPr>
              <a:spcAft>
                <a:spcPts val="1200"/>
              </a:spcAft>
            </a:pPr>
            <a:r>
              <a:rPr lang="en-US" sz="2400" dirty="0"/>
              <a:t>May violate the PDA if light duty policy imposes significant burdens on pregnant employees that cannot be supported by a sufficiently strong justification</a:t>
            </a:r>
          </a:p>
          <a:p>
            <a:pPr marL="0" indent="0">
              <a:buNone/>
            </a:pPr>
            <a:r>
              <a:rPr lang="en-US" sz="2000" dirty="0">
                <a:hlinkClick r:id="rId3"/>
              </a:rPr>
              <a:t>Enforcement Guidance on Pregnancy Discrimination and Related Issues</a:t>
            </a:r>
            <a:r>
              <a:rPr lang="en-US" sz="2000" dirty="0"/>
              <a:t> (EEOC)</a:t>
            </a:r>
          </a:p>
        </p:txBody>
      </p:sp>
      <p:sp>
        <p:nvSpPr>
          <p:cNvPr id="4" name="Slide Number Placeholder 3">
            <a:extLst>
              <a:ext uri="{FF2B5EF4-FFF2-40B4-BE49-F238E27FC236}">
                <a16:creationId xmlns:a16="http://schemas.microsoft.com/office/drawing/2014/main" id="{5746BECC-1F33-4149-A7B3-FE3D6AA896AE}"/>
              </a:ext>
            </a:extLst>
          </p:cNvPr>
          <p:cNvSpPr>
            <a:spLocks noGrp="1"/>
          </p:cNvSpPr>
          <p:nvPr>
            <p:ph type="sldNum" sz="quarter" idx="12"/>
          </p:nvPr>
        </p:nvSpPr>
        <p:spPr/>
        <p:txBody>
          <a:bodyPr/>
          <a:lstStyle/>
          <a:p>
            <a:fld id="{D57F1E4F-1CFF-5643-939E-217C01CDF565}" type="slidenum">
              <a:rPr lang="en-US" sz="1600" smtClean="0">
                <a:solidFill>
                  <a:srgbClr val="002C5F"/>
                </a:solidFill>
                <a:latin typeface="Arial Nova" panose="020B0504020202020204" pitchFamily="34" charset="0"/>
              </a:rPr>
              <a:pPr/>
              <a:t>39</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158140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2521ED3-792F-4EB1-998B-4DEC5850E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7D640CF-23C0-42C0-8FAD-62095C6E2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09BF3860-6007-4275-946E-81F1F2B19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28651"/>
            <a:ext cx="3703320" cy="57511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7A32F9-CA5C-42B0-A0B6-23A4A9FDC384}"/>
              </a:ext>
            </a:extLst>
          </p:cNvPr>
          <p:cNvSpPr>
            <a:spLocks noGrp="1"/>
          </p:cNvSpPr>
          <p:nvPr>
            <p:ph type="title"/>
          </p:nvPr>
        </p:nvSpPr>
        <p:spPr>
          <a:xfrm>
            <a:off x="764043" y="945332"/>
            <a:ext cx="3188526" cy="937256"/>
          </a:xfrm>
        </p:spPr>
        <p:txBody>
          <a:bodyPr>
            <a:normAutofit/>
          </a:bodyPr>
          <a:lstStyle/>
          <a:p>
            <a:r>
              <a:rPr lang="en-US" sz="2400">
                <a:solidFill>
                  <a:srgbClr val="FFFFFF"/>
                </a:solidFill>
              </a:rPr>
              <a:t>Discussion</a:t>
            </a:r>
          </a:p>
        </p:txBody>
      </p:sp>
      <p:sp>
        <p:nvSpPr>
          <p:cNvPr id="3" name="Content Placeholder 2">
            <a:extLst>
              <a:ext uri="{FF2B5EF4-FFF2-40B4-BE49-F238E27FC236}">
                <a16:creationId xmlns:a16="http://schemas.microsoft.com/office/drawing/2014/main" id="{3720B014-9465-49FD-8F35-4F1771A16008}"/>
              </a:ext>
            </a:extLst>
          </p:cNvPr>
          <p:cNvSpPr>
            <a:spLocks noGrp="1"/>
          </p:cNvSpPr>
          <p:nvPr>
            <p:ph idx="1"/>
          </p:nvPr>
        </p:nvSpPr>
        <p:spPr>
          <a:xfrm>
            <a:off x="764043" y="1959043"/>
            <a:ext cx="3132754" cy="3832158"/>
          </a:xfrm>
        </p:spPr>
        <p:txBody>
          <a:bodyPr>
            <a:normAutofit/>
          </a:bodyPr>
          <a:lstStyle/>
          <a:p>
            <a:pPr marL="0" indent="0">
              <a:buNone/>
            </a:pPr>
            <a:r>
              <a:rPr lang="en-US" sz="2000" dirty="0">
                <a:solidFill>
                  <a:srgbClr val="FFFFFF"/>
                </a:solidFill>
              </a:rPr>
              <a:t>Summary of Common Reproductive Health Conditions</a:t>
            </a:r>
          </a:p>
          <a:p>
            <a:pPr marL="0" indent="0">
              <a:buNone/>
            </a:pPr>
            <a:r>
              <a:rPr lang="en-US" sz="2000" dirty="0">
                <a:solidFill>
                  <a:srgbClr val="FFFFFF"/>
                </a:solidFill>
              </a:rPr>
              <a:t>Common Symptoms </a:t>
            </a:r>
            <a:br>
              <a:rPr lang="en-US" sz="2000" dirty="0">
                <a:solidFill>
                  <a:srgbClr val="FFFFFF"/>
                </a:solidFill>
              </a:rPr>
            </a:br>
            <a:r>
              <a:rPr lang="en-US" sz="2000" dirty="0">
                <a:solidFill>
                  <a:srgbClr val="FFFFFF"/>
                </a:solidFill>
              </a:rPr>
              <a:t>and Limitations and </a:t>
            </a:r>
            <a:br>
              <a:rPr lang="en-US" sz="2000" dirty="0">
                <a:solidFill>
                  <a:srgbClr val="FFFFFF"/>
                </a:solidFill>
              </a:rPr>
            </a:br>
            <a:r>
              <a:rPr lang="en-US" sz="2000" dirty="0">
                <a:solidFill>
                  <a:srgbClr val="FFFFFF"/>
                </a:solidFill>
              </a:rPr>
              <a:t>Effect on Working</a:t>
            </a:r>
          </a:p>
          <a:p>
            <a:pPr marL="0" indent="0">
              <a:buNone/>
            </a:pPr>
            <a:r>
              <a:rPr lang="en-US" sz="2000" dirty="0">
                <a:solidFill>
                  <a:srgbClr val="FFFFFF"/>
                </a:solidFill>
              </a:rPr>
              <a:t>Accommodation </a:t>
            </a:r>
            <a:br>
              <a:rPr lang="en-US" sz="2000" dirty="0">
                <a:solidFill>
                  <a:srgbClr val="FFFFFF"/>
                </a:solidFill>
              </a:rPr>
            </a:br>
            <a:r>
              <a:rPr lang="en-US" sz="2000" dirty="0">
                <a:solidFill>
                  <a:srgbClr val="FFFFFF"/>
                </a:solidFill>
              </a:rPr>
              <a:t>and Compliance Considerations</a:t>
            </a:r>
          </a:p>
        </p:txBody>
      </p:sp>
      <p:pic>
        <p:nvPicPr>
          <p:cNvPr id="12" name="Picture 11">
            <a:extLst>
              <a:ext uri="{FF2B5EF4-FFF2-40B4-BE49-F238E27FC236}">
                <a16:creationId xmlns:a16="http://schemas.microsoft.com/office/drawing/2014/main" id="{F2C901D5-D675-41E9-873E-4FDE613F86EA}"/>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66" r="2" b="2"/>
          <a:stretch/>
        </p:blipFill>
        <p:spPr>
          <a:xfrm>
            <a:off x="6604953" y="2904417"/>
            <a:ext cx="5136740" cy="3475429"/>
          </a:xfrm>
          <a:prstGeom prst="rect">
            <a:avLst/>
          </a:prstGeom>
        </p:spPr>
      </p:pic>
      <p:pic>
        <p:nvPicPr>
          <p:cNvPr id="5" name="Picture 4">
            <a:extLst>
              <a:ext uri="{FF2B5EF4-FFF2-40B4-BE49-F238E27FC236}">
                <a16:creationId xmlns:a16="http://schemas.microsoft.com/office/drawing/2014/main" id="{4037BFF9-CC54-4B86-8659-8191D740B09F}"/>
              </a:ext>
              <a:ext uri="{C183D7F6-B498-43B3-948B-1728B52AA6E4}">
                <adec:decorative xmlns:adec="http://schemas.microsoft.com/office/drawing/2017/decorative" val="1"/>
              </a:ext>
            </a:extLst>
          </p:cNvPr>
          <p:cNvPicPr>
            <a:picLocks noChangeAspect="1"/>
          </p:cNvPicPr>
          <p:nvPr/>
        </p:nvPicPr>
        <p:blipFill rotWithShape="1">
          <a:blip r:embed="rId4"/>
          <a:srcRect r="4" b="201"/>
          <a:stretch/>
        </p:blipFill>
        <p:spPr>
          <a:xfrm>
            <a:off x="4350571" y="452876"/>
            <a:ext cx="4113439" cy="3161093"/>
          </a:xfrm>
          <a:custGeom>
            <a:avLst/>
            <a:gdLst/>
            <a:ahLst/>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pic>
        <p:nvPicPr>
          <p:cNvPr id="10" name="Picture 9">
            <a:extLst>
              <a:ext uri="{FF2B5EF4-FFF2-40B4-BE49-F238E27FC236}">
                <a16:creationId xmlns:a16="http://schemas.microsoft.com/office/drawing/2014/main" id="{462166BC-955D-4D90-801E-A5AC9F16FC85}"/>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9243" b="-1"/>
          <a:stretch/>
        </p:blipFill>
        <p:spPr>
          <a:xfrm>
            <a:off x="8554307" y="452877"/>
            <a:ext cx="3187386" cy="2344272"/>
          </a:xfrm>
          <a:prstGeom prst="rect">
            <a:avLst/>
          </a:prstGeom>
        </p:spPr>
      </p:pic>
      <p:pic>
        <p:nvPicPr>
          <p:cNvPr id="8" name="Picture 7">
            <a:extLst>
              <a:ext uri="{FF2B5EF4-FFF2-40B4-BE49-F238E27FC236}">
                <a16:creationId xmlns:a16="http://schemas.microsoft.com/office/drawing/2014/main" id="{1C0A55FD-4A74-4CE9-ADF5-2B496BA7DDE7}"/>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6063" r="9701" b="2"/>
          <a:stretch/>
        </p:blipFill>
        <p:spPr>
          <a:xfrm>
            <a:off x="4347104" y="3721239"/>
            <a:ext cx="2168338" cy="2658608"/>
          </a:xfrm>
          <a:prstGeom prst="rect">
            <a:avLst/>
          </a:prstGeom>
        </p:spPr>
      </p:pic>
      <p:sp>
        <p:nvSpPr>
          <p:cNvPr id="4" name="Slide Number Placeholder 3">
            <a:extLst>
              <a:ext uri="{FF2B5EF4-FFF2-40B4-BE49-F238E27FC236}">
                <a16:creationId xmlns:a16="http://schemas.microsoft.com/office/drawing/2014/main" id="{C799D57D-E956-4DBA-ACCC-855C940EF1EF}"/>
              </a:ext>
            </a:extLst>
          </p:cNvPr>
          <p:cNvSpPr>
            <a:spLocks noGrp="1"/>
          </p:cNvSpPr>
          <p:nvPr>
            <p:ph type="sldNum" sz="quarter" idx="12"/>
          </p:nvPr>
        </p:nvSpPr>
        <p:spPr>
          <a:xfrm>
            <a:off x="10689185" y="34118"/>
            <a:ext cx="1052508"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4</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2164518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C94A-8F40-4942-B865-B3712E43DA12}"/>
              </a:ext>
            </a:extLst>
          </p:cNvPr>
          <p:cNvSpPr>
            <a:spLocks noGrp="1"/>
          </p:cNvSpPr>
          <p:nvPr>
            <p:ph type="title"/>
          </p:nvPr>
        </p:nvSpPr>
        <p:spPr>
          <a:xfrm>
            <a:off x="581192" y="702156"/>
            <a:ext cx="11029616" cy="1013800"/>
          </a:xfrm>
        </p:spPr>
        <p:txBody>
          <a:bodyPr>
            <a:normAutofit/>
          </a:bodyPr>
          <a:lstStyle/>
          <a:p>
            <a:r>
              <a:rPr lang="en-US" dirty="0"/>
              <a:t>Solutions: Job Restructuring</a:t>
            </a:r>
          </a:p>
        </p:txBody>
      </p:sp>
      <p:sp>
        <p:nvSpPr>
          <p:cNvPr id="3" name="Content Placeholder 2">
            <a:extLst>
              <a:ext uri="{FF2B5EF4-FFF2-40B4-BE49-F238E27FC236}">
                <a16:creationId xmlns:a16="http://schemas.microsoft.com/office/drawing/2014/main" id="{60E6A829-7096-4EFC-9F03-2AB5917EE26C}"/>
              </a:ext>
            </a:extLst>
          </p:cNvPr>
          <p:cNvSpPr>
            <a:spLocks noGrp="1"/>
          </p:cNvSpPr>
          <p:nvPr>
            <p:ph idx="1"/>
          </p:nvPr>
        </p:nvSpPr>
        <p:spPr>
          <a:xfrm>
            <a:off x="581192" y="1871133"/>
            <a:ext cx="7316938" cy="4552950"/>
          </a:xfrm>
        </p:spPr>
        <p:txBody>
          <a:bodyPr>
            <a:normAutofit/>
          </a:bodyPr>
          <a:lstStyle/>
          <a:p>
            <a:r>
              <a:rPr lang="en-US" sz="2400" dirty="0"/>
              <a:t>If employee seeks to be excused from a marginal job duty:</a:t>
            </a:r>
          </a:p>
          <a:p>
            <a:pPr lvl="1">
              <a:spcAft>
                <a:spcPts val="1200"/>
              </a:spcAft>
            </a:pPr>
            <a:r>
              <a:rPr lang="en-US" sz="2000" dirty="0">
                <a:latin typeface="Arial Nova" panose="020B0504020202020204" pitchFamily="34" charset="0"/>
              </a:rPr>
              <a:t>Determine if the duty can be eliminated or swapped with another worker’s marginal duty</a:t>
            </a:r>
          </a:p>
          <a:p>
            <a:r>
              <a:rPr lang="en-US" sz="2400" dirty="0"/>
              <a:t>If employee seeks to be excused from a duty but </a:t>
            </a:r>
            <a:br>
              <a:rPr lang="en-US" sz="2400" dirty="0"/>
            </a:br>
            <a:r>
              <a:rPr lang="en-US" sz="2400" dirty="0"/>
              <a:t>it is an essential function: </a:t>
            </a:r>
          </a:p>
          <a:p>
            <a:pPr lvl="1"/>
            <a:r>
              <a:rPr lang="en-US" sz="2000" dirty="0">
                <a:latin typeface="Arial Nova" panose="020B0504020202020204" pitchFamily="34" charset="0"/>
              </a:rPr>
              <a:t>Employer need not eliminate the duty as an accommodation, but determine if employee can be accommodated to perform the duty</a:t>
            </a:r>
          </a:p>
          <a:p>
            <a:pPr lvl="1"/>
            <a:r>
              <a:rPr lang="en-US" sz="2000" dirty="0">
                <a:latin typeface="Arial Nova" panose="020B0504020202020204" pitchFamily="34" charset="0"/>
              </a:rPr>
              <a:t>If not, consider reassignment to a vacant position as </a:t>
            </a:r>
            <a:br>
              <a:rPr lang="en-US" sz="2000" dirty="0">
                <a:latin typeface="Arial Nova" panose="020B0504020202020204" pitchFamily="34" charset="0"/>
              </a:rPr>
            </a:br>
            <a:r>
              <a:rPr lang="en-US" sz="2000" dirty="0">
                <a:latin typeface="Arial Nova" panose="020B0504020202020204" pitchFamily="34" charset="0"/>
              </a:rPr>
              <a:t>the accommodation of last resort</a:t>
            </a:r>
            <a:endParaRPr lang="en-US" sz="2000" dirty="0"/>
          </a:p>
        </p:txBody>
      </p:sp>
      <p:sp>
        <p:nvSpPr>
          <p:cNvPr id="4" name="Slide Number Placeholder 3">
            <a:extLst>
              <a:ext uri="{FF2B5EF4-FFF2-40B4-BE49-F238E27FC236}">
                <a16:creationId xmlns:a16="http://schemas.microsoft.com/office/drawing/2014/main" id="{3305C2B7-FB5F-4740-B1A4-DCCB1AC84ACB}"/>
              </a:ext>
            </a:extLst>
          </p:cNvPr>
          <p:cNvSpPr>
            <a:spLocks noGrp="1"/>
          </p:cNvSpPr>
          <p:nvPr>
            <p:ph type="sldNum" sz="quarter" idx="12"/>
          </p:nvPr>
        </p:nvSpPr>
        <p:spPr>
          <a:xfrm>
            <a:off x="11215326" y="55053"/>
            <a:ext cx="519474" cy="365125"/>
          </a:xfrm>
        </p:spPr>
        <p:txBody>
          <a:bodyPr>
            <a:normAutofit/>
          </a:bodyPr>
          <a:lstStyle/>
          <a:p>
            <a:pPr>
              <a:spcAft>
                <a:spcPts val="600"/>
              </a:spcAft>
            </a:pPr>
            <a:fld id="{D57F1E4F-1CFF-5643-939E-217C01CDF565}" type="slidenum">
              <a:rPr lang="en-US" sz="1600" smtClean="0">
                <a:solidFill>
                  <a:srgbClr val="002C5F"/>
                </a:solidFill>
                <a:latin typeface="Arial Nova" panose="020B0504020202020204" pitchFamily="34" charset="0"/>
              </a:rPr>
              <a:pPr>
                <a:spcAft>
                  <a:spcPts val="600"/>
                </a:spcAft>
              </a:pPr>
              <a:t>40</a:t>
            </a:fld>
            <a:endParaRPr lang="en-US" sz="1600" dirty="0">
              <a:solidFill>
                <a:srgbClr val="002C5F"/>
              </a:solidFill>
              <a:latin typeface="Arial Nova" panose="020B0504020202020204" pitchFamily="34" charset="0"/>
            </a:endParaRPr>
          </a:p>
        </p:txBody>
      </p:sp>
      <p:pic>
        <p:nvPicPr>
          <p:cNvPr id="6" name="Picture 5">
            <a:extLst>
              <a:ext uri="{FF2B5EF4-FFF2-40B4-BE49-F238E27FC236}">
                <a16:creationId xmlns:a16="http://schemas.microsoft.com/office/drawing/2014/main" id="{BFA7765E-30CC-4BDB-BB48-0A5F82EDA7E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94617" y="1871133"/>
            <a:ext cx="3340183" cy="4085004"/>
          </a:xfrm>
          <a:prstGeom prst="rect">
            <a:avLst/>
          </a:prstGeom>
        </p:spPr>
      </p:pic>
    </p:spTree>
    <p:extLst>
      <p:ext uri="{BB962C8B-B14F-4D97-AF65-F5344CB8AC3E}">
        <p14:creationId xmlns:p14="http://schemas.microsoft.com/office/powerpoint/2010/main" val="3329630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5DC6-1F09-45CB-96C2-B45ADE747705}"/>
              </a:ext>
            </a:extLst>
          </p:cNvPr>
          <p:cNvSpPr>
            <a:spLocks noGrp="1"/>
          </p:cNvSpPr>
          <p:nvPr>
            <p:ph type="title"/>
          </p:nvPr>
        </p:nvSpPr>
        <p:spPr>
          <a:xfrm>
            <a:off x="581192" y="702156"/>
            <a:ext cx="11029616" cy="1013800"/>
          </a:xfrm>
        </p:spPr>
        <p:txBody>
          <a:bodyPr>
            <a:normAutofit/>
          </a:bodyPr>
          <a:lstStyle/>
          <a:p>
            <a:br>
              <a:rPr lang="en-US" dirty="0"/>
            </a:br>
            <a:r>
              <a:rPr lang="en-US" dirty="0"/>
              <a:t>Provide Short-term or Trial Accommodations</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0378C8D-5393-40AC-8A93-DD509FAB6F8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20" r="8448" b="1"/>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55550E69-AFEC-4C56-8D0E-778FFA5356B7}"/>
              </a:ext>
            </a:extLst>
          </p:cNvPr>
          <p:cNvSpPr>
            <a:spLocks noGrp="1"/>
          </p:cNvSpPr>
          <p:nvPr>
            <p:ph idx="1"/>
          </p:nvPr>
        </p:nvSpPr>
        <p:spPr>
          <a:xfrm>
            <a:off x="6096000" y="2180496"/>
            <a:ext cx="5275001" cy="4045683"/>
          </a:xfrm>
        </p:spPr>
        <p:txBody>
          <a:bodyPr>
            <a:normAutofit/>
          </a:bodyPr>
          <a:lstStyle/>
          <a:p>
            <a:pPr marL="310896" indent="-310896" defTabSz="914400" fontAlgn="base">
              <a:spcAft>
                <a:spcPts val="1200"/>
              </a:spcAft>
              <a:buClrTx/>
              <a:buSzTx/>
              <a:buFont typeface="Wingdings" panose="05000000000000000000" pitchFamily="2" charset="2"/>
              <a:buChar char="§"/>
              <a:defRPr/>
            </a:pPr>
            <a:r>
              <a:rPr lang="en-US" sz="2400" dirty="0"/>
              <a:t>Consider providing a short-term solution as part of the accommodation process if it might demonstrate whether the accommodation will be effective, </a:t>
            </a:r>
            <a:br>
              <a:rPr lang="en-US" sz="2400" dirty="0"/>
            </a:br>
            <a:r>
              <a:rPr lang="en-US" sz="2400" dirty="0"/>
              <a:t>or enable an employee to continue working/return to work</a:t>
            </a:r>
          </a:p>
          <a:p>
            <a:pPr marL="310896" marR="0" lvl="0" indent="-310896" defTabSz="914400" rtl="0" eaLnBrk="1" fontAlgn="base" latinLnBrk="0" hangingPunct="1">
              <a:spcBef>
                <a:spcPct val="20000"/>
              </a:spcBef>
              <a:spcAft>
                <a:spcPts val="1200"/>
              </a:spcAft>
              <a:buClrTx/>
              <a:buSzTx/>
              <a:buFont typeface="Wingdings" panose="05000000000000000000" pitchFamily="2" charset="2"/>
              <a:buChar char="§"/>
              <a:tabLst/>
              <a:defRPr/>
            </a:pPr>
            <a:r>
              <a:rPr lang="en-US" altLang="en-US" sz="2400" dirty="0"/>
              <a:t>Shows</a:t>
            </a:r>
            <a:r>
              <a:rPr kumimoji="0" lang="en-US" altLang="en-US" sz="2400" b="0" i="0" u="none" strike="noStrike" kern="1200" cap="none" spc="0" normalizeH="0" baseline="0" noProof="0" dirty="0">
                <a:ln>
                  <a:noFill/>
                </a:ln>
                <a:effectLst/>
                <a:uLnTx/>
                <a:uFillTx/>
              </a:rPr>
              <a:t> good faith effort</a:t>
            </a:r>
          </a:p>
          <a:p>
            <a:pPr marL="0" indent="0" defTabSz="914400" fontAlgn="base">
              <a:spcAft>
                <a:spcPts val="1200"/>
              </a:spcAft>
              <a:buClrTx/>
              <a:buSzTx/>
              <a:buNone/>
              <a:defRPr/>
            </a:pPr>
            <a:r>
              <a:rPr lang="en-US" altLang="en-US" sz="2000" dirty="0">
                <a:hlinkClick r:id="rId4"/>
              </a:rPr>
              <a:t>Temporary or Trial Accommodations</a:t>
            </a:r>
            <a:endParaRPr lang="en-US" sz="2000" dirty="0"/>
          </a:p>
        </p:txBody>
      </p:sp>
      <p:sp>
        <p:nvSpPr>
          <p:cNvPr id="4" name="Slide Number Placeholder 3">
            <a:extLst>
              <a:ext uri="{FF2B5EF4-FFF2-40B4-BE49-F238E27FC236}">
                <a16:creationId xmlns:a16="http://schemas.microsoft.com/office/drawing/2014/main" id="{673DCB02-F853-4D8E-B6EA-7717FC926D37}"/>
              </a:ext>
            </a:extLst>
          </p:cNvPr>
          <p:cNvSpPr>
            <a:spLocks noGrp="1"/>
          </p:cNvSpPr>
          <p:nvPr>
            <p:ph type="sldNum" sz="quarter" idx="12"/>
          </p:nvPr>
        </p:nvSpPr>
        <p:spPr>
          <a:xfrm>
            <a:off x="10682292" y="76200"/>
            <a:ext cx="1052508" cy="365125"/>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C5F"/>
                </a:solidFill>
                <a:effectLst/>
                <a:uLnTx/>
                <a:uFillTx/>
                <a:latin typeface="Arial Nova" panose="020B0504020202020204" pitchFamily="34" charset="0"/>
              </a:rPr>
              <a:pPr marL="0" marR="0" lvl="0" indent="0" defTabSz="457200" rtl="0" eaLnBrk="1" fontAlgn="auto" latinLnBrk="0" hangingPunct="1">
                <a:lnSpc>
                  <a:spcPct val="90000"/>
                </a:lnSpc>
                <a:spcBef>
                  <a:spcPts val="0"/>
                </a:spcBef>
                <a:spcAft>
                  <a:spcPts val="600"/>
                </a:spcAft>
                <a:buClrTx/>
                <a:buSzTx/>
                <a:buFontTx/>
                <a:buNone/>
                <a:tabLst/>
                <a:defRPr/>
              </a:pPr>
              <a:t>41</a:t>
            </a:fld>
            <a:endParaRPr kumimoji="0" lang="en-US" sz="1600" b="0" i="0" u="none" strike="noStrike" kern="1200" cap="none" spc="0" normalizeH="0" baseline="0" noProof="0" dirty="0">
              <a:ln>
                <a:noFill/>
              </a:ln>
              <a:solidFill>
                <a:srgbClr val="002C5F"/>
              </a:solidFill>
              <a:effectLst/>
              <a:uLnTx/>
              <a:uFillTx/>
              <a:latin typeface="Arial Nova" panose="020B0504020202020204" pitchFamily="34" charset="0"/>
            </a:endParaRPr>
          </a:p>
        </p:txBody>
      </p:sp>
    </p:spTree>
    <p:extLst>
      <p:ext uri="{BB962C8B-B14F-4D97-AF65-F5344CB8AC3E}">
        <p14:creationId xmlns:p14="http://schemas.microsoft.com/office/powerpoint/2010/main" val="3519982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26B7B-459B-476F-9225-2EEE46C2ED0B}"/>
              </a:ext>
            </a:extLst>
          </p:cNvPr>
          <p:cNvSpPr>
            <a:spLocks noGrp="1"/>
          </p:cNvSpPr>
          <p:nvPr>
            <p:ph type="title"/>
          </p:nvPr>
        </p:nvSpPr>
        <p:spPr/>
        <p:txBody>
          <a:bodyPr>
            <a:normAutofit/>
          </a:bodyPr>
          <a:lstStyle/>
          <a:p>
            <a:r>
              <a:rPr lang="en-US" dirty="0"/>
              <a:t>Solutions: Lifting</a:t>
            </a:r>
          </a:p>
        </p:txBody>
      </p:sp>
      <p:sp>
        <p:nvSpPr>
          <p:cNvPr id="4" name="Content Placeholder 3">
            <a:extLst>
              <a:ext uri="{FF2B5EF4-FFF2-40B4-BE49-F238E27FC236}">
                <a16:creationId xmlns:a16="http://schemas.microsoft.com/office/drawing/2014/main" id="{2DE6FA69-0187-4A53-8497-F8FB2857BDBE}"/>
              </a:ext>
            </a:extLst>
          </p:cNvPr>
          <p:cNvSpPr>
            <a:spLocks noGrp="1"/>
          </p:cNvSpPr>
          <p:nvPr>
            <p:ph idx="1"/>
          </p:nvPr>
        </p:nvSpPr>
        <p:spPr>
          <a:xfrm>
            <a:off x="581193" y="2180496"/>
            <a:ext cx="8943808" cy="3678303"/>
          </a:xfrm>
        </p:spPr>
        <p:txBody>
          <a:bodyPr>
            <a:normAutofit lnSpcReduction="10000"/>
          </a:bodyPr>
          <a:lstStyle/>
          <a:p>
            <a:r>
              <a:rPr lang="en-US" sz="2400" dirty="0"/>
              <a:t>Reallocate lifting duties, if marginal</a:t>
            </a:r>
          </a:p>
          <a:p>
            <a:r>
              <a:rPr lang="en-US" sz="2400" dirty="0"/>
              <a:t>Assist when moving objects/people, to reduce weight</a:t>
            </a:r>
          </a:p>
          <a:p>
            <a:r>
              <a:rPr lang="en-US" sz="2400" dirty="0"/>
              <a:t>Organize items in a way that reduces the need to move items</a:t>
            </a:r>
          </a:p>
          <a:p>
            <a:r>
              <a:rPr lang="en-US" sz="2400" dirty="0"/>
              <a:t>Place frequently used tools and supplies at or near waist height</a:t>
            </a:r>
          </a:p>
          <a:p>
            <a:r>
              <a:rPr lang="en-US" sz="2400" dirty="0"/>
              <a:t>Reduce weight by separating items into smaller groups</a:t>
            </a:r>
          </a:p>
          <a:p>
            <a:r>
              <a:rPr lang="en-US" sz="2400" dirty="0"/>
              <a:t>Use a compact material handling device to lift, push, pull</a:t>
            </a:r>
          </a:p>
          <a:p>
            <a:r>
              <a:rPr lang="en-US" sz="2400" dirty="0"/>
              <a:t>Use a lift cart to move/raise items</a:t>
            </a:r>
            <a:endParaRPr lang="en-US" dirty="0"/>
          </a:p>
        </p:txBody>
      </p:sp>
      <p:sp>
        <p:nvSpPr>
          <p:cNvPr id="5" name="Slide Number Placeholder 4">
            <a:extLst>
              <a:ext uri="{FF2B5EF4-FFF2-40B4-BE49-F238E27FC236}">
                <a16:creationId xmlns:a16="http://schemas.microsoft.com/office/drawing/2014/main" id="{D1033ACD-4FB0-4730-B50D-1EDBFB312609}"/>
              </a:ext>
            </a:extLst>
          </p:cNvPr>
          <p:cNvSpPr>
            <a:spLocks noGrp="1"/>
          </p:cNvSpPr>
          <p:nvPr>
            <p:ph type="sldNum" sz="quarter" idx="12"/>
          </p:nvPr>
        </p:nvSpPr>
        <p:spPr>
          <a:xfrm>
            <a:off x="11017165" y="76200"/>
            <a:ext cx="717635" cy="329126"/>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42</a:t>
            </a:fld>
            <a:endParaRPr lang="en-US" sz="1600" dirty="0">
              <a:solidFill>
                <a:srgbClr val="002C5F"/>
              </a:solidFill>
              <a:latin typeface="Arial Nova" panose="020B0504020202020204" pitchFamily="34" charset="0"/>
            </a:endParaRPr>
          </a:p>
        </p:txBody>
      </p:sp>
      <p:pic>
        <p:nvPicPr>
          <p:cNvPr id="7" name="Picture 6">
            <a:extLst>
              <a:ext uri="{FF2B5EF4-FFF2-40B4-BE49-F238E27FC236}">
                <a16:creationId xmlns:a16="http://schemas.microsoft.com/office/drawing/2014/main" id="{0AF1EBDE-4DAA-4060-BDAD-3D5FE8BEC848}"/>
              </a:ext>
              <a:ext uri="{C183D7F6-B498-43B3-948B-1728B52AA6E4}">
                <adec:decorative xmlns:adec="http://schemas.microsoft.com/office/drawing/2017/decorative" val="1"/>
              </a:ext>
            </a:extLst>
          </p:cNvPr>
          <p:cNvPicPr>
            <a:picLocks noChangeAspect="1"/>
          </p:cNvPicPr>
          <p:nvPr/>
        </p:nvPicPr>
        <p:blipFill rotWithShape="1">
          <a:blip r:embed="rId2"/>
          <a:srcRect l="9399" r="3" b="3"/>
          <a:stretch/>
        </p:blipFill>
        <p:spPr>
          <a:xfrm>
            <a:off x="9296400" y="2477324"/>
            <a:ext cx="2522220" cy="3084645"/>
          </a:xfrm>
          <a:prstGeom prst="rect">
            <a:avLst/>
          </a:prstGeom>
        </p:spPr>
      </p:pic>
    </p:spTree>
    <p:extLst>
      <p:ext uri="{BB962C8B-B14F-4D97-AF65-F5344CB8AC3E}">
        <p14:creationId xmlns:p14="http://schemas.microsoft.com/office/powerpoint/2010/main" val="578700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A428-AA2A-4690-B34E-B57F5B1F84D9}"/>
              </a:ext>
            </a:extLst>
          </p:cNvPr>
          <p:cNvSpPr>
            <a:spLocks noGrp="1"/>
          </p:cNvSpPr>
          <p:nvPr>
            <p:ph type="title"/>
          </p:nvPr>
        </p:nvSpPr>
        <p:spPr/>
        <p:txBody>
          <a:bodyPr>
            <a:normAutofit/>
          </a:bodyPr>
          <a:lstStyle/>
          <a:p>
            <a:r>
              <a:rPr lang="en-US" dirty="0"/>
              <a:t>Solutions: fatigue/Standing</a:t>
            </a:r>
          </a:p>
        </p:txBody>
      </p:sp>
      <p:sp>
        <p:nvSpPr>
          <p:cNvPr id="3" name="Content Placeholder 2">
            <a:extLst>
              <a:ext uri="{FF2B5EF4-FFF2-40B4-BE49-F238E27FC236}">
                <a16:creationId xmlns:a16="http://schemas.microsoft.com/office/drawing/2014/main" id="{BF445204-98BC-4216-96F8-06BAD06AC364}"/>
              </a:ext>
            </a:extLst>
          </p:cNvPr>
          <p:cNvSpPr>
            <a:spLocks noGrp="1"/>
          </p:cNvSpPr>
          <p:nvPr>
            <p:ph sz="half" idx="1"/>
          </p:nvPr>
        </p:nvSpPr>
        <p:spPr/>
        <p:txBody>
          <a:bodyPr>
            <a:normAutofit lnSpcReduction="10000"/>
          </a:bodyPr>
          <a:lstStyle/>
          <a:p>
            <a:pPr>
              <a:spcAft>
                <a:spcPts val="1200"/>
              </a:spcAft>
              <a:buClr>
                <a:srgbClr val="002C5F"/>
              </a:buClr>
            </a:pPr>
            <a:r>
              <a:rPr lang="en-US" sz="2400" dirty="0">
                <a:solidFill>
                  <a:srgbClr val="002C5F"/>
                </a:solidFill>
                <a:latin typeface="Arial Nova" panose="020B0504020202020204" pitchFamily="34" charset="0"/>
              </a:rPr>
              <a:t>Job restructuring</a:t>
            </a:r>
          </a:p>
          <a:p>
            <a:pPr>
              <a:spcAft>
                <a:spcPts val="1200"/>
              </a:spcAft>
              <a:buClr>
                <a:srgbClr val="002C5F"/>
              </a:buClr>
            </a:pPr>
            <a:r>
              <a:rPr lang="en-US" sz="2400" dirty="0">
                <a:solidFill>
                  <a:srgbClr val="002C5F"/>
                </a:solidFill>
                <a:latin typeface="Arial Nova" panose="020B0504020202020204" pitchFamily="34" charset="0"/>
              </a:rPr>
              <a:t>Periodic rest breaks</a:t>
            </a:r>
          </a:p>
          <a:p>
            <a:pPr>
              <a:spcAft>
                <a:spcPts val="1200"/>
              </a:spcAft>
              <a:buClr>
                <a:srgbClr val="002C5F"/>
              </a:buClr>
            </a:pPr>
            <a:r>
              <a:rPr lang="en-US" sz="2400" dirty="0">
                <a:solidFill>
                  <a:srgbClr val="002C5F"/>
                </a:solidFill>
                <a:latin typeface="Arial Nova" panose="020B0504020202020204" pitchFamily="34" charset="0"/>
              </a:rPr>
              <a:t>Reduced work schedule</a:t>
            </a:r>
          </a:p>
          <a:p>
            <a:pPr>
              <a:spcAft>
                <a:spcPts val="1200"/>
              </a:spcAft>
              <a:buClr>
                <a:srgbClr val="002C5F"/>
              </a:buClr>
            </a:pPr>
            <a:r>
              <a:rPr lang="en-US" sz="2400" dirty="0">
                <a:solidFill>
                  <a:srgbClr val="002C5F"/>
                </a:solidFill>
                <a:latin typeface="Arial Nova" panose="020B0504020202020204" pitchFamily="34" charset="0"/>
              </a:rPr>
              <a:t>Allow telework</a:t>
            </a:r>
          </a:p>
          <a:p>
            <a:pPr>
              <a:spcAft>
                <a:spcPts val="1200"/>
              </a:spcAft>
              <a:buClr>
                <a:srgbClr val="002C5F"/>
              </a:buClr>
            </a:pPr>
            <a:r>
              <a:rPr lang="en-US" sz="2400" dirty="0">
                <a:solidFill>
                  <a:srgbClr val="002C5F"/>
                </a:solidFill>
                <a:latin typeface="Arial Nova" panose="020B0504020202020204" pitchFamily="34" charset="0"/>
              </a:rPr>
              <a:t>Time for sitting, if job requires </a:t>
            </a:r>
            <a:br>
              <a:rPr lang="en-US" sz="2400" dirty="0">
                <a:solidFill>
                  <a:srgbClr val="002C5F"/>
                </a:solidFill>
                <a:latin typeface="Arial Nova" panose="020B0504020202020204" pitchFamily="34" charset="0"/>
              </a:rPr>
            </a:br>
            <a:r>
              <a:rPr lang="en-US" sz="2400" dirty="0">
                <a:solidFill>
                  <a:srgbClr val="002C5F"/>
                </a:solidFill>
                <a:latin typeface="Arial Nova" panose="020B0504020202020204" pitchFamily="34" charset="0"/>
              </a:rPr>
              <a:t>a lot of standing</a:t>
            </a:r>
          </a:p>
          <a:p>
            <a:pPr>
              <a:spcAft>
                <a:spcPts val="1200"/>
              </a:spcAft>
              <a:buClr>
                <a:srgbClr val="002C5F"/>
              </a:buClr>
            </a:pPr>
            <a:r>
              <a:rPr lang="en-US" sz="2400" dirty="0">
                <a:solidFill>
                  <a:srgbClr val="002C5F"/>
                </a:solidFill>
                <a:latin typeface="Arial Nova" panose="020B0504020202020204" pitchFamily="34" charset="0"/>
              </a:rPr>
              <a:t>Breaks to change position</a:t>
            </a:r>
          </a:p>
        </p:txBody>
      </p:sp>
      <p:sp>
        <p:nvSpPr>
          <p:cNvPr id="5" name="Content Placeholder 4">
            <a:extLst>
              <a:ext uri="{FF2B5EF4-FFF2-40B4-BE49-F238E27FC236}">
                <a16:creationId xmlns:a16="http://schemas.microsoft.com/office/drawing/2014/main" id="{3AE3BECA-F349-4F34-B272-BE6A75D14E3B}"/>
              </a:ext>
            </a:extLst>
          </p:cNvPr>
          <p:cNvSpPr>
            <a:spLocks noGrp="1"/>
          </p:cNvSpPr>
          <p:nvPr>
            <p:ph sz="half" idx="2"/>
          </p:nvPr>
        </p:nvSpPr>
        <p:spPr/>
        <p:txBody>
          <a:bodyPr>
            <a:normAutofit lnSpcReduction="10000"/>
          </a:bodyPr>
          <a:lstStyle/>
          <a:p>
            <a:pPr marL="306000" marR="0" lvl="0" indent="-306000" algn="l" defTabSz="457200"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hlinkClick r:id="rId3"/>
              </a:rPr>
              <a:t>Adjustable Workstations</a:t>
            </a:r>
            <a:endPar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endParaRPr>
          </a:p>
          <a:p>
            <a:pPr marL="306000" marR="0" lvl="0" indent="-306000" algn="l" defTabSz="457200"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hlinkClick r:id="rId4"/>
              </a:rPr>
              <a:t>Anti-Fatigue Matting</a:t>
            </a:r>
            <a:endPar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endParaRPr>
          </a:p>
          <a:p>
            <a:pPr marL="306000" marR="0" lvl="0" indent="-306000" algn="l" defTabSz="457200"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hlinkClick r:id="rId5"/>
              </a:rPr>
              <a:t>Low Task Chairs</a:t>
            </a:r>
            <a:endPar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endParaRPr>
          </a:p>
          <a:p>
            <a:pPr marL="306000" marR="0" lvl="0" indent="-306000" algn="l" defTabSz="457200"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hlinkClick r:id="rId6"/>
              </a:rPr>
              <a:t>Stand-Lean Stools</a:t>
            </a:r>
            <a:endPar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endParaRPr>
          </a:p>
          <a:p>
            <a:pPr marL="306000" marR="0" lvl="0" indent="-306000" algn="l" defTabSz="457200" rtl="0" eaLnBrk="1" fontAlgn="auto" latinLnBrk="0" hangingPunct="1">
              <a:lnSpc>
                <a:spcPct val="100000"/>
              </a:lnSpc>
              <a:spcBef>
                <a:spcPct val="20000"/>
              </a:spcBef>
              <a:spcAft>
                <a:spcPts val="1200"/>
              </a:spcAft>
              <a:buClr>
                <a:srgbClr val="1A3260"/>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hlinkClick r:id="rId7"/>
              </a:rPr>
              <a:t>Wearable Anti-Fatigue Matting </a:t>
            </a:r>
            <a:endParaRPr kumimoji="0" lang="en-US" sz="24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4A50D03-F4C6-498C-9889-B8EFA57E7397}"/>
              </a:ext>
            </a:extLst>
          </p:cNvPr>
          <p:cNvSpPr>
            <a:spLocks noGrp="1"/>
          </p:cNvSpPr>
          <p:nvPr>
            <p:ph type="sldNum" sz="quarter" idx="12"/>
          </p:nvPr>
        </p:nvSpPr>
        <p:spPr>
          <a:xfrm>
            <a:off x="10682290" y="76200"/>
            <a:ext cx="105251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C5F"/>
                </a:solidFill>
                <a:effectLst/>
                <a:uLnTx/>
                <a:uFillTx/>
                <a:latin typeface="Arial Nova" panose="020B0504020202020204" pitchFamily="34" charset="0"/>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43</a:t>
            </a:fld>
            <a:endParaRPr kumimoji="0" lang="en-US" sz="1600" b="0" i="0" u="none" strike="noStrike" kern="1200" cap="none" spc="0" normalizeH="0" baseline="0" noProof="0" dirty="0">
              <a:ln>
                <a:noFill/>
              </a:ln>
              <a:solidFill>
                <a:srgbClr val="002C5F"/>
              </a:solidFill>
              <a:effectLst/>
              <a:uLnTx/>
              <a:uFillTx/>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3058961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28EAF-244A-46B3-8EEC-AA6900530C07}"/>
              </a:ext>
            </a:extLst>
          </p:cNvPr>
          <p:cNvSpPr>
            <a:spLocks noGrp="1"/>
          </p:cNvSpPr>
          <p:nvPr>
            <p:ph type="title"/>
          </p:nvPr>
        </p:nvSpPr>
        <p:spPr>
          <a:xfrm>
            <a:off x="581192" y="702156"/>
            <a:ext cx="11029616" cy="1013800"/>
          </a:xfrm>
        </p:spPr>
        <p:txBody>
          <a:bodyPr>
            <a:normAutofit/>
          </a:bodyPr>
          <a:lstStyle/>
          <a:p>
            <a:r>
              <a:rPr lang="en-US" dirty="0"/>
              <a:t>Situation: </a:t>
            </a:r>
            <a:r>
              <a:rPr lang="en-US"/>
              <a:t>Uterine Fibroids</a:t>
            </a:r>
            <a:endParaRPr lang="en-US" dirty="0"/>
          </a:p>
        </p:txBody>
      </p:sp>
      <p:sp>
        <p:nvSpPr>
          <p:cNvPr id="11" name="Rectangle 1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AB5CADB-AF5B-4135-889B-C9D0E27E829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514600"/>
            <a:ext cx="4962525" cy="3287672"/>
          </a:xfrm>
          <a:prstGeom prst="rect">
            <a:avLst/>
          </a:prstGeom>
        </p:spPr>
      </p:pic>
      <p:sp>
        <p:nvSpPr>
          <p:cNvPr id="3" name="Content Placeholder 2">
            <a:extLst>
              <a:ext uri="{FF2B5EF4-FFF2-40B4-BE49-F238E27FC236}">
                <a16:creationId xmlns:a16="http://schemas.microsoft.com/office/drawing/2014/main" id="{53E50068-1E59-4305-BC36-0C6206D70878}"/>
              </a:ext>
            </a:extLst>
          </p:cNvPr>
          <p:cNvSpPr>
            <a:spLocks noGrp="1"/>
          </p:cNvSpPr>
          <p:nvPr>
            <p:ph idx="1"/>
          </p:nvPr>
        </p:nvSpPr>
        <p:spPr>
          <a:xfrm>
            <a:off x="6335805" y="2180496"/>
            <a:ext cx="5275001" cy="4045683"/>
          </a:xfrm>
        </p:spPr>
        <p:txBody>
          <a:bodyPr>
            <a:normAutofit/>
          </a:bodyPr>
          <a:lstStyle/>
          <a:p>
            <a:pPr marL="0" indent="0">
              <a:buNone/>
            </a:pPr>
            <a:r>
              <a:rPr lang="en-US" sz="2400" dirty="0"/>
              <a:t>Chelsea has uterine fibroids that cause heavy menstrual bleeding and pain. She needs frequent breaks to take care of personal health-related needs when experiencing these symptoms but is concerned about the time away from performing tasks and coworkers noticing frequent use of the restroom.</a:t>
            </a:r>
          </a:p>
        </p:txBody>
      </p:sp>
      <p:sp>
        <p:nvSpPr>
          <p:cNvPr id="4" name="Slide Number Placeholder 3">
            <a:extLst>
              <a:ext uri="{FF2B5EF4-FFF2-40B4-BE49-F238E27FC236}">
                <a16:creationId xmlns:a16="http://schemas.microsoft.com/office/drawing/2014/main" id="{4EB44DFE-9AE2-4CCD-B9E9-90280CA2D158}"/>
              </a:ext>
            </a:extLst>
          </p:cNvPr>
          <p:cNvSpPr>
            <a:spLocks noGrp="1"/>
          </p:cNvSpPr>
          <p:nvPr>
            <p:ph type="sldNum" sz="quarter" idx="12"/>
          </p:nvPr>
        </p:nvSpPr>
        <p:spPr>
          <a:xfrm>
            <a:off x="10668000" y="55053"/>
            <a:ext cx="1052508"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44</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1700468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9129-A3EB-45D8-9918-874A956BD638}"/>
              </a:ext>
            </a:extLst>
          </p:cNvPr>
          <p:cNvSpPr>
            <a:spLocks noGrp="1"/>
          </p:cNvSpPr>
          <p:nvPr>
            <p:ph type="title"/>
          </p:nvPr>
        </p:nvSpPr>
        <p:spPr/>
        <p:txBody>
          <a:bodyPr/>
          <a:lstStyle/>
          <a:p>
            <a:r>
              <a:rPr lang="en-US" dirty="0"/>
              <a:t>Solutions: Uterine Fibroids</a:t>
            </a:r>
          </a:p>
        </p:txBody>
      </p:sp>
      <p:sp>
        <p:nvSpPr>
          <p:cNvPr id="3" name="Content Placeholder 2">
            <a:extLst>
              <a:ext uri="{FF2B5EF4-FFF2-40B4-BE49-F238E27FC236}">
                <a16:creationId xmlns:a16="http://schemas.microsoft.com/office/drawing/2014/main" id="{05E3461C-F3A8-4E8E-A8C9-4056E7A4FEE6}"/>
              </a:ext>
            </a:extLst>
          </p:cNvPr>
          <p:cNvSpPr>
            <a:spLocks noGrp="1"/>
          </p:cNvSpPr>
          <p:nvPr>
            <p:ph idx="1"/>
          </p:nvPr>
        </p:nvSpPr>
        <p:spPr>
          <a:xfrm>
            <a:off x="581191" y="2057400"/>
            <a:ext cx="11029615" cy="3975348"/>
          </a:xfrm>
        </p:spPr>
        <p:txBody>
          <a:bodyPr>
            <a:normAutofit fontScale="85000" lnSpcReduction="10000"/>
          </a:bodyPr>
          <a:lstStyle/>
          <a:p>
            <a:pPr marL="0" indent="0">
              <a:buNone/>
            </a:pPr>
            <a:r>
              <a:rPr lang="en-US" sz="2800" b="1" dirty="0"/>
              <a:t>What can Chelsea do?</a:t>
            </a:r>
          </a:p>
          <a:p>
            <a:r>
              <a:rPr lang="en-US" sz="2600" dirty="0"/>
              <a:t>Be open when struggling and advocate for herself at work by prioritizing self-care</a:t>
            </a:r>
          </a:p>
          <a:p>
            <a:pPr>
              <a:spcAft>
                <a:spcPts val="1200"/>
              </a:spcAft>
            </a:pPr>
            <a:r>
              <a:rPr lang="en-US" sz="2600" dirty="0"/>
              <a:t>Ask for what she needs to do her best work by requesting accommodation</a:t>
            </a:r>
          </a:p>
          <a:p>
            <a:pPr marL="0" indent="0">
              <a:buNone/>
            </a:pPr>
            <a:r>
              <a:rPr lang="en-US" sz="2800" b="1" dirty="0"/>
              <a:t>What can the Employer do?</a:t>
            </a:r>
          </a:p>
          <a:p>
            <a:r>
              <a:rPr lang="en-US" sz="2400" dirty="0"/>
              <a:t>Don’t require employee to request to use the restroom</a:t>
            </a:r>
          </a:p>
          <a:p>
            <a:r>
              <a:rPr lang="en-US" sz="2400" dirty="0"/>
              <a:t>Don’t draw attention to employee when they are late or must leave early</a:t>
            </a:r>
          </a:p>
          <a:p>
            <a:r>
              <a:rPr lang="en-US" sz="2400" dirty="0"/>
              <a:t>Establish a discreet way to document breaks, coming in late</a:t>
            </a:r>
          </a:p>
          <a:p>
            <a:r>
              <a:rPr lang="en-US" sz="2400" dirty="0"/>
              <a:t>Limit requesting medical details about issues</a:t>
            </a:r>
          </a:p>
          <a:p>
            <a:r>
              <a:rPr lang="en-US" sz="2400" dirty="0"/>
              <a:t>Offer privacy to address issues</a:t>
            </a:r>
          </a:p>
        </p:txBody>
      </p:sp>
      <p:sp>
        <p:nvSpPr>
          <p:cNvPr id="4" name="Slide Number Placeholder 3">
            <a:extLst>
              <a:ext uri="{FF2B5EF4-FFF2-40B4-BE49-F238E27FC236}">
                <a16:creationId xmlns:a16="http://schemas.microsoft.com/office/drawing/2014/main" id="{EE7ECC64-3D77-445B-9310-AE1C2E73560C}"/>
              </a:ext>
            </a:extLst>
          </p:cNvPr>
          <p:cNvSpPr>
            <a:spLocks noGrp="1"/>
          </p:cNvSpPr>
          <p:nvPr>
            <p:ph type="sldNum" sz="quarter" idx="12"/>
          </p:nvPr>
        </p:nvSpPr>
        <p:spPr>
          <a:xfrm>
            <a:off x="10972800" y="70115"/>
            <a:ext cx="762000" cy="335001"/>
          </a:xfrm>
        </p:spPr>
        <p:txBody>
          <a:bodyPr/>
          <a:lstStyle/>
          <a:p>
            <a:fld id="{D57F1E4F-1CFF-5643-939E-217C01CDF565}" type="slidenum">
              <a:rPr lang="en-US" sz="1600" smtClean="0">
                <a:solidFill>
                  <a:srgbClr val="002C5F"/>
                </a:solidFill>
                <a:latin typeface="Arial Nova" panose="020B0504020202020204" pitchFamily="34" charset="0"/>
              </a:rPr>
              <a:pPr/>
              <a:t>45</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1533887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10766-58C5-48D6-9C82-9203EDB55495}"/>
              </a:ext>
            </a:extLst>
          </p:cNvPr>
          <p:cNvSpPr>
            <a:spLocks noGrp="1"/>
          </p:cNvSpPr>
          <p:nvPr>
            <p:ph type="title"/>
          </p:nvPr>
        </p:nvSpPr>
        <p:spPr>
          <a:xfrm>
            <a:off x="581192" y="702156"/>
            <a:ext cx="11029616" cy="1013800"/>
          </a:xfrm>
        </p:spPr>
        <p:txBody>
          <a:bodyPr>
            <a:normAutofit/>
          </a:bodyPr>
          <a:lstStyle/>
          <a:p>
            <a:r>
              <a:rPr lang="en-US" dirty="0"/>
              <a:t>Situation: Menopause</a:t>
            </a:r>
          </a:p>
        </p:txBody>
      </p:sp>
      <p:sp>
        <p:nvSpPr>
          <p:cNvPr id="25" name="Rectangle 24">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F9D1BF-6B02-451A-8D26-C55175CCD01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225" y="2529423"/>
            <a:ext cx="4962525" cy="3312485"/>
          </a:xfrm>
          <a:prstGeom prst="rect">
            <a:avLst/>
          </a:prstGeom>
        </p:spPr>
      </p:pic>
      <p:sp>
        <p:nvSpPr>
          <p:cNvPr id="17" name="Content Placeholder 16">
            <a:extLst>
              <a:ext uri="{FF2B5EF4-FFF2-40B4-BE49-F238E27FC236}">
                <a16:creationId xmlns:a16="http://schemas.microsoft.com/office/drawing/2014/main" id="{E7791033-E6F7-5B7A-E3E5-03CD9166948D}"/>
              </a:ext>
            </a:extLst>
          </p:cNvPr>
          <p:cNvSpPr>
            <a:spLocks noGrp="1"/>
          </p:cNvSpPr>
          <p:nvPr>
            <p:ph idx="1"/>
          </p:nvPr>
        </p:nvSpPr>
        <p:spPr>
          <a:xfrm>
            <a:off x="6249835" y="2162823"/>
            <a:ext cx="5275001" cy="4045683"/>
          </a:xfrm>
        </p:spPr>
        <p:txBody>
          <a:bodyPr>
            <a:normAutofit/>
          </a:bodyPr>
          <a:lstStyle/>
          <a:p>
            <a:pPr marL="0" indent="0">
              <a:buNone/>
            </a:pPr>
            <a:r>
              <a:rPr lang="en-US" sz="2400" dirty="0"/>
              <a:t>Selena is experiencing symptoms of menopause that are making it difficult to function effectively at work, including extreme hot flashes, mood swings, and difficulty concentrating. She’s considering leaving the job, because she doesn’t know what she can do to improve the situation.</a:t>
            </a:r>
          </a:p>
        </p:txBody>
      </p:sp>
      <p:sp>
        <p:nvSpPr>
          <p:cNvPr id="4" name="Slide Number Placeholder 3">
            <a:extLst>
              <a:ext uri="{FF2B5EF4-FFF2-40B4-BE49-F238E27FC236}">
                <a16:creationId xmlns:a16="http://schemas.microsoft.com/office/drawing/2014/main" id="{6D949C9C-A316-487B-BEC3-8DA60A513415}"/>
              </a:ext>
            </a:extLst>
          </p:cNvPr>
          <p:cNvSpPr>
            <a:spLocks noGrp="1"/>
          </p:cNvSpPr>
          <p:nvPr>
            <p:ph type="sldNum" sz="quarter" idx="12"/>
          </p:nvPr>
        </p:nvSpPr>
        <p:spPr>
          <a:xfrm>
            <a:off x="10668000" y="76200"/>
            <a:ext cx="1052508"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46</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3415097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781D-0C94-4A38-AAA3-046014710220}"/>
              </a:ext>
            </a:extLst>
          </p:cNvPr>
          <p:cNvSpPr>
            <a:spLocks noGrp="1"/>
          </p:cNvSpPr>
          <p:nvPr>
            <p:ph type="title"/>
          </p:nvPr>
        </p:nvSpPr>
        <p:spPr/>
        <p:txBody>
          <a:bodyPr/>
          <a:lstStyle/>
          <a:p>
            <a:r>
              <a:rPr lang="en-US" dirty="0"/>
              <a:t>Solutions: Menopause</a:t>
            </a:r>
          </a:p>
        </p:txBody>
      </p:sp>
      <p:sp>
        <p:nvSpPr>
          <p:cNvPr id="3" name="Content Placeholder 2">
            <a:extLst>
              <a:ext uri="{FF2B5EF4-FFF2-40B4-BE49-F238E27FC236}">
                <a16:creationId xmlns:a16="http://schemas.microsoft.com/office/drawing/2014/main" id="{B56F907E-84B0-4E3F-A900-E1ED548837A8}"/>
              </a:ext>
            </a:extLst>
          </p:cNvPr>
          <p:cNvSpPr>
            <a:spLocks noGrp="1"/>
          </p:cNvSpPr>
          <p:nvPr>
            <p:ph idx="1"/>
          </p:nvPr>
        </p:nvSpPr>
        <p:spPr>
          <a:xfrm>
            <a:off x="581191" y="1905000"/>
            <a:ext cx="11029615" cy="4448904"/>
          </a:xfrm>
        </p:spPr>
        <p:txBody>
          <a:bodyPr>
            <a:normAutofit/>
          </a:bodyPr>
          <a:lstStyle/>
          <a:p>
            <a:pPr marL="0" indent="0">
              <a:buNone/>
            </a:pPr>
            <a:r>
              <a:rPr lang="en-US" sz="2400" b="1" dirty="0"/>
              <a:t>What can Selena do?</a:t>
            </a:r>
          </a:p>
          <a:p>
            <a:pPr>
              <a:spcAft>
                <a:spcPts val="1200"/>
              </a:spcAft>
            </a:pPr>
            <a:r>
              <a:rPr lang="en-US" sz="2400" dirty="0"/>
              <a:t>Educate the employer about her symptoms and ask what can be done to support her while going through this life transition</a:t>
            </a:r>
          </a:p>
          <a:p>
            <a:pPr marL="0" indent="0">
              <a:buNone/>
            </a:pPr>
            <a:r>
              <a:rPr lang="en-US" sz="2400" b="1" dirty="0"/>
              <a:t>What can the Employer do?</a:t>
            </a:r>
          </a:p>
          <a:p>
            <a:r>
              <a:rPr lang="en-US" sz="2400" dirty="0"/>
              <a:t>Provide a workspace where temperature can be adjusted and/or provide a fan</a:t>
            </a:r>
          </a:p>
          <a:p>
            <a:r>
              <a:rPr lang="en-US" sz="2400" dirty="0"/>
              <a:t>Allow meetings to be attended remotely</a:t>
            </a:r>
          </a:p>
          <a:p>
            <a:r>
              <a:rPr lang="en-US" sz="2400" dirty="0"/>
              <a:t>Allow telework</a:t>
            </a:r>
          </a:p>
          <a:p>
            <a:r>
              <a:rPr lang="en-US" sz="2400" dirty="0"/>
              <a:t>Allow the employee to work when they’re most attentive and productive</a:t>
            </a:r>
          </a:p>
        </p:txBody>
      </p:sp>
      <p:sp>
        <p:nvSpPr>
          <p:cNvPr id="4" name="Slide Number Placeholder 3">
            <a:extLst>
              <a:ext uri="{FF2B5EF4-FFF2-40B4-BE49-F238E27FC236}">
                <a16:creationId xmlns:a16="http://schemas.microsoft.com/office/drawing/2014/main" id="{FC884CD7-7487-4311-AF2A-415115974552}"/>
              </a:ext>
            </a:extLst>
          </p:cNvPr>
          <p:cNvSpPr>
            <a:spLocks noGrp="1"/>
          </p:cNvSpPr>
          <p:nvPr>
            <p:ph type="sldNum" sz="quarter" idx="12"/>
          </p:nvPr>
        </p:nvSpPr>
        <p:spPr>
          <a:xfrm>
            <a:off x="11017165" y="76200"/>
            <a:ext cx="717635" cy="335001"/>
          </a:xfrm>
        </p:spPr>
        <p:txBody>
          <a:bodyPr/>
          <a:lstStyle/>
          <a:p>
            <a:fld id="{D57F1E4F-1CFF-5643-939E-217C01CDF565}" type="slidenum">
              <a:rPr lang="en-US" sz="1600" smtClean="0">
                <a:solidFill>
                  <a:srgbClr val="002C5F"/>
                </a:solidFill>
                <a:latin typeface="Arial Nova" panose="020B0504020202020204" pitchFamily="34" charset="0"/>
              </a:rPr>
              <a:pPr/>
              <a:t>47</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4111406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5E8DD-3DCD-4001-9F16-E3DEE9E9ABA2}"/>
              </a:ext>
            </a:extLst>
          </p:cNvPr>
          <p:cNvSpPr>
            <a:spLocks noGrp="1"/>
          </p:cNvSpPr>
          <p:nvPr>
            <p:ph type="title"/>
          </p:nvPr>
        </p:nvSpPr>
        <p:spPr/>
        <p:txBody>
          <a:bodyPr/>
          <a:lstStyle/>
          <a:p>
            <a:r>
              <a:rPr lang="en-US" sz="2800" b="0" dirty="0">
                <a:solidFill>
                  <a:schemeClr val="bg1"/>
                </a:solidFill>
                <a:latin typeface="+mj-lt"/>
                <a:cs typeface="+mj-cs"/>
              </a:rPr>
              <a:t>Solutions: Maintaining Concentration</a:t>
            </a:r>
            <a:endParaRPr lang="en-US" dirty="0"/>
          </a:p>
        </p:txBody>
      </p:sp>
      <p:sp>
        <p:nvSpPr>
          <p:cNvPr id="2" name="Content Placeholder 1">
            <a:extLst>
              <a:ext uri="{FF2B5EF4-FFF2-40B4-BE49-F238E27FC236}">
                <a16:creationId xmlns:a16="http://schemas.microsoft.com/office/drawing/2014/main" id="{58B97B8C-211C-4A7E-97AB-46A4F4B8D055}"/>
              </a:ext>
            </a:extLst>
          </p:cNvPr>
          <p:cNvSpPr>
            <a:spLocks noGrp="1"/>
          </p:cNvSpPr>
          <p:nvPr>
            <p:ph idx="1"/>
          </p:nvPr>
        </p:nvSpPr>
        <p:spPr>
          <a:xfrm>
            <a:off x="581192" y="2209800"/>
            <a:ext cx="11029615" cy="4380193"/>
          </a:xfrm>
        </p:spPr>
        <p:txBody>
          <a:bodyPr>
            <a:noAutofit/>
          </a:bodyPr>
          <a:lstStyle/>
          <a:p>
            <a:r>
              <a:rPr lang="en-US" altLang="en-US" sz="2400" b="0" dirty="0"/>
              <a:t>Reduce distractions in the work area</a:t>
            </a:r>
          </a:p>
          <a:p>
            <a:r>
              <a:rPr lang="en-US" altLang="en-US" sz="2400" b="0" dirty="0"/>
              <a:t>Provide space enclosures or a private office</a:t>
            </a:r>
          </a:p>
          <a:p>
            <a:r>
              <a:rPr lang="en-US" altLang="en-US" sz="2400" b="0" dirty="0"/>
              <a:t>Allow use of an environmental sound machine or a headset</a:t>
            </a:r>
            <a:r>
              <a:rPr lang="en-US" altLang="en-US" sz="2400" dirty="0"/>
              <a:t>/earbuds </a:t>
            </a:r>
            <a:r>
              <a:rPr lang="en-US" altLang="en-US" sz="2400" b="0" dirty="0"/>
              <a:t>to listen to music</a:t>
            </a:r>
          </a:p>
          <a:p>
            <a:r>
              <a:rPr lang="en-US" altLang="en-US" sz="2400" b="0" dirty="0"/>
              <a:t>Increase natural lighting or provide full-spectrum lighting</a:t>
            </a:r>
          </a:p>
          <a:p>
            <a:r>
              <a:rPr lang="en-US" altLang="en-US" sz="2400" b="0" dirty="0"/>
              <a:t>Reduce clutter in the employee’s work environment</a:t>
            </a:r>
          </a:p>
          <a:p>
            <a:r>
              <a:rPr lang="en-US" altLang="en-US" sz="2400" b="0" dirty="0"/>
              <a:t>Plan for uninterrupted work time</a:t>
            </a:r>
          </a:p>
          <a:p>
            <a:pPr>
              <a:spcAft>
                <a:spcPts val="1200"/>
              </a:spcAft>
            </a:pPr>
            <a:r>
              <a:rPr lang="en-US" altLang="en-US" sz="2400" b="0" dirty="0"/>
              <a:t>Divide large assignments into smaller tasks and steps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cs typeface="+mn-cs"/>
                <a:hlinkClick r:id="rId3"/>
              </a:rPr>
              <a:t>Effective Accommodation Practices: Executive Functioning Deficits</a:t>
            </a:r>
            <a:endParaRPr lang="en-US" altLang="en-US" sz="1600" dirty="0"/>
          </a:p>
          <a:p>
            <a:endParaRPr lang="en-US" altLang="en-US" sz="1600" noProof="0" dirty="0"/>
          </a:p>
        </p:txBody>
      </p:sp>
      <p:sp>
        <p:nvSpPr>
          <p:cNvPr id="3" name="Slide Number Placeholder 2">
            <a:extLst>
              <a:ext uri="{FF2B5EF4-FFF2-40B4-BE49-F238E27FC236}">
                <a16:creationId xmlns:a16="http://schemas.microsoft.com/office/drawing/2014/main" id="{4885D9A3-1842-4DD1-975F-07244141A69B}"/>
              </a:ext>
            </a:extLst>
          </p:cNvPr>
          <p:cNvSpPr>
            <a:spLocks noGrp="1"/>
          </p:cNvSpPr>
          <p:nvPr>
            <p:ph type="sldNum" sz="quarter" idx="12"/>
          </p:nvPr>
        </p:nvSpPr>
        <p:spPr>
          <a:xfrm>
            <a:off x="11017165" y="70115"/>
            <a:ext cx="717635" cy="33500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FC9027-B8DE-401F-8495-AF55D855D141}" type="slidenum">
              <a:rPr kumimoji="0" lang="en-US" sz="1600" b="0" i="0" u="none" strike="noStrike" kern="1200" cap="none" spc="0" normalizeH="0" baseline="0" noProof="0" smtClean="0">
                <a:ln>
                  <a:noFill/>
                </a:ln>
                <a:solidFill>
                  <a:srgbClr val="1A32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600" b="0" i="0" u="none" strike="noStrike" kern="1200" cap="none" spc="0" normalizeH="0" baseline="0" noProof="0" dirty="0">
              <a:ln>
                <a:noFill/>
              </a:ln>
              <a:solidFill>
                <a:srgbClr val="1A32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2419559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A4B0-3CA0-49C6-B3F3-8AC0947BA2AB}"/>
              </a:ext>
            </a:extLst>
          </p:cNvPr>
          <p:cNvSpPr>
            <a:spLocks noGrp="1"/>
          </p:cNvSpPr>
          <p:nvPr>
            <p:ph type="title"/>
          </p:nvPr>
        </p:nvSpPr>
        <p:spPr/>
        <p:txBody>
          <a:bodyPr/>
          <a:lstStyle/>
          <a:p>
            <a:r>
              <a:rPr lang="en-US" dirty="0"/>
              <a:t>Accommodations are not One-Size-Fits-All</a:t>
            </a:r>
          </a:p>
        </p:txBody>
      </p:sp>
      <p:sp>
        <p:nvSpPr>
          <p:cNvPr id="3" name="Content Placeholder 2">
            <a:extLst>
              <a:ext uri="{FF2B5EF4-FFF2-40B4-BE49-F238E27FC236}">
                <a16:creationId xmlns:a16="http://schemas.microsoft.com/office/drawing/2014/main" id="{121953CB-C26A-4449-9F96-6BB3CB46A7AE}"/>
              </a:ext>
            </a:extLst>
          </p:cNvPr>
          <p:cNvSpPr>
            <a:spLocks noGrp="1"/>
          </p:cNvSpPr>
          <p:nvPr>
            <p:ph idx="1"/>
          </p:nvPr>
        </p:nvSpPr>
        <p:spPr/>
        <p:txBody>
          <a:bodyPr>
            <a:noAutofit/>
          </a:bodyPr>
          <a:lstStyle/>
          <a:p>
            <a:r>
              <a:rPr lang="en-US" sz="2400" dirty="0"/>
              <a:t>Impairments and limitations, as well as accommodation needs, </a:t>
            </a:r>
            <a:br>
              <a:rPr lang="en-US" sz="2400" dirty="0"/>
            </a:br>
            <a:r>
              <a:rPr lang="en-US" sz="2400" dirty="0"/>
              <a:t>are different based on the individual</a:t>
            </a:r>
          </a:p>
          <a:p>
            <a:r>
              <a:rPr lang="en-US" sz="2400" dirty="0"/>
              <a:t>Don’t use a one-size-fits-all approach; have the full conversation</a:t>
            </a:r>
          </a:p>
          <a:p>
            <a:r>
              <a:rPr lang="en-US" sz="2400" dirty="0"/>
              <a:t>Beware of any assumptions in determining what an individual can or cannot do, or what accommodation is needed</a:t>
            </a:r>
          </a:p>
          <a:p>
            <a:r>
              <a:rPr lang="en-US" sz="2400" dirty="0"/>
              <a:t>Make individualized assessments based on actual limitations, work history, </a:t>
            </a:r>
            <a:br>
              <a:rPr lang="en-US" sz="2400" dirty="0"/>
            </a:br>
            <a:r>
              <a:rPr lang="en-US" sz="2400" dirty="0"/>
              <a:t>and current ability to perform functions with accommodation</a:t>
            </a:r>
          </a:p>
        </p:txBody>
      </p:sp>
      <p:sp>
        <p:nvSpPr>
          <p:cNvPr id="4" name="Slide Number Placeholder 3">
            <a:extLst>
              <a:ext uri="{FF2B5EF4-FFF2-40B4-BE49-F238E27FC236}">
                <a16:creationId xmlns:a16="http://schemas.microsoft.com/office/drawing/2014/main" id="{EB5C247A-9CCA-472B-B6A1-14A32BEBDB5C}"/>
              </a:ext>
            </a:extLst>
          </p:cNvPr>
          <p:cNvSpPr>
            <a:spLocks noGrp="1"/>
          </p:cNvSpPr>
          <p:nvPr>
            <p:ph type="sldNum" sz="quarter" idx="12"/>
          </p:nvPr>
        </p:nvSpPr>
        <p:spPr>
          <a:xfrm>
            <a:off x="11017165" y="70115"/>
            <a:ext cx="717635" cy="33500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C5F"/>
                </a:solidFill>
                <a:effectLst/>
                <a:uLnTx/>
                <a:uFillTx/>
                <a:latin typeface="Arial Nova" panose="020B05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600" b="0" i="0" u="none" strike="noStrike" kern="1200" cap="none" spc="0" normalizeH="0" baseline="0" noProof="0" dirty="0">
              <a:ln>
                <a:noFill/>
              </a:ln>
              <a:solidFill>
                <a:srgbClr val="002C5F"/>
              </a:solidFill>
              <a:effectLst/>
              <a:uLnTx/>
              <a:uFillTx/>
              <a:latin typeface="Arial Nova" panose="020B0504020202020204" pitchFamily="34" charset="0"/>
            </a:endParaRPr>
          </a:p>
        </p:txBody>
      </p:sp>
    </p:spTree>
    <p:extLst>
      <p:ext uri="{BB962C8B-B14F-4D97-AF65-F5344CB8AC3E}">
        <p14:creationId xmlns:p14="http://schemas.microsoft.com/office/powerpoint/2010/main" val="2562603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131C0-489E-4A66-A893-0B0CDFDD744C}"/>
              </a:ext>
            </a:extLst>
          </p:cNvPr>
          <p:cNvSpPr>
            <a:spLocks noGrp="1"/>
          </p:cNvSpPr>
          <p:nvPr>
            <p:ph type="title"/>
          </p:nvPr>
        </p:nvSpPr>
        <p:spPr>
          <a:xfrm>
            <a:off x="581192" y="702156"/>
            <a:ext cx="11029616" cy="1013800"/>
          </a:xfrm>
        </p:spPr>
        <p:txBody>
          <a:bodyPr>
            <a:normAutofit/>
          </a:bodyPr>
          <a:lstStyle/>
          <a:p>
            <a:r>
              <a:rPr lang="en-US"/>
              <a:t>About Reproductive health Conditions</a:t>
            </a:r>
            <a:endParaRPr lang="en-US" dirty="0"/>
          </a:p>
        </p:txBody>
      </p:sp>
      <p:sp>
        <p:nvSpPr>
          <p:cNvPr id="17" name="Rectangle 1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682B0EE-135D-4903-A6F8-FAB0C13718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5" y="2535626"/>
            <a:ext cx="4962525" cy="3300079"/>
          </a:xfrm>
          <a:prstGeom prst="rect">
            <a:avLst/>
          </a:prstGeom>
        </p:spPr>
      </p:pic>
      <p:sp>
        <p:nvSpPr>
          <p:cNvPr id="3" name="Content Placeholder 2">
            <a:extLst>
              <a:ext uri="{FF2B5EF4-FFF2-40B4-BE49-F238E27FC236}">
                <a16:creationId xmlns:a16="http://schemas.microsoft.com/office/drawing/2014/main" id="{D491FA5D-B56E-4784-B39B-CBFFD3C17D58}"/>
              </a:ext>
            </a:extLst>
          </p:cNvPr>
          <p:cNvSpPr>
            <a:spLocks noGrp="1"/>
          </p:cNvSpPr>
          <p:nvPr>
            <p:ph idx="1"/>
          </p:nvPr>
        </p:nvSpPr>
        <p:spPr>
          <a:xfrm>
            <a:off x="6096000" y="2180496"/>
            <a:ext cx="5275001" cy="4045683"/>
          </a:xfrm>
        </p:spPr>
        <p:txBody>
          <a:bodyPr>
            <a:normAutofit/>
          </a:bodyPr>
          <a:lstStyle/>
          <a:p>
            <a:r>
              <a:rPr lang="en-US" sz="2400" dirty="0"/>
              <a:t>Reproductive health refers to </a:t>
            </a:r>
            <a:br>
              <a:rPr lang="en-US" sz="2400" dirty="0"/>
            </a:br>
            <a:r>
              <a:rPr lang="en-US" sz="2400" dirty="0"/>
              <a:t>the condition of our reproductive systems during all life stages</a:t>
            </a:r>
          </a:p>
          <a:p>
            <a:r>
              <a:rPr lang="en-US" sz="2400" dirty="0"/>
              <a:t>These systems are made of organs and hormone-producing glands, including the pituitary gland in </a:t>
            </a:r>
            <a:br>
              <a:rPr lang="en-US" sz="2400" dirty="0"/>
            </a:br>
            <a:r>
              <a:rPr lang="en-US" sz="2400" dirty="0"/>
              <a:t>the brain</a:t>
            </a:r>
          </a:p>
          <a:p>
            <a:pPr marL="0" indent="0">
              <a:buNone/>
            </a:pPr>
            <a:endParaRPr lang="en-US" dirty="0"/>
          </a:p>
          <a:p>
            <a:pPr marL="0" indent="0">
              <a:buNone/>
            </a:pPr>
            <a:r>
              <a:rPr lang="en-US" dirty="0">
                <a:hlinkClick r:id="rId4"/>
              </a:rPr>
              <a:t>Reproductive Health, National Institute of Environmental Health Sciences (NIEHS)</a:t>
            </a:r>
            <a:endParaRPr lang="en-US" dirty="0"/>
          </a:p>
        </p:txBody>
      </p:sp>
      <p:sp>
        <p:nvSpPr>
          <p:cNvPr id="4" name="Slide Number Placeholder 3">
            <a:extLst>
              <a:ext uri="{FF2B5EF4-FFF2-40B4-BE49-F238E27FC236}">
                <a16:creationId xmlns:a16="http://schemas.microsoft.com/office/drawing/2014/main" id="{52623471-1FA6-4248-AA5F-1299C0D2CD68}"/>
              </a:ext>
            </a:extLst>
          </p:cNvPr>
          <p:cNvSpPr>
            <a:spLocks noGrp="1"/>
          </p:cNvSpPr>
          <p:nvPr>
            <p:ph type="sldNum" sz="quarter" idx="12"/>
          </p:nvPr>
        </p:nvSpPr>
        <p:spPr>
          <a:xfrm>
            <a:off x="10682292" y="76200"/>
            <a:ext cx="1052508"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5</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4293972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6FCF5D0-986B-4E96-BE32-FE6DD05072B6}"/>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JAN Accommodation and Compliance Webcast Series</a:t>
            </a:r>
          </a:p>
        </p:txBody>
      </p:sp>
      <p:sp>
        <p:nvSpPr>
          <p:cNvPr id="35" name="Rectangle 34">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741200F9-7A3E-4F14-8F36-490E4A1CE5C2}"/>
              </a:ext>
              <a:ext uri="{C183D7F6-B498-43B3-948B-1728B52AA6E4}">
                <adec:decorative xmlns:adec="http://schemas.microsoft.com/office/drawing/2017/decorative" val="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57225" y="2572845"/>
            <a:ext cx="4962525" cy="3225641"/>
          </a:xfrm>
          <a:prstGeom prst="rect">
            <a:avLst/>
          </a:prstGeom>
        </p:spPr>
      </p:pic>
      <p:sp>
        <p:nvSpPr>
          <p:cNvPr id="3" name="Content Placeholder 2">
            <a:extLst>
              <a:ext uri="{FF2B5EF4-FFF2-40B4-BE49-F238E27FC236}">
                <a16:creationId xmlns:a16="http://schemas.microsoft.com/office/drawing/2014/main" id="{C222439B-735E-4BF5-9F12-2092DE50AAAB}"/>
              </a:ext>
            </a:extLst>
          </p:cNvPr>
          <p:cNvSpPr>
            <a:spLocks noGrp="1"/>
          </p:cNvSpPr>
          <p:nvPr>
            <p:ph sz="half" idx="2"/>
          </p:nvPr>
        </p:nvSpPr>
        <p:spPr>
          <a:xfrm>
            <a:off x="6206167" y="2180496"/>
            <a:ext cx="5404640" cy="4045683"/>
          </a:xfrm>
        </p:spPr>
        <p:txBody>
          <a:bodyPr vert="horz" lIns="91440" tIns="45720" rIns="91440" bIns="45720" rtlCol="0" anchor="ctr">
            <a:normAutofit/>
          </a:bodyPr>
          <a:lstStyle/>
          <a:p>
            <a:pPr marL="0" indent="0" algn="ctr">
              <a:buNone/>
            </a:pPr>
            <a:r>
              <a:rPr lang="en-US" sz="2400" b="1" dirty="0">
                <a:solidFill>
                  <a:srgbClr val="002C5F"/>
                </a:solidFill>
                <a:latin typeface="Arial Nova" panose="020B0504020202020204" pitchFamily="34" charset="0"/>
              </a:rPr>
              <a:t>Thank you for attending:</a:t>
            </a:r>
            <a:br>
              <a:rPr lang="en-US" sz="2400" b="1" dirty="0">
                <a:solidFill>
                  <a:srgbClr val="002C5F"/>
                </a:solidFill>
                <a:latin typeface="Arial Nova" panose="020B0504020202020204" pitchFamily="34" charset="0"/>
              </a:rPr>
            </a:br>
            <a:r>
              <a:rPr lang="en-US" sz="2400" b="1" dirty="0">
                <a:solidFill>
                  <a:srgbClr val="002C5F"/>
                </a:solidFill>
                <a:latin typeface="Arial Nova" panose="020B0504020202020204" pitchFamily="34" charset="0"/>
              </a:rPr>
              <a:t>“</a:t>
            </a:r>
            <a:r>
              <a:rPr lang="en-US" sz="2400" b="0" dirty="0">
                <a:solidFill>
                  <a:srgbClr val="002C5F"/>
                </a:solidFill>
                <a:latin typeface="Arial Nova" panose="020B0504020202020204" pitchFamily="34" charset="0"/>
              </a:rPr>
              <a:t>Accommodation and ADA Considerations: </a:t>
            </a:r>
            <a:br>
              <a:rPr lang="en-US" sz="2400" b="0" dirty="0">
                <a:solidFill>
                  <a:srgbClr val="002C5F"/>
                </a:solidFill>
                <a:latin typeface="Arial Nova" panose="020B0504020202020204" pitchFamily="34" charset="0"/>
              </a:rPr>
            </a:br>
            <a:r>
              <a:rPr lang="en-US" sz="2400" b="0" dirty="0">
                <a:solidFill>
                  <a:srgbClr val="002C5F"/>
                </a:solidFill>
                <a:latin typeface="Arial Nova" panose="020B0504020202020204" pitchFamily="34" charset="0"/>
              </a:rPr>
              <a:t>Reproductive Health Conditions </a:t>
            </a:r>
            <a:br>
              <a:rPr lang="en-US" sz="2400" b="0" dirty="0">
                <a:solidFill>
                  <a:srgbClr val="002C5F"/>
                </a:solidFill>
                <a:latin typeface="Arial Nova" panose="020B0504020202020204" pitchFamily="34" charset="0"/>
              </a:rPr>
            </a:br>
            <a:r>
              <a:rPr lang="en-US" sz="2400" b="0" dirty="0">
                <a:solidFill>
                  <a:srgbClr val="002C5F"/>
                </a:solidFill>
                <a:latin typeface="Arial Nova" panose="020B0504020202020204" pitchFamily="34" charset="0"/>
              </a:rPr>
              <a:t>and Pregnancy</a:t>
            </a:r>
            <a:r>
              <a:rPr lang="en-US" sz="2400" b="1" dirty="0">
                <a:solidFill>
                  <a:srgbClr val="002C5F"/>
                </a:solidFill>
                <a:latin typeface="Arial Nova" panose="020B0504020202020204" pitchFamily="34" charset="0"/>
              </a:rPr>
              <a:t>”</a:t>
            </a:r>
            <a:br>
              <a:rPr lang="en-US" sz="2400" b="1" dirty="0">
                <a:solidFill>
                  <a:srgbClr val="002C5F"/>
                </a:solidFill>
                <a:latin typeface="Arial Nova" panose="020B0504020202020204" pitchFamily="34" charset="0"/>
              </a:rPr>
            </a:br>
            <a:endParaRPr lang="en-US" sz="2400" b="1" dirty="0">
              <a:solidFill>
                <a:srgbClr val="002C5F"/>
              </a:solidFill>
              <a:latin typeface="Arial Nova" panose="020B0504020202020204" pitchFamily="34" charset="0"/>
            </a:endParaRPr>
          </a:p>
          <a:p>
            <a:pPr marL="0" indent="0" algn="ctr">
              <a:buNone/>
            </a:pPr>
            <a:r>
              <a:rPr lang="en-US" sz="2400" b="1" dirty="0">
                <a:solidFill>
                  <a:srgbClr val="002C5F"/>
                </a:solidFill>
                <a:latin typeface="Arial Nova" panose="020B0504020202020204" pitchFamily="34" charset="0"/>
              </a:rPr>
              <a:t>Register for the next JAN webcast:</a:t>
            </a:r>
            <a:br>
              <a:rPr lang="en-US" sz="2400" b="1" dirty="0">
                <a:solidFill>
                  <a:srgbClr val="002C5F"/>
                </a:solidFill>
                <a:latin typeface="Arial Nova" panose="020B0504020202020204" pitchFamily="34" charset="0"/>
              </a:rPr>
            </a:br>
            <a:r>
              <a:rPr lang="en-US" sz="2400" dirty="0">
                <a:solidFill>
                  <a:schemeClr val="accent2"/>
                </a:solidFill>
                <a:latin typeface="Arial Nova" panose="020B0504020202020204" pitchFamily="34" charset="0"/>
                <a:hlinkClick r:id="rId4">
                  <a:extLst>
                    <a:ext uri="{A12FA001-AC4F-418D-AE19-62706E023703}">
                      <ahyp:hlinkClr xmlns:ahyp="http://schemas.microsoft.com/office/drawing/2018/hyperlinkcolor" val="tx"/>
                    </a:ext>
                  </a:extLst>
                </a:hlinkClick>
              </a:rPr>
              <a:t>AskJAN.org/events/register/2021-2022-webcast-series.cfm</a:t>
            </a:r>
            <a:endParaRPr lang="en-US" sz="2400" dirty="0">
              <a:solidFill>
                <a:schemeClr val="accent2"/>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7A4A36A3-D1EB-4A0A-9134-581A7FC00664}"/>
              </a:ext>
            </a:extLst>
          </p:cNvPr>
          <p:cNvSpPr>
            <a:spLocks noGrp="1"/>
          </p:cNvSpPr>
          <p:nvPr>
            <p:ph type="sldNum" sz="quarter" idx="12"/>
          </p:nvPr>
        </p:nvSpPr>
        <p:spPr>
          <a:xfrm>
            <a:off x="10689646" y="55053"/>
            <a:ext cx="1052508" cy="365125"/>
          </a:xfrm>
        </p:spPr>
        <p:txBody>
          <a:bodyPr vert="horz" lIns="91440" tIns="45720" rIns="91440" bIns="45720" rtlCol="0" anchor="ctr">
            <a:normAutofit/>
          </a:bodyPr>
          <a:lstStyle/>
          <a:p>
            <a:pPr marR="0" lvl="0" indent="0" eaLnBrk="1" fontAlgn="base" hangingPunct="1">
              <a:spcBef>
                <a:spcPct val="0"/>
              </a:spcBef>
              <a:spcAft>
                <a:spcPts val="600"/>
              </a:spcAft>
              <a:buClrTx/>
              <a:buSzTx/>
              <a:buFontTx/>
              <a:buNone/>
              <a:tabLst/>
              <a:defRPr/>
            </a:pPr>
            <a:fld id="{D57F1E4F-1CFF-5643-939E-217C01CDF565}" type="slidenum">
              <a:rPr kumimoji="0" lang="en-US" sz="1600" b="0" i="0" u="none" strike="noStrike" cap="none" spc="0" normalizeH="0" baseline="0" noProof="0" smtClean="0">
                <a:ln>
                  <a:noFill/>
                </a:ln>
                <a:solidFill>
                  <a:srgbClr val="002C5F"/>
                </a:solidFill>
                <a:effectLst/>
                <a:uLnTx/>
                <a:uFillTx/>
                <a:latin typeface="Arial Nova" panose="020B0504020202020204" pitchFamily="34" charset="0"/>
              </a:rPr>
              <a:pPr marR="0" lvl="0" indent="0" eaLnBrk="1" fontAlgn="base" hangingPunct="1">
                <a:spcBef>
                  <a:spcPct val="0"/>
                </a:spcBef>
                <a:spcAft>
                  <a:spcPts val="600"/>
                </a:spcAft>
                <a:buClrTx/>
                <a:buSzTx/>
                <a:buFontTx/>
                <a:buNone/>
                <a:tabLst/>
                <a:defRPr/>
              </a:pPr>
              <a:t>50</a:t>
            </a:fld>
            <a:endParaRPr kumimoji="0" lang="en-US" sz="1600" b="0" i="0" u="none" strike="noStrike" cap="none" spc="0" normalizeH="0" baseline="0" noProof="0">
              <a:ln>
                <a:noFill/>
              </a:ln>
              <a:solidFill>
                <a:srgbClr val="002C5F"/>
              </a:solidFill>
              <a:effectLst/>
              <a:uLnTx/>
              <a:uFillTx/>
              <a:latin typeface="Arial Nova" panose="020B0504020202020204" pitchFamily="34" charset="0"/>
            </a:endParaRPr>
          </a:p>
        </p:txBody>
      </p:sp>
    </p:spTree>
    <p:extLst>
      <p:ext uri="{BB962C8B-B14F-4D97-AF65-F5344CB8AC3E}">
        <p14:creationId xmlns:p14="http://schemas.microsoft.com/office/powerpoint/2010/main" val="3397573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5C11-5A22-40CE-9324-89514DD81903}"/>
              </a:ext>
            </a:extLst>
          </p:cNvPr>
          <p:cNvSpPr>
            <a:spLocks noGrp="1"/>
          </p:cNvSpPr>
          <p:nvPr>
            <p:ph type="title"/>
          </p:nvPr>
        </p:nvSpPr>
        <p:spPr>
          <a:xfrm>
            <a:off x="581192" y="702156"/>
            <a:ext cx="11029616" cy="1013800"/>
          </a:xfrm>
        </p:spPr>
        <p:txBody>
          <a:bodyPr>
            <a:normAutofit/>
          </a:bodyPr>
          <a:lstStyle/>
          <a:p>
            <a:r>
              <a:rPr lang="en-US" dirty="0"/>
              <a:t>How do I claim the HR CEU?</a:t>
            </a:r>
          </a:p>
        </p:txBody>
      </p:sp>
      <p:sp>
        <p:nvSpPr>
          <p:cNvPr id="3" name="Content Placeholder 2">
            <a:extLst>
              <a:ext uri="{FF2B5EF4-FFF2-40B4-BE49-F238E27FC236}">
                <a16:creationId xmlns:a16="http://schemas.microsoft.com/office/drawing/2014/main" id="{1BE8543D-5F6D-40E3-A8F4-BA219D0175DB}"/>
              </a:ext>
              <a:ext uri="{C183D7F6-B498-43B3-948B-1728B52AA6E4}">
                <adec:decorative xmlns:adec="http://schemas.microsoft.com/office/drawing/2017/decorative" val="0"/>
              </a:ext>
            </a:extLst>
          </p:cNvPr>
          <p:cNvSpPr>
            <a:spLocks noGrp="1"/>
          </p:cNvSpPr>
          <p:nvPr>
            <p:ph idx="1"/>
          </p:nvPr>
        </p:nvSpPr>
        <p:spPr>
          <a:xfrm>
            <a:off x="6335806" y="2180496"/>
            <a:ext cx="5275000" cy="4045683"/>
          </a:xfrm>
        </p:spPr>
        <p:txBody>
          <a:bodyPr>
            <a:normAutofit/>
          </a:bodyPr>
          <a:lstStyle/>
          <a:p>
            <a:r>
              <a:rPr lang="en-US" sz="2400" dirty="0"/>
              <a:t>Don’t close the JAN webcast browser</a:t>
            </a:r>
          </a:p>
          <a:p>
            <a:r>
              <a:rPr lang="en-US" sz="2400" dirty="0"/>
              <a:t>Complete the webcast evaluation </a:t>
            </a:r>
            <a:br>
              <a:rPr lang="en-US" sz="2400" dirty="0"/>
            </a:br>
            <a:r>
              <a:rPr lang="en-US" sz="2400" dirty="0"/>
              <a:t>in new window</a:t>
            </a:r>
          </a:p>
          <a:p>
            <a:r>
              <a:rPr lang="en-US" sz="2400" dirty="0"/>
              <a:t>Click on </a:t>
            </a:r>
            <a:r>
              <a:rPr lang="en-US" sz="2400" b="1" dirty="0"/>
              <a:t>View your certificate of completion</a:t>
            </a:r>
          </a:p>
        </p:txBody>
      </p:sp>
      <p:sp>
        <p:nvSpPr>
          <p:cNvPr id="4" name="Slide Number Placeholder 3">
            <a:extLst>
              <a:ext uri="{FF2B5EF4-FFF2-40B4-BE49-F238E27FC236}">
                <a16:creationId xmlns:a16="http://schemas.microsoft.com/office/drawing/2014/main" id="{F3E98E1F-68E8-4748-864C-7774480571AF}"/>
              </a:ext>
            </a:extLst>
          </p:cNvPr>
          <p:cNvSpPr>
            <a:spLocks noGrp="1"/>
          </p:cNvSpPr>
          <p:nvPr>
            <p:ph type="sldNum" sz="quarter" idx="12"/>
          </p:nvPr>
        </p:nvSpPr>
        <p:spPr>
          <a:xfrm>
            <a:off x="10744200" y="76199"/>
            <a:ext cx="990600" cy="381001"/>
          </a:xfrm>
        </p:spPr>
        <p:txBody>
          <a:bodyPr>
            <a:normAutofit/>
          </a:bodyPr>
          <a:lstStyle/>
          <a:p>
            <a:pPr marL="0" marR="0" lvl="0" indent="0" algn="r" defTabSz="914400" rtl="0" eaLnBrk="0" fontAlgn="base" latinLnBrk="0" hangingPunct="0">
              <a:lnSpc>
                <a:spcPct val="90000"/>
              </a:lnSpc>
              <a:spcBef>
                <a:spcPct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C5F"/>
                </a:solidFill>
                <a:effectLst/>
                <a:uLnTx/>
                <a:uFillTx/>
                <a:latin typeface="Arial Nova" panose="020B0504020202020204" pitchFamily="34" charset="0"/>
              </a:rPr>
              <a:pPr marL="0" marR="0" lvl="0" indent="0" algn="r" defTabSz="914400" rtl="0" eaLnBrk="0" fontAlgn="base" latinLnBrk="0" hangingPunct="0">
                <a:lnSpc>
                  <a:spcPct val="90000"/>
                </a:lnSpc>
                <a:spcBef>
                  <a:spcPct val="0"/>
                </a:spcBef>
                <a:spcAft>
                  <a:spcPts val="600"/>
                </a:spcAft>
                <a:buClrTx/>
                <a:buSzTx/>
                <a:buFontTx/>
                <a:buNone/>
                <a:tabLst/>
                <a:defRPr/>
              </a:pPr>
              <a:t>51</a:t>
            </a:fld>
            <a:endParaRPr kumimoji="0" lang="en-US" sz="1600" b="0" i="0" u="none" strike="noStrike" kern="1200" cap="none" spc="0" normalizeH="0" baseline="0" noProof="0" dirty="0">
              <a:ln>
                <a:noFill/>
              </a:ln>
              <a:solidFill>
                <a:srgbClr val="002C5F"/>
              </a:solidFill>
              <a:effectLst/>
              <a:uLnTx/>
              <a:uFillTx/>
              <a:latin typeface="Arial Nova" panose="020B0504020202020204" pitchFamily="34" charset="0"/>
            </a:endParaRPr>
          </a:p>
        </p:txBody>
      </p:sp>
      <p:pic>
        <p:nvPicPr>
          <p:cNvPr id="6" name="Picture 5">
            <a:extLst>
              <a:ext uri="{FF2B5EF4-FFF2-40B4-BE49-F238E27FC236}">
                <a16:creationId xmlns:a16="http://schemas.microsoft.com/office/drawing/2014/main" id="{D6187E47-05DB-4A50-B670-532212BFD2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291" y="2160149"/>
            <a:ext cx="5083905" cy="3935218"/>
          </a:xfrm>
          <a:prstGeom prst="rect">
            <a:avLst/>
          </a:prstGeom>
        </p:spPr>
      </p:pic>
    </p:spTree>
    <p:extLst>
      <p:ext uri="{BB962C8B-B14F-4D97-AF65-F5344CB8AC3E}">
        <p14:creationId xmlns:p14="http://schemas.microsoft.com/office/powerpoint/2010/main" val="1265038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E1FB-2AD0-4329-9CB0-82A282F19EE8}"/>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Contact JAN for More Information</a:t>
            </a:r>
          </a:p>
        </p:txBody>
      </p:sp>
      <p:sp>
        <p:nvSpPr>
          <p:cNvPr id="4" name="Slide Number Placeholder 3">
            <a:extLst>
              <a:ext uri="{FF2B5EF4-FFF2-40B4-BE49-F238E27FC236}">
                <a16:creationId xmlns:a16="http://schemas.microsoft.com/office/drawing/2014/main" id="{290915FE-A624-43E4-8D1A-23025311C711}"/>
              </a:ext>
            </a:extLst>
          </p:cNvPr>
          <p:cNvSpPr>
            <a:spLocks noGrp="1"/>
          </p:cNvSpPr>
          <p:nvPr>
            <p:ph type="sldNum" sz="quarter" idx="12"/>
          </p:nvPr>
        </p:nvSpPr>
        <p:spPr>
          <a:xfrm>
            <a:off x="10682292" y="76200"/>
            <a:ext cx="1052508" cy="365125"/>
          </a:xfrm>
        </p:spPr>
        <p:txBody>
          <a:bodyPr>
            <a:normAutofit/>
          </a:bodyPr>
          <a:lstStyle/>
          <a:p>
            <a:pPr>
              <a:lnSpc>
                <a:spcPct val="90000"/>
              </a:lnSpc>
              <a:spcAft>
                <a:spcPts val="600"/>
              </a:spcAft>
            </a:pPr>
            <a:fld id="{D57F1E4F-1CFF-5643-939E-217C01CDF565}" type="slidenum">
              <a:rPr lang="en-US" sz="1600" smtClean="0">
                <a:solidFill>
                  <a:schemeClr val="accent1"/>
                </a:solidFill>
                <a:latin typeface="Arial Nova" panose="020B0504020202020204" pitchFamily="34" charset="0"/>
              </a:rPr>
              <a:pPr>
                <a:lnSpc>
                  <a:spcPct val="90000"/>
                </a:lnSpc>
                <a:spcAft>
                  <a:spcPts val="600"/>
                </a:spcAft>
              </a:pPr>
              <a:t>52</a:t>
            </a:fld>
            <a:endParaRPr lang="en-US" sz="1600" dirty="0">
              <a:solidFill>
                <a:schemeClr val="accent1"/>
              </a:solidFill>
              <a:latin typeface="Arial Nova" panose="020B0504020202020204" pitchFamily="34" charset="0"/>
            </a:endParaRPr>
          </a:p>
        </p:txBody>
      </p:sp>
      <p:graphicFrame>
        <p:nvGraphicFramePr>
          <p:cNvPr id="6" name="Content Placeholder 2" descr="Visit AskJAN.org&#10;Call 800.526.7234 or 877.781.9403 TTY&#10;JAN Live Chat @AskJAN.org&#10;Submit JAN On Demand Inquiry @AskJAN.org/JANonDemand.cfm&#10;Email JAN@AskJAN.org&#10;Social Media: Facebook - Job Accommodation Network&#10;Twitter - @JANatJAN&#10;">
            <a:extLst>
              <a:ext uri="{FF2B5EF4-FFF2-40B4-BE49-F238E27FC236}">
                <a16:creationId xmlns:a16="http://schemas.microsoft.com/office/drawing/2014/main" id="{99C05778-86A8-41CC-94DD-691AA4044245}"/>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184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FEA5-90FB-467E-B400-F311920D2E93}"/>
              </a:ext>
            </a:extLst>
          </p:cNvPr>
          <p:cNvSpPr>
            <a:spLocks noGrp="1"/>
          </p:cNvSpPr>
          <p:nvPr>
            <p:ph type="title"/>
          </p:nvPr>
        </p:nvSpPr>
        <p:spPr/>
        <p:txBody>
          <a:bodyPr/>
          <a:lstStyle/>
          <a:p>
            <a:r>
              <a:rPr lang="en-US" dirty="0"/>
              <a:t>Common Reproductive Health Conditions</a:t>
            </a:r>
          </a:p>
        </p:txBody>
      </p:sp>
      <p:sp>
        <p:nvSpPr>
          <p:cNvPr id="3" name="Content Placeholder 2">
            <a:extLst>
              <a:ext uri="{FF2B5EF4-FFF2-40B4-BE49-F238E27FC236}">
                <a16:creationId xmlns:a16="http://schemas.microsoft.com/office/drawing/2014/main" id="{CE2C2EA4-43B9-45A8-B3E1-B7394BC2048F}"/>
              </a:ext>
            </a:extLst>
          </p:cNvPr>
          <p:cNvSpPr>
            <a:spLocks noGrp="1"/>
          </p:cNvSpPr>
          <p:nvPr>
            <p:ph idx="1"/>
          </p:nvPr>
        </p:nvSpPr>
        <p:spPr>
          <a:xfrm>
            <a:off x="581192" y="1905000"/>
            <a:ext cx="11029615" cy="4343400"/>
          </a:xfrm>
        </p:spPr>
        <p:txBody>
          <a:bodyPr>
            <a:noAutofit/>
          </a:bodyPr>
          <a:lstStyle/>
          <a:p>
            <a:pPr marL="0" indent="0">
              <a:spcAft>
                <a:spcPts val="0"/>
              </a:spcAft>
              <a:buNone/>
            </a:pPr>
            <a:r>
              <a:rPr lang="en-US" sz="2000" b="1" dirty="0">
                <a:solidFill>
                  <a:srgbClr val="002C5F"/>
                </a:solidFill>
              </a:rPr>
              <a:t>Endometriosis</a:t>
            </a:r>
          </a:p>
          <a:p>
            <a:pPr marL="0" indent="0">
              <a:buClr>
                <a:srgbClr val="1A3260"/>
              </a:buClr>
              <a:buNone/>
              <a:defRPr/>
            </a:pPr>
            <a:r>
              <a:rPr lang="en-US" dirty="0">
                <a:solidFill>
                  <a:srgbClr val="002C5F"/>
                </a:solidFill>
              </a:rPr>
              <a:t>Affects a woman’s uterus. T</a:t>
            </a:r>
            <a:r>
              <a:rPr lang="en-US" b="0" i="0" dirty="0">
                <a:solidFill>
                  <a:srgbClr val="002C5F"/>
                </a:solidFill>
                <a:effectLst/>
              </a:rPr>
              <a:t>issue that normally lines the uterus can grow on the ovaries, behind the uterus, on the bowels, or on the bladder, causing </a:t>
            </a:r>
            <a:r>
              <a:rPr lang="en-US" dirty="0">
                <a:solidFill>
                  <a:srgbClr val="002C5F"/>
                </a:solidFill>
              </a:rPr>
              <a:t>pain in the abdomen, lower back, or pelvic areas, infertility, and heavy menstruation. </a:t>
            </a:r>
            <a:r>
              <a:rPr lang="en-US" dirty="0">
                <a:solidFill>
                  <a:srgbClr val="002C5F"/>
                </a:solidFill>
                <a:hlinkClick r:id="rId3"/>
              </a:rPr>
              <a:t>Endometriosis, MedlinePlus</a:t>
            </a:r>
            <a:endParaRPr lang="en-US" dirty="0">
              <a:solidFill>
                <a:srgbClr val="002C5F"/>
              </a:solidFill>
            </a:endParaRPr>
          </a:p>
          <a:p>
            <a:pPr marL="0" indent="0">
              <a:spcAft>
                <a:spcPts val="0"/>
              </a:spcAft>
              <a:buNone/>
            </a:pPr>
            <a:r>
              <a:rPr lang="en-US" sz="2000" b="1" dirty="0">
                <a:solidFill>
                  <a:srgbClr val="002C5F"/>
                </a:solidFill>
              </a:rPr>
              <a:t>Uterine Fibroids</a:t>
            </a:r>
          </a:p>
          <a:p>
            <a:pPr marL="0" indent="0">
              <a:buClr>
                <a:srgbClr val="1A3260"/>
              </a:buClr>
              <a:buNone/>
              <a:defRPr/>
            </a:pPr>
            <a:r>
              <a:rPr lang="en-US" dirty="0">
                <a:solidFill>
                  <a:srgbClr val="002C5F"/>
                </a:solidFill>
              </a:rPr>
              <a:t>Noncancerous tumors made of muscle cells and other tissues grow in and around the wall of the uterus, causing heavy and/or painful menstruation, lower back pain, “fullness” in the lower abdomen, and frequent urination. </a:t>
            </a:r>
            <a:r>
              <a:rPr lang="en-US" dirty="0">
                <a:solidFill>
                  <a:srgbClr val="002C5F"/>
                </a:solidFill>
                <a:hlinkClick r:id="rId4"/>
              </a:rPr>
              <a:t>Uterine Fibroids, MedlinePlus</a:t>
            </a:r>
            <a:endParaRPr kumimoji="0" lang="en-US"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endParaRPr>
          </a:p>
          <a:p>
            <a:pPr marL="0" indent="0">
              <a:spcAft>
                <a:spcPts val="0"/>
              </a:spcAft>
              <a:buNone/>
            </a:pPr>
            <a:r>
              <a:rPr lang="en-US" sz="2000" b="1" dirty="0">
                <a:solidFill>
                  <a:srgbClr val="002C5F"/>
                </a:solidFill>
              </a:rPr>
              <a:t>Interstitial Cystitis (IC)</a:t>
            </a:r>
          </a:p>
          <a:p>
            <a:pPr marL="0" indent="0">
              <a:spcAft>
                <a:spcPts val="1200"/>
              </a:spcAft>
              <a:buNone/>
            </a:pPr>
            <a:r>
              <a:rPr lang="en-US" dirty="0">
                <a:solidFill>
                  <a:srgbClr val="002C5F"/>
                </a:solidFill>
              </a:rPr>
              <a:t>Chronic bladder condition resulting in recurring a</a:t>
            </a:r>
            <a:r>
              <a:rPr lang="en-US" dirty="0"/>
              <a:t>bdominal or pelvic pressure and discomfort, frequent and/or urgent urination, tenderness, intense pain in the bladder or pelvic region, severe lower abdominal pain that intensifies as the urinary bladder fills or empties. </a:t>
            </a:r>
            <a:r>
              <a:rPr lang="en-US" dirty="0">
                <a:hlinkClick r:id="rId5"/>
              </a:rPr>
              <a:t>Interstitial Cystitis, MedlinePlus</a:t>
            </a:r>
            <a:endParaRPr lang="en-US" dirty="0"/>
          </a:p>
        </p:txBody>
      </p:sp>
      <p:sp>
        <p:nvSpPr>
          <p:cNvPr id="4" name="Slide Number Placeholder 3">
            <a:extLst>
              <a:ext uri="{FF2B5EF4-FFF2-40B4-BE49-F238E27FC236}">
                <a16:creationId xmlns:a16="http://schemas.microsoft.com/office/drawing/2014/main" id="{2B2DD09E-DAD4-48B9-953F-CD37084D8C67}"/>
              </a:ext>
            </a:extLst>
          </p:cNvPr>
          <p:cNvSpPr>
            <a:spLocks noGrp="1"/>
          </p:cNvSpPr>
          <p:nvPr>
            <p:ph type="sldNum" sz="quarter" idx="12"/>
          </p:nvPr>
        </p:nvSpPr>
        <p:spPr>
          <a:xfrm>
            <a:off x="11017165" y="76200"/>
            <a:ext cx="717635" cy="335001"/>
          </a:xfrm>
        </p:spPr>
        <p:txBody>
          <a:bodyPr/>
          <a:lstStyle/>
          <a:p>
            <a:fld id="{D57F1E4F-1CFF-5643-939E-217C01CDF565}" type="slidenum">
              <a:rPr lang="en-US" sz="1600" smtClean="0">
                <a:solidFill>
                  <a:srgbClr val="002C5F"/>
                </a:solidFill>
                <a:latin typeface="Arial Nova" panose="020B0504020202020204" pitchFamily="34" charset="0"/>
              </a:rPr>
              <a:pPr/>
              <a:t>6</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278446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977F-C7EB-4118-9930-796F2360D2F3}"/>
              </a:ext>
            </a:extLst>
          </p:cNvPr>
          <p:cNvSpPr>
            <a:spLocks noGrp="1"/>
          </p:cNvSpPr>
          <p:nvPr>
            <p:ph type="title"/>
          </p:nvPr>
        </p:nvSpPr>
        <p:spPr/>
        <p:txBody>
          <a:bodyPr/>
          <a:lstStyle/>
          <a:p>
            <a:r>
              <a:rPr lang="en-US" dirty="0"/>
              <a:t>Common Reproductive Health Conditions (2)</a:t>
            </a:r>
          </a:p>
        </p:txBody>
      </p:sp>
      <p:sp>
        <p:nvSpPr>
          <p:cNvPr id="3" name="Content Placeholder 2">
            <a:extLst>
              <a:ext uri="{FF2B5EF4-FFF2-40B4-BE49-F238E27FC236}">
                <a16:creationId xmlns:a16="http://schemas.microsoft.com/office/drawing/2014/main" id="{B857560E-35D2-4BD6-983C-2A90CC7B5104}"/>
              </a:ext>
            </a:extLst>
          </p:cNvPr>
          <p:cNvSpPr>
            <a:spLocks noGrp="1"/>
          </p:cNvSpPr>
          <p:nvPr>
            <p:ph idx="1"/>
          </p:nvPr>
        </p:nvSpPr>
        <p:spPr>
          <a:xfrm>
            <a:off x="581192" y="2002045"/>
            <a:ext cx="11029615" cy="3962400"/>
          </a:xfrm>
        </p:spPr>
        <p:txBody>
          <a:bodyPr>
            <a:normAutofit/>
          </a:bodyPr>
          <a:lstStyle/>
          <a:p>
            <a:pPr marL="0" indent="0">
              <a:spcAft>
                <a:spcPts val="0"/>
              </a:spcAft>
              <a:buNone/>
            </a:pPr>
            <a:r>
              <a:rPr lang="en-US" sz="2000" b="1" dirty="0"/>
              <a:t>Polycystic Ovary Syndrome (PCOS)</a:t>
            </a:r>
          </a:p>
          <a:p>
            <a:pPr marL="0" indent="0">
              <a:buClr>
                <a:srgbClr val="1A3260"/>
              </a:buClr>
              <a:buNone/>
              <a:defRPr/>
            </a:pPr>
            <a:r>
              <a:rPr lang="en-US" dirty="0"/>
              <a:t>Condition where the ovaries or adrenal glands produce more male hormones than normal. Results in pelvic pain, excess hair growth or baldness or thinning hair, acne, oily skin, dandruff, or infertility. Increased risk of diabetes, heart disease, anxiety, and depression. </a:t>
            </a:r>
            <a:r>
              <a:rPr lang="en-US" dirty="0">
                <a:hlinkClick r:id="rId3"/>
              </a:rPr>
              <a:t>Polycystic Ovary Syndrome, MedlinePlus</a:t>
            </a:r>
            <a:endParaRPr lang="en-US" dirty="0"/>
          </a:p>
          <a:p>
            <a:pPr marL="0" marR="0" lvl="0" indent="0" algn="l" defTabSz="457200" rtl="0" eaLnBrk="1" fontAlgn="auto" latinLnBrk="0" hangingPunct="1">
              <a:lnSpc>
                <a:spcPct val="100000"/>
              </a:lnSpc>
              <a:spcBef>
                <a:spcPct val="20000"/>
              </a:spcBef>
              <a:spcAft>
                <a:spcPts val="0"/>
              </a:spcAft>
              <a:buClr>
                <a:srgbClr val="1A3260"/>
              </a:buClr>
              <a:buSzPct val="92000"/>
              <a:buFont typeface="Wingdings 2" panose="05020102010507070707" pitchFamily="18" charset="2"/>
              <a:buNone/>
              <a:tabLst/>
              <a:defRPr/>
            </a:pPr>
            <a:r>
              <a:rPr kumimoji="0" lang="en-US" sz="2000" b="1"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Premenstrual Dysphoric Disorder (PMDD)</a:t>
            </a:r>
          </a:p>
          <a:p>
            <a:pPr marL="0" marR="0" lvl="0" indent="0" algn="l" defTabSz="457200" rtl="0" eaLnBrk="1" fontAlgn="auto" latinLnBrk="0" hangingPunct="1">
              <a:lnSpc>
                <a:spcPct val="100000"/>
              </a:lnSpc>
              <a:spcBef>
                <a:spcPct val="20000"/>
              </a:spcBef>
              <a:spcAft>
                <a:spcPts val="600"/>
              </a:spcAft>
              <a:buClr>
                <a:srgbClr val="1A3260"/>
              </a:buClr>
              <a:buSzPct val="92000"/>
              <a:buNone/>
              <a:tabLst/>
              <a:defRPr/>
            </a:pPr>
            <a:r>
              <a:rPr kumimoji="0" lang="en-US" sz="18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Chronic condition where hormone levels begin to fall after ovulation, causing severe tension and irritability, depression, or anxiety, pain, bloating, headaches, and joint or muscle pain, fatigue or low energy, and difficulty thinking/focusing. </a:t>
            </a:r>
            <a:r>
              <a:rPr kumimoji="0" lang="en-US" sz="18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hlinkClick r:id="rId4"/>
              </a:rPr>
              <a:t>PMDD, UpToDate</a:t>
            </a:r>
            <a:endParaRPr kumimoji="0" lang="en-US" sz="18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
                <a:srgbClr val="1A3260"/>
              </a:buClr>
              <a:buSzPct val="92000"/>
              <a:buFont typeface="Wingdings 2" panose="05020102010507070707" pitchFamily="18" charset="2"/>
              <a:buNone/>
              <a:tabLst/>
              <a:defRPr/>
            </a:pPr>
            <a:r>
              <a:rPr kumimoji="0" lang="en-US" sz="2000" b="1"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Cancers (e.g., Cervical, Ovarian, Uterine, Testicular)</a:t>
            </a:r>
          </a:p>
          <a:p>
            <a:pPr marL="0" marR="0" lvl="0" indent="0" algn="l" defTabSz="457200" rtl="0" eaLnBrk="1" fontAlgn="auto" latinLnBrk="0" hangingPunct="1">
              <a:lnSpc>
                <a:spcPct val="100000"/>
              </a:lnSpc>
              <a:spcBef>
                <a:spcPct val="20000"/>
              </a:spcBef>
              <a:spcAft>
                <a:spcPts val="600"/>
              </a:spcAft>
              <a:buClr>
                <a:srgbClr val="1A3260"/>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rgbClr val="1A3260"/>
                </a:solidFill>
                <a:effectLst/>
                <a:uLnTx/>
                <a:uFillTx/>
                <a:latin typeface="Arial Nova" panose="020B0504020202020204" pitchFamily="34" charset="0"/>
                <a:ea typeface="+mn-ea"/>
                <a:cs typeface="Arial" panose="020B0604020202020204" pitchFamily="34" charset="0"/>
              </a:rPr>
              <a:t>Cancer that starts in the reproductive organs. May cause pain or pressure in the pelvic area, abdominal or back pain, bloating, frequent or urgent urination and/or constipation. </a:t>
            </a:r>
          </a:p>
        </p:txBody>
      </p:sp>
      <p:sp>
        <p:nvSpPr>
          <p:cNvPr id="4" name="Slide Number Placeholder 3">
            <a:extLst>
              <a:ext uri="{FF2B5EF4-FFF2-40B4-BE49-F238E27FC236}">
                <a16:creationId xmlns:a16="http://schemas.microsoft.com/office/drawing/2014/main" id="{F1639E2A-E90E-4314-A9F6-3C674BCB95CA}"/>
              </a:ext>
            </a:extLst>
          </p:cNvPr>
          <p:cNvSpPr>
            <a:spLocks noGrp="1"/>
          </p:cNvSpPr>
          <p:nvPr>
            <p:ph type="sldNum" sz="quarter" idx="12"/>
          </p:nvPr>
        </p:nvSpPr>
        <p:spPr>
          <a:xfrm>
            <a:off x="11017165" y="76200"/>
            <a:ext cx="717635" cy="335001"/>
          </a:xfrm>
        </p:spPr>
        <p:txBody>
          <a:bodyPr/>
          <a:lstStyle/>
          <a:p>
            <a:fld id="{D57F1E4F-1CFF-5643-939E-217C01CDF565}" type="slidenum">
              <a:rPr lang="en-US" sz="1600" smtClean="0">
                <a:solidFill>
                  <a:srgbClr val="002C5F"/>
                </a:solidFill>
                <a:latin typeface="Arial Nova" panose="020B0504020202020204" pitchFamily="34" charset="0"/>
              </a:rPr>
              <a:pPr/>
              <a:t>7</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3266518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526B-0877-45C7-8D61-EB16120C8966}"/>
              </a:ext>
            </a:extLst>
          </p:cNvPr>
          <p:cNvSpPr>
            <a:spLocks noGrp="1"/>
          </p:cNvSpPr>
          <p:nvPr>
            <p:ph type="title"/>
          </p:nvPr>
        </p:nvSpPr>
        <p:spPr>
          <a:xfrm>
            <a:off x="581192" y="702156"/>
            <a:ext cx="11029616" cy="1013800"/>
          </a:xfrm>
        </p:spPr>
        <p:txBody>
          <a:bodyPr>
            <a:normAutofit/>
          </a:bodyPr>
          <a:lstStyle/>
          <a:p>
            <a:r>
              <a:rPr lang="en-US" dirty="0"/>
              <a:t>Other Reproductive Health Issues</a:t>
            </a:r>
          </a:p>
        </p:txBody>
      </p:sp>
      <p:pic>
        <p:nvPicPr>
          <p:cNvPr id="10" name="Picture 9">
            <a:extLst>
              <a:ext uri="{FF2B5EF4-FFF2-40B4-BE49-F238E27FC236}">
                <a16:creationId xmlns:a16="http://schemas.microsoft.com/office/drawing/2014/main" id="{B86509C8-6ECA-4734-9C8A-178DC8450EFA}"/>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628" r="2" b="5184"/>
          <a:stretch/>
        </p:blipFill>
        <p:spPr>
          <a:xfrm>
            <a:off x="449476" y="1892627"/>
            <a:ext cx="3699935" cy="2202738"/>
          </a:xfrm>
          <a:prstGeom prst="rect">
            <a:avLst/>
          </a:prstGeom>
        </p:spPr>
      </p:pic>
      <p:pic>
        <p:nvPicPr>
          <p:cNvPr id="6" name="Picture 5">
            <a:extLst>
              <a:ext uri="{FF2B5EF4-FFF2-40B4-BE49-F238E27FC236}">
                <a16:creationId xmlns:a16="http://schemas.microsoft.com/office/drawing/2014/main" id="{EE2C271C-EEE6-46CC-82D3-7BDF03FC1DAC}"/>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381" r="2" b="7431"/>
          <a:stretch/>
        </p:blipFill>
        <p:spPr>
          <a:xfrm>
            <a:off x="449476" y="4187827"/>
            <a:ext cx="3699935" cy="2202738"/>
          </a:xfrm>
          <a:prstGeom prst="rect">
            <a:avLst/>
          </a:prstGeom>
        </p:spPr>
      </p:pic>
      <p:sp>
        <p:nvSpPr>
          <p:cNvPr id="3" name="Content Placeholder 2">
            <a:extLst>
              <a:ext uri="{FF2B5EF4-FFF2-40B4-BE49-F238E27FC236}">
                <a16:creationId xmlns:a16="http://schemas.microsoft.com/office/drawing/2014/main" id="{15BB0A29-903D-4A94-87F9-3CFFFB7C064F}"/>
              </a:ext>
            </a:extLst>
          </p:cNvPr>
          <p:cNvSpPr>
            <a:spLocks noGrp="1"/>
          </p:cNvSpPr>
          <p:nvPr>
            <p:ph idx="1"/>
          </p:nvPr>
        </p:nvSpPr>
        <p:spPr>
          <a:xfrm>
            <a:off x="4391770" y="2180496"/>
            <a:ext cx="7225075" cy="3678303"/>
          </a:xfrm>
        </p:spPr>
        <p:txBody>
          <a:bodyPr>
            <a:normAutofit/>
          </a:bodyPr>
          <a:lstStyle/>
          <a:p>
            <a:pPr marL="0" marR="0" lvl="0" indent="0" defTabSz="457200" rtl="0" eaLnBrk="1" fontAlgn="auto" latinLnBrk="0" hangingPunct="1">
              <a:spcBef>
                <a:spcPct val="20000"/>
              </a:spcBef>
              <a:spcAft>
                <a:spcPts val="600"/>
              </a:spcAft>
              <a:buClr>
                <a:srgbClr val="1A3260"/>
              </a:buClr>
              <a:buSzPct val="92000"/>
              <a:buFont typeface="Wingdings 2" panose="05020102010507070707" pitchFamily="18" charset="2"/>
              <a:buNone/>
              <a:tabLst/>
              <a:defRPr/>
            </a:pPr>
            <a:r>
              <a:rPr kumimoji="0" lang="en-US" sz="2000" b="1"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Infertility, Pregnancy and Related Conditions </a:t>
            </a:r>
            <a:br>
              <a:rPr kumimoji="0" lang="en-US" b="1"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br>
            <a:r>
              <a:rPr kumimoji="0" lang="en-US" b="0" i="0" u="none" strike="noStrike" kern="1200" cap="none" spc="0" normalizeH="0" baseline="0" noProof="0" dirty="0">
                <a:ln>
                  <a:noFill/>
                </a:ln>
                <a:effectLst/>
                <a:uLnTx/>
                <a:uFillTx/>
                <a:latin typeface="Arial Nova" panose="020B0504020202020204" pitchFamily="34" charset="0"/>
                <a:ea typeface="+mn-ea"/>
                <a:cs typeface="Arial" panose="020B0604020202020204" pitchFamily="34" charset="0"/>
              </a:rPr>
              <a:t>(E.g., Hypertension, Gestational Diabetes Mellitus, Eclampsia, Postpartum Depression)</a:t>
            </a:r>
          </a:p>
          <a:p>
            <a:pPr marL="0" indent="0">
              <a:spcAft>
                <a:spcPts val="0"/>
              </a:spcAft>
              <a:buNone/>
            </a:pPr>
            <a:r>
              <a:rPr lang="en-US" sz="2000" b="1" dirty="0"/>
              <a:t>Menopause</a:t>
            </a:r>
          </a:p>
          <a:p>
            <a:pPr marL="0" indent="0">
              <a:buNone/>
            </a:pPr>
            <a:r>
              <a:rPr lang="en-US" dirty="0"/>
              <a:t>Usually occurs naturally, most often after age 45, when the ovaries stop producing the hormones estrogen and progesterone. Results in changes in menstruation, hot flashes and/or night sweats, trouble sleeping, mood swings, and difficulty focusing. </a:t>
            </a:r>
            <a:br>
              <a:rPr lang="en-US" dirty="0"/>
            </a:br>
            <a:r>
              <a:rPr lang="en-US" dirty="0">
                <a:hlinkClick r:id="rId5"/>
              </a:rPr>
              <a:t>Menopause, MedlinePlus</a:t>
            </a:r>
            <a:endParaRPr lang="en-US" dirty="0"/>
          </a:p>
        </p:txBody>
      </p:sp>
      <p:sp>
        <p:nvSpPr>
          <p:cNvPr id="4" name="Slide Number Placeholder 3">
            <a:extLst>
              <a:ext uri="{FF2B5EF4-FFF2-40B4-BE49-F238E27FC236}">
                <a16:creationId xmlns:a16="http://schemas.microsoft.com/office/drawing/2014/main" id="{842C5A25-3966-4857-80F3-299287CCEB17}"/>
              </a:ext>
            </a:extLst>
          </p:cNvPr>
          <p:cNvSpPr>
            <a:spLocks noGrp="1"/>
          </p:cNvSpPr>
          <p:nvPr>
            <p:ph type="sldNum" sz="quarter" idx="12"/>
          </p:nvPr>
        </p:nvSpPr>
        <p:spPr>
          <a:xfrm>
            <a:off x="11189925" y="76200"/>
            <a:ext cx="544875"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8</a:t>
            </a:fld>
            <a:endParaRPr lang="en-US" sz="1600" dirty="0">
              <a:solidFill>
                <a:srgbClr val="002C5F"/>
              </a:solidFill>
              <a:latin typeface="Arial Nova" panose="020B0504020202020204" pitchFamily="34" charset="0"/>
            </a:endParaRPr>
          </a:p>
        </p:txBody>
      </p:sp>
    </p:spTree>
    <p:extLst>
      <p:ext uri="{BB962C8B-B14F-4D97-AF65-F5344CB8AC3E}">
        <p14:creationId xmlns:p14="http://schemas.microsoft.com/office/powerpoint/2010/main" val="582864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A30BF7-1621-4234-8CA7-DE7AFEC36305}"/>
              </a:ext>
            </a:extLst>
          </p:cNvPr>
          <p:cNvSpPr>
            <a:spLocks noGrp="1"/>
          </p:cNvSpPr>
          <p:nvPr>
            <p:ph type="title"/>
          </p:nvPr>
        </p:nvSpPr>
        <p:spPr>
          <a:xfrm>
            <a:off x="581192" y="702156"/>
            <a:ext cx="11029616" cy="1013800"/>
          </a:xfrm>
        </p:spPr>
        <p:txBody>
          <a:bodyPr>
            <a:normAutofit/>
          </a:bodyPr>
          <a:lstStyle/>
          <a:p>
            <a:r>
              <a:rPr lang="en-US" dirty="0"/>
              <a:t>Common Symptoms And Functional Limitations</a:t>
            </a:r>
          </a:p>
        </p:txBody>
      </p:sp>
      <p:sp>
        <p:nvSpPr>
          <p:cNvPr id="9" name="Content Placeholder 8">
            <a:extLst>
              <a:ext uri="{FF2B5EF4-FFF2-40B4-BE49-F238E27FC236}">
                <a16:creationId xmlns:a16="http://schemas.microsoft.com/office/drawing/2014/main" id="{EF4F7DA8-4EAC-4280-A65E-23AF15350805}"/>
              </a:ext>
            </a:extLst>
          </p:cNvPr>
          <p:cNvSpPr>
            <a:spLocks noGrp="1"/>
          </p:cNvSpPr>
          <p:nvPr>
            <p:ph idx="1"/>
          </p:nvPr>
        </p:nvSpPr>
        <p:spPr>
          <a:xfrm>
            <a:off x="581192" y="1871133"/>
            <a:ext cx="7225075" cy="4504267"/>
          </a:xfrm>
        </p:spPr>
        <p:txBody>
          <a:bodyPr>
            <a:normAutofit/>
          </a:bodyPr>
          <a:lstStyle/>
          <a:p>
            <a:pPr>
              <a:spcAft>
                <a:spcPts val="1200"/>
              </a:spcAft>
              <a:buClr>
                <a:srgbClr val="002C5F"/>
              </a:buClr>
            </a:pPr>
            <a:r>
              <a:rPr lang="en-US" sz="2400" dirty="0">
                <a:latin typeface="Arial Nova" panose="020B0504020202020204" pitchFamily="34" charset="0"/>
              </a:rPr>
              <a:t>Chronic pain in the abdomen, pelvis, bladder, back, muscles, joints, and headaches</a:t>
            </a:r>
          </a:p>
          <a:p>
            <a:pPr>
              <a:spcAft>
                <a:spcPts val="1200"/>
              </a:spcAft>
              <a:buClr>
                <a:srgbClr val="002C5F"/>
              </a:buClr>
            </a:pPr>
            <a:r>
              <a:rPr lang="en-US" sz="2400" dirty="0">
                <a:latin typeface="Arial Nova" panose="020B0504020202020204" pitchFamily="34" charset="0"/>
              </a:rPr>
              <a:t>Heavy </a:t>
            </a:r>
            <a:r>
              <a:rPr lang="en-US" sz="2400" dirty="0"/>
              <a:t>or</a:t>
            </a:r>
            <a:r>
              <a:rPr lang="en-US" sz="2400" dirty="0">
                <a:latin typeface="Arial Nova" panose="020B0504020202020204" pitchFamily="34" charset="0"/>
              </a:rPr>
              <a:t> irregular menstrual bleeding</a:t>
            </a:r>
          </a:p>
          <a:p>
            <a:pPr>
              <a:spcAft>
                <a:spcPts val="1200"/>
              </a:spcAft>
              <a:buClr>
                <a:srgbClr val="002C5F"/>
              </a:buClr>
            </a:pPr>
            <a:r>
              <a:rPr lang="en-US" sz="2400" dirty="0"/>
              <a:t>F</a:t>
            </a:r>
            <a:r>
              <a:rPr lang="en-US" sz="2400" dirty="0">
                <a:latin typeface="Arial Nova" panose="020B0504020202020204" pitchFamily="34" charset="0"/>
              </a:rPr>
              <a:t>requent and/or urgent need to use the restroom</a:t>
            </a:r>
          </a:p>
          <a:p>
            <a:pPr>
              <a:spcAft>
                <a:spcPts val="1200"/>
              </a:spcAft>
              <a:buClr>
                <a:srgbClr val="002C5F"/>
              </a:buClr>
            </a:pPr>
            <a:r>
              <a:rPr lang="en-US" sz="2400" dirty="0">
                <a:latin typeface="Arial Nova" panose="020B0504020202020204" pitchFamily="34" charset="0"/>
              </a:rPr>
              <a:t>Difficu</a:t>
            </a:r>
            <a:r>
              <a:rPr lang="en-US" sz="2400" dirty="0"/>
              <a:t>lty thinking, focusing, remembering</a:t>
            </a:r>
            <a:endParaRPr lang="en-US" sz="2400" dirty="0">
              <a:latin typeface="Arial Nova" panose="020B0504020202020204" pitchFamily="34" charset="0"/>
            </a:endParaRPr>
          </a:p>
          <a:p>
            <a:pPr>
              <a:spcAft>
                <a:spcPts val="1200"/>
              </a:spcAft>
              <a:buClr>
                <a:srgbClr val="002C5F"/>
              </a:buClr>
            </a:pPr>
            <a:r>
              <a:rPr lang="en-US" sz="2400" dirty="0">
                <a:latin typeface="Arial Nova" panose="020B0504020202020204" pitchFamily="34" charset="0"/>
              </a:rPr>
              <a:t>Moodiness, </a:t>
            </a:r>
            <a:r>
              <a:rPr lang="en-US" sz="2400" dirty="0"/>
              <a:t>irritability, </a:t>
            </a:r>
            <a:r>
              <a:rPr lang="en-US" sz="2400" dirty="0">
                <a:latin typeface="Arial Nova" panose="020B0504020202020204" pitchFamily="34" charset="0"/>
              </a:rPr>
              <a:t>depression, anxiety</a:t>
            </a:r>
          </a:p>
          <a:p>
            <a:pPr>
              <a:buClr>
                <a:srgbClr val="002C5F"/>
              </a:buClr>
            </a:pPr>
            <a:r>
              <a:rPr lang="en-US" sz="2400" dirty="0">
                <a:latin typeface="Arial Nova" panose="020B0504020202020204" pitchFamily="34" charset="0"/>
              </a:rPr>
              <a:t>Difficulty lifting, sitting, standing, pushing, pulling, reaching</a:t>
            </a:r>
          </a:p>
        </p:txBody>
      </p:sp>
      <p:sp>
        <p:nvSpPr>
          <p:cNvPr id="4" name="Slide Number Placeholder 3">
            <a:extLst>
              <a:ext uri="{FF2B5EF4-FFF2-40B4-BE49-F238E27FC236}">
                <a16:creationId xmlns:a16="http://schemas.microsoft.com/office/drawing/2014/main" id="{56F30C02-F15C-4C6B-86D0-070957EF77E0}"/>
              </a:ext>
            </a:extLst>
          </p:cNvPr>
          <p:cNvSpPr>
            <a:spLocks noGrp="1"/>
          </p:cNvSpPr>
          <p:nvPr>
            <p:ph type="sldNum" sz="quarter" idx="12"/>
          </p:nvPr>
        </p:nvSpPr>
        <p:spPr>
          <a:xfrm>
            <a:off x="11189925" y="76200"/>
            <a:ext cx="544875" cy="365125"/>
          </a:xfrm>
        </p:spPr>
        <p:txBody>
          <a:bodyPr>
            <a:normAutofit/>
          </a:bodyPr>
          <a:lstStyle/>
          <a:p>
            <a:pPr>
              <a:lnSpc>
                <a:spcPct val="90000"/>
              </a:lnSpc>
              <a:spcAft>
                <a:spcPts val="600"/>
              </a:spcAft>
            </a:pPr>
            <a:fld id="{D57F1E4F-1CFF-5643-939E-217C01CDF565}" type="slidenum">
              <a:rPr lang="en-US" sz="1600" smtClean="0">
                <a:solidFill>
                  <a:srgbClr val="002C5F"/>
                </a:solidFill>
                <a:latin typeface="Arial Nova" panose="020B0504020202020204" pitchFamily="34" charset="0"/>
              </a:rPr>
              <a:pPr>
                <a:lnSpc>
                  <a:spcPct val="90000"/>
                </a:lnSpc>
                <a:spcAft>
                  <a:spcPts val="600"/>
                </a:spcAft>
              </a:pPr>
              <a:t>9</a:t>
            </a:fld>
            <a:endParaRPr lang="en-US" sz="1600" dirty="0">
              <a:solidFill>
                <a:srgbClr val="002C5F"/>
              </a:solidFill>
              <a:latin typeface="Arial Nova" panose="020B0504020202020204" pitchFamily="34" charset="0"/>
            </a:endParaRPr>
          </a:p>
        </p:txBody>
      </p:sp>
      <p:pic>
        <p:nvPicPr>
          <p:cNvPr id="10" name="Picture 9">
            <a:extLst>
              <a:ext uri="{FF2B5EF4-FFF2-40B4-BE49-F238E27FC236}">
                <a16:creationId xmlns:a16="http://schemas.microsoft.com/office/drawing/2014/main" id="{26A8F392-D602-4ADD-BD44-EF577DFB1F10}"/>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1"/>
          <a:stretch/>
        </p:blipFill>
        <p:spPr>
          <a:xfrm>
            <a:off x="8051799" y="1871133"/>
            <a:ext cx="3683001" cy="4504267"/>
          </a:xfrm>
          <a:prstGeom prst="rect">
            <a:avLst/>
          </a:prstGeom>
        </p:spPr>
      </p:pic>
    </p:spTree>
    <p:extLst>
      <p:ext uri="{BB962C8B-B14F-4D97-AF65-F5344CB8AC3E}">
        <p14:creationId xmlns:p14="http://schemas.microsoft.com/office/powerpoint/2010/main" val="24076446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j8+DQo8Y29uZmlndXJhdGlvbj4NCgk8YnJhbmRpbmc+DQoJCTx1aWZvbnQgbmFtZT0iRk9OVF9OT1RFU19URVhUIiB2YWx1ZT0iQXJpYWwsMTgsZmFsc2UsZmFsc2UsZmFsc2UiLz4NCgk8L2JyYW5kaW5nPg0KCTxjb2xvcnM+DQoJCTx1aWNvbG9yIG5hbWU9InByaW1hcnkiIHZhbHVlPSIweDAwMkM1RiIvPg0KCQk8dWljb2xvciBuYW1lPSJnbG93IiB2YWx1ZT0iMHgwMDk2REIiLz4NCgkJPHVpY29sb3IgbmFtZT0idGV4dCIgdmFsdWU9IjB4RkZGRkZGIi8+DQoJCTx1aWNvbG9yIG5hbWU9ImxpZ2h0IiB2YWx1ZT0iMHg0ODQ4NDgiLz4NCgkJPHVpY29sb3IgbmFtZT0ic2hhZG93IiB2YWx1ZT0iMHgwMDAwMDAiLz4NCgkJPHVpY29sb3IgbmFtZT0iYmFja2dyb3VuZCIgdmFsdWU9IjB4MDAyQzVGIi8+DQoJPC9jb2xvcnM+DQoJPGxheW91dD4NCgkJPHVpc2hvdyBuYW1lPSJwcmVzZW50YXRpb250aXRsZSIgdmFsdWU9InRydWUiLz4NCgkJPHVpc2hvdyBuYW1lPSJwcmVzZW50ZXJwaG90byIgdmFsdWU9ImZhbHNlIi8+DQoJCTx1aXNob3cgbmFtZT0icHJlc2VudGVybmFtZSIgdmFsdWU9ImZhbHNlIi8+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mYWxzZSIvPg0KCQk8dWlzaG93IG5hbWU9InRodW1ibmFpbCIgdmFsdWU9ImZhbHNlIi8+DQoJCTx1aXNob3cgbmFtZT0ibm90ZXMiIHZhbHVlPSJ0cnVlIi8+DQoJCTx1aXNob3cgbmFtZT0ic2VhcmNoIiB2YWx1ZT0iZmFsc2UiLz4NCgkJPHVpc2hvdyBuYW1lPSJxdWl6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ZmFsc2UiLz4NCgkJPHVpc2hvdyBuYW1lPSJhbHdheXNTY3J1bmNoIiB2YWx1ZT0idHJ1ZSIvPg0KCQk8dWlzaG93IG5hbWU9ImluaXRpYWxkaXNwbGF5bW9kZWlzbm9ybWFsIiB2YWx1ZT0idHJ1ZSIvPg0KCQk8dWlyZXBsYWNlIG5hbWU9ImxvZ28iIHZhbHVlPSIiLz4NCgkJPHVpcmVwbGFjZSBuYW1lPSJiZ2ltYWdlIiB2YWx1ZT0iIi8+DQoJCTx1aXJlcGxhY2UgbmFtZT0iaW5pdGlhbHRhYiIgdmFsdWU9Im5vdGVzIi8+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NhcHRpb25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DQoNCk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DQoNCi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NCg0K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DQoNCu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NCg0K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g"/>
  <p:tag name="MMPROD_UIDATA" val="&lt;database version=&quot;11.0&quot;&gt;&lt;object type=&quot;1&quot; unique_id=&quot;10001&quot;&gt;&lt;property id=&quot;20141&quot; value=&quot;JAN's Interactive Process Module&quot;/&gt;&lt;property id=&quot;20142&quot; value=&quot;This session provides you with a process to effectively manage workplace accommodations. Learn the practical aspects you need to know about workplace accommodations and how to make sound job accommodation decisions. &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1&quot; value=&quot;JAN's Adobe Connect Pro&quot;/&gt;&lt;property id=&quot;20192&quot; value=&quot;http://webcast.askjan.org&quot;/&gt;&lt;property id=&quot;20193&quot; value=&quot;0&quot;/&gt;&lt;property id=&quot;20221&quot; value=&quot;C:\Users\Loy\Desktop\JAN Logos\&quot;/&gt;&lt;property id=&quot;20225&quot; value=&quot;I:\LIBRARY\HTTPDNEW\modules\interactiveprocess\&quot;/&gt;&lt;property id=&quot;20226&quot; value=&quot;C:\Users\Rowan\Documents\MHI2021.pptx&quot;/&gt;&lt;property id=&quot;20250&quot; value=&quot;6&quot;/&gt;&lt;property id=&quot;20251&quot; value=&quot;0&quot;/&gt;&lt;property id=&quot;20259&quot; value=&quot;0&quot;/&gt;&lt;property id=&quot;20262&quot; value=&quot;284200&quot;/&gt;&lt;object type=&quot;8&quot; unique_id=&quot;10002&quot;&gt;&lt;/object&gt;&lt;object type=&quot;2&quot; unique_id=&quot;10003&quot;&gt;&lt;object type=&quot;3&quot; unique_id=&quot;48591&quot;&gt;&lt;property id=&quot;20148&quot; value=&quot;5&quot;/&gt;&lt;property id=&quot;20300&quot; value=&quot;Slide 1 - &amp;quot;&amp;#x0D;Mental Health and the Americans with Disabilities Act (ADA): Disclosure, Documentation, and Workplace Accommodatio&quot;/&gt;&lt;property id=&quot;20307&quot; value=&quot;318&quot;/&gt;&lt;/object&gt;&lt;object type=&quot;3&quot; unique_id=&quot;48592&quot;&gt;&lt;property id=&quot;20148&quot; value=&quot;5&quot;/&gt;&lt;property id=&quot;20300&quot; value=&quot;Slide 2 - &amp;quot;About JAN&amp;quot;&quot;/&gt;&lt;property id=&quot;20307&quot; value=&quot;326&quot;/&gt;&lt;/object&gt;&lt;object type=&quot;3&quot; unique_id=&quot;48642&quot;&gt;&lt;property id=&quot;20148&quot; value=&quot;5&quot;/&gt;&lt;property id=&quot;20300&quot; value=&quot;Slide 83 - &amp;quot;Contact JAN&amp;quot;&quot;/&gt;&lt;property id=&quot;20307&quot; value=&quot;296&quot;/&gt;&lt;/object&gt;&lt;object type=&quot;3&quot; unique_id=&quot;48648&quot;&gt;&lt;property id=&quot;20148&quot; value=&quot;5&quot;/&gt;&lt;property id=&quot;20300&quot; value=&quot;Slide 4 - &amp;quot;JAN Teams&amp;quot;&quot;/&gt;&lt;property id=&quot;20307&quot; value=&quot;394&quot;/&gt;&lt;/object&gt;&lt;object type=&quot;3&quot; unique_id=&quot;48649&quot;&gt;&lt;property id=&quot;20148&quot; value=&quot;5&quot;/&gt;&lt;property id=&quot;20300&quot; value=&quot;Slide 5 - &amp;quot; Reasonable Accommodation &amp;quot;&quot;/&gt;&lt;property id=&quot;20307&quot; value=&quot;332&quot;/&gt;&lt;/object&gt;&lt;object type=&quot;3&quot; unique_id=&quot;48650&quot;&gt;&lt;property id=&quot;20148&quot; value=&quot;5&quot;/&gt;&lt;property id=&quot;20300&quot; value=&quot;Slide 6 - &amp;quot;Definition of Disability&amp;quot;&quot;/&gt;&lt;property id=&quot;20307&quot; value=&quot;376&quot;/&gt;&lt;/object&gt;&lt;object type=&quot;3&quot; unique_id=&quot;48651&quot;&gt;&lt;property id=&quot;20148&quot; value=&quot;5&quot;/&gt;&lt;property id=&quot;20300&quot; value=&quot;Slide 8 - &amp;quot;Disclosure&amp;quot;&quot;/&gt;&lt;property id=&quot;20307&quot; value=&quot;377&quot;/&gt;&lt;/object&gt;&lt;object type=&quot;3&quot; unique_id=&quot;48652&quot;&gt;&lt;property id=&quot;20148&quot; value=&quot;5&quot;/&gt;&lt;property id=&quot;20300&quot; value=&quot;Slide 9 - &amp;quot;Disclosure Continued&amp;quot;&quot;/&gt;&lt;property id=&quot;20307&quot; value=&quot;389&quot;/&gt;&lt;/object&gt;&lt;object type=&quot;3&quot; unique_id=&quot;48653&quot;&gt;&lt;property id=&quot;20148&quot; value=&quot;5&quot;/&gt;&lt;property id=&quot;20300&quot; value=&quot;Slide 10 - &amp;quot;Why Disclose &amp;quot;&quot;/&gt;&lt;property id=&quot;20307&quot; value=&quot;378&quot;/&gt;&lt;/object&gt;&lt;object type=&quot;3&quot; unique_id=&quot;48654&quot;&gt;&lt;property id=&quot;20148&quot; value=&quot;5&quot;/&gt;&lt;property id=&quot;20300&quot; value=&quot;Slide 17 - &amp;quot;How to Disclose &amp;quot;&quot;/&gt;&lt;property id=&quot;20307&quot; value=&quot;379&quot;/&gt;&lt;/object&gt;&lt;object type=&quot;3&quot; unique_id=&quot;48655&quot;&gt;&lt;property id=&quot;20148&quot; value=&quot;5&quot;/&gt;&lt;property id=&quot;20300&quot; value=&quot;Slide 18 - &amp;quot;Who to Disclose to &amp;quot;&quot;/&gt;&lt;property id=&quot;20307&quot; value=&quot;380&quot;/&gt;&lt;/object&gt;&lt;object type=&quot;3&quot; unique_id=&quot;48656&quot;&gt;&lt;property id=&quot;20148&quot; value=&quot;5&quot;/&gt;&lt;property id=&quot;20300&quot; value=&quot;Slide 19 - &amp;quot;Documentation&amp;quot;&quot;/&gt;&lt;property id=&quot;20307&quot; value=&quot;385&quot;/&gt;&lt;/object&gt;&lt;object type=&quot;3&quot; unique_id=&quot;48662&quot;&gt;&lt;property id=&quot;20148&quot; value=&quot;5&quot;/&gt;&lt;property id=&quot;20300&quot; value=&quot;Slide 25 - &amp;quot;Standards&amp;quot;&quot;/&gt;&lt;property id=&quot;20307&quot; value=&quot;331&quot;/&gt;&lt;/object&gt;&lt;object type=&quot;3&quot; unique_id=&quot;48663&quot;&gt;&lt;property id=&quot;20148&quot; value=&quot;5&quot;/&gt;&lt;property id=&quot;20300&quot; value=&quot;Slide 28 - &amp;quot;Situation 7&amp;quot;&quot;/&gt;&lt;property id=&quot;20307&quot; value=&quot;395&quot;/&gt;&lt;/object&gt;&lt;object type=&quot;3&quot; unique_id=&quot;48664&quot;&gt;&lt;property id=&quot;20148&quot; value=&quot;5&quot;/&gt;&lt;property id=&quot;20300&quot; value=&quot;Slide 29 - &amp;quot;Solution 7&amp;quot;&quot;/&gt;&lt;property id=&quot;20307&quot; value=&quot;396&quot;/&gt;&lt;/object&gt;&lt;object type=&quot;3&quot; unique_id=&quot;48666&quot;&gt;&lt;property id=&quot;20148&quot; value=&quot;5&quot;/&gt;&lt;property id=&quot;20300&quot; value=&quot;Slide 32 - &amp;quot;Accommodation Options&amp;quot;&quot;/&gt;&lt;property id=&quot;20307&quot; value=&quot;335&quot;/&gt;&lt;/object&gt;&lt;object type=&quot;3&quot; unique_id=&quot;48667&quot;&gt;&lt;property id=&quot;20148&quot; value=&quot;5&quot;/&gt;&lt;property id=&quot;20300&quot; value=&quot;Slide 33 - &amp;quot;Products&amp;quot;&quot;/&gt;&lt;property id=&quot;20307&quot; value=&quot;336&quot;/&gt;&lt;/object&gt;&lt;object type=&quot;3&quot; unique_id=&quot;48668&quot;&gt;&lt;property id=&quot;20148&quot; value=&quot;5&quot;/&gt;&lt;property id=&quot;20300&quot; value=&quot;Slide 34 - &amp;quot;Situation 9&amp;quot;&quot;/&gt;&lt;property id=&quot;20307&quot; value=&quot;355&quot;/&gt;&lt;/object&gt;&lt;object type=&quot;3&quot; unique_id=&quot;48669&quot;&gt;&lt;property id=&quot;20148&quot; value=&quot;5&quot;/&gt;&lt;property id=&quot;20300&quot; value=&quot;Slide 35 - &amp;quot;Solution 9&amp;quot;&quot;/&gt;&lt;property id=&quot;20307&quot; value=&quot;344&quot;/&gt;&lt;/object&gt;&lt;object type=&quot;3&quot; unique_id=&quot;48670&quot;&gt;&lt;property id=&quot;20148&quot; value=&quot;5&quot;/&gt;&lt;property id=&quot;20300&quot; value=&quot;Slide 38 - &amp;quot;Accessiblity&amp;quot;&quot;/&gt;&lt;property id=&quot;20307&quot; value=&quot;337&quot;/&gt;&lt;/object&gt;&lt;object type=&quot;3&quot; unique_id=&quot;48671&quot;&gt;&lt;property id=&quot;20148&quot; value=&quot;5&quot;/&gt;&lt;property id=&quot;20300&quot; value=&quot;Slide 39 - &amp;quot;Situation 11&amp;quot;&quot;/&gt;&lt;property id=&quot;20307&quot; value=&quot;360&quot;/&gt;&lt;/object&gt;&lt;object type=&quot;3&quot; unique_id=&quot;48672&quot;&gt;&lt;property id=&quot;20148&quot; value=&quot;5&quot;/&gt;&lt;property id=&quot;20300&quot; value=&quot;Slide 40 - &amp;quot;Solution 11&amp;quot;&quot;/&gt;&lt;property id=&quot;20307&quot; value=&quot;361&quot;/&gt;&lt;/object&gt;&lt;object type=&quot;3&quot; unique_id=&quot;48674&quot;&gt;&lt;property id=&quot;20148&quot; value=&quot;5&quot;/&gt;&lt;property id=&quot;20300&quot; value=&quot;Slide 43 - &amp;quot;Job Restructuring&amp;quot;&quot;/&gt;&lt;property id=&quot;20307&quot; value=&quot;338&quot;/&gt;&lt;/object&gt;&lt;object type=&quot;3&quot; unique_id=&quot;48675&quot;&gt;&lt;property id=&quot;20148&quot; value=&quot;5&quot;/&gt;&lt;property id=&quot;20300&quot; value=&quot;Slide 44 - &amp;quot;Situation 13&amp;quot;&quot;/&gt;&lt;property id=&quot;20307&quot; value=&quot;362&quot;/&gt;&lt;/object&gt;&lt;object type=&quot;3&quot; unique_id=&quot;48676&quot;&gt;&lt;property id=&quot;20148&quot; value=&quot;5&quot;/&gt;&lt;property id=&quot;20300&quot; value=&quot;Slide 45 - &amp;quot;Solution 13&amp;quot;&quot;/&gt;&lt;property id=&quot;20307&quot; value=&quot;363&quot;/&gt;&lt;/object&gt;&lt;object type=&quot;3&quot; unique_id=&quot;48677&quot;&gt;&lt;property id=&quot;20148&quot; value=&quot;5&quot;/&gt;&lt;property id=&quot;20300&quot; value=&quot;Slide 46 - &amp;quot;Situation 14&amp;quot;&quot;/&gt;&lt;property id=&quot;20307&quot; value=&quot;368&quot;/&gt;&lt;/object&gt;&lt;object type=&quot;3&quot; unique_id=&quot;48678&quot;&gt;&lt;property id=&quot;20148&quot; value=&quot;5&quot;/&gt;&lt;property id=&quot;20300&quot; value=&quot;Slide 47 - &amp;quot;Solution 14&amp;quot;&quot;/&gt;&lt;property id=&quot;20307&quot; value=&quot;369&quot;/&gt;&lt;/object&gt;&lt;object type=&quot;3&quot; unique_id=&quot;48679&quot;&gt;&lt;property id=&quot;20148&quot; value=&quot;5&quot;/&gt;&lt;property id=&quot;20300&quot; value=&quot;Slide 48 - &amp;quot;Modified Schedule&amp;quot;&quot;/&gt;&lt;property id=&quot;20307&quot; value=&quot;339&quot;/&gt;&lt;/object&gt;&lt;object type=&quot;3&quot; unique_id=&quot;48680&quot;&gt;&lt;property id=&quot;20148&quot; value=&quot;5&quot;/&gt;&lt;property id=&quot;20300&quot; value=&quot;Slide 49 - &amp;quot;Situation 15&amp;quot;&quot;/&gt;&lt;property id=&quot;20307&quot; value=&quot;345&quot;/&gt;&lt;/object&gt;&lt;object type=&quot;3&quot; unique_id=&quot;48681&quot;&gt;&lt;property id=&quot;20148&quot; value=&quot;5&quot;/&gt;&lt;property id=&quot;20300&quot; value=&quot;Slide 50 - &amp;quot;Solution 15&amp;quot;&quot;/&gt;&lt;property id=&quot;20307&quot; value=&quot;346&quot;/&gt;&lt;/object&gt;&lt;object type=&quot;3&quot; unique_id=&quot;48682&quot;&gt;&lt;property id=&quot;20148&quot; value=&quot;5&quot;/&gt;&lt;property id=&quot;20300&quot; value=&quot;Slide 51 - &amp;quot;Situation 16&amp;quot;&quot;/&gt;&lt;property id=&quot;20307&quot; value=&quot;351&quot;/&gt;&lt;/object&gt;&lt;object type=&quot;3&quot; unique_id=&quot;48683&quot;&gt;&lt;property id=&quot;20148&quot; value=&quot;5&quot;/&gt;&lt;property id=&quot;20300&quot; value=&quot;Slide 52 - &amp;quot;Solution 16&amp;quot;&quot;/&gt;&lt;property id=&quot;20307&quot; value=&quot;352&quot;/&gt;&lt;/object&gt;&lt;object type=&quot;3&quot; unique_id=&quot;48685&quot;&gt;&lt;property id=&quot;20148&quot; value=&quot;5&quot;/&gt;&lt;property id=&quot;20300&quot; value=&quot;Slide 53 - &amp;quot;Modified Policy&amp;quot;&quot;/&gt;&lt;property id=&quot;20307&quot; value=&quot;340&quot;/&gt;&lt;/object&gt;&lt;object type=&quot;3&quot; unique_id=&quot;48686&quot;&gt;&lt;property id=&quot;20148&quot; value=&quot;5&quot;/&gt;&lt;property id=&quot;20300&quot; value=&quot;Slide 54 - &amp;quot;Situation 17&amp;quot;&quot;/&gt;&lt;property id=&quot;20307&quot; value=&quot;366&quot;/&gt;&lt;/object&gt;&lt;object type=&quot;3&quot; unique_id=&quot;48687&quot;&gt;&lt;property id=&quot;20148&quot; value=&quot;5&quot;/&gt;&lt;property id=&quot;20300&quot; value=&quot;Slide 55 - &amp;quot;Solution 17&amp;quot;&quot;/&gt;&lt;property id=&quot;20307&quot; value=&quot;367&quot;/&gt;&lt;/object&gt;&lt;object type=&quot;3&quot; unique_id=&quot;48688&quot;&gt;&lt;property id=&quot;20148&quot; value=&quot;5&quot;/&gt;&lt;property id=&quot;20300&quot; value=&quot;Slide 60 - &amp;quot;Providing Services&amp;quot;&quot;/&gt;&lt;property id=&quot;20307&quot; value=&quot;341&quot;/&gt;&lt;/object&gt;&lt;object type=&quot;3&quot; unique_id=&quot;48689&quot;&gt;&lt;property id=&quot;20148&quot; value=&quot;5&quot;/&gt;&lt;property id=&quot;20300&quot; value=&quot;Slide 61 - &amp;quot;Situation 20&amp;quot;&quot;/&gt;&lt;property id=&quot;20307&quot; value=&quot;372&quot;/&gt;&lt;/object&gt;&lt;object type=&quot;3&quot; unique_id=&quot;48690&quot;&gt;&lt;property id=&quot;20148&quot; value=&quot;5&quot;/&gt;&lt;property id=&quot;20300&quot; value=&quot;Slide 62 - &amp;quot;Solution 20&amp;quot;&quot;/&gt;&lt;property id=&quot;20307&quot; value=&quot;373&quot;/&gt;&lt;/object&gt;&lt;object type=&quot;3&quot; unique_id=&quot;48691&quot;&gt;&lt;property id=&quot;20148&quot; value=&quot;5&quot;/&gt;&lt;property id=&quot;20300&quot; value=&quot;Slide 65 - &amp;quot;Reassignment&amp;quot;&quot;/&gt;&lt;property id=&quot;20307&quot; value=&quot;342&quot;/&gt;&lt;/object&gt;&lt;object type=&quot;3&quot; unique_id=&quot;48692&quot;&gt;&lt;property id=&quot;20148&quot; value=&quot;5&quot;/&gt;&lt;property id=&quot;20300&quot; value=&quot;Slide 68 - &amp;quot;Situation 23&amp;quot;&quot;/&gt;&lt;property id=&quot;20307&quot; value=&quot;349&quot;/&gt;&lt;/object&gt;&lt;object type=&quot;3&quot; unique_id=&quot;48693&quot;&gt;&lt;property id=&quot;20148&quot; value=&quot;5&quot;/&gt;&lt;property id=&quot;20300&quot; value=&quot;Slide 69 - &amp;quot;Solution 23&amp;quot;&quot;/&gt;&lt;property id=&quot;20307&quot; value=&quot;350&quot;/&gt;&lt;/object&gt;&lt;object type=&quot;3&quot; unique_id=&quot;48701&quot;&gt;&lt;property id=&quot;20148&quot; value=&quot;5&quot;/&gt;&lt;property id=&quot;20300&quot; value=&quot;Slide 36 - &amp;quot;Situation 10&amp;quot;&quot;/&gt;&lt;property id=&quot;20307&quot; value=&quot;397&quot;/&gt;&lt;/object&gt;&lt;object type=&quot;3&quot; unique_id=&quot;48702&quot;&gt;&lt;property id=&quot;20148&quot; value=&quot;5&quot;/&gt;&lt;property id=&quot;20300&quot; value=&quot;Slide 37 - &amp;quot;Solution 10&amp;quot;&quot;/&gt;&lt;property id=&quot;20307&quot; value=&quot;398&quot;/&gt;&lt;/object&gt;&lt;object type=&quot;3&quot; unique_id=&quot;48703&quot;&gt;&lt;property id=&quot;20148&quot; value=&quot;5&quot;/&gt;&lt;property id=&quot;20300&quot; value=&quot;Slide 82 - &amp;quot;JAN Resources&amp;quot;&quot;/&gt;&lt;property id=&quot;20307&quot; value=&quot;399&quot;/&gt;&lt;/object&gt;&lt;object type=&quot;3&quot; unique_id=&quot;48708&quot;&gt;&lt;property id=&quot;20148&quot; value=&quot;5&quot;/&gt;&lt;property id=&quot;20300&quot; value=&quot;Slide 7 - &amp;quot;Common Limitations&amp;quot;&quot;/&gt;&lt;property id=&quot;20307&quot; value=&quot;410&quot;/&gt;&lt;/object&gt;&lt;object type=&quot;3&quot; unique_id=&quot;48709&quot;&gt;&lt;property id=&quot;20148&quot; value=&quot;5&quot;/&gt;&lt;property id=&quot;20300&quot; value=&quot;Slide 11 - &amp;quot;Situation 1&amp;quot;&quot;/&gt;&lt;property id=&quot;20307&quot; value=&quot;411&quot;/&gt;&lt;/object&gt;&lt;object type=&quot;3&quot; unique_id=&quot;48710&quot;&gt;&lt;property id=&quot;20148&quot; value=&quot;5&quot;/&gt;&lt;property id=&quot;20300&quot; value=&quot;Slide 12 - &amp;quot;Solution 1&amp;quot;&quot;/&gt;&lt;property id=&quot;20307&quot; value=&quot;412&quot;/&gt;&lt;/object&gt;&lt;object type=&quot;3&quot; unique_id=&quot;48711&quot;&gt;&lt;property id=&quot;20148&quot; value=&quot;5&quot;/&gt;&lt;property id=&quot;20300&quot; value=&quot;Slide 13 - &amp;quot;Situation 2&amp;quot;&quot;/&gt;&lt;property id=&quot;20307&quot; value=&quot;413&quot;/&gt;&lt;/object&gt;&lt;object type=&quot;3&quot; unique_id=&quot;48712&quot;&gt;&lt;property id=&quot;20148&quot; value=&quot;5&quot;/&gt;&lt;property id=&quot;20300&quot; value=&quot;Slide 14 - &amp;quot;Solution 2&amp;quot;&quot;/&gt;&lt;property id=&quot;20307&quot; value=&quot;415&quot;/&gt;&lt;/object&gt;&lt;object type=&quot;3&quot; unique_id=&quot;48713&quot;&gt;&lt;property id=&quot;20148&quot; value=&quot;5&quot;/&gt;&lt;property id=&quot;20300&quot; value=&quot;Slide 15 - &amp;quot;Situation 3&amp;quot;&quot;/&gt;&lt;property id=&quot;20307&quot; value=&quot;414&quot;/&gt;&lt;/object&gt;&lt;object type=&quot;3&quot; unique_id=&quot;48714&quot;&gt;&lt;property id=&quot;20148&quot; value=&quot;5&quot;/&gt;&lt;property id=&quot;20300&quot; value=&quot;Slide 16 - &amp;quot;Solution 3&amp;quot;&quot;/&gt;&lt;property id=&quot;20307&quot; value=&quot;416&quot;/&gt;&lt;/object&gt;&lt;object type=&quot;3&quot; unique_id=&quot;48715&quot;&gt;&lt;property id=&quot;20148&quot; value=&quot;5&quot;/&gt;&lt;property id=&quot;20300&quot; value=&quot;Slide 21 - &amp;quot;Situation 4&amp;quot;&quot;/&gt;&lt;property id=&quot;20307&quot; value=&quot;423&quot;/&gt;&lt;/object&gt;&lt;object type=&quot;3&quot; unique_id=&quot;48716&quot;&gt;&lt;property id=&quot;20148&quot; value=&quot;5&quot;/&gt;&lt;property id=&quot;20300&quot; value=&quot;Slide 22 - &amp;quot;Solution 4&amp;quot;&quot;/&gt;&lt;property id=&quot;20307&quot; value=&quot;424&quot;/&gt;&lt;/object&gt;&lt;object type=&quot;3&quot; unique_id=&quot;48717&quot;&gt;&lt;property id=&quot;20148&quot; value=&quot;5&quot;/&gt;&lt;property id=&quot;20300&quot; value=&quot;Slide 23 - &amp;quot;Situation 5&amp;quot;&quot;/&gt;&lt;property id=&quot;20307&quot; value=&quot;419&quot;/&gt;&lt;/object&gt;&lt;object type=&quot;3&quot; unique_id=&quot;48718&quot;&gt;&lt;property id=&quot;20148&quot; value=&quot;5&quot;/&gt;&lt;property id=&quot;20300&quot; value=&quot;Slide 24 - &amp;quot;Solution 5&amp;quot;&quot;/&gt;&lt;property id=&quot;20307&quot; value=&quot;420&quot;/&gt;&lt;/object&gt;&lt;object type=&quot;3&quot; unique_id=&quot;48719&quot;&gt;&lt;property id=&quot;20148&quot; value=&quot;5&quot;/&gt;&lt;property id=&quot;20300&quot; value=&quot;Slide 26 - &amp;quot;Situation 6 &amp;quot;&quot;/&gt;&lt;property id=&quot;20307&quot; value=&quot;417&quot;/&gt;&lt;/object&gt;&lt;object type=&quot;3&quot; unique_id=&quot;48720&quot;&gt;&lt;property id=&quot;20148&quot; value=&quot;5&quot;/&gt;&lt;property id=&quot;20300&quot; value=&quot;Slide 27 - &amp;quot;Solution 6&amp;quot;&quot;/&gt;&lt;property id=&quot;20307&quot; value=&quot;418&quot;/&gt;&lt;/object&gt;&lt;object type=&quot;3&quot; unique_id=&quot;48721&quot;&gt;&lt;property id=&quot;20148&quot; value=&quot;5&quot;/&gt;&lt;property id=&quot;20300&quot; value=&quot;Slide 30 - &amp;quot;Situation 8&amp;quot;&quot;/&gt;&lt;property id=&quot;20307&quot; value=&quot;421&quot;/&gt;&lt;/object&gt;&lt;object type=&quot;3&quot; unique_id=&quot;48722&quot;&gt;&lt;property id=&quot;20148&quot; value=&quot;5&quot;/&gt;&lt;property id=&quot;20300&quot; value=&quot;Slide 31 - &amp;quot;Solution 8&amp;quot;&quot;/&gt;&lt;property id=&quot;20307&quot; value=&quot;422&quot;/&gt;&lt;/object&gt;&lt;object type=&quot;3&quot; unique_id=&quot;48723&quot;&gt;&lt;property id=&quot;20148&quot; value=&quot;5&quot;/&gt;&lt;property id=&quot;20300&quot; value=&quot;Slide 56 - &amp;quot;Situation 18&amp;quot;&quot;/&gt;&lt;property id=&quot;20307&quot; value=&quot;404&quot;/&gt;&lt;/object&gt;&lt;object type=&quot;3&quot; unique_id=&quot;48724&quot;&gt;&lt;property id=&quot;20148&quot; value=&quot;5&quot;/&gt;&lt;property id=&quot;20300&quot; value=&quot;Slide 57 - &amp;quot;Solution 18&amp;quot;&quot;/&gt;&lt;property id=&quot;20307&quot; value=&quot;405&quot;/&gt;&lt;/object&gt;&lt;object type=&quot;3&quot; unique_id=&quot;48725&quot;&gt;&lt;property id=&quot;20148&quot; value=&quot;5&quot;/&gt;&lt;property id=&quot;20300&quot; value=&quot;Slide 58 - &amp;quot;Situation 19&amp;quot;&quot;/&gt;&lt;property id=&quot;20307&quot; value=&quot;431&quot;/&gt;&lt;/object&gt;&lt;object type=&quot;3&quot; unique_id=&quot;48726&quot;&gt;&lt;property id=&quot;20148&quot; value=&quot;5&quot;/&gt;&lt;property id=&quot;20300&quot; value=&quot;Slide 59 - &amp;quot;Solution 19&amp;quot;&quot;/&gt;&lt;property id=&quot;20307&quot; value=&quot;432&quot;/&gt;&lt;/object&gt;&lt;object type=&quot;3&quot; unique_id=&quot;48727&quot;&gt;&lt;property id=&quot;20148&quot; value=&quot;5&quot;/&gt;&lt;property id=&quot;20300&quot; value=&quot;Slide 63 - &amp;quot;Situation 21&amp;quot;&quot;/&gt;&lt;property id=&quot;20307&quot; value=&quot;428&quot;/&gt;&lt;/object&gt;&lt;object type=&quot;3&quot; unique_id=&quot;48728&quot;&gt;&lt;property id=&quot;20148&quot; value=&quot;5&quot;/&gt;&lt;property id=&quot;20300&quot; value=&quot;Slide 64 - &amp;quot;Solution 21&amp;quot;&quot;/&gt;&lt;property id=&quot;20307&quot; value=&quot;429&quot;/&gt;&lt;/object&gt;&lt;object type=&quot;3&quot; unique_id=&quot;48729&quot;&gt;&lt;property id=&quot;20148&quot; value=&quot;5&quot;/&gt;&lt;property id=&quot;20300&quot; value=&quot;Slide 66 - &amp;quot;Situation 22&amp;quot;&quot;/&gt;&lt;property id=&quot;20307&quot; value=&quot;427&quot;/&gt;&lt;/object&gt;&lt;object type=&quot;3&quot; unique_id=&quot;48730&quot;&gt;&lt;property id=&quot;20148&quot; value=&quot;5&quot;/&gt;&lt;property id=&quot;20300&quot; value=&quot;Slide 67 - &amp;quot;Solution 22&amp;quot;&quot;/&gt;&lt;property id=&quot;20307&quot; value=&quot;426&quot;/&gt;&lt;/object&gt;&lt;object type=&quot;3&quot; unique_id=&quot;48731&quot;&gt;&lt;property id=&quot;20148&quot; value=&quot;5&quot;/&gt;&lt;property id=&quot;20300&quot; value=&quot;Slide 70 - &amp;quot;Situation 24&amp;quot;&quot;/&gt;&lt;property id=&quot;20307&quot; value=&quot;402&quot;/&gt;&lt;/object&gt;&lt;object type=&quot;3&quot; unique_id=&quot;48732&quot;&gt;&lt;property id=&quot;20148&quot; value=&quot;5&quot;/&gt;&lt;property id=&quot;20300&quot; value=&quot;Slide 71 - &amp;quot;Solution 24&amp;quot;&quot;/&gt;&lt;property id=&quot;20307&quot; value=&quot;403&quot;/&gt;&lt;/object&gt;&lt;object type=&quot;3&quot; unique_id=&quot;48737&quot;&gt;&lt;property id=&quot;20148&quot; value=&quot;5&quot;/&gt;&lt;property id=&quot;20300&quot; value=&quot;Slide 72 - &amp;quot;Attendance&amp;quot;&quot;/&gt;&lt;property id=&quot;20307&quot; value=&quot;433&quot;/&gt;&lt;/object&gt;&lt;object type=&quot;3&quot; unique_id=&quot;48738&quot;&gt;&lt;property id=&quot;20148&quot; value=&quot;5&quot;/&gt;&lt;property id=&quot;20300&quot; value=&quot;Slide 73 - &amp;quot;Situation 25&amp;quot;&quot;/&gt;&lt;property id=&quot;20307&quot; value=&quot;435&quot;/&gt;&lt;/object&gt;&lt;object type=&quot;3&quot; unique_id=&quot;48739&quot;&gt;&lt;property id=&quot;20148&quot; value=&quot;5&quot;/&gt;&lt;property id=&quot;20300&quot; value=&quot;Slide 74 - &amp;quot;Solution 25&amp;quot;&quot;/&gt;&lt;property id=&quot;20307&quot; value=&quot;437&quot;/&gt;&lt;/object&gt;&lt;object type=&quot;3&quot; unique_id=&quot;48740&quot;&gt;&lt;property id=&quot;20148&quot; value=&quot;5&quot;/&gt;&lt;property id=&quot;20300&quot; value=&quot;Slide 75 - &amp;quot;Situation 26&amp;quot;&quot;/&gt;&lt;property id=&quot;20307&quot; value=&quot;439&quot;/&gt;&lt;/object&gt;&lt;object type=&quot;3&quot; unique_id=&quot;48741&quot;&gt;&lt;property id=&quot;20148&quot; value=&quot;5&quot;/&gt;&lt;property id=&quot;20300&quot; value=&quot;Slide 76 - &amp;quot;Solution 26&amp;quot;&quot;/&gt;&lt;property id=&quot;20307&quot; value=&quot;440&quot;/&gt;&lt;/object&gt;&lt;object type=&quot;3&quot; unique_id=&quot;48742&quot;&gt;&lt;property id=&quot;20148&quot; value=&quot;5&quot;/&gt;&lt;property id=&quot;20300&quot; value=&quot;Slide 77 - &amp;quot;Confidentiality&amp;quot;&quot;/&gt;&lt;property id=&quot;20307&quot; value=&quot;434&quot;/&gt;&lt;/object&gt;&lt;object type=&quot;3&quot; unique_id=&quot;48743&quot;&gt;&lt;property id=&quot;20148&quot; value=&quot;5&quot;/&gt;&lt;property id=&quot;20300&quot; value=&quot;Slide 78 - &amp;quot;Situation 27&amp;quot;&quot;/&gt;&lt;property id=&quot;20307&quot; value=&quot;436&quot;/&gt;&lt;/object&gt;&lt;object type=&quot;3&quot; unique_id=&quot;48744&quot;&gt;&lt;property id=&quot;20148&quot; value=&quot;5&quot;/&gt;&lt;property id=&quot;20300&quot; value=&quot;Slide 79 - &amp;quot;Solution 27&amp;quot;&quot;/&gt;&lt;property id=&quot;20307&quot; value=&quot;438&quot;/&gt;&lt;/object&gt;&lt;object type=&quot;3&quot; unique_id=&quot;48745&quot;&gt;&lt;property id=&quot;20148&quot; value=&quot;5&quot;/&gt;&lt;property id=&quot;20300&quot; value=&quot;Slide 80 - &amp;quot;Situation 28&amp;quot;&quot;/&gt;&lt;property id=&quot;20307&quot; value=&quot;441&quot;/&gt;&lt;/object&gt;&lt;object type=&quot;3&quot; unique_id=&quot;48746&quot;&gt;&lt;property id=&quot;20148&quot; value=&quot;5&quot;/&gt;&lt;property id=&quot;20300&quot; value=&quot;Slide 81 - &amp;quot;Solution 28&amp;quot;&quot;/&gt;&lt;property id=&quot;20307&quot; value=&quot;442&quot;/&gt;&lt;/object&gt;&lt;object type=&quot;3&quot; unique_id=&quot;48751&quot;&gt;&lt;property id=&quot;20148&quot; value=&quot;5&quot;/&gt;&lt;property id=&quot;20300&quot; value=&quot;Slide 3 - &amp;quot;AskJAN.org&amp;quot;&quot;/&gt;&lt;property id=&quot;20307&quot; value=&quot;445&quot;/&gt;&lt;/object&gt;&lt;object type=&quot;3&quot; unique_id=&quot;48752&quot;&gt;&lt;property id=&quot;20148&quot; value=&quot;5&quot;/&gt;&lt;property id=&quot;20300&quot; value=&quot;Slide 41 - &amp;quot;Situation 12&amp;quot;&quot;/&gt;&lt;property id=&quot;20307&quot; value=&quot;443&quot;/&gt;&lt;/object&gt;&lt;object type=&quot;3&quot; unique_id=&quot;48753&quot;&gt;&lt;property id=&quot;20148&quot; value=&quot;5&quot;/&gt;&lt;property id=&quot;20300&quot; value=&quot;Slide 42 - &amp;quot;Solution 12&amp;quot;&quot;/&gt;&lt;property id=&quot;20307&quot; value=&quot;444&quot;/&gt;&lt;/object&gt;&lt;object type=&quot;3&quot; unique_id=&quot;48758&quot;&gt;&lt;property id=&quot;20148&quot; value=&quot;5&quot;/&gt;&lt;property id=&quot;20300&quot; value=&quot;Slide 20 - &amp;quot;Documentation Continued&amp;quot;&quot;/&gt;&lt;property id=&quot;20307&quot; value=&quot;446&quot;/&gt;&lt;/object&gt;&lt;/object&gt;&lt;object type=&quot;4&quot; unique_id=&quot;29438&quot;&gt;&lt;/object&gt;&lt;object type=&quot;10&quot; unique_id=&quot;29473&quot;&gt;&lt;object type=&quot;11&quot; unique_id=&quot;29474&quot;&gt;&lt;property id=&quot;20180&quot; value=&quot;0&quot;/&gt;&lt;property id=&quot;20181&quot; value=&quot;0&quot;/&gt;&lt;property id=&quot;20182&quot; value=&quot;0&quot;/&gt;&lt;property id=&quot;20183&quot; value=&quot;1&quot;/&gt;&lt;/object&gt;&lt;object type=&quot;12&quot; unique_id=&quot;29475&quot;&gt;&lt;property id=&quot;20180&quot; value=&quot;0&quot;/&gt;&lt;property id=&quot;20181&quot; value=&quot;0&quot;/&gt;&lt;property id=&quot;20182&quot; value=&quot;0&quot;/&gt;&lt;property id=&quot;20183&quot; value=&quot;1&quot;/&gt;&lt;/object&gt;&lt;/object&gt;&lt;/object&gt;&lt;/database&gt;"/>
  <p:tag name="SECTOMILLISECCONVERTED" val="1"/>
</p:tagLst>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2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3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5.xml><?xml version="1.0" encoding="utf-8"?>
<a:theme xmlns:a="http://schemas.openxmlformats.org/drawingml/2006/main" name="4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3417</Words>
  <Application>Microsoft Office PowerPoint</Application>
  <PresentationFormat>Widescreen</PresentationFormat>
  <Paragraphs>421</Paragraphs>
  <Slides>52</Slides>
  <Notes>50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52</vt:i4>
      </vt:variant>
    </vt:vector>
  </HeadingPairs>
  <TitlesOfParts>
    <vt:vector size="64" baseType="lpstr">
      <vt:lpstr>Arial</vt:lpstr>
      <vt:lpstr>Arial Nova</vt:lpstr>
      <vt:lpstr>Calibri</vt:lpstr>
      <vt:lpstr>Gill Sans MT</vt:lpstr>
      <vt:lpstr>Lato</vt:lpstr>
      <vt:lpstr>Wingdings</vt:lpstr>
      <vt:lpstr>Wingdings 2</vt:lpstr>
      <vt:lpstr>Dividend</vt:lpstr>
      <vt:lpstr>1_Dividend</vt:lpstr>
      <vt:lpstr>2_Dividend</vt:lpstr>
      <vt:lpstr>3_Dividend</vt:lpstr>
      <vt:lpstr>4_Dividend</vt:lpstr>
      <vt:lpstr>Accommodation and ADA Considerations:  Reproductive Health Conditions and Pregnancy</vt:lpstr>
      <vt:lpstr>Housekeeping</vt:lpstr>
      <vt:lpstr>Housekeeping 2</vt:lpstr>
      <vt:lpstr>Discussion</vt:lpstr>
      <vt:lpstr>About Reproductive health Conditions</vt:lpstr>
      <vt:lpstr>Common Reproductive Health Conditions</vt:lpstr>
      <vt:lpstr>Common Reproductive Health Conditions (2)</vt:lpstr>
      <vt:lpstr>Other Reproductive Health Issues</vt:lpstr>
      <vt:lpstr>Common Symptoms And Functional Limitations</vt:lpstr>
      <vt:lpstr>Common Work-Related Issues</vt:lpstr>
      <vt:lpstr>Can we Talk? Normalize conversations to remove stigma  </vt:lpstr>
      <vt:lpstr>Facilitate the accommodation conversation</vt:lpstr>
      <vt:lpstr>Gathering Information to Provide Accommodation</vt:lpstr>
      <vt:lpstr>Americans with Disabilities Act (ADA) Coverage</vt:lpstr>
      <vt:lpstr>Related Laws</vt:lpstr>
      <vt:lpstr>SITUATIONS  AND  SOLUTIONS</vt:lpstr>
      <vt:lpstr>Situation: Endometriosis</vt:lpstr>
      <vt:lpstr>Solutions: Endometriosis</vt:lpstr>
      <vt:lpstr>LEAVE: mind the interaction of FMLA &amp; ADA </vt:lpstr>
      <vt:lpstr>LEAVE: mind the interaction of FMLA &amp; ADA (2)  </vt:lpstr>
      <vt:lpstr>where EMPLOYEE doesn’t know the solution  Or Requested Solution is Ruled Out</vt:lpstr>
      <vt:lpstr>Solutions: Pain</vt:lpstr>
      <vt:lpstr>Situation: Interstitial Cystitis (IC)</vt:lpstr>
      <vt:lpstr>Solutions: Interstitial Cystitis (IC)</vt:lpstr>
      <vt:lpstr>Situation: premenstrual dysphoric disorder (PMDD)</vt:lpstr>
      <vt:lpstr>Solutions: PMDD</vt:lpstr>
      <vt:lpstr>Solutions: Emotional Regulation</vt:lpstr>
      <vt:lpstr>Solutions: Supervisory Methods</vt:lpstr>
      <vt:lpstr>Situation: PMDD (2)</vt:lpstr>
      <vt:lpstr>Solutions: PMDD (2)</vt:lpstr>
      <vt:lpstr>Solutions: Anxiety</vt:lpstr>
      <vt:lpstr>Solutions: Memory</vt:lpstr>
      <vt:lpstr>#MentalHealthAtWork</vt:lpstr>
      <vt:lpstr>AskEARN.org Mental Health  Toolkit</vt:lpstr>
      <vt:lpstr>Situation: infertility</vt:lpstr>
      <vt:lpstr>Solutions: stress</vt:lpstr>
      <vt:lpstr>Situation: Pregnancy</vt:lpstr>
      <vt:lpstr>Solutions: Pregnancy</vt:lpstr>
      <vt:lpstr>Solutions: Modified/Light Duty</vt:lpstr>
      <vt:lpstr>Solutions: Job Restructuring</vt:lpstr>
      <vt:lpstr> Provide Short-term or Trial Accommodations</vt:lpstr>
      <vt:lpstr>Solutions: Lifting</vt:lpstr>
      <vt:lpstr>Solutions: fatigue/Standing</vt:lpstr>
      <vt:lpstr>Situation: Uterine Fibroids</vt:lpstr>
      <vt:lpstr>Solutions: Uterine Fibroids</vt:lpstr>
      <vt:lpstr>Situation: Menopause</vt:lpstr>
      <vt:lpstr>Solutions: Menopause</vt:lpstr>
      <vt:lpstr>Solutions: Maintaining Concentration</vt:lpstr>
      <vt:lpstr>Accommodations are not One-Size-Fits-All</vt:lpstr>
      <vt:lpstr>JAN Accommodation and Compliance Webcast Series</vt:lpstr>
      <vt:lpstr>How do I claim the HR CEU?</vt:lpstr>
      <vt:lpstr>Contact JAN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2012-01-30T14:43:00Z</dcterms:created>
  <dcterms:modified xsi:type="dcterms:W3CDTF">2022-05-12T14:50:37Z</dcterms:modified>
</cp:coreProperties>
</file>