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  <p:sldMasterId id="2147487918" r:id="rId2"/>
    <p:sldMasterId id="2147489269" r:id="rId3"/>
    <p:sldMasterId id="2147491324" r:id="rId4"/>
  </p:sldMasterIdLst>
  <p:notesMasterIdLst>
    <p:notesMasterId r:id="rId34"/>
  </p:notesMasterIdLst>
  <p:handoutMasterIdLst>
    <p:handoutMasterId r:id="rId35"/>
  </p:handoutMasterIdLst>
  <p:sldIdLst>
    <p:sldId id="259" r:id="rId5"/>
    <p:sldId id="737" r:id="rId6"/>
    <p:sldId id="752" r:id="rId7"/>
    <p:sldId id="769" r:id="rId8"/>
    <p:sldId id="754" r:id="rId9"/>
    <p:sldId id="753" r:id="rId10"/>
    <p:sldId id="762" r:id="rId11"/>
    <p:sldId id="757" r:id="rId12"/>
    <p:sldId id="761" r:id="rId13"/>
    <p:sldId id="758" r:id="rId14"/>
    <p:sldId id="759" r:id="rId15"/>
    <p:sldId id="708" r:id="rId16"/>
    <p:sldId id="746" r:id="rId17"/>
    <p:sldId id="742" r:id="rId18"/>
    <p:sldId id="286" r:id="rId19"/>
    <p:sldId id="763" r:id="rId20"/>
    <p:sldId id="764" r:id="rId21"/>
    <p:sldId id="765" r:id="rId22"/>
    <p:sldId id="766" r:id="rId23"/>
    <p:sldId id="771" r:id="rId24"/>
    <p:sldId id="768" r:id="rId25"/>
    <p:sldId id="736" r:id="rId26"/>
    <p:sldId id="734" r:id="rId27"/>
    <p:sldId id="770" r:id="rId28"/>
    <p:sldId id="303" r:id="rId29"/>
    <p:sldId id="735" r:id="rId30"/>
    <p:sldId id="767" r:id="rId31"/>
    <p:sldId id="751" r:id="rId32"/>
    <p:sldId id="772" r:id="rId33"/>
  </p:sldIdLst>
  <p:sldSz cx="9144000" cy="6858000" type="screen4x3"/>
  <p:notesSz cx="6950075" cy="9236075"/>
  <p:custDataLst>
    <p:tags r:id="rId3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C5F"/>
    <a:srgbClr val="009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2597" autoAdjust="0"/>
  </p:normalViewPr>
  <p:slideViewPr>
    <p:cSldViewPr>
      <p:cViewPr varScale="1">
        <p:scale>
          <a:sx n="105" d="100"/>
          <a:sy n="105" d="100"/>
        </p:scale>
        <p:origin x="16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4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40" y="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04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204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E86689-D2BA-4BC8-92E5-9C51E0E474CB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451"/>
            <a:ext cx="3011699" cy="46204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451"/>
            <a:ext cx="3011699" cy="462041"/>
          </a:xfrm>
          <a:prstGeom prst="rect">
            <a:avLst/>
          </a:prstGeom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C0224C-7CB1-4663-8188-55F345B9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04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2041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25B3B36-B1B3-4918-A621-066DACDADC22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3275" cy="3460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809"/>
            <a:ext cx="5560060" cy="4155205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451"/>
            <a:ext cx="3011699" cy="462041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451"/>
            <a:ext cx="3011699" cy="462041"/>
          </a:xfrm>
          <a:prstGeom prst="rect">
            <a:avLst/>
          </a:prstGeom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27E513A-D5CD-49C2-A479-060BE207E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1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C83888-B3B1-422F-938F-8D29571881F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99769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09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967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56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1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22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646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07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26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95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63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54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305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881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89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9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34D9AB33-00FC-46C1-A730-F58DF8BDBB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E81D7718-9CA5-4FED-BCCF-22AC5F646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85070054-F0CA-4B2D-AE82-E953DC66EF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3717A-2FDA-415E-BA41-0E1A1F6B13F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/>
              <a:t>28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0077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34D9AB33-00FC-46C1-A730-F58DF8BDBB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E81D7718-9CA5-4FED-BCCF-22AC5F6460C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85070054-F0CA-4B2D-AE82-E953DC66EF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3717A-2FDA-415E-BA41-0E1A1F6B13F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pPr/>
              <a:t>29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03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Federal employment law landscape is expansive and complex as it relates to COVID-19. Medical inquiry rules, interactive process and job accommodation requirements, mitigating direct-threat and safety risks, and applying leave as an accommodation are some of the many issues at the fore front when addressing evolving workforce needs – making it critically important for employers to understand how the ADA must inform employment decisions: [only noting various federal laws that could come into play; lead-in to ADA title I and interactive process discussion]</a:t>
            </a:r>
          </a:p>
          <a:p>
            <a:r>
              <a:rPr lang="en-US" dirty="0"/>
              <a:t>O Americans with Disabilities Act (ADA)</a:t>
            </a:r>
          </a:p>
          <a:p>
            <a:r>
              <a:rPr lang="en-US" dirty="0"/>
              <a:t>O Rehabilitation Act</a:t>
            </a:r>
          </a:p>
          <a:p>
            <a:r>
              <a:rPr lang="en-US" dirty="0"/>
              <a:t>O Family and Medical Leave Act (FMLA) and Families First Coronavirus Response Act (FFCRA) [expired]</a:t>
            </a:r>
          </a:p>
          <a:p>
            <a:r>
              <a:rPr lang="en-US" dirty="0"/>
              <a:t>O Pregnancy Discrimination Act (PDA)</a:t>
            </a:r>
          </a:p>
          <a:p>
            <a:r>
              <a:rPr lang="en-US" dirty="0"/>
              <a:t>O Age Discrimination in Employment Act (ADEA)</a:t>
            </a:r>
          </a:p>
          <a:p>
            <a:r>
              <a:rPr lang="en-US" dirty="0"/>
              <a:t>O Civil Rights Act Title VII</a:t>
            </a:r>
          </a:p>
          <a:p>
            <a:r>
              <a:rPr lang="en-US" dirty="0"/>
              <a:t>O Genetic Information Nondiscrimination Act (GINA)</a:t>
            </a:r>
          </a:p>
          <a:p>
            <a:r>
              <a:rPr lang="en-US" dirty="0"/>
              <a:t>O Occupational Safety and Health Administration (OSHA) standards and directives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dirty="0"/>
              <a:t>Centers for Disease Control and Prevention (CDC)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8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72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2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49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21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41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E513A-D5CD-49C2-A479-060BE207EFE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41375" y="381000"/>
            <a:ext cx="7845425" cy="5330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/>
          </a:p>
        </p:txBody>
      </p:sp>
      <p:pic>
        <p:nvPicPr>
          <p:cNvPr id="4" name="Picture 11" descr="JAN Logo&#10;&#10;Practical Solutions&#10;Workplace Succes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381000"/>
            <a:ext cx="562292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200400"/>
            <a:ext cx="7848600" cy="1066800"/>
          </a:xfrm>
        </p:spPr>
        <p:txBody>
          <a:bodyPr>
            <a:normAutofit/>
          </a:bodyPr>
          <a:lstStyle>
            <a:lvl1pPr algn="ctr">
              <a:defRPr sz="2800" b="1" baseline="0"/>
            </a:lvl1pPr>
            <a:lvl2pPr marL="0" algn="ctr">
              <a:buNone/>
              <a:defRPr sz="2400" baseline="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5363-D0EF-4396-9190-D78A674C4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08469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F7C10D-B4B2-45E7-965D-2CF132EC5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28710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69B3F5-F5A5-44B9-B6EB-E484AE351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59821"/>
      </p:ext>
    </p:extLst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0" y="457200"/>
            <a:ext cx="54102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endParaRPr lang="en-US" sz="3000" b="1">
              <a:solidFill>
                <a:srgbClr val="002C5F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CA7B4DA-CBF3-4078-B55C-B8DB3EA22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241630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0" y="457200"/>
            <a:ext cx="54102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endParaRPr lang="en-US" sz="3000" b="1">
              <a:solidFill>
                <a:srgbClr val="002C5F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73F4766-6F86-487A-B9DF-B24F01313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6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1600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4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551D14-3628-44A1-857F-D7E4204D6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29824"/>
      </p:ext>
    </p:extLst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0" y="457200"/>
            <a:ext cx="54102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endParaRPr lang="en-US" sz="3000" b="1">
              <a:solidFill>
                <a:srgbClr val="002C5F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84835F-547C-417B-A7A2-EC30ABDE5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56106"/>
      </p:ext>
    </p:extLst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41375" y="1292225"/>
            <a:ext cx="7845425" cy="51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3733800" cy="4800600"/>
          </a:xfrm>
        </p:spPr>
        <p:txBody>
          <a:bodyPr/>
          <a:lstStyle>
            <a:lvl1pPr>
              <a:defRPr sz="2400" b="1">
                <a:solidFill>
                  <a:srgbClr val="002C5F"/>
                </a:solidFill>
              </a:defRPr>
            </a:lvl1pPr>
            <a:lvl2pPr>
              <a:defRPr sz="2000">
                <a:solidFill>
                  <a:srgbClr val="002C5F"/>
                </a:solidFill>
              </a:defRPr>
            </a:lvl2pPr>
            <a:lvl3pPr>
              <a:defRPr sz="1800">
                <a:solidFill>
                  <a:srgbClr val="002C5F"/>
                </a:solidFill>
              </a:defRPr>
            </a:lvl3pPr>
            <a:lvl4pPr>
              <a:defRPr sz="1600">
                <a:solidFill>
                  <a:srgbClr val="002C5F"/>
                </a:solidFill>
              </a:defRPr>
            </a:lvl4pPr>
            <a:lvl5pPr>
              <a:defRPr sz="1600">
                <a:solidFill>
                  <a:srgbClr val="002C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3648" y="1524000"/>
            <a:ext cx="3730752" cy="4800600"/>
          </a:xfrm>
        </p:spPr>
        <p:txBody>
          <a:bodyPr/>
          <a:lstStyle>
            <a:lvl1pPr>
              <a:defRPr sz="2400" b="1">
                <a:solidFill>
                  <a:srgbClr val="002C5F"/>
                </a:solidFill>
              </a:defRPr>
            </a:lvl1pPr>
            <a:lvl2pPr>
              <a:defRPr sz="2000">
                <a:solidFill>
                  <a:srgbClr val="002C5F"/>
                </a:solidFill>
              </a:defRPr>
            </a:lvl2pPr>
            <a:lvl3pPr>
              <a:defRPr sz="1800">
                <a:solidFill>
                  <a:srgbClr val="002C5F"/>
                </a:solidFill>
              </a:defRPr>
            </a:lvl3pPr>
            <a:lvl4pPr>
              <a:defRPr sz="1600">
                <a:solidFill>
                  <a:srgbClr val="002C5F"/>
                </a:solidFill>
              </a:defRPr>
            </a:lvl4pPr>
            <a:lvl5pPr>
              <a:defRPr sz="1600">
                <a:solidFill>
                  <a:srgbClr val="002C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637E80-3A50-4B50-9E37-C98B2B30CE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96353"/>
      </p:ext>
    </p:extLst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8025ACC7-AD5D-4388-AED0-85EB95910A51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F2915BC-F9B8-4CEA-A28D-F7C677C54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40542"/>
      </p:ext>
    </p:extLst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BFD170D3-2441-4C81-9616-2E4F56EE59B9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FFC22AE-B21C-438F-BF8A-3020494B5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63787"/>
      </p:ext>
    </p:extLst>
  </p:cSld>
  <p:clrMapOvr>
    <a:masterClrMapping/>
  </p:clrMapOvr>
  <p:transition spd="med"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326E5E3-6E14-480A-B98F-219C46DDF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973660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1600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4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AD37D2D-6A4A-4BE3-9777-F444F5A1B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01885"/>
      </p:ext>
    </p:extLst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4379F4-CCE7-4769-B2FA-743C43A6A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145203"/>
      </p:ext>
    </p:extLst>
  </p:cSld>
  <p:clrMapOvr>
    <a:masterClrMapping/>
  </p:clrMapOvr>
  <p:transition spd="med"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741D19-2204-4E84-BB83-E235FAF452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74239"/>
      </p:ext>
    </p:extLst>
  </p:cSld>
  <p:clrMapOvr>
    <a:masterClrMapping/>
  </p:clrMapOvr>
  <p:transition spd="med"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C08018D-9F03-4E3D-B8DE-FE2E3E9ED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60538"/>
      </p:ext>
    </p:extLst>
  </p:cSld>
  <p:clrMapOvr>
    <a:masterClrMapping/>
  </p:clrMapOvr>
  <p:transition spd="med"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31A6361-5D0E-4323-8BA8-269BCC0BB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86309"/>
      </p:ext>
    </p:extLst>
  </p:cSld>
  <p:clrMapOvr>
    <a:masterClrMapping/>
  </p:clrMapOvr>
  <p:transition spd="med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22555F-5852-4B15-9C50-8F6F6E80F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8693"/>
      </p:ext>
    </p:extLst>
  </p:cSld>
  <p:clrMapOvr>
    <a:masterClrMapping/>
  </p:clrMapOvr>
  <p:transition spd="med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0" y="457200"/>
            <a:ext cx="54102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endParaRPr lang="en-US" sz="3000" b="1">
              <a:solidFill>
                <a:srgbClr val="002C5F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3002F1B-5D27-43A7-9797-FA5FC7FFD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06432"/>
      </p:ext>
    </p:extLst>
  </p:cSld>
  <p:clrMapOvr>
    <a:masterClrMapping/>
  </p:clrMapOvr>
  <p:transition spd="slow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0" y="457200"/>
            <a:ext cx="54102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endParaRPr lang="en-US" sz="3000" b="1">
              <a:solidFill>
                <a:srgbClr val="002C5F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F097A47-0E5B-4195-B6E0-3C956D5D2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80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1600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>
            <a:lvl1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2C5F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en-US" noProof="0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C24F7C77-7FFA-4F8B-9E66-594E5FCD5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126711"/>
      </p:ext>
    </p:extLst>
  </p:cSld>
  <p:clrMapOvr>
    <a:masterClrMapping/>
  </p:clrMapOvr>
  <p:transition spd="slow"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0" y="457200"/>
            <a:ext cx="54102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endParaRPr lang="en-US" sz="3000" b="1" dirty="0">
              <a:solidFill>
                <a:srgbClr val="002C5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32333E05-7FC7-4664-8298-5DE09446A4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99943"/>
      </p:ext>
    </p:extLst>
  </p:cSld>
  <p:clrMapOvr>
    <a:masterClrMapping/>
  </p:clrMapOvr>
  <p:transition spd="slow"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41375" y="1292225"/>
            <a:ext cx="7845425" cy="51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 dirty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3733800" cy="4800600"/>
          </a:xfrm>
        </p:spPr>
        <p:txBody>
          <a:bodyPr/>
          <a:lstStyle>
            <a:lvl1pPr>
              <a:defRPr sz="2400" b="1">
                <a:solidFill>
                  <a:srgbClr val="002C5F"/>
                </a:solidFill>
              </a:defRPr>
            </a:lvl1pPr>
            <a:lvl2pPr>
              <a:defRPr sz="2000">
                <a:solidFill>
                  <a:srgbClr val="002C5F"/>
                </a:solidFill>
              </a:defRPr>
            </a:lvl2pPr>
            <a:lvl3pPr>
              <a:defRPr sz="1800">
                <a:solidFill>
                  <a:srgbClr val="002C5F"/>
                </a:solidFill>
              </a:defRPr>
            </a:lvl3pPr>
            <a:lvl4pPr>
              <a:defRPr sz="1600">
                <a:solidFill>
                  <a:srgbClr val="002C5F"/>
                </a:solidFill>
              </a:defRPr>
            </a:lvl4pPr>
            <a:lvl5pPr>
              <a:defRPr sz="1600">
                <a:solidFill>
                  <a:srgbClr val="002C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3648" y="1524000"/>
            <a:ext cx="3730752" cy="4800600"/>
          </a:xfrm>
        </p:spPr>
        <p:txBody>
          <a:bodyPr/>
          <a:lstStyle>
            <a:lvl1pPr>
              <a:defRPr sz="2400" b="1">
                <a:solidFill>
                  <a:srgbClr val="002C5F"/>
                </a:solidFill>
              </a:defRPr>
            </a:lvl1pPr>
            <a:lvl2pPr>
              <a:defRPr sz="2000">
                <a:solidFill>
                  <a:srgbClr val="002C5F"/>
                </a:solidFill>
              </a:defRPr>
            </a:lvl2pPr>
            <a:lvl3pPr>
              <a:defRPr sz="1800">
                <a:solidFill>
                  <a:srgbClr val="002C5F"/>
                </a:solidFill>
              </a:defRPr>
            </a:lvl3pPr>
            <a:lvl4pPr>
              <a:defRPr sz="1600">
                <a:solidFill>
                  <a:srgbClr val="002C5F"/>
                </a:solidFill>
              </a:defRPr>
            </a:lvl4pPr>
            <a:lvl5pPr>
              <a:defRPr sz="1600">
                <a:solidFill>
                  <a:srgbClr val="002C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D2F2E2CF-030C-49FB-92CA-5153BE26C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78352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0" y="457200"/>
            <a:ext cx="5410200" cy="5540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defRPr/>
            </a:pPr>
            <a:endParaRPr lang="en-US" sz="3000" b="1">
              <a:solidFill>
                <a:srgbClr val="002C5F"/>
              </a:solidFill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9EAC2D0-3DE6-45BB-B370-5429062AA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28187"/>
      </p:ext>
    </p:extLst>
  </p:cSld>
  <p:clrMapOvr>
    <a:masterClrMapping/>
  </p:clrMapOvr>
  <p:transition spd="med"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0E8F1A2-4F69-4D60-83EF-AF85EF26DE8B}" type="datetimeFigureOut">
              <a:rPr lang="en-US"/>
              <a:pPr>
                <a:defRPr/>
              </a:pPr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F4AE232C-46D7-4F77-9641-38F6EBA407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26962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841375" y="1292225"/>
            <a:ext cx="7845425" cy="51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3733800" cy="4800600"/>
          </a:xfrm>
        </p:spPr>
        <p:txBody>
          <a:bodyPr/>
          <a:lstStyle>
            <a:lvl1pPr>
              <a:defRPr sz="2400" b="1">
                <a:solidFill>
                  <a:srgbClr val="002C5F"/>
                </a:solidFill>
              </a:defRPr>
            </a:lvl1pPr>
            <a:lvl2pPr>
              <a:defRPr sz="2000">
                <a:solidFill>
                  <a:srgbClr val="002C5F"/>
                </a:solidFill>
              </a:defRPr>
            </a:lvl2pPr>
            <a:lvl3pPr>
              <a:defRPr sz="1800">
                <a:solidFill>
                  <a:srgbClr val="002C5F"/>
                </a:solidFill>
              </a:defRPr>
            </a:lvl3pPr>
            <a:lvl4pPr>
              <a:defRPr sz="1600">
                <a:solidFill>
                  <a:srgbClr val="002C5F"/>
                </a:solidFill>
              </a:defRPr>
            </a:lvl4pPr>
            <a:lvl5pPr>
              <a:defRPr sz="1600">
                <a:solidFill>
                  <a:srgbClr val="002C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3648" y="1524000"/>
            <a:ext cx="3730752" cy="4800600"/>
          </a:xfrm>
        </p:spPr>
        <p:txBody>
          <a:bodyPr/>
          <a:lstStyle>
            <a:lvl1pPr>
              <a:defRPr sz="2400" b="1">
                <a:solidFill>
                  <a:srgbClr val="002C5F"/>
                </a:solidFill>
              </a:defRPr>
            </a:lvl1pPr>
            <a:lvl2pPr>
              <a:defRPr sz="2000">
                <a:solidFill>
                  <a:srgbClr val="002C5F"/>
                </a:solidFill>
              </a:defRPr>
            </a:lvl2pPr>
            <a:lvl3pPr>
              <a:defRPr sz="1800">
                <a:solidFill>
                  <a:srgbClr val="002C5F"/>
                </a:solidFill>
              </a:defRPr>
            </a:lvl3pPr>
            <a:lvl4pPr>
              <a:defRPr sz="1600">
                <a:solidFill>
                  <a:srgbClr val="002C5F"/>
                </a:solidFill>
              </a:defRPr>
            </a:lvl4pPr>
            <a:lvl5pPr>
              <a:defRPr sz="1600">
                <a:solidFill>
                  <a:srgbClr val="002C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DAD64BC-F425-45FE-94C8-B1E60FBA1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49391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itle Placeholder 1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Mental Health Impairments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2D20A651-DD2A-43F9-B233-7D1808E13BBE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E58E67-7FD8-4379-840D-BCC49495D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0185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fld id="{340C6878-39AF-4F82-B17B-501DBCE88031}" type="datetimeFigureOut">
              <a:rPr lang="en-US"/>
              <a:pPr>
                <a:defRPr/>
              </a:pPr>
              <a:t>3/9/2021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E39CF6D-EE2D-44C4-A5B9-4EDEC9B91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635566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0D9EFE-39A9-4CF6-AFF6-AAD33C546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948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BBCBC08-C6F1-4AD3-8B8D-81BFF52C8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4475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518464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C18607B-A602-4631-B633-657AB7BF9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0040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emplate.gif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bg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8D073E-245E-4EFB-9D4A-938083805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228600"/>
            <a:ext cx="8229600" cy="5334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3" name="Oval 41"/>
          <p:cNvSpPr>
            <a:spLocks noChangeArrowheads="1"/>
          </p:cNvSpPr>
          <p:nvPr userDrawn="1"/>
        </p:nvSpPr>
        <p:spPr bwMode="gray">
          <a:xfrm>
            <a:off x="295275" y="382588"/>
            <a:ext cx="990600" cy="989012"/>
          </a:xfrm>
          <a:prstGeom prst="ellipse">
            <a:avLst/>
          </a:prstGeom>
          <a:solidFill>
            <a:schemeClr val="bg1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838200"/>
            <a:ext cx="609600" cy="47244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1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838200" y="381000"/>
            <a:ext cx="7848600" cy="533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1032" name="Picture 20" descr="ODEP Logo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762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Box 14"/>
          <p:cNvSpPr txBox="1">
            <a:spLocks noChangeArrowheads="1"/>
          </p:cNvSpPr>
          <p:nvPr userDrawn="1"/>
        </p:nvSpPr>
        <p:spPr bwMode="auto">
          <a:xfrm>
            <a:off x="1181100" y="5867400"/>
            <a:ext cx="7349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cs typeface="Arial" charset="0"/>
              </a:rPr>
              <a:t>JAN is funded by a contract with the </a:t>
            </a:r>
          </a:p>
          <a:p>
            <a:pPr eaLnBrk="1" hangingPunct="1">
              <a:defRPr/>
            </a:pPr>
            <a:r>
              <a:rPr lang="en-US" b="1" dirty="0">
                <a:solidFill>
                  <a:schemeClr val="bg1"/>
                </a:solidFill>
                <a:cs typeface="Arial" charset="0"/>
              </a:rPr>
              <a:t>Office of Disability Employment Policy, U.S. Department of Labor.</a:t>
            </a:r>
          </a:p>
        </p:txBody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96" r:id="rId1"/>
  </p:sldLayoutIdLst>
  <p:transition spd="slow"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i="0" u="none" kern="1200">
          <a:solidFill>
            <a:srgbClr val="002C5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32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emplate.gi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A16A418-2381-4E3A-A174-8DB65979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228600"/>
            <a:ext cx="8229600" cy="5715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25" name="Oval 41"/>
          <p:cNvSpPr>
            <a:spLocks noChangeArrowheads="1"/>
          </p:cNvSpPr>
          <p:nvPr userDrawn="1"/>
        </p:nvSpPr>
        <p:spPr bwMode="gray">
          <a:xfrm>
            <a:off x="295275" y="1295400"/>
            <a:ext cx="990600" cy="989013"/>
          </a:xfrm>
          <a:prstGeom prst="ellipse">
            <a:avLst/>
          </a:prstGeom>
          <a:solidFill>
            <a:schemeClr val="bg1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95275" y="1762125"/>
            <a:ext cx="609600" cy="4333875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5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838200" y="1295400"/>
            <a:ext cx="7848600" cy="518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2056" name="Picture 20" descr="odeplogo2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546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 bwMode="auto">
          <a:xfrm>
            <a:off x="447675" y="381000"/>
            <a:ext cx="5953125" cy="768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8" name="Picture 11" descr="JAN Logo&#10;&#10;Job Accommodation Network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4175"/>
            <a:ext cx="25003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Placeholder 11"/>
          <p:cNvSpPr txBox="1">
            <a:spLocks/>
          </p:cNvSpPr>
          <p:nvPr userDrawn="1"/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2C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Mental Health Impairments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97" r:id="rId1"/>
    <p:sldLayoutId id="2147491298" r:id="rId2"/>
    <p:sldLayoutId id="2147491299" r:id="rId3"/>
    <p:sldLayoutId id="2147491300" r:id="rId4"/>
    <p:sldLayoutId id="2147491301" r:id="rId5"/>
    <p:sldLayoutId id="2147491303" r:id="rId6"/>
    <p:sldLayoutId id="2147491304" r:id="rId7"/>
    <p:sldLayoutId id="2147491305" r:id="rId8"/>
    <p:sldLayoutId id="2147491306" r:id="rId9"/>
    <p:sldLayoutId id="2147491307" r:id="rId10"/>
    <p:sldLayoutId id="2147491308" r:id="rId11"/>
    <p:sldLayoutId id="2147491309" r:id="rId12"/>
  </p:sldLayoutIdLst>
  <p:transition spd="med"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2C5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32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template.gif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16A4F4-A43F-4F00-99A4-FFD6C82A4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228600"/>
            <a:ext cx="8229600" cy="5715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25" name="Oval 41"/>
          <p:cNvSpPr>
            <a:spLocks noChangeArrowheads="1"/>
          </p:cNvSpPr>
          <p:nvPr userDrawn="1"/>
        </p:nvSpPr>
        <p:spPr bwMode="gray">
          <a:xfrm>
            <a:off x="295275" y="1295400"/>
            <a:ext cx="990600" cy="989013"/>
          </a:xfrm>
          <a:prstGeom prst="ellipse">
            <a:avLst/>
          </a:prstGeom>
          <a:solidFill>
            <a:schemeClr val="bg1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95275" y="1762125"/>
            <a:ext cx="609600" cy="4333875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079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838200" y="1295400"/>
            <a:ext cx="7848600" cy="518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3080" name="Picture 20" descr="odeplogo2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546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 bwMode="auto">
          <a:xfrm>
            <a:off x="447675" y="381000"/>
            <a:ext cx="5953125" cy="768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3082" name="Picture 11" descr="JAN Logo&#10;&#10;Job Accommodation Network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4175"/>
            <a:ext cx="25003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Placeholder 11"/>
          <p:cNvSpPr txBox="1">
            <a:spLocks/>
          </p:cNvSpPr>
          <p:nvPr userDrawn="1"/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002C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C5F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Mental Health Impairments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310" r:id="rId1"/>
    <p:sldLayoutId id="2147491311" r:id="rId2"/>
    <p:sldLayoutId id="2147491312" r:id="rId3"/>
    <p:sldLayoutId id="2147491313" r:id="rId4"/>
    <p:sldLayoutId id="2147491314" r:id="rId5"/>
    <p:sldLayoutId id="2147491315" r:id="rId6"/>
    <p:sldLayoutId id="2147491316" r:id="rId7"/>
    <p:sldLayoutId id="2147491317" r:id="rId8"/>
    <p:sldLayoutId id="2147491318" r:id="rId9"/>
    <p:sldLayoutId id="2147491319" r:id="rId10"/>
    <p:sldLayoutId id="2147491320" r:id="rId11"/>
    <p:sldLayoutId id="2147491321" r:id="rId12"/>
    <p:sldLayoutId id="2147491322" r:id="rId13"/>
  </p:sldLayoutIdLst>
  <p:transition spd="med"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2C5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32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template.gi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8C2173-B107-4372-8E0D-93108B939E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09600" y="228600"/>
            <a:ext cx="8229600" cy="5715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125" name="Oval 41"/>
          <p:cNvSpPr>
            <a:spLocks noChangeArrowheads="1"/>
          </p:cNvSpPr>
          <p:nvPr userDrawn="1"/>
        </p:nvSpPr>
        <p:spPr bwMode="gray">
          <a:xfrm>
            <a:off x="295275" y="1295400"/>
            <a:ext cx="990600" cy="989013"/>
          </a:xfrm>
          <a:prstGeom prst="ellipse">
            <a:avLst/>
          </a:prstGeom>
          <a:solidFill>
            <a:schemeClr val="bg1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95275" y="1762125"/>
            <a:ext cx="609600" cy="4333875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03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838200" y="1295400"/>
            <a:ext cx="7848600" cy="518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4104" name="Picture 20" descr="odeplogo2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546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 userDrawn="1"/>
        </p:nvSpPr>
        <p:spPr bwMode="auto">
          <a:xfrm>
            <a:off x="447675" y="381000"/>
            <a:ext cx="5953125" cy="7683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4106" name="Picture 11" descr="JAN Logo&#10;&#10;Job Accommodation Network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4175"/>
            <a:ext cx="2500313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Title Placeholder 11"/>
          <p:cNvSpPr>
            <a:spLocks noGrp="1"/>
          </p:cNvSpPr>
          <p:nvPr userDrawn="1">
            <p:ph type="title"/>
          </p:nvPr>
        </p:nvSpPr>
        <p:spPr bwMode="auto">
          <a:xfrm>
            <a:off x="457200" y="274638"/>
            <a:ext cx="81534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879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1325" r:id="rId1"/>
    <p:sldLayoutId id="2147491326" r:id="rId2"/>
    <p:sldLayoutId id="2147491327" r:id="rId3"/>
    <p:sldLayoutId id="2147491328" r:id="rId4"/>
  </p:sldLayoutIdLst>
  <p:transition spd="slow">
    <p:zo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002C5F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2C5F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32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rgbClr val="002C5F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publications/employers/employers-guide.cf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askjan.org/topics/Sample-Forms.cfm" TargetMode="External"/><Relationship Id="rId5" Type="http://schemas.openxmlformats.org/officeDocument/2006/relationships/hyperlink" Target="https://askjan.org/articles/Recognizing-an-Accommodation-Request-Under-the-ADA.cfm" TargetMode="External"/><Relationship Id="rId4" Type="http://schemas.openxmlformats.org/officeDocument/2006/relationships/hyperlink" Target="https://askjan.org/topics/interactive.cf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topics/COVID-19.cf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8.xml"/><Relationship Id="rId5" Type="http://schemas.openxmlformats.org/officeDocument/2006/relationships/hyperlink" Target="https://askjan.org/blogs/jan/2020/03/the-ada-and-managing-reasonable-accommodation-requests-from-employees-with-disabilities-in-response-to-covid-19.cfm" TargetMode="External"/><Relationship Id="rId4" Type="http://schemas.openxmlformats.org/officeDocument/2006/relationships/hyperlink" Target="https://askjan.org/articles/Engaging-in-the-Interactive-Process-During-the-COVID-19-Pandemic.cf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topics/Temporary-Accommodations.cf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askjan.org/blogs/jan/2020/03/coronavirus-covid-19-stress-and-mental-health-conditions.cfm" TargetMode="External"/><Relationship Id="rId5" Type="http://schemas.openxmlformats.org/officeDocument/2006/relationships/hyperlink" Target="https://askjan.org/articles/Make-Telework-Work.cfm" TargetMode="External"/><Relationship Id="rId4" Type="http://schemas.openxmlformats.org/officeDocument/2006/relationships/hyperlink" Target="https://askjan.org/articles/Workplace-Flexibility-the-ADA-and-Requesting-Medical-Information.cf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blogs/jan/2020/08/accommodation-strategies-for-returning-to-work-during-the-covid-19-pandemic.cf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8.xml"/><Relationship Id="rId5" Type="http://schemas.openxmlformats.org/officeDocument/2006/relationships/hyperlink" Target="https://askearn.org/wp-content/uploads/2020/08/EARN_2020_Covid19-PolicyBrief.pdf" TargetMode="External"/><Relationship Id="rId4" Type="http://schemas.openxmlformats.org/officeDocument/2006/relationships/hyperlink" Target="https://askjan.org/articles/Masks-for-COVID-19-Management-and-ADA-Accommodations.cfm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oc.gov/wysk/what-you-should-know-about-covid-19-and-ada-rehabilitation-act-and-other-eeo-laws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www.eeoc.gov/transcript-march-27-2020-outreach-webinar" TargetMode="External"/><Relationship Id="rId5" Type="http://schemas.openxmlformats.org/officeDocument/2006/relationships/hyperlink" Target="https://www.youtube.com/watch?v=i8bHOtOFfJU" TargetMode="External"/><Relationship Id="rId4" Type="http://schemas.openxmlformats.org/officeDocument/2006/relationships/hyperlink" Target="https://www.eeoc.gov/laws/guidance/pandemic-preparedness-workplace-and-americans-disabilities-act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eoc.gov/laws/guidance/enforcement-guidance-reasonable-accommodation-and-undue-hardship-under-ada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8.xml"/><Relationship Id="rId5" Type="http://schemas.openxmlformats.org/officeDocument/2006/relationships/hyperlink" Target="https://www.eeoc.gov/laws/guidance/employer-provided-leave-and-americans-disabilities-act" TargetMode="External"/><Relationship Id="rId4" Type="http://schemas.openxmlformats.org/officeDocument/2006/relationships/hyperlink" Target="https://www.eeoc.gov/laws/guidance/enforcement-guidance-disability-related-inquiries-and-medical-examinations-employees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askjan.org/JANonDemand.cf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2.png"/><Relationship Id="rId5" Type="http://schemas.openxmlformats.org/officeDocument/2006/relationships/hyperlink" Target="https://askjan.org/" TargetMode="External"/><Relationship Id="rId4" Type="http://schemas.openxmlformats.org/officeDocument/2006/relationships/hyperlink" Target="mailto:jan@askjan.or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434B98-5003-4C7D-A1E5-50E604DE418E}" type="slidenum">
              <a:rPr lang="en-US" altLang="en-US" sz="14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66563" name="Content Placeholder 2" descr="Disability:IN Annual Conference 2020&#10;&#10;JAN Academy&#10;Focus on ADA: Compliance to Competitive Advantage&#10;&#10;Part 1: ADA Basics – &#10;Competence Builds Confidence&#10;Tracie DeFreitas, MS&#10;Lead Consultant, ADA Specialist&#10;Job Accommodation Network (JAN) "/>
          <p:cNvSpPr>
            <a:spLocks noGrp="1"/>
          </p:cNvSpPr>
          <p:nvPr>
            <p:ph idx="1"/>
          </p:nvPr>
        </p:nvSpPr>
        <p:spPr>
          <a:xfrm>
            <a:off x="838200" y="2400300"/>
            <a:ext cx="7848600" cy="32766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altLang="en-US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en-US" altLang="en-US" sz="3800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en-US" altLang="en-US" sz="1900" dirty="0"/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en-US" altLang="en-US" sz="19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6A5E0F-0695-4D80-A051-6B6C953BF4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9476" y="3581400"/>
            <a:ext cx="7886700" cy="1600199"/>
          </a:xfrm>
        </p:spPr>
        <p:txBody>
          <a:bodyPr/>
          <a:lstStyle/>
          <a:p>
            <a:pPr algn="ctr" rtl="0" eaLnBrk="0" fontAlgn="base" hangingPunct="0"/>
            <a:r>
              <a:rPr lang="en-US" sz="3200" b="1" kern="1200" baseline="0" dirty="0">
                <a:solidFill>
                  <a:srgbClr val="002C5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JAN Webcast Series 2021</a:t>
            </a:r>
            <a:br>
              <a:rPr lang="en-US" sz="3200" b="1" kern="1200" baseline="0" dirty="0">
                <a:solidFill>
                  <a:srgbClr val="002C5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n-US" sz="2800" dirty="0">
                <a:ea typeface="+mn-ea"/>
              </a:rPr>
              <a:t>ADA and Accommodation Lessons Learned: </a:t>
            </a:r>
            <a:br>
              <a:rPr lang="en-US" sz="4000" dirty="0">
                <a:ea typeface="+mn-ea"/>
              </a:rPr>
            </a:br>
            <a:r>
              <a:rPr lang="en-US" sz="2800" b="1" kern="1200" baseline="0" dirty="0">
                <a:solidFill>
                  <a:srgbClr val="002C5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COVID-19 Edition</a:t>
            </a:r>
            <a:br>
              <a:rPr lang="en-US" sz="2800" b="1" kern="1200" baseline="0" dirty="0">
                <a:solidFill>
                  <a:srgbClr val="002C5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en-US" sz="4000" dirty="0">
              <a:effectLst/>
            </a:endParaRPr>
          </a:p>
          <a:p>
            <a:pPr algn="ctr"/>
            <a:r>
              <a:rPr lang="en-US" sz="1400" dirty="0"/>
              <a:t>Teri Weber, Senior Vice President, Spring Consulting Group</a:t>
            </a:r>
            <a:br>
              <a:rPr lang="en-US" sz="1400" dirty="0"/>
            </a:br>
            <a:r>
              <a:rPr lang="en-US" sz="1400" dirty="0"/>
              <a:t>Tracie DeFreitas, Principal Consultant, ADA Specialist, JAN</a:t>
            </a:r>
            <a:br>
              <a:rPr lang="en-US" sz="1400" dirty="0"/>
            </a:br>
            <a:endParaRPr lang="en-US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600"/>
              </a:spcAft>
            </a:pPr>
            <a:r>
              <a:rPr lang="en-US" sz="2600" dirty="0"/>
              <a:t>Lessons Learned – </a:t>
            </a:r>
            <a:br>
              <a:rPr lang="en-US" sz="2600" dirty="0"/>
            </a:br>
            <a:r>
              <a:rPr lang="en-US" sz="2600" dirty="0"/>
              <a:t>Temporary Accommodations</a:t>
            </a:r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Add temporary/trial accommodations to your playbook</a:t>
            </a:r>
          </a:p>
          <a:p>
            <a:pPr marL="747522" lvl="1" indent="-347472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Document as temporary/trial</a:t>
            </a:r>
          </a:p>
          <a:p>
            <a:pPr marL="747522" lvl="1" indent="-347472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May choose to place an end date on the accommodation </a:t>
            </a:r>
            <a:br>
              <a:rPr lang="en-US" sz="2000" dirty="0"/>
            </a:br>
            <a:r>
              <a:rPr lang="en-US" sz="2000" dirty="0"/>
              <a:t>to suit changing circumstances based on public health directives</a:t>
            </a:r>
          </a:p>
          <a:p>
            <a:pPr marL="747522" lvl="1" indent="-347472">
              <a:spcAft>
                <a:spcPts val="3000"/>
              </a:spcAft>
              <a:buFont typeface="Wingdings" panose="05000000000000000000" pitchFamily="2" charset="2"/>
              <a:buChar char="ü"/>
            </a:pPr>
            <a:r>
              <a:rPr lang="en-US" sz="2000" b="0" dirty="0"/>
              <a:t>Extension might be necessary</a:t>
            </a:r>
          </a:p>
          <a:p>
            <a:pPr marL="800100" lvl="2" indent="0">
              <a:spcAft>
                <a:spcPts val="1200"/>
              </a:spcAft>
              <a:buNone/>
            </a:pPr>
            <a:r>
              <a:rPr lang="en-US" b="0" dirty="0"/>
              <a:t>What You Should Know About COVID-19 and the ADA, </a:t>
            </a:r>
            <a:br>
              <a:rPr lang="en-US" b="0" dirty="0"/>
            </a:br>
            <a:r>
              <a:rPr lang="en-US" b="0" dirty="0"/>
              <a:t>the Rehabilitation Act, and Other EEO Laws</a:t>
            </a:r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7" name="5-Point Star 6" descr="blue star"/>
          <p:cNvSpPr/>
          <p:nvPr/>
        </p:nvSpPr>
        <p:spPr>
          <a:xfrm>
            <a:off x="1143001" y="51054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ADA, IP, and COVID-19</a:t>
            </a:r>
          </a:p>
        </p:txBody>
      </p:sp>
    </p:spTree>
    <p:extLst>
      <p:ext uri="{BB962C8B-B14F-4D97-AF65-F5344CB8AC3E}">
        <p14:creationId xmlns:p14="http://schemas.microsoft.com/office/powerpoint/2010/main" val="440852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2400"/>
              </a:spcAft>
            </a:pPr>
            <a:r>
              <a:rPr lang="en-US" sz="2600" dirty="0"/>
              <a:t>Lessons Learned – Job Restructuring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Temporarily excusing performance of one or more essential functions does not mean the employer permanently changed a job’s essential functions</a:t>
            </a:r>
          </a:p>
          <a:p>
            <a:pPr marL="747522" lvl="1" indent="-347472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Not </a:t>
            </a:r>
            <a:r>
              <a:rPr lang="en-US" sz="2000" i="1" dirty="0"/>
              <a:t>required</a:t>
            </a:r>
            <a:r>
              <a:rPr lang="en-US" sz="2000" dirty="0"/>
              <a:t> to remove essential functions but can</a:t>
            </a:r>
          </a:p>
          <a:p>
            <a:pPr marL="747522" lvl="1" indent="-347472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Choosing to excuse essential functions during a pandemic does not obligate an employer to refrain from restoring essential duties when it chooses</a:t>
            </a:r>
          </a:p>
          <a:p>
            <a:pPr marL="747522" lvl="1" indent="-347472">
              <a:spcAft>
                <a:spcPts val="1200"/>
              </a:spcAft>
            </a:pPr>
            <a:endParaRPr lang="en-US" sz="2000" b="0" dirty="0"/>
          </a:p>
          <a:p>
            <a:pPr marL="800100" lvl="2" indent="0">
              <a:spcAft>
                <a:spcPts val="1200"/>
              </a:spcAft>
              <a:buNone/>
            </a:pPr>
            <a:r>
              <a:rPr lang="en-US" b="0" dirty="0"/>
              <a:t>What You Should Know About COVID-19 and the ADA, </a:t>
            </a:r>
            <a:br>
              <a:rPr lang="en-US" b="0" dirty="0"/>
            </a:br>
            <a:r>
              <a:rPr lang="en-US" b="0" dirty="0"/>
              <a:t>the Rehabilitation Act, and Other EEO Laws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8" name="5-Point Star 7" descr="blue star"/>
          <p:cNvSpPr/>
          <p:nvPr/>
        </p:nvSpPr>
        <p:spPr>
          <a:xfrm>
            <a:off x="1143000" y="54102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ADA, IP, and COVID-19</a:t>
            </a:r>
          </a:p>
        </p:txBody>
      </p:sp>
    </p:spTree>
    <p:extLst>
      <p:ext uri="{BB962C8B-B14F-4D97-AF65-F5344CB8AC3E}">
        <p14:creationId xmlns:p14="http://schemas.microsoft.com/office/powerpoint/2010/main" val="3613584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4"/>
              </a:spcBef>
              <a:spcAft>
                <a:spcPts val="1200"/>
              </a:spcAft>
            </a:pPr>
            <a:r>
              <a:rPr lang="en-US" sz="2600" dirty="0"/>
              <a:t>Know the 5 W’s and the H: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What</a:t>
            </a:r>
            <a:r>
              <a:rPr lang="en-US" sz="2400" b="0" dirty="0"/>
              <a:t> accommodation is being requested?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Why </a:t>
            </a:r>
            <a:r>
              <a:rPr lang="en-US" sz="2400" b="0" dirty="0"/>
              <a:t>is it being requested?</a:t>
            </a:r>
            <a:endParaRPr lang="en-US" sz="240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Who</a:t>
            </a:r>
            <a:r>
              <a:rPr lang="en-US" sz="2400" b="0" dirty="0"/>
              <a:t> is requesting accommodation?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Where</a:t>
            </a:r>
            <a:r>
              <a:rPr lang="en-US" sz="2400" b="0" dirty="0"/>
              <a:t> is the accommodation needed?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When</a:t>
            </a:r>
            <a:r>
              <a:rPr lang="en-US" sz="2400" b="0" dirty="0"/>
              <a:t> will the accommodation begin and end?</a:t>
            </a:r>
          </a:p>
          <a:p>
            <a:pPr>
              <a:spcBef>
                <a:spcPts val="24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How</a:t>
            </a:r>
            <a:r>
              <a:rPr lang="en-US" sz="2400" b="0" dirty="0"/>
              <a:t> will the accommodation solve the issue of performing the essential job duties/meeting performance standards?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pic>
        <p:nvPicPr>
          <p:cNvPr id="6" name="Picture 5" descr="several blue question marks">
            <a:extLst>
              <a:ext uri="{FF2B5EF4-FFF2-40B4-BE49-F238E27FC236}">
                <a16:creationId xmlns:a16="http://schemas.microsoft.com/office/drawing/2014/main" id="{C8D15541-B581-40B6-AC91-3E4F64CD45B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438400"/>
            <a:ext cx="1774521" cy="12954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Tips for Engaging in the IP</a:t>
            </a:r>
          </a:p>
        </p:txBody>
      </p:sp>
    </p:spTree>
    <p:extLst>
      <p:ext uri="{BB962C8B-B14F-4D97-AF65-F5344CB8AC3E}">
        <p14:creationId xmlns:p14="http://schemas.microsoft.com/office/powerpoint/2010/main" val="387229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13FAAE-BD37-4090-8EE7-9F61A82BE1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38504C-8954-479C-9612-F20D57B32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Lessons Learned:</a:t>
            </a:r>
          </a:p>
          <a:p>
            <a:pPr marL="0" indent="0" algn="ctr">
              <a:spcBef>
                <a:spcPts val="0"/>
              </a:spcBef>
            </a:pPr>
            <a:r>
              <a:rPr lang="en-US" sz="3200" dirty="0"/>
              <a:t>COVID-19 Specific</a:t>
            </a:r>
            <a:br>
              <a:rPr lang="en-US" sz="3200" dirty="0"/>
            </a:br>
            <a:r>
              <a:rPr lang="en-US" sz="3200" dirty="0"/>
              <a:t>Accommodation Topics</a:t>
            </a:r>
            <a:br>
              <a:rPr lang="en-US" sz="3200" dirty="0"/>
            </a:br>
            <a:endParaRPr lang="en-US" dirty="0"/>
          </a:p>
        </p:txBody>
      </p:sp>
      <p:pic>
        <p:nvPicPr>
          <p:cNvPr id="7" name="Picture 6" descr="COVID-19 virus molecules">
            <a:extLst>
              <a:ext uri="{FF2B5EF4-FFF2-40B4-BE49-F238E27FC236}">
                <a16:creationId xmlns:a16="http://schemas.microsoft.com/office/drawing/2014/main" id="{C8C55F59-88C4-4125-9914-E8ECB131E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429000"/>
            <a:ext cx="4615459" cy="259770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82765E6-8C43-4960-8779-D45CD483E8B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Part II</a:t>
            </a:r>
          </a:p>
        </p:txBody>
      </p:sp>
    </p:spTree>
    <p:extLst>
      <p:ext uri="{BB962C8B-B14F-4D97-AF65-F5344CB8AC3E}">
        <p14:creationId xmlns:p14="http://schemas.microsoft.com/office/powerpoint/2010/main" val="2600748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24"/>
              </a:spcBef>
              <a:spcAft>
                <a:spcPts val="1200"/>
              </a:spcAft>
            </a:pPr>
            <a:r>
              <a:rPr lang="en-US" sz="2600" dirty="0"/>
              <a:t>Where is the accommodation needed?</a:t>
            </a:r>
          </a:p>
          <a:p>
            <a:pPr lvl="0"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Understand where the job-related barrier exists: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sz="2200" b="0" dirty="0"/>
              <a:t>At home or other location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sz="2200" b="0" dirty="0"/>
              <a:t>At the workplace or other location</a:t>
            </a:r>
          </a:p>
          <a:p>
            <a:pPr lvl="1">
              <a:spcBef>
                <a:spcPts val="24"/>
              </a:spcBef>
              <a:spcAft>
                <a:spcPts val="1800"/>
              </a:spcAft>
            </a:pPr>
            <a:r>
              <a:rPr lang="en-US" sz="2200" b="0" dirty="0"/>
              <a:t>During the commute to/from work</a:t>
            </a:r>
          </a:p>
          <a:p>
            <a:pPr marL="0" indent="0">
              <a:spcBef>
                <a:spcPts val="24"/>
              </a:spcBef>
              <a:spcAft>
                <a:spcPts val="600"/>
              </a:spcAft>
            </a:pPr>
            <a:r>
              <a:rPr lang="en-US" sz="2600" dirty="0"/>
              <a:t>How will the accommodation solve a work-related issue?</a:t>
            </a:r>
          </a:p>
          <a:p>
            <a:pPr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Should enable the performance of essential job duties</a:t>
            </a:r>
          </a:p>
          <a:p>
            <a:pPr marL="347472" indent="-347472">
              <a:spcBef>
                <a:spcPts val="24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COVID-19: </a:t>
            </a:r>
            <a:r>
              <a:rPr lang="en-US" sz="2400" b="0" i="1" dirty="0"/>
              <a:t>Work safely and/or perform duties in a different way in response to the pandemic situation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7A8184A-5EEC-4EB6-AAA0-1CEA5F62EC9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7620000" cy="1020763"/>
          </a:xfrm>
        </p:spPr>
        <p:txBody>
          <a:bodyPr/>
          <a:lstStyle/>
          <a:p>
            <a:r>
              <a:rPr lang="en-US" dirty="0"/>
              <a:t>Accommodation Topics</a:t>
            </a:r>
          </a:p>
        </p:txBody>
      </p:sp>
    </p:spTree>
    <p:extLst>
      <p:ext uri="{BB962C8B-B14F-4D97-AF65-F5344CB8AC3E}">
        <p14:creationId xmlns:p14="http://schemas.microsoft.com/office/powerpoint/2010/main" val="155628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24"/>
              </a:spcBef>
              <a:spcAft>
                <a:spcPts val="600"/>
              </a:spcAft>
            </a:pPr>
            <a:r>
              <a:rPr lang="en-US" sz="2600" dirty="0"/>
              <a:t>Commonly requested COVID-19 related adjustments/changes: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dirty="0"/>
              <a:t>Telework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dirty="0"/>
              <a:t>Equipment to telework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dirty="0"/>
              <a:t>Job restructuring </a:t>
            </a:r>
            <a:br>
              <a:rPr lang="en-US" dirty="0"/>
            </a:br>
            <a:r>
              <a:rPr lang="en-US" dirty="0"/>
              <a:t>(e.g., removing job functions)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dirty="0"/>
              <a:t>Personal protective equipment (PPE)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dirty="0"/>
              <a:t>Policy modification </a:t>
            </a:r>
            <a:br>
              <a:rPr lang="en-US" dirty="0"/>
            </a:br>
            <a:r>
              <a:rPr lang="en-US" dirty="0"/>
              <a:t>(e.g., mask/face covering policy, vaccination)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dirty="0"/>
              <a:t>Schedule modification </a:t>
            </a:r>
            <a:br>
              <a:rPr lang="en-US" dirty="0"/>
            </a:br>
            <a:r>
              <a:rPr lang="en-US" dirty="0"/>
              <a:t>(e.g., reduced or alternative hours)</a:t>
            </a:r>
          </a:p>
          <a:p>
            <a:pPr lvl="1">
              <a:spcBef>
                <a:spcPts val="24"/>
              </a:spcBef>
              <a:spcAft>
                <a:spcPts val="600"/>
              </a:spcAft>
            </a:pPr>
            <a:r>
              <a:rPr lang="en-US" dirty="0"/>
              <a:t>Leave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5A6F710-DD13-4643-8429-BF1C92F3DB4B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aseline="0" dirty="0"/>
              <a:t>Accommodation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63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2400"/>
              </a:spcAft>
            </a:pPr>
            <a:r>
              <a:rPr lang="en-US" sz="2600" dirty="0"/>
              <a:t>Lessons Learned – Returning to Work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While strategies might reduce the risk of exposure </a:t>
            </a:r>
            <a:br>
              <a:rPr lang="en-US" sz="2400" b="0" dirty="0"/>
            </a:br>
            <a:r>
              <a:rPr lang="en-US" sz="2400" b="0" dirty="0"/>
              <a:t>to COVID-19, not one size fits all – </a:t>
            </a:r>
            <a:r>
              <a:rPr lang="en-US" sz="2400" b="0" i="1" dirty="0"/>
              <a:t>some employees might require different strategies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Remember that state requirements related to return </a:t>
            </a:r>
            <a:br>
              <a:rPr lang="en-US" sz="2400" b="0" dirty="0"/>
            </a:br>
            <a:r>
              <a:rPr lang="en-US" sz="2400" b="0" dirty="0"/>
              <a:t>to work can impact the ADA interactive process – </a:t>
            </a:r>
            <a:br>
              <a:rPr lang="en-US" sz="2400" b="0" dirty="0"/>
            </a:br>
            <a:r>
              <a:rPr lang="en-US" sz="2400" b="0" i="1" dirty="0"/>
              <a:t>may need to adapt the process to comply</a:t>
            </a:r>
            <a:endParaRPr lang="en-US" sz="2400" b="0" dirty="0"/>
          </a:p>
          <a:p>
            <a:pPr marL="800100" lvl="2" indent="0">
              <a:spcAft>
                <a:spcPts val="1200"/>
              </a:spcAft>
              <a:buNone/>
            </a:pPr>
            <a:endParaRPr lang="en-US" dirty="0"/>
          </a:p>
          <a:p>
            <a:pPr marL="800100" lvl="2" indent="0">
              <a:spcAft>
                <a:spcPts val="1200"/>
              </a:spcAft>
              <a:buNone/>
            </a:pPr>
            <a:r>
              <a:rPr lang="en-US" dirty="0"/>
              <a:t>Strategies for Returning to Work During the COVID-19 Pandemic</a:t>
            </a:r>
            <a:endParaRPr lang="en-US" sz="24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747522" lvl="1" indent="-347472">
              <a:spcAft>
                <a:spcPts val="0"/>
              </a:spcAft>
            </a:pPr>
            <a:endParaRPr lang="en-US" sz="200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747522" lvl="1" indent="-347472">
              <a:spcAft>
                <a:spcPts val="1200"/>
              </a:spcAft>
            </a:pPr>
            <a:endParaRPr lang="en-US" sz="2000" b="0" i="1" dirty="0"/>
          </a:p>
          <a:p>
            <a:pPr marL="857250" lvl="1" indent="-457200">
              <a:spcAft>
                <a:spcPts val="0"/>
              </a:spcAft>
            </a:pPr>
            <a:endParaRPr lang="en-US" sz="2000" b="0" i="1" dirty="0"/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i="1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8" name="5-Point Star 7" descr="blue star"/>
          <p:cNvSpPr/>
          <p:nvPr/>
        </p:nvSpPr>
        <p:spPr>
          <a:xfrm>
            <a:off x="1143001" y="52578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Accommodation Topics</a:t>
            </a:r>
          </a:p>
        </p:txBody>
      </p:sp>
    </p:spTree>
    <p:extLst>
      <p:ext uri="{BB962C8B-B14F-4D97-AF65-F5344CB8AC3E}">
        <p14:creationId xmlns:p14="http://schemas.microsoft.com/office/powerpoint/2010/main" val="150571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0" indent="0">
              <a:spcAft>
                <a:spcPts val="2500"/>
              </a:spcAft>
            </a:pPr>
            <a:r>
              <a:rPr lang="en-US" dirty="0"/>
              <a:t>Lessons Learned – Masks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Masks and face coverings can be mandated in the workplace – </a:t>
            </a:r>
            <a:r>
              <a:rPr lang="en-US" sz="2400" b="0" i="1" dirty="0"/>
              <a:t>reasonable accommodation might be needed when a mask can’t be worn for a medical reason</a:t>
            </a:r>
            <a:endParaRPr lang="en-US" i="1" dirty="0"/>
          </a:p>
          <a:p>
            <a:pPr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Explore alternative, effective means for stopping the spread </a:t>
            </a:r>
            <a:br>
              <a:rPr lang="en-US" sz="2000" dirty="0"/>
            </a:br>
            <a:r>
              <a:rPr lang="en-US" sz="2000" dirty="0"/>
              <a:t>of the virus</a:t>
            </a:r>
          </a:p>
          <a:p>
            <a:pPr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May request medical information when </a:t>
            </a:r>
            <a:r>
              <a:rPr lang="en-US" sz="2000" i="1" dirty="0"/>
              <a:t>job-related and consistent with business</a:t>
            </a:r>
            <a:r>
              <a:rPr lang="en-US" sz="2000" dirty="0"/>
              <a:t> necessity under the ADA</a:t>
            </a:r>
          </a:p>
          <a:p>
            <a:pPr lvl="1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Some state mandates can impact the interactive process</a:t>
            </a:r>
          </a:p>
          <a:p>
            <a:pPr marL="800100" lvl="2" indent="0">
              <a:spcAft>
                <a:spcPts val="1200"/>
              </a:spcAft>
              <a:buNone/>
            </a:pPr>
            <a:r>
              <a:rPr lang="en-US" dirty="0"/>
              <a:t>Masks for COVID-19 Management and ADA Accommodations</a:t>
            </a: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8" name="5-Point Star 7" descr="blue star"/>
          <p:cNvSpPr/>
          <p:nvPr/>
        </p:nvSpPr>
        <p:spPr>
          <a:xfrm>
            <a:off x="1143001" y="55626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Accommodation Topics</a:t>
            </a:r>
          </a:p>
        </p:txBody>
      </p:sp>
    </p:spTree>
    <p:extLst>
      <p:ext uri="{BB962C8B-B14F-4D97-AF65-F5344CB8AC3E}">
        <p14:creationId xmlns:p14="http://schemas.microsoft.com/office/powerpoint/2010/main" val="42349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2400"/>
              </a:spcAft>
            </a:pPr>
            <a:r>
              <a:rPr lang="en-US" sz="2600" dirty="0"/>
              <a:t>Lessons Learned – Telework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Telework is not automatically required as an ADA accommodation when employees are recalled to the workplace – </a:t>
            </a:r>
            <a:r>
              <a:rPr lang="en-US" sz="2400" b="0" i="1" dirty="0"/>
              <a:t>engage in IP and assess case-by-case</a:t>
            </a:r>
          </a:p>
          <a:p>
            <a:pPr marL="347472" indent="-347472"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Telework required or allowed during the pandemic might impact the future of remote work as an accommodation – </a:t>
            </a:r>
            <a:r>
              <a:rPr lang="en-US" sz="2400" b="0" i="1" dirty="0"/>
              <a:t>could serve as a trial period to determine effectiveness of working at home</a:t>
            </a:r>
          </a:p>
          <a:p>
            <a:pPr marL="800100" lvl="2" indent="0">
              <a:spcAft>
                <a:spcPts val="1200"/>
              </a:spcAft>
              <a:buNone/>
            </a:pPr>
            <a:r>
              <a:rPr lang="en-US" dirty="0"/>
              <a:t>What You Should Know About COVID-19 and the ADA, </a:t>
            </a:r>
            <a:br>
              <a:rPr lang="en-US" dirty="0"/>
            </a:br>
            <a:r>
              <a:rPr lang="en-US" dirty="0"/>
              <a:t>the Rehabilitation Act, and Other EEO Laws</a:t>
            </a:r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8" name="5-Point Star 7" descr="blue star"/>
          <p:cNvSpPr/>
          <p:nvPr/>
        </p:nvSpPr>
        <p:spPr>
          <a:xfrm>
            <a:off x="1143001" y="52959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Accommodation Topics</a:t>
            </a:r>
          </a:p>
        </p:txBody>
      </p:sp>
    </p:spTree>
    <p:extLst>
      <p:ext uri="{BB962C8B-B14F-4D97-AF65-F5344CB8AC3E}">
        <p14:creationId xmlns:p14="http://schemas.microsoft.com/office/powerpoint/2010/main" val="1499624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2400"/>
              </a:spcAft>
            </a:pPr>
            <a:r>
              <a:rPr lang="en-US" sz="2600" dirty="0"/>
              <a:t>Lessons Learned – Leave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When there are no accommodations to keep an employee working, leave can be a form of accommodation, if reasonable – </a:t>
            </a:r>
            <a:r>
              <a:rPr lang="en-US" sz="2400" b="0" i="1" dirty="0"/>
              <a:t>indefinite leave is </a:t>
            </a:r>
            <a:br>
              <a:rPr lang="en-US" sz="2400" b="0" i="1" dirty="0"/>
            </a:br>
            <a:r>
              <a:rPr lang="en-US" sz="2400" b="0" i="1" dirty="0"/>
              <a:t>not considered reasonable under the ADA (EEOC)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b="0" dirty="0"/>
              <a:t>Apply internal leave policies and </a:t>
            </a:r>
            <a:r>
              <a:rPr lang="en-US" sz="2000" dirty="0"/>
              <a:t>applicable federal and </a:t>
            </a:r>
            <a:br>
              <a:rPr lang="en-US" sz="2000" dirty="0"/>
            </a:br>
            <a:r>
              <a:rPr lang="en-US" sz="2000" dirty="0"/>
              <a:t>state leave laws first</a:t>
            </a:r>
          </a:p>
          <a:p>
            <a:pPr marL="857250" lvl="1" indent="-4572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sz="2000" b="0" dirty="0"/>
              <a:t>If ADA is the path, request duration, consider incremental approval, and evaluate undue hardship</a:t>
            </a:r>
            <a:r>
              <a:rPr lang="en-US" sz="2400" b="0" dirty="0"/>
              <a:t>	</a:t>
            </a:r>
          </a:p>
          <a:p>
            <a:pPr marL="804672" indent="0">
              <a:spcAft>
                <a:spcPts val="0"/>
              </a:spcAft>
            </a:pPr>
            <a:r>
              <a:rPr lang="en-US" sz="2000" b="0" dirty="0"/>
              <a:t>Employer-Provided Leave and the ADA</a:t>
            </a:r>
            <a:endParaRPr lang="en-US" sz="200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8" name="5-Point Star 7" descr="blue star"/>
          <p:cNvSpPr/>
          <p:nvPr/>
        </p:nvSpPr>
        <p:spPr>
          <a:xfrm>
            <a:off x="1143001" y="54102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304544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Accommodation Topics</a:t>
            </a:r>
          </a:p>
        </p:txBody>
      </p:sp>
    </p:spTree>
    <p:extLst>
      <p:ext uri="{BB962C8B-B14F-4D97-AF65-F5344CB8AC3E}">
        <p14:creationId xmlns:p14="http://schemas.microsoft.com/office/powerpoint/2010/main" val="1181432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1200"/>
              </a:spcAft>
            </a:pPr>
            <a:r>
              <a:rPr lang="en-US" dirty="0"/>
              <a:t>ADA and Accommodation Lessons Learned: COVID-19 Edition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Applying Title I of the Americans with Disabilities Act (ADA)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Engaging in the Interactive Process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COVID-19 Specific Accommodation Topics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600" dirty="0"/>
              <a:t>Resources</a:t>
            </a:r>
            <a:endParaRPr lang="en-US" sz="26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pic>
        <p:nvPicPr>
          <p:cNvPr id="11" name="Picture 10" descr="row of five light bulbs; the fourth is lit and right side up&#10;">
            <a:extLst>
              <a:ext uri="{FF2B5EF4-FFF2-40B4-BE49-F238E27FC236}">
                <a16:creationId xmlns:a16="http://schemas.microsoft.com/office/drawing/2014/main" id="{0CEC2734-9912-44A9-BDB6-6F84D2ACDA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4648200"/>
            <a:ext cx="3068515" cy="1710712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</p:spTree>
    <p:extLst>
      <p:ext uri="{BB962C8B-B14F-4D97-AF65-F5344CB8AC3E}">
        <p14:creationId xmlns:p14="http://schemas.microsoft.com/office/powerpoint/2010/main" val="3764105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097280" indent="0">
              <a:lnSpc>
                <a:spcPct val="120000"/>
              </a:lnSpc>
              <a:spcAft>
                <a:spcPts val="3000"/>
              </a:spcAft>
            </a:pPr>
            <a:r>
              <a:rPr lang="en-US" sz="3400" dirty="0"/>
              <a:t>Lessons Learned – COVID-19 Vaccine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b="0" dirty="0"/>
              <a:t>Mere availability of vaccine does not automatically remove responsibility to provide accommodations when needed for a </a:t>
            </a:r>
            <a:r>
              <a:rPr lang="en-US" b="0" i="1" dirty="0"/>
              <a:t>disability-related reason </a:t>
            </a:r>
            <a:r>
              <a:rPr lang="en-US" b="0" dirty="0"/>
              <a:t>under the ADA</a:t>
            </a:r>
            <a:endParaRPr lang="en-US" dirty="0"/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Keep an open mind, do qualification standard/direct threat analysis, and use the interactive process to gather objective information about continuing reasonable accommodation </a:t>
            </a:r>
          </a:p>
          <a:p>
            <a:pPr marL="857250" lvl="1" indent="-4572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May ask questions about whether the vaccine may alter </a:t>
            </a:r>
            <a:br>
              <a:rPr lang="en-US" sz="2600" dirty="0"/>
            </a:br>
            <a:r>
              <a:rPr lang="en-US" sz="2600" dirty="0"/>
              <a:t>the need for reasonable accommodation – </a:t>
            </a:r>
            <a:r>
              <a:rPr lang="en-US" sz="2600" i="1" dirty="0"/>
              <a:t>but might still </a:t>
            </a:r>
            <a:br>
              <a:rPr lang="en-US" sz="2600" i="1" dirty="0"/>
            </a:br>
            <a:r>
              <a:rPr lang="en-US" sz="2600" i="1" dirty="0"/>
              <a:t>need reasonable accommodation</a:t>
            </a:r>
          </a:p>
          <a:p>
            <a:pPr marL="857250" lvl="1" indent="-457200">
              <a:spcAft>
                <a:spcPts val="2400"/>
              </a:spcAft>
              <a:buFont typeface="Wingdings" panose="05000000000000000000" pitchFamily="2" charset="2"/>
              <a:buChar char="ü"/>
            </a:pPr>
            <a:r>
              <a:rPr lang="en-US" sz="2600" dirty="0"/>
              <a:t>Avoid making accommodation decisions based on </a:t>
            </a:r>
            <a:br>
              <a:rPr lang="en-US" sz="2600" dirty="0"/>
            </a:br>
            <a:r>
              <a:rPr lang="en-US" sz="2600" dirty="0"/>
              <a:t>‘COVID fatigue’</a:t>
            </a:r>
          </a:p>
          <a:p>
            <a:pPr marL="804672" lvl="1" indent="0">
              <a:spcAft>
                <a:spcPts val="1200"/>
              </a:spcAft>
              <a:buNone/>
            </a:pPr>
            <a:r>
              <a:rPr lang="en-US" dirty="0"/>
              <a:t>What You Should Know About COVID-19 and the ADA, </a:t>
            </a:r>
            <a:br>
              <a:rPr lang="en-US" dirty="0"/>
            </a:br>
            <a:r>
              <a:rPr lang="en-US" dirty="0"/>
              <a:t>the Rehabilitation Act, and Other EEO Laws</a:t>
            </a:r>
          </a:p>
          <a:p>
            <a:pPr marL="857250" lvl="1" indent="-457200">
              <a:spcAft>
                <a:spcPts val="1200"/>
              </a:spcAft>
              <a:buFont typeface="Wingdings" panose="05000000000000000000" pitchFamily="2" charset="2"/>
              <a:buChar char="ü"/>
            </a:pPr>
            <a:endParaRPr lang="en-US" sz="2000" i="1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7" name="5-Point Star 7" descr="blue star">
            <a:extLst>
              <a:ext uri="{FF2B5EF4-FFF2-40B4-BE49-F238E27FC236}">
                <a16:creationId xmlns:a16="http://schemas.microsoft.com/office/drawing/2014/main" id="{8D044990-9632-4FB6-A9B4-353B37CED232}"/>
              </a:ext>
            </a:extLst>
          </p:cNvPr>
          <p:cNvSpPr/>
          <p:nvPr/>
        </p:nvSpPr>
        <p:spPr>
          <a:xfrm>
            <a:off x="1143001" y="5686362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Accommodation Topics</a:t>
            </a:r>
          </a:p>
        </p:txBody>
      </p:sp>
    </p:spTree>
    <p:extLst>
      <p:ext uri="{BB962C8B-B14F-4D97-AF65-F5344CB8AC3E}">
        <p14:creationId xmlns:p14="http://schemas.microsoft.com/office/powerpoint/2010/main" val="4210723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82F024-144D-4DDC-A392-73FF02CC0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18E007-0F29-4995-A5D8-4CE563756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en-US" dirty="0"/>
              <a:t>   </a:t>
            </a:r>
          </a:p>
        </p:txBody>
      </p:sp>
      <p:pic>
        <p:nvPicPr>
          <p:cNvPr id="10" name="Picture 9" descr="Resources">
            <a:extLst>
              <a:ext uri="{FF2B5EF4-FFF2-40B4-BE49-F238E27FC236}">
                <a16:creationId xmlns:a16="http://schemas.microsoft.com/office/drawing/2014/main" id="{2F31F534-4F51-4AB9-82F8-011301A36B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39" y="2712720"/>
            <a:ext cx="6228522" cy="143256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3DA7869-D832-4756-9600-5B90B9DD0C9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Part III</a:t>
            </a:r>
          </a:p>
        </p:txBody>
      </p:sp>
    </p:spTree>
    <p:extLst>
      <p:ext uri="{BB962C8B-B14F-4D97-AF65-F5344CB8AC3E}">
        <p14:creationId xmlns:p14="http://schemas.microsoft.com/office/powerpoint/2010/main" val="241705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Employers' Practical Guide to Reasonable Accommodation Under the ADA</a:t>
            </a:r>
            <a:br>
              <a:rPr lang="en-US" sz="2200" b="0" dirty="0"/>
            </a:br>
            <a:r>
              <a:rPr lang="en-US" sz="2200" b="0" dirty="0">
                <a:solidFill>
                  <a:srgbClr val="0000FF"/>
                </a:solidFill>
                <a:hlinkClick r:id="rId3"/>
              </a:rPr>
              <a:t>https://AskJAN.org/publications/employers/employers-guide.cfm</a:t>
            </a:r>
            <a:endParaRPr lang="en-US" sz="2200" b="0" dirty="0">
              <a:solidFill>
                <a:srgbClr val="0000FF"/>
              </a:solidFill>
            </a:endParaRP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Interactive Process</a:t>
            </a:r>
            <a:br>
              <a:rPr lang="en-US" sz="2200" b="0" dirty="0">
                <a:solidFill>
                  <a:srgbClr val="0000FF"/>
                </a:solidFill>
              </a:rPr>
            </a:br>
            <a:r>
              <a:rPr lang="en-US" sz="2200" b="0" dirty="0">
                <a:solidFill>
                  <a:srgbClr val="0000FF"/>
                </a:solidFill>
                <a:hlinkClick r:id="rId4"/>
              </a:rPr>
              <a:t>https://AskJAN.org/topics/interactive.cfm</a:t>
            </a:r>
            <a:endParaRPr lang="en-US" sz="2200" b="0" dirty="0">
              <a:solidFill>
                <a:srgbClr val="0000FF"/>
              </a:solidFill>
            </a:endParaRP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Recognizing an Accommodation Request</a:t>
            </a:r>
            <a:br>
              <a:rPr lang="en-US" sz="2200" dirty="0"/>
            </a:br>
            <a:r>
              <a:rPr lang="en-US" sz="2200" b="0" dirty="0">
                <a:hlinkClick r:id="rId5"/>
              </a:rPr>
              <a:t>https://AskJAN.org/articles/Recognizing-an-Accommodation-Request-Under-the-ADA.cfm</a:t>
            </a:r>
            <a:endParaRPr lang="en-US" sz="22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Sample Forms</a:t>
            </a:r>
            <a:br>
              <a:rPr lang="en-US" sz="2200" b="0" dirty="0"/>
            </a:br>
            <a:r>
              <a:rPr lang="en-US" sz="2200" b="0" dirty="0">
                <a:solidFill>
                  <a:srgbClr val="0000FF"/>
                </a:solidFill>
                <a:hlinkClick r:id="rId6"/>
              </a:rPr>
              <a:t>https://AskJAN.org/topics/Sample-Forms.cfm</a:t>
            </a:r>
            <a:endParaRPr lang="en-US" sz="2200" b="0" dirty="0">
              <a:solidFill>
                <a:srgbClr val="0000FF"/>
              </a:solidFill>
            </a:endParaRP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A23F1-6BA1-4581-81E8-7486663F05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609600"/>
            <a:ext cx="8153400" cy="258762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80718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7472" indent="-347472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8800" dirty="0"/>
              <a:t>JAN - Coronavirus Disease 2019 (COVID-19)</a:t>
            </a:r>
            <a:br>
              <a:rPr lang="en-US" sz="8800" dirty="0"/>
            </a:br>
            <a:r>
              <a:rPr lang="en-US" sz="8800" b="0" dirty="0">
                <a:hlinkClick r:id="rId3"/>
              </a:rPr>
              <a:t>https://AskJAN.org/topics/COVID-19.cfm</a:t>
            </a:r>
            <a:endParaRPr lang="en-US" sz="8800" b="0" dirty="0"/>
          </a:p>
          <a:p>
            <a:pPr marL="347472" indent="-347472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8800" dirty="0"/>
              <a:t>JAN - Engaging in the Interactive Process During the COVID-19 Pandemic</a:t>
            </a:r>
            <a:br>
              <a:rPr lang="en-US" sz="8800" b="0" dirty="0"/>
            </a:br>
            <a:r>
              <a:rPr lang="en-US" sz="8800" b="0" dirty="0">
                <a:hlinkClick r:id="rId4"/>
              </a:rPr>
              <a:t>https://AskJAN.org/articles/Engaging-in-the-Interactive-Process-During-the-COVID-19-Pandemic.cfm</a:t>
            </a:r>
            <a:endParaRPr lang="en-US" sz="8800" b="0" dirty="0"/>
          </a:p>
          <a:p>
            <a:pPr marL="347472" indent="-347472">
              <a:lnSpc>
                <a:spcPct val="12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8800" dirty="0"/>
              <a:t>JAN - Managing Reasonable Accommodation Requests from Employees with Disabilities in Response to COVID-19</a:t>
            </a:r>
            <a:br>
              <a:rPr lang="en-US" sz="8800" dirty="0"/>
            </a:br>
            <a:r>
              <a:rPr lang="en-US" sz="8800" b="0" dirty="0">
                <a:hlinkClick r:id="rId5"/>
              </a:rPr>
              <a:t>https://AskJAN.org/blogs/jan/2020/03/the-ada-and-managing-reasonable-accommodation-requests-from-employees-with-disabilities-in-response-to-covid-19.cfm</a:t>
            </a:r>
            <a:endParaRPr lang="en-US" sz="8800" b="0" dirty="0"/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62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A23F1-6BA1-4581-81E8-7486663F05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95300" y="609600"/>
            <a:ext cx="8153400" cy="258762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3136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Providing Temporary or Trial Accommodation Solutions</a:t>
            </a:r>
            <a:br>
              <a:rPr lang="en-US" sz="2200" dirty="0"/>
            </a:br>
            <a:r>
              <a:rPr lang="en-US" sz="2200" b="0" dirty="0">
                <a:hlinkClick r:id="rId3"/>
              </a:rPr>
              <a:t>https://AskJAN.org/topics/Temporary-Accommodations.cfm</a:t>
            </a:r>
            <a:endParaRPr lang="en-US" sz="2200" b="0" dirty="0">
              <a:solidFill>
                <a:srgbClr val="0000FF"/>
              </a:solidFill>
            </a:endParaRP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Workplace Flexibility, the ADA, and Requesting Medical Information</a:t>
            </a:r>
            <a:br>
              <a:rPr lang="en-US" sz="2200" dirty="0"/>
            </a:br>
            <a:r>
              <a:rPr lang="en-US" sz="2200" b="0" dirty="0">
                <a:hlinkClick r:id="rId4"/>
              </a:rPr>
              <a:t>https://AskJAN.org/articles/Workplace-Flexibility-the-ADA-and-Requesting-Medical-Information.cfm</a:t>
            </a:r>
            <a:endParaRPr lang="en-US" sz="22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Make Telework Work</a:t>
            </a:r>
            <a:br>
              <a:rPr lang="en-US" sz="2200" dirty="0"/>
            </a:br>
            <a:r>
              <a:rPr lang="en-US" sz="2200" b="0" dirty="0">
                <a:hlinkClick r:id="rId5"/>
              </a:rPr>
              <a:t>https://AskJAN.org/articles/Make-Telework-Work.cfm</a:t>
            </a:r>
            <a:endParaRPr lang="en-US" sz="22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 dirty="0"/>
              <a:t>JAN - Coronavirus (COVID-19), Stress, and Mental Health Conditions</a:t>
            </a:r>
            <a:br>
              <a:rPr lang="en-US" sz="2200" b="0" dirty="0"/>
            </a:br>
            <a:r>
              <a:rPr lang="en-US" sz="2200" b="0" dirty="0">
                <a:hlinkClick r:id="rId6"/>
              </a:rPr>
              <a:t>https://AskJAN.org/blogs/jan/2020/03/coronavirus-covid-19-stress-and-mental-health-conditions.cfm</a:t>
            </a:r>
            <a:endParaRPr lang="en-US" sz="22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A23F1-6BA1-4581-81E8-7486663F05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609600"/>
            <a:ext cx="8153400" cy="258762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89007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JAN - Accommodation Strategies for Returning to </a:t>
            </a:r>
            <a:br>
              <a:rPr lang="en-US" sz="2000" dirty="0"/>
            </a:br>
            <a:r>
              <a:rPr lang="en-US" sz="2000" dirty="0"/>
              <a:t>Work During the COVID-19 Pandemic</a:t>
            </a:r>
            <a:br>
              <a:rPr lang="en-US" sz="2000" b="0" u="sng" dirty="0"/>
            </a:br>
            <a:r>
              <a:rPr lang="en-US" sz="2000" b="0" dirty="0">
                <a:hlinkClick r:id="rId3"/>
              </a:rPr>
              <a:t>https://AskJAN.org/blogs/jan/2020/08/accommodation-strategies-for-returning-to-work-during-the-covid-19-pandemic.cfm</a:t>
            </a:r>
            <a:endParaRPr lang="en-US" sz="2000" b="0" u="sng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JAN - Masks for COVID-19 Management and ADA Accommodations</a:t>
            </a:r>
            <a:br>
              <a:rPr lang="en-US" sz="2000" b="0" dirty="0"/>
            </a:br>
            <a:r>
              <a:rPr lang="en-US" sz="2000" b="0" dirty="0">
                <a:hlinkClick r:id="rId4"/>
              </a:rPr>
              <a:t>https://AskJAN.org/articles/Masks-for-COVID-19-Management-and-ADA-Accommodations.cfm</a:t>
            </a:r>
            <a:endParaRPr lang="en-US" sz="20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EARN - COVID-19 and Job Applicants and Employees with Disabilities: Emerging Practices to Employ and Protect Workers</a:t>
            </a:r>
            <a:br>
              <a:rPr lang="en-US" sz="2000" b="0" dirty="0"/>
            </a:br>
            <a:r>
              <a:rPr lang="en-US" sz="2000" b="0" dirty="0">
                <a:hlinkClick r:id="rId5"/>
              </a:rPr>
              <a:t>https://askearn.org/wp-content/uploads/2020/08/EARN_2020_Covid19-PolicyBrief.pdf</a:t>
            </a:r>
            <a:endParaRPr lang="en-US" sz="20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A23F1-6BA1-4581-81E8-7486663F05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33400" y="609600"/>
            <a:ext cx="8153400" cy="258762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00012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EEOC - What You Should Know About COVID-19 and the ADA, the Rehabilitation Act, and Other EEO Laws</a:t>
            </a:r>
            <a:br>
              <a:rPr lang="en-US" sz="2400" b="0" u="sng" dirty="0"/>
            </a:br>
            <a:r>
              <a:rPr lang="en-US" sz="2400" b="0" u="sng" dirty="0">
                <a:hlinkClick r:id="rId3"/>
              </a:rPr>
              <a:t>https://www.eeoc.gov/wysk/what-you-should-know-about-covid-19-and-ada-rehabilitation-act-and-other-eeo-laws</a:t>
            </a:r>
            <a:endParaRPr lang="en-US" sz="2400" b="0" u="sng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EEOC - Pandemic Preparedness in the Workplace </a:t>
            </a:r>
            <a:br>
              <a:rPr lang="en-US" sz="2400" dirty="0"/>
            </a:br>
            <a:r>
              <a:rPr lang="en-US" sz="2400" dirty="0"/>
              <a:t>and the ADA</a:t>
            </a:r>
            <a:br>
              <a:rPr lang="en-US" sz="2400" b="0" dirty="0"/>
            </a:br>
            <a:r>
              <a:rPr lang="en-US" sz="2400" b="0" dirty="0">
                <a:hlinkClick r:id="rId4"/>
              </a:rPr>
              <a:t>https://www.eeoc.gov/laws/guidance/pandemic-preparedness-workplace-and-americans-disabilities-act</a:t>
            </a:r>
            <a:endParaRPr lang="en-US" sz="24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EEOC - COVID-19 “Ask the EEOC” Webinar</a:t>
            </a:r>
            <a:br>
              <a:rPr lang="en-US" sz="2400" b="0" dirty="0"/>
            </a:br>
            <a:r>
              <a:rPr lang="en-US" sz="2400" b="0" dirty="0">
                <a:hlinkClick r:id="rId5"/>
              </a:rPr>
              <a:t>https://www.youtube.com/watch?v=i8bHOtOFfJU</a:t>
            </a:r>
            <a:br>
              <a:rPr lang="en-US" sz="2400" b="0" dirty="0"/>
            </a:br>
            <a:r>
              <a:rPr lang="en-US" sz="2400" dirty="0"/>
              <a:t>Accompanying transcript </a:t>
            </a:r>
            <a:br>
              <a:rPr lang="en-US" sz="2400" dirty="0"/>
            </a:br>
            <a:r>
              <a:rPr lang="en-US" sz="2400" b="0" dirty="0">
                <a:hlinkClick r:id="rId6"/>
              </a:rPr>
              <a:t>https://www.eeoc.gov/transcript-march-27-2020-outreach-webinar</a:t>
            </a:r>
            <a:endParaRPr lang="en-US" sz="2400" b="0" dirty="0"/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A23F1-6BA1-4581-81E8-7486663F05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153400" cy="258762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3957396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EEOC - Reasonable Accommodation and Undue Hardship Under the ADA</a:t>
            </a:r>
            <a:br>
              <a:rPr lang="en-US" sz="2400" b="0" dirty="0"/>
            </a:br>
            <a:r>
              <a:rPr lang="en-US" sz="2400" b="0" dirty="0">
                <a:hlinkClick r:id="rId3"/>
              </a:rPr>
              <a:t>https://www.eeoc.gov/laws/guidance/enforcement-guidance-reasonable-accommodation-and-undue-hardship-under-ada</a:t>
            </a:r>
            <a:endParaRPr lang="en-US" sz="2400" b="0" dirty="0"/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EEOC - Enforcement Guidance on Disability-Related Inquiries and Medical Examinations of Employees Under the ADA</a:t>
            </a:r>
            <a:br>
              <a:rPr lang="en-US" sz="2400" b="0" dirty="0"/>
            </a:br>
            <a:r>
              <a:rPr lang="en-US" sz="2400" b="0" dirty="0">
                <a:hlinkClick r:id="rId4"/>
              </a:rPr>
              <a:t>https://www.eeoc.gov/laws/guidance/enforcement-guidance-disability-related-inquiries-and-medical-examinations-employees</a:t>
            </a:r>
            <a:endParaRPr lang="en-US" sz="2400" b="0" dirty="0"/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/>
              <a:t>EEOC - Employer-Provided Leave and the ADA</a:t>
            </a:r>
            <a:br>
              <a:rPr lang="en-US" sz="2400" dirty="0"/>
            </a:br>
            <a:r>
              <a:rPr lang="en-US" sz="2400" b="0" dirty="0">
                <a:hlinkClick r:id="rId5"/>
              </a:rPr>
              <a:t>https://www.eeoc.gov/laws/guidance/employer-provided-leave-and-americans-disabilities-act</a:t>
            </a:r>
            <a:endParaRPr lang="en-US" sz="2400" b="0" dirty="0"/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b="0" dirty="0"/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000" b="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87A23F1-6BA1-4581-81E8-7486663F05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685800"/>
            <a:ext cx="8153400" cy="258762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124195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AA42A-49B5-4AB9-B096-47437DBE08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153400" cy="1020762"/>
          </a:xfrm>
        </p:spPr>
        <p:txBody>
          <a:bodyPr/>
          <a:lstStyle/>
          <a:p>
            <a:r>
              <a:rPr lang="en-US" dirty="0"/>
              <a:t>Questions? Ask JAN!</a:t>
            </a: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DADC15C2-2276-455D-B60F-8471A221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b="0" dirty="0"/>
              <a:t>Visit </a:t>
            </a:r>
            <a:r>
              <a:rPr lang="en-US" altLang="en-US" sz="2100" dirty="0"/>
              <a:t>AskJAN.org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b="0" dirty="0"/>
              <a:t>Submit a </a:t>
            </a:r>
            <a:r>
              <a:rPr lang="en-US" altLang="en-US" sz="2100" dirty="0"/>
              <a:t>JAN on Demand </a:t>
            </a:r>
            <a:r>
              <a:rPr lang="en-US" altLang="en-US" sz="2100" b="0" dirty="0"/>
              <a:t>question @</a:t>
            </a:r>
            <a:br>
              <a:rPr lang="en-US" altLang="en-US" sz="2100" dirty="0"/>
            </a:br>
            <a:r>
              <a:rPr lang="en-US" altLang="en-US" sz="2100" b="0" dirty="0">
                <a:hlinkClick r:id="rId3"/>
              </a:rPr>
              <a:t>AskJAN.org/</a:t>
            </a:r>
            <a:r>
              <a:rPr lang="en-US" altLang="en-US" sz="2100" b="0" dirty="0" err="1">
                <a:hlinkClick r:id="rId3"/>
              </a:rPr>
              <a:t>JANonDemand.cfm</a:t>
            </a:r>
            <a:r>
              <a:rPr lang="en-US" altLang="en-US" sz="2100" b="0" dirty="0"/>
              <a:t> 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dirty="0"/>
              <a:t>Email</a:t>
            </a:r>
            <a:r>
              <a:rPr lang="en-US" altLang="en-US" sz="2100" b="0" dirty="0"/>
              <a:t> JAN @ </a:t>
            </a:r>
            <a:r>
              <a:rPr lang="en-US" sz="2100" b="0" u="sng" dirty="0">
                <a:hlinkClick r:id="rId4"/>
              </a:rPr>
              <a:t>jan@AskJAN.org</a:t>
            </a:r>
            <a:endParaRPr lang="en-US" sz="2100" b="0" u="sng" dirty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b="0" dirty="0"/>
              <a:t>Use the </a:t>
            </a:r>
            <a:r>
              <a:rPr lang="en-US" altLang="en-US" sz="2100" dirty="0"/>
              <a:t>JAN Live Chat </a:t>
            </a:r>
            <a:r>
              <a:rPr lang="en-US" altLang="en-US" sz="2100" b="0" dirty="0"/>
              <a:t>button @ </a:t>
            </a:r>
            <a:r>
              <a:rPr lang="en-US" altLang="en-US" sz="2100" b="0" dirty="0">
                <a:hlinkClick r:id="rId5"/>
              </a:rPr>
              <a:t>AskJAN.org</a:t>
            </a:r>
            <a:endParaRPr lang="en-US" altLang="en-US" sz="2100" b="0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100" dirty="0"/>
              <a:t>Call</a:t>
            </a:r>
            <a:r>
              <a:rPr lang="en-US" altLang="en-US" sz="2100" b="0" dirty="0"/>
              <a:t>:</a:t>
            </a:r>
          </a:p>
          <a:p>
            <a:pPr lvl="1">
              <a:spcAft>
                <a:spcPts val="0"/>
              </a:spcAft>
              <a:defRPr/>
            </a:pPr>
            <a:r>
              <a:rPr lang="en-US" altLang="en-US" sz="2100" dirty="0"/>
              <a:t>800.526.7234 (V)</a:t>
            </a:r>
          </a:p>
          <a:p>
            <a:pPr lvl="1">
              <a:spcAft>
                <a:spcPts val="1200"/>
              </a:spcAft>
              <a:defRPr/>
            </a:pPr>
            <a:r>
              <a:rPr lang="en-US" altLang="en-US" sz="2100" dirty="0"/>
              <a:t>877.781.9403 (TTY)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altLang="en-US" sz="2300" b="0" dirty="0"/>
              <a:t>Connect on </a:t>
            </a:r>
            <a:r>
              <a:rPr lang="en-US" altLang="en-US" sz="2300" dirty="0"/>
              <a:t>social media</a:t>
            </a:r>
            <a:endParaRPr lang="en-US" altLang="en-US" sz="1900" b="0" dirty="0"/>
          </a:p>
          <a:p>
            <a:pPr lvl="1">
              <a:spcAft>
                <a:spcPts val="0"/>
              </a:spcAft>
              <a:defRPr/>
            </a:pPr>
            <a:r>
              <a:rPr lang="en-US" altLang="en-US" sz="1900" dirty="0"/>
              <a:t>F</a:t>
            </a:r>
            <a:r>
              <a:rPr lang="en-US" altLang="en-US" sz="1900" b="0" dirty="0"/>
              <a:t>acebook – Job Accommodation Network</a:t>
            </a:r>
          </a:p>
          <a:p>
            <a:pPr lvl="1">
              <a:spcAft>
                <a:spcPts val="0"/>
              </a:spcAft>
              <a:defRPr/>
            </a:pPr>
            <a:r>
              <a:rPr lang="en-US" altLang="en-US" sz="1900" b="0" dirty="0"/>
              <a:t>Twitter – </a:t>
            </a:r>
            <a:r>
              <a:rPr lang="en-US" sz="1900" b="0" dirty="0"/>
              <a:t>@JANatJAN</a:t>
            </a:r>
            <a:endParaRPr lang="en-US" altLang="en-US" sz="1900" b="0" dirty="0"/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altLang="en-US" sz="2300" b="0" dirty="0"/>
          </a:p>
          <a:p>
            <a:pPr marL="0" indent="0" eaLnBrk="1" hangingPunct="1">
              <a:defRPr/>
            </a:pPr>
            <a:endParaRPr lang="en-US" altLang="en-US" dirty="0"/>
          </a:p>
        </p:txBody>
      </p:sp>
      <p:pic>
        <p:nvPicPr>
          <p:cNvPr id="7" name="Picture 6" descr="Red rectangle with white lettering&#10;&quot;Live Chat&quot;">
            <a:extLst>
              <a:ext uri="{FF2B5EF4-FFF2-40B4-BE49-F238E27FC236}">
                <a16:creationId xmlns:a16="http://schemas.microsoft.com/office/drawing/2014/main" id="{97557A86-CCFF-4D03-AE89-9AA16B40CF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7342198" y="2754405"/>
            <a:ext cx="565045" cy="1349189"/>
          </a:xfrm>
          <a:prstGeom prst="rect">
            <a:avLst/>
          </a:prstGeom>
        </p:spPr>
      </p:pic>
      <p:sp>
        <p:nvSpPr>
          <p:cNvPr id="55300" name="Slide Number Placeholder 5">
            <a:extLst>
              <a:ext uri="{FF2B5EF4-FFF2-40B4-BE49-F238E27FC236}">
                <a16:creationId xmlns:a16="http://schemas.microsoft.com/office/drawing/2014/main" id="{7DB26A44-0DBF-47E2-A9ED-72A841C0F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F29621-F45A-42CA-B560-7CED326B54FF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54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Slide Number Placeholder 5">
            <a:extLst>
              <a:ext uri="{FF2B5EF4-FFF2-40B4-BE49-F238E27FC236}">
                <a16:creationId xmlns:a16="http://schemas.microsoft.com/office/drawing/2014/main" id="{7DB26A44-0DBF-47E2-A9ED-72A841C0FE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defRPr sz="32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spcBef>
                <a:spcPct val="20000"/>
              </a:spcBef>
              <a:buFont typeface="Wingdings" panose="05000000000000000000" pitchFamily="2" charset="2"/>
              <a:buChar char="§"/>
              <a:defRPr sz="28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4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0002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4574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371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>
                <a:solidFill>
                  <a:srgbClr val="002C5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F29621-F45A-42CA-B560-7CED326B54FF}" type="slidenum">
              <a:rPr lang="en-US" altLang="en-US" sz="14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 dirty="0">
              <a:solidFill>
                <a:srgbClr val="FFFFFF"/>
              </a:solidFill>
            </a:endParaRPr>
          </a:p>
        </p:txBody>
      </p:sp>
      <p:sp>
        <p:nvSpPr>
          <p:cNvPr id="13314" name="Content Placeholder 2">
            <a:extLst>
              <a:ext uri="{FF2B5EF4-FFF2-40B4-BE49-F238E27FC236}">
                <a16:creationId xmlns:a16="http://schemas.microsoft.com/office/drawing/2014/main" id="{DADC15C2-2276-455D-B60F-8471A2211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Aft>
                <a:spcPts val="1200"/>
              </a:spcAft>
              <a:defRPr/>
            </a:pPr>
            <a:r>
              <a:rPr lang="en-US" altLang="en-US" dirty="0"/>
              <a:t>Thank you for attending!</a:t>
            </a:r>
          </a:p>
          <a:p>
            <a:pPr marL="0" indent="0" algn="ctr">
              <a:spcAft>
                <a:spcPts val="1200"/>
              </a:spcAft>
              <a:defRPr/>
            </a:pPr>
            <a:r>
              <a:rPr lang="en-US" altLang="en-US" sz="2600" dirty="0"/>
              <a:t>Please take a moment to complete </a:t>
            </a:r>
            <a:br>
              <a:rPr lang="en-US" altLang="en-US" sz="2600" dirty="0"/>
            </a:br>
            <a:r>
              <a:rPr lang="en-US" altLang="en-US" sz="2600" dirty="0"/>
              <a:t>the webcast survey.</a:t>
            </a:r>
          </a:p>
          <a:p>
            <a:pPr marL="0" indent="0" algn="ctr">
              <a:spcAft>
                <a:spcPts val="1200"/>
              </a:spcAft>
              <a:defRPr/>
            </a:pPr>
            <a:r>
              <a:rPr lang="en-US" altLang="en-US" sz="2600" dirty="0"/>
              <a:t>Your feedback is appreciated.</a:t>
            </a:r>
          </a:p>
          <a:p>
            <a:pPr marL="0" indent="0" eaLnBrk="1" hangingPunct="1">
              <a:defRPr/>
            </a:pPr>
            <a:endParaRPr lang="en-US" altLang="en-US" dirty="0"/>
          </a:p>
        </p:txBody>
      </p:sp>
      <p:pic>
        <p:nvPicPr>
          <p:cNvPr id="4" name="Picture 3" descr="Survey">
            <a:extLst>
              <a:ext uri="{FF2B5EF4-FFF2-40B4-BE49-F238E27FC236}">
                <a16:creationId xmlns:a16="http://schemas.microsoft.com/office/drawing/2014/main" id="{19CC6686-5696-43CA-886B-E3E1D824BFB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326" y="3657600"/>
            <a:ext cx="5549348" cy="228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2AA42A-49B5-4AB9-B096-47437DBE08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153400" cy="1020762"/>
          </a:xfrm>
        </p:spPr>
        <p:txBody>
          <a:bodyPr/>
          <a:lstStyle/>
          <a:p>
            <a:r>
              <a:rPr lang="en-US" dirty="0"/>
              <a:t>Survey</a:t>
            </a:r>
          </a:p>
        </p:txBody>
      </p:sp>
    </p:spTree>
    <p:extLst>
      <p:ext uri="{BB962C8B-B14F-4D97-AF65-F5344CB8AC3E}">
        <p14:creationId xmlns:p14="http://schemas.microsoft.com/office/powerpoint/2010/main" val="348256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0"/>
              </a:spcAft>
            </a:pPr>
            <a:r>
              <a:rPr lang="en-US" dirty="0"/>
              <a:t>Federal landscape is expansive and complex: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ADA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Rehabilitation Act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Family and Medical Leave Act (FMLA) and Families First Coronavirus Response Act (FFCRA) [expired]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Pregnancy Discrimination Act (PDA)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Age Discrimination in Employment Act (ADEA)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Title VII, Civil Rights Act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Genetic Information Nondiscrimination Act (GINA)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Occupational Safety and Health Administration (OSHA) standards, directives, and guidance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b="0" dirty="0"/>
              <a:t>Centers for Disease Control and Prevention (CDC) guidance and orders</a:t>
            </a:r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Workplace Laws and COVID-19</a:t>
            </a:r>
          </a:p>
        </p:txBody>
      </p:sp>
    </p:spTree>
    <p:extLst>
      <p:ext uri="{BB962C8B-B14F-4D97-AF65-F5344CB8AC3E}">
        <p14:creationId xmlns:p14="http://schemas.microsoft.com/office/powerpoint/2010/main" val="3816465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1968052-7B0F-4891-9C16-6CFF2589B6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2BCFD-30BC-43BF-9C1B-7A653EF61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Lessons Learned: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Applying Title I of the </a:t>
            </a:r>
            <a:br>
              <a:rPr lang="en-US" sz="3200" dirty="0"/>
            </a:br>
            <a:r>
              <a:rPr lang="en-US" sz="3200" dirty="0"/>
              <a:t>Americans with Disabilities Act (ADA)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</a:pPr>
            <a:r>
              <a:rPr lang="en-US" sz="3200" dirty="0"/>
              <a:t>Engaging in the </a:t>
            </a:r>
            <a:br>
              <a:rPr lang="en-US" sz="3200" dirty="0"/>
            </a:br>
            <a:r>
              <a:rPr lang="en-US" sz="3200" dirty="0"/>
              <a:t>Interactive Process</a:t>
            </a:r>
          </a:p>
        </p:txBody>
      </p:sp>
      <p:pic>
        <p:nvPicPr>
          <p:cNvPr id="5" name="Picture 4" descr="10 hanging light bulbs; one lit, set apart from the rest">
            <a:extLst>
              <a:ext uri="{FF2B5EF4-FFF2-40B4-BE49-F238E27FC236}">
                <a16:creationId xmlns:a16="http://schemas.microsoft.com/office/drawing/2014/main" id="{B0D40B4D-7EBA-4777-B149-70B27CAC15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88" y="4572000"/>
            <a:ext cx="2220423" cy="164439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B71BD82-7B06-499B-9C0B-1197A718D35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696200" cy="1020762"/>
          </a:xfrm>
        </p:spPr>
        <p:txBody>
          <a:bodyPr/>
          <a:lstStyle/>
          <a:p>
            <a:r>
              <a:rPr lang="en-US" dirty="0"/>
              <a:t>Part I</a:t>
            </a:r>
          </a:p>
        </p:txBody>
      </p:sp>
    </p:spTree>
    <p:extLst>
      <p:ext uri="{BB962C8B-B14F-4D97-AF65-F5344CB8AC3E}">
        <p14:creationId xmlns:p14="http://schemas.microsoft.com/office/powerpoint/2010/main" val="643509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1800"/>
              </a:spcAft>
            </a:pPr>
            <a:r>
              <a:rPr lang="en-US" sz="2600" dirty="0"/>
              <a:t>Lessons Learned – Compliance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Compliance can be complex – </a:t>
            </a:r>
            <a:r>
              <a:rPr lang="en-US" sz="2400" b="0" i="1" dirty="0"/>
              <a:t>a practical, flexible approach to the IP can be constructive</a:t>
            </a:r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Federal law covers a wide landscape – </a:t>
            </a:r>
            <a:r>
              <a:rPr lang="en-US" sz="2400" b="0" i="1" dirty="0"/>
              <a:t>check the boxes to determine which law(s) applies</a:t>
            </a:r>
          </a:p>
          <a:p>
            <a:pPr marL="747522" lvl="1" indent="-347472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en-US" sz="2000" b="0" dirty="0"/>
              <a:t>W</a:t>
            </a:r>
            <a:r>
              <a:rPr lang="en-US" sz="2000" dirty="0"/>
              <a:t>hat is the basis for the </a:t>
            </a:r>
            <a:r>
              <a:rPr lang="en-US" sz="2000" i="1" dirty="0"/>
              <a:t>accommodation</a:t>
            </a:r>
            <a:r>
              <a:rPr lang="en-US" sz="2000" dirty="0"/>
              <a:t> request?</a:t>
            </a:r>
            <a:endParaRPr lang="en-US" sz="2000" b="0" dirty="0"/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Some states have issued laws, mandates, and standards that can impact the ADA interactive process – </a:t>
            </a:r>
            <a:r>
              <a:rPr lang="en-US" sz="2400" b="0" i="1" dirty="0"/>
              <a:t>may need to adapt the process to comply</a:t>
            </a: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ADA, IP, and COVID-19</a:t>
            </a:r>
          </a:p>
        </p:txBody>
      </p:sp>
    </p:spTree>
    <p:extLst>
      <p:ext uri="{BB962C8B-B14F-4D97-AF65-F5344CB8AC3E}">
        <p14:creationId xmlns:p14="http://schemas.microsoft.com/office/powerpoint/2010/main" val="59095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</a:pPr>
            <a:r>
              <a:rPr lang="en-US" sz="2600" dirty="0"/>
              <a:t>When is the ADA triggered?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An applicant or employee requests a change </a:t>
            </a:r>
            <a:br>
              <a:rPr lang="en-US" sz="2400" b="0" dirty="0"/>
            </a:br>
            <a:r>
              <a:rPr lang="en-US" sz="2400" b="0" dirty="0"/>
              <a:t>at work for a </a:t>
            </a:r>
            <a:r>
              <a:rPr lang="en-US" sz="2400" b="0" i="1" dirty="0"/>
              <a:t>medical/disability-related </a:t>
            </a:r>
            <a:r>
              <a:rPr lang="en-US" sz="2400" b="0" dirty="0"/>
              <a:t>reason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Engage in the interactive process (IP)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Determine if the individual has an ADA disability:</a:t>
            </a:r>
          </a:p>
          <a:p>
            <a:pPr lvl="1">
              <a:spcBef>
                <a:spcPts val="24"/>
              </a:spcBef>
              <a:spcAft>
                <a:spcPts val="1200"/>
              </a:spcAft>
            </a:pPr>
            <a:r>
              <a:rPr lang="en-US" sz="2000" dirty="0"/>
              <a:t>Has, or has a record of, a medical impairment that puts </a:t>
            </a:r>
            <a:br>
              <a:rPr lang="en-US" sz="2000" dirty="0"/>
            </a:br>
            <a:r>
              <a:rPr lang="en-US" sz="2000" dirty="0"/>
              <a:t>them at high risk for developing serious illness from </a:t>
            </a:r>
            <a:br>
              <a:rPr lang="en-US" sz="2000" dirty="0"/>
            </a:br>
            <a:r>
              <a:rPr lang="en-US" sz="2000" dirty="0"/>
              <a:t>COVID-19, if infected</a:t>
            </a:r>
          </a:p>
          <a:p>
            <a:pPr lvl="1">
              <a:spcBef>
                <a:spcPts val="24"/>
              </a:spcBef>
              <a:spcAft>
                <a:spcPts val="1200"/>
              </a:spcAft>
            </a:pPr>
            <a:r>
              <a:rPr lang="en-US" sz="2000" dirty="0"/>
              <a:t>Has an underlying medical impairment that is exacerbated </a:t>
            </a:r>
            <a:br>
              <a:rPr lang="en-US" sz="2000" dirty="0"/>
            </a:br>
            <a:r>
              <a:rPr lang="en-US" sz="2000" dirty="0"/>
              <a:t>by the effects of having had COVID-19</a:t>
            </a:r>
          </a:p>
          <a:p>
            <a:pPr lvl="1">
              <a:spcBef>
                <a:spcPts val="24"/>
              </a:spcBef>
              <a:spcAft>
                <a:spcPts val="1200"/>
              </a:spcAft>
            </a:pPr>
            <a:r>
              <a:rPr lang="en-US" sz="2000" dirty="0"/>
              <a:t>Has an underlying medical impairment that is exacerbated </a:t>
            </a:r>
            <a:br>
              <a:rPr lang="en-US" sz="2000" dirty="0"/>
            </a:br>
            <a:r>
              <a:rPr lang="en-US" sz="2000" dirty="0"/>
              <a:t>by circumstances related to COVID-19</a:t>
            </a:r>
          </a:p>
          <a:p>
            <a:pPr marL="857250" lvl="1" indent="-457200">
              <a:spcAft>
                <a:spcPts val="0"/>
              </a:spcAft>
            </a:pPr>
            <a:endParaRPr lang="en-US" sz="2000" b="0" i="1" dirty="0"/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i="1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ADA, IP, and COVID-19</a:t>
            </a:r>
          </a:p>
        </p:txBody>
      </p:sp>
    </p:spTree>
    <p:extLst>
      <p:ext uri="{BB962C8B-B14F-4D97-AF65-F5344CB8AC3E}">
        <p14:creationId xmlns:p14="http://schemas.microsoft.com/office/powerpoint/2010/main" val="3122019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1800"/>
              </a:spcAft>
            </a:pPr>
            <a:r>
              <a:rPr lang="en-US" sz="2600" dirty="0"/>
              <a:t>Lessons Learned – Procedures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Avoid mishaps in processing accommodation requests – </a:t>
            </a:r>
            <a:r>
              <a:rPr lang="en-US" sz="2400" b="0" i="1" dirty="0"/>
              <a:t>designate personnel and avoid silos</a:t>
            </a:r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Interactive accommodation process did not change because of COVID-19 – </a:t>
            </a:r>
            <a:r>
              <a:rPr lang="en-US" sz="2400" b="0" i="1" dirty="0"/>
              <a:t>circumstances might inform future IP and leave policies and procedures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i="1" dirty="0"/>
          </a:p>
          <a:p>
            <a:pPr marL="800100" lvl="2" indent="0">
              <a:spcAft>
                <a:spcPts val="600"/>
              </a:spcAft>
              <a:buNone/>
            </a:pPr>
            <a:r>
              <a:rPr lang="en-US" b="0" dirty="0"/>
              <a:t>Engaging in the Interactive Process During the COVID-19 Pandemic</a:t>
            </a:r>
          </a:p>
          <a:p>
            <a:pPr marL="800100" lvl="2" indent="0">
              <a:spcBef>
                <a:spcPts val="24"/>
              </a:spcBef>
              <a:spcAft>
                <a:spcPts val="1200"/>
              </a:spcAft>
              <a:buNone/>
            </a:pPr>
            <a:r>
              <a:rPr lang="en-US" b="0" dirty="0"/>
              <a:t>Managing Reasonable Accommodation Requests from Employees with Disabilities in Response to COVID-19</a:t>
            </a:r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9" name="5-Point Star 8" descr="blue star"/>
          <p:cNvSpPr/>
          <p:nvPr/>
        </p:nvSpPr>
        <p:spPr>
          <a:xfrm>
            <a:off x="1143001" y="5297424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 descr="blue star"/>
          <p:cNvSpPr/>
          <p:nvPr/>
        </p:nvSpPr>
        <p:spPr>
          <a:xfrm>
            <a:off x="1143001" y="46482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lue light bulb image">
            <a:extLst>
              <a:ext uri="{FF2B5EF4-FFF2-40B4-BE49-F238E27FC236}">
                <a16:creationId xmlns:a16="http://schemas.microsoft.com/office/drawing/2014/main" id="{49BC15E1-E582-4474-A9DD-E2BDDA77D7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302392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ADA, IP, and COVID-19</a:t>
            </a:r>
          </a:p>
        </p:txBody>
      </p:sp>
    </p:spTree>
    <p:extLst>
      <p:ext uri="{BB962C8B-B14F-4D97-AF65-F5344CB8AC3E}">
        <p14:creationId xmlns:p14="http://schemas.microsoft.com/office/powerpoint/2010/main" val="375344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1800"/>
              </a:spcAft>
            </a:pPr>
            <a:r>
              <a:rPr lang="en-US" sz="2600" dirty="0"/>
              <a:t>Lessons Learned – Flexibility</a:t>
            </a:r>
          </a:p>
          <a:p>
            <a:pPr marL="347472" indent="-34747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Flexible work arrangement policies/practices might support modifications without triggering ADA</a:t>
            </a:r>
          </a:p>
          <a:p>
            <a:pPr marL="747522" lvl="1" indent="-347472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Is the individual requesting a modification that a policy </a:t>
            </a:r>
            <a:br>
              <a:rPr lang="en-US" sz="2000" dirty="0"/>
            </a:br>
            <a:r>
              <a:rPr lang="en-US" sz="2000" dirty="0"/>
              <a:t>or practice already allows for other workers?</a:t>
            </a:r>
          </a:p>
          <a:p>
            <a:pPr marL="747522" lvl="1" indent="-347472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b="0" dirty="0"/>
              <a:t>D</a:t>
            </a:r>
            <a:r>
              <a:rPr lang="en-US" sz="2000" dirty="0"/>
              <a:t>on’t treat workers with disabilities disparately</a:t>
            </a:r>
          </a:p>
          <a:p>
            <a:pPr marL="747522" lvl="1" indent="-347472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2000" b="0" dirty="0"/>
              <a:t>Don’t </a:t>
            </a:r>
            <a:r>
              <a:rPr lang="en-US" sz="2000" dirty="0"/>
              <a:t>ask for medical information if not determined to be </a:t>
            </a:r>
            <a:br>
              <a:rPr lang="en-US" sz="2000" dirty="0"/>
            </a:br>
            <a:r>
              <a:rPr lang="en-US" sz="2000" dirty="0"/>
              <a:t>a request for “accommodation” under the ADA</a:t>
            </a:r>
            <a:br>
              <a:rPr lang="en-US" sz="2000" dirty="0"/>
            </a:br>
            <a:endParaRPr lang="en-US" sz="2000" dirty="0"/>
          </a:p>
          <a:p>
            <a:pPr marL="800100" lvl="2" indent="0">
              <a:spcAft>
                <a:spcPts val="600"/>
              </a:spcAft>
              <a:buNone/>
            </a:pPr>
            <a:r>
              <a:rPr lang="en-US" b="0" dirty="0"/>
              <a:t>Workplace Flexibility, the ADA, and Requesting Medical Information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747522" lvl="1" indent="-347472">
              <a:spcAft>
                <a:spcPts val="0"/>
              </a:spcAft>
            </a:pPr>
            <a:endParaRPr lang="en-US" sz="200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747522" lvl="1" indent="-347472">
              <a:spcAft>
                <a:spcPts val="1200"/>
              </a:spcAft>
            </a:pPr>
            <a:endParaRPr lang="en-US" sz="2000" b="0" i="1" dirty="0"/>
          </a:p>
          <a:p>
            <a:pPr marL="857250" lvl="1" indent="-457200">
              <a:spcAft>
                <a:spcPts val="0"/>
              </a:spcAft>
            </a:pPr>
            <a:endParaRPr lang="en-US" sz="2000" b="0" i="1" dirty="0"/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i="1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4" name="5-Point Star 3" descr="blue star"/>
          <p:cNvSpPr/>
          <p:nvPr/>
        </p:nvSpPr>
        <p:spPr>
          <a:xfrm>
            <a:off x="1143001" y="53340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295400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ADA, IP, and COVID-19</a:t>
            </a:r>
          </a:p>
        </p:txBody>
      </p:sp>
    </p:spTree>
    <p:extLst>
      <p:ext uri="{BB962C8B-B14F-4D97-AF65-F5344CB8AC3E}">
        <p14:creationId xmlns:p14="http://schemas.microsoft.com/office/powerpoint/2010/main" val="3148554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333E05-7FC7-4664-8298-5DE09446A44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0" indent="0">
              <a:spcAft>
                <a:spcPts val="1800"/>
              </a:spcAft>
            </a:pPr>
            <a:r>
              <a:rPr lang="en-US" sz="2600" dirty="0"/>
              <a:t>Lessons Learned – Medical Inquiries</a:t>
            </a:r>
          </a:p>
          <a:p>
            <a:pPr marL="347472" indent="-34747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0" dirty="0"/>
              <a:t>Rules related to requesting medical information </a:t>
            </a:r>
            <a:br>
              <a:rPr lang="en-US" sz="2400" b="0" dirty="0"/>
            </a:br>
            <a:r>
              <a:rPr lang="en-US" sz="2400" b="0" dirty="0"/>
              <a:t>for ADA purposes still apply – </a:t>
            </a:r>
            <a:r>
              <a:rPr lang="en-US" sz="2400" b="0" i="1" dirty="0"/>
              <a:t>might need to adapt </a:t>
            </a:r>
            <a:br>
              <a:rPr lang="en-US" sz="2400" b="0" i="1" dirty="0"/>
            </a:br>
            <a:r>
              <a:rPr lang="en-US" sz="2400" b="0" i="1" dirty="0"/>
              <a:t>the interactive process according to changing circumstances</a:t>
            </a:r>
          </a:p>
          <a:p>
            <a:pPr marL="747522" lvl="1" indent="-347472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May ask an employee medical questions or request documentation when impairment and/or need for </a:t>
            </a:r>
            <a:br>
              <a:rPr lang="en-US" sz="2000" dirty="0"/>
            </a:br>
            <a:r>
              <a:rPr lang="en-US" sz="2000" dirty="0"/>
              <a:t>accommodation is not obvious or already known</a:t>
            </a:r>
          </a:p>
          <a:p>
            <a:pPr marL="747522" lvl="1" indent="-347472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en-US" sz="2000" dirty="0"/>
              <a:t>May choose to forgo or shorten the exchange of information</a:t>
            </a:r>
          </a:p>
          <a:p>
            <a:pPr marL="800100" lvl="2" indent="0">
              <a:spcAft>
                <a:spcPts val="0"/>
              </a:spcAft>
              <a:buNone/>
            </a:pPr>
            <a:r>
              <a:rPr lang="en-US" b="0" dirty="0"/>
              <a:t>What You Should Know About COVID-19 and the ADA, </a:t>
            </a:r>
            <a:br>
              <a:rPr lang="en-US" b="0" dirty="0"/>
            </a:br>
            <a:r>
              <a:rPr lang="en-US" b="0" dirty="0"/>
              <a:t>the Rehabilitation Act, and Other EEO Laws</a:t>
            </a:r>
            <a:br>
              <a:rPr lang="en-US" sz="1600" b="0" dirty="0"/>
            </a:br>
            <a:endParaRPr lang="en-US" sz="16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747522" lvl="1" indent="-347472">
              <a:spcAft>
                <a:spcPts val="0"/>
              </a:spcAft>
            </a:pPr>
            <a:endParaRPr lang="en-US" sz="2000" dirty="0"/>
          </a:p>
          <a:p>
            <a:pPr marL="347472" indent="-347472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747522" lvl="1" indent="-347472">
              <a:spcAft>
                <a:spcPts val="1200"/>
              </a:spcAft>
            </a:pPr>
            <a:endParaRPr lang="en-US" sz="2000" b="0" i="1" dirty="0"/>
          </a:p>
          <a:p>
            <a:pPr marL="857250" lvl="1" indent="-457200">
              <a:spcAft>
                <a:spcPts val="0"/>
              </a:spcAft>
            </a:pPr>
            <a:endParaRPr lang="en-US" sz="2000" b="0" i="1" dirty="0"/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b="0" i="1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>
              <a:spcBef>
                <a:spcPts val="24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400" b="0" dirty="0"/>
          </a:p>
          <a:p>
            <a:pPr marL="0" indent="0">
              <a:spcBef>
                <a:spcPts val="24"/>
              </a:spcBef>
              <a:spcAft>
                <a:spcPts val="1200"/>
              </a:spcAft>
            </a:pPr>
            <a:endParaRPr lang="en-US" sz="2400" b="0" dirty="0"/>
          </a:p>
        </p:txBody>
      </p:sp>
      <p:sp>
        <p:nvSpPr>
          <p:cNvPr id="6" name="5-Point Star 5" descr="blue star"/>
          <p:cNvSpPr/>
          <p:nvPr/>
        </p:nvSpPr>
        <p:spPr>
          <a:xfrm>
            <a:off x="1143001" y="5410200"/>
            <a:ext cx="457200" cy="533400"/>
          </a:xfrm>
          <a:prstGeom prst="star5">
            <a:avLst>
              <a:gd name="adj" fmla="val 24267"/>
              <a:gd name="hf" fmla="val 105146"/>
              <a:gd name="vf" fmla="val 110557"/>
            </a:avLst>
          </a:prstGeom>
          <a:solidFill>
            <a:srgbClr val="002C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light bulb image">
            <a:extLst>
              <a:ext uri="{FF2B5EF4-FFF2-40B4-BE49-F238E27FC236}">
                <a16:creationId xmlns:a16="http://schemas.microsoft.com/office/drawing/2014/main" id="{D9406020-603C-4C00-98DD-575D17C22C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00861"/>
            <a:ext cx="1066800" cy="748015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4F8D609-1B0C-4F40-84DD-F2B04A98399C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ADA, IP, and COVID-19</a:t>
            </a:r>
          </a:p>
        </p:txBody>
      </p:sp>
    </p:spTree>
    <p:extLst>
      <p:ext uri="{BB962C8B-B14F-4D97-AF65-F5344CB8AC3E}">
        <p14:creationId xmlns:p14="http://schemas.microsoft.com/office/powerpoint/2010/main" val="43111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j8+DQo8Y29uZmlndXJhdGlvbj4NCgk8YnJhbmRpbmc+DQoJCTx1aWZvbnQgbmFtZT0iRk9OVF9OT1RFU19URVhUIiB2YWx1ZT0iQXJpYWwsMTgsZmFsc2UsZmFsc2UsZmFsc2UiLz4NCgk8L2JyYW5kaW5nPg0KCTxjb2xvcnM+DQoJCTx1aWNvbG9yIG5hbWU9InByaW1hcnkiIHZhbHVlPSIweDAwMkM1RiIvPg0KCQk8dWljb2xvciBuYW1lPSJnbG93IiB2YWx1ZT0iMHgwMDk2REIiLz4NCgkJPHVpY29sb3IgbmFtZT0idGV4dCIgdmFsdWU9IjB4RkZGRkZGIi8+DQoJCTx1aWNvbG9yIG5hbWU9ImxpZ2h0IiB2YWx1ZT0iMHg0ODQ4NDgiLz4NCgkJPHVpY29sb3IgbmFtZT0ic2hhZG93IiB2YWx1ZT0iMHgwMDAwMDAiLz4NCgkJPHVpY29sb3IgbmFtZT0iYmFja2dyb3VuZCIgdmFsdWU9IjB4MDAyQzVGIi8+DQoJPC9jb2xvcnM+DQoJPGxheW91dD4NCgkJPHVpc2hvdyBuYW1lPSJwcmVzZW50YXRpb250aXRsZSIgdmFsdWU9InRydWUiLz4NCgkJPHVpc2hvdyBuYW1lPSJwcmVzZW50ZXJwaG90byIgdmFsdWU9ImZhbHNlIi8+DQoJCTx1aXNob3cgbmFtZT0icHJlc2VudGVybmFtZSIgdmFsdWU9ImZhbHNlIi8+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mYWxzZSIvPg0KCQk8dWlzaG93IG5hbWU9InRodW1ibmFpbCIgdmFsdWU9ImZhbHNlIi8+DQoJCTx1aXNob3cgbmFtZT0ibm90ZXMiIHZhbHVlPSJ0cnVlIi8+DQoJCTx1aXNob3cgbmFtZT0ic2VhcmNoIiB2YWx1ZT0iZmFsc2UiLz4NCgkJPHVpc2hvdyBuYW1lPSJxdWl6IiB2YWx1ZT0iZmFsc2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ZmFsc2UiLz4NCgkJPHVpc2hvdyBuYW1lPSJhbHdheXNTY3J1bmNoIiB2YWx1ZT0idHJ1ZSIvPg0KCQk8dWlzaG93IG5hbWU9ImluaXRpYWxkaXNwbGF5bW9kZWlzbm9ybWFsIiB2YWx1ZT0idHJ1ZSIvPg0KCQk8dWlyZXBsYWNlIG5hbWU9ImxvZ28iIHZhbHVlPSIiLz4NCgkJPHVpcmVwbGFjZSBuYW1lPSJiZ2ltYWdlIiB2YWx1ZT0iIi8+DQoJCTx1aXJlcGxhY2UgbmFtZT0iaW5pdGlhbHRhYiIgdmFsdWU9Im5vdGVz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NhcHRpb25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+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+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+DQoJCTx1aXRleHQgbmFtZT0iV0FSTklOR01TR19NU0dTVFJJTkciIHZhbHVlPSJCdSBTxLFuYXZkYSBkZW5lbm1lbWnFnyBzb3J1bGFyIHZhci4NCg0KRXZldCBzZcOnZW5lxJ9pbmkgdMSxa2xhdMSxcnNhbsSxeiBTxLFuYXZkYW4gw6fEsWthY2Frc8SxbsSxei4gU8SxbmF2YSBkZXZhbSBldG1layBpw6dpbiBIYXnEsXIgc2XDp2VuZcSfaW5pIHTEsWtsYXTEsW4uIi8+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+DQoJCTx1aXRleHQgbmFtZT0iTVVURSIgdmFsdWU9IlNlc3NpeiIvPg0KCQk8dWl0ZXh0IG5hbWU9IkRPQ1dSQVBfVElUTEUiIHZhbHVlPSJQcmVzZW50ZXIgRG9zeWEgRWtpIi8+DQoJCTx1aXRleHQgbmFtZT0iRE9DV1JBUF9NU0ciIHZhbHVlPSJCaWxnaXNheWFyxLFtYSBLYXlkZXQiLz4NCgkJPHVpdGV4dCBuYW1lPSJET0NXUkFQX1BST01QVCIgdmFsdWU9IsSwbmRpcm1layBpw6dpbiBUxLFrbGF0xLFuIi8+DQoJPC9sYW5ndWFnZT4NCgk8bGFuZ3VhZ2UgaWQ9InJ1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+Ii8+DQoJCTx1aXRleHQgbmFtZT0iU0NSVUJCQVJTVEFUVVNfUExBWUlORyIgdmFsdWU9ItCS0L7RgdC/0YDQvtC40LfQstC10LTQtdC90LjQtSIvPg0KCQk8dWl0ZXh0IG5hbWU9IlNDUlVCQkFSU1RBVFVTX05PQVVESU8iIHZhbHVlPSLQndC10YIg0LDRg9C00LjQviIvPg0KCQk8dWl0ZXh0IG5hbWU9IlNDUlVCQkFSU1RBVFVTX1ZJRFBMQVlJTkciIHZhbHVlPSLQktC+0YHQv9GA0L7QuNC30LLQtdC00LXQvdC40LUg0LLQuNC00LXQviIvPg0KCQk8dWl0ZXh0IG5hbWU9IlNDUlVCQkFSU1RBVFVTX0xPQURJTkciIHZhbHVlPSLQl9Cw0LPRgNGD0LfQutCwIi8+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+0L/RgNC+0YHQsCIvPg0KCQk8IS0tIHN1YnN0aXR1dGlvbjogJW0gPT0gbWludXRlcyByZW1haW5pbmcgLS0+DQoJCTwhLS0gc3Vic3RpdHV0aW9uOiAlcyA9PSBzZWNvbmRzIHJlbWFpbmluZyAtLT4NCgkJPHVpdGV4dCBuYW1lPSJFTEFQU0VEIiB2YWx1ZT0i0J7RgdGC0LDQu9C+0YHRjCAlbSDQvNC40L0uICVzINGBIi8+DQoJCTx1aXRleHQgbmFtZT0iTk9URk9VTkQiIHZhbHVlPSLQndC40YfQtdCz0L4g0L3QtSDQvdCw0LnQtNC10L3QviIvPg0KCQk8dWl0ZXh0IG5hbWU9IkFUVEFDSE1FTlRTIiB2YWx1ZT0i0JLQu9C+0LbQtdC90LjRjyIvPg0KCQk8IS0tIHN1YnN0aXR1dGlvbjogJXAgPT0gY3VycmVudCBzcGVha2VyJ3MgdGl0bGUgLS0+DQoJCTx1aXRleHQgbmFtZT0iQklPV0lOX1RJVExFIiB2YWx1ZT0i0JHQuNC+0LPRgNCw0YTQuNGPOiAlcCIvPg0KCQk8dWl0ZXh0IG5hbWU9IkJJT0JUTl9USVRMRSIgdmFsdWU9ItCR0LjQvtCz0YDQsNGE0LjRjyIvPg0KCQk8dWl0ZXh0IG5hbWU9IkRJVklERVJCVE5fVElUTEUiIHZhbHVlPSJ8Ii8+DQoJCTx1aXRleHQgbmFtZT0iQ09OVEFDVEJUTl9USVRMRSIgdmFsdWU9ItCa0L7QvdGC0LDQutGCIi8+DQoJCTx1aXRleHQgbmFtZT0iVEFCX1FVSVoiIHZhbHVlPSLQntC/0YDQvtGBIi8+DQoJCTx1aXRleHQgbmFtZT0iVEFCX09VVExJTkUiIHZhbHVlPSLQodGF0LXQvNCwIi8+DQoJCTx1aXRleHQgbmFtZT0iVEFCX1RIVU1CIiB2YWx1ZT0i0JHQtdCz0YPQvdC+0LoiLz4NCgkJPHVpdGV4dCBuYW1lPSJUQUJfTk9URVMiIHZhbHVlPSLQl9Cw0LzQtdGC0LrQuCIvPg0KCQk8dWl0ZXh0IG5hbWU9IlRBQl9TRUFSQ0giIHZhbHVlPSLQn9C+0LjRgdC6Ii8+DQoJCTx1aXRleHQgbmFtZT0iU0xJREVfSEVBRElORyIgdmFsdWU9ItCX0LDQs9C+0LvQvtCy0L7QuiDRgdC70LDQudC00LAiLz4NCgkJPHVpdGV4dCBuYW1lPSJEVVJBVElPTl9IRUFESU5HIiB2YWx1ZT0i0JTQu9C40YIt0YHRgtGMIi8+DQoJCTx1aXRleHQgbmFtZT0iU0VBUkNIX0hFQURJTkciIHZhbHVlPSLQn9C+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+DQoJCTwhLS1xdWl6IHBvZCBhbmQgbWVzc2FnZSBib3ggdGV4dHMtLT4NCgkJPHVpdGV4dCBuYW1lPSJRVUlaUE9EX1FVSVpfQVRURU1QVCIgdmFsdWU9ItCf0L7Qv9GL0YLQutCwINC/0YDQvtC50YLQuCDQvtC/0YDQvtGBOiIvPg0KCQk8dWl0ZXh0IG5hbWU9IlFVSVpQT0RfUVVJWl9BVFRFTVBUX1ZBTFVFIiB2YWx1ZT0iJW4g0LjQtyAldCIvPg0KCQk8dWl0ZXh0IG5hbWU9IlFVSVpQT0RfUVVJWl9TQ09SRSIgdmFsdWU9ItCd0LDQsdGA0LDQvdC+INCx0LDQu9C70L7QsjoiLz4NCgkJPHVpdGV4dCBuYW1lPSJRVUlaUE9EX1FVSVpfUEFTU1NDT1JFIiB2YWx1ZT0i0J/RgNC+0YXQvtC00L3QvtC5INGA0LXQt9GD0LvRjNGC0LDRgjoiLz4NCgkJPHVpdGV4dCBuYW1lPSJRVUlaUE9EX1FVSVpfTUFYU0NPUkUiIHZhbHVlPSLQnNCw0LrRgdC40LzQsNC70YzQvdGL0Lkg0YDQtdC30YPQu9GM0YLQsNGCOiIvPg0KCQk8dWl0ZXh0IG5hbWU9IlFVSVpQT0RfUVVFU0FUTVBUX1NUUiIgdmFsdWU9ItCf0L7Qv9GL0YLQutCwOiAlbiDQuNC3ICV0Ii8+DQoJCTx1aXRleHQgbmFtZT0iUVVJWlBPRF9RVUVTVFlQRV9TVFIiIHZhbHVlPSLQotC40L86ICVzIi8+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+0LvRjNGI0L7QtSDRh9C40YHQu9C+Ii8+DQoJCTx1aXRleHQgbmFtZT0iV0FSTklOR01TR19ZRVNTVFJJTkciIHZhbHVlPSLQlNCwIi8+DQoJCTx1aXRleHQgbmFtZT0iV0FSTklOR01TR19OT1NUUklORyIgdmFsdWU9ItCd0LXRgiIvPg0KCQk8dWl0ZXh0IG5hbWU9IldBUk5JTkdNU0dfVElUTEVTVFJJTkciIHZhbHVlPSLQn9GA0LXQtNGD0L/RgNC10LbQtNC10L3QuNC1INC+INC90LDQstC40LPQsNGG0LjQuCDQsiDQvtC/0YDQvtGB0LUiLz4NCgkJPHVpdGV4dCBuYW1lPSJXQVJOSU5HTVNHX01TR1NUUklORyIgdmFsdWU9ItCSINC+0L/RgNC+0YHQtSDQvtGB0YLQsNC70LjRgdGMINC90LXQvtGC0LLQtdGH0LXQvdC90YvQtSDQstC+0L/RgNC+0YHRiy7QndCw0LbQsNGC0LjQtSDQutC90L7Qv9C60LggJnF1b3Q70JTQsCZxdW90OyDQv9GA0LjQstC10LTQtdGCINC6INC30LDQutGA0YvRgtC40Y4g0L7Qv9GA0L7RgdCwLiDQndCw0LbQsNGC0LjQtSDQutC90L7Qv9C60LggJnF1b3Q70J3QtdGCJnF1b3Q7INC/0YDQvtC00L7Qu9C20LjRgiDQvtC/0YDQvtGBLiIvPg0KCQk8dWl0ZXh0IG5hbWU9IklORk9STUFUSU9OX0gyNjRfRkxBU0hQTEFZRVIiIHZhbHVlPSLQotC10LrRg9GJ0LDRjyDQstC10YDRgdC40Y8g0L/RgNC+0LjQs9GA0YvQstCw0YLQtdC70Y8gRmxhc2ggUGxheWVyLCDRg9GB0YLQsNC90L7QstC70LXQvdC90LDRjyDQvdCwINGN0YLQvtC8INC60L7QvNC/0YzRjtGC0LXRgNC1LCDQvdC1INC/0L7QtNC00LXRgNC20LjQstCw0LXRgiDRjdGC0L4g0LLQuNC00LXQvi4g0KnQtdC70LrQvdC40YLQtSDQsiDQvtCx0LvQsNGB0YLQuCDQstC40LTQtdC+LCDRh9GC0L7QsdGLINC30LDQs9GA0YPQt9C40YLRjCDQv9C+0YHQu9C10LTQvdGO0Y4g0LLQtdGA0YHQuNGOINC/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/QvtC60LDQt9GL0LLQsNGC0Ywg0LLRgNC10LfQutGDINGD0YfQsNGB0YLQvdC40LrQsNC8Ii8+DQoJCTx1aXRleHQgbmFtZT0iTVVURSIgdmFsdWU9ItCe0YLQutC70Y7Rh9C40YLRjCDQt9Cy0YPQuiIvPg0KCQk8dWl0ZXh0IG5hbWU9IkRPQ1dSQVBfVElUTEUiIHZhbHVlPSLQktC70L7QttC10L3QuNC1INCyINGE0LDQudC7IEFkb2JlIFByZXNlbnRlciIvPg0KCQk8dWl0ZXh0IG5hbWU9IkRPQ1dSQVBfTVNHIiB2YWx1ZT0i0KHQvtGF0YDQsNC90LjRgtGMINCyINC/0LDQv9C60YMgJnF1b3Q70JzQvtC5INC60L7QvNC/0YzRjtGC0LXRgCZxdW90OyIvPg0KCQk8dWl0ZXh0IG5hbWU9IkRPQ1dSQVBfUFJPTVBUIiB2YWx1ZT0i0KnQtdC70LrQvdGD0YLRjCDQtNC70Y8g0LfQsNCz0YDRg9C30LrQuCIvPg0KCTwvbGFuZ3VhZ2U+DQo8L2NvbmZpZ3VyYXRpb24+DQog"/>
  <p:tag name="MMPROD_UIDATA" val="&lt;database version=&quot;11.0&quot;&gt;&lt;object type=&quot;1&quot; unique_id=&quot;10001&quot;&gt;&lt;property id=&quot;20141&quot; value=&quot;JAN's Interactive Process Module&quot;/&gt;&lt;property id=&quot;20142&quot; value=&quot;This session provides you with a process to effectively manage workplace accommodations. Learn the practical aspects you need to know about workplace accommodations and how to make sound job accommodation decisions. 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1&quot; value=&quot;JAN's Adobe Connect Pro&quot;/&gt;&lt;property id=&quot;20192&quot; value=&quot;http://webcast.askjan.org&quot;/&gt;&lt;property id=&quot;20193&quot; value=&quot;0&quot;/&gt;&lt;property id=&quot;20221&quot; value=&quot;C:\Users\Loy\Desktop\JAN Logos\&quot;/&gt;&lt;property id=&quot;20225&quot; value=&quot;I:\LIBRARY\HTTPDNEW\modules\interactiveprocess\&quot;/&gt;&lt;property id=&quot;20226&quot; value=&quot;H:\Private\Working\__For Others\Melanie\AskJANMHI.pptx&quot;/&gt;&lt;property id=&quot;20250&quot; value=&quot;6&quot;/&gt;&lt;property id=&quot;20251&quot; value=&quot;0&quot;/&gt;&lt;property id=&quot;20259&quot; value=&quot;0&quot;/&gt;&lt;property id=&quot;20262&quot; value=&quot;284200&quot;/&gt;&lt;object type=&quot;8&quot; unique_id=&quot;10002&quot;&gt;&lt;/object&gt;&lt;object type=&quot;2&quot; unique_id=&quot;10003&quot;&gt;&lt;object type=&quot;3&quot; unique_id=&quot;10008&quot;&gt;&lt;property id=&quot;20148&quot; value=&quot;5&quot;/&gt;&lt;property id=&quot;20300&quot; value=&quot;Slide 1 - &amp;quot;JAN Webcast Series 2021 ADA and Accommodation Lessons Learned:  COVID-19 Edition &amp;#x0D;Teri Weber, Senior Vice President&quot;/&gt;&lt;property id=&quot;20303&quot; value=&quot;-1&quot;/&gt;&lt;property id=&quot;20307&quot; value=&quot;259&quot;/&gt;&lt;property id=&quot;20309&quot; value=&quot;-1&quot;/&gt;&lt;/object&gt;&lt;object type=&quot;3&quot; unique_id=&quot;48654&quot;&gt;&lt;property id=&quot;20148&quot; value=&quot;5&quot;/&gt;&lt;property id=&quot;20300&quot; value=&quot;Slide 23 - &amp;quot;Resources&amp;quot;&quot;/&gt;&lt;property id=&quot;20307&quot; value=&quot;734&quot;/&gt;&lt;/object&gt;&lt;object type=&quot;3&quot; unique_id=&quot;48667&quot;&gt;&lt;property id=&quot;20148&quot; value=&quot;5&quot;/&gt;&lt;property id=&quot;20300&quot; value=&quot;Slide 12 - &amp;quot;Tips for Engaging in the IP&amp;quot;&quot;/&gt;&lt;property id=&quot;20307&quot; value=&quot;708&quot;/&gt;&lt;/object&gt;&lt;object type=&quot;3&quot; unique_id=&quot;48679&quot;&gt;&lt;property id=&quot;20148&quot; value=&quot;5&quot;/&gt;&lt;property id=&quot;20300&quot; value=&quot;Slide 15 - &amp;quot;Accommodation Topics&amp;quot;&quot;/&gt;&lt;property id=&quot;20307&quot; value=&quot;286&quot;/&gt;&lt;/object&gt;&lt;object type=&quot;3&quot; unique_id=&quot;48686&quot;&gt;&lt;property id=&quot;20148&quot; value=&quot;5&quot;/&gt;&lt;property id=&quot;20300&quot; value=&quot;Slide 25 - &amp;quot;Resources&amp;quot;&quot;/&gt;&lt;property id=&quot;20307&quot; value=&quot;303&quot;/&gt;&lt;/object&gt;&lt;object type=&quot;3&quot; unique_id=&quot;48687&quot;&gt;&lt;property id=&quot;20148&quot; value=&quot;5&quot;/&gt;&lt;property id=&quot;20300&quot; value=&quot;Slide 22 - &amp;quot;Resources&amp;quot;&quot;/&gt;&lt;property id=&quot;20307&quot; value=&quot;736&quot;/&gt;&lt;/object&gt;&lt;object type=&quot;3&quot; unique_id=&quot;48688&quot;&gt;&lt;property id=&quot;20148&quot; value=&quot;5&quot;/&gt;&lt;property id=&quot;20300&quot; value=&quot;Slide 26 - &amp;quot;Resources&amp;quot;&quot;/&gt;&lt;property id=&quot;20307&quot; value=&quot;735&quot;/&gt;&lt;/object&gt;&lt;object type=&quot;3&quot; unique_id=&quot;48694&quot;&gt;&lt;property id=&quot;20148&quot; value=&quot;5&quot;/&gt;&lt;property id=&quot;20300&quot; value=&quot;Slide 2 - &amp;quot;Discussion Topics&amp;quot;&quot;/&gt;&lt;property id=&quot;20307&quot; value=&quot;737&quot;/&gt;&lt;/object&gt;&lt;object type=&quot;3&quot; unique_id=&quot;48695&quot;&gt;&lt;property id=&quot;20148&quot; value=&quot;5&quot;/&gt;&lt;property id=&quot;20300&quot; value=&quot;Slide 3 - &amp;quot;Workplace Laws and COVID-19&amp;quot;&quot;/&gt;&lt;property id=&quot;20307&quot; value=&quot;752&quot;/&gt;&lt;/object&gt;&lt;object type=&quot;3&quot; unique_id=&quot;48696&quot;&gt;&lt;property id=&quot;20148&quot; value=&quot;5&quot;/&gt;&lt;property id=&quot;20300&quot; value=&quot;Slide 4 - &amp;quot;Part I&amp;quot;&quot;/&gt;&lt;property id=&quot;20307&quot; value=&quot;769&quot;/&gt;&lt;/object&gt;&lt;object type=&quot;3&quot; unique_id=&quot;48697&quot;&gt;&lt;property id=&quot;20148&quot; value=&quot;5&quot;/&gt;&lt;property id=&quot;20300&quot; value=&quot;Slide 5 - &amp;quot;ADA, IP, and COVID-19&amp;quot;&quot;/&gt;&lt;property id=&quot;20307&quot; value=&quot;754&quot;/&gt;&lt;/object&gt;&lt;object type=&quot;3&quot; unique_id=&quot;48698&quot;&gt;&lt;property id=&quot;20148&quot; value=&quot;5&quot;/&gt;&lt;property id=&quot;20300&quot; value=&quot;Slide 6 - &amp;quot;ADA, IP, and COVID-19&amp;quot;&quot;/&gt;&lt;property id=&quot;20307&quot; value=&quot;753&quot;/&gt;&lt;/object&gt;&lt;object type=&quot;3&quot; unique_id=&quot;48699&quot;&gt;&lt;property id=&quot;20148&quot; value=&quot;5&quot;/&gt;&lt;property id=&quot;20300&quot; value=&quot;Slide 7 - &amp;quot;ADA, IP, and COVID-19&amp;quot;&quot;/&gt;&lt;property id=&quot;20307&quot; value=&quot;762&quot;/&gt;&lt;/object&gt;&lt;object type=&quot;3&quot; unique_id=&quot;48700&quot;&gt;&lt;property id=&quot;20148&quot; value=&quot;5&quot;/&gt;&lt;property id=&quot;20300&quot; value=&quot;Slide 8 - &amp;quot;ADA, IP, and COVID-19&amp;quot;&quot;/&gt;&lt;property id=&quot;20307&quot; value=&quot;757&quot;/&gt;&lt;/object&gt;&lt;object type=&quot;3&quot; unique_id=&quot;48701&quot;&gt;&lt;property id=&quot;20148&quot; value=&quot;5&quot;/&gt;&lt;property id=&quot;20300&quot; value=&quot;Slide 9 - &amp;quot;ADA, IP, and COVID-19&amp;quot;&quot;/&gt;&lt;property id=&quot;20307&quot; value=&quot;761&quot;/&gt;&lt;/object&gt;&lt;object type=&quot;3&quot; unique_id=&quot;48702&quot;&gt;&lt;property id=&quot;20148&quot; value=&quot;5&quot;/&gt;&lt;property id=&quot;20300&quot; value=&quot;Slide 10 - &amp;quot;ADA, IP, and COVID-19&amp;quot;&quot;/&gt;&lt;property id=&quot;20307&quot; value=&quot;758&quot;/&gt;&lt;/object&gt;&lt;object type=&quot;3&quot; unique_id=&quot;48703&quot;&gt;&lt;property id=&quot;20148&quot; value=&quot;5&quot;/&gt;&lt;property id=&quot;20300&quot; value=&quot;Slide 11 - &amp;quot;ADA, IP, and COVID-19&amp;quot;&quot;/&gt;&lt;property id=&quot;20307&quot; value=&quot;759&quot;/&gt;&lt;/object&gt;&lt;object type=&quot;3&quot; unique_id=&quot;48704&quot;&gt;&lt;property id=&quot;20148&quot; value=&quot;5&quot;/&gt;&lt;property id=&quot;20300&quot; value=&quot;Slide 13 - &amp;quot;Part II&amp;quot;&quot;/&gt;&lt;property id=&quot;20307&quot; value=&quot;746&quot;/&gt;&lt;/object&gt;&lt;object type=&quot;3&quot; unique_id=&quot;48705&quot;&gt;&lt;property id=&quot;20148&quot; value=&quot;5&quot;/&gt;&lt;property id=&quot;20300&quot; value=&quot;Slide 14 - &amp;quot;Accommodation Topics&amp;quot;&quot;/&gt;&lt;property id=&quot;20307&quot; value=&quot;742&quot;/&gt;&lt;/object&gt;&lt;object type=&quot;3&quot; unique_id=&quot;48706&quot;&gt;&lt;property id=&quot;20148&quot; value=&quot;5&quot;/&gt;&lt;property id=&quot;20300&quot; value=&quot;Slide 16 - &amp;quot;Accommodation Topics&amp;quot;&quot;/&gt;&lt;property id=&quot;20307&quot; value=&quot;763&quot;/&gt;&lt;/object&gt;&lt;object type=&quot;3&quot; unique_id=&quot;48707&quot;&gt;&lt;property id=&quot;20148&quot; value=&quot;5&quot;/&gt;&lt;property id=&quot;20300&quot; value=&quot;Slide 17 - &amp;quot;Accommodation Topics&amp;quot;&quot;/&gt;&lt;property id=&quot;20307&quot; value=&quot;764&quot;/&gt;&lt;/object&gt;&lt;object type=&quot;3&quot; unique_id=&quot;48708&quot;&gt;&lt;property id=&quot;20148&quot; value=&quot;5&quot;/&gt;&lt;property id=&quot;20300&quot; value=&quot;Slide 18 - &amp;quot;Accommodation Topics&amp;quot;&quot;/&gt;&lt;property id=&quot;20307&quot; value=&quot;765&quot;/&gt;&lt;/object&gt;&lt;object type=&quot;3&quot; unique_id=&quot;48709&quot;&gt;&lt;property id=&quot;20148&quot; value=&quot;5&quot;/&gt;&lt;property id=&quot;20300&quot; value=&quot;Slide 19 - &amp;quot;Accommodation Topics&amp;quot;&quot;/&gt;&lt;property id=&quot;20307&quot; value=&quot;766&quot;/&gt;&lt;/object&gt;&lt;object type=&quot;3&quot; unique_id=&quot;48710&quot;&gt;&lt;property id=&quot;20148&quot; value=&quot;5&quot;/&gt;&lt;property id=&quot;20300&quot; value=&quot;Slide 20 - &amp;quot;Accommodation Topics&amp;quot;&quot;/&gt;&lt;property id=&quot;20307&quot; value=&quot;771&quot;/&gt;&lt;/object&gt;&lt;object type=&quot;3&quot; unique_id=&quot;48711&quot;&gt;&lt;property id=&quot;20148&quot; value=&quot;5&quot;/&gt;&lt;property id=&quot;20300&quot; value=&quot;Slide 21 - &amp;quot;Part III&amp;quot;&quot;/&gt;&lt;property id=&quot;20307&quot; value=&quot;768&quot;/&gt;&lt;/object&gt;&lt;object type=&quot;3&quot; unique_id=&quot;48712&quot;&gt;&lt;property id=&quot;20148&quot; value=&quot;5&quot;/&gt;&lt;property id=&quot;20300&quot; value=&quot;Slide 24 - &amp;quot;Resources&amp;quot;&quot;/&gt;&lt;property id=&quot;20307&quot; value=&quot;770&quot;/&gt;&lt;/object&gt;&lt;object type=&quot;3&quot; unique_id=&quot;48713&quot;&gt;&lt;property id=&quot;20148&quot; value=&quot;5&quot;/&gt;&lt;property id=&quot;20300&quot; value=&quot;Slide 27 - &amp;quot;Resources&amp;quot;&quot;/&gt;&lt;property id=&quot;20307&quot; value=&quot;767&quot;/&gt;&lt;/object&gt;&lt;object type=&quot;3&quot; unique_id=&quot;48714&quot;&gt;&lt;property id=&quot;20148&quot; value=&quot;5&quot;/&gt;&lt;property id=&quot;20300&quot; value=&quot;Slide 28 - &amp;quot;Questions? Ask JAN!&amp;quot;&quot;/&gt;&lt;property id=&quot;20307&quot; value=&quot;751&quot;/&gt;&lt;/object&gt;&lt;object type=&quot;3&quot; unique_id=&quot;48715&quot;&gt;&lt;property id=&quot;20148&quot; value=&quot;5&quot;/&gt;&lt;property id=&quot;20300&quot; value=&quot;Slide 29 - &amp;quot;Survey&amp;quot;&quot;/&gt;&lt;property id=&quot;20307&quot; value=&quot;772&quot;/&gt;&lt;/object&gt;&lt;/object&gt;&lt;object type=&quot;4&quot; unique_id=&quot;29438&quot;&gt;&lt;/object&gt;&lt;object type=&quot;10&quot; unique_id=&quot;29473&quot;&gt;&lt;object type=&quot;11&quot; unique_id=&quot;2947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29475&quot;&gt;&lt;property id=&quot;20180&quot; value=&quot;0&quot;/&gt;&lt;property id=&quot;20181&quot; value=&quot;0&quot;/&gt;&lt;property id=&quot;20182&quot; value=&quot;0&quot;/&gt;&lt;property id=&quot;20183&quot; value=&quot;1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EDDE929B-82BA-42D2-A9BB-3CB2BAA60F8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3119817-1546-4EA0-BE64-48E6F1755684}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sz="100" b="1" i="0" u="none" strike="noStrike" kern="1200" cap="none" spc="0" normalizeH="0" baseline="0" noProof="0" dirty="0" smtClean="0">
            <a:ln>
              <a:noFill/>
            </a:ln>
            <a:solidFill>
              <a:srgbClr val="002C5F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sz="100" b="1" i="0" u="none" strike="noStrike" kern="1200" cap="none" spc="0" normalizeH="0" baseline="0" noProof="0" dirty="0" smtClean="0">
            <a:ln>
              <a:noFill/>
            </a:ln>
            <a:solidFill>
              <a:srgbClr val="002C5F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sz="100" b="1" i="0" u="none" strike="noStrike" kern="1200" cap="none" spc="0" normalizeH="0" baseline="0" noProof="0" dirty="0" smtClean="0">
            <a:ln>
              <a:noFill/>
            </a:ln>
            <a:solidFill>
              <a:srgbClr val="002C5F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200"/>
          </a:spcBef>
          <a:spcAft>
            <a:spcPct val="0"/>
          </a:spcAft>
          <a:buClrTx/>
          <a:buSzTx/>
          <a:buFontTx/>
          <a:buNone/>
          <a:tabLst/>
          <a:defRPr kumimoji="0" sz="100" b="1" i="0" u="none" strike="noStrike" kern="1200" cap="none" spc="0" normalizeH="0" baseline="0" noProof="0" dirty="0" smtClean="0">
            <a:ln>
              <a:noFill/>
            </a:ln>
            <a:solidFill>
              <a:srgbClr val="002C5F"/>
            </a:solidFill>
            <a:effectLst/>
            <a:uLnTx/>
            <a:uFillTx/>
            <a:latin typeface="Arial" pitchFamily="34" charset="0"/>
            <a:ea typeface="+mj-ea"/>
            <a:cs typeface="Arial" pitchFamily="34" charset="0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2167</Words>
  <Application>Microsoft Office PowerPoint</Application>
  <PresentationFormat>On-screen Show (4:3)</PresentationFormat>
  <Paragraphs>304</Paragraphs>
  <Slides>29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Courier New</vt:lpstr>
      <vt:lpstr>Wingdings</vt:lpstr>
      <vt:lpstr>1_Office Theme</vt:lpstr>
      <vt:lpstr>6_Office Theme</vt:lpstr>
      <vt:lpstr>7_Office Theme</vt:lpstr>
      <vt:lpstr>4_Office Theme</vt:lpstr>
      <vt:lpstr>JAN Webcast Series 2021 ADA and Accommodation Lessons Learned:  COVID-19 Edition  Teri Weber, Senior Vice President, Spring Consulting Group Tracie DeFreitas, Principal Consultant, ADA Specialist, JAN </vt:lpstr>
      <vt:lpstr>Discussion Topics</vt:lpstr>
      <vt:lpstr>Workplace Laws and COVID-19</vt:lpstr>
      <vt:lpstr>Part I</vt:lpstr>
      <vt:lpstr>ADA, IP, and COVID-19</vt:lpstr>
      <vt:lpstr>ADA, IP, and COVID-19</vt:lpstr>
      <vt:lpstr>ADA, IP, and COVID-19</vt:lpstr>
      <vt:lpstr>ADA, IP, and COVID-19</vt:lpstr>
      <vt:lpstr>ADA, IP, and COVID-19</vt:lpstr>
      <vt:lpstr>ADA, IP, and COVID-19</vt:lpstr>
      <vt:lpstr>ADA, IP, and COVID-19</vt:lpstr>
      <vt:lpstr>Tips for Engaging in the IP</vt:lpstr>
      <vt:lpstr>Part II</vt:lpstr>
      <vt:lpstr>Accommodation Topics</vt:lpstr>
      <vt:lpstr>Accommodation Topics</vt:lpstr>
      <vt:lpstr>Accommodation Topics</vt:lpstr>
      <vt:lpstr>Accommodation Topics</vt:lpstr>
      <vt:lpstr>Accommodation Topics</vt:lpstr>
      <vt:lpstr>Accommodation Topics</vt:lpstr>
      <vt:lpstr>Accommodation Topics</vt:lpstr>
      <vt:lpstr>Part III</vt:lpstr>
      <vt:lpstr>Resources</vt:lpstr>
      <vt:lpstr>Resources</vt:lpstr>
      <vt:lpstr>Resources</vt:lpstr>
      <vt:lpstr>Resources</vt:lpstr>
      <vt:lpstr>Resources</vt:lpstr>
      <vt:lpstr>Resources</vt:lpstr>
      <vt:lpstr>Questions? Ask JAN!</vt:lpstr>
      <vt:lpstr>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2020-06-04T13:22:33Z</dcterms:created>
  <dcterms:modified xsi:type="dcterms:W3CDTF">2021-03-09T14:28:22Z</dcterms:modified>
</cp:coreProperties>
</file>