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1"/>
    <p:sldMasterId id="2147483660" r:id="rId2"/>
    <p:sldMasterId id="2147483705" r:id="rId3"/>
  </p:sldMasterIdLst>
  <p:notesMasterIdLst>
    <p:notesMasterId r:id="rId53"/>
  </p:notesMasterIdLst>
  <p:sldIdLst>
    <p:sldId id="256" r:id="rId4"/>
    <p:sldId id="297" r:id="rId5"/>
    <p:sldId id="1167" r:id="rId6"/>
    <p:sldId id="257" r:id="rId7"/>
    <p:sldId id="1168" r:id="rId8"/>
    <p:sldId id="1133" r:id="rId9"/>
    <p:sldId id="379" r:id="rId10"/>
    <p:sldId id="1144" r:id="rId11"/>
    <p:sldId id="1134" r:id="rId12"/>
    <p:sldId id="343" r:id="rId13"/>
    <p:sldId id="382" r:id="rId14"/>
    <p:sldId id="383" r:id="rId15"/>
    <p:sldId id="1147" r:id="rId16"/>
    <p:sldId id="1148" r:id="rId17"/>
    <p:sldId id="1164" r:id="rId18"/>
    <p:sldId id="1165" r:id="rId19"/>
    <p:sldId id="265" r:id="rId20"/>
    <p:sldId id="278" r:id="rId21"/>
    <p:sldId id="1135" r:id="rId22"/>
    <p:sldId id="1145" r:id="rId23"/>
    <p:sldId id="1137" r:id="rId24"/>
    <p:sldId id="1136" r:id="rId25"/>
    <p:sldId id="1151" r:id="rId26"/>
    <p:sldId id="1150" r:id="rId27"/>
    <p:sldId id="1138" r:id="rId28"/>
    <p:sldId id="1153" r:id="rId29"/>
    <p:sldId id="1152" r:id="rId30"/>
    <p:sldId id="1146" r:id="rId31"/>
    <p:sldId id="1140" r:id="rId32"/>
    <p:sldId id="1154" r:id="rId33"/>
    <p:sldId id="1155" r:id="rId34"/>
    <p:sldId id="1156" r:id="rId35"/>
    <p:sldId id="1166" r:id="rId36"/>
    <p:sldId id="1169" r:id="rId37"/>
    <p:sldId id="1158" r:id="rId38"/>
    <p:sldId id="1159" r:id="rId39"/>
    <p:sldId id="1142" r:id="rId40"/>
    <p:sldId id="440" r:id="rId41"/>
    <p:sldId id="1170" r:id="rId42"/>
    <p:sldId id="1171" r:id="rId43"/>
    <p:sldId id="1157" r:id="rId44"/>
    <p:sldId id="1160" r:id="rId45"/>
    <p:sldId id="1161" r:id="rId46"/>
    <p:sldId id="1162" r:id="rId47"/>
    <p:sldId id="1163" r:id="rId48"/>
    <p:sldId id="1132" r:id="rId49"/>
    <p:sldId id="1172" r:id="rId50"/>
    <p:sldId id="299" r:id="rId51"/>
    <p:sldId id="296" r:id="rId52"/>
  </p:sldIdLst>
  <p:sldSz cx="12192000" cy="6858000"/>
  <p:notesSz cx="6858000" cy="9144000"/>
  <p:custDataLst>
    <p:tags r:id="rId5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0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44" autoAdjust="0"/>
    <p:restoredTop sz="71328" autoAdjust="0"/>
  </p:normalViewPr>
  <p:slideViewPr>
    <p:cSldViewPr snapToGrid="0">
      <p:cViewPr varScale="1">
        <p:scale>
          <a:sx n="81" d="100"/>
          <a:sy n="81" d="100"/>
        </p:scale>
        <p:origin x="1392" y="90"/>
      </p:cViewPr>
      <p:guideLst/>
    </p:cSldViewPr>
  </p:slideViewPr>
  <p:outlineViewPr>
    <p:cViewPr>
      <p:scale>
        <a:sx n="33" d="100"/>
        <a:sy n="33" d="100"/>
      </p:scale>
      <p:origin x="0" y="-1485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1" d="100"/>
          <a:sy n="51" d="100"/>
        </p:scale>
        <p:origin x="2694" y="3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diagrams/_rels/data1.xml.rels><?xml version="1.0" encoding="UTF-8" standalone="yes"?>
<Relationships xmlns="http://schemas.openxmlformats.org/package/2006/relationships"><Relationship Id="rId1" Type="http://schemas.openxmlformats.org/officeDocument/2006/relationships/hyperlink" Target="https://askjan.org/Training/JAN-Webcast-Frequently-Asked-Questions.cfm" TargetMode="External"/></Relationships>
</file>

<file path=ppt/diagrams/_rels/data3.xml.rels><?xml version="1.0" encoding="UTF-8" standalone="yes"?>
<Relationships xmlns="http://schemas.openxmlformats.org/package/2006/relationships"><Relationship Id="rId2" Type="http://schemas.openxmlformats.org/officeDocument/2006/relationships/image" Target="../media/image26.svg"/><Relationship Id="rId1" Type="http://schemas.openxmlformats.org/officeDocument/2006/relationships/image" Target="../media/image25.png"/></Relationships>
</file>

<file path=ppt/diagrams/_rels/data4.xml.rels><?xml version="1.0" encoding="UTF-8" standalone="yes"?>
<Relationships xmlns="http://schemas.openxmlformats.org/package/2006/relationships"><Relationship Id="rId2" Type="http://schemas.openxmlformats.org/officeDocument/2006/relationships/image" Target="../media/image28.svg"/><Relationship Id="rId1" Type="http://schemas.openxmlformats.org/officeDocument/2006/relationships/image" Target="../media/image27.png"/></Relationships>
</file>

<file path=ppt/diagrams/_rels/data5.xml.rels><?xml version="1.0" encoding="UTF-8" standalone="yes"?>
<Relationships xmlns="http://schemas.openxmlformats.org/package/2006/relationships"><Relationship Id="rId2" Type="http://schemas.openxmlformats.org/officeDocument/2006/relationships/image" Target="../media/image30.svg"/><Relationship Id="rId1" Type="http://schemas.openxmlformats.org/officeDocument/2006/relationships/image" Target="../media/image29.png"/></Relationships>
</file>

<file path=ppt/diagrams/_rels/drawing1.xml.rels><?xml version="1.0" encoding="UTF-8" standalone="yes"?>
<Relationships xmlns="http://schemas.openxmlformats.org/package/2006/relationships"><Relationship Id="rId1" Type="http://schemas.openxmlformats.org/officeDocument/2006/relationships/hyperlink" Target="https://askjan.org/Training/JAN-Webcast-Frequently-Asked-Questions.cfm" TargetMode="External"/></Relationships>
</file>

<file path=ppt/diagrams/_rels/drawing3.xml.rels><?xml version="1.0" encoding="UTF-8" standalone="yes"?>
<Relationships xmlns="http://schemas.openxmlformats.org/package/2006/relationships"><Relationship Id="rId2" Type="http://schemas.openxmlformats.org/officeDocument/2006/relationships/image" Target="../media/image26.svg"/><Relationship Id="rId1" Type="http://schemas.openxmlformats.org/officeDocument/2006/relationships/image" Target="../media/image25.png"/></Relationships>
</file>

<file path=ppt/diagrams/_rels/drawing4.xml.rels><?xml version="1.0" encoding="UTF-8" standalone="yes"?>
<Relationships xmlns="http://schemas.openxmlformats.org/package/2006/relationships"><Relationship Id="rId2" Type="http://schemas.openxmlformats.org/officeDocument/2006/relationships/image" Target="../media/image28.svg"/><Relationship Id="rId1" Type="http://schemas.openxmlformats.org/officeDocument/2006/relationships/image" Target="../media/image27.png"/></Relationships>
</file>

<file path=ppt/diagrams/_rels/drawing5.xml.rels><?xml version="1.0" encoding="UTF-8" standalone="yes"?>
<Relationships xmlns="http://schemas.openxmlformats.org/package/2006/relationships"><Relationship Id="rId2" Type="http://schemas.openxmlformats.org/officeDocument/2006/relationships/image" Target="../media/image30.svg"/><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E41658-748A-416F-B25B-90E4AB62BFE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B0CF235-2E22-4C7A-8E13-61249CB1D138}">
      <dgm:prSet custT="1"/>
      <dgm:spPr/>
      <dgm:t>
        <a:bodyPr/>
        <a:lstStyle/>
        <a:p>
          <a:r>
            <a:rPr lang="en-US" sz="2400" b="1" dirty="0">
              <a:latin typeface="Arial" panose="020B0604020202020204" pitchFamily="34" charset="0"/>
              <a:cs typeface="Arial" panose="020B0604020202020204" pitchFamily="34" charset="0"/>
            </a:rPr>
            <a:t>Technical Difficulties</a:t>
          </a:r>
        </a:p>
      </dgm:t>
      <dgm:extLst>
        <a:ext uri="{E40237B7-FDA0-4F09-8148-C483321AD2D9}">
          <dgm14:cNvPr xmlns:dgm14="http://schemas.microsoft.com/office/drawing/2010/diagram" id="0" name="" descr="Technical Difficulties&#10;Q&amp;A option at the bottom of the screen&#10;800-526-7234 or 877-781-9403 (TTY) - or Live Chat at AskJAN.org&#10;Frequently Asked Questions (FAQ)&#10;https://AskJAN.org/Training/JAN-Webcast-Frequently-Asked-Questions.cfm"/>
        </a:ext>
      </dgm:extLst>
    </dgm:pt>
    <dgm:pt modelId="{14D84117-4829-415C-9281-99B764E2B6DA}" type="parTrans" cxnId="{3B14F641-B5A3-4AC9-8369-BAE6428CBA10}">
      <dgm:prSet/>
      <dgm:spPr/>
      <dgm:t>
        <a:bodyPr/>
        <a:lstStyle/>
        <a:p>
          <a:endParaRPr lang="en-US"/>
        </a:p>
      </dgm:t>
    </dgm:pt>
    <dgm:pt modelId="{A91D0426-4D62-47DD-9E4A-435D5A57758E}" type="sibTrans" cxnId="{3B14F641-B5A3-4AC9-8369-BAE6428CBA10}">
      <dgm:prSet/>
      <dgm:spPr/>
      <dgm:t>
        <a:bodyPr/>
        <a:lstStyle/>
        <a:p>
          <a:endParaRPr lang="en-US"/>
        </a:p>
      </dgm:t>
    </dgm:pt>
    <dgm:pt modelId="{64E69A92-5BE1-4ADB-AFBD-5CF6A4FC6A6D}">
      <dgm:prSet custT="1"/>
      <dgm:spPr/>
      <dgm:t>
        <a:bodyPr/>
        <a:lstStyle/>
        <a:p>
          <a:pPr>
            <a:spcAft>
              <a:spcPts val="600"/>
            </a:spcAft>
            <a:buFont typeface="Wingdings" panose="05000000000000000000" pitchFamily="2" charset="2"/>
            <a:buChar char="§"/>
          </a:pPr>
          <a:r>
            <a:rPr lang="en-US" sz="2400" b="0" dirty="0">
              <a:solidFill>
                <a:schemeClr val="accent1"/>
              </a:solidFill>
              <a:latin typeface="Arial" panose="020B0604020202020204" pitchFamily="34" charset="0"/>
              <a:cs typeface="Arial" panose="020B0604020202020204" pitchFamily="34" charset="0"/>
            </a:rPr>
            <a:t>Q&amp;A option at the bottom of the screen</a:t>
          </a:r>
          <a:endParaRPr lang="en-US" sz="2400" dirty="0">
            <a:solidFill>
              <a:schemeClr val="accent1"/>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Technical Difficulties&#10;"/>
        </a:ext>
      </dgm:extLst>
    </dgm:pt>
    <dgm:pt modelId="{B88D2E92-6254-4C1C-84DD-F126B52DF831}" type="parTrans" cxnId="{72569E5A-E370-4993-AC11-DFC42011F132}">
      <dgm:prSet/>
      <dgm:spPr/>
      <dgm:t>
        <a:bodyPr/>
        <a:lstStyle/>
        <a:p>
          <a:endParaRPr lang="en-US"/>
        </a:p>
      </dgm:t>
    </dgm:pt>
    <dgm:pt modelId="{00BCC3C3-7DFC-4C9F-98A8-31A78ED06A80}" type="sibTrans" cxnId="{72569E5A-E370-4993-AC11-DFC42011F132}">
      <dgm:prSet/>
      <dgm:spPr/>
      <dgm:t>
        <a:bodyPr/>
        <a:lstStyle/>
        <a:p>
          <a:endParaRPr lang="en-US"/>
        </a:p>
      </dgm:t>
    </dgm:pt>
    <dgm:pt modelId="{A0D0EC85-F76E-407A-B930-8719D0CAC1C7}">
      <dgm:prSet custT="1"/>
      <dgm:spPr/>
      <dgm:t>
        <a:bodyPr/>
        <a:lstStyle/>
        <a:p>
          <a:pPr>
            <a:spcAft>
              <a:spcPts val="600"/>
            </a:spcAft>
            <a:buFont typeface="Wingdings" panose="05000000000000000000" pitchFamily="2" charset="2"/>
            <a:buChar char="§"/>
          </a:pPr>
          <a:r>
            <a:rPr lang="en-US" sz="2400" dirty="0">
              <a:solidFill>
                <a:schemeClr val="accent1"/>
              </a:solidFill>
              <a:latin typeface="Arial" panose="020B0604020202020204" pitchFamily="34" charset="0"/>
              <a:cs typeface="Arial" panose="020B0604020202020204" pitchFamily="34" charset="0"/>
            </a:rPr>
            <a:t>800-526-7234 or 877-781-9403 (TTY) OR </a:t>
          </a:r>
          <a:r>
            <a:rPr lang="en-US" sz="2400" b="0" dirty="0">
              <a:solidFill>
                <a:schemeClr val="accent1"/>
              </a:solidFill>
              <a:latin typeface="Arial" panose="020B0604020202020204" pitchFamily="34" charset="0"/>
              <a:cs typeface="Arial" panose="020B0604020202020204" pitchFamily="34" charset="0"/>
            </a:rPr>
            <a:t>Live Chat at AskJAN.org</a:t>
          </a:r>
          <a:endParaRPr lang="en-US" sz="2400" dirty="0">
            <a:solidFill>
              <a:schemeClr val="accent1"/>
            </a:solidFill>
            <a:latin typeface="Arial" panose="020B0604020202020204" pitchFamily="34" charset="0"/>
            <a:cs typeface="Arial" panose="020B0604020202020204" pitchFamily="34" charset="0"/>
          </a:endParaRPr>
        </a:p>
      </dgm:t>
    </dgm:pt>
    <dgm:pt modelId="{8CDCFEF6-4728-45BC-B198-C9136E6007E4}" type="parTrans" cxnId="{B69D316B-8B53-428E-A800-2751D46E320F}">
      <dgm:prSet/>
      <dgm:spPr/>
      <dgm:t>
        <a:bodyPr/>
        <a:lstStyle/>
        <a:p>
          <a:endParaRPr lang="en-US"/>
        </a:p>
      </dgm:t>
    </dgm:pt>
    <dgm:pt modelId="{10C03239-F943-4575-B204-FB2E8DDC6451}" type="sibTrans" cxnId="{B69D316B-8B53-428E-A800-2751D46E320F}">
      <dgm:prSet/>
      <dgm:spPr/>
      <dgm:t>
        <a:bodyPr/>
        <a:lstStyle/>
        <a:p>
          <a:endParaRPr lang="en-US"/>
        </a:p>
      </dgm:t>
    </dgm:pt>
    <dgm:pt modelId="{E991C8F1-370B-4479-84C7-FCFBB9BD21ED}">
      <dgm:prSet custT="1"/>
      <dgm:spPr/>
      <dgm:t>
        <a:bodyPr/>
        <a:lstStyle/>
        <a:p>
          <a:pPr>
            <a:spcAft>
              <a:spcPts val="600"/>
            </a:spcAft>
            <a:buFont typeface="Wingdings" panose="05000000000000000000" pitchFamily="2" charset="2"/>
            <a:buChar char="§"/>
          </a:pPr>
          <a:r>
            <a:rPr lang="en-US" sz="2400" dirty="0">
              <a:solidFill>
                <a:schemeClr val="accent1"/>
              </a:solidFill>
              <a:latin typeface="Arial" panose="020B0604020202020204" pitchFamily="34" charset="0"/>
              <a:cs typeface="Arial" panose="020B0604020202020204" pitchFamily="34" charset="0"/>
            </a:rPr>
            <a:t>Frequently Asked Questions (FAQ)</a:t>
          </a:r>
          <a:br>
            <a:rPr lang="en-US" sz="2400" dirty="0">
              <a:solidFill>
                <a:schemeClr val="accent1"/>
              </a:solidFill>
              <a:latin typeface="Arial" panose="020B0604020202020204" pitchFamily="34" charset="0"/>
              <a:cs typeface="Arial" panose="020B0604020202020204" pitchFamily="34" charset="0"/>
            </a:rPr>
          </a:br>
          <a:r>
            <a:rPr lang="en-US" sz="2200" dirty="0">
              <a:solidFill>
                <a:srgbClr val="4590B8"/>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AskJAN.org/Training/JAN-Webcast-Frequently-Asked-</a:t>
          </a:r>
          <a:r>
            <a:rPr lang="en-US" sz="2200" dirty="0" err="1">
              <a:solidFill>
                <a:srgbClr val="4590B8"/>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Questions.cfm</a:t>
          </a:r>
          <a:endParaRPr lang="en-US" sz="2200" dirty="0">
            <a:solidFill>
              <a:srgbClr val="4590B8"/>
            </a:solidFill>
            <a:latin typeface="Arial" panose="020B0604020202020204" pitchFamily="34" charset="0"/>
            <a:cs typeface="Arial" panose="020B0604020202020204" pitchFamily="34" charset="0"/>
          </a:endParaRPr>
        </a:p>
      </dgm:t>
    </dgm:pt>
    <dgm:pt modelId="{930E5A43-25CF-43D8-9BD7-2AEC449FA1E4}" type="parTrans" cxnId="{9EC85DC8-9BF8-4F62-8653-D01315BFECBE}">
      <dgm:prSet/>
      <dgm:spPr/>
      <dgm:t>
        <a:bodyPr/>
        <a:lstStyle/>
        <a:p>
          <a:endParaRPr lang="en-US"/>
        </a:p>
      </dgm:t>
    </dgm:pt>
    <dgm:pt modelId="{9DA96016-F554-47B4-BF23-62ED0D5A4AEA}" type="sibTrans" cxnId="{9EC85DC8-9BF8-4F62-8653-D01315BFECBE}">
      <dgm:prSet/>
      <dgm:spPr/>
      <dgm:t>
        <a:bodyPr/>
        <a:lstStyle/>
        <a:p>
          <a:endParaRPr lang="en-US"/>
        </a:p>
      </dgm:t>
    </dgm:pt>
    <dgm:pt modelId="{60AB98D6-AF39-48B1-9FDA-980A27825AAB}">
      <dgm:prSet custT="1"/>
      <dgm:spPr/>
      <dgm:t>
        <a:bodyPr/>
        <a:lstStyle/>
        <a:p>
          <a:r>
            <a:rPr lang="en-US" sz="2400" b="1">
              <a:latin typeface="Arial" panose="020B0604020202020204" pitchFamily="34" charset="0"/>
              <a:cs typeface="Arial" panose="020B0604020202020204" pitchFamily="34" charset="0"/>
            </a:rPr>
            <a:t>Questions for Presenters</a:t>
          </a:r>
          <a:endParaRPr lang="en-US" sz="2400" b="1"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Questions for presenters"/>
        </a:ext>
      </dgm:extLst>
    </dgm:pt>
    <dgm:pt modelId="{AC2DDBC1-4497-4D5D-A172-B59FE646D1F0}" type="parTrans" cxnId="{E8685657-AD61-4141-B4AE-9B76FFAE870C}">
      <dgm:prSet/>
      <dgm:spPr/>
      <dgm:t>
        <a:bodyPr/>
        <a:lstStyle/>
        <a:p>
          <a:endParaRPr lang="en-US"/>
        </a:p>
      </dgm:t>
    </dgm:pt>
    <dgm:pt modelId="{BF9621C5-17DE-403B-8434-3F6C6A9D85C1}" type="sibTrans" cxnId="{E8685657-AD61-4141-B4AE-9B76FFAE870C}">
      <dgm:prSet/>
      <dgm:spPr/>
      <dgm:t>
        <a:bodyPr/>
        <a:lstStyle/>
        <a:p>
          <a:endParaRPr lang="en-US"/>
        </a:p>
      </dgm:t>
    </dgm:pt>
    <dgm:pt modelId="{97DDAC5C-016D-475E-981C-FE2556BF9CD0}">
      <dgm:prSet custT="1"/>
      <dgm:spPr/>
      <dgm:t>
        <a:bodyPr/>
        <a:lstStyle/>
        <a:p>
          <a:pPr>
            <a:spcAft>
              <a:spcPts val="600"/>
            </a:spcAft>
            <a:buFont typeface="Wingdings" panose="05000000000000000000" pitchFamily="2" charset="2"/>
            <a:buChar char="§"/>
          </a:pPr>
          <a:r>
            <a:rPr lang="en-US" sz="2400" b="0" dirty="0">
              <a:solidFill>
                <a:schemeClr val="accent1"/>
              </a:solidFill>
              <a:latin typeface="Arial" panose="020B0604020202020204" pitchFamily="34" charset="0"/>
              <a:cs typeface="Arial" panose="020B0604020202020204" pitchFamily="34" charset="0"/>
            </a:rPr>
            <a:t>Q&amp;A option at the bottom of the screen</a:t>
          </a:r>
          <a:endParaRPr lang="en-US" sz="2400" dirty="0">
            <a:solidFill>
              <a:schemeClr val="accent1"/>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Q&amp;A option at the bottom of the screen&#10;"/>
        </a:ext>
      </dgm:extLst>
    </dgm:pt>
    <dgm:pt modelId="{E06F4572-7324-4478-B4B8-8AAA7C56E6E3}" type="parTrans" cxnId="{FFE19E8D-FE22-4DF7-9858-1BEC076979D9}">
      <dgm:prSet/>
      <dgm:spPr/>
      <dgm:t>
        <a:bodyPr/>
        <a:lstStyle/>
        <a:p>
          <a:endParaRPr lang="en-US"/>
        </a:p>
      </dgm:t>
    </dgm:pt>
    <dgm:pt modelId="{D4284F25-C145-400F-A894-C1144BD7A212}" type="sibTrans" cxnId="{FFE19E8D-FE22-4DF7-9858-1BEC076979D9}">
      <dgm:prSet/>
      <dgm:spPr/>
      <dgm:t>
        <a:bodyPr/>
        <a:lstStyle/>
        <a:p>
          <a:endParaRPr lang="en-US"/>
        </a:p>
      </dgm:t>
    </dgm:pt>
    <dgm:pt modelId="{32773AEB-9017-42B8-9DBF-E8C601913FBE}" type="pres">
      <dgm:prSet presAssocID="{48E41658-748A-416F-B25B-90E4AB62BFE7}" presName="linear" presStyleCnt="0">
        <dgm:presLayoutVars>
          <dgm:dir/>
          <dgm:animLvl val="lvl"/>
          <dgm:resizeHandles val="exact"/>
        </dgm:presLayoutVars>
      </dgm:prSet>
      <dgm:spPr/>
    </dgm:pt>
    <dgm:pt modelId="{F4A51513-F584-4433-BB57-2565BE02335B}" type="pres">
      <dgm:prSet presAssocID="{EB0CF235-2E22-4C7A-8E13-61249CB1D138}" presName="parentLin" presStyleCnt="0"/>
      <dgm:spPr/>
    </dgm:pt>
    <dgm:pt modelId="{E34029AD-DE74-4F42-BADD-23386EED1BF2}" type="pres">
      <dgm:prSet presAssocID="{EB0CF235-2E22-4C7A-8E13-61249CB1D138}" presName="parentLeftMargin" presStyleLbl="node1" presStyleIdx="0" presStyleCnt="2"/>
      <dgm:spPr/>
    </dgm:pt>
    <dgm:pt modelId="{C33B9B2B-6CAA-4302-BE0D-981D8F0C9B10}" type="pres">
      <dgm:prSet presAssocID="{EB0CF235-2E22-4C7A-8E13-61249CB1D138}" presName="parentText" presStyleLbl="node1" presStyleIdx="0" presStyleCnt="2">
        <dgm:presLayoutVars>
          <dgm:chMax val="0"/>
          <dgm:bulletEnabled val="1"/>
        </dgm:presLayoutVars>
      </dgm:prSet>
      <dgm:spPr/>
    </dgm:pt>
    <dgm:pt modelId="{5A3242D5-FE94-4E3E-9662-9AF9A96828BB}" type="pres">
      <dgm:prSet presAssocID="{EB0CF235-2E22-4C7A-8E13-61249CB1D138}" presName="negativeSpace" presStyleCnt="0"/>
      <dgm:spPr/>
    </dgm:pt>
    <dgm:pt modelId="{C06939AD-943B-41EC-AB1A-4DF5ED39792E}" type="pres">
      <dgm:prSet presAssocID="{EB0CF235-2E22-4C7A-8E13-61249CB1D138}" presName="childText" presStyleLbl="conFgAcc1" presStyleIdx="0" presStyleCnt="2" custLinFactNeighborX="2" custLinFactNeighborY="-4211">
        <dgm:presLayoutVars>
          <dgm:bulletEnabled val="1"/>
        </dgm:presLayoutVars>
      </dgm:prSet>
      <dgm:spPr/>
    </dgm:pt>
    <dgm:pt modelId="{879F7C83-3D78-4D02-8F88-A45DA1A4C6FA}" type="pres">
      <dgm:prSet presAssocID="{A91D0426-4D62-47DD-9E4A-435D5A57758E}" presName="spaceBetweenRectangles" presStyleCnt="0"/>
      <dgm:spPr/>
    </dgm:pt>
    <dgm:pt modelId="{99FB2BE3-DB85-44EE-829E-2EF1B7B01D5A}" type="pres">
      <dgm:prSet presAssocID="{60AB98D6-AF39-48B1-9FDA-980A27825AAB}" presName="parentLin" presStyleCnt="0"/>
      <dgm:spPr/>
    </dgm:pt>
    <dgm:pt modelId="{CDCD3D56-5C4D-4636-A462-F138E142B50E}" type="pres">
      <dgm:prSet presAssocID="{60AB98D6-AF39-48B1-9FDA-980A27825AAB}" presName="parentLeftMargin" presStyleLbl="node1" presStyleIdx="0" presStyleCnt="2"/>
      <dgm:spPr/>
    </dgm:pt>
    <dgm:pt modelId="{BF394396-594D-48B4-88B6-57E0EB5F2607}" type="pres">
      <dgm:prSet presAssocID="{60AB98D6-AF39-48B1-9FDA-980A27825AAB}" presName="parentText" presStyleLbl="node1" presStyleIdx="1" presStyleCnt="2">
        <dgm:presLayoutVars>
          <dgm:chMax val="0"/>
          <dgm:bulletEnabled val="1"/>
        </dgm:presLayoutVars>
      </dgm:prSet>
      <dgm:spPr/>
    </dgm:pt>
    <dgm:pt modelId="{295D66FB-7A91-4C89-B07D-629291149789}" type="pres">
      <dgm:prSet presAssocID="{60AB98D6-AF39-48B1-9FDA-980A27825AAB}" presName="negativeSpace" presStyleCnt="0"/>
      <dgm:spPr/>
    </dgm:pt>
    <dgm:pt modelId="{D395A932-415F-4401-9F15-706E3511CF60}" type="pres">
      <dgm:prSet presAssocID="{60AB98D6-AF39-48B1-9FDA-980A27825AAB}" presName="childText" presStyleLbl="conFgAcc1" presStyleIdx="1" presStyleCnt="2">
        <dgm:presLayoutVars>
          <dgm:bulletEnabled val="1"/>
        </dgm:presLayoutVars>
      </dgm:prSet>
      <dgm:spPr/>
    </dgm:pt>
  </dgm:ptLst>
  <dgm:cxnLst>
    <dgm:cxn modelId="{0C6E4B0E-6CF6-4B5F-98E6-15B1F32094F7}" type="presOf" srcId="{48E41658-748A-416F-B25B-90E4AB62BFE7}" destId="{32773AEB-9017-42B8-9DBF-E8C601913FBE}" srcOrd="0" destOrd="0" presId="urn:microsoft.com/office/officeart/2005/8/layout/list1"/>
    <dgm:cxn modelId="{3899FF21-C1B0-4AA5-A7BD-638E4BC893E2}" type="presOf" srcId="{64E69A92-5BE1-4ADB-AFBD-5CF6A4FC6A6D}" destId="{C06939AD-943B-41EC-AB1A-4DF5ED39792E}" srcOrd="0" destOrd="0" presId="urn:microsoft.com/office/officeart/2005/8/layout/list1"/>
    <dgm:cxn modelId="{3B14F641-B5A3-4AC9-8369-BAE6428CBA10}" srcId="{48E41658-748A-416F-B25B-90E4AB62BFE7}" destId="{EB0CF235-2E22-4C7A-8E13-61249CB1D138}" srcOrd="0" destOrd="0" parTransId="{14D84117-4829-415C-9281-99B764E2B6DA}" sibTransId="{A91D0426-4D62-47DD-9E4A-435D5A57758E}"/>
    <dgm:cxn modelId="{B69D316B-8B53-428E-A800-2751D46E320F}" srcId="{EB0CF235-2E22-4C7A-8E13-61249CB1D138}" destId="{A0D0EC85-F76E-407A-B930-8719D0CAC1C7}" srcOrd="1" destOrd="0" parTransId="{8CDCFEF6-4728-45BC-B198-C9136E6007E4}" sibTransId="{10C03239-F943-4575-B204-FB2E8DDC6451}"/>
    <dgm:cxn modelId="{E310A54D-D998-4E51-BCBE-EF6D04216F6C}" type="presOf" srcId="{60AB98D6-AF39-48B1-9FDA-980A27825AAB}" destId="{CDCD3D56-5C4D-4636-A462-F138E142B50E}" srcOrd="0" destOrd="0" presId="urn:microsoft.com/office/officeart/2005/8/layout/list1"/>
    <dgm:cxn modelId="{52766150-E9FE-4F40-873D-5D1FAE6CD5EC}" type="presOf" srcId="{EB0CF235-2E22-4C7A-8E13-61249CB1D138}" destId="{E34029AD-DE74-4F42-BADD-23386EED1BF2}" srcOrd="0" destOrd="0" presId="urn:microsoft.com/office/officeart/2005/8/layout/list1"/>
    <dgm:cxn modelId="{19D22475-9229-4197-8D9E-44ECF1D0CC40}" type="presOf" srcId="{A0D0EC85-F76E-407A-B930-8719D0CAC1C7}" destId="{C06939AD-943B-41EC-AB1A-4DF5ED39792E}" srcOrd="0" destOrd="1" presId="urn:microsoft.com/office/officeart/2005/8/layout/list1"/>
    <dgm:cxn modelId="{E8685657-AD61-4141-B4AE-9B76FFAE870C}" srcId="{48E41658-748A-416F-B25B-90E4AB62BFE7}" destId="{60AB98D6-AF39-48B1-9FDA-980A27825AAB}" srcOrd="1" destOrd="0" parTransId="{AC2DDBC1-4497-4D5D-A172-B59FE646D1F0}" sibTransId="{BF9621C5-17DE-403B-8434-3F6C6A9D85C1}"/>
    <dgm:cxn modelId="{72569E5A-E370-4993-AC11-DFC42011F132}" srcId="{EB0CF235-2E22-4C7A-8E13-61249CB1D138}" destId="{64E69A92-5BE1-4ADB-AFBD-5CF6A4FC6A6D}" srcOrd="0" destOrd="0" parTransId="{B88D2E92-6254-4C1C-84DD-F126B52DF831}" sibTransId="{00BCC3C3-7DFC-4C9F-98A8-31A78ED06A80}"/>
    <dgm:cxn modelId="{61FBF78A-6653-4FC0-9914-44CE38A898F7}" type="presOf" srcId="{60AB98D6-AF39-48B1-9FDA-980A27825AAB}" destId="{BF394396-594D-48B4-88B6-57E0EB5F2607}" srcOrd="1" destOrd="0" presId="urn:microsoft.com/office/officeart/2005/8/layout/list1"/>
    <dgm:cxn modelId="{FFE19E8D-FE22-4DF7-9858-1BEC076979D9}" srcId="{60AB98D6-AF39-48B1-9FDA-980A27825AAB}" destId="{97DDAC5C-016D-475E-981C-FE2556BF9CD0}" srcOrd="0" destOrd="0" parTransId="{E06F4572-7324-4478-B4B8-8AAA7C56E6E3}" sibTransId="{D4284F25-C145-400F-A894-C1144BD7A212}"/>
    <dgm:cxn modelId="{9EC85DC8-9BF8-4F62-8653-D01315BFECBE}" srcId="{EB0CF235-2E22-4C7A-8E13-61249CB1D138}" destId="{E991C8F1-370B-4479-84C7-FCFBB9BD21ED}" srcOrd="2" destOrd="0" parTransId="{930E5A43-25CF-43D8-9BD7-2AEC449FA1E4}" sibTransId="{9DA96016-F554-47B4-BF23-62ED0D5A4AEA}"/>
    <dgm:cxn modelId="{34E7D1E7-3CAE-4F41-A82E-61C29DCD0101}" type="presOf" srcId="{E991C8F1-370B-4479-84C7-FCFBB9BD21ED}" destId="{C06939AD-943B-41EC-AB1A-4DF5ED39792E}" srcOrd="0" destOrd="2" presId="urn:microsoft.com/office/officeart/2005/8/layout/list1"/>
    <dgm:cxn modelId="{A36CE6F5-13C4-4116-ACA6-DB50C6093A7E}" type="presOf" srcId="{97DDAC5C-016D-475E-981C-FE2556BF9CD0}" destId="{D395A932-415F-4401-9F15-706E3511CF60}" srcOrd="0" destOrd="0" presId="urn:microsoft.com/office/officeart/2005/8/layout/list1"/>
    <dgm:cxn modelId="{EA2545FD-024A-4FFF-A43F-D284269E825E}" type="presOf" srcId="{EB0CF235-2E22-4C7A-8E13-61249CB1D138}" destId="{C33B9B2B-6CAA-4302-BE0D-981D8F0C9B10}" srcOrd="1" destOrd="0" presId="urn:microsoft.com/office/officeart/2005/8/layout/list1"/>
    <dgm:cxn modelId="{8876236E-737F-44FD-AACE-2890D7953DC1}" type="presParOf" srcId="{32773AEB-9017-42B8-9DBF-E8C601913FBE}" destId="{F4A51513-F584-4433-BB57-2565BE02335B}" srcOrd="0" destOrd="0" presId="urn:microsoft.com/office/officeart/2005/8/layout/list1"/>
    <dgm:cxn modelId="{57AE4D45-D8C0-4C19-9162-80DD3E723B09}" type="presParOf" srcId="{F4A51513-F584-4433-BB57-2565BE02335B}" destId="{E34029AD-DE74-4F42-BADD-23386EED1BF2}" srcOrd="0" destOrd="0" presId="urn:microsoft.com/office/officeart/2005/8/layout/list1"/>
    <dgm:cxn modelId="{244BE653-DA27-463C-A5DE-64BAD0928735}" type="presParOf" srcId="{F4A51513-F584-4433-BB57-2565BE02335B}" destId="{C33B9B2B-6CAA-4302-BE0D-981D8F0C9B10}" srcOrd="1" destOrd="0" presId="urn:microsoft.com/office/officeart/2005/8/layout/list1"/>
    <dgm:cxn modelId="{94D298CD-9991-4FB9-95CE-87261D7B2FD5}" type="presParOf" srcId="{32773AEB-9017-42B8-9DBF-E8C601913FBE}" destId="{5A3242D5-FE94-4E3E-9662-9AF9A96828BB}" srcOrd="1" destOrd="0" presId="urn:microsoft.com/office/officeart/2005/8/layout/list1"/>
    <dgm:cxn modelId="{7419E9B7-6826-4710-A125-56D32DDC46D2}" type="presParOf" srcId="{32773AEB-9017-42B8-9DBF-E8C601913FBE}" destId="{C06939AD-943B-41EC-AB1A-4DF5ED39792E}" srcOrd="2" destOrd="0" presId="urn:microsoft.com/office/officeart/2005/8/layout/list1"/>
    <dgm:cxn modelId="{3D309A02-D271-4395-8B0C-B9347886670E}" type="presParOf" srcId="{32773AEB-9017-42B8-9DBF-E8C601913FBE}" destId="{879F7C83-3D78-4D02-8F88-A45DA1A4C6FA}" srcOrd="3" destOrd="0" presId="urn:microsoft.com/office/officeart/2005/8/layout/list1"/>
    <dgm:cxn modelId="{DA6877F3-7C12-4A27-8B77-BDADAB3AAEDE}" type="presParOf" srcId="{32773AEB-9017-42B8-9DBF-E8C601913FBE}" destId="{99FB2BE3-DB85-44EE-829E-2EF1B7B01D5A}" srcOrd="4" destOrd="0" presId="urn:microsoft.com/office/officeart/2005/8/layout/list1"/>
    <dgm:cxn modelId="{038AA087-1A67-4C50-9E2B-D0AB15F64116}" type="presParOf" srcId="{99FB2BE3-DB85-44EE-829E-2EF1B7B01D5A}" destId="{CDCD3D56-5C4D-4636-A462-F138E142B50E}" srcOrd="0" destOrd="0" presId="urn:microsoft.com/office/officeart/2005/8/layout/list1"/>
    <dgm:cxn modelId="{D9B17644-2F7E-4693-BAB4-84D4A56BA3D3}" type="presParOf" srcId="{99FB2BE3-DB85-44EE-829E-2EF1B7B01D5A}" destId="{BF394396-594D-48B4-88B6-57E0EB5F2607}" srcOrd="1" destOrd="0" presId="urn:microsoft.com/office/officeart/2005/8/layout/list1"/>
    <dgm:cxn modelId="{A20B9AFA-5BA5-4793-8950-505FD6832BF9}" type="presParOf" srcId="{32773AEB-9017-42B8-9DBF-E8C601913FBE}" destId="{295D66FB-7A91-4C89-B07D-629291149789}" srcOrd="5" destOrd="0" presId="urn:microsoft.com/office/officeart/2005/8/layout/list1"/>
    <dgm:cxn modelId="{888CD5F0-9C2F-4410-80ED-1FF3828C3172}" type="presParOf" srcId="{32773AEB-9017-42B8-9DBF-E8C601913FBE}" destId="{D395A932-415F-4401-9F15-706E3511CF60}"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E41658-748A-416F-B25B-90E4AB62BFE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B0CF235-2E22-4C7A-8E13-61249CB1D138}">
      <dgm:prSet custT="1"/>
      <dgm:spPr/>
      <dgm:t>
        <a:bodyPr/>
        <a:lstStyle/>
        <a:p>
          <a:r>
            <a:rPr lang="en-US" sz="2400" b="1">
              <a:latin typeface="Arial" panose="020B0604020202020204" pitchFamily="34" charset="0"/>
              <a:cs typeface="Arial" panose="020B0604020202020204" pitchFamily="34" charset="0"/>
            </a:rPr>
            <a:t>PPT Slides</a:t>
          </a:r>
          <a:endParaRPr lang="en-US" sz="2400" b="1"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PPT Slides"/>
        </a:ext>
      </dgm:extLst>
    </dgm:pt>
    <dgm:pt modelId="{14D84117-4829-415C-9281-99B764E2B6DA}" type="parTrans" cxnId="{3B14F641-B5A3-4AC9-8369-BAE6428CBA10}">
      <dgm:prSet/>
      <dgm:spPr/>
      <dgm:t>
        <a:bodyPr/>
        <a:lstStyle/>
        <a:p>
          <a:endParaRPr lang="en-US"/>
        </a:p>
      </dgm:t>
    </dgm:pt>
    <dgm:pt modelId="{A91D0426-4D62-47DD-9E4A-435D5A57758E}" type="sibTrans" cxnId="{3B14F641-B5A3-4AC9-8369-BAE6428CBA10}">
      <dgm:prSet/>
      <dgm:spPr/>
      <dgm:t>
        <a:bodyPr/>
        <a:lstStyle/>
        <a:p>
          <a:endParaRPr lang="en-US"/>
        </a:p>
      </dgm:t>
    </dgm:pt>
    <dgm:pt modelId="{64E69A92-5BE1-4ADB-AFBD-5CF6A4FC6A6D}">
      <dgm:prSet custT="1"/>
      <dgm:spPr/>
      <dgm:t>
        <a:bodyPr/>
        <a:lstStyle/>
        <a:p>
          <a:pPr>
            <a:spcAft>
              <a:spcPts val="600"/>
            </a:spcAft>
            <a:buFont typeface="Wingdings" panose="05000000000000000000" pitchFamily="2" charset="2"/>
            <a:buChar char="§"/>
          </a:pPr>
          <a:r>
            <a:rPr lang="en-US" sz="2400" b="0" dirty="0">
              <a:solidFill>
                <a:schemeClr val="accent1"/>
              </a:solidFill>
              <a:latin typeface="Arial" panose="020B0604020202020204" pitchFamily="34" charset="0"/>
              <a:cs typeface="Arial" panose="020B0604020202020204" pitchFamily="34" charset="0"/>
            </a:rPr>
            <a:t>Click the link included in the webcast login email you received, see the link in the chat, or go to this webcast event from the Training page at </a:t>
          </a:r>
          <a:r>
            <a:rPr lang="en-US" sz="2400" b="0" dirty="0">
              <a:solidFill>
                <a:srgbClr val="4590B8"/>
              </a:solidFill>
              <a:latin typeface="Arial" panose="020B0604020202020204" pitchFamily="34" charset="0"/>
              <a:cs typeface="Arial" panose="020B0604020202020204" pitchFamily="34" charset="0"/>
            </a:rPr>
            <a:t>AskJAN.org</a:t>
          </a:r>
          <a:endParaRPr lang="en-US" sz="2400" dirty="0">
            <a:solidFill>
              <a:srgbClr val="4590B8"/>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Click the link included in the webcast login email you received&#10;"/>
        </a:ext>
      </dgm:extLst>
    </dgm:pt>
    <dgm:pt modelId="{B88D2E92-6254-4C1C-84DD-F126B52DF831}" type="parTrans" cxnId="{72569E5A-E370-4993-AC11-DFC42011F132}">
      <dgm:prSet/>
      <dgm:spPr/>
      <dgm:t>
        <a:bodyPr/>
        <a:lstStyle/>
        <a:p>
          <a:endParaRPr lang="en-US"/>
        </a:p>
      </dgm:t>
    </dgm:pt>
    <dgm:pt modelId="{00BCC3C3-7DFC-4C9F-98A8-31A78ED06A80}" type="sibTrans" cxnId="{72569E5A-E370-4993-AC11-DFC42011F132}">
      <dgm:prSet/>
      <dgm:spPr/>
      <dgm:t>
        <a:bodyPr/>
        <a:lstStyle/>
        <a:p>
          <a:endParaRPr lang="en-US"/>
        </a:p>
      </dgm:t>
    </dgm:pt>
    <dgm:pt modelId="{60AB98D6-AF39-48B1-9FDA-980A27825AAB}">
      <dgm:prSet custT="1"/>
      <dgm:spPr/>
      <dgm:t>
        <a:bodyPr/>
        <a:lstStyle/>
        <a:p>
          <a:r>
            <a:rPr lang="en-US" sz="2400" b="1">
              <a:latin typeface="Arial" panose="020B0604020202020204" pitchFamily="34" charset="0"/>
              <a:cs typeface="Arial" panose="020B0604020202020204" pitchFamily="34" charset="0"/>
            </a:rPr>
            <a:t>Captioning</a:t>
          </a:r>
          <a:endParaRPr lang="en-US" sz="2400" b="1"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Captioning"/>
        </a:ext>
      </dgm:extLst>
    </dgm:pt>
    <dgm:pt modelId="{AC2DDBC1-4497-4D5D-A172-B59FE646D1F0}" type="parTrans" cxnId="{E8685657-AD61-4141-B4AE-9B76FFAE870C}">
      <dgm:prSet/>
      <dgm:spPr/>
      <dgm:t>
        <a:bodyPr/>
        <a:lstStyle/>
        <a:p>
          <a:endParaRPr lang="en-US"/>
        </a:p>
      </dgm:t>
    </dgm:pt>
    <dgm:pt modelId="{BF9621C5-17DE-403B-8434-3F6C6A9D85C1}" type="sibTrans" cxnId="{E8685657-AD61-4141-B4AE-9B76FFAE870C}">
      <dgm:prSet/>
      <dgm:spPr/>
      <dgm:t>
        <a:bodyPr/>
        <a:lstStyle/>
        <a:p>
          <a:endParaRPr lang="en-US"/>
        </a:p>
      </dgm:t>
    </dgm:pt>
    <dgm:pt modelId="{97DDAC5C-016D-475E-981C-FE2556BF9CD0}">
      <dgm:prSet custT="1"/>
      <dgm:spPr/>
      <dgm:t>
        <a:bodyPr/>
        <a:lstStyle/>
        <a:p>
          <a:pPr>
            <a:spcAft>
              <a:spcPts val="600"/>
            </a:spcAft>
            <a:buFont typeface="Wingdings" panose="05000000000000000000" pitchFamily="2" charset="2"/>
            <a:buChar char="§"/>
          </a:pPr>
          <a:r>
            <a:rPr lang="en-US" sz="2400" b="0" dirty="0">
              <a:solidFill>
                <a:schemeClr val="accent1"/>
              </a:solidFill>
              <a:latin typeface="Arial" panose="020B0604020202020204" pitchFamily="34" charset="0"/>
              <a:cs typeface="Arial" panose="020B0604020202020204" pitchFamily="34" charset="0"/>
            </a:rPr>
            <a:t>Use the closed caption (CC) option or captioning link in the chat</a:t>
          </a:r>
          <a:endParaRPr lang="en-US" sz="2400" dirty="0">
            <a:solidFill>
              <a:schemeClr val="accent1"/>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Use the closed caption (CC) option or StreamText link shared in the webcast chat&#10;Transcript will be available with webcast archive&#10;"/>
        </a:ext>
      </dgm:extLst>
    </dgm:pt>
    <dgm:pt modelId="{E06F4572-7324-4478-B4B8-8AAA7C56E6E3}" type="parTrans" cxnId="{FFE19E8D-FE22-4DF7-9858-1BEC076979D9}">
      <dgm:prSet/>
      <dgm:spPr/>
      <dgm:t>
        <a:bodyPr/>
        <a:lstStyle/>
        <a:p>
          <a:endParaRPr lang="en-US"/>
        </a:p>
      </dgm:t>
    </dgm:pt>
    <dgm:pt modelId="{D4284F25-C145-400F-A894-C1144BD7A212}" type="sibTrans" cxnId="{FFE19E8D-FE22-4DF7-9858-1BEC076979D9}">
      <dgm:prSet/>
      <dgm:spPr/>
      <dgm:t>
        <a:bodyPr/>
        <a:lstStyle/>
        <a:p>
          <a:endParaRPr lang="en-US"/>
        </a:p>
      </dgm:t>
    </dgm:pt>
    <dgm:pt modelId="{32773AEB-9017-42B8-9DBF-E8C601913FBE}" type="pres">
      <dgm:prSet presAssocID="{48E41658-748A-416F-B25B-90E4AB62BFE7}" presName="linear" presStyleCnt="0">
        <dgm:presLayoutVars>
          <dgm:dir/>
          <dgm:animLvl val="lvl"/>
          <dgm:resizeHandles val="exact"/>
        </dgm:presLayoutVars>
      </dgm:prSet>
      <dgm:spPr/>
    </dgm:pt>
    <dgm:pt modelId="{F4A51513-F584-4433-BB57-2565BE02335B}" type="pres">
      <dgm:prSet presAssocID="{EB0CF235-2E22-4C7A-8E13-61249CB1D138}" presName="parentLin" presStyleCnt="0"/>
      <dgm:spPr/>
    </dgm:pt>
    <dgm:pt modelId="{E34029AD-DE74-4F42-BADD-23386EED1BF2}" type="pres">
      <dgm:prSet presAssocID="{EB0CF235-2E22-4C7A-8E13-61249CB1D138}" presName="parentLeftMargin" presStyleLbl="node1" presStyleIdx="0" presStyleCnt="2"/>
      <dgm:spPr/>
    </dgm:pt>
    <dgm:pt modelId="{C33B9B2B-6CAA-4302-BE0D-981D8F0C9B10}" type="pres">
      <dgm:prSet presAssocID="{EB0CF235-2E22-4C7A-8E13-61249CB1D138}" presName="parentText" presStyleLbl="node1" presStyleIdx="0" presStyleCnt="2">
        <dgm:presLayoutVars>
          <dgm:chMax val="0"/>
          <dgm:bulletEnabled val="1"/>
        </dgm:presLayoutVars>
      </dgm:prSet>
      <dgm:spPr/>
    </dgm:pt>
    <dgm:pt modelId="{5A3242D5-FE94-4E3E-9662-9AF9A96828BB}" type="pres">
      <dgm:prSet presAssocID="{EB0CF235-2E22-4C7A-8E13-61249CB1D138}" presName="negativeSpace" presStyleCnt="0"/>
      <dgm:spPr/>
    </dgm:pt>
    <dgm:pt modelId="{C06939AD-943B-41EC-AB1A-4DF5ED39792E}" type="pres">
      <dgm:prSet presAssocID="{EB0CF235-2E22-4C7A-8E13-61249CB1D138}" presName="childText" presStyleLbl="conFgAcc1" presStyleIdx="0" presStyleCnt="2" custLinFactNeighborX="2" custLinFactNeighborY="-4211">
        <dgm:presLayoutVars>
          <dgm:bulletEnabled val="1"/>
        </dgm:presLayoutVars>
      </dgm:prSet>
      <dgm:spPr/>
    </dgm:pt>
    <dgm:pt modelId="{879F7C83-3D78-4D02-8F88-A45DA1A4C6FA}" type="pres">
      <dgm:prSet presAssocID="{A91D0426-4D62-47DD-9E4A-435D5A57758E}" presName="spaceBetweenRectangles" presStyleCnt="0"/>
      <dgm:spPr/>
    </dgm:pt>
    <dgm:pt modelId="{99FB2BE3-DB85-44EE-829E-2EF1B7B01D5A}" type="pres">
      <dgm:prSet presAssocID="{60AB98D6-AF39-48B1-9FDA-980A27825AAB}" presName="parentLin" presStyleCnt="0"/>
      <dgm:spPr/>
    </dgm:pt>
    <dgm:pt modelId="{CDCD3D56-5C4D-4636-A462-F138E142B50E}" type="pres">
      <dgm:prSet presAssocID="{60AB98D6-AF39-48B1-9FDA-980A27825AAB}" presName="parentLeftMargin" presStyleLbl="node1" presStyleIdx="0" presStyleCnt="2"/>
      <dgm:spPr/>
    </dgm:pt>
    <dgm:pt modelId="{BF394396-594D-48B4-88B6-57E0EB5F2607}" type="pres">
      <dgm:prSet presAssocID="{60AB98D6-AF39-48B1-9FDA-980A27825AAB}" presName="parentText" presStyleLbl="node1" presStyleIdx="1" presStyleCnt="2">
        <dgm:presLayoutVars>
          <dgm:chMax val="0"/>
          <dgm:bulletEnabled val="1"/>
        </dgm:presLayoutVars>
      </dgm:prSet>
      <dgm:spPr/>
    </dgm:pt>
    <dgm:pt modelId="{295D66FB-7A91-4C89-B07D-629291149789}" type="pres">
      <dgm:prSet presAssocID="{60AB98D6-AF39-48B1-9FDA-980A27825AAB}" presName="negativeSpace" presStyleCnt="0"/>
      <dgm:spPr/>
    </dgm:pt>
    <dgm:pt modelId="{D395A932-415F-4401-9F15-706E3511CF60}" type="pres">
      <dgm:prSet presAssocID="{60AB98D6-AF39-48B1-9FDA-980A27825AAB}" presName="childText" presStyleLbl="conFgAcc1" presStyleIdx="1" presStyleCnt="2">
        <dgm:presLayoutVars>
          <dgm:bulletEnabled val="1"/>
        </dgm:presLayoutVars>
      </dgm:prSet>
      <dgm:spPr/>
    </dgm:pt>
  </dgm:ptLst>
  <dgm:cxnLst>
    <dgm:cxn modelId="{0C6E4B0E-6CF6-4B5F-98E6-15B1F32094F7}" type="presOf" srcId="{48E41658-748A-416F-B25B-90E4AB62BFE7}" destId="{32773AEB-9017-42B8-9DBF-E8C601913FBE}" srcOrd="0" destOrd="0" presId="urn:microsoft.com/office/officeart/2005/8/layout/list1"/>
    <dgm:cxn modelId="{3899FF21-C1B0-4AA5-A7BD-638E4BC893E2}" type="presOf" srcId="{64E69A92-5BE1-4ADB-AFBD-5CF6A4FC6A6D}" destId="{C06939AD-943B-41EC-AB1A-4DF5ED39792E}" srcOrd="0" destOrd="0" presId="urn:microsoft.com/office/officeart/2005/8/layout/list1"/>
    <dgm:cxn modelId="{3B14F641-B5A3-4AC9-8369-BAE6428CBA10}" srcId="{48E41658-748A-416F-B25B-90E4AB62BFE7}" destId="{EB0CF235-2E22-4C7A-8E13-61249CB1D138}" srcOrd="0" destOrd="0" parTransId="{14D84117-4829-415C-9281-99B764E2B6DA}" sibTransId="{A91D0426-4D62-47DD-9E4A-435D5A57758E}"/>
    <dgm:cxn modelId="{E310A54D-D998-4E51-BCBE-EF6D04216F6C}" type="presOf" srcId="{60AB98D6-AF39-48B1-9FDA-980A27825AAB}" destId="{CDCD3D56-5C4D-4636-A462-F138E142B50E}" srcOrd="0" destOrd="0" presId="urn:microsoft.com/office/officeart/2005/8/layout/list1"/>
    <dgm:cxn modelId="{52766150-E9FE-4F40-873D-5D1FAE6CD5EC}" type="presOf" srcId="{EB0CF235-2E22-4C7A-8E13-61249CB1D138}" destId="{E34029AD-DE74-4F42-BADD-23386EED1BF2}" srcOrd="0" destOrd="0" presId="urn:microsoft.com/office/officeart/2005/8/layout/list1"/>
    <dgm:cxn modelId="{E8685657-AD61-4141-B4AE-9B76FFAE870C}" srcId="{48E41658-748A-416F-B25B-90E4AB62BFE7}" destId="{60AB98D6-AF39-48B1-9FDA-980A27825AAB}" srcOrd="1" destOrd="0" parTransId="{AC2DDBC1-4497-4D5D-A172-B59FE646D1F0}" sibTransId="{BF9621C5-17DE-403B-8434-3F6C6A9D85C1}"/>
    <dgm:cxn modelId="{72569E5A-E370-4993-AC11-DFC42011F132}" srcId="{EB0CF235-2E22-4C7A-8E13-61249CB1D138}" destId="{64E69A92-5BE1-4ADB-AFBD-5CF6A4FC6A6D}" srcOrd="0" destOrd="0" parTransId="{B88D2E92-6254-4C1C-84DD-F126B52DF831}" sibTransId="{00BCC3C3-7DFC-4C9F-98A8-31A78ED06A80}"/>
    <dgm:cxn modelId="{61FBF78A-6653-4FC0-9914-44CE38A898F7}" type="presOf" srcId="{60AB98D6-AF39-48B1-9FDA-980A27825AAB}" destId="{BF394396-594D-48B4-88B6-57E0EB5F2607}" srcOrd="1" destOrd="0" presId="urn:microsoft.com/office/officeart/2005/8/layout/list1"/>
    <dgm:cxn modelId="{FFE19E8D-FE22-4DF7-9858-1BEC076979D9}" srcId="{60AB98D6-AF39-48B1-9FDA-980A27825AAB}" destId="{97DDAC5C-016D-475E-981C-FE2556BF9CD0}" srcOrd="0" destOrd="0" parTransId="{E06F4572-7324-4478-B4B8-8AAA7C56E6E3}" sibTransId="{D4284F25-C145-400F-A894-C1144BD7A212}"/>
    <dgm:cxn modelId="{A36CE6F5-13C4-4116-ACA6-DB50C6093A7E}" type="presOf" srcId="{97DDAC5C-016D-475E-981C-FE2556BF9CD0}" destId="{D395A932-415F-4401-9F15-706E3511CF60}" srcOrd="0" destOrd="0" presId="urn:microsoft.com/office/officeart/2005/8/layout/list1"/>
    <dgm:cxn modelId="{EA2545FD-024A-4FFF-A43F-D284269E825E}" type="presOf" srcId="{EB0CF235-2E22-4C7A-8E13-61249CB1D138}" destId="{C33B9B2B-6CAA-4302-BE0D-981D8F0C9B10}" srcOrd="1" destOrd="0" presId="urn:microsoft.com/office/officeart/2005/8/layout/list1"/>
    <dgm:cxn modelId="{8876236E-737F-44FD-AACE-2890D7953DC1}" type="presParOf" srcId="{32773AEB-9017-42B8-9DBF-E8C601913FBE}" destId="{F4A51513-F584-4433-BB57-2565BE02335B}" srcOrd="0" destOrd="0" presId="urn:microsoft.com/office/officeart/2005/8/layout/list1"/>
    <dgm:cxn modelId="{57AE4D45-D8C0-4C19-9162-80DD3E723B09}" type="presParOf" srcId="{F4A51513-F584-4433-BB57-2565BE02335B}" destId="{E34029AD-DE74-4F42-BADD-23386EED1BF2}" srcOrd="0" destOrd="0" presId="urn:microsoft.com/office/officeart/2005/8/layout/list1"/>
    <dgm:cxn modelId="{244BE653-DA27-463C-A5DE-64BAD0928735}" type="presParOf" srcId="{F4A51513-F584-4433-BB57-2565BE02335B}" destId="{C33B9B2B-6CAA-4302-BE0D-981D8F0C9B10}" srcOrd="1" destOrd="0" presId="urn:microsoft.com/office/officeart/2005/8/layout/list1"/>
    <dgm:cxn modelId="{94D298CD-9991-4FB9-95CE-87261D7B2FD5}" type="presParOf" srcId="{32773AEB-9017-42B8-9DBF-E8C601913FBE}" destId="{5A3242D5-FE94-4E3E-9662-9AF9A96828BB}" srcOrd="1" destOrd="0" presId="urn:microsoft.com/office/officeart/2005/8/layout/list1"/>
    <dgm:cxn modelId="{7419E9B7-6826-4710-A125-56D32DDC46D2}" type="presParOf" srcId="{32773AEB-9017-42B8-9DBF-E8C601913FBE}" destId="{C06939AD-943B-41EC-AB1A-4DF5ED39792E}" srcOrd="2" destOrd="0" presId="urn:microsoft.com/office/officeart/2005/8/layout/list1"/>
    <dgm:cxn modelId="{3D309A02-D271-4395-8B0C-B9347886670E}" type="presParOf" srcId="{32773AEB-9017-42B8-9DBF-E8C601913FBE}" destId="{879F7C83-3D78-4D02-8F88-A45DA1A4C6FA}" srcOrd="3" destOrd="0" presId="urn:microsoft.com/office/officeart/2005/8/layout/list1"/>
    <dgm:cxn modelId="{DA6877F3-7C12-4A27-8B77-BDADAB3AAEDE}" type="presParOf" srcId="{32773AEB-9017-42B8-9DBF-E8C601913FBE}" destId="{99FB2BE3-DB85-44EE-829E-2EF1B7B01D5A}" srcOrd="4" destOrd="0" presId="urn:microsoft.com/office/officeart/2005/8/layout/list1"/>
    <dgm:cxn modelId="{038AA087-1A67-4C50-9E2B-D0AB15F64116}" type="presParOf" srcId="{99FB2BE3-DB85-44EE-829E-2EF1B7B01D5A}" destId="{CDCD3D56-5C4D-4636-A462-F138E142B50E}" srcOrd="0" destOrd="0" presId="urn:microsoft.com/office/officeart/2005/8/layout/list1"/>
    <dgm:cxn modelId="{D9B17644-2F7E-4693-BAB4-84D4A56BA3D3}" type="presParOf" srcId="{99FB2BE3-DB85-44EE-829E-2EF1B7B01D5A}" destId="{BF394396-594D-48B4-88B6-57E0EB5F2607}" srcOrd="1" destOrd="0" presId="urn:microsoft.com/office/officeart/2005/8/layout/list1"/>
    <dgm:cxn modelId="{A20B9AFA-5BA5-4793-8950-505FD6832BF9}" type="presParOf" srcId="{32773AEB-9017-42B8-9DBF-E8C601913FBE}" destId="{295D66FB-7A91-4C89-B07D-629291149789}" srcOrd="5" destOrd="0" presId="urn:microsoft.com/office/officeart/2005/8/layout/list1"/>
    <dgm:cxn modelId="{888CD5F0-9C2F-4410-80ED-1FF3828C3172}" type="presParOf" srcId="{32773AEB-9017-42B8-9DBF-E8C601913FBE}" destId="{D395A932-415F-4401-9F15-706E3511CF60}"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51E383-8FDA-4166-8740-895343B900C3}"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004F0B5-8509-4C72-A5E1-A140367B4999}">
      <dgm:prSet custT="1"/>
      <dgm:spPr/>
      <dgm:t>
        <a:bodyPr/>
        <a:lstStyle/>
        <a:p>
          <a:pPr>
            <a:lnSpc>
              <a:spcPct val="100000"/>
            </a:lnSpc>
            <a:defRPr cap="all"/>
          </a:pPr>
          <a:r>
            <a:rPr lang="en-US" sz="2800" dirty="0">
              <a:solidFill>
                <a:schemeClr val="accent1"/>
              </a:solidFill>
              <a:latin typeface="Arial Nova" panose="020B0504020202020204" pitchFamily="34" charset="0"/>
              <a:cs typeface="Arial" panose="020B0604020202020204" pitchFamily="34" charset="0"/>
            </a:rPr>
            <a:t>Who paid </a:t>
          </a:r>
          <a:br>
            <a:rPr lang="en-US" sz="2800" dirty="0">
              <a:solidFill>
                <a:schemeClr val="accent1"/>
              </a:solidFill>
              <a:latin typeface="Arial Nova" panose="020B0504020202020204" pitchFamily="34" charset="0"/>
              <a:cs typeface="Arial" panose="020B0604020202020204" pitchFamily="34" charset="0"/>
            </a:rPr>
          </a:br>
          <a:r>
            <a:rPr lang="en-US" sz="2800" dirty="0">
              <a:solidFill>
                <a:schemeClr val="accent1"/>
              </a:solidFill>
              <a:latin typeface="Arial Nova" panose="020B0504020202020204" pitchFamily="34" charset="0"/>
              <a:cs typeface="Arial" panose="020B0604020202020204" pitchFamily="34" charset="0"/>
            </a:rPr>
            <a:t>for the item?</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C3F1A2F-EFEC-4DC9-A341-C1806EFFEDD6}" type="parTrans" cxnId="{EB255964-F2D7-4180-9BCA-1A353CD9E823}">
      <dgm:prSet/>
      <dgm:spPr/>
      <dgm:t>
        <a:bodyPr/>
        <a:lstStyle/>
        <a:p>
          <a:endParaRPr lang="en-US"/>
        </a:p>
      </dgm:t>
    </dgm:pt>
    <dgm:pt modelId="{4AED7BFE-A0A3-4C66-8732-718FF1D65716}" type="sibTrans" cxnId="{EB255964-F2D7-4180-9BCA-1A353CD9E823}">
      <dgm:prSet/>
      <dgm:spPr/>
      <dgm:t>
        <a:bodyPr/>
        <a:lstStyle/>
        <a:p>
          <a:endParaRPr lang="en-US"/>
        </a:p>
      </dgm:t>
    </dgm:pt>
    <dgm:pt modelId="{54987771-A682-4B26-9CE4-7D040DF2D385}" type="pres">
      <dgm:prSet presAssocID="{4051E383-8FDA-4166-8740-895343B900C3}" presName="root" presStyleCnt="0">
        <dgm:presLayoutVars>
          <dgm:dir/>
          <dgm:resizeHandles val="exact"/>
        </dgm:presLayoutVars>
      </dgm:prSet>
      <dgm:spPr/>
    </dgm:pt>
    <dgm:pt modelId="{6695606C-D5E5-4733-9BBC-39B4575BB2A5}" type="pres">
      <dgm:prSet presAssocID="{5004F0B5-8509-4C72-A5E1-A140367B4999}" presName="compNode" presStyleCnt="0"/>
      <dgm:spPr/>
    </dgm:pt>
    <dgm:pt modelId="{6C575646-A69D-48C2-8107-5D0745B0E9B3}" type="pres">
      <dgm:prSet presAssocID="{5004F0B5-8509-4C72-A5E1-A140367B4999}" presName="iconBgRect" presStyleLbl="bgShp" presStyleIdx="0" presStyleCnt="1"/>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89BC663-1937-44E3-BCBC-B586B157C656}" type="pres">
      <dgm:prSet presAssocID="{5004F0B5-8509-4C72-A5E1-A140367B4999}"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5AB19260-5351-4300-B156-49A63B56D1B3}" type="pres">
      <dgm:prSet presAssocID="{5004F0B5-8509-4C72-A5E1-A140367B4999}" presName="spaceRect" presStyleCnt="0"/>
      <dgm:spPr/>
    </dgm:pt>
    <dgm:pt modelId="{A5A79AE0-E3B9-4FD7-8951-7CF18CDDE928}" type="pres">
      <dgm:prSet presAssocID="{5004F0B5-8509-4C72-A5E1-A140367B4999}" presName="textRect" presStyleLbl="revTx" presStyleIdx="0" presStyleCnt="1">
        <dgm:presLayoutVars>
          <dgm:chMax val="1"/>
          <dgm:chPref val="1"/>
        </dgm:presLayoutVars>
      </dgm:prSet>
      <dgm:spPr/>
    </dgm:pt>
  </dgm:ptLst>
  <dgm:cxnLst>
    <dgm:cxn modelId="{4DA22340-0D0E-497D-B1B9-1057165F6C46}" type="presOf" srcId="{5004F0B5-8509-4C72-A5E1-A140367B4999}" destId="{A5A79AE0-E3B9-4FD7-8951-7CF18CDDE928}" srcOrd="0" destOrd="0" presId="urn:microsoft.com/office/officeart/2018/5/layout/IconCircleLabelList"/>
    <dgm:cxn modelId="{EB255964-F2D7-4180-9BCA-1A353CD9E823}" srcId="{4051E383-8FDA-4166-8740-895343B900C3}" destId="{5004F0B5-8509-4C72-A5E1-A140367B4999}" srcOrd="0" destOrd="0" parTransId="{4C3F1A2F-EFEC-4DC9-A341-C1806EFFEDD6}" sibTransId="{4AED7BFE-A0A3-4C66-8732-718FF1D65716}"/>
    <dgm:cxn modelId="{9A2860D5-E0C2-431D-88C0-7717AB20BE6D}" type="presOf" srcId="{4051E383-8FDA-4166-8740-895343B900C3}" destId="{54987771-A682-4B26-9CE4-7D040DF2D385}" srcOrd="0" destOrd="0" presId="urn:microsoft.com/office/officeart/2018/5/layout/IconCircleLabelList"/>
    <dgm:cxn modelId="{F9712605-D2DC-47B6-B9F5-A1C7F6C1CEEE}" type="presParOf" srcId="{54987771-A682-4B26-9CE4-7D040DF2D385}" destId="{6695606C-D5E5-4733-9BBC-39B4575BB2A5}" srcOrd="0" destOrd="0" presId="urn:microsoft.com/office/officeart/2018/5/layout/IconCircleLabelList"/>
    <dgm:cxn modelId="{4A6F66B2-35A0-44FE-B497-8F96616E6304}" type="presParOf" srcId="{6695606C-D5E5-4733-9BBC-39B4575BB2A5}" destId="{6C575646-A69D-48C2-8107-5D0745B0E9B3}" srcOrd="0" destOrd="0" presId="urn:microsoft.com/office/officeart/2018/5/layout/IconCircleLabelList"/>
    <dgm:cxn modelId="{B376A227-0CA5-43F1-878B-F18439FEC56C}" type="presParOf" srcId="{6695606C-D5E5-4733-9BBC-39B4575BB2A5}" destId="{E89BC663-1937-44E3-BCBC-B586B157C656}" srcOrd="1" destOrd="0" presId="urn:microsoft.com/office/officeart/2018/5/layout/IconCircleLabelList"/>
    <dgm:cxn modelId="{6127E47A-31AF-4CA5-A023-FAC36A47AA7D}" type="presParOf" srcId="{6695606C-D5E5-4733-9BBC-39B4575BB2A5}" destId="{5AB19260-5351-4300-B156-49A63B56D1B3}" srcOrd="2" destOrd="0" presId="urn:microsoft.com/office/officeart/2018/5/layout/IconCircleLabelList"/>
    <dgm:cxn modelId="{98CA49E0-5539-4120-BEE2-FB0D6A558942}" type="presParOf" srcId="{6695606C-D5E5-4733-9BBC-39B4575BB2A5}" destId="{A5A79AE0-E3B9-4FD7-8951-7CF18CDDE928}"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51E383-8FDA-4166-8740-895343B900C3}"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3D920D9-5D95-46FD-840E-D24633264DD3}">
      <dgm:prSet custT="1"/>
      <dgm:spPr/>
      <dgm:t>
        <a:bodyPr/>
        <a:lstStyle/>
        <a:p>
          <a:pPr>
            <a:lnSpc>
              <a:spcPct val="100000"/>
            </a:lnSpc>
            <a:defRPr cap="all"/>
          </a:pPr>
          <a:r>
            <a:rPr lang="en-US" sz="2800" dirty="0">
              <a:solidFill>
                <a:schemeClr val="accent1"/>
              </a:solidFill>
              <a:latin typeface="Arial Nova" panose="020B0504020202020204" pitchFamily="34" charset="0"/>
            </a:rPr>
            <a:t>Who controls </a:t>
          </a:r>
          <a:br>
            <a:rPr lang="en-US" sz="2800" dirty="0">
              <a:solidFill>
                <a:schemeClr val="accent1"/>
              </a:solidFill>
              <a:latin typeface="Arial Nova" panose="020B0504020202020204" pitchFamily="34" charset="0"/>
            </a:rPr>
          </a:br>
          <a:r>
            <a:rPr lang="en-US" sz="2800" dirty="0">
              <a:solidFill>
                <a:schemeClr val="accent1"/>
              </a:solidFill>
              <a:latin typeface="Arial Nova" panose="020B0504020202020204" pitchFamily="34" charset="0"/>
            </a:rPr>
            <a:t>how and where it is used?</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8D6D65CC-754E-462C-B525-04318BBBEE9F}" type="sibTrans" cxnId="{02049FED-AFBA-44FB-9895-243044533E6E}">
      <dgm:prSet/>
      <dgm:spPr/>
      <dgm:t>
        <a:bodyPr/>
        <a:lstStyle/>
        <a:p>
          <a:endParaRPr lang="en-US"/>
        </a:p>
      </dgm:t>
    </dgm:pt>
    <dgm:pt modelId="{FD4886F6-5869-47E3-931C-31C7E85F390C}" type="parTrans" cxnId="{02049FED-AFBA-44FB-9895-243044533E6E}">
      <dgm:prSet/>
      <dgm:spPr/>
      <dgm:t>
        <a:bodyPr/>
        <a:lstStyle/>
        <a:p>
          <a:endParaRPr lang="en-US"/>
        </a:p>
      </dgm:t>
    </dgm:pt>
    <dgm:pt modelId="{54987771-A682-4B26-9CE4-7D040DF2D385}" type="pres">
      <dgm:prSet presAssocID="{4051E383-8FDA-4166-8740-895343B900C3}" presName="root" presStyleCnt="0">
        <dgm:presLayoutVars>
          <dgm:dir/>
          <dgm:resizeHandles val="exact"/>
        </dgm:presLayoutVars>
      </dgm:prSet>
      <dgm:spPr/>
    </dgm:pt>
    <dgm:pt modelId="{48E69E0C-7F89-4F2C-9C87-4872E91CE162}" type="pres">
      <dgm:prSet presAssocID="{F3D920D9-5D95-46FD-840E-D24633264DD3}" presName="compNode" presStyleCnt="0"/>
      <dgm:spPr/>
    </dgm:pt>
    <dgm:pt modelId="{63F15B26-96AE-4672-A22D-4EC5BCD2E944}" type="pres">
      <dgm:prSet presAssocID="{F3D920D9-5D95-46FD-840E-D24633264DD3}" presName="iconBgRect" presStyleLbl="bgShp" presStyleIdx="0" presStyleCnt="1"/>
      <dgm:spPr>
        <a:solidFill>
          <a:schemeClr val="accent3"/>
        </a:solid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808E5371-EAA9-487B-98D1-BF963FF4BFD1}" type="pres">
      <dgm:prSet presAssocID="{F3D920D9-5D95-46FD-840E-D24633264DD3}" presName="iconRect" presStyleLbl="node1" presStyleIdx="0" presStyleCnt="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CC5DADF2-0693-4614-BCB9-A8490AE04E8E}" type="pres">
      <dgm:prSet presAssocID="{F3D920D9-5D95-46FD-840E-D24633264DD3}" presName="spaceRect" presStyleCnt="0"/>
      <dgm:spPr/>
    </dgm:pt>
    <dgm:pt modelId="{C5B4B7C2-BFCD-4F36-AEB5-4E92E32B4BC5}" type="pres">
      <dgm:prSet presAssocID="{F3D920D9-5D95-46FD-840E-D24633264DD3}" presName="textRect" presStyleLbl="revTx" presStyleIdx="0" presStyleCnt="1" custScaleX="116209">
        <dgm:presLayoutVars>
          <dgm:chMax val="1"/>
          <dgm:chPref val="1"/>
        </dgm:presLayoutVars>
      </dgm:prSet>
      <dgm:spPr/>
    </dgm:pt>
  </dgm:ptLst>
  <dgm:cxnLst>
    <dgm:cxn modelId="{FCB97E81-3ACA-4267-995E-74B19C9C39A6}" type="presOf" srcId="{F3D920D9-5D95-46FD-840E-D24633264DD3}" destId="{C5B4B7C2-BFCD-4F36-AEB5-4E92E32B4BC5}" srcOrd="0" destOrd="0" presId="urn:microsoft.com/office/officeart/2018/5/layout/IconCircleLabelList"/>
    <dgm:cxn modelId="{9A2860D5-E0C2-431D-88C0-7717AB20BE6D}" type="presOf" srcId="{4051E383-8FDA-4166-8740-895343B900C3}" destId="{54987771-A682-4B26-9CE4-7D040DF2D385}" srcOrd="0" destOrd="0" presId="urn:microsoft.com/office/officeart/2018/5/layout/IconCircleLabelList"/>
    <dgm:cxn modelId="{02049FED-AFBA-44FB-9895-243044533E6E}" srcId="{4051E383-8FDA-4166-8740-895343B900C3}" destId="{F3D920D9-5D95-46FD-840E-D24633264DD3}" srcOrd="0" destOrd="0" parTransId="{FD4886F6-5869-47E3-931C-31C7E85F390C}" sibTransId="{8D6D65CC-754E-462C-B525-04318BBBEE9F}"/>
    <dgm:cxn modelId="{F9447B06-1DDC-416C-BFBF-6DD6F99A2A8A}" type="presParOf" srcId="{54987771-A682-4B26-9CE4-7D040DF2D385}" destId="{48E69E0C-7F89-4F2C-9C87-4872E91CE162}" srcOrd="0" destOrd="0" presId="urn:microsoft.com/office/officeart/2018/5/layout/IconCircleLabelList"/>
    <dgm:cxn modelId="{4170EC3F-89D6-4A12-8083-93A035A79CAC}" type="presParOf" srcId="{48E69E0C-7F89-4F2C-9C87-4872E91CE162}" destId="{63F15B26-96AE-4672-A22D-4EC5BCD2E944}" srcOrd="0" destOrd="0" presId="urn:microsoft.com/office/officeart/2018/5/layout/IconCircleLabelList"/>
    <dgm:cxn modelId="{963DA0C6-0B50-4A43-9924-5EAAF4A6F09C}" type="presParOf" srcId="{48E69E0C-7F89-4F2C-9C87-4872E91CE162}" destId="{808E5371-EAA9-487B-98D1-BF963FF4BFD1}" srcOrd="1" destOrd="0" presId="urn:microsoft.com/office/officeart/2018/5/layout/IconCircleLabelList"/>
    <dgm:cxn modelId="{0BA51268-8133-43F6-BAF9-CA35EB93E3D3}" type="presParOf" srcId="{48E69E0C-7F89-4F2C-9C87-4872E91CE162}" destId="{CC5DADF2-0693-4614-BCB9-A8490AE04E8E}" srcOrd="2" destOrd="0" presId="urn:microsoft.com/office/officeart/2018/5/layout/IconCircleLabelList"/>
    <dgm:cxn modelId="{077BA81A-CF09-4A07-8898-B52BBC192181}" type="presParOf" srcId="{48E69E0C-7F89-4F2C-9C87-4872E91CE162}" destId="{C5B4B7C2-BFCD-4F36-AEB5-4E92E32B4BC5}"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51E383-8FDA-4166-8740-895343B900C3}"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59AC68D-63BF-4743-A394-88FD2F94A265}">
      <dgm:prSet custT="1"/>
      <dgm:spPr/>
      <dgm:t>
        <a:bodyPr/>
        <a:lstStyle/>
        <a:p>
          <a:pPr>
            <a:lnSpc>
              <a:spcPct val="100000"/>
            </a:lnSpc>
            <a:defRPr cap="all"/>
          </a:pPr>
          <a:r>
            <a:rPr lang="en-US" sz="2800" dirty="0">
              <a:solidFill>
                <a:schemeClr val="accent1"/>
              </a:solidFill>
              <a:latin typeface="Arial Nova" panose="020B0504020202020204" pitchFamily="34" charset="0"/>
            </a:rPr>
            <a:t>What if </a:t>
          </a:r>
          <a:br>
            <a:rPr lang="en-US" sz="2800" dirty="0">
              <a:solidFill>
                <a:schemeClr val="accent1"/>
              </a:solidFill>
              <a:latin typeface="Arial Nova" panose="020B0504020202020204" pitchFamily="34" charset="0"/>
            </a:rPr>
          </a:br>
          <a:r>
            <a:rPr lang="en-US" sz="2800" dirty="0">
              <a:solidFill>
                <a:schemeClr val="accent1"/>
              </a:solidFill>
              <a:latin typeface="Arial Nova" panose="020B0504020202020204" pitchFamily="34" charset="0"/>
            </a:rPr>
            <a:t>we Share?</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B3125C51-FF29-4D89-9449-354E80C91888}" type="parTrans" cxnId="{F2A6C905-7D23-44E6-B43E-EB34E87C71C7}">
      <dgm:prSet/>
      <dgm:spPr/>
      <dgm:t>
        <a:bodyPr/>
        <a:lstStyle/>
        <a:p>
          <a:endParaRPr lang="en-US"/>
        </a:p>
      </dgm:t>
    </dgm:pt>
    <dgm:pt modelId="{EEFFB7C9-67BB-4E25-A00C-D7B3D2CED8E2}" type="sibTrans" cxnId="{F2A6C905-7D23-44E6-B43E-EB34E87C71C7}">
      <dgm:prSet/>
      <dgm:spPr/>
      <dgm:t>
        <a:bodyPr/>
        <a:lstStyle/>
        <a:p>
          <a:endParaRPr lang="en-US"/>
        </a:p>
      </dgm:t>
    </dgm:pt>
    <dgm:pt modelId="{54987771-A682-4B26-9CE4-7D040DF2D385}" type="pres">
      <dgm:prSet presAssocID="{4051E383-8FDA-4166-8740-895343B900C3}" presName="root" presStyleCnt="0">
        <dgm:presLayoutVars>
          <dgm:dir/>
          <dgm:resizeHandles val="exact"/>
        </dgm:presLayoutVars>
      </dgm:prSet>
      <dgm:spPr/>
    </dgm:pt>
    <dgm:pt modelId="{1E931CB3-9F79-4F06-9686-EA6753780946}" type="pres">
      <dgm:prSet presAssocID="{C59AC68D-63BF-4743-A394-88FD2F94A265}" presName="compNode" presStyleCnt="0"/>
      <dgm:spPr/>
    </dgm:pt>
    <dgm:pt modelId="{B52399AC-998E-4377-90E7-FC157767DCC4}" type="pres">
      <dgm:prSet presAssocID="{C59AC68D-63BF-4743-A394-88FD2F94A265}" presName="iconBgRect" presStyleLbl="bgShp" presStyleIdx="0" presStyleCnt="1"/>
      <dgm:spPr>
        <a:solidFill>
          <a:schemeClr val="accent4"/>
        </a:solid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1624C50-9C7C-420A-A88F-CA6E4B8BD185}" type="pres">
      <dgm:prSet presAssocID="{C59AC68D-63BF-4743-A394-88FD2F94A265}" presName="iconRect" presStyleLbl="node1" presStyleIdx="0" presStyleCnt="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68B706B-FC7F-49A1-A736-5A142AB42779}" type="pres">
      <dgm:prSet presAssocID="{C59AC68D-63BF-4743-A394-88FD2F94A265}" presName="spaceRect" presStyleCnt="0"/>
      <dgm:spPr/>
    </dgm:pt>
    <dgm:pt modelId="{27B3A7CD-0C19-4EF9-9264-A795DC59AD96}" type="pres">
      <dgm:prSet presAssocID="{C59AC68D-63BF-4743-A394-88FD2F94A265}" presName="textRect" presStyleLbl="revTx" presStyleIdx="0" presStyleCnt="1">
        <dgm:presLayoutVars>
          <dgm:chMax val="1"/>
          <dgm:chPref val="1"/>
        </dgm:presLayoutVars>
      </dgm:prSet>
      <dgm:spPr/>
    </dgm:pt>
  </dgm:ptLst>
  <dgm:cxnLst>
    <dgm:cxn modelId="{F2A6C905-7D23-44E6-B43E-EB34E87C71C7}" srcId="{4051E383-8FDA-4166-8740-895343B900C3}" destId="{C59AC68D-63BF-4743-A394-88FD2F94A265}" srcOrd="0" destOrd="0" parTransId="{B3125C51-FF29-4D89-9449-354E80C91888}" sibTransId="{EEFFB7C9-67BB-4E25-A00C-D7B3D2CED8E2}"/>
    <dgm:cxn modelId="{4392A53F-4961-42A6-A0B2-733E7043908B}" type="presOf" srcId="{C59AC68D-63BF-4743-A394-88FD2F94A265}" destId="{27B3A7CD-0C19-4EF9-9264-A795DC59AD96}" srcOrd="0" destOrd="0" presId="urn:microsoft.com/office/officeart/2018/5/layout/IconCircleLabelList"/>
    <dgm:cxn modelId="{9A2860D5-E0C2-431D-88C0-7717AB20BE6D}" type="presOf" srcId="{4051E383-8FDA-4166-8740-895343B900C3}" destId="{54987771-A682-4B26-9CE4-7D040DF2D385}" srcOrd="0" destOrd="0" presId="urn:microsoft.com/office/officeart/2018/5/layout/IconCircleLabelList"/>
    <dgm:cxn modelId="{195190C6-1E85-43CE-8ACF-55A0F8C111D9}" type="presParOf" srcId="{54987771-A682-4B26-9CE4-7D040DF2D385}" destId="{1E931CB3-9F79-4F06-9686-EA6753780946}" srcOrd="0" destOrd="0" presId="urn:microsoft.com/office/officeart/2018/5/layout/IconCircleLabelList"/>
    <dgm:cxn modelId="{6024E819-E05E-417E-97BF-B95C457D514D}" type="presParOf" srcId="{1E931CB3-9F79-4F06-9686-EA6753780946}" destId="{B52399AC-998E-4377-90E7-FC157767DCC4}" srcOrd="0" destOrd="0" presId="urn:microsoft.com/office/officeart/2018/5/layout/IconCircleLabelList"/>
    <dgm:cxn modelId="{A06CFC8C-9BB0-4400-AE7B-88CFD1649CC5}" type="presParOf" srcId="{1E931CB3-9F79-4F06-9686-EA6753780946}" destId="{11624C50-9C7C-420A-A88F-CA6E4B8BD185}" srcOrd="1" destOrd="0" presId="urn:microsoft.com/office/officeart/2018/5/layout/IconCircleLabelList"/>
    <dgm:cxn modelId="{C718954F-BA5B-4A63-B09C-70E69174C1A4}" type="presParOf" srcId="{1E931CB3-9F79-4F06-9686-EA6753780946}" destId="{F68B706B-FC7F-49A1-A736-5A142AB42779}" srcOrd="2" destOrd="0" presId="urn:microsoft.com/office/officeart/2018/5/layout/IconCircleLabelList"/>
    <dgm:cxn modelId="{109DFE10-328F-46E3-A82F-5C7D897B20FE}" type="presParOf" srcId="{1E931CB3-9F79-4F06-9686-EA6753780946}" destId="{27B3A7CD-0C19-4EF9-9264-A795DC59AD96}"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1B7B5C9-E85B-4562-B0C3-16DA6BBF8EE6}" type="doc">
      <dgm:prSet loTypeId="urn:microsoft.com/office/officeart/2016/7/layout/VerticalSolidActionList" loCatId="List" qsTypeId="urn:microsoft.com/office/officeart/2005/8/quickstyle/simple1" qsCatId="simple" csTypeId="urn:microsoft.com/office/officeart/2005/8/colors/accent1_2" csCatId="accent1" phldr="1"/>
      <dgm:spPr/>
      <dgm:t>
        <a:bodyPr/>
        <a:lstStyle/>
        <a:p>
          <a:endParaRPr lang="en-US"/>
        </a:p>
      </dgm:t>
    </dgm:pt>
    <dgm:pt modelId="{8ACAB785-AC2A-4D2E-B9DF-3407BCD9C035}">
      <dgm:prSet custT="1"/>
      <dgm:spPr/>
      <dgm:t>
        <a:bodyPr/>
        <a:lstStyle/>
        <a:p>
          <a:r>
            <a:rPr lang="en-US" sz="2800">
              <a:latin typeface="Arial" panose="020B0604020202020204" pitchFamily="34" charset="0"/>
              <a:cs typeface="Arial" panose="020B0604020202020204" pitchFamily="34" charset="0"/>
            </a:rPr>
            <a:t>Visit</a:t>
          </a:r>
          <a:endParaRPr lang="en-US" sz="2800" dirty="0">
            <a:latin typeface="Arial" panose="020B0604020202020204" pitchFamily="34" charset="0"/>
            <a:cs typeface="Arial" panose="020B0604020202020204" pitchFamily="34" charset="0"/>
          </a:endParaRPr>
        </a:p>
      </dgm:t>
    </dgm:pt>
    <dgm:pt modelId="{F07C9693-6151-412C-910C-635EDE941326}" type="parTrans" cxnId="{09371DE9-6201-48DC-9F6B-1FA191C35CF2}">
      <dgm:prSet/>
      <dgm:spPr/>
      <dgm:t>
        <a:bodyPr/>
        <a:lstStyle/>
        <a:p>
          <a:endParaRPr lang="en-US"/>
        </a:p>
      </dgm:t>
    </dgm:pt>
    <dgm:pt modelId="{69E6F4DC-D787-4931-B7E9-6F56D48E4F03}" type="sibTrans" cxnId="{09371DE9-6201-48DC-9F6B-1FA191C35CF2}">
      <dgm:prSet/>
      <dgm:spPr/>
      <dgm:t>
        <a:bodyPr/>
        <a:lstStyle/>
        <a:p>
          <a:endParaRPr lang="en-US"/>
        </a:p>
      </dgm:t>
    </dgm:pt>
    <dgm:pt modelId="{37A3B53A-8575-48B8-B44D-8B948D4D4233}">
      <dgm:prSet custT="1"/>
      <dgm:spPr/>
      <dgm:t>
        <a:bodyPr/>
        <a:lstStyle/>
        <a:p>
          <a:r>
            <a:rPr lang="en-US" sz="2200" dirty="0">
              <a:solidFill>
                <a:srgbClr val="002060"/>
              </a:solidFill>
              <a:latin typeface="Arial" panose="020B0604020202020204" pitchFamily="34" charset="0"/>
              <a:cs typeface="Arial" panose="020B0604020202020204" pitchFamily="34" charset="0"/>
            </a:rPr>
            <a:t>AskJAN.org</a:t>
          </a:r>
        </a:p>
      </dgm:t>
    </dgm:pt>
    <dgm:pt modelId="{E473B189-50AD-4439-82CD-577386CA202C}" type="parTrans" cxnId="{63D6D5BB-7F8B-4EE4-8738-4E34EB26870D}">
      <dgm:prSet/>
      <dgm:spPr/>
      <dgm:t>
        <a:bodyPr/>
        <a:lstStyle/>
        <a:p>
          <a:endParaRPr lang="en-US"/>
        </a:p>
      </dgm:t>
    </dgm:pt>
    <dgm:pt modelId="{71748C51-AB7B-4BB9-9574-82A8430EC315}" type="sibTrans" cxnId="{63D6D5BB-7F8B-4EE4-8738-4E34EB26870D}">
      <dgm:prSet/>
      <dgm:spPr/>
      <dgm:t>
        <a:bodyPr/>
        <a:lstStyle/>
        <a:p>
          <a:endParaRPr lang="en-US"/>
        </a:p>
      </dgm:t>
    </dgm:pt>
    <dgm:pt modelId="{49BE56A4-9965-437C-8434-2A62BF01B3DC}">
      <dgm:prSet custT="1"/>
      <dgm:spPr/>
      <dgm:t>
        <a:bodyPr/>
        <a:lstStyle/>
        <a:p>
          <a:r>
            <a:rPr lang="en-US" sz="2800">
              <a:latin typeface="Arial" panose="020B0604020202020204" pitchFamily="34" charset="0"/>
              <a:cs typeface="Arial" panose="020B0604020202020204" pitchFamily="34" charset="0"/>
            </a:rPr>
            <a:t>Call</a:t>
          </a:r>
          <a:endParaRPr lang="en-US" sz="2800" dirty="0">
            <a:latin typeface="Arial" panose="020B0604020202020204" pitchFamily="34" charset="0"/>
            <a:cs typeface="Arial" panose="020B0604020202020204" pitchFamily="34" charset="0"/>
          </a:endParaRPr>
        </a:p>
      </dgm:t>
    </dgm:pt>
    <dgm:pt modelId="{9A6B54CE-0864-4619-852F-CC1050D929CA}" type="parTrans" cxnId="{20A6FE57-D66D-4A40-8EC9-EA6E300973D4}">
      <dgm:prSet/>
      <dgm:spPr/>
      <dgm:t>
        <a:bodyPr/>
        <a:lstStyle/>
        <a:p>
          <a:endParaRPr lang="en-US"/>
        </a:p>
      </dgm:t>
    </dgm:pt>
    <dgm:pt modelId="{F0DBC532-2ADA-4402-A4D7-2464EDC35BCC}" type="sibTrans" cxnId="{20A6FE57-D66D-4A40-8EC9-EA6E300973D4}">
      <dgm:prSet/>
      <dgm:spPr/>
      <dgm:t>
        <a:bodyPr/>
        <a:lstStyle/>
        <a:p>
          <a:endParaRPr lang="en-US"/>
        </a:p>
      </dgm:t>
    </dgm:pt>
    <dgm:pt modelId="{9D91E057-164E-4B0A-A113-56ABD94EDA0C}">
      <dgm:prSet custT="1"/>
      <dgm:spPr/>
      <dgm:t>
        <a:bodyPr/>
        <a:lstStyle/>
        <a:p>
          <a:r>
            <a:rPr lang="en-US" sz="1800" dirty="0">
              <a:solidFill>
                <a:srgbClr val="002060"/>
              </a:solidFill>
              <a:latin typeface="Arial" panose="020B0604020202020204" pitchFamily="34" charset="0"/>
              <a:cs typeface="Arial" panose="020B0604020202020204" pitchFamily="34" charset="0"/>
            </a:rPr>
            <a:t>800.526.7234</a:t>
          </a:r>
          <a:endParaRPr lang="en-US" sz="2800" dirty="0">
            <a:solidFill>
              <a:srgbClr val="002060"/>
            </a:solidFill>
            <a:latin typeface="Arial" panose="020B0604020202020204" pitchFamily="34" charset="0"/>
            <a:cs typeface="Arial" panose="020B0604020202020204" pitchFamily="34" charset="0"/>
          </a:endParaRPr>
        </a:p>
      </dgm:t>
    </dgm:pt>
    <dgm:pt modelId="{5A81F364-86FA-4E3E-B352-DFE5B002AE4C}" type="parTrans" cxnId="{76D0BBE6-E9BD-46BB-9614-10519203672C}">
      <dgm:prSet/>
      <dgm:spPr/>
      <dgm:t>
        <a:bodyPr/>
        <a:lstStyle/>
        <a:p>
          <a:endParaRPr lang="en-US"/>
        </a:p>
      </dgm:t>
    </dgm:pt>
    <dgm:pt modelId="{F53DA0D4-1609-4C08-BAD7-2F70B6F97CFB}" type="sibTrans" cxnId="{76D0BBE6-E9BD-46BB-9614-10519203672C}">
      <dgm:prSet/>
      <dgm:spPr/>
      <dgm:t>
        <a:bodyPr/>
        <a:lstStyle/>
        <a:p>
          <a:endParaRPr lang="en-US"/>
        </a:p>
      </dgm:t>
    </dgm:pt>
    <dgm:pt modelId="{97B88BEA-1C83-4896-986E-529E660E6FF2}">
      <dgm:prSet custT="1"/>
      <dgm:spPr/>
      <dgm:t>
        <a:bodyPr/>
        <a:lstStyle/>
        <a:p>
          <a:r>
            <a:rPr lang="en-US" sz="1800" dirty="0">
              <a:solidFill>
                <a:srgbClr val="002060"/>
              </a:solidFill>
              <a:latin typeface="Arial" panose="020B0604020202020204" pitchFamily="34" charset="0"/>
              <a:cs typeface="Arial" panose="020B0604020202020204" pitchFamily="34" charset="0"/>
            </a:rPr>
            <a:t>877.781.9403 (TTY)</a:t>
          </a:r>
          <a:endParaRPr lang="en-US" sz="1400" dirty="0">
            <a:solidFill>
              <a:srgbClr val="002060"/>
            </a:solidFill>
            <a:latin typeface="Arial" panose="020B0604020202020204" pitchFamily="34" charset="0"/>
            <a:cs typeface="Arial" panose="020B0604020202020204" pitchFamily="34" charset="0"/>
          </a:endParaRPr>
        </a:p>
      </dgm:t>
    </dgm:pt>
    <dgm:pt modelId="{03008A00-33C0-4916-814F-FD64F953A01D}" type="parTrans" cxnId="{DA45BF01-B25C-4A18-B97A-9B7BC3DDA572}">
      <dgm:prSet/>
      <dgm:spPr/>
      <dgm:t>
        <a:bodyPr/>
        <a:lstStyle/>
        <a:p>
          <a:endParaRPr lang="en-US"/>
        </a:p>
      </dgm:t>
    </dgm:pt>
    <dgm:pt modelId="{86B736CD-B11A-4697-8BFC-141B63F56893}" type="sibTrans" cxnId="{DA45BF01-B25C-4A18-B97A-9B7BC3DDA572}">
      <dgm:prSet/>
      <dgm:spPr/>
      <dgm:t>
        <a:bodyPr/>
        <a:lstStyle/>
        <a:p>
          <a:endParaRPr lang="en-US"/>
        </a:p>
      </dgm:t>
    </dgm:pt>
    <dgm:pt modelId="{A0D3DD45-4F65-4CC2-8604-503A1159E383}">
      <dgm:prSet custT="1"/>
      <dgm:spPr/>
      <dgm:t>
        <a:bodyPr/>
        <a:lstStyle/>
        <a:p>
          <a:r>
            <a:rPr lang="en-US" sz="2800">
              <a:latin typeface="Arial" panose="020B0604020202020204" pitchFamily="34" charset="0"/>
              <a:cs typeface="Arial" panose="020B0604020202020204" pitchFamily="34" charset="0"/>
            </a:rPr>
            <a:t>Chat</a:t>
          </a:r>
          <a:endParaRPr lang="en-US" sz="2800" dirty="0">
            <a:latin typeface="Arial" panose="020B0604020202020204" pitchFamily="34" charset="0"/>
            <a:cs typeface="Arial" panose="020B0604020202020204" pitchFamily="34" charset="0"/>
          </a:endParaRPr>
        </a:p>
      </dgm:t>
    </dgm:pt>
    <dgm:pt modelId="{1603659A-A2AA-4D7E-90D8-8E386C5D0706}" type="parTrans" cxnId="{D65A4540-D2BB-4169-A103-79DA5BDED9BD}">
      <dgm:prSet/>
      <dgm:spPr/>
      <dgm:t>
        <a:bodyPr/>
        <a:lstStyle/>
        <a:p>
          <a:endParaRPr lang="en-US"/>
        </a:p>
      </dgm:t>
    </dgm:pt>
    <dgm:pt modelId="{3AB7D0E4-AB9E-4C03-8A4F-65B0D35EFBB4}" type="sibTrans" cxnId="{D65A4540-D2BB-4169-A103-79DA5BDED9BD}">
      <dgm:prSet/>
      <dgm:spPr/>
      <dgm:t>
        <a:bodyPr/>
        <a:lstStyle/>
        <a:p>
          <a:endParaRPr lang="en-US"/>
        </a:p>
      </dgm:t>
    </dgm:pt>
    <dgm:pt modelId="{18EA27CD-2033-4A4C-9F96-1EA0682C2302}">
      <dgm:prSet custT="1"/>
      <dgm:spPr/>
      <dgm:t>
        <a:bodyPr/>
        <a:lstStyle/>
        <a:p>
          <a:r>
            <a:rPr lang="en-US" sz="2200" dirty="0">
              <a:solidFill>
                <a:srgbClr val="002060"/>
              </a:solidFill>
              <a:latin typeface="Arial" panose="020B0604020202020204" pitchFamily="34" charset="0"/>
              <a:cs typeface="Arial" panose="020B0604020202020204" pitchFamily="34" charset="0"/>
            </a:rPr>
            <a:t>@ AskJAN.org</a:t>
          </a:r>
        </a:p>
      </dgm:t>
    </dgm:pt>
    <dgm:pt modelId="{1C7D68EC-DE3F-4318-9DE7-EF504F6A6057}" type="parTrans" cxnId="{EA6D3D3C-ABFE-4953-A8F6-AFFB102DE9A3}">
      <dgm:prSet/>
      <dgm:spPr/>
      <dgm:t>
        <a:bodyPr/>
        <a:lstStyle/>
        <a:p>
          <a:endParaRPr lang="en-US"/>
        </a:p>
      </dgm:t>
    </dgm:pt>
    <dgm:pt modelId="{052CBF26-C647-4632-8CB4-3896352AA1FA}" type="sibTrans" cxnId="{EA6D3D3C-ABFE-4953-A8F6-AFFB102DE9A3}">
      <dgm:prSet/>
      <dgm:spPr/>
      <dgm:t>
        <a:bodyPr/>
        <a:lstStyle/>
        <a:p>
          <a:endParaRPr lang="en-US"/>
        </a:p>
      </dgm:t>
    </dgm:pt>
    <dgm:pt modelId="{0F2101F2-27C5-4E71-A29E-E4B873E6F0B2}">
      <dgm:prSet custT="1"/>
      <dgm:spPr/>
      <dgm:t>
        <a:bodyPr/>
        <a:lstStyle/>
        <a:p>
          <a:r>
            <a:rPr lang="en-US" sz="2800">
              <a:latin typeface="Arial" panose="020B0604020202020204" pitchFamily="34" charset="0"/>
              <a:cs typeface="Arial" panose="020B0604020202020204" pitchFamily="34" charset="0"/>
            </a:rPr>
            <a:t>Submit</a:t>
          </a:r>
          <a:endParaRPr lang="en-US" sz="2800" dirty="0">
            <a:latin typeface="Arial" panose="020B0604020202020204" pitchFamily="34" charset="0"/>
            <a:cs typeface="Arial" panose="020B0604020202020204" pitchFamily="34" charset="0"/>
          </a:endParaRPr>
        </a:p>
      </dgm:t>
    </dgm:pt>
    <dgm:pt modelId="{E08C1E6C-A335-4AB5-B21C-E740AC2BFFD2}" type="parTrans" cxnId="{CD4510A8-D286-4696-9748-60F6DB825C52}">
      <dgm:prSet/>
      <dgm:spPr/>
      <dgm:t>
        <a:bodyPr/>
        <a:lstStyle/>
        <a:p>
          <a:endParaRPr lang="en-US"/>
        </a:p>
      </dgm:t>
    </dgm:pt>
    <dgm:pt modelId="{B3E1215E-4378-4C8D-A305-8DDA65BE0A7F}" type="sibTrans" cxnId="{CD4510A8-D286-4696-9748-60F6DB825C52}">
      <dgm:prSet/>
      <dgm:spPr/>
      <dgm:t>
        <a:bodyPr/>
        <a:lstStyle/>
        <a:p>
          <a:endParaRPr lang="en-US"/>
        </a:p>
      </dgm:t>
    </dgm:pt>
    <dgm:pt modelId="{FC1FEFC9-2F04-4DD2-AD6D-E59FCD44276C}">
      <dgm:prSet custT="1"/>
      <dgm:spPr/>
      <dgm:t>
        <a:bodyPr/>
        <a:lstStyle/>
        <a:p>
          <a:r>
            <a:rPr lang="en-US" sz="2200" dirty="0">
              <a:solidFill>
                <a:srgbClr val="002060"/>
              </a:solidFill>
              <a:latin typeface="Arial" panose="020B0604020202020204" pitchFamily="34" charset="0"/>
              <a:cs typeface="Arial" panose="020B0604020202020204" pitchFamily="34" charset="0"/>
            </a:rPr>
            <a:t>JAN on Demand Inquiry @ AskJAN.org/</a:t>
          </a:r>
          <a:r>
            <a:rPr lang="en-US" sz="2200" dirty="0" err="1">
              <a:solidFill>
                <a:srgbClr val="002060"/>
              </a:solidFill>
              <a:latin typeface="Arial" panose="020B0604020202020204" pitchFamily="34" charset="0"/>
              <a:cs typeface="Arial" panose="020B0604020202020204" pitchFamily="34" charset="0"/>
            </a:rPr>
            <a:t>JANonDemand.cfm</a:t>
          </a:r>
          <a:r>
            <a:rPr lang="en-US" sz="2200" dirty="0">
              <a:solidFill>
                <a:srgbClr val="002060"/>
              </a:solidFill>
              <a:latin typeface="Arial" panose="020B0604020202020204" pitchFamily="34" charset="0"/>
              <a:cs typeface="Arial" panose="020B0604020202020204" pitchFamily="34" charset="0"/>
            </a:rPr>
            <a:t> </a:t>
          </a:r>
        </a:p>
      </dgm:t>
    </dgm:pt>
    <dgm:pt modelId="{E462AE89-421B-4469-9DD2-DFF1505AC0D7}" type="parTrans" cxnId="{FCF5E7F5-2715-4542-867D-09184DEA160F}">
      <dgm:prSet/>
      <dgm:spPr/>
      <dgm:t>
        <a:bodyPr/>
        <a:lstStyle/>
        <a:p>
          <a:endParaRPr lang="en-US"/>
        </a:p>
      </dgm:t>
    </dgm:pt>
    <dgm:pt modelId="{EC3F3601-983A-4014-B0ED-A482BB187717}" type="sibTrans" cxnId="{FCF5E7F5-2715-4542-867D-09184DEA160F}">
      <dgm:prSet/>
      <dgm:spPr/>
      <dgm:t>
        <a:bodyPr/>
        <a:lstStyle/>
        <a:p>
          <a:endParaRPr lang="en-US"/>
        </a:p>
      </dgm:t>
    </dgm:pt>
    <dgm:pt modelId="{DE193B17-01D5-4947-90DB-A57ED874F09C}">
      <dgm:prSet custT="1"/>
      <dgm:spPr/>
      <dgm:t>
        <a:bodyPr/>
        <a:lstStyle/>
        <a:p>
          <a:r>
            <a:rPr lang="en-US" sz="2800">
              <a:latin typeface="Arial" panose="020B0604020202020204" pitchFamily="34" charset="0"/>
              <a:cs typeface="Arial" panose="020B0604020202020204" pitchFamily="34" charset="0"/>
            </a:rPr>
            <a:t>Email</a:t>
          </a:r>
          <a:endParaRPr lang="en-US" sz="2800" dirty="0">
            <a:latin typeface="Arial" panose="020B0604020202020204" pitchFamily="34" charset="0"/>
            <a:cs typeface="Arial" panose="020B0604020202020204" pitchFamily="34" charset="0"/>
          </a:endParaRPr>
        </a:p>
      </dgm:t>
    </dgm:pt>
    <dgm:pt modelId="{53E79153-36A7-4DDC-B94F-76B1DD1C830F}" type="parTrans" cxnId="{2F305330-A6D6-4813-9A87-CFEADE0D5169}">
      <dgm:prSet/>
      <dgm:spPr/>
      <dgm:t>
        <a:bodyPr/>
        <a:lstStyle/>
        <a:p>
          <a:endParaRPr lang="en-US"/>
        </a:p>
      </dgm:t>
    </dgm:pt>
    <dgm:pt modelId="{1EAE51DA-8FD0-469B-8254-58BE8A8BCD7F}" type="sibTrans" cxnId="{2F305330-A6D6-4813-9A87-CFEADE0D5169}">
      <dgm:prSet/>
      <dgm:spPr/>
      <dgm:t>
        <a:bodyPr/>
        <a:lstStyle/>
        <a:p>
          <a:endParaRPr lang="en-US"/>
        </a:p>
      </dgm:t>
    </dgm:pt>
    <dgm:pt modelId="{2A7A1DD2-1722-4E18-869B-B01993198337}">
      <dgm:prSet custT="1"/>
      <dgm:spPr/>
      <dgm:t>
        <a:bodyPr/>
        <a:lstStyle/>
        <a:p>
          <a:r>
            <a:rPr lang="en-US" sz="2200" dirty="0">
              <a:solidFill>
                <a:srgbClr val="002060"/>
              </a:solidFill>
              <a:latin typeface="Arial" panose="020B0604020202020204" pitchFamily="34" charset="0"/>
              <a:cs typeface="Arial" panose="020B0604020202020204" pitchFamily="34" charset="0"/>
            </a:rPr>
            <a:t>JAN@AskJAN.org</a:t>
          </a:r>
        </a:p>
      </dgm:t>
    </dgm:pt>
    <dgm:pt modelId="{E4467723-727E-40C0-9C05-BD16F5975C67}" type="parTrans" cxnId="{51C96E27-BE03-4808-9A81-CAE8FFE5FBE0}">
      <dgm:prSet/>
      <dgm:spPr/>
      <dgm:t>
        <a:bodyPr/>
        <a:lstStyle/>
        <a:p>
          <a:endParaRPr lang="en-US"/>
        </a:p>
      </dgm:t>
    </dgm:pt>
    <dgm:pt modelId="{C3A54CE1-1038-42D5-9E47-68A356DBD999}" type="sibTrans" cxnId="{51C96E27-BE03-4808-9A81-CAE8FFE5FBE0}">
      <dgm:prSet/>
      <dgm:spPr/>
      <dgm:t>
        <a:bodyPr/>
        <a:lstStyle/>
        <a:p>
          <a:endParaRPr lang="en-US"/>
        </a:p>
      </dgm:t>
    </dgm:pt>
    <dgm:pt modelId="{A3006EF7-0D45-4DEE-873A-90334446B58B}">
      <dgm:prSet custT="1"/>
      <dgm:spPr/>
      <dgm:t>
        <a:bodyPr/>
        <a:lstStyle/>
        <a:p>
          <a:r>
            <a:rPr lang="en-US" sz="2700">
              <a:latin typeface="Arial" panose="020B0604020202020204" pitchFamily="34" charset="0"/>
              <a:cs typeface="Arial" panose="020B0604020202020204" pitchFamily="34" charset="0"/>
            </a:rPr>
            <a:t>Social Media</a:t>
          </a:r>
          <a:endParaRPr lang="en-US" sz="2700" dirty="0">
            <a:latin typeface="Arial" panose="020B0604020202020204" pitchFamily="34" charset="0"/>
            <a:cs typeface="Arial" panose="020B0604020202020204" pitchFamily="34" charset="0"/>
          </a:endParaRPr>
        </a:p>
      </dgm:t>
    </dgm:pt>
    <dgm:pt modelId="{C57C3AB1-86FA-4DBB-9137-8A6F7965C6F2}" type="parTrans" cxnId="{34945F37-47EE-4F7C-9232-2758C7690927}">
      <dgm:prSet/>
      <dgm:spPr/>
      <dgm:t>
        <a:bodyPr/>
        <a:lstStyle/>
        <a:p>
          <a:endParaRPr lang="en-US"/>
        </a:p>
      </dgm:t>
    </dgm:pt>
    <dgm:pt modelId="{BF37630E-EA3F-462E-86D5-951B26ABCABC}" type="sibTrans" cxnId="{34945F37-47EE-4F7C-9232-2758C7690927}">
      <dgm:prSet/>
      <dgm:spPr/>
      <dgm:t>
        <a:bodyPr/>
        <a:lstStyle/>
        <a:p>
          <a:endParaRPr lang="en-US"/>
        </a:p>
      </dgm:t>
    </dgm:pt>
    <dgm:pt modelId="{4F2DF93E-E6A9-4AB9-B514-15D47164A693}">
      <dgm:prSet custT="1"/>
      <dgm:spPr/>
      <dgm:t>
        <a:bodyPr/>
        <a:lstStyle/>
        <a:p>
          <a:pPr>
            <a:spcAft>
              <a:spcPts val="0"/>
            </a:spcAft>
          </a:pPr>
          <a:r>
            <a:rPr lang="en-US" sz="2000" dirty="0">
              <a:solidFill>
                <a:srgbClr val="002060"/>
              </a:solidFill>
              <a:latin typeface="Arial" panose="020B0604020202020204" pitchFamily="34" charset="0"/>
              <a:cs typeface="Arial" panose="020B0604020202020204" pitchFamily="34" charset="0"/>
            </a:rPr>
            <a:t>Facebook – Job Accommodation Network</a:t>
          </a:r>
        </a:p>
      </dgm:t>
    </dgm:pt>
    <dgm:pt modelId="{C8C62D38-2403-433E-BF37-055DDC2DD405}" type="parTrans" cxnId="{B83C7158-96A1-4A66-9233-CBC715892A6B}">
      <dgm:prSet/>
      <dgm:spPr/>
      <dgm:t>
        <a:bodyPr/>
        <a:lstStyle/>
        <a:p>
          <a:endParaRPr lang="en-US"/>
        </a:p>
      </dgm:t>
    </dgm:pt>
    <dgm:pt modelId="{09B8353E-59CD-4465-A0B7-78D75F847EB0}" type="sibTrans" cxnId="{B83C7158-96A1-4A66-9233-CBC715892A6B}">
      <dgm:prSet/>
      <dgm:spPr/>
      <dgm:t>
        <a:bodyPr/>
        <a:lstStyle/>
        <a:p>
          <a:endParaRPr lang="en-US"/>
        </a:p>
      </dgm:t>
    </dgm:pt>
    <dgm:pt modelId="{007F21B6-A495-48B8-991F-B4DD4A8F36E0}">
      <dgm:prSet custT="1"/>
      <dgm:spPr/>
      <dgm:t>
        <a:bodyPr/>
        <a:lstStyle/>
        <a:p>
          <a:pPr>
            <a:spcAft>
              <a:spcPct val="35000"/>
            </a:spcAft>
          </a:pPr>
          <a:r>
            <a:rPr lang="en-US" sz="2000" dirty="0">
              <a:solidFill>
                <a:srgbClr val="002060"/>
              </a:solidFill>
              <a:latin typeface="Arial" panose="020B0604020202020204" pitchFamily="34" charset="0"/>
              <a:cs typeface="Arial" panose="020B0604020202020204" pitchFamily="34" charset="0"/>
            </a:rPr>
            <a:t>Twitter – @JANatJAN</a:t>
          </a:r>
        </a:p>
      </dgm:t>
    </dgm:pt>
    <dgm:pt modelId="{AEB55431-079F-4060-8325-45C8985BB4FB}" type="parTrans" cxnId="{C1C7F5A0-9F79-4CF0-B6D5-B241EE22800F}">
      <dgm:prSet/>
      <dgm:spPr/>
      <dgm:t>
        <a:bodyPr/>
        <a:lstStyle/>
        <a:p>
          <a:endParaRPr lang="en-US"/>
        </a:p>
      </dgm:t>
    </dgm:pt>
    <dgm:pt modelId="{0A0CE8DC-701A-4FB0-A387-7B73FA5941FC}" type="sibTrans" cxnId="{C1C7F5A0-9F79-4CF0-B6D5-B241EE22800F}">
      <dgm:prSet/>
      <dgm:spPr/>
      <dgm:t>
        <a:bodyPr/>
        <a:lstStyle/>
        <a:p>
          <a:endParaRPr lang="en-US"/>
        </a:p>
      </dgm:t>
    </dgm:pt>
    <dgm:pt modelId="{07FFBE56-8E5C-47B4-826F-78B60D33A189}" type="pres">
      <dgm:prSet presAssocID="{E1B7B5C9-E85B-4562-B0C3-16DA6BBF8EE6}" presName="Name0" presStyleCnt="0">
        <dgm:presLayoutVars>
          <dgm:dir/>
          <dgm:animLvl val="lvl"/>
          <dgm:resizeHandles val="exact"/>
        </dgm:presLayoutVars>
      </dgm:prSet>
      <dgm:spPr/>
    </dgm:pt>
    <dgm:pt modelId="{40A25EE5-414F-4CDC-9E2C-E081EC179671}" type="pres">
      <dgm:prSet presAssocID="{8ACAB785-AC2A-4D2E-B9DF-3407BCD9C035}" presName="linNode" presStyleCnt="0"/>
      <dgm:spPr/>
    </dgm:pt>
    <dgm:pt modelId="{358F9B01-4B8A-49E6-8182-92064EE7D17C}" type="pres">
      <dgm:prSet presAssocID="{8ACAB785-AC2A-4D2E-B9DF-3407BCD9C035}" presName="parentText" presStyleLbl="alignNode1" presStyleIdx="0" presStyleCnt="6">
        <dgm:presLayoutVars>
          <dgm:chMax val="1"/>
          <dgm:bulletEnabled/>
        </dgm:presLayoutVars>
      </dgm:prSet>
      <dgm:spPr/>
    </dgm:pt>
    <dgm:pt modelId="{C10D720D-524B-40A2-9A01-9A5E8D4E41AE}" type="pres">
      <dgm:prSet presAssocID="{8ACAB785-AC2A-4D2E-B9DF-3407BCD9C035}" presName="descendantText" presStyleLbl="alignAccFollowNode1" presStyleIdx="0" presStyleCnt="6">
        <dgm:presLayoutVars>
          <dgm:bulletEnabled/>
        </dgm:presLayoutVars>
      </dgm:prSet>
      <dgm:spPr/>
    </dgm:pt>
    <dgm:pt modelId="{7D49CA3D-23B6-48DE-9AD8-E36620B30B23}" type="pres">
      <dgm:prSet presAssocID="{69E6F4DC-D787-4931-B7E9-6F56D48E4F03}" presName="sp" presStyleCnt="0"/>
      <dgm:spPr/>
    </dgm:pt>
    <dgm:pt modelId="{5B4F5400-2CA5-4E04-9778-5EB04855F054}" type="pres">
      <dgm:prSet presAssocID="{49BE56A4-9965-437C-8434-2A62BF01B3DC}" presName="linNode" presStyleCnt="0"/>
      <dgm:spPr/>
    </dgm:pt>
    <dgm:pt modelId="{F603894A-3084-49F9-A36C-5951C1EE89B2}" type="pres">
      <dgm:prSet presAssocID="{49BE56A4-9965-437C-8434-2A62BF01B3DC}" presName="parentText" presStyleLbl="alignNode1" presStyleIdx="1" presStyleCnt="6">
        <dgm:presLayoutVars>
          <dgm:chMax val="1"/>
          <dgm:bulletEnabled/>
        </dgm:presLayoutVars>
      </dgm:prSet>
      <dgm:spPr/>
    </dgm:pt>
    <dgm:pt modelId="{1DC4E024-7BBB-4D38-86F8-4194D5DE58DA}" type="pres">
      <dgm:prSet presAssocID="{49BE56A4-9965-437C-8434-2A62BF01B3DC}" presName="descendantText" presStyleLbl="alignAccFollowNode1" presStyleIdx="1" presStyleCnt="6">
        <dgm:presLayoutVars>
          <dgm:bulletEnabled/>
        </dgm:presLayoutVars>
      </dgm:prSet>
      <dgm:spPr/>
    </dgm:pt>
    <dgm:pt modelId="{E0FFD8AD-8CF5-4E45-9D51-35685BCBCEBD}" type="pres">
      <dgm:prSet presAssocID="{F0DBC532-2ADA-4402-A4D7-2464EDC35BCC}" presName="sp" presStyleCnt="0"/>
      <dgm:spPr/>
    </dgm:pt>
    <dgm:pt modelId="{9B02DB0F-A71B-49D6-BE66-3D888A65B851}" type="pres">
      <dgm:prSet presAssocID="{A0D3DD45-4F65-4CC2-8604-503A1159E383}" presName="linNode" presStyleCnt="0"/>
      <dgm:spPr/>
    </dgm:pt>
    <dgm:pt modelId="{D6616D64-945C-4031-9A6D-F593D1F33F19}" type="pres">
      <dgm:prSet presAssocID="{A0D3DD45-4F65-4CC2-8604-503A1159E383}" presName="parentText" presStyleLbl="alignNode1" presStyleIdx="2" presStyleCnt="6">
        <dgm:presLayoutVars>
          <dgm:chMax val="1"/>
          <dgm:bulletEnabled/>
        </dgm:presLayoutVars>
      </dgm:prSet>
      <dgm:spPr/>
    </dgm:pt>
    <dgm:pt modelId="{616151C3-E234-47B5-9F99-ABAAD403D986}" type="pres">
      <dgm:prSet presAssocID="{A0D3DD45-4F65-4CC2-8604-503A1159E383}" presName="descendantText" presStyleLbl="alignAccFollowNode1" presStyleIdx="2" presStyleCnt="6">
        <dgm:presLayoutVars>
          <dgm:bulletEnabled/>
        </dgm:presLayoutVars>
      </dgm:prSet>
      <dgm:spPr/>
    </dgm:pt>
    <dgm:pt modelId="{D2B87F09-8361-4C2F-AD4C-8FBE177A8870}" type="pres">
      <dgm:prSet presAssocID="{3AB7D0E4-AB9E-4C03-8A4F-65B0D35EFBB4}" presName="sp" presStyleCnt="0"/>
      <dgm:spPr/>
    </dgm:pt>
    <dgm:pt modelId="{749DFA5F-FE2C-4E8B-82EF-94F99093B362}" type="pres">
      <dgm:prSet presAssocID="{0F2101F2-27C5-4E71-A29E-E4B873E6F0B2}" presName="linNode" presStyleCnt="0"/>
      <dgm:spPr/>
    </dgm:pt>
    <dgm:pt modelId="{B9D9ECEE-7E9D-4D8F-9945-F74524EE4B48}" type="pres">
      <dgm:prSet presAssocID="{0F2101F2-27C5-4E71-A29E-E4B873E6F0B2}" presName="parentText" presStyleLbl="alignNode1" presStyleIdx="3" presStyleCnt="6">
        <dgm:presLayoutVars>
          <dgm:chMax val="1"/>
          <dgm:bulletEnabled/>
        </dgm:presLayoutVars>
      </dgm:prSet>
      <dgm:spPr/>
    </dgm:pt>
    <dgm:pt modelId="{A68A7108-3C82-4F5D-AB06-92F61E61814E}" type="pres">
      <dgm:prSet presAssocID="{0F2101F2-27C5-4E71-A29E-E4B873E6F0B2}" presName="descendantText" presStyleLbl="alignAccFollowNode1" presStyleIdx="3" presStyleCnt="6">
        <dgm:presLayoutVars>
          <dgm:bulletEnabled/>
        </dgm:presLayoutVars>
      </dgm:prSet>
      <dgm:spPr/>
    </dgm:pt>
    <dgm:pt modelId="{06F8BABB-5AB8-4614-AA31-3A84EF3EE51A}" type="pres">
      <dgm:prSet presAssocID="{B3E1215E-4378-4C8D-A305-8DDA65BE0A7F}" presName="sp" presStyleCnt="0"/>
      <dgm:spPr/>
    </dgm:pt>
    <dgm:pt modelId="{4D35BAB7-99A3-4AE9-AA76-F796BC27E643}" type="pres">
      <dgm:prSet presAssocID="{DE193B17-01D5-4947-90DB-A57ED874F09C}" presName="linNode" presStyleCnt="0"/>
      <dgm:spPr/>
    </dgm:pt>
    <dgm:pt modelId="{051C44A9-3278-4885-B7A3-86C8B082BE7F}" type="pres">
      <dgm:prSet presAssocID="{DE193B17-01D5-4947-90DB-A57ED874F09C}" presName="parentText" presStyleLbl="alignNode1" presStyleIdx="4" presStyleCnt="6">
        <dgm:presLayoutVars>
          <dgm:chMax val="1"/>
          <dgm:bulletEnabled/>
        </dgm:presLayoutVars>
      </dgm:prSet>
      <dgm:spPr/>
    </dgm:pt>
    <dgm:pt modelId="{C49C9E06-E01A-4F9A-9052-D4D0C76AD074}" type="pres">
      <dgm:prSet presAssocID="{DE193B17-01D5-4947-90DB-A57ED874F09C}" presName="descendantText" presStyleLbl="alignAccFollowNode1" presStyleIdx="4" presStyleCnt="6">
        <dgm:presLayoutVars>
          <dgm:bulletEnabled/>
        </dgm:presLayoutVars>
      </dgm:prSet>
      <dgm:spPr/>
    </dgm:pt>
    <dgm:pt modelId="{B65AE4B0-37B2-47E3-AD3F-1DDBCAD6F4BE}" type="pres">
      <dgm:prSet presAssocID="{1EAE51DA-8FD0-469B-8254-58BE8A8BCD7F}" presName="sp" presStyleCnt="0"/>
      <dgm:spPr/>
    </dgm:pt>
    <dgm:pt modelId="{017F28BA-9260-49B2-84FB-A1981724ACE6}" type="pres">
      <dgm:prSet presAssocID="{A3006EF7-0D45-4DEE-873A-90334446B58B}" presName="linNode" presStyleCnt="0"/>
      <dgm:spPr/>
    </dgm:pt>
    <dgm:pt modelId="{74143DC2-0AFE-4F3A-AA20-35BD260D12F0}" type="pres">
      <dgm:prSet presAssocID="{A3006EF7-0D45-4DEE-873A-90334446B58B}" presName="parentText" presStyleLbl="alignNode1" presStyleIdx="5" presStyleCnt="6">
        <dgm:presLayoutVars>
          <dgm:chMax val="1"/>
          <dgm:bulletEnabled/>
        </dgm:presLayoutVars>
      </dgm:prSet>
      <dgm:spPr/>
    </dgm:pt>
    <dgm:pt modelId="{CBFB381D-2314-4C74-93DF-1C615E841C82}" type="pres">
      <dgm:prSet presAssocID="{A3006EF7-0D45-4DEE-873A-90334446B58B}" presName="descendantText" presStyleLbl="alignAccFollowNode1" presStyleIdx="5" presStyleCnt="6">
        <dgm:presLayoutVars>
          <dgm:bulletEnabled/>
        </dgm:presLayoutVars>
      </dgm:prSet>
      <dgm:spPr/>
    </dgm:pt>
  </dgm:ptLst>
  <dgm:cxnLst>
    <dgm:cxn modelId="{DA45BF01-B25C-4A18-B97A-9B7BC3DDA572}" srcId="{49BE56A4-9965-437C-8434-2A62BF01B3DC}" destId="{97B88BEA-1C83-4896-986E-529E660E6FF2}" srcOrd="1" destOrd="0" parTransId="{03008A00-33C0-4916-814F-FD64F953A01D}" sibTransId="{86B736CD-B11A-4697-8BFC-141B63F56893}"/>
    <dgm:cxn modelId="{B5612209-10EC-42D6-92E5-506F311E9510}" type="presOf" srcId="{9D91E057-164E-4B0A-A113-56ABD94EDA0C}" destId="{1DC4E024-7BBB-4D38-86F8-4194D5DE58DA}" srcOrd="0" destOrd="0" presId="urn:microsoft.com/office/officeart/2016/7/layout/VerticalSolidActionList"/>
    <dgm:cxn modelId="{6043C80C-5C2B-4A19-BA12-A28A07AC5CA0}" type="presOf" srcId="{37A3B53A-8575-48B8-B44D-8B948D4D4233}" destId="{C10D720D-524B-40A2-9A01-9A5E8D4E41AE}" srcOrd="0" destOrd="0" presId="urn:microsoft.com/office/officeart/2016/7/layout/VerticalSolidActionList"/>
    <dgm:cxn modelId="{51C96E27-BE03-4808-9A81-CAE8FFE5FBE0}" srcId="{DE193B17-01D5-4947-90DB-A57ED874F09C}" destId="{2A7A1DD2-1722-4E18-869B-B01993198337}" srcOrd="0" destOrd="0" parTransId="{E4467723-727E-40C0-9C05-BD16F5975C67}" sibTransId="{C3A54CE1-1038-42D5-9E47-68A356DBD999}"/>
    <dgm:cxn modelId="{2F305330-A6D6-4813-9A87-CFEADE0D5169}" srcId="{E1B7B5C9-E85B-4562-B0C3-16DA6BBF8EE6}" destId="{DE193B17-01D5-4947-90DB-A57ED874F09C}" srcOrd="4" destOrd="0" parTransId="{53E79153-36A7-4DDC-B94F-76B1DD1C830F}" sibTransId="{1EAE51DA-8FD0-469B-8254-58BE8A8BCD7F}"/>
    <dgm:cxn modelId="{0FEB2931-A2C3-4ED4-ADCF-595CF821C213}" type="presOf" srcId="{A3006EF7-0D45-4DEE-873A-90334446B58B}" destId="{74143DC2-0AFE-4F3A-AA20-35BD260D12F0}" srcOrd="0" destOrd="0" presId="urn:microsoft.com/office/officeart/2016/7/layout/VerticalSolidActionList"/>
    <dgm:cxn modelId="{34945F37-47EE-4F7C-9232-2758C7690927}" srcId="{E1B7B5C9-E85B-4562-B0C3-16DA6BBF8EE6}" destId="{A3006EF7-0D45-4DEE-873A-90334446B58B}" srcOrd="5" destOrd="0" parTransId="{C57C3AB1-86FA-4DBB-9137-8A6F7965C6F2}" sibTransId="{BF37630E-EA3F-462E-86D5-951B26ABCABC}"/>
    <dgm:cxn modelId="{043A1339-E234-4F45-B238-02A331705187}" type="presOf" srcId="{FC1FEFC9-2F04-4DD2-AD6D-E59FCD44276C}" destId="{A68A7108-3C82-4F5D-AB06-92F61E61814E}" srcOrd="0" destOrd="0" presId="urn:microsoft.com/office/officeart/2016/7/layout/VerticalSolidActionList"/>
    <dgm:cxn modelId="{B13A953B-B7BC-493D-A250-B9DFA9838655}" type="presOf" srcId="{A0D3DD45-4F65-4CC2-8604-503A1159E383}" destId="{D6616D64-945C-4031-9A6D-F593D1F33F19}" srcOrd="0" destOrd="0" presId="urn:microsoft.com/office/officeart/2016/7/layout/VerticalSolidActionList"/>
    <dgm:cxn modelId="{EA6D3D3C-ABFE-4953-A8F6-AFFB102DE9A3}" srcId="{A0D3DD45-4F65-4CC2-8604-503A1159E383}" destId="{18EA27CD-2033-4A4C-9F96-1EA0682C2302}" srcOrd="0" destOrd="0" parTransId="{1C7D68EC-DE3F-4318-9DE7-EF504F6A6057}" sibTransId="{052CBF26-C647-4632-8CB4-3896352AA1FA}"/>
    <dgm:cxn modelId="{A156593E-2100-4412-9710-E71904B7EA0C}" type="presOf" srcId="{49BE56A4-9965-437C-8434-2A62BF01B3DC}" destId="{F603894A-3084-49F9-A36C-5951C1EE89B2}" srcOrd="0" destOrd="0" presId="urn:microsoft.com/office/officeart/2016/7/layout/VerticalSolidActionList"/>
    <dgm:cxn modelId="{D65A4540-D2BB-4169-A103-79DA5BDED9BD}" srcId="{E1B7B5C9-E85B-4562-B0C3-16DA6BBF8EE6}" destId="{A0D3DD45-4F65-4CC2-8604-503A1159E383}" srcOrd="2" destOrd="0" parTransId="{1603659A-A2AA-4D7E-90D8-8E386C5D0706}" sibTransId="{3AB7D0E4-AB9E-4C03-8A4F-65B0D35EFBB4}"/>
    <dgm:cxn modelId="{5944F666-D188-4E7B-982E-EE260D511FB7}" type="presOf" srcId="{4F2DF93E-E6A9-4AB9-B514-15D47164A693}" destId="{CBFB381D-2314-4C74-93DF-1C615E841C82}" srcOrd="0" destOrd="0" presId="urn:microsoft.com/office/officeart/2016/7/layout/VerticalSolidActionList"/>
    <dgm:cxn modelId="{9179B36E-4507-4BCC-BAC6-371F66169461}" type="presOf" srcId="{97B88BEA-1C83-4896-986E-529E660E6FF2}" destId="{1DC4E024-7BBB-4D38-86F8-4194D5DE58DA}" srcOrd="0" destOrd="1" presId="urn:microsoft.com/office/officeart/2016/7/layout/VerticalSolidActionList"/>
    <dgm:cxn modelId="{9CF9E252-3EC1-424B-A474-9D84222A55A0}" type="presOf" srcId="{2A7A1DD2-1722-4E18-869B-B01993198337}" destId="{C49C9E06-E01A-4F9A-9052-D4D0C76AD074}" srcOrd="0" destOrd="0" presId="urn:microsoft.com/office/officeart/2016/7/layout/VerticalSolidActionList"/>
    <dgm:cxn modelId="{20A6FE57-D66D-4A40-8EC9-EA6E300973D4}" srcId="{E1B7B5C9-E85B-4562-B0C3-16DA6BBF8EE6}" destId="{49BE56A4-9965-437C-8434-2A62BF01B3DC}" srcOrd="1" destOrd="0" parTransId="{9A6B54CE-0864-4619-852F-CC1050D929CA}" sibTransId="{F0DBC532-2ADA-4402-A4D7-2464EDC35BCC}"/>
    <dgm:cxn modelId="{B83C7158-96A1-4A66-9233-CBC715892A6B}" srcId="{A3006EF7-0D45-4DEE-873A-90334446B58B}" destId="{4F2DF93E-E6A9-4AB9-B514-15D47164A693}" srcOrd="0" destOrd="0" parTransId="{C8C62D38-2403-433E-BF37-055DDC2DD405}" sibTransId="{09B8353E-59CD-4465-A0B7-78D75F847EB0}"/>
    <dgm:cxn modelId="{9FD2DD94-338A-4E25-8A95-DBF25B508E09}" type="presOf" srcId="{007F21B6-A495-48B8-991F-B4DD4A8F36E0}" destId="{CBFB381D-2314-4C74-93DF-1C615E841C82}" srcOrd="0" destOrd="1" presId="urn:microsoft.com/office/officeart/2016/7/layout/VerticalSolidActionList"/>
    <dgm:cxn modelId="{4EBD27A0-B7A2-4737-91DE-52E36C39BFAC}" type="presOf" srcId="{E1B7B5C9-E85B-4562-B0C3-16DA6BBF8EE6}" destId="{07FFBE56-8E5C-47B4-826F-78B60D33A189}" srcOrd="0" destOrd="0" presId="urn:microsoft.com/office/officeart/2016/7/layout/VerticalSolidActionList"/>
    <dgm:cxn modelId="{C1C7F5A0-9F79-4CF0-B6D5-B241EE22800F}" srcId="{A3006EF7-0D45-4DEE-873A-90334446B58B}" destId="{007F21B6-A495-48B8-991F-B4DD4A8F36E0}" srcOrd="1" destOrd="0" parTransId="{AEB55431-079F-4060-8325-45C8985BB4FB}" sibTransId="{0A0CE8DC-701A-4FB0-A387-7B73FA5941FC}"/>
    <dgm:cxn modelId="{0ADB29A4-5E19-4B83-8643-2B44AD75DA58}" type="presOf" srcId="{0F2101F2-27C5-4E71-A29E-E4B873E6F0B2}" destId="{B9D9ECEE-7E9D-4D8F-9945-F74524EE4B48}" srcOrd="0" destOrd="0" presId="urn:microsoft.com/office/officeart/2016/7/layout/VerticalSolidActionList"/>
    <dgm:cxn modelId="{CD4510A8-D286-4696-9748-60F6DB825C52}" srcId="{E1B7B5C9-E85B-4562-B0C3-16DA6BBF8EE6}" destId="{0F2101F2-27C5-4E71-A29E-E4B873E6F0B2}" srcOrd="3" destOrd="0" parTransId="{E08C1E6C-A335-4AB5-B21C-E740AC2BFFD2}" sibTransId="{B3E1215E-4378-4C8D-A305-8DDA65BE0A7F}"/>
    <dgm:cxn modelId="{266B58B9-3270-4854-A1D2-27D94B021DC2}" type="presOf" srcId="{DE193B17-01D5-4947-90DB-A57ED874F09C}" destId="{051C44A9-3278-4885-B7A3-86C8B082BE7F}" srcOrd="0" destOrd="0" presId="urn:microsoft.com/office/officeart/2016/7/layout/VerticalSolidActionList"/>
    <dgm:cxn modelId="{E53CCCBA-9B32-4F55-A0D6-9E9A79260ACF}" type="presOf" srcId="{18EA27CD-2033-4A4C-9F96-1EA0682C2302}" destId="{616151C3-E234-47B5-9F99-ABAAD403D986}" srcOrd="0" destOrd="0" presId="urn:microsoft.com/office/officeart/2016/7/layout/VerticalSolidActionList"/>
    <dgm:cxn modelId="{63D6D5BB-7F8B-4EE4-8738-4E34EB26870D}" srcId="{8ACAB785-AC2A-4D2E-B9DF-3407BCD9C035}" destId="{37A3B53A-8575-48B8-B44D-8B948D4D4233}" srcOrd="0" destOrd="0" parTransId="{E473B189-50AD-4439-82CD-577386CA202C}" sibTransId="{71748C51-AB7B-4BB9-9574-82A8430EC315}"/>
    <dgm:cxn modelId="{76D0BBE6-E9BD-46BB-9614-10519203672C}" srcId="{49BE56A4-9965-437C-8434-2A62BF01B3DC}" destId="{9D91E057-164E-4B0A-A113-56ABD94EDA0C}" srcOrd="0" destOrd="0" parTransId="{5A81F364-86FA-4E3E-B352-DFE5B002AE4C}" sibTransId="{F53DA0D4-1609-4C08-BAD7-2F70B6F97CFB}"/>
    <dgm:cxn modelId="{09371DE9-6201-48DC-9F6B-1FA191C35CF2}" srcId="{E1B7B5C9-E85B-4562-B0C3-16DA6BBF8EE6}" destId="{8ACAB785-AC2A-4D2E-B9DF-3407BCD9C035}" srcOrd="0" destOrd="0" parTransId="{F07C9693-6151-412C-910C-635EDE941326}" sibTransId="{69E6F4DC-D787-4931-B7E9-6F56D48E4F03}"/>
    <dgm:cxn modelId="{3A0328EB-2ABA-498C-B254-C9FA6FEF2943}" type="presOf" srcId="{8ACAB785-AC2A-4D2E-B9DF-3407BCD9C035}" destId="{358F9B01-4B8A-49E6-8182-92064EE7D17C}" srcOrd="0" destOrd="0" presId="urn:microsoft.com/office/officeart/2016/7/layout/VerticalSolidActionList"/>
    <dgm:cxn modelId="{FCF5E7F5-2715-4542-867D-09184DEA160F}" srcId="{0F2101F2-27C5-4E71-A29E-E4B873E6F0B2}" destId="{FC1FEFC9-2F04-4DD2-AD6D-E59FCD44276C}" srcOrd="0" destOrd="0" parTransId="{E462AE89-421B-4469-9DD2-DFF1505AC0D7}" sibTransId="{EC3F3601-983A-4014-B0ED-A482BB187717}"/>
    <dgm:cxn modelId="{0734BF0A-626C-41B8-BFCA-90494E6F12E7}" type="presParOf" srcId="{07FFBE56-8E5C-47B4-826F-78B60D33A189}" destId="{40A25EE5-414F-4CDC-9E2C-E081EC179671}" srcOrd="0" destOrd="0" presId="urn:microsoft.com/office/officeart/2016/7/layout/VerticalSolidActionList"/>
    <dgm:cxn modelId="{E7D70241-7432-4EA1-B7AC-56AE4B2316E8}" type="presParOf" srcId="{40A25EE5-414F-4CDC-9E2C-E081EC179671}" destId="{358F9B01-4B8A-49E6-8182-92064EE7D17C}" srcOrd="0" destOrd="0" presId="urn:microsoft.com/office/officeart/2016/7/layout/VerticalSolidActionList"/>
    <dgm:cxn modelId="{9BA6F410-7C02-4BE6-8901-192457BF38F6}" type="presParOf" srcId="{40A25EE5-414F-4CDC-9E2C-E081EC179671}" destId="{C10D720D-524B-40A2-9A01-9A5E8D4E41AE}" srcOrd="1" destOrd="0" presId="urn:microsoft.com/office/officeart/2016/7/layout/VerticalSolidActionList"/>
    <dgm:cxn modelId="{09DADCAC-A46F-4531-8275-61C8A3860689}" type="presParOf" srcId="{07FFBE56-8E5C-47B4-826F-78B60D33A189}" destId="{7D49CA3D-23B6-48DE-9AD8-E36620B30B23}" srcOrd="1" destOrd="0" presId="urn:microsoft.com/office/officeart/2016/7/layout/VerticalSolidActionList"/>
    <dgm:cxn modelId="{5C8A7E98-B760-44B2-8DDF-C7CA0B2B4369}" type="presParOf" srcId="{07FFBE56-8E5C-47B4-826F-78B60D33A189}" destId="{5B4F5400-2CA5-4E04-9778-5EB04855F054}" srcOrd="2" destOrd="0" presId="urn:microsoft.com/office/officeart/2016/7/layout/VerticalSolidActionList"/>
    <dgm:cxn modelId="{30B07061-56A4-4175-99EE-F721A4832B7E}" type="presParOf" srcId="{5B4F5400-2CA5-4E04-9778-5EB04855F054}" destId="{F603894A-3084-49F9-A36C-5951C1EE89B2}" srcOrd="0" destOrd="0" presId="urn:microsoft.com/office/officeart/2016/7/layout/VerticalSolidActionList"/>
    <dgm:cxn modelId="{85DA5D41-DF27-47A9-8D92-AF5C4D9D372F}" type="presParOf" srcId="{5B4F5400-2CA5-4E04-9778-5EB04855F054}" destId="{1DC4E024-7BBB-4D38-86F8-4194D5DE58DA}" srcOrd="1" destOrd="0" presId="urn:microsoft.com/office/officeart/2016/7/layout/VerticalSolidActionList"/>
    <dgm:cxn modelId="{D90B7599-CCCB-482B-A84C-D04723B3A945}" type="presParOf" srcId="{07FFBE56-8E5C-47B4-826F-78B60D33A189}" destId="{E0FFD8AD-8CF5-4E45-9D51-35685BCBCEBD}" srcOrd="3" destOrd="0" presId="urn:microsoft.com/office/officeart/2016/7/layout/VerticalSolidActionList"/>
    <dgm:cxn modelId="{3507611B-4B03-4267-9E3D-32D7E7A5BC4A}" type="presParOf" srcId="{07FFBE56-8E5C-47B4-826F-78B60D33A189}" destId="{9B02DB0F-A71B-49D6-BE66-3D888A65B851}" srcOrd="4" destOrd="0" presId="urn:microsoft.com/office/officeart/2016/7/layout/VerticalSolidActionList"/>
    <dgm:cxn modelId="{44C792F7-F662-4F49-AB8A-88D611463F4A}" type="presParOf" srcId="{9B02DB0F-A71B-49D6-BE66-3D888A65B851}" destId="{D6616D64-945C-4031-9A6D-F593D1F33F19}" srcOrd="0" destOrd="0" presId="urn:microsoft.com/office/officeart/2016/7/layout/VerticalSolidActionList"/>
    <dgm:cxn modelId="{09E87C70-F8AC-4CD3-8624-1BBA850E00EF}" type="presParOf" srcId="{9B02DB0F-A71B-49D6-BE66-3D888A65B851}" destId="{616151C3-E234-47B5-9F99-ABAAD403D986}" srcOrd="1" destOrd="0" presId="urn:microsoft.com/office/officeart/2016/7/layout/VerticalSolidActionList"/>
    <dgm:cxn modelId="{0C467449-744C-476A-8E1E-19F594A2E6A6}" type="presParOf" srcId="{07FFBE56-8E5C-47B4-826F-78B60D33A189}" destId="{D2B87F09-8361-4C2F-AD4C-8FBE177A8870}" srcOrd="5" destOrd="0" presId="urn:microsoft.com/office/officeart/2016/7/layout/VerticalSolidActionList"/>
    <dgm:cxn modelId="{8E8FC08B-A0A2-4F37-8C79-F0A156079B1C}" type="presParOf" srcId="{07FFBE56-8E5C-47B4-826F-78B60D33A189}" destId="{749DFA5F-FE2C-4E8B-82EF-94F99093B362}" srcOrd="6" destOrd="0" presId="urn:microsoft.com/office/officeart/2016/7/layout/VerticalSolidActionList"/>
    <dgm:cxn modelId="{091C856C-80BD-4081-8D91-61DE0BFBBA60}" type="presParOf" srcId="{749DFA5F-FE2C-4E8B-82EF-94F99093B362}" destId="{B9D9ECEE-7E9D-4D8F-9945-F74524EE4B48}" srcOrd="0" destOrd="0" presId="urn:microsoft.com/office/officeart/2016/7/layout/VerticalSolidActionList"/>
    <dgm:cxn modelId="{BFB63EE7-460D-4AB1-93B8-67AB95162A9A}" type="presParOf" srcId="{749DFA5F-FE2C-4E8B-82EF-94F99093B362}" destId="{A68A7108-3C82-4F5D-AB06-92F61E61814E}" srcOrd="1" destOrd="0" presId="urn:microsoft.com/office/officeart/2016/7/layout/VerticalSolidActionList"/>
    <dgm:cxn modelId="{B1372C5D-8833-4EEB-9D27-EB891B98D7C1}" type="presParOf" srcId="{07FFBE56-8E5C-47B4-826F-78B60D33A189}" destId="{06F8BABB-5AB8-4614-AA31-3A84EF3EE51A}" srcOrd="7" destOrd="0" presId="urn:microsoft.com/office/officeart/2016/7/layout/VerticalSolidActionList"/>
    <dgm:cxn modelId="{AE959499-F2ED-4332-BFBF-6268BB9FDAA9}" type="presParOf" srcId="{07FFBE56-8E5C-47B4-826F-78B60D33A189}" destId="{4D35BAB7-99A3-4AE9-AA76-F796BC27E643}" srcOrd="8" destOrd="0" presId="urn:microsoft.com/office/officeart/2016/7/layout/VerticalSolidActionList"/>
    <dgm:cxn modelId="{F71DC57A-5706-4C29-9616-CF0AD1BBFEC2}" type="presParOf" srcId="{4D35BAB7-99A3-4AE9-AA76-F796BC27E643}" destId="{051C44A9-3278-4885-B7A3-86C8B082BE7F}" srcOrd="0" destOrd="0" presId="urn:microsoft.com/office/officeart/2016/7/layout/VerticalSolidActionList"/>
    <dgm:cxn modelId="{018ED6FB-E695-4914-AA98-8658A9D4F4D1}" type="presParOf" srcId="{4D35BAB7-99A3-4AE9-AA76-F796BC27E643}" destId="{C49C9E06-E01A-4F9A-9052-D4D0C76AD074}" srcOrd="1" destOrd="0" presId="urn:microsoft.com/office/officeart/2016/7/layout/VerticalSolidActionList"/>
    <dgm:cxn modelId="{7C39E653-7AAA-494D-90E3-7C8B2FA37FC0}" type="presParOf" srcId="{07FFBE56-8E5C-47B4-826F-78B60D33A189}" destId="{B65AE4B0-37B2-47E3-AD3F-1DDBCAD6F4BE}" srcOrd="9" destOrd="0" presId="urn:microsoft.com/office/officeart/2016/7/layout/VerticalSolidActionList"/>
    <dgm:cxn modelId="{4DC21BDA-2C2A-4003-8742-0A93CC841699}" type="presParOf" srcId="{07FFBE56-8E5C-47B4-826F-78B60D33A189}" destId="{017F28BA-9260-49B2-84FB-A1981724ACE6}" srcOrd="10" destOrd="0" presId="urn:microsoft.com/office/officeart/2016/7/layout/VerticalSolidActionList"/>
    <dgm:cxn modelId="{F7761E00-CB0A-4698-9C43-166FD51262AD}" type="presParOf" srcId="{017F28BA-9260-49B2-84FB-A1981724ACE6}" destId="{74143DC2-0AFE-4F3A-AA20-35BD260D12F0}" srcOrd="0" destOrd="0" presId="urn:microsoft.com/office/officeart/2016/7/layout/VerticalSolidActionList"/>
    <dgm:cxn modelId="{C4DC7631-1B43-4658-AF43-F124DF24C2CC}" type="presParOf" srcId="{017F28BA-9260-49B2-84FB-A1981724ACE6}" destId="{CBFB381D-2314-4C74-93DF-1C615E841C82}"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939AD-943B-41EC-AB1A-4DF5ED39792E}">
      <dsp:nvSpPr>
        <dsp:cNvPr id="0" name=""/>
        <dsp:cNvSpPr/>
      </dsp:nvSpPr>
      <dsp:spPr>
        <a:xfrm>
          <a:off x="0" y="382881"/>
          <a:ext cx="11029950" cy="2086875"/>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6047" tIns="520700" rIns="856047" bIns="170688" numCol="1" spcCol="1270" anchor="t" anchorCtr="0">
          <a:noAutofit/>
        </a:bodyPr>
        <a:lstStyle/>
        <a:p>
          <a:pPr marL="228600" lvl="1" indent="-228600" algn="l" defTabSz="1066800">
            <a:lnSpc>
              <a:spcPct val="90000"/>
            </a:lnSpc>
            <a:spcBef>
              <a:spcPct val="0"/>
            </a:spcBef>
            <a:spcAft>
              <a:spcPts val="600"/>
            </a:spcAft>
            <a:buFont typeface="Wingdings" panose="05000000000000000000" pitchFamily="2" charset="2"/>
            <a:buChar char="§"/>
          </a:pPr>
          <a:r>
            <a:rPr lang="en-US" sz="2400" b="0" kern="1200" dirty="0">
              <a:solidFill>
                <a:schemeClr val="accent1"/>
              </a:solidFill>
              <a:latin typeface="Arial" panose="020B0604020202020204" pitchFamily="34" charset="0"/>
              <a:cs typeface="Arial" panose="020B0604020202020204" pitchFamily="34" charset="0"/>
            </a:rPr>
            <a:t>Q&amp;A option at the bottom of the screen</a:t>
          </a:r>
          <a:endParaRPr lang="en-US" sz="2400" kern="1200" dirty="0">
            <a:solidFill>
              <a:schemeClr val="accent1"/>
            </a:solidFill>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ts val="600"/>
            </a:spcAft>
            <a:buFont typeface="Wingdings" panose="05000000000000000000" pitchFamily="2" charset="2"/>
            <a:buChar char="§"/>
          </a:pPr>
          <a:r>
            <a:rPr lang="en-US" sz="2400" kern="1200" dirty="0">
              <a:solidFill>
                <a:schemeClr val="accent1"/>
              </a:solidFill>
              <a:latin typeface="Arial" panose="020B0604020202020204" pitchFamily="34" charset="0"/>
              <a:cs typeface="Arial" panose="020B0604020202020204" pitchFamily="34" charset="0"/>
            </a:rPr>
            <a:t>800-526-7234 or 877-781-9403 (TTY) OR </a:t>
          </a:r>
          <a:r>
            <a:rPr lang="en-US" sz="2400" b="0" kern="1200" dirty="0">
              <a:solidFill>
                <a:schemeClr val="accent1"/>
              </a:solidFill>
              <a:latin typeface="Arial" panose="020B0604020202020204" pitchFamily="34" charset="0"/>
              <a:cs typeface="Arial" panose="020B0604020202020204" pitchFamily="34" charset="0"/>
            </a:rPr>
            <a:t>Live Chat at AskJAN.org</a:t>
          </a:r>
          <a:endParaRPr lang="en-US" sz="2400" kern="1200" dirty="0">
            <a:solidFill>
              <a:schemeClr val="accent1"/>
            </a:solidFill>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ts val="600"/>
            </a:spcAft>
            <a:buFont typeface="Wingdings" panose="05000000000000000000" pitchFamily="2" charset="2"/>
            <a:buChar char="§"/>
          </a:pPr>
          <a:r>
            <a:rPr lang="en-US" sz="2400" kern="1200" dirty="0">
              <a:solidFill>
                <a:schemeClr val="accent1"/>
              </a:solidFill>
              <a:latin typeface="Arial" panose="020B0604020202020204" pitchFamily="34" charset="0"/>
              <a:cs typeface="Arial" panose="020B0604020202020204" pitchFamily="34" charset="0"/>
            </a:rPr>
            <a:t>Frequently Asked Questions (FAQ)</a:t>
          </a:r>
          <a:br>
            <a:rPr lang="en-US" sz="2400" kern="1200" dirty="0">
              <a:solidFill>
                <a:schemeClr val="accent1"/>
              </a:solidFill>
              <a:latin typeface="Arial" panose="020B0604020202020204" pitchFamily="34" charset="0"/>
              <a:cs typeface="Arial" panose="020B0604020202020204" pitchFamily="34" charset="0"/>
            </a:rPr>
          </a:br>
          <a:r>
            <a:rPr lang="en-US" sz="2200" kern="1200" dirty="0">
              <a:solidFill>
                <a:srgbClr val="4590B8"/>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AskJAN.org/Training/JAN-Webcast-Frequently-Asked-</a:t>
          </a:r>
          <a:r>
            <a:rPr lang="en-US" sz="2200" kern="1200" dirty="0" err="1">
              <a:solidFill>
                <a:srgbClr val="4590B8"/>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Questions.cfm</a:t>
          </a:r>
          <a:endParaRPr lang="en-US" sz="2200" kern="1200" dirty="0">
            <a:solidFill>
              <a:srgbClr val="4590B8"/>
            </a:solidFill>
            <a:latin typeface="Arial" panose="020B0604020202020204" pitchFamily="34" charset="0"/>
            <a:cs typeface="Arial" panose="020B0604020202020204" pitchFamily="34" charset="0"/>
          </a:endParaRPr>
        </a:p>
      </dsp:txBody>
      <dsp:txXfrm>
        <a:off x="0" y="382881"/>
        <a:ext cx="11029950" cy="2086875"/>
      </dsp:txXfrm>
    </dsp:sp>
    <dsp:sp modelId="{C33B9B2B-6CAA-4302-BE0D-981D8F0C9B10}">
      <dsp:nvSpPr>
        <dsp:cNvPr id="0" name=""/>
        <dsp:cNvSpPr/>
      </dsp:nvSpPr>
      <dsp:spPr>
        <a:xfrm>
          <a:off x="551497" y="19566"/>
          <a:ext cx="7720965" cy="7380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Technical Difficulties</a:t>
          </a:r>
        </a:p>
      </dsp:txBody>
      <dsp:txXfrm>
        <a:off x="587523" y="55592"/>
        <a:ext cx="7648913" cy="665948"/>
      </dsp:txXfrm>
    </dsp:sp>
    <dsp:sp modelId="{D395A932-415F-4401-9F15-706E3511CF60}">
      <dsp:nvSpPr>
        <dsp:cNvPr id="0" name=""/>
        <dsp:cNvSpPr/>
      </dsp:nvSpPr>
      <dsp:spPr>
        <a:xfrm>
          <a:off x="0" y="2979441"/>
          <a:ext cx="11029950" cy="102375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6047" tIns="520700" rIns="856047" bIns="170688" numCol="1" spcCol="1270" anchor="t" anchorCtr="0">
          <a:noAutofit/>
        </a:bodyPr>
        <a:lstStyle/>
        <a:p>
          <a:pPr marL="228600" lvl="1" indent="-228600" algn="l" defTabSz="1066800">
            <a:lnSpc>
              <a:spcPct val="90000"/>
            </a:lnSpc>
            <a:spcBef>
              <a:spcPct val="0"/>
            </a:spcBef>
            <a:spcAft>
              <a:spcPts val="600"/>
            </a:spcAft>
            <a:buFont typeface="Wingdings" panose="05000000000000000000" pitchFamily="2" charset="2"/>
            <a:buChar char="§"/>
          </a:pPr>
          <a:r>
            <a:rPr lang="en-US" sz="2400" b="0" kern="1200" dirty="0">
              <a:solidFill>
                <a:schemeClr val="accent1"/>
              </a:solidFill>
              <a:latin typeface="Arial" panose="020B0604020202020204" pitchFamily="34" charset="0"/>
              <a:cs typeface="Arial" panose="020B0604020202020204" pitchFamily="34" charset="0"/>
            </a:rPr>
            <a:t>Q&amp;A option at the bottom of the screen</a:t>
          </a:r>
          <a:endParaRPr lang="en-US" sz="2400" kern="1200" dirty="0">
            <a:solidFill>
              <a:schemeClr val="accent1"/>
            </a:solidFill>
            <a:latin typeface="Arial" panose="020B0604020202020204" pitchFamily="34" charset="0"/>
            <a:cs typeface="Arial" panose="020B0604020202020204" pitchFamily="34" charset="0"/>
          </a:endParaRPr>
        </a:p>
      </dsp:txBody>
      <dsp:txXfrm>
        <a:off x="0" y="2979441"/>
        <a:ext cx="11029950" cy="1023750"/>
      </dsp:txXfrm>
    </dsp:sp>
    <dsp:sp modelId="{BF394396-594D-48B4-88B6-57E0EB5F2607}">
      <dsp:nvSpPr>
        <dsp:cNvPr id="0" name=""/>
        <dsp:cNvSpPr/>
      </dsp:nvSpPr>
      <dsp:spPr>
        <a:xfrm>
          <a:off x="551497" y="2610441"/>
          <a:ext cx="7720965" cy="7380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Questions for Presenters</a:t>
          </a:r>
          <a:endParaRPr lang="en-US" sz="2400" b="1" kern="1200" dirty="0">
            <a:latin typeface="Arial" panose="020B0604020202020204" pitchFamily="34" charset="0"/>
            <a:cs typeface="Arial" panose="020B0604020202020204" pitchFamily="34" charset="0"/>
          </a:endParaRPr>
        </a:p>
      </dsp:txBody>
      <dsp:txXfrm>
        <a:off x="587523" y="2646467"/>
        <a:ext cx="7648913" cy="665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939AD-943B-41EC-AB1A-4DF5ED39792E}">
      <dsp:nvSpPr>
        <dsp:cNvPr id="0" name=""/>
        <dsp:cNvSpPr/>
      </dsp:nvSpPr>
      <dsp:spPr>
        <a:xfrm>
          <a:off x="0" y="401419"/>
          <a:ext cx="11029950" cy="167895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6047" tIns="541528" rIns="856047" bIns="170688" numCol="1" spcCol="1270" anchor="t" anchorCtr="0">
          <a:noAutofit/>
        </a:bodyPr>
        <a:lstStyle/>
        <a:p>
          <a:pPr marL="228600" lvl="1" indent="-228600" algn="l" defTabSz="1066800">
            <a:lnSpc>
              <a:spcPct val="90000"/>
            </a:lnSpc>
            <a:spcBef>
              <a:spcPct val="0"/>
            </a:spcBef>
            <a:spcAft>
              <a:spcPts val="600"/>
            </a:spcAft>
            <a:buFont typeface="Wingdings" panose="05000000000000000000" pitchFamily="2" charset="2"/>
            <a:buChar char="§"/>
          </a:pPr>
          <a:r>
            <a:rPr lang="en-US" sz="2400" b="0" kern="1200" dirty="0">
              <a:solidFill>
                <a:schemeClr val="accent1"/>
              </a:solidFill>
              <a:latin typeface="Arial" panose="020B0604020202020204" pitchFamily="34" charset="0"/>
              <a:cs typeface="Arial" panose="020B0604020202020204" pitchFamily="34" charset="0"/>
            </a:rPr>
            <a:t>Click the link included in the webcast login email you received, see the link in the chat, or go to this webcast event from the Training page at </a:t>
          </a:r>
          <a:r>
            <a:rPr lang="en-US" sz="2400" b="0" kern="1200" dirty="0">
              <a:solidFill>
                <a:srgbClr val="4590B8"/>
              </a:solidFill>
              <a:latin typeface="Arial" panose="020B0604020202020204" pitchFamily="34" charset="0"/>
              <a:cs typeface="Arial" panose="020B0604020202020204" pitchFamily="34" charset="0"/>
            </a:rPr>
            <a:t>AskJAN.org</a:t>
          </a:r>
          <a:endParaRPr lang="en-US" sz="2400" kern="1200" dirty="0">
            <a:solidFill>
              <a:srgbClr val="4590B8"/>
            </a:solidFill>
            <a:latin typeface="Arial" panose="020B0604020202020204" pitchFamily="34" charset="0"/>
            <a:cs typeface="Arial" panose="020B0604020202020204" pitchFamily="34" charset="0"/>
          </a:endParaRPr>
        </a:p>
      </dsp:txBody>
      <dsp:txXfrm>
        <a:off x="0" y="401419"/>
        <a:ext cx="11029950" cy="1678950"/>
      </dsp:txXfrm>
    </dsp:sp>
    <dsp:sp modelId="{C33B9B2B-6CAA-4302-BE0D-981D8F0C9B10}">
      <dsp:nvSpPr>
        <dsp:cNvPr id="0" name=""/>
        <dsp:cNvSpPr/>
      </dsp:nvSpPr>
      <dsp:spPr>
        <a:xfrm>
          <a:off x="551497" y="23571"/>
          <a:ext cx="7720965" cy="76752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PPT Slides</a:t>
          </a:r>
          <a:endParaRPr lang="en-US" sz="2400" b="1" kern="1200" dirty="0">
            <a:latin typeface="Arial" panose="020B0604020202020204" pitchFamily="34" charset="0"/>
            <a:cs typeface="Arial" panose="020B0604020202020204" pitchFamily="34" charset="0"/>
          </a:endParaRPr>
        </a:p>
      </dsp:txBody>
      <dsp:txXfrm>
        <a:off x="588964" y="61038"/>
        <a:ext cx="7646031" cy="692586"/>
      </dsp:txXfrm>
    </dsp:sp>
    <dsp:sp modelId="{D395A932-415F-4401-9F15-706E3511CF60}">
      <dsp:nvSpPr>
        <dsp:cNvPr id="0" name=""/>
        <dsp:cNvSpPr/>
      </dsp:nvSpPr>
      <dsp:spPr>
        <a:xfrm>
          <a:off x="0" y="2610441"/>
          <a:ext cx="11029950" cy="1044225"/>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6047" tIns="541528" rIns="856047" bIns="170688" numCol="1" spcCol="1270" anchor="t" anchorCtr="0">
          <a:noAutofit/>
        </a:bodyPr>
        <a:lstStyle/>
        <a:p>
          <a:pPr marL="228600" lvl="1" indent="-228600" algn="l" defTabSz="1066800">
            <a:lnSpc>
              <a:spcPct val="90000"/>
            </a:lnSpc>
            <a:spcBef>
              <a:spcPct val="0"/>
            </a:spcBef>
            <a:spcAft>
              <a:spcPts val="600"/>
            </a:spcAft>
            <a:buFont typeface="Wingdings" panose="05000000000000000000" pitchFamily="2" charset="2"/>
            <a:buChar char="§"/>
          </a:pPr>
          <a:r>
            <a:rPr lang="en-US" sz="2400" b="0" kern="1200" dirty="0">
              <a:solidFill>
                <a:schemeClr val="accent1"/>
              </a:solidFill>
              <a:latin typeface="Arial" panose="020B0604020202020204" pitchFamily="34" charset="0"/>
              <a:cs typeface="Arial" panose="020B0604020202020204" pitchFamily="34" charset="0"/>
            </a:rPr>
            <a:t>Use the closed caption (CC) option or captioning link in the chat</a:t>
          </a:r>
          <a:endParaRPr lang="en-US" sz="2400" kern="1200" dirty="0">
            <a:solidFill>
              <a:schemeClr val="accent1"/>
            </a:solidFill>
            <a:latin typeface="Arial" panose="020B0604020202020204" pitchFamily="34" charset="0"/>
            <a:cs typeface="Arial" panose="020B0604020202020204" pitchFamily="34" charset="0"/>
          </a:endParaRPr>
        </a:p>
      </dsp:txBody>
      <dsp:txXfrm>
        <a:off x="0" y="2610441"/>
        <a:ext cx="11029950" cy="1044225"/>
      </dsp:txXfrm>
    </dsp:sp>
    <dsp:sp modelId="{BF394396-594D-48B4-88B6-57E0EB5F2607}">
      <dsp:nvSpPr>
        <dsp:cNvPr id="0" name=""/>
        <dsp:cNvSpPr/>
      </dsp:nvSpPr>
      <dsp:spPr>
        <a:xfrm>
          <a:off x="551497" y="2226681"/>
          <a:ext cx="7720965" cy="76752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Captioning</a:t>
          </a:r>
          <a:endParaRPr lang="en-US" sz="2400" b="1" kern="1200" dirty="0">
            <a:latin typeface="Arial" panose="020B0604020202020204" pitchFamily="34" charset="0"/>
            <a:cs typeface="Arial" panose="020B0604020202020204" pitchFamily="34" charset="0"/>
          </a:endParaRPr>
        </a:p>
      </dsp:txBody>
      <dsp:txXfrm>
        <a:off x="588964" y="2264148"/>
        <a:ext cx="7646031" cy="6925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575646-A69D-48C2-8107-5D0745B0E9B3}">
      <dsp:nvSpPr>
        <dsp:cNvPr id="0" name=""/>
        <dsp:cNvSpPr/>
      </dsp:nvSpPr>
      <dsp:spPr>
        <a:xfrm>
          <a:off x="643434" y="95368"/>
          <a:ext cx="1990125" cy="199012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9BC663-1937-44E3-BCBC-B586B157C656}">
      <dsp:nvSpPr>
        <dsp:cNvPr id="0" name=""/>
        <dsp:cNvSpPr/>
      </dsp:nvSpPr>
      <dsp:spPr>
        <a:xfrm>
          <a:off x="1067559" y="519493"/>
          <a:ext cx="1141875" cy="1141875"/>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5A79AE0-E3B9-4FD7-8951-7CF18CDDE928}">
      <dsp:nvSpPr>
        <dsp:cNvPr id="0" name=""/>
        <dsp:cNvSpPr/>
      </dsp:nvSpPr>
      <dsp:spPr>
        <a:xfrm>
          <a:off x="7246" y="2705369"/>
          <a:ext cx="326250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en-US" sz="2800" kern="1200" dirty="0">
              <a:solidFill>
                <a:schemeClr val="accent1"/>
              </a:solidFill>
              <a:latin typeface="Arial Nova" panose="020B0504020202020204" pitchFamily="34" charset="0"/>
              <a:cs typeface="Arial" panose="020B0604020202020204" pitchFamily="34" charset="0"/>
            </a:rPr>
            <a:t>Who paid </a:t>
          </a:r>
          <a:br>
            <a:rPr lang="en-US" sz="2800" kern="1200" dirty="0">
              <a:solidFill>
                <a:schemeClr val="accent1"/>
              </a:solidFill>
              <a:latin typeface="Arial Nova" panose="020B0504020202020204" pitchFamily="34" charset="0"/>
              <a:cs typeface="Arial" panose="020B0604020202020204" pitchFamily="34" charset="0"/>
            </a:rPr>
          </a:br>
          <a:r>
            <a:rPr lang="en-US" sz="2800" kern="1200" dirty="0">
              <a:solidFill>
                <a:schemeClr val="accent1"/>
              </a:solidFill>
              <a:latin typeface="Arial Nova" panose="020B0504020202020204" pitchFamily="34" charset="0"/>
              <a:cs typeface="Arial" panose="020B0604020202020204" pitchFamily="34" charset="0"/>
            </a:rPr>
            <a:t>for the item?</a:t>
          </a:r>
        </a:p>
      </dsp:txBody>
      <dsp:txXfrm>
        <a:off x="7246" y="2705369"/>
        <a:ext cx="3262500" cy="877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15B26-96AE-4672-A22D-4EC5BCD2E944}">
      <dsp:nvSpPr>
        <dsp:cNvPr id="0" name=""/>
        <dsp:cNvSpPr/>
      </dsp:nvSpPr>
      <dsp:spPr>
        <a:xfrm>
          <a:off x="785313" y="120530"/>
          <a:ext cx="1681312" cy="1681312"/>
        </a:xfrm>
        <a:prstGeom prst="ellipse">
          <a:avLst/>
        </a:prstGeom>
        <a:solidFill>
          <a:schemeClr val="accent3"/>
        </a:solidFill>
        <a:ln>
          <a:noFill/>
        </a:ln>
        <a:effectLst/>
      </dsp:spPr>
      <dsp:style>
        <a:lnRef idx="0">
          <a:scrgbClr r="0" g="0" b="0"/>
        </a:lnRef>
        <a:fillRef idx="1">
          <a:scrgbClr r="0" g="0" b="0"/>
        </a:fillRef>
        <a:effectRef idx="0">
          <a:scrgbClr r="0" g="0" b="0"/>
        </a:effectRef>
        <a:fontRef idx="minor"/>
      </dsp:style>
    </dsp:sp>
    <dsp:sp modelId="{808E5371-EAA9-487B-98D1-BF963FF4BFD1}">
      <dsp:nvSpPr>
        <dsp:cNvPr id="0" name=""/>
        <dsp:cNvSpPr/>
      </dsp:nvSpPr>
      <dsp:spPr>
        <a:xfrm>
          <a:off x="1143626" y="478843"/>
          <a:ext cx="964687" cy="96468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5B4B7C2-BFCD-4F36-AEB5-4E92E32B4BC5}">
      <dsp:nvSpPr>
        <dsp:cNvPr id="0" name=""/>
        <dsp:cNvSpPr/>
      </dsp:nvSpPr>
      <dsp:spPr>
        <a:xfrm>
          <a:off x="24464" y="2325530"/>
          <a:ext cx="3203010" cy="1307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en-US" sz="2800" kern="1200" dirty="0">
              <a:solidFill>
                <a:schemeClr val="accent1"/>
              </a:solidFill>
              <a:latin typeface="Arial Nova" panose="020B0504020202020204" pitchFamily="34" charset="0"/>
            </a:rPr>
            <a:t>Who controls </a:t>
          </a:r>
          <a:br>
            <a:rPr lang="en-US" sz="2800" kern="1200" dirty="0">
              <a:solidFill>
                <a:schemeClr val="accent1"/>
              </a:solidFill>
              <a:latin typeface="Arial Nova" panose="020B0504020202020204" pitchFamily="34" charset="0"/>
            </a:rPr>
          </a:br>
          <a:r>
            <a:rPr lang="en-US" sz="2800" kern="1200" dirty="0">
              <a:solidFill>
                <a:schemeClr val="accent1"/>
              </a:solidFill>
              <a:latin typeface="Arial Nova" panose="020B0504020202020204" pitchFamily="34" charset="0"/>
            </a:rPr>
            <a:t>how and where it is used?</a:t>
          </a:r>
        </a:p>
      </dsp:txBody>
      <dsp:txXfrm>
        <a:off x="24464" y="2325530"/>
        <a:ext cx="3203010" cy="13075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399AC-998E-4377-90E7-FC157767DCC4}">
      <dsp:nvSpPr>
        <dsp:cNvPr id="0" name=""/>
        <dsp:cNvSpPr/>
      </dsp:nvSpPr>
      <dsp:spPr>
        <a:xfrm>
          <a:off x="635537" y="117868"/>
          <a:ext cx="1955812" cy="1955812"/>
        </a:xfrm>
        <a:prstGeom prst="ellipse">
          <a:avLst/>
        </a:prstGeom>
        <a:solidFill>
          <a:schemeClr val="accent4"/>
        </a:solidFill>
        <a:ln>
          <a:noFill/>
        </a:ln>
        <a:effectLst/>
      </dsp:spPr>
      <dsp:style>
        <a:lnRef idx="0">
          <a:scrgbClr r="0" g="0" b="0"/>
        </a:lnRef>
        <a:fillRef idx="1">
          <a:scrgbClr r="0" g="0" b="0"/>
        </a:fillRef>
        <a:effectRef idx="0">
          <a:scrgbClr r="0" g="0" b="0"/>
        </a:effectRef>
        <a:fontRef idx="minor"/>
      </dsp:style>
    </dsp:sp>
    <dsp:sp modelId="{11624C50-9C7C-420A-A88F-CA6E4B8BD185}">
      <dsp:nvSpPr>
        <dsp:cNvPr id="0" name=""/>
        <dsp:cNvSpPr/>
      </dsp:nvSpPr>
      <dsp:spPr>
        <a:xfrm>
          <a:off x="1052349" y="534681"/>
          <a:ext cx="1122187" cy="112218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7B3A7CD-0C19-4EF9-9264-A795DC59AD96}">
      <dsp:nvSpPr>
        <dsp:cNvPr id="0" name=""/>
        <dsp:cNvSpPr/>
      </dsp:nvSpPr>
      <dsp:spPr>
        <a:xfrm>
          <a:off x="10318" y="2682869"/>
          <a:ext cx="32062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en-US" sz="2800" kern="1200" dirty="0">
              <a:solidFill>
                <a:schemeClr val="accent1"/>
              </a:solidFill>
              <a:latin typeface="Arial Nova" panose="020B0504020202020204" pitchFamily="34" charset="0"/>
            </a:rPr>
            <a:t>What if </a:t>
          </a:r>
          <a:br>
            <a:rPr lang="en-US" sz="2800" kern="1200" dirty="0">
              <a:solidFill>
                <a:schemeClr val="accent1"/>
              </a:solidFill>
              <a:latin typeface="Arial Nova" panose="020B0504020202020204" pitchFamily="34" charset="0"/>
            </a:rPr>
          </a:br>
          <a:r>
            <a:rPr lang="en-US" sz="2800" kern="1200" dirty="0">
              <a:solidFill>
                <a:schemeClr val="accent1"/>
              </a:solidFill>
              <a:latin typeface="Arial Nova" panose="020B0504020202020204" pitchFamily="34" charset="0"/>
            </a:rPr>
            <a:t>we Share?</a:t>
          </a:r>
        </a:p>
      </dsp:txBody>
      <dsp:txXfrm>
        <a:off x="10318" y="2682869"/>
        <a:ext cx="3206250" cy="8775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D720D-524B-40A2-9A01-9A5E8D4E41AE}">
      <dsp:nvSpPr>
        <dsp:cNvPr id="0" name=""/>
        <dsp:cNvSpPr/>
      </dsp:nvSpPr>
      <dsp:spPr>
        <a:xfrm>
          <a:off x="2205989" y="449"/>
          <a:ext cx="8823960" cy="58370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48261" rIns="171209" bIns="148261"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002060"/>
              </a:solidFill>
              <a:latin typeface="Arial" panose="020B0604020202020204" pitchFamily="34" charset="0"/>
              <a:cs typeface="Arial" panose="020B0604020202020204" pitchFamily="34" charset="0"/>
            </a:rPr>
            <a:t>AskJAN.org</a:t>
          </a:r>
        </a:p>
      </dsp:txBody>
      <dsp:txXfrm>
        <a:off x="2205989" y="449"/>
        <a:ext cx="8823960" cy="583704"/>
      </dsp:txXfrm>
    </dsp:sp>
    <dsp:sp modelId="{358F9B01-4B8A-49E6-8182-92064EE7D17C}">
      <dsp:nvSpPr>
        <dsp:cNvPr id="0" name=""/>
        <dsp:cNvSpPr/>
      </dsp:nvSpPr>
      <dsp:spPr>
        <a:xfrm>
          <a:off x="0" y="449"/>
          <a:ext cx="2205990" cy="58370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57657" rIns="116734" bIns="57657"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Visit</a:t>
          </a:r>
          <a:endParaRPr lang="en-US" sz="2800" kern="1200" dirty="0">
            <a:latin typeface="Arial" panose="020B0604020202020204" pitchFamily="34" charset="0"/>
            <a:cs typeface="Arial" panose="020B0604020202020204" pitchFamily="34" charset="0"/>
          </a:endParaRPr>
        </a:p>
      </dsp:txBody>
      <dsp:txXfrm>
        <a:off x="0" y="449"/>
        <a:ext cx="2205990" cy="583704"/>
      </dsp:txXfrm>
    </dsp:sp>
    <dsp:sp modelId="{1DC4E024-7BBB-4D38-86F8-4194D5DE58DA}">
      <dsp:nvSpPr>
        <dsp:cNvPr id="0" name=""/>
        <dsp:cNvSpPr/>
      </dsp:nvSpPr>
      <dsp:spPr>
        <a:xfrm>
          <a:off x="2205990" y="619176"/>
          <a:ext cx="8823960" cy="58370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48261" rIns="171209" bIns="148261"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002060"/>
              </a:solidFill>
              <a:latin typeface="Arial" panose="020B0604020202020204" pitchFamily="34" charset="0"/>
              <a:cs typeface="Arial" panose="020B0604020202020204" pitchFamily="34" charset="0"/>
            </a:rPr>
            <a:t>800.526.7234</a:t>
          </a:r>
          <a:endParaRPr lang="en-US" sz="2800" kern="1200" dirty="0">
            <a:solidFill>
              <a:srgbClr val="002060"/>
            </a:solidFill>
            <a:latin typeface="Arial" panose="020B0604020202020204" pitchFamily="34" charset="0"/>
            <a:cs typeface="Arial" panose="020B0604020202020204" pitchFamily="34" charset="0"/>
          </a:endParaRPr>
        </a:p>
        <a:p>
          <a:pPr marL="0" lvl="0" indent="0" algn="l" defTabSz="800100">
            <a:lnSpc>
              <a:spcPct val="90000"/>
            </a:lnSpc>
            <a:spcBef>
              <a:spcPct val="0"/>
            </a:spcBef>
            <a:spcAft>
              <a:spcPct val="35000"/>
            </a:spcAft>
            <a:buNone/>
          </a:pPr>
          <a:r>
            <a:rPr lang="en-US" sz="1800" kern="1200" dirty="0">
              <a:solidFill>
                <a:srgbClr val="002060"/>
              </a:solidFill>
              <a:latin typeface="Arial" panose="020B0604020202020204" pitchFamily="34" charset="0"/>
              <a:cs typeface="Arial" panose="020B0604020202020204" pitchFamily="34" charset="0"/>
            </a:rPr>
            <a:t>877.781.9403 (TTY)</a:t>
          </a:r>
          <a:endParaRPr lang="en-US" sz="1400" kern="1200" dirty="0">
            <a:solidFill>
              <a:srgbClr val="002060"/>
            </a:solidFill>
            <a:latin typeface="Arial" panose="020B0604020202020204" pitchFamily="34" charset="0"/>
            <a:cs typeface="Arial" panose="020B0604020202020204" pitchFamily="34" charset="0"/>
          </a:endParaRPr>
        </a:p>
      </dsp:txBody>
      <dsp:txXfrm>
        <a:off x="2205990" y="619176"/>
        <a:ext cx="8823960" cy="583704"/>
      </dsp:txXfrm>
    </dsp:sp>
    <dsp:sp modelId="{F603894A-3084-49F9-A36C-5951C1EE89B2}">
      <dsp:nvSpPr>
        <dsp:cNvPr id="0" name=""/>
        <dsp:cNvSpPr/>
      </dsp:nvSpPr>
      <dsp:spPr>
        <a:xfrm>
          <a:off x="0" y="619176"/>
          <a:ext cx="2205990" cy="58370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57657" rIns="116734" bIns="57657"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Call</a:t>
          </a:r>
          <a:endParaRPr lang="en-US" sz="2800" kern="1200" dirty="0">
            <a:latin typeface="Arial" panose="020B0604020202020204" pitchFamily="34" charset="0"/>
            <a:cs typeface="Arial" panose="020B0604020202020204" pitchFamily="34" charset="0"/>
          </a:endParaRPr>
        </a:p>
      </dsp:txBody>
      <dsp:txXfrm>
        <a:off x="0" y="619176"/>
        <a:ext cx="2205990" cy="583704"/>
      </dsp:txXfrm>
    </dsp:sp>
    <dsp:sp modelId="{616151C3-E234-47B5-9F99-ABAAD403D986}">
      <dsp:nvSpPr>
        <dsp:cNvPr id="0" name=""/>
        <dsp:cNvSpPr/>
      </dsp:nvSpPr>
      <dsp:spPr>
        <a:xfrm>
          <a:off x="2205990" y="1237903"/>
          <a:ext cx="8823960" cy="58370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48261" rIns="171209" bIns="148261"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002060"/>
              </a:solidFill>
              <a:latin typeface="Arial" panose="020B0604020202020204" pitchFamily="34" charset="0"/>
              <a:cs typeface="Arial" panose="020B0604020202020204" pitchFamily="34" charset="0"/>
            </a:rPr>
            <a:t>@ AskJAN.org</a:t>
          </a:r>
        </a:p>
      </dsp:txBody>
      <dsp:txXfrm>
        <a:off x="2205990" y="1237903"/>
        <a:ext cx="8823960" cy="583704"/>
      </dsp:txXfrm>
    </dsp:sp>
    <dsp:sp modelId="{D6616D64-945C-4031-9A6D-F593D1F33F19}">
      <dsp:nvSpPr>
        <dsp:cNvPr id="0" name=""/>
        <dsp:cNvSpPr/>
      </dsp:nvSpPr>
      <dsp:spPr>
        <a:xfrm>
          <a:off x="0" y="1237903"/>
          <a:ext cx="2205990" cy="58370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57657" rIns="116734" bIns="57657"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Chat</a:t>
          </a:r>
          <a:endParaRPr lang="en-US" sz="2800" kern="1200" dirty="0">
            <a:latin typeface="Arial" panose="020B0604020202020204" pitchFamily="34" charset="0"/>
            <a:cs typeface="Arial" panose="020B0604020202020204" pitchFamily="34" charset="0"/>
          </a:endParaRPr>
        </a:p>
      </dsp:txBody>
      <dsp:txXfrm>
        <a:off x="0" y="1237903"/>
        <a:ext cx="2205990" cy="583704"/>
      </dsp:txXfrm>
    </dsp:sp>
    <dsp:sp modelId="{A68A7108-3C82-4F5D-AB06-92F61E61814E}">
      <dsp:nvSpPr>
        <dsp:cNvPr id="0" name=""/>
        <dsp:cNvSpPr/>
      </dsp:nvSpPr>
      <dsp:spPr>
        <a:xfrm>
          <a:off x="2205990" y="1856630"/>
          <a:ext cx="8823960" cy="58370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48261" rIns="171209" bIns="148261"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002060"/>
              </a:solidFill>
              <a:latin typeface="Arial" panose="020B0604020202020204" pitchFamily="34" charset="0"/>
              <a:cs typeface="Arial" panose="020B0604020202020204" pitchFamily="34" charset="0"/>
            </a:rPr>
            <a:t>JAN on Demand Inquiry @ AskJAN.org/</a:t>
          </a:r>
          <a:r>
            <a:rPr lang="en-US" sz="2200" kern="1200" dirty="0" err="1">
              <a:solidFill>
                <a:srgbClr val="002060"/>
              </a:solidFill>
              <a:latin typeface="Arial" panose="020B0604020202020204" pitchFamily="34" charset="0"/>
              <a:cs typeface="Arial" panose="020B0604020202020204" pitchFamily="34" charset="0"/>
            </a:rPr>
            <a:t>JANonDemand.cfm</a:t>
          </a:r>
          <a:r>
            <a:rPr lang="en-US" sz="2200" kern="1200" dirty="0">
              <a:solidFill>
                <a:srgbClr val="002060"/>
              </a:solidFill>
              <a:latin typeface="Arial" panose="020B0604020202020204" pitchFamily="34" charset="0"/>
              <a:cs typeface="Arial" panose="020B0604020202020204" pitchFamily="34" charset="0"/>
            </a:rPr>
            <a:t> </a:t>
          </a:r>
        </a:p>
      </dsp:txBody>
      <dsp:txXfrm>
        <a:off x="2205990" y="1856630"/>
        <a:ext cx="8823960" cy="583704"/>
      </dsp:txXfrm>
    </dsp:sp>
    <dsp:sp modelId="{B9D9ECEE-7E9D-4D8F-9945-F74524EE4B48}">
      <dsp:nvSpPr>
        <dsp:cNvPr id="0" name=""/>
        <dsp:cNvSpPr/>
      </dsp:nvSpPr>
      <dsp:spPr>
        <a:xfrm>
          <a:off x="0" y="1856630"/>
          <a:ext cx="2205990" cy="58370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57657" rIns="116734" bIns="57657"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Submit</a:t>
          </a:r>
          <a:endParaRPr lang="en-US" sz="2800" kern="1200" dirty="0">
            <a:latin typeface="Arial" panose="020B0604020202020204" pitchFamily="34" charset="0"/>
            <a:cs typeface="Arial" panose="020B0604020202020204" pitchFamily="34" charset="0"/>
          </a:endParaRPr>
        </a:p>
      </dsp:txBody>
      <dsp:txXfrm>
        <a:off x="0" y="1856630"/>
        <a:ext cx="2205990" cy="583704"/>
      </dsp:txXfrm>
    </dsp:sp>
    <dsp:sp modelId="{C49C9E06-E01A-4F9A-9052-D4D0C76AD074}">
      <dsp:nvSpPr>
        <dsp:cNvPr id="0" name=""/>
        <dsp:cNvSpPr/>
      </dsp:nvSpPr>
      <dsp:spPr>
        <a:xfrm>
          <a:off x="2205990" y="2475357"/>
          <a:ext cx="8823960" cy="58370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48261" rIns="171209" bIns="148261"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002060"/>
              </a:solidFill>
              <a:latin typeface="Arial" panose="020B0604020202020204" pitchFamily="34" charset="0"/>
              <a:cs typeface="Arial" panose="020B0604020202020204" pitchFamily="34" charset="0"/>
            </a:rPr>
            <a:t>JAN@AskJAN.org</a:t>
          </a:r>
        </a:p>
      </dsp:txBody>
      <dsp:txXfrm>
        <a:off x="2205990" y="2475357"/>
        <a:ext cx="8823960" cy="583704"/>
      </dsp:txXfrm>
    </dsp:sp>
    <dsp:sp modelId="{051C44A9-3278-4885-B7A3-86C8B082BE7F}">
      <dsp:nvSpPr>
        <dsp:cNvPr id="0" name=""/>
        <dsp:cNvSpPr/>
      </dsp:nvSpPr>
      <dsp:spPr>
        <a:xfrm>
          <a:off x="0" y="2475357"/>
          <a:ext cx="2205990" cy="58370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57657" rIns="116734" bIns="57657"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Email</a:t>
          </a:r>
          <a:endParaRPr lang="en-US" sz="2800" kern="1200" dirty="0">
            <a:latin typeface="Arial" panose="020B0604020202020204" pitchFamily="34" charset="0"/>
            <a:cs typeface="Arial" panose="020B0604020202020204" pitchFamily="34" charset="0"/>
          </a:endParaRPr>
        </a:p>
      </dsp:txBody>
      <dsp:txXfrm>
        <a:off x="0" y="2475357"/>
        <a:ext cx="2205990" cy="583704"/>
      </dsp:txXfrm>
    </dsp:sp>
    <dsp:sp modelId="{CBFB381D-2314-4C74-93DF-1C615E841C82}">
      <dsp:nvSpPr>
        <dsp:cNvPr id="0" name=""/>
        <dsp:cNvSpPr/>
      </dsp:nvSpPr>
      <dsp:spPr>
        <a:xfrm>
          <a:off x="2205990" y="3094084"/>
          <a:ext cx="8823960" cy="58370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48261" rIns="171209" bIns="148261" numCol="1" spcCol="1270" anchor="ctr" anchorCtr="0">
          <a:noAutofit/>
        </a:bodyPr>
        <a:lstStyle/>
        <a:p>
          <a:pPr marL="0" lvl="0" indent="0" algn="l" defTabSz="889000">
            <a:lnSpc>
              <a:spcPct val="90000"/>
            </a:lnSpc>
            <a:spcBef>
              <a:spcPct val="0"/>
            </a:spcBef>
            <a:spcAft>
              <a:spcPts val="0"/>
            </a:spcAft>
            <a:buNone/>
          </a:pPr>
          <a:r>
            <a:rPr lang="en-US" sz="2000" kern="1200" dirty="0">
              <a:solidFill>
                <a:srgbClr val="002060"/>
              </a:solidFill>
              <a:latin typeface="Arial" panose="020B0604020202020204" pitchFamily="34" charset="0"/>
              <a:cs typeface="Arial" panose="020B0604020202020204" pitchFamily="34" charset="0"/>
            </a:rPr>
            <a:t>Facebook – Job Accommodation Network</a:t>
          </a:r>
        </a:p>
        <a:p>
          <a:pPr marL="0" lvl="0" indent="0" algn="l" defTabSz="889000">
            <a:lnSpc>
              <a:spcPct val="90000"/>
            </a:lnSpc>
            <a:spcBef>
              <a:spcPct val="0"/>
            </a:spcBef>
            <a:spcAft>
              <a:spcPct val="35000"/>
            </a:spcAft>
            <a:buNone/>
          </a:pPr>
          <a:r>
            <a:rPr lang="en-US" sz="2000" kern="1200" dirty="0">
              <a:solidFill>
                <a:srgbClr val="002060"/>
              </a:solidFill>
              <a:latin typeface="Arial" panose="020B0604020202020204" pitchFamily="34" charset="0"/>
              <a:cs typeface="Arial" panose="020B0604020202020204" pitchFamily="34" charset="0"/>
            </a:rPr>
            <a:t>Twitter – @JANatJAN</a:t>
          </a:r>
        </a:p>
      </dsp:txBody>
      <dsp:txXfrm>
        <a:off x="2205990" y="3094084"/>
        <a:ext cx="8823960" cy="583704"/>
      </dsp:txXfrm>
    </dsp:sp>
    <dsp:sp modelId="{74143DC2-0AFE-4F3A-AA20-35BD260D12F0}">
      <dsp:nvSpPr>
        <dsp:cNvPr id="0" name=""/>
        <dsp:cNvSpPr/>
      </dsp:nvSpPr>
      <dsp:spPr>
        <a:xfrm>
          <a:off x="0" y="3094084"/>
          <a:ext cx="2205990" cy="58370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57657" rIns="116734" bIns="57657" numCol="1" spcCol="1270" anchor="ctr" anchorCtr="0">
          <a:noAutofit/>
        </a:bodyPr>
        <a:lstStyle/>
        <a:p>
          <a:pPr marL="0" lvl="0" indent="0" algn="ctr" defTabSz="1200150">
            <a:lnSpc>
              <a:spcPct val="90000"/>
            </a:lnSpc>
            <a:spcBef>
              <a:spcPct val="0"/>
            </a:spcBef>
            <a:spcAft>
              <a:spcPct val="35000"/>
            </a:spcAft>
            <a:buNone/>
          </a:pPr>
          <a:r>
            <a:rPr lang="en-US" sz="2700" kern="1200">
              <a:latin typeface="Arial" panose="020B0604020202020204" pitchFamily="34" charset="0"/>
              <a:cs typeface="Arial" panose="020B0604020202020204" pitchFamily="34" charset="0"/>
            </a:rPr>
            <a:t>Social Media</a:t>
          </a:r>
          <a:endParaRPr lang="en-US" sz="2700" kern="1200" dirty="0">
            <a:latin typeface="Arial" panose="020B0604020202020204" pitchFamily="34" charset="0"/>
            <a:cs typeface="Arial" panose="020B0604020202020204" pitchFamily="34" charset="0"/>
          </a:endParaRPr>
        </a:p>
      </dsp:txBody>
      <dsp:txXfrm>
        <a:off x="0" y="3094084"/>
        <a:ext cx="2205990" cy="58370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1964DE-B770-493F-9344-8F0AA6F01F65}" type="datetimeFigureOut">
              <a:rPr lang="en-US" smtClean="0"/>
              <a:t>6/6/2022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8B637-82BB-40CF-BAE3-E3A2234FE2A4}" type="slidenum">
              <a:rPr lang="en-US" smtClean="0"/>
              <a:t>‹#›</a:t>
            </a:fld>
            <a:endParaRPr lang="en-US"/>
          </a:p>
        </p:txBody>
      </p:sp>
    </p:spTree>
    <p:extLst>
      <p:ext uri="{BB962C8B-B14F-4D97-AF65-F5344CB8AC3E}">
        <p14:creationId xmlns:p14="http://schemas.microsoft.com/office/powerpoint/2010/main" val="583305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1</a:t>
            </a:fld>
            <a:endParaRPr lang="en-US"/>
          </a:p>
        </p:txBody>
      </p:sp>
    </p:spTree>
    <p:extLst>
      <p:ext uri="{BB962C8B-B14F-4D97-AF65-F5344CB8AC3E}">
        <p14:creationId xmlns:p14="http://schemas.microsoft.com/office/powerpoint/2010/main" val="559832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11</a:t>
            </a:fld>
            <a:endParaRPr lang="en-US"/>
          </a:p>
        </p:txBody>
      </p:sp>
    </p:spTree>
    <p:extLst>
      <p:ext uri="{BB962C8B-B14F-4D97-AF65-F5344CB8AC3E}">
        <p14:creationId xmlns:p14="http://schemas.microsoft.com/office/powerpoint/2010/main" val="2998324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12</a:t>
            </a:fld>
            <a:endParaRPr lang="en-US"/>
          </a:p>
        </p:txBody>
      </p:sp>
    </p:spTree>
    <p:extLst>
      <p:ext uri="{BB962C8B-B14F-4D97-AF65-F5344CB8AC3E}">
        <p14:creationId xmlns:p14="http://schemas.microsoft.com/office/powerpoint/2010/main" val="1511899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13</a:t>
            </a:fld>
            <a:endParaRPr lang="en-US"/>
          </a:p>
        </p:txBody>
      </p:sp>
    </p:spTree>
    <p:extLst>
      <p:ext uri="{BB962C8B-B14F-4D97-AF65-F5344CB8AC3E}">
        <p14:creationId xmlns:p14="http://schemas.microsoft.com/office/powerpoint/2010/main" val="2266341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14</a:t>
            </a:fld>
            <a:endParaRPr lang="en-US"/>
          </a:p>
        </p:txBody>
      </p:sp>
    </p:spTree>
    <p:extLst>
      <p:ext uri="{BB962C8B-B14F-4D97-AF65-F5344CB8AC3E}">
        <p14:creationId xmlns:p14="http://schemas.microsoft.com/office/powerpoint/2010/main" val="2305240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15</a:t>
            </a:fld>
            <a:endParaRPr lang="en-US"/>
          </a:p>
        </p:txBody>
      </p:sp>
    </p:spTree>
    <p:extLst>
      <p:ext uri="{BB962C8B-B14F-4D97-AF65-F5344CB8AC3E}">
        <p14:creationId xmlns:p14="http://schemas.microsoft.com/office/powerpoint/2010/main" val="4059499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16</a:t>
            </a:fld>
            <a:endParaRPr lang="en-US"/>
          </a:p>
        </p:txBody>
      </p:sp>
    </p:spTree>
    <p:extLst>
      <p:ext uri="{BB962C8B-B14F-4D97-AF65-F5344CB8AC3E}">
        <p14:creationId xmlns:p14="http://schemas.microsoft.com/office/powerpoint/2010/main" val="750980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7CAC0E81-1604-440D-A49E-860D1EA63CD6}" type="slidenum">
              <a:rPr lang="en-US" altLang="en-US" smtClean="0">
                <a:latin typeface="Arial" panose="020B0604020202020204" pitchFamily="34" charset="0"/>
              </a:rPr>
              <a:pPr fontAlgn="base">
                <a:spcBef>
                  <a:spcPct val="0"/>
                </a:spcBef>
                <a:spcAft>
                  <a:spcPct val="0"/>
                </a:spcAft>
              </a:pPr>
              <a:t>17</a:t>
            </a:fld>
            <a:endParaRPr lang="en-US" altLang="en-US">
              <a:latin typeface="Arial" panose="020B0604020202020204" pitchFamily="34" charset="0"/>
            </a:endParaRPr>
          </a:p>
        </p:txBody>
      </p:sp>
    </p:spTree>
    <p:extLst>
      <p:ext uri="{BB962C8B-B14F-4D97-AF65-F5344CB8AC3E}">
        <p14:creationId xmlns:p14="http://schemas.microsoft.com/office/powerpoint/2010/main" val="2923561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27E513A-D5CD-49C2-A479-060BE207EFE2}" type="slidenum">
              <a:rPr lang="en-US" smtClean="0"/>
              <a:pPr>
                <a:defRPr/>
              </a:pPr>
              <a:t>18</a:t>
            </a:fld>
            <a:endParaRPr lang="en-US"/>
          </a:p>
        </p:txBody>
      </p:sp>
    </p:spTree>
    <p:extLst>
      <p:ext uri="{BB962C8B-B14F-4D97-AF65-F5344CB8AC3E}">
        <p14:creationId xmlns:p14="http://schemas.microsoft.com/office/powerpoint/2010/main" val="3138185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19</a:t>
            </a:fld>
            <a:endParaRPr lang="en-US"/>
          </a:p>
        </p:txBody>
      </p:sp>
    </p:spTree>
    <p:extLst>
      <p:ext uri="{BB962C8B-B14F-4D97-AF65-F5344CB8AC3E}">
        <p14:creationId xmlns:p14="http://schemas.microsoft.com/office/powerpoint/2010/main" val="2254316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20</a:t>
            </a:fld>
            <a:endParaRPr lang="en-US"/>
          </a:p>
        </p:txBody>
      </p:sp>
    </p:spTree>
    <p:extLst>
      <p:ext uri="{BB962C8B-B14F-4D97-AF65-F5344CB8AC3E}">
        <p14:creationId xmlns:p14="http://schemas.microsoft.com/office/powerpoint/2010/main" val="944697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2</a:t>
            </a:fld>
            <a:endParaRPr lang="en-US"/>
          </a:p>
        </p:txBody>
      </p:sp>
    </p:spTree>
    <p:extLst>
      <p:ext uri="{BB962C8B-B14F-4D97-AF65-F5344CB8AC3E}">
        <p14:creationId xmlns:p14="http://schemas.microsoft.com/office/powerpoint/2010/main" val="28315130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7CAC0E81-1604-440D-A49E-860D1EA63CD6}" type="slidenum">
              <a:rPr lang="en-US" altLang="en-US" smtClean="0">
                <a:latin typeface="Arial" panose="020B0604020202020204" pitchFamily="34" charset="0"/>
              </a:rPr>
              <a:pPr fontAlgn="base">
                <a:spcBef>
                  <a:spcPct val="0"/>
                </a:spcBef>
                <a:spcAft>
                  <a:spcPct val="0"/>
                </a:spcAft>
              </a:pPr>
              <a:t>21</a:t>
            </a:fld>
            <a:endParaRPr lang="en-US" altLang="en-US">
              <a:latin typeface="Arial" panose="020B0604020202020204" pitchFamily="34" charset="0"/>
            </a:endParaRPr>
          </a:p>
        </p:txBody>
      </p:sp>
    </p:spTree>
    <p:extLst>
      <p:ext uri="{BB962C8B-B14F-4D97-AF65-F5344CB8AC3E}">
        <p14:creationId xmlns:p14="http://schemas.microsoft.com/office/powerpoint/2010/main" val="1534918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22</a:t>
            </a:fld>
            <a:endParaRPr lang="en-US"/>
          </a:p>
        </p:txBody>
      </p:sp>
    </p:spTree>
    <p:extLst>
      <p:ext uri="{BB962C8B-B14F-4D97-AF65-F5344CB8AC3E}">
        <p14:creationId xmlns:p14="http://schemas.microsoft.com/office/powerpoint/2010/main" val="1076647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23</a:t>
            </a:fld>
            <a:endParaRPr lang="en-US"/>
          </a:p>
        </p:txBody>
      </p:sp>
    </p:spTree>
    <p:extLst>
      <p:ext uri="{BB962C8B-B14F-4D97-AF65-F5344CB8AC3E}">
        <p14:creationId xmlns:p14="http://schemas.microsoft.com/office/powerpoint/2010/main" val="20800198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24</a:t>
            </a:fld>
            <a:endParaRPr lang="en-US"/>
          </a:p>
        </p:txBody>
      </p:sp>
    </p:spTree>
    <p:extLst>
      <p:ext uri="{BB962C8B-B14F-4D97-AF65-F5344CB8AC3E}">
        <p14:creationId xmlns:p14="http://schemas.microsoft.com/office/powerpoint/2010/main" val="39368399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25</a:t>
            </a:fld>
            <a:endParaRPr lang="en-US"/>
          </a:p>
        </p:txBody>
      </p:sp>
    </p:spTree>
    <p:extLst>
      <p:ext uri="{BB962C8B-B14F-4D97-AF65-F5344CB8AC3E}">
        <p14:creationId xmlns:p14="http://schemas.microsoft.com/office/powerpoint/2010/main" val="38796149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26</a:t>
            </a:fld>
            <a:endParaRPr lang="en-US"/>
          </a:p>
        </p:txBody>
      </p:sp>
    </p:spTree>
    <p:extLst>
      <p:ext uri="{BB962C8B-B14F-4D97-AF65-F5344CB8AC3E}">
        <p14:creationId xmlns:p14="http://schemas.microsoft.com/office/powerpoint/2010/main" val="5858194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27</a:t>
            </a:fld>
            <a:endParaRPr lang="en-US"/>
          </a:p>
        </p:txBody>
      </p:sp>
    </p:spTree>
    <p:extLst>
      <p:ext uri="{BB962C8B-B14F-4D97-AF65-F5344CB8AC3E}">
        <p14:creationId xmlns:p14="http://schemas.microsoft.com/office/powerpoint/2010/main" val="29604420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7CAC0E81-1604-440D-A49E-860D1EA63CD6}" type="slidenum">
              <a:rPr lang="en-US" altLang="en-US" smtClean="0">
                <a:latin typeface="Arial" panose="020B0604020202020204" pitchFamily="34" charset="0"/>
              </a:rPr>
              <a:pPr fontAlgn="base">
                <a:spcBef>
                  <a:spcPct val="0"/>
                </a:spcBef>
                <a:spcAft>
                  <a:spcPct val="0"/>
                </a:spcAft>
              </a:pPr>
              <a:t>28</a:t>
            </a:fld>
            <a:endParaRPr lang="en-US" altLang="en-US">
              <a:latin typeface="Arial" panose="020B0604020202020204" pitchFamily="34" charset="0"/>
            </a:endParaRPr>
          </a:p>
        </p:txBody>
      </p:sp>
    </p:spTree>
    <p:extLst>
      <p:ext uri="{BB962C8B-B14F-4D97-AF65-F5344CB8AC3E}">
        <p14:creationId xmlns:p14="http://schemas.microsoft.com/office/powerpoint/2010/main" val="12538545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29</a:t>
            </a:fld>
            <a:endParaRPr lang="en-US"/>
          </a:p>
        </p:txBody>
      </p:sp>
    </p:spTree>
    <p:extLst>
      <p:ext uri="{BB962C8B-B14F-4D97-AF65-F5344CB8AC3E}">
        <p14:creationId xmlns:p14="http://schemas.microsoft.com/office/powerpoint/2010/main" val="37036516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30</a:t>
            </a:fld>
            <a:endParaRPr lang="en-US"/>
          </a:p>
        </p:txBody>
      </p:sp>
    </p:spTree>
    <p:extLst>
      <p:ext uri="{BB962C8B-B14F-4D97-AF65-F5344CB8AC3E}">
        <p14:creationId xmlns:p14="http://schemas.microsoft.com/office/powerpoint/2010/main" val="757217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767940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31</a:t>
            </a:fld>
            <a:endParaRPr lang="en-US"/>
          </a:p>
        </p:txBody>
      </p:sp>
    </p:spTree>
    <p:extLst>
      <p:ext uri="{BB962C8B-B14F-4D97-AF65-F5344CB8AC3E}">
        <p14:creationId xmlns:p14="http://schemas.microsoft.com/office/powerpoint/2010/main" val="15989065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32</a:t>
            </a:fld>
            <a:endParaRPr lang="en-US"/>
          </a:p>
        </p:txBody>
      </p:sp>
    </p:spTree>
    <p:extLst>
      <p:ext uri="{BB962C8B-B14F-4D97-AF65-F5344CB8AC3E}">
        <p14:creationId xmlns:p14="http://schemas.microsoft.com/office/powerpoint/2010/main" val="32377406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33</a:t>
            </a:fld>
            <a:endParaRPr lang="en-US"/>
          </a:p>
        </p:txBody>
      </p:sp>
    </p:spTree>
    <p:extLst>
      <p:ext uri="{BB962C8B-B14F-4D97-AF65-F5344CB8AC3E}">
        <p14:creationId xmlns:p14="http://schemas.microsoft.com/office/powerpoint/2010/main" val="6113440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34</a:t>
            </a:fld>
            <a:endParaRPr lang="en-US"/>
          </a:p>
        </p:txBody>
      </p:sp>
    </p:spTree>
    <p:extLst>
      <p:ext uri="{BB962C8B-B14F-4D97-AF65-F5344CB8AC3E}">
        <p14:creationId xmlns:p14="http://schemas.microsoft.com/office/powerpoint/2010/main" val="39829958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35</a:t>
            </a:fld>
            <a:endParaRPr lang="en-US"/>
          </a:p>
        </p:txBody>
      </p:sp>
    </p:spTree>
    <p:extLst>
      <p:ext uri="{BB962C8B-B14F-4D97-AF65-F5344CB8AC3E}">
        <p14:creationId xmlns:p14="http://schemas.microsoft.com/office/powerpoint/2010/main" val="25588218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36</a:t>
            </a:fld>
            <a:endParaRPr lang="en-US"/>
          </a:p>
        </p:txBody>
      </p:sp>
    </p:spTree>
    <p:extLst>
      <p:ext uri="{BB962C8B-B14F-4D97-AF65-F5344CB8AC3E}">
        <p14:creationId xmlns:p14="http://schemas.microsoft.com/office/powerpoint/2010/main" val="4553905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37</a:t>
            </a:fld>
            <a:endParaRPr lang="en-US"/>
          </a:p>
        </p:txBody>
      </p:sp>
    </p:spTree>
    <p:extLst>
      <p:ext uri="{BB962C8B-B14F-4D97-AF65-F5344CB8AC3E}">
        <p14:creationId xmlns:p14="http://schemas.microsoft.com/office/powerpoint/2010/main" val="36775796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38</a:t>
            </a:fld>
            <a:endParaRPr lang="en-US"/>
          </a:p>
        </p:txBody>
      </p:sp>
    </p:spTree>
    <p:extLst>
      <p:ext uri="{BB962C8B-B14F-4D97-AF65-F5344CB8AC3E}">
        <p14:creationId xmlns:p14="http://schemas.microsoft.com/office/powerpoint/2010/main" val="9224550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40</a:t>
            </a:fld>
            <a:endParaRPr lang="en-US"/>
          </a:p>
        </p:txBody>
      </p:sp>
    </p:spTree>
    <p:extLst>
      <p:ext uri="{BB962C8B-B14F-4D97-AF65-F5344CB8AC3E}">
        <p14:creationId xmlns:p14="http://schemas.microsoft.com/office/powerpoint/2010/main" val="24957891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41</a:t>
            </a:fld>
            <a:endParaRPr lang="en-US"/>
          </a:p>
        </p:txBody>
      </p:sp>
    </p:spTree>
    <p:extLst>
      <p:ext uri="{BB962C8B-B14F-4D97-AF65-F5344CB8AC3E}">
        <p14:creationId xmlns:p14="http://schemas.microsoft.com/office/powerpoint/2010/main" val="1485779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4</a:t>
            </a:fld>
            <a:endParaRPr lang="en-US"/>
          </a:p>
        </p:txBody>
      </p:sp>
    </p:spTree>
    <p:extLst>
      <p:ext uri="{BB962C8B-B14F-4D97-AF65-F5344CB8AC3E}">
        <p14:creationId xmlns:p14="http://schemas.microsoft.com/office/powerpoint/2010/main" val="42907681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42</a:t>
            </a:fld>
            <a:endParaRPr lang="en-US"/>
          </a:p>
        </p:txBody>
      </p:sp>
    </p:spTree>
    <p:extLst>
      <p:ext uri="{BB962C8B-B14F-4D97-AF65-F5344CB8AC3E}">
        <p14:creationId xmlns:p14="http://schemas.microsoft.com/office/powerpoint/2010/main" val="18158979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43</a:t>
            </a:fld>
            <a:endParaRPr lang="en-US"/>
          </a:p>
        </p:txBody>
      </p:sp>
    </p:spTree>
    <p:extLst>
      <p:ext uri="{BB962C8B-B14F-4D97-AF65-F5344CB8AC3E}">
        <p14:creationId xmlns:p14="http://schemas.microsoft.com/office/powerpoint/2010/main" val="25392939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44</a:t>
            </a:fld>
            <a:endParaRPr lang="en-US"/>
          </a:p>
        </p:txBody>
      </p:sp>
    </p:spTree>
    <p:extLst>
      <p:ext uri="{BB962C8B-B14F-4D97-AF65-F5344CB8AC3E}">
        <p14:creationId xmlns:p14="http://schemas.microsoft.com/office/powerpoint/2010/main" val="20421527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45</a:t>
            </a:fld>
            <a:endParaRPr lang="en-US"/>
          </a:p>
        </p:txBody>
      </p:sp>
    </p:spTree>
    <p:extLst>
      <p:ext uri="{BB962C8B-B14F-4D97-AF65-F5344CB8AC3E}">
        <p14:creationId xmlns:p14="http://schemas.microsoft.com/office/powerpoint/2010/main" val="12410725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46</a:t>
            </a:fld>
            <a:endParaRPr lang="en-US"/>
          </a:p>
        </p:txBody>
      </p:sp>
    </p:spTree>
    <p:extLst>
      <p:ext uri="{BB962C8B-B14F-4D97-AF65-F5344CB8AC3E}">
        <p14:creationId xmlns:p14="http://schemas.microsoft.com/office/powerpoint/2010/main" val="2161810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002060"/>
              </a:solidFill>
              <a:latin typeface="Arial Nova" panose="020B05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98717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589249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6438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6</a:t>
            </a:fld>
            <a:endParaRPr lang="en-US"/>
          </a:p>
        </p:txBody>
      </p:sp>
    </p:spTree>
    <p:extLst>
      <p:ext uri="{BB962C8B-B14F-4D97-AF65-F5344CB8AC3E}">
        <p14:creationId xmlns:p14="http://schemas.microsoft.com/office/powerpoint/2010/main" val="26229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7</a:t>
            </a:fld>
            <a:endParaRPr lang="en-US"/>
          </a:p>
        </p:txBody>
      </p:sp>
    </p:spTree>
    <p:extLst>
      <p:ext uri="{BB962C8B-B14F-4D97-AF65-F5344CB8AC3E}">
        <p14:creationId xmlns:p14="http://schemas.microsoft.com/office/powerpoint/2010/main" val="2311983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8</a:t>
            </a:fld>
            <a:endParaRPr lang="en-US"/>
          </a:p>
        </p:txBody>
      </p:sp>
    </p:spTree>
    <p:extLst>
      <p:ext uri="{BB962C8B-B14F-4D97-AF65-F5344CB8AC3E}">
        <p14:creationId xmlns:p14="http://schemas.microsoft.com/office/powerpoint/2010/main" val="3653668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9</a:t>
            </a:fld>
            <a:endParaRPr lang="en-US"/>
          </a:p>
        </p:txBody>
      </p:sp>
    </p:spTree>
    <p:extLst>
      <p:ext uri="{BB962C8B-B14F-4D97-AF65-F5344CB8AC3E}">
        <p14:creationId xmlns:p14="http://schemas.microsoft.com/office/powerpoint/2010/main" val="74036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10</a:t>
            </a:fld>
            <a:endParaRPr lang="en-US"/>
          </a:p>
        </p:txBody>
      </p:sp>
    </p:spTree>
    <p:extLst>
      <p:ext uri="{BB962C8B-B14F-4D97-AF65-F5344CB8AC3E}">
        <p14:creationId xmlns:p14="http://schemas.microsoft.com/office/powerpoint/2010/main" val="31723901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baseline="0">
                <a:solidFill>
                  <a:srgbClr val="0070C0"/>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1301919" y="5956137"/>
            <a:ext cx="9210508" cy="365125"/>
          </a:xfrm>
        </p:spPr>
        <p:txBody>
          <a:bodyPr/>
          <a:lstStyle>
            <a:lvl1pPr>
              <a:defRPr sz="1100" b="1">
                <a:solidFill>
                  <a:schemeClr val="bg1"/>
                </a:solidFill>
                <a:latin typeface="Arial" panose="020B0604020202020204" pitchFamily="34" charset="0"/>
                <a:cs typeface="Arial" panose="020B0604020202020204" pitchFamily="34" charset="0"/>
              </a:defRPr>
            </a:lvl1pPr>
          </a:lstStyle>
          <a:p>
            <a:r>
              <a:rPr lang="en-US" dirty="0"/>
              <a:t>JAN is funded by a contract with the Office of disability employment policy, </a:t>
            </a:r>
            <a:r>
              <a:rPr lang="en-US" dirty="0" err="1"/>
              <a:t>u.s.</a:t>
            </a:r>
            <a:r>
              <a:rPr lang="en-US" dirty="0"/>
              <a:t> department of labor.</a:t>
            </a:r>
          </a:p>
        </p:txBody>
      </p:sp>
      <p:pic>
        <p:nvPicPr>
          <p:cNvPr id="9" name="Picture 8" descr="Logo&#10;&#10;Description automatically generated">
            <a:extLst>
              <a:ext uri="{FF2B5EF4-FFF2-40B4-BE49-F238E27FC236}">
                <a16:creationId xmlns:a16="http://schemas.microsoft.com/office/drawing/2014/main" id="{AD0831CD-E4B3-4EBC-A372-1675D6499B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07944" y="600050"/>
            <a:ext cx="2901456" cy="920420"/>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BB2924D2-6B07-4364-87D8-49285B82131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1897" y="5369586"/>
            <a:ext cx="684659" cy="951676"/>
          </a:xfrm>
          <a:prstGeom prst="rect">
            <a:avLst/>
          </a:prstGeom>
        </p:spPr>
      </p:pic>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16496B-62A4-45AD-A174-D929C967C4CB}" type="datetime1">
              <a:rPr lang="en-US" smtClean="0"/>
              <a:t>6/6/2022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832A0D10-1C02-40CB-A684-779709F45FE8}" type="datetime1">
              <a:rPr lang="en-US" smtClean="0"/>
              <a:t>6/6/2022</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189A5E05-7FB8-4F7A-A1D5-B84D179676F5}" type="slidenum">
              <a:rPr lang="en-US"/>
              <a:pPr>
                <a:defRPr/>
              </a:pPr>
              <a:t>‹#›</a:t>
            </a:fld>
            <a:endParaRPr lang="en-US"/>
          </a:p>
        </p:txBody>
      </p:sp>
    </p:spTree>
    <p:extLst>
      <p:ext uri="{BB962C8B-B14F-4D97-AF65-F5344CB8AC3E}">
        <p14:creationId xmlns:p14="http://schemas.microsoft.com/office/powerpoint/2010/main" val="3437774844"/>
      </p:ext>
    </p:extLst>
  </p:cSld>
  <p:clrMapOvr>
    <a:masterClrMapping/>
  </p:clrMapOvr>
  <p:transition spd="med">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baseline="0">
                <a:solidFill>
                  <a:srgbClr val="0070C0"/>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1301919" y="5956137"/>
            <a:ext cx="9210508" cy="365125"/>
          </a:xfrm>
        </p:spPr>
        <p:txBody>
          <a:bodyPr/>
          <a:lstStyle>
            <a:lvl1pPr>
              <a:defRPr sz="1100" b="1">
                <a:solidFill>
                  <a:schemeClr val="bg1"/>
                </a:solidFill>
                <a:latin typeface="Arial" panose="020B0604020202020204" pitchFamily="34" charset="0"/>
                <a:cs typeface="Arial" panose="020B0604020202020204" pitchFamily="34" charset="0"/>
              </a:defRPr>
            </a:lvl1pPr>
          </a:lstStyle>
          <a:p>
            <a:endParaRPr lang="en-US" dirty="0"/>
          </a:p>
        </p:txBody>
      </p:sp>
      <p:pic>
        <p:nvPicPr>
          <p:cNvPr id="9" name="Picture 8" descr="Logo&#10;&#10;Description automatically generated">
            <a:extLst>
              <a:ext uri="{FF2B5EF4-FFF2-40B4-BE49-F238E27FC236}">
                <a16:creationId xmlns:a16="http://schemas.microsoft.com/office/drawing/2014/main" id="{AD0831CD-E4B3-4EBC-A372-1675D6499B42}"/>
              </a:ext>
            </a:extLst>
          </p:cNvPr>
          <p:cNvPicPr>
            <a:picLocks noChangeAspect="1"/>
          </p:cNvPicPr>
          <p:nvPr userDrawn="1"/>
        </p:nvPicPr>
        <p:blipFill>
          <a:blip r:embed="rId2"/>
          <a:stretch>
            <a:fillRect/>
          </a:stretch>
        </p:blipFill>
        <p:spPr>
          <a:xfrm>
            <a:off x="8807944" y="600050"/>
            <a:ext cx="2901456" cy="920420"/>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BB2924D2-6B07-4364-87D8-49285B82131D}"/>
              </a:ext>
            </a:extLst>
          </p:cNvPr>
          <p:cNvPicPr>
            <a:picLocks noChangeAspect="1"/>
          </p:cNvPicPr>
          <p:nvPr userDrawn="1"/>
        </p:nvPicPr>
        <p:blipFill>
          <a:blip r:embed="rId3"/>
          <a:stretch>
            <a:fillRect/>
          </a:stretch>
        </p:blipFill>
        <p:spPr>
          <a:xfrm>
            <a:off x="531897" y="5369586"/>
            <a:ext cx="684659" cy="951676"/>
          </a:xfrm>
          <a:prstGeom prst="rect">
            <a:avLst/>
          </a:prstGeom>
        </p:spPr>
      </p:pic>
    </p:spTree>
    <p:extLst>
      <p:ext uri="{BB962C8B-B14F-4D97-AF65-F5344CB8AC3E}">
        <p14:creationId xmlns:p14="http://schemas.microsoft.com/office/powerpoint/2010/main" val="1587394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lvl1pPr>
              <a:buClr>
                <a:schemeClr val="accent1"/>
              </a:buClr>
              <a:defRPr>
                <a:solidFill>
                  <a:schemeClr val="accent1"/>
                </a:solidFill>
                <a:latin typeface="Arial Nova" panose="020B0504020202020204" pitchFamily="34" charset="0"/>
                <a:cs typeface="Arial" panose="020B0604020202020204" pitchFamily="34" charset="0"/>
              </a:defRPr>
            </a:lvl1pPr>
            <a:lvl2pPr>
              <a:buClr>
                <a:schemeClr val="accent1"/>
              </a:buClr>
              <a:defRPr baseline="0">
                <a:solidFill>
                  <a:schemeClr val="accent1"/>
                </a:solidFill>
                <a:latin typeface="Arial" panose="020B0604020202020204" pitchFamily="34" charset="0"/>
                <a:cs typeface="Arial" panose="020B0604020202020204" pitchFamily="34" charset="0"/>
              </a:defRPr>
            </a:lvl2pPr>
            <a:lvl3pPr>
              <a:buClr>
                <a:schemeClr val="accent1"/>
              </a:buClr>
              <a:defRPr baseline="0">
                <a:solidFill>
                  <a:schemeClr val="accent1"/>
                </a:solidFill>
                <a:latin typeface="Arial" panose="020B0604020202020204" pitchFamily="34" charset="0"/>
                <a:cs typeface="Arial" panose="020B0604020202020204" pitchFamily="34" charset="0"/>
              </a:defRPr>
            </a:lvl3pPr>
            <a:lvl4pPr>
              <a:buClr>
                <a:schemeClr val="accent1"/>
              </a:buClr>
              <a:defRPr baseline="0">
                <a:solidFill>
                  <a:schemeClr val="accent1"/>
                </a:solidFill>
                <a:latin typeface="Arial" panose="020B0604020202020204" pitchFamily="34" charset="0"/>
                <a:cs typeface="Arial" panose="020B0604020202020204" pitchFamily="34" charset="0"/>
              </a:defRPr>
            </a:lvl4pPr>
            <a:lvl5pPr>
              <a:buClr>
                <a:schemeClr val="accent1"/>
              </a:buClr>
              <a:defRPr baseline="0">
                <a:solidFill>
                  <a:schemeClr val="accent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1989" y="70115"/>
            <a:ext cx="717635" cy="335001"/>
          </a:xfrm>
        </p:spPr>
        <p:txBody>
          <a:bodyPr/>
          <a:lstStyle>
            <a:lvl1pPr>
              <a:defRPr sz="1800"/>
            </a:lvl1pPr>
          </a:lstStyle>
          <a:p>
            <a:fld id="{D57F1E4F-1CFF-5643-939E-217C01CDF565}" type="slidenum">
              <a:rPr lang="en-US" smtClean="0"/>
              <a:pPr/>
              <a:t>‹#›</a:t>
            </a:fld>
            <a:endParaRPr lang="en-US" dirty="0"/>
          </a:p>
        </p:txBody>
      </p:sp>
      <p:pic>
        <p:nvPicPr>
          <p:cNvPr id="9" name="Picture 8" descr="JAN Logo&#10;Job Accommodation Network">
            <a:extLst>
              <a:ext uri="{FF2B5EF4-FFF2-40B4-BE49-F238E27FC236}">
                <a16:creationId xmlns:a16="http://schemas.microsoft.com/office/drawing/2014/main" id="{523C6B85-2FEC-47E8-8F92-6B9D0C65FB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20416" y="6064502"/>
            <a:ext cx="1830966" cy="580832"/>
          </a:xfrm>
          <a:prstGeom prst="rect">
            <a:avLst/>
          </a:prstGeom>
        </p:spPr>
      </p:pic>
    </p:spTree>
    <p:extLst>
      <p:ext uri="{BB962C8B-B14F-4D97-AF65-F5344CB8AC3E}">
        <p14:creationId xmlns:p14="http://schemas.microsoft.com/office/powerpoint/2010/main" val="2526904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89734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996879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03572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pic>
        <p:nvPicPr>
          <p:cNvPr id="6" name="Picture 5">
            <a:extLst>
              <a:ext uri="{FF2B5EF4-FFF2-40B4-BE49-F238E27FC236}">
                <a16:creationId xmlns:a16="http://schemas.microsoft.com/office/drawing/2014/main" id="{D7348744-0FA1-4A44-857D-902A1E55684D}"/>
              </a:ext>
            </a:extLst>
          </p:cNvPr>
          <p:cNvPicPr>
            <a:picLocks noChangeAspect="1"/>
          </p:cNvPicPr>
          <p:nvPr userDrawn="1"/>
        </p:nvPicPr>
        <p:blipFill>
          <a:blip r:embed="rId2"/>
          <a:stretch>
            <a:fillRect/>
          </a:stretch>
        </p:blipFill>
        <p:spPr>
          <a:xfrm>
            <a:off x="10161625" y="6041605"/>
            <a:ext cx="1828959" cy="579170"/>
          </a:xfrm>
          <a:prstGeom prst="rect">
            <a:avLst/>
          </a:prstGeom>
        </p:spPr>
      </p:pic>
    </p:spTree>
    <p:extLst>
      <p:ext uri="{BB962C8B-B14F-4D97-AF65-F5344CB8AC3E}">
        <p14:creationId xmlns:p14="http://schemas.microsoft.com/office/powerpoint/2010/main" val="4234044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3E2A66-725D-44F0-8ACC-213EC30352DA}"/>
              </a:ext>
            </a:extLst>
          </p:cNvPr>
          <p:cNvPicPr>
            <a:picLocks noChangeAspect="1"/>
          </p:cNvPicPr>
          <p:nvPr userDrawn="1"/>
        </p:nvPicPr>
        <p:blipFill>
          <a:blip r:embed="rId2"/>
          <a:stretch>
            <a:fillRect/>
          </a:stretch>
        </p:blipFill>
        <p:spPr>
          <a:xfrm>
            <a:off x="10040599" y="5994257"/>
            <a:ext cx="1828959" cy="579170"/>
          </a:xfrm>
          <a:prstGeom prst="rect">
            <a:avLst/>
          </a:prstGeom>
        </p:spPr>
      </p:pic>
    </p:spTree>
    <p:extLst>
      <p:ext uri="{BB962C8B-B14F-4D97-AF65-F5344CB8AC3E}">
        <p14:creationId xmlns:p14="http://schemas.microsoft.com/office/powerpoint/2010/main" val="1146668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lvl1pPr>
              <a:buClr>
                <a:schemeClr val="accent1"/>
              </a:buClr>
              <a:defRPr>
                <a:solidFill>
                  <a:schemeClr val="accent1"/>
                </a:solidFill>
                <a:latin typeface="Arial Nova" panose="020B0504020202020204" pitchFamily="34" charset="0"/>
                <a:cs typeface="Arial" panose="020B0604020202020204" pitchFamily="34" charset="0"/>
              </a:defRPr>
            </a:lvl1pPr>
            <a:lvl2pPr>
              <a:buClr>
                <a:schemeClr val="accent1"/>
              </a:buClr>
              <a:defRPr baseline="0">
                <a:solidFill>
                  <a:schemeClr val="accent1"/>
                </a:solidFill>
                <a:latin typeface="Arial" panose="020B0604020202020204" pitchFamily="34" charset="0"/>
                <a:cs typeface="Arial" panose="020B0604020202020204" pitchFamily="34" charset="0"/>
              </a:defRPr>
            </a:lvl2pPr>
            <a:lvl3pPr>
              <a:buClr>
                <a:schemeClr val="accent1"/>
              </a:buClr>
              <a:defRPr baseline="0">
                <a:solidFill>
                  <a:schemeClr val="accent1"/>
                </a:solidFill>
                <a:latin typeface="Arial" panose="020B0604020202020204" pitchFamily="34" charset="0"/>
                <a:cs typeface="Arial" panose="020B0604020202020204" pitchFamily="34" charset="0"/>
              </a:defRPr>
            </a:lvl3pPr>
            <a:lvl4pPr>
              <a:buClr>
                <a:schemeClr val="accent1"/>
              </a:buClr>
              <a:defRPr baseline="0">
                <a:solidFill>
                  <a:schemeClr val="accent1"/>
                </a:solidFill>
                <a:latin typeface="Arial" panose="020B0604020202020204" pitchFamily="34" charset="0"/>
                <a:cs typeface="Arial" panose="020B0604020202020204" pitchFamily="34" charset="0"/>
              </a:defRPr>
            </a:lvl4pPr>
            <a:lvl5pPr>
              <a:buClr>
                <a:schemeClr val="accent1"/>
              </a:buClr>
              <a:defRPr baseline="0">
                <a:solidFill>
                  <a:schemeClr val="accent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1989" y="70115"/>
            <a:ext cx="717635" cy="335001"/>
          </a:xfrm>
        </p:spPr>
        <p:txBody>
          <a:bodyPr/>
          <a:lstStyle>
            <a:lvl1pPr>
              <a:defRPr sz="1800"/>
            </a:lvl1pPr>
          </a:lstStyle>
          <a:p>
            <a:fld id="{D57F1E4F-1CFF-5643-939E-217C01CDF565}" type="slidenum">
              <a:rPr lang="en-US" smtClean="0"/>
              <a:pPr/>
              <a:t>‹#›</a:t>
            </a:fld>
            <a:endParaRPr lang="en-US" dirty="0"/>
          </a:p>
        </p:txBody>
      </p:sp>
      <p:pic>
        <p:nvPicPr>
          <p:cNvPr id="9" name="Picture 8" descr="JAN Logo&#10;Job Accommodation Network">
            <a:extLst>
              <a:ext uri="{FF2B5EF4-FFF2-40B4-BE49-F238E27FC236}">
                <a16:creationId xmlns:a16="http://schemas.microsoft.com/office/drawing/2014/main" id="{523C6B85-2FEC-47E8-8F92-6B9D0C65FBE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20416" y="6064502"/>
            <a:ext cx="1830966" cy="580832"/>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9710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035461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74469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055157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1117600" y="1295400"/>
            <a:ext cx="104648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0D8369C7-1071-48A7-AF59-DD7AE590CD40}" type="slidenum">
              <a:rPr lang="en-US"/>
              <a:pPr>
                <a:defRPr/>
              </a:pPr>
              <a:t>‹#›</a:t>
            </a:fld>
            <a:endParaRPr lang="en-US"/>
          </a:p>
        </p:txBody>
      </p:sp>
    </p:spTree>
    <p:extLst>
      <p:ext uri="{BB962C8B-B14F-4D97-AF65-F5344CB8AC3E}">
        <p14:creationId xmlns:p14="http://schemas.microsoft.com/office/powerpoint/2010/main" val="1983614820"/>
      </p:ext>
    </p:extLst>
  </p:cSld>
  <p:clrMapOvr>
    <a:masterClrMapping/>
  </p:clrMapOvr>
  <p:transition spd="slow">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3172021081"/>
      </p:ext>
    </p:extLst>
  </p:cSld>
  <p:clrMapOvr>
    <a:masterClrMapping/>
  </p:clrMapOvr>
  <p:transition spd="slow">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Rectangle 4"/>
          <p:cNvSpPr/>
          <p:nvPr userDrawn="1"/>
        </p:nvSpPr>
        <p:spPr>
          <a:xfrm>
            <a:off x="1121835" y="1292228"/>
            <a:ext cx="10460567"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1219200" y="1524000"/>
            <a:ext cx="49784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04864" y="1524000"/>
            <a:ext cx="4974336"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8818799E-D89E-43A9-951B-2AEA492F370D}" type="slidenum">
              <a:rPr lang="en-US"/>
              <a:pPr>
                <a:defRPr/>
              </a:pPr>
              <a:t>‹#›</a:t>
            </a:fld>
            <a:endParaRPr lang="en-US"/>
          </a:p>
        </p:txBody>
      </p:sp>
    </p:spTree>
    <p:extLst>
      <p:ext uri="{BB962C8B-B14F-4D97-AF65-F5344CB8AC3E}">
        <p14:creationId xmlns:p14="http://schemas.microsoft.com/office/powerpoint/2010/main" val="1714762580"/>
      </p:ext>
    </p:extLst>
  </p:cSld>
  <p:clrMapOvr>
    <a:masterClrMapping/>
  </p:clrMapOvr>
  <p:transition spd="slow">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5" name="Rectangle 4"/>
          <p:cNvSpPr/>
          <p:nvPr userDrawn="1"/>
        </p:nvSpPr>
        <p:spPr>
          <a:xfrm>
            <a:off x="1121835" y="1292228"/>
            <a:ext cx="10460567"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1219200" y="1524000"/>
            <a:ext cx="49784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04864" y="1524000"/>
            <a:ext cx="4974336"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8818799E-D89E-43A9-951B-2AEA492F370D}" type="slidenum">
              <a:rPr lang="en-US"/>
              <a:pPr>
                <a:defRPr/>
              </a:pPr>
              <a:t>‹#›</a:t>
            </a:fld>
            <a:endParaRPr lang="en-US"/>
          </a:p>
        </p:txBody>
      </p:sp>
    </p:spTree>
    <p:extLst>
      <p:ext uri="{BB962C8B-B14F-4D97-AF65-F5344CB8AC3E}">
        <p14:creationId xmlns:p14="http://schemas.microsoft.com/office/powerpoint/2010/main" val="3975892313"/>
      </p:ext>
    </p:extLst>
  </p:cSld>
  <p:clrMapOvr>
    <a:masterClrMapping/>
  </p:clrMapOvr>
  <p:transition spd="slow">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1117600" y="1295400"/>
            <a:ext cx="104648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4" name="Title Placeholder 11"/>
          <p:cNvSpPr>
            <a:spLocks noGrp="1"/>
          </p:cNvSpPr>
          <p:nvPr>
            <p:ph type="title"/>
          </p:nvPr>
        </p:nvSpPr>
        <p:spPr bwMode="auto">
          <a:xfrm>
            <a:off x="609600" y="274638"/>
            <a:ext cx="108712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dirty="0"/>
              <a:t>Transition</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0A5DC6D4-B4E9-4521-87C4-ADF1F2A553FD}" type="slidenum">
              <a:rPr lang="en-US" altLang="en-US"/>
              <a:pPr>
                <a:defRPr/>
              </a:pPr>
              <a:t>‹#›</a:t>
            </a:fld>
            <a:endParaRPr lang="en-US" altLang="en-US"/>
          </a:p>
        </p:txBody>
      </p:sp>
    </p:spTree>
    <p:extLst>
      <p:ext uri="{BB962C8B-B14F-4D97-AF65-F5344CB8AC3E}">
        <p14:creationId xmlns:p14="http://schemas.microsoft.com/office/powerpoint/2010/main" val="725220991"/>
      </p:ext>
    </p:extLst>
  </p:cSld>
  <p:clrMapOvr>
    <a:masterClrMapping/>
  </p:clrMapOvr>
  <p:transition spd="med">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1570326813"/>
      </p:ext>
    </p:extLst>
  </p:cSld>
  <p:clrMapOvr>
    <a:masterClrMapping/>
  </p:clrMapOvr>
  <p:transition spd="slow">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66C84B26-3D2A-4741-A536-840D4BB0A26D}" type="datetime1">
              <a:rPr lang="en-US" smtClean="0"/>
              <a:t>6/6/2022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2833381696"/>
      </p:ext>
    </p:extLst>
  </p:cSld>
  <p:clrMapOvr>
    <a:masterClrMapping/>
  </p:clrMapOvr>
  <p:transition spd="slow">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3579468465"/>
      </p:ext>
    </p:extLst>
  </p:cSld>
  <p:clrMapOvr>
    <a:masterClrMapping/>
  </p:clrMapOvr>
  <p:transition spd="slow">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2359756960"/>
      </p:ext>
    </p:extLst>
  </p:cSld>
  <p:clrMapOvr>
    <a:masterClrMapping/>
  </p:clrMapOvr>
  <p:transition spd="slow">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3925883704"/>
      </p:ext>
    </p:extLst>
  </p:cSld>
  <p:clrMapOvr>
    <a:masterClrMapping/>
  </p:clrMapOvr>
  <p:transition spd="slow">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2736645053"/>
      </p:ext>
    </p:extLst>
  </p:cSld>
  <p:clrMapOvr>
    <a:masterClrMapping/>
  </p:clrMapOvr>
  <p:transition spd="slow">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846080974"/>
      </p:ext>
    </p:extLst>
  </p:cSld>
  <p:clrMapOvr>
    <a:masterClrMapping/>
  </p:clrMapOvr>
  <p:transition spd="slow">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1117600" y="1295400"/>
            <a:ext cx="104648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0D8369C7-1071-48A7-AF59-DD7AE590CD40}" type="slidenum">
              <a:rPr lang="en-US"/>
              <a:pPr>
                <a:defRPr/>
              </a:pPr>
              <a:t>‹#›</a:t>
            </a:fld>
            <a:endParaRPr lang="en-US"/>
          </a:p>
        </p:txBody>
      </p:sp>
    </p:spTree>
    <p:extLst>
      <p:ext uri="{BB962C8B-B14F-4D97-AF65-F5344CB8AC3E}">
        <p14:creationId xmlns:p14="http://schemas.microsoft.com/office/powerpoint/2010/main" val="2550181906"/>
      </p:ext>
    </p:extLst>
  </p:cSld>
  <p:clrMapOvr>
    <a:masterClrMapping/>
  </p:clrMapOvr>
  <p:transition spd="slow">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1200"/>
              </a:spcBef>
              <a:spcAft>
                <a:spcPts val="0"/>
              </a:spcAft>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1"/>
          <p:cNvSpPr>
            <a:spLocks noGrp="1"/>
          </p:cNvSpPr>
          <p:nvPr>
            <p:ph type="title"/>
          </p:nvPr>
        </p:nvSpPr>
        <p:spPr bwMode="auto">
          <a:xfrm>
            <a:off x="609600" y="274638"/>
            <a:ext cx="108712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dirty="0"/>
              <a:t>Mobility Impairments in the Workplace</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95AD9419-96F4-4E1E-A96B-CDF539914427}" type="slidenum">
              <a:rPr lang="en-US" altLang="en-US"/>
              <a:pPr>
                <a:defRPr/>
              </a:pPr>
              <a:t>‹#›</a:t>
            </a:fld>
            <a:endParaRPr lang="en-US" altLang="en-US"/>
          </a:p>
        </p:txBody>
      </p:sp>
    </p:spTree>
    <p:extLst>
      <p:ext uri="{BB962C8B-B14F-4D97-AF65-F5344CB8AC3E}">
        <p14:creationId xmlns:p14="http://schemas.microsoft.com/office/powerpoint/2010/main" val="1777848033"/>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1200"/>
              </a:spcBef>
              <a:spcAft>
                <a:spcPts val="0"/>
              </a:spcAft>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1"/>
          <p:cNvSpPr>
            <a:spLocks noGrp="1"/>
          </p:cNvSpPr>
          <p:nvPr>
            <p:ph type="title"/>
          </p:nvPr>
        </p:nvSpPr>
        <p:spPr bwMode="auto">
          <a:xfrm>
            <a:off x="609600" y="274638"/>
            <a:ext cx="108712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dirty="0"/>
              <a:t>Mobility Impairments in the Workplace</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95AD9419-96F4-4E1E-A96B-CDF539914427}" type="slidenum">
              <a:rPr lang="en-US" altLang="en-US"/>
              <a:pPr>
                <a:defRPr/>
              </a:pPr>
              <a:t>‹#›</a:t>
            </a:fld>
            <a:endParaRPr lang="en-US" altLang="en-US"/>
          </a:p>
        </p:txBody>
      </p:sp>
    </p:spTree>
    <p:extLst>
      <p:ext uri="{BB962C8B-B14F-4D97-AF65-F5344CB8AC3E}">
        <p14:creationId xmlns:p14="http://schemas.microsoft.com/office/powerpoint/2010/main" val="359054316"/>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3318921382"/>
      </p:ext>
    </p:extLst>
  </p:cSld>
  <p:clrMapOvr>
    <a:masterClrMapping/>
  </p:clrMapOvr>
  <p:transition spd="slow">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F33448-939B-4EC9-AF81-FED917661257}" type="datetime1">
              <a:rPr lang="en-US" smtClean="0"/>
              <a:t>6/6/2022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462321061"/>
      </p:ext>
    </p:extLst>
  </p:cSld>
  <p:clrMapOvr>
    <a:masterClrMapping/>
  </p:clrMapOvr>
  <p:transition spd="slow">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1662911805"/>
      </p:ext>
    </p:extLst>
  </p:cSld>
  <p:clrMapOvr>
    <a:masterClrMapping/>
  </p:clrMapOvr>
  <p:transition spd="slow">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127902989"/>
      </p:ext>
    </p:extLst>
  </p:cSld>
  <p:clrMapOvr>
    <a:masterClrMapping/>
  </p:clrMapOvr>
  <p:transition spd="slow">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1567048986"/>
      </p:ext>
    </p:extLst>
  </p:cSld>
  <p:clrMapOvr>
    <a:masterClrMapping/>
  </p:clrMapOvr>
  <p:transition spd="slow">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507398857"/>
      </p:ext>
    </p:extLst>
  </p:cSld>
  <p:clrMapOvr>
    <a:masterClrMapping/>
  </p:clrMapOvr>
  <p:transition spd="slow">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5" name="Rectangle 4"/>
          <p:cNvSpPr/>
          <p:nvPr userDrawn="1"/>
        </p:nvSpPr>
        <p:spPr>
          <a:xfrm>
            <a:off x="1121835" y="1292228"/>
            <a:ext cx="10460567"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1219200" y="1524000"/>
            <a:ext cx="49784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04864" y="1524000"/>
            <a:ext cx="4974336"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8818799E-D89E-43A9-951B-2AEA492F370D}" type="slidenum">
              <a:rPr lang="en-US"/>
              <a:pPr>
                <a:defRPr/>
              </a:pPr>
              <a:t>‹#›</a:t>
            </a:fld>
            <a:endParaRPr lang="en-US"/>
          </a:p>
        </p:txBody>
      </p:sp>
    </p:spTree>
    <p:extLst>
      <p:ext uri="{BB962C8B-B14F-4D97-AF65-F5344CB8AC3E}">
        <p14:creationId xmlns:p14="http://schemas.microsoft.com/office/powerpoint/2010/main" val="734443659"/>
      </p:ext>
    </p:extLst>
  </p:cSld>
  <p:clrMapOvr>
    <a:masterClrMapping/>
  </p:clrMapOvr>
  <p:transition spd="slow">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5" name="Rectangle 4"/>
          <p:cNvSpPr/>
          <p:nvPr userDrawn="1"/>
        </p:nvSpPr>
        <p:spPr>
          <a:xfrm>
            <a:off x="1121835" y="1292228"/>
            <a:ext cx="10460567"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1219200" y="1524000"/>
            <a:ext cx="49784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04864" y="1524000"/>
            <a:ext cx="4974336"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8818799E-D89E-43A9-951B-2AEA492F370D}" type="slidenum">
              <a:rPr lang="en-US"/>
              <a:pPr>
                <a:defRPr/>
              </a:pPr>
              <a:t>‹#›</a:t>
            </a:fld>
            <a:endParaRPr lang="en-US"/>
          </a:p>
        </p:txBody>
      </p:sp>
    </p:spTree>
    <p:extLst>
      <p:ext uri="{BB962C8B-B14F-4D97-AF65-F5344CB8AC3E}">
        <p14:creationId xmlns:p14="http://schemas.microsoft.com/office/powerpoint/2010/main" val="3845309256"/>
      </p:ext>
    </p:extLst>
  </p:cSld>
  <p:clrMapOvr>
    <a:masterClrMapping/>
  </p:clrMapOvr>
  <p:transition spd="slow">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2429777442"/>
      </p:ext>
    </p:extLst>
  </p:cSld>
  <p:clrMapOvr>
    <a:masterClrMapping/>
  </p:clrMapOvr>
  <p:transition spd="slow">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3358976085"/>
      </p:ext>
    </p:extLst>
  </p:cSld>
  <p:clrMapOvr>
    <a:masterClrMapping/>
  </p:clrMapOvr>
  <p:transition spd="slow">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3932713681"/>
      </p:ext>
    </p:extLst>
  </p:cSld>
  <p:clrMapOvr>
    <a:masterClrMapping/>
  </p:clrMapOvr>
  <p:transition spd="slow">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B8E1A0-F19E-43ED-A9FD-BBBB6365A0B1}" type="datetime1">
              <a:rPr lang="en-US" smtClean="0"/>
              <a:t>6/6/2022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1C053A-FEA1-46C7-A039-369D528A951E}"/>
              </a:ext>
            </a:extLst>
          </p:cNvPr>
          <p:cNvSpPr txBox="1">
            <a:spLocks noChangeArrowheads="1"/>
          </p:cNvSpPr>
          <p:nvPr userDrawn="1"/>
        </p:nvSpPr>
        <p:spPr bwMode="auto">
          <a:xfrm>
            <a:off x="1016000" y="457200"/>
            <a:ext cx="7213600" cy="554038"/>
          </a:xfrm>
          <a:prstGeom prst="rect">
            <a:avLst/>
          </a:prstGeom>
          <a:solidFill>
            <a:schemeClr val="bg1"/>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F1BA7F88-DF26-48B1-AD82-5CFA34AB89C9}"/>
              </a:ext>
            </a:extLst>
          </p:cNvPr>
          <p:cNvSpPr>
            <a:spLocks noGrp="1"/>
          </p:cNvSpPr>
          <p:nvPr>
            <p:ph type="sldNum" sz="quarter" idx="10"/>
          </p:nvPr>
        </p:nvSpPr>
        <p:spPr/>
        <p:txBody>
          <a:bodyPr/>
          <a:lstStyle>
            <a:lvl1pPr eaLnBrk="0" hangingPunct="0">
              <a:defRPr/>
            </a:lvl1pPr>
          </a:lstStyle>
          <a:p>
            <a:pPr>
              <a:defRPr/>
            </a:pPr>
            <a:fld id="{82B258E5-1D93-48DC-A97B-AF9BA5273705}" type="slidenum">
              <a:rPr lang="en-US" altLang="en-US"/>
              <a:pPr>
                <a:defRPr/>
              </a:pPr>
              <a:t>‹#›</a:t>
            </a:fld>
            <a:endParaRPr lang="en-US" altLang="en-US"/>
          </a:p>
        </p:txBody>
      </p:sp>
    </p:spTree>
    <p:extLst>
      <p:ext uri="{BB962C8B-B14F-4D97-AF65-F5344CB8AC3E}">
        <p14:creationId xmlns:p14="http://schemas.microsoft.com/office/powerpoint/2010/main" val="891165516"/>
      </p:ext>
    </p:extLst>
  </p:cSld>
  <p:clrMapOvr>
    <a:masterClrMapping/>
  </p:clrMapOvr>
  <p:transition spd="med">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1C053A-FEA1-46C7-A039-369D528A951E}"/>
              </a:ext>
            </a:extLst>
          </p:cNvPr>
          <p:cNvSpPr txBox="1">
            <a:spLocks noChangeArrowheads="1"/>
          </p:cNvSpPr>
          <p:nvPr userDrawn="1"/>
        </p:nvSpPr>
        <p:spPr bwMode="auto">
          <a:xfrm>
            <a:off x="1016000" y="457200"/>
            <a:ext cx="7213600" cy="554038"/>
          </a:xfrm>
          <a:prstGeom prst="rect">
            <a:avLst/>
          </a:prstGeom>
          <a:solidFill>
            <a:schemeClr val="bg1"/>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F1BA7F88-DF26-48B1-AD82-5CFA34AB89C9}"/>
              </a:ext>
            </a:extLst>
          </p:cNvPr>
          <p:cNvSpPr>
            <a:spLocks noGrp="1"/>
          </p:cNvSpPr>
          <p:nvPr>
            <p:ph type="sldNum" sz="quarter" idx="10"/>
          </p:nvPr>
        </p:nvSpPr>
        <p:spPr/>
        <p:txBody>
          <a:bodyPr/>
          <a:lstStyle>
            <a:lvl1pPr eaLnBrk="0" hangingPunct="0">
              <a:defRPr/>
            </a:lvl1pPr>
          </a:lstStyle>
          <a:p>
            <a:pPr>
              <a:defRPr/>
            </a:pPr>
            <a:fld id="{82B258E5-1D93-48DC-A97B-AF9BA5273705}" type="slidenum">
              <a:rPr lang="en-US" altLang="en-US"/>
              <a:pPr>
                <a:defRPr/>
              </a:pPr>
              <a:t>‹#›</a:t>
            </a:fld>
            <a:endParaRPr lang="en-US" altLang="en-US"/>
          </a:p>
        </p:txBody>
      </p:sp>
    </p:spTree>
    <p:extLst>
      <p:ext uri="{BB962C8B-B14F-4D97-AF65-F5344CB8AC3E}">
        <p14:creationId xmlns:p14="http://schemas.microsoft.com/office/powerpoint/2010/main" val="1984798964"/>
      </p:ext>
    </p:extLst>
  </p:cSld>
  <p:clrMapOvr>
    <a:masterClrMapping/>
  </p:clrMapOvr>
  <p:transition spd="med">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1041569135"/>
      </p:ext>
    </p:extLst>
  </p:cSld>
  <p:clrMapOvr>
    <a:masterClrMapping/>
  </p:clrMapOvr>
  <p:transition spd="slow">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1326114204"/>
      </p:ext>
    </p:extLst>
  </p:cSld>
  <p:clrMapOvr>
    <a:masterClrMapping/>
  </p:clrMapOvr>
  <p:transition spd="slow">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3" name="Rectangle 2"/>
          <p:cNvSpPr/>
          <p:nvPr userDrawn="1"/>
        </p:nvSpPr>
        <p:spPr>
          <a:xfrm>
            <a:off x="1121834" y="381001"/>
            <a:ext cx="10460567"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p>
        </p:txBody>
      </p:sp>
      <p:pic>
        <p:nvPicPr>
          <p:cNvPr id="4" name="Picture 11" descr="JAN Logo&#10;&#10;Practical Solutions&#10;Workplace Succes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085168" y="381000"/>
            <a:ext cx="749723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1117600" y="3200400"/>
            <a:ext cx="104648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a:t>Click to edit Master text styles</a:t>
            </a:r>
          </a:p>
          <a:p>
            <a:pPr lvl="1"/>
            <a:r>
              <a:rPr lang="en-US"/>
              <a:t>Second level</a:t>
            </a:r>
          </a:p>
        </p:txBody>
      </p:sp>
      <p:sp>
        <p:nvSpPr>
          <p:cNvPr id="5" name="Slide Number Placeholder 5"/>
          <p:cNvSpPr>
            <a:spLocks noGrp="1"/>
          </p:cNvSpPr>
          <p:nvPr>
            <p:ph type="sldNum" sz="quarter" idx="10"/>
          </p:nvPr>
        </p:nvSpPr>
        <p:spPr/>
        <p:txBody>
          <a:bodyPr/>
          <a:lstStyle>
            <a:lvl1pPr>
              <a:defRPr/>
            </a:lvl1pPr>
          </a:lstStyle>
          <a:p>
            <a:pPr>
              <a:defRPr/>
            </a:pPr>
            <a:fld id="{466793D8-E210-47B0-B4A8-7731D1DD714A}" type="slidenum">
              <a:rPr lang="en-US" altLang="en-US"/>
              <a:pPr>
                <a:defRPr/>
              </a:pPr>
              <a:t>‹#›</a:t>
            </a:fld>
            <a:endParaRPr lang="en-US" altLang="en-US"/>
          </a:p>
        </p:txBody>
      </p:sp>
    </p:spTree>
    <p:extLst>
      <p:ext uri="{BB962C8B-B14F-4D97-AF65-F5344CB8AC3E}">
        <p14:creationId xmlns:p14="http://schemas.microsoft.com/office/powerpoint/2010/main" val="336793491"/>
      </p:ext>
    </p:extLst>
  </p:cSld>
  <p:clrMapOvr>
    <a:masterClrMapping/>
  </p:clrMapOvr>
  <p:transition spd="slow">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Screenshot">
    <p:spTree>
      <p:nvGrpSpPr>
        <p:cNvPr id="1" name=""/>
        <p:cNvGrpSpPr/>
        <p:nvPr/>
      </p:nvGrpSpPr>
      <p:grpSpPr>
        <a:xfrm>
          <a:off x="0" y="0"/>
          <a:ext cx="0" cy="0"/>
          <a:chOff x="0" y="0"/>
          <a:chExt cx="0" cy="0"/>
        </a:xfrm>
      </p:grpSpPr>
      <p:sp>
        <p:nvSpPr>
          <p:cNvPr id="4" name="Title Placeholder 11">
            <a:extLst>
              <a:ext uri="{FF2B5EF4-FFF2-40B4-BE49-F238E27FC236}">
                <a16:creationId xmlns:a16="http://schemas.microsoft.com/office/drawing/2014/main" id="{BD216F98-6B7B-4838-A4A8-6CDB9FA09C1C}"/>
              </a:ext>
            </a:extLst>
          </p:cNvPr>
          <p:cNvSpPr>
            <a:spLocks noGrp="1"/>
          </p:cNvSpPr>
          <p:nvPr>
            <p:ph type="title"/>
          </p:nvPr>
        </p:nvSpPr>
        <p:spPr bwMode="auto">
          <a:xfrm>
            <a:off x="609600" y="274638"/>
            <a:ext cx="108712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 name="Slide Number Placeholder 5"/>
          <p:cNvSpPr>
            <a:spLocks noGrp="1"/>
          </p:cNvSpPr>
          <p:nvPr>
            <p:ph type="sldNum" sz="quarter" idx="10"/>
          </p:nvPr>
        </p:nvSpPr>
        <p:spPr/>
        <p:txBody>
          <a:bodyPr/>
          <a:lstStyle>
            <a:lvl1pPr>
              <a:defRPr/>
            </a:lvl1pPr>
          </a:lstStyle>
          <a:p>
            <a:pPr>
              <a:defRPr/>
            </a:pPr>
            <a:fld id="{34721FB7-C0A5-47CA-819C-4FFA2629E122}" type="slidenum">
              <a:rPr lang="en-US" altLang="en-US"/>
              <a:pPr>
                <a:defRPr/>
              </a:pPr>
              <a:t>‹#›</a:t>
            </a:fld>
            <a:endParaRPr lang="en-US" altLang="en-US"/>
          </a:p>
        </p:txBody>
      </p:sp>
      <p:sp>
        <p:nvSpPr>
          <p:cNvPr id="2" name="Rectangle 1"/>
          <p:cNvSpPr/>
          <p:nvPr userDrawn="1"/>
        </p:nvSpPr>
        <p:spPr>
          <a:xfrm>
            <a:off x="1121664" y="1298448"/>
            <a:ext cx="10460736" cy="5184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8288150"/>
      </p:ext>
    </p:extLst>
  </p:cSld>
  <p:clrMapOvr>
    <a:masterClrMapping/>
  </p:clrMapOvr>
  <p:transition spd="slow">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baseline="0">
                <a:solidFill>
                  <a:srgbClr val="0070C0"/>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1301919" y="5956137"/>
            <a:ext cx="9210508" cy="365125"/>
          </a:xfrm>
        </p:spPr>
        <p:txBody>
          <a:bodyPr/>
          <a:lstStyle>
            <a:lvl1pPr>
              <a:defRPr sz="1100" b="1">
                <a:solidFill>
                  <a:schemeClr val="bg1"/>
                </a:solidFill>
                <a:latin typeface="Arial" panose="020B0604020202020204" pitchFamily="34" charset="0"/>
                <a:cs typeface="Arial" panose="020B0604020202020204" pitchFamily="34" charset="0"/>
              </a:defRPr>
            </a:lvl1pPr>
          </a:lstStyle>
          <a:p>
            <a:endParaRPr lang="en-US" dirty="0"/>
          </a:p>
        </p:txBody>
      </p:sp>
      <p:pic>
        <p:nvPicPr>
          <p:cNvPr id="9" name="Picture 8" descr="Logo&#10;&#10;Description automatically generated">
            <a:extLst>
              <a:ext uri="{FF2B5EF4-FFF2-40B4-BE49-F238E27FC236}">
                <a16:creationId xmlns:a16="http://schemas.microsoft.com/office/drawing/2014/main" id="{AD0831CD-E4B3-4EBC-A372-1675D6499B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07944" y="600050"/>
            <a:ext cx="2901456" cy="920420"/>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BB2924D2-6B07-4364-87D8-49285B82131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1897" y="5369586"/>
            <a:ext cx="684659" cy="951676"/>
          </a:xfrm>
          <a:prstGeom prst="rect">
            <a:avLst/>
          </a:prstGeom>
        </p:spPr>
      </p:pic>
    </p:spTree>
    <p:extLst>
      <p:ext uri="{BB962C8B-B14F-4D97-AF65-F5344CB8AC3E}">
        <p14:creationId xmlns:p14="http://schemas.microsoft.com/office/powerpoint/2010/main" val="9813752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lvl1pPr>
              <a:buClr>
                <a:schemeClr val="accent1"/>
              </a:buClr>
              <a:defRPr>
                <a:solidFill>
                  <a:schemeClr val="accent1"/>
                </a:solidFill>
                <a:latin typeface="Arial Nova" panose="020B0504020202020204" pitchFamily="34" charset="0"/>
                <a:cs typeface="Arial" panose="020B0604020202020204" pitchFamily="34" charset="0"/>
              </a:defRPr>
            </a:lvl1pPr>
            <a:lvl2pPr>
              <a:buClr>
                <a:schemeClr val="accent1"/>
              </a:buClr>
              <a:defRPr baseline="0">
                <a:solidFill>
                  <a:schemeClr val="accent1"/>
                </a:solidFill>
                <a:latin typeface="Arial" panose="020B0604020202020204" pitchFamily="34" charset="0"/>
                <a:cs typeface="Arial" panose="020B0604020202020204" pitchFamily="34" charset="0"/>
              </a:defRPr>
            </a:lvl2pPr>
            <a:lvl3pPr>
              <a:buClr>
                <a:schemeClr val="accent1"/>
              </a:buClr>
              <a:defRPr baseline="0">
                <a:solidFill>
                  <a:schemeClr val="accent1"/>
                </a:solidFill>
                <a:latin typeface="Arial" panose="020B0604020202020204" pitchFamily="34" charset="0"/>
                <a:cs typeface="Arial" panose="020B0604020202020204" pitchFamily="34" charset="0"/>
              </a:defRPr>
            </a:lvl3pPr>
            <a:lvl4pPr>
              <a:buClr>
                <a:schemeClr val="accent1"/>
              </a:buClr>
              <a:defRPr baseline="0">
                <a:solidFill>
                  <a:schemeClr val="accent1"/>
                </a:solidFill>
                <a:latin typeface="Arial" panose="020B0604020202020204" pitchFamily="34" charset="0"/>
                <a:cs typeface="Arial" panose="020B0604020202020204" pitchFamily="34" charset="0"/>
              </a:defRPr>
            </a:lvl4pPr>
            <a:lvl5pPr>
              <a:buClr>
                <a:schemeClr val="accent1"/>
              </a:buClr>
              <a:defRPr baseline="0">
                <a:solidFill>
                  <a:schemeClr val="accent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1989" y="70115"/>
            <a:ext cx="717635" cy="335001"/>
          </a:xfrm>
        </p:spPr>
        <p:txBody>
          <a:bodyPr/>
          <a:lstStyle>
            <a:lvl1pPr>
              <a:defRPr sz="1800"/>
            </a:lvl1pPr>
          </a:lstStyle>
          <a:p>
            <a:fld id="{D57F1E4F-1CFF-5643-939E-217C01CDF565}" type="slidenum">
              <a:rPr lang="en-US" smtClean="0"/>
              <a:pPr/>
              <a:t>‹#›</a:t>
            </a:fld>
            <a:endParaRPr lang="en-US" dirty="0"/>
          </a:p>
        </p:txBody>
      </p:sp>
      <p:pic>
        <p:nvPicPr>
          <p:cNvPr id="9" name="Picture 8" descr="JAN Logo&#10;Job Accommodation Network">
            <a:extLst>
              <a:ext uri="{FF2B5EF4-FFF2-40B4-BE49-F238E27FC236}">
                <a16:creationId xmlns:a16="http://schemas.microsoft.com/office/drawing/2014/main" id="{523C6B85-2FEC-47E8-8F92-6B9D0C65FBE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20416" y="6064502"/>
            <a:ext cx="1830966" cy="580832"/>
          </a:xfrm>
          <a:prstGeom prst="rect">
            <a:avLst/>
          </a:prstGeom>
        </p:spPr>
      </p:pic>
    </p:spTree>
    <p:extLst>
      <p:ext uri="{BB962C8B-B14F-4D97-AF65-F5344CB8AC3E}">
        <p14:creationId xmlns:p14="http://schemas.microsoft.com/office/powerpoint/2010/main" val="34130686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430900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15010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pic>
        <p:nvPicPr>
          <p:cNvPr id="6" name="Picture 5">
            <a:extLst>
              <a:ext uri="{FF2B5EF4-FFF2-40B4-BE49-F238E27FC236}">
                <a16:creationId xmlns:a16="http://schemas.microsoft.com/office/drawing/2014/main" id="{D7348744-0FA1-4A44-857D-902A1E5568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61625" y="6041605"/>
            <a:ext cx="1828959" cy="579170"/>
          </a:xfrm>
          <a:prstGeom prst="rect">
            <a:avLst/>
          </a:prstGeom>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040267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pic>
        <p:nvPicPr>
          <p:cNvPr id="6" name="Picture 5">
            <a:extLst>
              <a:ext uri="{FF2B5EF4-FFF2-40B4-BE49-F238E27FC236}">
                <a16:creationId xmlns:a16="http://schemas.microsoft.com/office/drawing/2014/main" id="{D7348744-0FA1-4A44-857D-902A1E5568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61625" y="6041605"/>
            <a:ext cx="1828959" cy="579170"/>
          </a:xfrm>
          <a:prstGeom prst="rect">
            <a:avLst/>
          </a:prstGeom>
        </p:spPr>
      </p:pic>
    </p:spTree>
    <p:extLst>
      <p:ext uri="{BB962C8B-B14F-4D97-AF65-F5344CB8AC3E}">
        <p14:creationId xmlns:p14="http://schemas.microsoft.com/office/powerpoint/2010/main" val="36804475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3E2A66-725D-44F0-8ACC-213EC30352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40599" y="5994257"/>
            <a:ext cx="1828959" cy="579170"/>
          </a:xfrm>
          <a:prstGeom prst="rect">
            <a:avLst/>
          </a:prstGeom>
        </p:spPr>
      </p:pic>
    </p:spTree>
    <p:extLst>
      <p:ext uri="{BB962C8B-B14F-4D97-AF65-F5344CB8AC3E}">
        <p14:creationId xmlns:p14="http://schemas.microsoft.com/office/powerpoint/2010/main" val="33263041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572426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019408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449206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9035259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1117600" y="1295400"/>
            <a:ext cx="104648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0D8369C7-1071-48A7-AF59-DD7AE590CD40}" type="slidenum">
              <a:rPr lang="en-US"/>
              <a:pPr>
                <a:defRPr/>
              </a:pPr>
              <a:t>‹#›</a:t>
            </a:fld>
            <a:endParaRPr lang="en-US"/>
          </a:p>
        </p:txBody>
      </p:sp>
    </p:spTree>
    <p:extLst>
      <p:ext uri="{BB962C8B-B14F-4D97-AF65-F5344CB8AC3E}">
        <p14:creationId xmlns:p14="http://schemas.microsoft.com/office/powerpoint/2010/main" val="419235938"/>
      </p:ext>
    </p:extLst>
  </p:cSld>
  <p:clrMapOvr>
    <a:masterClrMapping/>
  </p:clrMapOvr>
  <p:transition spd="slow">
    <p:zo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609599637"/>
      </p:ext>
    </p:extLst>
  </p:cSld>
  <p:clrMapOvr>
    <a:masterClrMapping/>
  </p:clrMapOvr>
  <p:transition spd="slow">
    <p:zo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Rectangle 4"/>
          <p:cNvSpPr/>
          <p:nvPr userDrawn="1"/>
        </p:nvSpPr>
        <p:spPr>
          <a:xfrm>
            <a:off x="1121835" y="1292228"/>
            <a:ext cx="10460567"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1219200" y="1524000"/>
            <a:ext cx="49784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04864" y="1524000"/>
            <a:ext cx="4974336"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8818799E-D89E-43A9-951B-2AEA492F370D}" type="slidenum">
              <a:rPr lang="en-US"/>
              <a:pPr>
                <a:defRPr/>
              </a:pPr>
              <a:t>‹#›</a:t>
            </a:fld>
            <a:endParaRPr lang="en-US"/>
          </a:p>
        </p:txBody>
      </p:sp>
    </p:spTree>
    <p:extLst>
      <p:ext uri="{BB962C8B-B14F-4D97-AF65-F5344CB8AC3E}">
        <p14:creationId xmlns:p14="http://schemas.microsoft.com/office/powerpoint/2010/main" val="3464197983"/>
      </p:ext>
    </p:extLst>
  </p:cSld>
  <p:clrMapOvr>
    <a:masterClrMapping/>
  </p:clrMapOvr>
  <p:transition spd="slow">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3E2A66-725D-44F0-8ACC-213EC30352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40599" y="5994257"/>
            <a:ext cx="1828959" cy="579170"/>
          </a:xfrm>
          <a:prstGeom prst="rect">
            <a:avLst/>
          </a:prstGeom>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1117600" y="1295400"/>
            <a:ext cx="104648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4" name="Title Placeholder 11"/>
          <p:cNvSpPr>
            <a:spLocks noGrp="1"/>
          </p:cNvSpPr>
          <p:nvPr>
            <p:ph type="title"/>
          </p:nvPr>
        </p:nvSpPr>
        <p:spPr bwMode="auto">
          <a:xfrm>
            <a:off x="609600" y="274638"/>
            <a:ext cx="108712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dirty="0"/>
              <a:t>Transition</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0A5DC6D4-B4E9-4521-87C4-ADF1F2A553FD}" type="slidenum">
              <a:rPr lang="en-US" altLang="en-US"/>
              <a:pPr>
                <a:defRPr/>
              </a:pPr>
              <a:t>‹#›</a:t>
            </a:fld>
            <a:endParaRPr lang="en-US" altLang="en-US"/>
          </a:p>
        </p:txBody>
      </p:sp>
    </p:spTree>
    <p:extLst>
      <p:ext uri="{BB962C8B-B14F-4D97-AF65-F5344CB8AC3E}">
        <p14:creationId xmlns:p14="http://schemas.microsoft.com/office/powerpoint/2010/main" val="275923421"/>
      </p:ext>
    </p:extLst>
  </p:cSld>
  <p:clrMapOvr>
    <a:masterClrMapping/>
  </p:clrMapOvr>
  <p:transition spd="med">
    <p:zo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1200"/>
              </a:spcBef>
              <a:spcAft>
                <a:spcPts val="0"/>
              </a:spcAft>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1"/>
          <p:cNvSpPr>
            <a:spLocks noGrp="1"/>
          </p:cNvSpPr>
          <p:nvPr>
            <p:ph type="title"/>
          </p:nvPr>
        </p:nvSpPr>
        <p:spPr bwMode="auto">
          <a:xfrm>
            <a:off x="609600" y="274638"/>
            <a:ext cx="108712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dirty="0"/>
              <a:t>Mobility Impairments in the Workplace</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95AD9419-96F4-4E1E-A96B-CDF539914427}" type="slidenum">
              <a:rPr lang="en-US" altLang="en-US"/>
              <a:pPr>
                <a:defRPr/>
              </a:pPr>
              <a:t>‹#›</a:t>
            </a:fld>
            <a:endParaRPr lang="en-US" altLang="en-US"/>
          </a:p>
        </p:txBody>
      </p:sp>
    </p:spTree>
    <p:extLst>
      <p:ext uri="{BB962C8B-B14F-4D97-AF65-F5344CB8AC3E}">
        <p14:creationId xmlns:p14="http://schemas.microsoft.com/office/powerpoint/2010/main" val="3395528675"/>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1C053A-FEA1-46C7-A039-369D528A951E}"/>
              </a:ext>
            </a:extLst>
          </p:cNvPr>
          <p:cNvSpPr txBox="1">
            <a:spLocks noChangeArrowheads="1"/>
          </p:cNvSpPr>
          <p:nvPr userDrawn="1"/>
        </p:nvSpPr>
        <p:spPr bwMode="auto">
          <a:xfrm>
            <a:off x="1016000" y="457200"/>
            <a:ext cx="7213600" cy="554038"/>
          </a:xfrm>
          <a:prstGeom prst="rect">
            <a:avLst/>
          </a:prstGeom>
          <a:solidFill>
            <a:schemeClr val="bg1"/>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F1BA7F88-DF26-48B1-AD82-5CFA34AB89C9}"/>
              </a:ext>
            </a:extLst>
          </p:cNvPr>
          <p:cNvSpPr>
            <a:spLocks noGrp="1"/>
          </p:cNvSpPr>
          <p:nvPr>
            <p:ph type="sldNum" sz="quarter" idx="10"/>
          </p:nvPr>
        </p:nvSpPr>
        <p:spPr/>
        <p:txBody>
          <a:bodyPr/>
          <a:lstStyle>
            <a:lvl1pPr eaLnBrk="0" hangingPunct="0">
              <a:defRPr/>
            </a:lvl1pPr>
          </a:lstStyle>
          <a:p>
            <a:pPr>
              <a:defRPr/>
            </a:pPr>
            <a:fld id="{82B258E5-1D93-48DC-A97B-AF9BA5273705}" type="slidenum">
              <a:rPr lang="en-US" altLang="en-US"/>
              <a:pPr>
                <a:defRPr/>
              </a:pPr>
              <a:t>‹#›</a:t>
            </a:fld>
            <a:endParaRPr lang="en-US" altLang="en-US"/>
          </a:p>
        </p:txBody>
      </p:sp>
    </p:spTree>
    <p:extLst>
      <p:ext uri="{BB962C8B-B14F-4D97-AF65-F5344CB8AC3E}">
        <p14:creationId xmlns:p14="http://schemas.microsoft.com/office/powerpoint/2010/main" val="2812084791"/>
      </p:ext>
    </p:extLst>
  </p:cSld>
  <p:clrMapOvr>
    <a:masterClrMapping/>
  </p:clrMapOvr>
  <p:transition spd="med">
    <p:zo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3" name="Rectangle 2"/>
          <p:cNvSpPr/>
          <p:nvPr userDrawn="1"/>
        </p:nvSpPr>
        <p:spPr>
          <a:xfrm>
            <a:off x="1121834" y="381001"/>
            <a:ext cx="10460567"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p>
        </p:txBody>
      </p:sp>
      <p:pic>
        <p:nvPicPr>
          <p:cNvPr id="4" name="Picture 11" descr="JAN Logo&#10;&#10;Practical Solutions&#10;Workplace Success"/>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085168" y="381000"/>
            <a:ext cx="749723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1117600" y="3200400"/>
            <a:ext cx="104648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a:t>Click to edit Master text styles</a:t>
            </a:r>
          </a:p>
          <a:p>
            <a:pPr lvl="1"/>
            <a:r>
              <a:rPr lang="en-US"/>
              <a:t>Second level</a:t>
            </a:r>
          </a:p>
        </p:txBody>
      </p:sp>
      <p:sp>
        <p:nvSpPr>
          <p:cNvPr id="5" name="Slide Number Placeholder 5"/>
          <p:cNvSpPr>
            <a:spLocks noGrp="1"/>
          </p:cNvSpPr>
          <p:nvPr>
            <p:ph type="sldNum" sz="quarter" idx="10"/>
          </p:nvPr>
        </p:nvSpPr>
        <p:spPr/>
        <p:txBody>
          <a:bodyPr/>
          <a:lstStyle>
            <a:lvl1pPr>
              <a:defRPr/>
            </a:lvl1pPr>
          </a:lstStyle>
          <a:p>
            <a:pPr>
              <a:defRPr/>
            </a:pPr>
            <a:fld id="{466793D8-E210-47B0-B4A8-7731D1DD714A}" type="slidenum">
              <a:rPr lang="en-US" altLang="en-US"/>
              <a:pPr>
                <a:defRPr/>
              </a:pPr>
              <a:t>‹#›</a:t>
            </a:fld>
            <a:endParaRPr lang="en-US" altLang="en-US"/>
          </a:p>
        </p:txBody>
      </p:sp>
    </p:spTree>
    <p:extLst>
      <p:ext uri="{BB962C8B-B14F-4D97-AF65-F5344CB8AC3E}">
        <p14:creationId xmlns:p14="http://schemas.microsoft.com/office/powerpoint/2010/main" val="629675878"/>
      </p:ext>
    </p:extLst>
  </p:cSld>
  <p:clrMapOvr>
    <a:masterClrMapping/>
  </p:clrMapOvr>
  <p:transition spd="slow">
    <p:zo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Screenshot">
    <p:spTree>
      <p:nvGrpSpPr>
        <p:cNvPr id="1" name=""/>
        <p:cNvGrpSpPr/>
        <p:nvPr/>
      </p:nvGrpSpPr>
      <p:grpSpPr>
        <a:xfrm>
          <a:off x="0" y="0"/>
          <a:ext cx="0" cy="0"/>
          <a:chOff x="0" y="0"/>
          <a:chExt cx="0" cy="0"/>
        </a:xfrm>
      </p:grpSpPr>
      <p:sp>
        <p:nvSpPr>
          <p:cNvPr id="4" name="Title Placeholder 11">
            <a:extLst>
              <a:ext uri="{FF2B5EF4-FFF2-40B4-BE49-F238E27FC236}">
                <a16:creationId xmlns:a16="http://schemas.microsoft.com/office/drawing/2014/main" id="{BD216F98-6B7B-4838-A4A8-6CDB9FA09C1C}"/>
              </a:ext>
            </a:extLst>
          </p:cNvPr>
          <p:cNvSpPr>
            <a:spLocks noGrp="1"/>
          </p:cNvSpPr>
          <p:nvPr>
            <p:ph type="title"/>
          </p:nvPr>
        </p:nvSpPr>
        <p:spPr bwMode="auto">
          <a:xfrm>
            <a:off x="609600" y="274638"/>
            <a:ext cx="108712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 name="Slide Number Placeholder 5"/>
          <p:cNvSpPr>
            <a:spLocks noGrp="1"/>
          </p:cNvSpPr>
          <p:nvPr>
            <p:ph type="sldNum" sz="quarter" idx="10"/>
          </p:nvPr>
        </p:nvSpPr>
        <p:spPr/>
        <p:txBody>
          <a:bodyPr/>
          <a:lstStyle>
            <a:lvl1pPr>
              <a:defRPr/>
            </a:lvl1pPr>
          </a:lstStyle>
          <a:p>
            <a:pPr>
              <a:defRPr/>
            </a:pPr>
            <a:fld id="{34721FB7-C0A5-47CA-819C-4FFA2629E122}" type="slidenum">
              <a:rPr lang="en-US" altLang="en-US"/>
              <a:pPr>
                <a:defRPr/>
              </a:pPr>
              <a:t>‹#›</a:t>
            </a:fld>
            <a:endParaRPr lang="en-US" altLang="en-US"/>
          </a:p>
        </p:txBody>
      </p:sp>
      <p:sp>
        <p:nvSpPr>
          <p:cNvPr id="2" name="Rectangle 1"/>
          <p:cNvSpPr/>
          <p:nvPr userDrawn="1"/>
        </p:nvSpPr>
        <p:spPr>
          <a:xfrm>
            <a:off x="1121664" y="1298448"/>
            <a:ext cx="10460736" cy="5184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9964807"/>
      </p:ext>
    </p:extLst>
  </p:cSld>
  <p:clrMapOvr>
    <a:masterClrMapping/>
  </p:clrMapOvr>
  <p:transition spd="slow">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EA0697B2-505F-4AC8-8F94-72E521A0B74F}" type="datetime1">
              <a:rPr lang="en-US" smtClean="0"/>
              <a:t>6/6/2022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EFF899-93D7-4212-8D3F-0D755BDEB77C}" type="datetime1">
              <a:rPr lang="en-US" smtClean="0"/>
              <a:t>6/6/2022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slideLayout" Target="../slideLayouts/slideLayout51.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42" Type="http://schemas.openxmlformats.org/officeDocument/2006/relationships/slideLayout" Target="../slideLayouts/slideLayout54.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41" Type="http://schemas.openxmlformats.org/officeDocument/2006/relationships/slideLayout" Target="../slideLayouts/slideLayout53.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4"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slideLayout" Target="../slideLayouts/slideLayout55.xml"/><Relationship Id="rId8" Type="http://schemas.openxmlformats.org/officeDocument/2006/relationships/slideLayout" Target="../slideLayouts/slideLayout20.xml"/><Relationship Id="rId3" Type="http://schemas.openxmlformats.org/officeDocument/2006/relationships/slideLayout" Target="../slideLayouts/slideLayout15.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theme" Target="../theme/theme3.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F3CF577D-EFDE-449F-9698-CFCF570C9DB9}" type="datetime1">
              <a:rPr lang="en-US" smtClean="0"/>
              <a:t>6/6/2022</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4" r:id="rId12"/>
  </p:sldLayoutIdLst>
  <p:hf hdr="0" ftr="0" dt="0"/>
  <p:txStyles>
    <p:titleStyle>
      <a:lvl1pPr algn="l" defTabSz="457200" rtl="0" eaLnBrk="1" latinLnBrk="0" hangingPunct="1">
        <a:spcBef>
          <a:spcPct val="0"/>
        </a:spcBef>
        <a:buNone/>
        <a:defRPr sz="2800" b="0" i="0" u="none"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b="0" i="0" u="none"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766122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3259321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askjan.org/articles/To-Ask-or-Not-to-Ask-Knowing-When-to-Request-Medical-Information.cf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hyperlink" Target="https://askjan.org/articles/Mother-May-I-Must-I-Should-I.cfm"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8" Type="http://schemas.openxmlformats.org/officeDocument/2006/relationships/hyperlink" Target="https://askjan.org/articles/Good-Deeds-Not-Punished-Dispelling-the-Idea-of-Precedent-Setting-and-the-ADA.cfm"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askjan.org/topics/telework.cf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eeoc.gov/laws/guidance/pandemic-preparedness-workplace-and-americans-disabilities-act"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ww.eeoc.gov/wysk/what-you-should-know-about-covid-19-and-ada-rehabilitation-act-and-other-eeo-law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eeoc.gov/laws/guidance/enforcement-guidance-reasonable-accommodation-and-undue-hardship-under-ada"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eeoc.gov/foia/eeoc-informal-discussion-letter-108"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eeoc.gov/laws/guidance/enforcement-guidance-reasonable-accommodation-and-undue-hardship-under-ada#general"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5.xml"/><Relationship Id="rId1" Type="http://schemas.openxmlformats.org/officeDocument/2006/relationships/slideLayout" Target="../slideLayouts/slideLayout16.xml"/><Relationship Id="rId4" Type="http://schemas.openxmlformats.org/officeDocument/2006/relationships/hyperlink" Target="https://askjan.org/events/register/2021-2022-webcast-series.cfm"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askjan.org/evaluationreg.cfm" TargetMode="External"/><Relationship Id="rId2" Type="http://schemas.openxmlformats.org/officeDocument/2006/relationships/notesSlide" Target="../notesSlides/notesSlide46.xml"/><Relationship Id="rId1" Type="http://schemas.openxmlformats.org/officeDocument/2006/relationships/slideLayout" Target="../slideLayouts/slideLayout14.xml"/><Relationship Id="rId4" Type="http://schemas.openxmlformats.org/officeDocument/2006/relationships/image" Target="../media/image47.png"/></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7.xml"/><Relationship Id="rId1" Type="http://schemas.openxmlformats.org/officeDocument/2006/relationships/slideLayout" Target="../slideLayouts/slideLayout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eeoc.gov/laws/guidance/enforcement-guidance-reasonable-accommodation-and-undue-hardship-under-ad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C603F-415C-4735-A489-3C793DEF27EE}"/>
              </a:ext>
            </a:extLst>
          </p:cNvPr>
          <p:cNvSpPr>
            <a:spLocks noGrp="1"/>
          </p:cNvSpPr>
          <p:nvPr>
            <p:ph type="ctrTitle"/>
          </p:nvPr>
        </p:nvSpPr>
        <p:spPr/>
        <p:txBody>
          <a:bodyPr>
            <a:normAutofit/>
          </a:bodyPr>
          <a:lstStyle/>
          <a:p>
            <a:r>
              <a:rPr lang="en-US" sz="3200" dirty="0"/>
              <a:t>Personal Use or Reasonable Accommodation: What’s What?</a:t>
            </a:r>
          </a:p>
        </p:txBody>
      </p:sp>
      <p:sp>
        <p:nvSpPr>
          <p:cNvPr id="3" name="Subtitle 2">
            <a:extLst>
              <a:ext uri="{FF2B5EF4-FFF2-40B4-BE49-F238E27FC236}">
                <a16:creationId xmlns:a16="http://schemas.microsoft.com/office/drawing/2014/main" id="{773B7CA3-0060-4837-84FC-0E5575398655}"/>
              </a:ext>
            </a:extLst>
          </p:cNvPr>
          <p:cNvSpPr>
            <a:spLocks noGrp="1"/>
          </p:cNvSpPr>
          <p:nvPr>
            <p:ph type="subTitle" idx="1"/>
          </p:nvPr>
        </p:nvSpPr>
        <p:spPr/>
        <p:txBody>
          <a:bodyPr>
            <a:normAutofit/>
          </a:bodyPr>
          <a:lstStyle/>
          <a:p>
            <a:r>
              <a:rPr lang="en-US" dirty="0">
                <a:solidFill>
                  <a:srgbClr val="002060"/>
                </a:solidFill>
              </a:rPr>
              <a:t>Job Accommodation Network (JAN) Accommodation and Compliance webcast Series</a:t>
            </a:r>
            <a:br>
              <a:rPr lang="en-US" dirty="0">
                <a:solidFill>
                  <a:srgbClr val="002060"/>
                </a:solidFill>
              </a:rPr>
            </a:br>
            <a:r>
              <a:rPr lang="en-US" cap="none" dirty="0">
                <a:solidFill>
                  <a:srgbClr val="002060"/>
                </a:solidFill>
              </a:rPr>
              <a:t>Matthew McCord, MS, Senior Consultant, and Lisa Mathess, SHRM-CP, Lead Consultant </a:t>
            </a:r>
            <a:endParaRPr lang="en-US" dirty="0">
              <a:solidFill>
                <a:srgbClr val="002060"/>
              </a:solidFill>
            </a:endParaRPr>
          </a:p>
        </p:txBody>
      </p:sp>
      <p:sp>
        <p:nvSpPr>
          <p:cNvPr id="5" name="Footer Placeholder 4">
            <a:extLst>
              <a:ext uri="{FF2B5EF4-FFF2-40B4-BE49-F238E27FC236}">
                <a16:creationId xmlns:a16="http://schemas.microsoft.com/office/drawing/2014/main" id="{B14FD746-51A6-4CE2-91D6-110B346F61C7}"/>
              </a:ext>
            </a:extLst>
          </p:cNvPr>
          <p:cNvSpPr>
            <a:spLocks noGrp="1"/>
          </p:cNvSpPr>
          <p:nvPr>
            <p:ph type="ftr" sz="quarter" idx="11"/>
          </p:nvPr>
        </p:nvSpPr>
        <p:spPr/>
        <p:txBody>
          <a:bodyPr/>
          <a:lstStyle/>
          <a:p>
            <a:r>
              <a:rPr lang="en-US" sz="1400" b="0" cap="none" dirty="0"/>
              <a:t>JAN is a service of the U.S. Department of Labor’s Office of Disability Employment Policy/ODEP.  </a:t>
            </a:r>
            <a:endParaRPr lang="en-US" sz="1400" b="0" dirty="0"/>
          </a:p>
        </p:txBody>
      </p:sp>
    </p:spTree>
    <p:extLst>
      <p:ext uri="{BB962C8B-B14F-4D97-AF65-F5344CB8AC3E}">
        <p14:creationId xmlns:p14="http://schemas.microsoft.com/office/powerpoint/2010/main" val="1839997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8A428-AA2A-4690-B34E-B57F5B1F84D9}"/>
              </a:ext>
            </a:extLst>
          </p:cNvPr>
          <p:cNvSpPr>
            <a:spLocks noGrp="1"/>
          </p:cNvSpPr>
          <p:nvPr>
            <p:ph type="title"/>
          </p:nvPr>
        </p:nvSpPr>
        <p:spPr/>
        <p:txBody>
          <a:bodyPr/>
          <a:lstStyle/>
          <a:p>
            <a:r>
              <a:rPr lang="en-US" dirty="0"/>
              <a:t>What if an employee forgoes personal use items?</a:t>
            </a:r>
          </a:p>
        </p:txBody>
      </p:sp>
      <p:sp>
        <p:nvSpPr>
          <p:cNvPr id="3" name="Content Placeholder 2">
            <a:extLst>
              <a:ext uri="{FF2B5EF4-FFF2-40B4-BE49-F238E27FC236}">
                <a16:creationId xmlns:a16="http://schemas.microsoft.com/office/drawing/2014/main" id="{BF445204-98BC-4216-96F8-06BAD06AC364}"/>
              </a:ext>
            </a:extLst>
          </p:cNvPr>
          <p:cNvSpPr>
            <a:spLocks noGrp="1"/>
          </p:cNvSpPr>
          <p:nvPr>
            <p:ph idx="1"/>
          </p:nvPr>
        </p:nvSpPr>
        <p:spPr>
          <a:xfrm>
            <a:off x="581193" y="2012996"/>
            <a:ext cx="11029615" cy="4124527"/>
          </a:xfrm>
        </p:spPr>
        <p:txBody>
          <a:bodyPr>
            <a:normAutofit/>
          </a:bodyPr>
          <a:lstStyle/>
          <a:p>
            <a:pPr marL="0" indent="0">
              <a:lnSpc>
                <a:spcPct val="120000"/>
              </a:lnSpc>
              <a:buNone/>
            </a:pPr>
            <a:r>
              <a:rPr lang="en-US" sz="2400" b="1" dirty="0"/>
              <a:t>An employee claims their hearing aids hurt and won’t wear them to work. Can we require the employee to wear the hearing aids?</a:t>
            </a:r>
          </a:p>
          <a:p>
            <a:pPr>
              <a:lnSpc>
                <a:spcPct val="120000"/>
              </a:lnSpc>
              <a:spcAft>
                <a:spcPts val="1200"/>
              </a:spcAft>
            </a:pPr>
            <a:r>
              <a:rPr lang="en-US" sz="2200" dirty="0"/>
              <a:t>ADA requires an employer to </a:t>
            </a:r>
            <a:r>
              <a:rPr lang="en-US" sz="2200" b="1" dirty="0"/>
              <a:t>provide reasonable accommodations to remove workplace barriers</a:t>
            </a:r>
            <a:r>
              <a:rPr lang="en-US" sz="2200" dirty="0"/>
              <a:t>, regardless of what effect medications, treatment, or assistive devices may have on an employee’s ability to perform the job</a:t>
            </a:r>
          </a:p>
          <a:p>
            <a:pPr marL="0" indent="0" algn="ctr">
              <a:lnSpc>
                <a:spcPct val="120000"/>
              </a:lnSpc>
              <a:buNone/>
            </a:pPr>
            <a:r>
              <a:rPr lang="en-US" sz="2400" dirty="0">
                <a:solidFill>
                  <a:srgbClr val="4590B8"/>
                </a:solidFill>
              </a:rPr>
              <a:t>Employer may still need to provide a reasonable accommodation</a:t>
            </a:r>
          </a:p>
        </p:txBody>
      </p:sp>
      <p:sp>
        <p:nvSpPr>
          <p:cNvPr id="4" name="Slide Number Placeholder 3">
            <a:extLst>
              <a:ext uri="{FF2B5EF4-FFF2-40B4-BE49-F238E27FC236}">
                <a16:creationId xmlns:a16="http://schemas.microsoft.com/office/drawing/2014/main" id="{34A50D03-F4C6-498C-9889-B8EFA57E7397}"/>
              </a:ext>
            </a:extLst>
          </p:cNvPr>
          <p:cNvSpPr>
            <a:spLocks noGrp="1"/>
          </p:cNvSpPr>
          <p:nvPr>
            <p:ph type="sldNum" sz="quarter" idx="12"/>
          </p:nvPr>
        </p:nvSpPr>
        <p:spPr/>
        <p:txBody>
          <a:bodyPr/>
          <a:lstStyle/>
          <a:p>
            <a:fld id="{D57F1E4F-1CFF-5643-939E-217C01CDF565}" type="slidenum">
              <a:rPr lang="en-US" sz="1600" smtClean="0">
                <a:solidFill>
                  <a:srgbClr val="002060"/>
                </a:solidFill>
                <a:latin typeface="Arial" panose="020B0604020202020204" pitchFamily="34" charset="0"/>
                <a:cs typeface="Arial" panose="020B0604020202020204" pitchFamily="34" charset="0"/>
              </a:rPr>
              <a:pPr/>
              <a:t>10</a:t>
            </a:fld>
            <a:endParaRPr lang="en-US" sz="1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1475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8A428-AA2A-4690-B34E-B57F5B1F84D9}"/>
              </a:ext>
            </a:extLst>
          </p:cNvPr>
          <p:cNvSpPr>
            <a:spLocks noGrp="1"/>
          </p:cNvSpPr>
          <p:nvPr>
            <p:ph type="title"/>
          </p:nvPr>
        </p:nvSpPr>
        <p:spPr>
          <a:xfrm>
            <a:off x="581192" y="702156"/>
            <a:ext cx="11029616" cy="1013800"/>
          </a:xfrm>
        </p:spPr>
        <p:txBody>
          <a:bodyPr>
            <a:normAutofit/>
          </a:bodyPr>
          <a:lstStyle/>
          <a:p>
            <a:r>
              <a:rPr lang="en-US" dirty="0"/>
              <a:t>Photosensitivity</a:t>
            </a:r>
            <a:br>
              <a:rPr lang="en-US" dirty="0"/>
            </a:br>
            <a:r>
              <a:rPr lang="en-US" dirty="0"/>
              <a:t>Personal Need Item</a:t>
            </a:r>
            <a:r>
              <a:rPr lang="en-US" altLang="en-US" b="0" dirty="0"/>
              <a:t> —</a:t>
            </a:r>
            <a:r>
              <a:rPr lang="en-US" dirty="0"/>
              <a:t> Situation</a:t>
            </a:r>
          </a:p>
        </p:txBody>
      </p:sp>
      <p:sp>
        <p:nvSpPr>
          <p:cNvPr id="3" name="Content Placeholder 2">
            <a:extLst>
              <a:ext uri="{FF2B5EF4-FFF2-40B4-BE49-F238E27FC236}">
                <a16:creationId xmlns:a16="http://schemas.microsoft.com/office/drawing/2014/main" id="{BF445204-98BC-4216-96F8-06BAD06AC364}"/>
              </a:ext>
            </a:extLst>
          </p:cNvPr>
          <p:cNvSpPr>
            <a:spLocks noGrp="1"/>
          </p:cNvSpPr>
          <p:nvPr>
            <p:ph idx="1"/>
          </p:nvPr>
        </p:nvSpPr>
        <p:spPr>
          <a:xfrm>
            <a:off x="581192" y="2180496"/>
            <a:ext cx="7225075" cy="3678303"/>
          </a:xfrm>
        </p:spPr>
        <p:txBody>
          <a:bodyPr>
            <a:normAutofit/>
          </a:bodyPr>
          <a:lstStyle/>
          <a:p>
            <a:pPr marL="0" indent="0">
              <a:buNone/>
            </a:pPr>
            <a:r>
              <a:rPr lang="en-US" sz="2400" dirty="0"/>
              <a:t>A property inspector with a skin condition had to travel to different sites. The health care provider recommended the employee stay out of sunlight. The employee requested the employer pay for SPF- protectant clothing to limit UVB/UVA rays. </a:t>
            </a:r>
          </a:p>
        </p:txBody>
      </p:sp>
      <p:sp>
        <p:nvSpPr>
          <p:cNvPr id="4" name="Slide Number Placeholder 3">
            <a:extLst>
              <a:ext uri="{FF2B5EF4-FFF2-40B4-BE49-F238E27FC236}">
                <a16:creationId xmlns:a16="http://schemas.microsoft.com/office/drawing/2014/main" id="{34A50D03-F4C6-498C-9889-B8EFA57E7397}"/>
              </a:ext>
            </a:extLst>
          </p:cNvPr>
          <p:cNvSpPr>
            <a:spLocks noGrp="1"/>
          </p:cNvSpPr>
          <p:nvPr>
            <p:ph type="sldNum" sz="quarter" idx="12"/>
          </p:nvPr>
        </p:nvSpPr>
        <p:spPr>
          <a:xfrm>
            <a:off x="11189925" y="76880"/>
            <a:ext cx="544875" cy="365125"/>
          </a:xfrm>
        </p:spPr>
        <p:txBody>
          <a:bodyPr>
            <a:normAutofit/>
          </a:bodyPr>
          <a:lstStyle/>
          <a:p>
            <a:pPr>
              <a:lnSpc>
                <a:spcPct val="90000"/>
              </a:lnSpc>
              <a:spcAft>
                <a:spcPts val="600"/>
              </a:spcAft>
            </a:pPr>
            <a:fld id="{D57F1E4F-1CFF-5643-939E-217C01CDF565}" type="slidenum">
              <a:rPr lang="en-US" sz="1600" smtClean="0">
                <a:solidFill>
                  <a:srgbClr val="002060"/>
                </a:solidFill>
                <a:latin typeface="Arial Nova" panose="020B0504020202020204" pitchFamily="34" charset="0"/>
                <a:cs typeface="Arial" panose="020B0604020202020204" pitchFamily="34" charset="0"/>
              </a:rPr>
              <a:pPr>
                <a:lnSpc>
                  <a:spcPct val="90000"/>
                </a:lnSpc>
                <a:spcAft>
                  <a:spcPts val="600"/>
                </a:spcAft>
              </a:pPr>
              <a:t>11</a:t>
            </a:fld>
            <a:endParaRPr lang="en-US" sz="1600" dirty="0">
              <a:solidFill>
                <a:srgbClr val="002060"/>
              </a:solidFill>
              <a:latin typeface="Arial Nova" panose="020B05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9C83FC14-6B9A-4857-BF39-B9C53BB16AE1}"/>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72104" y="1871134"/>
            <a:ext cx="3362696" cy="4112538"/>
          </a:xfrm>
          <a:prstGeom prst="rect">
            <a:avLst/>
          </a:prstGeom>
        </p:spPr>
      </p:pic>
    </p:spTree>
    <p:extLst>
      <p:ext uri="{BB962C8B-B14F-4D97-AF65-F5344CB8AC3E}">
        <p14:creationId xmlns:p14="http://schemas.microsoft.com/office/powerpoint/2010/main" val="415363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8A428-AA2A-4690-B34E-B57F5B1F84D9}"/>
              </a:ext>
            </a:extLst>
          </p:cNvPr>
          <p:cNvSpPr>
            <a:spLocks noGrp="1"/>
          </p:cNvSpPr>
          <p:nvPr>
            <p:ph type="title"/>
          </p:nvPr>
        </p:nvSpPr>
        <p:spPr>
          <a:xfrm>
            <a:off x="581192" y="702156"/>
            <a:ext cx="11029616" cy="1013800"/>
          </a:xfrm>
        </p:spPr>
        <p:txBody>
          <a:bodyPr>
            <a:normAutofit/>
          </a:bodyPr>
          <a:lstStyle/>
          <a:p>
            <a:r>
              <a:rPr lang="en-US" dirty="0"/>
              <a:t>Photosensitivity</a:t>
            </a:r>
            <a:br>
              <a:rPr lang="en-US" dirty="0"/>
            </a:br>
            <a:r>
              <a:rPr lang="en-US" dirty="0"/>
              <a:t>Personal Need Item</a:t>
            </a:r>
            <a:r>
              <a:rPr lang="en-US" altLang="en-US" b="0" dirty="0"/>
              <a:t> —</a:t>
            </a:r>
            <a:r>
              <a:rPr lang="en-US" dirty="0"/>
              <a:t> Solution</a:t>
            </a:r>
          </a:p>
        </p:txBody>
      </p:sp>
      <p:sp>
        <p:nvSpPr>
          <p:cNvPr id="81" name="Rectangle 80">
            <a:extLst>
              <a:ext uri="{FF2B5EF4-FFF2-40B4-BE49-F238E27FC236}">
                <a16:creationId xmlns:a16="http://schemas.microsoft.com/office/drawing/2014/main" id="{F9E22090-20B0-4E64-847E-6DE402F70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8BF9FF1-86B7-4F6B-BBB8-AD750258BD1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7225" y="3086695"/>
            <a:ext cx="3305175" cy="2197941"/>
          </a:xfrm>
          <a:prstGeom prst="rect">
            <a:avLst/>
          </a:prstGeom>
        </p:spPr>
      </p:pic>
      <p:sp>
        <p:nvSpPr>
          <p:cNvPr id="3" name="Content Placeholder 2">
            <a:extLst>
              <a:ext uri="{FF2B5EF4-FFF2-40B4-BE49-F238E27FC236}">
                <a16:creationId xmlns:a16="http://schemas.microsoft.com/office/drawing/2014/main" id="{BF445204-98BC-4216-96F8-06BAD06AC364}"/>
              </a:ext>
            </a:extLst>
          </p:cNvPr>
          <p:cNvSpPr>
            <a:spLocks noGrp="1"/>
          </p:cNvSpPr>
          <p:nvPr>
            <p:ph idx="1"/>
          </p:nvPr>
        </p:nvSpPr>
        <p:spPr>
          <a:xfrm>
            <a:off x="4505325" y="2180496"/>
            <a:ext cx="7105481" cy="4045683"/>
          </a:xfrm>
        </p:spPr>
        <p:txBody>
          <a:bodyPr>
            <a:normAutofit/>
          </a:bodyPr>
          <a:lstStyle/>
          <a:p>
            <a:pPr marL="0" indent="0">
              <a:spcAft>
                <a:spcPts val="1200"/>
              </a:spcAft>
              <a:buNone/>
            </a:pPr>
            <a:r>
              <a:rPr lang="en-US" sz="2400" dirty="0"/>
              <a:t>The employee does not use the protective clothing at home, instead he opts to stay inside during daylight hours. The employer denied the request citing this was a personal need item. </a:t>
            </a:r>
          </a:p>
          <a:p>
            <a:pPr marL="0" indent="0">
              <a:buNone/>
            </a:pPr>
            <a:r>
              <a:rPr lang="en-US" sz="2400" b="1" dirty="0"/>
              <a:t>Other accommodation considerations:</a:t>
            </a:r>
          </a:p>
          <a:p>
            <a:r>
              <a:rPr lang="en-US" sz="2400" dirty="0"/>
              <a:t>Schedule change</a:t>
            </a:r>
          </a:p>
        </p:txBody>
      </p:sp>
      <p:sp>
        <p:nvSpPr>
          <p:cNvPr id="4" name="Slide Number Placeholder 3">
            <a:extLst>
              <a:ext uri="{FF2B5EF4-FFF2-40B4-BE49-F238E27FC236}">
                <a16:creationId xmlns:a16="http://schemas.microsoft.com/office/drawing/2014/main" id="{34A50D03-F4C6-498C-9889-B8EFA57E7397}"/>
              </a:ext>
            </a:extLst>
          </p:cNvPr>
          <p:cNvSpPr>
            <a:spLocks noGrp="1"/>
          </p:cNvSpPr>
          <p:nvPr>
            <p:ph type="sldNum" sz="quarter" idx="12"/>
          </p:nvPr>
        </p:nvSpPr>
        <p:spPr>
          <a:xfrm>
            <a:off x="10688928" y="55053"/>
            <a:ext cx="1052508" cy="365125"/>
          </a:xfrm>
        </p:spPr>
        <p:txBody>
          <a:bodyPr>
            <a:normAutofit/>
          </a:bodyPr>
          <a:lstStyle/>
          <a:p>
            <a:pPr>
              <a:lnSpc>
                <a:spcPct val="90000"/>
              </a:lnSpc>
              <a:spcAft>
                <a:spcPts val="600"/>
              </a:spcAft>
            </a:pPr>
            <a:fld id="{D57F1E4F-1CFF-5643-939E-217C01CDF565}" type="slidenum">
              <a:rPr lang="en-US" sz="1600" smtClean="0">
                <a:solidFill>
                  <a:srgbClr val="002060"/>
                </a:solidFill>
                <a:latin typeface="Arial Nova" panose="020B0504020202020204" pitchFamily="34" charset="0"/>
                <a:cs typeface="Arial" panose="020B0604020202020204" pitchFamily="34" charset="0"/>
              </a:rPr>
              <a:pPr>
                <a:lnSpc>
                  <a:spcPct val="90000"/>
                </a:lnSpc>
                <a:spcAft>
                  <a:spcPts val="600"/>
                </a:spcAft>
              </a:pPr>
              <a:t>12</a:t>
            </a:fld>
            <a:endParaRPr lang="en-US" sz="1600" dirty="0">
              <a:solidFill>
                <a:srgbClr val="002060"/>
              </a:solidFill>
              <a:latin typeface="Arial Nova" panose="020B0504020202020204" pitchFamily="34" charset="0"/>
              <a:cs typeface="Arial" panose="020B0604020202020204" pitchFamily="34" charset="0"/>
            </a:endParaRPr>
          </a:p>
        </p:txBody>
      </p:sp>
    </p:spTree>
    <p:extLst>
      <p:ext uri="{BB962C8B-B14F-4D97-AF65-F5344CB8AC3E}">
        <p14:creationId xmlns:p14="http://schemas.microsoft.com/office/powerpoint/2010/main" val="888951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73B2E-A9C8-43A8-AE07-CC4F3D32D4A1}"/>
              </a:ext>
            </a:extLst>
          </p:cNvPr>
          <p:cNvSpPr>
            <a:spLocks noGrp="1"/>
          </p:cNvSpPr>
          <p:nvPr>
            <p:ph type="title"/>
          </p:nvPr>
        </p:nvSpPr>
        <p:spPr>
          <a:xfrm>
            <a:off x="581192" y="702156"/>
            <a:ext cx="11029616" cy="1013800"/>
          </a:xfrm>
        </p:spPr>
        <p:txBody>
          <a:bodyPr>
            <a:normAutofit/>
          </a:bodyPr>
          <a:lstStyle/>
          <a:p>
            <a:r>
              <a:rPr lang="en-US" dirty="0"/>
              <a:t>Personal Need service</a:t>
            </a:r>
            <a:r>
              <a:rPr lang="en-US" altLang="en-US" b="0" dirty="0"/>
              <a:t> —</a:t>
            </a:r>
            <a:r>
              <a:rPr lang="en-US" dirty="0"/>
              <a:t> situation</a:t>
            </a:r>
          </a:p>
        </p:txBody>
      </p:sp>
      <p:sp>
        <p:nvSpPr>
          <p:cNvPr id="136" name="Rectangle 135">
            <a:extLst>
              <a:ext uri="{FF2B5EF4-FFF2-40B4-BE49-F238E27FC236}">
                <a16:creationId xmlns:a16="http://schemas.microsoft.com/office/drawing/2014/main" id="{2E32075D-9299-4657-87D7-B9987B7FD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5">
            <a:extLst>
              <a:ext uri="{FF2B5EF4-FFF2-40B4-BE49-F238E27FC236}">
                <a16:creationId xmlns:a16="http://schemas.microsoft.com/office/drawing/2014/main" id="{BB1F9CC4-1B5E-4F64-9E97-BA3DA9C9AB65}"/>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
          <a:stretch/>
        </p:blipFill>
        <p:spPr>
          <a:xfrm>
            <a:off x="657225" y="2361056"/>
            <a:ext cx="4962525" cy="3649219"/>
          </a:xfrm>
          <a:prstGeom prst="rect">
            <a:avLst/>
          </a:prstGeom>
        </p:spPr>
      </p:pic>
      <p:sp>
        <p:nvSpPr>
          <p:cNvPr id="115714" name="Content Placeholder 2">
            <a:extLst>
              <a:ext uri="{FF2B5EF4-FFF2-40B4-BE49-F238E27FC236}">
                <a16:creationId xmlns:a16="http://schemas.microsoft.com/office/drawing/2014/main" id="{2B09A957-86E5-4FFF-B7C8-840876B3B502}"/>
              </a:ext>
            </a:extLst>
          </p:cNvPr>
          <p:cNvSpPr>
            <a:spLocks noGrp="1"/>
          </p:cNvSpPr>
          <p:nvPr>
            <p:ph idx="1"/>
          </p:nvPr>
        </p:nvSpPr>
        <p:spPr>
          <a:xfrm>
            <a:off x="6335805" y="2180496"/>
            <a:ext cx="5275001" cy="4045683"/>
          </a:xfrm>
        </p:spPr>
        <p:txBody>
          <a:bodyPr>
            <a:normAutofit/>
          </a:bodyPr>
          <a:lstStyle/>
          <a:p>
            <a:pPr marL="0" indent="0">
              <a:buNone/>
            </a:pPr>
            <a:r>
              <a:rPr lang="en-US" altLang="en-US" sz="2400" dirty="0"/>
              <a:t>A clerk used a wheelchair and was successful at performing job tasks. Her medical condition progressed and limited her strength. The employee requested that female coworkers push her from the workstation to the restroom and assist her in transferring from the wheelchair to the toilet. </a:t>
            </a:r>
            <a:endParaRPr lang="en-US" altLang="en-US" sz="2000" dirty="0"/>
          </a:p>
        </p:txBody>
      </p:sp>
      <p:sp>
        <p:nvSpPr>
          <p:cNvPr id="128003" name="Slide Number Placeholder 1">
            <a:extLst>
              <a:ext uri="{FF2B5EF4-FFF2-40B4-BE49-F238E27FC236}">
                <a16:creationId xmlns:a16="http://schemas.microsoft.com/office/drawing/2014/main" id="{9C276EC0-AA15-41AE-A969-2B800D9A77BA}"/>
              </a:ext>
            </a:extLst>
          </p:cNvPr>
          <p:cNvSpPr>
            <a:spLocks noGrp="1"/>
          </p:cNvSpPr>
          <p:nvPr>
            <p:ph type="sldNum" sz="quarter" idx="12"/>
          </p:nvPr>
        </p:nvSpPr>
        <p:spPr bwMode="auto">
          <a:xfrm>
            <a:off x="11299779" y="81011"/>
            <a:ext cx="482001"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prstTxWarp prst="textNoShape">
              <a:avLst/>
            </a:prstTxWarp>
            <a:noAutofit/>
          </a:bodyPr>
          <a:lstStyle>
            <a:defPPr>
              <a:defRPr lang="en-US"/>
            </a:defPPr>
            <a:lvl1pPr algn="ctr" rtl="0" eaLnBrk="1" fontAlgn="base" hangingPunct="1">
              <a:spcBef>
                <a:spcPct val="0"/>
              </a:spcBef>
              <a:spcAft>
                <a:spcPct val="0"/>
              </a:spcAft>
              <a:defRPr sz="1400" kern="1200">
                <a:solidFill>
                  <a:srgbClr val="FFFFFF"/>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spcAft>
                <a:spcPts val="600"/>
              </a:spcAft>
              <a:buFontTx/>
              <a:buNone/>
            </a:pPr>
            <a:fld id="{FA82AEE7-229C-4151-8E8F-A4D54DB7EB67}" type="slidenum">
              <a:rPr lang="en-US" altLang="en-US" sz="1600" smtClean="0">
                <a:solidFill>
                  <a:schemeClr val="accent1"/>
                </a:solidFill>
                <a:latin typeface="Arial Nova" panose="020B0504020202020204" pitchFamily="34" charset="0"/>
              </a:rPr>
              <a:pPr>
                <a:spcBef>
                  <a:spcPct val="0"/>
                </a:spcBef>
                <a:spcAft>
                  <a:spcPts val="600"/>
                </a:spcAft>
                <a:buFontTx/>
                <a:buNone/>
              </a:pPr>
              <a:t>13</a:t>
            </a:fld>
            <a:endParaRPr lang="en-US" alt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1197175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78C8A-E360-4616-9F32-C51312E1E6B5}"/>
              </a:ext>
            </a:extLst>
          </p:cNvPr>
          <p:cNvSpPr>
            <a:spLocks noGrp="1"/>
          </p:cNvSpPr>
          <p:nvPr>
            <p:ph type="title"/>
          </p:nvPr>
        </p:nvSpPr>
        <p:spPr>
          <a:xfrm>
            <a:off x="581192" y="702156"/>
            <a:ext cx="11029616" cy="1013800"/>
          </a:xfrm>
        </p:spPr>
        <p:txBody>
          <a:bodyPr>
            <a:normAutofit/>
          </a:bodyPr>
          <a:lstStyle/>
          <a:p>
            <a:r>
              <a:rPr lang="en-US" dirty="0"/>
              <a:t>Personal Need service</a:t>
            </a:r>
            <a:r>
              <a:rPr lang="en-US" altLang="en-US" b="0" dirty="0"/>
              <a:t> —</a:t>
            </a:r>
            <a:r>
              <a:rPr lang="en-US" dirty="0"/>
              <a:t> solution</a:t>
            </a:r>
          </a:p>
        </p:txBody>
      </p:sp>
      <p:sp>
        <p:nvSpPr>
          <p:cNvPr id="136" name="Rectangle 135">
            <a:extLst>
              <a:ext uri="{FF2B5EF4-FFF2-40B4-BE49-F238E27FC236}">
                <a16:creationId xmlns:a16="http://schemas.microsoft.com/office/drawing/2014/main" id="{2E32075D-9299-4657-87D7-B9987B7FD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A77D71B6-6625-4FE4-A790-7FF4ADEF5464}"/>
              </a:ext>
              <a:ext uri="{C183D7F6-B498-43B3-948B-1728B52AA6E4}">
                <adec:decorative xmlns:adec="http://schemas.microsoft.com/office/drawing/2017/decorative" val="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4"/>
          <a:stretch/>
        </p:blipFill>
        <p:spPr bwMode="auto">
          <a:xfrm>
            <a:off x="657225" y="2361056"/>
            <a:ext cx="4962525" cy="3649219"/>
          </a:xfrm>
          <a:prstGeom prst="rect">
            <a:avLst/>
          </a:prstGeom>
          <a:noFill/>
          <a:extLst>
            <a:ext uri="{909E8E84-426E-40DD-AFC4-6F175D3DCCD1}">
              <a14:hiddenFill xmlns:a14="http://schemas.microsoft.com/office/drawing/2010/main">
                <a:solidFill>
                  <a:srgbClr val="FFFFFF"/>
                </a:solidFill>
              </a14:hiddenFill>
            </a:ext>
          </a:extLst>
        </p:spPr>
      </p:pic>
      <p:sp>
        <p:nvSpPr>
          <p:cNvPr id="110594" name="Content Placeholder 2">
            <a:extLst>
              <a:ext uri="{FF2B5EF4-FFF2-40B4-BE49-F238E27FC236}">
                <a16:creationId xmlns:a16="http://schemas.microsoft.com/office/drawing/2014/main" id="{90C09A54-3A62-4AFC-88BD-2E13EBCAC625}"/>
              </a:ext>
            </a:extLst>
          </p:cNvPr>
          <p:cNvSpPr>
            <a:spLocks noGrp="1"/>
          </p:cNvSpPr>
          <p:nvPr>
            <p:ph idx="1"/>
          </p:nvPr>
        </p:nvSpPr>
        <p:spPr>
          <a:xfrm>
            <a:off x="6335805" y="2180496"/>
            <a:ext cx="5275001" cy="4045683"/>
          </a:xfrm>
        </p:spPr>
        <p:txBody>
          <a:bodyPr>
            <a:noAutofit/>
          </a:bodyPr>
          <a:lstStyle/>
          <a:p>
            <a:pPr marL="0" indent="0" eaLnBrk="1" hangingPunct="1">
              <a:buNone/>
            </a:pPr>
            <a:r>
              <a:rPr lang="en-US" altLang="en-US" sz="2200" dirty="0"/>
              <a:t>The employer contacted JAN to learn if they had to require female employees to help the clerk in the restroom. </a:t>
            </a:r>
          </a:p>
          <a:p>
            <a:pPr marL="0" indent="0" eaLnBrk="1" hangingPunct="1">
              <a:buNone/>
            </a:pPr>
            <a:r>
              <a:rPr lang="en-US" altLang="en-US" sz="2200" dirty="0"/>
              <a:t>It was explained that employers will want to approach these types of issues on a case-by-case basis and sort out any concerns about liability. </a:t>
            </a:r>
          </a:p>
          <a:p>
            <a:pPr marL="0" indent="0" eaLnBrk="1" hangingPunct="1">
              <a:buNone/>
            </a:pPr>
            <a:r>
              <a:rPr lang="en-US" altLang="en-US" sz="2200" dirty="0"/>
              <a:t>JAN also suggested referring the employee to local resources to acquire </a:t>
            </a:r>
            <a:br>
              <a:rPr lang="en-US" altLang="en-US" sz="2200" dirty="0"/>
            </a:br>
            <a:r>
              <a:rPr lang="en-US" altLang="en-US" sz="2200" dirty="0"/>
              <a:t>PAS, which may be beneficial for both parties.</a:t>
            </a:r>
          </a:p>
        </p:txBody>
      </p:sp>
      <p:sp>
        <p:nvSpPr>
          <p:cNvPr id="110595" name="Slide Number Placeholder 1">
            <a:extLst>
              <a:ext uri="{FF2B5EF4-FFF2-40B4-BE49-F238E27FC236}">
                <a16:creationId xmlns:a16="http://schemas.microsoft.com/office/drawing/2014/main" id="{242BB2CC-B96C-4FB5-8612-0DDBFC27CFE4}"/>
              </a:ext>
            </a:extLst>
          </p:cNvPr>
          <p:cNvSpPr>
            <a:spLocks noGrp="1"/>
          </p:cNvSpPr>
          <p:nvPr>
            <p:ph type="sldNum" sz="quarter" idx="12"/>
          </p:nvPr>
        </p:nvSpPr>
        <p:spPr bwMode="auto">
          <a:xfrm>
            <a:off x="10688929" y="55053"/>
            <a:ext cx="1052508"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prstTxWarp prst="textNoShape">
              <a:avLst/>
            </a:prstTxWarp>
            <a:normAutofit/>
          </a:bodyPr>
          <a:lstStyle>
            <a:defPPr>
              <a:defRPr lang="en-US"/>
            </a:defPPr>
            <a:lvl1pPr algn="ctr" rtl="0" eaLnBrk="1" fontAlgn="base" hangingPunct="1">
              <a:spcBef>
                <a:spcPct val="0"/>
              </a:spcBef>
              <a:spcAft>
                <a:spcPct val="0"/>
              </a:spcAft>
              <a:defRPr sz="1400" kern="1200">
                <a:solidFill>
                  <a:srgbClr val="FFFFFF"/>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spcBef>
                <a:spcPct val="0"/>
              </a:spcBef>
              <a:spcAft>
                <a:spcPts val="600"/>
              </a:spcAft>
              <a:buFontTx/>
              <a:buNone/>
            </a:pPr>
            <a:fld id="{FA82AEE7-229C-4151-8E8F-A4D54DB7EB67}" type="slidenum">
              <a:rPr lang="en-US" altLang="en-US" sz="1600" smtClean="0">
                <a:solidFill>
                  <a:srgbClr val="002060"/>
                </a:solidFill>
                <a:latin typeface="Arial Nova" panose="020B0504020202020204" pitchFamily="34" charset="0"/>
              </a:rPr>
              <a:pPr algn="r">
                <a:spcBef>
                  <a:spcPct val="0"/>
                </a:spcBef>
                <a:spcAft>
                  <a:spcPts val="600"/>
                </a:spcAft>
                <a:buFontTx/>
                <a:buNone/>
              </a:pPr>
              <a:t>14</a:t>
            </a:fld>
            <a:endParaRPr lang="en-US" alt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3661904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4AE9D071-98CF-435C-BD2B-976514544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03E6C05-5C8E-4FE3-9E4E-5AA4535E01C5}"/>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grpSp>
        <p:nvGrpSpPr>
          <p:cNvPr id="74" name="Group 73">
            <a:extLst>
              <a:ext uri="{FF2B5EF4-FFF2-40B4-BE49-F238E27FC236}">
                <a16:creationId xmlns:a16="http://schemas.microsoft.com/office/drawing/2014/main" id="{D619FC33-16ED-4246-9596-BEFEB55E4C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7" y="457200"/>
            <a:ext cx="7507083" cy="5935132"/>
            <a:chOff x="438067" y="457200"/>
            <a:chExt cx="7507083" cy="5935132"/>
          </a:xfrm>
        </p:grpSpPr>
        <p:sp>
          <p:nvSpPr>
            <p:cNvPr id="75" name="Rectangle 74">
              <a:extLst>
                <a:ext uri="{FF2B5EF4-FFF2-40B4-BE49-F238E27FC236}">
                  <a16:creationId xmlns:a16="http://schemas.microsoft.com/office/drawing/2014/main" id="{2EEA80E1-F99F-4009-837F-2F72F8A5D5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7" y="618067"/>
              <a:ext cx="7503665"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id="{0230AF9A-4641-4BD8-9F95-9607CD3040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8703D4EC-9389-41B6-B88B-B6FDC8CD3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F8878C8A-E360-4616-9F32-C51312E1E6B5}"/>
              </a:ext>
            </a:extLst>
          </p:cNvPr>
          <p:cNvSpPr>
            <a:spLocks noGrp="1"/>
          </p:cNvSpPr>
          <p:nvPr>
            <p:ph type="title"/>
          </p:nvPr>
        </p:nvSpPr>
        <p:spPr>
          <a:xfrm>
            <a:off x="584200" y="1006956"/>
            <a:ext cx="7213600" cy="1372177"/>
          </a:xfrm>
        </p:spPr>
        <p:txBody>
          <a:bodyPr anchor="ctr">
            <a:normAutofit/>
          </a:bodyPr>
          <a:lstStyle/>
          <a:p>
            <a:r>
              <a:rPr lang="en-US" dirty="0"/>
              <a:t>Prescription glasses</a:t>
            </a:r>
            <a:br>
              <a:rPr lang="en-US" dirty="0"/>
            </a:br>
            <a:r>
              <a:rPr lang="en-US" dirty="0"/>
              <a:t>Personal Need item</a:t>
            </a:r>
            <a:r>
              <a:rPr lang="en-US" altLang="en-US" b="0" dirty="0"/>
              <a:t> —</a:t>
            </a:r>
            <a:r>
              <a:rPr lang="en-US" dirty="0"/>
              <a:t> situation</a:t>
            </a:r>
          </a:p>
        </p:txBody>
      </p:sp>
      <p:sp>
        <p:nvSpPr>
          <p:cNvPr id="110595" name="Slide Number Placeholder 1">
            <a:extLst>
              <a:ext uri="{FF2B5EF4-FFF2-40B4-BE49-F238E27FC236}">
                <a16:creationId xmlns:a16="http://schemas.microsoft.com/office/drawing/2014/main" id="{242BB2CC-B96C-4FB5-8612-0DDBFC27CFE4}"/>
              </a:ext>
            </a:extLst>
          </p:cNvPr>
          <p:cNvSpPr>
            <a:spLocks noGrp="1"/>
          </p:cNvSpPr>
          <p:nvPr>
            <p:ph type="sldNum" sz="quarter" idx="12"/>
          </p:nvPr>
        </p:nvSpPr>
        <p:spPr bwMode="auto">
          <a:xfrm>
            <a:off x="7255934" y="766071"/>
            <a:ext cx="544874"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prstTxWarp prst="textNoShape">
              <a:avLst/>
            </a:prstTxWarp>
            <a:normAutofit/>
          </a:bodyPr>
          <a:lstStyle>
            <a:defPPr>
              <a:defRPr lang="en-US"/>
            </a:defPPr>
            <a:lvl1pPr algn="ctr" rtl="0" eaLnBrk="1" fontAlgn="base" hangingPunct="1">
              <a:spcBef>
                <a:spcPct val="0"/>
              </a:spcBef>
              <a:spcAft>
                <a:spcPct val="0"/>
              </a:spcAft>
              <a:defRPr sz="1400" kern="1200">
                <a:solidFill>
                  <a:srgbClr val="FFFFFF"/>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spcAft>
                <a:spcPts val="600"/>
              </a:spcAft>
              <a:buFontTx/>
              <a:buNone/>
            </a:pPr>
            <a:fld id="{FA82AEE7-229C-4151-8E8F-A4D54DB7EB67}" type="slidenum">
              <a:rPr lang="en-US" altLang="en-US" smtClean="0"/>
              <a:pPr>
                <a:spcBef>
                  <a:spcPct val="0"/>
                </a:spcBef>
                <a:spcAft>
                  <a:spcPts val="600"/>
                </a:spcAft>
                <a:buFontTx/>
                <a:buNone/>
              </a:pPr>
              <a:t>15</a:t>
            </a:fld>
            <a:endParaRPr lang="en-US" altLang="en-US"/>
          </a:p>
        </p:txBody>
      </p:sp>
      <p:sp>
        <p:nvSpPr>
          <p:cNvPr id="110594" name="Content Placeholder 2">
            <a:extLst>
              <a:ext uri="{FF2B5EF4-FFF2-40B4-BE49-F238E27FC236}">
                <a16:creationId xmlns:a16="http://schemas.microsoft.com/office/drawing/2014/main" id="{90C09A54-3A62-4AFC-88BD-2E13EBCAC625}"/>
              </a:ext>
            </a:extLst>
          </p:cNvPr>
          <p:cNvSpPr>
            <a:spLocks noGrp="1"/>
          </p:cNvSpPr>
          <p:nvPr>
            <p:ph idx="1"/>
          </p:nvPr>
        </p:nvSpPr>
        <p:spPr>
          <a:xfrm>
            <a:off x="581192" y="2438399"/>
            <a:ext cx="7216607" cy="3564467"/>
          </a:xfrm>
        </p:spPr>
        <p:txBody>
          <a:bodyPr>
            <a:normAutofit/>
          </a:bodyPr>
          <a:lstStyle/>
          <a:p>
            <a:pPr marL="0" indent="0" eaLnBrk="1" hangingPunct="1">
              <a:buNone/>
            </a:pPr>
            <a:r>
              <a:rPr lang="en-US" altLang="en-US" sz="2400" dirty="0">
                <a:solidFill>
                  <a:schemeClr val="bg1"/>
                </a:solidFill>
              </a:rPr>
              <a:t>An electrical apprentice with a vision impairment learned they were required to wear safety glasses </a:t>
            </a:r>
            <a:br>
              <a:rPr lang="en-US" altLang="en-US" sz="2400" dirty="0">
                <a:solidFill>
                  <a:schemeClr val="bg1"/>
                </a:solidFill>
              </a:rPr>
            </a:br>
            <a:r>
              <a:rPr lang="en-US" altLang="en-US" sz="2400" dirty="0">
                <a:solidFill>
                  <a:schemeClr val="bg1"/>
                </a:solidFill>
              </a:rPr>
              <a:t>to participate in the training program. They typically wore eyeglasses, so they asked the employer for prescription-strength safety glasses as an accommodation. </a:t>
            </a:r>
          </a:p>
          <a:p>
            <a:pPr marL="0" indent="0" eaLnBrk="1" hangingPunct="1">
              <a:buNone/>
            </a:pPr>
            <a:endParaRPr lang="en-US" altLang="en-US" dirty="0">
              <a:solidFill>
                <a:schemeClr val="bg1"/>
              </a:solidFill>
            </a:endParaRPr>
          </a:p>
          <a:p>
            <a:pPr marL="0" indent="0" eaLnBrk="1" hangingPunct="1">
              <a:buNone/>
            </a:pPr>
            <a:r>
              <a:rPr lang="en-US" altLang="en-US" dirty="0">
                <a:solidFill>
                  <a:schemeClr val="bg1"/>
                </a:solidFill>
              </a:rPr>
              <a:t> </a:t>
            </a:r>
          </a:p>
        </p:txBody>
      </p:sp>
    </p:spTree>
    <p:extLst>
      <p:ext uri="{BB962C8B-B14F-4D97-AF65-F5344CB8AC3E}">
        <p14:creationId xmlns:p14="http://schemas.microsoft.com/office/powerpoint/2010/main" val="2805322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78C8A-E360-4616-9F32-C51312E1E6B5}"/>
              </a:ext>
            </a:extLst>
          </p:cNvPr>
          <p:cNvSpPr>
            <a:spLocks noGrp="1"/>
          </p:cNvSpPr>
          <p:nvPr>
            <p:ph type="title"/>
          </p:nvPr>
        </p:nvSpPr>
        <p:spPr>
          <a:xfrm>
            <a:off x="581192" y="702156"/>
            <a:ext cx="11029616" cy="1013800"/>
          </a:xfrm>
        </p:spPr>
        <p:txBody>
          <a:bodyPr>
            <a:normAutofit/>
          </a:bodyPr>
          <a:lstStyle/>
          <a:p>
            <a:r>
              <a:rPr lang="en-US" dirty="0"/>
              <a:t>Prescription glasses</a:t>
            </a:r>
            <a:br>
              <a:rPr lang="en-US" dirty="0"/>
            </a:br>
            <a:r>
              <a:rPr lang="en-US" dirty="0"/>
              <a:t>Personal Need item</a:t>
            </a:r>
            <a:r>
              <a:rPr lang="en-US" altLang="en-US" b="0" dirty="0"/>
              <a:t> —</a:t>
            </a:r>
            <a:r>
              <a:rPr lang="en-US" dirty="0"/>
              <a:t> solution</a:t>
            </a:r>
          </a:p>
        </p:txBody>
      </p:sp>
      <p:sp>
        <p:nvSpPr>
          <p:cNvPr id="72" name="Rectangle 71">
            <a:extLst>
              <a:ext uri="{FF2B5EF4-FFF2-40B4-BE49-F238E27FC236}">
                <a16:creationId xmlns:a16="http://schemas.microsoft.com/office/drawing/2014/main" id="{2E32075D-9299-4657-87D7-B9987B7FD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4134890-1D7B-4919-BFA2-52A11FF11D73}"/>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 b="-4"/>
          <a:stretch/>
        </p:blipFill>
        <p:spPr>
          <a:xfrm>
            <a:off x="657225" y="2361056"/>
            <a:ext cx="4962525" cy="3649219"/>
          </a:xfrm>
          <a:prstGeom prst="rect">
            <a:avLst/>
          </a:prstGeom>
        </p:spPr>
      </p:pic>
      <p:sp>
        <p:nvSpPr>
          <p:cNvPr id="110594" name="Content Placeholder 2">
            <a:extLst>
              <a:ext uri="{FF2B5EF4-FFF2-40B4-BE49-F238E27FC236}">
                <a16:creationId xmlns:a16="http://schemas.microsoft.com/office/drawing/2014/main" id="{90C09A54-3A62-4AFC-88BD-2E13EBCAC625}"/>
              </a:ext>
            </a:extLst>
          </p:cNvPr>
          <p:cNvSpPr>
            <a:spLocks noGrp="1"/>
          </p:cNvSpPr>
          <p:nvPr>
            <p:ph idx="1"/>
          </p:nvPr>
        </p:nvSpPr>
        <p:spPr>
          <a:xfrm>
            <a:off x="6335805" y="2556276"/>
            <a:ext cx="5275001" cy="4045683"/>
          </a:xfrm>
        </p:spPr>
        <p:txBody>
          <a:bodyPr>
            <a:noAutofit/>
          </a:bodyPr>
          <a:lstStyle/>
          <a:p>
            <a:pPr marL="0" indent="0" eaLnBrk="1" hangingPunct="1">
              <a:buNone/>
            </a:pPr>
            <a:r>
              <a:rPr lang="en-US" altLang="en-US" sz="2000" dirty="0"/>
              <a:t>The employer contacted JAN to learn whether there is an obligation to furnish prescription safety glasses. </a:t>
            </a:r>
          </a:p>
          <a:p>
            <a:pPr marL="0" indent="0" eaLnBrk="1" hangingPunct="1">
              <a:buNone/>
            </a:pPr>
            <a:r>
              <a:rPr lang="en-US" altLang="en-US" sz="2000" dirty="0"/>
              <a:t>In this case, it was explained that the glasses are necessary to meet the company safety standards rather than to meet the individual’s vision needs. Employers must determine what is reasonable on a case-by-case basis. </a:t>
            </a:r>
          </a:p>
          <a:p>
            <a:pPr marL="0" indent="0" eaLnBrk="1" hangingPunct="1">
              <a:buNone/>
            </a:pPr>
            <a:r>
              <a:rPr lang="en-US" altLang="en-US" sz="2000" b="1" dirty="0"/>
              <a:t>Alternative accommodations can be offered:</a:t>
            </a:r>
          </a:p>
          <a:p>
            <a:pPr>
              <a:spcAft>
                <a:spcPts val="0"/>
              </a:spcAft>
            </a:pPr>
            <a:r>
              <a:rPr lang="en-US" altLang="en-US" dirty="0"/>
              <a:t>Goggles to wear over glasses</a:t>
            </a:r>
          </a:p>
          <a:p>
            <a:r>
              <a:rPr lang="en-US" altLang="en-US" dirty="0"/>
              <a:t>Side safety shields on glasses</a:t>
            </a:r>
          </a:p>
          <a:p>
            <a:pPr marL="0" indent="0" eaLnBrk="1" hangingPunct="1">
              <a:buNone/>
            </a:pPr>
            <a:endParaRPr lang="en-US" altLang="en-US" dirty="0"/>
          </a:p>
          <a:p>
            <a:pPr marL="0" indent="0" eaLnBrk="1" hangingPunct="1">
              <a:buNone/>
            </a:pPr>
            <a:r>
              <a:rPr lang="en-US" altLang="en-US" dirty="0"/>
              <a:t> </a:t>
            </a:r>
          </a:p>
        </p:txBody>
      </p:sp>
      <p:sp>
        <p:nvSpPr>
          <p:cNvPr id="110595" name="Slide Number Placeholder 1">
            <a:extLst>
              <a:ext uri="{FF2B5EF4-FFF2-40B4-BE49-F238E27FC236}">
                <a16:creationId xmlns:a16="http://schemas.microsoft.com/office/drawing/2014/main" id="{242BB2CC-B96C-4FB5-8612-0DDBFC27CFE4}"/>
              </a:ext>
            </a:extLst>
          </p:cNvPr>
          <p:cNvSpPr>
            <a:spLocks noGrp="1"/>
          </p:cNvSpPr>
          <p:nvPr>
            <p:ph type="sldNum" sz="quarter" idx="12"/>
          </p:nvPr>
        </p:nvSpPr>
        <p:spPr bwMode="auto">
          <a:xfrm>
            <a:off x="10688929" y="99434"/>
            <a:ext cx="1052508"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prstTxWarp prst="textNoShape">
              <a:avLst/>
            </a:prstTxWarp>
            <a:normAutofit/>
          </a:bodyPr>
          <a:lstStyle>
            <a:defPPr>
              <a:defRPr lang="en-US"/>
            </a:defPPr>
            <a:lvl1pPr algn="ctr" rtl="0" eaLnBrk="1" fontAlgn="base" hangingPunct="1">
              <a:spcBef>
                <a:spcPct val="0"/>
              </a:spcBef>
              <a:spcAft>
                <a:spcPct val="0"/>
              </a:spcAft>
              <a:defRPr sz="1400" kern="1200">
                <a:solidFill>
                  <a:srgbClr val="FFFFFF"/>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spcBef>
                <a:spcPct val="0"/>
              </a:spcBef>
              <a:spcAft>
                <a:spcPts val="600"/>
              </a:spcAft>
              <a:buFontTx/>
              <a:buNone/>
            </a:pPr>
            <a:fld id="{FA82AEE7-229C-4151-8E8F-A4D54DB7EB67}" type="slidenum">
              <a:rPr lang="en-US" altLang="en-US" sz="1600" smtClean="0">
                <a:solidFill>
                  <a:srgbClr val="002060"/>
                </a:solidFill>
                <a:latin typeface="Arial Nova" panose="020B0504020202020204" pitchFamily="34" charset="0"/>
              </a:rPr>
              <a:pPr algn="r">
                <a:spcBef>
                  <a:spcPct val="0"/>
                </a:spcBef>
                <a:spcAft>
                  <a:spcPts val="600"/>
                </a:spcAft>
                <a:buFontTx/>
                <a:buNone/>
              </a:pPr>
              <a:t>16</a:t>
            </a:fld>
            <a:endParaRPr lang="en-US" alt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3047043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Content Placeholder 2">
            <a:extLst>
              <a:ext uri="{C183D7F6-B498-43B3-948B-1728B52AA6E4}">
                <adec:decorative xmlns:adec="http://schemas.microsoft.com/office/drawing/2017/decorative" val="1"/>
              </a:ext>
            </a:extLst>
          </p:cNvPr>
          <p:cNvSpPr>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p>
            <a:pPr marL="306000" marR="0" lvl="0" indent="-306000" algn="l" defTabSz="457200" rtl="0" eaLnBrk="1" fontAlgn="auto" latinLnBrk="0" hangingPunct="1">
              <a:lnSpc>
                <a:spcPct val="100000"/>
              </a:lnSpc>
              <a:spcBef>
                <a:spcPct val="20000"/>
              </a:spcBef>
              <a:spcAft>
                <a:spcPts val="600"/>
              </a:spcAft>
              <a:buClr>
                <a:schemeClr val="accent2"/>
              </a:buClr>
              <a:buSzPct val="92000"/>
              <a:buFont typeface="Wingdings 2" panose="05020102010507070707" pitchFamily="18" charset="2"/>
              <a:buChar char=""/>
              <a:tabLst/>
              <a:defRPr/>
            </a:pPr>
            <a:endParaRPr kumimoji="0" lang="en-US" altLang="en-US" sz="3200" b="0" i="0" u="none" strike="noStrike" kern="1200" cap="none" spc="0" normalizeH="0" baseline="0" noProof="0" dirty="0">
              <a:ln>
                <a:noFill/>
              </a:ln>
              <a:solidFill>
                <a:srgbClr val="0096DB"/>
              </a:solidFill>
              <a:effectLst/>
              <a:uLnTx/>
              <a:uFillTx/>
              <a:latin typeface="+mn-lt"/>
              <a:ea typeface="+mn-ea"/>
              <a:cs typeface="+mn-cs"/>
            </a:endParaRPr>
          </a:p>
          <a:p>
            <a:pPr marL="0" marR="0" lvl="0" indent="0" algn="ctr" defTabSz="457200" rtl="0" eaLnBrk="1" fontAlgn="auto" latinLnBrk="0" hangingPunct="1">
              <a:lnSpc>
                <a:spcPct val="100000"/>
              </a:lnSpc>
              <a:spcBef>
                <a:spcPct val="20000"/>
              </a:spcBef>
              <a:spcAft>
                <a:spcPts val="600"/>
              </a:spcAft>
              <a:buClr>
                <a:schemeClr val="accent2"/>
              </a:buClr>
              <a:buSzPct val="92000"/>
              <a:buFont typeface="Wingdings 2" panose="05020102010507070707" pitchFamily="18" charset="2"/>
              <a:buNone/>
              <a:tabLst/>
              <a:defRPr/>
            </a:pPr>
            <a:r>
              <a:rPr lang="en-US" altLang="en-US" sz="4000" b="1" cap="none" dirty="0">
                <a:solidFill>
                  <a:schemeClr val="accent1"/>
                </a:solidFill>
                <a:latin typeface="Arial Nova" panose="020B0504020202020204" pitchFamily="34" charset="0"/>
                <a:ea typeface="+mn-ea"/>
                <a:cs typeface="+mn-cs"/>
              </a:rPr>
              <a:t>MEDICAL DOCUMENTATION</a:t>
            </a:r>
            <a:br>
              <a:rPr kumimoji="0" lang="en-US" altLang="en-US" sz="4000" b="1"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rPr>
            </a:br>
            <a:endParaRPr kumimoji="0" lang="en-US" altLang="en-US" sz="2400" b="0"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a:extLst>
              <a:ext uri="{FF2B5EF4-FFF2-40B4-BE49-F238E27FC236}">
                <a16:creationId xmlns:a16="http://schemas.microsoft.com/office/drawing/2014/main" id="{D4DB5679-8640-4645-809C-6F6BBA4B23D8}"/>
              </a:ext>
            </a:extLst>
          </p:cNvPr>
          <p:cNvSpPr>
            <a:spLocks noGrp="1"/>
          </p:cNvSpPr>
          <p:nvPr>
            <p:ph idx="1"/>
          </p:nvPr>
        </p:nvSpPr>
        <p:spPr/>
        <p:txBody>
          <a:bodyPr>
            <a:normAutofit/>
          </a:bodyPr>
          <a:lstStyle/>
          <a:p>
            <a:pPr marL="0" indent="0" algn="ctr">
              <a:buNone/>
            </a:pPr>
            <a:r>
              <a:rPr lang="en-US" sz="4000" dirty="0"/>
              <a:t>MEDICAL DOCUMENTATION</a:t>
            </a:r>
          </a:p>
        </p:txBody>
      </p:sp>
      <p:sp>
        <p:nvSpPr>
          <p:cNvPr id="11161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4DD503BE-F597-46FA-AC08-F2FE541BB2FD}" type="slidenum">
              <a:rPr lang="en-US" altLang="en-US" sz="1600">
                <a:solidFill>
                  <a:schemeClr val="accent1"/>
                </a:solidFill>
                <a:latin typeface="Arial Nova" panose="020B0504020202020204" pitchFamily="34" charset="0"/>
              </a:rPr>
              <a:pPr>
                <a:spcBef>
                  <a:spcPct val="0"/>
                </a:spcBef>
                <a:buFontTx/>
                <a:buNone/>
              </a:pPr>
              <a:t>17</a:t>
            </a:fld>
            <a:endParaRPr lang="en-US" alt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4017607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E10CA8F-59CA-43FF-B49E-6616AC741553}"/>
              </a:ext>
            </a:extLst>
          </p:cNvPr>
          <p:cNvSpPr>
            <a:spLocks noGrp="1"/>
          </p:cNvSpPr>
          <p:nvPr>
            <p:ph type="title"/>
          </p:nvPr>
        </p:nvSpPr>
        <p:spPr/>
        <p:txBody>
          <a:bodyPr/>
          <a:lstStyle/>
          <a:p>
            <a:r>
              <a:rPr lang="en-US" dirty="0"/>
              <a:t>Personal Use items &amp; Medical documentation</a:t>
            </a:r>
          </a:p>
        </p:txBody>
      </p:sp>
      <p:sp>
        <p:nvSpPr>
          <p:cNvPr id="2" name="Content Placeholder 1"/>
          <p:cNvSpPr>
            <a:spLocks noGrp="1"/>
          </p:cNvSpPr>
          <p:nvPr>
            <p:ph idx="1"/>
          </p:nvPr>
        </p:nvSpPr>
        <p:spPr>
          <a:xfrm>
            <a:off x="581192" y="2405673"/>
            <a:ext cx="11168432" cy="3975348"/>
          </a:xfrm>
        </p:spPr>
        <p:txBody>
          <a:bodyPr>
            <a:noAutofit/>
          </a:bodyPr>
          <a:lstStyle/>
          <a:p>
            <a:pPr marL="0" indent="0">
              <a:lnSpc>
                <a:spcPct val="110000"/>
              </a:lnSpc>
              <a:spcBef>
                <a:spcPts val="24"/>
              </a:spcBef>
              <a:spcAft>
                <a:spcPts val="1200"/>
              </a:spcAft>
              <a:buNone/>
            </a:pPr>
            <a:r>
              <a:rPr lang="en-US" sz="2400" b="1" dirty="0"/>
              <a:t>When is a disability-related inquiry or exam </a:t>
            </a:r>
            <a:r>
              <a:rPr lang="en-US" sz="2400" b="1" i="1" dirty="0"/>
              <a:t>job-related and consistent </a:t>
            </a:r>
            <a:br>
              <a:rPr lang="en-US" sz="2400" b="1" i="1" dirty="0"/>
            </a:br>
            <a:r>
              <a:rPr lang="en-US" sz="2400" b="1" i="1" dirty="0"/>
              <a:t>with business necessity </a:t>
            </a:r>
            <a:r>
              <a:rPr lang="en-US" sz="2400" b="1" dirty="0"/>
              <a:t>under the ADA?</a:t>
            </a:r>
          </a:p>
          <a:p>
            <a:pPr>
              <a:lnSpc>
                <a:spcPct val="110000"/>
              </a:lnSpc>
              <a:spcBef>
                <a:spcPts val="24"/>
              </a:spcBef>
            </a:pPr>
            <a:r>
              <a:rPr lang="en-US" sz="2200" b="0" dirty="0"/>
              <a:t>When there is a </a:t>
            </a:r>
            <a:r>
              <a:rPr lang="en-US" sz="2200" b="0" i="1" dirty="0"/>
              <a:t>reasonable belief</a:t>
            </a:r>
            <a:r>
              <a:rPr lang="en-US" sz="2200" b="0" dirty="0"/>
              <a:t>, based on objective evidence, that:</a:t>
            </a:r>
          </a:p>
          <a:p>
            <a:pPr marL="742950" lvl="1" indent="-342900">
              <a:lnSpc>
                <a:spcPct val="110000"/>
              </a:lnSpc>
              <a:spcBef>
                <a:spcPts val="24"/>
              </a:spcBef>
              <a:buFont typeface="Wingdings" panose="05000000000000000000" pitchFamily="2" charset="2"/>
              <a:buChar char="§"/>
            </a:pPr>
            <a:r>
              <a:rPr lang="en-US" sz="2000" dirty="0">
                <a:latin typeface="Arial Nova" panose="020B0504020202020204" pitchFamily="34" charset="0"/>
              </a:rPr>
              <a:t>performance of job functions will be/is impaired by a medical condition, or </a:t>
            </a:r>
          </a:p>
          <a:p>
            <a:pPr marL="742950" lvl="1" indent="-342900">
              <a:lnSpc>
                <a:spcPct val="110000"/>
              </a:lnSpc>
              <a:spcBef>
                <a:spcPts val="24"/>
              </a:spcBef>
              <a:spcAft>
                <a:spcPts val="1200"/>
              </a:spcAft>
              <a:buFont typeface="Wingdings" panose="05000000000000000000" pitchFamily="2" charset="2"/>
              <a:buChar char="§"/>
            </a:pPr>
            <a:r>
              <a:rPr lang="en-US" sz="2000" dirty="0">
                <a:latin typeface="Arial Nova" panose="020B0504020202020204" pitchFamily="34" charset="0"/>
              </a:rPr>
              <a:t>there is a direct threat due to a </a:t>
            </a:r>
            <a:r>
              <a:rPr lang="en-US" sz="2000" i="1" dirty="0">
                <a:latin typeface="Arial Nova" panose="020B0504020202020204" pitchFamily="34" charset="0"/>
              </a:rPr>
              <a:t>known</a:t>
            </a:r>
            <a:r>
              <a:rPr lang="en-US" sz="2000" dirty="0">
                <a:latin typeface="Arial Nova" panose="020B0504020202020204" pitchFamily="34" charset="0"/>
              </a:rPr>
              <a:t> medical condition</a:t>
            </a:r>
          </a:p>
          <a:p>
            <a:pPr>
              <a:lnSpc>
                <a:spcPct val="110000"/>
              </a:lnSpc>
              <a:spcBef>
                <a:spcPts val="24"/>
              </a:spcBef>
              <a:spcAft>
                <a:spcPts val="1200"/>
              </a:spcAft>
            </a:pPr>
            <a:r>
              <a:rPr lang="en-US" sz="2200" b="0" dirty="0"/>
              <a:t>After accommodation is requested — </a:t>
            </a:r>
            <a:r>
              <a:rPr lang="en-US" sz="2200" b="0" i="1" dirty="0"/>
              <a:t>when the disability or need for accommodation </a:t>
            </a:r>
            <a:br>
              <a:rPr lang="en-US" sz="2200" b="0" i="1" dirty="0"/>
            </a:br>
            <a:r>
              <a:rPr lang="en-US" sz="2200" b="0" i="1" dirty="0"/>
              <a:t>is not known or obvious</a:t>
            </a:r>
            <a:endParaRPr lang="en-US" sz="2200" i="1" dirty="0"/>
          </a:p>
          <a:p>
            <a:pPr marL="0" indent="0" algn="ctr">
              <a:lnSpc>
                <a:spcPct val="110000"/>
              </a:lnSpc>
              <a:spcBef>
                <a:spcPts val="24"/>
              </a:spcBef>
              <a:spcAft>
                <a:spcPts val="1200"/>
              </a:spcAft>
              <a:buNone/>
            </a:pPr>
            <a:r>
              <a:rPr lang="en-US" sz="2400" dirty="0">
                <a:solidFill>
                  <a:srgbClr val="4590B8"/>
                </a:solidFill>
              </a:rPr>
              <a:t>Typically, the job-related and consistent with business necessity standard </a:t>
            </a:r>
            <a:br>
              <a:rPr lang="en-US" sz="2400" dirty="0">
                <a:solidFill>
                  <a:srgbClr val="4590B8"/>
                </a:solidFill>
              </a:rPr>
            </a:br>
            <a:r>
              <a:rPr lang="en-US" sz="2400" dirty="0">
                <a:solidFill>
                  <a:srgbClr val="4590B8"/>
                </a:solidFill>
              </a:rPr>
              <a:t>is not met </a:t>
            </a:r>
            <a:r>
              <a:rPr lang="en-US" sz="2400" i="1" dirty="0">
                <a:solidFill>
                  <a:srgbClr val="4590B8"/>
                </a:solidFill>
              </a:rPr>
              <a:t>simply</a:t>
            </a:r>
            <a:r>
              <a:rPr lang="en-US" sz="2400" dirty="0">
                <a:solidFill>
                  <a:srgbClr val="4590B8"/>
                </a:solidFill>
              </a:rPr>
              <a:t> because an individual is using a personal use item</a:t>
            </a:r>
            <a:br>
              <a:rPr lang="en-US" sz="2400" dirty="0">
                <a:solidFill>
                  <a:srgbClr val="4590B8"/>
                </a:solidFill>
              </a:rPr>
            </a:br>
            <a:r>
              <a:rPr lang="en-US" sz="2400" dirty="0">
                <a:solidFill>
                  <a:srgbClr val="4590B8"/>
                </a:solidFill>
              </a:rPr>
              <a:t>— case-by-case determination</a:t>
            </a:r>
          </a:p>
          <a:p>
            <a:pPr>
              <a:spcBef>
                <a:spcPts val="24"/>
              </a:spcBef>
              <a:spcAft>
                <a:spcPts val="1200"/>
              </a:spcAft>
              <a:buFont typeface="Wingdings" panose="05000000000000000000" pitchFamily="2" charset="2"/>
              <a:buChar char="§"/>
            </a:pPr>
            <a:endParaRPr lang="en-US" sz="2000" b="0" dirty="0"/>
          </a:p>
        </p:txBody>
      </p:sp>
      <p:sp>
        <p:nvSpPr>
          <p:cNvPr id="3" name="Slide Number Placeholder 2"/>
          <p:cNvSpPr>
            <a:spLocks noGrp="1"/>
          </p:cNvSpPr>
          <p:nvPr>
            <p:ph type="sldNum" sz="quarter" idx="12"/>
          </p:nvPr>
        </p:nvSpPr>
        <p:spPr/>
        <p:txBody>
          <a:bodyPr/>
          <a:lstStyle/>
          <a:p>
            <a:pPr>
              <a:defRPr/>
            </a:pPr>
            <a:fld id="{32333E05-7FC7-4664-8298-5DE09446A44B}" type="slidenum">
              <a:rPr lang="en-US" sz="1600" smtClean="0">
                <a:solidFill>
                  <a:schemeClr val="accent1"/>
                </a:solidFill>
                <a:latin typeface="Arial Nova" panose="020B0504020202020204" pitchFamily="34" charset="0"/>
                <a:cs typeface="Arial" panose="020B0604020202020204" pitchFamily="34" charset="0"/>
              </a:rPr>
              <a:pPr>
                <a:defRPr/>
              </a:pPr>
              <a:t>18</a:t>
            </a:fld>
            <a:endParaRPr lang="en-US" sz="1600" dirty="0">
              <a:solidFill>
                <a:schemeClr val="accent1"/>
              </a:solidFill>
              <a:latin typeface="Arial Nova" panose="020B0504020202020204" pitchFamily="34" charset="0"/>
              <a:cs typeface="Arial" panose="020B0604020202020204" pitchFamily="34" charset="0"/>
            </a:endParaRPr>
          </a:p>
        </p:txBody>
      </p:sp>
    </p:spTree>
    <p:extLst>
      <p:ext uri="{BB962C8B-B14F-4D97-AF65-F5344CB8AC3E}">
        <p14:creationId xmlns:p14="http://schemas.microsoft.com/office/powerpoint/2010/main" val="914203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8A428-AA2A-4690-B34E-B57F5B1F84D9}"/>
              </a:ext>
            </a:extLst>
          </p:cNvPr>
          <p:cNvSpPr>
            <a:spLocks noGrp="1"/>
          </p:cNvSpPr>
          <p:nvPr>
            <p:ph type="title"/>
          </p:nvPr>
        </p:nvSpPr>
        <p:spPr>
          <a:xfrm>
            <a:off x="581192" y="702156"/>
            <a:ext cx="11029616" cy="1013800"/>
          </a:xfrm>
        </p:spPr>
        <p:txBody>
          <a:bodyPr>
            <a:normAutofit/>
          </a:bodyPr>
          <a:lstStyle/>
          <a:p>
            <a:r>
              <a:rPr lang="en-US" dirty="0"/>
              <a:t>Should we request medical documentation?</a:t>
            </a:r>
          </a:p>
        </p:txBody>
      </p:sp>
      <p:sp>
        <p:nvSpPr>
          <p:cNvPr id="3" name="Content Placeholder 2">
            <a:extLst>
              <a:ext uri="{FF2B5EF4-FFF2-40B4-BE49-F238E27FC236}">
                <a16:creationId xmlns:a16="http://schemas.microsoft.com/office/drawing/2014/main" id="{BF445204-98BC-4216-96F8-06BAD06AC364}"/>
              </a:ext>
            </a:extLst>
          </p:cNvPr>
          <p:cNvSpPr>
            <a:spLocks noGrp="1"/>
          </p:cNvSpPr>
          <p:nvPr>
            <p:ph idx="1"/>
          </p:nvPr>
        </p:nvSpPr>
        <p:spPr>
          <a:xfrm>
            <a:off x="581192" y="1841550"/>
            <a:ext cx="5275001" cy="4045683"/>
          </a:xfrm>
        </p:spPr>
        <p:txBody>
          <a:bodyPr>
            <a:normAutofit/>
          </a:bodyPr>
          <a:lstStyle/>
          <a:p>
            <a:pPr marL="0" indent="0">
              <a:buNone/>
            </a:pPr>
            <a:r>
              <a:rPr lang="en-US" sz="2400" dirty="0"/>
              <a:t>A secretary returned to work from hip surgery with a walker. The secretary placed the walker next to their desk during their shift and used it to go to the restroom and when they left for the day. </a:t>
            </a:r>
          </a:p>
        </p:txBody>
      </p:sp>
      <p:sp>
        <p:nvSpPr>
          <p:cNvPr id="7" name="Content Placeholder 2">
            <a:extLst>
              <a:ext uri="{FF2B5EF4-FFF2-40B4-BE49-F238E27FC236}">
                <a16:creationId xmlns:a16="http://schemas.microsoft.com/office/drawing/2014/main" id="{4689C6BF-5DE6-40F5-AE0F-320D70C21964}"/>
              </a:ext>
            </a:extLst>
          </p:cNvPr>
          <p:cNvSpPr txBox="1">
            <a:spLocks/>
          </p:cNvSpPr>
          <p:nvPr/>
        </p:nvSpPr>
        <p:spPr>
          <a:xfrm>
            <a:off x="6248125" y="1841549"/>
            <a:ext cx="5275001" cy="4045683"/>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accent1"/>
                </a:solidFill>
                <a:latin typeface="Arial Nova" panose="020B0504020202020204" pitchFamily="34" charset="0"/>
                <a:ea typeface="+mn-ea"/>
                <a:cs typeface="Arial" panose="020B0604020202020204" pitchFamily="34" charset="0"/>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b="0" i="0" u="none" kern="1200" baseline="0">
                <a:solidFill>
                  <a:schemeClr val="accent1"/>
                </a:solidFill>
                <a:latin typeface="Arial" panose="020B0604020202020204" pitchFamily="34" charset="0"/>
                <a:ea typeface="+mn-ea"/>
                <a:cs typeface="Arial" panose="020B0604020202020204" pitchFamily="34" charset="0"/>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baseline="0">
                <a:solidFill>
                  <a:schemeClr val="accent1"/>
                </a:solidFill>
                <a:latin typeface="Arial" panose="020B0604020202020204" pitchFamily="34" charset="0"/>
                <a:ea typeface="+mn-ea"/>
                <a:cs typeface="Arial" panose="020B0604020202020204" pitchFamily="34" charset="0"/>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baseline="0">
                <a:solidFill>
                  <a:schemeClr val="accent1"/>
                </a:solidFill>
                <a:latin typeface="Arial" panose="020B0604020202020204" pitchFamily="34" charset="0"/>
                <a:ea typeface="+mn-ea"/>
                <a:cs typeface="Arial" panose="020B0604020202020204" pitchFamily="34" charset="0"/>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baseline="0">
                <a:solidFill>
                  <a:schemeClr val="accent1"/>
                </a:solidFill>
                <a:latin typeface="Arial" panose="020B0604020202020204" pitchFamily="34" charset="0"/>
                <a:ea typeface="+mn-ea"/>
                <a:cs typeface="Arial" panose="020B060402020202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en-US" sz="2400" dirty="0"/>
              <a:t>A roofer who had to climb ladders and work from steep roof peaks came to work with a cane following cancer treatments. The employer observed that the roofer had a hard time navigating the worksite on their first day back to work.</a:t>
            </a:r>
          </a:p>
        </p:txBody>
      </p:sp>
      <p:sp>
        <p:nvSpPr>
          <p:cNvPr id="5" name="TextBox 4" descr="Should we require medical documentation of the walker and/or cane?&#10;">
            <a:extLst>
              <a:ext uri="{FF2B5EF4-FFF2-40B4-BE49-F238E27FC236}">
                <a16:creationId xmlns:a16="http://schemas.microsoft.com/office/drawing/2014/main" id="{E017133E-C632-4A64-926B-072873F51928}"/>
              </a:ext>
            </a:extLst>
          </p:cNvPr>
          <p:cNvSpPr txBox="1"/>
          <p:nvPr/>
        </p:nvSpPr>
        <p:spPr>
          <a:xfrm>
            <a:off x="668874" y="5425567"/>
            <a:ext cx="10854252" cy="830997"/>
          </a:xfrm>
          <a:prstGeom prst="rect">
            <a:avLst/>
          </a:prstGeom>
          <a:noFill/>
        </p:spPr>
        <p:txBody>
          <a:bodyPr wrap="square" rtlCol="0">
            <a:spAutoFit/>
          </a:bodyPr>
          <a:lstStyle/>
          <a:p>
            <a:pPr algn="ctr"/>
            <a:r>
              <a:rPr lang="en-US" sz="2400" dirty="0">
                <a:solidFill>
                  <a:srgbClr val="4590B8"/>
                </a:solidFill>
                <a:latin typeface="Arial Nova" panose="020B0504020202020204" pitchFamily="34" charset="0"/>
                <a:cs typeface="Arial" panose="020B0604020202020204" pitchFamily="34" charset="0"/>
              </a:rPr>
              <a:t>Should we require medical documentation of the need to use </a:t>
            </a:r>
            <a:br>
              <a:rPr lang="en-US" sz="2400" dirty="0">
                <a:solidFill>
                  <a:srgbClr val="4590B8"/>
                </a:solidFill>
                <a:latin typeface="Arial Nova" panose="020B0504020202020204" pitchFamily="34" charset="0"/>
                <a:cs typeface="Arial" panose="020B0604020202020204" pitchFamily="34" charset="0"/>
              </a:rPr>
            </a:br>
            <a:r>
              <a:rPr lang="en-US" sz="2400" dirty="0">
                <a:solidFill>
                  <a:srgbClr val="4590B8"/>
                </a:solidFill>
                <a:latin typeface="Arial Nova" panose="020B0504020202020204" pitchFamily="34" charset="0"/>
                <a:cs typeface="Arial" panose="020B0604020202020204" pitchFamily="34" charset="0"/>
              </a:rPr>
              <a:t>the walker and/or cane?</a:t>
            </a:r>
          </a:p>
        </p:txBody>
      </p:sp>
      <p:sp>
        <p:nvSpPr>
          <p:cNvPr id="4" name="Slide Number Placeholder 3">
            <a:extLst>
              <a:ext uri="{FF2B5EF4-FFF2-40B4-BE49-F238E27FC236}">
                <a16:creationId xmlns:a16="http://schemas.microsoft.com/office/drawing/2014/main" id="{34A50D03-F4C6-498C-9889-B8EFA57E7397}"/>
              </a:ext>
            </a:extLst>
          </p:cNvPr>
          <p:cNvSpPr>
            <a:spLocks noGrp="1"/>
          </p:cNvSpPr>
          <p:nvPr>
            <p:ph type="sldNum" sz="quarter" idx="12"/>
          </p:nvPr>
        </p:nvSpPr>
        <p:spPr>
          <a:xfrm>
            <a:off x="10708613" y="57928"/>
            <a:ext cx="1052508" cy="365125"/>
          </a:xfrm>
        </p:spPr>
        <p:txBody>
          <a:bodyPr>
            <a:normAutofit/>
          </a:bodyPr>
          <a:lstStyle/>
          <a:p>
            <a:pPr>
              <a:lnSpc>
                <a:spcPct val="90000"/>
              </a:lnSpc>
              <a:spcAft>
                <a:spcPts val="600"/>
              </a:spcAft>
            </a:pPr>
            <a:fld id="{D57F1E4F-1CFF-5643-939E-217C01CDF565}" type="slidenum">
              <a:rPr lang="en-US" sz="1600" smtClean="0">
                <a:solidFill>
                  <a:schemeClr val="accent1"/>
                </a:solidFill>
                <a:latin typeface="Arial Nova" panose="020B0504020202020204" pitchFamily="34" charset="0"/>
                <a:cs typeface="Arial" panose="020B0604020202020204" pitchFamily="34" charset="0"/>
              </a:rPr>
              <a:pPr>
                <a:lnSpc>
                  <a:spcPct val="90000"/>
                </a:lnSpc>
                <a:spcAft>
                  <a:spcPts val="600"/>
                </a:spcAft>
              </a:pPr>
              <a:t>19</a:t>
            </a:fld>
            <a:endParaRPr lang="en-US" sz="1600" dirty="0">
              <a:solidFill>
                <a:schemeClr val="accent1"/>
              </a:solidFill>
              <a:latin typeface="Arial Nova" panose="020B0504020202020204" pitchFamily="34" charset="0"/>
              <a:cs typeface="Arial" panose="020B0604020202020204" pitchFamily="34" charset="0"/>
            </a:endParaRPr>
          </a:p>
        </p:txBody>
      </p:sp>
    </p:spTree>
    <p:extLst>
      <p:ext uri="{BB962C8B-B14F-4D97-AF65-F5344CB8AC3E}">
        <p14:creationId xmlns:p14="http://schemas.microsoft.com/office/powerpoint/2010/main" val="59224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4639C-8766-4AAC-BA35-547F96D3D9BE}"/>
              </a:ext>
            </a:extLst>
          </p:cNvPr>
          <p:cNvSpPr>
            <a:spLocks noGrp="1"/>
          </p:cNvSpPr>
          <p:nvPr>
            <p:ph type="title"/>
          </p:nvPr>
        </p:nvSpPr>
        <p:spPr>
          <a:xfrm>
            <a:off x="581192" y="702156"/>
            <a:ext cx="11029616" cy="1013800"/>
          </a:xfrm>
        </p:spPr>
        <p:txBody>
          <a:bodyPr>
            <a:normAutofit/>
          </a:bodyPr>
          <a:lstStyle/>
          <a:p>
            <a:r>
              <a:rPr lang="en-US" dirty="0">
                <a:solidFill>
                  <a:srgbClr val="FFFEFF"/>
                </a:solidFill>
              </a:rPr>
              <a:t>Housekeeping</a:t>
            </a:r>
          </a:p>
        </p:txBody>
      </p:sp>
      <p:sp>
        <p:nvSpPr>
          <p:cNvPr id="4" name="Slide Number Placeholder 3">
            <a:extLst>
              <a:ext uri="{FF2B5EF4-FFF2-40B4-BE49-F238E27FC236}">
                <a16:creationId xmlns:a16="http://schemas.microsoft.com/office/drawing/2014/main" id="{5AAA4C37-1AED-4F4E-AF40-81719900D239}"/>
              </a:ext>
            </a:extLst>
          </p:cNvPr>
          <p:cNvSpPr>
            <a:spLocks noGrp="1"/>
          </p:cNvSpPr>
          <p:nvPr>
            <p:ph type="sldNum" sz="quarter" idx="12"/>
          </p:nvPr>
        </p:nvSpPr>
        <p:spPr>
          <a:xfrm>
            <a:off x="10665305" y="78074"/>
            <a:ext cx="1052508" cy="365125"/>
          </a:xfrm>
        </p:spPr>
        <p:txBody>
          <a:bodyPr>
            <a:normAutofit/>
          </a:bodyPr>
          <a:lstStyle/>
          <a:p>
            <a:pPr>
              <a:lnSpc>
                <a:spcPct val="90000"/>
              </a:lnSpc>
              <a:spcAft>
                <a:spcPts val="600"/>
              </a:spcAft>
            </a:pPr>
            <a:fld id="{D57F1E4F-1CFF-5643-939E-217C01CDF565}" type="slidenum">
              <a:rPr lang="en-US" sz="1600" smtClean="0">
                <a:solidFill>
                  <a:srgbClr val="002060"/>
                </a:solidFill>
                <a:latin typeface="Arial Nova" panose="020B0504020202020204" pitchFamily="34" charset="0"/>
                <a:cs typeface="Arial" panose="020B0604020202020204" pitchFamily="34" charset="0"/>
              </a:rPr>
              <a:pPr>
                <a:lnSpc>
                  <a:spcPct val="90000"/>
                </a:lnSpc>
                <a:spcAft>
                  <a:spcPts val="600"/>
                </a:spcAft>
              </a:pPr>
              <a:t>2</a:t>
            </a:fld>
            <a:endParaRPr lang="en-US" sz="1600" dirty="0">
              <a:solidFill>
                <a:srgbClr val="002060"/>
              </a:solidFill>
              <a:latin typeface="Arial Nova" panose="020B0504020202020204" pitchFamily="34" charset="0"/>
              <a:cs typeface="Arial" panose="020B0604020202020204" pitchFamily="34" charset="0"/>
            </a:endParaRPr>
          </a:p>
        </p:txBody>
      </p:sp>
      <p:graphicFrame>
        <p:nvGraphicFramePr>
          <p:cNvPr id="8" name="Content Placeholder 2" descr="Technical Difficulties&#10;Q&amp;A option at the bottom of the screen&#10;800-526-7234 or 877-781-9403 (TTY) - or Live Chat at AskJAN.org&#10;Frequently Asked Questions (FAQ)&#10;https://AskJAN.org/Training/JAN-Webcast-Frequently-Asked-Questions.cfm&#10;Questions for Presenters&#10;Q&amp;A option at the bottom of the screen">
            <a:extLst>
              <a:ext uri="{FF2B5EF4-FFF2-40B4-BE49-F238E27FC236}">
                <a16:creationId xmlns:a16="http://schemas.microsoft.com/office/drawing/2014/main" id="{4EBCF884-6B8F-417E-9493-91071CE480E5}"/>
              </a:ext>
            </a:extLst>
          </p:cNvPr>
          <p:cNvGraphicFramePr>
            <a:graphicFrameLocks noGrp="1"/>
          </p:cNvGraphicFramePr>
          <p:nvPr>
            <p:ph idx="1"/>
            <p:extLst>
              <p:ext uri="{D42A27DB-BD31-4B8C-83A1-F6EECF244321}">
                <p14:modId xmlns:p14="http://schemas.microsoft.com/office/powerpoint/2010/main" val="2090832304"/>
              </p:ext>
            </p:extLst>
          </p:nvPr>
        </p:nvGraphicFramePr>
        <p:xfrm>
          <a:off x="581025" y="1998663"/>
          <a:ext cx="11029950" cy="4022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5135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D61FF-C7F6-4A81-9128-81379BD292D0}"/>
              </a:ext>
            </a:extLst>
          </p:cNvPr>
          <p:cNvSpPr>
            <a:spLocks noGrp="1"/>
          </p:cNvSpPr>
          <p:nvPr>
            <p:ph type="title"/>
          </p:nvPr>
        </p:nvSpPr>
        <p:spPr>
          <a:xfrm>
            <a:off x="581192" y="702156"/>
            <a:ext cx="11029616" cy="1013800"/>
          </a:xfrm>
        </p:spPr>
        <p:txBody>
          <a:bodyPr>
            <a:normAutofit/>
          </a:bodyPr>
          <a:lstStyle/>
          <a:p>
            <a:r>
              <a:rPr lang="en-US" dirty="0"/>
              <a:t>Personal Use items &amp; Medical documentation (2) </a:t>
            </a:r>
          </a:p>
        </p:txBody>
      </p:sp>
      <p:sp>
        <p:nvSpPr>
          <p:cNvPr id="3" name="Content Placeholder 2">
            <a:extLst>
              <a:ext uri="{FF2B5EF4-FFF2-40B4-BE49-F238E27FC236}">
                <a16:creationId xmlns:a16="http://schemas.microsoft.com/office/drawing/2014/main" id="{AE6CC5FC-81CE-483D-982A-D148CC1B5A02}"/>
              </a:ext>
            </a:extLst>
          </p:cNvPr>
          <p:cNvSpPr>
            <a:spLocks noGrp="1"/>
          </p:cNvSpPr>
          <p:nvPr>
            <p:ph idx="1"/>
          </p:nvPr>
        </p:nvSpPr>
        <p:spPr>
          <a:xfrm>
            <a:off x="581192" y="2443542"/>
            <a:ext cx="7225075" cy="3678303"/>
          </a:xfrm>
        </p:spPr>
        <p:txBody>
          <a:bodyPr>
            <a:noAutofit/>
          </a:bodyPr>
          <a:lstStyle/>
          <a:p>
            <a:pPr marL="0" indent="0">
              <a:buNone/>
            </a:pPr>
            <a:r>
              <a:rPr lang="en-US" sz="2400" b="1" dirty="0"/>
              <a:t>Hoops Theory </a:t>
            </a:r>
            <a:r>
              <a:rPr lang="en-US" sz="2400" b="0" dirty="0"/>
              <a:t>— When request is for access to the same workplace adjustments, benefits or privileges available to employees without disabilities, disability-related information is not needed</a:t>
            </a:r>
          </a:p>
          <a:p>
            <a:endParaRPr lang="en-US" sz="1700" i="1" dirty="0"/>
          </a:p>
          <a:p>
            <a:endParaRPr lang="en-US" sz="1700" dirty="0"/>
          </a:p>
          <a:p>
            <a:pPr marL="0" indent="0">
              <a:buNone/>
            </a:pPr>
            <a:r>
              <a:rPr lang="en-US" sz="2200" dirty="0">
                <a:ea typeface="+mj-ea"/>
                <a:cs typeface="Arial" pitchFamily="34" charset="0"/>
                <a:hlinkClick r:id="rId3"/>
              </a:rPr>
              <a:t>To Ask or Not to Ask? - Knowing When to Request </a:t>
            </a:r>
            <a:br>
              <a:rPr lang="en-US" sz="2200" dirty="0">
                <a:ea typeface="+mj-ea"/>
                <a:cs typeface="Arial" pitchFamily="34" charset="0"/>
                <a:hlinkClick r:id="rId3"/>
              </a:rPr>
            </a:br>
            <a:r>
              <a:rPr lang="en-US" sz="2200" dirty="0">
                <a:ea typeface="+mj-ea"/>
                <a:cs typeface="Arial" pitchFamily="34" charset="0"/>
                <a:hlinkClick r:id="rId3"/>
              </a:rPr>
              <a:t>Medical Information</a:t>
            </a:r>
            <a:endParaRPr lang="en-US" sz="2200" dirty="0">
              <a:ea typeface="+mj-ea"/>
              <a:cs typeface="Arial" pitchFamily="34" charset="0"/>
            </a:endParaRPr>
          </a:p>
          <a:p>
            <a:pPr marL="0" indent="0">
              <a:buNone/>
            </a:pPr>
            <a:r>
              <a:rPr lang="en-US" sz="2200" dirty="0">
                <a:hlinkClick r:id="rId4"/>
              </a:rPr>
              <a:t>Mother May I? Must I? Should I?</a:t>
            </a:r>
            <a:endParaRPr lang="en-US" sz="2200" dirty="0">
              <a:ea typeface="+mj-ea"/>
              <a:cs typeface="Arial" pitchFamily="34" charset="0"/>
            </a:endParaRPr>
          </a:p>
          <a:p>
            <a:endParaRPr lang="en-US" sz="1700" dirty="0"/>
          </a:p>
        </p:txBody>
      </p:sp>
      <p:sp>
        <p:nvSpPr>
          <p:cNvPr id="4" name="Slide Number Placeholder 3">
            <a:extLst>
              <a:ext uri="{FF2B5EF4-FFF2-40B4-BE49-F238E27FC236}">
                <a16:creationId xmlns:a16="http://schemas.microsoft.com/office/drawing/2014/main" id="{1D3F59E0-3CEE-4E40-A0D1-C10989C8588E}"/>
              </a:ext>
            </a:extLst>
          </p:cNvPr>
          <p:cNvSpPr>
            <a:spLocks noGrp="1"/>
          </p:cNvSpPr>
          <p:nvPr>
            <p:ph type="sldNum" sz="quarter" idx="12"/>
          </p:nvPr>
        </p:nvSpPr>
        <p:spPr>
          <a:xfrm>
            <a:off x="11209670" y="47505"/>
            <a:ext cx="544875" cy="365125"/>
          </a:xfrm>
        </p:spPr>
        <p:txBody>
          <a:bodyPr>
            <a:normAutofit/>
          </a:bodyPr>
          <a:lstStyle/>
          <a:p>
            <a:pPr>
              <a:lnSpc>
                <a:spcPct val="90000"/>
              </a:lnSpc>
              <a:spcAft>
                <a:spcPts val="600"/>
              </a:spcAft>
            </a:pPr>
            <a:fld id="{D57F1E4F-1CFF-5643-939E-217C01CDF565}" type="slidenum">
              <a:rPr lang="en-US" sz="1600" smtClean="0">
                <a:solidFill>
                  <a:schemeClr val="accent1"/>
                </a:solidFill>
                <a:latin typeface="Arial Nova" panose="020B0504020202020204" pitchFamily="34" charset="0"/>
                <a:cs typeface="Arial" panose="020B0604020202020204" pitchFamily="34" charset="0"/>
              </a:rPr>
              <a:pPr>
                <a:lnSpc>
                  <a:spcPct val="90000"/>
                </a:lnSpc>
                <a:spcAft>
                  <a:spcPts val="600"/>
                </a:spcAft>
              </a:pPr>
              <a:t>20</a:t>
            </a:fld>
            <a:endParaRPr lang="en-US" sz="1600" dirty="0">
              <a:solidFill>
                <a:schemeClr val="accent1"/>
              </a:solidFill>
              <a:latin typeface="Arial Nova" panose="020B05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29F64DDC-5A4D-40F5-8BA9-C2D4ED623F42}"/>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1"/>
          <a:stretch/>
        </p:blipFill>
        <p:spPr>
          <a:xfrm>
            <a:off x="8390001" y="1929883"/>
            <a:ext cx="3364544" cy="4114800"/>
          </a:xfrm>
          <a:prstGeom prst="rect">
            <a:avLst/>
          </a:prstGeom>
        </p:spPr>
      </p:pic>
    </p:spTree>
    <p:extLst>
      <p:ext uri="{BB962C8B-B14F-4D97-AF65-F5344CB8AC3E}">
        <p14:creationId xmlns:p14="http://schemas.microsoft.com/office/powerpoint/2010/main" val="926876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Content Placeholder 2">
            <a:extLst>
              <a:ext uri="{C183D7F6-B498-43B3-948B-1728B52AA6E4}">
                <adec:decorative xmlns:adec="http://schemas.microsoft.com/office/drawing/2017/decorative" val="1"/>
              </a:ext>
            </a:extLst>
          </p:cNvPr>
          <p:cNvSpPr>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p>
            <a:pPr marL="306000" marR="0" lvl="0" indent="-306000" algn="l" defTabSz="457200" rtl="0" eaLnBrk="1" fontAlgn="auto" latinLnBrk="0" hangingPunct="1">
              <a:lnSpc>
                <a:spcPct val="100000"/>
              </a:lnSpc>
              <a:spcBef>
                <a:spcPct val="20000"/>
              </a:spcBef>
              <a:spcAft>
                <a:spcPts val="600"/>
              </a:spcAft>
              <a:buClr>
                <a:schemeClr val="accent2"/>
              </a:buClr>
              <a:buSzPct val="92000"/>
              <a:buFont typeface="Wingdings 2" panose="05020102010507070707" pitchFamily="18" charset="2"/>
              <a:buChar char=""/>
              <a:tabLst/>
              <a:defRPr/>
            </a:pPr>
            <a:endParaRPr kumimoji="0" lang="en-US" altLang="en-US" sz="3200" b="0" i="0" u="none" strike="noStrike" kern="1200" cap="none" spc="0" normalizeH="0" baseline="0" noProof="0" dirty="0">
              <a:ln>
                <a:noFill/>
              </a:ln>
              <a:solidFill>
                <a:srgbClr val="0096DB"/>
              </a:solidFill>
              <a:effectLst/>
              <a:uLnTx/>
              <a:uFillTx/>
              <a:latin typeface="+mn-lt"/>
              <a:ea typeface="+mn-ea"/>
              <a:cs typeface="+mn-cs"/>
            </a:endParaRPr>
          </a:p>
          <a:p>
            <a:pPr marL="0" marR="0" lvl="0" indent="0" algn="ctr" defTabSz="457200" rtl="0" eaLnBrk="1" fontAlgn="auto" latinLnBrk="0" hangingPunct="1">
              <a:lnSpc>
                <a:spcPct val="100000"/>
              </a:lnSpc>
              <a:spcBef>
                <a:spcPct val="20000"/>
              </a:spcBef>
              <a:spcAft>
                <a:spcPts val="600"/>
              </a:spcAft>
              <a:buClr>
                <a:schemeClr val="accent2"/>
              </a:buClr>
              <a:buSzPct val="92000"/>
              <a:buFont typeface="Wingdings 2" panose="05020102010507070707" pitchFamily="18" charset="2"/>
              <a:buNone/>
              <a:tabLst/>
              <a:defRPr/>
            </a:pPr>
            <a:r>
              <a:rPr lang="en-US" altLang="en-US" sz="4000" b="1" cap="none" dirty="0">
                <a:solidFill>
                  <a:schemeClr val="accent1"/>
                </a:solidFill>
                <a:latin typeface="Arial Nova" panose="020B0504020202020204" pitchFamily="34" charset="0"/>
                <a:ea typeface="+mn-ea"/>
                <a:cs typeface="+mn-cs"/>
              </a:rPr>
              <a:t>OWNERSHIP/ FUNDING?</a:t>
            </a:r>
            <a:br>
              <a:rPr kumimoji="0" lang="en-US" altLang="en-US" sz="4000" b="1"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rPr>
            </a:br>
            <a:endParaRPr kumimoji="0" lang="en-US" altLang="en-US" sz="2400" b="0"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a:extLst>
              <a:ext uri="{FF2B5EF4-FFF2-40B4-BE49-F238E27FC236}">
                <a16:creationId xmlns:a16="http://schemas.microsoft.com/office/drawing/2014/main" id="{097E87C9-C262-4A53-8951-8AC4CDF8FCE5}"/>
              </a:ext>
            </a:extLst>
          </p:cNvPr>
          <p:cNvSpPr>
            <a:spLocks noGrp="1"/>
          </p:cNvSpPr>
          <p:nvPr>
            <p:ph idx="1"/>
          </p:nvPr>
        </p:nvSpPr>
        <p:spPr/>
        <p:txBody>
          <a:bodyPr>
            <a:normAutofit/>
          </a:bodyPr>
          <a:lstStyle/>
          <a:p>
            <a:pPr marL="0" indent="0" algn="ctr">
              <a:buNone/>
            </a:pPr>
            <a:r>
              <a:rPr lang="en-US" sz="4000" dirty="0"/>
              <a:t>OWNERSHIP &amp; FUNDING</a:t>
            </a:r>
          </a:p>
        </p:txBody>
      </p:sp>
      <p:sp>
        <p:nvSpPr>
          <p:cNvPr id="111619" name="Slide Number Placeholder 1"/>
          <p:cNvSpPr>
            <a:spLocks noGrp="1"/>
          </p:cNvSpPr>
          <p:nvPr>
            <p:ph type="sldNum" sz="quarter" idx="12"/>
          </p:nvPr>
        </p:nvSpPr>
        <p:spPr bwMode="auto">
          <a:xfrm>
            <a:off x="11014736" y="70115"/>
            <a:ext cx="717635" cy="3350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4DD503BE-F597-46FA-AC08-F2FE541BB2FD}" type="slidenum">
              <a:rPr lang="en-US" altLang="en-US" sz="1600">
                <a:solidFill>
                  <a:schemeClr val="accent1"/>
                </a:solidFill>
                <a:latin typeface="Arial Nova" panose="020B0504020202020204" pitchFamily="34" charset="0"/>
              </a:rPr>
              <a:pPr>
                <a:spcBef>
                  <a:spcPct val="0"/>
                </a:spcBef>
                <a:buFontTx/>
                <a:buNone/>
              </a:pPr>
              <a:t>21</a:t>
            </a:fld>
            <a:endParaRPr lang="en-US" alt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4181158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579AC-33CC-4780-8C7B-998704C9883B}"/>
              </a:ext>
            </a:extLst>
          </p:cNvPr>
          <p:cNvSpPr>
            <a:spLocks noGrp="1"/>
          </p:cNvSpPr>
          <p:nvPr>
            <p:ph type="title"/>
          </p:nvPr>
        </p:nvSpPr>
        <p:spPr>
          <a:xfrm>
            <a:off x="581192" y="702156"/>
            <a:ext cx="11029616" cy="1013800"/>
          </a:xfrm>
        </p:spPr>
        <p:txBody>
          <a:bodyPr>
            <a:normAutofit/>
          </a:bodyPr>
          <a:lstStyle/>
          <a:p>
            <a:r>
              <a:rPr lang="en-US" dirty="0">
                <a:solidFill>
                  <a:srgbClr val="FFFEFF"/>
                </a:solidFill>
              </a:rPr>
              <a:t>Ownership </a:t>
            </a:r>
            <a:r>
              <a:rPr lang="en-US" altLang="en-US" b="0" dirty="0"/>
              <a:t>— </a:t>
            </a:r>
            <a:r>
              <a:rPr lang="en-US" dirty="0">
                <a:solidFill>
                  <a:srgbClr val="FFFEFF"/>
                </a:solidFill>
              </a:rPr>
              <a:t>Who paid?</a:t>
            </a:r>
          </a:p>
        </p:txBody>
      </p:sp>
      <p:graphicFrame>
        <p:nvGraphicFramePr>
          <p:cNvPr id="6" name="Content Placeholder 2" descr="Who paid for the item?">
            <a:extLst>
              <a:ext uri="{FF2B5EF4-FFF2-40B4-BE49-F238E27FC236}">
                <a16:creationId xmlns:a16="http://schemas.microsoft.com/office/drawing/2014/main" id="{7CC788A1-672D-9065-AFCA-ECD1DC9F5644}"/>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722239779"/>
              </p:ext>
            </p:extLst>
          </p:nvPr>
        </p:nvGraphicFramePr>
        <p:xfrm>
          <a:off x="568497" y="2181224"/>
          <a:ext cx="3276993"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E42EEBDB-5FAF-4515-9E86-1B075E4BEDC8}"/>
              </a:ext>
            </a:extLst>
          </p:cNvPr>
          <p:cNvSpPr txBox="1"/>
          <p:nvPr/>
        </p:nvSpPr>
        <p:spPr>
          <a:xfrm>
            <a:off x="4359057" y="2267985"/>
            <a:ext cx="6864263" cy="1200329"/>
          </a:xfrm>
          <a:prstGeom prst="rect">
            <a:avLst/>
          </a:prstGeom>
          <a:noFill/>
        </p:spPr>
        <p:txBody>
          <a:bodyPr wrap="square" rtlCol="0">
            <a:spAutoFit/>
          </a:bodyPr>
          <a:lstStyle/>
          <a:p>
            <a:r>
              <a:rPr lang="en-US" sz="2400" dirty="0">
                <a:solidFill>
                  <a:schemeClr val="accent1"/>
                </a:solidFill>
                <a:latin typeface="Arial Nova" panose="020B0504020202020204" pitchFamily="34" charset="0"/>
              </a:rPr>
              <a:t>If one party paid for </a:t>
            </a:r>
            <a:r>
              <a:rPr lang="en-US" sz="2400" i="1" dirty="0">
                <a:solidFill>
                  <a:schemeClr val="accent1"/>
                </a:solidFill>
                <a:latin typeface="Arial Nova" panose="020B0504020202020204" pitchFamily="34" charset="0"/>
              </a:rPr>
              <a:t>100%</a:t>
            </a:r>
            <a:r>
              <a:rPr lang="en-US" sz="2400" dirty="0">
                <a:solidFill>
                  <a:schemeClr val="accent1"/>
                </a:solidFill>
                <a:latin typeface="Arial Nova" panose="020B0504020202020204" pitchFamily="34" charset="0"/>
              </a:rPr>
              <a:t> of the item, be it the employer or the employee, then this is good evidence that party owns the item.</a:t>
            </a:r>
          </a:p>
        </p:txBody>
      </p:sp>
      <p:sp>
        <p:nvSpPr>
          <p:cNvPr id="5" name="TextBox 4">
            <a:extLst>
              <a:ext uri="{FF2B5EF4-FFF2-40B4-BE49-F238E27FC236}">
                <a16:creationId xmlns:a16="http://schemas.microsoft.com/office/drawing/2014/main" id="{4461320A-E15A-46AE-8E3D-E68758A3FD20}"/>
              </a:ext>
            </a:extLst>
          </p:cNvPr>
          <p:cNvSpPr txBox="1"/>
          <p:nvPr/>
        </p:nvSpPr>
        <p:spPr>
          <a:xfrm>
            <a:off x="4359057" y="4020343"/>
            <a:ext cx="6864264" cy="1938992"/>
          </a:xfrm>
          <a:prstGeom prst="rect">
            <a:avLst/>
          </a:prstGeom>
          <a:noFill/>
        </p:spPr>
        <p:txBody>
          <a:bodyPr wrap="square" rtlCol="0">
            <a:spAutoFit/>
          </a:bodyPr>
          <a:lstStyle/>
          <a:p>
            <a:r>
              <a:rPr lang="en-US" sz="2400" dirty="0">
                <a:solidFill>
                  <a:schemeClr val="accent1"/>
                </a:solidFill>
                <a:latin typeface="Arial Nova" panose="020B0504020202020204" pitchFamily="34" charset="0"/>
              </a:rPr>
              <a:t>Sharing cost of an item will make the question of ownership more difficult to answer. If it is decided that the cost of the item will be shared by both parties, it may be best to put into writing who will keep it later. </a:t>
            </a:r>
          </a:p>
        </p:txBody>
      </p:sp>
      <p:sp>
        <p:nvSpPr>
          <p:cNvPr id="4" name="Slide Number Placeholder 3">
            <a:extLst>
              <a:ext uri="{FF2B5EF4-FFF2-40B4-BE49-F238E27FC236}">
                <a16:creationId xmlns:a16="http://schemas.microsoft.com/office/drawing/2014/main" id="{EF9AC0ED-70CE-4966-9F77-8FD33803ACD9}"/>
              </a:ext>
              <a:ext uri="{C183D7F6-B498-43B3-948B-1728B52AA6E4}">
                <adec:decorative xmlns:adec="http://schemas.microsoft.com/office/drawing/2017/decorative" val="0"/>
              </a:ext>
            </a:extLst>
          </p:cNvPr>
          <p:cNvSpPr>
            <a:spLocks noGrp="1"/>
          </p:cNvSpPr>
          <p:nvPr>
            <p:ph type="sldNum" sz="quarter" idx="12"/>
          </p:nvPr>
        </p:nvSpPr>
        <p:spPr>
          <a:xfrm>
            <a:off x="10697066" y="61016"/>
            <a:ext cx="1052508" cy="365125"/>
          </a:xfrm>
        </p:spPr>
        <p:txBody>
          <a:bodyPr>
            <a:normAutofit/>
          </a:bodyPr>
          <a:lstStyle/>
          <a:p>
            <a:pPr>
              <a:lnSpc>
                <a:spcPct val="90000"/>
              </a:lnSpc>
              <a:spcAft>
                <a:spcPts val="600"/>
              </a:spcAft>
            </a:pPr>
            <a:fld id="{D57F1E4F-1CFF-5643-939E-217C01CDF565}" type="slidenum">
              <a:rPr lang="en-US" sz="1600" smtClean="0">
                <a:solidFill>
                  <a:schemeClr val="accent1"/>
                </a:solidFill>
                <a:latin typeface="Arial Nova" panose="020B0504020202020204" pitchFamily="34" charset="0"/>
                <a:cs typeface="Arial" panose="020B0604020202020204" pitchFamily="34" charset="0"/>
              </a:rPr>
              <a:pPr>
                <a:lnSpc>
                  <a:spcPct val="90000"/>
                </a:lnSpc>
                <a:spcAft>
                  <a:spcPts val="600"/>
                </a:spcAft>
              </a:pPr>
              <a:t>22</a:t>
            </a:fld>
            <a:endParaRPr lang="en-US" sz="1600" dirty="0">
              <a:solidFill>
                <a:schemeClr val="accent1"/>
              </a:solidFill>
              <a:latin typeface="Arial Nova" panose="020B0504020202020204" pitchFamily="34" charset="0"/>
              <a:cs typeface="Arial" panose="020B0604020202020204" pitchFamily="34" charset="0"/>
            </a:endParaRPr>
          </a:p>
        </p:txBody>
      </p:sp>
    </p:spTree>
    <p:extLst>
      <p:ext uri="{BB962C8B-B14F-4D97-AF65-F5344CB8AC3E}">
        <p14:creationId xmlns:p14="http://schemas.microsoft.com/office/powerpoint/2010/main" val="3899925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579AC-33CC-4780-8C7B-998704C9883B}"/>
              </a:ext>
            </a:extLst>
          </p:cNvPr>
          <p:cNvSpPr>
            <a:spLocks noGrp="1"/>
          </p:cNvSpPr>
          <p:nvPr>
            <p:ph type="title"/>
          </p:nvPr>
        </p:nvSpPr>
        <p:spPr>
          <a:xfrm>
            <a:off x="581192" y="702156"/>
            <a:ext cx="11029616" cy="1013800"/>
          </a:xfrm>
        </p:spPr>
        <p:txBody>
          <a:bodyPr>
            <a:normAutofit/>
          </a:bodyPr>
          <a:lstStyle/>
          <a:p>
            <a:r>
              <a:rPr lang="en-US" dirty="0">
                <a:solidFill>
                  <a:srgbClr val="FFFEFF"/>
                </a:solidFill>
              </a:rPr>
              <a:t>Ownership </a:t>
            </a:r>
            <a:r>
              <a:rPr lang="en-US" altLang="en-US" b="0" dirty="0"/>
              <a:t>— </a:t>
            </a:r>
            <a:r>
              <a:rPr lang="en-US" dirty="0">
                <a:solidFill>
                  <a:srgbClr val="FFFEFF"/>
                </a:solidFill>
              </a:rPr>
              <a:t>Who controls?</a:t>
            </a:r>
          </a:p>
        </p:txBody>
      </p:sp>
      <p:graphicFrame>
        <p:nvGraphicFramePr>
          <p:cNvPr id="6" name="Content Placeholder 2" descr="Who controls how it is used?">
            <a:extLst>
              <a:ext uri="{FF2B5EF4-FFF2-40B4-BE49-F238E27FC236}">
                <a16:creationId xmlns:a16="http://schemas.microsoft.com/office/drawing/2014/main" id="{7CC788A1-672D-9065-AFCA-ECD1DC9F5644}"/>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2826562210"/>
              </p:ext>
            </p:extLst>
          </p:nvPr>
        </p:nvGraphicFramePr>
        <p:xfrm>
          <a:off x="581025" y="2181224"/>
          <a:ext cx="3251940" cy="37535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1EF2934C-C497-4873-8EEB-49F8632EB262}"/>
              </a:ext>
            </a:extLst>
          </p:cNvPr>
          <p:cNvSpPr txBox="1"/>
          <p:nvPr/>
        </p:nvSpPr>
        <p:spPr>
          <a:xfrm>
            <a:off x="4283901" y="2181224"/>
            <a:ext cx="7326907" cy="1200329"/>
          </a:xfrm>
          <a:prstGeom prst="rect">
            <a:avLst/>
          </a:prstGeom>
          <a:noFill/>
        </p:spPr>
        <p:txBody>
          <a:bodyPr wrap="square" rtlCol="0">
            <a:spAutoFit/>
          </a:bodyPr>
          <a:lstStyle/>
          <a:p>
            <a:r>
              <a:rPr lang="en-US" sz="2400" dirty="0">
                <a:solidFill>
                  <a:schemeClr val="accent1"/>
                </a:solidFill>
                <a:latin typeface="Arial Nova" panose="020B0504020202020204" pitchFamily="34" charset="0"/>
              </a:rPr>
              <a:t>If an employer has control over how a potential personal use item is used, this could be evidence that it is not necessarily a personal use item.</a:t>
            </a:r>
          </a:p>
        </p:txBody>
      </p:sp>
      <p:sp>
        <p:nvSpPr>
          <p:cNvPr id="5" name="TextBox 4">
            <a:extLst>
              <a:ext uri="{FF2B5EF4-FFF2-40B4-BE49-F238E27FC236}">
                <a16:creationId xmlns:a16="http://schemas.microsoft.com/office/drawing/2014/main" id="{4A966E55-8EF0-4CAF-B5B5-F0DC8E0A5DBC}"/>
              </a:ext>
            </a:extLst>
          </p:cNvPr>
          <p:cNvSpPr txBox="1"/>
          <p:nvPr/>
        </p:nvSpPr>
        <p:spPr>
          <a:xfrm>
            <a:off x="4283901" y="3995803"/>
            <a:ext cx="7326907" cy="1938992"/>
          </a:xfrm>
          <a:prstGeom prst="rect">
            <a:avLst/>
          </a:prstGeom>
          <a:noFill/>
        </p:spPr>
        <p:txBody>
          <a:bodyPr wrap="square" rtlCol="0">
            <a:spAutoFit/>
          </a:bodyPr>
          <a:lstStyle/>
          <a:p>
            <a:r>
              <a:rPr lang="en-US" sz="2400" dirty="0">
                <a:solidFill>
                  <a:schemeClr val="accent1"/>
                </a:solidFill>
                <a:latin typeface="Arial Nova" panose="020B0504020202020204" pitchFamily="34" charset="0"/>
              </a:rPr>
              <a:t>Keep in mind, personal use items are needed for both work and non-work-related tasks. If the employer has the power to limit the individual in using the item only for work-related tasks, then this may not be a personal use item.</a:t>
            </a:r>
          </a:p>
        </p:txBody>
      </p:sp>
      <p:sp>
        <p:nvSpPr>
          <p:cNvPr id="4" name="Slide Number Placeholder 3">
            <a:extLst>
              <a:ext uri="{FF2B5EF4-FFF2-40B4-BE49-F238E27FC236}">
                <a16:creationId xmlns:a16="http://schemas.microsoft.com/office/drawing/2014/main" id="{EF9AC0ED-70CE-4966-9F77-8FD33803ACD9}"/>
              </a:ext>
            </a:extLst>
          </p:cNvPr>
          <p:cNvSpPr>
            <a:spLocks noGrp="1"/>
          </p:cNvSpPr>
          <p:nvPr>
            <p:ph type="sldNum" sz="quarter" idx="12"/>
          </p:nvPr>
        </p:nvSpPr>
        <p:spPr>
          <a:xfrm>
            <a:off x="10690532" y="87906"/>
            <a:ext cx="1052508" cy="365125"/>
          </a:xfrm>
        </p:spPr>
        <p:txBody>
          <a:bodyPr>
            <a:normAutofit/>
          </a:bodyPr>
          <a:lstStyle/>
          <a:p>
            <a:pPr>
              <a:lnSpc>
                <a:spcPct val="90000"/>
              </a:lnSpc>
              <a:spcAft>
                <a:spcPts val="600"/>
              </a:spcAft>
            </a:pPr>
            <a:fld id="{D57F1E4F-1CFF-5643-939E-217C01CDF565}" type="slidenum">
              <a:rPr lang="en-US" sz="1600" smtClean="0">
                <a:solidFill>
                  <a:schemeClr val="accent1"/>
                </a:solidFill>
                <a:latin typeface="Arial Nova" panose="020B0504020202020204" pitchFamily="34" charset="0"/>
                <a:cs typeface="Arial" panose="020B0604020202020204" pitchFamily="34" charset="0"/>
              </a:rPr>
              <a:pPr>
                <a:lnSpc>
                  <a:spcPct val="90000"/>
                </a:lnSpc>
                <a:spcAft>
                  <a:spcPts val="600"/>
                </a:spcAft>
              </a:pPr>
              <a:t>23</a:t>
            </a:fld>
            <a:endParaRPr lang="en-US" sz="1600" dirty="0">
              <a:solidFill>
                <a:schemeClr val="accent1"/>
              </a:solidFill>
              <a:latin typeface="Arial Nova" panose="020B0504020202020204" pitchFamily="34" charset="0"/>
              <a:cs typeface="Arial" panose="020B0604020202020204" pitchFamily="34" charset="0"/>
            </a:endParaRPr>
          </a:p>
        </p:txBody>
      </p:sp>
    </p:spTree>
    <p:extLst>
      <p:ext uri="{BB962C8B-B14F-4D97-AF65-F5344CB8AC3E}">
        <p14:creationId xmlns:p14="http://schemas.microsoft.com/office/powerpoint/2010/main" val="3693530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579AC-33CC-4780-8C7B-998704C9883B}"/>
              </a:ext>
            </a:extLst>
          </p:cNvPr>
          <p:cNvSpPr>
            <a:spLocks noGrp="1"/>
          </p:cNvSpPr>
          <p:nvPr>
            <p:ph type="title"/>
          </p:nvPr>
        </p:nvSpPr>
        <p:spPr>
          <a:xfrm>
            <a:off x="581192" y="702156"/>
            <a:ext cx="11029616" cy="1013800"/>
          </a:xfrm>
        </p:spPr>
        <p:txBody>
          <a:bodyPr>
            <a:normAutofit/>
          </a:bodyPr>
          <a:lstStyle/>
          <a:p>
            <a:r>
              <a:rPr lang="en-US" dirty="0">
                <a:solidFill>
                  <a:srgbClr val="FFFEFF"/>
                </a:solidFill>
              </a:rPr>
              <a:t>Ownership </a:t>
            </a:r>
            <a:r>
              <a:rPr lang="en-US" altLang="en-US" b="0" dirty="0"/>
              <a:t>— </a:t>
            </a:r>
            <a:r>
              <a:rPr lang="en-US" dirty="0">
                <a:solidFill>
                  <a:srgbClr val="FFFEFF"/>
                </a:solidFill>
              </a:rPr>
              <a:t>Sharing?</a:t>
            </a:r>
          </a:p>
        </p:txBody>
      </p:sp>
      <p:graphicFrame>
        <p:nvGraphicFramePr>
          <p:cNvPr id="6" name="Content Placeholder 2" descr="What if we share?">
            <a:extLst>
              <a:ext uri="{FF2B5EF4-FFF2-40B4-BE49-F238E27FC236}">
                <a16:creationId xmlns:a16="http://schemas.microsoft.com/office/drawing/2014/main" id="{7CC788A1-672D-9065-AFCA-ECD1DC9F5644}"/>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1322809107"/>
              </p:ext>
            </p:extLst>
          </p:nvPr>
        </p:nvGraphicFramePr>
        <p:xfrm>
          <a:off x="581024" y="2181225"/>
          <a:ext cx="3226887"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308729C8-46F1-4EA3-9124-83D02CB0572F}"/>
              </a:ext>
            </a:extLst>
          </p:cNvPr>
          <p:cNvSpPr txBox="1"/>
          <p:nvPr/>
        </p:nvSpPr>
        <p:spPr>
          <a:xfrm>
            <a:off x="4271375" y="2127886"/>
            <a:ext cx="7326906" cy="3724096"/>
          </a:xfrm>
          <a:prstGeom prst="rect">
            <a:avLst/>
          </a:prstGeom>
          <a:noFill/>
        </p:spPr>
        <p:txBody>
          <a:bodyPr wrap="square" rtlCol="0">
            <a:spAutoFit/>
          </a:bodyPr>
          <a:lstStyle/>
          <a:p>
            <a:r>
              <a:rPr lang="en-US" sz="2400" dirty="0">
                <a:solidFill>
                  <a:schemeClr val="accent1"/>
                </a:solidFill>
                <a:latin typeface="Arial Nova" panose="020B0504020202020204" pitchFamily="34" charset="0"/>
              </a:rPr>
              <a:t>The ADA does not prohibit an employer from going above and beyond minimum requirements.</a:t>
            </a:r>
          </a:p>
          <a:p>
            <a:endParaRPr lang="en-US" sz="2400" dirty="0">
              <a:solidFill>
                <a:schemeClr val="accent1"/>
              </a:solidFill>
              <a:latin typeface="Arial Nova" panose="020B0504020202020204" pitchFamily="34" charset="0"/>
            </a:endParaRPr>
          </a:p>
          <a:p>
            <a:r>
              <a:rPr lang="en-US" sz="2400" dirty="0">
                <a:solidFill>
                  <a:schemeClr val="accent1"/>
                </a:solidFill>
                <a:latin typeface="Arial Nova" panose="020B0504020202020204" pitchFamily="34" charset="0"/>
              </a:rPr>
              <a:t>If an employer wants to allow an individual to use accommodation items at home or for tasks that are not work-related, this will not obligate them do this in all other situations too.</a:t>
            </a:r>
          </a:p>
          <a:p>
            <a:endParaRPr lang="en-US" sz="2400" dirty="0">
              <a:latin typeface="Arial Nova" panose="020B0504020202020204" pitchFamily="34" charset="0"/>
            </a:endParaRPr>
          </a:p>
          <a:p>
            <a:r>
              <a:rPr lang="en-US" sz="2200" dirty="0">
                <a:latin typeface="Arial Nova" panose="020B0504020202020204" pitchFamily="34" charset="0"/>
                <a:hlinkClick r:id="rId8"/>
              </a:rPr>
              <a:t>Good Deeds Not Punished: Dispelling the Idea of Precedent Setting and the ADA</a:t>
            </a:r>
            <a:endParaRPr lang="en-US" sz="2200" dirty="0">
              <a:latin typeface="Arial Nova" panose="020B0504020202020204" pitchFamily="34" charset="0"/>
            </a:endParaRPr>
          </a:p>
        </p:txBody>
      </p:sp>
      <p:sp>
        <p:nvSpPr>
          <p:cNvPr id="4" name="Slide Number Placeholder 3">
            <a:extLst>
              <a:ext uri="{FF2B5EF4-FFF2-40B4-BE49-F238E27FC236}">
                <a16:creationId xmlns:a16="http://schemas.microsoft.com/office/drawing/2014/main" id="{EF9AC0ED-70CE-4966-9F77-8FD33803ACD9}"/>
              </a:ext>
            </a:extLst>
          </p:cNvPr>
          <p:cNvSpPr>
            <a:spLocks noGrp="1"/>
          </p:cNvSpPr>
          <p:nvPr>
            <p:ph type="sldNum" sz="quarter" idx="12"/>
          </p:nvPr>
        </p:nvSpPr>
        <p:spPr>
          <a:xfrm>
            <a:off x="10673279" y="54324"/>
            <a:ext cx="1052508" cy="365125"/>
          </a:xfrm>
        </p:spPr>
        <p:txBody>
          <a:bodyPr>
            <a:normAutofit/>
          </a:bodyPr>
          <a:lstStyle/>
          <a:p>
            <a:pPr>
              <a:lnSpc>
                <a:spcPct val="90000"/>
              </a:lnSpc>
              <a:spcAft>
                <a:spcPts val="600"/>
              </a:spcAft>
            </a:pPr>
            <a:fld id="{D57F1E4F-1CFF-5643-939E-217C01CDF565}" type="slidenum">
              <a:rPr lang="en-US" sz="1600" smtClean="0">
                <a:solidFill>
                  <a:schemeClr val="accent1"/>
                </a:solidFill>
                <a:latin typeface="Arial Nova" panose="020B0504020202020204" pitchFamily="34" charset="0"/>
                <a:cs typeface="Arial" panose="020B0604020202020204" pitchFamily="34" charset="0"/>
              </a:rPr>
              <a:pPr>
                <a:lnSpc>
                  <a:spcPct val="90000"/>
                </a:lnSpc>
                <a:spcAft>
                  <a:spcPts val="600"/>
                </a:spcAft>
              </a:pPr>
              <a:t>24</a:t>
            </a:fld>
            <a:endParaRPr lang="en-US" sz="1600" dirty="0">
              <a:solidFill>
                <a:schemeClr val="accent1"/>
              </a:solidFill>
              <a:latin typeface="Arial Nova" panose="020B0504020202020204" pitchFamily="34" charset="0"/>
              <a:cs typeface="Arial" panose="020B0604020202020204" pitchFamily="34" charset="0"/>
            </a:endParaRPr>
          </a:p>
        </p:txBody>
      </p:sp>
    </p:spTree>
    <p:extLst>
      <p:ext uri="{BB962C8B-B14F-4D97-AF65-F5344CB8AC3E}">
        <p14:creationId xmlns:p14="http://schemas.microsoft.com/office/powerpoint/2010/main" val="300576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579AC-33CC-4780-8C7B-998704C9883B}"/>
              </a:ext>
            </a:extLst>
          </p:cNvPr>
          <p:cNvSpPr>
            <a:spLocks noGrp="1"/>
          </p:cNvSpPr>
          <p:nvPr>
            <p:ph type="title"/>
          </p:nvPr>
        </p:nvSpPr>
        <p:spPr/>
        <p:txBody>
          <a:bodyPr/>
          <a:lstStyle/>
          <a:p>
            <a:r>
              <a:rPr lang="en-US" dirty="0"/>
              <a:t>funding</a:t>
            </a:r>
            <a:r>
              <a:rPr lang="en-US" altLang="en-US" b="0" dirty="0"/>
              <a:t> — Assistive technology Projects</a:t>
            </a:r>
            <a:endParaRPr lang="en-US" dirty="0"/>
          </a:p>
        </p:txBody>
      </p:sp>
      <p:pic>
        <p:nvPicPr>
          <p:cNvPr id="6" name="Content Placeholder 5" descr="Ability Tools Assistive Technology Network">
            <a:extLst>
              <a:ext uri="{FF2B5EF4-FFF2-40B4-BE49-F238E27FC236}">
                <a16:creationId xmlns:a16="http://schemas.microsoft.com/office/drawing/2014/main" id="{10787C3A-CCC6-46CA-A1B0-DEFA4EB711F1}"/>
              </a:ext>
              <a:ext uri="{C183D7F6-B498-43B3-948B-1728B52AA6E4}">
                <adec:decorative xmlns:adec="http://schemas.microsoft.com/office/drawing/2017/decorative" val="0"/>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1844063" y="2096124"/>
            <a:ext cx="8503874" cy="3770287"/>
          </a:xfrm>
        </p:spPr>
      </p:pic>
      <p:sp>
        <p:nvSpPr>
          <p:cNvPr id="4" name="Slide Number Placeholder 3">
            <a:extLst>
              <a:ext uri="{FF2B5EF4-FFF2-40B4-BE49-F238E27FC236}">
                <a16:creationId xmlns:a16="http://schemas.microsoft.com/office/drawing/2014/main" id="{EF9AC0ED-70CE-4966-9F77-8FD33803ACD9}"/>
              </a:ext>
            </a:extLst>
          </p:cNvPr>
          <p:cNvSpPr>
            <a:spLocks noGrp="1"/>
          </p:cNvSpPr>
          <p:nvPr>
            <p:ph type="sldNum" sz="quarter" idx="12"/>
          </p:nvPr>
        </p:nvSpPr>
        <p:spPr>
          <a:xfrm>
            <a:off x="10997483" y="73363"/>
            <a:ext cx="717635" cy="335001"/>
          </a:xfrm>
        </p:spPr>
        <p:txBody>
          <a:bodyPr/>
          <a:lstStyle/>
          <a:p>
            <a:fld id="{D57F1E4F-1CFF-5643-939E-217C01CDF565}" type="slidenum">
              <a:rPr lang="en-US" sz="1600" smtClean="0">
                <a:solidFill>
                  <a:schemeClr val="accent1"/>
                </a:solidFill>
                <a:latin typeface="Arial Nova" panose="020B0504020202020204" pitchFamily="34" charset="0"/>
                <a:cs typeface="Arial" panose="020B0604020202020204" pitchFamily="34" charset="0"/>
              </a:rPr>
              <a:pPr/>
              <a:t>25</a:t>
            </a:fld>
            <a:endParaRPr lang="en-US" sz="1600" dirty="0">
              <a:solidFill>
                <a:schemeClr val="accent1"/>
              </a:solidFill>
              <a:latin typeface="Arial Nova" panose="020B0504020202020204" pitchFamily="34" charset="0"/>
              <a:cs typeface="Arial" panose="020B0604020202020204" pitchFamily="34" charset="0"/>
            </a:endParaRPr>
          </a:p>
        </p:txBody>
      </p:sp>
    </p:spTree>
    <p:extLst>
      <p:ext uri="{BB962C8B-B14F-4D97-AF65-F5344CB8AC3E}">
        <p14:creationId xmlns:p14="http://schemas.microsoft.com/office/powerpoint/2010/main" val="3378218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579AC-33CC-4780-8C7B-998704C9883B}"/>
              </a:ext>
            </a:extLst>
          </p:cNvPr>
          <p:cNvSpPr>
            <a:spLocks noGrp="1"/>
          </p:cNvSpPr>
          <p:nvPr>
            <p:ph type="title"/>
          </p:nvPr>
        </p:nvSpPr>
        <p:spPr/>
        <p:txBody>
          <a:bodyPr/>
          <a:lstStyle/>
          <a:p>
            <a:r>
              <a:rPr lang="en-US" dirty="0"/>
              <a:t>funding</a:t>
            </a:r>
            <a:r>
              <a:rPr lang="en-US" altLang="en-US" b="0" dirty="0"/>
              <a:t> — </a:t>
            </a:r>
            <a:r>
              <a:rPr lang="en-US" altLang="en-US" dirty="0"/>
              <a:t>independent living centers</a:t>
            </a:r>
            <a:endParaRPr lang="en-US" dirty="0"/>
          </a:p>
        </p:txBody>
      </p:sp>
      <p:sp>
        <p:nvSpPr>
          <p:cNvPr id="4" name="Slide Number Placeholder 3">
            <a:extLst>
              <a:ext uri="{FF2B5EF4-FFF2-40B4-BE49-F238E27FC236}">
                <a16:creationId xmlns:a16="http://schemas.microsoft.com/office/drawing/2014/main" id="{EF9AC0ED-70CE-4966-9F77-8FD33803ACD9}"/>
              </a:ext>
            </a:extLst>
          </p:cNvPr>
          <p:cNvSpPr>
            <a:spLocks noGrp="1"/>
          </p:cNvSpPr>
          <p:nvPr>
            <p:ph type="sldNum" sz="quarter" idx="12"/>
          </p:nvPr>
        </p:nvSpPr>
        <p:spPr/>
        <p:txBody>
          <a:bodyPr/>
          <a:lstStyle/>
          <a:p>
            <a:fld id="{D57F1E4F-1CFF-5643-939E-217C01CDF565}" type="slidenum">
              <a:rPr lang="en-US" sz="1600" smtClean="0">
                <a:solidFill>
                  <a:schemeClr val="accent1"/>
                </a:solidFill>
                <a:latin typeface="Arial Nova" panose="020B0504020202020204" pitchFamily="34" charset="0"/>
                <a:cs typeface="Arial" panose="020B0604020202020204" pitchFamily="34" charset="0"/>
              </a:rPr>
              <a:pPr/>
              <a:t>26</a:t>
            </a:fld>
            <a:endParaRPr lang="en-US" sz="1600" dirty="0">
              <a:solidFill>
                <a:schemeClr val="accent1"/>
              </a:solidFill>
              <a:latin typeface="Arial Nova" panose="020B0504020202020204" pitchFamily="34" charset="0"/>
              <a:cs typeface="Arial" panose="020B0604020202020204" pitchFamily="34" charset="0"/>
            </a:endParaRPr>
          </a:p>
        </p:txBody>
      </p:sp>
      <p:pic>
        <p:nvPicPr>
          <p:cNvPr id="11" name="Content Placeholder 10" descr="Administration for Community Living">
            <a:extLst>
              <a:ext uri="{FF2B5EF4-FFF2-40B4-BE49-F238E27FC236}">
                <a16:creationId xmlns:a16="http://schemas.microsoft.com/office/drawing/2014/main" id="{2E4FB0B7-8B71-4A06-8800-11552F1D89A1}"/>
              </a:ext>
              <a:ext uri="{C183D7F6-B498-43B3-948B-1728B52AA6E4}">
                <adec:decorative xmlns:adec="http://schemas.microsoft.com/office/drawing/2017/decorative" val="0"/>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1341120" y="2298717"/>
            <a:ext cx="9509760" cy="3652949"/>
          </a:xfrm>
        </p:spPr>
      </p:pic>
    </p:spTree>
    <p:extLst>
      <p:ext uri="{BB962C8B-B14F-4D97-AF65-F5344CB8AC3E}">
        <p14:creationId xmlns:p14="http://schemas.microsoft.com/office/powerpoint/2010/main" val="1253047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579AC-33CC-4780-8C7B-998704C9883B}"/>
              </a:ext>
            </a:extLst>
          </p:cNvPr>
          <p:cNvSpPr>
            <a:spLocks noGrp="1"/>
          </p:cNvSpPr>
          <p:nvPr>
            <p:ph type="title"/>
          </p:nvPr>
        </p:nvSpPr>
        <p:spPr/>
        <p:txBody>
          <a:bodyPr/>
          <a:lstStyle/>
          <a:p>
            <a:r>
              <a:rPr lang="en-US" dirty="0"/>
              <a:t>funding</a:t>
            </a:r>
            <a:r>
              <a:rPr lang="en-US" altLang="en-US" b="0" dirty="0"/>
              <a:t> — rehabilitation services</a:t>
            </a:r>
            <a:endParaRPr lang="en-US" dirty="0"/>
          </a:p>
        </p:txBody>
      </p:sp>
      <p:pic>
        <p:nvPicPr>
          <p:cNvPr id="6" name="Content Placeholder 5" descr="Vocational Rehabilitation Services">
            <a:extLst>
              <a:ext uri="{FF2B5EF4-FFF2-40B4-BE49-F238E27FC236}">
                <a16:creationId xmlns:a16="http://schemas.microsoft.com/office/drawing/2014/main" id="{D9C33AD1-D94A-49A1-A3BE-3485A19D312A}"/>
              </a:ext>
              <a:ext uri="{C183D7F6-B498-43B3-948B-1728B52AA6E4}">
                <adec:decorative xmlns:adec="http://schemas.microsoft.com/office/drawing/2017/decorative" val="0"/>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1341120" y="2542606"/>
            <a:ext cx="9509760" cy="3122181"/>
          </a:xfrm>
        </p:spPr>
      </p:pic>
      <p:sp>
        <p:nvSpPr>
          <p:cNvPr id="4" name="Slide Number Placeholder 3">
            <a:extLst>
              <a:ext uri="{FF2B5EF4-FFF2-40B4-BE49-F238E27FC236}">
                <a16:creationId xmlns:a16="http://schemas.microsoft.com/office/drawing/2014/main" id="{EF9AC0ED-70CE-4966-9F77-8FD33803ACD9}"/>
              </a:ext>
            </a:extLst>
          </p:cNvPr>
          <p:cNvSpPr>
            <a:spLocks noGrp="1"/>
          </p:cNvSpPr>
          <p:nvPr>
            <p:ph type="sldNum" sz="quarter" idx="12"/>
          </p:nvPr>
        </p:nvSpPr>
        <p:spPr/>
        <p:txBody>
          <a:bodyPr/>
          <a:lstStyle/>
          <a:p>
            <a:fld id="{D57F1E4F-1CFF-5643-939E-217C01CDF565}" type="slidenum">
              <a:rPr lang="en-US" sz="1600" smtClean="0">
                <a:solidFill>
                  <a:schemeClr val="accent1"/>
                </a:solidFill>
                <a:latin typeface="Arial Nova" panose="020B0504020202020204" pitchFamily="34" charset="0"/>
                <a:cs typeface="Arial" panose="020B0604020202020204" pitchFamily="34" charset="0"/>
              </a:rPr>
              <a:pPr/>
              <a:t>27</a:t>
            </a:fld>
            <a:endParaRPr lang="en-US" sz="1600" dirty="0">
              <a:solidFill>
                <a:schemeClr val="accent1"/>
              </a:solidFill>
              <a:latin typeface="Arial Nova" panose="020B0504020202020204" pitchFamily="34" charset="0"/>
              <a:cs typeface="Arial" panose="020B0604020202020204" pitchFamily="34" charset="0"/>
            </a:endParaRPr>
          </a:p>
        </p:txBody>
      </p:sp>
    </p:spTree>
    <p:extLst>
      <p:ext uri="{BB962C8B-B14F-4D97-AF65-F5344CB8AC3E}">
        <p14:creationId xmlns:p14="http://schemas.microsoft.com/office/powerpoint/2010/main" val="799209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Content Placeholder 2">
            <a:extLst>
              <a:ext uri="{C183D7F6-B498-43B3-948B-1728B52AA6E4}">
                <adec:decorative xmlns:adec="http://schemas.microsoft.com/office/drawing/2017/decorative" val="1"/>
              </a:ext>
            </a:extLst>
          </p:cNvPr>
          <p:cNvSpPr>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p>
            <a:pPr marL="0" marR="0" lvl="0" indent="0" algn="ctr" defTabSz="457200" rtl="0" eaLnBrk="1" fontAlgn="auto" latinLnBrk="0" hangingPunct="1">
              <a:lnSpc>
                <a:spcPct val="100000"/>
              </a:lnSpc>
              <a:spcBef>
                <a:spcPct val="20000"/>
              </a:spcBef>
              <a:spcAft>
                <a:spcPts val="600"/>
              </a:spcAft>
              <a:buClr>
                <a:schemeClr val="accent2"/>
              </a:buClr>
              <a:buSzPct val="92000"/>
              <a:buFont typeface="Wingdings 2" panose="05020102010507070707" pitchFamily="18" charset="2"/>
              <a:buNone/>
              <a:tabLst/>
              <a:defRPr/>
            </a:pPr>
            <a:r>
              <a:rPr lang="en-US" altLang="en-US" sz="4000" b="1" cap="none" dirty="0">
                <a:solidFill>
                  <a:schemeClr val="accent1"/>
                </a:solidFill>
                <a:latin typeface="Arial Nova" panose="020B0504020202020204" pitchFamily="34" charset="0"/>
                <a:ea typeface="+mn-ea"/>
                <a:cs typeface="+mn-cs"/>
              </a:rPr>
              <a:t>TATION</a:t>
            </a:r>
            <a:br>
              <a:rPr kumimoji="0" lang="en-US" altLang="en-US" sz="4000" b="1" i="0" u="none" strike="noStrike" kern="1200" cap="none" spc="0" normalizeH="0" baseline="0" noProof="0" dirty="0">
                <a:ln>
                  <a:noFill/>
                </a:ln>
                <a:solidFill>
                  <a:schemeClr val="accent1"/>
                </a:solidFill>
                <a:effectLst/>
                <a:uLnTx/>
                <a:uFillTx/>
                <a:latin typeface="Arial Nova" panose="020B0504020202020204" pitchFamily="34" charset="0"/>
                <a:ea typeface="+mn-ea"/>
                <a:cs typeface="+mn-cs"/>
              </a:rPr>
            </a:br>
            <a:endParaRPr kumimoji="0" lang="en-US" altLang="en-US" sz="2400" b="0"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a:extLst>
              <a:ext uri="{FF2B5EF4-FFF2-40B4-BE49-F238E27FC236}">
                <a16:creationId xmlns:a16="http://schemas.microsoft.com/office/drawing/2014/main" id="{D4DB5679-8640-4645-809C-6F6BBA4B23D8}"/>
              </a:ext>
            </a:extLst>
          </p:cNvPr>
          <p:cNvSpPr>
            <a:spLocks noGrp="1"/>
          </p:cNvSpPr>
          <p:nvPr>
            <p:ph idx="1"/>
          </p:nvPr>
        </p:nvSpPr>
        <p:spPr/>
        <p:txBody>
          <a:bodyPr>
            <a:normAutofit/>
          </a:bodyPr>
          <a:lstStyle/>
          <a:p>
            <a:pPr marL="0" indent="0" algn="ctr">
              <a:buNone/>
            </a:pPr>
            <a:r>
              <a:rPr lang="en-US" sz="4000" dirty="0">
                <a:solidFill>
                  <a:srgbClr val="002060"/>
                </a:solidFill>
              </a:rPr>
              <a:t>TRICKY AREAS</a:t>
            </a:r>
          </a:p>
        </p:txBody>
      </p:sp>
      <p:sp>
        <p:nvSpPr>
          <p:cNvPr id="11161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4DD503BE-F597-46FA-AC08-F2FE541BB2FD}" type="slidenum">
              <a:rPr lang="en-US" altLang="en-US" sz="1600">
                <a:solidFill>
                  <a:schemeClr val="accent1"/>
                </a:solidFill>
                <a:latin typeface="Arial Nova" panose="020B0504020202020204" pitchFamily="34" charset="0"/>
              </a:rPr>
              <a:pPr>
                <a:spcBef>
                  <a:spcPct val="0"/>
                </a:spcBef>
                <a:buFontTx/>
                <a:buNone/>
              </a:pPr>
              <a:t>28</a:t>
            </a:fld>
            <a:endParaRPr lang="en-US" alt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2729625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579AC-33CC-4780-8C7B-998704C9883B}"/>
              </a:ext>
            </a:extLst>
          </p:cNvPr>
          <p:cNvSpPr>
            <a:spLocks noGrp="1"/>
          </p:cNvSpPr>
          <p:nvPr>
            <p:ph type="title"/>
          </p:nvPr>
        </p:nvSpPr>
        <p:spPr/>
        <p:txBody>
          <a:bodyPr/>
          <a:lstStyle/>
          <a:p>
            <a:r>
              <a:rPr lang="en-US" altLang="en-US" b="0" dirty="0"/>
              <a:t>Tricky Areas </a:t>
            </a:r>
            <a:br>
              <a:rPr lang="en-US" altLang="en-US" b="0" dirty="0"/>
            </a:br>
            <a:r>
              <a:rPr lang="en-US" dirty="0"/>
              <a:t>Telework &amp; personal use Pre-Pandemic</a:t>
            </a:r>
          </a:p>
        </p:txBody>
      </p:sp>
      <p:sp>
        <p:nvSpPr>
          <p:cNvPr id="3" name="Content Placeholder 2">
            <a:extLst>
              <a:ext uri="{FF2B5EF4-FFF2-40B4-BE49-F238E27FC236}">
                <a16:creationId xmlns:a16="http://schemas.microsoft.com/office/drawing/2014/main" id="{A41B5E63-A9D3-4D48-8109-E8AD38AE86AF}"/>
              </a:ext>
            </a:extLst>
          </p:cNvPr>
          <p:cNvSpPr>
            <a:spLocks noGrp="1"/>
          </p:cNvSpPr>
          <p:nvPr>
            <p:ph idx="1"/>
          </p:nvPr>
        </p:nvSpPr>
        <p:spPr>
          <a:xfrm>
            <a:off x="581192" y="2180497"/>
            <a:ext cx="11029615" cy="3975348"/>
          </a:xfrm>
        </p:spPr>
        <p:txBody>
          <a:bodyPr>
            <a:noAutofit/>
          </a:bodyPr>
          <a:lstStyle/>
          <a:p>
            <a:pPr marL="0" lvl="1" indent="0">
              <a:buNone/>
            </a:pPr>
            <a:r>
              <a:rPr lang="en-US" sz="2400" b="1" dirty="0">
                <a:latin typeface="Arial Nova" panose="020B0504020202020204" pitchFamily="34" charset="0"/>
              </a:rPr>
              <a:t>Telework and Equipment — Pre-Pandemic Understanding</a:t>
            </a:r>
          </a:p>
          <a:p>
            <a:pPr marL="342900" lvl="1" indent="-342900">
              <a:spcAft>
                <a:spcPts val="1200"/>
              </a:spcAft>
            </a:pPr>
            <a:r>
              <a:rPr lang="en-US" sz="2000" dirty="0">
                <a:latin typeface="Arial Nova" panose="020B0504020202020204" pitchFamily="34" charset="0"/>
              </a:rPr>
              <a:t>When employers do not provide workstation equipment, like desks and chairs, for employees to work at home as a </a:t>
            </a:r>
            <a:r>
              <a:rPr lang="en-US" sz="2000" b="1" dirty="0">
                <a:latin typeface="Arial Nova" panose="020B0504020202020204" pitchFamily="34" charset="0"/>
              </a:rPr>
              <a:t>benefit</a:t>
            </a:r>
            <a:r>
              <a:rPr lang="en-US" sz="2000" dirty="0">
                <a:latin typeface="Arial Nova" panose="020B0504020202020204" pitchFamily="34" charset="0"/>
              </a:rPr>
              <a:t> </a:t>
            </a:r>
            <a:r>
              <a:rPr lang="en-US" sz="2000" b="1" dirty="0">
                <a:latin typeface="Arial Nova" panose="020B0504020202020204" pitchFamily="34" charset="0"/>
              </a:rPr>
              <a:t>of</a:t>
            </a:r>
            <a:r>
              <a:rPr lang="en-US" sz="2000" dirty="0">
                <a:latin typeface="Arial Nova" panose="020B0504020202020204" pitchFamily="34" charset="0"/>
              </a:rPr>
              <a:t> </a:t>
            </a:r>
            <a:r>
              <a:rPr lang="en-US" sz="2000" b="1" dirty="0">
                <a:latin typeface="Arial Nova" panose="020B0504020202020204" pitchFamily="34" charset="0"/>
              </a:rPr>
              <a:t>employment</a:t>
            </a:r>
            <a:r>
              <a:rPr lang="en-US" sz="2000" dirty="0">
                <a:latin typeface="Arial Nova" panose="020B0504020202020204" pitchFamily="34" charset="0"/>
              </a:rPr>
              <a:t>, then the </a:t>
            </a:r>
            <a:r>
              <a:rPr lang="en-US" sz="2000" i="1" dirty="0">
                <a:latin typeface="Arial Nova" panose="020B0504020202020204" pitchFamily="34" charset="0"/>
              </a:rPr>
              <a:t>employee</a:t>
            </a:r>
            <a:r>
              <a:rPr lang="en-US" sz="2000" dirty="0">
                <a:latin typeface="Arial Nova" panose="020B0504020202020204" pitchFamily="34" charset="0"/>
              </a:rPr>
              <a:t>, not the </a:t>
            </a:r>
            <a:r>
              <a:rPr lang="en-US" sz="2000" i="1" dirty="0">
                <a:latin typeface="Arial Nova" panose="020B0504020202020204" pitchFamily="34" charset="0"/>
              </a:rPr>
              <a:t>employer</a:t>
            </a:r>
            <a:r>
              <a:rPr lang="en-US" sz="2000" dirty="0">
                <a:latin typeface="Arial Nova" panose="020B0504020202020204" pitchFamily="34" charset="0"/>
              </a:rPr>
              <a:t>, will generally be responsible for providing workstation equipment</a:t>
            </a:r>
          </a:p>
          <a:p>
            <a:pPr marL="342900" lvl="1" indent="-342900"/>
            <a:r>
              <a:rPr lang="en-US" sz="2000" dirty="0">
                <a:latin typeface="Arial Nova" panose="020B0504020202020204" pitchFamily="34" charset="0"/>
              </a:rPr>
              <a:t>When employees request to work from home </a:t>
            </a:r>
            <a:r>
              <a:rPr lang="en-US" sz="2000" b="1" dirty="0">
                <a:latin typeface="Arial Nova" panose="020B0504020202020204" pitchFamily="34" charset="0"/>
              </a:rPr>
              <a:t>as an accommodation</a:t>
            </a:r>
            <a:r>
              <a:rPr lang="en-US" sz="2000" dirty="0">
                <a:latin typeface="Arial Nova" panose="020B0504020202020204" pitchFamily="34" charset="0"/>
              </a:rPr>
              <a:t>, the issue of what equipment employers must provide is not clear-cut</a:t>
            </a:r>
          </a:p>
          <a:p>
            <a:pPr marL="612900" lvl="2" indent="-342900"/>
            <a:r>
              <a:rPr lang="en-US" sz="1800" dirty="0">
                <a:latin typeface="Arial Nova" panose="020B0504020202020204" pitchFamily="34" charset="0"/>
              </a:rPr>
              <a:t>ADA does not address this question, and to date, neither has the Equal Employment Opportunity Commission (EEOC)</a:t>
            </a:r>
          </a:p>
          <a:p>
            <a:pPr marL="612900" lvl="2" indent="-342900"/>
            <a:r>
              <a:rPr lang="en-US" sz="1800" dirty="0">
                <a:latin typeface="Arial Nova" panose="020B0504020202020204" pitchFamily="34" charset="0"/>
              </a:rPr>
              <a:t>Lack of equipment is not usually something related to the disability</a:t>
            </a:r>
          </a:p>
          <a:p>
            <a:pPr marL="612900" lvl="2" indent="-342900">
              <a:spcAft>
                <a:spcPts val="1200"/>
              </a:spcAft>
            </a:pPr>
            <a:r>
              <a:rPr lang="en-US" sz="1800" dirty="0">
                <a:latin typeface="Arial Nova" panose="020B0504020202020204" pitchFamily="34" charset="0"/>
              </a:rPr>
              <a:t>Argument could be made that an employer may need to provide </a:t>
            </a:r>
            <a:r>
              <a:rPr lang="en-US" sz="1800" b="1" dirty="0">
                <a:latin typeface="Arial Nova" panose="020B0504020202020204" pitchFamily="34" charset="0"/>
              </a:rPr>
              <a:t>specialized</a:t>
            </a:r>
            <a:r>
              <a:rPr lang="en-US" sz="1800" dirty="0">
                <a:latin typeface="Arial Nova" panose="020B0504020202020204" pitchFamily="34" charset="0"/>
              </a:rPr>
              <a:t> </a:t>
            </a:r>
            <a:r>
              <a:rPr lang="en-US" sz="1800" b="1" dirty="0">
                <a:latin typeface="Arial Nova" panose="020B0504020202020204" pitchFamily="34" charset="0"/>
              </a:rPr>
              <a:t>equipment</a:t>
            </a:r>
            <a:r>
              <a:rPr lang="en-US" sz="1800" dirty="0">
                <a:latin typeface="Arial Nova" panose="020B0504020202020204" pitchFamily="34" charset="0"/>
              </a:rPr>
              <a:t> that a person is unlikely to have at home (e.g., screen reading software)</a:t>
            </a:r>
          </a:p>
          <a:p>
            <a:pPr marL="0" lvl="1" indent="0">
              <a:spcAft>
                <a:spcPts val="1200"/>
              </a:spcAft>
              <a:buNone/>
            </a:pPr>
            <a:r>
              <a:rPr lang="en-US" sz="2000" dirty="0">
                <a:latin typeface="Arial Nova" panose="020B0504020202020204" pitchFamily="34" charset="0"/>
                <a:hlinkClick r:id="rId3"/>
              </a:rPr>
              <a:t>JAN's Accommodation and Compliance: Telework</a:t>
            </a:r>
            <a:endParaRPr lang="en-US" sz="2000" dirty="0">
              <a:latin typeface="Arial Nova" panose="020B0504020202020204" pitchFamily="34" charset="0"/>
            </a:endParaRPr>
          </a:p>
        </p:txBody>
      </p:sp>
      <p:sp>
        <p:nvSpPr>
          <p:cNvPr id="4" name="Slide Number Placeholder 3">
            <a:extLst>
              <a:ext uri="{FF2B5EF4-FFF2-40B4-BE49-F238E27FC236}">
                <a16:creationId xmlns:a16="http://schemas.microsoft.com/office/drawing/2014/main" id="{EF9AC0ED-70CE-4966-9F77-8FD33803ACD9}"/>
              </a:ext>
            </a:extLst>
          </p:cNvPr>
          <p:cNvSpPr>
            <a:spLocks noGrp="1"/>
          </p:cNvSpPr>
          <p:nvPr>
            <p:ph type="sldNum" sz="quarter" idx="12"/>
          </p:nvPr>
        </p:nvSpPr>
        <p:spPr/>
        <p:txBody>
          <a:bodyPr/>
          <a:lstStyle/>
          <a:p>
            <a:fld id="{D57F1E4F-1CFF-5643-939E-217C01CDF565}" type="slidenum">
              <a:rPr lang="en-US" sz="1600" smtClean="0">
                <a:solidFill>
                  <a:schemeClr val="accent1"/>
                </a:solidFill>
                <a:latin typeface="Arial Nova" panose="020B0504020202020204" pitchFamily="34" charset="0"/>
                <a:cs typeface="Arial" panose="020B0604020202020204" pitchFamily="34" charset="0"/>
              </a:rPr>
              <a:pPr/>
              <a:t>29</a:t>
            </a:fld>
            <a:endParaRPr lang="en-US" sz="1600" dirty="0">
              <a:solidFill>
                <a:schemeClr val="accent1"/>
              </a:solidFill>
              <a:latin typeface="Arial Nova" panose="020B0504020202020204" pitchFamily="34" charset="0"/>
              <a:cs typeface="Arial" panose="020B0604020202020204" pitchFamily="34" charset="0"/>
            </a:endParaRPr>
          </a:p>
        </p:txBody>
      </p:sp>
    </p:spTree>
    <p:extLst>
      <p:ext uri="{BB962C8B-B14F-4D97-AF65-F5344CB8AC3E}">
        <p14:creationId xmlns:p14="http://schemas.microsoft.com/office/powerpoint/2010/main" val="2140304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4639C-8766-4AAC-BA35-547F96D3D9BE}"/>
              </a:ext>
            </a:extLst>
          </p:cNvPr>
          <p:cNvSpPr>
            <a:spLocks noGrp="1"/>
          </p:cNvSpPr>
          <p:nvPr>
            <p:ph type="title"/>
          </p:nvPr>
        </p:nvSpPr>
        <p:spPr>
          <a:xfrm>
            <a:off x="581192" y="702156"/>
            <a:ext cx="11029616" cy="1013800"/>
          </a:xfrm>
        </p:spPr>
        <p:txBody>
          <a:bodyPr>
            <a:normAutofit/>
          </a:bodyPr>
          <a:lstStyle/>
          <a:p>
            <a:r>
              <a:rPr lang="en-US" dirty="0">
                <a:solidFill>
                  <a:srgbClr val="FFFEFF"/>
                </a:solidFill>
              </a:rPr>
              <a:t>Housekeeping 2</a:t>
            </a:r>
          </a:p>
        </p:txBody>
      </p:sp>
      <p:sp>
        <p:nvSpPr>
          <p:cNvPr id="4" name="Slide Number Placeholder 3">
            <a:extLst>
              <a:ext uri="{FF2B5EF4-FFF2-40B4-BE49-F238E27FC236}">
                <a16:creationId xmlns:a16="http://schemas.microsoft.com/office/drawing/2014/main" id="{5AAA4C37-1AED-4F4E-AF40-81719900D239}"/>
              </a:ext>
            </a:extLst>
          </p:cNvPr>
          <p:cNvSpPr>
            <a:spLocks noGrp="1"/>
          </p:cNvSpPr>
          <p:nvPr>
            <p:ph type="sldNum" sz="quarter" idx="12"/>
          </p:nvPr>
        </p:nvSpPr>
        <p:spPr>
          <a:xfrm>
            <a:off x="10665305" y="92075"/>
            <a:ext cx="1052508" cy="365125"/>
          </a:xfrm>
        </p:spPr>
        <p:txBody>
          <a:bodyPr>
            <a:normAutofit/>
          </a:bodyPr>
          <a:lstStyle/>
          <a:p>
            <a:pPr marL="0" marR="0" lvl="0" indent="0" algn="r" defTabSz="914400" rtl="0" eaLnBrk="0" fontAlgn="base" latinLnBrk="0" hangingPunct="0">
              <a:lnSpc>
                <a:spcPct val="90000"/>
              </a:lnSpc>
              <a:spcBef>
                <a:spcPct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C5F"/>
                </a:solidFill>
                <a:effectLst/>
                <a:uLnTx/>
                <a:uFillTx/>
                <a:latin typeface="Arial Nova" panose="020B0504020202020204" pitchFamily="34" charset="0"/>
              </a:rPr>
              <a:pPr marL="0" marR="0" lvl="0" indent="0" algn="r" defTabSz="914400" rtl="0" eaLnBrk="0" fontAlgn="base" latinLnBrk="0" hangingPunct="0">
                <a:lnSpc>
                  <a:spcPct val="90000"/>
                </a:lnSpc>
                <a:spcBef>
                  <a:spcPct val="0"/>
                </a:spcBef>
                <a:spcAft>
                  <a:spcPts val="600"/>
                </a:spcAft>
                <a:buClrTx/>
                <a:buSzTx/>
                <a:buFontTx/>
                <a:buNone/>
                <a:tabLst/>
                <a:defRPr/>
              </a:pPr>
              <a:t>3</a:t>
            </a:fld>
            <a:endParaRPr kumimoji="0" lang="en-US" sz="1600" b="0" i="0" u="none" strike="noStrike" kern="1200" cap="none" spc="0" normalizeH="0" baseline="0" noProof="0" dirty="0">
              <a:ln>
                <a:noFill/>
              </a:ln>
              <a:solidFill>
                <a:srgbClr val="002C5F"/>
              </a:solidFill>
              <a:effectLst/>
              <a:uLnTx/>
              <a:uFillTx/>
              <a:latin typeface="Arial Nova" panose="020B0504020202020204" pitchFamily="34" charset="0"/>
            </a:endParaRPr>
          </a:p>
        </p:txBody>
      </p:sp>
      <p:graphicFrame>
        <p:nvGraphicFramePr>
          <p:cNvPr id="8" name="Content Placeholder 2" descr="PPT Slides&#10;Click the link included in the webcast login email you received&#10;Captioning&#10;Use the closed caption (CC) option or StreamText link shared in the webcast chat&#10;Transcript will be available wit webcast archive">
            <a:extLst>
              <a:ext uri="{FF2B5EF4-FFF2-40B4-BE49-F238E27FC236}">
                <a16:creationId xmlns:a16="http://schemas.microsoft.com/office/drawing/2014/main" id="{4EBCF884-6B8F-417E-9493-91071CE480E5}"/>
              </a:ext>
            </a:extLst>
          </p:cNvPr>
          <p:cNvGraphicFramePr>
            <a:graphicFrameLocks noGrp="1"/>
          </p:cNvGraphicFramePr>
          <p:nvPr>
            <p:ph idx="1"/>
            <p:extLst>
              <p:ext uri="{D42A27DB-BD31-4B8C-83A1-F6EECF244321}">
                <p14:modId xmlns:p14="http://schemas.microsoft.com/office/powerpoint/2010/main" val="209893033"/>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34574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579AC-33CC-4780-8C7B-998704C9883B}"/>
              </a:ext>
            </a:extLst>
          </p:cNvPr>
          <p:cNvSpPr>
            <a:spLocks noGrp="1"/>
          </p:cNvSpPr>
          <p:nvPr>
            <p:ph type="title"/>
          </p:nvPr>
        </p:nvSpPr>
        <p:spPr/>
        <p:txBody>
          <a:bodyPr/>
          <a:lstStyle/>
          <a:p>
            <a:r>
              <a:rPr lang="en-US" altLang="en-US" b="0" dirty="0"/>
              <a:t>Tricky Areas </a:t>
            </a:r>
            <a:br>
              <a:rPr lang="en-US" altLang="en-US" b="0" dirty="0"/>
            </a:br>
            <a:r>
              <a:rPr lang="en-US" dirty="0"/>
              <a:t>Telework &amp; personal use </a:t>
            </a:r>
            <a:r>
              <a:rPr lang="en-US" altLang="en-US" b="0" dirty="0"/>
              <a:t>during a pandemic</a:t>
            </a:r>
            <a:endParaRPr lang="en-US" dirty="0"/>
          </a:p>
        </p:txBody>
      </p:sp>
      <p:sp>
        <p:nvSpPr>
          <p:cNvPr id="3" name="Content Placeholder 2">
            <a:extLst>
              <a:ext uri="{FF2B5EF4-FFF2-40B4-BE49-F238E27FC236}">
                <a16:creationId xmlns:a16="http://schemas.microsoft.com/office/drawing/2014/main" id="{A41B5E63-A9D3-4D48-8109-E8AD38AE86AF}"/>
              </a:ext>
            </a:extLst>
          </p:cNvPr>
          <p:cNvSpPr>
            <a:spLocks noGrp="1"/>
          </p:cNvSpPr>
          <p:nvPr>
            <p:ph idx="1"/>
          </p:nvPr>
        </p:nvSpPr>
        <p:spPr>
          <a:xfrm>
            <a:off x="581192" y="2180496"/>
            <a:ext cx="11168432" cy="3975348"/>
          </a:xfrm>
        </p:spPr>
        <p:txBody>
          <a:bodyPr>
            <a:noAutofit/>
          </a:bodyPr>
          <a:lstStyle/>
          <a:p>
            <a:pPr marL="0" lvl="1" indent="0">
              <a:spcAft>
                <a:spcPts val="1200"/>
              </a:spcAft>
              <a:buNone/>
            </a:pPr>
            <a:r>
              <a:rPr lang="en-US" sz="2400" b="1" dirty="0">
                <a:latin typeface="Arial Nova" panose="020B0504020202020204" pitchFamily="34" charset="0"/>
              </a:rPr>
              <a:t>Telework and Equipment — During a Pandemic</a:t>
            </a:r>
          </a:p>
          <a:p>
            <a:pPr marL="0" lvl="1" indent="0">
              <a:spcAft>
                <a:spcPts val="1200"/>
              </a:spcAft>
              <a:buNone/>
            </a:pPr>
            <a:r>
              <a:rPr lang="en-US" sz="2000" b="1" dirty="0">
                <a:latin typeface="Arial Nova" panose="020B0504020202020204" pitchFamily="34" charset="0"/>
              </a:rPr>
              <a:t>Q 14. During a pandemic, must an employer continue to provide reasonable accommodations for employees with known disabilities that are unrelated to the pandemic, barring undue hardship?</a:t>
            </a:r>
          </a:p>
          <a:p>
            <a:pPr marL="0" lvl="1" indent="0">
              <a:buNone/>
            </a:pPr>
            <a:r>
              <a:rPr lang="en-US" sz="2000" dirty="0">
                <a:latin typeface="Arial Nova" panose="020B0504020202020204" pitchFamily="34" charset="0"/>
              </a:rPr>
              <a:t>“...If an employee with a disability needs the </a:t>
            </a:r>
            <a:r>
              <a:rPr lang="en-US" sz="2000" b="1" dirty="0">
                <a:latin typeface="Arial Nova" panose="020B0504020202020204" pitchFamily="34" charset="0"/>
              </a:rPr>
              <a:t>same</a:t>
            </a:r>
            <a:r>
              <a:rPr lang="en-US" sz="2000" dirty="0">
                <a:latin typeface="Arial Nova" panose="020B0504020202020204" pitchFamily="34" charset="0"/>
              </a:rPr>
              <a:t> reasonable accommodation at a telework site that he had at the workplace, the </a:t>
            </a:r>
            <a:r>
              <a:rPr lang="en-US" sz="2000" b="1" dirty="0">
                <a:latin typeface="Arial Nova" panose="020B0504020202020204" pitchFamily="34" charset="0"/>
              </a:rPr>
              <a:t>employer should provide </a:t>
            </a:r>
            <a:r>
              <a:rPr lang="en-US" sz="2000" dirty="0">
                <a:latin typeface="Arial Nova" panose="020B0504020202020204" pitchFamily="34" charset="0"/>
              </a:rPr>
              <a:t>that accommodation, absent undue hardship. In the event of undue hardship, the employer and employee should cooperate to identify an alternative reasonable accommodation.”</a:t>
            </a:r>
          </a:p>
          <a:p>
            <a:pPr marL="0" lvl="1" indent="0">
              <a:buNone/>
            </a:pPr>
            <a:r>
              <a:rPr lang="en-US" sz="2000" dirty="0">
                <a:latin typeface="Arial Nova" panose="020B0504020202020204" pitchFamily="34" charset="0"/>
                <a:hlinkClick r:id="rId3"/>
              </a:rPr>
              <a:t>Pandemic Preparedness in the Workplace and the ADA</a:t>
            </a:r>
            <a:endParaRPr lang="en-US" sz="2000" dirty="0">
              <a:latin typeface="Arial Nova" panose="020B0504020202020204" pitchFamily="34" charset="0"/>
            </a:endParaRPr>
          </a:p>
          <a:p>
            <a:pPr marL="0" lvl="1" indent="0">
              <a:buNone/>
            </a:pPr>
            <a:r>
              <a:rPr lang="en-US" sz="2000" dirty="0">
                <a:latin typeface="Arial Nova" panose="020B0504020202020204" pitchFamily="34" charset="0"/>
                <a:hlinkClick r:id="rId4"/>
              </a:rPr>
              <a:t>What You Should Know About COVID-19 and the ADA, the Rehabilitation Act, </a:t>
            </a:r>
            <a:br>
              <a:rPr lang="en-US" sz="2000" dirty="0">
                <a:latin typeface="Arial Nova" panose="020B0504020202020204" pitchFamily="34" charset="0"/>
                <a:hlinkClick r:id="rId4"/>
              </a:rPr>
            </a:br>
            <a:r>
              <a:rPr lang="en-US" sz="2000" dirty="0">
                <a:latin typeface="Arial Nova" panose="020B0504020202020204" pitchFamily="34" charset="0"/>
                <a:hlinkClick r:id="rId4"/>
              </a:rPr>
              <a:t>and Other EEO Laws</a:t>
            </a:r>
            <a:r>
              <a:rPr lang="en-US" sz="2000" dirty="0">
                <a:latin typeface="Arial Nova" panose="020B0504020202020204" pitchFamily="34" charset="0"/>
              </a:rPr>
              <a:t> (See also, D.14)</a:t>
            </a:r>
          </a:p>
        </p:txBody>
      </p:sp>
      <p:sp>
        <p:nvSpPr>
          <p:cNvPr id="4" name="Slide Number Placeholder 3">
            <a:extLst>
              <a:ext uri="{FF2B5EF4-FFF2-40B4-BE49-F238E27FC236}">
                <a16:creationId xmlns:a16="http://schemas.microsoft.com/office/drawing/2014/main" id="{EF9AC0ED-70CE-4966-9F77-8FD33803ACD9}"/>
              </a:ext>
            </a:extLst>
          </p:cNvPr>
          <p:cNvSpPr>
            <a:spLocks noGrp="1"/>
          </p:cNvSpPr>
          <p:nvPr>
            <p:ph type="sldNum" sz="quarter" idx="12"/>
          </p:nvPr>
        </p:nvSpPr>
        <p:spPr/>
        <p:txBody>
          <a:bodyPr/>
          <a:lstStyle/>
          <a:p>
            <a:fld id="{D57F1E4F-1CFF-5643-939E-217C01CDF565}" type="slidenum">
              <a:rPr lang="en-US" sz="1600" smtClean="0">
                <a:solidFill>
                  <a:schemeClr val="accent1"/>
                </a:solidFill>
                <a:latin typeface="Arial Nova" panose="020B0504020202020204" pitchFamily="34" charset="0"/>
                <a:cs typeface="Arial" panose="020B0604020202020204" pitchFamily="34" charset="0"/>
              </a:rPr>
              <a:pPr/>
              <a:t>30</a:t>
            </a:fld>
            <a:endParaRPr lang="en-US" sz="1600" dirty="0">
              <a:solidFill>
                <a:schemeClr val="accent1"/>
              </a:solidFill>
              <a:latin typeface="Arial Nova" panose="020B0504020202020204" pitchFamily="34" charset="0"/>
              <a:cs typeface="Arial" panose="020B0604020202020204" pitchFamily="34" charset="0"/>
            </a:endParaRPr>
          </a:p>
        </p:txBody>
      </p:sp>
    </p:spTree>
    <p:extLst>
      <p:ext uri="{BB962C8B-B14F-4D97-AF65-F5344CB8AC3E}">
        <p14:creationId xmlns:p14="http://schemas.microsoft.com/office/powerpoint/2010/main" val="702967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579AC-33CC-4780-8C7B-998704C9883B}"/>
              </a:ext>
            </a:extLst>
          </p:cNvPr>
          <p:cNvSpPr>
            <a:spLocks noGrp="1"/>
          </p:cNvSpPr>
          <p:nvPr>
            <p:ph type="title"/>
          </p:nvPr>
        </p:nvSpPr>
        <p:spPr/>
        <p:txBody>
          <a:bodyPr/>
          <a:lstStyle/>
          <a:p>
            <a:r>
              <a:rPr lang="en-US" dirty="0"/>
              <a:t>Tricky Areas</a:t>
            </a:r>
            <a:br>
              <a:rPr lang="en-US" dirty="0"/>
            </a:br>
            <a:r>
              <a:rPr lang="en-US" dirty="0"/>
              <a:t>Telework &amp; personal use</a:t>
            </a:r>
            <a:r>
              <a:rPr lang="en-US" altLang="en-US" b="0" dirty="0"/>
              <a:t> — situation</a:t>
            </a:r>
            <a:endParaRPr lang="en-US" dirty="0"/>
          </a:p>
        </p:txBody>
      </p:sp>
      <p:sp>
        <p:nvSpPr>
          <p:cNvPr id="3" name="Content Placeholder 2">
            <a:extLst>
              <a:ext uri="{FF2B5EF4-FFF2-40B4-BE49-F238E27FC236}">
                <a16:creationId xmlns:a16="http://schemas.microsoft.com/office/drawing/2014/main" id="{A41B5E63-A9D3-4D48-8109-E8AD38AE86AF}"/>
              </a:ext>
            </a:extLst>
          </p:cNvPr>
          <p:cNvSpPr>
            <a:spLocks noGrp="1"/>
          </p:cNvSpPr>
          <p:nvPr>
            <p:ph idx="1"/>
          </p:nvPr>
        </p:nvSpPr>
        <p:spPr>
          <a:xfrm>
            <a:off x="6683051" y="2180496"/>
            <a:ext cx="5066573" cy="3975348"/>
          </a:xfrm>
        </p:spPr>
        <p:txBody>
          <a:bodyPr>
            <a:normAutofit/>
          </a:bodyPr>
          <a:lstStyle/>
          <a:p>
            <a:pPr marL="0" lvl="1" indent="0">
              <a:buNone/>
            </a:pPr>
            <a:r>
              <a:rPr lang="en-US" sz="2400" dirty="0">
                <a:latin typeface="Arial Nova" panose="020B0504020202020204" pitchFamily="34" charset="0"/>
              </a:rPr>
              <a:t>An employer was reviewing their remote work policies in light of the COVID-19 pandemic. </a:t>
            </a:r>
          </a:p>
          <a:p>
            <a:pPr marL="0" lvl="1" indent="0">
              <a:buNone/>
            </a:pPr>
            <a:r>
              <a:rPr lang="en-US" sz="2400" dirty="0">
                <a:latin typeface="Arial Nova" panose="020B0504020202020204" pitchFamily="34" charset="0"/>
              </a:rPr>
              <a:t>They contacted JAN seeking guidance on whether they need to consider providing office furniture like a sit/stand desk for employees who are teleworking.</a:t>
            </a:r>
          </a:p>
        </p:txBody>
      </p:sp>
      <p:sp>
        <p:nvSpPr>
          <p:cNvPr id="4" name="Slide Number Placeholder 3">
            <a:extLst>
              <a:ext uri="{FF2B5EF4-FFF2-40B4-BE49-F238E27FC236}">
                <a16:creationId xmlns:a16="http://schemas.microsoft.com/office/drawing/2014/main" id="{EF9AC0ED-70CE-4966-9F77-8FD33803ACD9}"/>
              </a:ext>
            </a:extLst>
          </p:cNvPr>
          <p:cNvSpPr>
            <a:spLocks noGrp="1"/>
          </p:cNvSpPr>
          <p:nvPr>
            <p:ph type="sldNum" sz="quarter" idx="12"/>
          </p:nvPr>
        </p:nvSpPr>
        <p:spPr/>
        <p:txBody>
          <a:bodyPr/>
          <a:lstStyle/>
          <a:p>
            <a:fld id="{D57F1E4F-1CFF-5643-939E-217C01CDF565}" type="slidenum">
              <a:rPr lang="en-US" sz="1600" smtClean="0">
                <a:solidFill>
                  <a:schemeClr val="accent1"/>
                </a:solidFill>
                <a:latin typeface="Arial Nova" panose="020B0504020202020204" pitchFamily="34" charset="0"/>
                <a:cs typeface="Arial" panose="020B0604020202020204" pitchFamily="34" charset="0"/>
              </a:rPr>
              <a:pPr/>
              <a:t>31</a:t>
            </a:fld>
            <a:endParaRPr lang="en-US" sz="1600" dirty="0">
              <a:solidFill>
                <a:schemeClr val="accent1"/>
              </a:solidFill>
              <a:latin typeface="Arial Nova" panose="020B05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3B2B89E9-7EEA-4305-B5BF-25E32EEE821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8428" y="2180496"/>
            <a:ext cx="6035317" cy="4510004"/>
          </a:xfrm>
          <a:prstGeom prst="rect">
            <a:avLst/>
          </a:prstGeom>
        </p:spPr>
      </p:pic>
    </p:spTree>
    <p:extLst>
      <p:ext uri="{BB962C8B-B14F-4D97-AF65-F5344CB8AC3E}">
        <p14:creationId xmlns:p14="http://schemas.microsoft.com/office/powerpoint/2010/main" val="19910183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579AC-33CC-4780-8C7B-998704C9883B}"/>
              </a:ext>
            </a:extLst>
          </p:cNvPr>
          <p:cNvSpPr>
            <a:spLocks noGrp="1"/>
          </p:cNvSpPr>
          <p:nvPr>
            <p:ph type="title"/>
          </p:nvPr>
        </p:nvSpPr>
        <p:spPr/>
        <p:txBody>
          <a:bodyPr/>
          <a:lstStyle/>
          <a:p>
            <a:r>
              <a:rPr lang="en-US" dirty="0"/>
              <a:t>Tricky Areas</a:t>
            </a:r>
            <a:br>
              <a:rPr lang="en-US" dirty="0"/>
            </a:br>
            <a:r>
              <a:rPr lang="en-US" dirty="0"/>
              <a:t>Telework &amp; personal use</a:t>
            </a:r>
            <a:r>
              <a:rPr lang="en-US" altLang="en-US" b="0" dirty="0"/>
              <a:t> — solution</a:t>
            </a:r>
            <a:endParaRPr lang="en-US" dirty="0"/>
          </a:p>
        </p:txBody>
      </p:sp>
      <p:sp>
        <p:nvSpPr>
          <p:cNvPr id="3" name="Content Placeholder 2">
            <a:extLst>
              <a:ext uri="{FF2B5EF4-FFF2-40B4-BE49-F238E27FC236}">
                <a16:creationId xmlns:a16="http://schemas.microsoft.com/office/drawing/2014/main" id="{A41B5E63-A9D3-4D48-8109-E8AD38AE86AF}"/>
              </a:ext>
            </a:extLst>
          </p:cNvPr>
          <p:cNvSpPr>
            <a:spLocks noGrp="1"/>
          </p:cNvSpPr>
          <p:nvPr>
            <p:ph idx="1"/>
          </p:nvPr>
        </p:nvSpPr>
        <p:spPr>
          <a:xfrm>
            <a:off x="581192" y="2225937"/>
            <a:ext cx="5514808" cy="3678303"/>
          </a:xfrm>
        </p:spPr>
        <p:txBody>
          <a:bodyPr>
            <a:normAutofit/>
          </a:bodyPr>
          <a:lstStyle/>
          <a:p>
            <a:pPr marL="0" lvl="1" indent="0">
              <a:buNone/>
            </a:pPr>
            <a:r>
              <a:rPr lang="en-US" sz="2400" dirty="0">
                <a:latin typeface="Arial Nova" panose="020B0504020202020204" pitchFamily="34" charset="0"/>
              </a:rPr>
              <a:t>After contacting JAN, the employer felt prepared to handle such requests if they arose.</a:t>
            </a:r>
          </a:p>
          <a:p>
            <a:pPr marL="0" lvl="1" indent="0">
              <a:buNone/>
            </a:pPr>
            <a:r>
              <a:rPr lang="en-US" sz="2400" dirty="0">
                <a:latin typeface="Arial Nova" panose="020B0504020202020204" pitchFamily="34" charset="0"/>
              </a:rPr>
              <a:t>The remote work policy was reviewed, and based on the information provided, was adjusted to reflect the atypical circumstances of a pandemic.</a:t>
            </a:r>
          </a:p>
        </p:txBody>
      </p:sp>
      <p:sp>
        <p:nvSpPr>
          <p:cNvPr id="4" name="Slide Number Placeholder 3">
            <a:extLst>
              <a:ext uri="{FF2B5EF4-FFF2-40B4-BE49-F238E27FC236}">
                <a16:creationId xmlns:a16="http://schemas.microsoft.com/office/drawing/2014/main" id="{EF9AC0ED-70CE-4966-9F77-8FD33803ACD9}"/>
              </a:ext>
            </a:extLst>
          </p:cNvPr>
          <p:cNvSpPr>
            <a:spLocks noGrp="1"/>
          </p:cNvSpPr>
          <p:nvPr>
            <p:ph type="sldNum" sz="quarter" idx="12"/>
          </p:nvPr>
        </p:nvSpPr>
        <p:spPr/>
        <p:txBody>
          <a:bodyPr/>
          <a:lstStyle/>
          <a:p>
            <a:fld id="{D57F1E4F-1CFF-5643-939E-217C01CDF565}" type="slidenum">
              <a:rPr lang="en-US" sz="1600" smtClean="0">
                <a:solidFill>
                  <a:schemeClr val="accent1"/>
                </a:solidFill>
                <a:latin typeface="Arial Nova" panose="020B0504020202020204" pitchFamily="34" charset="0"/>
                <a:cs typeface="Arial" panose="020B0604020202020204" pitchFamily="34" charset="0"/>
              </a:rPr>
              <a:pPr/>
              <a:t>32</a:t>
            </a:fld>
            <a:endParaRPr lang="en-US" sz="1600" dirty="0">
              <a:solidFill>
                <a:schemeClr val="accent1"/>
              </a:solidFill>
              <a:latin typeface="Arial Nova" panose="020B05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AAF0508-CCFB-4269-9C8F-77BD9A5C1D29}"/>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25854" y="2116814"/>
            <a:ext cx="4923770" cy="3896551"/>
          </a:xfrm>
          <a:prstGeom prst="rect">
            <a:avLst/>
          </a:prstGeom>
        </p:spPr>
      </p:pic>
    </p:spTree>
    <p:extLst>
      <p:ext uri="{BB962C8B-B14F-4D97-AF65-F5344CB8AC3E}">
        <p14:creationId xmlns:p14="http://schemas.microsoft.com/office/powerpoint/2010/main" val="21462561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579AC-33CC-4780-8C7B-998704C9883B}"/>
              </a:ext>
            </a:extLst>
          </p:cNvPr>
          <p:cNvSpPr>
            <a:spLocks noGrp="1"/>
          </p:cNvSpPr>
          <p:nvPr>
            <p:ph type="title"/>
          </p:nvPr>
        </p:nvSpPr>
        <p:spPr/>
        <p:txBody>
          <a:bodyPr/>
          <a:lstStyle/>
          <a:p>
            <a:r>
              <a:rPr lang="en-US" dirty="0"/>
              <a:t>Tricky Areas</a:t>
            </a:r>
            <a:br>
              <a:rPr lang="en-US" dirty="0"/>
            </a:br>
            <a:r>
              <a:rPr lang="en-US" dirty="0"/>
              <a:t>Personal Use Amenities &amp; Disabilities</a:t>
            </a:r>
          </a:p>
        </p:txBody>
      </p:sp>
      <p:sp>
        <p:nvSpPr>
          <p:cNvPr id="3" name="Content Placeholder 2">
            <a:extLst>
              <a:ext uri="{FF2B5EF4-FFF2-40B4-BE49-F238E27FC236}">
                <a16:creationId xmlns:a16="http://schemas.microsoft.com/office/drawing/2014/main" id="{A41B5E63-A9D3-4D48-8109-E8AD38AE86AF}"/>
              </a:ext>
            </a:extLst>
          </p:cNvPr>
          <p:cNvSpPr>
            <a:spLocks noGrp="1"/>
          </p:cNvSpPr>
          <p:nvPr>
            <p:ph idx="1"/>
          </p:nvPr>
        </p:nvSpPr>
        <p:spPr>
          <a:xfrm>
            <a:off x="402163" y="1853508"/>
            <a:ext cx="11387674" cy="4521154"/>
          </a:xfrm>
        </p:spPr>
        <p:txBody>
          <a:bodyPr>
            <a:noAutofit/>
          </a:bodyPr>
          <a:lstStyle/>
          <a:p>
            <a:pPr marL="0" indent="0">
              <a:spcAft>
                <a:spcPts val="1200"/>
              </a:spcAft>
              <a:buNone/>
            </a:pPr>
            <a:r>
              <a:rPr lang="en-US" sz="2400" b="1" dirty="0"/>
              <a:t>What if an individual requires a personal use amenity due to a disability? For instance, an individual with diabetes needs to keep insulin refrigerated and asks to bring in a small refrigerator to store it in their office.</a:t>
            </a:r>
          </a:p>
          <a:p>
            <a:pPr>
              <a:spcBef>
                <a:spcPts val="0"/>
              </a:spcBef>
            </a:pPr>
            <a:r>
              <a:rPr lang="en-US" sz="2200" dirty="0"/>
              <a:t>Alternative options can be explored:</a:t>
            </a:r>
          </a:p>
          <a:p>
            <a:pPr lvl="1">
              <a:spcBef>
                <a:spcPts val="0"/>
              </a:spcBef>
            </a:pPr>
            <a:r>
              <a:rPr lang="en-US" sz="2200" dirty="0">
                <a:latin typeface="Arial Nova" panose="020B0504020202020204" pitchFamily="34" charset="0"/>
              </a:rPr>
              <a:t>Space in an existing refrigerator set aside for the individual to use?</a:t>
            </a:r>
          </a:p>
          <a:p>
            <a:pPr lvl="2">
              <a:spcBef>
                <a:spcPts val="0"/>
              </a:spcBef>
            </a:pPr>
            <a:r>
              <a:rPr lang="en-US" sz="2200" dirty="0">
                <a:latin typeface="Arial Nova" panose="020B0504020202020204" pitchFamily="34" charset="0"/>
              </a:rPr>
              <a:t>What about privacy concerns? </a:t>
            </a:r>
          </a:p>
          <a:p>
            <a:pPr marL="1330650" lvl="4" indent="-285750">
              <a:spcBef>
                <a:spcPts val="0"/>
              </a:spcBef>
            </a:pPr>
            <a:r>
              <a:rPr lang="en-US" sz="2200" dirty="0">
                <a:latin typeface="Arial Nova" panose="020B0504020202020204" pitchFamily="34" charset="0"/>
              </a:rPr>
              <a:t>Non-descriptive container to avoid raising questions? </a:t>
            </a:r>
          </a:p>
          <a:p>
            <a:pPr marL="1330650" lvl="4" indent="-285750">
              <a:spcBef>
                <a:spcPts val="0"/>
              </a:spcBef>
              <a:spcAft>
                <a:spcPts val="1200"/>
              </a:spcAft>
            </a:pPr>
            <a:r>
              <a:rPr lang="en-US" sz="2200" dirty="0">
                <a:latin typeface="Arial Nova" panose="020B0504020202020204" pitchFamily="34" charset="0"/>
              </a:rPr>
              <a:t>Lockbox to prevent others from sneaking around? </a:t>
            </a:r>
          </a:p>
          <a:p>
            <a:pPr marL="0" indent="0">
              <a:buNone/>
            </a:pPr>
            <a:r>
              <a:rPr lang="en-US" sz="2200" dirty="0">
                <a:hlinkClick r:id="rId3"/>
              </a:rPr>
              <a:t>Reasonable Accommodation and Undue Hardship Under the ADA</a:t>
            </a:r>
            <a:r>
              <a:rPr lang="en-US" sz="2200" dirty="0"/>
              <a:t> – Q.24 Example</a:t>
            </a:r>
          </a:p>
        </p:txBody>
      </p:sp>
      <p:sp>
        <p:nvSpPr>
          <p:cNvPr id="4" name="Slide Number Placeholder 3">
            <a:extLst>
              <a:ext uri="{FF2B5EF4-FFF2-40B4-BE49-F238E27FC236}">
                <a16:creationId xmlns:a16="http://schemas.microsoft.com/office/drawing/2014/main" id="{EF9AC0ED-70CE-4966-9F77-8FD33803ACD9}"/>
              </a:ext>
            </a:extLst>
          </p:cNvPr>
          <p:cNvSpPr>
            <a:spLocks noGrp="1"/>
          </p:cNvSpPr>
          <p:nvPr>
            <p:ph type="sldNum" sz="quarter" idx="12"/>
          </p:nvPr>
        </p:nvSpPr>
        <p:spPr/>
        <p:txBody>
          <a:bodyPr/>
          <a:lstStyle/>
          <a:p>
            <a:fld id="{D57F1E4F-1CFF-5643-939E-217C01CDF565}" type="slidenum">
              <a:rPr lang="en-US" sz="1600" smtClean="0">
                <a:solidFill>
                  <a:schemeClr val="accent1"/>
                </a:solidFill>
                <a:latin typeface="Arial Nova" panose="020B0504020202020204" pitchFamily="34" charset="0"/>
                <a:cs typeface="Arial" panose="020B0604020202020204" pitchFamily="34" charset="0"/>
              </a:rPr>
              <a:pPr/>
              <a:t>33</a:t>
            </a:fld>
            <a:endParaRPr lang="en-US" sz="1600" dirty="0">
              <a:solidFill>
                <a:schemeClr val="accent1"/>
              </a:solidFill>
              <a:latin typeface="Arial Nova" panose="020B0504020202020204" pitchFamily="34" charset="0"/>
              <a:cs typeface="Arial" panose="020B0604020202020204" pitchFamily="34" charset="0"/>
            </a:endParaRPr>
          </a:p>
        </p:txBody>
      </p:sp>
    </p:spTree>
    <p:extLst>
      <p:ext uri="{BB962C8B-B14F-4D97-AF65-F5344CB8AC3E}">
        <p14:creationId xmlns:p14="http://schemas.microsoft.com/office/powerpoint/2010/main" val="3078483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579AC-33CC-4780-8C7B-998704C9883B}"/>
              </a:ext>
            </a:extLst>
          </p:cNvPr>
          <p:cNvSpPr>
            <a:spLocks noGrp="1"/>
          </p:cNvSpPr>
          <p:nvPr>
            <p:ph type="title"/>
          </p:nvPr>
        </p:nvSpPr>
        <p:spPr>
          <a:xfrm>
            <a:off x="581192" y="702156"/>
            <a:ext cx="11029616" cy="1013800"/>
          </a:xfrm>
        </p:spPr>
        <p:txBody>
          <a:bodyPr>
            <a:normAutofit/>
          </a:bodyPr>
          <a:lstStyle/>
          <a:p>
            <a:r>
              <a:rPr lang="en-US" dirty="0"/>
              <a:t>Tricky Areas</a:t>
            </a:r>
            <a:br>
              <a:rPr lang="en-US" dirty="0"/>
            </a:br>
            <a:r>
              <a:rPr lang="en-US" dirty="0"/>
              <a:t>Personal Use Amenities &amp; Disabilities (2)</a:t>
            </a:r>
          </a:p>
        </p:txBody>
      </p:sp>
      <p:sp>
        <p:nvSpPr>
          <p:cNvPr id="23" name="Rectangle 20">
            <a:extLst>
              <a:ext uri="{FF2B5EF4-FFF2-40B4-BE49-F238E27FC236}">
                <a16:creationId xmlns:a16="http://schemas.microsoft.com/office/drawing/2014/main" id="{2A2327CB-1839-4A51-8B61-B95E86C56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896A4A4-DB72-4FB1-A70B-D17C37B1642A}"/>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
          <a:stretch/>
        </p:blipFill>
        <p:spPr>
          <a:xfrm>
            <a:off x="657225" y="2361056"/>
            <a:ext cx="3305175" cy="3649219"/>
          </a:xfrm>
          <a:prstGeom prst="rect">
            <a:avLst/>
          </a:prstGeom>
        </p:spPr>
      </p:pic>
      <p:sp>
        <p:nvSpPr>
          <p:cNvPr id="3" name="Content Placeholder 2">
            <a:extLst>
              <a:ext uri="{FF2B5EF4-FFF2-40B4-BE49-F238E27FC236}">
                <a16:creationId xmlns:a16="http://schemas.microsoft.com/office/drawing/2014/main" id="{A41B5E63-A9D3-4D48-8109-E8AD38AE86AF}"/>
              </a:ext>
            </a:extLst>
          </p:cNvPr>
          <p:cNvSpPr>
            <a:spLocks noGrp="1"/>
          </p:cNvSpPr>
          <p:nvPr>
            <p:ph idx="1"/>
          </p:nvPr>
        </p:nvSpPr>
        <p:spPr>
          <a:xfrm>
            <a:off x="4505325" y="2180496"/>
            <a:ext cx="7105481" cy="4045683"/>
          </a:xfrm>
        </p:spPr>
        <p:txBody>
          <a:bodyPr>
            <a:normAutofit/>
          </a:bodyPr>
          <a:lstStyle/>
          <a:p>
            <a:r>
              <a:rPr lang="en-US" sz="2400" dirty="0"/>
              <a:t>If there is no undue hardship, allowing the individual to bring in the amenity to use on site would still need to be considered and might be easier</a:t>
            </a:r>
          </a:p>
          <a:p>
            <a:r>
              <a:rPr lang="en-US" sz="2400" dirty="0">
                <a:latin typeface="Arial Nova" panose="020B0504020202020204" pitchFamily="34" charset="0"/>
              </a:rPr>
              <a:t>Purchasing one may not be required depending on case-specific details, but an employer still may do so</a:t>
            </a:r>
          </a:p>
        </p:txBody>
      </p:sp>
      <p:sp>
        <p:nvSpPr>
          <p:cNvPr id="4" name="Slide Number Placeholder 3">
            <a:extLst>
              <a:ext uri="{FF2B5EF4-FFF2-40B4-BE49-F238E27FC236}">
                <a16:creationId xmlns:a16="http://schemas.microsoft.com/office/drawing/2014/main" id="{EF9AC0ED-70CE-4966-9F77-8FD33803ACD9}"/>
              </a:ext>
            </a:extLst>
          </p:cNvPr>
          <p:cNvSpPr>
            <a:spLocks noGrp="1"/>
          </p:cNvSpPr>
          <p:nvPr>
            <p:ph type="sldNum" sz="quarter" idx="12"/>
          </p:nvPr>
        </p:nvSpPr>
        <p:spPr>
          <a:xfrm>
            <a:off x="10665178" y="66928"/>
            <a:ext cx="1052508" cy="365125"/>
          </a:xfrm>
        </p:spPr>
        <p:txBody>
          <a:bodyPr>
            <a:normAutofit/>
          </a:bodyPr>
          <a:lstStyle/>
          <a:p>
            <a:pPr>
              <a:lnSpc>
                <a:spcPct val="90000"/>
              </a:lnSpc>
              <a:spcAft>
                <a:spcPts val="600"/>
              </a:spcAft>
            </a:pPr>
            <a:fld id="{D57F1E4F-1CFF-5643-939E-217C01CDF565}" type="slidenum">
              <a:rPr lang="en-US" sz="1600" smtClean="0">
                <a:solidFill>
                  <a:srgbClr val="002060"/>
                </a:solidFill>
                <a:latin typeface="Arial Nova" panose="020B0504020202020204" pitchFamily="34" charset="0"/>
                <a:cs typeface="Arial" panose="020B0604020202020204" pitchFamily="34" charset="0"/>
              </a:rPr>
              <a:pPr>
                <a:lnSpc>
                  <a:spcPct val="90000"/>
                </a:lnSpc>
                <a:spcAft>
                  <a:spcPts val="600"/>
                </a:spcAft>
              </a:pPr>
              <a:t>34</a:t>
            </a:fld>
            <a:endParaRPr lang="en-US" sz="1600" dirty="0">
              <a:solidFill>
                <a:srgbClr val="002060"/>
              </a:solidFill>
              <a:latin typeface="Arial Nova" panose="020B0504020202020204" pitchFamily="34" charset="0"/>
              <a:cs typeface="Arial" panose="020B0604020202020204" pitchFamily="34" charset="0"/>
            </a:endParaRPr>
          </a:p>
        </p:txBody>
      </p:sp>
    </p:spTree>
    <p:extLst>
      <p:ext uri="{BB962C8B-B14F-4D97-AF65-F5344CB8AC3E}">
        <p14:creationId xmlns:p14="http://schemas.microsoft.com/office/powerpoint/2010/main" val="3308937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579AC-33CC-4780-8C7B-998704C9883B}"/>
              </a:ext>
            </a:extLst>
          </p:cNvPr>
          <p:cNvSpPr>
            <a:spLocks noGrp="1"/>
          </p:cNvSpPr>
          <p:nvPr>
            <p:ph type="title"/>
          </p:nvPr>
        </p:nvSpPr>
        <p:spPr>
          <a:xfrm>
            <a:off x="581192" y="702156"/>
            <a:ext cx="11029616" cy="1013800"/>
          </a:xfrm>
        </p:spPr>
        <p:txBody>
          <a:bodyPr>
            <a:normAutofit/>
          </a:bodyPr>
          <a:lstStyle/>
          <a:p>
            <a:r>
              <a:rPr lang="en-US" dirty="0"/>
              <a:t>Tricky Areas</a:t>
            </a:r>
            <a:br>
              <a:rPr lang="en-US" dirty="0"/>
            </a:br>
            <a:r>
              <a:rPr lang="en-US" dirty="0"/>
              <a:t>Personal Use Amenities &amp; Disabilities </a:t>
            </a:r>
            <a:r>
              <a:rPr lang="en-US" altLang="en-US" b="0" dirty="0"/>
              <a:t>— situation</a:t>
            </a:r>
            <a:endParaRPr lang="en-US" dirty="0"/>
          </a:p>
        </p:txBody>
      </p:sp>
      <p:sp>
        <p:nvSpPr>
          <p:cNvPr id="10" name="Rectangle 9">
            <a:extLst>
              <a:ext uri="{FF2B5EF4-FFF2-40B4-BE49-F238E27FC236}">
                <a16:creationId xmlns:a16="http://schemas.microsoft.com/office/drawing/2014/main" id="{F9E22090-20B0-4E64-847E-6DE402F70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DA24F3C-1DAC-4109-9875-38142F9F2C6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7225" y="2528937"/>
            <a:ext cx="3305175" cy="3313457"/>
          </a:xfrm>
          <a:prstGeom prst="rect">
            <a:avLst/>
          </a:prstGeom>
        </p:spPr>
      </p:pic>
      <p:sp>
        <p:nvSpPr>
          <p:cNvPr id="3" name="Content Placeholder 2">
            <a:extLst>
              <a:ext uri="{FF2B5EF4-FFF2-40B4-BE49-F238E27FC236}">
                <a16:creationId xmlns:a16="http://schemas.microsoft.com/office/drawing/2014/main" id="{A41B5E63-A9D3-4D48-8109-E8AD38AE86AF}"/>
              </a:ext>
            </a:extLst>
          </p:cNvPr>
          <p:cNvSpPr>
            <a:spLocks noGrp="1"/>
          </p:cNvSpPr>
          <p:nvPr>
            <p:ph idx="1"/>
          </p:nvPr>
        </p:nvSpPr>
        <p:spPr>
          <a:xfrm>
            <a:off x="4505325" y="2180496"/>
            <a:ext cx="7105481" cy="4045683"/>
          </a:xfrm>
        </p:spPr>
        <p:txBody>
          <a:bodyPr>
            <a:normAutofit/>
          </a:bodyPr>
          <a:lstStyle/>
          <a:p>
            <a:pPr marL="0" indent="0">
              <a:spcAft>
                <a:spcPts val="1200"/>
              </a:spcAft>
              <a:buNone/>
            </a:pPr>
            <a:r>
              <a:rPr lang="en-US" sz="2200" dirty="0"/>
              <a:t>An employer received an accommodation request from an individual experiencing diabetic neuropathy.</a:t>
            </a:r>
          </a:p>
          <a:p>
            <a:pPr marL="0" indent="0">
              <a:buNone/>
            </a:pPr>
            <a:r>
              <a:rPr lang="en-US" sz="2200" dirty="0"/>
              <a:t>The individual is requesting that the employer provide them with speech recognition software, a headset with a microphone to minimize typing, and a small refrigerator be provided to store their insulin, among other accommodations. The employer reached out to JAN </a:t>
            </a:r>
            <a:br>
              <a:rPr lang="en-US" sz="2200" dirty="0"/>
            </a:br>
            <a:r>
              <a:rPr lang="en-US" sz="2200" dirty="0"/>
              <a:t>for guidance.</a:t>
            </a:r>
          </a:p>
        </p:txBody>
      </p:sp>
      <p:sp>
        <p:nvSpPr>
          <p:cNvPr id="4" name="Slide Number Placeholder 3">
            <a:extLst>
              <a:ext uri="{FF2B5EF4-FFF2-40B4-BE49-F238E27FC236}">
                <a16:creationId xmlns:a16="http://schemas.microsoft.com/office/drawing/2014/main" id="{EF9AC0ED-70CE-4966-9F77-8FD33803ACD9}"/>
              </a:ext>
            </a:extLst>
          </p:cNvPr>
          <p:cNvSpPr>
            <a:spLocks noGrp="1"/>
          </p:cNvSpPr>
          <p:nvPr>
            <p:ph type="sldNum" sz="quarter" idx="12"/>
          </p:nvPr>
        </p:nvSpPr>
        <p:spPr>
          <a:xfrm>
            <a:off x="10700804" y="55053"/>
            <a:ext cx="1052508" cy="365125"/>
          </a:xfrm>
        </p:spPr>
        <p:txBody>
          <a:bodyPr>
            <a:normAutofit/>
          </a:bodyPr>
          <a:lstStyle/>
          <a:p>
            <a:pPr>
              <a:lnSpc>
                <a:spcPct val="90000"/>
              </a:lnSpc>
              <a:spcAft>
                <a:spcPts val="600"/>
              </a:spcAft>
            </a:pPr>
            <a:fld id="{D57F1E4F-1CFF-5643-939E-217C01CDF565}" type="slidenum">
              <a:rPr lang="en-US" sz="1600" smtClean="0">
                <a:solidFill>
                  <a:srgbClr val="002060"/>
                </a:solidFill>
                <a:latin typeface="Arial Nova" panose="020B0504020202020204" pitchFamily="34" charset="0"/>
                <a:cs typeface="Arial" panose="020B0604020202020204" pitchFamily="34" charset="0"/>
              </a:rPr>
              <a:pPr>
                <a:lnSpc>
                  <a:spcPct val="90000"/>
                </a:lnSpc>
                <a:spcAft>
                  <a:spcPts val="600"/>
                </a:spcAft>
              </a:pPr>
              <a:t>35</a:t>
            </a:fld>
            <a:endParaRPr lang="en-US" sz="1600" dirty="0">
              <a:solidFill>
                <a:srgbClr val="002060"/>
              </a:solidFill>
              <a:latin typeface="Arial Nova" panose="020B0504020202020204" pitchFamily="34" charset="0"/>
              <a:cs typeface="Arial" panose="020B0604020202020204" pitchFamily="34" charset="0"/>
            </a:endParaRPr>
          </a:p>
        </p:txBody>
      </p:sp>
    </p:spTree>
    <p:extLst>
      <p:ext uri="{BB962C8B-B14F-4D97-AF65-F5344CB8AC3E}">
        <p14:creationId xmlns:p14="http://schemas.microsoft.com/office/powerpoint/2010/main" val="26633133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579AC-33CC-4780-8C7B-998704C9883B}"/>
              </a:ext>
            </a:extLst>
          </p:cNvPr>
          <p:cNvSpPr>
            <a:spLocks noGrp="1"/>
          </p:cNvSpPr>
          <p:nvPr>
            <p:ph type="title"/>
          </p:nvPr>
        </p:nvSpPr>
        <p:spPr/>
        <p:txBody>
          <a:bodyPr/>
          <a:lstStyle/>
          <a:p>
            <a:r>
              <a:rPr lang="en-US" dirty="0"/>
              <a:t>Tricky Areas</a:t>
            </a:r>
            <a:br>
              <a:rPr lang="en-US" dirty="0"/>
            </a:br>
            <a:r>
              <a:rPr lang="en-US" dirty="0"/>
              <a:t>Personal Use Amenities &amp; Disabilities</a:t>
            </a:r>
            <a:r>
              <a:rPr lang="en-US" altLang="en-US" b="0" dirty="0"/>
              <a:t> — solution</a:t>
            </a:r>
            <a:endParaRPr lang="en-US" dirty="0"/>
          </a:p>
        </p:txBody>
      </p:sp>
      <p:sp>
        <p:nvSpPr>
          <p:cNvPr id="3" name="Content Placeholder 2">
            <a:extLst>
              <a:ext uri="{FF2B5EF4-FFF2-40B4-BE49-F238E27FC236}">
                <a16:creationId xmlns:a16="http://schemas.microsoft.com/office/drawing/2014/main" id="{A41B5E63-A9D3-4D48-8109-E8AD38AE86AF}"/>
              </a:ext>
            </a:extLst>
          </p:cNvPr>
          <p:cNvSpPr>
            <a:spLocks noGrp="1"/>
          </p:cNvSpPr>
          <p:nvPr>
            <p:ph idx="1"/>
          </p:nvPr>
        </p:nvSpPr>
        <p:spPr>
          <a:xfrm>
            <a:off x="581193" y="2180496"/>
            <a:ext cx="5514808" cy="3678303"/>
          </a:xfrm>
        </p:spPr>
        <p:txBody>
          <a:bodyPr>
            <a:noAutofit/>
          </a:bodyPr>
          <a:lstStyle/>
          <a:p>
            <a:pPr marL="0" indent="0">
              <a:spcAft>
                <a:spcPts val="1200"/>
              </a:spcAft>
              <a:buNone/>
            </a:pPr>
            <a:r>
              <a:rPr lang="en-US" sz="2200" dirty="0"/>
              <a:t>The employer spoke with a JAN Consultant and later reported in the JAN follow-up survey that the accommodations were made. The speech recognition, the headset, and the refrigerator were all approved and paid for by the employer.</a:t>
            </a:r>
          </a:p>
          <a:p>
            <a:pPr marL="0" indent="0">
              <a:buNone/>
            </a:pPr>
            <a:r>
              <a:rPr lang="en-US" sz="2200" dirty="0"/>
              <a:t>The employer stated that this decision allowed them to retain a qualified employee and avoid the cost of hiring and training a new employee.</a:t>
            </a:r>
          </a:p>
        </p:txBody>
      </p:sp>
      <p:sp>
        <p:nvSpPr>
          <p:cNvPr id="4" name="Slide Number Placeholder 3">
            <a:extLst>
              <a:ext uri="{FF2B5EF4-FFF2-40B4-BE49-F238E27FC236}">
                <a16:creationId xmlns:a16="http://schemas.microsoft.com/office/drawing/2014/main" id="{EF9AC0ED-70CE-4966-9F77-8FD33803ACD9}"/>
              </a:ext>
            </a:extLst>
          </p:cNvPr>
          <p:cNvSpPr>
            <a:spLocks noGrp="1"/>
          </p:cNvSpPr>
          <p:nvPr>
            <p:ph type="sldNum" sz="quarter" idx="12"/>
          </p:nvPr>
        </p:nvSpPr>
        <p:spPr/>
        <p:txBody>
          <a:bodyPr/>
          <a:lstStyle/>
          <a:p>
            <a:fld id="{D57F1E4F-1CFF-5643-939E-217C01CDF565}" type="slidenum">
              <a:rPr lang="en-US" sz="1600" smtClean="0">
                <a:solidFill>
                  <a:schemeClr val="accent1"/>
                </a:solidFill>
                <a:latin typeface="Arial Nova" panose="020B0504020202020204" pitchFamily="34" charset="0"/>
                <a:cs typeface="Arial" panose="020B0604020202020204" pitchFamily="34" charset="0"/>
              </a:rPr>
              <a:pPr/>
              <a:t>36</a:t>
            </a:fld>
            <a:endParaRPr lang="en-US" sz="1600" dirty="0">
              <a:solidFill>
                <a:schemeClr val="accent1"/>
              </a:solidFill>
              <a:latin typeface="Arial Nova" panose="020B05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44C2E80-C111-46B0-84A5-6617BDE2C69C}"/>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91977" y="2505566"/>
            <a:ext cx="4818830" cy="3040211"/>
          </a:xfrm>
          <a:prstGeom prst="rect">
            <a:avLst/>
          </a:prstGeom>
        </p:spPr>
      </p:pic>
    </p:spTree>
    <p:extLst>
      <p:ext uri="{BB962C8B-B14F-4D97-AF65-F5344CB8AC3E}">
        <p14:creationId xmlns:p14="http://schemas.microsoft.com/office/powerpoint/2010/main" val="33808274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579AC-33CC-4780-8C7B-998704C9883B}"/>
              </a:ext>
            </a:extLst>
          </p:cNvPr>
          <p:cNvSpPr>
            <a:spLocks noGrp="1"/>
          </p:cNvSpPr>
          <p:nvPr>
            <p:ph type="title"/>
          </p:nvPr>
        </p:nvSpPr>
        <p:spPr/>
        <p:txBody>
          <a:bodyPr/>
          <a:lstStyle/>
          <a:p>
            <a:r>
              <a:rPr lang="en-US" dirty="0"/>
              <a:t>Tricky Areas</a:t>
            </a:r>
            <a:br>
              <a:rPr lang="en-US" dirty="0"/>
            </a:br>
            <a:r>
              <a:rPr lang="en-US" dirty="0"/>
              <a:t>Biohazard containers</a:t>
            </a:r>
          </a:p>
        </p:txBody>
      </p:sp>
      <p:sp>
        <p:nvSpPr>
          <p:cNvPr id="3" name="Content Placeholder 2">
            <a:extLst>
              <a:ext uri="{FF2B5EF4-FFF2-40B4-BE49-F238E27FC236}">
                <a16:creationId xmlns:a16="http://schemas.microsoft.com/office/drawing/2014/main" id="{A41B5E63-A9D3-4D48-8109-E8AD38AE86AF}"/>
              </a:ext>
            </a:extLst>
          </p:cNvPr>
          <p:cNvSpPr>
            <a:spLocks noGrp="1"/>
          </p:cNvSpPr>
          <p:nvPr>
            <p:ph idx="1"/>
          </p:nvPr>
        </p:nvSpPr>
        <p:spPr>
          <a:xfrm>
            <a:off x="581192" y="1799240"/>
            <a:ext cx="11029615" cy="4482807"/>
          </a:xfrm>
        </p:spPr>
        <p:txBody>
          <a:bodyPr>
            <a:noAutofit/>
          </a:bodyPr>
          <a:lstStyle/>
          <a:p>
            <a:pPr marL="0" lvl="1" indent="0">
              <a:buNone/>
            </a:pPr>
            <a:r>
              <a:rPr lang="en-US" sz="2400" b="1" dirty="0">
                <a:latin typeface="Arial Nova" panose="020B0504020202020204" pitchFamily="34" charset="0"/>
              </a:rPr>
              <a:t>How do we handle disposal of used medical syringes (e.g., insulin) at work? </a:t>
            </a:r>
          </a:p>
          <a:p>
            <a:pPr marL="342900" lvl="1" indent="-342900"/>
            <a:r>
              <a:rPr lang="en-US" sz="2200" dirty="0">
                <a:latin typeface="Arial Nova" panose="020B0504020202020204" pitchFamily="34" charset="0"/>
              </a:rPr>
              <a:t>Biohazard/sharps container probably still personal use item = employee responsibility</a:t>
            </a:r>
          </a:p>
          <a:p>
            <a:pPr marL="342900" lvl="1" indent="-342900">
              <a:spcAft>
                <a:spcPts val="2400"/>
              </a:spcAft>
            </a:pPr>
            <a:r>
              <a:rPr lang="en-US" sz="2200" dirty="0">
                <a:effectLst/>
                <a:latin typeface="Arial Nova" panose="020B0504020202020204" pitchFamily="34" charset="0"/>
                <a:ea typeface="Calibri" panose="020F0502020204030204" pitchFamily="34" charset="0"/>
              </a:rPr>
              <a:t>Employer probably cannot </a:t>
            </a:r>
            <a:r>
              <a:rPr lang="en-US" sz="2200" b="1" dirty="0">
                <a:effectLst/>
                <a:latin typeface="Arial Nova" panose="020B0504020202020204" pitchFamily="34" charset="0"/>
                <a:ea typeface="Calibri" panose="020F0502020204030204" pitchFamily="34" charset="0"/>
              </a:rPr>
              <a:t>insist</a:t>
            </a:r>
            <a:r>
              <a:rPr lang="en-US" sz="2200" dirty="0">
                <a:effectLst/>
                <a:latin typeface="Arial Nova" panose="020B0504020202020204" pitchFamily="34" charset="0"/>
                <a:ea typeface="Calibri" panose="020F0502020204030204" pitchFamily="34" charset="0"/>
              </a:rPr>
              <a:t> that an employee provide a biohazard container for the workplace </a:t>
            </a:r>
            <a:r>
              <a:rPr lang="en-US" sz="2200" b="1" dirty="0">
                <a:solidFill>
                  <a:srgbClr val="002060"/>
                </a:solidFill>
                <a:effectLst/>
                <a:latin typeface="Arial Nova" panose="020B0504020202020204" pitchFamily="34" charset="0"/>
                <a:ea typeface="Calibri" panose="020F0502020204030204" pitchFamily="34" charset="0"/>
              </a:rPr>
              <a:t>if the employee can safely dispose of the biohazard elsewhere</a:t>
            </a:r>
            <a:endParaRPr lang="en-US" sz="2200" b="1" dirty="0">
              <a:solidFill>
                <a:srgbClr val="002060"/>
              </a:solidFill>
              <a:latin typeface="Arial Nova" panose="020B0504020202020204" pitchFamily="34" charset="0"/>
            </a:endParaRPr>
          </a:p>
          <a:p>
            <a:pPr marL="270000" lvl="2" indent="0" algn="ctr">
              <a:spcAft>
                <a:spcPts val="1200"/>
              </a:spcAft>
              <a:buNone/>
            </a:pPr>
            <a:r>
              <a:rPr lang="en-US" sz="2400" dirty="0">
                <a:solidFill>
                  <a:srgbClr val="4590B8"/>
                </a:solidFill>
                <a:latin typeface="Arial Nova" panose="020B0504020202020204" pitchFamily="34" charset="0"/>
              </a:rPr>
              <a:t>If employer is going to </a:t>
            </a:r>
            <a:r>
              <a:rPr lang="en-US" sz="2400" u="sng" dirty="0">
                <a:solidFill>
                  <a:srgbClr val="4590B8"/>
                </a:solidFill>
                <a:latin typeface="Arial Nova" panose="020B0504020202020204" pitchFamily="34" charset="0"/>
              </a:rPr>
              <a:t>insist</a:t>
            </a:r>
            <a:r>
              <a:rPr lang="en-US" sz="2400" dirty="0">
                <a:solidFill>
                  <a:srgbClr val="4590B8"/>
                </a:solidFill>
                <a:latin typeface="Arial Nova" panose="020B0504020202020204" pitchFamily="34" charset="0"/>
              </a:rPr>
              <a:t> on specific safety protocols; </a:t>
            </a:r>
            <a:br>
              <a:rPr lang="en-US" sz="2400" dirty="0">
                <a:solidFill>
                  <a:srgbClr val="4590B8"/>
                </a:solidFill>
                <a:latin typeface="Arial Nova" panose="020B0504020202020204" pitchFamily="34" charset="0"/>
              </a:rPr>
            </a:br>
            <a:r>
              <a:rPr lang="en-US" sz="2400" dirty="0">
                <a:solidFill>
                  <a:srgbClr val="4590B8"/>
                </a:solidFill>
                <a:latin typeface="Arial Nova" panose="020B0504020202020204" pitchFamily="34" charset="0"/>
              </a:rPr>
              <a:t>practical guidance = provide the container</a:t>
            </a:r>
          </a:p>
          <a:p>
            <a:pPr marL="0" indent="0" algn="l">
              <a:buNone/>
            </a:pPr>
            <a:br>
              <a:rPr lang="en-US" sz="2200" b="0" i="0" u="sng" dirty="0">
                <a:solidFill>
                  <a:srgbClr val="005EA2"/>
                </a:solidFill>
                <a:effectLst/>
                <a:hlinkClick r:id="rId3" tooltip="EEOC Informal Discussion Letter   "/>
              </a:rPr>
            </a:br>
            <a:r>
              <a:rPr lang="en-US" sz="2200" b="0" i="0" u="sng" dirty="0">
                <a:solidFill>
                  <a:srgbClr val="005EA2"/>
                </a:solidFill>
                <a:effectLst/>
                <a:hlinkClick r:id="rId3" tooltip="EEOC Informal Discussion Letter   "/>
              </a:rPr>
              <a:t>EEOC Informal Discussion Letter</a:t>
            </a:r>
            <a:r>
              <a:rPr lang="en-US" sz="2200" b="0" i="0" dirty="0">
                <a:solidFill>
                  <a:srgbClr val="1B1B1B"/>
                </a:solidFill>
                <a:effectLst/>
              </a:rPr>
              <a:t>  </a:t>
            </a:r>
            <a:r>
              <a:rPr lang="en-US" sz="2200" b="0" i="0" dirty="0">
                <a:effectLst/>
              </a:rPr>
              <a:t>3/23/04</a:t>
            </a:r>
            <a:endParaRPr lang="en-US" sz="2000" dirty="0">
              <a:latin typeface="Arial Nova" panose="020B0504020202020204" pitchFamily="34" charset="0"/>
            </a:endParaRPr>
          </a:p>
        </p:txBody>
      </p:sp>
      <p:sp>
        <p:nvSpPr>
          <p:cNvPr id="4" name="Slide Number Placeholder 3">
            <a:extLst>
              <a:ext uri="{FF2B5EF4-FFF2-40B4-BE49-F238E27FC236}">
                <a16:creationId xmlns:a16="http://schemas.microsoft.com/office/drawing/2014/main" id="{EF9AC0ED-70CE-4966-9F77-8FD33803ACD9}"/>
              </a:ext>
            </a:extLst>
          </p:cNvPr>
          <p:cNvSpPr>
            <a:spLocks noGrp="1"/>
          </p:cNvSpPr>
          <p:nvPr>
            <p:ph type="sldNum" sz="quarter" idx="12"/>
          </p:nvPr>
        </p:nvSpPr>
        <p:spPr/>
        <p:txBody>
          <a:bodyPr/>
          <a:lstStyle/>
          <a:p>
            <a:fld id="{D57F1E4F-1CFF-5643-939E-217C01CDF565}" type="slidenum">
              <a:rPr lang="en-US" sz="1600" smtClean="0">
                <a:solidFill>
                  <a:schemeClr val="accent1"/>
                </a:solidFill>
                <a:latin typeface="Arial Nova" panose="020B0504020202020204" pitchFamily="34" charset="0"/>
                <a:cs typeface="Arial" panose="020B0604020202020204" pitchFamily="34" charset="0"/>
              </a:rPr>
              <a:pPr/>
              <a:t>37</a:t>
            </a:fld>
            <a:endParaRPr lang="en-US" sz="1600" dirty="0">
              <a:solidFill>
                <a:schemeClr val="accent1"/>
              </a:solidFill>
              <a:latin typeface="Arial Nova" panose="020B0504020202020204" pitchFamily="34" charset="0"/>
              <a:cs typeface="Arial" panose="020B0604020202020204" pitchFamily="34" charset="0"/>
            </a:endParaRPr>
          </a:p>
        </p:txBody>
      </p:sp>
    </p:spTree>
    <p:extLst>
      <p:ext uri="{BB962C8B-B14F-4D97-AF65-F5344CB8AC3E}">
        <p14:creationId xmlns:p14="http://schemas.microsoft.com/office/powerpoint/2010/main" val="21685847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73B2E-A9C8-43A8-AE07-CC4F3D32D4A1}"/>
              </a:ext>
            </a:extLst>
          </p:cNvPr>
          <p:cNvSpPr>
            <a:spLocks noGrp="1"/>
          </p:cNvSpPr>
          <p:nvPr>
            <p:ph type="title"/>
          </p:nvPr>
        </p:nvSpPr>
        <p:spPr/>
        <p:txBody>
          <a:bodyPr/>
          <a:lstStyle/>
          <a:p>
            <a:r>
              <a:rPr lang="en-US" dirty="0"/>
              <a:t>Tricky Areas</a:t>
            </a:r>
            <a:br>
              <a:rPr lang="en-US" dirty="0"/>
            </a:br>
            <a:r>
              <a:rPr lang="en-US" dirty="0"/>
              <a:t>Above &amp; Beyond ADA</a:t>
            </a:r>
            <a:r>
              <a:rPr lang="en-US" altLang="en-US" b="0" dirty="0"/>
              <a:t> —</a:t>
            </a:r>
            <a:r>
              <a:rPr lang="en-US" dirty="0"/>
              <a:t> Situation</a:t>
            </a:r>
          </a:p>
        </p:txBody>
      </p:sp>
      <p:sp>
        <p:nvSpPr>
          <p:cNvPr id="115714" name="Content Placeholder 2">
            <a:extLst>
              <a:ext uri="{FF2B5EF4-FFF2-40B4-BE49-F238E27FC236}">
                <a16:creationId xmlns:a16="http://schemas.microsoft.com/office/drawing/2014/main" id="{2B09A957-86E5-4FFF-B7C8-840876B3B502}"/>
              </a:ext>
            </a:extLst>
          </p:cNvPr>
          <p:cNvSpPr>
            <a:spLocks noGrp="1"/>
          </p:cNvSpPr>
          <p:nvPr>
            <p:ph idx="1"/>
          </p:nvPr>
        </p:nvSpPr>
        <p:spPr>
          <a:xfrm>
            <a:off x="581192" y="2012996"/>
            <a:ext cx="11029615" cy="3678303"/>
          </a:xfrm>
        </p:spPr>
        <p:txBody>
          <a:bodyPr>
            <a:normAutofit/>
          </a:bodyPr>
          <a:lstStyle/>
          <a:p>
            <a:pPr marL="0" indent="0" eaLnBrk="1" hangingPunct="1">
              <a:spcBef>
                <a:spcPct val="0"/>
              </a:spcBef>
              <a:spcAft>
                <a:spcPts val="1200"/>
              </a:spcAft>
              <a:buNone/>
              <a:defRPr/>
            </a:pPr>
            <a:r>
              <a:rPr lang="en-US" altLang="en-US" sz="2400" dirty="0"/>
              <a:t>A receptionist in training at an employment services provider was hard of hearing, had a vision impairment, and a history of meningitis. A diagnosis of dementia was also being explored.</a:t>
            </a:r>
          </a:p>
          <a:p>
            <a:pPr marL="0" indent="0" eaLnBrk="1" hangingPunct="1">
              <a:spcBef>
                <a:spcPct val="0"/>
              </a:spcBef>
              <a:buNone/>
              <a:defRPr/>
            </a:pPr>
            <a:r>
              <a:rPr lang="en-US" altLang="en-US" sz="2400" dirty="0"/>
              <a:t>After three weeks of training, he was still unable to answer the phone correctly. The employer talked with the trainee about obtaining different phone equipment and modifying training techniques, but the trainee was very stubborn and insistent about not needing help.</a:t>
            </a:r>
            <a:endParaRPr lang="en-US" altLang="en-US" sz="2400" dirty="0">
              <a:solidFill>
                <a:srgbClr val="002C5F"/>
              </a:solidFill>
            </a:endParaRPr>
          </a:p>
        </p:txBody>
      </p:sp>
      <p:sp>
        <p:nvSpPr>
          <p:cNvPr id="128003" name="Slide Number Placeholder 1">
            <a:extLst>
              <a:ext uri="{FF2B5EF4-FFF2-40B4-BE49-F238E27FC236}">
                <a16:creationId xmlns:a16="http://schemas.microsoft.com/office/drawing/2014/main" id="{9C276EC0-AA15-41AE-A969-2B800D9A77BA}"/>
              </a:ext>
            </a:extLst>
          </p:cNvPr>
          <p:cNvSpPr>
            <a:spLocks noGrp="1"/>
          </p:cNvSpPr>
          <p:nvPr>
            <p:ph type="sldNum" sz="quarter" idx="12"/>
          </p:nvPr>
        </p:nvSpPr>
        <p:spPr bwMode="auto">
          <a:xfrm>
            <a:off x="11157249" y="70115"/>
            <a:ext cx="717635" cy="3350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400" kern="1200">
                <a:solidFill>
                  <a:srgbClr val="FFFFFF"/>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fld id="{FA82AEE7-229C-4151-8E8F-A4D54DB7EB67}" type="slidenum">
              <a:rPr lang="en-US" altLang="en-US" sz="1600" smtClean="0">
                <a:solidFill>
                  <a:schemeClr val="accent1"/>
                </a:solidFill>
                <a:latin typeface="Arial Nova" panose="020B0504020202020204" pitchFamily="34" charset="0"/>
              </a:rPr>
              <a:pPr>
                <a:spcBef>
                  <a:spcPct val="0"/>
                </a:spcBef>
                <a:buFontTx/>
                <a:buNone/>
              </a:pPr>
              <a:t>38</a:t>
            </a:fld>
            <a:endParaRPr lang="en-US" altLang="en-US" sz="1600" dirty="0">
              <a:solidFill>
                <a:schemeClr val="accent1"/>
              </a:solidFill>
              <a:latin typeface="Arial Nova" panose="020B05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A3071-213A-4606-AF33-55CBC8DC8C19}"/>
              </a:ext>
            </a:extLst>
          </p:cNvPr>
          <p:cNvSpPr>
            <a:spLocks noGrp="1"/>
          </p:cNvSpPr>
          <p:nvPr>
            <p:ph type="title"/>
          </p:nvPr>
        </p:nvSpPr>
        <p:spPr>
          <a:xfrm>
            <a:off x="581192" y="702156"/>
            <a:ext cx="11029616" cy="1013800"/>
          </a:xfrm>
        </p:spPr>
        <p:txBody>
          <a:bodyPr>
            <a:normAutofit/>
          </a:bodyPr>
          <a:lstStyle/>
          <a:p>
            <a:r>
              <a:rPr lang="en-US" dirty="0"/>
              <a:t>Tricky Areas</a:t>
            </a:r>
            <a:br>
              <a:rPr lang="en-US" dirty="0"/>
            </a:br>
            <a:r>
              <a:rPr lang="en-US" dirty="0"/>
              <a:t>Above &amp; Beyond ADA</a:t>
            </a:r>
            <a:r>
              <a:rPr lang="en-US" altLang="en-US" b="0" dirty="0"/>
              <a:t> —</a:t>
            </a:r>
            <a:r>
              <a:rPr lang="en-US" dirty="0"/>
              <a:t> solution</a:t>
            </a:r>
          </a:p>
        </p:txBody>
      </p:sp>
      <p:sp>
        <p:nvSpPr>
          <p:cNvPr id="10" name="Rectangle 9">
            <a:extLst>
              <a:ext uri="{FF2B5EF4-FFF2-40B4-BE49-F238E27FC236}">
                <a16:creationId xmlns:a16="http://schemas.microsoft.com/office/drawing/2014/main" id="{3FE9758B-E361-4084-8D9F-729FA6C4A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4491DA2-512E-41BF-A55A-5B443FB6699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57225" y="2361938"/>
            <a:ext cx="4962525" cy="3647455"/>
          </a:xfrm>
          <a:prstGeom prst="rect">
            <a:avLst/>
          </a:prstGeom>
        </p:spPr>
      </p:pic>
      <p:sp>
        <p:nvSpPr>
          <p:cNvPr id="3" name="Content Placeholder 2">
            <a:extLst>
              <a:ext uri="{FF2B5EF4-FFF2-40B4-BE49-F238E27FC236}">
                <a16:creationId xmlns:a16="http://schemas.microsoft.com/office/drawing/2014/main" id="{9BDD336B-5365-4F96-8D84-6C11ECB55C3D}"/>
              </a:ext>
            </a:extLst>
          </p:cNvPr>
          <p:cNvSpPr>
            <a:spLocks noGrp="1"/>
          </p:cNvSpPr>
          <p:nvPr>
            <p:ph idx="1"/>
          </p:nvPr>
        </p:nvSpPr>
        <p:spPr>
          <a:xfrm>
            <a:off x="6335805" y="2180496"/>
            <a:ext cx="5275001" cy="4045683"/>
          </a:xfrm>
        </p:spPr>
        <p:txBody>
          <a:bodyPr>
            <a:normAutofit fontScale="92500" lnSpcReduction="20000"/>
          </a:bodyPr>
          <a:lstStyle/>
          <a:p>
            <a:pPr marL="0" marR="0" lvl="0" indent="0" defTabSz="457200" rtl="0" eaLnBrk="1" fontAlgn="auto" latinLnBrk="0" hangingPunct="1">
              <a:spcBef>
                <a:spcPct val="20000"/>
              </a:spcBef>
              <a:spcAft>
                <a:spcPts val="600"/>
              </a:spcAft>
              <a:buClr>
                <a:srgbClr val="1A3260"/>
              </a:buClr>
              <a:buSzPct val="92000"/>
              <a:buFont typeface="Wingdings 2" panose="05020102010507070707" pitchFamily="18" charset="2"/>
              <a:buNone/>
              <a:tabLst/>
              <a:defRPr/>
            </a:pPr>
            <a:r>
              <a:rPr kumimoji="0" lang="en-US" altLang="en-US" sz="2600" b="0" i="0" u="none" strike="noStrike" kern="1200" cap="none" spc="0" normalizeH="0" baseline="0" noProof="0" dirty="0">
                <a:ln>
                  <a:noFill/>
                </a:ln>
                <a:effectLst/>
                <a:uLnTx/>
                <a:uFillTx/>
                <a:latin typeface="Arial Nova" panose="020B0504020202020204" pitchFamily="34" charset="0"/>
                <a:ea typeface="+mn-ea"/>
                <a:cs typeface="Arial" panose="020B0604020202020204" pitchFamily="34" charset="0"/>
              </a:rPr>
              <a:t>The following equipment was purchased: </a:t>
            </a:r>
          </a:p>
          <a:p>
            <a:pPr marL="306000" marR="0" lvl="0" indent="-306000" defTabSz="457200" rtl="0" eaLnBrk="1" fontAlgn="auto" latinLnBrk="0" hangingPunct="1">
              <a:spcBef>
                <a:spcPct val="20000"/>
              </a:spcBef>
              <a:spcAft>
                <a:spcPts val="600"/>
              </a:spcAft>
              <a:buClr>
                <a:srgbClr val="1A3260"/>
              </a:buClr>
              <a:buSzPct val="92000"/>
              <a:buFont typeface="Wingdings 2" panose="05020102010507070707" pitchFamily="18" charset="2"/>
              <a:buChar char=""/>
              <a:tabLst/>
              <a:defRPr/>
            </a:pPr>
            <a:r>
              <a:rPr kumimoji="0" lang="en-US" altLang="en-US" sz="2400" b="0" i="0" u="none" strike="noStrike" kern="1200" cap="none" spc="0" normalizeH="0" baseline="0" noProof="0" dirty="0">
                <a:ln>
                  <a:noFill/>
                </a:ln>
                <a:effectLst/>
                <a:uLnTx/>
                <a:uFillTx/>
                <a:latin typeface="Arial Nova" panose="020B0504020202020204" pitchFamily="34" charset="0"/>
                <a:ea typeface="+mn-ea"/>
                <a:cs typeface="Arial" panose="020B0604020202020204" pitchFamily="34" charset="0"/>
              </a:rPr>
              <a:t>CCTV </a:t>
            </a:r>
          </a:p>
          <a:p>
            <a:pPr marL="306000" marR="0" lvl="0" indent="-306000" defTabSz="457200" rtl="0" eaLnBrk="1" fontAlgn="auto" latinLnBrk="0" hangingPunct="1">
              <a:spcBef>
                <a:spcPct val="20000"/>
              </a:spcBef>
              <a:spcAft>
                <a:spcPts val="600"/>
              </a:spcAft>
              <a:buClr>
                <a:srgbClr val="1A3260"/>
              </a:buClr>
              <a:buSzPct val="92000"/>
              <a:buFont typeface="Wingdings 2" panose="05020102010507070707" pitchFamily="18" charset="2"/>
              <a:buChar char=""/>
              <a:tabLst/>
              <a:defRPr/>
            </a:pPr>
            <a:r>
              <a:rPr kumimoji="0" lang="en-US" altLang="en-US" sz="2400" b="0" i="0" u="none" strike="noStrike" kern="1200" cap="none" spc="0" normalizeH="0" baseline="0" noProof="0" dirty="0">
                <a:ln>
                  <a:noFill/>
                </a:ln>
                <a:effectLst/>
                <a:uLnTx/>
                <a:uFillTx/>
                <a:latin typeface="Arial Nova" panose="020B0504020202020204" pitchFamily="34" charset="0"/>
                <a:ea typeface="+mn-ea"/>
                <a:cs typeface="Arial" panose="020B0604020202020204" pitchFamily="34" charset="0"/>
              </a:rPr>
              <a:t>Digital recorder</a:t>
            </a:r>
          </a:p>
          <a:p>
            <a:pPr marL="306000" marR="0" lvl="0" indent="-306000" defTabSz="457200" rtl="0" eaLnBrk="1" fontAlgn="auto" latinLnBrk="0" hangingPunct="1">
              <a:spcBef>
                <a:spcPct val="20000"/>
              </a:spcBef>
              <a:spcAft>
                <a:spcPts val="600"/>
              </a:spcAft>
              <a:buClr>
                <a:srgbClr val="1A3260"/>
              </a:buClr>
              <a:buSzPct val="92000"/>
              <a:buFont typeface="Wingdings 2" panose="05020102010507070707" pitchFamily="18" charset="2"/>
              <a:buChar char=""/>
              <a:tabLst/>
              <a:defRPr/>
            </a:pPr>
            <a:r>
              <a:rPr kumimoji="0" lang="en-US" altLang="en-US" sz="2400" b="0" i="0" u="none" strike="noStrike" kern="1200" cap="none" spc="0" normalizeH="0" baseline="0" noProof="0" dirty="0">
                <a:ln>
                  <a:noFill/>
                </a:ln>
                <a:effectLst/>
                <a:uLnTx/>
                <a:uFillTx/>
                <a:latin typeface="Arial Nova" panose="020B0504020202020204" pitchFamily="34" charset="0"/>
                <a:ea typeface="+mn-ea"/>
                <a:cs typeface="Arial" panose="020B0604020202020204" pitchFamily="34" charset="0"/>
              </a:rPr>
              <a:t>Phone with bump dots and headset</a:t>
            </a:r>
          </a:p>
          <a:p>
            <a:pPr marL="306000" marR="0" lvl="0" indent="-306000" defTabSz="457200" rtl="0" eaLnBrk="1" fontAlgn="auto" latinLnBrk="0" hangingPunct="1">
              <a:spcBef>
                <a:spcPct val="20000"/>
              </a:spcBef>
              <a:spcAft>
                <a:spcPts val="600"/>
              </a:spcAft>
              <a:buClr>
                <a:srgbClr val="1A3260"/>
              </a:buClr>
              <a:buSzPct val="92000"/>
              <a:buFont typeface="Wingdings 2" panose="05020102010507070707" pitchFamily="18" charset="2"/>
              <a:buChar char=""/>
              <a:tabLst/>
              <a:defRPr/>
            </a:pPr>
            <a:r>
              <a:rPr kumimoji="0" lang="en-US" altLang="en-US" sz="2400" b="0" i="0" u="none" strike="noStrike" kern="1200" cap="none" spc="0" normalizeH="0" baseline="0" noProof="0" dirty="0">
                <a:ln>
                  <a:noFill/>
                </a:ln>
                <a:effectLst/>
                <a:uLnTx/>
                <a:uFillTx/>
                <a:latin typeface="Arial Nova" panose="020B0504020202020204" pitchFamily="34" charset="0"/>
                <a:ea typeface="+mn-ea"/>
                <a:cs typeface="Arial" panose="020B0604020202020204" pitchFamily="34" charset="0"/>
              </a:rPr>
              <a:t>Tablets for writing with large lines</a:t>
            </a:r>
          </a:p>
          <a:p>
            <a:pPr marL="306000" marR="0" lvl="0" indent="-306000" defTabSz="457200" rtl="0" eaLnBrk="1" fontAlgn="auto" latinLnBrk="0" hangingPunct="1">
              <a:spcBef>
                <a:spcPct val="20000"/>
              </a:spcBef>
              <a:spcAft>
                <a:spcPts val="600"/>
              </a:spcAft>
              <a:buClr>
                <a:srgbClr val="1A3260"/>
              </a:buClr>
              <a:buSzPct val="92000"/>
              <a:buFont typeface="Wingdings 2" panose="05020102010507070707" pitchFamily="18" charset="2"/>
              <a:buChar char=""/>
              <a:tabLst/>
              <a:defRPr/>
            </a:pPr>
            <a:r>
              <a:rPr kumimoji="0" lang="en-US" altLang="en-US" sz="2400" b="0" i="0" u="none" strike="noStrike" kern="1200" cap="none" spc="0" normalizeH="0" baseline="0" noProof="0" dirty="0">
                <a:ln>
                  <a:noFill/>
                </a:ln>
                <a:effectLst/>
                <a:uLnTx/>
                <a:uFillTx/>
                <a:latin typeface="Arial Nova" panose="020B0504020202020204" pitchFamily="34" charset="0"/>
                <a:ea typeface="+mn-ea"/>
                <a:cs typeface="Arial" panose="020B0604020202020204" pitchFamily="34" charset="0"/>
              </a:rPr>
              <a:t>In/out board with pictorial representations</a:t>
            </a:r>
          </a:p>
          <a:p>
            <a:pPr marL="306000" marR="0" lvl="0" indent="-306000" defTabSz="457200" rtl="0" eaLnBrk="1" fontAlgn="auto" latinLnBrk="0" hangingPunct="1">
              <a:spcBef>
                <a:spcPct val="20000"/>
              </a:spcBef>
              <a:spcAft>
                <a:spcPts val="600"/>
              </a:spcAft>
              <a:buClr>
                <a:srgbClr val="1A3260"/>
              </a:buClr>
              <a:buSzPct val="92000"/>
              <a:buFont typeface="Wingdings 2" panose="05020102010507070707" pitchFamily="18" charset="2"/>
              <a:buChar char=""/>
              <a:tabLst/>
              <a:defRPr/>
            </a:pPr>
            <a:r>
              <a:rPr kumimoji="0" lang="en-US" altLang="en-US" sz="2400" b="0" i="0" u="none" strike="noStrike" kern="1200" cap="none" spc="0" normalizeH="0" baseline="0" noProof="0" dirty="0">
                <a:ln>
                  <a:noFill/>
                </a:ln>
                <a:effectLst/>
                <a:uLnTx/>
                <a:uFillTx/>
                <a:latin typeface="Arial Nova" panose="020B0504020202020204" pitchFamily="34" charset="0"/>
                <a:ea typeface="+mn-ea"/>
                <a:cs typeface="Arial" panose="020B0604020202020204" pitchFamily="34" charset="0"/>
              </a:rPr>
              <a:t>Hearing aids</a:t>
            </a:r>
          </a:p>
          <a:p>
            <a:pPr marL="306000" marR="0" lvl="0" indent="-306000" defTabSz="457200" rtl="0" eaLnBrk="1" fontAlgn="auto" latinLnBrk="0" hangingPunct="1">
              <a:spcBef>
                <a:spcPct val="20000"/>
              </a:spcBef>
              <a:spcAft>
                <a:spcPts val="600"/>
              </a:spcAft>
              <a:buClr>
                <a:srgbClr val="1A3260"/>
              </a:buClr>
              <a:buSzPct val="92000"/>
              <a:buFont typeface="Wingdings 2" panose="05020102010507070707" pitchFamily="18" charset="2"/>
              <a:buChar char=""/>
              <a:tabLst/>
              <a:defRPr/>
            </a:pPr>
            <a:r>
              <a:rPr lang="en-US" altLang="en-US" sz="2400" dirty="0"/>
              <a:t>Al</a:t>
            </a:r>
            <a:r>
              <a:rPr kumimoji="0" lang="en-US" altLang="en-US" sz="2400" b="0" i="0" u="none" strike="noStrike" kern="1200" cap="none" spc="0" normalizeH="0" baseline="0" noProof="0" dirty="0">
                <a:ln>
                  <a:noFill/>
                </a:ln>
                <a:effectLst/>
                <a:uLnTx/>
                <a:uFillTx/>
                <a:latin typeface="Arial Nova" panose="020B0504020202020204" pitchFamily="34" charset="0"/>
                <a:ea typeface="+mn-ea"/>
                <a:cs typeface="Arial" panose="020B0604020202020204" pitchFamily="34" charset="0"/>
              </a:rPr>
              <a:t>so helped with transportation</a:t>
            </a:r>
          </a:p>
          <a:p>
            <a:endParaRPr lang="en-US" dirty="0"/>
          </a:p>
        </p:txBody>
      </p:sp>
      <p:sp>
        <p:nvSpPr>
          <p:cNvPr id="4" name="Slide Number Placeholder 3">
            <a:extLst>
              <a:ext uri="{FF2B5EF4-FFF2-40B4-BE49-F238E27FC236}">
                <a16:creationId xmlns:a16="http://schemas.microsoft.com/office/drawing/2014/main" id="{43804A9C-D83F-4337-9D4F-F687ACBF01A1}"/>
              </a:ext>
            </a:extLst>
          </p:cNvPr>
          <p:cNvSpPr>
            <a:spLocks noGrp="1"/>
          </p:cNvSpPr>
          <p:nvPr>
            <p:ph type="sldNum" sz="quarter" idx="12"/>
          </p:nvPr>
        </p:nvSpPr>
        <p:spPr>
          <a:xfrm>
            <a:off x="10700804" y="104761"/>
            <a:ext cx="1052508" cy="365125"/>
          </a:xfrm>
        </p:spPr>
        <p:txBody>
          <a:bodyPr>
            <a:normAutofit/>
          </a:bodyPr>
          <a:lstStyle/>
          <a:p>
            <a:pPr>
              <a:lnSpc>
                <a:spcPct val="90000"/>
              </a:lnSpc>
              <a:spcAft>
                <a:spcPts val="600"/>
              </a:spcAft>
            </a:pPr>
            <a:fld id="{D57F1E4F-1CFF-5643-939E-217C01CDF565}" type="slidenum">
              <a:rPr lang="en-US" sz="1600" smtClean="0">
                <a:solidFill>
                  <a:srgbClr val="002060"/>
                </a:solidFill>
                <a:latin typeface="Arial Nova" panose="020B0504020202020204" pitchFamily="34" charset="0"/>
              </a:rPr>
              <a:pPr>
                <a:lnSpc>
                  <a:spcPct val="90000"/>
                </a:lnSpc>
                <a:spcAft>
                  <a:spcPts val="600"/>
                </a:spcAft>
              </a:pPr>
              <a:t>39</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2086537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361F0-6461-469A-A8B3-807208C8866D}"/>
              </a:ext>
            </a:extLst>
          </p:cNvPr>
          <p:cNvSpPr>
            <a:spLocks noGrp="1"/>
          </p:cNvSpPr>
          <p:nvPr>
            <p:ph type="title"/>
          </p:nvPr>
        </p:nvSpPr>
        <p:spPr>
          <a:xfrm>
            <a:off x="581192" y="702156"/>
            <a:ext cx="11029616" cy="1013800"/>
          </a:xfrm>
        </p:spPr>
        <p:txBody>
          <a:bodyPr>
            <a:normAutofit/>
          </a:bodyPr>
          <a:lstStyle/>
          <a:p>
            <a:r>
              <a:rPr lang="en-US" dirty="0"/>
              <a:t>Discussion Topics</a:t>
            </a:r>
          </a:p>
        </p:txBody>
      </p:sp>
      <p:sp>
        <p:nvSpPr>
          <p:cNvPr id="27" name="Rectangle 26">
            <a:extLst>
              <a:ext uri="{FF2B5EF4-FFF2-40B4-BE49-F238E27FC236}">
                <a16:creationId xmlns:a16="http://schemas.microsoft.com/office/drawing/2014/main" id="{3FE9758B-E361-4084-8D9F-729FA6C4A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a:extLst>
              <a:ext uri="{FF2B5EF4-FFF2-40B4-BE49-F238E27FC236}">
                <a16:creationId xmlns:a16="http://schemas.microsoft.com/office/drawing/2014/main" id="{937FB0EF-A4E0-49F9-AAD0-43CAFBF6B04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13878" y="2361056"/>
            <a:ext cx="3649219" cy="3649219"/>
          </a:xfrm>
          <a:prstGeom prst="rect">
            <a:avLst/>
          </a:prstGeom>
        </p:spPr>
      </p:pic>
      <p:sp>
        <p:nvSpPr>
          <p:cNvPr id="3" name="Content Placeholder 2">
            <a:extLst>
              <a:ext uri="{FF2B5EF4-FFF2-40B4-BE49-F238E27FC236}">
                <a16:creationId xmlns:a16="http://schemas.microsoft.com/office/drawing/2014/main" id="{F0C253A2-7387-4260-8328-65636F669295}"/>
              </a:ext>
            </a:extLst>
          </p:cNvPr>
          <p:cNvSpPr>
            <a:spLocks noGrp="1"/>
          </p:cNvSpPr>
          <p:nvPr>
            <p:ph idx="1"/>
          </p:nvPr>
        </p:nvSpPr>
        <p:spPr>
          <a:xfrm>
            <a:off x="6335805" y="2180496"/>
            <a:ext cx="5275001" cy="4045683"/>
          </a:xfrm>
        </p:spPr>
        <p:txBody>
          <a:bodyPr>
            <a:normAutofit/>
          </a:bodyPr>
          <a:lstStyle/>
          <a:p>
            <a:pPr marL="310896" lvl="1" indent="-310896">
              <a:buFont typeface="Wingdings" panose="05000000000000000000" pitchFamily="2" charset="2"/>
              <a:buChar char="§"/>
            </a:pPr>
            <a:r>
              <a:rPr lang="en-US" altLang="en-US" sz="2400" dirty="0">
                <a:latin typeface="Arial Nova" panose="020B0504020202020204" pitchFamily="34" charset="0"/>
              </a:rPr>
              <a:t>Americans with Disabilities Act (ADA) and Personal Use:</a:t>
            </a:r>
          </a:p>
          <a:p>
            <a:pPr marL="580896" lvl="2" indent="-310896">
              <a:spcAft>
                <a:spcPts val="0"/>
              </a:spcAft>
              <a:buFont typeface="Wingdings" panose="05000000000000000000" pitchFamily="2" charset="2"/>
              <a:buChar char="§"/>
            </a:pPr>
            <a:r>
              <a:rPr lang="en-US" altLang="en-US" sz="2200" dirty="0">
                <a:latin typeface="Arial Nova" panose="020B0504020202020204" pitchFamily="34" charset="0"/>
              </a:rPr>
              <a:t>Items</a:t>
            </a:r>
          </a:p>
          <a:p>
            <a:pPr marL="580896" lvl="2" indent="-310896">
              <a:spcAft>
                <a:spcPts val="0"/>
              </a:spcAft>
              <a:buFont typeface="Wingdings" panose="05000000000000000000" pitchFamily="2" charset="2"/>
              <a:buChar char="§"/>
            </a:pPr>
            <a:r>
              <a:rPr lang="en-US" altLang="en-US" sz="2200" dirty="0">
                <a:latin typeface="Arial Nova" panose="020B0504020202020204" pitchFamily="34" charset="0"/>
              </a:rPr>
              <a:t>Amenities</a:t>
            </a:r>
          </a:p>
          <a:p>
            <a:pPr marL="580896" lvl="2" indent="-310896">
              <a:spcAft>
                <a:spcPts val="1200"/>
              </a:spcAft>
              <a:buFont typeface="Wingdings" panose="05000000000000000000" pitchFamily="2" charset="2"/>
              <a:buChar char="§"/>
            </a:pPr>
            <a:r>
              <a:rPr lang="en-US" altLang="en-US" sz="2200" dirty="0">
                <a:latin typeface="Arial Nova" panose="020B0504020202020204" pitchFamily="34" charset="0"/>
              </a:rPr>
              <a:t>Services</a:t>
            </a:r>
          </a:p>
          <a:p>
            <a:pPr marL="310896" lvl="1" indent="-310896">
              <a:spcAft>
                <a:spcPts val="1200"/>
              </a:spcAft>
              <a:buFont typeface="Wingdings" panose="05000000000000000000" pitchFamily="2" charset="2"/>
              <a:buChar char="§"/>
            </a:pPr>
            <a:r>
              <a:rPr lang="en-US" altLang="en-US" sz="2400" dirty="0">
                <a:latin typeface="Arial Nova" panose="020B0504020202020204" pitchFamily="34" charset="0"/>
              </a:rPr>
              <a:t>Medical Documentation </a:t>
            </a:r>
          </a:p>
          <a:p>
            <a:pPr marL="310896" lvl="1" indent="-310896">
              <a:spcAft>
                <a:spcPts val="1200"/>
              </a:spcAft>
              <a:buFont typeface="Wingdings" panose="05000000000000000000" pitchFamily="2" charset="2"/>
              <a:buChar char="§"/>
            </a:pPr>
            <a:r>
              <a:rPr lang="en-US" altLang="en-US" sz="2400" dirty="0">
                <a:latin typeface="Arial Nova" panose="020B0504020202020204" pitchFamily="34" charset="0"/>
              </a:rPr>
              <a:t>Ownership and Funding</a:t>
            </a:r>
          </a:p>
          <a:p>
            <a:pPr marL="310896" lvl="1" indent="-310896">
              <a:buFont typeface="Wingdings" panose="05000000000000000000" pitchFamily="2" charset="2"/>
              <a:buChar char="§"/>
            </a:pPr>
            <a:r>
              <a:rPr lang="en-US" altLang="en-US" sz="2400" dirty="0">
                <a:latin typeface="Arial Nova" panose="020B0504020202020204" pitchFamily="34" charset="0"/>
              </a:rPr>
              <a:t>Tricky Areas </a:t>
            </a:r>
          </a:p>
        </p:txBody>
      </p:sp>
      <p:sp>
        <p:nvSpPr>
          <p:cNvPr id="7" name="Slide Number Placeholder 6">
            <a:extLst>
              <a:ext uri="{FF2B5EF4-FFF2-40B4-BE49-F238E27FC236}">
                <a16:creationId xmlns:a16="http://schemas.microsoft.com/office/drawing/2014/main" id="{19240776-CA32-4DF8-ABF0-F3C13C6E3E24}"/>
              </a:ext>
            </a:extLst>
          </p:cNvPr>
          <p:cNvSpPr>
            <a:spLocks noGrp="1"/>
          </p:cNvSpPr>
          <p:nvPr>
            <p:ph type="sldNum" sz="quarter" idx="12"/>
          </p:nvPr>
        </p:nvSpPr>
        <p:spPr>
          <a:xfrm>
            <a:off x="10679486" y="55053"/>
            <a:ext cx="1052508" cy="365125"/>
          </a:xfrm>
        </p:spPr>
        <p:txBody>
          <a:bodyPr>
            <a:normAutofit/>
          </a:bodyPr>
          <a:lstStyle/>
          <a:p>
            <a:pPr>
              <a:lnSpc>
                <a:spcPct val="90000"/>
              </a:lnSpc>
              <a:spcAft>
                <a:spcPts val="600"/>
              </a:spcAft>
            </a:pPr>
            <a:fld id="{D57F1E4F-1CFF-5643-939E-217C01CDF565}" type="slidenum">
              <a:rPr lang="en-US" sz="1600" smtClean="0">
                <a:solidFill>
                  <a:srgbClr val="002060"/>
                </a:solidFill>
                <a:latin typeface="Arial" panose="020B0604020202020204" pitchFamily="34" charset="0"/>
                <a:cs typeface="Arial" panose="020B0604020202020204" pitchFamily="34" charset="0"/>
              </a:rPr>
              <a:pPr>
                <a:lnSpc>
                  <a:spcPct val="90000"/>
                </a:lnSpc>
                <a:spcAft>
                  <a:spcPts val="600"/>
                </a:spcAft>
              </a:pPr>
              <a:t>4</a:t>
            </a:fld>
            <a:endParaRPr lang="en-US" sz="1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0400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0">
            <a:extLst>
              <a:ext uri="{FF2B5EF4-FFF2-40B4-BE49-F238E27FC236}">
                <a16:creationId xmlns:a16="http://schemas.microsoft.com/office/drawing/2014/main" id="{EE15E636-2C9E-42CB-B482-436AA81BF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88DCC5E-CB00-43AF-951D-80C8E86D6285}"/>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grpSp>
        <p:nvGrpSpPr>
          <p:cNvPr id="13" name="Group 12">
            <a:extLst>
              <a:ext uri="{FF2B5EF4-FFF2-40B4-BE49-F238E27FC236}">
                <a16:creationId xmlns:a16="http://schemas.microsoft.com/office/drawing/2014/main" id="{01D4AEDF-0CF9-4271-ABB7-3D3489BB42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14" name="Rectangle 13">
              <a:extLst>
                <a:ext uri="{FF2B5EF4-FFF2-40B4-BE49-F238E27FC236}">
                  <a16:creationId xmlns:a16="http://schemas.microsoft.com/office/drawing/2014/main" id="{55CA534D-375A-405E-B686-06B63E6630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AA2342F7-EF54-4210-9029-E977C9D57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C0B3B13F-4F7C-4E32-8811-E8ADDAEA6ABE}"/>
              </a:ext>
            </a:extLst>
          </p:cNvPr>
          <p:cNvSpPr>
            <a:spLocks noGrp="1"/>
          </p:cNvSpPr>
          <p:nvPr>
            <p:ph type="title"/>
          </p:nvPr>
        </p:nvSpPr>
        <p:spPr>
          <a:xfrm>
            <a:off x="584200" y="1006956"/>
            <a:ext cx="3412067" cy="1372177"/>
          </a:xfrm>
        </p:spPr>
        <p:txBody>
          <a:bodyPr anchor="ctr">
            <a:normAutofit/>
          </a:bodyPr>
          <a:lstStyle/>
          <a:p>
            <a:pPr>
              <a:lnSpc>
                <a:spcPct val="90000"/>
              </a:lnSpc>
            </a:pPr>
            <a:r>
              <a:rPr kumimoji="0" lang="en-US" sz="2400" b="0" i="0" u="none" strike="noStrike" kern="1200" cap="all" spc="0" normalizeH="0" baseline="0" noProof="0">
                <a:ln>
                  <a:noFill/>
                </a:ln>
                <a:effectLst/>
                <a:uLnTx/>
                <a:uFillTx/>
                <a:latin typeface="Gill Sans MT" panose="020B0502020104020203"/>
                <a:ea typeface="+mj-ea"/>
                <a:cs typeface="+mj-cs"/>
              </a:rPr>
              <a:t>Tricky Areas</a:t>
            </a:r>
            <a:br>
              <a:rPr kumimoji="0" lang="en-US" sz="2400" b="0" i="0" u="none" strike="noStrike" kern="1200" cap="all" spc="0" normalizeH="0" baseline="0" noProof="0">
                <a:ln>
                  <a:noFill/>
                </a:ln>
                <a:effectLst/>
                <a:uLnTx/>
                <a:uFillTx/>
                <a:latin typeface="Gill Sans MT" panose="020B0502020104020203"/>
                <a:ea typeface="+mj-ea"/>
                <a:cs typeface="+mj-cs"/>
              </a:rPr>
            </a:br>
            <a:r>
              <a:rPr kumimoji="0" lang="en-US" sz="2400" b="0" i="0" u="none" strike="noStrike" kern="1200" cap="all" spc="0" normalizeH="0" baseline="0" noProof="0">
                <a:ln>
                  <a:noFill/>
                </a:ln>
                <a:effectLst/>
                <a:uLnTx/>
                <a:uFillTx/>
                <a:latin typeface="Gill Sans MT" panose="020B0502020104020203"/>
                <a:ea typeface="+mj-ea"/>
                <a:cs typeface="+mj-cs"/>
              </a:rPr>
              <a:t>Above  &amp; Beyond </a:t>
            </a:r>
            <a:r>
              <a:rPr kumimoji="0" lang="en-US" sz="2400" b="0" i="0" u="none" strike="noStrike" kern="1200" cap="all" spc="0" normalizeH="0" baseline="0" noProof="0" err="1">
                <a:ln>
                  <a:noFill/>
                </a:ln>
                <a:effectLst/>
                <a:uLnTx/>
                <a:uFillTx/>
                <a:latin typeface="Gill Sans MT" panose="020B0502020104020203"/>
                <a:ea typeface="+mj-ea"/>
                <a:cs typeface="+mj-cs"/>
              </a:rPr>
              <a:t>ada</a:t>
            </a:r>
            <a:r>
              <a:rPr kumimoji="0" lang="en-US" altLang="en-US" sz="2400" b="0" i="0" u="none" strike="noStrike" kern="1200" cap="all" spc="0" normalizeH="0" baseline="0" noProof="0">
                <a:ln>
                  <a:noFill/>
                </a:ln>
                <a:effectLst/>
                <a:uLnTx/>
                <a:uFillTx/>
                <a:latin typeface="Gill Sans MT" panose="020B0502020104020203"/>
                <a:ea typeface="+mj-ea"/>
                <a:cs typeface="+mj-cs"/>
              </a:rPr>
              <a:t> —</a:t>
            </a:r>
            <a:r>
              <a:rPr kumimoji="0" lang="en-US" sz="2400" b="0" i="0" u="none" strike="noStrike" kern="1200" cap="all" spc="0" normalizeH="0" baseline="0" noProof="0">
                <a:ln>
                  <a:noFill/>
                </a:ln>
                <a:effectLst/>
                <a:uLnTx/>
                <a:uFillTx/>
                <a:latin typeface="Gill Sans MT" panose="020B0502020104020203"/>
                <a:ea typeface="+mj-ea"/>
                <a:cs typeface="+mj-cs"/>
              </a:rPr>
              <a:t> Cost/benefit</a:t>
            </a:r>
            <a:endParaRPr lang="en-US" sz="2400"/>
          </a:p>
        </p:txBody>
      </p:sp>
      <p:sp>
        <p:nvSpPr>
          <p:cNvPr id="4" name="Slide Number Placeholder 3">
            <a:extLst>
              <a:ext uri="{FF2B5EF4-FFF2-40B4-BE49-F238E27FC236}">
                <a16:creationId xmlns:a16="http://schemas.microsoft.com/office/drawing/2014/main" id="{60F854B0-406A-483A-86B2-06D27AA6CEC9}"/>
              </a:ext>
            </a:extLst>
          </p:cNvPr>
          <p:cNvSpPr>
            <a:spLocks noGrp="1"/>
          </p:cNvSpPr>
          <p:nvPr>
            <p:ph type="sldNum" sz="quarter" idx="12"/>
          </p:nvPr>
        </p:nvSpPr>
        <p:spPr>
          <a:xfrm>
            <a:off x="3454400" y="766071"/>
            <a:ext cx="544874" cy="365125"/>
          </a:xfrm>
        </p:spPr>
        <p:txBody>
          <a:bodyPr>
            <a:normAutofit/>
          </a:bodyPr>
          <a:lstStyle/>
          <a:p>
            <a:pPr>
              <a:lnSpc>
                <a:spcPct val="90000"/>
              </a:lnSpc>
              <a:spcAft>
                <a:spcPts val="600"/>
              </a:spcAft>
            </a:pPr>
            <a:fld id="{D57F1E4F-1CFF-5643-939E-217C01CDF565}" type="slidenum">
              <a:rPr lang="en-US" sz="1600" smtClean="0">
                <a:solidFill>
                  <a:schemeClr val="bg1"/>
                </a:solidFill>
                <a:latin typeface="Arial Nova" panose="020B0504020202020204" pitchFamily="34" charset="0"/>
              </a:rPr>
              <a:pPr>
                <a:lnSpc>
                  <a:spcPct val="90000"/>
                </a:lnSpc>
                <a:spcAft>
                  <a:spcPts val="600"/>
                </a:spcAft>
              </a:pPr>
              <a:t>40</a:t>
            </a:fld>
            <a:endParaRPr lang="en-US" sz="1600" dirty="0">
              <a:solidFill>
                <a:schemeClr val="bg1"/>
              </a:solidFill>
              <a:latin typeface="Arial Nova" panose="020B0504020202020204" pitchFamily="34" charset="0"/>
            </a:endParaRPr>
          </a:p>
        </p:txBody>
      </p:sp>
      <p:sp>
        <p:nvSpPr>
          <p:cNvPr id="3" name="Content Placeholder 2">
            <a:extLst>
              <a:ext uri="{FF2B5EF4-FFF2-40B4-BE49-F238E27FC236}">
                <a16:creationId xmlns:a16="http://schemas.microsoft.com/office/drawing/2014/main" id="{DF6DA487-DDCA-454C-BBF7-871F4AFB165B}"/>
              </a:ext>
            </a:extLst>
          </p:cNvPr>
          <p:cNvSpPr>
            <a:spLocks noGrp="1"/>
          </p:cNvSpPr>
          <p:nvPr>
            <p:ph idx="1"/>
          </p:nvPr>
        </p:nvSpPr>
        <p:spPr>
          <a:xfrm>
            <a:off x="581193" y="2438399"/>
            <a:ext cx="3415074" cy="3564467"/>
          </a:xfrm>
        </p:spPr>
        <p:txBody>
          <a:bodyPr>
            <a:normAutofit fontScale="92500" lnSpcReduction="10000"/>
          </a:bodyPr>
          <a:lstStyle/>
          <a:p>
            <a:pPr marL="0" indent="0">
              <a:buNone/>
            </a:pPr>
            <a:r>
              <a:rPr lang="en-US" sz="2000" b="1" dirty="0">
                <a:solidFill>
                  <a:schemeClr val="bg1"/>
                </a:solidFill>
              </a:rPr>
              <a:t>Cost: </a:t>
            </a:r>
            <a:r>
              <a:rPr lang="en-US" sz="2000" dirty="0">
                <a:solidFill>
                  <a:schemeClr val="bg1"/>
                </a:solidFill>
              </a:rPr>
              <a:t>$9,780 </a:t>
            </a:r>
          </a:p>
          <a:p>
            <a:pPr marL="0" indent="0">
              <a:buNone/>
            </a:pPr>
            <a:r>
              <a:rPr lang="en-US" sz="2000" b="1" dirty="0">
                <a:solidFill>
                  <a:schemeClr val="bg1"/>
                </a:solidFill>
              </a:rPr>
              <a:t>Benefit: </a:t>
            </a:r>
            <a:r>
              <a:rPr lang="en-US" sz="2000" dirty="0">
                <a:solidFill>
                  <a:schemeClr val="bg1"/>
                </a:solidFill>
              </a:rPr>
              <a:t>At the time of the JAN follow-up survey, it was reported that the accommodation was implemented on a trial basis  and was found to be effective. </a:t>
            </a:r>
          </a:p>
          <a:p>
            <a:pPr marL="0" indent="0">
              <a:buNone/>
            </a:pPr>
            <a:r>
              <a:rPr lang="en-US" sz="2000" dirty="0">
                <a:solidFill>
                  <a:schemeClr val="bg1"/>
                </a:solidFill>
              </a:rPr>
              <a:t>With the accommodations, </a:t>
            </a:r>
            <a:br>
              <a:rPr lang="en-US" sz="2000" dirty="0">
                <a:solidFill>
                  <a:schemeClr val="bg1"/>
                </a:solidFill>
              </a:rPr>
            </a:br>
            <a:r>
              <a:rPr lang="en-US" sz="2000" dirty="0">
                <a:solidFill>
                  <a:schemeClr val="bg1"/>
                </a:solidFill>
              </a:rPr>
              <a:t>the receptionist was able to improve attendance and productivity.</a:t>
            </a:r>
          </a:p>
          <a:p>
            <a:endParaRPr lang="en-US" dirty="0">
              <a:solidFill>
                <a:schemeClr val="bg1"/>
              </a:solidFill>
            </a:endParaRPr>
          </a:p>
        </p:txBody>
      </p:sp>
    </p:spTree>
    <p:extLst>
      <p:ext uri="{BB962C8B-B14F-4D97-AF65-F5344CB8AC3E}">
        <p14:creationId xmlns:p14="http://schemas.microsoft.com/office/powerpoint/2010/main" val="9201243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579AC-33CC-4780-8C7B-998704C9883B}"/>
              </a:ext>
            </a:extLst>
          </p:cNvPr>
          <p:cNvSpPr>
            <a:spLocks noGrp="1"/>
          </p:cNvSpPr>
          <p:nvPr>
            <p:ph type="title"/>
          </p:nvPr>
        </p:nvSpPr>
        <p:spPr/>
        <p:txBody>
          <a:bodyPr/>
          <a:lstStyle/>
          <a:p>
            <a:r>
              <a:rPr lang="en-US" dirty="0"/>
              <a:t>Tricky Areas</a:t>
            </a:r>
            <a:br>
              <a:rPr lang="en-US" dirty="0"/>
            </a:br>
            <a:r>
              <a:rPr lang="en-US" dirty="0"/>
              <a:t>Mobility Aids</a:t>
            </a:r>
          </a:p>
        </p:txBody>
      </p:sp>
      <p:sp>
        <p:nvSpPr>
          <p:cNvPr id="3" name="Content Placeholder 2">
            <a:extLst>
              <a:ext uri="{FF2B5EF4-FFF2-40B4-BE49-F238E27FC236}">
                <a16:creationId xmlns:a16="http://schemas.microsoft.com/office/drawing/2014/main" id="{A41B5E63-A9D3-4D48-8109-E8AD38AE86AF}"/>
              </a:ext>
            </a:extLst>
          </p:cNvPr>
          <p:cNvSpPr>
            <a:spLocks noGrp="1"/>
          </p:cNvSpPr>
          <p:nvPr>
            <p:ph idx="1"/>
          </p:nvPr>
        </p:nvSpPr>
        <p:spPr>
          <a:xfrm>
            <a:off x="581192" y="1822990"/>
            <a:ext cx="11029615" cy="4332853"/>
          </a:xfrm>
        </p:spPr>
        <p:txBody>
          <a:bodyPr>
            <a:normAutofit fontScale="92500"/>
          </a:bodyPr>
          <a:lstStyle/>
          <a:p>
            <a:pPr marL="0" indent="0">
              <a:buNone/>
            </a:pPr>
            <a:r>
              <a:rPr lang="en-US" sz="2400" b="1" dirty="0"/>
              <a:t>What if an employee requests that an employer purchase a mobility aid, </a:t>
            </a:r>
            <a:br>
              <a:rPr lang="en-US" sz="2400" b="1" dirty="0"/>
            </a:br>
            <a:r>
              <a:rPr lang="en-US" sz="2400" b="1" dirty="0"/>
              <a:t>such as a wheelchair or scooter?</a:t>
            </a:r>
          </a:p>
          <a:p>
            <a:pPr marL="0" indent="0">
              <a:spcAft>
                <a:spcPts val="1200"/>
              </a:spcAft>
              <a:buNone/>
            </a:pPr>
            <a:r>
              <a:rPr lang="en-US" sz="2400" dirty="0">
                <a:latin typeface="Arial Nova" panose="020B0504020202020204" pitchFamily="34" charset="0"/>
              </a:rPr>
              <a:t>“An employer does not have to provide as reasonable accommodations personal use items needed in accomplishing daily activities both on and off the job. Thus, an employer is not required to provide an employee with a prosthetic limb, a wheelchair, eyeglasses, hearing aids, or similar devices if they are also needed off the job.”</a:t>
            </a:r>
          </a:p>
          <a:p>
            <a:pPr marL="324000" lvl="1" indent="0">
              <a:spcAft>
                <a:spcPts val="1200"/>
              </a:spcAft>
              <a:buNone/>
            </a:pPr>
            <a:r>
              <a:rPr lang="en-US" sz="2000" dirty="0">
                <a:latin typeface="Arial Nova" panose="020B0504020202020204" pitchFamily="34" charset="0"/>
                <a:hlinkClick r:id="rId3"/>
              </a:rPr>
              <a:t>Reasonable Accommodation and Undue Hardship Under the ADA</a:t>
            </a:r>
            <a:r>
              <a:rPr lang="en-US" sz="2000" dirty="0">
                <a:latin typeface="Arial Nova" panose="020B0504020202020204" pitchFamily="34" charset="0"/>
              </a:rPr>
              <a:t> – General Principles</a:t>
            </a:r>
          </a:p>
          <a:p>
            <a:pPr lvl="1"/>
            <a:r>
              <a:rPr lang="en-US" sz="2000" dirty="0">
                <a:latin typeface="Arial Nova" panose="020B0504020202020204" pitchFamily="34" charset="0"/>
              </a:rPr>
              <a:t>If the individual needs the mobility aid </a:t>
            </a:r>
            <a:r>
              <a:rPr lang="en-US" sz="2000" b="1" dirty="0">
                <a:latin typeface="Arial Nova" panose="020B0504020202020204" pitchFamily="34" charset="0"/>
              </a:rPr>
              <a:t>both on and off the job</a:t>
            </a:r>
            <a:r>
              <a:rPr lang="en-US" sz="2000" dirty="0">
                <a:latin typeface="Arial Nova" panose="020B0504020202020204" pitchFamily="34" charset="0"/>
              </a:rPr>
              <a:t>, the employer likely does not need to provide it</a:t>
            </a:r>
          </a:p>
          <a:p>
            <a:pPr lvl="1"/>
            <a:r>
              <a:rPr lang="en-US" sz="2000" dirty="0">
                <a:latin typeface="Arial Nova" panose="020B0504020202020204" pitchFamily="34" charset="0"/>
              </a:rPr>
              <a:t>If the individual needs it </a:t>
            </a:r>
            <a:r>
              <a:rPr lang="en-US" sz="2000" b="1" dirty="0">
                <a:latin typeface="Arial Nova" panose="020B0504020202020204" pitchFamily="34" charset="0"/>
              </a:rPr>
              <a:t>solely for work</a:t>
            </a:r>
            <a:r>
              <a:rPr lang="en-US" sz="2000" dirty="0">
                <a:latin typeface="Arial Nova" panose="020B0504020202020204" pitchFamily="34" charset="0"/>
              </a:rPr>
              <a:t>, it might need to be considered as an accommodation alongside any other effective option, barring undue hardship</a:t>
            </a:r>
          </a:p>
        </p:txBody>
      </p:sp>
      <p:sp>
        <p:nvSpPr>
          <p:cNvPr id="4" name="Slide Number Placeholder 3">
            <a:extLst>
              <a:ext uri="{FF2B5EF4-FFF2-40B4-BE49-F238E27FC236}">
                <a16:creationId xmlns:a16="http://schemas.microsoft.com/office/drawing/2014/main" id="{EF9AC0ED-70CE-4966-9F77-8FD33803ACD9}"/>
              </a:ext>
            </a:extLst>
          </p:cNvPr>
          <p:cNvSpPr>
            <a:spLocks noGrp="1"/>
          </p:cNvSpPr>
          <p:nvPr>
            <p:ph type="sldNum" sz="quarter" idx="12"/>
          </p:nvPr>
        </p:nvSpPr>
        <p:spPr/>
        <p:txBody>
          <a:bodyPr/>
          <a:lstStyle/>
          <a:p>
            <a:fld id="{D57F1E4F-1CFF-5643-939E-217C01CDF565}" type="slidenum">
              <a:rPr lang="en-US" sz="1600" smtClean="0">
                <a:solidFill>
                  <a:schemeClr val="accent1"/>
                </a:solidFill>
                <a:latin typeface="Arial Nova" panose="020B0504020202020204" pitchFamily="34" charset="0"/>
                <a:cs typeface="Arial" panose="020B0604020202020204" pitchFamily="34" charset="0"/>
              </a:rPr>
              <a:pPr/>
              <a:t>41</a:t>
            </a:fld>
            <a:endParaRPr lang="en-US" sz="1600" dirty="0">
              <a:solidFill>
                <a:schemeClr val="accent1"/>
              </a:solidFill>
              <a:latin typeface="Arial Nova" panose="020B0504020202020204" pitchFamily="34" charset="0"/>
              <a:cs typeface="Arial" panose="020B0604020202020204" pitchFamily="34" charset="0"/>
            </a:endParaRPr>
          </a:p>
        </p:txBody>
      </p:sp>
    </p:spTree>
    <p:extLst>
      <p:ext uri="{BB962C8B-B14F-4D97-AF65-F5344CB8AC3E}">
        <p14:creationId xmlns:p14="http://schemas.microsoft.com/office/powerpoint/2010/main" val="1135116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579AC-33CC-4780-8C7B-998704C9883B}"/>
              </a:ext>
            </a:extLst>
          </p:cNvPr>
          <p:cNvSpPr>
            <a:spLocks noGrp="1"/>
          </p:cNvSpPr>
          <p:nvPr>
            <p:ph type="title"/>
          </p:nvPr>
        </p:nvSpPr>
        <p:spPr/>
        <p:txBody>
          <a:bodyPr/>
          <a:lstStyle/>
          <a:p>
            <a:r>
              <a:rPr lang="en-US" dirty="0"/>
              <a:t>Tricky Areas</a:t>
            </a:r>
            <a:br>
              <a:rPr lang="en-US" dirty="0"/>
            </a:br>
            <a:r>
              <a:rPr lang="en-US" dirty="0"/>
              <a:t>Mobility Aids </a:t>
            </a:r>
            <a:r>
              <a:rPr lang="en-US" altLang="en-US" b="0" dirty="0"/>
              <a:t>— situation</a:t>
            </a:r>
            <a:endParaRPr lang="en-US" dirty="0"/>
          </a:p>
        </p:txBody>
      </p:sp>
      <p:sp>
        <p:nvSpPr>
          <p:cNvPr id="8" name="Content Placeholder 7">
            <a:extLst>
              <a:ext uri="{FF2B5EF4-FFF2-40B4-BE49-F238E27FC236}">
                <a16:creationId xmlns:a16="http://schemas.microsoft.com/office/drawing/2014/main" id="{CD0B4FEC-1CCE-466A-920B-45D8CAD44E75}"/>
              </a:ext>
            </a:extLst>
          </p:cNvPr>
          <p:cNvSpPr>
            <a:spLocks noGrp="1"/>
          </p:cNvSpPr>
          <p:nvPr>
            <p:ph idx="1"/>
          </p:nvPr>
        </p:nvSpPr>
        <p:spPr>
          <a:xfrm>
            <a:off x="4747364" y="2012996"/>
            <a:ext cx="7002259" cy="4142848"/>
          </a:xfrm>
        </p:spPr>
        <p:txBody>
          <a:bodyPr>
            <a:normAutofit/>
          </a:bodyPr>
          <a:lstStyle/>
          <a:p>
            <a:pPr marL="0" indent="0">
              <a:spcAft>
                <a:spcPts val="1200"/>
              </a:spcAft>
              <a:buNone/>
            </a:pPr>
            <a:r>
              <a:rPr lang="en-US" sz="2400" dirty="0"/>
              <a:t>An individual with chronic pain in one foot requested to bring in and use their own electric kick scooter at work. They stated that they use this for personal tasks off the job, and it eliminates the pain they experience if they must stand or walk instead. </a:t>
            </a:r>
          </a:p>
          <a:p>
            <a:pPr marL="0" indent="0">
              <a:buNone/>
            </a:pPr>
            <a:r>
              <a:rPr lang="en-US" sz="2400" dirty="0"/>
              <a:t>The employer reached out to JAN with questions regarding this request.</a:t>
            </a:r>
          </a:p>
        </p:txBody>
      </p:sp>
      <p:sp>
        <p:nvSpPr>
          <p:cNvPr id="4" name="Slide Number Placeholder 3">
            <a:extLst>
              <a:ext uri="{FF2B5EF4-FFF2-40B4-BE49-F238E27FC236}">
                <a16:creationId xmlns:a16="http://schemas.microsoft.com/office/drawing/2014/main" id="{EF9AC0ED-70CE-4966-9F77-8FD33803ACD9}"/>
              </a:ext>
            </a:extLst>
          </p:cNvPr>
          <p:cNvSpPr>
            <a:spLocks noGrp="1"/>
          </p:cNvSpPr>
          <p:nvPr>
            <p:ph type="sldNum" sz="quarter" idx="12"/>
          </p:nvPr>
        </p:nvSpPr>
        <p:spPr/>
        <p:txBody>
          <a:bodyPr/>
          <a:lstStyle/>
          <a:p>
            <a:fld id="{D57F1E4F-1CFF-5643-939E-217C01CDF565}" type="slidenum">
              <a:rPr lang="en-US" sz="1600" smtClean="0">
                <a:solidFill>
                  <a:schemeClr val="accent1"/>
                </a:solidFill>
                <a:latin typeface="Arial Nova" panose="020B0504020202020204" pitchFamily="34" charset="0"/>
                <a:cs typeface="Arial" panose="020B0604020202020204" pitchFamily="34" charset="0"/>
              </a:rPr>
              <a:pPr/>
              <a:t>42</a:t>
            </a:fld>
            <a:endParaRPr lang="en-US" sz="1600" dirty="0">
              <a:solidFill>
                <a:schemeClr val="accent1"/>
              </a:solidFill>
              <a:latin typeface="Arial Nova" panose="020B05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814BBBC-9F33-44E0-9898-9D3ECCB8947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1192" y="2225940"/>
            <a:ext cx="3723924" cy="3723924"/>
          </a:xfrm>
          <a:prstGeom prst="rect">
            <a:avLst/>
          </a:prstGeom>
        </p:spPr>
      </p:pic>
    </p:spTree>
    <p:extLst>
      <p:ext uri="{BB962C8B-B14F-4D97-AF65-F5344CB8AC3E}">
        <p14:creationId xmlns:p14="http://schemas.microsoft.com/office/powerpoint/2010/main" val="29266924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579AC-33CC-4780-8C7B-998704C9883B}"/>
              </a:ext>
            </a:extLst>
          </p:cNvPr>
          <p:cNvSpPr>
            <a:spLocks noGrp="1"/>
          </p:cNvSpPr>
          <p:nvPr>
            <p:ph type="title"/>
          </p:nvPr>
        </p:nvSpPr>
        <p:spPr/>
        <p:txBody>
          <a:bodyPr/>
          <a:lstStyle/>
          <a:p>
            <a:r>
              <a:rPr lang="en-US" dirty="0"/>
              <a:t>Tricky Areas</a:t>
            </a:r>
            <a:br>
              <a:rPr lang="en-US" dirty="0"/>
            </a:br>
            <a:r>
              <a:rPr lang="en-US" dirty="0"/>
              <a:t>Mobility Aids</a:t>
            </a:r>
            <a:r>
              <a:rPr lang="en-US" altLang="en-US" b="0" dirty="0"/>
              <a:t> — solution</a:t>
            </a:r>
            <a:endParaRPr lang="en-US" dirty="0"/>
          </a:p>
        </p:txBody>
      </p:sp>
      <p:sp>
        <p:nvSpPr>
          <p:cNvPr id="3" name="Content Placeholder 2">
            <a:extLst>
              <a:ext uri="{FF2B5EF4-FFF2-40B4-BE49-F238E27FC236}">
                <a16:creationId xmlns:a16="http://schemas.microsoft.com/office/drawing/2014/main" id="{A41B5E63-A9D3-4D48-8109-E8AD38AE86AF}"/>
              </a:ext>
            </a:extLst>
          </p:cNvPr>
          <p:cNvSpPr>
            <a:spLocks noGrp="1"/>
          </p:cNvSpPr>
          <p:nvPr>
            <p:ph idx="1"/>
          </p:nvPr>
        </p:nvSpPr>
        <p:spPr>
          <a:xfrm>
            <a:off x="581193" y="2180496"/>
            <a:ext cx="6170336" cy="3975348"/>
          </a:xfrm>
        </p:spPr>
        <p:txBody>
          <a:bodyPr>
            <a:noAutofit/>
          </a:bodyPr>
          <a:lstStyle/>
          <a:p>
            <a:pPr marL="0" indent="0">
              <a:spcAft>
                <a:spcPts val="1200"/>
              </a:spcAft>
              <a:buNone/>
            </a:pPr>
            <a:r>
              <a:rPr lang="en-US" sz="2400" dirty="0"/>
              <a:t>The employer spoke with a JAN Consultant and later participated in the JAN follow-up survey. In the survey, the employer stated that they allowed the individual to use their scooter at work. </a:t>
            </a:r>
          </a:p>
          <a:p>
            <a:pPr marL="0" indent="0">
              <a:buNone/>
            </a:pPr>
            <a:r>
              <a:rPr lang="en-US" sz="2400" dirty="0"/>
              <a:t>They mentioned that the individual says the accommodation is effective and they have received no more reports of the individual’s foot pain impacting their job.</a:t>
            </a:r>
          </a:p>
        </p:txBody>
      </p:sp>
      <p:sp>
        <p:nvSpPr>
          <p:cNvPr id="4" name="Slide Number Placeholder 3">
            <a:extLst>
              <a:ext uri="{FF2B5EF4-FFF2-40B4-BE49-F238E27FC236}">
                <a16:creationId xmlns:a16="http://schemas.microsoft.com/office/drawing/2014/main" id="{EF9AC0ED-70CE-4966-9F77-8FD33803ACD9}"/>
              </a:ext>
            </a:extLst>
          </p:cNvPr>
          <p:cNvSpPr>
            <a:spLocks noGrp="1"/>
          </p:cNvSpPr>
          <p:nvPr>
            <p:ph type="sldNum" sz="quarter" idx="12"/>
          </p:nvPr>
        </p:nvSpPr>
        <p:spPr/>
        <p:txBody>
          <a:bodyPr/>
          <a:lstStyle/>
          <a:p>
            <a:fld id="{D57F1E4F-1CFF-5643-939E-217C01CDF565}" type="slidenum">
              <a:rPr lang="en-US" sz="1600" smtClean="0">
                <a:solidFill>
                  <a:schemeClr val="accent1"/>
                </a:solidFill>
                <a:latin typeface="Arial Nova" panose="020B0504020202020204" pitchFamily="34" charset="0"/>
                <a:cs typeface="Arial" panose="020B0604020202020204" pitchFamily="34" charset="0"/>
              </a:rPr>
              <a:pPr/>
              <a:t>43</a:t>
            </a:fld>
            <a:endParaRPr lang="en-US" sz="1600" dirty="0">
              <a:solidFill>
                <a:schemeClr val="accent1"/>
              </a:solidFill>
              <a:latin typeface="Arial Nova" panose="020B05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66B3E0A-039A-4B0F-8295-2058BDF63AA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46472" y="2180496"/>
            <a:ext cx="2634254" cy="3910645"/>
          </a:xfrm>
          <a:prstGeom prst="rect">
            <a:avLst/>
          </a:prstGeom>
        </p:spPr>
      </p:pic>
    </p:spTree>
    <p:extLst>
      <p:ext uri="{BB962C8B-B14F-4D97-AF65-F5344CB8AC3E}">
        <p14:creationId xmlns:p14="http://schemas.microsoft.com/office/powerpoint/2010/main" val="9694206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BD8CBF-1782-456F-AF12-36CD021CCC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529868F-A973-41FE-AB69-22D8FD26FE59}"/>
              </a:ext>
              <a:ext uri="{C183D7F6-B498-43B3-948B-1728B52AA6E4}">
                <adec:decorative xmlns:adec="http://schemas.microsoft.com/office/drawing/2017/decorative" val="1"/>
              </a:ext>
            </a:extLst>
          </p:cNvPr>
          <p:cNvPicPr>
            <a:picLocks noChangeAspect="1"/>
          </p:cNvPicPr>
          <p:nvPr/>
        </p:nvPicPr>
        <p:blipFill rotWithShape="1">
          <a:blip r:embed="rId3" cstate="screen">
            <a:duotone>
              <a:schemeClr val="bg2">
                <a:shade val="45000"/>
                <a:satMod val="135000"/>
              </a:schemeClr>
              <a:prstClr val="white"/>
            </a:duotone>
            <a:alphaModFix amt="35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18A186C0-DD3C-4FF4-B165-943244CBD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511BBBF-9956-4EE5-B034-C212F16916C3}"/>
              </a:ext>
            </a:extLst>
          </p:cNvPr>
          <p:cNvSpPr>
            <a:spLocks noGrp="1"/>
          </p:cNvSpPr>
          <p:nvPr>
            <p:ph type="title"/>
          </p:nvPr>
        </p:nvSpPr>
        <p:spPr>
          <a:xfrm>
            <a:off x="581192" y="702156"/>
            <a:ext cx="11029616" cy="1013800"/>
          </a:xfrm>
        </p:spPr>
        <p:txBody>
          <a:bodyPr>
            <a:normAutofit/>
          </a:bodyPr>
          <a:lstStyle/>
          <a:p>
            <a:r>
              <a:rPr lang="en-US" dirty="0"/>
              <a:t>Tricky Areas</a:t>
            </a:r>
            <a:br>
              <a:rPr lang="en-US" dirty="0"/>
            </a:br>
            <a:r>
              <a:rPr lang="en-US" dirty="0"/>
              <a:t>Restroom Accessibility</a:t>
            </a:r>
            <a:r>
              <a:rPr lang="en-US" altLang="en-US" b="0" dirty="0"/>
              <a:t>— situation</a:t>
            </a:r>
            <a:endParaRPr lang="en-US" dirty="0"/>
          </a:p>
        </p:txBody>
      </p:sp>
      <p:grpSp>
        <p:nvGrpSpPr>
          <p:cNvPr id="15" name="Group 14">
            <a:extLst>
              <a:ext uri="{FF2B5EF4-FFF2-40B4-BE49-F238E27FC236}">
                <a16:creationId xmlns:a16="http://schemas.microsoft.com/office/drawing/2014/main" id="{7E6B15A5-F4B5-4786-934F-E57C7FA302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6" name="Rectangle 15">
              <a:extLst>
                <a:ext uri="{FF2B5EF4-FFF2-40B4-BE49-F238E27FC236}">
                  <a16:creationId xmlns:a16="http://schemas.microsoft.com/office/drawing/2014/main" id="{64C8356C-9FE6-4DFB-8DBF-FDC1EE3102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5DDAF1C0-5210-43EC-A140-4032C6EBE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71A89CEF-B8CB-4CA8-BD58-AE4392F25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3" name="Content Placeholder 2">
            <a:extLst>
              <a:ext uri="{FF2B5EF4-FFF2-40B4-BE49-F238E27FC236}">
                <a16:creationId xmlns:a16="http://schemas.microsoft.com/office/drawing/2014/main" id="{4048675A-F134-4801-929B-C83E87A45019}"/>
              </a:ext>
            </a:extLst>
          </p:cNvPr>
          <p:cNvSpPr>
            <a:spLocks noGrp="1"/>
          </p:cNvSpPr>
          <p:nvPr>
            <p:ph idx="1"/>
          </p:nvPr>
        </p:nvSpPr>
        <p:spPr>
          <a:xfrm>
            <a:off x="581192" y="2180496"/>
            <a:ext cx="11029615" cy="3678303"/>
          </a:xfrm>
        </p:spPr>
        <p:txBody>
          <a:bodyPr>
            <a:normAutofit/>
          </a:bodyPr>
          <a:lstStyle/>
          <a:p>
            <a:pPr marL="0" indent="0">
              <a:buNone/>
            </a:pPr>
            <a:r>
              <a:rPr lang="en-US" sz="2400" dirty="0"/>
              <a:t>An individual with limited arm strength and mobility asked their employer to install a bidet toilet in the employee restroom because they had difficulty using toilet paper. </a:t>
            </a:r>
          </a:p>
        </p:txBody>
      </p:sp>
      <p:sp>
        <p:nvSpPr>
          <p:cNvPr id="4" name="Slide Number Placeholder 3">
            <a:extLst>
              <a:ext uri="{FF2B5EF4-FFF2-40B4-BE49-F238E27FC236}">
                <a16:creationId xmlns:a16="http://schemas.microsoft.com/office/drawing/2014/main" id="{6F5DF330-352D-4215-89D0-B989DF9D85C2}"/>
              </a:ext>
            </a:extLst>
          </p:cNvPr>
          <p:cNvSpPr>
            <a:spLocks noGrp="1"/>
          </p:cNvSpPr>
          <p:nvPr>
            <p:ph type="sldNum" sz="quarter" idx="12"/>
          </p:nvPr>
        </p:nvSpPr>
        <p:spPr>
          <a:xfrm>
            <a:off x="10713685" y="80116"/>
            <a:ext cx="1052508" cy="365125"/>
          </a:xfrm>
        </p:spPr>
        <p:txBody>
          <a:bodyPr>
            <a:normAutofit/>
          </a:bodyPr>
          <a:lstStyle/>
          <a:p>
            <a:pPr>
              <a:lnSpc>
                <a:spcPct val="90000"/>
              </a:lnSpc>
              <a:spcAft>
                <a:spcPts val="600"/>
              </a:spcAft>
            </a:pPr>
            <a:fld id="{D57F1E4F-1CFF-5643-939E-217C01CDF565}" type="slidenum">
              <a:rPr lang="en-US" sz="1600" smtClean="0">
                <a:solidFill>
                  <a:schemeClr val="accent1"/>
                </a:solidFill>
                <a:latin typeface="Arial Nova" panose="020B0504020202020204" pitchFamily="34" charset="0"/>
                <a:cs typeface="Arial" panose="020B0604020202020204" pitchFamily="34" charset="0"/>
              </a:rPr>
              <a:pPr>
                <a:lnSpc>
                  <a:spcPct val="90000"/>
                </a:lnSpc>
                <a:spcAft>
                  <a:spcPts val="600"/>
                </a:spcAft>
              </a:pPr>
              <a:t>44</a:t>
            </a:fld>
            <a:endParaRPr lang="en-US" sz="1600" dirty="0">
              <a:solidFill>
                <a:schemeClr val="accent1"/>
              </a:solidFill>
              <a:latin typeface="Arial Nova" panose="020B0504020202020204" pitchFamily="34" charset="0"/>
              <a:cs typeface="Arial" panose="020B0604020202020204" pitchFamily="34" charset="0"/>
            </a:endParaRPr>
          </a:p>
        </p:txBody>
      </p:sp>
    </p:spTree>
    <p:extLst>
      <p:ext uri="{BB962C8B-B14F-4D97-AF65-F5344CB8AC3E}">
        <p14:creationId xmlns:p14="http://schemas.microsoft.com/office/powerpoint/2010/main" val="25867662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FFDA8B7-D418-45DE-8976-038DCE516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E75425A-DF16-4141-8025-CF86EC6D5DBB}"/>
              </a:ext>
              <a:ext uri="{C183D7F6-B498-43B3-948B-1728B52AA6E4}">
                <adec:decorative xmlns:adec="http://schemas.microsoft.com/office/drawing/2017/decorative" val="1"/>
              </a:ext>
            </a:extLst>
          </p:cNvPr>
          <p:cNvPicPr>
            <a:picLocks noChangeAspect="1"/>
          </p:cNvPicPr>
          <p:nvPr/>
        </p:nvPicPr>
        <p:blipFill rotWithShape="1">
          <a:blip r:embed="rId3" cstate="screen">
            <a:grayscl/>
            <a:extLst>
              <a:ext uri="{28A0092B-C50C-407E-A947-70E740481C1C}">
                <a14:useLocalDpi xmlns:a14="http://schemas.microsoft.com/office/drawing/2010/main"/>
              </a:ext>
            </a:extLst>
          </a:blip>
          <a:srcRect/>
          <a:stretch/>
        </p:blipFill>
        <p:spPr>
          <a:xfrm>
            <a:off x="20" y="10"/>
            <a:ext cx="12191980" cy="6857990"/>
          </a:xfrm>
          <a:prstGeom prst="rect">
            <a:avLst/>
          </a:prstGeom>
        </p:spPr>
      </p:pic>
      <p:grpSp>
        <p:nvGrpSpPr>
          <p:cNvPr id="13" name="Group 12">
            <a:extLst>
              <a:ext uri="{FF2B5EF4-FFF2-40B4-BE49-F238E27FC236}">
                <a16:creationId xmlns:a16="http://schemas.microsoft.com/office/drawing/2014/main" id="{4B0B5642-77FE-45F3-BA88-6E83123BD28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7" y="457200"/>
            <a:ext cx="7507083" cy="5935132"/>
            <a:chOff x="438067" y="457200"/>
            <a:chExt cx="7507083" cy="5935132"/>
          </a:xfrm>
        </p:grpSpPr>
        <p:sp>
          <p:nvSpPr>
            <p:cNvPr id="14" name="Rectangle 13">
              <a:extLst>
                <a:ext uri="{FF2B5EF4-FFF2-40B4-BE49-F238E27FC236}">
                  <a16:creationId xmlns:a16="http://schemas.microsoft.com/office/drawing/2014/main" id="{198CC3D2-7CAE-42F0-B9E3-188E9712F1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7" y="618067"/>
              <a:ext cx="7503665"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651379E5-BFE2-450B-BD7A-1C07362305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903389B6-E350-4897-B6F4-C26854A4E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C511BBBF-9956-4EE5-B034-C212F16916C3}"/>
              </a:ext>
            </a:extLst>
          </p:cNvPr>
          <p:cNvSpPr>
            <a:spLocks noGrp="1"/>
          </p:cNvSpPr>
          <p:nvPr>
            <p:ph type="title"/>
          </p:nvPr>
        </p:nvSpPr>
        <p:spPr>
          <a:xfrm>
            <a:off x="584200" y="1006956"/>
            <a:ext cx="7213600" cy="1372177"/>
          </a:xfrm>
        </p:spPr>
        <p:txBody>
          <a:bodyPr anchor="ctr">
            <a:normAutofit/>
          </a:bodyPr>
          <a:lstStyle/>
          <a:p>
            <a:r>
              <a:rPr lang="en-US" dirty="0"/>
              <a:t>Tricky Areas</a:t>
            </a:r>
            <a:br>
              <a:rPr lang="en-US" dirty="0"/>
            </a:br>
            <a:r>
              <a:rPr lang="en-US" dirty="0"/>
              <a:t>Restroom Accessibility</a:t>
            </a:r>
            <a:r>
              <a:rPr lang="en-US" altLang="en-US" b="0" dirty="0"/>
              <a:t>— Solution</a:t>
            </a:r>
            <a:endParaRPr lang="en-US" dirty="0"/>
          </a:p>
        </p:txBody>
      </p:sp>
      <p:sp>
        <p:nvSpPr>
          <p:cNvPr id="3" name="Content Placeholder 2">
            <a:extLst>
              <a:ext uri="{FF2B5EF4-FFF2-40B4-BE49-F238E27FC236}">
                <a16:creationId xmlns:a16="http://schemas.microsoft.com/office/drawing/2014/main" id="{4048675A-F134-4801-929B-C83E87A45019}"/>
              </a:ext>
            </a:extLst>
          </p:cNvPr>
          <p:cNvSpPr>
            <a:spLocks noGrp="1"/>
          </p:cNvSpPr>
          <p:nvPr>
            <p:ph idx="1"/>
          </p:nvPr>
        </p:nvSpPr>
        <p:spPr>
          <a:xfrm>
            <a:off x="581192" y="2438399"/>
            <a:ext cx="7216607" cy="3564467"/>
          </a:xfrm>
        </p:spPr>
        <p:txBody>
          <a:bodyPr>
            <a:normAutofit/>
          </a:bodyPr>
          <a:lstStyle/>
          <a:p>
            <a:pPr marL="0" indent="0">
              <a:buNone/>
            </a:pPr>
            <a:r>
              <a:rPr lang="en-US" sz="2400" dirty="0">
                <a:solidFill>
                  <a:schemeClr val="bg1"/>
                </a:solidFill>
              </a:rPr>
              <a:t>Although not clearly defined by the ADA, </a:t>
            </a:r>
            <a:br>
              <a:rPr lang="en-US" sz="2400" dirty="0">
                <a:solidFill>
                  <a:schemeClr val="bg1"/>
                </a:solidFill>
              </a:rPr>
            </a:br>
            <a:r>
              <a:rPr lang="en-US" sz="2400" dirty="0">
                <a:solidFill>
                  <a:schemeClr val="bg1"/>
                </a:solidFill>
              </a:rPr>
              <a:t>the employer opted to furnish a bidet attachment </a:t>
            </a:r>
            <a:br>
              <a:rPr lang="en-US" sz="2400" dirty="0">
                <a:solidFill>
                  <a:schemeClr val="bg1"/>
                </a:solidFill>
              </a:rPr>
            </a:br>
            <a:r>
              <a:rPr lang="en-US" sz="2400" dirty="0">
                <a:solidFill>
                  <a:schemeClr val="bg1"/>
                </a:solidFill>
              </a:rPr>
              <a:t>to the existing facilities. This accommodation limited break time in the restroom and was effective in meeting the needs of the individual. </a:t>
            </a:r>
          </a:p>
        </p:txBody>
      </p:sp>
      <p:sp>
        <p:nvSpPr>
          <p:cNvPr id="4" name="Slide Number Placeholder 3">
            <a:extLst>
              <a:ext uri="{FF2B5EF4-FFF2-40B4-BE49-F238E27FC236}">
                <a16:creationId xmlns:a16="http://schemas.microsoft.com/office/drawing/2014/main" id="{6F5DF330-352D-4215-89D0-B989DF9D85C2}"/>
              </a:ext>
            </a:extLst>
          </p:cNvPr>
          <p:cNvSpPr>
            <a:spLocks noGrp="1"/>
          </p:cNvSpPr>
          <p:nvPr>
            <p:ph type="sldNum" sz="quarter" idx="12"/>
          </p:nvPr>
        </p:nvSpPr>
        <p:spPr>
          <a:xfrm>
            <a:off x="7255934" y="766071"/>
            <a:ext cx="544874" cy="365125"/>
          </a:xfrm>
        </p:spPr>
        <p:txBody>
          <a:bodyPr>
            <a:normAutofit/>
          </a:bodyPr>
          <a:lstStyle/>
          <a:p>
            <a:pPr>
              <a:lnSpc>
                <a:spcPct val="90000"/>
              </a:lnSpc>
              <a:spcAft>
                <a:spcPts val="600"/>
              </a:spcAft>
            </a:pPr>
            <a:fld id="{D57F1E4F-1CFF-5643-939E-217C01CDF565}" type="slidenum">
              <a:rPr lang="en-US" sz="1600" smtClean="0">
                <a:solidFill>
                  <a:schemeClr val="bg1"/>
                </a:solidFill>
                <a:latin typeface="Arial Nova" panose="020B0504020202020204" pitchFamily="34" charset="0"/>
                <a:cs typeface="Arial" panose="020B0604020202020204" pitchFamily="34" charset="0"/>
              </a:rPr>
              <a:pPr>
                <a:lnSpc>
                  <a:spcPct val="90000"/>
                </a:lnSpc>
                <a:spcAft>
                  <a:spcPts val="600"/>
                </a:spcAft>
              </a:pPr>
              <a:t>45</a:t>
            </a:fld>
            <a:endParaRPr lang="en-US" sz="1600" dirty="0">
              <a:solidFill>
                <a:schemeClr val="bg1"/>
              </a:solidFill>
              <a:latin typeface="Arial Nova" panose="020B0504020202020204" pitchFamily="34" charset="0"/>
              <a:cs typeface="Arial" panose="020B0604020202020204" pitchFamily="34" charset="0"/>
            </a:endParaRPr>
          </a:p>
        </p:txBody>
      </p:sp>
    </p:spTree>
    <p:extLst>
      <p:ext uri="{BB962C8B-B14F-4D97-AF65-F5344CB8AC3E}">
        <p14:creationId xmlns:p14="http://schemas.microsoft.com/office/powerpoint/2010/main" val="4310379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24" name="Rectangle 86023">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6026" name="Rectangle 86025">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86028" name="Rectangle 86027">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86030" name="Rectangle 86029">
            <a:extLst>
              <a:ext uri="{FF2B5EF4-FFF2-40B4-BE49-F238E27FC236}">
                <a16:creationId xmlns:a16="http://schemas.microsoft.com/office/drawing/2014/main" id="{8AD54DB8-C150-4290-85D6-F5B0262BF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86032" name="Rectangle 86031">
            <a:extLst>
              <a:ext uri="{FF2B5EF4-FFF2-40B4-BE49-F238E27FC236}">
                <a16:creationId xmlns:a16="http://schemas.microsoft.com/office/drawing/2014/main" id="{493D4EDA-58E0-40CC-B3CA-14CDEB349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66E533AD-8625-4A3C-B124-131813A449AD}"/>
              </a:ext>
              <a:ext uri="{C183D7F6-B498-43B3-948B-1728B52AA6E4}">
                <adec:decorative xmlns:adec="http://schemas.microsoft.com/office/drawing/2017/decorative" val="1"/>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grpSp>
        <p:nvGrpSpPr>
          <p:cNvPr id="86034" name="Group 86033">
            <a:extLst>
              <a:ext uri="{FF2B5EF4-FFF2-40B4-BE49-F238E27FC236}">
                <a16:creationId xmlns:a16="http://schemas.microsoft.com/office/drawing/2014/main" id="{AA9EB0BC-A85E-4C26-B355-5DFCEF6CCB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86035" name="Rectangle 86034">
              <a:extLst>
                <a:ext uri="{FF2B5EF4-FFF2-40B4-BE49-F238E27FC236}">
                  <a16:creationId xmlns:a16="http://schemas.microsoft.com/office/drawing/2014/main" id="{3643E56B-BD42-413D-B17D-7958270F5D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36C5D8"/>
            </a:solidFill>
            <a:ln>
              <a:noFill/>
            </a:ln>
            <a:effectLst/>
          </p:spPr>
          <p:style>
            <a:lnRef idx="1">
              <a:schemeClr val="accent1"/>
            </a:lnRef>
            <a:fillRef idx="3">
              <a:schemeClr val="accent1"/>
            </a:fillRef>
            <a:effectRef idx="2">
              <a:schemeClr val="accent1"/>
            </a:effectRef>
            <a:fontRef idx="minor">
              <a:schemeClr val="lt1"/>
            </a:fontRef>
          </p:style>
        </p:sp>
        <p:sp>
          <p:nvSpPr>
            <p:cNvPr id="86036" name="Rectangle 86035">
              <a:extLst>
                <a:ext uri="{FF2B5EF4-FFF2-40B4-BE49-F238E27FC236}">
                  <a16:creationId xmlns:a16="http://schemas.microsoft.com/office/drawing/2014/main" id="{96C04F74-9467-4FA5-95DC-8D481A297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36C5D8"/>
            </a:solidFill>
            <a:ln>
              <a:noFill/>
            </a:ln>
            <a:effectLst/>
          </p:spPr>
          <p:style>
            <a:lnRef idx="1">
              <a:schemeClr val="accent1"/>
            </a:lnRef>
            <a:fillRef idx="3">
              <a:schemeClr val="accent1"/>
            </a:fillRef>
            <a:effectRef idx="2">
              <a:schemeClr val="accent1"/>
            </a:effectRef>
            <a:fontRef idx="minor">
              <a:schemeClr val="lt1"/>
            </a:fontRef>
          </p:style>
        </p:sp>
        <p:sp>
          <p:nvSpPr>
            <p:cNvPr id="86037" name="Rectangle 86036">
              <a:extLst>
                <a:ext uri="{FF2B5EF4-FFF2-40B4-BE49-F238E27FC236}">
                  <a16:creationId xmlns:a16="http://schemas.microsoft.com/office/drawing/2014/main" id="{D73DE1C3-5C37-42E9-A3F0-256F19383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36C5D8"/>
            </a:solidFill>
            <a:ln>
              <a:noFill/>
            </a:ln>
            <a:effectLst/>
          </p:spPr>
          <p:style>
            <a:lnRef idx="1">
              <a:schemeClr val="accent1"/>
            </a:lnRef>
            <a:fillRef idx="3">
              <a:schemeClr val="accent1"/>
            </a:fillRef>
            <a:effectRef idx="2">
              <a:schemeClr val="accent1"/>
            </a:effectRef>
            <a:fontRef idx="minor">
              <a:schemeClr val="lt1"/>
            </a:fontRef>
          </p:style>
        </p:sp>
      </p:grpSp>
      <p:sp>
        <p:nvSpPr>
          <p:cNvPr id="86039" name="Rectangle 86038">
            <a:extLst>
              <a:ext uri="{FF2B5EF4-FFF2-40B4-BE49-F238E27FC236}">
                <a16:creationId xmlns:a16="http://schemas.microsoft.com/office/drawing/2014/main" id="{4A2E7EC3-E07C-46CE-9B25-41865A506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1A01F29C-99AF-4571-9A9F-8FC2B45207BD}"/>
              </a:ext>
            </a:extLst>
          </p:cNvPr>
          <p:cNvSpPr>
            <a:spLocks noGrp="1"/>
          </p:cNvSpPr>
          <p:nvPr>
            <p:ph type="title"/>
          </p:nvPr>
        </p:nvSpPr>
        <p:spPr>
          <a:xfrm>
            <a:off x="581191" y="4572000"/>
            <a:ext cx="10993549" cy="895244"/>
          </a:xfrm>
        </p:spPr>
        <p:txBody>
          <a:bodyPr vert="horz" lIns="91440" tIns="45720" rIns="91440" bIns="45720" rtlCol="0" anchor="b">
            <a:normAutofit/>
          </a:bodyPr>
          <a:lstStyle/>
          <a:p>
            <a:r>
              <a:rPr lang="en-US" sz="4000"/>
              <a:t>Questions?</a:t>
            </a:r>
          </a:p>
        </p:txBody>
      </p:sp>
      <p:sp>
        <p:nvSpPr>
          <p:cNvPr id="86019" name="Slide Number Placeholder 2">
            <a:extLst>
              <a:ext uri="{C183D7F6-B498-43B3-948B-1728B52AA6E4}">
                <adec:decorative xmlns:adec="http://schemas.microsoft.com/office/drawing/2017/decorative" val="0"/>
              </a:ext>
            </a:extLst>
          </p:cNvPr>
          <p:cNvSpPr>
            <a:spLocks noGrp="1"/>
          </p:cNvSpPr>
          <p:nvPr>
            <p:ph type="sldNum" sz="quarter" idx="12"/>
          </p:nvPr>
        </p:nvSpPr>
        <p:spPr bwMode="auto">
          <a:xfrm>
            <a:off x="10558300" y="5956137"/>
            <a:ext cx="101644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R="0" lvl="0" indent="0" fontAlgn="base">
              <a:spcBef>
                <a:spcPct val="0"/>
              </a:spcBef>
              <a:spcAft>
                <a:spcPts val="600"/>
              </a:spcAft>
              <a:buClrTx/>
              <a:buSzTx/>
              <a:buFontTx/>
              <a:buNone/>
              <a:tabLst/>
              <a:defRPr/>
            </a:pPr>
            <a:fld id="{96D0CE08-6779-4AB0-9F48-F938E4236A3B}" type="slidenum">
              <a:rPr kumimoji="0" lang="en-US" altLang="en-US" sz="900" b="0" i="0" u="none" strike="noStrike" cap="none" spc="0" normalizeH="0" baseline="0" noProof="0">
                <a:ln>
                  <a:noFill/>
                </a:ln>
                <a:solidFill>
                  <a:schemeClr val="accent1">
                    <a:lumMod val="75000"/>
                    <a:lumOff val="25000"/>
                  </a:schemeClr>
                </a:solidFill>
                <a:effectLst/>
                <a:uLnTx/>
                <a:uFillTx/>
                <a:latin typeface="+mn-lt"/>
                <a:cs typeface="+mn-cs"/>
              </a:rPr>
              <a:pPr marR="0" lvl="0" indent="0" fontAlgn="base">
                <a:spcBef>
                  <a:spcPct val="0"/>
                </a:spcBef>
                <a:spcAft>
                  <a:spcPts val="600"/>
                </a:spcAft>
                <a:buClrTx/>
                <a:buSzTx/>
                <a:buFontTx/>
                <a:buNone/>
                <a:tabLst/>
                <a:defRPr/>
              </a:pPr>
              <a:t>46</a:t>
            </a:fld>
            <a:endParaRPr kumimoji="0" lang="en-US" altLang="en-US" sz="900" b="0" i="0" u="none" strike="noStrike" cap="none" spc="0" normalizeH="0" baseline="0" noProof="0">
              <a:ln>
                <a:noFill/>
              </a:ln>
              <a:solidFill>
                <a:schemeClr val="accent1">
                  <a:lumMod val="75000"/>
                  <a:lumOff val="25000"/>
                </a:schemeClr>
              </a:solidFill>
              <a:effectLst/>
              <a:uLnTx/>
              <a:uFillTx/>
              <a:latin typeface="+mn-lt"/>
              <a:cs typeface="+mn-cs"/>
            </a:endParaRPr>
          </a:p>
        </p:txBody>
      </p:sp>
    </p:spTree>
    <p:extLst>
      <p:ext uri="{BB962C8B-B14F-4D97-AF65-F5344CB8AC3E}">
        <p14:creationId xmlns:p14="http://schemas.microsoft.com/office/powerpoint/2010/main" val="37367022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A926A64B-3BCB-44CC-892E-C791C324B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6FCF5D0-986B-4E96-BE32-FE6DD05072B6}"/>
              </a:ext>
            </a:extLst>
          </p:cNvPr>
          <p:cNvSpPr>
            <a:spLocks noGrp="1"/>
          </p:cNvSpPr>
          <p:nvPr>
            <p:ph type="title"/>
          </p:nvPr>
        </p:nvSpPr>
        <p:spPr>
          <a:xfrm>
            <a:off x="581192" y="702156"/>
            <a:ext cx="11029616" cy="1013800"/>
          </a:xfrm>
        </p:spPr>
        <p:txBody>
          <a:bodyPr vert="horz" lIns="91440" tIns="45720" rIns="91440" bIns="45720" rtlCol="0" anchor="b">
            <a:normAutofit/>
          </a:bodyPr>
          <a:lstStyle/>
          <a:p>
            <a:r>
              <a:rPr lang="en-US" dirty="0"/>
              <a:t>JAN Accommodation and Compliance Webcast Series</a:t>
            </a:r>
          </a:p>
        </p:txBody>
      </p:sp>
      <p:sp>
        <p:nvSpPr>
          <p:cNvPr id="35" name="Rectangle 34">
            <a:extLst>
              <a:ext uri="{FF2B5EF4-FFF2-40B4-BE49-F238E27FC236}">
                <a16:creationId xmlns:a16="http://schemas.microsoft.com/office/drawing/2014/main" id="{3FE9758B-E361-4084-8D9F-729FA6C4A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8" name="Content Placeholder 7">
            <a:extLst>
              <a:ext uri="{FF2B5EF4-FFF2-40B4-BE49-F238E27FC236}">
                <a16:creationId xmlns:a16="http://schemas.microsoft.com/office/drawing/2014/main" id="{741200F9-7A3E-4F14-8F36-490E4A1CE5C2}"/>
              </a:ext>
              <a:ext uri="{C183D7F6-B498-43B3-948B-1728B52AA6E4}">
                <adec:decorative xmlns:adec="http://schemas.microsoft.com/office/drawing/2017/decorative" val="1"/>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657225" y="2572845"/>
            <a:ext cx="4962525" cy="3225641"/>
          </a:xfrm>
          <a:prstGeom prst="rect">
            <a:avLst/>
          </a:prstGeom>
        </p:spPr>
      </p:pic>
      <p:sp>
        <p:nvSpPr>
          <p:cNvPr id="3" name="Content Placeholder 2">
            <a:extLst>
              <a:ext uri="{FF2B5EF4-FFF2-40B4-BE49-F238E27FC236}">
                <a16:creationId xmlns:a16="http://schemas.microsoft.com/office/drawing/2014/main" id="{C222439B-735E-4BF5-9F12-2092DE50AAAB}"/>
              </a:ext>
            </a:extLst>
          </p:cNvPr>
          <p:cNvSpPr>
            <a:spLocks noGrp="1"/>
          </p:cNvSpPr>
          <p:nvPr>
            <p:ph sz="half" idx="2"/>
          </p:nvPr>
        </p:nvSpPr>
        <p:spPr>
          <a:xfrm>
            <a:off x="6206167" y="2180496"/>
            <a:ext cx="5404640" cy="4045683"/>
          </a:xfrm>
        </p:spPr>
        <p:txBody>
          <a:bodyPr vert="horz" lIns="91440" tIns="45720" rIns="91440" bIns="45720" rtlCol="0" anchor="ctr">
            <a:normAutofit/>
          </a:bodyPr>
          <a:lstStyle/>
          <a:p>
            <a:pPr marL="0" indent="0" algn="ctr">
              <a:buNone/>
            </a:pPr>
            <a:r>
              <a:rPr lang="en-US" sz="2400" b="1" dirty="0">
                <a:solidFill>
                  <a:srgbClr val="002C5F"/>
                </a:solidFill>
                <a:latin typeface="Arial Nova" panose="020B0504020202020204" pitchFamily="34" charset="0"/>
              </a:rPr>
              <a:t>Thank you for attending:</a:t>
            </a:r>
            <a:br>
              <a:rPr lang="en-US" sz="2400" b="1" dirty="0">
                <a:solidFill>
                  <a:srgbClr val="002C5F"/>
                </a:solidFill>
                <a:latin typeface="Arial Nova" panose="020B0504020202020204" pitchFamily="34" charset="0"/>
              </a:rPr>
            </a:br>
            <a:r>
              <a:rPr lang="en-US" sz="2400" b="1" dirty="0">
                <a:solidFill>
                  <a:srgbClr val="002C5F"/>
                </a:solidFill>
                <a:latin typeface="Arial Nova" panose="020B0504020202020204" pitchFamily="34" charset="0"/>
              </a:rPr>
              <a:t>“</a:t>
            </a:r>
            <a:r>
              <a:rPr lang="en-US" sz="2400" b="0" dirty="0">
                <a:solidFill>
                  <a:srgbClr val="002C5F"/>
                </a:solidFill>
                <a:latin typeface="Arial Nova" panose="020B0504020202020204" pitchFamily="34" charset="0"/>
              </a:rPr>
              <a:t>Personal Use or Reasonable Accommodation: What’s What?”</a:t>
            </a:r>
            <a:br>
              <a:rPr lang="en-US" sz="2400" b="1" dirty="0">
                <a:solidFill>
                  <a:srgbClr val="002C5F"/>
                </a:solidFill>
                <a:latin typeface="Arial Nova" panose="020B0504020202020204" pitchFamily="34" charset="0"/>
              </a:rPr>
            </a:br>
            <a:endParaRPr lang="en-US" sz="2400" b="1" dirty="0">
              <a:solidFill>
                <a:srgbClr val="002C5F"/>
              </a:solidFill>
              <a:latin typeface="Arial Nova" panose="020B0504020202020204" pitchFamily="34" charset="0"/>
            </a:endParaRPr>
          </a:p>
          <a:p>
            <a:pPr marL="0" indent="0" algn="ctr">
              <a:buNone/>
            </a:pPr>
            <a:r>
              <a:rPr lang="en-US" sz="2400" b="1" dirty="0">
                <a:solidFill>
                  <a:srgbClr val="002C5F"/>
                </a:solidFill>
                <a:latin typeface="Arial Nova" panose="020B0504020202020204" pitchFamily="34" charset="0"/>
              </a:rPr>
              <a:t>Register for the next JAN webcast:</a:t>
            </a:r>
            <a:br>
              <a:rPr lang="en-US" sz="2400" b="1" dirty="0">
                <a:solidFill>
                  <a:srgbClr val="002C5F"/>
                </a:solidFill>
                <a:latin typeface="Arial Nova" panose="020B0504020202020204" pitchFamily="34" charset="0"/>
              </a:rPr>
            </a:br>
            <a:r>
              <a:rPr lang="en-US" sz="2400" dirty="0">
                <a:solidFill>
                  <a:schemeClr val="accent2"/>
                </a:solidFill>
                <a:latin typeface="Arial Nova" panose="020B0504020202020204" pitchFamily="34" charset="0"/>
                <a:hlinkClick r:id="rId4">
                  <a:extLst>
                    <a:ext uri="{A12FA001-AC4F-418D-AE19-62706E023703}">
                      <ahyp:hlinkClr xmlns:ahyp="http://schemas.microsoft.com/office/drawing/2018/hyperlinkcolor" val="tx"/>
                    </a:ext>
                  </a:extLst>
                </a:hlinkClick>
              </a:rPr>
              <a:t>AskJAN.org/events/register/2021-2022-webcast-series.cfm</a:t>
            </a:r>
            <a:endParaRPr lang="en-US" sz="2400" dirty="0">
              <a:solidFill>
                <a:schemeClr val="accent2"/>
              </a:solidFill>
              <a:latin typeface="Arial Nova" panose="020B0504020202020204" pitchFamily="34" charset="0"/>
            </a:endParaRPr>
          </a:p>
        </p:txBody>
      </p:sp>
      <p:sp>
        <p:nvSpPr>
          <p:cNvPr id="4" name="Slide Number Placeholder 3">
            <a:extLst>
              <a:ext uri="{FF2B5EF4-FFF2-40B4-BE49-F238E27FC236}">
                <a16:creationId xmlns:a16="http://schemas.microsoft.com/office/drawing/2014/main" id="{7A4A36A3-D1EB-4A0A-9134-581A7FC00664}"/>
              </a:ext>
            </a:extLst>
          </p:cNvPr>
          <p:cNvSpPr>
            <a:spLocks noGrp="1"/>
          </p:cNvSpPr>
          <p:nvPr>
            <p:ph type="sldNum" sz="quarter" idx="12"/>
          </p:nvPr>
        </p:nvSpPr>
        <p:spPr>
          <a:xfrm>
            <a:off x="10689646" y="55053"/>
            <a:ext cx="1052508" cy="365125"/>
          </a:xfrm>
        </p:spPr>
        <p:txBody>
          <a:bodyPr vert="horz" lIns="91440" tIns="45720" rIns="91440" bIns="45720" rtlCol="0" anchor="ct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C5F"/>
                </a:solidFill>
                <a:effectLst/>
                <a:uLnTx/>
                <a:uFillTx/>
                <a:latin typeface="Arial Nova" panose="020B0504020202020204" pitchFamily="34" charset="0"/>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47</a:t>
            </a:fld>
            <a:endParaRPr kumimoji="0" lang="en-US" sz="1600" b="0" i="0" u="none" strike="noStrike" kern="1200" cap="none" spc="0" normalizeH="0" baseline="0" noProof="0" dirty="0">
              <a:ln>
                <a:noFill/>
              </a:ln>
              <a:solidFill>
                <a:srgbClr val="002C5F"/>
              </a:solidFill>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36742970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F5C11-5A22-40CE-9324-89514DD81903}"/>
              </a:ext>
            </a:extLst>
          </p:cNvPr>
          <p:cNvSpPr>
            <a:spLocks noGrp="1"/>
          </p:cNvSpPr>
          <p:nvPr>
            <p:ph type="title"/>
          </p:nvPr>
        </p:nvSpPr>
        <p:spPr>
          <a:xfrm>
            <a:off x="581192" y="702156"/>
            <a:ext cx="11029616" cy="1013800"/>
          </a:xfrm>
        </p:spPr>
        <p:txBody>
          <a:bodyPr>
            <a:normAutofit/>
          </a:bodyPr>
          <a:lstStyle/>
          <a:p>
            <a:r>
              <a:rPr lang="en-US" dirty="0"/>
              <a:t>How do I claim the HR CEU?</a:t>
            </a:r>
          </a:p>
        </p:txBody>
      </p:sp>
      <p:sp>
        <p:nvSpPr>
          <p:cNvPr id="3" name="Content Placeholder 2">
            <a:extLst>
              <a:ext uri="{FF2B5EF4-FFF2-40B4-BE49-F238E27FC236}">
                <a16:creationId xmlns:a16="http://schemas.microsoft.com/office/drawing/2014/main" id="{1BE8543D-5F6D-40E3-A8F4-BA219D0175DB}"/>
              </a:ext>
              <a:ext uri="{C183D7F6-B498-43B3-948B-1728B52AA6E4}">
                <adec:decorative xmlns:adec="http://schemas.microsoft.com/office/drawing/2017/decorative" val="0"/>
              </a:ext>
            </a:extLst>
          </p:cNvPr>
          <p:cNvSpPr>
            <a:spLocks noGrp="1"/>
          </p:cNvSpPr>
          <p:nvPr>
            <p:ph idx="1"/>
          </p:nvPr>
        </p:nvSpPr>
        <p:spPr>
          <a:xfrm>
            <a:off x="6335805" y="2180496"/>
            <a:ext cx="5275001" cy="4045683"/>
          </a:xfrm>
        </p:spPr>
        <p:txBody>
          <a:bodyPr>
            <a:normAutofit/>
          </a:bodyPr>
          <a:lstStyle/>
          <a:p>
            <a:r>
              <a:rPr lang="en-US" sz="2400" dirty="0"/>
              <a:t>Don’t close the JAN webcast browser</a:t>
            </a:r>
          </a:p>
          <a:p>
            <a:r>
              <a:rPr lang="en-US" sz="2400" dirty="0"/>
              <a:t>Complete the webcast evaluation </a:t>
            </a:r>
            <a:br>
              <a:rPr lang="en-US" sz="2400" dirty="0"/>
            </a:br>
            <a:r>
              <a:rPr lang="en-US" sz="2400" dirty="0"/>
              <a:t>in new window or go to: </a:t>
            </a:r>
            <a:r>
              <a:rPr lang="en-US" sz="2200" u="sng" dirty="0">
                <a:solidFill>
                  <a:srgbClr val="0563C1"/>
                </a:solidFill>
                <a:effectLst/>
                <a:latin typeface="Arial" panose="020B0604020202020204" pitchFamily="34" charset="0"/>
                <a:ea typeface="Calibri" panose="020F0502020204030204" pitchFamily="34" charset="0"/>
                <a:hlinkClick r:id="rId3"/>
              </a:rPr>
              <a:t>AskJAN.org/</a:t>
            </a:r>
            <a:r>
              <a:rPr lang="en-US" sz="2200" u="sng" dirty="0" err="1">
                <a:solidFill>
                  <a:srgbClr val="0563C1"/>
                </a:solidFill>
                <a:effectLst/>
                <a:latin typeface="Arial" panose="020B0604020202020204" pitchFamily="34" charset="0"/>
                <a:ea typeface="Calibri" panose="020F0502020204030204" pitchFamily="34" charset="0"/>
                <a:hlinkClick r:id="rId3"/>
              </a:rPr>
              <a:t>EvaluationReg.cfm</a:t>
            </a:r>
            <a:endParaRPr lang="en-US" sz="2200" dirty="0"/>
          </a:p>
          <a:p>
            <a:r>
              <a:rPr lang="en-US" sz="2400" dirty="0"/>
              <a:t>Click on </a:t>
            </a:r>
            <a:r>
              <a:rPr lang="en-US" sz="2400" b="1" dirty="0"/>
              <a:t>View your certificate of completion</a:t>
            </a:r>
          </a:p>
        </p:txBody>
      </p:sp>
      <p:sp>
        <p:nvSpPr>
          <p:cNvPr id="4" name="Slide Number Placeholder 3">
            <a:extLst>
              <a:ext uri="{FF2B5EF4-FFF2-40B4-BE49-F238E27FC236}">
                <a16:creationId xmlns:a16="http://schemas.microsoft.com/office/drawing/2014/main" id="{F3E98E1F-68E8-4748-864C-7774480571AF}"/>
              </a:ext>
            </a:extLst>
          </p:cNvPr>
          <p:cNvSpPr>
            <a:spLocks noGrp="1"/>
          </p:cNvSpPr>
          <p:nvPr>
            <p:ph type="sldNum" sz="quarter" idx="12"/>
          </p:nvPr>
        </p:nvSpPr>
        <p:spPr>
          <a:xfrm>
            <a:off x="10675032" y="84237"/>
            <a:ext cx="1052508" cy="365125"/>
          </a:xfrm>
        </p:spPr>
        <p:txBody>
          <a:bodyPr>
            <a:normAutofit/>
          </a:bodyPr>
          <a:lstStyle/>
          <a:p>
            <a:pPr marL="0" marR="0" lvl="0" indent="0" algn="r" defTabSz="914400" rtl="0" eaLnBrk="0" fontAlgn="base" latinLnBrk="0" hangingPunct="0">
              <a:lnSpc>
                <a:spcPct val="90000"/>
              </a:lnSpc>
              <a:spcBef>
                <a:spcPct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rPr>
              <a:pPr marL="0" marR="0" lvl="0" indent="0" algn="r" defTabSz="914400" rtl="0" eaLnBrk="0" fontAlgn="base" latinLnBrk="0" hangingPunct="0">
                <a:lnSpc>
                  <a:spcPct val="90000"/>
                </a:lnSpc>
                <a:spcBef>
                  <a:spcPct val="0"/>
                </a:spcBef>
                <a:spcAft>
                  <a:spcPts val="600"/>
                </a:spcAft>
                <a:buClrTx/>
                <a:buSzTx/>
                <a:buFontTx/>
                <a:buNone/>
                <a:tabLst/>
                <a:defRPr/>
              </a:pPr>
              <a:t>48</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ndParaRPr>
          </a:p>
        </p:txBody>
      </p:sp>
      <p:pic>
        <p:nvPicPr>
          <p:cNvPr id="6" name="Picture 5">
            <a:extLst>
              <a:ext uri="{FF2B5EF4-FFF2-40B4-BE49-F238E27FC236}">
                <a16:creationId xmlns:a16="http://schemas.microsoft.com/office/drawing/2014/main" id="{D6187E47-05DB-4A50-B670-532212BFD26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81192" y="2286000"/>
            <a:ext cx="5754613" cy="3784060"/>
          </a:xfrm>
          <a:prstGeom prst="rect">
            <a:avLst/>
          </a:prstGeom>
        </p:spPr>
      </p:pic>
    </p:spTree>
    <p:extLst>
      <p:ext uri="{BB962C8B-B14F-4D97-AF65-F5344CB8AC3E}">
        <p14:creationId xmlns:p14="http://schemas.microsoft.com/office/powerpoint/2010/main" val="12650388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1E1FB-2AD0-4329-9CB0-82A282F19EE8}"/>
              </a:ext>
            </a:extLst>
          </p:cNvPr>
          <p:cNvSpPr>
            <a:spLocks noGrp="1"/>
          </p:cNvSpPr>
          <p:nvPr>
            <p:ph type="title"/>
          </p:nvPr>
        </p:nvSpPr>
        <p:spPr>
          <a:xfrm>
            <a:off x="581192" y="702156"/>
            <a:ext cx="11029616" cy="1013800"/>
          </a:xfrm>
        </p:spPr>
        <p:txBody>
          <a:bodyPr>
            <a:normAutofit/>
          </a:bodyPr>
          <a:lstStyle/>
          <a:p>
            <a:r>
              <a:rPr lang="en-US" dirty="0">
                <a:solidFill>
                  <a:srgbClr val="FFFEFF"/>
                </a:solidFill>
              </a:rPr>
              <a:t>Questions? Contact JAN for More Information</a:t>
            </a:r>
          </a:p>
        </p:txBody>
      </p:sp>
      <p:sp>
        <p:nvSpPr>
          <p:cNvPr id="4" name="Slide Number Placeholder 3">
            <a:extLst>
              <a:ext uri="{FF2B5EF4-FFF2-40B4-BE49-F238E27FC236}">
                <a16:creationId xmlns:a16="http://schemas.microsoft.com/office/drawing/2014/main" id="{290915FE-A624-43E4-8D1A-23025311C711}"/>
              </a:ext>
            </a:extLst>
          </p:cNvPr>
          <p:cNvSpPr>
            <a:spLocks noGrp="1"/>
          </p:cNvSpPr>
          <p:nvPr>
            <p:ph type="sldNum" sz="quarter" idx="12"/>
          </p:nvPr>
        </p:nvSpPr>
        <p:spPr>
          <a:xfrm>
            <a:off x="10665304" y="104396"/>
            <a:ext cx="1052508" cy="365125"/>
          </a:xfrm>
        </p:spPr>
        <p:txBody>
          <a:bodyPr>
            <a:normAutofit/>
          </a:bodyPr>
          <a:lstStyle/>
          <a:p>
            <a:pPr marL="0" marR="0" lvl="0" indent="0" algn="r" defTabSz="914400" rtl="0" eaLnBrk="0" fontAlgn="base" latinLnBrk="0" hangingPunct="0">
              <a:lnSpc>
                <a:spcPct val="90000"/>
              </a:lnSpc>
              <a:spcBef>
                <a:spcPct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rPr>
              <a:pPr marL="0" marR="0" lvl="0" indent="0" algn="r" defTabSz="914400" rtl="0" eaLnBrk="0" fontAlgn="base" latinLnBrk="0" hangingPunct="0">
                <a:lnSpc>
                  <a:spcPct val="90000"/>
                </a:lnSpc>
                <a:spcBef>
                  <a:spcPct val="0"/>
                </a:spcBef>
                <a:spcAft>
                  <a:spcPts val="600"/>
                </a:spcAft>
                <a:buClrTx/>
                <a:buSzTx/>
                <a:buFontTx/>
                <a:buNone/>
                <a:tabLst/>
                <a:defRPr/>
              </a:pPr>
              <a:t>49</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ndParaRPr>
          </a:p>
        </p:txBody>
      </p:sp>
      <p:graphicFrame>
        <p:nvGraphicFramePr>
          <p:cNvPr id="6" name="Content Placeholder 2" descr="Visit AskJAN.org&#10;Call 800.526.7234 or 877.781.9403 TTY&#10;JAN Live Chat @AskJAN.org&#10;Submit JAN On Demand Inquiry @AskJAN.org/JANonDemand.cfm&#10;Email JAN@AskJAN.org&#10;Social Media: Facebook - Job Accommodation Network&#10;Twitter - @JANatJAN&#10;">
            <a:extLst>
              <a:ext uri="{FF2B5EF4-FFF2-40B4-BE49-F238E27FC236}">
                <a16:creationId xmlns:a16="http://schemas.microsoft.com/office/drawing/2014/main" id="{99C05778-86A8-41CC-94DD-691AA4044245}"/>
              </a:ext>
            </a:extLst>
          </p:cNvPr>
          <p:cNvGraphicFramePr>
            <a:graphicFrameLocks noGrp="1"/>
          </p:cNvGraphicFramePr>
          <p:nvPr>
            <p:ph idx="1"/>
            <p:extLst>
              <p:ext uri="{D42A27DB-BD31-4B8C-83A1-F6EECF244321}">
                <p14:modId xmlns:p14="http://schemas.microsoft.com/office/powerpoint/2010/main" val="149134792"/>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1844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B3D57-3A1A-4952-9366-3B36F61CD3AD}"/>
              </a:ext>
            </a:extLst>
          </p:cNvPr>
          <p:cNvSpPr>
            <a:spLocks noGrp="1"/>
          </p:cNvSpPr>
          <p:nvPr>
            <p:ph type="title"/>
          </p:nvPr>
        </p:nvSpPr>
        <p:spPr>
          <a:xfrm>
            <a:off x="581192" y="702156"/>
            <a:ext cx="11029616" cy="1013800"/>
          </a:xfrm>
        </p:spPr>
        <p:txBody>
          <a:bodyPr>
            <a:normAutofit/>
          </a:bodyPr>
          <a:lstStyle/>
          <a:p>
            <a:r>
              <a:rPr lang="en-US" dirty="0"/>
              <a:t>Personal Use Items</a:t>
            </a:r>
          </a:p>
        </p:txBody>
      </p:sp>
      <p:sp>
        <p:nvSpPr>
          <p:cNvPr id="3" name="Content Placeholder 2">
            <a:extLst>
              <a:ext uri="{FF2B5EF4-FFF2-40B4-BE49-F238E27FC236}">
                <a16:creationId xmlns:a16="http://schemas.microsoft.com/office/drawing/2014/main" id="{C87483F4-810A-4524-9707-7362C98989A9}"/>
              </a:ext>
            </a:extLst>
          </p:cNvPr>
          <p:cNvSpPr>
            <a:spLocks noGrp="1"/>
          </p:cNvSpPr>
          <p:nvPr>
            <p:ph idx="1"/>
          </p:nvPr>
        </p:nvSpPr>
        <p:spPr>
          <a:xfrm>
            <a:off x="581192" y="1892627"/>
            <a:ext cx="7225075" cy="4210069"/>
          </a:xfrm>
        </p:spPr>
        <p:txBody>
          <a:bodyPr>
            <a:normAutofit/>
          </a:bodyPr>
          <a:lstStyle/>
          <a:p>
            <a:pPr marL="0" marR="0" lvl="0" indent="0" defTabSz="457200" rtl="0" eaLnBrk="1" fontAlgn="auto" latinLnBrk="0" hangingPunct="1">
              <a:spcBef>
                <a:spcPct val="20000"/>
              </a:spcBef>
              <a:spcAft>
                <a:spcPts val="600"/>
              </a:spcAft>
              <a:buClr>
                <a:srgbClr val="1A3260"/>
              </a:buClr>
              <a:buSzPct val="92000"/>
              <a:buFont typeface="Wingdings 2" panose="05020102010507070707" pitchFamily="18" charset="2"/>
              <a:buNone/>
              <a:tabLst/>
              <a:defRPr/>
            </a:pPr>
            <a:r>
              <a:rPr kumimoji="0" lang="en-US" sz="2400" b="0" i="0" u="none" strike="noStrike" kern="1200" cap="none" spc="0" normalizeH="0" baseline="0" noProof="0" dirty="0">
                <a:ln>
                  <a:noFill/>
                </a:ln>
                <a:effectLst/>
                <a:uLnTx/>
                <a:uFillTx/>
                <a:latin typeface="Arial Nova" panose="020B0504020202020204" pitchFamily="34" charset="0"/>
                <a:ea typeface="+mn-ea"/>
                <a:cs typeface="Arial" panose="020B0604020202020204" pitchFamily="34" charset="0"/>
              </a:rPr>
              <a:t>Items needed in accomplishing daily activities both </a:t>
            </a:r>
            <a:r>
              <a:rPr kumimoji="0" lang="en-US" sz="2400" b="1" i="0" u="none" strike="noStrike" kern="1200" cap="none" spc="0" normalizeH="0" baseline="0" noProof="0" dirty="0">
                <a:ln>
                  <a:noFill/>
                </a:ln>
                <a:effectLst/>
                <a:uLnTx/>
                <a:uFillTx/>
                <a:latin typeface="Arial Nova" panose="020B0504020202020204" pitchFamily="34" charset="0"/>
                <a:ea typeface="+mn-ea"/>
                <a:cs typeface="Arial" panose="020B0604020202020204" pitchFamily="34" charset="0"/>
              </a:rPr>
              <a:t>on and off the job </a:t>
            </a:r>
          </a:p>
          <a:p>
            <a:pPr marL="310896" marR="0" lvl="1" indent="-306000" defTabSz="457200" rtl="0" eaLnBrk="1" fontAlgn="auto" latinLnBrk="0" hangingPunct="1">
              <a:spcBef>
                <a:spcPct val="20000"/>
              </a:spcBef>
              <a:spcAft>
                <a:spcPts val="600"/>
              </a:spcAft>
              <a:buClr>
                <a:srgbClr val="1A3260"/>
              </a:buClr>
              <a:buSzPct val="92000"/>
              <a:buFont typeface="Wingdings 2" panose="05020102010507070707" pitchFamily="18" charset="2"/>
              <a:buChar char=""/>
              <a:tabLst/>
              <a:defRPr/>
            </a:pPr>
            <a:r>
              <a:rPr kumimoji="0" lang="en-US" sz="2000" b="0" i="0" u="none" strike="noStrike" kern="1200" cap="none" spc="0" normalizeH="0" baseline="0" noProof="0" dirty="0">
                <a:ln>
                  <a:noFill/>
                </a:ln>
                <a:effectLst/>
                <a:uLnTx/>
                <a:uFillTx/>
                <a:latin typeface="Arial Nova" panose="020B0504020202020204" pitchFamily="34" charset="0"/>
                <a:ea typeface="+mn-ea"/>
                <a:cs typeface="Arial" panose="020B0604020202020204" pitchFamily="34" charset="0"/>
              </a:rPr>
              <a:t>Prosthetic limb</a:t>
            </a:r>
          </a:p>
          <a:p>
            <a:pPr marL="310896" marR="0" lvl="1" indent="-306000" defTabSz="457200" rtl="0" eaLnBrk="1" fontAlgn="auto" latinLnBrk="0" hangingPunct="1">
              <a:spcBef>
                <a:spcPct val="20000"/>
              </a:spcBef>
              <a:spcAft>
                <a:spcPts val="600"/>
              </a:spcAft>
              <a:buClr>
                <a:srgbClr val="1A3260"/>
              </a:buClr>
              <a:buSzPct val="92000"/>
              <a:buFont typeface="Wingdings 2" panose="05020102010507070707" pitchFamily="18" charset="2"/>
              <a:buChar char=""/>
              <a:tabLst/>
              <a:defRPr/>
            </a:pPr>
            <a:r>
              <a:rPr kumimoji="0" lang="en-US" sz="2000" b="0" i="0" u="none" strike="noStrike" kern="1200" cap="none" spc="0" normalizeH="0" baseline="0" noProof="0" dirty="0">
                <a:ln>
                  <a:noFill/>
                </a:ln>
                <a:effectLst/>
                <a:uLnTx/>
                <a:uFillTx/>
                <a:latin typeface="Arial Nova" panose="020B0504020202020204" pitchFamily="34" charset="0"/>
                <a:ea typeface="+mn-ea"/>
                <a:cs typeface="Arial" panose="020B0604020202020204" pitchFamily="34" charset="0"/>
              </a:rPr>
              <a:t>Wheelchair</a:t>
            </a:r>
          </a:p>
          <a:p>
            <a:pPr marL="310896" marR="0" lvl="1" indent="-306000" defTabSz="457200" rtl="0" eaLnBrk="1" fontAlgn="auto" latinLnBrk="0" hangingPunct="1">
              <a:spcBef>
                <a:spcPct val="20000"/>
              </a:spcBef>
              <a:spcAft>
                <a:spcPts val="600"/>
              </a:spcAft>
              <a:buClr>
                <a:srgbClr val="1A3260"/>
              </a:buClr>
              <a:buSzPct val="92000"/>
              <a:buFont typeface="Wingdings 2" panose="05020102010507070707" pitchFamily="18" charset="2"/>
              <a:buChar char=""/>
              <a:tabLst/>
              <a:defRPr/>
            </a:pPr>
            <a:r>
              <a:rPr kumimoji="0" lang="en-US" sz="2000" b="0" i="0" u="none" strike="noStrike" kern="1200" cap="none" spc="0" normalizeH="0" baseline="0" noProof="0" dirty="0">
                <a:ln>
                  <a:noFill/>
                </a:ln>
                <a:effectLst/>
                <a:uLnTx/>
                <a:uFillTx/>
                <a:latin typeface="Arial Nova" panose="020B0504020202020204" pitchFamily="34" charset="0"/>
                <a:ea typeface="+mn-ea"/>
                <a:cs typeface="Arial" panose="020B0604020202020204" pitchFamily="34" charset="0"/>
              </a:rPr>
              <a:t>Eyeglasses</a:t>
            </a:r>
          </a:p>
          <a:p>
            <a:pPr marL="310896" marR="0" lvl="1" indent="-306000" defTabSz="457200" rtl="0" eaLnBrk="1" fontAlgn="auto" latinLnBrk="0" hangingPunct="1">
              <a:spcBef>
                <a:spcPct val="20000"/>
              </a:spcBef>
              <a:spcAft>
                <a:spcPts val="600"/>
              </a:spcAft>
              <a:buClr>
                <a:srgbClr val="1A3260"/>
              </a:buClr>
              <a:buSzPct val="92000"/>
              <a:buFont typeface="Wingdings 2" panose="05020102010507070707" pitchFamily="18" charset="2"/>
              <a:buChar char=""/>
              <a:tabLst/>
              <a:defRPr/>
            </a:pPr>
            <a:r>
              <a:rPr kumimoji="0" lang="en-US" sz="2000" b="0" i="0" u="none" strike="noStrike" kern="1200" cap="none" spc="0" normalizeH="0" baseline="0" noProof="0" dirty="0">
                <a:ln>
                  <a:noFill/>
                </a:ln>
                <a:effectLst/>
                <a:uLnTx/>
                <a:uFillTx/>
                <a:latin typeface="Arial Nova" panose="020B0504020202020204" pitchFamily="34" charset="0"/>
                <a:ea typeface="+mn-ea"/>
                <a:cs typeface="Arial" panose="020B0604020202020204" pitchFamily="34" charset="0"/>
              </a:rPr>
              <a:t>Hearing aids</a:t>
            </a:r>
          </a:p>
          <a:p>
            <a:pPr marL="310896" marR="0" lvl="1" indent="-306000" defTabSz="457200" rtl="0" eaLnBrk="1" fontAlgn="auto" latinLnBrk="0" hangingPunct="1">
              <a:spcBef>
                <a:spcPct val="20000"/>
              </a:spcBef>
              <a:spcAft>
                <a:spcPts val="1200"/>
              </a:spcAft>
              <a:buClr>
                <a:srgbClr val="1A3260"/>
              </a:buClr>
              <a:buSzPct val="92000"/>
              <a:buFont typeface="Wingdings 2" panose="05020102010507070707" pitchFamily="18" charset="2"/>
              <a:buChar char=""/>
              <a:tabLst/>
              <a:defRPr/>
            </a:pPr>
            <a:r>
              <a:rPr kumimoji="0" lang="en-US" sz="2000" b="0" i="0" u="none" strike="noStrike" kern="1200" cap="none" spc="0" normalizeH="0" baseline="0" noProof="0" dirty="0">
                <a:ln>
                  <a:noFill/>
                </a:ln>
                <a:effectLst/>
                <a:uLnTx/>
                <a:uFillTx/>
                <a:latin typeface="Arial Nova" panose="020B0504020202020204" pitchFamily="34" charset="0"/>
                <a:ea typeface="+mn-ea"/>
                <a:cs typeface="Arial" panose="020B0604020202020204" pitchFamily="34" charset="0"/>
              </a:rPr>
              <a:t>Similar devices if they are also needed </a:t>
            </a:r>
            <a:r>
              <a:rPr kumimoji="0" lang="en-US" sz="2000" b="1" i="0" u="none" strike="noStrike" kern="1200" cap="none" spc="0" normalizeH="0" baseline="0" noProof="0" dirty="0">
                <a:ln>
                  <a:noFill/>
                </a:ln>
                <a:effectLst/>
                <a:uLnTx/>
                <a:uFillTx/>
                <a:latin typeface="Arial Nova" panose="020B0504020202020204" pitchFamily="34" charset="0"/>
                <a:ea typeface="+mn-ea"/>
                <a:cs typeface="Arial" panose="020B0604020202020204" pitchFamily="34" charset="0"/>
              </a:rPr>
              <a:t>off</a:t>
            </a:r>
            <a:r>
              <a:rPr kumimoji="0" lang="en-US" sz="2000" b="0" i="0" u="none" strike="noStrike" kern="1200" cap="none" spc="0" normalizeH="0" baseline="0" noProof="0" dirty="0">
                <a:ln>
                  <a:noFill/>
                </a:ln>
                <a:effectLst/>
                <a:uLnTx/>
                <a:uFillTx/>
                <a:latin typeface="Arial Nova" panose="020B0504020202020204" pitchFamily="34" charset="0"/>
                <a:ea typeface="+mn-ea"/>
                <a:cs typeface="Arial" panose="020B0604020202020204" pitchFamily="34" charset="0"/>
              </a:rPr>
              <a:t> the job</a:t>
            </a:r>
          </a:p>
          <a:p>
            <a:pPr marL="310896" marR="0" lvl="1" indent="0" defTabSz="457200" rtl="0" eaLnBrk="1" fontAlgn="auto" latinLnBrk="0" hangingPunct="1">
              <a:spcBef>
                <a:spcPct val="20000"/>
              </a:spcBef>
              <a:spcAft>
                <a:spcPts val="600"/>
              </a:spcAft>
              <a:buClr>
                <a:srgbClr val="1A3260"/>
              </a:buClr>
              <a:buSzPct val="92000"/>
              <a:buFont typeface="Wingdings 2" panose="05020102010507070707" pitchFamily="18" charset="2"/>
              <a:buNone/>
              <a:tabLst/>
              <a:defRPr/>
            </a:pPr>
            <a:r>
              <a:rPr kumimoji="0" lang="en-US" sz="2400" i="0" u="none" strike="noStrike" kern="1200" cap="none" spc="0" normalizeH="0" baseline="0" noProof="0" dirty="0">
                <a:ln>
                  <a:noFill/>
                </a:ln>
                <a:solidFill>
                  <a:srgbClr val="4590B8"/>
                </a:solidFill>
                <a:effectLst/>
                <a:uLnTx/>
                <a:uFillTx/>
                <a:latin typeface="Arial Nova" panose="020B0504020202020204" pitchFamily="34" charset="0"/>
                <a:ea typeface="+mn-ea"/>
                <a:cs typeface="Arial" panose="020B0604020202020204" pitchFamily="34" charset="0"/>
              </a:rPr>
              <a:t>ADA = Typically, not employer responsibility to provide these, but free to go above and beyond</a:t>
            </a:r>
            <a:endParaRPr lang="en-US" dirty="0"/>
          </a:p>
        </p:txBody>
      </p:sp>
      <p:pic>
        <p:nvPicPr>
          <p:cNvPr id="5" name="Picture 4">
            <a:extLst>
              <a:ext uri="{FF2B5EF4-FFF2-40B4-BE49-F238E27FC236}">
                <a16:creationId xmlns:a16="http://schemas.microsoft.com/office/drawing/2014/main" id="{E9B4E54A-969B-49FD-8BF4-4899937C7D60}"/>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51799" y="1892627"/>
            <a:ext cx="3699935" cy="2202738"/>
          </a:xfrm>
          <a:prstGeom prst="rect">
            <a:avLst/>
          </a:prstGeom>
        </p:spPr>
      </p:pic>
      <p:sp>
        <p:nvSpPr>
          <p:cNvPr id="4" name="Slide Number Placeholder 3">
            <a:extLst>
              <a:ext uri="{FF2B5EF4-FFF2-40B4-BE49-F238E27FC236}">
                <a16:creationId xmlns:a16="http://schemas.microsoft.com/office/drawing/2014/main" id="{31D3D764-9E58-4303-B617-E0C3CD8990B4}"/>
              </a:ext>
            </a:extLst>
          </p:cNvPr>
          <p:cNvSpPr>
            <a:spLocks noGrp="1"/>
          </p:cNvSpPr>
          <p:nvPr>
            <p:ph type="sldNum" sz="quarter" idx="12"/>
          </p:nvPr>
        </p:nvSpPr>
        <p:spPr>
          <a:xfrm>
            <a:off x="11206859" y="55053"/>
            <a:ext cx="544875" cy="365125"/>
          </a:xfrm>
        </p:spPr>
        <p:txBody>
          <a:bodyPr>
            <a:normAutofit/>
          </a:bodyPr>
          <a:lstStyle/>
          <a:p>
            <a:pPr>
              <a:lnSpc>
                <a:spcPct val="90000"/>
              </a:lnSpc>
              <a:spcAft>
                <a:spcPts val="600"/>
              </a:spcAft>
            </a:pPr>
            <a:fld id="{D57F1E4F-1CFF-5643-939E-217C01CDF565}" type="slidenum">
              <a:rPr lang="en-US" sz="1600" smtClean="0">
                <a:solidFill>
                  <a:srgbClr val="002060"/>
                </a:solidFill>
                <a:latin typeface="Arial Nova" panose="020B0504020202020204" pitchFamily="34" charset="0"/>
              </a:rPr>
              <a:pPr>
                <a:lnSpc>
                  <a:spcPct val="90000"/>
                </a:lnSpc>
                <a:spcAft>
                  <a:spcPts val="600"/>
                </a:spcAft>
              </a:pPr>
              <a:t>5</a:t>
            </a:fld>
            <a:endParaRPr lang="en-US" sz="1600" dirty="0">
              <a:solidFill>
                <a:srgbClr val="002060"/>
              </a:solidFill>
              <a:latin typeface="Arial Nova" panose="020B0504020202020204" pitchFamily="34" charset="0"/>
            </a:endParaRPr>
          </a:p>
        </p:txBody>
      </p:sp>
      <p:pic>
        <p:nvPicPr>
          <p:cNvPr id="6" name="Picture 5">
            <a:extLst>
              <a:ext uri="{FF2B5EF4-FFF2-40B4-BE49-F238E27FC236}">
                <a16:creationId xmlns:a16="http://schemas.microsoft.com/office/drawing/2014/main" id="{0418E82D-C977-4B5F-98C9-9D2E1D44A6F7}"/>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51799" y="4187827"/>
            <a:ext cx="3699935" cy="1868589"/>
          </a:xfrm>
          <a:prstGeom prst="rect">
            <a:avLst/>
          </a:prstGeom>
        </p:spPr>
      </p:pic>
    </p:spTree>
    <p:extLst>
      <p:ext uri="{BB962C8B-B14F-4D97-AF65-F5344CB8AC3E}">
        <p14:creationId xmlns:p14="http://schemas.microsoft.com/office/powerpoint/2010/main" val="2965344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8A428-AA2A-4690-B34E-B57F5B1F84D9}"/>
              </a:ext>
            </a:extLst>
          </p:cNvPr>
          <p:cNvSpPr>
            <a:spLocks noGrp="1"/>
          </p:cNvSpPr>
          <p:nvPr>
            <p:ph type="title"/>
          </p:nvPr>
        </p:nvSpPr>
        <p:spPr>
          <a:xfrm>
            <a:off x="581192" y="702156"/>
            <a:ext cx="11029616" cy="1013800"/>
          </a:xfrm>
        </p:spPr>
        <p:txBody>
          <a:bodyPr>
            <a:normAutofit/>
          </a:bodyPr>
          <a:lstStyle/>
          <a:p>
            <a:r>
              <a:rPr lang="en-US" dirty="0"/>
              <a:t>Personal Use amenities</a:t>
            </a:r>
          </a:p>
        </p:txBody>
      </p:sp>
      <p:sp>
        <p:nvSpPr>
          <p:cNvPr id="81" name="Rectangle 80">
            <a:extLst>
              <a:ext uri="{FF2B5EF4-FFF2-40B4-BE49-F238E27FC236}">
                <a16:creationId xmlns:a16="http://schemas.microsoft.com/office/drawing/2014/main" id="{2E32075D-9299-4657-87D7-B9987B7FD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BD9A8AF-6B5F-40AC-833B-C74D2FD24864}"/>
              </a:ext>
              <a:ext uri="{C183D7F6-B498-43B3-948B-1728B52AA6E4}">
                <adec:decorative xmlns:adec="http://schemas.microsoft.com/office/drawing/2017/decorative" val="1"/>
              </a:ext>
            </a:extLst>
          </p:cNvPr>
          <p:cNvPicPr preferRelativeResize="0">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0741" y="2420971"/>
            <a:ext cx="4636222" cy="3564732"/>
          </a:xfrm>
          <a:prstGeom prst="rect">
            <a:avLst/>
          </a:prstGeom>
        </p:spPr>
      </p:pic>
      <p:sp>
        <p:nvSpPr>
          <p:cNvPr id="3" name="Content Placeholder 2">
            <a:extLst>
              <a:ext uri="{FF2B5EF4-FFF2-40B4-BE49-F238E27FC236}">
                <a16:creationId xmlns:a16="http://schemas.microsoft.com/office/drawing/2014/main" id="{BF445204-98BC-4216-96F8-06BAD06AC364}"/>
              </a:ext>
            </a:extLst>
          </p:cNvPr>
          <p:cNvSpPr>
            <a:spLocks noGrp="1"/>
          </p:cNvSpPr>
          <p:nvPr>
            <p:ph idx="1"/>
          </p:nvPr>
        </p:nvSpPr>
        <p:spPr>
          <a:xfrm>
            <a:off x="6259774" y="2110161"/>
            <a:ext cx="5275001" cy="4045683"/>
          </a:xfrm>
        </p:spPr>
        <p:txBody>
          <a:bodyPr>
            <a:normAutofit/>
          </a:bodyPr>
          <a:lstStyle/>
          <a:p>
            <a:pPr marL="0" indent="0">
              <a:buNone/>
            </a:pPr>
            <a:r>
              <a:rPr lang="en-US" sz="2400" dirty="0"/>
              <a:t>Employer not required to furnish personal use amenities, if not provided to employees without disabilities </a:t>
            </a:r>
            <a:endParaRPr lang="en-US" sz="2400" b="1" dirty="0"/>
          </a:p>
          <a:p>
            <a:pPr marL="310896" lvl="1"/>
            <a:r>
              <a:rPr lang="en-US" sz="2000" dirty="0">
                <a:latin typeface="Arial Nova" panose="020B0504020202020204" pitchFamily="34" charset="0"/>
              </a:rPr>
              <a:t>Hot pot</a:t>
            </a:r>
          </a:p>
          <a:p>
            <a:pPr marL="310896" lvl="1">
              <a:spcAft>
                <a:spcPts val="1800"/>
              </a:spcAft>
            </a:pPr>
            <a:r>
              <a:rPr lang="en-US" sz="2000" dirty="0">
                <a:latin typeface="Arial Nova" panose="020B0504020202020204" pitchFamily="34" charset="0"/>
              </a:rPr>
              <a:t>Refrigerator</a:t>
            </a:r>
          </a:p>
          <a:p>
            <a:pPr marL="0" indent="-13104">
              <a:buNone/>
            </a:pPr>
            <a:r>
              <a:rPr lang="en-US" sz="2400" dirty="0">
                <a:solidFill>
                  <a:srgbClr val="4590B8"/>
                </a:solidFill>
              </a:rPr>
              <a:t>ADA = Employer is responsible </a:t>
            </a:r>
            <a:br>
              <a:rPr lang="en-US" sz="2400" dirty="0">
                <a:solidFill>
                  <a:srgbClr val="4590B8"/>
                </a:solidFill>
              </a:rPr>
            </a:br>
            <a:r>
              <a:rPr lang="en-US" sz="2400" dirty="0">
                <a:solidFill>
                  <a:srgbClr val="4590B8"/>
                </a:solidFill>
              </a:rPr>
              <a:t>for providing equal access to benefits/privileges of employment</a:t>
            </a:r>
          </a:p>
        </p:txBody>
      </p:sp>
      <p:sp>
        <p:nvSpPr>
          <p:cNvPr id="4" name="Slide Number Placeholder 3">
            <a:extLst>
              <a:ext uri="{FF2B5EF4-FFF2-40B4-BE49-F238E27FC236}">
                <a16:creationId xmlns:a16="http://schemas.microsoft.com/office/drawing/2014/main" id="{34A50D03-F4C6-498C-9889-B8EFA57E7397}"/>
              </a:ext>
            </a:extLst>
          </p:cNvPr>
          <p:cNvSpPr>
            <a:spLocks noGrp="1"/>
          </p:cNvSpPr>
          <p:nvPr>
            <p:ph type="sldNum" sz="quarter" idx="12"/>
          </p:nvPr>
        </p:nvSpPr>
        <p:spPr>
          <a:xfrm>
            <a:off x="10677053" y="55053"/>
            <a:ext cx="1052508" cy="365125"/>
          </a:xfrm>
        </p:spPr>
        <p:txBody>
          <a:bodyPr>
            <a:normAutofit/>
          </a:bodyPr>
          <a:lstStyle/>
          <a:p>
            <a:pPr>
              <a:lnSpc>
                <a:spcPct val="90000"/>
              </a:lnSpc>
              <a:spcAft>
                <a:spcPts val="600"/>
              </a:spcAft>
            </a:pPr>
            <a:fld id="{D57F1E4F-1CFF-5643-939E-217C01CDF565}" type="slidenum">
              <a:rPr lang="en-US" sz="1600" smtClean="0">
                <a:solidFill>
                  <a:srgbClr val="002060"/>
                </a:solidFill>
                <a:latin typeface="Arial Nova" panose="020B0504020202020204" pitchFamily="34" charset="0"/>
                <a:cs typeface="Arial" panose="020B0604020202020204" pitchFamily="34" charset="0"/>
              </a:rPr>
              <a:pPr>
                <a:lnSpc>
                  <a:spcPct val="90000"/>
                </a:lnSpc>
                <a:spcAft>
                  <a:spcPts val="600"/>
                </a:spcAft>
              </a:pPr>
              <a:t>6</a:t>
            </a:fld>
            <a:endParaRPr lang="en-US" sz="1600" dirty="0">
              <a:solidFill>
                <a:srgbClr val="002060"/>
              </a:solidFill>
              <a:latin typeface="Arial Nova" panose="020B0504020202020204" pitchFamily="34" charset="0"/>
              <a:cs typeface="Arial" panose="020B0604020202020204" pitchFamily="34" charset="0"/>
            </a:endParaRPr>
          </a:p>
        </p:txBody>
      </p:sp>
    </p:spTree>
    <p:extLst>
      <p:ext uri="{BB962C8B-B14F-4D97-AF65-F5344CB8AC3E}">
        <p14:creationId xmlns:p14="http://schemas.microsoft.com/office/powerpoint/2010/main" val="3879180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8A428-AA2A-4690-B34E-B57F5B1F84D9}"/>
              </a:ext>
            </a:extLst>
          </p:cNvPr>
          <p:cNvSpPr>
            <a:spLocks noGrp="1"/>
          </p:cNvSpPr>
          <p:nvPr>
            <p:ph type="title"/>
          </p:nvPr>
        </p:nvSpPr>
        <p:spPr/>
        <p:txBody>
          <a:bodyPr/>
          <a:lstStyle/>
          <a:p>
            <a:r>
              <a:rPr lang="en-US" dirty="0"/>
              <a:t>Personal need services</a:t>
            </a:r>
          </a:p>
        </p:txBody>
      </p:sp>
      <p:sp>
        <p:nvSpPr>
          <p:cNvPr id="3" name="Content Placeholder 2">
            <a:extLst>
              <a:ext uri="{FF2B5EF4-FFF2-40B4-BE49-F238E27FC236}">
                <a16:creationId xmlns:a16="http://schemas.microsoft.com/office/drawing/2014/main" id="{BF445204-98BC-4216-96F8-06BAD06AC364}"/>
              </a:ext>
            </a:extLst>
          </p:cNvPr>
          <p:cNvSpPr>
            <a:spLocks noGrp="1"/>
          </p:cNvSpPr>
          <p:nvPr>
            <p:ph idx="1"/>
          </p:nvPr>
        </p:nvSpPr>
        <p:spPr>
          <a:xfrm>
            <a:off x="581192" y="1923903"/>
            <a:ext cx="11029615" cy="4506557"/>
          </a:xfrm>
        </p:spPr>
        <p:txBody>
          <a:bodyPr>
            <a:noAutofit/>
          </a:bodyPr>
          <a:lstStyle/>
          <a:p>
            <a:pPr marL="0" indent="0">
              <a:lnSpc>
                <a:spcPct val="120000"/>
              </a:lnSpc>
              <a:buNone/>
            </a:pPr>
            <a:r>
              <a:rPr lang="en-US" sz="2400" b="1" dirty="0"/>
              <a:t>Personal Attendant Services (PAS) for toileting/grooming not employer responsibility under title I of the ADA, unless on work-related travel</a:t>
            </a:r>
          </a:p>
          <a:p>
            <a:pPr marL="310896" lvl="1">
              <a:lnSpc>
                <a:spcPct val="120000"/>
              </a:lnSpc>
            </a:pPr>
            <a:r>
              <a:rPr lang="en-US" sz="2000" dirty="0">
                <a:latin typeface="Arial Nova" panose="020B0504020202020204" pitchFamily="34" charset="0"/>
              </a:rPr>
              <a:t>Limitations prompting the need for PAS exist on and off the job and thus, remain personal need services</a:t>
            </a:r>
          </a:p>
          <a:p>
            <a:pPr marL="310896" lvl="1">
              <a:lnSpc>
                <a:spcPct val="120000"/>
              </a:lnSpc>
            </a:pPr>
            <a:r>
              <a:rPr lang="en-US" sz="2000" dirty="0">
                <a:latin typeface="Arial Nova" panose="020B0504020202020204" pitchFamily="34" charset="0"/>
              </a:rPr>
              <a:t>Accommodation may be to permit PAS on site to provide services</a:t>
            </a:r>
          </a:p>
          <a:p>
            <a:pPr marL="310896" lvl="1">
              <a:lnSpc>
                <a:spcPct val="120000"/>
              </a:lnSpc>
            </a:pPr>
            <a:r>
              <a:rPr lang="en-US" sz="2000" dirty="0">
                <a:latin typeface="Arial Nova" panose="020B0504020202020204" pitchFamily="34" charset="0"/>
              </a:rPr>
              <a:t>Individual with the disability usually responsible for cost</a:t>
            </a:r>
          </a:p>
          <a:p>
            <a:pPr marL="310896" lvl="1">
              <a:lnSpc>
                <a:spcPct val="120000"/>
              </a:lnSpc>
            </a:pPr>
            <a:r>
              <a:rPr lang="en-US" sz="2000" dirty="0">
                <a:latin typeface="Arial Nova" panose="020B0504020202020204" pitchFamily="34" charset="0"/>
              </a:rPr>
              <a:t>Not to be confused with </a:t>
            </a:r>
            <a:r>
              <a:rPr lang="en-US" sz="2000" i="1" dirty="0">
                <a:latin typeface="Arial Nova" panose="020B0504020202020204" pitchFamily="34" charset="0"/>
              </a:rPr>
              <a:t>work-related aid </a:t>
            </a:r>
            <a:r>
              <a:rPr lang="en-US" sz="2000" dirty="0">
                <a:latin typeface="Arial Nova" panose="020B0504020202020204" pitchFamily="34" charset="0"/>
              </a:rPr>
              <a:t>and/or </a:t>
            </a:r>
            <a:r>
              <a:rPr lang="en-US" sz="2000" i="1" dirty="0">
                <a:latin typeface="Arial Nova" panose="020B0504020202020204" pitchFamily="34" charset="0"/>
              </a:rPr>
              <a:t>workplace personal assistance service</a:t>
            </a:r>
          </a:p>
          <a:p>
            <a:pPr marL="310896" lvl="1">
              <a:lnSpc>
                <a:spcPct val="120000"/>
              </a:lnSpc>
            </a:pPr>
            <a:r>
              <a:rPr lang="en-US" sz="2000" dirty="0"/>
              <a:t>Rehabilitation Act, Section 501 regulations require </a:t>
            </a:r>
            <a:r>
              <a:rPr lang="en-US" sz="2000" b="1" dirty="0"/>
              <a:t>federal agencies</a:t>
            </a:r>
            <a:r>
              <a:rPr lang="en-US" sz="2000" dirty="0"/>
              <a:t> to provide PAS to </a:t>
            </a:r>
            <a:br>
              <a:rPr lang="en-US" sz="2000" dirty="0"/>
            </a:br>
            <a:r>
              <a:rPr lang="en-US" sz="2000" dirty="0"/>
              <a:t>certain employees with disabilities</a:t>
            </a:r>
            <a:endParaRPr lang="en-US" sz="2000" i="1" dirty="0">
              <a:latin typeface="Arial Nova" panose="020B0504020202020204" pitchFamily="34" charset="0"/>
            </a:endParaRPr>
          </a:p>
        </p:txBody>
      </p:sp>
      <p:sp>
        <p:nvSpPr>
          <p:cNvPr id="4" name="Slide Number Placeholder 3">
            <a:extLst>
              <a:ext uri="{FF2B5EF4-FFF2-40B4-BE49-F238E27FC236}">
                <a16:creationId xmlns:a16="http://schemas.microsoft.com/office/drawing/2014/main" id="{34A50D03-F4C6-498C-9889-B8EFA57E7397}"/>
              </a:ext>
            </a:extLst>
          </p:cNvPr>
          <p:cNvSpPr>
            <a:spLocks noGrp="1"/>
          </p:cNvSpPr>
          <p:nvPr>
            <p:ph type="sldNum" sz="quarter" idx="12"/>
          </p:nvPr>
        </p:nvSpPr>
        <p:spPr/>
        <p:txBody>
          <a:bodyPr/>
          <a:lstStyle/>
          <a:p>
            <a:fld id="{D57F1E4F-1CFF-5643-939E-217C01CDF565}" type="slidenum">
              <a:rPr lang="en-US" sz="1600" smtClean="0">
                <a:solidFill>
                  <a:srgbClr val="002060"/>
                </a:solidFill>
                <a:latin typeface="Arial Nova" panose="020B0504020202020204" pitchFamily="34" charset="0"/>
                <a:cs typeface="Arial" panose="020B0604020202020204" pitchFamily="34" charset="0"/>
              </a:rPr>
              <a:pPr/>
              <a:t>7</a:t>
            </a:fld>
            <a:endParaRPr lang="en-US" sz="1600" dirty="0">
              <a:solidFill>
                <a:srgbClr val="002060"/>
              </a:solidFill>
              <a:latin typeface="Arial Nova" panose="020B0504020202020204" pitchFamily="34" charset="0"/>
              <a:cs typeface="Arial" panose="020B0604020202020204" pitchFamily="34" charset="0"/>
            </a:endParaRPr>
          </a:p>
        </p:txBody>
      </p:sp>
    </p:spTree>
    <p:extLst>
      <p:ext uri="{BB962C8B-B14F-4D97-AF65-F5344CB8AC3E}">
        <p14:creationId xmlns:p14="http://schemas.microsoft.com/office/powerpoint/2010/main" val="2198924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8A428-AA2A-4690-B34E-B57F5B1F84D9}"/>
              </a:ext>
            </a:extLst>
          </p:cNvPr>
          <p:cNvSpPr>
            <a:spLocks noGrp="1"/>
          </p:cNvSpPr>
          <p:nvPr>
            <p:ph type="title"/>
          </p:nvPr>
        </p:nvSpPr>
        <p:spPr/>
        <p:txBody>
          <a:bodyPr/>
          <a:lstStyle/>
          <a:p>
            <a:r>
              <a:rPr lang="en-US" dirty="0"/>
              <a:t>Personal need Items in the workplace</a:t>
            </a:r>
          </a:p>
        </p:txBody>
      </p:sp>
      <p:sp>
        <p:nvSpPr>
          <p:cNvPr id="3" name="Content Placeholder 2">
            <a:extLst>
              <a:ext uri="{FF2B5EF4-FFF2-40B4-BE49-F238E27FC236}">
                <a16:creationId xmlns:a16="http://schemas.microsoft.com/office/drawing/2014/main" id="{BF445204-98BC-4216-96F8-06BAD06AC364}"/>
              </a:ext>
            </a:extLst>
          </p:cNvPr>
          <p:cNvSpPr>
            <a:spLocks noGrp="1"/>
          </p:cNvSpPr>
          <p:nvPr>
            <p:ph idx="1"/>
          </p:nvPr>
        </p:nvSpPr>
        <p:spPr>
          <a:xfrm>
            <a:off x="581193" y="2012996"/>
            <a:ext cx="11029615" cy="4124527"/>
          </a:xfrm>
        </p:spPr>
        <p:txBody>
          <a:bodyPr>
            <a:noAutofit/>
          </a:bodyPr>
          <a:lstStyle/>
          <a:p>
            <a:pPr marL="0" marR="0" lvl="0" indent="0" algn="l" defTabSz="457200" rtl="0" eaLnBrk="1" fontAlgn="auto" latinLnBrk="0" hangingPunct="1">
              <a:lnSpc>
                <a:spcPct val="120000"/>
              </a:lnSpc>
              <a:spcBef>
                <a:spcPct val="20000"/>
              </a:spcBef>
              <a:spcAft>
                <a:spcPts val="1200"/>
              </a:spcAft>
              <a:buClr>
                <a:srgbClr val="1A3260"/>
              </a:buClr>
              <a:buSzPct val="92000"/>
              <a:buNone/>
              <a:tabLst/>
              <a:defRPr/>
            </a:pPr>
            <a:r>
              <a:rPr kumimoji="0" lang="en-US" sz="2400" b="1" i="0" u="none" strike="noStrike" kern="1200" cap="none" spc="0" normalizeH="0" baseline="0" noProof="0" dirty="0">
                <a:ln>
                  <a:noFill/>
                </a:ln>
                <a:solidFill>
                  <a:srgbClr val="1A3260"/>
                </a:solidFill>
                <a:effectLst/>
                <a:uLnTx/>
                <a:uFillTx/>
              </a:rPr>
              <a:t>Do employers have to allow employees with disabilities to use personal need items (canes, walkers, wheelchairs, hearing aids) or services (personal attendant care, service animals) in the workplace?</a:t>
            </a:r>
          </a:p>
          <a:p>
            <a:pPr marR="0" lvl="0" algn="l" defTabSz="457200" rtl="0" eaLnBrk="1" fontAlgn="auto" latinLnBrk="0" hangingPunct="1">
              <a:lnSpc>
                <a:spcPct val="120000"/>
              </a:lnSpc>
              <a:spcBef>
                <a:spcPct val="20000"/>
              </a:spcBef>
              <a:spcAft>
                <a:spcPts val="1200"/>
              </a:spcAft>
              <a:buClr>
                <a:srgbClr val="1A3260"/>
              </a:buClr>
              <a:buSzPct val="92000"/>
              <a:buFont typeface="Wingdings" panose="05000000000000000000" pitchFamily="2" charset="2"/>
              <a:buChar char="§"/>
              <a:tabLst/>
              <a:defRPr/>
            </a:pPr>
            <a:r>
              <a:rPr kumimoji="0" lang="en-US" sz="2200" b="0" i="0" u="none" strike="noStrike" kern="1200" cap="none" spc="0" normalizeH="0" baseline="0" noProof="0" dirty="0">
                <a:ln>
                  <a:noFill/>
                </a:ln>
                <a:solidFill>
                  <a:srgbClr val="1A3260"/>
                </a:solidFill>
                <a:effectLst/>
                <a:uLnTx/>
                <a:uFillTx/>
              </a:rPr>
              <a:t>Allowing an employee with a disability to use a personal need item/service </a:t>
            </a:r>
            <a:br>
              <a:rPr kumimoji="0" lang="en-US" sz="2200" b="0" i="0" u="none" strike="noStrike" kern="1200" cap="none" spc="0" normalizeH="0" baseline="0" noProof="0" dirty="0">
                <a:ln>
                  <a:noFill/>
                </a:ln>
                <a:solidFill>
                  <a:srgbClr val="1A3260"/>
                </a:solidFill>
                <a:effectLst/>
                <a:uLnTx/>
                <a:uFillTx/>
              </a:rPr>
            </a:br>
            <a:r>
              <a:rPr kumimoji="0" lang="en-US" sz="2200" b="0" i="0" u="none" strike="noStrike" kern="1200" cap="none" spc="0" normalizeH="0" baseline="0" noProof="0" dirty="0">
                <a:ln>
                  <a:noFill/>
                </a:ln>
                <a:solidFill>
                  <a:srgbClr val="1A3260"/>
                </a:solidFill>
                <a:effectLst/>
                <a:uLnTx/>
                <a:uFillTx/>
              </a:rPr>
              <a:t>in the workplace is a form of accommodation</a:t>
            </a:r>
          </a:p>
          <a:p>
            <a:pPr marR="0" lvl="0" algn="l" defTabSz="457200" rtl="0" eaLnBrk="1" fontAlgn="auto" latinLnBrk="0" hangingPunct="1">
              <a:lnSpc>
                <a:spcPct val="120000"/>
              </a:lnSpc>
              <a:spcBef>
                <a:spcPct val="20000"/>
              </a:spcBef>
              <a:spcAft>
                <a:spcPts val="600"/>
              </a:spcAft>
              <a:buClr>
                <a:srgbClr val="1A3260"/>
              </a:buClr>
              <a:buSzPct val="92000"/>
              <a:buFont typeface="Wingdings" panose="05000000000000000000" pitchFamily="2" charset="2"/>
              <a:buChar char="§"/>
              <a:tabLst/>
              <a:defRPr/>
            </a:pPr>
            <a:r>
              <a:rPr kumimoji="0" lang="en-US" sz="2200" b="0" i="0" u="none" strike="noStrike" kern="1200" cap="none" spc="0" normalizeH="0" baseline="0" noProof="0" dirty="0">
                <a:ln>
                  <a:noFill/>
                </a:ln>
                <a:solidFill>
                  <a:srgbClr val="1A3260"/>
                </a:solidFill>
                <a:effectLst/>
                <a:uLnTx/>
                <a:uFillTx/>
              </a:rPr>
              <a:t>For example, it may be a reasonable accommodation for an employer to permit an individual who is blind to use a guide dog at work, even though the employer would not be required to provide a guide dog for the employee</a:t>
            </a:r>
          </a:p>
        </p:txBody>
      </p:sp>
      <p:sp>
        <p:nvSpPr>
          <p:cNvPr id="4" name="Slide Number Placeholder 3">
            <a:extLst>
              <a:ext uri="{FF2B5EF4-FFF2-40B4-BE49-F238E27FC236}">
                <a16:creationId xmlns:a16="http://schemas.microsoft.com/office/drawing/2014/main" id="{34A50D03-F4C6-498C-9889-B8EFA57E7397}"/>
              </a:ext>
            </a:extLst>
          </p:cNvPr>
          <p:cNvSpPr>
            <a:spLocks noGrp="1"/>
          </p:cNvSpPr>
          <p:nvPr>
            <p:ph type="sldNum" sz="quarter" idx="12"/>
          </p:nvPr>
        </p:nvSpPr>
        <p:spPr/>
        <p:txBody>
          <a:bodyPr/>
          <a:lstStyle/>
          <a:p>
            <a:fld id="{D57F1E4F-1CFF-5643-939E-217C01CDF565}" type="slidenum">
              <a:rPr lang="en-US" sz="1600" smtClean="0">
                <a:solidFill>
                  <a:srgbClr val="002060"/>
                </a:solidFill>
                <a:latin typeface="Arial" panose="020B0604020202020204" pitchFamily="34" charset="0"/>
                <a:cs typeface="Arial" panose="020B0604020202020204" pitchFamily="34" charset="0"/>
              </a:rPr>
              <a:pPr/>
              <a:t>8</a:t>
            </a:fld>
            <a:endParaRPr lang="en-US" sz="1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4394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8A428-AA2A-4690-B34E-B57F5B1F84D9}"/>
              </a:ext>
            </a:extLst>
          </p:cNvPr>
          <p:cNvSpPr>
            <a:spLocks noGrp="1"/>
          </p:cNvSpPr>
          <p:nvPr>
            <p:ph type="title"/>
          </p:nvPr>
        </p:nvSpPr>
        <p:spPr>
          <a:xfrm>
            <a:off x="581192" y="702156"/>
            <a:ext cx="11029616" cy="1013800"/>
          </a:xfrm>
        </p:spPr>
        <p:txBody>
          <a:bodyPr>
            <a:normAutofit/>
          </a:bodyPr>
          <a:lstStyle/>
          <a:p>
            <a:r>
              <a:rPr lang="en-US" dirty="0"/>
              <a:t>Personal Use exceptions</a:t>
            </a:r>
          </a:p>
        </p:txBody>
      </p:sp>
      <p:sp>
        <p:nvSpPr>
          <p:cNvPr id="3" name="Content Placeholder 2">
            <a:extLst>
              <a:ext uri="{FF2B5EF4-FFF2-40B4-BE49-F238E27FC236}">
                <a16:creationId xmlns:a16="http://schemas.microsoft.com/office/drawing/2014/main" id="{BF445204-98BC-4216-96F8-06BAD06AC364}"/>
              </a:ext>
            </a:extLst>
          </p:cNvPr>
          <p:cNvSpPr>
            <a:spLocks noGrp="1"/>
          </p:cNvSpPr>
          <p:nvPr>
            <p:ph idx="1"/>
          </p:nvPr>
        </p:nvSpPr>
        <p:spPr>
          <a:xfrm>
            <a:off x="581192" y="2180496"/>
            <a:ext cx="7225075" cy="3846746"/>
          </a:xfrm>
        </p:spPr>
        <p:txBody>
          <a:bodyPr>
            <a:normAutofit lnSpcReduction="10000"/>
          </a:bodyPr>
          <a:lstStyle/>
          <a:p>
            <a:pPr marL="0" indent="0">
              <a:buNone/>
            </a:pPr>
            <a:r>
              <a:rPr lang="en-US" sz="2400" dirty="0"/>
              <a:t>Items that might otherwise be considered “personal” may be </a:t>
            </a:r>
            <a:r>
              <a:rPr lang="en-US" sz="2400" b="1" dirty="0"/>
              <a:t>required</a:t>
            </a:r>
            <a:r>
              <a:rPr lang="en-US" sz="2400" dirty="0"/>
              <a:t> as accommodation if specifically designed or required to meet</a:t>
            </a:r>
            <a:r>
              <a:rPr lang="en-US" sz="2400" b="1" dirty="0"/>
              <a:t> job-related</a:t>
            </a:r>
            <a:r>
              <a:rPr lang="en-US" sz="2400" dirty="0"/>
              <a:t> rather than personal needs. For example: </a:t>
            </a:r>
            <a:endParaRPr lang="en-US" sz="2400" b="1" dirty="0"/>
          </a:p>
          <a:p>
            <a:pPr marL="310896" lvl="1"/>
            <a:r>
              <a:rPr lang="en-US" sz="2200" dirty="0">
                <a:latin typeface="Arial Nova" panose="020B0504020202020204" pitchFamily="34" charset="0"/>
              </a:rPr>
              <a:t>Specialty glasses to view computer monitor for </a:t>
            </a:r>
            <a:br>
              <a:rPr lang="en-US" sz="2200" dirty="0">
                <a:latin typeface="Arial Nova" panose="020B0504020202020204" pitchFamily="34" charset="0"/>
              </a:rPr>
            </a:br>
            <a:r>
              <a:rPr lang="en-US" sz="2200" dirty="0">
                <a:latin typeface="Arial Nova" panose="020B0504020202020204" pitchFamily="34" charset="0"/>
              </a:rPr>
              <a:t>visually impaired employee</a:t>
            </a:r>
          </a:p>
          <a:p>
            <a:pPr marL="310896" lvl="1"/>
            <a:r>
              <a:rPr lang="en-US" sz="2200" dirty="0">
                <a:latin typeface="Arial Nova" panose="020B0504020202020204" pitchFamily="34" charset="0"/>
              </a:rPr>
              <a:t>Motorized wheelchair if worksite carpet is too thick for manual wheelchair</a:t>
            </a:r>
          </a:p>
          <a:p>
            <a:pPr marL="4896" lvl="1" indent="0">
              <a:buNone/>
            </a:pPr>
            <a:r>
              <a:rPr lang="en-US" sz="2200" dirty="0">
                <a:latin typeface="Arial Nova" panose="020B0504020202020204" pitchFamily="34" charset="0"/>
                <a:hlinkClick r:id="rId3"/>
              </a:rPr>
              <a:t>Reasonable Accommodation and Undue Hardship </a:t>
            </a:r>
            <a:br>
              <a:rPr lang="en-US" sz="2200" dirty="0">
                <a:latin typeface="Arial Nova" panose="020B0504020202020204" pitchFamily="34" charset="0"/>
                <a:hlinkClick r:id="rId3"/>
              </a:rPr>
            </a:br>
            <a:r>
              <a:rPr lang="en-US" sz="2200" dirty="0">
                <a:latin typeface="Arial Nova" panose="020B0504020202020204" pitchFamily="34" charset="0"/>
                <a:hlinkClick r:id="rId3"/>
              </a:rPr>
              <a:t>Under the ADA</a:t>
            </a:r>
            <a:endParaRPr lang="en-US" sz="2200" dirty="0">
              <a:latin typeface="Arial Nova" panose="020B0504020202020204" pitchFamily="34" charset="0"/>
            </a:endParaRPr>
          </a:p>
        </p:txBody>
      </p:sp>
      <p:sp>
        <p:nvSpPr>
          <p:cNvPr id="4" name="Slide Number Placeholder 3">
            <a:extLst>
              <a:ext uri="{FF2B5EF4-FFF2-40B4-BE49-F238E27FC236}">
                <a16:creationId xmlns:a16="http://schemas.microsoft.com/office/drawing/2014/main" id="{34A50D03-F4C6-498C-9889-B8EFA57E7397}"/>
              </a:ext>
            </a:extLst>
          </p:cNvPr>
          <p:cNvSpPr>
            <a:spLocks noGrp="1"/>
          </p:cNvSpPr>
          <p:nvPr>
            <p:ph type="sldNum" sz="quarter" idx="12"/>
          </p:nvPr>
        </p:nvSpPr>
        <p:spPr>
          <a:xfrm>
            <a:off x="11189925" y="66928"/>
            <a:ext cx="544875" cy="365125"/>
          </a:xfrm>
        </p:spPr>
        <p:txBody>
          <a:bodyPr>
            <a:normAutofit/>
          </a:bodyPr>
          <a:lstStyle/>
          <a:p>
            <a:pPr>
              <a:lnSpc>
                <a:spcPct val="90000"/>
              </a:lnSpc>
              <a:spcAft>
                <a:spcPts val="600"/>
              </a:spcAft>
            </a:pPr>
            <a:fld id="{D57F1E4F-1CFF-5643-939E-217C01CDF565}" type="slidenum">
              <a:rPr lang="en-US" sz="1600" smtClean="0">
                <a:solidFill>
                  <a:srgbClr val="002060"/>
                </a:solidFill>
                <a:latin typeface="Arial Nova" panose="020B0504020202020204" pitchFamily="34" charset="0"/>
                <a:cs typeface="Arial" panose="020B0604020202020204" pitchFamily="34" charset="0"/>
              </a:rPr>
              <a:pPr>
                <a:lnSpc>
                  <a:spcPct val="90000"/>
                </a:lnSpc>
                <a:spcAft>
                  <a:spcPts val="600"/>
                </a:spcAft>
              </a:pPr>
              <a:t>9</a:t>
            </a:fld>
            <a:endParaRPr lang="en-US" sz="1600" dirty="0">
              <a:solidFill>
                <a:srgbClr val="002060"/>
              </a:solidFill>
              <a:latin typeface="Arial Nova" panose="020B05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F9A9311E-ECC1-4E09-B867-5558A1D7C0B7}"/>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2"/>
          <a:stretch/>
        </p:blipFill>
        <p:spPr>
          <a:xfrm>
            <a:off x="8336478" y="1871134"/>
            <a:ext cx="3398322" cy="4156108"/>
          </a:xfrm>
          <a:prstGeom prst="rect">
            <a:avLst/>
          </a:prstGeom>
        </p:spPr>
      </p:pic>
    </p:spTree>
    <p:extLst>
      <p:ext uri="{BB962C8B-B14F-4D97-AF65-F5344CB8AC3E}">
        <p14:creationId xmlns:p14="http://schemas.microsoft.com/office/powerpoint/2010/main" val="9049718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Personal Use or Reasonable Accommodation: What’s What?&amp;quot;&quot;/&gt;&lt;property id=&quot;20307&quot; value=&quot;256&quot;/&gt;&lt;/object&gt;&lt;object type=&quot;3&quot; unique_id=&quot;10004&quot;&gt;&lt;property id=&quot;20148&quot; value=&quot;5&quot;/&gt;&lt;property id=&quot;20300&quot; value=&quot;Slide 2 - &amp;quot;Housekeeping&amp;quot;&quot;/&gt;&lt;property id=&quot;20307&quot; value=&quot;297&quot;/&gt;&lt;/object&gt;&lt;object type=&quot;3&quot; unique_id=&quot;10006&quot;&gt;&lt;property id=&quot;20148&quot; value=&quot;5&quot;/&gt;&lt;property id=&quot;20300&quot; value=&quot;Slide 4 - &amp;quot;Discussion Topics&amp;quot;&quot;/&gt;&lt;property id=&quot;20307&quot; value=&quot;257&quot;/&gt;&lt;/object&gt;&lt;object type=&quot;3&quot; unique_id=&quot;10027&quot;&gt;&lt;property id=&quot;20148&quot; value=&quot;5&quot;/&gt;&lt;property id=&quot;20300&quot; value=&quot;Slide 10 - &amp;quot;What if an employee forgoes personal use items?&amp;quot;&quot;/&gt;&lt;property id=&quot;20307&quot; value=&quot;343&quot;/&gt;&lt;/object&gt;&lt;object type=&quot;3&quot; unique_id=&quot;10035&quot;&gt;&lt;property id=&quot;20148&quot; value=&quot;5&quot;/&gt;&lt;property id=&quot;20300&quot; value=&quot;Slide 49 - &amp;quot;Questions? Contact JAN for More Information&amp;quot;&quot;/&gt;&lt;property id=&quot;20307&quot; value=&quot;296&quot;/&gt;&lt;/object&gt;&lt;object type=&quot;3&quot; unique_id=&quot;10036&quot;&gt;&lt;property id=&quot;20148&quot; value=&quot;5&quot;/&gt;&lt;property id=&quot;20300&quot; value=&quot;Slide 48 - &amp;quot;How do I claim the HR CEU?&amp;quot;&quot;/&gt;&lt;property id=&quot;20307&quot; value=&quot;299&quot;/&gt;&lt;/object&gt;&lt;object type=&quot;3&quot; unique_id=&quot;10073&quot;&gt;&lt;property id=&quot;20148&quot; value=&quot;5&quot;/&gt;&lt;property id=&quot;20300&quot; value=&quot;Slide 3 - &amp;quot;Housekeeping 2&amp;quot;&quot;/&gt;&lt;property id=&quot;20307&quot; value=&quot;1167&quot;/&gt;&lt;/object&gt;&lt;object type=&quot;3&quot; unique_id=&quot;10074&quot;&gt;&lt;property id=&quot;20148&quot; value=&quot;5&quot;/&gt;&lt;property id=&quot;20300&quot; value=&quot;Slide 5 - &amp;quot;Personal Use Items&amp;quot;&quot;/&gt;&lt;property id=&quot;20307&quot; value=&quot;1168&quot;/&gt;&lt;/object&gt;&lt;object type=&quot;3&quot; unique_id=&quot;10075&quot;&gt;&lt;property id=&quot;20148&quot; value=&quot;5&quot;/&gt;&lt;property id=&quot;20300&quot; value=&quot;Slide 6 - &amp;quot;Personal Use amenities&amp;quot;&quot;/&gt;&lt;property id=&quot;20307&quot; value=&quot;1133&quot;/&gt;&lt;/object&gt;&lt;object type=&quot;3&quot; unique_id=&quot;10076&quot;&gt;&lt;property id=&quot;20148&quot; value=&quot;5&quot;/&gt;&lt;property id=&quot;20300&quot; value=&quot;Slide 7 - &amp;quot;Personal need services&amp;quot;&quot;/&gt;&lt;property id=&quot;20307&quot; value=&quot;379&quot;/&gt;&lt;/object&gt;&lt;object type=&quot;3&quot; unique_id=&quot;10077&quot;&gt;&lt;property id=&quot;20148&quot; value=&quot;5&quot;/&gt;&lt;property id=&quot;20300&quot; value=&quot;Slide 8 - &amp;quot;Personal need Items in the workplace&amp;quot;&quot;/&gt;&lt;property id=&quot;20307&quot; value=&quot;1144&quot;/&gt;&lt;/object&gt;&lt;object type=&quot;3&quot; unique_id=&quot;10078&quot;&gt;&lt;property id=&quot;20148&quot; value=&quot;5&quot;/&gt;&lt;property id=&quot;20300&quot; value=&quot;Slide 9 - &amp;quot;Personal Use exceptions&amp;quot;&quot;/&gt;&lt;property id=&quot;20307&quot; value=&quot;1134&quot;/&gt;&lt;/object&gt;&lt;object type=&quot;3&quot; unique_id=&quot;10079&quot;&gt;&lt;property id=&quot;20148&quot; value=&quot;5&quot;/&gt;&lt;property id=&quot;20300&quot; value=&quot;Slide 11 - &amp;quot;Photosensitivity Personal Need Item — Situation&amp;quot;&quot;/&gt;&lt;property id=&quot;20307&quot; value=&quot;382&quot;/&gt;&lt;/object&gt;&lt;object type=&quot;3&quot; unique_id=&quot;10080&quot;&gt;&lt;property id=&quot;20148&quot; value=&quot;5&quot;/&gt;&lt;property id=&quot;20300&quot; value=&quot;Slide 12 - &amp;quot;Photosensitivity Personal Need Item — Solution&amp;quot;&quot;/&gt;&lt;property id=&quot;20307&quot; value=&quot;383&quot;/&gt;&lt;/object&gt;&lt;object type=&quot;3&quot; unique_id=&quot;10081&quot;&gt;&lt;property id=&quot;20148&quot; value=&quot;5&quot;/&gt;&lt;property id=&quot;20300&quot; value=&quot;Slide 13 - &amp;quot;Personal Need service — situation&amp;quot;&quot;/&gt;&lt;property id=&quot;20307&quot; value=&quot;1147&quot;/&gt;&lt;/object&gt;&lt;object type=&quot;3&quot; unique_id=&quot;10082&quot;&gt;&lt;property id=&quot;20148&quot; value=&quot;5&quot;/&gt;&lt;property id=&quot;20300&quot; value=&quot;Slide 14 - &amp;quot;Personal Need service — solution&amp;quot;&quot;/&gt;&lt;property id=&quot;20307&quot; value=&quot;1148&quot;/&gt;&lt;/object&gt;&lt;object type=&quot;3&quot; unique_id=&quot;10083&quot;&gt;&lt;property id=&quot;20148&quot; value=&quot;5&quot;/&gt;&lt;property id=&quot;20300&quot; value=&quot;Slide 15 - &amp;quot;Prescription glasses Personal Need item — situation&amp;quot;&quot;/&gt;&lt;property id=&quot;20307&quot; value=&quot;1164&quot;/&gt;&lt;/object&gt;&lt;object type=&quot;3&quot; unique_id=&quot;10084&quot;&gt;&lt;property id=&quot;20148&quot; value=&quot;5&quot;/&gt;&lt;property id=&quot;20300&quot; value=&quot;Slide 16 - &amp;quot;Prescription glasses Personal Need item — solution&amp;quot;&quot;/&gt;&lt;property id=&quot;20307&quot; value=&quot;1165&quot;/&gt;&lt;/object&gt;&lt;object type=&quot;3&quot; unique_id=&quot;10085&quot;&gt;&lt;property id=&quot;20148&quot; value=&quot;5&quot;/&gt;&lt;property id=&quot;20300&quot; value=&quot;Slide 17 - &amp;quot;&amp;#x0D;MEDICAL DOCUMENTATION &amp;quot;&quot;/&gt;&lt;property id=&quot;20307&quot; value=&quot;265&quot;/&gt;&lt;/object&gt;&lt;object type=&quot;3&quot; unique_id=&quot;10086&quot;&gt;&lt;property id=&quot;20148&quot; value=&quot;5&quot;/&gt;&lt;property id=&quot;20300&quot; value=&quot;Slide 18 - &amp;quot;Personal Use items &amp;amp; Medical documentation&amp;quot;&quot;/&gt;&lt;property id=&quot;20307&quot; value=&quot;278&quot;/&gt;&lt;/object&gt;&lt;object type=&quot;3&quot; unique_id=&quot;10087&quot;&gt;&lt;property id=&quot;20148&quot; value=&quot;5&quot;/&gt;&lt;property id=&quot;20300&quot; value=&quot;Slide 19 - &amp;quot;Should we request medical documentation?&amp;quot;&quot;/&gt;&lt;property id=&quot;20307&quot; value=&quot;1135&quot;/&gt;&lt;/object&gt;&lt;object type=&quot;3&quot; unique_id=&quot;10088&quot;&gt;&lt;property id=&quot;20148&quot; value=&quot;5&quot;/&gt;&lt;property id=&quot;20300&quot; value=&quot;Slide 20 - &amp;quot;Personal Use items &amp;amp; Medical documentation (2) &amp;quot;&quot;/&gt;&lt;property id=&quot;20307&quot; value=&quot;1145&quot;/&gt;&lt;/object&gt;&lt;object type=&quot;3&quot; unique_id=&quot;10089&quot;&gt;&lt;property id=&quot;20148&quot; value=&quot;5&quot;/&gt;&lt;property id=&quot;20300&quot; value=&quot;Slide 21 - &amp;quot;&amp;#x0D;OWNERSHIP/ FUNDING? &amp;quot;&quot;/&gt;&lt;property id=&quot;20307&quot; value=&quot;1137&quot;/&gt;&lt;/object&gt;&lt;object type=&quot;3&quot; unique_id=&quot;10090&quot;&gt;&lt;property id=&quot;20148&quot; value=&quot;5&quot;/&gt;&lt;property id=&quot;20300&quot; value=&quot;Slide 22 - &amp;quot;Ownership — Who paid?&amp;quot;&quot;/&gt;&lt;property id=&quot;20307&quot; value=&quot;1136&quot;/&gt;&lt;/object&gt;&lt;object type=&quot;3&quot; unique_id=&quot;10091&quot;&gt;&lt;property id=&quot;20148&quot; value=&quot;5&quot;/&gt;&lt;property id=&quot;20300&quot; value=&quot;Slide 23 - &amp;quot;Ownership — Who controls?&amp;quot;&quot;/&gt;&lt;property id=&quot;20307&quot; value=&quot;1151&quot;/&gt;&lt;/object&gt;&lt;object type=&quot;3&quot; unique_id=&quot;10092&quot;&gt;&lt;property id=&quot;20148&quot; value=&quot;5&quot;/&gt;&lt;property id=&quot;20300&quot; value=&quot;Slide 24 - &amp;quot;Ownership — Sharing?&amp;quot;&quot;/&gt;&lt;property id=&quot;20307&quot; value=&quot;1150&quot;/&gt;&lt;/object&gt;&lt;object type=&quot;3&quot; unique_id=&quot;10093&quot;&gt;&lt;property id=&quot;20148&quot; value=&quot;5&quot;/&gt;&lt;property id=&quot;20300&quot; value=&quot;Slide 25 - &amp;quot;funding — Assistive technology Projects&amp;quot;&quot;/&gt;&lt;property id=&quot;20307&quot; value=&quot;1138&quot;/&gt;&lt;/object&gt;&lt;object type=&quot;3&quot; unique_id=&quot;10094&quot;&gt;&lt;property id=&quot;20148&quot; value=&quot;5&quot;/&gt;&lt;property id=&quot;20300&quot; value=&quot;Slide 26 - &amp;quot;funding — independent living centers&amp;quot;&quot;/&gt;&lt;property id=&quot;20307&quot; value=&quot;1153&quot;/&gt;&lt;/object&gt;&lt;object type=&quot;3&quot; unique_id=&quot;10095&quot;&gt;&lt;property id=&quot;20148&quot; value=&quot;5&quot;/&gt;&lt;property id=&quot;20300&quot; value=&quot;Slide 27 - &amp;quot;funding — rehabilitation services&amp;quot;&quot;/&gt;&lt;property id=&quot;20307&quot; value=&quot;1152&quot;/&gt;&lt;/object&gt;&lt;object type=&quot;3&quot; unique_id=&quot;10096&quot;&gt;&lt;property id=&quot;20148&quot; value=&quot;5&quot;/&gt;&lt;property id=&quot;20300&quot; value=&quot;Slide 28 - &amp;quot;TATION &amp;quot;&quot;/&gt;&lt;property id=&quot;20307&quot; value=&quot;1146&quot;/&gt;&lt;/object&gt;&lt;object type=&quot;3&quot; unique_id=&quot;10097&quot;&gt;&lt;property id=&quot;20148&quot; value=&quot;5&quot;/&gt;&lt;property id=&quot;20300&quot; value=&quot;Slide 29 - &amp;quot;Tricky Areas  Telework &amp;amp; personal use Pre-Pandemic&amp;quot;&quot;/&gt;&lt;property id=&quot;20307&quot; value=&quot;1140&quot;/&gt;&lt;/object&gt;&lt;object type=&quot;3&quot; unique_id=&quot;10098&quot;&gt;&lt;property id=&quot;20148&quot; value=&quot;5&quot;/&gt;&lt;property id=&quot;20300&quot; value=&quot;Slide 30 - &amp;quot;Tricky Areas  Telework &amp;amp; personal use during a pandemic&amp;quot;&quot;/&gt;&lt;property id=&quot;20307&quot; value=&quot;1154&quot;/&gt;&lt;/object&gt;&lt;object type=&quot;3&quot; unique_id=&quot;10099&quot;&gt;&lt;property id=&quot;20148&quot; value=&quot;5&quot;/&gt;&lt;property id=&quot;20300&quot; value=&quot;Slide 31 - &amp;quot;Tricky Areas Telework &amp;amp; personal use — situation&amp;quot;&quot;/&gt;&lt;property id=&quot;20307&quot; value=&quot;1155&quot;/&gt;&lt;/object&gt;&lt;object type=&quot;3&quot; unique_id=&quot;10100&quot;&gt;&lt;property id=&quot;20148&quot; value=&quot;5&quot;/&gt;&lt;property id=&quot;20300&quot; value=&quot;Slide 32 - &amp;quot;Tricky Areas Telework &amp;amp; personal use — solution&amp;quot;&quot;/&gt;&lt;property id=&quot;20307&quot; value=&quot;1156&quot;/&gt;&lt;/object&gt;&lt;object type=&quot;3&quot; unique_id=&quot;10101&quot;&gt;&lt;property id=&quot;20148&quot; value=&quot;5&quot;/&gt;&lt;property id=&quot;20300&quot; value=&quot;Slide 33 - &amp;quot;Tricky Areas Personal Use Amenities &amp;amp; Disabilities&amp;quot;&quot;/&gt;&lt;property id=&quot;20307&quot; value=&quot;1166&quot;/&gt;&lt;/object&gt;&lt;object type=&quot;3&quot; unique_id=&quot;10102&quot;&gt;&lt;property id=&quot;20148&quot; value=&quot;5&quot;/&gt;&lt;property id=&quot;20300&quot; value=&quot;Slide 34 - &amp;quot;Tricky Areas Personal Use Amenities &amp;amp; Disabilities (2)&amp;quot;&quot;/&gt;&lt;property id=&quot;20307&quot; value=&quot;1169&quot;/&gt;&lt;/object&gt;&lt;object type=&quot;3&quot; unique_id=&quot;10103&quot;&gt;&lt;property id=&quot;20148&quot; value=&quot;5&quot;/&gt;&lt;property id=&quot;20300&quot; value=&quot;Slide 35 - &amp;quot;Tricky Areas Personal Use Amenities &amp;amp; Disabilities — situation&amp;quot;&quot;/&gt;&lt;property id=&quot;20307&quot; value=&quot;1158&quot;/&gt;&lt;/object&gt;&lt;object type=&quot;3&quot; unique_id=&quot;10104&quot;&gt;&lt;property id=&quot;20148&quot; value=&quot;5&quot;/&gt;&lt;property id=&quot;20300&quot; value=&quot;Slide 36 - &amp;quot;Tricky Areas Personal Use Amenities &amp;amp; Disabilities — solution&amp;quot;&quot;/&gt;&lt;property id=&quot;20307&quot; value=&quot;1159&quot;/&gt;&lt;/object&gt;&lt;object type=&quot;3&quot; unique_id=&quot;10105&quot;&gt;&lt;property id=&quot;20148&quot; value=&quot;5&quot;/&gt;&lt;property id=&quot;20300&quot; value=&quot;Slide 37 - &amp;quot;Tricky Areas Biohazard containers&amp;quot;&quot;/&gt;&lt;property id=&quot;20307&quot; value=&quot;1142&quot;/&gt;&lt;/object&gt;&lt;object type=&quot;3&quot; unique_id=&quot;10106&quot;&gt;&lt;property id=&quot;20148&quot; value=&quot;5&quot;/&gt;&lt;property id=&quot;20300&quot; value=&quot;Slide 38 - &amp;quot;Tricky Areas Above &amp;amp; Beyond ADA — Situation&amp;quot;&quot;/&gt;&lt;property id=&quot;20307&quot; value=&quot;440&quot;/&gt;&lt;/object&gt;&lt;object type=&quot;3&quot; unique_id=&quot;10107&quot;&gt;&lt;property id=&quot;20148&quot; value=&quot;5&quot;/&gt;&lt;property id=&quot;20300&quot; value=&quot;Slide 39 - &amp;quot;Tricky Areas Above &amp;amp; Beyond ADA — solution&amp;quot;&quot;/&gt;&lt;property id=&quot;20307&quot; value=&quot;1170&quot;/&gt;&lt;/object&gt;&lt;object type=&quot;3&quot; unique_id=&quot;10108&quot;&gt;&lt;property id=&quot;20148&quot; value=&quot;5&quot;/&gt;&lt;property id=&quot;20300&quot; value=&quot;Slide 40 - &amp;quot;Tricky Areas Above  &amp;amp; Beyond ada — Cost/benefit&amp;quot;&quot;/&gt;&lt;property id=&quot;20307&quot; value=&quot;1171&quot;/&gt;&lt;/object&gt;&lt;object type=&quot;3&quot; unique_id=&quot;10109&quot;&gt;&lt;property id=&quot;20148&quot; value=&quot;5&quot;/&gt;&lt;property id=&quot;20300&quot; value=&quot;Slide 41 - &amp;quot;Tricky Areas Mobility Aids&amp;quot;&quot;/&gt;&lt;property id=&quot;20307&quot; value=&quot;1157&quot;/&gt;&lt;/object&gt;&lt;object type=&quot;3&quot; unique_id=&quot;10110&quot;&gt;&lt;property id=&quot;20148&quot; value=&quot;5&quot;/&gt;&lt;property id=&quot;20300&quot; value=&quot;Slide 42 - &amp;quot;Tricky Areas Mobility Aids — situation&amp;quot;&quot;/&gt;&lt;property id=&quot;20307&quot; value=&quot;1160&quot;/&gt;&lt;/object&gt;&lt;object type=&quot;3&quot; unique_id=&quot;10111&quot;&gt;&lt;property id=&quot;20148&quot; value=&quot;5&quot;/&gt;&lt;property id=&quot;20300&quot; value=&quot;Slide 43 - &amp;quot;Tricky Areas Mobility Aids — solution&amp;quot;&quot;/&gt;&lt;property id=&quot;20307&quot; value=&quot;1161&quot;/&gt;&lt;/object&gt;&lt;object type=&quot;3&quot; unique_id=&quot;10112&quot;&gt;&lt;property id=&quot;20148&quot; value=&quot;5&quot;/&gt;&lt;property id=&quot;20300&quot; value=&quot;Slide 44 - &amp;quot;Tricky Areas Restroom Accessibility— situation&amp;quot;&quot;/&gt;&lt;property id=&quot;20307&quot; value=&quot;1162&quot;/&gt;&lt;/object&gt;&lt;object type=&quot;3&quot; unique_id=&quot;10113&quot;&gt;&lt;property id=&quot;20148&quot; value=&quot;5&quot;/&gt;&lt;property id=&quot;20300&quot; value=&quot;Slide 45 - &amp;quot;Tricky Areas Restroom Accessibility— Solution&amp;quot;&quot;/&gt;&lt;property id=&quot;20307&quot; value=&quot;1163&quot;/&gt;&lt;/object&gt;&lt;object type=&quot;3&quot; unique_id=&quot;10114&quot;&gt;&lt;property id=&quot;20148&quot; value=&quot;5&quot;/&gt;&lt;property id=&quot;20300&quot; value=&quot;Slide 46 - &amp;quot;Questions?&amp;quot;&quot;/&gt;&lt;property id=&quot;20307&quot; value=&quot;1132&quot;/&gt;&lt;/object&gt;&lt;object type=&quot;3&quot; unique_id=&quot;10115&quot;&gt;&lt;property id=&quot;20148&quot; value=&quot;5&quot;/&gt;&lt;property id=&quot;20300&quot; value=&quot;Slide 47 - &amp;quot;JAN Accommodation and Compliance Webcast Series&amp;quot;&quot;/&gt;&lt;property id=&quot;20307&quot; value=&quot;1172&quot;/&gt;&lt;/object&gt;&lt;/object&gt;&lt;object type=&quot;8&quot; unique_id=&quot;10072&quot;&gt;&lt;/object&gt;&lt;/object&gt;&lt;/database&gt;"/>
  <p:tag name="SECTOMILLISECCONVERTED" val="1"/>
</p:tagLst>
</file>

<file path=ppt/theme/theme1.xml><?xml version="1.0" encoding="utf-8"?>
<a:theme xmlns:a="http://schemas.openxmlformats.org/drawingml/2006/main" name="Dividend">
  <a:themeElements>
    <a:clrScheme name="Custom 1">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4590B8"/>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1_Dividend">
  <a:themeElements>
    <a:clrScheme name="Custom 1">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4590B8"/>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3.xml><?xml version="1.0" encoding="utf-8"?>
<a:theme xmlns:a="http://schemas.openxmlformats.org/drawingml/2006/main" name="2_Dividend">
  <a:themeElements>
    <a:clrScheme name="Custom 1">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4590B8"/>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0</TotalTime>
  <Words>3103</Words>
  <Application>Microsoft Office PowerPoint</Application>
  <PresentationFormat>Widescreen</PresentationFormat>
  <Paragraphs>316</Paragraphs>
  <Slides>49</Slides>
  <Notes>47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49</vt:i4>
      </vt:variant>
    </vt:vector>
  </HeadingPairs>
  <TitlesOfParts>
    <vt:vector size="58" baseType="lpstr">
      <vt:lpstr>Arial</vt:lpstr>
      <vt:lpstr>Arial Nova</vt:lpstr>
      <vt:lpstr>Calibri</vt:lpstr>
      <vt:lpstr>Gill Sans MT</vt:lpstr>
      <vt:lpstr>Wingdings</vt:lpstr>
      <vt:lpstr>Wingdings 2</vt:lpstr>
      <vt:lpstr>Dividend</vt:lpstr>
      <vt:lpstr>1_Dividend</vt:lpstr>
      <vt:lpstr>2_Dividend</vt:lpstr>
      <vt:lpstr>Personal Use or Reasonable Accommodation: What’s What?</vt:lpstr>
      <vt:lpstr>Housekeeping</vt:lpstr>
      <vt:lpstr>Housekeeping 2</vt:lpstr>
      <vt:lpstr>Discussion Topics</vt:lpstr>
      <vt:lpstr>Personal Use Items</vt:lpstr>
      <vt:lpstr>Personal Use amenities</vt:lpstr>
      <vt:lpstr>Personal need services</vt:lpstr>
      <vt:lpstr>Personal need Items in the workplace</vt:lpstr>
      <vt:lpstr>Personal Use exceptions</vt:lpstr>
      <vt:lpstr>What if an employee forgoes personal use items?</vt:lpstr>
      <vt:lpstr>Photosensitivity Personal Need Item — Situation</vt:lpstr>
      <vt:lpstr>Photosensitivity Personal Need Item — Solution</vt:lpstr>
      <vt:lpstr>Personal Need service — situation</vt:lpstr>
      <vt:lpstr>Personal Need service — solution</vt:lpstr>
      <vt:lpstr>Prescription glasses Personal Need item — situation</vt:lpstr>
      <vt:lpstr>Prescription glasses Personal Need item — solution</vt:lpstr>
      <vt:lpstr> MEDICAL DOCUMENTATION </vt:lpstr>
      <vt:lpstr>Personal Use items &amp; Medical documentation</vt:lpstr>
      <vt:lpstr>Should we request medical documentation?</vt:lpstr>
      <vt:lpstr>Personal Use items &amp; Medical documentation (2) </vt:lpstr>
      <vt:lpstr> OWNERSHIP/ FUNDING? </vt:lpstr>
      <vt:lpstr>Ownership — Who paid?</vt:lpstr>
      <vt:lpstr>Ownership — Who controls?</vt:lpstr>
      <vt:lpstr>Ownership — Sharing?</vt:lpstr>
      <vt:lpstr>funding — Assistive technology Projects</vt:lpstr>
      <vt:lpstr>funding — independent living centers</vt:lpstr>
      <vt:lpstr>funding — rehabilitation services</vt:lpstr>
      <vt:lpstr>TATION </vt:lpstr>
      <vt:lpstr>Tricky Areas  Telework &amp; personal use Pre-Pandemic</vt:lpstr>
      <vt:lpstr>Tricky Areas  Telework &amp; personal use during a pandemic</vt:lpstr>
      <vt:lpstr>Tricky Areas Telework &amp; personal use — situation</vt:lpstr>
      <vt:lpstr>Tricky Areas Telework &amp; personal use — solution</vt:lpstr>
      <vt:lpstr>Tricky Areas Personal Use Amenities &amp; Disabilities</vt:lpstr>
      <vt:lpstr>Tricky Areas Personal Use Amenities &amp; Disabilities (2)</vt:lpstr>
      <vt:lpstr>Tricky Areas Personal Use Amenities &amp; Disabilities — situation</vt:lpstr>
      <vt:lpstr>Tricky Areas Personal Use Amenities &amp; Disabilities — solution</vt:lpstr>
      <vt:lpstr>Tricky Areas Biohazard containers</vt:lpstr>
      <vt:lpstr>Tricky Areas Above &amp; Beyond ADA — Situation</vt:lpstr>
      <vt:lpstr>Tricky Areas Above &amp; Beyond ADA — solution</vt:lpstr>
      <vt:lpstr>Tricky Areas Above  &amp; Beyond ada — Cost/benefit</vt:lpstr>
      <vt:lpstr>Tricky Areas Mobility Aids</vt:lpstr>
      <vt:lpstr>Tricky Areas Mobility Aids — situation</vt:lpstr>
      <vt:lpstr>Tricky Areas Mobility Aids — solution</vt:lpstr>
      <vt:lpstr>Tricky Areas Restroom Accessibility— situation</vt:lpstr>
      <vt:lpstr>Tricky Areas Restroom Accessibility— Solution</vt:lpstr>
      <vt:lpstr>Questions?</vt:lpstr>
      <vt:lpstr>JAN Accommodation and Compliance Webcast Series</vt:lpstr>
      <vt:lpstr>How do I claim the HR CEU?</vt:lpstr>
      <vt:lpstr>Questions? Contact JAN 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2022-05-31T13:34:52Z</dcterms:created>
  <dcterms:modified xsi:type="dcterms:W3CDTF">2022-06-06T14:23:07Z</dcterms:modified>
</cp:coreProperties>
</file>