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4" r:id="rId1"/>
    <p:sldMasterId id="2147487918" r:id="rId2"/>
    <p:sldMasterId id="2147489269" r:id="rId3"/>
    <p:sldMasterId id="2147491324" r:id="rId4"/>
  </p:sldMasterIdLst>
  <p:notesMasterIdLst>
    <p:notesMasterId r:id="rId46"/>
  </p:notesMasterIdLst>
  <p:handoutMasterIdLst>
    <p:handoutMasterId r:id="rId47"/>
  </p:handoutMasterIdLst>
  <p:sldIdLst>
    <p:sldId id="259" r:id="rId5"/>
    <p:sldId id="261" r:id="rId6"/>
    <p:sldId id="262" r:id="rId7"/>
    <p:sldId id="263" r:id="rId8"/>
    <p:sldId id="29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01" r:id="rId38"/>
    <p:sldId id="292" r:id="rId39"/>
    <p:sldId id="293" r:id="rId40"/>
    <p:sldId id="295" r:id="rId41"/>
    <p:sldId id="296" r:id="rId42"/>
    <p:sldId id="297" r:id="rId43"/>
    <p:sldId id="298" r:id="rId44"/>
    <p:sldId id="300" r:id="rId45"/>
  </p:sldIdLst>
  <p:sldSz cx="9144000" cy="6858000" type="screen4x3"/>
  <p:notesSz cx="6858000" cy="9266238"/>
  <p:custDataLst>
    <p:tags r:id="rId4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C5F"/>
    <a:srgbClr val="009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9" autoAdjust="0"/>
    <p:restoredTop sz="62500" autoAdjust="0"/>
  </p:normalViewPr>
  <p:slideViewPr>
    <p:cSldViewPr>
      <p:cViewPr varScale="1">
        <p:scale>
          <a:sx n="56" d="100"/>
          <a:sy n="56" d="100"/>
        </p:scale>
        <p:origin x="11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3336" y="-108"/>
      </p:cViewPr>
      <p:guideLst>
        <p:guide orient="horz" pos="291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E86689-D2BA-4BC8-92E5-9C51E0E474CB}" type="datetimeFigureOut">
              <a:rPr lang="en-US"/>
              <a:pPr>
                <a:defRPr/>
              </a:pPr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1100"/>
            <a:ext cx="2971800" cy="463550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01100"/>
            <a:ext cx="2971800" cy="463550"/>
          </a:xfrm>
          <a:prstGeom prst="rect">
            <a:avLst/>
          </a:prstGeom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C0224C-7CB1-4663-8188-55F345B9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25B3B36-B1B3-4918-A621-066DACDADC22}" type="datetimeFigureOut">
              <a:rPr lang="en-US"/>
              <a:pPr>
                <a:defRPr/>
              </a:pPr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695325"/>
            <a:ext cx="4629150" cy="3473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2138"/>
            <a:ext cx="5486400" cy="4168775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1100"/>
            <a:ext cx="2971800" cy="463550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01100"/>
            <a:ext cx="2971800" cy="463550"/>
          </a:xfrm>
          <a:prstGeom prst="rect">
            <a:avLst/>
          </a:prstGeom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27E513A-D5CD-49C2-A479-060BE207E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C83888-B3B1-422F-938F-8D29571881F0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9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24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0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87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72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75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58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72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0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83776D-DE33-45AC-8872-36550CE87FD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423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854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53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11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73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10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181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028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977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712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82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264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467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034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533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469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957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12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395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057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37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01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942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83776D-DE33-45AC-8872-36550CE87FD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3749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091422-8559-4AD6-8E9F-4E5BBE0C4DB9}" type="slidenum">
              <a:rPr lang="en-US" altLang="en-US" smtClean="0">
                <a:cs typeface="Arial" panose="020B0604020202020204" pitchFamily="34" charset="0"/>
              </a:rPr>
              <a:pPr/>
              <a:t>41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201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18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77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09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05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78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41375" y="381000"/>
            <a:ext cx="7845425" cy="533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pic>
        <p:nvPicPr>
          <p:cNvPr id="4" name="Picture 11" descr="JAN Logo&#10;&#10;Practical Solutions&#10;Workplace Succe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381000"/>
            <a:ext cx="5622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3200400"/>
            <a:ext cx="7848600" cy="1066800"/>
          </a:xfrm>
        </p:spPr>
        <p:txBody>
          <a:bodyPr>
            <a:normAutofit/>
          </a:bodyPr>
          <a:lstStyle>
            <a:lvl1pPr algn="ctr">
              <a:defRPr sz="2800" b="1" baseline="0"/>
            </a:lvl1pPr>
            <a:lvl2pPr marL="0" algn="ctr">
              <a:buNone/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15363-D0EF-4396-9190-D78A674C4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08469"/>
      </p:ext>
    </p:extLst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7F7C10D-B4B2-45E7-965D-2CF132EC5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28710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469B3F5-F5A5-44B9-B6EB-E484AE351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9821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A7B4DA-CBF3-4078-B55C-B8DB3EA22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41630"/>
      </p:ext>
    </p:extLst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73F4766-6F86-487A-B9DF-B24F01313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6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Mental Health Impairments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0551D14-3628-44A1-857F-D7E4204D6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29824"/>
      </p:ext>
    </p:extLst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1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Mental Health Impairments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84835F-547C-417B-A7A2-EC30ABDE5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56106"/>
      </p:ext>
    </p:extLst>
  </p:cSld>
  <p:clrMapOvr>
    <a:masterClrMapping/>
  </p:clrMapOvr>
  <p:transition spd="med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Mental Health Impairments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637E80-3A50-4B50-9E37-C98B2B30C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96353"/>
      </p:ext>
    </p:extLst>
  </p:cSld>
  <p:clrMapOvr>
    <a:masterClrMapping/>
  </p:clrMapOvr>
  <p:transition spd="med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Placeholder 1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Mental Health Impairments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8025ACC7-AD5D-4388-AED0-85EB95910A51}" type="datetimeFigureOut">
              <a:rPr lang="en-US"/>
              <a:pPr>
                <a:defRPr/>
              </a:pPr>
              <a:t>6/11/2019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2915BC-F9B8-4CEA-A28D-F7C677C54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40542"/>
      </p:ext>
    </p:extLst>
  </p:cSld>
  <p:clrMapOvr>
    <a:masterClrMapping/>
  </p:clrMapOvr>
  <p:transition spd="med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BFD170D3-2441-4C81-9616-2E4F56EE59B9}" type="datetimeFigureOut">
              <a:rPr lang="en-US"/>
              <a:pPr>
                <a:defRPr/>
              </a:pPr>
              <a:t>6/11/2019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FC22AE-B21C-438F-BF8A-3020494B5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63787"/>
      </p:ext>
    </p:extLst>
  </p:cSld>
  <p:clrMapOvr>
    <a:masterClrMapping/>
  </p:clrMapOvr>
  <p:transition spd="med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26E5E3-6E14-480A-B98F-219C46DDF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73660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Mental Health Impairments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AD37D2D-6A4A-4BE3-9777-F444F5A1B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1885"/>
      </p:ext>
    </p:extLst>
  </p:cSld>
  <p:clrMapOvr>
    <a:masterClrMapping/>
  </p:clrMapOvr>
  <p:transition spd="med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4379F4-CCE7-4769-B2FA-743C43A6A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45203"/>
      </p:ext>
    </p:extLst>
  </p:cSld>
  <p:clrMapOvr>
    <a:masterClrMapping/>
  </p:clrMapOvr>
  <p:transition spd="med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1741D19-2204-4E84-BB83-E235FAF45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74239"/>
      </p:ext>
    </p:extLst>
  </p:cSld>
  <p:clrMapOvr>
    <a:masterClrMapping/>
  </p:clrMapOvr>
  <p:transition spd="med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C08018D-9F03-4E3D-B8DE-FE2E3E9ED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60538"/>
      </p:ext>
    </p:extLst>
  </p:cSld>
  <p:clrMapOvr>
    <a:masterClrMapping/>
  </p:clrMapOvr>
  <p:transition spd="med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31A6361-5D0E-4323-8BA8-269BCC0BB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86309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622555F-5852-4B15-9C50-8F6F6E80F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8693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3002F1B-5D27-43A7-9797-FA5FC7FFD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06432"/>
      </p:ext>
    </p:extLst>
  </p:cSld>
  <p:clrMapOvr>
    <a:masterClrMapping/>
  </p:clrMapOvr>
  <p:transition spd="slow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F097A47-0E5B-4195-B6E0-3C956D5D2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80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24F7C77-7FFA-4F8B-9E66-594E5FCD57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26711"/>
      </p:ext>
    </p:extLst>
  </p:cSld>
  <p:clrMapOvr>
    <a:masterClrMapping/>
  </p:clrMapOvr>
  <p:transition spd="slow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dirty="0" smtClean="0">
              <a:solidFill>
                <a:srgbClr val="002C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2333E05-7FC7-4664-8298-5DE09446A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99943"/>
      </p:ext>
    </p:extLst>
  </p:cSld>
  <p:clrMapOvr>
    <a:masterClrMapping/>
  </p:clrMapOvr>
  <p:transition spd="slow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2F2E2CF-030C-49FB-92CA-5153BE26C2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78352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1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Mental Health Impairments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9EAC2D0-3DE6-45BB-B370-5429062AA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28187"/>
      </p:ext>
    </p:extLst>
  </p:cSld>
  <p:clrMapOvr>
    <a:masterClrMapping/>
  </p:clrMapOvr>
  <p:transition spd="med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0E8F1A2-4F69-4D60-83EF-AF85EF26DE8B}" type="datetimeFigureOut">
              <a:rPr lang="en-US"/>
              <a:pPr>
                <a:defRPr/>
              </a:pPr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4AE232C-46D7-4F77-9641-38F6EBA407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26962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Mental Health Impairments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AD64BC-F425-45FE-94C8-B1E60FBA1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49391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Placeholder 1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Mental Health Impairments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2D20A651-DD2A-43F9-B233-7D1808E13BBE}" type="datetimeFigureOut">
              <a:rPr lang="en-US"/>
              <a:pPr>
                <a:defRPr/>
              </a:pPr>
              <a:t>6/11/2019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E58E67-7FD8-4379-840D-BCC49495D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0185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340C6878-39AF-4F82-B17B-501DBCE88031}" type="datetimeFigureOut">
              <a:rPr lang="en-US"/>
              <a:pPr>
                <a:defRPr/>
              </a:pPr>
              <a:t>6/11/2019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E39CF6D-EE2D-44C4-A5B9-4EDEC9B91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35566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50D9EFE-39A9-4CF6-AFF6-AAD33C546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9483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BBCBC08-C6F1-4AD3-8B8D-81BFF52C8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44755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18607B-A602-4631-B633-657AB7BF9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0040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mplate.gif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8D073E-245E-4EFB-9D4A-938083805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334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3" name="Oval 41"/>
          <p:cNvSpPr>
            <a:spLocks noChangeArrowheads="1"/>
          </p:cNvSpPr>
          <p:nvPr userDrawn="1"/>
        </p:nvSpPr>
        <p:spPr bwMode="gray">
          <a:xfrm>
            <a:off x="295275" y="382588"/>
            <a:ext cx="990600" cy="989012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838200"/>
            <a:ext cx="609600" cy="4724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1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381000"/>
            <a:ext cx="78486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1032" name="Picture 20" descr="ODEP Logo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76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Box 14"/>
          <p:cNvSpPr txBox="1">
            <a:spLocks noChangeArrowheads="1"/>
          </p:cNvSpPr>
          <p:nvPr userDrawn="1"/>
        </p:nvSpPr>
        <p:spPr bwMode="auto">
          <a:xfrm>
            <a:off x="1181100" y="5867400"/>
            <a:ext cx="7349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JAN is funded by a contract with the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Office of Disability Employment Policy, U.S. Department of Labor.</a:t>
            </a:r>
          </a:p>
        </p:txBody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96" r:id="rId1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 u="none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template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A16A418-2381-4E3A-A174-8DB65979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25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5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2056" name="Picture 20" descr="odeplogo2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8" name="Picture 11" descr="JAN Logo&#10;&#10;Job Accommodation Network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Placeholder 11"/>
          <p:cNvSpPr txBox="1">
            <a:spLocks/>
          </p:cNvSpPr>
          <p:nvPr userDrawn="1"/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Mental Health Impairments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97" r:id="rId1"/>
    <p:sldLayoutId id="2147491298" r:id="rId2"/>
    <p:sldLayoutId id="2147491299" r:id="rId3"/>
    <p:sldLayoutId id="2147491300" r:id="rId4"/>
    <p:sldLayoutId id="2147491301" r:id="rId5"/>
    <p:sldLayoutId id="2147491303" r:id="rId6"/>
    <p:sldLayoutId id="2147491304" r:id="rId7"/>
    <p:sldLayoutId id="2147491305" r:id="rId8"/>
    <p:sldLayoutId id="2147491306" r:id="rId9"/>
    <p:sldLayoutId id="2147491307" r:id="rId10"/>
    <p:sldLayoutId id="2147491308" r:id="rId11"/>
    <p:sldLayoutId id="2147491309" r:id="rId12"/>
  </p:sldLayoutIdLst>
  <p:transition spd="med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template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A16A4F4-A43F-4F00-99A4-FFD6C82A4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25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79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3080" name="Picture 20" descr="odeplogo2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082" name="Picture 11" descr="JAN Logo&#10;&#10;Job Accommodation Network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Placeholder 11"/>
          <p:cNvSpPr txBox="1">
            <a:spLocks/>
          </p:cNvSpPr>
          <p:nvPr userDrawn="1"/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Mental Health Impairments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10" r:id="rId1"/>
    <p:sldLayoutId id="2147491311" r:id="rId2"/>
    <p:sldLayoutId id="2147491312" r:id="rId3"/>
    <p:sldLayoutId id="2147491313" r:id="rId4"/>
    <p:sldLayoutId id="2147491314" r:id="rId5"/>
    <p:sldLayoutId id="2147491315" r:id="rId6"/>
    <p:sldLayoutId id="2147491316" r:id="rId7"/>
    <p:sldLayoutId id="2147491317" r:id="rId8"/>
    <p:sldLayoutId id="2147491318" r:id="rId9"/>
    <p:sldLayoutId id="2147491319" r:id="rId10"/>
    <p:sldLayoutId id="2147491320" r:id="rId11"/>
    <p:sldLayoutId id="2147491321" r:id="rId12"/>
    <p:sldLayoutId id="2147491322" r:id="rId13"/>
  </p:sldLayoutIdLst>
  <p:transition spd="med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template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F8C2173-B107-4372-8E0D-93108B939E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25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03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4104" name="Picture 20" descr="odeplogo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106" name="Picture 11" descr="JAN Logo&#10;&#10;Job Accommodation Network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879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25" r:id="rId1"/>
    <p:sldLayoutId id="2147491326" r:id="rId2"/>
    <p:sldLayoutId id="2147491327" r:id="rId3"/>
    <p:sldLayoutId id="2147491328" r:id="rId4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askjan.org/topics/interactive.cf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skjan.org/Forms/upload/raform.do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oc.gov/policy/docs/guidance-inquiries.html" TargetMode="External"/><Relationship Id="rId7" Type="http://schemas.openxmlformats.org/officeDocument/2006/relationships/hyperlink" Target="https://askjan.org/Forms/upload/leave.doc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askjan.org/Forms/upload/medical.doc" TargetMode="External"/><Relationship Id="rId5" Type="http://schemas.openxmlformats.org/officeDocument/2006/relationships/hyperlink" Target="https://askjan.org/topics/medexinq.cfm" TargetMode="External"/><Relationship Id="rId4" Type="http://schemas.openxmlformats.org/officeDocument/2006/relationships/hyperlink" Target="https://www.eeoc.gov/policy/docs/accommodation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skjan.org/Forms/upload/accommodationapprovalform.doc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.jpg"/><Relationship Id="rId4" Type="http://schemas.openxmlformats.org/officeDocument/2006/relationships/hyperlink" Target="https://askjan.org/Forms/upload/temporaryaccommodationform.doc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askjan.org/topics/Sample-Forms.cfm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434B98-5003-4C7D-A1E5-50E604DE418E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dirty="0" smtClean="0">
              <a:solidFill>
                <a:schemeClr val="bg1"/>
              </a:solidFill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848600" cy="2895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sz="3900" dirty="0"/>
              <a:t>ADA </a:t>
            </a:r>
            <a:r>
              <a:rPr lang="en-US" altLang="en-US" sz="3900" dirty="0" smtClean="0"/>
              <a:t>Basics:</a:t>
            </a:r>
            <a:r>
              <a:rPr lang="en-US" altLang="en-US" sz="3900" dirty="0"/>
              <a:t/>
            </a:r>
            <a:br>
              <a:rPr lang="en-US" altLang="en-US" sz="3900" dirty="0"/>
            </a:br>
            <a:r>
              <a:rPr lang="en-US" altLang="en-US" sz="3900" dirty="0"/>
              <a:t>Competence Builds </a:t>
            </a:r>
            <a:r>
              <a:rPr lang="en-US" altLang="en-US" sz="3900" dirty="0" smtClean="0"/>
              <a:t>Confidence</a:t>
            </a:r>
          </a:p>
          <a:p>
            <a:pPr>
              <a:defRPr/>
            </a:pPr>
            <a:endParaRPr lang="en-US" altLang="en-US" sz="2600" dirty="0"/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en-US" sz="1900" b="0" dirty="0" smtClean="0"/>
              <a:t>Tracie DeFreitas, MS, CLMS 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en-US" sz="1900" b="0" dirty="0" smtClean="0"/>
              <a:t>Lead Consultant, ADA Specialist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en-US" sz="1900" b="0" dirty="0" smtClean="0"/>
              <a:t>Job </a:t>
            </a:r>
            <a:r>
              <a:rPr lang="en-US" altLang="en-US" sz="1900" b="0" dirty="0"/>
              <a:t>Accommodation Network (JAN) 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defRPr/>
            </a:pPr>
            <a:endParaRPr lang="en-US" altLang="en-US" sz="1600" dirty="0" smtClean="0"/>
          </a:p>
          <a:p>
            <a:pPr>
              <a:defRPr/>
            </a:pPr>
            <a:endParaRPr lang="en-US" altLang="en-US" sz="2000" dirty="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"/>
              </a:spcBef>
              <a:spcAft>
                <a:spcPts val="1200"/>
              </a:spcAft>
            </a:pPr>
            <a:endParaRPr lang="en-US" sz="800" dirty="0" smtClean="0"/>
          </a:p>
          <a:p>
            <a:pPr marL="0" indent="0">
              <a:spcBef>
                <a:spcPts val="24"/>
              </a:spcBef>
              <a:spcAft>
                <a:spcPts val="1200"/>
              </a:spcAft>
            </a:pPr>
            <a:r>
              <a:rPr lang="en-US" sz="2600" dirty="0" smtClean="0"/>
              <a:t>Did </a:t>
            </a:r>
            <a:r>
              <a:rPr lang="en-US" sz="2600" dirty="0"/>
              <a:t>you know?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No comprehensive list of accommodations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that are </a:t>
            </a:r>
            <a:r>
              <a:rPr lang="en-US" sz="2400" b="0" dirty="0"/>
              <a:t>“reasonable</a:t>
            </a:r>
            <a:r>
              <a:rPr lang="en-US" sz="2400" b="0" dirty="0" smtClean="0"/>
              <a:t>” under the ADA</a:t>
            </a:r>
            <a:endParaRPr lang="en-US" sz="2400" b="0" dirty="0"/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Employer </a:t>
            </a:r>
            <a:r>
              <a:rPr lang="en-US" sz="2400" b="0" dirty="0" smtClean="0"/>
              <a:t>decides </a:t>
            </a:r>
            <a:r>
              <a:rPr lang="en-US" sz="2400" b="0" dirty="0"/>
              <a:t>what is </a:t>
            </a:r>
            <a:r>
              <a:rPr lang="en-US" sz="2400" b="0" dirty="0" smtClean="0"/>
              <a:t>reasonable and </a:t>
            </a:r>
            <a:br>
              <a:rPr lang="en-US" sz="2400" b="0" dirty="0" smtClean="0"/>
            </a:br>
            <a:r>
              <a:rPr lang="en-US" sz="2400" b="0" dirty="0" smtClean="0"/>
              <a:t>has </a:t>
            </a:r>
            <a:r>
              <a:rPr lang="en-US" sz="2400" b="0" dirty="0"/>
              <a:t>the right to </a:t>
            </a:r>
            <a:r>
              <a:rPr lang="en-US" sz="2400" b="0" dirty="0" smtClean="0"/>
              <a:t>choose </a:t>
            </a:r>
            <a:r>
              <a:rPr lang="en-US" sz="2400" b="0" dirty="0"/>
              <a:t>among </a:t>
            </a:r>
            <a:r>
              <a:rPr lang="en-US" sz="2400" b="0" i="1" dirty="0"/>
              <a:t>effective</a:t>
            </a:r>
            <a:r>
              <a:rPr lang="en-US" sz="2400" b="0" dirty="0"/>
              <a:t> solutions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Preference of IWD should be given primary consideration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Do not have to remove essential functions, provide personal use items, </a:t>
            </a:r>
            <a:r>
              <a:rPr lang="en-US" sz="2400" b="0" dirty="0" smtClean="0"/>
              <a:t>lower </a:t>
            </a:r>
            <a:r>
              <a:rPr lang="en-US" sz="2400" b="0" dirty="0"/>
              <a:t>production standards,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or </a:t>
            </a:r>
            <a:r>
              <a:rPr lang="en-US" sz="2400" b="0" dirty="0"/>
              <a:t>create new jobs as reasonable accommodation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82638" y="430213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ADA Basics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6" name="Picture 5" descr="white i in a blue circle; icon for INFORM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524000"/>
            <a:ext cx="951038" cy="95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6421"/>
      </p:ext>
    </p:extLst>
  </p:cSld>
  <p:clrMapOvr>
    <a:masterClrMapping/>
  </p:clrMapOvr>
  <p:transition spd="slow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"/>
              </a:spcBef>
              <a:spcAft>
                <a:spcPts val="1200"/>
              </a:spcAft>
            </a:pPr>
            <a:r>
              <a:rPr lang="en-US" sz="2400" b="0" dirty="0" smtClean="0"/>
              <a:t>   </a:t>
            </a:r>
            <a:endParaRPr lang="en-US" sz="2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82638" y="430213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The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Interactive Process (IP)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6" name="Picture 5" descr="Step 1 Recognizing an Accommodation request&#10;Step 2 Gathering Information&#10;Step 3 Exploring Accommodation Options&#10;Step 4 Choosing an Accommodation&#10;Step 5 Implementing the Accommodation&#10;Step 6 Monitoring the Accommod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64" y="1578982"/>
            <a:ext cx="7453072" cy="4617484"/>
          </a:xfrm>
          <a:prstGeom prst="rect">
            <a:avLst/>
          </a:prstGeom>
        </p:spPr>
      </p:pic>
      <p:sp>
        <p:nvSpPr>
          <p:cNvPr id="5" name="TextBox 4" descr="AskJAN.org A to Z: Topic Interactive Process at https://askjan.org/topics/interactive.cfm"/>
          <p:cNvSpPr txBox="1"/>
          <p:nvPr/>
        </p:nvSpPr>
        <p:spPr>
          <a:xfrm>
            <a:off x="3832682" y="6042577"/>
            <a:ext cx="47779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AskJAN.org A to Z: Topic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-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hlinkClick r:id="rId4"/>
              </a:rPr>
              <a:t>Interactive Process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013996"/>
      </p:ext>
    </p:extLst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Know the ADA rules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Engage employees with a solution-oriented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approach 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 smtClean="0"/>
              <a:t>Do </a:t>
            </a:r>
            <a:r>
              <a:rPr lang="en-US" sz="2400" b="0" dirty="0"/>
              <a:t>not </a:t>
            </a:r>
            <a:r>
              <a:rPr lang="en-US" sz="2400" b="0" dirty="0" smtClean="0"/>
              <a:t>delay the process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 smtClean="0"/>
              <a:t>Recognize </a:t>
            </a:r>
            <a:r>
              <a:rPr lang="en-US" sz="2400" b="0" dirty="0"/>
              <a:t>what you don’t know and gather reasonable information to explore, choose, and implement effective accommodation solutions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Use the best available information and resources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to </a:t>
            </a:r>
            <a:r>
              <a:rPr lang="en-US" sz="2400" b="0" dirty="0"/>
              <a:t>make accommodation </a:t>
            </a:r>
            <a:r>
              <a:rPr lang="en-US" sz="2400" b="0" dirty="0" smtClean="0"/>
              <a:t>decisions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 smtClean="0"/>
              <a:t>Don’t </a:t>
            </a:r>
            <a:r>
              <a:rPr lang="en-US" sz="2400" b="0" dirty="0"/>
              <a:t>make it </a:t>
            </a:r>
            <a:r>
              <a:rPr lang="en-US" sz="2400" b="0" dirty="0" smtClean="0"/>
              <a:t>complicated to provide accommodations, </a:t>
            </a:r>
            <a:r>
              <a:rPr lang="en-US" sz="2400" b="0" dirty="0"/>
              <a:t>keep employees informed, document efforts</a:t>
            </a:r>
          </a:p>
          <a:p>
            <a:pPr marL="0" indent="0">
              <a:spcBef>
                <a:spcPts val="24"/>
              </a:spcBef>
              <a:spcAft>
                <a:spcPts val="1200"/>
              </a:spcAft>
            </a:pPr>
            <a:endParaRPr lang="en-US" sz="2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82638" y="430213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Engaging in the IP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5" name="Picture 4" descr="helpful tips butt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371600"/>
            <a:ext cx="1240766" cy="124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43260"/>
      </p:ext>
    </p:extLst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"/>
              </a:spcBef>
              <a:spcAft>
                <a:spcPts val="1200"/>
              </a:spcAft>
            </a:pPr>
            <a:endParaRPr lang="en-US" sz="800" dirty="0" smtClean="0"/>
          </a:p>
          <a:p>
            <a:pPr marL="0" indent="0">
              <a:spcBef>
                <a:spcPts val="24"/>
              </a:spcBef>
              <a:spcAft>
                <a:spcPts val="1200"/>
              </a:spcAft>
            </a:pPr>
            <a:r>
              <a:rPr lang="en-US" sz="2600" dirty="0" smtClean="0"/>
              <a:t>What </a:t>
            </a:r>
            <a:r>
              <a:rPr lang="en-US" sz="2600" dirty="0"/>
              <a:t>is a request for accommodation?</a:t>
            </a:r>
          </a:p>
          <a:p>
            <a:pPr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An applicant or employee asks for an adjustment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or </a:t>
            </a:r>
            <a:r>
              <a:rPr lang="en-US" sz="2400" b="0" dirty="0"/>
              <a:t>change at work </a:t>
            </a:r>
            <a:r>
              <a:rPr lang="en-US" sz="2400" b="0" dirty="0" smtClean="0"/>
              <a:t>for </a:t>
            </a:r>
            <a:r>
              <a:rPr lang="en-US" sz="2400" b="0" dirty="0"/>
              <a:t>a </a:t>
            </a:r>
            <a:r>
              <a:rPr lang="en-US" sz="2400" b="0" i="1" dirty="0"/>
              <a:t>reason related to a medical impairment</a:t>
            </a:r>
          </a:p>
          <a:p>
            <a:pPr lvl="1">
              <a:spcBef>
                <a:spcPts val="24"/>
              </a:spcBef>
              <a:spcAft>
                <a:spcPts val="600"/>
              </a:spcAft>
            </a:pPr>
            <a:r>
              <a:rPr lang="en-US" sz="2200" b="0" dirty="0"/>
              <a:t>“I'm having trouble getting to work on-time because of medication side effects.”</a:t>
            </a:r>
          </a:p>
          <a:p>
            <a:pPr lvl="1">
              <a:spcBef>
                <a:spcPts val="24"/>
              </a:spcBef>
              <a:spcAft>
                <a:spcPts val="600"/>
              </a:spcAft>
            </a:pPr>
            <a:r>
              <a:rPr lang="en-US" sz="2200" b="0" dirty="0"/>
              <a:t>An employee returns to work using a wheelchair and says </a:t>
            </a:r>
            <a:r>
              <a:rPr lang="en-US" sz="2200" b="0" dirty="0" smtClean="0"/>
              <a:t>the </a:t>
            </a:r>
            <a:r>
              <a:rPr lang="en-US" sz="2200" b="0" dirty="0"/>
              <a:t>wheelchair </a:t>
            </a:r>
            <a:r>
              <a:rPr lang="en-US" sz="2200" dirty="0" smtClean="0"/>
              <a:t>will not</a:t>
            </a:r>
            <a:r>
              <a:rPr lang="en-US" sz="2200" b="0" dirty="0" smtClean="0"/>
              <a:t> </a:t>
            </a:r>
            <a:r>
              <a:rPr lang="en-US" sz="2200" b="0" dirty="0"/>
              <a:t>fit under </a:t>
            </a:r>
            <a:r>
              <a:rPr lang="en-US" sz="2200" dirty="0" smtClean="0"/>
              <a:t>their </a:t>
            </a:r>
            <a:r>
              <a:rPr lang="en-US" sz="2200" b="0" dirty="0" smtClean="0"/>
              <a:t>desk</a:t>
            </a:r>
            <a:endParaRPr lang="en-US" sz="2200" b="0" dirty="0"/>
          </a:p>
          <a:p>
            <a:pPr lvl="1">
              <a:spcBef>
                <a:spcPts val="24"/>
              </a:spcBef>
              <a:spcAft>
                <a:spcPts val="1200"/>
              </a:spcAft>
            </a:pPr>
            <a:r>
              <a:rPr lang="en-US" sz="2200" b="0" dirty="0"/>
              <a:t>A healthcare provider indicates an employee requires leave for medical treatment 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 smtClean="0"/>
              <a:t>Impairment </a:t>
            </a:r>
            <a:r>
              <a:rPr lang="en-US" sz="2400" b="0" dirty="0"/>
              <a:t>causing a problem + work-related barrier</a:t>
            </a:r>
          </a:p>
          <a:p>
            <a:pPr marL="0" indent="0">
              <a:spcBef>
                <a:spcPts val="24"/>
              </a:spcBef>
              <a:spcAft>
                <a:spcPts val="1200"/>
              </a:spcAft>
            </a:pPr>
            <a:endParaRPr lang="en-US" sz="2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82638" y="430213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latin typeface="Arial" charset="0"/>
                <a:cs typeface="Arial" charset="0"/>
              </a:rPr>
              <a:t>#1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Recognizing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 a Request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24085"/>
      </p:ext>
    </p:extLst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"/>
              </a:spcBef>
              <a:spcAft>
                <a:spcPts val="1200"/>
              </a:spcAft>
            </a:pPr>
            <a:endParaRPr lang="en-US" sz="800" dirty="0" smtClean="0"/>
          </a:p>
          <a:p>
            <a:pPr marL="0" indent="0">
              <a:spcBef>
                <a:spcPts val="24"/>
              </a:spcBef>
              <a:spcAft>
                <a:spcPts val="1200"/>
              </a:spcAft>
            </a:pPr>
            <a:r>
              <a:rPr lang="en-US" sz="2600" dirty="0" smtClean="0"/>
              <a:t>Did </a:t>
            </a:r>
            <a:r>
              <a:rPr lang="en-US" sz="2600" dirty="0"/>
              <a:t>you know?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Not required to submit </a:t>
            </a:r>
            <a:r>
              <a:rPr lang="en-US" sz="2400" b="0" dirty="0" smtClean="0"/>
              <a:t>a request at </a:t>
            </a:r>
            <a:r>
              <a:rPr lang="en-US" sz="2400" b="0" dirty="0"/>
              <a:t>a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particular </a:t>
            </a:r>
            <a:r>
              <a:rPr lang="en-US" sz="2400" b="0" dirty="0"/>
              <a:t>time (e.g., upon hire) –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i="1" dirty="0" smtClean="0"/>
              <a:t>best </a:t>
            </a:r>
            <a:r>
              <a:rPr lang="en-US" sz="2400" b="0" i="1" dirty="0"/>
              <a:t>before performance </a:t>
            </a:r>
            <a:r>
              <a:rPr lang="en-US" sz="2400" b="0" i="1" dirty="0" smtClean="0"/>
              <a:t>suffers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No required process, forms for requesting RA, </a:t>
            </a:r>
            <a:br>
              <a:rPr lang="en-US" sz="2400" b="0" dirty="0"/>
            </a:br>
            <a:r>
              <a:rPr lang="en-US" sz="2400" b="0" dirty="0"/>
              <a:t>or timeframe for responding/implementing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 smtClean="0"/>
              <a:t>Not </a:t>
            </a:r>
            <a:r>
              <a:rPr lang="en-US" sz="2400" b="0" dirty="0"/>
              <a:t>required to assert rights </a:t>
            </a:r>
            <a:r>
              <a:rPr lang="en-US" sz="2400" b="0" dirty="0" smtClean="0"/>
              <a:t>under the </a:t>
            </a:r>
            <a:r>
              <a:rPr lang="en-US" sz="2400" b="0" dirty="0"/>
              <a:t>ADA or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use </a:t>
            </a:r>
            <a:r>
              <a:rPr lang="en-US" sz="2400" b="0" dirty="0"/>
              <a:t>terms like </a:t>
            </a:r>
            <a:r>
              <a:rPr lang="en-US" sz="2400" b="0" dirty="0" smtClean="0"/>
              <a:t>“</a:t>
            </a:r>
            <a:r>
              <a:rPr lang="en-US" sz="2400" b="0" dirty="0"/>
              <a:t>reasonable accommodation” </a:t>
            </a:r>
            <a:endParaRPr lang="en-US" sz="2400" b="0" dirty="0" smtClean="0"/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 smtClean="0"/>
              <a:t>Not </a:t>
            </a:r>
            <a:r>
              <a:rPr lang="en-US" sz="2400" b="0" dirty="0"/>
              <a:t>required to submit </a:t>
            </a:r>
            <a:r>
              <a:rPr lang="en-US" sz="2400" b="0" dirty="0" smtClean="0"/>
              <a:t>a request in </a:t>
            </a:r>
            <a:r>
              <a:rPr lang="en-US" sz="2400" b="0" dirty="0"/>
              <a:t>writing </a:t>
            </a:r>
            <a:r>
              <a:rPr lang="en-US" sz="2400" b="0" dirty="0" smtClean="0"/>
              <a:t>– </a:t>
            </a:r>
            <a:br>
              <a:rPr lang="en-US" sz="2400" b="0" dirty="0" smtClean="0"/>
            </a:br>
            <a:r>
              <a:rPr lang="en-US" sz="2400" b="0" i="1" dirty="0" smtClean="0"/>
              <a:t>but, </a:t>
            </a:r>
            <a:r>
              <a:rPr lang="en-US" sz="2400" b="0" i="1" dirty="0"/>
              <a:t>documented request </a:t>
            </a:r>
            <a:r>
              <a:rPr lang="en-US" sz="2400" b="0" i="1" dirty="0" smtClean="0"/>
              <a:t>IS </a:t>
            </a:r>
            <a:r>
              <a:rPr lang="en-US" sz="2400" b="0" i="1" dirty="0"/>
              <a:t>recommended</a:t>
            </a:r>
          </a:p>
          <a:p>
            <a:pPr marL="0" indent="0">
              <a:spcBef>
                <a:spcPts val="24"/>
              </a:spcBef>
              <a:spcAft>
                <a:spcPts val="1200"/>
              </a:spcAft>
            </a:pPr>
            <a:endParaRPr lang="en-US" sz="2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82638" y="430213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Recognizing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a Request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7" name="Picture 6" descr="white i in a blue circle; icon for INFORM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524000"/>
            <a:ext cx="951038" cy="95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14779"/>
      </p:ext>
    </p:extLst>
  </p:cSld>
  <p:clrMapOvr>
    <a:masterClrMapping/>
  </p:clrMapOvr>
  <p:transition spd="slow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"/>
              </a:spcBef>
              <a:spcAft>
                <a:spcPts val="1200"/>
              </a:spcAft>
            </a:pPr>
            <a:endParaRPr lang="en-US" sz="800" dirty="0" smtClean="0"/>
          </a:p>
          <a:p>
            <a:pPr marL="0" indent="0">
              <a:spcBef>
                <a:spcPts val="24"/>
              </a:spcBef>
              <a:spcAft>
                <a:spcPts val="1200"/>
              </a:spcAft>
            </a:pPr>
            <a:r>
              <a:rPr lang="en-US" sz="2600" dirty="0" smtClean="0"/>
              <a:t>Did </a:t>
            </a:r>
            <a:r>
              <a:rPr lang="en-US" sz="2600" dirty="0"/>
              <a:t>you know?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i="1" dirty="0"/>
              <a:t>Generally</a:t>
            </a:r>
            <a:r>
              <a:rPr lang="en-US" sz="2400" b="0" dirty="0"/>
              <a:t>, obligation to request RA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falls on </a:t>
            </a:r>
            <a:r>
              <a:rPr lang="en-US" sz="2400" b="0" dirty="0"/>
              <a:t>IWD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Disability disclosure is necessary to receive </a:t>
            </a:r>
            <a:r>
              <a:rPr lang="en-US" sz="2400" b="0" dirty="0" smtClean="0"/>
              <a:t>accommodation</a:t>
            </a:r>
            <a:r>
              <a:rPr lang="en-US" sz="2400" b="0" dirty="0"/>
              <a:t>, </a:t>
            </a:r>
            <a:r>
              <a:rPr lang="en-US" sz="2400" b="0" i="1" dirty="0" smtClean="0"/>
              <a:t>when </a:t>
            </a:r>
            <a:r>
              <a:rPr lang="en-US" sz="2400" b="0" i="1" dirty="0"/>
              <a:t>disability and/or need for accommodation are not known </a:t>
            </a:r>
            <a:r>
              <a:rPr lang="en-US" sz="2400" b="0" i="1" dirty="0" smtClean="0"/>
              <a:t>or </a:t>
            </a:r>
            <a:r>
              <a:rPr lang="en-US" sz="2400" b="0" i="1" dirty="0"/>
              <a:t>obvious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 smtClean="0"/>
              <a:t>Request </a:t>
            </a:r>
            <a:r>
              <a:rPr lang="en-US" sz="2400" b="0" dirty="0"/>
              <a:t>can be made through supervisor,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manager</a:t>
            </a:r>
            <a:r>
              <a:rPr lang="en-US" sz="2400" b="0" dirty="0"/>
              <a:t>, HR – </a:t>
            </a:r>
            <a:r>
              <a:rPr lang="en-US" sz="2400" b="0" i="1" dirty="0" smtClean="0"/>
              <a:t>someone </a:t>
            </a:r>
            <a:r>
              <a:rPr lang="en-US" sz="2400" b="0" i="1" dirty="0"/>
              <a:t>who can act upon request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82638" y="430213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Recognizing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a Request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6" name="Picture 5" descr="white i in a blue circle; icon for INFORM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524000"/>
            <a:ext cx="951038" cy="95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37152"/>
      </p:ext>
    </p:extLst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472" indent="-347472">
              <a:lnSpc>
                <a:spcPct val="11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 smtClean="0"/>
              <a:t>May ask </a:t>
            </a:r>
            <a:r>
              <a:rPr lang="en-US" sz="2400" b="0" dirty="0"/>
              <a:t>employee to clarify what is </a:t>
            </a:r>
            <a:r>
              <a:rPr lang="en-US" sz="2400" b="0" dirty="0" smtClean="0"/>
              <a:t>being </a:t>
            </a:r>
            <a:br>
              <a:rPr lang="en-US" sz="2400" b="0" dirty="0" smtClean="0"/>
            </a:br>
            <a:r>
              <a:rPr lang="en-US" sz="2400" b="0" dirty="0" smtClean="0"/>
              <a:t>requested </a:t>
            </a:r>
            <a:r>
              <a:rPr lang="en-US" sz="2400" b="0" dirty="0"/>
              <a:t>and why</a:t>
            </a:r>
          </a:p>
          <a:p>
            <a:pPr marL="347472" indent="-347472">
              <a:lnSpc>
                <a:spcPct val="11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Act </a:t>
            </a:r>
            <a:r>
              <a:rPr lang="en-US" sz="2400" b="0" dirty="0" smtClean="0"/>
              <a:t>quickly, because </a:t>
            </a:r>
            <a:r>
              <a:rPr lang="en-US" sz="2400" b="0" dirty="0"/>
              <a:t>unnecessary delays </a:t>
            </a:r>
            <a:r>
              <a:rPr lang="en-US" sz="2400" b="0" dirty="0" smtClean="0"/>
              <a:t>can</a:t>
            </a:r>
            <a:br>
              <a:rPr lang="en-US" sz="2400" b="0" dirty="0" smtClean="0"/>
            </a:br>
            <a:r>
              <a:rPr lang="en-US" sz="2400" b="0" dirty="0" smtClean="0"/>
              <a:t>violate </a:t>
            </a:r>
            <a:r>
              <a:rPr lang="en-US" sz="2400" b="0" dirty="0"/>
              <a:t>the ADA</a:t>
            </a:r>
          </a:p>
          <a:p>
            <a:pPr marL="347472" indent="-347472">
              <a:lnSpc>
                <a:spcPct val="11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 smtClean="0"/>
              <a:t>Train </a:t>
            </a:r>
            <a:r>
              <a:rPr lang="en-US" sz="2400" b="0" dirty="0"/>
              <a:t>management to recognize and respond to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RA requests</a:t>
            </a:r>
          </a:p>
          <a:p>
            <a:pPr marL="347472" indent="-347472">
              <a:lnSpc>
                <a:spcPct val="11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Assign responsibility for processing RA requests</a:t>
            </a:r>
          </a:p>
          <a:p>
            <a:pPr marL="347472" indent="-347472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 smtClean="0"/>
              <a:t>Follow </a:t>
            </a:r>
            <a:r>
              <a:rPr lang="en-US" sz="2400" b="0" dirty="0"/>
              <a:t>a </a:t>
            </a:r>
            <a:r>
              <a:rPr lang="en-US" sz="2400" b="0" dirty="0" smtClean="0"/>
              <a:t>reasonable </a:t>
            </a:r>
            <a:r>
              <a:rPr lang="en-US" sz="2400" b="0" dirty="0"/>
              <a:t>accommodation procedure</a:t>
            </a:r>
          </a:p>
          <a:p>
            <a:pPr marL="740664" lvl="1" indent="-283464">
              <a:spcBef>
                <a:spcPts val="24"/>
              </a:spcBef>
              <a:spcAft>
                <a:spcPts val="1200"/>
              </a:spcAft>
            </a:pPr>
            <a:r>
              <a:rPr lang="en-US" sz="2200" b="0" dirty="0" smtClean="0">
                <a:hlinkClick r:id="rId3"/>
              </a:rPr>
              <a:t>Sample </a:t>
            </a:r>
            <a:r>
              <a:rPr lang="en-US" sz="2200" b="0" dirty="0">
                <a:hlinkClick r:id="rId3"/>
              </a:rPr>
              <a:t>Reasonable Accommodation Request Form </a:t>
            </a:r>
            <a:r>
              <a:rPr lang="en-US" sz="2200" b="0" dirty="0" smtClean="0">
                <a:hlinkClick r:id="rId3"/>
              </a:rPr>
              <a:t/>
            </a:r>
            <a:br>
              <a:rPr lang="en-US" sz="2200" b="0" dirty="0" smtClean="0">
                <a:hlinkClick r:id="rId3"/>
              </a:rPr>
            </a:br>
            <a:r>
              <a:rPr lang="en-US" sz="2200" b="0" dirty="0" smtClean="0">
                <a:hlinkClick r:id="rId3"/>
              </a:rPr>
              <a:t>for Employers</a:t>
            </a:r>
            <a:endParaRPr lang="en-US" sz="20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82638" y="430213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Recognizing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a Request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7" name="Picture 6" descr="helpful tips butt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834" y="1350034"/>
            <a:ext cx="1240766" cy="124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29024"/>
      </p:ext>
    </p:extLst>
  </p:cSld>
  <p:clrMapOvr>
    <a:masterClrMapping/>
  </p:clrMapOvr>
  <p:transition spd="slow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"/>
              </a:spcBef>
              <a:spcAft>
                <a:spcPts val="1200"/>
              </a:spcAft>
            </a:pPr>
            <a:endParaRPr lang="en-US" sz="800" dirty="0" smtClean="0"/>
          </a:p>
          <a:p>
            <a:pPr marL="0" indent="0">
              <a:spcBef>
                <a:spcPts val="24"/>
              </a:spcBef>
              <a:spcAft>
                <a:spcPts val="1200"/>
              </a:spcAft>
            </a:pPr>
            <a:r>
              <a:rPr lang="en-US" sz="2600" dirty="0" smtClean="0"/>
              <a:t>What </a:t>
            </a:r>
            <a:r>
              <a:rPr lang="en-US" sz="2600" dirty="0"/>
              <a:t>is </a:t>
            </a:r>
            <a:r>
              <a:rPr lang="en-US" sz="2600" i="1" dirty="0"/>
              <a:t>not </a:t>
            </a:r>
            <a:r>
              <a:rPr lang="en-US" sz="2600" dirty="0"/>
              <a:t>a request for accommodation?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Voluntary self-identification of disability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(</a:t>
            </a:r>
            <a:r>
              <a:rPr lang="en-US" sz="2400" b="0" dirty="0"/>
              <a:t>e.g., </a:t>
            </a:r>
            <a:r>
              <a:rPr lang="en-US" sz="2400" b="0" dirty="0" smtClean="0"/>
              <a:t>Rehabilitation Act, Section </a:t>
            </a:r>
            <a:r>
              <a:rPr lang="en-US" sz="2400" b="0" dirty="0"/>
              <a:t>503)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Disability disclosure absent work-related barrier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or </a:t>
            </a:r>
            <a:r>
              <a:rPr lang="en-US" sz="2400" b="0" dirty="0"/>
              <a:t>specific request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Request for the same workplace adjustments/access to benefits available to similarly situated employees (e.g., flex schedule, telework, </a:t>
            </a:r>
            <a:r>
              <a:rPr lang="en-US" sz="2400" b="0" dirty="0" smtClean="0"/>
              <a:t>ergonomic </a:t>
            </a:r>
            <a:r>
              <a:rPr lang="en-US" sz="2400" b="0" dirty="0"/>
              <a:t>equipment)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82638" y="430213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Recognizing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a Request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3136"/>
      </p:ext>
    </p:extLst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"/>
              </a:spcBef>
              <a:spcAft>
                <a:spcPts val="1200"/>
              </a:spcAft>
            </a:pPr>
            <a:endParaRPr lang="en-US" sz="800" dirty="0" smtClean="0"/>
          </a:p>
          <a:p>
            <a:pPr marL="0" indent="0">
              <a:spcBef>
                <a:spcPts val="24"/>
              </a:spcBef>
              <a:spcAft>
                <a:spcPts val="1200"/>
              </a:spcAft>
            </a:pPr>
            <a:r>
              <a:rPr lang="en-US" sz="2600" dirty="0" smtClean="0"/>
              <a:t>How </a:t>
            </a:r>
            <a:r>
              <a:rPr lang="en-US" sz="2600" dirty="0"/>
              <a:t>can it be determined that an individual qualifies </a:t>
            </a:r>
            <a:r>
              <a:rPr lang="en-US" sz="2600" dirty="0" smtClean="0"/>
              <a:t>to </a:t>
            </a:r>
            <a:r>
              <a:rPr lang="en-US" sz="2600" dirty="0"/>
              <a:t>receive accommodation?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Gather whatever information is necessary to process the request, including impairment, limitations, </a:t>
            </a:r>
            <a:r>
              <a:rPr lang="en-US" sz="2400" b="0" dirty="0" smtClean="0"/>
              <a:t>impact on performing job functions, </a:t>
            </a:r>
            <a:r>
              <a:rPr lang="en-US" sz="2400" b="0" dirty="0"/>
              <a:t>and accommodations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 smtClean="0"/>
              <a:t>Determine if the individual has </a:t>
            </a:r>
            <a:r>
              <a:rPr lang="en-US" sz="2400" b="0" dirty="0"/>
              <a:t>an ADA-qualifying </a:t>
            </a:r>
            <a:r>
              <a:rPr lang="en-US" sz="2400" b="0" dirty="0" smtClean="0"/>
              <a:t>disability</a:t>
            </a:r>
            <a:endParaRPr lang="en-US" sz="2400" b="0" dirty="0"/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Follow ADA disability-related inquiry rules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82638" y="430213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cs typeface="Arial" charset="0"/>
              </a:rPr>
              <a:t>#2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Gathering </a:t>
            </a:r>
            <a:r>
              <a:rPr lang="en-US" dirty="0" smtClean="0">
                <a:latin typeface="Arial" charset="0"/>
                <a:cs typeface="Arial" charset="0"/>
              </a:rPr>
              <a:t>Information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169359"/>
      </p:ext>
    </p:extLst>
  </p:cSld>
  <p:clrMapOvr>
    <a:masterClrMapping/>
  </p:clrMapOvr>
  <p:transition spd="slow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"/>
              </a:spcBef>
              <a:spcAft>
                <a:spcPts val="1200"/>
              </a:spcAft>
            </a:pPr>
            <a:r>
              <a:rPr lang="en-US" sz="2600" dirty="0"/>
              <a:t>Disability-related Inquiry Rules</a:t>
            </a:r>
          </a:p>
          <a:p>
            <a:pPr>
              <a:spcBef>
                <a:spcPts val="24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Pre-offer: </a:t>
            </a:r>
            <a:r>
              <a:rPr lang="en-US" sz="2400" b="0" dirty="0"/>
              <a:t>No </a:t>
            </a:r>
            <a:r>
              <a:rPr lang="en-US" sz="2400" b="0" i="1" dirty="0"/>
              <a:t>non-voluntar</a:t>
            </a:r>
            <a:r>
              <a:rPr lang="en-US" sz="2400" b="0" dirty="0"/>
              <a:t>y disability-related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inquiries or </a:t>
            </a:r>
            <a:r>
              <a:rPr lang="en-US" sz="2400" b="0" dirty="0"/>
              <a:t>medical exams of </a:t>
            </a:r>
            <a:r>
              <a:rPr lang="en-US" sz="2400" b="0" u="sng" dirty="0"/>
              <a:t>applicants</a:t>
            </a:r>
            <a:r>
              <a:rPr lang="en-US" sz="2400" b="0" dirty="0"/>
              <a:t> until after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a conditional job </a:t>
            </a:r>
            <a:r>
              <a:rPr lang="en-US" sz="2400" b="0" dirty="0"/>
              <a:t>offer is made</a:t>
            </a:r>
          </a:p>
          <a:p>
            <a:pPr>
              <a:spcBef>
                <a:spcPts val="24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Post-offer: </a:t>
            </a:r>
            <a:r>
              <a:rPr lang="en-US" sz="2400" b="0" dirty="0"/>
              <a:t>Disability-related inquiries and medical exams can be required </a:t>
            </a:r>
            <a:r>
              <a:rPr lang="en-US" sz="2400" b="0" u="sng" dirty="0"/>
              <a:t>if required for all candidates entering into the job category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Employment: </a:t>
            </a:r>
            <a:r>
              <a:rPr lang="en-US" sz="2400" b="0" dirty="0"/>
              <a:t>Disability-related inquiries and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medical </a:t>
            </a:r>
            <a:r>
              <a:rPr lang="en-US" sz="2400" b="0" dirty="0"/>
              <a:t>exams of </a:t>
            </a:r>
            <a:r>
              <a:rPr lang="en-US" sz="2400" b="0" u="sng" dirty="0"/>
              <a:t>employees</a:t>
            </a:r>
            <a:r>
              <a:rPr lang="en-US" sz="2400" b="0" dirty="0"/>
              <a:t> must be "job-related and </a:t>
            </a:r>
            <a:r>
              <a:rPr lang="en-US" sz="2400" b="0" dirty="0" smtClean="0"/>
              <a:t>consistent </a:t>
            </a:r>
            <a:r>
              <a:rPr lang="en-US" sz="2400" b="0" dirty="0"/>
              <a:t>with business necessity”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82638" y="430213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Gathering </a:t>
            </a:r>
            <a:r>
              <a:rPr lang="en-US" dirty="0" smtClean="0">
                <a:latin typeface="Arial" charset="0"/>
                <a:cs typeface="Arial" charset="0"/>
              </a:rPr>
              <a:t>Information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738202"/>
      </p:ext>
    </p:extLst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472" lvl="1" indent="-347472" algn="ctr" eaLnBrk="1" hangingPunct="1">
              <a:spcBef>
                <a:spcPct val="0"/>
              </a:spcBef>
              <a:spcAft>
                <a:spcPts val="900"/>
              </a:spcAft>
              <a:buNone/>
              <a:defRPr/>
            </a:pPr>
            <a:r>
              <a:rPr lang="en-US" altLang="en-US" sz="2800" b="1" i="1" dirty="0" smtClean="0"/>
              <a:t>Competence </a:t>
            </a:r>
            <a:r>
              <a:rPr lang="en-US" altLang="en-US" sz="2800" b="1" i="1" dirty="0"/>
              <a:t>Builds Confidence</a:t>
            </a:r>
            <a:endParaRPr lang="en-US" altLang="en-US" sz="2800" b="1" i="1" dirty="0" smtClean="0"/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A0862E-B8AC-47B6-80AA-179549E3C5C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782638" y="430213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ADA Basics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2" name="Picture 1" descr="small, skinny dog holding light weight bar at waist&#10;big, buff dog holding heavier weight bar over hea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375" y="1905000"/>
            <a:ext cx="3426249" cy="415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50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Bef>
                <a:spcPts val="24"/>
              </a:spcBef>
              <a:spcAft>
                <a:spcPts val="1200"/>
              </a:spcAft>
            </a:pPr>
            <a:endParaRPr lang="en-US" sz="1000" dirty="0" smtClean="0"/>
          </a:p>
          <a:p>
            <a:pPr marL="0" indent="0">
              <a:spcBef>
                <a:spcPts val="24"/>
              </a:spcBef>
              <a:spcAft>
                <a:spcPts val="1200"/>
              </a:spcAft>
            </a:pPr>
            <a:r>
              <a:rPr lang="en-US" sz="3400" dirty="0" smtClean="0"/>
              <a:t>When are disability-related inquiries job-related </a:t>
            </a:r>
            <a:r>
              <a:rPr lang="en-US" sz="3400" dirty="0"/>
              <a:t>and consistent with </a:t>
            </a:r>
            <a:r>
              <a:rPr lang="en-US" sz="3400" dirty="0" smtClean="0"/>
              <a:t>business necessity?</a:t>
            </a:r>
            <a:endParaRPr lang="en-US" b="0" dirty="0"/>
          </a:p>
          <a:p>
            <a:pPr marL="347472" indent="-347472">
              <a:lnSpc>
                <a:spcPct val="12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0" dirty="0"/>
              <a:t>Reasonable </a:t>
            </a:r>
            <a:r>
              <a:rPr lang="en-US" b="0" dirty="0" smtClean="0"/>
              <a:t>belief, </a:t>
            </a:r>
            <a:r>
              <a:rPr lang="en-US" b="0" dirty="0"/>
              <a:t>based on objective </a:t>
            </a:r>
            <a:r>
              <a:rPr lang="en-US" b="0" dirty="0" smtClean="0"/>
              <a:t>evidence, </a:t>
            </a:r>
            <a:r>
              <a:rPr lang="en-US" b="0" dirty="0"/>
              <a:t>that:</a:t>
            </a:r>
          </a:p>
          <a:p>
            <a:pPr marL="740664" lvl="1" indent="-283464">
              <a:lnSpc>
                <a:spcPct val="12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b="0" dirty="0"/>
              <a:t>performance of job functions will be/is impaired by a medical impairment; </a:t>
            </a:r>
            <a:endParaRPr lang="en-US" b="0" dirty="0" smtClean="0"/>
          </a:p>
          <a:p>
            <a:pPr marL="740664" lvl="1" indent="-283464">
              <a:lnSpc>
                <a:spcPct val="120000"/>
              </a:lnSpc>
              <a:spcBef>
                <a:spcPts val="24"/>
              </a:spcBef>
              <a:spcAft>
                <a:spcPts val="1200"/>
              </a:spcAft>
            </a:pPr>
            <a:r>
              <a:rPr lang="en-US" b="0" dirty="0" smtClean="0"/>
              <a:t>or there </a:t>
            </a:r>
            <a:r>
              <a:rPr lang="en-US" b="0" dirty="0"/>
              <a:t>is a direct threat due to a known medical impairment</a:t>
            </a:r>
          </a:p>
          <a:p>
            <a:pPr marL="347472" indent="-347472">
              <a:lnSpc>
                <a:spcPct val="12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0" dirty="0"/>
              <a:t>Usually, after accommodation is requested, </a:t>
            </a:r>
            <a:r>
              <a:rPr lang="en-US" b="0" i="1" dirty="0"/>
              <a:t>when disability and/or need </a:t>
            </a:r>
            <a:r>
              <a:rPr lang="en-US" b="0" i="1" dirty="0" smtClean="0"/>
              <a:t>for </a:t>
            </a:r>
            <a:r>
              <a:rPr lang="en-US" b="0" i="1" dirty="0"/>
              <a:t>accommodation are not known or </a:t>
            </a:r>
            <a:r>
              <a:rPr lang="en-US" b="0" i="1" dirty="0" smtClean="0"/>
              <a:t>obvious</a:t>
            </a:r>
          </a:p>
          <a:p>
            <a:pPr marL="347472" indent="-347472">
              <a:lnSpc>
                <a:spcPct val="12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0" dirty="0" smtClean="0"/>
              <a:t>When required </a:t>
            </a:r>
            <a:r>
              <a:rPr lang="en-US" b="0" dirty="0"/>
              <a:t>in positions that affect public </a:t>
            </a:r>
            <a:r>
              <a:rPr lang="en-US" b="0" dirty="0" smtClean="0"/>
              <a:t>safety</a:t>
            </a:r>
            <a:endParaRPr lang="en-US" b="0" dirty="0"/>
          </a:p>
          <a:p>
            <a:pPr marL="347472" indent="-347472">
              <a:lnSpc>
                <a:spcPct val="12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0" dirty="0" smtClean="0"/>
              <a:t>Known </a:t>
            </a:r>
            <a:r>
              <a:rPr lang="en-US" b="0" dirty="0"/>
              <a:t>disability affecting performance, but no RA request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82638" y="430213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Gathering </a:t>
            </a:r>
            <a:r>
              <a:rPr lang="en-US" dirty="0" smtClean="0">
                <a:latin typeface="Arial" charset="0"/>
                <a:cs typeface="Arial" charset="0"/>
              </a:rPr>
              <a:t>Information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03765"/>
      </p:ext>
    </p:extLst>
  </p:cSld>
  <p:clrMapOvr>
    <a:masterClrMapping/>
  </p:clrMapOvr>
  <p:transition spd="slow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24"/>
              </a:spcBef>
              <a:spcAft>
                <a:spcPts val="1200"/>
              </a:spcAft>
            </a:pPr>
            <a:r>
              <a:rPr lang="en-US" dirty="0" smtClean="0"/>
              <a:t>Gathering disability-related information</a:t>
            </a:r>
            <a:endParaRPr lang="en-US" dirty="0"/>
          </a:p>
          <a:p>
            <a:pPr marL="347472" indent="-347472">
              <a:lnSpc>
                <a:spcPct val="11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b="0" dirty="0" smtClean="0"/>
              <a:t>When impairment </a:t>
            </a:r>
            <a:r>
              <a:rPr lang="en-US" sz="2600" b="0" dirty="0"/>
              <a:t>and/or need for accommodation </a:t>
            </a:r>
            <a:r>
              <a:rPr lang="en-US" sz="2600" b="0" dirty="0" smtClean="0"/>
              <a:t/>
            </a:r>
            <a:br>
              <a:rPr lang="en-US" sz="2600" b="0" dirty="0" smtClean="0"/>
            </a:br>
            <a:r>
              <a:rPr lang="en-US" sz="2600" b="0" dirty="0" smtClean="0"/>
              <a:t>are </a:t>
            </a:r>
            <a:r>
              <a:rPr lang="en-US" sz="2600" b="0" i="1" dirty="0"/>
              <a:t>known or obvious</a:t>
            </a:r>
            <a:r>
              <a:rPr lang="en-US" sz="2600" b="0" dirty="0"/>
              <a:t>, focus on gathering information </a:t>
            </a:r>
            <a:r>
              <a:rPr lang="en-US" sz="2600" b="0" i="1" dirty="0"/>
              <a:t>about the </a:t>
            </a:r>
            <a:r>
              <a:rPr lang="en-US" sz="2600" b="0" i="1" dirty="0" smtClean="0"/>
              <a:t>accommodation, </a:t>
            </a:r>
            <a:r>
              <a:rPr lang="en-US" sz="2600" b="0" dirty="0" smtClean="0"/>
              <a:t>not the disability</a:t>
            </a:r>
            <a:endParaRPr lang="en-US" sz="2600" b="0" dirty="0"/>
          </a:p>
          <a:p>
            <a:pPr marL="347472" indent="-347472">
              <a:lnSpc>
                <a:spcPct val="11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b="0" dirty="0"/>
              <a:t>When the impairment and/or need for accommodation are </a:t>
            </a:r>
            <a:r>
              <a:rPr lang="en-US" sz="2600" b="0" i="1" dirty="0"/>
              <a:t>not known </a:t>
            </a:r>
            <a:r>
              <a:rPr lang="en-US" sz="2600" b="0" i="1" dirty="0" smtClean="0"/>
              <a:t>or </a:t>
            </a:r>
            <a:r>
              <a:rPr lang="en-US" sz="2600" b="0" i="1" dirty="0"/>
              <a:t>obvious</a:t>
            </a:r>
            <a:r>
              <a:rPr lang="en-US" sz="2600" b="0" dirty="0"/>
              <a:t>, </a:t>
            </a:r>
            <a:r>
              <a:rPr lang="en-US" sz="2600" b="0" dirty="0" smtClean="0"/>
              <a:t>may </a:t>
            </a:r>
            <a:r>
              <a:rPr lang="en-US" sz="2600" b="0" dirty="0"/>
              <a:t>request </a:t>
            </a:r>
            <a:r>
              <a:rPr lang="en-US" sz="2600" b="0" dirty="0" smtClean="0"/>
              <a:t>documentation </a:t>
            </a:r>
            <a:r>
              <a:rPr lang="en-US" sz="2600" b="0" dirty="0"/>
              <a:t>that verifies</a:t>
            </a:r>
            <a:r>
              <a:rPr lang="en-US" sz="2600" b="0" dirty="0" smtClean="0"/>
              <a:t>:</a:t>
            </a:r>
          </a:p>
          <a:p>
            <a:pPr marL="740664" lvl="1" indent="-283464">
              <a:lnSpc>
                <a:spcPct val="12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sz="2200" dirty="0"/>
              <a:t>the existence of an impairment (e.g., learning disability, seizure disorder, mental health impairment, etc.)</a:t>
            </a:r>
          </a:p>
          <a:p>
            <a:pPr marL="740664" lvl="1" indent="-283464">
              <a:lnSpc>
                <a:spcPct val="12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sz="2200" dirty="0"/>
              <a:t>that the impairment affects a major life activity (e.g., reading, concentrating, interacting with others, lifting, etc.)</a:t>
            </a:r>
          </a:p>
          <a:p>
            <a:pPr marL="740664" lvl="1" indent="-283464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sz="2200" dirty="0"/>
              <a:t>t</a:t>
            </a:r>
            <a:r>
              <a:rPr lang="en-US" sz="2200" dirty="0" smtClean="0"/>
              <a:t>he impairment is </a:t>
            </a:r>
            <a:r>
              <a:rPr lang="en-US" sz="2200" dirty="0"/>
              <a:t>substantially limiting in some way</a:t>
            </a:r>
          </a:p>
          <a:p>
            <a:pPr marL="857250" lvl="1" indent="-457200">
              <a:spcBef>
                <a:spcPts val="24"/>
              </a:spcBef>
              <a:spcAft>
                <a:spcPts val="1200"/>
              </a:spcAft>
            </a:pPr>
            <a:endParaRPr lang="en-US" sz="2200" b="0" dirty="0"/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82638" y="430213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Gathering </a:t>
            </a:r>
            <a:r>
              <a:rPr lang="en-US" dirty="0" smtClean="0">
                <a:latin typeface="Arial" charset="0"/>
                <a:cs typeface="Arial" charset="0"/>
              </a:rPr>
              <a:t>Information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82572"/>
      </p:ext>
    </p:extLst>
  </p:cSld>
  <p:clrMapOvr>
    <a:masterClrMapping/>
  </p:clrMapOvr>
  <p:transition spd="slow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24"/>
              </a:spcBef>
              <a:spcAft>
                <a:spcPts val="1200"/>
              </a:spcAft>
            </a:pPr>
            <a:r>
              <a:rPr lang="en-US" sz="2600" dirty="0"/>
              <a:t>Establish coverage, but don’t get stuck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in the process of determining </a:t>
            </a:r>
            <a:r>
              <a:rPr lang="en-US" sz="2600" dirty="0"/>
              <a:t>“disability”</a:t>
            </a:r>
          </a:p>
          <a:p>
            <a:pPr marL="347472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Definition of disability under </a:t>
            </a:r>
            <a:r>
              <a:rPr lang="en-US" sz="2400" b="0" dirty="0" smtClean="0"/>
              <a:t>ADAAA is </a:t>
            </a:r>
            <a:r>
              <a:rPr lang="en-US" sz="2400" b="0" dirty="0"/>
              <a:t>to be interpreted </a:t>
            </a:r>
            <a:r>
              <a:rPr lang="en-US" sz="2400" b="0" dirty="0" smtClean="0"/>
              <a:t>broadly – </a:t>
            </a:r>
            <a:r>
              <a:rPr lang="en-US" sz="2400" b="0" i="1" dirty="0"/>
              <a:t>without requiring significant analysis</a:t>
            </a:r>
          </a:p>
          <a:p>
            <a:pPr marL="347472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Ask appropriate questions: </a:t>
            </a:r>
            <a:endParaRPr lang="en-US" sz="2400" b="0" dirty="0" smtClean="0"/>
          </a:p>
          <a:p>
            <a:pPr marL="857250" lvl="1" indent="-457200">
              <a:spcBef>
                <a:spcPts val="24"/>
              </a:spcBef>
              <a:spcAft>
                <a:spcPts val="600"/>
              </a:spcAft>
            </a:pPr>
            <a:r>
              <a:rPr lang="en-US" sz="2200" b="0" dirty="0" smtClean="0"/>
              <a:t>What </a:t>
            </a:r>
            <a:r>
              <a:rPr lang="en-US" sz="2200" b="0" dirty="0"/>
              <a:t>is the </a:t>
            </a:r>
            <a:r>
              <a:rPr lang="en-US" sz="2200" b="0" dirty="0" smtClean="0"/>
              <a:t>impairment?</a:t>
            </a:r>
          </a:p>
          <a:p>
            <a:pPr marL="857250" lvl="1" indent="-457200">
              <a:spcBef>
                <a:spcPts val="24"/>
              </a:spcBef>
              <a:spcAft>
                <a:spcPts val="600"/>
              </a:spcAft>
            </a:pPr>
            <a:r>
              <a:rPr lang="en-US" sz="2200" b="0" dirty="0" smtClean="0"/>
              <a:t>What </a:t>
            </a:r>
            <a:r>
              <a:rPr lang="en-US" sz="2200" b="0" dirty="0"/>
              <a:t>are the </a:t>
            </a:r>
            <a:r>
              <a:rPr lang="en-US" sz="2200" b="0" dirty="0" smtClean="0"/>
              <a:t>limitations/restrictions?</a:t>
            </a:r>
          </a:p>
          <a:p>
            <a:pPr marL="857250" lvl="1" indent="-457200">
              <a:spcBef>
                <a:spcPts val="24"/>
              </a:spcBef>
              <a:spcAft>
                <a:spcPts val="600"/>
              </a:spcAft>
            </a:pPr>
            <a:r>
              <a:rPr lang="en-US" sz="2200" b="0" dirty="0" smtClean="0"/>
              <a:t>How </a:t>
            </a:r>
            <a:r>
              <a:rPr lang="en-US" sz="2200" b="0" dirty="0"/>
              <a:t>long is the impairment expected to </a:t>
            </a:r>
            <a:r>
              <a:rPr lang="en-US" sz="2200" b="0" dirty="0" smtClean="0"/>
              <a:t>last?</a:t>
            </a:r>
          </a:p>
          <a:p>
            <a:pPr marL="857250" lvl="1" indent="-457200">
              <a:spcBef>
                <a:spcPts val="24"/>
              </a:spcBef>
              <a:spcAft>
                <a:spcPts val="600"/>
              </a:spcAft>
            </a:pPr>
            <a:r>
              <a:rPr lang="en-US" sz="2200" b="0" dirty="0" smtClean="0"/>
              <a:t>What </a:t>
            </a:r>
            <a:r>
              <a:rPr lang="en-US" sz="2200" b="0" dirty="0"/>
              <a:t>is the expected duration of limitations/restrictions</a:t>
            </a:r>
            <a:r>
              <a:rPr lang="en-US" sz="2200" b="0" dirty="0" smtClean="0"/>
              <a:t>?</a:t>
            </a:r>
          </a:p>
          <a:p>
            <a:pPr marL="857250" lvl="1" indent="-457200">
              <a:spcBef>
                <a:spcPts val="24"/>
              </a:spcBef>
              <a:spcAft>
                <a:spcPts val="600"/>
              </a:spcAft>
            </a:pPr>
            <a:r>
              <a:rPr lang="en-US" sz="2200" dirty="0" smtClean="0"/>
              <a:t>Will accommodation help?</a:t>
            </a:r>
            <a:endParaRPr lang="en-US" sz="2200" b="0" dirty="0"/>
          </a:p>
          <a:p>
            <a:pPr marL="857250" lvl="1" indent="-457200">
              <a:spcBef>
                <a:spcPts val="24"/>
              </a:spcBef>
              <a:spcAft>
                <a:spcPts val="1200"/>
              </a:spcAft>
            </a:pPr>
            <a:endParaRPr lang="en-US" sz="2200" b="0" dirty="0"/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82638" y="430213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Gathering </a:t>
            </a:r>
            <a:r>
              <a:rPr lang="en-US" dirty="0" smtClean="0">
                <a:latin typeface="Arial" charset="0"/>
                <a:cs typeface="Arial" charset="0"/>
              </a:rPr>
              <a:t>Information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131384"/>
      </p:ext>
    </p:extLst>
  </p:cSld>
  <p:clrMapOvr>
    <a:masterClrMapping/>
  </p:clrMapOvr>
  <p:transition spd="slow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Bef>
                <a:spcPts val="24"/>
              </a:spcBef>
              <a:spcAft>
                <a:spcPts val="1200"/>
              </a:spcAft>
            </a:pPr>
            <a:r>
              <a:rPr lang="en-US" sz="4200" dirty="0"/>
              <a:t>Resources are </a:t>
            </a:r>
            <a:r>
              <a:rPr lang="en-US" sz="4200" dirty="0" smtClean="0"/>
              <a:t>available!</a:t>
            </a:r>
          </a:p>
          <a:p>
            <a:pPr marL="347472" indent="-347472"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800" b="0" dirty="0" smtClean="0"/>
              <a:t>Equal </a:t>
            </a:r>
            <a:r>
              <a:rPr lang="en-US" sz="3800" b="0" dirty="0"/>
              <a:t>Employment Opportunity Commission (EEOC</a:t>
            </a:r>
            <a:r>
              <a:rPr lang="en-US" sz="3800" b="0" dirty="0" smtClean="0"/>
              <a:t>):</a:t>
            </a:r>
          </a:p>
          <a:p>
            <a:pPr marL="747522" lvl="1" indent="-347472">
              <a:lnSpc>
                <a:spcPct val="12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sz="3400" b="0" dirty="0" smtClean="0">
                <a:hlinkClick r:id="rId3"/>
              </a:rPr>
              <a:t>Disability-Related Inquiries and Medical Examinations </a:t>
            </a:r>
            <a:br>
              <a:rPr lang="en-US" sz="3400" b="0" dirty="0" smtClean="0">
                <a:hlinkClick r:id="rId3"/>
              </a:rPr>
            </a:br>
            <a:r>
              <a:rPr lang="en-US" sz="3400" b="0" dirty="0" smtClean="0">
                <a:hlinkClick r:id="rId3"/>
              </a:rPr>
              <a:t>of Employees </a:t>
            </a:r>
            <a:endParaRPr lang="en-US" sz="3400" b="0" dirty="0" smtClean="0"/>
          </a:p>
          <a:p>
            <a:pPr marL="747522" lvl="1" indent="-347472">
              <a:lnSpc>
                <a:spcPct val="120000"/>
              </a:lnSpc>
              <a:spcBef>
                <a:spcPts val="24"/>
              </a:spcBef>
              <a:spcAft>
                <a:spcPts val="1200"/>
              </a:spcAft>
            </a:pPr>
            <a:r>
              <a:rPr lang="en-US" sz="3400" b="0" dirty="0" smtClean="0">
                <a:hlinkClick r:id="rId4"/>
              </a:rPr>
              <a:t>Reasonable </a:t>
            </a:r>
            <a:r>
              <a:rPr lang="en-US" sz="3400" b="0" dirty="0">
                <a:hlinkClick r:id="rId4"/>
              </a:rPr>
              <a:t>Accommodation and Undue Hardship </a:t>
            </a:r>
            <a:r>
              <a:rPr lang="en-US" sz="3400" b="0" dirty="0" smtClean="0">
                <a:hlinkClick r:id="rId4"/>
              </a:rPr>
              <a:t/>
            </a:r>
            <a:br>
              <a:rPr lang="en-US" sz="3400" b="0" dirty="0" smtClean="0">
                <a:hlinkClick r:id="rId4"/>
              </a:rPr>
            </a:br>
            <a:r>
              <a:rPr lang="en-US" sz="3400" b="0" dirty="0" smtClean="0">
                <a:hlinkClick r:id="rId4"/>
              </a:rPr>
              <a:t>Under </a:t>
            </a:r>
            <a:r>
              <a:rPr lang="en-US" sz="3400" b="0" dirty="0">
                <a:hlinkClick r:id="rId4"/>
              </a:rPr>
              <a:t>the ADA</a:t>
            </a:r>
            <a:r>
              <a:rPr lang="en-US" sz="3400" b="0" dirty="0"/>
              <a:t> </a:t>
            </a:r>
            <a:r>
              <a:rPr lang="en-US" sz="3400" b="0" dirty="0" smtClean="0"/>
              <a:t>(</a:t>
            </a:r>
            <a:r>
              <a:rPr lang="en-US" sz="3400" b="0" dirty="0"/>
              <a:t>q. 6)</a:t>
            </a:r>
          </a:p>
          <a:p>
            <a:pPr marL="347472" indent="-347472">
              <a:lnSpc>
                <a:spcPct val="12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800" b="0" dirty="0"/>
              <a:t>JAN resources:</a:t>
            </a:r>
          </a:p>
          <a:p>
            <a:pPr marL="747522" lvl="1" indent="-347472">
              <a:lnSpc>
                <a:spcPct val="12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sz="3400" b="0" dirty="0" err="1"/>
              <a:t>AskJAN,org</a:t>
            </a:r>
            <a:r>
              <a:rPr lang="en-US" sz="3400" b="0" dirty="0"/>
              <a:t>, A to Z by Topic: </a:t>
            </a:r>
            <a:r>
              <a:rPr lang="en-US" sz="3400" b="0" dirty="0">
                <a:hlinkClick r:id="rId5"/>
              </a:rPr>
              <a:t>Medical Exams and Inquiries</a:t>
            </a:r>
            <a:endParaRPr lang="en-US" sz="3400" b="0" dirty="0"/>
          </a:p>
          <a:p>
            <a:pPr marL="747522" lvl="1" indent="-347472">
              <a:lnSpc>
                <a:spcPct val="12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sz="3400" b="0" dirty="0">
                <a:hlinkClick r:id="rId6"/>
              </a:rPr>
              <a:t>Sample Medical Inquiry Form in Response to an Accommodation Request</a:t>
            </a:r>
            <a:endParaRPr lang="en-US" sz="3400" b="0" dirty="0"/>
          </a:p>
          <a:p>
            <a:pPr marL="747522" lvl="1" indent="-347472">
              <a:lnSpc>
                <a:spcPct val="12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sz="3400" b="0" dirty="0">
                <a:hlinkClick r:id="rId7"/>
              </a:rPr>
              <a:t>Sample Medical Inquiry Form in Response to a </a:t>
            </a:r>
            <a:r>
              <a:rPr lang="en-US" sz="3400" b="0" dirty="0" smtClean="0">
                <a:hlinkClick r:id="rId7"/>
              </a:rPr>
              <a:t/>
            </a:r>
            <a:br>
              <a:rPr lang="en-US" sz="3400" b="0" dirty="0" smtClean="0">
                <a:hlinkClick r:id="rId7"/>
              </a:rPr>
            </a:br>
            <a:r>
              <a:rPr lang="en-US" sz="3400" b="0" dirty="0" smtClean="0">
                <a:hlinkClick r:id="rId7"/>
              </a:rPr>
              <a:t>Request </a:t>
            </a:r>
            <a:r>
              <a:rPr lang="en-US" sz="3400" b="0" dirty="0">
                <a:hlinkClick r:id="rId7"/>
              </a:rPr>
              <a:t>for </a:t>
            </a:r>
            <a:r>
              <a:rPr lang="en-US" sz="3400" b="0" dirty="0" smtClean="0">
                <a:hlinkClick r:id="rId7"/>
              </a:rPr>
              <a:t>Leave</a:t>
            </a:r>
            <a:endParaRPr lang="en-US" sz="20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82638" y="430213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Gathering </a:t>
            </a:r>
            <a:r>
              <a:rPr lang="en-US" dirty="0" smtClean="0">
                <a:latin typeface="Arial" charset="0"/>
                <a:cs typeface="Arial" charset="0"/>
              </a:rPr>
              <a:t>Information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984988"/>
      </p:ext>
    </p:extLst>
  </p:cSld>
  <p:clrMapOvr>
    <a:masterClrMapping/>
  </p:clrMapOvr>
  <p:transition spd="slow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"/>
              </a:spcBef>
              <a:spcAft>
                <a:spcPts val="1200"/>
              </a:spcAft>
            </a:pPr>
            <a:r>
              <a:rPr lang="en-US" sz="2600" dirty="0"/>
              <a:t>Not sure whether to ask about </a:t>
            </a:r>
            <a:r>
              <a:rPr lang="en-US" sz="2600" dirty="0" smtClean="0"/>
              <a:t>disability </a:t>
            </a:r>
            <a:br>
              <a:rPr lang="en-US" sz="2600" dirty="0" smtClean="0"/>
            </a:br>
            <a:r>
              <a:rPr lang="en-US" sz="2600" dirty="0" smtClean="0"/>
              <a:t>or the need for accommodation?</a:t>
            </a:r>
            <a:endParaRPr lang="en-US" sz="2600" dirty="0"/>
          </a:p>
          <a:p>
            <a:pPr marL="347472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“Is there anything we can do to support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you in </a:t>
            </a:r>
            <a:r>
              <a:rPr lang="en-US" sz="2400" b="0" dirty="0"/>
              <a:t>performing </a:t>
            </a:r>
            <a:r>
              <a:rPr lang="en-US" sz="2400" b="0" dirty="0" smtClean="0"/>
              <a:t>your job </a:t>
            </a:r>
            <a:r>
              <a:rPr lang="en-US" sz="2400" b="0" dirty="0"/>
              <a:t>duties </a:t>
            </a:r>
            <a:r>
              <a:rPr lang="en-US" sz="2400" b="0" dirty="0" smtClean="0"/>
              <a:t>or </a:t>
            </a:r>
            <a:r>
              <a:rPr lang="en-US" sz="2400" b="0" dirty="0"/>
              <a:t>meeting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performance </a:t>
            </a:r>
            <a:r>
              <a:rPr lang="en-US" sz="2400" b="0" dirty="0"/>
              <a:t>standards?” or “</a:t>
            </a:r>
            <a:r>
              <a:rPr lang="en-US" sz="2400" b="0" u="sng" dirty="0"/>
              <a:t>How can we help</a:t>
            </a:r>
            <a:r>
              <a:rPr lang="en-US" sz="2400" b="0" dirty="0" smtClean="0"/>
              <a:t>?”</a:t>
            </a:r>
          </a:p>
          <a:p>
            <a:pPr marL="747522" lvl="1" indent="-347472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sz="2200" b="0" dirty="0" smtClean="0"/>
              <a:t>No </a:t>
            </a:r>
            <a:r>
              <a:rPr lang="en-US" sz="2200" b="0" dirty="0"/>
              <a:t>mention of disability or accommodation = </a:t>
            </a:r>
            <a:br>
              <a:rPr lang="en-US" sz="2200" b="0" dirty="0"/>
            </a:br>
            <a:r>
              <a:rPr lang="en-US" sz="2200" b="0" i="1" dirty="0"/>
              <a:t>no worrying about ADA disability-related inquiry </a:t>
            </a:r>
            <a:r>
              <a:rPr lang="en-US" sz="2200" b="0" i="1" dirty="0" smtClean="0"/>
              <a:t>rules</a:t>
            </a:r>
          </a:p>
          <a:p>
            <a:pPr marL="747522" lvl="1" indent="-347472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sz="2200" b="0" dirty="0" smtClean="0"/>
              <a:t>Extends </a:t>
            </a:r>
            <a:r>
              <a:rPr lang="en-US" sz="2200" b="0" dirty="0"/>
              <a:t>support, creates a safe space for disability disclosure, </a:t>
            </a:r>
            <a:r>
              <a:rPr lang="en-US" sz="2200" b="0" dirty="0" smtClean="0"/>
              <a:t>and </a:t>
            </a:r>
            <a:r>
              <a:rPr lang="en-US" sz="2200" b="0" dirty="0"/>
              <a:t>often leads to engagement in the interactive </a:t>
            </a:r>
            <a:r>
              <a:rPr lang="en-US" sz="2200" b="0" dirty="0" smtClean="0"/>
              <a:t>process</a:t>
            </a:r>
          </a:p>
          <a:p>
            <a:pPr marL="747522" lvl="1" indent="-347472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sz="2200" b="0" dirty="0" smtClean="0"/>
              <a:t>Best </a:t>
            </a:r>
            <a:r>
              <a:rPr lang="en-US" sz="2200" b="0" dirty="0"/>
              <a:t>practice</a:t>
            </a:r>
          </a:p>
          <a:p>
            <a:pPr marL="857250" lvl="1" indent="-457200">
              <a:spcBef>
                <a:spcPts val="24"/>
              </a:spcBef>
              <a:spcAft>
                <a:spcPts val="1200"/>
              </a:spcAft>
            </a:pPr>
            <a:endParaRPr lang="en-US" sz="2200" b="0" dirty="0"/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82638" y="430213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Gathering </a:t>
            </a:r>
            <a:r>
              <a:rPr lang="en-US" dirty="0" smtClean="0">
                <a:latin typeface="Arial" charset="0"/>
                <a:cs typeface="Arial" charset="0"/>
              </a:rPr>
              <a:t>Information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6" name="Picture 5" descr="helpful tips butt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350034"/>
            <a:ext cx="1240766" cy="124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34408"/>
      </p:ext>
    </p:extLst>
  </p:cSld>
  <p:clrMapOvr>
    <a:masterClrMapping/>
  </p:clrMapOvr>
  <p:transition spd="slow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"/>
              </a:spcBef>
              <a:spcAft>
                <a:spcPts val="1200"/>
              </a:spcAft>
            </a:pPr>
            <a:r>
              <a:rPr lang="en-US" sz="2600" dirty="0"/>
              <a:t>Gather information about: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Impairment and limitations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Expected duration of impairment, limitations,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and/or </a:t>
            </a:r>
            <a:r>
              <a:rPr lang="en-US" sz="2400" b="0" dirty="0"/>
              <a:t>restrictions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Essential/marginal </a:t>
            </a:r>
            <a:r>
              <a:rPr lang="en-US" sz="2400" b="0" dirty="0" smtClean="0"/>
              <a:t>functions </a:t>
            </a:r>
            <a:r>
              <a:rPr lang="en-US" sz="2400" b="0" dirty="0"/>
              <a:t>and/or </a:t>
            </a:r>
            <a:r>
              <a:rPr lang="en-US" sz="2400" b="0" dirty="0" smtClean="0"/>
              <a:t>standards 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 smtClean="0"/>
              <a:t>How limitations/restrictions </a:t>
            </a:r>
            <a:r>
              <a:rPr lang="en-US" sz="2400" b="0" dirty="0"/>
              <a:t>affect ability to perform essential/marginal functions, and/or meet standards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Environment, equipment, tools to be used, etc.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Accommodation suggestions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82638" y="430213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Gathering </a:t>
            </a:r>
            <a:r>
              <a:rPr lang="en-US" dirty="0" smtClean="0">
                <a:latin typeface="Arial" charset="0"/>
                <a:cs typeface="Arial" charset="0"/>
              </a:rPr>
              <a:t>Information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6" name="Picture 5" descr="helpful tips butt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350034"/>
            <a:ext cx="1240766" cy="124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74261"/>
      </p:ext>
    </p:extLst>
  </p:cSld>
  <p:clrMapOvr>
    <a:masterClrMapping/>
  </p:clrMapOvr>
  <p:transition spd="slow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"/>
              </a:spcBef>
              <a:spcAft>
                <a:spcPts val="1200"/>
              </a:spcAft>
            </a:pPr>
            <a:r>
              <a:rPr lang="en-US" sz="2600" dirty="0"/>
              <a:t>Workplace Accommodations: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Low </a:t>
            </a:r>
            <a:r>
              <a:rPr lang="en-US" sz="2600" dirty="0"/>
              <a:t>Cost, High Impact</a:t>
            </a:r>
          </a:p>
          <a:p>
            <a:pPr marL="347472" indent="-347472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Cost of </a:t>
            </a:r>
            <a:r>
              <a:rPr lang="en-US" sz="2400" b="0" dirty="0" smtClean="0"/>
              <a:t>Accommodation</a:t>
            </a:r>
          </a:p>
          <a:p>
            <a:pPr marL="740664" lvl="1" indent="-283464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sz="2200" b="0" dirty="0" smtClean="0"/>
              <a:t>Most </a:t>
            </a:r>
            <a:r>
              <a:rPr lang="en-US" sz="2200" b="0" dirty="0"/>
              <a:t>employers report no </a:t>
            </a:r>
            <a:r>
              <a:rPr lang="en-US" sz="2200" b="0" dirty="0" smtClean="0"/>
              <a:t>or </a:t>
            </a:r>
            <a:r>
              <a:rPr lang="en-US" sz="2200" b="0" dirty="0"/>
              <a:t>low cost for accommodating employees </a:t>
            </a:r>
            <a:r>
              <a:rPr lang="en-US" sz="2200" b="0" dirty="0" smtClean="0"/>
              <a:t>with </a:t>
            </a:r>
            <a:r>
              <a:rPr lang="en-US" sz="2200" b="0" dirty="0"/>
              <a:t>disabilities</a:t>
            </a:r>
          </a:p>
          <a:p>
            <a:pPr marL="740664" lvl="1" indent="-283464">
              <a:lnSpc>
                <a:spcPct val="110000"/>
              </a:lnSpc>
              <a:spcBef>
                <a:spcPts val="24"/>
              </a:spcBef>
              <a:spcAft>
                <a:spcPts val="1200"/>
              </a:spcAft>
            </a:pPr>
            <a:r>
              <a:rPr lang="en-US" sz="2200" b="0" dirty="0"/>
              <a:t>Typical one-time expenditure: $500</a:t>
            </a:r>
          </a:p>
          <a:p>
            <a:pPr marL="347472" indent="-347472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Direct Benefits of Accommodation</a:t>
            </a:r>
          </a:p>
          <a:p>
            <a:pPr marL="740664" lvl="1" indent="-283464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sz="2200" b="0" dirty="0"/>
              <a:t>Allowed company to retain a valued employee</a:t>
            </a:r>
          </a:p>
          <a:p>
            <a:pPr marL="740664" lvl="1" indent="-283464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sz="2200" b="0" dirty="0"/>
              <a:t>Increased employee’s productivity</a:t>
            </a:r>
          </a:p>
          <a:p>
            <a:pPr marL="740664" lvl="1" indent="-283464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sz="2200" b="0" dirty="0"/>
              <a:t>Eliminated cost of training new employee</a:t>
            </a:r>
          </a:p>
          <a:p>
            <a:pPr marL="740664" lvl="1" indent="-283464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sz="2200" b="0" dirty="0"/>
              <a:t>Increased employee’s attendance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810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#3 </a:t>
            </a:r>
            <a:r>
              <a:rPr lang="en-US" dirty="0" smtClean="0">
                <a:latin typeface="Arial" charset="0"/>
                <a:cs typeface="Arial" charset="0"/>
              </a:rPr>
              <a:t>E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xploring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 Accommodations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535998"/>
      </p:ext>
    </p:extLst>
  </p:cSld>
  <p:clrMapOvr>
    <a:masterClrMapping/>
  </p:clrMapOvr>
  <p:transition spd="slow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"/>
              </a:spcBef>
              <a:spcAft>
                <a:spcPts val="1200"/>
              </a:spcAft>
            </a:pPr>
            <a:endParaRPr lang="en-US" sz="800" dirty="0" smtClean="0"/>
          </a:p>
          <a:p>
            <a:pPr marL="0" indent="0">
              <a:spcBef>
                <a:spcPts val="24"/>
              </a:spcBef>
              <a:spcAft>
                <a:spcPts val="1200"/>
              </a:spcAft>
            </a:pPr>
            <a:r>
              <a:rPr lang="en-US" sz="2600" dirty="0" smtClean="0"/>
              <a:t>Three </a:t>
            </a:r>
            <a:r>
              <a:rPr lang="en-US" sz="2600" dirty="0"/>
              <a:t>categories of reasonable accommodation: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 smtClean="0"/>
              <a:t>Modifications </a:t>
            </a:r>
            <a:r>
              <a:rPr lang="en-US" sz="2400" b="0" dirty="0"/>
              <a:t>or adjustments needed during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the </a:t>
            </a:r>
            <a:r>
              <a:rPr lang="en-US" sz="2400" b="0" dirty="0"/>
              <a:t>hiring process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 smtClean="0"/>
              <a:t>Modifications </a:t>
            </a:r>
            <a:r>
              <a:rPr lang="en-US" sz="2400" b="0" dirty="0"/>
              <a:t>or adjustments to the work environment, or to </a:t>
            </a:r>
            <a:r>
              <a:rPr lang="en-US" sz="2400" b="0" dirty="0" smtClean="0"/>
              <a:t>the </a:t>
            </a:r>
            <a:r>
              <a:rPr lang="en-US" sz="2400" b="0" dirty="0"/>
              <a:t>manner or circumstances under which the position held or </a:t>
            </a:r>
            <a:r>
              <a:rPr lang="en-US" sz="2400" b="0" dirty="0" smtClean="0"/>
              <a:t>desired </a:t>
            </a:r>
            <a:r>
              <a:rPr lang="en-US" sz="2400" b="0" dirty="0"/>
              <a:t>is customarily performed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 smtClean="0"/>
              <a:t>Modifications </a:t>
            </a:r>
            <a:r>
              <a:rPr lang="en-US" sz="2400" b="0" dirty="0"/>
              <a:t>or adjustments that enable the enjoyment of </a:t>
            </a:r>
            <a:r>
              <a:rPr lang="en-US" sz="2400" b="0" dirty="0" smtClean="0"/>
              <a:t>equal </a:t>
            </a:r>
            <a:r>
              <a:rPr lang="en-US" sz="2400" b="0" dirty="0"/>
              <a:t>benefits and privileges of employment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82638" y="430213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Exploring Accommodations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726783"/>
      </p:ext>
    </p:extLst>
  </p:cSld>
  <p:clrMapOvr>
    <a:masterClrMapping/>
  </p:clrMapOvr>
  <p:transition spd="slow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b="0" dirty="0"/>
              <a:t>Making existing facilities accessible and useable</a:t>
            </a:r>
          </a:p>
          <a:p>
            <a:pPr marL="457200" indent="-457200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b="0" dirty="0"/>
              <a:t>Modifying policies</a:t>
            </a:r>
          </a:p>
          <a:p>
            <a:pPr marL="457200" indent="-457200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b="0" dirty="0" smtClean="0"/>
              <a:t>Restructuring a job</a:t>
            </a:r>
            <a:endParaRPr lang="en-US" sz="2200" b="0" dirty="0"/>
          </a:p>
          <a:p>
            <a:pPr marL="457200" indent="-457200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b="0" dirty="0" smtClean="0"/>
              <a:t>Modifying work </a:t>
            </a:r>
            <a:r>
              <a:rPr lang="en-US" sz="2200" b="0" dirty="0"/>
              <a:t>schedules</a:t>
            </a:r>
          </a:p>
          <a:p>
            <a:pPr marL="457200" indent="-457200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b="0" dirty="0" smtClean="0"/>
              <a:t>Acquiring/modifying </a:t>
            </a:r>
            <a:r>
              <a:rPr lang="en-US" sz="2200" b="0" dirty="0"/>
              <a:t>equipment</a:t>
            </a:r>
          </a:p>
          <a:p>
            <a:pPr marL="457200" indent="-457200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b="0" dirty="0" smtClean="0"/>
              <a:t>Providing a qualified </a:t>
            </a:r>
            <a:r>
              <a:rPr lang="en-US" sz="2200" b="0" dirty="0"/>
              <a:t>reader, interpreter, job </a:t>
            </a:r>
            <a:r>
              <a:rPr lang="en-US" sz="2200" b="0" dirty="0" smtClean="0"/>
              <a:t>coach, etc.</a:t>
            </a:r>
            <a:endParaRPr lang="en-US" sz="2200" b="0" dirty="0"/>
          </a:p>
          <a:p>
            <a:pPr marL="457200" indent="-457200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b="0" dirty="0" smtClean="0"/>
              <a:t>Reassigning an employee </a:t>
            </a:r>
            <a:r>
              <a:rPr lang="en-US" sz="2200" b="0" dirty="0"/>
              <a:t>to a vacant position</a:t>
            </a:r>
          </a:p>
          <a:p>
            <a:pPr marL="457200" indent="-457200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b="0" dirty="0" smtClean="0"/>
              <a:t>Granting intermittent or concurrent leave</a:t>
            </a:r>
            <a:endParaRPr lang="en-US" sz="2200" b="0" dirty="0"/>
          </a:p>
          <a:p>
            <a:pPr marL="457200" indent="-457200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b="0" dirty="0"/>
              <a:t>Working </a:t>
            </a:r>
            <a:r>
              <a:rPr lang="en-US" sz="2200" b="0" dirty="0" smtClean="0"/>
              <a:t>remotely/at home</a:t>
            </a:r>
            <a:endParaRPr lang="en-US" sz="2200" b="0" dirty="0"/>
          </a:p>
          <a:p>
            <a:pPr marL="457200" indent="-457200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b="0" dirty="0" smtClean="0"/>
              <a:t>Allowing access for service/emotional </a:t>
            </a:r>
            <a:r>
              <a:rPr lang="en-US" sz="2200" b="0" dirty="0"/>
              <a:t>support animal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82638" y="430213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Exploring Accommodations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563301"/>
      </p:ext>
    </p:extLst>
  </p:cSld>
  <p:clrMapOvr>
    <a:masterClrMapping/>
  </p:clrMapOvr>
  <p:transition spd="slow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"/>
              </a:spcBef>
              <a:spcAft>
                <a:spcPts val="1200"/>
              </a:spcAft>
            </a:pPr>
            <a:endParaRPr lang="en-US" sz="800" dirty="0" smtClean="0"/>
          </a:p>
          <a:p>
            <a:pPr marL="0" indent="0">
              <a:spcBef>
                <a:spcPts val="24"/>
              </a:spcBef>
              <a:spcAft>
                <a:spcPts val="1200"/>
              </a:spcAft>
            </a:pPr>
            <a:r>
              <a:rPr lang="en-US" sz="2600" dirty="0" smtClean="0"/>
              <a:t>Did </a:t>
            </a:r>
            <a:r>
              <a:rPr lang="en-US" sz="2600" dirty="0"/>
              <a:t>you know?</a:t>
            </a:r>
          </a:p>
          <a:p>
            <a:pPr marL="347472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Do not have to provide accommodations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that </a:t>
            </a:r>
            <a:r>
              <a:rPr lang="en-US" sz="2400" b="0" dirty="0"/>
              <a:t>pose </a:t>
            </a:r>
            <a:r>
              <a:rPr lang="en-US" sz="2400" b="0" dirty="0" smtClean="0"/>
              <a:t>an </a:t>
            </a:r>
            <a:r>
              <a:rPr lang="en-US" sz="2400" b="0" dirty="0"/>
              <a:t>undue hardship </a:t>
            </a:r>
            <a:r>
              <a:rPr lang="en-US" sz="2400" b="0" dirty="0" smtClean="0"/>
              <a:t>– </a:t>
            </a:r>
            <a:br>
              <a:rPr lang="en-US" sz="2400" b="0" dirty="0" smtClean="0"/>
            </a:br>
            <a:r>
              <a:rPr lang="en-US" sz="2400" b="0" i="1" dirty="0" smtClean="0"/>
              <a:t>significant </a:t>
            </a:r>
            <a:r>
              <a:rPr lang="en-US" sz="2400" b="0" i="1" dirty="0"/>
              <a:t>difficulty </a:t>
            </a:r>
            <a:r>
              <a:rPr lang="en-US" sz="2400" b="0" i="1" dirty="0" smtClean="0"/>
              <a:t>or </a:t>
            </a:r>
            <a:r>
              <a:rPr lang="en-US" sz="2400" b="0" i="1" dirty="0"/>
              <a:t>expense</a:t>
            </a:r>
          </a:p>
          <a:p>
            <a:pPr marL="347472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Do not have to provide personal use items needed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in </a:t>
            </a:r>
            <a:r>
              <a:rPr lang="en-US" sz="2400" b="0" dirty="0"/>
              <a:t>accomplishing daily activities both on and off the job (e.g., hearing aids)</a:t>
            </a:r>
          </a:p>
          <a:p>
            <a:pPr marL="347472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Do not have to remove essential functions, lower production standards, or create new jobs as reasonable accommodation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82638" y="430213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Exploring Accommodations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6" name="Picture 5" descr="white i in a blue circle; icon for INFORM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524000"/>
            <a:ext cx="951038" cy="95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86537"/>
      </p:ext>
    </p:extLst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"/>
              </a:spcBef>
              <a:spcAft>
                <a:spcPts val="1200"/>
              </a:spcAft>
            </a:pPr>
            <a:r>
              <a:rPr lang="en-US" sz="2600" dirty="0"/>
              <a:t>What is t</a:t>
            </a:r>
            <a:r>
              <a:rPr lang="en-US" sz="2600" dirty="0" smtClean="0"/>
              <a:t>itle I of the </a:t>
            </a:r>
            <a:r>
              <a:rPr lang="en-US" sz="2600" dirty="0"/>
              <a:t>Americans with Disabilities </a:t>
            </a:r>
            <a:r>
              <a:rPr lang="en-US" sz="2600" dirty="0" smtClean="0"/>
              <a:t>Act (ADA)?</a:t>
            </a:r>
          </a:p>
          <a:p>
            <a:pPr marL="347472" indent="-347472">
              <a:lnSpc>
                <a:spcPct val="11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 smtClean="0"/>
              <a:t>Federal </a:t>
            </a:r>
            <a:r>
              <a:rPr lang="en-US" sz="2400" b="0" dirty="0"/>
              <a:t>civil rights </a:t>
            </a:r>
            <a:r>
              <a:rPr lang="en-US" sz="2400" b="0" dirty="0" smtClean="0"/>
              <a:t>statute; removes </a:t>
            </a:r>
            <a:r>
              <a:rPr lang="en-US" sz="2400" b="0" dirty="0"/>
              <a:t>barriers to equal employment </a:t>
            </a:r>
            <a:r>
              <a:rPr lang="en-US" sz="2400" b="0" dirty="0" smtClean="0"/>
              <a:t>for </a:t>
            </a:r>
            <a:r>
              <a:rPr lang="en-US" sz="2400" b="0" dirty="0"/>
              <a:t>qualified individuals with disabilities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ADA Amendments Act (ADAAA) of 2008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 smtClean="0"/>
              <a:t>Prohibits </a:t>
            </a:r>
            <a:r>
              <a:rPr lang="en-US" sz="2400" b="0" dirty="0"/>
              <a:t>covered entities from discriminating against qualified individuals </a:t>
            </a:r>
            <a:r>
              <a:rPr lang="en-US" sz="2400" b="0" i="1" dirty="0"/>
              <a:t>on </a:t>
            </a:r>
            <a:r>
              <a:rPr lang="en-US" sz="2400" b="0" i="1" dirty="0" smtClean="0"/>
              <a:t>the </a:t>
            </a:r>
            <a:r>
              <a:rPr lang="en-US" sz="2400" b="0" i="1" dirty="0"/>
              <a:t>basis of disability</a:t>
            </a:r>
            <a:r>
              <a:rPr lang="en-US" sz="2400" b="0" dirty="0"/>
              <a:t>, in all employment practices, </a:t>
            </a:r>
            <a:r>
              <a:rPr lang="en-US" sz="2400" b="0" dirty="0" smtClean="0"/>
              <a:t>and </a:t>
            </a:r>
            <a:r>
              <a:rPr lang="en-US" sz="2400" b="0" dirty="0"/>
              <a:t>during all stages </a:t>
            </a:r>
            <a:endParaRPr lang="en-US" sz="2400" b="0" dirty="0" smtClean="0"/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 smtClean="0"/>
              <a:t>Requires </a:t>
            </a:r>
            <a:r>
              <a:rPr lang="en-US" sz="2400" b="0" dirty="0"/>
              <a:t>reasonable accommodation for known disability of a qualified applicant or employee,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barring </a:t>
            </a:r>
            <a:r>
              <a:rPr lang="en-US" sz="2400" b="0" dirty="0"/>
              <a:t>undue hardship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82638" y="430213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ADA Basics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125268"/>
      </p:ext>
    </p:extLst>
  </p:cSld>
  <p:clrMapOvr>
    <a:masterClrMapping/>
  </p:clrMapOvr>
  <p:transition spd="slow"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"/>
              </a:spcBef>
              <a:spcAft>
                <a:spcPts val="1200"/>
              </a:spcAft>
            </a:pPr>
            <a:endParaRPr lang="en-US" sz="800" dirty="0" smtClean="0"/>
          </a:p>
          <a:p>
            <a:pPr marL="0" indent="0">
              <a:spcBef>
                <a:spcPts val="24"/>
              </a:spcBef>
              <a:spcAft>
                <a:spcPts val="1200"/>
              </a:spcAft>
            </a:pPr>
            <a:r>
              <a:rPr lang="en-US" sz="2600" dirty="0" smtClean="0"/>
              <a:t>Who </a:t>
            </a:r>
            <a:r>
              <a:rPr lang="en-US" sz="2600" dirty="0"/>
              <a:t>can help with exploring accommodations?</a:t>
            </a:r>
          </a:p>
          <a:p>
            <a:pPr marL="347472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Individual with the disability</a:t>
            </a:r>
          </a:p>
          <a:p>
            <a:pPr marL="347472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Healthcare provider</a:t>
            </a:r>
          </a:p>
          <a:p>
            <a:pPr marL="347472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Vocational rehabilitation specialist, job coach, ergonomic consultant, </a:t>
            </a:r>
            <a:r>
              <a:rPr lang="en-US" sz="2400" b="0" dirty="0" smtClean="0"/>
              <a:t>rehabilitation </a:t>
            </a:r>
            <a:r>
              <a:rPr lang="en-US" sz="2400" b="0" dirty="0"/>
              <a:t>engineer, disability-related organizations, etc.</a:t>
            </a:r>
          </a:p>
          <a:p>
            <a:pPr marL="347472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Internal subject matter experts; IT, ergonomics, safety</a:t>
            </a:r>
          </a:p>
          <a:p>
            <a:pPr marL="347472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External accommodation/ADA </a:t>
            </a:r>
            <a:r>
              <a:rPr lang="en-US" sz="2400" b="0" dirty="0" smtClean="0"/>
              <a:t>resources, </a:t>
            </a:r>
            <a:r>
              <a:rPr lang="en-US" sz="2400" b="0" dirty="0"/>
              <a:t>like JAN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82638" y="430213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Exploring Accommodations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35399"/>
      </p:ext>
    </p:extLst>
  </p:cSld>
  <p:clrMapOvr>
    <a:masterClrMapping/>
  </p:clrMapOvr>
  <p:transition spd="slow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"/>
              </a:spcBef>
              <a:spcAft>
                <a:spcPts val="1200"/>
              </a:spcAft>
            </a:pPr>
            <a:r>
              <a:rPr lang="en-US" sz="2600" dirty="0" smtClean="0"/>
              <a:t>Use JAN! Visit AskJAN.org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5" name="Picture 4" descr="screen shot of AskJAN.org home p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17" y="2209800"/>
            <a:ext cx="7260965" cy="370059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782638" y="430213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Exploring Accommodations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240144"/>
      </p:ext>
    </p:extLst>
  </p:cSld>
  <p:clrMapOvr>
    <a:masterClrMapping/>
  </p:clrMapOvr>
  <p:transition spd="slow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"/>
              </a:spcBef>
              <a:spcAft>
                <a:spcPts val="1200"/>
              </a:spcAft>
            </a:pPr>
            <a:endParaRPr lang="en-US" sz="800" dirty="0" smtClean="0"/>
          </a:p>
          <a:p>
            <a:pPr marL="0" indent="0">
              <a:spcBef>
                <a:spcPts val="24"/>
              </a:spcBef>
              <a:spcAft>
                <a:spcPts val="1200"/>
              </a:spcAft>
            </a:pPr>
            <a:r>
              <a:rPr lang="en-US" sz="2600" dirty="0" smtClean="0"/>
              <a:t>Did </a:t>
            </a:r>
            <a:r>
              <a:rPr lang="en-US" sz="2600" dirty="0"/>
              <a:t>you know?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Employer gets to choose among effective accommodation options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Employer determines what is </a:t>
            </a:r>
            <a:r>
              <a:rPr lang="en-US" sz="2400" b="0" dirty="0" smtClean="0"/>
              <a:t>reasonable, and </a:t>
            </a:r>
            <a:br>
              <a:rPr lang="en-US" sz="2400" b="0" dirty="0" smtClean="0"/>
            </a:br>
            <a:r>
              <a:rPr lang="en-US" sz="2400" b="0" dirty="0" smtClean="0"/>
              <a:t>what will create an undue </a:t>
            </a:r>
            <a:r>
              <a:rPr lang="en-US" sz="2400" b="0" dirty="0"/>
              <a:t>hardship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Employer may provide trial or short-term solutions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as </a:t>
            </a:r>
            <a:r>
              <a:rPr lang="en-US" sz="2400" b="0" dirty="0"/>
              <a:t>part of </a:t>
            </a:r>
            <a:r>
              <a:rPr lang="en-US" sz="2400" b="0" dirty="0" smtClean="0"/>
              <a:t>the </a:t>
            </a:r>
            <a:r>
              <a:rPr lang="en-US" sz="2400" b="0" dirty="0"/>
              <a:t>accommodation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3810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#4 Choosing Accommodations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6" name="Picture 5" descr="white i in a blue circle; icon for INFORM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524000"/>
            <a:ext cx="951038" cy="95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35413"/>
      </p:ext>
    </p:extLst>
  </p:cSld>
  <p:clrMapOvr>
    <a:masterClrMapping/>
  </p:clrMapOvr>
  <p:transition spd="slow"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800" b="0" dirty="0" smtClean="0"/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 smtClean="0"/>
              <a:t>Make </a:t>
            </a:r>
            <a:r>
              <a:rPr lang="en-US" sz="2400" b="0" dirty="0"/>
              <a:t>it uncomplicated to provide simple accommodations and </a:t>
            </a:r>
            <a:r>
              <a:rPr lang="en-US" sz="2400" b="0" dirty="0" smtClean="0"/>
              <a:t>give </a:t>
            </a:r>
            <a:r>
              <a:rPr lang="en-US" sz="2400" b="0" dirty="0"/>
              <a:t>management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the authority </a:t>
            </a:r>
            <a:r>
              <a:rPr lang="en-US" sz="2400" b="0" dirty="0"/>
              <a:t>to implement 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Develop a list of preapproved accommodations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not </a:t>
            </a:r>
            <a:r>
              <a:rPr lang="en-US" sz="2400" b="0" dirty="0"/>
              <a:t>requiring full RA assessment (e.g., flexible work arrangements, standing desks, ergonomic chairs)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Develop a centralized accommodation fund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Develop a task bank for return to work/modified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duty </a:t>
            </a:r>
            <a:r>
              <a:rPr lang="en-US" sz="2400" b="0" dirty="0"/>
              <a:t>accommodations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381000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Choosing Accommodations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5" name="Picture 4" descr="helpful tips butt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350034"/>
            <a:ext cx="1240766" cy="124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93330"/>
      </p:ext>
    </p:extLst>
  </p:cSld>
  <p:clrMapOvr>
    <a:masterClrMapping/>
  </p:clrMapOvr>
  <p:transition spd="slow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800" b="0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 smtClean="0"/>
              <a:t>Document accommodation approval </a:t>
            </a:r>
            <a:br>
              <a:rPr lang="en-US" sz="2400" b="0" dirty="0" smtClean="0"/>
            </a:br>
            <a:r>
              <a:rPr lang="en-US" sz="2400" b="0" dirty="0" smtClean="0"/>
              <a:t>and/or draft an accommodation agreement</a:t>
            </a:r>
            <a:endParaRPr lang="en-US" sz="2400" b="0" dirty="0">
              <a:hlinkClick r:id="rId3"/>
            </a:endParaRPr>
          </a:p>
          <a:p>
            <a:pPr lvl="1">
              <a:spcAft>
                <a:spcPts val="1200"/>
              </a:spcAft>
            </a:pPr>
            <a:r>
              <a:rPr lang="en-US" sz="2200" b="0" dirty="0" smtClean="0">
                <a:hlinkClick r:id="rId3"/>
              </a:rPr>
              <a:t>Sample </a:t>
            </a:r>
            <a:r>
              <a:rPr lang="en-US" sz="2200" b="0" dirty="0">
                <a:hlinkClick r:id="rId3"/>
              </a:rPr>
              <a:t>Accommodation Approval </a:t>
            </a:r>
            <a:r>
              <a:rPr lang="en-US" sz="2200" b="0" dirty="0" smtClean="0">
                <a:hlinkClick r:id="rId3"/>
              </a:rPr>
              <a:t>Form</a:t>
            </a:r>
            <a:endParaRPr lang="en-US" sz="2200" b="0" dirty="0" smtClean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 smtClean="0"/>
              <a:t>Approve on a trial or temporary basis</a:t>
            </a:r>
            <a:endParaRPr lang="en-US" sz="2400" b="0" dirty="0">
              <a:hlinkClick r:id="rId4"/>
            </a:endParaRPr>
          </a:p>
          <a:p>
            <a:pPr lvl="1">
              <a:spcAft>
                <a:spcPts val="1200"/>
              </a:spcAft>
            </a:pPr>
            <a:r>
              <a:rPr lang="en-US" sz="2200" b="0" u="sng" dirty="0" smtClean="0">
                <a:hlinkClick r:id="rId4"/>
              </a:rPr>
              <a:t>Sample </a:t>
            </a:r>
            <a:r>
              <a:rPr lang="en-US" sz="2200" b="0" u="sng" dirty="0">
                <a:hlinkClick r:id="rId4"/>
              </a:rPr>
              <a:t>Temporary/Trial Accommodation Approval Form</a:t>
            </a:r>
            <a:endParaRPr lang="en-US" sz="2200" b="0" dirty="0"/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 smtClean="0"/>
              <a:t>Implement </a:t>
            </a:r>
            <a:r>
              <a:rPr lang="en-US" sz="2400" b="0" dirty="0"/>
              <a:t>necessary changes, purchases, </a:t>
            </a:r>
            <a:r>
              <a:rPr lang="en-US" sz="2400" b="0" dirty="0" smtClean="0"/>
              <a:t>arrangements</a:t>
            </a:r>
            <a:endParaRPr lang="en-US" sz="2400" b="0" dirty="0"/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Communicate important </a:t>
            </a:r>
            <a:r>
              <a:rPr lang="en-US" sz="2400" b="0" dirty="0" smtClean="0"/>
              <a:t>accommodation information </a:t>
            </a:r>
            <a:r>
              <a:rPr lang="en-US" sz="2400" b="0" dirty="0"/>
              <a:t>– </a:t>
            </a:r>
            <a:r>
              <a:rPr lang="en-US" sz="2400" b="0" i="1" dirty="0" smtClean="0"/>
              <a:t>but,</a:t>
            </a:r>
            <a:r>
              <a:rPr lang="en-US" sz="2400" b="0" dirty="0" smtClean="0"/>
              <a:t> </a:t>
            </a:r>
            <a:r>
              <a:rPr lang="en-US" sz="2400" b="0" i="1" dirty="0" smtClean="0"/>
              <a:t>remember ADA confidentiality </a:t>
            </a:r>
            <a:r>
              <a:rPr lang="en-US" sz="2400" b="0" i="1" dirty="0"/>
              <a:t>rules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81000"/>
            <a:ext cx="800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#5</a:t>
            </a:r>
            <a:r>
              <a:rPr kumimoji="0" lang="en-US" sz="2900" b="1" i="0" u="none" strike="noStrike" kern="1200" cap="none" spc="0" normalizeH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Implementing</a:t>
            </a:r>
            <a:r>
              <a:rPr kumimoji="0" lang="en-US" sz="2900" b="1" i="0" u="none" strike="noStrike" kern="1200" cap="none" spc="0" normalizeH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 A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ccommodations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5" name="Picture 4" descr="helpful tips butto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350034"/>
            <a:ext cx="1240766" cy="124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60899"/>
      </p:ext>
    </p:extLst>
  </p:cSld>
  <p:clrMapOvr>
    <a:masterClrMapping/>
  </p:clrMapOvr>
  <p:transition spd="slow"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"/>
              </a:spcBef>
              <a:spcAft>
                <a:spcPts val="1200"/>
              </a:spcAft>
            </a:pPr>
            <a:endParaRPr lang="en-US" sz="800" dirty="0" smtClean="0"/>
          </a:p>
          <a:p>
            <a:pPr marL="0" indent="0">
              <a:spcBef>
                <a:spcPts val="24"/>
              </a:spcBef>
              <a:spcAft>
                <a:spcPts val="1200"/>
              </a:spcAft>
            </a:pPr>
            <a:r>
              <a:rPr lang="en-US" sz="2600" dirty="0" smtClean="0"/>
              <a:t>May other </a:t>
            </a:r>
            <a:r>
              <a:rPr lang="en-US" sz="2600" dirty="0"/>
              <a:t>employees </a:t>
            </a:r>
            <a:r>
              <a:rPr lang="en-US" sz="2600" dirty="0" smtClean="0"/>
              <a:t>be informed that </a:t>
            </a:r>
            <a:r>
              <a:rPr lang="en-US" sz="2600" dirty="0"/>
              <a:t>an individual </a:t>
            </a:r>
            <a:r>
              <a:rPr lang="en-US" sz="2600" dirty="0" smtClean="0"/>
              <a:t>is </a:t>
            </a:r>
            <a:r>
              <a:rPr lang="en-US" sz="2600" dirty="0"/>
              <a:t>receiving </a:t>
            </a:r>
            <a:r>
              <a:rPr lang="en-US" sz="2600" dirty="0" smtClean="0"/>
              <a:t>accommodation</a:t>
            </a:r>
            <a:r>
              <a:rPr lang="en-US" sz="2600" dirty="0"/>
              <a:t>?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May not disclose that an employee is receiving a reasonable accommodation – </a:t>
            </a:r>
            <a:r>
              <a:rPr lang="en-US" sz="2400" b="0" i="1" dirty="0"/>
              <a:t>all disability-related information must be kept confidential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May inform those who are on a need-to-know basis only </a:t>
            </a:r>
            <a:r>
              <a:rPr lang="en-US" sz="2400" b="0" i="1" dirty="0"/>
              <a:t>– </a:t>
            </a:r>
            <a:r>
              <a:rPr lang="en-US" sz="2400" b="0" i="1" dirty="0" smtClean="0"/>
              <a:t>this </a:t>
            </a:r>
            <a:r>
              <a:rPr lang="en-US" sz="2400" b="0" i="1" dirty="0"/>
              <a:t>does not include co-workers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Supervisors and managers may be informed about restrictions and accommodations – </a:t>
            </a:r>
            <a:r>
              <a:rPr lang="en-US" sz="2400" b="0" i="1" dirty="0"/>
              <a:t>but, restrict </a:t>
            </a:r>
            <a:r>
              <a:rPr lang="en-US" sz="2400" b="0" i="1" dirty="0" smtClean="0"/>
              <a:t>sharing medical </a:t>
            </a:r>
            <a:r>
              <a:rPr lang="en-US" sz="2400" b="0" i="1" dirty="0"/>
              <a:t>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38100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Implementing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 A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ccommodations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77324"/>
      </p:ext>
    </p:extLst>
  </p:cSld>
  <p:clrMapOvr>
    <a:masterClrMapping/>
  </p:clrMapOvr>
  <p:transition spd="slow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"/>
              </a:spcBef>
              <a:spcAft>
                <a:spcPts val="1200"/>
              </a:spcAft>
            </a:pPr>
            <a:endParaRPr lang="en-US" sz="800" dirty="0" smtClean="0"/>
          </a:p>
          <a:p>
            <a:pPr marL="0" indent="0">
              <a:spcBef>
                <a:spcPts val="24"/>
              </a:spcBef>
              <a:spcAft>
                <a:spcPts val="1200"/>
              </a:spcAft>
            </a:pPr>
            <a:r>
              <a:rPr lang="en-US" sz="2600" dirty="0" smtClean="0"/>
              <a:t>May </a:t>
            </a:r>
            <a:r>
              <a:rPr lang="en-US" sz="2600" dirty="0"/>
              <a:t>new managers and supervisors be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informed </a:t>
            </a:r>
            <a:r>
              <a:rPr lang="en-US" sz="2600" dirty="0"/>
              <a:t>about existing accommodations?</a:t>
            </a:r>
          </a:p>
          <a:p>
            <a:pPr marL="347472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Yes. New management may (and probably should)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be </a:t>
            </a:r>
            <a:r>
              <a:rPr lang="en-US" sz="2400" b="0" dirty="0"/>
              <a:t>informed about existing accommodations</a:t>
            </a:r>
          </a:p>
          <a:p>
            <a:pPr marL="347472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Avoids potential ADA risks of new management requesting disability-related information the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employer </a:t>
            </a:r>
            <a:r>
              <a:rPr lang="en-US" sz="2400" b="0" dirty="0"/>
              <a:t>already has</a:t>
            </a:r>
          </a:p>
          <a:p>
            <a:pPr marL="347472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Facilitates a smooth transition and helps keep accommodations in-tact, and employees productive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3810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Implementing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 A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ccommodations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173375"/>
      </p:ext>
    </p:extLst>
  </p:cSld>
  <p:clrMapOvr>
    <a:masterClrMapping/>
  </p:clrMapOvr>
  <p:transition spd="slow"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472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800" b="0" dirty="0" smtClean="0"/>
          </a:p>
          <a:p>
            <a:pPr marL="347472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 smtClean="0"/>
              <a:t>Do </a:t>
            </a:r>
            <a:r>
              <a:rPr lang="en-US" sz="2400" b="0" dirty="0"/>
              <a:t>not delay in implementing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accommodations</a:t>
            </a:r>
          </a:p>
          <a:p>
            <a:pPr marL="347472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Modify the schedule or policy, purchase equipment, provide training on equipment, schedule the service, approve leave, search for a vacant position, etc.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 smtClean="0"/>
              <a:t>Make </a:t>
            </a:r>
            <a:r>
              <a:rPr lang="en-US" sz="2400" b="0" dirty="0"/>
              <a:t>sure the accommodation </a:t>
            </a:r>
            <a:r>
              <a:rPr lang="en-US" sz="2400" b="0" dirty="0" smtClean="0"/>
              <a:t>will be </a:t>
            </a:r>
            <a:r>
              <a:rPr lang="en-US" sz="2400" b="0" dirty="0"/>
              <a:t>effective </a:t>
            </a:r>
            <a:endParaRPr lang="en-US" sz="2400" b="0" dirty="0" smtClean="0"/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 smtClean="0"/>
              <a:t>Communicate </a:t>
            </a:r>
            <a:r>
              <a:rPr lang="en-US" sz="2400" b="0" dirty="0"/>
              <a:t>accommodation information to appropriate parties, </a:t>
            </a:r>
            <a:r>
              <a:rPr lang="en-US" sz="2400" b="0" dirty="0" smtClean="0"/>
              <a:t>as </a:t>
            </a:r>
            <a:r>
              <a:rPr lang="en-US" sz="2400" b="0" dirty="0"/>
              <a:t>needed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Maintain confidentiality of all disability-related </a:t>
            </a:r>
            <a:r>
              <a:rPr lang="en-US" sz="2400" b="0" dirty="0" smtClean="0"/>
              <a:t>information</a:t>
            </a:r>
            <a:endParaRPr lang="en-US" sz="2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5" name="Picture 4" descr="helpful tips butt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350034"/>
            <a:ext cx="1240766" cy="124076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3810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Implementing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 A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ccommodations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061450"/>
      </p:ext>
    </p:extLst>
  </p:cSld>
  <p:clrMapOvr>
    <a:masterClrMapping/>
  </p:clrMapOvr>
  <p:transition spd="slow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Aft>
                <a:spcPts val="600"/>
              </a:spcAft>
              <a:defRPr/>
            </a:pPr>
            <a:endParaRPr lang="en-US" altLang="en-US" sz="800" dirty="0" smtClean="0"/>
          </a:p>
          <a:p>
            <a:pPr marL="0" lvl="0" indent="0">
              <a:spcAft>
                <a:spcPts val="600"/>
              </a:spcAft>
              <a:defRPr/>
            </a:pPr>
            <a:r>
              <a:rPr lang="en-US" altLang="en-US" sz="2600" dirty="0" smtClean="0"/>
              <a:t>Why </a:t>
            </a:r>
            <a:r>
              <a:rPr lang="en-US" altLang="en-US" sz="2600" dirty="0"/>
              <a:t>monitor accommodations?</a:t>
            </a:r>
          </a:p>
          <a:p>
            <a:pPr marL="747522" lvl="1" indent="-347472">
              <a:spcBef>
                <a:spcPts val="24"/>
              </a:spcBef>
              <a:spcAft>
                <a:spcPts val="1200"/>
              </a:spcAft>
              <a:defRPr/>
            </a:pPr>
            <a:r>
              <a:rPr lang="en-US" altLang="en-US" sz="2200" b="0" dirty="0">
                <a:solidFill>
                  <a:srgbClr val="002060"/>
                </a:solidFill>
              </a:rPr>
              <a:t>To maintain accommodations</a:t>
            </a:r>
          </a:p>
          <a:p>
            <a:pPr marL="747522" lvl="1" indent="-347472">
              <a:spcBef>
                <a:spcPts val="24"/>
              </a:spcBef>
              <a:spcAft>
                <a:spcPts val="1200"/>
              </a:spcAft>
              <a:defRPr/>
            </a:pPr>
            <a:r>
              <a:rPr lang="en-US" altLang="en-US" sz="2200" b="0" dirty="0">
                <a:solidFill>
                  <a:srgbClr val="002060"/>
                </a:solidFill>
              </a:rPr>
              <a:t>To insure effectiveness of accommodations</a:t>
            </a:r>
          </a:p>
          <a:p>
            <a:pPr marL="747522" lvl="1" indent="-347472">
              <a:spcBef>
                <a:spcPts val="24"/>
              </a:spcBef>
              <a:spcAft>
                <a:spcPts val="1200"/>
              </a:spcAft>
              <a:defRPr/>
            </a:pPr>
            <a:r>
              <a:rPr lang="en-US" altLang="en-US" sz="2200" b="0" dirty="0">
                <a:solidFill>
                  <a:srgbClr val="002060"/>
                </a:solidFill>
              </a:rPr>
              <a:t>To make adjustments when things aren’t </a:t>
            </a:r>
            <a:r>
              <a:rPr lang="en-US" altLang="en-US" sz="2200" b="0" dirty="0" smtClean="0">
                <a:solidFill>
                  <a:srgbClr val="002060"/>
                </a:solidFill>
              </a:rPr>
              <a:t>working</a:t>
            </a:r>
            <a:endParaRPr lang="en-US" altLang="en-US" sz="2200" b="0" dirty="0">
              <a:solidFill>
                <a:srgbClr val="002060"/>
              </a:solidFill>
            </a:endParaRPr>
          </a:p>
          <a:p>
            <a:pPr marL="347472" lvl="0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>
                <a:solidFill>
                  <a:srgbClr val="002060"/>
                </a:solidFill>
              </a:rPr>
              <a:t>Reasonable accommodation must enable the individual to perform essential functions/meet standards/access </a:t>
            </a:r>
            <a:r>
              <a:rPr lang="en-US" altLang="en-US" sz="2400" b="0" dirty="0" smtClean="0">
                <a:solidFill>
                  <a:srgbClr val="002060"/>
                </a:solidFill>
              </a:rPr>
              <a:t>benefits</a:t>
            </a:r>
          </a:p>
          <a:p>
            <a:pPr marL="347472" lvl="0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smtClean="0">
                <a:solidFill>
                  <a:srgbClr val="002060"/>
                </a:solidFill>
              </a:rPr>
              <a:t>Can positively impact productivity and supports</a:t>
            </a:r>
            <a:br>
              <a:rPr lang="en-US" altLang="en-US" sz="2400" b="0" dirty="0" smtClean="0">
                <a:solidFill>
                  <a:srgbClr val="002060"/>
                </a:solidFill>
              </a:rPr>
            </a:br>
            <a:r>
              <a:rPr lang="en-US" altLang="en-US" sz="2400" b="0" dirty="0" smtClean="0">
                <a:solidFill>
                  <a:srgbClr val="002060"/>
                </a:solidFill>
              </a:rPr>
              <a:t>ADA compliance</a:t>
            </a:r>
            <a:endParaRPr lang="en-US" altLang="en-US" sz="2400" b="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3810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#6 Monitoring 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A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ccommodations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968602"/>
      </p:ext>
    </p:extLst>
  </p:cSld>
  <p:clrMapOvr>
    <a:masterClrMapping/>
  </p:clrMapOvr>
  <p:transition spd="slow"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472" lvl="0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altLang="en-US" sz="800" b="0" dirty="0" smtClean="0">
              <a:solidFill>
                <a:srgbClr val="002060"/>
              </a:solidFill>
            </a:endParaRPr>
          </a:p>
          <a:p>
            <a:pPr marL="347472" lvl="0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smtClean="0">
                <a:solidFill>
                  <a:srgbClr val="002060"/>
                </a:solidFill>
              </a:rPr>
              <a:t>Check </a:t>
            </a:r>
            <a:r>
              <a:rPr lang="en-US" altLang="en-US" sz="2400" b="0" dirty="0">
                <a:solidFill>
                  <a:srgbClr val="002060"/>
                </a:solidFill>
              </a:rPr>
              <a:t>on </a:t>
            </a:r>
            <a:r>
              <a:rPr lang="en-US" altLang="en-US" sz="2400" b="0" dirty="0" smtClean="0">
                <a:solidFill>
                  <a:srgbClr val="002060"/>
                </a:solidFill>
              </a:rPr>
              <a:t>effectiveness of accommodation</a:t>
            </a:r>
          </a:p>
          <a:p>
            <a:pPr marL="347472" lvl="0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smtClean="0">
                <a:solidFill>
                  <a:srgbClr val="002060"/>
                </a:solidFill>
              </a:rPr>
              <a:t>Encourage </a:t>
            </a:r>
            <a:r>
              <a:rPr lang="en-US" altLang="en-US" sz="2400" b="0" dirty="0">
                <a:solidFill>
                  <a:srgbClr val="002060"/>
                </a:solidFill>
              </a:rPr>
              <a:t>ongoing communication</a:t>
            </a:r>
          </a:p>
          <a:p>
            <a:pPr marL="347472" lvl="0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>
                <a:solidFill>
                  <a:srgbClr val="002060"/>
                </a:solidFill>
              </a:rPr>
              <a:t>Restrict disability-related </a:t>
            </a:r>
            <a:r>
              <a:rPr lang="en-US" altLang="en-US" sz="2400" b="0" dirty="0" smtClean="0">
                <a:solidFill>
                  <a:srgbClr val="002060"/>
                </a:solidFill>
              </a:rPr>
              <a:t>inquiries during the monitoring stage; focus on accommodation</a:t>
            </a:r>
          </a:p>
          <a:p>
            <a:pPr marL="347472" lvl="0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>
                <a:solidFill>
                  <a:srgbClr val="002060"/>
                </a:solidFill>
              </a:rPr>
              <a:t>Maintain equipment</a:t>
            </a:r>
          </a:p>
          <a:p>
            <a:pPr marL="347472" lvl="0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smtClean="0">
                <a:solidFill>
                  <a:srgbClr val="002060"/>
                </a:solidFill>
              </a:rPr>
              <a:t>Make adjustments to existing accommodations  </a:t>
            </a:r>
            <a:br>
              <a:rPr lang="en-US" altLang="en-US" sz="2400" b="0" dirty="0" smtClean="0">
                <a:solidFill>
                  <a:srgbClr val="002060"/>
                </a:solidFill>
              </a:rPr>
            </a:br>
            <a:r>
              <a:rPr lang="en-US" altLang="en-US" sz="2400" b="0" dirty="0" smtClean="0">
                <a:solidFill>
                  <a:srgbClr val="002060"/>
                </a:solidFill>
              </a:rPr>
              <a:t>when needed</a:t>
            </a:r>
            <a:endParaRPr lang="en-US" altLang="en-US" sz="2400" b="0" dirty="0">
              <a:solidFill>
                <a:srgbClr val="002060"/>
              </a:solidFill>
            </a:endParaRPr>
          </a:p>
          <a:p>
            <a:pPr marL="347472" lvl="0" indent="-347472"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>
                <a:solidFill>
                  <a:srgbClr val="002060"/>
                </a:solidFill>
              </a:rPr>
              <a:t>Document </a:t>
            </a:r>
            <a:r>
              <a:rPr lang="en-US" altLang="en-US" sz="2400" b="0" dirty="0" smtClean="0">
                <a:solidFill>
                  <a:srgbClr val="002060"/>
                </a:solidFill>
              </a:rPr>
              <a:t>findings and plans</a:t>
            </a:r>
          </a:p>
          <a:p>
            <a:pPr marL="747522" lvl="1" indent="-347472">
              <a:spcBef>
                <a:spcPts val="24"/>
              </a:spcBef>
              <a:spcAft>
                <a:spcPts val="1200"/>
              </a:spcAft>
              <a:defRPr/>
            </a:pPr>
            <a:r>
              <a:rPr lang="en-US" altLang="en-US" sz="2200" b="0" dirty="0" smtClean="0">
                <a:solidFill>
                  <a:srgbClr val="002060"/>
                </a:solidFill>
                <a:hlinkClick r:id="rId3"/>
              </a:rPr>
              <a:t>Sample </a:t>
            </a:r>
            <a:r>
              <a:rPr lang="en-US" altLang="en-US" sz="2200" b="0" dirty="0">
                <a:solidFill>
                  <a:srgbClr val="002060"/>
                </a:solidFill>
                <a:hlinkClick r:id="rId3"/>
              </a:rPr>
              <a:t>Form for Monitoring Accommodations</a:t>
            </a:r>
            <a:endParaRPr lang="en-US" altLang="en-US" sz="2200" b="0" dirty="0">
              <a:solidFill>
                <a:srgbClr val="002060"/>
              </a:solidFill>
            </a:endParaRPr>
          </a:p>
          <a:p>
            <a:pPr marL="0" lvl="0" indent="0">
              <a:spcBef>
                <a:spcPct val="0"/>
              </a:spcBef>
              <a:spcAft>
                <a:spcPts val="1200"/>
              </a:spcAft>
              <a:defRPr/>
            </a:pPr>
            <a:endParaRPr lang="en-US" altLang="en-US" sz="4000" dirty="0">
              <a:solidFill>
                <a:srgbClr val="00B050"/>
              </a:solidFill>
              <a:latin typeface="Agenda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3810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Monitoring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 A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cs typeface="Arial" charset="0"/>
              </a:rPr>
              <a:t>ccommodations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5" name="Picture 4" descr="helpful tips butt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350034"/>
            <a:ext cx="1240766" cy="124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88382"/>
      </p:ext>
    </p:extLst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"/>
              </a:spcBef>
              <a:spcAft>
                <a:spcPts val="1200"/>
              </a:spcAft>
            </a:pPr>
            <a:r>
              <a:rPr lang="en-US" sz="2600" dirty="0"/>
              <a:t>Who must comply with title I of the ADA?</a:t>
            </a:r>
          </a:p>
          <a:p>
            <a:pPr marL="347472" indent="-347472"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Covered entities:</a:t>
            </a:r>
          </a:p>
          <a:p>
            <a:pPr marL="747522" lvl="1" indent="-347472">
              <a:spcBef>
                <a:spcPts val="24"/>
              </a:spcBef>
              <a:spcAft>
                <a:spcPts val="600"/>
              </a:spcAft>
            </a:pPr>
            <a:r>
              <a:rPr lang="en-US" sz="2200" b="0" dirty="0"/>
              <a:t>Private sector employers with 15 or more employees</a:t>
            </a:r>
          </a:p>
          <a:p>
            <a:pPr marL="747522" lvl="1" indent="-347472">
              <a:spcBef>
                <a:spcPts val="24"/>
              </a:spcBef>
              <a:spcAft>
                <a:spcPts val="600"/>
              </a:spcAft>
            </a:pPr>
            <a:r>
              <a:rPr lang="en-US" sz="2200" b="0" dirty="0"/>
              <a:t>State and local government employers</a:t>
            </a:r>
          </a:p>
          <a:p>
            <a:pPr marL="747522" lvl="1" indent="-347472">
              <a:spcBef>
                <a:spcPts val="24"/>
              </a:spcBef>
              <a:spcAft>
                <a:spcPts val="1200"/>
              </a:spcAft>
            </a:pPr>
            <a:r>
              <a:rPr lang="en-US" sz="2200" b="0" dirty="0"/>
              <a:t>Employment agencies, labor unions, </a:t>
            </a:r>
            <a:r>
              <a:rPr lang="en-US" sz="2200" b="0" dirty="0" smtClean="0"/>
              <a:t/>
            </a:r>
            <a:br>
              <a:rPr lang="en-US" sz="2200" b="0" dirty="0" smtClean="0"/>
            </a:br>
            <a:r>
              <a:rPr lang="en-US" sz="2200" b="0" dirty="0" smtClean="0"/>
              <a:t>joint </a:t>
            </a:r>
            <a:r>
              <a:rPr lang="en-US" sz="2200" b="0" dirty="0"/>
              <a:t>labor-management committees</a:t>
            </a:r>
          </a:p>
          <a:p>
            <a:pPr marL="347472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Religious entities as employers; title I of the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ADA </a:t>
            </a:r>
            <a:r>
              <a:rPr lang="en-US" sz="2400" b="0" dirty="0"/>
              <a:t>does apply</a:t>
            </a:r>
          </a:p>
          <a:p>
            <a:pPr marL="347472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Executive agencies of the U.S. Government are excluded; Section 501 of the Rehabilitation </a:t>
            </a:r>
            <a:r>
              <a:rPr lang="en-US" sz="2400" b="0" dirty="0" smtClean="0"/>
              <a:t>Act</a:t>
            </a:r>
            <a:endParaRPr lang="en-US" sz="2400" b="0" dirty="0"/>
          </a:p>
          <a:p>
            <a:pPr>
              <a:buFont typeface="Wingdings" panose="05000000000000000000" pitchFamily="2" charset="2"/>
              <a:buChar char="§"/>
            </a:pPr>
            <a:endParaRPr lang="en-US" sz="2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82638" y="430213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ADA Basics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45432"/>
      </p:ext>
    </p:extLst>
  </p:cSld>
  <p:clrMapOvr>
    <a:masterClrMapping/>
  </p:clrMapOvr>
  <p:transition spd="slow"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472" lvl="1" indent="-347472" algn="ctr" eaLnBrk="1" hangingPunct="1">
              <a:spcBef>
                <a:spcPct val="0"/>
              </a:spcBef>
              <a:spcAft>
                <a:spcPts val="900"/>
              </a:spcAft>
              <a:buNone/>
              <a:defRPr/>
            </a:pPr>
            <a:r>
              <a:rPr lang="en-US" altLang="en-US" b="1" dirty="0"/>
              <a:t>WHO’S A BIG DOG NOW?</a:t>
            </a:r>
            <a:br>
              <a:rPr lang="en-US" altLang="en-US" b="1" dirty="0"/>
            </a:br>
            <a:r>
              <a:rPr lang="en-US" altLang="en-US" b="1" dirty="0"/>
              <a:t>QUESTIONS?</a:t>
            </a:r>
            <a:br>
              <a:rPr lang="en-US" altLang="en-US" b="1" dirty="0"/>
            </a:br>
            <a:endParaRPr lang="en-US" altLang="en-US" dirty="0" smtClean="0"/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A0862E-B8AC-47B6-80AA-179549E3C5C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small, skinny dog holding light weight bar at waist&#10;big, buff dog holding heavier weight bar over hea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188" y="2209800"/>
            <a:ext cx="3046624" cy="38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22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B5ACC0-77D4-4F91-8159-D9BBF18E449B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marL="0" indent="0" algn="ctr" eaLnBrk="1" hangingPunct="1"/>
            <a:r>
              <a:rPr lang="en-US" altLang="en-US" dirty="0" smtClean="0"/>
              <a:t>Contact JAN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en-US" altLang="en-US" b="0" dirty="0" smtClean="0"/>
              <a:t>   </a:t>
            </a:r>
            <a:r>
              <a:rPr lang="en-US" altLang="en-US" sz="2400" b="0" dirty="0" smtClean="0"/>
              <a:t>(800) 526-7234 (V) - (877) 781-9403 (TTY)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en-US" altLang="en-US" sz="2400" b="0" dirty="0" smtClean="0"/>
              <a:t>AskJAN.org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en-US" altLang="en-US" sz="2400" b="0" dirty="0" smtClean="0"/>
              <a:t>jan@askjan.org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pt-BR" altLang="en-US" sz="2400" b="0" dirty="0" smtClean="0"/>
              <a:t>(304) 216-8189 via Text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pt-BR" altLang="en-US" sz="2400" b="0" dirty="0" smtClean="0"/>
              <a:t>janconsultants via Skype</a:t>
            </a:r>
          </a:p>
          <a:p>
            <a:pPr marL="0" indent="0" algn="ctr" eaLnBrk="1" hangingPunct="1">
              <a:spcAft>
                <a:spcPts val="300"/>
              </a:spcAft>
            </a:pPr>
            <a:endParaRPr lang="en-US" altLang="en-US" sz="2400" dirty="0" smtClean="0"/>
          </a:p>
          <a:p>
            <a:pPr marL="0" indent="0" algn="ctr" eaLnBrk="1" hangingPunct="1"/>
            <a:r>
              <a:rPr lang="en-US" altLang="en-US" sz="2400" dirty="0" smtClean="0"/>
              <a:t>Thank you for attending!</a:t>
            </a:r>
          </a:p>
        </p:txBody>
      </p:sp>
      <p:pic>
        <p:nvPicPr>
          <p:cNvPr id="124932" name="Picture 2" descr="Practical Solutions&#10;Workplace Succe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38800"/>
            <a:ext cx="6858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4" name="Picture 6" descr="social media logos&#10;twitter&#10;facebook&#10;linked-in&#10;youtube&#10;second lif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98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5" name="Picture 7" descr="social media logos&#10;twitter&#10;facebook&#10;linked-in&#10;youtube&#10;second lif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98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6" name="Picture 8" descr="social media logos&#10;twitter&#10;facebook&#10;linked-in&#10;youtube&#10;second lif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98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7" name="Picture 9" descr="social media logos&#10;twitter&#10;facebook&#10;linked-in&#10;youtube&#10;second lif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98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8" name="Picture 10" descr="social media logos&#10;twitter&#10;facebook&#10;linked-in&#10;youtube&#10;second lif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068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9" name="Picture 11" descr="social media logos&#10;twitter&#10;facebook&#10;linked-in&#10;youtube&#10;second lif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068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11623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/>
              <a:t>Who is protected by title I of the ADA?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Title I protects individuals with disabilities </a:t>
            </a:r>
            <a:r>
              <a:rPr lang="en-US" sz="2400" b="0" dirty="0" smtClean="0"/>
              <a:t>who </a:t>
            </a:r>
            <a:br>
              <a:rPr lang="en-US" sz="2400" b="0" dirty="0" smtClean="0"/>
            </a:br>
            <a:r>
              <a:rPr lang="en-US" sz="2400" b="0" dirty="0" smtClean="0"/>
              <a:t>are </a:t>
            </a:r>
            <a:r>
              <a:rPr lang="en-US" sz="2400" b="0" i="1" dirty="0"/>
              <a:t>qualified</a:t>
            </a:r>
          </a:p>
          <a:p>
            <a:pPr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Applies to applicants and employees</a:t>
            </a:r>
          </a:p>
          <a:p>
            <a:pPr lvl="1">
              <a:spcBef>
                <a:spcPts val="24"/>
              </a:spcBef>
              <a:spcAft>
                <a:spcPts val="1200"/>
              </a:spcAft>
            </a:pPr>
            <a:r>
              <a:rPr lang="en-US" sz="2200" b="0" dirty="0"/>
              <a:t>Employer-employee relationship must exist – </a:t>
            </a:r>
            <a:r>
              <a:rPr lang="en-US" sz="2200" b="0" dirty="0" smtClean="0"/>
              <a:t/>
            </a:r>
            <a:br>
              <a:rPr lang="en-US" sz="2200" b="0" dirty="0" smtClean="0"/>
            </a:br>
            <a:r>
              <a:rPr lang="en-US" sz="2200" b="0" i="1" dirty="0" smtClean="0"/>
              <a:t>depends </a:t>
            </a:r>
            <a:r>
              <a:rPr lang="en-US" sz="2200" b="0" i="1" dirty="0"/>
              <a:t>on whether employer controls means </a:t>
            </a:r>
            <a:r>
              <a:rPr lang="en-US" sz="2200" b="0" i="1" dirty="0" smtClean="0"/>
              <a:t/>
            </a:r>
            <a:br>
              <a:rPr lang="en-US" sz="2200" b="0" i="1" dirty="0" smtClean="0"/>
            </a:br>
            <a:r>
              <a:rPr lang="en-US" sz="2200" b="0" i="1" dirty="0" smtClean="0"/>
              <a:t>and </a:t>
            </a:r>
            <a:r>
              <a:rPr lang="en-US" sz="2200" b="0" i="1" dirty="0"/>
              <a:t>manner of work performance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Qualified = Individual with a disability who meets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the </a:t>
            </a:r>
            <a:r>
              <a:rPr lang="en-US" sz="2400" b="0" dirty="0"/>
              <a:t>job’s general requirements AND can perform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the </a:t>
            </a:r>
            <a:r>
              <a:rPr lang="en-US" sz="2400" b="0" dirty="0"/>
              <a:t>essential functions of the job </a:t>
            </a:r>
            <a:r>
              <a:rPr lang="en-US" sz="2400" b="0" dirty="0" smtClean="0"/>
              <a:t>desired </a:t>
            </a:r>
            <a:r>
              <a:rPr lang="en-US" sz="2400" b="0" dirty="0"/>
              <a:t>or held,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with or </a:t>
            </a:r>
            <a:r>
              <a:rPr lang="en-US" sz="2400" b="0" dirty="0"/>
              <a:t>without reasonable accommodation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82638" y="430213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ADA Basics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13103"/>
      </p:ext>
    </p:extLst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"/>
              </a:spcBef>
              <a:spcAft>
                <a:spcPts val="1200"/>
              </a:spcAft>
            </a:pPr>
            <a:r>
              <a:rPr lang="en-US" sz="2600" dirty="0"/>
              <a:t>Did you know?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ADA prohibits discrimination based on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relationship or </a:t>
            </a:r>
            <a:r>
              <a:rPr lang="en-US" sz="2400" b="0" dirty="0"/>
              <a:t>association </a:t>
            </a:r>
            <a:r>
              <a:rPr lang="en-US" sz="2400" b="0" dirty="0" smtClean="0"/>
              <a:t>with </a:t>
            </a:r>
            <a:r>
              <a:rPr lang="en-US" sz="2400" b="0" dirty="0"/>
              <a:t>an individual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with </a:t>
            </a:r>
            <a:r>
              <a:rPr lang="en-US" sz="2400" b="0" dirty="0"/>
              <a:t>a disability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Caregivers of individuals with disabilities not entitled to receive reasonable accommodation under </a:t>
            </a:r>
            <a:r>
              <a:rPr lang="en-US" sz="2400" b="0" dirty="0" smtClean="0"/>
              <a:t>the ADA</a:t>
            </a:r>
            <a:endParaRPr lang="en-US" sz="2400" b="0" dirty="0"/>
          </a:p>
          <a:p>
            <a:pPr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Not </a:t>
            </a:r>
            <a:r>
              <a:rPr lang="en-US" sz="2400" b="0" dirty="0" smtClean="0"/>
              <a:t>protected under title I of the ADA: </a:t>
            </a:r>
          </a:p>
          <a:p>
            <a:pPr lvl="1">
              <a:spcBef>
                <a:spcPts val="24"/>
              </a:spcBef>
              <a:spcAft>
                <a:spcPts val="300"/>
              </a:spcAft>
            </a:pPr>
            <a:r>
              <a:rPr lang="en-US" sz="2200" b="0" dirty="0" smtClean="0"/>
              <a:t>Individuals </a:t>
            </a:r>
            <a:r>
              <a:rPr lang="en-US" sz="2200" b="0" dirty="0"/>
              <a:t>currently engaging in the </a:t>
            </a:r>
            <a:r>
              <a:rPr lang="en-US" sz="2200" b="0" i="1" dirty="0"/>
              <a:t>illegal</a:t>
            </a:r>
            <a:r>
              <a:rPr lang="en-US" sz="2200" b="0" dirty="0"/>
              <a:t> use of </a:t>
            </a:r>
            <a:r>
              <a:rPr lang="en-US" sz="2200" b="0" dirty="0" smtClean="0"/>
              <a:t>drugs</a:t>
            </a:r>
          </a:p>
          <a:p>
            <a:pPr lvl="1">
              <a:spcBef>
                <a:spcPts val="24"/>
              </a:spcBef>
              <a:spcAft>
                <a:spcPts val="300"/>
              </a:spcAft>
            </a:pPr>
            <a:r>
              <a:rPr lang="en-US" sz="2200" b="0" dirty="0" smtClean="0"/>
              <a:t>Certain </a:t>
            </a:r>
            <a:r>
              <a:rPr lang="en-US" sz="2200" b="0" dirty="0"/>
              <a:t>sexual and behavioral disorders </a:t>
            </a:r>
            <a:r>
              <a:rPr lang="en-US" sz="2200" b="0" dirty="0" smtClean="0"/>
              <a:t/>
            </a:r>
            <a:br>
              <a:rPr lang="en-US" sz="2200" b="0" dirty="0" smtClean="0"/>
            </a:br>
            <a:r>
              <a:rPr lang="en-US" sz="2200" b="0" dirty="0" smtClean="0"/>
              <a:t>(</a:t>
            </a:r>
            <a:r>
              <a:rPr lang="en-US" sz="2200" b="0" dirty="0"/>
              <a:t>e.g., pedophilia, compulsive gambling</a:t>
            </a:r>
            <a:r>
              <a:rPr lang="en-US" sz="2200" b="0" dirty="0" smtClean="0"/>
              <a:t>)</a:t>
            </a:r>
          </a:p>
          <a:p>
            <a:pPr lvl="1">
              <a:spcBef>
                <a:spcPts val="24"/>
              </a:spcBef>
              <a:spcAft>
                <a:spcPts val="300"/>
              </a:spcAft>
            </a:pPr>
            <a:r>
              <a:rPr lang="en-US" sz="2200" b="0" dirty="0" smtClean="0"/>
              <a:t>Homosexuality </a:t>
            </a:r>
            <a:r>
              <a:rPr lang="en-US" sz="2200" b="0" dirty="0"/>
              <a:t>and bisexuality – </a:t>
            </a:r>
            <a:r>
              <a:rPr lang="en-US" sz="2200" b="0" i="1" dirty="0"/>
              <a:t>not impairments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82638" y="430213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ADA Basics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5" name="Picture 4" descr="white i in a blue circle; icon for INFORM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524000"/>
            <a:ext cx="951038" cy="95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692"/>
      </p:ext>
    </p:extLst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"/>
              </a:spcBef>
              <a:spcAft>
                <a:spcPts val="1200"/>
              </a:spcAft>
            </a:pPr>
            <a:endParaRPr lang="en-US" sz="800" dirty="0" smtClean="0"/>
          </a:p>
          <a:p>
            <a:pPr marL="0" indent="0">
              <a:spcBef>
                <a:spcPts val="24"/>
              </a:spcBef>
              <a:spcAft>
                <a:spcPts val="1200"/>
              </a:spcAft>
            </a:pPr>
            <a:r>
              <a:rPr lang="en-US" sz="2600" dirty="0" smtClean="0"/>
              <a:t>How </a:t>
            </a:r>
            <a:r>
              <a:rPr lang="en-US" sz="2600" dirty="0"/>
              <a:t>is “disability” defined under the ADAAA?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A physical or mental impairment that substantially limits one or more major life activities – “actual disability”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Has </a:t>
            </a:r>
            <a:r>
              <a:rPr lang="en-US" sz="2400" b="0" i="1" dirty="0"/>
              <a:t>had</a:t>
            </a:r>
            <a:r>
              <a:rPr lang="en-US" sz="2400" b="0" dirty="0"/>
              <a:t> a physical or mental impairment that substantially limited one or more major life activities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at </a:t>
            </a:r>
            <a:r>
              <a:rPr lang="en-US" sz="2400" b="0" dirty="0"/>
              <a:t>one time – “record of”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When an employment action is taken based on an individual's impairment or perceived impairment, unless transitory </a:t>
            </a:r>
            <a:r>
              <a:rPr lang="en-US" sz="2400" b="0" i="1" dirty="0"/>
              <a:t>and</a:t>
            </a:r>
            <a:r>
              <a:rPr lang="en-US" sz="2400" b="0" dirty="0"/>
              <a:t> minor – “regarded as”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82638" y="430213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ADA Basics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28747"/>
      </p:ext>
    </p:extLst>
  </p:cSld>
  <p:clrMapOvr>
    <a:masterClrMapping/>
  </p:clrMapOvr>
  <p:transition spd="slow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"/>
              </a:spcBef>
              <a:spcAft>
                <a:spcPts val="1200"/>
              </a:spcAft>
            </a:pPr>
            <a:endParaRPr lang="en-US" sz="800" dirty="0" smtClean="0"/>
          </a:p>
          <a:p>
            <a:pPr marL="0" indent="0">
              <a:spcBef>
                <a:spcPts val="24"/>
              </a:spcBef>
              <a:spcAft>
                <a:spcPts val="1200"/>
              </a:spcAft>
            </a:pPr>
            <a:r>
              <a:rPr lang="en-US" sz="2600" dirty="0" smtClean="0"/>
              <a:t>Did </a:t>
            </a:r>
            <a:r>
              <a:rPr lang="en-US" sz="2600" dirty="0"/>
              <a:t>you know?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Conditions that are transitory AND minor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generally not </a:t>
            </a:r>
            <a:r>
              <a:rPr lang="en-US" sz="2400" b="0" dirty="0"/>
              <a:t>covered </a:t>
            </a:r>
            <a:r>
              <a:rPr lang="en-US" sz="2400" b="0" dirty="0" smtClean="0"/>
              <a:t>(</a:t>
            </a:r>
            <a:r>
              <a:rPr lang="en-US" sz="2400" b="0" dirty="0"/>
              <a:t>e.g., common cold,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the </a:t>
            </a:r>
            <a:r>
              <a:rPr lang="en-US" sz="2400" b="0" dirty="0"/>
              <a:t>flu, a minor broken bone)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Temporary </a:t>
            </a:r>
            <a:r>
              <a:rPr lang="en-US" sz="2400" b="0" dirty="0" smtClean="0"/>
              <a:t>condition </a:t>
            </a:r>
            <a:r>
              <a:rPr lang="en-US" sz="2400" b="0" dirty="0"/>
              <a:t>lasting fewer than six </a:t>
            </a:r>
            <a:r>
              <a:rPr lang="en-US" sz="2400" b="0" dirty="0" smtClean="0"/>
              <a:t>months </a:t>
            </a:r>
            <a:r>
              <a:rPr lang="en-US" sz="2400" b="0" i="1" dirty="0"/>
              <a:t>can be </a:t>
            </a:r>
            <a:r>
              <a:rPr lang="en-US" sz="2400" b="0" dirty="0"/>
              <a:t>an actual disability if “sufficiently severe”</a:t>
            </a: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ADAAA predictable assessments; </a:t>
            </a:r>
            <a:r>
              <a:rPr lang="en-US" sz="2400" b="0" dirty="0" smtClean="0"/>
              <a:t>impairments easily </a:t>
            </a:r>
            <a:r>
              <a:rPr lang="en-US" sz="2400" b="0" dirty="0"/>
              <a:t>found to substantially limit </a:t>
            </a:r>
            <a:r>
              <a:rPr lang="en-US" sz="2400" b="0" dirty="0" smtClean="0"/>
              <a:t>a </a:t>
            </a:r>
            <a:r>
              <a:rPr lang="en-US" sz="2400" b="0" dirty="0"/>
              <a:t>major life activity (e.g., diabetes, blindness, HIV, epilepsy, cancer, bipolar disorder, etc.)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82638" y="430213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ADA Basics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7" name="Picture 6" descr="white i in a blue circle; icon for INFORM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524000"/>
            <a:ext cx="951038" cy="95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33993"/>
      </p:ext>
    </p:extLst>
  </p:cSld>
  <p:clrMapOvr>
    <a:masterClrMapping/>
  </p:clrMapOvr>
  <p:transition spd="slow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spcBef>
                <a:spcPts val="24"/>
              </a:spcBef>
              <a:spcAft>
                <a:spcPts val="1200"/>
              </a:spcAft>
            </a:pPr>
            <a:r>
              <a:rPr lang="en-US" sz="2700" dirty="0"/>
              <a:t>What is meant by “reasonable accommodation?”</a:t>
            </a:r>
          </a:p>
          <a:p>
            <a:pPr marL="347472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b="0" dirty="0" smtClean="0"/>
              <a:t>A </a:t>
            </a:r>
            <a:r>
              <a:rPr lang="en-US" sz="2600" b="0" dirty="0"/>
              <a:t>change or adjustment to a job or work environment that permits a qualified applicant or employee with a disability to participate in the job application process, to perform the essential functions of a job, or to enjoy equal benefits and privileges </a:t>
            </a:r>
          </a:p>
          <a:p>
            <a:pPr marL="347472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b="0" dirty="0" smtClean="0"/>
              <a:t>Reasonable means </a:t>
            </a:r>
            <a:r>
              <a:rPr lang="en-US" sz="2600" b="0" dirty="0"/>
              <a:t>“feasible” or “plausible” – </a:t>
            </a:r>
            <a:r>
              <a:rPr lang="en-US" sz="2600" b="0" dirty="0" smtClean="0"/>
              <a:t/>
            </a:r>
            <a:br>
              <a:rPr lang="en-US" sz="2600" b="0" dirty="0" smtClean="0"/>
            </a:br>
            <a:r>
              <a:rPr lang="en-US" sz="2600" b="0" i="1" dirty="0" smtClean="0"/>
              <a:t>possible </a:t>
            </a:r>
            <a:r>
              <a:rPr lang="en-US" sz="2600" b="0" i="1" dirty="0"/>
              <a:t>to provide without undue hardship</a:t>
            </a:r>
          </a:p>
          <a:p>
            <a:pPr marL="347472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b="0" dirty="0" smtClean="0"/>
              <a:t>Undue </a:t>
            </a:r>
            <a:r>
              <a:rPr lang="en-US" sz="2600" b="0" dirty="0"/>
              <a:t>hardship – </a:t>
            </a:r>
            <a:r>
              <a:rPr lang="en-US" sz="2600" b="0" i="1" dirty="0"/>
              <a:t>an action requiring significant difficulty or expense</a:t>
            </a:r>
          </a:p>
          <a:p>
            <a:pPr marL="347472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b="0" dirty="0"/>
              <a:t>Must be effective</a:t>
            </a:r>
            <a:r>
              <a:rPr lang="en-US" sz="2600" b="0" i="1" dirty="0"/>
              <a:t> </a:t>
            </a:r>
            <a:r>
              <a:rPr lang="en-US" sz="2600" b="0" dirty="0"/>
              <a:t>for the purpose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82638" y="430213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ADA Basics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01492"/>
      </p:ext>
    </p:extLst>
  </p:cSld>
  <p:clrMapOvr>
    <a:masterClrMapping/>
  </p:clrMapOvr>
  <p:transition spd="slow">
    <p:zo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j8+DQo8Y29uZmlndXJhdGlvbj4NCgk8YnJhbmRpbmc+DQoJCTx1aWZvbnQgbmFtZT0iRk9OVF9OT1RFU19URVhUIiB2YWx1ZT0iQXJpYWwsMTgsZmFsc2UsZmFsc2UsZmFsc2UiLz4NCgk8L2JyYW5kaW5nPg0KCTxjb2xvcnM+DQoJCTx1aWNvbG9yIG5hbWU9InByaW1hcnkiIHZhbHVlPSIweDAwMkM1RiIvPg0KCQk8dWljb2xvciBuYW1lPSJnbG93IiB2YWx1ZT0iMHgwMDk2REIiLz4NCgkJPHVpY29sb3IgbmFtZT0idGV4dCIgdmFsdWU9IjB4RkZGRkZGIi8+DQoJCTx1aWNvbG9yIG5hbWU9ImxpZ2h0IiB2YWx1ZT0iMHg0ODQ4NDgiLz4NCgkJPHVpY29sb3IgbmFtZT0ic2hhZG93IiB2YWx1ZT0iMHgwMDAwMDAiLz4NCgkJPHVpY29sb3IgbmFtZT0iYmFja2dyb3VuZCIgdmFsdWU9IjB4MDAyQzVGIi8+DQoJPC9jb2xvcnM+DQoJPGxheW91dD4NCgkJPHVpc2hvdyBuYW1lPSJwcmVzZW50YXRpb250aXRsZSIgdmFsdWU9InRydWUiLz4NCgkJPHVpc2hvdyBuYW1lPSJwcmVzZW50ZXJwaG90byIgdmFsdWU9ImZhbHNlIi8+DQoJCTx1aXNob3cgbmFtZT0icHJlc2VudGVybmFtZSIgdmFsdWU9ImZhbHNlIi8+DQoJCTx1aXNob3cgbmFtZT0icHJlc2VudGVydGl0bGUiIHZhbHVlPSJmYWxzZSIvPg0KCQk8dWlzaG93IG5hbWU9InByZXNlbnRlcmVtYWlsIiB2YWx1ZT0iZmFsc2UiLz4NCgkJPHVpc2hvdyBuYW1lPSJwcmVzZW50ZXJiaW8iIHZhbHVlPSJmYWxzZSIvPg0KCQk8dWlzaG93IG5hbWU9ImNvbXBhbnlsb2dvIiB2YWx1ZT0iZmFsc2UiLz4NCgkJPHVpc2hvdyBuYW1lPSJzaWRlYmFyIiB2YWx1ZT0idHJ1ZSIvPg0KCQk8dWlzaG93IG5hbWU9Im91dGxpbmUiIHZhbHVlPSJmYWxzZSIvPg0KCQk8dWlzaG93IG5hbWU9InRodW1ibmFpbCIgdmFsdWU9ImZhbHNlIi8+DQoJCTx1aXNob3cgbmFtZT0ibm90ZXMiIHZhbHVlPSJ0cnVlIi8+DQoJCTx1aXNob3cgbmFtZT0ic2VhcmNoIiB2YWx1ZT0iZmFsc2UiLz4NCgkJPHVpc2hvdyBuYW1lPSJxdWl6IiB2YWx1ZT0iZmFsc2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ZmFsc2UiLz4NCgkJPHVpc2hvdyBuYW1lPSJhbHdheXNTY3J1bmNoIiB2YWx1ZT0idHJ1ZSIvPg0KCQk8dWlzaG93IG5hbWU9ImluaXRpYWxkaXNwbGF5bW9kZWlzbm9ybWFsIiB2YWx1ZT0idHJ1ZSIvPg0KCQk8dWlyZXBsYWNlIG5hbWU9ImxvZ28iIHZhbHVlPSIiLz4NCgkJPHVpcmVwbGFjZSBuYW1lPSJiZ2ltYWdlIiB2YWx1ZT0iIi8+DQoJCTx1aXJlcGxhY2UgbmFtZT0iaW5pdGlhbHRhYiIgdmFsdWU9Im5vdGVzIi8+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NhcHRpb25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DQoNCi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NCg0K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DQoNCu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+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+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+DQoJCTx1aXRleHQgbmFtZT0iV0FSTklOR01TR19NU0dTVFJJTkciIHZhbHVlPSJCdSBTxLFuYXZkYSBkZW5lbm1lbWnFnyBzb3J1bGFyIHZhci4NCg0KRXZldCBzZcOnZW5lxJ9pbmkgdMSxa2xhdMSxcnNhbsSxeiBTxLFuYXZkYW4gw6fEsWthY2Frc8SxbsSxei4gU8SxbmF2YSBkZXZhbSBldG1layBpw6dpbiBIYXnEsXIgc2XDp2VuZcSfaW5pIHTEsWtsYXTEsW4uIi8+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+DQoJCTx1aXRleHQgbmFtZT0iTVVURSIgdmFsdWU9IlNlc3NpeiIvPg0KCQk8dWl0ZXh0IG5hbWU9IkRPQ1dSQVBfVElUTEUiIHZhbHVlPSJQcmVzZW50ZXIgRG9zeWEgRWtpIi8+DQoJCTx1aXRleHQgbmFtZT0iRE9DV1JBUF9NU0ciIHZhbHVlPSJCaWxnaXNheWFyxLFtYSBLYXlkZXQiLz4NCgkJPHVpdGV4dCBuYW1lPSJET0NXUkFQX1BST01QVCIgdmFsdWU9IsSwbmRpcm1layBpw6dpbiBUxLFrbGF0xLFu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g"/>
  <p:tag name="MMPROD_UIDATA" val="&lt;database version=&quot;11.0&quot;&gt;&lt;object type=&quot;1&quot; unique_id=&quot;10001&quot;&gt;&lt;property id=&quot;20141&quot; value=&quot;JAN's Interactive Process Module&quot;/&gt;&lt;property id=&quot;20142&quot; value=&quot;This session provides you with a process to effectively manage workplace accommodations. Learn the practical aspects you need to know about workplace accommodations and how to make sound job accommodation decisions. 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1&quot; value=&quot;JAN's Adobe Connect Pro&quot;/&gt;&lt;property id=&quot;20192&quot; value=&quot;http://webcast.askjan.org&quot;/&gt;&lt;property id=&quot;20193&quot; value=&quot;0&quot;/&gt;&lt;property id=&quot;20221&quot; value=&quot;C:\Users\Loy\Desktop\JAN Logos\&quot;/&gt;&lt;property id=&quot;20225&quot; value=&quot;I:\LIBRARY\HTTPDNEW\modules\interactiveprocess\&quot;/&gt;&lt;property id=&quot;20226&quot; value=&quot;H:\Private\Working\__For Others\Melanie\AskJANMHI.pptx&quot;/&gt;&lt;property id=&quot;20250&quot; value=&quot;6&quot;/&gt;&lt;property id=&quot;20251&quot; value=&quot;0&quot;/&gt;&lt;property id=&quot;20259&quot; value=&quot;0&quot;/&gt;&lt;property id=&quot;20262&quot; value=&quot;284200&quot;/&gt;&lt;object type=&quot;8&quot; unique_id=&quot;10002&quot;&gt;&lt;/object&gt;&lt;object type=&quot;2&quot; unique_id=&quot;10003&quot;&gt;&lt;object type=&quot;3&quot; unique_id=&quot;10008&quot;&gt;&lt;property id=&quot;20148&quot; value=&quot;5&quot;/&gt;&lt;property id=&quot;20300&quot; value=&quot;Slide 1&quot;/&gt;&lt;property id=&quot;20303&quot; value=&quot;-1&quot;/&gt;&lt;property id=&quot;20307&quot; value=&quot;259&quot;/&gt;&lt;property id=&quot;20309&quot; value=&quot;-1&quot;/&gt;&lt;/object&gt;&lt;object type=&quot;3&quot; unique_id=&quot;48659&quot;&gt;&lt;property id=&quot;20148&quot; value=&quot;5&quot;/&gt;&lt;property id=&quot;20300&quot; value=&quot;Slide 2&quot;/&gt;&lt;property id=&quot;20307&quot; value=&quot;261&quot;/&gt;&lt;/object&gt;&lt;object type=&quot;3&quot; unique_id=&quot;48660&quot;&gt;&lt;property id=&quot;20148&quot; value=&quot;5&quot;/&gt;&lt;property id=&quot;20300&quot; value=&quot;Slide 3&quot;/&gt;&lt;property id=&quot;20307&quot; value=&quot;262&quot;/&gt;&lt;/object&gt;&lt;object type=&quot;3&quot; unique_id=&quot;48661&quot;&gt;&lt;property id=&quot;20148&quot; value=&quot;5&quot;/&gt;&lt;property id=&quot;20300&quot; value=&quot;Slide 4&quot;/&gt;&lt;property id=&quot;20307&quot; value=&quot;263&quot;/&gt;&lt;/object&gt;&lt;object type=&quot;3&quot; unique_id=&quot;48662&quot;&gt;&lt;property id=&quot;20148&quot; value=&quot;5&quot;/&gt;&lt;property id=&quot;20300&quot; value=&quot;Slide 5&quot;/&gt;&lt;property id=&quot;20307&quot; value=&quot;299&quot;/&gt;&lt;/object&gt;&lt;object type=&quot;3&quot; unique_id=&quot;48663&quot;&gt;&lt;property id=&quot;20148&quot; value=&quot;5&quot;/&gt;&lt;property id=&quot;20300&quot; value=&quot;Slide 6&quot;/&gt;&lt;property id=&quot;20307&quot; value=&quot;264&quot;/&gt;&lt;/object&gt;&lt;object type=&quot;3&quot; unique_id=&quot;48664&quot;&gt;&lt;property id=&quot;20148&quot; value=&quot;5&quot;/&gt;&lt;property id=&quot;20300&quot; value=&quot;Slide 7&quot;/&gt;&lt;property id=&quot;20307&quot; value=&quot;265&quot;/&gt;&lt;/object&gt;&lt;object type=&quot;3&quot; unique_id=&quot;48665&quot;&gt;&lt;property id=&quot;20148&quot; value=&quot;5&quot;/&gt;&lt;property id=&quot;20300&quot; value=&quot;Slide 8&quot;/&gt;&lt;property id=&quot;20307&quot; value=&quot;266&quot;/&gt;&lt;/object&gt;&lt;object type=&quot;3&quot; unique_id=&quot;48666&quot;&gt;&lt;property id=&quot;20148&quot; value=&quot;5&quot;/&gt;&lt;property id=&quot;20300&quot; value=&quot;Slide 9&quot;/&gt;&lt;property id=&quot;20307&quot; value=&quot;267&quot;/&gt;&lt;/object&gt;&lt;object type=&quot;3&quot; unique_id=&quot;48667&quot;&gt;&lt;property id=&quot;20148&quot; value=&quot;5&quot;/&gt;&lt;property id=&quot;20300&quot; value=&quot;Slide 10&quot;/&gt;&lt;property id=&quot;20307&quot; value=&quot;268&quot;/&gt;&lt;/object&gt;&lt;object type=&quot;3&quot; unique_id=&quot;48668&quot;&gt;&lt;property id=&quot;20148&quot; value=&quot;5&quot;/&gt;&lt;property id=&quot;20300&quot; value=&quot;Slide 11&quot;/&gt;&lt;property id=&quot;20307&quot; value=&quot;269&quot;/&gt;&lt;/object&gt;&lt;object type=&quot;3&quot; unique_id=&quot;48669&quot;&gt;&lt;property id=&quot;20148&quot; value=&quot;5&quot;/&gt;&lt;property id=&quot;20300&quot; value=&quot;Slide 12&quot;/&gt;&lt;property id=&quot;20307&quot; value=&quot;270&quot;/&gt;&lt;/object&gt;&lt;object type=&quot;3&quot; unique_id=&quot;48670&quot;&gt;&lt;property id=&quot;20148&quot; value=&quot;5&quot;/&gt;&lt;property id=&quot;20300&quot; value=&quot;Slide 13&quot;/&gt;&lt;property id=&quot;20307&quot; value=&quot;271&quot;/&gt;&lt;/object&gt;&lt;object type=&quot;3&quot; unique_id=&quot;48671&quot;&gt;&lt;property id=&quot;20148&quot; value=&quot;5&quot;/&gt;&lt;property id=&quot;20300&quot; value=&quot;Slide 14&quot;/&gt;&lt;property id=&quot;20307&quot; value=&quot;272&quot;/&gt;&lt;/object&gt;&lt;object type=&quot;3&quot; unique_id=&quot;48672&quot;&gt;&lt;property id=&quot;20148&quot; value=&quot;5&quot;/&gt;&lt;property id=&quot;20300&quot; value=&quot;Slide 15&quot;/&gt;&lt;property id=&quot;20307&quot; value=&quot;273&quot;/&gt;&lt;/object&gt;&lt;object type=&quot;3&quot; unique_id=&quot;48673&quot;&gt;&lt;property id=&quot;20148&quot; value=&quot;5&quot;/&gt;&lt;property id=&quot;20300&quot; value=&quot;Slide 16&quot;/&gt;&lt;property id=&quot;20307&quot; value=&quot;274&quot;/&gt;&lt;/object&gt;&lt;object type=&quot;3&quot; unique_id=&quot;48674&quot;&gt;&lt;property id=&quot;20148&quot; value=&quot;5&quot;/&gt;&lt;property id=&quot;20300&quot; value=&quot;Slide 17&quot;/&gt;&lt;property id=&quot;20307&quot; value=&quot;275&quot;/&gt;&lt;/object&gt;&lt;object type=&quot;3&quot; unique_id=&quot;48675&quot;&gt;&lt;property id=&quot;20148&quot; value=&quot;5&quot;/&gt;&lt;property id=&quot;20300&quot; value=&quot;Slide 18&quot;/&gt;&lt;property id=&quot;20307&quot; value=&quot;276&quot;/&gt;&lt;/object&gt;&lt;object type=&quot;3&quot; unique_id=&quot;48676&quot;&gt;&lt;property id=&quot;20148&quot; value=&quot;5&quot;/&gt;&lt;property id=&quot;20300&quot; value=&quot;Slide 19&quot;/&gt;&lt;property id=&quot;20307&quot; value=&quot;277&quot;/&gt;&lt;/object&gt;&lt;object type=&quot;3&quot; unique_id=&quot;48677&quot;&gt;&lt;property id=&quot;20148&quot; value=&quot;5&quot;/&gt;&lt;property id=&quot;20300&quot; value=&quot;Slide 20&quot;/&gt;&lt;property id=&quot;20307&quot; value=&quot;278&quot;/&gt;&lt;/object&gt;&lt;object type=&quot;3&quot; unique_id=&quot;48678&quot;&gt;&lt;property id=&quot;20148&quot; value=&quot;5&quot;/&gt;&lt;property id=&quot;20300&quot; value=&quot;Slide 21&quot;/&gt;&lt;property id=&quot;20307&quot; value=&quot;279&quot;/&gt;&lt;/object&gt;&lt;object type=&quot;3&quot; unique_id=&quot;48679&quot;&gt;&lt;property id=&quot;20148&quot; value=&quot;5&quot;/&gt;&lt;property id=&quot;20300&quot; value=&quot;Slide 22&quot;/&gt;&lt;property id=&quot;20307&quot; value=&quot;280&quot;/&gt;&lt;/object&gt;&lt;object type=&quot;3&quot; unique_id=&quot;48680&quot;&gt;&lt;property id=&quot;20148&quot; value=&quot;5&quot;/&gt;&lt;property id=&quot;20300&quot; value=&quot;Slide 23&quot;/&gt;&lt;property id=&quot;20307&quot; value=&quot;281&quot;/&gt;&lt;/object&gt;&lt;object type=&quot;3&quot; unique_id=&quot;48681&quot;&gt;&lt;property id=&quot;20148&quot; value=&quot;5&quot;/&gt;&lt;property id=&quot;20300&quot; value=&quot;Slide 24&quot;/&gt;&lt;property id=&quot;20307&quot; value=&quot;282&quot;/&gt;&lt;/object&gt;&lt;object type=&quot;3&quot; unique_id=&quot;48682&quot;&gt;&lt;property id=&quot;20148&quot; value=&quot;5&quot;/&gt;&lt;property id=&quot;20300&quot; value=&quot;Slide 25&quot;/&gt;&lt;property id=&quot;20307&quot; value=&quot;283&quot;/&gt;&lt;/object&gt;&lt;object type=&quot;3&quot; unique_id=&quot;48683&quot;&gt;&lt;property id=&quot;20148&quot; value=&quot;5&quot;/&gt;&lt;property id=&quot;20300&quot; value=&quot;Slide 26&quot;/&gt;&lt;property id=&quot;20307&quot; value=&quot;284&quot;/&gt;&lt;/object&gt;&lt;object type=&quot;3&quot; unique_id=&quot;48684&quot;&gt;&lt;property id=&quot;20148&quot; value=&quot;5&quot;/&gt;&lt;property id=&quot;20300&quot; value=&quot;Slide 27&quot;/&gt;&lt;property id=&quot;20307&quot; value=&quot;285&quot;/&gt;&lt;/object&gt;&lt;object type=&quot;3&quot; unique_id=&quot;48685&quot;&gt;&lt;property id=&quot;20148&quot; value=&quot;5&quot;/&gt;&lt;property id=&quot;20300&quot; value=&quot;Slide 28&quot;/&gt;&lt;property id=&quot;20307&quot; value=&quot;286&quot;/&gt;&lt;/object&gt;&lt;object type=&quot;3&quot; unique_id=&quot;48686&quot;&gt;&lt;property id=&quot;20148&quot; value=&quot;5&quot;/&gt;&lt;property id=&quot;20300&quot; value=&quot;Slide 29&quot;/&gt;&lt;property id=&quot;20307&quot; value=&quot;287&quot;/&gt;&lt;/object&gt;&lt;object type=&quot;3&quot; unique_id=&quot;48687&quot;&gt;&lt;property id=&quot;20148&quot; value=&quot;5&quot;/&gt;&lt;property id=&quot;20300&quot; value=&quot;Slide 30&quot;/&gt;&lt;property id=&quot;20307&quot; value=&quot;288&quot;/&gt;&lt;/object&gt;&lt;object type=&quot;3&quot; unique_id=&quot;48688&quot;&gt;&lt;property id=&quot;20148&quot; value=&quot;5&quot;/&gt;&lt;property id=&quot;20300&quot; value=&quot;Slide 31&quot;/&gt;&lt;property id=&quot;20307&quot; value=&quot;289&quot;/&gt;&lt;/object&gt;&lt;object type=&quot;3&quot; unique_id=&quot;48689&quot;&gt;&lt;property id=&quot;20148&quot; value=&quot;5&quot;/&gt;&lt;property id=&quot;20300&quot; value=&quot;Slide 32&quot;/&gt;&lt;property id=&quot;20307&quot; value=&quot;290&quot;/&gt;&lt;/object&gt;&lt;object type=&quot;3&quot; unique_id=&quot;48690&quot;&gt;&lt;property id=&quot;20148&quot; value=&quot;5&quot;/&gt;&lt;property id=&quot;20300&quot; value=&quot;Slide 33&quot;/&gt;&lt;property id=&quot;20307&quot; value=&quot;291&quot;/&gt;&lt;/object&gt;&lt;object type=&quot;3&quot; unique_id=&quot;48691&quot;&gt;&lt;property id=&quot;20148&quot; value=&quot;5&quot;/&gt;&lt;property id=&quot;20300&quot; value=&quot;Slide 34&quot;/&gt;&lt;property id=&quot;20307&quot; value=&quot;301&quot;/&gt;&lt;/object&gt;&lt;object type=&quot;3&quot; unique_id=&quot;48692&quot;&gt;&lt;property id=&quot;20148&quot; value=&quot;5&quot;/&gt;&lt;property id=&quot;20300&quot; value=&quot;Slide 35&quot;/&gt;&lt;property id=&quot;20307&quot; value=&quot;292&quot;/&gt;&lt;/object&gt;&lt;object type=&quot;3&quot; unique_id=&quot;48693&quot;&gt;&lt;property id=&quot;20148&quot; value=&quot;5&quot;/&gt;&lt;property id=&quot;20300&quot; value=&quot;Slide 36&quot;/&gt;&lt;property id=&quot;20307&quot; value=&quot;293&quot;/&gt;&lt;/object&gt;&lt;object type=&quot;3&quot; unique_id=&quot;48694&quot;&gt;&lt;property id=&quot;20148&quot; value=&quot;5&quot;/&gt;&lt;property id=&quot;20300&quot; value=&quot;Slide 37&quot;/&gt;&lt;property id=&quot;20307&quot; value=&quot;295&quot;/&gt;&lt;/object&gt;&lt;object type=&quot;3&quot; unique_id=&quot;48695&quot;&gt;&lt;property id=&quot;20148&quot; value=&quot;5&quot;/&gt;&lt;property id=&quot;20300&quot; value=&quot;Slide 38&quot;/&gt;&lt;property id=&quot;20307&quot; value=&quot;296&quot;/&gt;&lt;/object&gt;&lt;object type=&quot;3&quot; unique_id=&quot;48696&quot;&gt;&lt;property id=&quot;20148&quot; value=&quot;5&quot;/&gt;&lt;property id=&quot;20300&quot; value=&quot;Slide 39&quot;/&gt;&lt;property id=&quot;20307&quot; value=&quot;297&quot;/&gt;&lt;/object&gt;&lt;object type=&quot;3&quot; unique_id=&quot;48697&quot;&gt;&lt;property id=&quot;20148&quot; value=&quot;5&quot;/&gt;&lt;property id=&quot;20300&quot; value=&quot;Slide 40&quot;/&gt;&lt;property id=&quot;20307&quot; value=&quot;298&quot;/&gt;&lt;/object&gt;&lt;object type=&quot;3&quot; unique_id=&quot;48698&quot;&gt;&lt;property id=&quot;20148&quot; value=&quot;5&quot;/&gt;&lt;property id=&quot;20300&quot; value=&quot;Slide 41&quot;/&gt;&lt;property id=&quot;20307&quot; value=&quot;300&quot;/&gt;&lt;/object&gt;&lt;/object&gt;&lt;object type=&quot;4&quot; unique_id=&quot;29438&quot;&gt;&lt;/object&gt;&lt;object type=&quot;10&quot; unique_id=&quot;29473&quot;&gt;&lt;object type=&quot;11&quot; unique_id=&quot;2947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29475&quot;&gt;&lt;property id=&quot;20180&quot; value=&quot;0&quot;/&gt;&lt;property id=&quot;20181&quot; value=&quot;0&quot;/&gt;&lt;property id=&quot;20182&quot; value=&quot;0&quot;/&gt;&lt;property id=&quot;20183&quot; value=&quot;1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DDE929B-82BA-42D2-A9BB-3CB2BAA60F8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3119817-1546-4EA0-BE64-48E6F1755684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1044</Words>
  <Application>Microsoft Office PowerPoint</Application>
  <PresentationFormat>On-screen Show (4:3)</PresentationFormat>
  <Paragraphs>354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Agenda Medium</vt:lpstr>
      <vt:lpstr>Arial</vt:lpstr>
      <vt:lpstr>Calibri</vt:lpstr>
      <vt:lpstr>Wingdings</vt:lpstr>
      <vt:lpstr>1_Office Theme</vt:lpstr>
      <vt:lpstr>6_Office Theme</vt:lpstr>
      <vt:lpstr>7_Office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2012-01-30T14:43:00Z</dcterms:created>
  <dcterms:modified xsi:type="dcterms:W3CDTF">2019-06-11T13:25:35Z</dcterms:modified>
</cp:coreProperties>
</file>