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Lst>
  <p:notesMasterIdLst>
    <p:notesMasterId r:id="rId52"/>
  </p:notesMasterIdLst>
  <p:handoutMasterIdLst>
    <p:handoutMasterId r:id="rId53"/>
  </p:handoutMasterIdLst>
  <p:sldIdLst>
    <p:sldId id="256" r:id="rId5"/>
    <p:sldId id="1322" r:id="rId6"/>
    <p:sldId id="268" r:id="rId7"/>
    <p:sldId id="1264" r:id="rId8"/>
    <p:sldId id="1277" r:id="rId9"/>
    <p:sldId id="1278" r:id="rId10"/>
    <p:sldId id="1279" r:id="rId11"/>
    <p:sldId id="1280" r:id="rId12"/>
    <p:sldId id="1282" r:id="rId13"/>
    <p:sldId id="1283" r:id="rId14"/>
    <p:sldId id="1284" r:id="rId15"/>
    <p:sldId id="1285" r:id="rId16"/>
    <p:sldId id="1286" r:id="rId17"/>
    <p:sldId id="1287" r:id="rId18"/>
    <p:sldId id="1288" r:id="rId19"/>
    <p:sldId id="1289" r:id="rId20"/>
    <p:sldId id="1290" r:id="rId21"/>
    <p:sldId id="1291" r:id="rId22"/>
    <p:sldId id="1292" r:id="rId23"/>
    <p:sldId id="1317" r:id="rId24"/>
    <p:sldId id="1293" r:id="rId25"/>
    <p:sldId id="1294" r:id="rId26"/>
    <p:sldId id="1295" r:id="rId27"/>
    <p:sldId id="1296" r:id="rId28"/>
    <p:sldId id="1297" r:id="rId29"/>
    <p:sldId id="1302" r:id="rId30"/>
    <p:sldId id="1299" r:id="rId31"/>
    <p:sldId id="1300" r:id="rId32"/>
    <p:sldId id="1301" r:id="rId33"/>
    <p:sldId id="1303" r:id="rId34"/>
    <p:sldId id="1304" r:id="rId35"/>
    <p:sldId id="1305" r:id="rId36"/>
    <p:sldId id="1306" r:id="rId37"/>
    <p:sldId id="1307" r:id="rId38"/>
    <p:sldId id="1308" r:id="rId39"/>
    <p:sldId id="1309" r:id="rId40"/>
    <p:sldId id="1321" r:id="rId41"/>
    <p:sldId id="1298" r:id="rId42"/>
    <p:sldId id="1318" r:id="rId43"/>
    <p:sldId id="1319" r:id="rId44"/>
    <p:sldId id="1315" r:id="rId45"/>
    <p:sldId id="1312" r:id="rId46"/>
    <p:sldId id="1313" r:id="rId47"/>
    <p:sldId id="297" r:id="rId48"/>
    <p:sldId id="272" r:id="rId49"/>
    <p:sldId id="301" r:id="rId50"/>
    <p:sldId id="1320" r:id="rId51"/>
  </p:sldIdLst>
  <p:sldSz cx="12192000" cy="6858000"/>
  <p:notesSz cx="6858000" cy="9144000"/>
  <p:custDataLst>
    <p:tags r:id="rId5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8" autoAdjust="0"/>
    <p:restoredTop sz="82562" autoAdjust="0"/>
  </p:normalViewPr>
  <p:slideViewPr>
    <p:cSldViewPr snapToGrid="0">
      <p:cViewPr varScale="1">
        <p:scale>
          <a:sx n="93" d="100"/>
          <a:sy n="93" d="100"/>
        </p:scale>
        <p:origin x="918" y="78"/>
      </p:cViewPr>
      <p:guideLst>
        <p:guide orient="horz" pos="2160"/>
        <p:guide pos="3840"/>
      </p:guideLst>
    </p:cSldViewPr>
  </p:slideViewPr>
  <p:outlineViewPr>
    <p:cViewPr>
      <p:scale>
        <a:sx n="33" d="100"/>
        <a:sy n="33" d="100"/>
      </p:scale>
      <p:origin x="0" y="-33144"/>
    </p:cViewPr>
  </p:outlineViewPr>
  <p:notesTextViewPr>
    <p:cViewPr>
      <p:scale>
        <a:sx n="3" d="2"/>
        <a:sy n="3" d="2"/>
      </p:scale>
      <p:origin x="0" y="0"/>
    </p:cViewPr>
  </p:notesTextViewPr>
  <p:sorterViewPr>
    <p:cViewPr varScale="1">
      <p:scale>
        <a:sx n="1" d="1"/>
        <a:sy n="1" d="1"/>
      </p:scale>
      <p:origin x="0" y="-20308"/>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259BEA-82BC-4476-91F2-380E77DBAD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29DE9C3-2AB8-44E5-BCFE-5DD42DFC56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D7858F-6309-4F09-BEA0-6CBF97E55806}" type="datetimeFigureOut">
              <a:rPr lang="en-US" smtClean="0"/>
              <a:t>7/9/2024</a:t>
            </a:fld>
            <a:endParaRPr lang="en-US" dirty="0"/>
          </a:p>
        </p:txBody>
      </p:sp>
      <p:sp>
        <p:nvSpPr>
          <p:cNvPr id="4" name="Footer Placeholder 3">
            <a:extLst>
              <a:ext uri="{FF2B5EF4-FFF2-40B4-BE49-F238E27FC236}">
                <a16:creationId xmlns:a16="http://schemas.microsoft.com/office/drawing/2014/main" id="{5E1B971B-9BC3-41DB-91DC-F03F5C808D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4A0720E-F4E2-435B-A885-9194BA3026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F8AE00-5498-4F06-8655-F21703489BCA}" type="slidenum">
              <a:rPr lang="en-US" smtClean="0"/>
              <a:t>‹#›</a:t>
            </a:fld>
            <a:endParaRPr lang="en-US" dirty="0"/>
          </a:p>
        </p:txBody>
      </p:sp>
    </p:spTree>
    <p:extLst>
      <p:ext uri="{BB962C8B-B14F-4D97-AF65-F5344CB8AC3E}">
        <p14:creationId xmlns:p14="http://schemas.microsoft.com/office/powerpoint/2010/main" val="377342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53C5D-CD12-6D4C-A980-0612968271E2}" type="datetimeFigureOut">
              <a:rPr lang="en-US" smtClean="0"/>
              <a:t>7/9/2024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167F0-0840-1348-BFE4-C6298BBC0698}" type="slidenum">
              <a:rPr lang="en-US" smtClean="0"/>
              <a:t>‹#›</a:t>
            </a:fld>
            <a:endParaRPr lang="en-US" dirty="0"/>
          </a:p>
        </p:txBody>
      </p:sp>
    </p:spTree>
    <p:extLst>
      <p:ext uri="{BB962C8B-B14F-4D97-AF65-F5344CB8AC3E}">
        <p14:creationId xmlns:p14="http://schemas.microsoft.com/office/powerpoint/2010/main" val="148990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a:t>
            </a:fld>
            <a:endParaRPr lang="en-US" dirty="0"/>
          </a:p>
        </p:txBody>
      </p:sp>
    </p:spTree>
    <p:extLst>
      <p:ext uri="{BB962C8B-B14F-4D97-AF65-F5344CB8AC3E}">
        <p14:creationId xmlns:p14="http://schemas.microsoft.com/office/powerpoint/2010/main" val="357317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24</a:t>
            </a:fld>
            <a:endParaRPr lang="en-US" dirty="0"/>
          </a:p>
        </p:txBody>
      </p:sp>
    </p:spTree>
    <p:extLst>
      <p:ext uri="{BB962C8B-B14F-4D97-AF65-F5344CB8AC3E}">
        <p14:creationId xmlns:p14="http://schemas.microsoft.com/office/powerpoint/2010/main" val="3903021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26</a:t>
            </a:fld>
            <a:endParaRPr lang="en-US" dirty="0"/>
          </a:p>
        </p:txBody>
      </p:sp>
    </p:spTree>
    <p:extLst>
      <p:ext uri="{BB962C8B-B14F-4D97-AF65-F5344CB8AC3E}">
        <p14:creationId xmlns:p14="http://schemas.microsoft.com/office/powerpoint/2010/main" val="93201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30</a:t>
            </a:fld>
            <a:endParaRPr lang="en-US" dirty="0"/>
          </a:p>
        </p:txBody>
      </p:sp>
    </p:spTree>
    <p:extLst>
      <p:ext uri="{BB962C8B-B14F-4D97-AF65-F5344CB8AC3E}">
        <p14:creationId xmlns:p14="http://schemas.microsoft.com/office/powerpoint/2010/main" val="62629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37</a:t>
            </a:fld>
            <a:endParaRPr lang="en-US" dirty="0"/>
          </a:p>
        </p:txBody>
      </p:sp>
    </p:spTree>
    <p:extLst>
      <p:ext uri="{BB962C8B-B14F-4D97-AF65-F5344CB8AC3E}">
        <p14:creationId xmlns:p14="http://schemas.microsoft.com/office/powerpoint/2010/main" val="4275221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38</a:t>
            </a:fld>
            <a:endParaRPr lang="en-US" dirty="0"/>
          </a:p>
        </p:txBody>
      </p:sp>
    </p:spTree>
    <p:extLst>
      <p:ext uri="{BB962C8B-B14F-4D97-AF65-F5344CB8AC3E}">
        <p14:creationId xmlns:p14="http://schemas.microsoft.com/office/powerpoint/2010/main" val="2790767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39</a:t>
            </a:fld>
            <a:endParaRPr lang="en-US" dirty="0"/>
          </a:p>
        </p:txBody>
      </p:sp>
    </p:spTree>
    <p:extLst>
      <p:ext uri="{BB962C8B-B14F-4D97-AF65-F5344CB8AC3E}">
        <p14:creationId xmlns:p14="http://schemas.microsoft.com/office/powerpoint/2010/main" val="1460644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40</a:t>
            </a:fld>
            <a:endParaRPr lang="en-US" dirty="0"/>
          </a:p>
        </p:txBody>
      </p:sp>
    </p:spTree>
    <p:extLst>
      <p:ext uri="{BB962C8B-B14F-4D97-AF65-F5344CB8AC3E}">
        <p14:creationId xmlns:p14="http://schemas.microsoft.com/office/powerpoint/2010/main" val="300728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41</a:t>
            </a:fld>
            <a:endParaRPr lang="en-US" dirty="0"/>
          </a:p>
        </p:txBody>
      </p:sp>
    </p:spTree>
    <p:extLst>
      <p:ext uri="{BB962C8B-B14F-4D97-AF65-F5344CB8AC3E}">
        <p14:creationId xmlns:p14="http://schemas.microsoft.com/office/powerpoint/2010/main" val="383424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42</a:t>
            </a:fld>
            <a:endParaRPr lang="en-US" dirty="0"/>
          </a:p>
        </p:txBody>
      </p:sp>
    </p:spTree>
    <p:extLst>
      <p:ext uri="{BB962C8B-B14F-4D97-AF65-F5344CB8AC3E}">
        <p14:creationId xmlns:p14="http://schemas.microsoft.com/office/powerpoint/2010/main" val="2642261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43</a:t>
            </a:fld>
            <a:endParaRPr lang="en-US" dirty="0"/>
          </a:p>
        </p:txBody>
      </p:sp>
    </p:spTree>
    <p:extLst>
      <p:ext uri="{BB962C8B-B14F-4D97-AF65-F5344CB8AC3E}">
        <p14:creationId xmlns:p14="http://schemas.microsoft.com/office/powerpoint/2010/main" val="207730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a:t>
            </a:fld>
            <a:endParaRPr lang="en-US" dirty="0"/>
          </a:p>
        </p:txBody>
      </p:sp>
    </p:spTree>
    <p:extLst>
      <p:ext uri="{BB962C8B-B14F-4D97-AF65-F5344CB8AC3E}">
        <p14:creationId xmlns:p14="http://schemas.microsoft.com/office/powerpoint/2010/main" val="3219589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44</a:t>
            </a:fld>
            <a:endParaRPr lang="en-US" dirty="0"/>
          </a:p>
        </p:txBody>
      </p:sp>
    </p:spTree>
    <p:extLst>
      <p:ext uri="{BB962C8B-B14F-4D97-AF65-F5344CB8AC3E}">
        <p14:creationId xmlns:p14="http://schemas.microsoft.com/office/powerpoint/2010/main" val="3267008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45</a:t>
            </a:fld>
            <a:endParaRPr lang="en-US" dirty="0"/>
          </a:p>
        </p:txBody>
      </p:sp>
    </p:spTree>
    <p:extLst>
      <p:ext uri="{BB962C8B-B14F-4D97-AF65-F5344CB8AC3E}">
        <p14:creationId xmlns:p14="http://schemas.microsoft.com/office/powerpoint/2010/main" val="133035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46</a:t>
            </a:fld>
            <a:endParaRPr lang="en-US" dirty="0"/>
          </a:p>
        </p:txBody>
      </p:sp>
    </p:spTree>
    <p:extLst>
      <p:ext uri="{BB962C8B-B14F-4D97-AF65-F5344CB8AC3E}">
        <p14:creationId xmlns:p14="http://schemas.microsoft.com/office/powerpoint/2010/main" val="2044065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47</a:t>
            </a:fld>
            <a:endParaRPr lang="en-US" dirty="0"/>
          </a:p>
        </p:txBody>
      </p:sp>
    </p:spTree>
    <p:extLst>
      <p:ext uri="{BB962C8B-B14F-4D97-AF65-F5344CB8AC3E}">
        <p14:creationId xmlns:p14="http://schemas.microsoft.com/office/powerpoint/2010/main" val="290515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a:t>
            </a:fld>
            <a:endParaRPr lang="en-US" dirty="0"/>
          </a:p>
        </p:txBody>
      </p:sp>
    </p:spTree>
    <p:extLst>
      <p:ext uri="{BB962C8B-B14F-4D97-AF65-F5344CB8AC3E}">
        <p14:creationId xmlns:p14="http://schemas.microsoft.com/office/powerpoint/2010/main" val="1497127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4</a:t>
            </a:fld>
            <a:endParaRPr lang="en-US" dirty="0"/>
          </a:p>
        </p:txBody>
      </p:sp>
    </p:spTree>
    <p:extLst>
      <p:ext uri="{BB962C8B-B14F-4D97-AF65-F5344CB8AC3E}">
        <p14:creationId xmlns:p14="http://schemas.microsoft.com/office/powerpoint/2010/main" val="131877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10</a:t>
            </a:fld>
            <a:endParaRPr lang="en-US" dirty="0"/>
          </a:p>
        </p:txBody>
      </p:sp>
    </p:spTree>
    <p:extLst>
      <p:ext uri="{BB962C8B-B14F-4D97-AF65-F5344CB8AC3E}">
        <p14:creationId xmlns:p14="http://schemas.microsoft.com/office/powerpoint/2010/main" val="1633564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13</a:t>
            </a:fld>
            <a:endParaRPr lang="en-US" dirty="0"/>
          </a:p>
        </p:txBody>
      </p:sp>
    </p:spTree>
    <p:extLst>
      <p:ext uri="{BB962C8B-B14F-4D97-AF65-F5344CB8AC3E}">
        <p14:creationId xmlns:p14="http://schemas.microsoft.com/office/powerpoint/2010/main" val="346095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15</a:t>
            </a:fld>
            <a:endParaRPr lang="en-US" dirty="0"/>
          </a:p>
        </p:txBody>
      </p:sp>
    </p:spTree>
    <p:extLst>
      <p:ext uri="{BB962C8B-B14F-4D97-AF65-F5344CB8AC3E}">
        <p14:creationId xmlns:p14="http://schemas.microsoft.com/office/powerpoint/2010/main" val="2173190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19</a:t>
            </a:fld>
            <a:endParaRPr lang="en-US" dirty="0"/>
          </a:p>
        </p:txBody>
      </p:sp>
    </p:spTree>
    <p:extLst>
      <p:ext uri="{BB962C8B-B14F-4D97-AF65-F5344CB8AC3E}">
        <p14:creationId xmlns:p14="http://schemas.microsoft.com/office/powerpoint/2010/main" val="989791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20</a:t>
            </a:fld>
            <a:endParaRPr lang="en-US" dirty="0"/>
          </a:p>
        </p:txBody>
      </p:sp>
    </p:spTree>
    <p:extLst>
      <p:ext uri="{BB962C8B-B14F-4D97-AF65-F5344CB8AC3E}">
        <p14:creationId xmlns:p14="http://schemas.microsoft.com/office/powerpoint/2010/main" val="1496273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8" cy="2677648"/>
          </a:xfrm>
        </p:spPr>
        <p:txBody>
          <a:bodyPr anchor="b"/>
          <a:lstStyle>
            <a:lvl1pPr>
              <a:defRPr sz="5400"/>
            </a:lvl1pPr>
          </a:lstStyle>
          <a:p>
            <a:r>
              <a:rPr lang="en-US" noProof="0" dirty="0"/>
              <a:t>Click to edit Master title style</a:t>
            </a:r>
          </a:p>
        </p:txBody>
      </p:sp>
      <p:sp>
        <p:nvSpPr>
          <p:cNvPr id="3" name="Subtitle 2"/>
          <p:cNvSpPr>
            <a:spLocks noGrp="1"/>
          </p:cNvSpPr>
          <p:nvPr userDrawn="1">
            <p:ph type="subTitle" idx="1"/>
          </p:nvPr>
        </p:nvSpPr>
        <p:spPr>
          <a:xfrm>
            <a:off x="1154955" y="4777380"/>
            <a:ext cx="8825658" cy="861420"/>
          </a:xfrm>
        </p:spPr>
        <p:txBody>
          <a:bodyPr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userDrawn="1">
            <p:ph type="dt" sz="half" idx="10"/>
          </p:nvPr>
        </p:nvSpPr>
        <p:spPr>
          <a:xfrm rot="5400000">
            <a:off x="10089390" y="1792223"/>
            <a:ext cx="990599" cy="304799"/>
          </a:xfrm>
        </p:spPr>
        <p:txBody>
          <a:bodyPr anchor="t"/>
          <a:lstStyle>
            <a:lvl1pPr algn="l">
              <a:defRPr b="0" i="0">
                <a:solidFill>
                  <a:schemeClr val="bg1"/>
                </a:solidFill>
              </a:defRPr>
            </a:lvl1pPr>
          </a:lstStyle>
          <a:p>
            <a:fld id="{75D0B1B9-C7DF-F64A-B488-12B3D5090923}" type="datetime1">
              <a:rPr lang="en-US" noProof="0" smtClean="0"/>
              <a:t>7/9/2024</a:t>
            </a:fld>
            <a:endParaRPr lang="en-US" noProof="0" dirty="0"/>
          </a:p>
        </p:txBody>
      </p:sp>
      <p:sp>
        <p:nvSpPr>
          <p:cNvPr id="5" name="Footer Placeholder 4"/>
          <p:cNvSpPr>
            <a:spLocks noGrp="1"/>
          </p:cNvSpPr>
          <p:nvPr userDrawn="1">
            <p:ph type="ftr" sz="quarter" idx="11"/>
          </p:nvPr>
        </p:nvSpPr>
        <p:spPr>
          <a:xfrm rot="5400000">
            <a:off x="8959592" y="3226820"/>
            <a:ext cx="3859795" cy="304801"/>
          </a:xfrm>
        </p:spPr>
        <p:txBody>
          <a:bodyPr/>
          <a:lstStyle>
            <a:lvl1pPr>
              <a:defRPr b="0" i="0">
                <a:solidFill>
                  <a:schemeClr val="bg1"/>
                </a:solidFill>
              </a:defRPr>
            </a:lvl1pPr>
          </a:lstStyle>
          <a:p>
            <a:endParaRPr lang="en-US" noProof="0" dirty="0"/>
          </a:p>
        </p:txBody>
      </p:sp>
      <p:sp>
        <p:nvSpPr>
          <p:cNvPr id="6" name="Slide Number Placeholder 5"/>
          <p:cNvSpPr>
            <a:spLocks noGrp="1"/>
          </p:cNvSpPr>
          <p:nvPr userDrawn="1">
            <p:ph type="sldNum" sz="quarter" idx="12"/>
          </p:nvPr>
        </p:nvSpPr>
        <p:spPr>
          <a:xfrm>
            <a:off x="10351008" y="292608"/>
            <a:ext cx="838199" cy="767687"/>
          </a:xfrm>
        </p:spPr>
        <p:txBody>
          <a:bodyPr/>
          <a:lstStyle>
            <a:lvl1pPr>
              <a:defRPr sz="2800" b="0" i="0">
                <a:latin typeface="+mj-lt"/>
              </a:defRPr>
            </a:lvl1pPr>
          </a:lstStyle>
          <a:p>
            <a:fld id="{9FF96B15-8338-45D5-A943-561235072D66}" type="slidenum">
              <a:rPr lang="en-US" noProof="0" smtClean="0"/>
              <a:t>‹#›</a:t>
            </a:fld>
            <a:endParaRPr lang="en-US" noProof="0" dirty="0"/>
          </a:p>
        </p:txBody>
      </p:sp>
      <p:pic>
        <p:nvPicPr>
          <p:cNvPr id="16" name="Picture 15" descr="A white letter on a black background&#10;&#10;Description automatically generated">
            <a:extLst>
              <a:ext uri="{FF2B5EF4-FFF2-40B4-BE49-F238E27FC236}">
                <a16:creationId xmlns:a16="http://schemas.microsoft.com/office/drawing/2014/main" id="{04C55C66-0AEE-3EFC-0EFC-B6108013FC75}"/>
              </a:ext>
            </a:extLst>
          </p:cNvPr>
          <p:cNvPicPr>
            <a:picLocks noChangeAspect="1"/>
          </p:cNvPicPr>
          <p:nvPr userDrawn="1"/>
        </p:nvPicPr>
        <p:blipFill>
          <a:blip r:embed="rId3"/>
          <a:stretch>
            <a:fillRect/>
          </a:stretch>
        </p:blipFill>
        <p:spPr>
          <a:xfrm>
            <a:off x="1182850" y="676451"/>
            <a:ext cx="4949881" cy="1463040"/>
          </a:xfrm>
          <a:prstGeom prst="rect">
            <a:avLst/>
          </a:prstGeom>
        </p:spPr>
      </p:pic>
      <p:pic>
        <p:nvPicPr>
          <p:cNvPr id="18" name="Picture 17" descr="A logo for a company&#10;&#10;Description automatically generated">
            <a:extLst>
              <a:ext uri="{FF2B5EF4-FFF2-40B4-BE49-F238E27FC236}">
                <a16:creationId xmlns:a16="http://schemas.microsoft.com/office/drawing/2014/main" id="{12D93699-7C10-B35A-2FF8-5BFA80EE4ABD}"/>
              </a:ext>
            </a:extLst>
          </p:cNvPr>
          <p:cNvPicPr>
            <a:picLocks noChangeAspect="1"/>
          </p:cNvPicPr>
          <p:nvPr userDrawn="1"/>
        </p:nvPicPr>
        <p:blipFill>
          <a:blip r:embed="rId4"/>
          <a:stretch>
            <a:fillRect/>
          </a:stretch>
        </p:blipFill>
        <p:spPr>
          <a:xfrm>
            <a:off x="1150110" y="5197442"/>
            <a:ext cx="669359" cy="930408"/>
          </a:xfrm>
          <a:prstGeom prst="rect">
            <a:avLst/>
          </a:prstGeom>
        </p:spPr>
      </p:pic>
    </p:spTree>
    <p:extLst>
      <p:ext uri="{BB962C8B-B14F-4D97-AF65-F5344CB8AC3E}">
        <p14:creationId xmlns:p14="http://schemas.microsoft.com/office/powerpoint/2010/main" val="357273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7/9/2024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18343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7/9/2024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39773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21B17C1C-DA5E-F743-826B-CB70C940D4E6}" type="datetime1">
              <a:rPr lang="en-US" noProof="0" smtClean="0"/>
              <a:t>7/9/2024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7717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E6F10E4C-E478-1D40-94DF-17D7429B053A}" type="datetime1">
              <a:rPr lang="en-US" noProof="0" smtClean="0"/>
              <a:t>7/9/2024</a:t>
            </a:fld>
            <a:endParaRPr lang="en-US" noProof="0"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9599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7/9/2024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82648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7/9/2024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7" name="Text Placeholder 6">
            <a:extLst>
              <a:ext uri="{FF2B5EF4-FFF2-40B4-BE49-F238E27FC236}">
                <a16:creationId xmlns:a16="http://schemas.microsoft.com/office/drawing/2014/main" id="{575C1B7F-CD73-441E-89FC-46AA9E8B519B}"/>
              </a:ext>
            </a:extLst>
          </p:cNvPr>
          <p:cNvSpPr>
            <a:spLocks noGrp="1"/>
          </p:cNvSpPr>
          <p:nvPr>
            <p:ph type="body" sz="quarter" idx="13"/>
          </p:nvPr>
        </p:nvSpPr>
        <p:spPr>
          <a:xfrm>
            <a:off x="1764150" y="2406650"/>
            <a:ext cx="8663700" cy="3477682"/>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3752974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05E0F-8980-D24A-B2F9-0C7A13C6A6DE}" type="datetime1">
              <a:rPr lang="en-US" noProof="0" smtClean="0"/>
              <a:t>7/9/2024</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171922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pic>
        <p:nvPicPr>
          <p:cNvPr id="8" name="Picture 7" descr="A blue and white logo&#10;&#10;Description automatically generated">
            <a:extLst>
              <a:ext uri="{FF2B5EF4-FFF2-40B4-BE49-F238E27FC236}">
                <a16:creationId xmlns:a16="http://schemas.microsoft.com/office/drawing/2014/main" id="{D2BD50D9-C00F-D2E4-524A-89FAD3C45A99}"/>
              </a:ext>
            </a:extLst>
          </p:cNvPr>
          <p:cNvPicPr>
            <a:picLocks noChangeAspect="1"/>
          </p:cNvPicPr>
          <p:nvPr userDrawn="1"/>
        </p:nvPicPr>
        <p:blipFill>
          <a:blip r:embed="rId2"/>
          <a:stretch>
            <a:fillRect/>
          </a:stretch>
        </p:blipFill>
        <p:spPr>
          <a:xfrm>
            <a:off x="9916366" y="6019800"/>
            <a:ext cx="2017735" cy="640080"/>
          </a:xfrm>
          <a:prstGeom prst="rect">
            <a:avLst/>
          </a:prstGeom>
        </p:spPr>
      </p:pic>
    </p:spTree>
    <p:extLst>
      <p:ext uri="{BB962C8B-B14F-4D97-AF65-F5344CB8AC3E}">
        <p14:creationId xmlns:p14="http://schemas.microsoft.com/office/powerpoint/2010/main" val="23736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noProof="0"/>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DAF7560-49B8-714F-A7F1-D946D3E64C23}" type="datetime1">
              <a:rPr lang="en-US" noProof="0" smtClean="0"/>
              <a:t>7/9/2024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30819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7DD9237C-03C9-D843-906B-96D98C6B2D61}" type="datetime1">
              <a:rPr lang="en-US" noProof="0" smtClean="0"/>
              <a:t>7/9/2024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3" name="Slide Number Placeholder 5">
            <a:extLst>
              <a:ext uri="{FF2B5EF4-FFF2-40B4-BE49-F238E27FC236}">
                <a16:creationId xmlns:a16="http://schemas.microsoft.com/office/drawing/2014/main" id="{1981E38B-EBFA-D45E-8A72-4290862441FB}"/>
              </a:ext>
            </a:extLst>
          </p:cNvPr>
          <p:cNvSpPr txBox="1">
            <a:spLocks/>
          </p:cNvSpPr>
          <p:nvPr userDrawn="1"/>
        </p:nvSpPr>
        <p:spPr>
          <a:xfrm>
            <a:off x="9942513" y="6858000"/>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96B15-8338-45D5-A943-561235072D66}" type="slidenum">
              <a:rPr lang="en-US" smtClean="0"/>
              <a:pPr/>
              <a:t>‹#›</a:t>
            </a:fld>
            <a:endParaRPr lang="en-US" dirty="0"/>
          </a:p>
        </p:txBody>
      </p:sp>
    </p:spTree>
    <p:extLst>
      <p:ext uri="{BB962C8B-B14F-4D97-AF65-F5344CB8AC3E}">
        <p14:creationId xmlns:p14="http://schemas.microsoft.com/office/powerpoint/2010/main" val="257957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noProof="0"/>
              <a:t>Text Item</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397BD2BD-1F35-9841-A6BF-76BE540EE01F}" type="datetime1">
              <a:rPr lang="en-US" noProof="0" smtClean="0"/>
              <a:t>7/9/2024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US" noProof="0" dirty="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US" noProof="0" dirty="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anchor="ctr">
            <a:normAutofit/>
          </a:bodyPr>
          <a:lstStyle>
            <a:lvl1pPr marL="0" indent="0" algn="ctr">
              <a:buNone/>
              <a:defRPr sz="1100" i="1"/>
            </a:lvl1pPr>
          </a:lstStyle>
          <a:p>
            <a:r>
              <a:rPr lang="en-US" noProof="0" dirty="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US" noProof="0" dirty="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anchor="ctr">
            <a:normAutofit/>
          </a:bodyPr>
          <a:lstStyle>
            <a:lvl1pPr marL="0" indent="0" algn="ctr">
              <a:buNone/>
              <a:defRPr sz="1100" i="1"/>
            </a:lvl1pPr>
          </a:lstStyle>
          <a:p>
            <a:r>
              <a:rPr lang="en-US" noProof="0" dirty="0"/>
              <a:t>Icon</a:t>
            </a:r>
          </a:p>
        </p:txBody>
      </p:sp>
      <p:sp>
        <p:nvSpPr>
          <p:cNvPr id="3" name="Slide Number Placeholder 5">
            <a:extLst>
              <a:ext uri="{FF2B5EF4-FFF2-40B4-BE49-F238E27FC236}">
                <a16:creationId xmlns:a16="http://schemas.microsoft.com/office/drawing/2014/main" id="{CFBC7F4D-D4B7-EB9E-6A1C-E2E77C875869}"/>
              </a:ext>
            </a:extLst>
          </p:cNvPr>
          <p:cNvSpPr txBox="1">
            <a:spLocks/>
          </p:cNvSpPr>
          <p:nvPr userDrawn="1"/>
        </p:nvSpPr>
        <p:spPr>
          <a:xfrm>
            <a:off x="10234995" y="6822561"/>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96B15-8338-45D5-A943-561235072D66}" type="slidenum">
              <a:rPr lang="en-US" smtClean="0"/>
              <a:pPr/>
              <a:t>‹#›</a:t>
            </a:fld>
            <a:endParaRPr lang="en-US" dirty="0"/>
          </a:p>
        </p:txBody>
      </p:sp>
    </p:spTree>
    <p:extLst>
      <p:ext uri="{BB962C8B-B14F-4D97-AF65-F5344CB8AC3E}">
        <p14:creationId xmlns:p14="http://schemas.microsoft.com/office/powerpoint/2010/main" val="329625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6E94F40A-5592-5744-BFD7-61B04D70BFE7}" type="datetime1">
              <a:rPr lang="en-US" noProof="0" smtClean="0"/>
              <a:t>7/9/2024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Tree>
    <p:extLst>
      <p:ext uri="{BB962C8B-B14F-4D97-AF65-F5344CB8AC3E}">
        <p14:creationId xmlns:p14="http://schemas.microsoft.com/office/powerpoint/2010/main" val="182046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7/9/2024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325413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7/9/2024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a:no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a:no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246506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anchor="ctr">
            <a:noAutofit/>
          </a:bodyPr>
          <a:lstStyle>
            <a:lvl1pPr marL="0" indent="0" algn="l">
              <a:buNone/>
              <a:defRPr sz="1200"/>
            </a:lvl1pPr>
          </a:lstStyle>
          <a:p>
            <a:pPr lvl="0"/>
            <a:r>
              <a:rPr lang="en-US" noProof="0"/>
              <a:t>Edit bullet description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anchor="ctr">
            <a:noAutofit/>
          </a:bodyPr>
          <a:lstStyle>
            <a:lvl1pPr marL="0" indent="0" algn="l">
              <a:buNone/>
              <a:defRPr sz="1200"/>
            </a:lvl1pPr>
          </a:lstStyle>
          <a:p>
            <a:pPr lvl="0"/>
            <a:r>
              <a:rPr lang="en-US" noProof="0"/>
              <a:t>Edit bullet description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anchor="ctr">
            <a:noAutofit/>
          </a:bodyPr>
          <a:lstStyle>
            <a:lvl1pPr marL="0" indent="0" algn="l">
              <a:buNone/>
              <a:defRPr sz="1200"/>
            </a:lvl1pPr>
          </a:lstStyle>
          <a:p>
            <a:pPr lvl="0"/>
            <a:r>
              <a:rPr lang="en-US" noProof="0"/>
              <a:t>Edit bullet description</a:t>
            </a:r>
          </a:p>
        </p:txBody>
      </p:sp>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anchor="ctr">
            <a:noAutofit/>
          </a:bodyPr>
          <a:lstStyle>
            <a:lvl1pPr marL="0" indent="0" algn="l">
              <a:buNone/>
              <a:defRPr sz="1200"/>
            </a:lvl1pPr>
          </a:lstStyle>
          <a:p>
            <a:pPr lvl="0"/>
            <a:r>
              <a:rPr lang="en-US" noProof="0"/>
              <a:t>Edit bullet description</a:t>
            </a:r>
          </a:p>
        </p:txBody>
      </p:sp>
      <p:sp>
        <p:nvSpPr>
          <p:cNvPr id="5" name="Footer Placeholder 4"/>
          <p:cNvSpPr>
            <a:spLocks noGrp="1"/>
          </p:cNvSpPr>
          <p:nvPr>
            <p:ph type="ftr" sz="quarter" idx="11"/>
          </p:nvPr>
        </p:nvSpPr>
        <p:spPr/>
        <p:txBody>
          <a:bodyPr/>
          <a:lstStyle/>
          <a:p>
            <a:endParaRPr lang="en-US" noProof="0" dirty="0"/>
          </a:p>
        </p:txBody>
      </p:sp>
      <p:sp>
        <p:nvSpPr>
          <p:cNvPr id="4" name="Date Placeholder 3"/>
          <p:cNvSpPr>
            <a:spLocks noGrp="1"/>
          </p:cNvSpPr>
          <p:nvPr>
            <p:ph type="dt" sz="half" idx="10"/>
          </p:nvPr>
        </p:nvSpPr>
        <p:spPr/>
        <p:txBody>
          <a:bodyPr/>
          <a:lstStyle/>
          <a:p>
            <a:fld id="{8C369370-372E-0846-B090-5E6EF97A3B62}" type="datetime1">
              <a:rPr lang="en-US" noProof="0" smtClean="0"/>
              <a:t>7/9/2024</a:t>
            </a:fld>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92990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8">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fld id="{36ACA6CA-E140-824D-8E8B-5CC5036BDBAE}" type="datetime1">
              <a:rPr lang="en-US" noProof="0" smtClean="0"/>
              <a:pPr/>
              <a:t>7/9/2024</a:t>
            </a:fld>
            <a:endParaRPr lang="en-US" noProof="0"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endParaRPr lang="en-US" noProof="0"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063915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59" r:id="rId4"/>
    <p:sldLayoutId id="2147483860" r:id="rId5"/>
    <p:sldLayoutId id="2147483861" r:id="rId6"/>
    <p:sldLayoutId id="2147483862" r:id="rId7"/>
    <p:sldLayoutId id="2147483864" r:id="rId8"/>
    <p:sldLayoutId id="2147483863" r:id="rId9"/>
    <p:sldLayoutId id="2147483858" r:id="rId10"/>
    <p:sldLayoutId id="2147483865" r:id="rId11"/>
    <p:sldLayoutId id="2147483844" r:id="rId12"/>
    <p:sldLayoutId id="2147483845" r:id="rId13"/>
    <p:sldLayoutId id="2147483846" r:id="rId14"/>
    <p:sldLayoutId id="2147483866" r:id="rId15"/>
    <p:sldLayoutId id="2147483847" r:id="rId16"/>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hyperlink" Target="https://askjan.org/training/JAN-Webcast-Frequently-Asked-Questions.cfm" TargetMode="External"/><Relationship Id="rId10"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askjan.org/index.cf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42.xml.rels><?xml version="1.0" encoding="UTF-8" standalone="yes"?>
<Relationships xmlns="http://schemas.openxmlformats.org/package/2006/relationships"><Relationship Id="rId8" Type="http://schemas.openxmlformats.org/officeDocument/2006/relationships/hyperlink" Target="https://www.eeoc.gov/laws/guidance/enforcement-guidance-pregnancy-discrimination-and-related-issues" TargetMode="External"/><Relationship Id="rId3" Type="http://schemas.openxmlformats.org/officeDocument/2006/relationships/hyperlink" Target="https://www.ecfr.gov/current/title-29/subtitle-B/chapter-XIV/part-1636" TargetMode="External"/><Relationship Id="rId7" Type="http://schemas.openxmlformats.org/officeDocument/2006/relationships/hyperlink" Target="https://www.eeoc.gov/employers/small-business/pregnancy-childbirth-or-related-medical-conditions-accommodation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eeoc.gov/summary-key-provisions-eeocs-final-rule-implement-pregnant-workers-fairness-act-pwfa" TargetMode="External"/><Relationship Id="rId5" Type="http://schemas.openxmlformats.org/officeDocument/2006/relationships/hyperlink" Target="https://www.eeoc.gov/wysk/what-you-should-know-about-pregnant-workers-fairness-act" TargetMode="External"/><Relationship Id="rId4" Type="http://schemas.openxmlformats.org/officeDocument/2006/relationships/hyperlink" Target="https://www.ecfr.gov/current/title-29/subtitle-B/chapter-XIV/part-1636/appendix-Appendix%20A%20to%20Part%201636"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dol.gov/agencies/wb/pregnant-nursing-employment-protections" TargetMode="External"/><Relationship Id="rId3" Type="http://schemas.openxmlformats.org/officeDocument/2006/relationships/hyperlink" Target="https://askjan.org/disabilities/Pregnancy.cfm" TargetMode="External"/><Relationship Id="rId7" Type="http://schemas.openxmlformats.org/officeDocument/2006/relationships/hyperlink" Target="https://www.dol.gov/agencies/whd/pump-at-wor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dol.gov/agencies/whd/fmla" TargetMode="External"/><Relationship Id="rId5" Type="http://schemas.openxmlformats.org/officeDocument/2006/relationships/hyperlink" Target="https://askjan.org/publications/consultants-corner/Why-Communication-Is-Key-to-the-Accommodation-Process.cfm" TargetMode="External"/><Relationship Id="rId4" Type="http://schemas.openxmlformats.org/officeDocument/2006/relationships/hyperlink" Target="https://askjan.org/publications/consultants-corner/Preparing-for-Pregnant-Workers-Fairness-Act-PWFA-Accommodation-Requests.cf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4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7.png"/><Relationship Id="rId12" Type="http://schemas.openxmlformats.org/officeDocument/2006/relationships/hyperlink" Target="https://twitter.com/JANatJAN"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www.facebook.com/JobAccommodationNetwork/" TargetMode="External"/><Relationship Id="rId11" Type="http://schemas.openxmlformats.org/officeDocument/2006/relationships/image" Target="../media/image40.svg"/><Relationship Id="rId5" Type="http://schemas.openxmlformats.org/officeDocument/2006/relationships/image" Target="../media/image36.svg"/><Relationship Id="rId15" Type="http://schemas.openxmlformats.org/officeDocument/2006/relationships/hyperlink" Target="https://www.youtube.com/janinformation" TargetMode="External"/><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hyperlink" Target="https://www.linkedin.com/company/job-accommodation-network" TargetMode="External"/><Relationship Id="rId14" Type="http://schemas.openxmlformats.org/officeDocument/2006/relationships/image" Target="../media/image42.sv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eeoc.gov/summary-key-provisions-eeocs-final-rule-implement-pregnant-workers-fairness-act-pwfa" TargetMode="External"/><Relationship Id="rId2" Type="http://schemas.openxmlformats.org/officeDocument/2006/relationships/hyperlink" Target="https://www.eeoc.gov/wysk/what-you-should-know-about-pregnant-workers-fairness-ac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B41E-FC51-4047-9C2D-7FA6782DAFEB}"/>
              </a:ext>
            </a:extLst>
          </p:cNvPr>
          <p:cNvSpPr>
            <a:spLocks noGrp="1"/>
          </p:cNvSpPr>
          <p:nvPr>
            <p:ph type="ctrTitle"/>
          </p:nvPr>
        </p:nvSpPr>
        <p:spPr>
          <a:xfrm>
            <a:off x="1154955" y="2242375"/>
            <a:ext cx="10144416" cy="1546085"/>
          </a:xfrm>
        </p:spPr>
        <p:txBody>
          <a:bodyPr/>
          <a:lstStyle/>
          <a:p>
            <a:r>
              <a:rPr lang="en-US" sz="3200" dirty="0">
                <a:solidFill>
                  <a:schemeClr val="bg1"/>
                </a:solidFill>
                <a:effectLst>
                  <a:outerShdw blurRad="38100" dist="38100" dir="2700000" algn="tl">
                    <a:srgbClr val="000000">
                      <a:alpha val="43137"/>
                    </a:srgbClr>
                  </a:outerShdw>
                </a:effectLst>
              </a:rPr>
              <a:t>Navigating Pregnant Workers Fairness Act (PWFA) Accommodation Requests</a:t>
            </a:r>
            <a:br>
              <a:rPr lang="en-US" sz="3200" b="1"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July 11, 2024</a:t>
            </a:r>
            <a:endParaRPr lang="en-US" sz="3600" dirty="0">
              <a:solidFill>
                <a:schemeClr val="bg1"/>
              </a:solidFill>
            </a:endParaRPr>
          </a:p>
        </p:txBody>
      </p:sp>
      <p:sp>
        <p:nvSpPr>
          <p:cNvPr id="3" name="Subtitle 2">
            <a:extLst>
              <a:ext uri="{FF2B5EF4-FFF2-40B4-BE49-F238E27FC236}">
                <a16:creationId xmlns:a16="http://schemas.microsoft.com/office/drawing/2014/main" id="{252E989F-747B-4007-9C7A-A35E8B662A7B}"/>
              </a:ext>
            </a:extLst>
          </p:cNvPr>
          <p:cNvSpPr>
            <a:spLocks noGrp="1"/>
          </p:cNvSpPr>
          <p:nvPr>
            <p:ph type="subTitle" idx="1"/>
          </p:nvPr>
        </p:nvSpPr>
        <p:spPr>
          <a:xfrm>
            <a:off x="1154955" y="3921365"/>
            <a:ext cx="10513882" cy="868999"/>
          </a:xfrm>
        </p:spPr>
        <p:txBody>
          <a:bodyPr>
            <a:noAutofit/>
          </a:bodyPr>
          <a:lstStyle/>
          <a:p>
            <a:r>
              <a:rPr lang="en-US" sz="1400" cap="none" dirty="0"/>
              <a:t>Jeanne Goldberg, Attorney Advisor, Office of General Counsel, U.S. Equal Employment Opportunity Commission (EEOC)</a:t>
            </a:r>
            <a:br>
              <a:rPr lang="en-US" sz="1400" cap="none" dirty="0"/>
            </a:br>
            <a:br>
              <a:rPr lang="en-US" sz="1400" cap="none" dirty="0"/>
            </a:br>
            <a:r>
              <a:rPr lang="en-US" sz="1400" cap="none" dirty="0"/>
              <a:t>Tracie DeFreitas, Program Leader, Director of Training &amp; Outreach, Job Accommodation Network (JAN)</a:t>
            </a:r>
          </a:p>
        </p:txBody>
      </p:sp>
      <p:sp>
        <p:nvSpPr>
          <p:cNvPr id="4" name="TextBox 3">
            <a:extLst>
              <a:ext uri="{FF2B5EF4-FFF2-40B4-BE49-F238E27FC236}">
                <a16:creationId xmlns:a16="http://schemas.microsoft.com/office/drawing/2014/main" id="{F80F855F-2C6B-D6BD-6E75-4FE5E9402D40}"/>
              </a:ext>
            </a:extLst>
          </p:cNvPr>
          <p:cNvSpPr txBox="1"/>
          <p:nvPr/>
        </p:nvSpPr>
        <p:spPr>
          <a:xfrm>
            <a:off x="1817914" y="5429404"/>
            <a:ext cx="8556171" cy="707886"/>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AskJAN.org</a:t>
            </a:r>
          </a:p>
          <a:p>
            <a:r>
              <a:rPr lang="en-US" sz="1200" dirty="0">
                <a:solidFill>
                  <a:schemeClr val="bg1"/>
                </a:solidFill>
                <a:effectLst>
                  <a:outerShdw blurRad="38100" dist="38100" dir="2700000" algn="tl">
                    <a:srgbClr val="000000">
                      <a:alpha val="43137"/>
                    </a:srgbClr>
                  </a:outerShdw>
                </a:effectLst>
              </a:rPr>
              <a:t>JAN is a service of the U.S. Department of Labor’s Office of Disability Employment Policy/ODEP. </a:t>
            </a:r>
          </a:p>
        </p:txBody>
      </p:sp>
    </p:spTree>
    <p:extLst>
      <p:ext uri="{BB962C8B-B14F-4D97-AF65-F5344CB8AC3E}">
        <p14:creationId xmlns:p14="http://schemas.microsoft.com/office/powerpoint/2010/main" val="30670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697B-36AF-FDFC-4B46-D085E4A5307E}"/>
              </a:ext>
            </a:extLst>
          </p:cNvPr>
          <p:cNvSpPr>
            <a:spLocks noGrp="1"/>
          </p:cNvSpPr>
          <p:nvPr>
            <p:ph type="title"/>
          </p:nvPr>
        </p:nvSpPr>
        <p:spPr/>
        <p:txBody>
          <a:bodyPr/>
          <a:lstStyle/>
          <a:p>
            <a:r>
              <a:rPr lang="en-US"/>
              <a:t>PWFA</a:t>
            </a:r>
            <a:r>
              <a:rPr lang="en-US">
                <a:latin typeface="Arial Nova" panose="020B0504020202020204" pitchFamily="34" charset="0"/>
              </a:rPr>
              <a:t>—</a:t>
            </a:r>
            <a:r>
              <a:rPr lang="en-US"/>
              <a:t>Examples of Reasonable Accommodations in the Final Rule </a:t>
            </a:r>
            <a:r>
              <a:rPr lang="en-US" sz="2800"/>
              <a:t>(2)</a:t>
            </a:r>
            <a:endParaRPr lang="en-US" dirty="0"/>
          </a:p>
        </p:txBody>
      </p:sp>
      <p:sp>
        <p:nvSpPr>
          <p:cNvPr id="4" name="Slide Number Placeholder 3">
            <a:extLst>
              <a:ext uri="{FF2B5EF4-FFF2-40B4-BE49-F238E27FC236}">
                <a16:creationId xmlns:a16="http://schemas.microsoft.com/office/drawing/2014/main" id="{396CEC45-0F1C-9CE7-2AB0-26B7E59627CC}"/>
              </a:ext>
            </a:extLst>
          </p:cNvPr>
          <p:cNvSpPr>
            <a:spLocks noGrp="1"/>
          </p:cNvSpPr>
          <p:nvPr>
            <p:ph type="sldNum" sz="quarter" idx="12"/>
          </p:nvPr>
        </p:nvSpPr>
        <p:spPr/>
        <p:txBody>
          <a:bodyPr/>
          <a:lstStyle/>
          <a:p>
            <a:fld id="{9FF96B15-8338-45D5-A943-561235072D66}" type="slidenum">
              <a:rPr lang="en-US" noProof="0" smtClean="0"/>
              <a:t>10</a:t>
            </a:fld>
            <a:endParaRPr lang="en-US" noProof="0" dirty="0"/>
          </a:p>
        </p:txBody>
      </p:sp>
      <p:sp>
        <p:nvSpPr>
          <p:cNvPr id="3" name="Content Placeholder 2">
            <a:extLst>
              <a:ext uri="{FF2B5EF4-FFF2-40B4-BE49-F238E27FC236}">
                <a16:creationId xmlns:a16="http://schemas.microsoft.com/office/drawing/2014/main" id="{4FB26DD8-DED6-F13D-9686-F26455521BB5}"/>
              </a:ext>
            </a:extLst>
          </p:cNvPr>
          <p:cNvSpPr>
            <a:spLocks noGrp="1"/>
          </p:cNvSpPr>
          <p:nvPr>
            <p:ph idx="1"/>
          </p:nvPr>
        </p:nvSpPr>
        <p:spPr>
          <a:xfrm>
            <a:off x="1154955" y="2476500"/>
            <a:ext cx="10035784" cy="3784600"/>
          </a:xfrm>
        </p:spPr>
        <p:txBody>
          <a:bodyPr>
            <a:normAutofit/>
          </a:bodyPr>
          <a:lstStyle/>
          <a:p>
            <a:pPr>
              <a:spcBef>
                <a:spcPts val="1200"/>
              </a:spcBef>
            </a:pPr>
            <a:r>
              <a:rPr lang="en-US" sz="2400" dirty="0">
                <a:solidFill>
                  <a:schemeClr val="tx1"/>
                </a:solidFill>
                <a:latin typeface="Arial Nova" panose="020B0504020202020204" pitchFamily="34" charset="0"/>
              </a:rPr>
              <a:t>Changing a work schedule, such as having shorter hours,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part-time work, or a later start time</a:t>
            </a:r>
          </a:p>
          <a:p>
            <a:pPr>
              <a:spcBef>
                <a:spcPts val="1200"/>
              </a:spcBef>
            </a:pPr>
            <a:r>
              <a:rPr lang="en-US" sz="2400" dirty="0">
                <a:solidFill>
                  <a:schemeClr val="tx1"/>
                </a:solidFill>
                <a:latin typeface="Arial Nova" panose="020B0504020202020204" pitchFamily="34" charset="0"/>
              </a:rPr>
              <a:t>Telework</a:t>
            </a:r>
          </a:p>
          <a:p>
            <a:pPr>
              <a:spcBef>
                <a:spcPts val="1200"/>
              </a:spcBef>
            </a:pPr>
            <a:r>
              <a:rPr lang="en-US" sz="2400" dirty="0">
                <a:solidFill>
                  <a:schemeClr val="tx1"/>
                </a:solidFill>
                <a:latin typeface="Arial Nova" panose="020B0504020202020204" pitchFamily="34" charset="0"/>
              </a:rPr>
              <a:t>Temporary reassignment </a:t>
            </a:r>
          </a:p>
          <a:p>
            <a:pPr>
              <a:spcBef>
                <a:spcPts val="1200"/>
              </a:spcBef>
            </a:pPr>
            <a:r>
              <a:rPr lang="en-US" sz="2400" dirty="0">
                <a:solidFill>
                  <a:schemeClr val="tx1"/>
                </a:solidFill>
                <a:latin typeface="Arial Nova" panose="020B0504020202020204" pitchFamily="34" charset="0"/>
              </a:rPr>
              <a:t>Leave for appointments with health care providers</a:t>
            </a:r>
          </a:p>
          <a:p>
            <a:pPr>
              <a:spcBef>
                <a:spcPts val="1200"/>
              </a:spcBef>
            </a:pPr>
            <a:r>
              <a:rPr lang="en-US" sz="2400" dirty="0">
                <a:solidFill>
                  <a:schemeClr val="tx1"/>
                </a:solidFill>
                <a:latin typeface="Arial Nova" panose="020B0504020202020204" pitchFamily="34" charset="0"/>
              </a:rPr>
              <a:t>Light duty or help with lifting or other manual labor</a:t>
            </a:r>
          </a:p>
          <a:p>
            <a:pPr>
              <a:spcBef>
                <a:spcPts val="1200"/>
              </a:spcBef>
            </a:pPr>
            <a:r>
              <a:rPr lang="en-US" sz="2400" dirty="0">
                <a:solidFill>
                  <a:schemeClr val="tx1"/>
                </a:solidFill>
                <a:latin typeface="Arial Nova" panose="020B0504020202020204" pitchFamily="34" charset="0"/>
              </a:rPr>
              <a:t>Leave to recover from childbirth</a:t>
            </a:r>
          </a:p>
          <a:p>
            <a:endParaRPr lang="en-US" dirty="0"/>
          </a:p>
        </p:txBody>
      </p:sp>
      <p:pic>
        <p:nvPicPr>
          <p:cNvPr id="7" name="Graphic 6">
            <a:extLst>
              <a:ext uri="{FF2B5EF4-FFF2-40B4-BE49-F238E27FC236}">
                <a16:creationId xmlns:a16="http://schemas.microsoft.com/office/drawing/2014/main" id="{6C28464D-D161-FD7B-3A63-6E37D9AC2F7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583169" y="2603500"/>
            <a:ext cx="2376939" cy="2447245"/>
          </a:xfrm>
          <a:prstGeom prst="rect">
            <a:avLst/>
          </a:prstGeom>
        </p:spPr>
      </p:pic>
    </p:spTree>
    <p:extLst>
      <p:ext uri="{BB962C8B-B14F-4D97-AF65-F5344CB8AC3E}">
        <p14:creationId xmlns:p14="http://schemas.microsoft.com/office/powerpoint/2010/main" val="405034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0716-2F49-9C51-78D1-303210522CA9}"/>
              </a:ext>
            </a:extLst>
          </p:cNvPr>
          <p:cNvSpPr>
            <a:spLocks noGrp="1"/>
          </p:cNvSpPr>
          <p:nvPr>
            <p:ph type="title"/>
          </p:nvPr>
        </p:nvSpPr>
        <p:spPr>
          <a:xfrm>
            <a:off x="1154953" y="973668"/>
            <a:ext cx="9716247" cy="706964"/>
          </a:xfrm>
        </p:spPr>
        <p:txBody>
          <a:bodyPr/>
          <a:lstStyle/>
          <a:p>
            <a:r>
              <a:rPr lang="en-US" dirty="0"/>
              <a:t>PWFA</a:t>
            </a:r>
            <a:r>
              <a:rPr lang="en-US" dirty="0">
                <a:latin typeface="Arial Nova" panose="020B0504020202020204" pitchFamily="34" charset="0"/>
              </a:rPr>
              <a:t>—</a:t>
            </a:r>
            <a:br>
              <a:rPr lang="en-US" dirty="0">
                <a:latin typeface="Arial Nova" panose="020B0504020202020204" pitchFamily="34" charset="0"/>
              </a:rPr>
            </a:br>
            <a:r>
              <a:rPr lang="en-US" dirty="0"/>
              <a:t>Leave as a Reasonable Accommodation </a:t>
            </a:r>
          </a:p>
        </p:txBody>
      </p:sp>
      <p:sp>
        <p:nvSpPr>
          <p:cNvPr id="3" name="Content Placeholder 2">
            <a:extLst>
              <a:ext uri="{FF2B5EF4-FFF2-40B4-BE49-F238E27FC236}">
                <a16:creationId xmlns:a16="http://schemas.microsoft.com/office/drawing/2014/main" id="{D179322F-94B7-3222-29B0-701869A57EBA}"/>
              </a:ext>
            </a:extLst>
          </p:cNvPr>
          <p:cNvSpPr>
            <a:spLocks noGrp="1"/>
          </p:cNvSpPr>
          <p:nvPr>
            <p:ph idx="1"/>
          </p:nvPr>
        </p:nvSpPr>
        <p:spPr>
          <a:xfrm>
            <a:off x="1154955" y="2483557"/>
            <a:ext cx="10035784" cy="3984976"/>
          </a:xfrm>
        </p:spPr>
        <p:txBody>
          <a:bodyPr>
            <a:normAutofit fontScale="92500"/>
          </a:bodyPr>
          <a:lstStyle/>
          <a:p>
            <a:pPr>
              <a:lnSpc>
                <a:spcPct val="110000"/>
              </a:lnSpc>
              <a:spcBef>
                <a:spcPts val="1200"/>
              </a:spcBef>
            </a:pP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May be needed for:</a:t>
            </a:r>
          </a:p>
          <a:p>
            <a:pPr lvl="1">
              <a:lnSpc>
                <a:spcPct val="110000"/>
              </a:lnSpc>
              <a:spcBef>
                <a:spcPts val="1200"/>
              </a:spcBef>
            </a:pPr>
            <a:r>
              <a:rPr lang="en-US" sz="22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Appointments with health care providers</a:t>
            </a:r>
          </a:p>
          <a:p>
            <a:pPr lvl="1">
              <a:lnSpc>
                <a:spcPct val="110000"/>
              </a:lnSpc>
              <a:spcBef>
                <a:spcPts val="1200"/>
              </a:spcBef>
            </a:pPr>
            <a:r>
              <a:rPr lang="en-US" sz="22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Recovery from childbirth</a:t>
            </a:r>
          </a:p>
          <a:p>
            <a:pPr lvl="1">
              <a:lnSpc>
                <a:spcPct val="110000"/>
              </a:lnSpc>
              <a:spcBef>
                <a:spcPts val="1200"/>
              </a:spcBef>
            </a:pPr>
            <a:r>
              <a:rPr lang="en-US" sz="22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Other reasons related to pregnancy, childbirth, or related medical conditions</a:t>
            </a:r>
          </a:p>
          <a:p>
            <a:pPr>
              <a:lnSpc>
                <a:spcPct val="110000"/>
              </a:lnSpc>
              <a:spcBef>
                <a:spcPts val="1200"/>
              </a:spcBef>
            </a:pP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A worker may have protection under other laws (Family and Medical Leave Act (FMLA), state laws allowing for maternity leave) or employer policies. </a:t>
            </a:r>
          </a:p>
          <a:p>
            <a:pPr lvl="1">
              <a:lnSpc>
                <a:spcPct val="110000"/>
              </a:lnSpc>
              <a:spcBef>
                <a:spcPts val="1200"/>
              </a:spcBef>
            </a:pPr>
            <a:r>
              <a:rPr lang="en-US" sz="22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If the worker has a right to leave (for example, under FMLA, state laws, or an employer policy) there may be no need for a reasonable accommodation. </a:t>
            </a:r>
          </a:p>
          <a:p>
            <a:pPr lvl="1"/>
            <a:endParaRPr lang="en-US" sz="2200" kern="100" dirty="0">
              <a:effectLst/>
              <a:latin typeface="Arial Nova" panose="020B05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4B3CC4C-B1CC-EB04-DA2E-423B2DBB0C32}"/>
              </a:ext>
            </a:extLst>
          </p:cNvPr>
          <p:cNvSpPr>
            <a:spLocks noGrp="1"/>
          </p:cNvSpPr>
          <p:nvPr>
            <p:ph type="sldNum" sz="quarter" idx="12"/>
          </p:nvPr>
        </p:nvSpPr>
        <p:spPr/>
        <p:txBody>
          <a:bodyPr/>
          <a:lstStyle/>
          <a:p>
            <a:fld id="{9FF96B15-8338-45D5-A943-561235072D66}" type="slidenum">
              <a:rPr lang="en-US" noProof="0" smtClean="0"/>
              <a:t>11</a:t>
            </a:fld>
            <a:endParaRPr lang="en-US" noProof="0" dirty="0"/>
          </a:p>
        </p:txBody>
      </p:sp>
    </p:spTree>
    <p:extLst>
      <p:ext uri="{BB962C8B-B14F-4D97-AF65-F5344CB8AC3E}">
        <p14:creationId xmlns:p14="http://schemas.microsoft.com/office/powerpoint/2010/main" val="1844340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1D8-1464-5F0D-F952-D371B1D2ED68}"/>
              </a:ext>
            </a:extLst>
          </p:cNvPr>
          <p:cNvSpPr>
            <a:spLocks noGrp="1"/>
          </p:cNvSpPr>
          <p:nvPr>
            <p:ph type="title"/>
          </p:nvPr>
        </p:nvSpPr>
        <p:spPr>
          <a:xfrm>
            <a:off x="1154953" y="973668"/>
            <a:ext cx="9197587" cy="706964"/>
          </a:xfrm>
        </p:spPr>
        <p:txBody>
          <a:bodyPr/>
          <a:lstStyle/>
          <a:p>
            <a:r>
              <a:rPr lang="en-US" dirty="0"/>
              <a:t>PWFA</a:t>
            </a:r>
            <a:r>
              <a:rPr lang="en-US" dirty="0">
                <a:latin typeface="Arial Nova" panose="020B0504020202020204" pitchFamily="34" charset="0"/>
              </a:rPr>
              <a:t>—</a:t>
            </a:r>
            <a:br>
              <a:rPr lang="en-US" dirty="0">
                <a:latin typeface="Arial Nova" panose="020B0504020202020204" pitchFamily="34" charset="0"/>
              </a:rPr>
            </a:br>
            <a:r>
              <a:rPr lang="en-US" dirty="0"/>
              <a:t>Qualified Employee or Applicant Part 1</a:t>
            </a:r>
          </a:p>
        </p:txBody>
      </p:sp>
      <p:sp>
        <p:nvSpPr>
          <p:cNvPr id="3" name="Content Placeholder 2">
            <a:extLst>
              <a:ext uri="{FF2B5EF4-FFF2-40B4-BE49-F238E27FC236}">
                <a16:creationId xmlns:a16="http://schemas.microsoft.com/office/drawing/2014/main" id="{2A00E2D2-84FC-F67E-20DE-71C0FB5DB2C1}"/>
              </a:ext>
            </a:extLst>
          </p:cNvPr>
          <p:cNvSpPr>
            <a:spLocks noGrp="1"/>
          </p:cNvSpPr>
          <p:nvPr>
            <p:ph idx="1"/>
          </p:nvPr>
        </p:nvSpPr>
        <p:spPr>
          <a:xfrm>
            <a:off x="1154955" y="2603500"/>
            <a:ext cx="4941045" cy="3416300"/>
          </a:xfrm>
        </p:spPr>
        <p:txBody>
          <a:bodyPr/>
          <a:lstStyle/>
          <a:p>
            <a:pPr>
              <a:spcBef>
                <a:spcPts val="1200"/>
              </a:spcBef>
            </a:pPr>
            <a:r>
              <a:rPr lang="en-US" sz="2400" dirty="0">
                <a:solidFill>
                  <a:schemeClr val="tx1"/>
                </a:solidFill>
                <a:latin typeface="Arial Nova" panose="020B0504020202020204" pitchFamily="34" charset="0"/>
              </a:rPr>
              <a:t>The PWFA uses the same language as the ADA.</a:t>
            </a:r>
          </a:p>
          <a:p>
            <a:pPr>
              <a:spcBef>
                <a:spcPts val="1200"/>
              </a:spcBef>
            </a:pPr>
            <a:r>
              <a:rPr lang="en-US" sz="2400" dirty="0">
                <a:solidFill>
                  <a:schemeClr val="tx1"/>
                </a:solidFill>
                <a:latin typeface="Arial Nova" panose="020B0504020202020204" pitchFamily="34" charset="0"/>
              </a:rPr>
              <a:t>An employee or applicant who, with or without reasonable accommodation, can perform the essential functions of the employment position.</a:t>
            </a:r>
          </a:p>
          <a:p>
            <a:endParaRPr lang="en-US" dirty="0"/>
          </a:p>
        </p:txBody>
      </p:sp>
      <p:sp>
        <p:nvSpPr>
          <p:cNvPr id="4" name="Slide Number Placeholder 3">
            <a:extLst>
              <a:ext uri="{FF2B5EF4-FFF2-40B4-BE49-F238E27FC236}">
                <a16:creationId xmlns:a16="http://schemas.microsoft.com/office/drawing/2014/main" id="{A77280DC-1CE3-40FB-AB7E-B4E78C2A9F57}"/>
              </a:ext>
            </a:extLst>
          </p:cNvPr>
          <p:cNvSpPr>
            <a:spLocks noGrp="1"/>
          </p:cNvSpPr>
          <p:nvPr>
            <p:ph type="sldNum" sz="quarter" idx="12"/>
          </p:nvPr>
        </p:nvSpPr>
        <p:spPr/>
        <p:txBody>
          <a:bodyPr/>
          <a:lstStyle/>
          <a:p>
            <a:fld id="{9FF96B15-8338-45D5-A943-561235072D66}" type="slidenum">
              <a:rPr lang="en-US" noProof="0" smtClean="0"/>
              <a:t>12</a:t>
            </a:fld>
            <a:endParaRPr lang="en-US" noProof="0" dirty="0"/>
          </a:p>
        </p:txBody>
      </p:sp>
      <p:pic>
        <p:nvPicPr>
          <p:cNvPr id="6" name="Picture 5">
            <a:extLst>
              <a:ext uri="{FF2B5EF4-FFF2-40B4-BE49-F238E27FC236}">
                <a16:creationId xmlns:a16="http://schemas.microsoft.com/office/drawing/2014/main" id="{33073DF2-2C1E-2F17-FCC5-681829F2D8E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49337" y="2603500"/>
            <a:ext cx="4841402" cy="3229830"/>
          </a:xfrm>
          <a:prstGeom prst="rect">
            <a:avLst/>
          </a:prstGeom>
        </p:spPr>
      </p:pic>
    </p:spTree>
    <p:extLst>
      <p:ext uri="{BB962C8B-B14F-4D97-AF65-F5344CB8AC3E}">
        <p14:creationId xmlns:p14="http://schemas.microsoft.com/office/powerpoint/2010/main" val="1806096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1D8-1464-5F0D-F952-D371B1D2ED68}"/>
              </a:ext>
            </a:extLst>
          </p:cNvPr>
          <p:cNvSpPr>
            <a:spLocks noGrp="1"/>
          </p:cNvSpPr>
          <p:nvPr>
            <p:ph type="title"/>
          </p:nvPr>
        </p:nvSpPr>
        <p:spPr>
          <a:xfrm>
            <a:off x="1154953" y="973668"/>
            <a:ext cx="9197587" cy="706964"/>
          </a:xfrm>
        </p:spPr>
        <p:txBody>
          <a:bodyPr/>
          <a:lstStyle/>
          <a:p>
            <a:r>
              <a:rPr lang="en-US" dirty="0"/>
              <a:t>PWFA</a:t>
            </a:r>
            <a:r>
              <a:rPr lang="en-US" dirty="0">
                <a:latin typeface="Arial Nova" panose="020B0504020202020204" pitchFamily="34" charset="0"/>
              </a:rPr>
              <a:t>—</a:t>
            </a:r>
            <a:br>
              <a:rPr lang="en-US" dirty="0">
                <a:latin typeface="Arial Nova" panose="020B0504020202020204" pitchFamily="34" charset="0"/>
              </a:rPr>
            </a:br>
            <a:r>
              <a:rPr lang="en-US" dirty="0"/>
              <a:t>Qualified Employee or Applicant Part 2</a:t>
            </a:r>
          </a:p>
        </p:txBody>
      </p:sp>
      <p:sp>
        <p:nvSpPr>
          <p:cNvPr id="3" name="Content Placeholder 2">
            <a:extLst>
              <a:ext uri="{FF2B5EF4-FFF2-40B4-BE49-F238E27FC236}">
                <a16:creationId xmlns:a16="http://schemas.microsoft.com/office/drawing/2014/main" id="{2A00E2D2-84FC-F67E-20DE-71C0FB5DB2C1}"/>
              </a:ext>
            </a:extLst>
          </p:cNvPr>
          <p:cNvSpPr>
            <a:spLocks noGrp="1"/>
          </p:cNvSpPr>
          <p:nvPr>
            <p:ph idx="1"/>
          </p:nvPr>
        </p:nvSpPr>
        <p:spPr>
          <a:xfrm>
            <a:off x="1154955" y="2603500"/>
            <a:ext cx="10035784" cy="3416300"/>
          </a:xfrm>
        </p:spPr>
        <p:txBody>
          <a:bodyPr/>
          <a:lstStyle/>
          <a:p>
            <a:pPr>
              <a:spcBef>
                <a:spcPts val="1200"/>
              </a:spcBef>
            </a:pPr>
            <a:r>
              <a:rPr lang="en-US" sz="2400" dirty="0">
                <a:solidFill>
                  <a:schemeClr val="tx1"/>
                </a:solidFill>
                <a:latin typeface="Arial Nova" panose="020B0504020202020204" pitchFamily="34" charset="0"/>
              </a:rPr>
              <a:t>Under the PWFA, an employee who cannot do one or more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essential functions of a job can also be considered qualified if: </a:t>
            </a:r>
          </a:p>
          <a:p>
            <a:pPr lvl="1">
              <a:spcBef>
                <a:spcPts val="1200"/>
              </a:spcBef>
            </a:pPr>
            <a:r>
              <a:rPr lang="en-US" sz="2400" dirty="0">
                <a:solidFill>
                  <a:schemeClr val="tx1"/>
                </a:solidFill>
                <a:latin typeface="Arial Nova" panose="020B0504020202020204" pitchFamily="34" charset="0"/>
              </a:rPr>
              <a:t>Any inability to perform an essential function is for a temporary period;</a:t>
            </a:r>
          </a:p>
          <a:p>
            <a:pPr lvl="1">
              <a:spcBef>
                <a:spcPts val="1200"/>
              </a:spcBef>
            </a:pPr>
            <a:r>
              <a:rPr lang="en-US" sz="2400" dirty="0">
                <a:solidFill>
                  <a:schemeClr val="tx1"/>
                </a:solidFill>
                <a:latin typeface="Arial Nova" panose="020B0504020202020204" pitchFamily="34" charset="0"/>
              </a:rPr>
              <a:t>The essential function could be performed in the near future; and</a:t>
            </a:r>
          </a:p>
          <a:p>
            <a:pPr lvl="1">
              <a:spcBef>
                <a:spcPts val="1200"/>
              </a:spcBef>
            </a:pPr>
            <a:r>
              <a:rPr lang="en-US" sz="2400" dirty="0">
                <a:solidFill>
                  <a:schemeClr val="tx1"/>
                </a:solidFill>
                <a:latin typeface="Arial Nova" panose="020B0504020202020204" pitchFamily="34" charset="0"/>
              </a:rPr>
              <a:t>The inability to perform the essential function can be reasonably accommodated.</a:t>
            </a:r>
          </a:p>
          <a:p>
            <a:endParaRPr lang="en-US" dirty="0"/>
          </a:p>
        </p:txBody>
      </p:sp>
      <p:sp>
        <p:nvSpPr>
          <p:cNvPr id="4" name="Slide Number Placeholder 3">
            <a:extLst>
              <a:ext uri="{FF2B5EF4-FFF2-40B4-BE49-F238E27FC236}">
                <a16:creationId xmlns:a16="http://schemas.microsoft.com/office/drawing/2014/main" id="{A77280DC-1CE3-40FB-AB7E-B4E78C2A9F57}"/>
              </a:ext>
            </a:extLst>
          </p:cNvPr>
          <p:cNvSpPr>
            <a:spLocks noGrp="1"/>
          </p:cNvSpPr>
          <p:nvPr>
            <p:ph type="sldNum" sz="quarter" idx="12"/>
          </p:nvPr>
        </p:nvSpPr>
        <p:spPr/>
        <p:txBody>
          <a:bodyPr/>
          <a:lstStyle/>
          <a:p>
            <a:fld id="{9FF96B15-8338-45D5-A943-561235072D66}" type="slidenum">
              <a:rPr lang="en-US" noProof="0" smtClean="0"/>
              <a:t>13</a:t>
            </a:fld>
            <a:endParaRPr lang="en-US" noProof="0" dirty="0"/>
          </a:p>
        </p:txBody>
      </p:sp>
    </p:spTree>
    <p:extLst>
      <p:ext uri="{BB962C8B-B14F-4D97-AF65-F5344CB8AC3E}">
        <p14:creationId xmlns:p14="http://schemas.microsoft.com/office/powerpoint/2010/main" val="1587808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F85C-0076-5D47-42FA-D4822A5FB317}"/>
              </a:ext>
            </a:extLst>
          </p:cNvPr>
          <p:cNvSpPr>
            <a:spLocks noGrp="1"/>
          </p:cNvSpPr>
          <p:nvPr>
            <p:ph type="title"/>
          </p:nvPr>
        </p:nvSpPr>
        <p:spPr>
          <a:xfrm>
            <a:off x="1154953" y="973668"/>
            <a:ext cx="9546914" cy="706964"/>
          </a:xfrm>
        </p:spPr>
        <p:txBody>
          <a:bodyPr/>
          <a:lstStyle/>
          <a:p>
            <a:r>
              <a:rPr lang="en-US" dirty="0"/>
              <a:t>PWFA</a:t>
            </a:r>
            <a:r>
              <a:rPr lang="en-US" dirty="0">
                <a:latin typeface="Arial Nova" panose="020B0504020202020204" pitchFamily="34" charset="0"/>
              </a:rPr>
              <a:t>—</a:t>
            </a:r>
            <a:br>
              <a:rPr lang="en-US" dirty="0">
                <a:latin typeface="Arial Nova" panose="020B0504020202020204" pitchFamily="34" charset="0"/>
              </a:rPr>
            </a:br>
            <a:r>
              <a:rPr lang="en-US" dirty="0"/>
              <a:t>Qualified Employee or Applicant Part 2</a:t>
            </a:r>
            <a:r>
              <a:rPr lang="en-US" sz="3600" dirty="0"/>
              <a:t> </a:t>
            </a:r>
            <a:r>
              <a:rPr lang="en-US" sz="2800" dirty="0"/>
              <a:t>(2)</a:t>
            </a:r>
            <a:endParaRPr lang="en-US" dirty="0"/>
          </a:p>
        </p:txBody>
      </p:sp>
      <p:sp>
        <p:nvSpPr>
          <p:cNvPr id="3" name="Content Placeholder 2">
            <a:extLst>
              <a:ext uri="{FF2B5EF4-FFF2-40B4-BE49-F238E27FC236}">
                <a16:creationId xmlns:a16="http://schemas.microsoft.com/office/drawing/2014/main" id="{692FF6EB-9685-00F1-3651-C4B5903DBE7A}"/>
              </a:ext>
            </a:extLst>
          </p:cNvPr>
          <p:cNvSpPr>
            <a:spLocks noGrp="1"/>
          </p:cNvSpPr>
          <p:nvPr>
            <p:ph idx="1"/>
          </p:nvPr>
        </p:nvSpPr>
        <p:spPr>
          <a:xfrm>
            <a:off x="1154955" y="2603499"/>
            <a:ext cx="10035784" cy="3786011"/>
          </a:xfrm>
        </p:spPr>
        <p:txBody>
          <a:bodyPr>
            <a:normAutofit/>
          </a:bodyPr>
          <a:lstStyle/>
          <a:p>
            <a:pPr>
              <a:spcBef>
                <a:spcPts val="1200"/>
              </a:spcBef>
            </a:pPr>
            <a:r>
              <a:rPr lang="en-US" sz="2400" dirty="0">
                <a:solidFill>
                  <a:schemeClr val="tx1"/>
                </a:solidFill>
                <a:latin typeface="Arial Nova" panose="020B0504020202020204" pitchFamily="34" charset="0"/>
              </a:rPr>
              <a:t>In the final rule, the Commission provided the following definitions for the terms in the second definition of “qualified”:</a:t>
            </a:r>
          </a:p>
          <a:p>
            <a:pPr lvl="1">
              <a:spcBef>
                <a:spcPts val="1200"/>
              </a:spcBef>
            </a:pPr>
            <a:r>
              <a:rPr lang="en-US" sz="2200" b="1" dirty="0">
                <a:solidFill>
                  <a:schemeClr val="tx1"/>
                </a:solidFill>
                <a:latin typeface="Arial Nova" panose="020B0504020202020204" pitchFamily="34" charset="0"/>
              </a:rPr>
              <a:t>Temporary</a:t>
            </a:r>
            <a:r>
              <a:rPr lang="en-US" sz="2200" dirty="0">
                <a:solidFill>
                  <a:schemeClr val="tx1"/>
                </a:solidFill>
                <a:latin typeface="Arial Nova" panose="020B0504020202020204" pitchFamily="34" charset="0"/>
              </a:rPr>
              <a:t>: lasting for a limited time, not permanent, and may extend beyond “in the near future.”</a:t>
            </a:r>
          </a:p>
          <a:p>
            <a:pPr lvl="1">
              <a:spcBef>
                <a:spcPts val="1200"/>
              </a:spcBef>
            </a:pPr>
            <a:r>
              <a:rPr lang="en-US" sz="2200" b="1" dirty="0">
                <a:solidFill>
                  <a:schemeClr val="tx1"/>
                </a:solidFill>
                <a:latin typeface="Arial Nova" panose="020B0504020202020204" pitchFamily="34" charset="0"/>
              </a:rPr>
              <a:t>In the near future</a:t>
            </a:r>
            <a:r>
              <a:rPr lang="en-US" sz="2200" dirty="0">
                <a:solidFill>
                  <a:schemeClr val="tx1"/>
                </a:solidFill>
                <a:latin typeface="Arial Nova" panose="020B0504020202020204" pitchFamily="34" charset="0"/>
              </a:rPr>
              <a:t>: determined on a case-by-case basis. For pregnancy, an employee will meet the definition if could be able to do the essential functions “in the near future” because they could be able to perform the essential functions within generally 40 weeks.</a:t>
            </a:r>
          </a:p>
          <a:p>
            <a:pPr lvl="1">
              <a:spcBef>
                <a:spcPts val="1200"/>
              </a:spcBef>
            </a:pPr>
            <a:endParaRPr lang="en-US" sz="2200" dirty="0">
              <a:latin typeface="Arial Nova" panose="020B0504020202020204" pitchFamily="34" charset="0"/>
            </a:endParaRPr>
          </a:p>
        </p:txBody>
      </p:sp>
      <p:sp>
        <p:nvSpPr>
          <p:cNvPr id="4" name="Slide Number Placeholder 3">
            <a:extLst>
              <a:ext uri="{FF2B5EF4-FFF2-40B4-BE49-F238E27FC236}">
                <a16:creationId xmlns:a16="http://schemas.microsoft.com/office/drawing/2014/main" id="{82074EF6-46CE-EC0C-20C3-C0C59FCEF58D}"/>
              </a:ext>
            </a:extLst>
          </p:cNvPr>
          <p:cNvSpPr>
            <a:spLocks noGrp="1"/>
          </p:cNvSpPr>
          <p:nvPr>
            <p:ph type="sldNum" sz="quarter" idx="12"/>
          </p:nvPr>
        </p:nvSpPr>
        <p:spPr/>
        <p:txBody>
          <a:bodyPr/>
          <a:lstStyle/>
          <a:p>
            <a:fld id="{9FF96B15-8338-45D5-A943-561235072D66}" type="slidenum">
              <a:rPr lang="en-US" noProof="0" smtClean="0"/>
              <a:t>14</a:t>
            </a:fld>
            <a:endParaRPr lang="en-US" noProof="0" dirty="0"/>
          </a:p>
        </p:txBody>
      </p:sp>
    </p:spTree>
    <p:extLst>
      <p:ext uri="{BB962C8B-B14F-4D97-AF65-F5344CB8AC3E}">
        <p14:creationId xmlns:p14="http://schemas.microsoft.com/office/powerpoint/2010/main" val="2642545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AADD-05A5-045C-75D7-A98EB2E10A93}"/>
              </a:ext>
            </a:extLst>
          </p:cNvPr>
          <p:cNvSpPr>
            <a:spLocks noGrp="1"/>
          </p:cNvSpPr>
          <p:nvPr>
            <p:ph type="title"/>
          </p:nvPr>
        </p:nvSpPr>
        <p:spPr>
          <a:xfrm>
            <a:off x="1154953" y="973668"/>
            <a:ext cx="10258114" cy="706964"/>
          </a:xfrm>
        </p:spPr>
        <p:txBody>
          <a:bodyPr/>
          <a:lstStyle/>
          <a:p>
            <a:r>
              <a:rPr lang="en-US" dirty="0"/>
              <a:t>PWFA</a:t>
            </a:r>
            <a:r>
              <a:rPr lang="en-US" dirty="0">
                <a:latin typeface="Arial Nova" panose="020B0504020202020204" pitchFamily="34" charset="0"/>
              </a:rPr>
              <a:t>—</a:t>
            </a:r>
            <a:r>
              <a:rPr lang="en-US" dirty="0"/>
              <a:t> </a:t>
            </a:r>
            <a:br>
              <a:rPr lang="en-US" dirty="0"/>
            </a:br>
            <a:r>
              <a:rPr lang="en-US" dirty="0"/>
              <a:t>Qualified Employee or Applicant Part 2 </a:t>
            </a:r>
            <a:r>
              <a:rPr lang="en-US" sz="2800" dirty="0"/>
              <a:t>(3)</a:t>
            </a:r>
            <a:endParaRPr lang="en-US" dirty="0"/>
          </a:p>
        </p:txBody>
      </p:sp>
      <p:sp>
        <p:nvSpPr>
          <p:cNvPr id="3" name="Content Placeholder 2">
            <a:extLst>
              <a:ext uri="{FF2B5EF4-FFF2-40B4-BE49-F238E27FC236}">
                <a16:creationId xmlns:a16="http://schemas.microsoft.com/office/drawing/2014/main" id="{414838F3-E78C-1DD6-2CE2-085C0FAA2E69}"/>
              </a:ext>
            </a:extLst>
          </p:cNvPr>
          <p:cNvSpPr>
            <a:spLocks noGrp="1"/>
          </p:cNvSpPr>
          <p:nvPr>
            <p:ph idx="1"/>
          </p:nvPr>
        </p:nvSpPr>
        <p:spPr>
          <a:xfrm>
            <a:off x="1154955" y="2603500"/>
            <a:ext cx="9920076" cy="3797300"/>
          </a:xfrm>
        </p:spPr>
        <p:txBody>
          <a:bodyPr>
            <a:normAutofit/>
          </a:bodyPr>
          <a:lstStyle/>
          <a:p>
            <a:pPr>
              <a:spcBef>
                <a:spcPts val="1200"/>
              </a:spcBef>
            </a:pPr>
            <a:r>
              <a:rPr lang="en-US" sz="2200" dirty="0">
                <a:solidFill>
                  <a:schemeClr val="tx1"/>
                </a:solidFill>
                <a:latin typeface="Arial Nova" panose="020B0504020202020204" pitchFamily="34" charset="0"/>
              </a:rPr>
              <a:t>“Can be reasonably accommodated” will mean different things depending on the position and the workplace. The PWFA regulation provides examples: </a:t>
            </a:r>
          </a:p>
          <a:p>
            <a:pPr lvl="1">
              <a:spcBef>
                <a:spcPts val="1200"/>
              </a:spcBef>
            </a:pPr>
            <a:r>
              <a:rPr lang="en-US" sz="2000" dirty="0">
                <a:solidFill>
                  <a:schemeClr val="tx1"/>
                </a:solidFill>
                <a:latin typeface="Arial Nova" panose="020B0504020202020204" pitchFamily="34" charset="0"/>
              </a:rPr>
              <a:t>One or more essential functions are temporarily suspended (with or without reassignment to someone else) while</a:t>
            </a:r>
          </a:p>
          <a:p>
            <a:pPr lvl="2">
              <a:spcBef>
                <a:spcPts val="1200"/>
              </a:spcBef>
            </a:pPr>
            <a:r>
              <a:rPr lang="en-US" sz="2000" dirty="0">
                <a:solidFill>
                  <a:schemeClr val="tx1"/>
                </a:solidFill>
                <a:latin typeface="Arial Nova" panose="020B0504020202020204" pitchFamily="34" charset="0"/>
              </a:rPr>
              <a:t>the employee continues to perform the remaining functions of the job and </a:t>
            </a:r>
            <a:br>
              <a:rPr lang="en-US" sz="2000" dirty="0">
                <a:solidFill>
                  <a:schemeClr val="tx1"/>
                </a:solidFill>
                <a:latin typeface="Arial Nova" panose="020B0504020202020204" pitchFamily="34" charset="0"/>
              </a:rPr>
            </a:br>
            <a:r>
              <a:rPr lang="en-US" sz="2000" dirty="0">
                <a:solidFill>
                  <a:schemeClr val="tx1"/>
                </a:solidFill>
                <a:latin typeface="Arial Nova" panose="020B0504020202020204" pitchFamily="34" charset="0"/>
              </a:rPr>
              <a:t>other functions assigned by the employer;</a:t>
            </a:r>
          </a:p>
          <a:p>
            <a:pPr lvl="2">
              <a:spcBef>
                <a:spcPts val="1200"/>
              </a:spcBef>
            </a:pPr>
            <a:r>
              <a:rPr lang="en-US" sz="2000" dirty="0">
                <a:solidFill>
                  <a:schemeClr val="tx1"/>
                </a:solidFill>
                <a:latin typeface="Arial Nova" panose="020B0504020202020204" pitchFamily="34" charset="0"/>
              </a:rPr>
              <a:t>the employee performs the functions of a different position; or</a:t>
            </a:r>
          </a:p>
          <a:p>
            <a:pPr lvl="2">
              <a:spcBef>
                <a:spcPts val="1200"/>
              </a:spcBef>
            </a:pPr>
            <a:r>
              <a:rPr lang="en-US" sz="2000" dirty="0">
                <a:solidFill>
                  <a:schemeClr val="tx1"/>
                </a:solidFill>
                <a:latin typeface="Arial Nova" panose="020B0504020202020204" pitchFamily="34" charset="0"/>
              </a:rPr>
              <a:t>the employee is assigned to light or modified duty.</a:t>
            </a:r>
            <a:endParaRPr lang="en-US" sz="2000" dirty="0">
              <a:solidFill>
                <a:schemeClr val="tx1"/>
              </a:solidFill>
            </a:endParaRPr>
          </a:p>
        </p:txBody>
      </p:sp>
      <p:sp>
        <p:nvSpPr>
          <p:cNvPr id="4" name="Slide Number Placeholder 3">
            <a:extLst>
              <a:ext uri="{FF2B5EF4-FFF2-40B4-BE49-F238E27FC236}">
                <a16:creationId xmlns:a16="http://schemas.microsoft.com/office/drawing/2014/main" id="{31064DDF-FCD0-1BCB-EADE-B7EAA69DD253}"/>
              </a:ext>
            </a:extLst>
          </p:cNvPr>
          <p:cNvSpPr>
            <a:spLocks noGrp="1"/>
          </p:cNvSpPr>
          <p:nvPr>
            <p:ph type="sldNum" sz="quarter" idx="12"/>
          </p:nvPr>
        </p:nvSpPr>
        <p:spPr/>
        <p:txBody>
          <a:bodyPr/>
          <a:lstStyle/>
          <a:p>
            <a:fld id="{9FF96B15-8338-45D5-A943-561235072D66}" type="slidenum">
              <a:rPr lang="en-US" noProof="0" smtClean="0"/>
              <a:t>15</a:t>
            </a:fld>
            <a:endParaRPr lang="en-US" noProof="0" dirty="0"/>
          </a:p>
        </p:txBody>
      </p:sp>
    </p:spTree>
    <p:extLst>
      <p:ext uri="{BB962C8B-B14F-4D97-AF65-F5344CB8AC3E}">
        <p14:creationId xmlns:p14="http://schemas.microsoft.com/office/powerpoint/2010/main" val="1258154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73B5-C885-1A1A-1F98-CC464C74E572}"/>
              </a:ext>
            </a:extLst>
          </p:cNvPr>
          <p:cNvSpPr>
            <a:spLocks noGrp="1"/>
          </p:cNvSpPr>
          <p:nvPr>
            <p:ph type="title"/>
          </p:nvPr>
        </p:nvSpPr>
        <p:spPr/>
        <p:txBody>
          <a:bodyPr/>
          <a:lstStyle/>
          <a:p>
            <a:r>
              <a:rPr lang="en-US" dirty="0"/>
              <a:t>PWFA</a:t>
            </a:r>
            <a:r>
              <a:rPr lang="en-US" dirty="0">
                <a:latin typeface="Arial Nova" panose="020B0504020202020204" pitchFamily="34" charset="0"/>
              </a:rPr>
              <a:t>—</a:t>
            </a:r>
            <a:r>
              <a:rPr lang="en-US" dirty="0"/>
              <a:t>Known Limitation</a:t>
            </a:r>
          </a:p>
        </p:txBody>
      </p:sp>
      <p:sp>
        <p:nvSpPr>
          <p:cNvPr id="3" name="Content Placeholder 2">
            <a:extLst>
              <a:ext uri="{FF2B5EF4-FFF2-40B4-BE49-F238E27FC236}">
                <a16:creationId xmlns:a16="http://schemas.microsoft.com/office/drawing/2014/main" id="{0505D0E6-1C36-226A-DDEE-6743E29A63FC}"/>
              </a:ext>
            </a:extLst>
          </p:cNvPr>
          <p:cNvSpPr>
            <a:spLocks noGrp="1"/>
          </p:cNvSpPr>
          <p:nvPr>
            <p:ph idx="1"/>
          </p:nvPr>
        </p:nvSpPr>
        <p:spPr>
          <a:xfrm>
            <a:off x="1154953" y="2603500"/>
            <a:ext cx="5218551" cy="3416300"/>
          </a:xfrm>
        </p:spPr>
        <p:txBody>
          <a:bodyPr>
            <a:normAutofit lnSpcReduction="10000"/>
          </a:bodyPr>
          <a:lstStyle/>
          <a:p>
            <a:pPr>
              <a:lnSpc>
                <a:spcPct val="110000"/>
              </a:lnSpc>
            </a:pPr>
            <a:r>
              <a:rPr lang="en-US" sz="2400" dirty="0">
                <a:solidFill>
                  <a:schemeClr val="tx1"/>
                </a:solidFill>
                <a:latin typeface="Arial Nova" panose="020B0504020202020204" pitchFamily="34" charset="0"/>
              </a:rPr>
              <a:t>A physical or mental condition related to, affected by, or arising out of pregnancy, childbirth, or related medical conditions that the employee or employee’s representative has communicated to the employer, whether or not such condition meets the definition of a disability from the ADA. </a:t>
            </a:r>
          </a:p>
        </p:txBody>
      </p:sp>
      <p:sp>
        <p:nvSpPr>
          <p:cNvPr id="4" name="Slide Number Placeholder 3">
            <a:extLst>
              <a:ext uri="{FF2B5EF4-FFF2-40B4-BE49-F238E27FC236}">
                <a16:creationId xmlns:a16="http://schemas.microsoft.com/office/drawing/2014/main" id="{288A118E-6DF1-C38E-8E75-DD01B05BCFD0}"/>
              </a:ext>
            </a:extLst>
          </p:cNvPr>
          <p:cNvSpPr>
            <a:spLocks noGrp="1"/>
          </p:cNvSpPr>
          <p:nvPr>
            <p:ph type="sldNum" sz="quarter" idx="12"/>
          </p:nvPr>
        </p:nvSpPr>
        <p:spPr/>
        <p:txBody>
          <a:bodyPr/>
          <a:lstStyle/>
          <a:p>
            <a:fld id="{9FF96B15-8338-45D5-A943-561235072D66}" type="slidenum">
              <a:rPr lang="en-US" noProof="0" smtClean="0"/>
              <a:t>16</a:t>
            </a:fld>
            <a:endParaRPr lang="en-US" noProof="0" dirty="0"/>
          </a:p>
        </p:txBody>
      </p:sp>
      <p:pic>
        <p:nvPicPr>
          <p:cNvPr id="6" name="Picture 5">
            <a:extLst>
              <a:ext uri="{FF2B5EF4-FFF2-40B4-BE49-F238E27FC236}">
                <a16:creationId xmlns:a16="http://schemas.microsoft.com/office/drawing/2014/main" id="{C99C05A7-E4B6-C2D7-50E4-1AED08554B2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86109" y="2719189"/>
            <a:ext cx="4666758" cy="3165143"/>
          </a:xfrm>
          <a:prstGeom prst="rect">
            <a:avLst/>
          </a:prstGeom>
        </p:spPr>
      </p:pic>
    </p:spTree>
    <p:extLst>
      <p:ext uri="{BB962C8B-B14F-4D97-AF65-F5344CB8AC3E}">
        <p14:creationId xmlns:p14="http://schemas.microsoft.com/office/powerpoint/2010/main" val="1022892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B379-745B-B551-C9B7-0446A09853AD}"/>
              </a:ext>
            </a:extLst>
          </p:cNvPr>
          <p:cNvSpPr>
            <a:spLocks noGrp="1"/>
          </p:cNvSpPr>
          <p:nvPr>
            <p:ph type="title"/>
          </p:nvPr>
        </p:nvSpPr>
        <p:spPr/>
        <p:txBody>
          <a:bodyPr/>
          <a:lstStyle/>
          <a:p>
            <a:r>
              <a:rPr lang="en-US" dirty="0"/>
              <a:t>PWFA</a:t>
            </a:r>
            <a:r>
              <a:rPr lang="en-US" dirty="0">
                <a:latin typeface="Arial Nova" panose="020B0504020202020204" pitchFamily="34" charset="0"/>
              </a:rPr>
              <a:t>—K</a:t>
            </a:r>
            <a:r>
              <a:rPr lang="en-US" dirty="0"/>
              <a:t>nown</a:t>
            </a:r>
          </a:p>
        </p:txBody>
      </p:sp>
      <p:sp>
        <p:nvSpPr>
          <p:cNvPr id="3" name="Content Placeholder 2">
            <a:extLst>
              <a:ext uri="{FF2B5EF4-FFF2-40B4-BE49-F238E27FC236}">
                <a16:creationId xmlns:a16="http://schemas.microsoft.com/office/drawing/2014/main" id="{16EBFD46-1136-C908-F6CF-AE71EB485870}"/>
              </a:ext>
            </a:extLst>
          </p:cNvPr>
          <p:cNvSpPr>
            <a:spLocks noGrp="1"/>
          </p:cNvSpPr>
          <p:nvPr>
            <p:ph idx="1"/>
          </p:nvPr>
        </p:nvSpPr>
        <p:spPr>
          <a:xfrm>
            <a:off x="1154955" y="2603500"/>
            <a:ext cx="4854116" cy="3416300"/>
          </a:xfrm>
        </p:spPr>
        <p:txBody>
          <a:bodyPr>
            <a:normAutofit/>
          </a:bodyPr>
          <a:lstStyle/>
          <a:p>
            <a:r>
              <a:rPr lang="en-US" sz="2400" dirty="0">
                <a:solidFill>
                  <a:schemeClr val="tx1"/>
                </a:solidFill>
                <a:latin typeface="Arial Nova" panose="020B0504020202020204" pitchFamily="34" charset="0"/>
              </a:rPr>
              <a:t>Under the PWFA and the final rule, “known” means that the employee or applicant, or a representative of the employee or applicant, has communicated the limitation to the covered entity.</a:t>
            </a:r>
          </a:p>
        </p:txBody>
      </p:sp>
      <p:sp>
        <p:nvSpPr>
          <p:cNvPr id="4" name="Slide Number Placeholder 3">
            <a:extLst>
              <a:ext uri="{FF2B5EF4-FFF2-40B4-BE49-F238E27FC236}">
                <a16:creationId xmlns:a16="http://schemas.microsoft.com/office/drawing/2014/main" id="{295FF276-A1FF-E60E-6764-F83F5A033946}"/>
              </a:ext>
            </a:extLst>
          </p:cNvPr>
          <p:cNvSpPr>
            <a:spLocks noGrp="1"/>
          </p:cNvSpPr>
          <p:nvPr>
            <p:ph type="sldNum" sz="quarter" idx="12"/>
          </p:nvPr>
        </p:nvSpPr>
        <p:spPr/>
        <p:txBody>
          <a:bodyPr/>
          <a:lstStyle/>
          <a:p>
            <a:fld id="{9FF96B15-8338-45D5-A943-561235072D66}" type="slidenum">
              <a:rPr lang="en-US" noProof="0" smtClean="0"/>
              <a:t>17</a:t>
            </a:fld>
            <a:endParaRPr lang="en-US" noProof="0" dirty="0"/>
          </a:p>
        </p:txBody>
      </p:sp>
      <p:pic>
        <p:nvPicPr>
          <p:cNvPr id="5" name="Picture 4">
            <a:extLst>
              <a:ext uri="{FF2B5EF4-FFF2-40B4-BE49-F238E27FC236}">
                <a16:creationId xmlns:a16="http://schemas.microsoft.com/office/drawing/2014/main" id="{6E1A0320-BC43-155A-3C5C-C59C8E6E169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36623" y="2539999"/>
            <a:ext cx="4854116" cy="3236079"/>
          </a:xfrm>
          <a:prstGeom prst="rect">
            <a:avLst/>
          </a:prstGeom>
        </p:spPr>
      </p:pic>
    </p:spTree>
    <p:extLst>
      <p:ext uri="{BB962C8B-B14F-4D97-AF65-F5344CB8AC3E}">
        <p14:creationId xmlns:p14="http://schemas.microsoft.com/office/powerpoint/2010/main" val="3203808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9822F-8E0B-C525-F45B-A65461D08C7F}"/>
              </a:ext>
            </a:extLst>
          </p:cNvPr>
          <p:cNvSpPr>
            <a:spLocks noGrp="1"/>
          </p:cNvSpPr>
          <p:nvPr>
            <p:ph type="title"/>
          </p:nvPr>
        </p:nvSpPr>
        <p:spPr/>
        <p:txBody>
          <a:bodyPr/>
          <a:lstStyle/>
          <a:p>
            <a:r>
              <a:rPr lang="en-US" dirty="0"/>
              <a:t>PWFA—Limitation</a:t>
            </a:r>
          </a:p>
        </p:txBody>
      </p:sp>
      <p:sp>
        <p:nvSpPr>
          <p:cNvPr id="3" name="Content Placeholder 2">
            <a:extLst>
              <a:ext uri="{FF2B5EF4-FFF2-40B4-BE49-F238E27FC236}">
                <a16:creationId xmlns:a16="http://schemas.microsoft.com/office/drawing/2014/main" id="{70D87AF4-4ACB-DCAC-4469-63C34894DC6D}"/>
              </a:ext>
            </a:extLst>
          </p:cNvPr>
          <p:cNvSpPr>
            <a:spLocks noGrp="1"/>
          </p:cNvSpPr>
          <p:nvPr>
            <p:ph idx="1"/>
          </p:nvPr>
        </p:nvSpPr>
        <p:spPr>
          <a:xfrm>
            <a:off x="1154955" y="2603500"/>
            <a:ext cx="9647460" cy="3673122"/>
          </a:xfrm>
        </p:spPr>
        <p:txBody>
          <a:bodyPr>
            <a:normAutofit fontScale="92500"/>
          </a:bodyPr>
          <a:lstStyle/>
          <a:p>
            <a:pPr>
              <a:spcBef>
                <a:spcPts val="1200"/>
              </a:spcBef>
            </a:pPr>
            <a:r>
              <a:rPr lang="en-US" sz="2400" dirty="0">
                <a:solidFill>
                  <a:schemeClr val="tx1"/>
                </a:solidFill>
                <a:latin typeface="Arial Nova" panose="020B0504020202020204" pitchFamily="34" charset="0"/>
              </a:rPr>
              <a:t>The PWFA statute defines “limitation” as “a physical or mental condition.” </a:t>
            </a:r>
          </a:p>
          <a:p>
            <a:pPr>
              <a:spcBef>
                <a:spcPts val="1200"/>
              </a:spcBef>
            </a:pPr>
            <a:r>
              <a:rPr lang="en-US" sz="2400" dirty="0">
                <a:solidFill>
                  <a:schemeClr val="tx1"/>
                </a:solidFill>
                <a:latin typeface="Arial Nova" panose="020B0504020202020204" pitchFamily="34" charset="0"/>
              </a:rPr>
              <a:t>The final rule explains that the physical or mental condition (a limitation) may be a modest, minor, and/or episodic impediment or problem.</a:t>
            </a:r>
          </a:p>
          <a:p>
            <a:pPr>
              <a:spcBef>
                <a:spcPts val="1200"/>
              </a:spcBef>
            </a:pPr>
            <a:r>
              <a:rPr lang="en-US" sz="2400" dirty="0">
                <a:solidFill>
                  <a:schemeClr val="tx1"/>
                </a:solidFill>
                <a:latin typeface="Arial Nova" panose="020B0504020202020204" pitchFamily="34" charset="0"/>
              </a:rPr>
              <a:t>A limitation may be that a worker affected by pregnancy, childbirth, or related medical conditions has a need or problem related to maintaining their health or the health of the pregnancy. </a:t>
            </a:r>
          </a:p>
          <a:p>
            <a:pPr>
              <a:spcBef>
                <a:spcPts val="1200"/>
              </a:spcBef>
            </a:pPr>
            <a:r>
              <a:rPr lang="en-US" sz="2400" dirty="0">
                <a:solidFill>
                  <a:schemeClr val="tx1"/>
                </a:solidFill>
                <a:latin typeface="Arial Nova" panose="020B0504020202020204" pitchFamily="34" charset="0"/>
              </a:rPr>
              <a:t>A limitation also includes when a worker is seeking health care related to pregnancy, childbirth, or a related medical condition itself. </a:t>
            </a:r>
          </a:p>
          <a:p>
            <a:endParaRPr lang="en-US" dirty="0"/>
          </a:p>
        </p:txBody>
      </p:sp>
      <p:sp>
        <p:nvSpPr>
          <p:cNvPr id="4" name="Slide Number Placeholder 3">
            <a:extLst>
              <a:ext uri="{FF2B5EF4-FFF2-40B4-BE49-F238E27FC236}">
                <a16:creationId xmlns:a16="http://schemas.microsoft.com/office/drawing/2014/main" id="{9BE1BE0B-D703-6556-E901-473791A43992}"/>
              </a:ext>
            </a:extLst>
          </p:cNvPr>
          <p:cNvSpPr>
            <a:spLocks noGrp="1"/>
          </p:cNvSpPr>
          <p:nvPr>
            <p:ph type="sldNum" sz="quarter" idx="12"/>
          </p:nvPr>
        </p:nvSpPr>
        <p:spPr/>
        <p:txBody>
          <a:bodyPr/>
          <a:lstStyle/>
          <a:p>
            <a:fld id="{9FF96B15-8338-45D5-A943-561235072D66}" type="slidenum">
              <a:rPr lang="en-US" noProof="0" smtClean="0"/>
              <a:t>18</a:t>
            </a:fld>
            <a:endParaRPr lang="en-US" noProof="0" dirty="0"/>
          </a:p>
        </p:txBody>
      </p:sp>
    </p:spTree>
    <p:extLst>
      <p:ext uri="{BB962C8B-B14F-4D97-AF65-F5344CB8AC3E}">
        <p14:creationId xmlns:p14="http://schemas.microsoft.com/office/powerpoint/2010/main" val="1151571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DE48-04FF-01E2-E112-77BDAEF68DF4}"/>
              </a:ext>
            </a:extLst>
          </p:cNvPr>
          <p:cNvSpPr>
            <a:spLocks noGrp="1"/>
          </p:cNvSpPr>
          <p:nvPr>
            <p:ph type="title"/>
          </p:nvPr>
        </p:nvSpPr>
        <p:spPr>
          <a:xfrm>
            <a:off x="1154953" y="973668"/>
            <a:ext cx="9355003" cy="706964"/>
          </a:xfrm>
        </p:spPr>
        <p:txBody>
          <a:bodyPr/>
          <a:lstStyle/>
          <a:p>
            <a:r>
              <a:rPr lang="en-US" dirty="0"/>
              <a:t>PWFA—</a:t>
            </a:r>
            <a:br>
              <a:rPr lang="en-US" dirty="0"/>
            </a:br>
            <a:r>
              <a:rPr lang="en-US" dirty="0"/>
              <a:t>Related to, Affected by, or Arising out of</a:t>
            </a:r>
          </a:p>
        </p:txBody>
      </p:sp>
      <p:sp>
        <p:nvSpPr>
          <p:cNvPr id="3" name="Content Placeholder 2">
            <a:extLst>
              <a:ext uri="{FF2B5EF4-FFF2-40B4-BE49-F238E27FC236}">
                <a16:creationId xmlns:a16="http://schemas.microsoft.com/office/drawing/2014/main" id="{D1D6D895-69F0-FE59-82DC-46BC5BAD313F}"/>
              </a:ext>
            </a:extLst>
          </p:cNvPr>
          <p:cNvSpPr>
            <a:spLocks noGrp="1"/>
          </p:cNvSpPr>
          <p:nvPr>
            <p:ph idx="1"/>
          </p:nvPr>
        </p:nvSpPr>
        <p:spPr>
          <a:xfrm>
            <a:off x="1154953" y="2409371"/>
            <a:ext cx="9732654" cy="3369129"/>
          </a:xfrm>
        </p:spPr>
        <p:txBody>
          <a:bodyPr>
            <a:normAutofit/>
          </a:bodyPr>
          <a:lstStyle/>
          <a:p>
            <a:pPr>
              <a:spcBef>
                <a:spcPts val="1200"/>
              </a:spcBef>
            </a:pPr>
            <a:r>
              <a:rPr lang="en-US" sz="2400" dirty="0">
                <a:solidFill>
                  <a:schemeClr val="tx1"/>
                </a:solidFill>
                <a:latin typeface="Arial Nova" panose="020B0504020202020204" pitchFamily="34" charset="0"/>
              </a:rPr>
              <a:t>The “known limitation” must be “related to, affected by, or arising out of” pregnancy, childbirth, or related medical conditions. </a:t>
            </a:r>
          </a:p>
          <a:p>
            <a:pPr>
              <a:spcBef>
                <a:spcPts val="1200"/>
              </a:spcBef>
            </a:pPr>
            <a:r>
              <a:rPr lang="en-US" sz="2400" dirty="0">
                <a:solidFill>
                  <a:schemeClr val="tx1"/>
                </a:solidFill>
                <a:latin typeface="Arial Nova" panose="020B0504020202020204" pitchFamily="34" charset="0"/>
              </a:rPr>
              <a:t>Because the statute uses “related to, affected by, or arising out of,” pregnancy, childbirth, or related medical conditions do not need to be the sole, original, or substantial cause of the physical or mental condition. </a:t>
            </a:r>
            <a:endParaRPr lang="en-US" sz="2000" dirty="0">
              <a:solidFill>
                <a:schemeClr val="tx1"/>
              </a:solidFill>
            </a:endParaRPr>
          </a:p>
        </p:txBody>
      </p:sp>
      <p:sp>
        <p:nvSpPr>
          <p:cNvPr id="4" name="Slide Number Placeholder 3">
            <a:extLst>
              <a:ext uri="{FF2B5EF4-FFF2-40B4-BE49-F238E27FC236}">
                <a16:creationId xmlns:a16="http://schemas.microsoft.com/office/drawing/2014/main" id="{2A74094B-8F35-352E-CEC9-4BDC6E89E3B3}"/>
              </a:ext>
            </a:extLst>
          </p:cNvPr>
          <p:cNvSpPr>
            <a:spLocks noGrp="1"/>
          </p:cNvSpPr>
          <p:nvPr>
            <p:ph type="sldNum" sz="quarter" idx="12"/>
          </p:nvPr>
        </p:nvSpPr>
        <p:spPr/>
        <p:txBody>
          <a:bodyPr/>
          <a:lstStyle/>
          <a:p>
            <a:fld id="{9FF96B15-8338-45D5-A943-561235072D66}" type="slidenum">
              <a:rPr lang="en-US" noProof="0" smtClean="0"/>
              <a:t>19</a:t>
            </a:fld>
            <a:endParaRPr lang="en-US" noProof="0" dirty="0"/>
          </a:p>
        </p:txBody>
      </p:sp>
    </p:spTree>
    <p:extLst>
      <p:ext uri="{BB962C8B-B14F-4D97-AF65-F5344CB8AC3E}">
        <p14:creationId xmlns:p14="http://schemas.microsoft.com/office/powerpoint/2010/main" val="789762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8723-F88E-4F02-B1A9-D1224233BEEF}"/>
              </a:ext>
            </a:extLst>
          </p:cNvPr>
          <p:cNvSpPr>
            <a:spLocks noGrp="1"/>
          </p:cNvSpPr>
          <p:nvPr>
            <p:ph type="title"/>
          </p:nvPr>
        </p:nvSpPr>
        <p:spPr>
          <a:xfrm>
            <a:off x="1154953" y="973668"/>
            <a:ext cx="8761413" cy="706964"/>
          </a:xfrm>
        </p:spPr>
        <p:txBody>
          <a:bodyPr anchor="ctr">
            <a:normAutofit/>
          </a:bodyPr>
          <a:lstStyle/>
          <a:p>
            <a:r>
              <a:rPr lang="en-US" dirty="0"/>
              <a:t>Housekeeping</a:t>
            </a:r>
          </a:p>
        </p:txBody>
      </p:sp>
      <p:grpSp>
        <p:nvGrpSpPr>
          <p:cNvPr id="4" name="Group 3">
            <a:extLst>
              <a:ext uri="{FF2B5EF4-FFF2-40B4-BE49-F238E27FC236}">
                <a16:creationId xmlns:a16="http://schemas.microsoft.com/office/drawing/2014/main" id="{795A1768-1D9D-B152-9935-FD1D9194C2CA}"/>
              </a:ext>
              <a:ext uri="{C183D7F6-B498-43B3-948B-1728B52AA6E4}">
                <adec:decorative xmlns:adec="http://schemas.microsoft.com/office/drawing/2017/decorative" val="1"/>
              </a:ext>
            </a:extLst>
          </p:cNvPr>
          <p:cNvGrpSpPr/>
          <p:nvPr/>
        </p:nvGrpSpPr>
        <p:grpSpPr>
          <a:xfrm>
            <a:off x="669185" y="2433209"/>
            <a:ext cx="10853629" cy="3839239"/>
            <a:chOff x="669185" y="2433209"/>
            <a:chExt cx="10853629" cy="3839239"/>
          </a:xfrm>
        </p:grpSpPr>
        <p:sp>
          <p:nvSpPr>
            <p:cNvPr id="5" name="Rectangle 4">
              <a:extLst>
                <a:ext uri="{FF2B5EF4-FFF2-40B4-BE49-F238E27FC236}">
                  <a16:creationId xmlns:a16="http://schemas.microsoft.com/office/drawing/2014/main" id="{87DD979C-0EFE-F623-B5AF-F9554638D99E}"/>
                </a:ext>
                <a:ext uri="{C183D7F6-B498-43B3-948B-1728B52AA6E4}">
                  <adec:decorative xmlns:adec="http://schemas.microsoft.com/office/drawing/2017/decorative" val="1"/>
                </a:ext>
              </a:extLst>
            </p:cNvPr>
            <p:cNvSpPr/>
            <p:nvPr/>
          </p:nvSpPr>
          <p:spPr>
            <a:xfrm>
              <a:off x="1551351" y="2433209"/>
              <a:ext cx="820968" cy="820968"/>
            </a:xfrm>
            <a:prstGeom prst="rect">
              <a:avLst/>
            </a:prstGeom>
            <a:blipFill>
              <a:blip r:embed="rId3">
                <a:lum bright="-40000" contrast="-20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6" name="Freeform: Shape 5">
              <a:extLst>
                <a:ext uri="{FF2B5EF4-FFF2-40B4-BE49-F238E27FC236}">
                  <a16:creationId xmlns:a16="http://schemas.microsoft.com/office/drawing/2014/main" id="{A8D8AAC6-ED9C-A404-1CCF-473D0E405D87}"/>
                </a:ext>
              </a:extLst>
            </p:cNvPr>
            <p:cNvSpPr/>
            <p:nvPr/>
          </p:nvSpPr>
          <p:spPr>
            <a:xfrm>
              <a:off x="789023" y="3419238"/>
              <a:ext cx="2345625" cy="615726"/>
            </a:xfrm>
            <a:custGeom>
              <a:avLst/>
              <a:gdLst>
                <a:gd name="connsiteX0" fmla="*/ 0 w 2345625"/>
                <a:gd name="connsiteY0" fmla="*/ 0 h 615726"/>
                <a:gd name="connsiteX1" fmla="*/ 2345625 w 2345625"/>
                <a:gd name="connsiteY1" fmla="*/ 0 h 615726"/>
                <a:gd name="connsiteX2" fmla="*/ 2345625 w 2345625"/>
                <a:gd name="connsiteY2" fmla="*/ 615726 h 615726"/>
                <a:gd name="connsiteX3" fmla="*/ 0 w 2345625"/>
                <a:gd name="connsiteY3" fmla="*/ 615726 h 615726"/>
                <a:gd name="connsiteX4" fmla="*/ 0 w 2345625"/>
                <a:gd name="connsiteY4" fmla="*/ 0 h 61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615726">
                  <a:moveTo>
                    <a:pt x="0" y="0"/>
                  </a:moveTo>
                  <a:lnTo>
                    <a:pt x="2345625" y="0"/>
                  </a:lnTo>
                  <a:lnTo>
                    <a:pt x="2345625" y="615726"/>
                  </a:lnTo>
                  <a:lnTo>
                    <a:pt x="0" y="6157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latin typeface="Arial Nova" panose="020B0504020202020204" pitchFamily="34" charset="0"/>
                  <a:ea typeface="+mn-ea"/>
                  <a:cs typeface="+mn-cs"/>
                </a:rPr>
                <a:t>Technical Difficulties</a:t>
              </a:r>
            </a:p>
          </p:txBody>
        </p:sp>
        <p:sp>
          <p:nvSpPr>
            <p:cNvPr id="9" name="Freeform: Shape 8">
              <a:extLst>
                <a:ext uri="{FF2B5EF4-FFF2-40B4-BE49-F238E27FC236}">
                  <a16:creationId xmlns:a16="http://schemas.microsoft.com/office/drawing/2014/main" id="{0DF0F41C-3531-4EBC-32AB-974AE423C245}"/>
                </a:ext>
              </a:extLst>
            </p:cNvPr>
            <p:cNvSpPr/>
            <p:nvPr/>
          </p:nvSpPr>
          <p:spPr>
            <a:xfrm>
              <a:off x="669185" y="4111098"/>
              <a:ext cx="2585300" cy="2161350"/>
            </a:xfrm>
            <a:custGeom>
              <a:avLst/>
              <a:gdLst>
                <a:gd name="connsiteX0" fmla="*/ 0 w 2585300"/>
                <a:gd name="connsiteY0" fmla="*/ 0 h 2161350"/>
                <a:gd name="connsiteX1" fmla="*/ 2585300 w 2585300"/>
                <a:gd name="connsiteY1" fmla="*/ 0 h 2161350"/>
                <a:gd name="connsiteX2" fmla="*/ 2585300 w 2585300"/>
                <a:gd name="connsiteY2" fmla="*/ 2161350 h 2161350"/>
                <a:gd name="connsiteX3" fmla="*/ 0 w 2585300"/>
                <a:gd name="connsiteY3" fmla="*/ 2161350 h 2161350"/>
                <a:gd name="connsiteX4" fmla="*/ 0 w 2585300"/>
                <a:gd name="connsiteY4" fmla="*/ 0 h 216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300" h="2161350">
                  <a:moveTo>
                    <a:pt x="0" y="0"/>
                  </a:moveTo>
                  <a:lnTo>
                    <a:pt x="2585300" y="0"/>
                  </a:lnTo>
                  <a:lnTo>
                    <a:pt x="2585300" y="2161350"/>
                  </a:lnTo>
                  <a:lnTo>
                    <a:pt x="0" y="21613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pPr>
              <a:r>
                <a:rPr lang="en-US" sz="2000" b="0" i="0" u="none" kern="1200" dirty="0">
                  <a:latin typeface="Arial Nova" panose="020B0504020202020204" pitchFamily="34" charset="0"/>
                  <a:ea typeface="+mn-ea"/>
                  <a:cs typeface="+mn-cs"/>
                </a:rPr>
                <a:t>Use the Q&amp;A feature,</a:t>
              </a:r>
            </a:p>
            <a:p>
              <a:pPr marL="0" lvl="0" indent="0" algn="ctr" defTabSz="889000">
                <a:lnSpc>
                  <a:spcPct val="100000"/>
                </a:lnSpc>
                <a:spcBef>
                  <a:spcPct val="0"/>
                </a:spcBef>
                <a:spcAft>
                  <a:spcPct val="35000"/>
                </a:spcAft>
                <a:buNone/>
              </a:pPr>
              <a:r>
                <a:rPr lang="en-US" sz="2000" b="0" i="0" u="none" kern="1200" dirty="0">
                  <a:latin typeface="Arial Nova" panose="020B0504020202020204" pitchFamily="34" charset="0"/>
                  <a:ea typeface="+mn-ea"/>
                  <a:cs typeface="+mn-cs"/>
                </a:rPr>
                <a:t>Live Chat at AskJAN.org, or email Training@AskJAN.org</a:t>
              </a:r>
              <a:endParaRPr lang="en-US" sz="2000" kern="1200" dirty="0">
                <a:latin typeface="Arial Nova" panose="020B0504020202020204" pitchFamily="34" charset="0"/>
                <a:ea typeface="+mn-ea"/>
                <a:cs typeface="+mn-cs"/>
              </a:endParaRPr>
            </a:p>
            <a:p>
              <a:pPr marL="0" lvl="0" indent="0" algn="ctr" defTabSz="889000">
                <a:lnSpc>
                  <a:spcPct val="100000"/>
                </a:lnSpc>
                <a:spcBef>
                  <a:spcPct val="0"/>
                </a:spcBef>
                <a:spcAft>
                  <a:spcPct val="35000"/>
                </a:spcAft>
                <a:buNone/>
              </a:pPr>
              <a:r>
                <a:rPr lang="en-US" sz="2000" b="0" i="0" u="none" kern="1200" dirty="0">
                  <a:latin typeface="Arial Nova" panose="020B0504020202020204" pitchFamily="34" charset="0"/>
                  <a:ea typeface="+mn-ea"/>
                  <a:cs typeface="+mn-cs"/>
                  <a:hlinkClick r:id="rId5"/>
                </a:rPr>
                <a:t>FAQ: JAN Webcasts</a:t>
              </a:r>
              <a:endParaRPr lang="en-US" sz="2000" b="0" i="0" u="none" kern="1200" dirty="0">
                <a:latin typeface="Arial Nova" panose="020B0504020202020204" pitchFamily="34" charset="0"/>
                <a:ea typeface="+mn-ea"/>
                <a:cs typeface="+mn-cs"/>
              </a:endParaRPr>
            </a:p>
          </p:txBody>
        </p:sp>
        <p:sp>
          <p:nvSpPr>
            <p:cNvPr id="10" name="Rectangle 9">
              <a:extLst>
                <a:ext uri="{FF2B5EF4-FFF2-40B4-BE49-F238E27FC236}">
                  <a16:creationId xmlns:a16="http://schemas.microsoft.com/office/drawing/2014/main" id="{3E6E9551-A84F-7AA2-D6D7-C0B4B2DB1CDF}"/>
                </a:ext>
                <a:ext uri="{C183D7F6-B498-43B3-948B-1728B52AA6E4}">
                  <adec:decorative xmlns:adec="http://schemas.microsoft.com/office/drawing/2017/decorative" val="1"/>
                </a:ext>
              </a:extLst>
            </p:cNvPr>
            <p:cNvSpPr/>
            <p:nvPr/>
          </p:nvSpPr>
          <p:spPr>
            <a:xfrm>
              <a:off x="4427298" y="2433529"/>
              <a:ext cx="820968" cy="820968"/>
            </a:xfrm>
            <a:prstGeom prst="rect">
              <a:avLst/>
            </a:prstGeom>
            <a:blipFill>
              <a:blip r:embed="rId6">
                <a:lum bright="-40000" contrast="-2000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A90E9C70-32BD-9A8D-8105-475663444A99}"/>
                </a:ext>
              </a:extLst>
            </p:cNvPr>
            <p:cNvSpPr/>
            <p:nvPr/>
          </p:nvSpPr>
          <p:spPr>
            <a:xfrm>
              <a:off x="3664970" y="3419557"/>
              <a:ext cx="2345625" cy="615726"/>
            </a:xfrm>
            <a:custGeom>
              <a:avLst/>
              <a:gdLst>
                <a:gd name="connsiteX0" fmla="*/ 0 w 2345625"/>
                <a:gd name="connsiteY0" fmla="*/ 0 h 615726"/>
                <a:gd name="connsiteX1" fmla="*/ 2345625 w 2345625"/>
                <a:gd name="connsiteY1" fmla="*/ 0 h 615726"/>
                <a:gd name="connsiteX2" fmla="*/ 2345625 w 2345625"/>
                <a:gd name="connsiteY2" fmla="*/ 615726 h 615726"/>
                <a:gd name="connsiteX3" fmla="*/ 0 w 2345625"/>
                <a:gd name="connsiteY3" fmla="*/ 615726 h 615726"/>
                <a:gd name="connsiteX4" fmla="*/ 0 w 2345625"/>
                <a:gd name="connsiteY4" fmla="*/ 0 h 61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615726">
                  <a:moveTo>
                    <a:pt x="0" y="0"/>
                  </a:moveTo>
                  <a:lnTo>
                    <a:pt x="2345625" y="0"/>
                  </a:lnTo>
                  <a:lnTo>
                    <a:pt x="2345625" y="615726"/>
                  </a:lnTo>
                  <a:lnTo>
                    <a:pt x="0" y="6157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a:lnSpc>
                  <a:spcPct val="100000"/>
                </a:lnSpc>
                <a:defRPr b="1"/>
              </a:pPr>
              <a:r>
                <a:rPr lang="en-US" sz="2000" b="1" dirty="0">
                  <a:latin typeface="Arial Nova" panose="020B0504020202020204" pitchFamily="34" charset="0"/>
                  <a:ea typeface="+mn-ea"/>
                  <a:cs typeface="+mn-cs"/>
                </a:rPr>
                <a:t>Captioning &amp; Interpreting</a:t>
              </a:r>
            </a:p>
          </p:txBody>
        </p:sp>
        <p:sp>
          <p:nvSpPr>
            <p:cNvPr id="12" name="Freeform: Shape 11">
              <a:extLst>
                <a:ext uri="{FF2B5EF4-FFF2-40B4-BE49-F238E27FC236}">
                  <a16:creationId xmlns:a16="http://schemas.microsoft.com/office/drawing/2014/main" id="{4D076729-E2AA-0518-0AED-B46345187192}"/>
                </a:ext>
              </a:extLst>
            </p:cNvPr>
            <p:cNvSpPr/>
            <p:nvPr/>
          </p:nvSpPr>
          <p:spPr>
            <a:xfrm>
              <a:off x="3664970" y="4112056"/>
              <a:ext cx="2345625" cy="2160072"/>
            </a:xfrm>
            <a:custGeom>
              <a:avLst/>
              <a:gdLst>
                <a:gd name="connsiteX0" fmla="*/ 0 w 2345625"/>
                <a:gd name="connsiteY0" fmla="*/ 0 h 2160072"/>
                <a:gd name="connsiteX1" fmla="*/ 2345625 w 2345625"/>
                <a:gd name="connsiteY1" fmla="*/ 0 h 2160072"/>
                <a:gd name="connsiteX2" fmla="*/ 2345625 w 2345625"/>
                <a:gd name="connsiteY2" fmla="*/ 2160072 h 2160072"/>
                <a:gd name="connsiteX3" fmla="*/ 0 w 2345625"/>
                <a:gd name="connsiteY3" fmla="*/ 2160072 h 2160072"/>
                <a:gd name="connsiteX4" fmla="*/ 0 w 2345625"/>
                <a:gd name="connsiteY4" fmla="*/ 0 h 216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2160072">
                  <a:moveTo>
                    <a:pt x="0" y="0"/>
                  </a:moveTo>
                  <a:lnTo>
                    <a:pt x="2345625" y="0"/>
                  </a:lnTo>
                  <a:lnTo>
                    <a:pt x="2345625" y="2160072"/>
                  </a:lnTo>
                  <a:lnTo>
                    <a:pt x="0" y="21600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a:lnSpc>
                  <a:spcPct val="100000"/>
                </a:lnSpc>
              </a:pPr>
              <a:r>
                <a:rPr lang="en-US" sz="2000" b="0" i="0" u="none" dirty="0">
                  <a:latin typeface="Arial Nova" panose="020B0504020202020204" pitchFamily="34" charset="0"/>
                  <a:ea typeface="+mn-ea"/>
                  <a:cs typeface="+mn-cs"/>
                </a:rPr>
                <a:t>Use the closed caption (CC) feature, captioning link </a:t>
              </a:r>
              <a:br>
                <a:rPr lang="en-US" sz="2000" b="0" i="0" u="none" dirty="0">
                  <a:latin typeface="Arial Nova" panose="020B0504020202020204" pitchFamily="34" charset="0"/>
                  <a:ea typeface="+mn-ea"/>
                  <a:cs typeface="+mn-cs"/>
                </a:rPr>
              </a:br>
              <a:r>
                <a:rPr lang="en-US" sz="2000" b="0" i="0" u="none" dirty="0">
                  <a:latin typeface="Arial Nova" panose="020B0504020202020204" pitchFamily="34" charset="0"/>
                  <a:ea typeface="+mn-ea"/>
                  <a:cs typeface="+mn-cs"/>
                </a:rPr>
                <a:t>in chat, and/or</a:t>
              </a:r>
              <a:r>
                <a:rPr lang="en-US" sz="2000" dirty="0">
                  <a:latin typeface="Arial Nova" panose="020B0504020202020204" pitchFamily="34" charset="0"/>
                  <a:ea typeface="+mn-ea"/>
                  <a:cs typeface="+mn-cs"/>
                </a:rPr>
                <a:t> </a:t>
              </a:r>
              <a:br>
                <a:rPr lang="en-US" sz="2000" dirty="0">
                  <a:latin typeface="Arial Nova" panose="020B0504020202020204" pitchFamily="34" charset="0"/>
                  <a:ea typeface="+mn-ea"/>
                  <a:cs typeface="+mn-cs"/>
                </a:rPr>
              </a:br>
              <a:r>
                <a:rPr lang="en-US" sz="2000" dirty="0">
                  <a:latin typeface="Arial Nova" panose="020B0504020202020204" pitchFamily="34" charset="0"/>
                  <a:ea typeface="+mn-ea"/>
                  <a:cs typeface="+mn-cs"/>
                </a:rPr>
                <a:t>interpreter feature</a:t>
              </a:r>
            </a:p>
          </p:txBody>
        </p:sp>
        <p:sp>
          <p:nvSpPr>
            <p:cNvPr id="13" name="Rectangle 12">
              <a:extLst>
                <a:ext uri="{FF2B5EF4-FFF2-40B4-BE49-F238E27FC236}">
                  <a16:creationId xmlns:a16="http://schemas.microsoft.com/office/drawing/2014/main" id="{22E7FA8D-3287-8EA0-A0F8-E632BB147D6E}"/>
                </a:ext>
                <a:ext uri="{C183D7F6-B498-43B3-948B-1728B52AA6E4}">
                  <adec:decorative xmlns:adec="http://schemas.microsoft.com/office/drawing/2017/decorative" val="1"/>
                </a:ext>
              </a:extLst>
            </p:cNvPr>
            <p:cNvSpPr/>
            <p:nvPr/>
          </p:nvSpPr>
          <p:spPr>
            <a:xfrm>
              <a:off x="7183408" y="2433529"/>
              <a:ext cx="820968" cy="820968"/>
            </a:xfrm>
            <a:prstGeom prst="rect">
              <a:avLst/>
            </a:prstGeom>
            <a:blipFill>
              <a:blip r:embed="rId8">
                <a:lum bright="-40000" contrast="-20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AE604332-3845-2498-28FA-0C7E3F9B0865}"/>
                </a:ext>
              </a:extLst>
            </p:cNvPr>
            <p:cNvSpPr/>
            <p:nvPr/>
          </p:nvSpPr>
          <p:spPr>
            <a:xfrm>
              <a:off x="6421080" y="3419557"/>
              <a:ext cx="2345625" cy="615726"/>
            </a:xfrm>
            <a:custGeom>
              <a:avLst/>
              <a:gdLst>
                <a:gd name="connsiteX0" fmla="*/ 0 w 2345625"/>
                <a:gd name="connsiteY0" fmla="*/ 0 h 615726"/>
                <a:gd name="connsiteX1" fmla="*/ 2345625 w 2345625"/>
                <a:gd name="connsiteY1" fmla="*/ 0 h 615726"/>
                <a:gd name="connsiteX2" fmla="*/ 2345625 w 2345625"/>
                <a:gd name="connsiteY2" fmla="*/ 615726 h 615726"/>
                <a:gd name="connsiteX3" fmla="*/ 0 w 2345625"/>
                <a:gd name="connsiteY3" fmla="*/ 615726 h 615726"/>
                <a:gd name="connsiteX4" fmla="*/ 0 w 2345625"/>
                <a:gd name="connsiteY4" fmla="*/ 0 h 61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615726">
                  <a:moveTo>
                    <a:pt x="0" y="0"/>
                  </a:moveTo>
                  <a:lnTo>
                    <a:pt x="2345625" y="0"/>
                  </a:lnTo>
                  <a:lnTo>
                    <a:pt x="2345625" y="615726"/>
                  </a:lnTo>
                  <a:lnTo>
                    <a:pt x="0" y="6157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latin typeface="Arial Nova" panose="020B0504020202020204" pitchFamily="34" charset="0"/>
                  <a:ea typeface="+mn-ea"/>
                  <a:cs typeface="+mn-cs"/>
                </a:rPr>
                <a:t>PPT Slides</a:t>
              </a:r>
            </a:p>
          </p:txBody>
        </p:sp>
        <p:sp>
          <p:nvSpPr>
            <p:cNvPr id="15" name="Freeform: Shape 14">
              <a:extLst>
                <a:ext uri="{FF2B5EF4-FFF2-40B4-BE49-F238E27FC236}">
                  <a16:creationId xmlns:a16="http://schemas.microsoft.com/office/drawing/2014/main" id="{944EC446-1E36-CE49-C0AC-5A43536D6AB3}"/>
                </a:ext>
              </a:extLst>
            </p:cNvPr>
            <p:cNvSpPr/>
            <p:nvPr/>
          </p:nvSpPr>
          <p:spPr>
            <a:xfrm>
              <a:off x="6421080" y="4112056"/>
              <a:ext cx="2345625" cy="2160072"/>
            </a:xfrm>
            <a:custGeom>
              <a:avLst/>
              <a:gdLst>
                <a:gd name="connsiteX0" fmla="*/ 0 w 2345625"/>
                <a:gd name="connsiteY0" fmla="*/ 0 h 2160072"/>
                <a:gd name="connsiteX1" fmla="*/ 2345625 w 2345625"/>
                <a:gd name="connsiteY1" fmla="*/ 0 h 2160072"/>
                <a:gd name="connsiteX2" fmla="*/ 2345625 w 2345625"/>
                <a:gd name="connsiteY2" fmla="*/ 2160072 h 2160072"/>
                <a:gd name="connsiteX3" fmla="*/ 0 w 2345625"/>
                <a:gd name="connsiteY3" fmla="*/ 2160072 h 2160072"/>
                <a:gd name="connsiteX4" fmla="*/ 0 w 2345625"/>
                <a:gd name="connsiteY4" fmla="*/ 0 h 216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2160072">
                  <a:moveTo>
                    <a:pt x="0" y="0"/>
                  </a:moveTo>
                  <a:lnTo>
                    <a:pt x="2345625" y="0"/>
                  </a:lnTo>
                  <a:lnTo>
                    <a:pt x="2345625" y="2160072"/>
                  </a:lnTo>
                  <a:lnTo>
                    <a:pt x="0" y="21600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u="none" kern="1200" dirty="0">
                  <a:latin typeface="Arial Nova" panose="020B0504020202020204" pitchFamily="34" charset="0"/>
                  <a:ea typeface="+mn-ea"/>
                  <a:cs typeface="+mn-cs"/>
                </a:rPr>
                <a:t>Link included in webcast login email and in the chat, or go to this webcast event from the Training page at AskJAN.org</a:t>
              </a:r>
              <a:endParaRPr lang="en-US" sz="2000" kern="1200" dirty="0">
                <a:latin typeface="Arial Nova" panose="020B0504020202020204" pitchFamily="34" charset="0"/>
                <a:ea typeface="+mn-ea"/>
                <a:cs typeface="+mn-cs"/>
              </a:endParaRPr>
            </a:p>
          </p:txBody>
        </p:sp>
        <p:sp>
          <p:nvSpPr>
            <p:cNvPr id="16" name="Rectangle 15">
              <a:extLst>
                <a:ext uri="{FF2B5EF4-FFF2-40B4-BE49-F238E27FC236}">
                  <a16:creationId xmlns:a16="http://schemas.microsoft.com/office/drawing/2014/main" id="{049DF547-61FE-9850-DB99-12E3433F1FA5}"/>
                </a:ext>
                <a:ext uri="{C183D7F6-B498-43B3-948B-1728B52AA6E4}">
                  <adec:decorative xmlns:adec="http://schemas.microsoft.com/office/drawing/2017/decorative" val="1"/>
                </a:ext>
              </a:extLst>
            </p:cNvPr>
            <p:cNvSpPr/>
            <p:nvPr/>
          </p:nvSpPr>
          <p:spPr>
            <a:xfrm>
              <a:off x="9939517" y="2433529"/>
              <a:ext cx="820968" cy="820968"/>
            </a:xfrm>
            <a:prstGeom prst="rect">
              <a:avLst/>
            </a:prstGeom>
            <a:blipFill>
              <a:blip r:embed="rId10">
                <a:lum bright="-40000" contrast="-2000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203682E0-980C-F996-E27B-189E2B6FF755}"/>
                </a:ext>
              </a:extLst>
            </p:cNvPr>
            <p:cNvSpPr/>
            <p:nvPr/>
          </p:nvSpPr>
          <p:spPr>
            <a:xfrm>
              <a:off x="9177189" y="3419557"/>
              <a:ext cx="2345625" cy="615726"/>
            </a:xfrm>
            <a:custGeom>
              <a:avLst/>
              <a:gdLst>
                <a:gd name="connsiteX0" fmla="*/ 0 w 2345625"/>
                <a:gd name="connsiteY0" fmla="*/ 0 h 615726"/>
                <a:gd name="connsiteX1" fmla="*/ 2345625 w 2345625"/>
                <a:gd name="connsiteY1" fmla="*/ 0 h 615726"/>
                <a:gd name="connsiteX2" fmla="*/ 2345625 w 2345625"/>
                <a:gd name="connsiteY2" fmla="*/ 615726 h 615726"/>
                <a:gd name="connsiteX3" fmla="*/ 0 w 2345625"/>
                <a:gd name="connsiteY3" fmla="*/ 615726 h 615726"/>
                <a:gd name="connsiteX4" fmla="*/ 0 w 2345625"/>
                <a:gd name="connsiteY4" fmla="*/ 0 h 61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615726">
                  <a:moveTo>
                    <a:pt x="0" y="0"/>
                  </a:moveTo>
                  <a:lnTo>
                    <a:pt x="2345625" y="0"/>
                  </a:lnTo>
                  <a:lnTo>
                    <a:pt x="2345625" y="615726"/>
                  </a:lnTo>
                  <a:lnTo>
                    <a:pt x="0" y="6157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latin typeface="Arial Nova" panose="020B0504020202020204" pitchFamily="34" charset="0"/>
                  <a:ea typeface="+mn-ea"/>
                  <a:cs typeface="+mn-cs"/>
                </a:rPr>
                <a:t>Questions</a:t>
              </a:r>
            </a:p>
          </p:txBody>
        </p:sp>
        <p:sp>
          <p:nvSpPr>
            <p:cNvPr id="18" name="Freeform: Shape 17">
              <a:extLst>
                <a:ext uri="{FF2B5EF4-FFF2-40B4-BE49-F238E27FC236}">
                  <a16:creationId xmlns:a16="http://schemas.microsoft.com/office/drawing/2014/main" id="{FFBED5D7-2FF2-C5FA-15FB-016BAAA7EEAF}"/>
                </a:ext>
              </a:extLst>
            </p:cNvPr>
            <p:cNvSpPr/>
            <p:nvPr/>
          </p:nvSpPr>
          <p:spPr>
            <a:xfrm>
              <a:off x="9177189" y="4112055"/>
              <a:ext cx="2345625" cy="1387223"/>
            </a:xfrm>
            <a:custGeom>
              <a:avLst/>
              <a:gdLst>
                <a:gd name="connsiteX0" fmla="*/ 0 w 2345625"/>
                <a:gd name="connsiteY0" fmla="*/ 0 h 2160072"/>
                <a:gd name="connsiteX1" fmla="*/ 2345625 w 2345625"/>
                <a:gd name="connsiteY1" fmla="*/ 0 h 2160072"/>
                <a:gd name="connsiteX2" fmla="*/ 2345625 w 2345625"/>
                <a:gd name="connsiteY2" fmla="*/ 2160072 h 2160072"/>
                <a:gd name="connsiteX3" fmla="*/ 0 w 2345625"/>
                <a:gd name="connsiteY3" fmla="*/ 2160072 h 2160072"/>
                <a:gd name="connsiteX4" fmla="*/ 0 w 2345625"/>
                <a:gd name="connsiteY4" fmla="*/ 0 h 216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2160072">
                  <a:moveTo>
                    <a:pt x="0" y="0"/>
                  </a:moveTo>
                  <a:lnTo>
                    <a:pt x="2345625" y="0"/>
                  </a:lnTo>
                  <a:lnTo>
                    <a:pt x="2345625" y="2160072"/>
                  </a:lnTo>
                  <a:lnTo>
                    <a:pt x="0" y="21600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nSpc>
                  <a:spcPct val="100000"/>
                </a:lnSpc>
                <a:spcAft>
                  <a:spcPts val="840"/>
                </a:spcAft>
              </a:pPr>
              <a:r>
                <a:rPr lang="en-US" sz="2000" b="0" i="0" u="none" dirty="0">
                  <a:latin typeface="Arial Nova" panose="020B0504020202020204" pitchFamily="34" charset="0"/>
                  <a:ea typeface="+mn-ea"/>
                  <a:cs typeface="+mn-cs"/>
                </a:rPr>
                <a:t>Use the Q&amp;A feature</a:t>
              </a:r>
            </a:p>
            <a:p>
              <a:pPr lvl="0" algn="ctr">
                <a:lnSpc>
                  <a:spcPct val="100000"/>
                </a:lnSpc>
                <a:spcAft>
                  <a:spcPts val="840"/>
                </a:spcAft>
              </a:pPr>
              <a:r>
                <a:rPr lang="en-US" sz="2000" b="0" i="0" u="none" dirty="0">
                  <a:latin typeface="Arial Nova" panose="020B0504020202020204" pitchFamily="34" charset="0"/>
                  <a:ea typeface="+mn-ea"/>
                  <a:cs typeface="+mn-cs"/>
                </a:rPr>
                <a:t>*This training </a:t>
              </a:r>
              <a:br>
                <a:rPr lang="en-US" sz="2000" b="0" i="0" u="none" dirty="0">
                  <a:latin typeface="Arial Nova" panose="020B0504020202020204" pitchFamily="34" charset="0"/>
                  <a:ea typeface="+mn-ea"/>
                  <a:cs typeface="+mn-cs"/>
                </a:rPr>
              </a:br>
              <a:r>
                <a:rPr lang="en-US" sz="2000" b="0" i="0" u="none" dirty="0">
                  <a:latin typeface="Arial Nova" panose="020B0504020202020204" pitchFamily="34" charset="0"/>
                  <a:ea typeface="+mn-ea"/>
                  <a:cs typeface="+mn-cs"/>
                </a:rPr>
                <a:t>will not include </a:t>
              </a:r>
              <a:br>
                <a:rPr lang="en-US" sz="2000" b="0" i="0" u="none" dirty="0">
                  <a:latin typeface="Arial Nova" panose="020B0504020202020204" pitchFamily="34" charset="0"/>
                  <a:ea typeface="+mn-ea"/>
                  <a:cs typeface="+mn-cs"/>
                </a:rPr>
              </a:br>
              <a:r>
                <a:rPr lang="en-US" sz="2000" b="0" i="0" u="none" dirty="0">
                  <a:latin typeface="Arial Nova" panose="020B0504020202020204" pitchFamily="34" charset="0"/>
                  <a:ea typeface="+mn-ea"/>
                  <a:cs typeface="+mn-cs"/>
                </a:rPr>
                <a:t>Q&amp;A</a:t>
              </a:r>
              <a:br>
                <a:rPr lang="en-US" sz="2000" b="0" i="0" u="none" dirty="0">
                  <a:latin typeface="Arial Nova" panose="020B0504020202020204" pitchFamily="34" charset="0"/>
                  <a:ea typeface="+mn-ea"/>
                  <a:cs typeface="+mn-cs"/>
                </a:rPr>
              </a:br>
              <a:endParaRPr lang="en-US" sz="2000" dirty="0">
                <a:latin typeface="Arial Nova" panose="020B0504020202020204" pitchFamily="34" charset="0"/>
                <a:ea typeface="+mn-ea"/>
                <a:cs typeface="+mn-cs"/>
              </a:endParaRPr>
            </a:p>
          </p:txBody>
        </p:sp>
      </p:grpSp>
      <p:sp>
        <p:nvSpPr>
          <p:cNvPr id="7" name="Slide Number Placeholder 6">
            <a:extLst>
              <a:ext uri="{FF2B5EF4-FFF2-40B4-BE49-F238E27FC236}">
                <a16:creationId xmlns:a16="http://schemas.microsoft.com/office/drawing/2014/main" id="{6B48CA6F-C72D-F944-B10D-0504BB669B47}"/>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2</a:t>
            </a:fld>
            <a:endParaRPr lang="en-US" dirty="0"/>
          </a:p>
        </p:txBody>
      </p:sp>
    </p:spTree>
    <p:extLst>
      <p:ext uri="{BB962C8B-B14F-4D97-AF65-F5344CB8AC3E}">
        <p14:creationId xmlns:p14="http://schemas.microsoft.com/office/powerpoint/2010/main" val="3660221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DE48-04FF-01E2-E112-77BDAEF68DF4}"/>
              </a:ext>
            </a:extLst>
          </p:cNvPr>
          <p:cNvSpPr>
            <a:spLocks noGrp="1"/>
          </p:cNvSpPr>
          <p:nvPr>
            <p:ph type="title"/>
          </p:nvPr>
        </p:nvSpPr>
        <p:spPr>
          <a:xfrm>
            <a:off x="1154953" y="973668"/>
            <a:ext cx="9732654" cy="706964"/>
          </a:xfrm>
        </p:spPr>
        <p:txBody>
          <a:bodyPr/>
          <a:lstStyle/>
          <a:p>
            <a:r>
              <a:rPr lang="en-US" dirty="0"/>
              <a:t>PWFA—</a:t>
            </a:r>
            <a:br>
              <a:rPr lang="en-US" dirty="0"/>
            </a:br>
            <a:r>
              <a:rPr lang="en-US" dirty="0"/>
              <a:t>Related to, Affected by, or Arising out of </a:t>
            </a:r>
            <a:r>
              <a:rPr lang="en-US" sz="2800" dirty="0"/>
              <a:t>(2)</a:t>
            </a:r>
            <a:endParaRPr lang="en-US" dirty="0"/>
          </a:p>
        </p:txBody>
      </p:sp>
      <p:sp>
        <p:nvSpPr>
          <p:cNvPr id="3" name="Content Placeholder 2">
            <a:extLst>
              <a:ext uri="{FF2B5EF4-FFF2-40B4-BE49-F238E27FC236}">
                <a16:creationId xmlns:a16="http://schemas.microsoft.com/office/drawing/2014/main" id="{D1D6D895-69F0-FE59-82DC-46BC5BAD313F}"/>
              </a:ext>
            </a:extLst>
          </p:cNvPr>
          <p:cNvSpPr>
            <a:spLocks noGrp="1"/>
          </p:cNvSpPr>
          <p:nvPr>
            <p:ph idx="1"/>
          </p:nvPr>
        </p:nvSpPr>
        <p:spPr>
          <a:xfrm>
            <a:off x="1154953" y="2358571"/>
            <a:ext cx="9732654" cy="3967440"/>
          </a:xfrm>
        </p:spPr>
        <p:txBody>
          <a:bodyPr>
            <a:normAutofit/>
          </a:bodyPr>
          <a:lstStyle/>
          <a:p>
            <a:pPr>
              <a:spcBef>
                <a:spcPts val="1200"/>
              </a:spcBef>
            </a:pPr>
            <a:r>
              <a:rPr lang="en-US" sz="2400" dirty="0">
                <a:solidFill>
                  <a:schemeClr val="tx1"/>
                </a:solidFill>
                <a:latin typeface="Arial Nova" panose="020B0504020202020204" pitchFamily="34" charset="0"/>
              </a:rPr>
              <a:t>That the physical or mental condition is “related to, affected by, or arising out of” pregnancy, childbirth, or related medical conditions will be apparent in the majority of cases and readily ascertained when the employee is pregnant or just experienced childbirth.</a:t>
            </a:r>
          </a:p>
          <a:p>
            <a:pPr lvl="1">
              <a:spcBef>
                <a:spcPts val="1200"/>
              </a:spcBef>
            </a:pPr>
            <a:r>
              <a:rPr lang="en-US" sz="2400" dirty="0">
                <a:solidFill>
                  <a:schemeClr val="tx1"/>
                </a:solidFill>
                <a:latin typeface="Arial Nova" panose="020B0504020202020204" pitchFamily="34" charset="0"/>
              </a:rPr>
              <a:t>Example: A pregnant employee who experiences back pain when standing for long periods of time. The limitation is related to, affected by, or arising out of pregnancy.</a:t>
            </a:r>
          </a:p>
          <a:p>
            <a:endParaRPr lang="en-US" dirty="0"/>
          </a:p>
        </p:txBody>
      </p:sp>
      <p:sp>
        <p:nvSpPr>
          <p:cNvPr id="4" name="Slide Number Placeholder 3">
            <a:extLst>
              <a:ext uri="{FF2B5EF4-FFF2-40B4-BE49-F238E27FC236}">
                <a16:creationId xmlns:a16="http://schemas.microsoft.com/office/drawing/2014/main" id="{2A74094B-8F35-352E-CEC9-4BDC6E89E3B3}"/>
              </a:ext>
            </a:extLst>
          </p:cNvPr>
          <p:cNvSpPr>
            <a:spLocks noGrp="1"/>
          </p:cNvSpPr>
          <p:nvPr>
            <p:ph type="sldNum" sz="quarter" idx="12"/>
          </p:nvPr>
        </p:nvSpPr>
        <p:spPr/>
        <p:txBody>
          <a:bodyPr/>
          <a:lstStyle/>
          <a:p>
            <a:fld id="{9FF96B15-8338-45D5-A943-561235072D66}" type="slidenum">
              <a:rPr lang="en-US" noProof="0" smtClean="0"/>
              <a:t>20</a:t>
            </a:fld>
            <a:endParaRPr lang="en-US" noProof="0" dirty="0"/>
          </a:p>
        </p:txBody>
      </p:sp>
    </p:spTree>
    <p:extLst>
      <p:ext uri="{BB962C8B-B14F-4D97-AF65-F5344CB8AC3E}">
        <p14:creationId xmlns:p14="http://schemas.microsoft.com/office/powerpoint/2010/main" val="483784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10CE-BB62-3087-D84E-22B2B1C5B504}"/>
              </a:ext>
            </a:extLst>
          </p:cNvPr>
          <p:cNvSpPr>
            <a:spLocks noGrp="1"/>
          </p:cNvSpPr>
          <p:nvPr>
            <p:ph type="title"/>
          </p:nvPr>
        </p:nvSpPr>
        <p:spPr>
          <a:xfrm>
            <a:off x="1154953" y="973668"/>
            <a:ext cx="10035786" cy="706964"/>
          </a:xfrm>
        </p:spPr>
        <p:txBody>
          <a:bodyPr/>
          <a:lstStyle/>
          <a:p>
            <a:r>
              <a:rPr lang="en-US" dirty="0"/>
              <a:t>PWFA—Pregnancy, Childbirth or Related Medical Conditions</a:t>
            </a:r>
          </a:p>
        </p:txBody>
      </p:sp>
      <p:sp>
        <p:nvSpPr>
          <p:cNvPr id="3" name="Content Placeholder 2">
            <a:extLst>
              <a:ext uri="{FF2B5EF4-FFF2-40B4-BE49-F238E27FC236}">
                <a16:creationId xmlns:a16="http://schemas.microsoft.com/office/drawing/2014/main" id="{D22A4899-2FB9-1B22-BF6A-6F820539F3F0}"/>
              </a:ext>
            </a:extLst>
          </p:cNvPr>
          <p:cNvSpPr>
            <a:spLocks noGrp="1"/>
          </p:cNvSpPr>
          <p:nvPr>
            <p:ph idx="1"/>
          </p:nvPr>
        </p:nvSpPr>
        <p:spPr>
          <a:xfrm>
            <a:off x="1154953" y="2569634"/>
            <a:ext cx="10035786" cy="3639256"/>
          </a:xfrm>
        </p:spPr>
        <p:txBody>
          <a:bodyPr>
            <a:normAutofit fontScale="92500" lnSpcReduction="20000"/>
          </a:bodyPr>
          <a:lstStyle/>
          <a:p>
            <a:pPr>
              <a:lnSpc>
                <a:spcPct val="110000"/>
              </a:lnSpc>
              <a:spcBef>
                <a:spcPts val="1200"/>
              </a:spcBef>
            </a:pPr>
            <a:r>
              <a:rPr lang="en-US" sz="2600" dirty="0">
                <a:solidFill>
                  <a:schemeClr val="tx1"/>
                </a:solidFill>
                <a:latin typeface="Arial Nova" panose="020B0504020202020204" pitchFamily="34" charset="0"/>
              </a:rPr>
              <a:t>The PWFA uses the term “pregnancy, childbirth, or related medical conditions,” which is the same term used in Title VII (42 U.S.C. § 2000e(k)).</a:t>
            </a:r>
          </a:p>
          <a:p>
            <a:pPr>
              <a:lnSpc>
                <a:spcPct val="110000"/>
              </a:lnSpc>
              <a:spcBef>
                <a:spcPts val="1200"/>
              </a:spcBef>
            </a:pPr>
            <a:r>
              <a:rPr lang="en-US" sz="2600" dirty="0">
                <a:solidFill>
                  <a:schemeClr val="tx1"/>
                </a:solidFill>
                <a:latin typeface="Arial Nova" panose="020B0504020202020204" pitchFamily="34" charset="0"/>
              </a:rPr>
              <a:t>The final rule explains that the Commission will use the same meaning under the PWFA as the Commission and courts have used for Title VII.</a:t>
            </a:r>
          </a:p>
          <a:p>
            <a:pPr>
              <a:lnSpc>
                <a:spcPct val="110000"/>
              </a:lnSpc>
              <a:spcBef>
                <a:spcPts val="1200"/>
              </a:spcBef>
            </a:pPr>
            <a:r>
              <a:rPr lang="en-US" sz="2600" dirty="0">
                <a:solidFill>
                  <a:schemeClr val="tx1"/>
                </a:solidFill>
                <a:latin typeface="Arial Nova" panose="020B0504020202020204" pitchFamily="34" charset="0"/>
              </a:rPr>
              <a:t>Whether something qualifies as pregnancy, childbirth, or related medical condition can vary based on the facts.</a:t>
            </a:r>
          </a:p>
          <a:p>
            <a:pPr>
              <a:lnSpc>
                <a:spcPct val="110000"/>
              </a:lnSpc>
              <a:spcBef>
                <a:spcPts val="1200"/>
              </a:spcBef>
            </a:pPr>
            <a:r>
              <a:rPr lang="en-US" sz="2600" dirty="0">
                <a:solidFill>
                  <a:schemeClr val="tx1"/>
                </a:solidFill>
                <a:latin typeface="Arial Nova" panose="020B0504020202020204" pitchFamily="34" charset="0"/>
              </a:rPr>
              <a:t>The final rule provides additional examples of “related medical conditions.”</a:t>
            </a:r>
          </a:p>
          <a:p>
            <a:endParaRPr lang="en-US" dirty="0"/>
          </a:p>
        </p:txBody>
      </p:sp>
      <p:sp>
        <p:nvSpPr>
          <p:cNvPr id="4" name="Slide Number Placeholder 3">
            <a:extLst>
              <a:ext uri="{FF2B5EF4-FFF2-40B4-BE49-F238E27FC236}">
                <a16:creationId xmlns:a16="http://schemas.microsoft.com/office/drawing/2014/main" id="{5F7D12F4-F296-D42E-FA99-AEA0F81E9A2D}"/>
              </a:ext>
            </a:extLst>
          </p:cNvPr>
          <p:cNvSpPr>
            <a:spLocks noGrp="1"/>
          </p:cNvSpPr>
          <p:nvPr>
            <p:ph type="sldNum" sz="quarter" idx="12"/>
          </p:nvPr>
        </p:nvSpPr>
        <p:spPr/>
        <p:txBody>
          <a:bodyPr/>
          <a:lstStyle/>
          <a:p>
            <a:fld id="{9FF96B15-8338-45D5-A943-561235072D66}" type="slidenum">
              <a:rPr lang="en-US" noProof="0" smtClean="0"/>
              <a:t>21</a:t>
            </a:fld>
            <a:endParaRPr lang="en-US" noProof="0" dirty="0"/>
          </a:p>
        </p:txBody>
      </p:sp>
    </p:spTree>
    <p:extLst>
      <p:ext uri="{BB962C8B-B14F-4D97-AF65-F5344CB8AC3E}">
        <p14:creationId xmlns:p14="http://schemas.microsoft.com/office/powerpoint/2010/main" val="997709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E016-6B0A-8774-88C3-6DCE8BF78D0C}"/>
              </a:ext>
            </a:extLst>
          </p:cNvPr>
          <p:cNvSpPr>
            <a:spLocks noGrp="1"/>
          </p:cNvSpPr>
          <p:nvPr>
            <p:ph type="title"/>
          </p:nvPr>
        </p:nvSpPr>
        <p:spPr/>
        <p:txBody>
          <a:bodyPr/>
          <a:lstStyle/>
          <a:p>
            <a:r>
              <a:rPr lang="en-US" dirty="0"/>
              <a:t>PWFA—Undue Hardship</a:t>
            </a:r>
          </a:p>
        </p:txBody>
      </p:sp>
      <p:sp>
        <p:nvSpPr>
          <p:cNvPr id="3" name="Content Placeholder 2">
            <a:extLst>
              <a:ext uri="{FF2B5EF4-FFF2-40B4-BE49-F238E27FC236}">
                <a16:creationId xmlns:a16="http://schemas.microsoft.com/office/drawing/2014/main" id="{78E3036A-94CF-12FF-AC23-6C40BC2FC814}"/>
              </a:ext>
            </a:extLst>
          </p:cNvPr>
          <p:cNvSpPr>
            <a:spLocks noGrp="1"/>
          </p:cNvSpPr>
          <p:nvPr>
            <p:ph idx="1"/>
          </p:nvPr>
        </p:nvSpPr>
        <p:spPr>
          <a:xfrm>
            <a:off x="1154955" y="2603500"/>
            <a:ext cx="10035784" cy="3718278"/>
          </a:xfrm>
        </p:spPr>
        <p:txBody>
          <a:bodyPr/>
          <a:lstStyle/>
          <a:p>
            <a:pPr>
              <a:spcBef>
                <a:spcPts val="1200"/>
              </a:spcBef>
            </a:pPr>
            <a:r>
              <a:rPr lang="en-US" sz="2400" dirty="0">
                <a:solidFill>
                  <a:schemeClr val="tx1"/>
                </a:solidFill>
                <a:latin typeface="Arial Nova" panose="020B0504020202020204" pitchFamily="34" charset="0"/>
              </a:rPr>
              <a:t>The PWFA says to use the same definition for “undue hardship” as the ADA. The final rule does so, with a few additions to account for the differences between the ADA and the PWFA.</a:t>
            </a:r>
          </a:p>
          <a:p>
            <a:pPr>
              <a:spcBef>
                <a:spcPts val="1200"/>
              </a:spcBef>
            </a:pPr>
            <a:r>
              <a:rPr lang="en-US" sz="2400" dirty="0">
                <a:solidFill>
                  <a:schemeClr val="tx1"/>
                </a:solidFill>
                <a:latin typeface="Arial Nova" panose="020B0504020202020204" pitchFamily="34" charset="0"/>
              </a:rPr>
              <a:t>The final rule explains that, as under the ADA, “undue hardship” means significant difficulty or expense. </a:t>
            </a:r>
          </a:p>
          <a:p>
            <a:pPr lvl="1">
              <a:spcBef>
                <a:spcPts val="1200"/>
              </a:spcBef>
            </a:pPr>
            <a:r>
              <a:rPr lang="en-US" sz="2200" dirty="0">
                <a:solidFill>
                  <a:schemeClr val="tx1"/>
                </a:solidFill>
                <a:latin typeface="Arial Nova" panose="020B0504020202020204" pitchFamily="34" charset="0"/>
              </a:rPr>
              <a:t>Focuses on the resources and circumstance of the particular employer in relationship to the cost or difficulty of providing a specific accommodation. </a:t>
            </a:r>
          </a:p>
          <a:p>
            <a:endParaRPr lang="en-US" dirty="0"/>
          </a:p>
        </p:txBody>
      </p:sp>
      <p:sp>
        <p:nvSpPr>
          <p:cNvPr id="4" name="Slide Number Placeholder 3">
            <a:extLst>
              <a:ext uri="{FF2B5EF4-FFF2-40B4-BE49-F238E27FC236}">
                <a16:creationId xmlns:a16="http://schemas.microsoft.com/office/drawing/2014/main" id="{056F9692-4E6F-DC05-88FC-90709A06E91B}"/>
              </a:ext>
            </a:extLst>
          </p:cNvPr>
          <p:cNvSpPr>
            <a:spLocks noGrp="1"/>
          </p:cNvSpPr>
          <p:nvPr>
            <p:ph type="sldNum" sz="quarter" idx="12"/>
          </p:nvPr>
        </p:nvSpPr>
        <p:spPr/>
        <p:txBody>
          <a:bodyPr/>
          <a:lstStyle/>
          <a:p>
            <a:fld id="{9FF96B15-8338-45D5-A943-561235072D66}" type="slidenum">
              <a:rPr lang="en-US" noProof="0" smtClean="0"/>
              <a:t>22</a:t>
            </a:fld>
            <a:endParaRPr lang="en-US" noProof="0" dirty="0"/>
          </a:p>
        </p:txBody>
      </p:sp>
    </p:spTree>
    <p:extLst>
      <p:ext uri="{BB962C8B-B14F-4D97-AF65-F5344CB8AC3E}">
        <p14:creationId xmlns:p14="http://schemas.microsoft.com/office/powerpoint/2010/main" val="3767991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E016-6B0A-8774-88C3-6DCE8BF78D0C}"/>
              </a:ext>
            </a:extLst>
          </p:cNvPr>
          <p:cNvSpPr>
            <a:spLocks noGrp="1"/>
          </p:cNvSpPr>
          <p:nvPr>
            <p:ph type="title"/>
          </p:nvPr>
        </p:nvSpPr>
        <p:spPr>
          <a:xfrm>
            <a:off x="1154953" y="999068"/>
            <a:ext cx="10035784" cy="706964"/>
          </a:xfrm>
        </p:spPr>
        <p:txBody>
          <a:bodyPr/>
          <a:lstStyle/>
          <a:p>
            <a:r>
              <a:rPr lang="en-US" dirty="0"/>
              <a:t>PWFA—Additions to Undue Hardship Factors</a:t>
            </a:r>
          </a:p>
        </p:txBody>
      </p:sp>
      <p:sp>
        <p:nvSpPr>
          <p:cNvPr id="3" name="Content Placeholder 2">
            <a:extLst>
              <a:ext uri="{FF2B5EF4-FFF2-40B4-BE49-F238E27FC236}">
                <a16:creationId xmlns:a16="http://schemas.microsoft.com/office/drawing/2014/main" id="{78E3036A-94CF-12FF-AC23-6C40BC2FC814}"/>
              </a:ext>
            </a:extLst>
          </p:cNvPr>
          <p:cNvSpPr>
            <a:spLocks noGrp="1"/>
          </p:cNvSpPr>
          <p:nvPr>
            <p:ph idx="1"/>
          </p:nvPr>
        </p:nvSpPr>
        <p:spPr>
          <a:xfrm>
            <a:off x="1154956" y="2603500"/>
            <a:ext cx="4742676" cy="3718278"/>
          </a:xfrm>
        </p:spPr>
        <p:txBody>
          <a:bodyPr/>
          <a:lstStyle/>
          <a:p>
            <a:pPr>
              <a:spcBef>
                <a:spcPts val="1200"/>
              </a:spcBef>
            </a:pPr>
            <a:r>
              <a:rPr lang="en-US" sz="2400" dirty="0">
                <a:solidFill>
                  <a:schemeClr val="tx1"/>
                </a:solidFill>
                <a:latin typeface="Arial Nova" panose="020B0504020202020204" pitchFamily="34" charset="0"/>
              </a:rPr>
              <a:t>Under the PWFA, a reasonable accommodation may be the </a:t>
            </a:r>
            <a:r>
              <a:rPr lang="en-US" sz="2400" b="1" dirty="0">
                <a:solidFill>
                  <a:schemeClr val="tx1"/>
                </a:solidFill>
                <a:latin typeface="Arial Nova" panose="020B0504020202020204" pitchFamily="34" charset="0"/>
              </a:rPr>
              <a:t>temporary suspension of </a:t>
            </a:r>
            <a:br>
              <a:rPr lang="en-US" sz="2400" b="1" dirty="0">
                <a:solidFill>
                  <a:schemeClr val="tx1"/>
                </a:solidFill>
                <a:latin typeface="Arial Nova" panose="020B0504020202020204" pitchFamily="34" charset="0"/>
              </a:rPr>
            </a:br>
            <a:r>
              <a:rPr lang="en-US" sz="2400" b="1" dirty="0">
                <a:solidFill>
                  <a:schemeClr val="tx1"/>
                </a:solidFill>
                <a:latin typeface="Arial Nova" panose="020B0504020202020204" pitchFamily="34" charset="0"/>
              </a:rPr>
              <a:t>an essential function</a:t>
            </a:r>
            <a:r>
              <a:rPr lang="en-US" sz="2400" dirty="0">
                <a:solidFill>
                  <a:schemeClr val="tx1"/>
                </a:solidFill>
                <a:latin typeface="Arial Nova" panose="020B0504020202020204" pitchFamily="34" charset="0"/>
              </a:rPr>
              <a:t>. </a:t>
            </a:r>
          </a:p>
          <a:p>
            <a:pPr>
              <a:spcBef>
                <a:spcPts val="1200"/>
              </a:spcBef>
            </a:pPr>
            <a:r>
              <a:rPr lang="en-US" sz="2400" dirty="0">
                <a:solidFill>
                  <a:schemeClr val="tx1"/>
                </a:solidFill>
                <a:latin typeface="Arial Nova" panose="020B0504020202020204" pitchFamily="34" charset="0"/>
              </a:rPr>
              <a:t>The final rule includes a list of undue hardship factors to consider for this type of reasonable accommodation.</a:t>
            </a:r>
          </a:p>
          <a:p>
            <a:endParaRPr lang="en-US" dirty="0"/>
          </a:p>
        </p:txBody>
      </p:sp>
      <p:sp>
        <p:nvSpPr>
          <p:cNvPr id="4" name="Slide Number Placeholder 3">
            <a:extLst>
              <a:ext uri="{FF2B5EF4-FFF2-40B4-BE49-F238E27FC236}">
                <a16:creationId xmlns:a16="http://schemas.microsoft.com/office/drawing/2014/main" id="{056F9692-4E6F-DC05-88FC-90709A06E91B}"/>
              </a:ext>
            </a:extLst>
          </p:cNvPr>
          <p:cNvSpPr>
            <a:spLocks noGrp="1"/>
          </p:cNvSpPr>
          <p:nvPr>
            <p:ph type="sldNum" sz="quarter" idx="12"/>
          </p:nvPr>
        </p:nvSpPr>
        <p:spPr/>
        <p:txBody>
          <a:bodyPr/>
          <a:lstStyle/>
          <a:p>
            <a:fld id="{9FF96B15-8338-45D5-A943-561235072D66}" type="slidenum">
              <a:rPr lang="en-US" noProof="0" smtClean="0"/>
              <a:t>23</a:t>
            </a:fld>
            <a:endParaRPr lang="en-US" noProof="0" dirty="0"/>
          </a:p>
        </p:txBody>
      </p:sp>
      <p:pic>
        <p:nvPicPr>
          <p:cNvPr id="10" name="Picture 9">
            <a:extLst>
              <a:ext uri="{FF2B5EF4-FFF2-40B4-BE49-F238E27FC236}">
                <a16:creationId xmlns:a16="http://schemas.microsoft.com/office/drawing/2014/main" id="{A6FD0F9E-6645-FA39-8C12-1B368670826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94370" y="2603499"/>
            <a:ext cx="4896367" cy="3268149"/>
          </a:xfrm>
          <a:prstGeom prst="rect">
            <a:avLst/>
          </a:prstGeom>
        </p:spPr>
      </p:pic>
    </p:spTree>
    <p:extLst>
      <p:ext uri="{BB962C8B-B14F-4D97-AF65-F5344CB8AC3E}">
        <p14:creationId xmlns:p14="http://schemas.microsoft.com/office/powerpoint/2010/main" val="829992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699FE-B736-3581-48A5-7AB570D5C504}"/>
              </a:ext>
            </a:extLst>
          </p:cNvPr>
          <p:cNvSpPr>
            <a:spLocks noGrp="1"/>
          </p:cNvSpPr>
          <p:nvPr>
            <p:ph type="title"/>
          </p:nvPr>
        </p:nvSpPr>
        <p:spPr>
          <a:xfrm>
            <a:off x="1154953" y="973668"/>
            <a:ext cx="10035786" cy="706964"/>
          </a:xfrm>
        </p:spPr>
        <p:txBody>
          <a:bodyPr/>
          <a:lstStyle/>
          <a:p>
            <a:r>
              <a:rPr lang="en-US" dirty="0"/>
              <a:t>PWFA—Additions to Undue Hardship: Predictable Assessments</a:t>
            </a:r>
          </a:p>
        </p:txBody>
      </p:sp>
      <p:sp>
        <p:nvSpPr>
          <p:cNvPr id="3" name="Content Placeholder 2">
            <a:extLst>
              <a:ext uri="{FF2B5EF4-FFF2-40B4-BE49-F238E27FC236}">
                <a16:creationId xmlns:a16="http://schemas.microsoft.com/office/drawing/2014/main" id="{3DAB8456-6CB1-C45B-3ED3-77F8EF82DB9E}"/>
              </a:ext>
            </a:extLst>
          </p:cNvPr>
          <p:cNvSpPr>
            <a:spLocks noGrp="1"/>
          </p:cNvSpPr>
          <p:nvPr>
            <p:ph idx="1"/>
          </p:nvPr>
        </p:nvSpPr>
        <p:spPr>
          <a:xfrm>
            <a:off x="1154955" y="2603500"/>
            <a:ext cx="4941045" cy="3416300"/>
          </a:xfrm>
        </p:spPr>
        <p:txBody>
          <a:bodyPr>
            <a:normAutofit/>
          </a:bodyPr>
          <a:lstStyle/>
          <a:p>
            <a:pPr>
              <a:spcBef>
                <a:spcPts val="1200"/>
              </a:spcBef>
            </a:pPr>
            <a:r>
              <a:rPr lang="en-US" sz="2400" dirty="0">
                <a:solidFill>
                  <a:schemeClr val="tx1"/>
                </a:solidFill>
                <a:latin typeface="Arial Nova" panose="020B0504020202020204" pitchFamily="34" charset="0"/>
              </a:rPr>
              <a:t>The final rule identifies </a:t>
            </a:r>
            <a:r>
              <a:rPr lang="en-US" sz="2400" b="1" dirty="0">
                <a:solidFill>
                  <a:schemeClr val="tx1"/>
                </a:solidFill>
                <a:latin typeface="Arial Nova" panose="020B0504020202020204" pitchFamily="34" charset="0"/>
              </a:rPr>
              <a:t>four simple modifications </a:t>
            </a:r>
            <a:r>
              <a:rPr lang="en-US" sz="2400" dirty="0">
                <a:solidFill>
                  <a:schemeClr val="tx1"/>
                </a:solidFill>
                <a:latin typeface="Arial Nova" panose="020B0504020202020204" pitchFamily="34" charset="0"/>
              </a:rPr>
              <a:t>that will,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in virtually all cases, be found to be reasonable accommodations that do not impose an undue hardship when requested by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an employee due to pregnancy. The final rule calls these </a:t>
            </a:r>
            <a:r>
              <a:rPr lang="en-US" sz="2400" b="1" dirty="0">
                <a:solidFill>
                  <a:schemeClr val="tx1"/>
                </a:solidFill>
                <a:latin typeface="Arial Nova" panose="020B0504020202020204" pitchFamily="34" charset="0"/>
              </a:rPr>
              <a:t>“predictable assessments.” </a:t>
            </a:r>
          </a:p>
        </p:txBody>
      </p:sp>
      <p:sp>
        <p:nvSpPr>
          <p:cNvPr id="4" name="Slide Number Placeholder 3">
            <a:extLst>
              <a:ext uri="{FF2B5EF4-FFF2-40B4-BE49-F238E27FC236}">
                <a16:creationId xmlns:a16="http://schemas.microsoft.com/office/drawing/2014/main" id="{4CA07985-2355-CDD6-E488-02F62C6236F5}"/>
              </a:ext>
            </a:extLst>
          </p:cNvPr>
          <p:cNvSpPr>
            <a:spLocks noGrp="1"/>
          </p:cNvSpPr>
          <p:nvPr>
            <p:ph type="sldNum" sz="quarter" idx="12"/>
          </p:nvPr>
        </p:nvSpPr>
        <p:spPr/>
        <p:txBody>
          <a:bodyPr/>
          <a:lstStyle/>
          <a:p>
            <a:fld id="{9FF96B15-8338-45D5-A943-561235072D66}" type="slidenum">
              <a:rPr lang="en-US" noProof="0" smtClean="0"/>
              <a:t>24</a:t>
            </a:fld>
            <a:endParaRPr lang="en-US" noProof="0" dirty="0"/>
          </a:p>
        </p:txBody>
      </p:sp>
      <p:pic>
        <p:nvPicPr>
          <p:cNvPr id="6" name="Picture 5">
            <a:extLst>
              <a:ext uri="{FF2B5EF4-FFF2-40B4-BE49-F238E27FC236}">
                <a16:creationId xmlns:a16="http://schemas.microsoft.com/office/drawing/2014/main" id="{704406DD-F082-6D92-ABF4-EB0982B0566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49694" y="2603500"/>
            <a:ext cx="4941045" cy="3294030"/>
          </a:xfrm>
          <a:prstGeom prst="rect">
            <a:avLst/>
          </a:prstGeom>
        </p:spPr>
      </p:pic>
    </p:spTree>
    <p:extLst>
      <p:ext uri="{BB962C8B-B14F-4D97-AF65-F5344CB8AC3E}">
        <p14:creationId xmlns:p14="http://schemas.microsoft.com/office/powerpoint/2010/main" val="3298239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699FE-B736-3581-48A5-7AB570D5C504}"/>
              </a:ext>
            </a:extLst>
          </p:cNvPr>
          <p:cNvSpPr>
            <a:spLocks noGrp="1"/>
          </p:cNvSpPr>
          <p:nvPr>
            <p:ph type="title"/>
          </p:nvPr>
        </p:nvSpPr>
        <p:spPr>
          <a:xfrm>
            <a:off x="1154953" y="973668"/>
            <a:ext cx="10035786" cy="706964"/>
          </a:xfrm>
        </p:spPr>
        <p:txBody>
          <a:bodyPr/>
          <a:lstStyle/>
          <a:p>
            <a:r>
              <a:rPr lang="en-US" dirty="0"/>
              <a:t>PWFA—Additions to Undue Hardship: Predictable Assessments </a:t>
            </a:r>
            <a:r>
              <a:rPr lang="en-US" sz="2800" dirty="0"/>
              <a:t>(2)</a:t>
            </a:r>
            <a:endParaRPr lang="en-US" dirty="0"/>
          </a:p>
        </p:txBody>
      </p:sp>
      <p:sp>
        <p:nvSpPr>
          <p:cNvPr id="3" name="Content Placeholder 2">
            <a:extLst>
              <a:ext uri="{FF2B5EF4-FFF2-40B4-BE49-F238E27FC236}">
                <a16:creationId xmlns:a16="http://schemas.microsoft.com/office/drawing/2014/main" id="{3DAB8456-6CB1-C45B-3ED3-77F8EF82DB9E}"/>
              </a:ext>
            </a:extLst>
          </p:cNvPr>
          <p:cNvSpPr>
            <a:spLocks noGrp="1"/>
          </p:cNvSpPr>
          <p:nvPr>
            <p:ph idx="1"/>
          </p:nvPr>
        </p:nvSpPr>
        <p:spPr>
          <a:xfrm>
            <a:off x="1154955" y="2603499"/>
            <a:ext cx="10035784" cy="3605389"/>
          </a:xfrm>
        </p:spPr>
        <p:txBody>
          <a:bodyPr>
            <a:normAutofit/>
          </a:bodyPr>
          <a:lstStyle/>
          <a:p>
            <a:pPr>
              <a:spcBef>
                <a:spcPts val="1200"/>
              </a:spcBef>
            </a:pPr>
            <a:r>
              <a:rPr lang="en-US" sz="2400" dirty="0">
                <a:solidFill>
                  <a:schemeClr val="tx1"/>
                </a:solidFill>
                <a:latin typeface="Arial Nova" panose="020B0504020202020204" pitchFamily="34" charset="0"/>
              </a:rPr>
              <a:t>The four accommodations allow an employee:</a:t>
            </a:r>
          </a:p>
          <a:p>
            <a:pPr lvl="1">
              <a:spcBef>
                <a:spcPts val="1200"/>
              </a:spcBef>
            </a:pPr>
            <a:r>
              <a:rPr lang="en-US" sz="2400" dirty="0">
                <a:solidFill>
                  <a:schemeClr val="tx1"/>
                </a:solidFill>
                <a:latin typeface="Arial Nova" panose="020B0504020202020204" pitchFamily="34" charset="0"/>
              </a:rPr>
              <a:t>to carry or keep water near and drink, as needed;</a:t>
            </a:r>
          </a:p>
          <a:p>
            <a:pPr lvl="1">
              <a:spcBef>
                <a:spcPts val="1200"/>
              </a:spcBef>
            </a:pPr>
            <a:r>
              <a:rPr lang="en-US" sz="2400" dirty="0">
                <a:solidFill>
                  <a:schemeClr val="tx1"/>
                </a:solidFill>
                <a:latin typeface="Arial Nova" panose="020B0504020202020204" pitchFamily="34" charset="0"/>
              </a:rPr>
              <a:t>additional restroom breaks, as needed;</a:t>
            </a:r>
          </a:p>
          <a:p>
            <a:pPr lvl="1">
              <a:spcBef>
                <a:spcPts val="1200"/>
              </a:spcBef>
            </a:pPr>
            <a:r>
              <a:rPr lang="en-US" sz="2400" dirty="0">
                <a:solidFill>
                  <a:schemeClr val="tx1"/>
                </a:solidFill>
                <a:latin typeface="Arial Nova" panose="020B0504020202020204" pitchFamily="34" charset="0"/>
              </a:rPr>
              <a:t>to sit in jobs that typically require standing and to stand in jobs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that typically require sitting, as needed; and</a:t>
            </a:r>
          </a:p>
          <a:p>
            <a:pPr lvl="1">
              <a:spcBef>
                <a:spcPts val="1200"/>
              </a:spcBef>
            </a:pPr>
            <a:r>
              <a:rPr lang="en-US" sz="2400" dirty="0">
                <a:solidFill>
                  <a:schemeClr val="tx1"/>
                </a:solidFill>
                <a:latin typeface="Arial Nova" panose="020B0504020202020204" pitchFamily="34" charset="0"/>
              </a:rPr>
              <a:t>breaks to eat and drink, as needed. </a:t>
            </a:r>
          </a:p>
        </p:txBody>
      </p:sp>
      <p:sp>
        <p:nvSpPr>
          <p:cNvPr id="4" name="Slide Number Placeholder 3">
            <a:extLst>
              <a:ext uri="{FF2B5EF4-FFF2-40B4-BE49-F238E27FC236}">
                <a16:creationId xmlns:a16="http://schemas.microsoft.com/office/drawing/2014/main" id="{4CA07985-2355-CDD6-E488-02F62C6236F5}"/>
              </a:ext>
            </a:extLst>
          </p:cNvPr>
          <p:cNvSpPr>
            <a:spLocks noGrp="1"/>
          </p:cNvSpPr>
          <p:nvPr>
            <p:ph type="sldNum" sz="quarter" idx="12"/>
          </p:nvPr>
        </p:nvSpPr>
        <p:spPr/>
        <p:txBody>
          <a:bodyPr/>
          <a:lstStyle/>
          <a:p>
            <a:fld id="{9FF96B15-8338-45D5-A943-561235072D66}" type="slidenum">
              <a:rPr lang="en-US" noProof="0" smtClean="0"/>
              <a:t>25</a:t>
            </a:fld>
            <a:endParaRPr lang="en-US" noProof="0" dirty="0"/>
          </a:p>
        </p:txBody>
      </p:sp>
    </p:spTree>
    <p:extLst>
      <p:ext uri="{BB962C8B-B14F-4D97-AF65-F5344CB8AC3E}">
        <p14:creationId xmlns:p14="http://schemas.microsoft.com/office/powerpoint/2010/main" val="2405641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A841D-F966-A7B4-307B-984289052F1D}"/>
              </a:ext>
            </a:extLst>
          </p:cNvPr>
          <p:cNvSpPr>
            <a:spLocks noGrp="1"/>
          </p:cNvSpPr>
          <p:nvPr>
            <p:ph type="title"/>
          </p:nvPr>
        </p:nvSpPr>
        <p:spPr/>
        <p:txBody>
          <a:bodyPr/>
          <a:lstStyle/>
          <a:p>
            <a:r>
              <a:rPr lang="en-US" dirty="0"/>
              <a:t>PWFA—Requesting Accommodation</a:t>
            </a:r>
          </a:p>
        </p:txBody>
      </p:sp>
      <p:sp>
        <p:nvSpPr>
          <p:cNvPr id="3" name="Content Placeholder 2">
            <a:extLst>
              <a:ext uri="{FF2B5EF4-FFF2-40B4-BE49-F238E27FC236}">
                <a16:creationId xmlns:a16="http://schemas.microsoft.com/office/drawing/2014/main" id="{CC47CD6E-4D7D-15FC-B86C-914F64D4935A}"/>
              </a:ext>
            </a:extLst>
          </p:cNvPr>
          <p:cNvSpPr>
            <a:spLocks noGrp="1"/>
          </p:cNvSpPr>
          <p:nvPr>
            <p:ph idx="1"/>
          </p:nvPr>
        </p:nvSpPr>
        <p:spPr>
          <a:xfrm>
            <a:off x="1154955" y="2524478"/>
            <a:ext cx="10035784" cy="3774722"/>
          </a:xfrm>
        </p:spPr>
        <p:txBody>
          <a:bodyPr>
            <a:normAutofit fontScale="92500"/>
          </a:bodyPr>
          <a:lstStyle/>
          <a:p>
            <a:pPr>
              <a:spcBef>
                <a:spcPts val="1200"/>
              </a:spcBef>
            </a:pPr>
            <a:r>
              <a:rPr lang="en-US" sz="2400" dirty="0">
                <a:solidFill>
                  <a:schemeClr val="tx1"/>
                </a:solidFill>
                <a:latin typeface="Arial Nova" panose="020B0504020202020204" pitchFamily="34" charset="0"/>
              </a:rPr>
              <a:t>Under the final rule, to request an accommodation the employee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(or their representative) must communicate to the employer that:</a:t>
            </a:r>
          </a:p>
          <a:p>
            <a:pPr lvl="1">
              <a:spcBef>
                <a:spcPts val="1200"/>
              </a:spcBef>
            </a:pPr>
            <a:r>
              <a:rPr lang="en-US" sz="2200" dirty="0">
                <a:solidFill>
                  <a:schemeClr val="tx1"/>
                </a:solidFill>
                <a:latin typeface="Arial Nova" panose="020B0504020202020204" pitchFamily="34" charset="0"/>
              </a:rPr>
              <a:t>The employee has a </a:t>
            </a:r>
            <a:r>
              <a:rPr lang="en-US" sz="2200" u="sng" dirty="0">
                <a:solidFill>
                  <a:schemeClr val="tx1"/>
                </a:solidFill>
                <a:latin typeface="Arial Nova" panose="020B0504020202020204" pitchFamily="34" charset="0"/>
              </a:rPr>
              <a:t>limitation</a:t>
            </a:r>
            <a:r>
              <a:rPr lang="en-US" sz="2200" dirty="0">
                <a:solidFill>
                  <a:schemeClr val="tx1"/>
                </a:solidFill>
                <a:latin typeface="Arial Nova" panose="020B0504020202020204" pitchFamily="34" charset="0"/>
              </a:rPr>
              <a:t> (a physical or mental condition related to, affected by, or arising out of pregnancy, childbirth, or related medical conditions) and</a:t>
            </a:r>
          </a:p>
          <a:p>
            <a:pPr lvl="1">
              <a:spcBef>
                <a:spcPts val="1200"/>
              </a:spcBef>
            </a:pPr>
            <a:r>
              <a:rPr lang="en-US" sz="2200" dirty="0">
                <a:solidFill>
                  <a:schemeClr val="tx1"/>
                </a:solidFill>
                <a:latin typeface="Arial Nova" panose="020B0504020202020204" pitchFamily="34" charset="0"/>
              </a:rPr>
              <a:t>The employee </a:t>
            </a:r>
            <a:r>
              <a:rPr lang="en-US" sz="2200" u="sng" dirty="0">
                <a:solidFill>
                  <a:schemeClr val="tx1"/>
                </a:solidFill>
                <a:latin typeface="Arial Nova" panose="020B0504020202020204" pitchFamily="34" charset="0"/>
              </a:rPr>
              <a:t>needs an adjustment or change</a:t>
            </a:r>
            <a:r>
              <a:rPr lang="en-US" sz="2200" dirty="0">
                <a:solidFill>
                  <a:schemeClr val="tx1"/>
                </a:solidFill>
                <a:latin typeface="Arial Nova" panose="020B0504020202020204" pitchFamily="34" charset="0"/>
              </a:rPr>
              <a:t> at work due to the limitation.</a:t>
            </a:r>
          </a:p>
          <a:p>
            <a:pPr>
              <a:spcBef>
                <a:spcPts val="1200"/>
              </a:spcBef>
            </a:pPr>
            <a:r>
              <a:rPr lang="en-US" sz="2400" dirty="0">
                <a:solidFill>
                  <a:schemeClr val="tx1"/>
                </a:solidFill>
                <a:latin typeface="Arial Nova" panose="020B0504020202020204" pitchFamily="34" charset="0"/>
              </a:rPr>
              <a:t>Under the final rule, a request for a reasonable accommodation does not need to be in writing or use any specific words or phrases. Instead, employees or applicants may request accommodations in conversation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or may use another mode of communication to inform the employer.</a:t>
            </a:r>
          </a:p>
          <a:p>
            <a:endParaRPr lang="en-US" dirty="0"/>
          </a:p>
        </p:txBody>
      </p:sp>
      <p:sp>
        <p:nvSpPr>
          <p:cNvPr id="4" name="Slide Number Placeholder 3">
            <a:extLst>
              <a:ext uri="{FF2B5EF4-FFF2-40B4-BE49-F238E27FC236}">
                <a16:creationId xmlns:a16="http://schemas.microsoft.com/office/drawing/2014/main" id="{0E9C65C5-4FE2-0F60-6C9B-EAC30AE9D759}"/>
              </a:ext>
            </a:extLst>
          </p:cNvPr>
          <p:cNvSpPr>
            <a:spLocks noGrp="1"/>
          </p:cNvSpPr>
          <p:nvPr>
            <p:ph type="sldNum" sz="quarter" idx="12"/>
          </p:nvPr>
        </p:nvSpPr>
        <p:spPr/>
        <p:txBody>
          <a:bodyPr/>
          <a:lstStyle/>
          <a:p>
            <a:fld id="{9FF96B15-8338-45D5-A943-561235072D66}" type="slidenum">
              <a:rPr lang="en-US" noProof="0" smtClean="0"/>
              <a:t>26</a:t>
            </a:fld>
            <a:endParaRPr lang="en-US" noProof="0" dirty="0"/>
          </a:p>
        </p:txBody>
      </p:sp>
    </p:spTree>
    <p:extLst>
      <p:ext uri="{BB962C8B-B14F-4D97-AF65-F5344CB8AC3E}">
        <p14:creationId xmlns:p14="http://schemas.microsoft.com/office/powerpoint/2010/main" val="2129662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8969F-4647-3FD0-860A-A3CACBE4563B}"/>
              </a:ext>
            </a:extLst>
          </p:cNvPr>
          <p:cNvSpPr>
            <a:spLocks noGrp="1"/>
          </p:cNvSpPr>
          <p:nvPr>
            <p:ph type="title"/>
          </p:nvPr>
        </p:nvSpPr>
        <p:spPr>
          <a:xfrm>
            <a:off x="1154953" y="973668"/>
            <a:ext cx="10035786" cy="706964"/>
          </a:xfrm>
        </p:spPr>
        <p:txBody>
          <a:bodyPr/>
          <a:lstStyle/>
          <a:p>
            <a:r>
              <a:rPr lang="en-US" dirty="0"/>
              <a:t>PWFA—</a:t>
            </a:r>
            <a:br>
              <a:rPr lang="en-US" dirty="0"/>
            </a:br>
            <a:r>
              <a:rPr lang="en-US" dirty="0"/>
              <a:t>Limitations on Supporting Documentation</a:t>
            </a:r>
          </a:p>
        </p:txBody>
      </p:sp>
      <p:sp>
        <p:nvSpPr>
          <p:cNvPr id="3" name="Content Placeholder 2">
            <a:extLst>
              <a:ext uri="{FF2B5EF4-FFF2-40B4-BE49-F238E27FC236}">
                <a16:creationId xmlns:a16="http://schemas.microsoft.com/office/drawing/2014/main" id="{C90DD338-1B5A-C802-426B-7891B4AD033A}"/>
              </a:ext>
            </a:extLst>
          </p:cNvPr>
          <p:cNvSpPr>
            <a:spLocks noGrp="1"/>
          </p:cNvSpPr>
          <p:nvPr>
            <p:ph idx="1"/>
          </p:nvPr>
        </p:nvSpPr>
        <p:spPr>
          <a:xfrm>
            <a:off x="1154953" y="2468033"/>
            <a:ext cx="10035784" cy="3786011"/>
          </a:xfrm>
        </p:spPr>
        <p:txBody>
          <a:bodyPr>
            <a:normAutofit fontScale="92500" lnSpcReduction="10000"/>
          </a:bodyPr>
          <a:lstStyle/>
          <a:p>
            <a:pPr>
              <a:lnSpc>
                <a:spcPct val="110000"/>
              </a:lnSpc>
              <a:spcBef>
                <a:spcPts val="1200"/>
              </a:spcBef>
            </a:pPr>
            <a:r>
              <a:rPr lang="en-US" sz="2400" dirty="0">
                <a:solidFill>
                  <a:schemeClr val="tx1"/>
                </a:solidFill>
                <a:latin typeface="Arial Nova" panose="020B0504020202020204" pitchFamily="34" charset="0"/>
              </a:rPr>
              <a:t>Under the final rule, an employer is </a:t>
            </a:r>
            <a:r>
              <a:rPr lang="en-US" sz="2400" b="1" dirty="0">
                <a:solidFill>
                  <a:schemeClr val="tx1"/>
                </a:solidFill>
                <a:latin typeface="Arial Nova" panose="020B0504020202020204" pitchFamily="34" charset="0"/>
              </a:rPr>
              <a:t>not required to seek supporting documentation</a:t>
            </a:r>
            <a:r>
              <a:rPr lang="en-US" sz="2400" dirty="0">
                <a:solidFill>
                  <a:schemeClr val="tx1"/>
                </a:solidFill>
                <a:latin typeface="Arial Nova" panose="020B0504020202020204" pitchFamily="34" charset="0"/>
              </a:rPr>
              <a:t> from an employee who seeks an accommodation. </a:t>
            </a:r>
          </a:p>
          <a:p>
            <a:pPr>
              <a:lnSpc>
                <a:spcPct val="110000"/>
              </a:lnSpc>
              <a:spcBef>
                <a:spcPts val="1200"/>
              </a:spcBef>
            </a:pPr>
            <a:r>
              <a:rPr lang="en-US" sz="2400" dirty="0">
                <a:solidFill>
                  <a:schemeClr val="tx1"/>
                </a:solidFill>
                <a:latin typeface="Arial Nova" panose="020B0504020202020204" pitchFamily="34" charset="0"/>
              </a:rPr>
              <a:t>If an employer decides to seek supporting documentation, it is only permitted to do so under the final rule if it is </a:t>
            </a:r>
            <a:r>
              <a:rPr lang="en-US" sz="2400" b="1" dirty="0">
                <a:solidFill>
                  <a:schemeClr val="tx1"/>
                </a:solidFill>
                <a:latin typeface="Arial Nova" panose="020B0504020202020204" pitchFamily="34" charset="0"/>
              </a:rPr>
              <a:t>reasonable</a:t>
            </a:r>
            <a:r>
              <a:rPr lang="en-US" sz="2400" dirty="0">
                <a:solidFill>
                  <a:schemeClr val="tx1"/>
                </a:solidFill>
                <a:latin typeface="Arial Nova" panose="020B0504020202020204" pitchFamily="34" charset="0"/>
              </a:rPr>
              <a:t> to require documentation </a:t>
            </a:r>
            <a:r>
              <a:rPr lang="en-US" sz="2400" b="1" dirty="0">
                <a:solidFill>
                  <a:schemeClr val="tx1"/>
                </a:solidFill>
                <a:latin typeface="Arial Nova" panose="020B0504020202020204" pitchFamily="34" charset="0"/>
              </a:rPr>
              <a:t>under the circumstances</a:t>
            </a:r>
            <a:r>
              <a:rPr lang="en-US" sz="2400" dirty="0">
                <a:solidFill>
                  <a:schemeClr val="tx1"/>
                </a:solidFill>
                <a:latin typeface="Arial Nova" panose="020B0504020202020204" pitchFamily="34" charset="0"/>
              </a:rPr>
              <a:t> for the employer to determine whether the employee has a physical or mental condition related to, affected by, or arising out of pregnancy, childbirth, or related medical conditions (a limitation) and needs an adjustment or change at work due to the limitation.  </a:t>
            </a:r>
          </a:p>
          <a:p>
            <a:pPr>
              <a:lnSpc>
                <a:spcPct val="110000"/>
              </a:lnSpc>
              <a:spcBef>
                <a:spcPts val="1200"/>
              </a:spcBef>
            </a:pPr>
            <a:r>
              <a:rPr lang="en-US" sz="2400" dirty="0">
                <a:solidFill>
                  <a:schemeClr val="tx1"/>
                </a:solidFill>
                <a:latin typeface="Arial Nova" panose="020B0504020202020204" pitchFamily="34" charset="0"/>
              </a:rPr>
              <a:t>When requiring documentation is reasonable, the employer is limited to requiring </a:t>
            </a:r>
            <a:r>
              <a:rPr lang="en-US" sz="2400" b="1" dirty="0">
                <a:solidFill>
                  <a:schemeClr val="tx1"/>
                </a:solidFill>
                <a:latin typeface="Arial Nova" panose="020B0504020202020204" pitchFamily="34" charset="0"/>
              </a:rPr>
              <a:t>documentation that itself is reasonable</a:t>
            </a:r>
            <a:r>
              <a:rPr lang="en-US" sz="2400" dirty="0">
                <a:solidFill>
                  <a:schemeClr val="tx1"/>
                </a:solidFill>
                <a:latin typeface="Arial Nova" panose="020B0504020202020204" pitchFamily="34" charset="0"/>
              </a:rPr>
              <a:t>.</a:t>
            </a:r>
          </a:p>
          <a:p>
            <a:endParaRPr lang="en-US" dirty="0"/>
          </a:p>
        </p:txBody>
      </p:sp>
      <p:sp>
        <p:nvSpPr>
          <p:cNvPr id="4" name="Slide Number Placeholder 3">
            <a:extLst>
              <a:ext uri="{FF2B5EF4-FFF2-40B4-BE49-F238E27FC236}">
                <a16:creationId xmlns:a16="http://schemas.microsoft.com/office/drawing/2014/main" id="{4A599AED-7FBF-97F3-60A9-4CBCA63D1DEC}"/>
              </a:ext>
            </a:extLst>
          </p:cNvPr>
          <p:cNvSpPr>
            <a:spLocks noGrp="1"/>
          </p:cNvSpPr>
          <p:nvPr>
            <p:ph type="sldNum" sz="quarter" idx="12"/>
          </p:nvPr>
        </p:nvSpPr>
        <p:spPr/>
        <p:txBody>
          <a:bodyPr/>
          <a:lstStyle/>
          <a:p>
            <a:fld id="{9FF96B15-8338-45D5-A943-561235072D66}" type="slidenum">
              <a:rPr lang="en-US" noProof="0" smtClean="0"/>
              <a:t>27</a:t>
            </a:fld>
            <a:endParaRPr lang="en-US" noProof="0" dirty="0"/>
          </a:p>
        </p:txBody>
      </p:sp>
    </p:spTree>
    <p:extLst>
      <p:ext uri="{BB962C8B-B14F-4D97-AF65-F5344CB8AC3E}">
        <p14:creationId xmlns:p14="http://schemas.microsoft.com/office/powerpoint/2010/main" val="225568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9BB1-5A6F-EE72-B105-088E16F3788D}"/>
              </a:ext>
            </a:extLst>
          </p:cNvPr>
          <p:cNvSpPr>
            <a:spLocks noGrp="1"/>
          </p:cNvSpPr>
          <p:nvPr>
            <p:ph type="title"/>
          </p:nvPr>
        </p:nvSpPr>
        <p:spPr>
          <a:xfrm>
            <a:off x="1154953" y="973668"/>
            <a:ext cx="10035786" cy="706964"/>
          </a:xfrm>
        </p:spPr>
        <p:txBody>
          <a:bodyPr/>
          <a:lstStyle/>
          <a:p>
            <a:r>
              <a:rPr lang="en-US" dirty="0"/>
              <a:t>PWFA—</a:t>
            </a:r>
            <a:br>
              <a:rPr lang="en-US" dirty="0"/>
            </a:br>
            <a:r>
              <a:rPr lang="en-US" dirty="0"/>
              <a:t>Limitations on Supporting Documentation </a:t>
            </a:r>
            <a:r>
              <a:rPr lang="en-US" sz="2800" dirty="0"/>
              <a:t>(2)</a:t>
            </a:r>
            <a:endParaRPr lang="en-US" dirty="0"/>
          </a:p>
        </p:txBody>
      </p:sp>
      <p:sp>
        <p:nvSpPr>
          <p:cNvPr id="3" name="Content Placeholder 2">
            <a:extLst>
              <a:ext uri="{FF2B5EF4-FFF2-40B4-BE49-F238E27FC236}">
                <a16:creationId xmlns:a16="http://schemas.microsoft.com/office/drawing/2014/main" id="{78F1AC9A-91CD-FBBB-52F1-7C19E3BC571B}"/>
              </a:ext>
            </a:extLst>
          </p:cNvPr>
          <p:cNvSpPr>
            <a:spLocks noGrp="1"/>
          </p:cNvSpPr>
          <p:nvPr>
            <p:ph idx="1"/>
          </p:nvPr>
        </p:nvSpPr>
        <p:spPr>
          <a:xfrm>
            <a:off x="1154955" y="2603499"/>
            <a:ext cx="10035784" cy="3958771"/>
          </a:xfrm>
        </p:spPr>
        <p:txBody>
          <a:bodyPr>
            <a:normAutofit lnSpcReduction="10000"/>
          </a:bodyPr>
          <a:lstStyle/>
          <a:p>
            <a:pPr>
              <a:spcBef>
                <a:spcPts val="1200"/>
              </a:spcBef>
            </a:pPr>
            <a:r>
              <a:rPr lang="en-US" sz="2200" dirty="0">
                <a:solidFill>
                  <a:schemeClr val="tx1"/>
                </a:solidFill>
                <a:latin typeface="Arial Nova" panose="020B0504020202020204" pitchFamily="34" charset="0"/>
              </a:rPr>
              <a:t>If it is </a:t>
            </a:r>
            <a:r>
              <a:rPr lang="en-US" sz="2200" b="1" dirty="0">
                <a:solidFill>
                  <a:schemeClr val="tx1"/>
                </a:solidFill>
                <a:latin typeface="Arial Nova" panose="020B0504020202020204" pitchFamily="34" charset="0"/>
              </a:rPr>
              <a:t>reasonable under the circumstances </a:t>
            </a:r>
            <a:r>
              <a:rPr lang="en-US" sz="2200" dirty="0">
                <a:solidFill>
                  <a:schemeClr val="tx1"/>
                </a:solidFill>
                <a:latin typeface="Arial Nova" panose="020B0504020202020204" pitchFamily="34" charset="0"/>
              </a:rPr>
              <a:t>to seek documentation, </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the employer can only seek reasonable documentation. </a:t>
            </a:r>
          </a:p>
          <a:p>
            <a:pPr>
              <a:spcBef>
                <a:spcPts val="1200"/>
              </a:spcBef>
            </a:pPr>
            <a:r>
              <a:rPr lang="en-US" sz="2200" dirty="0">
                <a:solidFill>
                  <a:schemeClr val="tx1"/>
                </a:solidFill>
                <a:latin typeface="Arial Nova" panose="020B0504020202020204" pitchFamily="34" charset="0"/>
              </a:rPr>
              <a:t>The final rule defines </a:t>
            </a:r>
            <a:r>
              <a:rPr lang="en-US" sz="2200" b="1" dirty="0">
                <a:solidFill>
                  <a:schemeClr val="tx1"/>
                </a:solidFill>
                <a:latin typeface="Arial Nova" panose="020B0504020202020204" pitchFamily="34" charset="0"/>
              </a:rPr>
              <a:t>“reasonable documentation” </a:t>
            </a:r>
            <a:r>
              <a:rPr lang="en-US" sz="2200" dirty="0">
                <a:solidFill>
                  <a:schemeClr val="tx1"/>
                </a:solidFill>
                <a:latin typeface="Arial Nova" panose="020B0504020202020204" pitchFamily="34" charset="0"/>
              </a:rPr>
              <a:t>as the minimum that </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is sufficient to: </a:t>
            </a:r>
          </a:p>
          <a:p>
            <a:pPr marL="800100" lvl="1" indent="-342900">
              <a:spcBef>
                <a:spcPts val="1200"/>
              </a:spcBef>
              <a:buFont typeface="+mj-lt"/>
              <a:buAutoNum type="arabicPeriod"/>
            </a:pPr>
            <a:r>
              <a:rPr lang="en-US" sz="2200" dirty="0">
                <a:solidFill>
                  <a:schemeClr val="tx1"/>
                </a:solidFill>
                <a:latin typeface="Arial Nova" panose="020B0504020202020204" pitchFamily="34" charset="0"/>
              </a:rPr>
              <a:t>Confirm the physical or mental condition;</a:t>
            </a:r>
          </a:p>
          <a:p>
            <a:pPr marL="800100" lvl="1" indent="-342900">
              <a:spcBef>
                <a:spcPts val="1200"/>
              </a:spcBef>
              <a:buFont typeface="+mj-lt"/>
              <a:buAutoNum type="arabicPeriod"/>
            </a:pPr>
            <a:r>
              <a:rPr lang="en-US" sz="2200" dirty="0">
                <a:solidFill>
                  <a:schemeClr val="tx1"/>
                </a:solidFill>
                <a:latin typeface="Arial Nova" panose="020B0504020202020204" pitchFamily="34" charset="0"/>
              </a:rPr>
              <a:t>Confirm that the physical or mental condition is related to, affected by, </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or arising out of pregnancy, childbirth, or related medical conditions (together with #1 “a limitation”); and</a:t>
            </a:r>
          </a:p>
          <a:p>
            <a:pPr marL="800100" lvl="1" indent="-342900">
              <a:spcBef>
                <a:spcPts val="1200"/>
              </a:spcBef>
              <a:buFont typeface="+mj-lt"/>
              <a:buAutoNum type="arabicPeriod"/>
            </a:pPr>
            <a:r>
              <a:rPr lang="en-US" sz="2200" dirty="0">
                <a:solidFill>
                  <a:schemeClr val="tx1"/>
                </a:solidFill>
                <a:latin typeface="Arial Nova" panose="020B0504020202020204" pitchFamily="34" charset="0"/>
              </a:rPr>
              <a:t>Describe the adjustment or change at work that is needed due to </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the limitation. </a:t>
            </a:r>
          </a:p>
          <a:p>
            <a:pPr marL="800100" lvl="1" indent="-342900">
              <a:spcBef>
                <a:spcPts val="1200"/>
              </a:spcBef>
              <a:buFont typeface="+mj-lt"/>
              <a:buAutoNum type="arabicPeriod"/>
            </a:pPr>
            <a:endParaRPr lang="en-US" sz="1800" dirty="0">
              <a:latin typeface="Arial Nova" panose="020B0504020202020204" pitchFamily="34" charset="0"/>
            </a:endParaRPr>
          </a:p>
          <a:p>
            <a:endParaRPr lang="en-US" dirty="0"/>
          </a:p>
        </p:txBody>
      </p:sp>
      <p:sp>
        <p:nvSpPr>
          <p:cNvPr id="4" name="Slide Number Placeholder 3">
            <a:extLst>
              <a:ext uri="{FF2B5EF4-FFF2-40B4-BE49-F238E27FC236}">
                <a16:creationId xmlns:a16="http://schemas.microsoft.com/office/drawing/2014/main" id="{562889E8-EE03-8A70-171A-EE86145B6C7B}"/>
              </a:ext>
            </a:extLst>
          </p:cNvPr>
          <p:cNvSpPr>
            <a:spLocks noGrp="1"/>
          </p:cNvSpPr>
          <p:nvPr>
            <p:ph type="sldNum" sz="quarter" idx="12"/>
          </p:nvPr>
        </p:nvSpPr>
        <p:spPr/>
        <p:txBody>
          <a:bodyPr/>
          <a:lstStyle/>
          <a:p>
            <a:fld id="{9FF96B15-8338-45D5-A943-561235072D66}" type="slidenum">
              <a:rPr lang="en-US" noProof="0" smtClean="0"/>
              <a:t>28</a:t>
            </a:fld>
            <a:endParaRPr lang="en-US" noProof="0" dirty="0"/>
          </a:p>
        </p:txBody>
      </p:sp>
    </p:spTree>
    <p:extLst>
      <p:ext uri="{BB962C8B-B14F-4D97-AF65-F5344CB8AC3E}">
        <p14:creationId xmlns:p14="http://schemas.microsoft.com/office/powerpoint/2010/main" val="3293104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9BB1-5A6F-EE72-B105-088E16F3788D}"/>
              </a:ext>
            </a:extLst>
          </p:cNvPr>
          <p:cNvSpPr>
            <a:spLocks noGrp="1"/>
          </p:cNvSpPr>
          <p:nvPr>
            <p:ph type="title"/>
          </p:nvPr>
        </p:nvSpPr>
        <p:spPr>
          <a:xfrm>
            <a:off x="1154953" y="973668"/>
            <a:ext cx="10035786" cy="706964"/>
          </a:xfrm>
        </p:spPr>
        <p:txBody>
          <a:bodyPr/>
          <a:lstStyle/>
          <a:p>
            <a:r>
              <a:rPr lang="en-US" dirty="0"/>
              <a:t>PWFA—</a:t>
            </a:r>
            <a:br>
              <a:rPr lang="en-US" dirty="0"/>
            </a:br>
            <a:r>
              <a:rPr lang="en-US" dirty="0"/>
              <a:t>Limitations on Supporting Documentation </a:t>
            </a:r>
            <a:r>
              <a:rPr lang="en-US" sz="2800" dirty="0"/>
              <a:t>(3)</a:t>
            </a:r>
            <a:endParaRPr lang="en-US" dirty="0"/>
          </a:p>
        </p:txBody>
      </p:sp>
      <p:sp>
        <p:nvSpPr>
          <p:cNvPr id="3" name="Content Placeholder 2">
            <a:extLst>
              <a:ext uri="{FF2B5EF4-FFF2-40B4-BE49-F238E27FC236}">
                <a16:creationId xmlns:a16="http://schemas.microsoft.com/office/drawing/2014/main" id="{78F1AC9A-91CD-FBBB-52F1-7C19E3BC571B}"/>
              </a:ext>
            </a:extLst>
          </p:cNvPr>
          <p:cNvSpPr>
            <a:spLocks noGrp="1"/>
          </p:cNvSpPr>
          <p:nvPr>
            <p:ph idx="1"/>
          </p:nvPr>
        </p:nvSpPr>
        <p:spPr>
          <a:xfrm>
            <a:off x="1154955" y="2603499"/>
            <a:ext cx="10035784" cy="3958771"/>
          </a:xfrm>
        </p:spPr>
        <p:txBody>
          <a:bodyPr>
            <a:normAutofit/>
          </a:bodyPr>
          <a:lstStyle/>
          <a:p>
            <a:pPr>
              <a:spcBef>
                <a:spcPts val="1200"/>
              </a:spcBef>
            </a:pPr>
            <a:r>
              <a:rPr lang="en-US" sz="2400" dirty="0">
                <a:solidFill>
                  <a:schemeClr val="tx1"/>
                </a:solidFill>
                <a:latin typeface="Arial Nova" panose="020B0504020202020204" pitchFamily="34" charset="0"/>
              </a:rPr>
              <a:t>If it is reasonable under the circumstances to seek documentation,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the employer can require that the supporting documentation come from a health care provider.  </a:t>
            </a:r>
          </a:p>
          <a:p>
            <a:pPr>
              <a:spcBef>
                <a:spcPts val="1200"/>
              </a:spcBef>
            </a:pPr>
            <a:r>
              <a:rPr lang="en-US" sz="2400" dirty="0">
                <a:solidFill>
                  <a:schemeClr val="tx1"/>
                </a:solidFill>
                <a:latin typeface="Arial Nova" panose="020B0504020202020204" pitchFamily="34" charset="0"/>
              </a:rPr>
              <a:t>The rules from the ADA regarding keeping medical information confidential apply to medical information collected by the employer pursuant to a PWFA reasonable accommodation request. Under the ADA, medical information must be maintained on separate forms and in separate medical files and be treated as a confidential medical record, in accordance with the ADA’s rules on the confidentiality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of medical information.</a:t>
            </a:r>
          </a:p>
          <a:p>
            <a:pPr marL="800100" lvl="1" indent="-342900">
              <a:spcBef>
                <a:spcPts val="1200"/>
              </a:spcBef>
              <a:buFont typeface="+mj-lt"/>
              <a:buAutoNum type="arabicPeriod"/>
            </a:pPr>
            <a:endParaRPr lang="en-US" sz="1800" dirty="0">
              <a:latin typeface="Arial Nova" panose="020B0504020202020204" pitchFamily="34" charset="0"/>
            </a:endParaRPr>
          </a:p>
          <a:p>
            <a:endParaRPr lang="en-US" dirty="0"/>
          </a:p>
        </p:txBody>
      </p:sp>
      <p:sp>
        <p:nvSpPr>
          <p:cNvPr id="4" name="Slide Number Placeholder 3">
            <a:extLst>
              <a:ext uri="{FF2B5EF4-FFF2-40B4-BE49-F238E27FC236}">
                <a16:creationId xmlns:a16="http://schemas.microsoft.com/office/drawing/2014/main" id="{562889E8-EE03-8A70-171A-EE86145B6C7B}"/>
              </a:ext>
            </a:extLst>
          </p:cNvPr>
          <p:cNvSpPr>
            <a:spLocks noGrp="1"/>
          </p:cNvSpPr>
          <p:nvPr>
            <p:ph type="sldNum" sz="quarter" idx="12"/>
          </p:nvPr>
        </p:nvSpPr>
        <p:spPr/>
        <p:txBody>
          <a:bodyPr/>
          <a:lstStyle/>
          <a:p>
            <a:fld id="{9FF96B15-8338-45D5-A943-561235072D66}" type="slidenum">
              <a:rPr lang="en-US" noProof="0" smtClean="0"/>
              <a:t>29</a:t>
            </a:fld>
            <a:endParaRPr lang="en-US" noProof="0" dirty="0"/>
          </a:p>
        </p:txBody>
      </p:sp>
    </p:spTree>
    <p:extLst>
      <p:ext uri="{BB962C8B-B14F-4D97-AF65-F5344CB8AC3E}">
        <p14:creationId xmlns:p14="http://schemas.microsoft.com/office/powerpoint/2010/main" val="3583838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6B52-A20E-426B-B7E0-1B6AAB46C89F}"/>
              </a:ext>
            </a:extLst>
          </p:cNvPr>
          <p:cNvSpPr>
            <a:spLocks noGrp="1"/>
          </p:cNvSpPr>
          <p:nvPr>
            <p:ph type="title"/>
          </p:nvPr>
        </p:nvSpPr>
        <p:spPr/>
        <p:txBody>
          <a:bodyPr/>
          <a:lstStyle/>
          <a:p>
            <a:r>
              <a:rPr lang="en-US" dirty="0"/>
              <a:t>Training Overview</a:t>
            </a:r>
          </a:p>
        </p:txBody>
      </p:sp>
      <p:sp>
        <p:nvSpPr>
          <p:cNvPr id="4" name="Text Placeholder 3">
            <a:extLst>
              <a:ext uri="{FF2B5EF4-FFF2-40B4-BE49-F238E27FC236}">
                <a16:creationId xmlns:a16="http://schemas.microsoft.com/office/drawing/2014/main" id="{0436469F-A292-4492-BAAB-2F581AD4AC1D}"/>
              </a:ext>
            </a:extLst>
          </p:cNvPr>
          <p:cNvSpPr>
            <a:spLocks noGrp="1"/>
          </p:cNvSpPr>
          <p:nvPr>
            <p:ph idx="1"/>
          </p:nvPr>
        </p:nvSpPr>
        <p:spPr>
          <a:xfrm>
            <a:off x="884336" y="2422429"/>
            <a:ext cx="10404987" cy="4139842"/>
          </a:xfrm>
        </p:spPr>
        <p:txBody>
          <a:bodyPr>
            <a:normAutofit fontScale="40000" lnSpcReduction="20000"/>
          </a:bodyPr>
          <a:lstStyle/>
          <a:p>
            <a:pPr marL="0" indent="0">
              <a:lnSpc>
                <a:spcPct val="120000"/>
              </a:lnSpc>
              <a:spcBef>
                <a:spcPts val="0"/>
              </a:spcBef>
              <a:spcAft>
                <a:spcPts val="300"/>
              </a:spcAft>
              <a:buNone/>
            </a:pPr>
            <a:r>
              <a:rPr lang="en-US" sz="6000" dirty="0">
                <a:solidFill>
                  <a:schemeClr val="tx1"/>
                </a:solidFill>
                <a:latin typeface="Arial Nova" panose="020B0504020202020204" pitchFamily="34" charset="0"/>
                <a:cs typeface="Arial" panose="020B0604020202020204" pitchFamily="34" charset="0"/>
              </a:rPr>
              <a:t>Navigating Pregnant Workers Fairness Act (PWFA) </a:t>
            </a:r>
            <a:br>
              <a:rPr lang="en-US" sz="6000" dirty="0">
                <a:solidFill>
                  <a:schemeClr val="tx1"/>
                </a:solidFill>
                <a:latin typeface="Arial Nova" panose="020B0504020202020204" pitchFamily="34" charset="0"/>
                <a:cs typeface="Arial" panose="020B0604020202020204" pitchFamily="34" charset="0"/>
              </a:rPr>
            </a:br>
            <a:r>
              <a:rPr lang="en-US" sz="6000" dirty="0">
                <a:solidFill>
                  <a:schemeClr val="tx1"/>
                </a:solidFill>
                <a:latin typeface="Arial Nova" panose="020B0504020202020204" pitchFamily="34" charset="0"/>
                <a:cs typeface="Arial" panose="020B0604020202020204" pitchFamily="34" charset="0"/>
              </a:rPr>
              <a:t>Accommodation Requests </a:t>
            </a:r>
          </a:p>
          <a:p>
            <a:pPr marL="0" indent="0">
              <a:lnSpc>
                <a:spcPct val="120000"/>
              </a:lnSpc>
              <a:spcBef>
                <a:spcPts val="0"/>
              </a:spcBef>
              <a:spcAft>
                <a:spcPts val="1200"/>
              </a:spcAft>
              <a:buNone/>
            </a:pPr>
            <a:r>
              <a:rPr lang="en-US" sz="2900" dirty="0">
                <a:solidFill>
                  <a:schemeClr val="tx1"/>
                </a:solidFill>
                <a:latin typeface="Arial Nova" panose="020B0504020202020204" pitchFamily="34" charset="0"/>
                <a:cs typeface="Arial" panose="020B0604020202020204" pitchFamily="34" charset="0"/>
              </a:rPr>
              <a:t>07/11/2024</a:t>
            </a:r>
          </a:p>
          <a:p>
            <a:pPr marL="0" indent="0">
              <a:lnSpc>
                <a:spcPct val="120000"/>
              </a:lnSpc>
              <a:spcBef>
                <a:spcPts val="0"/>
              </a:spcBef>
              <a:spcAft>
                <a:spcPts val="1200"/>
              </a:spcAft>
              <a:buNone/>
            </a:pPr>
            <a:r>
              <a:rPr lang="en-US" sz="4500" dirty="0">
                <a:solidFill>
                  <a:schemeClr val="tx1"/>
                </a:solidFill>
                <a:latin typeface="Arial Nova" panose="020B0504020202020204" pitchFamily="34" charset="0"/>
                <a:cs typeface="Arial" panose="020B0604020202020204" pitchFamily="34" charset="0"/>
              </a:rPr>
              <a:t>The PWFA requires covered employers to provide reasonable accommodations for qualified applicants and employees with known limitations related to, affected by, or arising out of, pregnancy, childbirth, or related medical conditions, unless it will cause an undue hardship for the employer. Engaging in an interactive accommodation process, similar to the process under the Americans with Disabilities Act (ADA), can help employers navigate PWFA accommodation requests and ultimately provide reasonable and effective solutions to retain valuable employees. This training includes some of the key differences between the PWFA and the ADA and offers accommodation process considerations and solutions to help promote an inclusive and supportive work environment.</a:t>
            </a:r>
          </a:p>
          <a:p>
            <a:pPr marL="0">
              <a:lnSpc>
                <a:spcPct val="120000"/>
              </a:lnSpc>
              <a:spcBef>
                <a:spcPts val="0"/>
              </a:spcBef>
            </a:pPr>
            <a:r>
              <a:rPr lang="en-US" sz="5000" dirty="0">
                <a:solidFill>
                  <a:schemeClr val="tx1"/>
                </a:solidFill>
                <a:latin typeface="Arial Nova" panose="020B0504020202020204" pitchFamily="34" charset="0"/>
                <a:cs typeface="Arial" panose="020B0604020202020204" pitchFamily="34" charset="0"/>
              </a:rPr>
              <a:t>60 minutes</a:t>
            </a:r>
          </a:p>
        </p:txBody>
      </p:sp>
      <p:sp>
        <p:nvSpPr>
          <p:cNvPr id="3" name="Slide Number Placeholder 2">
            <a:extLst>
              <a:ext uri="{FF2B5EF4-FFF2-40B4-BE49-F238E27FC236}">
                <a16:creationId xmlns:a16="http://schemas.microsoft.com/office/drawing/2014/main" id="{0E198AB5-8BDA-AB41-9AEF-8516B23BB694}"/>
              </a:ext>
            </a:extLst>
          </p:cNvPr>
          <p:cNvSpPr>
            <a:spLocks noGrp="1"/>
          </p:cNvSpPr>
          <p:nvPr>
            <p:ph type="sldNum" sz="quarter" idx="12"/>
          </p:nvPr>
        </p:nvSpPr>
        <p:spPr/>
        <p:txBody>
          <a:bodyPr/>
          <a:lstStyle/>
          <a:p>
            <a:fld id="{9FF96B15-8338-45D5-A943-561235072D66}" type="slidenum">
              <a:rPr lang="en-US" smtClean="0"/>
              <a:t>3</a:t>
            </a:fld>
            <a:endParaRPr lang="en-US" dirty="0"/>
          </a:p>
        </p:txBody>
      </p:sp>
    </p:spTree>
    <p:extLst>
      <p:ext uri="{BB962C8B-B14F-4D97-AF65-F5344CB8AC3E}">
        <p14:creationId xmlns:p14="http://schemas.microsoft.com/office/powerpoint/2010/main" val="2321051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F59D-1B6B-396E-A665-1D12923E4F9B}"/>
              </a:ext>
            </a:extLst>
          </p:cNvPr>
          <p:cNvSpPr>
            <a:spLocks noGrp="1"/>
          </p:cNvSpPr>
          <p:nvPr>
            <p:ph type="title"/>
          </p:nvPr>
        </p:nvSpPr>
        <p:spPr/>
        <p:txBody>
          <a:bodyPr/>
          <a:lstStyle/>
          <a:p>
            <a:r>
              <a:rPr lang="en-US" dirty="0"/>
              <a:t>PWFA—Relationship to Other Laws</a:t>
            </a:r>
          </a:p>
        </p:txBody>
      </p:sp>
      <p:sp>
        <p:nvSpPr>
          <p:cNvPr id="3" name="Content Placeholder 2">
            <a:extLst>
              <a:ext uri="{FF2B5EF4-FFF2-40B4-BE49-F238E27FC236}">
                <a16:creationId xmlns:a16="http://schemas.microsoft.com/office/drawing/2014/main" id="{EA1A4A90-71F0-BB29-2E42-02DB58C2F8C8}"/>
              </a:ext>
            </a:extLst>
          </p:cNvPr>
          <p:cNvSpPr>
            <a:spLocks noGrp="1"/>
          </p:cNvSpPr>
          <p:nvPr>
            <p:ph idx="1"/>
          </p:nvPr>
        </p:nvSpPr>
        <p:spPr>
          <a:xfrm>
            <a:off x="1154955" y="2603500"/>
            <a:ext cx="10035784" cy="3416300"/>
          </a:xfrm>
        </p:spPr>
        <p:txBody>
          <a:bodyPr>
            <a:noAutofit/>
          </a:bodyPr>
          <a:lstStyle/>
          <a:p>
            <a:pPr>
              <a:spcBef>
                <a:spcPts val="1200"/>
              </a:spcBef>
            </a:pPr>
            <a:r>
              <a:rPr lang="en-US" sz="2200" dirty="0">
                <a:solidFill>
                  <a:schemeClr val="tx1"/>
                </a:solidFill>
                <a:latin typeface="Arial Nova" panose="020B0504020202020204" pitchFamily="34" charset="0"/>
              </a:rPr>
              <a:t>Nothing in the PWFA limits laws that provide more protection.  </a:t>
            </a:r>
          </a:p>
          <a:p>
            <a:pPr>
              <a:spcBef>
                <a:spcPts val="1200"/>
              </a:spcBef>
            </a:pPr>
            <a:r>
              <a:rPr lang="en-US" sz="2200" dirty="0">
                <a:solidFill>
                  <a:schemeClr val="tx1"/>
                </a:solidFill>
                <a:latin typeface="Arial Nova" panose="020B0504020202020204" pitchFamily="34" charset="0"/>
              </a:rPr>
              <a:t>Nothing in the PWFA can be used to require an employer-sponsored health plan to pay for a particular item, procedure, or treatment.</a:t>
            </a:r>
          </a:p>
          <a:p>
            <a:pPr>
              <a:spcBef>
                <a:spcPts val="1200"/>
              </a:spcBef>
            </a:pPr>
            <a:r>
              <a:rPr lang="en-US" sz="2200" dirty="0">
                <a:solidFill>
                  <a:schemeClr val="tx1"/>
                </a:solidFill>
                <a:latin typeface="Arial Nova" panose="020B0504020202020204" pitchFamily="34" charset="0"/>
              </a:rPr>
              <a:t>The PWFA adopts the language in section 702(a) of Title VII, 42 U.S.C. § 2000e-1(a), regarding religious employers’ ability to employ individuals of a particular religion.</a:t>
            </a:r>
          </a:p>
          <a:p>
            <a:pPr>
              <a:spcBef>
                <a:spcPts val="1200"/>
              </a:spcBef>
            </a:pPr>
            <a:r>
              <a:rPr lang="en-US" sz="2200" dirty="0">
                <a:solidFill>
                  <a:schemeClr val="tx1"/>
                </a:solidFill>
                <a:latin typeface="Arial Nova" panose="020B0504020202020204" pitchFamily="34" charset="0"/>
              </a:rPr>
              <a:t>The EEOC has enhanced its administrative procedures, including revising materials accompanying the Notice of Charge and related web pages, to better explain how employers can raise defenses, including religious defenses. </a:t>
            </a:r>
          </a:p>
        </p:txBody>
      </p:sp>
      <p:sp>
        <p:nvSpPr>
          <p:cNvPr id="4" name="Slide Number Placeholder 3">
            <a:extLst>
              <a:ext uri="{FF2B5EF4-FFF2-40B4-BE49-F238E27FC236}">
                <a16:creationId xmlns:a16="http://schemas.microsoft.com/office/drawing/2014/main" id="{B13E3CDD-638E-088A-5074-D6CA39AF34F5}"/>
              </a:ext>
            </a:extLst>
          </p:cNvPr>
          <p:cNvSpPr>
            <a:spLocks noGrp="1"/>
          </p:cNvSpPr>
          <p:nvPr>
            <p:ph type="sldNum" sz="quarter" idx="12"/>
          </p:nvPr>
        </p:nvSpPr>
        <p:spPr/>
        <p:txBody>
          <a:bodyPr/>
          <a:lstStyle/>
          <a:p>
            <a:fld id="{9FF96B15-8338-45D5-A943-561235072D66}" type="slidenum">
              <a:rPr lang="en-US" noProof="0" smtClean="0"/>
              <a:t>30</a:t>
            </a:fld>
            <a:endParaRPr lang="en-US" noProof="0" dirty="0"/>
          </a:p>
        </p:txBody>
      </p:sp>
    </p:spTree>
    <p:extLst>
      <p:ext uri="{BB962C8B-B14F-4D97-AF65-F5344CB8AC3E}">
        <p14:creationId xmlns:p14="http://schemas.microsoft.com/office/powerpoint/2010/main" val="3776773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5348-9A0E-3060-CEA6-6241E816B824}"/>
              </a:ext>
            </a:extLst>
          </p:cNvPr>
          <p:cNvSpPr>
            <a:spLocks noGrp="1"/>
          </p:cNvSpPr>
          <p:nvPr>
            <p:ph type="title"/>
          </p:nvPr>
        </p:nvSpPr>
        <p:spPr/>
        <p:txBody>
          <a:bodyPr/>
          <a:lstStyle/>
          <a:p>
            <a:r>
              <a:rPr lang="en-US" dirty="0"/>
              <a:t>PWFA</a:t>
            </a:r>
            <a:r>
              <a:rPr lang="en-US" dirty="0">
                <a:latin typeface="Arial Nova" panose="020B0504020202020204" pitchFamily="34" charset="0"/>
              </a:rPr>
              <a:t>—Fact Pattern 1</a:t>
            </a:r>
            <a:endParaRPr lang="en-US" dirty="0"/>
          </a:p>
        </p:txBody>
      </p:sp>
      <p:sp>
        <p:nvSpPr>
          <p:cNvPr id="3" name="Content Placeholder 2">
            <a:extLst>
              <a:ext uri="{FF2B5EF4-FFF2-40B4-BE49-F238E27FC236}">
                <a16:creationId xmlns:a16="http://schemas.microsoft.com/office/drawing/2014/main" id="{5FE0246A-8467-3F5E-B3FA-DA1B7A2DEA76}"/>
              </a:ext>
            </a:extLst>
          </p:cNvPr>
          <p:cNvSpPr>
            <a:spLocks noGrp="1"/>
          </p:cNvSpPr>
          <p:nvPr>
            <p:ph idx="1"/>
          </p:nvPr>
        </p:nvSpPr>
        <p:spPr>
          <a:xfrm>
            <a:off x="1154955" y="2603500"/>
            <a:ext cx="10035784" cy="3416300"/>
          </a:xfrm>
        </p:spPr>
        <p:txBody>
          <a:bodyPr/>
          <a:lstStyle/>
          <a:p>
            <a:pPr marL="0" indent="0">
              <a:buNone/>
            </a:pP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Gabriela, a billing specialist in a doctor's office, experiences nausea and vomiting beginning in her first trimester of pregnancy. Because the nausea makes commuting extremely difficult, Gabriela makes a verbal request to her manager stating she has nausea and vomiting due to her pregnancy and asking that she be permitted to work from home for the next 2 months, so that she can avoid the difficulty of commuting. The billing work can be done from her home or in the office. </a:t>
            </a:r>
          </a:p>
          <a:p>
            <a:endParaRPr lang="en-US" dirty="0"/>
          </a:p>
        </p:txBody>
      </p:sp>
      <p:sp>
        <p:nvSpPr>
          <p:cNvPr id="4" name="Slide Number Placeholder 3">
            <a:extLst>
              <a:ext uri="{FF2B5EF4-FFF2-40B4-BE49-F238E27FC236}">
                <a16:creationId xmlns:a16="http://schemas.microsoft.com/office/drawing/2014/main" id="{C7F9371F-67E9-C86A-94AD-04FD7422986F}"/>
              </a:ext>
            </a:extLst>
          </p:cNvPr>
          <p:cNvSpPr>
            <a:spLocks noGrp="1"/>
          </p:cNvSpPr>
          <p:nvPr>
            <p:ph type="sldNum" sz="quarter" idx="12"/>
          </p:nvPr>
        </p:nvSpPr>
        <p:spPr/>
        <p:txBody>
          <a:bodyPr/>
          <a:lstStyle/>
          <a:p>
            <a:fld id="{9FF96B15-8338-45D5-A943-561235072D66}" type="slidenum">
              <a:rPr lang="en-US" noProof="0" smtClean="0"/>
              <a:t>31</a:t>
            </a:fld>
            <a:endParaRPr lang="en-US" noProof="0" dirty="0"/>
          </a:p>
        </p:txBody>
      </p:sp>
    </p:spTree>
    <p:extLst>
      <p:ext uri="{BB962C8B-B14F-4D97-AF65-F5344CB8AC3E}">
        <p14:creationId xmlns:p14="http://schemas.microsoft.com/office/powerpoint/2010/main" val="3124644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5348-9A0E-3060-CEA6-6241E816B824}"/>
              </a:ext>
            </a:extLst>
          </p:cNvPr>
          <p:cNvSpPr>
            <a:spLocks noGrp="1"/>
          </p:cNvSpPr>
          <p:nvPr>
            <p:ph type="title"/>
          </p:nvPr>
        </p:nvSpPr>
        <p:spPr/>
        <p:txBody>
          <a:bodyPr/>
          <a:lstStyle/>
          <a:p>
            <a:r>
              <a:rPr lang="en-US" dirty="0"/>
              <a:t>PWFA</a:t>
            </a:r>
            <a:r>
              <a:rPr lang="en-US" dirty="0">
                <a:latin typeface="Arial Nova" panose="020B0504020202020204" pitchFamily="34" charset="0"/>
              </a:rPr>
              <a:t>—Fact Pattern 2</a:t>
            </a:r>
            <a:endParaRPr lang="en-US" dirty="0"/>
          </a:p>
        </p:txBody>
      </p:sp>
      <p:sp>
        <p:nvSpPr>
          <p:cNvPr id="3" name="Content Placeholder 2">
            <a:extLst>
              <a:ext uri="{FF2B5EF4-FFF2-40B4-BE49-F238E27FC236}">
                <a16:creationId xmlns:a16="http://schemas.microsoft.com/office/drawing/2014/main" id="{5FE0246A-8467-3F5E-B3FA-DA1B7A2DEA76}"/>
              </a:ext>
            </a:extLst>
          </p:cNvPr>
          <p:cNvSpPr>
            <a:spLocks noGrp="1"/>
          </p:cNvSpPr>
          <p:nvPr>
            <p:ph idx="1"/>
          </p:nvPr>
        </p:nvSpPr>
        <p:spPr>
          <a:xfrm>
            <a:off x="1154955" y="2603500"/>
            <a:ext cx="10035784" cy="3416300"/>
          </a:xfrm>
        </p:spPr>
        <p:txBody>
          <a:bodyPr>
            <a:normAutofit lnSpcReduction="10000"/>
          </a:bodyPr>
          <a:lstStyle/>
          <a:p>
            <a:pPr marL="0" indent="0">
              <a:buNone/>
            </a:pP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Nisha, a nurse assistant working in a large elder care facility, is advised in the fourth month of her pregnancy to stop lifting more than 25 pounds for the remainder of her pregnancy. One of the essential functions of the job is to assist patients in dressing, bathing, and moving to and from their beds, tasks that typically require lifting more than 25 pounds. Nisha sends an email to human resources asking that she not be required to lift more than 25 pounds for the remainder of her pregnancy and requesting a place in the established light duty program, under which employees who are hurt on the job take on different duties while coworkers take on their temporarily suspended duties. </a:t>
            </a:r>
            <a:endParaRPr lang="en-US" dirty="0">
              <a:solidFill>
                <a:schemeClr val="tx1"/>
              </a:solidFill>
            </a:endParaRPr>
          </a:p>
        </p:txBody>
      </p:sp>
      <p:sp>
        <p:nvSpPr>
          <p:cNvPr id="4" name="Slide Number Placeholder 3">
            <a:extLst>
              <a:ext uri="{FF2B5EF4-FFF2-40B4-BE49-F238E27FC236}">
                <a16:creationId xmlns:a16="http://schemas.microsoft.com/office/drawing/2014/main" id="{C7F9371F-67E9-C86A-94AD-04FD7422986F}"/>
              </a:ext>
            </a:extLst>
          </p:cNvPr>
          <p:cNvSpPr>
            <a:spLocks noGrp="1"/>
          </p:cNvSpPr>
          <p:nvPr>
            <p:ph type="sldNum" sz="quarter" idx="12"/>
          </p:nvPr>
        </p:nvSpPr>
        <p:spPr/>
        <p:txBody>
          <a:bodyPr/>
          <a:lstStyle/>
          <a:p>
            <a:fld id="{9FF96B15-8338-45D5-A943-561235072D66}" type="slidenum">
              <a:rPr lang="en-US" noProof="0" smtClean="0"/>
              <a:t>32</a:t>
            </a:fld>
            <a:endParaRPr lang="en-US" noProof="0" dirty="0"/>
          </a:p>
        </p:txBody>
      </p:sp>
    </p:spTree>
    <p:extLst>
      <p:ext uri="{BB962C8B-B14F-4D97-AF65-F5344CB8AC3E}">
        <p14:creationId xmlns:p14="http://schemas.microsoft.com/office/powerpoint/2010/main" val="3809087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5348-9A0E-3060-CEA6-6241E816B824}"/>
              </a:ext>
            </a:extLst>
          </p:cNvPr>
          <p:cNvSpPr>
            <a:spLocks noGrp="1"/>
          </p:cNvSpPr>
          <p:nvPr>
            <p:ph type="title"/>
          </p:nvPr>
        </p:nvSpPr>
        <p:spPr/>
        <p:txBody>
          <a:bodyPr/>
          <a:lstStyle/>
          <a:p>
            <a:r>
              <a:rPr lang="en-US" dirty="0"/>
              <a:t>PWFA</a:t>
            </a:r>
            <a:r>
              <a:rPr lang="en-US" dirty="0">
                <a:latin typeface="Arial Nova" panose="020B0504020202020204" pitchFamily="34" charset="0"/>
              </a:rPr>
              <a:t>—Fact Pattern 3</a:t>
            </a:r>
            <a:endParaRPr lang="en-US" dirty="0"/>
          </a:p>
        </p:txBody>
      </p:sp>
      <p:sp>
        <p:nvSpPr>
          <p:cNvPr id="3" name="Content Placeholder 2">
            <a:extLst>
              <a:ext uri="{FF2B5EF4-FFF2-40B4-BE49-F238E27FC236}">
                <a16:creationId xmlns:a16="http://schemas.microsoft.com/office/drawing/2014/main" id="{5FE0246A-8467-3F5E-B3FA-DA1B7A2DEA76}"/>
              </a:ext>
            </a:extLst>
          </p:cNvPr>
          <p:cNvSpPr>
            <a:spLocks noGrp="1"/>
          </p:cNvSpPr>
          <p:nvPr>
            <p:ph idx="1"/>
          </p:nvPr>
        </p:nvSpPr>
        <p:spPr>
          <a:xfrm>
            <a:off x="1154955" y="2603500"/>
            <a:ext cx="10035784" cy="3416300"/>
          </a:xfrm>
        </p:spPr>
        <p:txBody>
          <a:bodyPr>
            <a:normAutofit/>
          </a:bodyPr>
          <a:lstStyle/>
          <a:p>
            <a:pPr marL="0" indent="0">
              <a:buNone/>
            </a:pP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Margot started working at a retail store shortly after she became pregnant. She has an uncomplicated pregnancy. Because she has not worked at the store very long, she has earned very little leave and is not covered by the FMLA. In her fifth month of pregnancy, she asks her supervisor for the reasonable accommodation of unpaid time off, beyond the leave she has earned, to attend her regularly scheduled prenatal appointments.</a:t>
            </a:r>
            <a:endParaRPr lang="en-US" dirty="0">
              <a:solidFill>
                <a:schemeClr val="tx1"/>
              </a:solidFill>
            </a:endParaRPr>
          </a:p>
        </p:txBody>
      </p:sp>
      <p:sp>
        <p:nvSpPr>
          <p:cNvPr id="4" name="Slide Number Placeholder 3">
            <a:extLst>
              <a:ext uri="{FF2B5EF4-FFF2-40B4-BE49-F238E27FC236}">
                <a16:creationId xmlns:a16="http://schemas.microsoft.com/office/drawing/2014/main" id="{C7F9371F-67E9-C86A-94AD-04FD7422986F}"/>
              </a:ext>
            </a:extLst>
          </p:cNvPr>
          <p:cNvSpPr>
            <a:spLocks noGrp="1"/>
          </p:cNvSpPr>
          <p:nvPr>
            <p:ph type="sldNum" sz="quarter" idx="12"/>
          </p:nvPr>
        </p:nvSpPr>
        <p:spPr/>
        <p:txBody>
          <a:bodyPr/>
          <a:lstStyle/>
          <a:p>
            <a:fld id="{9FF96B15-8338-45D5-A943-561235072D66}" type="slidenum">
              <a:rPr lang="en-US" noProof="0" smtClean="0"/>
              <a:t>33</a:t>
            </a:fld>
            <a:endParaRPr lang="en-US" noProof="0" dirty="0"/>
          </a:p>
        </p:txBody>
      </p:sp>
    </p:spTree>
    <p:extLst>
      <p:ext uri="{BB962C8B-B14F-4D97-AF65-F5344CB8AC3E}">
        <p14:creationId xmlns:p14="http://schemas.microsoft.com/office/powerpoint/2010/main" val="758555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5348-9A0E-3060-CEA6-6241E816B824}"/>
              </a:ext>
            </a:extLst>
          </p:cNvPr>
          <p:cNvSpPr>
            <a:spLocks noGrp="1"/>
          </p:cNvSpPr>
          <p:nvPr>
            <p:ph type="title"/>
          </p:nvPr>
        </p:nvSpPr>
        <p:spPr/>
        <p:txBody>
          <a:bodyPr/>
          <a:lstStyle/>
          <a:p>
            <a:r>
              <a:rPr lang="en-US" dirty="0"/>
              <a:t>PWFA</a:t>
            </a:r>
            <a:r>
              <a:rPr lang="en-US" dirty="0">
                <a:latin typeface="Arial Nova" panose="020B0504020202020204" pitchFamily="34" charset="0"/>
              </a:rPr>
              <a:t>—Fact Pattern 4</a:t>
            </a:r>
            <a:endParaRPr lang="en-US" dirty="0"/>
          </a:p>
        </p:txBody>
      </p:sp>
      <p:sp>
        <p:nvSpPr>
          <p:cNvPr id="3" name="Content Placeholder 2">
            <a:extLst>
              <a:ext uri="{FF2B5EF4-FFF2-40B4-BE49-F238E27FC236}">
                <a16:creationId xmlns:a16="http://schemas.microsoft.com/office/drawing/2014/main" id="{5FE0246A-8467-3F5E-B3FA-DA1B7A2DEA76}"/>
              </a:ext>
            </a:extLst>
          </p:cNvPr>
          <p:cNvSpPr>
            <a:spLocks noGrp="1"/>
          </p:cNvSpPr>
          <p:nvPr>
            <p:ph idx="1"/>
          </p:nvPr>
        </p:nvSpPr>
        <p:spPr>
          <a:xfrm>
            <a:off x="1154955" y="2603500"/>
            <a:ext cx="10035784" cy="3416300"/>
          </a:xfrm>
        </p:spPr>
        <p:txBody>
          <a:bodyPr>
            <a:normAutofit/>
          </a:bodyPr>
          <a:lstStyle/>
          <a:p>
            <a:pPr marL="0" indent="0">
              <a:buNone/>
            </a:pP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Sofia, a custodian, is pregnant and will need 6 to 8 weeks of leave to recover from childbirth. Sofia is nervous about asking for leave, so Sofia asks her mother, who knows the owner, to do it for her. The employer has a sick leave policy, but no policy for longer periods of leave. Sofia is not eligible for FMLA leave because her employer is not covered by the FMLA.</a:t>
            </a:r>
            <a:endParaRPr lang="en-US" dirty="0">
              <a:solidFill>
                <a:schemeClr val="tx1"/>
              </a:solidFill>
            </a:endParaRPr>
          </a:p>
        </p:txBody>
      </p:sp>
      <p:sp>
        <p:nvSpPr>
          <p:cNvPr id="4" name="Slide Number Placeholder 3">
            <a:extLst>
              <a:ext uri="{FF2B5EF4-FFF2-40B4-BE49-F238E27FC236}">
                <a16:creationId xmlns:a16="http://schemas.microsoft.com/office/drawing/2014/main" id="{C7F9371F-67E9-C86A-94AD-04FD7422986F}"/>
              </a:ext>
            </a:extLst>
          </p:cNvPr>
          <p:cNvSpPr>
            <a:spLocks noGrp="1"/>
          </p:cNvSpPr>
          <p:nvPr>
            <p:ph type="sldNum" sz="quarter" idx="12"/>
          </p:nvPr>
        </p:nvSpPr>
        <p:spPr/>
        <p:txBody>
          <a:bodyPr/>
          <a:lstStyle/>
          <a:p>
            <a:fld id="{9FF96B15-8338-45D5-A943-561235072D66}" type="slidenum">
              <a:rPr lang="en-US" noProof="0" smtClean="0"/>
              <a:t>34</a:t>
            </a:fld>
            <a:endParaRPr lang="en-US" noProof="0" dirty="0"/>
          </a:p>
        </p:txBody>
      </p:sp>
    </p:spTree>
    <p:extLst>
      <p:ext uri="{BB962C8B-B14F-4D97-AF65-F5344CB8AC3E}">
        <p14:creationId xmlns:p14="http://schemas.microsoft.com/office/powerpoint/2010/main" val="768542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13071-1EEB-EC8A-62A3-536E1263AC1A}"/>
              </a:ext>
            </a:extLst>
          </p:cNvPr>
          <p:cNvSpPr>
            <a:spLocks noGrp="1"/>
          </p:cNvSpPr>
          <p:nvPr>
            <p:ph type="title"/>
          </p:nvPr>
        </p:nvSpPr>
        <p:spPr/>
        <p:txBody>
          <a:bodyPr/>
          <a:lstStyle/>
          <a:p>
            <a:r>
              <a:rPr lang="en-US" dirty="0"/>
              <a:t>PWFA—Suggestions for Employers</a:t>
            </a:r>
          </a:p>
        </p:txBody>
      </p:sp>
      <p:sp>
        <p:nvSpPr>
          <p:cNvPr id="3" name="Content Placeholder 2">
            <a:extLst>
              <a:ext uri="{FF2B5EF4-FFF2-40B4-BE49-F238E27FC236}">
                <a16:creationId xmlns:a16="http://schemas.microsoft.com/office/drawing/2014/main" id="{F39C4BAC-1A40-B7BE-AAE3-BDF1BD5B2F4D}"/>
              </a:ext>
            </a:extLst>
          </p:cNvPr>
          <p:cNvSpPr>
            <a:spLocks noGrp="1"/>
          </p:cNvSpPr>
          <p:nvPr>
            <p:ph idx="1"/>
          </p:nvPr>
        </p:nvSpPr>
        <p:spPr>
          <a:xfrm>
            <a:off x="1154955" y="2445456"/>
            <a:ext cx="10035784" cy="3797300"/>
          </a:xfrm>
        </p:spPr>
        <p:txBody>
          <a:bodyPr>
            <a:noAutofit/>
          </a:bodyPr>
          <a:lstStyle/>
          <a:p>
            <a:pPr>
              <a:spcBef>
                <a:spcPts val="1200"/>
              </a:spcBef>
            </a:pPr>
            <a:r>
              <a:rPr lang="en-US" sz="2200" dirty="0">
                <a:solidFill>
                  <a:schemeClr val="tx1"/>
                </a:solidFill>
                <a:latin typeface="Arial Nova" panose="020B0504020202020204" pitchFamily="34" charset="0"/>
              </a:rPr>
              <a:t>Train supervisors about the PWFA. First level supervisors may be particularly likely to receive accommodation requests and should be trained on how to respond, including how to avoid retaliating against those who request or use reasonable accommodations. </a:t>
            </a:r>
          </a:p>
          <a:p>
            <a:pPr>
              <a:spcBef>
                <a:spcPts val="1200"/>
              </a:spcBef>
            </a:pPr>
            <a:r>
              <a:rPr lang="en-US" sz="2200" dirty="0">
                <a:solidFill>
                  <a:schemeClr val="tx1"/>
                </a:solidFill>
                <a:latin typeface="Arial Nova" panose="020B0504020202020204" pitchFamily="34" charset="0"/>
              </a:rPr>
              <a:t>Employees and applicants do not need to use specific words to request an accommodation. Once an employee requests an accommodation, use the interactive process. </a:t>
            </a:r>
          </a:p>
          <a:p>
            <a:pPr>
              <a:spcBef>
                <a:spcPts val="1200"/>
              </a:spcBef>
            </a:pPr>
            <a:r>
              <a:rPr lang="en-US" sz="2200" dirty="0">
                <a:solidFill>
                  <a:schemeClr val="tx1"/>
                </a:solidFill>
                <a:latin typeface="Arial Nova" panose="020B0504020202020204" pitchFamily="34" charset="0"/>
              </a:rPr>
              <a:t>Limitations may be minor, may be associated with an uncomplicated pregnancy, and accommodations may be easy to make.</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0700E8AD-845F-B66E-633D-7AA6B2557A00}"/>
              </a:ext>
            </a:extLst>
          </p:cNvPr>
          <p:cNvSpPr>
            <a:spLocks noGrp="1"/>
          </p:cNvSpPr>
          <p:nvPr>
            <p:ph type="sldNum" sz="quarter" idx="12"/>
          </p:nvPr>
        </p:nvSpPr>
        <p:spPr/>
        <p:txBody>
          <a:bodyPr/>
          <a:lstStyle/>
          <a:p>
            <a:fld id="{9FF96B15-8338-45D5-A943-561235072D66}" type="slidenum">
              <a:rPr lang="en-US" noProof="0" smtClean="0"/>
              <a:t>35</a:t>
            </a:fld>
            <a:endParaRPr lang="en-US" noProof="0" dirty="0"/>
          </a:p>
        </p:txBody>
      </p:sp>
    </p:spTree>
    <p:extLst>
      <p:ext uri="{BB962C8B-B14F-4D97-AF65-F5344CB8AC3E}">
        <p14:creationId xmlns:p14="http://schemas.microsoft.com/office/powerpoint/2010/main" val="891211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13071-1EEB-EC8A-62A3-536E1263AC1A}"/>
              </a:ext>
            </a:extLst>
          </p:cNvPr>
          <p:cNvSpPr>
            <a:spLocks noGrp="1"/>
          </p:cNvSpPr>
          <p:nvPr>
            <p:ph type="title"/>
          </p:nvPr>
        </p:nvSpPr>
        <p:spPr/>
        <p:txBody>
          <a:bodyPr/>
          <a:lstStyle/>
          <a:p>
            <a:r>
              <a:rPr lang="en-US" dirty="0"/>
              <a:t>PWFA—Suggestions for Employers </a:t>
            </a:r>
            <a:r>
              <a:rPr lang="en-US" sz="2800" dirty="0"/>
              <a:t>(2)</a:t>
            </a:r>
            <a:endParaRPr lang="en-US" dirty="0"/>
          </a:p>
        </p:txBody>
      </p:sp>
      <p:sp>
        <p:nvSpPr>
          <p:cNvPr id="3" name="Content Placeholder 2">
            <a:extLst>
              <a:ext uri="{FF2B5EF4-FFF2-40B4-BE49-F238E27FC236}">
                <a16:creationId xmlns:a16="http://schemas.microsoft.com/office/drawing/2014/main" id="{F39C4BAC-1A40-B7BE-AAE3-BDF1BD5B2F4D}"/>
              </a:ext>
            </a:extLst>
          </p:cNvPr>
          <p:cNvSpPr>
            <a:spLocks noGrp="1"/>
          </p:cNvSpPr>
          <p:nvPr>
            <p:ph idx="1"/>
          </p:nvPr>
        </p:nvSpPr>
        <p:spPr>
          <a:xfrm>
            <a:off x="1154955" y="2445456"/>
            <a:ext cx="10035784" cy="3797300"/>
          </a:xfrm>
        </p:spPr>
        <p:txBody>
          <a:bodyPr>
            <a:normAutofit/>
          </a:bodyPr>
          <a:lstStyle/>
          <a:p>
            <a:pPr>
              <a:lnSpc>
                <a:spcPct val="120000"/>
              </a:lnSpc>
              <a:spcBef>
                <a:spcPts val="1200"/>
              </a:spcBef>
            </a:pPr>
            <a:r>
              <a:rPr lang="en-US" sz="2400" dirty="0">
                <a:solidFill>
                  <a:schemeClr val="tx1"/>
                </a:solidFill>
                <a:latin typeface="Arial Nova" panose="020B0504020202020204" pitchFamily="34" charset="0"/>
              </a:rPr>
              <a:t>An employee may need different accommodations as the pregnancy progresses, they recover from childbirth, or the related medical condition improves or gets worse.</a:t>
            </a:r>
          </a:p>
          <a:p>
            <a:pPr>
              <a:lnSpc>
                <a:spcPct val="120000"/>
              </a:lnSpc>
              <a:spcBef>
                <a:spcPts val="1200"/>
              </a:spcBef>
            </a:pPr>
            <a:r>
              <a:rPr lang="en-US" sz="2400" dirty="0">
                <a:solidFill>
                  <a:schemeClr val="tx1"/>
                </a:solidFill>
                <a:latin typeface="Arial Nova" panose="020B0504020202020204" pitchFamily="34" charset="0"/>
              </a:rPr>
              <a:t>For assistance identifying possible reasonable accommodations, consult the </a:t>
            </a:r>
            <a:r>
              <a:rPr lang="en-US" sz="2400" dirty="0">
                <a:latin typeface="Arial Nova" panose="020B0504020202020204" pitchFamily="34" charset="0"/>
                <a:hlinkClick r:id="rId2"/>
              </a:rPr>
              <a:t>Job Accommodation Network (JAN)</a:t>
            </a:r>
            <a:r>
              <a:rPr lang="en-US" sz="2400" dirty="0">
                <a:solidFill>
                  <a:schemeClr val="tx1"/>
                </a:solidFill>
                <a:latin typeface="Arial Nova" panose="020B0504020202020204" pitchFamily="34" charset="0"/>
              </a:rPr>
              <a:t>. JAN is a free, expert, confidential service that helps workers and employers find effective workplace accommodations.</a:t>
            </a:r>
          </a:p>
          <a:p>
            <a:endParaRPr lang="en-US" dirty="0"/>
          </a:p>
        </p:txBody>
      </p:sp>
      <p:sp>
        <p:nvSpPr>
          <p:cNvPr id="4" name="Slide Number Placeholder 3">
            <a:extLst>
              <a:ext uri="{FF2B5EF4-FFF2-40B4-BE49-F238E27FC236}">
                <a16:creationId xmlns:a16="http://schemas.microsoft.com/office/drawing/2014/main" id="{0700E8AD-845F-B66E-633D-7AA6B2557A00}"/>
              </a:ext>
            </a:extLst>
          </p:cNvPr>
          <p:cNvSpPr>
            <a:spLocks noGrp="1"/>
          </p:cNvSpPr>
          <p:nvPr>
            <p:ph type="sldNum" sz="quarter" idx="12"/>
          </p:nvPr>
        </p:nvSpPr>
        <p:spPr/>
        <p:txBody>
          <a:bodyPr/>
          <a:lstStyle/>
          <a:p>
            <a:fld id="{9FF96B15-8338-45D5-A943-561235072D66}" type="slidenum">
              <a:rPr lang="en-US" noProof="0" smtClean="0"/>
              <a:t>36</a:t>
            </a:fld>
            <a:endParaRPr lang="en-US" noProof="0" dirty="0"/>
          </a:p>
        </p:txBody>
      </p:sp>
    </p:spTree>
    <p:extLst>
      <p:ext uri="{BB962C8B-B14F-4D97-AF65-F5344CB8AC3E}">
        <p14:creationId xmlns:p14="http://schemas.microsoft.com/office/powerpoint/2010/main" val="2062391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793D-72D2-3393-F912-A9234A653C9B}"/>
              </a:ext>
            </a:extLst>
          </p:cNvPr>
          <p:cNvSpPr>
            <a:spLocks noGrp="1"/>
          </p:cNvSpPr>
          <p:nvPr>
            <p:ph type="title"/>
          </p:nvPr>
        </p:nvSpPr>
        <p:spPr/>
        <p:txBody>
          <a:bodyPr/>
          <a:lstStyle/>
          <a:p>
            <a:r>
              <a:rPr lang="en-US" dirty="0"/>
              <a:t>Court Developments </a:t>
            </a:r>
            <a:br>
              <a:rPr lang="en-US" dirty="0"/>
            </a:br>
            <a:r>
              <a:rPr lang="en-US" dirty="0"/>
              <a:t>Impacting PWFA Enforcement</a:t>
            </a:r>
          </a:p>
        </p:txBody>
      </p:sp>
      <p:sp>
        <p:nvSpPr>
          <p:cNvPr id="3" name="Content Placeholder 2">
            <a:extLst>
              <a:ext uri="{FF2B5EF4-FFF2-40B4-BE49-F238E27FC236}">
                <a16:creationId xmlns:a16="http://schemas.microsoft.com/office/drawing/2014/main" id="{0CA8DBA2-B440-19C0-005A-BD15CD6E53EF}"/>
              </a:ext>
            </a:extLst>
          </p:cNvPr>
          <p:cNvSpPr>
            <a:spLocks noGrp="1"/>
          </p:cNvSpPr>
          <p:nvPr>
            <p:ph idx="1"/>
          </p:nvPr>
        </p:nvSpPr>
        <p:spPr>
          <a:xfrm>
            <a:off x="1154955" y="2603500"/>
            <a:ext cx="10035784" cy="3416300"/>
          </a:xfrm>
        </p:spPr>
        <p:txBody>
          <a:bodyPr>
            <a:normAutofit fontScale="92500" lnSpcReduction="10000"/>
          </a:bodyPr>
          <a:lstStyle/>
          <a:p>
            <a:pPr>
              <a:lnSpc>
                <a:spcPct val="110000"/>
              </a:lnSpc>
              <a:spcBef>
                <a:spcPts val="1200"/>
              </a:spcBef>
            </a:pPr>
            <a:r>
              <a:rPr lang="en-US" sz="2400" dirty="0">
                <a:solidFill>
                  <a:schemeClr val="tx1"/>
                </a:solidFill>
                <a:latin typeface="Arial Nova" panose="020B0504020202020204" pitchFamily="34" charset="0"/>
              </a:rPr>
              <a:t>Case challenging the process Congress used to pass PWFA</a:t>
            </a:r>
          </a:p>
          <a:p>
            <a:pPr lvl="1">
              <a:lnSpc>
                <a:spcPct val="110000"/>
              </a:lnSpc>
              <a:spcBef>
                <a:spcPts val="1200"/>
              </a:spcBef>
            </a:pPr>
            <a:r>
              <a:rPr lang="en-US" sz="2400" dirty="0">
                <a:solidFill>
                  <a:schemeClr val="tx1"/>
                </a:solidFill>
                <a:latin typeface="Arial Nova" panose="020B0504020202020204" pitchFamily="34" charset="0"/>
              </a:rPr>
              <a:t>State of Texas v. Garland, et. al., No. 5:23-CV-034-H (N.D. Tex.), appeal pending, No. 21-10386 (5th Cir.). </a:t>
            </a:r>
          </a:p>
          <a:p>
            <a:pPr>
              <a:lnSpc>
                <a:spcPct val="110000"/>
              </a:lnSpc>
              <a:spcBef>
                <a:spcPts val="1200"/>
              </a:spcBef>
            </a:pPr>
            <a:r>
              <a:rPr lang="en-US" sz="2400" dirty="0">
                <a:solidFill>
                  <a:schemeClr val="tx1"/>
                </a:solidFill>
                <a:latin typeface="Arial Nova" panose="020B0504020202020204" pitchFamily="34" charset="0"/>
              </a:rPr>
              <a:t>Cases challenging PWFA Regulation</a:t>
            </a:r>
          </a:p>
          <a:p>
            <a:pPr lvl="1">
              <a:lnSpc>
                <a:spcPct val="110000"/>
              </a:lnSpc>
              <a:spcBef>
                <a:spcPts val="1200"/>
              </a:spcBef>
            </a:pPr>
            <a:r>
              <a:rPr lang="en-US" sz="2400" dirty="0">
                <a:solidFill>
                  <a:schemeClr val="tx1"/>
                </a:solidFill>
                <a:latin typeface="Arial Nova" panose="020B0504020202020204" pitchFamily="34" charset="0"/>
              </a:rPr>
              <a:t>State of Tennessee et. al. v. EEOC, 2: 24-cv-00084 (E.D. Ark), appeal pending, No. 24 2249 (8th Cir.). </a:t>
            </a:r>
          </a:p>
          <a:p>
            <a:pPr lvl="1">
              <a:lnSpc>
                <a:spcPct val="110000"/>
              </a:lnSpc>
              <a:spcBef>
                <a:spcPts val="1200"/>
              </a:spcBef>
            </a:pPr>
            <a:r>
              <a:rPr lang="en-US" sz="2400" dirty="0">
                <a:solidFill>
                  <a:schemeClr val="tx1"/>
                </a:solidFill>
                <a:latin typeface="Arial Nova" panose="020B0504020202020204" pitchFamily="34" charset="0"/>
              </a:rPr>
              <a:t>The State of Louisiana, et al. v. EEOC, 2:24-00629, and United States Conference of Catholic Bishops, et al. v. EEOC, 2:24-cv-00691 (W.D. LA).</a:t>
            </a:r>
          </a:p>
          <a:p>
            <a:endParaRPr lang="en-US"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33036D51-E7E1-2B6F-C350-F8DD31D03EB8}"/>
              </a:ext>
            </a:extLst>
          </p:cNvPr>
          <p:cNvSpPr>
            <a:spLocks noGrp="1"/>
          </p:cNvSpPr>
          <p:nvPr>
            <p:ph type="sldNum" sz="quarter" idx="12"/>
          </p:nvPr>
        </p:nvSpPr>
        <p:spPr/>
        <p:txBody>
          <a:bodyPr/>
          <a:lstStyle/>
          <a:p>
            <a:fld id="{9FF96B15-8338-45D5-A943-561235072D66}" type="slidenum">
              <a:rPr lang="en-US" noProof="0" smtClean="0"/>
              <a:t>37</a:t>
            </a:fld>
            <a:endParaRPr lang="en-US" noProof="0" dirty="0"/>
          </a:p>
        </p:txBody>
      </p:sp>
    </p:spTree>
    <p:extLst>
      <p:ext uri="{BB962C8B-B14F-4D97-AF65-F5344CB8AC3E}">
        <p14:creationId xmlns:p14="http://schemas.microsoft.com/office/powerpoint/2010/main" val="3124504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F9424-ABEF-1F63-AA92-D30D0A99A19E}"/>
              </a:ext>
            </a:extLst>
          </p:cNvPr>
          <p:cNvSpPr>
            <a:spLocks noGrp="1"/>
          </p:cNvSpPr>
          <p:nvPr>
            <p:ph type="title"/>
          </p:nvPr>
        </p:nvSpPr>
        <p:spPr/>
        <p:txBody>
          <a:bodyPr/>
          <a:lstStyle/>
          <a:p>
            <a:r>
              <a:rPr lang="en-US" dirty="0"/>
              <a:t>PWFA—Interactive Process</a:t>
            </a:r>
          </a:p>
        </p:txBody>
      </p:sp>
      <p:sp>
        <p:nvSpPr>
          <p:cNvPr id="4" name="Slide Number Placeholder 3">
            <a:extLst>
              <a:ext uri="{FF2B5EF4-FFF2-40B4-BE49-F238E27FC236}">
                <a16:creationId xmlns:a16="http://schemas.microsoft.com/office/drawing/2014/main" id="{E1526F86-1979-0E99-9007-56C3E6616986}"/>
              </a:ext>
            </a:extLst>
          </p:cNvPr>
          <p:cNvSpPr>
            <a:spLocks noGrp="1"/>
          </p:cNvSpPr>
          <p:nvPr>
            <p:ph type="sldNum" sz="quarter" idx="12"/>
          </p:nvPr>
        </p:nvSpPr>
        <p:spPr/>
        <p:txBody>
          <a:bodyPr/>
          <a:lstStyle/>
          <a:p>
            <a:fld id="{9FF96B15-8338-45D5-A943-561235072D66}" type="slidenum">
              <a:rPr lang="en-US" noProof="0" smtClean="0"/>
              <a:t>38</a:t>
            </a:fld>
            <a:endParaRPr lang="en-US" noProof="0" dirty="0"/>
          </a:p>
        </p:txBody>
      </p:sp>
      <p:sp>
        <p:nvSpPr>
          <p:cNvPr id="3" name="Content Placeholder 2">
            <a:extLst>
              <a:ext uri="{FF2B5EF4-FFF2-40B4-BE49-F238E27FC236}">
                <a16:creationId xmlns:a16="http://schemas.microsoft.com/office/drawing/2014/main" id="{AE5F8767-8198-7A5D-7743-FFE09CE6A7FB}"/>
              </a:ext>
            </a:extLst>
          </p:cNvPr>
          <p:cNvSpPr>
            <a:spLocks noGrp="1"/>
          </p:cNvSpPr>
          <p:nvPr>
            <p:ph idx="1"/>
          </p:nvPr>
        </p:nvSpPr>
        <p:spPr>
          <a:xfrm>
            <a:off x="6095999" y="2603501"/>
            <a:ext cx="5094739" cy="3416300"/>
          </a:xfrm>
        </p:spPr>
        <p:txBody>
          <a:bodyPr/>
          <a:lstStyle/>
          <a:p>
            <a:pPr>
              <a:spcBef>
                <a:spcPts val="1200"/>
              </a:spcBef>
            </a:pPr>
            <a:r>
              <a:rPr lang="en-US" sz="2400" dirty="0">
                <a:solidFill>
                  <a:schemeClr val="tx1"/>
                </a:solidFill>
                <a:latin typeface="Arial Nova" panose="020B0504020202020204" pitchFamily="34" charset="0"/>
              </a:rPr>
              <a:t>“Interactive process” is a term used under the ADA and the PWFA regarding the process to get a reasonable accommodation.</a:t>
            </a:r>
          </a:p>
          <a:p>
            <a:pPr>
              <a:spcBef>
                <a:spcPts val="1200"/>
              </a:spcBef>
            </a:pPr>
            <a:r>
              <a:rPr lang="en-US" sz="2400" dirty="0">
                <a:solidFill>
                  <a:schemeClr val="tx1"/>
                </a:solidFill>
                <a:latin typeface="Arial Nova" panose="020B0504020202020204" pitchFamily="34" charset="0"/>
              </a:rPr>
              <a:t>This can be a discussion or any interactive communication. There are no required steps or magic words.</a:t>
            </a:r>
          </a:p>
          <a:p>
            <a:endParaRPr lang="en-US" dirty="0"/>
          </a:p>
        </p:txBody>
      </p:sp>
      <p:pic>
        <p:nvPicPr>
          <p:cNvPr id="8" name="Picture 7">
            <a:extLst>
              <a:ext uri="{FF2B5EF4-FFF2-40B4-BE49-F238E27FC236}">
                <a16:creationId xmlns:a16="http://schemas.microsoft.com/office/drawing/2014/main" id="{52308013-F1FF-E9E6-042F-CFB6383A8F8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1262" y="2603501"/>
            <a:ext cx="4921248" cy="3280832"/>
          </a:xfrm>
          <a:prstGeom prst="rect">
            <a:avLst/>
          </a:prstGeom>
        </p:spPr>
      </p:pic>
    </p:spTree>
    <p:extLst>
      <p:ext uri="{BB962C8B-B14F-4D97-AF65-F5344CB8AC3E}">
        <p14:creationId xmlns:p14="http://schemas.microsoft.com/office/powerpoint/2010/main" val="2960283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FD68-9D03-9041-48EA-EB8863BBB3E4}"/>
              </a:ext>
            </a:extLst>
          </p:cNvPr>
          <p:cNvSpPr>
            <a:spLocks noGrp="1"/>
          </p:cNvSpPr>
          <p:nvPr>
            <p:ph type="title"/>
          </p:nvPr>
        </p:nvSpPr>
        <p:spPr/>
        <p:txBody>
          <a:bodyPr/>
          <a:lstStyle/>
          <a:p>
            <a:r>
              <a:rPr lang="en-US" dirty="0"/>
              <a:t>PWFA—JAN Practical Tips:</a:t>
            </a:r>
            <a:br>
              <a:rPr lang="en-US" dirty="0">
                <a:latin typeface="Arial Nova" panose="020B0504020202020204" pitchFamily="34" charset="0"/>
              </a:rPr>
            </a:br>
            <a:r>
              <a:rPr lang="en-US" dirty="0"/>
              <a:t>Interactive Process Considerations</a:t>
            </a:r>
          </a:p>
        </p:txBody>
      </p:sp>
      <p:grpSp>
        <p:nvGrpSpPr>
          <p:cNvPr id="6" name="Group 5">
            <a:extLst>
              <a:ext uri="{FF2B5EF4-FFF2-40B4-BE49-F238E27FC236}">
                <a16:creationId xmlns:a16="http://schemas.microsoft.com/office/drawing/2014/main" id="{BE044AB9-1B39-F356-C316-946B20641EED}"/>
              </a:ext>
              <a:ext uri="{C183D7F6-B498-43B3-948B-1728B52AA6E4}">
                <adec:decorative xmlns:adec="http://schemas.microsoft.com/office/drawing/2017/decorative" val="1"/>
              </a:ext>
            </a:extLst>
          </p:cNvPr>
          <p:cNvGrpSpPr/>
          <p:nvPr/>
        </p:nvGrpSpPr>
        <p:grpSpPr>
          <a:xfrm>
            <a:off x="1159944" y="2955845"/>
            <a:ext cx="10025803" cy="2711609"/>
            <a:chOff x="1159944" y="2955845"/>
            <a:chExt cx="10025803" cy="2711609"/>
          </a:xfrm>
        </p:grpSpPr>
        <p:sp>
          <p:nvSpPr>
            <p:cNvPr id="7" name="Freeform: Shape 6">
              <a:extLst>
                <a:ext uri="{FF2B5EF4-FFF2-40B4-BE49-F238E27FC236}">
                  <a16:creationId xmlns:a16="http://schemas.microsoft.com/office/drawing/2014/main" id="{F22F0CB7-0E18-D636-D76F-D37B7DE6A901}"/>
                </a:ext>
              </a:extLst>
            </p:cNvPr>
            <p:cNvSpPr/>
            <p:nvPr/>
          </p:nvSpPr>
          <p:spPr>
            <a:xfrm>
              <a:off x="1159944" y="2955845"/>
              <a:ext cx="2269518" cy="989245"/>
            </a:xfrm>
            <a:custGeom>
              <a:avLst/>
              <a:gdLst>
                <a:gd name="connsiteX0" fmla="*/ 0 w 2269518"/>
                <a:gd name="connsiteY0" fmla="*/ 98925 h 989245"/>
                <a:gd name="connsiteX1" fmla="*/ 98925 w 2269518"/>
                <a:gd name="connsiteY1" fmla="*/ 0 h 989245"/>
                <a:gd name="connsiteX2" fmla="*/ 2170594 w 2269518"/>
                <a:gd name="connsiteY2" fmla="*/ 0 h 989245"/>
                <a:gd name="connsiteX3" fmla="*/ 2269519 w 2269518"/>
                <a:gd name="connsiteY3" fmla="*/ 98925 h 989245"/>
                <a:gd name="connsiteX4" fmla="*/ 2269518 w 2269518"/>
                <a:gd name="connsiteY4" fmla="*/ 890321 h 989245"/>
                <a:gd name="connsiteX5" fmla="*/ 2170593 w 2269518"/>
                <a:gd name="connsiteY5" fmla="*/ 989246 h 989245"/>
                <a:gd name="connsiteX6" fmla="*/ 98925 w 2269518"/>
                <a:gd name="connsiteY6" fmla="*/ 989245 h 989245"/>
                <a:gd name="connsiteX7" fmla="*/ 0 w 2269518"/>
                <a:gd name="connsiteY7" fmla="*/ 890320 h 989245"/>
                <a:gd name="connsiteX8" fmla="*/ 0 w 2269518"/>
                <a:gd name="connsiteY8" fmla="*/ 98925 h 98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989245">
                  <a:moveTo>
                    <a:pt x="0" y="98925"/>
                  </a:moveTo>
                  <a:cubicBezTo>
                    <a:pt x="0" y="44290"/>
                    <a:pt x="44290" y="0"/>
                    <a:pt x="98925" y="0"/>
                  </a:cubicBezTo>
                  <a:lnTo>
                    <a:pt x="2170594" y="0"/>
                  </a:lnTo>
                  <a:cubicBezTo>
                    <a:pt x="2225229" y="0"/>
                    <a:pt x="2269519" y="44290"/>
                    <a:pt x="2269519" y="98925"/>
                  </a:cubicBezTo>
                  <a:cubicBezTo>
                    <a:pt x="2269519" y="362724"/>
                    <a:pt x="2269518" y="626522"/>
                    <a:pt x="2269518" y="890321"/>
                  </a:cubicBezTo>
                  <a:cubicBezTo>
                    <a:pt x="2269518" y="944956"/>
                    <a:pt x="2225228" y="989246"/>
                    <a:pt x="2170593" y="989246"/>
                  </a:cubicBezTo>
                  <a:lnTo>
                    <a:pt x="98925" y="989245"/>
                  </a:lnTo>
                  <a:cubicBezTo>
                    <a:pt x="44290" y="989245"/>
                    <a:pt x="0" y="944955"/>
                    <a:pt x="0" y="890320"/>
                  </a:cubicBezTo>
                  <a:lnTo>
                    <a:pt x="0" y="98925"/>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904" tIns="120904" rIns="120904" bIns="394519" numCol="1" spcCol="1270" anchor="t" anchorCtr="0">
              <a:noAutofit/>
            </a:bodyPr>
            <a:lstStyle/>
            <a:p>
              <a:pPr marL="0" lvl="0" indent="0" algn="l" defTabSz="755650">
                <a:lnSpc>
                  <a:spcPct val="90000"/>
                </a:lnSpc>
                <a:spcBef>
                  <a:spcPct val="0"/>
                </a:spcBef>
                <a:spcAft>
                  <a:spcPct val="35000"/>
                </a:spcAft>
                <a:buNone/>
              </a:pPr>
              <a:r>
                <a:rPr lang="en-US" sz="1700" kern="1200" baseline="0" dirty="0">
                  <a:latin typeface="Arial Nova" panose="020B0504020202020204" pitchFamily="34" charset="0"/>
                </a:rPr>
                <a:t>Understand PWFA &amp; Other Requirements</a:t>
              </a:r>
            </a:p>
          </p:txBody>
        </p:sp>
        <p:sp>
          <p:nvSpPr>
            <p:cNvPr id="8" name="Freeform: Shape 7">
              <a:extLst>
                <a:ext uri="{FF2B5EF4-FFF2-40B4-BE49-F238E27FC236}">
                  <a16:creationId xmlns:a16="http://schemas.microsoft.com/office/drawing/2014/main" id="{C8ABB542-809D-C924-1FE5-CFCDDA8A2FA1}"/>
                </a:ext>
              </a:extLst>
            </p:cNvPr>
            <p:cNvSpPr/>
            <p:nvPr/>
          </p:nvSpPr>
          <p:spPr>
            <a:xfrm>
              <a:off x="1624785" y="3615342"/>
              <a:ext cx="2269518" cy="2052112"/>
            </a:xfrm>
            <a:custGeom>
              <a:avLst/>
              <a:gdLst>
                <a:gd name="connsiteX0" fmla="*/ 0 w 2269518"/>
                <a:gd name="connsiteY0" fmla="*/ 205211 h 2052112"/>
                <a:gd name="connsiteX1" fmla="*/ 205211 w 2269518"/>
                <a:gd name="connsiteY1" fmla="*/ 0 h 2052112"/>
                <a:gd name="connsiteX2" fmla="*/ 2064307 w 2269518"/>
                <a:gd name="connsiteY2" fmla="*/ 0 h 2052112"/>
                <a:gd name="connsiteX3" fmla="*/ 2269518 w 2269518"/>
                <a:gd name="connsiteY3" fmla="*/ 205211 h 2052112"/>
                <a:gd name="connsiteX4" fmla="*/ 2269518 w 2269518"/>
                <a:gd name="connsiteY4" fmla="*/ 1846901 h 2052112"/>
                <a:gd name="connsiteX5" fmla="*/ 2064307 w 2269518"/>
                <a:gd name="connsiteY5" fmla="*/ 2052112 h 2052112"/>
                <a:gd name="connsiteX6" fmla="*/ 205211 w 2269518"/>
                <a:gd name="connsiteY6" fmla="*/ 2052112 h 2052112"/>
                <a:gd name="connsiteX7" fmla="*/ 0 w 2269518"/>
                <a:gd name="connsiteY7" fmla="*/ 1846901 h 2052112"/>
                <a:gd name="connsiteX8" fmla="*/ 0 w 2269518"/>
                <a:gd name="connsiteY8" fmla="*/ 205211 h 20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2052112">
                  <a:moveTo>
                    <a:pt x="0" y="205211"/>
                  </a:moveTo>
                  <a:cubicBezTo>
                    <a:pt x="0" y="91876"/>
                    <a:pt x="91876" y="0"/>
                    <a:pt x="205211" y="0"/>
                  </a:cubicBezTo>
                  <a:lnTo>
                    <a:pt x="2064307" y="0"/>
                  </a:lnTo>
                  <a:cubicBezTo>
                    <a:pt x="2177642" y="0"/>
                    <a:pt x="2269518" y="91876"/>
                    <a:pt x="2269518" y="205211"/>
                  </a:cubicBezTo>
                  <a:lnTo>
                    <a:pt x="2269518" y="1846901"/>
                  </a:lnTo>
                  <a:cubicBezTo>
                    <a:pt x="2269518" y="1960236"/>
                    <a:pt x="2177642" y="2052112"/>
                    <a:pt x="2064307" y="2052112"/>
                  </a:cubicBezTo>
                  <a:lnTo>
                    <a:pt x="205211" y="2052112"/>
                  </a:lnTo>
                  <a:cubicBezTo>
                    <a:pt x="91876" y="2052112"/>
                    <a:pt x="0" y="1960236"/>
                    <a:pt x="0" y="1846901"/>
                  </a:cubicBezTo>
                  <a:lnTo>
                    <a:pt x="0" y="2052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008" tIns="181008" rIns="181008" bIns="181008" numCol="1" spcCol="1270" anchor="t" anchorCtr="0">
              <a:noAutofit/>
            </a:bodyPr>
            <a:lstStyle/>
            <a:p>
              <a:pPr marL="171450" lvl="1" indent="-171450" algn="l" defTabSz="755650">
                <a:lnSpc>
                  <a:spcPct val="90000"/>
                </a:lnSpc>
                <a:spcBef>
                  <a:spcPct val="0"/>
                </a:spcBef>
                <a:spcAft>
                  <a:spcPct val="15000"/>
                </a:spcAft>
                <a:buChar char="•"/>
              </a:pPr>
              <a:r>
                <a:rPr lang="en-US" sz="1700" kern="1200" baseline="0" dirty="0">
                  <a:latin typeface="Arial Nova" panose="020B0504020202020204" pitchFamily="34" charset="0"/>
                </a:rPr>
                <a:t>Recognize the accommodation request and start the interactive accommodation process.</a:t>
              </a:r>
            </a:p>
          </p:txBody>
        </p:sp>
        <p:sp>
          <p:nvSpPr>
            <p:cNvPr id="9" name="Freeform: Shape 8">
              <a:extLst>
                <a:ext uri="{FF2B5EF4-FFF2-40B4-BE49-F238E27FC236}">
                  <a16:creationId xmlns:a16="http://schemas.microsoft.com/office/drawing/2014/main" id="{989001AC-7522-45F6-71ED-19B4840BA0A3}"/>
                </a:ext>
              </a:extLst>
            </p:cNvPr>
            <p:cNvSpPr/>
            <p:nvPr/>
          </p:nvSpPr>
          <p:spPr>
            <a:xfrm>
              <a:off x="3773513" y="3003071"/>
              <a:ext cx="729387" cy="565044"/>
            </a:xfrm>
            <a:custGeom>
              <a:avLst/>
              <a:gdLst>
                <a:gd name="connsiteX0" fmla="*/ 0 w 729387"/>
                <a:gd name="connsiteY0" fmla="*/ 113009 h 565044"/>
                <a:gd name="connsiteX1" fmla="*/ 446865 w 729387"/>
                <a:gd name="connsiteY1" fmla="*/ 113009 h 565044"/>
                <a:gd name="connsiteX2" fmla="*/ 446865 w 729387"/>
                <a:gd name="connsiteY2" fmla="*/ 0 h 565044"/>
                <a:gd name="connsiteX3" fmla="*/ 729387 w 729387"/>
                <a:gd name="connsiteY3" fmla="*/ 282522 h 565044"/>
                <a:gd name="connsiteX4" fmla="*/ 446865 w 729387"/>
                <a:gd name="connsiteY4" fmla="*/ 565044 h 565044"/>
                <a:gd name="connsiteX5" fmla="*/ 446865 w 729387"/>
                <a:gd name="connsiteY5" fmla="*/ 452035 h 565044"/>
                <a:gd name="connsiteX6" fmla="*/ 0 w 729387"/>
                <a:gd name="connsiteY6" fmla="*/ 452035 h 565044"/>
                <a:gd name="connsiteX7" fmla="*/ 0 w 729387"/>
                <a:gd name="connsiteY7" fmla="*/ 113009 h 56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387" h="565044">
                  <a:moveTo>
                    <a:pt x="0" y="113009"/>
                  </a:moveTo>
                  <a:lnTo>
                    <a:pt x="446865" y="113009"/>
                  </a:lnTo>
                  <a:lnTo>
                    <a:pt x="446865" y="0"/>
                  </a:lnTo>
                  <a:lnTo>
                    <a:pt x="729387" y="282522"/>
                  </a:lnTo>
                  <a:lnTo>
                    <a:pt x="446865" y="565044"/>
                  </a:lnTo>
                  <a:lnTo>
                    <a:pt x="446865" y="452035"/>
                  </a:lnTo>
                  <a:lnTo>
                    <a:pt x="0" y="452035"/>
                  </a:lnTo>
                  <a:lnTo>
                    <a:pt x="0" y="1130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3009" rIns="169513" bIns="113009"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0" name="Freeform: Shape 9">
              <a:extLst>
                <a:ext uri="{FF2B5EF4-FFF2-40B4-BE49-F238E27FC236}">
                  <a16:creationId xmlns:a16="http://schemas.microsoft.com/office/drawing/2014/main" id="{709D6C24-7B4D-7E01-FDEB-436B355AEB4D}"/>
                </a:ext>
              </a:extLst>
            </p:cNvPr>
            <p:cNvSpPr/>
            <p:nvPr/>
          </p:nvSpPr>
          <p:spPr>
            <a:xfrm>
              <a:off x="4805666" y="2955845"/>
              <a:ext cx="2269518" cy="989245"/>
            </a:xfrm>
            <a:custGeom>
              <a:avLst/>
              <a:gdLst>
                <a:gd name="connsiteX0" fmla="*/ 0 w 2269518"/>
                <a:gd name="connsiteY0" fmla="*/ 98925 h 989245"/>
                <a:gd name="connsiteX1" fmla="*/ 98925 w 2269518"/>
                <a:gd name="connsiteY1" fmla="*/ 0 h 989245"/>
                <a:gd name="connsiteX2" fmla="*/ 2170594 w 2269518"/>
                <a:gd name="connsiteY2" fmla="*/ 0 h 989245"/>
                <a:gd name="connsiteX3" fmla="*/ 2269519 w 2269518"/>
                <a:gd name="connsiteY3" fmla="*/ 98925 h 989245"/>
                <a:gd name="connsiteX4" fmla="*/ 2269518 w 2269518"/>
                <a:gd name="connsiteY4" fmla="*/ 890321 h 989245"/>
                <a:gd name="connsiteX5" fmla="*/ 2170593 w 2269518"/>
                <a:gd name="connsiteY5" fmla="*/ 989246 h 989245"/>
                <a:gd name="connsiteX6" fmla="*/ 98925 w 2269518"/>
                <a:gd name="connsiteY6" fmla="*/ 989245 h 989245"/>
                <a:gd name="connsiteX7" fmla="*/ 0 w 2269518"/>
                <a:gd name="connsiteY7" fmla="*/ 890320 h 989245"/>
                <a:gd name="connsiteX8" fmla="*/ 0 w 2269518"/>
                <a:gd name="connsiteY8" fmla="*/ 98925 h 98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989245">
                  <a:moveTo>
                    <a:pt x="0" y="98925"/>
                  </a:moveTo>
                  <a:cubicBezTo>
                    <a:pt x="0" y="44290"/>
                    <a:pt x="44290" y="0"/>
                    <a:pt x="98925" y="0"/>
                  </a:cubicBezTo>
                  <a:lnTo>
                    <a:pt x="2170594" y="0"/>
                  </a:lnTo>
                  <a:cubicBezTo>
                    <a:pt x="2225229" y="0"/>
                    <a:pt x="2269519" y="44290"/>
                    <a:pt x="2269519" y="98925"/>
                  </a:cubicBezTo>
                  <a:cubicBezTo>
                    <a:pt x="2269519" y="362724"/>
                    <a:pt x="2269518" y="626522"/>
                    <a:pt x="2269518" y="890321"/>
                  </a:cubicBezTo>
                  <a:cubicBezTo>
                    <a:pt x="2269518" y="944956"/>
                    <a:pt x="2225228" y="989246"/>
                    <a:pt x="2170593" y="989246"/>
                  </a:cubicBezTo>
                  <a:lnTo>
                    <a:pt x="98925" y="989245"/>
                  </a:lnTo>
                  <a:cubicBezTo>
                    <a:pt x="44290" y="989245"/>
                    <a:pt x="0" y="944955"/>
                    <a:pt x="0" y="890320"/>
                  </a:cubicBezTo>
                  <a:lnTo>
                    <a:pt x="0" y="98925"/>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904" tIns="120904" rIns="120904" bIns="394519" numCol="1" spcCol="1270" anchor="t" anchorCtr="0">
              <a:noAutofit/>
            </a:bodyPr>
            <a:lstStyle/>
            <a:p>
              <a:pPr marL="0" lvl="0" indent="0" algn="l" defTabSz="755650">
                <a:lnSpc>
                  <a:spcPct val="90000"/>
                </a:lnSpc>
                <a:spcBef>
                  <a:spcPct val="0"/>
                </a:spcBef>
                <a:spcAft>
                  <a:spcPct val="35000"/>
                </a:spcAft>
                <a:buNone/>
              </a:pPr>
              <a:r>
                <a:rPr lang="en-US" sz="1700" kern="1200" baseline="0" dirty="0">
                  <a:latin typeface="Arial Nova" panose="020B0504020202020204" pitchFamily="34" charset="0"/>
                </a:rPr>
                <a:t>Engage in Dialogue</a:t>
              </a:r>
            </a:p>
          </p:txBody>
        </p:sp>
        <p:sp>
          <p:nvSpPr>
            <p:cNvPr id="11" name="Freeform: Shape 10">
              <a:extLst>
                <a:ext uri="{FF2B5EF4-FFF2-40B4-BE49-F238E27FC236}">
                  <a16:creationId xmlns:a16="http://schemas.microsoft.com/office/drawing/2014/main" id="{68BE0E77-077B-6F4E-0E3F-0B82E3FCD008}"/>
                </a:ext>
              </a:extLst>
            </p:cNvPr>
            <p:cNvSpPr/>
            <p:nvPr/>
          </p:nvSpPr>
          <p:spPr>
            <a:xfrm>
              <a:off x="5270507" y="3615342"/>
              <a:ext cx="2269518" cy="2052112"/>
            </a:xfrm>
            <a:custGeom>
              <a:avLst/>
              <a:gdLst>
                <a:gd name="connsiteX0" fmla="*/ 0 w 2269518"/>
                <a:gd name="connsiteY0" fmla="*/ 205211 h 2052112"/>
                <a:gd name="connsiteX1" fmla="*/ 205211 w 2269518"/>
                <a:gd name="connsiteY1" fmla="*/ 0 h 2052112"/>
                <a:gd name="connsiteX2" fmla="*/ 2064307 w 2269518"/>
                <a:gd name="connsiteY2" fmla="*/ 0 h 2052112"/>
                <a:gd name="connsiteX3" fmla="*/ 2269518 w 2269518"/>
                <a:gd name="connsiteY3" fmla="*/ 205211 h 2052112"/>
                <a:gd name="connsiteX4" fmla="*/ 2269518 w 2269518"/>
                <a:gd name="connsiteY4" fmla="*/ 1846901 h 2052112"/>
                <a:gd name="connsiteX5" fmla="*/ 2064307 w 2269518"/>
                <a:gd name="connsiteY5" fmla="*/ 2052112 h 2052112"/>
                <a:gd name="connsiteX6" fmla="*/ 205211 w 2269518"/>
                <a:gd name="connsiteY6" fmla="*/ 2052112 h 2052112"/>
                <a:gd name="connsiteX7" fmla="*/ 0 w 2269518"/>
                <a:gd name="connsiteY7" fmla="*/ 1846901 h 2052112"/>
                <a:gd name="connsiteX8" fmla="*/ 0 w 2269518"/>
                <a:gd name="connsiteY8" fmla="*/ 205211 h 20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2052112">
                  <a:moveTo>
                    <a:pt x="0" y="205211"/>
                  </a:moveTo>
                  <a:cubicBezTo>
                    <a:pt x="0" y="91876"/>
                    <a:pt x="91876" y="0"/>
                    <a:pt x="205211" y="0"/>
                  </a:cubicBezTo>
                  <a:lnTo>
                    <a:pt x="2064307" y="0"/>
                  </a:lnTo>
                  <a:cubicBezTo>
                    <a:pt x="2177642" y="0"/>
                    <a:pt x="2269518" y="91876"/>
                    <a:pt x="2269518" y="205211"/>
                  </a:cubicBezTo>
                  <a:lnTo>
                    <a:pt x="2269518" y="1846901"/>
                  </a:lnTo>
                  <a:cubicBezTo>
                    <a:pt x="2269518" y="1960236"/>
                    <a:pt x="2177642" y="2052112"/>
                    <a:pt x="2064307" y="2052112"/>
                  </a:cubicBezTo>
                  <a:lnTo>
                    <a:pt x="205211" y="2052112"/>
                  </a:lnTo>
                  <a:cubicBezTo>
                    <a:pt x="91876" y="2052112"/>
                    <a:pt x="0" y="1960236"/>
                    <a:pt x="0" y="1846901"/>
                  </a:cubicBezTo>
                  <a:lnTo>
                    <a:pt x="0" y="2052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008" tIns="181008" rIns="181008" bIns="181008" numCol="1" spcCol="1270" anchor="t" anchorCtr="0">
              <a:noAutofit/>
            </a:bodyPr>
            <a:lstStyle/>
            <a:p>
              <a:pPr marL="171450" lvl="1" indent="-171450" algn="l" defTabSz="755650">
                <a:lnSpc>
                  <a:spcPct val="90000"/>
                </a:lnSpc>
                <a:spcBef>
                  <a:spcPct val="0"/>
                </a:spcBef>
                <a:spcAft>
                  <a:spcPct val="15000"/>
                </a:spcAft>
                <a:buChar char="•"/>
              </a:pPr>
              <a:r>
                <a:rPr lang="en-US" sz="1700" kern="1200" baseline="0" dirty="0">
                  <a:latin typeface="Arial Nova" panose="020B0504020202020204" pitchFamily="34" charset="0"/>
                </a:rPr>
                <a:t>Encourage employee to communicate their needs by creating a safe and supportive environment.</a:t>
              </a:r>
            </a:p>
          </p:txBody>
        </p:sp>
        <p:sp>
          <p:nvSpPr>
            <p:cNvPr id="12" name="Freeform: Shape 11">
              <a:extLst>
                <a:ext uri="{FF2B5EF4-FFF2-40B4-BE49-F238E27FC236}">
                  <a16:creationId xmlns:a16="http://schemas.microsoft.com/office/drawing/2014/main" id="{F689A0D5-2764-3D85-DAA3-C65074CF4533}"/>
                </a:ext>
              </a:extLst>
            </p:cNvPr>
            <p:cNvSpPr/>
            <p:nvPr/>
          </p:nvSpPr>
          <p:spPr>
            <a:xfrm>
              <a:off x="7419235" y="3003071"/>
              <a:ext cx="729387" cy="565044"/>
            </a:xfrm>
            <a:custGeom>
              <a:avLst/>
              <a:gdLst>
                <a:gd name="connsiteX0" fmla="*/ 0 w 729387"/>
                <a:gd name="connsiteY0" fmla="*/ 113009 h 565044"/>
                <a:gd name="connsiteX1" fmla="*/ 446865 w 729387"/>
                <a:gd name="connsiteY1" fmla="*/ 113009 h 565044"/>
                <a:gd name="connsiteX2" fmla="*/ 446865 w 729387"/>
                <a:gd name="connsiteY2" fmla="*/ 0 h 565044"/>
                <a:gd name="connsiteX3" fmla="*/ 729387 w 729387"/>
                <a:gd name="connsiteY3" fmla="*/ 282522 h 565044"/>
                <a:gd name="connsiteX4" fmla="*/ 446865 w 729387"/>
                <a:gd name="connsiteY4" fmla="*/ 565044 h 565044"/>
                <a:gd name="connsiteX5" fmla="*/ 446865 w 729387"/>
                <a:gd name="connsiteY5" fmla="*/ 452035 h 565044"/>
                <a:gd name="connsiteX6" fmla="*/ 0 w 729387"/>
                <a:gd name="connsiteY6" fmla="*/ 452035 h 565044"/>
                <a:gd name="connsiteX7" fmla="*/ 0 w 729387"/>
                <a:gd name="connsiteY7" fmla="*/ 113009 h 56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387" h="565044">
                  <a:moveTo>
                    <a:pt x="0" y="113009"/>
                  </a:moveTo>
                  <a:lnTo>
                    <a:pt x="446865" y="113009"/>
                  </a:lnTo>
                  <a:lnTo>
                    <a:pt x="446865" y="0"/>
                  </a:lnTo>
                  <a:lnTo>
                    <a:pt x="729387" y="282522"/>
                  </a:lnTo>
                  <a:lnTo>
                    <a:pt x="446865" y="565044"/>
                  </a:lnTo>
                  <a:lnTo>
                    <a:pt x="446865" y="452035"/>
                  </a:lnTo>
                  <a:lnTo>
                    <a:pt x="0" y="452035"/>
                  </a:lnTo>
                  <a:lnTo>
                    <a:pt x="0" y="1130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3009" rIns="169513" bIns="113009"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3" name="Freeform: Shape 12">
              <a:extLst>
                <a:ext uri="{FF2B5EF4-FFF2-40B4-BE49-F238E27FC236}">
                  <a16:creationId xmlns:a16="http://schemas.microsoft.com/office/drawing/2014/main" id="{0117122F-AEDA-ED2E-F2E9-0B105198011A}"/>
                </a:ext>
              </a:extLst>
            </p:cNvPr>
            <p:cNvSpPr/>
            <p:nvPr/>
          </p:nvSpPr>
          <p:spPr>
            <a:xfrm>
              <a:off x="8451387" y="2955845"/>
              <a:ext cx="2269518" cy="989245"/>
            </a:xfrm>
            <a:custGeom>
              <a:avLst/>
              <a:gdLst>
                <a:gd name="connsiteX0" fmla="*/ 0 w 2269518"/>
                <a:gd name="connsiteY0" fmla="*/ 98925 h 989245"/>
                <a:gd name="connsiteX1" fmla="*/ 98925 w 2269518"/>
                <a:gd name="connsiteY1" fmla="*/ 0 h 989245"/>
                <a:gd name="connsiteX2" fmla="*/ 2170594 w 2269518"/>
                <a:gd name="connsiteY2" fmla="*/ 0 h 989245"/>
                <a:gd name="connsiteX3" fmla="*/ 2269519 w 2269518"/>
                <a:gd name="connsiteY3" fmla="*/ 98925 h 989245"/>
                <a:gd name="connsiteX4" fmla="*/ 2269518 w 2269518"/>
                <a:gd name="connsiteY4" fmla="*/ 890321 h 989245"/>
                <a:gd name="connsiteX5" fmla="*/ 2170593 w 2269518"/>
                <a:gd name="connsiteY5" fmla="*/ 989246 h 989245"/>
                <a:gd name="connsiteX6" fmla="*/ 98925 w 2269518"/>
                <a:gd name="connsiteY6" fmla="*/ 989245 h 989245"/>
                <a:gd name="connsiteX7" fmla="*/ 0 w 2269518"/>
                <a:gd name="connsiteY7" fmla="*/ 890320 h 989245"/>
                <a:gd name="connsiteX8" fmla="*/ 0 w 2269518"/>
                <a:gd name="connsiteY8" fmla="*/ 98925 h 98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989245">
                  <a:moveTo>
                    <a:pt x="0" y="98925"/>
                  </a:moveTo>
                  <a:cubicBezTo>
                    <a:pt x="0" y="44290"/>
                    <a:pt x="44290" y="0"/>
                    <a:pt x="98925" y="0"/>
                  </a:cubicBezTo>
                  <a:lnTo>
                    <a:pt x="2170594" y="0"/>
                  </a:lnTo>
                  <a:cubicBezTo>
                    <a:pt x="2225229" y="0"/>
                    <a:pt x="2269519" y="44290"/>
                    <a:pt x="2269519" y="98925"/>
                  </a:cubicBezTo>
                  <a:cubicBezTo>
                    <a:pt x="2269519" y="362724"/>
                    <a:pt x="2269518" y="626522"/>
                    <a:pt x="2269518" y="890321"/>
                  </a:cubicBezTo>
                  <a:cubicBezTo>
                    <a:pt x="2269518" y="944956"/>
                    <a:pt x="2225228" y="989246"/>
                    <a:pt x="2170593" y="989246"/>
                  </a:cubicBezTo>
                  <a:lnTo>
                    <a:pt x="98925" y="989245"/>
                  </a:lnTo>
                  <a:cubicBezTo>
                    <a:pt x="44290" y="989245"/>
                    <a:pt x="0" y="944955"/>
                    <a:pt x="0" y="890320"/>
                  </a:cubicBezTo>
                  <a:lnTo>
                    <a:pt x="0" y="98925"/>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904" tIns="120904" rIns="120904" bIns="394519" numCol="1" spcCol="1270" anchor="t" anchorCtr="0">
              <a:noAutofit/>
            </a:bodyPr>
            <a:lstStyle/>
            <a:p>
              <a:pPr marL="0" lvl="0" indent="0" algn="l" defTabSz="755650">
                <a:lnSpc>
                  <a:spcPct val="90000"/>
                </a:lnSpc>
                <a:spcBef>
                  <a:spcPct val="0"/>
                </a:spcBef>
                <a:spcAft>
                  <a:spcPct val="35000"/>
                </a:spcAft>
                <a:buNone/>
              </a:pPr>
              <a:r>
                <a:rPr lang="en-US" sz="1700" kern="1200" baseline="0" dirty="0">
                  <a:latin typeface="Arial Nova" panose="020B0504020202020204" pitchFamily="34" charset="0"/>
                </a:rPr>
                <a:t>Assess Limitation(s) and Need(s)</a:t>
              </a:r>
            </a:p>
          </p:txBody>
        </p:sp>
        <p:sp>
          <p:nvSpPr>
            <p:cNvPr id="14" name="Freeform: Shape 13">
              <a:extLst>
                <a:ext uri="{FF2B5EF4-FFF2-40B4-BE49-F238E27FC236}">
                  <a16:creationId xmlns:a16="http://schemas.microsoft.com/office/drawing/2014/main" id="{40A470E8-DBBB-A920-0340-D2F68D41E457}"/>
                </a:ext>
              </a:extLst>
            </p:cNvPr>
            <p:cNvSpPr/>
            <p:nvPr/>
          </p:nvSpPr>
          <p:spPr>
            <a:xfrm>
              <a:off x="8916229" y="3615342"/>
              <a:ext cx="2269518" cy="2052112"/>
            </a:xfrm>
            <a:custGeom>
              <a:avLst/>
              <a:gdLst>
                <a:gd name="connsiteX0" fmla="*/ 0 w 2269518"/>
                <a:gd name="connsiteY0" fmla="*/ 205211 h 2052112"/>
                <a:gd name="connsiteX1" fmla="*/ 205211 w 2269518"/>
                <a:gd name="connsiteY1" fmla="*/ 0 h 2052112"/>
                <a:gd name="connsiteX2" fmla="*/ 2064307 w 2269518"/>
                <a:gd name="connsiteY2" fmla="*/ 0 h 2052112"/>
                <a:gd name="connsiteX3" fmla="*/ 2269518 w 2269518"/>
                <a:gd name="connsiteY3" fmla="*/ 205211 h 2052112"/>
                <a:gd name="connsiteX4" fmla="*/ 2269518 w 2269518"/>
                <a:gd name="connsiteY4" fmla="*/ 1846901 h 2052112"/>
                <a:gd name="connsiteX5" fmla="*/ 2064307 w 2269518"/>
                <a:gd name="connsiteY5" fmla="*/ 2052112 h 2052112"/>
                <a:gd name="connsiteX6" fmla="*/ 205211 w 2269518"/>
                <a:gd name="connsiteY6" fmla="*/ 2052112 h 2052112"/>
                <a:gd name="connsiteX7" fmla="*/ 0 w 2269518"/>
                <a:gd name="connsiteY7" fmla="*/ 1846901 h 2052112"/>
                <a:gd name="connsiteX8" fmla="*/ 0 w 2269518"/>
                <a:gd name="connsiteY8" fmla="*/ 205211 h 20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2052112">
                  <a:moveTo>
                    <a:pt x="0" y="205211"/>
                  </a:moveTo>
                  <a:cubicBezTo>
                    <a:pt x="0" y="91876"/>
                    <a:pt x="91876" y="0"/>
                    <a:pt x="205211" y="0"/>
                  </a:cubicBezTo>
                  <a:lnTo>
                    <a:pt x="2064307" y="0"/>
                  </a:lnTo>
                  <a:cubicBezTo>
                    <a:pt x="2177642" y="0"/>
                    <a:pt x="2269518" y="91876"/>
                    <a:pt x="2269518" y="205211"/>
                  </a:cubicBezTo>
                  <a:lnTo>
                    <a:pt x="2269518" y="1846901"/>
                  </a:lnTo>
                  <a:cubicBezTo>
                    <a:pt x="2269518" y="1960236"/>
                    <a:pt x="2177642" y="2052112"/>
                    <a:pt x="2064307" y="2052112"/>
                  </a:cubicBezTo>
                  <a:lnTo>
                    <a:pt x="205211" y="2052112"/>
                  </a:lnTo>
                  <a:cubicBezTo>
                    <a:pt x="91876" y="2052112"/>
                    <a:pt x="0" y="1960236"/>
                    <a:pt x="0" y="1846901"/>
                  </a:cubicBezTo>
                  <a:lnTo>
                    <a:pt x="0" y="2052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008" tIns="181008" rIns="181008" bIns="181008" numCol="1" spcCol="1270" anchor="t" anchorCtr="0">
              <a:noAutofit/>
            </a:bodyPr>
            <a:lstStyle/>
            <a:p>
              <a:pPr marL="171450" lvl="1" indent="-171450" algn="l" defTabSz="755650">
                <a:lnSpc>
                  <a:spcPct val="90000"/>
                </a:lnSpc>
                <a:spcBef>
                  <a:spcPct val="0"/>
                </a:spcBef>
                <a:spcAft>
                  <a:spcPct val="15000"/>
                </a:spcAft>
                <a:buChar char="•"/>
              </a:pPr>
              <a:r>
                <a:rPr lang="en-US" sz="1700" kern="1200" baseline="0" dirty="0">
                  <a:latin typeface="Arial Nova" panose="020B0504020202020204" pitchFamily="34" charset="0"/>
                </a:rPr>
                <a:t>Discuss known limitation(s), </a:t>
              </a:r>
              <a:br>
                <a:rPr lang="en-US" sz="1700" kern="1200" baseline="0" dirty="0">
                  <a:latin typeface="Arial Nova" panose="020B0504020202020204" pitchFamily="34" charset="0"/>
                </a:rPr>
              </a:br>
              <a:r>
                <a:rPr lang="en-US" sz="1700" kern="1200" baseline="0" dirty="0">
                  <a:latin typeface="Arial Nova" panose="020B0504020202020204" pitchFamily="34" charset="0"/>
                </a:rPr>
                <a:t>job duties, and accommodations.</a:t>
              </a:r>
            </a:p>
          </p:txBody>
        </p:sp>
      </p:grpSp>
      <p:sp>
        <p:nvSpPr>
          <p:cNvPr id="4" name="Slide Number Placeholder 3">
            <a:extLst>
              <a:ext uri="{FF2B5EF4-FFF2-40B4-BE49-F238E27FC236}">
                <a16:creationId xmlns:a16="http://schemas.microsoft.com/office/drawing/2014/main" id="{09A08BF7-8669-9F27-7F77-1B11D241AE5F}"/>
              </a:ext>
            </a:extLst>
          </p:cNvPr>
          <p:cNvSpPr>
            <a:spLocks noGrp="1"/>
          </p:cNvSpPr>
          <p:nvPr>
            <p:ph type="sldNum" sz="quarter" idx="12"/>
          </p:nvPr>
        </p:nvSpPr>
        <p:spPr/>
        <p:txBody>
          <a:bodyPr/>
          <a:lstStyle/>
          <a:p>
            <a:fld id="{9FF96B15-8338-45D5-A943-561235072D66}" type="slidenum">
              <a:rPr lang="en-US" noProof="0" smtClean="0"/>
              <a:t>39</a:t>
            </a:fld>
            <a:endParaRPr lang="en-US" noProof="0" dirty="0"/>
          </a:p>
        </p:txBody>
      </p:sp>
    </p:spTree>
    <p:extLst>
      <p:ext uri="{BB962C8B-B14F-4D97-AF65-F5344CB8AC3E}">
        <p14:creationId xmlns:p14="http://schemas.microsoft.com/office/powerpoint/2010/main" val="94433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86700-ED45-1D79-7779-11B2EFA09072}"/>
              </a:ext>
            </a:extLst>
          </p:cNvPr>
          <p:cNvSpPr>
            <a:spLocks noGrp="1"/>
          </p:cNvSpPr>
          <p:nvPr>
            <p:ph type="title"/>
          </p:nvPr>
        </p:nvSpPr>
        <p:spPr/>
        <p:txBody>
          <a:bodyPr/>
          <a:lstStyle/>
          <a:p>
            <a:r>
              <a:rPr lang="en-US" dirty="0"/>
              <a:t>Pregnancy Accommodation—</a:t>
            </a:r>
            <a:br>
              <a:rPr lang="en-US" dirty="0"/>
            </a:br>
            <a:r>
              <a:rPr lang="en-US" dirty="0"/>
              <a:t>Other Federal Laws</a:t>
            </a:r>
          </a:p>
        </p:txBody>
      </p:sp>
      <p:sp>
        <p:nvSpPr>
          <p:cNvPr id="3" name="Content Placeholder 2">
            <a:extLst>
              <a:ext uri="{FF2B5EF4-FFF2-40B4-BE49-F238E27FC236}">
                <a16:creationId xmlns:a16="http://schemas.microsoft.com/office/drawing/2014/main" id="{FE089647-A94D-69A9-9AB8-1DF14B1093D1}"/>
              </a:ext>
            </a:extLst>
          </p:cNvPr>
          <p:cNvSpPr>
            <a:spLocks noGrp="1"/>
          </p:cNvSpPr>
          <p:nvPr>
            <p:ph idx="1"/>
          </p:nvPr>
        </p:nvSpPr>
        <p:spPr>
          <a:xfrm>
            <a:off x="1154954" y="2603500"/>
            <a:ext cx="4787353" cy="3416300"/>
          </a:xfrm>
        </p:spPr>
        <p:txBody>
          <a:bodyPr>
            <a:normAutofit/>
          </a:bodyPr>
          <a:lstStyle/>
          <a:p>
            <a:pPr marL="0" indent="0">
              <a:spcBef>
                <a:spcPts val="1200"/>
              </a:spcBef>
              <a:buNone/>
            </a:pPr>
            <a:r>
              <a:rPr lang="en-US" sz="2400" dirty="0">
                <a:solidFill>
                  <a:schemeClr val="tx1"/>
                </a:solidFill>
                <a:latin typeface="Arial Nova" panose="020B0504020202020204" pitchFamily="34" charset="0"/>
              </a:rPr>
              <a:t>In certain circumstances, Title VII and the ADA may entitle workers to benefits or accommodations based on pregnancy, childbirth, or related medical conditions. </a:t>
            </a:r>
          </a:p>
        </p:txBody>
      </p:sp>
      <p:sp>
        <p:nvSpPr>
          <p:cNvPr id="4" name="Slide Number Placeholder 3">
            <a:extLst>
              <a:ext uri="{FF2B5EF4-FFF2-40B4-BE49-F238E27FC236}">
                <a16:creationId xmlns:a16="http://schemas.microsoft.com/office/drawing/2014/main" id="{F6B7E9BE-1BBF-3AE0-E270-2899DFAF2B8E}"/>
              </a:ext>
            </a:extLst>
          </p:cNvPr>
          <p:cNvSpPr>
            <a:spLocks noGrp="1"/>
          </p:cNvSpPr>
          <p:nvPr>
            <p:ph type="sldNum" sz="quarter" idx="12"/>
          </p:nvPr>
        </p:nvSpPr>
        <p:spPr/>
        <p:txBody>
          <a:bodyPr/>
          <a:lstStyle/>
          <a:p>
            <a:fld id="{9FF96B15-8338-45D5-A943-561235072D66}" type="slidenum">
              <a:rPr lang="en-US" noProof="0" smtClean="0"/>
              <a:t>4</a:t>
            </a:fld>
            <a:endParaRPr lang="en-US" noProof="0" dirty="0"/>
          </a:p>
        </p:txBody>
      </p:sp>
      <p:pic>
        <p:nvPicPr>
          <p:cNvPr id="7" name="Picture 6">
            <a:extLst>
              <a:ext uri="{FF2B5EF4-FFF2-40B4-BE49-F238E27FC236}">
                <a16:creationId xmlns:a16="http://schemas.microsoft.com/office/drawing/2014/main" id="{FF2087BD-6806-AE1D-FF3B-0B3A521D19F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249694" y="2475724"/>
            <a:ext cx="4941046" cy="3289481"/>
          </a:xfrm>
          <a:prstGeom prst="rect">
            <a:avLst/>
          </a:prstGeom>
        </p:spPr>
      </p:pic>
    </p:spTree>
    <p:extLst>
      <p:ext uri="{BB962C8B-B14F-4D97-AF65-F5344CB8AC3E}">
        <p14:creationId xmlns:p14="http://schemas.microsoft.com/office/powerpoint/2010/main" val="1688869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FD68-9D03-9041-48EA-EB8863BBB3E4}"/>
              </a:ext>
            </a:extLst>
          </p:cNvPr>
          <p:cNvSpPr>
            <a:spLocks noGrp="1"/>
          </p:cNvSpPr>
          <p:nvPr>
            <p:ph type="title"/>
          </p:nvPr>
        </p:nvSpPr>
        <p:spPr/>
        <p:txBody>
          <a:bodyPr/>
          <a:lstStyle/>
          <a:p>
            <a:r>
              <a:rPr lang="en-US" dirty="0"/>
              <a:t>PWFA—JAN Practical Tips:</a:t>
            </a:r>
            <a:br>
              <a:rPr lang="en-US" dirty="0"/>
            </a:br>
            <a:r>
              <a:rPr lang="en-US" dirty="0"/>
              <a:t>Interactive Process Considerations </a:t>
            </a:r>
            <a:r>
              <a:rPr lang="en-US" sz="2800" dirty="0"/>
              <a:t>(2)</a:t>
            </a:r>
            <a:endParaRPr lang="en-US" dirty="0"/>
          </a:p>
        </p:txBody>
      </p:sp>
      <p:grpSp>
        <p:nvGrpSpPr>
          <p:cNvPr id="3" name="Group 2">
            <a:extLst>
              <a:ext uri="{FF2B5EF4-FFF2-40B4-BE49-F238E27FC236}">
                <a16:creationId xmlns:a16="http://schemas.microsoft.com/office/drawing/2014/main" id="{BBE73A85-D648-A46A-37CE-C19EEEAD44F5}"/>
              </a:ext>
              <a:ext uri="{C183D7F6-B498-43B3-948B-1728B52AA6E4}">
                <adec:decorative xmlns:adec="http://schemas.microsoft.com/office/drawing/2017/decorative" val="1"/>
              </a:ext>
            </a:extLst>
          </p:cNvPr>
          <p:cNvGrpSpPr/>
          <p:nvPr/>
        </p:nvGrpSpPr>
        <p:grpSpPr>
          <a:xfrm>
            <a:off x="1159944" y="2671305"/>
            <a:ext cx="10025803" cy="3280689"/>
            <a:chOff x="1159944" y="2671305"/>
            <a:chExt cx="10025803" cy="3280689"/>
          </a:xfrm>
        </p:grpSpPr>
        <p:sp>
          <p:nvSpPr>
            <p:cNvPr id="6" name="Freeform: Shape 5">
              <a:extLst>
                <a:ext uri="{FF2B5EF4-FFF2-40B4-BE49-F238E27FC236}">
                  <a16:creationId xmlns:a16="http://schemas.microsoft.com/office/drawing/2014/main" id="{76E823F3-494D-5ED1-F406-A93F6FD87989}"/>
                </a:ext>
              </a:extLst>
            </p:cNvPr>
            <p:cNvSpPr/>
            <p:nvPr/>
          </p:nvSpPr>
          <p:spPr>
            <a:xfrm>
              <a:off x="1159944" y="2671305"/>
              <a:ext cx="2269518" cy="871034"/>
            </a:xfrm>
            <a:custGeom>
              <a:avLst/>
              <a:gdLst>
                <a:gd name="connsiteX0" fmla="*/ 0 w 2269518"/>
                <a:gd name="connsiteY0" fmla="*/ 87103 h 871034"/>
                <a:gd name="connsiteX1" fmla="*/ 87103 w 2269518"/>
                <a:gd name="connsiteY1" fmla="*/ 0 h 871034"/>
                <a:gd name="connsiteX2" fmla="*/ 2182415 w 2269518"/>
                <a:gd name="connsiteY2" fmla="*/ 0 h 871034"/>
                <a:gd name="connsiteX3" fmla="*/ 2269518 w 2269518"/>
                <a:gd name="connsiteY3" fmla="*/ 87103 h 871034"/>
                <a:gd name="connsiteX4" fmla="*/ 2269518 w 2269518"/>
                <a:gd name="connsiteY4" fmla="*/ 783931 h 871034"/>
                <a:gd name="connsiteX5" fmla="*/ 2182415 w 2269518"/>
                <a:gd name="connsiteY5" fmla="*/ 871034 h 871034"/>
                <a:gd name="connsiteX6" fmla="*/ 87103 w 2269518"/>
                <a:gd name="connsiteY6" fmla="*/ 871034 h 871034"/>
                <a:gd name="connsiteX7" fmla="*/ 0 w 2269518"/>
                <a:gd name="connsiteY7" fmla="*/ 783931 h 871034"/>
                <a:gd name="connsiteX8" fmla="*/ 0 w 2269518"/>
                <a:gd name="connsiteY8" fmla="*/ 87103 h 87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871034">
                  <a:moveTo>
                    <a:pt x="0" y="87103"/>
                  </a:moveTo>
                  <a:cubicBezTo>
                    <a:pt x="0" y="38997"/>
                    <a:pt x="38997" y="0"/>
                    <a:pt x="87103" y="0"/>
                  </a:cubicBezTo>
                  <a:lnTo>
                    <a:pt x="2182415" y="0"/>
                  </a:lnTo>
                  <a:cubicBezTo>
                    <a:pt x="2230521" y="0"/>
                    <a:pt x="2269518" y="38997"/>
                    <a:pt x="2269518" y="87103"/>
                  </a:cubicBezTo>
                  <a:lnTo>
                    <a:pt x="2269518" y="783931"/>
                  </a:lnTo>
                  <a:cubicBezTo>
                    <a:pt x="2269518" y="832037"/>
                    <a:pt x="2230521" y="871034"/>
                    <a:pt x="2182415" y="871034"/>
                  </a:cubicBezTo>
                  <a:lnTo>
                    <a:pt x="87103" y="871034"/>
                  </a:lnTo>
                  <a:cubicBezTo>
                    <a:pt x="38997" y="871034"/>
                    <a:pt x="0" y="832037"/>
                    <a:pt x="0" y="783931"/>
                  </a:cubicBezTo>
                  <a:lnTo>
                    <a:pt x="0" y="87103"/>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347495" numCol="1" spcCol="1270" anchor="t" anchorCtr="0">
              <a:noAutofit/>
            </a:bodyPr>
            <a:lstStyle/>
            <a:p>
              <a:pPr marL="0" lvl="0" indent="0" algn="l" defTabSz="666750">
                <a:lnSpc>
                  <a:spcPct val="90000"/>
                </a:lnSpc>
                <a:spcBef>
                  <a:spcPct val="0"/>
                </a:spcBef>
                <a:spcAft>
                  <a:spcPct val="35000"/>
                </a:spcAft>
                <a:buNone/>
              </a:pPr>
              <a:r>
                <a:rPr lang="en-US" sz="1500" kern="1200" baseline="0" dirty="0">
                  <a:latin typeface="Arial Nova" panose="020B0504020202020204" pitchFamily="34" charset="0"/>
                </a:rPr>
                <a:t>Implement Reasonable Accommodations</a:t>
              </a:r>
            </a:p>
          </p:txBody>
        </p:sp>
        <p:sp>
          <p:nvSpPr>
            <p:cNvPr id="7" name="Freeform: Shape 6">
              <a:extLst>
                <a:ext uri="{FF2B5EF4-FFF2-40B4-BE49-F238E27FC236}">
                  <a16:creationId xmlns:a16="http://schemas.microsoft.com/office/drawing/2014/main" id="{7E016A77-2269-B357-2E54-11C6703E9A26}"/>
                </a:ext>
              </a:extLst>
            </p:cNvPr>
            <p:cNvSpPr/>
            <p:nvPr/>
          </p:nvSpPr>
          <p:spPr>
            <a:xfrm>
              <a:off x="1624785" y="3251994"/>
              <a:ext cx="2269518" cy="2700000"/>
            </a:xfrm>
            <a:custGeom>
              <a:avLst/>
              <a:gdLst>
                <a:gd name="connsiteX0" fmla="*/ 0 w 2269518"/>
                <a:gd name="connsiteY0" fmla="*/ 226952 h 2700000"/>
                <a:gd name="connsiteX1" fmla="*/ 226952 w 2269518"/>
                <a:gd name="connsiteY1" fmla="*/ 0 h 2700000"/>
                <a:gd name="connsiteX2" fmla="*/ 2042566 w 2269518"/>
                <a:gd name="connsiteY2" fmla="*/ 0 h 2700000"/>
                <a:gd name="connsiteX3" fmla="*/ 2269518 w 2269518"/>
                <a:gd name="connsiteY3" fmla="*/ 226952 h 2700000"/>
                <a:gd name="connsiteX4" fmla="*/ 2269518 w 2269518"/>
                <a:gd name="connsiteY4" fmla="*/ 2473048 h 2700000"/>
                <a:gd name="connsiteX5" fmla="*/ 2042566 w 2269518"/>
                <a:gd name="connsiteY5" fmla="*/ 2700000 h 2700000"/>
                <a:gd name="connsiteX6" fmla="*/ 226952 w 2269518"/>
                <a:gd name="connsiteY6" fmla="*/ 2700000 h 2700000"/>
                <a:gd name="connsiteX7" fmla="*/ 0 w 2269518"/>
                <a:gd name="connsiteY7" fmla="*/ 2473048 h 2700000"/>
                <a:gd name="connsiteX8" fmla="*/ 0 w 2269518"/>
                <a:gd name="connsiteY8" fmla="*/ 226952 h 27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2700000">
                  <a:moveTo>
                    <a:pt x="0" y="226952"/>
                  </a:moveTo>
                  <a:cubicBezTo>
                    <a:pt x="0" y="101610"/>
                    <a:pt x="101610" y="0"/>
                    <a:pt x="226952" y="0"/>
                  </a:cubicBezTo>
                  <a:lnTo>
                    <a:pt x="2042566" y="0"/>
                  </a:lnTo>
                  <a:cubicBezTo>
                    <a:pt x="2167908" y="0"/>
                    <a:pt x="2269518" y="101610"/>
                    <a:pt x="2269518" y="226952"/>
                  </a:cubicBezTo>
                  <a:lnTo>
                    <a:pt x="2269518" y="2473048"/>
                  </a:lnTo>
                  <a:cubicBezTo>
                    <a:pt x="2269518" y="2598390"/>
                    <a:pt x="2167908" y="2700000"/>
                    <a:pt x="2042566" y="2700000"/>
                  </a:cubicBezTo>
                  <a:lnTo>
                    <a:pt x="226952" y="2700000"/>
                  </a:lnTo>
                  <a:cubicBezTo>
                    <a:pt x="101610" y="2700000"/>
                    <a:pt x="0" y="2598390"/>
                    <a:pt x="0" y="2473048"/>
                  </a:cubicBezTo>
                  <a:lnTo>
                    <a:pt x="0" y="22695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3152" tIns="173152" rIns="173152" bIns="173152" numCol="1" spcCol="1270" anchor="t" anchorCtr="0">
              <a:noAutofit/>
            </a:bodyPr>
            <a:lstStyle/>
            <a:p>
              <a:pPr marL="114300" lvl="1" indent="-114300" algn="l" defTabSz="666750">
                <a:lnSpc>
                  <a:spcPct val="90000"/>
                </a:lnSpc>
                <a:spcBef>
                  <a:spcPct val="0"/>
                </a:spcBef>
                <a:spcAft>
                  <a:spcPct val="15000"/>
                </a:spcAft>
                <a:buChar char="•"/>
              </a:pPr>
              <a:r>
                <a:rPr lang="en-US" sz="1500" kern="1200" baseline="0" dirty="0">
                  <a:solidFill>
                    <a:schemeClr val="tx1"/>
                  </a:solidFill>
                  <a:latin typeface="Arial Nova" panose="020B0504020202020204" pitchFamily="34" charset="0"/>
                </a:rPr>
                <a:t>If considered a “predictable assessment,”</a:t>
              </a:r>
              <a:br>
                <a:rPr lang="en-US" sz="1500" kern="1200" baseline="0" dirty="0">
                  <a:solidFill>
                    <a:schemeClr val="tx1"/>
                  </a:solidFill>
                  <a:latin typeface="Arial Nova" panose="020B0504020202020204" pitchFamily="34" charset="0"/>
                </a:rPr>
              </a:br>
              <a:r>
                <a:rPr lang="en-US" sz="1500" kern="1200" baseline="0" dirty="0">
                  <a:solidFill>
                    <a:schemeClr val="tx1"/>
                  </a:solidFill>
                  <a:latin typeface="Arial Nova" panose="020B0504020202020204" pitchFamily="34" charset="0"/>
                </a:rPr>
                <a:t>virtually always  implement.</a:t>
              </a:r>
              <a:br>
                <a:rPr lang="en-US" sz="1500" kern="1200" baseline="0" dirty="0">
                  <a:solidFill>
                    <a:schemeClr val="tx1"/>
                  </a:solidFill>
                  <a:latin typeface="Arial Nova" panose="020B0504020202020204" pitchFamily="34" charset="0"/>
                </a:rPr>
              </a:br>
              <a:endParaRPr lang="en-US" sz="1500" kern="1200" baseline="0" dirty="0">
                <a:solidFill>
                  <a:schemeClr val="tx1"/>
                </a:solidFill>
                <a:latin typeface="Arial Nova" panose="020B0504020202020204" pitchFamily="34" charset="0"/>
              </a:endParaRPr>
            </a:p>
            <a:p>
              <a:pPr marL="114300" lvl="1" indent="-114300" algn="l" defTabSz="666750">
                <a:lnSpc>
                  <a:spcPct val="90000"/>
                </a:lnSpc>
                <a:spcBef>
                  <a:spcPct val="0"/>
                </a:spcBef>
                <a:spcAft>
                  <a:spcPct val="15000"/>
                </a:spcAft>
                <a:buChar char="•"/>
              </a:pPr>
              <a:r>
                <a:rPr lang="en-US" sz="1500" kern="1200" baseline="0" dirty="0">
                  <a:solidFill>
                    <a:schemeClr val="tx1"/>
                  </a:solidFill>
                  <a:latin typeface="Arial Nova" panose="020B0504020202020204" pitchFamily="34" charset="0"/>
                </a:rPr>
                <a:t>Otherwise, work together to identify and provide appropriate solutions.</a:t>
              </a:r>
            </a:p>
          </p:txBody>
        </p:sp>
        <p:sp>
          <p:nvSpPr>
            <p:cNvPr id="8" name="Freeform: Shape 7">
              <a:extLst>
                <a:ext uri="{FF2B5EF4-FFF2-40B4-BE49-F238E27FC236}">
                  <a16:creationId xmlns:a16="http://schemas.microsoft.com/office/drawing/2014/main" id="{1184C0B9-B147-DC90-26B0-EA97C3CC8CC3}"/>
                </a:ext>
                <a:ext uri="{C183D7F6-B498-43B3-948B-1728B52AA6E4}">
                  <adec:decorative xmlns:adec="http://schemas.microsoft.com/office/drawing/2017/decorative" val="1"/>
                </a:ext>
              </a:extLst>
            </p:cNvPr>
            <p:cNvSpPr/>
            <p:nvPr/>
          </p:nvSpPr>
          <p:spPr>
            <a:xfrm>
              <a:off x="3773513" y="2679127"/>
              <a:ext cx="729387" cy="565044"/>
            </a:xfrm>
            <a:custGeom>
              <a:avLst/>
              <a:gdLst>
                <a:gd name="connsiteX0" fmla="*/ 0 w 729387"/>
                <a:gd name="connsiteY0" fmla="*/ 113009 h 565044"/>
                <a:gd name="connsiteX1" fmla="*/ 446865 w 729387"/>
                <a:gd name="connsiteY1" fmla="*/ 113009 h 565044"/>
                <a:gd name="connsiteX2" fmla="*/ 446865 w 729387"/>
                <a:gd name="connsiteY2" fmla="*/ 0 h 565044"/>
                <a:gd name="connsiteX3" fmla="*/ 729387 w 729387"/>
                <a:gd name="connsiteY3" fmla="*/ 282522 h 565044"/>
                <a:gd name="connsiteX4" fmla="*/ 446865 w 729387"/>
                <a:gd name="connsiteY4" fmla="*/ 565044 h 565044"/>
                <a:gd name="connsiteX5" fmla="*/ 446865 w 729387"/>
                <a:gd name="connsiteY5" fmla="*/ 452035 h 565044"/>
                <a:gd name="connsiteX6" fmla="*/ 0 w 729387"/>
                <a:gd name="connsiteY6" fmla="*/ 452035 h 565044"/>
                <a:gd name="connsiteX7" fmla="*/ 0 w 729387"/>
                <a:gd name="connsiteY7" fmla="*/ 113009 h 56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387" h="565044">
                  <a:moveTo>
                    <a:pt x="0" y="113009"/>
                  </a:moveTo>
                  <a:lnTo>
                    <a:pt x="446865" y="113009"/>
                  </a:lnTo>
                  <a:lnTo>
                    <a:pt x="446865" y="0"/>
                  </a:lnTo>
                  <a:lnTo>
                    <a:pt x="729387" y="282522"/>
                  </a:lnTo>
                  <a:lnTo>
                    <a:pt x="446865" y="565044"/>
                  </a:lnTo>
                  <a:lnTo>
                    <a:pt x="446865" y="452035"/>
                  </a:lnTo>
                  <a:lnTo>
                    <a:pt x="0" y="452035"/>
                  </a:lnTo>
                  <a:lnTo>
                    <a:pt x="0" y="1130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3009" rIns="169513" bIns="113009"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9" name="Freeform: Shape 8">
              <a:extLst>
                <a:ext uri="{FF2B5EF4-FFF2-40B4-BE49-F238E27FC236}">
                  <a16:creationId xmlns:a16="http://schemas.microsoft.com/office/drawing/2014/main" id="{61D72329-B997-215D-0E6A-E269C929E440}"/>
                </a:ext>
              </a:extLst>
            </p:cNvPr>
            <p:cNvSpPr/>
            <p:nvPr/>
          </p:nvSpPr>
          <p:spPr>
            <a:xfrm>
              <a:off x="4805666" y="2671305"/>
              <a:ext cx="2269518" cy="871034"/>
            </a:xfrm>
            <a:custGeom>
              <a:avLst/>
              <a:gdLst>
                <a:gd name="connsiteX0" fmla="*/ 0 w 2269518"/>
                <a:gd name="connsiteY0" fmla="*/ 87103 h 871034"/>
                <a:gd name="connsiteX1" fmla="*/ 87103 w 2269518"/>
                <a:gd name="connsiteY1" fmla="*/ 0 h 871034"/>
                <a:gd name="connsiteX2" fmla="*/ 2182415 w 2269518"/>
                <a:gd name="connsiteY2" fmla="*/ 0 h 871034"/>
                <a:gd name="connsiteX3" fmla="*/ 2269518 w 2269518"/>
                <a:gd name="connsiteY3" fmla="*/ 87103 h 871034"/>
                <a:gd name="connsiteX4" fmla="*/ 2269518 w 2269518"/>
                <a:gd name="connsiteY4" fmla="*/ 783931 h 871034"/>
                <a:gd name="connsiteX5" fmla="*/ 2182415 w 2269518"/>
                <a:gd name="connsiteY5" fmla="*/ 871034 h 871034"/>
                <a:gd name="connsiteX6" fmla="*/ 87103 w 2269518"/>
                <a:gd name="connsiteY6" fmla="*/ 871034 h 871034"/>
                <a:gd name="connsiteX7" fmla="*/ 0 w 2269518"/>
                <a:gd name="connsiteY7" fmla="*/ 783931 h 871034"/>
                <a:gd name="connsiteX8" fmla="*/ 0 w 2269518"/>
                <a:gd name="connsiteY8" fmla="*/ 87103 h 87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871034">
                  <a:moveTo>
                    <a:pt x="0" y="87103"/>
                  </a:moveTo>
                  <a:cubicBezTo>
                    <a:pt x="0" y="38997"/>
                    <a:pt x="38997" y="0"/>
                    <a:pt x="87103" y="0"/>
                  </a:cubicBezTo>
                  <a:lnTo>
                    <a:pt x="2182415" y="0"/>
                  </a:lnTo>
                  <a:cubicBezTo>
                    <a:pt x="2230521" y="0"/>
                    <a:pt x="2269518" y="38997"/>
                    <a:pt x="2269518" y="87103"/>
                  </a:cubicBezTo>
                  <a:lnTo>
                    <a:pt x="2269518" y="783931"/>
                  </a:lnTo>
                  <a:cubicBezTo>
                    <a:pt x="2269518" y="832037"/>
                    <a:pt x="2230521" y="871034"/>
                    <a:pt x="2182415" y="871034"/>
                  </a:cubicBezTo>
                  <a:lnTo>
                    <a:pt x="87103" y="871034"/>
                  </a:lnTo>
                  <a:cubicBezTo>
                    <a:pt x="38997" y="871034"/>
                    <a:pt x="0" y="832037"/>
                    <a:pt x="0" y="783931"/>
                  </a:cubicBezTo>
                  <a:lnTo>
                    <a:pt x="0" y="87103"/>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347495" numCol="1" spcCol="1270" anchor="t" anchorCtr="0">
              <a:noAutofit/>
            </a:bodyPr>
            <a:lstStyle/>
            <a:p>
              <a:pPr marL="0" lvl="0" indent="0" algn="l" defTabSz="666750">
                <a:lnSpc>
                  <a:spcPct val="90000"/>
                </a:lnSpc>
                <a:spcBef>
                  <a:spcPct val="0"/>
                </a:spcBef>
                <a:spcAft>
                  <a:spcPct val="35000"/>
                </a:spcAft>
                <a:buNone/>
              </a:pPr>
              <a:r>
                <a:rPr lang="en-US" sz="1500" kern="1200" baseline="0" dirty="0">
                  <a:latin typeface="Arial Nova" panose="020B0504020202020204" pitchFamily="34" charset="0"/>
                </a:rPr>
                <a:t>Assess Documentation </a:t>
              </a:r>
              <a:br>
                <a:rPr lang="en-US" sz="1500" kern="1200" baseline="0" dirty="0">
                  <a:latin typeface="Arial Nova" panose="020B0504020202020204" pitchFamily="34" charset="0"/>
                </a:rPr>
              </a:br>
              <a:r>
                <a:rPr lang="en-US" sz="1500" kern="1200" baseline="0" dirty="0">
                  <a:latin typeface="Arial Nova" panose="020B0504020202020204" pitchFamily="34" charset="0"/>
                </a:rPr>
                <a:t>Needs</a:t>
              </a:r>
            </a:p>
          </p:txBody>
        </p:sp>
        <p:sp>
          <p:nvSpPr>
            <p:cNvPr id="10" name="Freeform: Shape 9">
              <a:extLst>
                <a:ext uri="{FF2B5EF4-FFF2-40B4-BE49-F238E27FC236}">
                  <a16:creationId xmlns:a16="http://schemas.microsoft.com/office/drawing/2014/main" id="{1E48FC91-B14E-7AB8-FFD5-A42DEF8A9C86}"/>
                </a:ext>
              </a:extLst>
            </p:cNvPr>
            <p:cNvSpPr/>
            <p:nvPr/>
          </p:nvSpPr>
          <p:spPr>
            <a:xfrm>
              <a:off x="5270507" y="3251994"/>
              <a:ext cx="2269518" cy="2700000"/>
            </a:xfrm>
            <a:custGeom>
              <a:avLst/>
              <a:gdLst>
                <a:gd name="connsiteX0" fmla="*/ 0 w 2269518"/>
                <a:gd name="connsiteY0" fmla="*/ 226952 h 2700000"/>
                <a:gd name="connsiteX1" fmla="*/ 226952 w 2269518"/>
                <a:gd name="connsiteY1" fmla="*/ 0 h 2700000"/>
                <a:gd name="connsiteX2" fmla="*/ 2042566 w 2269518"/>
                <a:gd name="connsiteY2" fmla="*/ 0 h 2700000"/>
                <a:gd name="connsiteX3" fmla="*/ 2269518 w 2269518"/>
                <a:gd name="connsiteY3" fmla="*/ 226952 h 2700000"/>
                <a:gd name="connsiteX4" fmla="*/ 2269518 w 2269518"/>
                <a:gd name="connsiteY4" fmla="*/ 2473048 h 2700000"/>
                <a:gd name="connsiteX5" fmla="*/ 2042566 w 2269518"/>
                <a:gd name="connsiteY5" fmla="*/ 2700000 h 2700000"/>
                <a:gd name="connsiteX6" fmla="*/ 226952 w 2269518"/>
                <a:gd name="connsiteY6" fmla="*/ 2700000 h 2700000"/>
                <a:gd name="connsiteX7" fmla="*/ 0 w 2269518"/>
                <a:gd name="connsiteY7" fmla="*/ 2473048 h 2700000"/>
                <a:gd name="connsiteX8" fmla="*/ 0 w 2269518"/>
                <a:gd name="connsiteY8" fmla="*/ 226952 h 27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2700000">
                  <a:moveTo>
                    <a:pt x="0" y="226952"/>
                  </a:moveTo>
                  <a:cubicBezTo>
                    <a:pt x="0" y="101610"/>
                    <a:pt x="101610" y="0"/>
                    <a:pt x="226952" y="0"/>
                  </a:cubicBezTo>
                  <a:lnTo>
                    <a:pt x="2042566" y="0"/>
                  </a:lnTo>
                  <a:cubicBezTo>
                    <a:pt x="2167908" y="0"/>
                    <a:pt x="2269518" y="101610"/>
                    <a:pt x="2269518" y="226952"/>
                  </a:cubicBezTo>
                  <a:lnTo>
                    <a:pt x="2269518" y="2473048"/>
                  </a:lnTo>
                  <a:cubicBezTo>
                    <a:pt x="2269518" y="2598390"/>
                    <a:pt x="2167908" y="2700000"/>
                    <a:pt x="2042566" y="2700000"/>
                  </a:cubicBezTo>
                  <a:lnTo>
                    <a:pt x="226952" y="2700000"/>
                  </a:lnTo>
                  <a:cubicBezTo>
                    <a:pt x="101610" y="2700000"/>
                    <a:pt x="0" y="2598390"/>
                    <a:pt x="0" y="2473048"/>
                  </a:cubicBezTo>
                  <a:lnTo>
                    <a:pt x="0" y="22695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3152" tIns="173152" rIns="173152" bIns="173152" numCol="1" spcCol="1270" anchor="t" anchorCtr="0">
              <a:noAutofit/>
            </a:bodyPr>
            <a:lstStyle/>
            <a:p>
              <a:pPr marL="114300" lvl="1" indent="-114300" algn="l" defTabSz="666750">
                <a:lnSpc>
                  <a:spcPct val="90000"/>
                </a:lnSpc>
                <a:spcBef>
                  <a:spcPct val="0"/>
                </a:spcBef>
                <a:spcAft>
                  <a:spcPct val="15000"/>
                </a:spcAft>
                <a:buChar char="•"/>
              </a:pPr>
              <a:r>
                <a:rPr lang="en-US" sz="1500" kern="1200" baseline="0" dirty="0">
                  <a:latin typeface="Arial Nova" panose="020B0504020202020204" pitchFamily="34" charset="0"/>
                </a:rPr>
                <a:t>Employer is never required to obtain documentation</a:t>
              </a:r>
              <a:br>
                <a:rPr lang="en-US" sz="1500" kern="1200" baseline="0" dirty="0">
                  <a:latin typeface="Arial Nova" panose="020B0504020202020204" pitchFamily="34" charset="0"/>
                </a:rPr>
              </a:br>
              <a:endParaRPr lang="en-US" sz="1500" kern="1200" baseline="0" dirty="0">
                <a:latin typeface="Arial Nova" panose="020B0504020202020204" pitchFamily="34" charset="0"/>
              </a:endParaRPr>
            </a:p>
            <a:p>
              <a:pPr marL="114300" lvl="1" indent="-114300" algn="l" defTabSz="666750">
                <a:lnSpc>
                  <a:spcPct val="90000"/>
                </a:lnSpc>
                <a:spcBef>
                  <a:spcPct val="0"/>
                </a:spcBef>
                <a:spcAft>
                  <a:spcPct val="15000"/>
                </a:spcAft>
                <a:buChar char="•"/>
              </a:pPr>
              <a:r>
                <a:rPr lang="en-US" sz="1500" kern="1200" baseline="0" dirty="0">
                  <a:latin typeface="Arial Nova" panose="020B0504020202020204" pitchFamily="34" charset="0"/>
                </a:rPr>
                <a:t>Before requesting, determine whether it is “reasonable under the circumstances” </a:t>
              </a:r>
              <a:br>
                <a:rPr lang="en-US" sz="1500" kern="1200" baseline="0" dirty="0">
                  <a:latin typeface="Arial Nova" panose="020B0504020202020204" pitchFamily="34" charset="0"/>
                </a:rPr>
              </a:br>
              <a:r>
                <a:rPr lang="en-US" sz="1500" kern="1200" baseline="0" dirty="0">
                  <a:latin typeface="Arial Nova" panose="020B0504020202020204" pitchFamily="34" charset="0"/>
                </a:rPr>
                <a:t>to request documentation.</a:t>
              </a:r>
            </a:p>
          </p:txBody>
        </p:sp>
        <p:sp>
          <p:nvSpPr>
            <p:cNvPr id="11" name="Freeform: Shape 10">
              <a:extLst>
                <a:ext uri="{FF2B5EF4-FFF2-40B4-BE49-F238E27FC236}">
                  <a16:creationId xmlns:a16="http://schemas.microsoft.com/office/drawing/2014/main" id="{DE6EF3C4-77CA-0DC2-EBFB-5AAB0D0D5B2A}"/>
                </a:ext>
                <a:ext uri="{C183D7F6-B498-43B3-948B-1728B52AA6E4}">
                  <adec:decorative xmlns:adec="http://schemas.microsoft.com/office/drawing/2017/decorative" val="1"/>
                </a:ext>
              </a:extLst>
            </p:cNvPr>
            <p:cNvSpPr/>
            <p:nvPr/>
          </p:nvSpPr>
          <p:spPr>
            <a:xfrm>
              <a:off x="7419235" y="2679127"/>
              <a:ext cx="729387" cy="565044"/>
            </a:xfrm>
            <a:custGeom>
              <a:avLst/>
              <a:gdLst>
                <a:gd name="connsiteX0" fmla="*/ 0 w 729387"/>
                <a:gd name="connsiteY0" fmla="*/ 113009 h 565044"/>
                <a:gd name="connsiteX1" fmla="*/ 446865 w 729387"/>
                <a:gd name="connsiteY1" fmla="*/ 113009 h 565044"/>
                <a:gd name="connsiteX2" fmla="*/ 446865 w 729387"/>
                <a:gd name="connsiteY2" fmla="*/ 0 h 565044"/>
                <a:gd name="connsiteX3" fmla="*/ 729387 w 729387"/>
                <a:gd name="connsiteY3" fmla="*/ 282522 h 565044"/>
                <a:gd name="connsiteX4" fmla="*/ 446865 w 729387"/>
                <a:gd name="connsiteY4" fmla="*/ 565044 h 565044"/>
                <a:gd name="connsiteX5" fmla="*/ 446865 w 729387"/>
                <a:gd name="connsiteY5" fmla="*/ 452035 h 565044"/>
                <a:gd name="connsiteX6" fmla="*/ 0 w 729387"/>
                <a:gd name="connsiteY6" fmla="*/ 452035 h 565044"/>
                <a:gd name="connsiteX7" fmla="*/ 0 w 729387"/>
                <a:gd name="connsiteY7" fmla="*/ 113009 h 56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387" h="565044">
                  <a:moveTo>
                    <a:pt x="0" y="113009"/>
                  </a:moveTo>
                  <a:lnTo>
                    <a:pt x="446865" y="113009"/>
                  </a:lnTo>
                  <a:lnTo>
                    <a:pt x="446865" y="0"/>
                  </a:lnTo>
                  <a:lnTo>
                    <a:pt x="729387" y="282522"/>
                  </a:lnTo>
                  <a:lnTo>
                    <a:pt x="446865" y="565044"/>
                  </a:lnTo>
                  <a:lnTo>
                    <a:pt x="446865" y="452035"/>
                  </a:lnTo>
                  <a:lnTo>
                    <a:pt x="0" y="452035"/>
                  </a:lnTo>
                  <a:lnTo>
                    <a:pt x="0" y="1130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3009" rIns="169513" bIns="113009"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2" name="Freeform: Shape 11">
              <a:extLst>
                <a:ext uri="{FF2B5EF4-FFF2-40B4-BE49-F238E27FC236}">
                  <a16:creationId xmlns:a16="http://schemas.microsoft.com/office/drawing/2014/main" id="{162AC045-51FF-8137-8BC2-CE1B52250FF1}"/>
                </a:ext>
              </a:extLst>
            </p:cNvPr>
            <p:cNvSpPr/>
            <p:nvPr/>
          </p:nvSpPr>
          <p:spPr>
            <a:xfrm>
              <a:off x="8451387" y="2671305"/>
              <a:ext cx="2269518" cy="871034"/>
            </a:xfrm>
            <a:custGeom>
              <a:avLst/>
              <a:gdLst>
                <a:gd name="connsiteX0" fmla="*/ 0 w 2269518"/>
                <a:gd name="connsiteY0" fmla="*/ 87103 h 871034"/>
                <a:gd name="connsiteX1" fmla="*/ 87103 w 2269518"/>
                <a:gd name="connsiteY1" fmla="*/ 0 h 871034"/>
                <a:gd name="connsiteX2" fmla="*/ 2182415 w 2269518"/>
                <a:gd name="connsiteY2" fmla="*/ 0 h 871034"/>
                <a:gd name="connsiteX3" fmla="*/ 2269518 w 2269518"/>
                <a:gd name="connsiteY3" fmla="*/ 87103 h 871034"/>
                <a:gd name="connsiteX4" fmla="*/ 2269518 w 2269518"/>
                <a:gd name="connsiteY4" fmla="*/ 783931 h 871034"/>
                <a:gd name="connsiteX5" fmla="*/ 2182415 w 2269518"/>
                <a:gd name="connsiteY5" fmla="*/ 871034 h 871034"/>
                <a:gd name="connsiteX6" fmla="*/ 87103 w 2269518"/>
                <a:gd name="connsiteY6" fmla="*/ 871034 h 871034"/>
                <a:gd name="connsiteX7" fmla="*/ 0 w 2269518"/>
                <a:gd name="connsiteY7" fmla="*/ 783931 h 871034"/>
                <a:gd name="connsiteX8" fmla="*/ 0 w 2269518"/>
                <a:gd name="connsiteY8" fmla="*/ 87103 h 87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871034">
                  <a:moveTo>
                    <a:pt x="0" y="87103"/>
                  </a:moveTo>
                  <a:cubicBezTo>
                    <a:pt x="0" y="38997"/>
                    <a:pt x="38997" y="0"/>
                    <a:pt x="87103" y="0"/>
                  </a:cubicBezTo>
                  <a:lnTo>
                    <a:pt x="2182415" y="0"/>
                  </a:lnTo>
                  <a:cubicBezTo>
                    <a:pt x="2230521" y="0"/>
                    <a:pt x="2269518" y="38997"/>
                    <a:pt x="2269518" y="87103"/>
                  </a:cubicBezTo>
                  <a:lnTo>
                    <a:pt x="2269518" y="783931"/>
                  </a:lnTo>
                  <a:cubicBezTo>
                    <a:pt x="2269518" y="832037"/>
                    <a:pt x="2230521" y="871034"/>
                    <a:pt x="2182415" y="871034"/>
                  </a:cubicBezTo>
                  <a:lnTo>
                    <a:pt x="87103" y="871034"/>
                  </a:lnTo>
                  <a:cubicBezTo>
                    <a:pt x="38997" y="871034"/>
                    <a:pt x="0" y="832037"/>
                    <a:pt x="0" y="783931"/>
                  </a:cubicBezTo>
                  <a:lnTo>
                    <a:pt x="0" y="87103"/>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347495" numCol="1" spcCol="1270" anchor="t" anchorCtr="0">
              <a:noAutofit/>
            </a:bodyPr>
            <a:lstStyle/>
            <a:p>
              <a:pPr marL="0" lvl="0" indent="0" algn="l" defTabSz="666750">
                <a:lnSpc>
                  <a:spcPct val="90000"/>
                </a:lnSpc>
                <a:spcBef>
                  <a:spcPct val="0"/>
                </a:spcBef>
                <a:spcAft>
                  <a:spcPct val="35000"/>
                </a:spcAft>
                <a:buNone/>
              </a:pPr>
              <a:r>
                <a:rPr lang="en-US" sz="1500" kern="1200" baseline="0" dirty="0">
                  <a:latin typeface="Arial Nova" panose="020B0504020202020204" pitchFamily="34" charset="0"/>
                </a:rPr>
                <a:t>Explore &amp; Implement Accommodations</a:t>
              </a:r>
            </a:p>
          </p:txBody>
        </p:sp>
        <p:sp>
          <p:nvSpPr>
            <p:cNvPr id="13" name="Freeform: Shape 12">
              <a:extLst>
                <a:ext uri="{FF2B5EF4-FFF2-40B4-BE49-F238E27FC236}">
                  <a16:creationId xmlns:a16="http://schemas.microsoft.com/office/drawing/2014/main" id="{59657391-8844-BD3D-A3A7-4978DA6D8214}"/>
                </a:ext>
              </a:extLst>
            </p:cNvPr>
            <p:cNvSpPr/>
            <p:nvPr/>
          </p:nvSpPr>
          <p:spPr>
            <a:xfrm>
              <a:off x="8916229" y="3251994"/>
              <a:ext cx="2269518" cy="2700000"/>
            </a:xfrm>
            <a:custGeom>
              <a:avLst/>
              <a:gdLst>
                <a:gd name="connsiteX0" fmla="*/ 0 w 2269518"/>
                <a:gd name="connsiteY0" fmla="*/ 226952 h 2700000"/>
                <a:gd name="connsiteX1" fmla="*/ 226952 w 2269518"/>
                <a:gd name="connsiteY1" fmla="*/ 0 h 2700000"/>
                <a:gd name="connsiteX2" fmla="*/ 2042566 w 2269518"/>
                <a:gd name="connsiteY2" fmla="*/ 0 h 2700000"/>
                <a:gd name="connsiteX3" fmla="*/ 2269518 w 2269518"/>
                <a:gd name="connsiteY3" fmla="*/ 226952 h 2700000"/>
                <a:gd name="connsiteX4" fmla="*/ 2269518 w 2269518"/>
                <a:gd name="connsiteY4" fmla="*/ 2473048 h 2700000"/>
                <a:gd name="connsiteX5" fmla="*/ 2042566 w 2269518"/>
                <a:gd name="connsiteY5" fmla="*/ 2700000 h 2700000"/>
                <a:gd name="connsiteX6" fmla="*/ 226952 w 2269518"/>
                <a:gd name="connsiteY6" fmla="*/ 2700000 h 2700000"/>
                <a:gd name="connsiteX7" fmla="*/ 0 w 2269518"/>
                <a:gd name="connsiteY7" fmla="*/ 2473048 h 2700000"/>
                <a:gd name="connsiteX8" fmla="*/ 0 w 2269518"/>
                <a:gd name="connsiteY8" fmla="*/ 226952 h 27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518" h="2700000">
                  <a:moveTo>
                    <a:pt x="0" y="226952"/>
                  </a:moveTo>
                  <a:cubicBezTo>
                    <a:pt x="0" y="101610"/>
                    <a:pt x="101610" y="0"/>
                    <a:pt x="226952" y="0"/>
                  </a:cubicBezTo>
                  <a:lnTo>
                    <a:pt x="2042566" y="0"/>
                  </a:lnTo>
                  <a:cubicBezTo>
                    <a:pt x="2167908" y="0"/>
                    <a:pt x="2269518" y="101610"/>
                    <a:pt x="2269518" y="226952"/>
                  </a:cubicBezTo>
                  <a:lnTo>
                    <a:pt x="2269518" y="2473048"/>
                  </a:lnTo>
                  <a:cubicBezTo>
                    <a:pt x="2269518" y="2598390"/>
                    <a:pt x="2167908" y="2700000"/>
                    <a:pt x="2042566" y="2700000"/>
                  </a:cubicBezTo>
                  <a:lnTo>
                    <a:pt x="226952" y="2700000"/>
                  </a:lnTo>
                  <a:cubicBezTo>
                    <a:pt x="101610" y="2700000"/>
                    <a:pt x="0" y="2598390"/>
                    <a:pt x="0" y="2473048"/>
                  </a:cubicBezTo>
                  <a:lnTo>
                    <a:pt x="0" y="22695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3152" tIns="173152" rIns="173152" bIns="173152" numCol="1" spcCol="1270" anchor="t" anchorCtr="0">
              <a:noAutofit/>
            </a:bodyPr>
            <a:lstStyle/>
            <a:p>
              <a:pPr marL="114300" lvl="1" indent="-114300" algn="l" defTabSz="666750">
                <a:lnSpc>
                  <a:spcPct val="90000"/>
                </a:lnSpc>
                <a:spcBef>
                  <a:spcPct val="0"/>
                </a:spcBef>
                <a:spcAft>
                  <a:spcPct val="15000"/>
                </a:spcAft>
                <a:buChar char="•"/>
              </a:pPr>
              <a:r>
                <a:rPr lang="en-US" sz="1500" kern="1200" baseline="0" dirty="0">
                  <a:solidFill>
                    <a:schemeClr val="tx1"/>
                  </a:solidFill>
                  <a:latin typeface="Arial Nova" panose="020B0504020202020204" pitchFamily="34" charset="0"/>
                </a:rPr>
                <a:t>Explore accommodation examples in the final rule and beyond.</a:t>
              </a:r>
              <a:br>
                <a:rPr lang="en-US" sz="1500" kern="1200" baseline="0" dirty="0">
                  <a:solidFill>
                    <a:schemeClr val="tx1"/>
                  </a:solidFill>
                  <a:latin typeface="Arial Nova" panose="020B0504020202020204" pitchFamily="34" charset="0"/>
                </a:rPr>
              </a:br>
              <a:endParaRPr lang="en-US" sz="1500" kern="1200" baseline="0" dirty="0">
                <a:solidFill>
                  <a:schemeClr val="tx1"/>
                </a:solidFill>
                <a:latin typeface="Arial Nova" panose="020B0504020202020204" pitchFamily="34" charset="0"/>
              </a:endParaRPr>
            </a:p>
            <a:p>
              <a:pPr marL="114300" lvl="1" indent="-114300" algn="l" defTabSz="666750">
                <a:lnSpc>
                  <a:spcPct val="90000"/>
                </a:lnSpc>
                <a:spcBef>
                  <a:spcPct val="0"/>
                </a:spcBef>
                <a:spcAft>
                  <a:spcPct val="15000"/>
                </a:spcAft>
                <a:buChar char="•"/>
              </a:pPr>
              <a:r>
                <a:rPr lang="en-US" sz="1500" kern="1200" baseline="0" dirty="0">
                  <a:solidFill>
                    <a:schemeClr val="tx1"/>
                  </a:solidFill>
                  <a:latin typeface="Arial Nova" panose="020B0504020202020204" pitchFamily="34" charset="0"/>
                </a:rPr>
                <a:t>Consider employee preference.</a:t>
              </a:r>
            </a:p>
          </p:txBody>
        </p:sp>
      </p:grpSp>
      <p:sp>
        <p:nvSpPr>
          <p:cNvPr id="4" name="Slide Number Placeholder 3">
            <a:extLst>
              <a:ext uri="{FF2B5EF4-FFF2-40B4-BE49-F238E27FC236}">
                <a16:creationId xmlns:a16="http://schemas.microsoft.com/office/drawing/2014/main" id="{09A08BF7-8669-9F27-7F77-1B11D241AE5F}"/>
              </a:ext>
            </a:extLst>
          </p:cNvPr>
          <p:cNvSpPr>
            <a:spLocks noGrp="1"/>
          </p:cNvSpPr>
          <p:nvPr>
            <p:ph type="sldNum" sz="quarter" idx="12"/>
          </p:nvPr>
        </p:nvSpPr>
        <p:spPr/>
        <p:txBody>
          <a:bodyPr/>
          <a:lstStyle/>
          <a:p>
            <a:fld id="{9FF96B15-8338-45D5-A943-561235072D66}" type="slidenum">
              <a:rPr lang="en-US" noProof="0" smtClean="0"/>
              <a:t>40</a:t>
            </a:fld>
            <a:endParaRPr lang="en-US" noProof="0" dirty="0"/>
          </a:p>
        </p:txBody>
      </p:sp>
    </p:spTree>
    <p:extLst>
      <p:ext uri="{BB962C8B-B14F-4D97-AF65-F5344CB8AC3E}">
        <p14:creationId xmlns:p14="http://schemas.microsoft.com/office/powerpoint/2010/main" val="3169014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4DEA-77B2-C80E-2D5C-F6B709AE9DA9}"/>
              </a:ext>
            </a:extLst>
          </p:cNvPr>
          <p:cNvSpPr>
            <a:spLocks noGrp="1"/>
          </p:cNvSpPr>
          <p:nvPr>
            <p:ph type="title"/>
          </p:nvPr>
        </p:nvSpPr>
        <p:spPr/>
        <p:txBody>
          <a:bodyPr/>
          <a:lstStyle/>
          <a:p>
            <a:r>
              <a:rPr lang="en-US" dirty="0"/>
              <a:t>Communication is Key </a:t>
            </a:r>
            <a:br>
              <a:rPr lang="en-US" dirty="0"/>
            </a:br>
            <a:r>
              <a:rPr lang="en-US" dirty="0"/>
              <a:t>to the Accommodation Process</a:t>
            </a:r>
          </a:p>
        </p:txBody>
      </p:sp>
      <p:sp>
        <p:nvSpPr>
          <p:cNvPr id="3" name="Content Placeholder 2">
            <a:extLst>
              <a:ext uri="{FF2B5EF4-FFF2-40B4-BE49-F238E27FC236}">
                <a16:creationId xmlns:a16="http://schemas.microsoft.com/office/drawing/2014/main" id="{2DDE17A9-F048-5A9D-078C-516A716DA455}"/>
              </a:ext>
            </a:extLst>
          </p:cNvPr>
          <p:cNvSpPr>
            <a:spLocks noGrp="1"/>
          </p:cNvSpPr>
          <p:nvPr>
            <p:ph idx="1"/>
          </p:nvPr>
        </p:nvSpPr>
        <p:spPr>
          <a:xfrm>
            <a:off x="3861683" y="2468032"/>
            <a:ext cx="6490857" cy="3416300"/>
          </a:xfrm>
        </p:spPr>
        <p:txBody>
          <a:bodyPr>
            <a:normAutofit/>
          </a:bodyPr>
          <a:lstStyle/>
          <a:p>
            <a:pPr>
              <a:spcAft>
                <a:spcPts val="600"/>
              </a:spcAft>
            </a:pPr>
            <a:r>
              <a:rPr lang="en-US" sz="2400" dirty="0">
                <a:solidFill>
                  <a:schemeClr val="tx1"/>
                </a:solidFill>
                <a:effectLst/>
                <a:latin typeface="Arial Nova" panose="020B0504020202020204" pitchFamily="34" charset="0"/>
                <a:ea typeface="Calibri" panose="020F0502020204030204" pitchFamily="34" charset="0"/>
              </a:rPr>
              <a:t>Seek to collaborate, not contest </a:t>
            </a:r>
          </a:p>
          <a:p>
            <a:pPr>
              <a:spcAft>
                <a:spcPts val="600"/>
              </a:spcAft>
            </a:pPr>
            <a:r>
              <a:rPr lang="en-US" sz="2400" dirty="0">
                <a:solidFill>
                  <a:schemeClr val="tx1"/>
                </a:solidFill>
                <a:latin typeface="Arial Nova" panose="020B0504020202020204" pitchFamily="34" charset="0"/>
              </a:rPr>
              <a:t>Be open and honest</a:t>
            </a:r>
          </a:p>
          <a:p>
            <a:pPr>
              <a:spcAft>
                <a:spcPts val="600"/>
              </a:spcAft>
            </a:pPr>
            <a:r>
              <a:rPr lang="en-US" sz="2400" dirty="0">
                <a:solidFill>
                  <a:schemeClr val="tx1"/>
                </a:solidFill>
                <a:latin typeface="Arial Nova" panose="020B0504020202020204" pitchFamily="34" charset="0"/>
              </a:rPr>
              <a:t>Be crystal clear</a:t>
            </a:r>
          </a:p>
          <a:p>
            <a:pPr>
              <a:spcAft>
                <a:spcPts val="600"/>
              </a:spcAft>
            </a:pPr>
            <a:r>
              <a:rPr lang="en-US" sz="2400" dirty="0">
                <a:solidFill>
                  <a:schemeClr val="tx1"/>
                </a:solidFill>
                <a:latin typeface="Arial Nova" panose="020B0504020202020204" pitchFamily="34" charset="0"/>
              </a:rPr>
              <a:t>Be forthcoming</a:t>
            </a:r>
          </a:p>
          <a:p>
            <a:pPr>
              <a:spcAft>
                <a:spcPts val="600"/>
              </a:spcAft>
            </a:pPr>
            <a:r>
              <a:rPr lang="en-US" sz="2400" dirty="0">
                <a:solidFill>
                  <a:schemeClr val="tx1"/>
                </a:solidFill>
                <a:latin typeface="Arial Nova" panose="020B0504020202020204" pitchFamily="34" charset="0"/>
              </a:rPr>
              <a:t>Listen actively</a:t>
            </a:r>
          </a:p>
          <a:p>
            <a:pPr>
              <a:spcAft>
                <a:spcPts val="600"/>
              </a:spcAft>
            </a:pPr>
            <a:r>
              <a:rPr lang="en-US" sz="2400" dirty="0">
                <a:solidFill>
                  <a:schemeClr val="tx1"/>
                </a:solidFill>
                <a:latin typeface="Arial Nova" panose="020B0504020202020204" pitchFamily="34" charset="0"/>
              </a:rPr>
              <a:t>Stay open-minded</a:t>
            </a:r>
            <a:endParaRPr lang="en-US" dirty="0">
              <a:solidFill>
                <a:schemeClr val="tx1"/>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8A0DCF1B-9B11-A79C-9CB9-EF54DCD50237}"/>
              </a:ext>
            </a:extLst>
          </p:cNvPr>
          <p:cNvSpPr>
            <a:spLocks noGrp="1"/>
          </p:cNvSpPr>
          <p:nvPr>
            <p:ph type="sldNum" sz="quarter" idx="12"/>
          </p:nvPr>
        </p:nvSpPr>
        <p:spPr/>
        <p:txBody>
          <a:bodyPr/>
          <a:lstStyle/>
          <a:p>
            <a:fld id="{9FF96B15-8338-45D5-A943-561235072D66}" type="slidenum">
              <a:rPr lang="en-US" noProof="0" smtClean="0"/>
              <a:t>41</a:t>
            </a:fld>
            <a:endParaRPr lang="en-US" noProof="0" dirty="0"/>
          </a:p>
        </p:txBody>
      </p:sp>
      <p:pic>
        <p:nvPicPr>
          <p:cNvPr id="5" name="Picture 4">
            <a:extLst>
              <a:ext uri="{FF2B5EF4-FFF2-40B4-BE49-F238E27FC236}">
                <a16:creationId xmlns:a16="http://schemas.microsoft.com/office/drawing/2014/main" id="{5ACDD1CB-740C-5B0D-D7FF-3564D56D7A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15306" y="826620"/>
            <a:ext cx="1001060" cy="1001060"/>
          </a:xfrm>
          <a:prstGeom prst="rect">
            <a:avLst/>
          </a:prstGeom>
        </p:spPr>
      </p:pic>
      <p:pic>
        <p:nvPicPr>
          <p:cNvPr id="9" name="Picture 8">
            <a:extLst>
              <a:ext uri="{FF2B5EF4-FFF2-40B4-BE49-F238E27FC236}">
                <a16:creationId xmlns:a16="http://schemas.microsoft.com/office/drawing/2014/main" id="{5E9EEF7D-242B-6389-2F94-F4007D8FFAF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64135" y="2468032"/>
            <a:ext cx="2235872" cy="3416300"/>
          </a:xfrm>
          <a:prstGeom prst="rect">
            <a:avLst/>
          </a:prstGeom>
        </p:spPr>
      </p:pic>
    </p:spTree>
    <p:extLst>
      <p:ext uri="{BB962C8B-B14F-4D97-AF65-F5344CB8AC3E}">
        <p14:creationId xmlns:p14="http://schemas.microsoft.com/office/powerpoint/2010/main" val="3474155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1CCE-8EA5-CFC4-F409-002DB591CCD0}"/>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08015B4F-423A-E370-C64C-1391DB0B1530}"/>
              </a:ext>
            </a:extLst>
          </p:cNvPr>
          <p:cNvSpPr>
            <a:spLocks noGrp="1"/>
          </p:cNvSpPr>
          <p:nvPr>
            <p:ph idx="1"/>
          </p:nvPr>
        </p:nvSpPr>
        <p:spPr>
          <a:xfrm>
            <a:off x="1154953" y="2298698"/>
            <a:ext cx="10035784" cy="3966635"/>
          </a:xfrm>
        </p:spPr>
        <p:txBody>
          <a:bodyPr>
            <a:normAutofit/>
          </a:bodyPr>
          <a:lstStyle/>
          <a:p>
            <a:pPr marL="0" marR="0" lvl="0" indent="0">
              <a:lnSpc>
                <a:spcPct val="110000"/>
              </a:lnSpc>
              <a:spcBef>
                <a:spcPts val="600"/>
              </a:spcBef>
              <a:buNone/>
              <a:tabLst>
                <a:tab pos="457200" algn="l"/>
              </a:tabLst>
            </a:pPr>
            <a:r>
              <a:rPr lang="en-US" sz="2400" b="1"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EEOC</a:t>
            </a:r>
          </a:p>
          <a:p>
            <a:pPr marL="342900" marR="0" lvl="0" indent="-342900">
              <a:lnSpc>
                <a:spcPct val="110000"/>
              </a:lnSpc>
              <a:spcBef>
                <a:spcPts val="800"/>
              </a:spcBef>
              <a:buFont typeface="Wingdings 3" panose="05040102010807070707" pitchFamily="18" charset="2"/>
              <a:buChar char=""/>
              <a:tabLst>
                <a:tab pos="457200" algn="l"/>
              </a:tabLst>
            </a:pPr>
            <a:r>
              <a:rPr lang="en-US" sz="2200" kern="100" dirty="0">
                <a:effectLst/>
                <a:latin typeface="Arial Nova" panose="020B0504020202020204" pitchFamily="34" charset="0"/>
                <a:ea typeface="Calibri" panose="020F0502020204030204" pitchFamily="34" charset="0"/>
                <a:cs typeface="Times New Roman" panose="02020603050405020304" pitchFamily="18" charset="0"/>
                <a:hlinkClick r:id="rId3"/>
              </a:rPr>
              <a:t>Final Rule PART 1636—PREGNANT WORKERS FAIRNESS ACT</a:t>
            </a:r>
            <a:endParaRPr lang="en-US" sz="2200" kern="100" dirty="0">
              <a:effectLst/>
              <a:latin typeface="Arial Nova" panose="020B0504020202020204" pitchFamily="34" charset="0"/>
              <a:ea typeface="Calibri" panose="020F0502020204030204" pitchFamily="34" charset="0"/>
              <a:cs typeface="Times New Roman" panose="02020603050405020304" pitchFamily="18" charset="0"/>
            </a:endParaRPr>
          </a:p>
          <a:p>
            <a:pPr>
              <a:lnSpc>
                <a:spcPct val="110000"/>
              </a:lnSpc>
              <a:spcBef>
                <a:spcPts val="800"/>
              </a:spcBef>
              <a:buFont typeface="Wingdings 3" panose="05040102010807070707" pitchFamily="18" charset="2"/>
              <a:buChar char=""/>
              <a:tabLst>
                <a:tab pos="457200" algn="l"/>
              </a:tabLst>
            </a:pPr>
            <a:r>
              <a:rPr lang="en-US" sz="2200" dirty="0">
                <a:latin typeface="Arial Nova" panose="020B0504020202020204" pitchFamily="34" charset="0"/>
                <a:hlinkClick r:id="rId4"/>
              </a:rPr>
              <a:t>Appendix A to Part 1636—Interpretive Guidance on the PWFA</a:t>
            </a:r>
            <a:endParaRPr lang="en-US" sz="2200" dirty="0">
              <a:latin typeface="Arial Nova" panose="020B0504020202020204" pitchFamily="34" charset="0"/>
            </a:endParaRPr>
          </a:p>
          <a:p>
            <a:pPr marL="342900" marR="0" lvl="0" indent="-342900">
              <a:lnSpc>
                <a:spcPct val="110000"/>
              </a:lnSpc>
              <a:spcBef>
                <a:spcPts val="800"/>
              </a:spcBef>
              <a:buFont typeface="Wingdings 3" panose="05040102010807070707" pitchFamily="18" charset="2"/>
              <a:buChar char=""/>
              <a:tabLst>
                <a:tab pos="457200" algn="l"/>
              </a:tabLst>
            </a:pPr>
            <a:r>
              <a:rPr lang="en-US" sz="2200" kern="100" dirty="0">
                <a:effectLst/>
                <a:latin typeface="Arial Nova" panose="020B0504020202020204" pitchFamily="34" charset="0"/>
                <a:ea typeface="Calibri" panose="020F0502020204030204" pitchFamily="34" charset="0"/>
                <a:cs typeface="Times New Roman" panose="02020603050405020304" pitchFamily="18" charset="0"/>
                <a:hlinkClick r:id="rId5"/>
              </a:rPr>
              <a:t>What You Should Know About the PWFA</a:t>
            </a:r>
            <a:endParaRPr lang="en-US" sz="2200" kern="100" dirty="0">
              <a:effectLst/>
              <a:latin typeface="Arial Nova" panose="020B0504020202020204" pitchFamily="34" charset="0"/>
              <a:ea typeface="Calibri" panose="020F0502020204030204" pitchFamily="34" charset="0"/>
              <a:cs typeface="Times New Roman" panose="02020603050405020304" pitchFamily="18" charset="0"/>
            </a:endParaRPr>
          </a:p>
          <a:p>
            <a:pPr>
              <a:lnSpc>
                <a:spcPct val="110000"/>
              </a:lnSpc>
              <a:spcBef>
                <a:spcPts val="800"/>
              </a:spcBef>
              <a:buFont typeface="Wingdings 3" panose="05040102010807070707" pitchFamily="18" charset="2"/>
              <a:buChar char=""/>
              <a:tabLst>
                <a:tab pos="457200" algn="l"/>
                <a:tab pos="914400" algn="l"/>
              </a:tabLst>
            </a:pPr>
            <a:r>
              <a:rPr lang="en-US" sz="2200" kern="100" dirty="0">
                <a:latin typeface="Arial Nova" panose="020B0504020202020204" pitchFamily="34" charset="0"/>
                <a:ea typeface="Calibri" panose="020F0502020204030204" pitchFamily="34" charset="0"/>
                <a:cs typeface="Times New Roman" panose="02020603050405020304" pitchFamily="18" charset="0"/>
                <a:hlinkClick r:id="rId6"/>
              </a:rPr>
              <a:t>Summary of Key Provisions of EEOC’s Final Rule to Implement the PWFA</a:t>
            </a:r>
            <a:endParaRPr lang="en-US" sz="2200" kern="100" dirty="0">
              <a:latin typeface="Arial Nova" panose="020B050402020202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800"/>
              </a:spcBef>
              <a:buFont typeface="Wingdings 3" panose="05040102010807070707" pitchFamily="18" charset="2"/>
              <a:buChar char=""/>
              <a:tabLst>
                <a:tab pos="457200" algn="l"/>
              </a:tabLst>
            </a:pPr>
            <a:r>
              <a:rPr lang="en-US" sz="2200" kern="100" dirty="0">
                <a:effectLst/>
                <a:latin typeface="Arial Nova" panose="020B0504020202020204" pitchFamily="34" charset="0"/>
                <a:ea typeface="Calibri" panose="020F0502020204030204" pitchFamily="34" charset="0"/>
                <a:cs typeface="Times New Roman" panose="02020603050405020304" pitchFamily="18" charset="0"/>
                <a:hlinkClick r:id="rId7"/>
              </a:rPr>
              <a:t>Tips for Small Businesses: Pregnancy, Childbirth, or Related Medical Conditions Accommodations</a:t>
            </a:r>
            <a:r>
              <a:rPr lang="en-US" sz="2200" kern="100" dirty="0">
                <a:effectLst/>
                <a:latin typeface="Arial Nova" panose="020B0504020202020204" pitchFamily="34" charset="0"/>
                <a:ea typeface="Calibri" panose="020F0502020204030204" pitchFamily="34" charset="0"/>
                <a:cs typeface="Times New Roman" panose="02020603050405020304" pitchFamily="18" charset="0"/>
              </a:rPr>
              <a:t> </a:t>
            </a:r>
          </a:p>
          <a:p>
            <a:pPr marL="342900" marR="0" lvl="0" indent="-342900">
              <a:lnSpc>
                <a:spcPct val="110000"/>
              </a:lnSpc>
              <a:spcBef>
                <a:spcPts val="600"/>
              </a:spcBef>
              <a:buFont typeface="Wingdings 3" panose="05040102010807070707" pitchFamily="18" charset="2"/>
              <a:buChar char=""/>
              <a:tabLst>
                <a:tab pos="457200" algn="l"/>
              </a:tabLst>
            </a:pPr>
            <a:r>
              <a:rPr lang="en-US" sz="2200" kern="100" dirty="0">
                <a:effectLst/>
                <a:latin typeface="Arial Nova" panose="020B0504020202020204" pitchFamily="34" charset="0"/>
                <a:ea typeface="Calibri" panose="020F0502020204030204" pitchFamily="34" charset="0"/>
                <a:cs typeface="Times New Roman" panose="02020603050405020304" pitchFamily="18" charset="0"/>
                <a:hlinkClick r:id="rId8"/>
              </a:rPr>
              <a:t>Enforcement Guidance on Pregnancy Discrimination and Related Issues</a:t>
            </a:r>
            <a:endParaRPr lang="en-US" sz="2200" dirty="0">
              <a:latin typeface="Arial Nova" panose="020B0504020202020204" pitchFamily="34" charset="0"/>
            </a:endParaRPr>
          </a:p>
        </p:txBody>
      </p:sp>
      <p:sp>
        <p:nvSpPr>
          <p:cNvPr id="4" name="Slide Number Placeholder 3">
            <a:extLst>
              <a:ext uri="{FF2B5EF4-FFF2-40B4-BE49-F238E27FC236}">
                <a16:creationId xmlns:a16="http://schemas.microsoft.com/office/drawing/2014/main" id="{AE6FC311-497B-7EF4-B4AC-D171FD38E0CA}"/>
              </a:ext>
            </a:extLst>
          </p:cNvPr>
          <p:cNvSpPr>
            <a:spLocks noGrp="1"/>
          </p:cNvSpPr>
          <p:nvPr>
            <p:ph type="sldNum" sz="quarter" idx="12"/>
          </p:nvPr>
        </p:nvSpPr>
        <p:spPr/>
        <p:txBody>
          <a:bodyPr/>
          <a:lstStyle/>
          <a:p>
            <a:fld id="{9FF96B15-8338-45D5-A943-561235072D66}" type="slidenum">
              <a:rPr lang="en-US" noProof="0" smtClean="0"/>
              <a:t>42</a:t>
            </a:fld>
            <a:endParaRPr lang="en-US" noProof="0" dirty="0"/>
          </a:p>
        </p:txBody>
      </p:sp>
    </p:spTree>
    <p:extLst>
      <p:ext uri="{BB962C8B-B14F-4D97-AF65-F5344CB8AC3E}">
        <p14:creationId xmlns:p14="http://schemas.microsoft.com/office/powerpoint/2010/main" val="1746514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1CCE-8EA5-CFC4-F409-002DB591CCD0}"/>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08015B4F-423A-E370-C64C-1391DB0B1530}"/>
              </a:ext>
            </a:extLst>
          </p:cNvPr>
          <p:cNvSpPr>
            <a:spLocks noGrp="1"/>
          </p:cNvSpPr>
          <p:nvPr>
            <p:ph idx="1"/>
          </p:nvPr>
        </p:nvSpPr>
        <p:spPr>
          <a:xfrm>
            <a:off x="1154953" y="2298698"/>
            <a:ext cx="10035786" cy="4102102"/>
          </a:xfrm>
        </p:spPr>
        <p:txBody>
          <a:bodyPr>
            <a:normAutofit fontScale="55000" lnSpcReduction="20000"/>
          </a:bodyPr>
          <a:lstStyle/>
          <a:p>
            <a:pPr marL="0" marR="0" lvl="0" indent="0">
              <a:lnSpc>
                <a:spcPct val="120000"/>
              </a:lnSpc>
              <a:spcBef>
                <a:spcPts val="1200"/>
              </a:spcBef>
              <a:buNone/>
              <a:tabLst>
                <a:tab pos="457200" algn="l"/>
              </a:tabLst>
            </a:pPr>
            <a:r>
              <a:rPr lang="en-US" sz="3800" b="1"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JAN</a:t>
            </a:r>
          </a:p>
          <a:p>
            <a:pPr marL="342900" marR="0" lvl="0" indent="-342900">
              <a:lnSpc>
                <a:spcPct val="120000"/>
              </a:lnSpc>
              <a:spcBef>
                <a:spcPts val="1200"/>
              </a:spcBef>
              <a:buFont typeface="Wingdings 3" panose="05040102010807070707" pitchFamily="18" charset="2"/>
              <a:buChar char=""/>
              <a:tabLst>
                <a:tab pos="457200" algn="l"/>
              </a:tabLst>
            </a:pPr>
            <a:r>
              <a:rPr lang="en-US" sz="3800" kern="100" dirty="0">
                <a:effectLst/>
                <a:latin typeface="Arial Nova" panose="020B0504020202020204" pitchFamily="34" charset="0"/>
                <a:ea typeface="Calibri" panose="020F0502020204030204" pitchFamily="34" charset="0"/>
                <a:cs typeface="Times New Roman" panose="02020603050405020304" pitchFamily="18" charset="0"/>
                <a:hlinkClick r:id="rId3"/>
              </a:rPr>
              <a:t>A to Z: Pregnancy</a:t>
            </a:r>
            <a:endParaRPr lang="en-US" sz="3800" kern="100" dirty="0">
              <a:effectLst/>
              <a:latin typeface="Arial Nova" panose="020B05040202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1200"/>
              </a:spcBef>
              <a:buFont typeface="Wingdings 3" panose="05040102010807070707" pitchFamily="18" charset="2"/>
              <a:buChar char=""/>
              <a:tabLst>
                <a:tab pos="457200" algn="l"/>
              </a:tabLst>
            </a:pPr>
            <a:r>
              <a:rPr lang="en-US" sz="3800" kern="100" dirty="0">
                <a:effectLst/>
                <a:latin typeface="Arial Nova" panose="020B0504020202020204" pitchFamily="34" charset="0"/>
                <a:ea typeface="Calibri" panose="020F0502020204030204" pitchFamily="34" charset="0"/>
                <a:cs typeface="Times New Roman" panose="02020603050405020304" pitchFamily="18" charset="0"/>
                <a:hlinkClick r:id="rId4"/>
              </a:rPr>
              <a:t>Preparing for Pregnant Workers Fairness Act (PWFA) Accommodation Requests</a:t>
            </a:r>
            <a:endParaRPr lang="en-US" sz="3800" kern="100" dirty="0">
              <a:effectLst/>
              <a:latin typeface="Arial Nova" panose="020B05040202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1200"/>
              </a:spcBef>
              <a:buFont typeface="Wingdings 3" panose="05040102010807070707" pitchFamily="18" charset="2"/>
              <a:buChar char=""/>
              <a:tabLst>
                <a:tab pos="457200" algn="l"/>
              </a:tabLst>
            </a:pPr>
            <a:r>
              <a:rPr lang="en-US" sz="3800" kern="100" dirty="0">
                <a:effectLst/>
                <a:latin typeface="Arial Nova" panose="020B0504020202020204" pitchFamily="34" charset="0"/>
                <a:ea typeface="Calibri" panose="020F0502020204030204" pitchFamily="34" charset="0"/>
                <a:cs typeface="Times New Roman" panose="02020603050405020304" pitchFamily="18" charset="0"/>
                <a:hlinkClick r:id="rId5"/>
              </a:rPr>
              <a:t>Why Communication Is Key to the Accommodation Process</a:t>
            </a:r>
            <a:endParaRPr lang="en-US" sz="3800" kern="100" dirty="0">
              <a:effectLst/>
              <a:latin typeface="Arial Nova" panose="020B0504020202020204" pitchFamily="34" charset="0"/>
              <a:ea typeface="Calibri" panose="020F0502020204030204" pitchFamily="34" charset="0"/>
              <a:cs typeface="Times New Roman" panose="02020603050405020304" pitchFamily="18" charset="0"/>
            </a:endParaRPr>
          </a:p>
          <a:p>
            <a:pPr marL="0" marR="0" lvl="0" indent="0">
              <a:lnSpc>
                <a:spcPct val="120000"/>
              </a:lnSpc>
              <a:spcBef>
                <a:spcPts val="1200"/>
              </a:spcBef>
              <a:buNone/>
              <a:tabLst>
                <a:tab pos="457200" algn="l"/>
              </a:tabLst>
            </a:pPr>
            <a:r>
              <a:rPr lang="en-US" sz="3800" b="1"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Department of Labor (DOL)</a:t>
            </a:r>
          </a:p>
          <a:p>
            <a:pPr marL="342900" marR="0" lvl="0" indent="-342900">
              <a:lnSpc>
                <a:spcPct val="120000"/>
              </a:lnSpc>
              <a:spcBef>
                <a:spcPts val="1200"/>
              </a:spcBef>
              <a:buFont typeface="Wingdings 3" panose="05040102010807070707" pitchFamily="18" charset="2"/>
              <a:buChar char=""/>
              <a:tabLst>
                <a:tab pos="457200" algn="l"/>
              </a:tabLst>
            </a:pPr>
            <a:r>
              <a:rPr lang="en-US" sz="3800" kern="100" dirty="0">
                <a:effectLst/>
                <a:latin typeface="Arial Nova" panose="020B0504020202020204" pitchFamily="34" charset="0"/>
                <a:ea typeface="Calibri" panose="020F0502020204030204" pitchFamily="34" charset="0"/>
                <a:cs typeface="Times New Roman" panose="02020603050405020304" pitchFamily="18" charset="0"/>
                <a:hlinkClick r:id="rId6"/>
              </a:rPr>
              <a:t>Family and Medical Leave Act (FMLA)</a:t>
            </a:r>
            <a:endParaRPr lang="en-US" sz="3800" kern="100" dirty="0">
              <a:latin typeface="Arial Nova" panose="020B05040202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1200"/>
              </a:spcBef>
              <a:buFont typeface="Wingdings 3" panose="05040102010807070707" pitchFamily="18" charset="2"/>
              <a:buChar char=""/>
              <a:tabLst>
                <a:tab pos="457200" algn="l"/>
              </a:tabLst>
            </a:pPr>
            <a:r>
              <a:rPr lang="en-US" sz="3800" kern="100" dirty="0">
                <a:latin typeface="Arial Nova" panose="020B0504020202020204" pitchFamily="34" charset="0"/>
                <a:ea typeface="Calibri" panose="020F0502020204030204" pitchFamily="34" charset="0"/>
                <a:cs typeface="Times New Roman" panose="02020603050405020304" pitchFamily="18" charset="0"/>
                <a:hlinkClick r:id="rId7"/>
              </a:rPr>
              <a:t>Providing Urgent Maternal Protections for Nursing Mothers Act (PUMP Act</a:t>
            </a:r>
            <a:r>
              <a:rPr lang="en-US" sz="3800" kern="100" dirty="0">
                <a:latin typeface="Arial Nova" panose="020B0504020202020204" pitchFamily="34" charset="0"/>
                <a:ea typeface="Calibri" panose="020F0502020204030204" pitchFamily="34" charset="0"/>
                <a:cs typeface="Times New Roman" panose="02020603050405020304" pitchFamily="18" charset="0"/>
              </a:rPr>
              <a:t>) </a:t>
            </a:r>
          </a:p>
          <a:p>
            <a:pPr marL="342900" marR="0" lvl="0" indent="-342900">
              <a:lnSpc>
                <a:spcPct val="120000"/>
              </a:lnSpc>
              <a:spcBef>
                <a:spcPts val="1200"/>
              </a:spcBef>
              <a:buFont typeface="Wingdings 3" panose="05040102010807070707" pitchFamily="18" charset="2"/>
              <a:buChar char=""/>
              <a:tabLst>
                <a:tab pos="457200" algn="l"/>
              </a:tabLst>
            </a:pPr>
            <a:r>
              <a:rPr lang="en-US" sz="38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Listing of relevant state or local </a:t>
            </a:r>
            <a:r>
              <a:rPr lang="en-US" sz="3800" kern="100" dirty="0">
                <a:effectLst/>
                <a:latin typeface="Arial Nova" panose="020B0504020202020204" pitchFamily="34" charset="0"/>
                <a:ea typeface="Calibri" panose="020F0502020204030204" pitchFamily="34" charset="0"/>
                <a:cs typeface="Times New Roman" panose="02020603050405020304" pitchFamily="18" charset="0"/>
                <a:hlinkClick r:id="rId8"/>
              </a:rPr>
              <a:t>employment </a:t>
            </a:r>
            <a:r>
              <a:rPr lang="en-US" sz="3800" kern="100" dirty="0">
                <a:latin typeface="Arial Nova" panose="020B0504020202020204" pitchFamily="34" charset="0"/>
                <a:ea typeface="Calibri" panose="020F0502020204030204" pitchFamily="34" charset="0"/>
                <a:cs typeface="Times New Roman" panose="02020603050405020304" pitchFamily="18" charset="0"/>
                <a:hlinkClick r:id="rId8"/>
              </a:rPr>
              <a:t>p</a:t>
            </a:r>
            <a:r>
              <a:rPr lang="en-US" sz="3800" kern="100" dirty="0">
                <a:effectLst/>
                <a:latin typeface="Arial Nova" panose="020B0504020202020204" pitchFamily="34" charset="0"/>
                <a:ea typeface="Calibri" panose="020F0502020204030204" pitchFamily="34" charset="0"/>
                <a:cs typeface="Times New Roman" panose="02020603050405020304" pitchFamily="18" charset="0"/>
                <a:hlinkClick r:id="rId8"/>
              </a:rPr>
              <a:t>rotections for workers </a:t>
            </a:r>
            <a:r>
              <a:rPr lang="en-US" sz="3800" kern="100" dirty="0">
                <a:latin typeface="Arial Nova" panose="020B0504020202020204" pitchFamily="34" charset="0"/>
                <a:ea typeface="Calibri" panose="020F0502020204030204" pitchFamily="34" charset="0"/>
                <a:cs typeface="Times New Roman" panose="02020603050405020304" pitchFamily="18" charset="0"/>
                <a:hlinkClick r:id="rId8"/>
              </a:rPr>
              <a:t>w</a:t>
            </a:r>
            <a:r>
              <a:rPr lang="en-US" sz="3800" kern="100" dirty="0">
                <a:effectLst/>
                <a:latin typeface="Arial Nova" panose="020B0504020202020204" pitchFamily="34" charset="0"/>
                <a:ea typeface="Calibri" panose="020F0502020204030204" pitchFamily="34" charset="0"/>
                <a:cs typeface="Times New Roman" panose="02020603050405020304" pitchFamily="18" charset="0"/>
                <a:hlinkClick r:id="rId8"/>
              </a:rPr>
              <a:t>ho </a:t>
            </a:r>
            <a:r>
              <a:rPr lang="en-US" sz="3800" kern="100" dirty="0">
                <a:latin typeface="Arial Nova" panose="020B0504020202020204" pitchFamily="34" charset="0"/>
                <a:ea typeface="Calibri" panose="020F0502020204030204" pitchFamily="34" charset="0"/>
                <a:cs typeface="Times New Roman" panose="02020603050405020304" pitchFamily="18" charset="0"/>
                <a:hlinkClick r:id="rId8"/>
              </a:rPr>
              <a:t>a</a:t>
            </a:r>
            <a:r>
              <a:rPr lang="en-US" sz="3800" kern="100" dirty="0">
                <a:effectLst/>
                <a:latin typeface="Arial Nova" panose="020B0504020202020204" pitchFamily="34" charset="0"/>
                <a:ea typeface="Calibri" panose="020F0502020204030204" pitchFamily="34" charset="0"/>
                <a:cs typeface="Times New Roman" panose="02020603050405020304" pitchFamily="18" charset="0"/>
                <a:hlinkClick r:id="rId8"/>
              </a:rPr>
              <a:t>re </a:t>
            </a:r>
            <a:r>
              <a:rPr lang="en-US" sz="3800" kern="100" dirty="0">
                <a:latin typeface="Arial Nova" panose="020B0504020202020204" pitchFamily="34" charset="0"/>
                <a:ea typeface="Calibri" panose="020F0502020204030204" pitchFamily="34" charset="0"/>
                <a:cs typeface="Times New Roman" panose="02020603050405020304" pitchFamily="18" charset="0"/>
                <a:hlinkClick r:id="rId8"/>
              </a:rPr>
              <a:t>p</a:t>
            </a:r>
            <a:r>
              <a:rPr lang="en-US" sz="3800" kern="100" dirty="0">
                <a:effectLst/>
                <a:latin typeface="Arial Nova" panose="020B0504020202020204" pitchFamily="34" charset="0"/>
                <a:ea typeface="Calibri" panose="020F0502020204030204" pitchFamily="34" charset="0"/>
                <a:cs typeface="Times New Roman" panose="02020603050405020304" pitchFamily="18" charset="0"/>
                <a:hlinkClick r:id="rId8"/>
              </a:rPr>
              <a:t>regnant or nursing</a:t>
            </a:r>
            <a:endParaRPr lang="en-US" sz="3800" kern="100" dirty="0">
              <a:effectLst/>
              <a:latin typeface="Arial Nova" panose="020B0504020202020204" pitchFamily="34" charset="0"/>
              <a:ea typeface="Calibri" panose="020F0502020204030204" pitchFamily="34" charset="0"/>
              <a:cs typeface="Times New Roman" panose="02020603050405020304" pitchFamily="18" charset="0"/>
            </a:endParaRPr>
          </a:p>
          <a:p>
            <a:pPr marL="342900" marR="0" lvl="0" indent="-342900">
              <a:spcBef>
                <a:spcPts val="1200"/>
              </a:spcBef>
              <a:buFont typeface="Wingdings 3" panose="05040102010807070707" pitchFamily="18" charset="2"/>
              <a:buChar char=""/>
              <a:tabLst>
                <a:tab pos="457200" algn="l"/>
              </a:tabLst>
            </a:pPr>
            <a:endParaRPr lang="en-US" sz="2400" kern="100" dirty="0">
              <a:effectLst/>
              <a:latin typeface="Arial Nova" panose="020B05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E6FC311-497B-7EF4-B4AC-D171FD38E0CA}"/>
              </a:ext>
            </a:extLst>
          </p:cNvPr>
          <p:cNvSpPr>
            <a:spLocks noGrp="1"/>
          </p:cNvSpPr>
          <p:nvPr>
            <p:ph type="sldNum" sz="quarter" idx="12"/>
          </p:nvPr>
        </p:nvSpPr>
        <p:spPr/>
        <p:txBody>
          <a:bodyPr/>
          <a:lstStyle/>
          <a:p>
            <a:fld id="{9FF96B15-8338-45D5-A943-561235072D66}" type="slidenum">
              <a:rPr lang="en-US" noProof="0" smtClean="0"/>
              <a:t>43</a:t>
            </a:fld>
            <a:endParaRPr lang="en-US" noProof="0" dirty="0"/>
          </a:p>
        </p:txBody>
      </p:sp>
    </p:spTree>
    <p:extLst>
      <p:ext uri="{BB962C8B-B14F-4D97-AF65-F5344CB8AC3E}">
        <p14:creationId xmlns:p14="http://schemas.microsoft.com/office/powerpoint/2010/main" val="1077065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D2BB62-0DC8-3D27-76A2-4FEC7A842580}"/>
              </a:ext>
              <a:ext uri="{C183D7F6-B498-43B3-948B-1728B52AA6E4}">
                <adec:decorative xmlns:adec="http://schemas.microsoft.com/office/drawing/2017/decorative" val="1"/>
              </a:ext>
            </a:extLst>
          </p:cNvPr>
          <p:cNvPicPr>
            <a:picLocks noChangeAspect="1"/>
          </p:cNvPicPr>
          <p:nvPr/>
        </p:nvPicPr>
        <p:blipFill>
          <a:blip r:embed="rId3"/>
          <a:srcRect l="21503" r="21503"/>
          <a:stretch/>
        </p:blipFill>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a:noFill/>
        </p:spPr>
      </p:pic>
      <p:sp>
        <p:nvSpPr>
          <p:cNvPr id="3" name="Rectangle 2">
            <a:extLst>
              <a:ext uri="{FF2B5EF4-FFF2-40B4-BE49-F238E27FC236}">
                <a16:creationId xmlns:a16="http://schemas.microsoft.com/office/drawing/2014/main" id="{7566714F-D0B1-F09E-AD32-746D5BA35DB7}"/>
              </a:ext>
              <a:ext uri="{C183D7F6-B498-43B3-948B-1728B52AA6E4}">
                <adec:decorative xmlns:adec="http://schemas.microsoft.com/office/drawing/2017/decorative" val="1"/>
              </a:ext>
            </a:extLst>
          </p:cNvPr>
          <p:cNvSpPr/>
          <p:nvPr/>
        </p:nvSpPr>
        <p:spPr>
          <a:xfrm>
            <a:off x="10448924" y="119270"/>
            <a:ext cx="663575" cy="1017380"/>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0622043E-27CD-FD25-3006-7514383582E8}"/>
              </a:ext>
            </a:extLst>
          </p:cNvPr>
          <p:cNvSpPr>
            <a:spLocks noGrp="1"/>
          </p:cNvSpPr>
          <p:nvPr>
            <p:ph type="title"/>
          </p:nvPr>
        </p:nvSpPr>
        <p:spPr>
          <a:xfrm>
            <a:off x="938954" y="4496334"/>
            <a:ext cx="4466965" cy="1419163"/>
          </a:xfrm>
        </p:spPr>
        <p:txBody>
          <a:bodyPr anchor="b">
            <a:normAutofit fontScale="90000"/>
          </a:bodyPr>
          <a:lstStyle/>
          <a:p>
            <a:r>
              <a:rPr lang="en-US" sz="3600" dirty="0"/>
              <a:t>Thank you </a:t>
            </a:r>
            <a:br>
              <a:rPr lang="en-US" sz="3600" dirty="0"/>
            </a:br>
            <a:r>
              <a:rPr lang="en-US" sz="3600" dirty="0"/>
              <a:t>for attending!</a:t>
            </a:r>
            <a:br>
              <a:rPr lang="en-US" sz="3200" dirty="0"/>
            </a:br>
            <a:br>
              <a:rPr lang="en-US" sz="3200" dirty="0"/>
            </a:br>
            <a:r>
              <a:rPr lang="en-US" sz="3600" dirty="0"/>
              <a:t>Next JAN Webcast</a:t>
            </a:r>
            <a:br>
              <a:rPr lang="en-US" sz="3600" dirty="0">
                <a:latin typeface="Arial Nova" panose="020B0504020202020204" pitchFamily="34" charset="0"/>
              </a:rPr>
            </a:br>
            <a:r>
              <a:rPr lang="en-US" sz="3200" dirty="0"/>
              <a:t>Ask JAN! Q&amp;A: </a:t>
            </a:r>
            <a:br>
              <a:rPr lang="en-US" sz="3200" dirty="0"/>
            </a:br>
            <a:r>
              <a:rPr lang="en-US" sz="3200" dirty="0"/>
              <a:t>Motor Team Edition</a:t>
            </a:r>
            <a:br>
              <a:rPr lang="en-US" sz="3200" dirty="0"/>
            </a:br>
            <a:r>
              <a:rPr lang="en-US" sz="3200" dirty="0"/>
              <a:t>September 12, 2024</a:t>
            </a:r>
            <a:br>
              <a:rPr lang="en-US" sz="3200" dirty="0"/>
            </a:br>
            <a:r>
              <a:rPr lang="en-US" sz="3200" dirty="0"/>
              <a:t>2:00 PM - 3:00 ET</a:t>
            </a:r>
            <a:br>
              <a:rPr lang="en-US" sz="3200" dirty="0"/>
            </a:br>
            <a:br>
              <a:rPr lang="en-US" sz="3200" dirty="0"/>
            </a:br>
            <a:r>
              <a:rPr lang="en-US" sz="2200" dirty="0"/>
              <a:t>Training Information</a:t>
            </a:r>
            <a:br>
              <a:rPr lang="en-US" sz="2200" dirty="0"/>
            </a:br>
            <a:r>
              <a:rPr lang="en-US" sz="2200" dirty="0">
                <a:solidFill>
                  <a:srgbClr val="00B0F0"/>
                </a:solidFill>
              </a:rPr>
              <a:t>AskJAN.org/Events/</a:t>
            </a:r>
            <a:r>
              <a:rPr lang="en-US" sz="2200" dirty="0" err="1">
                <a:solidFill>
                  <a:srgbClr val="00B0F0"/>
                </a:solidFill>
              </a:rPr>
              <a:t>Training.cfm</a:t>
            </a:r>
            <a:endParaRPr lang="en-US" sz="3200" dirty="0">
              <a:solidFill>
                <a:srgbClr val="00B0F0"/>
              </a:solidFill>
            </a:endParaRPr>
          </a:p>
        </p:txBody>
      </p:sp>
      <p:sp>
        <p:nvSpPr>
          <p:cNvPr id="4" name="Slide Number Placeholder 3">
            <a:extLst>
              <a:ext uri="{FF2B5EF4-FFF2-40B4-BE49-F238E27FC236}">
                <a16:creationId xmlns:a16="http://schemas.microsoft.com/office/drawing/2014/main" id="{407D2063-913E-C14A-F536-6A492B87CE0D}"/>
              </a:ext>
            </a:extLst>
          </p:cNvPr>
          <p:cNvSpPr>
            <a:spLocks noGrp="1"/>
          </p:cNvSpPr>
          <p:nvPr>
            <p:ph type="sldNum" sz="quarter" idx="12"/>
          </p:nvPr>
        </p:nvSpPr>
        <p:spPr>
          <a:xfrm>
            <a:off x="10352540" y="295729"/>
            <a:ext cx="838199" cy="767687"/>
          </a:xfrm>
        </p:spPr>
        <p:txBody>
          <a:bodyPr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9FF96B15-8338-45D5-A943-561235072D66}" type="slidenum">
              <a:rPr kumimoji="0" lang="en-US" sz="2800" b="0" i="0" u="none" strike="noStrike" kern="1200" cap="none" spc="0" normalizeH="0" baseline="0" noProof="0" smtClean="0">
                <a:ln>
                  <a:noFill/>
                </a:ln>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44</a:t>
            </a:fld>
            <a:endParaRPr kumimoji="0" lang="en-US" sz="2800" b="0" i="0" u="none" strike="noStrike" kern="1200" cap="none" spc="0" normalizeH="0" baseline="0" noProof="0" dirty="0">
              <a:ln>
                <a:noFill/>
              </a:ln>
              <a:effectLst/>
              <a:uLnTx/>
              <a:uFillTx/>
              <a:latin typeface="Century Gothic" panose="020B0502020202020204"/>
              <a:ea typeface="+mn-ea"/>
              <a:cs typeface="+mn-cs"/>
            </a:endParaRPr>
          </a:p>
        </p:txBody>
      </p:sp>
    </p:spTree>
    <p:extLst>
      <p:ext uri="{BB962C8B-B14F-4D97-AF65-F5344CB8AC3E}">
        <p14:creationId xmlns:p14="http://schemas.microsoft.com/office/powerpoint/2010/main" val="2513913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EEC43C9-E095-67E3-548A-2BB77B94F7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2541" y="1063416"/>
            <a:ext cx="4023709" cy="1188823"/>
          </a:xfrm>
          <a:prstGeom prst="rect">
            <a:avLst/>
          </a:prstGeom>
        </p:spPr>
      </p:pic>
      <p:sp>
        <p:nvSpPr>
          <p:cNvPr id="2" name="Title 1">
            <a:extLst>
              <a:ext uri="{FF2B5EF4-FFF2-40B4-BE49-F238E27FC236}">
                <a16:creationId xmlns:a16="http://schemas.microsoft.com/office/drawing/2014/main" id="{01E330EF-AD71-4BCA-912D-98E229FAD44D}"/>
              </a:ext>
              <a:ext uri="{C183D7F6-B498-43B3-948B-1728B52AA6E4}">
                <adec:decorative xmlns:adec="http://schemas.microsoft.com/office/drawing/2017/decorative" val="0"/>
              </a:ext>
            </a:extLst>
          </p:cNvPr>
          <p:cNvSpPr>
            <a:spLocks noGrp="1"/>
          </p:cNvSpPr>
          <p:nvPr>
            <p:ph type="title"/>
          </p:nvPr>
        </p:nvSpPr>
        <p:spPr>
          <a:xfrm>
            <a:off x="862541" y="2367847"/>
            <a:ext cx="3438881" cy="1041323"/>
          </a:xfrm>
        </p:spPr>
        <p:txBody>
          <a:bodyPr/>
          <a:lstStyle/>
          <a:p>
            <a:r>
              <a:rPr lang="en-US" sz="3600" dirty="0"/>
              <a:t>Ask JAN!</a:t>
            </a:r>
            <a:br>
              <a:rPr lang="en-US" sz="3600" dirty="0"/>
            </a:br>
            <a:r>
              <a:rPr lang="en-US" sz="3600" dirty="0"/>
              <a:t>We can help.</a:t>
            </a:r>
          </a:p>
        </p:txBody>
      </p:sp>
      <p:pic>
        <p:nvPicPr>
          <p:cNvPr id="41" name="Picture Placeholder 11">
            <a:extLst>
              <a:ext uri="{FF2B5EF4-FFF2-40B4-BE49-F238E27FC236}">
                <a16:creationId xmlns:a16="http://schemas.microsoft.com/office/drawing/2014/main" id="{92A8BC8F-2976-270B-A023-7FA48DE9512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05845" y="1932281"/>
            <a:ext cx="1041323" cy="1041323"/>
          </a:xfrm>
          <a:prstGeom prst="rect">
            <a:avLst/>
          </a:prstGeom>
        </p:spPr>
      </p:pic>
      <p:sp>
        <p:nvSpPr>
          <p:cNvPr id="42" name="Text Placeholder 3">
            <a:extLst>
              <a:ext uri="{FF2B5EF4-FFF2-40B4-BE49-F238E27FC236}">
                <a16:creationId xmlns:a16="http://schemas.microsoft.com/office/drawing/2014/main" id="{57338516-3B96-1DA9-220C-18F80F2B9D7E}"/>
              </a:ext>
              <a:ext uri="{C183D7F6-B498-43B3-948B-1728B52AA6E4}">
                <adec:decorative xmlns:adec="http://schemas.microsoft.com/office/drawing/2017/decorative" val="0"/>
              </a:ext>
            </a:extLst>
          </p:cNvPr>
          <p:cNvSpPr>
            <a:spLocks noGrp="1"/>
          </p:cNvSpPr>
          <p:nvPr>
            <p:ph type="body" sz="quarter" idx="14"/>
          </p:nvPr>
        </p:nvSpPr>
        <p:spPr>
          <a:xfrm>
            <a:off x="6189670" y="1582467"/>
            <a:ext cx="2095046" cy="1826703"/>
          </a:xfrm>
        </p:spPr>
        <p:txBody>
          <a:bodyPr>
            <a:normAutofit/>
          </a:bodyPr>
          <a:lstStyle/>
          <a:p>
            <a:r>
              <a:rPr lang="en-US" sz="2400" dirty="0">
                <a:solidFill>
                  <a:schemeClr val="tx1"/>
                </a:solidFill>
                <a:latin typeface="Arial Nova" panose="020B0504020202020204" pitchFamily="34" charset="0"/>
              </a:rPr>
              <a:t>AskJAN.org</a:t>
            </a:r>
          </a:p>
        </p:txBody>
      </p:sp>
      <p:pic>
        <p:nvPicPr>
          <p:cNvPr id="45" name="Picture Placeholder 13">
            <a:extLst>
              <a:ext uri="{FF2B5EF4-FFF2-40B4-BE49-F238E27FC236}">
                <a16:creationId xmlns:a16="http://schemas.microsoft.com/office/drawing/2014/main" id="{2FC41F3C-459E-44E8-609F-D292DAA58D1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10099" y="1932281"/>
            <a:ext cx="1041323" cy="1041323"/>
          </a:xfrm>
          <a:prstGeom prst="rect">
            <a:avLst/>
          </a:prstGeom>
        </p:spPr>
      </p:pic>
      <p:sp>
        <p:nvSpPr>
          <p:cNvPr id="46" name="Text Placeholder 5">
            <a:extLst>
              <a:ext uri="{FF2B5EF4-FFF2-40B4-BE49-F238E27FC236}">
                <a16:creationId xmlns:a16="http://schemas.microsoft.com/office/drawing/2014/main" id="{7C703D28-B573-C5C1-2AC3-3BED8B6D664C}"/>
              </a:ext>
              <a:ext uri="{C183D7F6-B498-43B3-948B-1728B52AA6E4}">
                <adec:decorative xmlns:adec="http://schemas.microsoft.com/office/drawing/2017/decorative" val="0"/>
              </a:ext>
            </a:extLst>
          </p:cNvPr>
          <p:cNvSpPr>
            <a:spLocks noGrp="1"/>
          </p:cNvSpPr>
          <p:nvPr>
            <p:ph type="body" sz="quarter" idx="16"/>
          </p:nvPr>
        </p:nvSpPr>
        <p:spPr>
          <a:xfrm>
            <a:off x="9519533" y="1582467"/>
            <a:ext cx="2095046" cy="1826703"/>
          </a:xfrm>
        </p:spPr>
        <p:txBody>
          <a:bodyPr>
            <a:normAutofit/>
          </a:bodyPr>
          <a:lstStyle/>
          <a:p>
            <a:r>
              <a:rPr lang="en-US" sz="2400" dirty="0">
                <a:solidFill>
                  <a:schemeClr val="tx1"/>
                </a:solidFill>
                <a:latin typeface="Arial Nova" panose="020B0504020202020204" pitchFamily="34" charset="0"/>
              </a:rPr>
              <a:t>800.526.7234</a:t>
            </a:r>
          </a:p>
        </p:txBody>
      </p:sp>
      <p:pic>
        <p:nvPicPr>
          <p:cNvPr id="43" name="Picture Placeholder 15">
            <a:extLst>
              <a:ext uri="{FF2B5EF4-FFF2-40B4-BE49-F238E27FC236}">
                <a16:creationId xmlns:a16="http://schemas.microsoft.com/office/drawing/2014/main" id="{B03C9C3B-1633-C2FA-81F1-5A2CDB2A921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132878" y="4089820"/>
            <a:ext cx="931409" cy="931409"/>
          </a:xfrm>
          <a:prstGeom prst="rect">
            <a:avLst/>
          </a:prstGeom>
        </p:spPr>
      </p:pic>
      <p:sp>
        <p:nvSpPr>
          <p:cNvPr id="44" name="Text Placeholder 7">
            <a:extLst>
              <a:ext uri="{FF2B5EF4-FFF2-40B4-BE49-F238E27FC236}">
                <a16:creationId xmlns:a16="http://schemas.microsoft.com/office/drawing/2014/main" id="{ECE6B6E0-EF5B-CB2D-1332-473BD6CE7BC9}"/>
              </a:ext>
              <a:ext uri="{C183D7F6-B498-43B3-948B-1728B52AA6E4}">
                <adec:decorative xmlns:adec="http://schemas.microsoft.com/office/drawing/2017/decorative" val="0"/>
              </a:ext>
            </a:extLst>
          </p:cNvPr>
          <p:cNvSpPr txBox="1">
            <a:spLocks/>
          </p:cNvSpPr>
          <p:nvPr/>
        </p:nvSpPr>
        <p:spPr>
          <a:xfrm>
            <a:off x="6189670" y="3630092"/>
            <a:ext cx="2095046" cy="1826703"/>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dirty="0">
                <a:solidFill>
                  <a:schemeClr val="tx1"/>
                </a:solidFill>
                <a:latin typeface="Arial Nova" panose="020B0504020202020204" pitchFamily="34" charset="0"/>
              </a:rPr>
              <a:t>Live Chat @ AskJAN.org</a:t>
            </a:r>
          </a:p>
        </p:txBody>
      </p:sp>
      <p:pic>
        <p:nvPicPr>
          <p:cNvPr id="47" name="Picture Placeholder 17">
            <a:extLst>
              <a:ext uri="{FF2B5EF4-FFF2-40B4-BE49-F238E27FC236}">
                <a16:creationId xmlns:a16="http://schemas.microsoft.com/office/drawing/2014/main" id="{F691515C-F1FC-2537-1B75-5B817005A8DF}"/>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410099" y="3979906"/>
            <a:ext cx="1041323" cy="1041323"/>
          </a:xfrm>
          <a:prstGeom prst="rect">
            <a:avLst/>
          </a:prstGeom>
        </p:spPr>
      </p:pic>
      <p:sp>
        <p:nvSpPr>
          <p:cNvPr id="48" name="Text Placeholder 9">
            <a:extLst>
              <a:ext uri="{FF2B5EF4-FFF2-40B4-BE49-F238E27FC236}">
                <a16:creationId xmlns:a16="http://schemas.microsoft.com/office/drawing/2014/main" id="{A356DA05-C3E9-C17A-B92D-05AEE827DF87}"/>
              </a:ext>
              <a:ext uri="{C183D7F6-B498-43B3-948B-1728B52AA6E4}">
                <adec:decorative xmlns:adec="http://schemas.microsoft.com/office/drawing/2017/decorative" val="0"/>
              </a:ext>
            </a:extLst>
          </p:cNvPr>
          <p:cNvSpPr txBox="1">
            <a:spLocks/>
          </p:cNvSpPr>
          <p:nvPr/>
        </p:nvSpPr>
        <p:spPr>
          <a:xfrm>
            <a:off x="9552605" y="3657560"/>
            <a:ext cx="2515585" cy="1826703"/>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dirty="0">
                <a:solidFill>
                  <a:schemeClr val="tx1"/>
                </a:solidFill>
                <a:latin typeface="Arial Nova" panose="020B0504020202020204" pitchFamily="34" charset="0"/>
              </a:rPr>
              <a:t>Email </a:t>
            </a:r>
            <a:r>
              <a:rPr lang="en-US" sz="2200" dirty="0">
                <a:solidFill>
                  <a:schemeClr val="tx1"/>
                </a:solidFill>
                <a:latin typeface="Arial Nova" panose="020B0504020202020204" pitchFamily="34" charset="0"/>
              </a:rPr>
              <a:t>JAN@AskJAN.org</a:t>
            </a:r>
          </a:p>
        </p:txBody>
      </p:sp>
      <p:sp>
        <p:nvSpPr>
          <p:cNvPr id="40" name="Slide Number Placeholder 39">
            <a:extLst>
              <a:ext uri="{FF2B5EF4-FFF2-40B4-BE49-F238E27FC236}">
                <a16:creationId xmlns:a16="http://schemas.microsoft.com/office/drawing/2014/main" id="{4DABF0CA-4857-BEF3-B808-36FE0B882D7C}"/>
              </a:ex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45</a:t>
            </a:fld>
            <a:endParaRPr lang="en-US" noProof="0" dirty="0"/>
          </a:p>
        </p:txBody>
      </p:sp>
      <p:sp>
        <p:nvSpPr>
          <p:cNvPr id="3" name="Slide Number Placeholder 39">
            <a:extLst>
              <a:ext uri="{FF2B5EF4-FFF2-40B4-BE49-F238E27FC236}">
                <a16:creationId xmlns:a16="http://schemas.microsoft.com/office/drawing/2014/main" id="{C5DC2D53-D76E-AFFE-7335-3CB5C6A08A6B}"/>
              </a:ext>
              <a:ext uri="{C183D7F6-B498-43B3-948B-1728B52AA6E4}">
                <adec:decorative xmlns:adec="http://schemas.microsoft.com/office/drawing/2017/decorative" val="0"/>
              </a:ext>
            </a:extLst>
          </p:cNvPr>
          <p:cNvSpPr txBox="1">
            <a:spLocks/>
          </p:cNvSpPr>
          <p:nvPr/>
        </p:nvSpPr>
        <p:spPr>
          <a:xfrm>
            <a:off x="10331940" y="6679964"/>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96B15-8338-45D5-A943-561235072D66}" type="slidenum">
              <a:rPr lang="en-US" smtClean="0"/>
              <a:pPr/>
              <a:t>45</a:t>
            </a:fld>
            <a:endParaRPr lang="en-US" dirty="0"/>
          </a:p>
        </p:txBody>
      </p:sp>
    </p:spTree>
    <p:extLst>
      <p:ext uri="{BB962C8B-B14F-4D97-AF65-F5344CB8AC3E}">
        <p14:creationId xmlns:p14="http://schemas.microsoft.com/office/powerpoint/2010/main" val="1486305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E3BFE9F-3442-A848-F9D2-678CE722CF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2541" y="1063416"/>
            <a:ext cx="4023709" cy="1188823"/>
          </a:xfrm>
          <a:prstGeom prst="rect">
            <a:avLst/>
          </a:prstGeom>
        </p:spPr>
      </p:pic>
      <p:sp>
        <p:nvSpPr>
          <p:cNvPr id="2" name="Title 1">
            <a:extLst>
              <a:ext uri="{FF2B5EF4-FFF2-40B4-BE49-F238E27FC236}">
                <a16:creationId xmlns:a16="http://schemas.microsoft.com/office/drawing/2014/main" id="{2F783E27-482F-1AC7-76D4-997CD0EC5256}"/>
              </a:ext>
              <a:ext uri="{C183D7F6-B498-43B3-948B-1728B52AA6E4}">
                <adec:decorative xmlns:adec="http://schemas.microsoft.com/office/drawing/2017/decorative" val="0"/>
              </a:ext>
            </a:extLst>
          </p:cNvPr>
          <p:cNvSpPr>
            <a:spLocks noGrp="1"/>
          </p:cNvSpPr>
          <p:nvPr>
            <p:ph type="title"/>
          </p:nvPr>
        </p:nvSpPr>
        <p:spPr>
          <a:xfrm>
            <a:off x="854258" y="2377120"/>
            <a:ext cx="3438881" cy="525106"/>
          </a:xfrm>
        </p:spPr>
        <p:txBody>
          <a:bodyPr anchor="ctr">
            <a:normAutofit fontScale="90000"/>
          </a:bodyPr>
          <a:lstStyle/>
          <a:p>
            <a:r>
              <a:rPr lang="en-US" sz="3600" dirty="0"/>
              <a:t>Social Media</a:t>
            </a:r>
          </a:p>
        </p:txBody>
      </p:sp>
      <p:pic>
        <p:nvPicPr>
          <p:cNvPr id="7" name="Graphic 6" descr="Facebook">
            <a:extLst>
              <a:ext uri="{FF2B5EF4-FFF2-40B4-BE49-F238E27FC236}">
                <a16:creationId xmlns:a16="http://schemas.microsoft.com/office/drawing/2014/main" id="{A83065C5-8AE7-0C02-93B8-8EAC48C7FFFB}"/>
              </a:ext>
              <a:ext uri="{C183D7F6-B498-43B3-948B-1728B52AA6E4}">
                <adec:decorative xmlns:adec="http://schemas.microsoft.com/office/drawing/2017/decorative" val="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3361" y="1487815"/>
            <a:ext cx="495300" cy="781050"/>
          </a:xfrm>
          <a:prstGeom prst="rect">
            <a:avLst/>
          </a:prstGeom>
        </p:spPr>
      </p:pic>
      <p:sp>
        <p:nvSpPr>
          <p:cNvPr id="46" name="Text Placeholder 1">
            <a:extLst>
              <a:ext uri="{FF2B5EF4-FFF2-40B4-BE49-F238E27FC236}">
                <a16:creationId xmlns:a16="http://schemas.microsoft.com/office/drawing/2014/main" id="{D9F8A992-1932-6E0D-4330-30FD05AAEFC2}"/>
              </a:ext>
              <a:ext uri="{C183D7F6-B498-43B3-948B-1728B52AA6E4}">
                <adec:decorative xmlns:adec="http://schemas.microsoft.com/office/drawing/2017/decorative" val="0"/>
              </a:ext>
            </a:extLst>
          </p:cNvPr>
          <p:cNvSpPr txBox="1">
            <a:spLocks/>
          </p:cNvSpPr>
          <p:nvPr/>
        </p:nvSpPr>
        <p:spPr>
          <a:xfrm>
            <a:off x="6218159" y="1487815"/>
            <a:ext cx="5149959" cy="767688"/>
          </a:xfrm>
          <a:prstGeom prst="roundRect">
            <a:avLst/>
          </a:prstGeom>
          <a:solidFill>
            <a:schemeClr val="bg1">
              <a:lumMod val="95000"/>
            </a:schemeClr>
          </a:solidFill>
          <a:ln w="31750">
            <a:solidFill>
              <a:schemeClr val="accent1"/>
            </a:solidFill>
          </a:ln>
        </p:spPr>
        <p:txBody>
          <a:bodyPr vert="horz" lIns="91440" tIns="45720" rIns="91440" bIns="45720" rtlCol="0" anchor="ctr">
            <a:normAutofit fontScale="2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9600" dirty="0">
                <a:latin typeface="Arial Nova" panose="020B0504020202020204" pitchFamily="34" charset="0"/>
                <a:hlinkClick r:id="rId6"/>
              </a:rPr>
              <a:t>Job Accommodation Network</a:t>
            </a:r>
            <a:endParaRPr lang="en-US" sz="9600" dirty="0"/>
          </a:p>
        </p:txBody>
      </p:sp>
      <p:pic>
        <p:nvPicPr>
          <p:cNvPr id="11" name="Graphic 10" descr="LinkedIn">
            <a:extLst>
              <a:ext uri="{FF2B5EF4-FFF2-40B4-BE49-F238E27FC236}">
                <a16:creationId xmlns:a16="http://schemas.microsoft.com/office/drawing/2014/main" id="{4DD2D8FF-6966-5A4F-3540-5B97B9A0C6C3}"/>
              </a:ext>
              <a:ext uri="{C183D7F6-B498-43B3-948B-1728B52AA6E4}">
                <adec:decorative xmlns:adec="http://schemas.microsoft.com/office/drawing/2017/decorative" val="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3361" y="2450839"/>
            <a:ext cx="685800" cy="781050"/>
          </a:xfrm>
          <a:prstGeom prst="rect">
            <a:avLst/>
          </a:prstGeom>
        </p:spPr>
      </p:pic>
      <p:sp>
        <p:nvSpPr>
          <p:cNvPr id="48" name="Text Placeholder 2">
            <a:extLst>
              <a:ext uri="{FF2B5EF4-FFF2-40B4-BE49-F238E27FC236}">
                <a16:creationId xmlns:a16="http://schemas.microsoft.com/office/drawing/2014/main" id="{30520608-31A9-CF65-21AD-BE141DBB81F3}"/>
              </a:ext>
              <a:ext uri="{C183D7F6-B498-43B3-948B-1728B52AA6E4}">
                <adec:decorative xmlns:adec="http://schemas.microsoft.com/office/drawing/2017/decorative" val="0"/>
              </a:ext>
            </a:extLst>
          </p:cNvPr>
          <p:cNvSpPr txBox="1">
            <a:spLocks/>
          </p:cNvSpPr>
          <p:nvPr/>
        </p:nvSpPr>
        <p:spPr>
          <a:xfrm>
            <a:off x="6211604" y="2511889"/>
            <a:ext cx="5119582" cy="720000"/>
          </a:xfrm>
          <a:prstGeom prst="roundRect">
            <a:avLst/>
          </a:prstGeom>
          <a:solidFill>
            <a:schemeClr val="bg1">
              <a:lumMod val="95000"/>
            </a:schemeClr>
          </a:solidFill>
          <a:ln w="31750">
            <a:solidFill>
              <a:schemeClr val="accent2"/>
            </a:solidFill>
          </a:ln>
        </p:spPr>
        <p:txBody>
          <a:bodyPr vert="horz" lIns="91440" tIns="45720" rIns="91440" bIns="45720" rtlCol="0" anchor="ctr">
            <a:normAutofit fontScale="2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9600" dirty="0">
                <a:latin typeface="Arial Nova" panose="020B0504020202020204" pitchFamily="34" charset="0"/>
                <a:hlinkClick r:id="rId9"/>
              </a:rPr>
              <a:t>Job Accommodation Network </a:t>
            </a:r>
            <a:endParaRPr lang="en-US" dirty="0"/>
          </a:p>
        </p:txBody>
      </p:sp>
      <p:pic>
        <p:nvPicPr>
          <p:cNvPr id="49" name="Graphic 48" descr="X (Twitter)">
            <a:extLst>
              <a:ext uri="{FF2B5EF4-FFF2-40B4-BE49-F238E27FC236}">
                <a16:creationId xmlns:a16="http://schemas.microsoft.com/office/drawing/2014/main" id="{773C94A9-9F8D-E9C3-6417-F91CF8C25804}"/>
              </a:ext>
              <a:ext uri="{C183D7F6-B498-43B3-948B-1728B52AA6E4}">
                <adec:decorative xmlns:adec="http://schemas.microsoft.com/office/drawing/2017/decorative" val="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34596" y="3493987"/>
            <a:ext cx="785661" cy="785661"/>
          </a:xfrm>
          <a:prstGeom prst="rect">
            <a:avLst/>
          </a:prstGeom>
        </p:spPr>
      </p:pic>
      <p:sp>
        <p:nvSpPr>
          <p:cNvPr id="50" name="Text Placeholder 3">
            <a:extLst>
              <a:ext uri="{FF2B5EF4-FFF2-40B4-BE49-F238E27FC236}">
                <a16:creationId xmlns:a16="http://schemas.microsoft.com/office/drawing/2014/main" id="{7A0190C3-F1F4-3442-650A-AC8E0192C4A1}"/>
              </a:ext>
              <a:ext uri="{C183D7F6-B498-43B3-948B-1728B52AA6E4}">
                <adec:decorative xmlns:adec="http://schemas.microsoft.com/office/drawing/2017/decorative" val="0"/>
              </a:ext>
            </a:extLst>
          </p:cNvPr>
          <p:cNvSpPr txBox="1">
            <a:spLocks/>
          </p:cNvSpPr>
          <p:nvPr/>
        </p:nvSpPr>
        <p:spPr>
          <a:xfrm>
            <a:off x="6218159" y="3539431"/>
            <a:ext cx="5119582" cy="720000"/>
          </a:xfrm>
          <a:prstGeom prst="roundRect">
            <a:avLst/>
          </a:prstGeom>
          <a:solidFill>
            <a:schemeClr val="bg1">
              <a:lumMod val="95000"/>
            </a:schemeClr>
          </a:solidFill>
          <a:ln w="31750">
            <a:solidFill>
              <a:schemeClr val="accent3"/>
            </a:solidFill>
          </a:ln>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dirty="0">
                <a:latin typeface="Arial Nova" panose="020B0504020202020204" pitchFamily="34" charset="0"/>
                <a:hlinkClick r:id="rId12"/>
              </a:rPr>
              <a:t>JANatJAN</a:t>
            </a:r>
            <a:endParaRPr lang="en-US" sz="2400" dirty="0"/>
          </a:p>
        </p:txBody>
      </p:sp>
      <p:pic>
        <p:nvPicPr>
          <p:cNvPr id="51" name="Graphic 50" descr="YouTube">
            <a:extLst>
              <a:ext uri="{FF2B5EF4-FFF2-40B4-BE49-F238E27FC236}">
                <a16:creationId xmlns:a16="http://schemas.microsoft.com/office/drawing/2014/main" id="{E0434E5D-6FCC-D7DB-4827-A97C538ACEF7}"/>
              </a:ext>
              <a:ext uri="{C183D7F6-B498-43B3-948B-1728B52AA6E4}">
                <adec:decorative xmlns:adec="http://schemas.microsoft.com/office/drawing/2017/decorative" val="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88181" y="4515817"/>
            <a:ext cx="785661" cy="698364"/>
          </a:xfrm>
          <a:prstGeom prst="rect">
            <a:avLst/>
          </a:prstGeom>
        </p:spPr>
      </p:pic>
      <p:sp>
        <p:nvSpPr>
          <p:cNvPr id="52" name="Text Placeholder 4">
            <a:extLst>
              <a:ext uri="{FF2B5EF4-FFF2-40B4-BE49-F238E27FC236}">
                <a16:creationId xmlns:a16="http://schemas.microsoft.com/office/drawing/2014/main" id="{06F01E7C-2D3D-41D5-28C9-0884BDAB0F08}"/>
              </a:ext>
              <a:ext uri="{C183D7F6-B498-43B3-948B-1728B52AA6E4}">
                <adec:decorative xmlns:adec="http://schemas.microsoft.com/office/drawing/2017/decorative" val="0"/>
              </a:ext>
            </a:extLst>
          </p:cNvPr>
          <p:cNvSpPr txBox="1">
            <a:spLocks/>
          </p:cNvSpPr>
          <p:nvPr/>
        </p:nvSpPr>
        <p:spPr>
          <a:xfrm>
            <a:off x="6218159" y="4515817"/>
            <a:ext cx="5149958" cy="720000"/>
          </a:xfrm>
          <a:prstGeom prst="roundRect">
            <a:avLst/>
          </a:prstGeom>
          <a:solidFill>
            <a:schemeClr val="bg1">
              <a:lumMod val="95000"/>
            </a:schemeClr>
          </a:solidFill>
          <a:ln w="31750">
            <a:solidFill>
              <a:schemeClr val="accent4"/>
            </a:solid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dirty="0">
                <a:latin typeface="Arial Nova" panose="020B0504020202020204" pitchFamily="34" charset="0"/>
                <a:hlinkClick r:id="rId15"/>
              </a:rPr>
              <a:t>JANinformation</a:t>
            </a:r>
            <a:endParaRPr lang="en-US" sz="2400" dirty="0">
              <a:latin typeface="Arial Nova" panose="020B0504020202020204" pitchFamily="34" charset="0"/>
            </a:endParaRPr>
          </a:p>
        </p:txBody>
      </p:sp>
      <p:sp>
        <p:nvSpPr>
          <p:cNvPr id="13" name="Slide Number Placeholder 12">
            <a:extLst>
              <a:ext uri="{FF2B5EF4-FFF2-40B4-BE49-F238E27FC236}">
                <a16:creationId xmlns:a16="http://schemas.microsoft.com/office/drawing/2014/main" id="{A9904C21-C363-6B5E-AA85-4498C1EAF8CC}"/>
              </a:ex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46</a:t>
            </a:fld>
            <a:endParaRPr lang="en-US" noProof="0" dirty="0"/>
          </a:p>
        </p:txBody>
      </p:sp>
      <p:sp>
        <p:nvSpPr>
          <p:cNvPr id="14" name="Slide Number Placeholder 12">
            <a:extLst>
              <a:ext uri="{FF2B5EF4-FFF2-40B4-BE49-F238E27FC236}">
                <a16:creationId xmlns:a16="http://schemas.microsoft.com/office/drawing/2014/main" id="{AE3903D8-2B0D-AABC-F6AA-792029DCBEC0}"/>
              </a:ext>
            </a:extLst>
          </p:cNvPr>
          <p:cNvSpPr txBox="1">
            <a:spLocks/>
          </p:cNvSpPr>
          <p:nvPr/>
        </p:nvSpPr>
        <p:spPr>
          <a:xfrm>
            <a:off x="10492987" y="6728444"/>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96B15-8338-45D5-A943-561235072D66}" type="slidenum">
              <a:rPr lang="en-US" smtClean="0"/>
              <a:pPr/>
              <a:t>46</a:t>
            </a:fld>
            <a:endParaRPr lang="en-US" dirty="0"/>
          </a:p>
        </p:txBody>
      </p:sp>
    </p:spTree>
    <p:extLst>
      <p:ext uri="{BB962C8B-B14F-4D97-AF65-F5344CB8AC3E}">
        <p14:creationId xmlns:p14="http://schemas.microsoft.com/office/powerpoint/2010/main" val="2655301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2FAB637-953A-95A7-A923-70EC87C39608}"/>
              </a:ext>
            </a:extLst>
          </p:cNvPr>
          <p:cNvSpPr>
            <a:spLocks noGrp="1"/>
          </p:cNvSpPr>
          <p:nvPr>
            <p:ph type="title"/>
          </p:nvPr>
        </p:nvSpPr>
        <p:spPr/>
        <p:txBody>
          <a:bodyPr/>
          <a:lstStyle/>
          <a:p>
            <a:r>
              <a:rPr lang="en-US" sz="3200" dirty="0"/>
              <a:t>Thank you </a:t>
            </a:r>
            <a:br>
              <a:rPr lang="en-US" sz="3200" dirty="0"/>
            </a:br>
            <a:r>
              <a:rPr lang="en-US" sz="3200" dirty="0"/>
              <a:t>for attending!</a:t>
            </a:r>
            <a:br>
              <a:rPr lang="en-US" sz="3200" dirty="0"/>
            </a:br>
            <a:br>
              <a:rPr lang="en-US" dirty="0"/>
            </a:br>
            <a:r>
              <a:rPr lang="en-US" sz="2200" dirty="0"/>
              <a:t>Please complete the webcast evaluation</a:t>
            </a:r>
            <a:br>
              <a:rPr lang="en-US" sz="2200" dirty="0"/>
            </a:br>
            <a:br>
              <a:rPr lang="en-US" sz="2200" dirty="0"/>
            </a:br>
            <a:r>
              <a:rPr lang="en-US" sz="2200" dirty="0"/>
              <a:t>1 HR Certification Institute CEU is available after attending the </a:t>
            </a:r>
            <a:br>
              <a:rPr lang="en-US" sz="2200" dirty="0"/>
            </a:br>
            <a:r>
              <a:rPr lang="en-US" sz="2200" dirty="0"/>
              <a:t>live webcast (07/11/2024)</a:t>
            </a:r>
          </a:p>
        </p:txBody>
      </p:sp>
      <p:sp>
        <p:nvSpPr>
          <p:cNvPr id="8" name="Slide Number Placeholder 7">
            <a:extLst>
              <a:ext uri="{FF2B5EF4-FFF2-40B4-BE49-F238E27FC236}">
                <a16:creationId xmlns:a16="http://schemas.microsoft.com/office/drawing/2014/main" id="{CC100258-F19D-F221-2EF1-39789FF3F172}"/>
              </a:ext>
            </a:extLst>
          </p:cNvPr>
          <p:cNvSpPr>
            <a:spLocks noGrp="1"/>
          </p:cNvSpPr>
          <p:nvPr>
            <p:ph type="sldNum" sz="quarter" idx="12"/>
          </p:nvPr>
        </p:nvSpPr>
        <p:spPr/>
        <p:txBody>
          <a:bodyPr/>
          <a:lstStyle/>
          <a:p>
            <a:fld id="{9FF96B15-8338-45D5-A943-561235072D66}" type="slidenum">
              <a:rPr lang="en-US" noProof="0" smtClean="0"/>
              <a:t>47</a:t>
            </a:fld>
            <a:endParaRPr lang="en-US" noProof="0" dirty="0"/>
          </a:p>
        </p:txBody>
      </p:sp>
      <p:pic>
        <p:nvPicPr>
          <p:cNvPr id="7" name="Picture 6" descr="https://wvu.qualtrics.com/jfe/form/SV_9yvcms2rYUrebqu">
            <a:extLst>
              <a:ext uri="{FF2B5EF4-FFF2-40B4-BE49-F238E27FC236}">
                <a16:creationId xmlns:a16="http://schemas.microsoft.com/office/drawing/2014/main" id="{915AC37D-B14D-AA04-77BD-A30223F03566}"/>
              </a:ext>
            </a:extLst>
          </p:cNvPr>
          <p:cNvPicPr>
            <a:picLocks noChangeAspect="1"/>
          </p:cNvPicPr>
          <p:nvPr/>
        </p:nvPicPr>
        <p:blipFill>
          <a:blip r:embed="rId3"/>
          <a:srcRect/>
          <a:stretch/>
        </p:blipFill>
        <p:spPr>
          <a:xfrm>
            <a:off x="6080424" y="1292942"/>
            <a:ext cx="4272116" cy="4272116"/>
          </a:xfrm>
          <a:prstGeom prst="rect">
            <a:avLst/>
          </a:prstGeom>
        </p:spPr>
      </p:pic>
    </p:spTree>
    <p:extLst>
      <p:ext uri="{BB962C8B-B14F-4D97-AF65-F5344CB8AC3E}">
        <p14:creationId xmlns:p14="http://schemas.microsoft.com/office/powerpoint/2010/main" val="51881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46A5-1584-6B54-AD3F-24E05F081A12}"/>
              </a:ext>
            </a:extLst>
          </p:cNvPr>
          <p:cNvSpPr>
            <a:spLocks noGrp="1"/>
          </p:cNvSpPr>
          <p:nvPr>
            <p:ph type="title"/>
          </p:nvPr>
        </p:nvSpPr>
        <p:spPr/>
        <p:txBody>
          <a:bodyPr/>
          <a:lstStyle/>
          <a:p>
            <a:r>
              <a:rPr lang="en-US" dirty="0"/>
              <a:t>PWFA</a:t>
            </a:r>
            <a:r>
              <a:rPr lang="en-US" dirty="0">
                <a:latin typeface="Arial Nova" panose="020B0504020202020204" pitchFamily="34" charset="0"/>
              </a:rPr>
              <a:t>—</a:t>
            </a:r>
            <a:r>
              <a:rPr lang="en-US" dirty="0"/>
              <a:t>Important Dates </a:t>
            </a:r>
          </a:p>
        </p:txBody>
      </p:sp>
      <p:sp>
        <p:nvSpPr>
          <p:cNvPr id="3" name="Content Placeholder 2">
            <a:extLst>
              <a:ext uri="{FF2B5EF4-FFF2-40B4-BE49-F238E27FC236}">
                <a16:creationId xmlns:a16="http://schemas.microsoft.com/office/drawing/2014/main" id="{72EED44A-E2F5-8B64-30E0-E00EA7BC77B8}"/>
              </a:ext>
            </a:extLst>
          </p:cNvPr>
          <p:cNvSpPr>
            <a:spLocks noGrp="1"/>
          </p:cNvSpPr>
          <p:nvPr>
            <p:ph idx="1"/>
          </p:nvPr>
        </p:nvSpPr>
        <p:spPr>
          <a:xfrm>
            <a:off x="1154953" y="2391832"/>
            <a:ext cx="10035784" cy="3973689"/>
          </a:xfrm>
        </p:spPr>
        <p:txBody>
          <a:bodyPr>
            <a:normAutofit lnSpcReduction="10000"/>
          </a:bodyPr>
          <a:lstStyle/>
          <a:p>
            <a:pPr marL="0" marR="0" indent="0">
              <a:lnSpc>
                <a:spcPct val="120000"/>
              </a:lnSpc>
              <a:spcBef>
                <a:spcPts val="1200"/>
              </a:spcBef>
              <a:spcAft>
                <a:spcPts val="800"/>
              </a:spcAft>
              <a:buNone/>
            </a:pP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The PWFA became effective and the U.S. Equal Employment Opportunity Commission (EEOC) began accepting charges on </a:t>
            </a:r>
            <a:r>
              <a:rPr lang="en-US" sz="2400" b="1"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June 27, 2023</a:t>
            </a: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a:t>
            </a:r>
          </a:p>
          <a:p>
            <a:pPr marL="342900" marR="0" lvl="0" indent="-342900">
              <a:lnSpc>
                <a:spcPct val="120000"/>
              </a:lnSpc>
              <a:spcBef>
                <a:spcPts val="1200"/>
              </a:spcBef>
              <a:spcAft>
                <a:spcPts val="800"/>
              </a:spcAft>
              <a:buFont typeface="Wingdings 3" panose="05040102010807070707" pitchFamily="18" charset="2"/>
              <a:buChar char=""/>
              <a:tabLst>
                <a:tab pos="457200" algn="l"/>
              </a:tabLst>
            </a:pP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On April 19, 2024, the EEOC issued the final regulation and Interpretive Guidance for the PWFA. These went into effect on </a:t>
            </a:r>
            <a:b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br>
            <a:r>
              <a:rPr lang="en-US" sz="2400" b="1"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June 18, 2024</a:t>
            </a: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p>
          <a:p>
            <a:pPr marL="742950" marR="0" lvl="1" indent="-285750">
              <a:lnSpc>
                <a:spcPct val="110000"/>
              </a:lnSpc>
              <a:spcBef>
                <a:spcPts val="1200"/>
              </a:spcBef>
              <a:spcAft>
                <a:spcPts val="800"/>
              </a:spcAft>
              <a:buFont typeface="Wingdings 3" panose="05040102010807070707" pitchFamily="18" charset="2"/>
              <a:buChar char=""/>
              <a:tabLst>
                <a:tab pos="457200" algn="l"/>
                <a:tab pos="914400" algn="l"/>
              </a:tabLst>
            </a:pPr>
            <a:r>
              <a:rPr lang="en-US" sz="2400" kern="100" dirty="0">
                <a:effectLst/>
                <a:latin typeface="Arial Nova" panose="020B0504020202020204" pitchFamily="34" charset="0"/>
                <a:ea typeface="Calibri" panose="020F0502020204030204" pitchFamily="34" charset="0"/>
                <a:cs typeface="Times New Roman" panose="02020603050405020304" pitchFamily="18" charset="0"/>
                <a:hlinkClick r:id="rId2"/>
              </a:rPr>
              <a:t>What You Should Know About the Pregnant Workers Fairness Act</a:t>
            </a:r>
            <a:endParaRPr lang="en-US" sz="2400" kern="100" dirty="0">
              <a:effectLst/>
              <a:latin typeface="Arial Nova" panose="020B050402020202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1200"/>
              </a:spcBef>
              <a:spcAft>
                <a:spcPts val="800"/>
              </a:spcAft>
              <a:buFont typeface="Wingdings 3" panose="05040102010807070707" pitchFamily="18" charset="2"/>
              <a:buChar char=""/>
              <a:tabLst>
                <a:tab pos="457200" algn="l"/>
                <a:tab pos="914400" algn="l"/>
              </a:tabLst>
            </a:pPr>
            <a:r>
              <a:rPr lang="en-US" sz="2400" kern="100" dirty="0">
                <a:latin typeface="Arial Nova" panose="020B0504020202020204" pitchFamily="34" charset="0"/>
                <a:ea typeface="Calibri" panose="020F0502020204030204" pitchFamily="34" charset="0"/>
                <a:cs typeface="Times New Roman" panose="02020603050405020304" pitchFamily="18" charset="0"/>
                <a:hlinkClick r:id="rId3"/>
              </a:rPr>
              <a:t>Summary of Key Provisions of EEOC’s Final Rule to Implement </a:t>
            </a:r>
            <a:br>
              <a:rPr lang="en-US" sz="2400" kern="100" dirty="0">
                <a:latin typeface="Arial Nova" panose="020B0504020202020204" pitchFamily="34" charset="0"/>
                <a:ea typeface="Calibri" panose="020F0502020204030204" pitchFamily="34" charset="0"/>
                <a:cs typeface="Times New Roman" panose="02020603050405020304" pitchFamily="18" charset="0"/>
                <a:hlinkClick r:id="rId3"/>
              </a:rPr>
            </a:br>
            <a:r>
              <a:rPr lang="en-US" sz="2400" kern="100" dirty="0">
                <a:latin typeface="Arial Nova" panose="020B0504020202020204" pitchFamily="34" charset="0"/>
                <a:ea typeface="Calibri" panose="020F0502020204030204" pitchFamily="34" charset="0"/>
                <a:cs typeface="Times New Roman" panose="02020603050405020304" pitchFamily="18" charset="0"/>
                <a:hlinkClick r:id="rId3"/>
              </a:rPr>
              <a:t>the Pregnant Workers Fairness Act</a:t>
            </a:r>
            <a:endParaRPr lang="en-US" sz="1400" dirty="0"/>
          </a:p>
        </p:txBody>
      </p:sp>
      <p:sp>
        <p:nvSpPr>
          <p:cNvPr id="4" name="Slide Number Placeholder 3">
            <a:extLst>
              <a:ext uri="{FF2B5EF4-FFF2-40B4-BE49-F238E27FC236}">
                <a16:creationId xmlns:a16="http://schemas.microsoft.com/office/drawing/2014/main" id="{86354521-A12C-5E20-695A-36C29EFAA449}"/>
              </a:ext>
            </a:extLst>
          </p:cNvPr>
          <p:cNvSpPr>
            <a:spLocks noGrp="1"/>
          </p:cNvSpPr>
          <p:nvPr>
            <p:ph type="sldNum" sz="quarter" idx="12"/>
          </p:nvPr>
        </p:nvSpPr>
        <p:spPr/>
        <p:txBody>
          <a:bodyPr/>
          <a:lstStyle/>
          <a:p>
            <a:fld id="{9FF96B15-8338-45D5-A943-561235072D66}" type="slidenum">
              <a:rPr lang="en-US" noProof="0" smtClean="0"/>
              <a:t>5</a:t>
            </a:fld>
            <a:endParaRPr lang="en-US" noProof="0" dirty="0"/>
          </a:p>
        </p:txBody>
      </p:sp>
    </p:spTree>
    <p:extLst>
      <p:ext uri="{BB962C8B-B14F-4D97-AF65-F5344CB8AC3E}">
        <p14:creationId xmlns:p14="http://schemas.microsoft.com/office/powerpoint/2010/main" val="477124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08A6-4858-21CF-EF55-FEA9D05FFB84}"/>
              </a:ext>
            </a:extLst>
          </p:cNvPr>
          <p:cNvSpPr>
            <a:spLocks noGrp="1"/>
          </p:cNvSpPr>
          <p:nvPr>
            <p:ph type="title"/>
          </p:nvPr>
        </p:nvSpPr>
        <p:spPr>
          <a:xfrm>
            <a:off x="1154953" y="973668"/>
            <a:ext cx="10035784" cy="706964"/>
          </a:xfrm>
        </p:spPr>
        <p:txBody>
          <a:bodyPr/>
          <a:lstStyle/>
          <a:p>
            <a:r>
              <a:rPr lang="en-US" dirty="0"/>
              <a:t>PWFA</a:t>
            </a:r>
            <a:r>
              <a:rPr lang="en-US" dirty="0">
                <a:latin typeface="Arial Nova" panose="020B0504020202020204" pitchFamily="34" charset="0"/>
              </a:rPr>
              <a:t>—</a:t>
            </a:r>
            <a:r>
              <a:rPr lang="en-US" dirty="0"/>
              <a:t>Prohibited Employment Practices </a:t>
            </a:r>
          </a:p>
        </p:txBody>
      </p:sp>
      <p:sp>
        <p:nvSpPr>
          <p:cNvPr id="3" name="Content Placeholder 2">
            <a:extLst>
              <a:ext uri="{FF2B5EF4-FFF2-40B4-BE49-F238E27FC236}">
                <a16:creationId xmlns:a16="http://schemas.microsoft.com/office/drawing/2014/main" id="{065E6E8E-8AEF-606A-CF75-13D56D2ECABB}"/>
              </a:ext>
            </a:extLst>
          </p:cNvPr>
          <p:cNvSpPr>
            <a:spLocks noGrp="1"/>
          </p:cNvSpPr>
          <p:nvPr>
            <p:ph idx="1"/>
          </p:nvPr>
        </p:nvSpPr>
        <p:spPr>
          <a:xfrm>
            <a:off x="1154953" y="2552384"/>
            <a:ext cx="10035784" cy="3797300"/>
          </a:xfrm>
        </p:spPr>
        <p:txBody>
          <a:bodyPr>
            <a:normAutofit lnSpcReduction="10000"/>
          </a:bodyPr>
          <a:lstStyle/>
          <a:p>
            <a:pPr>
              <a:lnSpc>
                <a:spcPct val="110000"/>
              </a:lnSpc>
              <a:spcBef>
                <a:spcPts val="1200"/>
              </a:spcBef>
            </a:pP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An employer </a:t>
            </a:r>
            <a:r>
              <a:rPr lang="en-US" sz="2400" b="1"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must not</a:t>
            </a:r>
            <a:r>
              <a:rPr lang="en-US" sz="24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a:t>
            </a:r>
          </a:p>
          <a:p>
            <a:pPr lvl="1">
              <a:lnSpc>
                <a:spcPct val="110000"/>
              </a:lnSpc>
              <a:spcBef>
                <a:spcPts val="1200"/>
              </a:spcBef>
            </a:pPr>
            <a:r>
              <a:rPr lang="en-US" sz="2400" dirty="0">
                <a:solidFill>
                  <a:schemeClr val="tx1"/>
                </a:solidFill>
                <a:latin typeface="Arial Nova" panose="020B0504020202020204" pitchFamily="34" charset="0"/>
              </a:rPr>
              <a:t>Fail to make reasonable accommodation for a qualified employee’s known limitations related to, affected by, or arising out of pregnancy, childbirth, or related medical conditions, absent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undue hardship.</a:t>
            </a:r>
          </a:p>
          <a:p>
            <a:pPr lvl="1">
              <a:lnSpc>
                <a:spcPct val="110000"/>
              </a:lnSpc>
              <a:spcBef>
                <a:spcPts val="1200"/>
              </a:spcBef>
            </a:pPr>
            <a:r>
              <a:rPr lang="en-US" sz="2400" dirty="0">
                <a:solidFill>
                  <a:schemeClr val="tx1"/>
                </a:solidFill>
                <a:latin typeface="Arial Nova" panose="020B0504020202020204" pitchFamily="34" charset="0"/>
              </a:rPr>
              <a:t>Require a qualified employee affected by pregnancy, childbirth, or related medical conditions to accept an accommodation other than any reasonable accommodation arrived at through the interactive process. </a:t>
            </a:r>
          </a:p>
          <a:p>
            <a:pPr lvl="1"/>
            <a:endParaRPr lang="en-US" dirty="0"/>
          </a:p>
        </p:txBody>
      </p:sp>
      <p:sp>
        <p:nvSpPr>
          <p:cNvPr id="4" name="Slide Number Placeholder 3">
            <a:extLst>
              <a:ext uri="{FF2B5EF4-FFF2-40B4-BE49-F238E27FC236}">
                <a16:creationId xmlns:a16="http://schemas.microsoft.com/office/drawing/2014/main" id="{90A0A396-3ED1-1D4C-8957-AA51A623F49A}"/>
              </a:ext>
            </a:extLst>
          </p:cNvPr>
          <p:cNvSpPr>
            <a:spLocks noGrp="1"/>
          </p:cNvSpPr>
          <p:nvPr>
            <p:ph type="sldNum" sz="quarter" idx="12"/>
          </p:nvPr>
        </p:nvSpPr>
        <p:spPr/>
        <p:txBody>
          <a:bodyPr/>
          <a:lstStyle/>
          <a:p>
            <a:fld id="{9FF96B15-8338-45D5-A943-561235072D66}" type="slidenum">
              <a:rPr lang="en-US" noProof="0" smtClean="0"/>
              <a:t>6</a:t>
            </a:fld>
            <a:endParaRPr lang="en-US" noProof="0" dirty="0"/>
          </a:p>
        </p:txBody>
      </p:sp>
    </p:spTree>
    <p:extLst>
      <p:ext uri="{BB962C8B-B14F-4D97-AF65-F5344CB8AC3E}">
        <p14:creationId xmlns:p14="http://schemas.microsoft.com/office/powerpoint/2010/main" val="2386087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08A6-4858-21CF-EF55-FEA9D05FFB84}"/>
              </a:ext>
            </a:extLst>
          </p:cNvPr>
          <p:cNvSpPr>
            <a:spLocks noGrp="1"/>
          </p:cNvSpPr>
          <p:nvPr>
            <p:ph type="title"/>
          </p:nvPr>
        </p:nvSpPr>
        <p:spPr>
          <a:xfrm>
            <a:off x="1154955" y="1063416"/>
            <a:ext cx="10317643" cy="706964"/>
          </a:xfrm>
        </p:spPr>
        <p:txBody>
          <a:bodyPr/>
          <a:lstStyle/>
          <a:p>
            <a:r>
              <a:rPr lang="en-US" dirty="0"/>
              <a:t>PWFA</a:t>
            </a:r>
            <a:r>
              <a:rPr lang="en-US" dirty="0">
                <a:latin typeface="Arial Nova" panose="020B0504020202020204" pitchFamily="34" charset="0"/>
              </a:rPr>
              <a:t>—</a:t>
            </a:r>
            <a:r>
              <a:rPr lang="en-US" dirty="0"/>
              <a:t>Prohibited Employment Practices </a:t>
            </a:r>
            <a:r>
              <a:rPr lang="en-US" sz="2800" dirty="0"/>
              <a:t>(2)</a:t>
            </a:r>
            <a:r>
              <a:rPr lang="en-US" dirty="0"/>
              <a:t> </a:t>
            </a:r>
          </a:p>
        </p:txBody>
      </p:sp>
      <p:sp>
        <p:nvSpPr>
          <p:cNvPr id="3" name="Content Placeholder 2">
            <a:extLst>
              <a:ext uri="{FF2B5EF4-FFF2-40B4-BE49-F238E27FC236}">
                <a16:creationId xmlns:a16="http://schemas.microsoft.com/office/drawing/2014/main" id="{065E6E8E-8AEF-606A-CF75-13D56D2ECABB}"/>
              </a:ext>
            </a:extLst>
          </p:cNvPr>
          <p:cNvSpPr>
            <a:spLocks noGrp="1"/>
          </p:cNvSpPr>
          <p:nvPr>
            <p:ph idx="1"/>
          </p:nvPr>
        </p:nvSpPr>
        <p:spPr>
          <a:xfrm>
            <a:off x="1154955" y="2603500"/>
            <a:ext cx="10035784" cy="3616678"/>
          </a:xfrm>
        </p:spPr>
        <p:txBody>
          <a:bodyPr>
            <a:normAutofit fontScale="92500" lnSpcReduction="10000"/>
          </a:bodyPr>
          <a:lstStyle/>
          <a:p>
            <a:pPr>
              <a:lnSpc>
                <a:spcPct val="110000"/>
              </a:lnSpc>
              <a:spcBef>
                <a:spcPts val="1200"/>
              </a:spcBef>
            </a:pPr>
            <a:r>
              <a:rPr lang="en-US" sz="26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An employer </a:t>
            </a:r>
            <a:r>
              <a:rPr lang="en-US" sz="2600" b="1"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must not </a:t>
            </a:r>
            <a:r>
              <a:rPr lang="en-US" sz="2600" kern="1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(cont’d):</a:t>
            </a:r>
          </a:p>
          <a:p>
            <a:pPr lvl="1">
              <a:lnSpc>
                <a:spcPct val="110000"/>
              </a:lnSpc>
              <a:spcBef>
                <a:spcPts val="1200"/>
              </a:spcBef>
            </a:pPr>
            <a:r>
              <a:rPr lang="en-US" sz="2400" dirty="0">
                <a:solidFill>
                  <a:schemeClr val="tx1"/>
                </a:solidFill>
                <a:latin typeface="Arial Nova" panose="020B0504020202020204" pitchFamily="34" charset="0"/>
              </a:rPr>
              <a:t>Deny an employment opportunity to a qualified employee because it has or will have to provide a reasonable accommodation. </a:t>
            </a:r>
          </a:p>
          <a:p>
            <a:pPr lvl="1">
              <a:lnSpc>
                <a:spcPct val="110000"/>
              </a:lnSpc>
              <a:spcBef>
                <a:spcPts val="1200"/>
              </a:spcBef>
            </a:pPr>
            <a:r>
              <a:rPr lang="en-US" sz="2400" dirty="0">
                <a:solidFill>
                  <a:schemeClr val="tx1"/>
                </a:solidFill>
                <a:latin typeface="Arial Nova" panose="020B0504020202020204" pitchFamily="34" charset="0"/>
              </a:rPr>
              <a:t>Require a qualified employee to take leave, whether paid or unpaid, if another reasonable accommodation can be provided, absent undue hardship, to the known limitations under the PWFA.</a:t>
            </a:r>
          </a:p>
          <a:p>
            <a:pPr lvl="1">
              <a:lnSpc>
                <a:spcPct val="110000"/>
              </a:lnSpc>
              <a:spcBef>
                <a:spcPts val="1200"/>
              </a:spcBef>
            </a:pPr>
            <a:r>
              <a:rPr lang="en-US" sz="2400" dirty="0">
                <a:solidFill>
                  <a:schemeClr val="tx1"/>
                </a:solidFill>
                <a:latin typeface="Arial Nova" panose="020B0504020202020204" pitchFamily="34" charset="0"/>
              </a:rPr>
              <a:t>Take an adverse action in terms, conditions, or privileges of employment against a qualified employee on account of the employee requesting or using a reasonable accommodation under the PWFA.</a:t>
            </a:r>
          </a:p>
          <a:p>
            <a:pPr lvl="1"/>
            <a:endParaRPr lang="en-US" dirty="0"/>
          </a:p>
        </p:txBody>
      </p:sp>
      <p:sp>
        <p:nvSpPr>
          <p:cNvPr id="4" name="Slide Number Placeholder 3">
            <a:extLst>
              <a:ext uri="{FF2B5EF4-FFF2-40B4-BE49-F238E27FC236}">
                <a16:creationId xmlns:a16="http://schemas.microsoft.com/office/drawing/2014/main" id="{90A0A396-3ED1-1D4C-8957-AA51A623F49A}"/>
              </a:ext>
            </a:extLst>
          </p:cNvPr>
          <p:cNvSpPr>
            <a:spLocks noGrp="1"/>
          </p:cNvSpPr>
          <p:nvPr>
            <p:ph type="sldNum" sz="quarter" idx="12"/>
          </p:nvPr>
        </p:nvSpPr>
        <p:spPr/>
        <p:txBody>
          <a:bodyPr/>
          <a:lstStyle/>
          <a:p>
            <a:fld id="{9FF96B15-8338-45D5-A943-561235072D66}" type="slidenum">
              <a:rPr lang="en-US" noProof="0" smtClean="0"/>
              <a:t>7</a:t>
            </a:fld>
            <a:endParaRPr lang="en-US" noProof="0" dirty="0"/>
          </a:p>
        </p:txBody>
      </p:sp>
    </p:spTree>
    <p:extLst>
      <p:ext uri="{BB962C8B-B14F-4D97-AF65-F5344CB8AC3E}">
        <p14:creationId xmlns:p14="http://schemas.microsoft.com/office/powerpoint/2010/main" val="444035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68753-184E-63A3-81CF-B0D67DC1ED17}"/>
              </a:ext>
            </a:extLst>
          </p:cNvPr>
          <p:cNvSpPr>
            <a:spLocks noGrp="1"/>
          </p:cNvSpPr>
          <p:nvPr>
            <p:ph type="title"/>
          </p:nvPr>
        </p:nvSpPr>
        <p:spPr/>
        <p:txBody>
          <a:bodyPr/>
          <a:lstStyle/>
          <a:p>
            <a:r>
              <a:rPr lang="en-US" dirty="0"/>
              <a:t>PWFA</a:t>
            </a:r>
            <a:r>
              <a:rPr lang="en-US" dirty="0">
                <a:latin typeface="Arial Nova" panose="020B0504020202020204" pitchFamily="34" charset="0"/>
              </a:rPr>
              <a:t>—</a:t>
            </a:r>
            <a:r>
              <a:rPr lang="en-US" dirty="0"/>
              <a:t>Retaliation and Coercion </a:t>
            </a:r>
          </a:p>
        </p:txBody>
      </p:sp>
      <p:sp>
        <p:nvSpPr>
          <p:cNvPr id="3" name="Content Placeholder 2">
            <a:extLst>
              <a:ext uri="{FF2B5EF4-FFF2-40B4-BE49-F238E27FC236}">
                <a16:creationId xmlns:a16="http://schemas.microsoft.com/office/drawing/2014/main" id="{8EFB15F3-8031-4AF0-D17F-477513C07A28}"/>
              </a:ext>
            </a:extLst>
          </p:cNvPr>
          <p:cNvSpPr>
            <a:spLocks noGrp="1"/>
          </p:cNvSpPr>
          <p:nvPr>
            <p:ph idx="1"/>
          </p:nvPr>
        </p:nvSpPr>
        <p:spPr>
          <a:xfrm>
            <a:off x="1154953" y="2243666"/>
            <a:ext cx="10035785" cy="4229705"/>
          </a:xfrm>
        </p:spPr>
        <p:txBody>
          <a:bodyPr>
            <a:normAutofit fontScale="47500" lnSpcReduction="20000"/>
          </a:bodyPr>
          <a:lstStyle/>
          <a:p>
            <a:pPr>
              <a:lnSpc>
                <a:spcPct val="120000"/>
              </a:lnSpc>
              <a:spcBef>
                <a:spcPts val="600"/>
              </a:spcBef>
            </a:pPr>
            <a:r>
              <a:rPr lang="en-US" sz="4600" b="1" dirty="0">
                <a:solidFill>
                  <a:schemeClr val="tx1"/>
                </a:solidFill>
                <a:latin typeface="Arial Nova" panose="020B0504020202020204" pitchFamily="34" charset="0"/>
              </a:rPr>
              <a:t>Retaliation</a:t>
            </a:r>
          </a:p>
          <a:p>
            <a:pPr lvl="1">
              <a:lnSpc>
                <a:spcPct val="120000"/>
              </a:lnSpc>
              <a:spcBef>
                <a:spcPts val="600"/>
              </a:spcBef>
            </a:pPr>
            <a:r>
              <a:rPr lang="en-US" sz="4200" dirty="0">
                <a:solidFill>
                  <a:schemeClr val="tx1"/>
                </a:solidFill>
                <a:latin typeface="Arial Nova" panose="020B0504020202020204" pitchFamily="34" charset="0"/>
              </a:rPr>
              <a:t>The PWFA retaliation provision provides the same protections as in Title VII </a:t>
            </a:r>
            <a:br>
              <a:rPr lang="en-US" sz="4200" dirty="0">
                <a:solidFill>
                  <a:schemeClr val="tx1"/>
                </a:solidFill>
                <a:latin typeface="Arial Nova" panose="020B0504020202020204" pitchFamily="34" charset="0"/>
              </a:rPr>
            </a:br>
            <a:r>
              <a:rPr lang="en-US" sz="4200" dirty="0">
                <a:solidFill>
                  <a:schemeClr val="tx1"/>
                </a:solidFill>
                <a:latin typeface="Arial Nova" panose="020B0504020202020204" pitchFamily="34" charset="0"/>
              </a:rPr>
              <a:t>and the ADA. </a:t>
            </a:r>
          </a:p>
          <a:p>
            <a:pPr lvl="1">
              <a:lnSpc>
                <a:spcPct val="120000"/>
              </a:lnSpc>
              <a:spcBef>
                <a:spcPts val="1200"/>
              </a:spcBef>
            </a:pPr>
            <a:r>
              <a:rPr lang="en-US" sz="4200" dirty="0">
                <a:solidFill>
                  <a:schemeClr val="tx1"/>
                </a:solidFill>
                <a:latin typeface="Arial Nova" panose="020B0504020202020204" pitchFamily="34" charset="0"/>
              </a:rPr>
              <a:t>It protects workers who participate in the EEO process and workers who reasonably oppose actions made unlawful under the PWFA.</a:t>
            </a:r>
          </a:p>
          <a:p>
            <a:pPr>
              <a:lnSpc>
                <a:spcPct val="120000"/>
              </a:lnSpc>
              <a:spcBef>
                <a:spcPts val="600"/>
              </a:spcBef>
            </a:pPr>
            <a:r>
              <a:rPr lang="en-US" sz="4600" b="1" dirty="0">
                <a:solidFill>
                  <a:schemeClr val="tx1"/>
                </a:solidFill>
                <a:latin typeface="Arial Nova" panose="020B0504020202020204" pitchFamily="34" charset="0"/>
              </a:rPr>
              <a:t>Coercion</a:t>
            </a:r>
          </a:p>
          <a:p>
            <a:pPr lvl="1">
              <a:lnSpc>
                <a:spcPct val="120000"/>
              </a:lnSpc>
              <a:spcBef>
                <a:spcPts val="1200"/>
              </a:spcBef>
            </a:pPr>
            <a:r>
              <a:rPr lang="en-US" sz="4200" dirty="0">
                <a:solidFill>
                  <a:schemeClr val="tx1"/>
                </a:solidFill>
                <a:latin typeface="Arial Nova" panose="020B0504020202020204" pitchFamily="34" charset="0"/>
              </a:rPr>
              <a:t>The PWFA coercion provision uses the same language as the interference provision in the ADA.</a:t>
            </a:r>
          </a:p>
          <a:p>
            <a:pPr lvl="1">
              <a:lnSpc>
                <a:spcPct val="120000"/>
              </a:lnSpc>
              <a:spcBef>
                <a:spcPts val="1200"/>
              </a:spcBef>
            </a:pPr>
            <a:r>
              <a:rPr lang="en-US" sz="4200" dirty="0">
                <a:solidFill>
                  <a:schemeClr val="tx1"/>
                </a:solidFill>
                <a:latin typeface="Arial Nova" panose="020B0504020202020204" pitchFamily="34" charset="0"/>
              </a:rPr>
              <a:t>It protects individuals from coercion, harassment, intimidation, threats, or interference in exercising their rights or helping others to exercise their rights.</a:t>
            </a:r>
          </a:p>
        </p:txBody>
      </p:sp>
      <p:sp>
        <p:nvSpPr>
          <p:cNvPr id="4" name="Slide Number Placeholder 3">
            <a:extLst>
              <a:ext uri="{FF2B5EF4-FFF2-40B4-BE49-F238E27FC236}">
                <a16:creationId xmlns:a16="http://schemas.microsoft.com/office/drawing/2014/main" id="{7B5885E8-9D07-3D75-FD9B-50F0225E5A57}"/>
              </a:ext>
            </a:extLst>
          </p:cNvPr>
          <p:cNvSpPr>
            <a:spLocks noGrp="1"/>
          </p:cNvSpPr>
          <p:nvPr>
            <p:ph type="sldNum" sz="quarter" idx="12"/>
          </p:nvPr>
        </p:nvSpPr>
        <p:spPr/>
        <p:txBody>
          <a:bodyPr/>
          <a:lstStyle/>
          <a:p>
            <a:fld id="{9FF96B15-8338-45D5-A943-561235072D66}" type="slidenum">
              <a:rPr lang="en-US" noProof="0" smtClean="0"/>
              <a:t>8</a:t>
            </a:fld>
            <a:endParaRPr lang="en-US" noProof="0" dirty="0"/>
          </a:p>
        </p:txBody>
      </p:sp>
    </p:spTree>
    <p:extLst>
      <p:ext uri="{BB962C8B-B14F-4D97-AF65-F5344CB8AC3E}">
        <p14:creationId xmlns:p14="http://schemas.microsoft.com/office/powerpoint/2010/main" val="3056714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697B-36AF-FDFC-4B46-D085E4A5307E}"/>
              </a:ext>
            </a:extLst>
          </p:cNvPr>
          <p:cNvSpPr>
            <a:spLocks noGrp="1"/>
          </p:cNvSpPr>
          <p:nvPr>
            <p:ph type="title"/>
          </p:nvPr>
        </p:nvSpPr>
        <p:spPr/>
        <p:txBody>
          <a:bodyPr/>
          <a:lstStyle/>
          <a:p>
            <a:r>
              <a:rPr lang="en-US" dirty="0"/>
              <a:t>PWFA</a:t>
            </a:r>
            <a:r>
              <a:rPr lang="en-US" dirty="0">
                <a:latin typeface="Arial Nova" panose="020B0504020202020204" pitchFamily="34" charset="0"/>
              </a:rPr>
              <a:t>—</a:t>
            </a:r>
            <a:r>
              <a:rPr lang="en-US" dirty="0"/>
              <a:t>Examples of Reasonable Accommodations in the Final Rule</a:t>
            </a:r>
          </a:p>
        </p:txBody>
      </p:sp>
      <p:sp>
        <p:nvSpPr>
          <p:cNvPr id="3" name="Content Placeholder 2">
            <a:extLst>
              <a:ext uri="{FF2B5EF4-FFF2-40B4-BE49-F238E27FC236}">
                <a16:creationId xmlns:a16="http://schemas.microsoft.com/office/drawing/2014/main" id="{4FB26DD8-DED6-F13D-9686-F26455521BB5}"/>
              </a:ext>
            </a:extLst>
          </p:cNvPr>
          <p:cNvSpPr>
            <a:spLocks noGrp="1"/>
          </p:cNvSpPr>
          <p:nvPr>
            <p:ph idx="1"/>
          </p:nvPr>
        </p:nvSpPr>
        <p:spPr/>
        <p:txBody>
          <a:bodyPr>
            <a:normAutofit lnSpcReduction="10000"/>
          </a:bodyPr>
          <a:lstStyle/>
          <a:p>
            <a:pPr>
              <a:spcBef>
                <a:spcPts val="1200"/>
              </a:spcBef>
            </a:pPr>
            <a:r>
              <a:rPr lang="en-US" sz="2400" dirty="0">
                <a:solidFill>
                  <a:schemeClr val="tx1"/>
                </a:solidFill>
                <a:latin typeface="Arial Nova" panose="020B0504020202020204" pitchFamily="34" charset="0"/>
              </a:rPr>
              <a:t>Additional, longer, or more flexible breaks to drink water, eat, rest, or use the restroom</a:t>
            </a:r>
          </a:p>
          <a:p>
            <a:pPr>
              <a:spcBef>
                <a:spcPts val="1200"/>
              </a:spcBef>
            </a:pPr>
            <a:r>
              <a:rPr lang="en-US" sz="2400" dirty="0">
                <a:solidFill>
                  <a:schemeClr val="tx1"/>
                </a:solidFill>
                <a:latin typeface="Arial Nova" panose="020B0504020202020204" pitchFamily="34" charset="0"/>
              </a:rPr>
              <a:t>Changing food or drink policies to allow a worker to have a water bottle or food</a:t>
            </a:r>
          </a:p>
          <a:p>
            <a:pPr>
              <a:spcBef>
                <a:spcPts val="1200"/>
              </a:spcBef>
            </a:pPr>
            <a:r>
              <a:rPr lang="en-US" sz="2400" dirty="0">
                <a:solidFill>
                  <a:schemeClr val="tx1"/>
                </a:solidFill>
                <a:latin typeface="Arial Nova" panose="020B0504020202020204" pitchFamily="34" charset="0"/>
              </a:rPr>
              <a:t>Changing equipment, devices, or workstations such as providing a stool to sit on or a way to do work while standing</a:t>
            </a:r>
          </a:p>
          <a:p>
            <a:pPr>
              <a:spcBef>
                <a:spcPts val="1200"/>
              </a:spcBef>
            </a:pPr>
            <a:r>
              <a:rPr lang="en-US" sz="2400" dirty="0">
                <a:solidFill>
                  <a:schemeClr val="tx1"/>
                </a:solidFill>
                <a:latin typeface="Arial Nova" panose="020B0504020202020204" pitchFamily="34" charset="0"/>
              </a:rPr>
              <a:t>Changing a uniform or dress code or providing safety equipment that fits</a:t>
            </a:r>
          </a:p>
          <a:p>
            <a:endParaRPr lang="en-US" dirty="0"/>
          </a:p>
        </p:txBody>
      </p:sp>
      <p:sp>
        <p:nvSpPr>
          <p:cNvPr id="4" name="Slide Number Placeholder 3">
            <a:extLst>
              <a:ext uri="{FF2B5EF4-FFF2-40B4-BE49-F238E27FC236}">
                <a16:creationId xmlns:a16="http://schemas.microsoft.com/office/drawing/2014/main" id="{396CEC45-0F1C-9CE7-2AB0-26B7E59627CC}"/>
              </a:ext>
            </a:extLst>
          </p:cNvPr>
          <p:cNvSpPr>
            <a:spLocks noGrp="1"/>
          </p:cNvSpPr>
          <p:nvPr>
            <p:ph type="sldNum" sz="quarter" idx="12"/>
          </p:nvPr>
        </p:nvSpPr>
        <p:spPr/>
        <p:txBody>
          <a:bodyPr/>
          <a:lstStyle/>
          <a:p>
            <a:fld id="{9FF96B15-8338-45D5-A943-561235072D66}" type="slidenum">
              <a:rPr lang="en-US" noProof="0" smtClean="0"/>
              <a:t>9</a:t>
            </a:fld>
            <a:endParaRPr lang="en-US" noProof="0" dirty="0"/>
          </a:p>
        </p:txBody>
      </p:sp>
      <p:pic>
        <p:nvPicPr>
          <p:cNvPr id="5" name="Picture 4">
            <a:extLst>
              <a:ext uri="{FF2B5EF4-FFF2-40B4-BE49-F238E27FC236}">
                <a16:creationId xmlns:a16="http://schemas.microsoft.com/office/drawing/2014/main" id="{1B8D829F-3FA4-A70A-BECD-765B3C8599C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82816" y="2603500"/>
            <a:ext cx="2377646" cy="2444708"/>
          </a:xfrm>
          <a:prstGeom prst="rect">
            <a:avLst/>
          </a:prstGeom>
        </p:spPr>
      </p:pic>
    </p:spTree>
    <p:extLst>
      <p:ext uri="{BB962C8B-B14F-4D97-AF65-F5344CB8AC3E}">
        <p14:creationId xmlns:p14="http://schemas.microsoft.com/office/powerpoint/2010/main" val="17965938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DA &amp;amp; Beyond Compliance Considerations: Medical Documentation January 11, 2024 &amp;quot;&quot;/&gt;&lt;property id=&quot;20307&quot; value=&quot;256&quot;/&gt;&lt;/object&gt;&lt;object type=&quot;3&quot; unique_id=&quot;10004&quot;&gt;&lt;property id=&quot;20148&quot; value=&quot;5&quot;/&gt;&lt;property id=&quot;20300&quot; value=&quot;Slide 2 - &amp;quot;Training Overview&amp;quot;&quot;/&gt;&lt;property id=&quot;20307&quot; value=&quot;268&quot;/&gt;&lt;/object&gt;&lt;object type=&quot;3&quot; unique_id=&quot;10005&quot;&gt;&lt;property id=&quot;20148&quot; value=&quot;5&quot;/&gt;&lt;property id=&quot;20300&quot; value=&quot;Slide 3 - &amp;quot;Housekeeping&amp;quot;&quot;/&gt;&lt;property id=&quot;20307&quot; value=&quot;267&quot;/&gt;&lt;/object&gt;&lt;object type=&quot;3&quot; unique_id=&quot;10006&quot;&gt;&lt;property id=&quot;20148&quot; value=&quot;5&quot;/&gt;&lt;property id=&quot;20300&quot; value=&quot;Slide 4 - &amp;quot;Agenda&amp;quot;&quot;/&gt;&lt;property id=&quot;20307&quot; value=&quot;273&quot;/&gt;&lt;/object&gt;&lt;object type=&quot;3&quot; unique_id=&quot;10007&quot;&gt;&lt;property id=&quot;20148&quot; value=&quot;5&quot;/&gt;&lt;property id=&quot;20300&quot; value=&quot;Slide 5 - &amp;quot;Medical Documentation  &amp;amp; the ADA&amp;quot;&quot;/&gt;&lt;property id=&quot;20307&quot; value=&quot;274&quot;/&gt;&lt;/object&gt;&lt;object type=&quot;3&quot; unique_id=&quot;10008&quot;&gt;&lt;property id=&quot;20148&quot; value=&quot;5&quot;/&gt;&lt;property id=&quot;20300&quot; value=&quot;Slide 6 - &amp;quot;ADA Medical Inquiry Rules—Three Stages&amp;quot;&quot;/&gt;&lt;property id=&quot;20307&quot; value=&quot;275&quot;/&gt;&lt;/object&gt;&lt;object type=&quot;3&quot; unique_id=&quot;10009&quot;&gt;&lt;property id=&quot;20148&quot; value=&quot;5&quot;/&gt;&lt;property id=&quot;20300&quot; value=&quot;Slide 7 - &amp;quot;Job-Related &amp;amp; Consistent with Business Necessity&amp;quot;&quot;/&gt;&lt;property id=&quot;20307&quot; value=&quot;299&quot;/&gt;&lt;/object&gt;&lt;object type=&quot;3&quot; unique_id=&quot;10010&quot;&gt;&lt;property id=&quot;20148&quot; value=&quot;5&quot;/&gt;&lt;property id=&quot;20300&quot; value=&quot;Slide 8 - &amp;quot;Job-Related &amp;amp; Consistent with Business Necessity (2)&amp;quot;&quot;/&gt;&lt;property id=&quot;20307&quot; value=&quot;276&quot;/&gt;&lt;/object&gt;&lt;object type=&quot;3&quot; unique_id=&quot;10011&quot;&gt;&lt;property id=&quot;20148&quot; value=&quot;5&quot;/&gt;&lt;property id=&quot;20300&quot; value=&quot;Slide 9 - &amp;quot;“How can I help?” Strategy&amp;quot;&quot;/&gt;&lt;property id=&quot;20307&quot; value=&quot;277&quot;/&gt;&lt;/object&gt;&lt;object type=&quot;3&quot; unique_id=&quot;10012&quot;&gt;&lt;property id=&quot;20148&quot; value=&quot;5&quot;/&gt;&lt;property id=&quot;20300&quot; value=&quot;Slide 10 - &amp;quot;Job-Related &amp;amp; Consistent with Business Necessity (3)&amp;quot;&quot;/&gt;&lt;property id=&quot;20307&quot; value=&quot;302&quot;/&gt;&lt;/object&gt;&lt;object type=&quot;3&quot; unique_id=&quot;10013&quot;&gt;&lt;property id=&quot;20148&quot; value=&quot;5&quot;/&gt;&lt;property id=&quot;20300&quot; value=&quot;Slide 11 - &amp;quot;Job-Related &amp;amp; Consistent with Business Necessity (4)&amp;quot;&quot;/&gt;&lt;property id=&quot;20307&quot; value=&quot;303&quot;/&gt;&lt;/object&gt;&lt;object type=&quot;3&quot; unique_id=&quot;10014&quot;&gt;&lt;property id=&quot;20148&quot; value=&quot;5&quot;/&gt;&lt;property id=&quot;20300&quot; value=&quot;Slide 12 - &amp;quot;Documentation to Support ADA Request&amp;quot;&quot;/&gt;&lt;property id=&quot;20307&quot; value=&quot;278&quot;/&gt;&lt;/object&gt;&lt;object type=&quot;3&quot; unique_id=&quot;10015&quot;&gt;&lt;property id=&quot;20148&quot; value=&quot;5&quot;/&gt;&lt;property id=&quot;20300&quot; value=&quot;Slide 13 - &amp;quot;Documentation &amp;amp; the  Accommodation Process&amp;quot;&quot;/&gt;&lt;property id=&quot;20307&quot; value=&quot;279&quot;/&gt;&lt;/object&gt;&lt;object type=&quot;3&quot; unique_id=&quot;10016&quot;&gt;&lt;property id=&quot;20148&quot; value=&quot;5&quot;/&gt;&lt;property id=&quot;20300&quot; value=&quot;Slide 14 - &amp;quot;What is the Objective?&amp;quot;&quot;/&gt;&lt;property id=&quot;20307&quot; value=&quot;280&quot;/&gt;&lt;/object&gt;&lt;object type=&quot;3&quot; unique_id=&quot;10017&quot;&gt;&lt;property id=&quot;20148&quot; value=&quot;5&quot;/&gt;&lt;property id=&quot;20300&quot; value=&quot;Slide 15 - &amp;quot;Insufficient Documentation&amp;quot;&quot;/&gt;&lt;property id=&quot;20307&quot; value=&quot;281&quot;/&gt;&lt;/object&gt;&lt;object type=&quot;3&quot; unique_id=&quot;10018&quot;&gt;&lt;property id=&quot;20148&quot; value=&quot;5&quot;/&gt;&lt;property id=&quot;20300&quot; value=&quot;Slide 16 - &amp;quot;*Health Care Provider’s Role&amp;quot;&quot;/&gt;&lt;property id=&quot;20307&quot; value=&quot;282&quot;/&gt;&lt;/object&gt;&lt;object type=&quot;3&quot; unique_id=&quot;10019&quot;&gt;&lt;property id=&quot;20148&quot; value=&quot;5&quot;/&gt;&lt;property id=&quot;20300&quot; value=&quot;Slide 17 - &amp;quot;Medical Documentation Scenarios &amp;amp;  Accommodation Process Strategies&amp;quot;&quot;/&gt;&lt;property id=&quot;20307&quot; value=&quot;283&quot;/&gt;&lt;/object&gt;&lt;object type=&quot;3&quot; unique_id=&quot;10020&quot;&gt;&lt;property id=&quot;20148&quot; value=&quot;5&quot;/&gt;&lt;property id=&quot;20300&quot; value=&quot;Slide 18 - &amp;quot;Common Missteps&amp;quot;&quot;/&gt;&lt;property id=&quot;20307&quot; value=&quot;284&quot;/&gt;&lt;/object&gt;&lt;object type=&quot;3&quot; unique_id=&quot;10021&quot;&gt;&lt;property id=&quot;20148&quot; value=&quot;5&quot;/&gt;&lt;property id=&quot;20300&quot; value=&quot;Slide 19 - &amp;quot;Scenarios— Unnecessary Request for Documentation&amp;quot;&quot;/&gt;&lt;property id=&quot;20307&quot; value=&quot;285&quot;/&gt;&lt;/object&gt;&lt;object type=&quot;3&quot; unique_id=&quot;10022&quot;&gt;&lt;property id=&quot;20148&quot; value=&quot;5&quot;/&gt;&lt;property id=&quot;20300&quot; value=&quot;Slide 20 - &amp;quot;What is Known?&amp;quot;&quot;/&gt;&lt;property id=&quot;20307&quot; value=&quot;286&quot;/&gt;&lt;/object&gt;&lt;object type=&quot;3&quot; unique_id=&quot;10023&quot;&gt;&lt;property id=&quot;20148&quot; value=&quot;5&quot;/&gt;&lt;property id=&quot;20300&quot; value=&quot;Slide 21 - &amp;quot;Accessing Documentation&amp;quot;&quot;/&gt;&lt;property id=&quot;20307&quot; value=&quot;295&quot;/&gt;&lt;/object&gt;&lt;object type=&quot;3&quot; unique_id=&quot;10024&quot;&gt;&lt;property id=&quot;20148&quot; value=&quot;5&quot;/&gt;&lt;property id=&quot;20300&quot; value=&quot;Slide 22 - &amp;quot;Scenarios— Requiring Documentation from an MD&amp;quot;&quot;/&gt;&lt;property id=&quot;20307&quot; value=&quot;287&quot;/&gt;&lt;/object&gt;&lt;object type=&quot;3&quot; unique_id=&quot;10025&quot;&gt;&lt;property id=&quot;20148&quot; value=&quot;5&quot;/&gt;&lt;property id=&quot;20300&quot; value=&quot;Slide 23 - &amp;quot;Who Can Provide Information for ADA Purposes?&amp;quot;&quot;/&gt;&lt;property id=&quot;20307&quot; value=&quot;288&quot;/&gt;&lt;/object&gt;&lt;object type=&quot;3&quot; unique_id=&quot;10026&quot;&gt;&lt;property id=&quot;20148&quot; value=&quot;5&quot;/&gt;&lt;property id=&quot;20300&quot; value=&quot;Slide 24 - &amp;quot;Scenarios—Documentation Delay&amp;quot;&quot;/&gt;&lt;property id=&quot;20307&quot; value=&quot;289&quot;/&gt;&lt;/object&gt;&lt;object type=&quot;3&quot; unique_id=&quot;10027&quot;&gt;&lt;property id=&quot;20148&quot; value=&quot;5&quot;/&gt;&lt;property id=&quot;20300&quot; value=&quot;Slide 25 - &amp;quot;Avoid the Waiting Place!&amp;quot;&quot;/&gt;&lt;property id=&quot;20307&quot; value=&quot;290&quot;/&gt;&lt;/object&gt;&lt;object type=&quot;3&quot; unique_id=&quot;10028&quot;&gt;&lt;property id=&quot;20148&quot; value=&quot;5&quot;/&gt;&lt;property id=&quot;20300&quot; value=&quot;Slide 26 - &amp;quot;Flexible Approach to ADA  Medical Documentation&amp;quot;&quot;/&gt;&lt;property id=&quot;20307&quot; value=&quot;291&quot;/&gt;&lt;/object&gt;&lt;object type=&quot;3&quot; unique_id=&quot;10029&quot;&gt;&lt;property id=&quot;20148&quot; value=&quot;5&quot;/&gt;&lt;property id=&quot;20300&quot; value=&quot;Slide 27 - &amp;quot;Flexible Approach to ADA  Medical Documentation (2)&amp;quot;&quot;/&gt;&lt;property id=&quot;20307&quot; value=&quot;292&quot;/&gt;&lt;/object&gt;&lt;object type=&quot;3&quot; unique_id=&quot;10030&quot;&gt;&lt;property id=&quot;20148&quot; value=&quot;5&quot;/&gt;&lt;property id=&quot;20300&quot; value=&quot;Slide 28 - &amp;quot;Scenarios—Requiring Regular and/or Frequent Recertification &amp;quot;&quot;/&gt;&lt;property id=&quot;20307&quot; value=&quot;293&quot;/&gt;&lt;/object&gt;&lt;object type=&quot;3&quot; unique_id=&quot;10031&quot;&gt;&lt;property id=&quot;20148&quot; value=&quot;5&quot;/&gt;&lt;property id=&quot;20300&quot; value=&quot;Slide 29 - &amp;quot;Pause on Recertification&amp;quot;&quot;/&gt;&lt;property id=&quot;20307&quot; value=&quot;294&quot;/&gt;&lt;/object&gt;&lt;object type=&quot;3&quot; unique_id=&quot;10032&quot;&gt;&lt;property id=&quot;20148&quot; value=&quot;5&quot;/&gt;&lt;property id=&quot;20300&quot; value=&quot;Slide 30 - &amp;quot;ADA Medical Documentation Key Take-Aways&amp;quot;&quot;/&gt;&lt;property id=&quot;20307&quot; value=&quot;296&quot;/&gt;&lt;/object&gt;&lt;object type=&quot;3&quot; unique_id=&quot;10033&quot;&gt;&lt;property id=&quot;20148&quot; value=&quot;5&quot;/&gt;&lt;property id=&quot;20300&quot; value=&quot;Slide 31 - &amp;quot;Questions?&amp;quot;&quot;/&gt;&lt;property id=&quot;20307&quot; value=&quot;308&quot;/&gt;&lt;/object&gt;&lt;object type=&quot;3&quot; unique_id=&quot;10034&quot;&gt;&lt;property id=&quot;20148&quot; value=&quot;5&quot;/&gt;&lt;property id=&quot;20300&quot; value=&quot;Slide 32 - &amp;quot;Next JAN Webcast  Ask JAN! Q&amp;amp;A:  Sensory Team Edition March 14, 2024 2:00 PM - 3:00 ET  Register at: AskJAN.org/Ev&quot;/&gt;&lt;property id=&quot;20307&quot; value=&quot;297&quot;/&gt;&lt;/object&gt;&lt;object type=&quot;3&quot; unique_id=&quot;10035&quot;&gt;&lt;property id=&quot;20148&quot; value=&quot;5&quot;/&gt;&lt;property id=&quot;20300&quot; value=&quot;Slide 33 - &amp;quot;Ask JAN! We can help.&amp;quot;&quot;/&gt;&lt;property id=&quot;20307&quot; value=&quot;272&quot;/&gt;&lt;/object&gt;&lt;object type=&quot;3&quot; unique_id=&quot;10036&quot;&gt;&lt;property id=&quot;20148&quot; value=&quot;5&quot;/&gt;&lt;property id=&quot;20300&quot; value=&quot;Slide 34 - &amp;quot;Social Media&amp;quot;&quot;/&gt;&lt;property id=&quot;20307&quot; value=&quot;301&quot;/&gt;&lt;/object&gt;&lt;object type=&quot;3&quot; unique_id=&quot;10037&quot;&gt;&lt;property id=&quot;20148&quot; value=&quot;5&quot;/&gt;&lt;property id=&quot;20300&quot; value=&quot;Slide 35 - &amp;quot;Thank you  for attending!  Please complete the webcast evaluation  1 HR Certification Institute CEU is available a&quot;/&gt;&lt;property id=&quot;20307&quot; value=&quot;305&quot;/&gt;&lt;/object&gt;&lt;object type=&quot;3&quot; unique_id=&quot;10038&quot;&gt;&lt;property id=&quot;20148&quot; value=&quot;5&quot;/&gt;&lt;property id=&quot;20300&quot; value=&quot;Slide 36 - &amp;quot;Resources&amp;quot;&quot;/&gt;&lt;property id=&quot;20307&quot; value=&quot;304&quot;/&gt;&lt;/object&gt;&lt;object type=&quot;3&quot; unique_id=&quot;10039&quot;&gt;&lt;property id=&quot;20148&quot; value=&quot;5&quot;/&gt;&lt;property id=&quot;20300&quot; value=&quot;Slide 37 - &amp;quot;Resources (2)&amp;quot;&quot;/&gt;&lt;property id=&quot;20307&quot; value=&quot;306&quot;/&gt;&lt;/object&gt;&lt;object type=&quot;3&quot; unique_id=&quot;10040&quot;&gt;&lt;property id=&quot;20148&quot; value=&quot;5&quot;/&gt;&lt;property id=&quot;20300&quot; value=&quot;Slide 38 - &amp;quot;Resources (3)&amp;quot;&quot;/&gt;&lt;property id=&quot;20307&quot; value=&quot;307&quot;/&gt;&lt;/object&gt;&lt;/object&gt;&lt;object type=&quot;8&quot; unique_id=&quot;10080&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55">
      <a:dk1>
        <a:sysClr val="windowText" lastClr="000000"/>
      </a:dk1>
      <a:lt1>
        <a:sysClr val="window" lastClr="FFFFFF"/>
      </a:lt1>
      <a:dk2>
        <a:srgbClr val="1C3566"/>
      </a:dk2>
      <a:lt2>
        <a:srgbClr val="EBEBEB"/>
      </a:lt2>
      <a:accent1>
        <a:srgbClr val="0070C0"/>
      </a:accent1>
      <a:accent2>
        <a:srgbClr val="E6C133"/>
      </a:accent2>
      <a:accent3>
        <a:srgbClr val="666666"/>
      </a:accent3>
      <a:accent4>
        <a:srgbClr val="65D6A0"/>
      </a:accent4>
      <a:accent5>
        <a:srgbClr val="75CEEC"/>
      </a:accent5>
      <a:accent6>
        <a:srgbClr val="65D6A0"/>
      </a:accent6>
      <a:hlink>
        <a:srgbClr val="0070C0"/>
      </a:hlink>
      <a:folHlink>
        <a:srgbClr val="0070C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F66741836_Beginning of the year procedures_AAS_v5" id="{51CF042C-A21F-4772-ACB5-34142877F475}" vid="{78ABB5F0-5DDF-4844-A82C-FEADF47C5B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0D0EAE-52CD-493E-A174-3A7CD0E9C7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83CA34-C6E2-49BA-ACFF-78ADEC0C28F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CB9AE35-8A31-4380-94A6-86E5DFCDD1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Beginning of the year procedures</Template>
  <TotalTime>3789</TotalTime>
  <Words>3773</Words>
  <Application>Microsoft Office PowerPoint</Application>
  <PresentationFormat>Widescreen</PresentationFormat>
  <Paragraphs>287</Paragraphs>
  <Slides>47</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Nova</vt:lpstr>
      <vt:lpstr>Calibri</vt:lpstr>
      <vt:lpstr>Century Gothic</vt:lpstr>
      <vt:lpstr>Wingdings 3</vt:lpstr>
      <vt:lpstr>Ion Boardroom</vt:lpstr>
      <vt:lpstr>Navigating Pregnant Workers Fairness Act (PWFA) Accommodation Requests July 11, 2024</vt:lpstr>
      <vt:lpstr>Housekeeping</vt:lpstr>
      <vt:lpstr>Training Overview</vt:lpstr>
      <vt:lpstr>Pregnancy Accommodation— Other Federal Laws</vt:lpstr>
      <vt:lpstr>PWFA—Important Dates </vt:lpstr>
      <vt:lpstr>PWFA—Prohibited Employment Practices </vt:lpstr>
      <vt:lpstr>PWFA—Prohibited Employment Practices (2) </vt:lpstr>
      <vt:lpstr>PWFA—Retaliation and Coercion </vt:lpstr>
      <vt:lpstr>PWFA—Examples of Reasonable Accommodations in the Final Rule</vt:lpstr>
      <vt:lpstr>PWFA—Examples of Reasonable Accommodations in the Final Rule (2)</vt:lpstr>
      <vt:lpstr>PWFA— Leave as a Reasonable Accommodation </vt:lpstr>
      <vt:lpstr>PWFA— Qualified Employee or Applicant Part 1</vt:lpstr>
      <vt:lpstr>PWFA— Qualified Employee or Applicant Part 2</vt:lpstr>
      <vt:lpstr>PWFA— Qualified Employee or Applicant Part 2 (2)</vt:lpstr>
      <vt:lpstr>PWFA—  Qualified Employee or Applicant Part 2 (3)</vt:lpstr>
      <vt:lpstr>PWFA—Known Limitation</vt:lpstr>
      <vt:lpstr>PWFA—Known</vt:lpstr>
      <vt:lpstr>PWFA—Limitation</vt:lpstr>
      <vt:lpstr>PWFA— Related to, Affected by, or Arising out of</vt:lpstr>
      <vt:lpstr>PWFA— Related to, Affected by, or Arising out of (2)</vt:lpstr>
      <vt:lpstr>PWFA—Pregnancy, Childbirth or Related Medical Conditions</vt:lpstr>
      <vt:lpstr>PWFA—Undue Hardship</vt:lpstr>
      <vt:lpstr>PWFA—Additions to Undue Hardship Factors</vt:lpstr>
      <vt:lpstr>PWFA—Additions to Undue Hardship: Predictable Assessments</vt:lpstr>
      <vt:lpstr>PWFA—Additions to Undue Hardship: Predictable Assessments (2)</vt:lpstr>
      <vt:lpstr>PWFA—Requesting Accommodation</vt:lpstr>
      <vt:lpstr>PWFA— Limitations on Supporting Documentation</vt:lpstr>
      <vt:lpstr>PWFA— Limitations on Supporting Documentation (2)</vt:lpstr>
      <vt:lpstr>PWFA— Limitations on Supporting Documentation (3)</vt:lpstr>
      <vt:lpstr>PWFA—Relationship to Other Laws</vt:lpstr>
      <vt:lpstr>PWFA—Fact Pattern 1</vt:lpstr>
      <vt:lpstr>PWFA—Fact Pattern 2</vt:lpstr>
      <vt:lpstr>PWFA—Fact Pattern 3</vt:lpstr>
      <vt:lpstr>PWFA—Fact Pattern 4</vt:lpstr>
      <vt:lpstr>PWFA—Suggestions for Employers</vt:lpstr>
      <vt:lpstr>PWFA—Suggestions for Employers (2)</vt:lpstr>
      <vt:lpstr>Court Developments  Impacting PWFA Enforcement</vt:lpstr>
      <vt:lpstr>PWFA—Interactive Process</vt:lpstr>
      <vt:lpstr>PWFA—JAN Practical Tips: Interactive Process Considerations</vt:lpstr>
      <vt:lpstr>PWFA—JAN Practical Tips: Interactive Process Considerations (2)</vt:lpstr>
      <vt:lpstr>Communication is Key  to the Accommodation Process</vt:lpstr>
      <vt:lpstr>Resources</vt:lpstr>
      <vt:lpstr>Additional Resources</vt:lpstr>
      <vt:lpstr>Thank you  for attending!  Next JAN Webcast Ask JAN! Q&amp;A:  Motor Team Edition September 12, 2024 2:00 PM - 3:00 ET  Training Information AskJAN.org/Events/Training.cfm</vt:lpstr>
      <vt:lpstr>Ask JAN! We can help.</vt:lpstr>
      <vt:lpstr>Social Media</vt:lpstr>
      <vt:lpstr>Thank you  for attending!  Please complete the webcast evaluation  1 HR Certification Institute CEU is available after attending the  live webcast (07/11/2024)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 &amp; Beyond Compliance Considerations: Medical Documentation January 11, 2024</dc:title>
  <dc:creator>Tracie DeFreitas</dc:creator>
  <cp:lastModifiedBy>Samuel Brooker</cp:lastModifiedBy>
  <cp:revision>258</cp:revision>
  <dcterms:created xsi:type="dcterms:W3CDTF">2023-12-20T16:15:15Z</dcterms:created>
  <dcterms:modified xsi:type="dcterms:W3CDTF">2024-07-09T14:34:25Z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