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0" r:id="rId1"/>
    <p:sldMasterId id="2147483772" r:id="rId2"/>
  </p:sldMasterIdLst>
  <p:notesMasterIdLst>
    <p:notesMasterId r:id="rId42"/>
  </p:notesMasterIdLst>
  <p:sldIdLst>
    <p:sldId id="756" r:id="rId3"/>
    <p:sldId id="738" r:id="rId4"/>
    <p:sldId id="273" r:id="rId5"/>
    <p:sldId id="692" r:id="rId6"/>
    <p:sldId id="717" r:id="rId7"/>
    <p:sldId id="739" r:id="rId8"/>
    <p:sldId id="740" r:id="rId9"/>
    <p:sldId id="718" r:id="rId10"/>
    <p:sldId id="691" r:id="rId11"/>
    <p:sldId id="727" r:id="rId12"/>
    <p:sldId id="733" r:id="rId13"/>
    <p:sldId id="697" r:id="rId14"/>
    <p:sldId id="726" r:id="rId15"/>
    <p:sldId id="735" r:id="rId16"/>
    <p:sldId id="741" r:id="rId17"/>
    <p:sldId id="754" r:id="rId18"/>
    <p:sldId id="699" r:id="rId19"/>
    <p:sldId id="736" r:id="rId20"/>
    <p:sldId id="734" r:id="rId21"/>
    <p:sldId id="752" r:id="rId22"/>
    <p:sldId id="749" r:id="rId23"/>
    <p:sldId id="750" r:id="rId24"/>
    <p:sldId id="728" r:id="rId25"/>
    <p:sldId id="731" r:id="rId26"/>
    <p:sldId id="283" r:id="rId27"/>
    <p:sldId id="745" r:id="rId28"/>
    <p:sldId id="746" r:id="rId29"/>
    <p:sldId id="721" r:id="rId30"/>
    <p:sldId id="748" r:id="rId31"/>
    <p:sldId id="722" r:id="rId32"/>
    <p:sldId id="649" r:id="rId33"/>
    <p:sldId id="286" r:id="rId34"/>
    <p:sldId id="753" r:id="rId35"/>
    <p:sldId id="755" r:id="rId36"/>
    <p:sldId id="751" r:id="rId37"/>
    <p:sldId id="601" r:id="rId38"/>
    <p:sldId id="651" r:id="rId39"/>
    <p:sldId id="559" r:id="rId40"/>
    <p:sldId id="602" r:id="rId41"/>
  </p:sldIdLst>
  <p:sldSz cx="12192000" cy="6858000"/>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4" autoAdjust="0"/>
    <p:restoredTop sz="94660"/>
  </p:normalViewPr>
  <p:slideViewPr>
    <p:cSldViewPr snapToGrid="0">
      <p:cViewPr varScale="1">
        <p:scale>
          <a:sx n="123" d="100"/>
          <a:sy n="123" d="100"/>
        </p:scale>
        <p:origin x="108" y="28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C7D086-A81F-4CC9-A863-E832C3D391FB}" type="datetimeFigureOut">
              <a:rPr lang="en-US" smtClean="0"/>
              <a:t>7/3/2019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131569-3E0F-4FBB-8675-07AFD7824195}" type="slidenum">
              <a:rPr lang="en-US" smtClean="0"/>
              <a:t>‹#›</a:t>
            </a:fld>
            <a:endParaRPr lang="en-US"/>
          </a:p>
        </p:txBody>
      </p:sp>
    </p:spTree>
    <p:extLst>
      <p:ext uri="{BB962C8B-B14F-4D97-AF65-F5344CB8AC3E}">
        <p14:creationId xmlns:p14="http://schemas.microsoft.com/office/powerpoint/2010/main" val="656426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1345" indent="-288979">
              <a:defRPr>
                <a:solidFill>
                  <a:schemeClr val="tx1"/>
                </a:solidFill>
                <a:latin typeface="Arial" panose="020B0604020202020204" pitchFamily="34" charset="0"/>
              </a:defRPr>
            </a:lvl2pPr>
            <a:lvl3pPr marL="1155916" indent="-231183">
              <a:defRPr>
                <a:solidFill>
                  <a:schemeClr val="tx1"/>
                </a:solidFill>
                <a:latin typeface="Arial" panose="020B0604020202020204" pitchFamily="34" charset="0"/>
              </a:defRPr>
            </a:lvl3pPr>
            <a:lvl4pPr marL="1618282" indent="-231183">
              <a:defRPr>
                <a:solidFill>
                  <a:schemeClr val="tx1"/>
                </a:solidFill>
                <a:latin typeface="Arial" panose="020B0604020202020204" pitchFamily="34" charset="0"/>
              </a:defRPr>
            </a:lvl4pPr>
            <a:lvl5pPr marL="2080649" indent="-231183">
              <a:defRPr>
                <a:solidFill>
                  <a:schemeClr val="tx1"/>
                </a:solidFill>
                <a:latin typeface="Arial" panose="020B0604020202020204" pitchFamily="34" charset="0"/>
              </a:defRPr>
            </a:lvl5pPr>
            <a:lvl6pPr marL="2543015" indent="-231183" eaLnBrk="0" fontAlgn="base" hangingPunct="0">
              <a:spcBef>
                <a:spcPct val="0"/>
              </a:spcBef>
              <a:spcAft>
                <a:spcPct val="0"/>
              </a:spcAft>
              <a:defRPr>
                <a:solidFill>
                  <a:schemeClr val="tx1"/>
                </a:solidFill>
                <a:latin typeface="Arial" panose="020B0604020202020204" pitchFamily="34" charset="0"/>
              </a:defRPr>
            </a:lvl6pPr>
            <a:lvl7pPr marL="3005381" indent="-231183" eaLnBrk="0" fontAlgn="base" hangingPunct="0">
              <a:spcBef>
                <a:spcPct val="0"/>
              </a:spcBef>
              <a:spcAft>
                <a:spcPct val="0"/>
              </a:spcAft>
              <a:defRPr>
                <a:solidFill>
                  <a:schemeClr val="tx1"/>
                </a:solidFill>
                <a:latin typeface="Arial" panose="020B0604020202020204" pitchFamily="34" charset="0"/>
              </a:defRPr>
            </a:lvl7pPr>
            <a:lvl8pPr marL="3467748" indent="-231183" eaLnBrk="0" fontAlgn="base" hangingPunct="0">
              <a:spcBef>
                <a:spcPct val="0"/>
              </a:spcBef>
              <a:spcAft>
                <a:spcPct val="0"/>
              </a:spcAft>
              <a:defRPr>
                <a:solidFill>
                  <a:schemeClr val="tx1"/>
                </a:solidFill>
                <a:latin typeface="Arial" panose="020B0604020202020204" pitchFamily="34" charset="0"/>
              </a:defRPr>
            </a:lvl8pPr>
            <a:lvl9pPr marL="3930114" indent="-23118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24733" rtl="0" eaLnBrk="1" fontAlgn="base" latinLnBrk="0" hangingPunct="1">
              <a:lnSpc>
                <a:spcPct val="100000"/>
              </a:lnSpc>
              <a:spcBef>
                <a:spcPct val="0"/>
              </a:spcBef>
              <a:spcAft>
                <a:spcPct val="0"/>
              </a:spcAft>
              <a:buClrTx/>
              <a:buSzTx/>
              <a:buFontTx/>
              <a:buNone/>
              <a:tabLst/>
              <a:defRPr/>
            </a:pPr>
            <a:fld id="{9982EC29-9463-4D04-A4C2-A22ACFF691D6}"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24733"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457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57C338-E3C7-4BFB-BD93-ADFDB6CA0BB8}" type="slidenum">
              <a:rPr lang="en-US" smtClean="0"/>
              <a:t>38</a:t>
            </a:fld>
            <a:endParaRPr lang="en-US" dirty="0"/>
          </a:p>
        </p:txBody>
      </p:sp>
    </p:spTree>
    <p:extLst>
      <p:ext uri="{BB962C8B-B14F-4D97-AF65-F5344CB8AC3E}">
        <p14:creationId xmlns:p14="http://schemas.microsoft.com/office/powerpoint/2010/main" val="274307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78BF-C573-4527-B6B9-A4E2E40F31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F07F64-6FC8-4EAE-BA3A-C1DC2DDBB4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3AA7DA-F1DA-4369-AFCF-49CF402C7590}"/>
              </a:ext>
            </a:extLst>
          </p:cNvPr>
          <p:cNvSpPr>
            <a:spLocks noGrp="1"/>
          </p:cNvSpPr>
          <p:nvPr>
            <p:ph type="dt" sz="half" idx="10"/>
          </p:nvPr>
        </p:nvSpPr>
        <p:spPr/>
        <p:txBody>
          <a:bodyPr/>
          <a:lstStyle/>
          <a:p>
            <a:fld id="{87DE6118-2437-4B30-8E3C-4D2BE6020583}" type="datetimeFigureOut">
              <a:rPr lang="en-US" smtClean="0"/>
              <a:pPr/>
              <a:t>7/3/2019</a:t>
            </a:fld>
            <a:endParaRPr lang="en-US" dirty="0"/>
          </a:p>
        </p:txBody>
      </p:sp>
      <p:sp>
        <p:nvSpPr>
          <p:cNvPr id="5" name="Footer Placeholder 4">
            <a:extLst>
              <a:ext uri="{FF2B5EF4-FFF2-40B4-BE49-F238E27FC236}">
                <a16:creationId xmlns:a16="http://schemas.microsoft.com/office/drawing/2014/main" id="{0545ABFE-47DC-4542-B581-053E674355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ED7DC9-0BE6-4602-AF5A-94C279BC4490}"/>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7561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159D1-A0B3-4640-833F-47CE816759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3514EE-9910-41F6-8BE9-C769BE323E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AB138-18E1-4CD2-B0F1-3EC40845F4B0}"/>
              </a:ext>
            </a:extLst>
          </p:cNvPr>
          <p:cNvSpPr>
            <a:spLocks noGrp="1"/>
          </p:cNvSpPr>
          <p:nvPr>
            <p:ph type="dt" sz="half" idx="10"/>
          </p:nvPr>
        </p:nvSpPr>
        <p:spPr/>
        <p:txBody>
          <a:bodyPr/>
          <a:lstStyle/>
          <a:p>
            <a:fld id="{87DE6118-2437-4B30-8E3C-4D2BE6020583}" type="datetimeFigureOut">
              <a:rPr lang="en-US" smtClean="0"/>
              <a:t>7/3/2019</a:t>
            </a:fld>
            <a:endParaRPr lang="en-US" dirty="0"/>
          </a:p>
        </p:txBody>
      </p:sp>
      <p:sp>
        <p:nvSpPr>
          <p:cNvPr id="5" name="Footer Placeholder 4">
            <a:extLst>
              <a:ext uri="{FF2B5EF4-FFF2-40B4-BE49-F238E27FC236}">
                <a16:creationId xmlns:a16="http://schemas.microsoft.com/office/drawing/2014/main" id="{93CD3410-0D63-4C5D-A02B-6B6B0B249D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847F56-FC03-4D87-92E9-600841CABAA2}"/>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75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55C056-2691-499B-81FF-7A3B388A89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1B9ABB-60B4-4BD8-B08C-9F9D28B373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340B8-6C93-4E3F-AD56-52B508620A55}"/>
              </a:ext>
            </a:extLst>
          </p:cNvPr>
          <p:cNvSpPr>
            <a:spLocks noGrp="1"/>
          </p:cNvSpPr>
          <p:nvPr>
            <p:ph type="dt" sz="half" idx="10"/>
          </p:nvPr>
        </p:nvSpPr>
        <p:spPr/>
        <p:txBody>
          <a:bodyPr/>
          <a:lstStyle/>
          <a:p>
            <a:fld id="{87DE6118-2437-4B30-8E3C-4D2BE6020583}" type="datetimeFigureOut">
              <a:rPr lang="en-US" smtClean="0"/>
              <a:t>7/3/2019</a:t>
            </a:fld>
            <a:endParaRPr lang="en-US" dirty="0"/>
          </a:p>
        </p:txBody>
      </p:sp>
      <p:sp>
        <p:nvSpPr>
          <p:cNvPr id="5" name="Footer Placeholder 4">
            <a:extLst>
              <a:ext uri="{FF2B5EF4-FFF2-40B4-BE49-F238E27FC236}">
                <a16:creationId xmlns:a16="http://schemas.microsoft.com/office/drawing/2014/main" id="{D17F1668-6374-47F4-99F5-A312206F1F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5E5DE5-00E4-4C54-B9F8-BB5703461E1C}"/>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22201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1121834" y="381001"/>
            <a:ext cx="10460567" cy="5330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p>
        </p:txBody>
      </p:sp>
      <p:pic>
        <p:nvPicPr>
          <p:cNvPr id="4" name="Picture 11" descr="JAN Logo&#10;&#10;Practical Solutions&#10;Workplace Succes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5168" y="381000"/>
            <a:ext cx="749723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idx="1"/>
          </p:nvPr>
        </p:nvSpPr>
        <p:spPr>
          <a:xfrm>
            <a:off x="1117600" y="3200400"/>
            <a:ext cx="10464800" cy="1066800"/>
          </a:xfrm>
        </p:spPr>
        <p:txBody>
          <a:bodyPr>
            <a:normAutofit/>
          </a:bodyPr>
          <a:lstStyle>
            <a:lvl1pPr algn="ctr">
              <a:defRPr sz="2800" b="1" baseline="0"/>
            </a:lvl1pPr>
            <a:lvl2pPr marL="0" algn="ctr">
              <a:buNone/>
              <a:defRPr sz="2400" baseline="0"/>
            </a:lvl2pPr>
            <a:lvl3pPr>
              <a:defRPr sz="2000"/>
            </a:lvl3pPr>
            <a:lvl4pPr>
              <a:defRPr sz="1800"/>
            </a:lvl4pPr>
            <a:lvl5pPr>
              <a:defRPr sz="1800"/>
            </a:lvl5pPr>
          </a:lstStyle>
          <a:p>
            <a:pPr lvl="0"/>
            <a:r>
              <a:rPr lang="en-US"/>
              <a:t>Click to edit Master text styles</a:t>
            </a:r>
          </a:p>
          <a:p>
            <a:pPr lvl="1"/>
            <a:r>
              <a:rPr lang="en-US"/>
              <a:t>Second level</a:t>
            </a:r>
          </a:p>
        </p:txBody>
      </p:sp>
      <p:sp>
        <p:nvSpPr>
          <p:cNvPr id="5" name="Slide Number Placeholder 5"/>
          <p:cNvSpPr>
            <a:spLocks noGrp="1"/>
          </p:cNvSpPr>
          <p:nvPr>
            <p:ph type="sldNum" sz="quarter" idx="10"/>
          </p:nvPr>
        </p:nvSpPr>
        <p:spPr/>
        <p:txBody>
          <a:bodyPr/>
          <a:lstStyle>
            <a:lvl1pPr>
              <a:defRPr/>
            </a:lvl1pPr>
          </a:lstStyle>
          <a:p>
            <a:pPr>
              <a:defRPr/>
            </a:pPr>
            <a:fld id="{B02D304B-808B-45E5-A2B1-3C03CC3F7B85}" type="slidenum">
              <a:rPr lang="en-US"/>
              <a:pPr>
                <a:defRPr/>
              </a:pPr>
              <a:t>‹#›</a:t>
            </a:fld>
            <a:endParaRPr lang="en-US"/>
          </a:p>
        </p:txBody>
      </p:sp>
    </p:spTree>
    <p:extLst>
      <p:ext uri="{BB962C8B-B14F-4D97-AF65-F5344CB8AC3E}">
        <p14:creationId xmlns:p14="http://schemas.microsoft.com/office/powerpoint/2010/main" val="952376064"/>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3414E-2CA4-44C5-B106-1B0A36EC2D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433C5E-6C52-4D16-8D4D-FE9E2A0565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B42676-B181-4EBB-B0F5-190CB55CA5F7}"/>
              </a:ext>
            </a:extLst>
          </p:cNvPr>
          <p:cNvSpPr>
            <a:spLocks noGrp="1"/>
          </p:cNvSpPr>
          <p:nvPr>
            <p:ph type="dt" sz="half" idx="10"/>
          </p:nvPr>
        </p:nvSpPr>
        <p:spPr/>
        <p:txBody>
          <a:bodyPr/>
          <a:lstStyle/>
          <a:p>
            <a:fld id="{87DE6118-2437-4B30-8E3C-4D2BE6020583}" type="datetimeFigureOut">
              <a:rPr lang="en-US" smtClean="0"/>
              <a:t>7/3/2019</a:t>
            </a:fld>
            <a:endParaRPr lang="en-US" dirty="0"/>
          </a:p>
        </p:txBody>
      </p:sp>
      <p:sp>
        <p:nvSpPr>
          <p:cNvPr id="5" name="Footer Placeholder 4">
            <a:extLst>
              <a:ext uri="{FF2B5EF4-FFF2-40B4-BE49-F238E27FC236}">
                <a16:creationId xmlns:a16="http://schemas.microsoft.com/office/drawing/2014/main" id="{BF7D763D-0C21-4DF0-BB87-2FA78D8384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3078AB-0FB9-48CB-AE1B-55B1ED704085}"/>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96321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C7E05-B292-4BF2-884C-C3BF6D2906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B4C0F8-A63A-46E0-BA16-7AA91C3825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18BB28-ADF2-4081-A30D-5573D7FAF215}"/>
              </a:ext>
            </a:extLst>
          </p:cNvPr>
          <p:cNvSpPr>
            <a:spLocks noGrp="1"/>
          </p:cNvSpPr>
          <p:nvPr>
            <p:ph type="dt" sz="half" idx="10"/>
          </p:nvPr>
        </p:nvSpPr>
        <p:spPr/>
        <p:txBody>
          <a:bodyPr/>
          <a:lstStyle/>
          <a:p>
            <a:fld id="{87DE6118-2437-4B30-8E3C-4D2BE6020583}" type="datetimeFigureOut">
              <a:rPr lang="en-US" smtClean="0"/>
              <a:pPr/>
              <a:t>7/3/2019</a:t>
            </a:fld>
            <a:endParaRPr lang="en-US" dirty="0"/>
          </a:p>
        </p:txBody>
      </p:sp>
      <p:sp>
        <p:nvSpPr>
          <p:cNvPr id="5" name="Footer Placeholder 4">
            <a:extLst>
              <a:ext uri="{FF2B5EF4-FFF2-40B4-BE49-F238E27FC236}">
                <a16:creationId xmlns:a16="http://schemas.microsoft.com/office/drawing/2014/main" id="{0865101B-0F29-4354-B6DF-A1679C62C8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D9643B-D431-4213-85F5-9CA870304F4C}"/>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626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2AEC1-9E9B-45D6-890E-CF9A6966D3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A66546-B5C7-45C3-AA2E-5281A747C9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D947DA-4DE2-40F9-AB20-53811491A5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05D10-37AE-48B0-BDF7-EB576FF02AF2}"/>
              </a:ext>
            </a:extLst>
          </p:cNvPr>
          <p:cNvSpPr>
            <a:spLocks noGrp="1"/>
          </p:cNvSpPr>
          <p:nvPr>
            <p:ph type="dt" sz="half" idx="10"/>
          </p:nvPr>
        </p:nvSpPr>
        <p:spPr/>
        <p:txBody>
          <a:bodyPr/>
          <a:lstStyle/>
          <a:p>
            <a:fld id="{87DE6118-2437-4B30-8E3C-4D2BE6020583}" type="datetimeFigureOut">
              <a:rPr lang="en-US" smtClean="0"/>
              <a:t>7/3/2019</a:t>
            </a:fld>
            <a:endParaRPr lang="en-US" dirty="0"/>
          </a:p>
        </p:txBody>
      </p:sp>
      <p:sp>
        <p:nvSpPr>
          <p:cNvPr id="6" name="Footer Placeholder 5">
            <a:extLst>
              <a:ext uri="{FF2B5EF4-FFF2-40B4-BE49-F238E27FC236}">
                <a16:creationId xmlns:a16="http://schemas.microsoft.com/office/drawing/2014/main" id="{CC8A60E0-7748-4F1A-8711-105B5FE6C5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C30508-86C9-475D-BA14-EF7DEDF90315}"/>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90519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58323-D7BD-4908-852B-1901AC8DCE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0B5152-542C-4871-A6D0-1F94A6DF59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BB3DA2-9CE4-4E35-8C52-B92F1D7505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D8C9B4-4962-443D-85F4-40C5AED679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85B1FE-7418-43FB-A90D-FDCFA1C5674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3DDA38-308A-420C-85DA-16F2B234CF15}"/>
              </a:ext>
            </a:extLst>
          </p:cNvPr>
          <p:cNvSpPr>
            <a:spLocks noGrp="1"/>
          </p:cNvSpPr>
          <p:nvPr>
            <p:ph type="dt" sz="half" idx="10"/>
          </p:nvPr>
        </p:nvSpPr>
        <p:spPr/>
        <p:txBody>
          <a:bodyPr/>
          <a:lstStyle/>
          <a:p>
            <a:fld id="{87DE6118-2437-4B30-8E3C-4D2BE6020583}" type="datetimeFigureOut">
              <a:rPr lang="en-US" smtClean="0"/>
              <a:t>7/3/2019</a:t>
            </a:fld>
            <a:endParaRPr lang="en-US" dirty="0"/>
          </a:p>
        </p:txBody>
      </p:sp>
      <p:sp>
        <p:nvSpPr>
          <p:cNvPr id="8" name="Footer Placeholder 7">
            <a:extLst>
              <a:ext uri="{FF2B5EF4-FFF2-40B4-BE49-F238E27FC236}">
                <a16:creationId xmlns:a16="http://schemas.microsoft.com/office/drawing/2014/main" id="{497E941E-F368-4730-8987-45BA4755254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E931B59-4A98-486B-82B6-BF6EA4127559}"/>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71371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83B77-8291-4123-B6DB-B6078B5A1A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57B64C-43C1-4630-81E4-B71DE4434EBD}"/>
              </a:ext>
            </a:extLst>
          </p:cNvPr>
          <p:cNvSpPr>
            <a:spLocks noGrp="1"/>
          </p:cNvSpPr>
          <p:nvPr>
            <p:ph type="dt" sz="half" idx="10"/>
          </p:nvPr>
        </p:nvSpPr>
        <p:spPr/>
        <p:txBody>
          <a:bodyPr/>
          <a:lstStyle/>
          <a:p>
            <a:fld id="{87DE6118-2437-4B30-8E3C-4D2BE6020583}" type="datetimeFigureOut">
              <a:rPr lang="en-US" smtClean="0"/>
              <a:t>7/3/2019</a:t>
            </a:fld>
            <a:endParaRPr lang="en-US" dirty="0"/>
          </a:p>
        </p:txBody>
      </p:sp>
      <p:sp>
        <p:nvSpPr>
          <p:cNvPr id="4" name="Footer Placeholder 3">
            <a:extLst>
              <a:ext uri="{FF2B5EF4-FFF2-40B4-BE49-F238E27FC236}">
                <a16:creationId xmlns:a16="http://schemas.microsoft.com/office/drawing/2014/main" id="{DB19F6FD-864C-461F-81AA-C08FB0BEE05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5BAEC2-1835-4C0E-A159-0F7892B3F6A1}"/>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54320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FA94A3-275C-4364-97FA-0557756868B0}"/>
              </a:ext>
            </a:extLst>
          </p:cNvPr>
          <p:cNvSpPr>
            <a:spLocks noGrp="1"/>
          </p:cNvSpPr>
          <p:nvPr>
            <p:ph type="dt" sz="half" idx="10"/>
          </p:nvPr>
        </p:nvSpPr>
        <p:spPr/>
        <p:txBody>
          <a:bodyPr/>
          <a:lstStyle/>
          <a:p>
            <a:fld id="{87DE6118-2437-4B30-8E3C-4D2BE6020583}" type="datetimeFigureOut">
              <a:rPr lang="en-US" smtClean="0"/>
              <a:t>7/3/2019</a:t>
            </a:fld>
            <a:endParaRPr lang="en-US" dirty="0"/>
          </a:p>
        </p:txBody>
      </p:sp>
      <p:sp>
        <p:nvSpPr>
          <p:cNvPr id="3" name="Footer Placeholder 2">
            <a:extLst>
              <a:ext uri="{FF2B5EF4-FFF2-40B4-BE49-F238E27FC236}">
                <a16:creationId xmlns:a16="http://schemas.microsoft.com/office/drawing/2014/main" id="{F7887041-44F7-4FE4-BFBF-E5CE843678D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DA07BF1-CB77-48C5-8B86-A1194D2D3F92}"/>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0654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DA611-F617-4558-915A-4259AF7CEB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657872-733B-4476-B5DC-C049DCBFB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95A13F-E65E-457F-91AC-E962F91DF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682A0B-6AA4-4536-BE45-03042497BB41}"/>
              </a:ext>
            </a:extLst>
          </p:cNvPr>
          <p:cNvSpPr>
            <a:spLocks noGrp="1"/>
          </p:cNvSpPr>
          <p:nvPr>
            <p:ph type="dt" sz="half" idx="10"/>
          </p:nvPr>
        </p:nvSpPr>
        <p:spPr/>
        <p:txBody>
          <a:bodyPr/>
          <a:lstStyle/>
          <a:p>
            <a:fld id="{87DE6118-2437-4B30-8E3C-4D2BE6020583}" type="datetimeFigureOut">
              <a:rPr lang="en-US" smtClean="0"/>
              <a:pPr/>
              <a:t>7/3/2019</a:t>
            </a:fld>
            <a:endParaRPr lang="en-US" dirty="0"/>
          </a:p>
        </p:txBody>
      </p:sp>
      <p:sp>
        <p:nvSpPr>
          <p:cNvPr id="6" name="Footer Placeholder 5">
            <a:extLst>
              <a:ext uri="{FF2B5EF4-FFF2-40B4-BE49-F238E27FC236}">
                <a16:creationId xmlns:a16="http://schemas.microsoft.com/office/drawing/2014/main" id="{52E37BDB-67EA-447B-87E6-0BEA1F3A97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90AABA-71D4-4C9C-B5FB-E9DC5DF36930}"/>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934969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A2A3A-2B95-49A2-8305-89556361DF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E8D639-F326-452F-8AF1-0994FC2534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FE600A-A8DF-4E63-8A63-FCC919D2D7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9218F2-9378-4959-BE97-201BE09F7B04}"/>
              </a:ext>
            </a:extLst>
          </p:cNvPr>
          <p:cNvSpPr>
            <a:spLocks noGrp="1"/>
          </p:cNvSpPr>
          <p:nvPr>
            <p:ph type="dt" sz="half" idx="10"/>
          </p:nvPr>
        </p:nvSpPr>
        <p:spPr/>
        <p:txBody>
          <a:bodyPr/>
          <a:lstStyle/>
          <a:p>
            <a:fld id="{87DE6118-2437-4B30-8E3C-4D2BE6020583}" type="datetimeFigureOut">
              <a:rPr lang="en-US" smtClean="0"/>
              <a:pPr/>
              <a:t>7/3/2019</a:t>
            </a:fld>
            <a:endParaRPr lang="en-US" dirty="0"/>
          </a:p>
        </p:txBody>
      </p:sp>
      <p:sp>
        <p:nvSpPr>
          <p:cNvPr id="6" name="Footer Placeholder 5">
            <a:extLst>
              <a:ext uri="{FF2B5EF4-FFF2-40B4-BE49-F238E27FC236}">
                <a16:creationId xmlns:a16="http://schemas.microsoft.com/office/drawing/2014/main" id="{5BE8D9A2-7759-4858-9BC4-0375E6062D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2CF01E-95F9-43B1-9459-E8DCE6E06230}"/>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7008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E05B50-AB2F-453E-98A5-A67AFEAFC3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BC5414-F162-434A-B0B5-20CBD7B83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9D618-AD9F-4F71-B44A-5F9076922E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7/3/2019</a:t>
            </a:fld>
            <a:endParaRPr lang="en-US" dirty="0"/>
          </a:p>
        </p:txBody>
      </p:sp>
      <p:sp>
        <p:nvSpPr>
          <p:cNvPr id="5" name="Footer Placeholder 4">
            <a:extLst>
              <a:ext uri="{FF2B5EF4-FFF2-40B4-BE49-F238E27FC236}">
                <a16:creationId xmlns:a16="http://schemas.microsoft.com/office/drawing/2014/main" id="{EB0705F0-C379-429E-A721-378A750DA4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05BDFAF-525E-4B20-8085-F2E76CCC93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4307705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template.gif"/>
          <p:cNvPicPr>
            <a:picLocks noChangeAspect="1"/>
          </p:cNvPicPr>
          <p:nvPr userDrawn="1">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0" y="-30163"/>
            <a:ext cx="12192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11480800" y="6492876"/>
            <a:ext cx="7112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chemeClr val="bg1"/>
                </a:solidFill>
                <a:cs typeface="Arial" panose="020B0604020202020204" pitchFamily="34" charset="0"/>
              </a:defRPr>
            </a:lvl1pPr>
          </a:lstStyle>
          <a:p>
            <a:pPr>
              <a:defRPr/>
            </a:pPr>
            <a:fld id="{8D58188E-C7A2-4C97-B856-1A4AE79BCDD5}" type="slidenum">
              <a:rPr lang="en-US"/>
              <a:pPr>
                <a:defRPr/>
              </a:pPr>
              <a:t>‹#›</a:t>
            </a:fld>
            <a:endParaRPr lang="en-US"/>
          </a:p>
        </p:txBody>
      </p:sp>
      <p:sp>
        <p:nvSpPr>
          <p:cNvPr id="14" name="Rectangle 13"/>
          <p:cNvSpPr/>
          <p:nvPr userDrawn="1"/>
        </p:nvSpPr>
        <p:spPr>
          <a:xfrm>
            <a:off x="812800" y="228600"/>
            <a:ext cx="10972800" cy="5334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2053" name="Oval 41"/>
          <p:cNvSpPr>
            <a:spLocks noChangeArrowheads="1"/>
          </p:cNvSpPr>
          <p:nvPr userDrawn="1"/>
        </p:nvSpPr>
        <p:spPr bwMode="gray">
          <a:xfrm>
            <a:off x="393700" y="382588"/>
            <a:ext cx="1320800" cy="989012"/>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sz="1800">
              <a:latin typeface="Calibri" panose="020F0502020204030204" pitchFamily="34" charset="0"/>
            </a:endParaRPr>
          </a:p>
        </p:txBody>
      </p:sp>
      <p:sp>
        <p:nvSpPr>
          <p:cNvPr id="10" name="Rectangle 9"/>
          <p:cNvSpPr/>
          <p:nvPr userDrawn="1"/>
        </p:nvSpPr>
        <p:spPr>
          <a:xfrm>
            <a:off x="406400" y="838200"/>
            <a:ext cx="812800" cy="47244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2055" name="Text Placeholder 2"/>
          <p:cNvSpPr>
            <a:spLocks noGrp="1"/>
          </p:cNvSpPr>
          <p:nvPr userDrawn="1">
            <p:ph type="body" idx="1"/>
          </p:nvPr>
        </p:nvSpPr>
        <p:spPr bwMode="auto">
          <a:xfrm>
            <a:off x="1117600" y="381000"/>
            <a:ext cx="104648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2056" name="Picture 20" descr="ODEP Logo"/>
          <p:cNvPicPr>
            <a:picLocks noChangeAspect="1"/>
          </p:cNvPicPr>
          <p:nvPr userDrawn="1">
            <p:custDataLst>
              <p:tags r:id="rId4"/>
            </p:custDataLst>
          </p:nvPr>
        </p:nvPicPr>
        <p:blipFill>
          <a:blip r:embed="rId6">
            <a:extLst>
              <a:ext uri="{28A0092B-C50C-407E-A947-70E740481C1C}">
                <a14:useLocalDpi xmlns:a14="http://schemas.microsoft.com/office/drawing/2010/main" val="0"/>
              </a:ext>
            </a:extLst>
          </a:blip>
          <a:srcRect/>
          <a:stretch>
            <a:fillRect/>
          </a:stretch>
        </p:blipFill>
        <p:spPr bwMode="auto">
          <a:xfrm>
            <a:off x="406400" y="5791201"/>
            <a:ext cx="1016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Box 14"/>
          <p:cNvSpPr txBox="1">
            <a:spLocks noChangeArrowheads="1"/>
          </p:cNvSpPr>
          <p:nvPr userDrawn="1"/>
        </p:nvSpPr>
        <p:spPr bwMode="auto">
          <a:xfrm>
            <a:off x="1574801" y="5867401"/>
            <a:ext cx="63273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800" b="1" dirty="0">
                <a:solidFill>
                  <a:schemeClr val="bg1"/>
                </a:solidFill>
                <a:cs typeface="Arial" charset="0"/>
              </a:rPr>
              <a:t>JAN is funded by a contract with the Office of Disability </a:t>
            </a:r>
          </a:p>
          <a:p>
            <a:pPr eaLnBrk="1" hangingPunct="1">
              <a:defRPr/>
            </a:pPr>
            <a:r>
              <a:rPr lang="en-US" sz="1800" b="1" dirty="0">
                <a:solidFill>
                  <a:schemeClr val="bg1"/>
                </a:solidFill>
                <a:cs typeface="Arial" charset="0"/>
              </a:rPr>
              <a:t>Employment Policy, U.S. Department of Labor.</a:t>
            </a:r>
          </a:p>
        </p:txBody>
      </p:sp>
    </p:spTree>
    <p:extLst>
      <p:ext uri="{BB962C8B-B14F-4D97-AF65-F5344CB8AC3E}">
        <p14:creationId xmlns:p14="http://schemas.microsoft.com/office/powerpoint/2010/main" val="1662754262"/>
      </p:ext>
    </p:extLst>
  </p:cSld>
  <p:clrMap bg1="lt1" tx1="dk1" bg2="lt2" tx2="dk2" accent1="accent1" accent2="accent2" accent3="accent3" accent4="accent4" accent5="accent5" accent6="accent6" hlink="hlink" folHlink="folHlink"/>
  <p:sldLayoutIdLst>
    <p:sldLayoutId id="2147483773" r:id="rId1"/>
  </p:sldLayoutIdLst>
  <p:transition spd="slow">
    <p:zoom/>
  </p:transition>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eeoc.gov/eeoc/newsroom/release/7-26-18a.cfm" TargetMode="External"/><Relationship Id="rId2" Type="http://schemas.openxmlformats.org/officeDocument/2006/relationships/hyperlink" Target="https://www.eeoc.gov/eeoc/newsroom/release/8-21-18.cf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eoc.gov/eeoc/newsroom/release/7-3-18a.cf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eoc.gov/eeoc/newsroom/release/9-7-18a.cfm" TargetMode="External"/><Relationship Id="rId2" Type="http://schemas.openxmlformats.org/officeDocument/2006/relationships/hyperlink" Target="https://www.eeoc.gov/eeoc/newsroom/release/2-27-19.cf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eoc.gov/eeoc/newsroom/release/4-6-18.cf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eeoc.gov/eeoc/newsroom/release/7-12-18a.cf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skjan.org/blogs/jan/2014/10/focus-on-effective-workplace-accommodations-for-employees-with-hearing-impairments.cfm" TargetMode="External"/><Relationship Id="rId2" Type="http://schemas.openxmlformats.org/officeDocument/2006/relationships/hyperlink" Target="https://askjan.org/disabilities/Hearing-Impairment.cfm" TargetMode="External"/><Relationship Id="rId1" Type="http://schemas.openxmlformats.org/officeDocument/2006/relationships/slideLayout" Target="../slideLayouts/slideLayout2.xml"/><Relationship Id="rId4" Type="http://schemas.openxmlformats.org/officeDocument/2006/relationships/hyperlink" Target="https://askjan.org/publications/consultants-corner/vol01iss01.cfm"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eeoc.gov/eeoc/newsroom/release/5-30-19.cf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eeoc.gov/eeoc/newsroom/release/11-29-18.cf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eoc.gov/eeoc/newsroom/release/2-20-18.cf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eeoc.gov/eeoc/newsroom/release/2-1-18b.cf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eoc.gov/eeoc/newsroom/release/12-19-18a.cfm" TargetMode="External"/><Relationship Id="rId2" Type="http://schemas.openxmlformats.org/officeDocument/2006/relationships/hyperlink" Target="https://www.eeoc.gov/eeoc/newsroom/release/12-10-18.cf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eeoc.gov/eeoc/newsroom/release/10-22-18a.cf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eeoc.gov/eeoc/newsroom/release/8-23-18.cfm" TargetMode="External"/><Relationship Id="rId2" Type="http://schemas.openxmlformats.org/officeDocument/2006/relationships/hyperlink" Target="https://www.eeoc.gov/eeoc/newsroom/release/8-31-18.cf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eeoc.gov/eeoc/newsroom/release/12-10-18.cf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eeoc.gov/facts/association_ada.html" TargetMode="External"/><Relationship Id="rId2" Type="http://schemas.openxmlformats.org/officeDocument/2006/relationships/hyperlink" Target="https://www.eeoc.gov/eeoc/newsroom/release/7-2-18a.cf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skjan.org/disabilities/Obesity.cfm" TargetMode="External"/><Relationship Id="rId2" Type="http://schemas.openxmlformats.org/officeDocument/2006/relationships/hyperlink" Target="https://www.eeoc.gov/eeoc/newsroom/release/4-10-12a.cf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eeoc.gov/eeoc/publications/ada-leave.cfm" TargetMode="External"/><Relationship Id="rId2" Type="http://schemas.openxmlformats.org/officeDocument/2006/relationships/hyperlink" Target="http://www.eeoc.gov/policy/docs/accommodation.html" TargetMode="External"/><Relationship Id="rId1" Type="http://schemas.openxmlformats.org/officeDocument/2006/relationships/slideLayout" Target="../slideLayouts/slideLayout2.xml"/><Relationship Id="rId6" Type="http://schemas.openxmlformats.org/officeDocument/2006/relationships/hyperlink" Target="http://www.askjan.org/" TargetMode="External"/><Relationship Id="rId5" Type="http://schemas.openxmlformats.org/officeDocument/2006/relationships/hyperlink" Target="http://www.eeoc.gov/facts/performance-conduct.html" TargetMode="External"/><Relationship Id="rId4" Type="http://schemas.openxmlformats.org/officeDocument/2006/relationships/hyperlink" Target="http://www.eeoc.gov/facts/telework.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eeoc.gov/laws/guidance/pregnancy_guidance.cfm" TargetMode="External"/><Relationship Id="rId2" Type="http://schemas.openxmlformats.org/officeDocument/2006/relationships/hyperlink" Target="http://www.eeoc.gov/eeoc/publications/pregnant_workers.cfm" TargetMode="External"/><Relationship Id="rId1" Type="http://schemas.openxmlformats.org/officeDocument/2006/relationships/slideLayout" Target="../slideLayouts/slideLayout2.xml"/><Relationship Id="rId5" Type="http://schemas.openxmlformats.org/officeDocument/2006/relationships/hyperlink" Target="http://www.eeoc.gov/eeoc/publications/pregnancy_health_providers.cfm" TargetMode="External"/><Relationship Id="rId4" Type="http://schemas.openxmlformats.org/officeDocument/2006/relationships/hyperlink" Target="http://www.eeoc.gov/eeoc/publications/pregnancy_factsheet.cfm"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askjan.org/topics/servanim.cf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ada.gov/regs2010/service_animal_qa.html" TargetMode="External"/><Relationship Id="rId4" Type="http://schemas.openxmlformats.org/officeDocument/2006/relationships/hyperlink" Target="https://www.ada.gov/service_animals_2010.htm"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mailto:jeanne.goldberg@eeoc.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eoc.gov/eeoc/plan/upload/2018par.pdf" TargetMode="External"/><Relationship Id="rId2" Type="http://schemas.openxmlformats.org/officeDocument/2006/relationships/hyperlink" Target="https://www.eeoc.gov/eeoc/newsroom/release/index.cf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eeoc.gov/eeoc/newsroom/release/03-19-19.cf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defRPr sz="3200">
                <a:solidFill>
                  <a:srgbClr val="002C5F"/>
                </a:solidFill>
                <a:latin typeface="Arial" panose="020B0604020202020204" pitchFamily="34" charset="0"/>
                <a:cs typeface="Arial" panose="020B0604020202020204" pitchFamily="34" charset="0"/>
              </a:defRPr>
            </a:lvl1pPr>
            <a:lvl2pPr marL="742950" indent="-285750">
              <a:spcBef>
                <a:spcPct val="20000"/>
              </a:spcBef>
              <a:buFont typeface="Wingdings" panose="05000000000000000000" pitchFamily="2" charset="2"/>
              <a:buChar char="§"/>
              <a:defRPr sz="2800">
                <a:solidFill>
                  <a:srgbClr val="002C5F"/>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2400">
                <a:solidFill>
                  <a:srgbClr val="002C5F"/>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9pPr>
          </a:lstStyle>
          <a:p>
            <a:pPr fontAlgn="base">
              <a:spcBef>
                <a:spcPct val="0"/>
              </a:spcBef>
              <a:spcAft>
                <a:spcPct val="0"/>
              </a:spcAft>
              <a:defRPr/>
            </a:pPr>
            <a:fld id="{469AE71D-2325-4416-8AA5-EBD4D747F812}" type="slidenum">
              <a:rPr lang="en-US" altLang="en-US" sz="1400">
                <a:solidFill>
                  <a:prstClr val="white"/>
                </a:solidFill>
              </a:rPr>
              <a:pPr fontAlgn="base">
                <a:spcBef>
                  <a:spcPct val="0"/>
                </a:spcBef>
                <a:spcAft>
                  <a:spcPct val="0"/>
                </a:spcAft>
                <a:defRPr/>
              </a:pPr>
              <a:t>1</a:t>
            </a:fld>
            <a:endParaRPr lang="en-US" altLang="en-US" sz="1400">
              <a:solidFill>
                <a:prstClr val="white"/>
              </a:solidFill>
            </a:endParaRPr>
          </a:p>
        </p:txBody>
      </p:sp>
      <p:sp>
        <p:nvSpPr>
          <p:cNvPr id="67587" name="Content Placeholder 2"/>
          <p:cNvSpPr>
            <a:spLocks noGrp="1"/>
          </p:cNvSpPr>
          <p:nvPr>
            <p:ph idx="1"/>
          </p:nvPr>
        </p:nvSpPr>
        <p:spPr>
          <a:xfrm>
            <a:off x="1733384" y="2743200"/>
            <a:ext cx="8477416" cy="2590800"/>
          </a:xfrm>
        </p:spPr>
        <p:txBody>
          <a:bodyPr>
            <a:normAutofit fontScale="85000" lnSpcReduction="20000"/>
          </a:bodyPr>
          <a:lstStyle/>
          <a:p>
            <a:endParaRPr lang="en-US" altLang="en-US" dirty="0"/>
          </a:p>
          <a:p>
            <a:endParaRPr lang="en-US" altLang="en-US" sz="1200" dirty="0"/>
          </a:p>
          <a:p>
            <a:r>
              <a:rPr lang="en-US" sz="3200" dirty="0"/>
              <a:t>  2019 ADA Update</a:t>
            </a:r>
          </a:p>
          <a:p>
            <a:r>
              <a:rPr lang="en-US" b="0" dirty="0"/>
              <a:t>Jeanne Goldberg</a:t>
            </a:r>
          </a:p>
          <a:p>
            <a:r>
              <a:rPr lang="en-US" b="0" dirty="0"/>
              <a:t>Senior Attorney-Advisor</a:t>
            </a:r>
          </a:p>
          <a:p>
            <a:r>
              <a:rPr lang="en-US" b="0" dirty="0"/>
              <a:t>Office of Legal Counsel</a:t>
            </a:r>
          </a:p>
          <a:p>
            <a:r>
              <a:rPr lang="en-US" b="0" dirty="0"/>
              <a:t>   U.S. Equal Employment Opportunity Commission</a:t>
            </a:r>
          </a:p>
          <a:p>
            <a:endParaRPr lang="en-US" altLang="en-US" sz="1600" dirty="0"/>
          </a:p>
          <a:p>
            <a:endParaRPr lang="en-US" altLang="en-US" sz="2000" dirty="0"/>
          </a:p>
        </p:txBody>
      </p:sp>
    </p:spTree>
    <p:extLst>
      <p:ext uri="{BB962C8B-B14F-4D97-AF65-F5344CB8AC3E}">
        <p14:creationId xmlns:p14="http://schemas.microsoft.com/office/powerpoint/2010/main" val="921041598"/>
      </p:ext>
    </p:extLst>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06686-2278-451A-9E5B-0FAAC2405983}"/>
              </a:ext>
            </a:extLst>
          </p:cNvPr>
          <p:cNvSpPr>
            <a:spLocks noGrp="1"/>
          </p:cNvSpPr>
          <p:nvPr>
            <p:ph type="title"/>
          </p:nvPr>
        </p:nvSpPr>
        <p:spPr>
          <a:xfrm>
            <a:off x="544286" y="169182"/>
            <a:ext cx="10515600" cy="1325563"/>
          </a:xfrm>
        </p:spPr>
        <p:txBody>
          <a:bodyPr>
            <a:noAutofit/>
          </a:bodyPr>
          <a:lstStyle/>
          <a:p>
            <a:r>
              <a:rPr lang="en-US" sz="3200" b="1" dirty="0">
                <a:latin typeface="+mn-lt"/>
              </a:rPr>
              <a:t>Are you ADA-compliant when assessing medical information obtained in post-offer or fitness for duty exams? </a:t>
            </a:r>
            <a:br>
              <a:rPr lang="en-US" sz="3200" b="1" dirty="0">
                <a:latin typeface="+mn-lt"/>
              </a:rPr>
            </a:br>
            <a:endParaRPr lang="en-US" sz="3200" dirty="0">
              <a:latin typeface="+mn-lt"/>
            </a:endParaRPr>
          </a:p>
        </p:txBody>
      </p:sp>
      <p:sp>
        <p:nvSpPr>
          <p:cNvPr id="3" name="Content Placeholder 2">
            <a:extLst>
              <a:ext uri="{FF2B5EF4-FFF2-40B4-BE49-F238E27FC236}">
                <a16:creationId xmlns:a16="http://schemas.microsoft.com/office/drawing/2014/main" id="{B26B8ABA-15B7-496F-823A-4D68E8B003C3}"/>
              </a:ext>
            </a:extLst>
          </p:cNvPr>
          <p:cNvSpPr>
            <a:spLocks noGrp="1"/>
          </p:cNvSpPr>
          <p:nvPr>
            <p:ph idx="1"/>
          </p:nvPr>
        </p:nvSpPr>
        <p:spPr>
          <a:xfrm>
            <a:off x="838200" y="1494745"/>
            <a:ext cx="10515600" cy="4351338"/>
          </a:xfrm>
        </p:spPr>
        <p:txBody>
          <a:bodyPr>
            <a:normAutofit fontScale="25000" lnSpcReduction="20000"/>
          </a:bodyPr>
          <a:lstStyle/>
          <a:p>
            <a:r>
              <a:rPr lang="en-US" sz="11200" b="1" dirty="0"/>
              <a:t>Pre-litigation EEOC Settlement of Charge with </a:t>
            </a:r>
            <a:r>
              <a:rPr lang="en-US" sz="11200" b="1" dirty="0" err="1"/>
              <a:t>Cumbres</a:t>
            </a:r>
            <a:r>
              <a:rPr lang="en-US" sz="11200" b="1" dirty="0"/>
              <a:t> &amp; Toltec Scenic Railroad (Aug. 2018),  </a:t>
            </a:r>
            <a:r>
              <a:rPr lang="en-US" sz="11200" b="1" u="sng" dirty="0">
                <a:hlinkClick r:id="rId2"/>
              </a:rPr>
              <a:t>https://www.eeoc.gov/eeoc/newsroom/release/8-21-18.cfm</a:t>
            </a:r>
            <a:r>
              <a:rPr lang="en-US" sz="11200" b="1" dirty="0">
                <a:hlinkClick r:id="rId2"/>
              </a:rPr>
              <a:t>.</a:t>
            </a:r>
            <a:r>
              <a:rPr lang="en-US" sz="11200" b="1" dirty="0"/>
              <a:t> </a:t>
            </a:r>
            <a:r>
              <a:rPr lang="en-US" sz="11200" dirty="0"/>
              <a:t>Charge alleged employer rescinded offer to qualified applicant for brakeman position based on his disability without individualized assessment of whether he could perform the essential functions. Settlement included financial relief, policy changes, and training.</a:t>
            </a:r>
            <a:endParaRPr lang="en-US" sz="11200" u="sng" dirty="0"/>
          </a:p>
          <a:p>
            <a:endParaRPr lang="en-US" sz="11200" u="sng" dirty="0"/>
          </a:p>
          <a:p>
            <a:r>
              <a:rPr lang="en-US" sz="11200" b="1" u="sng" dirty="0"/>
              <a:t>EEOC v. Zachry Industrial, Inc</a:t>
            </a:r>
            <a:r>
              <a:rPr lang="en-US" sz="11200" b="1" dirty="0"/>
              <a:t>., 1:18-cv-58-HSO-JCG (S.D. Miss. consent decree entered July 2018), </a:t>
            </a:r>
            <a:r>
              <a:rPr lang="en-US" sz="11200" b="1" u="sng" dirty="0">
                <a:hlinkClick r:id="rId3"/>
              </a:rPr>
              <a:t>https://www.eeoc.gov/eeoc/newsroom/release/7-26-18a.cfm</a:t>
            </a:r>
            <a:r>
              <a:rPr lang="en-US" sz="11200" b="1" dirty="0">
                <a:hlinkClick r:id="rId3"/>
              </a:rPr>
              <a:t>.</a:t>
            </a:r>
            <a:r>
              <a:rPr lang="en-US" sz="11200" b="1" dirty="0"/>
              <a:t> </a:t>
            </a:r>
            <a:r>
              <a:rPr lang="en-US" sz="11200" dirty="0"/>
              <a:t>EEOC alleged a construction and industrial contractor violated the ADA by terminating four employees because an occupational health exam revealed they had disabilities, without conducting an individualized assessment and despite their adequate work performance.  Settlement of $135,000 and other relief.</a:t>
            </a:r>
          </a:p>
          <a:p>
            <a:pPr marL="0" indent="0">
              <a:buNone/>
            </a:pPr>
            <a:endParaRPr lang="en-US" sz="9600" u="sng" dirty="0"/>
          </a:p>
          <a:p>
            <a:endParaRPr lang="en-US" dirty="0"/>
          </a:p>
        </p:txBody>
      </p:sp>
    </p:spTree>
    <p:extLst>
      <p:ext uri="{BB962C8B-B14F-4D97-AF65-F5344CB8AC3E}">
        <p14:creationId xmlns:p14="http://schemas.microsoft.com/office/powerpoint/2010/main" val="245151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31AD-E00B-46EC-8599-D5CFF2FDA064}"/>
              </a:ext>
            </a:extLst>
          </p:cNvPr>
          <p:cNvSpPr>
            <a:spLocks noGrp="1"/>
          </p:cNvSpPr>
          <p:nvPr>
            <p:ph type="title"/>
          </p:nvPr>
        </p:nvSpPr>
        <p:spPr>
          <a:xfrm>
            <a:off x="431800" y="254289"/>
            <a:ext cx="10515600" cy="1325563"/>
          </a:xfrm>
        </p:spPr>
        <p:txBody>
          <a:bodyPr>
            <a:noAutofit/>
          </a:bodyPr>
          <a:lstStyle/>
          <a:p>
            <a:r>
              <a:rPr lang="en-US" sz="3200" b="1" dirty="0">
                <a:latin typeface="+mn-lt"/>
              </a:rPr>
              <a:t>Do Your Hiring Officials, HR Staff, Managers, and Supervisors Know that Accommodation May Be Requested at Any Time?</a:t>
            </a:r>
          </a:p>
        </p:txBody>
      </p:sp>
      <p:sp>
        <p:nvSpPr>
          <p:cNvPr id="3" name="Content Placeholder 2">
            <a:extLst>
              <a:ext uri="{FF2B5EF4-FFF2-40B4-BE49-F238E27FC236}">
                <a16:creationId xmlns:a16="http://schemas.microsoft.com/office/drawing/2014/main" id="{2DF28756-0DAD-4046-8947-37EE3431BFBB}"/>
              </a:ext>
            </a:extLst>
          </p:cNvPr>
          <p:cNvSpPr>
            <a:spLocks noGrp="1"/>
          </p:cNvSpPr>
          <p:nvPr>
            <p:ph idx="1"/>
          </p:nvPr>
        </p:nvSpPr>
        <p:spPr>
          <a:xfrm>
            <a:off x="936171" y="2010682"/>
            <a:ext cx="10515600" cy="4351338"/>
          </a:xfrm>
        </p:spPr>
        <p:txBody>
          <a:bodyPr/>
          <a:lstStyle/>
          <a:p>
            <a:r>
              <a:rPr lang="en-US" sz="3200" b="1" u="sng" dirty="0"/>
              <a:t>EEOC v. Jones Lang LaSalle Americas, Inc.</a:t>
            </a:r>
            <a:r>
              <a:rPr lang="en-US" sz="3200" b="1" dirty="0"/>
              <a:t>, Civil Action No. 1:17-cv-04017-ELR-JSA (N.D. Ga. consent decree entered July 2018), </a:t>
            </a:r>
            <a:r>
              <a:rPr lang="en-US" sz="3200" b="1" dirty="0">
                <a:hlinkClick r:id="rId2"/>
              </a:rPr>
              <a:t>https://www.eeoc.gov/eeoc/newsroom/release/7-3-18a.cfm</a:t>
            </a:r>
            <a:r>
              <a:rPr lang="en-US" sz="3200" b="1" dirty="0"/>
              <a:t>. </a:t>
            </a:r>
          </a:p>
          <a:p>
            <a:r>
              <a:rPr lang="en-US" sz="3200" dirty="0"/>
              <a:t>$82,500 settlement of claim that employer violated ADA by rescinding job offer to applicant who had accepted offer and then disclosed her disability after HR reached out to discuss her new position.</a:t>
            </a:r>
            <a:endParaRPr lang="en-US" sz="3200" u="sng" dirty="0"/>
          </a:p>
          <a:p>
            <a:endParaRPr lang="en-US" sz="3200" u="sng" dirty="0"/>
          </a:p>
          <a:p>
            <a:endParaRPr lang="en-US" dirty="0"/>
          </a:p>
        </p:txBody>
      </p:sp>
    </p:spTree>
    <p:extLst>
      <p:ext uri="{BB962C8B-B14F-4D97-AF65-F5344CB8AC3E}">
        <p14:creationId xmlns:p14="http://schemas.microsoft.com/office/powerpoint/2010/main" val="3456206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6A380-3DC0-428B-BDC2-38EE00A4EA44}"/>
              </a:ext>
            </a:extLst>
          </p:cNvPr>
          <p:cNvSpPr>
            <a:spLocks noGrp="1"/>
          </p:cNvSpPr>
          <p:nvPr>
            <p:ph type="title"/>
          </p:nvPr>
        </p:nvSpPr>
        <p:spPr>
          <a:xfrm>
            <a:off x="413657" y="97290"/>
            <a:ext cx="10515600" cy="1325563"/>
          </a:xfrm>
        </p:spPr>
        <p:txBody>
          <a:bodyPr>
            <a:normAutofit fontScale="90000"/>
          </a:bodyPr>
          <a:lstStyle/>
          <a:p>
            <a:pPr lvl="0"/>
            <a:r>
              <a:rPr lang="en-US" b="1" dirty="0"/>
              <a:t/>
            </a:r>
            <a:br>
              <a:rPr lang="en-US" b="1" dirty="0"/>
            </a:br>
            <a:r>
              <a:rPr lang="en-US" b="1" dirty="0">
                <a:latin typeface="+mn-lt"/>
              </a:rPr>
              <a:t/>
            </a:r>
            <a:br>
              <a:rPr lang="en-US" b="1" dirty="0">
                <a:latin typeface="+mn-lt"/>
              </a:rPr>
            </a:br>
            <a:r>
              <a:rPr lang="en-US" b="1" dirty="0">
                <a:latin typeface="+mn-lt"/>
              </a:rPr>
              <a:t/>
            </a:r>
            <a:br>
              <a:rPr lang="en-US" b="1" dirty="0">
                <a:latin typeface="+mn-lt"/>
              </a:rPr>
            </a:br>
            <a:r>
              <a:rPr lang="en-US" sz="3100" b="1" dirty="0">
                <a:latin typeface="+mn-lt"/>
              </a:rPr>
              <a:t>Do Your Hiring Officials, HR Staff, Managers, and Supervisors Know How to Accommodate Applicants with Hearing Impairments?</a:t>
            </a:r>
            <a:br>
              <a:rPr lang="en-US" sz="3100" b="1" dirty="0">
                <a:latin typeface="+mn-lt"/>
              </a:rPr>
            </a:br>
            <a:r>
              <a:rPr lang="en-US" b="1" dirty="0"/>
              <a:t/>
            </a:r>
            <a:br>
              <a:rPr lang="en-US" b="1" dirty="0"/>
            </a:br>
            <a:r>
              <a:rPr lang="en-US" b="1" dirty="0">
                <a:latin typeface="+mn-lt"/>
              </a:rPr>
              <a:t/>
            </a:r>
            <a:br>
              <a:rPr lang="en-US"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A3EFF64D-A79B-4A3B-BF1E-F57CA2AD82E8}"/>
              </a:ext>
            </a:extLst>
          </p:cNvPr>
          <p:cNvSpPr>
            <a:spLocks noGrp="1"/>
          </p:cNvSpPr>
          <p:nvPr>
            <p:ph idx="1"/>
          </p:nvPr>
        </p:nvSpPr>
        <p:spPr>
          <a:xfrm>
            <a:off x="506351" y="1857623"/>
            <a:ext cx="10515600" cy="4351338"/>
          </a:xfrm>
        </p:spPr>
        <p:txBody>
          <a:bodyPr>
            <a:normAutofit fontScale="25000" lnSpcReduction="20000"/>
          </a:bodyPr>
          <a:lstStyle/>
          <a:p>
            <a:r>
              <a:rPr lang="en-US" sz="9600" b="1" u="sng" dirty="0"/>
              <a:t>EEOC v. USA Parking</a:t>
            </a:r>
            <a:r>
              <a:rPr lang="en-US" sz="9600" b="1" dirty="0"/>
              <a:t>, Civil Action No. 18-23984 (S.D. Fla. consent decree entered Feb. 2019),  </a:t>
            </a:r>
            <a:r>
              <a:rPr lang="en-US" sz="9600" b="1" u="sng" dirty="0">
                <a:hlinkClick r:id="rId2"/>
              </a:rPr>
              <a:t>https://www.eeoc.gov/eeoc/newsroom/release/2-27-19.cfm</a:t>
            </a:r>
            <a:r>
              <a:rPr lang="en-US" sz="9600" b="1" dirty="0">
                <a:hlinkClick r:id="rId2"/>
              </a:rPr>
              <a:t>.</a:t>
            </a:r>
            <a:r>
              <a:rPr lang="en-US" sz="9600" b="1" dirty="0"/>
              <a:t>  </a:t>
            </a:r>
            <a:r>
              <a:rPr lang="en-US" sz="9600" dirty="0"/>
              <a:t>EEOC alleged parking valet service refused to hire applicant because of hearing impairment. Settlement of $150,000 included training and affirmative recruitment of hearing impaired applicants and revised written position qualifications making clear effective communication with customers could be verbal or written</a:t>
            </a:r>
          </a:p>
          <a:p>
            <a:pPr marL="0" indent="0">
              <a:buNone/>
            </a:pPr>
            <a:endParaRPr lang="en-US" sz="9600" b="1" u="sng" dirty="0"/>
          </a:p>
          <a:p>
            <a:r>
              <a:rPr lang="en-US" sz="9600" b="1" u="sng" dirty="0"/>
              <a:t>EEOC v. Jacksons Food Stores, Inc</a:t>
            </a:r>
            <a:r>
              <a:rPr lang="en-US" sz="9600" b="1" dirty="0"/>
              <a:t>., Case No. 2:17-CV-01285 (W.D. Wash. consent decree entered Sept. 2018), </a:t>
            </a:r>
            <a:r>
              <a:rPr lang="en-US" sz="9600" b="1" u="sng" dirty="0">
                <a:hlinkClick r:id="rId3"/>
              </a:rPr>
              <a:t>https://www.eeoc.gov/eeoc/newsroom/release/9-7-18a.cfm</a:t>
            </a:r>
            <a:r>
              <a:rPr lang="en-US" sz="9600" b="1" dirty="0">
                <a:hlinkClick r:id="rId3"/>
              </a:rPr>
              <a:t>.</a:t>
            </a:r>
            <a:r>
              <a:rPr lang="en-US" sz="9600" b="1" dirty="0"/>
              <a:t> </a:t>
            </a:r>
            <a:r>
              <a:rPr lang="en-US" sz="9600" dirty="0"/>
              <a:t>EEOC alleged chain convenience store manager refused to interview applicant once he explained he was deaf and would need sign language interpreter for interview, even though his online application had resulted in his being selected for interview based on his qualifications and experience working in similar jobs.  Settlement of $88,000 and other relief pursuant to a 5-year consent decree. </a:t>
            </a:r>
          </a:p>
          <a:p>
            <a:pPr marL="0" indent="0">
              <a:buNone/>
            </a:pPr>
            <a:endParaRPr lang="en-US" sz="8000" b="1" dirty="0"/>
          </a:p>
          <a:p>
            <a:endParaRPr lang="en-US" dirty="0"/>
          </a:p>
        </p:txBody>
      </p:sp>
    </p:spTree>
    <p:extLst>
      <p:ext uri="{BB962C8B-B14F-4D97-AF65-F5344CB8AC3E}">
        <p14:creationId xmlns:p14="http://schemas.microsoft.com/office/powerpoint/2010/main" val="153139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3562D-2B38-4B19-AA4C-2AA8B37EB164}"/>
              </a:ext>
            </a:extLst>
          </p:cNvPr>
          <p:cNvSpPr>
            <a:spLocks noGrp="1"/>
          </p:cNvSpPr>
          <p:nvPr>
            <p:ph type="title"/>
          </p:nvPr>
        </p:nvSpPr>
        <p:spPr>
          <a:xfrm>
            <a:off x="457200" y="31976"/>
            <a:ext cx="10515600" cy="1325563"/>
          </a:xfrm>
        </p:spPr>
        <p:txBody>
          <a:bodyPr>
            <a:normAutofit fontScale="90000"/>
          </a:bodyPr>
          <a:lstStyle/>
          <a:p>
            <a:r>
              <a:rPr lang="en-US" sz="3600" b="1" dirty="0">
                <a:latin typeface="+mn-lt"/>
              </a:rPr>
              <a:t/>
            </a:r>
            <a:br>
              <a:rPr lang="en-US" sz="3600" b="1" dirty="0">
                <a:latin typeface="+mn-lt"/>
              </a:rPr>
            </a:br>
            <a:r>
              <a:rPr lang="en-US" sz="3600" b="1" dirty="0">
                <a:latin typeface="+mn-lt"/>
              </a:rPr>
              <a:t/>
            </a:r>
            <a:br>
              <a:rPr lang="en-US" sz="3600" b="1" dirty="0">
                <a:latin typeface="+mn-lt"/>
              </a:rPr>
            </a:br>
            <a:r>
              <a:rPr lang="en-US" sz="3100" b="1" dirty="0">
                <a:latin typeface="+mn-lt"/>
              </a:rPr>
              <a:t>Do Your Hiring Officials, HR Staff, Managers, and Supervisors Know How to Accommodate Applicants with Hearing Impairments?</a:t>
            </a:r>
            <a:br>
              <a:rPr lang="en-US" sz="3100" b="1" dirty="0">
                <a:latin typeface="+mn-lt"/>
              </a:rPr>
            </a:br>
            <a:r>
              <a:rPr lang="en-US" b="1" dirty="0"/>
              <a:t/>
            </a:r>
            <a:br>
              <a:rPr lang="en-US" b="1" dirty="0"/>
            </a:br>
            <a:endParaRPr lang="en-US" dirty="0">
              <a:latin typeface="+mn-lt"/>
            </a:endParaRPr>
          </a:p>
        </p:txBody>
      </p:sp>
      <p:sp>
        <p:nvSpPr>
          <p:cNvPr id="3" name="Content Placeholder 2">
            <a:extLst>
              <a:ext uri="{FF2B5EF4-FFF2-40B4-BE49-F238E27FC236}">
                <a16:creationId xmlns:a16="http://schemas.microsoft.com/office/drawing/2014/main" id="{25594B6A-B61C-46E4-BE08-4AC6DEDDE200}"/>
              </a:ext>
            </a:extLst>
          </p:cNvPr>
          <p:cNvSpPr>
            <a:spLocks noGrp="1"/>
          </p:cNvSpPr>
          <p:nvPr>
            <p:ph idx="1"/>
          </p:nvPr>
        </p:nvSpPr>
        <p:spPr>
          <a:xfrm>
            <a:off x="838200" y="1357539"/>
            <a:ext cx="10515600" cy="4351338"/>
          </a:xfrm>
        </p:spPr>
        <p:txBody>
          <a:bodyPr>
            <a:noAutofit/>
          </a:bodyPr>
          <a:lstStyle/>
          <a:p>
            <a:r>
              <a:rPr lang="en-US" b="1" u="sng" dirty="0"/>
              <a:t>EEOC v. Capstone Logistics, LLC</a:t>
            </a:r>
            <a:r>
              <a:rPr lang="en-US" b="1" dirty="0"/>
              <a:t>, Civil Action No. 1:17-cv-01980 (D. Md. consent decree entered April 2018), </a:t>
            </a:r>
            <a:r>
              <a:rPr lang="en-US" b="1" u="sng" dirty="0">
                <a:hlinkClick r:id="rId2"/>
              </a:rPr>
              <a:t>https://www.eeoc.gov/eeoc/newsroom/release/4-6-18.cfm</a:t>
            </a:r>
            <a:r>
              <a:rPr lang="en-US" b="1" dirty="0"/>
              <a:t>. </a:t>
            </a:r>
          </a:p>
          <a:p>
            <a:r>
              <a:rPr lang="en-US" dirty="0"/>
              <a:t>EEOC alleged after site manager told deaf applicant for warehouse they would reschedule job interview so that human resources and an interpreter could be present, company never rescheduled.  Manager instead sent applicant text message saying, “…we have determined that there is no job that we can offer that would be safe for you....” </a:t>
            </a:r>
          </a:p>
          <a:p>
            <a:r>
              <a:rPr lang="en-US" dirty="0"/>
              <a:t>EEOC alleged applicant was never asked about his ability to perform any of the essential functions of warehouse position, with or without reasonable accommodation. Settlement of $50,000 and other relief pursuant to a 3-year consent decree.</a:t>
            </a:r>
            <a:endParaRPr lang="en-US" u="sng" dirty="0"/>
          </a:p>
          <a:p>
            <a:pPr marL="0" indent="0">
              <a:buNone/>
            </a:pPr>
            <a:endParaRPr lang="en-US" sz="2400" dirty="0"/>
          </a:p>
        </p:txBody>
      </p:sp>
    </p:spTree>
    <p:extLst>
      <p:ext uri="{BB962C8B-B14F-4D97-AF65-F5344CB8AC3E}">
        <p14:creationId xmlns:p14="http://schemas.microsoft.com/office/powerpoint/2010/main" val="123065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503A-0590-4A44-BE54-ECC6881D461F}"/>
              </a:ext>
            </a:extLst>
          </p:cNvPr>
          <p:cNvSpPr>
            <a:spLocks noGrp="1"/>
          </p:cNvSpPr>
          <p:nvPr>
            <p:ph type="title"/>
          </p:nvPr>
        </p:nvSpPr>
        <p:spPr/>
        <p:txBody>
          <a:bodyPr>
            <a:normAutofit fontScale="90000"/>
          </a:bodyPr>
          <a:lstStyle/>
          <a:p>
            <a:r>
              <a:rPr lang="en-US" b="1" dirty="0"/>
              <a:t/>
            </a:r>
            <a:br>
              <a:rPr lang="en-US" b="1" dirty="0"/>
            </a:br>
            <a:r>
              <a:rPr lang="en-US" b="1" dirty="0"/>
              <a:t/>
            </a:r>
            <a:br>
              <a:rPr lang="en-US" b="1" dirty="0"/>
            </a:br>
            <a:r>
              <a:rPr lang="en-US" b="1" dirty="0"/>
              <a:t/>
            </a:r>
            <a:br>
              <a:rPr lang="en-US" b="1" dirty="0"/>
            </a:br>
            <a:r>
              <a:rPr lang="en-US" sz="3600" b="1" dirty="0">
                <a:latin typeface="+mn-lt"/>
              </a:rPr>
              <a:t>Do Your Hiring Officials, HR Staff, Managers, and Supervisors Know How to Accommodate Employees with Hearing Impairments?</a:t>
            </a:r>
            <a:br>
              <a:rPr lang="en-US" sz="3600" b="1" dirty="0">
                <a:latin typeface="+mn-lt"/>
              </a:rPr>
            </a:br>
            <a:r>
              <a:rPr lang="en-US" sz="6600" b="1" dirty="0">
                <a:latin typeface="+mn-lt"/>
              </a:rPr>
              <a:t> </a:t>
            </a:r>
            <a:br>
              <a:rPr lang="en-US" sz="6600"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6CB25715-870E-4ED1-ACB4-6790C8F6FF8B}"/>
              </a:ext>
            </a:extLst>
          </p:cNvPr>
          <p:cNvSpPr>
            <a:spLocks noGrp="1"/>
          </p:cNvSpPr>
          <p:nvPr>
            <p:ph idx="1"/>
          </p:nvPr>
        </p:nvSpPr>
        <p:spPr/>
        <p:txBody>
          <a:bodyPr/>
          <a:lstStyle/>
          <a:p>
            <a:endParaRPr lang="en-US" b="1" u="sng" dirty="0"/>
          </a:p>
          <a:p>
            <a:r>
              <a:rPr lang="en-US" b="1" u="sng" dirty="0"/>
              <a:t>EEOC v. AT&amp;T Pacific Bell Telephone Company</a:t>
            </a:r>
            <a:r>
              <a:rPr lang="en-US" b="1" dirty="0"/>
              <a:t>, Case No. 1:17-cv-01059-LJO-EPG (E.D. Cal. consent decree entered July 2018), </a:t>
            </a:r>
            <a:r>
              <a:rPr lang="en-US" b="1" u="sng" dirty="0">
                <a:hlinkClick r:id="rId2"/>
              </a:rPr>
              <a:t>https://www.eeoc.gov/eeoc/newsroom/release/7-12-18a.cfm</a:t>
            </a:r>
            <a:r>
              <a:rPr lang="en-US" b="1" dirty="0">
                <a:hlinkClick r:id="rId2"/>
              </a:rPr>
              <a:t>.</a:t>
            </a:r>
            <a:r>
              <a:rPr lang="en-US" b="1" dirty="0"/>
              <a:t> </a:t>
            </a:r>
            <a:r>
              <a:rPr lang="en-US" dirty="0"/>
              <a:t>EEOC alleged that despite numerous requests for a sign language interpreter, managers chose instead to stand close to employee during meetings so he could read their lips, or to jot down notes explaining meeting after the fact.  Settlement of $15,000 and other relief pursuant to a 2-year consent decree.</a:t>
            </a:r>
            <a:endParaRPr lang="en-US" u="sng" dirty="0"/>
          </a:p>
          <a:p>
            <a:endParaRPr lang="en-US" dirty="0"/>
          </a:p>
        </p:txBody>
      </p:sp>
    </p:spTree>
    <p:extLst>
      <p:ext uri="{BB962C8B-B14F-4D97-AF65-F5344CB8AC3E}">
        <p14:creationId xmlns:p14="http://schemas.microsoft.com/office/powerpoint/2010/main" val="2522217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1F71-99B1-46B0-B2BF-249C96528424}"/>
              </a:ext>
            </a:extLst>
          </p:cNvPr>
          <p:cNvSpPr>
            <a:spLocks noGrp="1"/>
          </p:cNvSpPr>
          <p:nvPr>
            <p:ph type="title"/>
          </p:nvPr>
        </p:nvSpPr>
        <p:spPr>
          <a:xfrm>
            <a:off x="838200" y="309707"/>
            <a:ext cx="10515600" cy="1325563"/>
          </a:xfrm>
        </p:spPr>
        <p:txBody>
          <a:bodyPr>
            <a:noAutofit/>
          </a:bodyPr>
          <a:lstStyle/>
          <a:p>
            <a:r>
              <a:rPr lang="en-US" sz="2800" b="1" dirty="0">
                <a:latin typeface="+mn-lt"/>
              </a:rPr>
              <a:t>Do Your Hiring Officials, HR Staff, Managers, and Supervisors Know How to Accommodate Employees with Hearing Impairments?</a:t>
            </a:r>
            <a:br>
              <a:rPr lang="en-US" sz="2800" b="1" dirty="0">
                <a:latin typeface="+mn-lt"/>
              </a:rPr>
            </a:br>
            <a:endParaRPr lang="en-US" sz="2800" dirty="0">
              <a:latin typeface="+mn-lt"/>
            </a:endParaRPr>
          </a:p>
        </p:txBody>
      </p:sp>
      <p:sp>
        <p:nvSpPr>
          <p:cNvPr id="3" name="Content Placeholder 2">
            <a:extLst>
              <a:ext uri="{FF2B5EF4-FFF2-40B4-BE49-F238E27FC236}">
                <a16:creationId xmlns:a16="http://schemas.microsoft.com/office/drawing/2014/main" id="{D06CD04E-7C63-4E20-B416-0A5AFA24A519}"/>
              </a:ext>
            </a:extLst>
          </p:cNvPr>
          <p:cNvSpPr>
            <a:spLocks noGrp="1"/>
          </p:cNvSpPr>
          <p:nvPr>
            <p:ph idx="1"/>
          </p:nvPr>
        </p:nvSpPr>
        <p:spPr/>
        <p:txBody>
          <a:bodyPr>
            <a:normAutofit fontScale="55000" lnSpcReduction="20000"/>
          </a:bodyPr>
          <a:lstStyle/>
          <a:p>
            <a:r>
              <a:rPr lang="en-US" sz="3800" b="1" u="sng" dirty="0"/>
              <a:t>Stokes v. Nielsen</a:t>
            </a:r>
            <a:r>
              <a:rPr lang="en-US" sz="3800" b="1" dirty="0"/>
              <a:t>, 2018 WL 4859088 (5th Cir. Oct. 4, 2018).  </a:t>
            </a:r>
            <a:r>
              <a:rPr lang="en-US" sz="3800" dirty="0"/>
              <a:t>Employee with vision impairment brought denial of accommodation claim against the Department of Homeland Security for failing to provide her with meeting materials either in large font that she could use at the meeting, or electronically in advance so that she could review them before the meeting using her assistive technology.  Summary judgment for employer denied.</a:t>
            </a:r>
          </a:p>
          <a:p>
            <a:r>
              <a:rPr lang="en-US" sz="3800" dirty="0"/>
              <a:t>Court rejected DHS’s argument that it was only required to provide reasonable accommodations needed for plaintiff to perform essential functions.  Participating in the meeting with the benefit of the same materials others had could be viewed as accommodation to enjoy equal benefits and privileges of employment.  Receiving materials after the meeting was not effective.  She did not waive her right to an effective accommodation for on-site meetings simply because she accepted inferior accommodations for offsite meetings when advance materials may not have been feasible.</a:t>
            </a:r>
            <a:endParaRPr lang="en-US" sz="3800" u="sng" dirty="0"/>
          </a:p>
          <a:p>
            <a:r>
              <a:rPr lang="en-US" sz="3800" dirty="0"/>
              <a:t>See also </a:t>
            </a:r>
            <a:r>
              <a:rPr lang="en-US" sz="3800" b="1" u="sng" dirty="0" err="1"/>
              <a:t>Cadoret</a:t>
            </a:r>
            <a:r>
              <a:rPr lang="en-US" sz="3800" b="1" u="sng" dirty="0"/>
              <a:t> v. Sikorsky Aircraft Corp</a:t>
            </a:r>
            <a:r>
              <a:rPr lang="en-US" sz="3800" b="1" dirty="0"/>
              <a:t>., 2018 WL 806548 (D. Conn. Feb. 9, 2018) </a:t>
            </a:r>
            <a:r>
              <a:rPr lang="en-US" sz="3800" dirty="0"/>
              <a:t>(employer violated ADA during period it provided ineffective solutions such as text-to-speech software, written materials, or a one-on-one meeting after the larger meeting; later complied with ADA when it began providing interpreter or using VRI for employee meetings and trainings).</a:t>
            </a:r>
            <a:endParaRPr lang="en-US" sz="3800" b="1" dirty="0"/>
          </a:p>
          <a:p>
            <a:endParaRPr lang="en-US" sz="3800" dirty="0"/>
          </a:p>
          <a:p>
            <a:endParaRPr lang="en-US" dirty="0"/>
          </a:p>
        </p:txBody>
      </p:sp>
    </p:spTree>
    <p:extLst>
      <p:ext uri="{BB962C8B-B14F-4D97-AF65-F5344CB8AC3E}">
        <p14:creationId xmlns:p14="http://schemas.microsoft.com/office/powerpoint/2010/main" val="2544051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09523-40AF-4D36-8758-1A1629941D9A}"/>
              </a:ext>
            </a:extLst>
          </p:cNvPr>
          <p:cNvSpPr>
            <a:spLocks noGrp="1"/>
          </p:cNvSpPr>
          <p:nvPr>
            <p:ph type="title"/>
          </p:nvPr>
        </p:nvSpPr>
        <p:spPr/>
        <p:txBody>
          <a:bodyPr/>
          <a:lstStyle/>
          <a:p>
            <a:r>
              <a:rPr lang="en-US" b="1" dirty="0"/>
              <a:t>JAN Resources</a:t>
            </a:r>
          </a:p>
        </p:txBody>
      </p:sp>
      <p:sp>
        <p:nvSpPr>
          <p:cNvPr id="3" name="Content Placeholder 2">
            <a:extLst>
              <a:ext uri="{FF2B5EF4-FFF2-40B4-BE49-F238E27FC236}">
                <a16:creationId xmlns:a16="http://schemas.microsoft.com/office/drawing/2014/main" id="{F72F377A-5C78-4DBD-9C36-A61A278C604B}"/>
              </a:ext>
            </a:extLst>
          </p:cNvPr>
          <p:cNvSpPr>
            <a:spLocks noGrp="1"/>
          </p:cNvSpPr>
          <p:nvPr>
            <p:ph idx="1"/>
          </p:nvPr>
        </p:nvSpPr>
        <p:spPr/>
        <p:txBody>
          <a:bodyPr>
            <a:normAutofit/>
          </a:bodyPr>
          <a:lstStyle/>
          <a:p>
            <a:pPr>
              <a:lnSpc>
                <a:spcPct val="120000"/>
              </a:lnSpc>
              <a:spcBef>
                <a:spcPts val="0"/>
              </a:spcBef>
            </a:pPr>
            <a:r>
              <a:rPr lang="en-US" b="1" dirty="0"/>
              <a:t>Accommodation and Compliance Series: Hearing Impairment</a:t>
            </a:r>
          </a:p>
          <a:p>
            <a:r>
              <a:rPr lang="en-US" dirty="0">
                <a:hlinkClick r:id="rId2"/>
              </a:rPr>
              <a:t>https://</a:t>
            </a:r>
            <a:r>
              <a:rPr lang="en-US" dirty="0" err="1">
                <a:hlinkClick r:id="rId2"/>
              </a:rPr>
              <a:t>askjan.org</a:t>
            </a:r>
            <a:r>
              <a:rPr lang="en-US" dirty="0">
                <a:hlinkClick r:id="rId2"/>
              </a:rPr>
              <a:t>/disabilities/Hearing-</a:t>
            </a:r>
            <a:r>
              <a:rPr lang="en-US" dirty="0" err="1">
                <a:hlinkClick r:id="rId2"/>
              </a:rPr>
              <a:t>Impairment.cfm</a:t>
            </a:r>
            <a:r>
              <a:rPr lang="en-US" dirty="0"/>
              <a:t> </a:t>
            </a:r>
          </a:p>
          <a:p>
            <a:r>
              <a:rPr lang="en-US" b="1" dirty="0"/>
              <a:t>Focus on Effective Workplace Accommodations for Employees with Hearing Impairments </a:t>
            </a:r>
          </a:p>
          <a:p>
            <a:r>
              <a:rPr lang="en-US" dirty="0">
                <a:hlinkClick r:id="rId3"/>
              </a:rPr>
              <a:t>https://</a:t>
            </a:r>
            <a:r>
              <a:rPr lang="en-US" dirty="0" err="1">
                <a:hlinkClick r:id="rId3"/>
              </a:rPr>
              <a:t>askjan.org</a:t>
            </a:r>
            <a:r>
              <a:rPr lang="en-US" dirty="0">
                <a:hlinkClick r:id="rId3"/>
              </a:rPr>
              <a:t>/blogs/</a:t>
            </a:r>
            <a:r>
              <a:rPr lang="en-US" dirty="0" err="1">
                <a:hlinkClick r:id="rId3"/>
              </a:rPr>
              <a:t>jan</a:t>
            </a:r>
            <a:r>
              <a:rPr lang="en-US" dirty="0">
                <a:hlinkClick r:id="rId3"/>
              </a:rPr>
              <a:t>/2014/10/focus-on-effective-workplace-accommodations-for-employees-with-hearing-impairments.cfm</a:t>
            </a:r>
            <a:endParaRPr lang="en-US" dirty="0"/>
          </a:p>
          <a:p>
            <a:r>
              <a:rPr lang="en-US" b="1" dirty="0"/>
              <a:t>Accommodation Scenarios for the Interviewing Process</a:t>
            </a:r>
          </a:p>
          <a:p>
            <a:r>
              <a:rPr lang="en-US" dirty="0">
                <a:hlinkClick r:id="rId4"/>
              </a:rPr>
              <a:t>https://</a:t>
            </a:r>
            <a:r>
              <a:rPr lang="en-US" dirty="0" err="1">
                <a:hlinkClick r:id="rId4"/>
              </a:rPr>
              <a:t>askjan.org</a:t>
            </a:r>
            <a:r>
              <a:rPr lang="en-US" dirty="0">
                <a:hlinkClick r:id="rId4"/>
              </a:rPr>
              <a:t>/publications/consultants-corner/</a:t>
            </a:r>
            <a:r>
              <a:rPr lang="en-US" dirty="0" err="1">
                <a:hlinkClick r:id="rId4"/>
              </a:rPr>
              <a:t>vol01iss01.cfm</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333317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AE180-5274-4B97-9B58-06FEF442740A}"/>
              </a:ext>
            </a:extLst>
          </p:cNvPr>
          <p:cNvSpPr>
            <a:spLocks noGrp="1"/>
          </p:cNvSpPr>
          <p:nvPr>
            <p:ph type="title"/>
          </p:nvPr>
        </p:nvSpPr>
        <p:spPr>
          <a:xfrm>
            <a:off x="544286" y="0"/>
            <a:ext cx="10515600" cy="1325563"/>
          </a:xfrm>
        </p:spPr>
        <p:txBody>
          <a:bodyPr>
            <a:normAutofit fontScale="90000"/>
          </a:bodyPr>
          <a:lstStyle/>
          <a:p>
            <a:r>
              <a:rPr lang="en-US" sz="3200" b="1" dirty="0">
                <a:latin typeface="+mn-lt"/>
              </a:rPr>
              <a:t>Are Your Front-Line Supervisors Aware That Workplace Modifications May Be Required as a Reasonable Accommodation?</a:t>
            </a:r>
          </a:p>
        </p:txBody>
      </p:sp>
      <p:sp>
        <p:nvSpPr>
          <p:cNvPr id="3" name="Content Placeholder 2">
            <a:extLst>
              <a:ext uri="{FF2B5EF4-FFF2-40B4-BE49-F238E27FC236}">
                <a16:creationId xmlns:a16="http://schemas.microsoft.com/office/drawing/2014/main" id="{A2B83090-62AA-4D20-9843-1CA7A412F39C}"/>
              </a:ext>
            </a:extLst>
          </p:cNvPr>
          <p:cNvSpPr>
            <a:spLocks noGrp="1"/>
          </p:cNvSpPr>
          <p:nvPr>
            <p:ph idx="1"/>
          </p:nvPr>
        </p:nvSpPr>
        <p:spPr>
          <a:xfrm>
            <a:off x="838200" y="1482210"/>
            <a:ext cx="10515600" cy="4351338"/>
          </a:xfrm>
        </p:spPr>
        <p:txBody>
          <a:bodyPr>
            <a:normAutofit fontScale="32500" lnSpcReduction="20000"/>
          </a:bodyPr>
          <a:lstStyle/>
          <a:p>
            <a:endParaRPr lang="en-US" sz="9600" b="1" u="sng" dirty="0"/>
          </a:p>
          <a:p>
            <a:r>
              <a:rPr lang="en-US" sz="9600" b="1" u="sng" dirty="0"/>
              <a:t>EEOC v. Grand Hyatt New York, Inc</a:t>
            </a:r>
            <a:r>
              <a:rPr lang="en-US" sz="9600" b="1" dirty="0"/>
              <a:t>., Civil Action No. 1:18-CV-07374) (S.D.N.Y. consent decree entered May 2019), </a:t>
            </a:r>
            <a:r>
              <a:rPr lang="en-US" sz="9600" b="1" dirty="0">
                <a:hlinkClick r:id="rId2"/>
              </a:rPr>
              <a:t>https://www.eeoc.gov/eeoc/newsroom/release/5-30-19.cfm</a:t>
            </a:r>
            <a:r>
              <a:rPr lang="en-US" sz="9600" b="1" dirty="0"/>
              <a:t>.  </a:t>
            </a:r>
          </a:p>
          <a:p>
            <a:r>
              <a:rPr lang="en-US" sz="9600" dirty="0"/>
              <a:t>Hotel front desk agent whose back impairment caused severe pain if prolonged standing requested to sit on chair while working at front desk.  Hotel initially granted that request, then after two weeks reversed course, refusing to let the employee use chair and otherwise failing to accommodate his disability.  Settlement of $85,000 plus approx. $15,000 worth of paid leave.</a:t>
            </a:r>
          </a:p>
          <a:p>
            <a:endParaRPr lang="en-US" dirty="0"/>
          </a:p>
        </p:txBody>
      </p:sp>
    </p:spTree>
    <p:extLst>
      <p:ext uri="{BB962C8B-B14F-4D97-AF65-F5344CB8AC3E}">
        <p14:creationId xmlns:p14="http://schemas.microsoft.com/office/powerpoint/2010/main" val="507857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8AA9D-2FAD-4430-9965-D3C5F48CBA33}"/>
              </a:ext>
            </a:extLst>
          </p:cNvPr>
          <p:cNvSpPr>
            <a:spLocks noGrp="1"/>
          </p:cNvSpPr>
          <p:nvPr>
            <p:ph type="title"/>
          </p:nvPr>
        </p:nvSpPr>
        <p:spPr>
          <a:xfrm>
            <a:off x="838200" y="227083"/>
            <a:ext cx="10515600" cy="1325563"/>
          </a:xfrm>
        </p:spPr>
        <p:txBody>
          <a:bodyPr>
            <a:normAutofit fontScale="90000"/>
          </a:bodyPr>
          <a:lstStyle/>
          <a:p>
            <a:r>
              <a:rPr lang="en-US" sz="3200" b="1" dirty="0">
                <a:latin typeface="+mn-lt"/>
              </a:rPr>
              <a:t>Are Your Front-Line Supervisors Aware That Workplace Modifications May Be Required as a Reasonable Accommodation?</a:t>
            </a:r>
            <a:endParaRPr lang="en-US" sz="3200" dirty="0">
              <a:latin typeface="+mn-lt"/>
            </a:endParaRPr>
          </a:p>
        </p:txBody>
      </p:sp>
      <p:sp>
        <p:nvSpPr>
          <p:cNvPr id="3" name="Content Placeholder 2">
            <a:extLst>
              <a:ext uri="{FF2B5EF4-FFF2-40B4-BE49-F238E27FC236}">
                <a16:creationId xmlns:a16="http://schemas.microsoft.com/office/drawing/2014/main" id="{03B11599-4013-44CB-8A06-27174EF7EA2A}"/>
              </a:ext>
            </a:extLst>
          </p:cNvPr>
          <p:cNvSpPr>
            <a:spLocks noGrp="1"/>
          </p:cNvSpPr>
          <p:nvPr>
            <p:ph idx="1"/>
          </p:nvPr>
        </p:nvSpPr>
        <p:spPr>
          <a:xfrm>
            <a:off x="764309" y="1616797"/>
            <a:ext cx="10515600" cy="4351338"/>
          </a:xfrm>
        </p:spPr>
        <p:txBody>
          <a:bodyPr>
            <a:normAutofit fontScale="25000" lnSpcReduction="20000"/>
          </a:bodyPr>
          <a:lstStyle/>
          <a:p>
            <a:r>
              <a:rPr lang="en-US" sz="11200" b="1" u="sng" dirty="0"/>
              <a:t>EEOC v. Merritt Hospitality, LLC, and HEI Hotels and Resorts, LLC</a:t>
            </a:r>
            <a:r>
              <a:rPr lang="en-US" sz="11200" b="1" dirty="0"/>
              <a:t>, Civ. Action No. 18cv654 (S.D. Cal. consent decree entered Nov. 2018), </a:t>
            </a:r>
            <a:r>
              <a:rPr lang="en-US" sz="11200" b="1" u="sng" dirty="0">
                <a:hlinkClick r:id="rId2"/>
              </a:rPr>
              <a:t>https://www.eeoc.gov/eeoc/newsroom/release/11-29-</a:t>
            </a:r>
            <a:r>
              <a:rPr lang="en-US" sz="11200" b="1" dirty="0">
                <a:hlinkClick r:id="rId2"/>
              </a:rPr>
              <a:t>18.cfm.</a:t>
            </a:r>
            <a:endParaRPr lang="en-US" sz="11200" b="1" dirty="0"/>
          </a:p>
          <a:p>
            <a:r>
              <a:rPr lang="en-US" sz="11200" dirty="0"/>
              <a:t>Asthma/respiratory conditions of hotel conference/catering sales manager aggravated when assigned to windowless room with inadequate ventilation and broken air conditioner.  </a:t>
            </a:r>
          </a:p>
          <a:p>
            <a:r>
              <a:rPr lang="en-US" sz="11200" dirty="0"/>
              <a:t>After first day, told supervisor that lack of ventilation was making her sick due to chronic health condition.  </a:t>
            </a:r>
          </a:p>
          <a:p>
            <a:r>
              <a:rPr lang="en-US" sz="11200" dirty="0"/>
              <a:t>Supervisor said she did not know if air conditioner would be fixed, &amp; questioned why employee had problem when no one else did.  Employee further explained, provided dr.’s note, &amp; continued to seek accommodation.  Employer said could not accommodate and asked for resignation letter. </a:t>
            </a:r>
          </a:p>
          <a:p>
            <a:r>
              <a:rPr lang="en-US" sz="11200" dirty="0"/>
              <a:t>Settlement of $125,000 and other relief pursuant to 5-year consent decree.</a:t>
            </a:r>
            <a:endParaRPr lang="en-US" sz="11200" u="sng" dirty="0"/>
          </a:p>
          <a:p>
            <a:pPr marL="0" indent="0">
              <a:buNone/>
            </a:pPr>
            <a:endParaRPr lang="en-US" dirty="0"/>
          </a:p>
        </p:txBody>
      </p:sp>
    </p:spTree>
    <p:extLst>
      <p:ext uri="{BB962C8B-B14F-4D97-AF65-F5344CB8AC3E}">
        <p14:creationId xmlns:p14="http://schemas.microsoft.com/office/powerpoint/2010/main" val="2560429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5F667-2DBC-436C-8B8D-571CF80997C0}"/>
              </a:ext>
            </a:extLst>
          </p:cNvPr>
          <p:cNvSpPr>
            <a:spLocks noGrp="1"/>
          </p:cNvSpPr>
          <p:nvPr>
            <p:ph type="title"/>
          </p:nvPr>
        </p:nvSpPr>
        <p:spPr>
          <a:xfrm>
            <a:off x="708891" y="500062"/>
            <a:ext cx="10515600" cy="1325563"/>
          </a:xfrm>
        </p:spPr>
        <p:txBody>
          <a:bodyPr>
            <a:noAutofit/>
          </a:bodyPr>
          <a:lstStyle/>
          <a:p>
            <a:r>
              <a:rPr lang="en-US" sz="2800" b="1" dirty="0">
                <a:latin typeface="+mn-lt"/>
              </a:rPr>
              <a:t>Are Your Front-Line Supervisors Aware That Workplace Modifications May Be Required as a Reasonable Accommodation?</a:t>
            </a:r>
          </a:p>
        </p:txBody>
      </p:sp>
      <p:sp>
        <p:nvSpPr>
          <p:cNvPr id="3" name="Content Placeholder 2">
            <a:extLst>
              <a:ext uri="{FF2B5EF4-FFF2-40B4-BE49-F238E27FC236}">
                <a16:creationId xmlns:a16="http://schemas.microsoft.com/office/drawing/2014/main" id="{F6B1333F-BAF0-4896-B507-61301127EA21}"/>
              </a:ext>
            </a:extLst>
          </p:cNvPr>
          <p:cNvSpPr>
            <a:spLocks noGrp="1"/>
          </p:cNvSpPr>
          <p:nvPr>
            <p:ph idx="1"/>
          </p:nvPr>
        </p:nvSpPr>
        <p:spPr/>
        <p:txBody>
          <a:bodyPr/>
          <a:lstStyle/>
          <a:p>
            <a:endParaRPr lang="en-US" b="1" u="sng" dirty="0"/>
          </a:p>
          <a:p>
            <a:r>
              <a:rPr lang="en-US" b="1" u="sng" dirty="0"/>
              <a:t>EEOC v. </a:t>
            </a:r>
            <a:r>
              <a:rPr lang="en-US" b="1" u="sng" dirty="0" err="1"/>
              <a:t>InsideUp</a:t>
            </a:r>
            <a:r>
              <a:rPr lang="en-US" b="1" u="sng" dirty="0"/>
              <a:t>, Inc</a:t>
            </a:r>
            <a:r>
              <a:rPr lang="en-US" b="1" dirty="0"/>
              <a:t>., Case No.: 3:17-cv-01961-CAB-JMA (S.D. Cal. consent decree entered Feb. 2018), </a:t>
            </a:r>
            <a:r>
              <a:rPr lang="en-US" b="1" u="sng" dirty="0">
                <a:hlinkClick r:id="rId2"/>
              </a:rPr>
              <a:t>https://www.eeoc.gov/eeoc/newsroom/release/2-20-18.cfm</a:t>
            </a:r>
            <a:r>
              <a:rPr lang="en-US" b="1" dirty="0"/>
              <a:t>. </a:t>
            </a:r>
          </a:p>
          <a:p>
            <a:r>
              <a:rPr lang="en-US" dirty="0"/>
              <a:t>EEOC alleged employer violated ADA by refusing to accommodate an employee with COPD who requested transfer to a first-floor office of the non-elevator building because of his difficulty climbing the stairs due to his respiratory impairment.  Settlement of $10,500 and other relief.</a:t>
            </a:r>
            <a:endParaRPr lang="en-US" u="sng" dirty="0"/>
          </a:p>
          <a:p>
            <a:pPr marL="0" indent="0">
              <a:buNone/>
            </a:pPr>
            <a:endParaRPr lang="en-US" dirty="0"/>
          </a:p>
        </p:txBody>
      </p:sp>
    </p:spTree>
    <p:extLst>
      <p:ext uri="{BB962C8B-B14F-4D97-AF65-F5344CB8AC3E}">
        <p14:creationId xmlns:p14="http://schemas.microsoft.com/office/powerpoint/2010/main" val="292233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D73A-201E-4DC2-8B60-FCFC3F22F6FC}"/>
              </a:ext>
            </a:extLst>
          </p:cNvPr>
          <p:cNvSpPr>
            <a:spLocks noGrp="1"/>
          </p:cNvSpPr>
          <p:nvPr>
            <p:ph type="title"/>
          </p:nvPr>
        </p:nvSpPr>
        <p:spPr>
          <a:xfrm>
            <a:off x="831850" y="933884"/>
            <a:ext cx="10515600" cy="2852737"/>
          </a:xfrm>
        </p:spPr>
        <p:txBody>
          <a:bodyPr/>
          <a:lstStyle/>
          <a:p>
            <a:r>
              <a:rPr lang="en-US" b="1" dirty="0"/>
              <a:t>Commission News</a:t>
            </a:r>
          </a:p>
        </p:txBody>
      </p:sp>
    </p:spTree>
    <p:extLst>
      <p:ext uri="{BB962C8B-B14F-4D97-AF65-F5344CB8AC3E}">
        <p14:creationId xmlns:p14="http://schemas.microsoft.com/office/powerpoint/2010/main" val="3059813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220D9-CDBB-43E6-B624-D91BD6AFC37F}"/>
              </a:ext>
            </a:extLst>
          </p:cNvPr>
          <p:cNvSpPr>
            <a:spLocks noGrp="1"/>
          </p:cNvSpPr>
          <p:nvPr>
            <p:ph type="title"/>
          </p:nvPr>
        </p:nvSpPr>
        <p:spPr>
          <a:xfrm>
            <a:off x="838200" y="235816"/>
            <a:ext cx="10515600" cy="1325563"/>
          </a:xfrm>
        </p:spPr>
        <p:txBody>
          <a:bodyPr>
            <a:noAutofit/>
          </a:bodyPr>
          <a:lstStyle/>
          <a:p>
            <a:r>
              <a:rPr lang="en-US" sz="3600" dirty="0">
                <a:latin typeface="+mn-lt"/>
              </a:rPr>
              <a:t>Are You Engaging in a Fact-Specific Determination of Whether There is a Reasonable Accommodation?  </a:t>
            </a:r>
            <a:br>
              <a:rPr lang="en-US" sz="3600" dirty="0">
                <a:latin typeface="+mn-lt"/>
              </a:rPr>
            </a:br>
            <a:endParaRPr lang="en-US" sz="3600" dirty="0">
              <a:latin typeface="+mn-lt"/>
            </a:endParaRPr>
          </a:p>
        </p:txBody>
      </p:sp>
      <p:sp>
        <p:nvSpPr>
          <p:cNvPr id="3" name="Content Placeholder 2">
            <a:extLst>
              <a:ext uri="{FF2B5EF4-FFF2-40B4-BE49-F238E27FC236}">
                <a16:creationId xmlns:a16="http://schemas.microsoft.com/office/drawing/2014/main" id="{F9ECE80F-A8AA-469D-A211-7EBA4A308577}"/>
              </a:ext>
            </a:extLst>
          </p:cNvPr>
          <p:cNvSpPr>
            <a:spLocks noGrp="1"/>
          </p:cNvSpPr>
          <p:nvPr>
            <p:ph idx="1"/>
          </p:nvPr>
        </p:nvSpPr>
        <p:spPr>
          <a:xfrm>
            <a:off x="727363" y="1561379"/>
            <a:ext cx="10515600" cy="4351338"/>
          </a:xfrm>
        </p:spPr>
        <p:txBody>
          <a:bodyPr>
            <a:normAutofit fontScale="47500" lnSpcReduction="20000"/>
          </a:bodyPr>
          <a:lstStyle/>
          <a:p>
            <a:r>
              <a:rPr lang="en-US" sz="4200" b="1" u="sng" dirty="0" err="1"/>
              <a:t>Gardea</a:t>
            </a:r>
            <a:r>
              <a:rPr lang="en-US" sz="4200" b="1" u="sng" dirty="0"/>
              <a:t> v. JBS USA, L.L.C.</a:t>
            </a:r>
            <a:r>
              <a:rPr lang="en-US" sz="4200" b="1" dirty="0"/>
              <a:t>, 915 F.3d 537 (8th Cir. 2019). </a:t>
            </a:r>
            <a:r>
              <a:rPr lang="en-US" sz="4200" dirty="0"/>
              <a:t>Held:  Lift-assisting devices were not a reasonable accommodation for maintenance mechanic who had lifting restrictions because of carpal tunnel syndrome in right wrist:</a:t>
            </a:r>
          </a:p>
          <a:p>
            <a:pPr lvl="1"/>
            <a:r>
              <a:rPr lang="en-US" sz="4200" dirty="0"/>
              <a:t>Devices needed would require overhead beams not present in all areas of plant, and would be impractical in plant’s tight quarters</a:t>
            </a:r>
          </a:p>
          <a:p>
            <a:pPr lvl="1"/>
            <a:r>
              <a:rPr lang="en-US" sz="4200" dirty="0"/>
              <a:t>Plaintiff could not lift objects such as ladders and machinery onto devices, and ADA does not require employer to have others assist with it since lifting these objects was essential function of job, and in any event certain areas were too small for two mechanics, and other mechanics would not necessarily have been available</a:t>
            </a:r>
          </a:p>
          <a:p>
            <a:r>
              <a:rPr lang="en-US" sz="4200" b="1" u="sng" dirty="0"/>
              <a:t>Dunlap v. Liberty Natural Products, Inc.</a:t>
            </a:r>
            <a:r>
              <a:rPr lang="en-US" sz="4200" b="1" dirty="0"/>
              <a:t>, 878 F.3d 794 (9th Cir. 2017). </a:t>
            </a:r>
            <a:r>
              <a:rPr lang="en-US" sz="4200" dirty="0"/>
              <a:t>Denying employer’s appeal from the district court’s denial of its post-trial motions, 2015 WL 1778477 (D. Or. 2015), the Ninth Circuit upheld the jury’s verdict in favor of a shipping clerk who was denied accommodation of her lifting, pushing, and pulling restrictions:</a:t>
            </a:r>
          </a:p>
          <a:p>
            <a:pPr lvl="1"/>
            <a:r>
              <a:rPr lang="en-US" sz="4200" dirty="0"/>
              <a:t>Qualified because she could have performed essential function of moving boxes from point A to point B -- notwithstanding her restrictions -- if employer had allowed her to use a rolling cart or other assistive device (manual or motorized) as an accommodation</a:t>
            </a:r>
          </a:p>
          <a:p>
            <a:pPr lvl="1"/>
            <a:r>
              <a:rPr lang="en-US" sz="4200" dirty="0"/>
              <a:t>Carts already onsite could have been used, or affordable manual or motorized lifting devices (such as a scissor lift table) advertised in catalogues employer regularly received</a:t>
            </a:r>
            <a:endParaRPr lang="en-US" sz="4200" u="sng" dirty="0"/>
          </a:p>
          <a:p>
            <a:endParaRPr lang="en-US" dirty="0"/>
          </a:p>
        </p:txBody>
      </p:sp>
    </p:spTree>
    <p:extLst>
      <p:ext uri="{BB962C8B-B14F-4D97-AF65-F5344CB8AC3E}">
        <p14:creationId xmlns:p14="http://schemas.microsoft.com/office/powerpoint/2010/main" val="1666030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E4F33-4140-4094-B7CA-9A41966FDE99}"/>
              </a:ext>
            </a:extLst>
          </p:cNvPr>
          <p:cNvSpPr>
            <a:spLocks noGrp="1"/>
          </p:cNvSpPr>
          <p:nvPr>
            <p:ph type="title"/>
          </p:nvPr>
        </p:nvSpPr>
        <p:spPr/>
        <p:txBody>
          <a:bodyPr>
            <a:normAutofit/>
          </a:bodyPr>
          <a:lstStyle/>
          <a:p>
            <a:r>
              <a:rPr lang="en-US" sz="3600" dirty="0">
                <a:latin typeface="+mn-lt"/>
              </a:rPr>
              <a:t>Are You Engaging in a Meaningful Interactive Process?</a:t>
            </a:r>
          </a:p>
        </p:txBody>
      </p:sp>
      <p:sp>
        <p:nvSpPr>
          <p:cNvPr id="3" name="Content Placeholder 2">
            <a:extLst>
              <a:ext uri="{FF2B5EF4-FFF2-40B4-BE49-F238E27FC236}">
                <a16:creationId xmlns:a16="http://schemas.microsoft.com/office/drawing/2014/main" id="{A2F16375-C0E6-40E7-B168-2F4FDF366E92}"/>
              </a:ext>
            </a:extLst>
          </p:cNvPr>
          <p:cNvSpPr>
            <a:spLocks noGrp="1"/>
          </p:cNvSpPr>
          <p:nvPr>
            <p:ph idx="1"/>
          </p:nvPr>
        </p:nvSpPr>
        <p:spPr/>
        <p:txBody>
          <a:bodyPr>
            <a:normAutofit fontScale="77500" lnSpcReduction="20000"/>
          </a:bodyPr>
          <a:lstStyle/>
          <a:p>
            <a:r>
              <a:rPr lang="en-US" b="1" u="sng" dirty="0" err="1"/>
              <a:t>Brunckhorst</a:t>
            </a:r>
            <a:r>
              <a:rPr lang="en-US" b="1" u="sng" dirty="0"/>
              <a:t> v. Oak Park Heights</a:t>
            </a:r>
            <a:r>
              <a:rPr lang="en-US" b="1" dirty="0"/>
              <a:t>, 914 F.3d 1177 (8th Cir. 2019).  </a:t>
            </a:r>
          </a:p>
          <a:p>
            <a:r>
              <a:rPr lang="en-US" dirty="0"/>
              <a:t>Senior Accountant contracted “flesh-eating” bacteria, was left with long-term injuries.  After his FMLA leave expired, employer extended his leave of absence at least three times under ADA and several times asked about reasonable accommodations that might enable a return to work.  During this period, his job was eliminated; he was given choice between severance package or reassignment to the only available vacancy, which was a lower level position</a:t>
            </a:r>
          </a:p>
          <a:p>
            <a:r>
              <a:rPr lang="en-US" dirty="0"/>
              <a:t>Employee refused to return unless given original job</a:t>
            </a:r>
          </a:p>
          <a:p>
            <a:r>
              <a:rPr lang="en-US" dirty="0"/>
              <a:t>City explained options were return to reassignment or be terminated, asked for a list of any reasonable accommodations needed to perform the new job, and extended offer to meet with staff to discuss</a:t>
            </a:r>
          </a:p>
          <a:p>
            <a:r>
              <a:rPr lang="en-US" dirty="0"/>
              <a:t>Employee failed to meet or return to work, and was lawfully terminated </a:t>
            </a:r>
          </a:p>
          <a:p>
            <a:r>
              <a:rPr lang="en-US" dirty="0"/>
              <a:t>Held:  Employer engaged in good faith interactive process, making various attempts to learn about possible accommodations and respond with appropriate ones that would enable return to work within employee’s medical restrictions. </a:t>
            </a:r>
          </a:p>
        </p:txBody>
      </p:sp>
    </p:spTree>
    <p:extLst>
      <p:ext uri="{BB962C8B-B14F-4D97-AF65-F5344CB8AC3E}">
        <p14:creationId xmlns:p14="http://schemas.microsoft.com/office/powerpoint/2010/main" val="1393885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2E298-D441-42C1-BF77-0FF3BCEC1B0F}"/>
              </a:ext>
            </a:extLst>
          </p:cNvPr>
          <p:cNvSpPr>
            <a:spLocks noGrp="1"/>
          </p:cNvSpPr>
          <p:nvPr>
            <p:ph type="title"/>
          </p:nvPr>
        </p:nvSpPr>
        <p:spPr/>
        <p:txBody>
          <a:bodyPr>
            <a:normAutofit/>
          </a:bodyPr>
          <a:lstStyle/>
          <a:p>
            <a:r>
              <a:rPr lang="en-US" sz="3600" dirty="0">
                <a:latin typeface="+mn-lt"/>
              </a:rPr>
              <a:t>Are You Engaging in a Meaningful Interactive Process?</a:t>
            </a:r>
          </a:p>
        </p:txBody>
      </p:sp>
      <p:sp>
        <p:nvSpPr>
          <p:cNvPr id="3" name="Content Placeholder 2">
            <a:extLst>
              <a:ext uri="{FF2B5EF4-FFF2-40B4-BE49-F238E27FC236}">
                <a16:creationId xmlns:a16="http://schemas.microsoft.com/office/drawing/2014/main" id="{DED0A5FC-BE20-45D1-B1AA-4561BB1D5318}"/>
              </a:ext>
            </a:extLst>
          </p:cNvPr>
          <p:cNvSpPr>
            <a:spLocks noGrp="1"/>
          </p:cNvSpPr>
          <p:nvPr>
            <p:ph idx="1"/>
          </p:nvPr>
        </p:nvSpPr>
        <p:spPr/>
        <p:txBody>
          <a:bodyPr>
            <a:normAutofit fontScale="85000" lnSpcReduction="20000"/>
          </a:bodyPr>
          <a:lstStyle/>
          <a:p>
            <a:r>
              <a:rPr lang="en-US" b="1" u="sng" dirty="0" err="1"/>
              <a:t>Faidley</a:t>
            </a:r>
            <a:r>
              <a:rPr lang="en-US" b="1" u="sng" dirty="0"/>
              <a:t> v. United Parcel Serv. of Am., Inc.</a:t>
            </a:r>
            <a:r>
              <a:rPr lang="en-US" b="1" dirty="0"/>
              <a:t>, 889 F.3d 933 (8th Cir. 2018) (</a:t>
            </a:r>
            <a:r>
              <a:rPr lang="en-US" b="1" dirty="0" err="1"/>
              <a:t>en</a:t>
            </a:r>
            <a:r>
              <a:rPr lang="en-US" b="1" dirty="0"/>
              <a:t> banc).  </a:t>
            </a:r>
          </a:p>
          <a:p>
            <a:r>
              <a:rPr lang="en-US" dirty="0"/>
              <a:t>In both 2012 and 2013, </a:t>
            </a:r>
            <a:r>
              <a:rPr lang="en-US" dirty="0" err="1"/>
              <a:t>Faidley</a:t>
            </a:r>
            <a:r>
              <a:rPr lang="en-US" dirty="0"/>
              <a:t> submitted doctor’s letters noting work restrictions.  In both instances:</a:t>
            </a:r>
          </a:p>
          <a:p>
            <a:r>
              <a:rPr lang="en-US" dirty="0"/>
              <a:t>UPS met with him to find appropriate accommodations</a:t>
            </a:r>
          </a:p>
          <a:p>
            <a:r>
              <a:rPr lang="en-US" dirty="0"/>
              <a:t>after correctly determining there were no reasonable accommodations that would have permitted him to perform the essential functions of his current job, UPS identified several possible types of jobs that he could perform within his medical restrictions, and looked to see if any of those jobs were vacant so he could be reassigned</a:t>
            </a:r>
          </a:p>
          <a:p>
            <a:r>
              <a:rPr lang="en-US" dirty="0"/>
              <a:t>those jobs had no full-time vacancies or he lacked seniority to bid on them, so instead company offered him vacant part-time job for which he was qualified, but he declined  </a:t>
            </a:r>
          </a:p>
          <a:p>
            <a:r>
              <a:rPr lang="en-US" dirty="0"/>
              <a:t>Held:  in both years, company engaged in good faith in the interactive process with the employee to find reasonable accommodations</a:t>
            </a:r>
          </a:p>
          <a:p>
            <a:endParaRPr lang="en-US" dirty="0"/>
          </a:p>
          <a:p>
            <a:endParaRPr lang="en-US" dirty="0"/>
          </a:p>
        </p:txBody>
      </p:sp>
    </p:spTree>
    <p:extLst>
      <p:ext uri="{BB962C8B-B14F-4D97-AF65-F5344CB8AC3E}">
        <p14:creationId xmlns:p14="http://schemas.microsoft.com/office/powerpoint/2010/main" val="2653726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B40BC-3552-418A-A1DA-CD43A1C870E1}"/>
              </a:ext>
            </a:extLst>
          </p:cNvPr>
          <p:cNvSpPr>
            <a:spLocks noGrp="1"/>
          </p:cNvSpPr>
          <p:nvPr>
            <p:ph type="title"/>
          </p:nvPr>
        </p:nvSpPr>
        <p:spPr/>
        <p:txBody>
          <a:bodyPr>
            <a:normAutofit/>
          </a:bodyPr>
          <a:lstStyle/>
          <a:p>
            <a:r>
              <a:rPr lang="en-US" sz="3200" b="1" dirty="0">
                <a:latin typeface="+mn-lt"/>
              </a:rPr>
              <a:t>Performance Issues Caused By Unlawful Denial of Accommodation? </a:t>
            </a:r>
          </a:p>
        </p:txBody>
      </p:sp>
      <p:sp>
        <p:nvSpPr>
          <p:cNvPr id="3" name="Content Placeholder 2">
            <a:extLst>
              <a:ext uri="{FF2B5EF4-FFF2-40B4-BE49-F238E27FC236}">
                <a16:creationId xmlns:a16="http://schemas.microsoft.com/office/drawing/2014/main" id="{2C825A1A-DB0E-46F4-9EEB-F5A66ADAF446}"/>
              </a:ext>
            </a:extLst>
          </p:cNvPr>
          <p:cNvSpPr>
            <a:spLocks noGrp="1"/>
          </p:cNvSpPr>
          <p:nvPr>
            <p:ph idx="1"/>
          </p:nvPr>
        </p:nvSpPr>
        <p:spPr/>
        <p:txBody>
          <a:bodyPr>
            <a:normAutofit fontScale="92500" lnSpcReduction="20000"/>
          </a:bodyPr>
          <a:lstStyle/>
          <a:p>
            <a:pPr lvl="0"/>
            <a:r>
              <a:rPr lang="en-US" sz="3200" b="1" dirty="0"/>
              <a:t>General performance/conduct rule:  </a:t>
            </a:r>
            <a:r>
              <a:rPr lang="en-US" dirty="0"/>
              <a:t>Employer never has to lower production or performance standards as an accommodation, or excuse violations of uniformly applied conduct rules that are job-related and consistent with business necessity, even if a disability caused the performance or conduct issue. </a:t>
            </a:r>
            <a:r>
              <a:rPr lang="en-US" u="sng" dirty="0"/>
              <a:t>See, e.g</a:t>
            </a:r>
            <a:r>
              <a:rPr lang="en-US" dirty="0"/>
              <a:t>., </a:t>
            </a:r>
            <a:r>
              <a:rPr lang="en-US" u="sng" dirty="0"/>
              <a:t>Guzman v. Brown </a:t>
            </a:r>
            <a:r>
              <a:rPr lang="en-US" u="sng" dirty="0" err="1"/>
              <a:t>Cty</a:t>
            </a:r>
            <a:r>
              <a:rPr lang="en-US" u="sng" dirty="0"/>
              <a:t>.</a:t>
            </a:r>
            <a:r>
              <a:rPr lang="en-US" dirty="0"/>
              <a:t>, 884 F.3d 633 (7th Cir. 2018) (even if employee had given her doctor’s letter to management requesting reasonable accommodation before they informed her she would be terminated for tardiness, she could still have been fired because her misconduct had already occurred; reasonable accommodation does not include excusing prior misconduct).</a:t>
            </a:r>
          </a:p>
          <a:p>
            <a:pPr lvl="0"/>
            <a:r>
              <a:rPr lang="en-US" sz="3200" b="1" dirty="0"/>
              <a:t>However, a different result obtains where an employer’s improper denial of accommodation caused the performance or conduct issue.</a:t>
            </a:r>
          </a:p>
          <a:p>
            <a:pPr marL="0" indent="0">
              <a:buNone/>
            </a:pPr>
            <a:endParaRPr lang="en-US" sz="3200" dirty="0"/>
          </a:p>
          <a:p>
            <a:endParaRPr lang="en-US" dirty="0"/>
          </a:p>
        </p:txBody>
      </p:sp>
    </p:spTree>
    <p:extLst>
      <p:ext uri="{BB962C8B-B14F-4D97-AF65-F5344CB8AC3E}">
        <p14:creationId xmlns:p14="http://schemas.microsoft.com/office/powerpoint/2010/main" val="473968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ACC10-8F1B-4098-83C9-443E3B98716F}"/>
              </a:ext>
            </a:extLst>
          </p:cNvPr>
          <p:cNvSpPr>
            <a:spLocks noGrp="1"/>
          </p:cNvSpPr>
          <p:nvPr>
            <p:ph type="title"/>
          </p:nvPr>
        </p:nvSpPr>
        <p:spPr>
          <a:xfrm>
            <a:off x="446314" y="169182"/>
            <a:ext cx="10515600" cy="1325563"/>
          </a:xfrm>
        </p:spPr>
        <p:txBody>
          <a:bodyPr>
            <a:noAutofit/>
          </a:bodyPr>
          <a:lstStyle/>
          <a:p>
            <a:r>
              <a:rPr lang="en-US" sz="3200" b="1" dirty="0">
                <a:latin typeface="+mn-lt"/>
              </a:rPr>
              <a:t/>
            </a:r>
            <a:br>
              <a:rPr lang="en-US" sz="3200" b="1" dirty="0">
                <a:latin typeface="+mn-lt"/>
              </a:rPr>
            </a:br>
            <a:r>
              <a:rPr lang="en-US" sz="3200" b="1" dirty="0">
                <a:latin typeface="+mn-lt"/>
              </a:rPr>
              <a:t>Performance Issues Caused By Improper Denial of Accommodation?</a:t>
            </a:r>
            <a:br>
              <a:rPr lang="en-US" sz="3200" b="1" dirty="0">
                <a:latin typeface="+mn-lt"/>
              </a:rPr>
            </a:br>
            <a:endParaRPr lang="en-US" sz="3200" b="1" dirty="0">
              <a:latin typeface="+mn-lt"/>
            </a:endParaRPr>
          </a:p>
        </p:txBody>
      </p:sp>
      <p:sp>
        <p:nvSpPr>
          <p:cNvPr id="3" name="Content Placeholder 2">
            <a:extLst>
              <a:ext uri="{FF2B5EF4-FFF2-40B4-BE49-F238E27FC236}">
                <a16:creationId xmlns:a16="http://schemas.microsoft.com/office/drawing/2014/main" id="{44122D42-0D30-47A8-9DD0-765D3F797028}"/>
              </a:ext>
            </a:extLst>
          </p:cNvPr>
          <p:cNvSpPr>
            <a:spLocks noGrp="1"/>
          </p:cNvSpPr>
          <p:nvPr>
            <p:ph idx="1"/>
          </p:nvPr>
        </p:nvSpPr>
        <p:spPr/>
        <p:txBody>
          <a:bodyPr>
            <a:normAutofit fontScale="92500" lnSpcReduction="10000"/>
          </a:bodyPr>
          <a:lstStyle/>
          <a:p>
            <a:r>
              <a:rPr lang="en-US" b="1" u="sng" dirty="0"/>
              <a:t>EEOC v. The Cheesecake Factory, Inc. and The Cheesecake Factory Restaurants, Inc</a:t>
            </a:r>
            <a:r>
              <a:rPr lang="en-US" b="1" dirty="0"/>
              <a:t>., 2:16-CV- 1942-JLR (W.D. Wash. consent decree entered February 2018), </a:t>
            </a:r>
            <a:r>
              <a:rPr lang="en-US" b="1" u="sng" dirty="0">
                <a:hlinkClick r:id="rId2"/>
              </a:rPr>
              <a:t>https://www.eeoc.gov/eeoc/newsroom/release/2-1-18b.cfm</a:t>
            </a:r>
            <a:r>
              <a:rPr lang="en-US" b="1" dirty="0"/>
              <a:t>. </a:t>
            </a:r>
          </a:p>
          <a:p>
            <a:r>
              <a:rPr lang="en-US" dirty="0"/>
              <a:t>EEOC alleged restaurant fired newly hired dishwasher who is deaf for performance issues associated with failure to provide accessible training </a:t>
            </a:r>
          </a:p>
          <a:p>
            <a:r>
              <a:rPr lang="en-US" dirty="0"/>
              <a:t>Settlement of $15,000 and other relief, including a commitment to provide closed captioning for the training and orientation videos that are required viewing for new hires, ensuring accessible training on how to clock in for his shifts and how to use the online scheduling system</a:t>
            </a:r>
          </a:p>
          <a:p>
            <a:r>
              <a:rPr lang="en-US" u="sng" dirty="0"/>
              <a:t>Note ADA rule regarding performance issues associated with denial of reasonable accommodation…</a:t>
            </a:r>
          </a:p>
          <a:p>
            <a:pPr marL="0" indent="0">
              <a:buNone/>
            </a:pPr>
            <a:endParaRPr lang="en-US" dirty="0"/>
          </a:p>
        </p:txBody>
      </p:sp>
    </p:spTree>
    <p:extLst>
      <p:ext uri="{BB962C8B-B14F-4D97-AF65-F5344CB8AC3E}">
        <p14:creationId xmlns:p14="http://schemas.microsoft.com/office/powerpoint/2010/main" val="2030940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83AA4-4590-4BC1-9789-03A74DDA92F3}"/>
              </a:ext>
            </a:extLst>
          </p:cNvPr>
          <p:cNvSpPr>
            <a:spLocks noGrp="1"/>
          </p:cNvSpPr>
          <p:nvPr>
            <p:ph type="title"/>
          </p:nvPr>
        </p:nvSpPr>
        <p:spPr>
          <a:xfrm>
            <a:off x="435428" y="0"/>
            <a:ext cx="10515600" cy="1325563"/>
          </a:xfrm>
        </p:spPr>
        <p:txBody>
          <a:bodyPr>
            <a:normAutofit/>
          </a:bodyPr>
          <a:lstStyle/>
          <a:p>
            <a:r>
              <a:rPr lang="en-US" sz="3200" b="1" dirty="0">
                <a:latin typeface="+mn-lt"/>
              </a:rPr>
              <a:t>Performance Issues Caused By Improper Denial of Accommodation? </a:t>
            </a:r>
            <a:endParaRPr lang="en-US" sz="3200" dirty="0">
              <a:latin typeface="+mn-lt"/>
            </a:endParaRPr>
          </a:p>
        </p:txBody>
      </p:sp>
      <p:sp>
        <p:nvSpPr>
          <p:cNvPr id="3" name="Content Placeholder 2">
            <a:extLst>
              <a:ext uri="{FF2B5EF4-FFF2-40B4-BE49-F238E27FC236}">
                <a16:creationId xmlns:a16="http://schemas.microsoft.com/office/drawing/2014/main" id="{146BBF9E-68B3-4D3E-BBB3-F74D0884F09B}"/>
              </a:ext>
            </a:extLst>
          </p:cNvPr>
          <p:cNvSpPr>
            <a:spLocks noGrp="1"/>
          </p:cNvSpPr>
          <p:nvPr>
            <p:ph idx="1"/>
          </p:nvPr>
        </p:nvSpPr>
        <p:spPr>
          <a:xfrm>
            <a:off x="621806" y="1253331"/>
            <a:ext cx="10515600" cy="4351338"/>
          </a:xfrm>
        </p:spPr>
        <p:txBody>
          <a:bodyPr>
            <a:normAutofit fontScale="25000" lnSpcReduction="20000"/>
          </a:bodyPr>
          <a:lstStyle/>
          <a:p>
            <a:r>
              <a:rPr lang="en-US" sz="11200" b="1" u="sng" dirty="0"/>
              <a:t>EEOC v. Dolgencorp, LLC</a:t>
            </a:r>
            <a:r>
              <a:rPr lang="en-US" sz="11200" b="1" dirty="0"/>
              <a:t>, 899 F.3d 428 (6th Cir. 2018). </a:t>
            </a:r>
            <a:r>
              <a:rPr lang="en-US" sz="11200" dirty="0"/>
              <a:t>Cashier with diabetes was denied request to keep juice at register, then was terminated for violating pay-first policy during hypoglycemic symptoms. EEOC argued employer violated ADA by not making exception to register policy or offering alternative accommodation; jury awarded approx. $278,000 to employee. Upholding jury verdict on appeal, court held: </a:t>
            </a:r>
          </a:p>
          <a:p>
            <a:r>
              <a:rPr lang="en-US" sz="11200" dirty="0"/>
              <a:t>“[A] company may not illegitimately deny an employee a reasonable accommodation to a general policy and use that same policy as a neutral basis for firing him. Imagine a school that lacked an elevator to accommodate a teacher with mobility problems. It could not refuse to assign him to classrooms on the first floor, then turn around and fire him for being late to class after he took too long to climb the stairs between periods. In the same way, Atkins never would have had a reason to buy the store’s orange juice during a medical emergency if Dollar General had allowed her to keep her own orange juice at the register or worked with her to find another solution.”</a:t>
            </a:r>
            <a:endParaRPr lang="en-US" sz="11200" u="sng" dirty="0"/>
          </a:p>
          <a:p>
            <a:endParaRPr lang="en-US" dirty="0"/>
          </a:p>
        </p:txBody>
      </p:sp>
    </p:spTree>
    <p:extLst>
      <p:ext uri="{BB962C8B-B14F-4D97-AF65-F5344CB8AC3E}">
        <p14:creationId xmlns:p14="http://schemas.microsoft.com/office/powerpoint/2010/main" val="73520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236B2-7861-4D45-AEB7-ECE054F08D2D}"/>
              </a:ext>
            </a:extLst>
          </p:cNvPr>
          <p:cNvSpPr>
            <a:spLocks noGrp="1"/>
          </p:cNvSpPr>
          <p:nvPr>
            <p:ph type="title"/>
          </p:nvPr>
        </p:nvSpPr>
        <p:spPr/>
        <p:txBody>
          <a:bodyPr>
            <a:normAutofit/>
          </a:bodyPr>
          <a:lstStyle/>
          <a:p>
            <a:r>
              <a:rPr lang="en-US" sz="3600" b="1" dirty="0">
                <a:latin typeface="+mn-lt"/>
              </a:rPr>
              <a:t>100% Healed Policies</a:t>
            </a:r>
          </a:p>
        </p:txBody>
      </p:sp>
      <p:sp>
        <p:nvSpPr>
          <p:cNvPr id="3" name="Content Placeholder 2">
            <a:extLst>
              <a:ext uri="{FF2B5EF4-FFF2-40B4-BE49-F238E27FC236}">
                <a16:creationId xmlns:a16="http://schemas.microsoft.com/office/drawing/2014/main" id="{F0A8FB7D-7C78-4B70-986F-84A72596FB23}"/>
              </a:ext>
            </a:extLst>
          </p:cNvPr>
          <p:cNvSpPr>
            <a:spLocks noGrp="1"/>
          </p:cNvSpPr>
          <p:nvPr>
            <p:ph idx="1"/>
          </p:nvPr>
        </p:nvSpPr>
        <p:spPr>
          <a:xfrm>
            <a:off x="671945" y="1474643"/>
            <a:ext cx="10515600" cy="4351338"/>
          </a:xfrm>
        </p:spPr>
        <p:txBody>
          <a:bodyPr>
            <a:normAutofit fontScale="25000" lnSpcReduction="20000"/>
          </a:bodyPr>
          <a:lstStyle/>
          <a:p>
            <a:r>
              <a:rPr lang="en-US" sz="8000" b="1" dirty="0"/>
              <a:t>Pre-litigation EEOC Settlement with The Cato Corporation (Dec. 2018), </a:t>
            </a:r>
            <a:r>
              <a:rPr lang="en-US" sz="8000" b="1" u="sng" dirty="0">
                <a:hlinkClick r:id="rId2"/>
              </a:rPr>
              <a:t>https://www.eeoc.gov/eeoc/newsroom/release/12-10-18.cfm.</a:t>
            </a:r>
            <a:r>
              <a:rPr lang="en-US" sz="8000" b="1" dirty="0"/>
              <a:t>  </a:t>
            </a:r>
            <a:r>
              <a:rPr lang="en-US" sz="8000" dirty="0"/>
              <a:t>Systemic EEOC investigation conducted by Chicago and Philadelphia offices found denial of accommodations to certain pregnant employees or those with disabilities, requiring certain employees take unpaid leaves of absence or terminating them rather than allowing return to work with restrictions that could be accommodated. Settlement agreement provided for a claims process to distribute the $3.5 million to Cato employees who were terminated due to their pregnancy or disabilities, as well as revised policies for considering whether medical restrictions of its pregnant employees or those with disabilities can be reasonably accommodated, training, and periodically reporting to EEOC for three years on responses to requests for reasonable accommodation.</a:t>
            </a:r>
            <a:endParaRPr lang="en-US" sz="8000" u="sng" dirty="0"/>
          </a:p>
          <a:p>
            <a:pPr marL="0" indent="0">
              <a:buNone/>
            </a:pPr>
            <a:endParaRPr lang="en-US" sz="8000" dirty="0"/>
          </a:p>
          <a:p>
            <a:r>
              <a:rPr lang="en-US" sz="8000" b="1" u="sng" dirty="0"/>
              <a:t>EEOC v. Wilmington Trust Corp</a:t>
            </a:r>
            <a:r>
              <a:rPr lang="en-US" sz="8000" b="1" dirty="0"/>
              <a:t>., Civil Action No. 17-cv-05077 (S.D.N.Y. consent decree entered Dec. 19, 2018), </a:t>
            </a:r>
            <a:r>
              <a:rPr lang="en-US" sz="8000" b="1" u="sng" dirty="0">
                <a:hlinkClick r:id="rId3"/>
              </a:rPr>
              <a:t>https://www.eeoc.gov/eeoc/newsroom/release/12-19-18a.cfm.</a:t>
            </a:r>
            <a:r>
              <a:rPr lang="en-US" sz="8000" dirty="0"/>
              <a:t>  EEOC alleged that company had a long-standing inflexible policy and practice of placing employees with impairments or disabilities on involuntary leave unless or until it received their medical provider's clearance to return to work with no restrictions. This practice resulted in denying qualified individuals with disabilities reasonable accommodations, as well as placing qualified individuals with disabilities on involuntary leave and/or discharging them because of disability. Consent decree provided for payment of $700,000, policy changes, training, and other relief.</a:t>
            </a:r>
            <a:endParaRPr lang="en-US" sz="8000" u="sng" dirty="0"/>
          </a:p>
          <a:p>
            <a:pPr marL="0" indent="0">
              <a:buNone/>
            </a:pPr>
            <a:endParaRPr lang="en-US" sz="8000" dirty="0"/>
          </a:p>
          <a:p>
            <a:pPr marL="0" indent="0">
              <a:buNone/>
            </a:pPr>
            <a:endParaRPr lang="en-US" dirty="0"/>
          </a:p>
        </p:txBody>
      </p:sp>
    </p:spTree>
    <p:extLst>
      <p:ext uri="{BB962C8B-B14F-4D97-AF65-F5344CB8AC3E}">
        <p14:creationId xmlns:p14="http://schemas.microsoft.com/office/powerpoint/2010/main" val="3791174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2758-D47F-4C7E-9ADA-D3F29AFE365B}"/>
              </a:ext>
            </a:extLst>
          </p:cNvPr>
          <p:cNvSpPr>
            <a:spLocks noGrp="1"/>
          </p:cNvSpPr>
          <p:nvPr>
            <p:ph type="title"/>
          </p:nvPr>
        </p:nvSpPr>
        <p:spPr/>
        <p:txBody>
          <a:bodyPr>
            <a:normAutofit/>
          </a:bodyPr>
          <a:lstStyle/>
          <a:p>
            <a:r>
              <a:rPr lang="en-US" sz="3600" b="1" dirty="0">
                <a:latin typeface="+mn-lt"/>
              </a:rPr>
              <a:t>100% Healed Policies</a:t>
            </a:r>
          </a:p>
        </p:txBody>
      </p:sp>
      <p:sp>
        <p:nvSpPr>
          <p:cNvPr id="3" name="Content Placeholder 2">
            <a:extLst>
              <a:ext uri="{FF2B5EF4-FFF2-40B4-BE49-F238E27FC236}">
                <a16:creationId xmlns:a16="http://schemas.microsoft.com/office/drawing/2014/main" id="{5F9D51D9-C111-4BA7-A0D9-080B9693C30C}"/>
              </a:ext>
            </a:extLst>
          </p:cNvPr>
          <p:cNvSpPr>
            <a:spLocks noGrp="1"/>
          </p:cNvSpPr>
          <p:nvPr>
            <p:ph idx="1"/>
          </p:nvPr>
        </p:nvSpPr>
        <p:spPr/>
        <p:txBody>
          <a:bodyPr/>
          <a:lstStyle/>
          <a:p>
            <a:r>
              <a:rPr lang="en-US" b="1" u="sng" dirty="0"/>
              <a:t>EEOC v. Absolut Facilities Management, L.L.C., </a:t>
            </a:r>
            <a:r>
              <a:rPr lang="en-US" b="1" dirty="0"/>
              <a:t>Civil Action No. 1:18-cv-0102 (W.D.N.Y. consent decree entered Oct. 2018), </a:t>
            </a:r>
            <a:r>
              <a:rPr lang="en-US" b="1" u="sng" dirty="0">
                <a:hlinkClick r:id="rId2"/>
              </a:rPr>
              <a:t>https://www.eeoc.gov/eeoc/newsroom/release/10-22-18a.cfm</a:t>
            </a:r>
            <a:r>
              <a:rPr lang="en-US" b="1" dirty="0"/>
              <a:t>.</a:t>
            </a:r>
            <a:r>
              <a:rPr lang="en-US" dirty="0"/>
              <a:t> EEOC alleged company’s nursing and health care facilities failed to accommodate workers with disabilities; denied leave as a reasonable accommodation to individuals with disabilities; refused to allow employees with disabilities to return to work unless they could do so without medical restrictions; and subjected employees to impermissible disability-related inquiries and medical examinations. Consent decree provided for payment of $465,000, policy changes, training, and other relief.</a:t>
            </a:r>
            <a:endParaRPr lang="en-US" u="sng" dirty="0"/>
          </a:p>
          <a:p>
            <a:pPr marL="0" indent="0">
              <a:buNone/>
            </a:pPr>
            <a:endParaRPr lang="en-US" dirty="0"/>
          </a:p>
        </p:txBody>
      </p:sp>
    </p:spTree>
    <p:extLst>
      <p:ext uri="{BB962C8B-B14F-4D97-AF65-F5344CB8AC3E}">
        <p14:creationId xmlns:p14="http://schemas.microsoft.com/office/powerpoint/2010/main" val="3782107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56-D5DA-433B-93E0-83606A398564}"/>
              </a:ext>
            </a:extLst>
          </p:cNvPr>
          <p:cNvSpPr>
            <a:spLocks noGrp="1"/>
          </p:cNvSpPr>
          <p:nvPr>
            <p:ph type="title"/>
          </p:nvPr>
        </p:nvSpPr>
        <p:spPr/>
        <p:txBody>
          <a:bodyPr>
            <a:noAutofit/>
          </a:bodyPr>
          <a:lstStyle/>
          <a:p>
            <a:r>
              <a:rPr lang="en-US" sz="3200" b="1" dirty="0">
                <a:latin typeface="+mn-lt"/>
              </a:rPr>
              <a:t>Exception to “No Fault” Maximum Leave Policies if the Additional Leave Needed is Disability-Related and Does Not Pose an Undue Hardship</a:t>
            </a:r>
            <a:r>
              <a:rPr lang="en-US" sz="2400" b="1" dirty="0"/>
              <a:t/>
            </a:r>
            <a:br>
              <a:rPr lang="en-US" sz="2400" b="1" dirty="0"/>
            </a:br>
            <a:endParaRPr lang="en-US" sz="2400" dirty="0"/>
          </a:p>
        </p:txBody>
      </p:sp>
      <p:sp>
        <p:nvSpPr>
          <p:cNvPr id="3" name="Content Placeholder 2">
            <a:extLst>
              <a:ext uri="{FF2B5EF4-FFF2-40B4-BE49-F238E27FC236}">
                <a16:creationId xmlns:a16="http://schemas.microsoft.com/office/drawing/2014/main" id="{73DC92C0-AA08-4555-A0B9-66EAB7CB5755}"/>
              </a:ext>
            </a:extLst>
          </p:cNvPr>
          <p:cNvSpPr>
            <a:spLocks noGrp="1"/>
          </p:cNvSpPr>
          <p:nvPr>
            <p:ph idx="1"/>
          </p:nvPr>
        </p:nvSpPr>
        <p:spPr>
          <a:xfrm>
            <a:off x="838200" y="1886631"/>
            <a:ext cx="10515600" cy="4351338"/>
          </a:xfrm>
        </p:spPr>
        <p:txBody>
          <a:bodyPr>
            <a:normAutofit fontScale="25000" lnSpcReduction="20000"/>
          </a:bodyPr>
          <a:lstStyle/>
          <a:p>
            <a:r>
              <a:rPr lang="en-US" sz="12800" b="1" u="sng" dirty="0"/>
              <a:t>EEOC v. Kessinger Hunter Mgt. Co., Inc</a:t>
            </a:r>
            <a:r>
              <a:rPr lang="en-US" sz="12800" b="1" dirty="0"/>
              <a:t>., No. 4:17-cv-803-HFS (W.D. Mo. consent decree entered Aug. 2018), </a:t>
            </a:r>
            <a:r>
              <a:rPr lang="en-US" sz="12800" b="1" dirty="0">
                <a:hlinkClick r:id="rId2"/>
              </a:rPr>
              <a:t>https://www.eeoc.gov/eeoc/newsroom/release/8-31-18.cfm</a:t>
            </a:r>
            <a:r>
              <a:rPr lang="en-US" sz="12800" b="1" dirty="0"/>
              <a:t>.   </a:t>
            </a:r>
            <a:r>
              <a:rPr lang="en-US" sz="12800" dirty="0"/>
              <a:t>EEOC alleged that the employer refused to grant additional week of unpaid leave to recover from surgery after employer’s maximum 30-day leave policy, where no undue hardship posed. Consent decree provides for $50,000 in monetary relief, training, and other relief.</a:t>
            </a:r>
          </a:p>
          <a:p>
            <a:r>
              <a:rPr lang="en-US" sz="12800" b="1" dirty="0"/>
              <a:t>EEOC conciliation Agreement with Coca-Cola Refreshments USA, Inc., </a:t>
            </a:r>
            <a:r>
              <a:rPr lang="en-US" sz="12800" b="1" dirty="0">
                <a:hlinkClick r:id="rId3"/>
              </a:rPr>
              <a:t>https://www.eeoc.gov/eeoc/newsroom/release/8-23-18.cfm</a:t>
            </a:r>
            <a:r>
              <a:rPr lang="en-US" sz="12800" b="1" dirty="0"/>
              <a:t> ($2.25 million resolution; revision of no-fault leave policy; training). </a:t>
            </a:r>
          </a:p>
          <a:p>
            <a:endParaRPr lang="en-US" dirty="0"/>
          </a:p>
        </p:txBody>
      </p:sp>
    </p:spTree>
    <p:extLst>
      <p:ext uri="{BB962C8B-B14F-4D97-AF65-F5344CB8AC3E}">
        <p14:creationId xmlns:p14="http://schemas.microsoft.com/office/powerpoint/2010/main" val="3595529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CA8A-0536-497C-B9C8-B3507C2442C0}"/>
              </a:ext>
            </a:extLst>
          </p:cNvPr>
          <p:cNvSpPr>
            <a:spLocks noGrp="1"/>
          </p:cNvSpPr>
          <p:nvPr>
            <p:ph type="title"/>
          </p:nvPr>
        </p:nvSpPr>
        <p:spPr>
          <a:xfrm>
            <a:off x="394854" y="106506"/>
            <a:ext cx="10515600" cy="1325563"/>
          </a:xfrm>
        </p:spPr>
        <p:txBody>
          <a:bodyPr>
            <a:normAutofit/>
          </a:bodyPr>
          <a:lstStyle/>
          <a:p>
            <a:r>
              <a:rPr lang="en-US" sz="3200" b="1" dirty="0">
                <a:latin typeface="+mn-lt"/>
              </a:rPr>
              <a:t>Pregnancy-Related Limitations That Raise Both </a:t>
            </a:r>
            <a:br>
              <a:rPr lang="en-US" sz="3200" b="1" dirty="0">
                <a:latin typeface="+mn-lt"/>
              </a:rPr>
            </a:br>
            <a:r>
              <a:rPr lang="en-US" sz="3200" b="1" dirty="0">
                <a:latin typeface="+mn-lt"/>
              </a:rPr>
              <a:t>ADA and PDA Issues</a:t>
            </a:r>
          </a:p>
        </p:txBody>
      </p:sp>
      <p:sp>
        <p:nvSpPr>
          <p:cNvPr id="3" name="Content Placeholder 2">
            <a:extLst>
              <a:ext uri="{FF2B5EF4-FFF2-40B4-BE49-F238E27FC236}">
                <a16:creationId xmlns:a16="http://schemas.microsoft.com/office/drawing/2014/main" id="{8D35AEB9-CCC9-45D1-9FE5-EBE622CB400F}"/>
              </a:ext>
            </a:extLst>
          </p:cNvPr>
          <p:cNvSpPr>
            <a:spLocks noGrp="1"/>
          </p:cNvSpPr>
          <p:nvPr>
            <p:ph idx="1"/>
          </p:nvPr>
        </p:nvSpPr>
        <p:spPr>
          <a:xfrm>
            <a:off x="708891" y="1530062"/>
            <a:ext cx="10515600" cy="4351338"/>
          </a:xfrm>
        </p:spPr>
        <p:txBody>
          <a:bodyPr>
            <a:noAutofit/>
          </a:bodyPr>
          <a:lstStyle/>
          <a:p>
            <a:r>
              <a:rPr lang="en-US" sz="2400" b="1" u="sng" dirty="0"/>
              <a:t>Hostettler v. College of Wooster</a:t>
            </a:r>
            <a:r>
              <a:rPr lang="en-US" sz="2400" b="1" dirty="0"/>
              <a:t>, 895 F.3d 844 (6th Cir. 2018).</a:t>
            </a:r>
            <a:r>
              <a:rPr lang="en-US" sz="2400" dirty="0"/>
              <a:t>  College employee diagnosed with postpartum depression and separation anxiety, alleged pregnancy and disability discrimination when she was terminated for her inability to return to a full-time schedule after a period of maternity leave and then several months of part-time work to accommodate her impairments.  </a:t>
            </a:r>
          </a:p>
          <a:p>
            <a:r>
              <a:rPr lang="en-US" sz="2400" dirty="0"/>
              <a:t>Held:  </a:t>
            </a:r>
          </a:p>
          <a:p>
            <a:r>
              <a:rPr lang="en-US" sz="2400" dirty="0"/>
              <a:t>Employer failed to show full-time schedule was essential function of job, so she might have been qualified under ADA even if restricted to part-time schedule because she accomplished full-time workload.</a:t>
            </a:r>
          </a:p>
          <a:p>
            <a:r>
              <a:rPr lang="en-US" sz="2400" dirty="0"/>
              <a:t>Jury could also find motivation for termination was pregnancy in violation of Pregnancy Discrimination Act (PDA).  Evidence showed employer had extended longer periods of medical leave to two employees for non-pregnancy-related conditions, creating a factual dispute as to whether the employer’s proffered explanation was a pretext.</a:t>
            </a:r>
          </a:p>
          <a:p>
            <a:pPr marL="0" indent="0">
              <a:buNone/>
            </a:pPr>
            <a:r>
              <a:rPr lang="en-US" sz="2400" b="1" dirty="0"/>
              <a:t> </a:t>
            </a:r>
          </a:p>
        </p:txBody>
      </p:sp>
    </p:spTree>
    <p:extLst>
      <p:ext uri="{BB962C8B-B14F-4D97-AF65-F5344CB8AC3E}">
        <p14:creationId xmlns:p14="http://schemas.microsoft.com/office/powerpoint/2010/main" val="414968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3081E-8EFB-4CDC-8FE7-57AFAE295BD8}"/>
              </a:ext>
            </a:extLst>
          </p:cNvPr>
          <p:cNvSpPr>
            <a:spLocks noGrp="1"/>
          </p:cNvSpPr>
          <p:nvPr>
            <p:ph type="title"/>
          </p:nvPr>
        </p:nvSpPr>
        <p:spPr/>
        <p:txBody>
          <a:bodyPr/>
          <a:lstStyle/>
          <a:p>
            <a:pPr algn="ctr"/>
            <a:r>
              <a:rPr lang="en-US" b="1" dirty="0"/>
              <a:t>NEW CHAIR &amp; EEOC QUORUM RESTORED </a:t>
            </a:r>
            <a:endParaRPr lang="en-US" dirty="0"/>
          </a:p>
        </p:txBody>
      </p:sp>
      <p:sp>
        <p:nvSpPr>
          <p:cNvPr id="3" name="Content Placeholder 2">
            <a:extLst>
              <a:ext uri="{FF2B5EF4-FFF2-40B4-BE49-F238E27FC236}">
                <a16:creationId xmlns:a16="http://schemas.microsoft.com/office/drawing/2014/main" id="{CF7728F3-86D7-4CAF-AC2F-669A8E29BE57}"/>
              </a:ext>
            </a:extLst>
          </p:cNvPr>
          <p:cNvSpPr>
            <a:spLocks noGrp="1"/>
          </p:cNvSpPr>
          <p:nvPr>
            <p:ph idx="1"/>
          </p:nvPr>
        </p:nvSpPr>
        <p:spPr/>
        <p:txBody>
          <a:bodyPr>
            <a:normAutofit fontScale="25000" lnSpcReduction="20000"/>
          </a:bodyPr>
          <a:lstStyle/>
          <a:p>
            <a:r>
              <a:rPr lang="en-US" sz="11200" b="1" dirty="0"/>
              <a:t>Janet Dhillon sworn in May 15, 2019 as EEOC Chair, restoring quorum.</a:t>
            </a:r>
          </a:p>
          <a:p>
            <a:r>
              <a:rPr lang="en-US" sz="11200" b="1" dirty="0"/>
              <a:t>Joins Commissioners Victoria A. </a:t>
            </a:r>
            <a:r>
              <a:rPr lang="en-US" sz="11200" b="1" dirty="0" err="1"/>
              <a:t>Lipnic</a:t>
            </a:r>
            <a:r>
              <a:rPr lang="en-US" sz="11200" b="1" dirty="0"/>
              <a:t>, who had served as Acting Chair since January 2017, and Charlotte Burrows </a:t>
            </a:r>
          </a:p>
          <a:p>
            <a:r>
              <a:rPr lang="en-US" sz="11200" b="1" dirty="0"/>
              <a:t>Chair Dhillon previously practiced law in the private sector for over 25 years:</a:t>
            </a:r>
          </a:p>
          <a:p>
            <a:pPr lvl="1"/>
            <a:r>
              <a:rPr lang="en-US" sz="11200" dirty="0"/>
              <a:t>Executive Vice President, General Counsel and Corporate Secretary of Burlington Stores, Inc.</a:t>
            </a:r>
          </a:p>
          <a:p>
            <a:pPr lvl="1"/>
            <a:r>
              <a:rPr lang="en-US" sz="11200" dirty="0"/>
              <a:t>Executive Vice President, General Counsel and Corporate Secretary of JC Penney Company, Inc.</a:t>
            </a:r>
          </a:p>
          <a:p>
            <a:pPr lvl="1"/>
            <a:r>
              <a:rPr lang="en-US" sz="11200" dirty="0"/>
              <a:t>Senior Vice President, General Counsel and Chief Compliance Officer of US Airways Group, Inc.</a:t>
            </a:r>
          </a:p>
          <a:p>
            <a:pPr lvl="1"/>
            <a:r>
              <a:rPr lang="en-US" sz="11200" dirty="0"/>
              <a:t>Skadden, Arps, Slate, Meagher &amp; </a:t>
            </a:r>
            <a:r>
              <a:rPr lang="en-US" sz="11200" dirty="0" err="1"/>
              <a:t>Flom</a:t>
            </a:r>
            <a:r>
              <a:rPr lang="en-US" sz="11200" dirty="0"/>
              <a:t> LLP  </a:t>
            </a:r>
          </a:p>
          <a:p>
            <a:endParaRPr lang="en-US" dirty="0"/>
          </a:p>
        </p:txBody>
      </p:sp>
    </p:spTree>
    <p:extLst>
      <p:ext uri="{BB962C8B-B14F-4D97-AF65-F5344CB8AC3E}">
        <p14:creationId xmlns:p14="http://schemas.microsoft.com/office/powerpoint/2010/main" val="738918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AD8EB-0036-4A04-86E4-48054162475C}"/>
              </a:ext>
            </a:extLst>
          </p:cNvPr>
          <p:cNvSpPr>
            <a:spLocks noGrp="1"/>
          </p:cNvSpPr>
          <p:nvPr>
            <p:ph type="title"/>
          </p:nvPr>
        </p:nvSpPr>
        <p:spPr>
          <a:xfrm>
            <a:off x="653473" y="365125"/>
            <a:ext cx="10515600" cy="1325563"/>
          </a:xfrm>
        </p:spPr>
        <p:txBody>
          <a:bodyPr>
            <a:normAutofit fontScale="90000"/>
          </a:bodyPr>
          <a:lstStyle/>
          <a:p>
            <a:r>
              <a:rPr lang="en-US" b="1" dirty="0"/>
              <a:t>Pregnancy-Related Limitations That Raise </a:t>
            </a:r>
            <a:br>
              <a:rPr lang="en-US" b="1" dirty="0"/>
            </a:br>
            <a:r>
              <a:rPr lang="en-US" b="1" dirty="0"/>
              <a:t>ADA and PDA Issues</a:t>
            </a:r>
            <a:r>
              <a:rPr lang="en-US" dirty="0"/>
              <a:t/>
            </a:r>
            <a:br>
              <a:rPr lang="en-US" dirty="0"/>
            </a:br>
            <a:endParaRPr lang="en-US" b="1" dirty="0"/>
          </a:p>
        </p:txBody>
      </p:sp>
      <p:sp>
        <p:nvSpPr>
          <p:cNvPr id="3" name="Content Placeholder 2">
            <a:extLst>
              <a:ext uri="{FF2B5EF4-FFF2-40B4-BE49-F238E27FC236}">
                <a16:creationId xmlns:a16="http://schemas.microsoft.com/office/drawing/2014/main" id="{9B363C9E-6D1E-4E59-9684-B0441DAFF775}"/>
              </a:ext>
            </a:extLst>
          </p:cNvPr>
          <p:cNvSpPr>
            <a:spLocks noGrp="1"/>
          </p:cNvSpPr>
          <p:nvPr>
            <p:ph idx="1"/>
          </p:nvPr>
        </p:nvSpPr>
        <p:spPr>
          <a:xfrm>
            <a:off x="838200" y="1690688"/>
            <a:ext cx="10515600" cy="4351338"/>
          </a:xfrm>
        </p:spPr>
        <p:txBody>
          <a:bodyPr>
            <a:normAutofit fontScale="25000" lnSpcReduction="20000"/>
          </a:bodyPr>
          <a:lstStyle/>
          <a:p>
            <a:r>
              <a:rPr lang="en-US" sz="11200" b="1" dirty="0"/>
              <a:t>EEOC Conciliation Agreement with The Cato Corporation (Dec. 10, 2018), </a:t>
            </a:r>
            <a:r>
              <a:rPr lang="en-US" sz="11200" b="1" u="sng" dirty="0">
                <a:hlinkClick r:id="rId2"/>
              </a:rPr>
              <a:t>https://www.eeoc.gov/eeoc/newsroom/release/12-10-18.cfm</a:t>
            </a:r>
            <a:r>
              <a:rPr lang="en-US" sz="11200" b="1" dirty="0"/>
              <a:t>. </a:t>
            </a:r>
          </a:p>
          <a:p>
            <a:r>
              <a:rPr lang="en-US" sz="11200" dirty="0"/>
              <a:t>Retailer agreed to pay $3.5 million to resolve nationwide, systemic investigation finding denial of reasonable accommodations to pregnant employees or those with disabilities.  </a:t>
            </a:r>
          </a:p>
          <a:p>
            <a:pPr lvl="0"/>
            <a:r>
              <a:rPr lang="en-US" sz="11200" dirty="0"/>
              <a:t>Instead of accommodation, employer required employees take unpaid leaves of absence, and/or terminated them. </a:t>
            </a:r>
          </a:p>
          <a:p>
            <a:pPr lvl="0"/>
            <a:r>
              <a:rPr lang="en-US" sz="11200" dirty="0"/>
              <a:t>Company agreed to revise policies to more fully consider whether medical restrictions of pregnant employees or those with disabilities can be reasonably accommodated, conduct companywide training for over 10,000 employees, and report to EEOC periodically for three years on its responses to accommodation requests by pregnant employees or those with disabilities.</a:t>
            </a:r>
          </a:p>
          <a:p>
            <a:endParaRPr lang="en-US" dirty="0"/>
          </a:p>
        </p:txBody>
      </p:sp>
    </p:spTree>
    <p:extLst>
      <p:ext uri="{BB962C8B-B14F-4D97-AF65-F5344CB8AC3E}">
        <p14:creationId xmlns:p14="http://schemas.microsoft.com/office/powerpoint/2010/main" val="802815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84C91F-D507-464F-8F7C-3B3388A9E535}"/>
              </a:ext>
            </a:extLst>
          </p:cNvPr>
          <p:cNvSpPr>
            <a:spLocks noGrp="1"/>
          </p:cNvSpPr>
          <p:nvPr>
            <p:ph type="title"/>
          </p:nvPr>
        </p:nvSpPr>
        <p:spPr>
          <a:xfrm>
            <a:off x="394854" y="161925"/>
            <a:ext cx="10515600" cy="1325563"/>
          </a:xfrm>
        </p:spPr>
        <p:txBody>
          <a:bodyPr>
            <a:normAutofit/>
          </a:bodyPr>
          <a:lstStyle/>
          <a:p>
            <a:r>
              <a:rPr lang="en-US" sz="3200" b="1" dirty="0">
                <a:latin typeface="+mn-lt"/>
              </a:rPr>
              <a:t>Recap:  Both ADA and PDA Potentially Apply to </a:t>
            </a:r>
            <a:br>
              <a:rPr lang="en-US" sz="3200" b="1" dirty="0">
                <a:latin typeface="+mn-lt"/>
              </a:rPr>
            </a:br>
            <a:r>
              <a:rPr lang="en-US" sz="3200" b="1" dirty="0">
                <a:latin typeface="+mn-lt"/>
              </a:rPr>
              <a:t>Pregnant Employees</a:t>
            </a:r>
          </a:p>
        </p:txBody>
      </p:sp>
      <p:sp>
        <p:nvSpPr>
          <p:cNvPr id="3" name="Content Placeholder 2"/>
          <p:cNvSpPr>
            <a:spLocks noGrp="1"/>
          </p:cNvSpPr>
          <p:nvPr>
            <p:ph idx="1"/>
          </p:nvPr>
        </p:nvSpPr>
        <p:spPr>
          <a:xfrm>
            <a:off x="745836" y="1487488"/>
            <a:ext cx="10515600" cy="4351338"/>
          </a:xfrm>
        </p:spPr>
        <p:txBody>
          <a:bodyPr>
            <a:normAutofit fontScale="25000" lnSpcReduction="20000"/>
          </a:bodyPr>
          <a:lstStyle/>
          <a:p>
            <a:r>
              <a:rPr lang="en-US" sz="9600" b="1" u="sng" dirty="0"/>
              <a:t>Americans with Disabilities Act (ADA)/Rehabilitation Act</a:t>
            </a:r>
            <a:r>
              <a:rPr lang="en-US" sz="9600" b="1" dirty="0"/>
              <a:t>: </a:t>
            </a:r>
          </a:p>
          <a:p>
            <a:pPr lvl="1"/>
            <a:r>
              <a:rPr lang="en-US" sz="9600" b="1" dirty="0"/>
              <a:t>pregnancy itself is </a:t>
            </a:r>
            <a:r>
              <a:rPr lang="en-US" sz="9600" b="1" u="sng" dirty="0"/>
              <a:t>not</a:t>
            </a:r>
            <a:r>
              <a:rPr lang="en-US" sz="9600" b="1" dirty="0"/>
              <a:t> an impairment, but a</a:t>
            </a:r>
            <a:r>
              <a:rPr lang="en-US" sz="9600" dirty="0"/>
              <a:t> </a:t>
            </a:r>
            <a:r>
              <a:rPr lang="en-US" sz="9600" b="1" dirty="0"/>
              <a:t>pregnancy-related medical condition </a:t>
            </a:r>
            <a:r>
              <a:rPr lang="en-US" sz="9600" b="1" u="sng" dirty="0"/>
              <a:t>is</a:t>
            </a:r>
            <a:r>
              <a:rPr lang="en-US" sz="9600" b="1" dirty="0"/>
              <a:t> an impairment </a:t>
            </a:r>
          </a:p>
          <a:p>
            <a:pPr lvl="1"/>
            <a:r>
              <a:rPr lang="en-US" sz="9600" b="1" dirty="0"/>
              <a:t>if pregnancy-related medical condition substantially limits major life activity, entitled to reasonable accommodation</a:t>
            </a:r>
            <a:r>
              <a:rPr lang="en-US" sz="9600" dirty="0"/>
              <a:t> if needed, unless undue hardship</a:t>
            </a:r>
            <a:endParaRPr lang="en-US" sz="9600" b="1" dirty="0"/>
          </a:p>
          <a:p>
            <a:r>
              <a:rPr lang="en-US" sz="9600" b="1" u="sng" dirty="0"/>
              <a:t>Pregnancy Discrimination Act (PDA)</a:t>
            </a:r>
            <a:r>
              <a:rPr lang="en-US" sz="9600" b="1" dirty="0"/>
              <a:t> (amends Title VII to prohibit pregnancy discrimination as a form of sex discrimination): </a:t>
            </a:r>
          </a:p>
          <a:p>
            <a:pPr marL="342900" lvl="1" indent="0">
              <a:buNone/>
            </a:pPr>
            <a:r>
              <a:rPr lang="en-US" sz="9600" dirty="0"/>
              <a:t>1) Prohibits discrimination based on </a:t>
            </a:r>
            <a:r>
              <a:rPr lang="en-US" sz="9600" b="1" dirty="0"/>
              <a:t>pregnancy (current, past, or potential), childbirth, or related medical conditions</a:t>
            </a:r>
            <a:r>
              <a:rPr lang="en-US" sz="9600" dirty="0"/>
              <a:t> </a:t>
            </a:r>
          </a:p>
          <a:p>
            <a:pPr lvl="2"/>
            <a:r>
              <a:rPr lang="en-US" sz="9600" dirty="0"/>
              <a:t>e.g., non-hire or termination because pregnant</a:t>
            </a:r>
          </a:p>
          <a:p>
            <a:pPr marL="342900" lvl="1" indent="0">
              <a:buNone/>
            </a:pPr>
            <a:r>
              <a:rPr lang="en-US" sz="9600" dirty="0"/>
              <a:t>2) Requires pregnant employees be treated in </a:t>
            </a:r>
            <a:r>
              <a:rPr lang="en-US" sz="9600" b="1" dirty="0"/>
              <a:t>same</a:t>
            </a:r>
            <a:r>
              <a:rPr lang="en-US" sz="9600" dirty="0"/>
              <a:t> manner as others who are </a:t>
            </a:r>
            <a:r>
              <a:rPr lang="en-US" sz="9600" b="1" i="1" dirty="0"/>
              <a:t>similar in their ability or inability to work</a:t>
            </a:r>
            <a:r>
              <a:rPr lang="en-US" sz="9600" i="1" dirty="0"/>
              <a:t> </a:t>
            </a:r>
          </a:p>
          <a:p>
            <a:pPr lvl="2"/>
            <a:r>
              <a:rPr lang="en-US" sz="9600" dirty="0"/>
              <a:t>i.e., pregnant employee </a:t>
            </a:r>
            <a:r>
              <a:rPr lang="en-US" sz="9600" b="1" dirty="0"/>
              <a:t>may be entitled to </a:t>
            </a:r>
            <a:r>
              <a:rPr lang="en-US" sz="9600" b="1" i="1" dirty="0"/>
              <a:t>accommodation for either pregnancy or pregnancy-related limitations under the PDA if the employer gives accommodations to employees who have similar limitations not caused by pregnancy</a:t>
            </a:r>
            <a:r>
              <a:rPr lang="en-US" sz="9600" b="1" dirty="0"/>
              <a:t> (per U.S. Supreme Court decision in </a:t>
            </a:r>
            <a:r>
              <a:rPr lang="en-US" sz="9600" b="1" u="sng" dirty="0"/>
              <a:t>Young v. UPS</a:t>
            </a:r>
            <a:r>
              <a:rPr lang="en-US" sz="9600" b="1" dirty="0"/>
              <a:t>, 2015)</a:t>
            </a:r>
          </a:p>
          <a:p>
            <a:endParaRPr lang="en-US" sz="9600" b="1" dirty="0"/>
          </a:p>
          <a:p>
            <a:pPr marL="0" indent="0">
              <a:buNone/>
            </a:pPr>
            <a:endParaRPr lang="en-US" dirty="0"/>
          </a:p>
        </p:txBody>
      </p:sp>
    </p:spTree>
    <p:extLst>
      <p:ext uri="{BB962C8B-B14F-4D97-AF65-F5344CB8AC3E}">
        <p14:creationId xmlns:p14="http://schemas.microsoft.com/office/powerpoint/2010/main" val="31705914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701D3-3397-46F0-8420-6ACAD9429163}"/>
              </a:ext>
            </a:extLst>
          </p:cNvPr>
          <p:cNvSpPr>
            <a:spLocks noGrp="1"/>
          </p:cNvSpPr>
          <p:nvPr>
            <p:ph type="title"/>
          </p:nvPr>
        </p:nvSpPr>
        <p:spPr/>
        <p:txBody>
          <a:bodyPr>
            <a:normAutofit fontScale="90000"/>
          </a:bodyPr>
          <a:lstStyle/>
          <a:p>
            <a:r>
              <a:rPr lang="en-US" b="1" dirty="0"/>
              <a:t/>
            </a:r>
            <a:br>
              <a:rPr lang="en-US" b="1" dirty="0"/>
            </a:br>
            <a:r>
              <a:rPr lang="en-US" sz="4000" b="1" dirty="0">
                <a:latin typeface="+mn-lt"/>
              </a:rPr>
              <a:t>Association with an Individual with a Disability</a:t>
            </a:r>
            <a:r>
              <a:rPr lang="en-US" dirty="0">
                <a:latin typeface="+mn-lt"/>
              </a:rPr>
              <a:t/>
            </a:r>
            <a:br>
              <a:rPr lang="en-US" dirty="0">
                <a:latin typeface="+mn-lt"/>
              </a:rPr>
            </a:br>
            <a:endParaRPr lang="en-US" dirty="0">
              <a:latin typeface="+mn-lt"/>
            </a:endParaRPr>
          </a:p>
        </p:txBody>
      </p:sp>
      <p:sp>
        <p:nvSpPr>
          <p:cNvPr id="3" name="Content Placeholder 2">
            <a:extLst>
              <a:ext uri="{FF2B5EF4-FFF2-40B4-BE49-F238E27FC236}">
                <a16:creationId xmlns:a16="http://schemas.microsoft.com/office/drawing/2014/main" id="{A97C4614-60B6-4EF9-BEB9-5F9078CC2FF6}"/>
              </a:ext>
            </a:extLst>
          </p:cNvPr>
          <p:cNvSpPr>
            <a:spLocks noGrp="1"/>
          </p:cNvSpPr>
          <p:nvPr>
            <p:ph idx="1"/>
          </p:nvPr>
        </p:nvSpPr>
        <p:spPr/>
        <p:txBody>
          <a:bodyPr>
            <a:normAutofit fontScale="92500" lnSpcReduction="20000"/>
          </a:bodyPr>
          <a:lstStyle/>
          <a:p>
            <a:r>
              <a:rPr lang="en-US" sz="3000" b="1" u="sng" dirty="0"/>
              <a:t>EEOC v. Camber Corporation</a:t>
            </a:r>
            <a:r>
              <a:rPr lang="en-US" sz="3000" b="1" dirty="0"/>
              <a:t>,  Case No. 1:17-cv-01084-AJT JFA (E.D. Va. consent decree entered July 2018), </a:t>
            </a:r>
            <a:r>
              <a:rPr lang="en-US" sz="3000" b="1" u="sng" dirty="0">
                <a:hlinkClick r:id="rId2"/>
              </a:rPr>
              <a:t>https://www.eeoc.gov/eeoc/newsroom/release/7-2-18a.cfm</a:t>
            </a:r>
            <a:r>
              <a:rPr lang="en-US" sz="3000" b="1" dirty="0"/>
              <a:t>.  </a:t>
            </a:r>
          </a:p>
          <a:p>
            <a:r>
              <a:rPr lang="en-US" sz="3000" dirty="0"/>
              <a:t>EEOC alleged employer immediately terminated employee on pretextual grounds because he sought transfer to different location to be closer to his disabled son and leave to participate in his care.  </a:t>
            </a:r>
          </a:p>
          <a:p>
            <a:r>
              <a:rPr lang="en-US" sz="3000" dirty="0"/>
              <a:t>Although employees are not entitled to ADA accommodation based on needs of a child or parent with a disability, they are protected from disparate treatment.</a:t>
            </a:r>
          </a:p>
          <a:p>
            <a:r>
              <a:rPr lang="en-US" sz="3000" dirty="0"/>
              <a:t>Two-year, $100,000 consent decree.</a:t>
            </a:r>
          </a:p>
          <a:p>
            <a:r>
              <a:rPr lang="en-US" sz="3000" b="1" u="sng" dirty="0"/>
              <a:t>Q &amp; A About the Association Provision of the ADA</a:t>
            </a:r>
            <a:r>
              <a:rPr lang="en-US" sz="3000" b="1" dirty="0"/>
              <a:t>, </a:t>
            </a:r>
            <a:r>
              <a:rPr lang="en-US" sz="3000" b="1" dirty="0">
                <a:hlinkClick r:id="rId3"/>
              </a:rPr>
              <a:t>https://www.eeoc.gov/facts/association_ada.html</a:t>
            </a:r>
            <a:r>
              <a:rPr lang="en-US" sz="3000" b="1" dirty="0"/>
              <a:t>. </a:t>
            </a:r>
            <a:r>
              <a:rPr lang="en-US" sz="3000" b="1" u="sng" dirty="0"/>
              <a:t> </a:t>
            </a:r>
            <a:endParaRPr lang="en-US" sz="3000" b="1" dirty="0"/>
          </a:p>
          <a:p>
            <a:endParaRPr lang="en-US" dirty="0"/>
          </a:p>
        </p:txBody>
      </p:sp>
    </p:spTree>
    <p:extLst>
      <p:ext uri="{BB962C8B-B14F-4D97-AF65-F5344CB8AC3E}">
        <p14:creationId xmlns:p14="http://schemas.microsoft.com/office/powerpoint/2010/main" val="2605496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C8EC-3CFF-4485-8016-DCCEF3836583}"/>
              </a:ext>
            </a:extLst>
          </p:cNvPr>
          <p:cNvSpPr>
            <a:spLocks noGrp="1"/>
          </p:cNvSpPr>
          <p:nvPr>
            <p:ph type="title"/>
          </p:nvPr>
        </p:nvSpPr>
        <p:spPr>
          <a:xfrm>
            <a:off x="690418" y="0"/>
            <a:ext cx="10515600" cy="1325563"/>
          </a:xfrm>
        </p:spPr>
        <p:txBody>
          <a:bodyPr>
            <a:normAutofit/>
          </a:bodyPr>
          <a:lstStyle/>
          <a:p>
            <a:r>
              <a:rPr lang="en-US" sz="3600" b="1" dirty="0">
                <a:latin typeface="+mn-lt"/>
              </a:rPr>
              <a:t>When is a Fitness for Duty Exam Allowed?</a:t>
            </a:r>
          </a:p>
        </p:txBody>
      </p:sp>
      <p:sp>
        <p:nvSpPr>
          <p:cNvPr id="3" name="Content Placeholder 2">
            <a:extLst>
              <a:ext uri="{FF2B5EF4-FFF2-40B4-BE49-F238E27FC236}">
                <a16:creationId xmlns:a16="http://schemas.microsoft.com/office/drawing/2014/main" id="{9B75B2A6-C6A0-4B2D-A73B-D2387A596738}"/>
              </a:ext>
            </a:extLst>
          </p:cNvPr>
          <p:cNvSpPr>
            <a:spLocks noGrp="1"/>
          </p:cNvSpPr>
          <p:nvPr>
            <p:ph idx="1"/>
          </p:nvPr>
        </p:nvSpPr>
        <p:spPr>
          <a:xfrm>
            <a:off x="838200" y="1177781"/>
            <a:ext cx="10515600" cy="4351338"/>
          </a:xfrm>
        </p:spPr>
        <p:txBody>
          <a:bodyPr>
            <a:normAutofit fontScale="25000" lnSpcReduction="20000"/>
          </a:bodyPr>
          <a:lstStyle/>
          <a:p>
            <a:r>
              <a:rPr lang="en-US" sz="9600" b="1" u="sng" dirty="0"/>
              <a:t>EEOC v. McLeod Health, Inc</a:t>
            </a:r>
            <a:r>
              <a:rPr lang="en-US" sz="9600" b="1" dirty="0"/>
              <a:t>., 914 F.3d 876 (4th Cir. 2019). </a:t>
            </a:r>
          </a:p>
          <a:p>
            <a:r>
              <a:rPr lang="en-US" sz="9600" dirty="0"/>
              <a:t>Company’s newsletter editor order to undergo functional-capacity exam after several workplace falls. Exam resulted in recommended restrictions such as not traveling more than 10 miles from the main office, using a motorized scooter, and being provided accessible parking.  </a:t>
            </a:r>
          </a:p>
          <a:p>
            <a:r>
              <a:rPr lang="en-US" sz="9600" dirty="0"/>
              <a:t>Company said these restrictions would prevent her from returning to her job, and that she could apply for other positions in company; placed on involuntary medical leave and eventually terminated.  </a:t>
            </a:r>
          </a:p>
          <a:p>
            <a:r>
              <a:rPr lang="en-US" sz="9600" dirty="0"/>
              <a:t>Held: reasonable jury could find employer lacked required basis for sending her to the exam (a reasonable belief based on objective evidence that the employee’s medical condition may render her unable to perform an essential function or pose a direct threat to safety of herself or others).</a:t>
            </a:r>
          </a:p>
          <a:p>
            <a:r>
              <a:rPr lang="en-US" sz="9600" dirty="0"/>
              <a:t>Reasonable jury could conclude she could still perform her job whether or not traveling to multiple company campuses was an essential function, and could also conclude it was not reasonable to believe she posed a direct threat simply because she had fallen multiple times recently and her manager thought she looked groggy and out of breath.</a:t>
            </a:r>
          </a:p>
          <a:p>
            <a:endParaRPr lang="en-US" dirty="0"/>
          </a:p>
        </p:txBody>
      </p:sp>
    </p:spTree>
    <p:extLst>
      <p:ext uri="{BB962C8B-B14F-4D97-AF65-F5344CB8AC3E}">
        <p14:creationId xmlns:p14="http://schemas.microsoft.com/office/powerpoint/2010/main" val="3199227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451F1-78C7-4B82-A29E-F751621F9B2F}"/>
              </a:ext>
            </a:extLst>
          </p:cNvPr>
          <p:cNvSpPr>
            <a:spLocks noGrp="1"/>
          </p:cNvSpPr>
          <p:nvPr>
            <p:ph type="title"/>
          </p:nvPr>
        </p:nvSpPr>
        <p:spPr/>
        <p:txBody>
          <a:bodyPr>
            <a:noAutofit/>
          </a:bodyPr>
          <a:lstStyle/>
          <a:p>
            <a:r>
              <a:rPr lang="en-US" sz="3600" b="1" dirty="0">
                <a:latin typeface="+mn-lt"/>
              </a:rPr>
              <a:t>Prescribed Opioids, Drugs to Treat Opioid Addiction, or Other </a:t>
            </a:r>
            <a:r>
              <a:rPr lang="en-US" sz="3600" b="1" u="heavy" dirty="0">
                <a:latin typeface="+mn-lt"/>
              </a:rPr>
              <a:t>Legal Use</a:t>
            </a:r>
            <a:r>
              <a:rPr lang="en-US" sz="3600" b="1" dirty="0">
                <a:latin typeface="+mn-lt"/>
              </a:rPr>
              <a:t> Under Federal Law</a:t>
            </a:r>
            <a:br>
              <a:rPr lang="en-US" sz="3600" b="1" dirty="0">
                <a:latin typeface="+mn-lt"/>
              </a:rPr>
            </a:br>
            <a:endParaRPr lang="en-US" sz="3600" dirty="0">
              <a:latin typeface="+mn-lt"/>
            </a:endParaRPr>
          </a:p>
        </p:txBody>
      </p:sp>
      <p:sp>
        <p:nvSpPr>
          <p:cNvPr id="3" name="Content Placeholder 2">
            <a:extLst>
              <a:ext uri="{FF2B5EF4-FFF2-40B4-BE49-F238E27FC236}">
                <a16:creationId xmlns:a16="http://schemas.microsoft.com/office/drawing/2014/main" id="{85CD9D91-AB08-4E00-A091-14881CA65ADD}"/>
              </a:ext>
            </a:extLst>
          </p:cNvPr>
          <p:cNvSpPr>
            <a:spLocks noGrp="1"/>
          </p:cNvSpPr>
          <p:nvPr>
            <p:ph idx="1"/>
          </p:nvPr>
        </p:nvSpPr>
        <p:spPr>
          <a:xfrm>
            <a:off x="930563" y="1603952"/>
            <a:ext cx="10515600" cy="4351338"/>
          </a:xfrm>
        </p:spPr>
        <p:txBody>
          <a:bodyPr>
            <a:normAutofit fontScale="25000" lnSpcReduction="20000"/>
          </a:bodyPr>
          <a:lstStyle/>
          <a:p>
            <a:r>
              <a:rPr lang="en-US" sz="9600" dirty="0"/>
              <a:t>ADA does not protect marijuana use even where legal under state law.  ADA does protect disability-related use of drugs if legal under federal law.</a:t>
            </a:r>
          </a:p>
          <a:p>
            <a:endParaRPr lang="en-US" sz="9600" u="sng" dirty="0"/>
          </a:p>
          <a:p>
            <a:r>
              <a:rPr lang="en-US" sz="9600" b="1" u="sng" dirty="0"/>
              <a:t>Voss v. Housing Authority of the City of Magnolia</a:t>
            </a:r>
            <a:r>
              <a:rPr lang="en-US" sz="9600" b="1" dirty="0"/>
              <a:t>, Arkansas, 917 F.3d 618 (8th Cir. 2019). </a:t>
            </a:r>
          </a:p>
          <a:p>
            <a:r>
              <a:rPr lang="en-US" sz="9600" dirty="0"/>
              <a:t>Employer did not violate  ADA when it placed employee on paid suspension following positive drug test for opiates/morphine in order to obtain letter from his treating physician to determine that he did not pose a direct threat to safety due to his prescribed hydrocodone.</a:t>
            </a:r>
            <a:endParaRPr lang="en-US" sz="9600" u="sng" dirty="0"/>
          </a:p>
          <a:p>
            <a:pPr marL="0" indent="0">
              <a:buNone/>
            </a:pPr>
            <a:endParaRPr lang="en-US" sz="9600" dirty="0"/>
          </a:p>
          <a:p>
            <a:r>
              <a:rPr lang="en-US" sz="9600" b="1" u="sng" dirty="0"/>
              <a:t>Breaux v. Bollinger Shipyards, LLC</a:t>
            </a:r>
            <a:r>
              <a:rPr lang="en-US" sz="9600" b="1" dirty="0"/>
              <a:t>, 2018 WL 3329059 (E.D. La. July 5, 2018). </a:t>
            </a:r>
          </a:p>
          <a:p>
            <a:r>
              <a:rPr lang="en-US" sz="9600" dirty="0"/>
              <a:t>Employer may have violated ADA by terminating employee, a welder, due to his taking Suboxone prescribed to aid in withdrawing from dependency on prescribed opioid painkillers; question of fact for jury whether employee posed a direct threat to safety.</a:t>
            </a:r>
            <a:endParaRPr lang="en-US" sz="9600" u="sng" dirty="0"/>
          </a:p>
          <a:p>
            <a:endParaRPr lang="en-US" dirty="0"/>
          </a:p>
        </p:txBody>
      </p:sp>
    </p:spTree>
    <p:extLst>
      <p:ext uri="{BB962C8B-B14F-4D97-AF65-F5344CB8AC3E}">
        <p14:creationId xmlns:p14="http://schemas.microsoft.com/office/powerpoint/2010/main" val="1394816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FBFF5-ECA0-4D41-828B-DDCC43DA10D7}"/>
              </a:ext>
            </a:extLst>
          </p:cNvPr>
          <p:cNvSpPr>
            <a:spLocks noGrp="1"/>
          </p:cNvSpPr>
          <p:nvPr>
            <p:ph type="title"/>
          </p:nvPr>
        </p:nvSpPr>
        <p:spPr>
          <a:xfrm>
            <a:off x="838200" y="153192"/>
            <a:ext cx="10515600" cy="1325563"/>
          </a:xfrm>
        </p:spPr>
        <p:txBody>
          <a:bodyPr>
            <a:normAutofit/>
          </a:bodyPr>
          <a:lstStyle/>
          <a:p>
            <a:r>
              <a:rPr lang="en-US" sz="3600" b="1" dirty="0">
                <a:latin typeface="+mn-lt"/>
              </a:rPr>
              <a:t>Is Obesity a Disability, and If So, How Can it Be Accommodated?</a:t>
            </a:r>
          </a:p>
        </p:txBody>
      </p:sp>
      <p:sp>
        <p:nvSpPr>
          <p:cNvPr id="3" name="Content Placeholder 2">
            <a:extLst>
              <a:ext uri="{FF2B5EF4-FFF2-40B4-BE49-F238E27FC236}">
                <a16:creationId xmlns:a16="http://schemas.microsoft.com/office/drawing/2014/main" id="{65DE65B3-A9EB-4ABF-9003-1BB3C5CDD4A2}"/>
              </a:ext>
            </a:extLst>
          </p:cNvPr>
          <p:cNvSpPr>
            <a:spLocks noGrp="1"/>
          </p:cNvSpPr>
          <p:nvPr>
            <p:ph idx="1"/>
          </p:nvPr>
        </p:nvSpPr>
        <p:spPr>
          <a:xfrm>
            <a:off x="838200" y="1737373"/>
            <a:ext cx="10515600" cy="4351338"/>
          </a:xfrm>
        </p:spPr>
        <p:txBody>
          <a:bodyPr>
            <a:normAutofit fontScale="25000" lnSpcReduction="20000"/>
          </a:bodyPr>
          <a:lstStyle/>
          <a:p>
            <a:r>
              <a:rPr lang="en-US" sz="11200" b="1" u="sng" dirty="0"/>
              <a:t>Richardson v. Chicago Transit Authority</a:t>
            </a:r>
            <a:r>
              <a:rPr lang="en-US" sz="11200" b="1" dirty="0"/>
              <a:t>, 2019 WL 2442786 (7th Cir. June 12, 2019).  </a:t>
            </a:r>
            <a:r>
              <a:rPr lang="en-US" sz="11200" dirty="0"/>
              <a:t> Held: extreme obesity is a physical impairment under the ADA only if it is the result of a separate underlying physiological condition</a:t>
            </a:r>
          </a:p>
          <a:p>
            <a:pPr marL="0" indent="0">
              <a:buNone/>
            </a:pPr>
            <a:endParaRPr lang="en-US" sz="11200" dirty="0"/>
          </a:p>
          <a:p>
            <a:r>
              <a:rPr lang="en-US" sz="11200" dirty="0"/>
              <a:t>EEOC’s position:  “</a:t>
            </a:r>
            <a:r>
              <a:rPr lang="en-US" sz="11200" u="sng" dirty="0"/>
              <a:t>morbid</a:t>
            </a:r>
            <a:r>
              <a:rPr lang="en-US" sz="11200" dirty="0"/>
              <a:t> obesity” itself is an impairment, even absent a separate underlying physiological condition, see, e.g., </a:t>
            </a:r>
            <a:r>
              <a:rPr lang="en-US" sz="11200" dirty="0">
                <a:hlinkClick r:id="rId2"/>
              </a:rPr>
              <a:t>https://www.eeoc.gov/eeoc/newsroom/release/4-10-12a.cfm</a:t>
            </a:r>
            <a:r>
              <a:rPr lang="en-US" sz="11200" dirty="0"/>
              <a:t> </a:t>
            </a:r>
          </a:p>
          <a:p>
            <a:endParaRPr lang="en-US" sz="11200" dirty="0"/>
          </a:p>
          <a:p>
            <a:r>
              <a:rPr lang="en-US" sz="11200" dirty="0"/>
              <a:t>JAN ideas for accommodating employees with obesity: </a:t>
            </a:r>
          </a:p>
          <a:p>
            <a:r>
              <a:rPr lang="en-US" sz="11200" dirty="0">
                <a:hlinkClick r:id="rId3"/>
              </a:rPr>
              <a:t>https://</a:t>
            </a:r>
            <a:r>
              <a:rPr lang="en-US" sz="11200" dirty="0" smtClean="0">
                <a:hlinkClick r:id="rId3"/>
              </a:rPr>
              <a:t>askjan.org/disabilities/Obesity.cfm</a:t>
            </a:r>
            <a:r>
              <a:rPr lang="en-US" sz="11200" dirty="0" smtClean="0"/>
              <a:t> </a:t>
            </a:r>
            <a:endParaRPr lang="en-US" dirty="0"/>
          </a:p>
        </p:txBody>
      </p:sp>
    </p:spTree>
    <p:extLst>
      <p:ext uri="{BB962C8B-B14F-4D97-AF65-F5344CB8AC3E}">
        <p14:creationId xmlns:p14="http://schemas.microsoft.com/office/powerpoint/2010/main" val="3050632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15875"/>
            <a:ext cx="10515600" cy="1325563"/>
          </a:xfrm>
        </p:spPr>
        <p:txBody>
          <a:bodyPr>
            <a:normAutofit/>
          </a:bodyPr>
          <a:lstStyle/>
          <a:p>
            <a:r>
              <a:rPr lang="en-US" b="1" dirty="0"/>
              <a:t>Resources:  Disability Accommodation</a:t>
            </a:r>
          </a:p>
        </p:txBody>
      </p:sp>
      <p:sp>
        <p:nvSpPr>
          <p:cNvPr id="3" name="Content Placeholder 2"/>
          <p:cNvSpPr>
            <a:spLocks noGrp="1"/>
          </p:cNvSpPr>
          <p:nvPr>
            <p:ph idx="1"/>
          </p:nvPr>
        </p:nvSpPr>
        <p:spPr>
          <a:xfrm>
            <a:off x="838200" y="1150711"/>
            <a:ext cx="10515600" cy="4351338"/>
          </a:xfrm>
        </p:spPr>
        <p:txBody>
          <a:bodyPr>
            <a:normAutofit fontScale="25000" lnSpcReduction="20000"/>
          </a:bodyPr>
          <a:lstStyle/>
          <a:p>
            <a:endParaRPr lang="en-US" dirty="0"/>
          </a:p>
          <a:p>
            <a:pPr>
              <a:lnSpc>
                <a:spcPct val="120000"/>
              </a:lnSpc>
              <a:spcBef>
                <a:spcPts val="0"/>
              </a:spcBef>
            </a:pPr>
            <a:r>
              <a:rPr lang="en-US" sz="11200" b="1" dirty="0"/>
              <a:t>Enforcement Guidance: Reasonable Accommodation and Undue Hardship Under the ADA</a:t>
            </a:r>
          </a:p>
          <a:p>
            <a:pPr>
              <a:lnSpc>
                <a:spcPct val="120000"/>
              </a:lnSpc>
              <a:spcBef>
                <a:spcPts val="0"/>
              </a:spcBef>
            </a:pPr>
            <a:r>
              <a:rPr lang="en-US" sz="11200" b="1" dirty="0">
                <a:hlinkClick r:id="rId2"/>
              </a:rPr>
              <a:t>www.eeoc.gov/policy/docs/accommodation.html</a:t>
            </a:r>
            <a:endParaRPr lang="en-US" sz="11200" dirty="0"/>
          </a:p>
          <a:p>
            <a:pPr>
              <a:lnSpc>
                <a:spcPct val="120000"/>
              </a:lnSpc>
              <a:spcBef>
                <a:spcPts val="0"/>
              </a:spcBef>
            </a:pPr>
            <a:r>
              <a:rPr lang="en-US" sz="11200" b="1" dirty="0"/>
              <a:t>Employer-Provided Leave and the Americans with Disabilities Act</a:t>
            </a:r>
          </a:p>
          <a:p>
            <a:pPr>
              <a:lnSpc>
                <a:spcPct val="120000"/>
              </a:lnSpc>
              <a:spcBef>
                <a:spcPts val="0"/>
              </a:spcBef>
            </a:pPr>
            <a:r>
              <a:rPr lang="en-US" sz="11200" b="1" u="sng" dirty="0">
                <a:hlinkClick r:id="rId3"/>
              </a:rPr>
              <a:t>www.eeoc.gov/eeoc/publications/ada-leave.cfm</a:t>
            </a:r>
            <a:r>
              <a:rPr lang="en-US" sz="11200" b="1" dirty="0"/>
              <a:t> </a:t>
            </a:r>
          </a:p>
          <a:p>
            <a:pPr>
              <a:lnSpc>
                <a:spcPct val="120000"/>
              </a:lnSpc>
              <a:spcBef>
                <a:spcPts val="0"/>
              </a:spcBef>
            </a:pPr>
            <a:r>
              <a:rPr lang="en-US" sz="11200" b="1" dirty="0"/>
              <a:t>Work at Home/Telework as a Reasonable Accommodation</a:t>
            </a:r>
          </a:p>
          <a:p>
            <a:pPr>
              <a:lnSpc>
                <a:spcPct val="120000"/>
              </a:lnSpc>
              <a:spcBef>
                <a:spcPts val="0"/>
              </a:spcBef>
            </a:pPr>
            <a:r>
              <a:rPr lang="en-US" sz="11200" b="1" dirty="0">
                <a:hlinkClick r:id="rId4"/>
              </a:rPr>
              <a:t>www.eeoc.gov/facts/telework.html</a:t>
            </a:r>
            <a:endParaRPr lang="en-US" sz="11200" b="1" dirty="0"/>
          </a:p>
          <a:p>
            <a:pPr>
              <a:lnSpc>
                <a:spcPct val="120000"/>
              </a:lnSpc>
              <a:spcBef>
                <a:spcPts val="0"/>
              </a:spcBef>
            </a:pPr>
            <a:r>
              <a:rPr lang="en-US" sz="11200" b="1" dirty="0"/>
              <a:t>The ADA: Applying Performance and Conduct Standards to Employees with Disabilities </a:t>
            </a:r>
          </a:p>
          <a:p>
            <a:pPr>
              <a:lnSpc>
                <a:spcPct val="120000"/>
              </a:lnSpc>
              <a:spcBef>
                <a:spcPts val="0"/>
              </a:spcBef>
            </a:pPr>
            <a:r>
              <a:rPr lang="en-US" sz="11200" b="1" dirty="0">
                <a:hlinkClick r:id="rId5"/>
              </a:rPr>
              <a:t>www.eeoc.gov/facts/performance-conduct.html</a:t>
            </a:r>
            <a:endParaRPr lang="en-US" sz="11200" b="1" dirty="0"/>
          </a:p>
          <a:p>
            <a:pPr marL="0" indent="0">
              <a:lnSpc>
                <a:spcPct val="120000"/>
              </a:lnSpc>
              <a:spcBef>
                <a:spcPts val="0"/>
              </a:spcBef>
              <a:buNone/>
            </a:pPr>
            <a:endParaRPr lang="en-US" sz="11200" b="1" dirty="0"/>
          </a:p>
          <a:p>
            <a:pPr>
              <a:lnSpc>
                <a:spcPct val="120000"/>
              </a:lnSpc>
              <a:spcBef>
                <a:spcPts val="0"/>
              </a:spcBef>
            </a:pPr>
            <a:r>
              <a:rPr lang="en-US" sz="11200" b="1" dirty="0"/>
              <a:t>Job Accommodation Network:  </a:t>
            </a:r>
            <a:r>
              <a:rPr lang="en-US" sz="11200" b="1" dirty="0" smtClean="0">
                <a:hlinkClick r:id="rId6"/>
              </a:rPr>
              <a:t>www.askjan.org</a:t>
            </a:r>
            <a:r>
              <a:rPr lang="en-US" sz="11200" b="1" dirty="0" smtClean="0"/>
              <a:t> </a:t>
            </a:r>
            <a:endParaRPr lang="en-US" sz="11200" b="1" dirty="0"/>
          </a:p>
          <a:p>
            <a:pPr lvl="1">
              <a:buNone/>
            </a:pPr>
            <a:endParaRPr lang="en-US" dirty="0"/>
          </a:p>
        </p:txBody>
      </p:sp>
      <p:sp>
        <p:nvSpPr>
          <p:cNvPr id="4" name="Slide Number Placeholder 3"/>
          <p:cNvSpPr>
            <a:spLocks noGrp="1"/>
          </p:cNvSpPr>
          <p:nvPr>
            <p:ph type="sldNum" sz="quarter" idx="12"/>
          </p:nvPr>
        </p:nvSpPr>
        <p:spPr/>
        <p:txBody>
          <a:bodyPr/>
          <a:lstStyle/>
          <a:p>
            <a:pPr>
              <a:defRPr/>
            </a:pPr>
            <a:fld id="{E2E99F4B-C22C-4245-975C-435BFBA148FA}" type="slidenum">
              <a:rPr lang="en-US" altLang="en-US" smtClean="0"/>
              <a:pPr>
                <a:defRPr/>
              </a:pPr>
              <a:t>36</a:t>
            </a:fld>
            <a:endParaRPr lang="en-US" altLang="en-US"/>
          </a:p>
        </p:txBody>
      </p:sp>
    </p:spTree>
    <p:extLst>
      <p:ext uri="{BB962C8B-B14F-4D97-AF65-F5344CB8AC3E}">
        <p14:creationId xmlns:p14="http://schemas.microsoft.com/office/powerpoint/2010/main" val="17194910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034"/>
            <a:ext cx="10515600" cy="1325563"/>
          </a:xfrm>
        </p:spPr>
        <p:txBody>
          <a:bodyPr>
            <a:normAutofit/>
          </a:bodyPr>
          <a:lstStyle/>
          <a:p>
            <a:r>
              <a:rPr lang="en-US" b="1" dirty="0"/>
              <a:t>Resources:  Pregnancy and EEO Laws</a:t>
            </a:r>
            <a:endParaRPr lang="en-US" dirty="0"/>
          </a:p>
        </p:txBody>
      </p:sp>
      <p:sp>
        <p:nvSpPr>
          <p:cNvPr id="3" name="Content Placeholder 2"/>
          <p:cNvSpPr>
            <a:spLocks noGrp="1"/>
          </p:cNvSpPr>
          <p:nvPr>
            <p:ph idx="1"/>
          </p:nvPr>
        </p:nvSpPr>
        <p:spPr>
          <a:xfrm>
            <a:off x="838200" y="1567007"/>
            <a:ext cx="10515600" cy="4351338"/>
          </a:xfrm>
        </p:spPr>
        <p:txBody>
          <a:bodyPr>
            <a:normAutofit fontScale="85000" lnSpcReduction="20000"/>
          </a:bodyPr>
          <a:lstStyle/>
          <a:p>
            <a:r>
              <a:rPr lang="en-US" sz="3300" b="1" dirty="0"/>
              <a:t>Legal Rights for Pregnant Workers Under Federal Law </a:t>
            </a:r>
          </a:p>
          <a:p>
            <a:r>
              <a:rPr lang="en-US" sz="3300" b="1" dirty="0">
                <a:hlinkClick r:id="rId2"/>
              </a:rPr>
              <a:t>www.eeoc.gov/eeoc/publications/pregnant_workers.cfm</a:t>
            </a:r>
            <a:endParaRPr lang="en-US" sz="3300" b="1" dirty="0"/>
          </a:p>
          <a:p>
            <a:r>
              <a:rPr lang="en-US" sz="3300" b="1" dirty="0"/>
              <a:t>EEOC Enforcement Guidance on Pregnancy Discrimination and Related Issues </a:t>
            </a:r>
          </a:p>
          <a:p>
            <a:r>
              <a:rPr lang="en-US" sz="3300" b="1" dirty="0">
                <a:hlinkClick r:id="rId3"/>
              </a:rPr>
              <a:t>www.eeoc.gov/laws/guidance/pregnancy_guidance.cfm</a:t>
            </a:r>
            <a:r>
              <a:rPr lang="en-US" sz="3300" b="1" dirty="0"/>
              <a:t> </a:t>
            </a:r>
          </a:p>
          <a:p>
            <a:r>
              <a:rPr lang="en-US" sz="3300" b="1" dirty="0"/>
              <a:t>Fact Sheet for Small Businesses:  Pregnancy Discrimination</a:t>
            </a:r>
          </a:p>
          <a:p>
            <a:r>
              <a:rPr lang="en-US" sz="3300" b="1" dirty="0">
                <a:hlinkClick r:id="rId4"/>
              </a:rPr>
              <a:t>www.eeoc.gov/eeoc/publications/pregnancy_factsheet.cfm</a:t>
            </a:r>
            <a:r>
              <a:rPr lang="en-US" sz="3300" b="1" dirty="0"/>
              <a:t> </a:t>
            </a:r>
          </a:p>
          <a:p>
            <a:r>
              <a:rPr lang="en-US" sz="3300" b="1" dirty="0"/>
              <a:t>Helping Patients Deal with Pregnancy-Related Limitations and Restrictions at Work  </a:t>
            </a:r>
            <a:r>
              <a:rPr lang="en-US" sz="3300" b="1" dirty="0">
                <a:hlinkClick r:id="rId5"/>
              </a:rPr>
              <a:t>www.eeoc.gov/eeoc/publications/pregnancy_health_providers.cfm</a:t>
            </a:r>
            <a:endParaRPr lang="en-US" sz="3300" b="1" dirty="0"/>
          </a:p>
          <a:p>
            <a:pPr marL="0" indent="0">
              <a:buNone/>
            </a:pPr>
            <a:r>
              <a:rPr lang="en-US" sz="3300" b="1" dirty="0"/>
              <a:t> </a:t>
            </a:r>
          </a:p>
          <a:p>
            <a:endParaRPr lang="en-US" dirty="0"/>
          </a:p>
        </p:txBody>
      </p:sp>
    </p:spTree>
    <p:extLst>
      <p:ext uri="{BB962C8B-B14F-4D97-AF65-F5344CB8AC3E}">
        <p14:creationId xmlns:p14="http://schemas.microsoft.com/office/powerpoint/2010/main" val="2113195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Resources on Service Animals and the ADA</a:t>
            </a:r>
          </a:p>
        </p:txBody>
      </p:sp>
      <p:sp>
        <p:nvSpPr>
          <p:cNvPr id="3" name="Content Placeholder 2"/>
          <p:cNvSpPr>
            <a:spLocks noGrp="1"/>
          </p:cNvSpPr>
          <p:nvPr>
            <p:ph idx="1"/>
          </p:nvPr>
        </p:nvSpPr>
        <p:spPr>
          <a:xfrm>
            <a:off x="838200" y="1690688"/>
            <a:ext cx="10515600" cy="4351338"/>
          </a:xfrm>
        </p:spPr>
        <p:txBody>
          <a:bodyPr>
            <a:normAutofit fontScale="25000" lnSpcReduction="20000"/>
          </a:bodyPr>
          <a:lstStyle/>
          <a:p>
            <a:pPr marL="0" indent="0">
              <a:buNone/>
            </a:pPr>
            <a:r>
              <a:rPr lang="en-US" sz="9600" b="1" dirty="0"/>
              <a:t>Employment:</a:t>
            </a:r>
          </a:p>
          <a:p>
            <a:r>
              <a:rPr lang="en-US" sz="9600" b="1" dirty="0"/>
              <a:t>JAN publication:  </a:t>
            </a:r>
          </a:p>
          <a:p>
            <a:r>
              <a:rPr lang="en-US" sz="9600" b="1" dirty="0"/>
              <a:t>Service Animals in the </a:t>
            </a:r>
            <a:r>
              <a:rPr lang="en-US" sz="9600" b="1" dirty="0" smtClean="0"/>
              <a:t>Workplace</a:t>
            </a:r>
            <a:endParaRPr lang="en-US" sz="9600" b="1" dirty="0"/>
          </a:p>
          <a:p>
            <a:r>
              <a:rPr lang="en-US" sz="9600" b="1" dirty="0">
                <a:hlinkClick r:id="rId3"/>
              </a:rPr>
              <a:t>https://</a:t>
            </a:r>
            <a:r>
              <a:rPr lang="en-US" sz="9600" b="1" dirty="0" smtClean="0">
                <a:hlinkClick r:id="rId3"/>
              </a:rPr>
              <a:t>askjan.org/topics/servanim.cfm</a:t>
            </a:r>
            <a:r>
              <a:rPr lang="en-US" sz="9600" b="1" dirty="0" smtClean="0"/>
              <a:t> </a:t>
            </a:r>
          </a:p>
          <a:p>
            <a:endParaRPr lang="en-US" sz="9600" b="1" dirty="0"/>
          </a:p>
          <a:p>
            <a:pPr marL="0" indent="0">
              <a:buNone/>
            </a:pPr>
            <a:r>
              <a:rPr lang="en-US" sz="9600" b="1" dirty="0"/>
              <a:t>Non-Employment (State/Local Government Programs and Public Accommodations): </a:t>
            </a:r>
          </a:p>
          <a:p>
            <a:r>
              <a:rPr lang="en-US" sz="9600" b="1" dirty="0"/>
              <a:t>DOJ publications:</a:t>
            </a:r>
          </a:p>
          <a:p>
            <a:r>
              <a:rPr lang="en-US" sz="9600" b="1" dirty="0"/>
              <a:t>Service Animals</a:t>
            </a:r>
          </a:p>
          <a:p>
            <a:r>
              <a:rPr lang="en-US" sz="9600" b="1" dirty="0">
                <a:hlinkClick r:id="rId4"/>
              </a:rPr>
              <a:t>https://www.ada.gov/service_animals_2010.htm</a:t>
            </a:r>
            <a:r>
              <a:rPr lang="en-US" sz="9600" b="1" dirty="0"/>
              <a:t>   </a:t>
            </a:r>
          </a:p>
          <a:p>
            <a:r>
              <a:rPr lang="en-US" sz="9600" b="1" dirty="0"/>
              <a:t>Frequently Asked Questions About Service Animals and the ADA  </a:t>
            </a:r>
          </a:p>
          <a:p>
            <a:r>
              <a:rPr lang="en-US" sz="9600" b="1" dirty="0">
                <a:hlinkClick r:id="rId5"/>
              </a:rPr>
              <a:t>https://www.ada.gov/regs2010/service_animal_qa.html</a:t>
            </a:r>
            <a:r>
              <a:rPr lang="en-US" sz="9600" b="1" dirty="0"/>
              <a:t> </a:t>
            </a:r>
          </a:p>
          <a:p>
            <a:endParaRPr lang="en-US" dirty="0"/>
          </a:p>
        </p:txBody>
      </p:sp>
    </p:spTree>
    <p:extLst>
      <p:ext uri="{BB962C8B-B14F-4D97-AF65-F5344CB8AC3E}">
        <p14:creationId xmlns:p14="http://schemas.microsoft.com/office/powerpoint/2010/main" val="416623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p>
        </p:txBody>
      </p:sp>
      <p:sp>
        <p:nvSpPr>
          <p:cNvPr id="3" name="Content Placeholder 2"/>
          <p:cNvSpPr>
            <a:spLocks noGrp="1"/>
          </p:cNvSpPr>
          <p:nvPr>
            <p:ph idx="1"/>
          </p:nvPr>
        </p:nvSpPr>
        <p:spPr/>
        <p:txBody>
          <a:bodyPr/>
          <a:lstStyle/>
          <a:p>
            <a:pPr marL="0" indent="0" algn="ctr">
              <a:buNone/>
            </a:pPr>
            <a:r>
              <a:rPr lang="en-US" b="1" dirty="0"/>
              <a:t>Jeanne Goldberg</a:t>
            </a:r>
            <a:br>
              <a:rPr lang="en-US" b="1" dirty="0"/>
            </a:br>
            <a:r>
              <a:rPr lang="en-US" b="1" dirty="0"/>
              <a:t>Senior Attorney Advisor</a:t>
            </a:r>
            <a:br>
              <a:rPr lang="en-US" b="1" dirty="0"/>
            </a:br>
            <a:r>
              <a:rPr lang="en-US" b="1" dirty="0"/>
              <a:t>Office of Legal Counsel</a:t>
            </a:r>
            <a:br>
              <a:rPr lang="en-US" b="1" dirty="0"/>
            </a:br>
            <a:r>
              <a:rPr lang="en-US" b="1" dirty="0"/>
              <a:t>U.S. Equal Employment Opportunity Commission</a:t>
            </a:r>
            <a:br>
              <a:rPr lang="en-US" b="1" dirty="0"/>
            </a:br>
            <a:r>
              <a:rPr lang="en-US" b="1" dirty="0"/>
              <a:t>131 M Street, NE</a:t>
            </a:r>
            <a:br>
              <a:rPr lang="en-US" b="1" dirty="0"/>
            </a:br>
            <a:r>
              <a:rPr lang="en-US" b="1" dirty="0"/>
              <a:t>Washington, DC  20507</a:t>
            </a:r>
            <a:br>
              <a:rPr lang="en-US" b="1" dirty="0"/>
            </a:br>
            <a:r>
              <a:rPr lang="en-US" b="1" dirty="0"/>
              <a:t>(202) 663-4693</a:t>
            </a:r>
            <a:br>
              <a:rPr lang="en-US" b="1" dirty="0"/>
            </a:br>
            <a:r>
              <a:rPr lang="en-US" b="1" dirty="0">
                <a:hlinkClick r:id="rId2"/>
              </a:rPr>
              <a:t>jeanne.goldberg@eeoc.gov</a:t>
            </a:r>
            <a:endParaRPr lang="en-US" b="1" dirty="0"/>
          </a:p>
          <a:p>
            <a:pPr marL="0" indent="0">
              <a:buNone/>
            </a:pPr>
            <a:endParaRPr lang="en-US" dirty="0"/>
          </a:p>
        </p:txBody>
      </p:sp>
    </p:spTree>
    <p:extLst>
      <p:ext uri="{BB962C8B-B14F-4D97-AF65-F5344CB8AC3E}">
        <p14:creationId xmlns:p14="http://schemas.microsoft.com/office/powerpoint/2010/main" val="150962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F3B75-F4A1-4308-94D9-EF730F2D8618}"/>
              </a:ext>
            </a:extLst>
          </p:cNvPr>
          <p:cNvSpPr>
            <a:spLocks noGrp="1"/>
          </p:cNvSpPr>
          <p:nvPr>
            <p:ph type="title"/>
          </p:nvPr>
        </p:nvSpPr>
        <p:spPr/>
        <p:txBody>
          <a:bodyPr>
            <a:noAutofit/>
          </a:bodyPr>
          <a:lstStyle/>
          <a:p>
            <a:r>
              <a:rPr lang="en-US" sz="3200" b="1" dirty="0">
                <a:latin typeface="+mn-lt"/>
              </a:rPr>
              <a:t>Status:  Rescission of Incentives Provisions – </a:t>
            </a:r>
            <a:br>
              <a:rPr lang="en-US" sz="3200" b="1" dirty="0">
                <a:latin typeface="+mn-lt"/>
              </a:rPr>
            </a:br>
            <a:r>
              <a:rPr lang="en-US" sz="3200" b="1" dirty="0">
                <a:latin typeface="+mn-lt"/>
              </a:rPr>
              <a:t>ADA and GINA Rules on Employer Wellness Programs</a:t>
            </a:r>
            <a:br>
              <a:rPr lang="en-US" sz="3200" b="1" dirty="0">
                <a:latin typeface="+mn-lt"/>
              </a:rPr>
            </a:br>
            <a:endParaRPr lang="en-US" sz="3200" b="1" dirty="0">
              <a:latin typeface="+mn-lt"/>
            </a:endParaRPr>
          </a:p>
        </p:txBody>
      </p:sp>
      <p:sp>
        <p:nvSpPr>
          <p:cNvPr id="3" name="Content Placeholder 2">
            <a:extLst>
              <a:ext uri="{FF2B5EF4-FFF2-40B4-BE49-F238E27FC236}">
                <a16:creationId xmlns:a16="http://schemas.microsoft.com/office/drawing/2014/main" id="{03FCB985-9EB8-4E4A-86C9-95346A0520FD}"/>
              </a:ext>
            </a:extLst>
          </p:cNvPr>
          <p:cNvSpPr>
            <a:spLocks noGrp="1"/>
          </p:cNvSpPr>
          <p:nvPr>
            <p:ph idx="1"/>
          </p:nvPr>
        </p:nvSpPr>
        <p:spPr>
          <a:xfrm>
            <a:off x="838200" y="1690688"/>
            <a:ext cx="10515600" cy="4351338"/>
          </a:xfrm>
        </p:spPr>
        <p:txBody>
          <a:bodyPr>
            <a:normAutofit fontScale="92500" lnSpcReduction="20000"/>
          </a:bodyPr>
          <a:lstStyle/>
          <a:p>
            <a:r>
              <a:rPr lang="en-US" sz="3500" dirty="0"/>
              <a:t>EEOC issued ADA and GINA regulations in 2016 addressing the financial incentives that could be offered for employees and their spouses to provide current or past health status information as part of employer wellness programs. </a:t>
            </a:r>
          </a:p>
          <a:p>
            <a:r>
              <a:rPr lang="en-US" sz="3500" dirty="0"/>
              <a:t>AARP challenged, and federal court vacated the incentives sections effective January 1, 2019.  </a:t>
            </a:r>
            <a:r>
              <a:rPr lang="en-US" sz="3500" u="sng" dirty="0"/>
              <a:t>AARP v. EEOC</a:t>
            </a:r>
            <a:r>
              <a:rPr lang="en-US" sz="3500" dirty="0"/>
              <a:t>, No. 16-2113 (D.D.C. Dec. 20, 2017).</a:t>
            </a:r>
          </a:p>
          <a:p>
            <a:r>
              <a:rPr lang="en-US" sz="3500" dirty="0"/>
              <a:t>To comply with the court’s order, EEOC rescinded those sections on Dec. 20, 2018.</a:t>
            </a:r>
          </a:p>
          <a:p>
            <a:r>
              <a:rPr lang="en-US" sz="3500" dirty="0"/>
              <a:t>The non-incentives portions of the regulations relating to wellness programs remain in effect.</a:t>
            </a:r>
          </a:p>
          <a:p>
            <a:endParaRPr lang="en-US" dirty="0"/>
          </a:p>
        </p:txBody>
      </p:sp>
    </p:spTree>
    <p:extLst>
      <p:ext uri="{BB962C8B-B14F-4D97-AF65-F5344CB8AC3E}">
        <p14:creationId xmlns:p14="http://schemas.microsoft.com/office/powerpoint/2010/main" val="7016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9BD96-1DDA-4DB0-B213-6305E61F9726}"/>
              </a:ext>
            </a:extLst>
          </p:cNvPr>
          <p:cNvSpPr>
            <a:spLocks noGrp="1"/>
          </p:cNvSpPr>
          <p:nvPr>
            <p:ph type="title"/>
          </p:nvPr>
        </p:nvSpPr>
        <p:spPr>
          <a:xfrm>
            <a:off x="698336" y="114754"/>
            <a:ext cx="10515600" cy="1325563"/>
          </a:xfrm>
        </p:spPr>
        <p:txBody>
          <a:bodyPr>
            <a:noAutofit/>
          </a:bodyPr>
          <a:lstStyle/>
          <a:p>
            <a:r>
              <a:rPr lang="en-US" sz="3600" b="1" dirty="0"/>
              <a:t/>
            </a:r>
            <a:br>
              <a:rPr lang="en-US" sz="3600" b="1" dirty="0"/>
            </a:br>
            <a:r>
              <a:rPr lang="en-US" sz="3200" b="1" dirty="0">
                <a:latin typeface="+mn-lt"/>
              </a:rPr>
              <a:t>Status:  Rescission of Incentives Provisions – </a:t>
            </a:r>
            <a:br>
              <a:rPr lang="en-US" sz="3200" b="1" dirty="0">
                <a:latin typeface="+mn-lt"/>
              </a:rPr>
            </a:br>
            <a:r>
              <a:rPr lang="en-US" sz="3200" b="1" dirty="0">
                <a:latin typeface="+mn-lt"/>
              </a:rPr>
              <a:t>ADA and GINA Rules on Employer Wellness Programs</a:t>
            </a:r>
            <a:r>
              <a:rPr lang="en-US" sz="3200" b="1" dirty="0"/>
              <a:t/>
            </a:r>
            <a:br>
              <a:rPr lang="en-US" sz="3200" b="1" dirty="0"/>
            </a:br>
            <a:r>
              <a:rPr lang="en-US" sz="3200" b="1" dirty="0">
                <a:latin typeface="+mn-lt"/>
              </a:rPr>
              <a:t/>
            </a:r>
            <a:br>
              <a:rPr lang="en-US" sz="3200" b="1" dirty="0">
                <a:latin typeface="+mn-lt"/>
              </a:rPr>
            </a:br>
            <a:endParaRPr lang="en-US" sz="3200" dirty="0">
              <a:latin typeface="+mn-lt"/>
            </a:endParaRPr>
          </a:p>
        </p:txBody>
      </p:sp>
      <p:sp>
        <p:nvSpPr>
          <p:cNvPr id="3" name="Content Placeholder 2">
            <a:extLst>
              <a:ext uri="{FF2B5EF4-FFF2-40B4-BE49-F238E27FC236}">
                <a16:creationId xmlns:a16="http://schemas.microsoft.com/office/drawing/2014/main" id="{A13D9F23-18EF-424F-84BE-BFE730495B8A}"/>
              </a:ext>
            </a:extLst>
          </p:cNvPr>
          <p:cNvSpPr>
            <a:spLocks noGrp="1"/>
          </p:cNvSpPr>
          <p:nvPr>
            <p:ph idx="1"/>
          </p:nvPr>
        </p:nvSpPr>
        <p:spPr>
          <a:xfrm>
            <a:off x="838200" y="1527091"/>
            <a:ext cx="10515600" cy="4351338"/>
          </a:xfrm>
        </p:spPr>
        <p:txBody>
          <a:bodyPr>
            <a:normAutofit fontScale="25000" lnSpcReduction="20000"/>
          </a:bodyPr>
          <a:lstStyle/>
          <a:p>
            <a:r>
              <a:rPr lang="en-US" sz="12800" dirty="0"/>
              <a:t>Non-incentives portions of the regulations relating to wellness programs that collect health information remain in effect, for example:</a:t>
            </a:r>
          </a:p>
          <a:p>
            <a:pPr lvl="0"/>
            <a:r>
              <a:rPr lang="en-US" sz="12800" dirty="0"/>
              <a:t>program must be </a:t>
            </a:r>
            <a:r>
              <a:rPr lang="en-US" sz="12800" u="sng" dirty="0"/>
              <a:t>reasonably designed to promote health or prevent disease </a:t>
            </a:r>
          </a:p>
          <a:p>
            <a:pPr lvl="0"/>
            <a:r>
              <a:rPr lang="en-US" sz="12800" dirty="0"/>
              <a:t>health information collected subject to </a:t>
            </a:r>
            <a:r>
              <a:rPr lang="en-US" sz="12800" u="sng" dirty="0"/>
              <a:t>confidentiality</a:t>
            </a:r>
            <a:r>
              <a:rPr lang="en-US" sz="12800" dirty="0"/>
              <a:t> protections </a:t>
            </a:r>
          </a:p>
          <a:p>
            <a:pPr lvl="0"/>
            <a:r>
              <a:rPr lang="en-US" sz="12800" dirty="0"/>
              <a:t>employers must provide ADA </a:t>
            </a:r>
            <a:r>
              <a:rPr lang="en-US" sz="12800" u="sng" dirty="0"/>
              <a:t>notice</a:t>
            </a:r>
            <a:r>
              <a:rPr lang="en-US" sz="12800" dirty="0"/>
              <a:t> about how information collected will be used and protected from disclosure </a:t>
            </a:r>
          </a:p>
          <a:p>
            <a:pPr lvl="0"/>
            <a:r>
              <a:rPr lang="en-US" sz="12800" dirty="0"/>
              <a:t>participation must be </a:t>
            </a:r>
            <a:r>
              <a:rPr lang="en-US" sz="12800" u="sng" dirty="0"/>
              <a:t>voluntary</a:t>
            </a:r>
            <a:r>
              <a:rPr lang="en-US" sz="12800" dirty="0"/>
              <a:t> -- cannot require/coerce participation or take adverse actions/retaliate/harass for non-participation </a:t>
            </a:r>
          </a:p>
          <a:p>
            <a:pPr marL="0" indent="0">
              <a:buNone/>
            </a:pPr>
            <a:r>
              <a:rPr lang="en-US" sz="12800" b="1" dirty="0"/>
              <a:t> </a:t>
            </a:r>
          </a:p>
          <a:p>
            <a:pPr marL="0" indent="0">
              <a:buNone/>
            </a:pPr>
            <a:endParaRPr lang="en-US" dirty="0"/>
          </a:p>
        </p:txBody>
      </p:sp>
    </p:spTree>
    <p:extLst>
      <p:ext uri="{BB962C8B-B14F-4D97-AF65-F5344CB8AC3E}">
        <p14:creationId xmlns:p14="http://schemas.microsoft.com/office/powerpoint/2010/main" val="3343688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84684-F83E-4EEB-A19E-843876DB40D3}"/>
              </a:ext>
            </a:extLst>
          </p:cNvPr>
          <p:cNvSpPr>
            <a:spLocks noGrp="1"/>
          </p:cNvSpPr>
          <p:nvPr>
            <p:ph type="title"/>
          </p:nvPr>
        </p:nvSpPr>
        <p:spPr/>
        <p:txBody>
          <a:bodyPr/>
          <a:lstStyle/>
          <a:p>
            <a:r>
              <a:rPr lang="en-US" b="1" dirty="0">
                <a:latin typeface="+mn-lt"/>
              </a:rPr>
              <a:t>Updates, News, and Information From EEOC</a:t>
            </a:r>
          </a:p>
        </p:txBody>
      </p:sp>
      <p:sp>
        <p:nvSpPr>
          <p:cNvPr id="3" name="Content Placeholder 2">
            <a:extLst>
              <a:ext uri="{FF2B5EF4-FFF2-40B4-BE49-F238E27FC236}">
                <a16:creationId xmlns:a16="http://schemas.microsoft.com/office/drawing/2014/main" id="{E3AF1FD8-F873-435B-8696-DCEE1DB7D9C1}"/>
              </a:ext>
            </a:extLst>
          </p:cNvPr>
          <p:cNvSpPr>
            <a:spLocks noGrp="1"/>
          </p:cNvSpPr>
          <p:nvPr>
            <p:ph idx="1"/>
          </p:nvPr>
        </p:nvSpPr>
        <p:spPr/>
        <p:txBody>
          <a:bodyPr/>
          <a:lstStyle/>
          <a:p>
            <a:pPr lvl="0"/>
            <a:endParaRPr lang="en-US" sz="3200" i="1" dirty="0"/>
          </a:p>
          <a:p>
            <a:pPr lvl="0"/>
            <a:r>
              <a:rPr lang="en-US" sz="3200" i="1" dirty="0"/>
              <a:t>EEOC Press Releases</a:t>
            </a:r>
          </a:p>
          <a:p>
            <a:pPr lvl="0"/>
            <a:r>
              <a:rPr lang="en-US" sz="3200" b="1" u="sng" dirty="0">
                <a:hlinkClick r:id="rId2"/>
              </a:rPr>
              <a:t>https://www.eeoc.gov/eeoc/newsroom/release/index.cfm</a:t>
            </a:r>
            <a:r>
              <a:rPr lang="en-US" sz="3200" b="1" u="sng" dirty="0"/>
              <a:t> </a:t>
            </a:r>
          </a:p>
          <a:p>
            <a:pPr lvl="0"/>
            <a:endParaRPr lang="en-US" sz="4000" b="1" u="sng" dirty="0"/>
          </a:p>
          <a:p>
            <a:pPr lvl="0"/>
            <a:r>
              <a:rPr lang="en-US" i="1" dirty="0"/>
              <a:t>EEOC FY 2018 Performance and Accountability Report</a:t>
            </a:r>
          </a:p>
          <a:p>
            <a:pPr lvl="0"/>
            <a:r>
              <a:rPr lang="en-US" b="1" u="sng" dirty="0">
                <a:hlinkClick r:id="rId3"/>
              </a:rPr>
              <a:t>https://www.eeoc.gov/eeoc/plan/upload/2018par.pdf</a:t>
            </a:r>
            <a:r>
              <a:rPr lang="en-US" b="1" u="sng" dirty="0"/>
              <a:t> </a:t>
            </a:r>
          </a:p>
          <a:p>
            <a:pPr marL="0" lvl="0" indent="0">
              <a:buNone/>
            </a:pPr>
            <a:endParaRPr lang="en-US" dirty="0"/>
          </a:p>
        </p:txBody>
      </p:sp>
    </p:spTree>
    <p:extLst>
      <p:ext uri="{BB962C8B-B14F-4D97-AF65-F5344CB8AC3E}">
        <p14:creationId xmlns:p14="http://schemas.microsoft.com/office/powerpoint/2010/main" val="24803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073469-E953-4EBC-8003-2F72E922A4B3}"/>
              </a:ext>
            </a:extLst>
          </p:cNvPr>
          <p:cNvSpPr>
            <a:spLocks noGrp="1"/>
          </p:cNvSpPr>
          <p:nvPr>
            <p:ph type="title"/>
          </p:nvPr>
        </p:nvSpPr>
        <p:spPr>
          <a:xfrm>
            <a:off x="702541" y="1044720"/>
            <a:ext cx="10515600" cy="2852737"/>
          </a:xfrm>
        </p:spPr>
        <p:txBody>
          <a:bodyPr/>
          <a:lstStyle/>
          <a:p>
            <a:r>
              <a:rPr lang="en-US" b="1" dirty="0"/>
              <a:t>ADA Case Update</a:t>
            </a:r>
          </a:p>
        </p:txBody>
      </p:sp>
    </p:spTree>
    <p:extLst>
      <p:ext uri="{BB962C8B-B14F-4D97-AF65-F5344CB8AC3E}">
        <p14:creationId xmlns:p14="http://schemas.microsoft.com/office/powerpoint/2010/main" val="299024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7B99A-411C-48BF-A4FA-9B2918B18909}"/>
              </a:ext>
            </a:extLst>
          </p:cNvPr>
          <p:cNvSpPr>
            <a:spLocks noGrp="1"/>
          </p:cNvSpPr>
          <p:nvPr>
            <p:ph type="title"/>
          </p:nvPr>
        </p:nvSpPr>
        <p:spPr>
          <a:xfrm>
            <a:off x="600033" y="7494"/>
            <a:ext cx="10515600" cy="1325563"/>
          </a:xfrm>
        </p:spPr>
        <p:txBody>
          <a:bodyPr>
            <a:normAutofit fontScale="90000"/>
          </a:bodyPr>
          <a:lstStyle/>
          <a:p>
            <a:r>
              <a:rPr lang="en-US" b="1" dirty="0">
                <a:latin typeface="+mn-lt"/>
              </a:rPr>
              <a:t/>
            </a:r>
            <a:br>
              <a:rPr lang="en-US" b="1" dirty="0">
                <a:latin typeface="+mn-lt"/>
              </a:rPr>
            </a:br>
            <a:r>
              <a:rPr lang="en-US" b="1" dirty="0">
                <a:latin typeface="+mn-lt"/>
              </a:rPr>
              <a:t>Is Your Online Application Process Accessible?</a:t>
            </a:r>
            <a:br>
              <a:rPr lang="en-US" b="1" dirty="0">
                <a:latin typeface="+mn-lt"/>
              </a:rPr>
            </a:br>
            <a:r>
              <a:rPr lang="en-US" b="1" dirty="0">
                <a:latin typeface="+mn-lt"/>
              </a:rPr>
              <a:t/>
            </a:r>
            <a:br>
              <a:rPr lang="en-US"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8573703B-21A3-4C86-8FCD-490504EAE306}"/>
              </a:ext>
            </a:extLst>
          </p:cNvPr>
          <p:cNvSpPr>
            <a:spLocks noGrp="1"/>
          </p:cNvSpPr>
          <p:nvPr>
            <p:ph idx="1"/>
          </p:nvPr>
        </p:nvSpPr>
        <p:spPr>
          <a:xfrm>
            <a:off x="708891" y="1173605"/>
            <a:ext cx="10515600" cy="4351338"/>
          </a:xfrm>
        </p:spPr>
        <p:txBody>
          <a:bodyPr>
            <a:normAutofit fontScale="25000" lnSpcReduction="20000"/>
          </a:bodyPr>
          <a:lstStyle/>
          <a:p>
            <a:r>
              <a:rPr lang="en-US" sz="11200" b="1" u="sng" dirty="0"/>
              <a:t>EEOC v. Blue Cross/Blue Shield of Texas</a:t>
            </a:r>
            <a:r>
              <a:rPr lang="en-US" sz="11200" b="1" dirty="0"/>
              <a:t>, Civil Action No.3:17-CV-02626-D (N.D. Tex. consent decree entered March 2019), </a:t>
            </a:r>
            <a:r>
              <a:rPr lang="en-US" sz="11200" b="1" dirty="0">
                <a:hlinkClick r:id="rId2"/>
              </a:rPr>
              <a:t>https://www.eeoc.gov/eeoc/newsroom/release/03-19-19.cfm</a:t>
            </a:r>
            <a:r>
              <a:rPr lang="en-US" sz="11200" b="1" dirty="0"/>
              <a:t>. </a:t>
            </a:r>
          </a:p>
          <a:p>
            <a:r>
              <a:rPr lang="en-US" sz="11200" dirty="0"/>
              <a:t>Based on resume, applicant invited to complete online assessment that included audio portion</a:t>
            </a:r>
          </a:p>
          <a:p>
            <a:r>
              <a:rPr lang="en-US" sz="11200" dirty="0"/>
              <a:t>Unable to complete because no captions or other visible accommodations for applicants with hearing impairments</a:t>
            </a:r>
          </a:p>
          <a:p>
            <a:r>
              <a:rPr lang="en-US" sz="11200" dirty="0"/>
              <a:t>Contacted company to request accommodation</a:t>
            </a:r>
          </a:p>
          <a:p>
            <a:r>
              <a:rPr lang="en-US" sz="11200" dirty="0"/>
              <a:t>Company stopped communicating with her notwithstanding her repeated attempts to follow up with human resources staff</a:t>
            </a:r>
          </a:p>
          <a:p>
            <a:r>
              <a:rPr lang="en-US" sz="11200" dirty="0"/>
              <a:t>Resolution: $75,000, annual ADA training, informing applicants and employees of ADA rights, including reasonable accommodation, and implementation of policy for communicating with applicants who are deaf or hard of hearing to ensure they can apply for open positions without barriers in application process</a:t>
            </a:r>
          </a:p>
          <a:p>
            <a:endParaRPr lang="en-US" dirty="0"/>
          </a:p>
        </p:txBody>
      </p:sp>
    </p:spTree>
    <p:extLst>
      <p:ext uri="{BB962C8B-B14F-4D97-AF65-F5344CB8AC3E}">
        <p14:creationId xmlns:p14="http://schemas.microsoft.com/office/powerpoint/2010/main" val="4226307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C724F7-2444-419B-BC93-D87FE37E326C}"/>
              </a:ext>
            </a:extLst>
          </p:cNvPr>
          <p:cNvSpPr>
            <a:spLocks noGrp="1"/>
          </p:cNvSpPr>
          <p:nvPr>
            <p:ph type="title"/>
          </p:nvPr>
        </p:nvSpPr>
        <p:spPr/>
        <p:txBody>
          <a:bodyPr>
            <a:normAutofit fontScale="90000"/>
          </a:bodyPr>
          <a:lstStyle/>
          <a:p>
            <a:r>
              <a:rPr lang="en-US" sz="3600" b="1" dirty="0">
                <a:latin typeface="+mn-lt"/>
              </a:rPr>
              <a:t>Are you ADA-compliant when assessing medical information obtained in post-offer or fitness for duty exams?</a:t>
            </a:r>
          </a:p>
        </p:txBody>
      </p:sp>
      <p:sp>
        <p:nvSpPr>
          <p:cNvPr id="5" name="Content Placeholder 4">
            <a:extLst>
              <a:ext uri="{FF2B5EF4-FFF2-40B4-BE49-F238E27FC236}">
                <a16:creationId xmlns:a16="http://schemas.microsoft.com/office/drawing/2014/main" id="{EE35622C-1688-4CEB-81B4-7A1FCDBFD0AE}"/>
              </a:ext>
            </a:extLst>
          </p:cNvPr>
          <p:cNvSpPr>
            <a:spLocks noGrp="1"/>
          </p:cNvSpPr>
          <p:nvPr>
            <p:ph idx="1"/>
          </p:nvPr>
        </p:nvSpPr>
        <p:spPr/>
        <p:txBody>
          <a:bodyPr>
            <a:normAutofit/>
          </a:bodyPr>
          <a:lstStyle/>
          <a:p>
            <a:r>
              <a:rPr lang="en-US" sz="3600" dirty="0"/>
              <a:t>Beware of assumptions about impairments</a:t>
            </a:r>
          </a:p>
          <a:p>
            <a:r>
              <a:rPr lang="en-US" sz="3600" dirty="0"/>
              <a:t>Make individualized assessments based on actual limitations, work history, and current ability to perform functions with accommodation</a:t>
            </a:r>
          </a:p>
          <a:p>
            <a:r>
              <a:rPr lang="en-US" sz="3600" dirty="0"/>
              <a:t>Don’t rescind job offer based on an impairment learned about in post-offer/pre-employment medical exam/inquiries if individual is qualified and does not pose a direct threat to safety</a:t>
            </a:r>
          </a:p>
          <a:p>
            <a:endParaRPr lang="en-US" sz="3600" b="1" dirty="0"/>
          </a:p>
          <a:p>
            <a:endParaRPr lang="en-US" dirty="0"/>
          </a:p>
        </p:txBody>
      </p:sp>
    </p:spTree>
    <p:extLst>
      <p:ext uri="{BB962C8B-B14F-4D97-AF65-F5344CB8AC3E}">
        <p14:creationId xmlns:p14="http://schemas.microsoft.com/office/powerpoint/2010/main" val="16459793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756&quot;/&gt;&lt;/object&gt;&lt;object type=&quot;3&quot; unique_id=&quot;10004&quot;&gt;&lt;property id=&quot;20148&quot; value=&quot;5&quot;/&gt;&lt;property id=&quot;20300&quot; value=&quot;Slide 2 - &amp;quot;Commission News&amp;quot;&quot;/&gt;&lt;property id=&quot;20307&quot; value=&quot;738&quot;/&gt;&lt;/object&gt;&lt;object type=&quot;3&quot; unique_id=&quot;10005&quot;&gt;&lt;property id=&quot;20148&quot; value=&quot;5&quot;/&gt;&lt;property id=&quot;20300&quot; value=&quot;Slide 3 - &amp;quot;NEW CHAIR &amp;amp; EEOC QUORUM RESTORED &amp;quot;&quot;/&gt;&lt;property id=&quot;20307&quot; value=&quot;273&quot;/&gt;&lt;/object&gt;&lt;object type=&quot;3&quot; unique_id=&quot;10006&quot;&gt;&lt;property id=&quot;20148&quot; value=&quot;5&quot;/&gt;&lt;property id=&quot;20300&quot; value=&quot;Slide 4 - &amp;quot;Status:  Rescission of Incentives Provisions –  ADA and GINA Rules on Employer Wellness Programs &amp;quot;&quot;/&gt;&lt;property id=&quot;20307&quot; value=&quot;692&quot;/&gt;&lt;/object&gt;&lt;object type=&quot;3&quot; unique_id=&quot;10007&quot;&gt;&lt;property id=&quot;20148&quot; value=&quot;5&quot;/&gt;&lt;property id=&quot;20300&quot; value=&quot;Slide 5 - &amp;quot; Status:  Rescission of Incentives Provisions –  ADA and GINA Rules on Employer Wellness Programs  &amp;quot;&quot;/&gt;&lt;property id=&quot;20307&quot; value=&quot;717&quot;/&gt;&lt;/object&gt;&lt;object type=&quot;3&quot; unique_id=&quot;10008&quot;&gt;&lt;property id=&quot;20148&quot; value=&quot;5&quot;/&gt;&lt;property id=&quot;20300&quot; value=&quot;Slide 6 - &amp;quot;Updates, News, and Information From EEOC&amp;quot;&quot;/&gt;&lt;property id=&quot;20307&quot; value=&quot;739&quot;/&gt;&lt;/object&gt;&lt;object type=&quot;3&quot; unique_id=&quot;10009&quot;&gt;&lt;property id=&quot;20148&quot; value=&quot;5&quot;/&gt;&lt;property id=&quot;20300&quot; value=&quot;Slide 7 - &amp;quot;ADA Case Update&amp;quot;&quot;/&gt;&lt;property id=&quot;20307&quot; value=&quot;740&quot;/&gt;&lt;/object&gt;&lt;object type=&quot;3&quot; unique_id=&quot;10010&quot;&gt;&lt;property id=&quot;20148&quot; value=&quot;5&quot;/&gt;&lt;property id=&quot;20300&quot; value=&quot;Slide 8 - &amp;quot; Is Your Online Application Process Accessible?  &amp;quot;&quot;/&gt;&lt;property id=&quot;20307&quot; value=&quot;718&quot;/&gt;&lt;/object&gt;&lt;object type=&quot;3&quot; unique_id=&quot;10011&quot;&gt;&lt;property id=&quot;20148&quot; value=&quot;5&quot;/&gt;&lt;property id=&quot;20300&quot; value=&quot;Slide 9 - &amp;quot;Are you ADA-compliant when assessing medical information obtained in post-offer or fitness for duty exams?&amp;quot;&quot;/&gt;&lt;property id=&quot;20307&quot; value=&quot;691&quot;/&gt;&lt;/object&gt;&lt;object type=&quot;3&quot; unique_id=&quot;10012&quot;&gt;&lt;property id=&quot;20148&quot; value=&quot;5&quot;/&gt;&lt;property id=&quot;20300&quot; value=&quot;Slide 10 - &amp;quot;Are you ADA-compliant when assessing medical information obtained in post-offer or fitness for duty exams?  &amp;quot;&quot;/&gt;&lt;property id=&quot;20307&quot; value=&quot;727&quot;/&gt;&lt;/object&gt;&lt;object type=&quot;3&quot; unique_id=&quot;10013&quot;&gt;&lt;property id=&quot;20148&quot; value=&quot;5&quot;/&gt;&lt;property id=&quot;20300&quot; value=&quot;Slide 11 - &amp;quot;Do Your Hiring Officials, HR Staff, Managers, and Supervisors Know that Accommodation May Be Requested at Any Time&quot;/&gt;&lt;property id=&quot;20307&quot; value=&quot;733&quot;/&gt;&lt;/object&gt;&lt;object type=&quot;3&quot; unique_id=&quot;10014&quot;&gt;&lt;property id=&quot;20148&quot; value=&quot;5&quot;/&gt;&lt;property id=&quot;20300&quot; value=&quot;Slide 12 - &amp;quot;   Do Your Hiring Officials, HR Staff, Managers, and Supervisors Know How to Accommodate Applicants with Hearing I&quot;/&gt;&lt;property id=&quot;20307&quot; value=&quot;697&quot;/&gt;&lt;/object&gt;&lt;object type=&quot;3&quot; unique_id=&quot;10015&quot;&gt;&lt;property id=&quot;20148&quot; value=&quot;5&quot;/&gt;&lt;property id=&quot;20300&quot; value=&quot;Slide 13 - &amp;quot;  Do Your Hiring Officials, HR Staff, Managers, and Supervisors Know How to Accommodate Applicants with Hearing Im&quot;/&gt;&lt;property id=&quot;20307&quot; value=&quot;726&quot;/&gt;&lt;/object&gt;&lt;object type=&quot;3&quot; unique_id=&quot;10016&quot;&gt;&lt;property id=&quot;20148&quot; value=&quot;5&quot;/&gt;&lt;property id=&quot;20300&quot; value=&quot;Slide 14 - &amp;quot;   Do Your Hiring Officials, HR Staff, Managers, and Supervisors Know How to Accommodate Employees with Hearing Im&quot;/&gt;&lt;property id=&quot;20307&quot; value=&quot;735&quot;/&gt;&lt;/object&gt;&lt;object type=&quot;3&quot; unique_id=&quot;10017&quot;&gt;&lt;property id=&quot;20148&quot; value=&quot;5&quot;/&gt;&lt;property id=&quot;20300&quot; value=&quot;Slide 15 - &amp;quot;Do Your Hiring Officials, HR Staff, Managers, and Supervisors Know How to Accommodate Employees with Hearing Impai&quot;/&gt;&lt;property id=&quot;20307&quot; value=&quot;741&quot;/&gt;&lt;/object&gt;&lt;object type=&quot;3&quot; unique_id=&quot;10018&quot;&gt;&lt;property id=&quot;20148&quot; value=&quot;5&quot;/&gt;&lt;property id=&quot;20300&quot; value=&quot;Slide 16 - &amp;quot;JAN Resources&amp;quot;&quot;/&gt;&lt;property id=&quot;20307&quot; value=&quot;754&quot;/&gt;&lt;/object&gt;&lt;object type=&quot;3&quot; unique_id=&quot;10019&quot;&gt;&lt;property id=&quot;20148&quot; value=&quot;5&quot;/&gt;&lt;property id=&quot;20300&quot; value=&quot;Slide 17 - &amp;quot;Are Your Front-Line Supervisors Aware That Workplace Modifications May Be Required as a Reasonable Accommodation?&amp;quot;&quot;/&gt;&lt;property id=&quot;20307&quot; value=&quot;699&quot;/&gt;&lt;/object&gt;&lt;object type=&quot;3&quot; unique_id=&quot;10020&quot;&gt;&lt;property id=&quot;20148&quot; value=&quot;5&quot;/&gt;&lt;property id=&quot;20300&quot; value=&quot;Slide 18 - &amp;quot;Are Your Front-Line Supervisors Aware That Workplace Modifications May Be Required as a Reasonable Accommodation?&amp;quot;&quot;/&gt;&lt;property id=&quot;20307&quot; value=&quot;736&quot;/&gt;&lt;/object&gt;&lt;object type=&quot;3&quot; unique_id=&quot;10021&quot;&gt;&lt;property id=&quot;20148&quot; value=&quot;5&quot;/&gt;&lt;property id=&quot;20300&quot; value=&quot;Slide 19 - &amp;quot;Are Your Front-Line Supervisors Aware That Workplace Modifications May Be Required as a Reasonable Accommodation?&amp;quot;&quot;/&gt;&lt;property id=&quot;20307&quot; value=&quot;734&quot;/&gt;&lt;/object&gt;&lt;object type=&quot;3&quot; unique_id=&quot;10022&quot;&gt;&lt;property id=&quot;20148&quot; value=&quot;5&quot;/&gt;&lt;property id=&quot;20300&quot; value=&quot;Slide 20 - &amp;quot;Are You Engaging in a Fact-Specific Determination of Whether There is a Reasonable Accommodation?   &amp;quot;&quot;/&gt;&lt;property id=&quot;20307&quot; value=&quot;752&quot;/&gt;&lt;/object&gt;&lt;object type=&quot;3&quot; unique_id=&quot;10023&quot;&gt;&lt;property id=&quot;20148&quot; value=&quot;5&quot;/&gt;&lt;property id=&quot;20300&quot; value=&quot;Slide 21 - &amp;quot;Are You Engaging in a Meaningful Interactive Process?&amp;quot;&quot;/&gt;&lt;property id=&quot;20307&quot; value=&quot;749&quot;/&gt;&lt;/object&gt;&lt;object type=&quot;3&quot; unique_id=&quot;10024&quot;&gt;&lt;property id=&quot;20148&quot; value=&quot;5&quot;/&gt;&lt;property id=&quot;20300&quot; value=&quot;Slide 22 - &amp;quot;Are You Engaging in a Meaningful Interactive Process?&amp;quot;&quot;/&gt;&lt;property id=&quot;20307&quot; value=&quot;750&quot;/&gt;&lt;/object&gt;&lt;object type=&quot;3&quot; unique_id=&quot;10025&quot;&gt;&lt;property id=&quot;20148&quot; value=&quot;5&quot;/&gt;&lt;property id=&quot;20300&quot; value=&quot;Slide 23 - &amp;quot;Performance Issues Caused By Unlawful Denial of Accommodation? &amp;quot;&quot;/&gt;&lt;property id=&quot;20307&quot; value=&quot;728&quot;/&gt;&lt;/object&gt;&lt;object type=&quot;3&quot; unique_id=&quot;10026&quot;&gt;&lt;property id=&quot;20148&quot; value=&quot;5&quot;/&gt;&lt;property id=&quot;20300&quot; value=&quot;Slide 24 - &amp;quot; Performance Issues Caused By Improper Denial of Accommodation? &amp;quot;&quot;/&gt;&lt;property id=&quot;20307&quot; value=&quot;731&quot;/&gt;&lt;/object&gt;&lt;object type=&quot;3&quot; unique_id=&quot;10027&quot;&gt;&lt;property id=&quot;20148&quot; value=&quot;5&quot;/&gt;&lt;property id=&quot;20300&quot; value=&quot;Slide 25 - &amp;quot;Performance Issues Caused By Improper Denial of Accommodation? &amp;quot;&quot;/&gt;&lt;property id=&quot;20307&quot; value=&quot;283&quot;/&gt;&lt;/object&gt;&lt;object type=&quot;3&quot; unique_id=&quot;10028&quot;&gt;&lt;property id=&quot;20148&quot; value=&quot;5&quot;/&gt;&lt;property id=&quot;20300&quot; value=&quot;Slide 26 - &amp;quot;100% Healed Policies&amp;quot;&quot;/&gt;&lt;property id=&quot;20307&quot; value=&quot;745&quot;/&gt;&lt;/object&gt;&lt;object type=&quot;3&quot; unique_id=&quot;10029&quot;&gt;&lt;property id=&quot;20148&quot; value=&quot;5&quot;/&gt;&lt;property id=&quot;20300&quot; value=&quot;Slide 27 - &amp;quot;100% Healed Policies&amp;quot;&quot;/&gt;&lt;property id=&quot;20307&quot; value=&quot;746&quot;/&gt;&lt;/object&gt;&lt;object type=&quot;3&quot; unique_id=&quot;10030&quot;&gt;&lt;property id=&quot;20148&quot; value=&quot;5&quot;/&gt;&lt;property id=&quot;20300&quot; value=&quot;Slide 28 - &amp;quot;Exception to “No Fault” Maximum Leave Policies if the Additional Leave Needed is Disability-Related and Does Not P&quot;/&gt;&lt;property id=&quot;20307&quot; value=&quot;721&quot;/&gt;&lt;/object&gt;&lt;object type=&quot;3&quot; unique_id=&quot;10031&quot;&gt;&lt;property id=&quot;20148&quot; value=&quot;5&quot;/&gt;&lt;property id=&quot;20300&quot; value=&quot;Slide 29 - &amp;quot;Pregnancy-Related Limitations That Raise Both  ADA and PDA Issues&amp;quot;&quot;/&gt;&lt;property id=&quot;20307&quot; value=&quot;748&quot;/&gt;&lt;/object&gt;&lt;object type=&quot;3&quot; unique_id=&quot;10032&quot;&gt;&lt;property id=&quot;20148&quot; value=&quot;5&quot;/&gt;&lt;property id=&quot;20300&quot; value=&quot;Slide 30 - &amp;quot;Pregnancy-Related Limitations That Raise  ADA and PDA Issues &amp;quot;&quot;/&gt;&lt;property id=&quot;20307&quot; value=&quot;722&quot;/&gt;&lt;/object&gt;&lt;object type=&quot;3&quot; unique_id=&quot;10033&quot;&gt;&lt;property id=&quot;20148&quot; value=&quot;5&quot;/&gt;&lt;property id=&quot;20300&quot; value=&quot;Slide 31 - &amp;quot;Recap:  Both ADA and PDA Potentially Apply to  Pregnant Employees&amp;quot;&quot;/&gt;&lt;property id=&quot;20307&quot; value=&quot;649&quot;/&gt;&lt;/object&gt;&lt;object type=&quot;3&quot; unique_id=&quot;10034&quot;&gt;&lt;property id=&quot;20148&quot; value=&quot;5&quot;/&gt;&lt;property id=&quot;20300&quot; value=&quot;Slide 32 - &amp;quot; Association with an Individual with a Disability &amp;quot;&quot;/&gt;&lt;property id=&quot;20307&quot; value=&quot;286&quot;/&gt;&lt;/object&gt;&lt;object type=&quot;3&quot; unique_id=&quot;10035&quot;&gt;&lt;property id=&quot;20148&quot; value=&quot;5&quot;/&gt;&lt;property id=&quot;20300&quot; value=&quot;Slide 33 - &amp;quot;When is a Fitness for Duty Exam Allowed?&amp;quot;&quot;/&gt;&lt;property id=&quot;20307&quot; value=&quot;753&quot;/&gt;&lt;/object&gt;&lt;object type=&quot;3&quot; unique_id=&quot;10036&quot;&gt;&lt;property id=&quot;20148&quot; value=&quot;5&quot;/&gt;&lt;property id=&quot;20300&quot; value=&quot;Slide 34 - &amp;quot;Prescribed Opioids, Drugs to Treat Opioid Addiction, or Other Legal Use Under Federal Law &amp;quot;&quot;/&gt;&lt;property id=&quot;20307&quot; value=&quot;755&quot;/&gt;&lt;/object&gt;&lt;object type=&quot;3&quot; unique_id=&quot;10037&quot;&gt;&lt;property id=&quot;20148&quot; value=&quot;5&quot;/&gt;&lt;property id=&quot;20300&quot; value=&quot;Slide 35 - &amp;quot;Is Obesity a Disability, and If So, How Can it Be Accommodated?&amp;quot;&quot;/&gt;&lt;property id=&quot;20307&quot; value=&quot;751&quot;/&gt;&lt;/object&gt;&lt;object type=&quot;3&quot; unique_id=&quot;10038&quot;&gt;&lt;property id=&quot;20148&quot; value=&quot;5&quot;/&gt;&lt;property id=&quot;20300&quot; value=&quot;Slide 36 - &amp;quot;Resources:  Disability Accommodation&amp;quot;&quot;/&gt;&lt;property id=&quot;20307&quot; value=&quot;601&quot;/&gt;&lt;/object&gt;&lt;object type=&quot;3&quot; unique_id=&quot;10039&quot;&gt;&lt;property id=&quot;20148&quot; value=&quot;5&quot;/&gt;&lt;property id=&quot;20300&quot; value=&quot;Slide 37 - &amp;quot;Resources:  Pregnancy and EEO Laws&amp;quot;&quot;/&gt;&lt;property id=&quot;20307&quot; value=&quot;651&quot;/&gt;&lt;/object&gt;&lt;object type=&quot;3&quot; unique_id=&quot;10040&quot;&gt;&lt;property id=&quot;20148&quot; value=&quot;5&quot;/&gt;&lt;property id=&quot;20300&quot; value=&quot;Slide 38 - &amp;quot;Resources on Service Animals and the ADA&amp;quot;&quot;/&gt;&lt;property id=&quot;20307&quot; value=&quot;559&quot;/&gt;&lt;/object&gt;&lt;object type=&quot;3&quot; unique_id=&quot;10041&quot;&gt;&lt;property id=&quot;20148&quot; value=&quot;5&quot;/&gt;&lt;property id=&quot;20300&quot; value=&quot;Slide 39 - &amp;quot;Questions?&amp;quot;&quot;/&gt;&lt;property id=&quot;20307&quot; value=&quot;602&quot;/&gt;&lt;/object&gt;&lt;/object&gt;&lt;object type=&quot;8&quot; unique_id=&quot;10082&quot;&gt;&lt;/object&gt;&lt;/object&gt;&lt;/database&gt;"/>
  <p:tag name="MMPROD_NEXTUNIQUEID" val="10009"/>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EDDE929B-82BA-42D2-A9BB-3CB2BAA60F8E}"/>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23119817-1546-4EA0-BE64-48E6F175568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2781</TotalTime>
  <Words>3866</Words>
  <Application>Microsoft Office PowerPoint</Application>
  <PresentationFormat>Widescreen</PresentationFormat>
  <Paragraphs>218</Paragraphs>
  <Slides>39</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Calibri Light</vt:lpstr>
      <vt:lpstr>Wingdings</vt:lpstr>
      <vt:lpstr>Office Theme</vt:lpstr>
      <vt:lpstr>3_Office Theme</vt:lpstr>
      <vt:lpstr>PowerPoint Presentation</vt:lpstr>
      <vt:lpstr>Commission News</vt:lpstr>
      <vt:lpstr>NEW CHAIR &amp; EEOC QUORUM RESTORED </vt:lpstr>
      <vt:lpstr>Status:  Rescission of Incentives Provisions –  ADA and GINA Rules on Employer Wellness Programs </vt:lpstr>
      <vt:lpstr> Status:  Rescission of Incentives Provisions –  ADA and GINA Rules on Employer Wellness Programs  </vt:lpstr>
      <vt:lpstr>Updates, News, and Information From EEOC</vt:lpstr>
      <vt:lpstr>ADA Case Update</vt:lpstr>
      <vt:lpstr> Is Your Online Application Process Accessible?  </vt:lpstr>
      <vt:lpstr>Are you ADA-compliant when assessing medical information obtained in post-offer or fitness for duty exams?</vt:lpstr>
      <vt:lpstr>Are you ADA-compliant when assessing medical information obtained in post-offer or fitness for duty exams?  </vt:lpstr>
      <vt:lpstr>Do Your Hiring Officials, HR Staff, Managers, and Supervisors Know that Accommodation May Be Requested at Any Time?</vt:lpstr>
      <vt:lpstr>   Do Your Hiring Officials, HR Staff, Managers, and Supervisors Know How to Accommodate Applicants with Hearing Impairments?   </vt:lpstr>
      <vt:lpstr>  Do Your Hiring Officials, HR Staff, Managers, and Supervisors Know How to Accommodate Applicants with Hearing Impairments?  </vt:lpstr>
      <vt:lpstr>   Do Your Hiring Officials, HR Staff, Managers, and Supervisors Know How to Accommodate Employees with Hearing Impairments?   </vt:lpstr>
      <vt:lpstr>Do Your Hiring Officials, HR Staff, Managers, and Supervisors Know How to Accommodate Employees with Hearing Impairments? </vt:lpstr>
      <vt:lpstr>JAN Resources</vt:lpstr>
      <vt:lpstr>Are Your Front-Line Supervisors Aware That Workplace Modifications May Be Required as a Reasonable Accommodation?</vt:lpstr>
      <vt:lpstr>Are Your Front-Line Supervisors Aware That Workplace Modifications May Be Required as a Reasonable Accommodation?</vt:lpstr>
      <vt:lpstr>Are Your Front-Line Supervisors Aware That Workplace Modifications May Be Required as a Reasonable Accommodation?</vt:lpstr>
      <vt:lpstr>Are You Engaging in a Fact-Specific Determination of Whether There is a Reasonable Accommodation?   </vt:lpstr>
      <vt:lpstr>Are You Engaging in a Meaningful Interactive Process?</vt:lpstr>
      <vt:lpstr>Are You Engaging in a Meaningful Interactive Process?</vt:lpstr>
      <vt:lpstr>Performance Issues Caused By Unlawful Denial of Accommodation? </vt:lpstr>
      <vt:lpstr> Performance Issues Caused By Improper Denial of Accommodation? </vt:lpstr>
      <vt:lpstr>Performance Issues Caused By Improper Denial of Accommodation? </vt:lpstr>
      <vt:lpstr>100% Healed Policies</vt:lpstr>
      <vt:lpstr>100% Healed Policies</vt:lpstr>
      <vt:lpstr>Exception to “No Fault” Maximum Leave Policies if the Additional Leave Needed is Disability-Related and Does Not Pose an Undue Hardship </vt:lpstr>
      <vt:lpstr>Pregnancy-Related Limitations That Raise Both  ADA and PDA Issues</vt:lpstr>
      <vt:lpstr>Pregnancy-Related Limitations That Raise  ADA and PDA Issues </vt:lpstr>
      <vt:lpstr>Recap:  Both ADA and PDA Potentially Apply to  Pregnant Employees</vt:lpstr>
      <vt:lpstr> Association with an Individual with a Disability </vt:lpstr>
      <vt:lpstr>When is a Fitness for Duty Exam Allowed?</vt:lpstr>
      <vt:lpstr>Prescribed Opioids, Drugs to Treat Opioid Addiction, or Other Legal Use Under Federal Law </vt:lpstr>
      <vt:lpstr>Is Obesity a Disability, and If So, How Can it Be Accommodated?</vt:lpstr>
      <vt:lpstr>Resources:  Disability Accommodation</vt:lpstr>
      <vt:lpstr>Resources:  Pregnancy and EEO Laws</vt:lpstr>
      <vt:lpstr>Resources on Service Animals and the ADA</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EEOC Legal Update</dc:title>
  <dc:creator>JEANNE GOLDBERG</dc:creator>
  <cp:lastModifiedBy>Lyssa Rowan</cp:lastModifiedBy>
  <cp:revision>295</cp:revision>
  <dcterms:created xsi:type="dcterms:W3CDTF">2019-05-31T13:49:25Z</dcterms:created>
  <dcterms:modified xsi:type="dcterms:W3CDTF">2019-07-03T19:11:43Z</dcterms:modified>
</cp:coreProperties>
</file>