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  <p:sldMasterId id="2147487918" r:id="rId2"/>
    <p:sldMasterId id="2147489269" r:id="rId3"/>
  </p:sldMasterIdLst>
  <p:notesMasterIdLst>
    <p:notesMasterId r:id="rId24"/>
  </p:notesMasterIdLst>
  <p:handoutMasterIdLst>
    <p:handoutMasterId r:id="rId25"/>
  </p:handoutMasterIdLst>
  <p:sldIdLst>
    <p:sldId id="259" r:id="rId4"/>
    <p:sldId id="749" r:id="rId5"/>
    <p:sldId id="551" r:id="rId6"/>
    <p:sldId id="552" r:id="rId7"/>
    <p:sldId id="745" r:id="rId8"/>
    <p:sldId id="746" r:id="rId9"/>
    <p:sldId id="752" r:id="rId10"/>
    <p:sldId id="741" r:id="rId11"/>
    <p:sldId id="723" r:id="rId12"/>
    <p:sldId id="742" r:id="rId13"/>
    <p:sldId id="748" r:id="rId14"/>
    <p:sldId id="713" r:id="rId15"/>
    <p:sldId id="743" r:id="rId16"/>
    <p:sldId id="744" r:id="rId17"/>
    <p:sldId id="750" r:id="rId18"/>
    <p:sldId id="694" r:id="rId19"/>
    <p:sldId id="698" r:id="rId20"/>
    <p:sldId id="751" r:id="rId21"/>
    <p:sldId id="734" r:id="rId22"/>
    <p:sldId id="635" r:id="rId23"/>
  </p:sldIdLst>
  <p:sldSz cx="9144000" cy="6858000" type="screen4x3"/>
  <p:notesSz cx="6858000" cy="9266238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6DB"/>
    <a:srgbClr val="00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9" autoAdjust="0"/>
    <p:restoredTop sz="86393" autoAdjust="0"/>
  </p:normalViewPr>
  <p:slideViewPr>
    <p:cSldViewPr>
      <p:cViewPr varScale="1">
        <p:scale>
          <a:sx n="97" d="100"/>
          <a:sy n="97" d="100"/>
        </p:scale>
        <p:origin x="1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36" y="-108"/>
      </p:cViewPr>
      <p:guideLst>
        <p:guide orient="horz" pos="291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E86689-D2BA-4BC8-92E5-9C51E0E474CB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C0224C-7CB1-4663-8188-55F345B9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5B3B36-B1B3-4918-A621-066DACDADC22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695325"/>
            <a:ext cx="4629150" cy="3473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2138"/>
            <a:ext cx="5486400" cy="4168775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1100"/>
            <a:ext cx="2971800" cy="463550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01100"/>
            <a:ext cx="2971800" cy="463550"/>
          </a:xfrm>
          <a:prstGeom prst="rect">
            <a:avLst/>
          </a:prstGeom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27E513A-D5CD-49C2-A479-060BE207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83888-B3B1-422F-938F-8D29571881F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DDB015-B082-43D7-BD41-8DFA735908E2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0D7707-773D-488D-8EEF-B9CC276FCC5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E49BE-F0E6-45A4-B139-52CAA2BA0F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5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7E513A-D5CD-49C2-A479-060BE207EF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C833D1-F051-45CA-AFD5-81BBFB6014E2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363-D0EF-4396-9190-D78A674C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846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BCBC08-C6F1-4AD3-8B8D-81BFF52C8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4755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18607B-A602-4631-B633-657AB7BF9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040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F7C10D-B4B2-45E7-965D-2CF132EC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8710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69B3F5-F5A5-44B9-B6EB-E484AE35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821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A7B4DA-CBF3-4078-B55C-B8DB3EA22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1630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3F4766-6F86-487A-B9DF-B24F01313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551D14-3628-44A1-857F-D7E4204D6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9824"/>
      </p:ext>
    </p:extLst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84835F-547C-417B-A7A2-EC30ABDE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106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637E80-3A50-4B50-9E37-C98B2B30C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96353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025ACC7-AD5D-4388-AED0-85EB95910A5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2915BC-F9B8-4CEA-A28D-F7C677C54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0542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 smtClean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D37D2D-6A4A-4BE3-9777-F444F5A1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1885"/>
      </p:ext>
    </p:extLst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FD170D3-2441-4C81-9616-2E4F56EE59B9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FC22AE-B21C-438F-BF8A-3020494B5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3787"/>
      </p:ext>
    </p:extLst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26E5E3-6E14-480A-B98F-219C46DDF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3660"/>
      </p:ext>
    </p:extLst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4379F4-CCE7-4769-B2FA-743C43A6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5203"/>
      </p:ext>
    </p:extLst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741D19-2204-4E84-BB83-E235FAF45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4239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08018D-9F03-4E3D-B8DE-FE2E3E9ED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0538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1A6361-5D0E-4323-8BA8-269BCC0B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6309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22555F-5852-4B15-9C50-8F6F6E80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8693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002F1B-5D27-43A7-9797-FA5FC7F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06432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097A47-0E5B-4195-B6E0-3C956D5D2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D37D2D-6A4A-4BE3-9777-F444F5A1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41248" y="1298448"/>
            <a:ext cx="7845552" cy="518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3735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EAC2D0-3DE6-45BB-B370-5429062AA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818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D64BC-F425-45FE-94C8-B1E60FBA1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49391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Mental Health Impairments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D20A651-DD2A-43F9-B233-7D1808E13BBE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E58E67-7FD8-4379-840D-BCC49495D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18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40C6878-39AF-4F82-B17B-501DBCE88031}" type="datetimeFigureOut">
              <a:rPr lang="en-US"/>
              <a:pPr>
                <a:defRPr/>
              </a:pPr>
              <a:t>1/6/2020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39CF6D-EE2D-44C4-A5B9-4EDEC9B91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35566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1B9972-0E76-4BC1-BDDE-A6AB61C6C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59400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0D9EFE-39A9-4CF6-AFF6-AAD33C54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9483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8D073E-245E-4EFB-9D4A-93808380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JAN is a service of the U.S. Department of Labor’s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chemeClr val="bg1"/>
                </a:solidFill>
                <a:cs typeface="Arial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6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6A418-2381-4E3A-A174-8DB65979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Mental Health Impairments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97" r:id="rId1"/>
    <p:sldLayoutId id="2147491323" r:id="rId2"/>
    <p:sldLayoutId id="2147491298" r:id="rId3"/>
    <p:sldLayoutId id="2147491299" r:id="rId4"/>
    <p:sldLayoutId id="2147491300" r:id="rId5"/>
    <p:sldLayoutId id="2147491301" r:id="rId6"/>
    <p:sldLayoutId id="2147491302" r:id="rId7"/>
    <p:sldLayoutId id="2147491303" r:id="rId8"/>
    <p:sldLayoutId id="2147491304" r:id="rId9"/>
    <p:sldLayoutId id="2147491305" r:id="rId10"/>
    <p:sldLayoutId id="2147491306" r:id="rId11"/>
    <p:sldLayoutId id="2147491307" r:id="rId12"/>
    <p:sldLayoutId id="2147491308" r:id="rId13"/>
    <p:sldLayoutId id="2147491309" r:id="rId14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template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16A4F4-A43F-4F00-99A4-FFD6C82A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9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3080" name="Picture 20" descr="odeplogo2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082" name="Picture 11" descr="JAN Logo&#10;&#10;Job Accommodation Network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Placeholder 11"/>
          <p:cNvSpPr txBox="1">
            <a:spLocks/>
          </p:cNvSpPr>
          <p:nvPr userDrawn="1"/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2C5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C5F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Mental Health Impairments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10" r:id="rId1"/>
    <p:sldLayoutId id="2147491311" r:id="rId2"/>
    <p:sldLayoutId id="2147491312" r:id="rId3"/>
    <p:sldLayoutId id="2147491313" r:id="rId4"/>
    <p:sldLayoutId id="2147491314" r:id="rId5"/>
    <p:sldLayoutId id="2147491315" r:id="rId6"/>
    <p:sldLayoutId id="2147491316" r:id="rId7"/>
    <p:sldLayoutId id="2147491317" r:id="rId8"/>
    <p:sldLayoutId id="2147491318" r:id="rId9"/>
    <p:sldLayoutId id="2147491319" r:id="rId10"/>
    <p:sldLayoutId id="2147491320" r:id="rId11"/>
    <p:sldLayoutId id="2147491321" r:id="rId12"/>
    <p:sldLayoutId id="2147491322" r:id="rId13"/>
  </p:sldLayoutIdLst>
  <p:transition spd="med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Erguide/" TargetMode="External"/><Relationship Id="rId2" Type="http://schemas.openxmlformats.org/officeDocument/2006/relationships/hyperlink" Target="http://askjan.org/media/Psychiatr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oc.gov/facts/performance-conduct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434B98-5003-4C7D-A1E5-50E604DE418E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28956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400" dirty="0" smtClean="0"/>
              <a:t>Key Mental Health Solutions in the Workplace</a:t>
            </a:r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000" dirty="0" smtClean="0"/>
              <a:t>Melanie </a:t>
            </a:r>
            <a:r>
              <a:rPr lang="en-US" altLang="en-US" sz="2000" dirty="0"/>
              <a:t>Whetzel, M. A., CBIS</a:t>
            </a:r>
          </a:p>
          <a:p>
            <a:pPr>
              <a:defRPr/>
            </a:pPr>
            <a:r>
              <a:rPr lang="en-US" altLang="en-US" sz="2000" b="0" dirty="0"/>
              <a:t>Lead Consultant, Cognitive/Neurological Team</a:t>
            </a:r>
          </a:p>
          <a:p>
            <a:pPr>
              <a:defRPr/>
            </a:pPr>
            <a:endParaRPr lang="en-US" altLang="en-US" sz="1600" dirty="0" smtClean="0"/>
          </a:p>
          <a:p>
            <a:pPr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Modified/Reduced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Schedule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Part-time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transition 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to full-time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Set/Regular Schedule</a:t>
            </a:r>
            <a:endParaRPr lang="en-US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Denial/Hardship</a:t>
            </a:r>
            <a:endParaRPr lang="en-US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FCB35E-1AEE-496E-AB34-3246D3CE88D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Social Media Ostriches – The Corporate Hypocrisy Of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72" y="3505200"/>
            <a:ext cx="3397608" cy="26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516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E7E65-12D7-45F4-B21B-0EAF5573CA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Picture 3" descr="&lt;strong&gt;Q&lt;/strong&gt;&amp;A » Cover 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43200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086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Supervisory </a:t>
            </a:r>
            <a:r>
              <a:rPr lang="en-US" sz="3600" b="1" dirty="0" smtClean="0"/>
              <a:t>Changes </a:t>
            </a:r>
            <a:endParaRPr lang="en-US" sz="3600" dirty="0"/>
          </a:p>
          <a:p>
            <a:pPr marL="514350" lvl="0" indent="-514350">
              <a:buFont typeface="Wingdings" panose="05000000000000000000" pitchFamily="2" charset="2"/>
              <a:buChar char="§"/>
            </a:pPr>
            <a:r>
              <a:rPr lang="en-US" dirty="0"/>
              <a:t>Request for new supervisor</a:t>
            </a:r>
          </a:p>
          <a:p>
            <a:pPr marL="514350" lvl="0" indent="-514350">
              <a:buFont typeface="Wingdings" panose="05000000000000000000" pitchFamily="2" charset="2"/>
              <a:buChar char="§"/>
            </a:pPr>
            <a:r>
              <a:rPr lang="en-US" dirty="0"/>
              <a:t>Request for </a:t>
            </a:r>
            <a:r>
              <a:rPr lang="en-US" dirty="0" smtClean="0"/>
              <a:t>new supervisory </a:t>
            </a:r>
            <a:r>
              <a:rPr lang="en-US" dirty="0"/>
              <a:t>method</a:t>
            </a:r>
          </a:p>
          <a:p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75249A-173D-4354-8CC4-F2593354D66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3" name="Picture 2" descr="The Taraval Boarding Island Question: Q&amp;A with Katy Ta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99" y="3429000"/>
            <a:ext cx="4673601" cy="262688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Service and Support 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nimals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As an accommodation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Training: Demonstration vs. certificate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rgbClr val="002060"/>
                </a:solidFill>
              </a:rPr>
              <a:t>Trial period</a:t>
            </a:r>
          </a:p>
        </p:txBody>
      </p:sp>
      <p:sp>
        <p:nvSpPr>
          <p:cNvPr id="4915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C81657-7F7C-4BF3-9646-15F4C9C696B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Hearing do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57600"/>
            <a:ext cx="3733800" cy="24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77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Performance and Conduct </a:t>
            </a: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ccommodate to meet standards</a:t>
            </a: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Zero Tolerance</a:t>
            </a:r>
          </a:p>
          <a:p>
            <a:pPr marL="1143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Document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96DB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A730C-BE6B-4402-9A43-6A392CFD9F4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The upside of anger: why workers should express their emoti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637463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E7E65-12D7-45F4-B21B-0EAF5573CA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Picture 3" descr="&lt;strong&gt;Q&lt;/strong&gt;&amp;A » Cover 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43200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172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Completing 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Essential Functions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Assist in completion 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Removal not required</a:t>
            </a:r>
          </a:p>
          <a:p>
            <a:pPr marL="0" indent="0" eaLnBrk="1" hangingPunct="1">
              <a:defRPr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389471-B76E-4840-9E4E-E2BCCB35764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2" name="Picture 1" descr="Free picture: gardening, outdoor, work, youth, m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4107872" cy="2738582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Confidentiality</a:t>
            </a:r>
          </a:p>
          <a:p>
            <a:pPr marL="1143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Strict rules</a:t>
            </a:r>
          </a:p>
          <a:p>
            <a:pPr marL="114300" indent="-457200"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060"/>
                </a:solidFill>
                <a:ea typeface="Calibri" panose="020F0502020204030204" pitchFamily="34" charset="0"/>
              </a:rPr>
              <a:t>M</a:t>
            </a:r>
            <a:r>
              <a:rPr lang="en-US" sz="32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orale </a:t>
            </a:r>
            <a:r>
              <a:rPr lang="en-US" sz="3200" b="0" dirty="0">
                <a:solidFill>
                  <a:srgbClr val="002060"/>
                </a:solidFill>
                <a:ea typeface="Calibri" panose="020F0502020204030204" pitchFamily="34" charset="0"/>
              </a:rPr>
              <a:t>issues </a:t>
            </a:r>
            <a:endParaRPr lang="en-US" alt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5018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92A5CA-FDD7-4FB4-A319-10ECF87E79D1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2" name="Picture 1" descr="Movistar - Información Privada | Reclamos.c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10" y="3276600"/>
            <a:ext cx="3611979" cy="287655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E7E65-12D7-45F4-B21B-0EAF5573CA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Picture 3" descr="&lt;strong&gt;Q&lt;/strong&gt;&amp;A » Cover 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43200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5284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Resources:</a:t>
            </a:r>
          </a:p>
          <a:p>
            <a:pPr>
              <a:defRPr/>
            </a:pPr>
            <a:r>
              <a:rPr lang="en-US" altLang="en-US" sz="2200" dirty="0" smtClean="0"/>
              <a:t>Employees with Mental Health Impairments </a:t>
            </a:r>
          </a:p>
          <a:p>
            <a:pPr>
              <a:defRPr/>
            </a:pPr>
            <a:r>
              <a:rPr lang="en-US" altLang="en-US" sz="2200" u="sng" dirty="0" smtClean="0">
                <a:hlinkClick r:id="rId2"/>
              </a:rPr>
              <a:t>http://AskJAN.org/media/Psychiatric.html</a:t>
            </a:r>
            <a:endParaRPr lang="en-US" altLang="en-US" sz="2200" u="sng" dirty="0" smtClean="0"/>
          </a:p>
          <a:p>
            <a:pPr>
              <a:defRPr/>
            </a:pPr>
            <a:endParaRPr lang="en-US" altLang="en-US" sz="2200" dirty="0" smtClean="0"/>
          </a:p>
          <a:p>
            <a:pPr>
              <a:defRPr/>
            </a:pPr>
            <a:r>
              <a:rPr lang="en-US" altLang="en-US" sz="2200" dirty="0" smtClean="0"/>
              <a:t> </a:t>
            </a:r>
          </a:p>
          <a:p>
            <a:pPr>
              <a:defRPr/>
            </a:pPr>
            <a:r>
              <a:rPr lang="en-US" altLang="en-US" sz="2200" dirty="0" smtClean="0"/>
              <a:t>Employers' Practical Guide to Reasonable Accommodation Under the Americans with Disabilities Act (ADA)  </a:t>
            </a:r>
          </a:p>
          <a:p>
            <a:pPr>
              <a:defRPr/>
            </a:pPr>
            <a:r>
              <a:rPr lang="en-US" altLang="en-US" sz="2200" u="sng" dirty="0" smtClean="0">
                <a:hlinkClick r:id="rId3"/>
              </a:rPr>
              <a:t>http://AskJAN.org/Erguide</a:t>
            </a:r>
            <a:endParaRPr lang="en-US" altLang="en-US" sz="2200" dirty="0" smtClean="0"/>
          </a:p>
          <a:p>
            <a:pPr>
              <a:defRPr/>
            </a:pPr>
            <a:r>
              <a:rPr lang="en-US" altLang="en-US" sz="2200" dirty="0" smtClean="0"/>
              <a:t> </a:t>
            </a:r>
          </a:p>
          <a:p>
            <a:pPr>
              <a:defRPr/>
            </a:pPr>
            <a:r>
              <a:rPr lang="en-US" altLang="en-US" sz="2200" dirty="0" smtClean="0"/>
              <a:t> </a:t>
            </a:r>
          </a:p>
          <a:p>
            <a:pPr>
              <a:defRPr/>
            </a:pPr>
            <a:r>
              <a:rPr lang="en-US" altLang="en-US" sz="2200" dirty="0" smtClean="0"/>
              <a:t>The ADA: Applying Performance and Conduct Standards to Employees with Disabilities </a:t>
            </a:r>
          </a:p>
          <a:p>
            <a:pPr>
              <a:defRPr/>
            </a:pPr>
            <a:r>
              <a:rPr lang="en-US" altLang="en-US" sz="2200" u="sng" dirty="0" smtClean="0">
                <a:hlinkClick r:id="rId4"/>
              </a:rPr>
              <a:t>http://www.eeoc.gov/facts/performance-conduct.html</a:t>
            </a:r>
            <a:endParaRPr lang="en-US" altLang="en-US" sz="2200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EC531-7E4A-4568-A62A-3BA939DE9A13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745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ADA</a:t>
            </a:r>
          </a:p>
          <a:p>
            <a:pPr marL="0" indent="0" algn="ctr"/>
            <a:r>
              <a:rPr lang="en-US" sz="2800" b="0" dirty="0"/>
              <a:t>The </a:t>
            </a:r>
            <a:r>
              <a:rPr lang="en-US" sz="2800" b="0" dirty="0" smtClean="0"/>
              <a:t>Americans With Disabilities Act will </a:t>
            </a:r>
            <a:r>
              <a:rPr lang="en-US" sz="2800" b="0" dirty="0"/>
              <a:t>celebrate its 30th anniversary </a:t>
            </a:r>
            <a:r>
              <a:rPr lang="en-US" sz="2800" b="0" dirty="0" smtClean="0"/>
              <a:t>in July 2020. 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EAC2D0-3DE6-45BB-B370-5429062AA0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President George H.W. Bush signing the Americans with Disabilities Act July 26, 1990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91" y="3124200"/>
            <a:ext cx="3508218" cy="27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072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B0F0"/>
                </a:solidFill>
              </a:rPr>
              <a:t>Contact </a:t>
            </a:r>
          </a:p>
          <a:p>
            <a:pPr lvl="1" eaLnBrk="1" hangingPunct="1"/>
            <a:r>
              <a:rPr lang="en-US" altLang="en-US" sz="2400" smtClean="0"/>
              <a:t>(800)526-7234 (V) &amp; (877)781-9403 (TTY)</a:t>
            </a:r>
          </a:p>
          <a:p>
            <a:pPr lvl="1" eaLnBrk="1" hangingPunct="1"/>
            <a:r>
              <a:rPr lang="en-US" altLang="en-US" sz="2400" smtClean="0"/>
              <a:t>AskJAN.org &amp; jan@askjan.org</a:t>
            </a:r>
          </a:p>
          <a:p>
            <a:pPr lvl="1" eaLnBrk="1" hangingPunct="1"/>
            <a:r>
              <a:rPr lang="pt-BR" altLang="en-US" sz="2400" smtClean="0"/>
              <a:t>(304)216-8189 via Text</a:t>
            </a:r>
          </a:p>
          <a:p>
            <a:pPr lvl="1" eaLnBrk="1" hangingPunct="1"/>
            <a:r>
              <a:rPr lang="pt-BR" altLang="en-US" sz="2400" smtClean="0"/>
              <a:t>janconsultants via Skype</a:t>
            </a:r>
            <a:endParaRPr lang="en-US" altLang="en-US" sz="2400" smtClean="0"/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C0425-AAFB-447E-9121-71BA95DF862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68613" name="Picture 10" descr="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8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9" descr="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8" descr="Linked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7" descr="Second Lif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5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6" descr="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00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JAN Homepage Screenshot"/>
          <p:cNvPicPr>
            <a:picLocks noChangeAspect="1" noChangeArrowheads="1"/>
          </p:cNvPicPr>
          <p:nvPr/>
        </p:nvPicPr>
        <p:blipFill>
          <a:blip r:embed="rId7" cstate="print"/>
          <a:srcRect l="1354" t="12108" r="1184" b="3135"/>
          <a:stretch>
            <a:fillRect/>
          </a:stretch>
        </p:blipFill>
        <p:spPr bwMode="auto">
          <a:xfrm>
            <a:off x="3059747" y="3657600"/>
            <a:ext cx="3405506" cy="26487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Twitt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1696039"/>
            <a:ext cx="301752" cy="3048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11275"/>
            <a:ext cx="7848600" cy="5181600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Leave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Telework</a:t>
            </a:r>
            <a:endParaRPr lang="en-US" sz="24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Reassignment</a:t>
            </a:r>
            <a:endParaRPr lang="en-US" sz="24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Stress Reduction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Returning to Work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Modified Schedules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Supervisory Changes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ea typeface="Calibri" panose="020F0502020204030204" pitchFamily="34" charset="0"/>
              </a:rPr>
              <a:t>Service/Support </a:t>
            </a: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Animals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Performance and Conduct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Completing Essential Functions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ea typeface="Calibri" panose="020F0502020204030204" pitchFamily="34" charset="0"/>
              </a:rPr>
              <a:t>Confidentiality and Morale Issues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400" dirty="0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B77A04-05FF-4B0D-A265-A3FD7D5BFFBC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pic>
        <p:nvPicPr>
          <p:cNvPr id="4" name="Picture 3" descr="Happy Perso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30" y="1981200"/>
            <a:ext cx="3126045" cy="379095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Leave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en-US" sz="3600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Intermittent </a:t>
            </a:r>
            <a:r>
              <a:rPr lang="en-US" sz="2800" b="0" dirty="0">
                <a:solidFill>
                  <a:srgbClr val="002060"/>
                </a:solidFill>
                <a:ea typeface="Calibri" panose="020F0502020204030204" pitchFamily="34" charset="0"/>
              </a:rPr>
              <a:t>for </a:t>
            </a:r>
            <a:r>
              <a:rPr lang="en-US" sz="28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counseling, medical visits 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002060"/>
                </a:solidFill>
                <a:ea typeface="Calibri" panose="020F0502020204030204" pitchFamily="34" charset="0"/>
              </a:rPr>
              <a:t>For evaluation and treatment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For </a:t>
            </a:r>
            <a:r>
              <a:rPr lang="en-US" sz="2800" b="0" dirty="0">
                <a:solidFill>
                  <a:srgbClr val="002060"/>
                </a:solidFill>
                <a:ea typeface="Calibri" panose="020F0502020204030204" pitchFamily="34" charset="0"/>
              </a:rPr>
              <a:t>hospitalization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8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Ineffective </a:t>
            </a:r>
            <a:endParaRPr lang="en-US" sz="2800" b="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FD707-AC59-4AF6-9312-C561088C7BD1}" type="slidenum">
              <a:rPr lang="en-US" altLang="en-US" sz="14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chemeClr val="bg1"/>
              </a:solidFill>
            </a:endParaRPr>
          </a:p>
        </p:txBody>
      </p:sp>
      <p:pic>
        <p:nvPicPr>
          <p:cNvPr id="2" name="Picture 1" descr="The Importance of Regular Checku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924300"/>
            <a:ext cx="4267200" cy="21336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Telework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060"/>
                </a:solidFill>
                <a:ea typeface="Calibri" panose="020F0502020204030204" pitchFamily="34" charset="0"/>
              </a:rPr>
              <a:t>Intermittent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060"/>
                </a:solidFill>
                <a:ea typeface="Calibri" panose="020F0502020204030204" pitchFamily="34" charset="0"/>
              </a:rPr>
              <a:t>Trial Period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200" b="0" dirty="0" smtClean="0">
                <a:solidFill>
                  <a:srgbClr val="002060"/>
                </a:solidFill>
                <a:ea typeface="Calibri" panose="020F0502020204030204" pitchFamily="34" charset="0"/>
              </a:rPr>
              <a:t>Last Resort </a:t>
            </a:r>
            <a:endParaRPr lang="en-US" sz="3200" b="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indent="0"/>
            <a:endParaRPr lang="en-US" altLang="en-US" sz="3200" b="0" dirty="0" smtClean="0">
              <a:solidFill>
                <a:srgbClr val="002060"/>
              </a:solidFill>
            </a:endParaRPr>
          </a:p>
        </p:txBody>
      </p:sp>
      <p:sp>
        <p:nvSpPr>
          <p:cNvPr id="4301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AE109-5135-478E-A5B4-7AFA3AE3E49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" name="Picture 1" descr="In which I embrace the literature | Mind the G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57350"/>
            <a:ext cx="34004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196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Reassignment</a:t>
            </a:r>
            <a:r>
              <a:rPr lang="en-US" sz="3600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lang="en-US" sz="3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Open position</a:t>
            </a:r>
          </a:p>
          <a:p>
            <a:pPr marL="457200" lvl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Qualified</a:t>
            </a:r>
            <a:endParaRPr lang="en-US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>
              <a:defRPr/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479A4-4492-49E4-9665-3A4DE1F2B4F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" name="Picture 1" descr="Free photo: Worker, Construction, Building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48" y="2819400"/>
            <a:ext cx="4465208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84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E7E65-12D7-45F4-B21B-0EAF5573CAC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4036" name="Picture 3" descr="&lt;strong&gt;Q&lt;/strong&gt;&amp;A » Cover 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43200"/>
            <a:ext cx="46069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222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Stress 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Identify stressors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Minimize/eliminate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066134-4A42-49AA-A127-9FF67BC0D87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 descr="A Calm Lif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60220"/>
            <a:ext cx="2853592" cy="305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029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Return To Work</a:t>
            </a:r>
            <a:endParaRPr lang="en-US" sz="36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Medical documentation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Employer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cooperation 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with a plan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No </a:t>
            </a: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interactive </a:t>
            </a:r>
            <a:r>
              <a:rPr lang="en-US" dirty="0" smtClean="0">
                <a:solidFill>
                  <a:srgbClr val="002060"/>
                </a:solidFill>
                <a:ea typeface="Calibri" panose="020F0502020204030204" pitchFamily="34" charset="0"/>
              </a:rPr>
              <a:t>process while on leave</a:t>
            </a:r>
            <a:endParaRPr lang="en-US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04AE0-E9B1-4D72-B1E4-FABCB2D3495E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pic>
        <p:nvPicPr>
          <p:cNvPr id="2" name="Picture 1" descr="Closing the Sale: The Power of Negotiating to W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62400"/>
            <a:ext cx="3429000" cy="2286000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j8+DQo8Y29uZmlndXJhdGlvbj4NCgk8YnJhbmRpbmc+DQoJCTx1aWZvbnQgbmFtZT0iRk9OVF9OT1RFU19URVhUIiB2YWx1ZT0iQXJpYWwsMTgsZmFsc2UsZmFsc2UsZmFsc2UiLz4NCgk8L2JyYW5kaW5nPg0KCTxjb2xvcnM+DQoJCTx1aWNvbG9yIG5hbWU9InByaW1hcnkiIHZhbHVlPSIweDAwMkM1RiIvPg0KCQk8dWljb2xvciBuYW1lPSJnbG93IiB2YWx1ZT0iMHgwMDk2REIiLz4NCgkJPHVpY29sb3IgbmFtZT0idGV4dCIgdmFsdWU9IjB4RkZGRkZGIi8+DQoJCTx1aWNvbG9yIG5hbWU9ImxpZ2h0IiB2YWx1ZT0iMHg0ODQ4NDgiLz4NCgkJPHVpY29sb3IgbmFtZT0ic2hhZG93IiB2YWx1ZT0iMHgwMDAwMDAiLz4NCgkJPHVpY29sb3IgbmFtZT0iYmFja2dyb3VuZCIgdmFsdWU9IjB4MDAyQzVGIi8+DQoJPC9jb2xvcnM+DQoJPGxheW91dD4NCgkJPHVpc2hvdyBuYW1lPSJwcmVzZW50YXRpb250aXRsZSIgdmFsdWU9InRydWUiLz4NCgkJPHVpc2hvdyBuYW1lPSJwcmVzZW50ZXJwaG90byIgdmFsdWU9ImZhbHNlIi8+DQoJCTx1aXNob3cgbmFtZT0icHJlc2VudGVybmFtZSIgdmFsdWU9ImZhbHNlIi8+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+DQoJCTx1aXNob3cgbmFtZT0ibm90ZXMiIHZhbHVlPSJ0cnVlIi8+DQoJCTx1aXNob3cgbmFtZT0ic2VhcmNoIiB2YWx1ZT0iZmFsc2UiLz4NCgkJPHVpc2hvdyBuYW1lPSJxdWl6IiB2YWx1ZT0iZmFsc2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+DQoJCTx1aXJlcGxhY2UgbmFtZT0iaW5pdGlhbHRhYiIgdmFsdWU9Im5vdGVz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NCg0K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g"/>
  <p:tag name="MMPROD_UIDATA" val="&lt;database version=&quot;11.0&quot;&gt;&lt;object type=&quot;1&quot; unique_id=&quot;10001&quot;&gt;&lt;property id=&quot;20141&quot; value=&quot;JAN's Interactive Process Module&quot;/&gt;&lt;property id=&quot;20142&quot; value=&quot;This session provides you with a process to effectively manage workplace accommodations. Learn the practical aspects you need to know about workplace accommodations and how to make sound job accommodation decisions. 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1&quot; value=&quot;JAN's Adobe Connect Pro&quot;/&gt;&lt;property id=&quot;20192&quot; value=&quot;http://webcast.askjan.org&quot;/&gt;&lt;property id=&quot;20193&quot; value=&quot;0&quot;/&gt;&lt;property id=&quot;20221&quot; value=&quot;C:\Users\Loy\Desktop\JAN Logos\&quot;/&gt;&lt;property id=&quot;20225&quot; value=&quot;I:\LIBRARY\HTTPDNEW\modules\interactiveprocess\&quot;/&gt;&lt;property id=&quot;20226&quot; value=&quot;H:\Private\Working\__For Others\Melanie\AskJANMHI.pptx&quot;/&gt;&lt;property id=&quot;20250&quot; value=&quot;6&quot;/&gt;&lt;property id=&quot;20251&quot; value=&quot;0&quot;/&gt;&lt;property id=&quot;20259&quot; value=&quot;0&quot;/&gt;&lt;property id=&quot;20262&quot; value=&quot;284200&quot;/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3&quot; value=&quot;-1&quot;/&gt;&lt;property id=&quot;20307&quot; value=&quot;259&quot;/&gt;&lt;property id=&quot;20309&quot; value=&quot;-1&quot;/&gt;&lt;/object&gt;&lt;object type=&quot;3&quot; unique_id=&quot;36622&quot;&gt;&lt;property id=&quot;20148&quot; value=&quot;5&quot;/&gt;&lt;property id=&quot;20300&quot; value=&quot;Slide 3&quot;/&gt;&lt;property id=&quot;20307&quot; value=&quot;551&quot;/&gt;&lt;/object&gt;&lt;object type=&quot;3&quot; unique_id=&quot;36623&quot;&gt;&lt;property id=&quot;20148&quot; value=&quot;5&quot;/&gt;&lt;property id=&quot;20300&quot; value=&quot;Slide 4&quot;/&gt;&lt;property id=&quot;20307&quot; value=&quot;552&quot;/&gt;&lt;/object&gt;&lt;object type=&quot;3&quot; unique_id=&quot;48586&quot;&gt;&lt;property id=&quot;20148&quot; value=&quot;5&quot;/&gt;&lt;property id=&quot;20300&quot; value=&quot;Slide 20&quot;/&gt;&lt;property id=&quot;20307&quot; value=&quot;635&quot;/&gt;&lt;/object&gt;&lt;object type=&quot;3&quot; unique_id=&quot;48630&quot;&gt;&lt;property id=&quot;20148&quot; value=&quot;5&quot;/&gt;&lt;property id=&quot;20300&quot; value=&quot;Slide 9&quot;/&gt;&lt;property id=&quot;20307&quot; value=&quot;723&quot;/&gt;&lt;/object&gt;&lt;object type=&quot;3&quot; unique_id=&quot;48632&quot;&gt;&lt;property id=&quot;20148&quot; value=&quot;5&quot;/&gt;&lt;property id=&quot;20300&quot; value=&quot;Slide 12&quot;/&gt;&lt;property id=&quot;20307&quot; value=&quot;713&quot;/&gt;&lt;/object&gt;&lt;object type=&quot;3&quot; unique_id=&quot;48636&quot;&gt;&lt;property id=&quot;20148&quot; value=&quot;5&quot;/&gt;&lt;property id=&quot;20300&quot; value=&quot;Slide 16&quot;/&gt;&lt;property id=&quot;20307&quot; value=&quot;694&quot;/&gt;&lt;/object&gt;&lt;object type=&quot;3&quot; unique_id=&quot;48638&quot;&gt;&lt;property id=&quot;20148&quot; value=&quot;5&quot;/&gt;&lt;property id=&quot;20300&quot; value=&quot;Slide 17&quot;/&gt;&lt;property id=&quot;20307&quot; value=&quot;698&quot;/&gt;&lt;/object&gt;&lt;object type=&quot;3&quot; unique_id=&quot;48654&quot;&gt;&lt;property id=&quot;20148&quot; value=&quot;5&quot;/&gt;&lt;property id=&quot;20300&quot; value=&quot;Slide 2&quot;/&gt;&lt;property id=&quot;20307&quot; value=&quot;749&quot;/&gt;&lt;/object&gt;&lt;object type=&quot;3&quot; unique_id=&quot;48655&quot;&gt;&lt;property id=&quot;20148&quot; value=&quot;5&quot;/&gt;&lt;property id=&quot;20300&quot; value=&quot;Slide 5&quot;/&gt;&lt;property id=&quot;20307&quot; value=&quot;745&quot;/&gt;&lt;/object&gt;&lt;object type=&quot;3&quot; unique_id=&quot;48656&quot;&gt;&lt;property id=&quot;20148&quot; value=&quot;5&quot;/&gt;&lt;property id=&quot;20300&quot; value=&quot;Slide 6&quot;/&gt;&lt;property id=&quot;20307&quot; value=&quot;746&quot;/&gt;&lt;/object&gt;&lt;object type=&quot;3&quot; unique_id=&quot;48658&quot;&gt;&lt;property id=&quot;20148&quot; value=&quot;5&quot;/&gt;&lt;property id=&quot;20300&quot; value=&quot;Slide 8&quot;/&gt;&lt;property id=&quot;20307&quot; value=&quot;741&quot;/&gt;&lt;/object&gt;&lt;object type=&quot;3&quot; unique_id=&quot;48659&quot;&gt;&lt;property id=&quot;20148&quot; value=&quot;5&quot;/&gt;&lt;property id=&quot;20300&quot; value=&quot;Slide 10&quot;/&gt;&lt;property id=&quot;20307&quot; value=&quot;742&quot;/&gt;&lt;/object&gt;&lt;object type=&quot;3&quot; unique_id=&quot;48660&quot;&gt;&lt;property id=&quot;20148&quot; value=&quot;5&quot;/&gt;&lt;property id=&quot;20300&quot; value=&quot;Slide 11&quot;/&gt;&lt;property id=&quot;20307&quot; value=&quot;748&quot;/&gt;&lt;/object&gt;&lt;object type=&quot;3&quot; unique_id=&quot;48661&quot;&gt;&lt;property id=&quot;20148&quot; value=&quot;5&quot;/&gt;&lt;property id=&quot;20300&quot; value=&quot;Slide 13&quot;/&gt;&lt;property id=&quot;20307&quot; value=&quot;743&quot;/&gt;&lt;/object&gt;&lt;object type=&quot;3&quot; unique_id=&quot;48662&quot;&gt;&lt;property id=&quot;20148&quot; value=&quot;5&quot;/&gt;&lt;property id=&quot;20300&quot; value=&quot;Slide 14&quot;/&gt;&lt;property id=&quot;20307&quot; value=&quot;744&quot;/&gt;&lt;/object&gt;&lt;object type=&quot;3&quot; unique_id=&quot;48665&quot;&gt;&lt;property id=&quot;20148&quot; value=&quot;5&quot;/&gt;&lt;property id=&quot;20300&quot; value=&quot;Slide 19&quot;/&gt;&lt;property id=&quot;20307&quot; value=&quot;734&quot;/&gt;&lt;/object&gt;&lt;object type=&quot;3&quot; unique_id=&quot;48793&quot;&gt;&lt;property id=&quot;20148&quot; value=&quot;5&quot;/&gt;&lt;property id=&quot;20300&quot; value=&quot;Slide 15&quot;/&gt;&lt;property id=&quot;20307&quot; value=&quot;750&quot;/&gt;&lt;/object&gt;&lt;object type=&quot;3&quot; unique_id=&quot;48794&quot;&gt;&lt;property id=&quot;20148&quot; value=&quot;5&quot;/&gt;&lt;property id=&quot;20300&quot; value=&quot;Slide 18&quot;/&gt;&lt;property id=&quot;20307&quot; value=&quot;751&quot;/&gt;&lt;/object&gt;&lt;object type=&quot;3&quot; unique_id=&quot;48929&quot;&gt;&lt;property id=&quot;20148&quot; value=&quot;5&quot;/&gt;&lt;property id=&quot;20300&quot; value=&quot;Slide 7&quot;/&gt;&lt;property id=&quot;20307&quot; value=&quot;752&quot;/&gt;&lt;/object&gt;&lt;/object&gt;&lt;object type=&quot;4&quot; unique_id=&quot;29438&quot;&gt;&lt;/object&gt;&lt;object type=&quot;10&quot; unique_id=&quot;29473&quot;&gt;&lt;object type=&quot;11&quot; unique_id=&quot;2947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29475&quot;&gt;&lt;property id=&quot;20180&quot; value=&quot;0&quot;/&gt;&lt;property id=&quot;20181&quot; value=&quot;0&quot;/&gt;&lt;property id=&quot;20182&quot; value=&quot;0&quot;/&gt;&lt;property id=&quot;20183&quot; value=&quot;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DE929B-82BA-42D2-A9BB-3CB2BAA60F8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119817-1546-4EA0-BE64-48E6F1755684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(4:3)</PresentationFormat>
  <Paragraphs>104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1_Office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2012-01-30T14:43:00Z</dcterms:created>
  <dcterms:modified xsi:type="dcterms:W3CDTF">2020-01-06T20:36:06Z</dcterms:modified>
</cp:coreProperties>
</file>