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7228" r:id="rId1"/>
    <p:sldMasterId id="2147488128" r:id="rId2"/>
    <p:sldMasterId id="2147488130" r:id="rId3"/>
    <p:sldMasterId id="2147488136" r:id="rId4"/>
    <p:sldMasterId id="2147488487" r:id="rId5"/>
  </p:sldMasterIdLst>
  <p:notesMasterIdLst>
    <p:notesMasterId r:id="rId62"/>
  </p:notesMasterIdLst>
  <p:handoutMasterIdLst>
    <p:handoutMasterId r:id="rId63"/>
  </p:handoutMasterIdLst>
  <p:sldIdLst>
    <p:sldId id="698" r:id="rId6"/>
    <p:sldId id="929" r:id="rId7"/>
    <p:sldId id="752" r:id="rId8"/>
    <p:sldId id="944" r:id="rId9"/>
    <p:sldId id="945" r:id="rId10"/>
    <p:sldId id="930" r:id="rId11"/>
    <p:sldId id="758" r:id="rId12"/>
    <p:sldId id="770" r:id="rId13"/>
    <p:sldId id="761" r:id="rId14"/>
    <p:sldId id="762" r:id="rId15"/>
    <p:sldId id="763" r:id="rId16"/>
    <p:sldId id="814" r:id="rId17"/>
    <p:sldId id="764" r:id="rId18"/>
    <p:sldId id="771" r:id="rId19"/>
    <p:sldId id="812" r:id="rId20"/>
    <p:sldId id="765" r:id="rId21"/>
    <p:sldId id="766" r:id="rId22"/>
    <p:sldId id="813" r:id="rId23"/>
    <p:sldId id="772" r:id="rId24"/>
    <p:sldId id="773" r:id="rId25"/>
    <p:sldId id="922" r:id="rId26"/>
    <p:sldId id="923" r:id="rId27"/>
    <p:sldId id="931" r:id="rId28"/>
    <p:sldId id="932" r:id="rId29"/>
    <p:sldId id="933" r:id="rId30"/>
    <p:sldId id="934" r:id="rId31"/>
    <p:sldId id="935" r:id="rId32"/>
    <p:sldId id="936" r:id="rId33"/>
    <p:sldId id="937" r:id="rId34"/>
    <p:sldId id="938" r:id="rId35"/>
    <p:sldId id="946" r:id="rId36"/>
    <p:sldId id="792" r:id="rId37"/>
    <p:sldId id="900" r:id="rId38"/>
    <p:sldId id="778" r:id="rId39"/>
    <p:sldId id="928" r:id="rId40"/>
    <p:sldId id="918" r:id="rId41"/>
    <p:sldId id="845" r:id="rId42"/>
    <p:sldId id="899" r:id="rId43"/>
    <p:sldId id="919" r:id="rId44"/>
    <p:sldId id="920" r:id="rId45"/>
    <p:sldId id="862" r:id="rId46"/>
    <p:sldId id="927" r:id="rId47"/>
    <p:sldId id="921" r:id="rId48"/>
    <p:sldId id="756" r:id="rId49"/>
    <p:sldId id="784" r:id="rId50"/>
    <p:sldId id="947" r:id="rId51"/>
    <p:sldId id="915" r:id="rId52"/>
    <p:sldId id="939" r:id="rId53"/>
    <p:sldId id="940" r:id="rId54"/>
    <p:sldId id="941" r:id="rId55"/>
    <p:sldId id="788" r:id="rId56"/>
    <p:sldId id="942" r:id="rId57"/>
    <p:sldId id="886" r:id="rId58"/>
    <p:sldId id="943" r:id="rId59"/>
    <p:sldId id="791" r:id="rId60"/>
    <p:sldId id="681" r:id="rId61"/>
  </p:sldIdLst>
  <p:sldSz cx="9144000" cy="6858000" type="screen4x3"/>
  <p:notesSz cx="7010400" cy="9296400"/>
  <p:custDataLst>
    <p:tags r:id="rId6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F"/>
    <a:srgbClr val="253D86"/>
    <a:srgbClr val="0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82670" autoAdjust="0"/>
  </p:normalViewPr>
  <p:slideViewPr>
    <p:cSldViewPr showGuides="1">
      <p:cViewPr varScale="1">
        <p:scale>
          <a:sx n="86" d="100"/>
          <a:sy n="86" d="100"/>
        </p:scale>
        <p:origin x="108" y="588"/>
      </p:cViewPr>
      <p:guideLst>
        <p:guide orient="horz" pos="2160"/>
        <p:guide pos="2880"/>
      </p:guideLst>
    </p:cSldViewPr>
  </p:slideViewPr>
  <p:outlineViewPr>
    <p:cViewPr>
      <p:scale>
        <a:sx n="33" d="100"/>
        <a:sy n="33" d="100"/>
      </p:scale>
      <p:origin x="0" y="7306"/>
    </p:cViewPr>
  </p:outlineViewPr>
  <p:notesTextViewPr>
    <p:cViewPr>
      <p:scale>
        <a:sx n="100" d="100"/>
        <a:sy n="100" d="100"/>
      </p:scale>
      <p:origin x="0" y="0"/>
    </p:cViewPr>
  </p:notesTextViewPr>
  <p:sorterViewPr>
    <p:cViewPr varScale="1">
      <p:scale>
        <a:sx n="100" d="100"/>
        <a:sy n="100" d="100"/>
      </p:scale>
      <p:origin x="0" y="-93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52" tIns="46578" rIns="93152" bIns="46578" rtlCol="0"/>
          <a:lstStyle>
            <a:lvl1pPr algn="l" eaLnBrk="1" hangingPunct="1">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3971925" y="0"/>
            <a:ext cx="3036888" cy="465138"/>
          </a:xfrm>
          <a:prstGeom prst="rect">
            <a:avLst/>
          </a:prstGeom>
        </p:spPr>
        <p:txBody>
          <a:bodyPr vert="horz" lIns="93152" tIns="46578" rIns="93152" bIns="46578" rtlCol="0"/>
          <a:lstStyle>
            <a:lvl1pPr algn="r" eaLnBrk="1" hangingPunct="1">
              <a:defRPr sz="1200">
                <a:latin typeface="Arial" pitchFamily="34" charset="0"/>
              </a:defRPr>
            </a:lvl1pPr>
          </a:lstStyle>
          <a:p>
            <a:pPr>
              <a:defRPr/>
            </a:pPr>
            <a:fld id="{EB06B763-D4D9-4A06-862D-9CB6DA58FD9B}" type="datetimeFigureOut">
              <a:rPr lang="en-US"/>
              <a:pPr>
                <a:defRPr/>
              </a:pPr>
              <a:t>2/6/2020</a:t>
            </a:fld>
            <a:endParaRPr lang="en-US"/>
          </a:p>
        </p:txBody>
      </p:sp>
      <p:sp>
        <p:nvSpPr>
          <p:cNvPr id="4" name="Footer Placeholder 3"/>
          <p:cNvSpPr>
            <a:spLocks noGrp="1"/>
          </p:cNvSpPr>
          <p:nvPr>
            <p:ph type="ftr" sz="quarter" idx="2"/>
          </p:nvPr>
        </p:nvSpPr>
        <p:spPr>
          <a:xfrm>
            <a:off x="0" y="8829675"/>
            <a:ext cx="3036888" cy="465138"/>
          </a:xfrm>
          <a:prstGeom prst="rect">
            <a:avLst/>
          </a:prstGeom>
        </p:spPr>
        <p:txBody>
          <a:bodyPr vert="horz" lIns="93152" tIns="46578" rIns="93152" bIns="46578" rtlCol="0" anchor="b"/>
          <a:lstStyle>
            <a:lvl1pPr algn="l" eaLnBrk="1" hangingPunct="1">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wrap="square" lIns="93152" tIns="46578" rIns="93152" bIns="46578" numCol="1" anchor="b" anchorCtr="0" compatLnSpc="1">
            <a:prstTxWarp prst="textNoShape">
              <a:avLst/>
            </a:prstTxWarp>
          </a:bodyPr>
          <a:lstStyle>
            <a:lvl1pPr algn="r" eaLnBrk="1" hangingPunct="1">
              <a:defRPr sz="1200"/>
            </a:lvl1pPr>
          </a:lstStyle>
          <a:p>
            <a:pPr>
              <a:defRPr/>
            </a:pPr>
            <a:fld id="{4A6C1DE9-0E5B-44CE-994E-3CCE592294E6}" type="slidenum">
              <a:rPr lang="en-US"/>
              <a:pPr>
                <a:defRPr/>
              </a:pPr>
              <a:t>‹#›</a:t>
            </a:fld>
            <a:endParaRPr lang="en-US"/>
          </a:p>
        </p:txBody>
      </p:sp>
    </p:spTree>
    <p:extLst>
      <p:ext uri="{BB962C8B-B14F-4D97-AF65-F5344CB8AC3E}">
        <p14:creationId xmlns:p14="http://schemas.microsoft.com/office/powerpoint/2010/main" val="3193174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52" tIns="46578" rIns="93152" bIns="46578"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971925" y="0"/>
            <a:ext cx="3036888" cy="465138"/>
          </a:xfrm>
          <a:prstGeom prst="rect">
            <a:avLst/>
          </a:prstGeom>
        </p:spPr>
        <p:txBody>
          <a:bodyPr vert="horz" lIns="93152" tIns="46578" rIns="93152" bIns="46578" rtlCol="0"/>
          <a:lstStyle>
            <a:lvl1pPr algn="r" eaLnBrk="1" hangingPunct="1">
              <a:defRPr sz="1200">
                <a:latin typeface="Arial" charset="0"/>
              </a:defRPr>
            </a:lvl1pPr>
          </a:lstStyle>
          <a:p>
            <a:pPr>
              <a:defRPr/>
            </a:pPr>
            <a:fld id="{D9E510EE-0BC5-4529-AD89-9A5CE7BC112A}" type="datetimeFigureOut">
              <a:rPr lang="en-US"/>
              <a:pPr>
                <a:defRPr/>
              </a:pPr>
              <a:t>2/6/2020</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52" tIns="46578" rIns="93152" bIns="46578" rtlCol="0" anchor="ctr"/>
          <a:lstStyle/>
          <a:p>
            <a:pPr lvl="0"/>
            <a:endParaRPr lang="en-US" noProof="0" smtClean="0"/>
          </a:p>
        </p:txBody>
      </p:sp>
      <p:sp>
        <p:nvSpPr>
          <p:cNvPr id="5" name="Notes Placeholder 4"/>
          <p:cNvSpPr>
            <a:spLocks noGrp="1"/>
          </p:cNvSpPr>
          <p:nvPr>
            <p:ph type="body" sz="quarter" idx="3"/>
          </p:nvPr>
        </p:nvSpPr>
        <p:spPr>
          <a:xfrm>
            <a:off x="700088" y="4416425"/>
            <a:ext cx="5610225" cy="4181475"/>
          </a:xfrm>
          <a:prstGeom prst="rect">
            <a:avLst/>
          </a:prstGeom>
        </p:spPr>
        <p:txBody>
          <a:bodyPr vert="horz" lIns="93152" tIns="46578" rIns="93152" bIns="4657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6888" cy="465138"/>
          </a:xfrm>
          <a:prstGeom prst="rect">
            <a:avLst/>
          </a:prstGeom>
        </p:spPr>
        <p:txBody>
          <a:bodyPr vert="horz" lIns="93152" tIns="46578" rIns="93152" bIns="46578"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wrap="square" lIns="93152" tIns="46578" rIns="93152" bIns="46578" numCol="1" anchor="b" anchorCtr="0" compatLnSpc="1">
            <a:prstTxWarp prst="textNoShape">
              <a:avLst/>
            </a:prstTxWarp>
          </a:bodyPr>
          <a:lstStyle>
            <a:lvl1pPr algn="r" eaLnBrk="1" hangingPunct="1">
              <a:defRPr sz="1200"/>
            </a:lvl1pPr>
          </a:lstStyle>
          <a:p>
            <a:pPr>
              <a:defRPr/>
            </a:pPr>
            <a:fld id="{648A3C5B-A9AE-457E-95F8-60C04248FFD8}" type="slidenum">
              <a:rPr lang="en-US"/>
              <a:pPr>
                <a:defRPr/>
              </a:pPr>
              <a:t>‹#›</a:t>
            </a:fld>
            <a:endParaRPr lang="en-US"/>
          </a:p>
        </p:txBody>
      </p:sp>
    </p:spTree>
    <p:extLst>
      <p:ext uri="{BB962C8B-B14F-4D97-AF65-F5344CB8AC3E}">
        <p14:creationId xmlns:p14="http://schemas.microsoft.com/office/powerpoint/2010/main" val="39510617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64BE15-64AF-415D-A5B9-08569C7B6AFC}"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85552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EEE48C-DD94-4D06-928D-499B9DBA95E8}" type="slidenum">
              <a:rPr lang="en-US" altLang="en-US" smtClean="0">
                <a:solidFill>
                  <a:srgbClr val="000000"/>
                </a:solidFill>
                <a:latin typeface="Arial" panose="020B0604020202020204" pitchFamily="34" charset="0"/>
              </a:rPr>
              <a:pPr>
                <a:spcBef>
                  <a:spcPct val="0"/>
                </a:spcBef>
              </a:pPr>
              <a:t>10</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63258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D56F35-6220-4776-AC60-59BF46EB8C1A}" type="slidenum">
              <a:rPr lang="en-US" altLang="en-US" smtClean="0">
                <a:latin typeface="Arial" panose="020B0604020202020204" pitchFamily="34" charset="0"/>
              </a:rPr>
              <a:pPr>
                <a:spcBef>
                  <a:spcPct val="0"/>
                </a:spcBef>
              </a:pPr>
              <a:t>11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5929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71E86C-A1AB-4443-97C4-7A3B3AE652DF}" type="slidenum">
              <a:rPr lang="en-US" altLang="en-US" smtClean="0">
                <a:solidFill>
                  <a:srgbClr val="000000"/>
                </a:solidFill>
                <a:latin typeface="Arial" panose="020B0604020202020204" pitchFamily="34" charset="0"/>
              </a:rPr>
              <a:pPr>
                <a:spcBef>
                  <a:spcPct val="0"/>
                </a:spcBef>
              </a:pPr>
              <a:t>12</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20235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D98E6F-EDF4-4B6C-A897-8497ED50E7FF}" type="slidenum">
              <a:rPr lang="en-US" altLang="en-US" smtClean="0">
                <a:solidFill>
                  <a:srgbClr val="000000"/>
                </a:solidFill>
                <a:latin typeface="Arial" panose="020B0604020202020204" pitchFamily="34" charset="0"/>
              </a:rPr>
              <a:pPr>
                <a:spcBef>
                  <a:spcPct val="0"/>
                </a:spcBef>
              </a:pPr>
              <a:t>13</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5931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2FA08-59E3-4DC2-B430-A96EC30D89BB}" type="slidenum">
              <a:rPr lang="en-US" altLang="en-US" smtClean="0">
                <a:latin typeface="Arial" panose="020B0604020202020204" pitchFamily="34" charset="0"/>
              </a:rPr>
              <a:pPr>
                <a:spcBef>
                  <a:spcPct val="0"/>
                </a:spcBef>
              </a:pPr>
              <a:t>14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25155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7C97FC-0F96-4606-A81D-102A7FCD0317}" type="slidenum">
              <a:rPr lang="en-US" altLang="en-US" smtClean="0">
                <a:solidFill>
                  <a:srgbClr val="000000"/>
                </a:solidFill>
                <a:latin typeface="Arial" panose="020B0604020202020204" pitchFamily="34" charset="0"/>
              </a:rPr>
              <a:pPr>
                <a:spcBef>
                  <a:spcPct val="0"/>
                </a:spcBef>
              </a:pPr>
              <a:t>15</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1003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4CBE54-F634-4761-8D56-E2DC53D1852A}" type="slidenum">
              <a:rPr lang="en-US" altLang="en-US" smtClean="0">
                <a:solidFill>
                  <a:srgbClr val="000000"/>
                </a:solidFill>
                <a:latin typeface="Arial" panose="020B0604020202020204" pitchFamily="34" charset="0"/>
              </a:rPr>
              <a:pPr>
                <a:spcBef>
                  <a:spcPct val="0"/>
                </a:spcBef>
              </a:pPr>
              <a:t>16</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5735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82D366-5FFB-4430-AB7D-960FC1290637}" type="slidenum">
              <a:rPr lang="en-US" altLang="en-US" smtClean="0">
                <a:latin typeface="Arial" panose="020B0604020202020204" pitchFamily="34" charset="0"/>
              </a:rPr>
              <a:pPr>
                <a:spcBef>
                  <a:spcPct val="0"/>
                </a:spcBef>
              </a:pPr>
              <a:t>17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63715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D21650-EDE1-43EA-89BE-1FEB780131AB}" type="slidenum">
              <a:rPr lang="en-US" altLang="en-US" smtClean="0">
                <a:solidFill>
                  <a:srgbClr val="000000"/>
                </a:solidFill>
                <a:latin typeface="Arial" panose="020B0604020202020204" pitchFamily="34" charset="0"/>
              </a:rPr>
              <a:pPr>
                <a:spcBef>
                  <a:spcPct val="0"/>
                </a:spcBef>
              </a:pPr>
              <a:t>18</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613640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645344-A605-4F29-9CE7-FC50FA4452AA}" type="slidenum">
              <a:rPr lang="en-US" altLang="en-US" smtClean="0">
                <a:solidFill>
                  <a:srgbClr val="000000"/>
                </a:solidFill>
                <a:latin typeface="Arial" panose="020B0604020202020204" pitchFamily="34" charset="0"/>
              </a:rPr>
              <a:pPr>
                <a:spcBef>
                  <a:spcPct val="0"/>
                </a:spcBef>
              </a:pPr>
              <a:t>19</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11267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D64835-DE89-4F38-AE1E-4BD3B221B1C9}" type="slidenum">
              <a:rPr lang="en-US" altLang="en-US" smtClean="0">
                <a:latin typeface="Arial" panose="020B0604020202020204" pitchFamily="34" charset="0"/>
              </a:rPr>
              <a:pPr>
                <a:spcBef>
                  <a:spcPct val="0"/>
                </a:spcBef>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02816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8EDFFE-C770-4626-B5EA-F951D8F89D4E}" type="slidenum">
              <a:rPr lang="en-US" altLang="en-US" smtClean="0">
                <a:latin typeface="Arial" panose="020B0604020202020204" pitchFamily="34" charset="0"/>
              </a:rPr>
              <a:pPr>
                <a:spcBef>
                  <a:spcPct val="0"/>
                </a:spcBef>
              </a:pPr>
              <a:t>20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14113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321D4E-4F3F-4CD1-A0E3-F7A71D051458}" type="slidenum">
              <a:rPr lang="en-US" altLang="en-US" smtClean="0">
                <a:latin typeface="Arial" panose="020B0604020202020204" pitchFamily="34" charset="0"/>
              </a:rPr>
              <a:pPr>
                <a:spcBef>
                  <a:spcPct val="0"/>
                </a:spcBef>
              </a:pPr>
              <a:t>21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7805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98931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99019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78026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020031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55294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493260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60553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29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4869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D64835-DE89-4F38-AE1E-4BD3B221B1C9}" type="slidenum">
              <a:rPr lang="en-US" altLang="en-US" smtClean="0">
                <a:latin typeface="Arial" panose="020B0604020202020204" pitchFamily="34" charset="0"/>
              </a:rPr>
              <a:pPr>
                <a:spcBef>
                  <a:spcPct val="0"/>
                </a:spcBef>
              </a:pPr>
              <a:t>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1591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30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94998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2536A-352F-41A2-86C6-5D83245EB22E}" type="slidenum">
              <a:rPr lang="en-US" altLang="en-US" smtClean="0">
                <a:latin typeface="Arial" panose="020B0604020202020204" pitchFamily="34" charset="0"/>
              </a:rPr>
              <a:pPr>
                <a:spcBef>
                  <a:spcPct val="0"/>
                </a:spcBef>
              </a:pPr>
              <a:t>31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481183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2EB6CB-122A-4369-B93E-7EFE21D1209F}"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8197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111982-6347-4A21-81F8-A0087D5A543A}" type="slidenum">
              <a:rPr lang="en-US"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87688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7E8E44-DE83-4552-9B7F-362FE1FA7FC6}" type="slidenum">
              <a:rPr lang="en-US" altLang="en-US" smtClean="0">
                <a:latin typeface="Arial" panose="020B0604020202020204" pitchFamily="34" charset="0"/>
              </a:rPr>
              <a:pPr>
                <a:spcBef>
                  <a:spcPct val="0"/>
                </a:spcBef>
              </a:pPr>
              <a:t>34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63448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35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8690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201930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37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806578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805411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39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2082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023D1D-CE40-4FAC-B2ED-E238E42707BE}" type="slidenum">
              <a:rPr lang="en-US" altLang="en-US" smtClean="0">
                <a:latin typeface="Arial" panose="020B0604020202020204" pitchFamily="34" charset="0"/>
              </a:rPr>
              <a:pPr>
                <a:spcBef>
                  <a:spcPct val="0"/>
                </a:spcBef>
              </a:pPr>
              <a:t>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33145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40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280791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A42E51-DB75-4826-99DA-7D6FD213C3F5}" type="slidenum">
              <a:rPr lang="en-US" altLang="en-US" smtClean="0">
                <a:latin typeface="Arial" panose="020B0604020202020204" pitchFamily="34" charset="0"/>
              </a:rPr>
              <a:pPr>
                <a:spcBef>
                  <a:spcPct val="0"/>
                </a:spcBef>
              </a:pPr>
              <a:t>41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9803771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A42E51-DB75-4826-99DA-7D6FD213C3F5}" type="slidenum">
              <a:rPr lang="en-US" altLang="en-US" smtClean="0">
                <a:latin typeface="Arial" panose="020B0604020202020204" pitchFamily="34" charset="0"/>
              </a:rPr>
              <a:pPr>
                <a:spcBef>
                  <a:spcPct val="0"/>
                </a:spcBef>
              </a:pPr>
              <a:t>42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4155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5F33E7-41DC-4F5E-AA51-073C5667FA62}" type="slidenum">
              <a:rPr lang="en-US" altLang="en-US" smtClean="0">
                <a:latin typeface="Arial" panose="020B0604020202020204" pitchFamily="34" charset="0"/>
              </a:rPr>
              <a:pPr>
                <a:spcBef>
                  <a:spcPct val="0"/>
                </a:spcBef>
              </a:pPr>
              <a:t>43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977499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111982-6347-4A21-81F8-A0087D5A543A}" type="slidenum">
              <a:rPr lang="en-US" altLang="en-US" smtClean="0">
                <a:latin typeface="Arial" panose="020B0604020202020204" pitchFamily="34" charset="0"/>
              </a:rPr>
              <a:pPr>
                <a:spcBef>
                  <a:spcPct val="0"/>
                </a:spcBef>
              </a:pPr>
              <a:t>44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67176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9AF45A-1A24-4325-A13D-D71992116F9A}" type="slidenum">
              <a:rPr lang="en-US" altLang="en-US" smtClean="0">
                <a:latin typeface="Arial" panose="020B0604020202020204" pitchFamily="34" charset="0"/>
              </a:rPr>
              <a:pPr>
                <a:spcBef>
                  <a:spcPct val="0"/>
                </a:spcBef>
              </a:pPr>
              <a:t>45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787415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D64835-DE89-4F38-AE1E-4BD3B221B1C9}" type="slidenum">
              <a:rPr lang="en-US" altLang="en-US" smtClean="0">
                <a:latin typeface="Arial" panose="020B0604020202020204" pitchFamily="34" charset="0"/>
              </a:rPr>
              <a:pPr>
                <a:spcBef>
                  <a:spcPct val="0"/>
                </a:spcBef>
              </a:pPr>
              <a:t>46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591261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47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41802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48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334530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49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47298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A1B8BB-A330-4F35-AC9B-4F1FEFAD0082}" type="slidenum">
              <a:rPr lang="en-US" altLang="en-US" smtClean="0">
                <a:latin typeface="Arial" panose="020B0604020202020204" pitchFamily="34" charset="0"/>
              </a:rPr>
              <a:pPr>
                <a:spcBef>
                  <a:spcPct val="0"/>
                </a:spcBef>
              </a:pPr>
              <a:t>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20951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50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6098906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011501-5BF2-4C10-AA4B-FF2A360BC2FA}" type="slidenum">
              <a:rPr lang="en-US" altLang="en-US" smtClean="0">
                <a:latin typeface="Arial" panose="020B0604020202020204" pitchFamily="34" charset="0"/>
              </a:rPr>
              <a:pPr>
                <a:spcBef>
                  <a:spcPct val="0"/>
                </a:spcBef>
              </a:pPr>
              <a:t>51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605123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52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86221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53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200446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307B6-86D7-46CD-A064-24B21E2910AA}" type="slidenum">
              <a:rPr lang="en-US" altLang="en-US" smtClean="0">
                <a:latin typeface="Arial" panose="020B0604020202020204" pitchFamily="34" charset="0"/>
              </a:rPr>
              <a:pPr>
                <a:spcBef>
                  <a:spcPct val="0"/>
                </a:spcBef>
              </a:pPr>
              <a:t>54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106068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9BB8E0-043B-4D52-8241-6A697D333CBF}" type="slidenum">
              <a:rPr lang="en-US" altLang="en-US" smtClean="0">
                <a:latin typeface="Arial" panose="020B0604020202020204" pitchFamily="34" charset="0"/>
              </a:rPr>
              <a:pPr>
                <a:spcBef>
                  <a:spcPct val="0"/>
                </a:spcBef>
              </a:pPr>
              <a:t>55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837495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A6A660-83E6-40E3-8402-61E9FB539908}" type="slidenum">
              <a:rPr lang="en-US" altLang="en-US" smtClean="0">
                <a:latin typeface="Arial" panose="020B0604020202020204" pitchFamily="34" charset="0"/>
              </a:rPr>
              <a:pPr>
                <a:spcBef>
                  <a:spcPct val="0"/>
                </a:spcBef>
              </a:pPr>
              <a:t>56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49608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023D1D-CE40-4FAC-B2ED-E238E42707BE}" type="slidenum">
              <a:rPr lang="en-US" altLang="en-US" smtClean="0">
                <a:latin typeface="Arial" panose="020B0604020202020204" pitchFamily="34" charset="0"/>
              </a:rPr>
              <a:pPr>
                <a:spcBef>
                  <a:spcPct val="0"/>
                </a:spcBef>
              </a:pPr>
              <a:t>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632099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5A2559-CDEF-4787-8BC6-C728C693487F}" type="slidenum">
              <a:rPr lang="en-US" altLang="en-US" smtClean="0">
                <a:latin typeface="Arial" panose="020B0604020202020204" pitchFamily="34" charset="0"/>
              </a:rPr>
              <a:pPr>
                <a:spcBef>
                  <a:spcPct val="0"/>
                </a:spcBef>
              </a:pPr>
              <a:t>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03455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9F3E1C-2898-44B1-8B2F-E5CAA8DF07B8}" type="slidenum">
              <a:rPr lang="en-US" altLang="en-US" smtClean="0">
                <a:latin typeface="Arial" panose="020B0604020202020204" pitchFamily="34" charset="0"/>
              </a:rPr>
              <a:pPr>
                <a:spcBef>
                  <a:spcPct val="0"/>
                </a:spcBef>
              </a:pPr>
              <a:t>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22129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4A7B11-D6C6-45BA-AD32-51B6B981FB27}"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94108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smtClean="0">
              <a:solidFill>
                <a:srgbClr val="002C5F"/>
              </a:solidFill>
              <a:cs typeface="Arial" charset="0"/>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D9DD24AE-E0BD-45F1-86F2-5B934EE7BD6A}" type="slidenum">
              <a:rPr lang="en-US"/>
              <a:pPr>
                <a:defRPr/>
              </a:pPr>
              <a:t>‹#›</a:t>
            </a:fld>
            <a:endParaRPr lang="en-US"/>
          </a:p>
        </p:txBody>
      </p:sp>
    </p:spTree>
    <p:extLst>
      <p:ext uri="{BB962C8B-B14F-4D97-AF65-F5344CB8AC3E}">
        <p14:creationId xmlns:p14="http://schemas.microsoft.com/office/powerpoint/2010/main" val="4001087668"/>
      </p:ext>
    </p:extLst>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0C070BC2-AC57-4B0D-8A6E-0946608DE144}"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0D9C01-F097-404F-AA80-1162A9CB08F5}" type="slidenum">
              <a:rPr lang="en-US"/>
              <a:pPr>
                <a:defRPr/>
              </a:pPr>
              <a:t>‹#›</a:t>
            </a:fld>
            <a:endParaRPr lang="en-US"/>
          </a:p>
        </p:txBody>
      </p:sp>
    </p:spTree>
    <p:extLst>
      <p:ext uri="{BB962C8B-B14F-4D97-AF65-F5344CB8AC3E}">
        <p14:creationId xmlns:p14="http://schemas.microsoft.com/office/powerpoint/2010/main" val="4133224858"/>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smtClean="0"/>
          </a:p>
        </p:txBody>
      </p:sp>
      <p:sp>
        <p:nvSpPr>
          <p:cNvPr id="3" name="Slide Number Placeholder 5"/>
          <p:cNvSpPr>
            <a:spLocks noGrp="1"/>
          </p:cNvSpPr>
          <p:nvPr>
            <p:ph type="sldNum" sz="quarter" idx="10"/>
          </p:nvPr>
        </p:nvSpPr>
        <p:spPr/>
        <p:txBody>
          <a:bodyPr/>
          <a:lstStyle>
            <a:lvl1pPr>
              <a:defRPr/>
            </a:lvl1pPr>
          </a:lstStyle>
          <a:p>
            <a:pPr>
              <a:defRPr/>
            </a:pPr>
            <a:fld id="{6DE5FE61-4E43-4A5F-9423-8E1B18C6EE9E}" type="slidenum">
              <a:rPr lang="en-US"/>
              <a:pPr>
                <a:defRPr/>
              </a:pPr>
              <a:t>‹#›</a:t>
            </a:fld>
            <a:endParaRPr lang="en-US"/>
          </a:p>
        </p:txBody>
      </p:sp>
    </p:spTree>
    <p:extLst>
      <p:ext uri="{BB962C8B-B14F-4D97-AF65-F5344CB8AC3E}">
        <p14:creationId xmlns:p14="http://schemas.microsoft.com/office/powerpoint/2010/main" val="1669189846"/>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smtClean="0">
              <a:solidFill>
                <a:srgbClr val="002C5F"/>
              </a:solidFill>
              <a:cs typeface="Arial" charset="0"/>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D8E5E1E1-F9D9-41B4-974F-47ED7FEE6BCF}" type="slidenum">
              <a:rPr lang="en-US"/>
              <a:pPr>
                <a:defRPr/>
              </a:pPr>
              <a:t>‹#›</a:t>
            </a:fld>
            <a:endParaRPr lang="en-US"/>
          </a:p>
        </p:txBody>
      </p:sp>
    </p:spTree>
    <p:extLst>
      <p:ext uri="{BB962C8B-B14F-4D97-AF65-F5344CB8AC3E}">
        <p14:creationId xmlns:p14="http://schemas.microsoft.com/office/powerpoint/2010/main" val="3837163866"/>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2CAC4588-6E7A-4CB1-BF04-D4EF2CEC53DB}" type="slidenum">
              <a:rPr lang="en-US"/>
              <a:pPr>
                <a:defRPr/>
              </a:pPr>
              <a:t>‹#›</a:t>
            </a:fld>
            <a:endParaRPr lang="en-US"/>
          </a:p>
        </p:txBody>
      </p:sp>
    </p:spTree>
    <p:extLst>
      <p:ext uri="{BB962C8B-B14F-4D97-AF65-F5344CB8AC3E}">
        <p14:creationId xmlns:p14="http://schemas.microsoft.com/office/powerpoint/2010/main" val="1991791593"/>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fld id="{95C895CF-9017-45D6-A0EB-A2E167F694DC}" type="datetimeFigureOut">
              <a:rPr lang="en-US"/>
              <a:pPr>
                <a:defRPr/>
              </a:pPr>
              <a:t>2/6/2020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568574D-CB36-4EAD-9FCB-3BF7D116C557}" type="slidenum">
              <a:rPr lang="en-US"/>
              <a:pPr>
                <a:defRPr/>
              </a:pPr>
              <a:t>‹#›</a:t>
            </a:fld>
            <a:endParaRPr lang="en-US"/>
          </a:p>
        </p:txBody>
      </p:sp>
    </p:spTree>
    <p:extLst>
      <p:ext uri="{BB962C8B-B14F-4D97-AF65-F5344CB8AC3E}">
        <p14:creationId xmlns:p14="http://schemas.microsoft.com/office/powerpoint/2010/main" val="2715901482"/>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fld id="{4EE727FC-8BA8-4AFD-9227-FDAE565F2FB6}"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AC9BCC-E74C-43A9-8DDE-673C2CB1418A}" type="slidenum">
              <a:rPr lang="en-US"/>
              <a:pPr>
                <a:defRPr/>
              </a:pPr>
              <a:t>‹#›</a:t>
            </a:fld>
            <a:endParaRPr lang="en-US"/>
          </a:p>
        </p:txBody>
      </p:sp>
    </p:spTree>
    <p:extLst>
      <p:ext uri="{BB962C8B-B14F-4D97-AF65-F5344CB8AC3E}">
        <p14:creationId xmlns:p14="http://schemas.microsoft.com/office/powerpoint/2010/main" val="2905322105"/>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908543"/>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fld id="{B5A827D2-B009-48B3-AE1A-19FF8DB31032}" type="datetimeFigureOut">
              <a:rPr lang="en-US"/>
              <a:pPr>
                <a:defRPr/>
              </a:pPr>
              <a:t>2/6/2020</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37FABA0-9B61-4824-B3D9-843A5F3E13DC}" type="slidenum">
              <a:rPr lang="en-US"/>
              <a:pPr>
                <a:defRPr/>
              </a:pPr>
              <a:t>‹#›</a:t>
            </a:fld>
            <a:endParaRPr lang="en-US"/>
          </a:p>
        </p:txBody>
      </p:sp>
    </p:spTree>
    <p:extLst>
      <p:ext uri="{BB962C8B-B14F-4D97-AF65-F5344CB8AC3E}">
        <p14:creationId xmlns:p14="http://schemas.microsoft.com/office/powerpoint/2010/main" val="2268531099"/>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fld id="{BF1406E4-1D2C-47E7-9BC6-364928B43400}" type="datetimeFigureOut">
              <a:rPr lang="en-US"/>
              <a:pPr>
                <a:defRPr/>
              </a:pPr>
              <a:t>2/6/2020</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0B696B-E8C3-4AC8-BFF8-6ADF02F060AE}" type="slidenum">
              <a:rPr lang="en-US"/>
              <a:pPr>
                <a:defRPr/>
              </a:pPr>
              <a:t>‹#›</a:t>
            </a:fld>
            <a:endParaRPr lang="en-US"/>
          </a:p>
        </p:txBody>
      </p:sp>
    </p:spTree>
    <p:extLst>
      <p:ext uri="{BB962C8B-B14F-4D97-AF65-F5344CB8AC3E}">
        <p14:creationId xmlns:p14="http://schemas.microsoft.com/office/powerpoint/2010/main" val="3725279450"/>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22238"/>
            <a:ext cx="8229600" cy="6008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a:solidFill>
                  <a:prstClr val="black"/>
                </a:solidFill>
                <a:latin typeface="+mn-lt"/>
              </a:defRPr>
            </a:lvl1pPr>
          </a:lstStyle>
          <a:p>
            <a:pPr>
              <a:defRPr/>
            </a:pPr>
            <a:endParaRPr lang="en-US" alt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a:defRPr/>
            </a:pPr>
            <a:fld id="{D480E620-22DF-4034-AAF6-9BAF6432B9E7}" type="slidenum">
              <a:rPr lang="en-US" altLang="en-US"/>
              <a:pPr>
                <a:defRPr/>
              </a:pPr>
              <a:t>‹#›</a:t>
            </a:fld>
            <a:endParaRPr lang="en-US" altLang="en-US"/>
          </a:p>
        </p:txBody>
      </p:sp>
    </p:spTree>
    <p:extLst>
      <p:ext uri="{BB962C8B-B14F-4D97-AF65-F5344CB8AC3E}">
        <p14:creationId xmlns:p14="http://schemas.microsoft.com/office/powerpoint/2010/main" val="374526341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646CA64C-FC92-419A-9B93-55A8D608BBFC}"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45ED98-7B53-4292-9EBE-1E4568303B1A}" type="slidenum">
              <a:rPr lang="en-US"/>
              <a:pPr>
                <a:defRPr/>
              </a:pPr>
              <a:t>‹#›</a:t>
            </a:fld>
            <a:endParaRPr lang="en-US"/>
          </a:p>
        </p:txBody>
      </p:sp>
    </p:spTree>
    <p:extLst>
      <p:ext uri="{BB962C8B-B14F-4D97-AF65-F5344CB8AC3E}">
        <p14:creationId xmlns:p14="http://schemas.microsoft.com/office/powerpoint/2010/main" val="2101311471"/>
      </p:ext>
    </p:extLst>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Rectangle 43"/>
          <p:cNvSpPr>
            <a:spLocks noChangeArrowheads="1"/>
          </p:cNvSpPr>
          <p:nvPr userDrawn="1"/>
        </p:nvSpPr>
        <p:spPr bwMode="ltGray">
          <a:xfrm>
            <a:off x="0" y="6324600"/>
            <a:ext cx="9144000" cy="533400"/>
          </a:xfrm>
          <a:prstGeom prst="rect">
            <a:avLst/>
          </a:prstGeom>
          <a:gradFill rotWithShape="0">
            <a:gsLst>
              <a:gs pos="0">
                <a:srgbClr val="183766"/>
              </a:gs>
              <a:gs pos="38000">
                <a:srgbClr val="183766"/>
              </a:gs>
              <a:gs pos="100000">
                <a:srgbClr val="59595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mtClean="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4F625A49-841B-4974-8CBC-A543F77D8584}" type="datetimeFigureOut">
              <a:rPr lang="en-US"/>
              <a:pPr>
                <a:defRPr/>
              </a:pPr>
              <a:t>2/6/2020</a:t>
            </a:fld>
            <a:endParaRPr lang="en-US"/>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2448158-6F2A-4450-9991-ADB17C862910}" type="slidenum">
              <a:rPr lang="en-US"/>
              <a:pPr>
                <a:defRPr/>
              </a:pPr>
              <a:t>‹#›</a:t>
            </a:fld>
            <a:endParaRPr lang="en-US"/>
          </a:p>
        </p:txBody>
      </p:sp>
    </p:spTree>
    <p:extLst>
      <p:ext uri="{BB962C8B-B14F-4D97-AF65-F5344CB8AC3E}">
        <p14:creationId xmlns:p14="http://schemas.microsoft.com/office/powerpoint/2010/main" val="325874533"/>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smtClean="0"/>
          </a:p>
        </p:txBody>
      </p:sp>
      <p:sp>
        <p:nvSpPr>
          <p:cNvPr id="3" name="Slide Number Placeholder 5"/>
          <p:cNvSpPr>
            <a:spLocks noGrp="1"/>
          </p:cNvSpPr>
          <p:nvPr>
            <p:ph type="sldNum" sz="quarter" idx="10"/>
          </p:nvPr>
        </p:nvSpPr>
        <p:spPr/>
        <p:txBody>
          <a:bodyPr/>
          <a:lstStyle>
            <a:lvl1pPr>
              <a:defRPr/>
            </a:lvl1pPr>
          </a:lstStyle>
          <a:p>
            <a:pPr>
              <a:defRPr/>
            </a:pPr>
            <a:fld id="{8010C7E4-8086-49EF-B668-F28EF5059B91}" type="slidenum">
              <a:rPr lang="en-US"/>
              <a:pPr>
                <a:defRPr/>
              </a:pPr>
              <a:t>‹#›</a:t>
            </a:fld>
            <a:endParaRPr lang="en-US"/>
          </a:p>
        </p:txBody>
      </p:sp>
    </p:spTree>
    <p:extLst>
      <p:ext uri="{BB962C8B-B14F-4D97-AF65-F5344CB8AC3E}">
        <p14:creationId xmlns:p14="http://schemas.microsoft.com/office/powerpoint/2010/main" val="451587004"/>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smtClean="0">
              <a:solidFill>
                <a:srgbClr val="002C5F"/>
              </a:solidFill>
              <a:cs typeface="Arial" charset="0"/>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4745F6B0-62F0-49CF-BD7A-28377AD3101D}" type="slidenum">
              <a:rPr lang="en-US"/>
              <a:pPr>
                <a:defRPr/>
              </a:pPr>
              <a:t>‹#›</a:t>
            </a:fld>
            <a:endParaRPr lang="en-US"/>
          </a:p>
        </p:txBody>
      </p:sp>
    </p:spTree>
    <p:extLst>
      <p:ext uri="{BB962C8B-B14F-4D97-AF65-F5344CB8AC3E}">
        <p14:creationId xmlns:p14="http://schemas.microsoft.com/office/powerpoint/2010/main" val="2184143196"/>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942ED58A-80F9-4855-A07A-C3BEDD692A3E}" type="slidenum">
              <a:rPr lang="en-US"/>
              <a:pPr>
                <a:defRPr/>
              </a:pPr>
              <a:t>‹#›</a:t>
            </a:fld>
            <a:endParaRPr lang="en-US"/>
          </a:p>
        </p:txBody>
      </p:sp>
    </p:spTree>
    <p:extLst>
      <p:ext uri="{BB962C8B-B14F-4D97-AF65-F5344CB8AC3E}">
        <p14:creationId xmlns:p14="http://schemas.microsoft.com/office/powerpoint/2010/main" val="44412248"/>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6172200" cy="792162"/>
          </a:xfrm>
        </p:spPr>
        <p:txBody>
          <a:bodyPr/>
          <a:lstStyle>
            <a:lvl1pPr>
              <a:defRPr sz="28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295400"/>
            <a:ext cx="7848600" cy="4525963"/>
          </a:xfrm>
        </p:spPr>
        <p:txBody>
          <a:bodyPr/>
          <a:lstStyle>
            <a:lvl1pPr>
              <a:buFont typeface="Wingdings" pitchFamily="2" charset="2"/>
              <a:buChar char="§"/>
              <a:defRPr>
                <a:solidFill>
                  <a:srgbClr val="002060"/>
                </a:solidFill>
                <a:latin typeface="Arial" pitchFamily="34" charset="0"/>
                <a:cs typeface="Arial" pitchFamily="34" charset="0"/>
              </a:defRPr>
            </a:lvl1pPr>
            <a:lvl2pPr>
              <a:buFont typeface="Wingdings" pitchFamily="2" charset="2"/>
              <a:buChar char="§"/>
              <a:defRPr>
                <a:solidFill>
                  <a:srgbClr val="002060"/>
                </a:solidFill>
                <a:latin typeface="Arial" pitchFamily="34" charset="0"/>
                <a:cs typeface="Arial" pitchFamily="34" charset="0"/>
              </a:defRPr>
            </a:lvl2pPr>
            <a:lvl3pPr>
              <a:buFont typeface="Wingdings" pitchFamily="2" charset="2"/>
              <a:buChar char="§"/>
              <a:defRPr>
                <a:solidFill>
                  <a:srgbClr val="002060"/>
                </a:solidFill>
                <a:latin typeface="Arial" pitchFamily="34" charset="0"/>
                <a:cs typeface="Arial" pitchFamily="34" charset="0"/>
              </a:defRPr>
            </a:lvl3pPr>
            <a:lvl4pPr>
              <a:buFont typeface="Wingdings" pitchFamily="2" charset="2"/>
              <a:buChar char="§"/>
              <a:defRPr>
                <a:solidFill>
                  <a:srgbClr val="002060"/>
                </a:solidFill>
                <a:latin typeface="Arial" pitchFamily="34" charset="0"/>
                <a:cs typeface="Arial" pitchFamily="34" charset="0"/>
              </a:defRPr>
            </a:lvl4pPr>
            <a:lvl5pPr>
              <a:buFont typeface="Wingdings" pitchFamily="2" charset="2"/>
              <a:buChar char="§"/>
              <a:defRPr>
                <a:solidFill>
                  <a:srgbClr val="002060"/>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C3527173-0CC9-4B99-9CAF-16E93F82C998}"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F9D8DE-2930-408E-B490-0AC22C385F8D}" type="slidenum">
              <a:rPr lang="en-US"/>
              <a:pPr>
                <a:defRPr/>
              </a:pPr>
              <a:t>‹#›</a:t>
            </a:fld>
            <a:endParaRPr lang="en-US"/>
          </a:p>
        </p:txBody>
      </p:sp>
    </p:spTree>
    <p:extLst>
      <p:ext uri="{BB962C8B-B14F-4D97-AF65-F5344CB8AC3E}">
        <p14:creationId xmlns:p14="http://schemas.microsoft.com/office/powerpoint/2010/main" val="2044478074"/>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116A8B2B-D292-4CBF-AA7B-3034CD5EC8B2}"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BF2BC0-95ED-4F28-8703-58C07AD3033C}" type="slidenum">
              <a:rPr lang="en-US"/>
              <a:pPr>
                <a:defRPr/>
              </a:pPr>
              <a:t>‹#›</a:t>
            </a:fld>
            <a:endParaRPr lang="en-US"/>
          </a:p>
        </p:txBody>
      </p:sp>
    </p:spTree>
    <p:extLst>
      <p:ext uri="{BB962C8B-B14F-4D97-AF65-F5344CB8AC3E}">
        <p14:creationId xmlns:p14="http://schemas.microsoft.com/office/powerpoint/2010/main" val="2538845155"/>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521450"/>
            <a:ext cx="2133600" cy="244475"/>
          </a:xfrm>
          <a:prstGeom prst="rect">
            <a:avLst/>
          </a:prstGeom>
        </p:spPr>
        <p:txBody>
          <a:bodyPr/>
          <a:lstStyle>
            <a:lvl1pPr eaLnBrk="1" hangingPunct="1">
              <a:defRPr>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521450"/>
            <a:ext cx="2895600" cy="244475"/>
          </a:xfrm>
          <a:prstGeom prst="rect">
            <a:avLst/>
          </a:prstGeom>
        </p:spPr>
        <p:txBody>
          <a:bodyPr/>
          <a:lstStyle>
            <a:lvl1pPr eaLnBrk="1" hangingPunct="1">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6185242-28DE-4C9F-A75D-E7D6326128A1}" type="slidenum">
              <a:rPr lang="en-US"/>
              <a:pPr>
                <a:defRPr/>
              </a:pPr>
              <a:t>‹#›</a:t>
            </a:fld>
            <a:endParaRPr lang="en-US"/>
          </a:p>
        </p:txBody>
      </p:sp>
    </p:spTree>
    <p:extLst>
      <p:ext uri="{BB962C8B-B14F-4D97-AF65-F5344CB8AC3E}">
        <p14:creationId xmlns:p14="http://schemas.microsoft.com/office/powerpoint/2010/main" val="3336027748"/>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6172200" cy="792162"/>
          </a:xfrm>
        </p:spPr>
        <p:txBody>
          <a:bodyPr/>
          <a:lstStyle>
            <a:lvl1pPr>
              <a:defRPr sz="28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295400"/>
            <a:ext cx="7848600" cy="4525963"/>
          </a:xfrm>
        </p:spPr>
        <p:txBody>
          <a:bodyPr/>
          <a:lstStyle>
            <a:lvl1pPr>
              <a:buFont typeface="Wingdings" pitchFamily="2" charset="2"/>
              <a:buChar char="§"/>
              <a:defRPr>
                <a:solidFill>
                  <a:srgbClr val="002060"/>
                </a:solidFill>
                <a:latin typeface="Arial" pitchFamily="34" charset="0"/>
                <a:cs typeface="Arial" pitchFamily="34" charset="0"/>
              </a:defRPr>
            </a:lvl1pPr>
            <a:lvl2pPr>
              <a:buFont typeface="Wingdings" pitchFamily="2" charset="2"/>
              <a:buChar char="§"/>
              <a:defRPr>
                <a:solidFill>
                  <a:srgbClr val="002060"/>
                </a:solidFill>
                <a:latin typeface="Arial" pitchFamily="34" charset="0"/>
                <a:cs typeface="Arial" pitchFamily="34" charset="0"/>
              </a:defRPr>
            </a:lvl2pPr>
            <a:lvl3pPr>
              <a:buFont typeface="Wingdings" pitchFamily="2" charset="2"/>
              <a:buChar char="§"/>
              <a:defRPr>
                <a:solidFill>
                  <a:srgbClr val="002060"/>
                </a:solidFill>
                <a:latin typeface="Arial" pitchFamily="34" charset="0"/>
                <a:cs typeface="Arial" pitchFamily="34" charset="0"/>
              </a:defRPr>
            </a:lvl3pPr>
            <a:lvl4pPr>
              <a:buFont typeface="Wingdings" pitchFamily="2" charset="2"/>
              <a:buChar char="§"/>
              <a:defRPr>
                <a:solidFill>
                  <a:srgbClr val="002060"/>
                </a:solidFill>
                <a:latin typeface="Arial" pitchFamily="34" charset="0"/>
                <a:cs typeface="Arial" pitchFamily="34" charset="0"/>
              </a:defRPr>
            </a:lvl4pPr>
            <a:lvl5pPr>
              <a:buFont typeface="Wingdings" pitchFamily="2" charset="2"/>
              <a:buChar char="§"/>
              <a:defRPr>
                <a:solidFill>
                  <a:srgbClr val="002060"/>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9DA500B1-9364-4B41-9528-80888194EE8D}"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0D7FD7-AA83-4389-A5C0-0B495B2FD6A3}" type="slidenum">
              <a:rPr lang="en-US"/>
              <a:pPr>
                <a:defRPr/>
              </a:pPr>
              <a:t>‹#›</a:t>
            </a:fld>
            <a:endParaRPr lang="en-US"/>
          </a:p>
        </p:txBody>
      </p:sp>
    </p:spTree>
    <p:extLst>
      <p:ext uri="{BB962C8B-B14F-4D97-AF65-F5344CB8AC3E}">
        <p14:creationId xmlns:p14="http://schemas.microsoft.com/office/powerpoint/2010/main" val="3745699020"/>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p:cNvSpPr/>
          <p:nvPr userDrawn="1"/>
        </p:nvSpPr>
        <p:spPr>
          <a:xfrm>
            <a:off x="841375" y="381000"/>
            <a:ext cx="7845425"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3875" y="381000"/>
            <a:ext cx="5622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838200" y="3200400"/>
            <a:ext cx="78486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smtClean="0"/>
              <a:t>Click to edit Master text styles</a:t>
            </a:r>
          </a:p>
          <a:p>
            <a:pPr lvl="1"/>
            <a:r>
              <a:rPr lang="en-US" smtClean="0"/>
              <a:t>Second level</a:t>
            </a:r>
          </a:p>
        </p:txBody>
      </p:sp>
      <p:sp>
        <p:nvSpPr>
          <p:cNvPr id="5" name="Slide Number Placeholder 5"/>
          <p:cNvSpPr>
            <a:spLocks noGrp="1"/>
          </p:cNvSpPr>
          <p:nvPr>
            <p:ph type="sldNum" sz="quarter" idx="10"/>
          </p:nvPr>
        </p:nvSpPr>
        <p:spPr/>
        <p:txBody>
          <a:bodyPr/>
          <a:lstStyle>
            <a:lvl1pPr>
              <a:defRPr/>
            </a:lvl1pPr>
          </a:lstStyle>
          <a:p>
            <a:pPr>
              <a:defRPr/>
            </a:pPr>
            <a:fld id="{CCC15AFE-7B86-44C2-BFF6-91EBFA197BDA}" type="slidenum">
              <a:rPr lang="en-US"/>
              <a:pPr>
                <a:defRPr/>
              </a:pPr>
              <a:t>‹#›</a:t>
            </a:fld>
            <a:endParaRPr lang="en-US"/>
          </a:p>
        </p:txBody>
      </p:sp>
    </p:spTree>
    <p:extLst>
      <p:ext uri="{BB962C8B-B14F-4D97-AF65-F5344CB8AC3E}">
        <p14:creationId xmlns:p14="http://schemas.microsoft.com/office/powerpoint/2010/main" val="709193084"/>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smtClean="0"/>
          </a:p>
        </p:txBody>
      </p:sp>
      <p:sp>
        <p:nvSpPr>
          <p:cNvPr id="3" name="Slide Number Placeholder 5"/>
          <p:cNvSpPr>
            <a:spLocks noGrp="1"/>
          </p:cNvSpPr>
          <p:nvPr>
            <p:ph type="sldNum" sz="quarter" idx="10"/>
          </p:nvPr>
        </p:nvSpPr>
        <p:spPr/>
        <p:txBody>
          <a:bodyPr/>
          <a:lstStyle>
            <a:lvl1pPr>
              <a:defRPr/>
            </a:lvl1pPr>
          </a:lstStyle>
          <a:p>
            <a:pPr>
              <a:defRPr/>
            </a:pPr>
            <a:fld id="{602EB558-002B-4EA9-BDEB-9DB41921C54F}" type="slidenum">
              <a:rPr lang="en-US"/>
              <a:pPr>
                <a:defRPr/>
              </a:pPr>
              <a:t>‹#›</a:t>
            </a:fld>
            <a:endParaRPr lang="en-US"/>
          </a:p>
        </p:txBody>
      </p:sp>
    </p:spTree>
    <p:extLst>
      <p:ext uri="{BB962C8B-B14F-4D97-AF65-F5344CB8AC3E}">
        <p14:creationId xmlns:p14="http://schemas.microsoft.com/office/powerpoint/2010/main" val="2816255761"/>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smtClean="0">
              <a:solidFill>
                <a:srgbClr val="002C5F"/>
              </a:solidFill>
              <a:cs typeface="Arial" charset="0"/>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9F904DF1-2370-4311-89E0-AFD73C72BDDE}" type="slidenum">
              <a:rPr lang="en-US"/>
              <a:pPr>
                <a:defRPr/>
              </a:pPr>
              <a:t>‹#›</a:t>
            </a:fld>
            <a:endParaRPr lang="en-US"/>
          </a:p>
        </p:txBody>
      </p:sp>
    </p:spTree>
    <p:extLst>
      <p:ext uri="{BB962C8B-B14F-4D97-AF65-F5344CB8AC3E}">
        <p14:creationId xmlns:p14="http://schemas.microsoft.com/office/powerpoint/2010/main" val="3631924984"/>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885494F8-B1EE-4D39-A452-E050D4DA8B6D}" type="slidenum">
              <a:rPr lang="en-US"/>
              <a:pPr>
                <a:defRPr/>
              </a:pPr>
              <a:t>‹#›</a:t>
            </a:fld>
            <a:endParaRPr lang="en-US"/>
          </a:p>
        </p:txBody>
      </p:sp>
    </p:spTree>
    <p:extLst>
      <p:ext uri="{BB962C8B-B14F-4D97-AF65-F5344CB8AC3E}">
        <p14:creationId xmlns:p14="http://schemas.microsoft.com/office/powerpoint/2010/main" val="3157183262"/>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6172200" cy="792162"/>
          </a:xfrm>
        </p:spPr>
        <p:txBody>
          <a:bodyPr/>
          <a:lstStyle>
            <a:lvl1pPr>
              <a:defRPr sz="28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295400"/>
            <a:ext cx="7848600" cy="4525963"/>
          </a:xfrm>
        </p:spPr>
        <p:txBody>
          <a:bodyPr/>
          <a:lstStyle>
            <a:lvl1pPr>
              <a:buFont typeface="Wingdings" pitchFamily="2" charset="2"/>
              <a:buChar char="§"/>
              <a:defRPr>
                <a:solidFill>
                  <a:srgbClr val="002060"/>
                </a:solidFill>
                <a:latin typeface="Arial" pitchFamily="34" charset="0"/>
                <a:cs typeface="Arial" pitchFamily="34" charset="0"/>
              </a:defRPr>
            </a:lvl1pPr>
            <a:lvl2pPr>
              <a:buFont typeface="Wingdings" pitchFamily="2" charset="2"/>
              <a:buChar char="§"/>
              <a:defRPr>
                <a:solidFill>
                  <a:srgbClr val="002060"/>
                </a:solidFill>
                <a:latin typeface="Arial" pitchFamily="34" charset="0"/>
                <a:cs typeface="Arial" pitchFamily="34" charset="0"/>
              </a:defRPr>
            </a:lvl2pPr>
            <a:lvl3pPr>
              <a:buFont typeface="Wingdings" pitchFamily="2" charset="2"/>
              <a:buChar char="§"/>
              <a:defRPr>
                <a:solidFill>
                  <a:srgbClr val="002060"/>
                </a:solidFill>
                <a:latin typeface="Arial" pitchFamily="34" charset="0"/>
                <a:cs typeface="Arial" pitchFamily="34" charset="0"/>
              </a:defRPr>
            </a:lvl3pPr>
            <a:lvl4pPr>
              <a:buFont typeface="Wingdings" pitchFamily="2" charset="2"/>
              <a:buChar char="§"/>
              <a:defRPr>
                <a:solidFill>
                  <a:srgbClr val="002060"/>
                </a:solidFill>
                <a:latin typeface="Arial" pitchFamily="34" charset="0"/>
                <a:cs typeface="Arial" pitchFamily="34" charset="0"/>
              </a:defRPr>
            </a:lvl4pPr>
            <a:lvl5pPr>
              <a:buFont typeface="Wingdings" pitchFamily="2" charset="2"/>
              <a:buChar char="§"/>
              <a:defRPr>
                <a:solidFill>
                  <a:srgbClr val="002060"/>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EDD55278-4528-4003-8ACD-F680F085F142}"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7A748A-9FD8-43BB-B341-323F4A78A8C2}" type="slidenum">
              <a:rPr lang="en-US"/>
              <a:pPr>
                <a:defRPr/>
              </a:pPr>
              <a:t>‹#›</a:t>
            </a:fld>
            <a:endParaRPr lang="en-US"/>
          </a:p>
        </p:txBody>
      </p:sp>
    </p:spTree>
    <p:extLst>
      <p:ext uri="{BB962C8B-B14F-4D97-AF65-F5344CB8AC3E}">
        <p14:creationId xmlns:p14="http://schemas.microsoft.com/office/powerpoint/2010/main" val="2014611826"/>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4.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template.gif"/>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cs typeface="Arial" panose="020B0604020202020204" pitchFamily="34" charset="0"/>
              </a:defRPr>
            </a:lvl1pPr>
          </a:lstStyle>
          <a:p>
            <a:pPr>
              <a:defRPr/>
            </a:pPr>
            <a:fld id="{F537DE37-97DB-4DC3-9780-F9F7C2CBAB9D}" type="slidenum">
              <a:rPr lang="en-US"/>
              <a:pPr>
                <a:defRPr/>
              </a:pPr>
              <a:t>‹#›</a:t>
            </a:fld>
            <a:endParaRPr 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29"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mtClean="0">
              <a:solidFill>
                <a:srgbClr val="000000"/>
              </a:solidFill>
              <a:latin typeface="Calibri" panose="020F0502020204030204" pitchFamily="34" charset="0"/>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31"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pic>
        <p:nvPicPr>
          <p:cNvPr id="1032" name="Picture 20" descr="odeplogo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1034" name="Picture 11" descr="JAN Logo&#10;&#10;Job Accommodation Network"/>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itle Placeholder 11"/>
          <p:cNvSpPr>
            <a:spLocks noGrp="1"/>
          </p:cNvSpPr>
          <p:nvPr userDrawn="1">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9746" r:id="rId1"/>
    <p:sldLayoutId id="2147489747" r:id="rId2"/>
    <p:sldLayoutId id="2147489748" r:id="rId3"/>
    <p:sldLayoutId id="2147489749" r:id="rId4"/>
  </p:sldLayoutIdLst>
  <p:transition spd="slow">
    <p:zoom/>
  </p:transition>
  <p:hf hdr="0" ftr="0" dt="0"/>
  <p:txStyles>
    <p:titleStyle>
      <a:lvl1pPr algn="l" rtl="0" eaLnBrk="0" fontAlgn="base" hangingPunct="0">
        <a:spcBef>
          <a:spcPct val="0"/>
        </a:spcBef>
        <a:spcAft>
          <a:spcPct val="0"/>
        </a:spcAft>
        <a:defRPr sz="3200" b="1" i="0" u="none"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template.g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cs typeface="Arial" panose="020B0604020202020204" pitchFamily="34" charset="0"/>
              </a:defRPr>
            </a:lvl1pPr>
          </a:lstStyle>
          <a:p>
            <a:pPr>
              <a:defRPr/>
            </a:pPr>
            <a:fld id="{18E37697-B468-4B83-82A3-51DCD1B12EC8}" type="slidenum">
              <a:rPr lang="en-US"/>
              <a:pPr>
                <a:defRPr/>
              </a:pPr>
              <a:t>‹#›</a:t>
            </a:fld>
            <a:endParaRPr lang="en-US"/>
          </a:p>
        </p:txBody>
      </p:sp>
      <p:sp>
        <p:nvSpPr>
          <p:cNvPr id="14" name="Rectangle 13"/>
          <p:cNvSpPr/>
          <p:nvPr userDrawn="1"/>
        </p:nvSpPr>
        <p:spPr>
          <a:xfrm>
            <a:off x="609600" y="228600"/>
            <a:ext cx="8229600" cy="5334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3" name="Oval 41"/>
          <p:cNvSpPr>
            <a:spLocks noChangeArrowheads="1"/>
          </p:cNvSpPr>
          <p:nvPr userDrawn="1"/>
        </p:nvSpPr>
        <p:spPr bwMode="gray">
          <a:xfrm>
            <a:off x="295275" y="382588"/>
            <a:ext cx="990600" cy="989012"/>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mtClean="0">
              <a:solidFill>
                <a:srgbClr val="000000"/>
              </a:solidFill>
              <a:latin typeface="Calibri" panose="020F0502020204030204" pitchFamily="34" charset="0"/>
            </a:endParaRPr>
          </a:p>
        </p:txBody>
      </p:sp>
      <p:sp>
        <p:nvSpPr>
          <p:cNvPr id="10" name="Rectangle 9"/>
          <p:cNvSpPr/>
          <p:nvPr userDrawn="1"/>
        </p:nvSpPr>
        <p:spPr>
          <a:xfrm>
            <a:off x="304800" y="838200"/>
            <a:ext cx="609600" cy="47244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5" name="Text Placeholder 2"/>
          <p:cNvSpPr>
            <a:spLocks noGrp="1"/>
          </p:cNvSpPr>
          <p:nvPr userDrawn="1">
            <p:ph type="body" idx="1"/>
          </p:nvPr>
        </p:nvSpPr>
        <p:spPr bwMode="auto">
          <a:xfrm>
            <a:off x="838200" y="381000"/>
            <a:ext cx="7848600" cy="533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dirty="0" smtClean="0"/>
          </a:p>
        </p:txBody>
      </p:sp>
      <p:pic>
        <p:nvPicPr>
          <p:cNvPr id="2056" name="Picture 20" descr="ODEP Logo"/>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4800" y="5791200"/>
            <a:ext cx="76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p:cNvSpPr txBox="1">
            <a:spLocks noChangeArrowheads="1"/>
          </p:cNvSpPr>
          <p:nvPr userDrawn="1"/>
        </p:nvSpPr>
        <p:spPr bwMode="auto">
          <a:xfrm>
            <a:off x="1087968" y="5906869"/>
            <a:ext cx="63273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800" b="1" dirty="0" smtClean="0">
                <a:solidFill>
                  <a:srgbClr val="FFFFFF"/>
                </a:solidFill>
                <a:latin typeface="Arial" panose="020B0604020202020204" pitchFamily="34" charset="0"/>
                <a:cs typeface="Arial" panose="020B0604020202020204" pitchFamily="34" charset="0"/>
              </a:rPr>
              <a:t>JAN is funded by a contract with the Office of Disability </a:t>
            </a:r>
          </a:p>
          <a:p>
            <a:pPr eaLnBrk="1" hangingPunct="1">
              <a:defRPr/>
            </a:pPr>
            <a:r>
              <a:rPr lang="en-US" altLang="en-US" sz="1800" b="1" dirty="0" smtClean="0">
                <a:solidFill>
                  <a:srgbClr val="FFFFFF"/>
                </a:solidFill>
                <a:latin typeface="Arial" panose="020B0604020202020204" pitchFamily="34" charset="0"/>
                <a:cs typeface="Arial" panose="020B0604020202020204" pitchFamily="34" charset="0"/>
              </a:rPr>
              <a:t>Employment Policy, U.S. Department of Labor.</a:t>
            </a:r>
          </a:p>
        </p:txBody>
      </p:sp>
    </p:spTree>
  </p:cSld>
  <p:clrMap bg1="lt1" tx1="dk1" bg2="lt2" tx2="dk2" accent1="accent1" accent2="accent2" accent3="accent3" accent4="accent4" accent5="accent5" accent6="accent6" hlink="hlink" folHlink="folHlink"/>
  <p:sldLayoutIdLst>
    <p:sldLayoutId id="2147489750" r:id="rId1"/>
  </p:sldLayoutIdLst>
  <p:transition spd="slow">
    <p:zoom/>
  </p:transition>
  <p:hf hdr="0" ftr="0" dt="0"/>
  <p:txStyles>
    <p:title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descr="template.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cs typeface="Arial" panose="020B0604020202020204" pitchFamily="34" charset="0"/>
              </a:defRPr>
            </a:lvl1pPr>
          </a:lstStyle>
          <a:p>
            <a:pPr>
              <a:defRPr/>
            </a:pPr>
            <a:fld id="{4508A1E9-ABBC-4B00-84F6-EC1E5FB3B449}" type="slidenum">
              <a:rPr lang="en-US"/>
              <a:pPr>
                <a:defRPr/>
              </a:pPr>
              <a:t>‹#›</a:t>
            </a:fld>
            <a:endParaRPr 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77"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mtClean="0">
              <a:solidFill>
                <a:srgbClr val="000000"/>
              </a:solidFill>
              <a:latin typeface="Calibri" panose="020F0502020204030204" pitchFamily="34" charset="0"/>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79"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pic>
        <p:nvPicPr>
          <p:cNvPr id="3080" name="Picture 20" descr="odeplogo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3082" name="Picture 11" descr="JAN Logo&#10;&#10;Job Accommodation Network"/>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itle Placeholder 11"/>
          <p:cNvSpPr>
            <a:spLocks noGrp="1"/>
          </p:cNvSpPr>
          <p:nvPr userDrawn="1">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9743" r:id="rId1"/>
    <p:sldLayoutId id="2147489751" r:id="rId2"/>
    <p:sldLayoutId id="2147489752" r:id="rId3"/>
    <p:sldLayoutId id="2147489753" r:id="rId4"/>
    <p:sldLayoutId id="2147489754" r:id="rId5"/>
  </p:sldLayoutIdLst>
  <p:transition spd="slow">
    <p:zoom/>
  </p:transition>
  <p:hf hdr="0" ftr="0" dt="0"/>
  <p:txStyles>
    <p:title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descr="template.gif"/>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cs typeface="Arial" panose="020B0604020202020204" pitchFamily="34" charset="0"/>
              </a:defRPr>
            </a:lvl1pPr>
          </a:lstStyle>
          <a:p>
            <a:pPr>
              <a:defRPr/>
            </a:pPr>
            <a:fld id="{16F2799F-D814-4DA8-A08B-0C7A5A19D702}" type="slidenum">
              <a:rPr lang="en-US"/>
              <a:pPr>
                <a:defRPr/>
              </a:pPr>
              <a:t>‹#›</a:t>
            </a:fld>
            <a:endParaRPr 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101"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mtClean="0">
              <a:solidFill>
                <a:srgbClr val="000000"/>
              </a:solidFill>
              <a:latin typeface="Calibri" panose="020F0502020204030204" pitchFamily="34" charset="0"/>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103"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pic>
        <p:nvPicPr>
          <p:cNvPr id="4104" name="Picture 20" descr="odeplogo2.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4106" name="Picture 11" descr="JAN Logo&#10;&#10;Job Accommodation Network"/>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itle Placeholder 11"/>
          <p:cNvSpPr>
            <a:spLocks noGrp="1"/>
          </p:cNvSpPr>
          <p:nvPr userDrawn="1">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The Job Accommodation Process</a:t>
            </a:r>
          </a:p>
        </p:txBody>
      </p:sp>
    </p:spTree>
  </p:cSld>
  <p:clrMap bg1="lt1" tx1="dk1" bg2="lt2" tx2="dk2" accent1="accent1" accent2="accent2" accent3="accent3" accent4="accent4" accent5="accent5" accent6="accent6" hlink="hlink" folHlink="folHlink"/>
  <p:sldLayoutIdLst>
    <p:sldLayoutId id="2147489744" r:id="rId1"/>
    <p:sldLayoutId id="2147489755" r:id="rId2"/>
    <p:sldLayoutId id="2147489756" r:id="rId3"/>
    <p:sldLayoutId id="2147489757" r:id="rId4"/>
    <p:sldLayoutId id="2147489758" r:id="rId5"/>
    <p:sldLayoutId id="2147489759" r:id="rId6"/>
    <p:sldLayoutId id="2147489760" r:id="rId7"/>
    <p:sldLayoutId id="2147489761" r:id="rId8"/>
    <p:sldLayoutId id="2147489762" r:id="rId9"/>
    <p:sldLayoutId id="2147489763" r:id="rId10"/>
  </p:sldLayoutIdLst>
  <p:transition spd="slow">
    <p:zoom/>
  </p:transition>
  <p:hf hdr="0" ftr="0" dt="0"/>
  <p:txStyles>
    <p:title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 descr="template.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cs typeface="Arial" panose="020B0604020202020204" pitchFamily="34" charset="0"/>
              </a:defRPr>
            </a:lvl1pPr>
          </a:lstStyle>
          <a:p>
            <a:pPr>
              <a:defRPr/>
            </a:pPr>
            <a:fld id="{D05EB226-CD9C-4E74-AF48-D748C13FCAFD}" type="slidenum">
              <a:rPr lang="en-US"/>
              <a:pPr>
                <a:defRPr/>
              </a:pPr>
              <a:t>‹#›</a:t>
            </a:fld>
            <a:endParaRPr 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125"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mtClean="0">
              <a:solidFill>
                <a:srgbClr val="000000"/>
              </a:solidFill>
              <a:latin typeface="Calibri" panose="020F0502020204030204" pitchFamily="34" charset="0"/>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127"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pic>
        <p:nvPicPr>
          <p:cNvPr id="5128" name="Picture 20" descr="odeplogo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5130" name="Picture 11" descr="JAN Logo&#10;&#10;Job Accommodation Network"/>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itle Placeholder 11"/>
          <p:cNvSpPr>
            <a:spLocks noGrp="1"/>
          </p:cNvSpPr>
          <p:nvPr userDrawn="1">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9745" r:id="rId1"/>
    <p:sldLayoutId id="2147489764" r:id="rId2"/>
    <p:sldLayoutId id="2147489765" r:id="rId3"/>
    <p:sldLayoutId id="2147489766" r:id="rId4"/>
    <p:sldLayoutId id="2147489767" r:id="rId5"/>
  </p:sldLayoutIdLst>
  <p:transition spd="slow">
    <p:zoom/>
  </p:transition>
  <p:hf hdr="0" ftr="0" dt="0"/>
  <p:txStyles>
    <p:title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webp"/><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bing.com/images/search?view=detailV2&amp;ccid=yCMUOnWt&amp;id=B70104C9E674213B3D2A7B76FF5180AD769DFE06&amp;q=orcam&amp;simid=608013258447454794&amp;selectedIndex=2"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DA5E0D45-31EB-4C9F-A846-6E411C2793E1}" type="slidenum">
              <a:rPr lang="en-US" altLang="en-US" sz="1400" smtClean="0">
                <a:solidFill>
                  <a:srgbClr val="FFFFFF"/>
                </a:solidFill>
              </a:rPr>
              <a:pPr>
                <a:spcBef>
                  <a:spcPct val="0"/>
                </a:spcBef>
                <a:buFontTx/>
                <a:buNone/>
              </a:pPr>
              <a:t>1</a:t>
            </a:fld>
            <a:endParaRPr lang="en-US" altLang="en-US" sz="1400" smtClean="0">
              <a:solidFill>
                <a:srgbClr val="FFFFFF"/>
              </a:solidFill>
            </a:endParaRPr>
          </a:p>
        </p:txBody>
      </p:sp>
      <p:sp>
        <p:nvSpPr>
          <p:cNvPr id="30723" name="Content Placeholder 2"/>
          <p:cNvSpPr>
            <a:spLocks noGrp="1"/>
          </p:cNvSpPr>
          <p:nvPr>
            <p:ph idx="1"/>
          </p:nvPr>
        </p:nvSpPr>
        <p:spPr>
          <a:xfrm>
            <a:off x="1752600" y="3733800"/>
            <a:ext cx="6934200" cy="2133600"/>
          </a:xfrm>
          <a:noFill/>
          <a:extLst>
            <a:ext uri="{909E8E84-426E-40DD-AFC4-6F175D3DCCD1}">
              <a14:hiddenFill xmlns:a14="http://schemas.microsoft.com/office/drawing/2010/main">
                <a:solidFill>
                  <a:schemeClr val="bg1"/>
                </a:solidFill>
              </a14:hiddenFill>
            </a:ext>
          </a:extLst>
        </p:spPr>
        <p:txBody>
          <a:bodyPr/>
          <a:lstStyle/>
          <a:p>
            <a:r>
              <a:rPr lang="en-US" altLang="en-US" dirty="0" smtClean="0"/>
              <a:t>“Current Events” in Accommodation</a:t>
            </a:r>
          </a:p>
          <a:p>
            <a:endParaRPr lang="en-US" altLang="en-US" sz="2000" b="0" dirty="0" smtClean="0"/>
          </a:p>
          <a:p>
            <a:pPr>
              <a:spcBef>
                <a:spcPct val="0"/>
              </a:spcBef>
            </a:pPr>
            <a:r>
              <a:rPr lang="en-US" altLang="en-US" sz="2000" b="0" dirty="0" smtClean="0"/>
              <a:t>Linda Carter Batiste, J.D., Principal Consultant</a:t>
            </a:r>
          </a:p>
          <a:p>
            <a:pPr>
              <a:spcBef>
                <a:spcPct val="0"/>
              </a:spcBef>
            </a:pPr>
            <a:r>
              <a:rPr lang="en-US" altLang="en-US" sz="2000" b="0" dirty="0" smtClean="0"/>
              <a:t>Beth Loy, Ph.D., Principal Consultant</a:t>
            </a:r>
          </a:p>
          <a:p>
            <a:endParaRPr lang="en-US" altLang="en-US" sz="1800" b="0" dirty="0" smtClean="0"/>
          </a:p>
          <a:p>
            <a:pPr algn="r"/>
            <a:endParaRPr lang="en-US" altLang="en-US" sz="2400" b="0" dirty="0" smtClean="0"/>
          </a:p>
          <a:p>
            <a:pPr algn="r"/>
            <a:endParaRPr lang="en-US" altLang="en-US" sz="1600" b="0" dirty="0" smtClean="0"/>
          </a:p>
        </p:txBody>
      </p:sp>
      <p:sp>
        <p:nvSpPr>
          <p:cNvPr id="8" name="Rectangle 7" descr="JAN WIRE"/>
          <p:cNvSpPr/>
          <p:nvPr/>
        </p:nvSpPr>
        <p:spPr>
          <a:xfrm>
            <a:off x="685800" y="381000"/>
            <a:ext cx="1219200" cy="5293757"/>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4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Tree>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lstStyle/>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algn="ctr">
              <a:lnSpc>
                <a:spcPct val="90000"/>
              </a:lnSpc>
              <a:defRPr/>
            </a:pPr>
            <a:r>
              <a:rPr lang="en-US" dirty="0" smtClean="0">
                <a:solidFill>
                  <a:srgbClr val="0096DB"/>
                </a:solidFill>
              </a:rPr>
              <a:t>Finding:  </a:t>
            </a:r>
            <a:r>
              <a:rPr lang="en-US" b="0" dirty="0" smtClean="0"/>
              <a:t>Employers want to provide accommodations so they can retain valued and qualified employees.  </a:t>
            </a:r>
          </a:p>
          <a:p>
            <a:pPr algn="ctr">
              <a:lnSpc>
                <a:spcPct val="90000"/>
              </a:lnSpc>
              <a:defRPr/>
            </a:pPr>
            <a:r>
              <a:rPr lang="en-US" sz="2400" b="0" dirty="0" smtClean="0"/>
              <a:t/>
            </a:r>
            <a:br>
              <a:rPr lang="en-US" sz="2400" b="0" dirty="0" smtClean="0"/>
            </a:br>
            <a:endParaRPr lang="en-US" sz="2400" b="0" dirty="0" smtClean="0"/>
          </a:p>
          <a:p>
            <a:pPr marL="514350" indent="-514350">
              <a:buFont typeface="Wingdings" panose="05000000000000000000" pitchFamily="2" charset="2"/>
              <a:buChar char="§"/>
              <a:defRPr/>
            </a:pPr>
            <a:endParaRPr lang="en-US" sz="2400" b="0" dirty="0" smtClean="0"/>
          </a:p>
          <a:p>
            <a:pPr marL="514350" indent="-514350">
              <a:buFont typeface="Wingdings" panose="05000000000000000000" pitchFamily="2" charset="2"/>
              <a:buChar char="§"/>
              <a:defRPr/>
            </a:pPr>
            <a:endParaRPr lang="en-US" sz="2400" b="0" dirty="0"/>
          </a:p>
        </p:txBody>
      </p:sp>
      <p:sp>
        <p:nvSpPr>
          <p:cNvPr id="49155"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4915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806588F-9171-4B5A-8B6A-5400B8EFC691}" type="slidenum">
              <a:rPr lang="en-US" altLang="en-US" sz="1400" smtClean="0">
                <a:solidFill>
                  <a:srgbClr val="FFFFFF"/>
                </a:solidFill>
              </a:rPr>
              <a:pPr>
                <a:spcBef>
                  <a:spcPct val="0"/>
                </a:spcBef>
                <a:buFontTx/>
                <a:buNone/>
              </a:pPr>
              <a:t>10</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290644422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609600" y="457200"/>
            <a:ext cx="5715000" cy="609600"/>
          </a:xfrm>
        </p:spPr>
        <p:txBody>
          <a:bodyPr/>
          <a:lstStyle/>
          <a:p>
            <a:pPr eaLnBrk="1" hangingPunct="1"/>
            <a:r>
              <a:rPr lang="en-US" altLang="en-US" smtClean="0"/>
              <a:t>“Current Events”</a:t>
            </a:r>
          </a:p>
        </p:txBody>
      </p:sp>
      <p:sp>
        <p:nvSpPr>
          <p:cNvPr id="20483" name="Content Placeholder 2"/>
          <p:cNvSpPr>
            <a:spLocks noGrp="1"/>
          </p:cNvSpPr>
          <p:nvPr>
            <p:ph idx="1"/>
          </p:nvPr>
        </p:nvSpPr>
        <p:spPr>
          <a:xfrm>
            <a:off x="838200" y="1295400"/>
            <a:ext cx="7848600" cy="5184775"/>
          </a:xfrm>
        </p:spPr>
        <p:txBody>
          <a:bodyPr>
            <a:normAutofit fontScale="92500" lnSpcReduction="10000"/>
          </a:bodyPr>
          <a:lstStyle/>
          <a:p>
            <a:pPr eaLnBrk="1" hangingPunct="1">
              <a:defRPr/>
            </a:pPr>
            <a:endParaRPr lang="en-US" dirty="0" smtClean="0">
              <a:solidFill>
                <a:srgbClr val="00B0F0"/>
              </a:solidFill>
              <a:latin typeface="Arial" charset="0"/>
              <a:cs typeface="Arial" charset="0"/>
            </a:endParaRPr>
          </a:p>
          <a:p>
            <a:pPr eaLnBrk="1" hangingPunct="1">
              <a:defRPr/>
            </a:pPr>
            <a:r>
              <a:rPr lang="en-US" dirty="0" smtClean="0">
                <a:solidFill>
                  <a:srgbClr val="00B0F0"/>
                </a:solidFill>
                <a:latin typeface="Arial" charset="0"/>
                <a:cs typeface="Arial" charset="0"/>
              </a:rPr>
              <a:t>Results</a:t>
            </a:r>
          </a:p>
          <a:p>
            <a:pPr eaLnBrk="1" hangingPunct="1">
              <a:buFont typeface="Wingdings" panose="05000000000000000000" pitchFamily="2" charset="2"/>
              <a:buChar char="§"/>
              <a:defRPr/>
            </a:pPr>
            <a:r>
              <a:rPr lang="en-US" sz="2600" b="0" dirty="0" smtClean="0">
                <a:latin typeface="Arial" charset="0"/>
                <a:cs typeface="Arial" charset="0"/>
              </a:rPr>
              <a:t>Of the employers who called JAN for accommodation information and solutions, most were doing so to retain or promote (85%) a current employee.  </a:t>
            </a:r>
          </a:p>
          <a:p>
            <a:pPr eaLnBrk="1" hangingPunct="1">
              <a:buFont typeface="Wingdings" panose="05000000000000000000" pitchFamily="2" charset="2"/>
              <a:buChar char="§"/>
              <a:defRPr/>
            </a:pPr>
            <a:r>
              <a:rPr lang="en-US" sz="2600" b="0" dirty="0" smtClean="0">
                <a:latin typeface="Arial" charset="0"/>
                <a:cs typeface="Arial" charset="0"/>
              </a:rPr>
              <a:t>On average (including those persons who had just been given a job offer or who were newly hired), the employees had been with the company about seven years, with an average wage of about $16 for those paid by the hour, or an average annual salary of about $51,900.   </a:t>
            </a:r>
          </a:p>
          <a:p>
            <a:pPr eaLnBrk="1" hangingPunct="1">
              <a:buFont typeface="Wingdings" panose="05000000000000000000" pitchFamily="2" charset="2"/>
              <a:buChar char="§"/>
              <a:defRPr/>
            </a:pPr>
            <a:r>
              <a:rPr lang="en-US" sz="2600" b="0" dirty="0" smtClean="0">
                <a:latin typeface="Arial" charset="0"/>
                <a:cs typeface="Arial" charset="0"/>
              </a:rPr>
              <a:t>In addition, the individuals tended to be fairly well-educated, with 54% having a college degree or higher. </a:t>
            </a:r>
            <a:r>
              <a:rPr lang="en-US" dirty="0" smtClean="0">
                <a:solidFill>
                  <a:srgbClr val="253D86"/>
                </a:solidFill>
                <a:latin typeface="Arial" charset="0"/>
                <a:cs typeface="Arial" charset="0"/>
              </a:rPr>
              <a:t>		</a:t>
            </a:r>
          </a:p>
        </p:txBody>
      </p:sp>
      <p:sp>
        <p:nvSpPr>
          <p:cNvPr id="5120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FFE962E-58C1-45C4-944C-D46BF7AABF69}" type="slidenum">
              <a:rPr lang="en-US" altLang="en-US" sz="1400" smtClean="0">
                <a:solidFill>
                  <a:srgbClr val="FFFFFF"/>
                </a:solidFill>
              </a:rPr>
              <a:pPr>
                <a:spcBef>
                  <a:spcPct val="0"/>
                </a:spcBef>
                <a:buFontTx/>
                <a:buNone/>
              </a:pPr>
              <a:t>11</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3911886859"/>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normAutofit fontScale="25000" lnSpcReduction="20000"/>
          </a:bodyPr>
          <a:lstStyle/>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marL="0" indent="0">
              <a:lnSpc>
                <a:spcPct val="120000"/>
              </a:lnSpc>
              <a:defRPr/>
            </a:pPr>
            <a:endParaRPr lang="en-US" sz="4400" dirty="0" smtClean="0">
              <a:solidFill>
                <a:srgbClr val="00B0F0"/>
              </a:solidFill>
            </a:endParaRPr>
          </a:p>
          <a:p>
            <a:pPr marL="0" indent="0">
              <a:lnSpc>
                <a:spcPct val="120000"/>
              </a:lnSpc>
              <a:defRPr/>
            </a:pPr>
            <a:r>
              <a:rPr lang="en-US" sz="9200" dirty="0" smtClean="0">
                <a:solidFill>
                  <a:srgbClr val="00B0F0"/>
                </a:solidFill>
              </a:rPr>
              <a:t>Situation</a:t>
            </a:r>
            <a:r>
              <a:rPr lang="en-US" sz="9200" dirty="0">
                <a:solidFill>
                  <a:srgbClr val="00B0F0"/>
                </a:solidFill>
              </a:rPr>
              <a:t>: </a:t>
            </a:r>
            <a:r>
              <a:rPr lang="en-US" sz="9200" b="0" dirty="0"/>
              <a:t>A call center employee with diabetes requested a change to the </a:t>
            </a:r>
            <a:r>
              <a:rPr lang="en-US" sz="9200" b="0" dirty="0" smtClean="0"/>
              <a:t>highly </a:t>
            </a:r>
            <a:r>
              <a:rPr lang="en-US" sz="9200" b="0" dirty="0"/>
              <a:t>structured break schedule to allow her to take more frequent, shorter breaks</a:t>
            </a:r>
            <a:r>
              <a:rPr lang="en-US" sz="9200" b="0" dirty="0" smtClean="0"/>
              <a:t>.</a:t>
            </a:r>
          </a:p>
          <a:p>
            <a:pPr marL="0" indent="0">
              <a:lnSpc>
                <a:spcPct val="120000"/>
              </a:lnSpc>
              <a:defRPr/>
            </a:pPr>
            <a:r>
              <a:rPr lang="en-US" sz="9200" dirty="0" smtClean="0">
                <a:solidFill>
                  <a:srgbClr val="00B0F0"/>
                </a:solidFill>
              </a:rPr>
              <a:t>Solution: </a:t>
            </a:r>
            <a:r>
              <a:rPr lang="en-US" sz="9200" b="0" dirty="0"/>
              <a:t>As a reasonable accommodation, the employer provided flexibility in break time, as needed, not to exceed 30 minutes of total break time </a:t>
            </a:r>
            <a:r>
              <a:rPr lang="en-US" sz="9200" b="0" dirty="0" smtClean="0"/>
              <a:t>in </a:t>
            </a:r>
            <a:r>
              <a:rPr lang="en-US" sz="9200" b="0" dirty="0"/>
              <a:t>an 8 hour work day. </a:t>
            </a:r>
            <a:endParaRPr lang="en-US" sz="9200" b="0" dirty="0" smtClean="0"/>
          </a:p>
          <a:p>
            <a:pPr marL="0" indent="0">
              <a:lnSpc>
                <a:spcPct val="120000"/>
              </a:lnSpc>
              <a:defRPr/>
            </a:pPr>
            <a:r>
              <a:rPr lang="en-US" sz="9200" dirty="0" smtClean="0">
                <a:solidFill>
                  <a:srgbClr val="00B0F0"/>
                </a:solidFill>
              </a:rPr>
              <a:t>Reported Benefit: </a:t>
            </a:r>
            <a:r>
              <a:rPr lang="en-US" sz="9200" b="0" dirty="0"/>
              <a:t>The method of clocking in and out for breaks allowed both the employee and employer to monitor the use of time. The employer reported that the accommodation allowed the company to retain a qualified employee and to increase her productivity and attendance. </a:t>
            </a:r>
          </a:p>
          <a:p>
            <a:pPr marL="0" indent="0">
              <a:lnSpc>
                <a:spcPct val="120000"/>
              </a:lnSpc>
              <a:defRPr/>
            </a:pPr>
            <a:r>
              <a:rPr lang="en-US" sz="9200" dirty="0" smtClean="0">
                <a:solidFill>
                  <a:srgbClr val="00B0F0"/>
                </a:solidFill>
              </a:rPr>
              <a:t>Reported Cost</a:t>
            </a:r>
            <a:r>
              <a:rPr lang="en-US" sz="9200" dirty="0">
                <a:solidFill>
                  <a:srgbClr val="00B0F0"/>
                </a:solidFill>
              </a:rPr>
              <a:t>: </a:t>
            </a:r>
            <a:r>
              <a:rPr lang="en-US" sz="9200" dirty="0" smtClean="0"/>
              <a:t>$0.</a:t>
            </a:r>
            <a:endParaRPr lang="en-US" sz="9200" dirty="0"/>
          </a:p>
        </p:txBody>
      </p:sp>
      <p:sp>
        <p:nvSpPr>
          <p:cNvPr id="53251"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5325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EF01FD49-D775-464C-BD96-958D1C52FE34}" type="slidenum">
              <a:rPr lang="en-US" altLang="en-US" sz="1400" smtClean="0">
                <a:solidFill>
                  <a:srgbClr val="FFFFFF"/>
                </a:solidFill>
              </a:rPr>
              <a:pPr>
                <a:spcBef>
                  <a:spcPct val="0"/>
                </a:spcBef>
                <a:buFontTx/>
                <a:buNone/>
              </a:pPr>
              <a:t>12</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2366348096"/>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lstStyle/>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algn="ctr">
              <a:lnSpc>
                <a:spcPct val="90000"/>
              </a:lnSpc>
              <a:defRPr/>
            </a:pPr>
            <a:r>
              <a:rPr lang="en-US" dirty="0" smtClean="0">
                <a:solidFill>
                  <a:srgbClr val="0096DB"/>
                </a:solidFill>
              </a:rPr>
              <a:t>Finding: </a:t>
            </a:r>
            <a:r>
              <a:rPr lang="en-US" b="0" dirty="0" smtClean="0"/>
              <a:t>Most employers report no cost or low cost for accommodating employees with disabilities.  </a:t>
            </a:r>
          </a:p>
          <a:p>
            <a:pPr algn="ctr">
              <a:lnSpc>
                <a:spcPct val="90000"/>
              </a:lnSpc>
              <a:defRPr/>
            </a:pPr>
            <a:endParaRPr lang="en-US" b="0" dirty="0" smtClean="0"/>
          </a:p>
          <a:p>
            <a:pPr algn="ctr">
              <a:lnSpc>
                <a:spcPct val="90000"/>
              </a:lnSpc>
              <a:defRPr/>
            </a:pPr>
            <a:endParaRPr lang="en-US" b="0" dirty="0" smtClean="0"/>
          </a:p>
          <a:p>
            <a:pPr algn="ctr">
              <a:lnSpc>
                <a:spcPct val="90000"/>
              </a:lnSpc>
              <a:defRPr/>
            </a:pPr>
            <a:r>
              <a:rPr lang="en-US" sz="2400" b="0" dirty="0" smtClean="0"/>
              <a:t/>
            </a:r>
            <a:br>
              <a:rPr lang="en-US" sz="2400" b="0" dirty="0" smtClean="0"/>
            </a:br>
            <a:endParaRPr lang="en-US" sz="2400" b="0" dirty="0" smtClean="0"/>
          </a:p>
          <a:p>
            <a:pPr marL="514350" indent="-514350">
              <a:buFont typeface="Wingdings" panose="05000000000000000000" pitchFamily="2" charset="2"/>
              <a:buChar char="§"/>
              <a:defRPr/>
            </a:pPr>
            <a:endParaRPr lang="en-US" sz="2400" b="0" dirty="0" smtClean="0"/>
          </a:p>
          <a:p>
            <a:pPr marL="514350" indent="-514350">
              <a:buFont typeface="Wingdings" panose="05000000000000000000" pitchFamily="2" charset="2"/>
              <a:buChar char="§"/>
              <a:defRPr/>
            </a:pPr>
            <a:endParaRPr lang="en-US" sz="2400" b="0" dirty="0"/>
          </a:p>
        </p:txBody>
      </p:sp>
      <p:sp>
        <p:nvSpPr>
          <p:cNvPr id="55299"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5530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66D31FA0-6BCB-4A83-BB6B-CB99D3D76199}" type="slidenum">
              <a:rPr lang="en-US" altLang="en-US" sz="1400" smtClean="0">
                <a:solidFill>
                  <a:srgbClr val="FFFFFF"/>
                </a:solidFill>
              </a:rPr>
              <a:pPr>
                <a:spcBef>
                  <a:spcPct val="0"/>
                </a:spcBef>
                <a:buFontTx/>
                <a:buNone/>
              </a:pPr>
              <a:t>13</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370492276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609600" y="457200"/>
            <a:ext cx="5715000" cy="609600"/>
          </a:xfrm>
        </p:spPr>
        <p:txBody>
          <a:bodyPr/>
          <a:lstStyle/>
          <a:p>
            <a:pPr eaLnBrk="1" hangingPunct="1"/>
            <a:r>
              <a:rPr lang="en-US" altLang="en-US" smtClean="0"/>
              <a:t>“Current Events”</a:t>
            </a:r>
          </a:p>
        </p:txBody>
      </p:sp>
      <p:sp>
        <p:nvSpPr>
          <p:cNvPr id="57347"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Results</a:t>
            </a:r>
          </a:p>
          <a:p>
            <a:pPr eaLnBrk="1" hangingPunct="1">
              <a:buFont typeface="Wingdings" panose="05000000000000000000" pitchFamily="2" charset="2"/>
              <a:buChar char="§"/>
            </a:pPr>
            <a:r>
              <a:rPr lang="en-US" altLang="en-US" sz="2600" b="0" dirty="0" smtClean="0"/>
              <a:t>Over half of accommodations (58%) were made at no cost.</a:t>
            </a:r>
          </a:p>
          <a:p>
            <a:pPr eaLnBrk="1" hangingPunct="1">
              <a:buFont typeface="Wingdings" panose="05000000000000000000" pitchFamily="2" charset="2"/>
              <a:buChar char="§"/>
            </a:pPr>
            <a:r>
              <a:rPr lang="en-US" altLang="en-US" sz="2600" b="0" dirty="0" smtClean="0"/>
              <a:t>Of the 37% who experienced a one-time cost to make an accommodation, the typical cost of accommodating an employee was $500.</a:t>
            </a:r>
          </a:p>
          <a:p>
            <a:pPr eaLnBrk="1" hangingPunct="1">
              <a:buFont typeface="Wingdings" panose="05000000000000000000" pitchFamily="2" charset="2"/>
              <a:buChar char="§"/>
            </a:pPr>
            <a:r>
              <a:rPr lang="en-US" altLang="en-US" sz="2600" b="0" dirty="0" smtClean="0"/>
              <a:t>Only 25 (3%) said the accommodation resulted in an ongoing, annual cost to the company and 9 (1%) said the accommodation required a combination of one-time and annual costs.</a:t>
            </a:r>
            <a:r>
              <a:rPr lang="en-US" altLang="en-US" dirty="0" smtClean="0">
                <a:solidFill>
                  <a:srgbClr val="253D86"/>
                </a:solidFill>
              </a:rPr>
              <a:t>	</a:t>
            </a:r>
          </a:p>
        </p:txBody>
      </p:sp>
      <p:sp>
        <p:nvSpPr>
          <p:cNvPr id="5734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B489324-DB99-4419-B8C5-7106D50BEEED}" type="slidenum">
              <a:rPr lang="en-US" altLang="en-US" sz="1400" smtClean="0">
                <a:solidFill>
                  <a:srgbClr val="FFFFFF"/>
                </a:solidFill>
              </a:rPr>
              <a:pPr>
                <a:spcBef>
                  <a:spcPct val="0"/>
                </a:spcBef>
                <a:buFontTx/>
                <a:buNone/>
              </a:pPr>
              <a:t>14</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138099317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noAutofit/>
          </a:bodyPr>
          <a:lstStyle/>
          <a:p>
            <a:pPr algn="ctr">
              <a:lnSpc>
                <a:spcPct val="90000"/>
              </a:lnSpc>
              <a:defRPr/>
            </a:pPr>
            <a:endParaRPr lang="en-US" sz="3200" dirty="0" smtClean="0">
              <a:solidFill>
                <a:srgbClr val="0096DB"/>
              </a:solidFill>
              <a:latin typeface="Arial" charset="0"/>
            </a:endParaRPr>
          </a:p>
          <a:p>
            <a:pPr marL="0" indent="0">
              <a:defRPr/>
            </a:pPr>
            <a:r>
              <a:rPr lang="en-US" sz="2300" dirty="0" smtClean="0">
                <a:solidFill>
                  <a:srgbClr val="00B0F0"/>
                </a:solidFill>
              </a:rPr>
              <a:t>Situation</a:t>
            </a:r>
            <a:r>
              <a:rPr lang="en-US" sz="2300" dirty="0">
                <a:solidFill>
                  <a:srgbClr val="00B0F0"/>
                </a:solidFill>
              </a:rPr>
              <a:t>: </a:t>
            </a:r>
            <a:r>
              <a:rPr lang="en-US" sz="2300" b="0" dirty="0"/>
              <a:t>A </a:t>
            </a:r>
            <a:r>
              <a:rPr lang="en-US" sz="2300" b="0" dirty="0" smtClean="0"/>
              <a:t>groundskeeper </a:t>
            </a:r>
            <a:r>
              <a:rPr lang="en-US" sz="2300" b="0" dirty="0"/>
              <a:t>indicated he had developed a severe allergy to </a:t>
            </a:r>
            <a:r>
              <a:rPr lang="en-US" sz="2300" b="0" dirty="0" smtClean="0"/>
              <a:t>bee stings.</a:t>
            </a:r>
          </a:p>
          <a:p>
            <a:pPr marL="0" indent="0">
              <a:defRPr/>
            </a:pPr>
            <a:r>
              <a:rPr lang="en-US" sz="2300" dirty="0" smtClean="0">
                <a:solidFill>
                  <a:srgbClr val="00B0F0"/>
                </a:solidFill>
              </a:rPr>
              <a:t>Solution: </a:t>
            </a:r>
            <a:r>
              <a:rPr lang="en-US" sz="2300" b="0" dirty="0"/>
              <a:t>The employer had discovered an influx of bees </a:t>
            </a:r>
            <a:r>
              <a:rPr lang="en-US" sz="2300" b="0" dirty="0" smtClean="0"/>
              <a:t>on </a:t>
            </a:r>
            <a:r>
              <a:rPr lang="en-US" sz="2300" b="0" dirty="0"/>
              <a:t>the grounds and subsequently hired a consultant to locate nests and develop a protocol for eradicating them. </a:t>
            </a:r>
            <a:r>
              <a:rPr lang="en-US" sz="2300" b="0" dirty="0" smtClean="0"/>
              <a:t>The </a:t>
            </a:r>
            <a:r>
              <a:rPr lang="en-US" sz="2300" b="0" dirty="0"/>
              <a:t>employee also indicated that he carried an epi pen and requested a plan of action should he be stung. </a:t>
            </a:r>
            <a:endParaRPr lang="en-US" sz="2300" b="0" dirty="0" smtClean="0"/>
          </a:p>
          <a:p>
            <a:pPr marL="0" indent="0">
              <a:defRPr/>
            </a:pPr>
            <a:r>
              <a:rPr lang="en-US" sz="2300" dirty="0" smtClean="0">
                <a:solidFill>
                  <a:srgbClr val="00B0F0"/>
                </a:solidFill>
              </a:rPr>
              <a:t>Reported Benefit: </a:t>
            </a:r>
            <a:r>
              <a:rPr lang="en-US" sz="2300" b="0" dirty="0"/>
              <a:t> With input from the employee, supervisors were trained on how to assist him, if needed. </a:t>
            </a:r>
            <a:r>
              <a:rPr lang="en-US" sz="2300" dirty="0" smtClean="0">
                <a:solidFill>
                  <a:srgbClr val="00B0F0"/>
                </a:solidFill>
              </a:rPr>
              <a:t>Reported Cost: </a:t>
            </a:r>
            <a:r>
              <a:rPr lang="en-US" sz="2300" dirty="0" smtClean="0"/>
              <a:t>$500.</a:t>
            </a:r>
            <a:endParaRPr lang="en-US" sz="2300" dirty="0"/>
          </a:p>
        </p:txBody>
      </p:sp>
      <p:sp>
        <p:nvSpPr>
          <p:cNvPr id="59395"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5939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161F434-D9C8-4053-9209-B11F9FC57F9D}" type="slidenum">
              <a:rPr lang="en-US" altLang="en-US" sz="1400" smtClean="0">
                <a:solidFill>
                  <a:srgbClr val="FFFFFF"/>
                </a:solidFill>
              </a:rPr>
              <a:pPr>
                <a:spcBef>
                  <a:spcPct val="0"/>
                </a:spcBef>
                <a:buFontTx/>
                <a:buNone/>
              </a:pPr>
              <a:t>15</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2374805642"/>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lstStyle/>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algn="ctr">
              <a:lnSpc>
                <a:spcPct val="90000"/>
              </a:lnSpc>
              <a:defRPr/>
            </a:pPr>
            <a:endParaRPr lang="en-US" sz="3200" dirty="0" smtClean="0">
              <a:solidFill>
                <a:srgbClr val="0096DB"/>
              </a:solidFill>
              <a:latin typeface="Arial" charset="0"/>
            </a:endParaRPr>
          </a:p>
          <a:p>
            <a:pPr algn="ctr">
              <a:lnSpc>
                <a:spcPct val="90000"/>
              </a:lnSpc>
              <a:defRPr/>
            </a:pPr>
            <a:r>
              <a:rPr lang="en-US" dirty="0" smtClean="0">
                <a:solidFill>
                  <a:srgbClr val="0096DB"/>
                </a:solidFill>
              </a:rPr>
              <a:t>Finding: </a:t>
            </a:r>
            <a:r>
              <a:rPr lang="en-US" b="0" dirty="0" smtClean="0"/>
              <a:t>Employers report accommodations are effective. </a:t>
            </a:r>
          </a:p>
          <a:p>
            <a:pPr algn="ctr">
              <a:lnSpc>
                <a:spcPct val="90000"/>
              </a:lnSpc>
              <a:defRPr/>
            </a:pPr>
            <a:endParaRPr lang="en-US" b="0" dirty="0" smtClean="0"/>
          </a:p>
          <a:p>
            <a:pPr algn="ctr">
              <a:lnSpc>
                <a:spcPct val="90000"/>
              </a:lnSpc>
              <a:defRPr/>
            </a:pPr>
            <a:r>
              <a:rPr lang="en-US" sz="2400" b="0" dirty="0" smtClean="0"/>
              <a:t/>
            </a:r>
            <a:br>
              <a:rPr lang="en-US" sz="2400" b="0" dirty="0" smtClean="0"/>
            </a:br>
            <a:endParaRPr lang="en-US" sz="2400" b="0" dirty="0" smtClean="0"/>
          </a:p>
          <a:p>
            <a:pPr marL="514350" indent="-514350">
              <a:buFont typeface="Wingdings" panose="05000000000000000000" pitchFamily="2" charset="2"/>
              <a:buChar char="§"/>
              <a:defRPr/>
            </a:pPr>
            <a:endParaRPr lang="en-US" sz="2400" b="0" dirty="0" smtClean="0"/>
          </a:p>
          <a:p>
            <a:pPr marL="514350" indent="-514350">
              <a:buFont typeface="Wingdings" panose="05000000000000000000" pitchFamily="2" charset="2"/>
              <a:buChar char="§"/>
              <a:defRPr/>
            </a:pPr>
            <a:endParaRPr lang="en-US" sz="2400" b="0" dirty="0"/>
          </a:p>
        </p:txBody>
      </p:sp>
      <p:sp>
        <p:nvSpPr>
          <p:cNvPr id="61443"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6144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1C95D7E3-6C7E-4E5C-ACF6-7482E2AA9B39}" type="slidenum">
              <a:rPr lang="en-US" altLang="en-US" sz="1400" smtClean="0">
                <a:solidFill>
                  <a:srgbClr val="FFFFFF"/>
                </a:solidFill>
              </a:rPr>
              <a:pPr>
                <a:spcBef>
                  <a:spcPct val="0"/>
                </a:spcBef>
                <a:buFontTx/>
                <a:buNone/>
              </a:pPr>
              <a:t>16</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56879772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609600" y="457200"/>
            <a:ext cx="5715000" cy="609600"/>
          </a:xfrm>
        </p:spPr>
        <p:txBody>
          <a:bodyPr/>
          <a:lstStyle/>
          <a:p>
            <a:pPr eaLnBrk="1" hangingPunct="1"/>
            <a:r>
              <a:rPr lang="en-US" altLang="en-US" smtClean="0"/>
              <a:t>“Current Events”</a:t>
            </a:r>
          </a:p>
        </p:txBody>
      </p:sp>
      <p:sp>
        <p:nvSpPr>
          <p:cNvPr id="63491"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Results</a:t>
            </a:r>
          </a:p>
          <a:p>
            <a:pPr eaLnBrk="1" hangingPunct="1">
              <a:buFont typeface="Wingdings" panose="05000000000000000000" pitchFamily="2" charset="2"/>
              <a:buChar char="§"/>
            </a:pPr>
            <a:r>
              <a:rPr lang="en-US" altLang="en-US" sz="2600" b="0" dirty="0" smtClean="0"/>
              <a:t>Of those responding, 74% reported the accommodations were either very effective or extremely effective. </a:t>
            </a:r>
            <a:r>
              <a:rPr lang="en-US" altLang="en-US" dirty="0" smtClean="0">
                <a:solidFill>
                  <a:srgbClr val="253D86"/>
                </a:solidFill>
              </a:rPr>
              <a:t>		</a:t>
            </a:r>
          </a:p>
        </p:txBody>
      </p:sp>
      <p:sp>
        <p:nvSpPr>
          <p:cNvPr id="6349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8F07ACA-6691-4954-80A2-A9F43A6588F6}" type="slidenum">
              <a:rPr lang="en-US" altLang="en-US" sz="1400" smtClean="0">
                <a:solidFill>
                  <a:srgbClr val="FFFFFF"/>
                </a:solidFill>
              </a:rPr>
              <a:pPr>
                <a:spcBef>
                  <a:spcPct val="0"/>
                </a:spcBef>
                <a:buFontTx/>
                <a:buNone/>
              </a:pPr>
              <a:t>17</a:t>
            </a:fld>
            <a:endParaRPr lang="en-US" altLang="en-US" sz="1400" smtClean="0">
              <a:solidFill>
                <a:srgbClr val="FFFFFF"/>
              </a:solidFill>
            </a:endParaRPr>
          </a:p>
        </p:txBody>
      </p:sp>
      <p:grpSp>
        <p:nvGrpSpPr>
          <p:cNvPr id="63493" name="Group 1" descr="Montage of JAN Profiles from Homepage"/>
          <p:cNvGrpSpPr>
            <a:grpSpLocks/>
          </p:cNvGrpSpPr>
          <p:nvPr/>
        </p:nvGrpSpPr>
        <p:grpSpPr bwMode="auto">
          <a:xfrm>
            <a:off x="1447800" y="3657600"/>
            <a:ext cx="6399213" cy="2743200"/>
            <a:chOff x="1447800" y="3657600"/>
            <a:chExt cx="6399213" cy="2743200"/>
          </a:xfrm>
        </p:grpSpPr>
        <p:pic>
          <p:nvPicPr>
            <p:cNvPr id="6" name="Picture 5" descr="Shipping clerk"/>
            <p:cNvPicPr>
              <a:picLocks noChangeAspect="1"/>
            </p:cNvPicPr>
            <p:nvPr/>
          </p:nvPicPr>
          <p:blipFill>
            <a:blip r:embed="rId3" cstate="print"/>
            <a:srcRect r="45324"/>
            <a:stretch>
              <a:fillRect/>
            </a:stretch>
          </p:blipFill>
          <p:spPr>
            <a:xfrm>
              <a:off x="3962400" y="3657600"/>
              <a:ext cx="1379180" cy="1828800"/>
            </a:xfrm>
            <a:prstGeom prst="rect">
              <a:avLst/>
            </a:prstGeom>
            <a:effectLst>
              <a:outerShdw blurRad="50800" dist="38100" dir="13500000" algn="br" rotWithShape="0">
                <a:prstClr val="black">
                  <a:alpha val="40000"/>
                </a:prstClr>
              </a:outerShdw>
            </a:effectLst>
            <a:scene3d>
              <a:camera prst="orthographicFront">
                <a:rot lat="0" lon="0" rev="0"/>
              </a:camera>
              <a:lightRig rig="threePt" dir="t"/>
            </a:scene3d>
          </p:spPr>
        </p:pic>
        <p:pic>
          <p:nvPicPr>
            <p:cNvPr id="7" name="Picture 6" descr="Teacher"/>
            <p:cNvPicPr>
              <a:picLocks noChangeAspect="1"/>
            </p:cNvPicPr>
            <p:nvPr/>
          </p:nvPicPr>
          <p:blipFill>
            <a:blip r:embed="rId4"/>
            <a:srcRect l="52667" b="7701"/>
            <a:stretch>
              <a:fillRect/>
            </a:stretch>
          </p:blipFill>
          <p:spPr>
            <a:xfrm>
              <a:off x="6553200" y="3657600"/>
              <a:ext cx="1293813" cy="1828800"/>
            </a:xfrm>
            <a:prstGeom prst="rect">
              <a:avLst/>
            </a:prstGeom>
            <a:effectLst>
              <a:outerShdw blurRad="50800" dist="38100" dir="18900000" algn="bl" rotWithShape="0">
                <a:prstClr val="black">
                  <a:alpha val="40000"/>
                </a:prstClr>
              </a:outerShdw>
            </a:effectLst>
          </p:spPr>
        </p:pic>
        <p:pic>
          <p:nvPicPr>
            <p:cNvPr id="8" name="Picture 7" descr="Businesswoman"/>
            <p:cNvPicPr>
              <a:picLocks noChangeAspect="1"/>
            </p:cNvPicPr>
            <p:nvPr/>
          </p:nvPicPr>
          <p:blipFill>
            <a:blip r:embed="rId5"/>
            <a:srcRect l="46000" r="4667" b="9540"/>
            <a:stretch>
              <a:fillRect/>
            </a:stretch>
          </p:blipFill>
          <p:spPr>
            <a:xfrm>
              <a:off x="1447800" y="3657600"/>
              <a:ext cx="1374775" cy="1828800"/>
            </a:xfrm>
            <a:prstGeom prst="rect">
              <a:avLst/>
            </a:prstGeom>
            <a:effectLst>
              <a:outerShdw blurRad="50800" dist="38100" dir="8100000" algn="tr" rotWithShape="0">
                <a:prstClr val="black">
                  <a:alpha val="40000"/>
                </a:prstClr>
              </a:outerShdw>
            </a:effectLst>
          </p:spPr>
        </p:pic>
        <p:pic>
          <p:nvPicPr>
            <p:cNvPr id="9" name="Picture 8" descr="Businessman"/>
            <p:cNvPicPr>
              <a:picLocks noChangeAspect="1"/>
            </p:cNvPicPr>
            <p:nvPr/>
          </p:nvPicPr>
          <p:blipFill>
            <a:blip r:embed="rId6"/>
            <a:srcRect l="44667" b="7701"/>
            <a:stretch>
              <a:fillRect/>
            </a:stretch>
          </p:blipFill>
          <p:spPr>
            <a:xfrm>
              <a:off x="5259388" y="4572000"/>
              <a:ext cx="1512887" cy="1828800"/>
            </a:xfrm>
            <a:prstGeom prst="rect">
              <a:avLst/>
            </a:prstGeom>
            <a:effectLst>
              <a:outerShdw blurRad="50800" dist="38100" algn="l" rotWithShape="0">
                <a:prstClr val="black">
                  <a:alpha val="40000"/>
                </a:prstClr>
              </a:outerShdw>
            </a:effectLst>
          </p:spPr>
        </p:pic>
        <p:pic>
          <p:nvPicPr>
            <p:cNvPr id="10" name="Picture 9" descr="Grocery clerk"/>
            <p:cNvPicPr>
              <a:picLocks noChangeAspect="1"/>
            </p:cNvPicPr>
            <p:nvPr/>
          </p:nvPicPr>
          <p:blipFill>
            <a:blip r:embed="rId7"/>
            <a:stretch>
              <a:fillRect/>
            </a:stretch>
          </p:blipFill>
          <p:spPr>
            <a:xfrm>
              <a:off x="2744788" y="4495800"/>
              <a:ext cx="1289050" cy="1828800"/>
            </a:xfrm>
            <a:prstGeom prst="rect">
              <a:avLst/>
            </a:prstGeom>
            <a:effectLst>
              <a:outerShdw blurRad="50800" dist="38100" dir="8100000" algn="tr" rotWithShape="0">
                <a:prstClr val="black">
                  <a:alpha val="40000"/>
                </a:prstClr>
              </a:outerShdw>
            </a:effectLst>
          </p:spPr>
        </p:pic>
      </p:grpSp>
      <p:graphicFrame>
        <p:nvGraphicFramePr>
          <p:cNvPr id="11" name="Table 10" descr="Business"/>
          <p:cNvGraphicFramePr>
            <a:graphicFrameLocks noGrp="1"/>
          </p:cNvGraphicFramePr>
          <p:nvPr>
            <p:extLst>
              <p:ext uri="{D42A27DB-BD31-4B8C-83A1-F6EECF244321}">
                <p14:modId xmlns:p14="http://schemas.microsoft.com/office/powerpoint/2010/main" val="74591963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noAutofit/>
          </a:bodyPr>
          <a:lstStyle/>
          <a:p>
            <a:pPr algn="ctr">
              <a:lnSpc>
                <a:spcPct val="90000"/>
              </a:lnSpc>
              <a:defRPr/>
            </a:pPr>
            <a:endParaRPr lang="en-US" sz="3200" dirty="0" smtClean="0">
              <a:solidFill>
                <a:srgbClr val="0096DB"/>
              </a:solidFill>
              <a:latin typeface="Arial" charset="0"/>
            </a:endParaRPr>
          </a:p>
          <a:p>
            <a:pPr marL="0" indent="0">
              <a:defRPr/>
            </a:pPr>
            <a:r>
              <a:rPr lang="en-US" sz="2300" dirty="0" smtClean="0">
                <a:solidFill>
                  <a:srgbClr val="00B0F0"/>
                </a:solidFill>
              </a:rPr>
              <a:t>Situation</a:t>
            </a:r>
            <a:r>
              <a:rPr lang="en-US" sz="2300" dirty="0">
                <a:solidFill>
                  <a:srgbClr val="00B0F0"/>
                </a:solidFill>
              </a:rPr>
              <a:t>: </a:t>
            </a:r>
            <a:r>
              <a:rPr lang="en-US" sz="2300" b="0" dirty="0"/>
              <a:t>A bank employee with fragrance sensitivity was having problems working due to irritants such as perfume and candles. She experienced nausea and migraines. </a:t>
            </a:r>
            <a:r>
              <a:rPr lang="en-US" sz="2300" dirty="0" smtClean="0">
                <a:solidFill>
                  <a:srgbClr val="00B0F0"/>
                </a:solidFill>
              </a:rPr>
              <a:t>Solution: </a:t>
            </a:r>
            <a:r>
              <a:rPr lang="en-US" sz="2300" b="0" dirty="0"/>
              <a:t>As a reasonable accommodation, the agency made changes to its policy regarding the use of fragranced </a:t>
            </a:r>
            <a:r>
              <a:rPr lang="en-US" sz="2300" b="0" dirty="0" smtClean="0"/>
              <a:t>items. </a:t>
            </a:r>
            <a:r>
              <a:rPr lang="en-US" sz="2300" b="0" dirty="0"/>
              <a:t>The employer also purchased an air purifier and provided all employees with education </a:t>
            </a:r>
            <a:r>
              <a:rPr lang="en-US" sz="2300" b="0" dirty="0" smtClean="0"/>
              <a:t>packets. </a:t>
            </a:r>
          </a:p>
          <a:p>
            <a:pPr marL="0" indent="0">
              <a:defRPr/>
            </a:pPr>
            <a:r>
              <a:rPr lang="en-US" sz="2300" dirty="0" smtClean="0">
                <a:solidFill>
                  <a:srgbClr val="00B0F0"/>
                </a:solidFill>
              </a:rPr>
              <a:t>Reported Benefit:</a:t>
            </a:r>
            <a:r>
              <a:rPr lang="en-US" sz="2300" b="0" dirty="0" smtClean="0">
                <a:solidFill>
                  <a:srgbClr val="00B0F0"/>
                </a:solidFill>
              </a:rPr>
              <a:t> </a:t>
            </a:r>
            <a:r>
              <a:rPr lang="en-US" sz="2300" b="0" dirty="0"/>
              <a:t>The employer reported that the accommodation was extremely effective because the "employee is able to work without worrying about getting sick from strong fragrances and odors." </a:t>
            </a:r>
            <a:endParaRPr lang="en-US" sz="2300" b="0" dirty="0" smtClean="0"/>
          </a:p>
          <a:p>
            <a:pPr marL="0" indent="0">
              <a:defRPr/>
            </a:pPr>
            <a:r>
              <a:rPr lang="en-US" sz="2300" dirty="0" smtClean="0">
                <a:solidFill>
                  <a:srgbClr val="00B0F0"/>
                </a:solidFill>
              </a:rPr>
              <a:t>Reported Cost</a:t>
            </a:r>
            <a:r>
              <a:rPr lang="en-US" sz="2300" dirty="0">
                <a:solidFill>
                  <a:srgbClr val="00B0F0"/>
                </a:solidFill>
              </a:rPr>
              <a:t>: </a:t>
            </a:r>
            <a:r>
              <a:rPr lang="en-US" sz="2300" dirty="0" smtClean="0"/>
              <a:t>$200</a:t>
            </a:r>
            <a:endParaRPr lang="en-US" sz="2300" dirty="0"/>
          </a:p>
        </p:txBody>
      </p:sp>
      <p:sp>
        <p:nvSpPr>
          <p:cNvPr id="65539"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6554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B12B0AD-915B-48D2-8217-7A5DB6DC44E7}" type="slidenum">
              <a:rPr lang="en-US" altLang="en-US" sz="1400" smtClean="0">
                <a:solidFill>
                  <a:srgbClr val="FFFFFF"/>
                </a:solidFill>
              </a:rPr>
              <a:pPr>
                <a:spcBef>
                  <a:spcPct val="0"/>
                </a:spcBef>
                <a:buFontTx/>
                <a:buNone/>
              </a:pPr>
              <a:t>18</a:t>
            </a:fld>
            <a:endParaRPr lang="en-US" altLang="en-US" sz="1400" smtClean="0">
              <a:solidFill>
                <a:srgbClr val="FFFFFF"/>
              </a:solidFill>
            </a:endParaRPr>
          </a:p>
        </p:txBody>
      </p:sp>
      <p:graphicFrame>
        <p:nvGraphicFramePr>
          <p:cNvPr id="5" name="Table 4" descr="Business"/>
          <p:cNvGraphicFramePr>
            <a:graphicFrameLocks noGrp="1"/>
          </p:cNvGraphicFramePr>
          <p:nvPr>
            <p:extLst>
              <p:ext uri="{D42A27DB-BD31-4B8C-83A1-F6EECF244321}">
                <p14:modId xmlns:p14="http://schemas.microsoft.com/office/powerpoint/2010/main" val="1092692341"/>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838200" y="1295400"/>
            <a:ext cx="7848600" cy="5184775"/>
          </a:xfrm>
        </p:spPr>
        <p:txBody>
          <a:bodyPr/>
          <a:lstStyle/>
          <a:p>
            <a:pPr algn="ctr">
              <a:lnSpc>
                <a:spcPct val="90000"/>
              </a:lnSpc>
              <a:defRPr/>
            </a:pPr>
            <a:endParaRPr lang="en-US" sz="3200" dirty="0" smtClean="0">
              <a:solidFill>
                <a:srgbClr val="0096DB"/>
              </a:solidFill>
              <a:latin typeface="Arial" charset="0"/>
            </a:endParaRPr>
          </a:p>
          <a:p>
            <a:pPr algn="ctr">
              <a:lnSpc>
                <a:spcPct val="90000"/>
              </a:lnSpc>
              <a:defRPr/>
            </a:pPr>
            <a:r>
              <a:rPr lang="en-US" b="0" dirty="0" smtClean="0"/>
              <a:t>The study results consistently showed that the benefits employers receive from making workplace accommodations far outweigh the low cost. </a:t>
            </a:r>
            <a:r>
              <a:rPr lang="en-US" sz="2400" b="0" dirty="0" smtClean="0"/>
              <a:t/>
            </a:r>
            <a:br>
              <a:rPr lang="en-US" sz="2400" b="0" dirty="0" smtClean="0"/>
            </a:br>
            <a:endParaRPr lang="en-US" sz="2400" b="0" dirty="0" smtClean="0"/>
          </a:p>
          <a:p>
            <a:pPr marL="514350" indent="-514350">
              <a:buFont typeface="Wingdings" panose="05000000000000000000" pitchFamily="2" charset="2"/>
              <a:buChar char="§"/>
              <a:defRPr/>
            </a:pPr>
            <a:endParaRPr lang="en-US" sz="2400" b="0" dirty="0" smtClean="0"/>
          </a:p>
          <a:p>
            <a:pPr marL="514350" indent="-514350">
              <a:buFont typeface="Wingdings" panose="05000000000000000000" pitchFamily="2" charset="2"/>
              <a:buChar char="§"/>
              <a:defRPr/>
            </a:pPr>
            <a:endParaRPr lang="en-US" sz="2400" b="0" dirty="0"/>
          </a:p>
        </p:txBody>
      </p:sp>
      <p:sp>
        <p:nvSpPr>
          <p:cNvPr id="67587" name="Title 1"/>
          <p:cNvSpPr>
            <a:spLocks noGrp="1"/>
          </p:cNvSpPr>
          <p:nvPr>
            <p:ph type="title" idx="4294967295"/>
          </p:nvPr>
        </p:nvSpPr>
        <p:spPr>
          <a:xfrm>
            <a:off x="609600" y="381000"/>
            <a:ext cx="5410200" cy="762000"/>
          </a:xfrm>
        </p:spPr>
        <p:txBody>
          <a:bodyPr/>
          <a:lstStyle/>
          <a:p>
            <a:r>
              <a:rPr lang="en-US" altLang="en-US" smtClean="0"/>
              <a:t>“Current Events”</a:t>
            </a:r>
            <a:endParaRPr lang="en-US" altLang="en-US" smtClean="0">
              <a:solidFill>
                <a:schemeClr val="bg1"/>
              </a:solidFill>
            </a:endParaRPr>
          </a:p>
        </p:txBody>
      </p:sp>
      <p:sp>
        <p:nvSpPr>
          <p:cNvPr id="6758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C709120-A405-48D7-9A64-73E87E9D2D20}" type="slidenum">
              <a:rPr lang="en-US" altLang="en-US" sz="1400" smtClean="0">
                <a:solidFill>
                  <a:srgbClr val="FFFFFF"/>
                </a:solidFill>
              </a:rPr>
              <a:pPr>
                <a:spcBef>
                  <a:spcPct val="0"/>
                </a:spcBef>
                <a:buFontTx/>
                <a:buNone/>
              </a:pPr>
              <a:t>19</a:t>
            </a:fld>
            <a:endParaRPr lang="en-US" altLang="en-US" sz="1400" smtClean="0">
              <a:solidFill>
                <a:srgbClr val="FFFFFF"/>
              </a:solidFill>
            </a:endParaRPr>
          </a:p>
        </p:txBody>
      </p:sp>
      <p:pic>
        <p:nvPicPr>
          <p:cNvPr id="99330" name="Picture 2" descr="Stack of 100 dollar bills"/>
          <p:cNvPicPr>
            <a:picLocks noChangeAspect="1" noChangeArrowheads="1"/>
          </p:cNvPicPr>
          <p:nvPr/>
        </p:nvPicPr>
        <p:blipFill>
          <a:blip r:embed="rId3" cstate="print"/>
          <a:srcRect/>
          <a:stretch>
            <a:fillRect/>
          </a:stretch>
        </p:blipFill>
        <p:spPr bwMode="auto">
          <a:xfrm>
            <a:off x="3124200" y="3733800"/>
            <a:ext cx="3657600" cy="2420112"/>
          </a:xfrm>
          <a:prstGeom prst="rect">
            <a:avLst/>
          </a:prstGeom>
        </p:spPr>
        <p:style>
          <a:lnRef idx="0">
            <a:schemeClr val="accent1"/>
          </a:lnRef>
          <a:fillRef idx="3">
            <a:schemeClr val="accent1"/>
          </a:fillRef>
          <a:effectRef idx="3">
            <a:schemeClr val="accent1"/>
          </a:effectRef>
          <a:fontRef idx="minor">
            <a:schemeClr val="lt1"/>
          </a:fontRef>
        </p:style>
      </p:pic>
      <p:graphicFrame>
        <p:nvGraphicFramePr>
          <p:cNvPr id="6" name="Table 5" descr="Business"/>
          <p:cNvGraphicFramePr>
            <a:graphicFrameLocks noGrp="1"/>
          </p:cNvGraphicFramePr>
          <p:nvPr>
            <p:extLst>
              <p:ext uri="{D42A27DB-BD31-4B8C-83A1-F6EECF244321}">
                <p14:modId xmlns:p14="http://schemas.microsoft.com/office/powerpoint/2010/main" val="157298704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a:p>
            <a:pPr eaLnBrk="1" hangingPunct="1">
              <a:defRPr/>
            </a:pPr>
            <a:r>
              <a:rPr lang="en-US" dirty="0" smtClean="0">
                <a:solidFill>
                  <a:srgbClr val="00B0F0"/>
                </a:solidFill>
                <a:latin typeface="Arial" charset="0"/>
                <a:cs typeface="Arial" charset="0"/>
              </a:rPr>
              <a:t>From JAN: ADA Anniversary</a:t>
            </a:r>
          </a:p>
        </p:txBody>
      </p:sp>
      <p:sp>
        <p:nvSpPr>
          <p:cNvPr id="3277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3F9BF83-6B03-4AA4-BBC4-B199BB651A9B}" type="slidenum">
              <a:rPr lang="en-US" altLang="en-US" sz="1400" smtClean="0">
                <a:solidFill>
                  <a:srgbClr val="FFFFFF"/>
                </a:solidFill>
              </a:rPr>
              <a:pPr>
                <a:spcBef>
                  <a:spcPct val="0"/>
                </a:spcBef>
                <a:buFontTx/>
                <a:buNone/>
              </a:pPr>
              <a:t>2</a:t>
            </a:fld>
            <a:endParaRPr lang="en-US" altLang="en-US" sz="1400" smtClean="0">
              <a:solidFill>
                <a:srgbClr val="FFFFFF"/>
              </a:solidFill>
            </a:endParaRPr>
          </a:p>
        </p:txBody>
      </p:sp>
      <p:sp>
        <p:nvSpPr>
          <p:cNvPr id="3277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Home"/>
          <p:cNvGraphicFramePr>
            <a:graphicFrameLocks noGrp="1"/>
          </p:cNvGraphicFramePr>
          <p:nvPr>
            <p:extLst>
              <p:ext uri="{D42A27DB-BD31-4B8C-83A1-F6EECF244321}">
                <p14:modId xmlns:p14="http://schemas.microsoft.com/office/powerpoint/2010/main" val="410529090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30th Birthd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3417590"/>
            <a:ext cx="4253949" cy="2839358"/>
          </a:xfrm>
          <a:prstGeom prst="rect">
            <a:avLst/>
          </a:prstGeom>
        </p:spPr>
        <p:style>
          <a:lnRef idx="0">
            <a:schemeClr val="accent1"/>
          </a:lnRef>
          <a:fillRef idx="3">
            <a:schemeClr val="accent1"/>
          </a:fillRef>
          <a:effectRef idx="3">
            <a:schemeClr val="accent1"/>
          </a:effectRef>
          <a:fontRef idx="minor">
            <a:schemeClr val="lt1"/>
          </a:fontRef>
        </p:style>
      </p:pic>
      <p:sp>
        <p:nvSpPr>
          <p:cNvPr id="3" name="Rectangle 2"/>
          <p:cNvSpPr/>
          <p:nvPr/>
        </p:nvSpPr>
        <p:spPr>
          <a:xfrm>
            <a:off x="2419647" y="2494260"/>
            <a:ext cx="4685706"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ADA Turns 30</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909505939"/>
      </p:ext>
    </p:extLst>
  </p:cSld>
  <p:clrMapOvr>
    <a:masterClrMapping/>
  </p:clrMapOvr>
  <p:transition spd="slow">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1"/>
          </p:nvPr>
        </p:nvSpPr>
        <p:spPr>
          <a:xfrm>
            <a:off x="838200" y="1295400"/>
            <a:ext cx="7848600" cy="5184775"/>
          </a:xfrm>
        </p:spPr>
        <p:txBody>
          <a:bodyPr/>
          <a:lstStyle/>
          <a:p>
            <a:pPr eaLnBrk="1" hangingPunct="1"/>
            <a:r>
              <a:rPr lang="en-US" altLang="en-US" smtClean="0">
                <a:solidFill>
                  <a:srgbClr val="00B0F0"/>
                </a:solidFill>
              </a:rPr>
              <a:t> </a:t>
            </a:r>
          </a:p>
        </p:txBody>
      </p:sp>
      <p:sp>
        <p:nvSpPr>
          <p:cNvPr id="696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AEED6119-00BD-4BD2-BA84-3EEAB61E263F}" type="slidenum">
              <a:rPr lang="en-US" altLang="en-US" sz="1400" smtClean="0">
                <a:solidFill>
                  <a:srgbClr val="FFFFFF"/>
                </a:solidFill>
              </a:rPr>
              <a:pPr>
                <a:spcBef>
                  <a:spcPct val="0"/>
                </a:spcBef>
                <a:buFontTx/>
                <a:buNone/>
              </a:pPr>
              <a:t>20</a:t>
            </a:fld>
            <a:endParaRPr lang="en-US" altLang="en-US" sz="1400" smtClean="0">
              <a:solidFill>
                <a:srgbClr val="FFFFFF"/>
              </a:solidFill>
            </a:endParaRPr>
          </a:p>
        </p:txBody>
      </p:sp>
      <p:sp>
        <p:nvSpPr>
          <p:cNvPr id="69636"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pic>
        <p:nvPicPr>
          <p:cNvPr id="69637" name="Picture 4" descr="Stay Tuned at AskJAN.org/topics/costs.h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8350"/>
            <a:ext cx="55626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7"/>
          <p:cNvSpPr>
            <a:spLocks noChangeArrowheads="1"/>
          </p:cNvSpPr>
          <p:nvPr/>
        </p:nvSpPr>
        <p:spPr bwMode="auto">
          <a:xfrm>
            <a:off x="3838575" y="2846388"/>
            <a:ext cx="32226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81000" indent="-469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gn="ctr" eaLnBrk="1" hangingPunct="1">
              <a:spcBef>
                <a:spcPct val="0"/>
              </a:spcBef>
              <a:buClr>
                <a:srgbClr val="003399"/>
              </a:buClr>
              <a:buFontTx/>
              <a:buNone/>
            </a:pPr>
            <a:r>
              <a:rPr lang="en-US" altLang="en-US" sz="2900">
                <a:solidFill>
                  <a:schemeClr val="bg1"/>
                </a:solidFill>
              </a:rPr>
              <a:t>Stay Tuned @  </a:t>
            </a:r>
          </a:p>
          <a:p>
            <a:pPr algn="ctr" eaLnBrk="1" hangingPunct="1">
              <a:spcBef>
                <a:spcPct val="0"/>
              </a:spcBef>
              <a:buClr>
                <a:srgbClr val="003399"/>
              </a:buClr>
              <a:buFontTx/>
              <a:buNone/>
            </a:pPr>
            <a:r>
              <a:rPr lang="en-US" altLang="en-US" sz="2900">
                <a:solidFill>
                  <a:schemeClr val="bg1"/>
                </a:solidFill>
              </a:rPr>
              <a:t>AskJAN.org/topics</a:t>
            </a:r>
          </a:p>
          <a:p>
            <a:pPr algn="ctr" eaLnBrk="1" hangingPunct="1">
              <a:spcBef>
                <a:spcPct val="0"/>
              </a:spcBef>
              <a:buClr>
                <a:srgbClr val="003399"/>
              </a:buClr>
              <a:buFontTx/>
              <a:buNone/>
            </a:pPr>
            <a:r>
              <a:rPr lang="en-US" altLang="en-US" sz="2900">
                <a:solidFill>
                  <a:schemeClr val="bg1"/>
                </a:solidFill>
              </a:rPr>
              <a:t>/costs.htm</a:t>
            </a:r>
          </a:p>
          <a:p>
            <a:pPr algn="ctr" eaLnBrk="1" hangingPunct="1">
              <a:spcBef>
                <a:spcPct val="0"/>
              </a:spcBef>
              <a:buClr>
                <a:srgbClr val="003399"/>
              </a:buClr>
              <a:buFontTx/>
              <a:buNone/>
            </a:pPr>
            <a:endParaRPr lang="en-US" altLang="en-US" sz="2900">
              <a:solidFill>
                <a:schemeClr val="bg1"/>
              </a:solidFill>
            </a:endParaRPr>
          </a:p>
        </p:txBody>
      </p:sp>
      <p:sp>
        <p:nvSpPr>
          <p:cNvPr id="11" name="Rectangle 10" descr="JAN WIRE"/>
          <p:cNvSpPr/>
          <p:nvPr/>
        </p:nvSpPr>
        <p:spPr>
          <a:xfrm>
            <a:off x="685800" y="1676400"/>
            <a:ext cx="1219200" cy="4801314"/>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graphicFrame>
        <p:nvGraphicFramePr>
          <p:cNvPr id="10" name="Table 9" descr="Business"/>
          <p:cNvGraphicFramePr>
            <a:graphicFrameLocks noGrp="1"/>
          </p:cNvGraphicFramePr>
          <p:nvPr>
            <p:extLst>
              <p:ext uri="{D42A27DB-BD31-4B8C-83A1-F6EECF244321}">
                <p14:modId xmlns:p14="http://schemas.microsoft.com/office/powerpoint/2010/main" val="259705517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ADA 30th Anniversary – July 26, 2020</a:t>
            </a:r>
          </a:p>
          <a:p>
            <a:pPr marL="457200" lvl="1" indent="0">
              <a:buNone/>
            </a:pPr>
            <a:endParaRPr lang="en-US" altLang="en-US" dirty="0" smtClean="0"/>
          </a:p>
        </p:txBody>
      </p:sp>
      <p:sp>
        <p:nvSpPr>
          <p:cNvPr id="7168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699606A2-82A2-4052-A030-B968B375C20E}" type="slidenum">
              <a:rPr lang="en-US" altLang="en-US" sz="1400" smtClean="0">
                <a:solidFill>
                  <a:srgbClr val="FFFFFF"/>
                </a:solidFill>
              </a:rPr>
              <a:pPr>
                <a:spcBef>
                  <a:spcPct val="0"/>
                </a:spcBef>
                <a:buFontTx/>
                <a:buNone/>
              </a:pPr>
              <a:t>21</a:t>
            </a:fld>
            <a:endParaRPr lang="en-US" altLang="en-US" sz="1400" smtClean="0">
              <a:solidFill>
                <a:srgbClr val="FFFFFF"/>
              </a:solidFill>
            </a:endParaRPr>
          </a:p>
        </p:txBody>
      </p:sp>
      <p:sp>
        <p:nvSpPr>
          <p:cNvPr id="71684"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1029618769"/>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50197" name="Picture 21" descr="scales of jus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71800"/>
            <a:ext cx="2362200" cy="3310529"/>
          </a:xfrm>
          <a:prstGeom prst="rect">
            <a:avLst/>
          </a:prstGeom>
          <a:ln/>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1889079212"/>
      </p:ext>
    </p:extLst>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Minimal ADA Compliance</a:t>
            </a:r>
          </a:p>
          <a:p>
            <a:pPr lvl="1"/>
            <a:endParaRPr lang="en-US" altLang="en-US" dirty="0"/>
          </a:p>
          <a:p>
            <a:pPr marL="0" lvl="1" indent="0">
              <a:spcBef>
                <a:spcPts val="0"/>
              </a:spcBef>
              <a:buNone/>
            </a:pPr>
            <a:r>
              <a:rPr lang="en-US" dirty="0"/>
              <a:t>An applicant uses a wheelchair. </a:t>
            </a:r>
            <a:endParaRPr lang="en-US" dirty="0" smtClean="0"/>
          </a:p>
          <a:p>
            <a:pPr marL="0" lvl="1" indent="0">
              <a:spcBef>
                <a:spcPts val="0"/>
              </a:spcBef>
              <a:buNone/>
            </a:pPr>
            <a:r>
              <a:rPr lang="en-US" dirty="0" smtClean="0"/>
              <a:t>When </a:t>
            </a:r>
            <a:r>
              <a:rPr lang="en-US" dirty="0"/>
              <a:t>he arrived for his job </a:t>
            </a:r>
            <a:endParaRPr lang="en-US" dirty="0" smtClean="0"/>
          </a:p>
          <a:p>
            <a:pPr marL="0" lvl="1" indent="0">
              <a:spcBef>
                <a:spcPts val="0"/>
              </a:spcBef>
              <a:buNone/>
            </a:pPr>
            <a:r>
              <a:rPr lang="en-US" dirty="0" smtClean="0"/>
              <a:t>interview </a:t>
            </a:r>
            <a:r>
              <a:rPr lang="en-US" dirty="0"/>
              <a:t>he could not enter the </a:t>
            </a:r>
            <a:endParaRPr lang="en-US" dirty="0" smtClean="0"/>
          </a:p>
          <a:p>
            <a:pPr marL="0" lvl="1" indent="0">
              <a:spcBef>
                <a:spcPts val="0"/>
              </a:spcBef>
              <a:buNone/>
            </a:pPr>
            <a:r>
              <a:rPr lang="en-US" dirty="0" smtClean="0"/>
              <a:t>building </a:t>
            </a:r>
            <a:r>
              <a:rPr lang="en-US" dirty="0"/>
              <a:t>because it was </a:t>
            </a:r>
            <a:endParaRPr lang="en-US" dirty="0" smtClean="0"/>
          </a:p>
          <a:p>
            <a:pPr marL="0" lvl="1" indent="0">
              <a:spcBef>
                <a:spcPts val="0"/>
              </a:spcBef>
              <a:buNone/>
            </a:pPr>
            <a:r>
              <a:rPr lang="en-US" dirty="0" smtClean="0"/>
              <a:t>inaccessible</a:t>
            </a:r>
            <a:r>
              <a:rPr lang="en-US" dirty="0"/>
              <a:t>. The employer </a:t>
            </a:r>
            <a:endParaRPr lang="en-US" dirty="0" smtClean="0"/>
          </a:p>
          <a:p>
            <a:pPr marL="0" lvl="1" indent="0">
              <a:spcBef>
                <a:spcPts val="0"/>
              </a:spcBef>
              <a:buNone/>
            </a:pPr>
            <a:r>
              <a:rPr lang="en-US" dirty="0" smtClean="0"/>
              <a:t>apologized </a:t>
            </a:r>
            <a:r>
              <a:rPr lang="en-US" dirty="0"/>
              <a:t>and rescheduled the </a:t>
            </a:r>
            <a:endParaRPr lang="en-US" dirty="0" smtClean="0"/>
          </a:p>
          <a:p>
            <a:pPr marL="0" lvl="1" indent="0">
              <a:spcBef>
                <a:spcPts val="0"/>
              </a:spcBef>
              <a:buNone/>
            </a:pPr>
            <a:r>
              <a:rPr lang="en-US" dirty="0" smtClean="0"/>
              <a:t>interview </a:t>
            </a:r>
            <a:r>
              <a:rPr lang="en-US" dirty="0"/>
              <a:t>at an accessible location. </a:t>
            </a:r>
          </a:p>
          <a:p>
            <a:pPr lvl="1"/>
            <a:endParaRPr lang="en-US" altLang="en-US"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22</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3857500896"/>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9" name="Picture 8" descr="st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3200400"/>
            <a:ext cx="2705727" cy="24384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219235182"/>
      </p:ext>
    </p:extLst>
  </p:cSld>
  <p:clrMapOvr>
    <a:masterClrMapping/>
  </p:clrMapOvr>
  <p:transition spd="slow">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Inclusive Practices</a:t>
            </a:r>
          </a:p>
          <a:p>
            <a:pPr lvl="2"/>
            <a:r>
              <a:rPr lang="en-US" altLang="en-US" sz="2200" dirty="0" smtClean="0"/>
              <a:t>Notify </a:t>
            </a:r>
            <a:r>
              <a:rPr lang="en-US" altLang="en-US" sz="2200" dirty="0"/>
              <a:t>applicants about where and how the interview will be conducted</a:t>
            </a:r>
          </a:p>
          <a:p>
            <a:pPr lvl="2"/>
            <a:r>
              <a:rPr lang="en-US" altLang="en-US" sz="2200" dirty="0" smtClean="0"/>
              <a:t>Provide </a:t>
            </a:r>
            <a:r>
              <a:rPr lang="en-US" altLang="en-US" sz="2200" dirty="0"/>
              <a:t>contact information for additional questions or to request accommodation</a:t>
            </a:r>
          </a:p>
          <a:p>
            <a:pPr lvl="2"/>
            <a:r>
              <a:rPr lang="en-US" altLang="en-US" sz="2200" dirty="0" smtClean="0"/>
              <a:t>Hold </a:t>
            </a:r>
            <a:r>
              <a:rPr lang="en-US" altLang="en-US" sz="2200" dirty="0"/>
              <a:t>interviews in an accessible location</a:t>
            </a:r>
          </a:p>
          <a:p>
            <a:pPr lvl="2"/>
            <a:r>
              <a:rPr lang="en-US" altLang="en-US" sz="2200" dirty="0" smtClean="0"/>
              <a:t>Greet </a:t>
            </a:r>
            <a:r>
              <a:rPr lang="en-US" altLang="en-US" sz="2200" dirty="0"/>
              <a:t>applicants at the door to identify any unforeseen accessibility </a:t>
            </a:r>
            <a:r>
              <a:rPr lang="en-US" altLang="en-US" sz="2200" dirty="0" smtClean="0"/>
              <a:t>issues</a:t>
            </a:r>
          </a:p>
          <a:p>
            <a:pPr lvl="2"/>
            <a:r>
              <a:rPr lang="en-US" dirty="0"/>
              <a:t>Think about accommodation needs ahead of time</a:t>
            </a:r>
          </a:p>
          <a:p>
            <a:pPr lvl="2"/>
            <a:endParaRPr lang="en-US" altLang="en-US" sz="2200"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23</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285231938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02231443"/>
      </p:ext>
    </p:extLst>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Minimal ADA Compliance</a:t>
            </a:r>
          </a:p>
          <a:p>
            <a:pPr lvl="1"/>
            <a:endParaRPr lang="en-US" altLang="en-US" dirty="0" smtClean="0"/>
          </a:p>
          <a:p>
            <a:pPr marL="0" lvl="1" indent="0">
              <a:spcBef>
                <a:spcPts val="0"/>
              </a:spcBef>
              <a:buNone/>
            </a:pPr>
            <a:r>
              <a:rPr lang="en-US" dirty="0" smtClean="0"/>
              <a:t>An </a:t>
            </a:r>
            <a:r>
              <a:rPr lang="en-US" dirty="0"/>
              <a:t>employer lets employees telework at their supervisors’ discretion. An employee with a disability asks to telework, but is denied by her supervisor who is against teleworking. The employee goes to HR, and goes through the accommodation process, and is allowed to telework as an accommodation. </a:t>
            </a:r>
            <a:endParaRPr lang="en-US" altLang="en-US"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24</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1316373812"/>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00291422"/>
      </p:ext>
    </p:extLst>
  </p:cSld>
  <p:clrMapOvr>
    <a:masterClrMapping/>
  </p:clrMapOvr>
  <p:transition spd="slow">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Inclusive Practices</a:t>
            </a:r>
          </a:p>
          <a:p>
            <a:pPr lvl="2"/>
            <a:r>
              <a:rPr lang="en-US" altLang="en-US" sz="2200" dirty="0" smtClean="0"/>
              <a:t>Don’t </a:t>
            </a:r>
            <a:r>
              <a:rPr lang="en-US" altLang="en-US" sz="2200" dirty="0"/>
              <a:t>make employees with disabilities jump through extra hoops </a:t>
            </a:r>
          </a:p>
          <a:p>
            <a:pPr lvl="2"/>
            <a:r>
              <a:rPr lang="en-US" altLang="en-US" sz="2200" dirty="0" smtClean="0"/>
              <a:t>Have </a:t>
            </a:r>
            <a:r>
              <a:rPr lang="en-US" altLang="en-US" sz="2200" dirty="0"/>
              <a:t>an automatic review of any denial of accommodation by a supervisor</a:t>
            </a:r>
          </a:p>
          <a:p>
            <a:pPr lvl="2"/>
            <a:r>
              <a:rPr lang="en-US" altLang="en-US" sz="2200" dirty="0" smtClean="0"/>
              <a:t>Have </a:t>
            </a:r>
            <a:r>
              <a:rPr lang="en-US" altLang="en-US" sz="2200" dirty="0"/>
              <a:t>a centralized accommodation process and designated expert</a:t>
            </a:r>
          </a:p>
          <a:p>
            <a:pPr lvl="2"/>
            <a:r>
              <a:rPr lang="en-US" altLang="en-US" sz="2200" dirty="0" smtClean="0"/>
              <a:t>Build </a:t>
            </a:r>
            <a:r>
              <a:rPr lang="en-US" altLang="en-US" sz="2200" dirty="0"/>
              <a:t>accommodations into policies</a:t>
            </a:r>
          </a:p>
          <a:p>
            <a:pPr lvl="2"/>
            <a:r>
              <a:rPr lang="en-US" altLang="en-US" sz="2200" dirty="0" smtClean="0"/>
              <a:t>Have </a:t>
            </a:r>
            <a:r>
              <a:rPr lang="en-US" altLang="en-US" sz="2200" dirty="0"/>
              <a:t>flexible policies for all employees (telework, flexible schedules, leave)</a:t>
            </a:r>
          </a:p>
          <a:p>
            <a:pPr lvl="2"/>
            <a:endParaRPr lang="en-US" altLang="en-US" sz="2200"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25</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395112787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87073363"/>
      </p:ext>
    </p:extLst>
  </p:cSld>
  <p:clrMapOvr>
    <a:masterClrMapping/>
  </p:clrMapOvr>
  <p:transition spd="slow">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Minimal ADA Compliance</a:t>
            </a:r>
          </a:p>
          <a:p>
            <a:pPr lvl="1"/>
            <a:endParaRPr lang="en-US" altLang="en-US" dirty="0"/>
          </a:p>
          <a:p>
            <a:pPr marL="0" lvl="1" indent="0">
              <a:spcBef>
                <a:spcPts val="0"/>
              </a:spcBef>
              <a:buNone/>
            </a:pPr>
            <a:r>
              <a:rPr lang="en-US" dirty="0"/>
              <a:t>An employer has been giving sit/stand workstations to any employees who request them, but after multiple requests decides to only give them if needed for a disability. The employer takes the workstations away from everyone and provides information about how to request one as an accommodation. </a:t>
            </a:r>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26</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17029020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00283642"/>
      </p:ext>
    </p:extLst>
  </p:cSld>
  <p:clrMapOvr>
    <a:masterClrMapping/>
  </p:clrMapOvr>
  <p:transition spd="slow">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Inclusive Practices</a:t>
            </a:r>
          </a:p>
          <a:p>
            <a:pPr lvl="2"/>
            <a:r>
              <a:rPr lang="en-US" altLang="en-US" sz="2200" dirty="0" smtClean="0"/>
              <a:t>Grandfather </a:t>
            </a:r>
            <a:r>
              <a:rPr lang="en-US" altLang="en-US" sz="2200" dirty="0"/>
              <a:t>in the employees who already have workstations</a:t>
            </a:r>
          </a:p>
          <a:p>
            <a:pPr lvl="2"/>
            <a:r>
              <a:rPr lang="en-US" altLang="en-US" sz="2200" dirty="0" smtClean="0"/>
              <a:t>Don’t </a:t>
            </a:r>
            <a:r>
              <a:rPr lang="en-US" altLang="en-US" sz="2200" dirty="0"/>
              <a:t>remove the workstations until the accommodation process is complete</a:t>
            </a:r>
          </a:p>
          <a:p>
            <a:pPr lvl="2"/>
            <a:r>
              <a:rPr lang="en-US" altLang="en-US" sz="2200" dirty="0" smtClean="0"/>
              <a:t>Practice </a:t>
            </a:r>
            <a:r>
              <a:rPr lang="en-US" altLang="en-US" sz="2200" dirty="0"/>
              <a:t>universal design</a:t>
            </a:r>
          </a:p>
          <a:p>
            <a:pPr lvl="2"/>
            <a:r>
              <a:rPr lang="en-US" altLang="en-US" sz="2200" dirty="0" smtClean="0"/>
              <a:t>Provide </a:t>
            </a:r>
            <a:r>
              <a:rPr lang="en-US" altLang="en-US" sz="2200" dirty="0"/>
              <a:t>ergonomic workstations for all or at least provide some ergonomic equipment for all</a:t>
            </a:r>
          </a:p>
          <a:p>
            <a:pPr lvl="2"/>
            <a:endParaRPr lang="en-US" altLang="en-US" sz="2200"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27</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3141928082"/>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7034600"/>
      </p:ext>
    </p:extLst>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Minimal ADA Compliance</a:t>
            </a:r>
          </a:p>
          <a:p>
            <a:pPr lvl="1"/>
            <a:endParaRPr lang="en-US" altLang="en-US" dirty="0"/>
          </a:p>
          <a:p>
            <a:pPr marL="0" lvl="1" indent="0">
              <a:spcBef>
                <a:spcPts val="0"/>
              </a:spcBef>
              <a:buNone/>
            </a:pPr>
            <a:r>
              <a:rPr lang="en-US" dirty="0"/>
              <a:t>An employee discloses that he is addicted to illegal drugs and wants to get help. He asks for leave time to go to rehab. The employer has a zero tolerance policy for illegal drug use and terminates the employee under the policy. </a:t>
            </a:r>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28</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1594469138"/>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4881510"/>
      </p:ext>
    </p:extLst>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Inclusive Practices</a:t>
            </a:r>
          </a:p>
          <a:p>
            <a:pPr lvl="2"/>
            <a:r>
              <a:rPr lang="en-US" altLang="en-US" sz="2200" dirty="0" smtClean="0"/>
              <a:t>Allow </a:t>
            </a:r>
            <a:r>
              <a:rPr lang="en-US" altLang="en-US" sz="2200" dirty="0"/>
              <a:t>leave when an employee voluntarily comes forward and wants to get help</a:t>
            </a:r>
          </a:p>
          <a:p>
            <a:pPr lvl="2"/>
            <a:r>
              <a:rPr lang="en-US" altLang="en-US" sz="2200" dirty="0" smtClean="0"/>
              <a:t>Use </a:t>
            </a:r>
            <a:r>
              <a:rPr lang="en-US" altLang="en-US" sz="2200" dirty="0"/>
              <a:t>a last chance agreement</a:t>
            </a:r>
          </a:p>
          <a:p>
            <a:pPr lvl="2"/>
            <a:r>
              <a:rPr lang="en-US" altLang="en-US" sz="2200" dirty="0" smtClean="0"/>
              <a:t>Allow </a:t>
            </a:r>
            <a:r>
              <a:rPr lang="en-US" altLang="en-US" sz="2200" dirty="0"/>
              <a:t>all employees a chance for sponsored </a:t>
            </a:r>
            <a:r>
              <a:rPr lang="en-US" altLang="en-US" sz="2200" dirty="0" smtClean="0"/>
              <a:t>treatment</a:t>
            </a:r>
            <a:endParaRPr lang="en-US" altLang="en-US" sz="2200" dirty="0"/>
          </a:p>
          <a:p>
            <a:pPr lvl="2"/>
            <a:r>
              <a:rPr lang="en-US" altLang="en-US" sz="2200" dirty="0" smtClean="0"/>
              <a:t>Provide </a:t>
            </a:r>
            <a:r>
              <a:rPr lang="en-US" altLang="en-US" sz="2200" dirty="0"/>
              <a:t>an EAP and other workplace supports</a:t>
            </a:r>
          </a:p>
          <a:p>
            <a:pPr lvl="2"/>
            <a:endParaRPr lang="en-US" altLang="en-US" sz="2200"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29</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217020977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4955965"/>
      </p:ext>
    </p:extLst>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a:p>
            <a:pPr eaLnBrk="1" hangingPunct="1">
              <a:defRPr/>
            </a:pPr>
            <a:r>
              <a:rPr lang="en-US" dirty="0" smtClean="0">
                <a:solidFill>
                  <a:srgbClr val="00B0F0"/>
                </a:solidFill>
                <a:latin typeface="Arial" charset="0"/>
                <a:cs typeface="Arial" charset="0"/>
              </a:rPr>
              <a:t>From JAN: Numbers</a:t>
            </a:r>
          </a:p>
          <a:p>
            <a:pPr lvl="1">
              <a:defRPr/>
            </a:pPr>
            <a:r>
              <a:rPr lang="en-US" dirty="0" smtClean="0"/>
              <a:t>44,000+</a:t>
            </a:r>
            <a:r>
              <a:rPr lang="en-US" kern="0" dirty="0" smtClean="0">
                <a:solidFill>
                  <a:srgbClr val="002060"/>
                </a:solidFill>
                <a:latin typeface="Arial"/>
              </a:rPr>
              <a:t> contacts per year</a:t>
            </a:r>
          </a:p>
          <a:p>
            <a:pPr lvl="2">
              <a:defRPr/>
            </a:pPr>
            <a:r>
              <a:rPr lang="en-US" sz="1800" kern="0" dirty="0" smtClean="0">
                <a:solidFill>
                  <a:srgbClr val="002060"/>
                </a:solidFill>
                <a:latin typeface="Arial"/>
              </a:rPr>
              <a:t>50% electronic</a:t>
            </a:r>
          </a:p>
          <a:p>
            <a:pPr lvl="1">
              <a:defRPr/>
            </a:pPr>
            <a:r>
              <a:rPr lang="en-US" kern="0" dirty="0" smtClean="0">
                <a:solidFill>
                  <a:srgbClr val="002060"/>
                </a:solidFill>
                <a:latin typeface="Arial"/>
              </a:rPr>
              <a:t>21.5 million Webpage requests per year</a:t>
            </a:r>
            <a:endParaRPr lang="en-US" dirty="0" smtClean="0"/>
          </a:p>
          <a:p>
            <a:pPr lvl="1">
              <a:defRPr/>
            </a:pPr>
            <a:endParaRPr lang="en-US" dirty="0" smtClean="0">
              <a:latin typeface="Arial" charset="0"/>
              <a:cs typeface="Arial" charset="0"/>
            </a:endParaRPr>
          </a:p>
        </p:txBody>
      </p:sp>
      <p:sp>
        <p:nvSpPr>
          <p:cNvPr id="3277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3F9BF83-6B03-4AA4-BBC4-B199BB651A9B}" type="slidenum">
              <a:rPr lang="en-US" altLang="en-US" sz="1400" smtClean="0">
                <a:solidFill>
                  <a:srgbClr val="FFFFFF"/>
                </a:solidFill>
              </a:rPr>
              <a:pPr>
                <a:spcBef>
                  <a:spcPct val="0"/>
                </a:spcBef>
                <a:buFontTx/>
                <a:buNone/>
              </a:pPr>
              <a:t>3</a:t>
            </a:fld>
            <a:endParaRPr lang="en-US" altLang="en-US" sz="1400" smtClean="0">
              <a:solidFill>
                <a:srgbClr val="FFFFFF"/>
              </a:solidFill>
            </a:endParaRPr>
          </a:p>
        </p:txBody>
      </p:sp>
      <p:sp>
        <p:nvSpPr>
          <p:cNvPr id="3277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Home"/>
          <p:cNvGraphicFramePr>
            <a:graphicFrameLocks noGrp="1"/>
          </p:cNvGraphicFramePr>
          <p:nvPr>
            <p:extLst>
              <p:ext uri="{D42A27DB-BD31-4B8C-83A1-F6EECF244321}">
                <p14:modId xmlns:p14="http://schemas.microsoft.com/office/powerpoint/2010/main" val="3828761268"/>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8" name="Picture 5" descr="Binary numbers."/>
          <p:cNvPicPr>
            <a:picLocks noChangeAspect="1" noChangeArrowheads="1"/>
          </p:cNvPicPr>
          <p:nvPr/>
        </p:nvPicPr>
        <p:blipFill>
          <a:blip r:embed="rId3" cstate="print"/>
          <a:srcRect/>
          <a:stretch>
            <a:fillRect/>
          </a:stretch>
        </p:blipFill>
        <p:spPr bwMode="auto">
          <a:xfrm>
            <a:off x="2286000" y="3581401"/>
            <a:ext cx="5319929" cy="2743200"/>
          </a:xfrm>
          <a:prstGeom prst="rect">
            <a:avLst/>
          </a:prstGeom>
          <a:ln>
            <a:headEnd/>
            <a:tailEnd/>
          </a:ln>
        </p:spPr>
        <p:style>
          <a:lnRef idx="0">
            <a:schemeClr val="accent1"/>
          </a:lnRef>
          <a:fillRef idx="3">
            <a:schemeClr val="accent1"/>
          </a:fillRef>
          <a:effectRef idx="3">
            <a:schemeClr val="accent1"/>
          </a:effectRef>
          <a:fontRef idx="minor">
            <a:schemeClr val="lt1"/>
          </a:fontRef>
        </p:style>
      </p:pic>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Minimal ADA Compliance</a:t>
            </a:r>
          </a:p>
          <a:p>
            <a:pPr lvl="1"/>
            <a:endParaRPr lang="en-US" altLang="en-US" dirty="0"/>
          </a:p>
          <a:p>
            <a:pPr marL="0" lvl="1" indent="0">
              <a:spcBef>
                <a:spcPts val="0"/>
              </a:spcBef>
              <a:buNone/>
            </a:pPr>
            <a:r>
              <a:rPr lang="en-US" dirty="0"/>
              <a:t>An employee with PTSD was allowed to bring his service dog to work. His coworkers asked his supervisor why he was allowed to bring a dog to work. The supervisor indicated that she would not discuss another employee with coworkers. </a:t>
            </a:r>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30</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3690820179"/>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118863"/>
      </p:ext>
    </p:extLst>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838200" y="1295400"/>
            <a:ext cx="7848600" cy="5184775"/>
          </a:xfrm>
        </p:spPr>
        <p:txBody>
          <a:bodyPr>
            <a:normAutofit/>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Legal: Americans with Disabilities Act</a:t>
            </a:r>
          </a:p>
          <a:p>
            <a:pPr lvl="1"/>
            <a:r>
              <a:rPr lang="en-US" altLang="en-US" dirty="0" smtClean="0"/>
              <a:t>Inclusive Practices</a:t>
            </a:r>
          </a:p>
          <a:p>
            <a:pPr lvl="2"/>
            <a:r>
              <a:rPr lang="en-US" altLang="en-US" sz="2200" dirty="0" smtClean="0"/>
              <a:t>Provide </a:t>
            </a:r>
            <a:r>
              <a:rPr lang="en-US" altLang="en-US" sz="2200" dirty="0"/>
              <a:t>options for how to respond to coworkers</a:t>
            </a:r>
          </a:p>
          <a:p>
            <a:pPr lvl="2"/>
            <a:r>
              <a:rPr lang="en-US" altLang="en-US" sz="2200" dirty="0" smtClean="0"/>
              <a:t>Ask </a:t>
            </a:r>
            <a:r>
              <a:rPr lang="en-US" altLang="en-US" sz="2200" dirty="0"/>
              <a:t>employees with disabilities if they would like to voluntarily educate coworkers</a:t>
            </a:r>
          </a:p>
          <a:p>
            <a:pPr lvl="2"/>
            <a:r>
              <a:rPr lang="en-US" altLang="en-US" sz="2200" dirty="0" smtClean="0"/>
              <a:t>Do </a:t>
            </a:r>
            <a:r>
              <a:rPr lang="en-US" altLang="en-US" sz="2200" dirty="0"/>
              <a:t>general disability awareness and etiquette training</a:t>
            </a:r>
          </a:p>
          <a:p>
            <a:pPr lvl="2"/>
            <a:endParaRPr lang="en-US" altLang="en-US" sz="2200" dirty="0" smtClean="0"/>
          </a:p>
          <a:p>
            <a:pPr lvl="2"/>
            <a:endParaRPr lang="en-US" altLang="en-US" sz="2200" dirty="0" smtClean="0"/>
          </a:p>
          <a:p>
            <a:pPr lvl="2"/>
            <a:endParaRPr lang="en-US" altLang="en-US" sz="2200" dirty="0" smtClean="0"/>
          </a:p>
          <a:p>
            <a:pPr lvl="1"/>
            <a:endParaRPr lang="en-US" altLang="en-US" dirty="0" smtClean="0"/>
          </a:p>
        </p:txBody>
      </p:sp>
      <p:sp>
        <p:nvSpPr>
          <p:cNvPr id="737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56DA038-DF9D-4D68-A1C7-6E61B813FA90}" type="slidenum">
              <a:rPr lang="en-US" altLang="en-US" sz="1400" smtClean="0">
                <a:solidFill>
                  <a:srgbClr val="FFFFFF"/>
                </a:solidFill>
              </a:rPr>
              <a:pPr>
                <a:spcBef>
                  <a:spcPct val="0"/>
                </a:spcBef>
                <a:buFontTx/>
                <a:buNone/>
              </a:pPr>
              <a:t>31</a:t>
            </a:fld>
            <a:endParaRPr lang="en-US" altLang="en-US" sz="1400" smtClean="0">
              <a:solidFill>
                <a:srgbClr val="FFFFFF"/>
              </a:solidFill>
            </a:endParaRPr>
          </a:p>
        </p:txBody>
      </p:sp>
      <p:sp>
        <p:nvSpPr>
          <p:cNvPr id="737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1564880051"/>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Employees shaking ha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4343400"/>
            <a:ext cx="2971800" cy="1982568"/>
          </a:xfrm>
          <a:prstGeom prst="rect">
            <a:avLst/>
          </a:prstGeom>
        </p:spPr>
      </p:pic>
    </p:spTree>
    <p:extLst>
      <p:ext uri="{BB962C8B-B14F-4D97-AF65-F5344CB8AC3E}">
        <p14:creationId xmlns:p14="http://schemas.microsoft.com/office/powerpoint/2010/main" val="2774075565"/>
      </p:ext>
    </p:extLst>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838200" y="1295400"/>
            <a:ext cx="7848600" cy="5184775"/>
          </a:xfrm>
        </p:spPr>
        <p:txBody>
          <a:bodyPr/>
          <a:lstStyle/>
          <a:p>
            <a:pPr eaLnBrk="1" hangingPunct="1"/>
            <a:endParaRPr lang="en-US" altLang="en-US" smtClean="0">
              <a:solidFill>
                <a:srgbClr val="00B0F0"/>
              </a:solidFill>
            </a:endParaRPr>
          </a:p>
        </p:txBody>
      </p:sp>
      <p:sp>
        <p:nvSpPr>
          <p:cNvPr id="8192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8FEFE22-28FA-4F10-9B21-5750C555E42B}" type="slidenum">
              <a:rPr lang="en-US" altLang="en-US" sz="1400" smtClean="0">
                <a:solidFill>
                  <a:srgbClr val="FFFFFF"/>
                </a:solidFill>
              </a:rPr>
              <a:pPr>
                <a:spcBef>
                  <a:spcPct val="0"/>
                </a:spcBef>
                <a:buFontTx/>
                <a:buNone/>
              </a:pPr>
              <a:t>32</a:t>
            </a:fld>
            <a:endParaRPr lang="en-US" altLang="en-US" sz="1400" smtClean="0">
              <a:solidFill>
                <a:srgbClr val="FFFFFF"/>
              </a:solidFill>
            </a:endParaRPr>
          </a:p>
        </p:txBody>
      </p:sp>
      <p:sp>
        <p:nvSpPr>
          <p:cNvPr id="81924"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Politics"/>
          <p:cNvGraphicFramePr>
            <a:graphicFrameLocks noGrp="1"/>
          </p:cNvGraphicFramePr>
          <p:nvPr>
            <p:extLst>
              <p:ext uri="{D42A27DB-BD31-4B8C-83A1-F6EECF244321}">
                <p14:modId xmlns:p14="http://schemas.microsoft.com/office/powerpoint/2010/main" val="2317065421"/>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Politics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81941" name="Picture 4" descr="Stay Tuned at AskJA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8350"/>
            <a:ext cx="55626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Rectangle 7"/>
          <p:cNvSpPr>
            <a:spLocks noChangeArrowheads="1"/>
          </p:cNvSpPr>
          <p:nvPr/>
        </p:nvSpPr>
        <p:spPr bwMode="auto">
          <a:xfrm>
            <a:off x="3886200" y="3048000"/>
            <a:ext cx="31289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81000" indent="-469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gn="ctr" eaLnBrk="1" hangingPunct="1">
              <a:spcBef>
                <a:spcPct val="0"/>
              </a:spcBef>
              <a:buClr>
                <a:srgbClr val="003399"/>
              </a:buClr>
              <a:buFontTx/>
              <a:buNone/>
            </a:pPr>
            <a:r>
              <a:rPr lang="en-US" altLang="en-US">
                <a:solidFill>
                  <a:schemeClr val="bg1"/>
                </a:solidFill>
              </a:rPr>
              <a:t>Stay Tuned @  </a:t>
            </a:r>
          </a:p>
          <a:p>
            <a:pPr algn="ctr" eaLnBrk="1" hangingPunct="1">
              <a:spcBef>
                <a:spcPct val="0"/>
              </a:spcBef>
              <a:buClr>
                <a:srgbClr val="003399"/>
              </a:buClr>
              <a:buFontTx/>
              <a:buNone/>
            </a:pPr>
            <a:r>
              <a:rPr lang="en-US" altLang="en-US">
                <a:solidFill>
                  <a:schemeClr val="bg1"/>
                </a:solidFill>
              </a:rPr>
              <a:t>AskJAN.org</a:t>
            </a:r>
          </a:p>
          <a:p>
            <a:pPr algn="ctr" eaLnBrk="1" hangingPunct="1">
              <a:spcBef>
                <a:spcPct val="0"/>
              </a:spcBef>
              <a:buClr>
                <a:srgbClr val="003399"/>
              </a:buClr>
              <a:buFontTx/>
              <a:buNone/>
            </a:pPr>
            <a:endParaRPr lang="en-US" altLang="en-US">
              <a:solidFill>
                <a:schemeClr val="bg1"/>
              </a:solidFill>
            </a:endParaRPr>
          </a:p>
        </p:txBody>
      </p:sp>
      <p:sp>
        <p:nvSpPr>
          <p:cNvPr id="11" name="Rectangle 10" descr="JAN WIRE"/>
          <p:cNvSpPr/>
          <p:nvPr/>
        </p:nvSpPr>
        <p:spPr>
          <a:xfrm>
            <a:off x="685800" y="1676400"/>
            <a:ext cx="1219200" cy="4801314"/>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Tree>
  </p:cSld>
  <p:clrMapOvr>
    <a:masterClrMapping/>
  </p:clrMapOvr>
  <p:transition spd="slow">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p:txBody>
          <a:bodyPr/>
          <a:lstStyle/>
          <a:p>
            <a:pPr eaLnBrk="1" hangingPunct="1"/>
            <a:endParaRPr lang="en-US" altLang="en-US" dirty="0" smtClean="0">
              <a:solidFill>
                <a:srgbClr val="00B0F0"/>
              </a:solidFill>
            </a:endParaRPr>
          </a:p>
          <a:p>
            <a:pPr marL="0" indent="0" eaLnBrk="1" hangingPunct="1"/>
            <a:r>
              <a:rPr lang="en-US" altLang="en-US" dirty="0" smtClean="0">
                <a:solidFill>
                  <a:srgbClr val="00B0F0"/>
                </a:solidFill>
              </a:rPr>
              <a:t>Mobility: https://</a:t>
            </a:r>
            <a:r>
              <a:rPr lang="en-US" altLang="en-US" dirty="0" err="1" smtClean="0">
                <a:solidFill>
                  <a:srgbClr val="00B0F0"/>
                </a:solidFill>
              </a:rPr>
              <a:t>wewalk.io</a:t>
            </a:r>
            <a:r>
              <a:rPr lang="en-US" altLang="en-US" dirty="0" smtClean="0">
                <a:solidFill>
                  <a:srgbClr val="00B0F0"/>
                </a:solidFill>
              </a:rPr>
              <a:t>/</a:t>
            </a:r>
            <a:r>
              <a:rPr lang="en-US" altLang="en-US" dirty="0" err="1" smtClean="0">
                <a:solidFill>
                  <a:srgbClr val="00B0F0"/>
                </a:solidFill>
              </a:rPr>
              <a:t>en</a:t>
            </a:r>
            <a:endParaRPr lang="en-US" altLang="en-US" dirty="0" smtClean="0">
              <a:solidFill>
                <a:srgbClr val="00B0F0"/>
              </a:solidFill>
            </a:endParaRPr>
          </a:p>
          <a:p>
            <a:pPr marL="857250" lvl="1" indent="-457200" eaLnBrk="1" hangingPunct="1"/>
            <a:r>
              <a:rPr lang="en-US" b="1" dirty="0" err="1" smtClean="0"/>
              <a:t>WeWalk</a:t>
            </a:r>
            <a:r>
              <a:rPr lang="en-US" b="1" dirty="0" smtClean="0"/>
              <a:t> Smart Cane</a:t>
            </a:r>
            <a:endParaRPr lang="en-US" altLang="en-US" dirty="0" smtClean="0"/>
          </a:p>
        </p:txBody>
      </p:sp>
      <p:sp>
        <p:nvSpPr>
          <p:cNvPr id="9216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41D87A1-738E-4454-9DD6-8BCABBB9D19B}" type="slidenum">
              <a:rPr lang="en-US" altLang="en-US" sz="1400" smtClean="0">
                <a:solidFill>
                  <a:srgbClr val="FFFFFF"/>
                </a:solidFill>
              </a:rPr>
              <a:pPr>
                <a:spcBef>
                  <a:spcPct val="0"/>
                </a:spcBef>
                <a:buFontTx/>
                <a:buNone/>
              </a:pPr>
              <a:t>33</a:t>
            </a:fld>
            <a:endParaRPr lang="en-US" altLang="en-US" sz="1400" smtClean="0">
              <a:solidFill>
                <a:srgbClr val="FFFFFF"/>
              </a:solidFill>
            </a:endParaRPr>
          </a:p>
        </p:txBody>
      </p:sp>
      <p:sp>
        <p:nvSpPr>
          <p:cNvPr id="92164" name="Title 1"/>
          <p:cNvSpPr>
            <a:spLocks noGrp="1"/>
          </p:cNvSpPr>
          <p:nvPr>
            <p:ph type="title" idx="4294967295"/>
          </p:nvPr>
        </p:nvSpPr>
        <p:spPr>
          <a:xfrm>
            <a:off x="533400" y="381000"/>
            <a:ext cx="52578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244081789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4" name="Picture 3" descr="Smart Ca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743200"/>
            <a:ext cx="6515100" cy="3411379"/>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1242700390"/>
      </p:ext>
    </p:extLst>
  </p:cSld>
  <p:clrMapOvr>
    <a:masterClrMapping/>
  </p:clrMapOvr>
  <p:transition spd="slow">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eaLnBrk="1" hangingPunct="1"/>
            <a:r>
              <a:rPr lang="en-US" altLang="en-US" sz="2600" dirty="0" smtClean="0">
                <a:solidFill>
                  <a:srgbClr val="00B0F0"/>
                </a:solidFill>
              </a:rPr>
              <a:t>Mobility: https://</a:t>
            </a:r>
            <a:r>
              <a:rPr lang="en-US" altLang="en-US" sz="2600" dirty="0" err="1" smtClean="0">
                <a:solidFill>
                  <a:srgbClr val="00B0F0"/>
                </a:solidFill>
              </a:rPr>
              <a:t>www.segway.com</a:t>
            </a:r>
            <a:endParaRPr lang="en-US" altLang="en-US" sz="2600" dirty="0" smtClean="0">
              <a:solidFill>
                <a:srgbClr val="00B0F0"/>
              </a:solidFill>
            </a:endParaRPr>
          </a:p>
          <a:p>
            <a:pPr lvl="1"/>
            <a:r>
              <a:rPr lang="en-US" altLang="en-US" dirty="0" smtClean="0"/>
              <a:t>Segway S-Pod</a:t>
            </a:r>
            <a:endParaRPr lang="en-US" dirty="0">
              <a:hlinkClick r:id="rId3"/>
            </a:endParaRPr>
          </a:p>
          <a:p>
            <a:pPr lvl="1"/>
            <a:endParaRPr lang="en-US" altLang="en-US" dirty="0" smtClean="0"/>
          </a:p>
        </p:txBody>
      </p:sp>
      <p:sp>
        <p:nvSpPr>
          <p:cNvPr id="9011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F18DEAC-4803-4C10-B871-111AFB2FD7CF}" type="slidenum">
              <a:rPr lang="en-US" altLang="en-US" sz="1400" smtClean="0">
                <a:solidFill>
                  <a:srgbClr val="FFFFFF"/>
                </a:solidFill>
              </a:rPr>
              <a:pPr>
                <a:spcBef>
                  <a:spcPct val="0"/>
                </a:spcBef>
                <a:buFontTx/>
                <a:buNone/>
              </a:pPr>
              <a:t>34</a:t>
            </a:fld>
            <a:endParaRPr lang="en-US" altLang="en-US" sz="1400" smtClean="0">
              <a:solidFill>
                <a:srgbClr val="FFFFFF"/>
              </a:solidFill>
            </a:endParaRPr>
          </a:p>
        </p:txBody>
      </p:sp>
      <p:sp>
        <p:nvSpPr>
          <p:cNvPr id="90116"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3601961653"/>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3" name="Picture 2" descr="Segway S-Po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3727569" cy="3339493"/>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spd="slow">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Mobility: https://accessible-</a:t>
            </a:r>
            <a:r>
              <a:rPr lang="en-US" altLang="en-US" dirty="0" err="1" smtClean="0">
                <a:solidFill>
                  <a:srgbClr val="00B0F0"/>
                </a:solidFill>
              </a:rPr>
              <a:t>japan.com</a:t>
            </a:r>
            <a:endParaRPr lang="en-US" altLang="en-US" dirty="0" smtClean="0">
              <a:solidFill>
                <a:srgbClr val="00B0F0"/>
              </a:solidFill>
            </a:endParaRPr>
          </a:p>
          <a:p>
            <a:pPr marL="857250" lvl="1" indent="-457200" eaLnBrk="1" hangingPunct="1"/>
            <a:r>
              <a:rPr lang="en-US" dirty="0" smtClean="0"/>
              <a:t>Accessible Escalator</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35</a:t>
            </a:fld>
            <a:endParaRPr lang="en-US" altLang="en-US" sz="1400" smtClean="0">
              <a:solidFill>
                <a:srgbClr val="FFFFFF"/>
              </a:solidFill>
            </a:endParaRPr>
          </a:p>
        </p:txBody>
      </p:sp>
      <p:sp>
        <p:nvSpPr>
          <p:cNvPr id="94212"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3058897633"/>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3" name="Picture 2" descr="image of accessible escala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895600"/>
            <a:ext cx="6934200" cy="2971800"/>
          </a:xfrm>
          <a:prstGeom prst="rect">
            <a:avLst/>
          </a:prstGeom>
        </p:spPr>
      </p:pic>
    </p:spTree>
    <p:extLst>
      <p:ext uri="{BB962C8B-B14F-4D97-AF65-F5344CB8AC3E}">
        <p14:creationId xmlns:p14="http://schemas.microsoft.com/office/powerpoint/2010/main" val="691160637"/>
      </p:ext>
    </p:extLst>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marL="0" indent="0" eaLnBrk="1" hangingPunct="1"/>
            <a:r>
              <a:rPr lang="en-US" altLang="en-US" dirty="0" smtClean="0">
                <a:solidFill>
                  <a:srgbClr val="00B0F0"/>
                </a:solidFill>
              </a:rPr>
              <a:t>Communicating: https://wearable-</a:t>
            </a:r>
            <a:r>
              <a:rPr lang="en-US" altLang="en-US" dirty="0" err="1" smtClean="0">
                <a:solidFill>
                  <a:srgbClr val="00B0F0"/>
                </a:solidFill>
              </a:rPr>
              <a:t>technologies.com</a:t>
            </a:r>
            <a:endParaRPr lang="en-US" altLang="en-US" dirty="0" smtClean="0">
              <a:solidFill>
                <a:srgbClr val="00B0F0"/>
              </a:solidFill>
            </a:endParaRPr>
          </a:p>
          <a:p>
            <a:pPr marL="857250" lvl="1" indent="-457200" eaLnBrk="1" hangingPunct="1"/>
            <a:r>
              <a:rPr lang="en-US" dirty="0" smtClean="0"/>
              <a:t>Sign-IO gloves</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36</a:t>
            </a:fld>
            <a:endParaRPr lang="en-US" altLang="en-US" sz="1400" smtClean="0">
              <a:solidFill>
                <a:srgbClr val="FFFFFF"/>
              </a:solidFill>
            </a:endParaRPr>
          </a:p>
        </p:txBody>
      </p:sp>
      <p:sp>
        <p:nvSpPr>
          <p:cNvPr id="94212" name="Title 1"/>
          <p:cNvSpPr>
            <a:spLocks noGrp="1"/>
          </p:cNvSpPr>
          <p:nvPr>
            <p:ph type="title" idx="4294967295"/>
          </p:nvPr>
        </p:nvSpPr>
        <p:spPr>
          <a:xfrm>
            <a:off x="533400" y="381000"/>
            <a:ext cx="52578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1280046913"/>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1026" name="Picture 2" descr="Allela demonstrating Sign-IO glove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19600" y="2514600"/>
            <a:ext cx="3411935" cy="3427928"/>
          </a:xfrm>
          <a:prstGeom prst="rect">
            <a:avLst/>
          </a:prstGeom>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3642179009"/>
      </p:ext>
    </p:extLst>
  </p:cSld>
  <p:clrMapOvr>
    <a:masterClrMapping/>
  </p:clrMapOvr>
  <p:transition spd="slow">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eaLnBrk="1" hangingPunct="1"/>
            <a:r>
              <a:rPr lang="en-US" altLang="en-US" sz="2700" dirty="0" smtClean="0">
                <a:solidFill>
                  <a:srgbClr val="00B0F0"/>
                </a:solidFill>
              </a:rPr>
              <a:t>Communicating: https</a:t>
            </a:r>
            <a:r>
              <a:rPr lang="en-US" altLang="en-US" sz="2700" dirty="0">
                <a:solidFill>
                  <a:srgbClr val="00B0F0"/>
                </a:solidFill>
              </a:rPr>
              <a:t>://</a:t>
            </a:r>
            <a:r>
              <a:rPr lang="en-US" altLang="en-US" sz="2700" dirty="0" err="1" smtClean="0">
                <a:solidFill>
                  <a:srgbClr val="00B0F0"/>
                </a:solidFill>
              </a:rPr>
              <a:t>www.dotincorp.com</a:t>
            </a:r>
            <a:endParaRPr lang="en-US" altLang="en-US" sz="2700" dirty="0" smtClean="0">
              <a:solidFill>
                <a:srgbClr val="00B0F0"/>
              </a:solidFill>
            </a:endParaRPr>
          </a:p>
          <a:p>
            <a:pPr marL="857250" lvl="1" indent="-457200" eaLnBrk="1" hangingPunct="1"/>
            <a:r>
              <a:rPr lang="en-US" dirty="0" smtClean="0"/>
              <a:t>Dot Watch</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37</a:t>
            </a:fld>
            <a:endParaRPr lang="en-US" altLang="en-US" sz="1400" smtClean="0">
              <a:solidFill>
                <a:srgbClr val="FFFFFF"/>
              </a:solidFill>
            </a:endParaRPr>
          </a:p>
        </p:txBody>
      </p:sp>
      <p:sp>
        <p:nvSpPr>
          <p:cNvPr id="94212"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2310917039"/>
              </p:ext>
            </p:extLst>
          </p:nvPr>
        </p:nvGraphicFramePr>
        <p:xfrm>
          <a:off x="838200" y="1295400"/>
          <a:ext cx="7848600" cy="457346"/>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b="1" dirty="0" smtClean="0">
                          <a:solidFill>
                            <a:schemeClr val="bg1"/>
                          </a:solidFill>
                          <a:latin typeface="Arial" pitchFamily="34" charset="0"/>
                          <a:cs typeface="Arial" pitchFamily="34" charset="0"/>
                        </a:rPr>
                        <a:t>Living</a:t>
                      </a:r>
                      <a:endParaRPr lang="en-US" sz="24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4" name="Picture 3" descr="Braille wat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112" y="3048000"/>
            <a:ext cx="5530775" cy="2819399"/>
          </a:xfrm>
          <a:prstGeom prst="rect">
            <a:avLst/>
          </a:prstGeom>
        </p:spPr>
        <p:style>
          <a:lnRef idx="0">
            <a:schemeClr val="dk1"/>
          </a:lnRef>
          <a:fillRef idx="3">
            <a:schemeClr val="dk1"/>
          </a:fillRef>
          <a:effectRef idx="3">
            <a:schemeClr val="dk1"/>
          </a:effectRef>
          <a:fontRef idx="minor">
            <a:schemeClr val="lt1"/>
          </a:fontRef>
        </p:style>
      </p:pic>
    </p:spTree>
  </p:cSld>
  <p:clrMapOvr>
    <a:masterClrMapping/>
  </p:clrMapOvr>
  <p:transition spd="slow">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Communicating: https://</a:t>
            </a:r>
            <a:r>
              <a:rPr lang="en-US" altLang="en-US" dirty="0" err="1" smtClean="0">
                <a:solidFill>
                  <a:srgbClr val="00B0F0"/>
                </a:solidFill>
              </a:rPr>
              <a:t>apple.com</a:t>
            </a:r>
            <a:endParaRPr lang="en-US" altLang="en-US" dirty="0" smtClean="0">
              <a:solidFill>
                <a:srgbClr val="00B0F0"/>
              </a:solidFill>
            </a:endParaRPr>
          </a:p>
          <a:p>
            <a:pPr marL="857250" lvl="1" indent="-457200" eaLnBrk="1" hangingPunct="1"/>
            <a:r>
              <a:rPr lang="en-US" dirty="0" err="1" smtClean="0"/>
              <a:t>AirPods</a:t>
            </a:r>
            <a:r>
              <a:rPr lang="en-US" dirty="0" smtClean="0"/>
              <a:t> Live Listen</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38</a:t>
            </a:fld>
            <a:endParaRPr lang="en-US" altLang="en-US" sz="1400" smtClean="0">
              <a:solidFill>
                <a:srgbClr val="FFFFFF"/>
              </a:solidFill>
            </a:endParaRPr>
          </a:p>
        </p:txBody>
      </p:sp>
      <p:sp>
        <p:nvSpPr>
          <p:cNvPr id="94212"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3347419668"/>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3" name="Picture 2" descr="Airpods with Wireless Charging Ca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50" y="3048000"/>
            <a:ext cx="2420303" cy="3200400"/>
          </a:xfrm>
          <a:prstGeom prst="rect">
            <a:avLst/>
          </a:prstGeom>
        </p:spPr>
      </p:pic>
    </p:spTree>
    <p:extLst>
      <p:ext uri="{BB962C8B-B14F-4D97-AF65-F5344CB8AC3E}">
        <p14:creationId xmlns:p14="http://schemas.microsoft.com/office/powerpoint/2010/main" val="3203233119"/>
      </p:ext>
    </p:extLst>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Communicating: https://</a:t>
            </a:r>
            <a:r>
              <a:rPr lang="en-US" altLang="en-US" dirty="0" err="1" smtClean="0">
                <a:solidFill>
                  <a:srgbClr val="00B0F0"/>
                </a:solidFill>
              </a:rPr>
              <a:t>starkeypro.com</a:t>
            </a:r>
            <a:endParaRPr lang="en-US" altLang="en-US" dirty="0" smtClean="0">
              <a:solidFill>
                <a:srgbClr val="00B0F0"/>
              </a:solidFill>
            </a:endParaRPr>
          </a:p>
          <a:p>
            <a:pPr marL="857250" lvl="1" indent="-457200" eaLnBrk="1" hangingPunct="1"/>
            <a:r>
              <a:rPr lang="en-US" dirty="0" err="1" smtClean="0"/>
              <a:t>Livio</a:t>
            </a:r>
            <a:r>
              <a:rPr lang="en-US" dirty="0" smtClean="0"/>
              <a:t> AI Hearing Aids</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39</a:t>
            </a:fld>
            <a:endParaRPr lang="en-US" altLang="en-US" sz="1400" smtClean="0">
              <a:solidFill>
                <a:srgbClr val="FFFFFF"/>
              </a:solidFill>
            </a:endParaRPr>
          </a:p>
        </p:txBody>
      </p:sp>
      <p:sp>
        <p:nvSpPr>
          <p:cNvPr id="94212"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373647451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Livio AI hearing Aid"/>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05200" y="3048000"/>
            <a:ext cx="2667001" cy="3267075"/>
          </a:xfrm>
          <a:prstGeom prst="rect">
            <a:avLst/>
          </a:prstGeom>
        </p:spPr>
      </p:pic>
    </p:spTree>
    <p:extLst>
      <p:ext uri="{BB962C8B-B14F-4D97-AF65-F5344CB8AC3E}">
        <p14:creationId xmlns:p14="http://schemas.microsoft.com/office/powerpoint/2010/main" val="186109927"/>
      </p:ext>
    </p:extLst>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838200" y="1295400"/>
            <a:ext cx="7848600" cy="5184775"/>
          </a:xfrm>
        </p:spPr>
        <p:txBody>
          <a:bodyPr>
            <a:noAutofit/>
          </a:bodyPr>
          <a:lstStyle/>
          <a:p>
            <a:pPr eaLnBrk="1" hangingPunct="1">
              <a:defRPr/>
            </a:pPr>
            <a:endParaRPr lang="en-US" altLang="en-US" dirty="0" smtClean="0">
              <a:solidFill>
                <a:srgbClr val="00B0F0"/>
              </a:solidFill>
            </a:endParaRPr>
          </a:p>
          <a:p>
            <a:pPr eaLnBrk="1" hangingPunct="1">
              <a:defRPr/>
            </a:pPr>
            <a:r>
              <a:rPr lang="en-US" altLang="en-US" dirty="0" smtClean="0">
                <a:solidFill>
                  <a:srgbClr val="00B0F0"/>
                </a:solidFill>
              </a:rPr>
              <a:t>From JAN: Solution Videos</a:t>
            </a:r>
          </a:p>
          <a:p>
            <a:pPr lvl="1">
              <a:defRPr/>
            </a:pPr>
            <a:r>
              <a:rPr lang="en-US" altLang="en-US" sz="2200" dirty="0" err="1" smtClean="0"/>
              <a:t>Smartpens</a:t>
            </a:r>
            <a:r>
              <a:rPr lang="en-US" altLang="en-US" sz="2200" dirty="0" smtClean="0"/>
              <a:t>, Speech </a:t>
            </a:r>
            <a:r>
              <a:rPr lang="en-US" altLang="en-US" sz="2200" dirty="0"/>
              <a:t>Recognition </a:t>
            </a:r>
            <a:r>
              <a:rPr lang="en-US" altLang="en-US" sz="2200" dirty="0" smtClean="0"/>
              <a:t>Software, Telephone Amplification, CART, Microsoft/iPad Built-in Accessibility Features, Alternative Mice</a:t>
            </a:r>
            <a:endParaRPr lang="en-US" altLang="en-US" sz="2200" dirty="0"/>
          </a:p>
          <a:p>
            <a:pPr marL="57150" indent="0">
              <a:defRPr/>
            </a:pPr>
            <a:r>
              <a:rPr lang="en-US" altLang="en-US" sz="2600" dirty="0" smtClean="0"/>
              <a:t>Coming Soon</a:t>
            </a:r>
          </a:p>
          <a:p>
            <a:pPr marL="914400" lvl="1" indent="-457200">
              <a:defRPr/>
            </a:pPr>
            <a:r>
              <a:rPr lang="en-US" altLang="en-US" sz="2200" dirty="0" smtClean="0"/>
              <a:t>Ergonomic Chairs</a:t>
            </a:r>
          </a:p>
          <a:p>
            <a:pPr marL="914400" lvl="1" indent="-457200">
              <a:defRPr/>
            </a:pPr>
            <a:r>
              <a:rPr lang="en-US" altLang="en-US" sz="2200" dirty="0" smtClean="0"/>
              <a:t>Sit/Stand Workstations</a:t>
            </a:r>
          </a:p>
          <a:p>
            <a:pPr marL="914400" lvl="1" indent="-457200">
              <a:defRPr/>
            </a:pPr>
            <a:r>
              <a:rPr lang="en-US" altLang="en-US" sz="2200" dirty="0" smtClean="0"/>
              <a:t>Accessing Telephones with Hearing Aids</a:t>
            </a:r>
          </a:p>
          <a:p>
            <a:pPr marL="914400" lvl="1" indent="-457200">
              <a:defRPr/>
            </a:pPr>
            <a:r>
              <a:rPr lang="en-US" altLang="en-US" sz="2200" dirty="0" smtClean="0"/>
              <a:t>Color Coding as an Accommodation</a:t>
            </a:r>
          </a:p>
          <a:p>
            <a:pPr marL="274320" lvl="1" indent="-457200" algn="ctr">
              <a:spcBef>
                <a:spcPts val="1200"/>
              </a:spcBef>
              <a:buNone/>
              <a:defRPr/>
            </a:pPr>
            <a:r>
              <a:rPr lang="en-US" sz="1100" dirty="0" smtClean="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https://</a:t>
            </a:r>
            <a:r>
              <a:rPr lang="en-US" sz="3200" dirty="0" err="1" smtClean="0">
                <a:effectLst>
                  <a:outerShdw blurRad="38100" dist="38100" dir="2700000" algn="tl">
                    <a:srgbClr val="000000">
                      <a:alpha val="43137"/>
                    </a:srgbClr>
                  </a:outerShdw>
                </a:effectLst>
              </a:rPr>
              <a:t>askjan.org</a:t>
            </a:r>
            <a:r>
              <a:rPr lang="en-US" sz="3200" dirty="0" smtClean="0">
                <a:effectLst>
                  <a:outerShdw blurRad="38100" dist="38100" dir="2700000" algn="tl">
                    <a:srgbClr val="000000">
                      <a:alpha val="43137"/>
                    </a:srgbClr>
                  </a:outerShdw>
                </a:effectLst>
              </a:rPr>
              <a:t>/events/</a:t>
            </a:r>
            <a:r>
              <a:rPr lang="en-US" sz="3200" dirty="0" err="1" smtClean="0">
                <a:effectLst>
                  <a:outerShdw blurRad="38100" dist="38100" dir="2700000" algn="tl">
                    <a:srgbClr val="000000">
                      <a:alpha val="43137"/>
                    </a:srgbClr>
                  </a:outerShdw>
                </a:effectLst>
              </a:rPr>
              <a:t>Trainings.cfm</a:t>
            </a:r>
            <a:endParaRPr lang="en-US" altLang="en-US" sz="2000" dirty="0" smtClean="0"/>
          </a:p>
        </p:txBody>
      </p:sp>
      <p:sp>
        <p:nvSpPr>
          <p:cNvPr id="3481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F09DE2B-01AC-4727-8065-52C3EFE112A3}" type="slidenum">
              <a:rPr lang="en-US" altLang="en-US" sz="1400" smtClean="0">
                <a:solidFill>
                  <a:srgbClr val="FFFFFF"/>
                </a:solidFill>
              </a:rPr>
              <a:pPr>
                <a:spcBef>
                  <a:spcPct val="0"/>
                </a:spcBef>
                <a:buFontTx/>
                <a:buNone/>
              </a:pPr>
              <a:t>4</a:t>
            </a:fld>
            <a:endParaRPr lang="en-US" altLang="en-US" sz="1400" smtClean="0">
              <a:solidFill>
                <a:srgbClr val="FFFFFF"/>
              </a:solidFill>
            </a:endParaRPr>
          </a:p>
        </p:txBody>
      </p:sp>
      <p:sp>
        <p:nvSpPr>
          <p:cNvPr id="34820"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Home"/>
          <p:cNvGraphicFramePr>
            <a:graphicFrameLocks noGrp="1"/>
          </p:cNvGraphicFramePr>
          <p:nvPr>
            <p:extLst>
              <p:ext uri="{D42A27DB-BD31-4B8C-83A1-F6EECF244321}">
                <p14:modId xmlns:p14="http://schemas.microsoft.com/office/powerpoint/2010/main" val="1982731207"/>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30706571"/>
      </p:ext>
    </p:extLst>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Performing Tasks: https://</a:t>
            </a:r>
            <a:r>
              <a:rPr lang="en-US" altLang="en-US" dirty="0" err="1" smtClean="0">
                <a:solidFill>
                  <a:srgbClr val="00B0F0"/>
                </a:solidFill>
              </a:rPr>
              <a:t>barcodegiant.com</a:t>
            </a:r>
            <a:endParaRPr lang="en-US" altLang="en-US" dirty="0" smtClean="0">
              <a:solidFill>
                <a:srgbClr val="00B0F0"/>
              </a:solidFill>
            </a:endParaRPr>
          </a:p>
          <a:p>
            <a:pPr marL="857250" lvl="1" indent="-457200" eaLnBrk="1" hangingPunct="1"/>
            <a:r>
              <a:rPr lang="en-US" dirty="0"/>
              <a:t>MARK 2 </a:t>
            </a:r>
            <a:r>
              <a:rPr lang="en-US" dirty="0" smtClean="0"/>
              <a:t>Wearable Glove Barcode Scanner</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40</a:t>
            </a:fld>
            <a:endParaRPr lang="en-US" altLang="en-US" sz="1400" smtClean="0">
              <a:solidFill>
                <a:srgbClr val="FFFFFF"/>
              </a:solidFill>
            </a:endParaRPr>
          </a:p>
        </p:txBody>
      </p:sp>
      <p:sp>
        <p:nvSpPr>
          <p:cNvPr id="94212"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198220610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Barcode scann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51047" y="2743200"/>
            <a:ext cx="4422906" cy="3432175"/>
          </a:xfrm>
          <a:prstGeom prst="rect">
            <a:avLst/>
          </a:prstGeom>
        </p:spPr>
      </p:pic>
    </p:spTree>
    <p:extLst>
      <p:ext uri="{BB962C8B-B14F-4D97-AF65-F5344CB8AC3E}">
        <p14:creationId xmlns:p14="http://schemas.microsoft.com/office/powerpoint/2010/main" val="3769266721"/>
      </p:ext>
    </p:extLst>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marL="0" indent="0" eaLnBrk="1" hangingPunct="1"/>
            <a:r>
              <a:rPr lang="en-US" altLang="en-US" sz="2700" dirty="0" smtClean="0">
                <a:solidFill>
                  <a:srgbClr val="00B0F0"/>
                </a:solidFill>
              </a:rPr>
              <a:t>Performing Tasks</a:t>
            </a:r>
            <a:r>
              <a:rPr lang="en-US" altLang="en-US" sz="2700" dirty="0">
                <a:solidFill>
                  <a:srgbClr val="00B0F0"/>
                </a:solidFill>
              </a:rPr>
              <a:t>: https://</a:t>
            </a:r>
            <a:r>
              <a:rPr lang="en-US" altLang="en-US" sz="2700" dirty="0" err="1">
                <a:solidFill>
                  <a:srgbClr val="00B0F0"/>
                </a:solidFill>
              </a:rPr>
              <a:t>www.facebook.com</a:t>
            </a:r>
            <a:r>
              <a:rPr lang="en-US" altLang="en-US" sz="2700" dirty="0">
                <a:solidFill>
                  <a:srgbClr val="00B0F0"/>
                </a:solidFill>
              </a:rPr>
              <a:t>/</a:t>
            </a:r>
            <a:r>
              <a:rPr lang="en-US" altLang="en-US" sz="2700" dirty="0" err="1">
                <a:solidFill>
                  <a:srgbClr val="00B0F0"/>
                </a:solidFill>
              </a:rPr>
              <a:t>TireSpyder</a:t>
            </a:r>
            <a:r>
              <a:rPr lang="en-US" altLang="en-US" sz="2700" dirty="0">
                <a:solidFill>
                  <a:srgbClr val="00B0F0"/>
                </a:solidFill>
              </a:rPr>
              <a:t>/</a:t>
            </a:r>
            <a:endParaRPr lang="en-US" altLang="en-US" sz="2700" dirty="0" smtClean="0">
              <a:solidFill>
                <a:srgbClr val="00B0F0"/>
              </a:solidFill>
            </a:endParaRPr>
          </a:p>
          <a:p>
            <a:pPr lvl="1"/>
            <a:r>
              <a:rPr lang="en-US" altLang="en-US" dirty="0" smtClean="0"/>
              <a:t>Tire </a:t>
            </a:r>
            <a:r>
              <a:rPr lang="en-US" altLang="en-US" dirty="0" err="1" smtClean="0"/>
              <a:t>Spyder</a:t>
            </a:r>
            <a:endParaRPr lang="en-US" altLang="en-US" dirty="0" smtClean="0"/>
          </a:p>
        </p:txBody>
      </p:sp>
      <p:sp>
        <p:nvSpPr>
          <p:cNvPr id="8601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00B97EC-933D-4C86-A07B-8A56E6B202BE}" type="slidenum">
              <a:rPr lang="en-US" altLang="en-US" sz="1400" smtClean="0">
                <a:solidFill>
                  <a:srgbClr val="FFFFFF"/>
                </a:solidFill>
              </a:rPr>
              <a:pPr>
                <a:spcBef>
                  <a:spcPct val="0"/>
                </a:spcBef>
                <a:buFontTx/>
                <a:buNone/>
              </a:pPr>
              <a:t>41</a:t>
            </a:fld>
            <a:endParaRPr lang="en-US" altLang="en-US" sz="1400" smtClean="0">
              <a:solidFill>
                <a:srgbClr val="FFFFFF"/>
              </a:solidFill>
            </a:endParaRPr>
          </a:p>
        </p:txBody>
      </p:sp>
      <p:sp>
        <p:nvSpPr>
          <p:cNvPr id="86020"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11" name="Table 10" descr="Technology"/>
          <p:cNvGraphicFramePr>
            <a:graphicFrameLocks noGrp="1"/>
          </p:cNvGraphicFramePr>
          <p:nvPr>
            <p:extLst>
              <p:ext uri="{D42A27DB-BD31-4B8C-83A1-F6EECF244321}">
                <p14:modId xmlns:p14="http://schemas.microsoft.com/office/powerpoint/2010/main" val="15566026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Tire Spy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805024"/>
            <a:ext cx="2514600" cy="3352800"/>
          </a:xfrm>
          <a:prstGeom prst="rect">
            <a:avLst/>
          </a:prstGeom>
        </p:spPr>
        <p:style>
          <a:lnRef idx="0">
            <a:schemeClr val="accent2"/>
          </a:lnRef>
          <a:fillRef idx="3">
            <a:schemeClr val="accent2"/>
          </a:fillRef>
          <a:effectRef idx="3">
            <a:schemeClr val="accent2"/>
          </a:effectRef>
          <a:fontRef idx="minor">
            <a:schemeClr val="lt1"/>
          </a:fontRef>
        </p:style>
      </p:pic>
      <p:pic>
        <p:nvPicPr>
          <p:cNvPr id="3" name="Picture 2" descr="Tire Spyder on a tire"/>
          <p:cNvPicPr>
            <a:picLocks noChangeAspect="1"/>
          </p:cNvPicPr>
          <p:nvPr/>
        </p:nvPicPr>
        <p:blipFill rotWithShape="1">
          <a:blip r:embed="rId4"/>
          <a:srcRect l="4522" t="24120" r="60428" b="20280"/>
          <a:stretch/>
        </p:blipFill>
        <p:spPr>
          <a:xfrm>
            <a:off x="1371600" y="3238763"/>
            <a:ext cx="3124200" cy="3097410"/>
          </a:xfrm>
          <a:prstGeom prst="rect">
            <a:avLst/>
          </a:prstGeom>
        </p:spPr>
      </p:pic>
    </p:spTree>
    <p:extLst>
      <p:ext uri="{BB962C8B-B14F-4D97-AF65-F5344CB8AC3E}">
        <p14:creationId xmlns:p14="http://schemas.microsoft.com/office/powerpoint/2010/main" val="1881789853"/>
      </p:ext>
    </p:extLst>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marL="0" indent="0" eaLnBrk="1" hangingPunct="1"/>
            <a:r>
              <a:rPr lang="en-US" altLang="en-US" sz="2700" dirty="0" smtClean="0">
                <a:solidFill>
                  <a:srgbClr val="00B0F0"/>
                </a:solidFill>
              </a:rPr>
              <a:t>Performing Tasks</a:t>
            </a:r>
            <a:r>
              <a:rPr lang="en-US" altLang="en-US" sz="2700" dirty="0">
                <a:solidFill>
                  <a:srgbClr val="00B0F0"/>
                </a:solidFill>
              </a:rPr>
              <a:t>: </a:t>
            </a:r>
            <a:r>
              <a:rPr lang="en-US" altLang="en-US" sz="2700" dirty="0" smtClean="0">
                <a:solidFill>
                  <a:srgbClr val="00B0F0"/>
                </a:solidFill>
              </a:rPr>
              <a:t>https://</a:t>
            </a:r>
            <a:r>
              <a:rPr lang="en-US" altLang="en-US" sz="2700" dirty="0" err="1" smtClean="0">
                <a:solidFill>
                  <a:srgbClr val="00B0F0"/>
                </a:solidFill>
              </a:rPr>
              <a:t>www.scraper.com</a:t>
            </a:r>
            <a:endParaRPr lang="en-US" altLang="en-US" sz="2700" dirty="0" smtClean="0">
              <a:solidFill>
                <a:srgbClr val="00B0F0"/>
              </a:solidFill>
            </a:endParaRPr>
          </a:p>
          <a:p>
            <a:pPr lvl="1"/>
            <a:r>
              <a:rPr lang="en-US" altLang="en-US" dirty="0" smtClean="0"/>
              <a:t>Storm Floor Scraper</a:t>
            </a:r>
          </a:p>
        </p:txBody>
      </p:sp>
      <p:sp>
        <p:nvSpPr>
          <p:cNvPr id="8601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00B97EC-933D-4C86-A07B-8A56E6B202BE}" type="slidenum">
              <a:rPr lang="en-US" altLang="en-US" sz="1400" smtClean="0">
                <a:solidFill>
                  <a:srgbClr val="FFFFFF"/>
                </a:solidFill>
              </a:rPr>
              <a:pPr>
                <a:spcBef>
                  <a:spcPct val="0"/>
                </a:spcBef>
                <a:buFontTx/>
                <a:buNone/>
              </a:pPr>
              <a:t>42</a:t>
            </a:fld>
            <a:endParaRPr lang="en-US" altLang="en-US" sz="1400" smtClean="0">
              <a:solidFill>
                <a:srgbClr val="FFFFFF"/>
              </a:solidFill>
            </a:endParaRPr>
          </a:p>
        </p:txBody>
      </p:sp>
      <p:sp>
        <p:nvSpPr>
          <p:cNvPr id="86020"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11" name="Table 10" descr="Technology"/>
          <p:cNvGraphicFramePr>
            <a:graphicFrameLocks noGrp="1"/>
          </p:cNvGraphicFramePr>
          <p:nvPr>
            <p:extLst>
              <p:ext uri="{D42A27DB-BD31-4B8C-83A1-F6EECF244321}">
                <p14:modId xmlns:p14="http://schemas.microsoft.com/office/powerpoint/2010/main" val="35071825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5" name="Picture 4" descr="Storm Floor Scrap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819400"/>
            <a:ext cx="3581400" cy="35814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212499762"/>
      </p:ext>
    </p:extLst>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Performing Tasks: https://</a:t>
            </a:r>
            <a:r>
              <a:rPr lang="en-US" altLang="en-US" dirty="0" err="1" smtClean="0">
                <a:solidFill>
                  <a:srgbClr val="00B0F0"/>
                </a:solidFill>
              </a:rPr>
              <a:t>netherlocks.com</a:t>
            </a:r>
            <a:endParaRPr lang="en-US" altLang="en-US" dirty="0" smtClean="0">
              <a:solidFill>
                <a:srgbClr val="00B0F0"/>
              </a:solidFill>
            </a:endParaRPr>
          </a:p>
          <a:p>
            <a:pPr marL="857250" lvl="1" indent="-457200" eaLnBrk="1" hangingPunct="1"/>
            <a:r>
              <a:rPr lang="en-US" dirty="0" smtClean="0"/>
              <a:t>Power Wrench</a:t>
            </a:r>
            <a:endParaRPr lang="en-US" altLang="en-US" dirty="0" smtClean="0"/>
          </a:p>
        </p:txBody>
      </p:sp>
      <p:sp>
        <p:nvSpPr>
          <p:cNvPr id="942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5E8AFD1-15B8-40CE-8253-C31FFB125EE3}" type="slidenum">
              <a:rPr lang="en-US" altLang="en-US" sz="1400" smtClean="0">
                <a:solidFill>
                  <a:srgbClr val="FFFFFF"/>
                </a:solidFill>
              </a:rPr>
              <a:pPr>
                <a:spcBef>
                  <a:spcPct val="0"/>
                </a:spcBef>
                <a:buFontTx/>
                <a:buNone/>
              </a:pPr>
              <a:t>43</a:t>
            </a:fld>
            <a:endParaRPr lang="en-US" altLang="en-US" sz="1400" smtClean="0">
              <a:solidFill>
                <a:srgbClr val="FFFFFF"/>
              </a:solidFill>
            </a:endParaRPr>
          </a:p>
        </p:txBody>
      </p:sp>
      <p:sp>
        <p:nvSpPr>
          <p:cNvPr id="94212"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245082846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4" name="Picture 3" descr="Power Wrench in action"/>
          <p:cNvPicPr>
            <a:picLocks noChangeAspect="1"/>
          </p:cNvPicPr>
          <p:nvPr/>
        </p:nvPicPr>
        <p:blipFill>
          <a:blip r:embed="rId3"/>
          <a:stretch>
            <a:fillRect/>
          </a:stretch>
        </p:blipFill>
        <p:spPr>
          <a:xfrm>
            <a:off x="2286000" y="2671118"/>
            <a:ext cx="5181600" cy="3501081"/>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2599012869"/>
      </p:ext>
    </p:extLst>
  </p:cSld>
  <p:clrMapOvr>
    <a:masterClrMapping/>
  </p:clrMapOvr>
  <p:transition spd="slow">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p:txBody>
          <a:bodyPr/>
          <a:lstStyle/>
          <a:p>
            <a:pPr eaLnBrk="1" hangingPunct="1"/>
            <a:endParaRPr lang="en-US" altLang="en-US" dirty="0" smtClean="0">
              <a:solidFill>
                <a:srgbClr val="00B0F0"/>
              </a:solidFill>
            </a:endParaRPr>
          </a:p>
          <a:p>
            <a:pPr marL="0" indent="0" eaLnBrk="1" hangingPunct="1"/>
            <a:r>
              <a:rPr lang="en-US" altLang="en-US" dirty="0" smtClean="0">
                <a:solidFill>
                  <a:srgbClr val="00B0F0"/>
                </a:solidFill>
              </a:rPr>
              <a:t>Performing Tasks: http://</a:t>
            </a:r>
            <a:r>
              <a:rPr lang="en-US" altLang="en-US" dirty="0" err="1" smtClean="0">
                <a:solidFill>
                  <a:srgbClr val="00B0F0"/>
                </a:solidFill>
              </a:rPr>
              <a:t>www.chordassist.com</a:t>
            </a:r>
            <a:endParaRPr lang="en-US" altLang="en-US" dirty="0" smtClean="0">
              <a:solidFill>
                <a:srgbClr val="00B0F0"/>
              </a:solidFill>
            </a:endParaRPr>
          </a:p>
          <a:p>
            <a:pPr marL="857250" lvl="1" indent="-457200" eaLnBrk="1" hangingPunct="1"/>
            <a:r>
              <a:rPr lang="en-US" altLang="en-US" dirty="0" smtClean="0"/>
              <a:t>Chord Assist</a:t>
            </a:r>
          </a:p>
        </p:txBody>
      </p:sp>
      <p:sp>
        <p:nvSpPr>
          <p:cNvPr id="92163"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41D87A1-738E-4454-9DD6-8BCABBB9D19B}" type="slidenum">
              <a:rPr lang="en-US" altLang="en-US" sz="1400" smtClean="0">
                <a:solidFill>
                  <a:srgbClr val="FFFFFF"/>
                </a:solidFill>
              </a:rPr>
              <a:pPr>
                <a:spcBef>
                  <a:spcPct val="0"/>
                </a:spcBef>
                <a:buFontTx/>
                <a:buNone/>
              </a:pPr>
              <a:t>44</a:t>
            </a:fld>
            <a:endParaRPr lang="en-US" altLang="en-US" sz="1400" smtClean="0">
              <a:solidFill>
                <a:srgbClr val="FFFFFF"/>
              </a:solidFill>
            </a:endParaRPr>
          </a:p>
        </p:txBody>
      </p:sp>
      <p:sp>
        <p:nvSpPr>
          <p:cNvPr id="92164" name="Title 1"/>
          <p:cNvSpPr>
            <a:spLocks noGrp="1"/>
          </p:cNvSpPr>
          <p:nvPr>
            <p:ph type="title" idx="4294967295"/>
          </p:nvPr>
        </p:nvSpPr>
        <p:spPr>
          <a:xfrm>
            <a:off x="609600" y="381000"/>
            <a:ext cx="5181600" cy="762000"/>
          </a:xfrm>
        </p:spPr>
        <p:txBody>
          <a:bodyPr/>
          <a:lstStyle/>
          <a:p>
            <a:pPr eaLnBrk="1" hangingPunct="1"/>
            <a:r>
              <a:rPr lang="en-US" altLang="en-US" dirty="0" smtClean="0"/>
              <a:t>“Current Events”</a:t>
            </a:r>
          </a:p>
        </p:txBody>
      </p:sp>
      <p:graphicFrame>
        <p:nvGraphicFramePr>
          <p:cNvPr id="9" name="Table 8" descr="Technology"/>
          <p:cNvGraphicFramePr>
            <a:graphicFrameLocks noGrp="1"/>
          </p:cNvGraphicFramePr>
          <p:nvPr>
            <p:extLst>
              <p:ext uri="{D42A27DB-BD31-4B8C-83A1-F6EECF244321}">
                <p14:modId xmlns:p14="http://schemas.microsoft.com/office/powerpoint/2010/main" val="3034293621"/>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Chord Assist"/>
          <p:cNvPicPr>
            <a:picLocks noChangeAspect="1"/>
          </p:cNvPicPr>
          <p:nvPr/>
        </p:nvPicPr>
        <p:blipFill>
          <a:blip r:embed="rId3"/>
          <a:stretch>
            <a:fillRect/>
          </a:stretch>
        </p:blipFill>
        <p:spPr>
          <a:xfrm rot="5400000">
            <a:off x="4410075" y="2295525"/>
            <a:ext cx="3143250" cy="4191000"/>
          </a:xfrm>
          <a:prstGeom prst="rect">
            <a:avLst/>
          </a:prstGeom>
        </p:spPr>
        <p:style>
          <a:lnRef idx="0">
            <a:schemeClr val="accent6"/>
          </a:lnRef>
          <a:fillRef idx="3">
            <a:schemeClr val="accent6"/>
          </a:fillRef>
          <a:effectRef idx="3">
            <a:schemeClr val="accent6"/>
          </a:effectRef>
          <a:fontRef idx="minor">
            <a:schemeClr val="lt1"/>
          </a:fontRef>
        </p:style>
      </p:pic>
      <p:pic>
        <p:nvPicPr>
          <p:cNvPr id="4" name="Picture 3" descr="Chord Assist guitar from the side"/>
          <p:cNvPicPr>
            <a:picLocks noChangeAspect="1"/>
          </p:cNvPicPr>
          <p:nvPr/>
        </p:nvPicPr>
        <p:blipFill rotWithShape="1">
          <a:blip r:embed="rId4"/>
          <a:srcRect l="3956" r="24421"/>
          <a:stretch/>
        </p:blipFill>
        <p:spPr>
          <a:xfrm>
            <a:off x="1828800" y="3200400"/>
            <a:ext cx="1612254" cy="3001384"/>
          </a:xfrm>
          <a:prstGeom prst="rect">
            <a:avLst/>
          </a:prstGeom>
        </p:spPr>
        <p:style>
          <a:lnRef idx="0">
            <a:schemeClr val="accent1"/>
          </a:lnRef>
          <a:fillRef idx="3">
            <a:schemeClr val="accent1"/>
          </a:fillRef>
          <a:effectRef idx="3">
            <a:schemeClr val="accent1"/>
          </a:effectRef>
          <a:fontRef idx="minor">
            <a:schemeClr val="lt1"/>
          </a:fontRef>
        </p:style>
      </p:pic>
    </p:spTree>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838200" y="1295400"/>
            <a:ext cx="7848600" cy="5184775"/>
          </a:xfrm>
        </p:spPr>
        <p:txBody>
          <a:bodyPr/>
          <a:lstStyle/>
          <a:p>
            <a:pPr eaLnBrk="1" hangingPunct="1"/>
            <a:r>
              <a:rPr lang="en-US" altLang="en-US" smtClean="0">
                <a:solidFill>
                  <a:srgbClr val="00B0F0"/>
                </a:solidFill>
              </a:rPr>
              <a:t> </a:t>
            </a:r>
          </a:p>
        </p:txBody>
      </p:sp>
      <p:sp>
        <p:nvSpPr>
          <p:cNvPr id="10649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EED4D33F-7D90-4D83-940B-75AEFC07303E}" type="slidenum">
              <a:rPr lang="en-US" altLang="en-US" sz="1400" smtClean="0">
                <a:solidFill>
                  <a:srgbClr val="FFFFFF"/>
                </a:solidFill>
              </a:rPr>
              <a:pPr>
                <a:spcBef>
                  <a:spcPct val="0"/>
                </a:spcBef>
                <a:buFontTx/>
                <a:buNone/>
              </a:pPr>
              <a:t>45</a:t>
            </a:fld>
            <a:endParaRPr lang="en-US" altLang="en-US" sz="1400" smtClean="0">
              <a:solidFill>
                <a:srgbClr val="FFFFFF"/>
              </a:solidFill>
            </a:endParaRPr>
          </a:p>
        </p:txBody>
      </p:sp>
      <p:sp>
        <p:nvSpPr>
          <p:cNvPr id="106500"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pic>
        <p:nvPicPr>
          <p:cNvPr id="106501" name="Picture 4" descr="Stay Tuned at AskJAN.org/SO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8350"/>
            <a:ext cx="55626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Rectangle 7"/>
          <p:cNvSpPr>
            <a:spLocks noChangeArrowheads="1"/>
          </p:cNvSpPr>
          <p:nvPr/>
        </p:nvSpPr>
        <p:spPr bwMode="auto">
          <a:xfrm>
            <a:off x="3905250" y="2846388"/>
            <a:ext cx="30892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81000" indent="-469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gn="ctr" eaLnBrk="1" hangingPunct="1">
              <a:spcBef>
                <a:spcPct val="0"/>
              </a:spcBef>
              <a:buClr>
                <a:srgbClr val="003399"/>
              </a:buClr>
              <a:buFontTx/>
              <a:buNone/>
            </a:pPr>
            <a:r>
              <a:rPr lang="en-US" altLang="en-US" sz="2700">
                <a:solidFill>
                  <a:schemeClr val="bg1"/>
                </a:solidFill>
              </a:rPr>
              <a:t>Stay Tuned @  </a:t>
            </a:r>
          </a:p>
          <a:p>
            <a:pPr algn="ctr" eaLnBrk="1" hangingPunct="1">
              <a:spcBef>
                <a:spcPct val="0"/>
              </a:spcBef>
              <a:buClr>
                <a:srgbClr val="003399"/>
              </a:buClr>
              <a:buFontTx/>
              <a:buNone/>
            </a:pPr>
            <a:r>
              <a:rPr lang="en-US" altLang="en-US" sz="2700">
                <a:solidFill>
                  <a:schemeClr val="bg1"/>
                </a:solidFill>
              </a:rPr>
              <a:t>AskJAN.org/SOAR</a:t>
            </a:r>
          </a:p>
          <a:p>
            <a:pPr algn="ctr" eaLnBrk="1" hangingPunct="1">
              <a:spcBef>
                <a:spcPct val="0"/>
              </a:spcBef>
              <a:buClr>
                <a:srgbClr val="003399"/>
              </a:buClr>
              <a:buFontTx/>
              <a:buNone/>
            </a:pPr>
            <a:endParaRPr lang="en-US" altLang="en-US" sz="2900">
              <a:solidFill>
                <a:schemeClr val="bg1"/>
              </a:solidFill>
            </a:endParaRPr>
          </a:p>
        </p:txBody>
      </p:sp>
      <p:sp>
        <p:nvSpPr>
          <p:cNvPr id="11" name="Rectangle 10" descr="JAN WIRE"/>
          <p:cNvSpPr/>
          <p:nvPr/>
        </p:nvSpPr>
        <p:spPr>
          <a:xfrm>
            <a:off x="685800" y="1676400"/>
            <a:ext cx="1219200" cy="4801314"/>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graphicFrame>
        <p:nvGraphicFramePr>
          <p:cNvPr id="12" name="Table 11" descr="Technology"/>
          <p:cNvGraphicFramePr>
            <a:graphicFrameLocks noGrp="1"/>
          </p:cNvGraphicFramePr>
          <p:nvPr>
            <p:extLst>
              <p:ext uri="{D42A27DB-BD31-4B8C-83A1-F6EECF244321}">
                <p14:modId xmlns:p14="http://schemas.microsoft.com/office/powerpoint/2010/main" val="66640022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latin typeface="Arial" pitchFamily="34" charset="0"/>
                          <a:cs typeface="Arial" pitchFamily="34" charset="0"/>
                        </a:rPr>
                        <a:t>Technology</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p:txBody>
      </p:sp>
      <p:sp>
        <p:nvSpPr>
          <p:cNvPr id="3277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3F9BF83-6B03-4AA4-BBC4-B199BB651A9B}" type="slidenum">
              <a:rPr lang="en-US" altLang="en-US" sz="1400" smtClean="0">
                <a:solidFill>
                  <a:srgbClr val="FFFFFF"/>
                </a:solidFill>
              </a:rPr>
              <a:pPr>
                <a:spcBef>
                  <a:spcPct val="0"/>
                </a:spcBef>
                <a:buFontTx/>
                <a:buNone/>
              </a:pPr>
              <a:t>46</a:t>
            </a:fld>
            <a:endParaRPr lang="en-US" altLang="en-US" sz="1400" smtClean="0">
              <a:solidFill>
                <a:srgbClr val="FFFFFF"/>
              </a:solidFill>
            </a:endParaRPr>
          </a:p>
        </p:txBody>
      </p:sp>
      <p:sp>
        <p:nvSpPr>
          <p:cNvPr id="3277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Living"/>
          <p:cNvGraphicFramePr>
            <a:graphicFrameLocks noGrp="1"/>
          </p:cNvGraphicFramePr>
          <p:nvPr>
            <p:extLst>
              <p:ext uri="{D42A27DB-BD31-4B8C-83A1-F6EECF244321}">
                <p14:modId xmlns:p14="http://schemas.microsoft.com/office/powerpoint/2010/main" val="164169288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1829489" y="1972270"/>
            <a:ext cx="586602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Living &amp; Working</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8" name="Group 7" descr="Working employees"/>
          <p:cNvGrpSpPr/>
          <p:nvPr/>
        </p:nvGrpSpPr>
        <p:grpSpPr>
          <a:xfrm>
            <a:off x="1195655" y="2895600"/>
            <a:ext cx="7186345" cy="3470976"/>
            <a:chOff x="954784" y="2935698"/>
            <a:chExt cx="7186345" cy="3470976"/>
          </a:xfrm>
        </p:grpSpPr>
        <p:pic>
          <p:nvPicPr>
            <p:cNvPr id="12" name="Picture 11" descr="We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988" y="4307298"/>
              <a:ext cx="2057400" cy="1371600"/>
            </a:xfrm>
            <a:prstGeom prst="rect">
              <a:avLst/>
            </a:prstGeom>
          </p:spPr>
          <p:style>
            <a:lnRef idx="0">
              <a:schemeClr val="accent1"/>
            </a:lnRef>
            <a:fillRef idx="3">
              <a:schemeClr val="accent1"/>
            </a:fillRef>
            <a:effectRef idx="3">
              <a:schemeClr val="accent1"/>
            </a:effectRef>
            <a:fontRef idx="minor">
              <a:schemeClr val="lt1"/>
            </a:fontRef>
          </p:style>
        </p:pic>
        <p:pic>
          <p:nvPicPr>
            <p:cNvPr id="13" name="Picture 12" descr="Paperwork"/>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51943" y="3388533"/>
              <a:ext cx="2063750" cy="1371600"/>
            </a:xfrm>
            <a:prstGeom prst="rect">
              <a:avLst/>
            </a:prstGeom>
          </p:spPr>
          <p:style>
            <a:lnRef idx="0">
              <a:schemeClr val="accent1"/>
            </a:lnRef>
            <a:fillRef idx="3">
              <a:schemeClr val="accent1"/>
            </a:fillRef>
            <a:effectRef idx="3">
              <a:schemeClr val="accent1"/>
            </a:effectRef>
            <a:fontRef idx="minor">
              <a:schemeClr val="lt1"/>
            </a:fontRef>
          </p:style>
        </p:pic>
        <p:pic>
          <p:nvPicPr>
            <p:cNvPr id="14" name="Picture 13" descr="Graphic artis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784" y="3174418"/>
              <a:ext cx="2055980" cy="1371600"/>
            </a:xfrm>
            <a:prstGeom prst="rect">
              <a:avLst/>
            </a:prstGeom>
          </p:spPr>
          <p:style>
            <a:lnRef idx="0">
              <a:schemeClr val="accent1"/>
            </a:lnRef>
            <a:fillRef idx="3">
              <a:schemeClr val="accent1"/>
            </a:fillRef>
            <a:effectRef idx="3">
              <a:schemeClr val="accent1"/>
            </a:effectRef>
            <a:fontRef idx="minor">
              <a:schemeClr val="lt1"/>
            </a:fontRef>
          </p:style>
        </p:pic>
        <p:pic>
          <p:nvPicPr>
            <p:cNvPr id="15" name="Picture 14" descr="Businessm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4740" y="2935698"/>
              <a:ext cx="1986389" cy="1371600"/>
            </a:xfrm>
            <a:prstGeom prst="rect">
              <a:avLst/>
            </a:prstGeom>
          </p:spPr>
          <p:style>
            <a:lnRef idx="0">
              <a:schemeClr val="accent1"/>
            </a:lnRef>
            <a:fillRef idx="3">
              <a:schemeClr val="accent1"/>
            </a:fillRef>
            <a:effectRef idx="3">
              <a:schemeClr val="accent1"/>
            </a:effectRef>
            <a:fontRef idx="minor">
              <a:schemeClr val="lt1"/>
            </a:fontRef>
          </p:style>
        </p:pic>
        <p:pic>
          <p:nvPicPr>
            <p:cNvPr id="11" name="Picture 10" descr="Business meet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4219575"/>
              <a:ext cx="2055166" cy="1371600"/>
            </a:xfrm>
            <a:prstGeom prst="rect">
              <a:avLst/>
            </a:prstGeom>
          </p:spPr>
          <p:style>
            <a:lnRef idx="0">
              <a:schemeClr val="accent1"/>
            </a:lnRef>
            <a:fillRef idx="3">
              <a:schemeClr val="accent1"/>
            </a:fillRef>
            <a:effectRef idx="3">
              <a:schemeClr val="accent1"/>
            </a:effectRef>
            <a:fontRef idx="minor">
              <a:schemeClr val="lt1"/>
            </a:fontRef>
          </p:style>
        </p:pic>
        <p:pic>
          <p:nvPicPr>
            <p:cNvPr id="16" name="Picture 15" descr="Healthcare work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2823" y="5035074"/>
              <a:ext cx="2054942" cy="1371600"/>
            </a:xfrm>
            <a:prstGeom prst="rect">
              <a:avLst/>
            </a:prstGeom>
          </p:spPr>
          <p:style>
            <a:lnRef idx="0">
              <a:schemeClr val="accent1"/>
            </a:lnRef>
            <a:fillRef idx="3">
              <a:schemeClr val="accent1"/>
            </a:fillRef>
            <a:effectRef idx="3">
              <a:schemeClr val="accent1"/>
            </a:effectRef>
            <a:fontRef idx="minor">
              <a:schemeClr val="lt1"/>
            </a:fontRef>
          </p:style>
        </p:pic>
      </p:grpSp>
    </p:spTree>
    <p:extLst>
      <p:ext uri="{BB962C8B-B14F-4D97-AF65-F5344CB8AC3E}">
        <p14:creationId xmlns:p14="http://schemas.microsoft.com/office/powerpoint/2010/main" val="3340360518"/>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Living &amp; Working</a:t>
            </a:r>
            <a:endParaRPr lang="en-US" dirty="0" smtClean="0">
              <a:solidFill>
                <a:srgbClr val="00B0F0"/>
              </a:solidFill>
            </a:endParaRPr>
          </a:p>
          <a:p>
            <a:pPr marL="685800" lvl="2" eaLnBrk="1" hangingPunct="1">
              <a:defRPr/>
            </a:pPr>
            <a:r>
              <a:rPr lang="en-US" sz="2400" b="1" dirty="0" smtClean="0">
                <a:latin typeface="Arial" charset="0"/>
                <a:cs typeface="Arial" charset="0"/>
              </a:rPr>
              <a:t>Dealing with Medical Needs </a:t>
            </a:r>
          </a:p>
          <a:p>
            <a:pPr lvl="2" eaLnBrk="1" hangingPunct="1">
              <a:defRPr/>
            </a:pPr>
            <a:r>
              <a:rPr lang="en-US" sz="2200" dirty="0">
                <a:latin typeface="Arial" charset="0"/>
                <a:cs typeface="Arial" charset="0"/>
              </a:rPr>
              <a:t>Example: An employee with a mental health impairment must avoid undue stress </a:t>
            </a:r>
          </a:p>
          <a:p>
            <a:pPr lvl="2" eaLnBrk="1" hangingPunct="1">
              <a:defRPr/>
            </a:pPr>
            <a:r>
              <a:rPr lang="en-US" sz="2200" dirty="0">
                <a:latin typeface="Arial" charset="0"/>
                <a:cs typeface="Arial" charset="0"/>
              </a:rPr>
              <a:t>Example: An employee with diabetes must eat several small snacks throughout the workday</a:t>
            </a:r>
          </a:p>
          <a:p>
            <a:pPr lvl="2" eaLnBrk="1" hangingPunct="1">
              <a:defRPr/>
            </a:pPr>
            <a:r>
              <a:rPr lang="en-US" sz="2200" dirty="0">
                <a:latin typeface="Arial" charset="0"/>
                <a:cs typeface="Arial" charset="0"/>
              </a:rPr>
              <a:t>Example: An employee with epilepsy is having seizures at work </a:t>
            </a:r>
          </a:p>
          <a:p>
            <a:pPr lvl="2" eaLnBrk="1" hangingPunct="1">
              <a:defRPr/>
            </a:pPr>
            <a:r>
              <a:rPr lang="en-US" sz="2200" dirty="0">
                <a:latin typeface="Arial" charset="0"/>
                <a:cs typeface="Arial" charset="0"/>
              </a:rPr>
              <a:t>Example: An employee with a sleep disorder can’t sleep</a:t>
            </a: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47</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Living"/>
          <p:cNvGraphicFramePr>
            <a:graphicFrameLocks noGrp="1"/>
          </p:cNvGraphicFramePr>
          <p:nvPr>
            <p:extLst>
              <p:ext uri="{D42A27DB-BD31-4B8C-83A1-F6EECF244321}">
                <p14:modId xmlns:p14="http://schemas.microsoft.com/office/powerpoint/2010/main" val="502514706"/>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80733368"/>
      </p:ext>
    </p:extLst>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Living &amp; Working</a:t>
            </a:r>
            <a:endParaRPr lang="en-US" dirty="0" smtClean="0">
              <a:solidFill>
                <a:srgbClr val="00B0F0"/>
              </a:solidFill>
            </a:endParaRPr>
          </a:p>
          <a:p>
            <a:pPr marL="685800" lvl="2" eaLnBrk="1" hangingPunct="1">
              <a:defRPr/>
            </a:pPr>
            <a:r>
              <a:rPr lang="en-US" sz="2400" b="1" dirty="0">
                <a:latin typeface="Arial" charset="0"/>
                <a:cs typeface="Arial" charset="0"/>
              </a:rPr>
              <a:t>Commuting To and From </a:t>
            </a:r>
            <a:r>
              <a:rPr lang="en-US" sz="2400" b="1" dirty="0" smtClean="0">
                <a:latin typeface="Arial" charset="0"/>
                <a:cs typeface="Arial" charset="0"/>
              </a:rPr>
              <a:t>Work</a:t>
            </a:r>
          </a:p>
          <a:p>
            <a:pPr marL="1143000" lvl="3" eaLnBrk="1" hangingPunct="1">
              <a:defRPr/>
            </a:pPr>
            <a:r>
              <a:rPr lang="en-US" sz="2200" dirty="0">
                <a:latin typeface="Arial" charset="0"/>
                <a:cs typeface="Arial" charset="0"/>
              </a:rPr>
              <a:t>Example: An employee with lupus and fatigue has a long commute </a:t>
            </a:r>
          </a:p>
          <a:p>
            <a:pPr marL="1143000" lvl="3" eaLnBrk="1" hangingPunct="1">
              <a:defRPr/>
            </a:pPr>
            <a:r>
              <a:rPr lang="en-US" sz="2200" dirty="0">
                <a:latin typeface="Arial" charset="0"/>
                <a:cs typeface="Arial" charset="0"/>
              </a:rPr>
              <a:t>Example: An employee who is blind uses public transportation </a:t>
            </a:r>
          </a:p>
          <a:p>
            <a:pPr marL="1143000" lvl="3" eaLnBrk="1" hangingPunct="1">
              <a:defRPr/>
            </a:pPr>
            <a:r>
              <a:rPr lang="en-US" sz="2200" dirty="0">
                <a:latin typeface="Arial" charset="0"/>
                <a:cs typeface="Arial" charset="0"/>
              </a:rPr>
              <a:t>Example: An employee with a gastrointestinal disorder has to use the restroom frequently</a:t>
            </a: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48</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Living"/>
          <p:cNvGraphicFramePr>
            <a:graphicFrameLocks noGrp="1"/>
          </p:cNvGraphicFramePr>
          <p:nvPr>
            <p:extLst>
              <p:ext uri="{D42A27DB-BD31-4B8C-83A1-F6EECF244321}">
                <p14:modId xmlns:p14="http://schemas.microsoft.com/office/powerpoint/2010/main" val="21580995"/>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94523177"/>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Living &amp; Working</a:t>
            </a:r>
            <a:endParaRPr lang="en-US" dirty="0" smtClean="0">
              <a:solidFill>
                <a:srgbClr val="00B0F0"/>
              </a:solidFill>
            </a:endParaRPr>
          </a:p>
          <a:p>
            <a:pPr marL="685800" lvl="2" eaLnBrk="1" hangingPunct="1">
              <a:defRPr/>
            </a:pPr>
            <a:r>
              <a:rPr lang="en-US" sz="2400" b="1" dirty="0" smtClean="0">
                <a:latin typeface="Arial" charset="0"/>
                <a:cs typeface="Arial" charset="0"/>
              </a:rPr>
              <a:t>Struggling to Perform Job Functions</a:t>
            </a:r>
          </a:p>
          <a:p>
            <a:pPr marL="1143000" lvl="3" eaLnBrk="1" hangingPunct="1">
              <a:defRPr/>
            </a:pPr>
            <a:r>
              <a:rPr lang="en-US" sz="2200" dirty="0">
                <a:latin typeface="Arial" charset="0"/>
                <a:cs typeface="Arial" charset="0"/>
              </a:rPr>
              <a:t>Example: An employee with a learning disability has difficulty reading </a:t>
            </a:r>
          </a:p>
          <a:p>
            <a:pPr marL="1143000" lvl="3" eaLnBrk="1" hangingPunct="1">
              <a:defRPr/>
            </a:pPr>
            <a:r>
              <a:rPr lang="en-US" sz="2200" dirty="0">
                <a:latin typeface="Arial" charset="0"/>
                <a:cs typeface="Arial" charset="0"/>
              </a:rPr>
              <a:t>Example: An employee with cumulative trauma has difficulty typing </a:t>
            </a: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49</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Living"/>
          <p:cNvGraphicFramePr>
            <a:graphicFrameLocks noGrp="1"/>
          </p:cNvGraphicFramePr>
          <p:nvPr>
            <p:extLst>
              <p:ext uri="{D42A27DB-BD31-4B8C-83A1-F6EECF244321}">
                <p14:modId xmlns:p14="http://schemas.microsoft.com/office/powerpoint/2010/main" val="199718054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Employee working on a computer while talking on a heads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962400"/>
            <a:ext cx="3505200" cy="2339595"/>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4110842480"/>
      </p:ext>
    </p:extLst>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838200" y="1295400"/>
            <a:ext cx="7848600" cy="5184775"/>
          </a:xfrm>
        </p:spPr>
        <p:txBody>
          <a:bodyPr>
            <a:noAutofit/>
          </a:bodyPr>
          <a:lstStyle/>
          <a:p>
            <a:pPr eaLnBrk="1" hangingPunct="1">
              <a:defRPr/>
            </a:pPr>
            <a:endParaRPr lang="en-US" altLang="en-US" dirty="0" smtClean="0">
              <a:solidFill>
                <a:srgbClr val="00B0F0"/>
              </a:solidFill>
            </a:endParaRPr>
          </a:p>
          <a:p>
            <a:pPr eaLnBrk="1" hangingPunct="1">
              <a:defRPr/>
            </a:pPr>
            <a:r>
              <a:rPr lang="en-US" altLang="en-US" dirty="0" smtClean="0">
                <a:solidFill>
                  <a:srgbClr val="00B0F0"/>
                </a:solidFill>
              </a:rPr>
              <a:t>From JAN: Just-in-Time Training Videos</a:t>
            </a:r>
          </a:p>
          <a:p>
            <a:pPr lvl="1">
              <a:spcBef>
                <a:spcPts val="1200"/>
              </a:spcBef>
              <a:defRPr/>
            </a:pPr>
            <a:r>
              <a:rPr lang="en-US" altLang="en-US" sz="2000" dirty="0" smtClean="0"/>
              <a:t>Interviewing </a:t>
            </a:r>
            <a:r>
              <a:rPr lang="en-US" altLang="en-US" sz="2000" dirty="0"/>
              <a:t>an applicant with autism</a:t>
            </a:r>
          </a:p>
          <a:p>
            <a:pPr lvl="1">
              <a:spcBef>
                <a:spcPts val="1200"/>
              </a:spcBef>
              <a:defRPr/>
            </a:pPr>
            <a:r>
              <a:rPr lang="en-US" altLang="en-US" sz="2000" dirty="0" smtClean="0"/>
              <a:t>Managing </a:t>
            </a:r>
            <a:r>
              <a:rPr lang="en-US" altLang="en-US" sz="2000" dirty="0"/>
              <a:t>an accommodation request</a:t>
            </a:r>
          </a:p>
          <a:p>
            <a:pPr lvl="1">
              <a:spcBef>
                <a:spcPts val="1200"/>
              </a:spcBef>
              <a:defRPr/>
            </a:pPr>
            <a:r>
              <a:rPr lang="en-US" altLang="en-US" sz="2000" dirty="0" smtClean="0"/>
              <a:t>Managing </a:t>
            </a:r>
            <a:r>
              <a:rPr lang="en-US" altLang="en-US" sz="2000" dirty="0"/>
              <a:t>an accommodation that surfaces during a performance review </a:t>
            </a:r>
          </a:p>
          <a:p>
            <a:pPr lvl="1">
              <a:spcBef>
                <a:spcPts val="1200"/>
              </a:spcBef>
              <a:defRPr/>
            </a:pPr>
            <a:r>
              <a:rPr lang="en-US" altLang="en-US" sz="2000" dirty="0" smtClean="0"/>
              <a:t>Retaining </a:t>
            </a:r>
            <a:r>
              <a:rPr lang="en-US" altLang="en-US" sz="2000" dirty="0"/>
              <a:t>an individual with a chronic health condition</a:t>
            </a:r>
          </a:p>
          <a:p>
            <a:pPr lvl="1">
              <a:spcBef>
                <a:spcPts val="1200"/>
              </a:spcBef>
              <a:defRPr/>
            </a:pPr>
            <a:r>
              <a:rPr lang="en-US" altLang="en-US" sz="2000" dirty="0" smtClean="0"/>
              <a:t>Communicating </a:t>
            </a:r>
            <a:r>
              <a:rPr lang="en-US" altLang="en-US" sz="2000" dirty="0"/>
              <a:t>with someone with a speech impairment</a:t>
            </a:r>
          </a:p>
          <a:p>
            <a:pPr lvl="1">
              <a:spcBef>
                <a:spcPts val="1200"/>
              </a:spcBef>
              <a:defRPr/>
            </a:pPr>
            <a:r>
              <a:rPr lang="en-US" altLang="en-US" sz="2000" dirty="0" smtClean="0"/>
              <a:t>Returning </a:t>
            </a:r>
            <a:r>
              <a:rPr lang="en-US" altLang="en-US" sz="2000" dirty="0"/>
              <a:t>an injured employee to </a:t>
            </a:r>
            <a:r>
              <a:rPr lang="en-US" altLang="en-US" sz="2000" dirty="0" smtClean="0"/>
              <a:t>work</a:t>
            </a:r>
          </a:p>
          <a:p>
            <a:pPr lvl="1">
              <a:spcBef>
                <a:spcPts val="1200"/>
              </a:spcBef>
              <a:defRPr/>
            </a:pPr>
            <a:r>
              <a:rPr lang="en-US" altLang="en-US" sz="2000" dirty="0" smtClean="0"/>
              <a:t>Performance and conduct management of an employee</a:t>
            </a:r>
            <a:endParaRPr lang="en-US" sz="1200" dirty="0" smtClean="0">
              <a:effectLst>
                <a:outerShdw blurRad="38100" dist="38100" dir="2700000" algn="tl">
                  <a:srgbClr val="000000">
                    <a:alpha val="43137"/>
                  </a:srgbClr>
                </a:outerShdw>
              </a:effectLst>
            </a:endParaRPr>
          </a:p>
          <a:p>
            <a:pPr marL="914400" lvl="2" indent="-914400" algn="ctr">
              <a:buNone/>
              <a:defRPr/>
            </a:pPr>
            <a:r>
              <a:rPr lang="en-US" sz="3300" dirty="0">
                <a:effectLst>
                  <a:outerShdw blurRad="38100" dist="38100" dir="2700000" algn="tl">
                    <a:srgbClr val="000000">
                      <a:alpha val="43137"/>
                    </a:srgbClr>
                  </a:outerShdw>
                </a:effectLst>
              </a:rPr>
              <a:t>https://</a:t>
            </a:r>
            <a:r>
              <a:rPr lang="en-US" sz="3300" dirty="0" err="1" smtClean="0">
                <a:effectLst>
                  <a:outerShdw blurRad="38100" dist="38100" dir="2700000" algn="tl">
                    <a:srgbClr val="000000">
                      <a:alpha val="43137"/>
                    </a:srgbClr>
                  </a:outerShdw>
                </a:effectLst>
              </a:rPr>
              <a:t>www.youtube.com</a:t>
            </a:r>
            <a:r>
              <a:rPr lang="en-US" sz="3300" dirty="0" smtClean="0">
                <a:effectLst>
                  <a:outerShdw blurRad="38100" dist="38100" dir="2700000" algn="tl">
                    <a:srgbClr val="000000">
                      <a:alpha val="43137"/>
                    </a:srgbClr>
                  </a:outerShdw>
                </a:effectLst>
              </a:rPr>
              <a:t>/</a:t>
            </a:r>
            <a:r>
              <a:rPr lang="en-US" sz="3300" dirty="0" err="1" smtClean="0">
                <a:effectLst>
                  <a:outerShdw blurRad="38100" dist="38100" dir="2700000" algn="tl">
                    <a:srgbClr val="000000">
                      <a:alpha val="43137"/>
                    </a:srgbClr>
                  </a:outerShdw>
                </a:effectLst>
              </a:rPr>
              <a:t>JANinformation</a:t>
            </a:r>
            <a:endParaRPr lang="en-US" altLang="en-US" sz="3300" dirty="0" smtClean="0"/>
          </a:p>
        </p:txBody>
      </p:sp>
      <p:sp>
        <p:nvSpPr>
          <p:cNvPr id="3686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E1551B6-23FF-402C-BD2F-C01B36B04CAB}" type="slidenum">
              <a:rPr lang="en-US" altLang="en-US" sz="1400" smtClean="0">
                <a:solidFill>
                  <a:srgbClr val="FFFFFF"/>
                </a:solidFill>
              </a:rPr>
              <a:pPr>
                <a:spcBef>
                  <a:spcPct val="0"/>
                </a:spcBef>
                <a:buFontTx/>
                <a:buNone/>
              </a:pPr>
              <a:t>5</a:t>
            </a:fld>
            <a:endParaRPr lang="en-US" altLang="en-US" sz="1400" smtClean="0">
              <a:solidFill>
                <a:srgbClr val="FFFFFF"/>
              </a:solidFill>
            </a:endParaRPr>
          </a:p>
        </p:txBody>
      </p:sp>
      <p:sp>
        <p:nvSpPr>
          <p:cNvPr id="3686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Home"/>
          <p:cNvGraphicFramePr>
            <a:graphicFrameLocks noGrp="1"/>
          </p:cNvGraphicFramePr>
          <p:nvPr>
            <p:extLst>
              <p:ext uri="{D42A27DB-BD31-4B8C-83A1-F6EECF244321}">
                <p14:modId xmlns:p14="http://schemas.microsoft.com/office/powerpoint/2010/main" val="3972157273"/>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16954464"/>
      </p:ext>
    </p:extLst>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Living &amp; Working</a:t>
            </a:r>
            <a:endParaRPr lang="en-US" dirty="0" smtClean="0">
              <a:solidFill>
                <a:srgbClr val="00B0F0"/>
              </a:solidFill>
            </a:endParaRPr>
          </a:p>
          <a:p>
            <a:pPr marL="685800" lvl="2" eaLnBrk="1" hangingPunct="1">
              <a:defRPr/>
            </a:pPr>
            <a:r>
              <a:rPr lang="en-US" sz="2400" b="1" dirty="0">
                <a:latin typeface="Arial" charset="0"/>
                <a:cs typeface="Arial" charset="0"/>
              </a:rPr>
              <a:t>Temporary Barriers in the </a:t>
            </a:r>
            <a:r>
              <a:rPr lang="en-US" sz="2400" b="1" dirty="0" smtClean="0">
                <a:latin typeface="Arial" charset="0"/>
                <a:cs typeface="Arial" charset="0"/>
              </a:rPr>
              <a:t>Workplace</a:t>
            </a:r>
          </a:p>
          <a:p>
            <a:pPr marL="1143000" lvl="3" eaLnBrk="1" hangingPunct="1">
              <a:defRPr/>
            </a:pPr>
            <a:r>
              <a:rPr lang="en-US" sz="2200" dirty="0" smtClean="0">
                <a:latin typeface="Arial" charset="0"/>
                <a:cs typeface="Arial" charset="0"/>
              </a:rPr>
              <a:t>Example</a:t>
            </a:r>
            <a:r>
              <a:rPr lang="en-US" sz="2200" dirty="0">
                <a:latin typeface="Arial" charset="0"/>
                <a:cs typeface="Arial" charset="0"/>
              </a:rPr>
              <a:t>: An employee has chemical sensitivity</a:t>
            </a:r>
          </a:p>
          <a:p>
            <a:pPr marL="1143000" lvl="3" eaLnBrk="1" hangingPunct="1">
              <a:defRPr/>
            </a:pPr>
            <a:r>
              <a:rPr lang="en-US" sz="2200" dirty="0">
                <a:latin typeface="Arial" charset="0"/>
                <a:cs typeface="Arial" charset="0"/>
              </a:rPr>
              <a:t>Example: An employee who uses a wheelchair </a:t>
            </a:r>
          </a:p>
          <a:p>
            <a:pPr marL="1143000" lvl="3" eaLnBrk="1" hangingPunct="1">
              <a:defRPr/>
            </a:pPr>
            <a:r>
              <a:rPr lang="en-US" sz="2200" dirty="0">
                <a:latin typeface="Arial" charset="0"/>
                <a:cs typeface="Arial" charset="0"/>
              </a:rPr>
              <a:t>Example: An employee with multiple sclerosis has temperature sensitivity </a:t>
            </a: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50</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Living"/>
          <p:cNvGraphicFramePr>
            <a:graphicFrameLocks noGrp="1"/>
          </p:cNvGraphicFramePr>
          <p:nvPr>
            <p:extLst>
              <p:ext uri="{D42A27DB-BD31-4B8C-83A1-F6EECF244321}">
                <p14:modId xmlns:p14="http://schemas.microsoft.com/office/powerpoint/2010/main" val="197091687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2" name="Picture 1" descr="Two employees sitting with one employee in a wheelchair having a meet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038600"/>
            <a:ext cx="3451077" cy="2301875"/>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650854301"/>
      </p:ext>
    </p:extLst>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838200" y="1295400"/>
            <a:ext cx="7848600" cy="5184775"/>
          </a:xfrm>
        </p:spPr>
        <p:txBody>
          <a:bodyPr/>
          <a:lstStyle/>
          <a:p>
            <a:pPr eaLnBrk="1" hangingPunct="1"/>
            <a:r>
              <a:rPr lang="en-US" altLang="en-US" smtClean="0">
                <a:solidFill>
                  <a:srgbClr val="00B0F0"/>
                </a:solidFill>
              </a:rPr>
              <a:t> </a:t>
            </a:r>
          </a:p>
        </p:txBody>
      </p:sp>
      <p:sp>
        <p:nvSpPr>
          <p:cNvPr id="1208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1FF9087-116E-401C-B352-C2A3A940B0EB}" type="slidenum">
              <a:rPr lang="en-US" altLang="en-US" sz="1400" smtClean="0">
                <a:solidFill>
                  <a:srgbClr val="FFFFFF"/>
                </a:solidFill>
              </a:rPr>
              <a:pPr>
                <a:spcBef>
                  <a:spcPct val="0"/>
                </a:spcBef>
                <a:buFontTx/>
                <a:buNone/>
              </a:pPr>
              <a:t>51</a:t>
            </a:fld>
            <a:endParaRPr lang="en-US" altLang="en-US" sz="1400" smtClean="0">
              <a:solidFill>
                <a:srgbClr val="FFFFFF"/>
              </a:solidFill>
            </a:endParaRPr>
          </a:p>
        </p:txBody>
      </p:sp>
      <p:sp>
        <p:nvSpPr>
          <p:cNvPr id="120836"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pic>
        <p:nvPicPr>
          <p:cNvPr id="120837" name="Picture 4" descr="Stay Tuned at AskJAN.org/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8350"/>
            <a:ext cx="55626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7"/>
          <p:cNvSpPr>
            <a:spLocks noChangeArrowheads="1"/>
          </p:cNvSpPr>
          <p:nvPr/>
        </p:nvSpPr>
        <p:spPr bwMode="auto">
          <a:xfrm>
            <a:off x="3983038" y="2846388"/>
            <a:ext cx="29337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81000" indent="-469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gn="ctr" eaLnBrk="1" hangingPunct="1">
              <a:spcBef>
                <a:spcPct val="0"/>
              </a:spcBef>
              <a:buClr>
                <a:srgbClr val="003399"/>
              </a:buClr>
              <a:buFontTx/>
              <a:buNone/>
            </a:pPr>
            <a:r>
              <a:rPr lang="en-US" altLang="en-US" sz="2900">
                <a:solidFill>
                  <a:schemeClr val="bg1"/>
                </a:solidFill>
              </a:rPr>
              <a:t>Stay Tuned @  </a:t>
            </a:r>
          </a:p>
          <a:p>
            <a:pPr algn="ctr" eaLnBrk="1" hangingPunct="1">
              <a:spcBef>
                <a:spcPct val="0"/>
              </a:spcBef>
              <a:buClr>
                <a:srgbClr val="003399"/>
              </a:buClr>
              <a:buFontTx/>
              <a:buNone/>
            </a:pPr>
            <a:r>
              <a:rPr lang="en-US" altLang="en-US" sz="2900">
                <a:solidFill>
                  <a:schemeClr val="bg1"/>
                </a:solidFill>
              </a:rPr>
              <a:t>AskJAN.org/new</a:t>
            </a:r>
          </a:p>
          <a:p>
            <a:pPr algn="ctr" eaLnBrk="1" hangingPunct="1">
              <a:spcBef>
                <a:spcPct val="0"/>
              </a:spcBef>
              <a:buClr>
                <a:srgbClr val="003399"/>
              </a:buClr>
              <a:buFontTx/>
              <a:buNone/>
            </a:pPr>
            <a:endParaRPr lang="en-US" altLang="en-US" sz="2900">
              <a:solidFill>
                <a:schemeClr val="bg1"/>
              </a:solidFill>
            </a:endParaRPr>
          </a:p>
        </p:txBody>
      </p:sp>
      <p:sp>
        <p:nvSpPr>
          <p:cNvPr id="11" name="Rectangle 10" descr="JAN WIRE"/>
          <p:cNvSpPr/>
          <p:nvPr/>
        </p:nvSpPr>
        <p:spPr>
          <a:xfrm>
            <a:off x="685800" y="1676400"/>
            <a:ext cx="1219200" cy="4801314"/>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graphicFrame>
        <p:nvGraphicFramePr>
          <p:cNvPr id="10" name="Table 9" descr="Living"/>
          <p:cNvGraphicFramePr>
            <a:graphicFrameLocks noGrp="1"/>
          </p:cNvGraphicFramePr>
          <p:nvPr>
            <p:extLst>
              <p:ext uri="{D42A27DB-BD31-4B8C-83A1-F6EECF244321}">
                <p14:modId xmlns:p14="http://schemas.microsoft.com/office/powerpoint/2010/main" val="2582496433"/>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normAutofit lnSpcReduction="10000"/>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Coronavirus</a:t>
            </a:r>
          </a:p>
          <a:p>
            <a:pPr marL="857250" lvl="1" indent="-457200" eaLnBrk="1" hangingPunct="1">
              <a:defRPr/>
            </a:pPr>
            <a:r>
              <a:rPr lang="en-US" b="1" dirty="0" smtClean="0">
                <a:latin typeface="Arial" charset="0"/>
                <a:cs typeface="Arial" charset="0"/>
              </a:rPr>
              <a:t>About</a:t>
            </a:r>
          </a:p>
          <a:p>
            <a:pPr lvl="2" eaLnBrk="1" hangingPunct="1">
              <a:defRPr/>
            </a:pPr>
            <a:r>
              <a:rPr lang="en-US" sz="2200" b="0" dirty="0" smtClean="0"/>
              <a:t>History begins in the late </a:t>
            </a:r>
            <a:r>
              <a:rPr lang="en-US" sz="2200" b="0" dirty="0" err="1" smtClean="0"/>
              <a:t>1960s</a:t>
            </a:r>
            <a:endParaRPr lang="en-US" sz="2200" b="0" dirty="0" smtClean="0"/>
          </a:p>
          <a:p>
            <a:pPr lvl="2" eaLnBrk="1" hangingPunct="1">
              <a:defRPr/>
            </a:pPr>
            <a:r>
              <a:rPr lang="en-US" sz="2200" dirty="0" smtClean="0"/>
              <a:t>Coronaviruses include SARS, </a:t>
            </a:r>
            <a:r>
              <a:rPr lang="en-US" sz="2200" dirty="0" err="1" smtClean="0"/>
              <a:t>MERS</a:t>
            </a:r>
            <a:r>
              <a:rPr lang="en-US" sz="2200" dirty="0" smtClean="0"/>
              <a:t>, and </a:t>
            </a:r>
            <a:r>
              <a:rPr lang="en-US" sz="2200" dirty="0" err="1" smtClean="0"/>
              <a:t>Wohan</a:t>
            </a:r>
            <a:endParaRPr lang="en-US" sz="2200" b="0" dirty="0" smtClean="0"/>
          </a:p>
          <a:p>
            <a:pPr lvl="2" eaLnBrk="1" hangingPunct="1">
              <a:defRPr/>
            </a:pPr>
            <a:r>
              <a:rPr lang="en-US" sz="2200" dirty="0" smtClean="0"/>
              <a:t>Virus named after crown-like appearance of the projections on the surface</a:t>
            </a:r>
          </a:p>
          <a:p>
            <a:pPr lvl="2" eaLnBrk="1" hangingPunct="1">
              <a:defRPr/>
            </a:pPr>
            <a:r>
              <a:rPr lang="en-US" sz="2200" b="0" dirty="0" smtClean="0"/>
              <a:t>Severe acute respiratory syndrome-related coronaviruses discovered in bats</a:t>
            </a:r>
          </a:p>
          <a:p>
            <a:pPr lvl="2" eaLnBrk="1" hangingPunct="1">
              <a:defRPr/>
            </a:pPr>
            <a:r>
              <a:rPr lang="en-US" sz="2200" dirty="0" smtClean="0"/>
              <a:t>Severe epidemic in Wuhan, China, began December 12, 2019</a:t>
            </a:r>
          </a:p>
          <a:p>
            <a:pPr lvl="2" eaLnBrk="1" hangingPunct="1">
              <a:defRPr/>
            </a:pPr>
            <a:r>
              <a:rPr lang="en-US" sz="2200" dirty="0" smtClean="0"/>
              <a:t>Spread by airborne droplets of fluid </a:t>
            </a:r>
          </a:p>
          <a:p>
            <a:pPr lvl="2" eaLnBrk="1" hangingPunct="1">
              <a:defRPr/>
            </a:pPr>
            <a:r>
              <a:rPr lang="en-US" sz="2200" dirty="0" smtClean="0"/>
              <a:t>Can be deadly</a:t>
            </a:r>
            <a:endParaRPr lang="en-US" sz="2200" b="0" dirty="0"/>
          </a:p>
          <a:p>
            <a:pPr marL="0" indent="0" eaLnBrk="1" hangingPunct="1">
              <a:defRPr/>
            </a:pPr>
            <a:endParaRPr lang="en-US" sz="2000" dirty="0" smtClean="0">
              <a:solidFill>
                <a:srgbClr val="00B0F0"/>
              </a:solidFill>
            </a:endParaRPr>
          </a:p>
          <a:p>
            <a:pPr lvl="1" eaLnBrk="1" hangingPunct="1">
              <a:defRPr/>
            </a:pPr>
            <a:endParaRPr lang="en-US" dirty="0" smtClean="0">
              <a:latin typeface="Arial" charset="0"/>
              <a:cs typeface="Arial" charset="0"/>
            </a:endParaRP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52</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World"/>
          <p:cNvGraphicFramePr>
            <a:graphicFrameLocks noGrp="1"/>
          </p:cNvGraphicFramePr>
          <p:nvPr>
            <p:extLst>
              <p:ext uri="{D42A27DB-BD31-4B8C-83A1-F6EECF244321}">
                <p14:modId xmlns:p14="http://schemas.microsoft.com/office/powerpoint/2010/main" val="3901324588"/>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5856692"/>
      </p:ext>
    </p:extLst>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normAutofit/>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Coronavirus</a:t>
            </a:r>
          </a:p>
          <a:p>
            <a:pPr marL="857250" lvl="1" indent="-457200" eaLnBrk="1" hangingPunct="1">
              <a:defRPr/>
            </a:pPr>
            <a:r>
              <a:rPr lang="en-US" b="1" dirty="0" smtClean="0">
                <a:latin typeface="Arial" charset="0"/>
                <a:cs typeface="Arial" charset="0"/>
              </a:rPr>
              <a:t>ADA</a:t>
            </a:r>
          </a:p>
          <a:p>
            <a:pPr lvl="2" eaLnBrk="1" hangingPunct="1">
              <a:defRPr/>
            </a:pPr>
            <a:r>
              <a:rPr lang="en-US" sz="2200" b="0" dirty="0"/>
              <a:t>Make decisions based on facts, not speculation </a:t>
            </a:r>
          </a:p>
          <a:p>
            <a:pPr lvl="2" eaLnBrk="1" hangingPunct="1">
              <a:defRPr/>
            </a:pPr>
            <a:r>
              <a:rPr lang="en-US" sz="2200" b="0" dirty="0" smtClean="0"/>
              <a:t>Remember </a:t>
            </a:r>
            <a:r>
              <a:rPr lang="en-US" sz="2200" b="0" dirty="0"/>
              <a:t>that the ADA medical inquiries rules apply </a:t>
            </a:r>
          </a:p>
          <a:p>
            <a:pPr lvl="2" eaLnBrk="1" hangingPunct="1">
              <a:defRPr/>
            </a:pPr>
            <a:r>
              <a:rPr lang="en-US" sz="2200" b="0" dirty="0" smtClean="0"/>
              <a:t>Rely </a:t>
            </a:r>
            <a:r>
              <a:rPr lang="en-US" sz="2200" b="0" dirty="0"/>
              <a:t>on information from public health authorities such as WHO and CDC </a:t>
            </a:r>
          </a:p>
          <a:p>
            <a:pPr marL="0" indent="0" eaLnBrk="1" hangingPunct="1">
              <a:defRPr/>
            </a:pPr>
            <a:endParaRPr lang="en-US" dirty="0" smtClean="0">
              <a:solidFill>
                <a:srgbClr val="00B0F0"/>
              </a:solidFill>
            </a:endParaRPr>
          </a:p>
          <a:p>
            <a:pPr lvl="1" eaLnBrk="1" hangingPunct="1">
              <a:defRPr/>
            </a:pPr>
            <a:endParaRPr lang="en-US" dirty="0" smtClean="0">
              <a:latin typeface="Arial" charset="0"/>
              <a:cs typeface="Arial" charset="0"/>
            </a:endParaRP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53</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World"/>
          <p:cNvGraphicFramePr>
            <a:graphicFrameLocks noGrp="1"/>
          </p:cNvGraphicFramePr>
          <p:nvPr>
            <p:extLst>
              <p:ext uri="{D42A27DB-BD31-4B8C-83A1-F6EECF244321}">
                <p14:modId xmlns:p14="http://schemas.microsoft.com/office/powerpoint/2010/main" val="362392246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bl>
          </a:graphicData>
        </a:graphic>
      </p:graphicFrame>
      <p:pic>
        <p:nvPicPr>
          <p:cNvPr id="2" name="Picture 1" descr="Individual sneaz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343400"/>
            <a:ext cx="2838966" cy="1893951"/>
          </a:xfrm>
          <a:prstGeom prst="rect">
            <a:avLst/>
          </a:prstGeom>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3788486673"/>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838200" y="1295400"/>
            <a:ext cx="7848600" cy="5184775"/>
          </a:xfrm>
        </p:spPr>
        <p:txBody>
          <a:bodyPr>
            <a:normAutofit/>
          </a:bodyPr>
          <a:lstStyle/>
          <a:p>
            <a:pPr eaLnBrk="1" hangingPunct="1">
              <a:defRPr/>
            </a:pPr>
            <a:endParaRPr lang="en-US" dirty="0" smtClean="0">
              <a:solidFill>
                <a:srgbClr val="00B0F0"/>
              </a:solidFill>
              <a:latin typeface="Arial" charset="0"/>
              <a:cs typeface="Arial" charset="0"/>
            </a:endParaRPr>
          </a:p>
          <a:p>
            <a:pPr marL="0" indent="0" eaLnBrk="1" hangingPunct="1">
              <a:defRPr/>
            </a:pPr>
            <a:r>
              <a:rPr lang="en-US" dirty="0" smtClean="0">
                <a:solidFill>
                  <a:srgbClr val="00B0F0"/>
                </a:solidFill>
                <a:latin typeface="Arial" charset="0"/>
                <a:cs typeface="Arial" charset="0"/>
              </a:rPr>
              <a:t>Coronavirus</a:t>
            </a:r>
          </a:p>
          <a:p>
            <a:pPr marL="857250" lvl="1" indent="-457200" eaLnBrk="1" hangingPunct="1">
              <a:defRPr/>
            </a:pPr>
            <a:r>
              <a:rPr lang="en-US" b="1" dirty="0" smtClean="0">
                <a:latin typeface="Arial" charset="0"/>
                <a:cs typeface="Arial" charset="0"/>
              </a:rPr>
              <a:t>Accommodations</a:t>
            </a:r>
          </a:p>
          <a:p>
            <a:pPr lvl="2" eaLnBrk="1" hangingPunct="1">
              <a:defRPr/>
            </a:pPr>
            <a:r>
              <a:rPr lang="en-US" sz="2200" dirty="0"/>
              <a:t>Modified break schedule</a:t>
            </a:r>
          </a:p>
          <a:p>
            <a:pPr lvl="2" eaLnBrk="1" hangingPunct="1">
              <a:defRPr/>
            </a:pPr>
            <a:r>
              <a:rPr lang="en-US" sz="2200" dirty="0"/>
              <a:t>Removal of marginal functions</a:t>
            </a:r>
          </a:p>
          <a:p>
            <a:pPr lvl="2" eaLnBrk="1" hangingPunct="1">
              <a:defRPr/>
            </a:pPr>
            <a:r>
              <a:rPr lang="en-US" sz="2200" b="0" dirty="0" smtClean="0"/>
              <a:t>Flexible scheduling</a:t>
            </a:r>
          </a:p>
          <a:p>
            <a:pPr lvl="2" eaLnBrk="1" hangingPunct="1">
              <a:defRPr/>
            </a:pPr>
            <a:r>
              <a:rPr lang="en-US" sz="2200" dirty="0" smtClean="0"/>
              <a:t>Leave</a:t>
            </a:r>
          </a:p>
          <a:p>
            <a:pPr lvl="2" eaLnBrk="1" hangingPunct="1">
              <a:defRPr/>
            </a:pPr>
            <a:r>
              <a:rPr lang="en-US" sz="2200" dirty="0" smtClean="0"/>
              <a:t>Telework</a:t>
            </a:r>
            <a:endParaRPr lang="en-US" sz="2200" dirty="0"/>
          </a:p>
          <a:p>
            <a:pPr lvl="2" eaLnBrk="1" hangingPunct="1">
              <a:defRPr/>
            </a:pPr>
            <a:endParaRPr lang="en-US" sz="2200" dirty="0" smtClean="0"/>
          </a:p>
          <a:p>
            <a:pPr marL="0" indent="0" eaLnBrk="1" hangingPunct="1">
              <a:defRPr/>
            </a:pPr>
            <a:endParaRPr lang="en-US" dirty="0" smtClean="0">
              <a:solidFill>
                <a:srgbClr val="00B0F0"/>
              </a:solidFill>
            </a:endParaRPr>
          </a:p>
          <a:p>
            <a:pPr lvl="1" eaLnBrk="1" hangingPunct="1">
              <a:defRPr/>
            </a:pPr>
            <a:endParaRPr lang="en-US" dirty="0" smtClean="0">
              <a:latin typeface="Arial" charset="0"/>
              <a:cs typeface="Arial" charset="0"/>
            </a:endParaRPr>
          </a:p>
        </p:txBody>
      </p:sp>
      <p:sp>
        <p:nvSpPr>
          <p:cNvPr id="10854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EA6AB30-593C-41AB-AF63-0EBD8334C1BC}" type="slidenum">
              <a:rPr lang="en-US" altLang="en-US" sz="1400" smtClean="0">
                <a:solidFill>
                  <a:srgbClr val="FFFFFF"/>
                </a:solidFill>
              </a:rPr>
              <a:pPr>
                <a:spcBef>
                  <a:spcPct val="0"/>
                </a:spcBef>
                <a:buFontTx/>
                <a:buNone/>
              </a:pPr>
              <a:t>54</a:t>
            </a:fld>
            <a:endParaRPr lang="en-US" altLang="en-US" sz="1400" smtClean="0">
              <a:solidFill>
                <a:srgbClr val="FFFFFF"/>
              </a:solidFill>
            </a:endParaRPr>
          </a:p>
        </p:txBody>
      </p:sp>
      <p:sp>
        <p:nvSpPr>
          <p:cNvPr id="108548"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World"/>
          <p:cNvGraphicFramePr>
            <a:graphicFrameLocks noGrp="1"/>
          </p:cNvGraphicFramePr>
          <p:nvPr>
            <p:extLst>
              <p:ext uri="{D42A27DB-BD31-4B8C-83A1-F6EECF244321}">
                <p14:modId xmlns:p14="http://schemas.microsoft.com/office/powerpoint/2010/main" val="4085853721"/>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Living</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bl>
          </a:graphicData>
        </a:graphic>
      </p:graphicFrame>
      <p:pic>
        <p:nvPicPr>
          <p:cNvPr id="2" name="Picture 1" descr="Test tube marked as coronaviru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81400"/>
            <a:ext cx="3834384" cy="2538984"/>
          </a:xfrm>
          <a:prstGeom prst="rect">
            <a:avLst/>
          </a:prstGeom>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2342576258"/>
      </p:ext>
    </p:extLst>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2"/>
          <p:cNvSpPr>
            <a:spLocks noGrp="1"/>
          </p:cNvSpPr>
          <p:nvPr>
            <p:ph idx="1"/>
          </p:nvPr>
        </p:nvSpPr>
        <p:spPr>
          <a:xfrm>
            <a:off x="838200" y="1295400"/>
            <a:ext cx="7848600" cy="5184775"/>
          </a:xfrm>
        </p:spPr>
        <p:txBody>
          <a:bodyPr/>
          <a:lstStyle/>
          <a:p>
            <a:pPr eaLnBrk="1" hangingPunct="1"/>
            <a:endParaRPr lang="en-US" altLang="en-US" smtClean="0">
              <a:solidFill>
                <a:srgbClr val="00B0F0"/>
              </a:solidFill>
            </a:endParaRPr>
          </a:p>
          <a:p>
            <a:pPr eaLnBrk="1" hangingPunct="1"/>
            <a:endParaRPr lang="en-US" altLang="en-US" b="0" smtClean="0"/>
          </a:p>
        </p:txBody>
      </p:sp>
      <p:sp>
        <p:nvSpPr>
          <p:cNvPr id="12493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2FE8536-9299-4993-A969-217EE2644D7D}" type="slidenum">
              <a:rPr lang="en-US" altLang="en-US" sz="1400" smtClean="0">
                <a:solidFill>
                  <a:srgbClr val="FFFFFF"/>
                </a:solidFill>
              </a:rPr>
              <a:pPr>
                <a:spcBef>
                  <a:spcPct val="0"/>
                </a:spcBef>
                <a:buFontTx/>
                <a:buNone/>
              </a:pPr>
              <a:t>55</a:t>
            </a:fld>
            <a:endParaRPr lang="en-US" altLang="en-US" sz="1400" smtClean="0">
              <a:solidFill>
                <a:srgbClr val="FFFFFF"/>
              </a:solidFill>
            </a:endParaRPr>
          </a:p>
        </p:txBody>
      </p:sp>
      <p:sp>
        <p:nvSpPr>
          <p:cNvPr id="12493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World"/>
          <p:cNvGraphicFramePr>
            <a:graphicFrameLocks noGrp="1"/>
          </p:cNvGraphicFramePr>
          <p:nvPr>
            <p:extLst>
              <p:ext uri="{D42A27DB-BD31-4B8C-83A1-F6EECF244321}">
                <p14:modId xmlns:p14="http://schemas.microsoft.com/office/powerpoint/2010/main" val="385492636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World</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bl>
          </a:graphicData>
        </a:graphic>
      </p:graphicFrame>
      <p:pic>
        <p:nvPicPr>
          <p:cNvPr id="124949" name="Picture 4" descr="Stay Tuned at AskJA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8350"/>
            <a:ext cx="55626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50" name="Rectangle 7"/>
          <p:cNvSpPr>
            <a:spLocks noChangeArrowheads="1"/>
          </p:cNvSpPr>
          <p:nvPr/>
        </p:nvSpPr>
        <p:spPr bwMode="auto">
          <a:xfrm>
            <a:off x="4073525" y="2846388"/>
            <a:ext cx="27527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81000" indent="-469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gn="ctr" eaLnBrk="1" hangingPunct="1">
              <a:spcBef>
                <a:spcPct val="0"/>
              </a:spcBef>
              <a:buClr>
                <a:srgbClr val="003399"/>
              </a:buClr>
              <a:buFontTx/>
              <a:buNone/>
            </a:pPr>
            <a:r>
              <a:rPr lang="en-US" altLang="en-US" sz="2900">
                <a:solidFill>
                  <a:schemeClr val="bg1"/>
                </a:solidFill>
              </a:rPr>
              <a:t>Stay Tuned @  </a:t>
            </a:r>
          </a:p>
          <a:p>
            <a:pPr algn="ctr" eaLnBrk="1" hangingPunct="1">
              <a:spcBef>
                <a:spcPct val="0"/>
              </a:spcBef>
              <a:buClr>
                <a:srgbClr val="003399"/>
              </a:buClr>
              <a:buFontTx/>
              <a:buNone/>
            </a:pPr>
            <a:r>
              <a:rPr lang="en-US" altLang="en-US" sz="2900">
                <a:solidFill>
                  <a:schemeClr val="bg1"/>
                </a:solidFill>
              </a:rPr>
              <a:t>AskJAN.org</a:t>
            </a:r>
          </a:p>
          <a:p>
            <a:pPr algn="ctr" eaLnBrk="1" hangingPunct="1">
              <a:spcBef>
                <a:spcPct val="0"/>
              </a:spcBef>
              <a:buClr>
                <a:srgbClr val="003399"/>
              </a:buClr>
              <a:buFontTx/>
              <a:buNone/>
            </a:pPr>
            <a:endParaRPr lang="en-US" altLang="en-US" sz="2900">
              <a:solidFill>
                <a:schemeClr val="bg1"/>
              </a:solidFill>
            </a:endParaRPr>
          </a:p>
        </p:txBody>
      </p:sp>
      <p:sp>
        <p:nvSpPr>
          <p:cNvPr id="10" name="Rectangle 9" descr="JAN WIRE"/>
          <p:cNvSpPr/>
          <p:nvPr/>
        </p:nvSpPr>
        <p:spPr>
          <a:xfrm>
            <a:off x="685800" y="1676400"/>
            <a:ext cx="1219200" cy="4801314"/>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Tree>
  </p:cSld>
  <p:clrMapOvr>
    <a:masterClrMapping/>
  </p:clrMapOvr>
  <p:transition spd="slow">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a:xfrm>
            <a:off x="609600" y="457200"/>
            <a:ext cx="5715000" cy="609600"/>
          </a:xfrm>
        </p:spPr>
        <p:txBody>
          <a:bodyPr/>
          <a:lstStyle/>
          <a:p>
            <a:pPr eaLnBrk="1" hangingPunct="1"/>
            <a:r>
              <a:rPr lang="en-US" altLang="en-US" smtClean="0"/>
              <a:t>“Current Events”</a:t>
            </a:r>
          </a:p>
        </p:txBody>
      </p:sp>
      <p:sp>
        <p:nvSpPr>
          <p:cNvPr id="126979" name="Content Placeholder 2"/>
          <p:cNvSpPr>
            <a:spLocks noGrp="1"/>
          </p:cNvSpPr>
          <p:nvPr>
            <p:ph idx="1"/>
          </p:nvPr>
        </p:nvSpPr>
        <p:spPr>
          <a:xfrm>
            <a:off x="838200" y="1295400"/>
            <a:ext cx="7848600" cy="5184775"/>
          </a:xfrm>
        </p:spPr>
        <p:txBody>
          <a:bodyPr/>
          <a:lstStyle/>
          <a:p>
            <a:pPr eaLnBrk="1" hangingPunct="1"/>
            <a:r>
              <a:rPr lang="en-US" altLang="en-US" smtClean="0">
                <a:solidFill>
                  <a:srgbClr val="00B0F0"/>
                </a:solidFill>
              </a:rPr>
              <a:t>Contact </a:t>
            </a:r>
          </a:p>
          <a:p>
            <a:pPr lvl="1" eaLnBrk="1" hangingPunct="1"/>
            <a:r>
              <a:rPr lang="en-US" altLang="en-US" smtClean="0"/>
              <a:t>(800)526-7234 (V) &amp; (877)781-9403 (TTY)</a:t>
            </a:r>
          </a:p>
          <a:p>
            <a:pPr lvl="1" eaLnBrk="1" hangingPunct="1"/>
            <a:r>
              <a:rPr lang="en-US" altLang="en-US" smtClean="0"/>
              <a:t> AskJAN.org &amp; jan@askjan.org</a:t>
            </a:r>
          </a:p>
          <a:p>
            <a:pPr lvl="1" eaLnBrk="1" hangingPunct="1"/>
            <a:r>
              <a:rPr lang="pt-BR" altLang="en-US" smtClean="0"/>
              <a:t>(304)216-8189 via Text</a:t>
            </a:r>
          </a:p>
          <a:p>
            <a:pPr lvl="1" eaLnBrk="1" hangingPunct="1"/>
            <a:r>
              <a:rPr lang="pt-BR" altLang="en-US" smtClean="0"/>
              <a:t> janconsultants via Skype</a:t>
            </a:r>
          </a:p>
          <a:p>
            <a:pPr lvl="1" eaLnBrk="1" hangingPunct="1"/>
            <a:endParaRPr lang="en-US" altLang="en-US" smtClean="0"/>
          </a:p>
        </p:txBody>
      </p:sp>
      <p:sp>
        <p:nvSpPr>
          <p:cNvPr id="126980"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A71BAF2-C7A1-4283-9A62-E34505FA81C2}" type="slidenum">
              <a:rPr lang="en-US" altLang="en-US" sz="1400" smtClean="0">
                <a:solidFill>
                  <a:srgbClr val="FFFFFF"/>
                </a:solidFill>
              </a:rPr>
              <a:pPr>
                <a:spcBef>
                  <a:spcPct val="0"/>
                </a:spcBef>
                <a:buFontTx/>
                <a:buNone/>
              </a:pPr>
              <a:t>56</a:t>
            </a:fld>
            <a:endParaRPr lang="en-US" altLang="en-US" sz="1400" smtClean="0">
              <a:solidFill>
                <a:srgbClr val="FFFFFF"/>
              </a:solidFill>
            </a:endParaRPr>
          </a:p>
        </p:txBody>
      </p:sp>
      <p:pic>
        <p:nvPicPr>
          <p:cNvPr id="7" name="Picture 6" descr="AskJAN.org Homepage"/>
          <p:cNvPicPr>
            <a:picLocks noChangeAspect="1"/>
          </p:cNvPicPr>
          <p:nvPr/>
        </p:nvPicPr>
        <p:blipFill rotWithShape="1">
          <a:blip r:embed="rId3"/>
          <a:srcRect t="6548" b="-1"/>
          <a:stretch/>
        </p:blipFill>
        <p:spPr>
          <a:xfrm>
            <a:off x="2438400" y="3657600"/>
            <a:ext cx="4648200" cy="2714897"/>
          </a:xfrm>
          <a:prstGeom prst="rect">
            <a:avLst/>
          </a:prstGeom>
        </p:spPr>
        <p:style>
          <a:lnRef idx="0">
            <a:schemeClr val="accent1"/>
          </a:lnRef>
          <a:fillRef idx="3">
            <a:schemeClr val="accent1"/>
          </a:fillRef>
          <a:effectRef idx="3">
            <a:schemeClr val="accent1"/>
          </a:effectRef>
          <a:fontRef idx="minor">
            <a:schemeClr val="lt1"/>
          </a:fontRef>
        </p:style>
      </p:pic>
    </p:spTree>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838200" y="1295400"/>
            <a:ext cx="7848600" cy="5184775"/>
          </a:xfrm>
        </p:spPr>
        <p:txBody>
          <a:bodyPr>
            <a:normAutofit/>
          </a:bodyPr>
          <a:lstStyle/>
          <a:p>
            <a:pPr eaLnBrk="1" hangingPunct="1">
              <a:defRPr/>
            </a:pPr>
            <a:endParaRPr lang="en-US" altLang="en-US" dirty="0" smtClean="0">
              <a:solidFill>
                <a:srgbClr val="00B0F0"/>
              </a:solidFill>
            </a:endParaRPr>
          </a:p>
          <a:p>
            <a:pPr eaLnBrk="1" hangingPunct="1">
              <a:defRPr/>
            </a:pPr>
            <a:r>
              <a:rPr lang="en-US" altLang="en-US" dirty="0" smtClean="0">
                <a:solidFill>
                  <a:srgbClr val="00B0F0"/>
                </a:solidFill>
              </a:rPr>
              <a:t>From JAN: A to Z</a:t>
            </a:r>
          </a:p>
          <a:p>
            <a:pPr lvl="1">
              <a:defRPr/>
            </a:pPr>
            <a:r>
              <a:rPr lang="en-US" altLang="en-US" sz="2200" dirty="0" smtClean="0"/>
              <a:t>Telework Page</a:t>
            </a:r>
          </a:p>
          <a:p>
            <a:pPr lvl="1">
              <a:defRPr/>
            </a:pPr>
            <a:r>
              <a:rPr lang="en-US" altLang="en-US" sz="2200" dirty="0" smtClean="0"/>
              <a:t>Leave Page</a:t>
            </a:r>
          </a:p>
          <a:p>
            <a:pPr lvl="1">
              <a:defRPr/>
            </a:pPr>
            <a:r>
              <a:rPr lang="en-US" altLang="en-US" sz="2200" dirty="0" smtClean="0"/>
              <a:t>Caregivers Page</a:t>
            </a:r>
          </a:p>
          <a:p>
            <a:pPr lvl="1">
              <a:defRPr/>
            </a:pPr>
            <a:r>
              <a:rPr lang="en-US" altLang="en-US" sz="2200" dirty="0" smtClean="0"/>
              <a:t>Service and Emotional Support Animals Training Module</a:t>
            </a:r>
            <a:endParaRPr lang="en-US" altLang="en-US" sz="2200" dirty="0"/>
          </a:p>
          <a:p>
            <a:pPr marL="57150" indent="0">
              <a:defRPr/>
            </a:pPr>
            <a:r>
              <a:rPr lang="en-US" altLang="en-US" sz="2600" dirty="0" smtClean="0"/>
              <a:t>Coming Soon</a:t>
            </a:r>
          </a:p>
          <a:p>
            <a:pPr marL="914400" lvl="1" indent="-457200">
              <a:defRPr/>
            </a:pPr>
            <a:r>
              <a:rPr lang="en-US" altLang="en-US" sz="2200" dirty="0" err="1" smtClean="0"/>
              <a:t>MyJAN</a:t>
            </a:r>
            <a:endParaRPr lang="en-US" altLang="en-US" sz="2200" dirty="0" smtClean="0"/>
          </a:p>
          <a:p>
            <a:pPr marL="914400" lvl="1" indent="-457200">
              <a:defRPr/>
            </a:pPr>
            <a:endParaRPr lang="en-US" altLang="en-US" sz="2200" dirty="0" smtClean="0"/>
          </a:p>
          <a:p>
            <a:pPr marL="457200" lvl="1" indent="-457200" algn="ctr">
              <a:buNone/>
              <a:defRPr/>
            </a:pPr>
            <a:r>
              <a:rPr lang="en-US" sz="3600" dirty="0">
                <a:effectLst>
                  <a:outerShdw blurRad="38100" dist="38100" dir="2700000" algn="tl">
                    <a:srgbClr val="000000">
                      <a:alpha val="43137"/>
                    </a:srgbClr>
                  </a:outerShdw>
                </a:effectLst>
              </a:rPr>
              <a:t> https://</a:t>
            </a:r>
            <a:r>
              <a:rPr lang="en-US" sz="3600" dirty="0" err="1">
                <a:effectLst>
                  <a:outerShdw blurRad="38100" dist="38100" dir="2700000" algn="tl">
                    <a:srgbClr val="000000">
                      <a:alpha val="43137"/>
                    </a:srgbClr>
                  </a:outerShdw>
                </a:effectLst>
              </a:rPr>
              <a:t>askjan.org</a:t>
            </a:r>
            <a:r>
              <a:rPr lang="en-US" sz="3600" dirty="0">
                <a:effectLst>
                  <a:outerShdw blurRad="38100" dist="38100" dir="2700000" algn="tl">
                    <a:srgbClr val="000000">
                      <a:alpha val="43137"/>
                    </a:srgbClr>
                  </a:outerShdw>
                </a:effectLst>
              </a:rPr>
              <a:t>/a-to-</a:t>
            </a:r>
            <a:r>
              <a:rPr lang="en-US" sz="3600" dirty="0" err="1">
                <a:effectLst>
                  <a:outerShdw blurRad="38100" dist="38100" dir="2700000" algn="tl">
                    <a:srgbClr val="000000">
                      <a:alpha val="43137"/>
                    </a:srgbClr>
                  </a:outerShdw>
                </a:effectLst>
              </a:rPr>
              <a:t>z.cfm</a:t>
            </a:r>
            <a:endParaRPr lang="en-US" altLang="en-US" dirty="0" smtClean="0"/>
          </a:p>
        </p:txBody>
      </p:sp>
      <p:sp>
        <p:nvSpPr>
          <p:cNvPr id="3481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F09DE2B-01AC-4727-8065-52C3EFE112A3}" type="slidenum">
              <a:rPr lang="en-US" altLang="en-US" sz="1400" smtClean="0">
                <a:solidFill>
                  <a:srgbClr val="FFFFFF"/>
                </a:solidFill>
              </a:rPr>
              <a:pPr>
                <a:spcBef>
                  <a:spcPct val="0"/>
                </a:spcBef>
                <a:buFontTx/>
                <a:buNone/>
              </a:pPr>
              <a:t>6</a:t>
            </a:fld>
            <a:endParaRPr lang="en-US" altLang="en-US" sz="1400" smtClean="0">
              <a:solidFill>
                <a:srgbClr val="FFFFFF"/>
              </a:solidFill>
            </a:endParaRPr>
          </a:p>
        </p:txBody>
      </p:sp>
      <p:sp>
        <p:nvSpPr>
          <p:cNvPr id="34820"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Home"/>
          <p:cNvGraphicFramePr>
            <a:graphicFrameLocks noGrp="1"/>
          </p:cNvGraphicFramePr>
          <p:nvPr>
            <p:extLst>
              <p:ext uri="{D42A27DB-BD31-4B8C-83A1-F6EECF244321}">
                <p14:modId xmlns:p14="http://schemas.microsoft.com/office/powerpoint/2010/main" val="3897397243"/>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42409976"/>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838200" y="1295400"/>
            <a:ext cx="7848600" cy="5184775"/>
          </a:xfrm>
        </p:spPr>
        <p:txBody>
          <a:bodyPr/>
          <a:lstStyle/>
          <a:p>
            <a:pPr eaLnBrk="1" hangingPunct="1"/>
            <a:endParaRPr lang="en-US" altLang="en-US" smtClean="0">
              <a:solidFill>
                <a:srgbClr val="00B0F0"/>
              </a:solidFill>
            </a:endParaRPr>
          </a:p>
        </p:txBody>
      </p:sp>
      <p:sp>
        <p:nvSpPr>
          <p:cNvPr id="43011"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A0F25CD4-0EEA-4A90-AC03-6CBCD882691E}" type="slidenum">
              <a:rPr lang="en-US" altLang="en-US" sz="1400" smtClean="0">
                <a:solidFill>
                  <a:srgbClr val="FFFFFF"/>
                </a:solidFill>
              </a:rPr>
              <a:pPr>
                <a:spcBef>
                  <a:spcPct val="0"/>
                </a:spcBef>
                <a:buFontTx/>
                <a:buNone/>
              </a:pPr>
              <a:t>7</a:t>
            </a:fld>
            <a:endParaRPr lang="en-US" altLang="en-US" sz="1400" smtClean="0">
              <a:solidFill>
                <a:srgbClr val="FFFFFF"/>
              </a:solidFill>
            </a:endParaRPr>
          </a:p>
        </p:txBody>
      </p:sp>
      <p:sp>
        <p:nvSpPr>
          <p:cNvPr id="43012"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Home"/>
          <p:cNvGraphicFramePr>
            <a:graphicFrameLocks noGrp="1"/>
          </p:cNvGraphicFramePr>
          <p:nvPr>
            <p:extLst>
              <p:ext uri="{D42A27DB-BD31-4B8C-83A1-F6EECF244321}">
                <p14:modId xmlns:p14="http://schemas.microsoft.com/office/powerpoint/2010/main" val="4003118826"/>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Home</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Business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43029" name="Picture 4" descr="Stay Tuned at AskJA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8350"/>
            <a:ext cx="55626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Rectangle 7"/>
          <p:cNvSpPr>
            <a:spLocks noChangeArrowheads="1"/>
          </p:cNvSpPr>
          <p:nvPr/>
        </p:nvSpPr>
        <p:spPr bwMode="auto">
          <a:xfrm>
            <a:off x="3886200" y="3048000"/>
            <a:ext cx="31289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81000" indent="-469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gn="ctr" eaLnBrk="1" hangingPunct="1">
              <a:spcBef>
                <a:spcPct val="0"/>
              </a:spcBef>
              <a:buClr>
                <a:srgbClr val="003399"/>
              </a:buClr>
              <a:buFontTx/>
              <a:buNone/>
            </a:pPr>
            <a:r>
              <a:rPr lang="en-US" altLang="en-US">
                <a:solidFill>
                  <a:schemeClr val="bg1"/>
                </a:solidFill>
              </a:rPr>
              <a:t>Stay Tuned @  </a:t>
            </a:r>
          </a:p>
          <a:p>
            <a:pPr algn="ctr" eaLnBrk="1" hangingPunct="1">
              <a:spcBef>
                <a:spcPct val="0"/>
              </a:spcBef>
              <a:buClr>
                <a:srgbClr val="003399"/>
              </a:buClr>
              <a:buFontTx/>
              <a:buNone/>
            </a:pPr>
            <a:r>
              <a:rPr lang="en-US" altLang="en-US">
                <a:solidFill>
                  <a:schemeClr val="bg1"/>
                </a:solidFill>
              </a:rPr>
              <a:t>AskJAN.org</a:t>
            </a:r>
          </a:p>
          <a:p>
            <a:pPr algn="ctr" eaLnBrk="1" hangingPunct="1">
              <a:spcBef>
                <a:spcPct val="0"/>
              </a:spcBef>
              <a:buClr>
                <a:srgbClr val="003399"/>
              </a:buClr>
              <a:buFontTx/>
              <a:buNone/>
            </a:pPr>
            <a:endParaRPr lang="en-US" altLang="en-US">
              <a:solidFill>
                <a:schemeClr val="bg1"/>
              </a:solidFill>
            </a:endParaRPr>
          </a:p>
        </p:txBody>
      </p:sp>
      <p:sp>
        <p:nvSpPr>
          <p:cNvPr id="11" name="Rectangle 10" descr="JAN WIRE"/>
          <p:cNvSpPr/>
          <p:nvPr/>
        </p:nvSpPr>
        <p:spPr>
          <a:xfrm>
            <a:off x="685800" y="1676400"/>
            <a:ext cx="1219200" cy="4801314"/>
          </a:xfrm>
          <a:prstGeom prst="rect">
            <a:avLst/>
          </a:prstGeom>
          <a:solidFill>
            <a:srgbClr val="002C5F"/>
          </a:solidFill>
          <a:ln>
            <a:noFill/>
          </a:ln>
          <a:scene3d>
            <a:camera prst="isometricLeftDown"/>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spAutoFit/>
            <a:scene3d>
              <a:camera prst="isometricRightUp"/>
              <a:lightRig rig="threePt" dir="t"/>
            </a:scene3d>
          </a:bodyPr>
          <a:lstStyle/>
          <a:p>
            <a:pPr algn="ctr" eaLnBrk="1" hangingPunct="1">
              <a:defRPr/>
            </a:pPr>
            <a:endParaRPr lang="en-US" sz="20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J</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A</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N</a:t>
            </a:r>
          </a:p>
          <a:p>
            <a:pPr algn="ctr" eaLnBrk="1" hangingPunct="1">
              <a:defRPr/>
            </a:pPr>
            <a:r>
              <a:rPr lang="en-US"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 </a:t>
            </a:r>
            <a:endParaRPr lang="en-US" sz="1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W</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I</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R</a:t>
            </a:r>
          </a:p>
          <a:p>
            <a:pPr algn="ctr" eaLnBrk="1" hangingPunct="1">
              <a:defRPr/>
            </a:pPr>
            <a:r>
              <a:rPr lang="en-US" sz="36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E</a:t>
            </a:r>
          </a:p>
          <a:p>
            <a:pPr algn="ctr" eaLnBrk="1" hangingPunct="1">
              <a:defRPr/>
            </a:pPr>
            <a:endParaRPr lang="en-US" sz="1400" b="1" dirty="0">
              <a:ln w="31550" cmpd="sng">
                <a:gradFill>
                  <a:gsLst>
                    <a:gs pos="25000">
                      <a:srgbClr val="306FCC">
                        <a:shade val="25000"/>
                        <a:satMod val="190000"/>
                      </a:srgbClr>
                    </a:gs>
                    <a:gs pos="80000">
                      <a:srgbClr val="306FCC">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Tree>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838200" y="1295400"/>
            <a:ext cx="7848600" cy="5184775"/>
          </a:xfrm>
        </p:spPr>
        <p:txBody>
          <a:bodyPr/>
          <a:lstStyle/>
          <a:p>
            <a:pPr eaLnBrk="1" hangingPunct="1"/>
            <a:endParaRPr lang="en-US" altLang="en-US" smtClean="0">
              <a:solidFill>
                <a:srgbClr val="00B0F0"/>
              </a:solidFill>
            </a:endParaRPr>
          </a:p>
          <a:p>
            <a:pPr eaLnBrk="1" hangingPunct="1"/>
            <a:r>
              <a:rPr lang="en-US" altLang="en-US" smtClean="0">
                <a:solidFill>
                  <a:srgbClr val="00B0F0"/>
                </a:solidFill>
              </a:rPr>
              <a:t>Costs / Benefits:</a:t>
            </a:r>
          </a:p>
          <a:p>
            <a:pPr eaLnBrk="1" hangingPunct="1"/>
            <a:r>
              <a:rPr lang="en-US" altLang="en-US" smtClean="0">
                <a:solidFill>
                  <a:srgbClr val="00B0F0"/>
                </a:solidFill>
              </a:rPr>
              <a:t>4 Surveys </a:t>
            </a:r>
          </a:p>
          <a:p>
            <a:pPr lvl="1" eaLnBrk="1" hangingPunct="1"/>
            <a:r>
              <a:rPr lang="en-US" altLang="en-US" b="1" smtClean="0"/>
              <a:t>Employer </a:t>
            </a:r>
          </a:p>
          <a:p>
            <a:pPr lvl="1" eaLnBrk="1" hangingPunct="1"/>
            <a:r>
              <a:rPr lang="en-US" altLang="en-US" smtClean="0"/>
              <a:t>Professional </a:t>
            </a:r>
          </a:p>
          <a:p>
            <a:pPr lvl="1" eaLnBrk="1" hangingPunct="1"/>
            <a:r>
              <a:rPr lang="en-US" altLang="en-US" smtClean="0"/>
              <a:t>Self / Individual</a:t>
            </a:r>
          </a:p>
          <a:p>
            <a:pPr lvl="1" eaLnBrk="1" hangingPunct="1"/>
            <a:r>
              <a:rPr lang="en-US" altLang="en-US" smtClean="0"/>
              <a:t>Self-Employment</a:t>
            </a:r>
          </a:p>
        </p:txBody>
      </p:sp>
      <p:sp>
        <p:nvSpPr>
          <p:cNvPr id="4505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B6354F46-57B8-4099-AFE0-8047558ACE5E}" type="slidenum">
              <a:rPr lang="en-US" altLang="en-US" sz="1400" smtClean="0">
                <a:solidFill>
                  <a:srgbClr val="FFFFFF"/>
                </a:solidFill>
              </a:rPr>
              <a:pPr>
                <a:spcBef>
                  <a:spcPct val="0"/>
                </a:spcBef>
                <a:buFontTx/>
                <a:buNone/>
              </a:pPr>
              <a:t>8</a:t>
            </a:fld>
            <a:endParaRPr lang="en-US" altLang="en-US" sz="1400" smtClean="0">
              <a:solidFill>
                <a:srgbClr val="FFFFFF"/>
              </a:solidFill>
            </a:endParaRPr>
          </a:p>
        </p:txBody>
      </p:sp>
      <p:sp>
        <p:nvSpPr>
          <p:cNvPr id="45060" name="Title 1"/>
          <p:cNvSpPr>
            <a:spLocks noGrp="1"/>
          </p:cNvSpPr>
          <p:nvPr>
            <p:ph type="title" idx="4294967295"/>
          </p:nvPr>
        </p:nvSpPr>
        <p:spPr>
          <a:xfrm>
            <a:off x="552450" y="381000"/>
            <a:ext cx="5791200" cy="762000"/>
          </a:xfrm>
        </p:spPr>
        <p:txBody>
          <a:bodyPr/>
          <a:lstStyle/>
          <a:p>
            <a:pPr eaLnBrk="1" hangingPunct="1"/>
            <a:r>
              <a:rPr lang="en-US" altLang="en-US" smtClean="0"/>
              <a:t>“Current Events”</a:t>
            </a:r>
          </a:p>
        </p:txBody>
      </p:sp>
      <p:graphicFrame>
        <p:nvGraphicFramePr>
          <p:cNvPr id="7" name="Table 6" descr="Business"/>
          <p:cNvGraphicFramePr>
            <a:graphicFrameLocks noGrp="1"/>
          </p:cNvGraphicFramePr>
          <p:nvPr>
            <p:extLst>
              <p:ext uri="{D42A27DB-BD31-4B8C-83A1-F6EECF244321}">
                <p14:modId xmlns:p14="http://schemas.microsoft.com/office/powerpoint/2010/main" val="479421280"/>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pic>
        <p:nvPicPr>
          <p:cNvPr id="36886" name="Picture 22" descr="Workplace Accommodations: Low Cost, High Impact&#10;Annually Updated Research Findings Address the Costs and Benefits of Job Accommodations&#10;Updated: 09/01/13&#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53000" y="2057400"/>
            <a:ext cx="2967136" cy="3811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609600" y="457200"/>
            <a:ext cx="5715000" cy="609600"/>
          </a:xfrm>
        </p:spPr>
        <p:txBody>
          <a:bodyPr/>
          <a:lstStyle/>
          <a:p>
            <a:pPr eaLnBrk="1" hangingPunct="1"/>
            <a:r>
              <a:rPr lang="en-US" altLang="en-US" smtClean="0"/>
              <a:t>“Current Events”</a:t>
            </a:r>
          </a:p>
        </p:txBody>
      </p:sp>
      <p:sp>
        <p:nvSpPr>
          <p:cNvPr id="47107" name="Content Placeholder 2"/>
          <p:cNvSpPr>
            <a:spLocks noGrp="1"/>
          </p:cNvSpPr>
          <p:nvPr>
            <p:ph idx="1"/>
          </p:nvPr>
        </p:nvSpPr>
        <p:spPr>
          <a:xfrm>
            <a:off x="838200" y="1295400"/>
            <a:ext cx="7848600" cy="5184775"/>
          </a:xfrm>
        </p:spPr>
        <p:txBody>
          <a:bodyPr/>
          <a:lstStyle/>
          <a:p>
            <a:pPr eaLnBrk="1" hangingPunct="1"/>
            <a:endParaRPr lang="en-US" altLang="en-US" dirty="0" smtClean="0">
              <a:solidFill>
                <a:srgbClr val="00B0F0"/>
              </a:solidFill>
            </a:endParaRPr>
          </a:p>
          <a:p>
            <a:pPr eaLnBrk="1" hangingPunct="1"/>
            <a:r>
              <a:rPr lang="en-US" altLang="en-US" dirty="0" smtClean="0">
                <a:solidFill>
                  <a:srgbClr val="00B0F0"/>
                </a:solidFill>
              </a:rPr>
              <a:t>Employer Follow-up Study</a:t>
            </a:r>
          </a:p>
          <a:p>
            <a:pPr eaLnBrk="1" hangingPunct="1">
              <a:buFont typeface="Wingdings" panose="05000000000000000000" pitchFamily="2" charset="2"/>
              <a:buChar char="§"/>
            </a:pPr>
            <a:r>
              <a:rPr lang="en-US" altLang="en-US" sz="2400" b="0" dirty="0" smtClean="0"/>
              <a:t>2,744 employers interviewed between January, 2004, and July 31, 2019</a:t>
            </a:r>
          </a:p>
          <a:p>
            <a:pPr marL="0" indent="0" eaLnBrk="1" hangingPunct="1"/>
            <a:endParaRPr lang="en-US" altLang="en-US" dirty="0" smtClean="0"/>
          </a:p>
          <a:p>
            <a:pPr eaLnBrk="1" hangingPunct="1">
              <a:buFont typeface="Wingdings" panose="05000000000000000000" pitchFamily="2" charset="2"/>
              <a:buChar char="§"/>
            </a:pPr>
            <a:endParaRPr lang="en-US" altLang="en-US" dirty="0" smtClean="0">
              <a:solidFill>
                <a:srgbClr val="253D86"/>
              </a:solidFill>
            </a:endParaRPr>
          </a:p>
          <a:p>
            <a:pPr lvl="2" eaLnBrk="1" hangingPunct="1">
              <a:buFont typeface="Wingdings" panose="05000000000000000000" pitchFamily="2" charset="2"/>
              <a:buNone/>
            </a:pPr>
            <a:r>
              <a:rPr lang="en-US" altLang="en-US" dirty="0" smtClean="0">
                <a:solidFill>
                  <a:srgbClr val="253D86"/>
                </a:solidFill>
              </a:rPr>
              <a:t>		</a:t>
            </a:r>
          </a:p>
        </p:txBody>
      </p:sp>
      <p:sp>
        <p:nvSpPr>
          <p:cNvPr id="4710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23C4698-EA4A-48B0-A3F1-441E53AD5104}" type="slidenum">
              <a:rPr lang="en-US" altLang="en-US" sz="1400" smtClean="0">
                <a:solidFill>
                  <a:srgbClr val="FFFFFF"/>
                </a:solidFill>
              </a:rPr>
              <a:pPr>
                <a:spcBef>
                  <a:spcPct val="0"/>
                </a:spcBef>
                <a:buFontTx/>
                <a:buNone/>
              </a:pPr>
              <a:t>9</a:t>
            </a:fld>
            <a:endParaRPr lang="en-US" altLang="en-US" sz="1400" smtClean="0">
              <a:solidFill>
                <a:srgbClr val="FFFFFF"/>
              </a:solidFill>
            </a:endParaRPr>
          </a:p>
        </p:txBody>
      </p:sp>
      <p:pic>
        <p:nvPicPr>
          <p:cNvPr id="7" name="Picture 2" descr="Picture of colored pie charts. "/>
          <p:cNvPicPr>
            <a:picLocks noChangeAspect="1" noChangeArrowheads="1"/>
          </p:cNvPicPr>
          <p:nvPr/>
        </p:nvPicPr>
        <p:blipFill>
          <a:blip r:embed="rId3" cstate="print"/>
          <a:srcRect/>
          <a:stretch>
            <a:fillRect/>
          </a:stretch>
        </p:blipFill>
        <p:spPr bwMode="auto">
          <a:xfrm>
            <a:off x="2743200" y="3352800"/>
            <a:ext cx="4343400" cy="2901255"/>
          </a:xfrm>
          <a:prstGeom prst="rect">
            <a:avLst/>
          </a:prstGeom>
          <a:ln>
            <a:headEnd/>
            <a:tailEnd/>
          </a:ln>
        </p:spPr>
        <p:style>
          <a:lnRef idx="0">
            <a:schemeClr val="accent1"/>
          </a:lnRef>
          <a:fillRef idx="3">
            <a:schemeClr val="accent1"/>
          </a:fillRef>
          <a:effectRef idx="3">
            <a:schemeClr val="accent1"/>
          </a:effectRef>
          <a:fontRef idx="minor">
            <a:schemeClr val="lt1"/>
          </a:fontRef>
        </p:style>
      </p:pic>
      <p:graphicFrame>
        <p:nvGraphicFramePr>
          <p:cNvPr id="6" name="Table 5" descr="Business"/>
          <p:cNvGraphicFramePr>
            <a:graphicFrameLocks noGrp="1"/>
          </p:cNvGraphicFramePr>
          <p:nvPr>
            <p:extLst>
              <p:ext uri="{D42A27DB-BD31-4B8C-83A1-F6EECF244321}">
                <p14:modId xmlns:p14="http://schemas.microsoft.com/office/powerpoint/2010/main" val="2728900034"/>
              </p:ext>
            </p:extLst>
          </p:nvPr>
        </p:nvGraphicFramePr>
        <p:xfrm>
          <a:off x="838200" y="1295400"/>
          <a:ext cx="7848600" cy="396875"/>
        </p:xfrm>
        <a:graphic>
          <a:graphicData uri="http://schemas.openxmlformats.org/drawingml/2006/table">
            <a:tbl>
              <a:tblPr firstRow="1" bandRow="1"/>
              <a:tblGrid>
                <a:gridCol w="1046480">
                  <a:extLst>
                    <a:ext uri="{9D8B030D-6E8A-4147-A177-3AD203B41FA5}">
                      <a16:colId xmlns:a16="http://schemas.microsoft.com/office/drawing/2014/main" val="20000"/>
                    </a:ext>
                  </a:extLst>
                </a:gridCol>
                <a:gridCol w="1438910">
                  <a:extLst>
                    <a:ext uri="{9D8B030D-6E8A-4147-A177-3AD203B41FA5}">
                      <a16:colId xmlns:a16="http://schemas.microsoft.com/office/drawing/2014/main" val="20001"/>
                    </a:ext>
                  </a:extLst>
                </a:gridCol>
                <a:gridCol w="1177290">
                  <a:extLst>
                    <a:ext uri="{9D8B030D-6E8A-4147-A177-3AD203B41FA5}">
                      <a16:colId xmlns:a16="http://schemas.microsoft.com/office/drawing/2014/main" val="20002"/>
                    </a:ext>
                  </a:extLst>
                </a:gridCol>
                <a:gridCol w="1831340">
                  <a:extLst>
                    <a:ext uri="{9D8B030D-6E8A-4147-A177-3AD203B41FA5}">
                      <a16:colId xmlns:a16="http://schemas.microsoft.com/office/drawing/2014/main" val="20003"/>
                    </a:ext>
                  </a:extLst>
                </a:gridCol>
                <a:gridCol w="1284316">
                  <a:extLst>
                    <a:ext uri="{9D8B030D-6E8A-4147-A177-3AD203B41FA5}">
                      <a16:colId xmlns:a16="http://schemas.microsoft.com/office/drawing/2014/main" val="20004"/>
                    </a:ext>
                  </a:extLst>
                </a:gridCol>
                <a:gridCol w="1070264">
                  <a:extLst>
                    <a:ext uri="{9D8B030D-6E8A-4147-A177-3AD203B41FA5}">
                      <a16:colId xmlns:a16="http://schemas.microsoft.com/office/drawing/2014/main" val="20005"/>
                    </a:ext>
                  </a:extLst>
                </a:gridCol>
              </a:tblGrid>
              <a:tr h="396875">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Home</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latin typeface="Arial" pitchFamily="34" charset="0"/>
                          <a:cs typeface="Arial" pitchFamily="34" charset="0"/>
                        </a:rPr>
                        <a:t>Business</a:t>
                      </a:r>
                      <a:endParaRPr lang="en-US" sz="2000" b="1" dirty="0">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Politics</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r>
                        <a:rPr lang="en-US" sz="2000" b="1" dirty="0" smtClean="0">
                          <a:solidFill>
                            <a:schemeClr val="bg1"/>
                          </a:solidFill>
                          <a:latin typeface="Arial" pitchFamily="34" charset="0"/>
                          <a:cs typeface="Arial" pitchFamily="34" charset="0"/>
                        </a:rPr>
                        <a:t>Technology</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Living</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b="1" dirty="0" smtClean="0">
                          <a:solidFill>
                            <a:schemeClr val="bg1"/>
                          </a:solidFill>
                          <a:latin typeface="Arial" pitchFamily="34" charset="0"/>
                          <a:cs typeface="Arial" pitchFamily="34" charset="0"/>
                        </a:rPr>
                        <a:t>World</a:t>
                      </a:r>
                      <a:endParaRPr lang="en-US" sz="2000" b="1" dirty="0">
                        <a:solidFill>
                          <a:schemeClr val="bg1"/>
                        </a:solidFill>
                        <a:latin typeface="Arial" pitchFamily="34" charset="0"/>
                        <a:cs typeface="Arial" pitchFamily="34" charset="0"/>
                      </a:endParaRPr>
                    </a:p>
                  </a:txBody>
                  <a:tcPr marT="45793" marB="45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C5F"/>
                    </a:solidFill>
                  </a:tcPr>
                </a:tc>
                <a:extLst>
                  <a:ext uri="{0D108BD9-81ED-4DB2-BD59-A6C34878D82A}">
                    <a16:rowId xmlns:a16="http://schemas.microsoft.com/office/drawing/2014/main" val="10000"/>
                  </a:ext>
                </a:extLst>
              </a:tr>
            </a:tbl>
          </a:graphicData>
        </a:graphic>
      </p:graphicFrame>
    </p:spTree>
  </p:cSld>
  <p:clrMapOvr>
    <a:masterClrMapping/>
  </p:clrMapOvr>
  <p:transition spd="slow">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11.0&quot;&gt;&lt;object type=&quot;1&quot; unique_id=&quot;10001&quot;&gt;&lt;object type=&quot;8&quot; unique_id=&quot;10002&quot;&gt;&lt;/object&gt;&lt;object type=&quot;2&quot; unique_id=&quot;10003&quot;&gt;&lt;object type=&quot;3&quot; unique_id=&quot;48144&quot;&gt;&lt;property id=&quot;20148&quot; value=&quot;5&quot;/&gt;&lt;property id=&quot;20300&quot; value=&quot;Slide 1&quot;/&gt;&lt;property id=&quot;20307&quot; value=&quot;698&quot;/&gt;&lt;/object&gt;&lt;object type=&quot;3&quot; unique_id=&quot;48152&quot;&gt;&lt;property id=&quot;20148&quot; value=&quot;5&quot;/&gt;&lt;property id=&quot;20300&quot; value=&quot;Slide 56 - &amp;quot;“Current Events”&amp;quot;&quot;/&gt;&lt;property id=&quot;20307&quot; value=&quot;681&quot;/&gt;&lt;/object&gt;&lt;object type=&quot;3&quot; unique_id=&quot;48711&quot;&gt;&lt;property id=&quot;20148&quot; value=&quot;5&quot;/&gt;&lt;property id=&quot;20300&quot; value=&quot;Slide 3 - &amp;quot;“Current Events”&amp;quot;&quot;/&gt;&lt;property id=&quot;20307&quot; value=&quot;752&quot;/&gt;&lt;/object&gt;&lt;object type=&quot;3&quot; unique_id=&quot;48715&quot;&gt;&lt;property id=&quot;20148&quot; value=&quot;5&quot;/&gt;&lt;property id=&quot;20300&quot; value=&quot;Slide 44 - &amp;quot;“Current Events”&amp;quot;&quot;/&gt;&lt;property id=&quot;20307&quot; value=&quot;756&quot;/&gt;&lt;/object&gt;&lt;object type=&quot;3&quot; unique_id=&quot;48978&quot;&gt;&lt;property id=&quot;20148&quot; value=&quot;5&quot;/&gt;&lt;property id=&quot;20300&quot; value=&quot;Slide 7 - &amp;quot;“Current Events”&amp;quot;&quot;/&gt;&lt;property id=&quot;20307&quot; value=&quot;758&quot;/&gt;&lt;/object&gt;&lt;object type=&quot;3&quot; unique_id=&quot;50024&quot;&gt;&lt;property id=&quot;20148&quot; value=&quot;5&quot;/&gt;&lt;property id=&quot;20300&quot; value=&quot;Slide 8 - &amp;quot;“Current Events”&amp;quot;&quot;/&gt;&lt;property id=&quot;20307&quot; value=&quot;770&quot;/&gt;&lt;/object&gt;&lt;object type=&quot;3&quot; unique_id=&quot;50025&quot;&gt;&lt;property id=&quot;20148&quot; value=&quot;5&quot;/&gt;&lt;property id=&quot;20300&quot; value=&quot;Slide 9 - &amp;quot;“Current Events”&amp;quot;&quot;/&gt;&lt;property id=&quot;20307&quot; value=&quot;761&quot;/&gt;&lt;/object&gt;&lt;object type=&quot;3&quot; unique_id=&quot;50026&quot;&gt;&lt;property id=&quot;20148&quot; value=&quot;5&quot;/&gt;&lt;property id=&quot;20300&quot; value=&quot;Slide 10 - &amp;quot;“Current Events”&amp;quot;&quot;/&gt;&lt;property id=&quot;20307&quot; value=&quot;762&quot;/&gt;&lt;/object&gt;&lt;object type=&quot;3&quot; unique_id=&quot;50027&quot;&gt;&lt;property id=&quot;20148&quot; value=&quot;5&quot;/&gt;&lt;property id=&quot;20300&quot; value=&quot;Slide 11 - &amp;quot;“Current Events”&amp;quot;&quot;/&gt;&lt;property id=&quot;20307&quot; value=&quot;763&quot;/&gt;&lt;/object&gt;&lt;object type=&quot;3&quot; unique_id=&quot;50028&quot;&gt;&lt;property id=&quot;20148&quot; value=&quot;5&quot;/&gt;&lt;property id=&quot;20300&quot; value=&quot;Slide 13 - &amp;quot;“Current Events”&amp;quot;&quot;/&gt;&lt;property id=&quot;20307&quot; value=&quot;764&quot;/&gt;&lt;/object&gt;&lt;object type=&quot;3&quot; unique_id=&quot;50029&quot;&gt;&lt;property id=&quot;20148&quot; value=&quot;5&quot;/&gt;&lt;property id=&quot;20300&quot; value=&quot;Slide 14 - &amp;quot;“Current Events”&amp;quot;&quot;/&gt;&lt;property id=&quot;20307&quot; value=&quot;771&quot;/&gt;&lt;/object&gt;&lt;object type=&quot;3&quot; unique_id=&quot;50030&quot;&gt;&lt;property id=&quot;20148&quot; value=&quot;5&quot;/&gt;&lt;property id=&quot;20300&quot; value=&quot;Slide 16 - &amp;quot;“Current Events”&amp;quot;&quot;/&gt;&lt;property id=&quot;20307&quot; value=&quot;765&quot;/&gt;&lt;/object&gt;&lt;object type=&quot;3&quot; unique_id=&quot;50031&quot;&gt;&lt;property id=&quot;20148&quot; value=&quot;5&quot;/&gt;&lt;property id=&quot;20300&quot; value=&quot;Slide 17 - &amp;quot;“Current Events”&amp;quot;&quot;/&gt;&lt;property id=&quot;20307&quot; value=&quot;766&quot;/&gt;&lt;/object&gt;&lt;object type=&quot;3&quot; unique_id=&quot;50035&quot;&gt;&lt;property id=&quot;20148&quot; value=&quot;5&quot;/&gt;&lt;property id=&quot;20300&quot; value=&quot;Slide 19 - &amp;quot;“Current Events”&amp;quot;&quot;/&gt;&lt;property id=&quot;20307&quot; value=&quot;772&quot;/&gt;&lt;/object&gt;&lt;object type=&quot;3&quot; unique_id=&quot;50300&quot;&gt;&lt;property id=&quot;20148&quot; value=&quot;5&quot;/&gt;&lt;property id=&quot;20300&quot; value=&quot;Slide 20 - &amp;quot;“Current Events”&amp;quot;&quot;/&gt;&lt;property id=&quot;20307&quot; value=&quot;773&quot;/&gt;&lt;/object&gt;&lt;object type=&quot;3&quot; unique_id=&quot;50305&quot;&gt;&lt;property id=&quot;20148&quot; value=&quot;5&quot;/&gt;&lt;property id=&quot;20300&quot; value=&quot;Slide 32 - &amp;quot;“Current Events”&amp;quot;&quot;/&gt;&lt;property id=&quot;20307&quot; value=&quot;792&quot;/&gt;&lt;/object&gt;&lt;object type=&quot;3&quot; unique_id=&quot;50306&quot;&gt;&lt;property id=&quot;20148&quot; value=&quot;5&quot;/&gt;&lt;property id=&quot;20300&quot; value=&quot;Slide 34 - &amp;quot;“Current Events”&amp;quot;&quot;/&gt;&lt;property id=&quot;20307&quot; value=&quot;778&quot;/&gt;&lt;/object&gt;&lt;object type=&quot;3&quot; unique_id=&quot;50312&quot;&gt;&lt;property id=&quot;20148&quot; value=&quot;5&quot;/&gt;&lt;property id=&quot;20300&quot; value=&quot;Slide 45 - &amp;quot;“Current Events”&amp;quot;&quot;/&gt;&lt;property id=&quot;20307&quot; value=&quot;784&quot;/&gt;&lt;/object&gt;&lt;object type=&quot;3&quot; unique_id=&quot;50319&quot;&gt;&lt;property id=&quot;20148&quot; value=&quot;5&quot;/&gt;&lt;property id=&quot;20300&quot; value=&quot;Slide 51 - &amp;quot;“Current Events”&amp;quot;&quot;/&gt;&lt;property id=&quot;20307&quot; value=&quot;788&quot;/&gt;&lt;/object&gt;&lt;object type=&quot;3&quot; unique_id=&quot;50321&quot;&gt;&lt;property id=&quot;20148&quot; value=&quot;5&quot;/&gt;&lt;property id=&quot;20300&quot; value=&quot;Slide 55 - &amp;quot;“Current Events”&amp;quot;&quot;/&gt;&lt;property id=&quot;20307&quot; value=&quot;791&quot;/&gt;&lt;/object&gt;&lt;object type=&quot;3&quot; unique_id=&quot;53236&quot;&gt;&lt;property id=&quot;20148&quot; value=&quot;5&quot;/&gt;&lt;property id=&quot;20300&quot; value=&quot;Slide 12 - &amp;quot;“Current Events”&amp;quot;&quot;/&gt;&lt;property id=&quot;20307&quot; value=&quot;814&quot;/&gt;&lt;/object&gt;&lt;object type=&quot;3&quot; unique_id=&quot;53237&quot;&gt;&lt;property id=&quot;20148&quot; value=&quot;5&quot;/&gt;&lt;property id=&quot;20300&quot; value=&quot;Slide 15 - &amp;quot;“Current Events”&amp;quot;&quot;/&gt;&lt;property id=&quot;20307&quot; value=&quot;812&quot;/&gt;&lt;/object&gt;&lt;object type=&quot;3&quot; unique_id=&quot;53238&quot;&gt;&lt;property id=&quot;20148&quot; value=&quot;5&quot;/&gt;&lt;property id=&quot;20300&quot; value=&quot;Slide 18 - &amp;quot;“Current Events”&amp;quot;&quot;/&gt;&lt;property id=&quot;20307&quot; value=&quot;813&quot;/&gt;&lt;/object&gt;&lt;object type=&quot;3&quot; unique_id=&quot;56296&quot;&gt;&lt;property id=&quot;20148&quot; value=&quot;5&quot;/&gt;&lt;property id=&quot;20300&quot; value=&quot;Slide 37 - &amp;quot;“Current Events”&amp;quot;&quot;/&gt;&lt;property id=&quot;20307&quot; value=&quot;845&quot;/&gt;&lt;/object&gt;&lt;object type=&quot;3&quot; unique_id=&quot;60102&quot;&gt;&lt;property id=&quot;20148&quot; value=&quot;5&quot;/&gt;&lt;property id=&quot;20300&quot; value=&quot;Slide 41 - &amp;quot;“Current Events”&amp;quot;&quot;/&gt;&lt;property id=&quot;20307&quot; value=&quot;862&quot;/&gt;&lt;/object&gt;&lt;object type=&quot;3&quot; unique_id=&quot;62388&quot;&gt;&lt;property id=&quot;20148&quot; value=&quot;5&quot;/&gt;&lt;property id=&quot;20300&quot; value=&quot;Slide 2 - &amp;quot;“Current Events”&amp;quot;&quot;/&gt;&lt;property id=&quot;20307&quot; value=&quot;929&quot;/&gt;&lt;/object&gt;&lt;object type=&quot;3&quot; unique_id=&quot;62389&quot;&gt;&lt;property id=&quot;20148&quot; value=&quot;5&quot;/&gt;&lt;property id=&quot;20300&quot; value=&quot;Slide 4 - &amp;quot;“Current Events”&amp;quot;&quot;/&gt;&lt;property id=&quot;20307&quot; value=&quot;944&quot;/&gt;&lt;/object&gt;&lt;object type=&quot;3&quot; unique_id=&quot;62390&quot;&gt;&lt;property id=&quot;20148&quot; value=&quot;5&quot;/&gt;&lt;property id=&quot;20300&quot; value=&quot;Slide 5 - &amp;quot;“Current Events”&amp;quot;&quot;/&gt;&lt;property id=&quot;20307&quot; value=&quot;945&quot;/&gt;&lt;/object&gt;&lt;object type=&quot;3&quot; unique_id=&quot;62391&quot;&gt;&lt;property id=&quot;20148&quot; value=&quot;5&quot;/&gt;&lt;property id=&quot;20300&quot; value=&quot;Slide 6 - &amp;quot;“Current Events”&amp;quot;&quot;/&gt;&lt;property id=&quot;20307&quot; value=&quot;930&quot;/&gt;&lt;/object&gt;&lt;object type=&quot;3&quot; unique_id=&quot;62392&quot;&gt;&lt;property id=&quot;20148&quot; value=&quot;5&quot;/&gt;&lt;property id=&quot;20300&quot; value=&quot;Slide 21 - &amp;quot;“Current Events”&amp;quot;&quot;/&gt;&lt;property id=&quot;20307&quot; value=&quot;922&quot;/&gt;&lt;/object&gt;&lt;object type=&quot;3&quot; unique_id=&quot;62393&quot;&gt;&lt;property id=&quot;20148&quot; value=&quot;5&quot;/&gt;&lt;property id=&quot;20300&quot; value=&quot;Slide 22 - &amp;quot;“Current Events”&amp;quot;&quot;/&gt;&lt;property id=&quot;20307&quot; value=&quot;923&quot;/&gt;&lt;/object&gt;&lt;object type=&quot;3&quot; unique_id=&quot;62394&quot;&gt;&lt;property id=&quot;20148&quot; value=&quot;5&quot;/&gt;&lt;property id=&quot;20300&quot; value=&quot;Slide 23 - &amp;quot;“Current Events”&amp;quot;&quot;/&gt;&lt;property id=&quot;20307&quot; value=&quot;931&quot;/&gt;&lt;/object&gt;&lt;object type=&quot;3&quot; unique_id=&quot;62395&quot;&gt;&lt;property id=&quot;20148&quot; value=&quot;5&quot;/&gt;&lt;property id=&quot;20300&quot; value=&quot;Slide 24 - &amp;quot;“Current Events”&amp;quot;&quot;/&gt;&lt;property id=&quot;20307&quot; value=&quot;932&quot;/&gt;&lt;/object&gt;&lt;object type=&quot;3&quot; unique_id=&quot;62396&quot;&gt;&lt;property id=&quot;20148&quot; value=&quot;5&quot;/&gt;&lt;property id=&quot;20300&quot; value=&quot;Slide 25 - &amp;quot;“Current Events”&amp;quot;&quot;/&gt;&lt;property id=&quot;20307&quot; value=&quot;933&quot;/&gt;&lt;/object&gt;&lt;object type=&quot;3&quot; unique_id=&quot;62397&quot;&gt;&lt;property id=&quot;20148&quot; value=&quot;5&quot;/&gt;&lt;property id=&quot;20300&quot; value=&quot;Slide 26 - &amp;quot;“Current Events”&amp;quot;&quot;/&gt;&lt;property id=&quot;20307&quot; value=&quot;934&quot;/&gt;&lt;/object&gt;&lt;object type=&quot;3&quot; unique_id=&quot;62398&quot;&gt;&lt;property id=&quot;20148&quot; value=&quot;5&quot;/&gt;&lt;property id=&quot;20300&quot; value=&quot;Slide 27 - &amp;quot;“Current Events”&amp;quot;&quot;/&gt;&lt;property id=&quot;20307&quot; value=&quot;935&quot;/&gt;&lt;/object&gt;&lt;object type=&quot;3&quot; unique_id=&quot;62399&quot;&gt;&lt;property id=&quot;20148&quot; value=&quot;5&quot;/&gt;&lt;property id=&quot;20300&quot; value=&quot;Slide 28 - &amp;quot;“Current Events”&amp;quot;&quot;/&gt;&lt;property id=&quot;20307&quot; value=&quot;936&quot;/&gt;&lt;/object&gt;&lt;object type=&quot;3&quot; unique_id=&quot;62400&quot;&gt;&lt;property id=&quot;20148&quot; value=&quot;5&quot;/&gt;&lt;property id=&quot;20300&quot; value=&quot;Slide 29 - &amp;quot;“Current Events”&amp;quot;&quot;/&gt;&lt;property id=&quot;20307&quot; value=&quot;937&quot;/&gt;&lt;/object&gt;&lt;object type=&quot;3&quot; unique_id=&quot;62401&quot;&gt;&lt;property id=&quot;20148&quot; value=&quot;5&quot;/&gt;&lt;property id=&quot;20300&quot; value=&quot;Slide 30 - &amp;quot;“Current Events”&amp;quot;&quot;/&gt;&lt;property id=&quot;20307&quot; value=&quot;938&quot;/&gt;&lt;/object&gt;&lt;object type=&quot;3&quot; unique_id=&quot;62402&quot;&gt;&lt;property id=&quot;20148&quot; value=&quot;5&quot;/&gt;&lt;property id=&quot;20300&quot; value=&quot;Slide 31 - &amp;quot;“Current Events”&amp;quot;&quot;/&gt;&lt;property id=&quot;20307&quot; value=&quot;946&quot;/&gt;&lt;/object&gt;&lt;object type=&quot;3&quot; unique_id=&quot;62403&quot;&gt;&lt;property id=&quot;20148&quot; value=&quot;5&quot;/&gt;&lt;property id=&quot;20300&quot; value=&quot;Slide 33 - &amp;quot;“Current Events”&amp;quot;&quot;/&gt;&lt;property id=&quot;20307&quot; value=&quot;900&quot;/&gt;&lt;/object&gt;&lt;object type=&quot;3&quot; unique_id=&quot;62404&quot;&gt;&lt;property id=&quot;20148&quot; value=&quot;5&quot;/&gt;&lt;property id=&quot;20300&quot; value=&quot;Slide 35 - &amp;quot;“Current Events”&amp;quot;&quot;/&gt;&lt;property id=&quot;20307&quot; value=&quot;928&quot;/&gt;&lt;/object&gt;&lt;object type=&quot;3&quot; unique_id=&quot;62405&quot;&gt;&lt;property id=&quot;20148&quot; value=&quot;5&quot;/&gt;&lt;property id=&quot;20300&quot; value=&quot;Slide 36 - &amp;quot;“Current Events”&amp;quot;&quot;/&gt;&lt;property id=&quot;20307&quot; value=&quot;918&quot;/&gt;&lt;/object&gt;&lt;object type=&quot;3&quot; unique_id=&quot;62406&quot;&gt;&lt;property id=&quot;20148&quot; value=&quot;5&quot;/&gt;&lt;property id=&quot;20300&quot; value=&quot;Slide 38 - &amp;quot;“Current Events”&amp;quot;&quot;/&gt;&lt;property id=&quot;20307&quot; value=&quot;899&quot;/&gt;&lt;/object&gt;&lt;object type=&quot;3&quot; unique_id=&quot;62407&quot;&gt;&lt;property id=&quot;20148&quot; value=&quot;5&quot;/&gt;&lt;property id=&quot;20300&quot; value=&quot;Slide 39 - &amp;quot;“Current Events”&amp;quot;&quot;/&gt;&lt;property id=&quot;20307&quot; value=&quot;919&quot;/&gt;&lt;/object&gt;&lt;object type=&quot;3&quot; unique_id=&quot;62408&quot;&gt;&lt;property id=&quot;20148&quot; value=&quot;5&quot;/&gt;&lt;property id=&quot;20300&quot; value=&quot;Slide 40 - &amp;quot;“Current Events”&amp;quot;&quot;/&gt;&lt;property id=&quot;20307&quot; value=&quot;920&quot;/&gt;&lt;/object&gt;&lt;object type=&quot;3&quot; unique_id=&quot;62409&quot;&gt;&lt;property id=&quot;20148&quot; value=&quot;5&quot;/&gt;&lt;property id=&quot;20300&quot; value=&quot;Slide 42 - &amp;quot;“Current Events”&amp;quot;&quot;/&gt;&lt;property id=&quot;20307&quot; value=&quot;927&quot;/&gt;&lt;/object&gt;&lt;object type=&quot;3&quot; unique_id=&quot;62410&quot;&gt;&lt;property id=&quot;20148&quot; value=&quot;5&quot;/&gt;&lt;property id=&quot;20300&quot; value=&quot;Slide 43 - &amp;quot;“Current Events”&amp;quot;&quot;/&gt;&lt;property id=&quot;20307&quot; value=&quot;921&quot;/&gt;&lt;/object&gt;&lt;object type=&quot;3&quot; unique_id=&quot;62411&quot;&gt;&lt;property id=&quot;20148&quot; value=&quot;5&quot;/&gt;&lt;property id=&quot;20300&quot; value=&quot;Slide 46 - &amp;quot;“Current Events”&amp;quot;&quot;/&gt;&lt;property id=&quot;20307&quot; value=&quot;947&quot;/&gt;&lt;/object&gt;&lt;object type=&quot;3&quot; unique_id=&quot;62412&quot;&gt;&lt;property id=&quot;20148&quot; value=&quot;5&quot;/&gt;&lt;property id=&quot;20300&quot; value=&quot;Slide 47 - &amp;quot;“Current Events”&amp;quot;&quot;/&gt;&lt;property id=&quot;20307&quot; value=&quot;915&quot;/&gt;&lt;/object&gt;&lt;object type=&quot;3&quot; unique_id=&quot;62413&quot;&gt;&lt;property id=&quot;20148&quot; value=&quot;5&quot;/&gt;&lt;property id=&quot;20300&quot; value=&quot;Slide 48 - &amp;quot;“Current Events”&amp;quot;&quot;/&gt;&lt;property id=&quot;20307&quot; value=&quot;939&quot;/&gt;&lt;/object&gt;&lt;object type=&quot;3&quot; unique_id=&quot;62414&quot;&gt;&lt;property id=&quot;20148&quot; value=&quot;5&quot;/&gt;&lt;property id=&quot;20300&quot; value=&quot;Slide 49 - &amp;quot;“Current Events”&amp;quot;&quot;/&gt;&lt;property id=&quot;20307&quot; value=&quot;940&quot;/&gt;&lt;/object&gt;&lt;object type=&quot;3&quot; unique_id=&quot;62415&quot;&gt;&lt;property id=&quot;20148&quot; value=&quot;5&quot;/&gt;&lt;property id=&quot;20300&quot; value=&quot;Slide 50 - &amp;quot;“Current Events”&amp;quot;&quot;/&gt;&lt;property id=&quot;20307&quot; value=&quot;941&quot;/&gt;&lt;/object&gt;&lt;object type=&quot;3&quot; unique_id=&quot;62416&quot;&gt;&lt;property id=&quot;20148&quot; value=&quot;5&quot;/&gt;&lt;property id=&quot;20300&quot; value=&quot;Slide 52 - &amp;quot;“Current Events”&amp;quot;&quot;/&gt;&lt;property id=&quot;20307&quot; value=&quot;942&quot;/&gt;&lt;/object&gt;&lt;object type=&quot;3&quot; unique_id=&quot;62417&quot;&gt;&lt;property id=&quot;20148&quot; value=&quot;5&quot;/&gt;&lt;property id=&quot;20300&quot; value=&quot;Slide 53 - &amp;quot;“Current Events”&amp;quot;&quot;/&gt;&lt;property id=&quot;20307&quot; value=&quot;886&quot;/&gt;&lt;/object&gt;&lt;object type=&quot;3&quot; unique_id=&quot;62418&quot;&gt;&lt;property id=&quot;20148&quot; value=&quot;5&quot;/&gt;&lt;property id=&quot;20300&quot; value=&quot;Slide 54 - &amp;quot;“Current Events”&amp;quot;&quot;/&gt;&lt;property id=&quot;20307&quot; value=&quot;943&quot;/&gt;&lt;/object&gt;&lt;/object&gt;&lt;/object&gt;&lt;/database&gt;"/>
  <p:tag name="SECTOMILLISECCONVERTED" val="1"/>
</p:tagLst>
</file>

<file path=ppt/theme/theme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2412</Words>
  <Application>Microsoft Office PowerPoint</Application>
  <PresentationFormat>On-screen Show (4:3)</PresentationFormat>
  <Paragraphs>847</Paragraphs>
  <Slides>56</Slides>
  <Notes>56</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56</vt:i4>
      </vt:variant>
    </vt:vector>
  </HeadingPairs>
  <TitlesOfParts>
    <vt:vector size="64" baseType="lpstr">
      <vt:lpstr>Arial</vt:lpstr>
      <vt:lpstr>Calibri</vt:lpstr>
      <vt:lpstr>Wingdings</vt:lpstr>
      <vt:lpstr>11_Office Theme</vt:lpstr>
      <vt:lpstr>2_Office Theme</vt:lpstr>
      <vt:lpstr>4_Office Theme</vt:lpstr>
      <vt:lpstr>1_Office Theme</vt:lpstr>
      <vt:lpstr>Office Theme</vt:lpstr>
      <vt:lpstr>PowerPoint Presentation</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lpstr>“Current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2020-02-06T14:59:03Z</dcterms:created>
  <dcterms:modified xsi:type="dcterms:W3CDTF">2020-02-06T16:01:58Z</dcterms:modified>
</cp:coreProperties>
</file>