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687" r:id="rId3"/>
    <p:sldMasterId id="2147483690" r:id="rId4"/>
  </p:sldMasterIdLst>
  <p:notesMasterIdLst>
    <p:notesMasterId r:id="rId55"/>
  </p:notesMasterIdLst>
  <p:sldIdLst>
    <p:sldId id="262" r:id="rId5"/>
    <p:sldId id="317" r:id="rId6"/>
    <p:sldId id="272" r:id="rId7"/>
    <p:sldId id="293" r:id="rId8"/>
    <p:sldId id="287" r:id="rId9"/>
    <p:sldId id="294" r:id="rId10"/>
    <p:sldId id="288" r:id="rId11"/>
    <p:sldId id="295" r:id="rId12"/>
    <p:sldId id="289" r:id="rId13"/>
    <p:sldId id="296" r:id="rId14"/>
    <p:sldId id="291" r:id="rId15"/>
    <p:sldId id="297" r:id="rId16"/>
    <p:sldId id="308" r:id="rId17"/>
    <p:sldId id="309" r:id="rId18"/>
    <p:sldId id="310" r:id="rId19"/>
    <p:sldId id="311" r:id="rId20"/>
    <p:sldId id="312" r:id="rId21"/>
    <p:sldId id="313" r:id="rId22"/>
    <p:sldId id="276" r:id="rId23"/>
    <p:sldId id="270" r:id="rId24"/>
    <p:sldId id="292" r:id="rId25"/>
    <p:sldId id="277" r:id="rId26"/>
    <p:sldId id="298" r:id="rId27"/>
    <p:sldId id="278" r:id="rId28"/>
    <p:sldId id="299" r:id="rId29"/>
    <p:sldId id="274" r:id="rId30"/>
    <p:sldId id="300" r:id="rId31"/>
    <p:sldId id="279" r:id="rId32"/>
    <p:sldId id="301" r:id="rId33"/>
    <p:sldId id="314" r:id="rId34"/>
    <p:sldId id="315" r:id="rId35"/>
    <p:sldId id="316" r:id="rId36"/>
    <p:sldId id="271" r:id="rId37"/>
    <p:sldId id="302" r:id="rId38"/>
    <p:sldId id="280" r:id="rId39"/>
    <p:sldId id="303" r:id="rId40"/>
    <p:sldId id="281" r:id="rId41"/>
    <p:sldId id="304" r:id="rId42"/>
    <p:sldId id="282" r:id="rId43"/>
    <p:sldId id="305" r:id="rId44"/>
    <p:sldId id="283" r:id="rId45"/>
    <p:sldId id="306" r:id="rId46"/>
    <p:sldId id="290" r:id="rId47"/>
    <p:sldId id="263" r:id="rId48"/>
    <p:sldId id="264" r:id="rId49"/>
    <p:sldId id="265" r:id="rId50"/>
    <p:sldId id="266" r:id="rId51"/>
    <p:sldId id="267" r:id="rId52"/>
    <p:sldId id="268" r:id="rId53"/>
    <p:sldId id="30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92" d="100"/>
          <a:sy n="92" d="100"/>
        </p:scale>
        <p:origin x="23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A3AE8-EF2D-4A03-93BC-785A7C7DF288}" type="datetimeFigureOut">
              <a:rPr lang="en-US" smtClean="0"/>
              <a:t>12/19/2018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46B1F-2C16-474A-94FE-B97DA3E50D71}" type="slidenum">
              <a:rPr lang="en-US" smtClean="0"/>
              <a:t>‹#›</a:t>
            </a:fld>
            <a:endParaRPr lang="en-US"/>
          </a:p>
        </p:txBody>
      </p:sp>
    </p:spTree>
    <p:extLst>
      <p:ext uri="{BB962C8B-B14F-4D97-AF65-F5344CB8AC3E}">
        <p14:creationId xmlns:p14="http://schemas.microsoft.com/office/powerpoint/2010/main" val="255703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28600">
              <a:defRPr>
                <a:solidFill>
                  <a:schemeClr val="tx1"/>
                </a:solidFill>
                <a:latin typeface="Calibri" panose="020F0502020204030204" pitchFamily="34" charset="0"/>
              </a:defRPr>
            </a:lvl3pPr>
            <a:lvl4pPr marL="1617663" indent="-228600">
              <a:defRPr>
                <a:solidFill>
                  <a:schemeClr val="tx1"/>
                </a:solidFill>
                <a:latin typeface="Calibri" panose="020F0502020204030204" pitchFamily="34" charset="0"/>
              </a:defRPr>
            </a:lvl4pPr>
            <a:lvl5pPr marL="2079625" indent="-228600">
              <a:defRPr>
                <a:solidFill>
                  <a:schemeClr val="tx1"/>
                </a:solidFill>
                <a:latin typeface="Calibri" panose="020F0502020204030204" pitchFamily="34" charset="0"/>
              </a:defRPr>
            </a:lvl5pPr>
            <a:lvl6pPr marL="2536825" indent="-228600" eaLnBrk="0" fontAlgn="base" hangingPunct="0">
              <a:spcBef>
                <a:spcPct val="0"/>
              </a:spcBef>
              <a:spcAft>
                <a:spcPct val="0"/>
              </a:spcAft>
              <a:defRPr>
                <a:solidFill>
                  <a:schemeClr val="tx1"/>
                </a:solidFill>
                <a:latin typeface="Calibri" panose="020F0502020204030204" pitchFamily="34" charset="0"/>
              </a:defRPr>
            </a:lvl6pPr>
            <a:lvl7pPr marL="2994025" indent="-228600" eaLnBrk="0" fontAlgn="base" hangingPunct="0">
              <a:spcBef>
                <a:spcPct val="0"/>
              </a:spcBef>
              <a:spcAft>
                <a:spcPct val="0"/>
              </a:spcAft>
              <a:defRPr>
                <a:solidFill>
                  <a:schemeClr val="tx1"/>
                </a:solidFill>
                <a:latin typeface="Calibri" panose="020F0502020204030204" pitchFamily="34" charset="0"/>
              </a:defRPr>
            </a:lvl7pPr>
            <a:lvl8pPr marL="3451225" indent="-228600" eaLnBrk="0" fontAlgn="base" hangingPunct="0">
              <a:spcBef>
                <a:spcPct val="0"/>
              </a:spcBef>
              <a:spcAft>
                <a:spcPct val="0"/>
              </a:spcAft>
              <a:defRPr>
                <a:solidFill>
                  <a:schemeClr val="tx1"/>
                </a:solidFill>
                <a:latin typeface="Calibri" panose="020F0502020204030204" pitchFamily="34" charset="0"/>
              </a:defRPr>
            </a:lvl8pPr>
            <a:lvl9pPr marL="3908425"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4F7604-52D6-4B6E-A51D-67883627304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894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8EA91C-058C-4F10-8352-38BBFBBFC2F2}" type="slidenum">
              <a:rPr lang="en-US" altLang="en-US">
                <a:solidFill>
                  <a:srgbClr val="000000"/>
                </a:solidFill>
              </a:rPr>
              <a:pPr eaLnBrk="1" hangingPunct="1"/>
              <a:t>2</a:t>
            </a:fld>
            <a:endParaRPr lang="en-US" altLang="en-US">
              <a:solidFill>
                <a:srgbClr val="000000"/>
              </a:solidFill>
            </a:endParaRPr>
          </a:p>
        </p:txBody>
      </p:sp>
    </p:spTree>
    <p:extLst>
      <p:ext uri="{BB962C8B-B14F-4D97-AF65-F5344CB8AC3E}">
        <p14:creationId xmlns:p14="http://schemas.microsoft.com/office/powerpoint/2010/main" val="267131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JAN offers information on ergonomics in the workplace including publications and resource guides. On this slide we have a screenshot of the JAN accommodation and compliance series on ergonomics in the workplace: a resource guide, which could be used to supplement the information presented in this training. Ergonomic products, including those mentioned in this training, can be found by using JAN’s searchable online accommodation resource or SOAR.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530699-3E72-4429-983E-1D036190A8F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3403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3953D16-B55F-4CD0-BB59-944FC9AB2143}" type="slidenum">
              <a:rPr lang="en-US" smtClean="0"/>
              <a:pPr>
                <a:defRPr/>
              </a:pPr>
              <a:t>50</a:t>
            </a:fld>
            <a:endParaRPr lang="en-US"/>
          </a:p>
        </p:txBody>
      </p:sp>
    </p:spTree>
    <p:extLst>
      <p:ext uri="{BB962C8B-B14F-4D97-AF65-F5344CB8AC3E}">
        <p14:creationId xmlns:p14="http://schemas.microsoft.com/office/powerpoint/2010/main" val="331993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1457735-EDA7-4C55-9008-7596A345DDB1}" type="slidenum">
              <a:rPr lang="en-US"/>
              <a:pPr>
                <a:defRPr/>
              </a:pPr>
              <a:t>‹#›</a:t>
            </a:fld>
            <a:endParaRPr lang="en-US"/>
          </a:p>
        </p:txBody>
      </p:sp>
    </p:spTree>
    <p:extLst>
      <p:ext uri="{BB962C8B-B14F-4D97-AF65-F5344CB8AC3E}">
        <p14:creationId xmlns:p14="http://schemas.microsoft.com/office/powerpoint/2010/main" val="3469786434"/>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9CF72EE-66A3-472A-98E0-FB9D3572C752}" type="datetimeFigureOut">
              <a:rPr lang="en-US"/>
              <a:pPr>
                <a:defRPr/>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C07E0EE4-91D7-4AFD-B7A8-80AC396A4984}" type="slidenum">
              <a:rPr lang="en-US"/>
              <a:pPr>
                <a:defRPr/>
              </a:pPr>
              <a:t>‹#›</a:t>
            </a:fld>
            <a:endParaRPr lang="en-US"/>
          </a:p>
        </p:txBody>
      </p:sp>
    </p:spTree>
    <p:extLst>
      <p:ext uri="{BB962C8B-B14F-4D97-AF65-F5344CB8AC3E}">
        <p14:creationId xmlns:p14="http://schemas.microsoft.com/office/powerpoint/2010/main" val="2306496466"/>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66858D73-D4CB-42F4-A99B-975A4542DC42}" type="datetimeFigureOut">
              <a:rPr lang="en-US"/>
              <a:pPr>
                <a:defRPr/>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11993600-4EA7-4A11-85FE-F71E170EFF08}" type="slidenum">
              <a:rPr lang="en-US"/>
              <a:pPr>
                <a:defRPr/>
              </a:pPr>
              <a:t>‹#›</a:t>
            </a:fld>
            <a:endParaRPr lang="en-US"/>
          </a:p>
        </p:txBody>
      </p:sp>
    </p:spTree>
    <p:extLst>
      <p:ext uri="{BB962C8B-B14F-4D97-AF65-F5344CB8AC3E}">
        <p14:creationId xmlns:p14="http://schemas.microsoft.com/office/powerpoint/2010/main" val="760554258"/>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TIA2017Logo.jpg" title="ATIA 2017 Logo"/>
          <p:cNvPicPr>
            <a:picLocks noChangeAspect="1"/>
          </p:cNvPicPr>
          <p:nvPr userDrawn="1"/>
        </p:nvPicPr>
        <p:blipFill>
          <a:blip r:embed="rId2"/>
          <a:stretch>
            <a:fillRect/>
          </a:stretch>
        </p:blipFill>
        <p:spPr>
          <a:xfrm>
            <a:off x="5967413" y="5345113"/>
            <a:ext cx="2668587" cy="114776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457200" y="1296988"/>
            <a:ext cx="8178800" cy="5313362"/>
          </a:xfrm>
        </p:spPr>
        <p:txBody>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Tree>
    <p:extLst>
      <p:ext uri="{BB962C8B-B14F-4D97-AF65-F5344CB8AC3E}">
        <p14:creationId xmlns:p14="http://schemas.microsoft.com/office/powerpoint/2010/main" val="144192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6AC4FEA8-94AA-4359-9069-25D2F31B97A9}" type="slidenum">
              <a:rPr lang="en-US" altLang="en-US"/>
              <a:pPr>
                <a:defRPr/>
              </a:pPr>
              <a:t>‹#›</a:t>
            </a:fld>
            <a:endParaRPr lang="en-US" altLang="en-US"/>
          </a:p>
        </p:txBody>
      </p:sp>
    </p:spTree>
    <p:extLst>
      <p:ext uri="{BB962C8B-B14F-4D97-AF65-F5344CB8AC3E}">
        <p14:creationId xmlns:p14="http://schemas.microsoft.com/office/powerpoint/2010/main" val="182612445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7537FA6F-5931-48B2-8231-4AEA1A260127}" type="slidenum">
              <a:rPr lang="en-US"/>
              <a:pPr>
                <a:defRPr/>
              </a:pPr>
              <a:t>‹#›</a:t>
            </a:fld>
            <a:endParaRPr lang="en-US"/>
          </a:p>
        </p:txBody>
      </p:sp>
    </p:spTree>
    <p:extLst>
      <p:ext uri="{BB962C8B-B14F-4D97-AF65-F5344CB8AC3E}">
        <p14:creationId xmlns:p14="http://schemas.microsoft.com/office/powerpoint/2010/main" val="1332567584"/>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C607919-8864-4E4A-8E32-5DB4F7E1B20A}" type="slidenum">
              <a:rPr lang="en-US"/>
              <a:pPr>
                <a:defRPr/>
              </a:pPr>
              <a:t>‹#›</a:t>
            </a:fld>
            <a:endParaRPr lang="en-US"/>
          </a:p>
        </p:txBody>
      </p:sp>
    </p:spTree>
    <p:extLst>
      <p:ext uri="{BB962C8B-B14F-4D97-AF65-F5344CB8AC3E}">
        <p14:creationId xmlns:p14="http://schemas.microsoft.com/office/powerpoint/2010/main" val="2271801130"/>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4C0102C4-A03B-42BC-8451-6592D46FDEAE}" type="slidenum">
              <a:rPr lang="en-US"/>
              <a:pPr>
                <a:defRPr/>
              </a:pPr>
              <a:t>‹#›</a:t>
            </a:fld>
            <a:endParaRPr lang="en-US"/>
          </a:p>
        </p:txBody>
      </p:sp>
    </p:spTree>
    <p:extLst>
      <p:ext uri="{BB962C8B-B14F-4D97-AF65-F5344CB8AC3E}">
        <p14:creationId xmlns:p14="http://schemas.microsoft.com/office/powerpoint/2010/main" val="3191237231"/>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9E68658-84A4-4E69-8842-DBEEFCF19D61}" type="datetimeFigureOut">
              <a:rPr lang="en-US"/>
              <a:pPr>
                <a:defRPr/>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D770B8-C01F-488F-ACF6-A0C4D966EDE2}" type="slidenum">
              <a:rPr lang="en-US"/>
              <a:pPr>
                <a:defRPr/>
              </a:pPr>
              <a:t>‹#›</a:t>
            </a:fld>
            <a:endParaRPr lang="en-US"/>
          </a:p>
        </p:txBody>
      </p:sp>
    </p:spTree>
    <p:extLst>
      <p:ext uri="{BB962C8B-B14F-4D97-AF65-F5344CB8AC3E}">
        <p14:creationId xmlns:p14="http://schemas.microsoft.com/office/powerpoint/2010/main" val="2554381129"/>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4EFA8C74-B11D-40FB-87EA-9504E07DBB66}" type="datetimeFigureOut">
              <a:rPr lang="en-US"/>
              <a:pPr>
                <a:defRPr/>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92BA1-06FB-44A9-8991-6D3A5419867E}" type="slidenum">
              <a:rPr lang="en-US"/>
              <a:pPr>
                <a:defRPr/>
              </a:pPr>
              <a:t>‹#›</a:t>
            </a:fld>
            <a:endParaRPr lang="en-US"/>
          </a:p>
        </p:txBody>
      </p:sp>
    </p:spTree>
    <p:extLst>
      <p:ext uri="{BB962C8B-B14F-4D97-AF65-F5344CB8AC3E}">
        <p14:creationId xmlns:p14="http://schemas.microsoft.com/office/powerpoint/2010/main" val="197514672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89A5E05-7FB8-4F7A-A1D5-B84D179676F5}" type="slidenum">
              <a:rPr lang="en-US"/>
              <a:pPr>
                <a:defRPr/>
              </a:pPr>
              <a:t>‹#›</a:t>
            </a:fld>
            <a:endParaRPr lang="en-US"/>
          </a:p>
        </p:txBody>
      </p:sp>
    </p:spTree>
    <p:extLst>
      <p:ext uri="{BB962C8B-B14F-4D97-AF65-F5344CB8AC3E}">
        <p14:creationId xmlns:p14="http://schemas.microsoft.com/office/powerpoint/2010/main" val="3116284727"/>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8D08F3D-21C9-4AA4-A402-7BA50A8FD910}" type="slidenum">
              <a:rPr lang="en-US"/>
              <a:pPr>
                <a:defRPr/>
              </a:pPr>
              <a:t>‹#›</a:t>
            </a:fld>
            <a:endParaRPr lang="en-US"/>
          </a:p>
        </p:txBody>
      </p:sp>
    </p:spTree>
    <p:extLst>
      <p:ext uri="{BB962C8B-B14F-4D97-AF65-F5344CB8AC3E}">
        <p14:creationId xmlns:p14="http://schemas.microsoft.com/office/powerpoint/2010/main" val="423387553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09CF72EE-66A3-472A-98E0-FB9D3572C752}" type="datetimeFigureOut">
              <a:rPr lang="en-US"/>
              <a:pPr>
                <a:defRPr/>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C07E0EE4-91D7-4AFD-B7A8-80AC396A4984}" type="slidenum">
              <a:rPr lang="en-US"/>
              <a:pPr>
                <a:defRPr/>
              </a:pPr>
              <a:t>‹#›</a:t>
            </a:fld>
            <a:endParaRPr lang="en-US"/>
          </a:p>
        </p:txBody>
      </p:sp>
    </p:spTree>
    <p:extLst>
      <p:ext uri="{BB962C8B-B14F-4D97-AF65-F5344CB8AC3E}">
        <p14:creationId xmlns:p14="http://schemas.microsoft.com/office/powerpoint/2010/main" val="408707960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66858D73-D4CB-42F4-A99B-975A4542DC42}" type="datetimeFigureOut">
              <a:rPr lang="en-US"/>
              <a:pPr>
                <a:defRPr/>
              </a:pPr>
              <a:t>12/19/2018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11993600-4EA7-4A11-85FE-F71E170EFF08}" type="slidenum">
              <a:rPr lang="en-US"/>
              <a:pPr>
                <a:defRPr/>
              </a:pPr>
              <a:t>‹#›</a:t>
            </a:fld>
            <a:endParaRPr lang="en-US"/>
          </a:p>
        </p:txBody>
      </p:sp>
    </p:spTree>
    <p:extLst>
      <p:ext uri="{BB962C8B-B14F-4D97-AF65-F5344CB8AC3E}">
        <p14:creationId xmlns:p14="http://schemas.microsoft.com/office/powerpoint/2010/main" val="1199008110"/>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ATIA2017Logo.jpg" title="ATIA 2017 Logo"/>
          <p:cNvPicPr>
            <a:picLocks noChangeAspect="1"/>
          </p:cNvPicPr>
          <p:nvPr userDrawn="1"/>
        </p:nvPicPr>
        <p:blipFill>
          <a:blip r:embed="rId2"/>
          <a:stretch>
            <a:fillRect/>
          </a:stretch>
        </p:blipFill>
        <p:spPr>
          <a:xfrm>
            <a:off x="5967413" y="5345113"/>
            <a:ext cx="2668587" cy="1147762"/>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457200" y="1296988"/>
            <a:ext cx="8178800" cy="5313362"/>
          </a:xfrm>
        </p:spPr>
        <p:txBody>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Tree>
    <p:extLst>
      <p:ext uri="{BB962C8B-B14F-4D97-AF65-F5344CB8AC3E}">
        <p14:creationId xmlns:p14="http://schemas.microsoft.com/office/powerpoint/2010/main" val="80911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1457735-EDA7-4C55-9008-7596A345DDB1}" type="slidenum">
              <a:rPr lang="en-US"/>
              <a:pPr>
                <a:defRPr/>
              </a:pPr>
              <a:t>‹#›</a:t>
            </a:fld>
            <a:endParaRPr lang="en-US"/>
          </a:p>
        </p:txBody>
      </p:sp>
    </p:spTree>
    <p:extLst>
      <p:ext uri="{BB962C8B-B14F-4D97-AF65-F5344CB8AC3E}">
        <p14:creationId xmlns:p14="http://schemas.microsoft.com/office/powerpoint/2010/main" val="4053262158"/>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89A5E05-7FB8-4F7A-A1D5-B84D179676F5}" type="slidenum">
              <a:rPr lang="en-US"/>
              <a:pPr>
                <a:defRPr/>
              </a:pPr>
              <a:t>‹#›</a:t>
            </a:fld>
            <a:endParaRPr lang="en-US"/>
          </a:p>
        </p:txBody>
      </p:sp>
    </p:spTree>
    <p:extLst>
      <p:ext uri="{BB962C8B-B14F-4D97-AF65-F5344CB8AC3E}">
        <p14:creationId xmlns:p14="http://schemas.microsoft.com/office/powerpoint/2010/main" val="364022229"/>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C8D08F3D-21C9-4AA4-A402-7BA50A8FD910}" type="slidenum">
              <a:rPr lang="en-US"/>
              <a:pPr>
                <a:defRPr/>
              </a:pPr>
              <a:t>‹#›</a:t>
            </a:fld>
            <a:endParaRPr lang="en-US"/>
          </a:p>
        </p:txBody>
      </p:sp>
    </p:spTree>
    <p:extLst>
      <p:ext uri="{BB962C8B-B14F-4D97-AF65-F5344CB8AC3E}">
        <p14:creationId xmlns:p14="http://schemas.microsoft.com/office/powerpoint/2010/main" val="4112467751"/>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jpeg"/><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9FFB062-048D-482E-998C-6D7C8B85DB6E}"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873692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79FFB062-048D-482E-998C-6D7C8B85DB6E}"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101"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3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15543653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3EFD147B-6007-4B25-B86A-1FF89716F1F4}" type="slidenum">
              <a:rPr lang="en-US" altLang="en-US"/>
              <a:pPr>
                <a:defRPr/>
              </a:pPr>
              <a:t>‹#›</a:t>
            </a:fld>
            <a:endParaRPr lang="en-US" alt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9"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altLang="en-US" smtClean="0">
              <a:solidFill>
                <a:srgbClr val="000000"/>
              </a:solidFill>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smtClean="0"/>
          </a:p>
        </p:txBody>
      </p:sp>
      <p:pic>
        <p:nvPicPr>
          <p:cNvPr id="1032" name="Picture 20" descr="ODEP Logo"/>
          <p:cNvPicPr>
            <a:picLocks noChangeAspect="1"/>
          </p:cNvPicPr>
          <p:nvPr userDrawn="1"/>
        </p:nvPicPr>
        <p:blipFill>
          <a:blip r:embed="rId4">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b="1" dirty="0" smtClean="0">
                <a:solidFill>
                  <a:srgbClr val="FFFFFF"/>
                </a:solidFill>
                <a:latin typeface="Arial" charset="0"/>
                <a:cs typeface="Arial" charset="0"/>
              </a:rPr>
              <a:t>JAN is funded by a contract with the Office of Disability </a:t>
            </a:r>
          </a:p>
          <a:p>
            <a:pPr eaLnBrk="1" hangingPunct="1">
              <a:defRPr/>
            </a:pPr>
            <a:r>
              <a:rPr lang="en-US" b="1" dirty="0" smtClean="0">
                <a:solidFill>
                  <a:srgbClr val="FFFFFF"/>
                </a:solidFill>
                <a:latin typeface="Arial" charset="0"/>
                <a:cs typeface="Arial" charset="0"/>
              </a:rPr>
              <a:t>Employment Policy, U.S. Department of Labor.</a:t>
            </a:r>
          </a:p>
        </p:txBody>
      </p:sp>
    </p:spTree>
    <p:extLst>
      <p:ext uri="{BB962C8B-B14F-4D97-AF65-F5344CB8AC3E}">
        <p14:creationId xmlns:p14="http://schemas.microsoft.com/office/powerpoint/2010/main" val="2843910799"/>
      </p:ext>
    </p:extLst>
  </p:cSld>
  <p:clrMap bg1="lt1" tx1="dk1" bg2="lt2" tx2="dk2" accent1="accent1" accent2="accent2" accent3="accent3" accent4="accent4" accent5="accent5" accent6="accent6" hlink="hlink" folHlink="folHlink"/>
  <p:sldLayoutIdLst>
    <p:sldLayoutId id="2147483688" r:id="rId1"/>
  </p:sldLayoutIdLst>
  <p:transition spd="med"/>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189" algn="l" rtl="0" fontAlgn="base">
        <a:spcBef>
          <a:spcPct val="0"/>
        </a:spcBef>
        <a:spcAft>
          <a:spcPct val="0"/>
        </a:spcAft>
        <a:defRPr sz="3200" b="1">
          <a:solidFill>
            <a:srgbClr val="002C5F"/>
          </a:solidFill>
          <a:latin typeface="Arial" charset="0"/>
          <a:cs typeface="Arial" charset="0"/>
        </a:defRPr>
      </a:lvl6pPr>
      <a:lvl7pPr marL="914377" algn="l" rtl="0" fontAlgn="base">
        <a:spcBef>
          <a:spcPct val="0"/>
        </a:spcBef>
        <a:spcAft>
          <a:spcPct val="0"/>
        </a:spcAft>
        <a:defRPr sz="3200" b="1">
          <a:solidFill>
            <a:srgbClr val="002C5F"/>
          </a:solidFill>
          <a:latin typeface="Arial" charset="0"/>
          <a:cs typeface="Arial" charset="0"/>
        </a:defRPr>
      </a:lvl7pPr>
      <a:lvl8pPr marL="1371566" algn="l" rtl="0" fontAlgn="base">
        <a:spcBef>
          <a:spcPct val="0"/>
        </a:spcBef>
        <a:spcAft>
          <a:spcPct val="0"/>
        </a:spcAft>
        <a:defRPr sz="3200" b="1">
          <a:solidFill>
            <a:srgbClr val="002C5F"/>
          </a:solidFill>
          <a:latin typeface="Arial" charset="0"/>
          <a:cs typeface="Arial" charset="0"/>
        </a:defRPr>
      </a:lvl8pPr>
      <a:lvl9pPr marL="1828754" algn="l" rtl="0" fontAlgn="base">
        <a:spcBef>
          <a:spcPct val="0"/>
        </a:spcBef>
        <a:spcAft>
          <a:spcPct val="0"/>
        </a:spcAft>
        <a:defRPr sz="3200" b="1">
          <a:solidFill>
            <a:srgbClr val="002C5F"/>
          </a:solidFill>
          <a:latin typeface="Arial" charset="0"/>
          <a:cs typeface="Arial" charset="0"/>
        </a:defRPr>
      </a:lvl9pPr>
    </p:titleStyle>
    <p:bodyStyle>
      <a:lvl1pPr marL="341313" indent="-341313"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defRPr>
            </a:lvl1pPr>
          </a:lstStyle>
          <a:p>
            <a:pPr>
              <a:defRPr/>
            </a:pPr>
            <a:fld id="{D6863200-2D3C-4E01-895B-E5DD3D338E5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3"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Job Accommodation Network</a:t>
            </a:r>
          </a:p>
        </p:txBody>
      </p:sp>
    </p:spTree>
    <p:extLst>
      <p:ext uri="{BB962C8B-B14F-4D97-AF65-F5344CB8AC3E}">
        <p14:creationId xmlns:p14="http://schemas.microsoft.com/office/powerpoint/2010/main" val="279455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askjan.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askjan.org/articles/Is-the-Room-Spinning-Common-Accommodations-for-Vertigo.cf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askjan.org/articles/Fibromyalgia-in-the-Workplace.cf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askjan.org/publications/Disability-Downloads.cfm?pubid=237364"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askjan.org/publications/consultants-corner/Addressing-Requests-for-Sit-Stand-Workstations.cf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askjan.org/blogs/jan/2015/08/healthcare-workers-with-motor-impairments-part-2.cfm" TargetMode="External"/><Relationship Id="rId2" Type="http://schemas.openxmlformats.org/officeDocument/2006/relationships/hyperlink" Target="https://askjan.org/blogs/jan/2015/07/healthcare-workers-with-motor-impairments.cfm" TargetMode="Externa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askjan.org/publications/consultants-corner/vol12iss05.cfm"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askjan.org/articles/How-to-Train-Your-Dragon.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1363" indent="-28416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1413" indent="-227013">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5986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5813" indent="-227013">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30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02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74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4613" indent="-227013"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6E0BD14-BCD8-414F-BBE0-DA18F942A260}"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611" name="Content Placeholder 2"/>
          <p:cNvSpPr>
            <a:spLocks noGrp="1"/>
          </p:cNvSpPr>
          <p:nvPr>
            <p:ph idx="1"/>
          </p:nvPr>
        </p:nvSpPr>
        <p:spPr>
          <a:xfrm>
            <a:off x="838200" y="2609850"/>
            <a:ext cx="7848600" cy="3157538"/>
          </a:xfrm>
        </p:spPr>
        <p:txBody>
          <a:bodyPr>
            <a:normAutofit/>
          </a:bodyPr>
          <a:lstStyle/>
          <a:p>
            <a:r>
              <a:rPr lang="en-US" dirty="0"/>
              <a:t>Accommodating Motor Impairments in Office, Industrial, and Healthcare Settings</a:t>
            </a:r>
          </a:p>
          <a:p>
            <a:pPr>
              <a:defRPr/>
            </a:pPr>
            <a:endParaRPr lang="en-US" altLang="en-US" sz="1500" b="0" dirty="0" smtClean="0"/>
          </a:p>
          <a:p>
            <a:pPr>
              <a:defRPr/>
            </a:pPr>
            <a:r>
              <a:rPr lang="en-US" altLang="en-US" sz="2200" b="0" dirty="0" smtClean="0"/>
              <a:t>Lisa Mathess</a:t>
            </a:r>
            <a:endParaRPr lang="en-US" altLang="en-US" sz="2200" b="0" dirty="0"/>
          </a:p>
          <a:p>
            <a:pPr>
              <a:defRPr/>
            </a:pPr>
            <a:r>
              <a:rPr lang="en-US" altLang="en-US" sz="2200" b="0" dirty="0" smtClean="0"/>
              <a:t>Matthew McCord</a:t>
            </a:r>
            <a:endParaRPr lang="en-US" altLang="en-US" sz="2000" b="0" dirty="0" smtClean="0"/>
          </a:p>
          <a:p>
            <a:pPr eaLnBrk="1" hangingPunct="1">
              <a:buFont typeface="Times" panose="02020603050405020304" pitchFamily="18" charset="0"/>
              <a:buNone/>
              <a:defRPr/>
            </a:pPr>
            <a:r>
              <a:rPr lang="en-US" altLang="en-US" sz="2000" dirty="0" smtClean="0"/>
              <a:t>(800) 526-7234 (Voice)</a:t>
            </a:r>
          </a:p>
          <a:p>
            <a:pPr eaLnBrk="1" hangingPunct="1">
              <a:buFont typeface="Times" panose="02020603050405020304" pitchFamily="18" charset="0"/>
              <a:buNone/>
              <a:defRPr/>
            </a:pPr>
            <a:r>
              <a:rPr lang="en-US" altLang="en-US" sz="2000" dirty="0" smtClean="0"/>
              <a:t>(877) 781-9403 (TTY)</a:t>
            </a:r>
          </a:p>
          <a:p>
            <a:pPr eaLnBrk="1" hangingPunct="1">
              <a:buFont typeface="Times" panose="02020603050405020304" pitchFamily="18" charset="0"/>
              <a:buNone/>
              <a:defRPr/>
            </a:pPr>
            <a:r>
              <a:rPr lang="en-US" altLang="en-US" sz="2000" dirty="0" smtClean="0">
                <a:hlinkClick r:id="rId3"/>
              </a:rPr>
              <a:t>jan@askjan.org</a:t>
            </a:r>
            <a:endParaRPr lang="en-US" altLang="en-US" sz="2000" dirty="0" smtClean="0"/>
          </a:p>
          <a:p>
            <a:pPr>
              <a:defRPr/>
            </a:pPr>
            <a:endParaRPr lang="en-US" altLang="en-US" sz="2000" b="0" dirty="0" smtClean="0"/>
          </a:p>
          <a:p>
            <a:pPr algn="r">
              <a:defRPr/>
            </a:pPr>
            <a:endParaRPr lang="en-US" altLang="en-US" sz="2400" b="0" dirty="0" smtClean="0"/>
          </a:p>
          <a:p>
            <a:pPr algn="r">
              <a:defRPr/>
            </a:pPr>
            <a:endParaRPr lang="en-US" altLang="en-US" sz="2400" b="0" dirty="0" smtClean="0"/>
          </a:p>
        </p:txBody>
      </p:sp>
    </p:spTree>
    <p:extLst>
      <p:ext uri="{BB962C8B-B14F-4D97-AF65-F5344CB8AC3E}">
        <p14:creationId xmlns:p14="http://schemas.microsoft.com/office/powerpoint/2010/main" val="19384744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Padded Edging</a:t>
            </a:r>
          </a:p>
          <a:p>
            <a:pPr marL="0">
              <a:spcBef>
                <a:spcPts val="0"/>
              </a:spcBef>
            </a:pPr>
            <a:r>
              <a:rPr lang="en-US" sz="2200" dirty="0" smtClean="0"/>
              <a:t>A </a:t>
            </a:r>
            <a:r>
              <a:rPr lang="en-US" sz="2200" dirty="0"/>
              <a:t>research assistant with </a:t>
            </a:r>
            <a:r>
              <a:rPr lang="en-US" sz="2200" dirty="0" smtClean="0"/>
              <a:t>vertigo </a:t>
            </a:r>
            <a:r>
              <a:rPr lang="en-US" sz="2200" dirty="0"/>
              <a:t>was concerned about falling and hurting herself </a:t>
            </a:r>
            <a:r>
              <a:rPr lang="en-US" sz="2200" dirty="0" smtClean="0"/>
              <a:t>by </a:t>
            </a:r>
            <a:r>
              <a:rPr lang="en-US" sz="2200" dirty="0"/>
              <a:t>hitting </a:t>
            </a:r>
            <a:r>
              <a:rPr lang="en-US" sz="2200" dirty="0" smtClean="0"/>
              <a:t>his </a:t>
            </a:r>
            <a:r>
              <a:rPr lang="en-US" sz="2200" dirty="0"/>
              <a:t>head on the edges of the tables in her work area. </a:t>
            </a:r>
            <a:r>
              <a:rPr lang="en-US" sz="2200" dirty="0" smtClean="0"/>
              <a:t>He </a:t>
            </a:r>
            <a:r>
              <a:rPr lang="en-US" sz="2200" dirty="0"/>
              <a:t>was provided with </a:t>
            </a:r>
            <a:r>
              <a:rPr lang="en-US" sz="2200" dirty="0" smtClean="0"/>
              <a:t>p</a:t>
            </a:r>
            <a:r>
              <a:rPr lang="en-US" sz="2200" b="1" dirty="0" smtClean="0"/>
              <a:t>added edging</a:t>
            </a:r>
            <a:r>
              <a:rPr lang="en-US" sz="2200" dirty="0" smtClean="0"/>
              <a:t> </a:t>
            </a:r>
            <a:r>
              <a:rPr lang="en-US" sz="2200" dirty="0"/>
              <a:t>on those tables to reduce the chance of injury.</a:t>
            </a:r>
          </a:p>
          <a:p>
            <a:pPr marL="0">
              <a:spcBef>
                <a:spcPts val="0"/>
              </a:spcBef>
            </a:pPr>
            <a:endParaRPr lang="en-US" sz="2400" b="1" dirty="0">
              <a:solidFill>
                <a:srgbClr val="003A88"/>
              </a:solidFill>
            </a:endParaRPr>
          </a:p>
          <a:p>
            <a:pPr marL="0">
              <a:spcBef>
                <a:spcPts val="0"/>
              </a:spcBef>
            </a:pPr>
            <a:endParaRPr lang="en-US" sz="2400" b="1" dirty="0" smtClean="0">
              <a:solidFill>
                <a:srgbClr val="003A88"/>
              </a:solidFill>
            </a:endParaRPr>
          </a:p>
          <a:p>
            <a:pPr marL="0">
              <a:spcBef>
                <a:spcPts val="0"/>
              </a:spcBef>
            </a:pPr>
            <a:endParaRPr lang="en-US" sz="2400" b="1" dirty="0">
              <a:solidFill>
                <a:srgbClr val="003A88"/>
              </a:solidFill>
            </a:endParaRPr>
          </a:p>
          <a:p>
            <a:pPr marL="0">
              <a:spcBef>
                <a:spcPts val="0"/>
              </a:spcBef>
            </a:pPr>
            <a:endParaRPr lang="en-US" sz="2400" b="1" dirty="0" smtClean="0">
              <a:solidFill>
                <a:srgbClr val="003A88"/>
              </a:solidFill>
            </a:endParaRPr>
          </a:p>
          <a:p>
            <a:pPr marL="0">
              <a:spcBef>
                <a:spcPts val="0"/>
              </a:spcBef>
            </a:pPr>
            <a:endParaRPr lang="en-US" sz="2400" b="1" dirty="0" smtClean="0">
              <a:solidFill>
                <a:srgbClr val="003A88"/>
              </a:solidFill>
            </a:endParaRPr>
          </a:p>
          <a:p>
            <a:pPr marL="0">
              <a:spcBef>
                <a:spcPts val="0"/>
              </a:spcBef>
            </a:pPr>
            <a:endParaRPr lang="en-US" sz="2400" b="1" dirty="0" smtClean="0">
              <a:solidFill>
                <a:srgbClr val="003A88"/>
              </a:solidFill>
            </a:endParaRPr>
          </a:p>
          <a:p>
            <a:pPr marL="0">
              <a:spcBef>
                <a:spcPts val="0"/>
              </a:spcBef>
            </a:pPr>
            <a:r>
              <a:rPr lang="en-US" sz="2000" dirty="0" smtClean="0">
                <a:solidFill>
                  <a:schemeClr val="tx1"/>
                </a:solidFill>
              </a:rPr>
              <a:t>Is </a:t>
            </a:r>
            <a:r>
              <a:rPr lang="en-US" sz="2000" dirty="0">
                <a:solidFill>
                  <a:schemeClr val="tx1"/>
                </a:solidFill>
              </a:rPr>
              <a:t>the Room </a:t>
            </a:r>
            <a:r>
              <a:rPr lang="en-US" sz="2000" dirty="0" smtClean="0">
                <a:solidFill>
                  <a:schemeClr val="tx1"/>
                </a:solidFill>
              </a:rPr>
              <a:t>Spinning? Common Accommodations for Vertigo </a:t>
            </a:r>
            <a:r>
              <a:rPr lang="en-US" sz="2000" dirty="0">
                <a:solidFill>
                  <a:schemeClr val="tx1"/>
                </a:solidFill>
              </a:rPr>
              <a:t>at </a:t>
            </a:r>
            <a:r>
              <a:rPr lang="en-US" sz="2000" dirty="0">
                <a:solidFill>
                  <a:srgbClr val="003A88"/>
                </a:solidFill>
                <a:hlinkClick r:id="rId2"/>
              </a:rPr>
              <a:t>https://askjan.org/articles/Is-the-Room-Spinning-Common-Accommodations-for-Vertigo.cfm</a:t>
            </a:r>
            <a:endParaRPr lang="en-US" sz="2000" dirty="0" smtClean="0">
              <a:solidFill>
                <a:srgbClr val="003A88"/>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9792" y="3259973"/>
            <a:ext cx="2750681" cy="1833788"/>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3649303554"/>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Sit Stand Desks/ Monitor Risers</a:t>
            </a:r>
          </a:p>
          <a:p>
            <a:pPr marL="0">
              <a:spcBef>
                <a:spcPts val="0"/>
              </a:spcBef>
            </a:pPr>
            <a:r>
              <a:rPr lang="en-US" sz="2200" dirty="0"/>
              <a:t>Monitor risers allow a computer monitor to be adjusted to different heights or to be moved out of the way. Combined with a height adjustable keyboard tray, monitor risers may allow a sit-to stand workstation from a stationary desk.</a:t>
            </a:r>
            <a:endParaRPr lang="en-US" sz="2200" dirty="0" smtClean="0">
              <a:solidFill>
                <a:srgbClr val="00B0F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7170" name="Picture 2" descr=" Kangaroo Pro Junior Sit-St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982" y="3283527"/>
            <a:ext cx="3166418" cy="2937733"/>
          </a:xfrm>
          <a:prstGeom prst="rect">
            <a:avLst/>
          </a:prstGeom>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297697480"/>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Sit Stand Desks/ Monitor Risers</a:t>
            </a:r>
          </a:p>
          <a:p>
            <a:pPr marL="0">
              <a:spcBef>
                <a:spcPts val="0"/>
              </a:spcBef>
            </a:pPr>
            <a:r>
              <a:rPr lang="en-US" sz="2200" dirty="0" smtClean="0"/>
              <a:t>A </a:t>
            </a:r>
            <a:r>
              <a:rPr lang="en-US" sz="2200" dirty="0"/>
              <a:t>911 </a:t>
            </a:r>
            <a:r>
              <a:rPr lang="en-US" sz="2200" dirty="0" smtClean="0"/>
              <a:t>operator </a:t>
            </a:r>
            <a:r>
              <a:rPr lang="en-US" sz="2200" dirty="0"/>
              <a:t>with </a:t>
            </a:r>
            <a:r>
              <a:rPr lang="en-US" sz="2200" dirty="0" smtClean="0"/>
              <a:t>Fibromyalgia was </a:t>
            </a:r>
            <a:r>
              <a:rPr lang="en-US" sz="2200" dirty="0"/>
              <a:t>having </a:t>
            </a:r>
            <a:r>
              <a:rPr lang="en-US" sz="2200" dirty="0" smtClean="0"/>
              <a:t>difficulty </a:t>
            </a:r>
            <a:r>
              <a:rPr lang="en-US" sz="2200" dirty="0"/>
              <a:t>with </a:t>
            </a:r>
            <a:r>
              <a:rPr lang="en-US" sz="2200" dirty="0" smtClean="0"/>
              <a:t>chronic pain </a:t>
            </a:r>
            <a:r>
              <a:rPr lang="en-US" sz="2200" dirty="0"/>
              <a:t>when he sat at his desk for extended periods of time. </a:t>
            </a:r>
            <a:r>
              <a:rPr lang="en-US" sz="2200" dirty="0" smtClean="0"/>
              <a:t>He noted that the pain is best managed by alternating between sitting and standing frequently</a:t>
            </a:r>
            <a:r>
              <a:rPr lang="en-US" sz="2200" dirty="0"/>
              <a:t>. </a:t>
            </a:r>
            <a:r>
              <a:rPr lang="en-US" sz="2200" dirty="0" smtClean="0"/>
              <a:t>He </a:t>
            </a:r>
            <a:r>
              <a:rPr lang="en-US" sz="2200" dirty="0"/>
              <a:t>was provided a </a:t>
            </a:r>
            <a:r>
              <a:rPr lang="en-US" sz="2200" b="1" dirty="0" smtClean="0"/>
              <a:t>sit/stand </a:t>
            </a:r>
            <a:r>
              <a:rPr lang="en-US" sz="2200" b="1" dirty="0"/>
              <a:t>desk </a:t>
            </a:r>
            <a:r>
              <a:rPr lang="en-US" sz="2200" dirty="0" smtClean="0"/>
              <a:t>to </a:t>
            </a:r>
            <a:r>
              <a:rPr lang="en-US" sz="2200" dirty="0"/>
              <a:t>enable him to alternate between sitting and standing as </a:t>
            </a:r>
            <a:r>
              <a:rPr lang="en-US" sz="2200" dirty="0" smtClean="0"/>
              <a:t>needed.</a:t>
            </a:r>
          </a:p>
          <a:p>
            <a:pPr marL="0">
              <a:spcBef>
                <a:spcPts val="0"/>
              </a:spcBef>
            </a:pPr>
            <a:endParaRPr lang="en-US" sz="2400" dirty="0"/>
          </a:p>
          <a:p>
            <a:pPr marL="0">
              <a:spcBef>
                <a:spcPts val="0"/>
              </a:spcBef>
            </a:pPr>
            <a:endParaRPr lang="en-US" sz="2400" dirty="0" smtClean="0"/>
          </a:p>
          <a:p>
            <a:pPr marL="0">
              <a:spcBef>
                <a:spcPts val="0"/>
              </a:spcBef>
            </a:pPr>
            <a:endParaRPr lang="en-US" sz="2400" dirty="0" smtClean="0"/>
          </a:p>
          <a:p>
            <a:pPr marL="0">
              <a:spcBef>
                <a:spcPts val="0"/>
              </a:spcBef>
            </a:pPr>
            <a:endParaRPr lang="en-US" sz="2400" dirty="0" smtClean="0"/>
          </a:p>
          <a:p>
            <a:pPr marL="0">
              <a:spcBef>
                <a:spcPts val="0"/>
              </a:spcBef>
            </a:pPr>
            <a:endParaRPr lang="en-US" sz="2400" dirty="0" smtClean="0"/>
          </a:p>
          <a:p>
            <a:pPr marL="0">
              <a:spcBef>
                <a:spcPts val="0"/>
              </a:spcBef>
            </a:pPr>
            <a:r>
              <a:rPr lang="en-US" sz="2000" dirty="0"/>
              <a:t>Fibromyalgia in the Workplace at </a:t>
            </a:r>
            <a:r>
              <a:rPr lang="en-US" sz="2000" dirty="0">
                <a:hlinkClick r:id="rId2"/>
              </a:rPr>
              <a:t>https://askjan.org/articles/Fibromyalgia-in-the-Workplace.cfm</a:t>
            </a:r>
            <a:endParaRPr lang="en-US" sz="2000" dirty="0" smtClean="0"/>
          </a:p>
          <a:p>
            <a:pPr marL="0">
              <a:spcBef>
                <a:spcPts val="0"/>
              </a:spcBef>
            </a:pPr>
            <a:endParaRPr lang="en-US" sz="2400" b="1" dirty="0" smtClean="0">
              <a:solidFill>
                <a:srgbClr val="00B0F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5" name="Picture 4" descr="ambula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2864" y="3595526"/>
            <a:ext cx="3379539" cy="1854714"/>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864717962"/>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type="subTitle" idx="1"/>
          </p:nvPr>
        </p:nvSpPr>
        <p:spPr>
          <a:xfrm>
            <a:off x="838200" y="1295400"/>
            <a:ext cx="7848600" cy="5181600"/>
          </a:xfrm>
        </p:spPr>
        <p:txBody>
          <a:bodyPr/>
          <a:lstStyle/>
          <a:p>
            <a:pPr eaLnBrk="1" hangingPunct="1"/>
            <a:r>
              <a:rPr lang="en-US" altLang="en-US" sz="2800" b="1" dirty="0" smtClean="0">
                <a:solidFill>
                  <a:srgbClr val="C00000"/>
                </a:solidFill>
              </a:rPr>
              <a:t>JAN Study Example</a:t>
            </a:r>
          </a:p>
          <a:p>
            <a:pPr algn="l" eaLnBrk="1" hangingPunct="1"/>
            <a:r>
              <a:rPr lang="en-US" altLang="en-US" sz="2400" dirty="0" smtClean="0">
                <a:solidFill>
                  <a:srgbClr val="002C5F"/>
                </a:solidFill>
              </a:rPr>
              <a:t>A university worker had back surgery. Complications included loss of functionality in one hand, and damage to his larynx resulting in difficulty speaking. The employer called JAN looking for ideas to help the employee with workstation access and communication.  </a:t>
            </a:r>
          </a:p>
        </p:txBody>
      </p:sp>
      <p:sp>
        <p:nvSpPr>
          <p:cNvPr id="952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B8578298-073B-4255-9CE0-695F80978A09}" type="slidenum">
              <a:rPr lang="en-US" altLang="en-US" sz="1400" smtClean="0">
                <a:solidFill>
                  <a:srgbClr val="FFFFFF"/>
                </a:solidFill>
              </a:rPr>
              <a:pPr fontAlgn="base">
                <a:spcBef>
                  <a:spcPct val="0"/>
                </a:spcBef>
                <a:spcAft>
                  <a:spcPct val="0"/>
                </a:spcAft>
                <a:buFontTx/>
                <a:buNone/>
              </a:pPr>
              <a:t>13</a:t>
            </a:fld>
            <a:endParaRPr lang="en-US" altLang="en-US" sz="1400" smtClean="0">
              <a:solidFill>
                <a:srgbClr val="FFFFFF"/>
              </a:solidFill>
            </a:endParaRPr>
          </a:p>
        </p:txBody>
      </p:sp>
      <p:pic>
        <p:nvPicPr>
          <p:cNvPr id="95237" name="Picture 3" descr="Height adjustable workstation"/>
          <p:cNvPicPr>
            <a:picLocks noChangeAspect="1" noChangeArrowheads="1"/>
          </p:cNvPicPr>
          <p:nvPr/>
        </p:nvPicPr>
        <p:blipFill>
          <a:blip r:embed="rId2">
            <a:extLst>
              <a:ext uri="{28A0092B-C50C-407E-A947-70E740481C1C}">
                <a14:useLocalDpi xmlns:a14="http://schemas.microsoft.com/office/drawing/2010/main" val="0"/>
              </a:ext>
            </a:extLst>
          </a:blip>
          <a:srcRect t="4935" b="7709"/>
          <a:stretch>
            <a:fillRect/>
          </a:stretch>
        </p:blipFill>
        <p:spPr bwMode="auto">
          <a:xfrm>
            <a:off x="3390900" y="3740150"/>
            <a:ext cx="31083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Office</a:t>
            </a:r>
            <a:endParaRPr lang="en-US" altLang="en-US" sz="2800" b="1" dirty="0"/>
          </a:p>
        </p:txBody>
      </p:sp>
    </p:spTree>
    <p:extLst>
      <p:ext uri="{BB962C8B-B14F-4D97-AF65-F5344CB8AC3E}">
        <p14:creationId xmlns:p14="http://schemas.microsoft.com/office/powerpoint/2010/main" val="2214687920"/>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type="subTitle" idx="1"/>
          </p:nvPr>
        </p:nvSpPr>
        <p:spPr>
          <a:xfrm>
            <a:off x="838200" y="1295400"/>
            <a:ext cx="7848600" cy="5181600"/>
          </a:xfrm>
        </p:spPr>
        <p:txBody>
          <a:bodyPr/>
          <a:lstStyle/>
          <a:p>
            <a:pPr algn="l" eaLnBrk="1" hangingPunct="1"/>
            <a:r>
              <a:rPr lang="en-US" altLang="en-US" sz="2800" b="1" dirty="0" smtClean="0">
                <a:solidFill>
                  <a:srgbClr val="CC3300"/>
                </a:solidFill>
              </a:rPr>
              <a:t>Accommodation: </a:t>
            </a:r>
          </a:p>
          <a:p>
            <a:pPr algn="l" eaLnBrk="1" hangingPunct="1"/>
            <a:r>
              <a:rPr lang="en-US" altLang="en-US" sz="2400" dirty="0" smtClean="0">
                <a:solidFill>
                  <a:srgbClr val="002C5F"/>
                </a:solidFill>
              </a:rPr>
              <a:t>The employer bought a posture-enhancing keyboard holder, voice amplifier, Dragon software, and an ergonomic chair. </a:t>
            </a:r>
          </a:p>
          <a:p>
            <a:pPr eaLnBrk="1" hangingPunct="1"/>
            <a:endParaRPr lang="en-US" altLang="en-US" b="1" dirty="0" smtClean="0">
              <a:solidFill>
                <a:srgbClr val="253D86"/>
              </a:solidFill>
            </a:endParaRPr>
          </a:p>
        </p:txBody>
      </p:sp>
      <p:sp>
        <p:nvSpPr>
          <p:cNvPr id="962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289F299-D98C-458B-BB4E-727571101646}" type="slidenum">
              <a:rPr lang="en-US" altLang="en-US" sz="1400" smtClean="0">
                <a:solidFill>
                  <a:srgbClr val="FFFFFF"/>
                </a:solidFill>
              </a:rPr>
              <a:pPr fontAlgn="base">
                <a:spcBef>
                  <a:spcPct val="0"/>
                </a:spcBef>
                <a:spcAft>
                  <a:spcPct val="0"/>
                </a:spcAft>
                <a:buFontTx/>
                <a:buNone/>
              </a:pPr>
              <a:t>14</a:t>
            </a:fld>
            <a:endParaRPr lang="en-US" altLang="en-US" sz="1400" smtClean="0">
              <a:solidFill>
                <a:srgbClr val="FFFFFF"/>
              </a:solidFill>
            </a:endParaRPr>
          </a:p>
        </p:txBody>
      </p:sp>
      <p:pic>
        <p:nvPicPr>
          <p:cNvPr id="96261" name="Picture 3" descr="Computer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3144838"/>
            <a:ext cx="4870450" cy="3241675"/>
          </a:xfrm>
          <a:prstGeom prst="rect">
            <a:avLst/>
          </a:prstGeom>
          <a:ln/>
          <a:extLst/>
        </p:spPr>
        <p:style>
          <a:lnRef idx="0">
            <a:schemeClr val="accent6"/>
          </a:lnRef>
          <a:fillRef idx="3">
            <a:schemeClr val="accent6"/>
          </a:fillRef>
          <a:effectRef idx="3">
            <a:schemeClr val="accent6"/>
          </a:effectRef>
          <a:fontRef idx="minor">
            <a:schemeClr val="lt1"/>
          </a:fontRef>
        </p:style>
      </p:pic>
      <p:sp>
        <p:nvSpPr>
          <p:cNvPr id="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Office</a:t>
            </a:r>
            <a:endParaRPr lang="en-US" altLang="en-US" sz="2800" b="1" dirty="0"/>
          </a:p>
        </p:txBody>
      </p:sp>
    </p:spTree>
    <p:extLst>
      <p:ext uri="{BB962C8B-B14F-4D97-AF65-F5344CB8AC3E}">
        <p14:creationId xmlns:p14="http://schemas.microsoft.com/office/powerpoint/2010/main" val="3359601530"/>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type="subTitle" idx="1"/>
          </p:nvPr>
        </p:nvSpPr>
        <p:spPr>
          <a:xfrm>
            <a:off x="841375" y="1298575"/>
            <a:ext cx="7848600" cy="5181600"/>
          </a:xfrm>
        </p:spPr>
        <p:txBody>
          <a:bodyPr/>
          <a:lstStyle/>
          <a:p>
            <a:pPr algn="l" eaLnBrk="1" hangingPunct="1">
              <a:defRPr/>
            </a:pPr>
            <a:r>
              <a:rPr lang="en-US" altLang="en-US" sz="2800" b="1" dirty="0" smtClean="0">
                <a:solidFill>
                  <a:srgbClr val="CC3300"/>
                </a:solidFill>
              </a:rPr>
              <a:t>Cost: </a:t>
            </a:r>
            <a:r>
              <a:rPr lang="en-US" altLang="en-US" sz="2800" dirty="0" smtClean="0">
                <a:solidFill>
                  <a:srgbClr val="002C5F"/>
                </a:solidFill>
              </a:rPr>
              <a:t>One-time cost $5,000</a:t>
            </a:r>
          </a:p>
          <a:p>
            <a:pPr algn="l" eaLnBrk="1" hangingPunct="1">
              <a:defRPr/>
            </a:pPr>
            <a:endParaRPr lang="en-US" altLang="en-US" sz="1100" b="1" dirty="0" smtClean="0">
              <a:solidFill>
                <a:srgbClr val="CC3300"/>
              </a:solidFill>
            </a:endParaRPr>
          </a:p>
          <a:p>
            <a:pPr algn="l" eaLnBrk="1" hangingPunct="1">
              <a:defRPr/>
            </a:pPr>
            <a:r>
              <a:rPr lang="en-US" altLang="en-US" sz="2800" b="1" dirty="0" smtClean="0">
                <a:solidFill>
                  <a:srgbClr val="CC3300"/>
                </a:solidFill>
              </a:rPr>
              <a:t>Benefit: </a:t>
            </a:r>
            <a:r>
              <a:rPr lang="en-US" altLang="en-US" sz="2800" dirty="0">
                <a:solidFill>
                  <a:schemeClr val="accent1">
                    <a:lumMod val="50000"/>
                  </a:schemeClr>
                </a:solidFill>
              </a:rPr>
              <a:t>By making these </a:t>
            </a:r>
            <a:r>
              <a:rPr lang="en-US" altLang="en-US" sz="2800" dirty="0" smtClean="0">
                <a:solidFill>
                  <a:schemeClr val="accent1">
                    <a:lumMod val="50000"/>
                  </a:schemeClr>
                </a:solidFill>
              </a:rPr>
              <a:t>accommodations, </a:t>
            </a:r>
            <a:r>
              <a:rPr lang="en-US" altLang="en-US" sz="2800" dirty="0">
                <a:solidFill>
                  <a:schemeClr val="accent1">
                    <a:lumMod val="50000"/>
                  </a:schemeClr>
                </a:solidFill>
              </a:rPr>
              <a:t>the </a:t>
            </a:r>
            <a:r>
              <a:rPr lang="en-US" altLang="en-US" sz="2800" dirty="0" smtClean="0">
                <a:solidFill>
                  <a:schemeClr val="accent1">
                    <a:lumMod val="50000"/>
                  </a:schemeClr>
                </a:solidFill>
              </a:rPr>
              <a:t>employer maintained compliance </a:t>
            </a:r>
            <a:r>
              <a:rPr lang="en-US" altLang="en-US" sz="2800" dirty="0">
                <a:solidFill>
                  <a:schemeClr val="accent1">
                    <a:lumMod val="50000"/>
                  </a:schemeClr>
                </a:solidFill>
              </a:rPr>
              <a:t>with ADA and </a:t>
            </a:r>
            <a:r>
              <a:rPr lang="en-US" altLang="en-US" sz="2800" dirty="0" smtClean="0">
                <a:solidFill>
                  <a:schemeClr val="accent1">
                    <a:lumMod val="50000"/>
                  </a:schemeClr>
                </a:solidFill>
              </a:rPr>
              <a:t>made their employee and manager happy.</a:t>
            </a:r>
            <a:endParaRPr lang="en-US" altLang="en-US" b="1" dirty="0" smtClean="0">
              <a:solidFill>
                <a:srgbClr val="253D86"/>
              </a:solidFill>
            </a:endParaRPr>
          </a:p>
        </p:txBody>
      </p:sp>
      <p:sp>
        <p:nvSpPr>
          <p:cNvPr id="972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6D1B1BD-15BC-4DBE-9E65-4418E0533A2E}" type="slidenum">
              <a:rPr lang="en-US" altLang="en-US" sz="1400" smtClean="0">
                <a:solidFill>
                  <a:srgbClr val="FFFFFF"/>
                </a:solidFill>
              </a:rPr>
              <a:pPr fontAlgn="base">
                <a:spcBef>
                  <a:spcPct val="0"/>
                </a:spcBef>
                <a:spcAft>
                  <a:spcPct val="0"/>
                </a:spcAft>
                <a:buFontTx/>
                <a:buNone/>
              </a:pPr>
              <a:t>15</a:t>
            </a:fld>
            <a:endParaRPr lang="en-US" altLang="en-US" sz="1400" smtClean="0">
              <a:solidFill>
                <a:srgbClr val="FFFFFF"/>
              </a:solidFill>
            </a:endParaRPr>
          </a:p>
        </p:txBody>
      </p:sp>
      <p:pic>
        <p:nvPicPr>
          <p:cNvPr id="97285" name="Picture 6" descr="goal achieved with a bulles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3605213"/>
            <a:ext cx="3930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Office</a:t>
            </a:r>
            <a:endParaRPr lang="en-US" altLang="en-US" sz="2800" b="1" dirty="0"/>
          </a:p>
        </p:txBody>
      </p:sp>
    </p:spTree>
    <p:extLst>
      <p:ext uri="{BB962C8B-B14F-4D97-AF65-F5344CB8AC3E}">
        <p14:creationId xmlns:p14="http://schemas.microsoft.com/office/powerpoint/2010/main" val="1691742188"/>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type="subTitle" idx="1"/>
          </p:nvPr>
        </p:nvSpPr>
        <p:spPr>
          <a:xfrm>
            <a:off x="838200" y="1295400"/>
            <a:ext cx="7848600" cy="5181600"/>
          </a:xfrm>
        </p:spPr>
        <p:txBody>
          <a:bodyPr/>
          <a:lstStyle/>
          <a:p>
            <a:pPr eaLnBrk="1" hangingPunct="1"/>
            <a:r>
              <a:rPr lang="en-US" altLang="en-US" sz="2800" b="1" dirty="0" smtClean="0">
                <a:solidFill>
                  <a:srgbClr val="C00000"/>
                </a:solidFill>
              </a:rPr>
              <a:t>JAN Study Example</a:t>
            </a:r>
          </a:p>
          <a:p>
            <a:pPr algn="l" eaLnBrk="1" hangingPunct="1"/>
            <a:r>
              <a:rPr lang="en-US" altLang="en-US" sz="2400" dirty="0" smtClean="0">
                <a:solidFill>
                  <a:srgbClr val="002C5F"/>
                </a:solidFill>
              </a:rPr>
              <a:t>A customer service representative for a financial institution was experiencing vision and back issues secondary to Parkinson’s disease. He called JAN looking for guidance on the accommodation request process and information about assistive technology. </a:t>
            </a:r>
          </a:p>
        </p:txBody>
      </p:sp>
      <p:sp>
        <p:nvSpPr>
          <p:cNvPr id="9830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81AC258-BC5E-4D20-ADE4-5B8FBE1DEF56}" type="slidenum">
              <a:rPr lang="en-US" altLang="en-US" sz="1400" smtClean="0">
                <a:solidFill>
                  <a:srgbClr val="FFFFFF"/>
                </a:solidFill>
              </a:rPr>
              <a:pPr fontAlgn="base">
                <a:spcBef>
                  <a:spcPct val="0"/>
                </a:spcBef>
                <a:spcAft>
                  <a:spcPct val="0"/>
                </a:spcAft>
                <a:buFontTx/>
                <a:buNone/>
              </a:pPr>
              <a:t>16</a:t>
            </a:fld>
            <a:endParaRPr lang="en-US" altLang="en-US" sz="1400" smtClean="0">
              <a:solidFill>
                <a:srgbClr val="FFFFFF"/>
              </a:solidFill>
            </a:endParaRPr>
          </a:p>
        </p:txBody>
      </p:sp>
      <p:sp>
        <p:nvSpPr>
          <p:cNvPr id="5"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Office</a:t>
            </a:r>
            <a:endParaRPr lang="en-US" altLang="en-US" sz="2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236" y="3715787"/>
            <a:ext cx="5087279" cy="2667289"/>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156627291"/>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type="subTitle" idx="1"/>
          </p:nvPr>
        </p:nvSpPr>
        <p:spPr>
          <a:xfrm>
            <a:off x="838200" y="1295400"/>
            <a:ext cx="7848600" cy="5181600"/>
          </a:xfrm>
        </p:spPr>
        <p:txBody>
          <a:bodyPr/>
          <a:lstStyle/>
          <a:p>
            <a:pPr algn="l" eaLnBrk="1" hangingPunct="1"/>
            <a:r>
              <a:rPr lang="en-US" altLang="en-US" sz="2800" b="1" dirty="0" smtClean="0">
                <a:solidFill>
                  <a:srgbClr val="CC3300"/>
                </a:solidFill>
              </a:rPr>
              <a:t>Accommodation: </a:t>
            </a:r>
          </a:p>
          <a:p>
            <a:pPr algn="l" eaLnBrk="1" hangingPunct="1"/>
            <a:r>
              <a:rPr lang="en-US" altLang="en-US" sz="2400" dirty="0" smtClean="0">
                <a:solidFill>
                  <a:srgbClr val="002C5F"/>
                </a:solidFill>
              </a:rPr>
              <a:t>The employee requested and received a monitor for vision issues and an ergonomic chair for his back.</a:t>
            </a:r>
            <a:endParaRPr lang="en-US" altLang="en-US" sz="2400" b="1" dirty="0" smtClean="0">
              <a:solidFill>
                <a:srgbClr val="253D86"/>
              </a:solidFill>
            </a:endParaRPr>
          </a:p>
        </p:txBody>
      </p:sp>
      <p:sp>
        <p:nvSpPr>
          <p:cNvPr id="993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936480F-D70E-4F7F-9DD1-24733FE8307D}" type="slidenum">
              <a:rPr lang="en-US" altLang="en-US" sz="1400" smtClean="0">
                <a:solidFill>
                  <a:srgbClr val="FFFFFF"/>
                </a:solidFill>
              </a:rPr>
              <a:pPr fontAlgn="base">
                <a:spcBef>
                  <a:spcPct val="0"/>
                </a:spcBef>
                <a:spcAft>
                  <a:spcPct val="0"/>
                </a:spcAft>
                <a:buFontTx/>
                <a:buNone/>
              </a:pPr>
              <a:t>17</a:t>
            </a:fld>
            <a:endParaRPr lang="en-US" altLang="en-US" sz="1400" smtClean="0">
              <a:solidFill>
                <a:srgbClr val="FFFFFF"/>
              </a:solidFill>
            </a:endParaRPr>
          </a:p>
        </p:txBody>
      </p:sp>
      <p:sp>
        <p:nvSpPr>
          <p:cNvPr id="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Office</a:t>
            </a:r>
            <a:endParaRPr lang="en-US" altLang="en-US" sz="2800" b="1" dirty="0"/>
          </a:p>
        </p:txBody>
      </p:sp>
      <p:pic>
        <p:nvPicPr>
          <p:cNvPr id="7" name="Picture 6" descr="customer service representative wor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323" y="2984269"/>
            <a:ext cx="4419662" cy="2949966"/>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583304891"/>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type="subTitle" idx="1"/>
          </p:nvPr>
        </p:nvSpPr>
        <p:spPr>
          <a:xfrm>
            <a:off x="841375" y="1298575"/>
            <a:ext cx="7848600" cy="5181600"/>
          </a:xfrm>
        </p:spPr>
        <p:txBody>
          <a:bodyPr/>
          <a:lstStyle/>
          <a:p>
            <a:pPr algn="l" eaLnBrk="1" hangingPunct="1">
              <a:defRPr/>
            </a:pPr>
            <a:r>
              <a:rPr lang="en-US" altLang="en-US" sz="2800" b="1" dirty="0" smtClean="0">
                <a:solidFill>
                  <a:srgbClr val="CC3300"/>
                </a:solidFill>
              </a:rPr>
              <a:t>Cost: </a:t>
            </a:r>
            <a:r>
              <a:rPr lang="en-US" altLang="en-US" sz="2800" dirty="0" smtClean="0">
                <a:solidFill>
                  <a:srgbClr val="002C5F"/>
                </a:solidFill>
              </a:rPr>
              <a:t>$525</a:t>
            </a:r>
          </a:p>
          <a:p>
            <a:pPr algn="l" eaLnBrk="1" hangingPunct="1">
              <a:defRPr/>
            </a:pPr>
            <a:endParaRPr lang="en-US" altLang="en-US" sz="1100" b="1" dirty="0" smtClean="0">
              <a:solidFill>
                <a:srgbClr val="CC3300"/>
              </a:solidFill>
            </a:endParaRPr>
          </a:p>
          <a:p>
            <a:pPr algn="l" eaLnBrk="1" hangingPunct="1">
              <a:defRPr/>
            </a:pPr>
            <a:r>
              <a:rPr lang="en-US" altLang="en-US" sz="2800" b="1" dirty="0" smtClean="0">
                <a:solidFill>
                  <a:srgbClr val="CC3300"/>
                </a:solidFill>
              </a:rPr>
              <a:t>Benefit: </a:t>
            </a:r>
            <a:r>
              <a:rPr lang="en-US" altLang="en-US" sz="2800" dirty="0" smtClean="0">
                <a:solidFill>
                  <a:schemeClr val="accent1">
                    <a:lumMod val="50000"/>
                  </a:schemeClr>
                </a:solidFill>
              </a:rPr>
              <a:t>The accommodations alleviated his symptoms, enabling him to continue working. </a:t>
            </a:r>
          </a:p>
          <a:p>
            <a:pPr algn="l" eaLnBrk="1" hangingPunct="1">
              <a:defRPr/>
            </a:pPr>
            <a:endParaRPr lang="en-US" altLang="en-US" b="1" dirty="0" smtClean="0">
              <a:solidFill>
                <a:srgbClr val="253D86"/>
              </a:solidFill>
            </a:endParaRPr>
          </a:p>
        </p:txBody>
      </p:sp>
      <p:sp>
        <p:nvSpPr>
          <p:cNvPr id="1003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0A16CE9-A2F4-4B0A-9256-DC587AE2BF5B}" type="slidenum">
              <a:rPr lang="en-US" altLang="en-US" sz="1400" smtClean="0">
                <a:solidFill>
                  <a:srgbClr val="FFFFFF"/>
                </a:solidFill>
              </a:rPr>
              <a:pPr fontAlgn="base">
                <a:spcBef>
                  <a:spcPct val="0"/>
                </a:spcBef>
                <a:spcAft>
                  <a:spcPct val="0"/>
                </a:spcAft>
                <a:buFontTx/>
                <a:buNone/>
              </a:pPr>
              <a:t>18</a:t>
            </a:fld>
            <a:endParaRPr lang="en-US" altLang="en-US" sz="1400" smtClean="0">
              <a:solidFill>
                <a:srgbClr val="FFFFFF"/>
              </a:solidFill>
            </a:endParaRPr>
          </a:p>
        </p:txBody>
      </p:sp>
      <p:pic>
        <p:nvPicPr>
          <p:cNvPr id="100357" name="Picture 2" descr="figure headed toward the word success using puzzle piec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328453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Office</a:t>
            </a:r>
            <a:endParaRPr lang="en-US" altLang="en-US" sz="2800" b="1" dirty="0"/>
          </a:p>
        </p:txBody>
      </p:sp>
    </p:spTree>
    <p:extLst>
      <p:ext uri="{BB962C8B-B14F-4D97-AF65-F5344CB8AC3E}">
        <p14:creationId xmlns:p14="http://schemas.microsoft.com/office/powerpoint/2010/main" val="1701960968"/>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838200" y="1314450"/>
            <a:ext cx="7848600" cy="5184775"/>
          </a:xfrm>
        </p:spPr>
        <p:txBody>
          <a:bodyPr/>
          <a:lstStyle/>
          <a:p>
            <a:pPr eaLnBrk="1" hangingPunct="1"/>
            <a:r>
              <a:rPr lang="en-US" altLang="en-US" smtClean="0">
                <a:solidFill>
                  <a:srgbClr val="0096DB"/>
                </a:solidFill>
              </a:rPr>
              <a:t> </a:t>
            </a:r>
          </a:p>
        </p:txBody>
      </p:sp>
      <p:sp>
        <p:nvSpPr>
          <p:cNvPr id="9421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6BD2E7A-1D3F-4BB2-BE42-2E44F70FFBAA}"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4212" name="Picture 1" descr="JAN coverpage of Ergonomics in the Workplace: A Resource Guid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447800"/>
            <a:ext cx="36655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2988" y="2954338"/>
            <a:ext cx="381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Ergonomics</a:t>
            </a:r>
          </a:p>
        </p:txBody>
      </p:sp>
    </p:spTree>
    <p:extLst>
      <p:ext uri="{BB962C8B-B14F-4D97-AF65-F5344CB8AC3E}">
        <p14:creationId xmlns:p14="http://schemas.microsoft.com/office/powerpoint/2010/main" val="2259100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838200" y="1295400"/>
            <a:ext cx="7848600" cy="5184775"/>
          </a:xfrm>
        </p:spPr>
        <p:txBody>
          <a:bodyPr/>
          <a:lstStyle/>
          <a:p>
            <a:pPr indent="-282575" eaLnBrk="1" hangingPunct="1">
              <a:defRPr/>
            </a:pPr>
            <a:r>
              <a:rPr lang="en-US" dirty="0" smtClean="0">
                <a:latin typeface="Arial" charset="0"/>
                <a:ea typeface="+mj-ea"/>
                <a:cs typeface="Arial" charset="0"/>
              </a:rPr>
              <a:t>Conditions can include:</a:t>
            </a:r>
          </a:p>
          <a:p>
            <a:pPr marL="517525" indent="-457200" eaLnBrk="1" hangingPunct="1">
              <a:buFont typeface="Wingdings" panose="05000000000000000000" pitchFamily="2" charset="2"/>
              <a:buChar char="§"/>
              <a:defRPr/>
            </a:pPr>
            <a:r>
              <a:rPr lang="en-US" sz="2400" dirty="0" smtClean="0">
                <a:latin typeface="Arial" charset="0"/>
                <a:ea typeface="+mj-ea"/>
                <a:cs typeface="Arial" charset="0"/>
              </a:rPr>
              <a:t>Arthritis</a:t>
            </a:r>
          </a:p>
          <a:p>
            <a:pPr marL="517525" indent="-457200" eaLnBrk="1" hangingPunct="1">
              <a:buFont typeface="Wingdings" panose="05000000000000000000" pitchFamily="2" charset="2"/>
              <a:buChar char="§"/>
              <a:defRPr/>
            </a:pPr>
            <a:r>
              <a:rPr lang="en-US" sz="2400" dirty="0" smtClean="0">
                <a:latin typeface="Arial" charset="0"/>
                <a:ea typeface="+mj-ea"/>
                <a:cs typeface="Arial" charset="0"/>
              </a:rPr>
              <a:t>Back Conditions</a:t>
            </a:r>
          </a:p>
          <a:p>
            <a:pPr marL="517525" indent="-457200" eaLnBrk="1" hangingPunct="1">
              <a:buFont typeface="Wingdings" panose="05000000000000000000" pitchFamily="2" charset="2"/>
              <a:buChar char="§"/>
              <a:defRPr/>
            </a:pPr>
            <a:r>
              <a:rPr lang="en-US" sz="2400" dirty="0" smtClean="0">
                <a:latin typeface="Arial" charset="0"/>
                <a:ea typeface="+mj-ea"/>
                <a:cs typeface="Arial" charset="0"/>
              </a:rPr>
              <a:t>Cerebral Palsy </a:t>
            </a:r>
          </a:p>
          <a:p>
            <a:pPr marL="517525" indent="-457200" eaLnBrk="1" hangingPunct="1">
              <a:buFont typeface="Wingdings" panose="05000000000000000000" pitchFamily="2" charset="2"/>
              <a:buChar char="§"/>
              <a:defRPr/>
            </a:pPr>
            <a:r>
              <a:rPr lang="en-US" sz="2400" dirty="0" smtClean="0">
                <a:latin typeface="Arial" charset="0"/>
                <a:ea typeface="+mj-ea"/>
                <a:cs typeface="Arial" charset="0"/>
              </a:rPr>
              <a:t>Cumulative Trauma Disorders</a:t>
            </a:r>
          </a:p>
          <a:p>
            <a:pPr marL="917575" lvl="1" indent="-457200" eaLnBrk="1" hangingPunct="1">
              <a:defRPr/>
            </a:pPr>
            <a:r>
              <a:rPr lang="en-US" dirty="0" smtClean="0">
                <a:latin typeface="Arial" charset="0"/>
                <a:ea typeface="+mj-ea"/>
                <a:cs typeface="Arial" charset="0"/>
              </a:rPr>
              <a:t>Carpal Tunnel</a:t>
            </a:r>
          </a:p>
          <a:p>
            <a:pPr marL="917575" lvl="1" indent="-457200" eaLnBrk="1" hangingPunct="1">
              <a:defRPr/>
            </a:pPr>
            <a:r>
              <a:rPr lang="en-US" dirty="0" smtClean="0">
                <a:latin typeface="Arial" charset="0"/>
                <a:ea typeface="+mj-ea"/>
                <a:cs typeface="Arial" charset="0"/>
              </a:rPr>
              <a:t>Rotator Cuff</a:t>
            </a:r>
          </a:p>
          <a:p>
            <a:pPr marL="917575" lvl="1" indent="-457200" eaLnBrk="1" hangingPunct="1">
              <a:defRPr/>
            </a:pPr>
            <a:r>
              <a:rPr lang="en-US" dirty="0" smtClean="0">
                <a:latin typeface="Arial" charset="0"/>
                <a:ea typeface="+mj-ea"/>
                <a:cs typeface="Arial" charset="0"/>
              </a:rPr>
              <a:t>Tendonitis</a:t>
            </a:r>
          </a:p>
          <a:p>
            <a:pPr marL="517525" indent="-457200" eaLnBrk="1" hangingPunct="1">
              <a:buFont typeface="Wingdings" panose="05000000000000000000" pitchFamily="2" charset="2"/>
              <a:buChar char="§"/>
              <a:defRPr/>
            </a:pPr>
            <a:r>
              <a:rPr lang="en-US" sz="2400" dirty="0" smtClean="0">
                <a:latin typeface="Arial" charset="0"/>
                <a:ea typeface="+mj-ea"/>
                <a:cs typeface="Arial" charset="0"/>
              </a:rPr>
              <a:t>Multiple Sclerosis</a:t>
            </a:r>
          </a:p>
          <a:p>
            <a:pPr marL="517525" indent="-457200" eaLnBrk="1" hangingPunct="1">
              <a:buFont typeface="Wingdings" panose="05000000000000000000" pitchFamily="2" charset="2"/>
              <a:buChar char="§"/>
              <a:defRPr/>
            </a:pPr>
            <a:r>
              <a:rPr lang="en-US" sz="2400" dirty="0" smtClean="0">
                <a:latin typeface="Arial" charset="0"/>
                <a:ea typeface="+mj-ea"/>
                <a:cs typeface="Arial" charset="0"/>
              </a:rPr>
              <a:t>Paraplegia </a:t>
            </a:r>
          </a:p>
          <a:p>
            <a:pPr marL="517525" indent="-457200" eaLnBrk="1" hangingPunct="1">
              <a:buFont typeface="Wingdings" panose="05000000000000000000" pitchFamily="2" charset="2"/>
              <a:buChar char="§"/>
              <a:defRPr/>
            </a:pPr>
            <a:endParaRPr lang="en-US" sz="2000" dirty="0">
              <a:latin typeface="Arial" charset="0"/>
              <a:ea typeface="+mj-ea"/>
              <a:cs typeface="Arial" charset="0"/>
            </a:endParaRPr>
          </a:p>
          <a:p>
            <a:pPr indent="-282575" eaLnBrk="1" hangingPunct="1">
              <a:defRPr/>
            </a:pPr>
            <a:endParaRPr lang="en-US" sz="3200" dirty="0">
              <a:solidFill>
                <a:srgbClr val="0096DB"/>
              </a:solidFill>
              <a:latin typeface="Arial" charset="0"/>
              <a:cs typeface="Arial" charset="0"/>
            </a:endParaRPr>
          </a:p>
          <a:p>
            <a:pPr indent="-282575" eaLnBrk="1" hangingPunct="1">
              <a:defRPr/>
            </a:pPr>
            <a:endParaRPr lang="en-US" sz="3200" dirty="0">
              <a:solidFill>
                <a:srgbClr val="0096DB"/>
              </a:solidFill>
              <a:latin typeface="Arial" charset="0"/>
              <a:cs typeface="Arial" charset="0"/>
            </a:endParaRPr>
          </a:p>
        </p:txBody>
      </p:sp>
      <p:sp>
        <p:nvSpPr>
          <p:cNvPr id="22531" name="Title 1"/>
          <p:cNvSpPr>
            <a:spLocks noGrp="1"/>
          </p:cNvSpPr>
          <p:nvPr>
            <p:ph type="title" idx="4294967295"/>
          </p:nvPr>
        </p:nvSpPr>
        <p:spPr>
          <a:xfrm>
            <a:off x="609600" y="381000"/>
            <a:ext cx="5410200" cy="762000"/>
          </a:xfrm>
        </p:spPr>
        <p:txBody>
          <a:bodyPr/>
          <a:lstStyle/>
          <a:p>
            <a:pPr indent="-282575" eaLnBrk="1" hangingPunct="1">
              <a:defRPr/>
            </a:pPr>
            <a:r>
              <a:rPr lang="en-US" dirty="0">
                <a:solidFill>
                  <a:srgbClr val="0096DB"/>
                </a:solidFill>
                <a:latin typeface="Arial" charset="0"/>
                <a:cs typeface="Arial" charset="0"/>
              </a:rPr>
              <a:t>Motor Impairments</a:t>
            </a:r>
          </a:p>
        </p:txBody>
      </p:sp>
      <p:sp>
        <p:nvSpPr>
          <p:cNvPr id="2253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EB0D9-4826-40DF-BC30-E4B4E030037C}" type="slidenum">
              <a:rPr lang="en-US" altLang="en-US">
                <a:solidFill>
                  <a:srgbClr val="FFFFFF"/>
                </a:solidFill>
              </a:rPr>
              <a:pPr eaLnBrk="1" hangingPunct="1"/>
              <a:t>2</a:t>
            </a:fld>
            <a:endParaRPr lang="en-US" altLang="en-US">
              <a:solidFill>
                <a:srgbClr val="FFFFFF"/>
              </a:solidFill>
            </a:endParaRPr>
          </a:p>
        </p:txBody>
      </p:sp>
      <p:pic>
        <p:nvPicPr>
          <p:cNvPr id="5" name="Picture 1" descr="Collection of 6 screen bean figures holding hands.  All different shapes and sizes and one bean using a wheelchai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5333" y="4370120"/>
            <a:ext cx="4659018" cy="196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96325"/>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lstStyle/>
          <a:p>
            <a:r>
              <a:rPr lang="en-US" sz="2400" b="1" dirty="0" smtClean="0">
                <a:solidFill>
                  <a:srgbClr val="00B0F0"/>
                </a:solidFill>
              </a:rPr>
              <a:t>Stand Lean Stool</a:t>
            </a:r>
          </a:p>
          <a:p>
            <a:pPr marL="0" lvl="0" indent="0">
              <a:spcBef>
                <a:spcPts val="0"/>
              </a:spcBef>
            </a:pPr>
            <a:r>
              <a:rPr lang="en-US" altLang="en-US" sz="2200" dirty="0" smtClean="0"/>
              <a:t>Stand-lean </a:t>
            </a:r>
            <a:r>
              <a:rPr lang="en-US" altLang="en-US" sz="2200" dirty="0"/>
              <a:t>stools allow an individual to adjust his/her positioning, relieve standing strain by leaning, and relieve sitting pressure by </a:t>
            </a:r>
            <a:r>
              <a:rPr lang="en-US" altLang="en-US" sz="2200" dirty="0" smtClean="0"/>
              <a:t>leaning.</a:t>
            </a:r>
            <a:endParaRPr lang="en-US" altLang="en-US" sz="2200" dirty="0" smtClean="0"/>
          </a:p>
          <a:p>
            <a:pPr lvl="1"/>
            <a:r>
              <a:rPr lang="en-US" sz="2200" dirty="0" smtClean="0"/>
              <a:t>Decreased </a:t>
            </a:r>
            <a:r>
              <a:rPr lang="en-US" sz="2200" dirty="0"/>
              <a:t>Stamina/Fatigue</a:t>
            </a:r>
          </a:p>
          <a:p>
            <a:pPr lvl="1"/>
            <a:r>
              <a:rPr lang="en-US" sz="2200" dirty="0"/>
              <a:t>Overall Body Weakness/Strength</a:t>
            </a:r>
          </a:p>
          <a:p>
            <a:pPr lvl="1"/>
            <a:r>
              <a:rPr lang="en-US" sz="2200" dirty="0"/>
              <a:t>Pain</a:t>
            </a:r>
          </a:p>
          <a:p>
            <a:pPr lvl="1"/>
            <a:r>
              <a:rPr lang="en-US" sz="2200" dirty="0"/>
              <a:t>Sitting</a:t>
            </a:r>
          </a:p>
          <a:p>
            <a:pPr lvl="1"/>
            <a:r>
              <a:rPr lang="en-US" sz="2200" dirty="0"/>
              <a:t>Standing</a:t>
            </a:r>
          </a:p>
          <a:p>
            <a:pPr marL="0" lvl="0" indent="0">
              <a:spcBef>
                <a:spcPts val="0"/>
              </a:spcBef>
            </a:pPr>
            <a:endParaRPr lang="en-US" altLang="en-US" sz="2400" b="1" dirty="0"/>
          </a:p>
          <a:p>
            <a:endParaRPr lang="en-US"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2052" name="Picture 4" descr="Ergonomically Designed Sit-Stand S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739" y="3525444"/>
            <a:ext cx="2821916" cy="282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7308"/>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lstStyle/>
          <a:p>
            <a:r>
              <a:rPr lang="en-US" sz="2400" b="1" dirty="0" smtClean="0">
                <a:solidFill>
                  <a:srgbClr val="00B0F0"/>
                </a:solidFill>
              </a:rPr>
              <a:t>Stand/Lean </a:t>
            </a:r>
            <a:r>
              <a:rPr lang="en-US" sz="2400" b="1" dirty="0" smtClean="0">
                <a:solidFill>
                  <a:srgbClr val="00B0F0"/>
                </a:solidFill>
              </a:rPr>
              <a:t>Stool</a:t>
            </a:r>
          </a:p>
          <a:p>
            <a:pPr marL="0" lvl="0" indent="0">
              <a:spcBef>
                <a:spcPts val="0"/>
              </a:spcBef>
            </a:pPr>
            <a:r>
              <a:rPr lang="en-US" altLang="en-US" sz="2200" dirty="0" smtClean="0"/>
              <a:t>An employee couldn’t stand due to bursitis in their hips but the job required them to perform restocking tasks while standing. </a:t>
            </a:r>
            <a:r>
              <a:rPr lang="en-US" altLang="en-US" sz="2200" dirty="0" smtClean="0"/>
              <a:t>The </a:t>
            </a:r>
            <a:r>
              <a:rPr lang="en-US" altLang="en-US" sz="2200" dirty="0" smtClean="0"/>
              <a:t>employer provided them with a </a:t>
            </a:r>
            <a:r>
              <a:rPr lang="en-US" altLang="en-US" sz="2200" b="1" dirty="0" smtClean="0"/>
              <a:t>stand/lean </a:t>
            </a:r>
            <a:r>
              <a:rPr lang="en-US" altLang="en-US" sz="2200" b="1" dirty="0" smtClean="0"/>
              <a:t>stool </a:t>
            </a:r>
            <a:r>
              <a:rPr lang="en-US" altLang="en-US" sz="2200" dirty="0" smtClean="0"/>
              <a:t>to enable them the reach and accessibility as standing but they weren’t bearing their weight.</a:t>
            </a:r>
          </a:p>
          <a:p>
            <a:pPr marL="0" lvl="0" indent="0">
              <a:spcBef>
                <a:spcPts val="0"/>
              </a:spcBef>
            </a:pPr>
            <a:endParaRPr lang="en-US" altLang="en-US" sz="2400" dirty="0"/>
          </a:p>
          <a:p>
            <a:endParaRPr lang="en-US"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2050" name="Picture 2" descr="Industrial Ergonomic Stainless Steel Sit Stand S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036" y="380786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43653"/>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lstStyle/>
          <a:p>
            <a:pPr marL="0" indent="0">
              <a:spcBef>
                <a:spcPts val="0"/>
              </a:spcBef>
            </a:pPr>
            <a:r>
              <a:rPr lang="en-US" sz="2400" b="1" dirty="0" smtClean="0">
                <a:solidFill>
                  <a:srgbClr val="00B0F0"/>
                </a:solidFill>
              </a:rPr>
              <a:t>Adjustable Workstations- Industrial Settings </a:t>
            </a:r>
          </a:p>
          <a:p>
            <a:pPr marL="0">
              <a:spcBef>
                <a:spcPts val="0"/>
              </a:spcBef>
            </a:pPr>
            <a:r>
              <a:rPr lang="en-US" sz="2200" dirty="0" smtClean="0"/>
              <a:t>Desks </a:t>
            </a:r>
            <a:r>
              <a:rPr lang="en-US" sz="2200" dirty="0"/>
              <a:t>and tables that are adjustable allow individuals who use mobility aids, have to alternate between sitting and standing positions, or use various types of chairs to be more comfortable</a:t>
            </a:r>
            <a:r>
              <a:rPr lang="en-US" sz="2200" dirty="0" smtClean="0"/>
              <a:t>.</a:t>
            </a:r>
          </a:p>
          <a:p>
            <a:pPr marL="739775" lvl="1" indent="-282575">
              <a:spcBef>
                <a:spcPts val="0"/>
              </a:spcBef>
            </a:pPr>
            <a:r>
              <a:rPr lang="en-US" sz="2200" dirty="0" smtClean="0"/>
              <a:t>Pain</a:t>
            </a:r>
            <a:endParaRPr lang="en-US" sz="2200" dirty="0"/>
          </a:p>
          <a:p>
            <a:pPr marL="739775" lvl="1" indent="-282575">
              <a:spcBef>
                <a:spcPts val="0"/>
              </a:spcBef>
            </a:pPr>
            <a:r>
              <a:rPr lang="en-US" sz="2200" dirty="0"/>
              <a:t>Reaching</a:t>
            </a:r>
          </a:p>
          <a:p>
            <a:pPr marL="739775" lvl="1" indent="-282575">
              <a:spcBef>
                <a:spcPts val="0"/>
              </a:spcBef>
            </a:pPr>
            <a:r>
              <a:rPr lang="en-US" sz="2200" dirty="0"/>
              <a:t>Sitting</a:t>
            </a:r>
          </a:p>
          <a:p>
            <a:pPr marL="739775" lvl="1" indent="-282575">
              <a:spcBef>
                <a:spcPts val="0"/>
              </a:spcBef>
            </a:pPr>
            <a:r>
              <a:rPr lang="en-US" sz="2200" dirty="0"/>
              <a:t>Standing</a:t>
            </a:r>
          </a:p>
          <a:p>
            <a:pPr marL="739775" lvl="1" indent="-282575">
              <a:spcBef>
                <a:spcPts val="0"/>
              </a:spcBef>
            </a:pPr>
            <a:r>
              <a:rPr lang="en-US" sz="2200" dirty="0"/>
              <a:t>Use of Mobility Aids</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8194" name="Picture 2" descr=" Align® Adjustable-Height Works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991" y="2991086"/>
            <a:ext cx="2588821" cy="310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62233"/>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lstStyle/>
          <a:p>
            <a:pPr marL="0" indent="0">
              <a:spcBef>
                <a:spcPts val="0"/>
              </a:spcBef>
            </a:pPr>
            <a:r>
              <a:rPr lang="en-US" sz="2400" b="1" dirty="0" smtClean="0">
                <a:solidFill>
                  <a:srgbClr val="00B0F0"/>
                </a:solidFill>
              </a:rPr>
              <a:t>Adjustable Workstations- Industrial Settings </a:t>
            </a:r>
          </a:p>
          <a:p>
            <a:pPr marL="0">
              <a:spcBef>
                <a:spcPts val="0"/>
              </a:spcBef>
            </a:pPr>
            <a:r>
              <a:rPr lang="en-US" sz="2200" dirty="0"/>
              <a:t>A </a:t>
            </a:r>
            <a:r>
              <a:rPr lang="en-US" sz="2200" dirty="0" smtClean="0"/>
              <a:t>carpenter </a:t>
            </a:r>
            <a:r>
              <a:rPr lang="en-US" sz="2200" dirty="0"/>
              <a:t>with a neck injury </a:t>
            </a:r>
            <a:r>
              <a:rPr lang="en-US" sz="2200" dirty="0" smtClean="0"/>
              <a:t>was having </a:t>
            </a:r>
            <a:r>
              <a:rPr lang="en-US" sz="2200" dirty="0"/>
              <a:t>difficulties with the amount of reaching </a:t>
            </a:r>
            <a:r>
              <a:rPr lang="en-US" sz="2200" dirty="0" smtClean="0"/>
              <a:t>needed </a:t>
            </a:r>
            <a:r>
              <a:rPr lang="en-US" sz="2200" dirty="0"/>
              <a:t>to gather his tools from the walls and return them each day. He was provided with an </a:t>
            </a:r>
            <a:r>
              <a:rPr lang="en-US" sz="2200" b="1" dirty="0"/>
              <a:t>Adjustable </a:t>
            </a:r>
            <a:r>
              <a:rPr lang="en-US" sz="2200" b="1" dirty="0" smtClean="0"/>
              <a:t>Workstation </a:t>
            </a:r>
            <a:r>
              <a:rPr lang="en-US" sz="2200" b="1" dirty="0"/>
              <a:t>for Industrial Settings</a:t>
            </a:r>
            <a:r>
              <a:rPr lang="en-US" sz="2200" dirty="0"/>
              <a:t> to make his tools more </a:t>
            </a:r>
            <a:r>
              <a:rPr lang="en-US" sz="2200" dirty="0" smtClean="0"/>
              <a:t>accessible </a:t>
            </a:r>
            <a:r>
              <a:rPr lang="en-US" sz="2200" dirty="0"/>
              <a:t>and to allow him to </a:t>
            </a:r>
            <a:r>
              <a:rPr lang="en-US" sz="2200" dirty="0" smtClean="0"/>
              <a:t/>
            </a:r>
            <a:br>
              <a:rPr lang="en-US" sz="2200" dirty="0" smtClean="0"/>
            </a:br>
            <a:r>
              <a:rPr lang="en-US" sz="2200" dirty="0" smtClean="0"/>
              <a:t>keep </a:t>
            </a:r>
            <a:r>
              <a:rPr lang="en-US" sz="2200" dirty="0"/>
              <a:t>them all in one place.</a:t>
            </a:r>
          </a:p>
          <a:p>
            <a:pPr marL="0">
              <a:spcBef>
                <a:spcPts val="0"/>
              </a:spcBef>
            </a:pPr>
            <a:endParaRPr lang="en-US" sz="2400" b="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10242" name="Picture 2" descr="Align® Adjustable-Height Work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429494"/>
            <a:ext cx="2920423" cy="306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9663"/>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normAutofit/>
          </a:bodyPr>
          <a:lstStyle/>
          <a:p>
            <a:pPr>
              <a:spcBef>
                <a:spcPts val="0"/>
              </a:spcBef>
            </a:pPr>
            <a:r>
              <a:rPr lang="en-US" sz="2400" b="1" dirty="0">
                <a:solidFill>
                  <a:srgbClr val="00B0F0"/>
                </a:solidFill>
              </a:rPr>
              <a:t>Machine Guards and Shields</a:t>
            </a:r>
          </a:p>
          <a:p>
            <a:pPr marL="0">
              <a:spcBef>
                <a:spcPts val="0"/>
              </a:spcBef>
            </a:pPr>
            <a:r>
              <a:rPr lang="en-US" sz="2200" dirty="0"/>
              <a:t>D</a:t>
            </a:r>
            <a:r>
              <a:rPr lang="en-US" sz="2200" dirty="0" smtClean="0"/>
              <a:t>escribes </a:t>
            </a:r>
            <a:r>
              <a:rPr lang="en-US" sz="2200" dirty="0"/>
              <a:t>a variety of safety products used near industrial or manufacturing equipment. Machine guarding may include: safety shields, perimeter guards, quick disconnects, sensor starts, or safety signs</a:t>
            </a:r>
            <a:r>
              <a:rPr lang="en-US" sz="2200" dirty="0" smtClean="0"/>
              <a:t>.</a:t>
            </a:r>
          </a:p>
          <a:p>
            <a:pPr marL="741363" indent="-284163">
              <a:spcBef>
                <a:spcPts val="0"/>
              </a:spcBef>
              <a:buFont typeface="Wingdings" panose="05000000000000000000" pitchFamily="2" charset="2"/>
              <a:buChar char="§"/>
            </a:pPr>
            <a:r>
              <a:rPr lang="en-US" sz="2200" dirty="0" smtClean="0">
                <a:solidFill>
                  <a:srgbClr val="002060"/>
                </a:solidFill>
              </a:rPr>
              <a:t>Balancing</a:t>
            </a:r>
            <a:endParaRPr lang="en-US" sz="2200" dirty="0">
              <a:solidFill>
                <a:srgbClr val="002060"/>
              </a:solidFill>
            </a:endParaRPr>
          </a:p>
          <a:p>
            <a:pPr marL="741363" indent="-284163">
              <a:spcBef>
                <a:spcPts val="0"/>
              </a:spcBef>
              <a:buFont typeface="Wingdings" panose="05000000000000000000" pitchFamily="2" charset="2"/>
              <a:buChar char="§"/>
            </a:pPr>
            <a:r>
              <a:rPr lang="en-US" sz="2200" dirty="0">
                <a:solidFill>
                  <a:srgbClr val="002060"/>
                </a:solidFill>
              </a:rPr>
              <a:t>Dizziness</a:t>
            </a:r>
          </a:p>
          <a:p>
            <a:pPr marL="741363" indent="-284163">
              <a:spcBef>
                <a:spcPts val="0"/>
              </a:spcBef>
              <a:buFont typeface="Wingdings" panose="05000000000000000000" pitchFamily="2" charset="2"/>
              <a:buChar char="§"/>
            </a:pPr>
            <a:r>
              <a:rPr lang="en-US" sz="2200" dirty="0">
                <a:solidFill>
                  <a:srgbClr val="002060"/>
                </a:solidFill>
              </a:rPr>
              <a:t>Seizure activity</a:t>
            </a:r>
          </a:p>
          <a:p>
            <a:pPr marL="741363" indent="-284163">
              <a:spcBef>
                <a:spcPts val="0"/>
              </a:spcBef>
              <a:buFont typeface="Wingdings" panose="05000000000000000000" pitchFamily="2" charset="2"/>
              <a:buChar char="§"/>
            </a:pPr>
            <a:r>
              <a:rPr lang="en-US" sz="2200" dirty="0">
                <a:solidFill>
                  <a:srgbClr val="002060"/>
                </a:solidFill>
              </a:rPr>
              <a:t>Spasm/tremor/tic</a:t>
            </a:r>
          </a:p>
          <a:p>
            <a:pPr marL="0">
              <a:spcBef>
                <a:spcPts val="0"/>
              </a:spcBef>
            </a:pPr>
            <a:endParaRPr lang="en-US" sz="2400" b="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11266" name="Picture 2" descr="Bollard Posts &amp; Machine Gu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164" y="3358617"/>
            <a:ext cx="3657600" cy="2885362"/>
          </a:xfrm>
          <a:prstGeom prst="rect">
            <a:avLst/>
          </a:prstGeom>
          <a:extLst/>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2453066504"/>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noAutofit/>
          </a:bodyPr>
          <a:lstStyle/>
          <a:p>
            <a:r>
              <a:rPr lang="en-US" sz="2400" b="1" dirty="0">
                <a:solidFill>
                  <a:srgbClr val="00B0F0"/>
                </a:solidFill>
              </a:rPr>
              <a:t>Machine Guards and Shields</a:t>
            </a:r>
          </a:p>
          <a:p>
            <a:pPr marL="0">
              <a:spcBef>
                <a:spcPts val="0"/>
              </a:spcBef>
            </a:pPr>
            <a:r>
              <a:rPr lang="en-US" sz="2200" dirty="0"/>
              <a:t>A heavy equipment operator with </a:t>
            </a:r>
            <a:r>
              <a:rPr lang="en-US" sz="2200" dirty="0" smtClean="0"/>
              <a:t>epilepsy </a:t>
            </a:r>
            <a:r>
              <a:rPr lang="en-US" sz="2200" dirty="0"/>
              <a:t>was concerned about her safety should she have a seizure while working. She was provided with </a:t>
            </a:r>
            <a:r>
              <a:rPr lang="en-US" sz="2200" dirty="0" smtClean="0"/>
              <a:t>a </a:t>
            </a:r>
            <a:r>
              <a:rPr lang="en-US" sz="2200" b="1" dirty="0" smtClean="0"/>
              <a:t>machine shield</a:t>
            </a:r>
            <a:r>
              <a:rPr lang="en-US" sz="2200" dirty="0" smtClean="0"/>
              <a:t> </a:t>
            </a:r>
            <a:r>
              <a:rPr lang="en-US" sz="2200" dirty="0"/>
              <a:t>to provide a barrier between her and the machinery she operates</a:t>
            </a:r>
            <a:r>
              <a:rPr lang="en-US" sz="2200" dirty="0" smtClean="0"/>
              <a:t>.</a:t>
            </a:r>
          </a:p>
          <a:p>
            <a:pPr marL="0">
              <a:spcBef>
                <a:spcPts val="0"/>
              </a:spcBef>
            </a:pPr>
            <a:endParaRPr lang="en-US" sz="2400" dirty="0"/>
          </a:p>
          <a:p>
            <a:pPr marL="0">
              <a:spcBef>
                <a:spcPts val="0"/>
              </a:spcBef>
            </a:pPr>
            <a:endParaRPr lang="en-US" sz="2400" dirty="0" smtClean="0"/>
          </a:p>
          <a:p>
            <a:pPr marL="0">
              <a:spcBef>
                <a:spcPts val="0"/>
              </a:spcBef>
            </a:pPr>
            <a:endParaRPr lang="en-US" sz="2400" dirty="0"/>
          </a:p>
          <a:p>
            <a:pPr marL="0">
              <a:spcBef>
                <a:spcPts val="0"/>
              </a:spcBef>
            </a:pPr>
            <a:endParaRPr lang="en-US" sz="2400" dirty="0" smtClean="0"/>
          </a:p>
          <a:p>
            <a:pPr marL="0">
              <a:spcBef>
                <a:spcPts val="0"/>
              </a:spcBef>
            </a:pPr>
            <a:endParaRPr lang="en-US" sz="2400" dirty="0" smtClean="0"/>
          </a:p>
          <a:p>
            <a:pPr marL="0">
              <a:spcBef>
                <a:spcPts val="0"/>
              </a:spcBef>
            </a:pPr>
            <a:endParaRPr lang="en-US" sz="2400" dirty="0" smtClean="0"/>
          </a:p>
          <a:p>
            <a:pPr marL="0">
              <a:spcBef>
                <a:spcPts val="0"/>
              </a:spcBef>
            </a:pPr>
            <a:endParaRPr lang="en-US" sz="1900" dirty="0" smtClean="0"/>
          </a:p>
          <a:p>
            <a:pPr marL="0">
              <a:spcBef>
                <a:spcPts val="0"/>
              </a:spcBef>
            </a:pPr>
            <a:r>
              <a:rPr lang="en-US" sz="1900" dirty="0" smtClean="0"/>
              <a:t>Accommodation </a:t>
            </a:r>
            <a:r>
              <a:rPr lang="en-US" sz="1900" dirty="0"/>
              <a:t>and Compliance Series: Employees with Epilepsy/Seizure Disorder at </a:t>
            </a:r>
            <a:r>
              <a:rPr lang="en-US" sz="1900" dirty="0" smtClean="0">
                <a:hlinkClick r:id="rId2"/>
              </a:rPr>
              <a:t>https</a:t>
            </a:r>
            <a:r>
              <a:rPr lang="en-US" sz="1900" dirty="0">
                <a:hlinkClick r:id="rId2"/>
              </a:rPr>
              <a:t>://askjan.org/publications/Disability-Downloads.cfm?pubid=237364</a:t>
            </a:r>
            <a:endParaRPr lang="en-US" sz="1900" dirty="0"/>
          </a:p>
          <a:p>
            <a:pPr marL="0">
              <a:spcBef>
                <a:spcPts val="0"/>
              </a:spcBef>
            </a:pPr>
            <a:endParaRPr lang="en-US" sz="1400" b="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5" name="Picture 4" descr="machine operator wor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941" y="3195031"/>
            <a:ext cx="2925920" cy="2191616"/>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71623070"/>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Mechanic’s Seats and Creepers</a:t>
            </a:r>
          </a:p>
          <a:p>
            <a:pPr marL="0">
              <a:spcBef>
                <a:spcPts val="0"/>
              </a:spcBef>
            </a:pPr>
            <a:r>
              <a:rPr lang="en-US" sz="2200" dirty="0" smtClean="0"/>
              <a:t>These </a:t>
            </a:r>
            <a:r>
              <a:rPr lang="en-US" sz="2200" dirty="0"/>
              <a:t>devices help support those who work in mechanical or industrial environments and must access areas using awkward posture. These devices help support the worker.</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13314" name="Picture 2" descr=" ATD® 81045 - Convertible Cree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531" y="3414715"/>
            <a:ext cx="3513900" cy="267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16895"/>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Mechanic’s Seats and Creepers</a:t>
            </a:r>
          </a:p>
          <a:p>
            <a:pPr marL="0">
              <a:spcBef>
                <a:spcPts val="0"/>
              </a:spcBef>
            </a:pPr>
            <a:r>
              <a:rPr lang="en-US" sz="2200" dirty="0"/>
              <a:t>A mechanic with a back injury was experiencing severe pain when working </a:t>
            </a:r>
            <a:r>
              <a:rPr lang="en-US" sz="2200" dirty="0" smtClean="0"/>
              <a:t>due </a:t>
            </a:r>
            <a:r>
              <a:rPr lang="en-US" sz="2200" dirty="0"/>
              <a:t>to needing to lean over the engine </a:t>
            </a:r>
            <a:r>
              <a:rPr lang="en-US" sz="2200" dirty="0" smtClean="0"/>
              <a:t>block </a:t>
            </a:r>
            <a:r>
              <a:rPr lang="en-US" sz="2200" dirty="0"/>
              <a:t>for extended periods of </a:t>
            </a:r>
            <a:r>
              <a:rPr lang="en-US" sz="2200" dirty="0" smtClean="0"/>
              <a:t>time. </a:t>
            </a:r>
            <a:r>
              <a:rPr lang="en-US" sz="2200" dirty="0"/>
              <a:t>H</a:t>
            </a:r>
            <a:r>
              <a:rPr lang="en-US" sz="2200" dirty="0" smtClean="0"/>
              <a:t>e </a:t>
            </a:r>
            <a:r>
              <a:rPr lang="en-US" sz="2200" dirty="0"/>
              <a:t>was provided with a </a:t>
            </a:r>
            <a:r>
              <a:rPr lang="en-US" sz="2200" b="1" dirty="0" smtClean="0"/>
              <a:t>mechanic’s creeper </a:t>
            </a:r>
            <a:r>
              <a:rPr lang="en-US" sz="2200" dirty="0"/>
              <a:t>to </a:t>
            </a:r>
            <a:r>
              <a:rPr lang="en-US" sz="2200" dirty="0" smtClean="0"/>
              <a:t>provide support </a:t>
            </a:r>
            <a:r>
              <a:rPr lang="en-US" sz="2200" dirty="0" smtClean="0"/>
              <a:t>when </a:t>
            </a:r>
            <a:r>
              <a:rPr lang="en-US" sz="2200" dirty="0" smtClean="0"/>
              <a:t>needing </a:t>
            </a:r>
            <a:r>
              <a:rPr lang="en-US" sz="2200" dirty="0"/>
              <a:t>to hold </a:t>
            </a:r>
            <a:r>
              <a:rPr lang="en-US" sz="2200" dirty="0" smtClean="0"/>
              <a:t>this </a:t>
            </a:r>
            <a:r>
              <a:rPr lang="en-US" sz="2200" dirty="0" smtClean="0"/>
              <a:t>posture</a:t>
            </a:r>
            <a:r>
              <a:rPr lang="en-US" sz="2200" dirty="0" smtClean="0"/>
              <a:t>.</a:t>
            </a:r>
            <a:endParaRPr lang="en-US" sz="2200" b="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14338" name="Picture 2" descr=" Easy Reach Cree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73" y="3503493"/>
            <a:ext cx="3465022" cy="2608959"/>
          </a:xfrm>
          <a:prstGeom prst="rect">
            <a:avLst/>
          </a:prstGeom>
          <a:extLst/>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4026651400"/>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66900" y="1306286"/>
            <a:ext cx="4251366" cy="5018314"/>
          </a:xfrm>
        </p:spPr>
        <p:txBody>
          <a:bodyPr/>
          <a:lstStyle/>
          <a:p>
            <a:r>
              <a:rPr lang="en-US" b="1" dirty="0" smtClean="0">
                <a:solidFill>
                  <a:srgbClr val="00B0F0"/>
                </a:solidFill>
              </a:rPr>
              <a:t>Rolling Safety Ladders</a:t>
            </a:r>
          </a:p>
          <a:p>
            <a:pPr marL="0">
              <a:spcBef>
                <a:spcPts val="0"/>
              </a:spcBef>
            </a:pPr>
            <a:r>
              <a:rPr lang="en-US" sz="2200" b="0" dirty="0" smtClean="0"/>
              <a:t>Rolling </a:t>
            </a:r>
            <a:r>
              <a:rPr lang="en-US" sz="2200" b="0" dirty="0"/>
              <a:t>safety ladders are less steep than regular ladders, therefore, easier to climb; other features include handrails and locking casters</a:t>
            </a:r>
            <a:r>
              <a:rPr lang="en-US" sz="2200" b="0" dirty="0" smtClean="0"/>
              <a:t>.</a:t>
            </a:r>
            <a:endParaRPr lang="en-US" sz="2000" b="0" dirty="0" smtClean="0"/>
          </a:p>
          <a:p>
            <a:pPr marL="684213" indent="-227013">
              <a:spcBef>
                <a:spcPts val="0"/>
              </a:spcBef>
              <a:buFont typeface="Wingdings" panose="05000000000000000000" pitchFamily="2" charset="2"/>
              <a:buChar char="§"/>
            </a:pPr>
            <a:r>
              <a:rPr lang="en-US" sz="2200" b="0" dirty="0" smtClean="0"/>
              <a:t>Balancing</a:t>
            </a:r>
            <a:endParaRPr lang="en-US" sz="2200" b="0" dirty="0"/>
          </a:p>
          <a:p>
            <a:pPr marL="684213" indent="-227013">
              <a:spcBef>
                <a:spcPts val="0"/>
              </a:spcBef>
              <a:buFont typeface="Wingdings" panose="05000000000000000000" pitchFamily="2" charset="2"/>
              <a:buChar char="§"/>
            </a:pPr>
            <a:r>
              <a:rPr lang="en-US" sz="2200" b="0" dirty="0"/>
              <a:t>Climbing</a:t>
            </a:r>
          </a:p>
          <a:p>
            <a:pPr marL="684213" indent="-227013">
              <a:spcBef>
                <a:spcPts val="0"/>
              </a:spcBef>
              <a:buFont typeface="Wingdings" panose="05000000000000000000" pitchFamily="2" charset="2"/>
              <a:buChar char="§"/>
            </a:pPr>
            <a:r>
              <a:rPr lang="en-US" sz="2200" b="0" dirty="0"/>
              <a:t>Lifting</a:t>
            </a:r>
          </a:p>
          <a:p>
            <a:pPr marL="684213" indent="-227013">
              <a:spcBef>
                <a:spcPts val="0"/>
              </a:spcBef>
              <a:buFont typeface="Wingdings" panose="05000000000000000000" pitchFamily="2" charset="2"/>
              <a:buChar char="§"/>
            </a:pPr>
            <a:r>
              <a:rPr lang="en-US" sz="2200" b="0" dirty="0"/>
              <a:t>Reaching</a:t>
            </a:r>
          </a:p>
          <a:p>
            <a:pPr marL="684213" indent="-227013">
              <a:spcBef>
                <a:spcPts val="0"/>
              </a:spcBef>
              <a:buFont typeface="Wingdings" panose="05000000000000000000" pitchFamily="2" charset="2"/>
              <a:buChar char="§"/>
            </a:pPr>
            <a:r>
              <a:rPr lang="en-US" sz="2200" b="0" dirty="0"/>
              <a:t>Seizure Activity</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pic>
        <p:nvPicPr>
          <p:cNvPr id="15362" name="Picture 2" descr="Monster Line Rolling Safety Lad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967" y="1524000"/>
            <a:ext cx="2560320" cy="472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35453"/>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Rolling Safety Ladders</a:t>
            </a:r>
          </a:p>
          <a:p>
            <a:pPr marL="0">
              <a:spcBef>
                <a:spcPts val="0"/>
              </a:spcBef>
            </a:pPr>
            <a:r>
              <a:rPr lang="en-US" sz="2200" b="0" dirty="0" smtClean="0"/>
              <a:t>An electrician with shoulder injuries couldn’t climb a ladder. He had to reach overhead light fixtures. He was provided a </a:t>
            </a:r>
            <a:r>
              <a:rPr lang="en-US" sz="2200" dirty="0" smtClean="0"/>
              <a:t>rolling safety ladder </a:t>
            </a:r>
            <a:r>
              <a:rPr lang="en-US" sz="2200" b="0" dirty="0" smtClean="0"/>
              <a:t>to enable him to reach the lights without exacerbating his shoulders.</a:t>
            </a:r>
            <a:endParaRPr lang="en-US" sz="2200" dirty="0" smtClean="0"/>
          </a:p>
          <a:p>
            <a:pPr marL="0">
              <a:spcBef>
                <a:spcPts val="0"/>
              </a:spcBef>
            </a:pPr>
            <a:endParaRPr lang="en-US" sz="2400" b="1" dirty="0"/>
          </a:p>
        </p:txBody>
      </p:sp>
      <p:pic>
        <p:nvPicPr>
          <p:cNvPr id="16386" name="Picture 2" descr=" Industrial Truck Ladder"/>
          <p:cNvPicPr>
            <a:picLocks noChangeAspect="1" noChangeArrowheads="1"/>
          </p:cNvPicPr>
          <p:nvPr/>
        </p:nvPicPr>
        <p:blipFill rotWithShape="1">
          <a:blip r:embed="rId2">
            <a:extLst>
              <a:ext uri="{28A0092B-C50C-407E-A947-70E740481C1C}">
                <a14:useLocalDpi xmlns:a14="http://schemas.microsoft.com/office/drawing/2010/main" val="0"/>
              </a:ext>
            </a:extLst>
          </a:blip>
          <a:srcRect l="15969" r="18353" b="5707"/>
          <a:stretch/>
        </p:blipFill>
        <p:spPr bwMode="auto">
          <a:xfrm>
            <a:off x="3390900" y="3259917"/>
            <a:ext cx="2152996" cy="30910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Industrial Setting</a:t>
            </a:r>
          </a:p>
        </p:txBody>
      </p:sp>
    </p:spTree>
    <p:extLst>
      <p:ext uri="{BB962C8B-B14F-4D97-AF65-F5344CB8AC3E}">
        <p14:creationId xmlns:p14="http://schemas.microsoft.com/office/powerpoint/2010/main" val="4040350112"/>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ts val="0"/>
              </a:spcBef>
            </a:pPr>
            <a:r>
              <a:rPr lang="en-US" sz="2400" b="1" dirty="0" smtClean="0">
                <a:solidFill>
                  <a:srgbClr val="00B0F0"/>
                </a:solidFill>
              </a:rPr>
              <a:t>Adjustable Workstations for Office Settings</a:t>
            </a:r>
          </a:p>
          <a:p>
            <a:pPr marL="0">
              <a:spcBef>
                <a:spcPts val="0"/>
              </a:spcBef>
            </a:pPr>
            <a:r>
              <a:rPr lang="en-US" sz="2200" dirty="0" smtClean="0"/>
              <a:t>Desks </a:t>
            </a:r>
            <a:r>
              <a:rPr lang="en-US" sz="2200" dirty="0"/>
              <a:t>and tables that are adjustable and allow individuals who use mobility aids to access them. They may also allow an individual to alternate between sitting and standing positions or use various types of chairs to be more comfortable</a:t>
            </a:r>
            <a:r>
              <a:rPr lang="en-US" sz="2200" dirty="0" smtClean="0"/>
              <a:t>.</a:t>
            </a:r>
          </a:p>
          <a:p>
            <a:pPr marL="857250" lvl="1" indent="-457200">
              <a:spcBef>
                <a:spcPts val="0"/>
              </a:spcBef>
            </a:pPr>
            <a:r>
              <a:rPr lang="en-US" sz="2200" dirty="0" smtClean="0">
                <a:solidFill>
                  <a:srgbClr val="002060"/>
                </a:solidFill>
              </a:rPr>
              <a:t>Pain</a:t>
            </a:r>
            <a:endParaRPr lang="en-US" sz="2200" dirty="0">
              <a:solidFill>
                <a:srgbClr val="002060"/>
              </a:solidFill>
            </a:endParaRPr>
          </a:p>
          <a:p>
            <a:pPr marL="857250" lvl="1" indent="-457200">
              <a:spcBef>
                <a:spcPts val="0"/>
              </a:spcBef>
            </a:pPr>
            <a:r>
              <a:rPr lang="en-US" sz="2200" dirty="0">
                <a:solidFill>
                  <a:srgbClr val="002060"/>
                </a:solidFill>
              </a:rPr>
              <a:t>Reaching</a:t>
            </a:r>
          </a:p>
          <a:p>
            <a:pPr marL="857250" lvl="1" indent="-457200">
              <a:spcBef>
                <a:spcPts val="0"/>
              </a:spcBef>
            </a:pPr>
            <a:r>
              <a:rPr lang="en-US" sz="2200" dirty="0">
                <a:solidFill>
                  <a:srgbClr val="002060"/>
                </a:solidFill>
              </a:rPr>
              <a:t>Sitting</a:t>
            </a:r>
          </a:p>
          <a:p>
            <a:pPr marL="857250" lvl="1" indent="-457200">
              <a:spcBef>
                <a:spcPts val="0"/>
              </a:spcBef>
            </a:pPr>
            <a:r>
              <a:rPr lang="en-US" sz="2200" dirty="0">
                <a:solidFill>
                  <a:srgbClr val="002060"/>
                </a:solidFill>
              </a:rPr>
              <a:t>Standing</a:t>
            </a:r>
          </a:p>
          <a:p>
            <a:pPr marL="857250" lvl="1" indent="-457200">
              <a:spcBef>
                <a:spcPts val="0"/>
              </a:spcBef>
            </a:pPr>
            <a:r>
              <a:rPr lang="en-US" sz="2200" dirty="0">
                <a:solidFill>
                  <a:srgbClr val="002060"/>
                </a:solidFill>
              </a:rPr>
              <a:t>Use of Mobility Aids</a:t>
            </a:r>
          </a:p>
          <a:p>
            <a:pPr marL="0">
              <a:spcBef>
                <a:spcPts val="0"/>
              </a:spcBef>
            </a:pPr>
            <a:endParaRPr lang="en-US" sz="2000" dirty="0" smtClean="0">
              <a:solidFill>
                <a:srgbClr val="002060"/>
              </a:solidFill>
            </a:endParaRPr>
          </a:p>
          <a:p>
            <a:pPr marL="0">
              <a:spcBef>
                <a:spcPts val="0"/>
              </a:spcBef>
            </a:pPr>
            <a:r>
              <a:rPr lang="en-US" sz="2000" dirty="0" smtClean="0">
                <a:solidFill>
                  <a:srgbClr val="002060"/>
                </a:solidFill>
              </a:rPr>
              <a:t>Addressing </a:t>
            </a:r>
            <a:r>
              <a:rPr lang="en-US" sz="2000" dirty="0">
                <a:solidFill>
                  <a:srgbClr val="002060"/>
                </a:solidFill>
              </a:rPr>
              <a:t>Requests for Sit/Stand Workstations at </a:t>
            </a:r>
            <a:r>
              <a:rPr lang="en-US" sz="2000" dirty="0">
                <a:solidFill>
                  <a:srgbClr val="002060"/>
                </a:solidFill>
                <a:hlinkClick r:id="rId2"/>
              </a:rPr>
              <a:t>https://</a:t>
            </a:r>
            <a:r>
              <a:rPr lang="en-US" sz="2000" dirty="0" smtClean="0">
                <a:solidFill>
                  <a:srgbClr val="002060"/>
                </a:solidFill>
                <a:hlinkClick r:id="rId2"/>
              </a:rPr>
              <a:t>askjan.org/publications/consultants-corner/Addressing-Requests-for-Sit-Stand-Workstations.cfm</a:t>
            </a:r>
            <a:endParaRPr lang="en-US" sz="2000" dirty="0" smtClean="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spTree>
    <p:extLst>
      <p:ext uri="{BB962C8B-B14F-4D97-AF65-F5344CB8AC3E}">
        <p14:creationId xmlns:p14="http://schemas.microsoft.com/office/powerpoint/2010/main" val="3176897955"/>
      </p:ext>
    </p:extLst>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type="subTitle" idx="1"/>
          </p:nvPr>
        </p:nvSpPr>
        <p:spPr>
          <a:xfrm>
            <a:off x="838200" y="1295400"/>
            <a:ext cx="7848600" cy="5181600"/>
          </a:xfrm>
        </p:spPr>
        <p:txBody>
          <a:bodyPr/>
          <a:lstStyle/>
          <a:p>
            <a:pPr eaLnBrk="1" hangingPunct="1"/>
            <a:r>
              <a:rPr lang="en-US" altLang="en-US" sz="2800" b="1" dirty="0" smtClean="0">
                <a:solidFill>
                  <a:srgbClr val="C00000"/>
                </a:solidFill>
              </a:rPr>
              <a:t>JAN Study Example</a:t>
            </a:r>
          </a:p>
          <a:p>
            <a:pPr algn="l" eaLnBrk="1" hangingPunct="1"/>
            <a:r>
              <a:rPr lang="en-US" altLang="en-US" sz="2400" dirty="0">
                <a:solidFill>
                  <a:srgbClr val="002C5F"/>
                </a:solidFill>
              </a:rPr>
              <a:t>A mechanic in a plastics manufacturing plant had bending and climbing restrictions due to a knee impairment. His job required that he climb onto machines 6-8 feet </a:t>
            </a:r>
            <a:r>
              <a:rPr lang="en-US" altLang="en-US" sz="2400" dirty="0" smtClean="0">
                <a:solidFill>
                  <a:srgbClr val="002C5F"/>
                </a:solidFill>
              </a:rPr>
              <a:t>high.</a:t>
            </a:r>
          </a:p>
        </p:txBody>
      </p:sp>
      <p:sp>
        <p:nvSpPr>
          <p:cNvPr id="9830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E81AC258-BC5E-4D20-ADE4-5B8FBE1DEF56}" type="slidenum">
              <a:rPr lang="en-US" altLang="en-US" sz="1400" smtClean="0">
                <a:solidFill>
                  <a:srgbClr val="FFFFFF"/>
                </a:solidFill>
              </a:rPr>
              <a:pPr fontAlgn="base">
                <a:spcBef>
                  <a:spcPct val="0"/>
                </a:spcBef>
                <a:spcAft>
                  <a:spcPct val="0"/>
                </a:spcAft>
                <a:buFontTx/>
                <a:buNone/>
              </a:pPr>
              <a:t>30</a:t>
            </a:fld>
            <a:endParaRPr lang="en-US" altLang="en-US" sz="1400" smtClean="0">
              <a:solidFill>
                <a:srgbClr val="FFFFFF"/>
              </a:solidFill>
            </a:endParaRPr>
          </a:p>
        </p:txBody>
      </p:sp>
      <p:sp>
        <p:nvSpPr>
          <p:cNvPr id="5"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Industrial</a:t>
            </a:r>
            <a:endParaRPr lang="en-US" altLang="en-US" sz="2800" b="1" dirty="0"/>
          </a:p>
        </p:txBody>
      </p:sp>
      <p:pic>
        <p:nvPicPr>
          <p:cNvPr id="3074" name="Picture 2" descr="man climing lad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595769"/>
            <a:ext cx="2743200" cy="2743201"/>
          </a:xfrm>
          <a:prstGeom prst="rect">
            <a:avLst/>
          </a:prstGeom>
          <a:extLst/>
        </p:spPr>
        <p:style>
          <a:lnRef idx="0">
            <a:schemeClr val="accent5"/>
          </a:lnRef>
          <a:fillRef idx="3">
            <a:schemeClr val="accent5"/>
          </a:fillRef>
          <a:effectRef idx="3">
            <a:schemeClr val="accent5"/>
          </a:effectRef>
          <a:fontRef idx="minor">
            <a:schemeClr val="lt1"/>
          </a:fontRef>
        </p:style>
      </p:pic>
    </p:spTree>
    <p:extLst>
      <p:ext uri="{BB962C8B-B14F-4D97-AF65-F5344CB8AC3E}">
        <p14:creationId xmlns:p14="http://schemas.microsoft.com/office/powerpoint/2010/main" val="479751142"/>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type="subTitle" idx="1"/>
          </p:nvPr>
        </p:nvSpPr>
        <p:spPr>
          <a:xfrm>
            <a:off x="838200" y="1295400"/>
            <a:ext cx="7848600" cy="5181600"/>
          </a:xfrm>
        </p:spPr>
        <p:txBody>
          <a:bodyPr/>
          <a:lstStyle/>
          <a:p>
            <a:pPr algn="l" eaLnBrk="1" hangingPunct="1"/>
            <a:r>
              <a:rPr lang="en-US" altLang="en-US" sz="2800" b="1" dirty="0" smtClean="0">
                <a:solidFill>
                  <a:srgbClr val="CC3300"/>
                </a:solidFill>
              </a:rPr>
              <a:t>Accommodation: </a:t>
            </a:r>
          </a:p>
          <a:p>
            <a:pPr algn="l" eaLnBrk="1" hangingPunct="1"/>
            <a:r>
              <a:rPr lang="en-US" altLang="en-US" sz="2400" dirty="0">
                <a:solidFill>
                  <a:srgbClr val="002C5F"/>
                </a:solidFill>
              </a:rPr>
              <a:t>A JAN consultant suggested a portable </a:t>
            </a:r>
            <a:r>
              <a:rPr lang="en-US" altLang="en-US" sz="2400" dirty="0" smtClean="0">
                <a:solidFill>
                  <a:srgbClr val="002C5F"/>
                </a:solidFill>
              </a:rPr>
              <a:t>aerial lifting </a:t>
            </a:r>
            <a:r>
              <a:rPr lang="en-US" altLang="en-US" sz="2400" dirty="0">
                <a:solidFill>
                  <a:srgbClr val="002C5F"/>
                </a:solidFill>
              </a:rPr>
              <a:t>device.</a:t>
            </a:r>
          </a:p>
        </p:txBody>
      </p:sp>
      <p:sp>
        <p:nvSpPr>
          <p:cNvPr id="993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0936480F-D70E-4F7F-9DD1-24733FE8307D}" type="slidenum">
              <a:rPr lang="en-US" altLang="en-US" sz="1400" smtClean="0">
                <a:solidFill>
                  <a:srgbClr val="FFFFFF"/>
                </a:solidFill>
              </a:rPr>
              <a:pPr fontAlgn="base">
                <a:spcBef>
                  <a:spcPct val="0"/>
                </a:spcBef>
                <a:spcAft>
                  <a:spcPct val="0"/>
                </a:spcAft>
                <a:buFontTx/>
                <a:buNone/>
              </a:pPr>
              <a:t>31</a:t>
            </a:fld>
            <a:endParaRPr lang="en-US" altLang="en-US" sz="1400" smtClean="0">
              <a:solidFill>
                <a:srgbClr val="FFFFFF"/>
              </a:solidFill>
            </a:endParaRPr>
          </a:p>
        </p:txBody>
      </p:sp>
      <p:sp>
        <p:nvSpPr>
          <p:cNvPr id="7"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Industrial</a:t>
            </a:r>
            <a:endParaRPr lang="en-US" altLang="en-US" sz="2800" b="1" dirty="0"/>
          </a:p>
        </p:txBody>
      </p:sp>
      <p:pic>
        <p:nvPicPr>
          <p:cNvPr id="8" name="Picture 5" descr="Aerial l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3" y="2968832"/>
            <a:ext cx="2445523" cy="298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5" descr=" Double Scissors L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514" y="2987477"/>
            <a:ext cx="2933779" cy="294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484580"/>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type="subTitle" idx="1"/>
          </p:nvPr>
        </p:nvSpPr>
        <p:spPr>
          <a:xfrm>
            <a:off x="841375" y="1298575"/>
            <a:ext cx="7848600" cy="5181600"/>
          </a:xfrm>
        </p:spPr>
        <p:txBody>
          <a:bodyPr/>
          <a:lstStyle/>
          <a:p>
            <a:pPr algn="l" eaLnBrk="1" hangingPunct="1">
              <a:defRPr/>
            </a:pPr>
            <a:r>
              <a:rPr lang="en-US" altLang="en-US" sz="2800" b="1" dirty="0" smtClean="0">
                <a:solidFill>
                  <a:srgbClr val="CC3300"/>
                </a:solidFill>
              </a:rPr>
              <a:t>Cost: </a:t>
            </a:r>
            <a:r>
              <a:rPr lang="en-US" altLang="en-US" sz="2800" dirty="0" smtClean="0">
                <a:solidFill>
                  <a:srgbClr val="002C5F"/>
                </a:solidFill>
              </a:rPr>
              <a:t>Not reported</a:t>
            </a:r>
          </a:p>
          <a:p>
            <a:pPr algn="l" eaLnBrk="1" hangingPunct="1">
              <a:defRPr/>
            </a:pPr>
            <a:endParaRPr lang="en-US" altLang="en-US" sz="1100" b="1" dirty="0" smtClean="0">
              <a:solidFill>
                <a:srgbClr val="CC3300"/>
              </a:solidFill>
            </a:endParaRPr>
          </a:p>
          <a:p>
            <a:pPr algn="l" eaLnBrk="1" hangingPunct="1">
              <a:defRPr/>
            </a:pPr>
            <a:r>
              <a:rPr lang="en-US" altLang="en-US" sz="2800" b="1" dirty="0" smtClean="0">
                <a:solidFill>
                  <a:srgbClr val="CC3300"/>
                </a:solidFill>
              </a:rPr>
              <a:t>Benefit: </a:t>
            </a:r>
            <a:r>
              <a:rPr lang="en-US" altLang="en-US" sz="2800" dirty="0" smtClean="0">
                <a:solidFill>
                  <a:schemeClr val="accent1">
                    <a:lumMod val="50000"/>
                  </a:schemeClr>
                </a:solidFill>
              </a:rPr>
              <a:t>The accommodations enabled the employee to continue working while maintaining workplace safety. </a:t>
            </a:r>
          </a:p>
          <a:p>
            <a:pPr algn="l" eaLnBrk="1" hangingPunct="1">
              <a:defRPr/>
            </a:pPr>
            <a:endParaRPr lang="en-US" altLang="en-US" b="1" dirty="0" smtClean="0">
              <a:solidFill>
                <a:srgbClr val="253D86"/>
              </a:solidFill>
            </a:endParaRPr>
          </a:p>
        </p:txBody>
      </p:sp>
      <p:sp>
        <p:nvSpPr>
          <p:cNvPr id="1003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80A16CE9-A2F4-4B0A-9256-DC587AE2BF5B}" type="slidenum">
              <a:rPr lang="en-US" altLang="en-US" sz="1400" smtClean="0">
                <a:solidFill>
                  <a:srgbClr val="FFFFFF"/>
                </a:solidFill>
              </a:rPr>
              <a:pPr fontAlgn="base">
                <a:spcBef>
                  <a:spcPct val="0"/>
                </a:spcBef>
                <a:spcAft>
                  <a:spcPct val="0"/>
                </a:spcAft>
                <a:buFontTx/>
                <a:buNone/>
              </a:pPr>
              <a:t>32</a:t>
            </a:fld>
            <a:endParaRPr lang="en-US" altLang="en-US" sz="1400" smtClean="0">
              <a:solidFill>
                <a:srgbClr val="FFFFFF"/>
              </a:solidFill>
            </a:endParaRPr>
          </a:p>
        </p:txBody>
      </p:sp>
      <p:sp>
        <p:nvSpPr>
          <p:cNvPr id="7"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a:t>
            </a:r>
            <a:r>
              <a:rPr lang="en-US" altLang="en-US" sz="2800" b="1" dirty="0" smtClean="0"/>
              <a:t>Industrial</a:t>
            </a:r>
            <a:endParaRPr lang="en-US" altLang="en-US" sz="2800" b="1" dirty="0"/>
          </a:p>
        </p:txBody>
      </p:sp>
      <p:pic>
        <p:nvPicPr>
          <p:cNvPr id="2" name="Picture 1" descr="worker safety sign"/>
          <p:cNvPicPr>
            <a:picLocks noChangeAspect="1"/>
          </p:cNvPicPr>
          <p:nvPr/>
        </p:nvPicPr>
        <p:blipFill>
          <a:blip r:embed="rId2"/>
          <a:stretch>
            <a:fillRect/>
          </a:stretch>
        </p:blipFill>
        <p:spPr>
          <a:xfrm>
            <a:off x="4148665" y="3279773"/>
            <a:ext cx="3200402" cy="3200402"/>
          </a:xfrm>
          <a:prstGeom prst="rect">
            <a:avLst/>
          </a:prstGeom>
        </p:spPr>
      </p:pic>
    </p:spTree>
    <p:extLst>
      <p:ext uri="{BB962C8B-B14F-4D97-AF65-F5344CB8AC3E}">
        <p14:creationId xmlns:p14="http://schemas.microsoft.com/office/powerpoint/2010/main" val="1081387660"/>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Wheelchair Pushers</a:t>
            </a:r>
          </a:p>
          <a:p>
            <a:pPr marL="0">
              <a:spcBef>
                <a:spcPts val="0"/>
              </a:spcBef>
            </a:pPr>
            <a:r>
              <a:rPr lang="en-US" sz="2200" dirty="0" smtClean="0"/>
              <a:t>Wheelchair </a:t>
            </a:r>
            <a:r>
              <a:rPr lang="en-US" sz="2200" dirty="0"/>
              <a:t>pushers assist in pushing, stopping and steering wheelchairs and their riders</a:t>
            </a:r>
            <a:r>
              <a:rPr lang="en-US" sz="2200" dirty="0" smtClean="0"/>
              <a:t>.</a:t>
            </a:r>
          </a:p>
          <a:p>
            <a:pPr marL="741363" indent="-284163">
              <a:spcBef>
                <a:spcPts val="0"/>
              </a:spcBef>
              <a:buFont typeface="Wingdings" panose="05000000000000000000" pitchFamily="2" charset="2"/>
              <a:buChar char="§"/>
            </a:pPr>
            <a:r>
              <a:rPr lang="en-US" sz="2200" dirty="0" smtClean="0"/>
              <a:t>Pushing/Pulling</a:t>
            </a:r>
            <a:endParaRPr lang="en-US" sz="2200"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17410" name="Picture 2" descr="https://jems.jan.wvu.edu/Products/Images/567/sop-resize-600-IMG_55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036" y="2925238"/>
            <a:ext cx="4092245" cy="272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95292"/>
      </p:ext>
    </p:extLst>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Wheelchair Pushers</a:t>
            </a:r>
          </a:p>
          <a:p>
            <a:pPr marL="0" indent="0">
              <a:spcBef>
                <a:spcPts val="0"/>
              </a:spcBef>
            </a:pPr>
            <a:r>
              <a:rPr lang="en-US" sz="2200" dirty="0" smtClean="0"/>
              <a:t>A </a:t>
            </a:r>
            <a:r>
              <a:rPr lang="en-US" sz="2200" dirty="0"/>
              <a:t>certified nursing assistant with an </a:t>
            </a:r>
            <a:r>
              <a:rPr lang="en-US" sz="2200" dirty="0" smtClean="0"/>
              <a:t>arm amputation is </a:t>
            </a:r>
            <a:r>
              <a:rPr lang="en-US" sz="2200" dirty="0"/>
              <a:t>having difficulty escorting patients in wheelchairs around the hospital due to pushing restrictions. The employer permitted the employee to use a </a:t>
            </a:r>
            <a:r>
              <a:rPr lang="en-US" sz="2200" b="1" dirty="0" smtClean="0"/>
              <a:t>wheelchair pusher</a:t>
            </a:r>
            <a:r>
              <a:rPr lang="en-US" sz="2200" dirty="0" smtClean="0"/>
              <a:t> </a:t>
            </a:r>
            <a:r>
              <a:rPr lang="en-US" sz="2200" dirty="0"/>
              <a:t>to minimize that amount of pushing needed to escort these patients. </a:t>
            </a:r>
          </a:p>
          <a:p>
            <a:endParaRPr lang="en-US" sz="2800" b="1" dirty="0" smtClean="0">
              <a:solidFill>
                <a:srgbClr val="00B0F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18434" name="Picture 2" descr=" WheelChair M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903" y="3595674"/>
            <a:ext cx="4799062" cy="258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02992"/>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Adjustable Exam Tables</a:t>
            </a:r>
          </a:p>
          <a:p>
            <a:pPr marL="0">
              <a:spcBef>
                <a:spcPts val="0"/>
              </a:spcBef>
            </a:pPr>
            <a:r>
              <a:rPr lang="en-US" sz="2200" dirty="0" smtClean="0"/>
              <a:t>Lifting</a:t>
            </a:r>
            <a:r>
              <a:rPr lang="en-US" sz="2200" dirty="0"/>
              <a:t>, transferring, or examining patients can be difficult for individuals with certain impairments. Adjustable exam tables can be raised or lowered to the appropriate height necessary to examine, reposition, or assist patients in healthcare settings</a:t>
            </a:r>
            <a:r>
              <a:rPr lang="en-US" sz="2200" dirty="0" smtClean="0"/>
              <a:t>.</a:t>
            </a:r>
            <a:endParaRPr lang="en-US" sz="2200" b="1" dirty="0"/>
          </a:p>
          <a:p>
            <a:pPr marL="739775" indent="-282575">
              <a:spcBef>
                <a:spcPts val="0"/>
              </a:spcBef>
              <a:buFont typeface="Wingdings" panose="05000000000000000000" pitchFamily="2" charset="2"/>
              <a:buChar char="§"/>
            </a:pPr>
            <a:r>
              <a:rPr lang="en-US" sz="2200" dirty="0" smtClean="0"/>
              <a:t>Bending</a:t>
            </a:r>
            <a:endParaRPr lang="en-US" sz="2200" dirty="0"/>
          </a:p>
          <a:p>
            <a:pPr marL="739775" indent="-282575">
              <a:spcBef>
                <a:spcPts val="0"/>
              </a:spcBef>
              <a:buFont typeface="Wingdings" panose="05000000000000000000" pitchFamily="2" charset="2"/>
              <a:buChar char="§"/>
            </a:pPr>
            <a:r>
              <a:rPr lang="en-US" sz="2200" dirty="0"/>
              <a:t>Carrying</a:t>
            </a:r>
          </a:p>
          <a:p>
            <a:pPr marL="739775" indent="-282575">
              <a:spcBef>
                <a:spcPts val="0"/>
              </a:spcBef>
              <a:buFont typeface="Wingdings" panose="05000000000000000000" pitchFamily="2" charset="2"/>
              <a:buChar char="§"/>
            </a:pPr>
            <a:r>
              <a:rPr lang="en-US" sz="2200" dirty="0"/>
              <a:t>Lifting</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19458" name="Picture 2" descr="Econo-Line Exam Table Model 4430"/>
          <p:cNvPicPr>
            <a:picLocks noChangeAspect="1" noChangeArrowheads="1"/>
          </p:cNvPicPr>
          <p:nvPr/>
        </p:nvPicPr>
        <p:blipFill rotWithShape="1">
          <a:blip r:embed="rId2">
            <a:extLst>
              <a:ext uri="{28A0092B-C50C-407E-A947-70E740481C1C}">
                <a14:useLocalDpi xmlns:a14="http://schemas.microsoft.com/office/drawing/2010/main" val="0"/>
              </a:ext>
            </a:extLst>
          </a:blip>
          <a:srcRect b="9073"/>
          <a:stretch/>
        </p:blipFill>
        <p:spPr bwMode="auto">
          <a:xfrm>
            <a:off x="3390900" y="3528753"/>
            <a:ext cx="3533775" cy="2416369"/>
          </a:xfrm>
          <a:prstGeom prst="rect">
            <a:avLst/>
          </a:prstGeom>
          <a:ex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560342653"/>
      </p:ext>
    </p:extLst>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Adjustable Exam Tables</a:t>
            </a:r>
          </a:p>
          <a:p>
            <a:pPr marL="0" indent="0">
              <a:spcBef>
                <a:spcPts val="0"/>
              </a:spcBef>
            </a:pPr>
            <a:r>
              <a:rPr lang="en-US" sz="2200" dirty="0"/>
              <a:t>A dental hygienist with osteoporosis was finding it difficult to exam and clean client’s teeth due to the amount of bending </a:t>
            </a:r>
            <a:r>
              <a:rPr lang="en-US" sz="2200" dirty="0" smtClean="0"/>
              <a:t>required. </a:t>
            </a:r>
            <a:r>
              <a:rPr lang="en-US" sz="2200" dirty="0"/>
              <a:t>He was provided with an </a:t>
            </a:r>
            <a:r>
              <a:rPr lang="en-US" sz="2200" b="1" dirty="0" smtClean="0"/>
              <a:t>adjustable exam </a:t>
            </a:r>
            <a:r>
              <a:rPr lang="en-US" sz="2200" b="1" dirty="0"/>
              <a:t>table</a:t>
            </a:r>
            <a:r>
              <a:rPr lang="en-US" sz="2200" dirty="0"/>
              <a:t> so he could adjust the client’s position to reduce the </a:t>
            </a:r>
            <a:r>
              <a:rPr lang="en-US" sz="2200" dirty="0" smtClean="0"/>
              <a:t>amount </a:t>
            </a:r>
            <a:r>
              <a:rPr lang="en-US" sz="2200" dirty="0"/>
              <a:t>of bending </a:t>
            </a:r>
            <a:r>
              <a:rPr lang="en-US" sz="2200" dirty="0" smtClean="0"/>
              <a:t>needed to </a:t>
            </a:r>
            <a:r>
              <a:rPr lang="en-US" sz="2200" dirty="0"/>
              <a:t>do his job.</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19458" name="Picture 2" descr="Econo-Line Exam Table Model 4430"/>
          <p:cNvPicPr>
            <a:picLocks noChangeAspect="1" noChangeArrowheads="1"/>
          </p:cNvPicPr>
          <p:nvPr/>
        </p:nvPicPr>
        <p:blipFill rotWithShape="1">
          <a:blip r:embed="rId2">
            <a:extLst>
              <a:ext uri="{28A0092B-C50C-407E-A947-70E740481C1C}">
                <a14:useLocalDpi xmlns:a14="http://schemas.microsoft.com/office/drawing/2010/main" val="0"/>
              </a:ext>
            </a:extLst>
          </a:blip>
          <a:srcRect t="12034" b="9345"/>
          <a:stretch/>
        </p:blipFill>
        <p:spPr bwMode="auto">
          <a:xfrm>
            <a:off x="2816827" y="3640975"/>
            <a:ext cx="4036757" cy="2601883"/>
          </a:xfrm>
          <a:prstGeom prst="rect">
            <a:avLst/>
          </a:prstGeom>
          <a:ex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425099684"/>
      </p:ext>
    </p:extLst>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Wheelchair Tire Covers</a:t>
            </a:r>
          </a:p>
          <a:p>
            <a:pPr marL="0">
              <a:spcBef>
                <a:spcPts val="0"/>
              </a:spcBef>
            </a:pPr>
            <a:r>
              <a:rPr lang="en-US" sz="2200" dirty="0" smtClean="0"/>
              <a:t>Cover </a:t>
            </a:r>
            <a:r>
              <a:rPr lang="en-US" sz="2200" dirty="0"/>
              <a:t>your tires to keep dirt and germs from being transferred to the floors, and prevent the wheelchair from leaving tire marks on the floor.</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20482" name="Picture 2" descr=" RehaDesign Wheelchair Tire Co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740" y="2950160"/>
            <a:ext cx="5303520" cy="352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05168"/>
      </p:ext>
    </p:extLst>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Wheelchair Tire Covers</a:t>
            </a:r>
          </a:p>
          <a:p>
            <a:pPr marL="0">
              <a:spcBef>
                <a:spcPts val="0"/>
              </a:spcBef>
            </a:pPr>
            <a:r>
              <a:rPr lang="en-US" sz="2200" dirty="0"/>
              <a:t>A surgical technician with quadriplegia was concerned about the use of her wheelchair in the operating room due to the tires potentially compromising the sterile environment. She was provided with </a:t>
            </a:r>
            <a:r>
              <a:rPr lang="en-US" sz="2200" b="1" dirty="0" smtClean="0"/>
              <a:t>wheelchair tire covers</a:t>
            </a:r>
            <a:r>
              <a:rPr lang="en-US" sz="2200" dirty="0" smtClean="0"/>
              <a:t> </a:t>
            </a:r>
            <a:r>
              <a:rPr lang="en-US" sz="2200" dirty="0"/>
              <a:t>to use when in </a:t>
            </a:r>
            <a:r>
              <a:rPr lang="en-US" sz="2200" dirty="0" smtClean="0"/>
              <a:t>the</a:t>
            </a:r>
            <a:br>
              <a:rPr lang="en-US" sz="2200" dirty="0" smtClean="0"/>
            </a:br>
            <a:r>
              <a:rPr lang="en-US" sz="2200" dirty="0" smtClean="0"/>
              <a:t>sterile </a:t>
            </a:r>
            <a:r>
              <a:rPr lang="en-US" sz="2200" dirty="0"/>
              <a:t>environment to </a:t>
            </a:r>
            <a:r>
              <a:rPr lang="en-US" sz="2200" dirty="0" smtClean="0"/>
              <a:t>reduce </a:t>
            </a:r>
            <a:r>
              <a:rPr lang="en-US" sz="2200" dirty="0"/>
              <a:t>the chance of </a:t>
            </a:r>
            <a:r>
              <a:rPr lang="en-US" sz="2200" dirty="0" smtClean="0"/>
              <a:t>contamination</a:t>
            </a:r>
            <a:r>
              <a:rPr lang="en-US" sz="2200" dirty="0"/>
              <a:t>.</a:t>
            </a:r>
          </a:p>
          <a:p>
            <a:pPr marL="0">
              <a:spcBef>
                <a:spcPts val="0"/>
              </a:spcBef>
            </a:pPr>
            <a:endParaRPr lang="en-US" sz="2400" b="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22530" name="Picture 2" descr=" Sportaid Wheelchair Tir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316" y="3624348"/>
            <a:ext cx="3527420" cy="2627933"/>
          </a:xfrm>
          <a:prstGeom prst="rect">
            <a:avLst/>
          </a:prstGeom>
          <a:ex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984403801"/>
      </p:ext>
    </p:extLst>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Power Lift IV Stands</a:t>
            </a:r>
          </a:p>
          <a:p>
            <a:pPr marL="0">
              <a:spcBef>
                <a:spcPts val="0"/>
              </a:spcBef>
            </a:pPr>
            <a:r>
              <a:rPr lang="en-US" sz="2200" dirty="0" smtClean="0"/>
              <a:t>These </a:t>
            </a:r>
            <a:r>
              <a:rPr lang="en-US" sz="2200" dirty="0"/>
              <a:t>powered stands provide healthcare workers with hazard-free, ergonomic lifting solutions during procedures. These stands neutralizes bag weight to ease raising and lowering and prevent workplace hazards</a:t>
            </a:r>
            <a:r>
              <a:rPr lang="en-US" sz="2200" dirty="0" smtClean="0"/>
              <a:t>.</a:t>
            </a:r>
          </a:p>
          <a:p>
            <a:pPr marL="741363" indent="-284163">
              <a:spcBef>
                <a:spcPts val="0"/>
              </a:spcBef>
              <a:buFont typeface="Wingdings" panose="05000000000000000000" pitchFamily="2" charset="2"/>
              <a:buChar char="§"/>
            </a:pPr>
            <a:r>
              <a:rPr lang="en-US" sz="2200" dirty="0" smtClean="0"/>
              <a:t>Lifting</a:t>
            </a:r>
            <a:endParaRPr lang="en-US" sz="2200" dirty="0"/>
          </a:p>
          <a:p>
            <a:pPr marL="741363" indent="-284163">
              <a:spcBef>
                <a:spcPts val="0"/>
              </a:spcBef>
              <a:buFont typeface="Wingdings" panose="05000000000000000000" pitchFamily="2" charset="2"/>
              <a:buChar char="§"/>
            </a:pPr>
            <a:r>
              <a:rPr lang="en-US" sz="2200" dirty="0"/>
              <a:t>Reaching</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23554" name="Picture 2" descr="Power Lifter II IV St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607" y="3310247"/>
            <a:ext cx="1005840" cy="299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16560"/>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Adjustable Workstations for Office Settings</a:t>
            </a:r>
          </a:p>
          <a:p>
            <a:pPr marL="0" indent="0"/>
            <a:r>
              <a:rPr lang="en-US" sz="2200" dirty="0" smtClean="0"/>
              <a:t>A </a:t>
            </a:r>
            <a:r>
              <a:rPr lang="en-US" sz="2200" dirty="0"/>
              <a:t>secretary who uses a wheelchair due to having </a:t>
            </a:r>
            <a:r>
              <a:rPr lang="en-US" sz="2200" dirty="0" smtClean="0"/>
              <a:t>paraplegia </a:t>
            </a:r>
            <a:r>
              <a:rPr lang="en-US" sz="2200" dirty="0"/>
              <a:t>is unable to access </a:t>
            </a:r>
            <a:r>
              <a:rPr lang="en-US" sz="2200" dirty="0" smtClean="0"/>
              <a:t>his </a:t>
            </a:r>
            <a:r>
              <a:rPr lang="en-US" sz="2200" dirty="0"/>
              <a:t>workstation due to </a:t>
            </a:r>
            <a:r>
              <a:rPr lang="en-US" sz="2200" dirty="0" smtClean="0"/>
              <a:t>his </a:t>
            </a:r>
            <a:r>
              <a:rPr lang="en-US" sz="2200" dirty="0"/>
              <a:t>wheelchair not allowing him to fit under it. </a:t>
            </a:r>
            <a:r>
              <a:rPr lang="en-US" sz="2200" dirty="0" smtClean="0"/>
              <a:t>He was provided with </a:t>
            </a:r>
            <a:r>
              <a:rPr lang="en-US" sz="2200" dirty="0"/>
              <a:t>an </a:t>
            </a:r>
            <a:r>
              <a:rPr lang="en-US" sz="2200" b="1" dirty="0" smtClean="0"/>
              <a:t>adjustable workstation </a:t>
            </a:r>
            <a:r>
              <a:rPr lang="en-US" sz="2200" b="1" dirty="0"/>
              <a:t>for </a:t>
            </a:r>
            <a:r>
              <a:rPr lang="en-US" sz="2200" b="1" dirty="0" smtClean="0"/>
              <a:t>office settings </a:t>
            </a:r>
            <a:r>
              <a:rPr lang="en-US" sz="2200" dirty="0"/>
              <a:t>so that the desk could be adjusted to allow the individual to properly work at </a:t>
            </a:r>
            <a:r>
              <a:rPr lang="en-US" sz="2200" dirty="0" smtClean="0"/>
              <a:t>his </a:t>
            </a:r>
            <a:r>
              <a:rPr lang="en-US" sz="2200" dirty="0"/>
              <a:t>desk.</a:t>
            </a:r>
          </a:p>
          <a:p>
            <a:endParaRPr lang="en-US" b="1" dirty="0" smtClean="0">
              <a:solidFill>
                <a:srgbClr val="00B0F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4098" name="Picture 2" descr="Elevate II Adju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7" y="4191122"/>
            <a:ext cx="6257925"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18748"/>
      </p:ext>
    </p:extLst>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Power Lift IV Stands</a:t>
            </a:r>
          </a:p>
          <a:p>
            <a:pPr marL="0">
              <a:spcBef>
                <a:spcPts val="0"/>
              </a:spcBef>
            </a:pPr>
            <a:r>
              <a:rPr lang="en-US" sz="2200" dirty="0"/>
              <a:t>A Licensed Practical Nurse with a </a:t>
            </a:r>
            <a:r>
              <a:rPr lang="en-US" sz="2200" dirty="0" smtClean="0"/>
              <a:t/>
            </a:r>
            <a:br>
              <a:rPr lang="en-US" sz="2200" dirty="0" smtClean="0"/>
            </a:br>
            <a:r>
              <a:rPr lang="en-US" sz="2200" dirty="0" smtClean="0"/>
              <a:t>shoulder </a:t>
            </a:r>
            <a:r>
              <a:rPr lang="en-US" sz="2200" dirty="0"/>
              <a:t>injury was having trouble </a:t>
            </a:r>
            <a:r>
              <a:rPr lang="en-US" sz="2200" dirty="0" smtClean="0"/>
              <a:t/>
            </a:r>
            <a:br>
              <a:rPr lang="en-US" sz="2200" dirty="0" smtClean="0"/>
            </a:br>
            <a:r>
              <a:rPr lang="en-US" sz="2200" dirty="0" smtClean="0"/>
              <a:t>lifting </a:t>
            </a:r>
            <a:r>
              <a:rPr lang="en-US" sz="2200" dirty="0"/>
              <a:t>IV bags above chest level. </a:t>
            </a:r>
            <a:r>
              <a:rPr lang="en-US" sz="2200" dirty="0" smtClean="0"/>
              <a:t/>
            </a:r>
            <a:br>
              <a:rPr lang="en-US" sz="2200" dirty="0" smtClean="0"/>
            </a:br>
            <a:endParaRPr lang="en-US" sz="2200" dirty="0" smtClean="0"/>
          </a:p>
          <a:p>
            <a:pPr marL="0">
              <a:spcBef>
                <a:spcPts val="0"/>
              </a:spcBef>
            </a:pPr>
            <a:r>
              <a:rPr lang="en-US" sz="2200" dirty="0" smtClean="0"/>
              <a:t>He </a:t>
            </a:r>
            <a:r>
              <a:rPr lang="en-US" sz="2200" dirty="0"/>
              <a:t>was provided with a </a:t>
            </a:r>
            <a:r>
              <a:rPr lang="en-US" sz="2200" b="1" dirty="0" smtClean="0"/>
              <a:t>power lift</a:t>
            </a:r>
            <a:r>
              <a:rPr lang="en-US" sz="2200" b="1" dirty="0" smtClean="0"/>
              <a:t/>
            </a:r>
            <a:br>
              <a:rPr lang="en-US" sz="2200" b="1" dirty="0" smtClean="0"/>
            </a:br>
            <a:r>
              <a:rPr lang="en-US" sz="2200" b="1" dirty="0" smtClean="0"/>
              <a:t>IV </a:t>
            </a:r>
            <a:r>
              <a:rPr lang="en-US" sz="2200" b="1" dirty="0" smtClean="0"/>
              <a:t>stand</a:t>
            </a:r>
            <a:r>
              <a:rPr lang="en-US" sz="2200" dirty="0" smtClean="0"/>
              <a:t> </a:t>
            </a:r>
            <a:r>
              <a:rPr lang="en-US" sz="2200" dirty="0"/>
              <a:t>to allow him to more </a:t>
            </a:r>
            <a:r>
              <a:rPr lang="en-US" sz="2200" dirty="0" smtClean="0"/>
              <a:t/>
            </a:r>
            <a:br>
              <a:rPr lang="en-US" sz="2200" dirty="0" smtClean="0"/>
            </a:br>
            <a:r>
              <a:rPr lang="en-US" sz="2200" dirty="0" smtClean="0"/>
              <a:t>easily </a:t>
            </a:r>
            <a:r>
              <a:rPr lang="en-US" sz="2200" dirty="0"/>
              <a:t>place the IV bags at their </a:t>
            </a:r>
            <a:r>
              <a:rPr lang="en-US" sz="2200" dirty="0" smtClean="0"/>
              <a:t/>
            </a:r>
            <a:br>
              <a:rPr lang="en-US" sz="2200" dirty="0" smtClean="0"/>
            </a:br>
            <a:r>
              <a:rPr lang="en-US" sz="2200" dirty="0" smtClean="0"/>
              <a:t>required </a:t>
            </a:r>
            <a:r>
              <a:rPr lang="en-US" sz="2200" dirty="0"/>
              <a:t>heights.</a:t>
            </a:r>
          </a:p>
          <a:p>
            <a:pPr marL="0">
              <a:spcBef>
                <a:spcPts val="0"/>
              </a:spcBef>
            </a:pPr>
            <a:endParaRPr lang="en-US" sz="1800" b="1" dirty="0"/>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24578" name="Picture 2" descr="Omnimed Power Lifter 741314 Irrigation Stand 67&quot; - 108&qu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4" y="1828800"/>
            <a:ext cx="274926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96309"/>
      </p:ext>
    </p:extLst>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Patient Lifts </a:t>
            </a:r>
          </a:p>
          <a:p>
            <a:pPr marL="0">
              <a:spcBef>
                <a:spcPts val="0"/>
              </a:spcBef>
            </a:pPr>
            <a:r>
              <a:rPr lang="en-US" sz="2200" dirty="0" smtClean="0"/>
              <a:t>A </a:t>
            </a:r>
            <a:r>
              <a:rPr lang="en-US" sz="2200" dirty="0"/>
              <a:t>variety of products are available to assist health care professionals with lifting, moving, and transferring patients. Portable, ceiling mounted, sling, bedside, and heavy duty options are available</a:t>
            </a:r>
            <a:r>
              <a:rPr lang="en-US" sz="2200" dirty="0" smtClean="0"/>
              <a:t>.</a:t>
            </a:r>
          </a:p>
          <a:p>
            <a:pPr marL="800100">
              <a:spcBef>
                <a:spcPts val="0"/>
              </a:spcBef>
              <a:buFont typeface="Wingdings" panose="05000000000000000000" pitchFamily="2" charset="2"/>
              <a:buChar char="§"/>
            </a:pPr>
            <a:r>
              <a:rPr lang="en-US" sz="2200" dirty="0" smtClean="0"/>
              <a:t>Carrying</a:t>
            </a:r>
            <a:endParaRPr lang="en-US" sz="2200" dirty="0"/>
          </a:p>
          <a:p>
            <a:pPr marL="800100">
              <a:spcBef>
                <a:spcPts val="0"/>
              </a:spcBef>
              <a:buFont typeface="Wingdings" panose="05000000000000000000" pitchFamily="2" charset="2"/>
              <a:buChar char="§"/>
            </a:pPr>
            <a:r>
              <a:rPr lang="en-US" sz="2200" dirty="0"/>
              <a:t>Lifting</a:t>
            </a:r>
          </a:p>
          <a:p>
            <a:pPr marL="800100">
              <a:spcBef>
                <a:spcPts val="0"/>
              </a:spcBef>
              <a:buFont typeface="Wingdings" panose="05000000000000000000" pitchFamily="2" charset="2"/>
              <a:buChar char="§"/>
            </a:pPr>
            <a:r>
              <a:rPr lang="en-US" sz="2200" dirty="0"/>
              <a:t>Overall Body Weakness/Strength</a:t>
            </a:r>
          </a:p>
          <a:p>
            <a:pPr marL="800100">
              <a:spcBef>
                <a:spcPts val="0"/>
              </a:spcBef>
              <a:buFont typeface="Wingdings" panose="05000000000000000000" pitchFamily="2" charset="2"/>
              <a:buChar char="§"/>
            </a:pPr>
            <a:r>
              <a:rPr lang="en-US" sz="2200" dirty="0"/>
              <a:t>Pushing/Pulling</a:t>
            </a:r>
          </a:p>
          <a:p>
            <a:pPr marL="800100">
              <a:spcBef>
                <a:spcPts val="0"/>
              </a:spcBef>
              <a:buFont typeface="Wingdings" panose="05000000000000000000" pitchFamily="2" charset="2"/>
              <a:buChar char="§"/>
            </a:pPr>
            <a:r>
              <a:rPr lang="en-US" sz="2200" dirty="0"/>
              <a:t>Use of One Hand/Arm</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2050" name="Picture 2" descr="Joerns Healthcare Classic Hoyer Lifter C-HLA"/>
          <p:cNvPicPr>
            <a:picLocks noChangeAspect="1" noChangeArrowheads="1"/>
          </p:cNvPicPr>
          <p:nvPr/>
        </p:nvPicPr>
        <p:blipFill rotWithShape="1">
          <a:blip r:embed="rId2">
            <a:extLst>
              <a:ext uri="{28A0092B-C50C-407E-A947-70E740481C1C}">
                <a14:useLocalDpi xmlns:a14="http://schemas.microsoft.com/office/drawing/2010/main" val="0"/>
              </a:ext>
            </a:extLst>
          </a:blip>
          <a:srcRect l="25201" t="15245" r="24030" b="13341"/>
          <a:stretch/>
        </p:blipFill>
        <p:spPr bwMode="auto">
          <a:xfrm>
            <a:off x="5973288" y="3657600"/>
            <a:ext cx="1781300" cy="25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48797"/>
      </p:ext>
    </p:extLst>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solidFill>
                  <a:srgbClr val="00B0F0"/>
                </a:solidFill>
              </a:rPr>
              <a:t>Patient Lifts </a:t>
            </a:r>
          </a:p>
          <a:p>
            <a:pPr marL="0" indent="0">
              <a:spcBef>
                <a:spcPts val="0"/>
              </a:spcBef>
            </a:pPr>
            <a:r>
              <a:rPr lang="en-US" sz="2200" dirty="0"/>
              <a:t>A certified nursing assistant with a back injury was having difficulty lifting patients when needing to </a:t>
            </a:r>
            <a:r>
              <a:rPr lang="en-US" sz="2200" dirty="0" smtClean="0"/>
              <a:t>change </a:t>
            </a:r>
            <a:r>
              <a:rPr lang="en-US" sz="2200" dirty="0"/>
              <a:t>the linens on their bed. She was </a:t>
            </a:r>
            <a:r>
              <a:rPr lang="en-US" sz="2200" dirty="0" smtClean="0"/>
              <a:t>permitted to use </a:t>
            </a:r>
            <a:r>
              <a:rPr lang="en-US" sz="2200" dirty="0"/>
              <a:t>a </a:t>
            </a:r>
            <a:r>
              <a:rPr lang="en-US" sz="2200" b="1" dirty="0" smtClean="0"/>
              <a:t>patient lift</a:t>
            </a:r>
            <a:r>
              <a:rPr lang="en-US" sz="2200" dirty="0" smtClean="0"/>
              <a:t> </a:t>
            </a:r>
            <a:r>
              <a:rPr lang="en-US" sz="2200" dirty="0"/>
              <a:t>to enable her to </a:t>
            </a:r>
            <a:r>
              <a:rPr lang="en-US" sz="2200" dirty="0" smtClean="0"/>
              <a:t>change </a:t>
            </a:r>
            <a:r>
              <a:rPr lang="en-US" sz="2200" dirty="0"/>
              <a:t>the linens without lifting the patient herself.</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2050" name="Picture 2" descr="Joerns Healthcare Classic Hoyer Lifter C-HLA"/>
          <p:cNvPicPr>
            <a:picLocks noChangeAspect="1" noChangeArrowheads="1"/>
          </p:cNvPicPr>
          <p:nvPr/>
        </p:nvPicPr>
        <p:blipFill rotWithShape="1">
          <a:blip r:embed="rId2">
            <a:extLst>
              <a:ext uri="{28A0092B-C50C-407E-A947-70E740481C1C}">
                <a14:useLocalDpi xmlns:a14="http://schemas.microsoft.com/office/drawing/2010/main" val="0"/>
              </a:ext>
            </a:extLst>
          </a:blip>
          <a:srcRect l="25201" t="15245" r="24030" b="13341"/>
          <a:stretch/>
        </p:blipFill>
        <p:spPr bwMode="auto">
          <a:xfrm>
            <a:off x="3755472" y="3453938"/>
            <a:ext cx="1781300" cy="250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26945"/>
      </p:ext>
    </p:extLst>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11275"/>
            <a:ext cx="7848600" cy="5181600"/>
          </a:xfrm>
        </p:spPr>
        <p:txBody>
          <a:bodyPr/>
          <a:lstStyle/>
          <a:p>
            <a:r>
              <a:rPr lang="en-US" sz="2800" b="1" dirty="0" smtClean="0">
                <a:solidFill>
                  <a:srgbClr val="00B0F0"/>
                </a:solidFill>
              </a:rPr>
              <a:t>Resources: </a:t>
            </a:r>
          </a:p>
          <a:p>
            <a:r>
              <a:rPr lang="en-US" sz="2200" dirty="0" smtClean="0">
                <a:solidFill>
                  <a:srgbClr val="002060"/>
                </a:solidFill>
              </a:rPr>
              <a:t>Healthcare </a:t>
            </a:r>
            <a:r>
              <a:rPr lang="en-US" sz="2200" dirty="0">
                <a:solidFill>
                  <a:srgbClr val="002060"/>
                </a:solidFill>
              </a:rPr>
              <a:t>Workers with Motor Impairments at </a:t>
            </a:r>
            <a:r>
              <a:rPr lang="en-US" sz="2000" dirty="0">
                <a:solidFill>
                  <a:srgbClr val="002060"/>
                </a:solidFill>
                <a:hlinkClick r:id="rId2"/>
              </a:rPr>
              <a:t>https://</a:t>
            </a:r>
            <a:r>
              <a:rPr lang="en-US" sz="2000" dirty="0" smtClean="0">
                <a:solidFill>
                  <a:srgbClr val="002060"/>
                </a:solidFill>
                <a:hlinkClick r:id="rId2"/>
              </a:rPr>
              <a:t>askjan.org/blogs/jan/2015/07/healthcare-workers-with-motor-impairments.cfm</a:t>
            </a:r>
            <a:r>
              <a:rPr lang="en-US" sz="2000" dirty="0" smtClean="0">
                <a:solidFill>
                  <a:srgbClr val="002060"/>
                </a:solidFill>
              </a:rPr>
              <a:t> </a:t>
            </a:r>
          </a:p>
          <a:p>
            <a:r>
              <a:rPr lang="en-US" sz="2200" dirty="0" smtClean="0">
                <a:solidFill>
                  <a:srgbClr val="002060"/>
                </a:solidFill>
              </a:rPr>
              <a:t>Healthcare </a:t>
            </a:r>
            <a:r>
              <a:rPr lang="en-US" sz="2200" dirty="0">
                <a:solidFill>
                  <a:srgbClr val="002060"/>
                </a:solidFill>
              </a:rPr>
              <a:t>Workers with Motor Impairments – Part 2 at </a:t>
            </a:r>
            <a:r>
              <a:rPr lang="en-US" sz="2000" dirty="0">
                <a:solidFill>
                  <a:srgbClr val="002060"/>
                </a:solidFill>
                <a:hlinkClick r:id="rId3"/>
              </a:rPr>
              <a:t>https://askjan.org/blogs/jan/2015/08/healthcare-workers-with-motor-impairments-part-2.cfm</a:t>
            </a:r>
            <a:r>
              <a:rPr lang="en-US" sz="2000" dirty="0">
                <a:solidFill>
                  <a:srgbClr val="002060"/>
                </a:solidFill>
              </a:rPr>
              <a:t> </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Healthcare Setting</a:t>
            </a:r>
          </a:p>
        </p:txBody>
      </p:sp>
      <p:pic>
        <p:nvPicPr>
          <p:cNvPr id="5" name="Picture 4" descr="healthcare workers"/>
          <p:cNvPicPr>
            <a:picLocks noChangeAspect="1"/>
          </p:cNvPicPr>
          <p:nvPr/>
        </p:nvPicPr>
        <p:blipFill rotWithShape="1">
          <a:blip r:embed="rId4" cstate="print">
            <a:extLst>
              <a:ext uri="{28A0092B-C50C-407E-A947-70E740481C1C}">
                <a14:useLocalDpi xmlns:a14="http://schemas.microsoft.com/office/drawing/2010/main" val="0"/>
              </a:ext>
            </a:extLst>
          </a:blip>
          <a:srcRect l="2298" t="16158"/>
          <a:stretch/>
        </p:blipFill>
        <p:spPr>
          <a:xfrm>
            <a:off x="2302626" y="3973701"/>
            <a:ext cx="4240678" cy="2427733"/>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626884567"/>
      </p:ext>
    </p:extLst>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type="subTitle" idx="1"/>
          </p:nvPr>
        </p:nvSpPr>
        <p:spPr>
          <a:xfrm>
            <a:off x="838200" y="1295400"/>
            <a:ext cx="7848600" cy="5181600"/>
          </a:xfrm>
        </p:spPr>
        <p:txBody>
          <a:bodyPr/>
          <a:lstStyle/>
          <a:p>
            <a:pPr eaLnBrk="1" hangingPunct="1"/>
            <a:r>
              <a:rPr lang="en-US" altLang="en-US" sz="2800" b="1" dirty="0" smtClean="0">
                <a:solidFill>
                  <a:srgbClr val="C00000"/>
                </a:solidFill>
              </a:rPr>
              <a:t>JAN Study Example</a:t>
            </a:r>
          </a:p>
          <a:p>
            <a:pPr algn="l" eaLnBrk="1" hangingPunct="1"/>
            <a:r>
              <a:rPr lang="en-US" altLang="en-US" sz="2400" dirty="0" smtClean="0">
                <a:solidFill>
                  <a:srgbClr val="002C5F"/>
                </a:solidFill>
              </a:rPr>
              <a:t>A pharmacist was having difficulties standing for eight hours a day on a tile floor. </a:t>
            </a:r>
          </a:p>
        </p:txBody>
      </p:sp>
      <p:sp>
        <p:nvSpPr>
          <p:cNvPr id="440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7088DCE-C493-4EF1-BA84-297C2B455014}" type="slidenum">
              <a:rPr lang="en-US" altLang="en-US" sz="1400" smtClean="0">
                <a:solidFill>
                  <a:srgbClr val="FFFFFF"/>
                </a:solidFill>
              </a:rPr>
              <a:pPr fontAlgn="base">
                <a:spcBef>
                  <a:spcPct val="0"/>
                </a:spcBef>
                <a:spcAft>
                  <a:spcPct val="0"/>
                </a:spcAft>
                <a:buFontTx/>
                <a:buNone/>
              </a:pPr>
              <a:t>44</a:t>
            </a:fld>
            <a:endParaRPr lang="en-US" altLang="en-US" sz="1400" smtClean="0">
              <a:solidFill>
                <a:srgbClr val="FFFFFF"/>
              </a:solidFill>
            </a:endParaRPr>
          </a:p>
        </p:txBody>
      </p:sp>
      <p:sp>
        <p:nvSpPr>
          <p:cNvPr id="44036"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Accommodations - Healthcare</a:t>
            </a:r>
          </a:p>
        </p:txBody>
      </p:sp>
      <p:pic>
        <p:nvPicPr>
          <p:cNvPr id="44037" name="Picture 6" descr="pharmacist standing at a compu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591" y="2739275"/>
            <a:ext cx="2286000" cy="3404311"/>
          </a:xfrm>
          <a:prstGeom prst="rect">
            <a:avLst/>
          </a:prstGeom>
          <a:ln/>
          <a:ex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988335240"/>
      </p:ext>
    </p:extLst>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type="subTitle" idx="1"/>
          </p:nvPr>
        </p:nvSpPr>
        <p:spPr>
          <a:xfrm>
            <a:off x="762000" y="1311275"/>
            <a:ext cx="7848600" cy="5181600"/>
          </a:xfrm>
        </p:spPr>
        <p:txBody>
          <a:bodyPr/>
          <a:lstStyle/>
          <a:p>
            <a:pPr algn="l" eaLnBrk="1" hangingPunct="1"/>
            <a:r>
              <a:rPr lang="en-US" altLang="en-US" sz="2800" b="1" dirty="0" smtClean="0">
                <a:solidFill>
                  <a:srgbClr val="CC3300"/>
                </a:solidFill>
              </a:rPr>
              <a:t>Accommodation: </a:t>
            </a:r>
          </a:p>
          <a:p>
            <a:pPr algn="l" eaLnBrk="1" hangingPunct="1"/>
            <a:r>
              <a:rPr lang="en-US" altLang="en-US" sz="2400" dirty="0" smtClean="0">
                <a:solidFill>
                  <a:srgbClr val="002060"/>
                </a:solidFill>
              </a:rPr>
              <a:t>The work area was carpeted using extra padding, which assisted in reducing fatigue, and a sit/stand stool was purchased to assist the employee when standing. Employee was also permitted to take frequent rest breaks throughout the day, so another pharmacist was available to cover his breaks. </a:t>
            </a:r>
            <a:endParaRPr lang="en-US" altLang="en-US" sz="2400" b="1" dirty="0" smtClean="0">
              <a:solidFill>
                <a:srgbClr val="002060"/>
              </a:solidFill>
            </a:endParaRPr>
          </a:p>
        </p:txBody>
      </p:sp>
      <p:sp>
        <p:nvSpPr>
          <p:cNvPr id="450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9BD856B-0091-4FA4-9F06-896445CC842F}" type="slidenum">
              <a:rPr lang="en-US" altLang="en-US" sz="1400" smtClean="0">
                <a:solidFill>
                  <a:srgbClr val="FFFFFF"/>
                </a:solidFill>
              </a:rPr>
              <a:pPr fontAlgn="base">
                <a:spcBef>
                  <a:spcPct val="0"/>
                </a:spcBef>
                <a:spcAft>
                  <a:spcPct val="0"/>
                </a:spcAft>
                <a:buFontTx/>
                <a:buNone/>
              </a:pPr>
              <a:t>45</a:t>
            </a:fld>
            <a:endParaRPr lang="en-US" altLang="en-US" sz="1400" smtClean="0">
              <a:solidFill>
                <a:srgbClr val="FFFFFF"/>
              </a:solidFill>
            </a:endParaRPr>
          </a:p>
        </p:txBody>
      </p:sp>
      <p:sp>
        <p:nvSpPr>
          <p:cNvPr id="45060"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Accommodations - Healthcare</a:t>
            </a:r>
          </a:p>
        </p:txBody>
      </p:sp>
      <p:pic>
        <p:nvPicPr>
          <p:cNvPr id="2" name="Picture 1" descr="pharmacist wor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0072" y="4050359"/>
            <a:ext cx="3690851" cy="2358943"/>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774689650"/>
      </p:ext>
    </p:extLst>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type="subTitle" idx="1"/>
          </p:nvPr>
        </p:nvSpPr>
        <p:spPr>
          <a:xfrm>
            <a:off x="841375" y="1298575"/>
            <a:ext cx="7848600" cy="5181600"/>
          </a:xfrm>
        </p:spPr>
        <p:txBody>
          <a:bodyPr/>
          <a:lstStyle/>
          <a:p>
            <a:pPr algn="l" eaLnBrk="1" hangingPunct="1"/>
            <a:r>
              <a:rPr lang="en-US" altLang="en-US" sz="2800" b="1" dirty="0" smtClean="0">
                <a:solidFill>
                  <a:srgbClr val="CC3300"/>
                </a:solidFill>
              </a:rPr>
              <a:t>Cost: </a:t>
            </a:r>
            <a:r>
              <a:rPr lang="en-US" altLang="en-US" sz="2800" dirty="0" smtClean="0">
                <a:solidFill>
                  <a:srgbClr val="002C5F"/>
                </a:solidFill>
              </a:rPr>
              <a:t>Approximate cost $2,500.</a:t>
            </a:r>
          </a:p>
          <a:p>
            <a:pPr algn="l" eaLnBrk="1" hangingPunct="1"/>
            <a:endParaRPr lang="en-US" altLang="en-US" sz="1100" b="1" dirty="0" smtClean="0">
              <a:solidFill>
                <a:srgbClr val="CC3300"/>
              </a:solidFill>
            </a:endParaRPr>
          </a:p>
          <a:p>
            <a:pPr algn="l" eaLnBrk="1" hangingPunct="1"/>
            <a:r>
              <a:rPr lang="en-US" altLang="en-US" sz="2800" b="1" dirty="0" smtClean="0">
                <a:solidFill>
                  <a:srgbClr val="CC3300"/>
                </a:solidFill>
              </a:rPr>
              <a:t>Benefit: </a:t>
            </a:r>
            <a:r>
              <a:rPr lang="en-US" altLang="en-US" sz="2800" dirty="0" smtClean="0">
                <a:solidFill>
                  <a:srgbClr val="002C5F"/>
                </a:solidFill>
              </a:rPr>
              <a:t>The pharmacist could continue working without exacerbating his medical condition. </a:t>
            </a:r>
            <a:endParaRPr lang="en-US" altLang="en-US" b="1" dirty="0" smtClean="0">
              <a:solidFill>
                <a:srgbClr val="253D86"/>
              </a:solidFill>
            </a:endParaRPr>
          </a:p>
        </p:txBody>
      </p:sp>
      <p:sp>
        <p:nvSpPr>
          <p:cNvPr id="460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7CB4C471-150A-475D-A602-40057F4545B9}" type="slidenum">
              <a:rPr lang="en-US" altLang="en-US" sz="1400" smtClean="0">
                <a:solidFill>
                  <a:srgbClr val="FFFFFF"/>
                </a:solidFill>
              </a:rPr>
              <a:pPr fontAlgn="base">
                <a:spcBef>
                  <a:spcPct val="0"/>
                </a:spcBef>
                <a:spcAft>
                  <a:spcPct val="0"/>
                </a:spcAft>
                <a:buFontTx/>
                <a:buNone/>
              </a:pPr>
              <a:t>46</a:t>
            </a:fld>
            <a:endParaRPr lang="en-US" altLang="en-US" sz="1400" smtClean="0">
              <a:solidFill>
                <a:srgbClr val="FFFFFF"/>
              </a:solidFill>
            </a:endParaRPr>
          </a:p>
        </p:txBody>
      </p:sp>
      <p:sp>
        <p:nvSpPr>
          <p:cNvPr id="4608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Accommodations - Healthcare</a:t>
            </a:r>
          </a:p>
        </p:txBody>
      </p:sp>
      <p:pic>
        <p:nvPicPr>
          <p:cNvPr id="46085" name="Picture 6" descr="name tag that reads I love my j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188" y="3257550"/>
            <a:ext cx="4292600" cy="2847975"/>
          </a:xfrm>
          <a:prstGeom prst="rect">
            <a:avLst/>
          </a:prstGeom>
          <a:ln/>
          <a:extLst/>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3101241477"/>
      </p:ext>
    </p:extLst>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type="subTitle" idx="1"/>
          </p:nvPr>
        </p:nvSpPr>
        <p:spPr>
          <a:xfrm>
            <a:off x="838200" y="1295400"/>
            <a:ext cx="7848600" cy="5181600"/>
          </a:xfrm>
        </p:spPr>
        <p:txBody>
          <a:bodyPr/>
          <a:lstStyle/>
          <a:p>
            <a:pPr eaLnBrk="1" hangingPunct="1"/>
            <a:r>
              <a:rPr lang="en-US" altLang="en-US" sz="2800" b="1" dirty="0" smtClean="0">
                <a:solidFill>
                  <a:srgbClr val="C00000"/>
                </a:solidFill>
              </a:rPr>
              <a:t>JAN Study Example</a:t>
            </a:r>
          </a:p>
          <a:p>
            <a:pPr algn="l" eaLnBrk="1" hangingPunct="1"/>
            <a:r>
              <a:rPr lang="en-US" altLang="en-US" sz="2400" dirty="0" smtClean="0">
                <a:solidFill>
                  <a:srgbClr val="002C5F"/>
                </a:solidFill>
              </a:rPr>
              <a:t>A nursing student with essential tremors wore a wrist brace to help to steady her hand. After she entered her </a:t>
            </a:r>
            <a:r>
              <a:rPr lang="en-US" altLang="en-US" sz="2400" dirty="0" err="1" smtClean="0">
                <a:solidFill>
                  <a:srgbClr val="002C5F"/>
                </a:solidFill>
              </a:rPr>
              <a:t>clinicals</a:t>
            </a:r>
            <a:r>
              <a:rPr lang="en-US" altLang="en-US" sz="2400" dirty="0" smtClean="0">
                <a:solidFill>
                  <a:srgbClr val="002C5F"/>
                </a:solidFill>
              </a:rPr>
              <a:t>, the nursing faculty became concerned about the brace and transmission of bacteria/infections from the brace to her glove and to the patients. The student covered the brace with a hospital gown but they did not think this offered adequate protection. The school called JAN looking for alternatives. </a:t>
            </a:r>
          </a:p>
        </p:txBody>
      </p:sp>
      <p:sp>
        <p:nvSpPr>
          <p:cNvPr id="4710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4BACDDB-32EC-460F-B78A-E5A0B4FBD210}" type="slidenum">
              <a:rPr lang="en-US" altLang="en-US" sz="1400" smtClean="0">
                <a:solidFill>
                  <a:srgbClr val="FFFFFF"/>
                </a:solidFill>
              </a:rPr>
              <a:pPr fontAlgn="base">
                <a:spcBef>
                  <a:spcPct val="0"/>
                </a:spcBef>
                <a:spcAft>
                  <a:spcPct val="0"/>
                </a:spcAft>
                <a:buFontTx/>
                <a:buNone/>
              </a:pPr>
              <a:t>47</a:t>
            </a:fld>
            <a:endParaRPr lang="en-US" altLang="en-US" sz="1400" smtClean="0">
              <a:solidFill>
                <a:srgbClr val="FFFFFF"/>
              </a:solidFill>
            </a:endParaRPr>
          </a:p>
        </p:txBody>
      </p:sp>
      <p:pic>
        <p:nvPicPr>
          <p:cNvPr id="47108" name="Picture 1" descr="braced ha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6507" y="4481513"/>
            <a:ext cx="123507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Accommodations - Healthcare</a:t>
            </a:r>
          </a:p>
        </p:txBody>
      </p:sp>
    </p:spTree>
    <p:extLst>
      <p:ext uri="{BB962C8B-B14F-4D97-AF65-F5344CB8AC3E}">
        <p14:creationId xmlns:p14="http://schemas.microsoft.com/office/powerpoint/2010/main" val="3499322523"/>
      </p:ext>
    </p:extLst>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981075" y="1323975"/>
            <a:ext cx="4438823" cy="4800600"/>
          </a:xfrm>
        </p:spPr>
        <p:txBody>
          <a:bodyPr/>
          <a:lstStyle/>
          <a:p>
            <a:pPr marL="0" indent="0" eaLnBrk="1" hangingPunct="1"/>
            <a:r>
              <a:rPr lang="en-US" altLang="en-US" sz="2800" dirty="0" smtClean="0">
                <a:solidFill>
                  <a:srgbClr val="CC3300"/>
                </a:solidFill>
              </a:rPr>
              <a:t>Accommodation: </a:t>
            </a:r>
          </a:p>
          <a:p>
            <a:pPr marL="0" indent="0" eaLnBrk="1" hangingPunct="1">
              <a:spcBef>
                <a:spcPct val="0"/>
              </a:spcBef>
            </a:pPr>
            <a:r>
              <a:rPr lang="en-US" altLang="en-US" b="0" dirty="0" smtClean="0"/>
              <a:t>A JAN consultant discussed the use of a disposable sleeve protector and provided information on a variety of options ranging from basic plastic covers to sterile surgical sleeve protectors. Noted that the hospital may already have some in stock that could be tried. JAN also referred to exceptionalnurse.com as a resource for the </a:t>
            </a:r>
            <a:r>
              <a:rPr lang="en-US" altLang="en-US" b="0" dirty="0" smtClean="0"/>
              <a:t>student.</a:t>
            </a:r>
            <a:endParaRPr lang="en-US" altLang="en-US" b="0" dirty="0" smtClean="0"/>
          </a:p>
          <a:p>
            <a:pPr marL="0" indent="0" eaLnBrk="1" hangingPunct="1">
              <a:spcBef>
                <a:spcPct val="0"/>
              </a:spcBef>
            </a:pPr>
            <a:endParaRPr lang="en-US" altLang="en-US" sz="2800" b="0" dirty="0" smtClean="0"/>
          </a:p>
          <a:p>
            <a:pPr marL="0" indent="0" eaLnBrk="1" hangingPunct="1"/>
            <a:endParaRPr lang="en-US" altLang="en-US" dirty="0" smtClean="0">
              <a:solidFill>
                <a:srgbClr val="CC3300"/>
              </a:solidFill>
            </a:endParaRPr>
          </a:p>
          <a:p>
            <a:pPr marL="0" indent="0" eaLnBrk="1" hangingPunct="1"/>
            <a:endParaRPr lang="en-US" altLang="en-US" dirty="0" smtClean="0">
              <a:solidFill>
                <a:srgbClr val="253D86"/>
              </a:solidFill>
            </a:endParaRPr>
          </a:p>
        </p:txBody>
      </p:sp>
      <p:sp>
        <p:nvSpPr>
          <p:cNvPr id="4813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530F607D-EDDC-40F7-8BA8-D0488173EB7E}" type="slidenum">
              <a:rPr lang="en-US" altLang="en-US" sz="1400" smtClean="0">
                <a:solidFill>
                  <a:srgbClr val="FFFFFF"/>
                </a:solidFill>
              </a:rPr>
              <a:pPr fontAlgn="base">
                <a:spcBef>
                  <a:spcPct val="0"/>
                </a:spcBef>
                <a:spcAft>
                  <a:spcPct val="0"/>
                </a:spcAft>
                <a:buFontTx/>
                <a:buNone/>
              </a:pPr>
              <a:t>48</a:t>
            </a:fld>
            <a:endParaRPr lang="en-US" altLang="en-US" sz="1400" smtClean="0">
              <a:solidFill>
                <a:srgbClr val="FFFFFF"/>
              </a:solidFill>
            </a:endParaRPr>
          </a:p>
        </p:txBody>
      </p:sp>
      <p:sp>
        <p:nvSpPr>
          <p:cNvPr id="4813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t>Accommodations - Healthcare</a:t>
            </a:r>
          </a:p>
        </p:txBody>
      </p:sp>
      <p:pic>
        <p:nvPicPr>
          <p:cNvPr id="2" name="Picture 1" descr="hospit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637" y="2543695"/>
            <a:ext cx="3178276" cy="2776451"/>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697021990"/>
      </p:ext>
    </p:extLst>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type="subTitle" idx="1"/>
          </p:nvPr>
        </p:nvSpPr>
        <p:spPr>
          <a:xfrm>
            <a:off x="841375" y="1298575"/>
            <a:ext cx="7848600" cy="5181600"/>
          </a:xfrm>
        </p:spPr>
        <p:txBody>
          <a:bodyPr/>
          <a:lstStyle/>
          <a:p>
            <a:pPr algn="l" eaLnBrk="1" hangingPunct="1">
              <a:defRPr/>
            </a:pPr>
            <a:r>
              <a:rPr lang="en-US" altLang="en-US" sz="2800" b="1" dirty="0">
                <a:solidFill>
                  <a:srgbClr val="CC3300"/>
                </a:solidFill>
              </a:rPr>
              <a:t>Cost: </a:t>
            </a:r>
            <a:r>
              <a:rPr lang="en-US" altLang="en-US" sz="2800" dirty="0" smtClean="0">
                <a:solidFill>
                  <a:srgbClr val="002C5F"/>
                </a:solidFill>
              </a:rPr>
              <a:t>Not reported</a:t>
            </a:r>
            <a:endParaRPr lang="en-US" altLang="en-US" sz="1100" b="1" dirty="0">
              <a:solidFill>
                <a:srgbClr val="CC3300"/>
              </a:solidFill>
            </a:endParaRPr>
          </a:p>
          <a:p>
            <a:pPr algn="l" eaLnBrk="1" hangingPunct="1">
              <a:defRPr/>
            </a:pPr>
            <a:r>
              <a:rPr lang="en-US" altLang="en-US" sz="2800" b="1" dirty="0">
                <a:solidFill>
                  <a:srgbClr val="CC3300"/>
                </a:solidFill>
              </a:rPr>
              <a:t>Benefit: </a:t>
            </a:r>
            <a:r>
              <a:rPr lang="en-US" altLang="en-US" sz="2800" dirty="0" smtClean="0">
                <a:solidFill>
                  <a:srgbClr val="002060"/>
                </a:solidFill>
              </a:rPr>
              <a:t>Caller felt better prepared for upcoming meetings regarding the student. </a:t>
            </a:r>
            <a:r>
              <a:rPr lang="en-US" altLang="en-US" sz="2800" dirty="0" smtClean="0">
                <a:solidFill>
                  <a:schemeClr val="accent1">
                    <a:lumMod val="50000"/>
                  </a:schemeClr>
                </a:solidFill>
              </a:rPr>
              <a:t/>
            </a:r>
            <a:br>
              <a:rPr lang="en-US" altLang="en-US" sz="2800" dirty="0" smtClean="0">
                <a:solidFill>
                  <a:schemeClr val="accent1">
                    <a:lumMod val="50000"/>
                  </a:schemeClr>
                </a:solidFill>
              </a:rPr>
            </a:br>
            <a:endParaRPr lang="en-US" altLang="en-US" sz="2800" dirty="0">
              <a:solidFill>
                <a:schemeClr val="accent1">
                  <a:lumMod val="50000"/>
                </a:schemeClr>
              </a:solidFill>
            </a:endParaRPr>
          </a:p>
          <a:p>
            <a:pPr algn="l" eaLnBrk="1" hangingPunct="1">
              <a:defRPr/>
            </a:pPr>
            <a:endParaRPr lang="en-US" altLang="en-US" b="1" dirty="0" smtClean="0">
              <a:solidFill>
                <a:srgbClr val="253D86"/>
              </a:solidFill>
            </a:endParaRPr>
          </a:p>
        </p:txBody>
      </p:sp>
      <p:sp>
        <p:nvSpPr>
          <p:cNvPr id="491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A6241F7A-D9CD-4697-B08F-A5681A555ED1}" type="slidenum">
              <a:rPr lang="en-US" altLang="en-US" sz="1400" smtClean="0">
                <a:solidFill>
                  <a:srgbClr val="FFFFFF"/>
                </a:solidFill>
              </a:rPr>
              <a:pPr fontAlgn="base">
                <a:spcBef>
                  <a:spcPct val="0"/>
                </a:spcBef>
                <a:spcAft>
                  <a:spcPct val="0"/>
                </a:spcAft>
                <a:buFontTx/>
                <a:buNone/>
              </a:pPr>
              <a:t>49</a:t>
            </a:fld>
            <a:endParaRPr lang="en-US" altLang="en-US" sz="1400" smtClean="0">
              <a:solidFill>
                <a:srgbClr val="FFFFFF"/>
              </a:solidFill>
            </a:endParaRPr>
          </a:p>
        </p:txBody>
      </p:sp>
      <p:pic>
        <p:nvPicPr>
          <p:cNvPr id="49156" name="Picture 1" descr="Gloved ha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3141663"/>
            <a:ext cx="4224337" cy="2819400"/>
          </a:xfrm>
          <a:prstGeom prst="rect">
            <a:avLst/>
          </a:prstGeom>
          <a:ln/>
          <a:extLst/>
        </p:spPr>
        <p:style>
          <a:lnRef idx="0">
            <a:schemeClr val="accent1"/>
          </a:lnRef>
          <a:fillRef idx="3">
            <a:schemeClr val="accent1"/>
          </a:fillRef>
          <a:effectRef idx="3">
            <a:schemeClr val="accent1"/>
          </a:effectRef>
          <a:fontRef idx="minor">
            <a:schemeClr val="lt1"/>
          </a:fontRef>
        </p:style>
      </p:pic>
      <p:sp>
        <p:nvSpPr>
          <p:cNvPr id="49157"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Accommodations - Healthcare</a:t>
            </a:r>
          </a:p>
        </p:txBody>
      </p:sp>
    </p:spTree>
    <p:extLst>
      <p:ext uri="{BB962C8B-B14F-4D97-AF65-F5344CB8AC3E}">
        <p14:creationId xmlns:p14="http://schemas.microsoft.com/office/powerpoint/2010/main" val="787894495"/>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b="1" dirty="0" smtClean="0">
                <a:solidFill>
                  <a:srgbClr val="00B0F0"/>
                </a:solidFill>
              </a:rPr>
              <a:t>Ergonomic and Adjustable Office Chairs</a:t>
            </a:r>
          </a:p>
          <a:p>
            <a:pPr marL="0">
              <a:spcBef>
                <a:spcPts val="0"/>
              </a:spcBef>
            </a:pPr>
            <a:r>
              <a:rPr lang="en-US" sz="2200" dirty="0">
                <a:solidFill>
                  <a:srgbClr val="002060"/>
                </a:solidFill>
              </a:rPr>
              <a:t>Backrest, </a:t>
            </a:r>
            <a:r>
              <a:rPr lang="en-US" sz="2200" dirty="0" smtClean="0">
                <a:solidFill>
                  <a:srgbClr val="002060"/>
                </a:solidFill>
              </a:rPr>
              <a:t>armrest, seat height, </a:t>
            </a:r>
            <a:r>
              <a:rPr lang="en-US" sz="2200" dirty="0">
                <a:solidFill>
                  <a:srgbClr val="002060"/>
                </a:solidFill>
              </a:rPr>
              <a:t>and pan angles are features that support neutral sitting </a:t>
            </a:r>
            <a:r>
              <a:rPr lang="en-US" sz="2200" dirty="0" smtClean="0">
                <a:solidFill>
                  <a:srgbClr val="002060"/>
                </a:solidFill>
              </a:rPr>
              <a:t>positions.</a:t>
            </a:r>
            <a:endParaRPr lang="en-US" sz="2200" dirty="0">
              <a:solidFill>
                <a:srgbClr val="002060"/>
              </a:solidFill>
            </a:endParaRPr>
          </a:p>
          <a:p>
            <a:pPr lvl="1"/>
            <a:r>
              <a:rPr lang="en-US" sz="2200" dirty="0" smtClean="0"/>
              <a:t>Overall </a:t>
            </a:r>
            <a:r>
              <a:rPr lang="en-US" sz="2200" dirty="0"/>
              <a:t>Body Weakness/Strength</a:t>
            </a:r>
          </a:p>
          <a:p>
            <a:pPr lvl="1"/>
            <a:r>
              <a:rPr lang="en-US" sz="2200" dirty="0"/>
              <a:t>Pain</a:t>
            </a:r>
          </a:p>
          <a:p>
            <a:pPr lvl="1"/>
            <a:r>
              <a:rPr lang="en-US" sz="2200" dirty="0"/>
              <a:t>Sitting</a:t>
            </a:r>
          </a:p>
          <a:p>
            <a:endParaRPr lang="en-US" sz="2000" b="1" dirty="0" smtClean="0">
              <a:solidFill>
                <a:srgbClr val="00B0F0"/>
              </a:solidFill>
            </a:endParaRPr>
          </a:p>
          <a:p>
            <a:endParaRPr lang="en-US" sz="2000" b="1" dirty="0" smtClean="0">
              <a:solidFill>
                <a:srgbClr val="00B0F0"/>
              </a:solidFill>
            </a:endParaRPr>
          </a:p>
          <a:p>
            <a:endParaRPr lang="en-US" sz="2000" b="1" dirty="0">
              <a:solidFill>
                <a:srgbClr val="00B0F0"/>
              </a:solidFill>
            </a:endParaRPr>
          </a:p>
          <a:p>
            <a:endParaRPr lang="en-US" sz="2000" b="1" dirty="0" smtClean="0">
              <a:solidFill>
                <a:srgbClr val="00B0F0"/>
              </a:solidFill>
            </a:endParaRPr>
          </a:p>
          <a:p>
            <a:endParaRPr lang="en-US" sz="2000" b="1" dirty="0">
              <a:solidFill>
                <a:srgbClr val="00B0F0"/>
              </a:solidFill>
            </a:endParaRPr>
          </a:p>
          <a:p>
            <a:endParaRPr lang="en-US" sz="2000" b="1" dirty="0">
              <a:solidFill>
                <a:srgbClr val="00B0F0"/>
              </a:solidFill>
            </a:endParaRPr>
          </a:p>
          <a:p>
            <a:pPr marL="0">
              <a:spcBef>
                <a:spcPts val="0"/>
              </a:spcBef>
            </a:pPr>
            <a:r>
              <a:rPr lang="en-US" sz="2000" dirty="0" smtClean="0">
                <a:solidFill>
                  <a:srgbClr val="002060"/>
                </a:solidFill>
              </a:rPr>
              <a:t>Best </a:t>
            </a:r>
            <a:r>
              <a:rPr lang="en-US" sz="2000" dirty="0">
                <a:solidFill>
                  <a:srgbClr val="002060"/>
                </a:solidFill>
              </a:rPr>
              <a:t>Practices for Addressing Requests for Ergonomic </a:t>
            </a:r>
            <a:r>
              <a:rPr lang="en-US" sz="2000" dirty="0" smtClean="0">
                <a:solidFill>
                  <a:srgbClr val="002060"/>
                </a:solidFill>
              </a:rPr>
              <a:t>Chairs </a:t>
            </a:r>
            <a:r>
              <a:rPr lang="en-US" sz="2000" dirty="0">
                <a:solidFill>
                  <a:srgbClr val="002060"/>
                </a:solidFill>
              </a:rPr>
              <a:t>at </a:t>
            </a:r>
            <a:r>
              <a:rPr lang="en-US" sz="2000" dirty="0">
                <a:solidFill>
                  <a:srgbClr val="002060"/>
                </a:solidFill>
                <a:hlinkClick r:id="rId2"/>
              </a:rPr>
              <a:t>https://</a:t>
            </a:r>
            <a:r>
              <a:rPr lang="en-US" sz="2000" dirty="0" smtClean="0">
                <a:solidFill>
                  <a:srgbClr val="002060"/>
                </a:solidFill>
                <a:hlinkClick r:id="rId2"/>
              </a:rPr>
              <a:t>askjan.org/publications/consultants-corner/vol12iss05.cfm</a:t>
            </a:r>
            <a:endParaRPr lang="en-US" sz="2000" dirty="0" smtClean="0">
              <a:solidFill>
                <a:srgbClr val="002060"/>
              </a:solidFill>
            </a:endParaRPr>
          </a:p>
          <a:p>
            <a:endParaRPr lang="en-US" sz="2000" b="1"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5" name="Picture 4" descr="ergonomic chai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812" y="2984268"/>
            <a:ext cx="3416428" cy="2484675"/>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559584800"/>
      </p:ext>
    </p:extLst>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Content Placeholder 3"/>
          <p:cNvSpPr>
            <a:spLocks noGrp="1"/>
          </p:cNvSpPr>
          <p:nvPr>
            <p:ph idx="1"/>
          </p:nvPr>
        </p:nvSpPr>
        <p:spPr>
          <a:xfrm>
            <a:off x="838200" y="1295400"/>
            <a:ext cx="7848600" cy="5184775"/>
          </a:xfrm>
        </p:spPr>
        <p:txBody>
          <a:bodyPr/>
          <a:lstStyle/>
          <a:p>
            <a:r>
              <a:rPr lang="en-US" altLang="en-US" smtClean="0"/>
              <a:t> </a:t>
            </a:r>
          </a:p>
        </p:txBody>
      </p:sp>
      <p:sp>
        <p:nvSpPr>
          <p:cNvPr id="2119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F4804E4B-15D1-4769-A7A2-CC5933C1E282}" type="slidenum">
              <a:rPr lang="en-US" altLang="en-US" sz="1400" smtClean="0">
                <a:solidFill>
                  <a:srgbClr val="FFFFFF"/>
                </a:solidFill>
              </a:rPr>
              <a:pPr fontAlgn="base">
                <a:spcBef>
                  <a:spcPct val="0"/>
                </a:spcBef>
                <a:spcAft>
                  <a:spcPct val="0"/>
                </a:spcAft>
                <a:buFontTx/>
                <a:buNone/>
              </a:pPr>
              <a:t>50</a:t>
            </a:fld>
            <a:endParaRPr lang="en-US" altLang="en-US" sz="1400" smtClean="0">
              <a:solidFill>
                <a:srgbClr val="FFFFFF"/>
              </a:solidFill>
            </a:endParaRPr>
          </a:p>
        </p:txBody>
      </p:sp>
      <p:sp>
        <p:nvSpPr>
          <p:cNvPr id="211972"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t>Questions? AskJAN.org</a:t>
            </a:r>
          </a:p>
        </p:txBody>
      </p:sp>
      <p:pic>
        <p:nvPicPr>
          <p:cNvPr id="211973" name="Picture 1" descr="screengrab of askjan.org home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3" y="1346200"/>
            <a:ext cx="7407275"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849258"/>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solidFill>
                  <a:srgbClr val="00B0F0"/>
                </a:solidFill>
              </a:rPr>
              <a:t>Ergonomic and Adjustable Office Chairs</a:t>
            </a:r>
          </a:p>
          <a:p>
            <a:pPr marL="0">
              <a:spcBef>
                <a:spcPts val="0"/>
              </a:spcBef>
            </a:pPr>
            <a:endParaRPr lang="en-US" sz="2400" b="1" dirty="0" smtClean="0">
              <a:solidFill>
                <a:srgbClr val="002060"/>
              </a:solidFill>
            </a:endParaRPr>
          </a:p>
          <a:p>
            <a:pPr marL="0" indent="0">
              <a:spcBef>
                <a:spcPts val="0"/>
              </a:spcBef>
            </a:pPr>
            <a:r>
              <a:rPr lang="en-US" sz="2200" dirty="0" smtClean="0"/>
              <a:t>A courthouse clerk with arthritis</a:t>
            </a:r>
          </a:p>
          <a:p>
            <a:pPr marL="0" indent="0">
              <a:spcBef>
                <a:spcPts val="0"/>
              </a:spcBef>
            </a:pPr>
            <a:r>
              <a:rPr lang="en-US" sz="2200" dirty="0" smtClean="0"/>
              <a:t>in her back has been needing to </a:t>
            </a:r>
          </a:p>
          <a:p>
            <a:pPr marL="0" indent="0">
              <a:spcBef>
                <a:spcPts val="0"/>
              </a:spcBef>
            </a:pPr>
            <a:r>
              <a:rPr lang="en-US" sz="2200" dirty="0" smtClean="0"/>
              <a:t>leave work early due to swelling </a:t>
            </a:r>
          </a:p>
          <a:p>
            <a:pPr marL="0" indent="0">
              <a:spcBef>
                <a:spcPts val="0"/>
              </a:spcBef>
            </a:pPr>
            <a:r>
              <a:rPr lang="en-US" sz="2200" dirty="0" smtClean="0"/>
              <a:t>and pain.</a:t>
            </a:r>
          </a:p>
          <a:p>
            <a:pPr marL="0" indent="0">
              <a:spcBef>
                <a:spcPts val="0"/>
              </a:spcBef>
            </a:pPr>
            <a:r>
              <a:rPr lang="en-US" sz="2200" dirty="0" smtClean="0"/>
              <a:t> </a:t>
            </a:r>
          </a:p>
          <a:p>
            <a:pPr marL="0" indent="0">
              <a:spcBef>
                <a:spcPts val="0"/>
              </a:spcBef>
            </a:pPr>
            <a:r>
              <a:rPr lang="en-US" sz="2200" dirty="0" smtClean="0"/>
              <a:t>She was provided with an </a:t>
            </a:r>
          </a:p>
          <a:p>
            <a:pPr marL="0" indent="0">
              <a:spcBef>
                <a:spcPts val="0"/>
              </a:spcBef>
            </a:pPr>
            <a:r>
              <a:rPr lang="en-US" sz="2200" b="1" dirty="0" smtClean="0"/>
              <a:t>ergonomic and adjustable </a:t>
            </a:r>
          </a:p>
          <a:p>
            <a:pPr marL="0" indent="0">
              <a:spcBef>
                <a:spcPts val="0"/>
              </a:spcBef>
            </a:pPr>
            <a:r>
              <a:rPr lang="en-US" sz="2200" b="1" dirty="0" smtClean="0"/>
              <a:t>office chair</a:t>
            </a:r>
            <a:r>
              <a:rPr lang="en-US" sz="2200" dirty="0" smtClean="0"/>
              <a:t> to help provide her </a:t>
            </a:r>
          </a:p>
          <a:p>
            <a:pPr marL="0" indent="0">
              <a:spcBef>
                <a:spcPts val="0"/>
              </a:spcBef>
            </a:pPr>
            <a:r>
              <a:rPr lang="en-US" sz="2200" dirty="0" smtClean="0"/>
              <a:t>with additional back support.</a:t>
            </a:r>
          </a:p>
          <a:p>
            <a:pPr marL="0"/>
            <a:endParaRPr lang="en-US" sz="2000" b="1"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5122" name="Picture 2" descr="Huntington Office Ergonomic C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094" y="2112797"/>
            <a:ext cx="2667000" cy="3990976"/>
          </a:xfrm>
          <a:prstGeom prst="rect">
            <a:avLst/>
          </a:prstGeom>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261600509"/>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a:spcBef>
                <a:spcPts val="0"/>
              </a:spcBef>
            </a:pPr>
            <a:r>
              <a:rPr lang="en-US" sz="2400" b="1" dirty="0" smtClean="0">
                <a:solidFill>
                  <a:srgbClr val="00B0F0"/>
                </a:solidFill>
              </a:rPr>
              <a:t>Speech Recognition Software</a:t>
            </a:r>
          </a:p>
          <a:p>
            <a:pPr marL="0">
              <a:spcBef>
                <a:spcPts val="0"/>
              </a:spcBef>
            </a:pPr>
            <a:r>
              <a:rPr lang="en-US" sz="2200" b="0" dirty="0" smtClean="0">
                <a:solidFill>
                  <a:srgbClr val="003A88"/>
                </a:solidFill>
              </a:rPr>
              <a:t>Speech </a:t>
            </a:r>
            <a:r>
              <a:rPr lang="en-US" sz="2200" b="0" dirty="0">
                <a:solidFill>
                  <a:srgbClr val="003A88"/>
                </a:solidFill>
              </a:rPr>
              <a:t>recognition software is made for computer users with a variety of limitations, including individuals with no hand or finger movement.</a:t>
            </a:r>
            <a:endParaRPr lang="en-US" sz="2200" b="0" dirty="0">
              <a:solidFill>
                <a:srgbClr val="00B0F0"/>
              </a:solidFill>
            </a:endParaRPr>
          </a:p>
          <a:p>
            <a:endParaRPr lang="en-US" sz="2000" b="0" dirty="0" smtClean="0">
              <a:solidFill>
                <a:srgbClr val="00B0F0"/>
              </a:solidFill>
            </a:endParaRPr>
          </a:p>
          <a:p>
            <a:endParaRPr lang="en-US" sz="2000" b="1" dirty="0" smtClean="0">
              <a:solidFill>
                <a:srgbClr val="002060"/>
              </a:solidFill>
            </a:endParaRPr>
          </a:p>
          <a:p>
            <a:endParaRPr lang="en-US" sz="2000" b="1" dirty="0" smtClean="0">
              <a:solidFill>
                <a:srgbClr val="002060"/>
              </a:solidFill>
            </a:endParaRPr>
          </a:p>
          <a:p>
            <a:endParaRPr lang="en-US" sz="2000" b="1" dirty="0">
              <a:solidFill>
                <a:srgbClr val="002060"/>
              </a:solidFill>
            </a:endParaRPr>
          </a:p>
          <a:p>
            <a:endParaRPr lang="en-US" sz="2000" b="1" dirty="0">
              <a:solidFill>
                <a:srgbClr val="002060"/>
              </a:solidFill>
            </a:endParaRPr>
          </a:p>
          <a:p>
            <a:endParaRPr lang="en-US" sz="2000" b="1" dirty="0" smtClean="0">
              <a:solidFill>
                <a:srgbClr val="002060"/>
              </a:solidFill>
            </a:endParaRPr>
          </a:p>
          <a:p>
            <a:endParaRPr lang="en-US" sz="2000" b="1" dirty="0" smtClean="0">
              <a:solidFill>
                <a:srgbClr val="002060"/>
              </a:solidFill>
            </a:endParaRPr>
          </a:p>
          <a:p>
            <a:endParaRPr lang="en-US" sz="2000" b="1" dirty="0" smtClean="0">
              <a:solidFill>
                <a:srgbClr val="002060"/>
              </a:solidFill>
            </a:endParaRPr>
          </a:p>
          <a:p>
            <a:pPr marL="0" indent="0"/>
            <a:r>
              <a:rPr lang="en-US" sz="2000" b="0" dirty="0" smtClean="0">
                <a:solidFill>
                  <a:srgbClr val="002060"/>
                </a:solidFill>
              </a:rPr>
              <a:t>How </a:t>
            </a:r>
            <a:r>
              <a:rPr lang="en-US" sz="2000" b="0" dirty="0">
                <a:solidFill>
                  <a:srgbClr val="002060"/>
                </a:solidFill>
              </a:rPr>
              <a:t>to Train Your Dragon at </a:t>
            </a:r>
            <a:r>
              <a:rPr lang="en-US" sz="2000" b="0" dirty="0">
                <a:solidFill>
                  <a:srgbClr val="002060"/>
                </a:solidFill>
                <a:hlinkClick r:id="rId2"/>
              </a:rPr>
              <a:t>https://</a:t>
            </a:r>
            <a:r>
              <a:rPr lang="en-US" sz="2000" b="0" dirty="0" smtClean="0">
                <a:solidFill>
                  <a:srgbClr val="002060"/>
                </a:solidFill>
                <a:hlinkClick r:id="rId2"/>
              </a:rPr>
              <a:t>askjan.org/articles/How-to-Train-Your-Dragon.cfm</a:t>
            </a:r>
            <a:endParaRPr lang="en-US" sz="2000" b="0"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1026" name="Picture 2" descr="https://jems.jan.wvu.edu/Products/Images/302/s0548443_s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401" y="2716445"/>
            <a:ext cx="2955760" cy="295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12772"/>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a:spcBef>
                <a:spcPts val="0"/>
              </a:spcBef>
            </a:pPr>
            <a:r>
              <a:rPr lang="en-US" sz="2400" b="1" dirty="0" smtClean="0">
                <a:solidFill>
                  <a:srgbClr val="00B0F0"/>
                </a:solidFill>
              </a:rPr>
              <a:t>Speech Recognition Software</a:t>
            </a:r>
          </a:p>
          <a:p>
            <a:pPr marL="0">
              <a:spcBef>
                <a:spcPts val="0"/>
              </a:spcBef>
            </a:pPr>
            <a:endParaRPr lang="en-US" sz="2400" dirty="0" smtClean="0">
              <a:solidFill>
                <a:srgbClr val="003A88"/>
              </a:solidFill>
            </a:endParaRPr>
          </a:p>
          <a:p>
            <a:pPr marL="0" indent="0">
              <a:spcBef>
                <a:spcPts val="0"/>
              </a:spcBef>
            </a:pPr>
            <a:r>
              <a:rPr lang="en-US" sz="2200" b="0" dirty="0"/>
              <a:t>A mental health counselor </a:t>
            </a:r>
            <a:r>
              <a:rPr lang="en-US" sz="2200" b="0" dirty="0" smtClean="0"/>
              <a:t>with</a:t>
            </a:r>
          </a:p>
          <a:p>
            <a:pPr marL="0" indent="0">
              <a:spcBef>
                <a:spcPts val="0"/>
              </a:spcBef>
            </a:pPr>
            <a:r>
              <a:rPr lang="en-US" sz="2200" b="0" dirty="0" smtClean="0"/>
              <a:t>carpal </a:t>
            </a:r>
            <a:r>
              <a:rPr lang="en-US" sz="2200" b="0" dirty="0"/>
              <a:t>tunnel syndrome was </a:t>
            </a:r>
            <a:endParaRPr lang="en-US" sz="2200" b="0" dirty="0" smtClean="0"/>
          </a:p>
          <a:p>
            <a:pPr marL="0" indent="0">
              <a:spcBef>
                <a:spcPts val="0"/>
              </a:spcBef>
            </a:pPr>
            <a:r>
              <a:rPr lang="en-US" sz="2200" b="0" dirty="0" smtClean="0"/>
              <a:t>having </a:t>
            </a:r>
            <a:r>
              <a:rPr lang="en-US" sz="2200" b="0" dirty="0"/>
              <a:t>difficulty in typing up all </a:t>
            </a:r>
            <a:endParaRPr lang="en-US" sz="2200" b="0" dirty="0" smtClean="0"/>
          </a:p>
          <a:p>
            <a:pPr marL="0" indent="0">
              <a:spcBef>
                <a:spcPts val="0"/>
              </a:spcBef>
            </a:pPr>
            <a:r>
              <a:rPr lang="en-US" sz="2200" b="0" dirty="0" smtClean="0"/>
              <a:t>of </a:t>
            </a:r>
            <a:r>
              <a:rPr lang="en-US" sz="2200" b="0" dirty="0"/>
              <a:t>his case notes. </a:t>
            </a:r>
            <a:endParaRPr lang="en-US" sz="2200" b="0" dirty="0" smtClean="0"/>
          </a:p>
          <a:p>
            <a:pPr marL="0" indent="0">
              <a:spcBef>
                <a:spcPts val="0"/>
              </a:spcBef>
            </a:pPr>
            <a:endParaRPr lang="en-US" sz="2200" b="0" dirty="0"/>
          </a:p>
          <a:p>
            <a:pPr marL="0" indent="0">
              <a:spcBef>
                <a:spcPts val="0"/>
              </a:spcBef>
            </a:pPr>
            <a:r>
              <a:rPr lang="en-US" sz="2200" b="0" dirty="0" smtClean="0"/>
              <a:t>He </a:t>
            </a:r>
            <a:r>
              <a:rPr lang="en-US" sz="2200" b="0" dirty="0"/>
              <a:t>was provided with </a:t>
            </a:r>
            <a:r>
              <a:rPr lang="en-US" sz="2200" dirty="0" smtClean="0"/>
              <a:t>speech </a:t>
            </a:r>
            <a:endParaRPr lang="en-US" sz="2200" dirty="0" smtClean="0"/>
          </a:p>
          <a:p>
            <a:pPr marL="0" indent="0">
              <a:spcBef>
                <a:spcPts val="0"/>
              </a:spcBef>
            </a:pPr>
            <a:r>
              <a:rPr lang="en-US" sz="2200" dirty="0" smtClean="0"/>
              <a:t>recognition software </a:t>
            </a:r>
            <a:r>
              <a:rPr lang="en-US" sz="2200" b="0" dirty="0"/>
              <a:t>to allow </a:t>
            </a:r>
            <a:endParaRPr lang="en-US" sz="2200" b="0" dirty="0" smtClean="0"/>
          </a:p>
          <a:p>
            <a:pPr marL="0" indent="0">
              <a:spcBef>
                <a:spcPts val="0"/>
              </a:spcBef>
            </a:pPr>
            <a:r>
              <a:rPr lang="en-US" sz="2200" b="0" dirty="0" smtClean="0"/>
              <a:t>him </a:t>
            </a:r>
            <a:r>
              <a:rPr lang="en-US" sz="2200" b="0" dirty="0"/>
              <a:t>to complete his case notes </a:t>
            </a:r>
            <a:endParaRPr lang="en-US" sz="2200" b="0" dirty="0" smtClean="0"/>
          </a:p>
          <a:p>
            <a:pPr marL="0" indent="0">
              <a:spcBef>
                <a:spcPts val="0"/>
              </a:spcBef>
            </a:pPr>
            <a:r>
              <a:rPr lang="en-US" sz="2200" b="0" dirty="0" smtClean="0"/>
              <a:t>without </a:t>
            </a:r>
            <a:r>
              <a:rPr lang="en-US" sz="2200" b="0" dirty="0"/>
              <a:t>needing to type </a:t>
            </a:r>
            <a:r>
              <a:rPr lang="en-US" sz="2200" b="0" dirty="0" smtClean="0"/>
              <a:t>on </a:t>
            </a:r>
            <a:r>
              <a:rPr lang="en-US" sz="2200" b="0" dirty="0"/>
              <a:t>a </a:t>
            </a:r>
            <a:endParaRPr lang="en-US" sz="2200" b="0" dirty="0" smtClean="0"/>
          </a:p>
          <a:p>
            <a:pPr marL="0" indent="0">
              <a:spcBef>
                <a:spcPts val="0"/>
              </a:spcBef>
            </a:pPr>
            <a:r>
              <a:rPr lang="en-US" sz="2200" b="0" dirty="0" smtClean="0"/>
              <a:t>keyboard.</a:t>
            </a:r>
            <a:endParaRPr lang="en-US" sz="2200" b="0" dirty="0" smtClean="0">
              <a:solidFill>
                <a:srgbClr val="00B0F0"/>
              </a:solidFill>
            </a:endParaRPr>
          </a:p>
          <a:p>
            <a:endParaRPr lang="en-US" sz="2000" b="1" dirty="0" smtClean="0">
              <a:solidFill>
                <a:srgbClr val="002060"/>
              </a:solidFill>
            </a:endParaRPr>
          </a:p>
          <a:p>
            <a:endParaRPr lang="en-US" sz="2000" b="1" dirty="0" smtClean="0">
              <a:solidFill>
                <a:srgbClr val="002060"/>
              </a:solidFill>
            </a:endParaRPr>
          </a:p>
          <a:p>
            <a:endParaRPr lang="en-US" sz="2000" b="1" dirty="0">
              <a:solidFill>
                <a:srgbClr val="002060"/>
              </a:solidFill>
            </a:endParaRPr>
          </a:p>
          <a:p>
            <a:endParaRPr lang="en-US" sz="2000" b="1" dirty="0">
              <a:solidFill>
                <a:srgbClr val="002060"/>
              </a:solidFill>
            </a:endParaRPr>
          </a:p>
          <a:p>
            <a:endParaRPr lang="en-US" sz="2000" b="1" dirty="0" smtClean="0">
              <a:solidFill>
                <a:srgbClr val="002060"/>
              </a:solidFill>
            </a:endParaRPr>
          </a:p>
          <a:p>
            <a:endParaRPr lang="en-US" sz="2000" b="1" dirty="0" smtClean="0">
              <a:solidFill>
                <a:srgbClr val="002060"/>
              </a:solidFill>
            </a:endParaRPr>
          </a:p>
          <a:p>
            <a:endParaRPr lang="en-US" sz="2000" b="1" dirty="0" smtClean="0">
              <a:solidFill>
                <a:srgbClr val="002060"/>
              </a:solidFill>
            </a:endParaRPr>
          </a:p>
          <a:p>
            <a:endParaRPr lang="en-US" sz="2000" b="1" dirty="0">
              <a:solidFill>
                <a:srgbClr val="00206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6146" name="Picture 2" descr=" iLis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367" y="2558986"/>
            <a:ext cx="28575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17900"/>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sz="2400" b="1" dirty="0" smtClean="0">
                <a:solidFill>
                  <a:srgbClr val="00B0F0"/>
                </a:solidFill>
              </a:rPr>
              <a:t>Padded Edging</a:t>
            </a:r>
          </a:p>
          <a:p>
            <a:pPr marL="0">
              <a:spcBef>
                <a:spcPts val="0"/>
              </a:spcBef>
            </a:pPr>
            <a:r>
              <a:rPr lang="en-US" sz="2400" dirty="0">
                <a:solidFill>
                  <a:srgbClr val="002060"/>
                </a:solidFill>
              </a:rPr>
              <a:t>Soft, protective padding used to cover posts, signs, walls and other surfaces to protect from injury</a:t>
            </a:r>
            <a:r>
              <a:rPr lang="en-US" sz="2400" dirty="0" smtClean="0">
                <a:solidFill>
                  <a:srgbClr val="002060"/>
                </a:solidFill>
              </a:rPr>
              <a:t>.</a:t>
            </a:r>
          </a:p>
          <a:p>
            <a:pPr marL="690563" lvl="2" indent="-233363">
              <a:spcBef>
                <a:spcPts val="600"/>
              </a:spcBef>
            </a:pPr>
            <a:r>
              <a:rPr lang="en-US" sz="2200" dirty="0" smtClean="0">
                <a:solidFill>
                  <a:srgbClr val="002060"/>
                </a:solidFill>
              </a:rPr>
              <a:t>Balancing</a:t>
            </a:r>
            <a:endParaRPr lang="en-US" sz="2200" dirty="0" smtClean="0">
              <a:solidFill>
                <a:srgbClr val="002060"/>
              </a:solidFill>
            </a:endParaRPr>
          </a:p>
          <a:p>
            <a:pPr marL="690563" lvl="2" indent="-233363">
              <a:spcBef>
                <a:spcPts val="600"/>
              </a:spcBef>
            </a:pPr>
            <a:r>
              <a:rPr lang="en-US" sz="2200" dirty="0" smtClean="0">
                <a:solidFill>
                  <a:srgbClr val="002060"/>
                </a:solidFill>
              </a:rPr>
              <a:t>Dizziness</a:t>
            </a:r>
          </a:p>
          <a:p>
            <a:pPr marL="690563" lvl="2" indent="-233363">
              <a:spcBef>
                <a:spcPts val="600"/>
              </a:spcBef>
            </a:pPr>
            <a:r>
              <a:rPr lang="en-US" sz="2200" dirty="0" smtClean="0">
                <a:solidFill>
                  <a:srgbClr val="002060"/>
                </a:solidFill>
              </a:rPr>
              <a:t>Seizure activity</a:t>
            </a:r>
          </a:p>
          <a:p>
            <a:pPr marL="690563" lvl="2" indent="-233363">
              <a:spcBef>
                <a:spcPts val="600"/>
              </a:spcBef>
            </a:pPr>
            <a:r>
              <a:rPr lang="en-US" sz="2200" dirty="0" smtClean="0">
                <a:solidFill>
                  <a:srgbClr val="002060"/>
                </a:solidFill>
              </a:rPr>
              <a:t>Spasm/tremor/tic</a:t>
            </a:r>
            <a:endParaRPr lang="en-US" sz="2200" dirty="0">
              <a:solidFill>
                <a:srgbClr val="002060"/>
              </a:solidFill>
            </a:endParaRPr>
          </a:p>
          <a:p>
            <a:r>
              <a:rPr lang="en-US" sz="2400" b="1" dirty="0" smtClean="0">
                <a:solidFill>
                  <a:srgbClr val="00B0F0"/>
                </a:solidFill>
              </a:rPr>
              <a:t> </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457735-EDA7-4C55-9008-7596A345DDB1}"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itle 1"/>
          <p:cNvSpPr txBox="1">
            <a:spLocks/>
          </p:cNvSpPr>
          <p:nvPr/>
        </p:nvSpPr>
        <p:spPr bwMode="auto">
          <a:xfrm>
            <a:off x="5334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2C5F"/>
                </a:solidFill>
                <a:effectLst/>
                <a:uLnTx/>
                <a:uFillTx/>
                <a:latin typeface="Arial" panose="020B0604020202020204" pitchFamily="34" charset="0"/>
                <a:ea typeface="+mn-ea"/>
                <a:cs typeface="Arial" panose="020B0604020202020204" pitchFamily="34" charset="0"/>
              </a:rPr>
              <a:t>Office Setting</a:t>
            </a:r>
          </a:p>
        </p:txBody>
      </p:sp>
      <p:pic>
        <p:nvPicPr>
          <p:cNvPr id="1026" name="Picture 2" descr="Industrial Grade Shock-Absorbing Safety Pad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117" y="2802341"/>
            <a:ext cx="3771207" cy="2828408"/>
          </a:xfrm>
          <a:prstGeom prst="rect">
            <a:avLst/>
          </a:prstGeom>
          <a:extLst/>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325809547"/>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876</TotalTime>
  <Words>2097</Words>
  <Application>Microsoft Office PowerPoint</Application>
  <PresentationFormat>On-screen Show (4:3)</PresentationFormat>
  <Paragraphs>331</Paragraphs>
  <Slides>50</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50</vt:i4>
      </vt:variant>
    </vt:vector>
  </HeadingPairs>
  <TitlesOfParts>
    <vt:vector size="58" baseType="lpstr">
      <vt:lpstr>Arial</vt:lpstr>
      <vt:lpstr>Calibri</vt:lpstr>
      <vt:lpstr>Times</vt:lpstr>
      <vt:lpstr>Wingdings</vt:lpstr>
      <vt:lpstr>16_Office Theme</vt:lpstr>
      <vt:lpstr>17_Office Theme</vt:lpstr>
      <vt:lpstr>20_Office Theme</vt:lpstr>
      <vt:lpstr>6_Office Theme</vt:lpstr>
      <vt:lpstr>PowerPoint Presentation</vt:lpstr>
      <vt:lpstr>Motor Impairments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Dorinzi</dc:creator>
  <cp:lastModifiedBy>Beth Loy</cp:lastModifiedBy>
  <cp:revision>73</cp:revision>
  <dcterms:created xsi:type="dcterms:W3CDTF">2018-11-07T17:27:02Z</dcterms:created>
  <dcterms:modified xsi:type="dcterms:W3CDTF">2018-12-19T20:11:13Z</dcterms:modified>
</cp:coreProperties>
</file>