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322" r:id="rId3"/>
    <p:sldId id="313" r:id="rId4"/>
    <p:sldId id="320" r:id="rId5"/>
    <p:sldId id="261" r:id="rId6"/>
    <p:sldId id="296" r:id="rId7"/>
    <p:sldId id="321" r:id="rId8"/>
    <p:sldId id="259" r:id="rId9"/>
    <p:sldId id="260" r:id="rId10"/>
    <p:sldId id="273" r:id="rId11"/>
    <p:sldId id="295" r:id="rId12"/>
    <p:sldId id="316" r:id="rId13"/>
    <p:sldId id="265" r:id="rId14"/>
    <p:sldId id="297" r:id="rId15"/>
    <p:sldId id="274" r:id="rId16"/>
    <p:sldId id="300" r:id="rId17"/>
    <p:sldId id="315" r:id="rId18"/>
    <p:sldId id="311" r:id="rId19"/>
    <p:sldId id="279" r:id="rId20"/>
    <p:sldId id="312" r:id="rId21"/>
    <p:sldId id="286" r:id="rId22"/>
    <p:sldId id="262" r:id="rId23"/>
    <p:sldId id="317" r:id="rId24"/>
    <p:sldId id="288" r:id="rId25"/>
    <p:sldId id="263" r:id="rId26"/>
    <p:sldId id="257" r:id="rId27"/>
    <p:sldId id="307" r:id="rId28"/>
    <p:sldId id="308" r:id="rId29"/>
    <p:sldId id="319" r:id="rId30"/>
    <p:sldId id="258" r:id="rId31"/>
    <p:sldId id="309" r:id="rId32"/>
    <p:sldId id="318" r:id="rId33"/>
    <p:sldId id="264" r:id="rId34"/>
  </p:sldIdLst>
  <p:sldSz cx="12192000" cy="6858000"/>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B937E-F1F8-494D-8E52-5423C1E9D0F6}"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FBA42-4708-452F-B980-EC4747D58399}" type="slidenum">
              <a:rPr lang="en-US" smtClean="0"/>
              <a:t>‹#›</a:t>
            </a:fld>
            <a:endParaRPr lang="en-US"/>
          </a:p>
        </p:txBody>
      </p:sp>
    </p:spTree>
    <p:extLst>
      <p:ext uri="{BB962C8B-B14F-4D97-AF65-F5344CB8AC3E}">
        <p14:creationId xmlns:p14="http://schemas.microsoft.com/office/powerpoint/2010/main" val="248597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	</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D2BEE97-D5D5-4962-BBB2-231B5EE082F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01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Lewis v. City of Union City, Ga</a:t>
            </a:r>
            <a:r>
              <a:rPr lang="en-US" sz="1200" u="none" strike="noStrike" kern="1200" dirty="0">
                <a:solidFill>
                  <a:schemeClr val="tx1"/>
                </a:solidFill>
                <a:effectLst/>
                <a:latin typeface="+mn-lt"/>
                <a:ea typeface="+mn-ea"/>
                <a:cs typeface="+mn-cs"/>
              </a:rPr>
              <a:t>., 877 F.3d 1000 (11th Cir. 2017). Police detective who had a mild heart attack years earlier was placed on administrative leave based on her doctor’s recommendation that she not participate in new training activity that involved receiving a Taser shock. Three weeks later, plaintiff was terminated, ostensibly because her accrued leave had expired and she had not completed paperwork to apply for FMLA leave. Denying summary judgment for employer on disparate treatment claim, court found that even if insufficient evidence to establish effects of heart attack substantially limited sleeping or breathing (the major life activities she identified), there was sufficient evidence from which jury could conclude defendant regarded plaintiff as having a disability. Stated reason for putting plaintiff on leave was fear for her safety in view of her heart condition; court expressed doubt as to whether this reason could be separated from any perception that plaintiff had a physical impairment. Court noted the issue of “regarded as” coverage had to be separated from the inquiry as to whether the plaintiff posed a direct threat.</a:t>
            </a:r>
            <a:endParaRPr lang="en-US" sz="1200" u="sng"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FC52916-C2BB-44C0-82C9-B8ECFAD09CCA}" type="slidenum">
              <a:rPr lang="en-US" smtClean="0"/>
              <a:t>7</a:t>
            </a:fld>
            <a:endParaRPr lang="en-US" dirty="0"/>
          </a:p>
        </p:txBody>
      </p:sp>
    </p:spTree>
    <p:extLst>
      <p:ext uri="{BB962C8B-B14F-4D97-AF65-F5344CB8AC3E}">
        <p14:creationId xmlns:p14="http://schemas.microsoft.com/office/powerpoint/2010/main" val="29289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7C338-E3C7-4BFB-BD93-ADFDB6CA0BB8}" type="slidenum">
              <a:rPr lang="en-US" smtClean="0"/>
              <a:t>18</a:t>
            </a:fld>
            <a:endParaRPr lang="en-US" dirty="0"/>
          </a:p>
        </p:txBody>
      </p:sp>
    </p:spTree>
    <p:extLst>
      <p:ext uri="{BB962C8B-B14F-4D97-AF65-F5344CB8AC3E}">
        <p14:creationId xmlns:p14="http://schemas.microsoft.com/office/powerpoint/2010/main" val="952988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7C338-E3C7-4BFB-BD93-ADFDB6CA0BB8}" type="slidenum">
              <a:rPr lang="en-US" smtClean="0"/>
              <a:t>20</a:t>
            </a:fld>
            <a:endParaRPr lang="en-US" dirty="0"/>
          </a:p>
        </p:txBody>
      </p:sp>
    </p:spTree>
    <p:extLst>
      <p:ext uri="{BB962C8B-B14F-4D97-AF65-F5344CB8AC3E}">
        <p14:creationId xmlns:p14="http://schemas.microsoft.com/office/powerpoint/2010/main" val="2289684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7C338-E3C7-4BFB-BD93-ADFDB6CA0BB8}" type="slidenum">
              <a:rPr lang="en-US" smtClean="0"/>
              <a:t>23</a:t>
            </a:fld>
            <a:endParaRPr lang="en-US" dirty="0"/>
          </a:p>
        </p:txBody>
      </p:sp>
    </p:spTree>
    <p:extLst>
      <p:ext uri="{BB962C8B-B14F-4D97-AF65-F5344CB8AC3E}">
        <p14:creationId xmlns:p14="http://schemas.microsoft.com/office/powerpoint/2010/main" val="83109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BD2987-2A8C-4E89-8679-C3B6C93C835C}"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265754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D2987-2A8C-4E89-8679-C3B6C93C835C}"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393998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D2987-2A8C-4E89-8679-C3B6C93C835C}"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3585172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1121834" y="381001"/>
            <a:ext cx="10460567"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p>
        </p:txBody>
      </p:sp>
      <p:sp>
        <p:nvSpPr>
          <p:cNvPr id="8" name="Content Placeholder 2"/>
          <p:cNvSpPr>
            <a:spLocks noGrp="1"/>
          </p:cNvSpPr>
          <p:nvPr>
            <p:ph idx="1"/>
          </p:nvPr>
        </p:nvSpPr>
        <p:spPr>
          <a:xfrm>
            <a:off x="1117600" y="3200400"/>
            <a:ext cx="104648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smtClean="0"/>
              <a:t>Click to edit Master text styles</a:t>
            </a:r>
          </a:p>
          <a:p>
            <a:pPr lvl="1"/>
            <a:r>
              <a:rPr lang="en-US" smtClean="0"/>
              <a:t>Second level</a:t>
            </a:r>
          </a:p>
        </p:txBody>
      </p:sp>
      <p:sp>
        <p:nvSpPr>
          <p:cNvPr id="5" name="Slide Number Placeholder 5"/>
          <p:cNvSpPr>
            <a:spLocks noGrp="1"/>
          </p:cNvSpPr>
          <p:nvPr>
            <p:ph type="sldNum" sz="quarter" idx="10"/>
          </p:nvPr>
        </p:nvSpPr>
        <p:spPr/>
        <p:txBody>
          <a:bodyPr/>
          <a:lstStyle>
            <a:lvl1pPr>
              <a:defRPr/>
            </a:lvl1pPr>
          </a:lstStyle>
          <a:p>
            <a:pPr>
              <a:defRPr/>
            </a:pPr>
            <a:fld id="{7BA5DF8A-08C5-4660-94FA-87F926E45D66}" type="slidenum">
              <a:rPr lang="en-US"/>
              <a:pPr>
                <a:defRPr/>
              </a:pPr>
              <a:t>‹#›</a:t>
            </a:fld>
            <a:endParaRPr lang="en-US" dirty="0"/>
          </a:p>
        </p:txBody>
      </p:sp>
      <p:pic>
        <p:nvPicPr>
          <p:cNvPr id="6"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57875" y="5334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3756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BD2987-2A8C-4E89-8679-C3B6C93C835C}"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5847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BD2987-2A8C-4E89-8679-C3B6C93C835C}" type="datetimeFigureOut">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257504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BD2987-2A8C-4E89-8679-C3B6C93C835C}"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371589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BD2987-2A8C-4E89-8679-C3B6C93C835C}" type="datetimeFigureOut">
              <a:rPr lang="en-US" smtClean="0"/>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287248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BD2987-2A8C-4E89-8679-C3B6C93C835C}" type="datetimeFigureOut">
              <a:rPr lang="en-US" smtClean="0"/>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348599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2987-2A8C-4E89-8679-C3B6C93C835C}" type="datetimeFigureOut">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151008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BD2987-2A8C-4E89-8679-C3B6C93C835C}"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56325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BD2987-2A8C-4E89-8679-C3B6C93C835C}" type="datetimeFigureOut">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594F7-064B-44EC-B487-4D39DFBC6327}" type="slidenum">
              <a:rPr lang="en-US" smtClean="0"/>
              <a:t>‹#›</a:t>
            </a:fld>
            <a:endParaRPr lang="en-US"/>
          </a:p>
        </p:txBody>
      </p:sp>
    </p:spTree>
    <p:extLst>
      <p:ext uri="{BB962C8B-B14F-4D97-AF65-F5344CB8AC3E}">
        <p14:creationId xmlns:p14="http://schemas.microsoft.com/office/powerpoint/2010/main" val="56969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2987-2A8C-4E89-8679-C3B6C93C835C}" type="datetimeFigureOut">
              <a:rPr lang="en-US" smtClean="0"/>
              <a:t>7/16/2018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594F7-064B-44EC-B487-4D39DFBC6327}" type="slidenum">
              <a:rPr lang="en-US" smtClean="0"/>
              <a:t>‹#›</a:t>
            </a:fld>
            <a:endParaRPr lang="en-US"/>
          </a:p>
        </p:txBody>
      </p:sp>
    </p:spTree>
    <p:extLst>
      <p:ext uri="{BB962C8B-B14F-4D97-AF65-F5344CB8AC3E}">
        <p14:creationId xmlns:p14="http://schemas.microsoft.com/office/powerpoint/2010/main" val="261477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template.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0163"/>
            <a:ext cx="12192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11480800" y="6492876"/>
            <a:ext cx="7112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cs typeface="Arial" panose="020B0604020202020204" pitchFamily="34" charset="0"/>
              </a:defRPr>
            </a:lvl1pPr>
          </a:lstStyle>
          <a:p>
            <a:pPr>
              <a:defRPr/>
            </a:pPr>
            <a:fld id="{C66CEE50-AEC3-4864-ACF9-50FE49E5DD0D}" type="slidenum">
              <a:rPr lang="en-US"/>
              <a:pPr>
                <a:defRPr/>
              </a:pPr>
              <a:t>‹#›</a:t>
            </a:fld>
            <a:endParaRPr lang="en-US" dirty="0"/>
          </a:p>
        </p:txBody>
      </p:sp>
      <p:sp>
        <p:nvSpPr>
          <p:cNvPr id="14" name="Rectangle 13"/>
          <p:cNvSpPr/>
          <p:nvPr userDrawn="1"/>
        </p:nvSpPr>
        <p:spPr>
          <a:xfrm>
            <a:off x="812800" y="228600"/>
            <a:ext cx="10972800" cy="5334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53" name="Oval 41"/>
          <p:cNvSpPr>
            <a:spLocks noChangeArrowheads="1"/>
          </p:cNvSpPr>
          <p:nvPr userDrawn="1"/>
        </p:nvSpPr>
        <p:spPr bwMode="gray">
          <a:xfrm>
            <a:off x="393700" y="382588"/>
            <a:ext cx="1058111" cy="989012"/>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z="1800" dirty="0" smtClean="0">
              <a:latin typeface="Calibri" panose="020F0502020204030204" pitchFamily="34" charset="0"/>
            </a:endParaRPr>
          </a:p>
        </p:txBody>
      </p:sp>
      <p:sp>
        <p:nvSpPr>
          <p:cNvPr id="10" name="Rectangle 9"/>
          <p:cNvSpPr/>
          <p:nvPr userDrawn="1"/>
        </p:nvSpPr>
        <p:spPr>
          <a:xfrm>
            <a:off x="406400" y="838200"/>
            <a:ext cx="812800" cy="47244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55" name="Text Placeholder 2"/>
          <p:cNvSpPr>
            <a:spLocks noGrp="1"/>
          </p:cNvSpPr>
          <p:nvPr userDrawn="1">
            <p:ph type="body" idx="1"/>
          </p:nvPr>
        </p:nvSpPr>
        <p:spPr bwMode="auto">
          <a:xfrm>
            <a:off x="1117600" y="381000"/>
            <a:ext cx="104648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p>
        </p:txBody>
      </p:sp>
      <p:sp>
        <p:nvSpPr>
          <p:cNvPr id="2057" name="TextBox 14"/>
          <p:cNvSpPr txBox="1">
            <a:spLocks noChangeArrowheads="1"/>
          </p:cNvSpPr>
          <p:nvPr userDrawn="1"/>
        </p:nvSpPr>
        <p:spPr bwMode="auto">
          <a:xfrm>
            <a:off x="1574801" y="5867401"/>
            <a:ext cx="57502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1800" b="1" dirty="0" smtClean="0">
                <a:solidFill>
                  <a:schemeClr val="bg1"/>
                </a:solidFill>
                <a:cs typeface="Arial" panose="020B0604020202020204" pitchFamily="34" charset="0"/>
              </a:rPr>
              <a:t>JAN is a service of the U.S. Department of Labor’s </a:t>
            </a:r>
          </a:p>
          <a:p>
            <a:pPr eaLnBrk="1" hangingPunct="1">
              <a:defRPr/>
            </a:pPr>
            <a:r>
              <a:rPr lang="en-US" sz="1800" b="1" dirty="0" smtClean="0">
                <a:solidFill>
                  <a:schemeClr val="bg1"/>
                </a:solidFill>
                <a:cs typeface="Arial" panose="020B0604020202020204" pitchFamily="34" charset="0"/>
              </a:rPr>
              <a:t>Office of Disability Employment Policy. </a:t>
            </a:r>
          </a:p>
        </p:txBody>
      </p:sp>
      <p:pic>
        <p:nvPicPr>
          <p:cNvPr id="12" name="Picture 20" descr="ODEP Logo"/>
          <p:cNvPicPr>
            <a:picLocks noChangeAspect="1"/>
          </p:cNvPicPr>
          <p:nvPr userDrawn="1"/>
        </p:nvPicPr>
        <p:blipFill>
          <a:blip r:embed="rId4">
            <a:extLst>
              <a:ext uri="{28A0092B-C50C-407E-A947-70E740481C1C}">
                <a14:useLocalDpi xmlns:a14="http://schemas.microsoft.com/office/drawing/2010/main" val="0"/>
              </a:ext>
            </a:extLst>
          </a:blip>
          <a:srcRect r="74248"/>
          <a:stretch>
            <a:fillRect/>
          </a:stretch>
        </p:blipFill>
        <p:spPr bwMode="auto">
          <a:xfrm>
            <a:off x="304800" y="5791200"/>
            <a:ext cx="762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07439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eoc.gov/eeoc/newsroom/release/7-12-17.cf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skjan.org/media/downloads/ServiceAnimalsintheWorkplac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skjan.org/media/downloads/ServiceAnimalsintheWorkplac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ada.gov/regs2010/service_animal_qa.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ago.vermont.gov/wp-content/uploads/2018/06/Employer-MJ-Guidance-TOC.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eeoc.gov/eeoc/newsroom/release/5-18-18.cf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eeoc.gov/eeoc/newsroom/release/6-29-18a.cfm" TargetMode="External"/><Relationship Id="rId2" Type="http://schemas.openxmlformats.org/officeDocument/2006/relationships/hyperlink" Target="https://www.eeoc.gov/eeoc/newsroom/release/5-15-18.c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defRPr sz="3200">
                <a:solidFill>
                  <a:srgbClr val="002C5F"/>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2800">
                <a:solidFill>
                  <a:srgbClr val="002C5F"/>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rgbClr val="002C5F"/>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9pPr>
          </a:lstStyle>
          <a:p>
            <a:pPr fontAlgn="base">
              <a:spcBef>
                <a:spcPct val="0"/>
              </a:spcBef>
              <a:spcAft>
                <a:spcPct val="0"/>
              </a:spcAft>
            </a:pPr>
            <a:fld id="{9423E135-93A3-4D67-9880-84CB3B926187}" type="slidenum">
              <a:rPr lang="en-US" altLang="en-US" sz="1400">
                <a:solidFill>
                  <a:prstClr val="white"/>
                </a:solidFill>
              </a:rPr>
              <a:pPr fontAlgn="base">
                <a:spcBef>
                  <a:spcPct val="0"/>
                </a:spcBef>
                <a:spcAft>
                  <a:spcPct val="0"/>
                </a:spcAft>
              </a:pPr>
              <a:t>1</a:t>
            </a:fld>
            <a:endParaRPr lang="en-US" altLang="en-US" sz="1400">
              <a:solidFill>
                <a:prstClr val="white"/>
              </a:solidFill>
            </a:endParaRPr>
          </a:p>
        </p:txBody>
      </p:sp>
      <p:sp>
        <p:nvSpPr>
          <p:cNvPr id="31747" name="Content Placeholder 2"/>
          <p:cNvSpPr>
            <a:spLocks noGrp="1"/>
          </p:cNvSpPr>
          <p:nvPr>
            <p:ph idx="1"/>
          </p:nvPr>
        </p:nvSpPr>
        <p:spPr>
          <a:xfrm>
            <a:off x="4499811" y="2823410"/>
            <a:ext cx="7050505" cy="2891589"/>
          </a:xfrm>
          <a:noFill/>
          <a:extLst>
            <a:ext uri="{909E8E84-426E-40DD-AFC4-6F175D3DCCD1}">
              <a14:hiddenFill xmlns:a14="http://schemas.microsoft.com/office/drawing/2010/main">
                <a:solidFill>
                  <a:schemeClr val="bg1"/>
                </a:solidFill>
              </a14:hiddenFill>
            </a:ext>
          </a:extLst>
        </p:spPr>
        <p:txBody>
          <a:bodyPr anchor="ctr">
            <a:normAutofit/>
          </a:bodyPr>
          <a:lstStyle/>
          <a:p>
            <a:pPr marL="0" indent="0">
              <a:spcAft>
                <a:spcPts val="1200"/>
              </a:spcAft>
              <a:defRPr/>
            </a:pPr>
            <a:r>
              <a:rPr lang="en-US" altLang="en-US" sz="3300" dirty="0" smtClean="0"/>
              <a:t>ADA Update</a:t>
            </a:r>
          </a:p>
          <a:p>
            <a:pPr marL="0" indent="0">
              <a:spcAft>
                <a:spcPts val="1200"/>
              </a:spcAft>
              <a:defRPr/>
            </a:pPr>
            <a:endParaRPr lang="en-US" altLang="en-US" sz="3300" dirty="0"/>
          </a:p>
          <a:p>
            <a:pPr>
              <a:defRPr/>
            </a:pPr>
            <a:r>
              <a:rPr lang="en-US" altLang="en-US" sz="1700" b="0" dirty="0"/>
              <a:t>Linda Carter Batiste, J.D., JAN Principal Consultant, and </a:t>
            </a:r>
            <a:endParaRPr lang="en-US" altLang="en-US" sz="1700" b="0" dirty="0" smtClean="0"/>
          </a:p>
          <a:p>
            <a:pPr>
              <a:defRPr/>
            </a:pPr>
            <a:r>
              <a:rPr lang="en-US" altLang="en-US" sz="1700" b="0" dirty="0" smtClean="0"/>
              <a:t>Jeanne </a:t>
            </a:r>
            <a:r>
              <a:rPr lang="en-US" altLang="en-US" sz="1700" b="0" dirty="0"/>
              <a:t>Goldberg, Senior Attorney Advisor in the Office of Legal Counsel at the U.S. Equal Employment Opportunity Commission.</a:t>
            </a:r>
            <a:endParaRPr lang="en-US" altLang="en-US" sz="1300" b="0" dirty="0"/>
          </a:p>
          <a:p>
            <a:pPr algn="r">
              <a:defRPr/>
            </a:pPr>
            <a:endParaRPr lang="en-US" altLang="en-US" sz="1700" b="0" dirty="0"/>
          </a:p>
        </p:txBody>
      </p:sp>
      <p:grpSp>
        <p:nvGrpSpPr>
          <p:cNvPr id="77828" name="Group 1" descr="Employees with disabilities"/>
          <p:cNvGrpSpPr>
            <a:grpSpLocks/>
          </p:cNvGrpSpPr>
          <p:nvPr/>
        </p:nvGrpSpPr>
        <p:grpSpPr bwMode="auto">
          <a:xfrm>
            <a:off x="1696453" y="1018674"/>
            <a:ext cx="1981200" cy="4032250"/>
            <a:chOff x="1143000" y="914400"/>
            <a:chExt cx="1981200" cy="4032250"/>
          </a:xfrm>
        </p:grpSpPr>
        <p:pic>
          <p:nvPicPr>
            <p:cNvPr id="4" name="Picture 3" descr="meet-2.jpg"/>
            <p:cNvPicPr>
              <a:picLocks noChangeAspect="1"/>
            </p:cNvPicPr>
            <p:nvPr/>
          </p:nvPicPr>
          <p:blipFill>
            <a:blip r:embed="rId3" cstate="print"/>
            <a:srcRect r="45324"/>
            <a:stretch>
              <a:fillRect/>
            </a:stretch>
          </p:blipFill>
          <p:spPr>
            <a:xfrm>
              <a:off x="1143000" y="914400"/>
              <a:ext cx="914400" cy="1212499"/>
            </a:xfrm>
            <a:prstGeom prst="rect">
              <a:avLst/>
            </a:prstGeom>
            <a:effectLst>
              <a:outerShdw blurRad="50800" dist="38100" dir="13500000" algn="br" rotWithShape="0">
                <a:prstClr val="black">
                  <a:alpha val="40000"/>
                </a:prstClr>
              </a:outerShdw>
            </a:effectLst>
            <a:scene3d>
              <a:camera prst="orthographicFront">
                <a:rot lat="0" lon="0" rev="0"/>
              </a:camera>
              <a:lightRig rig="threePt" dir="t"/>
            </a:scene3d>
          </p:spPr>
        </p:pic>
        <p:pic>
          <p:nvPicPr>
            <p:cNvPr id="5" name="Picture 4" descr="meet-6.jpg"/>
            <p:cNvPicPr>
              <a:picLocks noChangeAspect="1"/>
            </p:cNvPicPr>
            <p:nvPr/>
          </p:nvPicPr>
          <p:blipFill>
            <a:blip r:embed="rId4"/>
            <a:srcRect l="52667" b="7701"/>
            <a:stretch>
              <a:fillRect/>
            </a:stretch>
          </p:blipFill>
          <p:spPr>
            <a:xfrm>
              <a:off x="2209800" y="1746250"/>
              <a:ext cx="914400" cy="1292225"/>
            </a:xfrm>
            <a:prstGeom prst="rect">
              <a:avLst/>
            </a:prstGeom>
            <a:effectLst>
              <a:outerShdw blurRad="50800" dist="38100" dir="18900000" algn="bl" rotWithShape="0">
                <a:prstClr val="black">
                  <a:alpha val="40000"/>
                </a:prstClr>
              </a:outerShdw>
            </a:effectLst>
          </p:spPr>
        </p:pic>
        <p:pic>
          <p:nvPicPr>
            <p:cNvPr id="6" name="Picture 5" descr="meet-8.jpg"/>
            <p:cNvPicPr>
              <a:picLocks noChangeAspect="1"/>
            </p:cNvPicPr>
            <p:nvPr/>
          </p:nvPicPr>
          <p:blipFill>
            <a:blip r:embed="rId5"/>
            <a:srcRect l="46000" r="4667" b="9540"/>
            <a:stretch>
              <a:fillRect/>
            </a:stretch>
          </p:blipFill>
          <p:spPr>
            <a:xfrm>
              <a:off x="1143000" y="2279650"/>
              <a:ext cx="914400" cy="1216025"/>
            </a:xfrm>
            <a:prstGeom prst="rect">
              <a:avLst/>
            </a:prstGeom>
            <a:effectLst>
              <a:outerShdw blurRad="50800" dist="38100" dir="8100000" algn="tr" rotWithShape="0">
                <a:prstClr val="black">
                  <a:alpha val="40000"/>
                </a:prstClr>
              </a:outerShdw>
            </a:effectLst>
          </p:spPr>
        </p:pic>
        <p:pic>
          <p:nvPicPr>
            <p:cNvPr id="7" name="Picture 6" descr="meet-5.jpg"/>
            <p:cNvPicPr>
              <a:picLocks noChangeAspect="1"/>
            </p:cNvPicPr>
            <p:nvPr/>
          </p:nvPicPr>
          <p:blipFill>
            <a:blip r:embed="rId6"/>
            <a:srcRect l="44667" b="7701"/>
            <a:stretch>
              <a:fillRect/>
            </a:stretch>
          </p:blipFill>
          <p:spPr>
            <a:xfrm>
              <a:off x="2209800" y="3182938"/>
              <a:ext cx="914400" cy="1104900"/>
            </a:xfrm>
            <a:prstGeom prst="rect">
              <a:avLst/>
            </a:prstGeom>
            <a:effectLst>
              <a:outerShdw blurRad="50800" dist="38100" algn="l" rotWithShape="0">
                <a:prstClr val="black">
                  <a:alpha val="40000"/>
                </a:prstClr>
              </a:outerShdw>
            </a:effectLst>
          </p:spPr>
        </p:pic>
        <p:pic>
          <p:nvPicPr>
            <p:cNvPr id="8" name="Picture 7" descr="Antavon.jpg"/>
            <p:cNvPicPr>
              <a:picLocks noChangeAspect="1"/>
            </p:cNvPicPr>
            <p:nvPr/>
          </p:nvPicPr>
          <p:blipFill>
            <a:blip r:embed="rId7"/>
            <a:stretch>
              <a:fillRect/>
            </a:stretch>
          </p:blipFill>
          <p:spPr>
            <a:xfrm>
              <a:off x="1143000" y="3649663"/>
              <a:ext cx="914400" cy="1296987"/>
            </a:xfrm>
            <a:prstGeom prst="rect">
              <a:avLst/>
            </a:prstGeom>
            <a:effectLst>
              <a:outerShdw blurRad="50800" dist="38100" dir="8100000" algn="tr" rotWithShape="0">
                <a:prstClr val="black">
                  <a:alpha val="40000"/>
                </a:prstClr>
              </a:outerShdw>
            </a:effectLst>
          </p:spPr>
        </p:pic>
      </p:grpSp>
    </p:spTree>
    <p:extLst>
      <p:ext uri="{BB962C8B-B14F-4D97-AF65-F5344CB8AC3E}">
        <p14:creationId xmlns:p14="http://schemas.microsoft.com/office/powerpoint/2010/main" val="33925177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Must Be Able to Perform Duties When Required</a:t>
            </a:r>
          </a:p>
        </p:txBody>
      </p:sp>
      <p:sp>
        <p:nvSpPr>
          <p:cNvPr id="3" name="Content Placeholder 2"/>
          <p:cNvSpPr>
            <a:spLocks noGrp="1"/>
          </p:cNvSpPr>
          <p:nvPr>
            <p:ph idx="1"/>
          </p:nvPr>
        </p:nvSpPr>
        <p:spPr/>
        <p:txBody>
          <a:bodyPr>
            <a:normAutofit fontScale="92500"/>
          </a:bodyPr>
          <a:lstStyle/>
          <a:p>
            <a:r>
              <a:rPr lang="en-US" u="sng" dirty="0"/>
              <a:t>Jordan v. City of Union City, Ga</a:t>
            </a:r>
            <a:r>
              <a:rPr lang="en-US" dirty="0"/>
              <a:t>., No. 15-12038, 2016 WL 1127739 (11th Cir. Mar. 23, 2016). </a:t>
            </a:r>
          </a:p>
          <a:p>
            <a:pPr lvl="1"/>
            <a:r>
              <a:rPr lang="en-US" dirty="0"/>
              <a:t>Probationary police officer with anxiety, mood, and panic disorders was fired when experienced anxiety episode that caused another officer to believe plaintiff required medical attention. </a:t>
            </a:r>
          </a:p>
          <a:p>
            <a:pPr lvl="1"/>
            <a:r>
              <a:rPr lang="en-US" dirty="0"/>
              <a:t>Held:  officer could not react quickly and calmly to high-stress and potentially life- threatening situations when trying to manage the effects of an anxiety episode</a:t>
            </a:r>
          </a:p>
          <a:p>
            <a:pPr lvl="1"/>
            <a:r>
              <a:rPr lang="en-US" dirty="0"/>
              <a:t>Although episodes did not necessarily occur frequently, they were unpredictable and largely uncontrollable</a:t>
            </a:r>
          </a:p>
          <a:p>
            <a:pPr lvl="1"/>
            <a:r>
              <a:rPr lang="en-US" dirty="0"/>
              <a:t>“While … fully capable of performing the duties of his position much of the time, even an infrequent inability to perform the essential functions of the position is enough to render a plaintiff not a ‘qualified individual’ under the ADA.”</a:t>
            </a:r>
            <a:endParaRPr lang="en-US" u="sng" dirty="0"/>
          </a:p>
          <a:p>
            <a:pPr marL="0" indent="0">
              <a:buNone/>
            </a:pPr>
            <a:endParaRPr lang="en-US" dirty="0"/>
          </a:p>
          <a:p>
            <a:endParaRPr lang="en-US" dirty="0"/>
          </a:p>
        </p:txBody>
      </p:sp>
    </p:spTree>
    <p:extLst>
      <p:ext uri="{BB962C8B-B14F-4D97-AF65-F5344CB8AC3E}">
        <p14:creationId xmlns:p14="http://schemas.microsoft.com/office/powerpoint/2010/main" val="396336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  Fact-Specific Analysis</a:t>
            </a:r>
          </a:p>
        </p:txBody>
      </p:sp>
      <p:sp>
        <p:nvSpPr>
          <p:cNvPr id="3" name="Content Placeholder 2"/>
          <p:cNvSpPr>
            <a:spLocks noGrp="1"/>
          </p:cNvSpPr>
          <p:nvPr>
            <p:ph idx="1"/>
          </p:nvPr>
        </p:nvSpPr>
        <p:spPr>
          <a:xfrm>
            <a:off x="673608" y="1690688"/>
            <a:ext cx="10515600" cy="4351338"/>
          </a:xfrm>
        </p:spPr>
        <p:txBody>
          <a:bodyPr>
            <a:noAutofit/>
          </a:bodyPr>
          <a:lstStyle/>
          <a:p>
            <a:r>
              <a:rPr lang="en-US" sz="2400" u="sng" dirty="0"/>
              <a:t>Mosby-</a:t>
            </a:r>
            <a:r>
              <a:rPr lang="en-US" sz="2400" u="sng" dirty="0" err="1"/>
              <a:t>Meachem</a:t>
            </a:r>
            <a:r>
              <a:rPr lang="en-US" sz="2400" u="sng" dirty="0"/>
              <a:t> v. Memphis Light, Gas &amp; Water Div</a:t>
            </a:r>
            <a:r>
              <a:rPr lang="en-US" sz="2400" dirty="0"/>
              <a:t>., 883 F.3d 595 (6th Cir. 2018).  Employer violated ADA when it denied in-house corporate attorney’s request to telework for 10 weeks while on bedrest due to complications from pregnancy:  </a:t>
            </a:r>
          </a:p>
          <a:p>
            <a:pPr lvl="1"/>
            <a:r>
              <a:rPr lang="en-US" dirty="0"/>
              <a:t>although trying cases in court and deposing</a:t>
            </a:r>
            <a:r>
              <a:rPr lang="en-US" u="sng" dirty="0"/>
              <a:t> </a:t>
            </a:r>
            <a:r>
              <a:rPr lang="en-US" dirty="0"/>
              <a:t>witnesses were in the attorney’s job description, she had never been called on to do so in 8 years working for employer</a:t>
            </a:r>
          </a:p>
          <a:p>
            <a:pPr lvl="1"/>
            <a:r>
              <a:rPr lang="en-US" dirty="0"/>
              <a:t>coworkers and outside counsel with whom she worked closely testified that she could perform her essential functions while teleworking for 10 weeks</a:t>
            </a:r>
          </a:p>
          <a:p>
            <a:pPr lvl="1"/>
            <a:r>
              <a:rPr lang="en-US" dirty="0"/>
              <a:t>had previously teleworked two weeks after surgery a year earlier, and for 3 weeks while accommodation request pending</a:t>
            </a:r>
          </a:p>
          <a:p>
            <a:pPr marL="0" indent="0">
              <a:buNone/>
            </a:pPr>
            <a:endParaRPr lang="en-US" dirty="0"/>
          </a:p>
          <a:p>
            <a:endParaRPr lang="en-US" sz="1100" dirty="0"/>
          </a:p>
        </p:txBody>
      </p:sp>
    </p:spTree>
    <p:extLst>
      <p:ext uri="{BB962C8B-B14F-4D97-AF65-F5344CB8AC3E}">
        <p14:creationId xmlns:p14="http://schemas.microsoft.com/office/powerpoint/2010/main" val="257677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  Fact-Specific Analysis</a:t>
            </a:r>
          </a:p>
        </p:txBody>
      </p:sp>
      <p:sp>
        <p:nvSpPr>
          <p:cNvPr id="3" name="Content Placeholder 2"/>
          <p:cNvSpPr>
            <a:spLocks noGrp="1"/>
          </p:cNvSpPr>
          <p:nvPr>
            <p:ph idx="1"/>
          </p:nvPr>
        </p:nvSpPr>
        <p:spPr>
          <a:xfrm>
            <a:off x="673608" y="1690688"/>
            <a:ext cx="10515600" cy="4351338"/>
          </a:xfrm>
        </p:spPr>
        <p:txBody>
          <a:bodyPr>
            <a:normAutofit fontScale="32500" lnSpcReduction="20000"/>
          </a:bodyPr>
          <a:lstStyle/>
          <a:p>
            <a:r>
              <a:rPr lang="en-US" sz="7200" u="sng" dirty="0" err="1" smtClean="0"/>
              <a:t>Credeur</a:t>
            </a:r>
            <a:r>
              <a:rPr lang="en-US" sz="7200" u="sng" dirty="0" smtClean="0"/>
              <a:t> </a:t>
            </a:r>
            <a:r>
              <a:rPr lang="en-US" sz="7200" u="sng" dirty="0"/>
              <a:t>v. Louisiana</a:t>
            </a:r>
            <a:r>
              <a:rPr lang="en-US" sz="7200" dirty="0"/>
              <a:t>, 860 F.3d 785 (5th Cir. 2017).   Employer did not violate ADA when it required litigation attorney to take leave rather than full-time telework:</a:t>
            </a:r>
          </a:p>
          <a:p>
            <a:pPr lvl="1"/>
            <a:r>
              <a:rPr lang="en-US" sz="7200" dirty="0"/>
              <a:t>she initially sought and was granted part-time telework following complications from years-earlier kidney transplant, but soon thereafter requested full-time telework</a:t>
            </a:r>
          </a:p>
          <a:p>
            <a:pPr lvl="1"/>
            <a:r>
              <a:rPr lang="en-US" sz="7200" dirty="0"/>
              <a:t>evidence showed litigating attorneys could only work from home only rare occasions and temporarily; job was “interactive and team-oriented”</a:t>
            </a:r>
          </a:p>
          <a:p>
            <a:pPr lvl="1"/>
            <a:r>
              <a:rPr lang="en-US" sz="7200" dirty="0"/>
              <a:t>employee was having difficulty keeping up with her work and some of it had to be assigned to others, placing a strain on the office</a:t>
            </a:r>
          </a:p>
          <a:p>
            <a:pPr lvl="1"/>
            <a:r>
              <a:rPr lang="en-US" sz="7200" dirty="0"/>
              <a:t>she failed to complete certain administrative tasks while teleworking, such as adequately accounting for her time</a:t>
            </a:r>
          </a:p>
          <a:p>
            <a:pPr lvl="1"/>
            <a:r>
              <a:rPr lang="en-US" sz="7200" dirty="0"/>
              <a:t>although 2 coworker attorneys teleworked, one only did it outside regular work hours, and other was not a litigator</a:t>
            </a:r>
            <a:endParaRPr lang="en-US" sz="7200" u="sng" dirty="0"/>
          </a:p>
          <a:p>
            <a:pPr marL="0" indent="0">
              <a:buNone/>
            </a:pPr>
            <a:endParaRPr lang="en-US" sz="7200" dirty="0"/>
          </a:p>
          <a:p>
            <a:endParaRPr lang="en-US" dirty="0"/>
          </a:p>
        </p:txBody>
      </p:sp>
    </p:spTree>
    <p:extLst>
      <p:ext uri="{BB962C8B-B14F-4D97-AF65-F5344CB8AC3E}">
        <p14:creationId xmlns:p14="http://schemas.microsoft.com/office/powerpoint/2010/main" val="378652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Telework:  Fact-Specific Analysis</a:t>
            </a:r>
          </a:p>
        </p:txBody>
      </p:sp>
      <p:sp>
        <p:nvSpPr>
          <p:cNvPr id="3" name="Content Placeholder 2"/>
          <p:cNvSpPr>
            <a:spLocks noGrp="1"/>
          </p:cNvSpPr>
          <p:nvPr>
            <p:ph idx="1"/>
          </p:nvPr>
        </p:nvSpPr>
        <p:spPr/>
        <p:txBody>
          <a:bodyPr>
            <a:normAutofit fontScale="92500" lnSpcReduction="10000"/>
          </a:bodyPr>
          <a:lstStyle/>
          <a:p>
            <a:r>
              <a:rPr lang="en-US" u="sng" dirty="0"/>
              <a:t>Everett v. Grady Memorial Hosp. Corp</a:t>
            </a:r>
            <a:r>
              <a:rPr lang="en-US" dirty="0"/>
              <a:t>., 703 Fed. </a:t>
            </a:r>
            <a:r>
              <a:rPr lang="en-US" dirty="0" err="1"/>
              <a:t>App’x</a:t>
            </a:r>
            <a:r>
              <a:rPr lang="en-US" dirty="0"/>
              <a:t> 938 (11th Cir. 2017). Employer did not violate ADA when it denied full-time telework  </a:t>
            </a:r>
          </a:p>
          <a:p>
            <a:pPr lvl="1"/>
            <a:r>
              <a:rPr lang="en-US" dirty="0"/>
              <a:t>certain essential functions of plaintiff’s job specifically, teaching classes, meeting with patients, and supervising another employee could not be performed from home, and accounted for 1/3 of her time</a:t>
            </a:r>
          </a:p>
          <a:p>
            <a:r>
              <a:rPr lang="en-US" i="1" dirty="0"/>
              <a:t>Pending: </a:t>
            </a:r>
            <a:r>
              <a:rPr lang="en-US" u="sng" dirty="0"/>
              <a:t>EEOC v. Advanced Home Care, Inc</a:t>
            </a:r>
            <a:r>
              <a:rPr lang="en-US" dirty="0"/>
              <a:t>., Civil Action No. 1:17-cv-00646 (M.D.N.C. filed July 12, 2017), </a:t>
            </a:r>
            <a:r>
              <a:rPr lang="en-US" dirty="0">
                <a:hlinkClick r:id="rId2"/>
              </a:rPr>
              <a:t>www.eeoc.gov/eeoc/newsroom/release/7-12-17.cfm</a:t>
            </a:r>
            <a:r>
              <a:rPr lang="en-US" dirty="0"/>
              <a:t>. EEOC alleges employer violated ADA when it denied telework requests by patient account representative diagnosed with COPD seeking to return to work after medical leave for hospitalization; needed to telework to avoid fragrances, scents, and odors that aggravate her respiratory conditions.</a:t>
            </a:r>
            <a:endParaRPr lang="en-US" u="sng" dirty="0"/>
          </a:p>
          <a:p>
            <a:endParaRPr lang="en-US" dirty="0"/>
          </a:p>
        </p:txBody>
      </p:sp>
    </p:spTree>
    <p:extLst>
      <p:ext uri="{BB962C8B-B14F-4D97-AF65-F5344CB8AC3E}">
        <p14:creationId xmlns:p14="http://schemas.microsoft.com/office/powerpoint/2010/main" val="2975095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Reasonable Accommodation Does Not Require Excusing Prior Misconduct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u="sng" dirty="0"/>
              <a:t>Guzman v. Brown </a:t>
            </a:r>
            <a:r>
              <a:rPr lang="en-US" u="sng" dirty="0" err="1"/>
              <a:t>Cty</a:t>
            </a:r>
            <a:r>
              <a:rPr lang="en-US" u="sng" dirty="0"/>
              <a:t>.</a:t>
            </a:r>
            <a:r>
              <a:rPr lang="en-US" dirty="0"/>
              <a:t>, 884 F.3d 633 (7th Cir. 2018).  Call center operator failed to request a reasonable accommodation before she was fired for excessive tardiness.  </a:t>
            </a:r>
          </a:p>
          <a:p>
            <a:pPr lvl="1"/>
            <a:r>
              <a:rPr lang="en-US" dirty="0"/>
              <a:t>never told employer about her sleep apnea diagnosis and related symptoms</a:t>
            </a:r>
          </a:p>
          <a:p>
            <a:pPr lvl="1"/>
            <a:r>
              <a:rPr lang="en-US" dirty="0"/>
              <a:t>violated strict rules on tardiness, and management decided to fire her  </a:t>
            </a:r>
          </a:p>
          <a:p>
            <a:pPr lvl="1"/>
            <a:r>
              <a:rPr lang="en-US" i="1" dirty="0"/>
              <a:t>then </a:t>
            </a:r>
            <a:r>
              <a:rPr lang="en-US" dirty="0"/>
              <a:t>she presented letter from her psychiatrist stating she “most probably” had sleep apnea</a:t>
            </a:r>
          </a:p>
          <a:p>
            <a:pPr lvl="1"/>
            <a:r>
              <a:rPr lang="en-US" dirty="0"/>
              <a:t>Held:  Employer did not violate ADA by proceeding with termination; misconduct giving rise to termination had already occurred, so accommodation request made too late</a:t>
            </a:r>
          </a:p>
          <a:p>
            <a:r>
              <a:rPr lang="en-US" u="sng" dirty="0"/>
              <a:t>Monroe v. Dep’t of Transportation</a:t>
            </a:r>
            <a:r>
              <a:rPr lang="en-US" dirty="0"/>
              <a:t>, 871 F.3d 495 (7th Cir. 2017). Abusive behavior to coworkers caused by PTSD warranted discharge; it did not matter that the behavior was caused by disability.</a:t>
            </a:r>
            <a:endParaRPr lang="en-US" u="sng" dirty="0"/>
          </a:p>
          <a:p>
            <a:endParaRPr lang="en-US" dirty="0"/>
          </a:p>
        </p:txBody>
      </p:sp>
    </p:spTree>
    <p:extLst>
      <p:ext uri="{BB962C8B-B14F-4D97-AF65-F5344CB8AC3E}">
        <p14:creationId xmlns:p14="http://schemas.microsoft.com/office/powerpoint/2010/main" val="372379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 Employees With Disabilities the Benefit of the Same Treatment Others Receive</a:t>
            </a:r>
          </a:p>
        </p:txBody>
      </p:sp>
      <p:sp>
        <p:nvSpPr>
          <p:cNvPr id="3" name="Content Placeholder 2"/>
          <p:cNvSpPr>
            <a:spLocks noGrp="1"/>
          </p:cNvSpPr>
          <p:nvPr>
            <p:ph idx="1"/>
          </p:nvPr>
        </p:nvSpPr>
        <p:spPr/>
        <p:txBody>
          <a:bodyPr>
            <a:normAutofit/>
          </a:bodyPr>
          <a:lstStyle/>
          <a:p>
            <a:r>
              <a:rPr lang="en-US" u="sng" dirty="0"/>
              <a:t>Caldwell v. KHOU-TV</a:t>
            </a:r>
            <a:r>
              <a:rPr lang="en-US" dirty="0"/>
              <a:t>, 850 F.3d 237 (5th Cir. 2017).  Court held  employer may have discriminated against employee with disability by not counseling him for alleged performance problems, where individuals without disabilities were counseled and, therefore, given an “opportunity to improve.”</a:t>
            </a:r>
          </a:p>
          <a:p>
            <a:r>
              <a:rPr lang="en-US" u="sng" dirty="0" err="1"/>
              <a:t>Banim</a:t>
            </a:r>
            <a:r>
              <a:rPr lang="en-US" u="sng" dirty="0"/>
              <a:t> v. Florida Department of Business and Professional Regulation</a:t>
            </a:r>
            <a:r>
              <a:rPr lang="en-US" dirty="0"/>
              <a:t>, 689 F. </a:t>
            </a:r>
            <a:r>
              <a:rPr lang="en-US" dirty="0" err="1"/>
              <a:t>App’x</a:t>
            </a:r>
            <a:r>
              <a:rPr lang="en-US" dirty="0"/>
              <a:t> 633 (11th Cir. 2017) (unpublished).  Court held employer could require “Daily Activity Reports” from employee who was allowed to telework as an accommodation, where it required these reports from other employees who teleworked.</a:t>
            </a:r>
          </a:p>
          <a:p>
            <a:endParaRPr lang="en-US" dirty="0"/>
          </a:p>
        </p:txBody>
      </p:sp>
    </p:spTree>
    <p:extLst>
      <p:ext uri="{BB962C8B-B14F-4D97-AF65-F5344CB8AC3E}">
        <p14:creationId xmlns:p14="http://schemas.microsoft.com/office/powerpoint/2010/main" val="2503871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Above and Beyond What the Law Requires</a:t>
            </a:r>
          </a:p>
        </p:txBody>
      </p:sp>
      <p:sp>
        <p:nvSpPr>
          <p:cNvPr id="3" name="Content Placeholder 2"/>
          <p:cNvSpPr>
            <a:spLocks noGrp="1"/>
          </p:cNvSpPr>
          <p:nvPr>
            <p:ph idx="1"/>
          </p:nvPr>
        </p:nvSpPr>
        <p:spPr/>
        <p:txBody>
          <a:bodyPr>
            <a:normAutofit fontScale="85000" lnSpcReduction="20000"/>
          </a:bodyPr>
          <a:lstStyle/>
          <a:p>
            <a:r>
              <a:rPr lang="en-US" sz="2900" u="sng" dirty="0"/>
              <a:t>Boyle v. Pell City</a:t>
            </a:r>
            <a:r>
              <a:rPr lang="en-US" sz="2900" dirty="0"/>
              <a:t>, 866 F.3d 1280 (11th Cir. 2017).  </a:t>
            </a:r>
          </a:p>
          <a:p>
            <a:pPr lvl="1"/>
            <a:r>
              <a:rPr lang="en-US" sz="2500" dirty="0"/>
              <a:t>plaintiff, heavy equipment operator with back impairment, was permitted by employer to perform office work for several years, and then to perform foreman duties (foreman voluntarily agreed to temporarily perform heavy tasks and mechanic duties)</a:t>
            </a:r>
          </a:p>
          <a:p>
            <a:pPr lvl="1"/>
            <a:r>
              <a:rPr lang="en-US" sz="2500" dirty="0"/>
              <a:t>arrangement lasted almost 7 years; plaintiff retained original job title and lower salary</a:t>
            </a:r>
          </a:p>
          <a:p>
            <a:pPr lvl="1"/>
            <a:r>
              <a:rPr lang="en-US" sz="2500" dirty="0"/>
              <a:t>new superintendent restored plaintiff and foreman to their original duties</a:t>
            </a:r>
          </a:p>
          <a:p>
            <a:pPr lvl="1"/>
            <a:r>
              <a:rPr lang="en-US" sz="2500" dirty="0"/>
              <a:t>court held:   going above and beyond what ADA required did not obligate employer to continue the arrangement it had made</a:t>
            </a:r>
          </a:p>
          <a:p>
            <a:pPr lvl="2"/>
            <a:r>
              <a:rPr lang="en-US" sz="2500" dirty="0" smtClean="0"/>
              <a:t>“</a:t>
            </a:r>
            <a:r>
              <a:rPr lang="en-US" sz="2500" dirty="0"/>
              <a:t>when an employer provides a greater accommodation than that required” under the law, it "incurs no legal obligation to continue doing so”</a:t>
            </a:r>
          </a:p>
          <a:p>
            <a:pPr lvl="2"/>
            <a:r>
              <a:rPr lang="en-US" sz="2500" dirty="0" smtClean="0"/>
              <a:t>court </a:t>
            </a:r>
            <a:r>
              <a:rPr lang="en-US" sz="2500" dirty="0"/>
              <a:t>noted that foreman position was never “vacant” during this time, and even if it had been, there would have been no obligation to promote the employee to this position since it was a higher-level job</a:t>
            </a:r>
          </a:p>
          <a:p>
            <a:pPr lvl="2"/>
            <a:r>
              <a:rPr lang="en-US" sz="2500" dirty="0" smtClean="0"/>
              <a:t>reasonable </a:t>
            </a:r>
            <a:r>
              <a:rPr lang="en-US" sz="2500" dirty="0"/>
              <a:t>accommodation does not require employer to force coworker to leave position, to create a position, or to promote plaintiff to a higher level vacancy even if one </a:t>
            </a:r>
            <a:r>
              <a:rPr lang="en-US" sz="2500" dirty="0" smtClean="0"/>
              <a:t>exists </a:t>
            </a:r>
            <a:endParaRPr lang="en-US" sz="2500" dirty="0"/>
          </a:p>
          <a:p>
            <a:endParaRPr lang="en-US" dirty="0"/>
          </a:p>
        </p:txBody>
      </p:sp>
    </p:spTree>
    <p:extLst>
      <p:ext uri="{BB962C8B-B14F-4D97-AF65-F5344CB8AC3E}">
        <p14:creationId xmlns:p14="http://schemas.microsoft.com/office/powerpoint/2010/main" val="390884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AAC8-6185-4B6A-9012-7C227A09E0BF}"/>
              </a:ext>
            </a:extLst>
          </p:cNvPr>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Trending Issues:  Animals in the Workplace</a:t>
            </a:r>
            <a:br>
              <a:rPr lang="en-US" dirty="0"/>
            </a:br>
            <a:endParaRPr lang="en-US" dirty="0"/>
          </a:p>
        </p:txBody>
      </p:sp>
    </p:spTree>
    <p:extLst>
      <p:ext uri="{BB962C8B-B14F-4D97-AF65-F5344CB8AC3E}">
        <p14:creationId xmlns:p14="http://schemas.microsoft.com/office/powerpoint/2010/main" val="2885877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Is Allowing Employee to Bring Emotional Support Animal into Workplace a Reasonable Accommodation?</a:t>
            </a:r>
          </a:p>
        </p:txBody>
      </p:sp>
      <p:sp>
        <p:nvSpPr>
          <p:cNvPr id="3" name="Content Placeholder 2"/>
          <p:cNvSpPr>
            <a:spLocks noGrp="1"/>
          </p:cNvSpPr>
          <p:nvPr>
            <p:ph idx="1"/>
          </p:nvPr>
        </p:nvSpPr>
        <p:spPr/>
        <p:txBody>
          <a:bodyPr>
            <a:normAutofit/>
          </a:bodyPr>
          <a:lstStyle/>
          <a:p>
            <a:r>
              <a:rPr lang="en-US" dirty="0"/>
              <a:t>DOJ regulations under Titles II and III of ADA (state/local government programs/activities other than employment, and public accommodations):</a:t>
            </a:r>
          </a:p>
          <a:p>
            <a:pPr lvl="1"/>
            <a:r>
              <a:rPr lang="en-US" dirty="0"/>
              <a:t>for members of the public/customers, there is an obligation to admit service animals trained to perform a task, but </a:t>
            </a:r>
            <a:r>
              <a:rPr lang="en-US" i="1" dirty="0"/>
              <a:t>not </a:t>
            </a:r>
            <a:r>
              <a:rPr lang="en-US" dirty="0"/>
              <a:t>animals that provide emotional support but do not perform a service</a:t>
            </a:r>
          </a:p>
          <a:p>
            <a:r>
              <a:rPr lang="en-US" dirty="0"/>
              <a:t>EEOC regulations under Title I of ADA (employment) include no such limitations, and the Commission hasn’t addressed the issue as such in  guidance or federal sector appellate decisions have </a:t>
            </a:r>
          </a:p>
          <a:p>
            <a:pPr lvl="1"/>
            <a:r>
              <a:rPr lang="en-US" dirty="0"/>
              <a:t>for applicants/employees, </a:t>
            </a:r>
            <a:r>
              <a:rPr lang="en-US" b="1" dirty="0"/>
              <a:t>employers should process request to use service animal or emotional support animal same way as any other accommodation</a:t>
            </a:r>
          </a:p>
        </p:txBody>
      </p:sp>
    </p:spTree>
    <p:extLst>
      <p:ext uri="{BB962C8B-B14F-4D97-AF65-F5344CB8AC3E}">
        <p14:creationId xmlns:p14="http://schemas.microsoft.com/office/powerpoint/2010/main" val="3777801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8E75-22E7-49CC-905B-0FDD198E2D35}"/>
              </a:ext>
            </a:extLst>
          </p:cNvPr>
          <p:cNvSpPr>
            <a:spLocks noGrp="1"/>
          </p:cNvSpPr>
          <p:nvPr>
            <p:ph type="title"/>
          </p:nvPr>
        </p:nvSpPr>
        <p:spPr/>
        <p:txBody>
          <a:bodyPr/>
          <a:lstStyle/>
          <a:p>
            <a:r>
              <a:rPr lang="en-US" dirty="0"/>
              <a:t>Interactive Process – </a:t>
            </a:r>
            <a:br>
              <a:rPr lang="en-US" dirty="0"/>
            </a:br>
            <a:r>
              <a:rPr lang="en-US" dirty="0"/>
              <a:t>Animals in the Workplace</a:t>
            </a:r>
          </a:p>
        </p:txBody>
      </p:sp>
      <p:sp>
        <p:nvSpPr>
          <p:cNvPr id="3" name="Content Placeholder 2">
            <a:extLst>
              <a:ext uri="{FF2B5EF4-FFF2-40B4-BE49-F238E27FC236}">
                <a16:creationId xmlns:a16="http://schemas.microsoft.com/office/drawing/2014/main" id="{EF78DF01-0EA6-4718-B657-3C7678BF5F0B}"/>
              </a:ext>
            </a:extLst>
          </p:cNvPr>
          <p:cNvSpPr>
            <a:spLocks noGrp="1"/>
          </p:cNvSpPr>
          <p:nvPr>
            <p:ph idx="1"/>
          </p:nvPr>
        </p:nvSpPr>
        <p:spPr/>
        <p:txBody>
          <a:bodyPr>
            <a:normAutofit lnSpcReduction="10000"/>
          </a:bodyPr>
          <a:lstStyle/>
          <a:p>
            <a:pPr lvl="0"/>
            <a:r>
              <a:rPr lang="en-US" dirty="0"/>
              <a:t>Where a disability (e.g., blindness) and the fact that the employee needs the accommodation (e.g., guide dog) are obvious, employer may not need any  documentation.</a:t>
            </a:r>
          </a:p>
          <a:p>
            <a:pPr lvl="0"/>
            <a:r>
              <a:rPr lang="en-US" dirty="0"/>
              <a:t>Where the disability and need for accommodation are not obvious or already known, employer may request reasonable documentation just as with any accommodation request to demonstrate that employee has impairment that substantially limits major life activity and needs the accommodation.</a:t>
            </a:r>
          </a:p>
          <a:p>
            <a:r>
              <a:rPr lang="en-US" dirty="0"/>
              <a:t>Job Accommodation Network publication:</a:t>
            </a:r>
          </a:p>
          <a:p>
            <a:pPr lvl="1"/>
            <a:r>
              <a:rPr lang="en-US" i="1" dirty="0"/>
              <a:t>Service Animals in the Workplace</a:t>
            </a:r>
            <a:r>
              <a:rPr lang="en-US" dirty="0"/>
              <a:t>, </a:t>
            </a:r>
            <a:r>
              <a:rPr lang="en-US" sz="2000" dirty="0">
                <a:hlinkClick r:id="rId2"/>
              </a:rPr>
              <a:t>https</a:t>
            </a:r>
            <a:r>
              <a:rPr lang="en-US" sz="2000" dirty="0" smtClean="0">
                <a:hlinkClick r:id="rId2"/>
              </a:rPr>
              <a:t>://AskJAN.org/media/downloads/ServiceAnimalsintheWorkplace.pdf</a:t>
            </a:r>
            <a:r>
              <a:rPr lang="en-US" sz="2000" dirty="0" smtClean="0"/>
              <a:t>  </a:t>
            </a:r>
            <a:endParaRPr lang="en-US" sz="2000" dirty="0"/>
          </a:p>
          <a:p>
            <a:pPr lvl="0"/>
            <a:endParaRPr lang="en-US" dirty="0"/>
          </a:p>
          <a:p>
            <a:endParaRPr lang="en-US" dirty="0"/>
          </a:p>
        </p:txBody>
      </p:sp>
    </p:spTree>
    <p:extLst>
      <p:ext uri="{BB962C8B-B14F-4D97-AF65-F5344CB8AC3E}">
        <p14:creationId xmlns:p14="http://schemas.microsoft.com/office/powerpoint/2010/main" val="206449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97F8-844A-442F-8EF5-A6FB094FD19E}"/>
              </a:ext>
            </a:extLst>
          </p:cNvPr>
          <p:cNvSpPr>
            <a:spLocks noGrp="1"/>
          </p:cNvSpPr>
          <p:nvPr>
            <p:ph type="title"/>
          </p:nvPr>
        </p:nvSpPr>
        <p:spPr>
          <a:xfrm>
            <a:off x="652741" y="1172410"/>
            <a:ext cx="10515600" cy="2852737"/>
          </a:xfrm>
        </p:spPr>
        <p:txBody>
          <a:bodyPr/>
          <a:lstStyle/>
          <a:p>
            <a:r>
              <a:rPr lang="en-US" dirty="0"/>
              <a:t>Selected New Cases: </a:t>
            </a:r>
            <a:br>
              <a:rPr lang="en-US" dirty="0"/>
            </a:br>
            <a:r>
              <a:rPr lang="en-US" dirty="0"/>
              <a:t>ADA Reminders, Pitfalls &amp; Best Practices</a:t>
            </a:r>
          </a:p>
        </p:txBody>
      </p:sp>
      <p:sp>
        <p:nvSpPr>
          <p:cNvPr id="5" name="Rectangle 4"/>
          <p:cNvSpPr/>
          <p:nvPr/>
        </p:nvSpPr>
        <p:spPr>
          <a:xfrm>
            <a:off x="4465040"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03669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if Presence of an Animal Affects Other Employees? </a:t>
            </a:r>
          </a:p>
        </p:txBody>
      </p:sp>
      <p:sp>
        <p:nvSpPr>
          <p:cNvPr id="3" name="Content Placeholder 2"/>
          <p:cNvSpPr>
            <a:spLocks noGrp="1"/>
          </p:cNvSpPr>
          <p:nvPr>
            <p:ph idx="1"/>
          </p:nvPr>
        </p:nvSpPr>
        <p:spPr/>
        <p:txBody>
          <a:bodyPr>
            <a:normAutofit fontScale="85000" lnSpcReduction="20000"/>
          </a:bodyPr>
          <a:lstStyle/>
          <a:p>
            <a:r>
              <a:rPr lang="en-US" dirty="0"/>
              <a:t>What if other employees may experience severe allergic reactions or phobias related to the presence of a service animal?</a:t>
            </a:r>
          </a:p>
          <a:p>
            <a:r>
              <a:rPr lang="en-US" dirty="0"/>
              <a:t>Possible accommodations might include </a:t>
            </a:r>
            <a:r>
              <a:rPr lang="en-US" dirty="0" smtClean="0"/>
              <a:t>—</a:t>
            </a:r>
            <a:endParaRPr lang="en-US" dirty="0"/>
          </a:p>
          <a:p>
            <a:pPr lvl="1"/>
            <a:r>
              <a:rPr lang="en-US" dirty="0"/>
              <a:t>Separate paths of travel to minimize employee’s exposure to service animal</a:t>
            </a:r>
          </a:p>
          <a:p>
            <a:pPr lvl="1"/>
            <a:r>
              <a:rPr lang="en-US" dirty="0"/>
              <a:t>Telework or other flexible schedules to minimize days on which the employee who uses the service animal and another employee affected by service animal are physically present in workplace</a:t>
            </a:r>
          </a:p>
          <a:p>
            <a:pPr lvl="1"/>
            <a:r>
              <a:rPr lang="en-US" dirty="0"/>
              <a:t>Alternatives to in-person communication, such as by allowing participation in meetings by phone, even when employee is in office</a:t>
            </a:r>
          </a:p>
          <a:p>
            <a:r>
              <a:rPr lang="en-US" dirty="0"/>
              <a:t>Examples of facts that would show allowing service animal poses undue hardship:  if the animal is </a:t>
            </a:r>
            <a:r>
              <a:rPr lang="en-US" dirty="0" smtClean="0"/>
              <a:t>—</a:t>
            </a:r>
            <a:endParaRPr lang="en-US" dirty="0"/>
          </a:p>
          <a:p>
            <a:pPr lvl="1"/>
            <a:r>
              <a:rPr lang="en-US" dirty="0"/>
              <a:t>disruptive</a:t>
            </a:r>
          </a:p>
          <a:p>
            <a:pPr lvl="1"/>
            <a:r>
              <a:rPr lang="en-US" dirty="0"/>
              <a:t>poses a direct threat (i.e., a significant risk to health or safety)</a:t>
            </a:r>
          </a:p>
          <a:p>
            <a:pPr lvl="1"/>
            <a:r>
              <a:rPr lang="en-US" dirty="0"/>
              <a:t>not properly controlled by its handler</a:t>
            </a:r>
          </a:p>
        </p:txBody>
      </p:sp>
    </p:spTree>
    <p:extLst>
      <p:ext uri="{BB962C8B-B14F-4D97-AF65-F5344CB8AC3E}">
        <p14:creationId xmlns:p14="http://schemas.microsoft.com/office/powerpoint/2010/main" val="1338240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  </a:t>
            </a:r>
            <a:r>
              <a:rPr lang="en-US" u="sng" dirty="0" err="1"/>
              <a:t>Maubach</a:t>
            </a:r>
            <a:r>
              <a:rPr lang="en-US" u="sng" dirty="0"/>
              <a:t> v. City of Fairfax</a:t>
            </a:r>
            <a:r>
              <a:rPr lang="en-US" dirty="0"/>
              <a:t>, 2018 WL 2018552 (E.D. Va. Apr. 30, 2018). </a:t>
            </a:r>
          </a:p>
        </p:txBody>
      </p:sp>
      <p:sp>
        <p:nvSpPr>
          <p:cNvPr id="3" name="Content Placeholder 2"/>
          <p:cNvSpPr>
            <a:spLocks noGrp="1"/>
          </p:cNvSpPr>
          <p:nvPr>
            <p:ph idx="1"/>
          </p:nvPr>
        </p:nvSpPr>
        <p:spPr/>
        <p:txBody>
          <a:bodyPr>
            <a:noAutofit/>
          </a:bodyPr>
          <a:lstStyle/>
          <a:p>
            <a:r>
              <a:rPr lang="en-US" sz="2000" dirty="0"/>
              <a:t>Dispatcher in enclosed emergency operations center shared workspace sought to bring emotional support animal (Mr. B) to work for anxiety.  Undue hardship found:</a:t>
            </a:r>
          </a:p>
          <a:p>
            <a:pPr lvl="2"/>
            <a:r>
              <a:rPr lang="en-US" dirty="0"/>
              <a:t>floor covered with clumps of fur and dander from dog, and dog bed left there</a:t>
            </a:r>
          </a:p>
          <a:p>
            <a:pPr lvl="2"/>
            <a:r>
              <a:rPr lang="en-US" dirty="0"/>
              <a:t>coworkers experienced allergies even after dispatcher </a:t>
            </a:r>
            <a:r>
              <a:rPr lang="en-US" dirty="0" smtClean="0"/>
              <a:t>vacuumed</a:t>
            </a:r>
            <a:endParaRPr lang="en-US" dirty="0"/>
          </a:p>
          <a:p>
            <a:pPr lvl="2"/>
            <a:r>
              <a:rPr lang="en-US" dirty="0"/>
              <a:t>dispatcher allowed inexperienced coworker to cover center while he walked dog</a:t>
            </a:r>
          </a:p>
          <a:p>
            <a:r>
              <a:rPr lang="en-US" sz="2000" dirty="0"/>
              <a:t>“Title I has no specific regulations or guidance related to service animals or emotional support animals, and there is very little case law addressing the question whether an emotional support animal can qualify as a reasonable accommodation for a disabled employee. Here, it is assumed without deciding that an emotional support animal qualifies as a reasonable accommodation under Title I of the ADA. Thus, the inquiry turns to the reasonableness of the particular accommodation in the particular employment context, namely whether Mr. B’s presence in the EOC as an emotional support animal for plaintiff is a reasonable accommodation for her disability or whether Mr. B’s presence imposes an undue hardship on defendant given the context in which plaintiff works</a:t>
            </a:r>
            <a:r>
              <a:rPr lang="en-US" sz="2000" dirty="0" smtClean="0"/>
              <a:t>.”</a:t>
            </a:r>
            <a:endParaRPr lang="en-US" sz="2000" dirty="0"/>
          </a:p>
        </p:txBody>
      </p:sp>
    </p:spTree>
    <p:extLst>
      <p:ext uri="{BB962C8B-B14F-4D97-AF65-F5344CB8AC3E}">
        <p14:creationId xmlns:p14="http://schemas.microsoft.com/office/powerpoint/2010/main" val="276512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Example:  </a:t>
            </a:r>
            <a:r>
              <a:rPr lang="en-US" u="sng" dirty="0" err="1"/>
              <a:t>Maubach</a:t>
            </a:r>
            <a:r>
              <a:rPr lang="en-US" u="sng" dirty="0"/>
              <a:t> v. City of Fairfax</a:t>
            </a:r>
            <a:r>
              <a:rPr lang="en-US" dirty="0"/>
              <a:t>, 2018 WL 2018552 (E.D. Va. Apr. 30, 2018</a:t>
            </a:r>
            <a:r>
              <a:rPr lang="en-US" dirty="0" smtClean="0"/>
              <a:t>). (cont.) </a:t>
            </a:r>
            <a:endParaRPr lang="en-US" dirty="0"/>
          </a:p>
        </p:txBody>
      </p:sp>
      <p:sp>
        <p:nvSpPr>
          <p:cNvPr id="3" name="Content Placeholder 2"/>
          <p:cNvSpPr>
            <a:spLocks noGrp="1"/>
          </p:cNvSpPr>
          <p:nvPr>
            <p:ph idx="1"/>
          </p:nvPr>
        </p:nvSpPr>
        <p:spPr/>
        <p:txBody>
          <a:bodyPr>
            <a:noAutofit/>
          </a:bodyPr>
          <a:lstStyle/>
          <a:p>
            <a:r>
              <a:rPr lang="en-US" sz="2000" dirty="0" smtClean="0"/>
              <a:t>“</a:t>
            </a:r>
            <a:r>
              <a:rPr lang="en-US" sz="2000" dirty="0"/>
              <a:t>If Mr. B were a service animal under Title II or III of the ADA, as he is not on this record, then allergies would not be sufficient on their own to justify barring Mr. B from public spaces. </a:t>
            </a:r>
            <a:r>
              <a:rPr lang="en-US" sz="2000" i="1" dirty="0"/>
              <a:t>See </a:t>
            </a:r>
            <a:r>
              <a:rPr lang="en-US" sz="2000" dirty="0"/>
              <a:t>28 C.F.R. § 36.104. Title II and III of the ADA address the use of public spaces and public accommodation by the disabled, and if allergies were a sufficient justification to bar service animals from accompanying their owners in public accommodations, then because allergies are so common the disabled who use a service animal would be effectively barred from use of public accommodations. In the context of Title I, some jobs might be able to accommodate the presence of a service animal, and Title I’s lack of definitive requirements with regard to service animals and other reasonable accommodations suggests that the inquiry must be context specific.  … allergies resulting from plaintiff’s use of Mr. B in the enclosed EOC space, in this context, impose an undue hardship on other employees who use the space, and on defendant because it would be prohibitively expensive to build a separate EOC to be used either by the plaintiff or by the employees with allergies.”</a:t>
            </a:r>
          </a:p>
        </p:txBody>
      </p:sp>
    </p:spTree>
    <p:extLst>
      <p:ext uri="{BB962C8B-B14F-4D97-AF65-F5344CB8AC3E}">
        <p14:creationId xmlns:p14="http://schemas.microsoft.com/office/powerpoint/2010/main" val="339861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on Service Animals and the ADA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Employment:</a:t>
            </a:r>
          </a:p>
          <a:p>
            <a:r>
              <a:rPr lang="en-US" dirty="0"/>
              <a:t>JAN publication:  </a:t>
            </a:r>
          </a:p>
          <a:p>
            <a:r>
              <a:rPr lang="en-US" i="1" dirty="0"/>
              <a:t>Service Animals in the Workplace</a:t>
            </a:r>
          </a:p>
          <a:p>
            <a:r>
              <a:rPr lang="en-US" u="sng" dirty="0">
                <a:hlinkClick r:id="rId3"/>
              </a:rPr>
              <a:t>https</a:t>
            </a:r>
            <a:r>
              <a:rPr lang="en-US" u="sng" dirty="0" smtClean="0">
                <a:hlinkClick r:id="rId3"/>
              </a:rPr>
              <a:t>://AskJAN.org/media/downloads/ServiceAnimalsintheWorkplace.pdf</a:t>
            </a:r>
            <a:endParaRPr lang="en-US" dirty="0"/>
          </a:p>
          <a:p>
            <a:pPr marL="0" indent="0">
              <a:buNone/>
            </a:pPr>
            <a:endParaRPr lang="en-US" dirty="0"/>
          </a:p>
          <a:p>
            <a:pPr marL="0" indent="0">
              <a:buNone/>
            </a:pPr>
            <a:r>
              <a:rPr lang="en-US" dirty="0"/>
              <a:t>Non-Employment (Access to Public Accommodations and State/Local Government Programs): </a:t>
            </a:r>
          </a:p>
          <a:p>
            <a:r>
              <a:rPr lang="en-US" dirty="0"/>
              <a:t>DOJ publication:  </a:t>
            </a:r>
          </a:p>
          <a:p>
            <a:r>
              <a:rPr lang="en-US" i="1" dirty="0"/>
              <a:t>Frequently Asked Questions About Service Animals and the ADA  </a:t>
            </a:r>
          </a:p>
          <a:p>
            <a:r>
              <a:rPr lang="en-US" dirty="0">
                <a:hlinkClick r:id="rId4"/>
              </a:rPr>
              <a:t>https://www.ada.gov/regs2010/service_animal_qa.html</a:t>
            </a:r>
            <a:r>
              <a:rPr lang="en-US" dirty="0"/>
              <a:t> </a:t>
            </a:r>
          </a:p>
          <a:p>
            <a:endParaRPr lang="en-US" dirty="0"/>
          </a:p>
        </p:txBody>
      </p:sp>
    </p:spTree>
    <p:extLst>
      <p:ext uri="{BB962C8B-B14F-4D97-AF65-F5344CB8AC3E}">
        <p14:creationId xmlns:p14="http://schemas.microsoft.com/office/powerpoint/2010/main" val="2721424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4072-08BE-4CFF-8BF3-9796FF24FED2}"/>
              </a:ext>
            </a:extLst>
          </p:cNvPr>
          <p:cNvSpPr>
            <a:spLocks noGrp="1"/>
          </p:cNvSpPr>
          <p:nvPr>
            <p:ph type="title"/>
          </p:nvPr>
        </p:nvSpPr>
        <p:spPr/>
        <p:txBody>
          <a:bodyPr/>
          <a:lstStyle/>
          <a:p>
            <a:r>
              <a:rPr lang="en-US"/>
              <a:t>Trending Issues:  </a:t>
            </a:r>
            <a:br>
              <a:rPr lang="en-US"/>
            </a:br>
            <a:r>
              <a:rPr lang="en-US"/>
              <a:t>Drug Use, Addiction, &amp; Treatment</a:t>
            </a:r>
          </a:p>
        </p:txBody>
      </p:sp>
    </p:spTree>
    <p:extLst>
      <p:ext uri="{BB962C8B-B14F-4D97-AF65-F5344CB8AC3E}">
        <p14:creationId xmlns:p14="http://schemas.microsoft.com/office/powerpoint/2010/main" val="231361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4" y="182880"/>
            <a:ext cx="10515600" cy="1325563"/>
          </a:xfrm>
        </p:spPr>
        <p:txBody>
          <a:bodyPr/>
          <a:lstStyle/>
          <a:p>
            <a:pPr lvl="0"/>
            <a:r>
              <a:rPr lang="en-US" dirty="0"/>
              <a:t>ADA Statutory Provisions on</a:t>
            </a:r>
            <a:br>
              <a:rPr lang="en-US" dirty="0"/>
            </a:br>
            <a:r>
              <a:rPr lang="en-US" dirty="0"/>
              <a:t>Illegal Use of Drugs</a:t>
            </a:r>
          </a:p>
        </p:txBody>
      </p:sp>
      <p:sp>
        <p:nvSpPr>
          <p:cNvPr id="3" name="Content Placeholder 2"/>
          <p:cNvSpPr>
            <a:spLocks noGrp="1"/>
          </p:cNvSpPr>
          <p:nvPr>
            <p:ph idx="1"/>
          </p:nvPr>
        </p:nvSpPr>
        <p:spPr>
          <a:xfrm>
            <a:off x="618744" y="1697609"/>
            <a:ext cx="10515600" cy="4351338"/>
          </a:xfrm>
        </p:spPr>
        <p:txBody>
          <a:bodyPr>
            <a:noAutofit/>
          </a:bodyPr>
          <a:lstStyle/>
          <a:p>
            <a:pPr lvl="1"/>
            <a:r>
              <a:rPr lang="en-US" sz="2800" dirty="0"/>
              <a:t>42 U.S.C. 12210(a):  “individual with a </a:t>
            </a:r>
            <a:r>
              <a:rPr lang="en-US" sz="2800" b="1" dirty="0"/>
              <a:t>disability shall not include any employee or applicant who is </a:t>
            </a:r>
            <a:r>
              <a:rPr lang="en-US" sz="2800" b="1" u="sng" dirty="0"/>
              <a:t>currently</a:t>
            </a:r>
            <a:r>
              <a:rPr lang="en-US" sz="2800" b="1" i="1" dirty="0"/>
              <a:t> </a:t>
            </a:r>
            <a:r>
              <a:rPr lang="en-US" sz="2800" b="1" dirty="0"/>
              <a:t>engaging in the illegal use </a:t>
            </a:r>
            <a:r>
              <a:rPr lang="en-US" sz="2800" dirty="0"/>
              <a:t>of drugs </a:t>
            </a:r>
            <a:r>
              <a:rPr lang="en-US" sz="2800" b="1" u="sng" dirty="0"/>
              <a:t>when the covered entity acts on the basis of such use</a:t>
            </a:r>
            <a:r>
              <a:rPr lang="en-US" sz="2800" b="1" i="1" dirty="0"/>
              <a:t>”</a:t>
            </a:r>
            <a:r>
              <a:rPr lang="en-US" sz="2800" dirty="0"/>
              <a:t>; see also 12114</a:t>
            </a:r>
            <a:endParaRPr lang="en-US" sz="2800" b="1" dirty="0"/>
          </a:p>
          <a:p>
            <a:pPr lvl="1"/>
            <a:endParaRPr lang="en-US" sz="2800" dirty="0"/>
          </a:p>
          <a:p>
            <a:pPr lvl="1"/>
            <a:r>
              <a:rPr lang="en-US" sz="2800" dirty="0"/>
              <a:t>42 U.S.C. 12210(d): “illegal use of drugs” defined as use, possession, or distribution of drugs unlawful </a:t>
            </a:r>
            <a:r>
              <a:rPr lang="en-US" sz="2800" b="1" dirty="0"/>
              <a:t>under federal Controlled Substances Act (CSA), 21 U.S.C. 801, et seq., except “use of a drug taken under supervision by a licensed health care professional, or other uses authorized by the [CSA] </a:t>
            </a:r>
            <a:r>
              <a:rPr lang="en-US" sz="2800" dirty="0"/>
              <a:t>or other provisions of federal law”  </a:t>
            </a:r>
          </a:p>
        </p:txBody>
      </p:sp>
    </p:spTree>
    <p:extLst>
      <p:ext uri="{BB962C8B-B14F-4D97-AF65-F5344CB8AC3E}">
        <p14:creationId xmlns:p14="http://schemas.microsoft.com/office/powerpoint/2010/main" val="642993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65096B-94E7-4831-BFA3-443340B39B75}"/>
              </a:ext>
            </a:extLst>
          </p:cNvPr>
          <p:cNvSpPr>
            <a:spLocks noGrp="1"/>
          </p:cNvSpPr>
          <p:nvPr>
            <p:ph idx="1"/>
          </p:nvPr>
        </p:nvSpPr>
        <p:spPr/>
        <p:txBody>
          <a:bodyPr>
            <a:normAutofit fontScale="77500" lnSpcReduction="20000"/>
          </a:bodyPr>
          <a:lstStyle/>
          <a:p>
            <a:pPr marL="0" indent="0">
              <a:buNone/>
            </a:pPr>
            <a:r>
              <a:rPr lang="en-US" dirty="0"/>
              <a:t>42 U.S.C. 12114(a):  </a:t>
            </a:r>
            <a:r>
              <a:rPr lang="en-US" b="1" dirty="0"/>
              <a:t>“qualified individual with a disability”</a:t>
            </a:r>
            <a:r>
              <a:rPr lang="en-US" dirty="0"/>
              <a:t> </a:t>
            </a:r>
            <a:r>
              <a:rPr lang="en-US" b="1" dirty="0"/>
              <a:t>shall not include any employee or applicant who is currently engaging in the illegal use of drugs, when the covered entity acts on the basis of such use.</a:t>
            </a:r>
          </a:p>
          <a:p>
            <a:pPr marL="0" indent="0">
              <a:buNone/>
            </a:pPr>
            <a:r>
              <a:rPr lang="en-US" dirty="0"/>
              <a:t>42 U.S.C. 12114(b):  “Rules of construction. - </a:t>
            </a:r>
            <a:r>
              <a:rPr lang="en-US" b="1" dirty="0"/>
              <a:t>Nothing in subsection (a) of this section shall be construed to exclude as a qualified individual with a disability an individual who-</a:t>
            </a:r>
          </a:p>
          <a:p>
            <a:pPr marL="0" indent="0">
              <a:buNone/>
            </a:pPr>
            <a:r>
              <a:rPr lang="en-US" dirty="0"/>
              <a:t>(1) has successfully completed a supervised drug rehabilitation program and is no longer engaging in the illegal use of drugs, or has otherwise been rehabilitated successfully and is no longer engaging in such use;</a:t>
            </a:r>
          </a:p>
          <a:p>
            <a:pPr marL="0" indent="0">
              <a:buNone/>
            </a:pPr>
            <a:r>
              <a:rPr lang="en-US" dirty="0"/>
              <a:t>(2) is participating in a supervised rehabilitation program and is no longer engaging in such use; or</a:t>
            </a:r>
          </a:p>
          <a:p>
            <a:pPr marL="0" indent="0">
              <a:buNone/>
            </a:pPr>
            <a:r>
              <a:rPr lang="en-US" dirty="0"/>
              <a:t>(3) is erroneously regarded as engaging in such use, but is not engaging in such use; except that it shall not be a violation of this chapter for a covered entity to adopt or administer reasonable policies or procedures, including but not limited to drug testing, designed to ensure that an individual described in paragraph (1) or (2) is no longer engaging in the illegal use of drugs.”</a:t>
            </a:r>
          </a:p>
          <a:p>
            <a:endParaRPr lang="en-US" sz="2000" dirty="0"/>
          </a:p>
        </p:txBody>
      </p:sp>
      <p:sp>
        <p:nvSpPr>
          <p:cNvPr id="11" name="Title 10">
            <a:extLst>
              <a:ext uri="{FF2B5EF4-FFF2-40B4-BE49-F238E27FC236}">
                <a16:creationId xmlns:a16="http://schemas.microsoft.com/office/drawing/2014/main" id="{371FBF18-9914-4DF7-82B9-5D3B5109157D}"/>
              </a:ext>
            </a:extLst>
          </p:cNvPr>
          <p:cNvSpPr>
            <a:spLocks noGrp="1"/>
          </p:cNvSpPr>
          <p:nvPr>
            <p:ph type="title"/>
          </p:nvPr>
        </p:nvSpPr>
        <p:spPr/>
        <p:txBody>
          <a:bodyPr/>
          <a:lstStyle/>
          <a:p>
            <a:r>
              <a:rPr lang="en-US" dirty="0"/>
              <a:t>ADA Statutory Provisions on</a:t>
            </a:r>
            <a:br>
              <a:rPr lang="en-US" dirty="0"/>
            </a:br>
            <a:r>
              <a:rPr lang="en-US" dirty="0"/>
              <a:t>Illegal Use of Drugs (cont’d)</a:t>
            </a:r>
          </a:p>
        </p:txBody>
      </p:sp>
    </p:spTree>
    <p:extLst>
      <p:ext uri="{BB962C8B-B14F-4D97-AF65-F5344CB8AC3E}">
        <p14:creationId xmlns:p14="http://schemas.microsoft.com/office/powerpoint/2010/main" val="839805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2B13F-28E5-456F-A2A9-ACBB00F22399}"/>
              </a:ext>
            </a:extLst>
          </p:cNvPr>
          <p:cNvSpPr>
            <a:spLocks noGrp="1"/>
          </p:cNvSpPr>
          <p:nvPr>
            <p:ph type="title"/>
          </p:nvPr>
        </p:nvSpPr>
        <p:spPr/>
        <p:txBody>
          <a:bodyPr/>
          <a:lstStyle/>
          <a:p>
            <a:r>
              <a:rPr lang="en-US" dirty="0"/>
              <a:t>ADA Statutory Provisions on</a:t>
            </a:r>
            <a:br>
              <a:rPr lang="en-US" dirty="0"/>
            </a:br>
            <a:r>
              <a:rPr lang="en-US" dirty="0"/>
              <a:t>Illegal Use of Drugs (cont’d)</a:t>
            </a:r>
          </a:p>
        </p:txBody>
      </p:sp>
      <p:sp>
        <p:nvSpPr>
          <p:cNvPr id="3" name="Content Placeholder 2">
            <a:extLst>
              <a:ext uri="{FF2B5EF4-FFF2-40B4-BE49-F238E27FC236}">
                <a16:creationId xmlns:a16="http://schemas.microsoft.com/office/drawing/2014/main" id="{F75DF1DA-37A3-4AA1-B1BF-51F98A30E45A}"/>
              </a:ext>
            </a:extLst>
          </p:cNvPr>
          <p:cNvSpPr>
            <a:spLocks noGrp="1"/>
          </p:cNvSpPr>
          <p:nvPr>
            <p:ph idx="1"/>
          </p:nvPr>
        </p:nvSpPr>
        <p:spPr>
          <a:xfrm>
            <a:off x="838200" y="1982919"/>
            <a:ext cx="10515600" cy="4351338"/>
          </a:xfrm>
        </p:spPr>
        <p:txBody>
          <a:bodyPr>
            <a:normAutofit fontScale="92500" lnSpcReduction="20000"/>
          </a:bodyPr>
          <a:lstStyle/>
          <a:p>
            <a:pPr marL="0" indent="0">
              <a:buNone/>
            </a:pPr>
            <a:r>
              <a:rPr lang="en-US" sz="3000" dirty="0"/>
              <a:t>42 U.S.C. 12114(c):  ADA does not prohibit employers from:</a:t>
            </a:r>
          </a:p>
          <a:p>
            <a:pPr marL="0" indent="0">
              <a:buNone/>
            </a:pPr>
            <a:endParaRPr lang="en-US" sz="3000" dirty="0"/>
          </a:p>
          <a:p>
            <a:r>
              <a:rPr lang="en-US" sz="3000" dirty="0"/>
              <a:t>prohibiting all employees from illegal use of drugs and use of alcohol at workplace, or being under influence at work</a:t>
            </a:r>
          </a:p>
          <a:p>
            <a:r>
              <a:rPr lang="en-US" sz="3000" dirty="0"/>
              <a:t>holding to same performance standards as others, “even if any unsatisfactory behavior or use is related to the drug use or alcoholism of such employee”</a:t>
            </a:r>
          </a:p>
          <a:p>
            <a:r>
              <a:rPr lang="en-US" sz="3000" dirty="0"/>
              <a:t>requiring employees comply with drug-related federal regulations (DOD, NRC, and DOT) that apply to that workplace </a:t>
            </a:r>
          </a:p>
          <a:p>
            <a:r>
              <a:rPr lang="en-US" sz="3000" dirty="0"/>
              <a:t>testing for illegal use of drugs (shall not be considered medical exam under ADA)</a:t>
            </a:r>
          </a:p>
          <a:p>
            <a:pPr marL="0" indent="0">
              <a:buNone/>
            </a:pPr>
            <a:endParaRPr lang="en-US" dirty="0"/>
          </a:p>
          <a:p>
            <a:endParaRPr lang="en-US" dirty="0"/>
          </a:p>
        </p:txBody>
      </p:sp>
    </p:spTree>
    <p:extLst>
      <p:ext uri="{BB962C8B-B14F-4D97-AF65-F5344CB8AC3E}">
        <p14:creationId xmlns:p14="http://schemas.microsoft.com/office/powerpoint/2010/main" val="3036829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Result Under ADA if State Law Legalizes Recreational or Medical Marijuana Use?</a:t>
            </a:r>
          </a:p>
        </p:txBody>
      </p:sp>
      <p:sp>
        <p:nvSpPr>
          <p:cNvPr id="3" name="Content Placeholder 2"/>
          <p:cNvSpPr>
            <a:spLocks noGrp="1"/>
          </p:cNvSpPr>
          <p:nvPr>
            <p:ph idx="1"/>
          </p:nvPr>
        </p:nvSpPr>
        <p:spPr>
          <a:xfrm>
            <a:off x="618744" y="1789049"/>
            <a:ext cx="10515600" cy="4351338"/>
          </a:xfrm>
        </p:spPr>
        <p:txBody>
          <a:bodyPr>
            <a:normAutofit fontScale="32500" lnSpcReduction="20000"/>
          </a:bodyPr>
          <a:lstStyle/>
          <a:p>
            <a:r>
              <a:rPr lang="en-US" sz="7200" dirty="0"/>
              <a:t>ADA expressly excludes those engaged in current illegal use of drugs from definition of disability, and allows employers to act on basis of test results for illegal use</a:t>
            </a:r>
          </a:p>
          <a:p>
            <a:r>
              <a:rPr lang="en-US" sz="7200" dirty="0"/>
              <a:t>ADA defines “illegal use” by reference to federal Controlled Substances Act (CSA)</a:t>
            </a:r>
          </a:p>
          <a:p>
            <a:r>
              <a:rPr lang="en-US" sz="7200" dirty="0"/>
              <a:t>Marijuana use, even legal under a state law for recreational or medical purposes, is unlawful under federal CSA</a:t>
            </a:r>
          </a:p>
          <a:p>
            <a:r>
              <a:rPr lang="en-US" sz="7200" b="1" u="sng" dirty="0"/>
              <a:t>Therefore, no federal ADA protection for employees where employer acts based on employee’s current marijuana use</a:t>
            </a:r>
            <a:r>
              <a:rPr lang="en-US" sz="7200" dirty="0"/>
              <a:t>.</a:t>
            </a:r>
          </a:p>
          <a:p>
            <a:pPr lvl="1"/>
            <a:r>
              <a:rPr lang="en-US" sz="7200" u="sng" dirty="0"/>
              <a:t>James v. City of Costa Mesa</a:t>
            </a:r>
            <a:r>
              <a:rPr lang="en-US" sz="7200" dirty="0"/>
              <a:t>, 700 F.3d 394 (9th Cir. 2012) (in ADA Title II case, court held ADA does not protect marijuana use even though state has legalized it for medical treatment); </a:t>
            </a:r>
            <a:r>
              <a:rPr lang="en-US" sz="7200" u="sng" dirty="0"/>
              <a:t>Steel v. Stallion Rockies Ltd.</a:t>
            </a:r>
            <a:r>
              <a:rPr lang="en-US" sz="7200" dirty="0"/>
              <a:t>, 106 F. Supp. 3d 1205 (D. Colo. 2015) (dismissing ADA claim by medical marijuana user terminated following his positive drug test); </a:t>
            </a:r>
            <a:r>
              <a:rPr lang="en-US" sz="7200" u="sng" dirty="0"/>
              <a:t>Washburn v. Columbia Forest Products, Inc</a:t>
            </a:r>
            <a:r>
              <a:rPr lang="en-US" sz="7200" dirty="0"/>
              <a:t>., 340 Or. 469, 134 P.3d 161  (2006) (holding employer had no obligation under state law to accommodate employee who used medical marijuana and was terminated after testing positive).</a:t>
            </a:r>
          </a:p>
          <a:p>
            <a:pPr marL="0" indent="0">
              <a:buNone/>
            </a:pPr>
            <a:endParaRPr lang="en-US" sz="7200" dirty="0"/>
          </a:p>
          <a:p>
            <a:pPr marL="0" indent="0">
              <a:buNone/>
            </a:pPr>
            <a:endParaRPr lang="en-US" dirty="0"/>
          </a:p>
        </p:txBody>
      </p:sp>
    </p:spTree>
    <p:extLst>
      <p:ext uri="{BB962C8B-B14F-4D97-AF65-F5344CB8AC3E}">
        <p14:creationId xmlns:p14="http://schemas.microsoft.com/office/powerpoint/2010/main" val="306830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Result Under ADA if State Law Legalizes Recreational or Medical Marijuana Use</a:t>
            </a:r>
            <a:r>
              <a:rPr lang="en-US" dirty="0" smtClean="0"/>
              <a:t>? (cont.)</a:t>
            </a:r>
            <a:endParaRPr lang="en-US" dirty="0"/>
          </a:p>
        </p:txBody>
      </p:sp>
      <p:sp>
        <p:nvSpPr>
          <p:cNvPr id="3" name="Content Placeholder 2"/>
          <p:cNvSpPr>
            <a:spLocks noGrp="1"/>
          </p:cNvSpPr>
          <p:nvPr>
            <p:ph idx="1"/>
          </p:nvPr>
        </p:nvSpPr>
        <p:spPr>
          <a:xfrm>
            <a:off x="618744" y="1789049"/>
            <a:ext cx="10515600" cy="4351338"/>
          </a:xfrm>
        </p:spPr>
        <p:txBody>
          <a:bodyPr>
            <a:noAutofit/>
          </a:bodyPr>
          <a:lstStyle/>
          <a:p>
            <a:r>
              <a:rPr lang="en-US" dirty="0" smtClean="0"/>
              <a:t>However</a:t>
            </a:r>
            <a:r>
              <a:rPr lang="en-US" dirty="0"/>
              <a:t>, employer must actually act on basis of illegal drug use, not cite it as pretext for disability discrimination. </a:t>
            </a:r>
          </a:p>
          <a:p>
            <a:pPr lvl="1"/>
            <a:r>
              <a:rPr lang="en-US" sz="2800" u="sng" dirty="0"/>
              <a:t>EEOC v. Pines of Clarkston</a:t>
            </a:r>
            <a:r>
              <a:rPr lang="en-US" sz="2800" dirty="0"/>
              <a:t>, No. 13-CV-1407, 2015 WL 1951945 (E.D. Mich. Apr. 29, 2015) (reasonable jury could conclude employee was fired because of her epilepsy rather than her medical marijuana use).</a:t>
            </a:r>
          </a:p>
          <a:p>
            <a:pPr>
              <a:spcBef>
                <a:spcPts val="0"/>
              </a:spcBef>
            </a:pPr>
            <a:r>
              <a:rPr lang="en-US" dirty="0"/>
              <a:t>Those with past drug addiction constituting a “record of” disability have potential ADA nondiscrimination and accommodation rights.  </a:t>
            </a:r>
            <a:r>
              <a:rPr lang="en-US" u="sng" dirty="0"/>
              <a:t>Raytheon Co. v. Hernandez</a:t>
            </a:r>
            <a:r>
              <a:rPr lang="en-US" dirty="0"/>
              <a:t>, 540 U.S. 44 (2003).</a:t>
            </a:r>
          </a:p>
          <a:p>
            <a:pPr marL="0" indent="0">
              <a:buNone/>
            </a:pPr>
            <a:endParaRPr lang="en-US" sz="1100" dirty="0"/>
          </a:p>
        </p:txBody>
      </p:sp>
    </p:spTree>
    <p:extLst>
      <p:ext uri="{BB962C8B-B14F-4D97-AF65-F5344CB8AC3E}">
        <p14:creationId xmlns:p14="http://schemas.microsoft.com/office/powerpoint/2010/main" val="278852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88" y="392557"/>
            <a:ext cx="10515600" cy="1325563"/>
          </a:xfrm>
        </p:spPr>
        <p:txBody>
          <a:bodyPr>
            <a:normAutofit/>
          </a:bodyPr>
          <a:lstStyle/>
          <a:p>
            <a:r>
              <a:rPr lang="en-US" sz="3200" b="1" dirty="0"/>
              <a:t>Don’t Rescind Job Offer Based on Impairment if Individual </a:t>
            </a:r>
            <a:br>
              <a:rPr lang="en-US" sz="3200" b="1" dirty="0"/>
            </a:br>
            <a:r>
              <a:rPr lang="en-US" sz="3200" b="1" dirty="0"/>
              <a:t>is Qualified and Does Not Pose Direct Threat</a:t>
            </a:r>
          </a:p>
        </p:txBody>
      </p:sp>
      <p:sp>
        <p:nvSpPr>
          <p:cNvPr id="3" name="Content Placeholder 2"/>
          <p:cNvSpPr>
            <a:spLocks noGrp="1"/>
          </p:cNvSpPr>
          <p:nvPr>
            <p:ph idx="1"/>
          </p:nvPr>
        </p:nvSpPr>
        <p:spPr/>
        <p:txBody>
          <a:bodyPr>
            <a:noAutofit/>
          </a:bodyPr>
          <a:lstStyle/>
          <a:p>
            <a:r>
              <a:rPr lang="en-US" u="sng" dirty="0" smtClean="0"/>
              <a:t>EEOC v. Kaiser Aluminum Washington</a:t>
            </a:r>
            <a:r>
              <a:rPr lang="en-US" dirty="0" smtClean="0"/>
              <a:t>, LLC, No. 2:16-cv-00343 (E.D. Wash. consent decree entered Oct. 18, 2017). </a:t>
            </a:r>
          </a:p>
          <a:p>
            <a:pPr lvl="1"/>
            <a:r>
              <a:rPr lang="en-US" dirty="0" smtClean="0"/>
              <a:t>EEOC alleged aluminum manufacturing company rescinded job offer to production worker because of  record of or perceived disability, in violation of ADA. </a:t>
            </a:r>
          </a:p>
          <a:p>
            <a:pPr lvl="1"/>
            <a:r>
              <a:rPr lang="en-US" dirty="0" smtClean="0"/>
              <a:t>During post-offer exam by outside medical provider, aluminum company production worker disclosed he had broken left heel 10 years ago, was off work for year, and had undergone vocational training, but said he had no current problems related to the injury </a:t>
            </a:r>
          </a:p>
          <a:p>
            <a:pPr lvl="1"/>
            <a:r>
              <a:rPr lang="en-US" dirty="0" smtClean="0"/>
              <a:t>Medical provider recommended employer revoke job offer because records from 2004-06 indicated the disability was permanent</a:t>
            </a:r>
            <a:endParaRPr lang="en-US" sz="2000" dirty="0" smtClean="0"/>
          </a:p>
          <a:p>
            <a:endParaRPr lang="en-US" sz="2000" dirty="0"/>
          </a:p>
        </p:txBody>
      </p:sp>
    </p:spTree>
    <p:extLst>
      <p:ext uri="{BB962C8B-B14F-4D97-AF65-F5344CB8AC3E}">
        <p14:creationId xmlns:p14="http://schemas.microsoft.com/office/powerpoint/2010/main" val="1414898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But Some State Laws Prohibit Employment Discrimination Based on Current Marijuana Use</a:t>
            </a:r>
          </a:p>
        </p:txBody>
      </p:sp>
      <p:sp>
        <p:nvSpPr>
          <p:cNvPr id="3" name="Content Placeholder 2"/>
          <p:cNvSpPr>
            <a:spLocks noGrp="1"/>
          </p:cNvSpPr>
          <p:nvPr>
            <p:ph idx="1"/>
          </p:nvPr>
        </p:nvSpPr>
        <p:spPr>
          <a:xfrm>
            <a:off x="527304" y="1825625"/>
            <a:ext cx="10515600" cy="4351338"/>
          </a:xfrm>
        </p:spPr>
        <p:txBody>
          <a:bodyPr>
            <a:normAutofit fontScale="25000" lnSpcReduction="20000"/>
          </a:bodyPr>
          <a:lstStyle/>
          <a:p>
            <a:r>
              <a:rPr lang="en-US" sz="8000" b="1" dirty="0"/>
              <a:t>Some state laws provide explicit employment protections, or have recently been interpreted to find an implied right against discrimination.  </a:t>
            </a:r>
          </a:p>
          <a:p>
            <a:r>
              <a:rPr lang="en-US" sz="8000" b="1" dirty="0"/>
              <a:t>Implications:  </a:t>
            </a:r>
            <a:r>
              <a:rPr lang="en-US" sz="8000" dirty="0"/>
              <a:t>These state laws would still allow employers to terminate employees who use, possess, or are under the influence in the workplace, but may bar discipline where that is not established.</a:t>
            </a:r>
          </a:p>
          <a:p>
            <a:r>
              <a:rPr lang="en-US" sz="8000" b="1" dirty="0"/>
              <a:t>Examples:</a:t>
            </a:r>
          </a:p>
          <a:p>
            <a:pPr lvl="1"/>
            <a:r>
              <a:rPr lang="en-US" sz="7600" dirty="0"/>
              <a:t>New Vermont state law:  protects against disability discrimination even based on </a:t>
            </a:r>
            <a:r>
              <a:rPr lang="en-US" sz="7600" i="1" dirty="0"/>
              <a:t>current </a:t>
            </a:r>
            <a:r>
              <a:rPr lang="en-US" sz="7600" dirty="0"/>
              <a:t>medical marijuana use, but excludes from protection those under the influence at work, those unable to perform essential functions, or those who pose a direct threat, </a:t>
            </a:r>
            <a:r>
              <a:rPr lang="en-US" sz="7600" dirty="0">
                <a:hlinkClick r:id="rId2"/>
              </a:rPr>
              <a:t>http://ago.vermont.gov/wp-content/uploads/2018/06/Employer-MJ-Guidance-TOC.pdf</a:t>
            </a:r>
            <a:r>
              <a:rPr lang="en-US" sz="7600" dirty="0"/>
              <a:t> </a:t>
            </a:r>
          </a:p>
          <a:p>
            <a:pPr lvl="1"/>
            <a:endParaRPr lang="en-US" sz="8000" u="sng" dirty="0"/>
          </a:p>
          <a:p>
            <a:pPr lvl="1"/>
            <a:r>
              <a:rPr lang="en-US" sz="8000" u="sng" dirty="0" err="1"/>
              <a:t>Barbuto</a:t>
            </a:r>
            <a:r>
              <a:rPr lang="en-US" sz="8000" u="sng" dirty="0"/>
              <a:t> v. Advantage Sales Marketing, LLC</a:t>
            </a:r>
            <a:r>
              <a:rPr lang="en-US" sz="8000" i="1" dirty="0"/>
              <a:t>, </a:t>
            </a:r>
            <a:r>
              <a:rPr lang="en-US" sz="8000" dirty="0"/>
              <a:t>477 Mass. 456, 78 N.E.3d 37 (2017).</a:t>
            </a:r>
          </a:p>
          <a:p>
            <a:pPr lvl="1"/>
            <a:endParaRPr lang="en-US" sz="8000" u="sng" dirty="0"/>
          </a:p>
          <a:p>
            <a:pPr lvl="1"/>
            <a:r>
              <a:rPr lang="en-US" sz="8000" u="sng" dirty="0" err="1"/>
              <a:t>Noffsinger</a:t>
            </a:r>
            <a:r>
              <a:rPr lang="en-US" sz="8000" u="sng" dirty="0"/>
              <a:t> v. SSC Niantic Operating Co</a:t>
            </a:r>
            <a:r>
              <a:rPr lang="en-US" sz="8000" i="1" dirty="0"/>
              <a:t>.</a:t>
            </a:r>
            <a:r>
              <a:rPr lang="en-US" sz="8000" dirty="0"/>
              <a:t>, 273 F. Supp. 3d 326 (D. Conn. 2017).</a:t>
            </a:r>
          </a:p>
          <a:p>
            <a:pPr lvl="1"/>
            <a:endParaRPr lang="en-US" sz="8000" u="sng" dirty="0"/>
          </a:p>
          <a:p>
            <a:pPr lvl="1"/>
            <a:r>
              <a:rPr lang="en-US" sz="8000" u="sng" dirty="0"/>
              <a:t>Callaghan v. Darlington Fabrics Corp</a:t>
            </a:r>
            <a:r>
              <a:rPr lang="en-US" sz="8000" i="1" dirty="0"/>
              <a:t>., </a:t>
            </a:r>
            <a:r>
              <a:rPr lang="en-US" sz="8000" dirty="0"/>
              <a:t>2017 WL 2321181 (R.I. Super. May 23, 2017).</a:t>
            </a:r>
          </a:p>
          <a:p>
            <a:pPr lvl="1"/>
            <a:endParaRPr lang="en-US" sz="8000" dirty="0"/>
          </a:p>
          <a:p>
            <a:endParaRPr lang="en-US" sz="4000" i="1" dirty="0"/>
          </a:p>
          <a:p>
            <a:pPr marL="0" indent="0">
              <a:buNone/>
            </a:pPr>
            <a:endParaRPr lang="en-US" dirty="0"/>
          </a:p>
        </p:txBody>
      </p:sp>
    </p:spTree>
    <p:extLst>
      <p:ext uri="{BB962C8B-B14F-4D97-AF65-F5344CB8AC3E}">
        <p14:creationId xmlns:p14="http://schemas.microsoft.com/office/powerpoint/2010/main" val="1531917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3236-547E-4C01-A982-DA9A0CF6DEAE}"/>
              </a:ext>
            </a:extLst>
          </p:cNvPr>
          <p:cNvSpPr>
            <a:spLocks noGrp="1"/>
          </p:cNvSpPr>
          <p:nvPr>
            <p:ph type="title"/>
          </p:nvPr>
        </p:nvSpPr>
        <p:spPr/>
        <p:txBody>
          <a:bodyPr/>
          <a:lstStyle/>
          <a:p>
            <a:r>
              <a:rPr lang="en-US" dirty="0"/>
              <a:t>Different Rules for Opioids &amp; </a:t>
            </a:r>
            <a:br>
              <a:rPr lang="en-US" dirty="0"/>
            </a:br>
            <a:r>
              <a:rPr lang="en-US" dirty="0"/>
              <a:t>Opioid Treatment Drugs:  Qualified?</a:t>
            </a:r>
          </a:p>
        </p:txBody>
      </p:sp>
      <p:sp>
        <p:nvSpPr>
          <p:cNvPr id="3" name="Content Placeholder 2">
            <a:extLst>
              <a:ext uri="{FF2B5EF4-FFF2-40B4-BE49-F238E27FC236}">
                <a16:creationId xmlns:a16="http://schemas.microsoft.com/office/drawing/2014/main" id="{718112AF-6DA6-4711-8ABE-4CDFE6C87B2B}"/>
              </a:ext>
            </a:extLst>
          </p:cNvPr>
          <p:cNvSpPr>
            <a:spLocks noGrp="1"/>
          </p:cNvSpPr>
          <p:nvPr>
            <p:ph idx="1"/>
          </p:nvPr>
        </p:nvSpPr>
        <p:spPr/>
        <p:txBody>
          <a:bodyPr>
            <a:normAutofit fontScale="32500" lnSpcReduction="20000"/>
          </a:bodyPr>
          <a:lstStyle/>
          <a:p>
            <a:pPr marL="0" indent="0">
              <a:lnSpc>
                <a:spcPct val="120000"/>
              </a:lnSpc>
              <a:buNone/>
            </a:pPr>
            <a:r>
              <a:rPr lang="en-US" sz="8000" dirty="0"/>
              <a:t>General rule:  ADA allows employer to exclude individual with disability from position if individualized assessment shows even with accommodation he cannot perform the essential functions or poses a direct threat to health or safety</a:t>
            </a:r>
            <a:r>
              <a:rPr lang="en-US" sz="8000" dirty="0" smtClean="0"/>
              <a:t>.</a:t>
            </a:r>
            <a:endParaRPr lang="en-US" sz="8000" u="sng" dirty="0"/>
          </a:p>
          <a:p>
            <a:pPr lvl="1">
              <a:lnSpc>
                <a:spcPct val="120000"/>
              </a:lnSpc>
              <a:spcBef>
                <a:spcPts val="0"/>
              </a:spcBef>
              <a:spcAft>
                <a:spcPts val="500"/>
              </a:spcAft>
            </a:pPr>
            <a:r>
              <a:rPr lang="en-US" sz="7200" u="sng" dirty="0"/>
              <a:t>EEOC v. M.G. Oil d/b/a Happy Jack’s Casino</a:t>
            </a:r>
            <a:r>
              <a:rPr lang="en-US" sz="7200" dirty="0"/>
              <a:t>, 4:16-cv-04131-KES (D.S.D. consent decree entered May 2018) (settling claim that job offer to cashier was withdrawn in violation of ADA based on drug test showing lawful presence of prescribed medication, and that company had unlawful policy of requiring all employees to report prescription and non-prescription medications they are taking), </a:t>
            </a:r>
            <a:r>
              <a:rPr lang="en-US" sz="7200" dirty="0">
                <a:hlinkClick r:id="rId2"/>
              </a:rPr>
              <a:t>https://www.eeoc.gov/eeoc/newsroom/release/5-18-18.cfm</a:t>
            </a:r>
            <a:r>
              <a:rPr lang="en-US" sz="7200" dirty="0"/>
              <a:t>. </a:t>
            </a:r>
          </a:p>
          <a:p>
            <a:pPr>
              <a:lnSpc>
                <a:spcPct val="120000"/>
              </a:lnSpc>
            </a:pPr>
            <a:endParaRPr lang="en-US" dirty="0"/>
          </a:p>
        </p:txBody>
      </p:sp>
    </p:spTree>
    <p:extLst>
      <p:ext uri="{BB962C8B-B14F-4D97-AF65-F5344CB8AC3E}">
        <p14:creationId xmlns:p14="http://schemas.microsoft.com/office/powerpoint/2010/main" val="1946543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3236-547E-4C01-A982-DA9A0CF6DEAE}"/>
              </a:ext>
            </a:extLst>
          </p:cNvPr>
          <p:cNvSpPr>
            <a:spLocks noGrp="1"/>
          </p:cNvSpPr>
          <p:nvPr>
            <p:ph type="title"/>
          </p:nvPr>
        </p:nvSpPr>
        <p:spPr/>
        <p:txBody>
          <a:bodyPr/>
          <a:lstStyle/>
          <a:p>
            <a:r>
              <a:rPr lang="en-US" dirty="0"/>
              <a:t>Different Rules for Opioids &amp; </a:t>
            </a:r>
            <a:br>
              <a:rPr lang="en-US" dirty="0"/>
            </a:br>
            <a:r>
              <a:rPr lang="en-US" dirty="0"/>
              <a:t>Opioid Treatment Drugs:  Qualified</a:t>
            </a:r>
            <a:r>
              <a:rPr lang="en-US" dirty="0" smtClean="0"/>
              <a:t>? (cont.)</a:t>
            </a:r>
            <a:endParaRPr lang="en-US" dirty="0"/>
          </a:p>
        </p:txBody>
      </p:sp>
      <p:sp>
        <p:nvSpPr>
          <p:cNvPr id="3" name="Content Placeholder 2">
            <a:extLst>
              <a:ext uri="{FF2B5EF4-FFF2-40B4-BE49-F238E27FC236}">
                <a16:creationId xmlns:a16="http://schemas.microsoft.com/office/drawing/2014/main" id="{718112AF-6DA6-4711-8ABE-4CDFE6C87B2B}"/>
              </a:ext>
            </a:extLst>
          </p:cNvPr>
          <p:cNvSpPr>
            <a:spLocks noGrp="1"/>
          </p:cNvSpPr>
          <p:nvPr>
            <p:ph idx="1"/>
          </p:nvPr>
        </p:nvSpPr>
        <p:spPr/>
        <p:txBody>
          <a:bodyPr>
            <a:normAutofit fontScale="32500" lnSpcReduction="20000"/>
          </a:bodyPr>
          <a:lstStyle/>
          <a:p>
            <a:pPr lvl="1">
              <a:lnSpc>
                <a:spcPct val="120000"/>
              </a:lnSpc>
              <a:spcBef>
                <a:spcPts val="0"/>
              </a:spcBef>
              <a:spcAft>
                <a:spcPts val="500"/>
              </a:spcAft>
            </a:pPr>
            <a:r>
              <a:rPr lang="en-US" sz="7200" u="sng" dirty="0" smtClean="0"/>
              <a:t>EEOC </a:t>
            </a:r>
            <a:r>
              <a:rPr lang="en-US" sz="7200" u="sng" dirty="0"/>
              <a:t>v. Foothills Child Development Ctr., Inc</a:t>
            </a:r>
            <a:r>
              <a:rPr lang="en-US" sz="7200" dirty="0"/>
              <a:t>., Civil Action No. 6:18-cv-012555-AMQ-KFM (D.S.C. consent decree entered May 2018) (settling claim that employee was terminated in violation of ADA after employer learned he takes Suboxone as part of supervised medication-assisted treatment program, with no individualized assessment of whether he could safely perform essential functions), </a:t>
            </a:r>
            <a:r>
              <a:rPr lang="en-US" sz="7200" dirty="0">
                <a:hlinkClick r:id="rId2"/>
              </a:rPr>
              <a:t>https://www.eeoc.gov/eeoc/newsroom/release/5-15-18.cfm</a:t>
            </a:r>
            <a:r>
              <a:rPr lang="en-US" sz="7200" dirty="0"/>
              <a:t>. </a:t>
            </a:r>
          </a:p>
          <a:p>
            <a:pPr lvl="1">
              <a:lnSpc>
                <a:spcPct val="120000"/>
              </a:lnSpc>
              <a:spcBef>
                <a:spcPts val="0"/>
              </a:spcBef>
              <a:spcAft>
                <a:spcPts val="500"/>
              </a:spcAft>
            </a:pPr>
            <a:r>
              <a:rPr lang="en-US" sz="7200" i="1" dirty="0" smtClean="0"/>
              <a:t>Pending</a:t>
            </a:r>
            <a:r>
              <a:rPr lang="en-US" sz="7200" dirty="0"/>
              <a:t>:  </a:t>
            </a:r>
            <a:r>
              <a:rPr lang="en-US" sz="7200" u="sng" dirty="0"/>
              <a:t>EEOC v. Steel Painters, LLC</a:t>
            </a:r>
            <a:r>
              <a:rPr lang="en-US" sz="7200" dirty="0"/>
              <a:t>, Civil Action No. 1:18-cv-00303 (E.D. Tex. filed June 29, 2018) (EEOC alleges painting company unlawfully fired a worker who had previously been dependent on opioid medication but was taking a prescribed dose of methadone as treatment), </a:t>
            </a:r>
            <a:r>
              <a:rPr lang="en-US" sz="7200" u="sng" dirty="0">
                <a:hlinkClick r:id="rId3"/>
              </a:rPr>
              <a:t>https://www.eeoc.gov/eeoc/newsroom/release/6-29-18a.cfm</a:t>
            </a:r>
            <a:r>
              <a:rPr lang="en-US" sz="7200" dirty="0"/>
              <a:t>.</a:t>
            </a:r>
            <a:endParaRPr lang="en-US" sz="8000" dirty="0"/>
          </a:p>
          <a:p>
            <a:endParaRPr lang="en-US" dirty="0"/>
          </a:p>
        </p:txBody>
      </p:sp>
    </p:spTree>
    <p:extLst>
      <p:ext uri="{BB962C8B-B14F-4D97-AF65-F5344CB8AC3E}">
        <p14:creationId xmlns:p14="http://schemas.microsoft.com/office/powerpoint/2010/main" val="146500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88" y="392557"/>
            <a:ext cx="10515600" cy="1325563"/>
          </a:xfrm>
        </p:spPr>
        <p:txBody>
          <a:bodyPr>
            <a:normAutofit/>
          </a:bodyPr>
          <a:lstStyle/>
          <a:p>
            <a:r>
              <a:rPr lang="en-US" sz="3200" b="1" dirty="0"/>
              <a:t>Don’t Rescind Job Offer Based on Impairment if Individual </a:t>
            </a:r>
            <a:br>
              <a:rPr lang="en-US" sz="3200" b="1" dirty="0"/>
            </a:br>
            <a:r>
              <a:rPr lang="en-US" sz="3200" b="1" dirty="0"/>
              <a:t>is Qualified and Does Not Pose Direct </a:t>
            </a:r>
            <a:r>
              <a:rPr lang="en-US" sz="3200" b="1" dirty="0" smtClean="0"/>
              <a:t>Threat (cont.)</a:t>
            </a:r>
            <a:endParaRPr lang="en-US" sz="3200" b="1" dirty="0"/>
          </a:p>
        </p:txBody>
      </p:sp>
      <p:sp>
        <p:nvSpPr>
          <p:cNvPr id="3" name="Content Placeholder 2"/>
          <p:cNvSpPr>
            <a:spLocks noGrp="1"/>
          </p:cNvSpPr>
          <p:nvPr>
            <p:ph idx="1"/>
          </p:nvPr>
        </p:nvSpPr>
        <p:spPr/>
        <p:txBody>
          <a:bodyPr>
            <a:noAutofit/>
          </a:bodyPr>
          <a:lstStyle/>
          <a:p>
            <a:pPr lvl="1"/>
            <a:r>
              <a:rPr lang="en-US" sz="2000" dirty="0" smtClean="0"/>
              <a:t>Applicant </a:t>
            </a:r>
            <a:r>
              <a:rPr lang="en-US" sz="2000" dirty="0"/>
              <a:t>contacted employer directly and explained, describing jobs held since injury and that he could perform all physical duties of position.</a:t>
            </a:r>
          </a:p>
          <a:p>
            <a:pPr lvl="1"/>
            <a:r>
              <a:rPr lang="en-US" sz="2000" dirty="0"/>
              <a:t>Employer told him it does not override medical provider’s recommendations. </a:t>
            </a:r>
          </a:p>
          <a:p>
            <a:pPr lvl="1"/>
            <a:r>
              <a:rPr lang="en-US" sz="2000" dirty="0"/>
              <a:t>Settled:  3-year consent decree; $125,000 in back pay and $50,000 in compensatory damages, and, subject to an examination and test described in decree, reinstatement of job offer, with retroactive seniority, as well as ADA training for human resources staff and medical and nurse contractors as specified in decree, and annual reporting to EEOC</a:t>
            </a:r>
            <a:r>
              <a:rPr lang="en-US" sz="2000" dirty="0" smtClean="0"/>
              <a:t>.</a:t>
            </a:r>
          </a:p>
          <a:p>
            <a:r>
              <a:rPr lang="en-US" sz="2400" u="sng" dirty="0" smtClean="0"/>
              <a:t>See</a:t>
            </a:r>
            <a:r>
              <a:rPr lang="en-US" sz="2400" dirty="0" smtClean="0"/>
              <a:t> </a:t>
            </a:r>
            <a:r>
              <a:rPr lang="en-US" sz="2400" u="sng" dirty="0" smtClean="0"/>
              <a:t>also</a:t>
            </a:r>
            <a:r>
              <a:rPr lang="en-US" sz="2400" dirty="0" smtClean="0"/>
              <a:t> </a:t>
            </a:r>
            <a:r>
              <a:rPr lang="en-US" sz="2400" u="sng" dirty="0" smtClean="0"/>
              <a:t>EEOC v. Amsted Rail Co., Inc.</a:t>
            </a:r>
            <a:r>
              <a:rPr lang="en-US" sz="2400" dirty="0" smtClean="0"/>
              <a:t>, Civil Action No. 14-cv-1292-JPG-SCW (S.D. Ill. consent decree entered June 2018).  $4.4. million settlement of claim that employer violated ADA by excluding job applicants based on results of post-offer nerve conduction test for carpal tunnel syndrome.</a:t>
            </a:r>
            <a:endParaRPr lang="en-US" sz="2400" u="sng" dirty="0" smtClean="0"/>
          </a:p>
        </p:txBody>
      </p:sp>
    </p:spTree>
    <p:extLst>
      <p:ext uri="{BB962C8B-B14F-4D97-AF65-F5344CB8AC3E}">
        <p14:creationId xmlns:p14="http://schemas.microsoft.com/office/powerpoint/2010/main" val="228209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Employee Can Have Medical Restrictions and Still Be Qualified – Don’t Require “100% Healed”</a:t>
            </a:r>
          </a:p>
        </p:txBody>
      </p:sp>
      <p:sp>
        <p:nvSpPr>
          <p:cNvPr id="3" name="Content Placeholder 2"/>
          <p:cNvSpPr>
            <a:spLocks noGrp="1"/>
          </p:cNvSpPr>
          <p:nvPr>
            <p:ph idx="1"/>
          </p:nvPr>
        </p:nvSpPr>
        <p:spPr>
          <a:xfrm>
            <a:off x="838200" y="1825624"/>
            <a:ext cx="10515600" cy="4663407"/>
          </a:xfrm>
        </p:spPr>
        <p:txBody>
          <a:bodyPr>
            <a:normAutofit fontScale="92500" lnSpcReduction="20000"/>
          </a:bodyPr>
          <a:lstStyle/>
          <a:p>
            <a:r>
              <a:rPr lang="en-US" sz="3200" u="sng" dirty="0"/>
              <a:t>EEOC v. American Airlines, Inc. and Envoy Airlines, Inc</a:t>
            </a:r>
            <a:r>
              <a:rPr lang="en-US" sz="3200" dirty="0"/>
              <a:t>., No, 2:17-cv-04059 (D. Ariz. Nov. 6, 2017). </a:t>
            </a:r>
          </a:p>
          <a:p>
            <a:pPr lvl="1"/>
            <a:r>
              <a:rPr lang="en-US" sz="2900" dirty="0"/>
              <a:t>EEOC alleged airline denied reasonable accommodations, terminated, denied rehire to individuals because of their actual or perceived disabilities. Claimants had various impairments, including lupus, cancer, asthma, stroke, and knee and back injuries. </a:t>
            </a:r>
          </a:p>
          <a:p>
            <a:pPr lvl="1"/>
            <a:r>
              <a:rPr lang="en-US" sz="2900" dirty="0"/>
              <a:t>Airline had 100% healed policy:  employees on medical leave cannot return to work if medical restrictions</a:t>
            </a:r>
          </a:p>
          <a:p>
            <a:pPr lvl="1"/>
            <a:r>
              <a:rPr lang="en-US" sz="2900" dirty="0"/>
              <a:t>Also refused to provide intermittent leave or reassignment to a vacant position as reasonable accommodations, and  did not permit employees with permanent restrictions to apply for promotions.  Many terminated, placed on unpaid leave, or refused rehire because of medical conditions that were substantially limiting impairments, or that were not both transitory and minor.  </a:t>
            </a:r>
            <a:endParaRPr lang="en-US" dirty="0"/>
          </a:p>
        </p:txBody>
      </p:sp>
    </p:spTree>
    <p:extLst>
      <p:ext uri="{BB962C8B-B14F-4D97-AF65-F5344CB8AC3E}">
        <p14:creationId xmlns:p14="http://schemas.microsoft.com/office/powerpoint/2010/main" val="349529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Employee Can Have Medical Restrictions and Still Be Qualified – Don’t Require “100% Healed</a:t>
            </a:r>
            <a:r>
              <a:rPr lang="en-US" dirty="0" smtClean="0"/>
              <a:t>” (cont.)</a:t>
            </a:r>
            <a:endParaRPr lang="en-US" dirty="0"/>
          </a:p>
        </p:txBody>
      </p:sp>
      <p:sp>
        <p:nvSpPr>
          <p:cNvPr id="3" name="Content Placeholder 2"/>
          <p:cNvSpPr>
            <a:spLocks noGrp="1"/>
          </p:cNvSpPr>
          <p:nvPr>
            <p:ph idx="1"/>
          </p:nvPr>
        </p:nvSpPr>
        <p:spPr>
          <a:xfrm>
            <a:off x="838200" y="1825624"/>
            <a:ext cx="10515600" cy="4663407"/>
          </a:xfrm>
        </p:spPr>
        <p:txBody>
          <a:bodyPr>
            <a:normAutofit fontScale="92500" lnSpcReduction="20000"/>
          </a:bodyPr>
          <a:lstStyle/>
          <a:p>
            <a:pPr lvl="1"/>
            <a:r>
              <a:rPr lang="en-US" sz="2900" dirty="0" smtClean="0"/>
              <a:t>Settled</a:t>
            </a:r>
            <a:r>
              <a:rPr lang="en-US" sz="2900" dirty="0"/>
              <a:t>:  2-year consent decree providing $9 million, with 1500 eligible claims to be evaluated by a settlement administrator. Airline to appoint ADA coordinators, who among other responsibilities will review and revise job descriptions so marginal job functions are not listed as essential. </a:t>
            </a:r>
          </a:p>
          <a:p>
            <a:pPr lvl="2"/>
            <a:r>
              <a:rPr lang="en-US" sz="2900" dirty="0"/>
              <a:t>Coordinators will assign reasonable accommodation responsibilities to HR employees, and will review all situations in which requests for reasonable accommodation are denied and assess whether an accommodation in employee’s current job, or a reassignment, is available, and if so, instruct the appropriate personnel to provide the accommodation or reassignment. </a:t>
            </a:r>
          </a:p>
          <a:p>
            <a:pPr lvl="2"/>
            <a:r>
              <a:rPr lang="en-US" sz="2900" dirty="0"/>
              <a:t>Coordinators will also implement the ADA training specified in the decree. Every 6 months, defendants will report to EEOC on complaints of disability discrimination and retaliation and on requests for reasonable accommodation and the outcome.</a:t>
            </a:r>
            <a:endParaRPr lang="en-US" sz="2900" u="sng" dirty="0"/>
          </a:p>
          <a:p>
            <a:endParaRPr lang="en-US" dirty="0"/>
          </a:p>
        </p:txBody>
      </p:sp>
    </p:spTree>
    <p:extLst>
      <p:ext uri="{BB962C8B-B14F-4D97-AF65-F5344CB8AC3E}">
        <p14:creationId xmlns:p14="http://schemas.microsoft.com/office/powerpoint/2010/main" val="796901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Requirement is Not Necessarily an Essential Function</a:t>
            </a:r>
          </a:p>
        </p:txBody>
      </p:sp>
      <p:sp>
        <p:nvSpPr>
          <p:cNvPr id="3" name="Content Placeholder 2"/>
          <p:cNvSpPr>
            <a:spLocks noGrp="1"/>
          </p:cNvSpPr>
          <p:nvPr>
            <p:ph idx="1"/>
          </p:nvPr>
        </p:nvSpPr>
        <p:spPr/>
        <p:txBody>
          <a:bodyPr>
            <a:normAutofit fontScale="85000" lnSpcReduction="20000"/>
          </a:bodyPr>
          <a:lstStyle/>
          <a:p>
            <a:r>
              <a:rPr lang="en-US" sz="2400" u="sng" dirty="0"/>
              <a:t>Lewis v. Union City</a:t>
            </a:r>
            <a:r>
              <a:rPr lang="en-US" sz="2400" dirty="0"/>
              <a:t>, 877 F.3d 1000 (11th Cir. 2017).  Jury would have to decide whether exposure to pepper spray and Taser shocks were essential functions of police detective’s position.</a:t>
            </a:r>
          </a:p>
          <a:p>
            <a:pPr lvl="1"/>
            <a:r>
              <a:rPr lang="en-US" dirty="0"/>
              <a:t>police department implemented new requirement that police officers carry Tasers; officers would get 5-second shock as part of training on how to use device</a:t>
            </a:r>
          </a:p>
          <a:p>
            <a:pPr lvl="1"/>
            <a:r>
              <a:rPr lang="en-US" dirty="0"/>
              <a:t>detective had small heart attack about 18 months earlier; her doctor asked that she be excused from receiving this shock or being exposed to pepper spray, and she was ultimately fired</a:t>
            </a:r>
          </a:p>
          <a:p>
            <a:pPr lvl="1"/>
            <a:r>
              <a:rPr lang="en-US" dirty="0"/>
              <a:t>employer’s judgment about what constitutes an essential function is critical, and court noted additional weight might be accorded when employer is police department, but employer’s judgment is not necessarily conclusive</a:t>
            </a:r>
          </a:p>
          <a:p>
            <a:pPr lvl="1"/>
            <a:r>
              <a:rPr lang="en-US" dirty="0"/>
              <a:t>there was “significant evidence” that exposure was not essential function</a:t>
            </a:r>
          </a:p>
          <a:p>
            <a:pPr lvl="2"/>
            <a:r>
              <a:rPr lang="en-US" sz="2400" dirty="0"/>
              <a:t>written job description for detective, including sections devoted to physical demands and work environment, did not mention carrying or to being exposed to pepper spray or Taser shock</a:t>
            </a:r>
          </a:p>
          <a:p>
            <a:pPr lvl="2"/>
            <a:r>
              <a:rPr lang="en-US" sz="2400" dirty="0"/>
              <a:t>Taser International did not require trainees to receive a shock to become certified</a:t>
            </a:r>
          </a:p>
          <a:p>
            <a:pPr lvl="2"/>
            <a:r>
              <a:rPr lang="en-US" sz="2400" dirty="0"/>
              <a:t>prior to the new requirement, officers were permitted to choose what form of nonlethal weapon to carry</a:t>
            </a:r>
          </a:p>
          <a:p>
            <a:pPr marL="0" indent="0">
              <a:buNone/>
            </a:pPr>
            <a:endParaRPr lang="en-US" dirty="0"/>
          </a:p>
        </p:txBody>
      </p:sp>
    </p:spTree>
    <p:extLst>
      <p:ext uri="{BB962C8B-B14F-4D97-AF65-F5344CB8AC3E}">
        <p14:creationId xmlns:p14="http://schemas.microsoft.com/office/powerpoint/2010/main" val="2482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Essential Functions are the Tasks Performed, Not How Those Tasks Have Usually Been Performed</a:t>
            </a:r>
          </a:p>
        </p:txBody>
      </p:sp>
      <p:sp>
        <p:nvSpPr>
          <p:cNvPr id="3" name="Content Placeholder 2"/>
          <p:cNvSpPr>
            <a:spLocks noGrp="1"/>
          </p:cNvSpPr>
          <p:nvPr>
            <p:ph idx="1"/>
          </p:nvPr>
        </p:nvSpPr>
        <p:spPr/>
        <p:txBody>
          <a:bodyPr>
            <a:normAutofit fontScale="92500" lnSpcReduction="20000"/>
          </a:bodyPr>
          <a:lstStyle/>
          <a:p>
            <a:r>
              <a:rPr lang="en-US" u="sng" dirty="0"/>
              <a:t>Dunlap v. Liberty Natural Products, Inc.</a:t>
            </a:r>
            <a:r>
              <a:rPr lang="en-US" dirty="0"/>
              <a:t>, 878 F.3d 794 (9th Cir.  2017).  Evidence at trial sufficient to support jury verdict in favor of shipping clerk on claim denied accommodation for restrictions on lifting, pushing, or pulling.</a:t>
            </a:r>
          </a:p>
          <a:p>
            <a:pPr lvl="1"/>
            <a:r>
              <a:rPr lang="en-US" dirty="0"/>
              <a:t>Employer argued lifting, pushing, pulling were the essential functions, but it was moving the boxes.</a:t>
            </a:r>
          </a:p>
          <a:p>
            <a:pPr lvl="1"/>
            <a:r>
              <a:rPr lang="en-US" dirty="0"/>
              <a:t>“Qualified” because she could have performed essential function of moving boxes from point A to point B if employer had allowed her to use rolling cart or other assistive device (manual or motorized) as an accommodation. </a:t>
            </a:r>
          </a:p>
          <a:p>
            <a:pPr lvl="1"/>
            <a:r>
              <a:rPr lang="en-US" dirty="0"/>
              <a:t>Employer on notice of her limitations, but did not consider or implement her proposed accommodations, and failed to show undue hardship.</a:t>
            </a:r>
            <a:endParaRPr lang="en-US" u="sng" dirty="0"/>
          </a:p>
          <a:p>
            <a:pPr lvl="1"/>
            <a:r>
              <a:rPr lang="en-US" dirty="0"/>
              <a:t>Onsite carts and other affordable assistive devices, such as a scissor lift table, were readily available, but employer discouraged cart use, failed to discuss or provide assistive devices, and instead terminated employee based on perception she was unable to do essential job functions.</a:t>
            </a:r>
          </a:p>
          <a:p>
            <a:pPr marL="0" indent="0">
              <a:buNone/>
            </a:pPr>
            <a:endParaRPr lang="en-US" dirty="0"/>
          </a:p>
        </p:txBody>
      </p:sp>
    </p:spTree>
    <p:extLst>
      <p:ext uri="{BB962C8B-B14F-4D97-AF65-F5344CB8AC3E}">
        <p14:creationId xmlns:p14="http://schemas.microsoft.com/office/powerpoint/2010/main" val="346488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Sometimes Performance of Essential Functions Requires Presence in Particular Work Environment</a:t>
            </a:r>
          </a:p>
        </p:txBody>
      </p:sp>
      <p:sp>
        <p:nvSpPr>
          <p:cNvPr id="3" name="Content Placeholder 2"/>
          <p:cNvSpPr>
            <a:spLocks noGrp="1"/>
          </p:cNvSpPr>
          <p:nvPr>
            <p:ph idx="1"/>
          </p:nvPr>
        </p:nvSpPr>
        <p:spPr/>
        <p:txBody>
          <a:bodyPr>
            <a:normAutofit lnSpcReduction="10000"/>
          </a:bodyPr>
          <a:lstStyle/>
          <a:p>
            <a:r>
              <a:rPr lang="en-US" u="sng" dirty="0" smtClean="0"/>
              <a:t>Brown </a:t>
            </a:r>
            <a:r>
              <a:rPr lang="en-US" u="sng" dirty="0"/>
              <a:t>v. Milwaukee Bd. of Sch. Dirs.</a:t>
            </a:r>
            <a:r>
              <a:rPr lang="en-US" dirty="0"/>
              <a:t>, 855 F.3d 818 (7th Cir. 2017).  </a:t>
            </a:r>
          </a:p>
          <a:p>
            <a:pPr lvl="1"/>
            <a:r>
              <a:rPr lang="en-US" dirty="0"/>
              <a:t>Assistant school principal had severe arthritis in her knee that worsened after injured trying to restrain an unruly student.  Requested reassignment to avoid contact with potentially unruly students, but all positions required this.</a:t>
            </a:r>
          </a:p>
          <a:p>
            <a:pPr lvl="1"/>
            <a:r>
              <a:rPr lang="en-US" dirty="0"/>
              <a:t>Held:  while some job functions may be performed without regard to work environment, other job functions require employee be in a specific work environment.  Here all positions involved student contact.  </a:t>
            </a:r>
          </a:p>
          <a:p>
            <a:pPr lvl="1"/>
            <a:r>
              <a:rPr lang="en-US" dirty="0"/>
              <a:t>Court also rejected claim proximity to students cannot be considered an essential function when applying the regulatory factors used to determine the essential functions</a:t>
            </a:r>
          </a:p>
          <a:p>
            <a:pPr lvl="1"/>
            <a:r>
              <a:rPr lang="en-US" dirty="0"/>
              <a:t>restriction from encountering students because they might become unruly meant she could not patrol the hallways, meet with students, and observe classes – all essential functions of various jobs she wanted as a reassignment</a:t>
            </a:r>
          </a:p>
        </p:txBody>
      </p:sp>
    </p:spTree>
    <p:extLst>
      <p:ext uri="{BB962C8B-B14F-4D97-AF65-F5344CB8AC3E}">
        <p14:creationId xmlns:p14="http://schemas.microsoft.com/office/powerpoint/2010/main" val="4004883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2 - &amp;quot;Selected New Cases:  ADA Reminders, Pitfalls &amp;amp; Best Practices&amp;quot;&quot;/&gt;&lt;property id=&quot;20307&quot; value=&quot;313&quot;/&gt;&lt;/object&gt;&lt;object type=&quot;3&quot; unique_id=&quot;10005&quot;&gt;&lt;property id=&quot;20148&quot; value=&quot;5&quot;/&gt;&lt;property id=&quot;20300&quot; value=&quot;Slide 4 - &amp;quot;Don’t Rescind Job Offer Based on Impairment if Individual  is Qualified and Does Not Pose Direct Threat (cont.)&amp;quot;&quot;/&gt;&lt;property id=&quot;20307&quot; value=&quot;261&quot;/&gt;&lt;/object&gt;&lt;object type=&quot;3&quot; unique_id=&quot;10006&quot;&gt;&lt;property id=&quot;20148&quot; value=&quot;5&quot;/&gt;&lt;property id=&quot;20300&quot; value=&quot;Slide 5 - &amp;quot;Employee Can Have Medical Restrictions and Still Be Qualified – Don’t Require “100% Healed”&amp;quot;&quot;/&gt;&lt;property id=&quot;20307&quot; value=&quot;296&quot;/&gt;&lt;/object&gt;&lt;object type=&quot;3&quot; unique_id=&quot;10007&quot;&gt;&lt;property id=&quot;20148&quot; value=&quot;5&quot;/&gt;&lt;property id=&quot;20300&quot; value=&quot;Slide 7 - &amp;quot;Employer Requirement is Not Necessarily an Essential Function&amp;quot;&quot;/&gt;&lt;property id=&quot;20307&quot; value=&quot;259&quot;/&gt;&lt;/object&gt;&lt;object type=&quot;3&quot; unique_id=&quot;10008&quot;&gt;&lt;property id=&quot;20148&quot; value=&quot;5&quot;/&gt;&lt;property id=&quot;20300&quot; value=&quot;Slide 8 - &amp;quot;Essential Functions are the Tasks Performed, Not How Those Tasks Have Usually Been Performed&amp;quot;&quot;/&gt;&lt;property id=&quot;20307&quot; value=&quot;260&quot;/&gt;&lt;/object&gt;&lt;object type=&quot;3&quot; unique_id=&quot;10009&quot;&gt;&lt;property id=&quot;20148&quot; value=&quot;5&quot;/&gt;&lt;property id=&quot;20300&quot; value=&quot;Slide 9 - &amp;quot;Sometimes Performance of Essential Functions Requires Presence in Particular Work Environment&amp;quot;&quot;/&gt;&lt;property id=&quot;20307&quot; value=&quot;273&quot;/&gt;&lt;/object&gt;&lt;object type=&quot;3&quot; unique_id=&quot;10010&quot;&gt;&lt;property id=&quot;20148&quot; value=&quot;5&quot;/&gt;&lt;property id=&quot;20300&quot; value=&quot;Slide 10 - &amp;quot;Must Be Able to Perform Duties When Required&amp;quot;&quot;/&gt;&lt;property id=&quot;20307&quot; value=&quot;295&quot;/&gt;&lt;/object&gt;&lt;object type=&quot;3&quot; unique_id=&quot;10011&quot;&gt;&lt;property id=&quot;20148&quot; value=&quot;5&quot;/&gt;&lt;property id=&quot;20300&quot; value=&quot;Slide 12 - &amp;quot;Telework:  Fact-Specific Analysis&amp;quot;&quot;/&gt;&lt;property id=&quot;20307&quot; value=&quot;265&quot;/&gt;&lt;/object&gt;&lt;object type=&quot;3&quot; unique_id=&quot;10012&quot;&gt;&lt;property id=&quot;20148&quot; value=&quot;5&quot;/&gt;&lt;property id=&quot;20300&quot; value=&quot;Slide 13 - &amp;quot;Telework:  Fact-Specific Analysis&amp;quot;&quot;/&gt;&lt;property id=&quot;20307&quot; value=&quot;297&quot;/&gt;&lt;/object&gt;&lt;object type=&quot;3&quot; unique_id=&quot;10013&quot;&gt;&lt;property id=&quot;20148&quot; value=&quot;5&quot;/&gt;&lt;property id=&quot;20300&quot; value=&quot;Slide 14 - &amp;quot; Reasonable Accommodation Does Not Require Excusing Prior Misconduct &amp;quot;&quot;/&gt;&lt;property id=&quot;20307&quot; value=&quot;274&quot;/&gt;&lt;/object&gt;&lt;object type=&quot;3&quot; unique_id=&quot;10014&quot;&gt;&lt;property id=&quot;20148&quot; value=&quot;5&quot;/&gt;&lt;property id=&quot;20300&quot; value=&quot;Slide 15 - &amp;quot;Give Employees With Disabilities the Benefit of the Same Treatment Others Receive&amp;quot;&quot;/&gt;&lt;property id=&quot;20307&quot; value=&quot;300&quot;/&gt;&lt;/object&gt;&lt;object type=&quot;3&quot; unique_id=&quot;10015&quot;&gt;&lt;property id=&quot;20148&quot; value=&quot;5&quot;/&gt;&lt;property id=&quot;20300&quot; value=&quot;Slide 16 - &amp;quot;Going Above and Beyond What the Law Requires&amp;quot;&quot;/&gt;&lt;property id=&quot;20307&quot; value=&quot;315&quot;/&gt;&lt;/object&gt;&lt;object type=&quot;3&quot; unique_id=&quot;10016&quot;&gt;&lt;property id=&quot;20148&quot; value=&quot;5&quot;/&gt;&lt;property id=&quot;20300&quot; value=&quot;Slide 17 - &amp;quot;     Trending Issues:  Animals in the Workplace &amp;quot;&quot;/&gt;&lt;property id=&quot;20307&quot; value=&quot;311&quot;/&gt;&lt;/object&gt;&lt;object type=&quot;3&quot; unique_id=&quot;10017&quot;&gt;&lt;property id=&quot;20148&quot; value=&quot;5&quot;/&gt;&lt;property id=&quot;20300&quot; value=&quot;Slide 18 - &amp;quot;Is Allowing Employee to Bring Emotional Support Animal into Workplace a Reasonable Accommodation?&amp;quot;&quot;/&gt;&lt;property id=&quot;20307&quot; value=&quot;279&quot;/&gt;&lt;/object&gt;&lt;object type=&quot;3&quot; unique_id=&quot;10018&quot;&gt;&lt;property id=&quot;20148&quot; value=&quot;5&quot;/&gt;&lt;property id=&quot;20300&quot; value=&quot;Slide 19 - &amp;quot;Interactive Process –  Animals in the Workplace&amp;quot;&quot;/&gt;&lt;property id=&quot;20307&quot; value=&quot;312&quot;/&gt;&lt;/object&gt;&lt;object type=&quot;3&quot; unique_id=&quot;10019&quot;&gt;&lt;property id=&quot;20148&quot; value=&quot;5&quot;/&gt;&lt;property id=&quot;20300&quot; value=&quot;Slide 20 - &amp;quot;What if Presence of an Animal Affects Other Employees? &amp;quot;&quot;/&gt;&lt;property id=&quot;20307&quot; value=&quot;286&quot;/&gt;&lt;/object&gt;&lt;object type=&quot;3&quot; unique_id=&quot;10020&quot;&gt;&lt;property id=&quot;20148&quot; value=&quot;5&quot;/&gt;&lt;property id=&quot;20300&quot; value=&quot;Slide 21 - &amp;quot;Case Example:  Maubach v. City of Fairfax, 2018 WL 2018552 (E.D. Va. Apr. 30, 2018). &amp;quot;&quot;/&gt;&lt;property id=&quot;20307&quot; value=&quot;262&quot;/&gt;&lt;/object&gt;&lt;object type=&quot;3&quot; unique_id=&quot;10021&quot;&gt;&lt;property id=&quot;20148&quot; value=&quot;5&quot;/&gt;&lt;property id=&quot;20300&quot; value=&quot;Slide 23 - &amp;quot;Resources on Service Animals and the ADA&amp;quot;&quot;/&gt;&lt;property id=&quot;20307&quot; value=&quot;288&quot;/&gt;&lt;/object&gt;&lt;object type=&quot;3&quot; unique_id=&quot;10022&quot;&gt;&lt;property id=&quot;20148&quot; value=&quot;5&quot;/&gt;&lt;property id=&quot;20300&quot; value=&quot;Slide 24 - &amp;quot;Trending Issues:   Drug Use, Addiction, &amp;amp; Treatment&amp;quot;&quot;/&gt;&lt;property id=&quot;20307&quot; value=&quot;263&quot;/&gt;&lt;/object&gt;&lt;object type=&quot;3&quot; unique_id=&quot;10023&quot;&gt;&lt;property id=&quot;20148&quot; value=&quot;5&quot;/&gt;&lt;property id=&quot;20300&quot; value=&quot;Slide 25 - &amp;quot;ADA Statutory Provisions on Illegal Use of Drugs&amp;quot;&quot;/&gt;&lt;property id=&quot;20307&quot; value=&quot;257&quot;/&gt;&lt;/object&gt;&lt;object type=&quot;3&quot; unique_id=&quot;10024&quot;&gt;&lt;property id=&quot;20148&quot; value=&quot;5&quot;/&gt;&lt;property id=&quot;20300&quot; value=&quot;Slide 26 - &amp;quot;ADA Statutory Provisions on Illegal Use of Drugs (cont’d)&amp;quot;&quot;/&gt;&lt;property id=&quot;20307&quot; value=&quot;307&quot;/&gt;&lt;/object&gt;&lt;object type=&quot;3&quot; unique_id=&quot;10025&quot;&gt;&lt;property id=&quot;20148&quot; value=&quot;5&quot;/&gt;&lt;property id=&quot;20300&quot; value=&quot;Slide 27 - &amp;quot;ADA Statutory Provisions on Illegal Use of Drugs (cont’d)&amp;quot;&quot;/&gt;&lt;property id=&quot;20307&quot; value=&quot;308&quot;/&gt;&lt;/object&gt;&lt;object type=&quot;3&quot; unique_id=&quot;10026&quot;&gt;&lt;property id=&quot;20148&quot; value=&quot;5&quot;/&gt;&lt;property id=&quot;20300&quot; value=&quot;Slide 29 - &amp;quot;What Result Under ADA if State Law Legalizes Recreational or Medical Marijuana Use? (cont.)&amp;quot;&quot;/&gt;&lt;property id=&quot;20307&quot; value=&quot;258&quot;/&gt;&lt;/object&gt;&lt;object type=&quot;3&quot; unique_id=&quot;10027&quot;&gt;&lt;property id=&quot;20148&quot; value=&quot;5&quot;/&gt;&lt;property id=&quot;20300&quot; value=&quot;Slide 30 - &amp;quot;But Some State Laws Prohibit Employment Discrimination Based on Current Marijuana Use&amp;quot;&quot;/&gt;&lt;property id=&quot;20307&quot; value=&quot;309&quot;/&gt;&lt;/object&gt;&lt;object type=&quot;3&quot; unique_id=&quot;10028&quot;&gt;&lt;property id=&quot;20148&quot; value=&quot;5&quot;/&gt;&lt;property id=&quot;20300&quot; value=&quot;Slide 32 - &amp;quot;Different Rules for Opioids &amp;amp;  Opioid Treatment Drugs:  Qualified? (cont.)&amp;quot;&quot;/&gt;&lt;property id=&quot;20307&quot; value=&quot;264&quot;/&gt;&lt;/object&gt;&lt;object type=&quot;3&quot; unique_id=&quot;10357&quot;&gt;&lt;property id=&quot;20148&quot; value=&quot;5&quot;/&gt;&lt;property id=&quot;20300&quot; value=&quot;Slide 3 - &amp;quot;Don’t Rescind Job Offer Based on Impairment if Individual  is Qualified and Does Not Pose Direct Threat&amp;quot;&quot;/&gt;&lt;property id=&quot;20307&quot; value=&quot;320&quot;/&gt;&lt;/object&gt;&lt;object type=&quot;3&quot; unique_id=&quot;10358&quot;&gt;&lt;property id=&quot;20148&quot; value=&quot;5&quot;/&gt;&lt;property id=&quot;20300&quot; value=&quot;Slide 6 - &amp;quot;Employee Can Have Medical Restrictions and Still Be Qualified – Don’t Require “100% Healed” (cont.)&amp;quot;&quot;/&gt;&lt;property id=&quot;20307&quot; value=&quot;321&quot;/&gt;&lt;/object&gt;&lt;object type=&quot;3&quot; unique_id=&quot;10359&quot;&gt;&lt;property id=&quot;20148&quot; value=&quot;5&quot;/&gt;&lt;property id=&quot;20300&quot; value=&quot;Slide 11 - &amp;quot;Telework:  Fact-Specific Analysis&amp;quot;&quot;/&gt;&lt;property id=&quot;20307&quot; value=&quot;316&quot;/&gt;&lt;/object&gt;&lt;object type=&quot;3&quot; unique_id=&quot;10360&quot;&gt;&lt;property id=&quot;20148&quot; value=&quot;5&quot;/&gt;&lt;property id=&quot;20300&quot; value=&quot;Slide 22 - &amp;quot;Case Example:  Maubach v. City of Fairfax, 2018 WL 2018552 (E.D. Va. Apr. 30, 2018). (cont.) &amp;quot;&quot;/&gt;&lt;property id=&quot;20307&quot; value=&quot;317&quot;/&gt;&lt;/object&gt;&lt;object type=&quot;3&quot; unique_id=&quot;10361&quot;&gt;&lt;property id=&quot;20148&quot; value=&quot;5&quot;/&gt;&lt;property id=&quot;20300&quot; value=&quot;Slide 28 - &amp;quot;What Result Under ADA if State Law Legalizes Recreational or Medical Marijuana Use?&amp;quot;&quot;/&gt;&lt;property id=&quot;20307&quot; value=&quot;319&quot;/&gt;&lt;/object&gt;&lt;object type=&quot;3&quot; unique_id=&quot;10362&quot;&gt;&lt;property id=&quot;20148&quot; value=&quot;5&quot;/&gt;&lt;property id=&quot;20300&quot; value=&quot;Slide 31 - &amp;quot;Different Rules for Opioids &amp;amp;  Opioid Treatment Drugs:  Qualified?&amp;quot;&quot;/&gt;&lt;property id=&quot;20307&quot; value=&quot;318&quot;/&gt;&lt;/object&gt;&lt;object type=&quot;3&quot; unique_id=&quot;11690&quot;&gt;&lt;property id=&quot;20148&quot; value=&quot;5&quot;/&gt;&lt;property id=&quot;20300&quot; value=&quot;Slide 1&quot;/&gt;&lt;property id=&quot;20307&quot; value=&quot;322&quot;/&gt;&lt;/object&gt;&lt;/object&gt;&lt;object type=&quot;8&quot; unique_id=&quot;1005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3809</Words>
  <Application>Microsoft Office PowerPoint</Application>
  <PresentationFormat>Widescreen</PresentationFormat>
  <Paragraphs>179</Paragraphs>
  <Slides>32</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Calibri Light</vt:lpstr>
      <vt:lpstr>Wingdings</vt:lpstr>
      <vt:lpstr>Office Theme</vt:lpstr>
      <vt:lpstr>1_Office Theme</vt:lpstr>
      <vt:lpstr>PowerPoint Presentation</vt:lpstr>
      <vt:lpstr>Selected New Cases:  ADA Reminders, Pitfalls &amp; Best Practices</vt:lpstr>
      <vt:lpstr>Don’t Rescind Job Offer Based on Impairment if Individual  is Qualified and Does Not Pose Direct Threat</vt:lpstr>
      <vt:lpstr>Don’t Rescind Job Offer Based on Impairment if Individual  is Qualified and Does Not Pose Direct Threat (cont.)</vt:lpstr>
      <vt:lpstr>Employee Can Have Medical Restrictions and Still Be Qualified – Don’t Require “100% Healed”</vt:lpstr>
      <vt:lpstr>Employee Can Have Medical Restrictions and Still Be Qualified – Don’t Require “100% Healed” (cont.)</vt:lpstr>
      <vt:lpstr>Employer Requirement is Not Necessarily an Essential Function</vt:lpstr>
      <vt:lpstr>Essential Functions are the Tasks Performed, Not How Those Tasks Have Usually Been Performed</vt:lpstr>
      <vt:lpstr>Sometimes Performance of Essential Functions Requires Presence in Particular Work Environment</vt:lpstr>
      <vt:lpstr>Must Be Able to Perform Duties When Required</vt:lpstr>
      <vt:lpstr>Telework:  Fact-Specific Analysis</vt:lpstr>
      <vt:lpstr>Telework:  Fact-Specific Analysis</vt:lpstr>
      <vt:lpstr>Telework:  Fact-Specific Analysis</vt:lpstr>
      <vt:lpstr> Reasonable Accommodation Does Not Require Excusing Prior Misconduct </vt:lpstr>
      <vt:lpstr>Give Employees With Disabilities the Benefit of the Same Treatment Others Receive</vt:lpstr>
      <vt:lpstr>Going Above and Beyond What the Law Requires</vt:lpstr>
      <vt:lpstr>     Trending Issues:  Animals in the Workplace </vt:lpstr>
      <vt:lpstr>Is Allowing Employee to Bring Emotional Support Animal into Workplace a Reasonable Accommodation?</vt:lpstr>
      <vt:lpstr>Interactive Process –  Animals in the Workplace</vt:lpstr>
      <vt:lpstr>What if Presence of an Animal Affects Other Employees? </vt:lpstr>
      <vt:lpstr>Case Example:  Maubach v. City of Fairfax, 2018 WL 2018552 (E.D. Va. Apr. 30, 2018). </vt:lpstr>
      <vt:lpstr>Case Example:  Maubach v. City of Fairfax, 2018 WL 2018552 (E.D. Va. Apr. 30, 2018). (cont.) </vt:lpstr>
      <vt:lpstr>Resources on Service Animals and the ADA</vt:lpstr>
      <vt:lpstr>Trending Issues:   Drug Use, Addiction, &amp; Treatment</vt:lpstr>
      <vt:lpstr>ADA Statutory Provisions on Illegal Use of Drugs</vt:lpstr>
      <vt:lpstr>ADA Statutory Provisions on Illegal Use of Drugs (cont’d)</vt:lpstr>
      <vt:lpstr>ADA Statutory Provisions on Illegal Use of Drugs (cont’d)</vt:lpstr>
      <vt:lpstr>What Result Under ADA if State Law Legalizes Recreational or Medical Marijuana Use?</vt:lpstr>
      <vt:lpstr>What Result Under ADA if State Law Legalizes Recreational or Medical Marijuana Use? (cont.)</vt:lpstr>
      <vt:lpstr>But Some State Laws Prohibit Employment Discrimination Based on Current Marijuana Use</vt:lpstr>
      <vt:lpstr>Different Rules for Opioids &amp;  Opioid Treatment Drugs:  Qualified?</vt:lpstr>
      <vt:lpstr>Different Rules for Opioids &amp;  Opioid Treatment Drugs:  Qualified?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and Other Drug Use or Addiction – Workplace Issues</dc:title>
  <dc:creator>JEANNE GOLDBERG</dc:creator>
  <cp:lastModifiedBy>Lyssa Rowan</cp:lastModifiedBy>
  <cp:revision>109</cp:revision>
  <dcterms:created xsi:type="dcterms:W3CDTF">2018-07-02T14:29:33Z</dcterms:created>
  <dcterms:modified xsi:type="dcterms:W3CDTF">2018-07-16T15:28:53Z</dcterms:modified>
</cp:coreProperties>
</file>