
<file path=[Content_Types].xml><?xml version="1.0" encoding="utf-8"?>
<Types xmlns="http://schemas.openxmlformats.org/package/2006/content-types">
  <Default Extension="bin" ContentType="image/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21"/>
  </p:notesMasterIdLst>
  <p:handoutMasterIdLst>
    <p:handoutMasterId r:id="rId22"/>
  </p:handoutMasterIdLst>
  <p:sldIdLst>
    <p:sldId id="371" r:id="rId2"/>
    <p:sldId id="355" r:id="rId3"/>
    <p:sldId id="356" r:id="rId4"/>
    <p:sldId id="369" r:id="rId5"/>
    <p:sldId id="271" r:id="rId6"/>
    <p:sldId id="361" r:id="rId7"/>
    <p:sldId id="283" r:id="rId8"/>
    <p:sldId id="351" r:id="rId9"/>
    <p:sldId id="359" r:id="rId10"/>
    <p:sldId id="358" r:id="rId11"/>
    <p:sldId id="360" r:id="rId12"/>
    <p:sldId id="363" r:id="rId13"/>
    <p:sldId id="288" r:id="rId14"/>
    <p:sldId id="362" r:id="rId15"/>
    <p:sldId id="364" r:id="rId16"/>
    <p:sldId id="366" r:id="rId17"/>
    <p:sldId id="365" r:id="rId18"/>
    <p:sldId id="368" r:id="rId19"/>
    <p:sldId id="370" r:id="rId2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1B5AC0B-0017-41A6-8F68-1553AA7CFC1D}">
          <p14:sldIdLst>
            <p14:sldId id="371"/>
            <p14:sldId id="355"/>
            <p14:sldId id="356"/>
            <p14:sldId id="369"/>
            <p14:sldId id="271"/>
            <p14:sldId id="361"/>
            <p14:sldId id="283"/>
            <p14:sldId id="351"/>
            <p14:sldId id="359"/>
            <p14:sldId id="358"/>
            <p14:sldId id="360"/>
            <p14:sldId id="363"/>
            <p14:sldId id="288"/>
            <p14:sldId id="362"/>
            <p14:sldId id="364"/>
            <p14:sldId id="366"/>
            <p14:sldId id="365"/>
            <p14:sldId id="368"/>
            <p14:sldId id="37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mastro" initials="p" lastIdx="3" clrIdx="0"/>
  <p:cmAuthor id="1" name="Anupa Geevarghese" initials="AG" lastIdx="1" clrIdx="1">
    <p:extLst/>
  </p:cmAuthor>
  <p:cmAuthor id="2" name="Anupa Geevarghese" initials="AG [2]"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333" autoAdjust="0"/>
    <p:restoredTop sz="82454" autoAdjust="0"/>
  </p:normalViewPr>
  <p:slideViewPr>
    <p:cSldViewPr>
      <p:cViewPr varScale="1">
        <p:scale>
          <a:sx n="56" d="100"/>
          <a:sy n="56" d="100"/>
        </p:scale>
        <p:origin x="900"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013"/>
    </p:cViewPr>
  </p:sorterViewPr>
  <p:notesViewPr>
    <p:cSldViewPr>
      <p:cViewPr varScale="1">
        <p:scale>
          <a:sx n="56" d="100"/>
          <a:sy n="56" d="100"/>
        </p:scale>
        <p:origin x="-2808" y="-90"/>
      </p:cViewPr>
      <p:guideLst>
        <p:guide orient="horz" pos="2928"/>
        <p:guide pos="220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9BABFFDD-C31C-4E4A-9395-5A13F5938E5B}" type="datetimeFigureOut">
              <a:rPr lang="en-US" smtClean="0"/>
              <a:t>1/8/2018</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44B2257D-0535-4E22-9C17-D52DEA89E5A8}" type="slidenum">
              <a:rPr lang="en-US" smtClean="0"/>
              <a:t>‹#›</a:t>
            </a:fld>
            <a:endParaRPr lang="en-US" dirty="0"/>
          </a:p>
        </p:txBody>
      </p:sp>
    </p:spTree>
    <p:extLst>
      <p:ext uri="{BB962C8B-B14F-4D97-AF65-F5344CB8AC3E}">
        <p14:creationId xmlns:p14="http://schemas.microsoft.com/office/powerpoint/2010/main" val="1912816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027" y="0"/>
            <a:ext cx="2972421" cy="465138"/>
          </a:xfrm>
          <a:prstGeom prst="rect">
            <a:avLst/>
          </a:prstGeom>
        </p:spPr>
        <p:txBody>
          <a:bodyPr vert="horz" lIns="91440" tIns="45720" rIns="91440" bIns="45720" rtlCol="0"/>
          <a:lstStyle>
            <a:lvl1pPr algn="r">
              <a:defRPr sz="1200"/>
            </a:lvl1pPr>
          </a:lstStyle>
          <a:p>
            <a:fld id="{90EC5846-0B52-4DD6-AF14-EFABB46D6CA5}" type="datetimeFigureOut">
              <a:rPr lang="en-US" smtClean="0"/>
              <a:t>1/8/2018</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6421" y="4416426"/>
            <a:ext cx="5485158"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027" y="8829675"/>
            <a:ext cx="2972421" cy="465138"/>
          </a:xfrm>
          <a:prstGeom prst="rect">
            <a:avLst/>
          </a:prstGeom>
        </p:spPr>
        <p:txBody>
          <a:bodyPr vert="horz" lIns="91440" tIns="45720" rIns="91440" bIns="45720" rtlCol="0" anchor="b"/>
          <a:lstStyle>
            <a:lvl1pPr algn="r">
              <a:defRPr sz="1200"/>
            </a:lvl1pPr>
          </a:lstStyle>
          <a:p>
            <a:fld id="{9127280F-F320-4E85-AB9F-E177B98B2A19}" type="slidenum">
              <a:rPr lang="en-US" smtClean="0"/>
              <a:t>‹#›</a:t>
            </a:fld>
            <a:endParaRPr lang="en-US" dirty="0"/>
          </a:p>
        </p:txBody>
      </p:sp>
    </p:spTree>
    <p:extLst>
      <p:ext uri="{BB962C8B-B14F-4D97-AF65-F5344CB8AC3E}">
        <p14:creationId xmlns:p14="http://schemas.microsoft.com/office/powerpoint/2010/main" val="183514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F5C5ED-345F-4679-94AD-BBBDBD7849C8}" type="slidenum">
              <a:rPr lang="en-US" smtClean="0"/>
              <a:t>1</a:t>
            </a:fld>
            <a:endParaRPr lang="en-US" dirty="0"/>
          </a:p>
        </p:txBody>
      </p:sp>
    </p:spTree>
    <p:extLst>
      <p:ext uri="{BB962C8B-B14F-4D97-AF65-F5344CB8AC3E}">
        <p14:creationId xmlns:p14="http://schemas.microsoft.com/office/powerpoint/2010/main" val="1638733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27280F-F320-4E85-AB9F-E177B98B2A19}" type="slidenum">
              <a:rPr lang="en-US" smtClean="0"/>
              <a:t>12</a:t>
            </a:fld>
            <a:endParaRPr lang="en-US" dirty="0"/>
          </a:p>
        </p:txBody>
      </p:sp>
    </p:spTree>
    <p:extLst>
      <p:ext uri="{BB962C8B-B14F-4D97-AF65-F5344CB8AC3E}">
        <p14:creationId xmlns:p14="http://schemas.microsoft.com/office/powerpoint/2010/main" val="1524714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9127280F-F320-4E85-AB9F-E177B98B2A19}" type="slidenum">
              <a:rPr lang="en-US" smtClean="0"/>
              <a:t>13</a:t>
            </a:fld>
            <a:endParaRPr lang="en-US" dirty="0"/>
          </a:p>
        </p:txBody>
      </p:sp>
    </p:spTree>
    <p:extLst>
      <p:ext uri="{BB962C8B-B14F-4D97-AF65-F5344CB8AC3E}">
        <p14:creationId xmlns:p14="http://schemas.microsoft.com/office/powerpoint/2010/main" val="3803686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a:t>
            </a:r>
            <a:r>
              <a:rPr lang="en-US"/>
              <a:t>text</a:t>
            </a:r>
            <a:r>
              <a:rPr lang="en-US" baseline="0"/>
              <a:t> </a:t>
            </a:r>
            <a:endParaRPr lang="en-US" dirty="0"/>
          </a:p>
        </p:txBody>
      </p:sp>
      <p:sp>
        <p:nvSpPr>
          <p:cNvPr id="4" name="Slide Number Placeholder 3"/>
          <p:cNvSpPr>
            <a:spLocks noGrp="1"/>
          </p:cNvSpPr>
          <p:nvPr>
            <p:ph type="sldNum" sz="quarter" idx="10"/>
          </p:nvPr>
        </p:nvSpPr>
        <p:spPr/>
        <p:txBody>
          <a:bodyPr/>
          <a:lstStyle/>
          <a:p>
            <a:fld id="{25F5C5ED-345F-4679-94AD-BBBDBD7849C8}" type="slidenum">
              <a:rPr lang="en-US" smtClean="0"/>
              <a:t>18</a:t>
            </a:fld>
            <a:endParaRPr lang="en-US" dirty="0"/>
          </a:p>
        </p:txBody>
      </p:sp>
    </p:spTree>
    <p:extLst>
      <p:ext uri="{BB962C8B-B14F-4D97-AF65-F5344CB8AC3E}">
        <p14:creationId xmlns:p14="http://schemas.microsoft.com/office/powerpoint/2010/main" val="498677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27280F-F320-4E85-AB9F-E177B98B2A19}"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711672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127280F-F320-4E85-AB9F-E177B98B2A19}"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1450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F5C5ED-345F-4679-94AD-BBBDBD7849C8}" type="slidenum">
              <a:rPr lang="en-US" smtClean="0"/>
              <a:t>4</a:t>
            </a:fld>
            <a:endParaRPr lang="en-US" dirty="0"/>
          </a:p>
        </p:txBody>
      </p:sp>
    </p:spTree>
    <p:extLst>
      <p:ext uri="{BB962C8B-B14F-4D97-AF65-F5344CB8AC3E}">
        <p14:creationId xmlns:p14="http://schemas.microsoft.com/office/powerpoint/2010/main" val="571707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a:r>
            <a:r>
              <a:rPr lang="en-US" baseline="0" dirty="0"/>
              <a:t>e affirmative action plan requirements are set out in paragraph (d) of the reg. </a:t>
            </a:r>
            <a:endParaRPr lang="en-US" dirty="0"/>
          </a:p>
        </p:txBody>
      </p:sp>
      <p:sp>
        <p:nvSpPr>
          <p:cNvPr id="4" name="Slide Number Placeholder 3"/>
          <p:cNvSpPr>
            <a:spLocks noGrp="1"/>
          </p:cNvSpPr>
          <p:nvPr>
            <p:ph type="sldNum" sz="quarter" idx="10"/>
          </p:nvPr>
        </p:nvSpPr>
        <p:spPr/>
        <p:txBody>
          <a:bodyPr/>
          <a:lstStyle/>
          <a:p>
            <a:fld id="{9127280F-F320-4E85-AB9F-E177B98B2A19}" type="slidenum">
              <a:rPr lang="en-US" smtClean="0"/>
              <a:t>5</a:t>
            </a:fld>
            <a:endParaRPr lang="en-US" dirty="0"/>
          </a:p>
        </p:txBody>
      </p:sp>
    </p:spTree>
    <p:extLst>
      <p:ext uri="{BB962C8B-B14F-4D97-AF65-F5344CB8AC3E}">
        <p14:creationId xmlns:p14="http://schemas.microsoft.com/office/powerpoint/2010/main" val="1672340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cs typeface="Arial" charset="0"/>
            </a:endParaRPr>
          </a:p>
        </p:txBody>
      </p:sp>
      <p:sp>
        <p:nvSpPr>
          <p:cNvPr id="4" name="Slide Number Placeholder 3"/>
          <p:cNvSpPr>
            <a:spLocks noGrp="1"/>
          </p:cNvSpPr>
          <p:nvPr>
            <p:ph type="sldNum" sz="quarter" idx="10"/>
          </p:nvPr>
        </p:nvSpPr>
        <p:spPr/>
        <p:txBody>
          <a:bodyPr/>
          <a:lstStyle/>
          <a:p>
            <a:fld id="{9127280F-F320-4E85-AB9F-E177B98B2A19}" type="slidenum">
              <a:rPr lang="en-US" smtClean="0"/>
              <a:t>7</a:t>
            </a:fld>
            <a:endParaRPr lang="en-US" dirty="0"/>
          </a:p>
        </p:txBody>
      </p:sp>
    </p:spTree>
    <p:extLst>
      <p:ext uri="{BB962C8B-B14F-4D97-AF65-F5344CB8AC3E}">
        <p14:creationId xmlns:p14="http://schemas.microsoft.com/office/powerpoint/2010/main" val="514030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27280F-F320-4E85-AB9F-E177B98B2A19}" type="slidenum">
              <a:rPr lang="en-US" smtClean="0"/>
              <a:t>8</a:t>
            </a:fld>
            <a:endParaRPr lang="en-US" dirty="0"/>
          </a:p>
        </p:txBody>
      </p:sp>
    </p:spTree>
    <p:extLst>
      <p:ext uri="{BB962C8B-B14F-4D97-AF65-F5344CB8AC3E}">
        <p14:creationId xmlns:p14="http://schemas.microsoft.com/office/powerpoint/2010/main" val="405137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27280F-F320-4E85-AB9F-E177B98B2A19}" type="slidenum">
              <a:rPr lang="en-US" smtClean="0"/>
              <a:t>10</a:t>
            </a:fld>
            <a:endParaRPr lang="en-US" dirty="0"/>
          </a:p>
        </p:txBody>
      </p:sp>
    </p:spTree>
    <p:extLst>
      <p:ext uri="{BB962C8B-B14F-4D97-AF65-F5344CB8AC3E}">
        <p14:creationId xmlns:p14="http://schemas.microsoft.com/office/powerpoint/2010/main" val="2270873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F5C5ED-345F-4679-94AD-BBBDBD7849C8}" type="slidenum">
              <a:rPr lang="en-US" smtClean="0"/>
              <a:t>11</a:t>
            </a:fld>
            <a:endParaRPr lang="en-US" dirty="0"/>
          </a:p>
        </p:txBody>
      </p:sp>
    </p:spTree>
    <p:extLst>
      <p:ext uri="{BB962C8B-B14F-4D97-AF65-F5344CB8AC3E}">
        <p14:creationId xmlns:p14="http://schemas.microsoft.com/office/powerpoint/2010/main" val="3232210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E54143-938E-4AEB-A189-3D304835F3EE}" type="datetime1">
              <a:rPr lang="en-US" smtClean="0"/>
              <a:t>1/8/2018</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8ABE87E-5EE7-492B-A561-ADBF77248ED1}"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14B787B-F221-4A9C-86E9-2878F6FE7076}" type="datetime1">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ABE87E-5EE7-492B-A561-ADBF77248ED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B6EDB1A-D317-41B5-B30D-1B8A10FD41C0}" type="datetime1">
              <a:rPr lang="en-US" smtClean="0"/>
              <a:t>1/8/2018</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F8ABE87E-5EE7-492B-A561-ADBF77248ED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6647FACC-465F-47A9-AB95-614F56CB6F85}" type="datetime1">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8ABE87E-5EE7-492B-A561-ADBF77248ED1}"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8B14CD1-C7EC-41FE-8250-81106F5E898B}" type="datetime1">
              <a:rPr lang="en-US" smtClean="0"/>
              <a:t>1/8/2018</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8ABE87E-5EE7-492B-A561-ADBF77248ED1}"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0BB0D7FC-2334-4E16-9D40-2828249DD28D}" type="datetime1">
              <a:rPr lang="en-US" smtClean="0"/>
              <a:t>1/8/2018</a:t>
            </a:fld>
            <a:endParaRPr lang="en-US" dirty="0"/>
          </a:p>
        </p:txBody>
      </p:sp>
      <p:sp>
        <p:nvSpPr>
          <p:cNvPr id="10" name="Slide Number Placeholder 9"/>
          <p:cNvSpPr>
            <a:spLocks noGrp="1"/>
          </p:cNvSpPr>
          <p:nvPr>
            <p:ph type="sldNum" sz="quarter" idx="16"/>
          </p:nvPr>
        </p:nvSpPr>
        <p:spPr/>
        <p:txBody>
          <a:bodyPr rtlCol="0"/>
          <a:lstStyle/>
          <a:p>
            <a:fld id="{F8ABE87E-5EE7-492B-A561-ADBF77248ED1}"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933BBBB1-B30F-4389-B4DE-174E1C3BC116}" type="datetime1">
              <a:rPr lang="en-US" smtClean="0"/>
              <a:t>1/8/2018</a:t>
            </a:fld>
            <a:endParaRPr lang="en-US" dirty="0"/>
          </a:p>
        </p:txBody>
      </p:sp>
      <p:sp>
        <p:nvSpPr>
          <p:cNvPr id="12" name="Slide Number Placeholder 11"/>
          <p:cNvSpPr>
            <a:spLocks noGrp="1"/>
          </p:cNvSpPr>
          <p:nvPr>
            <p:ph type="sldNum" sz="quarter" idx="16"/>
          </p:nvPr>
        </p:nvSpPr>
        <p:spPr/>
        <p:txBody>
          <a:bodyPr rtlCol="0"/>
          <a:lstStyle/>
          <a:p>
            <a:fld id="{F8ABE87E-5EE7-492B-A561-ADBF77248ED1}"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06A779B-6209-4D3F-A52B-9C44AB874D86}" type="datetime1">
              <a:rPr lang="en-US" smtClean="0"/>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8ABE87E-5EE7-492B-A561-ADBF77248ED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1FCADB-8A53-4151-989F-240E005E5AE6}" type="datetime1">
              <a:rPr lang="en-US" smtClean="0"/>
              <a:t>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8ABE87E-5EE7-492B-A561-ADBF77248ED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6103C66E-6F85-47ED-9D68-49110E8A89F3}" type="datetime1">
              <a:rPr lang="en-US" smtClean="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8ABE87E-5EE7-492B-A561-ADBF77248ED1}"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D18C3E5A-A00F-4794-9EEA-F3891E3E97D4}" type="datetime1">
              <a:rPr lang="en-US" smtClean="0"/>
              <a:t>1/8/2018</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8ABE87E-5EE7-492B-A561-ADBF77248ED1}"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E9C901E-44AF-450D-9B0B-5EF25511AFA8}" type="datetime1">
              <a:rPr lang="en-US" smtClean="0"/>
              <a:t>1/8/2018</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8ABE87E-5EE7-492B-A561-ADBF77248ED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bin"/><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raprocedures@eeoc.gov"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mailto:Anupa.iyer@eeoc.gov"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008" y="2115333"/>
            <a:ext cx="7829550" cy="1564716"/>
          </a:xfrm>
        </p:spPr>
        <p:txBody>
          <a:bodyPr>
            <a:normAutofit/>
          </a:bodyPr>
          <a:lstStyle/>
          <a:p>
            <a:r>
              <a:rPr lang="en-US" sz="4200" b="1" dirty="0">
                <a:solidFill>
                  <a:schemeClr val="accent1"/>
                </a:solidFill>
              </a:rPr>
              <a:t>Personal Assistance Services</a:t>
            </a:r>
          </a:p>
        </p:txBody>
      </p:sp>
      <p:sp>
        <p:nvSpPr>
          <p:cNvPr id="3" name="Subtitle 2"/>
          <p:cNvSpPr>
            <a:spLocks noGrp="1"/>
          </p:cNvSpPr>
          <p:nvPr>
            <p:ph type="subTitle" idx="1"/>
          </p:nvPr>
        </p:nvSpPr>
        <p:spPr>
          <a:xfrm>
            <a:off x="345090" y="3352800"/>
            <a:ext cx="8534400" cy="1330120"/>
          </a:xfrm>
        </p:spPr>
        <p:txBody>
          <a:bodyPr>
            <a:noAutofit/>
          </a:bodyPr>
          <a:lstStyle/>
          <a:p>
            <a:pPr algn="l">
              <a:lnSpc>
                <a:spcPct val="90000"/>
              </a:lnSpc>
            </a:pPr>
            <a:r>
              <a:rPr lang="en-US" i="1" dirty="0">
                <a:solidFill>
                  <a:schemeClr val="tx1"/>
                </a:solidFill>
              </a:rPr>
              <a:t>Federal agencies’ obligation to provide personal assistance services (PAS) under Section 501 of the Rehabilitation Act</a:t>
            </a:r>
          </a:p>
        </p:txBody>
      </p:sp>
      <p:sp>
        <p:nvSpPr>
          <p:cNvPr id="4" name="Slide Number Placeholder 3"/>
          <p:cNvSpPr>
            <a:spLocks noGrp="1"/>
          </p:cNvSpPr>
          <p:nvPr>
            <p:ph type="sldNum" sz="quarter" idx="12"/>
          </p:nvPr>
        </p:nvSpPr>
        <p:spPr>
          <a:xfrm>
            <a:off x="6615112" y="6356350"/>
            <a:ext cx="1900238" cy="365125"/>
          </a:xfrm>
        </p:spPr>
        <p:txBody>
          <a:bodyPr>
            <a:normAutofit/>
          </a:bodyPr>
          <a:lstStyle/>
          <a:p>
            <a:pPr>
              <a:spcAft>
                <a:spcPts val="600"/>
              </a:spcAft>
            </a:pPr>
            <a:fld id="{F0BDECB7-7AE2-49E9-AD18-A307CAE0292C}" type="slidenum">
              <a:rPr lang="en-US">
                <a:solidFill>
                  <a:srgbClr val="FFFFFF">
                    <a:alpha val="80000"/>
                  </a:srgbClr>
                </a:solidFill>
              </a:rPr>
              <a:pPr>
                <a:spcAft>
                  <a:spcPts val="600"/>
                </a:spcAft>
              </a:pPr>
              <a:t>1</a:t>
            </a:fld>
            <a:endParaRPr lang="en-US" dirty="0">
              <a:solidFill>
                <a:srgbClr val="FFFFFF">
                  <a:alpha val="80000"/>
                </a:srgbClr>
              </a:solidFill>
            </a:endParaRPr>
          </a:p>
        </p:txBody>
      </p:sp>
    </p:spTree>
    <p:extLst>
      <p:ext uri="{BB962C8B-B14F-4D97-AF65-F5344CB8AC3E}">
        <p14:creationId xmlns:p14="http://schemas.microsoft.com/office/powerpoint/2010/main" val="1322130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Who is eligible to receive PAS?</a:t>
            </a:r>
          </a:p>
        </p:txBody>
      </p:sp>
      <p:sp>
        <p:nvSpPr>
          <p:cNvPr id="3" name="Content Placeholder 2"/>
          <p:cNvSpPr>
            <a:spLocks noGrp="1"/>
          </p:cNvSpPr>
          <p:nvPr>
            <p:ph sz="quarter" idx="1"/>
          </p:nvPr>
        </p:nvSpPr>
        <p:spPr>
          <a:xfrm>
            <a:off x="533400" y="1600200"/>
            <a:ext cx="8232648" cy="4648200"/>
          </a:xfrm>
        </p:spPr>
        <p:txBody>
          <a:bodyPr>
            <a:normAutofit fontScale="92500" lnSpcReduction="20000"/>
          </a:bodyPr>
          <a:lstStyle/>
          <a:p>
            <a:r>
              <a:rPr lang="en-US" b="1" dirty="0"/>
              <a:t>Targeted Disabilities - </a:t>
            </a:r>
            <a:r>
              <a:rPr lang="en-US" dirty="0"/>
              <a:t>Subset of conditions considered disabilities under the Rehabilitation Act. Examples include:</a:t>
            </a:r>
          </a:p>
          <a:p>
            <a:pPr lvl="1"/>
            <a:r>
              <a:rPr lang="en-US" sz="2200" dirty="0"/>
              <a:t>Blind or significant difficulty seeing;</a:t>
            </a:r>
          </a:p>
          <a:p>
            <a:pPr lvl="1"/>
            <a:r>
              <a:rPr lang="en-US" sz="2200" dirty="0"/>
              <a:t>Deaf or significant difficulty hearing;</a:t>
            </a:r>
          </a:p>
          <a:p>
            <a:pPr lvl="1"/>
            <a:r>
              <a:rPr lang="en-US" sz="2200" dirty="0"/>
              <a:t>Significant mobility impairment;</a:t>
            </a:r>
          </a:p>
          <a:p>
            <a:pPr lvl="1"/>
            <a:r>
              <a:rPr lang="en-US" sz="2200" dirty="0"/>
              <a:t>Partial or complete paralysis;</a:t>
            </a:r>
          </a:p>
          <a:p>
            <a:pPr lvl="1"/>
            <a:r>
              <a:rPr lang="en-US" sz="2200" dirty="0"/>
              <a:t>Significant Psychiatric Disorder;</a:t>
            </a:r>
          </a:p>
          <a:p>
            <a:pPr lvl="1"/>
            <a:r>
              <a:rPr lang="en-US" sz="2200" dirty="0"/>
              <a:t>Traumatic Brain Injury</a:t>
            </a:r>
          </a:p>
          <a:p>
            <a:pPr lvl="1"/>
            <a:endParaRPr lang="en-US" sz="2200" dirty="0"/>
          </a:p>
          <a:p>
            <a:pPr marL="45720" indent="0">
              <a:buNone/>
            </a:pPr>
            <a:r>
              <a:rPr lang="en-US" dirty="0"/>
              <a:t>Not everyone with a targeted disability will be entitled to PAS because only some people will need assistance with activities of daily living.</a:t>
            </a:r>
          </a:p>
        </p:txBody>
      </p:sp>
      <p:sp>
        <p:nvSpPr>
          <p:cNvPr id="4" name="Slide Number Placeholder 3"/>
          <p:cNvSpPr>
            <a:spLocks noGrp="1"/>
          </p:cNvSpPr>
          <p:nvPr>
            <p:ph type="sldNum" sz="quarter" idx="12"/>
          </p:nvPr>
        </p:nvSpPr>
        <p:spPr/>
        <p:txBody>
          <a:bodyPr>
            <a:normAutofit fontScale="85000" lnSpcReduction="20000"/>
          </a:bodyPr>
          <a:lstStyle/>
          <a:p>
            <a:fld id="{F8ABE87E-5EE7-492B-A561-ADBF77248ED1}" type="slidenum">
              <a:rPr lang="en-US" smtClean="0"/>
              <a:t>10</a:t>
            </a:fld>
            <a:endParaRPr lang="en-US" dirty="0"/>
          </a:p>
        </p:txBody>
      </p:sp>
    </p:spTree>
    <p:extLst>
      <p:ext uri="{BB962C8B-B14F-4D97-AF65-F5344CB8AC3E}">
        <p14:creationId xmlns:p14="http://schemas.microsoft.com/office/powerpoint/2010/main" val="19933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152400"/>
            <a:ext cx="8232648" cy="1119822"/>
          </a:xfrm>
          <a:noFill/>
        </p:spPr>
        <p:txBody>
          <a:bodyPr>
            <a:normAutofit/>
          </a:bodyPr>
          <a:lstStyle/>
          <a:p>
            <a:r>
              <a:rPr lang="en-US" dirty="0">
                <a:solidFill>
                  <a:schemeClr val="tx1"/>
                </a:solidFill>
              </a:rPr>
              <a:t>Obligation to provide PAS </a:t>
            </a:r>
          </a:p>
        </p:txBody>
      </p:sp>
      <p:sp>
        <p:nvSpPr>
          <p:cNvPr id="7" name="Content Placeholder 6"/>
          <p:cNvSpPr>
            <a:spLocks noGrp="1"/>
          </p:cNvSpPr>
          <p:nvPr>
            <p:ph idx="1"/>
          </p:nvPr>
        </p:nvSpPr>
        <p:spPr/>
        <p:txBody>
          <a:bodyPr>
            <a:normAutofit fontScale="92500"/>
          </a:bodyPr>
          <a:lstStyle/>
          <a:p>
            <a:pPr>
              <a:spcBef>
                <a:spcPts val="1200"/>
              </a:spcBef>
            </a:pPr>
            <a:r>
              <a:rPr lang="en-US" dirty="0"/>
              <a:t>Agency is required to provide PAS to current employees and future employees.</a:t>
            </a:r>
          </a:p>
          <a:p>
            <a:pPr>
              <a:spcBef>
                <a:spcPts val="1200"/>
              </a:spcBef>
            </a:pPr>
            <a:r>
              <a:rPr lang="en-US" dirty="0"/>
              <a:t>Agency is required to provide PAS during tele-work.</a:t>
            </a:r>
          </a:p>
          <a:p>
            <a:pPr>
              <a:spcBef>
                <a:spcPts val="1200"/>
              </a:spcBef>
            </a:pPr>
            <a:r>
              <a:rPr lang="en-US" dirty="0"/>
              <a:t>Agency is required to provide PAS during employer-sponsored events such as a holiday party.</a:t>
            </a:r>
          </a:p>
          <a:p>
            <a:pPr>
              <a:spcBef>
                <a:spcPts val="1200"/>
              </a:spcBef>
            </a:pPr>
            <a:r>
              <a:rPr lang="en-US" dirty="0"/>
              <a:t>PAS not required to help employees commute to work.</a:t>
            </a:r>
          </a:p>
          <a:p>
            <a:pPr>
              <a:spcBef>
                <a:spcPts val="1200"/>
              </a:spcBef>
            </a:pPr>
            <a:r>
              <a:rPr lang="en-US" dirty="0"/>
              <a:t>PAS does not include assistance with performing job-related tasks.</a:t>
            </a:r>
          </a:p>
          <a:p>
            <a:pPr marL="0" indent="0">
              <a:spcBef>
                <a:spcPts val="1200"/>
              </a:spcBef>
              <a:buNone/>
            </a:pPr>
            <a:endParaRPr lang="en-US" dirty="0"/>
          </a:p>
          <a:p>
            <a:pPr marL="0" indent="0">
              <a:spcBef>
                <a:spcPts val="1200"/>
              </a:spcBef>
              <a:buNone/>
            </a:pP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F0BDECB7-7AE2-49E9-AD18-A307CAE0292C}" type="slidenum">
              <a:rPr lang="en-US" smtClean="0"/>
              <a:t>11</a:t>
            </a:fld>
            <a:endParaRPr lang="en-US" dirty="0"/>
          </a:p>
        </p:txBody>
      </p:sp>
    </p:spTree>
    <p:extLst>
      <p:ext uri="{BB962C8B-B14F-4D97-AF65-F5344CB8AC3E}">
        <p14:creationId xmlns:p14="http://schemas.microsoft.com/office/powerpoint/2010/main" val="3420355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424" y="152400"/>
            <a:ext cx="8530633" cy="1136072"/>
          </a:xfrm>
          <a:noFill/>
          <a:ln>
            <a:noFill/>
          </a:ln>
        </p:spPr>
        <p:style>
          <a:lnRef idx="2">
            <a:schemeClr val="accent2"/>
          </a:lnRef>
          <a:fillRef idx="1">
            <a:schemeClr val="lt1"/>
          </a:fillRef>
          <a:effectRef idx="0">
            <a:schemeClr val="accent2"/>
          </a:effectRef>
          <a:fontRef idx="minor">
            <a:schemeClr val="dk1"/>
          </a:fontRef>
        </p:style>
        <p:txBody>
          <a:bodyPr anchor="ctr">
            <a:normAutofit fontScale="90000"/>
          </a:bodyPr>
          <a:lstStyle/>
          <a:p>
            <a:r>
              <a:rPr lang="en-US" sz="3600" b="0" dirty="0">
                <a:solidFill>
                  <a:schemeClr val="tx1"/>
                </a:solidFill>
                <a:ea typeface="Arial" charset="0"/>
                <a:cs typeface="Arial" charset="0"/>
              </a:rPr>
              <a:t>The Difference: </a:t>
            </a:r>
            <a:r>
              <a:rPr lang="en-US" sz="3600" b="0" i="1" dirty="0">
                <a:solidFill>
                  <a:schemeClr val="tx1"/>
                </a:solidFill>
                <a:ea typeface="Arial" charset="0"/>
                <a:cs typeface="Arial" charset="0"/>
              </a:rPr>
              <a:t>Personal Services Accommodation &amp; Personal Assistance Services</a:t>
            </a:r>
            <a:endParaRPr lang="en-US" sz="3600" b="0" dirty="0">
              <a:solidFill>
                <a:schemeClr val="tx1"/>
              </a:solidFill>
              <a:ea typeface="Arial" charset="0"/>
              <a:cs typeface="Arial" charset="0"/>
            </a:endParaRPr>
          </a:p>
        </p:txBody>
      </p:sp>
      <p:sp>
        <p:nvSpPr>
          <p:cNvPr id="4" name="Content Placeholder 3"/>
          <p:cNvSpPr>
            <a:spLocks noGrp="1"/>
          </p:cNvSpPr>
          <p:nvPr>
            <p:ph sz="half" idx="1"/>
          </p:nvPr>
        </p:nvSpPr>
        <p:spPr>
          <a:xfrm>
            <a:off x="4759036" y="1600200"/>
            <a:ext cx="4073021" cy="4876800"/>
          </a:xfr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marL="0" indent="0" algn="ctr" defTabSz="685800">
              <a:spcBef>
                <a:spcPts val="600"/>
              </a:spcBef>
              <a:spcAft>
                <a:spcPts val="600"/>
              </a:spcAft>
              <a:buClrTx/>
              <a:buSzTx/>
              <a:buNone/>
            </a:pPr>
            <a:r>
              <a:rPr lang="en-US" sz="2800" u="sng" dirty="0">
                <a:solidFill>
                  <a:schemeClr val="tx1"/>
                </a:solidFill>
                <a:ea typeface="Arial" charset="0"/>
                <a:cs typeface="Arial" charset="0"/>
              </a:rPr>
              <a:t>Personal Assistance Services</a:t>
            </a:r>
            <a:endParaRPr lang="en-US" sz="2800" dirty="0">
              <a:solidFill>
                <a:schemeClr val="tx1"/>
              </a:solidFill>
              <a:ea typeface="Arial" charset="0"/>
              <a:cs typeface="Arial" charset="0"/>
            </a:endParaRPr>
          </a:p>
          <a:p>
            <a:pPr>
              <a:spcBef>
                <a:spcPts val="600"/>
              </a:spcBef>
              <a:spcAft>
                <a:spcPts val="600"/>
              </a:spcAft>
              <a:buFont typeface="Wingdings" charset="2"/>
              <a:buChar char="Ø"/>
            </a:pPr>
            <a:r>
              <a:rPr lang="en-US" sz="2400" dirty="0">
                <a:solidFill>
                  <a:schemeClr val="tx1"/>
                </a:solidFill>
                <a:ea typeface="Arial" charset="0"/>
                <a:cs typeface="Arial" charset="0"/>
              </a:rPr>
              <a:t>Affirmative action obligation</a:t>
            </a:r>
          </a:p>
          <a:p>
            <a:pPr>
              <a:spcBef>
                <a:spcPts val="600"/>
              </a:spcBef>
              <a:spcAft>
                <a:spcPts val="600"/>
              </a:spcAft>
              <a:buFont typeface="Wingdings" charset="2"/>
              <a:buChar char="Ø"/>
            </a:pPr>
            <a:r>
              <a:rPr lang="en-US" sz="2400" dirty="0">
                <a:solidFill>
                  <a:schemeClr val="tx1"/>
                </a:solidFill>
                <a:ea typeface="Arial" charset="0"/>
                <a:cs typeface="Arial" charset="0"/>
              </a:rPr>
              <a:t>Personal Assistance Services enable individuals with targeted disabilities to participate/be in the workplace</a:t>
            </a:r>
          </a:p>
          <a:p>
            <a:pPr lvl="1">
              <a:spcBef>
                <a:spcPts val="600"/>
              </a:spcBef>
              <a:spcAft>
                <a:spcPts val="600"/>
              </a:spcAft>
              <a:buFont typeface="Wingdings" charset="2"/>
              <a:buChar char="Ø"/>
            </a:pPr>
            <a:r>
              <a:rPr lang="en-US" sz="2000" dirty="0">
                <a:solidFill>
                  <a:schemeClr val="tx1"/>
                </a:solidFill>
                <a:ea typeface="Arial" charset="0"/>
                <a:cs typeface="Arial" charset="0"/>
              </a:rPr>
              <a:t>Assistance with eating</a:t>
            </a:r>
          </a:p>
          <a:p>
            <a:pPr lvl="1">
              <a:spcBef>
                <a:spcPts val="600"/>
              </a:spcBef>
              <a:spcAft>
                <a:spcPts val="600"/>
              </a:spcAft>
              <a:buFont typeface="Wingdings" charset="2"/>
              <a:buChar char="Ø"/>
            </a:pPr>
            <a:r>
              <a:rPr lang="en-US" sz="2000" dirty="0">
                <a:solidFill>
                  <a:schemeClr val="tx1"/>
                </a:solidFill>
                <a:ea typeface="Arial" charset="0"/>
                <a:cs typeface="Arial" charset="0"/>
              </a:rPr>
              <a:t>Putting on and taking off outerwear.</a:t>
            </a:r>
          </a:p>
        </p:txBody>
      </p:sp>
      <p:sp>
        <p:nvSpPr>
          <p:cNvPr id="7" name="Content Placeholder 6"/>
          <p:cNvSpPr>
            <a:spLocks noGrp="1"/>
          </p:cNvSpPr>
          <p:nvPr>
            <p:ph sz="half" idx="2"/>
          </p:nvPr>
        </p:nvSpPr>
        <p:spPr>
          <a:xfrm>
            <a:off x="301424" y="1600200"/>
            <a:ext cx="4194376" cy="4876799"/>
          </a:xfrm>
          <a:solidFill>
            <a:schemeClr val="bg1"/>
          </a:solidFill>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pPr marL="0" indent="0" algn="ctr" defTabSz="685800">
              <a:spcBef>
                <a:spcPts val="450"/>
              </a:spcBef>
              <a:spcAft>
                <a:spcPts val="450"/>
              </a:spcAft>
              <a:buClrTx/>
              <a:buSzTx/>
              <a:buNone/>
            </a:pPr>
            <a:r>
              <a:rPr lang="en-US" sz="2800" u="sng" dirty="0">
                <a:solidFill>
                  <a:schemeClr val="tx1"/>
                </a:solidFill>
                <a:ea typeface="Arial" charset="0"/>
                <a:cs typeface="Arial" charset="0"/>
              </a:rPr>
              <a:t>Personal Services Accommodation</a:t>
            </a:r>
            <a:endParaRPr lang="en-US" sz="2400" dirty="0">
              <a:solidFill>
                <a:schemeClr val="tx1"/>
              </a:solidFill>
              <a:ea typeface="Arial" charset="0"/>
              <a:cs typeface="Arial" charset="0"/>
            </a:endParaRPr>
          </a:p>
          <a:p>
            <a:pPr defTabSz="685800">
              <a:spcBef>
                <a:spcPts val="450"/>
              </a:spcBef>
              <a:spcAft>
                <a:spcPts val="450"/>
              </a:spcAft>
              <a:buClrTx/>
              <a:buSzTx/>
              <a:buFont typeface="Wingdings" charset="2"/>
              <a:buChar char="Ø"/>
            </a:pPr>
            <a:r>
              <a:rPr lang="en-US" sz="2400" dirty="0">
                <a:solidFill>
                  <a:schemeClr val="tx1"/>
                </a:solidFill>
                <a:ea typeface="Arial" charset="0"/>
                <a:cs typeface="Arial" charset="0"/>
              </a:rPr>
              <a:t>Non-discrimination requirement</a:t>
            </a:r>
          </a:p>
          <a:p>
            <a:pPr defTabSz="685800">
              <a:spcBef>
                <a:spcPts val="450"/>
              </a:spcBef>
              <a:spcAft>
                <a:spcPts val="450"/>
              </a:spcAft>
              <a:buClrTx/>
              <a:buSzTx/>
              <a:buFont typeface="Wingdings" charset="2"/>
              <a:buChar char="Ø"/>
            </a:pPr>
            <a:r>
              <a:rPr lang="en-US" sz="2400" dirty="0">
                <a:solidFill>
                  <a:schemeClr val="tx1"/>
                </a:solidFill>
                <a:ea typeface="Arial" charset="0"/>
                <a:cs typeface="Arial" charset="0"/>
              </a:rPr>
              <a:t>Job-related services enable individuals with disabilities to apply for the job, perform job functions, or enjoy benefits and privileges of the job.</a:t>
            </a:r>
          </a:p>
          <a:p>
            <a:pPr lvl="1" defTabSz="685800">
              <a:spcBef>
                <a:spcPts val="450"/>
              </a:spcBef>
              <a:spcAft>
                <a:spcPts val="450"/>
              </a:spcAft>
              <a:buFont typeface="Wingdings" charset="2"/>
              <a:buChar char="Ø"/>
            </a:pPr>
            <a:r>
              <a:rPr lang="en-US" sz="2000" dirty="0">
                <a:solidFill>
                  <a:schemeClr val="tx1"/>
                </a:solidFill>
                <a:ea typeface="Arial" charset="0"/>
                <a:cs typeface="Arial" charset="0"/>
              </a:rPr>
              <a:t>Note-taking</a:t>
            </a:r>
          </a:p>
          <a:p>
            <a:pPr lvl="1" defTabSz="685800">
              <a:spcBef>
                <a:spcPts val="450"/>
              </a:spcBef>
              <a:spcAft>
                <a:spcPts val="450"/>
              </a:spcAft>
              <a:buFont typeface="Wingdings" charset="2"/>
              <a:buChar char="Ø"/>
            </a:pPr>
            <a:r>
              <a:rPr lang="en-US" sz="2000" dirty="0">
                <a:solidFill>
                  <a:schemeClr val="tx1"/>
                </a:solidFill>
                <a:ea typeface="Arial" charset="0"/>
                <a:cs typeface="Arial" charset="0"/>
              </a:rPr>
              <a:t>Typing </a:t>
            </a:r>
          </a:p>
          <a:p>
            <a:pPr lvl="1" defTabSz="685800">
              <a:spcBef>
                <a:spcPts val="450"/>
              </a:spcBef>
              <a:spcAft>
                <a:spcPts val="450"/>
              </a:spcAft>
              <a:buFont typeface="Wingdings" charset="2"/>
              <a:buChar char="Ø"/>
            </a:pPr>
            <a:r>
              <a:rPr lang="en-US" sz="2000" dirty="0">
                <a:solidFill>
                  <a:schemeClr val="tx1"/>
                </a:solidFill>
                <a:ea typeface="Arial" charset="0"/>
                <a:cs typeface="Arial" charset="0"/>
              </a:rPr>
              <a:t>Filing</a:t>
            </a:r>
          </a:p>
        </p:txBody>
      </p:sp>
    </p:spTree>
    <p:extLst>
      <p:ext uri="{BB962C8B-B14F-4D97-AF65-F5344CB8AC3E}">
        <p14:creationId xmlns:p14="http://schemas.microsoft.com/office/powerpoint/2010/main" val="167645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Effect transition="in" filter="fade">
                                      <p:cBhvr>
                                        <p:cTn id="13" dur="1000"/>
                                        <p:tgtEl>
                                          <p:spTgt spid="4">
                                            <p:bg/>
                                          </p:spTgt>
                                        </p:tgtEl>
                                      </p:cBhvr>
                                    </p:animEffect>
                                    <p:anim calcmode="lin" valueType="num">
                                      <p:cBhvr>
                                        <p:cTn id="14" dur="1000" fill="hold"/>
                                        <p:tgtEl>
                                          <p:spTgt spid="4">
                                            <p:bg/>
                                          </p:spTgt>
                                        </p:tgtEl>
                                        <p:attrNameLst>
                                          <p:attrName>ppt_x</p:attrName>
                                        </p:attrNameLst>
                                      </p:cBhvr>
                                      <p:tavLst>
                                        <p:tav tm="0">
                                          <p:val>
                                            <p:strVal val="#ppt_x"/>
                                          </p:val>
                                        </p:tav>
                                        <p:tav tm="100000">
                                          <p:val>
                                            <p:strVal val="#ppt_x"/>
                                          </p:val>
                                        </p:tav>
                                      </p:tavLst>
                                    </p:anim>
                                    <p:anim calcmode="lin" valueType="num">
                                      <p:cBhvr>
                                        <p:cTn id="15" dur="900" decel="100000" fill="hold"/>
                                        <p:tgtEl>
                                          <p:spTgt spid="4">
                                            <p:bg/>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
                                            <p:bg/>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fade">
                                      <p:cBhvr>
                                        <p:cTn id="25" dur="1000"/>
                                        <p:tgtEl>
                                          <p:spTgt spid="4">
                                            <p:txEl>
                                              <p:pRg st="1" end="1"/>
                                            </p:txEl>
                                          </p:spTgt>
                                        </p:tgtEl>
                                      </p:cBhvr>
                                    </p:animEffect>
                                    <p:anim calcmode="lin" valueType="num">
                                      <p:cBhvr>
                                        <p:cTn id="2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Effect transition="in" filter="fade">
                                      <p:cBhvr>
                                        <p:cTn id="31" dur="1000"/>
                                        <p:tgtEl>
                                          <p:spTgt spid="4">
                                            <p:txEl>
                                              <p:pRg st="2" end="2"/>
                                            </p:txEl>
                                          </p:spTgt>
                                        </p:tgtEl>
                                      </p:cBhvr>
                                    </p:animEffect>
                                    <p:anim calcmode="lin" valueType="num">
                                      <p:cBhvr>
                                        <p:cTn id="3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fade">
                                      <p:cBhvr>
                                        <p:cTn id="37" dur="1000"/>
                                        <p:tgtEl>
                                          <p:spTgt spid="4">
                                            <p:txEl>
                                              <p:pRg st="3" end="3"/>
                                            </p:txEl>
                                          </p:spTgt>
                                        </p:tgtEl>
                                      </p:cBhvr>
                                    </p:animEffect>
                                    <p:anim calcmode="lin" valueType="num">
                                      <p:cBhvr>
                                        <p:cTn id="3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par>
                                <p:cTn id="41" presetID="37" presetClass="entr" presetSubtype="0" fill="hold" grpId="0" nodeType="with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Effect transition="in" filter="fade">
                                      <p:cBhvr>
                                        <p:cTn id="43" dur="1000"/>
                                        <p:tgtEl>
                                          <p:spTgt spid="4">
                                            <p:txEl>
                                              <p:pRg st="4" end="4"/>
                                            </p:txEl>
                                          </p:spTgt>
                                        </p:tgtEl>
                                      </p:cBhvr>
                                    </p:animEffect>
                                    <p:anim calcmode="lin" valueType="num">
                                      <p:cBhvr>
                                        <p:cTn id="4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schemeClr val="tx1"/>
                </a:solidFill>
              </a:rPr>
              <a:t>PAS Service Providers</a:t>
            </a:r>
          </a:p>
        </p:txBody>
      </p:sp>
      <p:sp>
        <p:nvSpPr>
          <p:cNvPr id="2" name="Content Placeholder 1"/>
          <p:cNvSpPr>
            <a:spLocks noGrp="1"/>
          </p:cNvSpPr>
          <p:nvPr>
            <p:ph sz="quarter" idx="1"/>
          </p:nvPr>
        </p:nvSpPr>
        <p:spPr>
          <a:xfrm>
            <a:off x="380999" y="1719070"/>
            <a:ext cx="8407893" cy="4834129"/>
          </a:xfrm>
        </p:spPr>
        <p:txBody>
          <a:bodyPr>
            <a:normAutofit/>
          </a:bodyPr>
          <a:lstStyle/>
          <a:p>
            <a:pPr lvl="0"/>
            <a:r>
              <a:rPr lang="en-US" u="sng" dirty="0"/>
              <a:t>May</a:t>
            </a:r>
            <a:r>
              <a:rPr lang="en-US" dirty="0"/>
              <a:t> be required to perform additional tasks </a:t>
            </a:r>
          </a:p>
          <a:p>
            <a:pPr lvl="0"/>
            <a:r>
              <a:rPr lang="en-US" u="sng" dirty="0"/>
              <a:t>May</a:t>
            </a:r>
            <a:r>
              <a:rPr lang="en-US" dirty="0"/>
              <a:t> be assigned to multiple individuals</a:t>
            </a:r>
          </a:p>
          <a:p>
            <a:pPr lvl="0"/>
            <a:r>
              <a:rPr lang="en-US" u="sng" dirty="0"/>
              <a:t>May</a:t>
            </a:r>
            <a:r>
              <a:rPr lang="en-US" dirty="0"/>
              <a:t> be employee or contractor</a:t>
            </a:r>
          </a:p>
          <a:p>
            <a:pPr lvl="0"/>
            <a:r>
              <a:rPr lang="en-US" dirty="0"/>
              <a:t>Services must be a </a:t>
            </a:r>
            <a:r>
              <a:rPr lang="en-US" u="sng" dirty="0"/>
              <a:t>primary job function </a:t>
            </a:r>
          </a:p>
          <a:p>
            <a:pPr lvl="1"/>
            <a:r>
              <a:rPr lang="en-US" dirty="0"/>
              <a:t>Not assigned to coworker </a:t>
            </a:r>
          </a:p>
        </p:txBody>
      </p:sp>
      <p:sp>
        <p:nvSpPr>
          <p:cNvPr id="4" name="Slide Number Placeholder 3"/>
          <p:cNvSpPr>
            <a:spLocks noGrp="1"/>
          </p:cNvSpPr>
          <p:nvPr>
            <p:ph type="sldNum" sz="quarter" idx="12"/>
          </p:nvPr>
        </p:nvSpPr>
        <p:spPr/>
        <p:txBody>
          <a:bodyPr>
            <a:normAutofit fontScale="85000" lnSpcReduction="20000"/>
          </a:bodyPr>
          <a:lstStyle/>
          <a:p>
            <a:fld id="{F8ABE87E-5EE7-492B-A561-ADBF77248ED1}" type="slidenum">
              <a:rPr lang="en-US" smtClean="0"/>
              <a:t>13</a:t>
            </a:fld>
            <a:endParaRPr lang="en-US" dirty="0"/>
          </a:p>
        </p:txBody>
      </p:sp>
    </p:spTree>
    <p:extLst>
      <p:ext uri="{BB962C8B-B14F-4D97-AF65-F5344CB8AC3E}">
        <p14:creationId xmlns:p14="http://schemas.microsoft.com/office/powerpoint/2010/main" val="3307185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of PAS Provider</a:t>
            </a:r>
          </a:p>
        </p:txBody>
      </p:sp>
      <p:sp>
        <p:nvSpPr>
          <p:cNvPr id="3" name="Slide Number Placeholder 2"/>
          <p:cNvSpPr>
            <a:spLocks noGrp="1"/>
          </p:cNvSpPr>
          <p:nvPr>
            <p:ph type="sldNum" sz="quarter" idx="12"/>
          </p:nvPr>
        </p:nvSpPr>
        <p:spPr/>
        <p:txBody>
          <a:bodyPr>
            <a:normAutofit fontScale="85000" lnSpcReduction="20000"/>
          </a:bodyPr>
          <a:lstStyle/>
          <a:p>
            <a:fld id="{F8ABE87E-5EE7-492B-A561-ADBF77248ED1}" type="slidenum">
              <a:rPr lang="en-US" smtClean="0"/>
              <a:t>14</a:t>
            </a:fld>
            <a:endParaRPr lang="en-US" dirty="0"/>
          </a:p>
        </p:txBody>
      </p:sp>
      <p:sp>
        <p:nvSpPr>
          <p:cNvPr id="4" name="Content Placeholder 3"/>
          <p:cNvSpPr>
            <a:spLocks noGrp="1"/>
          </p:cNvSpPr>
          <p:nvPr>
            <p:ph sz="quarter" idx="1"/>
          </p:nvPr>
        </p:nvSpPr>
        <p:spPr/>
        <p:txBody>
          <a:bodyPr/>
          <a:lstStyle/>
          <a:p>
            <a:r>
              <a:rPr lang="en-US" dirty="0"/>
              <a:t>When choosing a </a:t>
            </a:r>
            <a:r>
              <a:rPr lang="en-US" b="1" dirty="0"/>
              <a:t>provider</a:t>
            </a:r>
            <a:r>
              <a:rPr lang="en-US" dirty="0"/>
              <a:t> for a </a:t>
            </a:r>
            <a:r>
              <a:rPr lang="en-US" u="sng" dirty="0"/>
              <a:t>single individual</a:t>
            </a:r>
            <a:r>
              <a:rPr lang="en-US" dirty="0"/>
              <a:t>, primary consideration given to individual’s preferences to the extent permitted by law. </a:t>
            </a:r>
            <a:r>
              <a:rPr lang="en-US" sz="2800" dirty="0"/>
              <a:t>(29 CFR 1614.203(d)(5)(iv))</a:t>
            </a:r>
          </a:p>
          <a:p>
            <a:r>
              <a:rPr lang="en-US" dirty="0"/>
              <a:t>The rule does not require that PAS providers have specialized medical training, and it will not be necessary in order to provide the kinds of services the rule requires.</a:t>
            </a:r>
          </a:p>
          <a:p>
            <a:endParaRPr lang="en-US" dirty="0"/>
          </a:p>
          <a:p>
            <a:endParaRPr lang="en-US" dirty="0"/>
          </a:p>
        </p:txBody>
      </p:sp>
    </p:spTree>
    <p:extLst>
      <p:ext uri="{BB962C8B-B14F-4D97-AF65-F5344CB8AC3E}">
        <p14:creationId xmlns:p14="http://schemas.microsoft.com/office/powerpoint/2010/main" val="1103857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Written Procedures </a:t>
            </a:r>
            <a:r>
              <a:rPr lang="en-US" sz="3100" dirty="0">
                <a:solidFill>
                  <a:schemeClr val="tx1"/>
                </a:solidFill>
              </a:rPr>
              <a:t>(29 CFR 1614.203(d)(5)(v))</a:t>
            </a:r>
            <a:endParaRPr lang="en-US" dirty="0">
              <a:solidFill>
                <a:schemeClr val="tx1"/>
              </a:solidFill>
            </a:endParaRPr>
          </a:p>
        </p:txBody>
      </p:sp>
      <p:sp>
        <p:nvSpPr>
          <p:cNvPr id="3" name="Slide Number Placeholder 2"/>
          <p:cNvSpPr>
            <a:spLocks noGrp="1"/>
          </p:cNvSpPr>
          <p:nvPr>
            <p:ph type="sldNum" sz="quarter" idx="12"/>
          </p:nvPr>
        </p:nvSpPr>
        <p:spPr/>
        <p:txBody>
          <a:bodyPr>
            <a:normAutofit fontScale="85000" lnSpcReduction="20000"/>
          </a:bodyPr>
          <a:lstStyle/>
          <a:p>
            <a:fld id="{F8ABE87E-5EE7-492B-A561-ADBF77248ED1}" type="slidenum">
              <a:rPr lang="en-US" smtClean="0"/>
              <a:t>15</a:t>
            </a:fld>
            <a:endParaRPr lang="en-US" dirty="0"/>
          </a:p>
        </p:txBody>
      </p:sp>
      <p:sp>
        <p:nvSpPr>
          <p:cNvPr id="4" name="Content Placeholder 3"/>
          <p:cNvSpPr>
            <a:spLocks noGrp="1"/>
          </p:cNvSpPr>
          <p:nvPr>
            <p:ph sz="quarter" idx="1"/>
          </p:nvPr>
        </p:nvSpPr>
        <p:spPr/>
        <p:txBody>
          <a:bodyPr>
            <a:normAutofit/>
          </a:bodyPr>
          <a:lstStyle/>
          <a:p>
            <a:pPr marL="0" indent="0">
              <a:buNone/>
            </a:pPr>
            <a:r>
              <a:rPr lang="en-US" dirty="0"/>
              <a:t>Agency must have </a:t>
            </a:r>
            <a:r>
              <a:rPr lang="en-US" b="1" dirty="0"/>
              <a:t>written procedures </a:t>
            </a:r>
            <a:r>
              <a:rPr lang="en-US" dirty="0"/>
              <a:t>for processing requests for personal assistance services. </a:t>
            </a:r>
          </a:p>
          <a:p>
            <a:r>
              <a:rPr lang="en-US" dirty="0"/>
              <a:t>An agency may issue stand-alone procedures for PAS requests; or </a:t>
            </a:r>
          </a:p>
          <a:p>
            <a:r>
              <a:rPr lang="en-US" dirty="0"/>
              <a:t>An agency may merge procedures for processing requests for PAS with existing RA procedures.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89547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990600"/>
          </a:xfrm>
        </p:spPr>
        <p:txBody>
          <a:bodyPr>
            <a:normAutofit fontScale="90000"/>
          </a:bodyPr>
          <a:lstStyle/>
          <a:p>
            <a:r>
              <a:rPr lang="en-US" dirty="0">
                <a:solidFill>
                  <a:schemeClr val="tx1"/>
                </a:solidFill>
              </a:rPr>
              <a:t>Sample PAS language for RA Procedures</a:t>
            </a:r>
          </a:p>
        </p:txBody>
      </p:sp>
      <p:sp>
        <p:nvSpPr>
          <p:cNvPr id="3" name="Slide Number Placeholder 2"/>
          <p:cNvSpPr>
            <a:spLocks noGrp="1"/>
          </p:cNvSpPr>
          <p:nvPr>
            <p:ph type="sldNum" sz="quarter" idx="12"/>
          </p:nvPr>
        </p:nvSpPr>
        <p:spPr/>
        <p:txBody>
          <a:bodyPr>
            <a:normAutofit fontScale="85000" lnSpcReduction="20000"/>
          </a:bodyPr>
          <a:lstStyle/>
          <a:p>
            <a:fld id="{F8ABE87E-5EE7-492B-A561-ADBF77248ED1}" type="slidenum">
              <a:rPr lang="en-US" smtClean="0"/>
              <a:t>16</a:t>
            </a:fld>
            <a:endParaRPr lang="en-US" dirty="0"/>
          </a:p>
        </p:txBody>
      </p:sp>
      <p:sp>
        <p:nvSpPr>
          <p:cNvPr id="4" name="Content Placeholder 3"/>
          <p:cNvSpPr>
            <a:spLocks noGrp="1"/>
          </p:cNvSpPr>
          <p:nvPr>
            <p:ph sz="quarter" idx="1"/>
          </p:nvPr>
        </p:nvSpPr>
        <p:spPr>
          <a:xfrm>
            <a:off x="304800" y="1600200"/>
            <a:ext cx="8461248" cy="4495800"/>
          </a:xfrm>
        </p:spPr>
        <p:txBody>
          <a:bodyPr/>
          <a:lstStyle/>
          <a:p>
            <a:endParaRPr lang="en-US" dirty="0"/>
          </a:p>
          <a:p>
            <a:pPr marL="0" indent="0">
              <a:buNone/>
            </a:pPr>
            <a:r>
              <a:rPr lang="en-US" sz="3200" dirty="0"/>
              <a:t>The process for requesting personal assistance services, the process for determining whether such services are required, and the agency’s right to deny such requests when provision of the services would pose an undue hardship are the same as for reasonable accommodation. </a:t>
            </a:r>
          </a:p>
        </p:txBody>
      </p:sp>
    </p:spTree>
    <p:extLst>
      <p:ext uri="{BB962C8B-B14F-4D97-AF65-F5344CB8AC3E}">
        <p14:creationId xmlns:p14="http://schemas.microsoft.com/office/powerpoint/2010/main" val="748767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No Adverse Action </a:t>
            </a:r>
            <a:r>
              <a:rPr lang="en-US" sz="2000" dirty="0">
                <a:solidFill>
                  <a:schemeClr val="tx1"/>
                </a:solidFill>
              </a:rPr>
              <a:t>(29 CFR 1614.203(d)(5)(iii))</a:t>
            </a:r>
            <a:r>
              <a:rPr lang="en-US" dirty="0">
                <a:solidFill>
                  <a:schemeClr val="tx1"/>
                </a:solidFill>
              </a:rPr>
              <a:t> </a:t>
            </a:r>
          </a:p>
        </p:txBody>
      </p:sp>
      <p:sp>
        <p:nvSpPr>
          <p:cNvPr id="3" name="Slide Number Placeholder 2"/>
          <p:cNvSpPr>
            <a:spLocks noGrp="1"/>
          </p:cNvSpPr>
          <p:nvPr>
            <p:ph type="sldNum" sz="quarter" idx="12"/>
          </p:nvPr>
        </p:nvSpPr>
        <p:spPr/>
        <p:txBody>
          <a:bodyPr>
            <a:normAutofit fontScale="85000" lnSpcReduction="20000"/>
          </a:bodyPr>
          <a:lstStyle/>
          <a:p>
            <a:fld id="{F8ABE87E-5EE7-492B-A561-ADBF77248ED1}" type="slidenum">
              <a:rPr lang="en-US" smtClean="0"/>
              <a:t>17</a:t>
            </a:fld>
            <a:endParaRPr lang="en-US" dirty="0"/>
          </a:p>
        </p:txBody>
      </p:sp>
      <p:sp>
        <p:nvSpPr>
          <p:cNvPr id="4" name="Content Placeholder 3"/>
          <p:cNvSpPr>
            <a:spLocks noGrp="1"/>
          </p:cNvSpPr>
          <p:nvPr>
            <p:ph sz="quarter" idx="1"/>
          </p:nvPr>
        </p:nvSpPr>
        <p:spPr/>
        <p:txBody>
          <a:bodyPr anchor="ctr"/>
          <a:lstStyle/>
          <a:p>
            <a:pPr marL="0" indent="0">
              <a:buNone/>
            </a:pPr>
            <a:r>
              <a:rPr lang="en-US" sz="3600" dirty="0"/>
              <a:t>Agency may not take adverse actions against job applicants or employees based on their need for, or perceived need for, personal assistance services. </a:t>
            </a:r>
          </a:p>
          <a:p>
            <a:endParaRPr lang="en-US" dirty="0"/>
          </a:p>
        </p:txBody>
      </p:sp>
    </p:spTree>
    <p:extLst>
      <p:ext uri="{BB962C8B-B14F-4D97-AF65-F5344CB8AC3E}">
        <p14:creationId xmlns:p14="http://schemas.microsoft.com/office/powerpoint/2010/main" val="2218816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alphaModFix amt="35000"/>
          </a:blip>
          <a:stretch>
            <a:fillRect/>
          </a:stretch>
        </p:blipFill>
        <p:spPr>
          <a:xfrm>
            <a:off x="6553200" y="3384550"/>
            <a:ext cx="2895600" cy="2971800"/>
          </a:xfrm>
          <a:prstGeom prst="rect">
            <a:avLst/>
          </a:prstGeom>
        </p:spPr>
      </p:pic>
      <p:sp>
        <p:nvSpPr>
          <p:cNvPr id="2" name="Title 1"/>
          <p:cNvSpPr>
            <a:spLocks noGrp="1"/>
          </p:cNvSpPr>
          <p:nvPr>
            <p:ph type="title"/>
          </p:nvPr>
        </p:nvSpPr>
        <p:spPr>
          <a:solidFill>
            <a:schemeClr val="bg1"/>
          </a:solidFill>
        </p:spPr>
        <p:txBody>
          <a:bodyPr>
            <a:normAutofit/>
          </a:bodyPr>
          <a:lstStyle/>
          <a:p>
            <a:r>
              <a:rPr lang="en-US" dirty="0">
                <a:solidFill>
                  <a:schemeClr val="tx1"/>
                </a:solidFill>
              </a:rPr>
              <a:t>Section 501 - Effective Date</a:t>
            </a:r>
          </a:p>
        </p:txBody>
      </p:sp>
      <p:sp>
        <p:nvSpPr>
          <p:cNvPr id="3" name="Content Placeholder 2"/>
          <p:cNvSpPr>
            <a:spLocks noGrp="1"/>
          </p:cNvSpPr>
          <p:nvPr>
            <p:ph idx="1"/>
          </p:nvPr>
        </p:nvSpPr>
        <p:spPr>
          <a:xfrm>
            <a:off x="429768" y="1427100"/>
            <a:ext cx="8229600" cy="5202300"/>
          </a:xfrm>
        </p:spPr>
        <p:txBody>
          <a:bodyPr>
            <a:normAutofit/>
          </a:bodyPr>
          <a:lstStyle/>
          <a:p>
            <a:pPr>
              <a:buFont typeface="Wingdings" pitchFamily="2" charset="2"/>
              <a:buChar char="Ø"/>
            </a:pPr>
            <a:r>
              <a:rPr lang="en-US" dirty="0"/>
              <a:t>Agencies have to </a:t>
            </a:r>
            <a:r>
              <a:rPr lang="en-US" dirty="0">
                <a:solidFill>
                  <a:srgbClr val="FF0000"/>
                </a:solidFill>
              </a:rPr>
              <a:t>comply</a:t>
            </a:r>
            <a:r>
              <a:rPr lang="en-US" dirty="0"/>
              <a:t> with the new requirements on </a:t>
            </a:r>
            <a:r>
              <a:rPr lang="en-US" dirty="0">
                <a:solidFill>
                  <a:srgbClr val="FF0000"/>
                </a:solidFill>
              </a:rPr>
              <a:t>Jan 3, 2018</a:t>
            </a:r>
            <a:endParaRPr lang="en-US" dirty="0"/>
          </a:p>
          <a:p>
            <a:pPr lvl="1">
              <a:spcBef>
                <a:spcPts val="600"/>
              </a:spcBef>
              <a:spcAft>
                <a:spcPts val="600"/>
              </a:spcAft>
              <a:buFont typeface="Wingdings" pitchFamily="2" charset="2"/>
              <a:buChar char="Ø"/>
            </a:pPr>
            <a:r>
              <a:rPr lang="en-US" dirty="0"/>
              <a:t>Update </a:t>
            </a:r>
            <a:r>
              <a:rPr lang="en-US" b="1" dirty="0"/>
              <a:t>reasonable accommodation procedures</a:t>
            </a:r>
            <a:r>
              <a:rPr lang="en-US" dirty="0"/>
              <a:t> and have the procedures </a:t>
            </a:r>
            <a:r>
              <a:rPr lang="en-US" b="1" dirty="0"/>
              <a:t>approved by EEOC</a:t>
            </a:r>
            <a:r>
              <a:rPr lang="en-US" dirty="0"/>
              <a:t>;</a:t>
            </a:r>
          </a:p>
          <a:p>
            <a:pPr lvl="1">
              <a:spcBef>
                <a:spcPts val="600"/>
              </a:spcBef>
              <a:spcAft>
                <a:spcPts val="600"/>
              </a:spcAft>
              <a:buClr>
                <a:schemeClr val="tx1"/>
              </a:buClr>
              <a:buFont typeface="Wingdings" pitchFamily="2" charset="2"/>
              <a:buChar char="Ø"/>
            </a:pPr>
            <a:r>
              <a:rPr lang="en-US" dirty="0"/>
              <a:t>Issue </a:t>
            </a:r>
            <a:r>
              <a:rPr lang="en-US" b="1" dirty="0"/>
              <a:t>written procedures </a:t>
            </a:r>
            <a:r>
              <a:rPr lang="en-US" dirty="0"/>
              <a:t>to provide </a:t>
            </a:r>
            <a:r>
              <a:rPr lang="en-US" b="1" dirty="0"/>
              <a:t>Personal Assistance Services </a:t>
            </a:r>
            <a:endParaRPr lang="en-US" dirty="0"/>
          </a:p>
          <a:p>
            <a:pPr marL="365760" lvl="1" indent="0" algn="ctr">
              <a:buClr>
                <a:schemeClr val="tx1"/>
              </a:buClr>
              <a:buNone/>
            </a:pPr>
            <a:endParaRPr lang="en-US" sz="3600" dirty="0"/>
          </a:p>
          <a:p>
            <a:pPr marL="365760" lvl="1" indent="0" algn="ctr">
              <a:buClr>
                <a:schemeClr val="tx1"/>
              </a:buClr>
              <a:buNone/>
            </a:pPr>
            <a:r>
              <a:rPr lang="en-US" sz="3600" b="1" dirty="0">
                <a:hlinkClick r:id="rId4"/>
              </a:rPr>
              <a:t>raprocedures@eeoc.gov</a:t>
            </a:r>
            <a:r>
              <a:rPr lang="en-US" sz="3600" b="1" dirty="0"/>
              <a:t> </a:t>
            </a:r>
          </a:p>
          <a:p>
            <a:pPr marL="457200" lvl="1" indent="0">
              <a:buClr>
                <a:schemeClr val="tx1"/>
              </a:buClr>
              <a:buNone/>
            </a:pPr>
            <a:endParaRPr lang="en-US" b="1" dirty="0"/>
          </a:p>
          <a:p>
            <a:pPr marL="457200" lvl="1" indent="0">
              <a:buNone/>
            </a:pP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F0BDECB7-7AE2-49E9-AD18-A307CAE0292C}" type="slidenum">
              <a:rPr lang="en-US" smtClean="0"/>
              <a:t>18</a:t>
            </a:fld>
            <a:endParaRPr lang="en-US" dirty="0"/>
          </a:p>
        </p:txBody>
      </p:sp>
    </p:spTree>
    <p:extLst>
      <p:ext uri="{BB962C8B-B14F-4D97-AF65-F5344CB8AC3E}">
        <p14:creationId xmlns:p14="http://schemas.microsoft.com/office/powerpoint/2010/main" val="1509534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normAutofit/>
          </a:bodyPr>
          <a:lstStyle/>
          <a:p>
            <a:pPr algn="ctr"/>
            <a:r>
              <a:rPr lang="en-US" sz="3200" dirty="0">
                <a:hlinkClick r:id="rId2"/>
              </a:rPr>
              <a:t>Anupa.iyer@eeoc.gov</a:t>
            </a:r>
            <a:r>
              <a:rPr lang="en-US" sz="3200" dirty="0"/>
              <a:t> </a:t>
            </a:r>
          </a:p>
        </p:txBody>
      </p:sp>
      <p:sp>
        <p:nvSpPr>
          <p:cNvPr id="5" name="Title 4"/>
          <p:cNvSpPr>
            <a:spLocks noGrp="1"/>
          </p:cNvSpPr>
          <p:nvPr>
            <p:ph type="title"/>
          </p:nvPr>
        </p:nvSpPr>
        <p:spPr/>
        <p:txBody>
          <a:bodyPr/>
          <a:lstStyle/>
          <a:p>
            <a:r>
              <a:rPr lang="en-US" dirty="0"/>
              <a:t>Questions?</a:t>
            </a:r>
          </a:p>
        </p:txBody>
      </p:sp>
      <p:sp>
        <p:nvSpPr>
          <p:cNvPr id="3" name="Slide Number Placeholder 2"/>
          <p:cNvSpPr>
            <a:spLocks noGrp="1"/>
          </p:cNvSpPr>
          <p:nvPr>
            <p:ph type="sldNum" sz="quarter" idx="11"/>
          </p:nvPr>
        </p:nvSpPr>
        <p:spPr/>
        <p:txBody>
          <a:bodyPr>
            <a:normAutofit/>
          </a:bodyPr>
          <a:lstStyle/>
          <a:p>
            <a:fld id="{F8ABE87E-5EE7-492B-A561-ADBF77248ED1}" type="slidenum">
              <a:rPr lang="en-US" smtClean="0"/>
              <a:t>19</a:t>
            </a:fld>
            <a:endParaRPr lang="en-US" dirty="0"/>
          </a:p>
        </p:txBody>
      </p:sp>
    </p:spTree>
    <p:extLst>
      <p:ext uri="{BB962C8B-B14F-4D97-AF65-F5344CB8AC3E}">
        <p14:creationId xmlns:p14="http://schemas.microsoft.com/office/powerpoint/2010/main" val="884025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tx1"/>
                </a:solidFill>
              </a:rPr>
              <a:t>Introduction</a:t>
            </a:r>
          </a:p>
        </p:txBody>
      </p:sp>
      <p:sp>
        <p:nvSpPr>
          <p:cNvPr id="2" name="Content Placeholder 1"/>
          <p:cNvSpPr>
            <a:spLocks noGrp="1"/>
          </p:cNvSpPr>
          <p:nvPr>
            <p:ph sz="quarter" idx="1"/>
          </p:nvPr>
        </p:nvSpPr>
        <p:spPr>
          <a:xfrm>
            <a:off x="380999" y="1719070"/>
            <a:ext cx="8407893" cy="4757929"/>
          </a:xfrm>
        </p:spPr>
        <p:txBody>
          <a:bodyPr/>
          <a:lstStyle/>
          <a:p>
            <a:r>
              <a:rPr lang="en-US" sz="3200" dirty="0"/>
              <a:t> On Jan. 3, 2017, EEOC issued a Final Rule amending the regulations implementing </a:t>
            </a:r>
            <a:r>
              <a:rPr lang="en-US" sz="3200" b="1" dirty="0"/>
              <a:t>Section 501</a:t>
            </a:r>
            <a:r>
              <a:rPr lang="en-US" sz="3200" dirty="0"/>
              <a:t> of the Rehabilitation Act of 1973.</a:t>
            </a:r>
            <a:r>
              <a:rPr lang="en-US" sz="3200" i="1" dirty="0"/>
              <a:t> (29 C.F.R. §§ 1614.203, 601(f))</a:t>
            </a:r>
          </a:p>
          <a:p>
            <a:pPr marL="45720" indent="0">
              <a:buNone/>
            </a:pPr>
            <a:endParaRPr lang="en-US" sz="3200" dirty="0"/>
          </a:p>
        </p:txBody>
      </p:sp>
      <p:sp>
        <p:nvSpPr>
          <p:cNvPr id="4" name="Slide Number Placeholder 3"/>
          <p:cNvSpPr>
            <a:spLocks noGrp="1"/>
          </p:cNvSpPr>
          <p:nvPr>
            <p:ph type="sldNum" sz="quarter" idx="12"/>
          </p:nvPr>
        </p:nvSpPr>
        <p:spPr/>
        <p:txBody>
          <a:bodyPr>
            <a:normAutofit fontScale="85000" lnSpcReduction="20000"/>
          </a:bodyPr>
          <a:lstStyle/>
          <a:p>
            <a:fld id="{F8ABE87E-5EE7-492B-A561-ADBF77248ED1}" type="slidenum">
              <a:rPr lang="en-US" smtClean="0"/>
              <a:pPr/>
              <a:t>2</a:t>
            </a:fld>
            <a:endParaRPr lang="en-US" dirty="0"/>
          </a:p>
        </p:txBody>
      </p:sp>
    </p:spTree>
    <p:extLst>
      <p:ext uri="{BB962C8B-B14F-4D97-AF65-F5344CB8AC3E}">
        <p14:creationId xmlns:p14="http://schemas.microsoft.com/office/powerpoint/2010/main" val="1908610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tx1"/>
                </a:solidFill>
              </a:rPr>
              <a:t>Section 501</a:t>
            </a:r>
          </a:p>
        </p:txBody>
      </p:sp>
      <p:sp>
        <p:nvSpPr>
          <p:cNvPr id="2" name="Content Placeholder 1"/>
          <p:cNvSpPr>
            <a:spLocks noGrp="1"/>
          </p:cNvSpPr>
          <p:nvPr>
            <p:ph sz="quarter" idx="1"/>
          </p:nvPr>
        </p:nvSpPr>
        <p:spPr>
          <a:xfrm>
            <a:off x="380999" y="1719070"/>
            <a:ext cx="8407893" cy="4910330"/>
          </a:xfrm>
        </p:spPr>
        <p:txBody>
          <a:bodyPr>
            <a:normAutofit/>
          </a:bodyPr>
          <a:lstStyle/>
          <a:p>
            <a:r>
              <a:rPr lang="en-US" sz="3200" dirty="0"/>
              <a:t>Section 501 does </a:t>
            </a:r>
            <a:r>
              <a:rPr lang="en-US" sz="3200" b="1" dirty="0"/>
              <a:t>2</a:t>
            </a:r>
            <a:r>
              <a:rPr lang="en-US" sz="3200" dirty="0"/>
              <a:t> </a:t>
            </a:r>
            <a:r>
              <a:rPr lang="en-US" sz="3200" b="1" dirty="0"/>
              <a:t>things</a:t>
            </a:r>
            <a:r>
              <a:rPr lang="en-US" sz="3200" dirty="0"/>
              <a:t>:</a:t>
            </a:r>
          </a:p>
          <a:p>
            <a:pPr lvl="1"/>
            <a:r>
              <a:rPr lang="en-US" sz="3200" dirty="0"/>
              <a:t>Prohibits discrimination </a:t>
            </a:r>
          </a:p>
          <a:p>
            <a:pPr lvl="2"/>
            <a:r>
              <a:rPr lang="en-US" sz="3200" dirty="0"/>
              <a:t> Adopts ADA standards</a:t>
            </a:r>
          </a:p>
          <a:p>
            <a:pPr lvl="1"/>
            <a:r>
              <a:rPr lang="en-US" sz="3200" dirty="0"/>
              <a:t>Requires affirmative action </a:t>
            </a:r>
          </a:p>
          <a:p>
            <a:pPr lvl="1"/>
            <a:endParaRPr lang="en-US" sz="3200" dirty="0"/>
          </a:p>
          <a:p>
            <a:r>
              <a:rPr lang="en-US" sz="3200" dirty="0"/>
              <a:t>This is an </a:t>
            </a:r>
            <a:r>
              <a:rPr lang="en-US" sz="3200" b="1" dirty="0"/>
              <a:t>affirmative action</a:t>
            </a:r>
            <a:r>
              <a:rPr lang="en-US" sz="3200" dirty="0"/>
              <a:t> rule.</a:t>
            </a:r>
          </a:p>
          <a:p>
            <a:r>
              <a:rPr lang="en-US" sz="3200" dirty="0"/>
              <a:t>Only applies to the federal government. </a:t>
            </a:r>
          </a:p>
          <a:p>
            <a:pPr lvl="1"/>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F8ABE87E-5EE7-492B-A561-ADBF77248ED1}" type="slidenum">
              <a:rPr lang="en-US" smtClean="0"/>
              <a:pPr/>
              <a:t>3</a:t>
            </a:fld>
            <a:endParaRPr lang="en-US" dirty="0"/>
          </a:p>
        </p:txBody>
      </p:sp>
    </p:spTree>
    <p:extLst>
      <p:ext uri="{BB962C8B-B14F-4D97-AF65-F5344CB8AC3E}">
        <p14:creationId xmlns:p14="http://schemas.microsoft.com/office/powerpoint/2010/main" val="2983339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a:noFill/>
        </p:spPr>
        <p:txBody>
          <a:bodyPr>
            <a:normAutofit/>
          </a:bodyPr>
          <a:lstStyle/>
          <a:p>
            <a:r>
              <a:rPr lang="en-US" dirty="0">
                <a:solidFill>
                  <a:schemeClr val="tx1"/>
                </a:solidFill>
              </a:rPr>
              <a:t>Background - Section 501 Update</a:t>
            </a:r>
          </a:p>
        </p:txBody>
      </p:sp>
      <p:sp>
        <p:nvSpPr>
          <p:cNvPr id="3" name="Content Placeholder 2"/>
          <p:cNvSpPr>
            <a:spLocks noGrp="1"/>
          </p:cNvSpPr>
          <p:nvPr>
            <p:ph idx="1"/>
          </p:nvPr>
        </p:nvSpPr>
        <p:spPr/>
        <p:txBody>
          <a:bodyPr>
            <a:normAutofit lnSpcReduction="10000"/>
          </a:bodyPr>
          <a:lstStyle/>
          <a:p>
            <a:r>
              <a:rPr lang="en-US" dirty="0"/>
              <a:t>Gathers existing requirements into a single regulation</a:t>
            </a:r>
          </a:p>
          <a:p>
            <a:pPr marL="0" indent="0">
              <a:buNone/>
            </a:pPr>
            <a:endParaRPr lang="en-US" dirty="0"/>
          </a:p>
          <a:p>
            <a:r>
              <a:rPr lang="en-US" dirty="0"/>
              <a:t>Adds two new requirements</a:t>
            </a:r>
          </a:p>
          <a:p>
            <a:pPr lvl="1"/>
            <a:r>
              <a:rPr lang="en-US" dirty="0"/>
              <a:t>Workforce Goals</a:t>
            </a:r>
          </a:p>
          <a:p>
            <a:pPr lvl="1"/>
            <a:r>
              <a:rPr lang="en-US" dirty="0"/>
              <a:t>Personal Assistance Services</a:t>
            </a:r>
          </a:p>
          <a:p>
            <a:pPr marL="457200" lvl="1" indent="0">
              <a:buNone/>
            </a:pPr>
            <a:endParaRPr lang="en-US" dirty="0"/>
          </a:p>
          <a:p>
            <a:r>
              <a:rPr lang="en-US" dirty="0"/>
              <a:t>Affirmative action requirements take the form of EEOC’s criteria for approval of the Affirmative Action Plan, in Section (d).</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F0BDECB7-7AE2-49E9-AD18-A307CAE0292C}" type="slidenum">
              <a:rPr lang="en-US" smtClean="0"/>
              <a:t>4</a:t>
            </a:fld>
            <a:endParaRPr lang="en-US" dirty="0"/>
          </a:p>
        </p:txBody>
      </p:sp>
    </p:spTree>
    <p:extLst>
      <p:ext uri="{BB962C8B-B14F-4D97-AF65-F5344CB8AC3E}">
        <p14:creationId xmlns:p14="http://schemas.microsoft.com/office/powerpoint/2010/main" val="2020371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solidFill>
                  <a:schemeClr val="tx1"/>
                </a:solidFill>
              </a:rPr>
              <a:t>1614.203(d)- Affirmative Action Plan Requirements</a:t>
            </a:r>
          </a:p>
        </p:txBody>
      </p:sp>
      <p:sp>
        <p:nvSpPr>
          <p:cNvPr id="2" name="Content Placeholder 1"/>
          <p:cNvSpPr>
            <a:spLocks noGrp="1"/>
          </p:cNvSpPr>
          <p:nvPr>
            <p:ph sz="quarter" idx="1"/>
          </p:nvPr>
        </p:nvSpPr>
        <p:spPr>
          <a:xfrm>
            <a:off x="609600" y="1676400"/>
            <a:ext cx="8153400" cy="4495800"/>
          </a:xfrm>
        </p:spPr>
        <p:txBody>
          <a:bodyPr>
            <a:normAutofit/>
          </a:bodyPr>
          <a:lstStyle/>
          <a:p>
            <a:pPr marL="514350" indent="-514350">
              <a:buClr>
                <a:schemeClr val="accent1">
                  <a:lumMod val="75000"/>
                </a:schemeClr>
              </a:buClr>
              <a:buSzPct val="97000"/>
              <a:buFont typeface="+mj-lt"/>
              <a:buAutoNum type="arabicParenR"/>
            </a:pPr>
            <a:r>
              <a:rPr lang="en-US" dirty="0"/>
              <a:t>Hiring and Advancement Program</a:t>
            </a:r>
          </a:p>
          <a:p>
            <a:pPr marL="514350" indent="-514350">
              <a:buClr>
                <a:schemeClr val="accent1">
                  <a:lumMod val="75000"/>
                </a:schemeClr>
              </a:buClr>
              <a:buSzPct val="97000"/>
              <a:buFont typeface="+mj-lt"/>
              <a:buAutoNum type="arabicParenR"/>
            </a:pPr>
            <a:r>
              <a:rPr lang="en-US" dirty="0"/>
              <a:t>Anti- Harassment Policy</a:t>
            </a:r>
          </a:p>
          <a:p>
            <a:pPr marL="514350" indent="-514350">
              <a:buClr>
                <a:schemeClr val="accent1">
                  <a:lumMod val="75000"/>
                </a:schemeClr>
              </a:buClr>
              <a:buSzPct val="97000"/>
              <a:buFont typeface="+mj-lt"/>
              <a:buAutoNum type="arabicParenR"/>
            </a:pPr>
            <a:r>
              <a:rPr lang="en-US" dirty="0"/>
              <a:t>Reasonable Accommodation</a:t>
            </a:r>
          </a:p>
          <a:p>
            <a:pPr marL="514350" indent="-514350">
              <a:buClr>
                <a:schemeClr val="accent1">
                  <a:lumMod val="75000"/>
                </a:schemeClr>
              </a:buClr>
              <a:buSzPct val="97000"/>
              <a:buFont typeface="+mj-lt"/>
              <a:buAutoNum type="arabicParenR"/>
            </a:pPr>
            <a:r>
              <a:rPr lang="en-US" dirty="0"/>
              <a:t>Accessibility of Facilities and Technology</a:t>
            </a:r>
          </a:p>
          <a:p>
            <a:pPr marL="514350" indent="-514350">
              <a:buClr>
                <a:schemeClr val="accent1">
                  <a:lumMod val="75000"/>
                </a:schemeClr>
              </a:buClr>
              <a:buSzPct val="97000"/>
              <a:buFont typeface="+mj-lt"/>
              <a:buAutoNum type="arabicParenR"/>
            </a:pPr>
            <a:r>
              <a:rPr lang="en-US" b="1" u="sng" dirty="0"/>
              <a:t>PERSONAL ASSISTANCE SERVICES </a:t>
            </a:r>
          </a:p>
          <a:p>
            <a:pPr marL="514350" indent="-514350">
              <a:buClr>
                <a:schemeClr val="accent1">
                  <a:lumMod val="75000"/>
                </a:schemeClr>
              </a:buClr>
              <a:buSzPct val="97000"/>
              <a:buFont typeface="+mj-lt"/>
              <a:buAutoNum type="arabicParenR"/>
            </a:pPr>
            <a:r>
              <a:rPr lang="en-US" dirty="0"/>
              <a:t>Utilization Analysis</a:t>
            </a:r>
          </a:p>
          <a:p>
            <a:pPr marL="514350" indent="-514350">
              <a:buClr>
                <a:schemeClr val="accent1">
                  <a:lumMod val="75000"/>
                </a:schemeClr>
              </a:buClr>
              <a:buSzPct val="97000"/>
              <a:buFont typeface="+mj-lt"/>
              <a:buAutoNum type="arabicParenR"/>
            </a:pPr>
            <a:r>
              <a:rPr lang="en-US" b="1" u="sng" dirty="0"/>
              <a:t>GOALS</a:t>
            </a:r>
          </a:p>
          <a:p>
            <a:pPr marL="514350" indent="-514350">
              <a:buClr>
                <a:schemeClr val="accent1">
                  <a:lumMod val="75000"/>
                </a:schemeClr>
              </a:buClr>
              <a:buSzPct val="97000"/>
              <a:buFont typeface="+mj-lt"/>
              <a:buAutoNum type="arabicParenR"/>
            </a:pPr>
            <a:r>
              <a:rPr lang="en-US" dirty="0"/>
              <a:t>Recordkeeping</a:t>
            </a:r>
          </a:p>
        </p:txBody>
      </p:sp>
      <p:sp>
        <p:nvSpPr>
          <p:cNvPr id="4" name="Slide Number Placeholder 3"/>
          <p:cNvSpPr>
            <a:spLocks noGrp="1"/>
          </p:cNvSpPr>
          <p:nvPr>
            <p:ph type="sldNum" sz="quarter" idx="12"/>
          </p:nvPr>
        </p:nvSpPr>
        <p:spPr/>
        <p:txBody>
          <a:bodyPr>
            <a:normAutofit fontScale="85000" lnSpcReduction="20000"/>
          </a:bodyPr>
          <a:lstStyle/>
          <a:p>
            <a:fld id="{F8ABE87E-5EE7-492B-A561-ADBF77248ED1}" type="slidenum">
              <a:rPr lang="en-US" smtClean="0"/>
              <a:t>5</a:t>
            </a:fld>
            <a:endParaRPr lang="en-US" dirty="0"/>
          </a:p>
        </p:txBody>
      </p:sp>
    </p:spTree>
    <p:extLst>
      <p:ext uri="{BB962C8B-B14F-4D97-AF65-F5344CB8AC3E}">
        <p14:creationId xmlns:p14="http://schemas.microsoft.com/office/powerpoint/2010/main" val="1040943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371600" y="2743200"/>
            <a:ext cx="7123113" cy="1981200"/>
          </a:xfrm>
        </p:spPr>
        <p:txBody>
          <a:bodyPr/>
          <a:lstStyle/>
          <a:p>
            <a:r>
              <a:rPr lang="en-US" dirty="0">
                <a:solidFill>
                  <a:schemeClr val="tx1"/>
                </a:solidFill>
              </a:rPr>
              <a:t>Personal assistance services allowing employees to participate in the workplace </a:t>
            </a:r>
          </a:p>
          <a:p>
            <a:endParaRPr lang="en-US" dirty="0">
              <a:solidFill>
                <a:schemeClr val="tx1"/>
              </a:solidFill>
            </a:endParaRPr>
          </a:p>
          <a:p>
            <a:pPr algn="r"/>
            <a:r>
              <a:rPr lang="en-US" sz="2000" dirty="0">
                <a:solidFill>
                  <a:schemeClr val="tx1"/>
                </a:solidFill>
              </a:rPr>
              <a:t>29 CFR 1614.203(d)(5)</a:t>
            </a:r>
          </a:p>
        </p:txBody>
      </p:sp>
      <p:sp>
        <p:nvSpPr>
          <p:cNvPr id="5" name="Title 4"/>
          <p:cNvSpPr>
            <a:spLocks noGrp="1"/>
          </p:cNvSpPr>
          <p:nvPr>
            <p:ph type="title"/>
          </p:nvPr>
        </p:nvSpPr>
        <p:spPr/>
        <p:txBody>
          <a:bodyPr/>
          <a:lstStyle/>
          <a:p>
            <a:r>
              <a:rPr lang="en-US" dirty="0"/>
              <a:t>Personal Assistance Services</a:t>
            </a:r>
          </a:p>
        </p:txBody>
      </p:sp>
      <p:sp>
        <p:nvSpPr>
          <p:cNvPr id="3" name="Slide Number Placeholder 2"/>
          <p:cNvSpPr>
            <a:spLocks noGrp="1"/>
          </p:cNvSpPr>
          <p:nvPr>
            <p:ph type="sldNum" sz="quarter" idx="11"/>
          </p:nvPr>
        </p:nvSpPr>
        <p:spPr/>
        <p:txBody>
          <a:bodyPr>
            <a:normAutofit/>
          </a:bodyPr>
          <a:lstStyle/>
          <a:p>
            <a:fld id="{F8ABE87E-5EE7-492B-A561-ADBF77248ED1}" type="slidenum">
              <a:rPr lang="en-US" smtClean="0"/>
              <a:t>6</a:t>
            </a:fld>
            <a:endParaRPr lang="en-US" dirty="0"/>
          </a:p>
        </p:txBody>
      </p:sp>
    </p:spTree>
    <p:extLst>
      <p:ext uri="{BB962C8B-B14F-4D97-AF65-F5344CB8AC3E}">
        <p14:creationId xmlns:p14="http://schemas.microsoft.com/office/powerpoint/2010/main" val="40847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80340"/>
            <a:ext cx="8153400" cy="1079182"/>
          </a:xfrm>
        </p:spPr>
        <p:txBody>
          <a:bodyPr anchor="ctr">
            <a:noAutofit/>
          </a:bodyPr>
          <a:lstStyle/>
          <a:p>
            <a:r>
              <a:rPr lang="en-US" sz="4000" dirty="0">
                <a:solidFill>
                  <a:schemeClr val="tx1"/>
                </a:solidFill>
              </a:rPr>
              <a:t>Defining Personal Assistance Services </a:t>
            </a:r>
          </a:p>
        </p:txBody>
      </p:sp>
      <p:sp>
        <p:nvSpPr>
          <p:cNvPr id="2" name="Content Placeholder 1"/>
          <p:cNvSpPr>
            <a:spLocks noGrp="1"/>
          </p:cNvSpPr>
          <p:nvPr>
            <p:ph sz="quarter" idx="1"/>
          </p:nvPr>
        </p:nvSpPr>
        <p:spPr>
          <a:xfrm>
            <a:off x="380999" y="1719070"/>
            <a:ext cx="8407893" cy="4834129"/>
          </a:xfrm>
        </p:spPr>
        <p:txBody>
          <a:bodyPr anchor="ctr">
            <a:normAutofit fontScale="77500" lnSpcReduction="20000"/>
          </a:bodyPr>
          <a:lstStyle/>
          <a:p>
            <a:pPr marL="0" indent="0">
              <a:buNone/>
            </a:pPr>
            <a:endParaRPr lang="en-US" sz="3600" b="1" dirty="0"/>
          </a:p>
          <a:p>
            <a:pPr marL="0" indent="0">
              <a:buNone/>
            </a:pPr>
            <a:endParaRPr lang="en-US" sz="3600" b="1" dirty="0"/>
          </a:p>
          <a:p>
            <a:pPr marL="0" indent="0">
              <a:lnSpc>
                <a:spcPct val="120000"/>
              </a:lnSpc>
              <a:spcBef>
                <a:spcPts val="600"/>
              </a:spcBef>
              <a:spcAft>
                <a:spcPts val="600"/>
              </a:spcAft>
              <a:buNone/>
            </a:pPr>
            <a:r>
              <a:rPr lang="en-US" sz="4100" b="1" dirty="0"/>
              <a:t>Personal Assistant Services (PAS): </a:t>
            </a:r>
            <a:r>
              <a:rPr lang="en-US" sz="4100" dirty="0"/>
              <a:t>means assistance with performing </a:t>
            </a:r>
            <a:r>
              <a:rPr lang="en-US" sz="4100" u="sng" dirty="0"/>
              <a:t>activities of daily living</a:t>
            </a:r>
            <a:r>
              <a:rPr lang="en-US" sz="4100" dirty="0"/>
              <a:t> that an individual would typically perform if he or she did not have a disability, </a:t>
            </a:r>
            <a:r>
              <a:rPr lang="en-US" sz="4100" i="1" dirty="0"/>
              <a:t>and</a:t>
            </a:r>
            <a:r>
              <a:rPr lang="en-US" sz="4100" dirty="0"/>
              <a:t> that is </a:t>
            </a:r>
            <a:r>
              <a:rPr lang="en-US" sz="4100" u="sng" dirty="0"/>
              <a:t>not otherwise </a:t>
            </a:r>
            <a:r>
              <a:rPr lang="en-US" sz="4100" dirty="0"/>
              <a:t>required as </a:t>
            </a:r>
            <a:r>
              <a:rPr lang="en-US" sz="4100" u="sng" dirty="0"/>
              <a:t>a reasonable accommodation</a:t>
            </a:r>
            <a:r>
              <a:rPr lang="en-US" sz="4100" dirty="0"/>
              <a:t>. </a:t>
            </a:r>
          </a:p>
          <a:p>
            <a:pPr marL="0" indent="0">
              <a:lnSpc>
                <a:spcPct val="120000"/>
              </a:lnSpc>
              <a:spcBef>
                <a:spcPts val="600"/>
              </a:spcBef>
              <a:spcAft>
                <a:spcPts val="600"/>
              </a:spcAft>
              <a:buNone/>
            </a:pPr>
            <a:r>
              <a:rPr lang="en-US" sz="4100" dirty="0"/>
              <a:t>					</a:t>
            </a:r>
            <a:r>
              <a:rPr lang="en-US" sz="3300" dirty="0"/>
              <a:t>(29 CFR 1614.203(a)(5))</a:t>
            </a:r>
          </a:p>
          <a:p>
            <a:pPr marL="0" indent="0">
              <a:lnSpc>
                <a:spcPct val="120000"/>
              </a:lnSpc>
              <a:spcBef>
                <a:spcPts val="600"/>
              </a:spcBef>
              <a:spcAft>
                <a:spcPts val="600"/>
              </a:spcAft>
              <a:buNone/>
            </a:pPr>
            <a:endParaRPr lang="en-US" sz="4100" dirty="0"/>
          </a:p>
          <a:p>
            <a:pPr marL="0" indent="0">
              <a:spcAft>
                <a:spcPts val="600"/>
              </a:spcAft>
              <a:buNone/>
            </a:pPr>
            <a:endParaRPr lang="en-US" sz="2800" dirty="0"/>
          </a:p>
          <a:p>
            <a:pPr marL="0" indent="0">
              <a:spcAft>
                <a:spcPts val="600"/>
              </a:spcAft>
              <a:buNone/>
            </a:pPr>
            <a:endParaRPr lang="en-US" sz="2800" dirty="0">
              <a:ea typeface="Arial" charset="0"/>
              <a:cs typeface="Arial" charset="0"/>
            </a:endParaRPr>
          </a:p>
          <a:p>
            <a:pPr>
              <a:spcAft>
                <a:spcPts val="600"/>
              </a:spcAft>
            </a:pPr>
            <a:endParaRPr lang="en-US" sz="2800" dirty="0">
              <a:ea typeface="Arial" charset="0"/>
              <a:cs typeface="Arial" charset="0"/>
            </a:endParaRPr>
          </a:p>
        </p:txBody>
      </p:sp>
      <p:sp>
        <p:nvSpPr>
          <p:cNvPr id="4" name="Slide Number Placeholder 3"/>
          <p:cNvSpPr>
            <a:spLocks noGrp="1"/>
          </p:cNvSpPr>
          <p:nvPr>
            <p:ph type="sldNum" sz="quarter" idx="12"/>
          </p:nvPr>
        </p:nvSpPr>
        <p:spPr/>
        <p:txBody>
          <a:bodyPr>
            <a:normAutofit fontScale="85000" lnSpcReduction="20000"/>
          </a:bodyPr>
          <a:lstStyle/>
          <a:p>
            <a:fld id="{F8ABE87E-5EE7-492B-A561-ADBF77248ED1}" type="slidenum">
              <a:rPr lang="en-US" smtClean="0"/>
              <a:t>7</a:t>
            </a:fld>
            <a:endParaRPr lang="en-US" dirty="0"/>
          </a:p>
        </p:txBody>
      </p:sp>
    </p:spTree>
    <p:extLst>
      <p:ext uri="{BB962C8B-B14F-4D97-AF65-F5344CB8AC3E}">
        <p14:creationId xmlns:p14="http://schemas.microsoft.com/office/powerpoint/2010/main" val="1121803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What are Personal Assistance Services?</a:t>
            </a:r>
          </a:p>
        </p:txBody>
      </p:sp>
      <p:sp>
        <p:nvSpPr>
          <p:cNvPr id="3" name="Content Placeholder 2"/>
          <p:cNvSpPr>
            <a:spLocks noGrp="1"/>
          </p:cNvSpPr>
          <p:nvPr>
            <p:ph sz="quarter" idx="1"/>
          </p:nvPr>
        </p:nvSpPr>
        <p:spPr>
          <a:xfrm>
            <a:off x="609600" y="1752600"/>
            <a:ext cx="8153400" cy="4495800"/>
          </a:xfrm>
        </p:spPr>
        <p:txBody>
          <a:bodyPr>
            <a:normAutofit/>
          </a:bodyPr>
          <a:lstStyle/>
          <a:p>
            <a:r>
              <a:rPr lang="en-US" sz="3600" dirty="0"/>
              <a:t>Agencies are required to provide PAS as a form of affirmative action that goes beyond nondiscrimination obligations.</a:t>
            </a:r>
          </a:p>
          <a:p>
            <a:r>
              <a:rPr lang="en-US" sz="3600" dirty="0"/>
              <a:t>Examples of PAS include assistance with removing and putting on clothing, eating, and using the restroom.</a:t>
            </a:r>
          </a:p>
          <a:p>
            <a:pPr lvl="1"/>
            <a:r>
              <a:rPr lang="en-US" sz="3300" dirty="0"/>
              <a:t>PAS does not include medical services.</a:t>
            </a:r>
          </a:p>
        </p:txBody>
      </p:sp>
      <p:sp>
        <p:nvSpPr>
          <p:cNvPr id="4" name="Slide Number Placeholder 3"/>
          <p:cNvSpPr>
            <a:spLocks noGrp="1"/>
          </p:cNvSpPr>
          <p:nvPr>
            <p:ph type="sldNum" sz="quarter" idx="12"/>
          </p:nvPr>
        </p:nvSpPr>
        <p:spPr/>
        <p:txBody>
          <a:bodyPr>
            <a:normAutofit fontScale="85000" lnSpcReduction="20000"/>
          </a:bodyPr>
          <a:lstStyle/>
          <a:p>
            <a:fld id="{F8ABE87E-5EE7-492B-A561-ADBF77248ED1}" type="slidenum">
              <a:rPr lang="en-US" smtClean="0"/>
              <a:t>8</a:t>
            </a:fld>
            <a:endParaRPr lang="en-US" dirty="0"/>
          </a:p>
        </p:txBody>
      </p:sp>
    </p:spTree>
    <p:extLst>
      <p:ext uri="{BB962C8B-B14F-4D97-AF65-F5344CB8AC3E}">
        <p14:creationId xmlns:p14="http://schemas.microsoft.com/office/powerpoint/2010/main" val="2120036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1622"/>
            <a:ext cx="8537448" cy="990600"/>
          </a:xfrm>
        </p:spPr>
        <p:txBody>
          <a:bodyPr>
            <a:normAutofit/>
          </a:bodyPr>
          <a:lstStyle/>
          <a:p>
            <a:r>
              <a:rPr lang="en-US" dirty="0">
                <a:solidFill>
                  <a:schemeClr val="tx1"/>
                </a:solidFill>
              </a:rPr>
              <a:t>When must an agency provide PAS?</a:t>
            </a:r>
          </a:p>
        </p:txBody>
      </p:sp>
      <p:sp>
        <p:nvSpPr>
          <p:cNvPr id="3" name="Slide Number Placeholder 2"/>
          <p:cNvSpPr>
            <a:spLocks noGrp="1"/>
          </p:cNvSpPr>
          <p:nvPr>
            <p:ph type="sldNum" sz="quarter" idx="12"/>
          </p:nvPr>
        </p:nvSpPr>
        <p:spPr/>
        <p:txBody>
          <a:bodyPr>
            <a:normAutofit fontScale="85000" lnSpcReduction="20000"/>
          </a:bodyPr>
          <a:lstStyle/>
          <a:p>
            <a:fld id="{F8ABE87E-5EE7-492B-A561-ADBF77248ED1}" type="slidenum">
              <a:rPr lang="en-US" smtClean="0"/>
              <a:t>9</a:t>
            </a:fld>
            <a:endParaRPr lang="en-US" dirty="0"/>
          </a:p>
        </p:txBody>
      </p:sp>
      <p:sp>
        <p:nvSpPr>
          <p:cNvPr id="4" name="Content Placeholder 3"/>
          <p:cNvSpPr>
            <a:spLocks noGrp="1"/>
          </p:cNvSpPr>
          <p:nvPr>
            <p:ph sz="quarter" idx="1"/>
          </p:nvPr>
        </p:nvSpPr>
        <p:spPr>
          <a:xfrm>
            <a:off x="612648" y="1600200"/>
            <a:ext cx="8153400" cy="4876800"/>
          </a:xfrm>
        </p:spPr>
        <p:txBody>
          <a:bodyPr>
            <a:normAutofit fontScale="85000" lnSpcReduction="10000"/>
          </a:bodyPr>
          <a:lstStyle/>
          <a:p>
            <a:pPr marL="0" indent="0">
              <a:buNone/>
            </a:pPr>
            <a:r>
              <a:rPr lang="en-US" sz="3500" dirty="0"/>
              <a:t>Agencies</a:t>
            </a:r>
            <a:r>
              <a:rPr lang="en-US" sz="3500" b="1" dirty="0"/>
              <a:t> Must</a:t>
            </a:r>
            <a:r>
              <a:rPr lang="en-US" sz="3500" dirty="0">
                <a:ea typeface="Arial" charset="0"/>
                <a:cs typeface="Arial" charset="0"/>
              </a:rPr>
              <a:t> provide PAS during </a:t>
            </a:r>
            <a:r>
              <a:rPr lang="en-US" sz="3500" b="1" dirty="0">
                <a:ea typeface="Arial" charset="0"/>
                <a:cs typeface="Arial" charset="0"/>
              </a:rPr>
              <a:t>work</a:t>
            </a:r>
            <a:r>
              <a:rPr lang="en-US" sz="3500" dirty="0">
                <a:ea typeface="Arial" charset="0"/>
                <a:cs typeface="Arial" charset="0"/>
              </a:rPr>
              <a:t> and </a:t>
            </a:r>
            <a:r>
              <a:rPr lang="en-US" sz="3500" b="1" dirty="0">
                <a:ea typeface="Arial" charset="0"/>
                <a:cs typeface="Arial" charset="0"/>
              </a:rPr>
              <a:t>job related travel</a:t>
            </a:r>
            <a:r>
              <a:rPr lang="en-US" sz="3500" dirty="0">
                <a:ea typeface="Arial" charset="0"/>
                <a:cs typeface="Arial" charset="0"/>
              </a:rPr>
              <a:t> if—</a:t>
            </a:r>
            <a:endParaRPr lang="en-US" sz="3500" dirty="0"/>
          </a:p>
          <a:p>
            <a:pPr lvl="0">
              <a:spcBef>
                <a:spcPts val="1200"/>
              </a:spcBef>
              <a:buFont typeface="Wingdings" pitchFamily="2" charset="2"/>
              <a:buChar char="Ø"/>
            </a:pPr>
            <a:r>
              <a:rPr lang="en-US" dirty="0"/>
              <a:t>The individual is an employee;</a:t>
            </a:r>
          </a:p>
          <a:p>
            <a:pPr lvl="0">
              <a:spcBef>
                <a:spcPts val="1200"/>
              </a:spcBef>
              <a:buFont typeface="Wingdings" pitchFamily="2" charset="2"/>
              <a:buChar char="Ø"/>
            </a:pPr>
            <a:r>
              <a:rPr lang="en-US" dirty="0"/>
              <a:t>The individual has a targeted disability;</a:t>
            </a:r>
          </a:p>
          <a:p>
            <a:pPr lvl="0">
              <a:spcBef>
                <a:spcPts val="1200"/>
              </a:spcBef>
              <a:buFont typeface="Wingdings" pitchFamily="2" charset="2"/>
              <a:buChar char="Ø"/>
            </a:pPr>
            <a:r>
              <a:rPr lang="en-US" dirty="0"/>
              <a:t>The individual requires PAS because of targeted disability;</a:t>
            </a:r>
          </a:p>
          <a:p>
            <a:pPr lvl="0">
              <a:spcBef>
                <a:spcPts val="1200"/>
              </a:spcBef>
              <a:buFont typeface="Wingdings" pitchFamily="2" charset="2"/>
              <a:buChar char="Ø"/>
            </a:pPr>
            <a:r>
              <a:rPr lang="en-US" dirty="0"/>
              <a:t>The individual will be able to perform the essential functions of the job, without posing a direct threat to safety, once PAS and any required reasonable accommodations have been provided; </a:t>
            </a:r>
            <a:r>
              <a:rPr lang="en-US" b="1" dirty="0"/>
              <a:t>AND</a:t>
            </a:r>
          </a:p>
          <a:p>
            <a:pPr lvl="0">
              <a:spcBef>
                <a:spcPts val="1200"/>
              </a:spcBef>
              <a:buFont typeface="Wingdings" pitchFamily="2" charset="2"/>
              <a:buChar char="Ø"/>
            </a:pPr>
            <a:r>
              <a:rPr lang="en-US" dirty="0"/>
              <a:t>Providing PAS will not impose undue hardship on the agency.</a:t>
            </a:r>
          </a:p>
          <a:p>
            <a:endParaRPr lang="en-US" dirty="0"/>
          </a:p>
        </p:txBody>
      </p:sp>
    </p:spTree>
    <p:extLst>
      <p:ext uri="{BB962C8B-B14F-4D97-AF65-F5344CB8AC3E}">
        <p14:creationId xmlns:p14="http://schemas.microsoft.com/office/powerpoint/2010/main" val="26233982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TM01859861[[fn=Tradeshow]]</Template>
  <TotalTime>6605</TotalTime>
  <Words>922</Words>
  <Application>Microsoft Office PowerPoint</Application>
  <PresentationFormat>On-screen Show (4:3)</PresentationFormat>
  <Paragraphs>137</Paragraphs>
  <Slides>19</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Wingdings</vt:lpstr>
      <vt:lpstr>Wingdings 2</vt:lpstr>
      <vt:lpstr>Median</vt:lpstr>
      <vt:lpstr>Personal Assistance Services</vt:lpstr>
      <vt:lpstr>Introduction</vt:lpstr>
      <vt:lpstr>Section 501</vt:lpstr>
      <vt:lpstr>Background - Section 501 Update</vt:lpstr>
      <vt:lpstr>1614.203(d)- Affirmative Action Plan Requirements</vt:lpstr>
      <vt:lpstr>Personal Assistance Services</vt:lpstr>
      <vt:lpstr>Defining Personal Assistance Services </vt:lpstr>
      <vt:lpstr>What are Personal Assistance Services?</vt:lpstr>
      <vt:lpstr>When must an agency provide PAS?</vt:lpstr>
      <vt:lpstr>Who is eligible to receive PAS?</vt:lpstr>
      <vt:lpstr>Obligation to provide PAS </vt:lpstr>
      <vt:lpstr>The Difference: Personal Services Accommodation &amp; Personal Assistance Services</vt:lpstr>
      <vt:lpstr>PAS Service Providers</vt:lpstr>
      <vt:lpstr>Selection of PAS Provider</vt:lpstr>
      <vt:lpstr>Written Procedures (29 CFR 1614.203(d)(5)(v))</vt:lpstr>
      <vt:lpstr>Sample PAS language for RA Procedures</vt:lpstr>
      <vt:lpstr>No Adverse Action (29 CFR 1614.203(d)(5)(iii)) </vt:lpstr>
      <vt:lpstr>Section 501 - Effective Date</vt:lpstr>
      <vt:lpstr>Questions?</vt:lpstr>
    </vt:vector>
  </TitlesOfParts>
  <Company>U.S. EEOC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of Proposed Rulemaking on Affirmative Action for Individuals with Disabilities in the Federal Government</dc:title>
  <dc:creator>akonopa</dc:creator>
  <cp:lastModifiedBy>ANUPA IYER</cp:lastModifiedBy>
  <cp:revision>282</cp:revision>
  <cp:lastPrinted>2017-04-26T15:27:45Z</cp:lastPrinted>
  <dcterms:created xsi:type="dcterms:W3CDTF">2016-02-22T20:14:30Z</dcterms:created>
  <dcterms:modified xsi:type="dcterms:W3CDTF">2018-01-08T19:14:59Z</dcterms:modified>
</cp:coreProperties>
</file>