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7228" r:id="rId1"/>
    <p:sldMasterId id="2147488128" r:id="rId2"/>
    <p:sldMasterId id="2147488130" r:id="rId3"/>
    <p:sldMasterId id="2147488136" r:id="rId4"/>
    <p:sldMasterId id="2147488487" r:id="rId5"/>
  </p:sldMasterIdLst>
  <p:notesMasterIdLst>
    <p:notesMasterId r:id="rId57"/>
  </p:notesMasterIdLst>
  <p:handoutMasterIdLst>
    <p:handoutMasterId r:id="rId58"/>
  </p:handoutMasterIdLst>
  <p:sldIdLst>
    <p:sldId id="698" r:id="rId6"/>
    <p:sldId id="752" r:id="rId7"/>
    <p:sldId id="774" r:id="rId8"/>
    <p:sldId id="775" r:id="rId9"/>
    <p:sldId id="758" r:id="rId10"/>
    <p:sldId id="770" r:id="rId11"/>
    <p:sldId id="761" r:id="rId12"/>
    <p:sldId id="762" r:id="rId13"/>
    <p:sldId id="763" r:id="rId14"/>
    <p:sldId id="814" r:id="rId15"/>
    <p:sldId id="764" r:id="rId16"/>
    <p:sldId id="771" r:id="rId17"/>
    <p:sldId id="812" r:id="rId18"/>
    <p:sldId id="765" r:id="rId19"/>
    <p:sldId id="766" r:id="rId20"/>
    <p:sldId id="813" r:id="rId21"/>
    <p:sldId id="772" r:id="rId22"/>
    <p:sldId id="773" r:id="rId23"/>
    <p:sldId id="753" r:id="rId24"/>
    <p:sldId id="892" r:id="rId25"/>
    <p:sldId id="901" r:id="rId26"/>
    <p:sldId id="902" r:id="rId27"/>
    <p:sldId id="903" r:id="rId28"/>
    <p:sldId id="904" r:id="rId29"/>
    <p:sldId id="906" r:id="rId30"/>
    <p:sldId id="907" r:id="rId31"/>
    <p:sldId id="908" r:id="rId32"/>
    <p:sldId id="910" r:id="rId33"/>
    <p:sldId id="911" r:id="rId34"/>
    <p:sldId id="912" r:id="rId35"/>
    <p:sldId id="913" r:id="rId36"/>
    <p:sldId id="792" r:id="rId37"/>
    <p:sldId id="756" r:id="rId38"/>
    <p:sldId id="900" r:id="rId39"/>
    <p:sldId id="845" r:id="rId40"/>
    <p:sldId id="899" r:id="rId41"/>
    <p:sldId id="778" r:id="rId42"/>
    <p:sldId id="862" r:id="rId43"/>
    <p:sldId id="883" r:id="rId44"/>
    <p:sldId id="785" r:id="rId45"/>
    <p:sldId id="755" r:id="rId46"/>
    <p:sldId id="784" r:id="rId47"/>
    <p:sldId id="783" r:id="rId48"/>
    <p:sldId id="914" r:id="rId49"/>
    <p:sldId id="915" r:id="rId50"/>
    <p:sldId id="916" r:id="rId51"/>
    <p:sldId id="917" r:id="rId52"/>
    <p:sldId id="788" r:id="rId53"/>
    <p:sldId id="886" r:id="rId54"/>
    <p:sldId id="791" r:id="rId55"/>
    <p:sldId id="681" r:id="rId56"/>
  </p:sldIdLst>
  <p:sldSz cx="9144000" cy="6858000" type="screen4x3"/>
  <p:notesSz cx="7010400" cy="92964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F"/>
    <a:srgbClr val="253D86"/>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2670" autoAdjust="0"/>
  </p:normalViewPr>
  <p:slideViewPr>
    <p:cSldViewPr showGuides="1">
      <p:cViewPr varScale="1">
        <p:scale>
          <a:sx n="94" d="100"/>
          <a:sy n="94" d="100"/>
        </p:scale>
        <p:origin x="96" y="408"/>
      </p:cViewPr>
      <p:guideLst>
        <p:guide orient="horz" pos="2160"/>
        <p:guide pos="2880"/>
      </p:guideLst>
    </p:cSldViewPr>
  </p:slideViewPr>
  <p:outlineViewPr>
    <p:cViewPr>
      <p:scale>
        <a:sx n="33" d="100"/>
        <a:sy n="33" d="100"/>
      </p:scale>
      <p:origin x="0" y="7306"/>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52" tIns="46578" rIns="93152" bIns="46578" rtlCol="0"/>
          <a:lstStyle>
            <a:lvl1pPr algn="l" eaLnBrk="1" hangingPunct="1">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52" tIns="46578" rIns="93152" bIns="46578" rtlCol="0"/>
          <a:lstStyle>
            <a:lvl1pPr algn="r" eaLnBrk="1" hangingPunct="1">
              <a:defRPr sz="1200">
                <a:latin typeface="Arial" pitchFamily="34" charset="0"/>
              </a:defRPr>
            </a:lvl1pPr>
          </a:lstStyle>
          <a:p>
            <a:pPr>
              <a:defRPr/>
            </a:pPr>
            <a:fld id="{EB06B763-D4D9-4A06-862D-9CB6DA58FD9B}" type="datetimeFigureOut">
              <a:rPr lang="en-US"/>
              <a:pPr>
                <a:defRPr/>
              </a:pPr>
              <a:t>2/7/2019</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93152" tIns="46578" rIns="93152" bIns="46578" rtlCol="0" anchor="b"/>
          <a:lstStyle>
            <a:lvl1pPr algn="l" eaLnBrk="1" hangingPunct="1">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93152" tIns="46578" rIns="93152" bIns="46578" numCol="1" anchor="b" anchorCtr="0" compatLnSpc="1">
            <a:prstTxWarp prst="textNoShape">
              <a:avLst/>
            </a:prstTxWarp>
          </a:bodyPr>
          <a:lstStyle>
            <a:lvl1pPr algn="r" eaLnBrk="1" hangingPunct="1">
              <a:defRPr sz="1200"/>
            </a:lvl1pPr>
          </a:lstStyle>
          <a:p>
            <a:pPr>
              <a:defRPr/>
            </a:pPr>
            <a:fld id="{4A6C1DE9-0E5B-44CE-994E-3CCE592294E6}" type="slidenum">
              <a:rPr lang="en-US"/>
              <a:pPr>
                <a:defRPr/>
              </a:pPr>
              <a:t>‹#›</a:t>
            </a:fld>
            <a:endParaRPr lang="en-US"/>
          </a:p>
        </p:txBody>
      </p:sp>
    </p:spTree>
    <p:extLst>
      <p:ext uri="{BB962C8B-B14F-4D97-AF65-F5344CB8AC3E}">
        <p14:creationId xmlns:p14="http://schemas.microsoft.com/office/powerpoint/2010/main" val="319317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52" tIns="46578" rIns="93152" bIns="46578"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52" tIns="46578" rIns="93152" bIns="46578" rtlCol="0"/>
          <a:lstStyle>
            <a:lvl1pPr algn="r" eaLnBrk="1" hangingPunct="1">
              <a:defRPr sz="1200">
                <a:latin typeface="Arial" charset="0"/>
              </a:defRPr>
            </a:lvl1pPr>
          </a:lstStyle>
          <a:p>
            <a:pPr>
              <a:defRPr/>
            </a:pPr>
            <a:fld id="{D9E510EE-0BC5-4529-AD89-9A5CE7BC112A}" type="datetimeFigureOut">
              <a:rPr lang="en-US"/>
              <a:pPr>
                <a:defRPr/>
              </a:pPr>
              <a:t>2/7/2019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2" tIns="46578" rIns="93152" bIns="46578" rtlCol="0" anchor="ctr"/>
          <a:lstStyle/>
          <a:p>
            <a:pPr lvl="0"/>
            <a:endParaRPr lang="en-US" noProof="0" smtClean="0"/>
          </a:p>
        </p:txBody>
      </p:sp>
      <p:sp>
        <p:nvSpPr>
          <p:cNvPr id="5" name="Notes Placeholder 4"/>
          <p:cNvSpPr>
            <a:spLocks noGrp="1"/>
          </p:cNvSpPr>
          <p:nvPr>
            <p:ph type="body" sz="quarter" idx="3"/>
          </p:nvPr>
        </p:nvSpPr>
        <p:spPr>
          <a:xfrm>
            <a:off x="700088" y="4416425"/>
            <a:ext cx="5610225" cy="4181475"/>
          </a:xfrm>
          <a:prstGeom prst="rect">
            <a:avLst/>
          </a:prstGeom>
        </p:spPr>
        <p:txBody>
          <a:bodyPr vert="horz" lIns="93152" tIns="46578" rIns="93152" bIns="465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3152" tIns="46578" rIns="93152" bIns="46578"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52" tIns="46578" rIns="93152" bIns="46578" numCol="1" anchor="b" anchorCtr="0" compatLnSpc="1">
            <a:prstTxWarp prst="textNoShape">
              <a:avLst/>
            </a:prstTxWarp>
          </a:bodyPr>
          <a:lstStyle>
            <a:lvl1pPr algn="r" eaLnBrk="1" hangingPunct="1">
              <a:defRPr sz="1200"/>
            </a:lvl1pPr>
          </a:lstStyle>
          <a:p>
            <a:pPr>
              <a:defRPr/>
            </a:pPr>
            <a:fld id="{648A3C5B-A9AE-457E-95F8-60C04248FFD8}" type="slidenum">
              <a:rPr lang="en-US"/>
              <a:pPr>
                <a:defRPr/>
              </a:pPr>
              <a:t>‹#›</a:t>
            </a:fld>
            <a:endParaRPr lang="en-US"/>
          </a:p>
        </p:txBody>
      </p:sp>
    </p:spTree>
    <p:extLst>
      <p:ext uri="{BB962C8B-B14F-4D97-AF65-F5344CB8AC3E}">
        <p14:creationId xmlns:p14="http://schemas.microsoft.com/office/powerpoint/2010/main" val="3951061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64BE15-64AF-415D-A5B9-08569C7B6AFC}"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5552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71E86C-A1AB-4443-97C4-7A3B3AE652DF}" type="slidenum">
              <a:rPr lang="en-US" altLang="en-US" smtClean="0">
                <a:solidFill>
                  <a:srgbClr val="000000"/>
                </a:solidFill>
                <a:latin typeface="Arial" panose="020B0604020202020204" pitchFamily="34" charset="0"/>
              </a:rPr>
              <a:pPr>
                <a:spcBef>
                  <a:spcPct val="0"/>
                </a:spcBef>
              </a:pPr>
              <a:t>10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2023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98E6F-EDF4-4B6C-A897-8497ED50E7FF}" type="slidenum">
              <a:rPr lang="en-US" altLang="en-US" smtClean="0">
                <a:solidFill>
                  <a:srgbClr val="000000"/>
                </a:solidFill>
                <a:latin typeface="Arial" panose="020B0604020202020204" pitchFamily="34" charset="0"/>
              </a:rPr>
              <a:pPr>
                <a:spcBef>
                  <a:spcPct val="0"/>
                </a:spcBef>
              </a:pPr>
              <a:t>11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5931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C2FA08-59E3-4DC2-B430-A96EC30D89BB}"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5155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C97FC-0F96-4606-A81D-102A7FCD0317}" type="slidenum">
              <a:rPr lang="en-US" altLang="en-US" smtClean="0">
                <a:solidFill>
                  <a:srgbClr val="000000"/>
                </a:solidFill>
                <a:latin typeface="Arial" panose="020B0604020202020204" pitchFamily="34" charset="0"/>
              </a:rPr>
              <a:pPr>
                <a:spcBef>
                  <a:spcPct val="0"/>
                </a:spcBef>
              </a:pPr>
              <a:t>13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1003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4CBE54-F634-4761-8D56-E2DC53D1852A}" type="slidenum">
              <a:rPr lang="en-US" altLang="en-US" smtClean="0">
                <a:solidFill>
                  <a:srgbClr val="000000"/>
                </a:solidFill>
                <a:latin typeface="Arial" panose="020B0604020202020204" pitchFamily="34" charset="0"/>
              </a:rPr>
              <a:pPr>
                <a:spcBef>
                  <a:spcPct val="0"/>
                </a:spcBef>
              </a:pPr>
              <a:t>14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5735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82D366-5FFB-4430-AB7D-960FC1290637}"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63715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D21650-EDE1-43EA-89BE-1FEB780131AB}" type="slidenum">
              <a:rPr lang="en-US" altLang="en-US" smtClean="0">
                <a:solidFill>
                  <a:srgbClr val="000000"/>
                </a:solidFill>
                <a:latin typeface="Arial" panose="020B0604020202020204" pitchFamily="34" charset="0"/>
              </a:rPr>
              <a:pPr>
                <a:spcBef>
                  <a:spcPct val="0"/>
                </a:spcBef>
              </a:pPr>
              <a:t>16</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61364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45344-A605-4F29-9CE7-FC50FA4452AA}" type="slidenum">
              <a:rPr lang="en-US" altLang="en-US" smtClean="0">
                <a:solidFill>
                  <a:srgbClr val="000000"/>
                </a:solidFill>
                <a:latin typeface="Arial" panose="020B0604020202020204" pitchFamily="34" charset="0"/>
              </a:rPr>
              <a:pPr>
                <a:spcBef>
                  <a:spcPct val="0"/>
                </a:spcBef>
              </a:pPr>
              <a:t>17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1267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8EDFFE-C770-4626-B5EA-F951D8F89D4E}"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1411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442AEE-F4B9-4AD5-92C9-C658E0D80DC2}"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0114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D64835-DE89-4F38-AE1E-4BD3B221B1C9}"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159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0556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1852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66020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49027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05546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17812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2847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4763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85489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7366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023D1D-CE40-4FAC-B2ED-E238E42707BE}"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7684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36036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160C0-A710-47B8-AEFF-5A78A46510DE}"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78418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2EB6CB-122A-4369-B93E-7EFE21D1209F}"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81976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111982-6347-4A21-81F8-A0087D5A543A}"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71768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111982-6347-4A21-81F8-A0087D5A543A}"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87688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5F33E7-41DC-4F5E-AA51-073C5667FA62}"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06578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5F33E7-41DC-4F5E-AA51-073C5667FA62}"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05411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7E8E44-DE83-4552-9B7F-362FE1FA7FC6}"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63448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A42E51-DB75-4826-99DA-7D6FD213C3F5}" type="slidenum">
              <a:rPr lang="en-US" altLang="en-US" smtClean="0">
                <a:latin typeface="Arial" panose="020B0604020202020204" pitchFamily="34" charset="0"/>
              </a:rPr>
              <a:pPr>
                <a:spcBef>
                  <a:spcPct val="0"/>
                </a:spcBef>
              </a:pPr>
              <a:t>38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80377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07C200-7F3A-44B4-962A-9D3CE0874C75}" type="slidenum">
              <a:rPr lang="en-US" altLang="en-US" smtClean="0">
                <a:latin typeface="Arial" panose="020B0604020202020204" pitchFamily="34" charset="0"/>
              </a:rPr>
              <a:pPr>
                <a:spcBef>
                  <a:spcPct val="0"/>
                </a:spcBef>
              </a:pPr>
              <a:t>39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5606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A1B8BB-A330-4F35-AC9B-4F1FEFAD0082}"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98750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3BAF95-5339-41C4-A02D-F8E637D25956}" type="slidenum">
              <a:rPr lang="en-US" altLang="en-US" smtClean="0">
                <a:latin typeface="Arial" panose="020B0604020202020204" pitchFamily="34" charset="0"/>
              </a:rPr>
              <a:pPr>
                <a:spcBef>
                  <a:spcPct val="0"/>
                </a:spcBef>
              </a:pPr>
              <a:t>40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58804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C84A8B-1FE4-4CAB-A1EE-8BF7A0C03838}" type="slidenum">
              <a:rPr lang="en-US" altLang="en-US" smtClean="0">
                <a:latin typeface="Arial" panose="020B0604020202020204" pitchFamily="34" charset="0"/>
              </a:rPr>
              <a:pPr>
                <a:spcBef>
                  <a:spcPct val="0"/>
                </a:spcBef>
              </a:pPr>
              <a:t>41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67176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9AF45A-1A24-4325-A13D-D71992116F9A}" type="slidenum">
              <a:rPr lang="en-US" altLang="en-US" smtClean="0">
                <a:latin typeface="Arial" panose="020B0604020202020204" pitchFamily="34" charset="0"/>
              </a:rPr>
              <a:pPr>
                <a:spcBef>
                  <a:spcPct val="0"/>
                </a:spcBef>
              </a:pPr>
              <a:t>42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87415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07691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9919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41802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44890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56583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11501-5BF2-4C10-AA4B-FF2A360BC2FA}" type="slidenum">
              <a:rPr lang="en-US" altLang="en-US" smtClean="0">
                <a:latin typeface="Arial" panose="020B0604020202020204" pitchFamily="34" charset="0"/>
              </a:rPr>
              <a:pPr>
                <a:spcBef>
                  <a:spcPct val="0"/>
                </a:spcBef>
              </a:pPr>
              <a:t>48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05123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07B6-86D7-46CD-A064-24B21E2910AA}" type="slidenum">
              <a:rPr lang="en-US" altLang="en-US" smtClean="0">
                <a:latin typeface="Arial" panose="020B0604020202020204" pitchFamily="34" charset="0"/>
              </a:rPr>
              <a:pPr>
                <a:spcBef>
                  <a:spcPct val="0"/>
                </a:spcBef>
              </a:pPr>
              <a:t>49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004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5A2559-CDEF-4787-8BC6-C728C693487F}"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4557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9BB8E0-043B-4D52-8241-6A697D333CBF}" type="slidenum">
              <a:rPr lang="en-US" altLang="en-US" smtClean="0">
                <a:latin typeface="Arial" panose="020B0604020202020204" pitchFamily="34" charset="0"/>
              </a:rPr>
              <a:pPr>
                <a:spcBef>
                  <a:spcPct val="0"/>
                </a:spcBef>
              </a:pPr>
              <a:t>50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749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6A660-83E6-40E3-8402-61E9FB539908}" type="slidenum">
              <a:rPr lang="en-US" altLang="en-US" smtClean="0">
                <a:latin typeface="Arial" panose="020B0604020202020204" pitchFamily="34" charset="0"/>
              </a:rPr>
              <a:pPr>
                <a:spcBef>
                  <a:spcPct val="0"/>
                </a:spcBef>
              </a:pPr>
              <a:t>51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9608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9F3E1C-2898-44B1-8B2F-E5CAA8DF07B8}"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212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4A7B11-D6C6-45BA-AD32-51B6B981FB27}"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4108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EEE48C-DD94-4D06-928D-499B9DBA95E8}" type="slidenum">
              <a:rPr lang="en-US" altLang="en-US" smtClean="0">
                <a:solidFill>
                  <a:srgbClr val="000000"/>
                </a:solidFill>
                <a:latin typeface="Arial" panose="020B0604020202020204" pitchFamily="34" charset="0"/>
              </a:rPr>
              <a:pPr>
                <a:spcBef>
                  <a:spcPct val="0"/>
                </a:spcBef>
              </a:pPr>
              <a:t>8</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3258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D56F35-6220-4776-AC60-59BF46EB8C1A}"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5929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9DD24AE-E0BD-45F1-86F2-5B934EE7BD6A}" type="slidenum">
              <a:rPr lang="en-US"/>
              <a:pPr>
                <a:defRPr/>
              </a:pPr>
              <a:t>‹#›</a:t>
            </a:fld>
            <a:endParaRPr lang="en-US"/>
          </a:p>
        </p:txBody>
      </p:sp>
    </p:spTree>
    <p:extLst>
      <p:ext uri="{BB962C8B-B14F-4D97-AF65-F5344CB8AC3E}">
        <p14:creationId xmlns:p14="http://schemas.microsoft.com/office/powerpoint/2010/main" val="4001087668"/>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0C070BC2-AC57-4B0D-8A6E-0946608DE144}"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0D9C01-F097-404F-AA80-1162A9CB08F5}" type="slidenum">
              <a:rPr lang="en-US"/>
              <a:pPr>
                <a:defRPr/>
              </a:pPr>
              <a:t>‹#›</a:t>
            </a:fld>
            <a:endParaRPr lang="en-US"/>
          </a:p>
        </p:txBody>
      </p:sp>
    </p:spTree>
    <p:extLst>
      <p:ext uri="{BB962C8B-B14F-4D97-AF65-F5344CB8AC3E}">
        <p14:creationId xmlns:p14="http://schemas.microsoft.com/office/powerpoint/2010/main" val="4133224858"/>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6DE5FE61-4E43-4A5F-9423-8E1B18C6EE9E}" type="slidenum">
              <a:rPr lang="en-US"/>
              <a:pPr>
                <a:defRPr/>
              </a:pPr>
              <a:t>‹#›</a:t>
            </a:fld>
            <a:endParaRPr lang="en-US"/>
          </a:p>
        </p:txBody>
      </p:sp>
    </p:spTree>
    <p:extLst>
      <p:ext uri="{BB962C8B-B14F-4D97-AF65-F5344CB8AC3E}">
        <p14:creationId xmlns:p14="http://schemas.microsoft.com/office/powerpoint/2010/main" val="1669189846"/>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E5E1E1-F9D9-41B4-974F-47ED7FEE6BCF}" type="slidenum">
              <a:rPr lang="en-US"/>
              <a:pPr>
                <a:defRPr/>
              </a:pPr>
              <a:t>‹#›</a:t>
            </a:fld>
            <a:endParaRPr lang="en-US"/>
          </a:p>
        </p:txBody>
      </p:sp>
    </p:spTree>
    <p:extLst>
      <p:ext uri="{BB962C8B-B14F-4D97-AF65-F5344CB8AC3E}">
        <p14:creationId xmlns:p14="http://schemas.microsoft.com/office/powerpoint/2010/main" val="383716386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2CAC4588-6E7A-4CB1-BF04-D4EF2CEC53DB}" type="slidenum">
              <a:rPr lang="en-US"/>
              <a:pPr>
                <a:defRPr/>
              </a:pPr>
              <a:t>‹#›</a:t>
            </a:fld>
            <a:endParaRPr lang="en-US"/>
          </a:p>
        </p:txBody>
      </p:sp>
    </p:spTree>
    <p:extLst>
      <p:ext uri="{BB962C8B-B14F-4D97-AF65-F5344CB8AC3E}">
        <p14:creationId xmlns:p14="http://schemas.microsoft.com/office/powerpoint/2010/main" val="199179159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95C895CF-9017-45D6-A0EB-A2E167F694DC}" type="datetimeFigureOut">
              <a:rPr lang="en-US"/>
              <a:pPr>
                <a:defRPr/>
              </a:pPr>
              <a:t>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568574D-CB36-4EAD-9FCB-3BF7D116C557}" type="slidenum">
              <a:rPr lang="en-US"/>
              <a:pPr>
                <a:defRPr/>
              </a:pPr>
              <a:t>‹#›</a:t>
            </a:fld>
            <a:endParaRPr lang="en-US"/>
          </a:p>
        </p:txBody>
      </p:sp>
    </p:spTree>
    <p:extLst>
      <p:ext uri="{BB962C8B-B14F-4D97-AF65-F5344CB8AC3E}">
        <p14:creationId xmlns:p14="http://schemas.microsoft.com/office/powerpoint/2010/main" val="2715901482"/>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4EE727FC-8BA8-4AFD-9227-FDAE565F2FB6}"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C9BCC-E74C-43A9-8DDE-673C2CB1418A}" type="slidenum">
              <a:rPr lang="en-US"/>
              <a:pPr>
                <a:defRPr/>
              </a:pPr>
              <a:t>‹#›</a:t>
            </a:fld>
            <a:endParaRPr lang="en-US"/>
          </a:p>
        </p:txBody>
      </p:sp>
    </p:spTree>
    <p:extLst>
      <p:ext uri="{BB962C8B-B14F-4D97-AF65-F5344CB8AC3E}">
        <p14:creationId xmlns:p14="http://schemas.microsoft.com/office/powerpoint/2010/main" val="2905322105"/>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08543"/>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B5A827D2-B009-48B3-AE1A-19FF8DB31032}" type="datetimeFigureOut">
              <a:rPr lang="en-US"/>
              <a:pPr>
                <a:defRPr/>
              </a:pPr>
              <a:t>2/7/2019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7FABA0-9B61-4824-B3D9-843A5F3E13DC}" type="slidenum">
              <a:rPr lang="en-US"/>
              <a:pPr>
                <a:defRPr/>
              </a:pPr>
              <a:t>‹#›</a:t>
            </a:fld>
            <a:endParaRPr lang="en-US"/>
          </a:p>
        </p:txBody>
      </p:sp>
    </p:spTree>
    <p:extLst>
      <p:ext uri="{BB962C8B-B14F-4D97-AF65-F5344CB8AC3E}">
        <p14:creationId xmlns:p14="http://schemas.microsoft.com/office/powerpoint/2010/main" val="2268531099"/>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BF1406E4-1D2C-47E7-9BC6-364928B43400}" type="datetimeFigureOut">
              <a:rPr lang="en-US"/>
              <a:pPr>
                <a:defRPr/>
              </a:pPr>
              <a:t>2/7/2019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0B696B-E8C3-4AC8-BFF8-6ADF02F060AE}" type="slidenum">
              <a:rPr lang="en-US"/>
              <a:pPr>
                <a:defRPr/>
              </a:pPr>
              <a:t>‹#›</a:t>
            </a:fld>
            <a:endParaRPr lang="en-US"/>
          </a:p>
        </p:txBody>
      </p:sp>
    </p:spTree>
    <p:extLst>
      <p:ext uri="{BB962C8B-B14F-4D97-AF65-F5344CB8AC3E}">
        <p14:creationId xmlns:p14="http://schemas.microsoft.com/office/powerpoint/2010/main" val="3725279450"/>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D480E620-22DF-4034-AAF6-9BAF6432B9E7}" type="slidenum">
              <a:rPr lang="en-US" altLang="en-US"/>
              <a:pPr>
                <a:defRPr/>
              </a:pPr>
              <a:t>‹#›</a:t>
            </a:fld>
            <a:endParaRPr lang="en-US" altLang="en-US"/>
          </a:p>
        </p:txBody>
      </p:sp>
    </p:spTree>
    <p:extLst>
      <p:ext uri="{BB962C8B-B14F-4D97-AF65-F5344CB8AC3E}">
        <p14:creationId xmlns:p14="http://schemas.microsoft.com/office/powerpoint/2010/main" val="3745263412"/>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46CA64C-FC92-419A-9B93-55A8D608BBFC}"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5ED98-7B53-4292-9EBE-1E4568303B1A}" type="slidenum">
              <a:rPr lang="en-US"/>
              <a:pPr>
                <a:defRPr/>
              </a:pPr>
              <a:t>‹#›</a:t>
            </a:fld>
            <a:endParaRPr lang="en-US"/>
          </a:p>
        </p:txBody>
      </p:sp>
    </p:spTree>
    <p:extLst>
      <p:ext uri="{BB962C8B-B14F-4D97-AF65-F5344CB8AC3E}">
        <p14:creationId xmlns:p14="http://schemas.microsoft.com/office/powerpoint/2010/main" val="2101311471"/>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Rectangle 43"/>
          <p:cNvSpPr>
            <a:spLocks noChangeArrowheads="1"/>
          </p:cNvSpPr>
          <p:nvPr userDrawn="1"/>
        </p:nvSpPr>
        <p:spPr bwMode="ltGray">
          <a:xfrm>
            <a:off x="0" y="6324600"/>
            <a:ext cx="9144000" cy="533400"/>
          </a:xfrm>
          <a:prstGeom prst="rect">
            <a:avLst/>
          </a:prstGeom>
          <a:gradFill rotWithShape="0">
            <a:gsLst>
              <a:gs pos="0">
                <a:srgbClr val="183766"/>
              </a:gs>
              <a:gs pos="38000">
                <a:srgbClr val="183766"/>
              </a:gs>
              <a:gs pos="100000">
                <a:srgbClr val="59595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4F625A49-841B-4974-8CBC-A543F77D8584}" type="datetimeFigureOut">
              <a:rPr lang="en-US"/>
              <a:pPr>
                <a:defRPr/>
              </a:pPr>
              <a:t>2/7/2019</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2448158-6F2A-4450-9991-ADB17C862910}" type="slidenum">
              <a:rPr lang="en-US"/>
              <a:pPr>
                <a:defRPr/>
              </a:pPr>
              <a:t>‹#›</a:t>
            </a:fld>
            <a:endParaRPr lang="en-US"/>
          </a:p>
        </p:txBody>
      </p:sp>
    </p:spTree>
    <p:extLst>
      <p:ext uri="{BB962C8B-B14F-4D97-AF65-F5344CB8AC3E}">
        <p14:creationId xmlns:p14="http://schemas.microsoft.com/office/powerpoint/2010/main" val="325874533"/>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010C7E4-8086-49EF-B668-F28EF5059B91}" type="slidenum">
              <a:rPr lang="en-US"/>
              <a:pPr>
                <a:defRPr/>
              </a:pPr>
              <a:t>‹#›</a:t>
            </a:fld>
            <a:endParaRPr lang="en-US"/>
          </a:p>
        </p:txBody>
      </p:sp>
    </p:spTree>
    <p:extLst>
      <p:ext uri="{BB962C8B-B14F-4D97-AF65-F5344CB8AC3E}">
        <p14:creationId xmlns:p14="http://schemas.microsoft.com/office/powerpoint/2010/main" val="451587004"/>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745F6B0-62F0-49CF-BD7A-28377AD3101D}" type="slidenum">
              <a:rPr lang="en-US"/>
              <a:pPr>
                <a:defRPr/>
              </a:pPr>
              <a:t>‹#›</a:t>
            </a:fld>
            <a:endParaRPr lang="en-US"/>
          </a:p>
        </p:txBody>
      </p:sp>
    </p:spTree>
    <p:extLst>
      <p:ext uri="{BB962C8B-B14F-4D97-AF65-F5344CB8AC3E}">
        <p14:creationId xmlns:p14="http://schemas.microsoft.com/office/powerpoint/2010/main" val="2184143196"/>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42ED58A-80F9-4855-A07A-C3BEDD692A3E}" type="slidenum">
              <a:rPr lang="en-US"/>
              <a:pPr>
                <a:defRPr/>
              </a:pPr>
              <a:t>‹#›</a:t>
            </a:fld>
            <a:endParaRPr lang="en-US"/>
          </a:p>
        </p:txBody>
      </p:sp>
    </p:spTree>
    <p:extLst>
      <p:ext uri="{BB962C8B-B14F-4D97-AF65-F5344CB8AC3E}">
        <p14:creationId xmlns:p14="http://schemas.microsoft.com/office/powerpoint/2010/main" val="44412248"/>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C3527173-0CC9-4B99-9CAF-16E93F82C998}"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9D8DE-2930-408E-B490-0AC22C385F8D}" type="slidenum">
              <a:rPr lang="en-US"/>
              <a:pPr>
                <a:defRPr/>
              </a:pPr>
              <a:t>‹#›</a:t>
            </a:fld>
            <a:endParaRPr lang="en-US"/>
          </a:p>
        </p:txBody>
      </p:sp>
    </p:spTree>
    <p:extLst>
      <p:ext uri="{BB962C8B-B14F-4D97-AF65-F5344CB8AC3E}">
        <p14:creationId xmlns:p14="http://schemas.microsoft.com/office/powerpoint/2010/main" val="2044478074"/>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116A8B2B-D292-4CBF-AA7B-3034CD5EC8B2}"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BF2BC0-95ED-4F28-8703-58C07AD3033C}" type="slidenum">
              <a:rPr lang="en-US"/>
              <a:pPr>
                <a:defRPr/>
              </a:pPr>
              <a:t>‹#›</a:t>
            </a:fld>
            <a:endParaRPr lang="en-US"/>
          </a:p>
        </p:txBody>
      </p:sp>
    </p:spTree>
    <p:extLst>
      <p:ext uri="{BB962C8B-B14F-4D97-AF65-F5344CB8AC3E}">
        <p14:creationId xmlns:p14="http://schemas.microsoft.com/office/powerpoint/2010/main" val="253884515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521450"/>
            <a:ext cx="2133600" cy="244475"/>
          </a:xfrm>
          <a:prstGeom prst="rect">
            <a:avLst/>
          </a:prstGeom>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521450"/>
            <a:ext cx="2895600" cy="244475"/>
          </a:xfrm>
          <a:prstGeom prst="rect">
            <a:avLst/>
          </a:prstGeom>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6185242-28DE-4C9F-A75D-E7D6326128A1}" type="slidenum">
              <a:rPr lang="en-US"/>
              <a:pPr>
                <a:defRPr/>
              </a:pPr>
              <a:t>‹#›</a:t>
            </a:fld>
            <a:endParaRPr lang="en-US"/>
          </a:p>
        </p:txBody>
      </p:sp>
    </p:spTree>
    <p:extLst>
      <p:ext uri="{BB962C8B-B14F-4D97-AF65-F5344CB8AC3E}">
        <p14:creationId xmlns:p14="http://schemas.microsoft.com/office/powerpoint/2010/main" val="3336027748"/>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9DA500B1-9364-4B41-9528-80888194EE8D}"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0D7FD7-AA83-4389-A5C0-0B495B2FD6A3}" type="slidenum">
              <a:rPr lang="en-US"/>
              <a:pPr>
                <a:defRPr/>
              </a:pPr>
              <a:t>‹#›</a:t>
            </a:fld>
            <a:endParaRPr lang="en-US"/>
          </a:p>
        </p:txBody>
      </p:sp>
    </p:spTree>
    <p:extLst>
      <p:ext uri="{BB962C8B-B14F-4D97-AF65-F5344CB8AC3E}">
        <p14:creationId xmlns:p14="http://schemas.microsoft.com/office/powerpoint/2010/main" val="3745699020"/>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CCC15AFE-7B86-44C2-BFF6-91EBFA197BDA}" type="slidenum">
              <a:rPr lang="en-US"/>
              <a:pPr>
                <a:defRPr/>
              </a:pPr>
              <a:t>‹#›</a:t>
            </a:fld>
            <a:endParaRPr lang="en-US"/>
          </a:p>
        </p:txBody>
      </p:sp>
    </p:spTree>
    <p:extLst>
      <p:ext uri="{BB962C8B-B14F-4D97-AF65-F5344CB8AC3E}">
        <p14:creationId xmlns:p14="http://schemas.microsoft.com/office/powerpoint/2010/main" val="709193084"/>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602EB558-002B-4EA9-BDEB-9DB41921C54F}" type="slidenum">
              <a:rPr lang="en-US"/>
              <a:pPr>
                <a:defRPr/>
              </a:pPr>
              <a:t>‹#›</a:t>
            </a:fld>
            <a:endParaRPr lang="en-US"/>
          </a:p>
        </p:txBody>
      </p:sp>
    </p:spTree>
    <p:extLst>
      <p:ext uri="{BB962C8B-B14F-4D97-AF65-F5344CB8AC3E}">
        <p14:creationId xmlns:p14="http://schemas.microsoft.com/office/powerpoint/2010/main" val="2816255761"/>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F904DF1-2370-4311-89E0-AFD73C72BDDE}" type="slidenum">
              <a:rPr lang="en-US"/>
              <a:pPr>
                <a:defRPr/>
              </a:pPr>
              <a:t>‹#›</a:t>
            </a:fld>
            <a:endParaRPr lang="en-US"/>
          </a:p>
        </p:txBody>
      </p:sp>
    </p:spTree>
    <p:extLst>
      <p:ext uri="{BB962C8B-B14F-4D97-AF65-F5344CB8AC3E}">
        <p14:creationId xmlns:p14="http://schemas.microsoft.com/office/powerpoint/2010/main" val="3631924984"/>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885494F8-B1EE-4D39-A452-E050D4DA8B6D}" type="slidenum">
              <a:rPr lang="en-US"/>
              <a:pPr>
                <a:defRPr/>
              </a:pPr>
              <a:t>‹#›</a:t>
            </a:fld>
            <a:endParaRPr lang="en-US"/>
          </a:p>
        </p:txBody>
      </p:sp>
    </p:spTree>
    <p:extLst>
      <p:ext uri="{BB962C8B-B14F-4D97-AF65-F5344CB8AC3E}">
        <p14:creationId xmlns:p14="http://schemas.microsoft.com/office/powerpoint/2010/main" val="3157183262"/>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EDD55278-4528-4003-8ACD-F680F085F142}" type="datetimeFigureOut">
              <a:rPr lang="en-US"/>
              <a:pPr>
                <a:defRPr/>
              </a:pPr>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A748A-9FD8-43BB-B341-323F4A78A8C2}" type="slidenum">
              <a:rPr lang="en-US"/>
              <a:pPr>
                <a:defRPr/>
              </a:pPr>
              <a:t>‹#›</a:t>
            </a:fld>
            <a:endParaRPr lang="en-US"/>
          </a:p>
        </p:txBody>
      </p:sp>
    </p:spTree>
    <p:extLst>
      <p:ext uri="{BB962C8B-B14F-4D97-AF65-F5344CB8AC3E}">
        <p14:creationId xmlns:p14="http://schemas.microsoft.com/office/powerpoint/2010/main" val="2014611826"/>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F537DE37-97DB-4DC3-9780-F9F7C2CBAB9D}"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46" r:id="rId1"/>
    <p:sldLayoutId id="2147489747" r:id="rId2"/>
    <p:sldLayoutId id="2147489748" r:id="rId3"/>
    <p:sldLayoutId id="2147489749" r:id="rId4"/>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18E37697-B468-4B83-82A3-51DCD1B12EC8}"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 Logo"/>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b="1" dirty="0" smtClean="0">
                <a:solidFill>
                  <a:srgbClr val="FFFFFF"/>
                </a:solidFill>
                <a:latin typeface="Arial" charset="0"/>
                <a:cs typeface="Arial" charset="0"/>
              </a:rPr>
              <a:t>JAN is funded by a contract with the Office of Disability </a:t>
            </a:r>
          </a:p>
          <a:p>
            <a:pPr eaLnBrk="1" hangingPunct="1">
              <a:defRPr/>
            </a:pPr>
            <a:r>
              <a:rPr lang="en-US" b="1" dirty="0" smtClean="0">
                <a:solidFill>
                  <a:srgbClr val="FFFFFF"/>
                </a:solidFill>
                <a:latin typeface="Arial" charset="0"/>
                <a:cs typeface="Arial" charset="0"/>
              </a:rPr>
              <a:t>Employment Policy, U.S. Department of Labor.</a:t>
            </a:r>
          </a:p>
        </p:txBody>
      </p:sp>
    </p:spTree>
  </p:cSld>
  <p:clrMap bg1="lt1" tx1="dk1" bg2="lt2" tx2="dk2" accent1="accent1" accent2="accent2" accent3="accent3" accent4="accent4" accent5="accent5" accent6="accent6" hlink="hlink" folHlink="folHlink"/>
  <p:sldLayoutIdLst>
    <p:sldLayoutId id="2147489750"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508A1E9-ABBC-4B00-84F6-EC1E5FB3B449}"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43" r:id="rId1"/>
    <p:sldLayoutId id="2147489751" r:id="rId2"/>
    <p:sldLayoutId id="2147489752" r:id="rId3"/>
    <p:sldLayoutId id="2147489753" r:id="rId4"/>
    <p:sldLayoutId id="2147489754"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16F2799F-D814-4DA8-A08B-0C7A5A19D702}"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4104" name="Picture 20" descr="odeplogo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The Job Accommodation Process</a:t>
            </a:r>
          </a:p>
        </p:txBody>
      </p:sp>
    </p:spTree>
  </p:cSld>
  <p:clrMap bg1="lt1" tx1="dk1" bg2="lt2" tx2="dk2" accent1="accent1" accent2="accent2" accent3="accent3" accent4="accent4" accent5="accent5" accent6="accent6" hlink="hlink" folHlink="folHlink"/>
  <p:sldLayoutIdLst>
    <p:sldLayoutId id="2147489744" r:id="rId1"/>
    <p:sldLayoutId id="2147489755" r:id="rId2"/>
    <p:sldLayoutId id="2147489756" r:id="rId3"/>
    <p:sldLayoutId id="2147489757" r:id="rId4"/>
    <p:sldLayoutId id="2147489758" r:id="rId5"/>
    <p:sldLayoutId id="2147489759" r:id="rId6"/>
    <p:sldLayoutId id="2147489760" r:id="rId7"/>
    <p:sldLayoutId id="2147489761" r:id="rId8"/>
    <p:sldLayoutId id="2147489762" r:id="rId9"/>
    <p:sldLayoutId id="2147489763" r:id="rId10"/>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05EB226-CD9C-4E74-AF48-D748C13FCAFD}"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5128"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9745" r:id="rId1"/>
    <p:sldLayoutId id="2147489764" r:id="rId2"/>
    <p:sldLayoutId id="2147489765" r:id="rId3"/>
    <p:sldLayoutId id="2147489766" r:id="rId4"/>
    <p:sldLayoutId id="2147489767"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bing.com/images/search?view=detailV2&amp;ccid=yCMUOnWt&amp;id=B70104C9E674213B3D2A7B76FF5180AD769DFE06&amp;q=orcam&amp;simid=608013258447454794&amp;selectedIndex=2"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A5E0D45-31EB-4C9F-A846-6E411C2793E1}" type="slidenum">
              <a:rPr lang="en-US" altLang="en-US" sz="1400" smtClean="0">
                <a:solidFill>
                  <a:srgbClr val="FFFFFF"/>
                </a:solidFill>
              </a:rPr>
              <a:pPr>
                <a:spcBef>
                  <a:spcPct val="0"/>
                </a:spcBef>
                <a:buFontTx/>
                <a:buNone/>
              </a:pPr>
              <a:t>1</a:t>
            </a:fld>
            <a:endParaRPr lang="en-US" altLang="en-US" sz="1400" smtClean="0">
              <a:solidFill>
                <a:srgbClr val="FFFFFF"/>
              </a:solidFill>
            </a:endParaRPr>
          </a:p>
        </p:txBody>
      </p:sp>
      <p:sp>
        <p:nvSpPr>
          <p:cNvPr id="30723" name="Content Placeholder 2"/>
          <p:cNvSpPr>
            <a:spLocks noGrp="1"/>
          </p:cNvSpPr>
          <p:nvPr>
            <p:ph idx="1"/>
          </p:nvPr>
        </p:nvSpPr>
        <p:spPr>
          <a:xfrm>
            <a:off x="1752600" y="3733800"/>
            <a:ext cx="6934200" cy="2133600"/>
          </a:xfrm>
          <a:noFill/>
          <a:extLst>
            <a:ext uri="{909E8E84-426E-40DD-AFC4-6F175D3DCCD1}">
              <a14:hiddenFill xmlns:a14="http://schemas.microsoft.com/office/drawing/2010/main">
                <a:solidFill>
                  <a:schemeClr val="bg1"/>
                </a:solidFill>
              </a14:hiddenFill>
            </a:ext>
          </a:extLst>
        </p:spPr>
        <p:txBody>
          <a:bodyPr/>
          <a:lstStyle/>
          <a:p>
            <a:r>
              <a:rPr lang="en-US" altLang="en-US" dirty="0" smtClean="0"/>
              <a:t>“Current Events” in Accommodation</a:t>
            </a:r>
          </a:p>
          <a:p>
            <a:endParaRPr lang="en-US" altLang="en-US" sz="2000" b="0" dirty="0" smtClean="0"/>
          </a:p>
          <a:p>
            <a:pPr>
              <a:spcBef>
                <a:spcPct val="0"/>
              </a:spcBef>
            </a:pPr>
            <a:r>
              <a:rPr lang="en-US" altLang="en-US" sz="2000" b="0" dirty="0" smtClean="0"/>
              <a:t>Linda Carter Batiste, J.D., Principal Consultant</a:t>
            </a:r>
          </a:p>
          <a:p>
            <a:pPr>
              <a:spcBef>
                <a:spcPct val="0"/>
              </a:spcBef>
            </a:pPr>
            <a:r>
              <a:rPr lang="en-US" altLang="en-US" sz="2000" b="0" dirty="0" smtClean="0"/>
              <a:t>Beth Loy, Ph.D., Principal Consultant</a:t>
            </a:r>
          </a:p>
          <a:p>
            <a:endParaRPr lang="en-US" altLang="en-US" sz="1800" b="0" dirty="0" smtClean="0"/>
          </a:p>
          <a:p>
            <a:pPr algn="r"/>
            <a:endParaRPr lang="en-US" altLang="en-US" sz="2400" b="0" dirty="0" smtClean="0"/>
          </a:p>
          <a:p>
            <a:pPr algn="r"/>
            <a:endParaRPr lang="en-US" altLang="en-US" sz="1600" b="0" dirty="0" smtClean="0"/>
          </a:p>
        </p:txBody>
      </p:sp>
      <p:sp>
        <p:nvSpPr>
          <p:cNvPr id="8" name="Rectangle 7" descr="JAN WIRE"/>
          <p:cNvSpPr/>
          <p:nvPr/>
        </p:nvSpPr>
        <p:spPr>
          <a:xfrm>
            <a:off x="685800" y="381000"/>
            <a:ext cx="1219200" cy="5293757"/>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4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normAutofit fontScale="25000" lnSpcReduction="20000"/>
          </a:bodyPr>
          <a:lstStyle/>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marL="0" indent="0">
              <a:lnSpc>
                <a:spcPct val="120000"/>
              </a:lnSpc>
              <a:defRPr/>
            </a:pPr>
            <a:endParaRPr lang="en-US" sz="4400" dirty="0" smtClean="0">
              <a:solidFill>
                <a:srgbClr val="00B0F0"/>
              </a:solidFill>
            </a:endParaRPr>
          </a:p>
          <a:p>
            <a:pPr marL="0" indent="0">
              <a:lnSpc>
                <a:spcPct val="120000"/>
              </a:lnSpc>
              <a:defRPr/>
            </a:pPr>
            <a:r>
              <a:rPr lang="en-US" sz="9200" dirty="0" smtClean="0">
                <a:solidFill>
                  <a:srgbClr val="00B0F0"/>
                </a:solidFill>
              </a:rPr>
              <a:t>Situation</a:t>
            </a:r>
            <a:r>
              <a:rPr lang="en-US" sz="9200" dirty="0">
                <a:solidFill>
                  <a:srgbClr val="00B0F0"/>
                </a:solidFill>
              </a:rPr>
              <a:t>: </a:t>
            </a:r>
            <a:r>
              <a:rPr lang="en-US" sz="9200" b="0" dirty="0"/>
              <a:t>An insurance specialist with post-traumatic stress disorder had difficulty handling stress and controlling his emotions. The employee’s physician stated that these limitations were due to his mental health impairment and the side effects of his diabetes. His job performance and attendance were declining</a:t>
            </a:r>
            <a:r>
              <a:rPr lang="en-US" sz="9200" b="0" dirty="0" smtClean="0"/>
              <a:t>.</a:t>
            </a:r>
          </a:p>
          <a:p>
            <a:pPr marL="0" indent="0">
              <a:lnSpc>
                <a:spcPct val="120000"/>
              </a:lnSpc>
              <a:defRPr/>
            </a:pPr>
            <a:r>
              <a:rPr lang="en-US" sz="9200" dirty="0" smtClean="0">
                <a:solidFill>
                  <a:srgbClr val="00B0F0"/>
                </a:solidFill>
              </a:rPr>
              <a:t>Solution: </a:t>
            </a:r>
            <a:r>
              <a:rPr lang="en-US" sz="9200" b="0" dirty="0"/>
              <a:t>As a reasonable accommodation, the employer allowed the employee to use a service animal</a:t>
            </a:r>
            <a:r>
              <a:rPr lang="en-US" sz="9200" b="0" dirty="0" smtClean="0"/>
              <a:t>.</a:t>
            </a:r>
          </a:p>
          <a:p>
            <a:pPr marL="0" indent="0">
              <a:lnSpc>
                <a:spcPct val="120000"/>
              </a:lnSpc>
              <a:defRPr/>
            </a:pPr>
            <a:r>
              <a:rPr lang="en-US" sz="9200" dirty="0" smtClean="0">
                <a:solidFill>
                  <a:srgbClr val="00B0F0"/>
                </a:solidFill>
              </a:rPr>
              <a:t>Reported Benefit: </a:t>
            </a:r>
            <a:r>
              <a:rPr lang="en-US" sz="9200" b="0" dirty="0"/>
              <a:t>By making this accommodation the company was able to retain a well-qualified employee</a:t>
            </a:r>
            <a:r>
              <a:rPr lang="en-US" sz="9200" b="0" dirty="0" smtClean="0"/>
              <a:t>.</a:t>
            </a:r>
          </a:p>
          <a:p>
            <a:pPr marL="0" indent="0">
              <a:lnSpc>
                <a:spcPct val="120000"/>
              </a:lnSpc>
              <a:defRPr/>
            </a:pPr>
            <a:r>
              <a:rPr lang="en-US" sz="9200" dirty="0" smtClean="0">
                <a:solidFill>
                  <a:srgbClr val="00B0F0"/>
                </a:solidFill>
              </a:rPr>
              <a:t>Reported Cost</a:t>
            </a:r>
            <a:r>
              <a:rPr lang="en-US" sz="9200" dirty="0">
                <a:solidFill>
                  <a:srgbClr val="00B0F0"/>
                </a:solidFill>
              </a:rPr>
              <a:t>: </a:t>
            </a:r>
            <a:r>
              <a:rPr lang="en-US" sz="9200" dirty="0" smtClean="0"/>
              <a:t>$0.</a:t>
            </a:r>
            <a:endParaRPr lang="en-US" sz="9200" dirty="0"/>
          </a:p>
        </p:txBody>
      </p:sp>
      <p:sp>
        <p:nvSpPr>
          <p:cNvPr id="53251"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5325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F01FD49-D775-464C-BD96-958D1C52FE34}" type="slidenum">
              <a:rPr lang="en-US" altLang="en-US" sz="1400" smtClean="0">
                <a:solidFill>
                  <a:srgbClr val="FFFFFF"/>
                </a:solidFill>
              </a:rPr>
              <a:pPr>
                <a:spcBef>
                  <a:spcPct val="0"/>
                </a:spcBef>
                <a:buFontTx/>
                <a:buNone/>
              </a:pPr>
              <a:t>10</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r>
              <a:rPr lang="en-US" dirty="0" smtClean="0">
                <a:solidFill>
                  <a:srgbClr val="0096DB"/>
                </a:solidFill>
              </a:rPr>
              <a:t>Finding: </a:t>
            </a:r>
            <a:r>
              <a:rPr lang="en-US" b="0" dirty="0" smtClean="0"/>
              <a:t>Most employers report no cost or low cost for accommodating employees with disabilities.  </a:t>
            </a:r>
          </a:p>
          <a:p>
            <a:pPr algn="ctr">
              <a:lnSpc>
                <a:spcPct val="90000"/>
              </a:lnSpc>
              <a:defRPr/>
            </a:pPr>
            <a:endParaRPr lang="en-US" b="0" dirty="0" smtClean="0"/>
          </a:p>
          <a:p>
            <a:pPr algn="ctr">
              <a:lnSpc>
                <a:spcPct val="90000"/>
              </a:lnSpc>
              <a:defRPr/>
            </a:pPr>
            <a:endParaRPr lang="en-US" b="0" dirty="0" smtClean="0"/>
          </a:p>
          <a:p>
            <a:pPr algn="ctr">
              <a:lnSpc>
                <a:spcPct val="90000"/>
              </a:lnSpc>
              <a:defRPr/>
            </a:pP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55299"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553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6D31FA0-6BCB-4A83-BB6B-CB99D3D76199}" type="slidenum">
              <a:rPr lang="en-US" altLang="en-US" sz="1400" smtClean="0">
                <a:solidFill>
                  <a:srgbClr val="FFFFFF"/>
                </a:solidFill>
              </a:rPr>
              <a:pPr>
                <a:spcBef>
                  <a:spcPct val="0"/>
                </a:spcBef>
                <a:buFontTx/>
                <a:buNone/>
              </a:pPr>
              <a:t>11</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609600" y="457200"/>
            <a:ext cx="5715000" cy="609600"/>
          </a:xfrm>
        </p:spPr>
        <p:txBody>
          <a:bodyPr/>
          <a:lstStyle/>
          <a:p>
            <a:pPr eaLnBrk="1" hangingPunct="1"/>
            <a:r>
              <a:rPr lang="en-US" altLang="en-US" smtClean="0"/>
              <a:t>“Current Events”</a:t>
            </a:r>
          </a:p>
        </p:txBody>
      </p:sp>
      <p:sp>
        <p:nvSpPr>
          <p:cNvPr id="57347"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Results</a:t>
            </a:r>
          </a:p>
          <a:p>
            <a:pPr eaLnBrk="1" hangingPunct="1">
              <a:buFont typeface="Wingdings" panose="05000000000000000000" pitchFamily="2" charset="2"/>
              <a:buChar char="§"/>
            </a:pPr>
            <a:r>
              <a:rPr lang="en-US" altLang="en-US" sz="2600" b="0" dirty="0" smtClean="0"/>
              <a:t>Over half of accommodations (59%) were made at no cost.</a:t>
            </a:r>
          </a:p>
          <a:p>
            <a:pPr eaLnBrk="1" hangingPunct="1">
              <a:buFont typeface="Wingdings" panose="05000000000000000000" pitchFamily="2" charset="2"/>
              <a:buChar char="§"/>
            </a:pPr>
            <a:r>
              <a:rPr lang="en-US" altLang="en-US" sz="2600" b="0" dirty="0" smtClean="0"/>
              <a:t>Of the 36% who experienced a one-time cost to make an accommodation, the typical cost of accommodating an employee was $500.</a:t>
            </a:r>
          </a:p>
          <a:p>
            <a:pPr eaLnBrk="1" hangingPunct="1">
              <a:buFont typeface="Wingdings" panose="05000000000000000000" pitchFamily="2" charset="2"/>
              <a:buChar char="§"/>
            </a:pPr>
            <a:r>
              <a:rPr lang="en-US" altLang="en-US" sz="2600" b="0" dirty="0" smtClean="0"/>
              <a:t>Only 25 (3%) said the accommodation resulted in an ongoing, annual cost to the company and 9 (1%) said the accommodation required a combination of one-time and annual costs.</a:t>
            </a:r>
            <a:r>
              <a:rPr lang="en-US" altLang="en-US" dirty="0" smtClean="0">
                <a:solidFill>
                  <a:srgbClr val="253D86"/>
                </a:solidFill>
              </a:rPr>
              <a:t>	</a:t>
            </a:r>
          </a:p>
        </p:txBody>
      </p:sp>
      <p:sp>
        <p:nvSpPr>
          <p:cNvPr id="5734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B489324-DB99-4419-B8C5-7106D50BEEED}" type="slidenum">
              <a:rPr lang="en-US" altLang="en-US" sz="1400" smtClean="0">
                <a:solidFill>
                  <a:srgbClr val="FFFFFF"/>
                </a:solidFill>
              </a:rPr>
              <a:pPr>
                <a:spcBef>
                  <a:spcPct val="0"/>
                </a:spcBef>
                <a:buFontTx/>
                <a:buNone/>
              </a:pPr>
              <a:t>12</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noAutofit/>
          </a:bodyPr>
          <a:lstStyle/>
          <a:p>
            <a:pPr algn="ctr">
              <a:lnSpc>
                <a:spcPct val="90000"/>
              </a:lnSpc>
              <a:defRPr/>
            </a:pPr>
            <a:endParaRPr lang="en-US" sz="3200" dirty="0" smtClean="0">
              <a:solidFill>
                <a:srgbClr val="0096DB"/>
              </a:solidFill>
              <a:latin typeface="Arial" charset="0"/>
            </a:endParaRPr>
          </a:p>
          <a:p>
            <a:pPr marL="0" indent="0">
              <a:defRPr/>
            </a:pPr>
            <a:r>
              <a:rPr lang="en-US" sz="2300" dirty="0" smtClean="0">
                <a:solidFill>
                  <a:srgbClr val="00B0F0"/>
                </a:solidFill>
              </a:rPr>
              <a:t>Situation</a:t>
            </a:r>
            <a:r>
              <a:rPr lang="en-US" sz="2300" dirty="0">
                <a:solidFill>
                  <a:srgbClr val="00B0F0"/>
                </a:solidFill>
              </a:rPr>
              <a:t>: </a:t>
            </a:r>
            <a:r>
              <a:rPr lang="en-US" sz="2300" b="0" dirty="0"/>
              <a:t>A quality control manager had trouble sitting for long periods of time due to chronic pain. </a:t>
            </a:r>
            <a:endParaRPr lang="en-US" sz="2300" b="0" dirty="0" smtClean="0"/>
          </a:p>
          <a:p>
            <a:pPr marL="0" indent="0">
              <a:defRPr/>
            </a:pPr>
            <a:r>
              <a:rPr lang="en-US" sz="2300" dirty="0" smtClean="0">
                <a:solidFill>
                  <a:srgbClr val="00B0F0"/>
                </a:solidFill>
              </a:rPr>
              <a:t>Solution: </a:t>
            </a:r>
            <a:r>
              <a:rPr lang="en-US" sz="2300" b="0" dirty="0"/>
              <a:t>As a reasonable accommodation, the employer purchased a sit/stand workstation. </a:t>
            </a:r>
            <a:endParaRPr lang="en-US" sz="2300" b="0" dirty="0" smtClean="0"/>
          </a:p>
          <a:p>
            <a:pPr marL="0" indent="0">
              <a:defRPr/>
            </a:pPr>
            <a:r>
              <a:rPr lang="en-US" sz="2300" dirty="0" smtClean="0">
                <a:solidFill>
                  <a:srgbClr val="00B0F0"/>
                </a:solidFill>
              </a:rPr>
              <a:t>Reported Benefit: </a:t>
            </a:r>
            <a:r>
              <a:rPr lang="en-US" sz="2300" b="0" dirty="0"/>
              <a:t> The employer stated that the accommodation allowed the employee to increase her productivity</a:t>
            </a:r>
            <a:r>
              <a:rPr lang="en-US" sz="2300" b="0" dirty="0" smtClean="0"/>
              <a:t>.</a:t>
            </a:r>
          </a:p>
          <a:p>
            <a:pPr marL="0" indent="0">
              <a:defRPr/>
            </a:pPr>
            <a:r>
              <a:rPr lang="en-US" sz="2300" dirty="0" smtClean="0">
                <a:solidFill>
                  <a:srgbClr val="00B0F0"/>
                </a:solidFill>
              </a:rPr>
              <a:t>Reported Cost: </a:t>
            </a:r>
            <a:r>
              <a:rPr lang="en-US" sz="2300" dirty="0" smtClean="0"/>
              <a:t>$500.</a:t>
            </a:r>
            <a:endParaRPr lang="en-US" sz="2300" dirty="0"/>
          </a:p>
        </p:txBody>
      </p:sp>
      <p:sp>
        <p:nvSpPr>
          <p:cNvPr id="59395"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5939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161F434-D9C8-4053-9209-B11F9FC57F9D}" type="slidenum">
              <a:rPr lang="en-US" altLang="en-US" sz="1400" smtClean="0">
                <a:solidFill>
                  <a:srgbClr val="FFFFFF"/>
                </a:solidFill>
              </a:rPr>
              <a:pPr>
                <a:spcBef>
                  <a:spcPct val="0"/>
                </a:spcBef>
                <a:buFontTx/>
                <a:buNone/>
              </a:pPr>
              <a:t>13</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r>
              <a:rPr lang="en-US" dirty="0" smtClean="0">
                <a:solidFill>
                  <a:srgbClr val="0096DB"/>
                </a:solidFill>
              </a:rPr>
              <a:t>Finding: </a:t>
            </a:r>
            <a:r>
              <a:rPr lang="en-US" b="0" dirty="0" smtClean="0"/>
              <a:t>Employers report accommodations are effective. </a:t>
            </a:r>
          </a:p>
          <a:p>
            <a:pPr algn="ctr">
              <a:lnSpc>
                <a:spcPct val="90000"/>
              </a:lnSpc>
              <a:defRPr/>
            </a:pPr>
            <a:endParaRPr lang="en-US" b="0" dirty="0" smtClean="0"/>
          </a:p>
          <a:p>
            <a:pPr algn="ctr">
              <a:lnSpc>
                <a:spcPct val="90000"/>
              </a:lnSpc>
              <a:defRPr/>
            </a:pP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61443"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6144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C95D7E3-6C7E-4E5C-ACF6-7482E2AA9B39}" type="slidenum">
              <a:rPr lang="en-US" altLang="en-US" sz="1400" smtClean="0">
                <a:solidFill>
                  <a:srgbClr val="FFFFFF"/>
                </a:solidFill>
              </a:rPr>
              <a:pPr>
                <a:spcBef>
                  <a:spcPct val="0"/>
                </a:spcBef>
                <a:buFontTx/>
                <a:buNone/>
              </a:pPr>
              <a:t>14</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609600" y="457200"/>
            <a:ext cx="5715000" cy="609600"/>
          </a:xfrm>
        </p:spPr>
        <p:txBody>
          <a:bodyPr/>
          <a:lstStyle/>
          <a:p>
            <a:pPr eaLnBrk="1" hangingPunct="1"/>
            <a:r>
              <a:rPr lang="en-US" altLang="en-US" smtClean="0"/>
              <a:t>“Current Events”</a:t>
            </a:r>
          </a:p>
        </p:txBody>
      </p:sp>
      <p:sp>
        <p:nvSpPr>
          <p:cNvPr id="63491"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Results</a:t>
            </a:r>
          </a:p>
          <a:p>
            <a:pPr eaLnBrk="1" hangingPunct="1">
              <a:buFont typeface="Wingdings" panose="05000000000000000000" pitchFamily="2" charset="2"/>
              <a:buChar char="§"/>
            </a:pPr>
            <a:r>
              <a:rPr lang="en-US" altLang="en-US" sz="2600" b="0" dirty="0" smtClean="0"/>
              <a:t>Of those responding, 75% reported the accommodations were either very effective or extremely effective. </a:t>
            </a:r>
            <a:r>
              <a:rPr lang="en-US" altLang="en-US" dirty="0" smtClean="0">
                <a:solidFill>
                  <a:srgbClr val="253D86"/>
                </a:solidFill>
              </a:rPr>
              <a:t>		</a:t>
            </a:r>
          </a:p>
        </p:txBody>
      </p:sp>
      <p:sp>
        <p:nvSpPr>
          <p:cNvPr id="6349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8F07ACA-6691-4954-80A2-A9F43A6588F6}"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grpSp>
        <p:nvGrpSpPr>
          <p:cNvPr id="63493" name="Group 1" descr="Montage of JAN Profiles from Homepage"/>
          <p:cNvGrpSpPr>
            <a:grpSpLocks/>
          </p:cNvGrpSpPr>
          <p:nvPr/>
        </p:nvGrpSpPr>
        <p:grpSpPr bwMode="auto">
          <a:xfrm>
            <a:off x="1447800" y="3657600"/>
            <a:ext cx="6399213" cy="2743200"/>
            <a:chOff x="1447800" y="3657600"/>
            <a:chExt cx="6399213" cy="2743200"/>
          </a:xfrm>
        </p:grpSpPr>
        <p:pic>
          <p:nvPicPr>
            <p:cNvPr id="6" name="Picture 5" descr="Employees with disabilities"/>
            <p:cNvPicPr>
              <a:picLocks noChangeAspect="1"/>
            </p:cNvPicPr>
            <p:nvPr/>
          </p:nvPicPr>
          <p:blipFill>
            <a:blip r:embed="rId3" cstate="print"/>
            <a:srcRect r="45324"/>
            <a:stretch>
              <a:fillRect/>
            </a:stretch>
          </p:blipFill>
          <p:spPr>
            <a:xfrm>
              <a:off x="3962400" y="3657600"/>
              <a:ext cx="1379180" cy="1828800"/>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7" name="Picture 6"/>
            <p:cNvPicPr>
              <a:picLocks noChangeAspect="1"/>
            </p:cNvPicPr>
            <p:nvPr/>
          </p:nvPicPr>
          <p:blipFill>
            <a:blip r:embed="rId4"/>
            <a:srcRect l="52667" b="7701"/>
            <a:stretch>
              <a:fillRect/>
            </a:stretch>
          </p:blipFill>
          <p:spPr>
            <a:xfrm>
              <a:off x="6553200" y="3657600"/>
              <a:ext cx="1293813" cy="1828800"/>
            </a:xfrm>
            <a:prstGeom prst="rect">
              <a:avLst/>
            </a:prstGeom>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5"/>
            <a:srcRect l="46000" r="4667" b="9540"/>
            <a:stretch>
              <a:fillRect/>
            </a:stretch>
          </p:blipFill>
          <p:spPr>
            <a:xfrm>
              <a:off x="1447800" y="3657600"/>
              <a:ext cx="1374775" cy="1828800"/>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p:nvPicPr>
          <p:blipFill>
            <a:blip r:embed="rId6"/>
            <a:srcRect l="44667" b="7701"/>
            <a:stretch>
              <a:fillRect/>
            </a:stretch>
          </p:blipFill>
          <p:spPr>
            <a:xfrm>
              <a:off x="5259388" y="4572000"/>
              <a:ext cx="1512887" cy="1828800"/>
            </a:xfrm>
            <a:prstGeom prst="rect">
              <a:avLst/>
            </a:prstGeom>
            <a:effectLst>
              <a:outerShdw blurRad="50800" dist="38100" algn="l" rotWithShape="0">
                <a:prstClr val="black">
                  <a:alpha val="40000"/>
                </a:prstClr>
              </a:outerShdw>
            </a:effectLst>
          </p:spPr>
        </p:pic>
        <p:pic>
          <p:nvPicPr>
            <p:cNvPr id="10" name="Picture 9"/>
            <p:cNvPicPr>
              <a:picLocks noChangeAspect="1"/>
            </p:cNvPicPr>
            <p:nvPr/>
          </p:nvPicPr>
          <p:blipFill>
            <a:blip r:embed="rId7"/>
            <a:stretch>
              <a:fillRect/>
            </a:stretch>
          </p:blipFill>
          <p:spPr>
            <a:xfrm>
              <a:off x="2744788" y="4495800"/>
              <a:ext cx="1289050" cy="1828800"/>
            </a:xfrm>
            <a:prstGeom prst="rect">
              <a:avLst/>
            </a:prstGeom>
            <a:effectLst>
              <a:outerShdw blurRad="50800" dist="38100" dir="8100000" algn="tr" rotWithShape="0">
                <a:prstClr val="black">
                  <a:alpha val="40000"/>
                </a:prstClr>
              </a:outerShdw>
            </a:effectLst>
          </p:spPr>
        </p:pic>
      </p:grpSp>
      <p:graphicFrame>
        <p:nvGraphicFramePr>
          <p:cNvPr id="11" name="Table 10"/>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noAutofit/>
          </a:bodyPr>
          <a:lstStyle/>
          <a:p>
            <a:pPr algn="ctr">
              <a:lnSpc>
                <a:spcPct val="90000"/>
              </a:lnSpc>
              <a:defRPr/>
            </a:pPr>
            <a:endParaRPr lang="en-US" sz="3200" dirty="0" smtClean="0">
              <a:solidFill>
                <a:srgbClr val="0096DB"/>
              </a:solidFill>
              <a:latin typeface="Arial" charset="0"/>
            </a:endParaRPr>
          </a:p>
          <a:p>
            <a:pPr marL="0" indent="0">
              <a:defRPr/>
            </a:pPr>
            <a:r>
              <a:rPr lang="en-US" sz="2300" dirty="0" smtClean="0">
                <a:solidFill>
                  <a:srgbClr val="00B0F0"/>
                </a:solidFill>
              </a:rPr>
              <a:t>Situation</a:t>
            </a:r>
            <a:r>
              <a:rPr lang="en-US" sz="2300" dirty="0">
                <a:solidFill>
                  <a:srgbClr val="00B0F0"/>
                </a:solidFill>
              </a:rPr>
              <a:t>: </a:t>
            </a:r>
            <a:r>
              <a:rPr lang="en-US" sz="2300" b="0" dirty="0"/>
              <a:t>A bank employee with fragrance sensitivity was having problems working due to irritants such as perfume and candles. She experienced nausea and migraines. </a:t>
            </a:r>
            <a:r>
              <a:rPr lang="en-US" sz="2300" dirty="0" smtClean="0">
                <a:solidFill>
                  <a:srgbClr val="00B0F0"/>
                </a:solidFill>
              </a:rPr>
              <a:t>Solution: </a:t>
            </a:r>
            <a:r>
              <a:rPr lang="en-US" sz="2300" b="0" dirty="0"/>
              <a:t>As a reasonable accommodation, the agency made changes to its policy regarding the use of fragranced </a:t>
            </a:r>
            <a:r>
              <a:rPr lang="en-US" sz="2300" b="0" dirty="0" smtClean="0"/>
              <a:t>items. </a:t>
            </a:r>
            <a:r>
              <a:rPr lang="en-US" sz="2300" b="0" dirty="0"/>
              <a:t>The employer also purchased an air purifier and provided all employees with education </a:t>
            </a:r>
            <a:r>
              <a:rPr lang="en-US" sz="2300" b="0" dirty="0" smtClean="0"/>
              <a:t>packets. </a:t>
            </a:r>
          </a:p>
          <a:p>
            <a:pPr marL="0" indent="0">
              <a:defRPr/>
            </a:pPr>
            <a:r>
              <a:rPr lang="en-US" sz="2300" dirty="0" smtClean="0">
                <a:solidFill>
                  <a:srgbClr val="00B0F0"/>
                </a:solidFill>
              </a:rPr>
              <a:t>Reported Benefit:</a:t>
            </a:r>
            <a:r>
              <a:rPr lang="en-US" sz="2300" b="0" dirty="0" smtClean="0">
                <a:solidFill>
                  <a:srgbClr val="00B0F0"/>
                </a:solidFill>
              </a:rPr>
              <a:t> </a:t>
            </a:r>
            <a:r>
              <a:rPr lang="en-US" sz="2300" b="0" dirty="0"/>
              <a:t>The employer reported that the accommodation was extremely effective because the "employee is able to work without worrying about getting sick from strong fragrances and odors." </a:t>
            </a:r>
            <a:endParaRPr lang="en-US" sz="2300" b="0" dirty="0" smtClean="0"/>
          </a:p>
          <a:p>
            <a:pPr marL="0" indent="0">
              <a:defRPr/>
            </a:pPr>
            <a:r>
              <a:rPr lang="en-US" sz="2300" dirty="0" smtClean="0">
                <a:solidFill>
                  <a:srgbClr val="00B0F0"/>
                </a:solidFill>
              </a:rPr>
              <a:t>Reported Cost</a:t>
            </a:r>
            <a:r>
              <a:rPr lang="en-US" sz="2300" dirty="0">
                <a:solidFill>
                  <a:srgbClr val="00B0F0"/>
                </a:solidFill>
              </a:rPr>
              <a:t>: </a:t>
            </a:r>
            <a:r>
              <a:rPr lang="en-US" sz="2300" dirty="0" smtClean="0"/>
              <a:t>$200</a:t>
            </a:r>
            <a:endParaRPr lang="en-US" sz="2300" dirty="0"/>
          </a:p>
        </p:txBody>
      </p:sp>
      <p:sp>
        <p:nvSpPr>
          <p:cNvPr id="65539"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655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B12B0AD-915B-48D2-8217-7A5DB6DC44E7}"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smtClean="0">
              <a:solidFill>
                <a:srgbClr val="0096DB"/>
              </a:solidFill>
              <a:latin typeface="Arial" charset="0"/>
            </a:endParaRPr>
          </a:p>
          <a:p>
            <a:pPr algn="ctr">
              <a:lnSpc>
                <a:spcPct val="90000"/>
              </a:lnSpc>
              <a:defRPr/>
            </a:pPr>
            <a:r>
              <a:rPr lang="en-US" b="0" dirty="0" smtClean="0"/>
              <a:t>The study results consistently showed that the benefits employers receive from making workplace accommodations far outweigh the low cost. </a:t>
            </a: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67587"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6758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C709120-A405-48D7-9A64-73E87E9D2D20}" type="slidenum">
              <a:rPr lang="en-US" altLang="en-US" sz="1400" smtClean="0">
                <a:solidFill>
                  <a:srgbClr val="FFFFFF"/>
                </a:solidFill>
              </a:rPr>
              <a:pPr>
                <a:spcBef>
                  <a:spcPct val="0"/>
                </a:spcBef>
                <a:buFontTx/>
                <a:buNone/>
              </a:pPr>
              <a:t>17</a:t>
            </a:fld>
            <a:endParaRPr lang="en-US" altLang="en-US" sz="1400" smtClean="0">
              <a:solidFill>
                <a:srgbClr val="FFFFFF"/>
              </a:solidFill>
            </a:endParaRPr>
          </a:p>
        </p:txBody>
      </p:sp>
      <p:pic>
        <p:nvPicPr>
          <p:cNvPr id="99330" name="Picture 2" descr="Stack of 100 dollar bills"/>
          <p:cNvPicPr>
            <a:picLocks noChangeAspect="1" noChangeArrowheads="1"/>
          </p:cNvPicPr>
          <p:nvPr/>
        </p:nvPicPr>
        <p:blipFill>
          <a:blip r:embed="rId3" cstate="print"/>
          <a:srcRect/>
          <a:stretch>
            <a:fillRect/>
          </a:stretch>
        </p:blipFill>
        <p:spPr bwMode="auto">
          <a:xfrm>
            <a:off x="3124200" y="3733800"/>
            <a:ext cx="3657600" cy="2420112"/>
          </a:xfrm>
          <a:prstGeom prst="rect">
            <a:avLst/>
          </a:prstGeom>
        </p:spPr>
        <p:style>
          <a:lnRef idx="0">
            <a:schemeClr val="accent1"/>
          </a:lnRef>
          <a:fillRef idx="3">
            <a:schemeClr val="accent1"/>
          </a:fillRef>
          <a:effectRef idx="3">
            <a:schemeClr val="accent1"/>
          </a:effectRef>
          <a:fontRef idx="minor">
            <a:schemeClr val="lt1"/>
          </a:fontRef>
        </p:style>
      </p:pic>
      <p:graphicFrame>
        <p:nvGraphicFramePr>
          <p:cNvPr id="6" name="Table 5"/>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838200" y="1295400"/>
            <a:ext cx="7848600" cy="5184775"/>
          </a:xfrm>
        </p:spPr>
        <p:txBody>
          <a:bodyPr/>
          <a:lstStyle/>
          <a:p>
            <a:pPr eaLnBrk="1" hangingPunct="1"/>
            <a:r>
              <a:rPr lang="en-US" altLang="en-US" smtClean="0">
                <a:solidFill>
                  <a:srgbClr val="00B0F0"/>
                </a:solidFill>
              </a:rPr>
              <a:t> </a:t>
            </a:r>
          </a:p>
        </p:txBody>
      </p:sp>
      <p:sp>
        <p:nvSpPr>
          <p:cNvPr id="696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EED6119-00BD-4BD2-BA84-3EEAB61E263F}"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sp>
        <p:nvSpPr>
          <p:cNvPr id="69636"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pic>
        <p:nvPicPr>
          <p:cNvPr id="69637" name="Picture 4" descr="Stay Tuned at AskJAN.org/topics/costs.c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7"/>
          <p:cNvSpPr>
            <a:spLocks noChangeArrowheads="1"/>
          </p:cNvSpPr>
          <p:nvPr/>
        </p:nvSpPr>
        <p:spPr bwMode="auto">
          <a:xfrm>
            <a:off x="3838575" y="2846388"/>
            <a:ext cx="32226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sz="2900" dirty="0">
                <a:solidFill>
                  <a:schemeClr val="bg1"/>
                </a:solidFill>
              </a:rPr>
              <a:t>Stay Tuned @  </a:t>
            </a:r>
          </a:p>
          <a:p>
            <a:pPr algn="ctr" eaLnBrk="1" hangingPunct="1">
              <a:spcBef>
                <a:spcPct val="0"/>
              </a:spcBef>
              <a:buClr>
                <a:srgbClr val="003399"/>
              </a:buClr>
              <a:buFontTx/>
              <a:buNone/>
            </a:pPr>
            <a:r>
              <a:rPr lang="en-US" altLang="en-US" sz="2900" dirty="0" smtClean="0">
                <a:solidFill>
                  <a:schemeClr val="bg1"/>
                </a:solidFill>
              </a:rPr>
              <a:t>AskJAN.org/topics</a:t>
            </a:r>
          </a:p>
          <a:p>
            <a:pPr algn="ctr" eaLnBrk="1" hangingPunct="1">
              <a:spcBef>
                <a:spcPct val="0"/>
              </a:spcBef>
              <a:buClr>
                <a:srgbClr val="003399"/>
              </a:buClr>
              <a:buFontTx/>
              <a:buNone/>
            </a:pPr>
            <a:r>
              <a:rPr lang="en-US" altLang="en-US" sz="2900" dirty="0" smtClean="0">
                <a:solidFill>
                  <a:schemeClr val="bg1"/>
                </a:solidFill>
              </a:rPr>
              <a:t>/</a:t>
            </a:r>
            <a:r>
              <a:rPr lang="en-US" altLang="en-US" sz="2900" dirty="0" err="1" smtClean="0">
                <a:solidFill>
                  <a:schemeClr val="bg1"/>
                </a:solidFill>
              </a:rPr>
              <a:t>costs.cfm</a:t>
            </a:r>
            <a:endParaRPr lang="en-US" altLang="en-US" sz="2900" dirty="0" smtClean="0">
              <a:solidFill>
                <a:schemeClr val="bg1"/>
              </a:solidFill>
            </a:endParaRPr>
          </a:p>
          <a:p>
            <a:pPr algn="ctr" eaLnBrk="1" hangingPunct="1">
              <a:spcBef>
                <a:spcPct val="0"/>
              </a:spcBef>
              <a:buClr>
                <a:srgbClr val="003399"/>
              </a:buClr>
              <a:buFontTx/>
              <a:buNone/>
            </a:pPr>
            <a:endParaRPr lang="en-US" altLang="en-US" sz="2900" dirty="0">
              <a:solidFill>
                <a:schemeClr val="bg1"/>
              </a:solidFill>
            </a:endParaRPr>
          </a:p>
        </p:txBody>
      </p:sp>
      <p:sp>
        <p:nvSpPr>
          <p:cNvPr id="11" name="Rectangle 10"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marL="0" indent="0" eaLnBrk="1" hangingPunct="1"/>
            <a:r>
              <a:rPr lang="en-US" altLang="en-US" dirty="0" smtClean="0">
                <a:solidFill>
                  <a:srgbClr val="00B0F0"/>
                </a:solidFill>
              </a:rPr>
              <a:t>Politics: Interactive Process, Breakdowns and Tips</a:t>
            </a:r>
          </a:p>
        </p:txBody>
      </p:sp>
      <p:sp>
        <p:nvSpPr>
          <p:cNvPr id="7168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E166256-B898-4541-A246-2E6060E11FA7}"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sp>
        <p:nvSpPr>
          <p:cNvPr id="71684"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362200"/>
            <a:ext cx="2835519"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eaLnBrk="1" hangingPunct="1">
              <a:defRPr/>
            </a:pPr>
            <a:r>
              <a:rPr lang="en-US" dirty="0" smtClean="0">
                <a:solidFill>
                  <a:srgbClr val="00B0F0"/>
                </a:solidFill>
                <a:latin typeface="Arial" charset="0"/>
                <a:cs typeface="Arial" charset="0"/>
              </a:rPr>
              <a:t>From JAN: Numbers</a:t>
            </a:r>
          </a:p>
          <a:p>
            <a:pPr lvl="1">
              <a:defRPr/>
            </a:pPr>
            <a:r>
              <a:rPr lang="en-US" dirty="0" smtClean="0"/>
              <a:t>47,000+</a:t>
            </a:r>
            <a:r>
              <a:rPr lang="en-US" kern="0" dirty="0" smtClean="0">
                <a:solidFill>
                  <a:srgbClr val="002060"/>
                </a:solidFill>
                <a:latin typeface="Arial"/>
              </a:rPr>
              <a:t> contacts per year</a:t>
            </a:r>
          </a:p>
          <a:p>
            <a:pPr lvl="2">
              <a:defRPr/>
            </a:pPr>
            <a:r>
              <a:rPr lang="en-US" sz="1800" kern="0" dirty="0" smtClean="0">
                <a:solidFill>
                  <a:srgbClr val="002060"/>
                </a:solidFill>
                <a:latin typeface="Arial"/>
              </a:rPr>
              <a:t>50% electronic</a:t>
            </a:r>
          </a:p>
          <a:p>
            <a:pPr lvl="1">
              <a:defRPr/>
            </a:pPr>
            <a:r>
              <a:rPr lang="en-US" kern="0" dirty="0" smtClean="0">
                <a:solidFill>
                  <a:srgbClr val="002060"/>
                </a:solidFill>
                <a:latin typeface="Arial"/>
              </a:rPr>
              <a:t>18 million+ Webpage requests per year</a:t>
            </a:r>
            <a:endParaRPr lang="en-US" dirty="0" smtClean="0"/>
          </a:p>
          <a:p>
            <a:pPr lvl="1">
              <a:defRPr/>
            </a:pPr>
            <a:endParaRPr lang="en-US" dirty="0" smtClean="0">
              <a:latin typeface="Arial" charset="0"/>
              <a:cs typeface="Arial" charset="0"/>
            </a:endParaRPr>
          </a:p>
        </p:txBody>
      </p:sp>
      <p:sp>
        <p:nvSpPr>
          <p:cNvPr id="3277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3F9BF83-6B03-4AA4-BBC4-B199BB651A9B}"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3277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Home</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5" descr="Binary numbers."/>
          <p:cNvPicPr>
            <a:picLocks noChangeAspect="1" noChangeArrowheads="1"/>
          </p:cNvPicPr>
          <p:nvPr/>
        </p:nvPicPr>
        <p:blipFill>
          <a:blip r:embed="rId3" cstate="print"/>
          <a:srcRect/>
          <a:stretch>
            <a:fillRect/>
          </a:stretch>
        </p:blipFill>
        <p:spPr bwMode="auto">
          <a:xfrm>
            <a:off x="2286000" y="3581401"/>
            <a:ext cx="5319929" cy="274320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1: The Accommodation Request</a:t>
            </a:r>
          </a:p>
          <a:p>
            <a:pPr lvl="1"/>
            <a:r>
              <a:rPr lang="en-US" altLang="en-US" b="1" dirty="0" smtClean="0"/>
              <a:t>Breakdown: </a:t>
            </a:r>
            <a:r>
              <a:rPr lang="en-US" altLang="en-US" dirty="0" smtClean="0"/>
              <a:t>Not recognizing the request</a:t>
            </a:r>
            <a:endParaRPr lang="en-US" altLang="en-US" dirty="0"/>
          </a:p>
          <a:p>
            <a:pPr lvl="1"/>
            <a:r>
              <a:rPr lang="en-US" altLang="en-US" b="1" dirty="0" smtClean="0"/>
              <a:t>Tip: </a:t>
            </a:r>
            <a:r>
              <a:rPr lang="en-US" altLang="en-US" dirty="0" smtClean="0"/>
              <a:t>Medical condition + Causing a workplace problem = Accommodation request</a:t>
            </a:r>
            <a:endParaRPr lang="en-US" altLang="en-US" dirty="0"/>
          </a:p>
          <a:p>
            <a:pPr marL="57150" indent="0"/>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733800"/>
            <a:ext cx="3722014" cy="2234184"/>
          </a:xfrm>
          <a:prstGeom prst="rect">
            <a:avLst/>
          </a:prstGeom>
        </p:spPr>
      </p:pic>
    </p:spTree>
    <p:extLst>
      <p:ext uri="{BB962C8B-B14F-4D97-AF65-F5344CB8AC3E}">
        <p14:creationId xmlns:p14="http://schemas.microsoft.com/office/powerpoint/2010/main" val="1683422367"/>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1: The Accommodation Request</a:t>
            </a:r>
          </a:p>
          <a:p>
            <a:pPr lvl="1"/>
            <a:r>
              <a:rPr lang="en-US" altLang="en-US" b="1" dirty="0" smtClean="0"/>
              <a:t>Breakdown: </a:t>
            </a:r>
            <a:r>
              <a:rPr lang="en-US" altLang="en-US" dirty="0" smtClean="0"/>
              <a:t>Making an ambiguous request</a:t>
            </a:r>
            <a:endParaRPr lang="en-US" altLang="en-US" dirty="0"/>
          </a:p>
          <a:p>
            <a:pPr lvl="1"/>
            <a:r>
              <a:rPr lang="en-US" altLang="en-US" b="1" dirty="0" smtClean="0"/>
              <a:t>Tip: </a:t>
            </a:r>
            <a:r>
              <a:rPr lang="en-US" altLang="en-US" dirty="0" smtClean="0"/>
              <a:t>Make a written request + Mention the ADA = Clarity and evidence</a:t>
            </a:r>
            <a:endParaRPr lang="en-US" altLang="en-US" dirty="0"/>
          </a:p>
          <a:p>
            <a:pPr marL="57150" indent="0"/>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733800"/>
            <a:ext cx="3722014" cy="2234184"/>
          </a:xfrm>
          <a:prstGeom prst="rect">
            <a:avLst/>
          </a:prstGeom>
        </p:spPr>
      </p:pic>
    </p:spTree>
    <p:extLst>
      <p:ext uri="{BB962C8B-B14F-4D97-AF65-F5344CB8AC3E}">
        <p14:creationId xmlns:p14="http://schemas.microsoft.com/office/powerpoint/2010/main" val="462183678"/>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2: Gathering Information</a:t>
            </a:r>
          </a:p>
          <a:p>
            <a:pPr lvl="1"/>
            <a:r>
              <a:rPr lang="en-US" altLang="en-US" b="1" dirty="0" smtClean="0"/>
              <a:t>Breakdown: </a:t>
            </a:r>
            <a:r>
              <a:rPr lang="en-US" altLang="en-US" dirty="0" smtClean="0"/>
              <a:t>Asking for information that isn’t necessary</a:t>
            </a:r>
            <a:endParaRPr lang="en-US" altLang="en-US" dirty="0"/>
          </a:p>
          <a:p>
            <a:pPr lvl="1"/>
            <a:r>
              <a:rPr lang="en-US" altLang="en-US" b="1" dirty="0" smtClean="0"/>
              <a:t>Tip: </a:t>
            </a:r>
            <a:r>
              <a:rPr lang="en-US" altLang="en-US" dirty="0"/>
              <a:t>Think about what you need + Communicate with employee = Get </a:t>
            </a:r>
            <a:r>
              <a:rPr lang="en-US" altLang="en-US" dirty="0" smtClean="0"/>
              <a:t>just what </a:t>
            </a:r>
            <a:r>
              <a:rPr lang="en-US" altLang="en-US" dirty="0"/>
              <a:t>you need </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22</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090416"/>
            <a:ext cx="3722014" cy="2234184"/>
          </a:xfrm>
          <a:prstGeom prst="rect">
            <a:avLst/>
          </a:prstGeom>
        </p:spPr>
      </p:pic>
    </p:spTree>
    <p:extLst>
      <p:ext uri="{BB962C8B-B14F-4D97-AF65-F5344CB8AC3E}">
        <p14:creationId xmlns:p14="http://schemas.microsoft.com/office/powerpoint/2010/main" val="1523232726"/>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2: Gathering Information</a:t>
            </a:r>
          </a:p>
          <a:p>
            <a:pPr lvl="1"/>
            <a:r>
              <a:rPr lang="en-US" altLang="en-US" b="1" dirty="0" smtClean="0"/>
              <a:t>Breakdown: </a:t>
            </a:r>
            <a:r>
              <a:rPr lang="en-US" altLang="en-US" dirty="0" smtClean="0"/>
              <a:t>Not providing reasonable medical documentation</a:t>
            </a:r>
            <a:endParaRPr lang="en-US" altLang="en-US" dirty="0"/>
          </a:p>
          <a:p>
            <a:pPr lvl="1"/>
            <a:r>
              <a:rPr lang="en-US" altLang="en-US" b="1" dirty="0" smtClean="0"/>
              <a:t>Tip: </a:t>
            </a:r>
            <a:r>
              <a:rPr lang="en-US" altLang="en-US" dirty="0"/>
              <a:t>Ask questions + Show willingness to cooperate = Provide useful information</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23</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014216"/>
            <a:ext cx="3722014" cy="2234184"/>
          </a:xfrm>
          <a:prstGeom prst="rect">
            <a:avLst/>
          </a:prstGeom>
        </p:spPr>
      </p:pic>
    </p:spTree>
    <p:extLst>
      <p:ext uri="{BB962C8B-B14F-4D97-AF65-F5344CB8AC3E}">
        <p14:creationId xmlns:p14="http://schemas.microsoft.com/office/powerpoint/2010/main" val="2413614829"/>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3: Exploring Accommodation Options</a:t>
            </a:r>
          </a:p>
          <a:p>
            <a:pPr lvl="1"/>
            <a:r>
              <a:rPr lang="en-US" altLang="en-US" b="1" dirty="0" smtClean="0"/>
              <a:t>Breakdown: </a:t>
            </a:r>
            <a:r>
              <a:rPr lang="en-US" altLang="en-US" dirty="0" smtClean="0"/>
              <a:t>Not considering options</a:t>
            </a:r>
            <a:endParaRPr lang="en-US" altLang="en-US" dirty="0"/>
          </a:p>
          <a:p>
            <a:pPr lvl="1"/>
            <a:r>
              <a:rPr lang="en-US" altLang="en-US" b="1" dirty="0" smtClean="0"/>
              <a:t>Tip: </a:t>
            </a:r>
            <a:r>
              <a:rPr lang="en-US" altLang="en-US" dirty="0" smtClean="0"/>
              <a:t>Talk to employee + Use resources </a:t>
            </a:r>
            <a:r>
              <a:rPr lang="en-US" altLang="en-US" dirty="0"/>
              <a:t>= </a:t>
            </a:r>
            <a:r>
              <a:rPr lang="en-US" altLang="en-US" dirty="0" smtClean="0"/>
              <a:t>Effective options </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1989640126"/>
      </p:ext>
    </p:extLst>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3: Exploring Accommodation Options</a:t>
            </a:r>
          </a:p>
          <a:p>
            <a:pPr lvl="1"/>
            <a:r>
              <a:rPr lang="en-US" altLang="en-US" b="1" dirty="0" smtClean="0"/>
              <a:t>Breakdown: </a:t>
            </a:r>
            <a:r>
              <a:rPr lang="en-US" altLang="en-US" dirty="0" smtClean="0"/>
              <a:t>Not considering options</a:t>
            </a:r>
            <a:endParaRPr lang="en-US" altLang="en-US" dirty="0"/>
          </a:p>
          <a:p>
            <a:pPr lvl="1"/>
            <a:r>
              <a:rPr lang="en-US" altLang="en-US" b="1" dirty="0" smtClean="0"/>
              <a:t>Tip: </a:t>
            </a:r>
            <a:r>
              <a:rPr lang="en-US" altLang="en-US" dirty="0" smtClean="0"/>
              <a:t>Talk to employer + Use resources </a:t>
            </a:r>
            <a:r>
              <a:rPr lang="en-US" altLang="en-US" dirty="0"/>
              <a:t>= </a:t>
            </a:r>
            <a:r>
              <a:rPr lang="en-US" altLang="en-US" dirty="0" smtClean="0"/>
              <a:t>Effective options </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2014794226"/>
      </p:ext>
    </p:extLst>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4: Choosing an Accommodation</a:t>
            </a:r>
          </a:p>
          <a:p>
            <a:pPr lvl="1"/>
            <a:r>
              <a:rPr lang="en-US" altLang="en-US" b="1" dirty="0" smtClean="0"/>
              <a:t>Breakdown: </a:t>
            </a:r>
            <a:r>
              <a:rPr lang="en-US" altLang="en-US" dirty="0" smtClean="0"/>
              <a:t>Not choosing an effective option</a:t>
            </a:r>
            <a:endParaRPr lang="en-US" altLang="en-US" dirty="0"/>
          </a:p>
          <a:p>
            <a:pPr lvl="1"/>
            <a:r>
              <a:rPr lang="en-US" altLang="en-US" b="1" dirty="0" smtClean="0"/>
              <a:t>Tip: </a:t>
            </a:r>
            <a:r>
              <a:rPr lang="en-US" altLang="en-US" dirty="0" smtClean="0"/>
              <a:t>Know what’s effective + Consider employee’s preference </a:t>
            </a:r>
            <a:r>
              <a:rPr lang="en-US" altLang="en-US" dirty="0"/>
              <a:t>= </a:t>
            </a:r>
            <a:r>
              <a:rPr lang="en-US" altLang="en-US" dirty="0" smtClean="0"/>
              <a:t>Effective option</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4268866886"/>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4: Choosing an Accommodation</a:t>
            </a:r>
          </a:p>
          <a:p>
            <a:pPr lvl="1"/>
            <a:r>
              <a:rPr lang="en-US" altLang="en-US" b="1" dirty="0" smtClean="0"/>
              <a:t>Breakdown: </a:t>
            </a:r>
            <a:r>
              <a:rPr lang="en-US" altLang="en-US" dirty="0" smtClean="0"/>
              <a:t>Not being willing to accept another accommodation</a:t>
            </a:r>
            <a:endParaRPr lang="en-US" altLang="en-US" dirty="0"/>
          </a:p>
          <a:p>
            <a:pPr lvl="1"/>
            <a:r>
              <a:rPr lang="en-US" altLang="en-US" b="1" dirty="0" smtClean="0"/>
              <a:t>Tip: </a:t>
            </a:r>
            <a:r>
              <a:rPr lang="en-US" altLang="en-US" dirty="0" smtClean="0"/>
              <a:t>Discuss alternative accommodations + Be flexible = Effective option </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014216"/>
            <a:ext cx="3722014" cy="2234184"/>
          </a:xfrm>
          <a:prstGeom prst="rect">
            <a:avLst/>
          </a:prstGeom>
        </p:spPr>
      </p:pic>
    </p:spTree>
    <p:extLst>
      <p:ext uri="{BB962C8B-B14F-4D97-AF65-F5344CB8AC3E}">
        <p14:creationId xmlns:p14="http://schemas.microsoft.com/office/powerpoint/2010/main" val="2991667418"/>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5: Implementing the Accommodation</a:t>
            </a:r>
          </a:p>
          <a:p>
            <a:pPr lvl="1"/>
            <a:r>
              <a:rPr lang="en-US" altLang="en-US" b="1" dirty="0" smtClean="0"/>
              <a:t>Breakdown: </a:t>
            </a:r>
            <a:r>
              <a:rPr lang="en-US" altLang="en-US" dirty="0" smtClean="0"/>
              <a:t>Incomplete implementation</a:t>
            </a:r>
            <a:endParaRPr lang="en-US" altLang="en-US" dirty="0"/>
          </a:p>
          <a:p>
            <a:pPr lvl="1"/>
            <a:r>
              <a:rPr lang="en-US" altLang="en-US" b="1" dirty="0" smtClean="0"/>
              <a:t>Tip: </a:t>
            </a:r>
            <a:r>
              <a:rPr lang="en-US" altLang="en-US" dirty="0" smtClean="0"/>
              <a:t>Communicate + Make sure it works </a:t>
            </a:r>
            <a:r>
              <a:rPr lang="en-US" altLang="en-US" dirty="0"/>
              <a:t>= </a:t>
            </a:r>
            <a:r>
              <a:rPr lang="en-US" altLang="en-US" dirty="0" smtClean="0"/>
              <a:t>Effective implementation</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28</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2415648812"/>
      </p:ext>
    </p:extLst>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5: Implementing the Accommodation</a:t>
            </a:r>
          </a:p>
          <a:p>
            <a:pPr lvl="1"/>
            <a:r>
              <a:rPr lang="en-US" altLang="en-US" b="1" dirty="0" smtClean="0"/>
              <a:t>Breakdown: </a:t>
            </a:r>
            <a:r>
              <a:rPr lang="en-US" altLang="en-US" dirty="0" smtClean="0"/>
              <a:t>Not communicating</a:t>
            </a:r>
            <a:endParaRPr lang="en-US" altLang="en-US" dirty="0"/>
          </a:p>
          <a:p>
            <a:pPr lvl="1"/>
            <a:r>
              <a:rPr lang="en-US" altLang="en-US" b="1" dirty="0" smtClean="0"/>
              <a:t>Tip: </a:t>
            </a:r>
            <a:r>
              <a:rPr lang="en-US" altLang="en-US" dirty="0" smtClean="0"/>
              <a:t>Communicate + Offer to educate </a:t>
            </a:r>
            <a:r>
              <a:rPr lang="en-US" altLang="en-US" dirty="0"/>
              <a:t>= </a:t>
            </a:r>
            <a:r>
              <a:rPr lang="en-US" altLang="en-US" dirty="0" smtClean="0"/>
              <a:t>Effective implementation</a:t>
            </a:r>
            <a:endParaRPr lang="en-US" altLang="en-US" sz="2600" b="1" dirty="0" smtClean="0">
              <a:solidFill>
                <a:srgbClr val="00B0F0"/>
              </a:solidFill>
            </a:endParaRPr>
          </a:p>
          <a:p>
            <a:pPr lvl="1"/>
            <a:endParaRPr lang="en-US" altLang="en-US" dirty="0" smtClean="0"/>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29</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2600149896"/>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838200" y="1295400"/>
            <a:ext cx="7848600" cy="5184775"/>
          </a:xfrm>
        </p:spPr>
        <p:txBody>
          <a:bodyPr>
            <a:normAutofit fontScale="92500"/>
          </a:bodyPr>
          <a:lstStyle/>
          <a:p>
            <a:pPr eaLnBrk="1" hangingPunct="1">
              <a:defRPr/>
            </a:pPr>
            <a:endParaRPr lang="en-US" altLang="en-US" dirty="0" smtClean="0">
              <a:solidFill>
                <a:srgbClr val="00B0F0"/>
              </a:solidFill>
            </a:endParaRPr>
          </a:p>
          <a:p>
            <a:pPr eaLnBrk="1" hangingPunct="1">
              <a:defRPr/>
            </a:pPr>
            <a:r>
              <a:rPr lang="en-US" altLang="en-US" dirty="0" smtClean="0">
                <a:solidFill>
                  <a:srgbClr val="00B0F0"/>
                </a:solidFill>
              </a:rPr>
              <a:t>From JAN: Solution Videos</a:t>
            </a:r>
          </a:p>
          <a:p>
            <a:pPr lvl="1">
              <a:defRPr/>
            </a:pPr>
            <a:r>
              <a:rPr lang="en-US" altLang="en-US" sz="2200" dirty="0" err="1" smtClean="0"/>
              <a:t>Smartpens</a:t>
            </a:r>
            <a:endParaRPr lang="en-US" altLang="en-US" sz="2200" dirty="0"/>
          </a:p>
          <a:p>
            <a:pPr lvl="1">
              <a:defRPr/>
            </a:pPr>
            <a:r>
              <a:rPr lang="en-US" altLang="en-US" sz="2200" dirty="0" smtClean="0"/>
              <a:t>Speech </a:t>
            </a:r>
            <a:r>
              <a:rPr lang="en-US" altLang="en-US" sz="2200" dirty="0"/>
              <a:t>Recognition Software</a:t>
            </a:r>
          </a:p>
          <a:p>
            <a:pPr lvl="1">
              <a:defRPr/>
            </a:pPr>
            <a:r>
              <a:rPr lang="en-US" altLang="en-US" sz="2200" dirty="0" smtClean="0"/>
              <a:t>Telephone Amplification</a:t>
            </a:r>
            <a:endParaRPr lang="en-US" altLang="en-US" sz="2200" dirty="0"/>
          </a:p>
          <a:p>
            <a:pPr marL="57150" indent="0">
              <a:defRPr/>
            </a:pPr>
            <a:r>
              <a:rPr lang="en-US" altLang="en-US" sz="2600" dirty="0" smtClean="0"/>
              <a:t>Coming Soon</a:t>
            </a:r>
          </a:p>
          <a:p>
            <a:pPr marL="914400" lvl="1" indent="-457200">
              <a:defRPr/>
            </a:pPr>
            <a:r>
              <a:rPr lang="en-US" altLang="en-US" sz="2200" dirty="0"/>
              <a:t>Alternative Mice</a:t>
            </a:r>
          </a:p>
          <a:p>
            <a:pPr marL="914400" lvl="1" indent="-457200">
              <a:defRPr/>
            </a:pPr>
            <a:r>
              <a:rPr lang="en-US" altLang="en-US" sz="2200" dirty="0" smtClean="0"/>
              <a:t>CART</a:t>
            </a:r>
          </a:p>
          <a:p>
            <a:pPr marL="914400" lvl="1" indent="-457200">
              <a:defRPr/>
            </a:pPr>
            <a:r>
              <a:rPr lang="en-US" altLang="en-US" sz="2200" dirty="0" smtClean="0"/>
              <a:t>iPad</a:t>
            </a:r>
            <a:endParaRPr lang="en-US" altLang="en-US" sz="2200" dirty="0" smtClean="0"/>
          </a:p>
          <a:p>
            <a:pPr marL="914400" lvl="1" indent="-457200">
              <a:defRPr/>
            </a:pPr>
            <a:r>
              <a:rPr lang="en-US" altLang="en-US" sz="2200" dirty="0" smtClean="0"/>
              <a:t>Windows</a:t>
            </a:r>
          </a:p>
          <a:p>
            <a:pPr marL="457200" lvl="1" indent="-457200" algn="ctr">
              <a:buFont typeface="Wingdings" panose="05000000000000000000" pitchFamily="2" charset="2"/>
              <a:buNone/>
              <a:defRPr/>
            </a:pPr>
            <a:endParaRPr lang="en-US" dirty="0" smtClean="0">
              <a:effectLst>
                <a:outerShdw blurRad="38100" dist="38100" dir="2700000" algn="tl">
                  <a:srgbClr val="000000">
                    <a:alpha val="43137"/>
                  </a:srgbClr>
                </a:outerShdw>
              </a:effectLst>
            </a:endParaRPr>
          </a:p>
          <a:p>
            <a:pPr marL="457200" lvl="1" indent="-457200">
              <a:buNone/>
              <a:defRPr/>
            </a:pPr>
            <a:r>
              <a:rPr lang="en-US" sz="3500" dirty="0" smtClean="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https</a:t>
            </a:r>
            <a:r>
              <a:rPr lang="en-US" sz="3500" dirty="0" smtClean="0">
                <a:effectLst>
                  <a:outerShdw blurRad="38100" dist="38100" dir="2700000" algn="tl">
                    <a:srgbClr val="000000">
                      <a:alpha val="43137"/>
                    </a:srgbClr>
                  </a:outerShdw>
                </a:effectLst>
              </a:rPr>
              <a:t>://AskJAN.org/events/Trainings.cfm</a:t>
            </a:r>
            <a:endParaRPr lang="en-US" altLang="en-US" sz="2200" dirty="0" smtClean="0"/>
          </a:p>
        </p:txBody>
      </p:sp>
      <p:sp>
        <p:nvSpPr>
          <p:cNvPr id="3481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F09DE2B-01AC-4727-8065-52C3EFE112A3}"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34820"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Home</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3" name="Picture 2" descr="accessibility marker on key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171232"/>
            <a:ext cx="3273552" cy="2183875"/>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6: Monitoring the Accommodation</a:t>
            </a:r>
          </a:p>
          <a:p>
            <a:pPr lvl="1"/>
            <a:r>
              <a:rPr lang="en-US" altLang="en-US" b="1" dirty="0" smtClean="0"/>
              <a:t>Breakdown: </a:t>
            </a:r>
            <a:r>
              <a:rPr lang="en-US" altLang="en-US" dirty="0" smtClean="0"/>
              <a:t>Accommodation stops working</a:t>
            </a:r>
            <a:endParaRPr lang="en-US" altLang="en-US" dirty="0"/>
          </a:p>
          <a:p>
            <a:pPr lvl="1"/>
            <a:r>
              <a:rPr lang="en-US" altLang="en-US" b="1" dirty="0" smtClean="0"/>
              <a:t>Tip: </a:t>
            </a:r>
            <a:r>
              <a:rPr lang="en-US" altLang="en-US" dirty="0" smtClean="0"/>
              <a:t>Communicate!</a:t>
            </a:r>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934615448"/>
      </p:ext>
    </p:extLst>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Step 6: Monitoring the Accommodation</a:t>
            </a:r>
          </a:p>
          <a:p>
            <a:pPr lvl="1"/>
            <a:r>
              <a:rPr lang="en-US" altLang="en-US" b="1" dirty="0" smtClean="0"/>
              <a:t>Breakdown: </a:t>
            </a:r>
            <a:r>
              <a:rPr lang="en-US" altLang="en-US" dirty="0" smtClean="0"/>
              <a:t>Accommodation stops working</a:t>
            </a:r>
            <a:endParaRPr lang="en-US" altLang="en-US" dirty="0"/>
          </a:p>
          <a:p>
            <a:pPr lvl="1"/>
            <a:r>
              <a:rPr lang="en-US" altLang="en-US" b="1" dirty="0" smtClean="0"/>
              <a:t>Tip: </a:t>
            </a:r>
            <a:r>
              <a:rPr lang="en-US" altLang="en-US" dirty="0" smtClean="0"/>
              <a:t>Communicate!</a:t>
            </a:r>
          </a:p>
        </p:txBody>
      </p:sp>
      <p:sp>
        <p:nvSpPr>
          <p:cNvPr id="737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85F1D88-19D3-4BF6-A06F-F827E6FECC1D}" type="slidenum">
              <a:rPr lang="en-US" altLang="en-US" sz="1400" smtClean="0">
                <a:solidFill>
                  <a:srgbClr val="FFFFFF"/>
                </a:solidFill>
              </a:rPr>
              <a:pPr>
                <a:spcBef>
                  <a:spcPct val="0"/>
                </a:spcBef>
                <a:buFontTx/>
                <a:buNone/>
              </a:pPr>
              <a:t>31</a:t>
            </a:fld>
            <a:endParaRPr lang="en-US" altLang="en-US" sz="1400" smtClean="0">
              <a:solidFill>
                <a:srgbClr val="FFFFFF"/>
              </a:solidFill>
            </a:endParaRPr>
          </a:p>
        </p:txBody>
      </p:sp>
      <p:sp>
        <p:nvSpPr>
          <p:cNvPr id="737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 name="Picture 7" descr="Helpful Tips in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810000"/>
            <a:ext cx="3722014" cy="2234184"/>
          </a:xfrm>
          <a:prstGeom prst="rect">
            <a:avLst/>
          </a:prstGeom>
        </p:spPr>
      </p:pic>
    </p:spTree>
    <p:extLst>
      <p:ext uri="{BB962C8B-B14F-4D97-AF65-F5344CB8AC3E}">
        <p14:creationId xmlns:p14="http://schemas.microsoft.com/office/powerpoint/2010/main" val="2140437395"/>
      </p:ext>
    </p:extLst>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838200" y="1295400"/>
            <a:ext cx="7848600" cy="5184775"/>
          </a:xfrm>
        </p:spPr>
        <p:txBody>
          <a:bodyPr/>
          <a:lstStyle/>
          <a:p>
            <a:pPr eaLnBrk="1" hangingPunct="1"/>
            <a:endParaRPr lang="en-US" altLang="en-US" smtClean="0">
              <a:solidFill>
                <a:srgbClr val="00B0F0"/>
              </a:solidFill>
            </a:endParaRPr>
          </a:p>
        </p:txBody>
      </p:sp>
      <p:sp>
        <p:nvSpPr>
          <p:cNvPr id="8192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8FEFE22-28FA-4F10-9B21-5750C555E42B}" type="slidenum">
              <a:rPr lang="en-US" altLang="en-US" sz="1400" smtClean="0">
                <a:solidFill>
                  <a:srgbClr val="FFFFFF"/>
                </a:solidFill>
              </a:rPr>
              <a:pPr>
                <a:spcBef>
                  <a:spcPct val="0"/>
                </a:spcBef>
                <a:buFontTx/>
                <a:buNone/>
              </a:pPr>
              <a:t>32</a:t>
            </a:fld>
            <a:endParaRPr lang="en-US" altLang="en-US" sz="1400" smtClean="0">
              <a:solidFill>
                <a:srgbClr val="FFFFFF"/>
              </a:solidFill>
            </a:endParaRPr>
          </a:p>
        </p:txBody>
      </p:sp>
      <p:sp>
        <p:nvSpPr>
          <p:cNvPr id="81924"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Politics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81941" name="Picture 4" descr="Stay Tuned at AskJA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Rectangle 7"/>
          <p:cNvSpPr>
            <a:spLocks noChangeArrowheads="1"/>
          </p:cNvSpPr>
          <p:nvPr/>
        </p:nvSpPr>
        <p:spPr bwMode="auto">
          <a:xfrm>
            <a:off x="3886200" y="3048000"/>
            <a:ext cx="3128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a:solidFill>
                  <a:schemeClr val="bg1"/>
                </a:solidFill>
              </a:rPr>
              <a:t>Stay Tuned @  </a:t>
            </a:r>
          </a:p>
          <a:p>
            <a:pPr algn="ctr" eaLnBrk="1" hangingPunct="1">
              <a:spcBef>
                <a:spcPct val="0"/>
              </a:spcBef>
              <a:buClr>
                <a:srgbClr val="003399"/>
              </a:buClr>
              <a:buFontTx/>
              <a:buNone/>
            </a:pPr>
            <a:r>
              <a:rPr lang="en-US" altLang="en-US">
                <a:solidFill>
                  <a:schemeClr val="bg1"/>
                </a:solidFill>
              </a:rPr>
              <a:t>AskJAN.org</a:t>
            </a:r>
          </a:p>
          <a:p>
            <a:pPr algn="ctr" eaLnBrk="1" hangingPunct="1">
              <a:spcBef>
                <a:spcPct val="0"/>
              </a:spcBef>
              <a:buClr>
                <a:srgbClr val="003399"/>
              </a:buClr>
              <a:buFontTx/>
              <a:buNone/>
            </a:pPr>
            <a:endParaRPr lang="en-US" altLang="en-US">
              <a:solidFill>
                <a:schemeClr val="bg1"/>
              </a:solidFill>
            </a:endParaRPr>
          </a:p>
        </p:txBody>
      </p:sp>
      <p:sp>
        <p:nvSpPr>
          <p:cNvPr id="11" name="Rectangle 10"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838200" y="1219200"/>
            <a:ext cx="7848600" cy="5184775"/>
          </a:xfrm>
        </p:spPr>
        <p:txBody>
          <a:bodyPr/>
          <a:lstStyle/>
          <a:p>
            <a:pPr eaLnBrk="1" hangingPunct="1"/>
            <a:endParaRPr lang="en-US" altLang="en-US" dirty="0" smtClean="0">
              <a:solidFill>
                <a:srgbClr val="00B0F0"/>
              </a:solidFill>
            </a:endParaRPr>
          </a:p>
          <a:p>
            <a:pPr marL="0" indent="0" eaLnBrk="1" hangingPunct="1"/>
            <a:r>
              <a:rPr lang="en-US" altLang="en-US" dirty="0" smtClean="0">
                <a:solidFill>
                  <a:srgbClr val="00B0F0"/>
                </a:solidFill>
              </a:rPr>
              <a:t>Activities of Daily Living: http://</a:t>
            </a:r>
            <a:r>
              <a:rPr lang="en-US" altLang="en-US" dirty="0" err="1" smtClean="0">
                <a:solidFill>
                  <a:srgbClr val="00B0F0"/>
                </a:solidFill>
              </a:rPr>
              <a:t>whill.com</a:t>
            </a:r>
            <a:endParaRPr lang="en-US" altLang="en-US" dirty="0" smtClean="0">
              <a:solidFill>
                <a:srgbClr val="00B0F0"/>
              </a:solidFill>
            </a:endParaRPr>
          </a:p>
          <a:p>
            <a:pPr marL="857250" lvl="1" indent="-457200" eaLnBrk="1" hangingPunct="1"/>
            <a:r>
              <a:rPr lang="en-US" altLang="en-US" dirty="0" smtClean="0"/>
              <a:t>Model M Wheelchair</a:t>
            </a:r>
          </a:p>
        </p:txBody>
      </p:sp>
      <p:sp>
        <p:nvSpPr>
          <p:cNvPr id="9216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41D87A1-738E-4454-9DD6-8BCABBB9D19B}"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sp>
        <p:nvSpPr>
          <p:cNvPr id="92164"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9" name="Table 8"/>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7" name="Picture 6" descr="Model M WHILL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2743200"/>
            <a:ext cx="3181350" cy="3181350"/>
          </a:xfrm>
          <a:prstGeom prst="rect">
            <a:avLst/>
          </a:prstGeom>
        </p:spPr>
        <p:style>
          <a:lnRef idx="0">
            <a:schemeClr val="dk1"/>
          </a:lnRef>
          <a:fillRef idx="3">
            <a:schemeClr val="dk1"/>
          </a:fillRef>
          <a:effectRef idx="3">
            <a:schemeClr val="dk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838200" y="1219200"/>
            <a:ext cx="7848600" cy="5184775"/>
          </a:xfrm>
        </p:spPr>
        <p:txBody>
          <a:bodyPr/>
          <a:lstStyle/>
          <a:p>
            <a:pPr eaLnBrk="1" hangingPunct="1"/>
            <a:endParaRPr lang="en-US" altLang="en-US" dirty="0" smtClean="0">
              <a:solidFill>
                <a:srgbClr val="00B0F0"/>
              </a:solidFill>
            </a:endParaRPr>
          </a:p>
          <a:p>
            <a:pPr marL="0" indent="0" eaLnBrk="1" hangingPunct="1"/>
            <a:r>
              <a:rPr lang="en-US" altLang="en-US" dirty="0" smtClean="0">
                <a:solidFill>
                  <a:srgbClr val="00B0F0"/>
                </a:solidFill>
              </a:rPr>
              <a:t>Performing Tasks: http://</a:t>
            </a:r>
            <a:r>
              <a:rPr lang="en-US" altLang="en-US" dirty="0" err="1" smtClean="0">
                <a:solidFill>
                  <a:srgbClr val="00B0F0"/>
                </a:solidFill>
              </a:rPr>
              <a:t>clemsonlife.org</a:t>
            </a:r>
            <a:endParaRPr lang="en-US" altLang="en-US" dirty="0" smtClean="0">
              <a:solidFill>
                <a:srgbClr val="00B0F0"/>
              </a:solidFill>
            </a:endParaRPr>
          </a:p>
          <a:p>
            <a:pPr marL="857250" lvl="1" indent="-457200" eaLnBrk="1" hangingPunct="1"/>
            <a:r>
              <a:rPr lang="en-US" b="1" dirty="0" err="1" smtClean="0"/>
              <a:t>TaskAnalysisLife</a:t>
            </a:r>
            <a:endParaRPr lang="en-US" altLang="en-US" dirty="0" smtClean="0"/>
          </a:p>
        </p:txBody>
      </p:sp>
      <p:sp>
        <p:nvSpPr>
          <p:cNvPr id="9216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41D87A1-738E-4454-9DD6-8BCABBB9D19B}" type="slidenum">
              <a:rPr lang="en-US" altLang="en-US" sz="1400" smtClean="0">
                <a:solidFill>
                  <a:srgbClr val="FFFFFF"/>
                </a:solidFill>
              </a:rPr>
              <a:pPr>
                <a:spcBef>
                  <a:spcPct val="0"/>
                </a:spcBef>
                <a:buFontTx/>
                <a:buNone/>
              </a:pPr>
              <a:t>34</a:t>
            </a:fld>
            <a:endParaRPr lang="en-US" altLang="en-US" sz="1400" smtClean="0">
              <a:solidFill>
                <a:srgbClr val="FFFFFF"/>
              </a:solidFill>
            </a:endParaRPr>
          </a:p>
        </p:txBody>
      </p:sp>
      <p:sp>
        <p:nvSpPr>
          <p:cNvPr id="92164"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9" name="Table 8"/>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screenshot of home menu for TaskAnalysisLife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275" y="2362200"/>
            <a:ext cx="2143125" cy="3810000"/>
          </a:xfrm>
          <a:prstGeom prst="rect">
            <a:avLst/>
          </a:prstGeom>
        </p:spPr>
      </p:pic>
      <p:pic>
        <p:nvPicPr>
          <p:cNvPr id="3" name="Picture 2" descr="Location screenshot of TaskAnalysisLife a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990850"/>
            <a:ext cx="3733800" cy="2800350"/>
          </a:xfrm>
          <a:prstGeom prst="rect">
            <a:avLst/>
          </a:prstGeom>
        </p:spPr>
      </p:pic>
    </p:spTree>
    <p:extLst>
      <p:ext uri="{BB962C8B-B14F-4D97-AF65-F5344CB8AC3E}">
        <p14:creationId xmlns:p14="http://schemas.microsoft.com/office/powerpoint/2010/main" val="1242700390"/>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838200" y="12192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Performing Tasks: </a:t>
            </a:r>
            <a:r>
              <a:rPr lang="en-US" altLang="en-US" dirty="0">
                <a:solidFill>
                  <a:srgbClr val="00B0F0"/>
                </a:solidFill>
              </a:rPr>
              <a:t>https</a:t>
            </a:r>
            <a:r>
              <a:rPr lang="en-US" altLang="en-US" dirty="0" smtClean="0">
                <a:solidFill>
                  <a:srgbClr val="00B0F0"/>
                </a:solidFill>
              </a:rPr>
              <a:t>://</a:t>
            </a:r>
            <a:r>
              <a:rPr lang="en-US" altLang="en-US" dirty="0" err="1" smtClean="0">
                <a:solidFill>
                  <a:srgbClr val="00B0F0"/>
                </a:solidFill>
              </a:rPr>
              <a:t>instantpot.com</a:t>
            </a:r>
            <a:endParaRPr lang="en-US" altLang="en-US" dirty="0" smtClean="0">
              <a:solidFill>
                <a:srgbClr val="00B0F0"/>
              </a:solidFill>
            </a:endParaRPr>
          </a:p>
          <a:p>
            <a:pPr marL="857250" lvl="1" indent="-457200" eaLnBrk="1" hangingPunct="1"/>
            <a:r>
              <a:rPr lang="en-US" dirty="0"/>
              <a:t>Instant Pot IP-Smart Bluetooth-Enabled Multifunctional Pressure Cooker</a:t>
            </a:r>
            <a:endParaRPr lang="en-US" altLang="en-US" dirty="0" smtClean="0"/>
          </a:p>
        </p:txBody>
      </p:sp>
      <p:sp>
        <p:nvSpPr>
          <p:cNvPr id="9421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5E8AFD1-15B8-40CE-8253-C31FFB125EE3}" type="slidenum">
              <a:rPr lang="en-US" altLang="en-US" sz="1400" smtClean="0">
                <a:solidFill>
                  <a:srgbClr val="FFFFFF"/>
                </a:solidFill>
              </a:rPr>
              <a:pPr>
                <a:spcBef>
                  <a:spcPct val="0"/>
                </a:spcBef>
                <a:buFontTx/>
                <a:buNone/>
              </a:pPr>
              <a:t>35</a:t>
            </a:fld>
            <a:endParaRPr lang="en-US" altLang="en-US" sz="1400" smtClean="0">
              <a:solidFill>
                <a:srgbClr val="FFFFFF"/>
              </a:solidFill>
            </a:endParaRPr>
          </a:p>
        </p:txBody>
      </p:sp>
      <p:sp>
        <p:nvSpPr>
          <p:cNvPr id="9421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9" name="Table 8"/>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3" name="Picture 2" descr="Instant Pot and i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124200"/>
            <a:ext cx="3009900" cy="3009900"/>
          </a:xfrm>
          <a:prstGeom prst="rect">
            <a:avLst/>
          </a:prstGeom>
        </p:spPr>
      </p:pic>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838200" y="12192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Performing Tasks: http</a:t>
            </a:r>
            <a:r>
              <a:rPr lang="en-US" altLang="en-US" dirty="0">
                <a:solidFill>
                  <a:srgbClr val="00B0F0"/>
                </a:solidFill>
              </a:rPr>
              <a:t>://</a:t>
            </a:r>
            <a:r>
              <a:rPr lang="en-US" altLang="en-US" dirty="0" err="1" smtClean="0">
                <a:solidFill>
                  <a:srgbClr val="00B0F0"/>
                </a:solidFill>
              </a:rPr>
              <a:t>soar.askjan.org</a:t>
            </a:r>
            <a:r>
              <a:rPr lang="en-US" altLang="en-US" dirty="0" smtClean="0">
                <a:solidFill>
                  <a:srgbClr val="00B0F0"/>
                </a:solidFill>
              </a:rPr>
              <a:t>/</a:t>
            </a:r>
          </a:p>
          <a:p>
            <a:pPr marL="857250" lvl="1" indent="-457200" eaLnBrk="1" hangingPunct="1"/>
            <a:r>
              <a:rPr lang="en-US" dirty="0" smtClean="0"/>
              <a:t>Over-Stove Mirror</a:t>
            </a:r>
            <a:endParaRPr lang="en-US" altLang="en-US" dirty="0" smtClean="0"/>
          </a:p>
        </p:txBody>
      </p:sp>
      <p:sp>
        <p:nvSpPr>
          <p:cNvPr id="9421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5E8AFD1-15B8-40CE-8253-C31FFB125EE3}" type="slidenum">
              <a:rPr lang="en-US" altLang="en-US" sz="1400" smtClean="0">
                <a:solidFill>
                  <a:srgbClr val="FFFFFF"/>
                </a:solidFill>
              </a:rPr>
              <a:pPr>
                <a:spcBef>
                  <a:spcPct val="0"/>
                </a:spcBef>
                <a:buFontTx/>
                <a:buNone/>
              </a:pPr>
              <a:t>36</a:t>
            </a:fld>
            <a:endParaRPr lang="en-US" altLang="en-US" sz="1400" smtClean="0">
              <a:solidFill>
                <a:srgbClr val="FFFFFF"/>
              </a:solidFill>
            </a:endParaRPr>
          </a:p>
        </p:txBody>
      </p:sp>
      <p:sp>
        <p:nvSpPr>
          <p:cNvPr id="9421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9" name="Table 8"/>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over-stove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2819400"/>
            <a:ext cx="4643284" cy="3271405"/>
          </a:xfrm>
          <a:prstGeom prst="rect">
            <a:avLst/>
          </a:prstGeom>
        </p:spPr>
      </p:pic>
    </p:spTree>
    <p:extLst>
      <p:ext uri="{BB962C8B-B14F-4D97-AF65-F5344CB8AC3E}">
        <p14:creationId xmlns:p14="http://schemas.microsoft.com/office/powerpoint/2010/main" val="3203233119"/>
      </p:ext>
    </p:extLst>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sz="2600" dirty="0" smtClean="0">
                <a:solidFill>
                  <a:srgbClr val="00B0F0"/>
                </a:solidFill>
              </a:rPr>
              <a:t>Accessing Information: http://</a:t>
            </a:r>
            <a:r>
              <a:rPr lang="en-US" altLang="en-US" sz="2600" dirty="0" err="1" smtClean="0">
                <a:solidFill>
                  <a:srgbClr val="00B0F0"/>
                </a:solidFill>
              </a:rPr>
              <a:t>www.blitab.com</a:t>
            </a:r>
            <a:endParaRPr lang="en-US" altLang="en-US" sz="2600" dirty="0" smtClean="0">
              <a:solidFill>
                <a:srgbClr val="00B0F0"/>
              </a:solidFill>
            </a:endParaRPr>
          </a:p>
          <a:p>
            <a:pPr lvl="1"/>
            <a:r>
              <a:rPr lang="en-US" altLang="en-US" dirty="0" smtClean="0"/>
              <a:t>Instagram</a:t>
            </a:r>
            <a:endParaRPr lang="en-US" dirty="0">
              <a:hlinkClick r:id="rId3"/>
            </a:endParaRPr>
          </a:p>
          <a:p>
            <a:pPr lvl="1"/>
            <a:endParaRPr lang="en-US" altLang="en-US" dirty="0" smtClean="0"/>
          </a:p>
        </p:txBody>
      </p:sp>
      <p:sp>
        <p:nvSpPr>
          <p:cNvPr id="9011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F18DEAC-4803-4C10-B871-111AFB2FD7CF}" type="slidenum">
              <a:rPr lang="en-US" altLang="en-US" sz="1400" smtClean="0">
                <a:solidFill>
                  <a:srgbClr val="FFFFFF"/>
                </a:solidFill>
              </a:rPr>
              <a:pPr>
                <a:spcBef>
                  <a:spcPct val="0"/>
                </a:spcBef>
                <a:buFontTx/>
                <a:buNone/>
              </a:pPr>
              <a:t>37</a:t>
            </a:fld>
            <a:endParaRPr lang="en-US" altLang="en-US" sz="1400" smtClean="0">
              <a:solidFill>
                <a:srgbClr val="FFFFFF"/>
              </a:solidFill>
            </a:endParaRPr>
          </a:p>
        </p:txBody>
      </p:sp>
      <p:sp>
        <p:nvSpPr>
          <p:cNvPr id="90116"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9" name="Table 8"/>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Instagram alternative text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667000"/>
            <a:ext cx="2934822" cy="3581400"/>
          </a:xfrm>
          <a:prstGeom prst="rect">
            <a:avLst/>
          </a:prstGeom>
        </p:spPr>
        <p:style>
          <a:lnRef idx="0">
            <a:schemeClr val="dk1"/>
          </a:lnRef>
          <a:fillRef idx="3">
            <a:schemeClr val="dk1"/>
          </a:fillRef>
          <a:effectRef idx="3">
            <a:schemeClr val="dk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sz="2700" dirty="0" smtClean="0">
                <a:solidFill>
                  <a:srgbClr val="00B0F0"/>
                </a:solidFill>
              </a:rPr>
              <a:t>Accessing Information: </a:t>
            </a:r>
            <a:r>
              <a:rPr lang="en-US" altLang="en-US" sz="2700" dirty="0">
                <a:solidFill>
                  <a:srgbClr val="00B0F0"/>
                </a:solidFill>
              </a:rPr>
              <a:t>https</a:t>
            </a:r>
            <a:r>
              <a:rPr lang="en-US" altLang="en-US" sz="2700" dirty="0" smtClean="0">
                <a:solidFill>
                  <a:srgbClr val="00B0F0"/>
                </a:solidFill>
              </a:rPr>
              <a:t>://</a:t>
            </a:r>
            <a:r>
              <a:rPr lang="en-US" altLang="en-US" sz="2700" dirty="0" err="1" smtClean="0">
                <a:solidFill>
                  <a:srgbClr val="00B0F0"/>
                </a:solidFill>
              </a:rPr>
              <a:t>www.tactonom</a:t>
            </a:r>
            <a:endParaRPr lang="en-US" altLang="en-US" sz="2700" dirty="0" smtClean="0">
              <a:solidFill>
                <a:srgbClr val="00B0F0"/>
              </a:solidFill>
            </a:endParaRPr>
          </a:p>
          <a:p>
            <a:pPr lvl="1"/>
            <a:r>
              <a:rPr lang="en-US" altLang="en-US" dirty="0" err="1" smtClean="0"/>
              <a:t>Tactonom</a:t>
            </a:r>
            <a:endParaRPr lang="en-US" altLang="en-US" dirty="0" smtClean="0"/>
          </a:p>
        </p:txBody>
      </p:sp>
      <p:sp>
        <p:nvSpPr>
          <p:cNvPr id="8601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00B97EC-933D-4C86-A07B-8A56E6B202BE}" type="slidenum">
              <a:rPr lang="en-US" altLang="en-US" sz="1400" smtClean="0">
                <a:solidFill>
                  <a:srgbClr val="FFFFFF"/>
                </a:solidFill>
              </a:rPr>
              <a:pPr>
                <a:spcBef>
                  <a:spcPct val="0"/>
                </a:spcBef>
                <a:buFontTx/>
                <a:buNone/>
              </a:pPr>
              <a:t>38</a:t>
            </a:fld>
            <a:endParaRPr lang="en-US" altLang="en-US" sz="1400" smtClean="0">
              <a:solidFill>
                <a:srgbClr val="FFFFFF"/>
              </a:solidFill>
            </a:endParaRPr>
          </a:p>
        </p:txBody>
      </p:sp>
      <p:sp>
        <p:nvSpPr>
          <p:cNvPr id="86020"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11" name="Table 10"/>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5" name="Picture 4" descr="Tacton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4323515" cy="3479689"/>
          </a:xfrm>
          <a:prstGeom prst="rect">
            <a:avLst/>
          </a:prstGeom>
        </p:spPr>
      </p:pic>
    </p:spTree>
    <p:extLst>
      <p:ext uri="{BB962C8B-B14F-4D97-AF65-F5344CB8AC3E}">
        <p14:creationId xmlns:p14="http://schemas.microsoft.com/office/powerpoint/2010/main" val="1881789853"/>
      </p:ext>
    </p:extLst>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Performing Tasks: https://</a:t>
            </a:r>
            <a:r>
              <a:rPr lang="en-US" altLang="en-US" dirty="0" err="1" smtClean="0">
                <a:solidFill>
                  <a:srgbClr val="00B0F0"/>
                </a:solidFill>
              </a:rPr>
              <a:t>dozop.com</a:t>
            </a:r>
            <a:endParaRPr lang="en-US" altLang="en-US" dirty="0" smtClean="0">
              <a:solidFill>
                <a:srgbClr val="00B0F0"/>
              </a:solidFill>
            </a:endParaRPr>
          </a:p>
          <a:p>
            <a:pPr lvl="1"/>
            <a:r>
              <a:rPr lang="en-US" altLang="en-US" dirty="0" err="1" smtClean="0"/>
              <a:t>Dozop</a:t>
            </a:r>
            <a:endParaRPr lang="en-US" altLang="en-US" dirty="0" smtClean="0"/>
          </a:p>
        </p:txBody>
      </p:sp>
      <p:sp>
        <p:nvSpPr>
          <p:cNvPr id="8397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577BDCA-3EA6-4731-B166-2C5BA568EC52}" type="slidenum">
              <a:rPr lang="en-US" altLang="en-US" sz="1400" smtClean="0">
                <a:solidFill>
                  <a:srgbClr val="FFFFFF"/>
                </a:solidFill>
              </a:rPr>
              <a:pPr>
                <a:spcBef>
                  <a:spcPct val="0"/>
                </a:spcBef>
                <a:buFontTx/>
                <a:buNone/>
              </a:pPr>
              <a:t>39</a:t>
            </a:fld>
            <a:endParaRPr lang="en-US" altLang="en-US" sz="1400" smtClean="0">
              <a:solidFill>
                <a:srgbClr val="FFFFFF"/>
              </a:solidFill>
            </a:endParaRPr>
          </a:p>
        </p:txBody>
      </p:sp>
      <p:sp>
        <p:nvSpPr>
          <p:cNvPr id="8397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11" name="Table 10"/>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4" name="Picture 3" descr="dozop dol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286000"/>
            <a:ext cx="3975100" cy="3975100"/>
          </a:xfrm>
          <a:prstGeom prst="rect">
            <a:avLst/>
          </a:prstGeom>
        </p:spPr>
      </p:pic>
    </p:spTree>
    <p:extLst>
      <p:ext uri="{BB962C8B-B14F-4D97-AF65-F5344CB8AC3E}">
        <p14:creationId xmlns:p14="http://schemas.microsoft.com/office/powerpoint/2010/main" val="314570077"/>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838200" y="1295400"/>
            <a:ext cx="7848600" cy="5184775"/>
          </a:xfrm>
        </p:spPr>
        <p:txBody>
          <a:bodyPr>
            <a:noAutofit/>
          </a:bodyPr>
          <a:lstStyle/>
          <a:p>
            <a:pPr eaLnBrk="1" hangingPunct="1">
              <a:defRPr/>
            </a:pPr>
            <a:endParaRPr lang="en-US" altLang="en-US" dirty="0" smtClean="0">
              <a:solidFill>
                <a:srgbClr val="00B0F0"/>
              </a:solidFill>
            </a:endParaRPr>
          </a:p>
          <a:p>
            <a:pPr eaLnBrk="1" hangingPunct="1">
              <a:defRPr/>
            </a:pPr>
            <a:r>
              <a:rPr lang="en-US" altLang="en-US" dirty="0" smtClean="0">
                <a:solidFill>
                  <a:srgbClr val="00B0F0"/>
                </a:solidFill>
              </a:rPr>
              <a:t>From JAN: Just-in-Time Training Videos</a:t>
            </a:r>
          </a:p>
          <a:p>
            <a:pPr lvl="1">
              <a:spcBef>
                <a:spcPts val="1200"/>
              </a:spcBef>
              <a:defRPr/>
            </a:pPr>
            <a:r>
              <a:rPr lang="en-US" altLang="en-US" sz="2000" dirty="0" smtClean="0"/>
              <a:t>Interviewing </a:t>
            </a:r>
            <a:r>
              <a:rPr lang="en-US" altLang="en-US" sz="2000" dirty="0"/>
              <a:t>an applicant with autism</a:t>
            </a:r>
          </a:p>
          <a:p>
            <a:pPr lvl="1">
              <a:spcBef>
                <a:spcPts val="1200"/>
              </a:spcBef>
              <a:defRPr/>
            </a:pPr>
            <a:r>
              <a:rPr lang="en-US" altLang="en-US" sz="2000" dirty="0" smtClean="0"/>
              <a:t>Managing </a:t>
            </a:r>
            <a:r>
              <a:rPr lang="en-US" altLang="en-US" sz="2000" dirty="0"/>
              <a:t>an accommodation request</a:t>
            </a:r>
          </a:p>
          <a:p>
            <a:pPr lvl="1">
              <a:spcBef>
                <a:spcPts val="1200"/>
              </a:spcBef>
              <a:defRPr/>
            </a:pPr>
            <a:r>
              <a:rPr lang="en-US" altLang="en-US" sz="2000" dirty="0" smtClean="0"/>
              <a:t>Managing </a:t>
            </a:r>
            <a:r>
              <a:rPr lang="en-US" altLang="en-US" sz="2000" dirty="0"/>
              <a:t>an accommodation that surfaces during a performance review </a:t>
            </a:r>
          </a:p>
          <a:p>
            <a:pPr lvl="1">
              <a:spcBef>
                <a:spcPts val="1200"/>
              </a:spcBef>
              <a:defRPr/>
            </a:pPr>
            <a:r>
              <a:rPr lang="en-US" altLang="en-US" sz="2000" dirty="0" smtClean="0"/>
              <a:t>Retaining </a:t>
            </a:r>
            <a:r>
              <a:rPr lang="en-US" altLang="en-US" sz="2000" dirty="0"/>
              <a:t>an individual with a chronic health condition</a:t>
            </a:r>
          </a:p>
          <a:p>
            <a:pPr lvl="1">
              <a:spcBef>
                <a:spcPts val="1200"/>
              </a:spcBef>
              <a:defRPr/>
            </a:pPr>
            <a:r>
              <a:rPr lang="en-US" altLang="en-US" sz="2000" dirty="0" smtClean="0"/>
              <a:t>Communicating </a:t>
            </a:r>
            <a:r>
              <a:rPr lang="en-US" altLang="en-US" sz="2000" dirty="0"/>
              <a:t>with someone with a speech impairment</a:t>
            </a:r>
          </a:p>
          <a:p>
            <a:pPr lvl="1">
              <a:spcBef>
                <a:spcPts val="1200"/>
              </a:spcBef>
              <a:defRPr/>
            </a:pPr>
            <a:r>
              <a:rPr lang="en-US" altLang="en-US" sz="2000" dirty="0" smtClean="0"/>
              <a:t>Returning </a:t>
            </a:r>
            <a:r>
              <a:rPr lang="en-US" altLang="en-US" sz="2000" dirty="0"/>
              <a:t>an injured employee to </a:t>
            </a:r>
            <a:r>
              <a:rPr lang="en-US" altLang="en-US" sz="2000" dirty="0" smtClean="0"/>
              <a:t>work</a:t>
            </a:r>
          </a:p>
          <a:p>
            <a:pPr lvl="1">
              <a:spcBef>
                <a:spcPts val="1200"/>
              </a:spcBef>
              <a:defRPr/>
            </a:pPr>
            <a:endParaRPr lang="en-US" sz="1200" dirty="0" smtClean="0">
              <a:effectLst>
                <a:outerShdw blurRad="38100" dist="38100" dir="2700000" algn="tl">
                  <a:srgbClr val="000000">
                    <a:alpha val="43137"/>
                  </a:srgbClr>
                </a:outerShdw>
              </a:effectLst>
            </a:endParaRPr>
          </a:p>
          <a:p>
            <a:pPr marL="914400" lvl="2" indent="-914400" algn="ctr">
              <a:buNone/>
              <a:defRPr/>
            </a:pPr>
            <a:r>
              <a:rPr lang="en-US" sz="3300" dirty="0">
                <a:effectLst>
                  <a:outerShdw blurRad="38100" dist="38100" dir="2700000" algn="tl">
                    <a:srgbClr val="000000">
                      <a:alpha val="43137"/>
                    </a:srgbClr>
                  </a:outerShdw>
                </a:effectLst>
              </a:rPr>
              <a:t>https://</a:t>
            </a:r>
            <a:r>
              <a:rPr lang="en-US" sz="3300" dirty="0" err="1" smtClean="0">
                <a:effectLst>
                  <a:outerShdw blurRad="38100" dist="38100" dir="2700000" algn="tl">
                    <a:srgbClr val="000000">
                      <a:alpha val="43137"/>
                    </a:srgbClr>
                  </a:outerShdw>
                </a:effectLst>
              </a:rPr>
              <a:t>www.youtube.com</a:t>
            </a:r>
            <a:r>
              <a:rPr lang="en-US" sz="3300" dirty="0" smtClean="0">
                <a:effectLst>
                  <a:outerShdw blurRad="38100" dist="38100" dir="2700000" algn="tl">
                    <a:srgbClr val="000000">
                      <a:alpha val="43137"/>
                    </a:srgbClr>
                  </a:outerShdw>
                </a:effectLst>
              </a:rPr>
              <a:t>/</a:t>
            </a:r>
            <a:r>
              <a:rPr lang="en-US" sz="3300" dirty="0" err="1" smtClean="0">
                <a:effectLst>
                  <a:outerShdw blurRad="38100" dist="38100" dir="2700000" algn="tl">
                    <a:srgbClr val="000000">
                      <a:alpha val="43137"/>
                    </a:srgbClr>
                  </a:outerShdw>
                </a:effectLst>
              </a:rPr>
              <a:t>JANinformation</a:t>
            </a:r>
            <a:endParaRPr lang="en-US" altLang="en-US" sz="3300" dirty="0" smtClean="0"/>
          </a:p>
        </p:txBody>
      </p:sp>
      <p:sp>
        <p:nvSpPr>
          <p:cNvPr id="368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E1551B6-23FF-402C-BD2F-C01B36B04CAB}"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sp>
        <p:nvSpPr>
          <p:cNvPr id="3686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Home</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endParaRPr>
          </a:p>
          <a:p>
            <a:pPr eaLnBrk="1" hangingPunct="1">
              <a:defRPr/>
            </a:pPr>
            <a:r>
              <a:rPr lang="en-US" sz="2600" dirty="0" smtClean="0">
                <a:solidFill>
                  <a:srgbClr val="00B0F0"/>
                </a:solidFill>
              </a:rPr>
              <a:t>Performing Tasks: https://</a:t>
            </a:r>
            <a:r>
              <a:rPr lang="en-US" sz="2600" dirty="0" err="1" smtClean="0">
                <a:solidFill>
                  <a:srgbClr val="00B0F0"/>
                </a:solidFill>
              </a:rPr>
              <a:t>www.Caltech.edu</a:t>
            </a:r>
            <a:endParaRPr lang="en-US" sz="2600" dirty="0" smtClean="0">
              <a:solidFill>
                <a:srgbClr val="00B0F0"/>
              </a:solidFill>
            </a:endParaRPr>
          </a:p>
          <a:p>
            <a:pPr marL="857250" lvl="1" indent="-457200" eaLnBrk="1" hangingPunct="1">
              <a:defRPr/>
            </a:pPr>
            <a:r>
              <a:rPr lang="en-US" dirty="0" smtClean="0"/>
              <a:t>Cognitive Augmented Reality Assistant (CARA)</a:t>
            </a:r>
          </a:p>
          <a:p>
            <a:pPr marL="857250" lvl="1" indent="-457200" eaLnBrk="1" hangingPunct="1">
              <a:defRPr/>
            </a:pPr>
            <a:r>
              <a:rPr lang="en-US" dirty="0" smtClean="0"/>
              <a:t>Microsoft’s HoloLens</a:t>
            </a:r>
          </a:p>
          <a:p>
            <a:pPr lvl="1">
              <a:defRPr/>
            </a:pPr>
            <a:endParaRPr lang="en-US" dirty="0" smtClean="0"/>
          </a:p>
          <a:p>
            <a:pPr lvl="1">
              <a:defRPr/>
            </a:pPr>
            <a:endParaRPr lang="en-US" dirty="0" smtClean="0"/>
          </a:p>
        </p:txBody>
      </p:sp>
      <p:sp>
        <p:nvSpPr>
          <p:cNvPr id="983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0B12DD1-EDFF-4122-A01E-1F1C9817E7D2}" type="slidenum">
              <a:rPr lang="en-US" altLang="en-US" sz="1400" smtClean="0">
                <a:solidFill>
                  <a:srgbClr val="FFFFFF"/>
                </a:solidFill>
              </a:rPr>
              <a:pPr>
                <a:spcBef>
                  <a:spcPct val="0"/>
                </a:spcBef>
                <a:buFontTx/>
                <a:buNone/>
              </a:pPr>
              <a:t>40</a:t>
            </a:fld>
            <a:endParaRPr lang="en-US" altLang="en-US" sz="1400" smtClean="0">
              <a:solidFill>
                <a:srgbClr val="FFFFFF"/>
              </a:solidFill>
            </a:endParaRPr>
          </a:p>
        </p:txBody>
      </p:sp>
      <p:sp>
        <p:nvSpPr>
          <p:cNvPr id="9830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8" name="Table 7"/>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Microsoft’s HoloLen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200400"/>
            <a:ext cx="4572000" cy="3046095"/>
          </a:xfrm>
          <a:prstGeom prst="rect">
            <a:avLst/>
          </a:prstGeom>
        </p:spPr>
        <p:style>
          <a:lnRef idx="0">
            <a:schemeClr val="accent6"/>
          </a:lnRef>
          <a:fillRef idx="3">
            <a:schemeClr val="accent6"/>
          </a:fillRef>
          <a:effectRef idx="3">
            <a:schemeClr val="accent6"/>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Performing Tasks: </a:t>
            </a:r>
            <a:r>
              <a:rPr lang="en-US" altLang="en-US" dirty="0">
                <a:solidFill>
                  <a:srgbClr val="00B0F0"/>
                </a:solidFill>
              </a:rPr>
              <a:t>http</a:t>
            </a:r>
            <a:r>
              <a:rPr lang="en-US" altLang="en-US" dirty="0" smtClean="0">
                <a:solidFill>
                  <a:srgbClr val="00B0F0"/>
                </a:solidFill>
              </a:rPr>
              <a:t>://</a:t>
            </a:r>
            <a:r>
              <a:rPr lang="en-US" altLang="en-US" dirty="0" err="1" smtClean="0">
                <a:solidFill>
                  <a:srgbClr val="00B0F0"/>
                </a:solidFill>
              </a:rPr>
              <a:t>www.microsoft.com</a:t>
            </a:r>
            <a:endParaRPr lang="en-US" altLang="en-US" dirty="0" smtClean="0">
              <a:solidFill>
                <a:srgbClr val="00B0F0"/>
              </a:solidFill>
            </a:endParaRPr>
          </a:p>
          <a:p>
            <a:pPr marL="857250" lvl="1" indent="-457200" eaLnBrk="1" hangingPunct="1"/>
            <a:r>
              <a:rPr lang="en-US" altLang="en-US" dirty="0" smtClean="0"/>
              <a:t>Code Jumper</a:t>
            </a:r>
          </a:p>
          <a:p>
            <a:pPr marL="857250" lvl="1" indent="-457200" eaLnBrk="1" hangingPunct="1"/>
            <a:r>
              <a:rPr lang="en-US" dirty="0"/>
              <a:t>American Printing House for the Blind</a:t>
            </a:r>
            <a:endParaRPr lang="en-US" altLang="en-US" dirty="0" smtClean="0"/>
          </a:p>
        </p:txBody>
      </p:sp>
      <p:sp>
        <p:nvSpPr>
          <p:cNvPr id="880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CD8C9A6-D45D-4EC8-9356-D058AA80F159}" type="slidenum">
              <a:rPr lang="en-US" altLang="en-US" sz="1400" smtClean="0">
                <a:solidFill>
                  <a:srgbClr val="FFFFFF"/>
                </a:solidFill>
              </a:rPr>
              <a:pPr>
                <a:spcBef>
                  <a:spcPct val="0"/>
                </a:spcBef>
                <a:buFontTx/>
                <a:buNone/>
              </a:pPr>
              <a:t>41</a:t>
            </a:fld>
            <a:endParaRPr lang="en-US" altLang="en-US" sz="1400" smtClean="0">
              <a:solidFill>
                <a:srgbClr val="FFFFFF"/>
              </a:solidFill>
            </a:endParaRPr>
          </a:p>
        </p:txBody>
      </p:sp>
      <p:sp>
        <p:nvSpPr>
          <p:cNvPr id="8806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8" name="Table 7"/>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5" name="Picture 4" descr="code jumper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352800"/>
            <a:ext cx="4800600" cy="2700338"/>
          </a:xfrm>
          <a:prstGeom prst="rect">
            <a:avLst/>
          </a:prstGeom>
        </p:spPr>
        <p:style>
          <a:lnRef idx="0">
            <a:schemeClr val="accent5"/>
          </a:lnRef>
          <a:fillRef idx="3">
            <a:schemeClr val="accent5"/>
          </a:fillRef>
          <a:effectRef idx="3">
            <a:schemeClr val="accent5"/>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838200" y="1295400"/>
            <a:ext cx="7848600" cy="5184775"/>
          </a:xfrm>
        </p:spPr>
        <p:txBody>
          <a:bodyPr/>
          <a:lstStyle/>
          <a:p>
            <a:pPr eaLnBrk="1" hangingPunct="1"/>
            <a:r>
              <a:rPr lang="en-US" altLang="en-US" smtClean="0">
                <a:solidFill>
                  <a:srgbClr val="00B0F0"/>
                </a:solidFill>
              </a:rPr>
              <a:t> </a:t>
            </a:r>
          </a:p>
        </p:txBody>
      </p:sp>
      <p:sp>
        <p:nvSpPr>
          <p:cNvPr id="10649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ED4D33F-7D90-4D83-940B-75AEFC07303E}" type="slidenum">
              <a:rPr lang="en-US" altLang="en-US" sz="1400" smtClean="0">
                <a:solidFill>
                  <a:srgbClr val="FFFFFF"/>
                </a:solidFill>
              </a:rPr>
              <a:pPr>
                <a:spcBef>
                  <a:spcPct val="0"/>
                </a:spcBef>
                <a:buFontTx/>
                <a:buNone/>
              </a:pPr>
              <a:t>42</a:t>
            </a:fld>
            <a:endParaRPr lang="en-US" altLang="en-US" sz="1400" smtClean="0">
              <a:solidFill>
                <a:srgbClr val="FFFFFF"/>
              </a:solidFill>
            </a:endParaRPr>
          </a:p>
        </p:txBody>
      </p:sp>
      <p:sp>
        <p:nvSpPr>
          <p:cNvPr id="106500"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pic>
        <p:nvPicPr>
          <p:cNvPr id="106501" name="Picture 4" descr="Stay Tuned at AskJAN.org/SO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Rectangle 7"/>
          <p:cNvSpPr>
            <a:spLocks noChangeArrowheads="1"/>
          </p:cNvSpPr>
          <p:nvPr/>
        </p:nvSpPr>
        <p:spPr bwMode="auto">
          <a:xfrm>
            <a:off x="3905250" y="2846388"/>
            <a:ext cx="30892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sz="2700">
                <a:solidFill>
                  <a:schemeClr val="bg1"/>
                </a:solidFill>
              </a:rPr>
              <a:t>Stay Tuned @  </a:t>
            </a:r>
          </a:p>
          <a:p>
            <a:pPr algn="ctr" eaLnBrk="1" hangingPunct="1">
              <a:spcBef>
                <a:spcPct val="0"/>
              </a:spcBef>
              <a:buClr>
                <a:srgbClr val="003399"/>
              </a:buClr>
              <a:buFontTx/>
              <a:buNone/>
            </a:pPr>
            <a:r>
              <a:rPr lang="en-US" altLang="en-US" sz="2700">
                <a:solidFill>
                  <a:schemeClr val="bg1"/>
                </a:solidFill>
              </a:rPr>
              <a:t>AskJAN.org/SOAR</a:t>
            </a:r>
          </a:p>
          <a:p>
            <a:pPr algn="ctr" eaLnBrk="1" hangingPunct="1">
              <a:spcBef>
                <a:spcPct val="0"/>
              </a:spcBef>
              <a:buClr>
                <a:srgbClr val="003399"/>
              </a:buClr>
              <a:buFontTx/>
              <a:buNone/>
            </a:pPr>
            <a:endParaRPr lang="en-US" altLang="en-US" sz="2900">
              <a:solidFill>
                <a:schemeClr val="bg1"/>
              </a:solidFill>
            </a:endParaRPr>
          </a:p>
        </p:txBody>
      </p:sp>
      <p:sp>
        <p:nvSpPr>
          <p:cNvPr id="11" name="Rectangle 10"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latin typeface="Arial" pitchFamily="34" charset="0"/>
                          <a:cs typeface="Arial" pitchFamily="34" charset="0"/>
                        </a:rPr>
                        <a:t>Technology</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smtClean="0">
                <a:solidFill>
                  <a:srgbClr val="00B0F0"/>
                </a:solidFill>
                <a:latin typeface="Arial" charset="0"/>
                <a:cs typeface="Arial" charset="0"/>
              </a:rPr>
              <a:t>Living: </a:t>
            </a:r>
            <a:r>
              <a:rPr lang="en-US" dirty="0">
                <a:solidFill>
                  <a:srgbClr val="00B0F0"/>
                </a:solidFill>
              </a:rPr>
              <a:t>Disability and </a:t>
            </a:r>
            <a:r>
              <a:rPr lang="en-US" dirty="0" smtClean="0">
                <a:solidFill>
                  <a:srgbClr val="00B0F0"/>
                </a:solidFill>
              </a:rPr>
              <a:t>Conduct</a:t>
            </a: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43</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angry businessman yelling at co-work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14600"/>
            <a:ext cx="5215652" cy="3479502"/>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smtClean="0">
                <a:solidFill>
                  <a:srgbClr val="00B0F0"/>
                </a:solidFill>
                <a:latin typeface="Arial" charset="0"/>
                <a:cs typeface="Arial" charset="0"/>
              </a:rPr>
              <a:t>Living: </a:t>
            </a:r>
            <a:r>
              <a:rPr lang="en-US" dirty="0">
                <a:solidFill>
                  <a:srgbClr val="00B0F0"/>
                </a:solidFill>
              </a:rPr>
              <a:t>Disability and </a:t>
            </a:r>
            <a:r>
              <a:rPr lang="en-US" dirty="0" smtClean="0">
                <a:solidFill>
                  <a:srgbClr val="00B0F0"/>
                </a:solidFill>
              </a:rPr>
              <a:t>Conduct</a:t>
            </a:r>
          </a:p>
          <a:p>
            <a:pPr lvl="1" eaLnBrk="1" hangingPunct="1">
              <a:defRPr/>
            </a:pPr>
            <a:r>
              <a:rPr lang="en-US" dirty="0" smtClean="0"/>
              <a:t>Employers can have and enforce conduct rules, but</a:t>
            </a:r>
          </a:p>
          <a:p>
            <a:pPr lvl="1" eaLnBrk="1" hangingPunct="1">
              <a:defRPr/>
            </a:pPr>
            <a:r>
              <a:rPr lang="en-US" dirty="0" smtClean="0">
                <a:latin typeface="Arial" charset="0"/>
                <a:cs typeface="Arial" charset="0"/>
              </a:rPr>
              <a:t>Rules must be job-related and consistent with business necessity</a:t>
            </a: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44</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Two employee reviewing workplace ru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038600"/>
            <a:ext cx="3463184" cy="2310384"/>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863130741"/>
      </p:ext>
    </p:extLst>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smtClean="0">
                <a:solidFill>
                  <a:srgbClr val="00B0F0"/>
                </a:solidFill>
                <a:latin typeface="Arial" charset="0"/>
                <a:cs typeface="Arial" charset="0"/>
              </a:rPr>
              <a:t>Living: </a:t>
            </a:r>
            <a:r>
              <a:rPr lang="en-US" dirty="0">
                <a:solidFill>
                  <a:srgbClr val="00B0F0"/>
                </a:solidFill>
              </a:rPr>
              <a:t>Disability and </a:t>
            </a:r>
            <a:r>
              <a:rPr lang="en-US" dirty="0" smtClean="0">
                <a:solidFill>
                  <a:srgbClr val="00B0F0"/>
                </a:solidFill>
              </a:rPr>
              <a:t>Conduct</a:t>
            </a:r>
          </a:p>
          <a:p>
            <a:pPr lvl="1" eaLnBrk="1" hangingPunct="1">
              <a:defRPr/>
            </a:pPr>
            <a:r>
              <a:rPr lang="en-US" dirty="0" smtClean="0"/>
              <a:t>Example: Employee with Tourette Syndrome</a:t>
            </a:r>
            <a:endParaRPr lang="en-US" dirty="0">
              <a:latin typeface="Arial" charset="0"/>
              <a:cs typeface="Arial" charset="0"/>
            </a:endParaRPr>
          </a:p>
          <a:p>
            <a:pPr marL="457200" lvl="1" indent="-457200" eaLnBrk="1" hangingPunct="1">
              <a:buNone/>
              <a:defRPr/>
            </a:pPr>
            <a:endParaRPr lang="en-US" b="1" dirty="0" smtClean="0">
              <a:solidFill>
                <a:srgbClr val="00B0F0"/>
              </a:solidFill>
              <a:latin typeface="Arial" charset="0"/>
              <a:cs typeface="Arial" charset="0"/>
            </a:endParaRPr>
          </a:p>
          <a:p>
            <a:pPr marL="457200" lvl="1" indent="-457200" eaLnBrk="1" hangingPunct="1">
              <a:buNone/>
              <a:defRPr/>
            </a:pPr>
            <a:r>
              <a:rPr lang="en-US" b="1" dirty="0" smtClean="0">
                <a:solidFill>
                  <a:srgbClr val="00B0F0"/>
                </a:solidFill>
                <a:latin typeface="Arial" charset="0"/>
                <a:cs typeface="Arial" charset="0"/>
              </a:rPr>
              <a:t>Must consider: </a:t>
            </a:r>
          </a:p>
          <a:p>
            <a:pPr lvl="1" eaLnBrk="1" hangingPunct="1">
              <a:defRPr/>
            </a:pPr>
            <a:r>
              <a:rPr lang="en-US" dirty="0" smtClean="0">
                <a:latin typeface="Arial" charset="0"/>
                <a:cs typeface="Arial" charset="0"/>
              </a:rPr>
              <a:t>Symptoms</a:t>
            </a:r>
          </a:p>
          <a:p>
            <a:pPr lvl="1" eaLnBrk="1" hangingPunct="1">
              <a:defRPr/>
            </a:pPr>
            <a:r>
              <a:rPr lang="en-US" dirty="0" smtClean="0">
                <a:latin typeface="Arial" charset="0"/>
                <a:cs typeface="Arial" charset="0"/>
              </a:rPr>
              <a:t>Job</a:t>
            </a:r>
          </a:p>
          <a:p>
            <a:pPr lvl="1" eaLnBrk="1" hangingPunct="1">
              <a:defRPr/>
            </a:pPr>
            <a:r>
              <a:rPr lang="en-US" dirty="0" smtClean="0">
                <a:latin typeface="Arial" charset="0"/>
                <a:cs typeface="Arial" charset="0"/>
              </a:rPr>
              <a:t>Work environment</a:t>
            </a: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45</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Employee holding his hand over his ear to lis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1891" y="3352800"/>
            <a:ext cx="3883518" cy="259080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080733368"/>
      </p:ext>
    </p:extLst>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smtClean="0">
                <a:solidFill>
                  <a:srgbClr val="00B0F0"/>
                </a:solidFill>
                <a:latin typeface="Arial" charset="0"/>
                <a:cs typeface="Arial" charset="0"/>
              </a:rPr>
              <a:t>Living: </a:t>
            </a:r>
            <a:r>
              <a:rPr lang="en-US" dirty="0">
                <a:solidFill>
                  <a:srgbClr val="00B0F0"/>
                </a:solidFill>
              </a:rPr>
              <a:t>Disability and </a:t>
            </a:r>
            <a:r>
              <a:rPr lang="en-US" dirty="0" smtClean="0">
                <a:solidFill>
                  <a:srgbClr val="00B0F0"/>
                </a:solidFill>
              </a:rPr>
              <a:t>Conduct</a:t>
            </a:r>
          </a:p>
          <a:p>
            <a:pPr lvl="1" eaLnBrk="1" hangingPunct="1">
              <a:defRPr/>
            </a:pPr>
            <a:r>
              <a:rPr lang="en-US" dirty="0" smtClean="0"/>
              <a:t>Rules that are approached on a case-by-case basis: </a:t>
            </a:r>
          </a:p>
          <a:p>
            <a:pPr lvl="2" eaLnBrk="1" hangingPunct="1">
              <a:defRPr/>
            </a:pPr>
            <a:r>
              <a:rPr lang="en-US" dirty="0" smtClean="0">
                <a:latin typeface="Arial" charset="0"/>
                <a:cs typeface="Arial" charset="0"/>
              </a:rPr>
              <a:t>Dress codes</a:t>
            </a:r>
          </a:p>
          <a:p>
            <a:pPr lvl="2" eaLnBrk="1" hangingPunct="1">
              <a:defRPr/>
            </a:pPr>
            <a:r>
              <a:rPr lang="en-US" dirty="0" smtClean="0">
                <a:latin typeface="Arial" charset="0"/>
                <a:cs typeface="Arial" charset="0"/>
              </a:rPr>
              <a:t>No </a:t>
            </a:r>
            <a:r>
              <a:rPr lang="en-US" dirty="0">
                <a:latin typeface="Arial" charset="0"/>
                <a:cs typeface="Arial" charset="0"/>
              </a:rPr>
              <a:t>animal policies</a:t>
            </a:r>
          </a:p>
          <a:p>
            <a:pPr lvl="2" eaLnBrk="1" hangingPunct="1">
              <a:defRPr/>
            </a:pPr>
            <a:r>
              <a:rPr lang="en-US" dirty="0" smtClean="0">
                <a:latin typeface="Arial" charset="0"/>
                <a:cs typeface="Arial" charset="0"/>
              </a:rPr>
              <a:t>Leave </a:t>
            </a:r>
            <a:r>
              <a:rPr lang="en-US" dirty="0">
                <a:latin typeface="Arial" charset="0"/>
                <a:cs typeface="Arial" charset="0"/>
              </a:rPr>
              <a:t>policies</a:t>
            </a:r>
          </a:p>
          <a:p>
            <a:pPr lvl="2" eaLnBrk="1" hangingPunct="1">
              <a:defRPr/>
            </a:pPr>
            <a:r>
              <a:rPr lang="en-US" dirty="0" smtClean="0">
                <a:latin typeface="Arial" charset="0"/>
                <a:cs typeface="Arial" charset="0"/>
              </a:rPr>
              <a:t>Schedules</a:t>
            </a:r>
            <a:endParaRPr lang="en-US" dirty="0">
              <a:latin typeface="Arial" charset="0"/>
              <a:cs typeface="Arial" charset="0"/>
            </a:endParaRPr>
          </a:p>
          <a:p>
            <a:pPr lvl="2" eaLnBrk="1" hangingPunct="1">
              <a:defRPr/>
            </a:pPr>
            <a:r>
              <a:rPr lang="en-US" dirty="0" smtClean="0">
                <a:latin typeface="Arial" charset="0"/>
                <a:cs typeface="Arial" charset="0"/>
              </a:rPr>
              <a:t>No </a:t>
            </a:r>
            <a:r>
              <a:rPr lang="en-US" dirty="0">
                <a:latin typeface="Arial" charset="0"/>
                <a:cs typeface="Arial" charset="0"/>
              </a:rPr>
              <a:t>food and drinks at </a:t>
            </a:r>
            <a:endParaRPr lang="en-US" dirty="0" smtClean="0">
              <a:latin typeface="Arial" charset="0"/>
              <a:cs typeface="Arial" charset="0"/>
            </a:endParaRPr>
          </a:p>
          <a:p>
            <a:pPr marL="914400" lvl="2" indent="233363" eaLnBrk="1" hangingPunct="1">
              <a:buNone/>
              <a:defRPr/>
            </a:pPr>
            <a:r>
              <a:rPr lang="en-US" dirty="0" smtClean="0">
                <a:latin typeface="Arial" charset="0"/>
                <a:cs typeface="Arial" charset="0"/>
              </a:rPr>
              <a:t>the </a:t>
            </a:r>
            <a:r>
              <a:rPr lang="en-US" dirty="0">
                <a:latin typeface="Arial" charset="0"/>
                <a:cs typeface="Arial" charset="0"/>
              </a:rPr>
              <a:t>workstation</a:t>
            </a:r>
          </a:p>
          <a:p>
            <a:pPr lvl="2" eaLnBrk="1" hangingPunct="1">
              <a:defRPr/>
            </a:pPr>
            <a:r>
              <a:rPr lang="en-US" dirty="0" smtClean="0">
                <a:latin typeface="Arial" charset="0"/>
                <a:cs typeface="Arial" charset="0"/>
              </a:rPr>
              <a:t>Probationary </a:t>
            </a:r>
            <a:r>
              <a:rPr lang="en-US" dirty="0">
                <a:latin typeface="Arial" charset="0"/>
                <a:cs typeface="Arial" charset="0"/>
              </a:rPr>
              <a:t>periods</a:t>
            </a: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46</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2" name="Picture 1" descr="service d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500" y="2998906"/>
            <a:ext cx="3505200" cy="2336969"/>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846026461"/>
      </p:ext>
    </p:extLst>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normAutofit lnSpcReduction="10000"/>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smtClean="0">
                <a:solidFill>
                  <a:srgbClr val="00B0F0"/>
                </a:solidFill>
                <a:latin typeface="Arial" charset="0"/>
                <a:cs typeface="Arial" charset="0"/>
              </a:rPr>
              <a:t>Living: </a:t>
            </a:r>
            <a:r>
              <a:rPr lang="en-US" dirty="0">
                <a:solidFill>
                  <a:srgbClr val="00B0F0"/>
                </a:solidFill>
              </a:rPr>
              <a:t>Disability and </a:t>
            </a:r>
            <a:r>
              <a:rPr lang="en-US" dirty="0" smtClean="0">
                <a:solidFill>
                  <a:srgbClr val="00B0F0"/>
                </a:solidFill>
              </a:rPr>
              <a:t>Conduct</a:t>
            </a:r>
          </a:p>
          <a:p>
            <a:pPr lvl="1" eaLnBrk="1" hangingPunct="1">
              <a:defRPr/>
            </a:pPr>
            <a:r>
              <a:rPr lang="en-US" dirty="0" smtClean="0"/>
              <a:t>Rules that are always job-related and consistent with business necessity: </a:t>
            </a:r>
          </a:p>
          <a:p>
            <a:pPr lvl="2" eaLnBrk="1" hangingPunct="1">
              <a:defRPr/>
            </a:pPr>
            <a:r>
              <a:rPr lang="en-US" dirty="0" smtClean="0">
                <a:latin typeface="Arial" charset="0"/>
                <a:cs typeface="Arial" charset="0"/>
              </a:rPr>
              <a:t>Violence</a:t>
            </a:r>
            <a:r>
              <a:rPr lang="en-US" dirty="0">
                <a:latin typeface="Arial" charset="0"/>
                <a:cs typeface="Arial" charset="0"/>
              </a:rPr>
              <a:t>, threats of violence, stealing, or destruction of property </a:t>
            </a:r>
          </a:p>
          <a:p>
            <a:pPr lvl="2" eaLnBrk="1" hangingPunct="1">
              <a:defRPr/>
            </a:pPr>
            <a:r>
              <a:rPr lang="en-US" dirty="0" smtClean="0">
                <a:latin typeface="Arial" charset="0"/>
                <a:cs typeface="Arial" charset="0"/>
              </a:rPr>
              <a:t>Insubordination </a:t>
            </a:r>
            <a:endParaRPr lang="en-US" dirty="0">
              <a:latin typeface="Arial" charset="0"/>
              <a:cs typeface="Arial" charset="0"/>
            </a:endParaRPr>
          </a:p>
          <a:p>
            <a:pPr lvl="2" eaLnBrk="1" hangingPunct="1">
              <a:defRPr/>
            </a:pPr>
            <a:r>
              <a:rPr lang="en-US" dirty="0" smtClean="0">
                <a:latin typeface="Arial" charset="0"/>
                <a:cs typeface="Arial" charset="0"/>
              </a:rPr>
              <a:t>Disrespect </a:t>
            </a:r>
            <a:r>
              <a:rPr lang="en-US" dirty="0">
                <a:latin typeface="Arial" charset="0"/>
                <a:cs typeface="Arial" charset="0"/>
              </a:rPr>
              <a:t>toward clients and customers </a:t>
            </a:r>
          </a:p>
          <a:p>
            <a:pPr lvl="2" eaLnBrk="1" hangingPunct="1">
              <a:defRPr/>
            </a:pPr>
            <a:r>
              <a:rPr lang="en-US" dirty="0" smtClean="0">
                <a:latin typeface="Arial" charset="0"/>
                <a:cs typeface="Arial" charset="0"/>
              </a:rPr>
              <a:t>Inappropriate </a:t>
            </a:r>
            <a:r>
              <a:rPr lang="en-US" dirty="0">
                <a:latin typeface="Arial" charset="0"/>
                <a:cs typeface="Arial" charset="0"/>
              </a:rPr>
              <a:t>behavior between coworkers </a:t>
            </a:r>
          </a:p>
          <a:p>
            <a:pPr lvl="2" eaLnBrk="1" hangingPunct="1">
              <a:defRPr/>
            </a:pPr>
            <a:r>
              <a:rPr lang="en-US" dirty="0" smtClean="0">
                <a:latin typeface="Arial" charset="0"/>
                <a:cs typeface="Arial" charset="0"/>
              </a:rPr>
              <a:t>Inappropriate </a:t>
            </a:r>
            <a:r>
              <a:rPr lang="en-US" dirty="0">
                <a:latin typeface="Arial" charset="0"/>
                <a:cs typeface="Arial" charset="0"/>
              </a:rPr>
              <a:t>or offensive e-mails </a:t>
            </a:r>
          </a:p>
          <a:p>
            <a:pPr lvl="2" eaLnBrk="1" hangingPunct="1">
              <a:defRPr/>
            </a:pPr>
            <a:r>
              <a:rPr lang="en-US" dirty="0" smtClean="0">
                <a:latin typeface="Arial" charset="0"/>
                <a:cs typeface="Arial" charset="0"/>
              </a:rPr>
              <a:t>Inappropriate </a:t>
            </a:r>
            <a:r>
              <a:rPr lang="en-US" dirty="0">
                <a:latin typeface="Arial" charset="0"/>
                <a:cs typeface="Arial" charset="0"/>
              </a:rPr>
              <a:t>use of the internet </a:t>
            </a:r>
          </a:p>
          <a:p>
            <a:pPr lvl="2" eaLnBrk="1" hangingPunct="1">
              <a:defRPr/>
            </a:pPr>
            <a:r>
              <a:rPr lang="en-US" dirty="0" smtClean="0">
                <a:latin typeface="Arial" charset="0"/>
                <a:cs typeface="Arial" charset="0"/>
              </a:rPr>
              <a:t>Excessive </a:t>
            </a:r>
            <a:r>
              <a:rPr lang="en-US" dirty="0">
                <a:latin typeface="Arial" charset="0"/>
                <a:cs typeface="Arial" charset="0"/>
              </a:rPr>
              <a:t>use of the employer’s computers for purposes unrelated to work</a:t>
            </a:r>
          </a:p>
          <a:p>
            <a:pPr lvl="2" eaLnBrk="1" hangingPunct="1">
              <a:defRPr/>
            </a:pPr>
            <a:r>
              <a:rPr lang="en-US" dirty="0" smtClean="0">
                <a:latin typeface="Arial" charset="0"/>
                <a:cs typeface="Arial" charset="0"/>
              </a:rPr>
              <a:t>Drinking </a:t>
            </a:r>
            <a:r>
              <a:rPr lang="en-US" dirty="0">
                <a:latin typeface="Arial" charset="0"/>
                <a:cs typeface="Arial" charset="0"/>
              </a:rPr>
              <a:t>alcohol or illegal use of drugs in the workplace </a:t>
            </a: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47</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3514376"/>
      </p:ext>
    </p:extLst>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838200" y="1295400"/>
            <a:ext cx="7848600" cy="5184775"/>
          </a:xfrm>
        </p:spPr>
        <p:txBody>
          <a:bodyPr/>
          <a:lstStyle/>
          <a:p>
            <a:pPr eaLnBrk="1" hangingPunct="1"/>
            <a:r>
              <a:rPr lang="en-US" altLang="en-US" smtClean="0">
                <a:solidFill>
                  <a:srgbClr val="00B0F0"/>
                </a:solidFill>
              </a:rPr>
              <a:t> </a:t>
            </a:r>
          </a:p>
        </p:txBody>
      </p:sp>
      <p:sp>
        <p:nvSpPr>
          <p:cNvPr id="1208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1FF9087-116E-401C-B352-C2A3A940B0EB}" type="slidenum">
              <a:rPr lang="en-US" altLang="en-US" sz="1400" smtClean="0">
                <a:solidFill>
                  <a:srgbClr val="FFFFFF"/>
                </a:solidFill>
              </a:rPr>
              <a:pPr>
                <a:spcBef>
                  <a:spcPct val="0"/>
                </a:spcBef>
                <a:buFontTx/>
                <a:buNone/>
              </a:pPr>
              <a:t>48</a:t>
            </a:fld>
            <a:endParaRPr lang="en-US" altLang="en-US" sz="1400" smtClean="0">
              <a:solidFill>
                <a:srgbClr val="FFFFFF"/>
              </a:solidFill>
            </a:endParaRPr>
          </a:p>
        </p:txBody>
      </p:sp>
      <p:sp>
        <p:nvSpPr>
          <p:cNvPr id="120836"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pic>
        <p:nvPicPr>
          <p:cNvPr id="120837" name="Picture 4" descr="Stay Tuned at AskJAN.org/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7"/>
          <p:cNvSpPr>
            <a:spLocks noChangeArrowheads="1"/>
          </p:cNvSpPr>
          <p:nvPr/>
        </p:nvSpPr>
        <p:spPr bwMode="auto">
          <a:xfrm>
            <a:off x="3983038" y="2846388"/>
            <a:ext cx="2933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sz="2900">
                <a:solidFill>
                  <a:schemeClr val="bg1"/>
                </a:solidFill>
              </a:rPr>
              <a:t>Stay Tuned @  </a:t>
            </a:r>
          </a:p>
          <a:p>
            <a:pPr algn="ctr" eaLnBrk="1" hangingPunct="1">
              <a:spcBef>
                <a:spcPct val="0"/>
              </a:spcBef>
              <a:buClr>
                <a:srgbClr val="003399"/>
              </a:buClr>
              <a:buFontTx/>
              <a:buNone/>
            </a:pPr>
            <a:r>
              <a:rPr lang="en-US" altLang="en-US" sz="2900">
                <a:solidFill>
                  <a:schemeClr val="bg1"/>
                </a:solidFill>
              </a:rPr>
              <a:t>AskJAN.org/new</a:t>
            </a:r>
          </a:p>
          <a:p>
            <a:pPr algn="ctr" eaLnBrk="1" hangingPunct="1">
              <a:spcBef>
                <a:spcPct val="0"/>
              </a:spcBef>
              <a:buClr>
                <a:srgbClr val="003399"/>
              </a:buClr>
              <a:buFontTx/>
              <a:buNone/>
            </a:pPr>
            <a:endParaRPr lang="en-US" altLang="en-US" sz="2900">
              <a:solidFill>
                <a:schemeClr val="bg1"/>
              </a:solidFill>
            </a:endParaRPr>
          </a:p>
        </p:txBody>
      </p:sp>
      <p:sp>
        <p:nvSpPr>
          <p:cNvPr id="11" name="Rectangle 10"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838200" y="1295400"/>
            <a:ext cx="7848600" cy="5184775"/>
          </a:xfrm>
        </p:spPr>
        <p:txBody>
          <a:bodyPr/>
          <a:lstStyle/>
          <a:p>
            <a:pPr eaLnBrk="1" hangingPunct="1">
              <a:defRPr/>
            </a:pPr>
            <a:endParaRPr lang="en-US" dirty="0" smtClean="0">
              <a:solidFill>
                <a:srgbClr val="00B0F0"/>
              </a:solidFill>
              <a:latin typeface="Arial" charset="0"/>
              <a:cs typeface="Arial" charset="0"/>
            </a:endParaRPr>
          </a:p>
          <a:p>
            <a:pPr marL="0" indent="0" eaLnBrk="1" hangingPunct="1">
              <a:defRPr/>
            </a:pPr>
            <a:r>
              <a:rPr lang="en-US" dirty="0" err="1" smtClean="0">
                <a:solidFill>
                  <a:srgbClr val="00B0F0"/>
                </a:solidFill>
                <a:latin typeface="Arial" charset="0"/>
                <a:cs typeface="Arial" charset="0"/>
              </a:rPr>
              <a:t>AskJAN.org</a:t>
            </a:r>
            <a:endParaRPr lang="en-US" dirty="0" smtClean="0">
              <a:solidFill>
                <a:srgbClr val="00B0F0"/>
              </a:solidFill>
            </a:endParaRPr>
          </a:p>
          <a:p>
            <a:pPr lvl="1" eaLnBrk="1" hangingPunct="1">
              <a:defRPr/>
            </a:pPr>
            <a:endParaRPr lang="en-US" dirty="0" smtClean="0">
              <a:latin typeface="Arial" charset="0"/>
              <a:cs typeface="Arial" charset="0"/>
            </a:endParaRPr>
          </a:p>
        </p:txBody>
      </p:sp>
      <p:sp>
        <p:nvSpPr>
          <p:cNvPr id="10854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EA6AB30-593C-41AB-AF63-0EBD8334C1BC}" type="slidenum">
              <a:rPr lang="en-US" altLang="en-US" sz="1400" smtClean="0">
                <a:solidFill>
                  <a:srgbClr val="FFFFFF"/>
                </a:solidFill>
              </a:rPr>
              <a:pPr>
                <a:spcBef>
                  <a:spcPct val="0"/>
                </a:spcBef>
                <a:buFontTx/>
                <a:buNone/>
              </a:pPr>
              <a:t>49</a:t>
            </a:fld>
            <a:endParaRPr lang="en-US" altLang="en-US" sz="1400" smtClean="0">
              <a:solidFill>
                <a:srgbClr val="FFFFFF"/>
              </a:solidFill>
            </a:endParaRPr>
          </a:p>
        </p:txBody>
      </p:sp>
      <p:sp>
        <p:nvSpPr>
          <p:cNvPr id="108548"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extLst>
              <p:ext uri="{D42A27DB-BD31-4B8C-83A1-F6EECF244321}">
                <p14:modId xmlns:p14="http://schemas.microsoft.com/office/powerpoint/2010/main" val="270490308"/>
              </p:ext>
            </p:extLst>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Living</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pic>
        <p:nvPicPr>
          <p:cNvPr id="2" name="Picture 1" descr="By Accommodation tab on AskJAN.org"/>
          <p:cNvPicPr>
            <a:picLocks noChangeAspect="1"/>
          </p:cNvPicPr>
          <p:nvPr/>
        </p:nvPicPr>
        <p:blipFill rotWithShape="1">
          <a:blip r:embed="rId3"/>
          <a:srcRect l="1574" t="17618" r="787" b="1017"/>
          <a:stretch/>
        </p:blipFill>
        <p:spPr>
          <a:xfrm>
            <a:off x="1412339" y="2667000"/>
            <a:ext cx="6700322" cy="3350161"/>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788486673"/>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838200" y="1295400"/>
            <a:ext cx="7848600" cy="5184775"/>
          </a:xfrm>
        </p:spPr>
        <p:txBody>
          <a:bodyPr/>
          <a:lstStyle/>
          <a:p>
            <a:pPr eaLnBrk="1" hangingPunct="1"/>
            <a:endParaRPr lang="en-US" altLang="en-US" smtClean="0">
              <a:solidFill>
                <a:srgbClr val="00B0F0"/>
              </a:solidFill>
            </a:endParaRPr>
          </a:p>
        </p:txBody>
      </p:sp>
      <p:sp>
        <p:nvSpPr>
          <p:cNvPr id="4301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0F25CD4-0EEA-4A90-AC03-6CBCD882691E}"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4301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Home</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43029" name="Picture 4" descr="Stay Tuned at AskJA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Rectangle 7"/>
          <p:cNvSpPr>
            <a:spLocks noChangeArrowheads="1"/>
          </p:cNvSpPr>
          <p:nvPr/>
        </p:nvSpPr>
        <p:spPr bwMode="auto">
          <a:xfrm>
            <a:off x="3886200" y="3048000"/>
            <a:ext cx="3128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a:solidFill>
                  <a:schemeClr val="bg1"/>
                </a:solidFill>
              </a:rPr>
              <a:t>Stay Tuned @  </a:t>
            </a:r>
          </a:p>
          <a:p>
            <a:pPr algn="ctr" eaLnBrk="1" hangingPunct="1">
              <a:spcBef>
                <a:spcPct val="0"/>
              </a:spcBef>
              <a:buClr>
                <a:srgbClr val="003399"/>
              </a:buClr>
              <a:buFontTx/>
              <a:buNone/>
            </a:pPr>
            <a:r>
              <a:rPr lang="en-US" altLang="en-US">
                <a:solidFill>
                  <a:schemeClr val="bg1"/>
                </a:solidFill>
              </a:rPr>
              <a:t>AskJAN.org</a:t>
            </a:r>
          </a:p>
          <a:p>
            <a:pPr algn="ctr" eaLnBrk="1" hangingPunct="1">
              <a:spcBef>
                <a:spcPct val="0"/>
              </a:spcBef>
              <a:buClr>
                <a:srgbClr val="003399"/>
              </a:buClr>
              <a:buFontTx/>
              <a:buNone/>
            </a:pPr>
            <a:endParaRPr lang="en-US" altLang="en-US">
              <a:solidFill>
                <a:schemeClr val="bg1"/>
              </a:solidFill>
            </a:endParaRPr>
          </a:p>
        </p:txBody>
      </p:sp>
      <p:sp>
        <p:nvSpPr>
          <p:cNvPr id="11" name="Rectangle 10"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1"/>
          </p:nvPr>
        </p:nvSpPr>
        <p:spPr>
          <a:xfrm>
            <a:off x="838200" y="1295400"/>
            <a:ext cx="7848600" cy="5184775"/>
          </a:xfrm>
        </p:spPr>
        <p:txBody>
          <a:bodyPr/>
          <a:lstStyle/>
          <a:p>
            <a:pPr eaLnBrk="1" hangingPunct="1"/>
            <a:endParaRPr lang="en-US" altLang="en-US" smtClean="0">
              <a:solidFill>
                <a:srgbClr val="00B0F0"/>
              </a:solidFill>
            </a:endParaRPr>
          </a:p>
          <a:p>
            <a:pPr eaLnBrk="1" hangingPunct="1"/>
            <a:endParaRPr lang="en-US" altLang="en-US" b="0" smtClean="0"/>
          </a:p>
        </p:txBody>
      </p:sp>
      <p:sp>
        <p:nvSpPr>
          <p:cNvPr id="12493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2FE8536-9299-4993-A969-217EE2644D7D}" type="slidenum">
              <a:rPr lang="en-US" altLang="en-US" sz="1400" smtClean="0">
                <a:solidFill>
                  <a:srgbClr val="FFFFFF"/>
                </a:solidFill>
              </a:rPr>
              <a:pPr>
                <a:spcBef>
                  <a:spcPct val="0"/>
                </a:spcBef>
                <a:buFontTx/>
                <a:buNone/>
              </a:pPr>
              <a:t>50</a:t>
            </a:fld>
            <a:endParaRPr lang="en-US" altLang="en-US" sz="1400" smtClean="0">
              <a:solidFill>
                <a:srgbClr val="FFFFFF"/>
              </a:solidFill>
            </a:endParaRPr>
          </a:p>
        </p:txBody>
      </p:sp>
      <p:sp>
        <p:nvSpPr>
          <p:cNvPr id="124932"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Business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World</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pic>
        <p:nvPicPr>
          <p:cNvPr id="124949" name="Picture 4" descr="Stay Tuned at AskJA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8350"/>
            <a:ext cx="55626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50" name="Rectangle 7"/>
          <p:cNvSpPr>
            <a:spLocks noChangeArrowheads="1"/>
          </p:cNvSpPr>
          <p:nvPr/>
        </p:nvSpPr>
        <p:spPr bwMode="auto">
          <a:xfrm>
            <a:off x="4073525" y="2846388"/>
            <a:ext cx="2752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469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ct val="0"/>
              </a:spcBef>
              <a:buClr>
                <a:srgbClr val="003399"/>
              </a:buClr>
              <a:buFontTx/>
              <a:buNone/>
            </a:pPr>
            <a:r>
              <a:rPr lang="en-US" altLang="en-US" sz="2900">
                <a:solidFill>
                  <a:schemeClr val="bg1"/>
                </a:solidFill>
              </a:rPr>
              <a:t>Stay Tuned @  </a:t>
            </a:r>
          </a:p>
          <a:p>
            <a:pPr algn="ctr" eaLnBrk="1" hangingPunct="1">
              <a:spcBef>
                <a:spcPct val="0"/>
              </a:spcBef>
              <a:buClr>
                <a:srgbClr val="003399"/>
              </a:buClr>
              <a:buFontTx/>
              <a:buNone/>
            </a:pPr>
            <a:r>
              <a:rPr lang="en-US" altLang="en-US" sz="2900">
                <a:solidFill>
                  <a:schemeClr val="bg1"/>
                </a:solidFill>
              </a:rPr>
              <a:t>AskJAN.org</a:t>
            </a:r>
          </a:p>
          <a:p>
            <a:pPr algn="ctr" eaLnBrk="1" hangingPunct="1">
              <a:spcBef>
                <a:spcPct val="0"/>
              </a:spcBef>
              <a:buClr>
                <a:srgbClr val="003399"/>
              </a:buClr>
              <a:buFontTx/>
              <a:buNone/>
            </a:pPr>
            <a:endParaRPr lang="en-US" altLang="en-US" sz="2900">
              <a:solidFill>
                <a:schemeClr val="bg1"/>
              </a:solidFill>
            </a:endParaRPr>
          </a:p>
        </p:txBody>
      </p:sp>
      <p:sp>
        <p:nvSpPr>
          <p:cNvPr id="10" name="Rectangle 9" descr="JAN WIRE"/>
          <p:cNvSpPr/>
          <p:nvPr/>
        </p:nvSpPr>
        <p:spPr>
          <a:xfrm>
            <a:off x="685800" y="1676400"/>
            <a:ext cx="1219200" cy="4801314"/>
          </a:xfrm>
          <a:prstGeom prst="rect">
            <a:avLst/>
          </a:prstGeom>
          <a:solidFill>
            <a:srgbClr val="002C5F"/>
          </a:solidFill>
          <a:ln>
            <a:noFill/>
          </a:ln>
          <a:scene3d>
            <a:camera prst="isometricLeftDown"/>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scene3d>
              <a:camera prst="isometricRightUp"/>
              <a:lightRig rig="threePt" dir="t"/>
            </a:scene3d>
          </a:bodyPr>
          <a:lstStyle/>
          <a:p>
            <a:pPr algn="ctr" eaLnBrk="1" hangingPunct="1">
              <a:defRPr/>
            </a:pPr>
            <a:endParaRPr lang="en-US" sz="20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J</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A</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N</a:t>
            </a:r>
          </a:p>
          <a:p>
            <a:pPr algn="ctr" eaLnBrk="1" hangingPunct="1">
              <a:defRPr/>
            </a:pPr>
            <a:r>
              <a:rPr lang="en-US"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 </a:t>
            </a:r>
            <a:endParaRPr lang="en-US" sz="1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W</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I</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R</a:t>
            </a:r>
          </a:p>
          <a:p>
            <a:pPr algn="ctr" eaLnBrk="1" hangingPunct="1">
              <a:defRPr/>
            </a:pPr>
            <a:r>
              <a:rPr lang="en-US" sz="36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E</a:t>
            </a:r>
          </a:p>
          <a:p>
            <a:pPr algn="ctr" eaLnBrk="1" hangingPunct="1">
              <a:defRPr/>
            </a:pPr>
            <a:endParaRPr lang="en-US" sz="1400" b="1" dirty="0">
              <a:ln w="31550" cmpd="sng">
                <a:gradFill>
                  <a:gsLst>
                    <a:gs pos="25000">
                      <a:srgbClr val="306FCC">
                        <a:shade val="25000"/>
                        <a:satMod val="190000"/>
                      </a:srgbClr>
                    </a:gs>
                    <a:gs pos="80000">
                      <a:srgbClr val="306FC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609600" y="457200"/>
            <a:ext cx="5715000" cy="609600"/>
          </a:xfrm>
        </p:spPr>
        <p:txBody>
          <a:bodyPr/>
          <a:lstStyle/>
          <a:p>
            <a:pPr eaLnBrk="1" hangingPunct="1"/>
            <a:r>
              <a:rPr lang="en-US" altLang="en-US" smtClean="0"/>
              <a:t>“Current Events”</a:t>
            </a:r>
          </a:p>
        </p:txBody>
      </p:sp>
      <p:sp>
        <p:nvSpPr>
          <p:cNvPr id="126979" name="Content Placeholder 2"/>
          <p:cNvSpPr>
            <a:spLocks noGrp="1"/>
          </p:cNvSpPr>
          <p:nvPr>
            <p:ph idx="1"/>
          </p:nvPr>
        </p:nvSpPr>
        <p:spPr>
          <a:xfrm>
            <a:off x="838200" y="1295400"/>
            <a:ext cx="7848600" cy="5184775"/>
          </a:xfrm>
        </p:spPr>
        <p:txBody>
          <a:bodyPr/>
          <a:lstStyle/>
          <a:p>
            <a:pPr eaLnBrk="1" hangingPunct="1"/>
            <a:r>
              <a:rPr lang="en-US" altLang="en-US" smtClean="0">
                <a:solidFill>
                  <a:srgbClr val="00B0F0"/>
                </a:solidFill>
              </a:rPr>
              <a:t>Contact </a:t>
            </a:r>
          </a:p>
          <a:p>
            <a:pPr lvl="1" eaLnBrk="1" hangingPunct="1"/>
            <a:r>
              <a:rPr lang="en-US" altLang="en-US" smtClean="0"/>
              <a:t>(800)526-7234 (V) &amp; (877)781-9403 (TTY)</a:t>
            </a:r>
          </a:p>
          <a:p>
            <a:pPr lvl="1" eaLnBrk="1" hangingPunct="1"/>
            <a:r>
              <a:rPr lang="en-US" altLang="en-US" smtClean="0"/>
              <a:t> AskJAN.org &amp; jan@askjan.org</a:t>
            </a:r>
          </a:p>
          <a:p>
            <a:pPr lvl="1" eaLnBrk="1" hangingPunct="1"/>
            <a:r>
              <a:rPr lang="pt-BR" altLang="en-US" smtClean="0"/>
              <a:t>(304)216-8189 via Text</a:t>
            </a:r>
          </a:p>
          <a:p>
            <a:pPr lvl="1" eaLnBrk="1" hangingPunct="1"/>
            <a:r>
              <a:rPr lang="pt-BR" altLang="en-US" smtClean="0"/>
              <a:t> janconsultants via Skype</a:t>
            </a:r>
          </a:p>
          <a:p>
            <a:pPr lvl="1" eaLnBrk="1" hangingPunct="1"/>
            <a:endParaRPr lang="en-US" altLang="en-US" smtClean="0"/>
          </a:p>
        </p:txBody>
      </p:sp>
      <p:sp>
        <p:nvSpPr>
          <p:cNvPr id="12698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A71BAF2-C7A1-4283-9A62-E34505FA81C2}" type="slidenum">
              <a:rPr lang="en-US" altLang="en-US" sz="1400" smtClean="0">
                <a:solidFill>
                  <a:srgbClr val="FFFFFF"/>
                </a:solidFill>
              </a:rPr>
              <a:pPr>
                <a:spcBef>
                  <a:spcPct val="0"/>
                </a:spcBef>
                <a:buFontTx/>
                <a:buNone/>
              </a:pPr>
              <a:t>51</a:t>
            </a:fld>
            <a:endParaRPr lang="en-US" altLang="en-US" sz="1400" smtClean="0">
              <a:solidFill>
                <a:srgbClr val="FFFFFF"/>
              </a:solidFill>
            </a:endParaRPr>
          </a:p>
        </p:txBody>
      </p:sp>
      <p:pic>
        <p:nvPicPr>
          <p:cNvPr id="7" name="Picture 6" descr="AskJAN.org Homepage"/>
          <p:cNvPicPr>
            <a:picLocks noChangeAspect="1"/>
          </p:cNvPicPr>
          <p:nvPr/>
        </p:nvPicPr>
        <p:blipFill rotWithShape="1">
          <a:blip r:embed="rId3"/>
          <a:srcRect t="6548" b="-1"/>
          <a:stretch/>
        </p:blipFill>
        <p:spPr>
          <a:xfrm>
            <a:off x="2438400" y="3657600"/>
            <a:ext cx="4648200" cy="2714897"/>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38200" y="1295400"/>
            <a:ext cx="7848600" cy="5184775"/>
          </a:xfrm>
        </p:spPr>
        <p:txBody>
          <a:bodyPr/>
          <a:lstStyle/>
          <a:p>
            <a:pPr eaLnBrk="1" hangingPunct="1"/>
            <a:endParaRPr lang="en-US" altLang="en-US" smtClean="0">
              <a:solidFill>
                <a:srgbClr val="00B0F0"/>
              </a:solidFill>
            </a:endParaRPr>
          </a:p>
          <a:p>
            <a:pPr eaLnBrk="1" hangingPunct="1"/>
            <a:r>
              <a:rPr lang="en-US" altLang="en-US" smtClean="0">
                <a:solidFill>
                  <a:srgbClr val="00B0F0"/>
                </a:solidFill>
              </a:rPr>
              <a:t>Costs / Benefits:</a:t>
            </a:r>
          </a:p>
          <a:p>
            <a:pPr eaLnBrk="1" hangingPunct="1"/>
            <a:r>
              <a:rPr lang="en-US" altLang="en-US" smtClean="0">
                <a:solidFill>
                  <a:srgbClr val="00B0F0"/>
                </a:solidFill>
              </a:rPr>
              <a:t>4 Surveys </a:t>
            </a:r>
          </a:p>
          <a:p>
            <a:pPr lvl="1" eaLnBrk="1" hangingPunct="1"/>
            <a:r>
              <a:rPr lang="en-US" altLang="en-US" b="1" smtClean="0"/>
              <a:t>Employer </a:t>
            </a:r>
          </a:p>
          <a:p>
            <a:pPr lvl="1" eaLnBrk="1" hangingPunct="1"/>
            <a:r>
              <a:rPr lang="en-US" altLang="en-US" smtClean="0"/>
              <a:t>Professional </a:t>
            </a:r>
          </a:p>
          <a:p>
            <a:pPr lvl="1" eaLnBrk="1" hangingPunct="1"/>
            <a:r>
              <a:rPr lang="en-US" altLang="en-US" smtClean="0"/>
              <a:t>Self / Individual</a:t>
            </a:r>
          </a:p>
          <a:p>
            <a:pPr lvl="1" eaLnBrk="1" hangingPunct="1"/>
            <a:r>
              <a:rPr lang="en-US" altLang="en-US" smtClean="0"/>
              <a:t>Self-Employment</a:t>
            </a:r>
          </a:p>
        </p:txBody>
      </p:sp>
      <p:sp>
        <p:nvSpPr>
          <p:cNvPr id="4505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6354F46-57B8-4099-AFE0-8047558ACE5E}"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
        <p:nvSpPr>
          <p:cNvPr id="45060" name="Title 1"/>
          <p:cNvSpPr>
            <a:spLocks noGrp="1"/>
          </p:cNvSpPr>
          <p:nvPr>
            <p:ph type="title" idx="4294967295"/>
          </p:nvPr>
        </p:nvSpPr>
        <p:spPr>
          <a:xfrm>
            <a:off x="552450" y="381000"/>
            <a:ext cx="5791200" cy="762000"/>
          </a:xfrm>
        </p:spPr>
        <p:txBody>
          <a:bodyPr/>
          <a:lstStyle/>
          <a:p>
            <a:pPr eaLnBrk="1" hangingPunct="1"/>
            <a:r>
              <a:rPr lang="en-US" altLang="en-US" smtClean="0"/>
              <a:t>“Current Events”</a:t>
            </a:r>
          </a:p>
        </p:txBody>
      </p:sp>
      <p:graphicFrame>
        <p:nvGraphicFramePr>
          <p:cNvPr id="7" name="Table 6"/>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pic>
        <p:nvPicPr>
          <p:cNvPr id="36886" name="Picture 22" descr="Workplace Accommodations: Low Cost, High Impact&#10;Annually Updated Research Findings Address the Costs and Benefits of Job Accommodations&#10;Updated: 09/01/13&#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53000" y="2057400"/>
            <a:ext cx="2967136" cy="3811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609600" y="457200"/>
            <a:ext cx="5715000" cy="609600"/>
          </a:xfrm>
        </p:spPr>
        <p:txBody>
          <a:bodyPr/>
          <a:lstStyle/>
          <a:p>
            <a:pPr eaLnBrk="1" hangingPunct="1"/>
            <a:r>
              <a:rPr lang="en-US" altLang="en-US" smtClean="0"/>
              <a:t>“Current Events”</a:t>
            </a:r>
          </a:p>
        </p:txBody>
      </p:sp>
      <p:sp>
        <p:nvSpPr>
          <p:cNvPr id="47107" name="Content Placeholder 2"/>
          <p:cNvSpPr>
            <a:spLocks noGrp="1"/>
          </p:cNvSpPr>
          <p:nvPr>
            <p:ph idx="1"/>
          </p:nvPr>
        </p:nvSpPr>
        <p:spPr>
          <a:xfrm>
            <a:off x="838200" y="1295400"/>
            <a:ext cx="7848600" cy="5184775"/>
          </a:xfrm>
        </p:spPr>
        <p:txBody>
          <a:bodyPr/>
          <a:lstStyle/>
          <a:p>
            <a:pPr eaLnBrk="1" hangingPunct="1"/>
            <a:endParaRPr lang="en-US" altLang="en-US" dirty="0" smtClean="0">
              <a:solidFill>
                <a:srgbClr val="00B0F0"/>
              </a:solidFill>
            </a:endParaRPr>
          </a:p>
          <a:p>
            <a:pPr eaLnBrk="1" hangingPunct="1"/>
            <a:r>
              <a:rPr lang="en-US" altLang="en-US" dirty="0" smtClean="0">
                <a:solidFill>
                  <a:srgbClr val="00B0F0"/>
                </a:solidFill>
              </a:rPr>
              <a:t>Employer Follow-up Study</a:t>
            </a:r>
          </a:p>
          <a:p>
            <a:pPr eaLnBrk="1" hangingPunct="1">
              <a:buFont typeface="Wingdings" panose="05000000000000000000" pitchFamily="2" charset="2"/>
              <a:buChar char="§"/>
            </a:pPr>
            <a:r>
              <a:rPr lang="en-US" altLang="en-US" sz="2400" b="0" dirty="0" smtClean="0"/>
              <a:t>1,182 employers interviewed between January, 2004, and December, 2006</a:t>
            </a:r>
          </a:p>
          <a:p>
            <a:pPr marL="342900" lvl="1" indent="-342900" eaLnBrk="1" hangingPunct="1"/>
            <a:r>
              <a:rPr lang="en-US" altLang="en-US" dirty="0" smtClean="0"/>
              <a:t>1,205 employers interviewed between June 28, 2008, and July 31, 2018</a:t>
            </a:r>
          </a:p>
          <a:p>
            <a:pPr marL="342900" lvl="1" indent="-342900" algn="ctr" eaLnBrk="1" hangingPunct="1">
              <a:buFont typeface="Wingdings" panose="05000000000000000000" pitchFamily="2" charset="2"/>
              <a:buNone/>
            </a:pPr>
            <a:r>
              <a:rPr lang="en-US" altLang="en-US" b="1" dirty="0" smtClean="0"/>
              <a:t>Total of 2,387 Employers</a:t>
            </a:r>
          </a:p>
          <a:p>
            <a:pPr eaLnBrk="1" hangingPunct="1">
              <a:buFont typeface="Wingdings" panose="05000000000000000000" pitchFamily="2" charset="2"/>
              <a:buChar char="§"/>
            </a:pPr>
            <a:endParaRPr lang="en-US" altLang="en-US" dirty="0" smtClean="0">
              <a:solidFill>
                <a:srgbClr val="253D86"/>
              </a:solidFill>
            </a:endParaRPr>
          </a:p>
          <a:p>
            <a:pPr lvl="2" eaLnBrk="1" hangingPunct="1">
              <a:buFont typeface="Wingdings" panose="05000000000000000000" pitchFamily="2" charset="2"/>
              <a:buNone/>
            </a:pPr>
            <a:r>
              <a:rPr lang="en-US" altLang="en-US" dirty="0" smtClean="0">
                <a:solidFill>
                  <a:srgbClr val="253D86"/>
                </a:solidFill>
              </a:rPr>
              <a:t>		</a:t>
            </a:r>
          </a:p>
        </p:txBody>
      </p:sp>
      <p:sp>
        <p:nvSpPr>
          <p:cNvPr id="4710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23C4698-EA4A-48B0-A3F1-441E53AD5104}"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pic>
        <p:nvPicPr>
          <p:cNvPr id="7" name="Picture 2" descr="Picture of colored pie charts. "/>
          <p:cNvPicPr>
            <a:picLocks noChangeAspect="1" noChangeArrowheads="1"/>
          </p:cNvPicPr>
          <p:nvPr/>
        </p:nvPicPr>
        <p:blipFill>
          <a:blip r:embed="rId3" cstate="print"/>
          <a:srcRect/>
          <a:stretch>
            <a:fillRect/>
          </a:stretch>
        </p:blipFill>
        <p:spPr bwMode="auto">
          <a:xfrm>
            <a:off x="3352800" y="4419600"/>
            <a:ext cx="2895600" cy="1934170"/>
          </a:xfrm>
          <a:prstGeom prst="rect">
            <a:avLst/>
          </a:prstGeom>
          <a:ln>
            <a:headEnd/>
            <a:tailEnd/>
          </a:ln>
        </p:spPr>
        <p:style>
          <a:lnRef idx="0">
            <a:schemeClr val="accent1"/>
          </a:lnRef>
          <a:fillRef idx="3">
            <a:schemeClr val="accent1"/>
          </a:fillRef>
          <a:effectRef idx="3">
            <a:schemeClr val="accent1"/>
          </a:effectRef>
          <a:fontRef idx="minor">
            <a:schemeClr val="lt1"/>
          </a:fontRef>
        </p:style>
      </p:pic>
      <p:graphicFrame>
        <p:nvGraphicFramePr>
          <p:cNvPr id="6" name="Table 5"/>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endParaRPr lang="en-US" sz="3200" dirty="0" smtClean="0">
              <a:solidFill>
                <a:srgbClr val="0096DB"/>
              </a:solidFill>
              <a:latin typeface="Arial" charset="0"/>
            </a:endParaRPr>
          </a:p>
          <a:p>
            <a:pPr algn="ctr">
              <a:lnSpc>
                <a:spcPct val="90000"/>
              </a:lnSpc>
              <a:defRPr/>
            </a:pPr>
            <a:r>
              <a:rPr lang="en-US" dirty="0" smtClean="0">
                <a:solidFill>
                  <a:srgbClr val="0096DB"/>
                </a:solidFill>
              </a:rPr>
              <a:t>Finding:  </a:t>
            </a:r>
            <a:r>
              <a:rPr lang="en-US" b="0" dirty="0" smtClean="0"/>
              <a:t>Employers want to provide accommodations so they can retain valued and qualified employees.  </a:t>
            </a:r>
          </a:p>
          <a:p>
            <a:pPr algn="ctr">
              <a:lnSpc>
                <a:spcPct val="90000"/>
              </a:lnSpc>
              <a:defRPr/>
            </a:pPr>
            <a:r>
              <a:rPr lang="en-US" sz="2400" b="0" dirty="0" smtClean="0"/>
              <a:t/>
            </a:r>
            <a:br>
              <a:rPr lang="en-US" sz="2400" b="0" dirty="0" smtClean="0"/>
            </a:br>
            <a:endParaRPr lang="en-US" sz="2400" b="0" dirty="0" smtClean="0"/>
          </a:p>
          <a:p>
            <a:pPr marL="514350" indent="-514350">
              <a:buFont typeface="Wingdings" panose="05000000000000000000" pitchFamily="2" charset="2"/>
              <a:buChar char="§"/>
              <a:defRPr/>
            </a:pPr>
            <a:endParaRPr lang="en-US" sz="2400" b="0" dirty="0" smtClean="0"/>
          </a:p>
          <a:p>
            <a:pPr marL="514350" indent="-514350">
              <a:buFont typeface="Wingdings" panose="05000000000000000000" pitchFamily="2" charset="2"/>
              <a:buChar char="§"/>
              <a:defRPr/>
            </a:pPr>
            <a:endParaRPr lang="en-US" sz="2400" b="0" dirty="0"/>
          </a:p>
        </p:txBody>
      </p:sp>
      <p:sp>
        <p:nvSpPr>
          <p:cNvPr id="49155" name="Title 1"/>
          <p:cNvSpPr>
            <a:spLocks noGrp="1"/>
          </p:cNvSpPr>
          <p:nvPr>
            <p:ph type="title" idx="4294967295"/>
          </p:nvPr>
        </p:nvSpPr>
        <p:spPr>
          <a:xfrm>
            <a:off x="609600" y="381000"/>
            <a:ext cx="5410200" cy="762000"/>
          </a:xfrm>
        </p:spPr>
        <p:txBody>
          <a:bodyPr/>
          <a:lstStyle/>
          <a:p>
            <a:r>
              <a:rPr lang="en-US" altLang="en-US" smtClean="0"/>
              <a:t>“Current Events”</a:t>
            </a:r>
            <a:endParaRPr lang="en-US" altLang="en-US" smtClean="0">
              <a:solidFill>
                <a:schemeClr val="bg1"/>
              </a:solidFill>
            </a:endParaRPr>
          </a:p>
        </p:txBody>
      </p:sp>
      <p:sp>
        <p:nvSpPr>
          <p:cNvPr id="4915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806588F-9171-4B5A-8B6A-5400B8EFC691}"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609600" y="457200"/>
            <a:ext cx="5715000" cy="609600"/>
          </a:xfrm>
        </p:spPr>
        <p:txBody>
          <a:bodyPr/>
          <a:lstStyle/>
          <a:p>
            <a:pPr eaLnBrk="1" hangingPunct="1"/>
            <a:r>
              <a:rPr lang="en-US" altLang="en-US" smtClean="0"/>
              <a:t>“Current Events”</a:t>
            </a:r>
          </a:p>
        </p:txBody>
      </p:sp>
      <p:sp>
        <p:nvSpPr>
          <p:cNvPr id="20483" name="Content Placeholder 2"/>
          <p:cNvSpPr>
            <a:spLocks noGrp="1"/>
          </p:cNvSpPr>
          <p:nvPr>
            <p:ph idx="1"/>
          </p:nvPr>
        </p:nvSpPr>
        <p:spPr>
          <a:xfrm>
            <a:off x="838200" y="1295400"/>
            <a:ext cx="7848600" cy="5184775"/>
          </a:xfrm>
        </p:spPr>
        <p:txBody>
          <a:bodyPr>
            <a:normAutofit fontScale="92500" lnSpcReduction="10000"/>
          </a:bodyPr>
          <a:lstStyle/>
          <a:p>
            <a:pPr eaLnBrk="1" hangingPunct="1">
              <a:defRPr/>
            </a:pPr>
            <a:endParaRPr lang="en-US" dirty="0" smtClean="0">
              <a:solidFill>
                <a:srgbClr val="00B0F0"/>
              </a:solidFill>
              <a:latin typeface="Arial" charset="0"/>
              <a:cs typeface="Arial" charset="0"/>
            </a:endParaRPr>
          </a:p>
          <a:p>
            <a:pPr eaLnBrk="1" hangingPunct="1">
              <a:defRPr/>
            </a:pPr>
            <a:r>
              <a:rPr lang="en-US" dirty="0" smtClean="0">
                <a:solidFill>
                  <a:srgbClr val="00B0F0"/>
                </a:solidFill>
                <a:latin typeface="Arial" charset="0"/>
                <a:cs typeface="Arial" charset="0"/>
              </a:rPr>
              <a:t>Results</a:t>
            </a:r>
          </a:p>
          <a:p>
            <a:pPr eaLnBrk="1" hangingPunct="1">
              <a:buFont typeface="Wingdings" panose="05000000000000000000" pitchFamily="2" charset="2"/>
              <a:buChar char="§"/>
              <a:defRPr/>
            </a:pPr>
            <a:r>
              <a:rPr lang="en-US" sz="2600" b="0" dirty="0" smtClean="0">
                <a:latin typeface="Arial" charset="0"/>
                <a:cs typeface="Arial" charset="0"/>
              </a:rPr>
              <a:t>Of the employers who called JAN for accommodation information and solutions, most were doing so to retain or promote (83%) a current employee.  </a:t>
            </a:r>
          </a:p>
          <a:p>
            <a:pPr eaLnBrk="1" hangingPunct="1">
              <a:buFont typeface="Wingdings" panose="05000000000000000000" pitchFamily="2" charset="2"/>
              <a:buChar char="§"/>
              <a:defRPr/>
            </a:pPr>
            <a:r>
              <a:rPr lang="en-US" sz="2600" b="0" dirty="0" smtClean="0">
                <a:latin typeface="Arial" charset="0"/>
                <a:cs typeface="Arial" charset="0"/>
              </a:rPr>
              <a:t>On average (including those persons who had just been given a job offer or who were newly hired), the employees had been with the company about seven years, with an average wage of about $14 for those paid by the hour, or an average annual salary of about $51,400.   </a:t>
            </a:r>
          </a:p>
          <a:p>
            <a:pPr eaLnBrk="1" hangingPunct="1">
              <a:buFont typeface="Wingdings" panose="05000000000000000000" pitchFamily="2" charset="2"/>
              <a:buChar char="§"/>
              <a:defRPr/>
            </a:pPr>
            <a:r>
              <a:rPr lang="en-US" sz="2600" b="0" dirty="0" smtClean="0">
                <a:latin typeface="Arial" charset="0"/>
                <a:cs typeface="Arial" charset="0"/>
              </a:rPr>
              <a:t>In addition, the individuals tended to be fairly well-educated, with 55% having a college degree or higher. </a:t>
            </a:r>
            <a:r>
              <a:rPr lang="en-US" dirty="0" smtClean="0">
                <a:solidFill>
                  <a:srgbClr val="253D86"/>
                </a:solidFill>
                <a:latin typeface="Arial" charset="0"/>
                <a:cs typeface="Arial" charset="0"/>
              </a:rPr>
              <a:t>		</a:t>
            </a:r>
          </a:p>
        </p:txBody>
      </p:sp>
      <p:sp>
        <p:nvSpPr>
          <p:cNvPr id="5120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FFE962E-58C1-45C4-944C-D46BF7AABF69}"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graphicFrame>
        <p:nvGraphicFramePr>
          <p:cNvPr id="5" name="Table 4"/>
          <p:cNvGraphicFramePr>
            <a:graphicFrameLocks noGrp="1"/>
          </p:cNvGraphicFramePr>
          <p:nvPr/>
        </p:nvGraphicFramePr>
        <p:xfrm>
          <a:off x="838200" y="1295400"/>
          <a:ext cx="7848600" cy="396875"/>
        </p:xfrm>
        <a:graphic>
          <a:graphicData uri="http://schemas.openxmlformats.org/drawingml/2006/table">
            <a:tbl>
              <a:tblPr firstRow="1" bandRow="1"/>
              <a:tblGrid>
                <a:gridCol w="1046480">
                  <a:extLst>
                    <a:ext uri="{9D8B030D-6E8A-4147-A177-3AD203B41FA5}">
                      <a16:colId xmlns:a16="http://schemas.microsoft.com/office/drawing/2014/main" val="20000"/>
                    </a:ext>
                  </a:extLst>
                </a:gridCol>
                <a:gridCol w="1438910">
                  <a:extLst>
                    <a:ext uri="{9D8B030D-6E8A-4147-A177-3AD203B41FA5}">
                      <a16:colId xmlns:a16="http://schemas.microsoft.com/office/drawing/2014/main" val="20001"/>
                    </a:ext>
                  </a:extLst>
                </a:gridCol>
                <a:gridCol w="1177290">
                  <a:extLst>
                    <a:ext uri="{9D8B030D-6E8A-4147-A177-3AD203B41FA5}">
                      <a16:colId xmlns:a16="http://schemas.microsoft.com/office/drawing/2014/main" val="20002"/>
                    </a:ext>
                  </a:extLst>
                </a:gridCol>
                <a:gridCol w="1831340">
                  <a:extLst>
                    <a:ext uri="{9D8B030D-6E8A-4147-A177-3AD203B41FA5}">
                      <a16:colId xmlns:a16="http://schemas.microsoft.com/office/drawing/2014/main" val="20003"/>
                    </a:ext>
                  </a:extLst>
                </a:gridCol>
                <a:gridCol w="1284316">
                  <a:extLst>
                    <a:ext uri="{9D8B030D-6E8A-4147-A177-3AD203B41FA5}">
                      <a16:colId xmlns:a16="http://schemas.microsoft.com/office/drawing/2014/main" val="20004"/>
                    </a:ext>
                  </a:extLst>
                </a:gridCol>
                <a:gridCol w="1070264">
                  <a:extLst>
                    <a:ext uri="{9D8B030D-6E8A-4147-A177-3AD203B41FA5}">
                      <a16:colId xmlns:a16="http://schemas.microsoft.com/office/drawing/2014/main" val="20005"/>
                    </a:ext>
                  </a:extLst>
                </a:gridCol>
              </a:tblGrid>
              <a:tr h="396875">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Home</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latin typeface="Arial" pitchFamily="34" charset="0"/>
                          <a:cs typeface="Arial" pitchFamily="34" charset="0"/>
                        </a:rPr>
                        <a:t>Business</a:t>
                      </a:r>
                      <a:endParaRPr lang="en-US" sz="2000" b="1" dirty="0">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Politics</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b="1" dirty="0" smtClean="0">
                          <a:solidFill>
                            <a:schemeClr val="bg1"/>
                          </a:solidFill>
                          <a:latin typeface="Arial" pitchFamily="34" charset="0"/>
                          <a:cs typeface="Arial" pitchFamily="34" charset="0"/>
                        </a:rPr>
                        <a:t>Technology</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Living</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bg1"/>
                          </a:solidFill>
                          <a:latin typeface="Arial" pitchFamily="34" charset="0"/>
                          <a:cs typeface="Arial" pitchFamily="34" charset="0"/>
                        </a:rPr>
                        <a:t>World</a:t>
                      </a:r>
                      <a:endParaRPr lang="en-US" sz="2000" b="1" dirty="0">
                        <a:solidFill>
                          <a:schemeClr val="bg1"/>
                        </a:solidFill>
                        <a:latin typeface="Arial" pitchFamily="34" charset="0"/>
                        <a:cs typeface="Arial" pitchFamily="34" charset="0"/>
                      </a:endParaRPr>
                    </a:p>
                  </a:txBody>
                  <a:tcPr marT="45793" marB="4579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C5F"/>
                    </a:solidFill>
                  </a:tcPr>
                </a:tc>
                <a:extLst>
                  <a:ext uri="{0D108BD9-81ED-4DB2-BD59-A6C34878D82A}">
                    <a16:rowId xmlns:a16="http://schemas.microsoft.com/office/drawing/2014/main" val="10000"/>
                  </a:ext>
                </a:extLst>
              </a:tr>
            </a:tbl>
          </a:graphicData>
        </a:graphic>
      </p:graphicFrame>
    </p:spTree>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11.0&quot;&gt;&lt;object type=&quot;1&quot; unique_id=&quot;10001&quot;&gt;&lt;object type=&quot;8&quot; unique_id=&quot;10002&quot;&gt;&lt;/object&gt;&lt;object type=&quot;2&quot; unique_id=&quot;10003&quot;&gt;&lt;object type=&quot;3&quot; unique_id=&quot;48144&quot;&gt;&lt;property id=&quot;20148&quot; value=&quot;5&quot;/&gt;&lt;property id=&quot;20300&quot; value=&quot;Slide 1&quot;/&gt;&lt;property id=&quot;20307&quot; value=&quot;698&quot;/&gt;&lt;/object&gt;&lt;object type=&quot;3&quot; unique_id=&quot;48152&quot;&gt;&lt;property id=&quot;20148&quot; value=&quot;5&quot;/&gt;&lt;property id=&quot;20300&quot; value=&quot;Slide 51 - &amp;quot;“Current Events”&amp;quot;&quot;/&gt;&lt;property id=&quot;20307&quot; value=&quot;681&quot;/&gt;&lt;/object&gt;&lt;object type=&quot;3&quot; unique_id=&quot;48711&quot;&gt;&lt;property id=&quot;20148&quot; value=&quot;5&quot;/&gt;&lt;property id=&quot;20300&quot; value=&quot;Slide 2 - &amp;quot;“Current Events”&amp;quot;&quot;/&gt;&lt;property id=&quot;20307&quot; value=&quot;752&quot;/&gt;&lt;/object&gt;&lt;object type=&quot;3&quot; unique_id=&quot;48712&quot;&gt;&lt;property id=&quot;20148&quot; value=&quot;5&quot;/&gt;&lt;property id=&quot;20300&quot; value=&quot;Slide 19 - &amp;quot;“Current Events”&amp;quot;&quot;/&gt;&lt;property id=&quot;20307&quot; value=&quot;753&quot;/&gt;&lt;/object&gt;&lt;object type=&quot;3&quot; unique_id=&quot;48714&quot;&gt;&lt;property id=&quot;20148&quot; value=&quot;5&quot;/&gt;&lt;property id=&quot;20300&quot; value=&quot;Slide 41 - &amp;quot;“Current Events”&amp;quot;&quot;/&gt;&lt;property id=&quot;20307&quot; value=&quot;755&quot;/&gt;&lt;/object&gt;&lt;object type=&quot;3&quot; unique_id=&quot;48715&quot;&gt;&lt;property id=&quot;20148&quot; value=&quot;5&quot;/&gt;&lt;property id=&quot;20300&quot; value=&quot;Slide 33 - &amp;quot;“Current Events”&amp;quot;&quot;/&gt;&lt;property id=&quot;20307&quot; value=&quot;756&quot;/&gt;&lt;/object&gt;&lt;object type=&quot;3&quot; unique_id=&quot;48978&quot;&gt;&lt;property id=&quot;20148&quot; value=&quot;5&quot;/&gt;&lt;property id=&quot;20300&quot; value=&quot;Slide 5 - &amp;quot;“Current Events”&amp;quot;&quot;/&gt;&lt;property id=&quot;20307&quot; value=&quot;758&quot;/&gt;&lt;/object&gt;&lt;object type=&quot;3&quot; unique_id=&quot;50024&quot;&gt;&lt;property id=&quot;20148&quot; value=&quot;5&quot;/&gt;&lt;property id=&quot;20300&quot; value=&quot;Slide 6 - &amp;quot;“Current Events”&amp;quot;&quot;/&gt;&lt;property id=&quot;20307&quot; value=&quot;770&quot;/&gt;&lt;/object&gt;&lt;object type=&quot;3&quot; unique_id=&quot;50025&quot;&gt;&lt;property id=&quot;20148&quot; value=&quot;5&quot;/&gt;&lt;property id=&quot;20300&quot; value=&quot;Slide 7 - &amp;quot;“Current Events”&amp;quot;&quot;/&gt;&lt;property id=&quot;20307&quot; value=&quot;761&quot;/&gt;&lt;/object&gt;&lt;object type=&quot;3&quot; unique_id=&quot;50026&quot;&gt;&lt;property id=&quot;20148&quot; value=&quot;5&quot;/&gt;&lt;property id=&quot;20300&quot; value=&quot;Slide 8 - &amp;quot;“Current Events”&amp;quot;&quot;/&gt;&lt;property id=&quot;20307&quot; value=&quot;762&quot;/&gt;&lt;/object&gt;&lt;object type=&quot;3&quot; unique_id=&quot;50027&quot;&gt;&lt;property id=&quot;20148&quot; value=&quot;5&quot;/&gt;&lt;property id=&quot;20300&quot; value=&quot;Slide 9 - &amp;quot;“Current Events”&amp;quot;&quot;/&gt;&lt;property id=&quot;20307&quot; value=&quot;763&quot;/&gt;&lt;/object&gt;&lt;object type=&quot;3&quot; unique_id=&quot;50028&quot;&gt;&lt;property id=&quot;20148&quot; value=&quot;5&quot;/&gt;&lt;property id=&quot;20300&quot; value=&quot;Slide 11 - &amp;quot;“Current Events”&amp;quot;&quot;/&gt;&lt;property id=&quot;20307&quot; value=&quot;764&quot;/&gt;&lt;/object&gt;&lt;object type=&quot;3&quot; unique_id=&quot;50029&quot;&gt;&lt;property id=&quot;20148&quot; value=&quot;5&quot;/&gt;&lt;property id=&quot;20300&quot; value=&quot;Slide 12 - &amp;quot;“Current Events”&amp;quot;&quot;/&gt;&lt;property id=&quot;20307&quot; value=&quot;771&quot;/&gt;&lt;/object&gt;&lt;object type=&quot;3&quot; unique_id=&quot;50030&quot;&gt;&lt;property id=&quot;20148&quot; value=&quot;5&quot;/&gt;&lt;property id=&quot;20300&quot; value=&quot;Slide 14 - &amp;quot;“Current Events”&amp;quot;&quot;/&gt;&lt;property id=&quot;20307&quot; value=&quot;765&quot;/&gt;&lt;/object&gt;&lt;object type=&quot;3&quot; unique_id=&quot;50031&quot;&gt;&lt;property id=&quot;20148&quot; value=&quot;5&quot;/&gt;&lt;property id=&quot;20300&quot; value=&quot;Slide 15 - &amp;quot;“Current Events”&amp;quot;&quot;/&gt;&lt;property id=&quot;20307&quot; value=&quot;766&quot;/&gt;&lt;/object&gt;&lt;object type=&quot;3&quot; unique_id=&quot;50035&quot;&gt;&lt;property id=&quot;20148&quot; value=&quot;5&quot;/&gt;&lt;property id=&quot;20300&quot; value=&quot;Slide 17 - &amp;quot;“Current Events”&amp;quot;&quot;/&gt;&lt;property id=&quot;20307&quot; value=&quot;772&quot;/&gt;&lt;/object&gt;&lt;object type=&quot;3&quot; unique_id=&quot;50300&quot;&gt;&lt;property id=&quot;20148&quot; value=&quot;5&quot;/&gt;&lt;property id=&quot;20300&quot; value=&quot;Slide 18 - &amp;quot;“Current Events”&amp;quot;&quot;/&gt;&lt;property id=&quot;20307&quot; value=&quot;773&quot;/&gt;&lt;/object&gt;&lt;object type=&quot;3&quot; unique_id=&quot;50301&quot;&gt;&lt;property id=&quot;20148&quot; value=&quot;5&quot;/&gt;&lt;property id=&quot;20300&quot; value=&quot;Slide 3 - &amp;quot;“Current Events”&amp;quot;&quot;/&gt;&lt;property id=&quot;20307&quot; value=&quot;774&quot;/&gt;&lt;/object&gt;&lt;object type=&quot;3&quot; unique_id=&quot;50302&quot;&gt;&lt;property id=&quot;20148&quot; value=&quot;5&quot;/&gt;&lt;property id=&quot;20300&quot; value=&quot;Slide 4 - &amp;quot;“Current Events”&amp;quot;&quot;/&gt;&lt;property id=&quot;20307&quot; value=&quot;775&quot;/&gt;&lt;/object&gt;&lt;object type=&quot;3&quot; unique_id=&quot;50305&quot;&gt;&lt;property id=&quot;20148&quot; value=&quot;5&quot;/&gt;&lt;property id=&quot;20300&quot; value=&quot;Slide 32 - &amp;quot;“Current Events”&amp;quot;&quot;/&gt;&lt;property id=&quot;20307&quot; value=&quot;792&quot;/&gt;&lt;/object&gt;&lt;object type=&quot;3&quot; unique_id=&quot;50306&quot;&gt;&lt;property id=&quot;20148&quot; value=&quot;5&quot;/&gt;&lt;property id=&quot;20300&quot; value=&quot;Slide 37 - &amp;quot;“Current Events”&amp;quot;&quot;/&gt;&lt;property id=&quot;20307&quot; value=&quot;778&quot;/&gt;&lt;/object&gt;&lt;object type=&quot;3&quot; unique_id=&quot;50307&quot;&gt;&lt;property id=&quot;20148&quot; value=&quot;5&quot;/&gt;&lt;property id=&quot;20300&quot; value=&quot;Slide 40 - &amp;quot;“Current Events”&amp;quot;&quot;/&gt;&lt;property id=&quot;20307&quot; value=&quot;785&quot;/&gt;&lt;/object&gt;&lt;object type=&quot;3&quot; unique_id=&quot;50312&quot;&gt;&lt;property id=&quot;20148&quot; value=&quot;5&quot;/&gt;&lt;property id=&quot;20300&quot; value=&quot;Slide 42 - &amp;quot;“Current Events”&amp;quot;&quot;/&gt;&lt;property id=&quot;20307&quot; value=&quot;784&quot;/&gt;&lt;/object&gt;&lt;object type=&quot;3&quot; unique_id=&quot;50313&quot;&gt;&lt;property id=&quot;20148&quot; value=&quot;5&quot;/&gt;&lt;property id=&quot;20300&quot; value=&quot;Slide 43 - &amp;quot;“Current Events”&amp;quot;&quot;/&gt;&lt;property id=&quot;20307&quot; value=&quot;783&quot;/&gt;&lt;/object&gt;&lt;object type=&quot;3&quot; unique_id=&quot;50319&quot;&gt;&lt;property id=&quot;20148&quot; value=&quot;5&quot;/&gt;&lt;property id=&quot;20300&quot; value=&quot;Slide 48 - &amp;quot;“Current Events”&amp;quot;&quot;/&gt;&lt;property id=&quot;20307&quot; value=&quot;788&quot;/&gt;&lt;/object&gt;&lt;object type=&quot;3&quot; unique_id=&quot;50321&quot;&gt;&lt;property id=&quot;20148&quot; value=&quot;5&quot;/&gt;&lt;property id=&quot;20300&quot; value=&quot;Slide 50 - &amp;quot;“Current Events”&amp;quot;&quot;/&gt;&lt;property id=&quot;20307&quot; value=&quot;791&quot;/&gt;&lt;/object&gt;&lt;object type=&quot;3&quot; unique_id=&quot;53236&quot;&gt;&lt;property id=&quot;20148&quot; value=&quot;5&quot;/&gt;&lt;property id=&quot;20300&quot; value=&quot;Slide 10 - &amp;quot;“Current Events”&amp;quot;&quot;/&gt;&lt;property id=&quot;20307&quot; value=&quot;814&quot;/&gt;&lt;/object&gt;&lt;object type=&quot;3&quot; unique_id=&quot;53237&quot;&gt;&lt;property id=&quot;20148&quot; value=&quot;5&quot;/&gt;&lt;property id=&quot;20300&quot; value=&quot;Slide 13 - &amp;quot;“Current Events”&amp;quot;&quot;/&gt;&lt;property id=&quot;20307&quot; value=&quot;812&quot;/&gt;&lt;/object&gt;&lt;object type=&quot;3&quot; unique_id=&quot;53238&quot;&gt;&lt;property id=&quot;20148&quot; value=&quot;5&quot;/&gt;&lt;property id=&quot;20300&quot; value=&quot;Slide 16 - &amp;quot;“Current Events”&amp;quot;&quot;/&gt;&lt;property id=&quot;20307&quot; value=&quot;813&quot;/&gt;&lt;/object&gt;&lt;object type=&quot;3&quot; unique_id=&quot;56296&quot;&gt;&lt;property id=&quot;20148&quot; value=&quot;5&quot;/&gt;&lt;property id=&quot;20300&quot; value=&quot;Slide 35 - &amp;quot;“Current Events”&amp;quot;&quot;/&gt;&lt;property id=&quot;20307&quot; value=&quot;845&quot;/&gt;&lt;/object&gt;&lt;object type=&quot;3&quot; unique_id=&quot;60102&quot;&gt;&lt;property id=&quot;20148&quot; value=&quot;5&quot;/&gt;&lt;property id=&quot;20300&quot; value=&quot;Slide 38 - &amp;quot;“Current Events”&amp;quot;&quot;/&gt;&lt;property id=&quot;20307&quot; value=&quot;862&quot;/&gt;&lt;/object&gt;&lt;object type=&quot;3&quot; unique_id=&quot;61574&quot;&gt;&lt;property id=&quot;20148&quot; value=&quot;5&quot;/&gt;&lt;property id=&quot;20300&quot; value=&quot;Slide 39 - &amp;quot;“Current Events”&amp;quot;&quot;/&gt;&lt;property id=&quot;20307&quot; value=&quot;883&quot;/&gt;&lt;/object&gt;&lt;object type=&quot;3&quot; unique_id=&quot;62388&quot;&gt;&lt;property id=&quot;20148&quot; value=&quot;5&quot;/&gt;&lt;property id=&quot;20300&quot; value=&quot;Slide 20 - &amp;quot;“Current Events”&amp;quot;&quot;/&gt;&lt;property id=&quot;20307&quot; value=&quot;892&quot;/&gt;&lt;/object&gt;&lt;object type=&quot;3&quot; unique_id=&quot;62389&quot;&gt;&lt;property id=&quot;20148&quot; value=&quot;5&quot;/&gt;&lt;property id=&quot;20300&quot; value=&quot;Slide 21 - &amp;quot;“Current Events”&amp;quot;&quot;/&gt;&lt;property id=&quot;20307&quot; value=&quot;901&quot;/&gt;&lt;/object&gt;&lt;object type=&quot;3&quot; unique_id=&quot;62390&quot;&gt;&lt;property id=&quot;20148&quot; value=&quot;5&quot;/&gt;&lt;property id=&quot;20300&quot; value=&quot;Slide 22 - &amp;quot;“Current Events”&amp;quot;&quot;/&gt;&lt;property id=&quot;20307&quot; value=&quot;902&quot;/&gt;&lt;/object&gt;&lt;object type=&quot;3&quot; unique_id=&quot;62391&quot;&gt;&lt;property id=&quot;20148&quot; value=&quot;5&quot;/&gt;&lt;property id=&quot;20300&quot; value=&quot;Slide 23 - &amp;quot;“Current Events”&amp;quot;&quot;/&gt;&lt;property id=&quot;20307&quot; value=&quot;903&quot;/&gt;&lt;/object&gt;&lt;object type=&quot;3&quot; unique_id=&quot;62392&quot;&gt;&lt;property id=&quot;20148&quot; value=&quot;5&quot;/&gt;&lt;property id=&quot;20300&quot; value=&quot;Slide 24 - &amp;quot;“Current Events”&amp;quot;&quot;/&gt;&lt;property id=&quot;20307&quot; value=&quot;904&quot;/&gt;&lt;/object&gt;&lt;object type=&quot;3&quot; unique_id=&quot;62393&quot;&gt;&lt;property id=&quot;20148&quot; value=&quot;5&quot;/&gt;&lt;property id=&quot;20300&quot; value=&quot;Slide 25 - &amp;quot;“Current Events”&amp;quot;&quot;/&gt;&lt;property id=&quot;20307&quot; value=&quot;906&quot;/&gt;&lt;/object&gt;&lt;object type=&quot;3&quot; unique_id=&quot;62394&quot;&gt;&lt;property id=&quot;20148&quot; value=&quot;5&quot;/&gt;&lt;property id=&quot;20300&quot; value=&quot;Slide 26 - &amp;quot;“Current Events”&amp;quot;&quot;/&gt;&lt;property id=&quot;20307&quot; value=&quot;907&quot;/&gt;&lt;/object&gt;&lt;object type=&quot;3&quot; unique_id=&quot;62395&quot;&gt;&lt;property id=&quot;20148&quot; value=&quot;5&quot;/&gt;&lt;property id=&quot;20300&quot; value=&quot;Slide 27 - &amp;quot;“Current Events”&amp;quot;&quot;/&gt;&lt;property id=&quot;20307&quot; value=&quot;908&quot;/&gt;&lt;/object&gt;&lt;object type=&quot;3&quot; unique_id=&quot;62396&quot;&gt;&lt;property id=&quot;20148&quot; value=&quot;5&quot;/&gt;&lt;property id=&quot;20300&quot; value=&quot;Slide 28 - &amp;quot;“Current Events”&amp;quot;&quot;/&gt;&lt;property id=&quot;20307&quot; value=&quot;910&quot;/&gt;&lt;/object&gt;&lt;object type=&quot;3&quot; unique_id=&quot;62397&quot;&gt;&lt;property id=&quot;20148&quot; value=&quot;5&quot;/&gt;&lt;property id=&quot;20300&quot; value=&quot;Slide 29 - &amp;quot;“Current Events”&amp;quot;&quot;/&gt;&lt;property id=&quot;20307&quot; value=&quot;911&quot;/&gt;&lt;/object&gt;&lt;object type=&quot;3&quot; unique_id=&quot;62398&quot;&gt;&lt;property id=&quot;20148&quot; value=&quot;5&quot;/&gt;&lt;property id=&quot;20300&quot; value=&quot;Slide 30 - &amp;quot;“Current Events”&amp;quot;&quot;/&gt;&lt;property id=&quot;20307&quot; value=&quot;912&quot;/&gt;&lt;/object&gt;&lt;object type=&quot;3&quot; unique_id=&quot;62399&quot;&gt;&lt;property id=&quot;20148&quot; value=&quot;5&quot;/&gt;&lt;property id=&quot;20300&quot; value=&quot;Slide 31 - &amp;quot;“Current Events”&amp;quot;&quot;/&gt;&lt;property id=&quot;20307&quot; value=&quot;913&quot;/&gt;&lt;/object&gt;&lt;object type=&quot;3&quot; unique_id=&quot;62400&quot;&gt;&lt;property id=&quot;20148&quot; value=&quot;5&quot;/&gt;&lt;property id=&quot;20300&quot; value=&quot;Slide 34 - &amp;quot;“Current Events”&amp;quot;&quot;/&gt;&lt;property id=&quot;20307&quot; value=&quot;900&quot;/&gt;&lt;/object&gt;&lt;object type=&quot;3&quot; unique_id=&quot;62401&quot;&gt;&lt;property id=&quot;20148&quot; value=&quot;5&quot;/&gt;&lt;property id=&quot;20300&quot; value=&quot;Slide 36 - &amp;quot;“Current Events”&amp;quot;&quot;/&gt;&lt;property id=&quot;20307&quot; value=&quot;899&quot;/&gt;&lt;/object&gt;&lt;object type=&quot;3&quot; unique_id=&quot;62402&quot;&gt;&lt;property id=&quot;20148&quot; value=&quot;5&quot;/&gt;&lt;property id=&quot;20300&quot; value=&quot;Slide 44 - &amp;quot;“Current Events”&amp;quot;&quot;/&gt;&lt;property id=&quot;20307&quot; value=&quot;914&quot;/&gt;&lt;/object&gt;&lt;object type=&quot;3&quot; unique_id=&quot;62403&quot;&gt;&lt;property id=&quot;20148&quot; value=&quot;5&quot;/&gt;&lt;property id=&quot;20300&quot; value=&quot;Slide 45 - &amp;quot;“Current Events”&amp;quot;&quot;/&gt;&lt;property id=&quot;20307&quot; value=&quot;915&quot;/&gt;&lt;/object&gt;&lt;object type=&quot;3&quot; unique_id=&quot;62404&quot;&gt;&lt;property id=&quot;20148&quot; value=&quot;5&quot;/&gt;&lt;property id=&quot;20300&quot; value=&quot;Slide 46 - &amp;quot;“Current Events”&amp;quot;&quot;/&gt;&lt;property id=&quot;20307&quot; value=&quot;916&quot;/&gt;&lt;/object&gt;&lt;object type=&quot;3&quot; unique_id=&quot;62405&quot;&gt;&lt;property id=&quot;20148&quot; value=&quot;5&quot;/&gt;&lt;property id=&quot;20300&quot; value=&quot;Slide 47 - &amp;quot;“Current Events”&amp;quot;&quot;/&gt;&lt;property id=&quot;20307&quot; value=&quot;917&quot;/&gt;&lt;/object&gt;&lt;object type=&quot;3&quot; unique_id=&quot;62406&quot;&gt;&lt;property id=&quot;20148&quot; value=&quot;5&quot;/&gt;&lt;property id=&quot;20300&quot; value=&quot;Slide 49 - &amp;quot;“Current Events”&amp;quot;&quot;/&gt;&lt;property id=&quot;20307&quot; value=&quot;886&quot;/&gt;&lt;/object&gt;&lt;/object&gt;&lt;/object&gt;&lt;/database&gt;"/>
  <p:tag name="SECTOMILLISECCONVERTED" val="1"/>
</p:tagLst>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1876</Words>
  <Application>Microsoft Office PowerPoint</Application>
  <PresentationFormat>On-screen Show (4:3)</PresentationFormat>
  <Paragraphs>741</Paragraphs>
  <Slides>51</Slides>
  <Notes>51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51</vt:i4>
      </vt:variant>
    </vt:vector>
  </HeadingPairs>
  <TitlesOfParts>
    <vt:vector size="59" baseType="lpstr">
      <vt:lpstr>Arial</vt:lpstr>
      <vt:lpstr>Calibri</vt:lpstr>
      <vt:lpstr>Wingdings</vt:lpstr>
      <vt:lpstr>11_Office Theme</vt:lpstr>
      <vt:lpstr>2_Office Theme</vt:lpstr>
      <vt:lpstr>4_Office Theme</vt:lpstr>
      <vt:lpstr>1_Office Theme</vt:lpstr>
      <vt:lpstr>Office Theme</vt:lpstr>
      <vt:lpstr>PowerPoint Presentation</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lpstr>“Current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2019-02-07T18:57:12Z</dcterms:created>
  <dcterms:modified xsi:type="dcterms:W3CDTF">2019-02-07T18:57:25Z</dcterms:modified>
</cp:coreProperties>
</file>