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140" r:id="rId3"/>
    <p:sldMasterId id="2147487142" r:id="rId4"/>
    <p:sldMasterId id="2147487197" r:id="rId5"/>
  </p:sldMasterIdLst>
  <p:notesMasterIdLst>
    <p:notesMasterId r:id="rId20"/>
  </p:notesMasterIdLst>
  <p:handoutMasterIdLst>
    <p:handoutMasterId r:id="rId21"/>
  </p:handoutMasterIdLst>
  <p:sldIdLst>
    <p:sldId id="411" r:id="rId6"/>
    <p:sldId id="414" r:id="rId7"/>
    <p:sldId id="455" r:id="rId8"/>
    <p:sldId id="443" r:id="rId9"/>
    <p:sldId id="444" r:id="rId10"/>
    <p:sldId id="445" r:id="rId11"/>
    <p:sldId id="446" r:id="rId12"/>
    <p:sldId id="401" r:id="rId13"/>
    <p:sldId id="447" r:id="rId14"/>
    <p:sldId id="448" r:id="rId15"/>
    <p:sldId id="449" r:id="rId16"/>
    <p:sldId id="456" r:id="rId17"/>
    <p:sldId id="454" r:id="rId18"/>
    <p:sldId id="457" r:id="rId19"/>
  </p:sldIdLst>
  <p:sldSz cx="9144000" cy="6858000" type="screen4x3"/>
  <p:notesSz cx="6881813" cy="92964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351" autoAdjust="0"/>
  </p:normalViewPr>
  <p:slideViewPr>
    <p:cSldViewPr snapToGrid="0">
      <p:cViewPr varScale="1">
        <p:scale>
          <a:sx n="84" d="100"/>
          <a:sy n="84" d="100"/>
        </p:scale>
        <p:origin x="23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FA7651-E110-450F-A767-BBBB71BCC38D}" type="datetimeFigureOut">
              <a:rPr lang="en-US" altLang="en-US"/>
              <a:pPr>
                <a:defRPr/>
              </a:pPr>
              <a:t>9/26/2017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1EFB27-DDE2-4938-B98E-AD14B386B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047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EB66EC-3525-4E5C-890A-BDD8E0ABFAE2}" type="datetimeFigureOut">
              <a:rPr lang="en-US" altLang="en-US"/>
              <a:pPr>
                <a:defRPr/>
              </a:pPr>
              <a:t>9/26/2017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FE79D9-B446-43DD-9DAE-6BCF250AC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131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305A40F-5EB5-4365-A3BF-1B96A9A74E2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58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CF8612-F35E-45B0-896E-2AEEFD17E8A8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6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NDEAM – National Disability Employment Awareness Month 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89FE2C-E981-41E3-9026-357870A2ADC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97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E8F185-B9D4-41B8-B40F-DF497447656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81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89FE2C-E981-41E3-9026-357870A2ADC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26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9D6CAF-6914-4980-8329-F77BFFDABF1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2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E6226C4-38BE-49F0-BD88-C0CAF7559068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198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718F52-3AE9-4A94-AA32-4D136F67161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559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C40A88-4F23-4488-A430-92E2E50B300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6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BA04A5-2F0E-45A2-847E-9611C7B66E91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609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43FB44-25AA-46ED-8F7F-3E4F7BFCD7D2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42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EO – Equal Opportunity</a:t>
            </a:r>
          </a:p>
          <a:p>
            <a:r>
              <a:rPr lang="en-US" altLang="en-US" dirty="0" smtClean="0"/>
              <a:t>RA – Reasonable Accommodation</a:t>
            </a:r>
          </a:p>
          <a:p>
            <a:r>
              <a:rPr lang="en-US" altLang="en-US" baseline="0" dirty="0" smtClean="0"/>
              <a:t>CSAVR – Council on State Administrators of Vocational Rehabilitation - http://www.rehabnetwork.org/</a:t>
            </a:r>
          </a:p>
          <a:p>
            <a:r>
              <a:rPr lang="en-US" altLang="en-US" baseline="0" dirty="0" smtClean="0"/>
              <a:t>NTID – National Technical Institute for the Deaf - http://www.ntid.rit.edu/</a:t>
            </a:r>
          </a:p>
          <a:p>
            <a:r>
              <a:rPr lang="en-US" altLang="en-US" baseline="0" dirty="0" smtClean="0"/>
              <a:t>Lime Connect - http://www.limeconnect.com/</a:t>
            </a:r>
          </a:p>
          <a:p>
            <a:r>
              <a:rPr lang="en-US" altLang="en-US" baseline="0" dirty="0" smtClean="0"/>
              <a:t>Bender Consulting Services, Inc. - http://www.benderconsult.com/ </a:t>
            </a:r>
          </a:p>
          <a:p>
            <a:r>
              <a:rPr lang="en-US" altLang="en-US" dirty="0" smtClean="0"/>
              <a:t>Sierra group - http://www.thesierragroup.com/</a:t>
            </a:r>
          </a:p>
          <a:p>
            <a:r>
              <a:rPr lang="en-US" altLang="en-US" dirty="0" smtClean="0"/>
              <a:t>WRP - Workforce Recruitment Program -  https://wrp.gov</a:t>
            </a:r>
          </a:p>
          <a:p>
            <a:r>
              <a:rPr lang="en-US" altLang="en-US" dirty="0" smtClean="0"/>
              <a:t>Emerging</a:t>
            </a:r>
            <a:r>
              <a:rPr lang="en-US" altLang="en-US" baseline="0" dirty="0" smtClean="0"/>
              <a:t> Leaders - http://www.viscardicenter.org/nbdc/emerging-leaders/</a:t>
            </a:r>
          </a:p>
          <a:p>
            <a:r>
              <a:rPr lang="en-US" altLang="en-US" baseline="0" dirty="0" err="1" smtClean="0"/>
              <a:t>EntryPoint</a:t>
            </a:r>
            <a:r>
              <a:rPr lang="en-US" altLang="en-US" baseline="0" dirty="0" smtClean="0"/>
              <a:t>! - https://www.aaas.org/program/entrypoint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41D5D3-5127-4A99-B23A-4684FEA8EC0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62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F6E095D-E441-44C6-A113-B24362C05726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0186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B1B999-F059-4E6E-9585-C8B41EA1BD23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5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emplat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0" descr="ODEP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8"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574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is a service of the U.S. Department of Labor</a:t>
            </a:r>
            <a:r>
              <a:rPr lang="ja-JP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Disability Employment Policy.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11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3A22-9F54-4660-8666-03D1DB31D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721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A98C3DE-8FA1-4612-9D6F-A6F710C95A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19467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4CE48DB-B4D3-40CA-865A-D1602B074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09780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4CE48DB-B4D3-40CA-865A-D1602B074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32565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4CE48DB-B4D3-40CA-865A-D1602B074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37286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93EB-C1A6-4A03-AA60-111B3209B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74519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>
              <a:solidFill>
                <a:srgbClr val="002C5F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37CD-2012-4E34-9792-0B94A8E98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49678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99D6-40C9-493A-A99C-48C068FBF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57670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FD41524-F07A-4DDD-8EA6-803DC76B33DA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D68B8DE-68A1-4752-A21C-EAD878D32B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20409D-0AA9-4F05-B635-791D789D3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32" name="Picture 20" descr="ODEP Logo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8"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574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is a service of the U.S. Department of Labor</a:t>
            </a:r>
            <a:r>
              <a:rPr lang="ja-JP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Disability Employment Policy. </a:t>
            </a:r>
          </a:p>
        </p:txBody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60" r:id="rId1"/>
    <p:sldLayoutId id="2147487382" r:id="rId2"/>
    <p:sldLayoutId id="2147487383" r:id="rId3"/>
    <p:sldLayoutId id="2147487384" r:id="rId4"/>
    <p:sldLayoutId id="2147487385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u="none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50DF44-810A-43EB-9919-D13EEAAE7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5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2056" name="Picture 20" descr="odeplogo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8" name="Picture 11" descr="JAN Logo&#10;&#10;Job Accommodation Network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52" r:id="rId1"/>
    <p:sldLayoutId id="2147487361" r:id="rId2"/>
    <p:sldLayoutId id="2147487362" r:id="rId3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7002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fld id="{E04E22EE-63A8-4C20-BA5B-B71AA4EDD2C0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fld id="{5BC68F75-FB43-4784-BFD6-7D46256C2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7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9275"/>
            <a:ext cx="352901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 userDrawn="1"/>
        </p:nvSpPr>
        <p:spPr>
          <a:xfrm>
            <a:off x="-23813" y="1249363"/>
            <a:ext cx="9144001" cy="5637212"/>
          </a:xfrm>
          <a:prstGeom prst="rect">
            <a:avLst/>
          </a:prstGeom>
          <a:solidFill>
            <a:srgbClr val="0078C1"/>
          </a:solidFill>
          <a:ln>
            <a:solidFill>
              <a:srgbClr val="007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0078C1"/>
                </a:solidFill>
              </a:ln>
              <a:solidFill>
                <a:srgbClr val="0078C1"/>
              </a:solidFill>
            </a:endParaRPr>
          </a:p>
        </p:txBody>
      </p:sp>
      <p:pic>
        <p:nvPicPr>
          <p:cNvPr id="3079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3200"/>
            <a:ext cx="16827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Afbeelding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5011738"/>
            <a:ext cx="57594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cap="small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65A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65A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65A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65A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65A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skjan.org/media/anxi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skjan.org/links/atoz.htm" TargetMode="External"/><Relationship Id="rId4" Type="http://schemas.openxmlformats.org/officeDocument/2006/relationships/hyperlink" Target="https://askjan.org/media/stut.ht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skjan.org/media/eaps/interactiveprocessEAP.d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8CC84D-BD08-4B1C-97FB-14A32E7491ED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08313" y="3182938"/>
            <a:ext cx="5791200" cy="2519362"/>
          </a:xfrm>
          <a:noFill/>
          <a:extLst>
            <a:ext uri="{909E8E84-426E-40dd-AFC4-6F175D3DCCD1}"/>
          </a:extLst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altLang="en-US" sz="3600" dirty="0" smtClean="0"/>
              <a:t>Hiring an Individual with Anxiety Disorder and Mild Stutter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	</a:t>
            </a:r>
          </a:p>
          <a:p>
            <a:pPr marL="0">
              <a:lnSpc>
                <a:spcPct val="120000"/>
              </a:lnSpc>
              <a:defRPr/>
            </a:pPr>
            <a:r>
              <a:rPr lang="en-US" altLang="en-US" sz="2400" b="0" dirty="0" smtClean="0"/>
              <a:t>October 1, 2017</a:t>
            </a:r>
            <a:endParaRPr lang="en-US" altLang="en-US" sz="2400" b="0" dirty="0"/>
          </a:p>
          <a:p>
            <a:pPr>
              <a:lnSpc>
                <a:spcPct val="80000"/>
              </a:lnSpc>
              <a:spcBef>
                <a:spcPct val="0"/>
              </a:spcBef>
              <a:buFont typeface="Wingdings" charset="0"/>
              <a:buNone/>
              <a:defRPr/>
            </a:pPr>
            <a:endParaRPr lang="en-US" sz="1800" b="0" dirty="0"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30724" name="Group 1" descr="Employees with disabilities"/>
          <p:cNvGrpSpPr>
            <a:grpSpLocks/>
          </p:cNvGrpSpPr>
          <p:nvPr/>
        </p:nvGrpSpPr>
        <p:grpSpPr bwMode="auto">
          <a:xfrm>
            <a:off x="1143000" y="914400"/>
            <a:ext cx="1981200" cy="4032250"/>
            <a:chOff x="1143000" y="914400"/>
            <a:chExt cx="1981200" cy="4032250"/>
          </a:xfrm>
        </p:grpSpPr>
        <p:pic>
          <p:nvPicPr>
            <p:cNvPr id="4" name="Picture 3" descr="Shipping clerk"/>
            <p:cNvPicPr>
              <a:picLocks noChangeAspect="1"/>
            </p:cNvPicPr>
            <p:nvPr/>
          </p:nvPicPr>
          <p:blipFill>
            <a:blip r:embed="rId3" cstate="print"/>
            <a:srcRect r="45324"/>
            <a:stretch>
              <a:fillRect/>
            </a:stretch>
          </p:blipFill>
          <p:spPr>
            <a:xfrm>
              <a:off x="1143000" y="914400"/>
              <a:ext cx="914400" cy="1212499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5" name="Picture 4" descr="Woman teaching young girl"/>
            <p:cNvPicPr>
              <a:picLocks noChangeAspect="1"/>
            </p:cNvPicPr>
            <p:nvPr/>
          </p:nvPicPr>
          <p:blipFill>
            <a:blip r:embed="rId4"/>
            <a:srcRect l="52667" b="7701"/>
            <a:stretch>
              <a:fillRect/>
            </a:stretch>
          </p:blipFill>
          <p:spPr bwMode="auto">
            <a:xfrm>
              <a:off x="2209800" y="1746250"/>
              <a:ext cx="914400" cy="12922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8900000" algn="bl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Businesswoman using wheelchair"/>
            <p:cNvPicPr>
              <a:picLocks noChangeAspect="1"/>
            </p:cNvPicPr>
            <p:nvPr/>
          </p:nvPicPr>
          <p:blipFill>
            <a:blip r:embed="rId5"/>
            <a:srcRect l="46001" r="4668" b="9540"/>
            <a:stretch>
              <a:fillRect/>
            </a:stretch>
          </p:blipFill>
          <p:spPr bwMode="auto">
            <a:xfrm>
              <a:off x="1143000" y="2279650"/>
              <a:ext cx="914400" cy="12160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eated businessman holding cane"/>
            <p:cNvPicPr>
              <a:picLocks noChangeAspect="1"/>
            </p:cNvPicPr>
            <p:nvPr/>
          </p:nvPicPr>
          <p:blipFill>
            <a:blip r:embed="rId6"/>
            <a:srcRect l="44667" b="7701"/>
            <a:stretch>
              <a:fillRect/>
            </a:stretch>
          </p:blipFill>
          <p:spPr bwMode="auto">
            <a:xfrm>
              <a:off x="2209800" y="3182938"/>
              <a:ext cx="914400" cy="11049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Store clerk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43000" y="3649663"/>
              <a:ext cx="914400" cy="129698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1"/>
          <p:cNvSpPr>
            <a:spLocks noGrp="1"/>
          </p:cNvSpPr>
          <p:nvPr>
            <p:ph idx="1"/>
          </p:nvPr>
        </p:nvSpPr>
        <p:spPr>
          <a:xfrm>
            <a:off x="762000" y="1308100"/>
            <a:ext cx="7848600" cy="5184775"/>
          </a:xfrm>
        </p:spPr>
        <p:txBody>
          <a:bodyPr/>
          <a:lstStyle/>
          <a:p>
            <a:pPr marL="347472" indent="-347472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/>
              <a:t>Examine </a:t>
            </a:r>
            <a:r>
              <a:rPr lang="en-US" altLang="en-US" sz="2400" b="0" dirty="0"/>
              <a:t>the job description and consult                      with manager to </a:t>
            </a:r>
            <a:r>
              <a:rPr lang="en-US" altLang="en-US" sz="2400" b="0" dirty="0" smtClean="0"/>
              <a:t>ensure </a:t>
            </a:r>
            <a:r>
              <a:rPr lang="en-US" altLang="en-US" sz="2400" b="0" dirty="0"/>
              <a:t>understanding                        of essential tasks</a:t>
            </a:r>
          </a:p>
          <a:p>
            <a:pPr marL="347472" indent="-347472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>
                <a:solidFill>
                  <a:srgbClr val="002060"/>
                </a:solidFill>
              </a:rPr>
              <a:t>Get </a:t>
            </a:r>
            <a:r>
              <a:rPr lang="en-US" altLang="en-US" sz="2400" b="0" dirty="0">
                <a:solidFill>
                  <a:srgbClr val="002060"/>
                </a:solidFill>
              </a:rPr>
              <a:t>management buy-in </a:t>
            </a:r>
            <a:r>
              <a:rPr lang="en-US" altLang="en-US" sz="2400" b="0" dirty="0" smtClean="0">
                <a:solidFill>
                  <a:srgbClr val="002060"/>
                </a:solidFill>
              </a:rPr>
              <a:t>first, </a:t>
            </a:r>
            <a:r>
              <a:rPr lang="en-US" altLang="en-US" sz="2400" b="0" dirty="0">
                <a:solidFill>
                  <a:srgbClr val="002060"/>
                </a:solidFill>
              </a:rPr>
              <a:t>then align the process</a:t>
            </a:r>
          </a:p>
          <a:p>
            <a:pPr marL="347472" indent="-347472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>
                <a:solidFill>
                  <a:srgbClr val="002060"/>
                </a:solidFill>
              </a:rPr>
              <a:t>E</a:t>
            </a:r>
            <a:r>
              <a:rPr lang="en-US" altLang="en-US" sz="2400" b="0" dirty="0" smtClean="0">
                <a:solidFill>
                  <a:srgbClr val="002060"/>
                </a:solidFill>
              </a:rPr>
              <a:t>nsure managers are supported by Human Resources, Employer Relations, Medical Management, and/or Diversity &amp;Inclusion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marL="346075" indent="-346075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>
                <a:solidFill>
                  <a:srgbClr val="002060"/>
                </a:solidFill>
              </a:rPr>
              <a:t>Develop interview questions to be used for all candidates </a:t>
            </a:r>
          </a:p>
          <a:p>
            <a:pPr marL="346075" indent="-346075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>
                <a:solidFill>
                  <a:srgbClr val="002060"/>
                </a:solidFill>
              </a:rPr>
              <a:t>Encourage a robust exchange with the candidate or new hire to clearly understand challenges and ideas for overcoming challenges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defRPr/>
            </a:pPr>
            <a:endParaRPr lang="en-US" altLang="en-US" sz="2400" i="1" dirty="0">
              <a:solidFill>
                <a:srgbClr val="002060"/>
              </a:solidFill>
            </a:endParaRP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600" b="0" dirty="0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001F13-D0D3-4852-84BA-A45729653C30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2708" name="Title 1"/>
          <p:cNvSpPr txBox="1">
            <a:spLocks/>
          </p:cNvSpPr>
          <p:nvPr/>
        </p:nvSpPr>
        <p:spPr bwMode="auto">
          <a:xfrm>
            <a:off x="6096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Hiring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67585192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>
            <a:normAutofit lnSpcReduction="10000"/>
          </a:bodyPr>
          <a:lstStyle/>
          <a:p>
            <a:pPr marL="346075" indent="-346075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800" b="0" dirty="0" smtClean="0"/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>
                <a:solidFill>
                  <a:srgbClr val="002060"/>
                </a:solidFill>
              </a:rPr>
              <a:t>Focus on the job. Hiring manager </a:t>
            </a:r>
            <a:r>
              <a:rPr lang="en-US" altLang="en-US" sz="2400" b="0" dirty="0" smtClean="0">
                <a:solidFill>
                  <a:srgbClr val="002060"/>
                </a:solidFill>
              </a:rPr>
              <a:t>asks, </a:t>
            </a:r>
            <a:r>
              <a:rPr lang="en-US" altLang="en-US" sz="2400" b="0" dirty="0">
                <a:solidFill>
                  <a:srgbClr val="002060"/>
                </a:solidFill>
              </a:rPr>
              <a:t>“I need to understand what you need to do to make you </a:t>
            </a:r>
            <a:r>
              <a:rPr lang="en-US" altLang="en-US" sz="2400" b="0" dirty="0" smtClean="0">
                <a:solidFill>
                  <a:srgbClr val="002060"/>
                </a:solidFill>
              </a:rPr>
              <a:t>successful,” not “Tell </a:t>
            </a:r>
            <a:r>
              <a:rPr lang="en-US" altLang="en-US" sz="2400" b="0" dirty="0">
                <a:solidFill>
                  <a:srgbClr val="002060"/>
                </a:solidFill>
              </a:rPr>
              <a:t>me about your speaking problem”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/>
              <a:t>Use resources such as JAN so managers can share the responsibility with the individual with a disability to suggest accommodation </a:t>
            </a:r>
            <a:endParaRPr lang="en-US" altLang="en-US" sz="2400" b="0" dirty="0"/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/>
              <a:t>Check with individual before implementing any ideas to ensure the candidate/employee is comfortable with the idea</a:t>
            </a:r>
            <a:endParaRPr lang="en-US" altLang="en-US" sz="2400" b="0" dirty="0"/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/>
              <a:t>If candidate/employees request, allow them to educate coworkers (e.g. when the person starts work or during NDEAM)</a:t>
            </a:r>
            <a:endParaRPr lang="en-US" sz="2200" i="1" dirty="0">
              <a:solidFill>
                <a:srgbClr val="0096DB"/>
              </a:solidFill>
            </a:endParaRP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600" b="0" dirty="0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5A0C1B-5504-4DEF-B753-47F42FA10182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4756" name="Title 1"/>
          <p:cNvSpPr txBox="1">
            <a:spLocks/>
          </p:cNvSpPr>
          <p:nvPr/>
        </p:nvSpPr>
        <p:spPr bwMode="auto">
          <a:xfrm>
            <a:off x="6096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Hiring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425216271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Hiring Best Practices</a:t>
            </a:r>
            <a:endParaRPr lang="en-US" dirty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6B7BE5-9D61-4AE0-B1FF-A0E0E53949FD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800" b="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ea typeface="Calibri" panose="020F0502020204030204" pitchFamily="34" charset="0"/>
                <a:cs typeface="Times New Roman" panose="02020603050405020304" pitchFamily="18" charset="0"/>
              </a:rPr>
              <a:t>Keep </a:t>
            </a: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disability- </a:t>
            </a:r>
            <a:r>
              <a:rPr lang="en-US" sz="2400" b="0" dirty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accommodation-related </a:t>
            </a:r>
            <a:b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information confidential</a:t>
            </a:r>
            <a:endParaRPr lang="en-US" sz="2400" b="0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Made a business decision for personal reasons and does not discuss employees' personal information with others&#10;"/>
          <p:cNvSpPr txBox="1"/>
          <p:nvPr/>
        </p:nvSpPr>
        <p:spPr>
          <a:xfrm>
            <a:off x="1194557" y="3001643"/>
            <a:ext cx="3339343" cy="29611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1143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i="1" dirty="0">
                <a:solidFill>
                  <a:srgbClr val="002C5F"/>
                </a:solidFill>
              </a:rPr>
              <a:t>Made a business decision for personal reasons and do not discuss </a:t>
            </a:r>
            <a:r>
              <a:rPr lang="en-US" sz="2400" i="1" dirty="0" smtClean="0">
                <a:solidFill>
                  <a:srgbClr val="002C5F"/>
                </a:solidFill>
              </a:rPr>
              <a:t>applicants’/candidates’ </a:t>
            </a:r>
            <a:r>
              <a:rPr lang="en-US" sz="2400" i="1" dirty="0">
                <a:solidFill>
                  <a:srgbClr val="002C5F"/>
                </a:solidFill>
              </a:rPr>
              <a:t>personal information with others</a:t>
            </a:r>
          </a:p>
          <a:p>
            <a:pPr indent="-1143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US" sz="2400" i="1" dirty="0">
              <a:solidFill>
                <a:srgbClr val="002C5F"/>
              </a:solidFill>
            </a:endParaRPr>
          </a:p>
        </p:txBody>
      </p:sp>
      <p:sp>
        <p:nvSpPr>
          <p:cNvPr id="6" name="TextBox 5" descr="Let employees know who to contact if there is a need for a modification at work due to a personal reason, so the issue can be addressed privately&#10;"/>
          <p:cNvSpPr txBox="1"/>
          <p:nvPr/>
        </p:nvSpPr>
        <p:spPr>
          <a:xfrm>
            <a:off x="4899819" y="2666520"/>
            <a:ext cx="3097212" cy="36313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i="1" dirty="0">
                <a:solidFill>
                  <a:srgbClr val="002C5F"/>
                </a:solidFill>
                <a:ea typeface="Calibri" panose="020F0502020204030204" pitchFamily="34" charset="0"/>
              </a:rPr>
              <a:t>Let </a:t>
            </a:r>
            <a:r>
              <a:rPr lang="en-US" sz="2400" i="1" dirty="0" smtClean="0">
                <a:solidFill>
                  <a:srgbClr val="002C5F"/>
                </a:solidFill>
                <a:ea typeface="Calibri" panose="020F0502020204030204" pitchFamily="34" charset="0"/>
              </a:rPr>
              <a:t>applicants/candidates </a:t>
            </a:r>
            <a:r>
              <a:rPr lang="en-US" sz="2400" i="1" dirty="0">
                <a:solidFill>
                  <a:srgbClr val="002C5F"/>
                </a:solidFill>
                <a:ea typeface="Calibri" panose="020F0502020204030204" pitchFamily="34" charset="0"/>
              </a:rPr>
              <a:t>know who to contact if there is a need for a modification at work due to a personal reason, so the issue can be addressed privately</a:t>
            </a:r>
          </a:p>
        </p:txBody>
      </p:sp>
      <p:pic>
        <p:nvPicPr>
          <p:cNvPr id="111623" name="Picture 3" descr="confidenti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395413"/>
            <a:ext cx="247332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482200"/>
      </p:ext>
    </p:extLst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>
            <a:normAutofit/>
          </a:bodyPr>
          <a:lstStyle/>
          <a:p>
            <a:pPr marL="346075" indent="-346075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800" b="0" dirty="0" smtClean="0"/>
          </a:p>
          <a:p>
            <a:pPr marL="0" indent="0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sz="2600" b="0" dirty="0" smtClean="0"/>
              <a:t>Accommodation Ideas for Individuals with Anxiety Disorder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600" b="0" dirty="0" smtClean="0">
                <a:hlinkClick r:id="rId3"/>
              </a:rPr>
              <a:t>https://AskJAN.org/media/anxi.htm</a:t>
            </a:r>
            <a:endParaRPr lang="en-US" altLang="en-US" sz="2600" b="0" dirty="0" smtClean="0"/>
          </a:p>
          <a:p>
            <a:pPr marL="0" indent="0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sz="2600" b="0" dirty="0" smtClean="0"/>
              <a:t>Accommodation Ideas for Individuals with a Stuttering Disorder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600" b="0" dirty="0" smtClean="0">
                <a:hlinkClick r:id="rId4"/>
              </a:rPr>
              <a:t>https://AskJAN.org/media/stut.htm</a:t>
            </a:r>
            <a:endParaRPr lang="en-US" altLang="en-US" sz="2600" b="0" dirty="0" smtClean="0"/>
          </a:p>
          <a:p>
            <a:pPr marL="0" indent="0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sz="2600" b="0" dirty="0" smtClean="0"/>
              <a:t>For other disabilities and medical conditions, go to </a:t>
            </a:r>
            <a:r>
              <a:rPr lang="en-US" altLang="en-US" sz="2600" b="0" dirty="0" smtClean="0">
                <a:hlinkClick r:id="rId5"/>
              </a:rPr>
              <a:t>https://AskJAN.org/links/atoz.htm</a:t>
            </a:r>
            <a:endParaRPr lang="en-US" altLang="en-US" sz="2600" b="0" dirty="0" smtClean="0"/>
          </a:p>
          <a:p>
            <a:pPr marL="0" indent="0">
              <a:lnSpc>
                <a:spcPct val="90000"/>
              </a:lnSpc>
              <a:spcAft>
                <a:spcPts val="1200"/>
              </a:spcAft>
              <a:defRPr/>
            </a:pPr>
            <a:endParaRPr lang="en-US" altLang="en-US" sz="2600" b="0" dirty="0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5A0C1B-5504-4DEF-B753-47F42FA10182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4756" name="Title 1"/>
          <p:cNvSpPr txBox="1">
            <a:spLocks/>
          </p:cNvSpPr>
          <p:nvPr/>
        </p:nvSpPr>
        <p:spPr bwMode="auto">
          <a:xfrm>
            <a:off x="692728" y="413822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Accommodation Resources 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82161283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Aft>
                <a:spcPts val="300"/>
              </a:spcAft>
            </a:pPr>
            <a:r>
              <a:rPr lang="en-US" altLang="en-US" b="0" dirty="0" smtClean="0"/>
              <a:t>  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b="0" dirty="0" smtClean="0"/>
              <a:t> </a:t>
            </a:r>
            <a:r>
              <a:rPr lang="en-US" altLang="en-US" sz="2400" b="0" dirty="0" smtClean="0"/>
              <a:t>(800) 526-7234 (V) - (877) 781-9403 (TTY)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AskJAN.org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jan@AskJAN.org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pt-BR" altLang="en-US" sz="2400" b="0" dirty="0" smtClean="0"/>
              <a:t>(304) 216-8189 via Text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pt-BR" altLang="en-US" sz="2400" b="0" dirty="0" smtClean="0"/>
              <a:t>janconsultants via Skype</a:t>
            </a:r>
          </a:p>
          <a:p>
            <a:pPr marL="0" indent="0" algn="ctr" eaLnBrk="1" hangingPunct="1">
              <a:spcAft>
                <a:spcPts val="300"/>
              </a:spcAft>
            </a:pPr>
            <a:endParaRPr lang="en-US" altLang="en-US" sz="2400" dirty="0" smtClean="0"/>
          </a:p>
        </p:txBody>
      </p:sp>
      <p:sp>
        <p:nvSpPr>
          <p:cNvPr id="11469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AA845D-7648-4CA4-853C-48F4FD782E09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Contact </a:t>
            </a:r>
            <a:r>
              <a:rPr lang="en-US" altLang="en-US" dirty="0" smtClean="0"/>
              <a:t>JAN</a:t>
            </a:r>
            <a:endParaRPr lang="en-US" dirty="0"/>
          </a:p>
        </p:txBody>
      </p:sp>
      <p:pic>
        <p:nvPicPr>
          <p:cNvPr id="114692" name="Picture 2" descr="Practical Solutions&#10;Workplace Succ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8800"/>
            <a:ext cx="6858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twitt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7" descr="facebook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8" descr="blo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7" name="Picture 9" descr="linkedi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Picture 10" descr="second lif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Picture 11" descr="youtub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7987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dirty="0" smtClean="0">
                <a:solidFill>
                  <a:srgbClr val="002060"/>
                </a:solidFill>
              </a:rPr>
              <a:t>The basis for inclusive employment is the reasonable accommodation (RA) policy and process</a:t>
            </a:r>
          </a:p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dirty="0" smtClean="0">
                <a:solidFill>
                  <a:srgbClr val="002060"/>
                </a:solidFill>
              </a:rPr>
              <a:t>The foundation for reasonable accommodation is a robust interactive process (IP)</a:t>
            </a:r>
          </a:p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dirty="0" smtClean="0">
                <a:solidFill>
                  <a:srgbClr val="002060"/>
                </a:solidFill>
              </a:rPr>
              <a:t>The trigger for RA and IP is a request for an accommodation or recognition of an obvious barrier to someone with a known disability</a:t>
            </a:r>
          </a:p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dirty="0" smtClean="0">
                <a:solidFill>
                  <a:srgbClr val="002060"/>
                </a:solidFill>
              </a:rPr>
              <a:t>A request for accommodation includes two essential elements — a medical condition and a related challenge at work</a:t>
            </a:r>
          </a:p>
        </p:txBody>
      </p:sp>
      <p:sp>
        <p:nvSpPr>
          <p:cNvPr id="4505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923A60-84D8-4C38-BF59-3BF705A7636B}" type="slidenum">
              <a:rPr lang="en-US" altLang="en-US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45060" name="Title 1"/>
          <p:cNvSpPr txBox="1">
            <a:spLocks/>
          </p:cNvSpPr>
          <p:nvPr/>
        </p:nvSpPr>
        <p:spPr bwMode="auto">
          <a:xfrm>
            <a:off x="468313" y="409575"/>
            <a:ext cx="58975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2060"/>
                </a:solidFill>
              </a:rPr>
              <a:t>Accommodation Primer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en-US" sz="1300" dirty="0">
                <a:hlinkClick r:id="rId3"/>
              </a:rPr>
              <a:t>For tips about the process, go to: http</a:t>
            </a:r>
            <a:r>
              <a:rPr lang="en-US" sz="1300" dirty="0" smtClean="0">
                <a:hlinkClick r:id="rId3"/>
              </a:rPr>
              <a:t>://AskJAN.org/media/eaps/interactiveprocessEAP.doc</a:t>
            </a:r>
            <a:endParaRPr lang="en-US" sz="1300" dirty="0"/>
          </a:p>
        </p:txBody>
      </p:sp>
      <p:sp>
        <p:nvSpPr>
          <p:cNvPr id="8089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393294-FF69-4DE0-B2CE-3BFA5C39F08A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JAN’s Interactive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Process</a:t>
            </a:r>
            <a:endParaRPr lang="en-US" dirty="0"/>
          </a:p>
        </p:txBody>
      </p:sp>
      <p:pic>
        <p:nvPicPr>
          <p:cNvPr id="80900" name="Picture 2" descr="Step 1: Recognizing an Accommodation Request&#10;Step 2: Gathering Information&#10;Step 3: Exploring Accommodation Options&#10;Step 4: Choosing an Accommodation&#10;Step 6: Implementing the Accommodation&#10;Step 6: Monitoring the Accommodation&#10;&#10;SUCCESSFUL ACCOMMOD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7"/>
          <a:stretch>
            <a:fillRect/>
          </a:stretch>
        </p:blipFill>
        <p:spPr bwMode="auto">
          <a:xfrm>
            <a:off x="2971800" y="1371600"/>
            <a:ext cx="33528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30751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General Hiring Strategies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for Inclusion</a:t>
            </a:r>
            <a:endParaRPr lang="en-US" sz="2800" dirty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03487F-B471-4891-BCA8-25D730793A9B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604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>
              <a:buFont typeface="Wingdings" panose="05000000000000000000" pitchFamily="2" charset="2"/>
              <a:buChar char="§"/>
            </a:pPr>
            <a:endParaRPr lang="en-US" altLang="en-US" sz="800" b="0" smtClean="0"/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smtClean="0"/>
              <a:t>Ensure that application forms, application tracking systems, employment offices, and interviewing locations are universally accessible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smtClean="0"/>
              <a:t>Ensure that application and interviewing procedures comply with the Americans with Disabilities Act (ADA) 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smtClean="0"/>
              <a:t>Inform applicants about the hiring process and how to request reasonable accommodation (RA)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400" b="0" smtClean="0"/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400" b="0" smtClean="0"/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400" b="0" smtClean="0"/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400" b="0" smtClean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219200" y="4849451"/>
            <a:ext cx="70866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2C5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en-US" dirty="0">
                <a:solidFill>
                  <a:srgbClr val="002C5F"/>
                </a:solidFill>
                <a:latin typeface="Lucida Fax" panose="02060602050505020204" pitchFamily="18" charset="0"/>
                <a:cs typeface="Arial" pitchFamily="34" charset="0"/>
              </a:rPr>
              <a:t>“If you require reasonable accommodation in completing this application, interviewing, completing any pre-employment testing, or otherwise participating in the employee selection process, </a:t>
            </a:r>
            <a:br>
              <a:rPr lang="en-US" dirty="0">
                <a:solidFill>
                  <a:srgbClr val="002C5F"/>
                </a:solidFill>
                <a:latin typeface="Lucida Fax" panose="02060602050505020204" pitchFamily="18" charset="0"/>
                <a:cs typeface="Arial" pitchFamily="34" charset="0"/>
              </a:rPr>
            </a:br>
            <a:r>
              <a:rPr lang="en-US" dirty="0">
                <a:solidFill>
                  <a:srgbClr val="002C5F"/>
                </a:solidFill>
                <a:latin typeface="Lucida Fax" panose="02060602050505020204" pitchFamily="18" charset="0"/>
                <a:cs typeface="Arial" pitchFamily="34" charset="0"/>
              </a:rPr>
              <a:t>please direct your inquiries to…”</a:t>
            </a:r>
          </a:p>
        </p:txBody>
      </p:sp>
    </p:spTree>
    <p:extLst>
      <p:ext uri="{BB962C8B-B14F-4D97-AF65-F5344CB8AC3E}">
        <p14:creationId xmlns:p14="http://schemas.microsoft.com/office/powerpoint/2010/main" val="238622248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defRPr/>
            </a:pPr>
            <a:r>
              <a:rPr lang="en-US" altLang="en-US" b="0" dirty="0"/>
              <a:t>Make appropriate and reasonable accommodations for the hiring </a:t>
            </a:r>
            <a:r>
              <a:rPr lang="en-US" altLang="en-US" b="0" dirty="0" smtClean="0"/>
              <a:t>process. </a:t>
            </a:r>
            <a:br>
              <a:rPr lang="en-US" altLang="en-US" b="0" dirty="0" smtClean="0"/>
            </a:br>
            <a:endParaRPr lang="en-US" altLang="en-US" b="0" dirty="0" smtClean="0"/>
          </a:p>
          <a:p>
            <a:pPr marL="0" indent="0">
              <a:spcAft>
                <a:spcPts val="1200"/>
              </a:spcAft>
              <a:defRPr/>
            </a:pPr>
            <a:r>
              <a:rPr lang="en-US" altLang="en-US" b="0" dirty="0" smtClean="0"/>
              <a:t>For example:</a:t>
            </a:r>
            <a:endParaRPr lang="en-US" altLang="en-US" sz="2000" b="0" dirty="0" smtClean="0"/>
          </a:p>
          <a:p>
            <a:pPr marL="710946" lvl="1" indent="-310896">
              <a:spcAft>
                <a:spcPts val="1200"/>
              </a:spcAft>
              <a:defRPr/>
            </a:pPr>
            <a:r>
              <a:rPr lang="en-US" altLang="en-US" sz="2200" dirty="0" smtClean="0"/>
              <a:t>Modify application policies and procedures</a:t>
            </a:r>
          </a:p>
          <a:p>
            <a:pPr marL="710946" lvl="1" indent="-310896">
              <a:spcAft>
                <a:spcPts val="1200"/>
              </a:spcAft>
              <a:defRPr/>
            </a:pPr>
            <a:r>
              <a:rPr lang="en-US" altLang="en-US" sz="2200" dirty="0" smtClean="0"/>
              <a:t>Provide materials in accessible formats</a:t>
            </a:r>
          </a:p>
          <a:p>
            <a:pPr marL="710946" lvl="1" indent="-310896">
              <a:spcAft>
                <a:spcPts val="1200"/>
              </a:spcAft>
              <a:defRPr/>
            </a:pPr>
            <a:endParaRPr lang="en-US" altLang="en-US" sz="1600" dirty="0" smtClean="0"/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000" b="0" dirty="0" smtClean="0"/>
          </a:p>
        </p:txBody>
      </p:sp>
      <p:sp>
        <p:nvSpPr>
          <p:cNvPr id="62467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09563" indent="-309563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200" b="0" dirty="0" smtClean="0"/>
          </a:p>
          <a:p>
            <a:pPr marL="309563" indent="-3095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 smtClean="0"/>
              <a:t>Modify </a:t>
            </a:r>
            <a:r>
              <a:rPr lang="en-US" altLang="en-US" sz="2200" b="0" dirty="0"/>
              <a:t>interview </a:t>
            </a:r>
            <a:r>
              <a:rPr lang="en-US" altLang="en-US" sz="2200" b="0" dirty="0" smtClean="0"/>
              <a:t>methods</a:t>
            </a:r>
            <a:endParaRPr lang="en-US" altLang="en-US" sz="2200" b="0" dirty="0"/>
          </a:p>
          <a:p>
            <a:pPr marL="309563" indent="-3095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 smtClean="0"/>
              <a:t>Provide a reader or interpreter</a:t>
            </a:r>
          </a:p>
          <a:p>
            <a:pPr marL="309563" indent="-3095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 smtClean="0"/>
              <a:t>Provide equipment</a:t>
            </a:r>
          </a:p>
          <a:p>
            <a:pPr marL="309563" indent="-3095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 smtClean="0"/>
              <a:t>Modify tests or training materials</a:t>
            </a:r>
          </a:p>
          <a:p>
            <a:pPr marL="309563" indent="-3095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 smtClean="0"/>
              <a:t>Allow access for service or emotional support dog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EEE61E-AB99-479A-9AE7-55D4267A5C99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General Hiring Strategies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for Inclusion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449912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7472" indent="-347472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When an applicant has an </a:t>
            </a:r>
            <a:r>
              <a:rPr lang="en-US" altLang="en-US" b="0" i="1" dirty="0" smtClean="0"/>
              <a:t>obvious</a:t>
            </a:r>
            <a:r>
              <a:rPr lang="en-US" altLang="en-US" b="0" dirty="0" smtClean="0"/>
              <a:t> impairment or voluntarily </a:t>
            </a:r>
            <a:r>
              <a:rPr lang="en-US" altLang="en-US" b="0" i="1" dirty="0" smtClean="0"/>
              <a:t>discloses</a:t>
            </a:r>
            <a:r>
              <a:rPr lang="en-US" altLang="en-US" b="0" dirty="0" smtClean="0"/>
              <a:t> disability or need for accommodation during hiring, consider the following:</a:t>
            </a:r>
            <a:r>
              <a:rPr lang="en-US" altLang="en-US" dirty="0" smtClean="0"/>
              <a:t> </a:t>
            </a:r>
            <a:r>
              <a:rPr lang="en-US" altLang="en-US" sz="2600" b="0" dirty="0" smtClean="0"/>
              <a:t/>
            </a:r>
            <a:br>
              <a:rPr lang="en-US" altLang="en-US" sz="2600" b="0" dirty="0" smtClean="0"/>
            </a:br>
            <a:r>
              <a:rPr lang="en-US" altLang="en-US" sz="2200" b="0" dirty="0" smtClean="0"/>
              <a:t/>
            </a:r>
            <a:br>
              <a:rPr lang="en-US" altLang="en-US" sz="2200" b="0" dirty="0" smtClean="0"/>
            </a:br>
            <a:endParaRPr lang="en-US" altLang="en-US" sz="2200" b="0" dirty="0" smtClean="0"/>
          </a:p>
          <a:p>
            <a:pPr marL="0" indent="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b="0" dirty="0" smtClean="0"/>
          </a:p>
        </p:txBody>
      </p:sp>
      <p:sp>
        <p:nvSpPr>
          <p:cNvPr id="64515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2" indent="-342900">
              <a:spcAft>
                <a:spcPts val="1200"/>
              </a:spcAft>
            </a:pPr>
            <a:r>
              <a:rPr lang="en-US" altLang="en-US" sz="2200" i="1" dirty="0" smtClean="0"/>
              <a:t>How does information about medical impairment impact the hiring process?</a:t>
            </a:r>
          </a:p>
          <a:p>
            <a:pPr marL="342900" lvl="2" indent="-342900">
              <a:spcAft>
                <a:spcPts val="1200"/>
              </a:spcAft>
            </a:pPr>
            <a:r>
              <a:rPr lang="en-US" altLang="en-US" sz="2200" i="1" dirty="0" smtClean="0"/>
              <a:t>Is there a reasonable belief that medical impairment/limitations will affect job performance?</a:t>
            </a:r>
          </a:p>
          <a:p>
            <a:pPr marL="342900" lvl="2" indent="-342900">
              <a:spcAft>
                <a:spcPts val="1200"/>
              </a:spcAft>
            </a:pPr>
            <a:r>
              <a:rPr lang="en-US" altLang="en-US" sz="2200" i="1" dirty="0" smtClean="0"/>
              <a:t>Can a specific candidate be asked to demonstrate or describe how s/he would perform job duties?</a:t>
            </a:r>
          </a:p>
          <a:p>
            <a:pPr marL="0" indent="0"/>
            <a:endParaRPr lang="en-US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B88242-9B50-49C5-8ECF-1662B6463A73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 to </a:t>
            </a:r>
            <a:r>
              <a:rPr lang="en-US" altLang="en-US" dirty="0" smtClean="0"/>
              <a:t>Consider</a:t>
            </a:r>
            <a:endParaRPr lang="en-US" dirty="0"/>
          </a:p>
        </p:txBody>
      </p:sp>
      <p:pic>
        <p:nvPicPr>
          <p:cNvPr id="64518" name="Picture 2" descr="conversation bubbl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4102100"/>
            <a:ext cx="335597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81269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6075" indent="-3460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b="0" dirty="0" smtClean="0"/>
              <a:t>Surprises — avoid them by informing all in advance of accommodation processes</a:t>
            </a:r>
          </a:p>
          <a:p>
            <a:pPr marL="346075" indent="-3460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b="0" dirty="0" smtClean="0"/>
              <a:t>Neglecting to include EO/RA statement </a:t>
            </a:r>
            <a:r>
              <a:rPr lang="en-US" altLang="en-US" sz="2000" b="0" dirty="0"/>
              <a:t>on career </a:t>
            </a:r>
            <a:r>
              <a:rPr lang="en-US" altLang="en-US" sz="2000" b="0" dirty="0" smtClean="0"/>
              <a:t>portal</a:t>
            </a:r>
          </a:p>
          <a:p>
            <a:pPr marL="346075" indent="-3460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b="0" dirty="0" smtClean="0"/>
              <a:t>Undervaluing the importance of partnering with skilled resources (e.g., CSAVR</a:t>
            </a:r>
            <a:r>
              <a:rPr lang="en-US" altLang="en-US" sz="2000" b="0" dirty="0"/>
              <a:t>, NTID, Lime Connect, Bender, Sierra G</a:t>
            </a:r>
            <a:r>
              <a:rPr lang="en-US" altLang="en-US" sz="2000" b="0" dirty="0" smtClean="0"/>
              <a:t>roup)</a:t>
            </a:r>
          </a:p>
          <a:p>
            <a:pPr marL="346075" indent="-3460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b="0" dirty="0" smtClean="0"/>
              <a:t>Not partnering with WRP</a:t>
            </a:r>
            <a:r>
              <a:rPr lang="en-US" altLang="en-US" sz="2000" b="0" dirty="0"/>
              <a:t>, Emerging </a:t>
            </a:r>
            <a:r>
              <a:rPr lang="en-US" altLang="en-US" sz="2000" b="0" dirty="0" smtClean="0"/>
              <a:t>Leaders, </a:t>
            </a:r>
            <a:r>
              <a:rPr lang="en-US" altLang="en-US" sz="2000" b="0" dirty="0" err="1" smtClean="0"/>
              <a:t>EntryPoint</a:t>
            </a:r>
            <a:r>
              <a:rPr lang="en-US" altLang="en-US" sz="2000" b="0" dirty="0"/>
              <a:t>!</a:t>
            </a:r>
          </a:p>
          <a:p>
            <a:pPr marL="346075" indent="-3460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en-US" sz="2000" b="0" dirty="0"/>
          </a:p>
          <a:p>
            <a:pPr marL="346075" indent="-3460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en-US" b="0" dirty="0"/>
          </a:p>
          <a:p>
            <a:pPr marL="346075" indent="-3460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en-US" b="0" dirty="0" smtClean="0"/>
          </a:p>
        </p:txBody>
      </p:sp>
      <p:sp>
        <p:nvSpPr>
          <p:cNvPr id="66563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b="0" dirty="0" smtClean="0"/>
              <a:t>Neglecting to recruit through disability-focused </a:t>
            </a:r>
            <a:r>
              <a:rPr lang="en-US" altLang="en-US" sz="2000" b="0" dirty="0"/>
              <a:t>job </a:t>
            </a:r>
            <a:r>
              <a:rPr lang="en-US" altLang="en-US" sz="2000" b="0" dirty="0" smtClean="0"/>
              <a:t>banks (e.g., Ability </a:t>
            </a:r>
            <a:r>
              <a:rPr lang="en-US" altLang="en-US" sz="2000" b="0" dirty="0"/>
              <a:t>Jobs, Gettinghired.com, </a:t>
            </a:r>
            <a:r>
              <a:rPr lang="en-US" altLang="en-US" sz="2000" b="0" dirty="0" smtClean="0"/>
              <a:t>America’s Job Exchange)</a:t>
            </a:r>
            <a:endParaRPr lang="en-US" altLang="en-US" sz="2000" b="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b="0" dirty="0" smtClean="0"/>
              <a:t>Failing to train recruiters and hiring </a:t>
            </a:r>
            <a:r>
              <a:rPr lang="en-US" altLang="en-US" sz="2000" b="0" dirty="0"/>
              <a:t>managers </a:t>
            </a:r>
            <a:r>
              <a:rPr lang="en-US" altLang="en-US" sz="2000" b="0" dirty="0" smtClean="0"/>
              <a:t>on disability awareness, disability disclosure, and how to engage in the interactive process (IP)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b="0" dirty="0" smtClean="0"/>
              <a:t>Not </a:t>
            </a:r>
            <a:r>
              <a:rPr lang="en-US" altLang="en-US" sz="2000" b="0" dirty="0"/>
              <a:t>having an expedited procurement process for </a:t>
            </a:r>
            <a:r>
              <a:rPr lang="en-US" altLang="en-US" sz="2000" b="0" dirty="0" smtClean="0"/>
              <a:t>application/onboarding accommodations</a:t>
            </a:r>
            <a:endParaRPr lang="en-US" altLang="en-US" sz="2000" b="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en-US" sz="2000" b="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en-US" sz="2000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5D98AB-1FB6-4407-9785-7F3B662A105C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Practices to Avoid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2807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0" indent="0" eaLnBrk="1" hangingPunct="1"/>
            <a:r>
              <a:rPr lang="en-GB" altLang="en-US" sz="1800" dirty="0" smtClean="0"/>
              <a:t> </a:t>
            </a:r>
          </a:p>
        </p:txBody>
      </p:sp>
      <p:sp>
        <p:nvSpPr>
          <p:cNvPr id="5734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7B8483-3A03-44A1-A3C5-A04E45731BB2}" type="slidenum">
              <a:rPr lang="en-US" altLang="en-US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8163" y="406400"/>
            <a:ext cx="58959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79" tIns="34289" rIns="68579" bIns="3428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en-US" sz="27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Toolkit Training Videos</a:t>
            </a:r>
            <a:endParaRPr lang="en-US" altLang="en-US" sz="27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 descr="Split screen of two people talking on telephone. Man on left is listening. Woman on right is saying, &quot;I have difficulty speaking.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7" y="1754043"/>
            <a:ext cx="7592573" cy="426748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>
            <a:normAutofit/>
          </a:bodyPr>
          <a:lstStyle/>
          <a:p>
            <a:pPr marL="346075" indent="-346075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800" b="0" dirty="0" smtClean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Be mindful that disability is not always apparent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Inform all applicants how to request reasonable accommodation for hiring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Train recruiters to recognize accommodation request to understand their role and to know what to do next, i.e., reach out to Accommodation Specialist 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Encourage recruiters to listen and clarify during conversations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Think </a:t>
            </a:r>
            <a:r>
              <a:rPr lang="en-US" altLang="en-US" sz="2400" b="0" dirty="0"/>
              <a:t>outside the box </a:t>
            </a:r>
            <a:r>
              <a:rPr lang="en-US" altLang="en-US" sz="2400" b="0" dirty="0" smtClean="0"/>
              <a:t>— </a:t>
            </a:r>
            <a:r>
              <a:rPr lang="en-US" altLang="en-US" sz="2400" b="0" dirty="0"/>
              <a:t>people can </a:t>
            </a:r>
            <a:r>
              <a:rPr lang="en-US" altLang="en-US" sz="2400" b="0" dirty="0" smtClean="0"/>
              <a:t>           communicate </a:t>
            </a:r>
            <a:r>
              <a:rPr lang="en-US" altLang="en-US" sz="2400" b="0" dirty="0"/>
              <a:t>in various </a:t>
            </a:r>
            <a:r>
              <a:rPr lang="en-US" altLang="en-US" sz="2400" b="0" dirty="0" smtClean="0"/>
              <a:t>ways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600" b="0" dirty="0" smtClean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600" b="0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75E96A-74F0-41FF-AAAD-99127D2A3FB0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0660" name="Title 1"/>
          <p:cNvSpPr txBox="1">
            <a:spLocks/>
          </p:cNvSpPr>
          <p:nvPr/>
        </p:nvSpPr>
        <p:spPr bwMode="auto">
          <a:xfrm>
            <a:off x="6096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Hiring Best Practices</a:t>
            </a:r>
          </a:p>
        </p:txBody>
      </p:sp>
      <p:pic>
        <p:nvPicPr>
          <p:cNvPr id="70661" name="Picture 2" descr="equal symbo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4602163"/>
            <a:ext cx="17589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82267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51283&quot;&gt;&lt;property id=&quot;20148&quot; value=&quot;5&quot;/&gt;&lt;property id=&quot;20300&quot; value=&quot;Slide 8&quot;/&gt;&lt;property id=&quot;20307&quot; value=&quot;401&quot;/&gt;&lt;/object&gt;&lt;object type=&quot;3&quot; unique_id=&quot;51512&quot;&gt;&lt;property id=&quot;20148&quot; value=&quot;5&quot;/&gt;&lt;property id=&quot;20300&quot; value=&quot;Slide 1&quot;/&gt;&lt;property id=&quot;20307&quot; value=&quot;411&quot;/&gt;&lt;/object&gt;&lt;object type=&quot;3&quot; unique_id=&quot;51519&quot;&gt;&lt;property id=&quot;20148&quot; value=&quot;5&quot;/&gt;&lt;property id=&quot;20300&quot; value=&quot;Slide 2&quot;/&gt;&lt;property id=&quot;20307&quot; value=&quot;414&quot;/&gt;&lt;/object&gt;&lt;object type=&quot;3&quot; unique_id=&quot;52091&quot;&gt;&lt;property id=&quot;20148&quot; value=&quot;5&quot;/&gt;&lt;property id=&quot;20300&quot; value=&quot;Slide 4 - &amp;quot;General Hiring Strategies  for Inclusion&amp;quot;&quot;/&gt;&lt;property id=&quot;20307&quot; value=&quot;443&quot;/&gt;&lt;/object&gt;&lt;object type=&quot;3&quot; unique_id=&quot;52092&quot;&gt;&lt;property id=&quot;20148&quot; value=&quot;5&quot;/&gt;&lt;property id=&quot;20300&quot; value=&quot;Slide 5 - &amp;quot;General Hiring Strategies  for Inclusion&amp;quot;&quot;/&gt;&lt;property id=&quot;20307&quot; value=&quot;444&quot;/&gt;&lt;/object&gt;&lt;object type=&quot;3&quot; unique_id=&quot;52093&quot;&gt;&lt;property id=&quot;20148&quot; value=&quot;5&quot;/&gt;&lt;property id=&quot;20300&quot; value=&quot;Slide 6 - &amp;quot;Questions to Consider&amp;quot;&quot;/&gt;&lt;property id=&quot;20307&quot; value=&quot;445&quot;/&gt;&lt;/object&gt;&lt;object type=&quot;3&quot; unique_id=&quot;52094&quot;&gt;&lt;property id=&quot;20148&quot; value=&quot;5&quot;/&gt;&lt;property id=&quot;20300&quot; value=&quot;Slide 7 - &amp;quot;Practices to Avoid &amp;quot;&quot;/&gt;&lt;property id=&quot;20307&quot; value=&quot;446&quot;/&gt;&lt;/object&gt;&lt;object type=&quot;3&quot; unique_id=&quot;52095&quot;&gt;&lt;property id=&quot;20148&quot; value=&quot;5&quot;/&gt;&lt;property id=&quot;20300&quot; value=&quot;Slide 9&quot;/&gt;&lt;property id=&quot;20307&quot; value=&quot;447&quot;/&gt;&lt;/object&gt;&lt;object type=&quot;3&quot; unique_id=&quot;52096&quot;&gt;&lt;property id=&quot;20148&quot; value=&quot;5&quot;/&gt;&lt;property id=&quot;20300&quot; value=&quot;Slide 10&quot;/&gt;&lt;property id=&quot;20307&quot; value=&quot;448&quot;/&gt;&lt;/object&gt;&lt;object type=&quot;3&quot; unique_id=&quot;52097&quot;&gt;&lt;property id=&quot;20148&quot; value=&quot;5&quot;/&gt;&lt;property id=&quot;20300&quot; value=&quot;Slide 11&quot;/&gt;&lt;property id=&quot;20307&quot; value=&quot;449&quot;/&gt;&lt;/object&gt;&lt;object type=&quot;3&quot; unique_id=&quot;52099&quot;&gt;&lt;property id=&quot;20148&quot; value=&quot;5&quot;/&gt;&lt;property id=&quot;20300&quot; value=&quot;Slide 13&quot;/&gt;&lt;property id=&quot;20307&quot; value=&quot;454&quot;/&gt;&lt;/object&gt;&lt;object type=&quot;3&quot; unique_id=&quot;52467&quot;&gt;&lt;property id=&quot;20148&quot; value=&quot;5&quot;/&gt;&lt;property id=&quot;20300&quot; value=&quot;Slide 3 - &amp;quot;JAN’s Interactive Process&amp;quot;&quot;/&gt;&lt;property id=&quot;20307&quot; value=&quot;455&quot;/&gt;&lt;/object&gt;&lt;object type=&quot;3&quot; unique_id=&quot;52468&quot;&gt;&lt;property id=&quot;20148&quot; value=&quot;5&quot;/&gt;&lt;property id=&quot;20300&quot; value=&quot;Slide 12 - &amp;quot;Hiring Best Practices&amp;quot;&quot;/&gt;&lt;property id=&quot;20307&quot; value=&quot;456&quot;/&gt;&lt;/object&gt;&lt;object type=&quot;3&quot; unique_id=&quot;52469&quot;&gt;&lt;property id=&quot;20148&quot; value=&quot;5&quot;/&gt;&lt;property id=&quot;20300&quot; value=&quot;Slide 14 - &amp;quot;Contact JAN&amp;quot;&quot;/&gt;&lt;property id=&quot;20307&quot; value=&quot;457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23B5DC28559448D30F543FA657A7E" ma:contentTypeVersion="0" ma:contentTypeDescription="Create a new document." ma:contentTypeScope="" ma:versionID="3ffd6a641eb0e6ed165e825eb8a5da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40436ddfbd56a1440bf42e3845103a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621016-6EBC-4A63-8F21-8DACCC10E150}">
  <ds:schemaRefs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5C90EE4-0CCA-4EA2-847A-6F99C07160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8087</TotalTime>
  <Words>856</Words>
  <Application>Microsoft Office PowerPoint</Application>
  <PresentationFormat>On-screen Show (4:3)</PresentationFormat>
  <Paragraphs>121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Lucida Fax</vt:lpstr>
      <vt:lpstr>Times New Roman</vt:lpstr>
      <vt:lpstr>Wingdings</vt:lpstr>
      <vt:lpstr>1_Office Theme</vt:lpstr>
      <vt:lpstr>4_Office Theme</vt:lpstr>
      <vt:lpstr>3_Office-thema</vt:lpstr>
      <vt:lpstr>PowerPoint Presentation</vt:lpstr>
      <vt:lpstr>PowerPoint Presentation</vt:lpstr>
      <vt:lpstr>JAN’s Interactive Process</vt:lpstr>
      <vt:lpstr>General Hiring Strategies  for Inclusion</vt:lpstr>
      <vt:lpstr>General Hiring Strategies  for Inclusion</vt:lpstr>
      <vt:lpstr>Questions to Consider</vt:lpstr>
      <vt:lpstr>Practices to Avoid </vt:lpstr>
      <vt:lpstr>PowerPoint Presentation</vt:lpstr>
      <vt:lpstr>PowerPoint Presentation</vt:lpstr>
      <vt:lpstr>PowerPoint Presentation</vt:lpstr>
      <vt:lpstr>PowerPoint Presentation</vt:lpstr>
      <vt:lpstr>Hiring Best Practices</vt:lpstr>
      <vt:lpstr>PowerPoint Presentation</vt:lpstr>
      <vt:lpstr>Contact JAN</vt:lpstr>
    </vt:vector>
  </TitlesOfParts>
  <Company>Job Accommodation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Goddard</dc:creator>
  <cp:lastModifiedBy>Lyssa Rowan</cp:lastModifiedBy>
  <cp:revision>215</cp:revision>
  <cp:lastPrinted>2017-09-14T13:22:10Z</cp:lastPrinted>
  <dcterms:created xsi:type="dcterms:W3CDTF">2014-09-23T15:53:59Z</dcterms:created>
  <dcterms:modified xsi:type="dcterms:W3CDTF">2017-09-26T20:03:10Z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0x01010069D23B5DC28559448D30F543FA657A7E</vt:lpwstr>
  </property>
</Properties>
</file>