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90837" r:id="rId1"/>
    <p:sldMasterId id="2147490908" r:id="rId2"/>
    <p:sldMasterId id="2147490923" r:id="rId3"/>
  </p:sldMasterIdLst>
  <p:notesMasterIdLst>
    <p:notesMasterId r:id="rId65"/>
  </p:notesMasterIdLst>
  <p:handoutMasterIdLst>
    <p:handoutMasterId r:id="rId66"/>
  </p:handoutMasterIdLst>
  <p:sldIdLst>
    <p:sldId id="256" r:id="rId4"/>
    <p:sldId id="1297" r:id="rId5"/>
    <p:sldId id="1298" r:id="rId6"/>
    <p:sldId id="1271" r:id="rId7"/>
    <p:sldId id="1270" r:id="rId8"/>
    <p:sldId id="332" r:id="rId9"/>
    <p:sldId id="1295" r:id="rId10"/>
    <p:sldId id="1273" r:id="rId11"/>
    <p:sldId id="378" r:id="rId12"/>
    <p:sldId id="448" r:id="rId13"/>
    <p:sldId id="1275" r:id="rId14"/>
    <p:sldId id="451" r:id="rId15"/>
    <p:sldId id="379" r:id="rId16"/>
    <p:sldId id="380" r:id="rId17"/>
    <p:sldId id="1276" r:id="rId18"/>
    <p:sldId id="390" r:id="rId19"/>
    <p:sldId id="1277" r:id="rId20"/>
    <p:sldId id="1278" r:id="rId21"/>
    <p:sldId id="397" r:id="rId22"/>
    <p:sldId id="331" r:id="rId23"/>
    <p:sldId id="1279" r:id="rId24"/>
    <p:sldId id="412" r:id="rId25"/>
    <p:sldId id="395" r:id="rId26"/>
    <p:sldId id="1280" r:id="rId27"/>
    <p:sldId id="1296" r:id="rId28"/>
    <p:sldId id="336" r:id="rId29"/>
    <p:sldId id="355" r:id="rId30"/>
    <p:sldId id="1281" r:id="rId31"/>
    <p:sldId id="426" r:id="rId32"/>
    <p:sldId id="1282" r:id="rId33"/>
    <p:sldId id="337" r:id="rId34"/>
    <p:sldId id="360" r:id="rId35"/>
    <p:sldId id="1283" r:id="rId36"/>
    <p:sldId id="428" r:id="rId37"/>
    <p:sldId id="429" r:id="rId38"/>
    <p:sldId id="338" r:id="rId39"/>
    <p:sldId id="362" r:id="rId40"/>
    <p:sldId id="1284" r:id="rId41"/>
    <p:sldId id="1285" r:id="rId42"/>
    <p:sldId id="369" r:id="rId43"/>
    <p:sldId id="339" r:id="rId44"/>
    <p:sldId id="1286" r:id="rId45"/>
    <p:sldId id="406" r:id="rId46"/>
    <p:sldId id="1287" r:id="rId47"/>
    <p:sldId id="402" r:id="rId48"/>
    <p:sldId id="340" r:id="rId49"/>
    <p:sldId id="1288" r:id="rId50"/>
    <p:sldId id="410" r:id="rId51"/>
    <p:sldId id="444" r:id="rId52"/>
    <p:sldId id="445" r:id="rId53"/>
    <p:sldId id="1289" r:id="rId54"/>
    <p:sldId id="1290" r:id="rId55"/>
    <p:sldId id="1291" r:id="rId56"/>
    <p:sldId id="433" r:id="rId57"/>
    <p:sldId id="1292" r:id="rId58"/>
    <p:sldId id="342" r:id="rId59"/>
    <p:sldId id="1293" r:id="rId60"/>
    <p:sldId id="350" r:id="rId61"/>
    <p:sldId id="1294" r:id="rId62"/>
    <p:sldId id="436" r:id="rId63"/>
    <p:sldId id="1274" r:id="rId64"/>
  </p:sldIdLst>
  <p:sldSz cx="12192000" cy="6858000"/>
  <p:notesSz cx="6858000" cy="9266238"/>
  <p:custDataLst>
    <p:tags r:id="rId67"/>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1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C5F"/>
    <a:srgbClr val="0096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54" autoAdjust="0"/>
    <p:restoredTop sz="95535" autoAdjust="0"/>
  </p:normalViewPr>
  <p:slideViewPr>
    <p:cSldViewPr>
      <p:cViewPr varScale="1">
        <p:scale>
          <a:sx n="109" d="100"/>
          <a:sy n="109" d="100"/>
        </p:scale>
        <p:origin x="342" y="102"/>
      </p:cViewPr>
      <p:guideLst>
        <p:guide orient="horz" pos="2160"/>
        <p:guide pos="3840"/>
      </p:guideLst>
    </p:cSldViewPr>
  </p:slideViewPr>
  <p:outlineViewPr>
    <p:cViewPr>
      <p:scale>
        <a:sx n="33" d="100"/>
        <a:sy n="33" d="100"/>
      </p:scale>
      <p:origin x="0" y="-11592"/>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75" d="100"/>
          <a:sy n="75" d="100"/>
        </p:scale>
        <p:origin x="-3336" y="-108"/>
      </p:cViewPr>
      <p:guideLst>
        <p:guide orient="horz" pos="2919"/>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B7B5C9-E85B-4562-B0C3-16DA6BBF8EE6}"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8ACAB785-AC2A-4D2E-B9DF-3407BCD9C035}">
      <dgm:prSet custT="1"/>
      <dgm:spPr/>
      <dgm:t>
        <a:bodyPr/>
        <a:lstStyle/>
        <a:p>
          <a:r>
            <a:rPr lang="en-US" sz="2800">
              <a:latin typeface="Arial" panose="020B0604020202020204" pitchFamily="34" charset="0"/>
              <a:cs typeface="Arial" panose="020B0604020202020204" pitchFamily="34" charset="0"/>
            </a:rPr>
            <a:t>Visit</a:t>
          </a:r>
          <a:endParaRPr lang="en-US" sz="2800" dirty="0">
            <a:latin typeface="Arial" panose="020B0604020202020204" pitchFamily="34" charset="0"/>
            <a:cs typeface="Arial" panose="020B0604020202020204" pitchFamily="34" charset="0"/>
          </a:endParaRPr>
        </a:p>
      </dgm:t>
    </dgm:pt>
    <dgm:pt modelId="{F07C9693-6151-412C-910C-635EDE941326}" type="parTrans" cxnId="{09371DE9-6201-48DC-9F6B-1FA191C35CF2}">
      <dgm:prSet/>
      <dgm:spPr/>
      <dgm:t>
        <a:bodyPr/>
        <a:lstStyle/>
        <a:p>
          <a:endParaRPr lang="en-US"/>
        </a:p>
      </dgm:t>
    </dgm:pt>
    <dgm:pt modelId="{69E6F4DC-D787-4931-B7E9-6F56D48E4F03}" type="sibTrans" cxnId="{09371DE9-6201-48DC-9F6B-1FA191C35CF2}">
      <dgm:prSet/>
      <dgm:spPr/>
      <dgm:t>
        <a:bodyPr/>
        <a:lstStyle/>
        <a:p>
          <a:endParaRPr lang="en-US"/>
        </a:p>
      </dgm:t>
    </dgm:pt>
    <dgm:pt modelId="{37A3B53A-8575-48B8-B44D-8B948D4D4233}">
      <dgm:prSet custT="1"/>
      <dgm:spPr/>
      <dgm:t>
        <a:bodyPr/>
        <a:lstStyle/>
        <a:p>
          <a:r>
            <a:rPr lang="en-US" sz="2200" dirty="0">
              <a:solidFill>
                <a:srgbClr val="002060"/>
              </a:solidFill>
              <a:latin typeface="Arial" panose="020B0604020202020204" pitchFamily="34" charset="0"/>
              <a:cs typeface="Arial" panose="020B0604020202020204" pitchFamily="34" charset="0"/>
            </a:rPr>
            <a:t>AskJAN.org</a:t>
          </a:r>
        </a:p>
      </dgm:t>
    </dgm:pt>
    <dgm:pt modelId="{E473B189-50AD-4439-82CD-577386CA202C}" type="parTrans" cxnId="{63D6D5BB-7F8B-4EE4-8738-4E34EB26870D}">
      <dgm:prSet/>
      <dgm:spPr/>
      <dgm:t>
        <a:bodyPr/>
        <a:lstStyle/>
        <a:p>
          <a:endParaRPr lang="en-US"/>
        </a:p>
      </dgm:t>
    </dgm:pt>
    <dgm:pt modelId="{71748C51-AB7B-4BB9-9574-82A8430EC315}" type="sibTrans" cxnId="{63D6D5BB-7F8B-4EE4-8738-4E34EB26870D}">
      <dgm:prSet/>
      <dgm:spPr/>
      <dgm:t>
        <a:bodyPr/>
        <a:lstStyle/>
        <a:p>
          <a:endParaRPr lang="en-US"/>
        </a:p>
      </dgm:t>
    </dgm:pt>
    <dgm:pt modelId="{49BE56A4-9965-437C-8434-2A62BF01B3DC}">
      <dgm:prSet custT="1"/>
      <dgm:spPr/>
      <dgm:t>
        <a:bodyPr/>
        <a:lstStyle/>
        <a:p>
          <a:r>
            <a:rPr lang="en-US" sz="2800">
              <a:latin typeface="Arial" panose="020B0604020202020204" pitchFamily="34" charset="0"/>
              <a:cs typeface="Arial" panose="020B0604020202020204" pitchFamily="34" charset="0"/>
            </a:rPr>
            <a:t>Call</a:t>
          </a:r>
          <a:endParaRPr lang="en-US" sz="2800" dirty="0">
            <a:latin typeface="Arial" panose="020B0604020202020204" pitchFamily="34" charset="0"/>
            <a:cs typeface="Arial" panose="020B0604020202020204" pitchFamily="34" charset="0"/>
          </a:endParaRPr>
        </a:p>
      </dgm:t>
    </dgm:pt>
    <dgm:pt modelId="{9A6B54CE-0864-4619-852F-CC1050D929CA}" type="parTrans" cxnId="{20A6FE57-D66D-4A40-8EC9-EA6E300973D4}">
      <dgm:prSet/>
      <dgm:spPr/>
      <dgm:t>
        <a:bodyPr/>
        <a:lstStyle/>
        <a:p>
          <a:endParaRPr lang="en-US"/>
        </a:p>
      </dgm:t>
    </dgm:pt>
    <dgm:pt modelId="{F0DBC532-2ADA-4402-A4D7-2464EDC35BCC}" type="sibTrans" cxnId="{20A6FE57-D66D-4A40-8EC9-EA6E300973D4}">
      <dgm:prSet/>
      <dgm:spPr/>
      <dgm:t>
        <a:bodyPr/>
        <a:lstStyle/>
        <a:p>
          <a:endParaRPr lang="en-US"/>
        </a:p>
      </dgm:t>
    </dgm:pt>
    <dgm:pt modelId="{9D91E057-164E-4B0A-A113-56ABD94EDA0C}">
      <dgm:prSet custT="1"/>
      <dgm:spPr/>
      <dgm:t>
        <a:bodyPr/>
        <a:lstStyle/>
        <a:p>
          <a:r>
            <a:rPr lang="en-US" sz="1800" dirty="0">
              <a:solidFill>
                <a:srgbClr val="002060"/>
              </a:solidFill>
              <a:latin typeface="Arial" panose="020B0604020202020204" pitchFamily="34" charset="0"/>
              <a:cs typeface="Arial" panose="020B0604020202020204" pitchFamily="34" charset="0"/>
            </a:rPr>
            <a:t>800.526.7234</a:t>
          </a:r>
          <a:endParaRPr lang="en-US" sz="2800" dirty="0">
            <a:solidFill>
              <a:srgbClr val="002060"/>
            </a:solidFill>
            <a:latin typeface="Arial" panose="020B0604020202020204" pitchFamily="34" charset="0"/>
            <a:cs typeface="Arial" panose="020B0604020202020204" pitchFamily="34" charset="0"/>
          </a:endParaRPr>
        </a:p>
      </dgm:t>
    </dgm:pt>
    <dgm:pt modelId="{5A81F364-86FA-4E3E-B352-DFE5B002AE4C}" type="parTrans" cxnId="{76D0BBE6-E9BD-46BB-9614-10519203672C}">
      <dgm:prSet/>
      <dgm:spPr/>
      <dgm:t>
        <a:bodyPr/>
        <a:lstStyle/>
        <a:p>
          <a:endParaRPr lang="en-US"/>
        </a:p>
      </dgm:t>
    </dgm:pt>
    <dgm:pt modelId="{F53DA0D4-1609-4C08-BAD7-2F70B6F97CFB}" type="sibTrans" cxnId="{76D0BBE6-E9BD-46BB-9614-10519203672C}">
      <dgm:prSet/>
      <dgm:spPr/>
      <dgm:t>
        <a:bodyPr/>
        <a:lstStyle/>
        <a:p>
          <a:endParaRPr lang="en-US"/>
        </a:p>
      </dgm:t>
    </dgm:pt>
    <dgm:pt modelId="{97B88BEA-1C83-4896-986E-529E660E6FF2}">
      <dgm:prSet custT="1"/>
      <dgm:spPr/>
      <dgm:t>
        <a:bodyPr/>
        <a:lstStyle/>
        <a:p>
          <a:r>
            <a:rPr lang="en-US" sz="1800" dirty="0">
              <a:solidFill>
                <a:srgbClr val="002060"/>
              </a:solidFill>
              <a:latin typeface="Arial" panose="020B0604020202020204" pitchFamily="34" charset="0"/>
              <a:cs typeface="Arial" panose="020B0604020202020204" pitchFamily="34" charset="0"/>
            </a:rPr>
            <a:t>877.781.9403 (TTY)</a:t>
          </a:r>
          <a:endParaRPr lang="en-US" sz="1400" dirty="0">
            <a:solidFill>
              <a:srgbClr val="002060"/>
            </a:solidFill>
            <a:latin typeface="Arial" panose="020B0604020202020204" pitchFamily="34" charset="0"/>
            <a:cs typeface="Arial" panose="020B0604020202020204" pitchFamily="34" charset="0"/>
          </a:endParaRPr>
        </a:p>
      </dgm:t>
    </dgm:pt>
    <dgm:pt modelId="{03008A00-33C0-4916-814F-FD64F953A01D}" type="parTrans" cxnId="{DA45BF01-B25C-4A18-B97A-9B7BC3DDA572}">
      <dgm:prSet/>
      <dgm:spPr/>
      <dgm:t>
        <a:bodyPr/>
        <a:lstStyle/>
        <a:p>
          <a:endParaRPr lang="en-US"/>
        </a:p>
      </dgm:t>
    </dgm:pt>
    <dgm:pt modelId="{86B736CD-B11A-4697-8BFC-141B63F56893}" type="sibTrans" cxnId="{DA45BF01-B25C-4A18-B97A-9B7BC3DDA572}">
      <dgm:prSet/>
      <dgm:spPr/>
      <dgm:t>
        <a:bodyPr/>
        <a:lstStyle/>
        <a:p>
          <a:endParaRPr lang="en-US"/>
        </a:p>
      </dgm:t>
    </dgm:pt>
    <dgm:pt modelId="{A0D3DD45-4F65-4CC2-8604-503A1159E383}">
      <dgm:prSet custT="1"/>
      <dgm:spPr/>
      <dgm:t>
        <a:bodyPr/>
        <a:lstStyle/>
        <a:p>
          <a:r>
            <a:rPr lang="en-US" sz="2800">
              <a:latin typeface="Arial" panose="020B0604020202020204" pitchFamily="34" charset="0"/>
              <a:cs typeface="Arial" panose="020B0604020202020204" pitchFamily="34" charset="0"/>
            </a:rPr>
            <a:t>Chat</a:t>
          </a:r>
          <a:endParaRPr lang="en-US" sz="2800" dirty="0">
            <a:latin typeface="Arial" panose="020B0604020202020204" pitchFamily="34" charset="0"/>
            <a:cs typeface="Arial" panose="020B0604020202020204" pitchFamily="34" charset="0"/>
          </a:endParaRPr>
        </a:p>
      </dgm:t>
    </dgm:pt>
    <dgm:pt modelId="{1603659A-A2AA-4D7E-90D8-8E386C5D0706}" type="parTrans" cxnId="{D65A4540-D2BB-4169-A103-79DA5BDED9BD}">
      <dgm:prSet/>
      <dgm:spPr/>
      <dgm:t>
        <a:bodyPr/>
        <a:lstStyle/>
        <a:p>
          <a:endParaRPr lang="en-US"/>
        </a:p>
      </dgm:t>
    </dgm:pt>
    <dgm:pt modelId="{3AB7D0E4-AB9E-4C03-8A4F-65B0D35EFBB4}" type="sibTrans" cxnId="{D65A4540-D2BB-4169-A103-79DA5BDED9BD}">
      <dgm:prSet/>
      <dgm:spPr/>
      <dgm:t>
        <a:bodyPr/>
        <a:lstStyle/>
        <a:p>
          <a:endParaRPr lang="en-US"/>
        </a:p>
      </dgm:t>
    </dgm:pt>
    <dgm:pt modelId="{18EA27CD-2033-4A4C-9F96-1EA0682C2302}">
      <dgm:prSet custT="1"/>
      <dgm:spPr/>
      <dgm:t>
        <a:bodyPr/>
        <a:lstStyle/>
        <a:p>
          <a:r>
            <a:rPr lang="en-US" sz="2200" dirty="0">
              <a:solidFill>
                <a:srgbClr val="002060"/>
              </a:solidFill>
              <a:latin typeface="Arial" panose="020B0604020202020204" pitchFamily="34" charset="0"/>
              <a:cs typeface="Arial" panose="020B0604020202020204" pitchFamily="34" charset="0"/>
            </a:rPr>
            <a:t>@ AskJAN.org</a:t>
          </a:r>
        </a:p>
      </dgm:t>
    </dgm:pt>
    <dgm:pt modelId="{1C7D68EC-DE3F-4318-9DE7-EF504F6A6057}" type="parTrans" cxnId="{EA6D3D3C-ABFE-4953-A8F6-AFFB102DE9A3}">
      <dgm:prSet/>
      <dgm:spPr/>
      <dgm:t>
        <a:bodyPr/>
        <a:lstStyle/>
        <a:p>
          <a:endParaRPr lang="en-US"/>
        </a:p>
      </dgm:t>
    </dgm:pt>
    <dgm:pt modelId="{052CBF26-C647-4632-8CB4-3896352AA1FA}" type="sibTrans" cxnId="{EA6D3D3C-ABFE-4953-A8F6-AFFB102DE9A3}">
      <dgm:prSet/>
      <dgm:spPr/>
      <dgm:t>
        <a:bodyPr/>
        <a:lstStyle/>
        <a:p>
          <a:endParaRPr lang="en-US"/>
        </a:p>
      </dgm:t>
    </dgm:pt>
    <dgm:pt modelId="{0F2101F2-27C5-4E71-A29E-E4B873E6F0B2}">
      <dgm:prSet custT="1"/>
      <dgm:spPr/>
      <dgm:t>
        <a:bodyPr/>
        <a:lstStyle/>
        <a:p>
          <a:r>
            <a:rPr lang="en-US" sz="2800">
              <a:latin typeface="Arial" panose="020B0604020202020204" pitchFamily="34" charset="0"/>
              <a:cs typeface="Arial" panose="020B0604020202020204" pitchFamily="34" charset="0"/>
            </a:rPr>
            <a:t>Submit</a:t>
          </a:r>
          <a:endParaRPr lang="en-US" sz="2800" dirty="0">
            <a:latin typeface="Arial" panose="020B0604020202020204" pitchFamily="34" charset="0"/>
            <a:cs typeface="Arial" panose="020B0604020202020204" pitchFamily="34" charset="0"/>
          </a:endParaRPr>
        </a:p>
      </dgm:t>
    </dgm:pt>
    <dgm:pt modelId="{E08C1E6C-A335-4AB5-B21C-E740AC2BFFD2}" type="parTrans" cxnId="{CD4510A8-D286-4696-9748-60F6DB825C52}">
      <dgm:prSet/>
      <dgm:spPr/>
      <dgm:t>
        <a:bodyPr/>
        <a:lstStyle/>
        <a:p>
          <a:endParaRPr lang="en-US"/>
        </a:p>
      </dgm:t>
    </dgm:pt>
    <dgm:pt modelId="{B3E1215E-4378-4C8D-A305-8DDA65BE0A7F}" type="sibTrans" cxnId="{CD4510A8-D286-4696-9748-60F6DB825C52}">
      <dgm:prSet/>
      <dgm:spPr/>
      <dgm:t>
        <a:bodyPr/>
        <a:lstStyle/>
        <a:p>
          <a:endParaRPr lang="en-US"/>
        </a:p>
      </dgm:t>
    </dgm:pt>
    <dgm:pt modelId="{FC1FEFC9-2F04-4DD2-AD6D-E59FCD44276C}">
      <dgm:prSet custT="1"/>
      <dgm:spPr/>
      <dgm:t>
        <a:bodyPr/>
        <a:lstStyle/>
        <a:p>
          <a:r>
            <a:rPr lang="en-US" sz="2200" dirty="0">
              <a:solidFill>
                <a:srgbClr val="002060"/>
              </a:solidFill>
              <a:latin typeface="Arial" panose="020B0604020202020204" pitchFamily="34" charset="0"/>
              <a:cs typeface="Arial" panose="020B0604020202020204" pitchFamily="34" charset="0"/>
            </a:rPr>
            <a:t>JAN on Demand Inquiry @ AskJAN.org/</a:t>
          </a:r>
          <a:r>
            <a:rPr lang="en-US" sz="2200" dirty="0" err="1">
              <a:solidFill>
                <a:srgbClr val="002060"/>
              </a:solidFill>
              <a:latin typeface="Arial" panose="020B0604020202020204" pitchFamily="34" charset="0"/>
              <a:cs typeface="Arial" panose="020B0604020202020204" pitchFamily="34" charset="0"/>
            </a:rPr>
            <a:t>JANonDemand.cfm</a:t>
          </a:r>
          <a:r>
            <a:rPr lang="en-US" sz="2200" dirty="0">
              <a:solidFill>
                <a:srgbClr val="002060"/>
              </a:solidFill>
              <a:latin typeface="Arial" panose="020B0604020202020204" pitchFamily="34" charset="0"/>
              <a:cs typeface="Arial" panose="020B0604020202020204" pitchFamily="34" charset="0"/>
            </a:rPr>
            <a:t> </a:t>
          </a:r>
        </a:p>
      </dgm:t>
    </dgm:pt>
    <dgm:pt modelId="{E462AE89-421B-4469-9DD2-DFF1505AC0D7}" type="parTrans" cxnId="{FCF5E7F5-2715-4542-867D-09184DEA160F}">
      <dgm:prSet/>
      <dgm:spPr/>
      <dgm:t>
        <a:bodyPr/>
        <a:lstStyle/>
        <a:p>
          <a:endParaRPr lang="en-US"/>
        </a:p>
      </dgm:t>
    </dgm:pt>
    <dgm:pt modelId="{EC3F3601-983A-4014-B0ED-A482BB187717}" type="sibTrans" cxnId="{FCF5E7F5-2715-4542-867D-09184DEA160F}">
      <dgm:prSet/>
      <dgm:spPr/>
      <dgm:t>
        <a:bodyPr/>
        <a:lstStyle/>
        <a:p>
          <a:endParaRPr lang="en-US"/>
        </a:p>
      </dgm:t>
    </dgm:pt>
    <dgm:pt modelId="{DE193B17-01D5-4947-90DB-A57ED874F09C}">
      <dgm:prSet custT="1"/>
      <dgm:spPr/>
      <dgm:t>
        <a:bodyPr/>
        <a:lstStyle/>
        <a:p>
          <a:r>
            <a:rPr lang="en-US" sz="2800">
              <a:latin typeface="Arial" panose="020B0604020202020204" pitchFamily="34" charset="0"/>
              <a:cs typeface="Arial" panose="020B0604020202020204" pitchFamily="34" charset="0"/>
            </a:rPr>
            <a:t>Email</a:t>
          </a:r>
          <a:endParaRPr lang="en-US" sz="2800" dirty="0">
            <a:latin typeface="Arial" panose="020B0604020202020204" pitchFamily="34" charset="0"/>
            <a:cs typeface="Arial" panose="020B0604020202020204" pitchFamily="34" charset="0"/>
          </a:endParaRPr>
        </a:p>
      </dgm:t>
    </dgm:pt>
    <dgm:pt modelId="{53E79153-36A7-4DDC-B94F-76B1DD1C830F}" type="parTrans" cxnId="{2F305330-A6D6-4813-9A87-CFEADE0D5169}">
      <dgm:prSet/>
      <dgm:spPr/>
      <dgm:t>
        <a:bodyPr/>
        <a:lstStyle/>
        <a:p>
          <a:endParaRPr lang="en-US"/>
        </a:p>
      </dgm:t>
    </dgm:pt>
    <dgm:pt modelId="{1EAE51DA-8FD0-469B-8254-58BE8A8BCD7F}" type="sibTrans" cxnId="{2F305330-A6D6-4813-9A87-CFEADE0D5169}">
      <dgm:prSet/>
      <dgm:spPr/>
      <dgm:t>
        <a:bodyPr/>
        <a:lstStyle/>
        <a:p>
          <a:endParaRPr lang="en-US"/>
        </a:p>
      </dgm:t>
    </dgm:pt>
    <dgm:pt modelId="{2A7A1DD2-1722-4E18-869B-B01993198337}">
      <dgm:prSet custT="1"/>
      <dgm:spPr/>
      <dgm:t>
        <a:bodyPr/>
        <a:lstStyle/>
        <a:p>
          <a:r>
            <a:rPr lang="en-US" sz="2200" dirty="0">
              <a:solidFill>
                <a:srgbClr val="002060"/>
              </a:solidFill>
              <a:latin typeface="Arial" panose="020B0604020202020204" pitchFamily="34" charset="0"/>
              <a:cs typeface="Arial" panose="020B0604020202020204" pitchFamily="34" charset="0"/>
            </a:rPr>
            <a:t>JAN@AskJAN.org</a:t>
          </a:r>
        </a:p>
      </dgm:t>
    </dgm:pt>
    <dgm:pt modelId="{E4467723-727E-40C0-9C05-BD16F5975C67}" type="parTrans" cxnId="{51C96E27-BE03-4808-9A81-CAE8FFE5FBE0}">
      <dgm:prSet/>
      <dgm:spPr/>
      <dgm:t>
        <a:bodyPr/>
        <a:lstStyle/>
        <a:p>
          <a:endParaRPr lang="en-US"/>
        </a:p>
      </dgm:t>
    </dgm:pt>
    <dgm:pt modelId="{C3A54CE1-1038-42D5-9E47-68A356DBD999}" type="sibTrans" cxnId="{51C96E27-BE03-4808-9A81-CAE8FFE5FBE0}">
      <dgm:prSet/>
      <dgm:spPr/>
      <dgm:t>
        <a:bodyPr/>
        <a:lstStyle/>
        <a:p>
          <a:endParaRPr lang="en-US"/>
        </a:p>
      </dgm:t>
    </dgm:pt>
    <dgm:pt modelId="{A3006EF7-0D45-4DEE-873A-90334446B58B}">
      <dgm:prSet custT="1"/>
      <dgm:spPr/>
      <dgm:t>
        <a:bodyPr/>
        <a:lstStyle/>
        <a:p>
          <a:r>
            <a:rPr lang="en-US" sz="2700">
              <a:latin typeface="Arial" panose="020B0604020202020204" pitchFamily="34" charset="0"/>
              <a:cs typeface="Arial" panose="020B0604020202020204" pitchFamily="34" charset="0"/>
            </a:rPr>
            <a:t>Social Media</a:t>
          </a:r>
          <a:endParaRPr lang="en-US" sz="2700" dirty="0">
            <a:latin typeface="Arial" panose="020B0604020202020204" pitchFamily="34" charset="0"/>
            <a:cs typeface="Arial" panose="020B0604020202020204" pitchFamily="34" charset="0"/>
          </a:endParaRPr>
        </a:p>
      </dgm:t>
    </dgm:pt>
    <dgm:pt modelId="{C57C3AB1-86FA-4DBB-9137-8A6F7965C6F2}" type="parTrans" cxnId="{34945F37-47EE-4F7C-9232-2758C7690927}">
      <dgm:prSet/>
      <dgm:spPr/>
      <dgm:t>
        <a:bodyPr/>
        <a:lstStyle/>
        <a:p>
          <a:endParaRPr lang="en-US"/>
        </a:p>
      </dgm:t>
    </dgm:pt>
    <dgm:pt modelId="{BF37630E-EA3F-462E-86D5-951B26ABCABC}" type="sibTrans" cxnId="{34945F37-47EE-4F7C-9232-2758C7690927}">
      <dgm:prSet/>
      <dgm:spPr/>
      <dgm:t>
        <a:bodyPr/>
        <a:lstStyle/>
        <a:p>
          <a:endParaRPr lang="en-US"/>
        </a:p>
      </dgm:t>
    </dgm:pt>
    <dgm:pt modelId="{4F2DF93E-E6A9-4AB9-B514-15D47164A693}">
      <dgm:prSet custT="1"/>
      <dgm:spPr/>
      <dgm:t>
        <a:bodyPr/>
        <a:lstStyle/>
        <a:p>
          <a:r>
            <a:rPr lang="en-US" sz="2000" dirty="0">
              <a:solidFill>
                <a:srgbClr val="002060"/>
              </a:solidFill>
              <a:latin typeface="Arial" panose="020B0604020202020204" pitchFamily="34" charset="0"/>
              <a:cs typeface="Arial" panose="020B0604020202020204" pitchFamily="34" charset="0"/>
            </a:rPr>
            <a:t>Facebook – Job Accommodation Network</a:t>
          </a:r>
        </a:p>
      </dgm:t>
    </dgm:pt>
    <dgm:pt modelId="{C8C62D38-2403-433E-BF37-055DDC2DD405}" type="parTrans" cxnId="{B83C7158-96A1-4A66-9233-CBC715892A6B}">
      <dgm:prSet/>
      <dgm:spPr/>
      <dgm:t>
        <a:bodyPr/>
        <a:lstStyle/>
        <a:p>
          <a:endParaRPr lang="en-US"/>
        </a:p>
      </dgm:t>
    </dgm:pt>
    <dgm:pt modelId="{09B8353E-59CD-4465-A0B7-78D75F847EB0}" type="sibTrans" cxnId="{B83C7158-96A1-4A66-9233-CBC715892A6B}">
      <dgm:prSet/>
      <dgm:spPr/>
      <dgm:t>
        <a:bodyPr/>
        <a:lstStyle/>
        <a:p>
          <a:endParaRPr lang="en-US"/>
        </a:p>
      </dgm:t>
    </dgm:pt>
    <dgm:pt modelId="{007F21B6-A495-48B8-991F-B4DD4A8F36E0}">
      <dgm:prSet custT="1"/>
      <dgm:spPr/>
      <dgm:t>
        <a:bodyPr/>
        <a:lstStyle/>
        <a:p>
          <a:r>
            <a:rPr lang="en-US" sz="2000" dirty="0">
              <a:solidFill>
                <a:srgbClr val="002060"/>
              </a:solidFill>
              <a:latin typeface="Arial" panose="020B0604020202020204" pitchFamily="34" charset="0"/>
              <a:cs typeface="Arial" panose="020B0604020202020204" pitchFamily="34" charset="0"/>
            </a:rPr>
            <a:t>Twitter – @JANatJAN</a:t>
          </a:r>
        </a:p>
      </dgm:t>
    </dgm:pt>
    <dgm:pt modelId="{AEB55431-079F-4060-8325-45C8985BB4FB}" type="parTrans" cxnId="{C1C7F5A0-9F79-4CF0-B6D5-B241EE22800F}">
      <dgm:prSet/>
      <dgm:spPr/>
      <dgm:t>
        <a:bodyPr/>
        <a:lstStyle/>
        <a:p>
          <a:endParaRPr lang="en-US"/>
        </a:p>
      </dgm:t>
    </dgm:pt>
    <dgm:pt modelId="{0A0CE8DC-701A-4FB0-A387-7B73FA5941FC}" type="sibTrans" cxnId="{C1C7F5A0-9F79-4CF0-B6D5-B241EE22800F}">
      <dgm:prSet/>
      <dgm:spPr/>
      <dgm:t>
        <a:bodyPr/>
        <a:lstStyle/>
        <a:p>
          <a:endParaRPr lang="en-US"/>
        </a:p>
      </dgm:t>
    </dgm:pt>
    <dgm:pt modelId="{07FFBE56-8E5C-47B4-826F-78B60D33A189}" type="pres">
      <dgm:prSet presAssocID="{E1B7B5C9-E85B-4562-B0C3-16DA6BBF8EE6}" presName="Name0" presStyleCnt="0">
        <dgm:presLayoutVars>
          <dgm:dir/>
          <dgm:animLvl val="lvl"/>
          <dgm:resizeHandles val="exact"/>
        </dgm:presLayoutVars>
      </dgm:prSet>
      <dgm:spPr/>
    </dgm:pt>
    <dgm:pt modelId="{40A25EE5-414F-4CDC-9E2C-E081EC179671}" type="pres">
      <dgm:prSet presAssocID="{8ACAB785-AC2A-4D2E-B9DF-3407BCD9C035}" presName="linNode" presStyleCnt="0"/>
      <dgm:spPr/>
    </dgm:pt>
    <dgm:pt modelId="{358F9B01-4B8A-49E6-8182-92064EE7D17C}" type="pres">
      <dgm:prSet presAssocID="{8ACAB785-AC2A-4D2E-B9DF-3407BCD9C035}" presName="parentText" presStyleLbl="alignNode1" presStyleIdx="0" presStyleCnt="6">
        <dgm:presLayoutVars>
          <dgm:chMax val="1"/>
          <dgm:bulletEnabled/>
        </dgm:presLayoutVars>
      </dgm:prSet>
      <dgm:spPr/>
    </dgm:pt>
    <dgm:pt modelId="{C10D720D-524B-40A2-9A01-9A5E8D4E41AE}" type="pres">
      <dgm:prSet presAssocID="{8ACAB785-AC2A-4D2E-B9DF-3407BCD9C035}" presName="descendantText" presStyleLbl="alignAccFollowNode1" presStyleIdx="0" presStyleCnt="6">
        <dgm:presLayoutVars>
          <dgm:bulletEnabled/>
        </dgm:presLayoutVars>
      </dgm:prSet>
      <dgm:spPr/>
    </dgm:pt>
    <dgm:pt modelId="{7D49CA3D-23B6-48DE-9AD8-E36620B30B23}" type="pres">
      <dgm:prSet presAssocID="{69E6F4DC-D787-4931-B7E9-6F56D48E4F03}" presName="sp" presStyleCnt="0"/>
      <dgm:spPr/>
    </dgm:pt>
    <dgm:pt modelId="{5B4F5400-2CA5-4E04-9778-5EB04855F054}" type="pres">
      <dgm:prSet presAssocID="{49BE56A4-9965-437C-8434-2A62BF01B3DC}" presName="linNode" presStyleCnt="0"/>
      <dgm:spPr/>
    </dgm:pt>
    <dgm:pt modelId="{F603894A-3084-49F9-A36C-5951C1EE89B2}" type="pres">
      <dgm:prSet presAssocID="{49BE56A4-9965-437C-8434-2A62BF01B3DC}" presName="parentText" presStyleLbl="alignNode1" presStyleIdx="1" presStyleCnt="6">
        <dgm:presLayoutVars>
          <dgm:chMax val="1"/>
          <dgm:bulletEnabled/>
        </dgm:presLayoutVars>
      </dgm:prSet>
      <dgm:spPr/>
    </dgm:pt>
    <dgm:pt modelId="{1DC4E024-7BBB-4D38-86F8-4194D5DE58DA}" type="pres">
      <dgm:prSet presAssocID="{49BE56A4-9965-437C-8434-2A62BF01B3DC}" presName="descendantText" presStyleLbl="alignAccFollowNode1" presStyleIdx="1" presStyleCnt="6">
        <dgm:presLayoutVars>
          <dgm:bulletEnabled/>
        </dgm:presLayoutVars>
      </dgm:prSet>
      <dgm:spPr/>
    </dgm:pt>
    <dgm:pt modelId="{E0FFD8AD-8CF5-4E45-9D51-35685BCBCEBD}" type="pres">
      <dgm:prSet presAssocID="{F0DBC532-2ADA-4402-A4D7-2464EDC35BCC}" presName="sp" presStyleCnt="0"/>
      <dgm:spPr/>
    </dgm:pt>
    <dgm:pt modelId="{9B02DB0F-A71B-49D6-BE66-3D888A65B851}" type="pres">
      <dgm:prSet presAssocID="{A0D3DD45-4F65-4CC2-8604-503A1159E383}" presName="linNode" presStyleCnt="0"/>
      <dgm:spPr/>
    </dgm:pt>
    <dgm:pt modelId="{D6616D64-945C-4031-9A6D-F593D1F33F19}" type="pres">
      <dgm:prSet presAssocID="{A0D3DD45-4F65-4CC2-8604-503A1159E383}" presName="parentText" presStyleLbl="alignNode1" presStyleIdx="2" presStyleCnt="6">
        <dgm:presLayoutVars>
          <dgm:chMax val="1"/>
          <dgm:bulletEnabled/>
        </dgm:presLayoutVars>
      </dgm:prSet>
      <dgm:spPr/>
    </dgm:pt>
    <dgm:pt modelId="{616151C3-E234-47B5-9F99-ABAAD403D986}" type="pres">
      <dgm:prSet presAssocID="{A0D3DD45-4F65-4CC2-8604-503A1159E383}" presName="descendantText" presStyleLbl="alignAccFollowNode1" presStyleIdx="2" presStyleCnt="6">
        <dgm:presLayoutVars>
          <dgm:bulletEnabled/>
        </dgm:presLayoutVars>
      </dgm:prSet>
      <dgm:spPr/>
    </dgm:pt>
    <dgm:pt modelId="{D2B87F09-8361-4C2F-AD4C-8FBE177A8870}" type="pres">
      <dgm:prSet presAssocID="{3AB7D0E4-AB9E-4C03-8A4F-65B0D35EFBB4}" presName="sp" presStyleCnt="0"/>
      <dgm:spPr/>
    </dgm:pt>
    <dgm:pt modelId="{749DFA5F-FE2C-4E8B-82EF-94F99093B362}" type="pres">
      <dgm:prSet presAssocID="{0F2101F2-27C5-4E71-A29E-E4B873E6F0B2}" presName="linNode" presStyleCnt="0"/>
      <dgm:spPr/>
    </dgm:pt>
    <dgm:pt modelId="{B9D9ECEE-7E9D-4D8F-9945-F74524EE4B48}" type="pres">
      <dgm:prSet presAssocID="{0F2101F2-27C5-4E71-A29E-E4B873E6F0B2}" presName="parentText" presStyleLbl="alignNode1" presStyleIdx="3" presStyleCnt="6">
        <dgm:presLayoutVars>
          <dgm:chMax val="1"/>
          <dgm:bulletEnabled/>
        </dgm:presLayoutVars>
      </dgm:prSet>
      <dgm:spPr/>
    </dgm:pt>
    <dgm:pt modelId="{A68A7108-3C82-4F5D-AB06-92F61E61814E}" type="pres">
      <dgm:prSet presAssocID="{0F2101F2-27C5-4E71-A29E-E4B873E6F0B2}" presName="descendantText" presStyleLbl="alignAccFollowNode1" presStyleIdx="3" presStyleCnt="6">
        <dgm:presLayoutVars>
          <dgm:bulletEnabled/>
        </dgm:presLayoutVars>
      </dgm:prSet>
      <dgm:spPr/>
    </dgm:pt>
    <dgm:pt modelId="{06F8BABB-5AB8-4614-AA31-3A84EF3EE51A}" type="pres">
      <dgm:prSet presAssocID="{B3E1215E-4378-4C8D-A305-8DDA65BE0A7F}" presName="sp" presStyleCnt="0"/>
      <dgm:spPr/>
    </dgm:pt>
    <dgm:pt modelId="{4D35BAB7-99A3-4AE9-AA76-F796BC27E643}" type="pres">
      <dgm:prSet presAssocID="{DE193B17-01D5-4947-90DB-A57ED874F09C}" presName="linNode" presStyleCnt="0"/>
      <dgm:spPr/>
    </dgm:pt>
    <dgm:pt modelId="{051C44A9-3278-4885-B7A3-86C8B082BE7F}" type="pres">
      <dgm:prSet presAssocID="{DE193B17-01D5-4947-90DB-A57ED874F09C}" presName="parentText" presStyleLbl="alignNode1" presStyleIdx="4" presStyleCnt="6">
        <dgm:presLayoutVars>
          <dgm:chMax val="1"/>
          <dgm:bulletEnabled/>
        </dgm:presLayoutVars>
      </dgm:prSet>
      <dgm:spPr/>
    </dgm:pt>
    <dgm:pt modelId="{C49C9E06-E01A-4F9A-9052-D4D0C76AD074}" type="pres">
      <dgm:prSet presAssocID="{DE193B17-01D5-4947-90DB-A57ED874F09C}" presName="descendantText" presStyleLbl="alignAccFollowNode1" presStyleIdx="4" presStyleCnt="6">
        <dgm:presLayoutVars>
          <dgm:bulletEnabled/>
        </dgm:presLayoutVars>
      </dgm:prSet>
      <dgm:spPr/>
    </dgm:pt>
    <dgm:pt modelId="{B65AE4B0-37B2-47E3-AD3F-1DDBCAD6F4BE}" type="pres">
      <dgm:prSet presAssocID="{1EAE51DA-8FD0-469B-8254-58BE8A8BCD7F}" presName="sp" presStyleCnt="0"/>
      <dgm:spPr/>
    </dgm:pt>
    <dgm:pt modelId="{017F28BA-9260-49B2-84FB-A1981724ACE6}" type="pres">
      <dgm:prSet presAssocID="{A3006EF7-0D45-4DEE-873A-90334446B58B}" presName="linNode" presStyleCnt="0"/>
      <dgm:spPr/>
    </dgm:pt>
    <dgm:pt modelId="{74143DC2-0AFE-4F3A-AA20-35BD260D12F0}" type="pres">
      <dgm:prSet presAssocID="{A3006EF7-0D45-4DEE-873A-90334446B58B}" presName="parentText" presStyleLbl="alignNode1" presStyleIdx="5" presStyleCnt="6">
        <dgm:presLayoutVars>
          <dgm:chMax val="1"/>
          <dgm:bulletEnabled/>
        </dgm:presLayoutVars>
      </dgm:prSet>
      <dgm:spPr/>
    </dgm:pt>
    <dgm:pt modelId="{CBFB381D-2314-4C74-93DF-1C615E841C82}" type="pres">
      <dgm:prSet presAssocID="{A3006EF7-0D45-4DEE-873A-90334446B58B}" presName="descendantText" presStyleLbl="alignAccFollowNode1" presStyleIdx="5" presStyleCnt="6">
        <dgm:presLayoutVars>
          <dgm:bulletEnabled/>
        </dgm:presLayoutVars>
      </dgm:prSet>
      <dgm:spPr/>
    </dgm:pt>
  </dgm:ptLst>
  <dgm:cxnLst>
    <dgm:cxn modelId="{DA45BF01-B25C-4A18-B97A-9B7BC3DDA572}" srcId="{49BE56A4-9965-437C-8434-2A62BF01B3DC}" destId="{97B88BEA-1C83-4896-986E-529E660E6FF2}" srcOrd="1" destOrd="0" parTransId="{03008A00-33C0-4916-814F-FD64F953A01D}" sibTransId="{86B736CD-B11A-4697-8BFC-141B63F56893}"/>
    <dgm:cxn modelId="{B5612209-10EC-42D6-92E5-506F311E9510}" type="presOf" srcId="{9D91E057-164E-4B0A-A113-56ABD94EDA0C}" destId="{1DC4E024-7BBB-4D38-86F8-4194D5DE58DA}" srcOrd="0" destOrd="0" presId="urn:microsoft.com/office/officeart/2016/7/layout/VerticalSolidActionList"/>
    <dgm:cxn modelId="{6043C80C-5C2B-4A19-BA12-A28A07AC5CA0}" type="presOf" srcId="{37A3B53A-8575-48B8-B44D-8B948D4D4233}" destId="{C10D720D-524B-40A2-9A01-9A5E8D4E41AE}" srcOrd="0" destOrd="0" presId="urn:microsoft.com/office/officeart/2016/7/layout/VerticalSolidActionList"/>
    <dgm:cxn modelId="{51C96E27-BE03-4808-9A81-CAE8FFE5FBE0}" srcId="{DE193B17-01D5-4947-90DB-A57ED874F09C}" destId="{2A7A1DD2-1722-4E18-869B-B01993198337}" srcOrd="0" destOrd="0" parTransId="{E4467723-727E-40C0-9C05-BD16F5975C67}" sibTransId="{C3A54CE1-1038-42D5-9E47-68A356DBD999}"/>
    <dgm:cxn modelId="{2F305330-A6D6-4813-9A87-CFEADE0D5169}" srcId="{E1B7B5C9-E85B-4562-B0C3-16DA6BBF8EE6}" destId="{DE193B17-01D5-4947-90DB-A57ED874F09C}" srcOrd="4" destOrd="0" parTransId="{53E79153-36A7-4DDC-B94F-76B1DD1C830F}" sibTransId="{1EAE51DA-8FD0-469B-8254-58BE8A8BCD7F}"/>
    <dgm:cxn modelId="{0FEB2931-A2C3-4ED4-ADCF-595CF821C213}" type="presOf" srcId="{A3006EF7-0D45-4DEE-873A-90334446B58B}" destId="{74143DC2-0AFE-4F3A-AA20-35BD260D12F0}" srcOrd="0" destOrd="0" presId="urn:microsoft.com/office/officeart/2016/7/layout/VerticalSolidActionList"/>
    <dgm:cxn modelId="{34945F37-47EE-4F7C-9232-2758C7690927}" srcId="{E1B7B5C9-E85B-4562-B0C3-16DA6BBF8EE6}" destId="{A3006EF7-0D45-4DEE-873A-90334446B58B}" srcOrd="5" destOrd="0" parTransId="{C57C3AB1-86FA-4DBB-9137-8A6F7965C6F2}" sibTransId="{BF37630E-EA3F-462E-86D5-951B26ABCABC}"/>
    <dgm:cxn modelId="{043A1339-E234-4F45-B238-02A331705187}" type="presOf" srcId="{FC1FEFC9-2F04-4DD2-AD6D-E59FCD44276C}" destId="{A68A7108-3C82-4F5D-AB06-92F61E61814E}" srcOrd="0" destOrd="0" presId="urn:microsoft.com/office/officeart/2016/7/layout/VerticalSolidActionList"/>
    <dgm:cxn modelId="{B13A953B-B7BC-493D-A250-B9DFA9838655}" type="presOf" srcId="{A0D3DD45-4F65-4CC2-8604-503A1159E383}" destId="{D6616D64-945C-4031-9A6D-F593D1F33F19}" srcOrd="0" destOrd="0" presId="urn:microsoft.com/office/officeart/2016/7/layout/VerticalSolidActionList"/>
    <dgm:cxn modelId="{EA6D3D3C-ABFE-4953-A8F6-AFFB102DE9A3}" srcId="{A0D3DD45-4F65-4CC2-8604-503A1159E383}" destId="{18EA27CD-2033-4A4C-9F96-1EA0682C2302}" srcOrd="0" destOrd="0" parTransId="{1C7D68EC-DE3F-4318-9DE7-EF504F6A6057}" sibTransId="{052CBF26-C647-4632-8CB4-3896352AA1FA}"/>
    <dgm:cxn modelId="{A156593E-2100-4412-9710-E71904B7EA0C}" type="presOf" srcId="{49BE56A4-9965-437C-8434-2A62BF01B3DC}" destId="{F603894A-3084-49F9-A36C-5951C1EE89B2}" srcOrd="0" destOrd="0" presId="urn:microsoft.com/office/officeart/2016/7/layout/VerticalSolidActionList"/>
    <dgm:cxn modelId="{D65A4540-D2BB-4169-A103-79DA5BDED9BD}" srcId="{E1B7B5C9-E85B-4562-B0C3-16DA6BBF8EE6}" destId="{A0D3DD45-4F65-4CC2-8604-503A1159E383}" srcOrd="2" destOrd="0" parTransId="{1603659A-A2AA-4D7E-90D8-8E386C5D0706}" sibTransId="{3AB7D0E4-AB9E-4C03-8A4F-65B0D35EFBB4}"/>
    <dgm:cxn modelId="{5944F666-D188-4E7B-982E-EE260D511FB7}" type="presOf" srcId="{4F2DF93E-E6A9-4AB9-B514-15D47164A693}" destId="{CBFB381D-2314-4C74-93DF-1C615E841C82}" srcOrd="0" destOrd="0" presId="urn:microsoft.com/office/officeart/2016/7/layout/VerticalSolidActionList"/>
    <dgm:cxn modelId="{9179B36E-4507-4BCC-BAC6-371F66169461}" type="presOf" srcId="{97B88BEA-1C83-4896-986E-529E660E6FF2}" destId="{1DC4E024-7BBB-4D38-86F8-4194D5DE58DA}" srcOrd="0" destOrd="1" presId="urn:microsoft.com/office/officeart/2016/7/layout/VerticalSolidActionList"/>
    <dgm:cxn modelId="{9CF9E252-3EC1-424B-A474-9D84222A55A0}" type="presOf" srcId="{2A7A1DD2-1722-4E18-869B-B01993198337}" destId="{C49C9E06-E01A-4F9A-9052-D4D0C76AD074}" srcOrd="0" destOrd="0" presId="urn:microsoft.com/office/officeart/2016/7/layout/VerticalSolidActionList"/>
    <dgm:cxn modelId="{20A6FE57-D66D-4A40-8EC9-EA6E300973D4}" srcId="{E1B7B5C9-E85B-4562-B0C3-16DA6BBF8EE6}" destId="{49BE56A4-9965-437C-8434-2A62BF01B3DC}" srcOrd="1" destOrd="0" parTransId="{9A6B54CE-0864-4619-852F-CC1050D929CA}" sibTransId="{F0DBC532-2ADA-4402-A4D7-2464EDC35BCC}"/>
    <dgm:cxn modelId="{B83C7158-96A1-4A66-9233-CBC715892A6B}" srcId="{A3006EF7-0D45-4DEE-873A-90334446B58B}" destId="{4F2DF93E-E6A9-4AB9-B514-15D47164A693}" srcOrd="0" destOrd="0" parTransId="{C8C62D38-2403-433E-BF37-055DDC2DD405}" sibTransId="{09B8353E-59CD-4465-A0B7-78D75F847EB0}"/>
    <dgm:cxn modelId="{9FD2DD94-338A-4E25-8A95-DBF25B508E09}" type="presOf" srcId="{007F21B6-A495-48B8-991F-B4DD4A8F36E0}" destId="{CBFB381D-2314-4C74-93DF-1C615E841C82}" srcOrd="0" destOrd="1" presId="urn:microsoft.com/office/officeart/2016/7/layout/VerticalSolidActionList"/>
    <dgm:cxn modelId="{4EBD27A0-B7A2-4737-91DE-52E36C39BFAC}" type="presOf" srcId="{E1B7B5C9-E85B-4562-B0C3-16DA6BBF8EE6}" destId="{07FFBE56-8E5C-47B4-826F-78B60D33A189}" srcOrd="0" destOrd="0" presId="urn:microsoft.com/office/officeart/2016/7/layout/VerticalSolidActionList"/>
    <dgm:cxn modelId="{C1C7F5A0-9F79-4CF0-B6D5-B241EE22800F}" srcId="{A3006EF7-0D45-4DEE-873A-90334446B58B}" destId="{007F21B6-A495-48B8-991F-B4DD4A8F36E0}" srcOrd="1" destOrd="0" parTransId="{AEB55431-079F-4060-8325-45C8985BB4FB}" sibTransId="{0A0CE8DC-701A-4FB0-A387-7B73FA5941FC}"/>
    <dgm:cxn modelId="{0ADB29A4-5E19-4B83-8643-2B44AD75DA58}" type="presOf" srcId="{0F2101F2-27C5-4E71-A29E-E4B873E6F0B2}" destId="{B9D9ECEE-7E9D-4D8F-9945-F74524EE4B48}" srcOrd="0" destOrd="0" presId="urn:microsoft.com/office/officeart/2016/7/layout/VerticalSolidActionList"/>
    <dgm:cxn modelId="{CD4510A8-D286-4696-9748-60F6DB825C52}" srcId="{E1B7B5C9-E85B-4562-B0C3-16DA6BBF8EE6}" destId="{0F2101F2-27C5-4E71-A29E-E4B873E6F0B2}" srcOrd="3" destOrd="0" parTransId="{E08C1E6C-A335-4AB5-B21C-E740AC2BFFD2}" sibTransId="{B3E1215E-4378-4C8D-A305-8DDA65BE0A7F}"/>
    <dgm:cxn modelId="{266B58B9-3270-4854-A1D2-27D94B021DC2}" type="presOf" srcId="{DE193B17-01D5-4947-90DB-A57ED874F09C}" destId="{051C44A9-3278-4885-B7A3-86C8B082BE7F}" srcOrd="0" destOrd="0" presId="urn:microsoft.com/office/officeart/2016/7/layout/VerticalSolidActionList"/>
    <dgm:cxn modelId="{E53CCCBA-9B32-4F55-A0D6-9E9A79260ACF}" type="presOf" srcId="{18EA27CD-2033-4A4C-9F96-1EA0682C2302}" destId="{616151C3-E234-47B5-9F99-ABAAD403D986}" srcOrd="0" destOrd="0" presId="urn:microsoft.com/office/officeart/2016/7/layout/VerticalSolidActionList"/>
    <dgm:cxn modelId="{63D6D5BB-7F8B-4EE4-8738-4E34EB26870D}" srcId="{8ACAB785-AC2A-4D2E-B9DF-3407BCD9C035}" destId="{37A3B53A-8575-48B8-B44D-8B948D4D4233}" srcOrd="0" destOrd="0" parTransId="{E473B189-50AD-4439-82CD-577386CA202C}" sibTransId="{71748C51-AB7B-4BB9-9574-82A8430EC315}"/>
    <dgm:cxn modelId="{76D0BBE6-E9BD-46BB-9614-10519203672C}" srcId="{49BE56A4-9965-437C-8434-2A62BF01B3DC}" destId="{9D91E057-164E-4B0A-A113-56ABD94EDA0C}" srcOrd="0" destOrd="0" parTransId="{5A81F364-86FA-4E3E-B352-DFE5B002AE4C}" sibTransId="{F53DA0D4-1609-4C08-BAD7-2F70B6F97CFB}"/>
    <dgm:cxn modelId="{09371DE9-6201-48DC-9F6B-1FA191C35CF2}" srcId="{E1B7B5C9-E85B-4562-B0C3-16DA6BBF8EE6}" destId="{8ACAB785-AC2A-4D2E-B9DF-3407BCD9C035}" srcOrd="0" destOrd="0" parTransId="{F07C9693-6151-412C-910C-635EDE941326}" sibTransId="{69E6F4DC-D787-4931-B7E9-6F56D48E4F03}"/>
    <dgm:cxn modelId="{3A0328EB-2ABA-498C-B254-C9FA6FEF2943}" type="presOf" srcId="{8ACAB785-AC2A-4D2E-B9DF-3407BCD9C035}" destId="{358F9B01-4B8A-49E6-8182-92064EE7D17C}" srcOrd="0" destOrd="0" presId="urn:microsoft.com/office/officeart/2016/7/layout/VerticalSolidActionList"/>
    <dgm:cxn modelId="{FCF5E7F5-2715-4542-867D-09184DEA160F}" srcId="{0F2101F2-27C5-4E71-A29E-E4B873E6F0B2}" destId="{FC1FEFC9-2F04-4DD2-AD6D-E59FCD44276C}" srcOrd="0" destOrd="0" parTransId="{E462AE89-421B-4469-9DD2-DFF1505AC0D7}" sibTransId="{EC3F3601-983A-4014-B0ED-A482BB187717}"/>
    <dgm:cxn modelId="{0734BF0A-626C-41B8-BFCA-90494E6F12E7}" type="presParOf" srcId="{07FFBE56-8E5C-47B4-826F-78B60D33A189}" destId="{40A25EE5-414F-4CDC-9E2C-E081EC179671}" srcOrd="0" destOrd="0" presId="urn:microsoft.com/office/officeart/2016/7/layout/VerticalSolidActionList"/>
    <dgm:cxn modelId="{E7D70241-7432-4EA1-B7AC-56AE4B2316E8}" type="presParOf" srcId="{40A25EE5-414F-4CDC-9E2C-E081EC179671}" destId="{358F9B01-4B8A-49E6-8182-92064EE7D17C}" srcOrd="0" destOrd="0" presId="urn:microsoft.com/office/officeart/2016/7/layout/VerticalSolidActionList"/>
    <dgm:cxn modelId="{9BA6F410-7C02-4BE6-8901-192457BF38F6}" type="presParOf" srcId="{40A25EE5-414F-4CDC-9E2C-E081EC179671}" destId="{C10D720D-524B-40A2-9A01-9A5E8D4E41AE}" srcOrd="1" destOrd="0" presId="urn:microsoft.com/office/officeart/2016/7/layout/VerticalSolidActionList"/>
    <dgm:cxn modelId="{09DADCAC-A46F-4531-8275-61C8A3860689}" type="presParOf" srcId="{07FFBE56-8E5C-47B4-826F-78B60D33A189}" destId="{7D49CA3D-23B6-48DE-9AD8-E36620B30B23}" srcOrd="1" destOrd="0" presId="urn:microsoft.com/office/officeart/2016/7/layout/VerticalSolidActionList"/>
    <dgm:cxn modelId="{5C8A7E98-B760-44B2-8DDF-C7CA0B2B4369}" type="presParOf" srcId="{07FFBE56-8E5C-47B4-826F-78B60D33A189}" destId="{5B4F5400-2CA5-4E04-9778-5EB04855F054}" srcOrd="2" destOrd="0" presId="urn:microsoft.com/office/officeart/2016/7/layout/VerticalSolidActionList"/>
    <dgm:cxn modelId="{30B07061-56A4-4175-99EE-F721A4832B7E}" type="presParOf" srcId="{5B4F5400-2CA5-4E04-9778-5EB04855F054}" destId="{F603894A-3084-49F9-A36C-5951C1EE89B2}" srcOrd="0" destOrd="0" presId="urn:microsoft.com/office/officeart/2016/7/layout/VerticalSolidActionList"/>
    <dgm:cxn modelId="{85DA5D41-DF27-47A9-8D92-AF5C4D9D372F}" type="presParOf" srcId="{5B4F5400-2CA5-4E04-9778-5EB04855F054}" destId="{1DC4E024-7BBB-4D38-86F8-4194D5DE58DA}" srcOrd="1" destOrd="0" presId="urn:microsoft.com/office/officeart/2016/7/layout/VerticalSolidActionList"/>
    <dgm:cxn modelId="{D90B7599-CCCB-482B-A84C-D04723B3A945}" type="presParOf" srcId="{07FFBE56-8E5C-47B4-826F-78B60D33A189}" destId="{E0FFD8AD-8CF5-4E45-9D51-35685BCBCEBD}" srcOrd="3" destOrd="0" presId="urn:microsoft.com/office/officeart/2016/7/layout/VerticalSolidActionList"/>
    <dgm:cxn modelId="{3507611B-4B03-4267-9E3D-32D7E7A5BC4A}" type="presParOf" srcId="{07FFBE56-8E5C-47B4-826F-78B60D33A189}" destId="{9B02DB0F-A71B-49D6-BE66-3D888A65B851}" srcOrd="4" destOrd="0" presId="urn:microsoft.com/office/officeart/2016/7/layout/VerticalSolidActionList"/>
    <dgm:cxn modelId="{44C792F7-F662-4F49-AB8A-88D611463F4A}" type="presParOf" srcId="{9B02DB0F-A71B-49D6-BE66-3D888A65B851}" destId="{D6616D64-945C-4031-9A6D-F593D1F33F19}" srcOrd="0" destOrd="0" presId="urn:microsoft.com/office/officeart/2016/7/layout/VerticalSolidActionList"/>
    <dgm:cxn modelId="{09E87C70-F8AC-4CD3-8624-1BBA850E00EF}" type="presParOf" srcId="{9B02DB0F-A71B-49D6-BE66-3D888A65B851}" destId="{616151C3-E234-47B5-9F99-ABAAD403D986}" srcOrd="1" destOrd="0" presId="urn:microsoft.com/office/officeart/2016/7/layout/VerticalSolidActionList"/>
    <dgm:cxn modelId="{0C467449-744C-476A-8E1E-19F594A2E6A6}" type="presParOf" srcId="{07FFBE56-8E5C-47B4-826F-78B60D33A189}" destId="{D2B87F09-8361-4C2F-AD4C-8FBE177A8870}" srcOrd="5" destOrd="0" presId="urn:microsoft.com/office/officeart/2016/7/layout/VerticalSolidActionList"/>
    <dgm:cxn modelId="{8E8FC08B-A0A2-4F37-8C79-F0A156079B1C}" type="presParOf" srcId="{07FFBE56-8E5C-47B4-826F-78B60D33A189}" destId="{749DFA5F-FE2C-4E8B-82EF-94F99093B362}" srcOrd="6" destOrd="0" presId="urn:microsoft.com/office/officeart/2016/7/layout/VerticalSolidActionList"/>
    <dgm:cxn modelId="{091C856C-80BD-4081-8D91-61DE0BFBBA60}" type="presParOf" srcId="{749DFA5F-FE2C-4E8B-82EF-94F99093B362}" destId="{B9D9ECEE-7E9D-4D8F-9945-F74524EE4B48}" srcOrd="0" destOrd="0" presId="urn:microsoft.com/office/officeart/2016/7/layout/VerticalSolidActionList"/>
    <dgm:cxn modelId="{BFB63EE7-460D-4AB1-93B8-67AB95162A9A}" type="presParOf" srcId="{749DFA5F-FE2C-4E8B-82EF-94F99093B362}" destId="{A68A7108-3C82-4F5D-AB06-92F61E61814E}" srcOrd="1" destOrd="0" presId="urn:microsoft.com/office/officeart/2016/7/layout/VerticalSolidActionList"/>
    <dgm:cxn modelId="{B1372C5D-8833-4EEB-9D27-EB891B98D7C1}" type="presParOf" srcId="{07FFBE56-8E5C-47B4-826F-78B60D33A189}" destId="{06F8BABB-5AB8-4614-AA31-3A84EF3EE51A}" srcOrd="7" destOrd="0" presId="urn:microsoft.com/office/officeart/2016/7/layout/VerticalSolidActionList"/>
    <dgm:cxn modelId="{AE959499-F2ED-4332-BFBF-6268BB9FDAA9}" type="presParOf" srcId="{07FFBE56-8E5C-47B4-826F-78B60D33A189}" destId="{4D35BAB7-99A3-4AE9-AA76-F796BC27E643}" srcOrd="8" destOrd="0" presId="urn:microsoft.com/office/officeart/2016/7/layout/VerticalSolidActionList"/>
    <dgm:cxn modelId="{F71DC57A-5706-4C29-9616-CF0AD1BBFEC2}" type="presParOf" srcId="{4D35BAB7-99A3-4AE9-AA76-F796BC27E643}" destId="{051C44A9-3278-4885-B7A3-86C8B082BE7F}" srcOrd="0" destOrd="0" presId="urn:microsoft.com/office/officeart/2016/7/layout/VerticalSolidActionList"/>
    <dgm:cxn modelId="{018ED6FB-E695-4914-AA98-8658A9D4F4D1}" type="presParOf" srcId="{4D35BAB7-99A3-4AE9-AA76-F796BC27E643}" destId="{C49C9E06-E01A-4F9A-9052-D4D0C76AD074}" srcOrd="1" destOrd="0" presId="urn:microsoft.com/office/officeart/2016/7/layout/VerticalSolidActionList"/>
    <dgm:cxn modelId="{7C39E653-7AAA-494D-90E3-7C8B2FA37FC0}" type="presParOf" srcId="{07FFBE56-8E5C-47B4-826F-78B60D33A189}" destId="{B65AE4B0-37B2-47E3-AD3F-1DDBCAD6F4BE}" srcOrd="9" destOrd="0" presId="urn:microsoft.com/office/officeart/2016/7/layout/VerticalSolidActionList"/>
    <dgm:cxn modelId="{4DC21BDA-2C2A-4003-8742-0A93CC841699}" type="presParOf" srcId="{07FFBE56-8E5C-47B4-826F-78B60D33A189}" destId="{017F28BA-9260-49B2-84FB-A1981724ACE6}" srcOrd="10" destOrd="0" presId="urn:microsoft.com/office/officeart/2016/7/layout/VerticalSolidActionList"/>
    <dgm:cxn modelId="{F7761E00-CB0A-4698-9C43-166FD51262AD}" type="presParOf" srcId="{017F28BA-9260-49B2-84FB-A1981724ACE6}" destId="{74143DC2-0AFE-4F3A-AA20-35BD260D12F0}" srcOrd="0" destOrd="0" presId="urn:microsoft.com/office/officeart/2016/7/layout/VerticalSolidActionList"/>
    <dgm:cxn modelId="{C4DC7631-1B43-4658-AF43-F124DF24C2CC}" type="presParOf" srcId="{017F28BA-9260-49B2-84FB-A1981724ACE6}" destId="{CBFB381D-2314-4C74-93DF-1C615E841C8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D720D-524B-40A2-9A01-9A5E8D4E41AE}">
      <dsp:nvSpPr>
        <dsp:cNvPr id="0" name=""/>
        <dsp:cNvSpPr/>
      </dsp:nvSpPr>
      <dsp:spPr>
        <a:xfrm>
          <a:off x="2205989" y="449"/>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AskJAN.org</a:t>
          </a:r>
        </a:p>
      </dsp:txBody>
      <dsp:txXfrm>
        <a:off x="2205989" y="449"/>
        <a:ext cx="8823960" cy="583704"/>
      </dsp:txXfrm>
    </dsp:sp>
    <dsp:sp modelId="{358F9B01-4B8A-49E6-8182-92064EE7D17C}">
      <dsp:nvSpPr>
        <dsp:cNvPr id="0" name=""/>
        <dsp:cNvSpPr/>
      </dsp:nvSpPr>
      <dsp:spPr>
        <a:xfrm>
          <a:off x="0" y="449"/>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Visit</a:t>
          </a:r>
          <a:endParaRPr lang="en-US" sz="2800" kern="1200" dirty="0">
            <a:latin typeface="Arial" panose="020B0604020202020204" pitchFamily="34" charset="0"/>
            <a:cs typeface="Arial" panose="020B0604020202020204" pitchFamily="34" charset="0"/>
          </a:endParaRPr>
        </a:p>
      </dsp:txBody>
      <dsp:txXfrm>
        <a:off x="0" y="449"/>
        <a:ext cx="2205990" cy="583704"/>
      </dsp:txXfrm>
    </dsp:sp>
    <dsp:sp modelId="{1DC4E024-7BBB-4D38-86F8-4194D5DE58DA}">
      <dsp:nvSpPr>
        <dsp:cNvPr id="0" name=""/>
        <dsp:cNvSpPr/>
      </dsp:nvSpPr>
      <dsp:spPr>
        <a:xfrm>
          <a:off x="2205990" y="619176"/>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800.526.7234</a:t>
          </a:r>
          <a:endParaRPr lang="en-US" sz="2800" kern="1200" dirty="0">
            <a:solidFill>
              <a:srgbClr val="002060"/>
            </a:solidFill>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877.781.9403 (TTY)</a:t>
          </a:r>
          <a:endParaRPr lang="en-US" sz="1400" kern="1200" dirty="0">
            <a:solidFill>
              <a:srgbClr val="002060"/>
            </a:solidFill>
            <a:latin typeface="Arial" panose="020B0604020202020204" pitchFamily="34" charset="0"/>
            <a:cs typeface="Arial" panose="020B0604020202020204" pitchFamily="34" charset="0"/>
          </a:endParaRPr>
        </a:p>
      </dsp:txBody>
      <dsp:txXfrm>
        <a:off x="2205990" y="619176"/>
        <a:ext cx="8823960" cy="583704"/>
      </dsp:txXfrm>
    </dsp:sp>
    <dsp:sp modelId="{F603894A-3084-49F9-A36C-5951C1EE89B2}">
      <dsp:nvSpPr>
        <dsp:cNvPr id="0" name=""/>
        <dsp:cNvSpPr/>
      </dsp:nvSpPr>
      <dsp:spPr>
        <a:xfrm>
          <a:off x="0" y="619176"/>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Call</a:t>
          </a:r>
          <a:endParaRPr lang="en-US" sz="2800" kern="1200" dirty="0">
            <a:latin typeface="Arial" panose="020B0604020202020204" pitchFamily="34" charset="0"/>
            <a:cs typeface="Arial" panose="020B0604020202020204" pitchFamily="34" charset="0"/>
          </a:endParaRPr>
        </a:p>
      </dsp:txBody>
      <dsp:txXfrm>
        <a:off x="0" y="619176"/>
        <a:ext cx="2205990" cy="583704"/>
      </dsp:txXfrm>
    </dsp:sp>
    <dsp:sp modelId="{616151C3-E234-47B5-9F99-ABAAD403D986}">
      <dsp:nvSpPr>
        <dsp:cNvPr id="0" name=""/>
        <dsp:cNvSpPr/>
      </dsp:nvSpPr>
      <dsp:spPr>
        <a:xfrm>
          <a:off x="2205990" y="1237903"/>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 AskJAN.org</a:t>
          </a:r>
        </a:p>
      </dsp:txBody>
      <dsp:txXfrm>
        <a:off x="2205990" y="1237903"/>
        <a:ext cx="8823960" cy="583704"/>
      </dsp:txXfrm>
    </dsp:sp>
    <dsp:sp modelId="{D6616D64-945C-4031-9A6D-F593D1F33F19}">
      <dsp:nvSpPr>
        <dsp:cNvPr id="0" name=""/>
        <dsp:cNvSpPr/>
      </dsp:nvSpPr>
      <dsp:spPr>
        <a:xfrm>
          <a:off x="0" y="1237903"/>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Chat</a:t>
          </a:r>
          <a:endParaRPr lang="en-US" sz="2800" kern="1200" dirty="0">
            <a:latin typeface="Arial" panose="020B0604020202020204" pitchFamily="34" charset="0"/>
            <a:cs typeface="Arial" panose="020B0604020202020204" pitchFamily="34" charset="0"/>
          </a:endParaRPr>
        </a:p>
      </dsp:txBody>
      <dsp:txXfrm>
        <a:off x="0" y="1237903"/>
        <a:ext cx="2205990" cy="583704"/>
      </dsp:txXfrm>
    </dsp:sp>
    <dsp:sp modelId="{A68A7108-3C82-4F5D-AB06-92F61E61814E}">
      <dsp:nvSpPr>
        <dsp:cNvPr id="0" name=""/>
        <dsp:cNvSpPr/>
      </dsp:nvSpPr>
      <dsp:spPr>
        <a:xfrm>
          <a:off x="2205990" y="1856630"/>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JAN on Demand Inquiry @ AskJAN.org/</a:t>
          </a:r>
          <a:r>
            <a:rPr lang="en-US" sz="2200" kern="1200" dirty="0" err="1">
              <a:solidFill>
                <a:srgbClr val="002060"/>
              </a:solidFill>
              <a:latin typeface="Arial" panose="020B0604020202020204" pitchFamily="34" charset="0"/>
              <a:cs typeface="Arial" panose="020B0604020202020204" pitchFamily="34" charset="0"/>
            </a:rPr>
            <a:t>JANonDemand.cfm</a:t>
          </a:r>
          <a:r>
            <a:rPr lang="en-US" sz="2200" kern="1200" dirty="0">
              <a:solidFill>
                <a:srgbClr val="002060"/>
              </a:solidFill>
              <a:latin typeface="Arial" panose="020B0604020202020204" pitchFamily="34" charset="0"/>
              <a:cs typeface="Arial" panose="020B0604020202020204" pitchFamily="34" charset="0"/>
            </a:rPr>
            <a:t> </a:t>
          </a:r>
        </a:p>
      </dsp:txBody>
      <dsp:txXfrm>
        <a:off x="2205990" y="1856630"/>
        <a:ext cx="8823960" cy="583704"/>
      </dsp:txXfrm>
    </dsp:sp>
    <dsp:sp modelId="{B9D9ECEE-7E9D-4D8F-9945-F74524EE4B48}">
      <dsp:nvSpPr>
        <dsp:cNvPr id="0" name=""/>
        <dsp:cNvSpPr/>
      </dsp:nvSpPr>
      <dsp:spPr>
        <a:xfrm>
          <a:off x="0" y="1856630"/>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Submit</a:t>
          </a:r>
          <a:endParaRPr lang="en-US" sz="2800" kern="1200" dirty="0">
            <a:latin typeface="Arial" panose="020B0604020202020204" pitchFamily="34" charset="0"/>
            <a:cs typeface="Arial" panose="020B0604020202020204" pitchFamily="34" charset="0"/>
          </a:endParaRPr>
        </a:p>
      </dsp:txBody>
      <dsp:txXfrm>
        <a:off x="0" y="1856630"/>
        <a:ext cx="2205990" cy="583704"/>
      </dsp:txXfrm>
    </dsp:sp>
    <dsp:sp modelId="{C49C9E06-E01A-4F9A-9052-D4D0C76AD074}">
      <dsp:nvSpPr>
        <dsp:cNvPr id="0" name=""/>
        <dsp:cNvSpPr/>
      </dsp:nvSpPr>
      <dsp:spPr>
        <a:xfrm>
          <a:off x="2205990" y="2475357"/>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JAN@AskJAN.org</a:t>
          </a:r>
        </a:p>
      </dsp:txBody>
      <dsp:txXfrm>
        <a:off x="2205990" y="2475357"/>
        <a:ext cx="8823960" cy="583704"/>
      </dsp:txXfrm>
    </dsp:sp>
    <dsp:sp modelId="{051C44A9-3278-4885-B7A3-86C8B082BE7F}">
      <dsp:nvSpPr>
        <dsp:cNvPr id="0" name=""/>
        <dsp:cNvSpPr/>
      </dsp:nvSpPr>
      <dsp:spPr>
        <a:xfrm>
          <a:off x="0" y="2475357"/>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Email</a:t>
          </a:r>
          <a:endParaRPr lang="en-US" sz="2800" kern="1200" dirty="0">
            <a:latin typeface="Arial" panose="020B0604020202020204" pitchFamily="34" charset="0"/>
            <a:cs typeface="Arial" panose="020B0604020202020204" pitchFamily="34" charset="0"/>
          </a:endParaRPr>
        </a:p>
      </dsp:txBody>
      <dsp:txXfrm>
        <a:off x="0" y="2475357"/>
        <a:ext cx="2205990" cy="583704"/>
      </dsp:txXfrm>
    </dsp:sp>
    <dsp:sp modelId="{CBFB381D-2314-4C74-93DF-1C615E841C82}">
      <dsp:nvSpPr>
        <dsp:cNvPr id="0" name=""/>
        <dsp:cNvSpPr/>
      </dsp:nvSpPr>
      <dsp:spPr>
        <a:xfrm>
          <a:off x="2205990" y="3094084"/>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Facebook – Job Accommodation Network</a:t>
          </a:r>
        </a:p>
        <a:p>
          <a:pPr marL="0" lvl="0" indent="0" algn="l" defTabSz="88900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Twitter – @JANatJAN</a:t>
          </a:r>
        </a:p>
      </dsp:txBody>
      <dsp:txXfrm>
        <a:off x="2205990" y="3094084"/>
        <a:ext cx="8823960" cy="583704"/>
      </dsp:txXfrm>
    </dsp:sp>
    <dsp:sp modelId="{74143DC2-0AFE-4F3A-AA20-35BD260D12F0}">
      <dsp:nvSpPr>
        <dsp:cNvPr id="0" name=""/>
        <dsp:cNvSpPr/>
      </dsp:nvSpPr>
      <dsp:spPr>
        <a:xfrm>
          <a:off x="0" y="3094084"/>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Social Media</a:t>
          </a:r>
          <a:endParaRPr lang="en-US" sz="2700" kern="1200" dirty="0">
            <a:latin typeface="Arial" panose="020B0604020202020204" pitchFamily="34" charset="0"/>
            <a:cs typeface="Arial" panose="020B0604020202020204" pitchFamily="34" charset="0"/>
          </a:endParaRPr>
        </a:p>
      </dsp:txBody>
      <dsp:txXfrm>
        <a:off x="0" y="3094084"/>
        <a:ext cx="2205990" cy="583704"/>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2546" tIns="46273" rIns="92546" bIns="46273"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63550"/>
          </a:xfrm>
          <a:prstGeom prst="rect">
            <a:avLst/>
          </a:prstGeom>
        </p:spPr>
        <p:txBody>
          <a:bodyPr vert="horz" lIns="92546" tIns="46273" rIns="92546" bIns="46273" rtlCol="0"/>
          <a:lstStyle>
            <a:lvl1pPr algn="r" eaLnBrk="1" fontAlgn="auto" hangingPunct="1">
              <a:spcBef>
                <a:spcPts val="0"/>
              </a:spcBef>
              <a:spcAft>
                <a:spcPts val="0"/>
              </a:spcAft>
              <a:defRPr sz="1200">
                <a:latin typeface="+mn-lt"/>
              </a:defRPr>
            </a:lvl1pPr>
          </a:lstStyle>
          <a:p>
            <a:pPr>
              <a:defRPr/>
            </a:pPr>
            <a:fld id="{92A72A4A-675E-4B04-BD1C-1AC1C183CFFE}" type="datetimeFigureOut">
              <a:rPr lang="en-US"/>
              <a:pPr>
                <a:defRPr/>
              </a:pPr>
              <a:t>11/29/2023</a:t>
            </a:fld>
            <a:endParaRPr lang="en-US"/>
          </a:p>
        </p:txBody>
      </p:sp>
      <p:sp>
        <p:nvSpPr>
          <p:cNvPr id="4" name="Footer Placeholder 3"/>
          <p:cNvSpPr>
            <a:spLocks noGrp="1"/>
          </p:cNvSpPr>
          <p:nvPr>
            <p:ph type="ftr" sz="quarter" idx="2"/>
          </p:nvPr>
        </p:nvSpPr>
        <p:spPr>
          <a:xfrm>
            <a:off x="0" y="8801100"/>
            <a:ext cx="2971800" cy="463550"/>
          </a:xfrm>
          <a:prstGeom prst="rect">
            <a:avLst/>
          </a:prstGeom>
        </p:spPr>
        <p:txBody>
          <a:bodyPr vert="horz" lIns="92546" tIns="46273" rIns="92546" bIns="46273"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801100"/>
            <a:ext cx="2971800" cy="463550"/>
          </a:xfrm>
          <a:prstGeom prst="rect">
            <a:avLst/>
          </a:prstGeom>
        </p:spPr>
        <p:txBody>
          <a:bodyPr vert="horz" wrap="square" lIns="92546" tIns="46273" rIns="92546" bIns="46273"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960D0E7-136B-406D-8B76-202023BF347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2546" tIns="46273" rIns="92546" bIns="46273"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63550"/>
          </a:xfrm>
          <a:prstGeom prst="rect">
            <a:avLst/>
          </a:prstGeom>
        </p:spPr>
        <p:txBody>
          <a:bodyPr vert="horz" lIns="92546" tIns="46273" rIns="92546" bIns="46273" rtlCol="0"/>
          <a:lstStyle>
            <a:lvl1pPr algn="r" eaLnBrk="1" hangingPunct="1">
              <a:defRPr sz="1200">
                <a:latin typeface="Arial" charset="0"/>
              </a:defRPr>
            </a:lvl1pPr>
          </a:lstStyle>
          <a:p>
            <a:pPr>
              <a:defRPr/>
            </a:pPr>
            <a:fld id="{7DEDF32C-B7C0-4D3B-8899-C8BA38CB663D}" type="datetimeFigureOut">
              <a:rPr lang="en-US"/>
              <a:pPr>
                <a:defRPr/>
              </a:pPr>
              <a:t>11/29/2023</a:t>
            </a:fld>
            <a:endParaRPr lang="en-US"/>
          </a:p>
        </p:txBody>
      </p:sp>
      <p:sp>
        <p:nvSpPr>
          <p:cNvPr id="4" name="Slide Image Placeholder 3"/>
          <p:cNvSpPr>
            <a:spLocks noGrp="1" noRot="1" noChangeAspect="1"/>
          </p:cNvSpPr>
          <p:nvPr>
            <p:ph type="sldImg" idx="2"/>
          </p:nvPr>
        </p:nvSpPr>
        <p:spPr>
          <a:xfrm>
            <a:off x="342900" y="695325"/>
            <a:ext cx="6172200" cy="3473450"/>
          </a:xfrm>
          <a:prstGeom prst="rect">
            <a:avLst/>
          </a:prstGeom>
          <a:noFill/>
          <a:ln w="12700">
            <a:solidFill>
              <a:prstClr val="black"/>
            </a:solidFill>
          </a:ln>
        </p:spPr>
        <p:txBody>
          <a:bodyPr vert="horz" lIns="92546" tIns="46273" rIns="92546" bIns="46273" rtlCol="0" anchor="ctr"/>
          <a:lstStyle/>
          <a:p>
            <a:pPr lvl="0"/>
            <a:endParaRPr lang="en-US" noProof="0"/>
          </a:p>
        </p:txBody>
      </p:sp>
      <p:sp>
        <p:nvSpPr>
          <p:cNvPr id="5" name="Notes Placeholder 4"/>
          <p:cNvSpPr>
            <a:spLocks noGrp="1"/>
          </p:cNvSpPr>
          <p:nvPr>
            <p:ph type="body" sz="quarter" idx="3"/>
          </p:nvPr>
        </p:nvSpPr>
        <p:spPr>
          <a:xfrm>
            <a:off x="685800" y="4402138"/>
            <a:ext cx="5486400" cy="4168775"/>
          </a:xfrm>
          <a:prstGeom prst="rect">
            <a:avLst/>
          </a:prstGeom>
        </p:spPr>
        <p:txBody>
          <a:bodyPr vert="horz" lIns="92546" tIns="46273" rIns="92546" bIns="4627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01100"/>
            <a:ext cx="2971800" cy="463550"/>
          </a:xfrm>
          <a:prstGeom prst="rect">
            <a:avLst/>
          </a:prstGeom>
        </p:spPr>
        <p:txBody>
          <a:bodyPr vert="horz" lIns="92546" tIns="46273" rIns="92546" bIns="46273"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801100"/>
            <a:ext cx="2971800" cy="463550"/>
          </a:xfrm>
          <a:prstGeom prst="rect">
            <a:avLst/>
          </a:prstGeom>
        </p:spPr>
        <p:txBody>
          <a:bodyPr vert="horz" wrap="square" lIns="92546" tIns="46273" rIns="92546" bIns="46273" numCol="1" anchor="b" anchorCtr="0" compatLnSpc="1">
            <a:prstTxWarp prst="textNoShape">
              <a:avLst/>
            </a:prstTxWarp>
          </a:bodyPr>
          <a:lstStyle>
            <a:lvl1pPr algn="r" eaLnBrk="1" hangingPunct="1">
              <a:defRPr sz="1200"/>
            </a:lvl1pPr>
          </a:lstStyle>
          <a:p>
            <a:pPr>
              <a:defRPr/>
            </a:pPr>
            <a:fld id="{7BE6D2D1-9FA8-42C2-98DB-1C9D9645FC3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983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42900" y="695325"/>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18183C-32A7-484A-A702-AFE1E61C1238}" type="slidenum">
              <a:rPr lang="en-US" altLang="en-US" smtClean="0">
                <a:solidFill>
                  <a:srgbClr val="000000"/>
                </a:solidFill>
              </a:rPr>
              <a:pPr/>
              <a:t>20</a:t>
            </a:fld>
            <a:endParaRPr lang="en-US"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E6D2D1-9FA8-42C2-98DB-1C9D9645FC30}" type="slidenum">
              <a:rPr lang="en-US" altLang="en-US" smtClean="0"/>
              <a:pPr>
                <a:defRPr/>
              </a:pPr>
              <a:t>29</a:t>
            </a:fld>
            <a:endParaRPr lang="en-US" altLang="en-US"/>
          </a:p>
        </p:txBody>
      </p:sp>
    </p:spTree>
    <p:extLst>
      <p:ext uri="{BB962C8B-B14F-4D97-AF65-F5344CB8AC3E}">
        <p14:creationId xmlns:p14="http://schemas.microsoft.com/office/powerpoint/2010/main" val="584465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E6D2D1-9FA8-42C2-98DB-1C9D9645FC30}" type="slidenum">
              <a:rPr lang="en-US" altLang="en-US" smtClean="0"/>
              <a:pPr>
                <a:defRPr/>
              </a:pPr>
              <a:t>37</a:t>
            </a:fld>
            <a:endParaRPr lang="en-US" altLang="en-US"/>
          </a:p>
        </p:txBody>
      </p:sp>
    </p:spTree>
    <p:extLst>
      <p:ext uri="{BB962C8B-B14F-4D97-AF65-F5344CB8AC3E}">
        <p14:creationId xmlns:p14="http://schemas.microsoft.com/office/powerpoint/2010/main" val="3700384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342900" y="695325"/>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CD8115-4C4A-4FA1-B0B2-4E2578E211DD}" type="slidenum">
              <a:rPr lang="en-US" altLang="en-US" smtClean="0">
                <a:solidFill>
                  <a:srgbClr val="000000"/>
                </a:solidFill>
              </a:rPr>
              <a:pPr/>
              <a:t>40</a:t>
            </a:fld>
            <a:endParaRPr lang="en-US" alt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342900" y="695325"/>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088ACC-C004-4733-A618-05A7C0E57B88}" type="slidenum">
              <a:rPr lang="en-US" altLang="en-US" smtClean="0">
                <a:solidFill>
                  <a:srgbClr val="000000"/>
                </a:solidFill>
              </a:rPr>
              <a:pPr/>
              <a:t>56</a:t>
            </a:fld>
            <a:endParaRPr lang="en-US"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E6D2D1-9FA8-42C2-98DB-1C9D9645FC30}" type="slidenum">
              <a:rPr lang="en-US" altLang="en-US" smtClean="0"/>
              <a:pPr>
                <a:defRPr/>
              </a:pPr>
              <a:t>60</a:t>
            </a:fld>
            <a:endParaRPr lang="en-US" altLang="en-US"/>
          </a:p>
        </p:txBody>
      </p:sp>
    </p:spTree>
    <p:extLst>
      <p:ext uri="{BB962C8B-B14F-4D97-AF65-F5344CB8AC3E}">
        <p14:creationId xmlns:p14="http://schemas.microsoft.com/office/powerpoint/2010/main" val="345463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61</a:t>
            </a:fld>
            <a:endParaRPr lang="en-US"/>
          </a:p>
        </p:txBody>
      </p:sp>
    </p:spTree>
    <p:extLst>
      <p:ext uri="{BB962C8B-B14F-4D97-AF65-F5344CB8AC3E}">
        <p14:creationId xmlns:p14="http://schemas.microsoft.com/office/powerpoint/2010/main" val="1216438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JAN was established in 1983 as a national, free consulting service - provided by the U.S. Department of Labor’s Office of Disability Employment Policy/ODEP - </a:t>
            </a:r>
          </a:p>
          <a:p>
            <a:r>
              <a:rPr lang="en-US" dirty="0"/>
              <a:t> that provides expert, trusted, and confidential guidance on job accommodations and Title I of the Americans with Disabilities Act (ADA) and related legislation. </a:t>
            </a:r>
          </a:p>
          <a:p>
            <a:endParaRPr lang="en-US" dirty="0"/>
          </a:p>
          <a:p>
            <a:r>
              <a:rPr lang="en-US" dirty="0"/>
              <a:t>We have a small staff of about 30 people, mostly located in Morgantown, WV. Our main office is located off campus at West Virginia University (WVU).</a:t>
            </a:r>
          </a:p>
          <a:p>
            <a:endParaRPr lang="en-US" dirty="0"/>
          </a:p>
          <a:p>
            <a:r>
              <a:rPr lang="en-US" dirty="0"/>
              <a:t>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456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JAN serves customers across the United States and has been doing so for 40 years. </a:t>
            </a:r>
            <a:r>
              <a:rPr lang="en-US" b="0" i="0" dirty="0">
                <a:solidFill>
                  <a:srgbClr val="555555"/>
                </a:solidFill>
                <a:effectLst/>
                <a:latin typeface="Lato" panose="020F0502020204030203" pitchFamily="34" charset="0"/>
              </a:rPr>
              <a:t>JAN provides free one-on-one practical guidance and technical assistance on job accommodation solutions, Title I of the Americans with Disabilities Act (ADA) and related legislation, and self-employment and entrepreneurship options for people with disabilities. </a:t>
            </a:r>
            <a:endParaRPr lang="en-US" dirty="0"/>
          </a:p>
          <a:p>
            <a:endParaRPr lang="en-US" dirty="0"/>
          </a:p>
          <a:p>
            <a:r>
              <a:rPr lang="en-US" dirty="0"/>
              <a:t>Services include consultation on job accommodation solutions, Title I of the Americans with Disabilities Act (ADA) and related legislation, information and referral, and disseminating hundreds of published JAN technical assistance resources to assist in the interactive accommodation process.</a:t>
            </a:r>
          </a:p>
          <a:p>
            <a:endParaRPr lang="en-US" dirty="0"/>
          </a:p>
          <a:p>
            <a:r>
              <a:rPr lang="en-US" dirty="0"/>
              <a:t>JAN is your partner in the accommodation process! We also maintain your confidentiality and don’t share your information with anyone.</a:t>
            </a:r>
          </a:p>
          <a:p>
            <a:endParaRPr lang="en-US" dirty="0"/>
          </a:p>
          <a:p>
            <a:r>
              <a:rPr lang="en-US" dirty="0"/>
              <a:t>JAN consultants are highly qualified and experienced thought leaders and innovators on disability employment issues. They come from various professional backgrounds (e.g., rehabilitation counseling, social work, ergonomics, education, legal, etc.).  Most serve as a member of a specialty team: ADA, Cognitive/Neurological, Motor, Sensory, and Self-Employment.  In addition to providing expert consultation, some consulting staff design and deliver customized training, speak nationally on ADA and job accommodation issues, and create JAN resources.</a:t>
            </a:r>
          </a:p>
          <a:p>
            <a:endParaRPr lang="en-US" dirty="0"/>
          </a:p>
          <a:p>
            <a:r>
              <a:rPr lang="en-US" dirty="0"/>
              <a:t>Employers, legal, HR, and rehabilitation professionals may access JAN services by telephone, live chat, and email. Others are encouraged to explore the AskJAN.org site and submit inquiries via email at JAN@askjan.org.</a:t>
            </a:r>
          </a:p>
          <a:p>
            <a:endParaRPr lang="en-US" dirty="0"/>
          </a:p>
          <a:p>
            <a:r>
              <a:rPr lang="en-US" dirty="0"/>
              <a:t>By providing trusted guidance on the employment provisions of the ADA and practical accommodation solutions, JAN helps cultivate disability inclusive workplaces where people feel welcome and where they are seen, valued, and appreciated for their contributions at work.</a:t>
            </a:r>
          </a:p>
          <a:p>
            <a:endParaRPr lang="en-US" dirty="0"/>
          </a:p>
          <a:p>
            <a:r>
              <a:rPr lang="en-US" dirty="0"/>
              <a:t>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856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dirty="0">
                <a:latin typeface="Arial" panose="020B0604020202020204" pitchFamily="34" charset="0"/>
                <a:cs typeface="Arial" panose="020B0604020202020204" pitchFamily="34" charset="0"/>
              </a:rPr>
              <a:t>Who can benefit from JAN Services?</a:t>
            </a:r>
          </a:p>
          <a:p>
            <a:r>
              <a:rPr lang="en-US" sz="1200" dirty="0">
                <a:latin typeface="Arial" panose="020B0604020202020204" pitchFamily="34" charset="0"/>
                <a:cs typeface="Arial" panose="020B0604020202020204" pitchFamily="34" charset="0"/>
              </a:rPr>
              <a:t>Anyone may contact JAN for assistance. Our primary customers are private employers of all sizes and federal, state, and local government agencies, but we also assist employee representatives, and service providers, as well as people with disabilities and their families. </a:t>
            </a:r>
          </a:p>
          <a:p>
            <a:endParaRPr lang="en-US" sz="1200" dirty="0">
              <a:latin typeface="Arial" panose="020B0604020202020204" pitchFamily="34" charset="0"/>
              <a:cs typeface="Arial" panose="020B0604020202020204" pitchFamily="34" charset="0"/>
            </a:endParaRPr>
          </a:p>
          <a:p>
            <a:pPr algn="l"/>
            <a:r>
              <a:rPr lang="en-US" sz="1200" b="0" i="0" dirty="0">
                <a:solidFill>
                  <a:srgbClr val="555555"/>
                </a:solidFill>
                <a:effectLst/>
                <a:latin typeface="Arial" panose="020B0604020202020204" pitchFamily="34" charset="0"/>
                <a:cs typeface="Arial" panose="020B0604020202020204" pitchFamily="34" charset="0"/>
              </a:rPr>
              <a:t>JAN helps employers:</a:t>
            </a:r>
          </a:p>
          <a:p>
            <a:pPr algn="l">
              <a:buFont typeface="Arial" panose="020B0604020202020204" pitchFamily="34" charset="0"/>
              <a:buChar char="•"/>
            </a:pPr>
            <a:r>
              <a:rPr lang="en-US" sz="1200" b="0" i="0" dirty="0">
                <a:solidFill>
                  <a:srgbClr val="555555"/>
                </a:solidFill>
                <a:effectLst/>
                <a:latin typeface="Arial" panose="020B0604020202020204" pitchFamily="34" charset="0"/>
                <a:cs typeface="Arial" panose="020B0604020202020204" pitchFamily="34" charset="0"/>
              </a:rPr>
              <a:t>Hire, retain, and promote qualified employees with disabilities;</a:t>
            </a:r>
          </a:p>
          <a:p>
            <a:pPr algn="l">
              <a:buFont typeface="Arial" panose="020B0604020202020204" pitchFamily="34" charset="0"/>
              <a:buChar char="•"/>
            </a:pPr>
            <a:r>
              <a:rPr lang="en-US" sz="1200" b="0" i="0" dirty="0">
                <a:solidFill>
                  <a:srgbClr val="555555"/>
                </a:solidFill>
                <a:effectLst/>
                <a:latin typeface="Arial" panose="020B0604020202020204" pitchFamily="34" charset="0"/>
                <a:cs typeface="Arial" panose="020B0604020202020204" pitchFamily="34" charset="0"/>
              </a:rPr>
              <a:t>Recognize why hiring people with disabilities makes good business sense;</a:t>
            </a:r>
          </a:p>
          <a:p>
            <a:pPr algn="l">
              <a:buFont typeface="Arial" panose="020B0604020202020204" pitchFamily="34" charset="0"/>
              <a:buChar char="•"/>
            </a:pPr>
            <a:r>
              <a:rPr lang="en-US" sz="1200" b="0" i="0" dirty="0">
                <a:solidFill>
                  <a:srgbClr val="555555"/>
                </a:solidFill>
                <a:effectLst/>
                <a:latin typeface="Arial" panose="020B0604020202020204" pitchFamily="34" charset="0"/>
                <a:cs typeface="Arial" panose="020B0604020202020204" pitchFamily="34" charset="0"/>
              </a:rPr>
              <a:t>Learn about workplace accommodation options and practical solutions;</a:t>
            </a:r>
          </a:p>
          <a:p>
            <a:pPr algn="l">
              <a:buFont typeface="Arial" panose="020B0604020202020204" pitchFamily="34" charset="0"/>
              <a:buChar char="•"/>
            </a:pPr>
            <a:r>
              <a:rPr lang="en-US" sz="1200" b="0" i="0" dirty="0">
                <a:solidFill>
                  <a:srgbClr val="555555"/>
                </a:solidFill>
                <a:effectLst/>
                <a:latin typeface="Arial" panose="020B0604020202020204" pitchFamily="34" charset="0"/>
                <a:cs typeface="Arial" panose="020B0604020202020204" pitchFamily="34" charset="0"/>
              </a:rPr>
              <a:t>Comply with title I of the ADA</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At AskJAN.org, you will find information for:</a:t>
            </a:r>
          </a:p>
          <a:p>
            <a:r>
              <a:rPr lang="en-US" sz="1200" dirty="0">
                <a:latin typeface="Arial" panose="020B0604020202020204" pitchFamily="34" charset="0"/>
                <a:cs typeface="Arial" panose="020B0604020202020204" pitchFamily="34" charset="0"/>
              </a:rPr>
              <a:t>Employers and their representatives seeking guidance on practical ways to engage in the interactive process, provide job accommodation solutions, and comply with Title I of the ADA;</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Individuals with medical conditions and disabilities seeking information about job accommodation solutions, employment rights under the ADA, and self-employment and entrepreneurship opportunities; and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Family members and rehabilitation, medical, educational, and other professionals in their effort to support successful employment outcomes for individuals with medical conditions and disabilities.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[Next few slides are examples of resources found on Er and IND pages at </a:t>
            </a:r>
            <a:r>
              <a:rPr lang="en-US" sz="1200" dirty="0" err="1">
                <a:latin typeface="Arial" panose="020B0604020202020204" pitchFamily="34" charset="0"/>
                <a:cs typeface="Arial" panose="020B0604020202020204" pitchFamily="34" charset="0"/>
              </a:rPr>
              <a:t>AskJAN</a:t>
            </a:r>
            <a:r>
              <a:rPr lang="en-US" sz="12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00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 offers an extensive website – AskJAN.org – that makes it easy to find the accommodation and ADA information you need. </a:t>
            </a:r>
          </a:p>
          <a:p>
            <a:endParaRPr lang="en-US" dirty="0"/>
          </a:p>
          <a:p>
            <a:r>
              <a:rPr lang="en-US" dirty="0"/>
              <a:t>You’ll find information by:</a:t>
            </a:r>
          </a:p>
          <a:p>
            <a:endParaRPr lang="en-US" dirty="0"/>
          </a:p>
          <a:p>
            <a:r>
              <a:rPr lang="en-US" dirty="0"/>
              <a:t>For Employers and Individuals – pages designed to provide targeted information for these customers</a:t>
            </a:r>
          </a:p>
          <a:p>
            <a:endParaRPr lang="en-US" dirty="0"/>
          </a:p>
          <a:p>
            <a:r>
              <a:rPr lang="en-US" dirty="0"/>
              <a:t>A to Z of disabilities, limitations, accommodations, topics, etc.</a:t>
            </a:r>
          </a:p>
          <a:p>
            <a:endParaRPr lang="en-US" dirty="0"/>
          </a:p>
          <a:p>
            <a:r>
              <a:rPr lang="en-US" dirty="0"/>
              <a:t>You can also directly access ADA regulations, technical assistance, and Equal Employment Opportunity Commission (EEOC) guidance via our ADA Library.</a:t>
            </a:r>
          </a:p>
          <a:p>
            <a:endParaRPr lang="en-US" dirty="0"/>
          </a:p>
          <a:p>
            <a:r>
              <a:rPr lang="en-US" dirty="0"/>
              <a:t>Throughout the site, you’ll find hundreds of informative JAN resources on accommodation and ADA topics, and referrals to relevant equipment, services, and organizations.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4772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42900" y="695325"/>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AB7D71-BCF1-48B2-BAB1-5C3F3E3BB905}" type="slidenum">
              <a:rPr lang="en-US" altLang="en-US" smtClean="0">
                <a:solidFill>
                  <a:srgbClr val="000000"/>
                </a:solidFill>
              </a:rPr>
              <a:pPr/>
              <a:t>6</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42900" y="695325"/>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F875CF-CDA1-42A5-A9EE-0F5D848B78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3693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42900" y="695325"/>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F875CF-CDA1-42A5-A9EE-0F5D848B78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3637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E6D2D1-9FA8-42C2-98DB-1C9D9645FC30}" type="slidenum">
              <a:rPr lang="en-US" altLang="en-US" smtClean="0"/>
              <a:pPr>
                <a:defRPr/>
              </a:pPr>
              <a:t>19</a:t>
            </a:fld>
            <a:endParaRPr lang="en-US" altLang="en-US"/>
          </a:p>
        </p:txBody>
      </p:sp>
    </p:spTree>
    <p:extLst>
      <p:ext uri="{BB962C8B-B14F-4D97-AF65-F5344CB8AC3E}">
        <p14:creationId xmlns:p14="http://schemas.microsoft.com/office/powerpoint/2010/main" val="1817117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E592D204-685E-45ED-8C1E-33F462792FC6}" type="slidenum">
              <a:rPr lang="en-US" altLang="en-US"/>
              <a:pPr>
                <a:defRPr/>
              </a:pPr>
              <a:t>‹#›</a:t>
            </a:fld>
            <a:endParaRPr lang="en-US" altLang="en-US"/>
          </a:p>
        </p:txBody>
      </p:sp>
    </p:spTree>
    <p:extLst>
      <p:ext uri="{BB962C8B-B14F-4D97-AF65-F5344CB8AC3E}">
        <p14:creationId xmlns:p14="http://schemas.microsoft.com/office/powerpoint/2010/main" val="1146641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2027529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22087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1506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35668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1775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Rectangle 2"/>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a:defRPr/>
            </a:lvl1pPr>
          </a:lstStyle>
          <a:p>
            <a:pPr>
              <a:defRPr/>
            </a:pPr>
            <a:fld id="{466793D8-E210-47B0-B4A8-7731D1DD714A}" type="slidenum">
              <a:rPr lang="en-US" altLang="en-US"/>
              <a:pPr>
                <a:defRPr/>
              </a:pPr>
              <a:t>‹#›</a:t>
            </a:fld>
            <a:endParaRPr lang="en-US" altLang="en-US"/>
          </a:p>
        </p:txBody>
      </p:sp>
    </p:spTree>
    <p:extLst>
      <p:ext uri="{BB962C8B-B14F-4D97-AF65-F5344CB8AC3E}">
        <p14:creationId xmlns:p14="http://schemas.microsoft.com/office/powerpoint/2010/main" val="552164105"/>
      </p:ext>
    </p:extLst>
  </p:cSld>
  <p:clrMapOvr>
    <a:masterClrMapping/>
  </p:clrMapOvr>
  <p:transition spd="slow">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1E2021DC-A5E0-49B6-AFEF-A7A5ECA5F333}"/>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Tree>
    <p:extLst>
      <p:ext uri="{BB962C8B-B14F-4D97-AF65-F5344CB8AC3E}">
        <p14:creationId xmlns:p14="http://schemas.microsoft.com/office/powerpoint/2010/main" val="2615974465"/>
      </p:ext>
    </p:extLst>
  </p:cSld>
  <p:clrMapOvr>
    <a:masterClrMapping/>
  </p:clrMapOvr>
  <p:transition spd="slow">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Rectangle 4"/>
          <p:cNvSpPr/>
          <p:nvPr userDrawn="1"/>
        </p:nvSpPr>
        <p:spPr>
          <a:xfrm>
            <a:off x="1121834" y="129222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6" name="Title Placeholder 11">
            <a:extLst>
              <a:ext uri="{FF2B5EF4-FFF2-40B4-BE49-F238E27FC236}">
                <a16:creationId xmlns:a16="http://schemas.microsoft.com/office/drawing/2014/main" id="{6D42BC36-7E3B-4F46-B593-4B9E7F1BF4FB}"/>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p:txBody>
          <a:bodyPr/>
          <a:lstStyle>
            <a:lvl1pPr>
              <a:defRPr/>
            </a:lvl1pPr>
          </a:lstStyle>
          <a:p>
            <a:pPr>
              <a:defRPr/>
            </a:pPr>
            <a:fld id="{4D98D1BA-2478-40B5-9DFA-9E617D8EE9D1}" type="slidenum">
              <a:rPr lang="en-US" altLang="en-US"/>
              <a:pPr>
                <a:defRPr/>
              </a:pPr>
              <a:t>‹#›</a:t>
            </a:fld>
            <a:endParaRPr lang="en-US" altLang="en-US"/>
          </a:p>
        </p:txBody>
      </p:sp>
    </p:spTree>
    <p:extLst>
      <p:ext uri="{BB962C8B-B14F-4D97-AF65-F5344CB8AC3E}">
        <p14:creationId xmlns:p14="http://schemas.microsoft.com/office/powerpoint/2010/main" val="692980387"/>
      </p:ext>
    </p:extLst>
  </p:cSld>
  <p:clrMapOvr>
    <a:masterClrMapping/>
  </p:clrMapOvr>
  <p:transition spd="slow">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1897" y="5369586"/>
            <a:ext cx="684659" cy="951676"/>
          </a:xfrm>
          <a:prstGeom prst="rect">
            <a:avLst/>
          </a:prstGeom>
        </p:spPr>
      </p:pic>
    </p:spTree>
    <p:extLst>
      <p:ext uri="{BB962C8B-B14F-4D97-AF65-F5344CB8AC3E}">
        <p14:creationId xmlns:p14="http://schemas.microsoft.com/office/powerpoint/2010/main" val="2328190148"/>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3093316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p:cNvSpPr/>
          <p:nvPr userDrawn="1"/>
        </p:nvSpPr>
        <p:spPr>
          <a:xfrm>
            <a:off x="1121664" y="1298448"/>
            <a:ext cx="10460736" cy="5184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128382"/>
      </p:ext>
    </p:extLst>
  </p:cSld>
  <p:clrMapOvr>
    <a:masterClrMapping/>
  </p:clrMapOvr>
  <p:transition spd="slow">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11/29/2023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2055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63490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11/29/2023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2551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1432908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826629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11/29/2023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37056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3354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58883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11/29/2023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907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1121834" y="129222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34118412-D634-4DC9-8C6C-218DBC60F897}" type="slidenum">
              <a:rPr lang="en-US" altLang="en-US"/>
              <a:pPr>
                <a:defRPr/>
              </a:pPr>
              <a:t>‹#›</a:t>
            </a:fld>
            <a:endParaRPr lang="en-US" altLang="en-US"/>
          </a:p>
        </p:txBody>
      </p:sp>
    </p:spTree>
    <p:extLst>
      <p:ext uri="{BB962C8B-B14F-4D97-AF65-F5344CB8AC3E}">
        <p14:creationId xmlns:p14="http://schemas.microsoft.com/office/powerpoint/2010/main" val="39235151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31897" y="5369586"/>
            <a:ext cx="684659" cy="951676"/>
          </a:xfrm>
          <a:prstGeom prst="rect">
            <a:avLst/>
          </a:prstGeom>
        </p:spPr>
      </p:pic>
    </p:spTree>
    <p:extLst>
      <p:ext uri="{BB962C8B-B14F-4D97-AF65-F5344CB8AC3E}">
        <p14:creationId xmlns:p14="http://schemas.microsoft.com/office/powerpoint/2010/main" val="361944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3810397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4319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lvl1pPr>
              <a:defRPr sz="2400">
                <a:solidFill>
                  <a:srgbClr val="002C5F"/>
                </a:solidFill>
                <a:latin typeface="Arial Nova" panose="020B0504020202020204" pitchFamily="34" charset="0"/>
              </a:defRPr>
            </a:lvl1pPr>
            <a:lvl2pPr>
              <a:defRPr sz="2000">
                <a:solidFill>
                  <a:srgbClr val="002C5F"/>
                </a:solidFill>
                <a:latin typeface="Arial Nova" panose="020B0504020202020204" pitchFamily="34" charset="0"/>
              </a:defRPr>
            </a:lvl2pPr>
            <a:lvl3pPr>
              <a:defRPr sz="1800">
                <a:solidFill>
                  <a:srgbClr val="002C5F"/>
                </a:solidFill>
                <a:latin typeface="Arial Nova" panose="020B0504020202020204" pitchFamily="34" charset="0"/>
              </a:defRPr>
            </a:lvl3pPr>
            <a:lvl4pPr>
              <a:defRPr sz="1600">
                <a:solidFill>
                  <a:srgbClr val="002C5F"/>
                </a:solidFill>
                <a:latin typeface="Arial Nova" panose="020B0504020202020204" pitchFamily="34" charset="0"/>
              </a:defRPr>
            </a:lvl4pPr>
            <a:lvl5pPr>
              <a:defRPr sz="1600">
                <a:solidFill>
                  <a:srgbClr val="002C5F"/>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defRPr sz="2400">
                <a:solidFill>
                  <a:srgbClr val="002C5F"/>
                </a:solidFill>
                <a:latin typeface="Arial Nova" panose="020B0504020202020204" pitchFamily="34" charset="0"/>
              </a:defRPr>
            </a:lvl1pPr>
            <a:lvl2pPr>
              <a:defRPr sz="2000">
                <a:solidFill>
                  <a:srgbClr val="002C5F"/>
                </a:solidFill>
                <a:latin typeface="Arial Nova" panose="020B0504020202020204" pitchFamily="34" charset="0"/>
              </a:defRPr>
            </a:lvl2pPr>
            <a:lvl3pPr>
              <a:defRPr sz="1800">
                <a:solidFill>
                  <a:srgbClr val="002C5F"/>
                </a:solidFill>
                <a:latin typeface="Arial Nova" panose="020B0504020202020204" pitchFamily="34" charset="0"/>
              </a:defRPr>
            </a:lvl3pPr>
            <a:lvl4pPr>
              <a:defRPr sz="1600">
                <a:solidFill>
                  <a:srgbClr val="002C5F"/>
                </a:solidFill>
                <a:latin typeface="Arial Nova" panose="020B0504020202020204" pitchFamily="34" charset="0"/>
              </a:defRPr>
            </a:lvl4pPr>
            <a:lvl5pPr>
              <a:defRPr sz="1600">
                <a:solidFill>
                  <a:srgbClr val="002C5F"/>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pic>
        <p:nvPicPr>
          <p:cNvPr id="9" name="Picture 8">
            <a:extLst>
              <a:ext uri="{FF2B5EF4-FFF2-40B4-BE49-F238E27FC236}">
                <a16:creationId xmlns:a16="http://schemas.microsoft.com/office/drawing/2014/main" id="{F1A3E880-5976-273E-02F6-CEE9B8E3042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61625" y="6041605"/>
            <a:ext cx="1828959" cy="579170"/>
          </a:xfrm>
          <a:prstGeom prst="rect">
            <a:avLst/>
          </a:prstGeom>
        </p:spPr>
      </p:pic>
      <p:sp>
        <p:nvSpPr>
          <p:cNvPr id="10" name="Slide Number Placeholder 5">
            <a:extLst>
              <a:ext uri="{FF2B5EF4-FFF2-40B4-BE49-F238E27FC236}">
                <a16:creationId xmlns:a16="http://schemas.microsoft.com/office/drawing/2014/main" id="{ADF039F9-1558-BDFA-E736-D92BDF3C0755}"/>
              </a:ext>
            </a:extLst>
          </p:cNvPr>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5942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2" name="Slide Number Placeholder 5">
            <a:extLst>
              <a:ext uri="{FF2B5EF4-FFF2-40B4-BE49-F238E27FC236}">
                <a16:creationId xmlns:a16="http://schemas.microsoft.com/office/drawing/2014/main" id="{A82C886D-78A0-91F1-872C-9FEA10FDBBFD}"/>
              </a:ext>
            </a:extLst>
          </p:cNvPr>
          <p:cNvSpPr>
            <a:spLocks noGrp="1"/>
          </p:cNvSpPr>
          <p:nvPr>
            <p:ph type="sldNum" sz="quarter" idx="12"/>
          </p:nvPr>
        </p:nvSpPr>
        <p:spPr>
          <a:xfrm>
            <a:off x="10558300" y="5956137"/>
            <a:ext cx="105251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10137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3913024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template.gif"/>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0163"/>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11480800" y="6492876"/>
            <a:ext cx="711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solidFill>
                  <a:prstClr val="white"/>
                </a:solidFill>
                <a:latin typeface="Arial" panose="020B0604020202020204" pitchFamily="34" charset="0"/>
                <a:cs typeface="Arial" panose="020B0604020202020204" pitchFamily="34" charset="0"/>
              </a:defRPr>
            </a:lvl1pPr>
          </a:lstStyle>
          <a:p>
            <a:pPr>
              <a:defRPr/>
            </a:pPr>
            <a:fld id="{BD07381C-7C6A-479E-A53D-D57016823394}" type="slidenum">
              <a:rPr lang="en-US" altLang="en-US"/>
              <a:pPr>
                <a:defRPr/>
              </a:pPr>
              <a:t>‹#›</a:t>
            </a:fld>
            <a:endParaRPr lang="en-US" altLang="en-US"/>
          </a:p>
        </p:txBody>
      </p:sp>
      <p:sp>
        <p:nvSpPr>
          <p:cNvPr id="14" name="Rectangle 13"/>
          <p:cNvSpPr/>
          <p:nvPr userDrawn="1"/>
        </p:nvSpPr>
        <p:spPr>
          <a:xfrm>
            <a:off x="812800" y="228600"/>
            <a:ext cx="10972800" cy="5715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29" name="Oval 41"/>
          <p:cNvSpPr>
            <a:spLocks noChangeArrowheads="1"/>
          </p:cNvSpPr>
          <p:nvPr userDrawn="1"/>
        </p:nvSpPr>
        <p:spPr bwMode="gray">
          <a:xfrm>
            <a:off x="393700" y="1295401"/>
            <a:ext cx="1320800" cy="989013"/>
          </a:xfrm>
          <a:prstGeom prst="ellipse">
            <a:avLst/>
          </a:prstGeom>
          <a:solidFill>
            <a:schemeClr val="bg1">
              <a:alpha val="7097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solidFill>
                <a:prstClr val="black"/>
              </a:solidFill>
              <a:latin typeface="Calibri" panose="020F0502020204030204" pitchFamily="34" charset="0"/>
            </a:endParaRPr>
          </a:p>
        </p:txBody>
      </p:sp>
      <p:sp>
        <p:nvSpPr>
          <p:cNvPr id="10" name="Rectangle 9"/>
          <p:cNvSpPr/>
          <p:nvPr userDrawn="1"/>
        </p:nvSpPr>
        <p:spPr>
          <a:xfrm>
            <a:off x="393700" y="1762125"/>
            <a:ext cx="812800" cy="433387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55" name="Text Placeholder 2"/>
          <p:cNvSpPr>
            <a:spLocks noGrp="1"/>
          </p:cNvSpPr>
          <p:nvPr userDrawn="1">
            <p:ph type="body" idx="1"/>
          </p:nvPr>
        </p:nvSpPr>
        <p:spPr bwMode="auto">
          <a:xfrm>
            <a:off x="1117600" y="1295400"/>
            <a:ext cx="10464800" cy="518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pic>
        <p:nvPicPr>
          <p:cNvPr id="2056" name="Picture 20" descr="odeplogo2.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4800" y="6172200"/>
            <a:ext cx="72813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bwMode="auto">
          <a:xfrm>
            <a:off x="596901" y="381000"/>
            <a:ext cx="7937500" cy="76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2058" name="Picture 11" descr="JAN Logo&#10;&#10;Job Accommodation Network"/>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229601" y="384176"/>
            <a:ext cx="3333751"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Box 11"/>
          <p:cNvSpPr txBox="1">
            <a:spLocks noChangeArrowheads="1"/>
          </p:cNvSpPr>
          <p:nvPr userDrawn="1"/>
        </p:nvSpPr>
        <p:spPr bwMode="auto">
          <a:xfrm>
            <a:off x="609600" y="457200"/>
            <a:ext cx="79248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200"/>
              </a:spcBef>
              <a:defRPr/>
            </a:pPr>
            <a:r>
              <a:rPr lang="en-US" altLang="en-US" sz="3200" b="1" dirty="0">
                <a:solidFill>
                  <a:srgbClr val="002C5F"/>
                </a:solidFill>
              </a:rPr>
              <a:t>Workplace Accommodations</a:t>
            </a:r>
            <a:endParaRPr lang="en-US" altLang="en-US" sz="1200" b="1" dirty="0">
              <a:solidFill>
                <a:srgbClr val="002C5F"/>
              </a:solidFill>
              <a:cs typeface="Arial" panose="020B0604020202020204" pitchFamily="34" charset="0"/>
            </a:endParaRPr>
          </a:p>
        </p:txBody>
      </p:sp>
      <p:sp>
        <p:nvSpPr>
          <p:cNvPr id="2" name="Title Placeholder 1">
            <a:extLst>
              <a:ext uri="{FF2B5EF4-FFF2-40B4-BE49-F238E27FC236}">
                <a16:creationId xmlns:a16="http://schemas.microsoft.com/office/drawing/2014/main" id="{A15B572F-2775-6026-0152-B91BE51D6D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804787248"/>
      </p:ext>
    </p:extLst>
  </p:cSld>
  <p:clrMap bg1="lt1" tx1="dk1" bg2="lt2" tx2="dk2" accent1="accent1" accent2="accent2" accent3="accent3" accent4="accent4" accent5="accent5" accent6="accent6" hlink="hlink" folHlink="folHlink"/>
  <p:sldLayoutIdLst>
    <p:sldLayoutId id="2147490839" r:id="rId1"/>
    <p:sldLayoutId id="2147490844" r:id="rId2"/>
    <p:sldLayoutId id="2147490840" r:id="rId3"/>
  </p:sldLayoutIdLst>
  <p:hf hdr="0" ftr="0" dt="0"/>
  <p:txStyles>
    <p:titleStyle>
      <a:lvl1pPr algn="l" rtl="0" eaLnBrk="0" fontAlgn="base" hangingPunct="0">
        <a:spcBef>
          <a:spcPct val="0"/>
        </a:spcBef>
        <a:spcAft>
          <a:spcPct val="0"/>
        </a:spcAft>
        <a:defRPr sz="3200" b="1" i="0" u="none"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defRPr sz="3200" kern="1200">
          <a:solidFill>
            <a:srgbClr val="002C5F"/>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002C5F"/>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002C5F"/>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13218202"/>
      </p:ext>
    </p:extLst>
  </p:cSld>
  <p:clrMap bg1="lt1" tx1="dk1" bg2="lt2" tx2="dk2" accent1="accent1" accent2="accent2" accent3="accent3" accent4="accent4" accent5="accent5" accent6="accent6" hlink="hlink" folHlink="folHlink"/>
  <p:sldLayoutIdLst>
    <p:sldLayoutId id="2147490909" r:id="rId1"/>
    <p:sldLayoutId id="2147490910" r:id="rId2"/>
    <p:sldLayoutId id="2147490911" r:id="rId3"/>
    <p:sldLayoutId id="2147490912" r:id="rId4"/>
    <p:sldLayoutId id="2147490913" r:id="rId5"/>
    <p:sldLayoutId id="2147490914" r:id="rId6"/>
    <p:sldLayoutId id="2147490915" r:id="rId7"/>
    <p:sldLayoutId id="2147490916" r:id="rId8"/>
    <p:sldLayoutId id="2147490917" r:id="rId9"/>
    <p:sldLayoutId id="2147490918" r:id="rId10"/>
    <p:sldLayoutId id="2147490919" r:id="rId11"/>
    <p:sldLayoutId id="2147490920" r:id="rId12"/>
    <p:sldLayoutId id="2147490921" r:id="rId13"/>
    <p:sldLayoutId id="2147490922" r:id="rId14"/>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11/29/2023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65962741"/>
      </p:ext>
    </p:extLst>
  </p:cSld>
  <p:clrMap bg1="lt1" tx1="dk1" bg2="lt2" tx2="dk2" accent1="accent1" accent2="accent2" accent3="accent3" accent4="accent4" accent5="accent5" accent6="accent6" hlink="hlink" folHlink="folHlink"/>
  <p:sldLayoutIdLst>
    <p:sldLayoutId id="2147490924" r:id="rId1"/>
    <p:sldLayoutId id="2147490925" r:id="rId2"/>
    <p:sldLayoutId id="2147490926" r:id="rId3"/>
    <p:sldLayoutId id="2147490927" r:id="rId4"/>
    <p:sldLayoutId id="2147490928" r:id="rId5"/>
    <p:sldLayoutId id="2147490929" r:id="rId6"/>
    <p:sldLayoutId id="2147490930" r:id="rId7"/>
    <p:sldLayoutId id="2147490931" r:id="rId8"/>
    <p:sldLayoutId id="2147490932" r:id="rId9"/>
    <p:sldLayoutId id="2147490933" r:id="rId10"/>
    <p:sldLayoutId id="2147490934" r:id="rId11"/>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www.ncwd-youth.info/publications/the-411-on-disability-disclosure-a-workbook-for-youth-with-disabilities/"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hyperlink" Target="https://dol.gov/ode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C603F-415C-4735-A489-3C793DEF27EE}"/>
              </a:ext>
            </a:extLst>
          </p:cNvPr>
          <p:cNvSpPr>
            <a:spLocks noGrp="1"/>
          </p:cNvSpPr>
          <p:nvPr>
            <p:ph type="ctrTitle"/>
          </p:nvPr>
        </p:nvSpPr>
        <p:spPr>
          <a:xfrm>
            <a:off x="581191" y="990600"/>
            <a:ext cx="10993549" cy="1981200"/>
          </a:xfrm>
        </p:spPr>
        <p:txBody>
          <a:bodyPr>
            <a:noAutofit/>
          </a:bodyPr>
          <a:lstStyle/>
          <a:p>
            <a:pPr marL="0">
              <a:spcBef>
                <a:spcPts val="0"/>
              </a:spcBef>
              <a:spcAft>
                <a:spcPts val="0"/>
              </a:spcAft>
              <a:defRPr/>
            </a:pPr>
            <a:r>
              <a:rPr lang="en-US" sz="2800" dirty="0">
                <a:solidFill>
                  <a:srgbClr val="002060"/>
                </a:solidFill>
                <a:ea typeface="Calibri" panose="020F0502020204030204" pitchFamily="34" charset="0"/>
              </a:rPr>
              <a:t>Accommodation Solutions for </a:t>
            </a:r>
            <a:br>
              <a:rPr lang="en-US" sz="2800" dirty="0">
                <a:solidFill>
                  <a:srgbClr val="002060"/>
                </a:solidFill>
                <a:ea typeface="Calibri" panose="020F0502020204030204" pitchFamily="34" charset="0"/>
              </a:rPr>
            </a:br>
            <a:r>
              <a:rPr lang="en-US" sz="2800" dirty="0">
                <a:solidFill>
                  <a:srgbClr val="002060"/>
                </a:solidFill>
                <a:ea typeface="Calibri" panose="020F0502020204030204" pitchFamily="34" charset="0"/>
              </a:rPr>
              <a:t>Employees with Intellectual Disabilities</a:t>
            </a:r>
            <a:r>
              <a:rPr lang="en-US" sz="2800" dirty="0">
                <a:solidFill>
                  <a:srgbClr val="1F497D"/>
                </a:solidFill>
                <a:ea typeface="Calibri" panose="020F0502020204030204" pitchFamily="34" charset="0"/>
              </a:rPr>
              <a:t> </a:t>
            </a:r>
            <a:endParaRPr lang="en-US" sz="2800" dirty="0">
              <a:ea typeface="Calibri" panose="020F0502020204030204" pitchFamily="34" charset="0"/>
            </a:endParaRPr>
          </a:p>
        </p:txBody>
      </p:sp>
      <p:sp>
        <p:nvSpPr>
          <p:cNvPr id="4" name="Footer Placeholder 4">
            <a:extLst>
              <a:ext uri="{FF2B5EF4-FFF2-40B4-BE49-F238E27FC236}">
                <a16:creationId xmlns:a16="http://schemas.microsoft.com/office/drawing/2014/main" id="{E7F6C8DA-9F73-318D-049B-4576838790D6}"/>
              </a:ext>
            </a:extLst>
          </p:cNvPr>
          <p:cNvSpPr>
            <a:spLocks noGrp="1"/>
          </p:cNvSpPr>
          <p:nvPr>
            <p:ph type="ftr" sz="quarter" idx="11"/>
          </p:nvPr>
        </p:nvSpPr>
        <p:spPr>
          <a:xfrm>
            <a:off x="1301919" y="5956137"/>
            <a:ext cx="9210508" cy="365125"/>
          </a:xfrm>
        </p:spPr>
        <p:txBody>
          <a:bodyPr/>
          <a:lstStyle/>
          <a:p>
            <a:r>
              <a:rPr lang="en-US" sz="1400" b="0" dirty="0"/>
              <a:t>JAN </a:t>
            </a:r>
            <a:r>
              <a:rPr lang="en-US" sz="1400" b="0" cap="none" dirty="0"/>
              <a:t>is a service of the U.S. Department of Labor’s Office of Disability Employment Policy/ODEP.</a:t>
            </a:r>
            <a:endParaRPr lang="en-US" sz="1400" b="0" dirty="0"/>
          </a:p>
        </p:txBody>
      </p:sp>
      <p:sp>
        <p:nvSpPr>
          <p:cNvPr id="5" name="Subtitle 2">
            <a:extLst>
              <a:ext uri="{FF2B5EF4-FFF2-40B4-BE49-F238E27FC236}">
                <a16:creationId xmlns:a16="http://schemas.microsoft.com/office/drawing/2014/main" id="{9952C4A7-3D66-5417-C788-51DD7A71034C}"/>
              </a:ext>
            </a:extLst>
          </p:cNvPr>
          <p:cNvSpPr txBox="1">
            <a:spLocks/>
          </p:cNvSpPr>
          <p:nvPr/>
        </p:nvSpPr>
        <p:spPr>
          <a:xfrm>
            <a:off x="581188" y="3200400"/>
            <a:ext cx="10993546" cy="928812"/>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baseline="0">
                <a:solidFill>
                  <a:srgbClr val="0070C0"/>
                </a:solidFill>
                <a:latin typeface="Arial" panose="020B0604020202020204" pitchFamily="34" charset="0"/>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r>
              <a:rPr lang="en-US" altLang="en-US" cap="none" dirty="0">
                <a:solidFill>
                  <a:schemeClr val="bg1"/>
                </a:solidFill>
                <a:latin typeface="Arial Nova" panose="020B0504020202020204" pitchFamily="34" charset="0"/>
              </a:rPr>
              <a:t>Melanie Whetzel, Principal Consultant, MA, CBIS, Cognitive/Neurological Team</a:t>
            </a:r>
          </a:p>
          <a:p>
            <a:pPr>
              <a:spcAft>
                <a:spcPts val="0"/>
              </a:spcAft>
            </a:pPr>
            <a:br>
              <a:rPr lang="en-US" sz="1800" cap="none" dirty="0">
                <a:solidFill>
                  <a:schemeClr val="bg1"/>
                </a:solidFill>
                <a:latin typeface="Arial Nova" panose="020B0504020202020204" pitchFamily="34" charset="0"/>
              </a:rPr>
            </a:br>
            <a:endParaRPr lang="en-US" sz="1800" cap="none"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1839997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5EA97D-AF5E-6300-0258-AE17E15CEB25}"/>
              </a:ext>
            </a:extLst>
          </p:cNvPr>
          <p:cNvSpPr>
            <a:spLocks noGrp="1"/>
          </p:cNvSpPr>
          <p:nvPr>
            <p:ph type="title"/>
          </p:nvPr>
        </p:nvSpPr>
        <p:spPr/>
        <p:txBody>
          <a:bodyPr/>
          <a:lstStyle/>
          <a:p>
            <a:r>
              <a:rPr lang="en-US" dirty="0"/>
              <a:t>Situation: Asking for a Reasonable Accommodation</a:t>
            </a:r>
          </a:p>
        </p:txBody>
      </p:sp>
      <p:sp>
        <p:nvSpPr>
          <p:cNvPr id="22530" name="Content Placeholder 4"/>
          <p:cNvSpPr>
            <a:spLocks noGrp="1"/>
          </p:cNvSpPr>
          <p:nvPr>
            <p:ph sz="half" idx="1"/>
          </p:nvPr>
        </p:nvSpPr>
        <p:spPr>
          <a:xfrm>
            <a:off x="581192" y="2228003"/>
            <a:ext cx="8181808" cy="3633047"/>
          </a:xfrm>
        </p:spPr>
        <p:txBody>
          <a:bodyPr>
            <a:normAutofit/>
          </a:bodyPr>
          <a:lstStyle/>
          <a:p>
            <a:pPr marL="0" indent="0">
              <a:buNone/>
            </a:pPr>
            <a:r>
              <a:rPr lang="en-US" altLang="en-US" dirty="0">
                <a:cs typeface="Arial" charset="0"/>
              </a:rPr>
              <a:t>A production worker had difficulty grasping a plastic bottle to accurately apply an adhesive label and asked for help.</a:t>
            </a:r>
          </a:p>
        </p:txBody>
      </p:sp>
      <p:sp>
        <p:nvSpPr>
          <p:cNvPr id="2253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fontAlgn="base">
              <a:spcBef>
                <a:spcPct val="0"/>
              </a:spcBef>
              <a:spcAft>
                <a:spcPct val="0"/>
              </a:spcAft>
              <a:defRPr/>
            </a:pPr>
            <a:fld id="{FC98E20A-D960-4F39-AB81-0F457027B9D6}" type="slidenum">
              <a:rPr lang="en-US" altLang="en-US" sz="1400">
                <a:solidFill>
                  <a:srgbClr val="FFFFFF"/>
                </a:solidFill>
              </a:rPr>
              <a:pPr fontAlgn="base">
                <a:spcBef>
                  <a:spcPct val="0"/>
                </a:spcBef>
                <a:spcAft>
                  <a:spcPct val="0"/>
                </a:spcAft>
                <a:defRPr/>
              </a:pPr>
              <a:t>10</a:t>
            </a:fld>
            <a:endParaRPr lang="en-US" altLang="en-US" sz="1400">
              <a:solidFill>
                <a:srgbClr val="FFFFFF"/>
              </a:solidFill>
            </a:endParaRPr>
          </a:p>
        </p:txBody>
      </p:sp>
      <p:pic>
        <p:nvPicPr>
          <p:cNvPr id="2" name="Picture 1">
            <a:extLst>
              <a:ext uri="{FF2B5EF4-FFF2-40B4-BE49-F238E27FC236}">
                <a16:creationId xmlns:a16="http://schemas.microsoft.com/office/drawing/2014/main" id="{9FCC1714-547B-CEE6-23A2-45B4DDE70B5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01200" y="2133600"/>
            <a:ext cx="1905000" cy="3484218"/>
          </a:xfrm>
          <a:prstGeom prst="rect">
            <a:avLst/>
          </a:prstGeom>
        </p:spPr>
      </p:pic>
      <p:sp>
        <p:nvSpPr>
          <p:cNvPr id="8" name="Slide Number Placeholder 3">
            <a:extLst>
              <a:ext uri="{FF2B5EF4-FFF2-40B4-BE49-F238E27FC236}">
                <a16:creationId xmlns:a16="http://schemas.microsoft.com/office/drawing/2014/main" id="{39C4DC35-4BE6-AA49-E0FC-5DE23837FDA6}"/>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10</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82106454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2ED011-B25C-EF0C-DFAE-2A824A022199}"/>
              </a:ext>
            </a:extLst>
          </p:cNvPr>
          <p:cNvSpPr>
            <a:spLocks noGrp="1"/>
          </p:cNvSpPr>
          <p:nvPr>
            <p:ph type="title"/>
          </p:nvPr>
        </p:nvSpPr>
        <p:spPr>
          <a:xfrm>
            <a:off x="581192" y="702156"/>
            <a:ext cx="11029616" cy="1013800"/>
          </a:xfrm>
        </p:spPr>
        <p:txBody>
          <a:bodyPr>
            <a:normAutofit/>
          </a:bodyPr>
          <a:lstStyle/>
          <a:p>
            <a:r>
              <a:rPr lang="en-US" dirty="0"/>
              <a:t>Situation: To receive benefits/privileges of employment </a:t>
            </a:r>
          </a:p>
        </p:txBody>
      </p:sp>
      <p:sp>
        <p:nvSpPr>
          <p:cNvPr id="14" name="Rectangle 13">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4D86435-DF31-1645-57ED-557485265CD9}"/>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7361" r="16147" b="2"/>
          <a:stretch/>
        </p:blipFill>
        <p:spPr>
          <a:xfrm>
            <a:off x="657225" y="2361056"/>
            <a:ext cx="4962525" cy="3649219"/>
          </a:xfrm>
          <a:prstGeom prst="rect">
            <a:avLst/>
          </a:prstGeom>
        </p:spPr>
      </p:pic>
      <p:sp>
        <p:nvSpPr>
          <p:cNvPr id="7" name="Content Placeholder 6">
            <a:extLst>
              <a:ext uri="{FF2B5EF4-FFF2-40B4-BE49-F238E27FC236}">
                <a16:creationId xmlns:a16="http://schemas.microsoft.com/office/drawing/2014/main" id="{140DA240-E92D-37BC-1313-CDE92DB97DB3}"/>
              </a:ext>
            </a:extLst>
          </p:cNvPr>
          <p:cNvSpPr>
            <a:spLocks noGrp="1"/>
          </p:cNvSpPr>
          <p:nvPr>
            <p:ph idx="1"/>
          </p:nvPr>
        </p:nvSpPr>
        <p:spPr>
          <a:xfrm>
            <a:off x="6096001" y="2180496"/>
            <a:ext cx="5649466" cy="4045683"/>
          </a:xfrm>
        </p:spPr>
        <p:txBody>
          <a:bodyPr>
            <a:normAutofit/>
          </a:bodyPr>
          <a:lstStyle/>
          <a:p>
            <a:pPr fontAlgn="auto">
              <a:buFont typeface="Arial" panose="020B0604020202020204" pitchFamily="34" charset="0"/>
              <a:buNone/>
            </a:pPr>
            <a:endParaRPr lang="en-US" altLang="en-US" dirty="0"/>
          </a:p>
          <a:p>
            <a:pPr marL="0" indent="0" fontAlgn="auto">
              <a:buFont typeface="Arial" panose="020B0604020202020204" pitchFamily="34" charset="0"/>
              <a:buNone/>
            </a:pPr>
            <a:r>
              <a:rPr lang="en-US" altLang="en-US" sz="2400" dirty="0"/>
              <a:t>A bus garage employee with a reading disability, compounded by high anxiety when attempting to read, missed instructions and important announcements that were sent by email. </a:t>
            </a:r>
          </a:p>
          <a:p>
            <a:pPr fontAlgn="auto">
              <a:buFont typeface="Arial" panose="020B0604020202020204" pitchFamily="34" charset="0"/>
              <a:buNone/>
            </a:pPr>
            <a:endParaRPr lang="en-US" altLang="en-US" dirty="0"/>
          </a:p>
        </p:txBody>
      </p:sp>
      <p:sp>
        <p:nvSpPr>
          <p:cNvPr id="10" name="Slide Number Placeholder 3">
            <a:extLst>
              <a:ext uri="{FF2B5EF4-FFF2-40B4-BE49-F238E27FC236}">
                <a16:creationId xmlns:a16="http://schemas.microsoft.com/office/drawing/2014/main" id="{B06FDE2A-76A9-AFBA-8A36-E09321F2B77F}"/>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11</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404807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11D4D-7201-D5D6-3DED-B9B7B3784ED3}"/>
              </a:ext>
            </a:extLst>
          </p:cNvPr>
          <p:cNvSpPr>
            <a:spLocks noGrp="1"/>
          </p:cNvSpPr>
          <p:nvPr>
            <p:ph type="title"/>
          </p:nvPr>
        </p:nvSpPr>
        <p:spPr/>
        <p:txBody>
          <a:bodyPr/>
          <a:lstStyle/>
          <a:p>
            <a:r>
              <a:rPr lang="en-US" dirty="0"/>
              <a:t>Situation: Unusual Circumstances</a:t>
            </a:r>
          </a:p>
        </p:txBody>
      </p:sp>
      <p:sp>
        <p:nvSpPr>
          <p:cNvPr id="22530" name="Content Placeholder 4"/>
          <p:cNvSpPr>
            <a:spLocks noGrp="1"/>
          </p:cNvSpPr>
          <p:nvPr>
            <p:ph sz="half" idx="1"/>
          </p:nvPr>
        </p:nvSpPr>
        <p:spPr>
          <a:xfrm>
            <a:off x="581193" y="2298700"/>
            <a:ext cx="7772400" cy="3633047"/>
          </a:xfrm>
        </p:spPr>
        <p:txBody>
          <a:bodyPr>
            <a:normAutofit/>
          </a:bodyPr>
          <a:lstStyle/>
          <a:p>
            <a:pPr marL="0" indent="0">
              <a:buFont typeface="Arial" panose="020B0604020202020204" pitchFamily="34" charset="0"/>
              <a:buNone/>
            </a:pPr>
            <a:r>
              <a:rPr lang="en-US" altLang="en-US" sz="2400" b="0" dirty="0">
                <a:solidFill>
                  <a:srgbClr val="002C5F"/>
                </a:solidFill>
              </a:rPr>
              <a:t>A warehouse worker in Florida had no issues at work until the air conditioning broke down and she began to have difficulty regulating her body temperature. She needed to disclose and ask for an accommodation. </a:t>
            </a:r>
            <a:endParaRPr lang="en-US" altLang="en-US" b="0" dirty="0">
              <a:solidFill>
                <a:srgbClr val="00B0F0"/>
              </a:solidFill>
            </a:endParaRPr>
          </a:p>
        </p:txBody>
      </p:sp>
      <p:sp>
        <p:nvSpPr>
          <p:cNvPr id="2253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fontAlgn="base">
              <a:spcBef>
                <a:spcPct val="0"/>
              </a:spcBef>
              <a:spcAft>
                <a:spcPct val="0"/>
              </a:spcAft>
              <a:defRPr/>
            </a:pPr>
            <a:fld id="{FC98E20A-D960-4F39-AB81-0F457027B9D6}" type="slidenum">
              <a:rPr lang="en-US" altLang="en-US" sz="1400">
                <a:solidFill>
                  <a:srgbClr val="FFFFFF"/>
                </a:solidFill>
              </a:rPr>
              <a:pPr fontAlgn="base">
                <a:spcBef>
                  <a:spcPct val="0"/>
                </a:spcBef>
                <a:spcAft>
                  <a:spcPct val="0"/>
                </a:spcAft>
                <a:defRPr/>
              </a:pPr>
              <a:t>12</a:t>
            </a:fld>
            <a:endParaRPr lang="en-US" altLang="en-US" sz="1400">
              <a:solidFill>
                <a:srgbClr val="FFFFFF"/>
              </a:solidFill>
            </a:endParaRPr>
          </a:p>
        </p:txBody>
      </p:sp>
      <p:sp>
        <p:nvSpPr>
          <p:cNvPr id="3" name="Slide Number Placeholder 3">
            <a:extLst>
              <a:ext uri="{FF2B5EF4-FFF2-40B4-BE49-F238E27FC236}">
                <a16:creationId xmlns:a16="http://schemas.microsoft.com/office/drawing/2014/main" id="{E369D819-5132-B23C-A0DF-9948A74590CC}"/>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12</a:t>
            </a:fld>
            <a:endParaRPr lang="en-US" sz="1600" dirty="0">
              <a:solidFill>
                <a:srgbClr val="002060"/>
              </a:solidFill>
              <a:latin typeface="Arial Nova" panose="020B0504020202020204" pitchFamily="34" charset="0"/>
            </a:endParaRPr>
          </a:p>
        </p:txBody>
      </p:sp>
      <p:pic>
        <p:nvPicPr>
          <p:cNvPr id="6" name="Picture 5">
            <a:extLst>
              <a:ext uri="{FF2B5EF4-FFF2-40B4-BE49-F238E27FC236}">
                <a16:creationId xmlns:a16="http://schemas.microsoft.com/office/drawing/2014/main" id="{4881567D-9356-73C6-3783-28F3783CAAE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3135" b="7210"/>
          <a:stretch/>
        </p:blipFill>
        <p:spPr>
          <a:xfrm>
            <a:off x="8736984" y="1989370"/>
            <a:ext cx="2991754" cy="4023360"/>
          </a:xfrm>
          <a:prstGeom prst="rect">
            <a:avLst/>
          </a:prstGeom>
        </p:spPr>
      </p:pic>
    </p:spTree>
    <p:extLst>
      <p:ext uri="{BB962C8B-B14F-4D97-AF65-F5344CB8AC3E}">
        <p14:creationId xmlns:p14="http://schemas.microsoft.com/office/powerpoint/2010/main" val="181228073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F97796-4676-37BF-5593-67964EB209D7}"/>
              </a:ext>
            </a:extLst>
          </p:cNvPr>
          <p:cNvSpPr>
            <a:spLocks noGrp="1"/>
          </p:cNvSpPr>
          <p:nvPr>
            <p:ph type="title"/>
          </p:nvPr>
        </p:nvSpPr>
        <p:spPr/>
        <p:txBody>
          <a:bodyPr/>
          <a:lstStyle/>
          <a:p>
            <a:r>
              <a:rPr lang="en-US" dirty="0"/>
              <a:t>How to Disclose?</a:t>
            </a:r>
          </a:p>
        </p:txBody>
      </p:sp>
      <p:sp>
        <p:nvSpPr>
          <p:cNvPr id="2" name="Content Placeholder 1"/>
          <p:cNvSpPr>
            <a:spLocks noGrp="1"/>
          </p:cNvSpPr>
          <p:nvPr>
            <p:ph idx="1"/>
          </p:nvPr>
        </p:nvSpPr>
        <p:spPr>
          <a:xfrm>
            <a:off x="581192" y="2180496"/>
            <a:ext cx="11029615" cy="3975348"/>
          </a:xfrm>
        </p:spPr>
        <p:txBody>
          <a:bodyPr>
            <a:noAutofit/>
          </a:bodyPr>
          <a:lstStyle/>
          <a:p>
            <a:pPr marL="0" indent="0">
              <a:spcBef>
                <a:spcPts val="576"/>
              </a:spcBef>
              <a:spcAft>
                <a:spcPts val="1200"/>
              </a:spcAft>
              <a:buNone/>
              <a:defRPr/>
            </a:pPr>
            <a:r>
              <a:rPr lang="en-US" sz="2600" b="0" dirty="0">
                <a:cs typeface="Arial" charset="0"/>
              </a:rPr>
              <a:t>The individual must let the employer know:</a:t>
            </a:r>
          </a:p>
          <a:p>
            <a:pPr>
              <a:spcBef>
                <a:spcPts val="576"/>
              </a:spcBef>
              <a:spcAft>
                <a:spcPts val="1200"/>
              </a:spcAft>
              <a:defRPr/>
            </a:pPr>
            <a:r>
              <a:rPr lang="en-US" sz="2600" b="0" dirty="0">
                <a:cs typeface="Arial" charset="0"/>
              </a:rPr>
              <a:t>An adjustment or change at work is needed for a reason related to a medical condition</a:t>
            </a:r>
          </a:p>
          <a:p>
            <a:pPr marL="0" indent="0">
              <a:spcBef>
                <a:spcPts val="576"/>
              </a:spcBef>
              <a:spcAft>
                <a:spcPts val="1200"/>
              </a:spcAft>
              <a:buNone/>
              <a:defRPr/>
            </a:pPr>
            <a:r>
              <a:rPr lang="en-US" sz="2600" b="0" dirty="0">
                <a:cs typeface="Arial" charset="0"/>
              </a:rPr>
              <a:t>To request accommodation, an individual:</a:t>
            </a:r>
          </a:p>
          <a:p>
            <a:pPr>
              <a:spcBef>
                <a:spcPts val="576"/>
              </a:spcBef>
              <a:spcAft>
                <a:spcPts val="1200"/>
              </a:spcAft>
              <a:defRPr/>
            </a:pPr>
            <a:r>
              <a:rPr lang="en-US" sz="2600" b="0" dirty="0">
                <a:cs typeface="Arial" charset="0"/>
              </a:rPr>
              <a:t>May use “plain English”</a:t>
            </a:r>
          </a:p>
          <a:p>
            <a:pPr>
              <a:spcBef>
                <a:spcPts val="576"/>
              </a:spcBef>
              <a:spcAft>
                <a:spcPts val="1200"/>
              </a:spcAft>
              <a:defRPr/>
            </a:pPr>
            <a:r>
              <a:rPr lang="en-US" sz="2600" b="0" dirty="0">
                <a:cs typeface="Arial" charset="0"/>
              </a:rPr>
              <a:t>Need not mention the ADA</a:t>
            </a:r>
          </a:p>
          <a:p>
            <a:pPr>
              <a:spcBef>
                <a:spcPts val="576"/>
              </a:spcBef>
              <a:spcAft>
                <a:spcPts val="1200"/>
              </a:spcAft>
              <a:defRPr/>
            </a:pPr>
            <a:r>
              <a:rPr lang="en-US" sz="2600" b="0" dirty="0">
                <a:cs typeface="Arial" charset="0"/>
              </a:rPr>
              <a:t>Need not use the phrase “reasonable accommodation”</a:t>
            </a:r>
            <a:endParaRPr lang="en-US" sz="2600" dirty="0"/>
          </a:p>
        </p:txBody>
      </p:sp>
      <p:sp>
        <p:nvSpPr>
          <p:cNvPr id="3993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38F3884A-5789-4B7D-A3CE-E4BA522F115E}" type="slidenum">
              <a:rPr lang="en-US" altLang="en-US" sz="1400">
                <a:solidFill>
                  <a:srgbClr val="FFFFFF"/>
                </a:solidFill>
              </a:rPr>
              <a:pPr>
                <a:spcBef>
                  <a:spcPct val="0"/>
                </a:spcBef>
                <a:buFontTx/>
                <a:buNone/>
              </a:pPr>
              <a:t>13</a:t>
            </a:fld>
            <a:endParaRPr lang="en-US" altLang="en-US" sz="1400">
              <a:solidFill>
                <a:srgbClr val="FFFFFF"/>
              </a:solidFill>
            </a:endParaRPr>
          </a:p>
        </p:txBody>
      </p:sp>
      <p:sp>
        <p:nvSpPr>
          <p:cNvPr id="4" name="Slide Number Placeholder 3">
            <a:extLst>
              <a:ext uri="{FF2B5EF4-FFF2-40B4-BE49-F238E27FC236}">
                <a16:creationId xmlns:a16="http://schemas.microsoft.com/office/drawing/2014/main" id="{585AD8A5-A7BA-47A9-7CD3-98AF725A5BA6}"/>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13</a:t>
            </a:fld>
            <a:endParaRPr lang="en-US" sz="1600" dirty="0">
              <a:solidFill>
                <a:srgbClr val="002060"/>
              </a:solidFill>
              <a:latin typeface="Arial Nova" panose="020B05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D05BDC-476E-8B3F-3DFD-40D6C02FDD58}"/>
              </a:ext>
            </a:extLst>
          </p:cNvPr>
          <p:cNvSpPr>
            <a:spLocks noGrp="1"/>
          </p:cNvSpPr>
          <p:nvPr>
            <p:ph type="title"/>
          </p:nvPr>
        </p:nvSpPr>
        <p:spPr/>
        <p:txBody>
          <a:bodyPr/>
          <a:lstStyle/>
          <a:p>
            <a:r>
              <a:rPr lang="en-US" dirty="0"/>
              <a:t>Who to Disclose to?</a:t>
            </a:r>
          </a:p>
        </p:txBody>
      </p:sp>
      <p:sp>
        <p:nvSpPr>
          <p:cNvPr id="2" name="Content Placeholder 1"/>
          <p:cNvSpPr>
            <a:spLocks noGrp="1"/>
          </p:cNvSpPr>
          <p:nvPr>
            <p:ph idx="1"/>
          </p:nvPr>
        </p:nvSpPr>
        <p:spPr/>
        <p:txBody>
          <a:bodyPr>
            <a:normAutofit lnSpcReduction="10000"/>
          </a:bodyPr>
          <a:lstStyle/>
          <a:p>
            <a:pPr marL="0" indent="0">
              <a:spcBef>
                <a:spcPts val="776"/>
              </a:spcBef>
              <a:spcAft>
                <a:spcPts val="1200"/>
              </a:spcAft>
              <a:buNone/>
              <a:defRPr/>
            </a:pPr>
            <a:r>
              <a:rPr lang="en-US" sz="2600" b="0" dirty="0">
                <a:cs typeface="Arial" charset="0"/>
              </a:rPr>
              <a:t>Verbally or in writing, tell the…</a:t>
            </a:r>
          </a:p>
          <a:p>
            <a:pPr>
              <a:spcBef>
                <a:spcPts val="776"/>
              </a:spcBef>
              <a:spcAft>
                <a:spcPts val="1200"/>
              </a:spcAft>
              <a:defRPr/>
            </a:pPr>
            <a:r>
              <a:rPr lang="en-US" sz="2600" b="0" dirty="0">
                <a:cs typeface="Arial" charset="0"/>
              </a:rPr>
              <a:t>Employer</a:t>
            </a:r>
          </a:p>
          <a:p>
            <a:pPr>
              <a:spcBef>
                <a:spcPts val="776"/>
              </a:spcBef>
              <a:spcAft>
                <a:spcPts val="1200"/>
              </a:spcAft>
              <a:defRPr/>
            </a:pPr>
            <a:r>
              <a:rPr lang="en-US" sz="2600" b="0" dirty="0">
                <a:cs typeface="Arial" charset="0"/>
              </a:rPr>
              <a:t>Supervisor</a:t>
            </a:r>
          </a:p>
          <a:p>
            <a:pPr>
              <a:spcBef>
                <a:spcPts val="776"/>
              </a:spcBef>
              <a:spcAft>
                <a:spcPts val="1200"/>
              </a:spcAft>
              <a:defRPr/>
            </a:pPr>
            <a:r>
              <a:rPr lang="en-US" sz="2600" b="0" dirty="0">
                <a:cs typeface="Arial" charset="0"/>
              </a:rPr>
              <a:t>Staff member</a:t>
            </a:r>
          </a:p>
          <a:p>
            <a:pPr>
              <a:spcBef>
                <a:spcPts val="776"/>
              </a:spcBef>
              <a:spcAft>
                <a:spcPts val="1200"/>
              </a:spcAft>
              <a:defRPr/>
            </a:pPr>
            <a:r>
              <a:rPr lang="en-US" sz="2600" b="0" dirty="0">
                <a:cs typeface="Arial" charset="0"/>
              </a:rPr>
              <a:t>HR representative, or</a:t>
            </a:r>
          </a:p>
          <a:p>
            <a:pPr>
              <a:spcBef>
                <a:spcPts val="776"/>
              </a:spcBef>
              <a:spcAft>
                <a:spcPts val="1200"/>
              </a:spcAft>
              <a:defRPr/>
            </a:pPr>
            <a:r>
              <a:rPr lang="en-US" sz="2600" b="0" dirty="0">
                <a:cs typeface="Arial" charset="0"/>
              </a:rPr>
              <a:t>Other appropriate person </a:t>
            </a:r>
            <a:endParaRPr lang="en-US" sz="2600" dirty="0"/>
          </a:p>
        </p:txBody>
      </p:sp>
      <p:sp>
        <p:nvSpPr>
          <p:cNvPr id="4096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4C38FA89-60E9-4315-AC69-6240ADDFDB14}" type="slidenum">
              <a:rPr lang="en-US" altLang="en-US" sz="1400">
                <a:solidFill>
                  <a:srgbClr val="FFFFFF"/>
                </a:solidFill>
              </a:rPr>
              <a:pPr>
                <a:spcBef>
                  <a:spcPct val="0"/>
                </a:spcBef>
                <a:buFontTx/>
                <a:buNone/>
              </a:pPr>
              <a:t>14</a:t>
            </a:fld>
            <a:endParaRPr lang="en-US" altLang="en-US" sz="1400">
              <a:solidFill>
                <a:srgbClr val="FFFFFF"/>
              </a:solidFill>
            </a:endParaRPr>
          </a:p>
        </p:txBody>
      </p:sp>
      <p:sp>
        <p:nvSpPr>
          <p:cNvPr id="4" name="Slide Number Placeholder 3">
            <a:extLst>
              <a:ext uri="{FF2B5EF4-FFF2-40B4-BE49-F238E27FC236}">
                <a16:creationId xmlns:a16="http://schemas.microsoft.com/office/drawing/2014/main" id="{1C11BAF3-34D8-09D2-9FC0-8282BCC1AF66}"/>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14</a:t>
            </a:fld>
            <a:endParaRPr lang="en-US" sz="1600" dirty="0">
              <a:solidFill>
                <a:srgbClr val="002060"/>
              </a:solidFill>
              <a:latin typeface="Arial Nova" panose="020B05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3562FC-57AD-20B7-6AED-40885144ADE5}"/>
              </a:ext>
            </a:extLst>
          </p:cNvPr>
          <p:cNvSpPr>
            <a:spLocks noGrp="1"/>
          </p:cNvSpPr>
          <p:nvPr>
            <p:ph type="title"/>
          </p:nvPr>
        </p:nvSpPr>
        <p:spPr>
          <a:xfrm>
            <a:off x="581192" y="702156"/>
            <a:ext cx="11029616" cy="1013800"/>
          </a:xfrm>
        </p:spPr>
        <p:txBody>
          <a:bodyPr>
            <a:normAutofit/>
          </a:bodyPr>
          <a:lstStyle/>
          <a:p>
            <a:r>
              <a:rPr lang="en-US" dirty="0"/>
              <a:t>Documenting a Disability: When to document</a:t>
            </a:r>
          </a:p>
        </p:txBody>
      </p:sp>
      <p:sp>
        <p:nvSpPr>
          <p:cNvPr id="13" name="Rectangle 12">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B0206A0F-E6EA-D54D-9408-BF4A9D32BE13}"/>
              </a:ext>
            </a:extLst>
          </p:cNvPr>
          <p:cNvSpPr>
            <a:spLocks noGrp="1"/>
          </p:cNvSpPr>
          <p:nvPr>
            <p:ph idx="1"/>
          </p:nvPr>
        </p:nvSpPr>
        <p:spPr>
          <a:xfrm>
            <a:off x="6096001" y="2180496"/>
            <a:ext cx="5514806" cy="4045683"/>
          </a:xfrm>
        </p:spPr>
        <p:txBody>
          <a:bodyPr>
            <a:normAutofit/>
          </a:bodyPr>
          <a:lstStyle/>
          <a:p>
            <a:pPr marL="342900" lvl="1" indent="-342900">
              <a:spcBef>
                <a:spcPts val="576"/>
              </a:spcBef>
              <a:spcAft>
                <a:spcPts val="1200"/>
              </a:spcAft>
              <a:buClr>
                <a:srgbClr val="253D86"/>
              </a:buClr>
              <a:buSzPct val="100000"/>
              <a:defRPr/>
            </a:pPr>
            <a:r>
              <a:rPr lang="en-US" sz="2400" kern="0" dirty="0">
                <a:latin typeface="Arial Nova" panose="020B0504020202020204" pitchFamily="34" charset="0"/>
              </a:rPr>
              <a:t> When the disability is </a:t>
            </a:r>
            <a:r>
              <a:rPr lang="en-US" sz="2400" b="1" kern="0" dirty="0">
                <a:latin typeface="Arial Nova" panose="020B0504020202020204" pitchFamily="34" charset="0"/>
              </a:rPr>
              <a:t>NOT</a:t>
            </a:r>
            <a:r>
              <a:rPr lang="en-US" sz="2400" kern="0" dirty="0">
                <a:latin typeface="Arial Nova" panose="020B0504020202020204" pitchFamily="34" charset="0"/>
              </a:rPr>
              <a:t> obvious</a:t>
            </a:r>
          </a:p>
          <a:p>
            <a:pPr marL="342900" lvl="1" indent="-342900">
              <a:spcBef>
                <a:spcPts val="576"/>
              </a:spcBef>
              <a:spcAft>
                <a:spcPts val="1200"/>
              </a:spcAft>
              <a:buSzPct val="100000"/>
              <a:defRPr/>
            </a:pPr>
            <a:r>
              <a:rPr lang="en-US" sz="2400" kern="0" dirty="0">
                <a:latin typeface="Arial Nova" panose="020B0504020202020204" pitchFamily="34" charset="0"/>
              </a:rPr>
              <a:t> When the need for accommodation is </a:t>
            </a:r>
            <a:r>
              <a:rPr lang="en-US" sz="2400" b="1" kern="0" dirty="0">
                <a:latin typeface="Arial Nova" panose="020B0504020202020204" pitchFamily="34" charset="0"/>
              </a:rPr>
              <a:t>NOT</a:t>
            </a:r>
            <a:r>
              <a:rPr lang="en-US" sz="2400" kern="0" dirty="0">
                <a:latin typeface="Arial Nova" panose="020B0504020202020204" pitchFamily="34" charset="0"/>
              </a:rPr>
              <a:t> obvious</a:t>
            </a:r>
          </a:p>
          <a:p>
            <a:endParaRPr lang="en-US" dirty="0"/>
          </a:p>
        </p:txBody>
      </p:sp>
      <p:pic>
        <p:nvPicPr>
          <p:cNvPr id="11" name="Picture 10">
            <a:extLst>
              <a:ext uri="{FF2B5EF4-FFF2-40B4-BE49-F238E27FC236}">
                <a16:creationId xmlns:a16="http://schemas.microsoft.com/office/drawing/2014/main" id="{4E3C7C7E-70E2-7D85-3617-8A18D71F9B7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9451"/>
          <a:stretch/>
        </p:blipFill>
        <p:spPr>
          <a:xfrm>
            <a:off x="593892" y="2317025"/>
            <a:ext cx="5120640" cy="3772623"/>
          </a:xfrm>
          <a:prstGeom prst="rect">
            <a:avLst/>
          </a:prstGeom>
        </p:spPr>
      </p:pic>
      <p:sp>
        <p:nvSpPr>
          <p:cNvPr id="9" name="Slide Number Placeholder 3">
            <a:extLst>
              <a:ext uri="{FF2B5EF4-FFF2-40B4-BE49-F238E27FC236}">
                <a16:creationId xmlns:a16="http://schemas.microsoft.com/office/drawing/2014/main" id="{7F1F2627-0EBA-3E76-CFBC-D54DD137F69E}"/>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15</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1781148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032CC-F241-E4CC-7DD6-12C0CFE20E67}"/>
              </a:ext>
            </a:extLst>
          </p:cNvPr>
          <p:cNvSpPr>
            <a:spLocks noGrp="1"/>
          </p:cNvSpPr>
          <p:nvPr>
            <p:ph type="title"/>
          </p:nvPr>
        </p:nvSpPr>
        <p:spPr/>
        <p:txBody>
          <a:bodyPr/>
          <a:lstStyle/>
          <a:p>
            <a:r>
              <a:rPr lang="en-US" dirty="0"/>
              <a:t>Documenting a Disability: What to document</a:t>
            </a:r>
          </a:p>
        </p:txBody>
      </p:sp>
      <p:sp>
        <p:nvSpPr>
          <p:cNvPr id="2" name="Content Placeholder 1"/>
          <p:cNvSpPr>
            <a:spLocks noGrp="1"/>
          </p:cNvSpPr>
          <p:nvPr>
            <p:ph idx="1"/>
          </p:nvPr>
        </p:nvSpPr>
        <p:spPr/>
        <p:txBody>
          <a:bodyPr>
            <a:noAutofit/>
          </a:bodyPr>
          <a:lstStyle/>
          <a:p>
            <a:pPr>
              <a:spcAft>
                <a:spcPts val="1200"/>
              </a:spcAft>
              <a:defRPr/>
            </a:pPr>
            <a:r>
              <a:rPr lang="en-US" sz="2400" dirty="0">
                <a:solidFill>
                  <a:srgbClr val="002060"/>
                </a:solidFill>
              </a:rPr>
              <a:t>Diagnosed impairment </a:t>
            </a:r>
          </a:p>
          <a:p>
            <a:pPr>
              <a:spcAft>
                <a:spcPts val="1200"/>
              </a:spcAft>
              <a:defRPr/>
            </a:pPr>
            <a:r>
              <a:rPr lang="en-US" sz="2400" dirty="0">
                <a:solidFill>
                  <a:srgbClr val="002060"/>
                </a:solidFill>
              </a:rPr>
              <a:t>Major life activity substantially limited by the impairment:</a:t>
            </a:r>
          </a:p>
          <a:p>
            <a:pPr lvl="1">
              <a:spcAft>
                <a:spcPts val="1200"/>
              </a:spcAft>
              <a:defRPr/>
            </a:pPr>
            <a:r>
              <a:rPr lang="en-US" sz="2400" dirty="0">
                <a:solidFill>
                  <a:srgbClr val="002060"/>
                </a:solidFill>
                <a:latin typeface="Arial Nova" panose="020B0504020202020204" pitchFamily="34" charset="0"/>
              </a:rPr>
              <a:t>caring for oneself, performing manual tasks, seeing, hearing, eating, sleeping, walking, standing, lifting, bending, speaking, breathing, learning, reading, concentrating, thinking, communicating, and working.</a:t>
            </a:r>
          </a:p>
          <a:p>
            <a:pPr lvl="1">
              <a:spcAft>
                <a:spcPts val="1200"/>
              </a:spcAft>
              <a:defRPr/>
            </a:pPr>
            <a:r>
              <a:rPr lang="en-US" sz="2400" dirty="0">
                <a:solidFill>
                  <a:srgbClr val="002060"/>
                </a:solidFill>
                <a:latin typeface="Arial Nova" panose="020B0504020202020204" pitchFamily="34" charset="0"/>
              </a:rPr>
              <a:t>major bodily functions, including but not limited to, functions of the immune system, normal cell growth, digestive, bowel, bladder, neurological, brain, respiratory, circulatory, endocrine, and reproductive functions. </a:t>
            </a:r>
            <a:endParaRPr lang="en-US" sz="2400" dirty="0"/>
          </a:p>
        </p:txBody>
      </p:sp>
      <p:sp>
        <p:nvSpPr>
          <p:cNvPr id="4301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7C9C191-21A0-41AE-A501-289E0BB5D9C7}" type="slidenum">
              <a:rPr lang="en-US" altLang="en-US" sz="1400">
                <a:solidFill>
                  <a:srgbClr val="FFFFFF"/>
                </a:solidFill>
              </a:rPr>
              <a:pPr>
                <a:spcBef>
                  <a:spcPct val="0"/>
                </a:spcBef>
                <a:buFontTx/>
                <a:buNone/>
              </a:pPr>
              <a:t>16</a:t>
            </a:fld>
            <a:endParaRPr lang="en-US" altLang="en-US" sz="1400">
              <a:solidFill>
                <a:srgbClr val="FFFFFF"/>
              </a:solidFill>
            </a:endParaRPr>
          </a:p>
        </p:txBody>
      </p:sp>
      <p:sp>
        <p:nvSpPr>
          <p:cNvPr id="4" name="Slide Number Placeholder 3">
            <a:extLst>
              <a:ext uri="{FF2B5EF4-FFF2-40B4-BE49-F238E27FC236}">
                <a16:creationId xmlns:a16="http://schemas.microsoft.com/office/drawing/2014/main" id="{0C8405FC-D2FE-A3AE-676C-E589F87AE277}"/>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16</a:t>
            </a:fld>
            <a:endParaRPr lang="en-US" sz="1600" dirty="0">
              <a:solidFill>
                <a:srgbClr val="002060"/>
              </a:solidFill>
              <a:latin typeface="Arial Nova" panose="020B05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1BB95-B5A4-8B72-4E70-6AA147A9F584}"/>
              </a:ext>
            </a:extLst>
          </p:cNvPr>
          <p:cNvSpPr>
            <a:spLocks noGrp="1"/>
          </p:cNvSpPr>
          <p:nvPr>
            <p:ph type="title"/>
          </p:nvPr>
        </p:nvSpPr>
        <p:spPr>
          <a:xfrm>
            <a:off x="581192" y="702156"/>
            <a:ext cx="11029616" cy="1013800"/>
          </a:xfrm>
        </p:spPr>
        <p:txBody>
          <a:bodyPr>
            <a:normAutofit/>
          </a:bodyPr>
          <a:lstStyle/>
          <a:p>
            <a:r>
              <a:rPr lang="en-US" dirty="0"/>
              <a:t>Documenting a Disability: Who can document</a:t>
            </a:r>
          </a:p>
        </p:txBody>
      </p:sp>
      <p:sp>
        <p:nvSpPr>
          <p:cNvPr id="3" name="Content Placeholder 2">
            <a:extLst>
              <a:ext uri="{FF2B5EF4-FFF2-40B4-BE49-F238E27FC236}">
                <a16:creationId xmlns:a16="http://schemas.microsoft.com/office/drawing/2014/main" id="{3BAD9D34-7603-D9E7-1683-752E432D874A}"/>
              </a:ext>
            </a:extLst>
          </p:cNvPr>
          <p:cNvSpPr>
            <a:spLocks noGrp="1"/>
          </p:cNvSpPr>
          <p:nvPr>
            <p:ph idx="1"/>
          </p:nvPr>
        </p:nvSpPr>
        <p:spPr>
          <a:xfrm>
            <a:off x="581192" y="2180496"/>
            <a:ext cx="7225075" cy="4296504"/>
          </a:xfrm>
        </p:spPr>
        <p:txBody>
          <a:bodyPr>
            <a:normAutofit/>
          </a:bodyPr>
          <a:lstStyle/>
          <a:p>
            <a:pPr>
              <a:defRPr/>
            </a:pPr>
            <a:r>
              <a:rPr lang="en-US" sz="2400" b="0" kern="0" dirty="0"/>
              <a:t>Medical doctors</a:t>
            </a:r>
          </a:p>
          <a:p>
            <a:pPr>
              <a:defRPr/>
            </a:pPr>
            <a:r>
              <a:rPr lang="en-US" sz="2400" b="0" kern="0" dirty="0"/>
              <a:t>Psychiatrists and psychologists</a:t>
            </a:r>
          </a:p>
          <a:p>
            <a:pPr>
              <a:defRPr/>
            </a:pPr>
            <a:r>
              <a:rPr lang="en-US" sz="2400" b="0" kern="0" dirty="0"/>
              <a:t>Nurses</a:t>
            </a:r>
          </a:p>
          <a:p>
            <a:pPr>
              <a:defRPr/>
            </a:pPr>
            <a:r>
              <a:rPr lang="en-US" sz="2400" b="0" kern="0" dirty="0"/>
              <a:t>Physical or occupational therapists</a:t>
            </a:r>
          </a:p>
          <a:p>
            <a:pPr>
              <a:defRPr/>
            </a:pPr>
            <a:r>
              <a:rPr lang="en-US" sz="2400" b="0" kern="0" dirty="0"/>
              <a:t>Speech therapists</a:t>
            </a:r>
          </a:p>
          <a:p>
            <a:pPr>
              <a:defRPr/>
            </a:pPr>
            <a:r>
              <a:rPr lang="en-US" sz="2400" b="0" kern="0" dirty="0"/>
              <a:t>Vocational rehabilitation professionals</a:t>
            </a:r>
          </a:p>
          <a:p>
            <a:pPr>
              <a:defRPr/>
            </a:pPr>
            <a:r>
              <a:rPr lang="en-US" sz="2400" b="0" kern="0" dirty="0"/>
              <a:t>Licensed mental health professionals</a:t>
            </a:r>
          </a:p>
          <a:p>
            <a:pPr>
              <a:defRPr/>
            </a:pPr>
            <a:r>
              <a:rPr lang="en-US" sz="2400" b="0" kern="0" dirty="0"/>
              <a:t>Educational professionals</a:t>
            </a:r>
            <a:endParaRPr lang="en-US" sz="2400" dirty="0"/>
          </a:p>
        </p:txBody>
      </p:sp>
      <p:pic>
        <p:nvPicPr>
          <p:cNvPr id="5" name="Picture 4">
            <a:extLst>
              <a:ext uri="{FF2B5EF4-FFF2-40B4-BE49-F238E27FC236}">
                <a16:creationId xmlns:a16="http://schemas.microsoft.com/office/drawing/2014/main" id="{36150457-E850-AA18-7B77-E043F510816D}"/>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32" t="9182" r="-234" b="9182"/>
          <a:stretch/>
        </p:blipFill>
        <p:spPr>
          <a:xfrm>
            <a:off x="8458200" y="1871134"/>
            <a:ext cx="3291840" cy="4007244"/>
          </a:xfrm>
          <a:prstGeom prst="rect">
            <a:avLst/>
          </a:prstGeom>
        </p:spPr>
      </p:pic>
      <p:sp>
        <p:nvSpPr>
          <p:cNvPr id="6" name="Slide Number Placeholder 3">
            <a:extLst>
              <a:ext uri="{FF2B5EF4-FFF2-40B4-BE49-F238E27FC236}">
                <a16:creationId xmlns:a16="http://schemas.microsoft.com/office/drawing/2014/main" id="{91412308-DBB0-3AF2-99E6-AC40F7113DB8}"/>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17</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253283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C1E3-C931-9D10-7FBB-9E0341DC09E9}"/>
              </a:ext>
            </a:extLst>
          </p:cNvPr>
          <p:cNvSpPr>
            <a:spLocks noGrp="1"/>
          </p:cNvSpPr>
          <p:nvPr>
            <p:ph type="title"/>
          </p:nvPr>
        </p:nvSpPr>
        <p:spPr>
          <a:xfrm>
            <a:off x="581192" y="702156"/>
            <a:ext cx="11029616" cy="1013800"/>
          </a:xfrm>
        </p:spPr>
        <p:txBody>
          <a:bodyPr>
            <a:normAutofit/>
          </a:bodyPr>
          <a:lstStyle/>
          <a:p>
            <a:r>
              <a:rPr lang="en-US" dirty="0"/>
              <a:t>Reasons Not to Disclose Upfront</a:t>
            </a:r>
          </a:p>
        </p:txBody>
      </p:sp>
      <p:sp>
        <p:nvSpPr>
          <p:cNvPr id="15" name="Rectangle 14">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E9E875-4684-3AAB-C0BD-93F30676239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89" r="3735" b="-4"/>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287C50F8-661A-86BA-131A-ABD1DA90E26C}"/>
              </a:ext>
            </a:extLst>
          </p:cNvPr>
          <p:cNvSpPr>
            <a:spLocks noGrp="1"/>
          </p:cNvSpPr>
          <p:nvPr>
            <p:ph idx="1"/>
          </p:nvPr>
        </p:nvSpPr>
        <p:spPr>
          <a:xfrm>
            <a:off x="6335805" y="2180496"/>
            <a:ext cx="5275001" cy="4045683"/>
          </a:xfrm>
        </p:spPr>
        <p:txBody>
          <a:bodyPr>
            <a:normAutofit/>
          </a:bodyPr>
          <a:lstStyle/>
          <a:p>
            <a:pPr>
              <a:spcBef>
                <a:spcPts val="0"/>
              </a:spcBef>
              <a:spcAft>
                <a:spcPts val="800"/>
              </a:spcAft>
              <a:defRPr/>
            </a:pPr>
            <a:r>
              <a:rPr lang="en-US" sz="2400" b="0" dirty="0">
                <a:ea typeface="Calibri" panose="020F0502020204030204" pitchFamily="34" charset="0"/>
                <a:cs typeface="Times New Roman" panose="02020603050405020304" pitchFamily="18" charset="0"/>
              </a:rPr>
              <a:t>Unknown needs</a:t>
            </a:r>
          </a:p>
          <a:p>
            <a:pPr>
              <a:spcBef>
                <a:spcPts val="0"/>
              </a:spcBef>
              <a:spcAft>
                <a:spcPts val="800"/>
              </a:spcAft>
              <a:defRPr/>
            </a:pPr>
            <a:r>
              <a:rPr lang="en-US" sz="2400" b="0" dirty="0">
                <a:ea typeface="Calibri" panose="020F0502020204030204" pitchFamily="34" charset="0"/>
                <a:cs typeface="Times New Roman" panose="02020603050405020304" pitchFamily="18" charset="0"/>
              </a:rPr>
              <a:t>Not required under ADA</a:t>
            </a:r>
          </a:p>
          <a:p>
            <a:pPr>
              <a:spcBef>
                <a:spcPts val="0"/>
              </a:spcBef>
              <a:spcAft>
                <a:spcPts val="800"/>
              </a:spcAft>
              <a:defRPr/>
            </a:pPr>
            <a:r>
              <a:rPr lang="en-US" sz="2400" b="0" dirty="0">
                <a:ea typeface="Calibri" panose="020F0502020204030204" pitchFamily="34" charset="0"/>
                <a:cs typeface="Times New Roman" panose="02020603050405020304" pitchFamily="18" charset="0"/>
              </a:rPr>
              <a:t>Bad previous experience</a:t>
            </a:r>
          </a:p>
          <a:p>
            <a:pPr>
              <a:spcBef>
                <a:spcPts val="0"/>
              </a:spcBef>
              <a:spcAft>
                <a:spcPts val="800"/>
              </a:spcAft>
              <a:defRPr/>
            </a:pPr>
            <a:r>
              <a:rPr lang="en-US" sz="2400" b="0" dirty="0">
                <a:ea typeface="Calibri" panose="020F0502020204030204" pitchFamily="34" charset="0"/>
                <a:cs typeface="Times New Roman" panose="02020603050405020304" pitchFamily="18" charset="0"/>
              </a:rPr>
              <a:t>Uninformed about the ADA rights</a:t>
            </a:r>
            <a:endParaRPr lang="en-US" sz="2400" dirty="0"/>
          </a:p>
        </p:txBody>
      </p:sp>
      <p:sp>
        <p:nvSpPr>
          <p:cNvPr id="6" name="Slide Number Placeholder 3">
            <a:extLst>
              <a:ext uri="{FF2B5EF4-FFF2-40B4-BE49-F238E27FC236}">
                <a16:creationId xmlns:a16="http://schemas.microsoft.com/office/drawing/2014/main" id="{7A15833D-F4A6-DD9E-B303-E56259D408A5}"/>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18</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96270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4B2F-5D8C-ED04-2E85-3227C0863339}"/>
              </a:ext>
            </a:extLst>
          </p:cNvPr>
          <p:cNvSpPr>
            <a:spLocks noGrp="1"/>
          </p:cNvSpPr>
          <p:nvPr>
            <p:ph type="title"/>
          </p:nvPr>
        </p:nvSpPr>
        <p:spPr/>
        <p:txBody>
          <a:bodyPr>
            <a:normAutofit/>
          </a:bodyPr>
          <a:lstStyle/>
          <a:p>
            <a:r>
              <a:rPr lang="en-US" dirty="0"/>
              <a:t>The 411 on Disability Disclosure: </a:t>
            </a:r>
            <a:br>
              <a:rPr lang="en-US" dirty="0"/>
            </a:br>
            <a:r>
              <a:rPr lang="en-US" dirty="0"/>
              <a:t>A Workbook for Youth with Disabilities</a:t>
            </a:r>
          </a:p>
        </p:txBody>
      </p:sp>
      <p:sp>
        <p:nvSpPr>
          <p:cNvPr id="3" name="Content Placeholder 2"/>
          <p:cNvSpPr>
            <a:spLocks noGrp="1"/>
          </p:cNvSpPr>
          <p:nvPr>
            <p:ph idx="1"/>
          </p:nvPr>
        </p:nvSpPr>
        <p:spPr>
          <a:xfrm>
            <a:off x="581193" y="2180496"/>
            <a:ext cx="6734007" cy="3678303"/>
          </a:xfrm>
        </p:spPr>
        <p:txBody>
          <a:bodyPr>
            <a:normAutofit/>
          </a:bodyPr>
          <a:lstStyle/>
          <a:p>
            <a:pPr marL="468313" indent="-468313" eaLnBrk="1" hangingPunct="1">
              <a:defRPr/>
            </a:pPr>
            <a:r>
              <a:rPr lang="en-US" sz="2400" b="0" dirty="0">
                <a:solidFill>
                  <a:srgbClr val="0070C0"/>
                </a:solidFill>
                <a:hlinkClick r:id="rId3">
                  <a:extLst>
                    <a:ext uri="{A12FA001-AC4F-418D-AE19-62706E023703}">
                      <ahyp:hlinkClr xmlns:ahyp="http://schemas.microsoft.com/office/drawing/2018/hyperlinkcolor" val="tx"/>
                    </a:ext>
                  </a:extLst>
                </a:hlinkClick>
              </a:rPr>
              <a:t>http://www.ncwd-youth.info/publications/the-411-on-disability-disclosure-a-workbook-for-youth-with-disabilities/</a:t>
            </a:r>
            <a:r>
              <a:rPr lang="en-US" sz="2400" b="0" dirty="0">
                <a:solidFill>
                  <a:srgbClr val="0070C0"/>
                </a:solidFill>
              </a:rPr>
              <a:t> </a:t>
            </a:r>
            <a:endParaRPr lang="en-US" sz="2400" dirty="0">
              <a:solidFill>
                <a:srgbClr val="0070C0"/>
              </a:solidFill>
            </a:endParaRPr>
          </a:p>
          <a:p>
            <a:pPr algn="ctr">
              <a:buFont typeface="Arial" charset="0"/>
              <a:buNone/>
              <a:defRPr/>
            </a:pPr>
            <a:endParaRPr lang="en-US" sz="2400" dirty="0">
              <a:solidFill>
                <a:srgbClr val="002C5F"/>
              </a:solidFill>
            </a:endParaRPr>
          </a:p>
          <a:p>
            <a:pPr algn="ctr">
              <a:buFont typeface="Arial" charset="0"/>
              <a:buNone/>
              <a:defRPr/>
            </a:pPr>
            <a:endParaRPr lang="en-US" sz="2400" dirty="0">
              <a:solidFill>
                <a:srgbClr val="002C5F"/>
              </a:solidFill>
            </a:endParaRPr>
          </a:p>
          <a:p>
            <a:pPr>
              <a:buFont typeface="Arial" charset="0"/>
              <a:buNone/>
              <a:defRPr/>
            </a:pPr>
            <a:r>
              <a:rPr lang="en-US" sz="2400" dirty="0">
                <a:solidFill>
                  <a:srgbClr val="002C5F"/>
                </a:solidFill>
              </a:rPr>
              <a:t>Information about ODEP can be found at </a:t>
            </a:r>
            <a:r>
              <a:rPr lang="en-US" sz="2400" dirty="0">
                <a:solidFill>
                  <a:srgbClr val="0070C0"/>
                </a:solidFill>
                <a:hlinkClick r:id="rId4">
                  <a:extLst>
                    <a:ext uri="{A12FA001-AC4F-418D-AE19-62706E023703}">
                      <ahyp:hlinkClr xmlns:ahyp="http://schemas.microsoft.com/office/drawing/2018/hyperlinkcolor" val="tx"/>
                    </a:ext>
                  </a:extLst>
                </a:hlinkClick>
              </a:rPr>
              <a:t>dol.gov/</a:t>
            </a:r>
            <a:r>
              <a:rPr lang="en-US" sz="2400" dirty="0" err="1">
                <a:solidFill>
                  <a:srgbClr val="0070C0"/>
                </a:solidFill>
                <a:hlinkClick r:id="rId4">
                  <a:extLst>
                    <a:ext uri="{A12FA001-AC4F-418D-AE19-62706E023703}">
                      <ahyp:hlinkClr xmlns:ahyp="http://schemas.microsoft.com/office/drawing/2018/hyperlinkcolor" val="tx"/>
                    </a:ext>
                  </a:extLst>
                </a:hlinkClick>
              </a:rPr>
              <a:t>odep</a:t>
            </a:r>
            <a:r>
              <a:rPr lang="en-US" sz="2400" dirty="0">
                <a:solidFill>
                  <a:srgbClr val="0070C0"/>
                </a:solidFill>
                <a:hlinkClick r:id="rId4">
                  <a:extLst>
                    <a:ext uri="{A12FA001-AC4F-418D-AE19-62706E023703}">
                      <ahyp:hlinkClr xmlns:ahyp="http://schemas.microsoft.com/office/drawing/2018/hyperlinkcolor" val="tx"/>
                    </a:ext>
                  </a:extLst>
                </a:hlinkClick>
              </a:rPr>
              <a:t>/</a:t>
            </a:r>
            <a:endParaRPr lang="en-US" sz="2400" dirty="0">
              <a:solidFill>
                <a:srgbClr val="0070C0"/>
              </a:solidFill>
            </a:endParaRPr>
          </a:p>
        </p:txBody>
      </p:sp>
      <p:pic>
        <p:nvPicPr>
          <p:cNvPr id="478211" name="Picture 3" descr="Cover of 411 Workbook"/>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1997934"/>
            <a:ext cx="2897717" cy="372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88534FB-9D46-61DE-9573-3E5878A49A3E}"/>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19</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71430757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4BBD4-721F-456E-A6B5-6F28BA85A50F}"/>
              </a:ext>
            </a:extLst>
          </p:cNvPr>
          <p:cNvSpPr>
            <a:spLocks noGrp="1"/>
          </p:cNvSpPr>
          <p:nvPr>
            <p:ph type="title"/>
          </p:nvPr>
        </p:nvSpPr>
        <p:spPr>
          <a:xfrm>
            <a:off x="581192" y="702156"/>
            <a:ext cx="11029616" cy="1013800"/>
          </a:xfrm>
        </p:spPr>
        <p:txBody>
          <a:bodyPr>
            <a:normAutofit/>
          </a:bodyPr>
          <a:lstStyle/>
          <a:p>
            <a:r>
              <a:rPr lang="en-US" dirty="0"/>
              <a:t>Ask JAN! we can Help</a:t>
            </a:r>
          </a:p>
        </p:txBody>
      </p:sp>
      <p:sp>
        <p:nvSpPr>
          <p:cNvPr id="27" name="Rectangle 11">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Content Placeholder 4">
            <a:extLst>
              <a:ext uri="{FF2B5EF4-FFF2-40B4-BE49-F238E27FC236}">
                <a16:creationId xmlns:a16="http://schemas.microsoft.com/office/drawing/2014/main" id="{598B4327-FD0F-4598-AC78-D7EAFF7244E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57225" y="2507672"/>
            <a:ext cx="4962525" cy="3435927"/>
          </a:xfrm>
          <a:prstGeom prst="rect">
            <a:avLst/>
          </a:prstGeom>
        </p:spPr>
      </p:pic>
      <p:sp>
        <p:nvSpPr>
          <p:cNvPr id="9" name="Content Placeholder 8">
            <a:extLst>
              <a:ext uri="{FF2B5EF4-FFF2-40B4-BE49-F238E27FC236}">
                <a16:creationId xmlns:a16="http://schemas.microsoft.com/office/drawing/2014/main" id="{7D5031DF-60CB-9A2D-A8CA-C6031ADA4D17}"/>
              </a:ext>
            </a:extLst>
          </p:cNvPr>
          <p:cNvSpPr>
            <a:spLocks noGrp="1"/>
          </p:cNvSpPr>
          <p:nvPr>
            <p:ph idx="1"/>
          </p:nvPr>
        </p:nvSpPr>
        <p:spPr>
          <a:xfrm>
            <a:off x="6335805" y="2180496"/>
            <a:ext cx="5275001" cy="4045683"/>
          </a:xfrm>
        </p:spPr>
        <p:txBody>
          <a:bodyPr>
            <a:normAutofit/>
          </a:bodyPr>
          <a:lstStyle/>
          <a:p>
            <a:pPr>
              <a:spcAft>
                <a:spcPts val="1200"/>
              </a:spcAft>
            </a:pPr>
            <a:r>
              <a:rPr lang="en-US" sz="2400" dirty="0"/>
              <a:t>Job Accommodation Network (JAN) was established in 1983</a:t>
            </a:r>
          </a:p>
          <a:p>
            <a:pPr>
              <a:spcAft>
                <a:spcPts val="1200"/>
              </a:spcAft>
            </a:pPr>
            <a:r>
              <a:rPr lang="en-US" sz="2400" dirty="0"/>
              <a:t>National, free consulting service</a:t>
            </a:r>
          </a:p>
          <a:p>
            <a:r>
              <a:rPr lang="en-US" sz="2400" dirty="0"/>
              <a:t>Funded by the U.S. Department </a:t>
            </a:r>
            <a:br>
              <a:rPr lang="en-US" sz="2400" dirty="0"/>
            </a:br>
            <a:r>
              <a:rPr lang="en-US" sz="2400" dirty="0"/>
              <a:t>of Labor’s Office of Disability Employment Policy/ODEP</a:t>
            </a:r>
          </a:p>
        </p:txBody>
      </p:sp>
      <p:sp>
        <p:nvSpPr>
          <p:cNvPr id="3" name="Slide Number Placeholder 3">
            <a:extLst>
              <a:ext uri="{FF2B5EF4-FFF2-40B4-BE49-F238E27FC236}">
                <a16:creationId xmlns:a16="http://schemas.microsoft.com/office/drawing/2014/main" id="{CA39CFB7-8320-4777-904C-EF1B40A05DAB}"/>
              </a:ext>
            </a:extLst>
          </p:cNvPr>
          <p:cNvSpPr>
            <a:spLocks noGrp="1"/>
          </p:cNvSpPr>
          <p:nvPr>
            <p:ph type="sldNum" sz="quarter" idx="12"/>
          </p:nvPr>
        </p:nvSpPr>
        <p:spPr>
          <a:xfrm>
            <a:off x="10688929" y="55053"/>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961176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53" name="Rectangle 48135">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8154" name="Rectangle 48137">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8155" name="Rectangle 48139">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8156" name="Rectangle 48141">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8157" name="Rectangle 48143">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158" name="Group 48145">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48147" name="Rectangle 48146">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8148" name="Rectangle 48147">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8149" name="Rectangle 48148">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8150" name="Rectangle 48149">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3DEECE0F-4336-8BC5-0D23-610F5270E65B}"/>
              </a:ext>
            </a:extLst>
          </p:cNvPr>
          <p:cNvSpPr>
            <a:spLocks noGrp="1"/>
          </p:cNvSpPr>
          <p:nvPr>
            <p:ph type="title"/>
          </p:nvPr>
        </p:nvSpPr>
        <p:spPr>
          <a:xfrm>
            <a:off x="581191" y="4000698"/>
            <a:ext cx="10993549" cy="1475013"/>
          </a:xfrm>
        </p:spPr>
        <p:txBody>
          <a:bodyPr vert="horz" lIns="91440" tIns="45720" rIns="91440" bIns="45720" rtlCol="0" anchor="b">
            <a:normAutofit/>
          </a:bodyPr>
          <a:lstStyle/>
          <a:p>
            <a:r>
              <a:rPr lang="en-US">
                <a:solidFill>
                  <a:schemeClr val="bg1"/>
                </a:solidFill>
              </a:rPr>
              <a:t>Performance and Conduct</a:t>
            </a:r>
          </a:p>
        </p:txBody>
      </p:sp>
      <p:pic>
        <p:nvPicPr>
          <p:cNvPr id="4" name="Picture 3">
            <a:extLst>
              <a:ext uri="{FF2B5EF4-FFF2-40B4-BE49-F238E27FC236}">
                <a16:creationId xmlns:a16="http://schemas.microsoft.com/office/drawing/2014/main" id="{1A62FF1F-D8CA-4660-7FB5-BEA837D1456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 t="42611" r="-1" b="10194"/>
          <a:stretch/>
        </p:blipFill>
        <p:spPr>
          <a:xfrm>
            <a:off x="446532" y="599725"/>
            <a:ext cx="11292143" cy="3557252"/>
          </a:xfrm>
          <a:prstGeom prst="rect">
            <a:avLst/>
          </a:prstGeom>
        </p:spPr>
      </p:pic>
      <p:sp>
        <p:nvSpPr>
          <p:cNvPr id="5" name="Slide Number Placeholder 3">
            <a:extLst>
              <a:ext uri="{FF2B5EF4-FFF2-40B4-BE49-F238E27FC236}">
                <a16:creationId xmlns:a16="http://schemas.microsoft.com/office/drawing/2014/main" id="{B695C07F-4A7D-A759-F018-92220178DAF9}"/>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20</a:t>
            </a:fld>
            <a:endParaRPr lang="en-US" sz="1600" dirty="0">
              <a:solidFill>
                <a:srgbClr val="002060"/>
              </a:solidFill>
              <a:latin typeface="Arial Nova" panose="020B05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11BE2-280B-540C-AB00-E1410FBDE83C}"/>
              </a:ext>
            </a:extLst>
          </p:cNvPr>
          <p:cNvSpPr>
            <a:spLocks noGrp="1"/>
          </p:cNvSpPr>
          <p:nvPr>
            <p:ph type="title"/>
          </p:nvPr>
        </p:nvSpPr>
        <p:spPr>
          <a:xfrm>
            <a:off x="581192" y="702156"/>
            <a:ext cx="11029616" cy="1013800"/>
          </a:xfrm>
        </p:spPr>
        <p:txBody>
          <a:bodyPr>
            <a:normAutofit/>
          </a:bodyPr>
          <a:lstStyle/>
          <a:p>
            <a:r>
              <a:rPr lang="en-US" dirty="0"/>
              <a:t>Situation: Performance</a:t>
            </a:r>
          </a:p>
        </p:txBody>
      </p:sp>
      <p:sp>
        <p:nvSpPr>
          <p:cNvPr id="11" name="Rectangle 10">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a:extLst>
              <a:ext uri="{FF2B5EF4-FFF2-40B4-BE49-F238E27FC236}">
                <a16:creationId xmlns:a16="http://schemas.microsoft.com/office/drawing/2014/main" id="{958A4B45-4F03-F81D-CBA7-FECCA04D7F9E}"/>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3364" r="5860" b="-4"/>
          <a:stretch/>
        </p:blipFill>
        <p:spPr bwMode="auto">
          <a:xfrm>
            <a:off x="657225" y="2361056"/>
            <a:ext cx="4962525" cy="364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146400AC-37C4-75FF-CE04-9B0F382E555A}"/>
              </a:ext>
            </a:extLst>
          </p:cNvPr>
          <p:cNvSpPr>
            <a:spLocks noGrp="1"/>
          </p:cNvSpPr>
          <p:nvPr>
            <p:ph idx="1"/>
          </p:nvPr>
        </p:nvSpPr>
        <p:spPr>
          <a:xfrm>
            <a:off x="6206167" y="2180496"/>
            <a:ext cx="5404639" cy="4045683"/>
          </a:xfrm>
        </p:spPr>
        <p:txBody>
          <a:bodyPr>
            <a:normAutofit/>
          </a:bodyPr>
          <a:lstStyle/>
          <a:p>
            <a:pPr marL="0" indent="0">
              <a:spcAft>
                <a:spcPts val="1200"/>
              </a:spcAft>
              <a:buNone/>
            </a:pPr>
            <a:r>
              <a:rPr lang="en-US" sz="2400" b="0" dirty="0"/>
              <a:t>An administrative assistant was having difficulty with memory, organization, prioritization, and completing work in a timely manner.</a:t>
            </a:r>
          </a:p>
        </p:txBody>
      </p:sp>
      <p:sp>
        <p:nvSpPr>
          <p:cNvPr id="7" name="Slide Number Placeholder 3">
            <a:extLst>
              <a:ext uri="{FF2B5EF4-FFF2-40B4-BE49-F238E27FC236}">
                <a16:creationId xmlns:a16="http://schemas.microsoft.com/office/drawing/2014/main" id="{538176D7-A08B-35D6-4BBC-C4D170E4FAD7}"/>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21</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1268084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3C932-94F1-014C-2756-9D3E01D1BD53}"/>
              </a:ext>
            </a:extLst>
          </p:cNvPr>
          <p:cNvSpPr>
            <a:spLocks noGrp="1"/>
          </p:cNvSpPr>
          <p:nvPr>
            <p:ph type="title"/>
          </p:nvPr>
        </p:nvSpPr>
        <p:spPr/>
        <p:txBody>
          <a:bodyPr/>
          <a:lstStyle/>
          <a:p>
            <a:r>
              <a:rPr lang="en-US" dirty="0"/>
              <a:t>Solution: Performance</a:t>
            </a:r>
          </a:p>
        </p:txBody>
      </p:sp>
      <p:sp>
        <p:nvSpPr>
          <p:cNvPr id="55298" name="Content Placeholder 1"/>
          <p:cNvSpPr>
            <a:spLocks noGrp="1"/>
          </p:cNvSpPr>
          <p:nvPr>
            <p:ph idx="1"/>
          </p:nvPr>
        </p:nvSpPr>
        <p:spPr>
          <a:xfrm>
            <a:off x="581193" y="2180496"/>
            <a:ext cx="7115007" cy="3678303"/>
          </a:xfrm>
        </p:spPr>
        <p:txBody>
          <a:bodyPr>
            <a:normAutofit/>
          </a:bodyPr>
          <a:lstStyle/>
          <a:p>
            <a:pPr marL="0" indent="0">
              <a:buNone/>
            </a:pPr>
            <a:r>
              <a:rPr lang="en-US" altLang="en-US" sz="2400" b="0" dirty="0"/>
              <a:t>The assistant was accommodated with color-coded checklists, weekly meetings with his supervisor, and a Time Timer clock to help with task completion timeliness.</a:t>
            </a:r>
          </a:p>
        </p:txBody>
      </p:sp>
      <p:sp>
        <p:nvSpPr>
          <p:cNvPr id="5529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fontAlgn="base">
              <a:spcBef>
                <a:spcPct val="0"/>
              </a:spcBef>
              <a:spcAft>
                <a:spcPct val="0"/>
              </a:spcAft>
              <a:defRPr/>
            </a:pPr>
            <a:fld id="{36BF24FD-81E1-45BC-859E-6661477BED99}" type="slidenum">
              <a:rPr lang="en-US" altLang="en-US" sz="1400">
                <a:solidFill>
                  <a:srgbClr val="FFFFFF"/>
                </a:solidFill>
              </a:rPr>
              <a:pPr fontAlgn="base">
                <a:spcBef>
                  <a:spcPct val="0"/>
                </a:spcBef>
                <a:spcAft>
                  <a:spcPct val="0"/>
                </a:spcAft>
                <a:defRPr/>
              </a:pPr>
              <a:t>22</a:t>
            </a:fld>
            <a:endParaRPr lang="en-US" altLang="en-US" sz="1400">
              <a:solidFill>
                <a:srgbClr val="FFFFFF"/>
              </a:solidFill>
            </a:endParaRPr>
          </a:p>
        </p:txBody>
      </p:sp>
      <p:sp>
        <p:nvSpPr>
          <p:cNvPr id="4" name="Slide Number Placeholder 3">
            <a:extLst>
              <a:ext uri="{FF2B5EF4-FFF2-40B4-BE49-F238E27FC236}">
                <a16:creationId xmlns:a16="http://schemas.microsoft.com/office/drawing/2014/main" id="{E715BF93-BA42-E112-1F25-F552AC0BD298}"/>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22</a:t>
            </a:fld>
            <a:endParaRPr lang="en-US" sz="1600" dirty="0">
              <a:solidFill>
                <a:srgbClr val="002060"/>
              </a:solidFill>
              <a:latin typeface="Arial Nova" panose="020B0504020202020204" pitchFamily="34" charset="0"/>
            </a:endParaRPr>
          </a:p>
        </p:txBody>
      </p:sp>
      <p:pic>
        <p:nvPicPr>
          <p:cNvPr id="6" name="Picture 5">
            <a:extLst>
              <a:ext uri="{FF2B5EF4-FFF2-40B4-BE49-F238E27FC236}">
                <a16:creationId xmlns:a16="http://schemas.microsoft.com/office/drawing/2014/main" id="{957E5CFA-304E-4D14-6BE2-34C79363F15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424" y="2180496"/>
            <a:ext cx="3886200" cy="3886200"/>
          </a:xfrm>
          <a:prstGeom prst="rect">
            <a:avLst/>
          </a:prstGeom>
        </p:spPr>
      </p:pic>
    </p:spTree>
    <p:extLst>
      <p:ext uri="{BB962C8B-B14F-4D97-AF65-F5344CB8AC3E}">
        <p14:creationId xmlns:p14="http://schemas.microsoft.com/office/powerpoint/2010/main" val="2522130024"/>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6948C-C71D-86FD-64CA-49476F253E88}"/>
              </a:ext>
            </a:extLst>
          </p:cNvPr>
          <p:cNvSpPr>
            <a:spLocks noGrp="1"/>
          </p:cNvSpPr>
          <p:nvPr>
            <p:ph type="title"/>
          </p:nvPr>
        </p:nvSpPr>
        <p:spPr/>
        <p:txBody>
          <a:bodyPr/>
          <a:lstStyle/>
          <a:p>
            <a:r>
              <a:rPr lang="en-US" dirty="0"/>
              <a:t>Situation: Conduct</a:t>
            </a:r>
          </a:p>
        </p:txBody>
      </p:sp>
      <p:sp>
        <p:nvSpPr>
          <p:cNvPr id="50178" name="Content Placeholder 1"/>
          <p:cNvSpPr>
            <a:spLocks noGrp="1"/>
          </p:cNvSpPr>
          <p:nvPr>
            <p:ph idx="1"/>
          </p:nvPr>
        </p:nvSpPr>
        <p:spPr>
          <a:xfrm>
            <a:off x="581193" y="2180496"/>
            <a:ext cx="7724607" cy="3975348"/>
          </a:xfrm>
        </p:spPr>
        <p:txBody>
          <a:bodyPr>
            <a:normAutofit/>
          </a:bodyPr>
          <a:lstStyle/>
          <a:p>
            <a:pPr marL="0" indent="0">
              <a:spcAft>
                <a:spcPts val="1200"/>
              </a:spcAft>
              <a:buNone/>
            </a:pPr>
            <a:r>
              <a:rPr lang="en-US" altLang="en-US" sz="2400" b="0" dirty="0"/>
              <a:t>Susan</a:t>
            </a:r>
            <a:r>
              <a:rPr lang="en-US" altLang="en-US" sz="2400" dirty="0"/>
              <a:t> </a:t>
            </a:r>
            <a:r>
              <a:rPr lang="en-US" altLang="en-US" sz="2400" b="0" dirty="0"/>
              <a:t>is written up after several verbal warnings for inappropriate conduct, placed on a thirty-day plan of improvement, and warned that if the behavior doesn’t stop within that time she will be let go. </a:t>
            </a:r>
          </a:p>
          <a:p>
            <a:pPr marL="0" indent="0">
              <a:spcAft>
                <a:spcPts val="1200"/>
              </a:spcAft>
              <a:buNone/>
            </a:pPr>
            <a:r>
              <a:rPr lang="en-US" altLang="en-US" sz="2400" b="0" dirty="0"/>
              <a:t>She discloses her disability and asks for accommodations to assist her in responding more appropriately to co-workers. </a:t>
            </a:r>
            <a:endParaRPr lang="en-US" altLang="en-US" sz="2400" b="0" dirty="0">
              <a:solidFill>
                <a:srgbClr val="1F497D"/>
              </a:solidFill>
            </a:endParaRPr>
          </a:p>
        </p:txBody>
      </p:sp>
      <p:sp>
        <p:nvSpPr>
          <p:cNvPr id="5017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AD1C4219-1883-422C-B894-8E25A38784B7}" type="slidenum">
              <a:rPr lang="en-US" altLang="en-US" sz="1400">
                <a:solidFill>
                  <a:srgbClr val="FFFFFF"/>
                </a:solidFill>
              </a:rPr>
              <a:pPr>
                <a:spcBef>
                  <a:spcPct val="0"/>
                </a:spcBef>
                <a:buFontTx/>
                <a:buNone/>
              </a:pPr>
              <a:t>23</a:t>
            </a:fld>
            <a:endParaRPr lang="en-US" altLang="en-US" sz="1400">
              <a:solidFill>
                <a:srgbClr val="FFFFFF"/>
              </a:solidFill>
            </a:endParaRPr>
          </a:p>
        </p:txBody>
      </p:sp>
      <p:pic>
        <p:nvPicPr>
          <p:cNvPr id="2" name="Picture 1">
            <a:extLst>
              <a:ext uri="{FF2B5EF4-FFF2-40B4-BE49-F238E27FC236}">
                <a16:creationId xmlns:a16="http://schemas.microsoft.com/office/drawing/2014/main" id="{1390B07F-AD53-B4C7-E3C7-A08D94ABC22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615113" y="2033317"/>
            <a:ext cx="3126324" cy="3825482"/>
          </a:xfrm>
          <a:prstGeom prst="rect">
            <a:avLst/>
          </a:prstGeom>
        </p:spPr>
      </p:pic>
      <p:sp>
        <p:nvSpPr>
          <p:cNvPr id="4" name="Slide Number Placeholder 3">
            <a:extLst>
              <a:ext uri="{FF2B5EF4-FFF2-40B4-BE49-F238E27FC236}">
                <a16:creationId xmlns:a16="http://schemas.microsoft.com/office/drawing/2014/main" id="{D7AB6F84-BE06-44D6-BB0E-A56CCDE6607B}"/>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23</a:t>
            </a:fld>
            <a:endParaRPr lang="en-US" sz="1600" dirty="0">
              <a:solidFill>
                <a:srgbClr val="002060"/>
              </a:solidFill>
              <a:latin typeface="Arial Nova" panose="020B05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0A106-0D4E-B56F-F931-7E381693A59B}"/>
              </a:ext>
            </a:extLst>
          </p:cNvPr>
          <p:cNvSpPr>
            <a:spLocks noGrp="1"/>
          </p:cNvSpPr>
          <p:nvPr>
            <p:ph type="title"/>
          </p:nvPr>
        </p:nvSpPr>
        <p:spPr>
          <a:xfrm>
            <a:off x="581192" y="702156"/>
            <a:ext cx="11029616" cy="1013800"/>
          </a:xfrm>
        </p:spPr>
        <p:txBody>
          <a:bodyPr>
            <a:normAutofit/>
          </a:bodyPr>
          <a:lstStyle/>
          <a:p>
            <a:r>
              <a:rPr lang="en-US" dirty="0"/>
              <a:t>Solution: Conduct</a:t>
            </a:r>
          </a:p>
        </p:txBody>
      </p:sp>
      <p:sp>
        <p:nvSpPr>
          <p:cNvPr id="15" name="Rectangle 14">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5F212E2-4AFC-666B-9F4A-96DA5BF981C9}"/>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225" y="2529423"/>
            <a:ext cx="4962525" cy="3312485"/>
          </a:xfrm>
          <a:prstGeom prst="rect">
            <a:avLst/>
          </a:prstGeom>
        </p:spPr>
      </p:pic>
      <p:sp>
        <p:nvSpPr>
          <p:cNvPr id="3" name="Content Placeholder 2">
            <a:extLst>
              <a:ext uri="{FF2B5EF4-FFF2-40B4-BE49-F238E27FC236}">
                <a16:creationId xmlns:a16="http://schemas.microsoft.com/office/drawing/2014/main" id="{2A0FF21D-AA08-9BD3-4C77-A79D8F824FB8}"/>
              </a:ext>
            </a:extLst>
          </p:cNvPr>
          <p:cNvSpPr>
            <a:spLocks noGrp="1"/>
          </p:cNvSpPr>
          <p:nvPr>
            <p:ph idx="1"/>
          </p:nvPr>
        </p:nvSpPr>
        <p:spPr>
          <a:xfrm>
            <a:off x="6206169" y="2180496"/>
            <a:ext cx="5404638" cy="4045683"/>
          </a:xfrm>
        </p:spPr>
        <p:txBody>
          <a:bodyPr>
            <a:normAutofit/>
          </a:bodyPr>
          <a:lstStyle/>
          <a:p>
            <a:pPr marL="0" indent="0">
              <a:buNone/>
            </a:pPr>
            <a:r>
              <a:rPr lang="en-US" altLang="en-US" sz="2400" b="0" dirty="0"/>
              <a:t>The employer puts the plan of improvement on hold until they receive medical documentation and can put accommodations into place but does not rescind the discipline that occurred before the disability was known. Once accommodations are put into place, the employer starts the PIP. </a:t>
            </a:r>
            <a:endParaRPr lang="en-US" altLang="en-US" sz="2400" dirty="0"/>
          </a:p>
          <a:p>
            <a:endParaRPr lang="en-US" dirty="0"/>
          </a:p>
        </p:txBody>
      </p:sp>
      <p:sp>
        <p:nvSpPr>
          <p:cNvPr id="8" name="Slide Number Placeholder 3">
            <a:extLst>
              <a:ext uri="{FF2B5EF4-FFF2-40B4-BE49-F238E27FC236}">
                <a16:creationId xmlns:a16="http://schemas.microsoft.com/office/drawing/2014/main" id="{9D61A4FA-0A82-CD8B-C48B-9A67B0F9E020}"/>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24</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4064461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7" name="Rectangle 36">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40" name="Rectangle 39">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40">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3B9F63B-232A-F532-4AFE-79F12934DDBB}"/>
              </a:ext>
            </a:extLst>
          </p:cNvPr>
          <p:cNvSpPr>
            <a:spLocks noGrp="1"/>
          </p:cNvSpPr>
          <p:nvPr>
            <p:ph type="title"/>
          </p:nvPr>
        </p:nvSpPr>
        <p:spPr>
          <a:xfrm>
            <a:off x="581191" y="4000698"/>
            <a:ext cx="10993549" cy="1475013"/>
          </a:xfrm>
        </p:spPr>
        <p:txBody>
          <a:bodyPr vert="horz" lIns="91440" tIns="45720" rIns="91440" bIns="45720" rtlCol="0" anchor="b">
            <a:normAutofit/>
          </a:bodyPr>
          <a:lstStyle/>
          <a:p>
            <a:pPr marL="0" marR="0" lvl="0" indent="0" fontAlgn="auto">
              <a:spcAft>
                <a:spcPts val="600"/>
              </a:spcAft>
              <a:tabLst/>
              <a:defRPr/>
            </a:pPr>
            <a:r>
              <a:rPr kumimoji="0" lang="en-US" sz="3600" i="0" u="none" strike="noStrike" spc="0" normalizeH="0" baseline="0" noProof="0">
                <a:ln>
                  <a:noFill/>
                </a:ln>
                <a:effectLst/>
                <a:uLnTx/>
                <a:uFillTx/>
              </a:rPr>
              <a:t>OPTIONS: </a:t>
            </a:r>
            <a:br>
              <a:rPr kumimoji="0" lang="en-US" sz="3600" i="0" u="none" strike="noStrike" spc="0" normalizeH="0" baseline="0" noProof="0">
                <a:ln>
                  <a:noFill/>
                </a:ln>
                <a:effectLst/>
                <a:uLnTx/>
                <a:uFillTx/>
              </a:rPr>
            </a:br>
            <a:r>
              <a:rPr kumimoji="0" lang="en-US" sz="3600" i="0" u="none" strike="noStrike" spc="0" normalizeH="0" baseline="0" noProof="0">
                <a:ln>
                  <a:noFill/>
                </a:ln>
                <a:effectLst/>
                <a:uLnTx/>
                <a:uFillTx/>
              </a:rPr>
              <a:t>Job Accommodations</a:t>
            </a:r>
            <a:endParaRPr lang="en-US" sz="3600"/>
          </a:p>
        </p:txBody>
      </p:sp>
      <p:pic>
        <p:nvPicPr>
          <p:cNvPr id="7" name="Content Placeholder 6">
            <a:extLst>
              <a:ext uri="{FF2B5EF4-FFF2-40B4-BE49-F238E27FC236}">
                <a16:creationId xmlns:a16="http://schemas.microsoft.com/office/drawing/2014/main" id="{F7FAA8A2-EDEA-594B-C2C4-791157939239}"/>
              </a:ext>
              <a:ext uri="{C183D7F6-B498-43B3-948B-1728B52AA6E4}">
                <adec:decorative xmlns:adec="http://schemas.microsoft.com/office/drawing/2017/decorative" val="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359" r="-1" b="39446"/>
          <a:stretch/>
        </p:blipFill>
        <p:spPr>
          <a:xfrm>
            <a:off x="446532" y="599725"/>
            <a:ext cx="11292143" cy="3557252"/>
          </a:xfrm>
          <a:prstGeom prst="rect">
            <a:avLst/>
          </a:prstGeom>
        </p:spPr>
      </p:pic>
      <p:sp>
        <p:nvSpPr>
          <p:cNvPr id="11" name="Slide Number Placeholder 3">
            <a:extLst>
              <a:ext uri="{FF2B5EF4-FFF2-40B4-BE49-F238E27FC236}">
                <a16:creationId xmlns:a16="http://schemas.microsoft.com/office/drawing/2014/main" id="{F1CC193C-500D-E62C-CA87-361E0F1EC293}"/>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25</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2528804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57840-3E73-DE58-9504-BA153036FD8D}"/>
              </a:ext>
            </a:extLst>
          </p:cNvPr>
          <p:cNvSpPr>
            <a:spLocks noGrp="1"/>
          </p:cNvSpPr>
          <p:nvPr>
            <p:ph type="title"/>
          </p:nvPr>
        </p:nvSpPr>
        <p:spPr/>
        <p:txBody>
          <a:bodyPr/>
          <a:lstStyle/>
          <a:p>
            <a:r>
              <a:rPr lang="en-US" altLang="en-US" sz="2800" dirty="0"/>
              <a:t>Purchasing or Modifying Equipment or Products</a:t>
            </a:r>
            <a:endParaRPr lang="en-US" dirty="0"/>
          </a:p>
        </p:txBody>
      </p:sp>
      <p:pic>
        <p:nvPicPr>
          <p:cNvPr id="10" name="Picture 9" descr="natural light lamp."/>
          <p:cNvPicPr>
            <a:picLocks noChangeAspect="1"/>
          </p:cNvPicPr>
          <p:nvPr/>
        </p:nvPicPr>
        <p:blipFill>
          <a:blip r:embed="rId2"/>
          <a:stretch>
            <a:fillRect/>
          </a:stretch>
        </p:blipFill>
        <p:spPr>
          <a:xfrm>
            <a:off x="3124200" y="2035176"/>
            <a:ext cx="1409700" cy="1541463"/>
          </a:xfrm>
          <a:prstGeom prst="rect">
            <a:avLst/>
          </a:prstGeom>
          <a:ln>
            <a:noFill/>
          </a:ln>
          <a:effectLst/>
        </p:spPr>
        <p:style>
          <a:lnRef idx="1">
            <a:schemeClr val="accent1"/>
          </a:lnRef>
          <a:fillRef idx="2">
            <a:schemeClr val="accent1"/>
          </a:fillRef>
          <a:effectRef idx="1">
            <a:schemeClr val="accent1"/>
          </a:effectRef>
          <a:fontRef idx="minor">
            <a:schemeClr val="dk1"/>
          </a:fontRef>
        </p:style>
      </p:pic>
      <p:pic>
        <p:nvPicPr>
          <p:cNvPr id="55303" name="Picture 10" descr="Watch with ti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2035176"/>
            <a:ext cx="1541463"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2" descr="Livescribe P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7925" y="2009776"/>
            <a:ext cx="1519238"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2" descr="Digital voice record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6926" y="3551239"/>
            <a:ext cx="1006475"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8" descr="Woman using speech recogni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3576638"/>
            <a:ext cx="2560638"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6" descr="iPad&#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1225" y="3735389"/>
            <a:ext cx="1785938"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9A994EC6-4632-CCD8-C189-079FF1DE5A30}"/>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26</a:t>
            </a:fld>
            <a:endParaRPr lang="en-US" sz="1600" dirty="0">
              <a:solidFill>
                <a:srgbClr val="002060"/>
              </a:solidFill>
              <a:latin typeface="Arial Nova" panose="020B05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5B3660-E126-8B58-B846-67467370A39C}"/>
              </a:ext>
            </a:extLst>
          </p:cNvPr>
          <p:cNvSpPr>
            <a:spLocks noGrp="1"/>
          </p:cNvSpPr>
          <p:nvPr>
            <p:ph type="title"/>
          </p:nvPr>
        </p:nvSpPr>
        <p:spPr/>
        <p:txBody>
          <a:bodyPr/>
          <a:lstStyle/>
          <a:p>
            <a:r>
              <a:rPr lang="en-US" dirty="0"/>
              <a:t>Situation: Equipment/Products 1</a:t>
            </a:r>
          </a:p>
        </p:txBody>
      </p:sp>
      <p:sp>
        <p:nvSpPr>
          <p:cNvPr id="56323" name="Content Placeholder 1"/>
          <p:cNvSpPr>
            <a:spLocks noGrp="1"/>
          </p:cNvSpPr>
          <p:nvPr>
            <p:ph idx="1"/>
          </p:nvPr>
        </p:nvSpPr>
        <p:spPr>
          <a:xfrm>
            <a:off x="581193" y="2180496"/>
            <a:ext cx="5972007" cy="3678303"/>
          </a:xfrm>
        </p:spPr>
        <p:txBody>
          <a:bodyPr>
            <a:normAutofit/>
          </a:bodyPr>
          <a:lstStyle/>
          <a:p>
            <a:pPr marL="0" indent="0">
              <a:buNone/>
            </a:pPr>
            <a:r>
              <a:rPr lang="en-US" altLang="en-US" sz="2600" b="0" dirty="0"/>
              <a:t>A mail clerk had difficulty remembering to go for his second mail collection run when he was involved in other tasks.</a:t>
            </a:r>
          </a:p>
        </p:txBody>
      </p:sp>
      <p:sp>
        <p:nvSpPr>
          <p:cNvPr id="5632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9E204E01-4732-4FB6-AEFD-5F337C558B52}" type="slidenum">
              <a:rPr lang="en-US" altLang="en-US" sz="1400">
                <a:solidFill>
                  <a:srgbClr val="FFFFFF"/>
                </a:solidFill>
              </a:rPr>
              <a:pPr>
                <a:spcBef>
                  <a:spcPct val="0"/>
                </a:spcBef>
                <a:buFontTx/>
                <a:buNone/>
              </a:pPr>
              <a:t>27</a:t>
            </a:fld>
            <a:endParaRPr lang="en-US" altLang="en-US" sz="1400">
              <a:solidFill>
                <a:srgbClr val="FFFFFF"/>
              </a:solidFill>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2"/>
          <a:srcRect l="7734" r="-129"/>
          <a:stretch/>
        </p:blipFill>
        <p:spPr>
          <a:xfrm>
            <a:off x="6792145" y="2205896"/>
            <a:ext cx="4818662" cy="3472471"/>
          </a:xfrm>
          <a:prstGeom prst="rect">
            <a:avLst/>
          </a:prstGeom>
        </p:spPr>
      </p:pic>
      <p:sp>
        <p:nvSpPr>
          <p:cNvPr id="4" name="Slide Number Placeholder 3">
            <a:extLst>
              <a:ext uri="{FF2B5EF4-FFF2-40B4-BE49-F238E27FC236}">
                <a16:creationId xmlns:a16="http://schemas.microsoft.com/office/drawing/2014/main" id="{063E4FA1-55C0-9CFD-2F75-37B2BE1DDABA}"/>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27</a:t>
            </a:fld>
            <a:endParaRPr lang="en-US" sz="1600" dirty="0">
              <a:solidFill>
                <a:srgbClr val="002060"/>
              </a:solidFill>
              <a:latin typeface="Arial Nova" panose="020B05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DB81-52B5-C075-2F78-EF2E68F28382}"/>
              </a:ext>
            </a:extLst>
          </p:cNvPr>
          <p:cNvSpPr>
            <a:spLocks noGrp="1"/>
          </p:cNvSpPr>
          <p:nvPr>
            <p:ph type="title"/>
          </p:nvPr>
        </p:nvSpPr>
        <p:spPr>
          <a:xfrm>
            <a:off x="581192" y="702156"/>
            <a:ext cx="11029616" cy="1013800"/>
          </a:xfrm>
        </p:spPr>
        <p:txBody>
          <a:bodyPr>
            <a:normAutofit/>
          </a:bodyPr>
          <a:lstStyle/>
          <a:p>
            <a:r>
              <a:rPr lang="en-US" dirty="0"/>
              <a:t>Solution: Equipment/Products 1</a:t>
            </a:r>
          </a:p>
        </p:txBody>
      </p:sp>
      <p:sp>
        <p:nvSpPr>
          <p:cNvPr id="10" name="Rectangle 9">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0637119-D652-B100-454D-4A2665CAD43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7225" y="2529423"/>
            <a:ext cx="4962525" cy="3312485"/>
          </a:xfrm>
          <a:prstGeom prst="rect">
            <a:avLst/>
          </a:prstGeom>
        </p:spPr>
      </p:pic>
      <p:sp>
        <p:nvSpPr>
          <p:cNvPr id="3" name="Content Placeholder 2">
            <a:extLst>
              <a:ext uri="{FF2B5EF4-FFF2-40B4-BE49-F238E27FC236}">
                <a16:creationId xmlns:a16="http://schemas.microsoft.com/office/drawing/2014/main" id="{3407E36B-CCB5-74FF-6382-348B50BE8FEA}"/>
              </a:ext>
            </a:extLst>
          </p:cNvPr>
          <p:cNvSpPr>
            <a:spLocks noGrp="1"/>
          </p:cNvSpPr>
          <p:nvPr>
            <p:ph idx="1"/>
          </p:nvPr>
        </p:nvSpPr>
        <p:spPr>
          <a:xfrm>
            <a:off x="6335805" y="2180496"/>
            <a:ext cx="5275001" cy="4045683"/>
          </a:xfrm>
        </p:spPr>
        <p:txBody>
          <a:bodyPr>
            <a:normAutofit/>
          </a:bodyPr>
          <a:lstStyle/>
          <a:p>
            <a:pPr marL="0" indent="0">
              <a:buNone/>
            </a:pPr>
            <a:r>
              <a:rPr lang="en-US" altLang="en-US" sz="2400" b="0" dirty="0"/>
              <a:t>The mail clerk was provided with a watch that had a timer set for when he needed to start his run. The watch vibrated to alert him it was time to go.</a:t>
            </a:r>
            <a:endParaRPr lang="en-US" sz="2400" dirty="0">
              <a:cs typeface="Arial" charset="0"/>
            </a:endParaRPr>
          </a:p>
        </p:txBody>
      </p:sp>
      <p:sp>
        <p:nvSpPr>
          <p:cNvPr id="6" name="Slide Number Placeholder 3">
            <a:extLst>
              <a:ext uri="{FF2B5EF4-FFF2-40B4-BE49-F238E27FC236}">
                <a16:creationId xmlns:a16="http://schemas.microsoft.com/office/drawing/2014/main" id="{F2473D1F-76AE-AE34-7F6B-85C319270323}"/>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28</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686130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7D25-2F24-3BAF-D7E3-234D3E998B7A}"/>
              </a:ext>
            </a:extLst>
          </p:cNvPr>
          <p:cNvSpPr>
            <a:spLocks noGrp="1"/>
          </p:cNvSpPr>
          <p:nvPr>
            <p:ph type="title"/>
          </p:nvPr>
        </p:nvSpPr>
        <p:spPr/>
        <p:txBody>
          <a:bodyPr/>
          <a:lstStyle/>
          <a:p>
            <a:r>
              <a:rPr lang="en-US" dirty="0"/>
              <a:t>Situation: Equipment/Products 2</a:t>
            </a:r>
          </a:p>
        </p:txBody>
      </p:sp>
      <p:sp>
        <p:nvSpPr>
          <p:cNvPr id="56323" name="Content Placeholder 1"/>
          <p:cNvSpPr>
            <a:spLocks noGrp="1"/>
          </p:cNvSpPr>
          <p:nvPr>
            <p:ph idx="1"/>
          </p:nvPr>
        </p:nvSpPr>
        <p:spPr>
          <a:xfrm>
            <a:off x="581193" y="2180496"/>
            <a:ext cx="6962607" cy="3678303"/>
          </a:xfrm>
        </p:spPr>
        <p:txBody>
          <a:bodyPr>
            <a:normAutofit/>
          </a:bodyPr>
          <a:lstStyle/>
          <a:p>
            <a:pPr marL="0" indent="0"/>
            <a:endParaRPr lang="en-US" altLang="en-US" sz="2000" dirty="0"/>
          </a:p>
          <a:p>
            <a:pPr marL="0" indent="0">
              <a:buNone/>
            </a:pPr>
            <a:r>
              <a:rPr lang="en-US" altLang="en-US" sz="2600" b="0" dirty="0"/>
              <a:t>An activities aide in an extended living facility had difficulty writing documentation in the daily log for the groups she assisted.</a:t>
            </a:r>
          </a:p>
        </p:txBody>
      </p:sp>
      <p:sp>
        <p:nvSpPr>
          <p:cNvPr id="5632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defRPr/>
            </a:pPr>
            <a:fld id="{9E204E01-4732-4FB6-AEFD-5F337C558B52}" type="slidenum">
              <a:rPr lang="en-US" altLang="en-US" sz="1400">
                <a:solidFill>
                  <a:srgbClr val="FFFFFF"/>
                </a:solidFill>
              </a:rPr>
              <a:pPr>
                <a:spcBef>
                  <a:spcPct val="0"/>
                </a:spcBef>
                <a:defRPr/>
              </a:pPr>
              <a:t>29</a:t>
            </a:fld>
            <a:endParaRPr lang="en-US" altLang="en-US" sz="1400">
              <a:solidFill>
                <a:srgbClr val="FFFFFF"/>
              </a:solidFill>
            </a:endParaRPr>
          </a:p>
        </p:txBody>
      </p:sp>
      <p:sp>
        <p:nvSpPr>
          <p:cNvPr id="4" name="Slide Number Placeholder 3">
            <a:extLst>
              <a:ext uri="{FF2B5EF4-FFF2-40B4-BE49-F238E27FC236}">
                <a16:creationId xmlns:a16="http://schemas.microsoft.com/office/drawing/2014/main" id="{B72D18C8-35C6-3A56-D206-B486F5F4FFAA}"/>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29</a:t>
            </a:fld>
            <a:endParaRPr lang="en-US" sz="1600" dirty="0">
              <a:solidFill>
                <a:srgbClr val="002060"/>
              </a:solidFill>
              <a:latin typeface="Arial Nova" panose="020B0504020202020204" pitchFamily="34" charset="0"/>
            </a:endParaRPr>
          </a:p>
        </p:txBody>
      </p:sp>
      <p:pic>
        <p:nvPicPr>
          <p:cNvPr id="8" name="Picture 7">
            <a:extLst>
              <a:ext uri="{FF2B5EF4-FFF2-40B4-BE49-F238E27FC236}">
                <a16:creationId xmlns:a16="http://schemas.microsoft.com/office/drawing/2014/main" id="{C7E35A2C-6663-BC9B-4B21-595CEB6B00F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7761" t="2244" r="24112" b="-2244"/>
          <a:stretch/>
        </p:blipFill>
        <p:spPr>
          <a:xfrm>
            <a:off x="7809518" y="1982348"/>
            <a:ext cx="3931919" cy="4074598"/>
          </a:xfrm>
          <a:prstGeom prst="rect">
            <a:avLst/>
          </a:prstGeom>
        </p:spPr>
      </p:pic>
    </p:spTree>
    <p:extLst>
      <p:ext uri="{BB962C8B-B14F-4D97-AF65-F5344CB8AC3E}">
        <p14:creationId xmlns:p14="http://schemas.microsoft.com/office/powerpoint/2010/main" val="3934752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8008D-A1B1-48E7-9142-864348FE1384}"/>
              </a:ext>
            </a:extLst>
          </p:cNvPr>
          <p:cNvSpPr>
            <a:spLocks noGrp="1"/>
          </p:cNvSpPr>
          <p:nvPr>
            <p:ph type="title"/>
          </p:nvPr>
        </p:nvSpPr>
        <p:spPr>
          <a:xfrm>
            <a:off x="581192" y="702156"/>
            <a:ext cx="11029616" cy="1013800"/>
          </a:xfrm>
        </p:spPr>
        <p:txBody>
          <a:bodyPr>
            <a:normAutofit/>
          </a:bodyPr>
          <a:lstStyle/>
          <a:p>
            <a:r>
              <a:rPr lang="en-US" dirty="0"/>
              <a:t>Your Partner in the Accommodation Process</a:t>
            </a:r>
          </a:p>
        </p:txBody>
      </p:sp>
      <p:sp>
        <p:nvSpPr>
          <p:cNvPr id="32" name="Rectangle 3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a:extLst>
              <a:ext uri="{FF2B5EF4-FFF2-40B4-BE49-F238E27FC236}">
                <a16:creationId xmlns:a16="http://schemas.microsoft.com/office/drawing/2014/main" id="{A4A1B826-792B-AC63-4E7B-903BC3BA35F6}"/>
              </a:ext>
              <a:ext uri="{C183D7F6-B498-43B3-948B-1728B52AA6E4}">
                <adec:decorative xmlns:adec="http://schemas.microsoft.com/office/drawing/2017/decorative" val="1"/>
              </a:ext>
            </a:extLst>
          </p:cNvPr>
          <p:cNvPicPr>
            <a:picLocks noChangeAspect="1"/>
          </p:cNvPicPr>
          <p:nvPr/>
        </p:nvPicPr>
        <p:blipFill rotWithShape="1">
          <a:blip r:embed="rId3"/>
          <a:srcRect r="23508" b="2"/>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0A9BE634-BA18-4335-B1F2-1D428334F2AC}"/>
              </a:ext>
            </a:extLst>
          </p:cNvPr>
          <p:cNvSpPr>
            <a:spLocks noGrp="1"/>
          </p:cNvSpPr>
          <p:nvPr>
            <p:ph idx="1"/>
          </p:nvPr>
        </p:nvSpPr>
        <p:spPr>
          <a:xfrm>
            <a:off x="6206167" y="2180496"/>
            <a:ext cx="5404639" cy="4408194"/>
          </a:xfrm>
        </p:spPr>
        <p:txBody>
          <a:bodyPr>
            <a:normAutofit lnSpcReduction="10000"/>
          </a:bodyPr>
          <a:lstStyle/>
          <a:p>
            <a:pPr marL="0" lvl="1" indent="0">
              <a:buClr>
                <a:srgbClr val="002060"/>
              </a:buClr>
              <a:buNone/>
            </a:pPr>
            <a:r>
              <a:rPr lang="en-US" sz="2400" dirty="0">
                <a:latin typeface="Arial Nova" panose="020B0504020202020204" pitchFamily="34" charset="0"/>
              </a:rPr>
              <a:t>Practical guidance and technical assistance for employers, people </a:t>
            </a:r>
            <a:br>
              <a:rPr lang="en-US" sz="2400" dirty="0">
                <a:latin typeface="Arial Nova" panose="020B0504020202020204" pitchFamily="34" charset="0"/>
              </a:rPr>
            </a:br>
            <a:r>
              <a:rPr lang="en-US" sz="2400" dirty="0">
                <a:latin typeface="Arial Nova" panose="020B0504020202020204" pitchFamily="34" charset="0"/>
              </a:rPr>
              <a:t>with disabilities, and others on:</a:t>
            </a:r>
          </a:p>
          <a:p>
            <a:pPr marL="555750" lvl="2" indent="-285750">
              <a:spcAft>
                <a:spcPts val="1200"/>
              </a:spcAft>
              <a:buClr>
                <a:srgbClr val="002060"/>
              </a:buClr>
              <a:buFont typeface="Wingdings" panose="05000000000000000000" pitchFamily="2" charset="2"/>
              <a:buChar char="§"/>
            </a:pPr>
            <a:r>
              <a:rPr lang="en-US" sz="2200" dirty="0">
                <a:latin typeface="Arial Nova" panose="020B0504020202020204" pitchFamily="34" charset="0"/>
              </a:rPr>
              <a:t>Accommodation process strategies</a:t>
            </a:r>
          </a:p>
          <a:p>
            <a:pPr marL="555750" lvl="2" indent="-285750">
              <a:spcAft>
                <a:spcPts val="1200"/>
              </a:spcAft>
              <a:buClr>
                <a:srgbClr val="002060"/>
              </a:buClr>
              <a:buFont typeface="Wingdings" panose="05000000000000000000" pitchFamily="2" charset="2"/>
              <a:buChar char="§"/>
            </a:pPr>
            <a:r>
              <a:rPr lang="en-US" sz="2200" dirty="0">
                <a:latin typeface="Arial Nova" panose="020B0504020202020204" pitchFamily="34" charset="0"/>
              </a:rPr>
              <a:t>Job accommodation solutions</a:t>
            </a:r>
          </a:p>
          <a:p>
            <a:pPr marL="555750" lvl="2" indent="-285750">
              <a:spcAft>
                <a:spcPts val="1200"/>
              </a:spcAft>
              <a:buClr>
                <a:srgbClr val="002060"/>
              </a:buClr>
              <a:buFont typeface="Wingdings" panose="05000000000000000000" pitchFamily="2" charset="2"/>
              <a:buChar char="§"/>
            </a:pPr>
            <a:r>
              <a:rPr lang="en-US" sz="2200" dirty="0">
                <a:latin typeface="Arial Nova" panose="020B0504020202020204" pitchFamily="34" charset="0"/>
              </a:rPr>
              <a:t>Title I of the ADA and related legislation</a:t>
            </a:r>
          </a:p>
          <a:p>
            <a:pPr marL="555750" lvl="2" indent="-285750">
              <a:buClr>
                <a:srgbClr val="002060"/>
              </a:buClr>
              <a:buFont typeface="Wingdings" panose="05000000000000000000" pitchFamily="2" charset="2"/>
              <a:buChar char="§"/>
            </a:pPr>
            <a:r>
              <a:rPr lang="en-US" sz="2200" dirty="0">
                <a:latin typeface="Arial Nova" panose="020B0504020202020204" pitchFamily="34" charset="0"/>
              </a:rPr>
              <a:t>Self-employment and entrepreneurship options for </a:t>
            </a:r>
            <a:br>
              <a:rPr lang="en-US" sz="2200" dirty="0">
                <a:latin typeface="Arial Nova" panose="020B0504020202020204" pitchFamily="34" charset="0"/>
              </a:rPr>
            </a:br>
            <a:r>
              <a:rPr lang="en-US" sz="2200" dirty="0">
                <a:latin typeface="Arial Nova" panose="020B0504020202020204" pitchFamily="34" charset="0"/>
              </a:rPr>
              <a:t>people with disabilities</a:t>
            </a:r>
          </a:p>
          <a:p>
            <a:endParaRPr lang="en-US" dirty="0"/>
          </a:p>
        </p:txBody>
      </p:sp>
      <p:sp>
        <p:nvSpPr>
          <p:cNvPr id="4" name="Slide Number Placeholder 3">
            <a:extLst>
              <a:ext uri="{FF2B5EF4-FFF2-40B4-BE49-F238E27FC236}">
                <a16:creationId xmlns:a16="http://schemas.microsoft.com/office/drawing/2014/main" id="{530C0F51-81D8-8A2A-1CFA-8F8AA4C5BD4B}"/>
              </a:ext>
            </a:extLst>
          </p:cNvPr>
          <p:cNvSpPr>
            <a:spLocks noGrp="1"/>
          </p:cNvSpPr>
          <p:nvPr>
            <p:ph type="sldNum" sz="quarter" idx="12"/>
          </p:nvPr>
        </p:nvSpPr>
        <p:spPr>
          <a:xfrm>
            <a:off x="10688929" y="55053"/>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310825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608BA-65FC-9775-ACD7-3341682D3BC9}"/>
              </a:ext>
            </a:extLst>
          </p:cNvPr>
          <p:cNvSpPr>
            <a:spLocks noGrp="1"/>
          </p:cNvSpPr>
          <p:nvPr>
            <p:ph type="title"/>
          </p:nvPr>
        </p:nvSpPr>
        <p:spPr>
          <a:xfrm>
            <a:off x="581192" y="702156"/>
            <a:ext cx="11029616" cy="1013800"/>
          </a:xfrm>
        </p:spPr>
        <p:txBody>
          <a:bodyPr>
            <a:normAutofit/>
          </a:bodyPr>
          <a:lstStyle/>
          <a:p>
            <a:r>
              <a:rPr lang="en-US" dirty="0"/>
              <a:t>Solution: Equipment/Products 2</a:t>
            </a:r>
          </a:p>
        </p:txBody>
      </p:sp>
      <p:sp>
        <p:nvSpPr>
          <p:cNvPr id="12" name="Rectangle 1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F9A1E1C-87D8-8134-6D50-A91CA63533B8}"/>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32140" t="1" r="286" b="26891"/>
          <a:stretch/>
        </p:blipFill>
        <p:spPr>
          <a:xfrm>
            <a:off x="685800" y="2420257"/>
            <a:ext cx="4937760" cy="3566160"/>
          </a:xfrm>
          <a:prstGeom prst="rect">
            <a:avLst/>
          </a:prstGeom>
        </p:spPr>
      </p:pic>
      <p:sp>
        <p:nvSpPr>
          <p:cNvPr id="6" name="Content Placeholder 5">
            <a:extLst>
              <a:ext uri="{FF2B5EF4-FFF2-40B4-BE49-F238E27FC236}">
                <a16:creationId xmlns:a16="http://schemas.microsoft.com/office/drawing/2014/main" id="{64DCF349-660D-C278-1B51-78831A8E0798}"/>
              </a:ext>
            </a:extLst>
          </p:cNvPr>
          <p:cNvSpPr>
            <a:spLocks noGrp="1"/>
          </p:cNvSpPr>
          <p:nvPr>
            <p:ph idx="1"/>
          </p:nvPr>
        </p:nvSpPr>
        <p:spPr>
          <a:xfrm>
            <a:off x="6335805" y="2180496"/>
            <a:ext cx="5275001" cy="4045683"/>
          </a:xfrm>
        </p:spPr>
        <p:txBody>
          <a:bodyPr>
            <a:normAutofit/>
          </a:bodyPr>
          <a:lstStyle/>
          <a:p>
            <a:pPr marL="0" indent="0">
              <a:buNone/>
            </a:pPr>
            <a:r>
              <a:rPr lang="en-US" altLang="en-US" sz="2400" b="0" dirty="0"/>
              <a:t>The aide was provided speech-to-text software that allowed her to dictate her notes, print them out, and then place them in the log/binder.</a:t>
            </a:r>
            <a:endParaRPr lang="en-US" sz="2400" dirty="0">
              <a:cs typeface="Arial" charset="0"/>
            </a:endParaRPr>
          </a:p>
          <a:p>
            <a:endParaRPr lang="en-US" dirty="0"/>
          </a:p>
        </p:txBody>
      </p:sp>
      <p:sp>
        <p:nvSpPr>
          <p:cNvPr id="8" name="Slide Number Placeholder 3">
            <a:extLst>
              <a:ext uri="{FF2B5EF4-FFF2-40B4-BE49-F238E27FC236}">
                <a16:creationId xmlns:a16="http://schemas.microsoft.com/office/drawing/2014/main" id="{0DF7AB78-B740-9B54-C3FF-D9955A663872}"/>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30</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2279615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3937-4CB3-F7DE-682B-04E101506415}"/>
              </a:ext>
            </a:extLst>
          </p:cNvPr>
          <p:cNvSpPr>
            <a:spLocks noGrp="1"/>
          </p:cNvSpPr>
          <p:nvPr>
            <p:ph type="title"/>
          </p:nvPr>
        </p:nvSpPr>
        <p:spPr/>
        <p:txBody>
          <a:bodyPr/>
          <a:lstStyle/>
          <a:p>
            <a:r>
              <a:rPr lang="en-US" dirty="0"/>
              <a:t>Making Work-sites accessible</a:t>
            </a:r>
          </a:p>
        </p:txBody>
      </p:sp>
      <p:pic>
        <p:nvPicPr>
          <p:cNvPr id="23556" name="Picture 4" descr="accessible parking sign."/>
          <p:cNvPicPr>
            <a:picLocks noChangeAspect="1" noChangeArrowheads="1"/>
          </p:cNvPicPr>
          <p:nvPr/>
        </p:nvPicPr>
        <p:blipFill>
          <a:blip r:embed="rId2" cstate="print"/>
          <a:srcRect/>
          <a:stretch>
            <a:fillRect/>
          </a:stretch>
        </p:blipFill>
        <p:spPr bwMode="auto">
          <a:xfrm>
            <a:off x="1783278" y="2360612"/>
            <a:ext cx="2397125" cy="3355975"/>
          </a:xfrm>
          <a:prstGeom prst="rect">
            <a:avLst/>
          </a:prstGeom>
          <a:ln>
            <a:headEnd/>
            <a:tailEnd/>
          </a:ln>
        </p:spPr>
        <p:style>
          <a:lnRef idx="0">
            <a:schemeClr val="accent1"/>
          </a:lnRef>
          <a:fillRef idx="3">
            <a:schemeClr val="accent1"/>
          </a:fillRef>
          <a:effectRef idx="3">
            <a:schemeClr val="accent1"/>
          </a:effectRef>
          <a:fontRef idx="minor">
            <a:schemeClr val="lt1"/>
          </a:fontRef>
        </p:style>
      </p:pic>
      <p:pic>
        <p:nvPicPr>
          <p:cNvPr id="4" name="Picture 3" descr="threshhold ramp."/>
          <p:cNvPicPr>
            <a:picLocks noChangeAspect="1"/>
          </p:cNvPicPr>
          <p:nvPr/>
        </p:nvPicPr>
        <p:blipFill>
          <a:blip r:embed="rId3" cstate="print"/>
          <a:stretch>
            <a:fillRect/>
          </a:stretch>
        </p:blipFill>
        <p:spPr>
          <a:xfrm>
            <a:off x="4888517" y="3047999"/>
            <a:ext cx="2404369" cy="1981200"/>
          </a:xfrm>
          <a:prstGeom prst="rect">
            <a:avLst/>
          </a:prstGeom>
        </p:spPr>
        <p:style>
          <a:lnRef idx="0">
            <a:schemeClr val="accent1"/>
          </a:lnRef>
          <a:fillRef idx="3">
            <a:schemeClr val="accent1"/>
          </a:fillRef>
          <a:effectRef idx="3">
            <a:schemeClr val="accent1"/>
          </a:effectRef>
          <a:fontRef idx="minor">
            <a:schemeClr val="lt1"/>
          </a:fontRef>
        </p:style>
      </p:pic>
      <p:pic>
        <p:nvPicPr>
          <p:cNvPr id="6" name="Picture 5" descr="power door."/>
          <p:cNvPicPr>
            <a:picLocks noChangeAspect="1"/>
          </p:cNvPicPr>
          <p:nvPr/>
        </p:nvPicPr>
        <p:blipFill>
          <a:blip r:embed="rId4" cstate="print"/>
          <a:srcRect r="8917" b="6017"/>
          <a:stretch>
            <a:fillRect/>
          </a:stretch>
        </p:blipFill>
        <p:spPr>
          <a:xfrm>
            <a:off x="8001000" y="2438400"/>
            <a:ext cx="2362201" cy="3200400"/>
          </a:xfrm>
          <a:prstGeom prst="rect">
            <a:avLst/>
          </a:prstGeom>
        </p:spPr>
        <p:style>
          <a:lnRef idx="0">
            <a:schemeClr val="accent1"/>
          </a:lnRef>
          <a:fillRef idx="3">
            <a:schemeClr val="accent1"/>
          </a:fillRef>
          <a:effectRef idx="3">
            <a:schemeClr val="accent1"/>
          </a:effectRef>
          <a:fontRef idx="minor">
            <a:schemeClr val="lt1"/>
          </a:fontRef>
        </p:style>
      </p:pic>
      <p:sp>
        <p:nvSpPr>
          <p:cNvPr id="3" name="Slide Number Placeholder 3">
            <a:extLst>
              <a:ext uri="{FF2B5EF4-FFF2-40B4-BE49-F238E27FC236}">
                <a16:creationId xmlns:a16="http://schemas.microsoft.com/office/drawing/2014/main" id="{9B0A619A-920E-C3EF-9C17-CF92A18E6276}"/>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31</a:t>
            </a:fld>
            <a:endParaRPr lang="en-US" sz="1600" dirty="0">
              <a:solidFill>
                <a:srgbClr val="002060"/>
              </a:solidFill>
              <a:latin typeface="Arial Nova" panose="020B05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3E020-D615-D474-1C54-126743FF9AB5}"/>
              </a:ext>
            </a:extLst>
          </p:cNvPr>
          <p:cNvSpPr>
            <a:spLocks noGrp="1"/>
          </p:cNvSpPr>
          <p:nvPr>
            <p:ph type="title"/>
          </p:nvPr>
        </p:nvSpPr>
        <p:spPr/>
        <p:txBody>
          <a:bodyPr/>
          <a:lstStyle/>
          <a:p>
            <a:r>
              <a:rPr lang="en-US" dirty="0"/>
              <a:t>Situation: Accessible Work-sites 1</a:t>
            </a:r>
          </a:p>
        </p:txBody>
      </p:sp>
      <p:sp>
        <p:nvSpPr>
          <p:cNvPr id="59395" name="Content Placeholder 1"/>
          <p:cNvSpPr>
            <a:spLocks noGrp="1"/>
          </p:cNvSpPr>
          <p:nvPr>
            <p:ph sz="half" idx="1"/>
          </p:nvPr>
        </p:nvSpPr>
        <p:spPr>
          <a:xfrm>
            <a:off x="581192" y="2228003"/>
            <a:ext cx="7572207" cy="3633047"/>
          </a:xfrm>
        </p:spPr>
        <p:txBody>
          <a:bodyPr/>
          <a:lstStyle/>
          <a:p>
            <a:pPr marL="0" indent="0">
              <a:buNone/>
            </a:pPr>
            <a:r>
              <a:rPr lang="en-US" altLang="en-US" b="0" dirty="0"/>
              <a:t>An office worker was having difficulty with balance and walking steadily due to a brain injury. The employer had observed her falling a couple of times on the way to the printer and the restroom. </a:t>
            </a:r>
          </a:p>
        </p:txBody>
      </p:sp>
      <p:sp>
        <p:nvSpPr>
          <p:cNvPr id="59397" name="Slide Number Placeholder 2"/>
          <p:cNvSpPr>
            <a:spLocks noGrp="1"/>
          </p:cNvSpPr>
          <p:nvPr>
            <p:ph type="sldNum" sz="quarter" idx="12"/>
          </p:nvPr>
        </p:nvSpPr>
        <p:spPr bwMode="auto">
          <a:xfrm>
            <a:off x="10558300" y="5956137"/>
            <a:ext cx="105251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1197070-F661-4618-A4BD-3BFF53B0B74B}" type="slidenum">
              <a:rPr lang="en-US" altLang="en-US" sz="1400">
                <a:solidFill>
                  <a:srgbClr val="FFFFFF"/>
                </a:solidFill>
              </a:rPr>
              <a:pPr>
                <a:spcBef>
                  <a:spcPct val="0"/>
                </a:spcBef>
                <a:buFontTx/>
                <a:buNone/>
              </a:pPr>
              <a:t>32</a:t>
            </a:fld>
            <a:endParaRPr lang="en-US" altLang="en-US" sz="1400">
              <a:solidFill>
                <a:srgbClr val="FFFFFF"/>
              </a:solidFill>
            </a:endParaRPr>
          </a:p>
        </p:txBody>
      </p:sp>
      <p:pic>
        <p:nvPicPr>
          <p:cNvPr id="11" name="Picture 2">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3487" y="2178050"/>
            <a:ext cx="26098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ADC54EF4-174F-5383-808E-9771F6E81AA0}"/>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32</a:t>
            </a:fld>
            <a:endParaRPr lang="en-US" sz="1600" dirty="0">
              <a:solidFill>
                <a:srgbClr val="002060"/>
              </a:solidFill>
              <a:latin typeface="Arial Nova" panose="020B05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B17C4-E549-EE81-31CA-0707D43A46AD}"/>
              </a:ext>
            </a:extLst>
          </p:cNvPr>
          <p:cNvSpPr>
            <a:spLocks noGrp="1"/>
          </p:cNvSpPr>
          <p:nvPr>
            <p:ph type="title"/>
          </p:nvPr>
        </p:nvSpPr>
        <p:spPr>
          <a:xfrm>
            <a:off x="581192" y="702156"/>
            <a:ext cx="11029616" cy="1013800"/>
          </a:xfrm>
        </p:spPr>
        <p:txBody>
          <a:bodyPr>
            <a:normAutofit/>
          </a:bodyPr>
          <a:lstStyle/>
          <a:p>
            <a:r>
              <a:rPr lang="en-US" dirty="0"/>
              <a:t>Solution: Accessible Work-sites 1</a:t>
            </a:r>
          </a:p>
        </p:txBody>
      </p:sp>
      <p:sp>
        <p:nvSpPr>
          <p:cNvPr id="12" name="Rectangle 1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0823F62F-8B36-6D99-A4CC-8F13E454AB53}"/>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3" b="2276"/>
          <a:stretch/>
        </p:blipFill>
        <p:spPr bwMode="auto">
          <a:xfrm>
            <a:off x="657225" y="2361056"/>
            <a:ext cx="4962525" cy="364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2AF29B2C-7BA2-D7CB-42D5-E1C50A433952}"/>
              </a:ext>
            </a:extLst>
          </p:cNvPr>
          <p:cNvSpPr>
            <a:spLocks noGrp="1"/>
          </p:cNvSpPr>
          <p:nvPr>
            <p:ph idx="1"/>
          </p:nvPr>
        </p:nvSpPr>
        <p:spPr>
          <a:xfrm>
            <a:off x="6206167" y="2180496"/>
            <a:ext cx="5539300" cy="4045683"/>
          </a:xfrm>
        </p:spPr>
        <p:txBody>
          <a:bodyPr>
            <a:normAutofit/>
          </a:bodyPr>
          <a:lstStyle/>
          <a:p>
            <a:pPr marL="0" indent="0">
              <a:buNone/>
            </a:pPr>
            <a:r>
              <a:rPr lang="en-US" altLang="en-US" sz="2400" b="0" dirty="0"/>
              <a:t>The employee was provided with handrails to and from her workspace and the common areas, her own printer, and her workstation setup was changed for easier access to files, materials, and equipment. </a:t>
            </a:r>
          </a:p>
        </p:txBody>
      </p:sp>
      <p:sp>
        <p:nvSpPr>
          <p:cNvPr id="8" name="Slide Number Placeholder 3">
            <a:extLst>
              <a:ext uri="{FF2B5EF4-FFF2-40B4-BE49-F238E27FC236}">
                <a16:creationId xmlns:a16="http://schemas.microsoft.com/office/drawing/2014/main" id="{A4921A05-A13B-B78B-432D-B8CC9D30D990}"/>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33</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3590370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5A03B-B059-2613-88C7-18613C5C2F0E}"/>
              </a:ext>
            </a:extLst>
          </p:cNvPr>
          <p:cNvSpPr>
            <a:spLocks noGrp="1"/>
          </p:cNvSpPr>
          <p:nvPr>
            <p:ph type="title"/>
          </p:nvPr>
        </p:nvSpPr>
        <p:spPr/>
        <p:txBody>
          <a:bodyPr/>
          <a:lstStyle/>
          <a:p>
            <a:r>
              <a:rPr lang="en-US" dirty="0"/>
              <a:t>Situation: Accessible Work-sites 2</a:t>
            </a:r>
          </a:p>
        </p:txBody>
      </p:sp>
      <p:sp>
        <p:nvSpPr>
          <p:cNvPr id="59395" name="Content Placeholder 1"/>
          <p:cNvSpPr>
            <a:spLocks noGrp="1"/>
          </p:cNvSpPr>
          <p:nvPr>
            <p:ph sz="half" idx="1"/>
          </p:nvPr>
        </p:nvSpPr>
        <p:spPr>
          <a:xfrm>
            <a:off x="581192" y="2228003"/>
            <a:ext cx="7953207" cy="3633047"/>
          </a:xfrm>
        </p:spPr>
        <p:txBody>
          <a:bodyPr/>
          <a:lstStyle/>
          <a:p>
            <a:pPr marL="0" indent="0"/>
            <a:endParaRPr lang="en-US" altLang="en-US" dirty="0"/>
          </a:p>
          <a:p>
            <a:pPr marL="0" indent="0">
              <a:buNone/>
            </a:pPr>
            <a:r>
              <a:rPr lang="en-US" altLang="en-US" b="0" dirty="0"/>
              <a:t>A food prep worker in a café had difficulty standing for her shift with only a thirty-minute lunch and short afternoon break. Her work became sloppy in the afternoons due to her fatigue.</a:t>
            </a:r>
          </a:p>
          <a:p>
            <a:pPr marL="0" indent="0"/>
            <a:endParaRPr lang="en-US" altLang="en-US" b="0" dirty="0"/>
          </a:p>
        </p:txBody>
      </p:sp>
      <p:sp>
        <p:nvSpPr>
          <p:cNvPr id="59397" name="Slide Number Placeholder 2"/>
          <p:cNvSpPr>
            <a:spLocks noGrp="1"/>
          </p:cNvSpPr>
          <p:nvPr>
            <p:ph type="sldNum" sz="quarter" idx="12"/>
          </p:nvPr>
        </p:nvSpPr>
        <p:spPr bwMode="auto">
          <a:xfrm>
            <a:off x="10558300" y="5956137"/>
            <a:ext cx="105251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defRPr/>
            </a:pPr>
            <a:fld id="{71197070-F661-4618-A4BD-3BFF53B0B74B}" type="slidenum">
              <a:rPr lang="en-US" altLang="en-US" sz="1400">
                <a:solidFill>
                  <a:srgbClr val="FFFFFF"/>
                </a:solidFill>
              </a:rPr>
              <a:pPr>
                <a:spcBef>
                  <a:spcPct val="0"/>
                </a:spcBef>
                <a:defRPr/>
              </a:pPr>
              <a:t>34</a:t>
            </a:fld>
            <a:endParaRPr lang="en-US" altLang="en-US" sz="1400">
              <a:solidFill>
                <a:srgbClr val="FFFFFF"/>
              </a:solidFill>
            </a:endParaRPr>
          </a:p>
        </p:txBody>
      </p:sp>
      <p:pic>
        <p:nvPicPr>
          <p:cNvPr id="3" name="Picture 2">
            <a:extLst>
              <a:ext uri="{FF2B5EF4-FFF2-40B4-BE49-F238E27FC236}">
                <a16:creationId xmlns:a16="http://schemas.microsoft.com/office/drawing/2014/main" id="{2AF8D1B1-83B6-EFF8-D51A-88BE9501125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922387" y="2027470"/>
            <a:ext cx="2819050" cy="3947852"/>
          </a:xfrm>
          <a:prstGeom prst="rect">
            <a:avLst/>
          </a:prstGeom>
        </p:spPr>
      </p:pic>
      <p:sp>
        <p:nvSpPr>
          <p:cNvPr id="5" name="Slide Number Placeholder 3">
            <a:extLst>
              <a:ext uri="{FF2B5EF4-FFF2-40B4-BE49-F238E27FC236}">
                <a16:creationId xmlns:a16="http://schemas.microsoft.com/office/drawing/2014/main" id="{239D7C16-04ED-D4CD-94F8-7556F9105968}"/>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34</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69718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B9F054-53D5-0882-CD65-1894970B5D14}"/>
              </a:ext>
            </a:extLst>
          </p:cNvPr>
          <p:cNvSpPr>
            <a:spLocks noGrp="1"/>
          </p:cNvSpPr>
          <p:nvPr>
            <p:ph type="title"/>
          </p:nvPr>
        </p:nvSpPr>
        <p:spPr/>
        <p:txBody>
          <a:bodyPr/>
          <a:lstStyle/>
          <a:p>
            <a:r>
              <a:rPr lang="en-US" dirty="0"/>
              <a:t>Solution: Accessible Work-sites 2</a:t>
            </a:r>
          </a:p>
        </p:txBody>
      </p:sp>
      <p:sp>
        <p:nvSpPr>
          <p:cNvPr id="60418" name="Content Placeholder 1"/>
          <p:cNvSpPr>
            <a:spLocks noGrp="1"/>
          </p:cNvSpPr>
          <p:nvPr>
            <p:ph sz="half" idx="1"/>
          </p:nvPr>
        </p:nvSpPr>
        <p:spPr>
          <a:xfrm>
            <a:off x="581192" y="2228003"/>
            <a:ext cx="8639007" cy="3633047"/>
          </a:xfrm>
        </p:spPr>
        <p:txBody>
          <a:bodyPr>
            <a:normAutofit/>
          </a:bodyPr>
          <a:lstStyle/>
          <a:p>
            <a:pPr marL="0" indent="0">
              <a:buNone/>
            </a:pPr>
            <a:r>
              <a:rPr lang="en-US" altLang="en-US" b="0" dirty="0"/>
              <a:t>The employee was provided with a both an anti-fatigue mat to help her back and legs and a stand/lean stool that allowed her the ability to work in an upright position while her weight rested on the padded seat.</a:t>
            </a:r>
          </a:p>
        </p:txBody>
      </p:sp>
      <p:sp>
        <p:nvSpPr>
          <p:cNvPr id="60419" name="Slide Number Placeholder 2"/>
          <p:cNvSpPr>
            <a:spLocks noGrp="1"/>
          </p:cNvSpPr>
          <p:nvPr>
            <p:ph type="sldNum" sz="quarter" idx="12"/>
          </p:nvPr>
        </p:nvSpPr>
        <p:spPr bwMode="auto">
          <a:xfrm>
            <a:off x="10558300" y="5956137"/>
            <a:ext cx="105251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defRPr/>
            </a:pPr>
            <a:fld id="{EA92E71B-00AC-4E68-A9AE-5C94BBF33C2D}" type="slidenum">
              <a:rPr lang="en-US" altLang="en-US" sz="1400">
                <a:solidFill>
                  <a:srgbClr val="FFFFFF"/>
                </a:solidFill>
              </a:rPr>
              <a:pPr>
                <a:spcBef>
                  <a:spcPct val="0"/>
                </a:spcBef>
                <a:defRPr/>
              </a:pPr>
              <a:t>35</a:t>
            </a:fld>
            <a:endParaRPr lang="en-US" altLang="en-US" sz="1400">
              <a:solidFill>
                <a:srgbClr val="FFFFFF"/>
              </a:solidFill>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25000" y="2084311"/>
            <a:ext cx="2216437" cy="3861974"/>
          </a:xfrm>
          <a:prstGeom prst="rect">
            <a:avLst/>
          </a:prstGeom>
        </p:spPr>
      </p:pic>
      <p:sp>
        <p:nvSpPr>
          <p:cNvPr id="5" name="Slide Number Placeholder 3">
            <a:extLst>
              <a:ext uri="{FF2B5EF4-FFF2-40B4-BE49-F238E27FC236}">
                <a16:creationId xmlns:a16="http://schemas.microsoft.com/office/drawing/2014/main" id="{E93996E5-531E-C2B9-0F6D-21FA87AD46F9}"/>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35</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4000883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9" name="Rectangle 92168">
            <a:extLst>
              <a:ext uri="{FF2B5EF4-FFF2-40B4-BE49-F238E27FC236}">
                <a16:creationId xmlns:a16="http://schemas.microsoft.com/office/drawing/2014/main" id="{9CA8C65D-7200-4364-83A9-56FEE2B0C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2171" name="Rectangle 92170">
            <a:extLst>
              <a:ext uri="{FF2B5EF4-FFF2-40B4-BE49-F238E27FC236}">
                <a16:creationId xmlns:a16="http://schemas.microsoft.com/office/drawing/2014/main" id="{FBE0910E-BCC6-4CD1-9484-9DF343B84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92173" name="Rectangle 92172">
            <a:extLst>
              <a:ext uri="{FF2B5EF4-FFF2-40B4-BE49-F238E27FC236}">
                <a16:creationId xmlns:a16="http://schemas.microsoft.com/office/drawing/2014/main" id="{04D0C3A9-2770-4D11-B0E3-39390FEB3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92175" name="Rectangle 92174">
            <a:extLst>
              <a:ext uri="{FF2B5EF4-FFF2-40B4-BE49-F238E27FC236}">
                <a16:creationId xmlns:a16="http://schemas.microsoft.com/office/drawing/2014/main" id="{0CC8D560-7D8D-4328-BF6D-992C83ECB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92177" name="Rectangle 92176">
            <a:extLst>
              <a:ext uri="{FF2B5EF4-FFF2-40B4-BE49-F238E27FC236}">
                <a16:creationId xmlns:a16="http://schemas.microsoft.com/office/drawing/2014/main" id="{4CFB7F65-9106-4CAB-B5F1-B6B1476E7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63"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2" cstate="print"/>
          <a:srcRect l="8981" r="20232" b="1"/>
          <a:stretch/>
        </p:blipFill>
        <p:spPr bwMode="auto">
          <a:xfrm>
            <a:off x="446533" y="641102"/>
            <a:ext cx="3703322" cy="3465902"/>
          </a:xfrm>
          <a:prstGeom prst="rect">
            <a:avLst/>
          </a:prstGeom>
        </p:spPr>
        <p:style>
          <a:lnRef idx="0">
            <a:schemeClr val="accent1"/>
          </a:lnRef>
          <a:fillRef idx="3">
            <a:schemeClr val="accent1"/>
          </a:fillRef>
          <a:effectRef idx="3">
            <a:schemeClr val="accent1"/>
          </a:effectRef>
          <a:fontRef idx="minor">
            <a:schemeClr val="lt1"/>
          </a:fontRef>
        </p:style>
      </p:pic>
      <p:grpSp>
        <p:nvGrpSpPr>
          <p:cNvPr id="92179" name="Group 92178">
            <a:extLst>
              <a:ext uri="{FF2B5EF4-FFF2-40B4-BE49-F238E27FC236}">
                <a16:creationId xmlns:a16="http://schemas.microsoft.com/office/drawing/2014/main" id="{DA46084B-0DB4-4217-8429-5BB07C7130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92180" name="Rectangle 92179">
              <a:extLst>
                <a:ext uri="{FF2B5EF4-FFF2-40B4-BE49-F238E27FC236}">
                  <a16:creationId xmlns:a16="http://schemas.microsoft.com/office/drawing/2014/main" id="{1C96A87B-A6AF-49F9-A35C-DBCD32934F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2181" name="Rectangle 92180">
              <a:extLst>
                <a:ext uri="{FF2B5EF4-FFF2-40B4-BE49-F238E27FC236}">
                  <a16:creationId xmlns:a16="http://schemas.microsoft.com/office/drawing/2014/main" id="{E0996FEB-A7FD-41B5-AC7B-E2ED8B762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2182" name="Rectangle 92181">
              <a:extLst>
                <a:ext uri="{FF2B5EF4-FFF2-40B4-BE49-F238E27FC236}">
                  <a16:creationId xmlns:a16="http://schemas.microsoft.com/office/drawing/2014/main" id="{7F9DE51B-4C99-46DA-BAA8-AFBACAA90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92183" name="Rectangle 92182">
              <a:extLst>
                <a:ext uri="{FF2B5EF4-FFF2-40B4-BE49-F238E27FC236}">
                  <a16:creationId xmlns:a16="http://schemas.microsoft.com/office/drawing/2014/main" id="{2F3AC5DB-7693-457F-ACCC-7E0B50B98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6E31A8B-DD27-67F4-7967-023B8BBEF213}"/>
              </a:ext>
            </a:extLst>
          </p:cNvPr>
          <p:cNvSpPr>
            <a:spLocks noGrp="1"/>
          </p:cNvSpPr>
          <p:nvPr>
            <p:ph type="title"/>
          </p:nvPr>
        </p:nvSpPr>
        <p:spPr>
          <a:xfrm>
            <a:off x="581191" y="4334837"/>
            <a:ext cx="10993549" cy="1140874"/>
          </a:xfrm>
        </p:spPr>
        <p:txBody>
          <a:bodyPr vert="horz" lIns="91440" tIns="45720" rIns="91440" bIns="45720" rtlCol="0" anchor="b">
            <a:normAutofit/>
          </a:bodyPr>
          <a:lstStyle/>
          <a:p>
            <a:r>
              <a:rPr lang="en-US">
                <a:solidFill>
                  <a:srgbClr val="FFFFFF"/>
                </a:solidFill>
              </a:rPr>
              <a:t>Job Restructuring</a:t>
            </a:r>
          </a:p>
        </p:txBody>
      </p:sp>
      <p:pic>
        <p:nvPicPr>
          <p:cNvPr id="92162"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3" cstate="print"/>
          <a:srcRect l="3993" r="26022" b="3"/>
          <a:stretch/>
        </p:blipFill>
        <p:spPr bwMode="auto">
          <a:xfrm>
            <a:off x="4241831" y="641102"/>
            <a:ext cx="3703320" cy="3465902"/>
          </a:xfrm>
          <a:prstGeom prst="rect">
            <a:avLst/>
          </a:prstGeom>
        </p:spPr>
        <p:style>
          <a:lnRef idx="0">
            <a:schemeClr val="accent1"/>
          </a:lnRef>
          <a:fillRef idx="3">
            <a:schemeClr val="accent1"/>
          </a:fillRef>
          <a:effectRef idx="3">
            <a:schemeClr val="accent1"/>
          </a:effectRef>
          <a:fontRef idx="minor">
            <a:schemeClr val="lt1"/>
          </a:fontRef>
        </p:style>
      </p:pic>
      <p:pic>
        <p:nvPicPr>
          <p:cNvPr id="92164" name="Picture 4">
            <a:extLst>
              <a:ext uri="{C183D7F6-B498-43B3-948B-1728B52AA6E4}">
                <adec:decorative xmlns:adec="http://schemas.microsoft.com/office/drawing/2017/decorative" val="1"/>
              </a:ext>
            </a:extLst>
          </p:cNvPr>
          <p:cNvPicPr>
            <a:picLocks noChangeAspect="1" noChangeArrowheads="1"/>
          </p:cNvPicPr>
          <p:nvPr/>
        </p:nvPicPr>
        <p:blipFill rotWithShape="1">
          <a:blip r:embed="rId4" cstate="print"/>
          <a:srcRect l="26279" r="527" b="-3"/>
          <a:stretch/>
        </p:blipFill>
        <p:spPr bwMode="auto">
          <a:xfrm>
            <a:off x="8037125" y="641074"/>
            <a:ext cx="3703322" cy="3465930"/>
          </a:xfrm>
          <a:prstGeom prst="rect">
            <a:avLst/>
          </a:prstGeom>
        </p:spPr>
        <p:style>
          <a:lnRef idx="0">
            <a:schemeClr val="accent1"/>
          </a:lnRef>
          <a:fillRef idx="3">
            <a:schemeClr val="accent1"/>
          </a:fillRef>
          <a:effectRef idx="3">
            <a:schemeClr val="accent1"/>
          </a:effectRef>
          <a:fontRef idx="minor">
            <a:schemeClr val="lt1"/>
          </a:fontRef>
        </p:style>
      </p:pic>
      <p:sp>
        <p:nvSpPr>
          <p:cNvPr id="3" name="Slide Number Placeholder 3">
            <a:extLst>
              <a:ext uri="{FF2B5EF4-FFF2-40B4-BE49-F238E27FC236}">
                <a16:creationId xmlns:a16="http://schemas.microsoft.com/office/drawing/2014/main" id="{247B0792-B50A-515F-6D1B-582ACDD57DC6}"/>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36</a:t>
            </a:fld>
            <a:endParaRPr lang="en-US" sz="1600" dirty="0">
              <a:solidFill>
                <a:srgbClr val="002060"/>
              </a:solidFill>
              <a:latin typeface="Arial Nova" panose="020B05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43C40-9235-CBED-A3A0-A40349CD7030}"/>
              </a:ext>
            </a:extLst>
          </p:cNvPr>
          <p:cNvSpPr>
            <a:spLocks noGrp="1"/>
          </p:cNvSpPr>
          <p:nvPr>
            <p:ph type="title"/>
          </p:nvPr>
        </p:nvSpPr>
        <p:spPr/>
        <p:txBody>
          <a:bodyPr/>
          <a:lstStyle/>
          <a:p>
            <a:r>
              <a:rPr lang="en-US" dirty="0"/>
              <a:t>Situation: Job Restructuring 1</a:t>
            </a:r>
          </a:p>
        </p:txBody>
      </p:sp>
      <p:sp>
        <p:nvSpPr>
          <p:cNvPr id="63490" name="Content Placeholder 2"/>
          <p:cNvSpPr>
            <a:spLocks noGrp="1"/>
          </p:cNvSpPr>
          <p:nvPr>
            <p:ph sz="half" idx="1"/>
          </p:nvPr>
        </p:nvSpPr>
        <p:spPr>
          <a:xfrm>
            <a:off x="581192" y="2228003"/>
            <a:ext cx="7800808" cy="3633047"/>
          </a:xfrm>
        </p:spPr>
        <p:txBody>
          <a:bodyPr>
            <a:normAutofit/>
          </a:bodyPr>
          <a:lstStyle/>
          <a:p>
            <a:pPr marL="0" indent="0" eaLnBrk="1" hangingPunct="1">
              <a:buNone/>
            </a:pPr>
            <a:r>
              <a:rPr lang="en-US" altLang="en-US" sz="2400" b="0" dirty="0"/>
              <a:t>An employee with seizures and a member of a cleaning crew is restricted from working on a ladder. He can perform all of the functions of his job except for the task of maintaining the overhead lighting fixtures.</a:t>
            </a:r>
          </a:p>
        </p:txBody>
      </p:sp>
      <p:sp>
        <p:nvSpPr>
          <p:cNvPr id="63491" name="Slide Number Placeholder 5"/>
          <p:cNvSpPr>
            <a:spLocks noGrp="1"/>
          </p:cNvSpPr>
          <p:nvPr>
            <p:ph type="sldNum" sz="quarter" idx="12"/>
          </p:nvPr>
        </p:nvSpPr>
        <p:spPr bwMode="auto">
          <a:xfrm>
            <a:off x="10558300" y="5956137"/>
            <a:ext cx="105251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4C39B68F-DE1B-4C48-8508-F7C1A6039A97}" type="slidenum">
              <a:rPr lang="en-US" altLang="en-US" sz="1400">
                <a:solidFill>
                  <a:srgbClr val="FFFFFF"/>
                </a:solidFill>
              </a:rPr>
              <a:pPr>
                <a:spcBef>
                  <a:spcPct val="0"/>
                </a:spcBef>
                <a:buFontTx/>
                <a:buNone/>
              </a:pPr>
              <a:t>37</a:t>
            </a:fld>
            <a:endParaRPr lang="en-US" altLang="en-US" sz="1400">
              <a:solidFill>
                <a:srgbClr val="FFFFFF"/>
              </a:solidFill>
            </a:endParaRPr>
          </a:p>
        </p:txBody>
      </p:sp>
      <p:pic>
        <p:nvPicPr>
          <p:cNvPr id="63492" name="Picture 1">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7972" t="3181" r="22949" b="3577"/>
          <a:stretch>
            <a:fillRect/>
          </a:stretch>
        </p:blipFill>
        <p:spPr bwMode="auto">
          <a:xfrm>
            <a:off x="9553408" y="2228003"/>
            <a:ext cx="2057400" cy="354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EEDC06B2-5671-D4FD-5E2A-CB4532DC6F46}"/>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37</a:t>
            </a:fld>
            <a:endParaRPr lang="en-US" sz="1600" dirty="0">
              <a:solidFill>
                <a:srgbClr val="002060"/>
              </a:solidFill>
              <a:latin typeface="Arial Nova" panose="020B05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5DA620-B58D-8CCF-5A1E-45EA7A74C8F5}"/>
              </a:ext>
            </a:extLst>
          </p:cNvPr>
          <p:cNvSpPr>
            <a:spLocks noGrp="1"/>
          </p:cNvSpPr>
          <p:nvPr>
            <p:ph type="title"/>
          </p:nvPr>
        </p:nvSpPr>
        <p:spPr>
          <a:xfrm>
            <a:off x="581192" y="702156"/>
            <a:ext cx="11029616" cy="1013800"/>
          </a:xfrm>
        </p:spPr>
        <p:txBody>
          <a:bodyPr>
            <a:normAutofit/>
          </a:bodyPr>
          <a:lstStyle/>
          <a:p>
            <a:r>
              <a:rPr lang="en-US" dirty="0"/>
              <a:t>Solution: Job Restructuring 1</a:t>
            </a:r>
          </a:p>
        </p:txBody>
      </p:sp>
      <p:sp>
        <p:nvSpPr>
          <p:cNvPr id="13" name="Rectangle 12">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1EE3AFF-5DC6-0F09-6A1C-B4EDF5560A3E}"/>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09" r="7115" b="-4"/>
          <a:stretch/>
        </p:blipFill>
        <p:spPr>
          <a:xfrm>
            <a:off x="657225" y="2361056"/>
            <a:ext cx="4962525" cy="3649219"/>
          </a:xfrm>
          <a:prstGeom prst="rect">
            <a:avLst/>
          </a:prstGeom>
        </p:spPr>
      </p:pic>
      <p:sp>
        <p:nvSpPr>
          <p:cNvPr id="7" name="Content Placeholder 6">
            <a:extLst>
              <a:ext uri="{FF2B5EF4-FFF2-40B4-BE49-F238E27FC236}">
                <a16:creationId xmlns:a16="http://schemas.microsoft.com/office/drawing/2014/main" id="{5F09F3AE-99AA-1CC8-52DA-15F9A127481F}"/>
              </a:ext>
            </a:extLst>
          </p:cNvPr>
          <p:cNvSpPr>
            <a:spLocks noGrp="1"/>
          </p:cNvSpPr>
          <p:nvPr>
            <p:ph idx="1"/>
          </p:nvPr>
        </p:nvSpPr>
        <p:spPr>
          <a:xfrm>
            <a:off x="6096001" y="2180496"/>
            <a:ext cx="5649466" cy="4045683"/>
          </a:xfrm>
        </p:spPr>
        <p:txBody>
          <a:bodyPr>
            <a:normAutofit/>
          </a:bodyPr>
          <a:lstStyle/>
          <a:p>
            <a:pPr marL="0" indent="0">
              <a:buNone/>
            </a:pPr>
            <a:r>
              <a:rPr lang="en-US" altLang="en-US" sz="2400" b="0" dirty="0"/>
              <a:t>The job tasks of a second crew member include cleaning a small kitchen in the employee’s lounge, which is a task the first crew member can perform. The employer switched these specific tasks performed by the two crew members.</a:t>
            </a:r>
          </a:p>
          <a:p>
            <a:endParaRPr lang="en-US" dirty="0"/>
          </a:p>
        </p:txBody>
      </p:sp>
      <p:sp>
        <p:nvSpPr>
          <p:cNvPr id="9" name="Slide Number Placeholder 3">
            <a:extLst>
              <a:ext uri="{FF2B5EF4-FFF2-40B4-BE49-F238E27FC236}">
                <a16:creationId xmlns:a16="http://schemas.microsoft.com/office/drawing/2014/main" id="{FCBF1C67-C399-A44F-6C84-5D10BB83D902}"/>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38</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1997594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2B293B-41D5-2A75-7614-D934186137F0}"/>
              </a:ext>
            </a:extLst>
          </p:cNvPr>
          <p:cNvSpPr>
            <a:spLocks noGrp="1"/>
          </p:cNvSpPr>
          <p:nvPr>
            <p:ph type="title"/>
          </p:nvPr>
        </p:nvSpPr>
        <p:spPr>
          <a:xfrm>
            <a:off x="581192" y="702156"/>
            <a:ext cx="11029616" cy="1013800"/>
          </a:xfrm>
        </p:spPr>
        <p:txBody>
          <a:bodyPr>
            <a:normAutofit/>
          </a:bodyPr>
          <a:lstStyle/>
          <a:p>
            <a:r>
              <a:rPr lang="en-US" dirty="0"/>
              <a:t>Situation: Job Restructuring 2</a:t>
            </a:r>
          </a:p>
        </p:txBody>
      </p:sp>
      <p:sp>
        <p:nvSpPr>
          <p:cNvPr id="17" name="Rectangle 12">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17DCBAC-887D-49CE-23B4-3FEEB26C18AB}"/>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5" r="8339" b="-4"/>
          <a:stretch/>
        </p:blipFill>
        <p:spPr>
          <a:xfrm>
            <a:off x="657225" y="2361056"/>
            <a:ext cx="4962525" cy="3649219"/>
          </a:xfrm>
          <a:prstGeom prst="rect">
            <a:avLst/>
          </a:prstGeom>
        </p:spPr>
      </p:pic>
      <p:sp>
        <p:nvSpPr>
          <p:cNvPr id="7" name="Content Placeholder 6">
            <a:extLst>
              <a:ext uri="{FF2B5EF4-FFF2-40B4-BE49-F238E27FC236}">
                <a16:creationId xmlns:a16="http://schemas.microsoft.com/office/drawing/2014/main" id="{7E62CF63-7BF9-8F44-5AFC-5B04527E1DB6}"/>
              </a:ext>
            </a:extLst>
          </p:cNvPr>
          <p:cNvSpPr>
            <a:spLocks noGrp="1"/>
          </p:cNvSpPr>
          <p:nvPr>
            <p:ph idx="1"/>
          </p:nvPr>
        </p:nvSpPr>
        <p:spPr>
          <a:xfrm>
            <a:off x="6061865" y="2180496"/>
            <a:ext cx="5683602" cy="4045683"/>
          </a:xfrm>
        </p:spPr>
        <p:txBody>
          <a:bodyPr>
            <a:normAutofit/>
          </a:bodyPr>
          <a:lstStyle/>
          <a:p>
            <a:pPr marL="0" indent="0">
              <a:buNone/>
            </a:pPr>
            <a:r>
              <a:rPr lang="en-US" altLang="en-US" sz="2400" b="0" dirty="0"/>
              <a:t>An employer required that all employees work overtime. An employee with Down syndrome asked to be excused from overtime because of fatigue and exacerbation of symptoms.</a:t>
            </a:r>
          </a:p>
          <a:p>
            <a:endParaRPr lang="en-US" dirty="0"/>
          </a:p>
        </p:txBody>
      </p:sp>
      <p:sp>
        <p:nvSpPr>
          <p:cNvPr id="9" name="Slide Number Placeholder 3">
            <a:extLst>
              <a:ext uri="{FF2B5EF4-FFF2-40B4-BE49-F238E27FC236}">
                <a16:creationId xmlns:a16="http://schemas.microsoft.com/office/drawing/2014/main" id="{3F4F6FCD-F87A-B84E-4FE2-439E7BC12971}"/>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39</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380555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226CE88-8485-4381-A424-E40CAF509933}"/>
              </a:ext>
            </a:extLst>
          </p:cNvPr>
          <p:cNvSpPr>
            <a:spLocks noGrp="1"/>
          </p:cNvSpPr>
          <p:nvPr>
            <p:ph type="title"/>
          </p:nvPr>
        </p:nvSpPr>
        <p:spPr>
          <a:xfrm>
            <a:off x="803189" y="1209184"/>
            <a:ext cx="3089189" cy="4734416"/>
          </a:xfrm>
        </p:spPr>
        <p:txBody>
          <a:bodyPr anchor="ctr">
            <a:normAutofit/>
          </a:bodyPr>
          <a:lstStyle/>
          <a:p>
            <a:r>
              <a:rPr lang="en-US" dirty="0"/>
              <a:t>Who can benefit from JAN Services?</a:t>
            </a:r>
          </a:p>
        </p:txBody>
      </p:sp>
      <p:sp>
        <p:nvSpPr>
          <p:cNvPr id="16" name="Rectangle 15">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24" name="Content Placeholder 23">
            <a:extLst>
              <a:ext uri="{FF2B5EF4-FFF2-40B4-BE49-F238E27FC236}">
                <a16:creationId xmlns:a16="http://schemas.microsoft.com/office/drawing/2014/main" id="{405298C3-4238-1671-E4E3-F638EECC4D5B}"/>
              </a:ext>
              <a:ext uri="{C183D7F6-B498-43B3-948B-1728B52AA6E4}">
                <adec:decorative xmlns:adec="http://schemas.microsoft.com/office/drawing/2017/decorative" val="1"/>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p:blipFill>
        <p:spPr>
          <a:xfrm>
            <a:off x="5166997" y="748932"/>
            <a:ext cx="5897880" cy="3931920"/>
          </a:xfrm>
        </p:spPr>
      </p:pic>
      <p:pic>
        <p:nvPicPr>
          <p:cNvPr id="5" name="Content Placeholder 4" descr="For Employers&#10;For Individuals&#10;For Others">
            <a:extLst>
              <a:ext uri="{FF2B5EF4-FFF2-40B4-BE49-F238E27FC236}">
                <a16:creationId xmlns:a16="http://schemas.microsoft.com/office/drawing/2014/main" id="{34B49037-39B0-4D58-80BC-0640C8F8CDE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41830" y="4829190"/>
            <a:ext cx="7748215" cy="1530273"/>
          </a:xfrm>
          <a:prstGeom prst="rect">
            <a:avLst/>
          </a:prstGeom>
        </p:spPr>
      </p:pic>
      <p:sp>
        <p:nvSpPr>
          <p:cNvPr id="4" name="Slide Number Placeholder 3">
            <a:extLst>
              <a:ext uri="{FF2B5EF4-FFF2-40B4-BE49-F238E27FC236}">
                <a16:creationId xmlns:a16="http://schemas.microsoft.com/office/drawing/2014/main" id="{2BA3BCCF-2BE8-BAEE-8BF2-8C075B041691}"/>
              </a:ext>
            </a:extLst>
          </p:cNvPr>
          <p:cNvSpPr>
            <a:spLocks noGrp="1"/>
          </p:cNvSpPr>
          <p:nvPr>
            <p:ph type="sldNum" sz="quarter" idx="12"/>
          </p:nvPr>
        </p:nvSpPr>
        <p:spPr>
          <a:xfrm>
            <a:off x="10688929" y="55053"/>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736463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E21E1-6491-F641-58CA-0C1C5858526B}"/>
              </a:ext>
            </a:extLst>
          </p:cNvPr>
          <p:cNvSpPr>
            <a:spLocks noGrp="1"/>
          </p:cNvSpPr>
          <p:nvPr>
            <p:ph type="title"/>
          </p:nvPr>
        </p:nvSpPr>
        <p:spPr/>
        <p:txBody>
          <a:bodyPr/>
          <a:lstStyle/>
          <a:p>
            <a:r>
              <a:rPr lang="en-US" dirty="0"/>
              <a:t>Solution: Job Restructuring 2</a:t>
            </a:r>
          </a:p>
        </p:txBody>
      </p:sp>
      <p:sp>
        <p:nvSpPr>
          <p:cNvPr id="6" name="Subtitle 5"/>
          <p:cNvSpPr>
            <a:spLocks noGrp="1"/>
          </p:cNvSpPr>
          <p:nvPr>
            <p:ph idx="1"/>
          </p:nvPr>
        </p:nvSpPr>
        <p:spPr>
          <a:xfrm>
            <a:off x="581193" y="2180496"/>
            <a:ext cx="6124407" cy="3678303"/>
          </a:xfrm>
        </p:spPr>
        <p:txBody>
          <a:bodyPr>
            <a:normAutofit/>
          </a:bodyPr>
          <a:lstStyle/>
          <a:p>
            <a:pPr marL="0" indent="0" eaLnBrk="1" hangingPunct="1">
              <a:spcBef>
                <a:spcPct val="0"/>
              </a:spcBef>
              <a:buNone/>
              <a:defRPr/>
            </a:pPr>
            <a:r>
              <a:rPr lang="en-US" sz="2400" b="0" dirty="0">
                <a:solidFill>
                  <a:srgbClr val="002060"/>
                </a:solidFill>
                <a:cs typeface="Arial" charset="0"/>
              </a:rPr>
              <a:t>The employer denied the request, stating that overtime is an essential function. </a:t>
            </a:r>
          </a:p>
          <a:p>
            <a:pPr marL="0" indent="0" eaLnBrk="1" hangingPunct="1">
              <a:spcBef>
                <a:spcPct val="0"/>
              </a:spcBef>
              <a:buNone/>
              <a:defRPr/>
            </a:pPr>
            <a:endParaRPr lang="en-US" sz="2400" dirty="0">
              <a:solidFill>
                <a:srgbClr val="002060"/>
              </a:solidFill>
              <a:cs typeface="Arial" charset="0"/>
            </a:endParaRPr>
          </a:p>
          <a:p>
            <a:pPr marL="0" indent="0" eaLnBrk="1" hangingPunct="1">
              <a:spcBef>
                <a:spcPct val="0"/>
              </a:spcBef>
              <a:buNone/>
              <a:defRPr/>
            </a:pPr>
            <a:r>
              <a:rPr lang="en-US" sz="2400" b="0" dirty="0">
                <a:solidFill>
                  <a:srgbClr val="002060"/>
                </a:solidFill>
                <a:cs typeface="Arial" charset="0"/>
              </a:rPr>
              <a:t>But the process doesn’t end there!!</a:t>
            </a:r>
            <a:endParaRPr lang="en-US" sz="2400" b="0" dirty="0">
              <a:cs typeface="Arial" charset="0"/>
            </a:endParaRPr>
          </a:p>
        </p:txBody>
      </p:sp>
      <p:sp>
        <p:nvSpPr>
          <p:cNvPr id="6758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DE387F48-F31E-4E6F-B28A-0123DC1C3513}" type="slidenum">
              <a:rPr lang="en-US" altLang="en-US" sz="1400">
                <a:solidFill>
                  <a:srgbClr val="FFFFFF"/>
                </a:solidFill>
              </a:rPr>
              <a:pPr>
                <a:spcBef>
                  <a:spcPct val="0"/>
                </a:spcBef>
                <a:buFontTx/>
                <a:buNone/>
              </a:pPr>
              <a:t>40</a:t>
            </a:fld>
            <a:endParaRPr lang="en-US" altLang="en-US" sz="1400">
              <a:solidFill>
                <a:srgbClr val="FFFFFF"/>
              </a:solidFill>
            </a:endParaRPr>
          </a:p>
        </p:txBody>
      </p:sp>
      <p:pic>
        <p:nvPicPr>
          <p:cNvPr id="67590" name="Picture 6">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7606" y="2648047"/>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FD7EB2FE-7051-E89B-9E55-37182DF0C4B0}"/>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40</a:t>
            </a:fld>
            <a:endParaRPr lang="en-US" sz="1600" dirty="0">
              <a:solidFill>
                <a:srgbClr val="002060"/>
              </a:solidFill>
              <a:latin typeface="Arial Nova" panose="020B05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42" name="Rectangle 69641">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9644" name="Rectangle 69643">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69646" name="Rectangle 69645">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9648" name="Rectangle 69647">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69650" name="Rectangle 69649">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652" name="Group 69651">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69653" name="Rectangle 69652">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9654" name="Rectangle 69653">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9655" name="Rectangle 69654">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69656" name="Rectangle 69655">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53646DE-6804-4A5A-5AD5-FB3FA203F899}"/>
              </a:ext>
            </a:extLst>
          </p:cNvPr>
          <p:cNvSpPr>
            <a:spLocks noGrp="1"/>
          </p:cNvSpPr>
          <p:nvPr>
            <p:ph type="title"/>
          </p:nvPr>
        </p:nvSpPr>
        <p:spPr>
          <a:xfrm>
            <a:off x="581191" y="4000698"/>
            <a:ext cx="10993549" cy="1475013"/>
          </a:xfrm>
        </p:spPr>
        <p:txBody>
          <a:bodyPr vert="horz" lIns="91440" tIns="45720" rIns="91440" bIns="45720" rtlCol="0" anchor="b">
            <a:normAutofit/>
          </a:bodyPr>
          <a:lstStyle/>
          <a:p>
            <a:r>
              <a:rPr lang="en-US">
                <a:solidFill>
                  <a:schemeClr val="bg1"/>
                </a:solidFill>
              </a:rPr>
              <a:t>Modifying Schedule and Allowing Leave Time</a:t>
            </a:r>
            <a:endParaRPr lang="en-US" dirty="0">
              <a:solidFill>
                <a:schemeClr val="bg1"/>
              </a:solidFill>
            </a:endParaRPr>
          </a:p>
        </p:txBody>
      </p:sp>
      <p:pic>
        <p:nvPicPr>
          <p:cNvPr id="7"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2" cstate="print"/>
          <a:srcRect t="40031" r="1" b="38941"/>
          <a:stretch/>
        </p:blipFill>
        <p:spPr bwMode="auto">
          <a:xfrm>
            <a:off x="446532" y="599725"/>
            <a:ext cx="11292143" cy="3557252"/>
          </a:xfrm>
          <a:prstGeom prst="rect">
            <a:avLst/>
          </a:prstGeom>
          <a:effectLst/>
          <a:scene3d>
            <a:camera prst="orthographicFront">
              <a:rot lat="0" lon="0" rev="0"/>
            </a:camera>
            <a:lightRig rig="threePt" dir="tl">
              <a:rot lat="0" lon="0" rev="1200000"/>
            </a:lightRig>
          </a:scene3d>
          <a:sp3d/>
        </p:spPr>
        <p:style>
          <a:lnRef idx="0">
            <a:schemeClr val="accent1"/>
          </a:lnRef>
          <a:fillRef idx="3">
            <a:schemeClr val="accent1"/>
          </a:fillRef>
          <a:effectRef idx="3">
            <a:schemeClr val="accent1"/>
          </a:effectRef>
          <a:fontRef idx="minor">
            <a:schemeClr val="lt1"/>
          </a:fontRef>
        </p:style>
      </p:pic>
      <p:sp>
        <p:nvSpPr>
          <p:cNvPr id="69637" name="Slide Number Placeholder 1"/>
          <p:cNvSpPr>
            <a:spLocks noGrp="1"/>
          </p:cNvSpPr>
          <p:nvPr>
            <p:ph type="sldNum" sz="quarter" idx="12"/>
          </p:nvPr>
        </p:nvSpPr>
        <p:spPr bwMode="auto">
          <a:xfrm>
            <a:off x="10558300" y="5956137"/>
            <a:ext cx="101644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defTabSz="457200" eaLnBrk="1" hangingPunct="1">
              <a:spcBef>
                <a:spcPct val="0"/>
              </a:spcBef>
              <a:spcAft>
                <a:spcPts val="600"/>
              </a:spcAft>
              <a:buFontTx/>
              <a:buNone/>
            </a:pPr>
            <a:fld id="{C7309CC6-6E37-4DA3-9A05-0D4A89BD637E}" type="slidenum">
              <a:rPr lang="en-US" altLang="en-US" sz="900">
                <a:solidFill>
                  <a:schemeClr val="accent1">
                    <a:lumMod val="75000"/>
                    <a:lumOff val="25000"/>
                  </a:schemeClr>
                </a:solidFill>
                <a:latin typeface="+mn-lt"/>
                <a:cs typeface="+mn-cs"/>
              </a:rPr>
              <a:pPr defTabSz="457200" eaLnBrk="1" hangingPunct="1">
                <a:spcBef>
                  <a:spcPct val="0"/>
                </a:spcBef>
                <a:spcAft>
                  <a:spcPts val="600"/>
                </a:spcAft>
                <a:buFontTx/>
                <a:buNone/>
              </a:pPr>
              <a:t>41</a:t>
            </a:fld>
            <a:endParaRPr lang="en-US" altLang="en-US" sz="900" dirty="0">
              <a:solidFill>
                <a:schemeClr val="accent1">
                  <a:lumMod val="75000"/>
                  <a:lumOff val="25000"/>
                </a:schemeClr>
              </a:solidFill>
              <a:latin typeface="+mn-lt"/>
              <a:cs typeface="+mn-cs"/>
            </a:endParaRPr>
          </a:p>
        </p:txBody>
      </p:sp>
      <p:sp>
        <p:nvSpPr>
          <p:cNvPr id="4" name="Slide Number Placeholder 3">
            <a:extLst>
              <a:ext uri="{FF2B5EF4-FFF2-40B4-BE49-F238E27FC236}">
                <a16:creationId xmlns:a16="http://schemas.microsoft.com/office/drawing/2014/main" id="{868D9A0C-81EF-B04A-44DC-FA7466099576}"/>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41</a:t>
            </a:fld>
            <a:endParaRPr lang="en-US" sz="1600" dirty="0">
              <a:solidFill>
                <a:srgbClr val="002060"/>
              </a:solidFill>
              <a:latin typeface="Arial Nova" panose="020B05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867E84-9B15-FAD4-98FA-0FCDCBE8B807}"/>
              </a:ext>
            </a:extLst>
          </p:cNvPr>
          <p:cNvSpPr>
            <a:spLocks noGrp="1"/>
          </p:cNvSpPr>
          <p:nvPr>
            <p:ph type="title"/>
          </p:nvPr>
        </p:nvSpPr>
        <p:spPr>
          <a:xfrm>
            <a:off x="581192" y="702156"/>
            <a:ext cx="11029616" cy="1013800"/>
          </a:xfrm>
        </p:spPr>
        <p:txBody>
          <a:bodyPr>
            <a:normAutofit/>
          </a:bodyPr>
          <a:lstStyle/>
          <a:p>
            <a:r>
              <a:rPr lang="en-US" dirty="0"/>
              <a:t>Situation: Modified Schedule/Leave 1</a:t>
            </a:r>
          </a:p>
        </p:txBody>
      </p:sp>
      <p:sp>
        <p:nvSpPr>
          <p:cNvPr id="13" name="Rectangle 12">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C41A3F1-A8AA-E447-2BFD-00CAC81C0D3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9224" b="-4"/>
          <a:stretch/>
        </p:blipFill>
        <p:spPr>
          <a:xfrm>
            <a:off x="657225" y="2361056"/>
            <a:ext cx="4962525" cy="3649219"/>
          </a:xfrm>
          <a:prstGeom prst="rect">
            <a:avLst/>
          </a:prstGeom>
        </p:spPr>
      </p:pic>
      <p:sp>
        <p:nvSpPr>
          <p:cNvPr id="7" name="Content Placeholder 6">
            <a:extLst>
              <a:ext uri="{FF2B5EF4-FFF2-40B4-BE49-F238E27FC236}">
                <a16:creationId xmlns:a16="http://schemas.microsoft.com/office/drawing/2014/main" id="{878F3417-511E-D998-5926-0FDDA5B3954F}"/>
              </a:ext>
            </a:extLst>
          </p:cNvPr>
          <p:cNvSpPr>
            <a:spLocks noGrp="1"/>
          </p:cNvSpPr>
          <p:nvPr>
            <p:ph idx="1"/>
          </p:nvPr>
        </p:nvSpPr>
        <p:spPr>
          <a:xfrm>
            <a:off x="6096001" y="2180496"/>
            <a:ext cx="5644444" cy="4045683"/>
          </a:xfrm>
        </p:spPr>
        <p:txBody>
          <a:bodyPr>
            <a:normAutofit/>
          </a:bodyPr>
          <a:lstStyle/>
          <a:p>
            <a:pPr marL="0" indent="0">
              <a:buNone/>
            </a:pPr>
            <a:r>
              <a:rPr lang="en-US" sz="2400" b="0" dirty="0">
                <a:ea typeface="Calibri" panose="020F0502020204030204" pitchFamily="34" charset="0"/>
                <a:cs typeface="Times New Roman" panose="02020603050405020304" pitchFamily="18" charset="0"/>
              </a:rPr>
              <a:t>A job coach called JAN advocating for an applicant with a disability. A job offer was made, but the schedule included unpredictable days and times. The applicant relied on public transportation to commute. </a:t>
            </a:r>
          </a:p>
        </p:txBody>
      </p:sp>
      <p:sp>
        <p:nvSpPr>
          <p:cNvPr id="9" name="Slide Number Placeholder 3">
            <a:extLst>
              <a:ext uri="{FF2B5EF4-FFF2-40B4-BE49-F238E27FC236}">
                <a16:creationId xmlns:a16="http://schemas.microsoft.com/office/drawing/2014/main" id="{7BE2556C-AE2D-B3F2-FD1D-92A736A7FB4C}"/>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42</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3449996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6FD912-F890-6C1C-7781-61085C1E6C68}"/>
              </a:ext>
            </a:extLst>
          </p:cNvPr>
          <p:cNvSpPr>
            <a:spLocks noGrp="1"/>
          </p:cNvSpPr>
          <p:nvPr>
            <p:ph type="title"/>
          </p:nvPr>
        </p:nvSpPr>
        <p:spPr/>
        <p:txBody>
          <a:bodyPr/>
          <a:lstStyle/>
          <a:p>
            <a:r>
              <a:rPr lang="en-US" dirty="0"/>
              <a:t>Solution: Modified Schedule/Leave 1</a:t>
            </a:r>
          </a:p>
        </p:txBody>
      </p:sp>
      <p:sp>
        <p:nvSpPr>
          <p:cNvPr id="2" name="Content Placeholder 1"/>
          <p:cNvSpPr>
            <a:spLocks noGrp="1"/>
          </p:cNvSpPr>
          <p:nvPr>
            <p:ph sz="half" idx="1"/>
          </p:nvPr>
        </p:nvSpPr>
        <p:spPr>
          <a:xfrm>
            <a:off x="581192" y="2228003"/>
            <a:ext cx="7115008" cy="3633047"/>
          </a:xfrm>
        </p:spPr>
        <p:txBody>
          <a:bodyPr/>
          <a:lstStyle/>
          <a:p>
            <a:pPr marL="0" indent="0">
              <a:buNone/>
              <a:defRPr/>
            </a:pPr>
            <a:r>
              <a:rPr lang="en-US" sz="2400" b="0" dirty="0">
                <a:solidFill>
                  <a:srgbClr val="002C5F"/>
                </a:solidFill>
                <a:ea typeface="Calibri" panose="020F0502020204030204" pitchFamily="34" charset="0"/>
                <a:cs typeface="Times New Roman" panose="02020603050405020304" pitchFamily="18" charset="0"/>
              </a:rPr>
              <a:t>A consultant at JAN suggested asking for a schedule modification, specifically one that was consistent. This accommodation enabled the new hire to use the bus system to get to work on time. </a:t>
            </a:r>
            <a:endParaRPr lang="en-US" sz="2400" b="0" dirty="0">
              <a:solidFill>
                <a:srgbClr val="002C5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3">
            <a:extLst>
              <a:ext uri="{FF2B5EF4-FFF2-40B4-BE49-F238E27FC236}">
                <a16:creationId xmlns:a16="http://schemas.microsoft.com/office/drawing/2014/main" id="{3574F250-4DF3-27C2-1EB8-577442E0AB5C}"/>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43</a:t>
            </a:fld>
            <a:endParaRPr lang="en-US" sz="1600" dirty="0">
              <a:solidFill>
                <a:srgbClr val="002060"/>
              </a:solidFill>
              <a:latin typeface="Arial Nova" panose="020B0504020202020204" pitchFamily="34" charset="0"/>
            </a:endParaRPr>
          </a:p>
        </p:txBody>
      </p:sp>
      <p:pic>
        <p:nvPicPr>
          <p:cNvPr id="6" name="Picture 5">
            <a:extLst>
              <a:ext uri="{FF2B5EF4-FFF2-40B4-BE49-F238E27FC236}">
                <a16:creationId xmlns:a16="http://schemas.microsoft.com/office/drawing/2014/main" id="{5F4D09E4-F294-E6AD-4A56-4B444E8F8FD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45289" t="2263" r="366" b="433"/>
          <a:stretch/>
        </p:blipFill>
        <p:spPr>
          <a:xfrm>
            <a:off x="8449597" y="2024095"/>
            <a:ext cx="3291840" cy="3931920"/>
          </a:xfrm>
          <a:prstGeom prst="rect">
            <a:avLst/>
          </a:prstGeom>
        </p:spPr>
      </p:pic>
    </p:spTree>
    <p:extLst>
      <p:ext uri="{BB962C8B-B14F-4D97-AF65-F5344CB8AC3E}">
        <p14:creationId xmlns:p14="http://schemas.microsoft.com/office/powerpoint/2010/main" val="1979931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99C7-227F-1E4E-8287-55985565DC81}"/>
              </a:ext>
            </a:extLst>
          </p:cNvPr>
          <p:cNvSpPr>
            <a:spLocks noGrp="1"/>
          </p:cNvSpPr>
          <p:nvPr>
            <p:ph type="title"/>
          </p:nvPr>
        </p:nvSpPr>
        <p:spPr>
          <a:xfrm>
            <a:off x="581192" y="702156"/>
            <a:ext cx="11029616" cy="1013800"/>
          </a:xfrm>
        </p:spPr>
        <p:txBody>
          <a:bodyPr>
            <a:normAutofit/>
          </a:bodyPr>
          <a:lstStyle/>
          <a:p>
            <a:r>
              <a:rPr lang="en-US" dirty="0"/>
              <a:t>Situation: Modified Schedule/Leave 2</a:t>
            </a:r>
          </a:p>
        </p:txBody>
      </p:sp>
      <p:sp>
        <p:nvSpPr>
          <p:cNvPr id="12" name="Rectangle 1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C2FD56D-5772-5E43-9020-3DCEEA636BA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7900" r="1325" b="-4"/>
          <a:stretch/>
        </p:blipFill>
        <p:spPr>
          <a:xfrm>
            <a:off x="657225" y="2361056"/>
            <a:ext cx="4962525" cy="3649219"/>
          </a:xfrm>
          <a:prstGeom prst="rect">
            <a:avLst/>
          </a:prstGeom>
        </p:spPr>
      </p:pic>
      <p:sp>
        <p:nvSpPr>
          <p:cNvPr id="6" name="Content Placeholder 5">
            <a:extLst>
              <a:ext uri="{FF2B5EF4-FFF2-40B4-BE49-F238E27FC236}">
                <a16:creationId xmlns:a16="http://schemas.microsoft.com/office/drawing/2014/main" id="{C2047AE1-B3A9-BC89-472A-EFAE9B6F0A7E}"/>
              </a:ext>
            </a:extLst>
          </p:cNvPr>
          <p:cNvSpPr>
            <a:spLocks noGrp="1"/>
          </p:cNvSpPr>
          <p:nvPr>
            <p:ph idx="1"/>
          </p:nvPr>
        </p:nvSpPr>
        <p:spPr>
          <a:xfrm>
            <a:off x="6340830" y="2180496"/>
            <a:ext cx="5546369" cy="4045683"/>
          </a:xfrm>
        </p:spPr>
        <p:txBody>
          <a:bodyPr>
            <a:normAutofit/>
          </a:bodyPr>
          <a:lstStyle/>
          <a:p>
            <a:pPr marL="0" indent="0">
              <a:buNone/>
            </a:pPr>
            <a:r>
              <a:rPr lang="en-US" sz="2400" b="0" dirty="0"/>
              <a:t>Sally is returning to work after a somewhat-lengthy hospital stay for inpatient mental health treatment.</a:t>
            </a:r>
          </a:p>
        </p:txBody>
      </p:sp>
      <p:sp>
        <p:nvSpPr>
          <p:cNvPr id="8" name="Slide Number Placeholder 3">
            <a:extLst>
              <a:ext uri="{FF2B5EF4-FFF2-40B4-BE49-F238E27FC236}">
                <a16:creationId xmlns:a16="http://schemas.microsoft.com/office/drawing/2014/main" id="{DC6E792F-29D4-C0B4-17F9-D2563C6B0F9D}"/>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44</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1464893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6DC1B1-24C2-B478-8959-A841077EA424}"/>
              </a:ext>
            </a:extLst>
          </p:cNvPr>
          <p:cNvSpPr>
            <a:spLocks noGrp="1"/>
          </p:cNvSpPr>
          <p:nvPr>
            <p:ph type="title"/>
          </p:nvPr>
        </p:nvSpPr>
        <p:spPr/>
        <p:txBody>
          <a:bodyPr/>
          <a:lstStyle/>
          <a:p>
            <a:r>
              <a:rPr lang="en-US" dirty="0"/>
              <a:t>Solution: Modified Schedule/Leave 2</a:t>
            </a:r>
          </a:p>
        </p:txBody>
      </p:sp>
      <p:sp>
        <p:nvSpPr>
          <p:cNvPr id="2" name="Content Placeholder 1"/>
          <p:cNvSpPr>
            <a:spLocks noGrp="1"/>
          </p:cNvSpPr>
          <p:nvPr>
            <p:ph sz="half" idx="1"/>
          </p:nvPr>
        </p:nvSpPr>
        <p:spPr>
          <a:xfrm>
            <a:off x="581192" y="2228003"/>
            <a:ext cx="5972007" cy="3633047"/>
          </a:xfrm>
        </p:spPr>
        <p:txBody>
          <a:bodyPr>
            <a:normAutofit/>
          </a:bodyPr>
          <a:lstStyle/>
          <a:p>
            <a:pPr marL="0" indent="0">
              <a:buNone/>
              <a:defRPr/>
            </a:pPr>
            <a:r>
              <a:rPr lang="en-US" sz="2400" b="0" dirty="0"/>
              <a:t>Sally is accommodated with a part-time schedule of working four to six hours Monday, Wednesday, and Friday, with Tuesdays and Thursdays off for therapy and recuperation. She plans to increase her hours, transitioning back to full time as she is able.</a:t>
            </a:r>
          </a:p>
        </p:txBody>
      </p:sp>
      <p:pic>
        <p:nvPicPr>
          <p:cNvPr id="4" name="Picture 3">
            <a:extLst>
              <a:ext uri="{FF2B5EF4-FFF2-40B4-BE49-F238E27FC236}">
                <a16:creationId xmlns:a16="http://schemas.microsoft.com/office/drawing/2014/main" id="{71A56460-D387-8419-363F-8CEF5DEE66F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845323" y="2228003"/>
            <a:ext cx="4896114" cy="3266082"/>
          </a:xfrm>
          <a:prstGeom prst="rect">
            <a:avLst/>
          </a:prstGeom>
        </p:spPr>
      </p:pic>
      <p:sp>
        <p:nvSpPr>
          <p:cNvPr id="7" name="Slide Number Placeholder 3">
            <a:extLst>
              <a:ext uri="{FF2B5EF4-FFF2-40B4-BE49-F238E27FC236}">
                <a16:creationId xmlns:a16="http://schemas.microsoft.com/office/drawing/2014/main" id="{BAB1C617-1C5A-AA93-4F39-7A1326A629E1}"/>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45</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1787815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22" name="Rectangle 21">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43E81EE-A89A-3BCB-D224-3ABB10EF7891}"/>
              </a:ext>
            </a:extLst>
          </p:cNvPr>
          <p:cNvSpPr>
            <a:spLocks noGrp="1"/>
          </p:cNvSpPr>
          <p:nvPr>
            <p:ph type="title"/>
          </p:nvPr>
        </p:nvSpPr>
        <p:spPr>
          <a:xfrm>
            <a:off x="581191" y="4000698"/>
            <a:ext cx="10993549" cy="1475013"/>
          </a:xfrm>
        </p:spPr>
        <p:txBody>
          <a:bodyPr vert="horz" lIns="91440" tIns="45720" rIns="91440" bIns="45720" rtlCol="0" anchor="b">
            <a:normAutofit/>
          </a:bodyPr>
          <a:lstStyle/>
          <a:p>
            <a:r>
              <a:rPr lang="en-US">
                <a:solidFill>
                  <a:schemeClr val="bg1"/>
                </a:solidFill>
              </a:rPr>
              <a:t>Modifying Policies</a:t>
            </a:r>
          </a:p>
        </p:txBody>
      </p:sp>
      <p:pic>
        <p:nvPicPr>
          <p:cNvPr id="3" name="Picture 2">
            <a:extLst>
              <a:ext uri="{FF2B5EF4-FFF2-40B4-BE49-F238E27FC236}">
                <a16:creationId xmlns:a16="http://schemas.microsoft.com/office/drawing/2014/main" id="{FFCE0888-1D23-21CB-029B-3F9B101F1412}"/>
              </a:ext>
              <a:ext uri="{C183D7F6-B498-43B3-948B-1728B52AA6E4}">
                <adec:decorative xmlns:adec="http://schemas.microsoft.com/office/drawing/2017/decorative" val="1"/>
              </a:ext>
            </a:extLst>
          </p:cNvPr>
          <p:cNvPicPr>
            <a:picLocks noChangeAspect="1"/>
          </p:cNvPicPr>
          <p:nvPr/>
        </p:nvPicPr>
        <p:blipFill rotWithShape="1">
          <a:blip r:embed="rId2"/>
          <a:srcRect t="8371" r="-1" b="44434"/>
          <a:stretch/>
        </p:blipFill>
        <p:spPr>
          <a:xfrm>
            <a:off x="446532" y="599725"/>
            <a:ext cx="11292143" cy="3557252"/>
          </a:xfrm>
          <a:prstGeom prst="rect">
            <a:avLst/>
          </a:prstGeom>
        </p:spPr>
      </p:pic>
      <p:sp>
        <p:nvSpPr>
          <p:cNvPr id="7" name="Slide Number Placeholder 3">
            <a:extLst>
              <a:ext uri="{FF2B5EF4-FFF2-40B4-BE49-F238E27FC236}">
                <a16:creationId xmlns:a16="http://schemas.microsoft.com/office/drawing/2014/main" id="{F8BC211B-7670-B4F4-881A-F7B320D754F4}"/>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46</a:t>
            </a:fld>
            <a:endParaRPr lang="en-US" sz="1600" dirty="0">
              <a:solidFill>
                <a:srgbClr val="002060"/>
              </a:solidFill>
              <a:latin typeface="Arial Nova" panose="020B05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68DE-76DE-921F-F470-BF100D32F7F9}"/>
              </a:ext>
            </a:extLst>
          </p:cNvPr>
          <p:cNvSpPr>
            <a:spLocks noGrp="1"/>
          </p:cNvSpPr>
          <p:nvPr>
            <p:ph type="title"/>
          </p:nvPr>
        </p:nvSpPr>
        <p:spPr>
          <a:xfrm>
            <a:off x="581192" y="702156"/>
            <a:ext cx="11029616" cy="1013800"/>
          </a:xfrm>
        </p:spPr>
        <p:txBody>
          <a:bodyPr>
            <a:normAutofit/>
          </a:bodyPr>
          <a:lstStyle/>
          <a:p>
            <a:r>
              <a:rPr lang="en-US" dirty="0"/>
              <a:t>Situation: Modified Policies 1</a:t>
            </a:r>
          </a:p>
        </p:txBody>
      </p:sp>
      <p:sp>
        <p:nvSpPr>
          <p:cNvPr id="12" name="Rectangle 1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6E3835C-CABA-2BC2-86DD-7057AF77C76B}"/>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3" r="3262" b="-4"/>
          <a:stretch/>
        </p:blipFill>
        <p:spPr>
          <a:xfrm>
            <a:off x="657225" y="2361056"/>
            <a:ext cx="4962525" cy="3649219"/>
          </a:xfrm>
          <a:prstGeom prst="rect">
            <a:avLst/>
          </a:prstGeom>
        </p:spPr>
      </p:pic>
      <p:sp>
        <p:nvSpPr>
          <p:cNvPr id="6" name="Content Placeholder 5">
            <a:extLst>
              <a:ext uri="{FF2B5EF4-FFF2-40B4-BE49-F238E27FC236}">
                <a16:creationId xmlns:a16="http://schemas.microsoft.com/office/drawing/2014/main" id="{F28A8757-DE8B-7F1A-CEC4-1588F3E4D8B9}"/>
              </a:ext>
            </a:extLst>
          </p:cNvPr>
          <p:cNvSpPr>
            <a:spLocks noGrp="1"/>
          </p:cNvSpPr>
          <p:nvPr>
            <p:ph idx="1"/>
          </p:nvPr>
        </p:nvSpPr>
        <p:spPr>
          <a:xfrm>
            <a:off x="6096001" y="2180496"/>
            <a:ext cx="5514806" cy="4045683"/>
          </a:xfrm>
        </p:spPr>
        <p:txBody>
          <a:bodyPr>
            <a:normAutofit/>
          </a:bodyPr>
          <a:lstStyle/>
          <a:p>
            <a:pPr marL="0" indent="0">
              <a:buNone/>
            </a:pPr>
            <a:r>
              <a:rPr lang="en-US" sz="2400" b="0" dirty="0">
                <a:cs typeface="Arial" charset="0"/>
              </a:rPr>
              <a:t>A newly hired dog groomer at a large pet store was able to perform the essential functions of the job with no problems. But the employer’s policy only allowed a limited training time. Due to short-term memory deficits, the groomer had difficulty moving through the modules on the set schedule.</a:t>
            </a:r>
          </a:p>
          <a:p>
            <a:endParaRPr lang="en-US" dirty="0"/>
          </a:p>
        </p:txBody>
      </p:sp>
      <p:sp>
        <p:nvSpPr>
          <p:cNvPr id="8" name="Slide Number Placeholder 3">
            <a:extLst>
              <a:ext uri="{FF2B5EF4-FFF2-40B4-BE49-F238E27FC236}">
                <a16:creationId xmlns:a16="http://schemas.microsoft.com/office/drawing/2014/main" id="{5B8B3D70-43E7-2DFC-A3E1-D3337E5519F8}"/>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47</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2725038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146EA3-012F-420F-92FD-D128875567A5}"/>
              </a:ext>
            </a:extLst>
          </p:cNvPr>
          <p:cNvSpPr>
            <a:spLocks noGrp="1"/>
          </p:cNvSpPr>
          <p:nvPr>
            <p:ph type="title"/>
          </p:nvPr>
        </p:nvSpPr>
        <p:spPr/>
        <p:txBody>
          <a:bodyPr/>
          <a:lstStyle/>
          <a:p>
            <a:r>
              <a:rPr lang="en-US" dirty="0"/>
              <a:t>Solution: Modified Policies 1</a:t>
            </a:r>
          </a:p>
        </p:txBody>
      </p:sp>
      <p:sp>
        <p:nvSpPr>
          <p:cNvPr id="48130" name="Content Placeholder 1"/>
          <p:cNvSpPr>
            <a:spLocks noGrp="1"/>
          </p:cNvSpPr>
          <p:nvPr>
            <p:ph sz="half" idx="1"/>
          </p:nvPr>
        </p:nvSpPr>
        <p:spPr>
          <a:xfrm>
            <a:off x="581192" y="2228003"/>
            <a:ext cx="5972007" cy="3633047"/>
          </a:xfrm>
        </p:spPr>
        <p:txBody>
          <a:bodyPr/>
          <a:lstStyle/>
          <a:p>
            <a:pPr marL="0" indent="0" eaLnBrk="1" hangingPunct="1">
              <a:buNone/>
              <a:defRPr/>
            </a:pPr>
            <a:r>
              <a:rPr lang="en-US" sz="2400" b="0" dirty="0"/>
              <a:t>She was accommodated with extended training and a more relaxed schedule for its completion. She was provided extra time with a trainer, as well as materials to take home to study. </a:t>
            </a:r>
            <a:endParaRPr lang="en-US" sz="2400" b="0" dirty="0">
              <a:latin typeface="Arial" charset="0"/>
              <a:cs typeface="Arial" charset="0"/>
            </a:endParaRPr>
          </a:p>
        </p:txBody>
      </p:sp>
      <p:sp>
        <p:nvSpPr>
          <p:cNvPr id="5" name="Slide Number Placeholder 3">
            <a:extLst>
              <a:ext uri="{FF2B5EF4-FFF2-40B4-BE49-F238E27FC236}">
                <a16:creationId xmlns:a16="http://schemas.microsoft.com/office/drawing/2014/main" id="{6505651D-5D5D-A7BE-1759-E9BA7A546001}"/>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48</a:t>
            </a:fld>
            <a:endParaRPr lang="en-US" sz="1600" dirty="0">
              <a:solidFill>
                <a:srgbClr val="002060"/>
              </a:solidFill>
              <a:latin typeface="Arial Nova" panose="020B0504020202020204" pitchFamily="34" charset="0"/>
            </a:endParaRPr>
          </a:p>
        </p:txBody>
      </p:sp>
      <p:pic>
        <p:nvPicPr>
          <p:cNvPr id="6" name="Picture 5">
            <a:extLst>
              <a:ext uri="{FF2B5EF4-FFF2-40B4-BE49-F238E27FC236}">
                <a16:creationId xmlns:a16="http://schemas.microsoft.com/office/drawing/2014/main" id="{FDA4F228-D331-CC59-485A-F71717F54053}"/>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6661" t="-1" r="5024" b="-779"/>
          <a:stretch/>
        </p:blipFill>
        <p:spPr>
          <a:xfrm>
            <a:off x="6803677" y="2112010"/>
            <a:ext cx="4937760" cy="3749040"/>
          </a:xfrm>
          <a:prstGeom prst="rect">
            <a:avLst/>
          </a:prstGeom>
        </p:spPr>
      </p:pic>
    </p:spTree>
    <p:extLst>
      <p:ext uri="{BB962C8B-B14F-4D97-AF65-F5344CB8AC3E}">
        <p14:creationId xmlns:p14="http://schemas.microsoft.com/office/powerpoint/2010/main" val="4105427023"/>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56A981-4B63-4BC5-3869-EADEC7285109}"/>
              </a:ext>
            </a:extLst>
          </p:cNvPr>
          <p:cNvSpPr>
            <a:spLocks noGrp="1"/>
          </p:cNvSpPr>
          <p:nvPr>
            <p:ph type="title"/>
          </p:nvPr>
        </p:nvSpPr>
        <p:spPr/>
        <p:txBody>
          <a:bodyPr/>
          <a:lstStyle/>
          <a:p>
            <a:r>
              <a:rPr lang="en-US" dirty="0"/>
              <a:t>Situation: Modified Policies 2</a:t>
            </a:r>
          </a:p>
        </p:txBody>
      </p:sp>
      <p:sp>
        <p:nvSpPr>
          <p:cNvPr id="47106" name="Content Placeholder 1"/>
          <p:cNvSpPr>
            <a:spLocks noGrp="1"/>
          </p:cNvSpPr>
          <p:nvPr>
            <p:ph sz="half" idx="1"/>
          </p:nvPr>
        </p:nvSpPr>
        <p:spPr>
          <a:xfrm>
            <a:off x="581192" y="2228003"/>
            <a:ext cx="5667207" cy="3633047"/>
          </a:xfrm>
        </p:spPr>
        <p:txBody>
          <a:bodyPr/>
          <a:lstStyle/>
          <a:p>
            <a:pPr marL="0" indent="0" eaLnBrk="1" hangingPunct="1">
              <a:buNone/>
              <a:defRPr/>
            </a:pPr>
            <a:r>
              <a:rPr lang="en-US" altLang="en-US" sz="2400" b="0" dirty="0">
                <a:solidFill>
                  <a:srgbClr val="254061"/>
                </a:solidFill>
              </a:rPr>
              <a:t>An employee who had difficulty with time management skills asked to use his phone and the apps he was accustomed to in order help him stay on task.</a:t>
            </a:r>
          </a:p>
        </p:txBody>
      </p:sp>
      <p:sp>
        <p:nvSpPr>
          <p:cNvPr id="3" name="Slide Number Placeholder 3">
            <a:extLst>
              <a:ext uri="{FF2B5EF4-FFF2-40B4-BE49-F238E27FC236}">
                <a16:creationId xmlns:a16="http://schemas.microsoft.com/office/drawing/2014/main" id="{A048C61A-B4A3-935B-8AAE-AAAD6D5A2B92}"/>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49</a:t>
            </a:fld>
            <a:endParaRPr lang="en-US" sz="1600" dirty="0">
              <a:solidFill>
                <a:srgbClr val="002060"/>
              </a:solidFill>
              <a:latin typeface="Arial Nova" panose="020B0504020202020204" pitchFamily="34" charset="0"/>
            </a:endParaRPr>
          </a:p>
        </p:txBody>
      </p:sp>
      <p:pic>
        <p:nvPicPr>
          <p:cNvPr id="6" name="Picture 5">
            <a:extLst>
              <a:ext uri="{FF2B5EF4-FFF2-40B4-BE49-F238E27FC236}">
                <a16:creationId xmlns:a16="http://schemas.microsoft.com/office/drawing/2014/main" id="{B4FBE00A-8AD2-FBE5-3347-D5E30F998DA0}"/>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327" r="815"/>
          <a:stretch/>
        </p:blipFill>
        <p:spPr>
          <a:xfrm>
            <a:off x="6620797" y="2142631"/>
            <a:ext cx="5120640" cy="3803789"/>
          </a:xfrm>
          <a:prstGeom prst="rect">
            <a:avLst/>
          </a:prstGeom>
        </p:spPr>
      </p:pic>
    </p:spTree>
    <p:extLst>
      <p:ext uri="{BB962C8B-B14F-4D97-AF65-F5344CB8AC3E}">
        <p14:creationId xmlns:p14="http://schemas.microsoft.com/office/powerpoint/2010/main" val="130927461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3E4BC4-EFD8-8986-C18E-8E23AA73A2AC}"/>
              </a:ext>
              <a:ext uri="{C183D7F6-B498-43B3-948B-1728B52AA6E4}">
                <adec:decorative xmlns:adec="http://schemas.microsoft.com/office/drawing/2017/decorative" val="1"/>
              </a:ext>
            </a:extLst>
          </p:cNvPr>
          <p:cNvSpPr/>
          <p:nvPr/>
        </p:nvSpPr>
        <p:spPr>
          <a:xfrm>
            <a:off x="9619989" y="5373666"/>
            <a:ext cx="2267211" cy="1277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Rectangle 1">
            <a:extLst>
              <a:ext uri="{FF2B5EF4-FFF2-40B4-BE49-F238E27FC236}">
                <a16:creationId xmlns:a16="http://schemas.microsoft.com/office/drawing/2014/main" id="{C332EAF1-D0A5-B470-E380-543A36FE9B62}"/>
              </a:ext>
              <a:ext uri="{C183D7F6-B498-43B3-948B-1728B52AA6E4}">
                <adec:decorative xmlns:adec="http://schemas.microsoft.com/office/drawing/2017/decorative" val="1"/>
              </a:ext>
            </a:extLst>
          </p:cNvPr>
          <p:cNvSpPr/>
          <p:nvPr/>
        </p:nvSpPr>
        <p:spPr>
          <a:xfrm>
            <a:off x="450937" y="613775"/>
            <a:ext cx="11285951" cy="818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Title 5" descr="AskJAN.org">
            <a:extLst>
              <a:ext uri="{FF2B5EF4-FFF2-40B4-BE49-F238E27FC236}">
                <a16:creationId xmlns:a16="http://schemas.microsoft.com/office/drawing/2014/main" id="{E48777F4-1D42-CBD9-286E-1133334305DF}"/>
              </a:ext>
              <a:ext uri="{C183D7F6-B498-43B3-948B-1728B52AA6E4}">
                <adec:decorative xmlns:adec="http://schemas.microsoft.com/office/drawing/2017/decorative" val="0"/>
              </a:ext>
            </a:extLst>
          </p:cNvPr>
          <p:cNvSpPr txBox="1">
            <a:spLocks noGrp="1"/>
          </p:cNvSpPr>
          <p:nvPr>
            <p:ph type="title" idx="4294967295"/>
          </p:nvPr>
        </p:nvSpPr>
        <p:spPr>
          <a:xfrm>
            <a:off x="606242" y="842550"/>
            <a:ext cx="2289409"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j-lt"/>
                <a:ea typeface="+mn-ea"/>
                <a:cs typeface="+mn-cs"/>
              </a:rPr>
              <a:t>ASKJAN.ORG</a:t>
            </a:r>
          </a:p>
        </p:txBody>
      </p:sp>
      <p:pic>
        <p:nvPicPr>
          <p:cNvPr id="4" name="Picture 3" descr="AskJAN.org homepage&#10;Have questions about workplace accommodations and the ADA?&#10;Ask JAN! We can help.&#10;800-526-7234 or 877-781-9403 TTY">
            <a:extLst>
              <a:ext uri="{FF2B5EF4-FFF2-40B4-BE49-F238E27FC236}">
                <a16:creationId xmlns:a16="http://schemas.microsoft.com/office/drawing/2014/main" id="{15D3575D-6499-6223-3FFA-D34F7E345A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745" y="1594545"/>
            <a:ext cx="11292143" cy="4855622"/>
          </a:xfrm>
          <a:prstGeom prst="rect">
            <a:avLst/>
          </a:prstGeom>
        </p:spPr>
      </p:pic>
      <p:sp>
        <p:nvSpPr>
          <p:cNvPr id="6" name="Slide Number Placeholder 3">
            <a:extLst>
              <a:ext uri="{FF2B5EF4-FFF2-40B4-BE49-F238E27FC236}">
                <a16:creationId xmlns:a16="http://schemas.microsoft.com/office/drawing/2014/main" id="{AD722ADE-A85A-158F-00F3-DABD6F3A0F37}"/>
              </a:ext>
            </a:extLst>
          </p:cNvPr>
          <p:cNvSpPr txBox="1">
            <a:spLocks/>
          </p:cNvSpPr>
          <p:nvPr/>
        </p:nvSpPr>
        <p:spPr>
          <a:xfrm>
            <a:off x="10688929" y="92075"/>
            <a:ext cx="1052508" cy="365125"/>
          </a:xfrm>
          <a:prstGeom prst="rect">
            <a:avLst/>
          </a:prstGeom>
        </p:spPr>
        <p:txBody>
          <a:bodyPr>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algn="r" defTabSz="457200" eaLnBrk="1" fontAlgn="auto" hangingPunct="1">
                <a:lnSpc>
                  <a:spcPct val="90000"/>
                </a:lnSpc>
                <a:spcBef>
                  <a:spcPts val="0"/>
                </a:spcBef>
                <a:spcAft>
                  <a:spcPts val="600"/>
                </a:spcAft>
                <a:defRPr/>
              </a:pPr>
              <a:t>5</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3191143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3F51D6-0695-5FC2-4F63-70ED176023CA}"/>
              </a:ext>
            </a:extLst>
          </p:cNvPr>
          <p:cNvSpPr>
            <a:spLocks noGrp="1"/>
          </p:cNvSpPr>
          <p:nvPr>
            <p:ph type="title"/>
          </p:nvPr>
        </p:nvSpPr>
        <p:spPr/>
        <p:txBody>
          <a:bodyPr/>
          <a:lstStyle/>
          <a:p>
            <a:r>
              <a:rPr lang="en-US" dirty="0"/>
              <a:t>Solution: Modified Policies 2</a:t>
            </a:r>
          </a:p>
        </p:txBody>
      </p:sp>
      <p:sp>
        <p:nvSpPr>
          <p:cNvPr id="48130" name="Content Placeholder 1"/>
          <p:cNvSpPr>
            <a:spLocks noGrp="1"/>
          </p:cNvSpPr>
          <p:nvPr>
            <p:ph sz="half" idx="1"/>
          </p:nvPr>
        </p:nvSpPr>
        <p:spPr>
          <a:xfrm>
            <a:off x="581192" y="2228003"/>
            <a:ext cx="6048207" cy="3633047"/>
          </a:xfrm>
        </p:spPr>
        <p:txBody>
          <a:bodyPr/>
          <a:lstStyle/>
          <a:p>
            <a:pPr marL="0" indent="0" eaLnBrk="1" hangingPunct="1">
              <a:buNone/>
              <a:defRPr/>
            </a:pPr>
            <a:r>
              <a:rPr lang="en-US" sz="2400" b="0" dirty="0"/>
              <a:t>The employer modified their “no cell phone use” policy and allowed this one employee to use the apps that would assist him in getting his work done in a timely manner.</a:t>
            </a:r>
            <a:endParaRPr lang="en-US" sz="2400" b="0" dirty="0">
              <a:latin typeface="Arial" charset="0"/>
              <a:cs typeface="Arial"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292" y="2027470"/>
            <a:ext cx="4835145" cy="3833580"/>
          </a:xfrm>
          <a:prstGeom prst="rect">
            <a:avLst/>
          </a:prstGeom>
        </p:spPr>
      </p:pic>
      <p:sp>
        <p:nvSpPr>
          <p:cNvPr id="3" name="Slide Number Placeholder 3">
            <a:extLst>
              <a:ext uri="{FF2B5EF4-FFF2-40B4-BE49-F238E27FC236}">
                <a16:creationId xmlns:a16="http://schemas.microsoft.com/office/drawing/2014/main" id="{96907848-ED21-4304-1278-B9910ABFB64F}"/>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50</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4025157957"/>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3E04B9-69FF-A018-8DB0-662428D3CB23}"/>
              </a:ext>
            </a:extLst>
          </p:cNvPr>
          <p:cNvSpPr>
            <a:spLocks noGrp="1"/>
          </p:cNvSpPr>
          <p:nvPr>
            <p:ph type="title"/>
          </p:nvPr>
        </p:nvSpPr>
        <p:spPr/>
        <p:txBody>
          <a:bodyPr/>
          <a:lstStyle/>
          <a:p>
            <a:r>
              <a:rPr lang="en-US" dirty="0">
                <a:solidFill>
                  <a:schemeClr val="bg1"/>
                </a:solidFill>
              </a:rPr>
              <a:t>Providing Readers, Interpreters, and Coaches</a:t>
            </a:r>
            <a:endParaRPr lang="en-US" dirty="0"/>
          </a:p>
        </p:txBody>
      </p:sp>
      <p:grpSp>
        <p:nvGrpSpPr>
          <p:cNvPr id="7" name="Group 8" descr="ASL spelling JAN.">
            <a:extLst>
              <a:ext uri="{FF2B5EF4-FFF2-40B4-BE49-F238E27FC236}">
                <a16:creationId xmlns:a16="http://schemas.microsoft.com/office/drawing/2014/main" id="{402DA13A-AD71-E981-ADFC-EFB94EF2BCAF}"/>
              </a:ext>
            </a:extLst>
          </p:cNvPr>
          <p:cNvGrpSpPr>
            <a:grpSpLocks/>
          </p:cNvGrpSpPr>
          <p:nvPr/>
        </p:nvGrpSpPr>
        <p:grpSpPr bwMode="auto">
          <a:xfrm>
            <a:off x="1945877" y="2099354"/>
            <a:ext cx="8300243" cy="4056490"/>
            <a:chOff x="1687286" y="2423160"/>
            <a:chExt cx="6694714" cy="2987040"/>
          </a:xfrm>
          <a:effectLst/>
          <a:scene3d>
            <a:camera prst="orthographicFront"/>
            <a:lightRig rig="threePt" dir="t"/>
          </a:scene3d>
        </p:grpSpPr>
        <p:pic>
          <p:nvPicPr>
            <p:cNvPr id="8" name="Picture 4" descr="ASL spelling &quot;JAN&quot;">
              <a:extLst>
                <a:ext uri="{FF2B5EF4-FFF2-40B4-BE49-F238E27FC236}">
                  <a16:creationId xmlns:a16="http://schemas.microsoft.com/office/drawing/2014/main" id="{E1C193AF-CDA6-6DC1-F7DD-7A2720D43BAE}"/>
                </a:ext>
              </a:extLst>
            </p:cNvPr>
            <p:cNvPicPr>
              <a:picLocks noChangeAspect="1" noChangeArrowheads="1"/>
            </p:cNvPicPr>
            <p:nvPr/>
          </p:nvPicPr>
          <p:blipFill>
            <a:blip r:embed="rId2" cstate="print"/>
            <a:srcRect/>
            <a:stretch>
              <a:fillRect/>
            </a:stretch>
          </p:blipFill>
          <p:spPr bwMode="auto">
            <a:xfrm>
              <a:off x="6248400" y="2423160"/>
              <a:ext cx="2133600" cy="2987040"/>
            </a:xfrm>
            <a:prstGeom prst="rect">
              <a:avLst/>
            </a:prstGeom>
            <a:ln>
              <a:headEnd/>
              <a:tailEnd/>
            </a:ln>
            <a:scene3d>
              <a:camera prst="orthographicFront">
                <a:rot lat="0" lon="0" rev="0"/>
              </a:camera>
              <a:lightRig rig="threePt" dir="tl">
                <a:rot lat="0" lon="0" rev="1200000"/>
              </a:lightRig>
            </a:scene3d>
            <a:sp3d prstMaterial="matte"/>
          </p:spPr>
          <p:style>
            <a:lnRef idx="0">
              <a:schemeClr val="accent1"/>
            </a:lnRef>
            <a:fillRef idx="3">
              <a:schemeClr val="accent1"/>
            </a:fillRef>
            <a:effectRef idx="3">
              <a:schemeClr val="accent1"/>
            </a:effectRef>
            <a:fontRef idx="minor">
              <a:schemeClr val="lt1"/>
            </a:fontRef>
          </p:style>
        </p:pic>
        <p:pic>
          <p:nvPicPr>
            <p:cNvPr id="9" name="Picture 5" descr="J">
              <a:extLst>
                <a:ext uri="{FF2B5EF4-FFF2-40B4-BE49-F238E27FC236}">
                  <a16:creationId xmlns:a16="http://schemas.microsoft.com/office/drawing/2014/main" id="{B9F10246-04EA-9275-A4EF-5D99CE130A32}"/>
                </a:ext>
              </a:extLst>
            </p:cNvPr>
            <p:cNvPicPr>
              <a:picLocks noChangeAspect="1" noChangeArrowheads="1"/>
            </p:cNvPicPr>
            <p:nvPr/>
          </p:nvPicPr>
          <p:blipFill>
            <a:blip r:embed="rId3" cstate="print"/>
            <a:srcRect/>
            <a:stretch>
              <a:fillRect/>
            </a:stretch>
          </p:blipFill>
          <p:spPr bwMode="auto">
            <a:xfrm>
              <a:off x="1687286" y="2438400"/>
              <a:ext cx="2122714" cy="2971800"/>
            </a:xfrm>
            <a:prstGeom prst="rect">
              <a:avLst/>
            </a:prstGeom>
            <a:ln>
              <a:headEnd/>
              <a:tailEnd/>
            </a:ln>
            <a:scene3d>
              <a:camera prst="orthographicFront">
                <a:rot lat="0" lon="0" rev="0"/>
              </a:camera>
              <a:lightRig rig="threePt" dir="tl">
                <a:rot lat="0" lon="0" rev="1200000"/>
              </a:lightRig>
            </a:scene3d>
            <a:sp3d prstMaterial="matte"/>
          </p:spPr>
          <p:style>
            <a:lnRef idx="0">
              <a:schemeClr val="accent1"/>
            </a:lnRef>
            <a:fillRef idx="3">
              <a:schemeClr val="accent1"/>
            </a:fillRef>
            <a:effectRef idx="3">
              <a:schemeClr val="accent1"/>
            </a:effectRef>
            <a:fontRef idx="minor">
              <a:schemeClr val="lt1"/>
            </a:fontRef>
          </p:style>
        </p:pic>
        <p:pic>
          <p:nvPicPr>
            <p:cNvPr id="10" name="Picture 8" descr="A">
              <a:extLst>
                <a:ext uri="{FF2B5EF4-FFF2-40B4-BE49-F238E27FC236}">
                  <a16:creationId xmlns:a16="http://schemas.microsoft.com/office/drawing/2014/main" id="{204958AA-3EBB-CE74-FFC0-D88167A0635F}"/>
                </a:ext>
              </a:extLst>
            </p:cNvPr>
            <p:cNvPicPr>
              <a:picLocks noChangeAspect="1" noChangeArrowheads="1"/>
            </p:cNvPicPr>
            <p:nvPr/>
          </p:nvPicPr>
          <p:blipFill>
            <a:blip r:embed="rId4" cstate="print"/>
            <a:srcRect/>
            <a:stretch>
              <a:fillRect/>
            </a:stretch>
          </p:blipFill>
          <p:spPr bwMode="auto">
            <a:xfrm>
              <a:off x="3962400" y="2423160"/>
              <a:ext cx="2133600" cy="2987040"/>
            </a:xfrm>
            <a:prstGeom prst="rect">
              <a:avLst/>
            </a:prstGeom>
            <a:ln>
              <a:headEnd/>
              <a:tailEnd/>
            </a:ln>
            <a:scene3d>
              <a:camera prst="orthographicFront">
                <a:rot lat="0" lon="0" rev="0"/>
              </a:camera>
              <a:lightRig rig="threePt" dir="tl">
                <a:rot lat="0" lon="0" rev="1200000"/>
              </a:lightRig>
            </a:scene3d>
            <a:sp3d prstMaterial="matte"/>
          </p:spPr>
          <p:style>
            <a:lnRef idx="0">
              <a:schemeClr val="accent1"/>
            </a:lnRef>
            <a:fillRef idx="3">
              <a:schemeClr val="accent1"/>
            </a:fillRef>
            <a:effectRef idx="3">
              <a:schemeClr val="accent1"/>
            </a:effectRef>
            <a:fontRef idx="minor">
              <a:schemeClr val="lt1"/>
            </a:fontRef>
          </p:style>
        </p:pic>
      </p:grpSp>
      <p:sp>
        <p:nvSpPr>
          <p:cNvPr id="11" name="Slide Number Placeholder 3">
            <a:extLst>
              <a:ext uri="{FF2B5EF4-FFF2-40B4-BE49-F238E27FC236}">
                <a16:creationId xmlns:a16="http://schemas.microsoft.com/office/drawing/2014/main" id="{D62B1FBE-76FF-9F05-70CD-82C4900D77B3}"/>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51</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205072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CEDF30-1966-FF6F-CD89-3499ECB671DC}"/>
              </a:ext>
            </a:extLst>
          </p:cNvPr>
          <p:cNvSpPr>
            <a:spLocks noGrp="1"/>
          </p:cNvSpPr>
          <p:nvPr>
            <p:ph type="title"/>
          </p:nvPr>
        </p:nvSpPr>
        <p:spPr>
          <a:xfrm>
            <a:off x="581192" y="702156"/>
            <a:ext cx="11029616" cy="1013800"/>
          </a:xfrm>
        </p:spPr>
        <p:txBody>
          <a:bodyPr>
            <a:normAutofit/>
          </a:bodyPr>
          <a:lstStyle/>
          <a:p>
            <a:r>
              <a:rPr lang="en-US" dirty="0"/>
              <a:t>Situation: Readers/Interpreters/Coaches 1</a:t>
            </a:r>
          </a:p>
        </p:txBody>
      </p:sp>
      <p:sp>
        <p:nvSpPr>
          <p:cNvPr id="7" name="Content Placeholder 6">
            <a:extLst>
              <a:ext uri="{FF2B5EF4-FFF2-40B4-BE49-F238E27FC236}">
                <a16:creationId xmlns:a16="http://schemas.microsoft.com/office/drawing/2014/main" id="{89FB53A7-3755-89EC-869B-A4E4EDEFEB26}"/>
              </a:ext>
            </a:extLst>
          </p:cNvPr>
          <p:cNvSpPr>
            <a:spLocks noGrp="1"/>
          </p:cNvSpPr>
          <p:nvPr>
            <p:ph idx="1"/>
          </p:nvPr>
        </p:nvSpPr>
        <p:spPr>
          <a:xfrm>
            <a:off x="581192" y="2180496"/>
            <a:ext cx="7343608" cy="3678303"/>
          </a:xfrm>
        </p:spPr>
        <p:txBody>
          <a:bodyPr>
            <a:normAutofit/>
          </a:bodyPr>
          <a:lstStyle/>
          <a:p>
            <a:pPr marL="0" indent="0">
              <a:buNone/>
            </a:pPr>
            <a:r>
              <a:rPr lang="en-US" sz="2400" b="0" dirty="0">
                <a:ea typeface="Calibri" panose="020F0502020204030204" pitchFamily="34" charset="0"/>
                <a:cs typeface="Times New Roman" panose="02020603050405020304" pitchFamily="18" charset="0"/>
              </a:rPr>
              <a:t>A job applicant for a dog warden position in city government had difficulty reading and could not pass a required written test.</a:t>
            </a:r>
            <a:endParaRPr lang="en-US" sz="2400" dirty="0"/>
          </a:p>
        </p:txBody>
      </p:sp>
      <p:pic>
        <p:nvPicPr>
          <p:cNvPr id="8" name="Picture 7">
            <a:extLst>
              <a:ext uri="{FF2B5EF4-FFF2-40B4-BE49-F238E27FC236}">
                <a16:creationId xmlns:a16="http://schemas.microsoft.com/office/drawing/2014/main" id="{7E8182E9-DD43-9669-0E3F-F64CA4E2BCA3}"/>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80" r="50926"/>
          <a:stretch/>
        </p:blipFill>
        <p:spPr>
          <a:xfrm flipH="1">
            <a:off x="8394617" y="1871134"/>
            <a:ext cx="3340183" cy="4085004"/>
          </a:xfrm>
          <a:prstGeom prst="rect">
            <a:avLst/>
          </a:prstGeom>
        </p:spPr>
      </p:pic>
      <p:sp>
        <p:nvSpPr>
          <p:cNvPr id="9" name="Slide Number Placeholder 3">
            <a:extLst>
              <a:ext uri="{FF2B5EF4-FFF2-40B4-BE49-F238E27FC236}">
                <a16:creationId xmlns:a16="http://schemas.microsoft.com/office/drawing/2014/main" id="{36B2C82B-044D-243B-19E5-8DCACEA9FD56}"/>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52</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12125149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2A52D6-2504-A447-70CD-46E2983EDCCD}"/>
              </a:ext>
            </a:extLst>
          </p:cNvPr>
          <p:cNvSpPr>
            <a:spLocks noGrp="1"/>
          </p:cNvSpPr>
          <p:nvPr>
            <p:ph type="title"/>
          </p:nvPr>
        </p:nvSpPr>
        <p:spPr>
          <a:xfrm>
            <a:off x="581192" y="702156"/>
            <a:ext cx="11029616" cy="1013800"/>
          </a:xfrm>
        </p:spPr>
        <p:txBody>
          <a:bodyPr>
            <a:normAutofit/>
          </a:bodyPr>
          <a:lstStyle/>
          <a:p>
            <a:r>
              <a:rPr lang="en-US" dirty="0"/>
              <a:t>Solution: Readers/Interpreters/Coaches 1</a:t>
            </a:r>
          </a:p>
        </p:txBody>
      </p:sp>
      <p:sp>
        <p:nvSpPr>
          <p:cNvPr id="13" name="Rectangle 12">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a:extLst>
              <a:ext uri="{FF2B5EF4-FFF2-40B4-BE49-F238E27FC236}">
                <a16:creationId xmlns:a16="http://schemas.microsoft.com/office/drawing/2014/main" id="{80727C91-17A5-95F9-4F0A-3063C28812C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05675" y="2361056"/>
            <a:ext cx="4865624" cy="364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AE8DC5AD-95C6-301A-E93C-50E06528428B}"/>
              </a:ext>
            </a:extLst>
          </p:cNvPr>
          <p:cNvSpPr>
            <a:spLocks noGrp="1"/>
          </p:cNvSpPr>
          <p:nvPr>
            <p:ph idx="1"/>
          </p:nvPr>
        </p:nvSpPr>
        <p:spPr>
          <a:xfrm>
            <a:off x="6335805" y="2180496"/>
            <a:ext cx="5275001" cy="4045683"/>
          </a:xfrm>
        </p:spPr>
        <p:txBody>
          <a:bodyPr>
            <a:normAutofit/>
          </a:bodyPr>
          <a:lstStyle/>
          <a:p>
            <a:pPr marL="0" indent="0">
              <a:buNone/>
            </a:pPr>
            <a:r>
              <a:rPr lang="en-US" sz="2400" b="0" dirty="0">
                <a:ea typeface="Calibri" panose="020F0502020204030204" pitchFamily="34" charset="0"/>
                <a:cs typeface="Times New Roman" panose="02020603050405020304" pitchFamily="18" charset="0"/>
              </a:rPr>
              <a:t>The employer provided a reader for the testing as an accommodation.</a:t>
            </a:r>
          </a:p>
        </p:txBody>
      </p:sp>
      <p:sp>
        <p:nvSpPr>
          <p:cNvPr id="9" name="Slide Number Placeholder 3">
            <a:extLst>
              <a:ext uri="{FF2B5EF4-FFF2-40B4-BE49-F238E27FC236}">
                <a16:creationId xmlns:a16="http://schemas.microsoft.com/office/drawing/2014/main" id="{3FCAAEF7-0CCF-765D-1377-E4C9646BD9B9}"/>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53</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1521781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8E3971-A2B9-8536-1793-3087D646D49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252846" y="2832890"/>
            <a:ext cx="3357962" cy="2423271"/>
          </a:xfrm>
          <a:prstGeom prst="rect">
            <a:avLst/>
          </a:prstGeom>
        </p:spPr>
      </p:pic>
      <p:sp>
        <p:nvSpPr>
          <p:cNvPr id="8" name="Title 4">
            <a:extLst>
              <a:ext uri="{FF2B5EF4-FFF2-40B4-BE49-F238E27FC236}">
                <a16:creationId xmlns:a16="http://schemas.microsoft.com/office/drawing/2014/main" id="{E9CA5361-2596-321D-7AC1-7A83243062DC}"/>
              </a:ext>
            </a:extLst>
          </p:cNvPr>
          <p:cNvSpPr>
            <a:spLocks noGrp="1"/>
          </p:cNvSpPr>
          <p:nvPr>
            <p:ph type="title"/>
          </p:nvPr>
        </p:nvSpPr>
        <p:spPr>
          <a:xfrm>
            <a:off x="581025" y="730250"/>
            <a:ext cx="11029950" cy="987425"/>
          </a:xfrm>
        </p:spPr>
        <p:txBody>
          <a:bodyPr/>
          <a:lstStyle/>
          <a:p>
            <a:r>
              <a:rPr lang="en-US" dirty="0"/>
              <a:t>Situation: Readers/Interpreters/Coaches 2</a:t>
            </a:r>
          </a:p>
        </p:txBody>
      </p:sp>
      <p:sp>
        <p:nvSpPr>
          <p:cNvPr id="2" name="Content Placeholder 1"/>
          <p:cNvSpPr>
            <a:spLocks noGrp="1"/>
          </p:cNvSpPr>
          <p:nvPr>
            <p:ph sz="half" idx="1"/>
          </p:nvPr>
        </p:nvSpPr>
        <p:spPr>
          <a:xfrm>
            <a:off x="581192" y="2228003"/>
            <a:ext cx="7191208" cy="3633047"/>
          </a:xfrm>
        </p:spPr>
        <p:txBody>
          <a:bodyPr>
            <a:normAutofit/>
          </a:bodyPr>
          <a:lstStyle/>
          <a:p>
            <a:pPr marL="0" indent="0">
              <a:lnSpc>
                <a:spcPct val="107000"/>
              </a:lnSpc>
              <a:spcBef>
                <a:spcPts val="0"/>
              </a:spcBef>
              <a:spcAft>
                <a:spcPts val="800"/>
              </a:spcAft>
              <a:buNone/>
              <a:defRPr/>
            </a:pPr>
            <a:r>
              <a:rPr lang="en-US" b="0" dirty="0"/>
              <a:t>Josh’s job coach and employment specialist, Ed, had served him well during the job search, hiring, and training period. Ed also worked during this time to locate supports for Josh that could be put into place when Ed’s job was done, and he exited the workplace</a:t>
            </a:r>
            <a:r>
              <a:rPr lang="en-US" dirty="0"/>
              <a:t>. </a:t>
            </a:r>
          </a:p>
        </p:txBody>
      </p:sp>
      <p:sp>
        <p:nvSpPr>
          <p:cNvPr id="4" name="Slide Number Placeholder 3">
            <a:extLst>
              <a:ext uri="{FF2B5EF4-FFF2-40B4-BE49-F238E27FC236}">
                <a16:creationId xmlns:a16="http://schemas.microsoft.com/office/drawing/2014/main" id="{EDCE6236-7A70-1C56-FC39-D0091903C31C}"/>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54</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3808004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38888-7EC0-E297-0AA8-333C3F1063B4}"/>
              </a:ext>
            </a:extLst>
          </p:cNvPr>
          <p:cNvSpPr>
            <a:spLocks noGrp="1"/>
          </p:cNvSpPr>
          <p:nvPr>
            <p:ph type="title"/>
          </p:nvPr>
        </p:nvSpPr>
        <p:spPr>
          <a:xfrm>
            <a:off x="581192" y="702156"/>
            <a:ext cx="11029616" cy="1013800"/>
          </a:xfrm>
        </p:spPr>
        <p:txBody>
          <a:bodyPr>
            <a:normAutofit/>
          </a:bodyPr>
          <a:lstStyle/>
          <a:p>
            <a:r>
              <a:rPr lang="en-US" dirty="0"/>
              <a:t>Solution: Readers/Interpreters/Coaches 2</a:t>
            </a:r>
          </a:p>
        </p:txBody>
      </p:sp>
      <p:sp>
        <p:nvSpPr>
          <p:cNvPr id="12" name="Rectangle 11">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87CBFE2-07F3-A28C-DAEA-9180EC8B353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7225" y="2361938"/>
            <a:ext cx="4962525" cy="3647455"/>
          </a:xfrm>
          <a:prstGeom prst="rect">
            <a:avLst/>
          </a:prstGeom>
        </p:spPr>
      </p:pic>
      <p:sp>
        <p:nvSpPr>
          <p:cNvPr id="6" name="Content Placeholder 5">
            <a:extLst>
              <a:ext uri="{FF2B5EF4-FFF2-40B4-BE49-F238E27FC236}">
                <a16:creationId xmlns:a16="http://schemas.microsoft.com/office/drawing/2014/main" id="{85B099AE-50A2-E5DF-48AF-759E93057989}"/>
              </a:ext>
            </a:extLst>
          </p:cNvPr>
          <p:cNvSpPr>
            <a:spLocks noGrp="1"/>
          </p:cNvSpPr>
          <p:nvPr>
            <p:ph idx="1"/>
          </p:nvPr>
        </p:nvSpPr>
        <p:spPr>
          <a:xfrm>
            <a:off x="6096001" y="2180496"/>
            <a:ext cx="5644444" cy="4045683"/>
          </a:xfrm>
        </p:spPr>
        <p:txBody>
          <a:bodyPr>
            <a:normAutofit/>
          </a:bodyPr>
          <a:lstStyle/>
          <a:p>
            <a:pPr marL="0" indent="0">
              <a:buNone/>
            </a:pPr>
            <a:r>
              <a:rPr lang="en-US" sz="2400" b="0" dirty="0"/>
              <a:t>Josh’s supervisor was pleased that a mentor, an older coworker who had befriended Josh, was identified. He would be able to help Josh in the same way Ed had on a more long-term basis. </a:t>
            </a:r>
            <a:endParaRPr lang="en-US" sz="2400" dirty="0"/>
          </a:p>
        </p:txBody>
      </p:sp>
      <p:sp>
        <p:nvSpPr>
          <p:cNvPr id="8" name="Slide Number Placeholder 3">
            <a:extLst>
              <a:ext uri="{FF2B5EF4-FFF2-40B4-BE49-F238E27FC236}">
                <a16:creationId xmlns:a16="http://schemas.microsoft.com/office/drawing/2014/main" id="{A87DC970-C9AF-CCBE-DDBF-4F373B7625FC}"/>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55</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29534318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533" name="Rectangle 274532">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4535" name="Rectangle 274534">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74537" name="Rectangle 274536">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74539" name="Rectangle 274538">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74541" name="Rectangle 274540">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4543" name="Group 274542">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274544" name="Rectangle 274543">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4545" name="Rectangle 274544">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4546" name="Rectangle 274545">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74547" name="Rectangle 274546">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a:extLst>
              <a:ext uri="{FF2B5EF4-FFF2-40B4-BE49-F238E27FC236}">
                <a16:creationId xmlns:a16="http://schemas.microsoft.com/office/drawing/2014/main" id="{C9630CBE-F040-1D87-5060-067123F6D44F}"/>
              </a:ext>
            </a:extLst>
          </p:cNvPr>
          <p:cNvSpPr>
            <a:spLocks noGrp="1"/>
          </p:cNvSpPr>
          <p:nvPr>
            <p:ph type="title"/>
          </p:nvPr>
        </p:nvSpPr>
        <p:spPr>
          <a:xfrm>
            <a:off x="581191" y="4000698"/>
            <a:ext cx="10993549" cy="1475013"/>
          </a:xfrm>
        </p:spPr>
        <p:txBody>
          <a:bodyPr vert="horz" lIns="91440" tIns="45720" rIns="91440" bIns="45720" rtlCol="0" anchor="b">
            <a:normAutofit/>
          </a:bodyPr>
          <a:lstStyle/>
          <a:p>
            <a:r>
              <a:rPr lang="en-US">
                <a:solidFill>
                  <a:schemeClr val="bg1"/>
                </a:solidFill>
              </a:rPr>
              <a:t>Reassignment</a:t>
            </a:r>
          </a:p>
        </p:txBody>
      </p:sp>
      <p:pic>
        <p:nvPicPr>
          <p:cNvPr id="6" name="Picture 5" descr="Worker typing on laptop">
            <a:extLst>
              <a:ext uri="{FF2B5EF4-FFF2-40B4-BE49-F238E27FC236}">
                <a16:creationId xmlns:a16="http://schemas.microsoft.com/office/drawing/2014/main" id="{76299310-73FB-06D5-2A81-21AA30B9BD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124" r="-1" b="14873"/>
          <a:stretch/>
        </p:blipFill>
        <p:spPr>
          <a:xfrm>
            <a:off x="446532" y="599725"/>
            <a:ext cx="11292143" cy="3557252"/>
          </a:xfrm>
          <a:prstGeom prst="rect">
            <a:avLst/>
          </a:prstGeom>
        </p:spPr>
      </p:pic>
      <p:sp>
        <p:nvSpPr>
          <p:cNvPr id="8" name="Slide Number Placeholder 3">
            <a:extLst>
              <a:ext uri="{FF2B5EF4-FFF2-40B4-BE49-F238E27FC236}">
                <a16:creationId xmlns:a16="http://schemas.microsoft.com/office/drawing/2014/main" id="{B55BB853-0AFD-6EB9-F8DC-3F56E7E564BC}"/>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56</a:t>
            </a:fld>
            <a:endParaRPr lang="en-US" sz="1600" dirty="0">
              <a:solidFill>
                <a:srgbClr val="002060"/>
              </a:solidFill>
              <a:latin typeface="Arial Nova" panose="020B05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05A7F-21AC-7383-F1C2-FA52FE031009}"/>
              </a:ext>
            </a:extLst>
          </p:cNvPr>
          <p:cNvSpPr>
            <a:spLocks noGrp="1"/>
          </p:cNvSpPr>
          <p:nvPr>
            <p:ph type="title"/>
          </p:nvPr>
        </p:nvSpPr>
        <p:spPr>
          <a:xfrm>
            <a:off x="581192" y="702156"/>
            <a:ext cx="11029616" cy="1013800"/>
          </a:xfrm>
        </p:spPr>
        <p:txBody>
          <a:bodyPr>
            <a:normAutofit/>
          </a:bodyPr>
          <a:lstStyle/>
          <a:p>
            <a:r>
              <a:rPr lang="en-US" dirty="0"/>
              <a:t>Situation: Reassignment 1</a:t>
            </a:r>
          </a:p>
        </p:txBody>
      </p:sp>
      <p:sp>
        <p:nvSpPr>
          <p:cNvPr id="12" name="Rectangle 1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3A157C7-DADF-3E97-19CF-9AD0EC4B2FAF}"/>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57" r="1267" b="-4"/>
          <a:stretch/>
        </p:blipFill>
        <p:spPr>
          <a:xfrm>
            <a:off x="657225" y="2361056"/>
            <a:ext cx="4962525" cy="3649219"/>
          </a:xfrm>
          <a:prstGeom prst="rect">
            <a:avLst/>
          </a:prstGeom>
        </p:spPr>
      </p:pic>
      <p:sp>
        <p:nvSpPr>
          <p:cNvPr id="6" name="Content Placeholder 5">
            <a:extLst>
              <a:ext uri="{FF2B5EF4-FFF2-40B4-BE49-F238E27FC236}">
                <a16:creationId xmlns:a16="http://schemas.microsoft.com/office/drawing/2014/main" id="{99E40CFF-0F7C-C824-AF66-6115A586FC1C}"/>
              </a:ext>
            </a:extLst>
          </p:cNvPr>
          <p:cNvSpPr>
            <a:spLocks noGrp="1"/>
          </p:cNvSpPr>
          <p:nvPr>
            <p:ph idx="1"/>
          </p:nvPr>
        </p:nvSpPr>
        <p:spPr>
          <a:xfrm>
            <a:off x="6335805" y="2180496"/>
            <a:ext cx="5275001" cy="4045683"/>
          </a:xfrm>
        </p:spPr>
        <p:txBody>
          <a:bodyPr>
            <a:normAutofit/>
          </a:bodyPr>
          <a:lstStyle/>
          <a:p>
            <a:pPr marL="0" indent="0">
              <a:buNone/>
            </a:pPr>
            <a:r>
              <a:rPr lang="en-US" sz="2600" b="0" dirty="0">
                <a:cs typeface="Arial" charset="0"/>
              </a:rPr>
              <a:t>A cashier encountered extreme difficulty counting back change accurately after the automatic change counter was removed. </a:t>
            </a:r>
          </a:p>
          <a:p>
            <a:endParaRPr lang="en-US" dirty="0"/>
          </a:p>
        </p:txBody>
      </p:sp>
      <p:sp>
        <p:nvSpPr>
          <p:cNvPr id="8" name="Slide Number Placeholder 3">
            <a:extLst>
              <a:ext uri="{FF2B5EF4-FFF2-40B4-BE49-F238E27FC236}">
                <a16:creationId xmlns:a16="http://schemas.microsoft.com/office/drawing/2014/main" id="{4183E02B-246A-AAC6-8756-9CD73E867F14}"/>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57</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299264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EACD78-500A-0377-7422-783E710B4D87}"/>
              </a:ext>
            </a:extLst>
          </p:cNvPr>
          <p:cNvSpPr>
            <a:spLocks noGrp="1"/>
          </p:cNvSpPr>
          <p:nvPr>
            <p:ph type="title"/>
          </p:nvPr>
        </p:nvSpPr>
        <p:spPr/>
        <p:txBody>
          <a:bodyPr/>
          <a:lstStyle/>
          <a:p>
            <a:r>
              <a:rPr lang="en-US" dirty="0"/>
              <a:t>Solution: Reassignment 1</a:t>
            </a:r>
          </a:p>
        </p:txBody>
      </p:sp>
      <p:sp>
        <p:nvSpPr>
          <p:cNvPr id="121859" name="Content Placeholder 2"/>
          <p:cNvSpPr>
            <a:spLocks noGrp="1"/>
          </p:cNvSpPr>
          <p:nvPr>
            <p:ph sz="half" idx="1"/>
          </p:nvPr>
        </p:nvSpPr>
        <p:spPr>
          <a:xfrm>
            <a:off x="581192" y="2228003"/>
            <a:ext cx="6276808" cy="3633047"/>
          </a:xfrm>
        </p:spPr>
        <p:txBody>
          <a:bodyPr>
            <a:normAutofit/>
          </a:bodyPr>
          <a:lstStyle/>
          <a:p>
            <a:pPr marL="0" indent="0" eaLnBrk="1" hangingPunct="1">
              <a:buNone/>
              <a:defRPr/>
            </a:pPr>
            <a:r>
              <a:rPr lang="en-US" b="0" dirty="0"/>
              <a:t>When no effective accommodation could be provided, the employee was reassigned to a deli position where she would not have to handle money.</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389" t="-1" r="17592" b="-43"/>
          <a:stretch/>
        </p:blipFill>
        <p:spPr>
          <a:xfrm>
            <a:off x="7169437" y="2027470"/>
            <a:ext cx="4572000" cy="3749040"/>
          </a:xfrm>
          <a:prstGeom prst="rect">
            <a:avLst/>
          </a:prstGeom>
        </p:spPr>
      </p:pic>
      <p:sp>
        <p:nvSpPr>
          <p:cNvPr id="3" name="Slide Number Placeholder 3">
            <a:extLst>
              <a:ext uri="{FF2B5EF4-FFF2-40B4-BE49-F238E27FC236}">
                <a16:creationId xmlns:a16="http://schemas.microsoft.com/office/drawing/2014/main" id="{7ECBB43E-5290-3421-E1D7-F73A2066CA28}"/>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58</a:t>
            </a:fld>
            <a:endParaRPr lang="en-US" sz="1600" dirty="0">
              <a:solidFill>
                <a:srgbClr val="002060"/>
              </a:solidFill>
              <a:latin typeface="Arial Nova" panose="020B05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1EFF7D5-C696-9ED0-A8E7-57076E4D68A2}"/>
              </a:ext>
            </a:extLst>
          </p:cNvPr>
          <p:cNvSpPr>
            <a:spLocks noGrp="1"/>
          </p:cNvSpPr>
          <p:nvPr>
            <p:ph type="title"/>
          </p:nvPr>
        </p:nvSpPr>
        <p:spPr>
          <a:xfrm>
            <a:off x="581192" y="702156"/>
            <a:ext cx="11029616" cy="1013800"/>
          </a:xfrm>
        </p:spPr>
        <p:txBody>
          <a:bodyPr>
            <a:normAutofit/>
          </a:bodyPr>
          <a:lstStyle/>
          <a:p>
            <a:r>
              <a:rPr lang="en-US" dirty="0"/>
              <a:t>Situation: Reassignment 2</a:t>
            </a:r>
          </a:p>
        </p:txBody>
      </p:sp>
      <p:sp>
        <p:nvSpPr>
          <p:cNvPr id="15" name="Rectangle 14">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B4CEE1-B050-C935-9173-D6682D81163F}"/>
              </a:ext>
              <a:ext uri="{C183D7F6-B498-43B3-948B-1728B52AA6E4}">
                <adec:decorative xmlns:adec="http://schemas.microsoft.com/office/drawing/2017/decorative" val="1"/>
              </a:ext>
            </a:extLst>
          </p:cNvPr>
          <p:cNvPicPr>
            <a:picLocks noChangeAspect="1"/>
          </p:cNvPicPr>
          <p:nvPr/>
        </p:nvPicPr>
        <p:blipFill rotWithShape="1">
          <a:blip r:embed="rId2"/>
          <a:srcRect l="20205" r="11800" b="-1"/>
          <a:stretch/>
        </p:blipFill>
        <p:spPr>
          <a:xfrm>
            <a:off x="657225" y="2361056"/>
            <a:ext cx="4962525" cy="3649219"/>
          </a:xfrm>
          <a:prstGeom prst="rect">
            <a:avLst/>
          </a:prstGeom>
        </p:spPr>
      </p:pic>
      <p:sp>
        <p:nvSpPr>
          <p:cNvPr id="9" name="Content Placeholder 8">
            <a:extLst>
              <a:ext uri="{FF2B5EF4-FFF2-40B4-BE49-F238E27FC236}">
                <a16:creationId xmlns:a16="http://schemas.microsoft.com/office/drawing/2014/main" id="{42E3C8B1-C6F9-8422-8C90-760F203B7F02}"/>
              </a:ext>
            </a:extLst>
          </p:cNvPr>
          <p:cNvSpPr>
            <a:spLocks noGrp="1"/>
          </p:cNvSpPr>
          <p:nvPr>
            <p:ph idx="1"/>
          </p:nvPr>
        </p:nvSpPr>
        <p:spPr>
          <a:xfrm>
            <a:off x="6061865" y="2180496"/>
            <a:ext cx="5548942" cy="4045683"/>
          </a:xfrm>
        </p:spPr>
        <p:txBody>
          <a:bodyPr>
            <a:normAutofit/>
          </a:bodyPr>
          <a:lstStyle/>
          <a:p>
            <a:pPr marL="0" indent="0">
              <a:buNone/>
            </a:pPr>
            <a:r>
              <a:rPr lang="en-US" sz="2400" b="0" dirty="0">
                <a:ea typeface="Calibri" panose="020F0502020204030204" pitchFamily="34" charset="0"/>
              </a:rPr>
              <a:t>An employee who delivered meals locally asked for a change in position when the kitchen where the meals were prepared was being remodeled. The temporary kitchen was located in the city, where he was unable to drive. </a:t>
            </a:r>
            <a:endParaRPr lang="en-US" sz="2400" dirty="0"/>
          </a:p>
        </p:txBody>
      </p:sp>
      <p:sp>
        <p:nvSpPr>
          <p:cNvPr id="11" name="Slide Number Placeholder 3">
            <a:extLst>
              <a:ext uri="{FF2B5EF4-FFF2-40B4-BE49-F238E27FC236}">
                <a16:creationId xmlns:a16="http://schemas.microsoft.com/office/drawing/2014/main" id="{33D993A3-52F4-5EB3-569B-5B6C0CC7AD9A}"/>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59</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3138147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D94315-3FD2-CFF7-8C74-C526D25EDF4F}"/>
              </a:ext>
            </a:extLst>
          </p:cNvPr>
          <p:cNvSpPr>
            <a:spLocks noGrp="1"/>
          </p:cNvSpPr>
          <p:nvPr>
            <p:ph type="title"/>
          </p:nvPr>
        </p:nvSpPr>
        <p:spPr/>
        <p:txBody>
          <a:bodyPr/>
          <a:lstStyle/>
          <a:p>
            <a:r>
              <a:rPr lang="en-US" dirty="0">
                <a:latin typeface="Arial" charset="0"/>
                <a:cs typeface="Arial" charset="0"/>
              </a:rPr>
              <a:t>Reasonable Accommodations</a:t>
            </a:r>
            <a:endParaRPr lang="en-US" dirty="0"/>
          </a:p>
        </p:txBody>
      </p:sp>
      <p:sp>
        <p:nvSpPr>
          <p:cNvPr id="14338" name="Content Placeholder 2"/>
          <p:cNvSpPr>
            <a:spLocks noGrp="1"/>
          </p:cNvSpPr>
          <p:nvPr>
            <p:ph idx="1"/>
          </p:nvPr>
        </p:nvSpPr>
        <p:spPr/>
        <p:txBody>
          <a:bodyPr>
            <a:normAutofit/>
          </a:bodyPr>
          <a:lstStyle/>
          <a:p>
            <a:pPr marL="0" indent="0">
              <a:buNone/>
              <a:defRPr/>
            </a:pPr>
            <a:r>
              <a:rPr lang="en-US" sz="2400" dirty="0">
                <a:latin typeface="Arial" charset="0"/>
                <a:cs typeface="Arial" charset="0"/>
              </a:rPr>
              <a:t>Modifications or Changes:</a:t>
            </a:r>
          </a:p>
          <a:p>
            <a:pPr>
              <a:buFont typeface="Wingdings" panose="05000000000000000000" pitchFamily="2" charset="2"/>
              <a:buChar char="§"/>
              <a:defRPr/>
            </a:pPr>
            <a:r>
              <a:rPr lang="en-US" sz="2400" b="0" dirty="0"/>
              <a:t>to a job application process</a:t>
            </a:r>
          </a:p>
          <a:p>
            <a:pPr>
              <a:buFont typeface="Wingdings" panose="05000000000000000000" pitchFamily="2" charset="2"/>
              <a:buChar char="§"/>
              <a:defRPr/>
            </a:pPr>
            <a:r>
              <a:rPr lang="en-US" sz="2400" b="0" dirty="0"/>
              <a:t>to the work environment or to the manner in which the position is customarily performed that enable a qualified individual with a disability to perform the essential functions of the position</a:t>
            </a:r>
          </a:p>
          <a:p>
            <a:pPr>
              <a:buFont typeface="Wingdings" panose="05000000000000000000" pitchFamily="2" charset="2"/>
              <a:buChar char="§"/>
              <a:defRPr/>
            </a:pPr>
            <a:r>
              <a:rPr lang="en-US" sz="2400" b="0" dirty="0"/>
              <a:t>that enable an employee with a disability to enjoy equal benefits and privileges of employment as are enjoyed by other similarly situated employees without disabilities</a:t>
            </a:r>
            <a:endParaRPr lang="en-US" sz="2400" b="0" dirty="0">
              <a:latin typeface="Arial" charset="0"/>
              <a:cs typeface="Arial" charset="0"/>
            </a:endParaRPr>
          </a:p>
        </p:txBody>
      </p:sp>
      <p:sp>
        <p:nvSpPr>
          <p:cNvPr id="3379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42B48A41-06E0-4D5A-899F-C2722F427BC8}" type="slidenum">
              <a:rPr lang="en-US" altLang="en-US" sz="1400">
                <a:solidFill>
                  <a:srgbClr val="FFFFFF"/>
                </a:solidFill>
              </a:rPr>
              <a:pPr>
                <a:spcBef>
                  <a:spcPct val="0"/>
                </a:spcBef>
                <a:buFontTx/>
                <a:buNone/>
              </a:pPr>
              <a:t>6</a:t>
            </a:fld>
            <a:endParaRPr lang="en-US" altLang="en-US" sz="1400">
              <a:solidFill>
                <a:srgbClr val="FFFFFF"/>
              </a:solidFill>
            </a:endParaRPr>
          </a:p>
        </p:txBody>
      </p:sp>
      <p:sp>
        <p:nvSpPr>
          <p:cNvPr id="2" name="Slide Number Placeholder 3">
            <a:extLst>
              <a:ext uri="{FF2B5EF4-FFF2-40B4-BE49-F238E27FC236}">
                <a16:creationId xmlns:a16="http://schemas.microsoft.com/office/drawing/2014/main" id="{CD3C88C9-F9A2-8679-2484-3108099A09A7}"/>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6</a:t>
            </a:fld>
            <a:endParaRPr lang="en-US" sz="1600" dirty="0">
              <a:solidFill>
                <a:srgbClr val="002060"/>
              </a:solidFill>
              <a:latin typeface="Arial Nova" panose="020B05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49A1E9-54A4-5EDC-4543-0E3D43EE7460}"/>
              </a:ext>
            </a:extLst>
          </p:cNvPr>
          <p:cNvSpPr>
            <a:spLocks noGrp="1"/>
          </p:cNvSpPr>
          <p:nvPr>
            <p:ph type="title"/>
          </p:nvPr>
        </p:nvSpPr>
        <p:spPr/>
        <p:txBody>
          <a:bodyPr/>
          <a:lstStyle/>
          <a:p>
            <a:r>
              <a:rPr lang="en-US" dirty="0"/>
              <a:t>Solution: Reassignment 2</a:t>
            </a:r>
          </a:p>
        </p:txBody>
      </p:sp>
      <p:sp>
        <p:nvSpPr>
          <p:cNvPr id="121859" name="Content Placeholder 2"/>
          <p:cNvSpPr>
            <a:spLocks noGrp="1"/>
          </p:cNvSpPr>
          <p:nvPr>
            <p:ph sz="half" idx="1"/>
          </p:nvPr>
        </p:nvSpPr>
        <p:spPr>
          <a:xfrm>
            <a:off x="581192" y="2228003"/>
            <a:ext cx="6734007" cy="3633047"/>
          </a:xfrm>
        </p:spPr>
        <p:txBody>
          <a:bodyPr/>
          <a:lstStyle/>
          <a:p>
            <a:pPr marL="0" indent="0">
              <a:spcBef>
                <a:spcPts val="0"/>
              </a:spcBef>
              <a:spcAft>
                <a:spcPts val="1000"/>
              </a:spcAft>
              <a:buNone/>
            </a:pPr>
            <a:r>
              <a:rPr lang="en-US" sz="2400" b="0" dirty="0"/>
              <a:t>Th</a:t>
            </a:r>
            <a:r>
              <a:rPr lang="en-US" sz="2400" b="0" dirty="0">
                <a:ea typeface="Calibri" panose="020F0502020204030204" pitchFamily="34" charset="0"/>
              </a:rPr>
              <a:t>e driver was reassigned to a painting/light construction crew that was helping with the renovations at the kitchen. Since he would only be required to drive to the center where the kitchen was located, the driver was able to continue working with no problems. </a:t>
            </a:r>
            <a:endParaRPr lang="en-US" dirty="0">
              <a:latin typeface="Arial" charset="0"/>
              <a:cs typeface="Arial"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6943"/>
          <a:stretch/>
        </p:blipFill>
        <p:spPr>
          <a:xfrm>
            <a:off x="7718077" y="2228003"/>
            <a:ext cx="4023360" cy="3633047"/>
          </a:xfrm>
          <a:prstGeom prst="rect">
            <a:avLst/>
          </a:prstGeom>
        </p:spPr>
      </p:pic>
      <p:sp>
        <p:nvSpPr>
          <p:cNvPr id="2" name="Slide Number Placeholder 3">
            <a:extLst>
              <a:ext uri="{FF2B5EF4-FFF2-40B4-BE49-F238E27FC236}">
                <a16:creationId xmlns:a16="http://schemas.microsoft.com/office/drawing/2014/main" id="{F0C71F6C-1930-A2F3-574D-D301F651E6BD}"/>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9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60</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10262366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E1FB-2AD0-4329-9CB0-82A282F19EE8}"/>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Contact JAN for More Information</a:t>
            </a:r>
          </a:p>
        </p:txBody>
      </p:sp>
      <p:graphicFrame>
        <p:nvGraphicFramePr>
          <p:cNvPr id="6" name="Content Placeholder 2" descr="Visit AskJAN.org&#10;Call 800.526.7234 or 877.781.9403 TTY&#10;JAN Live Chat @AskJAN.org&#10;Submit JAN On Demand Inquiry @AskJAN.org/JANonDemand.cfm&#10;Email JAN@AskJAN.org&#10;Social Media: Facebook - Job Accommodation Network&#10;Twitter - @JANatJAN&#10;">
            <a:extLst>
              <a:ext uri="{FF2B5EF4-FFF2-40B4-BE49-F238E27FC236}">
                <a16:creationId xmlns:a16="http://schemas.microsoft.com/office/drawing/2014/main" id="{99C05778-86A8-41CC-94DD-691AA4044245}"/>
              </a:ext>
            </a:extLst>
          </p:cNvPr>
          <p:cNvGraphicFramePr>
            <a:graphicFrameLocks noGrp="1"/>
          </p:cNvGraphicFramePr>
          <p:nvPr>
            <p:ph idx="1"/>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5">
            <a:extLst>
              <a:ext uri="{FF2B5EF4-FFF2-40B4-BE49-F238E27FC236}">
                <a16:creationId xmlns:a16="http://schemas.microsoft.com/office/drawing/2014/main" id="{729A9A14-6571-4EC2-8629-0C8A10F4B7A4}"/>
              </a:ext>
            </a:extLst>
          </p:cNvPr>
          <p:cNvSpPr>
            <a:spLocks noGrp="1"/>
          </p:cNvSpPr>
          <p:nvPr>
            <p:ph type="sldNum" sz="quarter" idx="12"/>
          </p:nvPr>
        </p:nvSpPr>
        <p:spPr bwMode="auto">
          <a:xfrm>
            <a:off x="11031989" y="70115"/>
            <a:ext cx="717635" cy="335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0602779F-6F3E-4B27-9FEF-3862C33B9D5C}" type="slidenum">
              <a:rPr lang="en-US" altLang="en-US" sz="1600">
                <a:solidFill>
                  <a:schemeClr val="accent1"/>
                </a:solidFill>
                <a:latin typeface="Arial Nova" panose="020B0504020202020204" pitchFamily="34" charset="0"/>
              </a:rPr>
              <a:pPr>
                <a:spcBef>
                  <a:spcPct val="0"/>
                </a:spcBef>
                <a:buFontTx/>
                <a:buNone/>
              </a:pPr>
              <a:t>61</a:t>
            </a:fld>
            <a:endParaRPr lang="en-US" altLang="en-US" sz="1600" dirty="0">
              <a:solidFill>
                <a:schemeClr val="accent1"/>
              </a:solidFill>
              <a:latin typeface="Arial Nova" panose="020B0504020202020204" pitchFamily="34" charset="0"/>
            </a:endParaRPr>
          </a:p>
        </p:txBody>
      </p:sp>
    </p:spTree>
    <p:extLst>
      <p:ext uri="{BB962C8B-B14F-4D97-AF65-F5344CB8AC3E}">
        <p14:creationId xmlns:p14="http://schemas.microsoft.com/office/powerpoint/2010/main" val="901844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49">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51">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53">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56" name="Rectangle 55">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59" name="Rectangle 58">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59">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60">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61">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088BBC0A-43B2-FF09-8119-D65A7E7D56C1}"/>
              </a:ext>
            </a:extLst>
          </p:cNvPr>
          <p:cNvSpPr>
            <a:spLocks noGrp="1"/>
          </p:cNvSpPr>
          <p:nvPr>
            <p:ph type="title"/>
          </p:nvPr>
        </p:nvSpPr>
        <p:spPr>
          <a:xfrm>
            <a:off x="581191" y="4000698"/>
            <a:ext cx="10993549" cy="1475013"/>
          </a:xfrm>
        </p:spPr>
        <p:txBody>
          <a:bodyPr vert="horz" lIns="91440" tIns="45720" rIns="91440" bIns="45720" rtlCol="0" anchor="b">
            <a:normAutofit/>
          </a:bodyPr>
          <a:lstStyle/>
          <a:p>
            <a:r>
              <a:rPr kumimoji="0" lang="en-US" sz="3600" i="0" u="none" strike="noStrike" spc="0" normalizeH="0" baseline="0" noProof="0" dirty="0">
                <a:ln>
                  <a:noFill/>
                </a:ln>
                <a:effectLst/>
                <a:uLnTx/>
                <a:uFillTx/>
              </a:rPr>
              <a:t>DISCLOSURE</a:t>
            </a:r>
            <a:endParaRPr lang="en-US" sz="3600" dirty="0"/>
          </a:p>
        </p:txBody>
      </p:sp>
      <p:pic>
        <p:nvPicPr>
          <p:cNvPr id="13" name="Content Placeholder 12">
            <a:extLst>
              <a:ext uri="{FF2B5EF4-FFF2-40B4-BE49-F238E27FC236}">
                <a16:creationId xmlns:a16="http://schemas.microsoft.com/office/drawing/2014/main" id="{7A910B2E-60AE-6B84-A782-EBAC09E92081}"/>
              </a:ext>
              <a:ext uri="{C183D7F6-B498-43B3-948B-1728B52AA6E4}">
                <adec:decorative xmlns:adec="http://schemas.microsoft.com/office/drawing/2017/decorative" val="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14002" r="-1" b="44134"/>
          <a:stretch/>
        </p:blipFill>
        <p:spPr>
          <a:xfrm>
            <a:off x="446532" y="599725"/>
            <a:ext cx="11292143" cy="3557252"/>
          </a:xfrm>
          <a:prstGeom prst="rect">
            <a:avLst/>
          </a:prstGeom>
        </p:spPr>
      </p:pic>
      <p:sp>
        <p:nvSpPr>
          <p:cNvPr id="4" name="Slide Number Placeholder 3">
            <a:extLst>
              <a:ext uri="{FF2B5EF4-FFF2-40B4-BE49-F238E27FC236}">
                <a16:creationId xmlns:a16="http://schemas.microsoft.com/office/drawing/2014/main" id="{BA764966-90D3-290D-0764-1AEA3270B3C1}"/>
              </a:ext>
            </a:extLst>
          </p:cNvPr>
          <p:cNvSpPr>
            <a:spLocks noGrp="1"/>
          </p:cNvSpPr>
          <p:nvPr>
            <p:ph type="sldNum" sz="quarter" idx="12"/>
          </p:nvPr>
        </p:nvSpPr>
        <p:spPr>
          <a:xfrm>
            <a:off x="10558300" y="5956137"/>
            <a:ext cx="1016440" cy="365125"/>
          </a:xfrm>
        </p:spPr>
        <p:txBody>
          <a:bodyPr vert="horz" lIns="91440" tIns="45720" rIns="91440" bIns="45720" rtlCol="0" anchor="ctr">
            <a:normAutofit/>
          </a:bodyPr>
          <a:lstStyle/>
          <a:p>
            <a:pPr defTabSz="457200" eaLnBrk="1" hangingPunct="1">
              <a:spcAft>
                <a:spcPts val="600"/>
              </a:spcAft>
            </a:pPr>
            <a:fld id="{D57F1E4F-1CFF-5643-939E-217C01CDF565}" type="slidenum">
              <a:rPr lang="en-US" sz="900" smtClean="0">
                <a:solidFill>
                  <a:schemeClr val="accent1">
                    <a:lumMod val="75000"/>
                    <a:lumOff val="25000"/>
                  </a:schemeClr>
                </a:solidFill>
                <a:latin typeface="+mn-lt"/>
              </a:rPr>
              <a:pPr defTabSz="457200" eaLnBrk="1" hangingPunct="1">
                <a:spcAft>
                  <a:spcPts val="600"/>
                </a:spcAft>
              </a:pPr>
              <a:t>7</a:t>
            </a:fld>
            <a:endParaRPr lang="en-US" sz="900">
              <a:solidFill>
                <a:schemeClr val="accent1">
                  <a:lumMod val="75000"/>
                  <a:lumOff val="25000"/>
                </a:schemeClr>
              </a:solidFill>
              <a:latin typeface="+mn-lt"/>
            </a:endParaRPr>
          </a:p>
        </p:txBody>
      </p:sp>
      <p:sp>
        <p:nvSpPr>
          <p:cNvPr id="19" name="Slide Number Placeholder 3">
            <a:extLst>
              <a:ext uri="{FF2B5EF4-FFF2-40B4-BE49-F238E27FC236}">
                <a16:creationId xmlns:a16="http://schemas.microsoft.com/office/drawing/2014/main" id="{3F41CA36-D9FD-833E-2995-968619773816}"/>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7</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3096088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13A7DE-D391-CADA-5994-8E907C658134}"/>
              </a:ext>
            </a:extLst>
          </p:cNvPr>
          <p:cNvSpPr>
            <a:spLocks noGrp="1"/>
          </p:cNvSpPr>
          <p:nvPr>
            <p:ph type="title"/>
          </p:nvPr>
        </p:nvSpPr>
        <p:spPr/>
        <p:txBody>
          <a:bodyPr/>
          <a:lstStyle/>
          <a:p>
            <a:r>
              <a:rPr lang="en-US" dirty="0"/>
              <a:t>What is disclosure?</a:t>
            </a:r>
          </a:p>
        </p:txBody>
      </p:sp>
      <p:sp>
        <p:nvSpPr>
          <p:cNvPr id="6" name="Content Placeholder 5">
            <a:extLst>
              <a:ext uri="{FF2B5EF4-FFF2-40B4-BE49-F238E27FC236}">
                <a16:creationId xmlns:a16="http://schemas.microsoft.com/office/drawing/2014/main" id="{07E51C5C-538B-B105-EBA6-A8C44A7389F1}"/>
              </a:ext>
            </a:extLst>
          </p:cNvPr>
          <p:cNvSpPr>
            <a:spLocks noGrp="1"/>
          </p:cNvSpPr>
          <p:nvPr>
            <p:ph idx="1"/>
          </p:nvPr>
        </p:nvSpPr>
        <p:spPr/>
        <p:txBody>
          <a:bodyPr>
            <a:normAutofit/>
          </a:bodyPr>
          <a:lstStyle/>
          <a:p>
            <a:pPr marL="0" indent="0">
              <a:spcAft>
                <a:spcPts val="1200"/>
              </a:spcAft>
              <a:buNone/>
              <a:defRPr/>
            </a:pPr>
            <a:r>
              <a:rPr lang="en-US" sz="2400" b="1" dirty="0"/>
              <a:t>Disclosure</a:t>
            </a:r>
            <a:r>
              <a:rPr lang="en-US" sz="2400" dirty="0"/>
              <a:t> </a:t>
            </a:r>
            <a:r>
              <a:rPr lang="en-US" sz="2400" b="0" dirty="0">
                <a:solidFill>
                  <a:srgbClr val="002060"/>
                </a:solidFill>
              </a:rPr>
              <a:t>is when you give out specific, personal information about your disability. </a:t>
            </a:r>
          </a:p>
          <a:p>
            <a:pPr marL="0" indent="0">
              <a:spcAft>
                <a:spcPts val="1200"/>
              </a:spcAft>
              <a:buNone/>
              <a:defRPr/>
            </a:pPr>
            <a:r>
              <a:rPr lang="en-US" sz="2400" b="1" dirty="0"/>
              <a:t>Important to provide:</a:t>
            </a:r>
          </a:p>
          <a:p>
            <a:pPr marL="514350" indent="-514350">
              <a:spcAft>
                <a:spcPts val="1200"/>
              </a:spcAft>
              <a:buFont typeface="+mj-lt"/>
              <a:buAutoNum type="arabicParenR"/>
              <a:defRPr/>
            </a:pPr>
            <a:r>
              <a:rPr lang="en-US" sz="2400" b="0" dirty="0">
                <a:solidFill>
                  <a:srgbClr val="002060"/>
                </a:solidFill>
              </a:rPr>
              <a:t>The nature of the disability</a:t>
            </a:r>
          </a:p>
          <a:p>
            <a:pPr marL="514350" indent="-514350">
              <a:spcAft>
                <a:spcPts val="1200"/>
              </a:spcAft>
              <a:buFont typeface="+mj-lt"/>
              <a:buAutoNum type="arabicParenR"/>
              <a:defRPr/>
            </a:pPr>
            <a:r>
              <a:rPr lang="en-US" sz="2400" b="0" dirty="0">
                <a:solidFill>
                  <a:srgbClr val="002060"/>
                </a:solidFill>
              </a:rPr>
              <a:t>The limitations, or how the disability affects your capacity to learn and/or perform the job effectively</a:t>
            </a:r>
          </a:p>
          <a:p>
            <a:pPr marL="514350" indent="-514350">
              <a:spcAft>
                <a:spcPts val="1200"/>
              </a:spcAft>
              <a:buFont typeface="+mj-lt"/>
              <a:buAutoNum type="arabicParenR"/>
              <a:defRPr/>
            </a:pPr>
            <a:r>
              <a:rPr lang="en-US" sz="2400" b="0" dirty="0">
                <a:solidFill>
                  <a:srgbClr val="002060"/>
                </a:solidFill>
              </a:rPr>
              <a:t>Accommodations you will need in order to do the job</a:t>
            </a:r>
            <a:endParaRPr lang="en-US" sz="2400" dirty="0">
              <a:solidFill>
                <a:schemeClr val="tx2"/>
              </a:solidFill>
            </a:endParaRPr>
          </a:p>
        </p:txBody>
      </p:sp>
      <p:sp>
        <p:nvSpPr>
          <p:cNvPr id="7" name="Slide Number Placeholder 3">
            <a:extLst>
              <a:ext uri="{FF2B5EF4-FFF2-40B4-BE49-F238E27FC236}">
                <a16:creationId xmlns:a16="http://schemas.microsoft.com/office/drawing/2014/main" id="{5398DAB0-A766-A934-0806-67C68930782C}"/>
              </a:ext>
            </a:extLst>
          </p:cNvPr>
          <p:cNvSpPr>
            <a:spLocks noGrp="1"/>
          </p:cNvSpPr>
          <p:nvPr>
            <p:ph type="sldNum" sz="quarter" idx="12"/>
          </p:nvPr>
        </p:nvSpPr>
        <p:spPr>
          <a:xfrm>
            <a:off x="10688929" y="55053"/>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160736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9F8431-F53E-F365-0B6C-F6BCC4FD0EC0}"/>
              </a:ext>
            </a:extLst>
          </p:cNvPr>
          <p:cNvSpPr>
            <a:spLocks noGrp="1"/>
          </p:cNvSpPr>
          <p:nvPr>
            <p:ph type="title"/>
          </p:nvPr>
        </p:nvSpPr>
        <p:spPr/>
        <p:txBody>
          <a:bodyPr/>
          <a:lstStyle/>
          <a:p>
            <a:r>
              <a:rPr lang="en-US" dirty="0"/>
              <a:t>Why Disclose?</a:t>
            </a:r>
          </a:p>
        </p:txBody>
      </p:sp>
      <p:sp>
        <p:nvSpPr>
          <p:cNvPr id="2" name="Content Placeholder 1"/>
          <p:cNvSpPr>
            <a:spLocks noGrp="1"/>
          </p:cNvSpPr>
          <p:nvPr>
            <p:ph idx="1"/>
          </p:nvPr>
        </p:nvSpPr>
        <p:spPr/>
        <p:txBody>
          <a:bodyPr>
            <a:normAutofit/>
          </a:bodyPr>
          <a:lstStyle/>
          <a:p>
            <a:pPr>
              <a:spcBef>
                <a:spcPts val="576"/>
              </a:spcBef>
              <a:spcAft>
                <a:spcPts val="1200"/>
              </a:spcAft>
              <a:buFont typeface="Arial" charset="0"/>
              <a:buNone/>
              <a:defRPr/>
            </a:pPr>
            <a:endParaRPr lang="en-US" sz="4400" dirty="0">
              <a:solidFill>
                <a:srgbClr val="0096DB"/>
              </a:solidFill>
              <a:cs typeface="Arial" charset="0"/>
            </a:endParaRPr>
          </a:p>
          <a:p>
            <a:pPr marL="457200" indent="-457200">
              <a:spcBef>
                <a:spcPts val="576"/>
              </a:spcBef>
              <a:spcAft>
                <a:spcPts val="1200"/>
              </a:spcAft>
              <a:buFont typeface="Wingdings" panose="05000000000000000000" pitchFamily="2" charset="2"/>
              <a:buChar char="§"/>
              <a:defRPr/>
            </a:pPr>
            <a:r>
              <a:rPr lang="en-US" sz="2800" b="0" dirty="0">
                <a:cs typeface="Arial" charset="0"/>
              </a:rPr>
              <a:t>To ask for job accommodations</a:t>
            </a:r>
          </a:p>
          <a:p>
            <a:pPr marL="457200" indent="-457200">
              <a:spcBef>
                <a:spcPts val="576"/>
              </a:spcBef>
              <a:spcAft>
                <a:spcPts val="1200"/>
              </a:spcAft>
              <a:buFont typeface="Wingdings" panose="05000000000000000000" pitchFamily="2" charset="2"/>
              <a:buChar char="§"/>
              <a:defRPr/>
            </a:pPr>
            <a:r>
              <a:rPr lang="en-US" sz="2800" b="0" dirty="0">
                <a:cs typeface="Arial" charset="0"/>
              </a:rPr>
              <a:t>To receive benefits or privileges of employment</a:t>
            </a:r>
          </a:p>
          <a:p>
            <a:pPr marL="457200" indent="-457200">
              <a:spcBef>
                <a:spcPts val="576"/>
              </a:spcBef>
              <a:spcAft>
                <a:spcPts val="1200"/>
              </a:spcAft>
              <a:buFont typeface="Wingdings" panose="05000000000000000000" pitchFamily="2" charset="2"/>
              <a:buChar char="§"/>
              <a:defRPr/>
            </a:pPr>
            <a:r>
              <a:rPr lang="en-US" sz="2800" b="0" dirty="0">
                <a:cs typeface="Arial" charset="0"/>
              </a:rPr>
              <a:t>To explain an unusual circumstance</a:t>
            </a:r>
          </a:p>
          <a:p>
            <a:pPr>
              <a:defRPr/>
            </a:pPr>
            <a:endParaRPr lang="en-US" sz="2800" dirty="0"/>
          </a:p>
        </p:txBody>
      </p:sp>
      <p:sp>
        <p:nvSpPr>
          <p:cNvPr id="3891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AC3892BE-75FE-4BA8-9F6C-900D9D9EEF9D}" type="slidenum">
              <a:rPr lang="en-US" altLang="en-US" sz="1400">
                <a:solidFill>
                  <a:srgbClr val="FFFFFF"/>
                </a:solidFill>
              </a:rPr>
              <a:pPr>
                <a:spcBef>
                  <a:spcPct val="0"/>
                </a:spcBef>
                <a:buFontTx/>
                <a:buNone/>
              </a:pPr>
              <a:t>9</a:t>
            </a:fld>
            <a:endParaRPr lang="en-US" altLang="en-US" sz="1400">
              <a:solidFill>
                <a:srgbClr val="FFFFFF"/>
              </a:solidFill>
            </a:endParaRPr>
          </a:p>
        </p:txBody>
      </p:sp>
      <p:sp>
        <p:nvSpPr>
          <p:cNvPr id="4" name="Slide Number Placeholder 3">
            <a:extLst>
              <a:ext uri="{FF2B5EF4-FFF2-40B4-BE49-F238E27FC236}">
                <a16:creationId xmlns:a16="http://schemas.microsoft.com/office/drawing/2014/main" id="{522EA689-B0C9-1646-DB38-650C73AD08AD}"/>
              </a:ext>
            </a:extLst>
          </p:cNvPr>
          <p:cNvSpPr txBox="1">
            <a:spLocks/>
          </p:cNvSpPr>
          <p:nvPr/>
        </p:nvSpPr>
        <p:spPr>
          <a:xfrm>
            <a:off x="10688929" y="5505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800" kern="1200">
                <a:solidFill>
                  <a:schemeClr val="accent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457200" eaLnBrk="1" fontAlgn="auto" hangingPunct="1">
              <a:lnSpc>
                <a:spcPct val="90000"/>
              </a:lnSpc>
              <a:spcBef>
                <a:spcPts val="0"/>
              </a:spcBef>
              <a:spcAft>
                <a:spcPts val="600"/>
              </a:spcAft>
              <a:defRPr/>
            </a:pPr>
            <a:fld id="{D57F1E4F-1CFF-5643-939E-217C01CDF565}" type="slidenum">
              <a:rPr lang="en-US" sz="1600" smtClean="0">
                <a:solidFill>
                  <a:srgbClr val="002060"/>
                </a:solidFill>
                <a:latin typeface="Arial Nova" panose="020B0504020202020204" pitchFamily="34" charset="0"/>
              </a:rPr>
              <a:pPr defTabSz="457200" eaLnBrk="1" fontAlgn="auto" hangingPunct="1">
                <a:lnSpc>
                  <a:spcPct val="90000"/>
                </a:lnSpc>
                <a:spcBef>
                  <a:spcPts val="0"/>
                </a:spcBef>
                <a:spcAft>
                  <a:spcPts val="600"/>
                </a:spcAft>
                <a:defRPr/>
              </a:pPr>
              <a:t>9</a:t>
            </a:fld>
            <a:endParaRPr lang="en-US" sz="1600" dirty="0">
              <a:solidFill>
                <a:srgbClr val="002060"/>
              </a:solidFill>
              <a:latin typeface="Arial Nova" panose="020B05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j8+DQo8Y29uZmlndXJhdGlvbj4NCgk8YnJhbmRpbmc+DQoJCTx1aWZvbnQgbmFtZT0iRk9OVF9OT1RFU19URVhUIiB2YWx1ZT0iQXJpYWwsMTgsZmFsc2UsZmFsc2UsZmFsc2UiLz4NCgk8L2JyYW5kaW5nPg0KCTxjb2xvcnM+DQoJCTx1aWNvbG9yIG5hbWU9InByaW1hcnkiIHZhbHVlPSIweDAwMkM1RiIvPg0KCQk8dWljb2xvciBuYW1lPSJnbG93IiB2YWx1ZT0iMHgwMDk2REIiLz4NCgkJPHVpY29sb3IgbmFtZT0idGV4dCIgdmFsdWU9IjB4RkZGRkZGIi8+DQoJCTx1aWNvbG9yIG5hbWU9ImxpZ2h0IiB2YWx1ZT0iMHg0ODQ4NDgiLz4NCgkJPHVpY29sb3IgbmFtZT0ic2hhZG93IiB2YWx1ZT0iMHgwMDAwMDAiLz4NCgkJPHVpY29sb3IgbmFtZT0iYmFja2dyb3VuZCIgdmFsdWU9IjB4MDAyQzVGIi8+DQoJPC9jb2xvcnM+DQoJPGxheW91dD4NCgkJPHVpc2hvdyBuYW1lPSJwcmVzZW50YXRpb250aXRsZSIgdmFsdWU9InRydWUiLz4NCgkJPHVpc2hvdyBuYW1lPSJwcmVzZW50ZXJwaG90byIgdmFsdWU9ImZhbHNlIi8+DQoJCTx1aXNob3cgbmFtZT0icHJlc2VudGVybmFtZSIgdmFsdWU9ImZhbHNlIi8+DQoJCTx1aXNob3cgbmFtZT0icHJlc2VudGVydGl0bGUiIHZhbHVlPSJmYWxzZSIvPg0KCQk8dWlzaG93IG5hbWU9InByZXNlbnRlcmVtYWlsIiB2YWx1ZT0iZmFsc2UiLz4NCgkJPHVpc2hvdyBuYW1lPSJwcmVzZW50ZXJiaW8iIHZhbHVlPSJmYWxzZSIvPg0KCQk8dWlzaG93IG5hbWU9ImNvbXBhbnlsb2dvIiB2YWx1ZT0iZmFsc2UiLz4NCgkJPHVpc2hvdyBuYW1lPSJzaWRlYmFyIiB2YWx1ZT0idHJ1ZSIvPg0KCQk8dWlzaG93IG5hbWU9Im91dGxpbmUiIHZhbHVlPSJmYWxzZSIvPg0KCQk8dWlzaG93IG5hbWU9InRodW1ibmFpbCIgdmFsdWU9ImZhbHNlIi8+DQoJCTx1aXNob3cgbmFtZT0ibm90ZXMiIHZhbHVlPSJ0cnVlIi8+DQoJCTx1aXNob3cgbmFtZT0ic2VhcmNoIiB2YWx1ZT0iZmFsc2UiLz4NCgkJPHVpc2hvdyBuYW1lPSJxdWl6IiB2YWx1ZT0iZmFsc2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ZmFsc2UiLz4NCgkJPHVpc2hvdyBuYW1lPSJhbHdheXNTY3J1bmNoIiB2YWx1ZT0idHJ1ZSIvPg0KCQk8dWlzaG93IG5hbWU9ImluaXRpYWxkaXNwbGF5bW9kZWlzbm9ybWFsIiB2YWx1ZT0idHJ1ZSIvPg0KCQk8dWlyZXBsYWNlIG5hbWU9ImxvZ28iIHZhbHVlPSIiLz4NCgkJPHVpcmVwbGFjZSBuYW1lPSJiZ2ltYWdlIiB2YWx1ZT0iIi8+DQoJCTx1aXJlcGxhY2UgbmFtZT0iaW5pdGlhbHRhYiIgdmFsdWU9Im5vdGVzIi8+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NhcHRpb25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DQoNCk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DQoNCi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NCg0K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DQoNCu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DQoJCTx1aXRleHQgbmFtZT0iV0FSTklOR01TR19NU0dTVFJJTkciIHZhbHVlPSJCdSBTxLFuYXZkYSBkZW5lbm1lbWnFnyBzb3J1bGFyIHZhci4NCg0KRXZldCBzZcOnZW5lxJ9pbmkgdMSxa2xhdMSxcnNhbsSxeiBTxLFuYXZkYW4gw6fEsWthY2Frc8SxbsSxei4gU8SxbmF2YSBkZXZhbSBldG1layBpw6dpbiBIYXnEsXIgc2XDp2VuZcSfaW5pIHTEsWtsYXTEsW4uIi8+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DQoJCTx1aXRleHQgbmFtZT0iTVVURSIgdmFsdWU9IlNlc3NpeiIvPg0KCQk8dWl0ZXh0IG5hbWU9IkRPQ1dSQVBfVElUTEUiIHZhbHVlPSJQcmVzZW50ZXIgRG9zeWEgRWtpIi8+DQoJCTx1aXRleHQgbmFtZT0iRE9DV1JBUF9NU0ciIHZhbHVlPSJCaWxnaXNheWFyxLFtYSBLYXlkZXQiLz4NCgkJPHVpdGV4dCBuYW1lPSJET0NXUkFQX1BST01QVCIgdmFsdWU9IsSwbmRpcm1layBpw6dpbiBUxLFrbGF0xLFuIi8+DQoJPC9sYW5ndWFnZT4NCgk8bGFuZ3VhZ2UgaWQ9InJ1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Ii8+DQoJCTx1aXRleHQgbmFtZT0iU0NSVUJCQVJTVEFUVVNfUExBWUlORyIgdmFsdWU9ItCS0L7RgdC/0YDQvtC40LfQstC10LTQtdC90LjQtSIvPg0KCQk8dWl0ZXh0IG5hbWU9IlNDUlVCQkFSU1RBVFVTX05PQVVESU8iIHZhbHVlPSLQndC10YIg0LDRg9C00LjQviIvPg0KCQk8dWl0ZXh0IG5hbWU9IlNDUlVCQkFSU1RBVFVTX1ZJRFBMQVlJTkciIHZhbHVlPSLQktC+0YHQv9GA0L7QuNC30LLQtdC00LXQvdC40LUg0LLQuNC00LXQviIvPg0KCQk8dWl0ZXh0IG5hbWU9IlNDUlVCQkFSU1RBVFVTX0xPQURJTkciIHZhbHVlPSLQl9Cw0LPRgNGD0LfQutCwIi8+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0L/RgNC+0YHQsCIvPg0KCQk8IS0tIHN1YnN0aXR1dGlvbjogJW0gPT0gbWludXRlcyByZW1haW5pbmcgLS0+DQoJCTwhLS0gc3Vic3RpdHV0aW9uOiAlcyA9PSBzZWNvbmRzIHJlbWFpbmluZyAtLT4NCgkJPHVpdGV4dCBuYW1lPSJFTEFQU0VEIiB2YWx1ZT0i0J7RgdGC0LDQu9C+0YHRjCAlbSDQvNC40L0uICVzINGBIi8+DQoJCTx1aXRleHQgbmFtZT0iTk9URk9VTkQiIHZhbHVlPSLQndC40YfQtdCz0L4g0L3QtSDQvdCw0LnQtNC10L3QviIvPg0KCQk8dWl0ZXh0IG5hbWU9IkFUVEFDSE1FTlRTIiB2YWx1ZT0i0JLQu9C+0LbQtdC90LjRjyIvPg0KCQk8IS0tIHN1YnN0aXR1dGlvbjogJXAgPT0gY3VycmVudCBzcGVha2VyJ3MgdGl0bGUgLS0+DQoJCTx1aXRleHQgbmFtZT0iQklPV0lOX1RJVExFIiB2YWx1ZT0i0JHQuNC+0LPRgNCw0YTQuNGPOiAlcCIvPg0KCQk8dWl0ZXh0IG5hbWU9IkJJT0JUTl9USVRMRSIgdmFsdWU9ItCR0LjQvtCz0YDQsNGE0LjRjyIvPg0KCQk8dWl0ZXh0IG5hbWU9IkRJVklERVJCVE5fVElUTEUiIHZhbHVlPSJ8Ii8+DQoJCTx1aXRleHQgbmFtZT0iQ09OVEFDVEJUTl9USVRMRSIgdmFsdWU9ItCa0L7QvdGC0LDQutGCIi8+DQoJCTx1aXRleHQgbmFtZT0iVEFCX1FVSVoiIHZhbHVlPSLQntC/0YDQvtGBIi8+DQoJCTx1aXRleHQgbmFtZT0iVEFCX09VVExJTkUiIHZhbHVlPSLQodGF0LXQvNCwIi8+DQoJCTx1aXRleHQgbmFtZT0iVEFCX1RIVU1CIiB2YWx1ZT0i0JHQtdCz0YPQvdC+0LoiLz4NCgkJPHVpdGV4dCBuYW1lPSJUQUJfTk9URVMiIHZhbHVlPSLQl9Cw0LzQtdGC0LrQuCIvPg0KCQk8dWl0ZXh0IG5hbWU9IlRBQl9TRUFSQ0giIHZhbHVlPSLQn9C+0LjRgdC6Ii8+DQoJCTx1aXRleHQgbmFtZT0iU0xJREVfSEVBRElORyIgdmFsdWU9ItCX0LDQs9C+0LvQvtCy0L7QuiDRgdC70LDQudC00LAiLz4NCgkJPHVpdGV4dCBuYW1lPSJEVVJBVElPTl9IRUFESU5HIiB2YWx1ZT0i0JTQu9C40YIt0YHRgtGMIi8+DQoJCTx1aXRleHQgbmFtZT0iU0VBUkNIX0hFQURJTkciIHZhbHVlPSLQn9C+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DQoJCTwhLS1xdWl6IHBvZCBhbmQgbWVzc2FnZSBib3ggdGV4dHMtLT4NCgkJPHVpdGV4dCBuYW1lPSJRVUlaUE9EX1FVSVpfQVRURU1QVCIgdmFsdWU9ItCf0L7Qv9GL0YLQutCwINC/0YDQvtC50YLQuCDQvtC/0YDQvtGBOiIvPg0KCQk8dWl0ZXh0IG5hbWU9IlFVSVpQT0RfUVVJWl9BVFRFTVBUX1ZBTFVFIiB2YWx1ZT0iJW4g0LjQtyAldCIvPg0KCQk8dWl0ZXh0IG5hbWU9IlFVSVpQT0RfUVVJWl9TQ09SRSIgdmFsdWU9ItCd0LDQsdGA0LDQvdC+INCx0LDQu9C70L7QsjoiLz4NCgkJPHVpdGV4dCBuYW1lPSJRVUlaUE9EX1FVSVpfUEFTU1NDT1JFIiB2YWx1ZT0i0J/RgNC+0YXQvtC00L3QvtC5INGA0LXQt9GD0LvRjNGC0LDRgjoiLz4NCgkJPHVpdGV4dCBuYW1lPSJRVUlaUE9EX1FVSVpfTUFYU0NPUkUiIHZhbHVlPSLQnNCw0LrRgdC40LzQsNC70YzQvdGL0Lkg0YDQtdC30YPQu9GM0YLQsNGCOiIvPg0KCQk8dWl0ZXh0IG5hbWU9IlFVSVpQT0RfUVVFU0FUTVBUX1NUUiIgdmFsdWU9ItCf0L7Qv9GL0YLQutCwOiAlbiDQuNC3ICV0Ii8+DQoJCTx1aXRleHQgbmFtZT0iUVVJWlBPRF9RVUVTVFlQRV9TVFIiIHZhbHVlPSLQotC40L86ICVzIi8+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0LvRjNGI0L7QtSDRh9C40YHQu9C+Ii8+DQoJCTx1aXRleHQgbmFtZT0iV0FSTklOR01TR19ZRVNTVFJJTkciIHZhbHVlPSLQlNCwIi8+DQoJCTx1aXRleHQgbmFtZT0iV0FSTklOR01TR19OT1NUUklORyIgdmFsdWU9ItCd0LXRgiIvPg0KCQk8dWl0ZXh0IG5hbWU9IldBUk5JTkdNU0dfVElUTEVTVFJJTkciIHZhbHVlPSLQn9GA0LXQtNGD0L/RgNC10LbQtNC10L3QuNC1INC+INC90LDQstC40LPQsNGG0LjQuCDQsiDQvtC/0YDQvtGB0LUiLz4NCgkJPHVpdGV4dCBuYW1lPSJXQVJOSU5HTVNHX01TR1NUUklORyIgdmFsdWU9ItCSINC+0L/RgNC+0YHQtSDQvtGB0YLQsNC70LjRgdGMINC90LXQvtGC0LLQtdGH0LXQvdC90YvQtSDQstC+0L/RgNC+0YHRiy7QndCw0LbQsNGC0LjQtSDQutC90L7Qv9C60LggJnF1b3Q70JTQsCZxdW90OyDQv9GA0LjQstC10LTQtdGCINC6INC30LDQutGA0YvRgtC40Y4g0L7Qv9GA0L7RgdCwLiDQndCw0LbQsNGC0LjQtSDQutC90L7Qv9C60LggJnF1b3Q70J3QtdGCJnF1b3Q7INC/0YDQvtC00L7Qu9C20LjRgiDQvtC/0YDQvtGBLiIvPg0KCQk8dWl0ZXh0IG5hbWU9IklORk9STUFUSU9OX0gyNjRfRkxBU0hQTEFZRVIiIHZhbHVlPSLQotC10LrRg9GJ0LDRjyDQstC10YDRgdC40Y8g0L/RgNC+0LjQs9GA0YvQstCw0YLQtdC70Y8gRmxhc2ggUGxheWVyLCDRg9GB0YLQsNC90L7QstC70LXQvdC90LDRjyDQvdCwINGN0YLQvtC8INC60L7QvNC/0YzRjtGC0LXRgNC1LCDQvdC1INC/0L7QtNC00LXRgNC20LjQstCw0LXRgiDRjdGC0L4g0LLQuNC00LXQvi4g0KnQtdC70LrQvdC40YLQtSDQsiDQvtCx0LvQsNGB0YLQuCDQstC40LTQtdC+LCDRh9GC0L7QsdGLINC30LDQs9GA0YPQt9C40YLRjCDQv9C+0YHQu9C10LTQvdGO0Y4g0LLQtdGA0YHQuNGOINC/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QvtC60LDQt9GL0LLQsNGC0Ywg0LLRgNC10LfQutGDINGD0YfQsNGB0YLQvdC40LrQsNC8Ii8+DQoJCTx1aXRleHQgbmFtZT0iTVVURSIgdmFsdWU9ItCe0YLQutC70Y7Rh9C40YLRjCDQt9Cy0YPQuiIvPg0KCQk8dWl0ZXh0IG5hbWU9IkRPQ1dSQVBfVElUTEUiIHZhbHVlPSLQktC70L7QttC10L3QuNC1INCyINGE0LDQudC7IEFkb2JlIFByZXNlbnRlciIvPg0KCQk8dWl0ZXh0IG5hbWU9IkRPQ1dSQVBfTVNHIiB2YWx1ZT0i0KHQvtGF0YDQsNC90LjRgtGMINCyINC/0LDQv9C60YMgJnF1b3Q70JzQvtC5INC60L7QvNC/0YzRjtGC0LXRgCZxdW90OyIvPg0KCQk8dWl0ZXh0IG5hbWU9IkRPQ1dSQVBfUFJPTVBUIiB2YWx1ZT0i0KnQtdC70LrQvdGD0YLRjCDQtNC70Y8g0LfQsNCz0YDRg9C30LrQuCIvPg0KCTwvbGFuZ3VhZ2U+DQo8L2NvbmZpZ3VyYXRpb24+DQog"/>
  <p:tag name="SECTOMILLISECCONVERTED" val="1"/>
  <p:tag name="MMPROD_UIDATA" val="&lt;database version=&quot;11.0&quot;&gt;&lt;object type=&quot;1&quot; unique_id=&quot;10001&quot;&gt;&lt;property id=&quot;20141&quot; value=&quot;JAN's Interactive Process Module&quot;/&gt;&lt;property id=&quot;20142&quot; value=&quot;This session provides you with a process to effectively manage workplace accommodations. Learn the practical aspects you need to know about workplace accommodations and how to make sound job accommodation decisions. &quot;/&gt;&lt;property id=&quot;20144&quot; value=&quot;1&quot;/&gt;&lt;property id=&quot;20146&quot; value=&quot;0&quot;/&gt;&lt;property id=&quot;20147&quot; value=&quot;0&quot;/&gt;&lt;property id=&quot;20148&quot; value=&quot;5&quot;/&gt;&lt;property id=&quot;20180&quot; value=&quot;0&quot;/&gt;&lt;property id=&quot;20181&quot; value=&quot;0&quot;/&gt;&lt;property id=&quot;20182&quot; value=&quot;0&quot;/&gt;&lt;property id=&quot;20183&quot; value=&quot;1&quot;/&gt;&lt;property id=&quot;20184&quot; value=&quot;7&quot;/&gt;&lt;property id=&quot;20191&quot; value=&quot;JAN's Adobe Connect Pro&quot;/&gt;&lt;property id=&quot;20192&quot; value=&quot;http://webcast.askjan.org&quot;/&gt;&lt;property id=&quot;20193&quot; value=&quot;0&quot;/&gt;&lt;property id=&quot;20221&quot; value=&quot;C:\Users\Loy\Desktop\JAN Logos\&quot;/&gt;&lt;property id=&quot;20225&quot; value=&quot;I:\LIBRARY\HTTPDNEW\modules\interactiveprocess\&quot;/&gt;&lt;property id=&quot;20226&quot; value=&quot;H:\Private\Working\__For Others\Melanie\WVTBI2019.pptx&quot;/&gt;&lt;property id=&quot;20250&quot; value=&quot;6&quot;/&gt;&lt;property id=&quot;20251&quot; value=&quot;0&quot;/&gt;&lt;property id=&quot;20259&quot; value=&quot;0&quot;/&gt;&lt;property id=&quot;20262&quot; value=&quot;284200&quot;/&gt;&lt;object type=&quot;8&quot; unique_id=&quot;10002&quot;&gt;&lt;/object&gt;&lt;object type=&quot;2&quot; unique_id=&quot;10003&quot;&gt;&lt;object type=&quot;3&quot; unique_id=&quot;48649&quot;&gt;&lt;property id=&quot;20148&quot; value=&quot;5&quot;/&gt;&lt;property id=&quot;20300&quot; value=&quot;Slide 6 - &amp;quot;Reasonable Accommodations&amp;quot;&quot;/&gt;&lt;property id=&quot;20307&quot; value=&quot;332&quot;/&gt;&lt;/object&gt;&lt;object type=&quot;3&quot; unique_id=&quot;48651&quot;&gt;&lt;property id=&quot;20148&quot; value=&quot;5&quot;/&gt;&lt;property id=&quot;20300&quot; value=&quot;Slide 7 - &amp;quot;Disclosure&amp;quot;&quot;/&gt;&lt;property id=&quot;20307&quot; value=&quot;377&quot;/&gt;&lt;/object&gt;&lt;object type=&quot;3&quot; unique_id=&quot;48653&quot;&gt;&lt;property id=&quot;20148&quot; value=&quot;5&quot;/&gt;&lt;property id=&quot;20300&quot; value=&quot;Slide 9 - &amp;quot;Why Disclose?&amp;quot;&quot;/&gt;&lt;property id=&quot;20307&quot; value=&quot;378&quot;/&gt;&lt;/object&gt;&lt;object type=&quot;3&quot; unique_id=&quot;48654&quot;&gt;&lt;property id=&quot;20148&quot; value=&quot;5&quot;/&gt;&lt;property id=&quot;20300&quot; value=&quot;Slide 13 - &amp;quot;How to Disclose?&amp;quot;&quot;/&gt;&lt;property id=&quot;20307&quot; value=&quot;379&quot;/&gt;&lt;/object&gt;&lt;object type=&quot;3&quot; unique_id=&quot;48655&quot;&gt;&lt;property id=&quot;20148&quot; value=&quot;5&quot;/&gt;&lt;property id=&quot;20300&quot; value=&quot;Slide 14 - &amp;quot;Who to Disclose to?&amp;quot;&quot;/&gt;&lt;property id=&quot;20307&quot; value=&quot;380&quot;/&gt;&lt;/object&gt;&lt;object type=&quot;3&quot; unique_id=&quot;48656&quot;&gt;&lt;property id=&quot;20148&quot; value=&quot;5&quot;/&gt;&lt;property id=&quot;20300&quot; value=&quot;Slide 15 - &amp;quot;Documenting a Disability: When to document&amp;quot;&quot;/&gt;&lt;property id=&quot;20307&quot; value=&quot;385&quot;/&gt;&lt;/object&gt;&lt;object type=&quot;3&quot; unique_id=&quot;48657&quot;&gt;&lt;property id=&quot;20148&quot; value=&quot;5&quot;/&gt;&lt;property id=&quot;20300&quot; value=&quot;Slide 16 - &amp;quot;Documenting a Disability: What to document&amp;quot;&quot;/&gt;&lt;property id=&quot;20307&quot; value=&quot;390&quot;/&gt;&lt;/object&gt;&lt;object type=&quot;3&quot; unique_id=&quot;48658&quot;&gt;&lt;property id=&quot;20148&quot; value=&quot;5&quot;/&gt;&lt;property id=&quot;20300&quot; value=&quot;Slide 17 - &amp;quot;Documenting a Disability: Who can document&amp;quot;&quot;/&gt;&lt;property id=&quot;20307&quot; value=&quot;391&quot;/&gt;&lt;/object&gt;&lt;object type=&quot;3&quot; unique_id=&quot;48662&quot;&gt;&lt;property id=&quot;20148&quot; value=&quot;5&quot;/&gt;&lt;property id=&quot;20300&quot; value=&quot;Slide 20 - &amp;quot;Performance and Conduct&amp;quot;&quot;/&gt;&lt;property id=&quot;20307&quot; value=&quot;331&quot;/&gt;&lt;/object&gt;&lt;object type=&quot;3&quot; unique_id=&quot;48663&quot;&gt;&lt;property id=&quot;20148&quot; value=&quot;5&quot;/&gt;&lt;property id=&quot;20300&quot; value=&quot;Slide 23 - &amp;quot;Situation: Conduct&amp;quot;&quot;/&gt;&lt;property id=&quot;20307&quot; value=&quot;395&quot;/&gt;&lt;/object&gt;&lt;object type=&quot;3&quot; unique_id=&quot;48664&quot;&gt;&lt;property id=&quot;20148&quot; value=&quot;5&quot;/&gt;&lt;property id=&quot;20300&quot; value=&quot;Slide 24 - &amp;quot;Solution: Conduct&amp;quot;&quot;/&gt;&lt;property id=&quot;20307&quot; value=&quot;396&quot;/&gt;&lt;/object&gt;&lt;object type=&quot;3&quot; unique_id=&quot;48666&quot;&gt;&lt;property id=&quot;20148&quot; value=&quot;5&quot;/&gt;&lt;property id=&quot;20300&quot; value=&quot;Slide 25 - &amp;quot;OPTIONS: Job Accommodations&amp;quot;&quot;/&gt;&lt;property id=&quot;20307&quot; value=&quot;335&quot;/&gt;&lt;/object&gt;&lt;object type=&quot;3&quot; unique_id=&quot;48667&quot;&gt;&lt;property id=&quot;20148&quot; value=&quot;5&quot;/&gt;&lt;property id=&quot;20300&quot; value=&quot;Slide 26 - &amp;quot;Purchasing or Modifying Equipment or Products&amp;quot;&quot;/&gt;&lt;property id=&quot;20307&quot; value=&quot;336&quot;/&gt;&lt;/object&gt;&lt;object type=&quot;3&quot; unique_id=&quot;48668&quot;&gt;&lt;property id=&quot;20148&quot; value=&quot;5&quot;/&gt;&lt;property id=&quot;20300&quot; value=&quot;Slide 27 - &amp;quot;Situation: Equipment/Products 1&amp;quot;&quot;/&gt;&lt;property id=&quot;20307&quot; value=&quot;355&quot;/&gt;&lt;/object&gt;&lt;object type=&quot;3&quot; unique_id=&quot;48669&quot;&gt;&lt;property id=&quot;20148&quot; value=&quot;5&quot;/&gt;&lt;property id=&quot;20300&quot; value=&quot;Slide 28 - &amp;quot;Solution: Equipment/Products 1&amp;quot;&quot;/&gt;&lt;property id=&quot;20307&quot; value=&quot;344&quot;/&gt;&lt;/object&gt;&lt;object type=&quot;3&quot; unique_id=&quot;48670&quot;&gt;&lt;property id=&quot;20148&quot; value=&quot;5&quot;/&gt;&lt;property id=&quot;20300&quot; value=&quot;Slide 31 - &amp;quot;Making Work-sites accessible&amp;quot;&quot;/&gt;&lt;property id=&quot;20307&quot; value=&quot;337&quot;/&gt;&lt;/object&gt;&lt;object type=&quot;3&quot; unique_id=&quot;48671&quot;&gt;&lt;property id=&quot;20148&quot; value=&quot;5&quot;/&gt;&lt;property id=&quot;20300&quot; value=&quot;Slide 32 - &amp;quot;Situation: Accessible Work-sites 1&amp;quot;&quot;/&gt;&lt;property id=&quot;20307&quot; value=&quot;360&quot;/&gt;&lt;/object&gt;&lt;object type=&quot;3&quot; unique_id=&quot;48672&quot;&gt;&lt;property id=&quot;20148&quot; value=&quot;5&quot;/&gt;&lt;property id=&quot;20300&quot; value=&quot;Slide 33 - &amp;quot;Solution: Accessible Work-sites 1&amp;quot;&quot;/&gt;&lt;property id=&quot;20307&quot; value=&quot;361&quot;/&gt;&lt;/object&gt;&lt;object type=&quot;3&quot; unique_id=&quot;48674&quot;&gt;&lt;property id=&quot;20148&quot; value=&quot;5&quot;/&gt;&lt;property id=&quot;20300&quot; value=&quot;Slide 36 - &amp;quot;Job Restructuring&amp;quot;&quot;/&gt;&lt;property id=&quot;20307&quot; value=&quot;338&quot;/&gt;&lt;/object&gt;&lt;object type=&quot;3&quot; unique_id=&quot;48675&quot;&gt;&lt;property id=&quot;20148&quot; value=&quot;5&quot;/&gt;&lt;property id=&quot;20300&quot; value=&quot;Slide 37 - &amp;quot;Situation: Job Restructuring 1&amp;quot;&quot;/&gt;&lt;property id=&quot;20307&quot; value=&quot;362&quot;/&gt;&lt;/object&gt;&lt;object type=&quot;3&quot; unique_id=&quot;48676&quot;&gt;&lt;property id=&quot;20148&quot; value=&quot;5&quot;/&gt;&lt;property id=&quot;20300&quot; value=&quot;Slide 38 - &amp;quot;Solution: Job Restructuring 1&amp;quot;&quot;/&gt;&lt;property id=&quot;20307&quot; value=&quot;363&quot;/&gt;&lt;/object&gt;&lt;object type=&quot;3&quot; unique_id=&quot;48677&quot;&gt;&lt;property id=&quot;20148&quot; value=&quot;5&quot;/&gt;&lt;property id=&quot;20300&quot; value=&quot;Slide 39 - &amp;quot;Situation: Job Restructuring 2&amp;quot;&quot;/&gt;&lt;property id=&quot;20307&quot; value=&quot;368&quot;/&gt;&lt;/object&gt;&lt;object type=&quot;3&quot; unique_id=&quot;48678&quot;&gt;&lt;property id=&quot;20148&quot; value=&quot;5&quot;/&gt;&lt;property id=&quot;20300&quot; value=&quot;Slide 40 - &amp;quot;Solution: Job Restructuring 2&amp;quot;&quot;/&gt;&lt;property id=&quot;20307&quot; value=&quot;369&quot;/&gt;&lt;/object&gt;&lt;object type=&quot;3&quot; unique_id=&quot;48679&quot;&gt;&lt;property id=&quot;20148&quot; value=&quot;5&quot;/&gt;&lt;property id=&quot;20300&quot; value=&quot;Slide 41 - &amp;quot;Modifying Schedule and Allowing Leave Time&amp;quot;&quot;/&gt;&lt;property id=&quot;20307&quot; value=&quot;339&quot;/&gt;&lt;/object&gt;&lt;object type=&quot;3&quot; unique_id=&quot;48685&quot;&gt;&lt;property id=&quot;20148&quot; value=&quot;5&quot;/&gt;&lt;property id=&quot;20300&quot; value=&quot;Slide 46 - &amp;quot;Modifying Policies&amp;quot;&quot;/&gt;&lt;property id=&quot;20307&quot; value=&quot;340&quot;/&gt;&lt;/object&gt;&lt;object type=&quot;3&quot; unique_id=&quot;48688&quot;&gt;&lt;property id=&quot;20148&quot; value=&quot;5&quot;/&gt;&lt;property id=&quot;20300&quot; value=&quot;Slide 51 - &amp;quot; Providing Readers, Interpreters, and Coaches&amp;quot;&quot;/&gt;&lt;property id=&quot;20307&quot; value=&quot;341&quot;/&gt;&lt;/object&gt;&lt;object type=&quot;3&quot; unique_id=&quot;48691&quot;&gt;&lt;property id=&quot;20148&quot; value=&quot;5&quot;/&gt;&lt;property id=&quot;20300&quot; value=&quot;Slide 56 - &amp;quot;Reassignment&amp;quot;&quot;/&gt;&lt;property id=&quot;20307&quot; value=&quot;342&quot;/&gt;&lt;/object&gt;&lt;object type=&quot;3&quot; unique_id=&quot;48692&quot;&gt;&lt;property id=&quot;20148&quot; value=&quot;5&quot;/&gt;&lt;property id=&quot;20300&quot; value=&quot;Slide 57 - &amp;quot;Situation: Reassignment 1&amp;quot;&quot;/&gt;&lt;property id=&quot;20307&quot; value=&quot;349&quot;/&gt;&lt;/object&gt;&lt;object type=&quot;3&quot; unique_id=&quot;48693&quot;&gt;&lt;property id=&quot;20148&quot; value=&quot;5&quot;/&gt;&lt;property id=&quot;20300&quot; value=&quot;Slide 58 - &amp;quot;Solution: Reassignment 1&amp;quot;&quot;/&gt;&lt;property id=&quot;20307&quot; value=&quot;350&quot;/&gt;&lt;/object&gt;&lt;object type=&quot;3&quot; unique_id=&quot;48701&quot;&gt;&lt;property id=&quot;20148&quot; value=&quot;5&quot;/&gt;&lt;property id=&quot;20300&quot; value=&quot;Slide 18 - &amp;quot;Reasons Not to Disclose Upfront&amp;quot;&quot;/&gt;&lt;property id=&quot;20307&quot; value=&quot;413&quot;/&gt;&lt;/object&gt;&lt;object type=&quot;3&quot; unique_id=&quot;48702&quot;&gt;&lt;property id=&quot;20148&quot; value=&quot;5&quot;/&gt;&lt;property id=&quot;20300&quot; value=&quot;Slide 19 - &amp;quot;The 411 on Disability Disclosure:  A Workbook for Youth with Disabilities&amp;quot;&quot;/&gt;&lt;property id=&quot;20307&quot; value=&quot;397&quot;/&gt;&lt;/object&gt;&lt;object type=&quot;3&quot; unique_id=&quot;48706&quot;&gt;&lt;property id=&quot;20148&quot; value=&quot;5&quot;/&gt;&lt;property id=&quot;20300&quot; value=&quot;Slide 21 - &amp;quot;Situation: Performance&amp;quot;&quot;/&gt;&lt;property id=&quot;20307&quot; value=&quot;411&quot;/&gt;&lt;/object&gt;&lt;object type=&quot;3&quot; unique_id=&quot;48707&quot;&gt;&lt;property id=&quot;20148&quot; value=&quot;5&quot;/&gt;&lt;property id=&quot;20300&quot; value=&quot;Slide 22 - &amp;quot;Solution: Performance&amp;quot;&quot;/&gt;&lt;property id=&quot;20307&quot; value=&quot;412&quot;/&gt;&lt;/object&gt;&lt;object type=&quot;3&quot; unique_id=&quot;48708&quot;&gt;&lt;property id=&quot;20148&quot; value=&quot;5&quot;/&gt;&lt;property id=&quot;20300&quot; value=&quot;Slide 42 - &amp;quot;Situation: Modified Schedule/Leave 1&amp;quot;&quot;/&gt;&lt;property id=&quot;20307&quot; value=&quot;405&quot;/&gt;&lt;/object&gt;&lt;object type=&quot;3&quot; unique_id=&quot;48709&quot;&gt;&lt;property id=&quot;20148&quot; value=&quot;5&quot;/&gt;&lt;property id=&quot;20300&quot; value=&quot;Slide 43 - &amp;quot;Solution: Modified Schedule/Leave 1&amp;quot;&quot;/&gt;&lt;property id=&quot;20307&quot; value=&quot;406&quot;/&gt;&lt;/object&gt;&lt;object type=&quot;3&quot; unique_id=&quot;48711&quot;&gt;&lt;property id=&quot;20148&quot; value=&quot;5&quot;/&gt;&lt;property id=&quot;20300&quot; value=&quot;Slide 45 - &amp;quot;Solution: Modified Schedule/Leave 2&amp;quot;&quot;/&gt;&lt;property id=&quot;20307&quot; value=&quot;402&quot;/&gt;&lt;/object&gt;&lt;object type=&quot;3&quot; unique_id=&quot;48712&quot;&gt;&lt;property id=&quot;20148&quot; value=&quot;5&quot;/&gt;&lt;property id=&quot;20300&quot; value=&quot;Slide 47 - &amp;quot;Situation: Modified Policies 1&amp;quot;&quot;/&gt;&lt;property id=&quot;20307&quot; value=&quot;409&quot;/&gt;&lt;/object&gt;&lt;object type=&quot;3&quot; unique_id=&quot;48713&quot;&gt;&lt;property id=&quot;20148&quot; value=&quot;5&quot;/&gt;&lt;property id=&quot;20300&quot; value=&quot;Slide 48 - &amp;quot;Solution: Modified Policies 1&amp;quot;&quot;/&gt;&lt;property id=&quot;20307&quot; value=&quot;410&quot;/&gt;&lt;/object&gt;&lt;object type=&quot;3&quot; unique_id=&quot;48714&quot;&gt;&lt;property id=&quot;20148&quot; value=&quot;5&quot;/&gt;&lt;property id=&quot;20300&quot; value=&quot;Slide 52 - &amp;quot;Situation: Readers/Interpreters/Coaches 1&amp;quot;&quot;/&gt;&lt;property id=&quot;20307&quot; value=&quot;403&quot;/&gt;&lt;/object&gt;&lt;object type=&quot;3&quot; unique_id=&quot;48715&quot;&gt;&lt;property id=&quot;20148&quot; value=&quot;5&quot;/&gt;&lt;property id=&quot;20300&quot; value=&quot;Slide 53 - &amp;quot;Solution: Readers/Interpreters/Coaches 1&amp;quot;&quot;/&gt;&lt;property id=&quot;20307&quot; value=&quot;404&quot;/&gt;&lt;/object&gt;&lt;object type=&quot;3&quot; unique_id=&quot;48720&quot;&gt;&lt;property id=&quot;20148&quot; value=&quot;5&quot;/&gt;&lt;property id=&quot;20300&quot; value=&quot;Slide 29 - &amp;quot;Situation: Equipment/Products 2&amp;quot;&quot;/&gt;&lt;property id=&quot;20307&quot; value=&quot;426&quot;/&gt;&lt;/object&gt;&lt;object type=&quot;3&quot; unique_id=&quot;48721&quot;&gt;&lt;property id=&quot;20148&quot; value=&quot;5&quot;/&gt;&lt;property id=&quot;20300&quot; value=&quot;Slide 30 - &amp;quot;Solution: Equipment/Products 2&amp;quot;&quot;/&gt;&lt;property id=&quot;20307&quot; value=&quot;427&quot;/&gt;&lt;/object&gt;&lt;object type=&quot;3&quot; unique_id=&quot;48722&quot;&gt;&lt;property id=&quot;20148&quot; value=&quot;5&quot;/&gt;&lt;property id=&quot;20300&quot; value=&quot;Slide 34 - &amp;quot;Situation: Accessible Work-sites 2&amp;quot;&quot;/&gt;&lt;property id=&quot;20307&quot; value=&quot;428&quot;/&gt;&lt;/object&gt;&lt;object type=&quot;3&quot; unique_id=&quot;48723&quot;&gt;&lt;property id=&quot;20148&quot; value=&quot;5&quot;/&gt;&lt;property id=&quot;20300&quot; value=&quot;Slide 35 - &amp;quot;Solution: Accessible Work-sites 2&amp;quot;&quot;/&gt;&lt;property id=&quot;20307&quot; value=&quot;429&quot;/&gt;&lt;/object&gt;&lt;object type=&quot;3&quot; unique_id=&quot;48724&quot;&gt;&lt;property id=&quot;20148&quot; value=&quot;5&quot;/&gt;&lt;property id=&quot;20300&quot; value=&quot;Slide 44 - &amp;quot;Situation: Modified Schedule/Leave 2&amp;quot;&quot;/&gt;&lt;property id=&quot;20307&quot; value=&quot;430&quot;/&gt;&lt;/object&gt;&lt;object type=&quot;3&quot; unique_id=&quot;48725&quot;&gt;&lt;property id=&quot;20148&quot; value=&quot;5&quot;/&gt;&lt;property id=&quot;20300&quot; value=&quot;Slide 49 - &amp;quot;Situation: Modified Policies 2&amp;quot;&quot;/&gt;&lt;property id=&quot;20307&quot; value=&quot;444&quot;/&gt;&lt;/object&gt;&lt;object type=&quot;3&quot; unique_id=&quot;48726&quot;&gt;&lt;property id=&quot;20148&quot; value=&quot;5&quot;/&gt;&lt;property id=&quot;20300&quot; value=&quot;Slide 50 - &amp;quot;Solution: Modified Policies 2&amp;quot;&quot;/&gt;&lt;property id=&quot;20307&quot; value=&quot;445&quot;/&gt;&lt;/object&gt;&lt;object type=&quot;3&quot; unique_id=&quot;48727&quot;&gt;&lt;property id=&quot;20148&quot; value=&quot;5&quot;/&gt;&lt;property id=&quot;20300&quot; value=&quot;Slide 54 - &amp;quot;Situation: Readers/Interpreters/Coaches 2&amp;quot;&quot;/&gt;&lt;property id=&quot;20307&quot; value=&quot;433&quot;/&gt;&lt;/object&gt;&lt;object type=&quot;3&quot; unique_id=&quot;48728&quot;&gt;&lt;property id=&quot;20148&quot; value=&quot;5&quot;/&gt;&lt;property id=&quot;20300&quot; value=&quot;Slide 55 - &amp;quot;Solution: Readers/Interpreters/Coaches 2&amp;quot;&quot;/&gt;&lt;property id=&quot;20307&quot; value=&quot;434&quot;/&gt;&lt;/object&gt;&lt;object type=&quot;3&quot; unique_id=&quot;48729&quot;&gt;&lt;property id=&quot;20148&quot; value=&quot;5&quot;/&gt;&lt;property id=&quot;20300&quot; value=&quot;Slide 59 - &amp;quot;Situation: Reassignment 2&amp;quot;&quot;/&gt;&lt;property id=&quot;20307&quot; value=&quot;446&quot;/&gt;&lt;/object&gt;&lt;object type=&quot;3&quot; unique_id=&quot;48730&quot;&gt;&lt;property id=&quot;20148&quot; value=&quot;5&quot;/&gt;&lt;property id=&quot;20300&quot; value=&quot;Slide 60 - &amp;quot;Solution: Reassignment 2&amp;quot;&quot;/&gt;&lt;property id=&quot;20307&quot; value=&quot;436&quot;/&gt;&lt;/object&gt;&lt;object type=&quot;3&quot; unique_id=&quot;48748&quot;&gt;&lt;property id=&quot;20148&quot; value=&quot;5&quot;/&gt;&lt;property id=&quot;20300&quot; value=&quot;Slide 10 - &amp;quot;Situation: Asking for a Reasonable Accommodation&amp;quot;&quot;/&gt;&lt;property id=&quot;20307&quot; value=&quot;448&quot;/&gt;&lt;/object&gt;&lt;object type=&quot;3&quot; unique_id=&quot;48749&quot;&gt;&lt;property id=&quot;20148&quot; value=&quot;5&quot;/&gt;&lt;property id=&quot;20300&quot; value=&quot;Slide 11 - &amp;quot;Situation: To receive benefits/privileges of employment &amp;quot;&quot;/&gt;&lt;property id=&quot;20307&quot; value=&quot;447&quot;/&gt;&lt;/object&gt;&lt;object type=&quot;3&quot; unique_id=&quot;48750&quot;&gt;&lt;property id=&quot;20148&quot; value=&quot;5&quot;/&gt;&lt;property id=&quot;20300&quot; value=&quot;Slide 12 - &amp;quot;Situation: Unusual Circumstances&amp;quot;&quot;/&gt;&lt;property id=&quot;20307&quot; value=&quot;451&quot;/&gt;&lt;/object&gt;&lt;object type=&quot;3&quot; unique_id=&quot;49243&quot;&gt;&lt;property id=&quot;20148&quot; value=&quot;5&quot;/&gt;&lt;property id=&quot;20300&quot; value=&quot;Slide 1 - &amp;quot;Accommodation Solutions for  Employees with Intellectual Disabilities &amp;quot;&quot;/&gt;&lt;property id=&quot;20307&quot; value=&quot;256&quot;/&gt;&lt;/object&gt;&lt;object type=&quot;3&quot; unique_id=&quot;49244&quot;&gt;&lt;property id=&quot;20148&quot; value=&quot;5&quot;/&gt;&lt;property id=&quot;20300&quot; value=&quot;Slide 2 - &amp;quot;Ask JAN! we can Help&amp;quot;&quot;/&gt;&lt;property id=&quot;20307&quot; value=&quot;1244&quot;/&gt;&lt;/object&gt;&lt;object type=&quot;3&quot; unique_id=&quot;49245&quot;&gt;&lt;property id=&quot;20148&quot; value=&quot;5&quot;/&gt;&lt;property id=&quot;20300&quot; value=&quot;Slide 3 - &amp;quot;Your Partner in the Accommodation Process&amp;quot;&quot;/&gt;&lt;property id=&quot;20307&quot; value=&quot;1156&quot;/&gt;&lt;/object&gt;&lt;object type=&quot;3&quot; unique_id=&quot;49246&quot;&gt;&lt;property id=&quot;20148&quot; value=&quot;5&quot;/&gt;&lt;property id=&quot;20300&quot; value=&quot;Slide 4 - &amp;quot;Who can benefit from JAN Services?&amp;quot;&quot;/&gt;&lt;property id=&quot;20307&quot; value=&quot;1271&quot;/&gt;&lt;/object&gt;&lt;object type=&quot;3&quot; unique_id=&quot;49247&quot;&gt;&lt;property id=&quot;20148&quot; value=&quot;5&quot;/&gt;&lt;property id=&quot;20300&quot; value=&quot;Slide 5 - &amp;quot;ASKJAN.ORG&amp;quot;&quot;/&gt;&lt;property id=&quot;20307&quot; value=&quot;1270&quot;/&gt;&lt;/object&gt;&lt;object type=&quot;3&quot; unique_id=&quot;49852&quot;&gt;&lt;property id=&quot;20148&quot; value=&quot;5&quot;/&gt;&lt;property id=&quot;20300&quot; value=&quot;Slide 8 - &amp;quot;What is disclosure?&amp;quot;&quot;/&gt;&lt;property id=&quot;20307&quot; value=&quot;1273&quot;/&gt;&lt;/object&gt;&lt;object type=&quot;3&quot; unique_id=&quot;52041&quot;&gt;&lt;property id=&quot;20148&quot; value=&quot;5&quot;/&gt;&lt;property id=&quot;20300&quot; value=&quot;Slide 61 - &amp;quot;Contact JAN for More Information&amp;quot;&quot;/&gt;&lt;property id=&quot;20307&quot; value=&quot;1274&quot;/&gt;&lt;/object&gt;&lt;/object&gt;&lt;object type=&quot;4&quot; unique_id=&quot;29438&quot;&gt;&lt;/object&gt;&lt;object type=&quot;10&quot; unique_id=&quot;29473&quot;&gt;&lt;object type=&quot;11&quot; unique_id=&quot;29474&quot;&gt;&lt;property id=&quot;20180&quot; value=&quot;0&quot;/&gt;&lt;property id=&quot;20181&quot; value=&quot;0&quot;/&gt;&lt;property id=&quot;20182&quot; value=&quot;0&quot;/&gt;&lt;property id=&quot;20183&quot; value=&quot;1&quot;/&gt;&lt;/object&gt;&lt;object type=&quot;12&quot; unique_id=&quot;29475&quot;&gt;&lt;property id=&quot;20180&quot; value=&quot;0&quot;/&gt;&lt;property id=&quot;20181&quot; value=&quot;0&quot;/&gt;&lt;property id=&quot;20182&quot; value=&quot;0&quot;/&gt;&lt;property id=&quot;20183&quot; value=&quot;1&quot;/&gt;&lt;/object&gt;&lt;/object&gt;&lt;/object&gt;&lt;/database&gt;"/>
</p:tagLst>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a:lstStyle>
        <a:defPPr marL="0" marR="0" indent="0" algn="ctr" defTabSz="914400" rtl="0" eaLnBrk="1" fontAlgn="base" latinLnBrk="0" hangingPunct="1">
          <a:lnSpc>
            <a:spcPct val="100000"/>
          </a:lnSpc>
          <a:spcBef>
            <a:spcPts val="1200"/>
          </a:spcBef>
          <a:spcAft>
            <a:spcPct val="0"/>
          </a:spcAft>
          <a:buClrTx/>
          <a:buSzTx/>
          <a:buFontTx/>
          <a:buNone/>
          <a:tabLst/>
          <a:defRPr kumimoji="0" sz="100" b="1" i="0" u="none" strike="noStrike" kern="1200" cap="none" spc="0" normalizeH="0" baseline="0" noProof="0" dirty="0" smtClean="0">
            <a:ln>
              <a:noFill/>
            </a:ln>
            <a:solidFill>
              <a:srgbClr val="002C5F"/>
            </a:solidFill>
            <a:effectLst/>
            <a:uLnTx/>
            <a:uFillTx/>
            <a:latin typeface="Arial" pitchFamily="34" charset="0"/>
            <a:ea typeface="+mj-ea"/>
            <a:cs typeface="Arial" pitchFamily="34" charset="0"/>
          </a:defRPr>
        </a:defPPr>
      </a:lstStyle>
    </a:txDef>
  </a:objectDefaults>
  <a:extraClrSchemeLst/>
</a:theme>
</file>

<file path=ppt/theme/theme2.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1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themeOverride>
</file>

<file path=docProps/app.xml><?xml version="1.0" encoding="utf-8"?>
<Properties xmlns="http://schemas.openxmlformats.org/officeDocument/2006/extended-properties" xmlns:vt="http://schemas.openxmlformats.org/officeDocument/2006/docPropsVTypes">
  <TotalTime>0</TotalTime>
  <Words>2822</Words>
  <Application>Microsoft Office PowerPoint</Application>
  <PresentationFormat>Widescreen</PresentationFormat>
  <Paragraphs>317</Paragraphs>
  <Slides>61</Slides>
  <Notes>16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61</vt:i4>
      </vt:variant>
    </vt:vector>
  </HeadingPairs>
  <TitlesOfParts>
    <vt:vector size="71" baseType="lpstr">
      <vt:lpstr>Arial</vt:lpstr>
      <vt:lpstr>Arial Nova</vt:lpstr>
      <vt:lpstr>Calibri</vt:lpstr>
      <vt:lpstr>Gill Sans MT</vt:lpstr>
      <vt:lpstr>Lato</vt:lpstr>
      <vt:lpstr>Wingdings</vt:lpstr>
      <vt:lpstr>Wingdings 2</vt:lpstr>
      <vt:lpstr>5_Office Theme</vt:lpstr>
      <vt:lpstr>Dividend</vt:lpstr>
      <vt:lpstr>1_Dividend</vt:lpstr>
      <vt:lpstr>Accommodation Solutions for  Employees with Intellectual Disabilities </vt:lpstr>
      <vt:lpstr>Ask JAN! we can Help</vt:lpstr>
      <vt:lpstr>Your Partner in the Accommodation Process</vt:lpstr>
      <vt:lpstr>Who can benefit from JAN Services?</vt:lpstr>
      <vt:lpstr>ASKJAN.ORG</vt:lpstr>
      <vt:lpstr>Reasonable Accommodations</vt:lpstr>
      <vt:lpstr>DISCLOSURE</vt:lpstr>
      <vt:lpstr>What is disclosure?</vt:lpstr>
      <vt:lpstr>Why Disclose?</vt:lpstr>
      <vt:lpstr>Situation: Asking for a Reasonable Accommodation</vt:lpstr>
      <vt:lpstr>Situation: To receive benefits/privileges of employment </vt:lpstr>
      <vt:lpstr>Situation: Unusual Circumstances</vt:lpstr>
      <vt:lpstr>How to Disclose?</vt:lpstr>
      <vt:lpstr>Who to Disclose to?</vt:lpstr>
      <vt:lpstr>Documenting a Disability: When to document</vt:lpstr>
      <vt:lpstr>Documenting a Disability: What to document</vt:lpstr>
      <vt:lpstr>Documenting a Disability: Who can document</vt:lpstr>
      <vt:lpstr>Reasons Not to Disclose Upfront</vt:lpstr>
      <vt:lpstr>The 411 on Disability Disclosure:  A Workbook for Youth with Disabilities</vt:lpstr>
      <vt:lpstr>Performance and Conduct</vt:lpstr>
      <vt:lpstr>Situation: Performance</vt:lpstr>
      <vt:lpstr>Solution: Performance</vt:lpstr>
      <vt:lpstr>Situation: Conduct</vt:lpstr>
      <vt:lpstr>Solution: Conduct</vt:lpstr>
      <vt:lpstr>OPTIONS:  Job Accommodations</vt:lpstr>
      <vt:lpstr>Purchasing or Modifying Equipment or Products</vt:lpstr>
      <vt:lpstr>Situation: Equipment/Products 1</vt:lpstr>
      <vt:lpstr>Solution: Equipment/Products 1</vt:lpstr>
      <vt:lpstr>Situation: Equipment/Products 2</vt:lpstr>
      <vt:lpstr>Solution: Equipment/Products 2</vt:lpstr>
      <vt:lpstr>Making Work-sites accessible</vt:lpstr>
      <vt:lpstr>Situation: Accessible Work-sites 1</vt:lpstr>
      <vt:lpstr>Solution: Accessible Work-sites 1</vt:lpstr>
      <vt:lpstr>Situation: Accessible Work-sites 2</vt:lpstr>
      <vt:lpstr>Solution: Accessible Work-sites 2</vt:lpstr>
      <vt:lpstr>Job Restructuring</vt:lpstr>
      <vt:lpstr>Situation: Job Restructuring 1</vt:lpstr>
      <vt:lpstr>Solution: Job Restructuring 1</vt:lpstr>
      <vt:lpstr>Situation: Job Restructuring 2</vt:lpstr>
      <vt:lpstr>Solution: Job Restructuring 2</vt:lpstr>
      <vt:lpstr>Modifying Schedule and Allowing Leave Time</vt:lpstr>
      <vt:lpstr>Situation: Modified Schedule/Leave 1</vt:lpstr>
      <vt:lpstr>Solution: Modified Schedule/Leave 1</vt:lpstr>
      <vt:lpstr>Situation: Modified Schedule/Leave 2</vt:lpstr>
      <vt:lpstr>Solution: Modified Schedule/Leave 2</vt:lpstr>
      <vt:lpstr>Modifying Policies</vt:lpstr>
      <vt:lpstr>Situation: Modified Policies 1</vt:lpstr>
      <vt:lpstr>Solution: Modified Policies 1</vt:lpstr>
      <vt:lpstr>Situation: Modified Policies 2</vt:lpstr>
      <vt:lpstr>Solution: Modified Policies 2</vt:lpstr>
      <vt:lpstr>Providing Readers, Interpreters, and Coaches</vt:lpstr>
      <vt:lpstr>Situation: Readers/Interpreters/Coaches 1</vt:lpstr>
      <vt:lpstr>Solution: Readers/Interpreters/Coaches 1</vt:lpstr>
      <vt:lpstr>Situation: Readers/Interpreters/Coaches 2</vt:lpstr>
      <vt:lpstr>Solution: Readers/Interpreters/Coaches 2</vt:lpstr>
      <vt:lpstr>Reassignment</vt:lpstr>
      <vt:lpstr>Situation: Reassignment 1</vt:lpstr>
      <vt:lpstr>Solution: Reassignment 1</vt:lpstr>
      <vt:lpstr>Situation: Reassignment 2</vt:lpstr>
      <vt:lpstr>Solution: Reassignment 2</vt:lpstr>
      <vt:lpstr>Contact JAN 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2012-01-30T14:43:00Z</dcterms:created>
  <dcterms:modified xsi:type="dcterms:W3CDTF">2023-11-29T16:50:57Z</dcterms:modified>
</cp:coreProperties>
</file>