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 id="2147483660" r:id="rId2"/>
    <p:sldMasterId id="2147483673" r:id="rId3"/>
    <p:sldMasterId id="2147483714" r:id="rId4"/>
    <p:sldMasterId id="2147483738" r:id="rId5"/>
    <p:sldMasterId id="2147483751" r:id="rId6"/>
  </p:sldMasterIdLst>
  <p:notesMasterIdLst>
    <p:notesMasterId r:id="rId45"/>
  </p:notesMasterIdLst>
  <p:sldIdLst>
    <p:sldId id="1194" r:id="rId7"/>
    <p:sldId id="1208" r:id="rId8"/>
    <p:sldId id="421" r:id="rId9"/>
    <p:sldId id="264" r:id="rId10"/>
    <p:sldId id="1181" r:id="rId11"/>
    <p:sldId id="1177" r:id="rId12"/>
    <p:sldId id="1178" r:id="rId13"/>
    <p:sldId id="1179" r:id="rId14"/>
    <p:sldId id="1180" r:id="rId15"/>
    <p:sldId id="1206" r:id="rId16"/>
    <p:sldId id="299" r:id="rId17"/>
    <p:sldId id="1219" r:id="rId18"/>
    <p:sldId id="1220" r:id="rId19"/>
    <p:sldId id="1221" r:id="rId20"/>
    <p:sldId id="1222" r:id="rId21"/>
    <p:sldId id="1225" r:id="rId22"/>
    <p:sldId id="1211" r:id="rId23"/>
    <p:sldId id="1189" r:id="rId24"/>
    <p:sldId id="1195" r:id="rId25"/>
    <p:sldId id="1226" r:id="rId26"/>
    <p:sldId id="1200" r:id="rId27"/>
    <p:sldId id="1201" r:id="rId28"/>
    <p:sldId id="1202" r:id="rId29"/>
    <p:sldId id="1203" r:id="rId30"/>
    <p:sldId id="1205" r:id="rId31"/>
    <p:sldId id="1204" r:id="rId32"/>
    <p:sldId id="1212" r:id="rId33"/>
    <p:sldId id="1213" r:id="rId34"/>
    <p:sldId id="1186" r:id="rId35"/>
    <p:sldId id="1215" r:id="rId36"/>
    <p:sldId id="1214" r:id="rId37"/>
    <p:sldId id="1216" r:id="rId38"/>
    <p:sldId id="1198" r:id="rId39"/>
    <p:sldId id="1182" r:id="rId40"/>
    <p:sldId id="1217" r:id="rId41"/>
    <p:sldId id="1183" r:id="rId42"/>
    <p:sldId id="1218" r:id="rId43"/>
    <p:sldId id="297" r:id="rId44"/>
  </p:sldIdLst>
  <p:sldSz cx="12192000" cy="6858000"/>
  <p:notesSz cx="6858000" cy="9144000"/>
  <p:custDataLst>
    <p:tags r:id="rId46"/>
  </p:custDataLst>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0B8"/>
    <a:srgbClr val="004A82"/>
    <a:srgbClr val="005696"/>
    <a:srgbClr val="613880"/>
    <a:srgbClr val="573272"/>
    <a:srgbClr val="6F4092"/>
    <a:srgbClr val="824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5" autoAdjust="0"/>
    <p:restoredTop sz="89659" autoAdjust="0"/>
  </p:normalViewPr>
  <p:slideViewPr>
    <p:cSldViewPr snapToGrid="0">
      <p:cViewPr varScale="1">
        <p:scale>
          <a:sx n="102" d="100"/>
          <a:sy n="102" d="100"/>
        </p:scale>
        <p:origin x="1020" y="108"/>
      </p:cViewPr>
      <p:guideLst/>
    </p:cSldViewPr>
  </p:slideViewPr>
  <p:outlineViewPr>
    <p:cViewPr>
      <p:scale>
        <a:sx n="33" d="100"/>
        <a:sy n="33" d="100"/>
      </p:scale>
      <p:origin x="0" y="-69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dirty="0">
              <a:latin typeface="Arial" panose="020B0604020202020204" pitchFamily="34" charset="0"/>
              <a:cs typeface="Arial" panose="020B0604020202020204" pitchFamily="34" charset="0"/>
            </a:rPr>
            <a:t>Call</a:t>
          </a: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dirty="0">
              <a:latin typeface="Arial" panose="020B0604020202020204" pitchFamily="34" charset="0"/>
              <a:cs typeface="Arial" panose="020B0604020202020204" pitchFamily="34" charset="0"/>
            </a:rPr>
            <a:t>Email</a:t>
          </a: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dirty="0">
              <a:latin typeface="Arial" panose="020B0604020202020204" pitchFamily="34" charset="0"/>
              <a:cs typeface="Arial" panose="020B0604020202020204" pitchFamily="34" charset="0"/>
            </a:rPr>
            <a:t>Social Media</a:t>
          </a: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pPr>
            <a:spcAft>
              <a:spcPts val="0"/>
            </a:spcAft>
          </a:pPr>
          <a:r>
            <a:rPr lang="en-US" sz="2000" dirty="0">
              <a:solidFill>
                <a:srgbClr val="002060"/>
              </a:solidFill>
              <a:latin typeface="Arial" panose="020B0604020202020204" pitchFamily="34" charset="0"/>
              <a:cs typeface="Arial" panose="020B0604020202020204" pitchFamily="34" charset="0"/>
            </a:rPr>
            <a:t>Facebook – Job Accommodation Network</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07F21B6-A495-48B8-991F-B4DD4A8F36E0}">
      <dgm:prSet custT="1"/>
      <dgm:spPr/>
      <dgm:t>
        <a:bodyPr/>
        <a:lstStyle/>
        <a:p>
          <a:pPr>
            <a:spcAft>
              <a:spcPct val="35000"/>
            </a:spcAft>
          </a:pPr>
          <a:r>
            <a:rPr lang="en-US" sz="2000" dirty="0">
              <a:solidFill>
                <a:srgbClr val="002060"/>
              </a:solidFill>
              <a:latin typeface="Arial" panose="020B0604020202020204" pitchFamily="34" charset="0"/>
              <a:cs typeface="Arial" panose="020B0604020202020204" pitchFamily="34" charset="0"/>
            </a:rPr>
            <a:t>Twitter – @JANatJAN</a:t>
          </a:r>
        </a:p>
      </dgm:t>
    </dgm:pt>
    <dgm:pt modelId="{AEB55431-079F-4060-8325-45C8985BB4FB}" type="parTrans" cxnId="{C1C7F5A0-9F79-4CF0-B6D5-B241EE22800F}">
      <dgm:prSet/>
      <dgm:spPr/>
      <dgm:t>
        <a:bodyPr/>
        <a:lstStyle/>
        <a:p>
          <a:endParaRPr lang="en-US"/>
        </a:p>
      </dgm:t>
    </dgm:pt>
    <dgm:pt modelId="{0A0CE8DC-701A-4FB0-A387-7B73FA5941FC}" type="sibTrans" cxnId="{C1C7F5A0-9F79-4CF0-B6D5-B241EE22800F}">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5">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5">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5">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5">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5">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5">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5" custLinFactNeighborX="2" custLinFactNeighborY="1247">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5">
        <dgm:presLayoutVars>
          <dgm:bulletEnabled/>
        </dgm:presLayoutVars>
      </dgm:prSet>
      <dgm:spPr/>
    </dgm:pt>
    <dgm:pt modelId="{06F8BABB-5AB8-4614-AA31-3A84EF3EE51A}" type="pres">
      <dgm:prSet presAssocID="{B3E1215E-4378-4C8D-A305-8DDA65BE0A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4" presStyleCnt="5">
        <dgm:presLayoutVars>
          <dgm:chMax val="1"/>
          <dgm:bulletEnabled/>
        </dgm:presLayoutVars>
      </dgm:prSet>
      <dgm:spPr/>
    </dgm:pt>
    <dgm:pt modelId="{CBFB381D-2314-4C74-93DF-1C615E841C82}" type="pres">
      <dgm:prSet presAssocID="{A3006EF7-0D45-4DEE-873A-90334446B58B}" presName="descendantText" presStyleLbl="alignAccFollowNode1" presStyleIdx="4" presStyleCnt="5">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0F2101F2-27C5-4E71-A29E-E4B873E6F0B2}" destId="{2A7A1DD2-1722-4E18-869B-B01993198337}" srcOrd="0" destOrd="0" parTransId="{E4467723-727E-40C0-9C05-BD16F5975C67}" sibTransId="{C3A54CE1-1038-42D5-9E47-68A356DBD999}"/>
    <dgm:cxn modelId="{0FEB2931-A2C3-4ED4-ADCF-595CF821C213}" type="presOf" srcId="{A3006EF7-0D45-4DEE-873A-90334446B58B}" destId="{74143DC2-0AFE-4F3A-AA20-35BD260D12F0}" srcOrd="0" destOrd="0" presId="urn:microsoft.com/office/officeart/2016/7/layout/VerticalSolidActionList"/>
    <dgm:cxn modelId="{D6290534-D847-4457-A1A8-7CF9C1A3F270}" type="presOf" srcId="{2A7A1DD2-1722-4E18-869B-B01993198337}" destId="{A68A7108-3C82-4F5D-AB06-92F61E61814E}" srcOrd="0" destOrd="0" presId="urn:microsoft.com/office/officeart/2016/7/layout/VerticalSolidActionList"/>
    <dgm:cxn modelId="{34945F37-47EE-4F7C-9232-2758C7690927}" srcId="{E1B7B5C9-E85B-4562-B0C3-16DA6BBF8EE6}" destId="{A3006EF7-0D45-4DEE-873A-90334446B58B}" srcOrd="4" destOrd="0" parTransId="{C57C3AB1-86FA-4DBB-9137-8A6F7965C6F2}" sibTransId="{BF37630E-EA3F-462E-86D5-951B26ABCABC}"/>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9FD2DD94-338A-4E25-8A95-DBF25B508E09}" type="presOf" srcId="{007F21B6-A495-48B8-991F-B4DD4A8F36E0}" destId="{CBFB381D-2314-4C74-93DF-1C615E841C82}" srcOrd="0" destOrd="1" presId="urn:microsoft.com/office/officeart/2016/7/layout/VerticalSolidActionList"/>
    <dgm:cxn modelId="{4EBD27A0-B7A2-4737-91DE-52E36C39BFAC}" type="presOf" srcId="{E1B7B5C9-E85B-4562-B0C3-16DA6BBF8EE6}" destId="{07FFBE56-8E5C-47B4-826F-78B60D33A189}" srcOrd="0" destOrd="0" presId="urn:microsoft.com/office/officeart/2016/7/layout/VerticalSolidActionList"/>
    <dgm:cxn modelId="{C1C7F5A0-9F79-4CF0-B6D5-B241EE22800F}" srcId="{A3006EF7-0D45-4DEE-873A-90334446B58B}" destId="{007F21B6-A495-48B8-991F-B4DD4A8F36E0}" srcOrd="1" destOrd="0" parTransId="{AEB55431-079F-4060-8325-45C8985BB4FB}" sibTransId="{0A0CE8DC-701A-4FB0-A387-7B73FA5941FC}"/>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4DC21BDA-2C2A-4003-8742-0A93CC841699}" type="presParOf" srcId="{07FFBE56-8E5C-47B4-826F-78B60D33A189}" destId="{017F28BA-9260-49B2-84FB-A1981724ACE6}" srcOrd="8"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90" y="1598"/>
          <a:ext cx="8823960" cy="70134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78141" rIns="171209" bIns="17814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90" y="1598"/>
        <a:ext cx="8823960" cy="701343"/>
      </dsp:txXfrm>
    </dsp:sp>
    <dsp:sp modelId="{358F9B01-4B8A-49E6-8182-92064EE7D17C}">
      <dsp:nvSpPr>
        <dsp:cNvPr id="0" name=""/>
        <dsp:cNvSpPr/>
      </dsp:nvSpPr>
      <dsp:spPr>
        <a:xfrm>
          <a:off x="0" y="1598"/>
          <a:ext cx="2205990" cy="70134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69277" rIns="116734" bIns="6927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1598"/>
        <a:ext cx="2205990" cy="701343"/>
      </dsp:txXfrm>
    </dsp:sp>
    <dsp:sp modelId="{1DC4E024-7BBB-4D38-86F8-4194D5DE58DA}">
      <dsp:nvSpPr>
        <dsp:cNvPr id="0" name=""/>
        <dsp:cNvSpPr/>
      </dsp:nvSpPr>
      <dsp:spPr>
        <a:xfrm>
          <a:off x="2205990" y="745022"/>
          <a:ext cx="8823960" cy="70134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78141" rIns="171209" bIns="17814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745022"/>
        <a:ext cx="8823960" cy="701343"/>
      </dsp:txXfrm>
    </dsp:sp>
    <dsp:sp modelId="{F603894A-3084-49F9-A36C-5951C1EE89B2}">
      <dsp:nvSpPr>
        <dsp:cNvPr id="0" name=""/>
        <dsp:cNvSpPr/>
      </dsp:nvSpPr>
      <dsp:spPr>
        <a:xfrm>
          <a:off x="0" y="745022"/>
          <a:ext cx="2205990" cy="70134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69277" rIns="116734" bIns="69277"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Call</a:t>
          </a:r>
        </a:p>
      </dsp:txBody>
      <dsp:txXfrm>
        <a:off x="0" y="745022"/>
        <a:ext cx="2205990" cy="701343"/>
      </dsp:txXfrm>
    </dsp:sp>
    <dsp:sp modelId="{616151C3-E234-47B5-9F99-ABAAD403D986}">
      <dsp:nvSpPr>
        <dsp:cNvPr id="0" name=""/>
        <dsp:cNvSpPr/>
      </dsp:nvSpPr>
      <dsp:spPr>
        <a:xfrm>
          <a:off x="2205990" y="1488447"/>
          <a:ext cx="8823960" cy="70134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78141" rIns="171209" bIns="17814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488447"/>
        <a:ext cx="8823960" cy="701343"/>
      </dsp:txXfrm>
    </dsp:sp>
    <dsp:sp modelId="{D6616D64-945C-4031-9A6D-F593D1F33F19}">
      <dsp:nvSpPr>
        <dsp:cNvPr id="0" name=""/>
        <dsp:cNvSpPr/>
      </dsp:nvSpPr>
      <dsp:spPr>
        <a:xfrm>
          <a:off x="0" y="1488447"/>
          <a:ext cx="2205990" cy="70134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69277" rIns="116734" bIns="6927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488447"/>
        <a:ext cx="2205990" cy="701343"/>
      </dsp:txXfrm>
    </dsp:sp>
    <dsp:sp modelId="{A68A7108-3C82-4F5D-AB06-92F61E61814E}">
      <dsp:nvSpPr>
        <dsp:cNvPr id="0" name=""/>
        <dsp:cNvSpPr/>
      </dsp:nvSpPr>
      <dsp:spPr>
        <a:xfrm>
          <a:off x="2205990" y="2231872"/>
          <a:ext cx="8823960" cy="70134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78141" rIns="171209" bIns="17814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231872"/>
        <a:ext cx="8823960" cy="701343"/>
      </dsp:txXfrm>
    </dsp:sp>
    <dsp:sp modelId="{B9D9ECEE-7E9D-4D8F-9945-F74524EE4B48}">
      <dsp:nvSpPr>
        <dsp:cNvPr id="0" name=""/>
        <dsp:cNvSpPr/>
      </dsp:nvSpPr>
      <dsp:spPr>
        <a:xfrm>
          <a:off x="176" y="2240617"/>
          <a:ext cx="2205990" cy="70134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69277" rIns="116734" bIns="69277"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Email</a:t>
          </a:r>
        </a:p>
      </dsp:txBody>
      <dsp:txXfrm>
        <a:off x="176" y="2240617"/>
        <a:ext cx="2205990" cy="701343"/>
      </dsp:txXfrm>
    </dsp:sp>
    <dsp:sp modelId="{CBFB381D-2314-4C74-93DF-1C615E841C82}">
      <dsp:nvSpPr>
        <dsp:cNvPr id="0" name=""/>
        <dsp:cNvSpPr/>
      </dsp:nvSpPr>
      <dsp:spPr>
        <a:xfrm>
          <a:off x="2205990" y="2975296"/>
          <a:ext cx="8823960" cy="701343"/>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78141" rIns="171209" bIns="178141" numCol="1" spcCol="1270" anchor="ctr" anchorCtr="0">
          <a:noAutofit/>
        </a:bodyPr>
        <a:lstStyle/>
        <a:p>
          <a:pPr marL="0" lvl="0" indent="0" algn="l" defTabSz="889000">
            <a:lnSpc>
              <a:spcPct val="90000"/>
            </a:lnSpc>
            <a:spcBef>
              <a:spcPct val="0"/>
            </a:spcBef>
            <a:spcAft>
              <a:spcPts val="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p>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2975296"/>
        <a:ext cx="8823960" cy="701343"/>
      </dsp:txXfrm>
    </dsp:sp>
    <dsp:sp modelId="{74143DC2-0AFE-4F3A-AA20-35BD260D12F0}">
      <dsp:nvSpPr>
        <dsp:cNvPr id="0" name=""/>
        <dsp:cNvSpPr/>
      </dsp:nvSpPr>
      <dsp:spPr>
        <a:xfrm>
          <a:off x="0" y="2975296"/>
          <a:ext cx="2205990" cy="70134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69277" rIns="116734" bIns="69277"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Social Media</a:t>
          </a:r>
        </a:p>
      </dsp:txBody>
      <dsp:txXfrm>
        <a:off x="0" y="2975296"/>
        <a:ext cx="2205990" cy="70134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64DE-B770-493F-9344-8F0AA6F01F65}"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8B637-82BB-40CF-BAE3-E3A2234FE2A4}" type="slidenum">
              <a:rPr lang="en-US" smtClean="0"/>
              <a:t>‹#›</a:t>
            </a:fld>
            <a:endParaRPr lang="en-US"/>
          </a:p>
        </p:txBody>
      </p:sp>
    </p:spTree>
    <p:extLst>
      <p:ext uri="{BB962C8B-B14F-4D97-AF65-F5344CB8AC3E}">
        <p14:creationId xmlns:p14="http://schemas.microsoft.com/office/powerpoint/2010/main" val="58330554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7890" rtl="0" eaLnBrk="1" fontAlgn="base" latinLnBrk="0" hangingPunct="1">
              <a:lnSpc>
                <a:spcPct val="100000"/>
              </a:lnSpc>
              <a:spcBef>
                <a:spcPct val="0"/>
              </a:spcBef>
              <a:spcAft>
                <a:spcPct val="0"/>
              </a:spcAft>
              <a:buClrTx/>
              <a:buSzTx/>
              <a:buFontTx/>
              <a:buNone/>
              <a:tabLst/>
              <a:defRPr/>
            </a:pPr>
            <a:fld id="{9982EC29-9463-4D04-A4C2-A22ACFF691D6}"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789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121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707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936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17</a:t>
            </a:fld>
            <a:endParaRPr lang="en-US"/>
          </a:p>
        </p:txBody>
      </p:sp>
    </p:spTree>
    <p:extLst>
      <p:ext uri="{BB962C8B-B14F-4D97-AF65-F5344CB8AC3E}">
        <p14:creationId xmlns:p14="http://schemas.microsoft.com/office/powerpoint/2010/main" val="1839015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20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21</a:t>
            </a:fld>
            <a:endParaRPr lang="en-US"/>
          </a:p>
        </p:txBody>
      </p:sp>
    </p:spTree>
    <p:extLst>
      <p:ext uri="{BB962C8B-B14F-4D97-AF65-F5344CB8AC3E}">
        <p14:creationId xmlns:p14="http://schemas.microsoft.com/office/powerpoint/2010/main" val="118347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23</a:t>
            </a:fld>
            <a:endParaRPr lang="en-US"/>
          </a:p>
        </p:txBody>
      </p:sp>
    </p:spTree>
    <p:extLst>
      <p:ext uri="{BB962C8B-B14F-4D97-AF65-F5344CB8AC3E}">
        <p14:creationId xmlns:p14="http://schemas.microsoft.com/office/powerpoint/2010/main" val="3672975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24</a:t>
            </a:fld>
            <a:endParaRPr lang="en-US"/>
          </a:p>
        </p:txBody>
      </p:sp>
    </p:spTree>
    <p:extLst>
      <p:ext uri="{BB962C8B-B14F-4D97-AF65-F5344CB8AC3E}">
        <p14:creationId xmlns:p14="http://schemas.microsoft.com/office/powerpoint/2010/main" val="425033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27</a:t>
            </a:fld>
            <a:endParaRPr lang="en-US"/>
          </a:p>
        </p:txBody>
      </p:sp>
    </p:spTree>
    <p:extLst>
      <p:ext uri="{BB962C8B-B14F-4D97-AF65-F5344CB8AC3E}">
        <p14:creationId xmlns:p14="http://schemas.microsoft.com/office/powerpoint/2010/main" val="3114559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8B637-82BB-40CF-BAE3-E3A2234FE2A4}" type="slidenum">
              <a:rPr lang="en-US" smtClean="0"/>
              <a:t>28</a:t>
            </a:fld>
            <a:endParaRPr lang="en-US"/>
          </a:p>
        </p:txBody>
      </p:sp>
    </p:spTree>
    <p:extLst>
      <p:ext uri="{BB962C8B-B14F-4D97-AF65-F5344CB8AC3E}">
        <p14:creationId xmlns:p14="http://schemas.microsoft.com/office/powerpoint/2010/main" val="950863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A8B35C-7BB8-8D46-9259-9CC3781D5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81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a:t>
            </a:fld>
            <a:endParaRPr lang="en-US"/>
          </a:p>
        </p:txBody>
      </p:sp>
    </p:spTree>
    <p:extLst>
      <p:ext uri="{BB962C8B-B14F-4D97-AF65-F5344CB8AC3E}">
        <p14:creationId xmlns:p14="http://schemas.microsoft.com/office/powerpoint/2010/main" val="3405695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1200"/>
              </a:spcAft>
              <a:buClr>
                <a:schemeClr val="accent1"/>
              </a:buClr>
              <a:buSzPct val="92000"/>
              <a:buFont typeface="Wingdings 2" panose="05020102010507070707" pitchFamily="18" charset="2"/>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034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45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104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A8B35C-7BB8-8D46-9259-9CC3781D5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647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43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52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61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65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7175A7-FBBE-4838-A400-5282F163D7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83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7175A7-FBBE-4838-A400-5282F163D7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809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7175A7-FBBE-4838-A400-5282F163D7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19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7175A7-FBBE-4838-A400-5282F163D7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862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2"/>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3" y="2495446"/>
            <a:ext cx="10993547"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8"/>
            <a:ext cx="9210508" cy="365125"/>
          </a:xfrm>
        </p:spPr>
        <p:txBody>
          <a:bodyPr/>
          <a:lstStyle>
            <a:lvl1pPr>
              <a:defRPr sz="1100" b="0">
                <a:solidFill>
                  <a:schemeClr val="bg1"/>
                </a:solidFill>
                <a:latin typeface="Arial" panose="020B0604020202020204" pitchFamily="34" charset="0"/>
                <a:cs typeface="Arial" panose="020B0604020202020204" pitchFamily="34" charset="0"/>
              </a:defRPr>
            </a:lvl1pPr>
          </a:lstStyle>
          <a:p>
            <a:r>
              <a:rPr lang="en-US" dirty="0"/>
              <a:t>JAN </a:t>
            </a:r>
            <a:r>
              <a:rPr lang="en-US" cap="none" dirty="0"/>
              <a:t>is a service of the U.S. Department of Labor’s Office of Disability Employment Policy/ODEP.</a:t>
            </a:r>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1"/>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7"/>
            <a:ext cx="684659" cy="951676"/>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6"/>
            <a:ext cx="2906817" cy="58169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4" y="5956138"/>
            <a:ext cx="1328141" cy="365125"/>
          </a:xfrm>
        </p:spPr>
        <p:txBody>
          <a:bodyPr/>
          <a:lstStyle>
            <a:lvl1pPr>
              <a:defRPr>
                <a:solidFill>
                  <a:schemeClr val="accent1">
                    <a:lumMod val="75000"/>
                    <a:lumOff val="25000"/>
                  </a:schemeClr>
                </a:solidFill>
              </a:defRPr>
            </a:lvl1pPr>
          </a:lstStyle>
          <a:p>
            <a:fld id="{832A0D10-1C02-40CB-A684-779709F45FE8}" type="datetime1">
              <a:rPr lang="en-US" smtClean="0"/>
              <a:t>3/9/2023</a:t>
            </a:fld>
            <a:endParaRPr lang="en-US" dirty="0"/>
          </a:p>
        </p:txBody>
      </p:sp>
      <p:sp>
        <p:nvSpPr>
          <p:cNvPr id="5" name="Footer Placeholder 4"/>
          <p:cNvSpPr>
            <a:spLocks noGrp="1"/>
          </p:cNvSpPr>
          <p:nvPr>
            <p:ph type="ftr" sz="quarter" idx="11"/>
          </p:nvPr>
        </p:nvSpPr>
        <p:spPr>
          <a:xfrm>
            <a:off x="774925" y="5951812"/>
            <a:ext cx="7896279" cy="365125"/>
          </a:xfrm>
        </p:spPr>
        <p:txBody>
          <a:bodyPr/>
          <a:lstStyle/>
          <a:p>
            <a:endParaRPr lang="en-US" dirty="0"/>
          </a:p>
        </p:txBody>
      </p:sp>
      <p:sp>
        <p:nvSpPr>
          <p:cNvPr id="6" name="Slide Number Placeholder 5"/>
          <p:cNvSpPr>
            <a:spLocks noGrp="1"/>
          </p:cNvSpPr>
          <p:nvPr>
            <p:ph type="sldNum" sz="quarter" idx="12"/>
          </p:nvPr>
        </p:nvSpPr>
        <p:spPr>
          <a:xfrm>
            <a:off x="10446616" y="5956138"/>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2"/>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3" y="2495446"/>
            <a:ext cx="10993547"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8"/>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1"/>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7"/>
            <a:ext cx="684659" cy="951676"/>
          </a:xfrm>
          <a:prstGeom prst="rect">
            <a:avLst/>
          </a:prstGeom>
        </p:spPr>
      </p:pic>
    </p:spTree>
    <p:extLst>
      <p:ext uri="{BB962C8B-B14F-4D97-AF65-F5344CB8AC3E}">
        <p14:creationId xmlns:p14="http://schemas.microsoft.com/office/powerpoint/2010/main" val="318334975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4" y="2180498"/>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7"/>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7" y="6064503"/>
            <a:ext cx="1830967" cy="580832"/>
          </a:xfrm>
          <a:prstGeom prst="rect">
            <a:avLst/>
          </a:prstGeom>
        </p:spPr>
      </p:pic>
    </p:spTree>
    <p:extLst>
      <p:ext uri="{BB962C8B-B14F-4D97-AF65-F5344CB8AC3E}">
        <p14:creationId xmlns:p14="http://schemas.microsoft.com/office/powerpoint/2010/main" val="2192033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5"/>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1"/>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8"/>
            <a:ext cx="11029615" cy="600556"/>
          </a:xfrm>
        </p:spPr>
        <p:txBody>
          <a:bodyPr anchor="t">
            <a:normAutofit/>
          </a:bodyPr>
          <a:lstStyle>
            <a:lvl1pPr marL="0" indent="0" algn="l">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3/9/2023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549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4"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6174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0" y="2250892"/>
            <a:ext cx="5087075" cy="536005"/>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7" y="2250892"/>
            <a:ext cx="5087073" cy="553373"/>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890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9"/>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6" y="6041605"/>
            <a:ext cx="1828959" cy="579171"/>
          </a:xfrm>
          <a:prstGeom prst="rect">
            <a:avLst/>
          </a:prstGeom>
        </p:spPr>
      </p:pic>
    </p:spTree>
    <p:extLst>
      <p:ext uri="{BB962C8B-B14F-4D97-AF65-F5344CB8AC3E}">
        <p14:creationId xmlns:p14="http://schemas.microsoft.com/office/powerpoint/2010/main" val="4142592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601" y="5994257"/>
            <a:ext cx="1828959" cy="579171"/>
          </a:xfrm>
          <a:prstGeom prst="rect">
            <a:avLst/>
          </a:prstGeom>
        </p:spPr>
      </p:pic>
    </p:spTree>
    <p:extLst>
      <p:ext uri="{BB962C8B-B14F-4D97-AF65-F5344CB8AC3E}">
        <p14:creationId xmlns:p14="http://schemas.microsoft.com/office/powerpoint/2010/main" val="1207327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4"/>
            <a:ext cx="11298200" cy="12747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5"/>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4" y="5262297"/>
            <a:ext cx="5869987"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3/9/2023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062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4" y="2180498"/>
            <a:ext cx="11029615" cy="3678303"/>
          </a:xfrm>
        </p:spPr>
        <p:txBody>
          <a:bodyPr/>
          <a:lstStyle>
            <a:lvl1pPr>
              <a:buClr>
                <a:schemeClr val="accent1"/>
              </a:buClr>
              <a:defRPr sz="2600">
                <a:solidFill>
                  <a:schemeClr val="accent1"/>
                </a:solidFill>
                <a:latin typeface="Arial Nova" panose="020B0504020202020204" pitchFamily="34" charset="0"/>
                <a:cs typeface="Arial" panose="020B0604020202020204" pitchFamily="34" charset="0"/>
              </a:defRPr>
            </a:lvl1pPr>
            <a:lvl2pPr>
              <a:buClr>
                <a:schemeClr val="accent1"/>
              </a:buClr>
              <a:defRPr sz="2400"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7"/>
            <a:ext cx="717635" cy="335001"/>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7" y="6064503"/>
            <a:ext cx="1830967" cy="58083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9"/>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6"/>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7362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856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6"/>
            <a:ext cx="2906817" cy="58169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4" y="5956138"/>
            <a:ext cx="1328141" cy="365125"/>
          </a:xfrm>
        </p:spPr>
        <p:txBody>
          <a:bodyPr/>
          <a:lstStyle>
            <a:lvl1pPr>
              <a:defRPr>
                <a:solidFill>
                  <a:schemeClr val="accent1">
                    <a:lumMod val="75000"/>
                    <a:lumOff val="25000"/>
                  </a:schemeClr>
                </a:solidFill>
              </a:defRPr>
            </a:lvl1pPr>
          </a:lstStyle>
          <a:p>
            <a:fld id="{832A0D10-1C02-40CB-A684-779709F45FE8}" type="datetime1">
              <a:rPr lang="en-US" smtClean="0"/>
              <a:t>3/9/2023</a:t>
            </a:fld>
            <a:endParaRPr lang="en-US" dirty="0"/>
          </a:p>
        </p:txBody>
      </p:sp>
      <p:sp>
        <p:nvSpPr>
          <p:cNvPr id="5" name="Footer Placeholder 4"/>
          <p:cNvSpPr>
            <a:spLocks noGrp="1"/>
          </p:cNvSpPr>
          <p:nvPr>
            <p:ph type="ftr" sz="quarter" idx="11"/>
          </p:nvPr>
        </p:nvSpPr>
        <p:spPr>
          <a:xfrm>
            <a:off x="774925" y="5951812"/>
            <a:ext cx="7896279" cy="365125"/>
          </a:xfrm>
        </p:spPr>
        <p:txBody>
          <a:bodyPr/>
          <a:lstStyle/>
          <a:p>
            <a:endParaRPr lang="en-US" dirty="0"/>
          </a:p>
        </p:txBody>
      </p:sp>
      <p:sp>
        <p:nvSpPr>
          <p:cNvPr id="6" name="Slide Number Placeholder 5"/>
          <p:cNvSpPr>
            <a:spLocks noGrp="1"/>
          </p:cNvSpPr>
          <p:nvPr>
            <p:ph type="sldNum" sz="quarter" idx="12"/>
          </p:nvPr>
        </p:nvSpPr>
        <p:spPr>
          <a:xfrm>
            <a:off x="10446616" y="5956138"/>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9826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2"/>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3" y="2495446"/>
            <a:ext cx="10993547"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8"/>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7944" y="600051"/>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1897" y="5369587"/>
            <a:ext cx="684659" cy="951676"/>
          </a:xfrm>
          <a:prstGeom prst="rect">
            <a:avLst/>
          </a:prstGeom>
        </p:spPr>
      </p:pic>
    </p:spTree>
    <p:extLst>
      <p:ext uri="{BB962C8B-B14F-4D97-AF65-F5344CB8AC3E}">
        <p14:creationId xmlns:p14="http://schemas.microsoft.com/office/powerpoint/2010/main" val="207576575"/>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4" y="2180498"/>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7"/>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7" y="6064503"/>
            <a:ext cx="1830967" cy="580832"/>
          </a:xfrm>
          <a:prstGeom prst="rect">
            <a:avLst/>
          </a:prstGeom>
        </p:spPr>
      </p:pic>
    </p:spTree>
    <p:extLst>
      <p:ext uri="{BB962C8B-B14F-4D97-AF65-F5344CB8AC3E}">
        <p14:creationId xmlns:p14="http://schemas.microsoft.com/office/powerpoint/2010/main" val="3501206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5"/>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1"/>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8"/>
            <a:ext cx="11029615" cy="600556"/>
          </a:xfrm>
        </p:spPr>
        <p:txBody>
          <a:bodyPr anchor="t">
            <a:normAutofit/>
          </a:bodyPr>
          <a:lstStyle>
            <a:lvl1pPr marL="0" indent="0" algn="l">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3/9/2023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2873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4"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3574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0" y="2250892"/>
            <a:ext cx="5087075" cy="536005"/>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7" y="2250892"/>
            <a:ext cx="5087073" cy="553373"/>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8021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9"/>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61626" y="6041605"/>
            <a:ext cx="1828959" cy="579171"/>
          </a:xfrm>
          <a:prstGeom prst="rect">
            <a:avLst/>
          </a:prstGeom>
        </p:spPr>
      </p:pic>
    </p:spTree>
    <p:extLst>
      <p:ext uri="{BB962C8B-B14F-4D97-AF65-F5344CB8AC3E}">
        <p14:creationId xmlns:p14="http://schemas.microsoft.com/office/powerpoint/2010/main" val="3825573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40601" y="5994257"/>
            <a:ext cx="1828959" cy="579171"/>
          </a:xfrm>
          <a:prstGeom prst="rect">
            <a:avLst/>
          </a:prstGeom>
        </p:spPr>
      </p:pic>
    </p:spTree>
    <p:extLst>
      <p:ext uri="{BB962C8B-B14F-4D97-AF65-F5344CB8AC3E}">
        <p14:creationId xmlns:p14="http://schemas.microsoft.com/office/powerpoint/2010/main" val="201281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8" y="5141975"/>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1"/>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8"/>
            <a:ext cx="11029615" cy="600556"/>
          </a:xfrm>
        </p:spPr>
        <p:txBody>
          <a:bodyPr anchor="t">
            <a:normAutofit/>
          </a:bodyPr>
          <a:lstStyle>
            <a:lvl1pPr marL="0" indent="0" algn="l">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4"/>
            <a:ext cx="11298200" cy="12747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5"/>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4" y="5262297"/>
            <a:ext cx="5869987"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3/9/2023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4437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9"/>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6"/>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9673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0425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6"/>
            <a:ext cx="2906817" cy="58169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4" y="5956138"/>
            <a:ext cx="1328141" cy="365125"/>
          </a:xfrm>
        </p:spPr>
        <p:txBody>
          <a:bodyPr/>
          <a:lstStyle>
            <a:lvl1pPr>
              <a:defRPr>
                <a:solidFill>
                  <a:schemeClr val="accent1">
                    <a:lumMod val="75000"/>
                    <a:lumOff val="25000"/>
                  </a:schemeClr>
                </a:solidFill>
              </a:defRPr>
            </a:lvl1pPr>
          </a:lstStyle>
          <a:p>
            <a:fld id="{832A0D10-1C02-40CB-A684-779709F45FE8}" type="datetime1">
              <a:rPr lang="en-US" smtClean="0"/>
              <a:t>3/9/2023</a:t>
            </a:fld>
            <a:endParaRPr lang="en-US" dirty="0"/>
          </a:p>
        </p:txBody>
      </p:sp>
      <p:sp>
        <p:nvSpPr>
          <p:cNvPr id="5" name="Footer Placeholder 4"/>
          <p:cNvSpPr>
            <a:spLocks noGrp="1"/>
          </p:cNvSpPr>
          <p:nvPr>
            <p:ph type="ftr" sz="quarter" idx="11"/>
          </p:nvPr>
        </p:nvSpPr>
        <p:spPr>
          <a:xfrm>
            <a:off x="774925" y="5951812"/>
            <a:ext cx="7896279" cy="365125"/>
          </a:xfrm>
        </p:spPr>
        <p:txBody>
          <a:bodyPr/>
          <a:lstStyle/>
          <a:p>
            <a:endParaRPr lang="en-US" dirty="0"/>
          </a:p>
        </p:txBody>
      </p:sp>
      <p:sp>
        <p:nvSpPr>
          <p:cNvPr id="6" name="Slide Number Placeholder 5"/>
          <p:cNvSpPr>
            <a:spLocks noGrp="1"/>
          </p:cNvSpPr>
          <p:nvPr>
            <p:ph type="sldNum" sz="quarter" idx="12"/>
          </p:nvPr>
        </p:nvSpPr>
        <p:spPr>
          <a:xfrm>
            <a:off x="10446616" y="5956138"/>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8672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1121835" y="381002"/>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85169"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3139316223"/>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1E2021DC-A5E0-49B6-AFEF-A7A5ECA5F333}"/>
              </a:ext>
            </a:extLst>
          </p:cNvPr>
          <p:cNvSpPr>
            <a:spLocks noGrp="1"/>
          </p:cNvSpPr>
          <p:nvPr>
            <p:ph type="title"/>
          </p:nvPr>
        </p:nvSpPr>
        <p:spPr bwMode="auto">
          <a:xfrm>
            <a:off x="609600" y="274637"/>
            <a:ext cx="10871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Tree>
    <p:extLst>
      <p:ext uri="{BB962C8B-B14F-4D97-AF65-F5344CB8AC3E}">
        <p14:creationId xmlns:p14="http://schemas.microsoft.com/office/powerpoint/2010/main" val="3279683160"/>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1121835" y="1292227"/>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6" name="Title Placeholder 11">
            <a:extLst>
              <a:ext uri="{FF2B5EF4-FFF2-40B4-BE49-F238E27FC236}">
                <a16:creationId xmlns:a16="http://schemas.microsoft.com/office/drawing/2014/main" id="{6D42BC36-7E3B-4F46-B593-4B9E7F1BF4FB}"/>
              </a:ext>
            </a:extLst>
          </p:cNvPr>
          <p:cNvSpPr>
            <a:spLocks noGrp="1"/>
          </p:cNvSpPr>
          <p:nvPr>
            <p:ph type="title"/>
          </p:nvPr>
        </p:nvSpPr>
        <p:spPr bwMode="auto">
          <a:xfrm>
            <a:off x="609600" y="274637"/>
            <a:ext cx="10871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a:lvl1pPr>
          </a:lstStyle>
          <a:p>
            <a:pPr>
              <a:defRPr/>
            </a:pPr>
            <a:fld id="{4D98D1BA-2478-40B5-9DFA-9E617D8EE9D1}" type="slidenum">
              <a:rPr lang="en-US" altLang="en-US"/>
              <a:pPr>
                <a:defRPr/>
              </a:pPr>
              <a:t>‹#›</a:t>
            </a:fld>
            <a:endParaRPr lang="en-US" altLang="en-US"/>
          </a:p>
        </p:txBody>
      </p:sp>
    </p:spTree>
    <p:extLst>
      <p:ext uri="{BB962C8B-B14F-4D97-AF65-F5344CB8AC3E}">
        <p14:creationId xmlns:p14="http://schemas.microsoft.com/office/powerpoint/2010/main" val="1694832486"/>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2"/>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3" y="2495446"/>
            <a:ext cx="10993547"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8"/>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1"/>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7"/>
            <a:ext cx="684659" cy="951676"/>
          </a:xfrm>
          <a:prstGeom prst="rect">
            <a:avLst/>
          </a:prstGeom>
        </p:spPr>
      </p:pic>
    </p:spTree>
    <p:extLst>
      <p:ext uri="{BB962C8B-B14F-4D97-AF65-F5344CB8AC3E}">
        <p14:creationId xmlns:p14="http://schemas.microsoft.com/office/powerpoint/2010/main" val="2754524498"/>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4" y="2180498"/>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7"/>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7" y="6064503"/>
            <a:ext cx="1830967" cy="580832"/>
          </a:xfrm>
          <a:prstGeom prst="rect">
            <a:avLst/>
          </a:prstGeom>
        </p:spPr>
      </p:pic>
    </p:spTree>
    <p:extLst>
      <p:ext uri="{BB962C8B-B14F-4D97-AF65-F5344CB8AC3E}">
        <p14:creationId xmlns:p14="http://schemas.microsoft.com/office/powerpoint/2010/main" val="3016327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5"/>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1"/>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8"/>
            <a:ext cx="11029615" cy="600556"/>
          </a:xfrm>
        </p:spPr>
        <p:txBody>
          <a:bodyPr anchor="t">
            <a:normAutofit/>
          </a:bodyPr>
          <a:lstStyle>
            <a:lvl1pPr marL="0" indent="0" algn="l">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3/9/2023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907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9"/>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4" y="2228004"/>
            <a:ext cx="5422391" cy="3633047"/>
          </a:xfrm>
        </p:spPr>
        <p:txBody>
          <a:bodyPr>
            <a:normAutofit/>
          </a:bodyPr>
          <a:lstStyle>
            <a:lvl1pPr>
              <a:buClr>
                <a:srgbClr val="002060"/>
              </a:buClr>
              <a:defRPr sz="2000">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4"/>
            <a:ext cx="5422392" cy="3633047"/>
          </a:xfrm>
        </p:spPr>
        <p:txBody>
          <a:bodyP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a:solidFill>
                  <a:srgbClr val="002060"/>
                </a:solidFill>
                <a:latin typeface="Arial Nova" panose="020B0504020202020204" pitchFamily="34" charset="0"/>
              </a:defRPr>
            </a:lvl2pPr>
            <a:lvl3pPr>
              <a:buClr>
                <a:schemeClr val="accent1"/>
              </a:buClr>
              <a:defRPr>
                <a:solidFill>
                  <a:srgbClr val="002060"/>
                </a:solidFill>
                <a:latin typeface="Arial Nova" panose="020B0504020202020204" pitchFamily="34" charset="0"/>
              </a:defRPr>
            </a:lvl3pPr>
            <a:lvl4pPr>
              <a:buClr>
                <a:schemeClr val="accent1"/>
              </a:buClr>
              <a:defRPr>
                <a:solidFill>
                  <a:srgbClr val="002060"/>
                </a:solidFill>
                <a:latin typeface="Arial Nova" panose="020B0504020202020204" pitchFamily="34" charset="0"/>
              </a:defRPr>
            </a:lvl4pPr>
            <a:lvl5pPr>
              <a:buClr>
                <a:schemeClr val="accent1"/>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693509" y="60119"/>
            <a:ext cx="1052511" cy="365125"/>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4"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5798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0" y="2250892"/>
            <a:ext cx="5087075" cy="536005"/>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7" y="2250892"/>
            <a:ext cx="5087073" cy="553373"/>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3493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9"/>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6" y="6041605"/>
            <a:ext cx="1828959" cy="579171"/>
          </a:xfrm>
          <a:prstGeom prst="rect">
            <a:avLst/>
          </a:prstGeom>
        </p:spPr>
      </p:pic>
    </p:spTree>
    <p:extLst>
      <p:ext uri="{BB962C8B-B14F-4D97-AF65-F5344CB8AC3E}">
        <p14:creationId xmlns:p14="http://schemas.microsoft.com/office/powerpoint/2010/main" val="2765551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601" y="5994257"/>
            <a:ext cx="1828959" cy="579171"/>
          </a:xfrm>
          <a:prstGeom prst="rect">
            <a:avLst/>
          </a:prstGeom>
        </p:spPr>
      </p:pic>
    </p:spTree>
    <p:extLst>
      <p:ext uri="{BB962C8B-B14F-4D97-AF65-F5344CB8AC3E}">
        <p14:creationId xmlns:p14="http://schemas.microsoft.com/office/powerpoint/2010/main" val="763774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4"/>
            <a:ext cx="11298200" cy="12747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5"/>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4" y="5262297"/>
            <a:ext cx="5869987"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3/9/2023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1958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9"/>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6"/>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9964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9587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6"/>
            <a:ext cx="2906817" cy="58169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4" y="5956138"/>
            <a:ext cx="1328141" cy="365125"/>
          </a:xfrm>
        </p:spPr>
        <p:txBody>
          <a:bodyPr/>
          <a:lstStyle>
            <a:lvl1pPr>
              <a:defRPr>
                <a:solidFill>
                  <a:schemeClr val="accent1">
                    <a:lumMod val="75000"/>
                    <a:lumOff val="25000"/>
                  </a:schemeClr>
                </a:solidFill>
              </a:defRPr>
            </a:lvl1pPr>
          </a:lstStyle>
          <a:p>
            <a:fld id="{832A0D10-1C02-40CB-A684-779709F45FE8}" type="datetime1">
              <a:rPr lang="en-US" smtClean="0"/>
              <a:t>3/9/2023</a:t>
            </a:fld>
            <a:endParaRPr lang="en-US" dirty="0"/>
          </a:p>
        </p:txBody>
      </p:sp>
      <p:sp>
        <p:nvSpPr>
          <p:cNvPr id="5" name="Footer Placeholder 4"/>
          <p:cNvSpPr>
            <a:spLocks noGrp="1"/>
          </p:cNvSpPr>
          <p:nvPr>
            <p:ph type="ftr" sz="quarter" idx="11"/>
          </p:nvPr>
        </p:nvSpPr>
        <p:spPr>
          <a:xfrm>
            <a:off x="774925" y="5951812"/>
            <a:ext cx="7896279" cy="365125"/>
          </a:xfrm>
        </p:spPr>
        <p:txBody>
          <a:bodyPr/>
          <a:lstStyle/>
          <a:p>
            <a:endParaRPr lang="en-US" dirty="0"/>
          </a:p>
        </p:txBody>
      </p:sp>
      <p:sp>
        <p:nvSpPr>
          <p:cNvPr id="6" name="Slide Number Placeholder 5"/>
          <p:cNvSpPr>
            <a:spLocks noGrp="1"/>
          </p:cNvSpPr>
          <p:nvPr>
            <p:ph type="sldNum" sz="quarter" idx="12"/>
          </p:nvPr>
        </p:nvSpPr>
        <p:spPr>
          <a:xfrm>
            <a:off x="10446616" y="5956138"/>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9506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2"/>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3" y="2495446"/>
            <a:ext cx="10993547"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8"/>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1"/>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7"/>
            <a:ext cx="684659" cy="951676"/>
          </a:xfrm>
          <a:prstGeom prst="rect">
            <a:avLst/>
          </a:prstGeom>
        </p:spPr>
      </p:pic>
    </p:spTree>
    <p:extLst>
      <p:ext uri="{BB962C8B-B14F-4D97-AF65-F5344CB8AC3E}">
        <p14:creationId xmlns:p14="http://schemas.microsoft.com/office/powerpoint/2010/main" val="67037512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4" y="2180498"/>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7"/>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7" y="6064503"/>
            <a:ext cx="1830967" cy="580832"/>
          </a:xfrm>
          <a:prstGeom prst="rect">
            <a:avLst/>
          </a:prstGeom>
        </p:spPr>
      </p:pic>
    </p:spTree>
    <p:extLst>
      <p:ext uri="{BB962C8B-B14F-4D97-AF65-F5344CB8AC3E}">
        <p14:creationId xmlns:p14="http://schemas.microsoft.com/office/powerpoint/2010/main" val="413122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0" y="2250892"/>
            <a:ext cx="5087075" cy="536005"/>
          </a:xfrm>
        </p:spPr>
        <p:txBody>
          <a:bodyPr anchor="b">
            <a:noAutofit/>
          </a:bodyPr>
          <a:lstStyle>
            <a:lvl1pPr marL="0" indent="0">
              <a:buNone/>
              <a:defRPr sz="2200" b="0">
                <a:solidFill>
                  <a:srgbClr val="00206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7" y="2250892"/>
            <a:ext cx="5087073" cy="553373"/>
          </a:xfrm>
        </p:spPr>
        <p:txBody>
          <a:bodyPr anchor="b">
            <a:noAutofit/>
          </a:bodyPr>
          <a:lstStyle>
            <a:lvl1pPr marL="0" indent="0">
              <a:buNone/>
              <a:defRPr sz="2200" b="0">
                <a:solidFill>
                  <a:srgbClr val="00206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B8E1A0-F19E-43ED-A9FD-BBBB6365A0B1}" type="datetime1">
              <a:rPr lang="en-US" smtClean="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5"/>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1"/>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8"/>
            <a:ext cx="11029615" cy="600556"/>
          </a:xfrm>
        </p:spPr>
        <p:txBody>
          <a:bodyPr anchor="t">
            <a:normAutofit/>
          </a:bodyPr>
          <a:lstStyle>
            <a:lvl1pPr marL="0" indent="0" algn="l">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3/9/2023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1352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4"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72202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0" y="2250892"/>
            <a:ext cx="5087075" cy="536005"/>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7" y="2250892"/>
            <a:ext cx="5087073" cy="553373"/>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1264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9"/>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6" y="6041605"/>
            <a:ext cx="1828959" cy="579171"/>
          </a:xfrm>
          <a:prstGeom prst="rect">
            <a:avLst/>
          </a:prstGeom>
        </p:spPr>
      </p:pic>
    </p:spTree>
    <p:extLst>
      <p:ext uri="{BB962C8B-B14F-4D97-AF65-F5344CB8AC3E}">
        <p14:creationId xmlns:p14="http://schemas.microsoft.com/office/powerpoint/2010/main" val="1777569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601" y="5994257"/>
            <a:ext cx="1828959" cy="579171"/>
          </a:xfrm>
          <a:prstGeom prst="rect">
            <a:avLst/>
          </a:prstGeom>
        </p:spPr>
      </p:pic>
    </p:spTree>
    <p:extLst>
      <p:ext uri="{BB962C8B-B14F-4D97-AF65-F5344CB8AC3E}">
        <p14:creationId xmlns:p14="http://schemas.microsoft.com/office/powerpoint/2010/main" val="3879084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4"/>
            <a:ext cx="11298200" cy="12747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5"/>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4" y="5262297"/>
            <a:ext cx="5869987"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3/9/2023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402512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9"/>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6"/>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667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070848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6"/>
            <a:ext cx="2906817" cy="58169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4" y="5956138"/>
            <a:ext cx="1328141" cy="365125"/>
          </a:xfrm>
        </p:spPr>
        <p:txBody>
          <a:bodyPr/>
          <a:lstStyle>
            <a:lvl1pPr>
              <a:defRPr>
                <a:solidFill>
                  <a:schemeClr val="accent1">
                    <a:lumMod val="75000"/>
                    <a:lumOff val="25000"/>
                  </a:schemeClr>
                </a:solidFill>
              </a:defRPr>
            </a:lvl1pPr>
          </a:lstStyle>
          <a:p>
            <a:fld id="{832A0D10-1C02-40CB-A684-779709F45FE8}" type="datetime1">
              <a:rPr lang="en-US" smtClean="0"/>
              <a:t>3/9/2023</a:t>
            </a:fld>
            <a:endParaRPr lang="en-US" dirty="0"/>
          </a:p>
        </p:txBody>
      </p:sp>
      <p:sp>
        <p:nvSpPr>
          <p:cNvPr id="5" name="Footer Placeholder 4"/>
          <p:cNvSpPr>
            <a:spLocks noGrp="1"/>
          </p:cNvSpPr>
          <p:nvPr>
            <p:ph type="ftr" sz="quarter" idx="11"/>
          </p:nvPr>
        </p:nvSpPr>
        <p:spPr>
          <a:xfrm>
            <a:off x="774925" y="5951812"/>
            <a:ext cx="7896279" cy="365125"/>
          </a:xfrm>
        </p:spPr>
        <p:txBody>
          <a:bodyPr/>
          <a:lstStyle/>
          <a:p>
            <a:endParaRPr lang="en-US" dirty="0"/>
          </a:p>
        </p:txBody>
      </p:sp>
      <p:sp>
        <p:nvSpPr>
          <p:cNvPr id="6" name="Slide Number Placeholder 5"/>
          <p:cNvSpPr>
            <a:spLocks noGrp="1"/>
          </p:cNvSpPr>
          <p:nvPr>
            <p:ph type="sldNum" sz="quarter" idx="12"/>
          </p:nvPr>
        </p:nvSpPr>
        <p:spPr>
          <a:xfrm>
            <a:off x="10446616" y="5956138"/>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0267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BE74FC7-D6A9-46C5-81D9-8F585BE86C4B}" type="slidenum">
              <a:rPr lang="en-US" altLang="en-US"/>
              <a:pPr>
                <a:defRPr/>
              </a:pPr>
              <a:t>‹#›</a:t>
            </a:fld>
            <a:endParaRPr lang="en-US" altLang="en-US"/>
          </a:p>
        </p:txBody>
      </p:sp>
    </p:spTree>
    <p:extLst>
      <p:ext uri="{BB962C8B-B14F-4D97-AF65-F5344CB8AC3E}">
        <p14:creationId xmlns:p14="http://schemas.microsoft.com/office/powerpoint/2010/main" val="4273162600"/>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5"/>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9"/>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6" y="6041605"/>
            <a:ext cx="1828959" cy="579171"/>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BE74FC7-D6A9-46C5-81D9-8F585BE86C4B}" type="slidenum">
              <a:rPr lang="en-US" altLang="en-US"/>
              <a:pPr>
                <a:defRPr/>
              </a:pPr>
              <a:t>‹#›</a:t>
            </a:fld>
            <a:endParaRPr lang="en-US" altLang="en-US"/>
          </a:p>
        </p:txBody>
      </p:sp>
    </p:spTree>
    <p:extLst>
      <p:ext uri="{BB962C8B-B14F-4D97-AF65-F5344CB8AC3E}">
        <p14:creationId xmlns:p14="http://schemas.microsoft.com/office/powerpoint/2010/main" val="3108760871"/>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BE74FC7-D6A9-46C5-81D9-8F585BE86C4B}" type="slidenum">
              <a:rPr lang="en-US" altLang="en-US"/>
              <a:pPr>
                <a:defRPr/>
              </a:pPr>
              <a:t>‹#›</a:t>
            </a:fld>
            <a:endParaRPr lang="en-US" altLang="en-US"/>
          </a:p>
        </p:txBody>
      </p:sp>
    </p:spTree>
    <p:extLst>
      <p:ext uri="{BB962C8B-B14F-4D97-AF65-F5344CB8AC3E}">
        <p14:creationId xmlns:p14="http://schemas.microsoft.com/office/powerpoint/2010/main" val="363430214"/>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2"/>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3" y="2495448"/>
            <a:ext cx="10993547"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9"/>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1"/>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7"/>
            <a:ext cx="684659" cy="951676"/>
          </a:xfrm>
          <a:prstGeom prst="rect">
            <a:avLst/>
          </a:prstGeom>
        </p:spPr>
      </p:pic>
    </p:spTree>
    <p:extLst>
      <p:ext uri="{BB962C8B-B14F-4D97-AF65-F5344CB8AC3E}">
        <p14:creationId xmlns:p14="http://schemas.microsoft.com/office/powerpoint/2010/main" val="16575366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8"/>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5" y="2180499"/>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8"/>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8" y="6064503"/>
            <a:ext cx="1830967" cy="580832"/>
          </a:xfrm>
          <a:prstGeom prst="rect">
            <a:avLst/>
          </a:prstGeom>
        </p:spPr>
      </p:pic>
    </p:spTree>
    <p:extLst>
      <p:ext uri="{BB962C8B-B14F-4D97-AF65-F5344CB8AC3E}">
        <p14:creationId xmlns:p14="http://schemas.microsoft.com/office/powerpoint/2010/main" val="2582889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9" y="5141976"/>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5" y="3043912"/>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5" y="4541419"/>
            <a:ext cx="11029615" cy="600556"/>
          </a:xfrm>
        </p:spPr>
        <p:txBody>
          <a:bodyPr anchor="t">
            <a:normAutofit/>
          </a:bodyPr>
          <a:lstStyle>
            <a:lvl1pPr marL="0" indent="0" algn="l">
              <a:buNone/>
              <a:defRPr sz="1800" cap="all">
                <a:solidFill>
                  <a:schemeClr val="accent2"/>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2848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5" y="2228006"/>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6"/>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44144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1" y="2250892"/>
            <a:ext cx="5087075" cy="536005"/>
          </a:xfrm>
        </p:spPr>
        <p:txBody>
          <a:bodyPr anchor="b">
            <a:noAutofit/>
          </a:bodyPr>
          <a:lstStyle>
            <a:lvl1pPr marL="0" indent="0">
              <a:buNone/>
              <a:defRPr sz="2200" b="0">
                <a:solidFill>
                  <a:schemeClr val="accent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5" y="2926055"/>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8" y="2250892"/>
            <a:ext cx="5087073" cy="553373"/>
          </a:xfrm>
        </p:spPr>
        <p:txBody>
          <a:bodyPr anchor="b">
            <a:noAutofit/>
          </a:bodyPr>
          <a:lstStyle>
            <a:lvl1pPr marL="0" indent="0">
              <a:buNone/>
              <a:defRPr sz="2200" b="0">
                <a:solidFill>
                  <a:schemeClr val="accent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1" y="2926055"/>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15776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9"/>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7" y="6041605"/>
            <a:ext cx="1828959" cy="579171"/>
          </a:xfrm>
          <a:prstGeom prst="rect">
            <a:avLst/>
          </a:prstGeom>
        </p:spPr>
      </p:pic>
    </p:spTree>
    <p:extLst>
      <p:ext uri="{BB962C8B-B14F-4D97-AF65-F5344CB8AC3E}">
        <p14:creationId xmlns:p14="http://schemas.microsoft.com/office/powerpoint/2010/main" val="12891195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602" y="5994257"/>
            <a:ext cx="1828959" cy="579171"/>
          </a:xfrm>
          <a:prstGeom prst="rect">
            <a:avLst/>
          </a:prstGeom>
        </p:spPr>
      </p:pic>
    </p:spTree>
    <p:extLst>
      <p:ext uri="{BB962C8B-B14F-4D97-AF65-F5344CB8AC3E}">
        <p14:creationId xmlns:p14="http://schemas.microsoft.com/office/powerpoint/2010/main" val="19632723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5"/>
            <a:ext cx="11298200" cy="12747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7"/>
            <a:ext cx="4909445" cy="689515"/>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5" y="5262297"/>
            <a:ext cx="5869987" cy="689515"/>
          </a:xfrm>
        </p:spPr>
        <p:txBody>
          <a:bodyPr anchor="ctr">
            <a:normAutofit/>
          </a:bodyPr>
          <a:lstStyle>
            <a:lvl1pPr marL="0" indent="0" algn="r">
              <a:buNone/>
              <a:defRPr sz="1100">
                <a:solidFill>
                  <a:schemeClr val="bg1"/>
                </a:solidFill>
              </a:defRPr>
            </a:lvl1pPr>
            <a:lvl2pPr marL="457178" indent="0">
              <a:buNone/>
              <a:defRPr sz="11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864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601" y="5994257"/>
            <a:ext cx="1828959" cy="579171"/>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9"/>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7"/>
            <a:ext cx="11290859" cy="3557252"/>
          </a:xfrm>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4" y="5260130"/>
            <a:ext cx="11029617" cy="598671"/>
          </a:xfrm>
        </p:spPr>
        <p:txBody>
          <a:bodyPr>
            <a:normAutofit/>
          </a:bodyPr>
          <a:lstStyle>
            <a:lvl1pPr marL="0" indent="0">
              <a:buNone/>
              <a:defRPr sz="12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62719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8"/>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2550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4" y="599727"/>
            <a:ext cx="2906817" cy="58169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729"/>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6" y="675729"/>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5" y="5956139"/>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6" y="5951812"/>
            <a:ext cx="7896279" cy="365125"/>
          </a:xfrm>
        </p:spPr>
        <p:txBody>
          <a:bodyPr/>
          <a:lstStyle/>
          <a:p>
            <a:endParaRPr lang="en-US" dirty="0"/>
          </a:p>
        </p:txBody>
      </p:sp>
      <p:sp>
        <p:nvSpPr>
          <p:cNvPr id="6" name="Slide Number Placeholder 5"/>
          <p:cNvSpPr>
            <a:spLocks noGrp="1"/>
          </p:cNvSpPr>
          <p:nvPr>
            <p:ph type="sldNum" sz="quarter" idx="12"/>
          </p:nvPr>
        </p:nvSpPr>
        <p:spPr>
          <a:xfrm>
            <a:off x="10446617" y="5956139"/>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349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663757557"/>
      </p:ext>
    </p:extLst>
  </p:cSld>
  <p:clrMapOvr>
    <a:masterClrMapping/>
  </p:clrMapOvr>
  <p:transition spd="slow">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776279855"/>
      </p:ext>
    </p:extLst>
  </p:cSld>
  <p:clrMapOvr>
    <a:masterClrMapping/>
  </p:clrMapOvr>
  <p:transition spd="slow">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1121838" y="1292231"/>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58038817"/>
      </p:ext>
    </p:extLst>
  </p:cSld>
  <p:clrMapOvr>
    <a:masterClrMapping/>
  </p:clrMapOvr>
  <p:transition spd="slow">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609600" y="274637"/>
            <a:ext cx="10871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A5DC6D4-B4E9-4521-87C4-ADF1F2A553FD}" type="slidenum">
              <a:rPr lang="en-US" altLang="en-US"/>
              <a:pPr>
                <a:defRPr/>
              </a:pPr>
              <a:t>‹#›</a:t>
            </a:fld>
            <a:endParaRPr lang="en-US" altLang="en-US"/>
          </a:p>
        </p:txBody>
      </p:sp>
    </p:spTree>
    <p:extLst>
      <p:ext uri="{BB962C8B-B14F-4D97-AF65-F5344CB8AC3E}">
        <p14:creationId xmlns:p14="http://schemas.microsoft.com/office/powerpoint/2010/main" val="3184896081"/>
      </p:ext>
    </p:extLst>
  </p:cSld>
  <p:clrMapOvr>
    <a:masterClrMapping/>
  </p:clrMapOvr>
  <p:transition spd="med">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7"/>
            <a:ext cx="10871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434532345"/>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399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3403118268"/>
      </p:ext>
    </p:extLst>
  </p:cSld>
  <p:clrMapOvr>
    <a:masterClrMapping/>
  </p:clrMapOvr>
  <p:transition spd="med">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Rectangle 2"/>
          <p:cNvSpPr/>
          <p:nvPr userDrawn="1"/>
        </p:nvSpPr>
        <p:spPr>
          <a:xfrm>
            <a:off x="1121837" y="381004"/>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85170"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2400162792"/>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4"/>
            <a:ext cx="11298200" cy="12747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5"/>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sz="1800">
                <a:solidFill>
                  <a:srgbClr val="002060"/>
                </a:solidFill>
                <a:latin typeface="Arial Nova" panose="020B0504020202020204" pitchFamily="34" charset="0"/>
              </a:defRPr>
            </a:lvl2pPr>
            <a:lvl3pPr>
              <a:buClr>
                <a:schemeClr val="accent1"/>
              </a:buClr>
              <a:defRPr sz="1600">
                <a:solidFill>
                  <a:srgbClr val="002060"/>
                </a:solidFill>
                <a:latin typeface="Arial Nova" panose="020B0504020202020204" pitchFamily="34" charset="0"/>
              </a:defRPr>
            </a:lvl3pPr>
            <a:lvl4pPr>
              <a:buClr>
                <a:schemeClr val="accent1"/>
              </a:buClr>
              <a:defRPr sz="1400">
                <a:solidFill>
                  <a:srgbClr val="002060"/>
                </a:solidFill>
                <a:latin typeface="Arial Nova" panose="020B0504020202020204" pitchFamily="34" charset="0"/>
              </a:defRPr>
            </a:lvl4pPr>
            <a:lvl5pPr>
              <a:buClr>
                <a:schemeClr val="accent1"/>
              </a:buClr>
              <a:defRPr sz="1400">
                <a:solidFill>
                  <a:srgbClr val="002060"/>
                </a:solidFill>
                <a:latin typeface="Arial Nova" panose="020B050402020202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4" y="5262297"/>
            <a:ext cx="5869987"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3/9/2023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7"/>
            <a:ext cx="10871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45273609"/>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9"/>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6"/>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solidFill>
                  <a:srgbClr val="002060"/>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theme" Target="../theme/theme6.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3" y="5956138"/>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3/9/2023</a:t>
            </a:fld>
            <a:endParaRPr lang="en-US" dirty="0"/>
          </a:p>
        </p:txBody>
      </p:sp>
      <p:sp>
        <p:nvSpPr>
          <p:cNvPr id="5" name="Footer Placeholder 4"/>
          <p:cNvSpPr>
            <a:spLocks noGrp="1"/>
          </p:cNvSpPr>
          <p:nvPr>
            <p:ph type="ftr" sz="quarter" idx="3"/>
          </p:nvPr>
        </p:nvSpPr>
        <p:spPr>
          <a:xfrm>
            <a:off x="581192" y="5951812"/>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1" y="5956138"/>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189"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3" y="5956138"/>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3/9/2023</a:t>
            </a:fld>
            <a:endParaRPr lang="en-US" dirty="0"/>
          </a:p>
        </p:txBody>
      </p:sp>
      <p:sp>
        <p:nvSpPr>
          <p:cNvPr id="5" name="Footer Placeholder 4"/>
          <p:cNvSpPr>
            <a:spLocks noGrp="1"/>
          </p:cNvSpPr>
          <p:nvPr>
            <p:ph type="ftr" sz="quarter" idx="3"/>
          </p:nvPr>
        </p:nvSpPr>
        <p:spPr>
          <a:xfrm>
            <a:off x="581192" y="5951812"/>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1" y="5956138"/>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9090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189"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3" y="5956138"/>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3/9/2023</a:t>
            </a:fld>
            <a:endParaRPr lang="en-US" dirty="0"/>
          </a:p>
        </p:txBody>
      </p:sp>
      <p:sp>
        <p:nvSpPr>
          <p:cNvPr id="5" name="Footer Placeholder 4"/>
          <p:cNvSpPr>
            <a:spLocks noGrp="1"/>
          </p:cNvSpPr>
          <p:nvPr>
            <p:ph type="ftr" sz="quarter" idx="3"/>
          </p:nvPr>
        </p:nvSpPr>
        <p:spPr>
          <a:xfrm>
            <a:off x="581192" y="5951812"/>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1" y="5956138"/>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6448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l" defTabSz="457189"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3" y="5956138"/>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3/9/2023</a:t>
            </a:fld>
            <a:endParaRPr lang="en-US" dirty="0"/>
          </a:p>
        </p:txBody>
      </p:sp>
      <p:sp>
        <p:nvSpPr>
          <p:cNvPr id="5" name="Footer Placeholder 4"/>
          <p:cNvSpPr>
            <a:spLocks noGrp="1"/>
          </p:cNvSpPr>
          <p:nvPr>
            <p:ph type="ftr" sz="quarter" idx="3"/>
          </p:nvPr>
        </p:nvSpPr>
        <p:spPr>
          <a:xfrm>
            <a:off x="581192" y="5951812"/>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1" y="5956138"/>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4569011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457189"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3" y="5956138"/>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3/9/2023</a:t>
            </a:fld>
            <a:endParaRPr lang="en-US" dirty="0"/>
          </a:p>
        </p:txBody>
      </p:sp>
      <p:sp>
        <p:nvSpPr>
          <p:cNvPr id="5" name="Footer Placeholder 4"/>
          <p:cNvSpPr>
            <a:spLocks noGrp="1"/>
          </p:cNvSpPr>
          <p:nvPr>
            <p:ph type="ftr" sz="quarter" idx="3"/>
          </p:nvPr>
        </p:nvSpPr>
        <p:spPr>
          <a:xfrm>
            <a:off x="581192" y="5951812"/>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1" y="5956138"/>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859430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71" r:id="rId13"/>
    <p:sldLayoutId id="2147483773" r:id="rId14"/>
  </p:sldLayoutIdLst>
  <p:hf hdr="0" ftr="0" dt="0"/>
  <p:txStyles>
    <p:titleStyle>
      <a:lvl1pPr algn="l" defTabSz="457189"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5"/>
            <a:ext cx="11029616" cy="11895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4"/>
            <a:ext cx="11029616" cy="35227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4" y="5956139"/>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3" y="5951812"/>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2" y="5956139"/>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4"/>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726728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Lst>
  <p:hf hdr="0" ftr="0" dt="0"/>
  <p:txStyles>
    <p:titleStyle>
      <a:lvl1pPr algn="l" defTabSz="457178"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84" indent="-305984"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68" indent="-305984"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899956" indent="-269987"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38" indent="-2339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20" indent="-2339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06"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890"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876"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861"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hyperlink" Target="https://askjan.org/topics/Disability-Disclosure.cfm" TargetMode="External"/><Relationship Id="rId2" Type="http://schemas.openxmlformats.org/officeDocument/2006/relationships/image" Target="../media/image19.png"/><Relationship Id="rId1" Type="http://schemas.openxmlformats.org/officeDocument/2006/relationships/slideLayout" Target="../slideLayouts/slideLayout49.xml"/><Relationship Id="rId5" Type="http://schemas.openxmlformats.org/officeDocument/2006/relationships/hyperlink" Target="https://askjan.org/publications/consultants-corner/vol01iss13.cfm" TargetMode="External"/><Relationship Id="rId4" Type="http://schemas.openxmlformats.org/officeDocument/2006/relationships/hyperlink" Target="https://askjan.org/articles/Dos-and-Don-ts-of-Disclosure.cf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skjan.org/media/accommrequestltr.cfm" TargetMode="External"/><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hyperlink" Target="https://askjan.org/articles/Medical-Provider-Support-for-Accommodation-Request.cfm" TargetMode="External"/><Relationship Id="rId4" Type="http://schemas.openxmlformats.org/officeDocument/2006/relationships/hyperlink" Target="https://askjan.org/articles/Sample-Language-for-Accommodation-Request-Letters.cf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askjan.org/solutions/Full-Spectrum-or-Natural-Lighting-Products.cfm" TargetMode="External"/><Relationship Id="rId3" Type="http://schemas.openxmlformats.org/officeDocument/2006/relationships/image" Target="../media/image22.png"/><Relationship Id="rId7" Type="http://schemas.openxmlformats.org/officeDocument/2006/relationships/hyperlink" Target="https://askjan.org/solutions/Headsets.cfm" TargetMode="External"/><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hyperlink" Target="https://askjan.org/solutions/Environmental-Sound-Machines-Tinnitus-Maskers-White-Noise-Machines.cfm" TargetMode="External"/><Relationship Id="rId5" Type="http://schemas.openxmlformats.org/officeDocument/2006/relationships/hyperlink" Target="https://askjan.org/solutions/Voice-Recorders.cfm" TargetMode="External"/><Relationship Id="rId4" Type="http://schemas.openxmlformats.org/officeDocument/2006/relationships/image" Target="../media/image23.png"/><Relationship Id="rId9" Type="http://schemas.openxmlformats.org/officeDocument/2006/relationships/hyperlink" Target="https://askjan.org/solutions/Smart-Watches.cf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askjan.org/solutions/Grab-Bars.cfm" TargetMode="External"/><Relationship Id="rId3" Type="http://schemas.openxmlformats.org/officeDocument/2006/relationships/image" Target="../media/image25.png"/><Relationship Id="rId7" Type="http://schemas.openxmlformats.org/officeDocument/2006/relationships/hyperlink" Target="https://askjan.org/solutions/Speech-Recognition-Software.cfm" TargetMode="External"/><Relationship Id="rId2" Type="http://schemas.openxmlformats.org/officeDocument/2006/relationships/image" Target="../media/image24.png"/><Relationship Id="rId1" Type="http://schemas.openxmlformats.org/officeDocument/2006/relationships/slideLayout" Target="../slideLayouts/slideLayout49.xml"/><Relationship Id="rId6" Type="http://schemas.openxmlformats.org/officeDocument/2006/relationships/hyperlink" Target="https://askjan.org/solutions/Compact-Material-Handling.cfm" TargetMode="External"/><Relationship Id="rId5" Type="http://schemas.openxmlformats.org/officeDocument/2006/relationships/hyperlink" Target="https://askjan.org/solutions/Carts.cfm" TargetMode="External"/><Relationship Id="rId10" Type="http://schemas.openxmlformats.org/officeDocument/2006/relationships/hyperlink" Target="https://askjan.org/solutions/Work-Platforms.cfm" TargetMode="External"/><Relationship Id="rId4" Type="http://schemas.openxmlformats.org/officeDocument/2006/relationships/image" Target="../media/image26.png"/><Relationship Id="rId9" Type="http://schemas.openxmlformats.org/officeDocument/2006/relationships/hyperlink" Target="https://askjan.org/solutions/Stand-lean-Stools.cf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askjan.org/solutions/Wheelchairs.cfm" TargetMode="External"/><Relationship Id="rId3" Type="http://schemas.openxmlformats.org/officeDocument/2006/relationships/hyperlink" Target="https://askjan.org/solutions/Wearable-Anti-fatigue-Matting.cfm" TargetMode="External"/><Relationship Id="rId7" Type="http://schemas.openxmlformats.org/officeDocument/2006/relationships/hyperlink" Target="https://askjan.org/solutions/Walkers.cfm" TargetMode="External"/><Relationship Id="rId2" Type="http://schemas.openxmlformats.org/officeDocument/2006/relationships/hyperlink" Target="https://askjan.org/solutions/Anti-fatigue-Matting.cfm" TargetMode="External"/><Relationship Id="rId1" Type="http://schemas.openxmlformats.org/officeDocument/2006/relationships/slideLayout" Target="../slideLayouts/slideLayout49.xml"/><Relationship Id="rId6" Type="http://schemas.openxmlformats.org/officeDocument/2006/relationships/hyperlink" Target="https://askjan.org/solutions/Scooters.cfm" TargetMode="External"/><Relationship Id="rId5" Type="http://schemas.openxmlformats.org/officeDocument/2006/relationships/hyperlink" Target="https://askjan.org/solutions/Stand-lean-Stools.cfm" TargetMode="External"/><Relationship Id="rId10" Type="http://schemas.openxmlformats.org/officeDocument/2006/relationships/image" Target="../media/image28.png"/><Relationship Id="rId4" Type="http://schemas.openxmlformats.org/officeDocument/2006/relationships/hyperlink" Target="https://askjan.org/solutions/Ergonomic-Equipment.cfm" TargetMode="Externa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hyperlink" Target="https://askjan.org/blogs/jan/2019/09/choosing-among-options-for-computer-users-with-low-vision.cfm" TargetMode="External"/><Relationship Id="rId3" Type="http://schemas.openxmlformats.org/officeDocument/2006/relationships/hyperlink" Target="https://askjan.org/solutions/Magnification-Hand-or-Stand.cfm" TargetMode="External"/><Relationship Id="rId7" Type="http://schemas.openxmlformats.org/officeDocument/2006/relationships/hyperlink" Target="https://askjan.org/solutions/Large-Computer-Monitor.cfm" TargetMode="External"/><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hyperlink" Target="https://askjan.org/solutions/Screen-Reading-Software-and-Training.cfm" TargetMode="External"/><Relationship Id="rId5" Type="http://schemas.openxmlformats.org/officeDocument/2006/relationships/hyperlink" Target="https://askjan.org/solutions/Light-Filtering-Glasses.cfm" TargetMode="External"/><Relationship Id="rId10" Type="http://schemas.openxmlformats.org/officeDocument/2006/relationships/image" Target="../media/image30.jpeg"/><Relationship Id="rId4" Type="http://schemas.openxmlformats.org/officeDocument/2006/relationships/hyperlink" Target="https://askjan.org/solutions/Anti-Glare-Radiation-Filters-for-Computer-Screens.cfm" TargetMode="External"/><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hyperlink" Target="https://askjan.org/A-to-Z.cf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9.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askjan.org/topics/interactive.cfm"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askjan.org/a-to-z.cf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tif"/><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71D675-89DE-4590-B40C-FB751B9D05BA}"/>
              </a:ext>
            </a:extLst>
          </p:cNvPr>
          <p:cNvSpPr>
            <a:spLocks noGrp="1"/>
          </p:cNvSpPr>
          <p:nvPr>
            <p:ph type="ctrTitle"/>
          </p:nvPr>
        </p:nvSpPr>
        <p:spPr>
          <a:xfrm>
            <a:off x="552451" y="1551557"/>
            <a:ext cx="11174691" cy="1475013"/>
          </a:xfrm>
        </p:spPr>
        <p:txBody>
          <a:bodyPr>
            <a:normAutofit/>
          </a:bodyPr>
          <a:lstStyle/>
          <a:p>
            <a:r>
              <a:rPr lang="en-US" sz="3733" dirty="0"/>
              <a:t>Accommodating hidden disabilities with at</a:t>
            </a:r>
          </a:p>
        </p:txBody>
      </p:sp>
      <p:sp>
        <p:nvSpPr>
          <p:cNvPr id="5" name="Subtitle 4">
            <a:extLst>
              <a:ext uri="{FF2B5EF4-FFF2-40B4-BE49-F238E27FC236}">
                <a16:creationId xmlns:a16="http://schemas.microsoft.com/office/drawing/2014/main" id="{FFC3B4BC-B6FE-45F9-ADE7-8752ACF9CE18}"/>
              </a:ext>
            </a:extLst>
          </p:cNvPr>
          <p:cNvSpPr>
            <a:spLocks noGrp="1"/>
          </p:cNvSpPr>
          <p:nvPr>
            <p:ph type="subTitle" idx="1"/>
          </p:nvPr>
        </p:nvSpPr>
        <p:spPr>
          <a:xfrm>
            <a:off x="552451" y="3272195"/>
            <a:ext cx="10993547" cy="1377863"/>
          </a:xfrm>
        </p:spPr>
        <p:txBody>
          <a:bodyPr>
            <a:noAutofit/>
          </a:bodyPr>
          <a:lstStyle/>
          <a:p>
            <a:pPr>
              <a:spcBef>
                <a:spcPts val="576"/>
              </a:spcBef>
            </a:pPr>
            <a:r>
              <a:rPr lang="en-US" sz="1867" cap="none" dirty="0">
                <a:solidFill>
                  <a:schemeClr val="bg1"/>
                </a:solidFill>
                <a:latin typeface="Arial Nova" panose="020B0504020202020204" pitchFamily="34" charset="0"/>
              </a:rPr>
              <a:t>Lisa Mathess, ADA Specialist</a:t>
            </a:r>
          </a:p>
          <a:p>
            <a:pPr>
              <a:spcBef>
                <a:spcPts val="576"/>
              </a:spcBef>
            </a:pPr>
            <a:r>
              <a:rPr lang="en-US" sz="1867" cap="none" dirty="0">
                <a:solidFill>
                  <a:schemeClr val="bg1"/>
                </a:solidFill>
                <a:latin typeface="Arial Nova" panose="020B0504020202020204" pitchFamily="34" charset="0"/>
              </a:rPr>
              <a:t>Teresa Goddard, Assistive Technology Services</a:t>
            </a:r>
            <a:br>
              <a:rPr lang="en-US" sz="1867" cap="none" dirty="0">
                <a:solidFill>
                  <a:schemeClr val="bg1"/>
                </a:solidFill>
                <a:latin typeface="Arial Nova" panose="020B0504020202020204" pitchFamily="34" charset="0"/>
              </a:rPr>
            </a:br>
            <a:r>
              <a:rPr lang="en-US" sz="1867" cap="none" dirty="0">
                <a:solidFill>
                  <a:schemeClr val="bg1"/>
                </a:solidFill>
                <a:latin typeface="Arial Nova" panose="020B0504020202020204" pitchFamily="34" charset="0"/>
              </a:rPr>
              <a:t>		</a:t>
            </a:r>
            <a:endParaRPr lang="en-US" sz="1867" dirty="0">
              <a:solidFill>
                <a:schemeClr val="bg1"/>
              </a:solidFill>
              <a:latin typeface="Arial Nova" panose="020B0504020202020204" pitchFamily="34" charset="0"/>
            </a:endParaRPr>
          </a:p>
        </p:txBody>
      </p:sp>
      <p:sp>
        <p:nvSpPr>
          <p:cNvPr id="4" name="Footer Placeholder 4">
            <a:extLst>
              <a:ext uri="{FF2B5EF4-FFF2-40B4-BE49-F238E27FC236}">
                <a16:creationId xmlns:a16="http://schemas.microsoft.com/office/drawing/2014/main" id="{D93171B2-D45F-4DFC-9FB7-98277A3A31CB}"/>
              </a:ext>
            </a:extLst>
          </p:cNvPr>
          <p:cNvSpPr>
            <a:spLocks noGrp="1"/>
          </p:cNvSpPr>
          <p:nvPr>
            <p:ph type="ftr" sz="quarter" idx="11"/>
          </p:nvPr>
        </p:nvSpPr>
        <p:spPr>
          <a:xfrm>
            <a:off x="1301919" y="5956139"/>
            <a:ext cx="10669464" cy="365125"/>
          </a:xfrm>
        </p:spPr>
        <p:txBody>
          <a:bodyPr/>
          <a:lstStyle/>
          <a:p>
            <a:pPr eaLnBrk="0" fontAlgn="base" hangingPunct="0">
              <a:spcBef>
                <a:spcPct val="0"/>
              </a:spcBef>
              <a:spcAft>
                <a:spcPct val="0"/>
              </a:spcAft>
              <a:defRPr/>
            </a:pPr>
            <a:r>
              <a:rPr lang="en-US" sz="1400" dirty="0">
                <a:solidFill>
                  <a:prstClr val="white"/>
                </a:solidFill>
              </a:rPr>
              <a:t>JAN </a:t>
            </a:r>
            <a:r>
              <a:rPr lang="en-US" sz="1400" cap="none" dirty="0">
                <a:solidFill>
                  <a:prstClr val="white"/>
                </a:solidFill>
              </a:rPr>
              <a:t>is a service of the U.S. Department of Labor’s Office of Disability Employment Policy/ODEP.</a:t>
            </a:r>
            <a:endParaRPr lang="en-US" sz="1400" dirty="0">
              <a:solidFill>
                <a:prstClr val="white"/>
              </a:solidFill>
            </a:endParaRPr>
          </a:p>
        </p:txBody>
      </p:sp>
    </p:spTree>
    <p:extLst>
      <p:ext uri="{BB962C8B-B14F-4D97-AF65-F5344CB8AC3E}">
        <p14:creationId xmlns:p14="http://schemas.microsoft.com/office/powerpoint/2010/main" val="1866995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Gill Sans MT" panose="020B0502020104020203"/>
            </a:endParaRPr>
          </a:p>
        </p:txBody>
      </p:sp>
      <p:pic>
        <p:nvPicPr>
          <p:cNvPr id="6" name="Content Placeholder 5">
            <a:extLst>
              <a:ext uri="{FF2B5EF4-FFF2-40B4-BE49-F238E27FC236}">
                <a16:creationId xmlns:a16="http://schemas.microsoft.com/office/drawing/2014/main" id="{A490F210-747D-4511-9BA2-4E4C63390B87}"/>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1" y="10"/>
            <a:ext cx="12191980" cy="6857991"/>
          </a:xfrm>
          <a:prstGeom prst="rect">
            <a:avLst/>
          </a:prstGeom>
        </p:spPr>
      </p:pic>
      <p:grpSp>
        <p:nvGrpSpPr>
          <p:cNvPr id="21" name="Group 20">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5" y="453643"/>
            <a:ext cx="11298933" cy="98555"/>
            <a:chOff x="446534" y="453643"/>
            <a:chExt cx="11298933" cy="98554"/>
          </a:xfrm>
        </p:grpSpPr>
        <p:sp>
          <p:nvSpPr>
            <p:cNvPr id="22" name="Rectangle 21">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CAA07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CAA07C"/>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AA07C"/>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3" y="4428069"/>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2B9FEA2-1A90-45FF-A671-F287D90BC4E5}"/>
              </a:ext>
            </a:extLst>
          </p:cNvPr>
          <p:cNvSpPr>
            <a:spLocks noGrp="1"/>
          </p:cNvSpPr>
          <p:nvPr>
            <p:ph type="title"/>
          </p:nvPr>
        </p:nvSpPr>
        <p:spPr>
          <a:xfrm>
            <a:off x="581192" y="4572001"/>
            <a:ext cx="10993549" cy="1749263"/>
          </a:xfrm>
        </p:spPr>
        <p:txBody>
          <a:bodyPr vert="horz" lIns="91440" tIns="45720" rIns="91440" bIns="45720" rtlCol="0" anchor="ctr">
            <a:normAutofit/>
          </a:bodyPr>
          <a:lstStyle/>
          <a:p>
            <a:pPr algn="ctr"/>
            <a:r>
              <a:rPr lang="en-US" sz="4000" dirty="0"/>
              <a:t>Key resources </a:t>
            </a:r>
          </a:p>
        </p:txBody>
      </p:sp>
      <p:sp>
        <p:nvSpPr>
          <p:cNvPr id="3" name="Slide Number Placeholder 3">
            <a:extLst>
              <a:ext uri="{FF2B5EF4-FFF2-40B4-BE49-F238E27FC236}">
                <a16:creationId xmlns:a16="http://schemas.microsoft.com/office/drawing/2014/main" id="{AE91B2D0-49C9-ACE8-BCEE-69422451842B}"/>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chemeClr val="bg1"/>
                </a:solidFill>
                <a:latin typeface="Arial Nova" panose="020B0504020202020204" pitchFamily="34" charset="0"/>
              </a:rPr>
              <a:pPr>
                <a:lnSpc>
                  <a:spcPct val="90000"/>
                </a:lnSpc>
                <a:spcAft>
                  <a:spcPts val="600"/>
                </a:spcAft>
                <a:defRPr/>
              </a:pPr>
              <a:t>10</a:t>
            </a:fld>
            <a:endParaRPr lang="en-US" sz="16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243550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66D0-5F25-452A-A6BE-E9F62D12DDCE}"/>
              </a:ext>
            </a:extLst>
          </p:cNvPr>
          <p:cNvSpPr>
            <a:spLocks noGrp="1"/>
          </p:cNvSpPr>
          <p:nvPr>
            <p:ph type="title"/>
          </p:nvPr>
        </p:nvSpPr>
        <p:spPr>
          <a:xfrm>
            <a:off x="581192" y="702156"/>
            <a:ext cx="11029616" cy="1013800"/>
          </a:xfrm>
        </p:spPr>
        <p:txBody>
          <a:bodyPr>
            <a:normAutofit/>
          </a:bodyPr>
          <a:lstStyle/>
          <a:p>
            <a:r>
              <a:rPr lang="en-US" dirty="0"/>
              <a:t>Common Accommodations</a:t>
            </a:r>
          </a:p>
        </p:txBody>
      </p:sp>
      <p:sp>
        <p:nvSpPr>
          <p:cNvPr id="3" name="Content Placeholder 2">
            <a:extLst>
              <a:ext uri="{FF2B5EF4-FFF2-40B4-BE49-F238E27FC236}">
                <a16:creationId xmlns:a16="http://schemas.microsoft.com/office/drawing/2014/main" id="{616AD137-D597-4EF9-ADAB-6889B0D161DA}"/>
              </a:ext>
            </a:extLst>
          </p:cNvPr>
          <p:cNvSpPr>
            <a:spLocks noGrp="1"/>
          </p:cNvSpPr>
          <p:nvPr>
            <p:ph idx="1"/>
          </p:nvPr>
        </p:nvSpPr>
        <p:spPr>
          <a:xfrm>
            <a:off x="581192" y="1871133"/>
            <a:ext cx="7729091" cy="4986867"/>
          </a:xfrm>
        </p:spPr>
        <p:txBody>
          <a:bodyPr>
            <a:noAutofit/>
          </a:bodyPr>
          <a:lstStyle/>
          <a:p>
            <a:pPr marL="347463" lvl="1" indent="-347463">
              <a:spcBef>
                <a:spcPts val="576"/>
              </a:spcBef>
              <a:defRPr/>
            </a:pPr>
            <a:r>
              <a:rPr lang="en-US" altLang="en-US" sz="2200" dirty="0">
                <a:latin typeface="Arial Nova" panose="020B0504020202020204" pitchFamily="34" charset="0"/>
              </a:rPr>
              <a:t>Making existing facilities accessible and useable</a:t>
            </a:r>
          </a:p>
          <a:p>
            <a:pPr marL="347463" lvl="1" indent="-347463">
              <a:spcBef>
                <a:spcPts val="576"/>
              </a:spcBef>
              <a:defRPr/>
            </a:pPr>
            <a:r>
              <a:rPr lang="en-US" altLang="en-US" sz="2200" dirty="0">
                <a:latin typeface="Arial Nova" panose="020B0504020202020204" pitchFamily="34" charset="0"/>
              </a:rPr>
              <a:t>Job restructuring</a:t>
            </a:r>
          </a:p>
          <a:p>
            <a:pPr marL="347463" lvl="1" indent="-347463">
              <a:spcBef>
                <a:spcPts val="576"/>
              </a:spcBef>
              <a:defRPr/>
            </a:pPr>
            <a:r>
              <a:rPr lang="en-US" altLang="en-US" sz="2200" dirty="0">
                <a:latin typeface="Arial Nova" panose="020B0504020202020204" pitchFamily="34" charset="0"/>
              </a:rPr>
              <a:t>Flexible or modified work schedules</a:t>
            </a:r>
          </a:p>
          <a:p>
            <a:pPr marL="347463" lvl="1" indent="-347463">
              <a:spcBef>
                <a:spcPts val="576"/>
              </a:spcBef>
              <a:defRPr/>
            </a:pPr>
            <a:r>
              <a:rPr lang="en-US" altLang="en-US" sz="2200" dirty="0">
                <a:latin typeface="Arial Nova" panose="020B0504020202020204" pitchFamily="34" charset="0"/>
              </a:rPr>
              <a:t>Modifying policies</a:t>
            </a:r>
          </a:p>
          <a:p>
            <a:pPr marL="347463" lvl="1" indent="-347463">
              <a:spcBef>
                <a:spcPts val="576"/>
              </a:spcBef>
              <a:defRPr/>
            </a:pPr>
            <a:r>
              <a:rPr lang="en-US" altLang="en-US" sz="2200" dirty="0">
                <a:latin typeface="Arial Nova" panose="020B0504020202020204" pitchFamily="34" charset="0"/>
              </a:rPr>
              <a:t>Acquiring or modifying equipment</a:t>
            </a:r>
          </a:p>
          <a:p>
            <a:pPr marL="347463" lvl="1" indent="-347463">
              <a:spcBef>
                <a:spcPts val="576"/>
              </a:spcBef>
              <a:defRPr/>
            </a:pPr>
            <a:r>
              <a:rPr lang="en-US" altLang="en-US" sz="2200" dirty="0">
                <a:latin typeface="Arial Nova" panose="020B0504020202020204" pitchFamily="34" charset="0"/>
              </a:rPr>
              <a:t>Telework</a:t>
            </a:r>
          </a:p>
          <a:p>
            <a:pPr marL="347463" lvl="1" indent="-347463">
              <a:spcBef>
                <a:spcPts val="576"/>
              </a:spcBef>
              <a:defRPr/>
            </a:pPr>
            <a:r>
              <a:rPr lang="en-US" altLang="en-US" sz="2200" dirty="0">
                <a:latin typeface="Arial Nova" panose="020B0504020202020204" pitchFamily="34" charset="0"/>
              </a:rPr>
              <a:t>Providing a qualified reader, interpreter, job coach</a:t>
            </a:r>
          </a:p>
          <a:p>
            <a:pPr marL="347463" lvl="1" indent="-347463">
              <a:spcBef>
                <a:spcPts val="576"/>
              </a:spcBef>
              <a:defRPr/>
            </a:pPr>
            <a:r>
              <a:rPr lang="en-US" altLang="en-US" sz="2200" dirty="0">
                <a:latin typeface="Arial Nova" panose="020B0504020202020204" pitchFamily="34" charset="0"/>
              </a:rPr>
              <a:t>Access for service or emotional support animal</a:t>
            </a:r>
          </a:p>
          <a:p>
            <a:pPr marL="347463" lvl="1" indent="-347463">
              <a:spcBef>
                <a:spcPts val="576"/>
              </a:spcBef>
              <a:defRPr/>
            </a:pPr>
            <a:r>
              <a:rPr lang="en-US" altLang="en-US" sz="2200" dirty="0">
                <a:latin typeface="Arial Nova" panose="020B0504020202020204" pitchFamily="34" charset="0"/>
              </a:rPr>
              <a:t>Reassignment to a vacant position</a:t>
            </a:r>
          </a:p>
          <a:p>
            <a:pPr marL="347463" lvl="1" indent="-347463">
              <a:spcBef>
                <a:spcPts val="576"/>
              </a:spcBef>
              <a:defRPr/>
            </a:pPr>
            <a:r>
              <a:rPr lang="en-US" altLang="en-US" sz="2200" dirty="0">
                <a:latin typeface="Arial Nova" panose="020B0504020202020204" pitchFamily="34" charset="0"/>
              </a:rPr>
              <a:t>Leave</a:t>
            </a:r>
            <a:endParaRPr lang="en-US" sz="2200" dirty="0">
              <a:latin typeface="Arial Nova" panose="020B0504020202020204" pitchFamily="34" charset="0"/>
            </a:endParaRPr>
          </a:p>
        </p:txBody>
      </p:sp>
      <p:pic>
        <p:nvPicPr>
          <p:cNvPr id="6" name="Picture 5">
            <a:extLst>
              <a:ext uri="{FF2B5EF4-FFF2-40B4-BE49-F238E27FC236}">
                <a16:creationId xmlns:a16="http://schemas.microsoft.com/office/drawing/2014/main" id="{88D0C2CC-6132-407D-A732-49C2527EEBD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4208" y="1871133"/>
            <a:ext cx="3260592" cy="3987667"/>
          </a:xfrm>
          <a:prstGeom prst="rect">
            <a:avLst/>
          </a:prstGeom>
        </p:spPr>
      </p:pic>
      <p:sp>
        <p:nvSpPr>
          <p:cNvPr id="4" name="Slide Number Placeholder 3">
            <a:extLst>
              <a:ext uri="{FF2B5EF4-FFF2-40B4-BE49-F238E27FC236}">
                <a16:creationId xmlns:a16="http://schemas.microsoft.com/office/drawing/2014/main" id="{EC525DE5-8B4F-7990-014A-B7E2F24302DC}"/>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11</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787268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45A8-F455-170C-6423-5E9A415264B7}"/>
              </a:ext>
            </a:extLst>
          </p:cNvPr>
          <p:cNvSpPr>
            <a:spLocks noGrp="1"/>
          </p:cNvSpPr>
          <p:nvPr>
            <p:ph type="title"/>
          </p:nvPr>
        </p:nvSpPr>
        <p:spPr>
          <a:xfrm>
            <a:off x="581192" y="702156"/>
            <a:ext cx="11029616" cy="1013800"/>
          </a:xfrm>
        </p:spPr>
        <p:txBody>
          <a:bodyPr>
            <a:normAutofit/>
          </a:bodyPr>
          <a:lstStyle/>
          <a:p>
            <a:r>
              <a:rPr lang="en-US" dirty="0"/>
              <a:t>disclosure Resources</a:t>
            </a:r>
          </a:p>
        </p:txBody>
      </p:sp>
      <p:sp>
        <p:nvSpPr>
          <p:cNvPr id="10" name="Rectangle 9">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1000AC-0FC6-6FC9-A656-9ECCDCE4B64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2"/>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F5CCC973-54DE-8CF1-D704-957C38E066C1}"/>
              </a:ext>
            </a:extLst>
          </p:cNvPr>
          <p:cNvSpPr>
            <a:spLocks noGrp="1"/>
          </p:cNvSpPr>
          <p:nvPr>
            <p:ph idx="1"/>
          </p:nvPr>
        </p:nvSpPr>
        <p:spPr>
          <a:xfrm>
            <a:off x="6335805" y="2180496"/>
            <a:ext cx="5275001" cy="4045683"/>
          </a:xfrm>
        </p:spPr>
        <p:txBody>
          <a:bodyPr>
            <a:normAutofit/>
          </a:bodyPr>
          <a:lstStyle/>
          <a:p>
            <a:pPr marL="305992" marR="0" lvl="0" indent="-305992" defTabSz="457189" rtl="0" eaLnBrk="1" fontAlgn="auto" latinLnBrk="0" hangingPunct="1">
              <a:spcBef>
                <a:spcPct val="20000"/>
              </a:spcBef>
              <a:spcAft>
                <a:spcPts val="600"/>
              </a:spcAft>
              <a:buClr>
                <a:srgbClr val="0020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Disability Disclosure and the ADA</a:t>
            </a:r>
            <a:endPar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defTabSz="457189" rtl="0" eaLnBrk="1" fontAlgn="auto" latinLnBrk="0" hangingPunct="1">
              <a:spcBef>
                <a:spcPct val="20000"/>
              </a:spcBef>
              <a:spcAft>
                <a:spcPts val="600"/>
              </a:spcAft>
              <a:buClr>
                <a:srgbClr val="0020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Dos and Don'ts of Disclosure</a:t>
            </a:r>
            <a:endPar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defTabSz="457189" rtl="0" eaLnBrk="1" fontAlgn="auto" latinLnBrk="0" hangingPunct="1">
              <a:spcBef>
                <a:spcPct val="20000"/>
              </a:spcBef>
              <a:spcAft>
                <a:spcPts val="600"/>
              </a:spcAft>
              <a:buClr>
                <a:srgbClr val="0020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Disability Disclosure and Interviewing Techniques for Persons withs Disabilities </a:t>
            </a:r>
            <a:endPar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2229FB2-11D9-BCFD-0BF3-BAFC4A4302FB}"/>
              </a:ext>
            </a:extLst>
          </p:cNvPr>
          <p:cNvSpPr>
            <a:spLocks noGrp="1"/>
          </p:cNvSpPr>
          <p:nvPr>
            <p:ph type="sldNum" sz="quarter" idx="12"/>
          </p:nvPr>
        </p:nvSpPr>
        <p:spPr>
          <a:xfrm>
            <a:off x="10675258" y="55053"/>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12</a:t>
            </a:fld>
            <a:endParaRPr lang="en-US"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66316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65AB02-1E8D-D19D-B23F-1BD8AF3E4C7F}"/>
              </a:ext>
            </a:extLst>
          </p:cNvPr>
          <p:cNvSpPr>
            <a:spLocks noGrp="1"/>
          </p:cNvSpPr>
          <p:nvPr>
            <p:ph type="title"/>
          </p:nvPr>
        </p:nvSpPr>
        <p:spPr>
          <a:xfrm>
            <a:off x="581192" y="702156"/>
            <a:ext cx="11029616" cy="1013800"/>
          </a:xfrm>
        </p:spPr>
        <p:txBody>
          <a:bodyPr>
            <a:normAutofit/>
          </a:bodyPr>
          <a:lstStyle/>
          <a:p>
            <a:r>
              <a:rPr lang="en-US" dirty="0"/>
              <a:t>Employee Resources</a:t>
            </a:r>
          </a:p>
        </p:txBody>
      </p:sp>
      <p:sp>
        <p:nvSpPr>
          <p:cNvPr id="13" name="Rectangle 12">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AE4867F-DDFF-1012-5B21-056C4FF899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4863" y="2361056"/>
            <a:ext cx="2809899" cy="3649219"/>
          </a:xfrm>
          <a:prstGeom prst="rect">
            <a:avLst/>
          </a:prstGeom>
        </p:spPr>
      </p:pic>
      <p:sp>
        <p:nvSpPr>
          <p:cNvPr id="7" name="Content Placeholder 6">
            <a:extLst>
              <a:ext uri="{FF2B5EF4-FFF2-40B4-BE49-F238E27FC236}">
                <a16:creationId xmlns:a16="http://schemas.microsoft.com/office/drawing/2014/main" id="{2CC155DA-9889-EA6C-DE07-8CF813286368}"/>
              </a:ext>
            </a:extLst>
          </p:cNvPr>
          <p:cNvSpPr>
            <a:spLocks noGrp="1"/>
          </p:cNvSpPr>
          <p:nvPr>
            <p:ph idx="1"/>
          </p:nvPr>
        </p:nvSpPr>
        <p:spPr>
          <a:xfrm>
            <a:off x="4505325" y="2180496"/>
            <a:ext cx="7105481" cy="4045683"/>
          </a:xfrm>
        </p:spPr>
        <p:txBody>
          <a:bodyPr>
            <a:normAutofit/>
          </a:bodyPr>
          <a:lstStyle/>
          <a:p>
            <a:pPr marL="305992" marR="0" lvl="0" indent="-305992" defTabSz="457189"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How to Request an Accommodation:</a:t>
            </a:r>
            <a:br>
              <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br>
            <a:r>
              <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Accommodation Form Letter</a:t>
            </a:r>
            <a:endPar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defTabSz="457189"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Sample Language for Accommodation Request Letters</a:t>
            </a:r>
            <a:endPar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defTabSz="457189"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Practical Guidance for Medical Professionals: Providing Sufficient Medical Documentation in Support of a Patient's Accommodation Request</a:t>
            </a:r>
            <a:endParaRPr kumimoji="0" 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endParaRPr lang="en-US" dirty="0">
              <a:solidFill>
                <a:schemeClr val="accent2">
                  <a:lumMod val="75000"/>
                </a:schemeClr>
              </a:solidFill>
            </a:endParaRPr>
          </a:p>
        </p:txBody>
      </p:sp>
      <p:sp>
        <p:nvSpPr>
          <p:cNvPr id="5" name="Slide Number Placeholder 4">
            <a:extLst>
              <a:ext uri="{FF2B5EF4-FFF2-40B4-BE49-F238E27FC236}">
                <a16:creationId xmlns:a16="http://schemas.microsoft.com/office/drawing/2014/main" id="{01D4E3D4-A3FE-5D0F-7A56-37FCF23B7D03}"/>
              </a:ext>
            </a:extLst>
          </p:cNvPr>
          <p:cNvSpPr>
            <a:spLocks noGrp="1"/>
          </p:cNvSpPr>
          <p:nvPr>
            <p:ph type="sldNum" sz="quarter" idx="12"/>
          </p:nvPr>
        </p:nvSpPr>
        <p:spPr>
          <a:xfrm>
            <a:off x="10659309" y="55053"/>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13</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24740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FE8D-CB99-6857-974B-C62D3E220162}"/>
              </a:ext>
            </a:extLst>
          </p:cNvPr>
          <p:cNvSpPr>
            <a:spLocks noGrp="1"/>
          </p:cNvSpPr>
          <p:nvPr>
            <p:ph type="title"/>
          </p:nvPr>
        </p:nvSpPr>
        <p:spPr>
          <a:xfrm>
            <a:off x="581192" y="702156"/>
            <a:ext cx="11029616" cy="1013800"/>
          </a:xfrm>
        </p:spPr>
        <p:txBody>
          <a:bodyPr>
            <a:normAutofit/>
          </a:bodyPr>
          <a:lstStyle/>
          <a:p>
            <a:r>
              <a:rPr kumimoji="0" lang="en-US" b="0" i="0" u="none" strike="noStrike" kern="1200" cap="all" spc="0" normalizeH="0" baseline="0" noProof="0">
                <a:ln>
                  <a:noFill/>
                </a:ln>
                <a:solidFill>
                  <a:srgbClr val="FFFFFF"/>
                </a:solidFill>
                <a:effectLst/>
                <a:uLnTx/>
                <a:uFillTx/>
                <a:latin typeface="Gill Sans MT" panose="020B0502020104020203"/>
                <a:ea typeface="+mj-ea"/>
                <a:cs typeface="+mj-cs"/>
              </a:rPr>
              <a:t>Cognitive AT options</a:t>
            </a:r>
            <a:endParaRPr lang="en-US">
              <a:solidFill>
                <a:srgbClr val="FFFFFF"/>
              </a:solidFill>
            </a:endParaRPr>
          </a:p>
        </p:txBody>
      </p:sp>
      <p:sp>
        <p:nvSpPr>
          <p:cNvPr id="12" name="Rectangle 11">
            <a:extLst>
              <a:ext uri="{FF2B5EF4-FFF2-40B4-BE49-F238E27FC236}">
                <a16:creationId xmlns:a16="http://schemas.microsoft.com/office/drawing/2014/main" id="{AD8034AD-3E16-4F15-BF5A-BE32C56EC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2180496"/>
            <a:ext cx="2737942" cy="404568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a:extLst>
              <a:ext uri="{FF2B5EF4-FFF2-40B4-BE49-F238E27FC236}">
                <a16:creationId xmlns:a16="http://schemas.microsoft.com/office/drawing/2014/main" id="{2B250B87-7BAD-A0BC-7A31-C35182D0335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547" y="2341364"/>
            <a:ext cx="1462805" cy="3703306"/>
          </a:xfrm>
          <a:prstGeom prst="rect">
            <a:avLst/>
          </a:prstGeom>
        </p:spPr>
      </p:pic>
      <p:sp>
        <p:nvSpPr>
          <p:cNvPr id="14" name="Rectangle 13">
            <a:extLst>
              <a:ext uri="{FF2B5EF4-FFF2-40B4-BE49-F238E27FC236}">
                <a16:creationId xmlns:a16="http://schemas.microsoft.com/office/drawing/2014/main" id="{DBA75D13-5FB1-44FA-A579-4DC5FD6B5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2180497"/>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a:extLst>
              <a:ext uri="{FF2B5EF4-FFF2-40B4-BE49-F238E27FC236}">
                <a16:creationId xmlns:a16="http://schemas.microsoft.com/office/drawing/2014/main" id="{6EB7952F-19D8-FD1F-1361-2DBBCBF88C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333" y="2361056"/>
            <a:ext cx="850324" cy="1589391"/>
          </a:xfrm>
          <a:prstGeom prst="rect">
            <a:avLst/>
          </a:prstGeom>
        </p:spPr>
      </p:pic>
      <p:sp>
        <p:nvSpPr>
          <p:cNvPr id="16" name="Rectangle 15">
            <a:extLst>
              <a:ext uri="{FF2B5EF4-FFF2-40B4-BE49-F238E27FC236}">
                <a16:creationId xmlns:a16="http://schemas.microsoft.com/office/drawing/2014/main" id="{522F4070-BC79-40BC-883E-62300F99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4283771"/>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Picture 4">
            <a:extLst>
              <a:ext uri="{FF2B5EF4-FFF2-40B4-BE49-F238E27FC236}">
                <a16:creationId xmlns:a16="http://schemas.microsoft.com/office/drawing/2014/main" id="{228E2620-5B84-9358-8570-9CEE8F6B0ED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5965" y="4458393"/>
            <a:ext cx="2135486" cy="1601615"/>
          </a:xfrm>
          <a:prstGeom prst="rect">
            <a:avLst/>
          </a:prstGeom>
        </p:spPr>
      </p:pic>
      <p:sp>
        <p:nvSpPr>
          <p:cNvPr id="3" name="Content Placeholder 2">
            <a:extLst>
              <a:ext uri="{FF2B5EF4-FFF2-40B4-BE49-F238E27FC236}">
                <a16:creationId xmlns:a16="http://schemas.microsoft.com/office/drawing/2014/main" id="{4D2DF775-1038-C87D-0546-825B236D3156}"/>
              </a:ext>
            </a:extLst>
          </p:cNvPr>
          <p:cNvSpPr>
            <a:spLocks noGrp="1"/>
          </p:cNvSpPr>
          <p:nvPr>
            <p:ph idx="1"/>
          </p:nvPr>
        </p:nvSpPr>
        <p:spPr>
          <a:xfrm>
            <a:off x="6335805" y="2180496"/>
            <a:ext cx="5275001" cy="4045683"/>
          </a:xfrm>
        </p:spPr>
        <p:txBody>
          <a:bodyPr>
            <a:normAutofit/>
          </a:bodyPr>
          <a:lstStyle/>
          <a:p>
            <a:pPr marL="305992" marR="0" lvl="0" indent="-305992" defTabSz="457189" rtl="0" eaLnBrk="1" fontAlgn="auto" latinLnBrk="0" hangingPunct="1">
              <a:spcBef>
                <a:spcPct val="20000"/>
              </a:spcBef>
              <a:spcAft>
                <a:spcPts val="12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mn-cs"/>
                <a:hlinkClick r:id="rId5">
                  <a:extLst>
                    <a:ext uri="{A12FA001-AC4F-418D-AE19-62706E023703}">
                      <ahyp:hlinkClr xmlns:ahyp="http://schemas.microsoft.com/office/drawing/2018/hyperlinkcolor" val="tx"/>
                    </a:ext>
                  </a:extLst>
                </a:hlinkClick>
              </a:rPr>
              <a:t>Digital recorder</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mn-cs"/>
            </a:endParaRPr>
          </a:p>
          <a:p>
            <a:pPr marL="305992" marR="0" lvl="0" indent="-305992" defTabSz="457189" rtl="0" eaLnBrk="1" fontAlgn="auto" latinLnBrk="0" hangingPunct="1">
              <a:spcBef>
                <a:spcPct val="20000"/>
              </a:spcBef>
              <a:spcAft>
                <a:spcPts val="12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mn-cs"/>
                <a:hlinkClick r:id="rId6">
                  <a:extLst>
                    <a:ext uri="{A12FA001-AC4F-418D-AE19-62706E023703}">
                      <ahyp:hlinkClr xmlns:ahyp="http://schemas.microsoft.com/office/drawing/2018/hyperlinkcolor" val="tx"/>
                    </a:ext>
                  </a:extLst>
                </a:hlinkClick>
              </a:rPr>
              <a:t>Environmental sound machine</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mn-cs"/>
            </a:endParaRPr>
          </a:p>
          <a:p>
            <a:pPr marL="305992" marR="0" lvl="0" indent="-305992" defTabSz="457189" rtl="0" eaLnBrk="1" fontAlgn="auto" latinLnBrk="0" hangingPunct="1">
              <a:spcBef>
                <a:spcPct val="20000"/>
              </a:spcBef>
              <a:spcAft>
                <a:spcPts val="12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mn-cs"/>
                <a:hlinkClick r:id="rId7">
                  <a:extLst>
                    <a:ext uri="{A12FA001-AC4F-418D-AE19-62706E023703}">
                      <ahyp:hlinkClr xmlns:ahyp="http://schemas.microsoft.com/office/drawing/2018/hyperlinkcolor" val="tx"/>
                    </a:ext>
                  </a:extLst>
                </a:hlinkClick>
              </a:rPr>
              <a:t>Headset</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mn-cs"/>
            </a:endParaRPr>
          </a:p>
          <a:p>
            <a:pPr marL="305992" marR="0" lvl="0" indent="-305992" defTabSz="457189" rtl="0" eaLnBrk="1" fontAlgn="auto" latinLnBrk="0" hangingPunct="1">
              <a:spcBef>
                <a:spcPct val="20000"/>
              </a:spcBef>
              <a:spcAft>
                <a:spcPts val="12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mn-cs"/>
                <a:hlinkClick r:id="rId8">
                  <a:extLst>
                    <a:ext uri="{A12FA001-AC4F-418D-AE19-62706E023703}">
                      <ahyp:hlinkClr xmlns:ahyp="http://schemas.microsoft.com/office/drawing/2018/hyperlinkcolor" val="tx"/>
                    </a:ext>
                  </a:extLst>
                </a:hlinkClick>
              </a:rPr>
              <a:t>Full-spectrum lighting</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mn-cs"/>
            </a:endParaRPr>
          </a:p>
          <a:p>
            <a:pPr marL="305992" marR="0" lvl="0" indent="-305992" defTabSz="457189" rtl="0" eaLnBrk="1" fontAlgn="auto" latinLnBrk="0" hangingPunct="1">
              <a:spcBef>
                <a:spcPct val="20000"/>
              </a:spcBef>
              <a:spcAft>
                <a:spcPts val="12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mn-cs"/>
                <a:hlinkClick r:id="rId9">
                  <a:extLst>
                    <a:ext uri="{A12FA001-AC4F-418D-AE19-62706E023703}">
                      <ahyp:hlinkClr xmlns:ahyp="http://schemas.microsoft.com/office/drawing/2018/hyperlinkcolor" val="tx"/>
                    </a:ext>
                  </a:extLst>
                </a:hlinkClick>
              </a:rPr>
              <a:t>Smart watches</a:t>
            </a:r>
            <a:endParaRPr lang="en-US" dirty="0">
              <a:solidFill>
                <a:schemeClr val="accent2">
                  <a:lumMod val="75000"/>
                </a:schemeClr>
              </a:solidFill>
            </a:endParaRPr>
          </a:p>
        </p:txBody>
      </p:sp>
      <p:sp>
        <p:nvSpPr>
          <p:cNvPr id="4" name="Slide Number Placeholder 3">
            <a:extLst>
              <a:ext uri="{FF2B5EF4-FFF2-40B4-BE49-F238E27FC236}">
                <a16:creationId xmlns:a16="http://schemas.microsoft.com/office/drawing/2014/main" id="{6B6F9344-77A0-6E4D-F0C1-0FC546E4FEEB}"/>
              </a:ext>
            </a:extLst>
          </p:cNvPr>
          <p:cNvSpPr>
            <a:spLocks noGrp="1"/>
          </p:cNvSpPr>
          <p:nvPr>
            <p:ph type="sldNum" sz="quarter" idx="12"/>
          </p:nvPr>
        </p:nvSpPr>
        <p:spPr>
          <a:xfrm>
            <a:off x="10664624" y="55052"/>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14</a:t>
            </a:fld>
            <a:endParaRPr lang="en-US" sz="1600">
              <a:solidFill>
                <a:srgbClr val="002060"/>
              </a:solidFill>
              <a:latin typeface="Arial Nova" panose="020B0504020202020204" pitchFamily="34" charset="0"/>
            </a:endParaRPr>
          </a:p>
        </p:txBody>
      </p:sp>
    </p:spTree>
    <p:extLst>
      <p:ext uri="{BB962C8B-B14F-4D97-AF65-F5344CB8AC3E}">
        <p14:creationId xmlns:p14="http://schemas.microsoft.com/office/powerpoint/2010/main" val="142238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DFA62D-9B50-97B7-F634-E4BF41BB901F}"/>
              </a:ext>
            </a:extLst>
          </p:cNvPr>
          <p:cNvSpPr>
            <a:spLocks noGrp="1"/>
          </p:cNvSpPr>
          <p:nvPr>
            <p:ph type="title"/>
          </p:nvPr>
        </p:nvSpPr>
        <p:spPr>
          <a:xfrm>
            <a:off x="581192" y="702156"/>
            <a:ext cx="11029616" cy="1013800"/>
          </a:xfrm>
        </p:spPr>
        <p:txBody>
          <a:bodyPr>
            <a:normAutofit/>
          </a:bodyPr>
          <a:lstStyle/>
          <a:p>
            <a:r>
              <a:rPr lang="en-US">
                <a:solidFill>
                  <a:srgbClr val="FFFFFF"/>
                </a:solidFill>
              </a:rPr>
              <a:t>Fine &amp; gross motor AT options</a:t>
            </a:r>
          </a:p>
        </p:txBody>
      </p:sp>
      <p:sp>
        <p:nvSpPr>
          <p:cNvPr id="15" name="Rectangle 14">
            <a:extLst>
              <a:ext uri="{FF2B5EF4-FFF2-40B4-BE49-F238E27FC236}">
                <a16:creationId xmlns:a16="http://schemas.microsoft.com/office/drawing/2014/main" id="{AD8034AD-3E16-4F15-BF5A-BE32C56EC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2180496"/>
            <a:ext cx="2737942" cy="404568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a:extLst>
              <a:ext uri="{FF2B5EF4-FFF2-40B4-BE49-F238E27FC236}">
                <a16:creationId xmlns:a16="http://schemas.microsoft.com/office/drawing/2014/main" id="{4CC71D7A-D98D-8C21-7EED-3A2D69F057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3625" y="2534966"/>
            <a:ext cx="2430650" cy="3316101"/>
          </a:xfrm>
          <a:prstGeom prst="rect">
            <a:avLst/>
          </a:prstGeom>
        </p:spPr>
      </p:pic>
      <p:sp>
        <p:nvSpPr>
          <p:cNvPr id="17" name="Rectangle 16">
            <a:extLst>
              <a:ext uri="{FF2B5EF4-FFF2-40B4-BE49-F238E27FC236}">
                <a16:creationId xmlns:a16="http://schemas.microsoft.com/office/drawing/2014/main" id="{DBA75D13-5FB1-44FA-A579-4DC5FD6B5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2180497"/>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a:extLst>
              <a:ext uri="{FF2B5EF4-FFF2-40B4-BE49-F238E27FC236}">
                <a16:creationId xmlns:a16="http://schemas.microsoft.com/office/drawing/2014/main" id="{2C18D5A2-5E33-5F44-065B-853ABB9416F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8029" y="2361056"/>
            <a:ext cx="1710932" cy="1589391"/>
          </a:xfrm>
          <a:prstGeom prst="rect">
            <a:avLst/>
          </a:prstGeom>
        </p:spPr>
      </p:pic>
      <p:sp>
        <p:nvSpPr>
          <p:cNvPr id="19" name="Rectangle 18">
            <a:extLst>
              <a:ext uri="{FF2B5EF4-FFF2-40B4-BE49-F238E27FC236}">
                <a16:creationId xmlns:a16="http://schemas.microsoft.com/office/drawing/2014/main" id="{522F4070-BC79-40BC-883E-62300F99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4283771"/>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a:extLst>
              <a:ext uri="{FF2B5EF4-FFF2-40B4-BE49-F238E27FC236}">
                <a16:creationId xmlns:a16="http://schemas.microsoft.com/office/drawing/2014/main" id="{8E32464F-EFA2-A73F-9B11-DA35AFBF2D0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21966" y="4458393"/>
            <a:ext cx="2243484" cy="1601615"/>
          </a:xfrm>
          <a:prstGeom prst="rect">
            <a:avLst/>
          </a:prstGeom>
        </p:spPr>
      </p:pic>
      <p:sp>
        <p:nvSpPr>
          <p:cNvPr id="7" name="Content Placeholder 6">
            <a:extLst>
              <a:ext uri="{FF2B5EF4-FFF2-40B4-BE49-F238E27FC236}">
                <a16:creationId xmlns:a16="http://schemas.microsoft.com/office/drawing/2014/main" id="{4645566D-055E-2DE5-4ABE-4BAB16113932}"/>
              </a:ext>
            </a:extLst>
          </p:cNvPr>
          <p:cNvSpPr>
            <a:spLocks noGrp="1"/>
          </p:cNvSpPr>
          <p:nvPr>
            <p:ph idx="1"/>
          </p:nvPr>
        </p:nvSpPr>
        <p:spPr>
          <a:xfrm>
            <a:off x="6335805" y="2180496"/>
            <a:ext cx="5275001" cy="4045683"/>
          </a:xfrm>
        </p:spPr>
        <p:txBody>
          <a:bodyPr>
            <a:normAutofit/>
          </a:bodyPr>
          <a:lstStyle/>
          <a:p>
            <a:pPr marL="305992" marR="0" lvl="0" indent="-305992" algn="l" defTabSz="457189"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Carts</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algn="l" defTabSz="457189"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Compact material handling</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algn="l" defTabSz="457189"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Speech recognition software</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algn="l" defTabSz="457189"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Grab bars</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algn="l" defTabSz="457189"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Stand-lean stools</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algn="l" defTabSz="457189"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Work platforms</a:t>
            </a:r>
            <a:endParaRPr lang="en-US" dirty="0">
              <a:solidFill>
                <a:schemeClr val="accent2">
                  <a:lumMod val="75000"/>
                </a:schemeClr>
              </a:solidFill>
            </a:endParaRPr>
          </a:p>
        </p:txBody>
      </p:sp>
      <p:sp>
        <p:nvSpPr>
          <p:cNvPr id="5" name="Slide Number Placeholder 4">
            <a:extLst>
              <a:ext uri="{FF2B5EF4-FFF2-40B4-BE49-F238E27FC236}">
                <a16:creationId xmlns:a16="http://schemas.microsoft.com/office/drawing/2014/main" id="{D49E3D20-BED6-EBBD-0A24-1AA11CE47BD0}"/>
              </a:ext>
            </a:extLst>
          </p:cNvPr>
          <p:cNvSpPr>
            <a:spLocks noGrp="1"/>
          </p:cNvSpPr>
          <p:nvPr>
            <p:ph type="sldNum" sz="quarter" idx="12"/>
          </p:nvPr>
        </p:nvSpPr>
        <p:spPr>
          <a:xfrm>
            <a:off x="10632728" y="55052"/>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15</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78984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FE5D-6CE7-0CA1-ED60-94074FBAE87B}"/>
              </a:ext>
            </a:extLst>
          </p:cNvPr>
          <p:cNvSpPr>
            <a:spLocks noGrp="1"/>
          </p:cNvSpPr>
          <p:nvPr>
            <p:ph type="title"/>
          </p:nvPr>
        </p:nvSpPr>
        <p:spPr/>
        <p:txBody>
          <a:bodyPr/>
          <a:lstStyle/>
          <a:p>
            <a:r>
              <a:rPr lang="en-US" dirty="0"/>
              <a:t>Body &amp; fatigue weakness AT options</a:t>
            </a:r>
          </a:p>
        </p:txBody>
      </p:sp>
      <p:sp>
        <p:nvSpPr>
          <p:cNvPr id="3" name="Content Placeholder 2">
            <a:extLst>
              <a:ext uri="{FF2B5EF4-FFF2-40B4-BE49-F238E27FC236}">
                <a16:creationId xmlns:a16="http://schemas.microsoft.com/office/drawing/2014/main" id="{D48D9728-7CBB-1E3B-BD7D-AB61E102E9C5}"/>
              </a:ext>
            </a:extLst>
          </p:cNvPr>
          <p:cNvSpPr>
            <a:spLocks noGrp="1"/>
          </p:cNvSpPr>
          <p:nvPr>
            <p:ph idx="1"/>
          </p:nvPr>
        </p:nvSpPr>
        <p:spPr/>
        <p:txBody>
          <a:bodyPr/>
          <a:lstStyle/>
          <a:p>
            <a:pPr marL="305992" marR="0" lvl="0" indent="-305992" algn="l" defTabSz="457189"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Anti-fatigue matting </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algn="l" defTabSz="457189"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Wearable anti-fatigue matting</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algn="l" defTabSz="457189"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Ergonomic equipment</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algn="l" defTabSz="457189"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Stand-lean stools</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algn="l" defTabSz="457189"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Scooters</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algn="l" defTabSz="457189"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Walkers</a:t>
            </a:r>
            <a:endPar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endParaRPr>
          </a:p>
          <a:p>
            <a:pPr marL="305992" marR="0" lvl="0" indent="-305992" algn="l" defTabSz="457189"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solidFill>
                  <a:schemeClr val="accent2">
                    <a:lumMod val="75000"/>
                  </a:schemeClr>
                </a:solidFill>
                <a:effectLst/>
                <a:uLnTx/>
                <a:uFillTx/>
                <a:latin typeface="Arial Nova" panose="020B05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Wheelchairs</a:t>
            </a:r>
            <a:endParaRPr lang="en-US" dirty="0">
              <a:solidFill>
                <a:schemeClr val="accent2">
                  <a:lumMod val="75000"/>
                </a:schemeClr>
              </a:solidFill>
            </a:endParaRPr>
          </a:p>
        </p:txBody>
      </p:sp>
      <p:sp>
        <p:nvSpPr>
          <p:cNvPr id="4" name="Slide Number Placeholder 3">
            <a:extLst>
              <a:ext uri="{FF2B5EF4-FFF2-40B4-BE49-F238E27FC236}">
                <a16:creationId xmlns:a16="http://schemas.microsoft.com/office/drawing/2014/main" id="{0A79EC22-E57A-B9E2-B3CF-CDA31DA4E5EA}"/>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16</a:t>
            </a:fld>
            <a:endParaRPr lang="en-US" sz="1600" dirty="0">
              <a:solidFill>
                <a:srgbClr val="002060"/>
              </a:solidFill>
              <a:latin typeface="Arial Nova" panose="020B0504020202020204" pitchFamily="34" charset="0"/>
            </a:endParaRPr>
          </a:p>
        </p:txBody>
      </p:sp>
      <p:pic>
        <p:nvPicPr>
          <p:cNvPr id="5" name="Picture 4">
            <a:extLst>
              <a:ext uri="{FF2B5EF4-FFF2-40B4-BE49-F238E27FC236}">
                <a16:creationId xmlns:a16="http://schemas.microsoft.com/office/drawing/2014/main" id="{1B54FF14-6F32-E9A2-0B37-C805E9EDE60C}"/>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491280" y="3269337"/>
            <a:ext cx="2589464" cy="2589464"/>
          </a:xfrm>
          <a:prstGeom prst="rect">
            <a:avLst/>
          </a:prstGeom>
        </p:spPr>
      </p:pic>
      <p:pic>
        <p:nvPicPr>
          <p:cNvPr id="6" name="Picture 5">
            <a:extLst>
              <a:ext uri="{FF2B5EF4-FFF2-40B4-BE49-F238E27FC236}">
                <a16:creationId xmlns:a16="http://schemas.microsoft.com/office/drawing/2014/main" id="{8C726AEF-F44A-F3E4-BED8-6C9D559D7D7A}"/>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8714569" y="2180498"/>
            <a:ext cx="2896237" cy="2681088"/>
          </a:xfrm>
          <a:prstGeom prst="rect">
            <a:avLst/>
          </a:prstGeom>
        </p:spPr>
      </p:pic>
    </p:spTree>
    <p:extLst>
      <p:ext uri="{BB962C8B-B14F-4D97-AF65-F5344CB8AC3E}">
        <p14:creationId xmlns:p14="http://schemas.microsoft.com/office/powerpoint/2010/main" val="123882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590B-73C9-078B-CF05-BB19512E0AEE}"/>
              </a:ext>
            </a:extLst>
          </p:cNvPr>
          <p:cNvSpPr>
            <a:spLocks noGrp="1"/>
          </p:cNvSpPr>
          <p:nvPr>
            <p:ph type="title"/>
          </p:nvPr>
        </p:nvSpPr>
        <p:spPr/>
        <p:txBody>
          <a:bodyPr/>
          <a:lstStyle/>
          <a:p>
            <a:r>
              <a:rPr lang="en-US" dirty="0"/>
              <a:t>Vision at options</a:t>
            </a:r>
          </a:p>
        </p:txBody>
      </p:sp>
      <p:sp>
        <p:nvSpPr>
          <p:cNvPr id="3" name="Content Placeholder 2">
            <a:extLst>
              <a:ext uri="{FF2B5EF4-FFF2-40B4-BE49-F238E27FC236}">
                <a16:creationId xmlns:a16="http://schemas.microsoft.com/office/drawing/2014/main" id="{E0FE5C12-8D1C-1963-211E-525BE99EB574}"/>
              </a:ext>
            </a:extLst>
          </p:cNvPr>
          <p:cNvSpPr>
            <a:spLocks noGrp="1"/>
          </p:cNvSpPr>
          <p:nvPr>
            <p:ph idx="1"/>
          </p:nvPr>
        </p:nvSpPr>
        <p:spPr>
          <a:xfrm>
            <a:off x="581192" y="1986211"/>
            <a:ext cx="6524735" cy="3848663"/>
          </a:xfrm>
        </p:spPr>
        <p:txBody>
          <a:bodyPr>
            <a:normAutofit/>
          </a:bodyPr>
          <a:lstStyle/>
          <a:p>
            <a:r>
              <a:rPr lang="en-US" altLang="en-US" sz="2400" b="0" dirty="0">
                <a:solidFill>
                  <a:schemeClr val="accent2">
                    <a:lumMod val="75000"/>
                  </a:schemeClr>
                </a:solidFill>
                <a:hlinkClick r:id="rId3">
                  <a:extLst>
                    <a:ext uri="{A12FA001-AC4F-418D-AE19-62706E023703}">
                      <ahyp:hlinkClr xmlns:ahyp="http://schemas.microsoft.com/office/drawing/2018/hyperlinkcolor" val="tx"/>
                    </a:ext>
                  </a:extLst>
                </a:hlinkClick>
              </a:rPr>
              <a:t>Hand/stand optical magnifiers</a:t>
            </a:r>
            <a:endParaRPr lang="en-US" altLang="en-US" sz="2400" b="0" dirty="0">
              <a:solidFill>
                <a:schemeClr val="accent2">
                  <a:lumMod val="75000"/>
                </a:schemeClr>
              </a:solidFill>
            </a:endParaRPr>
          </a:p>
          <a:p>
            <a:r>
              <a:rPr lang="en-US" altLang="en-US" sz="2400" dirty="0">
                <a:solidFill>
                  <a:schemeClr val="accent2">
                    <a:lumMod val="75000"/>
                  </a:schemeClr>
                </a:solidFill>
                <a:hlinkClick r:id="rId4">
                  <a:extLst>
                    <a:ext uri="{A12FA001-AC4F-418D-AE19-62706E023703}">
                      <ahyp:hlinkClr xmlns:ahyp="http://schemas.microsoft.com/office/drawing/2018/hyperlinkcolor" val="tx"/>
                    </a:ext>
                  </a:extLst>
                </a:hlinkClick>
              </a:rPr>
              <a:t>Anti-glare filters</a:t>
            </a:r>
            <a:endParaRPr lang="en-US" altLang="en-US" sz="2400" b="0" dirty="0">
              <a:solidFill>
                <a:schemeClr val="accent2">
                  <a:lumMod val="75000"/>
                </a:schemeClr>
              </a:solidFill>
            </a:endParaRPr>
          </a:p>
          <a:p>
            <a:r>
              <a:rPr lang="en-US" altLang="en-US" sz="2400" b="0" dirty="0">
                <a:solidFill>
                  <a:schemeClr val="accent2">
                    <a:lumMod val="75000"/>
                  </a:schemeClr>
                </a:solidFill>
                <a:hlinkClick r:id="rId5">
                  <a:extLst>
                    <a:ext uri="{A12FA001-AC4F-418D-AE19-62706E023703}">
                      <ahyp:hlinkClr xmlns:ahyp="http://schemas.microsoft.com/office/drawing/2018/hyperlinkcolor" val="tx"/>
                    </a:ext>
                  </a:extLst>
                </a:hlinkClick>
              </a:rPr>
              <a:t>Computer glasses</a:t>
            </a:r>
            <a:endParaRPr lang="en-US" altLang="en-US" sz="2400" b="0" dirty="0">
              <a:solidFill>
                <a:schemeClr val="accent2">
                  <a:lumMod val="75000"/>
                </a:schemeClr>
              </a:solidFill>
            </a:endParaRPr>
          </a:p>
          <a:p>
            <a:r>
              <a:rPr lang="en-US" altLang="en-US" sz="2400" b="0" dirty="0">
                <a:solidFill>
                  <a:schemeClr val="accent2">
                    <a:lumMod val="75000"/>
                  </a:schemeClr>
                </a:solidFill>
                <a:hlinkClick r:id="rId6">
                  <a:extLst>
                    <a:ext uri="{A12FA001-AC4F-418D-AE19-62706E023703}">
                      <ahyp:hlinkClr xmlns:ahyp="http://schemas.microsoft.com/office/drawing/2018/hyperlinkcolor" val="tx"/>
                    </a:ext>
                  </a:extLst>
                </a:hlinkClick>
              </a:rPr>
              <a:t>Screen reading software</a:t>
            </a:r>
            <a:endParaRPr lang="en-US" altLang="en-US" sz="2400" b="0" dirty="0">
              <a:solidFill>
                <a:schemeClr val="accent2">
                  <a:lumMod val="75000"/>
                </a:schemeClr>
              </a:solidFill>
            </a:endParaRPr>
          </a:p>
          <a:p>
            <a:r>
              <a:rPr lang="en-US" altLang="en-US" sz="2400" b="0" dirty="0">
                <a:solidFill>
                  <a:schemeClr val="accent2">
                    <a:lumMod val="75000"/>
                  </a:schemeClr>
                </a:solidFill>
                <a:hlinkClick r:id="rId7">
                  <a:extLst>
                    <a:ext uri="{A12FA001-AC4F-418D-AE19-62706E023703}">
                      <ahyp:hlinkClr xmlns:ahyp="http://schemas.microsoft.com/office/drawing/2018/hyperlinkcolor" val="tx"/>
                    </a:ext>
                  </a:extLst>
                </a:hlinkClick>
              </a:rPr>
              <a:t>Large-size high-resolution monitor</a:t>
            </a:r>
            <a:endParaRPr lang="en-US" altLang="en-US" sz="2400" dirty="0">
              <a:solidFill>
                <a:schemeClr val="accent2">
                  <a:lumMod val="75000"/>
                </a:schemeClr>
              </a:solidFill>
            </a:endParaRPr>
          </a:p>
          <a:p>
            <a:r>
              <a:rPr lang="en-US" altLang="en-US" sz="2400" b="0" dirty="0">
                <a:solidFill>
                  <a:schemeClr val="accent2">
                    <a:lumMod val="75000"/>
                  </a:schemeClr>
                </a:solidFill>
                <a:hlinkClick r:id="rId8">
                  <a:extLst>
                    <a:ext uri="{A12FA001-AC4F-418D-AE19-62706E023703}">
                      <ahyp:hlinkClr xmlns:ahyp="http://schemas.microsoft.com/office/drawing/2018/hyperlinkcolor" val="tx"/>
                    </a:ext>
                  </a:extLst>
                </a:hlinkClick>
              </a:rPr>
              <a:t>Choosing Among Options for Computer Users with Low Vision</a:t>
            </a:r>
            <a:r>
              <a:rPr lang="en-US" altLang="en-US" sz="2400" b="0" dirty="0">
                <a:solidFill>
                  <a:schemeClr val="accent2">
                    <a:lumMod val="75000"/>
                  </a:schemeClr>
                </a:solidFill>
              </a:rPr>
              <a:t> </a:t>
            </a:r>
          </a:p>
        </p:txBody>
      </p:sp>
      <p:pic>
        <p:nvPicPr>
          <p:cNvPr id="2050" name="Picture 2" descr="Axon Optics&#10;Light Sensitivity Glasses for Photophobia">
            <a:extLst>
              <a:ext uri="{FF2B5EF4-FFF2-40B4-BE49-F238E27FC236}">
                <a16:creationId xmlns:a16="http://schemas.microsoft.com/office/drawing/2014/main" id="{5FB451D2-97B1-A8B3-4B58-8548A42475A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96000" y="1931809"/>
            <a:ext cx="3200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isoflex Hand/Stand Pocket Magnifier - 2.5x">
            <a:extLst>
              <a:ext uri="{FF2B5EF4-FFF2-40B4-BE49-F238E27FC236}">
                <a16:creationId xmlns:a16="http://schemas.microsoft.com/office/drawing/2014/main" id="{6B2B072A-1810-A48D-A308-ECAA7D98F05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296400" y="3429000"/>
            <a:ext cx="2011649" cy="20049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5525759-E56F-3990-8936-F88E90523383}"/>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17</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29813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3" name="Picture 2">
            <a:extLst>
              <a:ext uri="{FF2B5EF4-FFF2-40B4-BE49-F238E27FC236}">
                <a16:creationId xmlns:a16="http://schemas.microsoft.com/office/drawing/2014/main" id="{D8598091-B129-C345-EF36-F1A341C0997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 y="10"/>
            <a:ext cx="12191980" cy="6857991"/>
          </a:xfrm>
          <a:prstGeom prst="rect">
            <a:avLst/>
          </a:prstGeom>
        </p:spPr>
      </p:pic>
      <p:grpSp>
        <p:nvGrpSpPr>
          <p:cNvPr id="22" name="Group 21">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5" y="453643"/>
            <a:ext cx="11298933" cy="98555"/>
            <a:chOff x="446534" y="453643"/>
            <a:chExt cx="11298933" cy="98554"/>
          </a:xfrm>
        </p:grpSpPr>
        <p:sp>
          <p:nvSpPr>
            <p:cNvPr id="23" name="Rectangle 22">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EE8A7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EE8A7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EE8A74"/>
            </a:solidFill>
            <a:ln>
              <a:noFill/>
            </a:ln>
            <a:effectLst/>
          </p:spPr>
          <p:style>
            <a:lnRef idx="1">
              <a:schemeClr val="accent1"/>
            </a:lnRef>
            <a:fillRef idx="3">
              <a:schemeClr val="accent1"/>
            </a:fillRef>
            <a:effectRef idx="2">
              <a:schemeClr val="accent1"/>
            </a:effectRef>
            <a:fontRef idx="minor">
              <a:schemeClr val="lt1"/>
            </a:fontRef>
          </p:style>
        </p:sp>
      </p:grpSp>
      <p:sp>
        <p:nvSpPr>
          <p:cNvPr id="27" name="Rectangle 26">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3" y="4428069"/>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 name="Content Placeholder 6">
            <a:extLst>
              <a:ext uri="{FF2B5EF4-FFF2-40B4-BE49-F238E27FC236}">
                <a16:creationId xmlns:a16="http://schemas.microsoft.com/office/drawing/2014/main" id="{8254940F-DE7C-4771-B1E4-CD5B9A977A41}"/>
              </a:ext>
            </a:extLst>
          </p:cNvPr>
          <p:cNvSpPr>
            <a:spLocks noGrp="1"/>
          </p:cNvSpPr>
          <p:nvPr>
            <p:ph type="title" idx="4294967295"/>
          </p:nvPr>
        </p:nvSpPr>
        <p:spPr>
          <a:xfrm>
            <a:off x="581191" y="4848515"/>
            <a:ext cx="10993549" cy="89524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spcAft>
                <a:spcPts val="600"/>
              </a:spcAft>
              <a:buClr>
                <a:schemeClr val="accent1"/>
              </a:buClr>
              <a:buSzPct val="92000"/>
              <a:defRPr/>
            </a:pPr>
            <a:r>
              <a:rPr lang="en-US" sz="4000" dirty="0"/>
              <a:t>ACCOMMODATION EXAMPLES</a:t>
            </a:r>
          </a:p>
        </p:txBody>
      </p:sp>
      <p:sp>
        <p:nvSpPr>
          <p:cNvPr id="2" name="Slide Number Placeholder 3">
            <a:extLst>
              <a:ext uri="{FF2B5EF4-FFF2-40B4-BE49-F238E27FC236}">
                <a16:creationId xmlns:a16="http://schemas.microsoft.com/office/drawing/2014/main" id="{ED97C5DE-3EBB-D27A-8B9A-8EDFD04D9F3E}"/>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chemeClr val="bg1"/>
                </a:solidFill>
                <a:latin typeface="Arial Nova" panose="020B0504020202020204" pitchFamily="34" charset="0"/>
              </a:rPr>
              <a:pPr>
                <a:lnSpc>
                  <a:spcPct val="90000"/>
                </a:lnSpc>
                <a:spcAft>
                  <a:spcPts val="600"/>
                </a:spcAft>
                <a:defRPr/>
              </a:pPr>
              <a:t>18</a:t>
            </a:fld>
            <a:endParaRPr lang="en-US" sz="16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69388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B411-66C8-7B02-9D3C-517FC3BF840A}"/>
              </a:ext>
            </a:extLst>
          </p:cNvPr>
          <p:cNvSpPr>
            <a:spLocks noGrp="1"/>
          </p:cNvSpPr>
          <p:nvPr>
            <p:ph type="title"/>
          </p:nvPr>
        </p:nvSpPr>
        <p:spPr>
          <a:xfrm>
            <a:off x="581192" y="702156"/>
            <a:ext cx="11029616" cy="1013800"/>
          </a:xfrm>
        </p:spPr>
        <p:txBody>
          <a:bodyPr vert="horz" lIns="91440" tIns="45720" rIns="91440" bIns="45720" rtlCol="0">
            <a:normAutofit/>
          </a:bodyPr>
          <a:lstStyle/>
          <a:p>
            <a:pPr defTabSz="457200"/>
            <a:r>
              <a:rPr lang="en-US"/>
              <a:t>deaf situation</a:t>
            </a:r>
          </a:p>
        </p:txBody>
      </p:sp>
      <p:sp>
        <p:nvSpPr>
          <p:cNvPr id="12" name="Rectangle 11">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1D64E45-BCE1-C880-0289-F6F6F5568166}"/>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8B7DFC97-AC2A-8764-641C-1708E3268FF2}"/>
              </a:ext>
            </a:extLst>
          </p:cNvPr>
          <p:cNvSpPr>
            <a:spLocks noGrp="1"/>
          </p:cNvSpPr>
          <p:nvPr>
            <p:ph idx="1"/>
          </p:nvPr>
        </p:nvSpPr>
        <p:spPr>
          <a:xfrm>
            <a:off x="6206168" y="2180496"/>
            <a:ext cx="5533595" cy="4045683"/>
          </a:xfrm>
        </p:spPr>
        <p:txBody>
          <a:bodyPr vert="horz" lIns="91440" tIns="45720" rIns="91440" bIns="45720" rtlCol="0">
            <a:normAutofit/>
          </a:bodyPr>
          <a:lstStyle/>
          <a:p>
            <a:pPr marL="0" indent="0" defTabSz="457200">
              <a:buNone/>
            </a:pPr>
            <a:r>
              <a:rPr lang="en-US" sz="2400" dirty="0">
                <a:latin typeface="Arial Nova" panose="020B0504020202020204" pitchFamily="34" charset="0"/>
              </a:rPr>
              <a:t>A welder who was deaf wanted to listen to music loudly enough to feel the vibrations. Unfortunately, the level they needed to feel the vibrations was found to be disruptive to the other workers.  </a:t>
            </a:r>
          </a:p>
        </p:txBody>
      </p:sp>
      <p:sp>
        <p:nvSpPr>
          <p:cNvPr id="8" name="Slide Number Placeholder 3">
            <a:extLst>
              <a:ext uri="{FF2B5EF4-FFF2-40B4-BE49-F238E27FC236}">
                <a16:creationId xmlns:a16="http://schemas.microsoft.com/office/drawing/2014/main" id="{264CB6C0-0476-D192-550E-88E1BC682B51}"/>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19</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16718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2BCE-22A0-1900-0F16-BC9AD80EBCA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9666FDBB-A6FE-17CB-5DDC-C7986D382D6F}"/>
              </a:ext>
            </a:extLst>
          </p:cNvPr>
          <p:cNvSpPr>
            <a:spLocks noGrp="1"/>
          </p:cNvSpPr>
          <p:nvPr>
            <p:ph idx="1"/>
          </p:nvPr>
        </p:nvSpPr>
        <p:spPr>
          <a:xfrm>
            <a:off x="581192" y="2116123"/>
            <a:ext cx="11029615" cy="3678303"/>
          </a:xfrm>
        </p:spPr>
        <p:txBody>
          <a:bodyPr>
            <a:noAutofit/>
          </a:bodyPr>
          <a:lstStyle/>
          <a:p>
            <a:pPr>
              <a:spcBef>
                <a:spcPts val="576"/>
              </a:spcBef>
            </a:pPr>
            <a:r>
              <a:rPr lang="en-US" sz="2400" b="1" dirty="0"/>
              <a:t>First Key Learning Objective:</a:t>
            </a:r>
          </a:p>
          <a:p>
            <a:pPr marL="0" indent="0">
              <a:spcBef>
                <a:spcPts val="576"/>
              </a:spcBef>
              <a:buNone/>
            </a:pPr>
            <a:r>
              <a:rPr lang="en-US" sz="2200" dirty="0"/>
              <a:t>Participants will identify and apply JAN’s 6-Step Sample Interactive Process.</a:t>
            </a:r>
          </a:p>
          <a:p>
            <a:pPr>
              <a:spcBef>
                <a:spcPts val="576"/>
              </a:spcBef>
            </a:pPr>
            <a:r>
              <a:rPr lang="en-US" sz="2400" b="1" dirty="0"/>
              <a:t>Second Key Learning Objective: </a:t>
            </a:r>
          </a:p>
          <a:p>
            <a:pPr marL="0" indent="0">
              <a:spcBef>
                <a:spcPts val="576"/>
              </a:spcBef>
              <a:buNone/>
            </a:pPr>
            <a:r>
              <a:rPr lang="en-US" sz="2200" dirty="0"/>
              <a:t>Participants will discuss five real-life workplace accommodations that have been implemented to harness the potential of employees with hidden disabilities.</a:t>
            </a:r>
          </a:p>
          <a:p>
            <a:pPr>
              <a:spcBef>
                <a:spcPts val="576"/>
              </a:spcBef>
            </a:pPr>
            <a:r>
              <a:rPr lang="en-US" sz="2400" b="1" dirty="0"/>
              <a:t>Third Key Learning Objective: </a:t>
            </a:r>
          </a:p>
          <a:p>
            <a:pPr marL="0" indent="0">
              <a:spcBef>
                <a:spcPts val="576"/>
              </a:spcBef>
              <a:buNone/>
            </a:pPr>
            <a:r>
              <a:rPr lang="en-US" sz="2200" dirty="0"/>
              <a:t>Participants will participate in guided demonstration of JAN’s </a:t>
            </a:r>
            <a:r>
              <a:rPr lang="en-US" sz="2200" dirty="0">
                <a:solidFill>
                  <a:schemeClr val="accent2">
                    <a:lumMod val="75000"/>
                  </a:schemeClr>
                </a:solidFill>
                <a:hlinkClick r:id="rId3">
                  <a:extLst>
                    <a:ext uri="{A12FA001-AC4F-418D-AE19-62706E023703}">
                      <ahyp:hlinkClr xmlns:ahyp="http://schemas.microsoft.com/office/drawing/2018/hyperlinkcolor" val="tx"/>
                    </a:ext>
                  </a:extLst>
                </a:hlinkClick>
              </a:rPr>
              <a:t>A to Z of Disabilities and Accommodations</a:t>
            </a:r>
            <a:r>
              <a:rPr lang="en-US" sz="2200" dirty="0">
                <a:solidFill>
                  <a:schemeClr val="accent2">
                    <a:lumMod val="75000"/>
                  </a:schemeClr>
                </a:solidFill>
              </a:rPr>
              <a:t> </a:t>
            </a:r>
            <a:r>
              <a:rPr lang="en-US" sz="2200" dirty="0"/>
              <a:t>and will use the listings to identify three accommodation ideas.</a:t>
            </a:r>
          </a:p>
        </p:txBody>
      </p:sp>
      <p:sp>
        <p:nvSpPr>
          <p:cNvPr id="5" name="Slide Number Placeholder 3">
            <a:extLst>
              <a:ext uri="{FF2B5EF4-FFF2-40B4-BE49-F238E27FC236}">
                <a16:creationId xmlns:a16="http://schemas.microsoft.com/office/drawing/2014/main" id="{1A31F031-34B1-18FD-E258-15D8F9AF1803}"/>
              </a:ext>
            </a:extLst>
          </p:cNvPr>
          <p:cNvSpPr>
            <a:spLocks noGrp="1"/>
          </p:cNvSpPr>
          <p:nvPr>
            <p:ph type="sldNum" sz="quarter" idx="12"/>
          </p:nvPr>
        </p:nvSpPr>
        <p:spPr>
          <a:xfrm>
            <a:off x="10692959" y="88519"/>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2</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83479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A1D787-3C90-6C61-A6BE-7D63C9FC3708}"/>
              </a:ext>
            </a:extLst>
          </p:cNvPr>
          <p:cNvSpPr>
            <a:spLocks noGrp="1"/>
          </p:cNvSpPr>
          <p:nvPr>
            <p:ph type="title"/>
          </p:nvPr>
        </p:nvSpPr>
        <p:spPr>
          <a:xfrm>
            <a:off x="581192" y="702156"/>
            <a:ext cx="11029616" cy="1013800"/>
          </a:xfrm>
        </p:spPr>
        <p:txBody>
          <a:bodyPr>
            <a:normAutofit/>
          </a:bodyPr>
          <a:lstStyle/>
          <a:p>
            <a:r>
              <a:rPr lang="en-US">
                <a:solidFill>
                  <a:srgbClr val="FFFFFF"/>
                </a:solidFill>
              </a:rPr>
              <a:t>deaf solution</a:t>
            </a:r>
          </a:p>
        </p:txBody>
      </p:sp>
      <p:sp>
        <p:nvSpPr>
          <p:cNvPr id="15" name="Rectangle 14">
            <a:extLst>
              <a:ext uri="{FF2B5EF4-FFF2-40B4-BE49-F238E27FC236}">
                <a16:creationId xmlns:a16="http://schemas.microsoft.com/office/drawing/2014/main" id="{AD8034AD-3E16-4F15-BF5A-BE32C56EC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2180496"/>
            <a:ext cx="2737942" cy="404568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a:extLst>
              <a:ext uri="{FF2B5EF4-FFF2-40B4-BE49-F238E27FC236}">
                <a16:creationId xmlns:a16="http://schemas.microsoft.com/office/drawing/2014/main" id="{723DD681-F4D9-F431-30D5-D433BB17DD7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3625" y="2977692"/>
            <a:ext cx="2430650" cy="2430650"/>
          </a:xfrm>
          <a:prstGeom prst="rect">
            <a:avLst/>
          </a:prstGeom>
        </p:spPr>
      </p:pic>
      <p:sp>
        <p:nvSpPr>
          <p:cNvPr id="17" name="Rectangle 16">
            <a:extLst>
              <a:ext uri="{FF2B5EF4-FFF2-40B4-BE49-F238E27FC236}">
                <a16:creationId xmlns:a16="http://schemas.microsoft.com/office/drawing/2014/main" id="{DBA75D13-5FB1-44FA-A579-4DC5FD6B5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2180497"/>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a:extLst>
              <a:ext uri="{FF2B5EF4-FFF2-40B4-BE49-F238E27FC236}">
                <a16:creationId xmlns:a16="http://schemas.microsoft.com/office/drawing/2014/main" id="{A660AB4B-A0E5-5B2B-1D28-F40313F95C6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8800" y="2361056"/>
            <a:ext cx="1589391" cy="1589391"/>
          </a:xfrm>
          <a:prstGeom prst="rect">
            <a:avLst/>
          </a:prstGeom>
        </p:spPr>
      </p:pic>
      <p:sp>
        <p:nvSpPr>
          <p:cNvPr id="19" name="Rectangle 18">
            <a:extLst>
              <a:ext uri="{FF2B5EF4-FFF2-40B4-BE49-F238E27FC236}">
                <a16:creationId xmlns:a16="http://schemas.microsoft.com/office/drawing/2014/main" id="{522F4070-BC79-40BC-883E-62300F99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4283771"/>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a:extLst>
              <a:ext uri="{FF2B5EF4-FFF2-40B4-BE49-F238E27FC236}">
                <a16:creationId xmlns:a16="http://schemas.microsoft.com/office/drawing/2014/main" id="{6D8E79B8-4EC4-B9EC-D3A3-0D9EEE564FF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6071" y="4574279"/>
            <a:ext cx="2435275" cy="1369842"/>
          </a:xfrm>
          <a:prstGeom prst="rect">
            <a:avLst/>
          </a:prstGeom>
        </p:spPr>
      </p:pic>
      <p:sp>
        <p:nvSpPr>
          <p:cNvPr id="7" name="Content Placeholder 6">
            <a:extLst>
              <a:ext uri="{FF2B5EF4-FFF2-40B4-BE49-F238E27FC236}">
                <a16:creationId xmlns:a16="http://schemas.microsoft.com/office/drawing/2014/main" id="{BBBEA105-53B5-44E2-DB75-939F884D60AE}"/>
              </a:ext>
            </a:extLst>
          </p:cNvPr>
          <p:cNvSpPr>
            <a:spLocks noGrp="1"/>
          </p:cNvSpPr>
          <p:nvPr>
            <p:ph idx="1"/>
          </p:nvPr>
        </p:nvSpPr>
        <p:spPr>
          <a:xfrm>
            <a:off x="6335805" y="2180496"/>
            <a:ext cx="5275001" cy="4045683"/>
          </a:xfrm>
        </p:spPr>
        <p:txBody>
          <a:bodyPr>
            <a:normAutofit lnSpcReduction="10000"/>
          </a:bodyPr>
          <a:lstStyle/>
          <a:p>
            <a:pPr marL="0" marR="0" lvl="0" indent="0" defTabSz="457189" rtl="0" eaLnBrk="1" fontAlgn="auto" latinLnBrk="0" hangingPunct="1">
              <a:spcBef>
                <a:spcPct val="20000"/>
              </a:spcBef>
              <a:spcAft>
                <a:spcPts val="1200"/>
              </a:spcAft>
              <a:buClr>
                <a:srgbClr val="4590B8"/>
              </a:buClr>
              <a:buSzPct val="92000"/>
              <a:buFont typeface="Wingdings 2" panose="05020102010507070707" pitchFamily="18" charset="2"/>
              <a:buNone/>
              <a:tabLst/>
              <a:defRPr/>
            </a:pPr>
            <a:r>
              <a:rPr kumimoji="0" lang="en-US" sz="2400" b="0" i="0" u="none" strike="noStrike" kern="1200" cap="none" spc="0" normalizeH="0" baseline="0" noProof="0" dirty="0">
                <a:ln>
                  <a:noFill/>
                </a:ln>
                <a:effectLst/>
                <a:uLnTx/>
                <a:uFillTx/>
                <a:latin typeface="Arial Nova" panose="020B0504020202020204" pitchFamily="34" charset="0"/>
                <a:ea typeface="+mn-ea"/>
                <a:cs typeface="+mn-cs"/>
              </a:rPr>
              <a:t>The employer contacted JAN regarding the disturbance of the music and accommodation ideas. The JAN consultant suggested a wearable speaker such as a </a:t>
            </a:r>
            <a:r>
              <a:rPr kumimoji="0" lang="en-US" sz="2400" b="0" i="0" u="none" strike="noStrike" kern="1200" cap="none" spc="0" normalizeH="0" baseline="0" noProof="0" dirty="0" err="1">
                <a:ln>
                  <a:noFill/>
                </a:ln>
                <a:effectLst/>
                <a:uLnTx/>
                <a:uFillTx/>
                <a:latin typeface="Arial Nova" panose="020B0504020202020204" pitchFamily="34" charset="0"/>
                <a:ea typeface="+mn-ea"/>
                <a:cs typeface="+mn-cs"/>
              </a:rPr>
              <a:t>Chattervox</a:t>
            </a:r>
            <a:r>
              <a:rPr kumimoji="0" lang="en-US" sz="2400" b="0" i="0" u="none" strike="noStrike" kern="1200" cap="none" spc="0" normalizeH="0" baseline="0" noProof="0" dirty="0">
                <a:ln>
                  <a:noFill/>
                </a:ln>
                <a:effectLst/>
                <a:uLnTx/>
                <a:uFillTx/>
                <a:latin typeface="Arial Nova" panose="020B0504020202020204" pitchFamily="34" charset="0"/>
                <a:ea typeface="+mn-ea"/>
                <a:cs typeface="+mn-cs"/>
              </a:rPr>
              <a:t> that the employee could wear facing their body instead of facing outward. They also discussed </a:t>
            </a:r>
            <a:r>
              <a:rPr kumimoji="0" lang="en-US" sz="2400" b="0" i="0" u="none" strike="noStrike" kern="1200" cap="none" spc="0" normalizeH="0" baseline="0" noProof="0" dirty="0" err="1">
                <a:ln>
                  <a:noFill/>
                </a:ln>
                <a:effectLst/>
                <a:uLnTx/>
                <a:uFillTx/>
                <a:latin typeface="Arial Nova" panose="020B0504020202020204" pitchFamily="34" charset="0"/>
                <a:ea typeface="+mn-ea"/>
                <a:cs typeface="+mn-cs"/>
              </a:rPr>
              <a:t>Neosensory</a:t>
            </a:r>
            <a:r>
              <a:rPr kumimoji="0" lang="en-US" sz="2400" b="0" i="0" u="none" strike="noStrike" kern="1200" cap="none" spc="0" normalizeH="0" baseline="0" noProof="0" dirty="0">
                <a:ln>
                  <a:noFill/>
                </a:ln>
                <a:effectLst/>
                <a:uLnTx/>
                <a:uFillTx/>
                <a:latin typeface="Arial Nova" panose="020B0504020202020204" pitchFamily="34" charset="0"/>
                <a:ea typeface="+mn-ea"/>
                <a:cs typeface="+mn-cs"/>
              </a:rPr>
              <a:t> and Sensate as other  ways to provide tactile feedback while listening to music. </a:t>
            </a:r>
          </a:p>
          <a:p>
            <a:endParaRPr lang="en-US" dirty="0"/>
          </a:p>
        </p:txBody>
      </p:sp>
      <p:sp>
        <p:nvSpPr>
          <p:cNvPr id="5" name="Slide Number Placeholder 4">
            <a:extLst>
              <a:ext uri="{FF2B5EF4-FFF2-40B4-BE49-F238E27FC236}">
                <a16:creationId xmlns:a16="http://schemas.microsoft.com/office/drawing/2014/main" id="{EF5C75DC-85A6-48C7-2BCA-7686ACEECEA7}"/>
              </a:ext>
            </a:extLst>
          </p:cNvPr>
          <p:cNvSpPr>
            <a:spLocks noGrp="1"/>
          </p:cNvSpPr>
          <p:nvPr>
            <p:ph type="sldNum" sz="quarter" idx="12"/>
          </p:nvPr>
        </p:nvSpPr>
        <p:spPr>
          <a:xfrm>
            <a:off x="10675259" y="55052"/>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20</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961551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B411-66C8-7B02-9D3C-517FC3BF840A}"/>
              </a:ext>
            </a:extLst>
          </p:cNvPr>
          <p:cNvSpPr>
            <a:spLocks noGrp="1"/>
          </p:cNvSpPr>
          <p:nvPr>
            <p:ph type="title"/>
          </p:nvPr>
        </p:nvSpPr>
        <p:spPr>
          <a:xfrm>
            <a:off x="581192" y="702156"/>
            <a:ext cx="11029616" cy="1013800"/>
          </a:xfrm>
        </p:spPr>
        <p:txBody>
          <a:bodyPr>
            <a:normAutofit/>
          </a:bodyPr>
          <a:lstStyle/>
          <a:p>
            <a:r>
              <a:rPr lang="en-US" dirty="0"/>
              <a:t>Deaf: one ear situation </a:t>
            </a:r>
          </a:p>
        </p:txBody>
      </p:sp>
      <p:sp>
        <p:nvSpPr>
          <p:cNvPr id="12" name="Rectangle 11">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8459EC-9626-F5F1-A5C3-CC871B5A7D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2529423"/>
            <a:ext cx="4962525" cy="3312485"/>
          </a:xfrm>
          <a:prstGeom prst="rect">
            <a:avLst/>
          </a:prstGeom>
        </p:spPr>
      </p:pic>
      <p:sp>
        <p:nvSpPr>
          <p:cNvPr id="3" name="Content Placeholder 2">
            <a:extLst>
              <a:ext uri="{FF2B5EF4-FFF2-40B4-BE49-F238E27FC236}">
                <a16:creationId xmlns:a16="http://schemas.microsoft.com/office/drawing/2014/main" id="{8B7DFC97-AC2A-8764-641C-1708E3268FF2}"/>
              </a:ext>
            </a:extLst>
          </p:cNvPr>
          <p:cNvSpPr>
            <a:spLocks noGrp="1"/>
          </p:cNvSpPr>
          <p:nvPr>
            <p:ph idx="1"/>
          </p:nvPr>
        </p:nvSpPr>
        <p:spPr>
          <a:xfrm>
            <a:off x="6177776" y="2180496"/>
            <a:ext cx="5558296" cy="4045683"/>
          </a:xfrm>
        </p:spPr>
        <p:txBody>
          <a:bodyPr>
            <a:normAutofit/>
          </a:bodyPr>
          <a:lstStyle/>
          <a:p>
            <a:pPr marL="0" indent="0">
              <a:buNone/>
            </a:pPr>
            <a:r>
              <a:rPr lang="en-US" sz="2400" dirty="0"/>
              <a:t>A daycare employee who was deaf in one ear had difficulty with situational awareness as well as difficulty understanding what children were saying in a noisy environment. </a:t>
            </a:r>
          </a:p>
        </p:txBody>
      </p:sp>
      <p:sp>
        <p:nvSpPr>
          <p:cNvPr id="4" name="Slide Number Placeholder 3">
            <a:extLst>
              <a:ext uri="{FF2B5EF4-FFF2-40B4-BE49-F238E27FC236}">
                <a16:creationId xmlns:a16="http://schemas.microsoft.com/office/drawing/2014/main" id="{4BB893F2-D40A-F042-4B41-6A30B8BCF79E}"/>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21</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90489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B411-66C8-7B02-9D3C-517FC3BF840A}"/>
              </a:ext>
            </a:extLst>
          </p:cNvPr>
          <p:cNvSpPr>
            <a:spLocks noGrp="1"/>
          </p:cNvSpPr>
          <p:nvPr>
            <p:ph type="title"/>
          </p:nvPr>
        </p:nvSpPr>
        <p:spPr/>
        <p:txBody>
          <a:bodyPr/>
          <a:lstStyle/>
          <a:p>
            <a:r>
              <a:rPr lang="en-US" dirty="0"/>
              <a:t>Deaf: one ear solution</a:t>
            </a:r>
          </a:p>
        </p:txBody>
      </p:sp>
      <p:sp>
        <p:nvSpPr>
          <p:cNvPr id="3" name="Content Placeholder 2">
            <a:extLst>
              <a:ext uri="{FF2B5EF4-FFF2-40B4-BE49-F238E27FC236}">
                <a16:creationId xmlns:a16="http://schemas.microsoft.com/office/drawing/2014/main" id="{8B7DFC97-AC2A-8764-641C-1708E3268FF2}"/>
              </a:ext>
            </a:extLst>
          </p:cNvPr>
          <p:cNvSpPr>
            <a:spLocks noGrp="1"/>
          </p:cNvSpPr>
          <p:nvPr>
            <p:ph idx="1"/>
          </p:nvPr>
        </p:nvSpPr>
        <p:spPr>
          <a:xfrm>
            <a:off x="581195" y="2180498"/>
            <a:ext cx="6111836" cy="3807707"/>
          </a:xfrm>
        </p:spPr>
        <p:txBody>
          <a:bodyPr>
            <a:normAutofit/>
          </a:bodyPr>
          <a:lstStyle/>
          <a:p>
            <a:pPr marL="0" indent="0">
              <a:spcAft>
                <a:spcPts val="1200"/>
              </a:spcAft>
              <a:buNone/>
            </a:pPr>
            <a:r>
              <a:rPr lang="en-US" sz="2400" dirty="0">
                <a:solidFill>
                  <a:schemeClr val="accent1"/>
                </a:solidFill>
                <a:latin typeface="Arial Nova" panose="020B0504020202020204" pitchFamily="34" charset="0"/>
                <a:cs typeface="Arial" panose="020B0604020202020204" pitchFamily="34" charset="0"/>
              </a:rPr>
              <a:t>A JAN consultant discussed the </a:t>
            </a:r>
            <a:r>
              <a:rPr lang="en-US" sz="2400" dirty="0" err="1">
                <a:solidFill>
                  <a:schemeClr val="accent1"/>
                </a:solidFill>
                <a:latin typeface="Arial Nova" panose="020B0504020202020204" pitchFamily="34" charset="0"/>
                <a:cs typeface="Arial" panose="020B0604020202020204" pitchFamily="34" charset="0"/>
              </a:rPr>
              <a:t>Neosensory</a:t>
            </a:r>
            <a:r>
              <a:rPr lang="en-US" sz="2400" dirty="0">
                <a:solidFill>
                  <a:schemeClr val="accent1"/>
                </a:solidFill>
                <a:latin typeface="Arial Nova" panose="020B0504020202020204" pitchFamily="34" charset="0"/>
                <a:cs typeface="Arial" panose="020B0604020202020204" pitchFamily="34" charset="0"/>
              </a:rPr>
              <a:t> wristband, cyclist mirrors, soundproof panels, and captioning systems. </a:t>
            </a:r>
          </a:p>
          <a:p>
            <a:pPr marL="0" indent="0">
              <a:spcAft>
                <a:spcPts val="1200"/>
              </a:spcAft>
              <a:buNone/>
            </a:pPr>
            <a:r>
              <a:rPr lang="en-US" sz="2400" dirty="0">
                <a:solidFill>
                  <a:schemeClr val="accent1"/>
                </a:solidFill>
                <a:latin typeface="Arial Nova" panose="020B0504020202020204" pitchFamily="34" charset="0"/>
                <a:cs typeface="Arial" panose="020B0604020202020204" pitchFamily="34" charset="0"/>
              </a:rPr>
              <a:t>The JAN consultant also discussed cross-over hearing aids and more options if the employee would opt to pursue them. </a:t>
            </a:r>
          </a:p>
        </p:txBody>
      </p:sp>
      <p:pic>
        <p:nvPicPr>
          <p:cNvPr id="5" name="Picture 4">
            <a:extLst>
              <a:ext uri="{FF2B5EF4-FFF2-40B4-BE49-F238E27FC236}">
                <a16:creationId xmlns:a16="http://schemas.microsoft.com/office/drawing/2014/main" id="{058C8E70-9536-DF13-E136-239AC5B08DDE}"/>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84883" y="2416466"/>
            <a:ext cx="4754880" cy="3335770"/>
          </a:xfrm>
          <a:prstGeom prst="rect">
            <a:avLst/>
          </a:prstGeom>
        </p:spPr>
      </p:pic>
      <p:sp>
        <p:nvSpPr>
          <p:cNvPr id="4" name="Slide Number Placeholder 3">
            <a:extLst>
              <a:ext uri="{FF2B5EF4-FFF2-40B4-BE49-F238E27FC236}">
                <a16:creationId xmlns:a16="http://schemas.microsoft.com/office/drawing/2014/main" id="{C7AD019F-3FFC-0E94-8F54-168F52D2E3BA}"/>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22</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916548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33CA-D607-5D6A-B54A-69A8B974837F}"/>
              </a:ext>
            </a:extLst>
          </p:cNvPr>
          <p:cNvSpPr>
            <a:spLocks noGrp="1"/>
          </p:cNvSpPr>
          <p:nvPr>
            <p:ph type="title"/>
          </p:nvPr>
        </p:nvSpPr>
        <p:spPr/>
        <p:txBody>
          <a:bodyPr/>
          <a:lstStyle/>
          <a:p>
            <a:r>
              <a:rPr lang="en-US" dirty="0"/>
              <a:t>Respiratory situation </a:t>
            </a:r>
          </a:p>
        </p:txBody>
      </p:sp>
      <p:sp>
        <p:nvSpPr>
          <p:cNvPr id="3" name="Content Placeholder 2">
            <a:extLst>
              <a:ext uri="{FF2B5EF4-FFF2-40B4-BE49-F238E27FC236}">
                <a16:creationId xmlns:a16="http://schemas.microsoft.com/office/drawing/2014/main" id="{0540178B-9892-2E26-6559-EB2598BF1424}"/>
              </a:ext>
            </a:extLst>
          </p:cNvPr>
          <p:cNvSpPr>
            <a:spLocks noGrp="1"/>
          </p:cNvSpPr>
          <p:nvPr>
            <p:ph idx="1"/>
          </p:nvPr>
        </p:nvSpPr>
        <p:spPr>
          <a:xfrm>
            <a:off x="581191" y="2202801"/>
            <a:ext cx="6262669" cy="4231453"/>
          </a:xfrm>
        </p:spPr>
        <p:txBody>
          <a:bodyPr>
            <a:noAutofit/>
          </a:bodyPr>
          <a:lstStyle/>
          <a:p>
            <a:pPr marL="0" indent="0">
              <a:spcBef>
                <a:spcPts val="576"/>
              </a:spcBef>
              <a:spcAft>
                <a:spcPts val="1200"/>
              </a:spcAft>
              <a:buNone/>
            </a:pPr>
            <a:r>
              <a:rPr lang="en-US" sz="2400" dirty="0">
                <a:solidFill>
                  <a:schemeClr val="accent1"/>
                </a:solidFill>
                <a:latin typeface="Arial Nova" panose="020B0504020202020204" pitchFamily="34" charset="0"/>
                <a:cs typeface="Arial" panose="020B0604020202020204" pitchFamily="34" charset="0"/>
              </a:rPr>
              <a:t>An educational social worker with a respiratory impairment and fragrance sensitivity was teleworking during the pandemic. When the employer called employees back to the worksite, the employee requested to continue to telework.</a:t>
            </a:r>
          </a:p>
          <a:p>
            <a:pPr marL="0" indent="0">
              <a:spcBef>
                <a:spcPts val="576"/>
              </a:spcBef>
              <a:spcAft>
                <a:spcPts val="1200"/>
              </a:spcAft>
              <a:buNone/>
            </a:pPr>
            <a:r>
              <a:rPr lang="en-US" sz="2400" dirty="0">
                <a:solidFill>
                  <a:schemeClr val="accent1"/>
                </a:solidFill>
                <a:latin typeface="Arial Nova" panose="020B0504020202020204" pitchFamily="34" charset="0"/>
                <a:cs typeface="Arial" panose="020B0604020202020204" pitchFamily="34" charset="0"/>
              </a:rPr>
              <a:t>When telework got denied, the employee requested a hybrid schedule which included 2 days on site, masks, air purifiers within the workspaces, and a private office to do case documentation</a:t>
            </a:r>
            <a:r>
              <a:rPr lang="en-US" sz="2400" dirty="0">
                <a:latin typeface="Arial Nova" panose="020B0504020202020204" pitchFamily="34" charset="0"/>
              </a:rPr>
              <a:t>. </a:t>
            </a:r>
          </a:p>
        </p:txBody>
      </p:sp>
      <p:pic>
        <p:nvPicPr>
          <p:cNvPr id="8" name="Picture 7">
            <a:extLst>
              <a:ext uri="{FF2B5EF4-FFF2-40B4-BE49-F238E27FC236}">
                <a16:creationId xmlns:a16="http://schemas.microsoft.com/office/drawing/2014/main" id="{55CE2C89-1FBD-86DC-7AFA-5689D479F50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64072" y="2202801"/>
            <a:ext cx="4572000" cy="3572096"/>
          </a:xfrm>
          <a:prstGeom prst="rect">
            <a:avLst/>
          </a:prstGeom>
        </p:spPr>
      </p:pic>
      <p:sp>
        <p:nvSpPr>
          <p:cNvPr id="4" name="Slide Number Placeholder 3">
            <a:extLst>
              <a:ext uri="{FF2B5EF4-FFF2-40B4-BE49-F238E27FC236}">
                <a16:creationId xmlns:a16="http://schemas.microsoft.com/office/drawing/2014/main" id="{21A42CF3-E086-4036-ABB1-3BEEA5C26D69}"/>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23</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4005600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4F52-59AC-1E03-9699-46DBA65C23EA}"/>
              </a:ext>
            </a:extLst>
          </p:cNvPr>
          <p:cNvSpPr>
            <a:spLocks noGrp="1"/>
          </p:cNvSpPr>
          <p:nvPr>
            <p:ph type="title"/>
          </p:nvPr>
        </p:nvSpPr>
        <p:spPr>
          <a:xfrm>
            <a:off x="581192" y="702156"/>
            <a:ext cx="11029616" cy="1013800"/>
          </a:xfrm>
        </p:spPr>
        <p:txBody>
          <a:bodyPr>
            <a:normAutofit/>
          </a:bodyPr>
          <a:lstStyle/>
          <a:p>
            <a:r>
              <a:rPr lang="en-US" dirty="0"/>
              <a:t>Respiratory solution</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F34D83D-6516-4CD5-839C-A90908AA4E3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30571593-E790-DAA2-D2C1-B62E75DD8D56}"/>
              </a:ext>
            </a:extLst>
          </p:cNvPr>
          <p:cNvSpPr>
            <a:spLocks noGrp="1"/>
          </p:cNvSpPr>
          <p:nvPr>
            <p:ph idx="1"/>
          </p:nvPr>
        </p:nvSpPr>
        <p:spPr>
          <a:xfrm>
            <a:off x="6335806" y="2180496"/>
            <a:ext cx="5198970" cy="4045683"/>
          </a:xfrm>
        </p:spPr>
        <p:txBody>
          <a:bodyPr>
            <a:normAutofit/>
          </a:bodyPr>
          <a:lstStyle/>
          <a:p>
            <a:pPr marL="0" indent="0">
              <a:buNone/>
            </a:pPr>
            <a:r>
              <a:rPr lang="en-US" sz="2400" dirty="0"/>
              <a:t>The employer denied telework but would permit a mask the employee paid for and agreed to work with the employee to identify an effective air purifier. The employer also provided an office space, even though it was not fully private. </a:t>
            </a:r>
          </a:p>
        </p:txBody>
      </p:sp>
      <p:sp>
        <p:nvSpPr>
          <p:cNvPr id="4" name="Slide Number Placeholder 3">
            <a:extLst>
              <a:ext uri="{FF2B5EF4-FFF2-40B4-BE49-F238E27FC236}">
                <a16:creationId xmlns:a16="http://schemas.microsoft.com/office/drawing/2014/main" id="{B6D6C031-FD01-5D1E-41CF-BACAA9DC3C72}"/>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24</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985769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1ACC-BC97-95F8-EE25-742F2938D9C9}"/>
              </a:ext>
            </a:extLst>
          </p:cNvPr>
          <p:cNvSpPr>
            <a:spLocks noGrp="1"/>
          </p:cNvSpPr>
          <p:nvPr>
            <p:ph type="title"/>
          </p:nvPr>
        </p:nvSpPr>
        <p:spPr>
          <a:xfrm>
            <a:off x="581192" y="702156"/>
            <a:ext cx="11029616" cy="1013800"/>
          </a:xfrm>
        </p:spPr>
        <p:txBody>
          <a:bodyPr>
            <a:normAutofit/>
          </a:bodyPr>
          <a:lstStyle/>
          <a:p>
            <a:r>
              <a:rPr lang="en-US" dirty="0"/>
              <a:t>Diabetes situation</a:t>
            </a:r>
          </a:p>
        </p:txBody>
      </p:sp>
      <p:sp>
        <p:nvSpPr>
          <p:cNvPr id="11" name="Rectangle 10">
            <a:extLst>
              <a:ext uri="{FF2B5EF4-FFF2-40B4-BE49-F238E27FC236}">
                <a16:creationId xmlns:a16="http://schemas.microsoft.com/office/drawing/2014/main" id="{2A2327CB-1839-4A51-8B61-B95E86C5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C462268-C983-9479-2A9F-A45781D5FAB6}"/>
              </a:ext>
              <a:ext uri="{C183D7F6-B498-43B3-948B-1728B52AA6E4}">
                <adec:decorative xmlns:adec="http://schemas.microsoft.com/office/drawing/2017/decorative" val="1"/>
              </a:ext>
            </a:extLst>
          </p:cNvPr>
          <p:cNvPicPr>
            <a:picLocks noGrp="1" noChangeAspect="1"/>
          </p:cNvPicPr>
          <p:nvPr>
            <p:ph sz="half" idx="4294967295"/>
          </p:nvPr>
        </p:nvPicPr>
        <p:blipFill rotWithShape="1">
          <a:blip r:embed="rId2" cstate="screen">
            <a:extLst>
              <a:ext uri="{28A0092B-C50C-407E-A947-70E740481C1C}">
                <a14:useLocalDpi xmlns:a14="http://schemas.microsoft.com/office/drawing/2010/main"/>
              </a:ext>
            </a:extLst>
          </a:blip>
          <a:srcRect b="-4"/>
          <a:stretch/>
        </p:blipFill>
        <p:spPr>
          <a:xfrm>
            <a:off x="657225" y="2361056"/>
            <a:ext cx="3305175" cy="3649219"/>
          </a:xfrm>
          <a:prstGeom prst="rect">
            <a:avLst/>
          </a:prstGeom>
        </p:spPr>
      </p:pic>
      <p:sp>
        <p:nvSpPr>
          <p:cNvPr id="3" name="Content Placeholder 2">
            <a:extLst>
              <a:ext uri="{FF2B5EF4-FFF2-40B4-BE49-F238E27FC236}">
                <a16:creationId xmlns:a16="http://schemas.microsoft.com/office/drawing/2014/main" id="{A8B6836B-08C8-A519-0664-38908F5FC9AB}"/>
              </a:ext>
            </a:extLst>
          </p:cNvPr>
          <p:cNvSpPr>
            <a:spLocks noGrp="1"/>
          </p:cNvSpPr>
          <p:nvPr>
            <p:ph idx="1"/>
          </p:nvPr>
        </p:nvSpPr>
        <p:spPr>
          <a:xfrm>
            <a:off x="4505325" y="2180496"/>
            <a:ext cx="7105481" cy="4045683"/>
          </a:xfrm>
        </p:spPr>
        <p:txBody>
          <a:bodyPr>
            <a:normAutofit/>
          </a:bodyPr>
          <a:lstStyle/>
          <a:p>
            <a:pPr marL="0" indent="0">
              <a:buNone/>
            </a:pPr>
            <a:r>
              <a:rPr lang="en-US" sz="2400" dirty="0"/>
              <a:t>A university maintenance worker with diabetes wore an insulin pump to help manage their diabetes. The pump was becoming a safety hazard around certain machinery. The worker started looking for vacant alternative roles.</a:t>
            </a:r>
          </a:p>
        </p:txBody>
      </p:sp>
      <p:sp>
        <p:nvSpPr>
          <p:cNvPr id="4" name="Slide Number Placeholder 3">
            <a:extLst>
              <a:ext uri="{FF2B5EF4-FFF2-40B4-BE49-F238E27FC236}">
                <a16:creationId xmlns:a16="http://schemas.microsoft.com/office/drawing/2014/main" id="{442C9F6D-3748-C2C7-8982-CFE162160CE6}"/>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25</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799186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55A6-71D8-A890-1341-76BCC2BA65E7}"/>
              </a:ext>
            </a:extLst>
          </p:cNvPr>
          <p:cNvSpPr>
            <a:spLocks noGrp="1"/>
          </p:cNvSpPr>
          <p:nvPr>
            <p:ph type="title"/>
          </p:nvPr>
        </p:nvSpPr>
        <p:spPr/>
        <p:txBody>
          <a:bodyPr/>
          <a:lstStyle/>
          <a:p>
            <a:r>
              <a:rPr lang="en-US" dirty="0"/>
              <a:t>Diabetes solution </a:t>
            </a:r>
          </a:p>
        </p:txBody>
      </p:sp>
      <p:sp>
        <p:nvSpPr>
          <p:cNvPr id="3" name="Content Placeholder 2">
            <a:extLst>
              <a:ext uri="{FF2B5EF4-FFF2-40B4-BE49-F238E27FC236}">
                <a16:creationId xmlns:a16="http://schemas.microsoft.com/office/drawing/2014/main" id="{9EE60302-1042-267C-1AD8-6DF8A4AED0F5}"/>
              </a:ext>
            </a:extLst>
          </p:cNvPr>
          <p:cNvSpPr>
            <a:spLocks noGrp="1"/>
          </p:cNvSpPr>
          <p:nvPr>
            <p:ph idx="1"/>
          </p:nvPr>
        </p:nvSpPr>
        <p:spPr>
          <a:xfrm>
            <a:off x="581192" y="2180498"/>
            <a:ext cx="7291569" cy="3678303"/>
          </a:xfrm>
        </p:spPr>
        <p:txBody>
          <a:bodyPr/>
          <a:lstStyle/>
          <a:p>
            <a:pPr marL="0" indent="0">
              <a:buNone/>
            </a:pPr>
            <a:r>
              <a:rPr lang="en-US" sz="2400" dirty="0">
                <a:solidFill>
                  <a:schemeClr val="accent1"/>
                </a:solidFill>
              </a:rPr>
              <a:t>The employee was able to continue in the maintenance role with protective measures in place. He was provided with adaptive work shirts that kept the insulin pump out of harm’s way. </a:t>
            </a:r>
          </a:p>
        </p:txBody>
      </p:sp>
      <p:pic>
        <p:nvPicPr>
          <p:cNvPr id="8" name="Picture 7">
            <a:extLst>
              <a:ext uri="{FF2B5EF4-FFF2-40B4-BE49-F238E27FC236}">
                <a16:creationId xmlns:a16="http://schemas.microsoft.com/office/drawing/2014/main" id="{F811DB5A-917A-3C03-963D-B713561A1D8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89736" y="2004674"/>
            <a:ext cx="2446336" cy="3856377"/>
          </a:xfrm>
          <a:prstGeom prst="rect">
            <a:avLst/>
          </a:prstGeom>
        </p:spPr>
      </p:pic>
      <p:sp>
        <p:nvSpPr>
          <p:cNvPr id="4" name="Slide Number Placeholder 3">
            <a:extLst>
              <a:ext uri="{FF2B5EF4-FFF2-40B4-BE49-F238E27FC236}">
                <a16:creationId xmlns:a16="http://schemas.microsoft.com/office/drawing/2014/main" id="{BCC19213-AF1E-78E7-8359-9AB3446FAB9C}"/>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26</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1097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E609-F212-D128-22AB-7135DDD90E64}"/>
              </a:ext>
            </a:extLst>
          </p:cNvPr>
          <p:cNvSpPr>
            <a:spLocks noGrp="1"/>
          </p:cNvSpPr>
          <p:nvPr>
            <p:ph type="title"/>
          </p:nvPr>
        </p:nvSpPr>
        <p:spPr>
          <a:xfrm>
            <a:off x="581192" y="702156"/>
            <a:ext cx="11029616" cy="1013800"/>
          </a:xfrm>
        </p:spPr>
        <p:txBody>
          <a:bodyPr>
            <a:normAutofit/>
          </a:bodyPr>
          <a:lstStyle/>
          <a:p>
            <a:r>
              <a:rPr lang="en-US" dirty="0"/>
              <a:t>Gastrointestinal situation </a:t>
            </a:r>
          </a:p>
        </p:txBody>
      </p:sp>
      <p:sp>
        <p:nvSpPr>
          <p:cNvPr id="13" name="Rectangle 12">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64DD90F-401D-CB90-A6D0-FB2626221D6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2498407"/>
            <a:ext cx="4962525" cy="3374517"/>
          </a:xfrm>
          <a:prstGeom prst="rect">
            <a:avLst/>
          </a:prstGeom>
        </p:spPr>
      </p:pic>
      <p:sp>
        <p:nvSpPr>
          <p:cNvPr id="3" name="Content Placeholder 2">
            <a:extLst>
              <a:ext uri="{FF2B5EF4-FFF2-40B4-BE49-F238E27FC236}">
                <a16:creationId xmlns:a16="http://schemas.microsoft.com/office/drawing/2014/main" id="{E38F70C5-D9B5-C97F-2F22-5A965F825EDC}"/>
              </a:ext>
            </a:extLst>
          </p:cNvPr>
          <p:cNvSpPr>
            <a:spLocks noGrp="1"/>
          </p:cNvSpPr>
          <p:nvPr>
            <p:ph idx="1"/>
          </p:nvPr>
        </p:nvSpPr>
        <p:spPr>
          <a:xfrm>
            <a:off x="6335805" y="2180496"/>
            <a:ext cx="5403958" cy="4045683"/>
          </a:xfrm>
        </p:spPr>
        <p:txBody>
          <a:bodyPr>
            <a:normAutofit/>
          </a:bodyPr>
          <a:lstStyle/>
          <a:p>
            <a:pPr marL="0" indent="0">
              <a:buNone/>
            </a:pPr>
            <a:r>
              <a:rPr lang="en-US" sz="2400" dirty="0"/>
              <a:t>A teacher with a gastrointestinal disorder needed access to a restroom due to urgency the medical condition caused. The classroom of students couldn’t be left unattended. </a:t>
            </a:r>
          </a:p>
        </p:txBody>
      </p:sp>
      <p:sp>
        <p:nvSpPr>
          <p:cNvPr id="4" name="Slide Number Placeholder 3">
            <a:extLst>
              <a:ext uri="{FF2B5EF4-FFF2-40B4-BE49-F238E27FC236}">
                <a16:creationId xmlns:a16="http://schemas.microsoft.com/office/drawing/2014/main" id="{D4B8A470-DF76-9E58-6E9A-6CAD3DCD2329}"/>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27</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61128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D2B7-AA31-6234-A390-D4CF924E6B1A}"/>
              </a:ext>
            </a:extLst>
          </p:cNvPr>
          <p:cNvSpPr>
            <a:spLocks noGrp="1"/>
          </p:cNvSpPr>
          <p:nvPr>
            <p:ph type="title"/>
          </p:nvPr>
        </p:nvSpPr>
        <p:spPr/>
        <p:txBody>
          <a:bodyPr/>
          <a:lstStyle/>
          <a:p>
            <a:r>
              <a:rPr lang="en-US" dirty="0"/>
              <a:t>Gastrointestinal solution</a:t>
            </a:r>
          </a:p>
        </p:txBody>
      </p:sp>
      <p:sp>
        <p:nvSpPr>
          <p:cNvPr id="3" name="Content Placeholder 2">
            <a:extLst>
              <a:ext uri="{FF2B5EF4-FFF2-40B4-BE49-F238E27FC236}">
                <a16:creationId xmlns:a16="http://schemas.microsoft.com/office/drawing/2014/main" id="{635E5A62-3713-9600-F82D-59C464A7E718}"/>
              </a:ext>
            </a:extLst>
          </p:cNvPr>
          <p:cNvSpPr>
            <a:spLocks noGrp="1"/>
          </p:cNvSpPr>
          <p:nvPr>
            <p:ph idx="1"/>
          </p:nvPr>
        </p:nvSpPr>
        <p:spPr>
          <a:xfrm>
            <a:off x="581194" y="2180498"/>
            <a:ext cx="6020327" cy="4119941"/>
          </a:xfrm>
        </p:spPr>
        <p:txBody>
          <a:bodyPr>
            <a:noAutofit/>
          </a:bodyPr>
          <a:lstStyle/>
          <a:p>
            <a:pPr marL="0" indent="0">
              <a:spcAft>
                <a:spcPts val="1200"/>
              </a:spcAft>
              <a:buNone/>
            </a:pPr>
            <a:r>
              <a:rPr lang="en-US" sz="2400" dirty="0">
                <a:solidFill>
                  <a:schemeClr val="accent1"/>
                </a:solidFill>
              </a:rPr>
              <a:t>The school district bought a radio the teacher could use to tell the main office she needed classroom coverage. </a:t>
            </a:r>
          </a:p>
          <a:p>
            <a:pPr marL="0" indent="0">
              <a:spcAft>
                <a:spcPts val="1200"/>
              </a:spcAft>
              <a:buNone/>
            </a:pPr>
            <a:r>
              <a:rPr lang="en-US" sz="2400" b="1" dirty="0">
                <a:solidFill>
                  <a:schemeClr val="accent1"/>
                </a:solidFill>
              </a:rPr>
              <a:t>Cost: </a:t>
            </a:r>
            <a:r>
              <a:rPr lang="en-US" sz="2400" dirty="0">
                <a:solidFill>
                  <a:schemeClr val="accent1"/>
                </a:solidFill>
              </a:rPr>
              <a:t>$500</a:t>
            </a:r>
          </a:p>
          <a:p>
            <a:pPr marL="0" indent="0">
              <a:spcAft>
                <a:spcPts val="1200"/>
              </a:spcAft>
              <a:buNone/>
            </a:pPr>
            <a:r>
              <a:rPr lang="en-US" sz="2400" b="1" dirty="0">
                <a:solidFill>
                  <a:schemeClr val="accent1"/>
                </a:solidFill>
              </a:rPr>
              <a:t>Direct benefits:</a:t>
            </a:r>
          </a:p>
          <a:p>
            <a:pPr>
              <a:spcAft>
                <a:spcPts val="1200"/>
              </a:spcAft>
              <a:buClr>
                <a:srgbClr val="002060"/>
              </a:buClr>
            </a:pPr>
            <a:r>
              <a:rPr lang="en-US" sz="2200" dirty="0">
                <a:solidFill>
                  <a:schemeClr val="accent1"/>
                </a:solidFill>
              </a:rPr>
              <a:t>Retained qualified employee</a:t>
            </a:r>
          </a:p>
          <a:p>
            <a:pPr>
              <a:spcAft>
                <a:spcPts val="1200"/>
              </a:spcAft>
              <a:buClr>
                <a:srgbClr val="002060"/>
              </a:buClr>
            </a:pPr>
            <a:r>
              <a:rPr lang="en-US" sz="2200" dirty="0">
                <a:solidFill>
                  <a:schemeClr val="accent1"/>
                </a:solidFill>
              </a:rPr>
              <a:t>Eliminated training costs</a:t>
            </a:r>
          </a:p>
          <a:p>
            <a:pPr>
              <a:spcAft>
                <a:spcPts val="1200"/>
              </a:spcAft>
              <a:buClr>
                <a:srgbClr val="002060"/>
              </a:buClr>
            </a:pPr>
            <a:r>
              <a:rPr lang="en-US" sz="2200" dirty="0">
                <a:solidFill>
                  <a:schemeClr val="accent1"/>
                </a:solidFill>
              </a:rPr>
              <a:t>Increased productivity</a:t>
            </a:r>
          </a:p>
        </p:txBody>
      </p:sp>
      <p:pic>
        <p:nvPicPr>
          <p:cNvPr id="7" name="Content Placeholder 6" descr="Person writing math on a chalk board">
            <a:extLst>
              <a:ext uri="{FF2B5EF4-FFF2-40B4-BE49-F238E27FC236}">
                <a16:creationId xmlns:a16="http://schemas.microsoft.com/office/drawing/2014/main" id="{B4E94623-ED1F-8420-64E0-A228753B9342}"/>
              </a:ext>
            </a:extLst>
          </p:cNvPr>
          <p:cNvPicPr>
            <a:picLocks noGrp="1" noChangeAspect="1"/>
          </p:cNvPicPr>
          <p:nvPr>
            <p:ph sz="half" idx="4294967295"/>
          </p:nvPr>
        </p:nvPicPr>
        <p:blipFill rotWithShape="1">
          <a:blip r:embed="rId3" cstate="screen">
            <a:extLst>
              <a:ext uri="{28A0092B-C50C-407E-A947-70E740481C1C}">
                <a14:useLocalDpi xmlns:a14="http://schemas.microsoft.com/office/drawing/2010/main"/>
              </a:ext>
            </a:extLst>
          </a:blip>
          <a:srcRect/>
          <a:stretch/>
        </p:blipFill>
        <p:spPr>
          <a:xfrm>
            <a:off x="6981192" y="2180498"/>
            <a:ext cx="4754880" cy="3621087"/>
          </a:xfrm>
        </p:spPr>
      </p:pic>
      <p:sp>
        <p:nvSpPr>
          <p:cNvPr id="4" name="Slide Number Placeholder 3">
            <a:extLst>
              <a:ext uri="{FF2B5EF4-FFF2-40B4-BE49-F238E27FC236}">
                <a16:creationId xmlns:a16="http://schemas.microsoft.com/office/drawing/2014/main" id="{52345960-5FAA-C632-306E-7D54C4679147}"/>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28</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219788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3" name="Rectangle 42">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7" name="Content Placeholder 6" descr="Chess pawn with a shadow of a king">
            <a:extLst>
              <a:ext uri="{FF2B5EF4-FFF2-40B4-BE49-F238E27FC236}">
                <a16:creationId xmlns:a16="http://schemas.microsoft.com/office/drawing/2014/main" id="{8AC149EF-748C-FAC5-D7ED-57DF251A44B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1" y="10"/>
            <a:ext cx="12191980" cy="6857991"/>
          </a:xfrm>
          <a:prstGeom prst="rect">
            <a:avLst/>
          </a:prstGeom>
        </p:spPr>
      </p:pic>
      <p:grpSp>
        <p:nvGrpSpPr>
          <p:cNvPr id="45" name="Group 44">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5" y="453643"/>
            <a:ext cx="11298933" cy="98555"/>
            <a:chOff x="446534" y="453643"/>
            <a:chExt cx="11298933" cy="98554"/>
          </a:xfrm>
        </p:grpSpPr>
        <p:sp>
          <p:nvSpPr>
            <p:cNvPr id="46" name="Rectangle 45">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50" name="Rectangle 49">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3" y="4428069"/>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CEDFAF1-BF48-4527-B22A-3FAF57E72C95}"/>
              </a:ext>
            </a:extLst>
          </p:cNvPr>
          <p:cNvSpPr>
            <a:spLocks noGrp="1"/>
          </p:cNvSpPr>
          <p:nvPr>
            <p:ph type="title"/>
          </p:nvPr>
        </p:nvSpPr>
        <p:spPr>
          <a:xfrm>
            <a:off x="596716" y="4837362"/>
            <a:ext cx="10993549" cy="895244"/>
          </a:xfrm>
        </p:spPr>
        <p:txBody>
          <a:bodyPr vert="horz" lIns="91440" tIns="45720" rIns="91440" bIns="45720" rtlCol="0" anchor="b">
            <a:normAutofit/>
          </a:bodyPr>
          <a:lstStyle/>
          <a:p>
            <a:pPr algn="ctr" defTabSz="457189"/>
            <a:r>
              <a:rPr lang="en-US" sz="4000" dirty="0"/>
              <a:t>askJAN.org Resources</a:t>
            </a:r>
          </a:p>
        </p:txBody>
      </p:sp>
      <p:sp>
        <p:nvSpPr>
          <p:cNvPr id="3" name="Slide Number Placeholder 3">
            <a:extLst>
              <a:ext uri="{FF2B5EF4-FFF2-40B4-BE49-F238E27FC236}">
                <a16:creationId xmlns:a16="http://schemas.microsoft.com/office/drawing/2014/main" id="{0F5256BB-2737-ED04-07A2-952379DAD5B4}"/>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chemeClr val="bg1"/>
                </a:solidFill>
                <a:latin typeface="Arial Nova" panose="020B0504020202020204" pitchFamily="34" charset="0"/>
              </a:rPr>
              <a:pPr>
                <a:lnSpc>
                  <a:spcPct val="90000"/>
                </a:lnSpc>
                <a:spcAft>
                  <a:spcPts val="600"/>
                </a:spcAft>
                <a:defRPr/>
              </a:pPr>
              <a:t>29</a:t>
            </a:fld>
            <a:endParaRPr lang="en-US" sz="16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394446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Gill Sans MT" panose="020B0502020104020203"/>
            </a:endParaRPr>
          </a:p>
        </p:txBody>
      </p:sp>
      <p:sp>
        <p:nvSpPr>
          <p:cNvPr id="17" name="Rectangle 16">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1194A7-65F6-4CA2-B7B5-BFE3FC9B9A5F}"/>
              </a:ext>
            </a:extLst>
          </p:cNvPr>
          <p:cNvSpPr>
            <a:spLocks noGrp="1"/>
          </p:cNvSpPr>
          <p:nvPr>
            <p:ph type="title"/>
          </p:nvPr>
        </p:nvSpPr>
        <p:spPr>
          <a:xfrm>
            <a:off x="768502" y="1285828"/>
            <a:ext cx="3089189" cy="1367981"/>
          </a:xfrm>
        </p:spPr>
        <p:txBody>
          <a:bodyPr anchor="ctr">
            <a:normAutofit/>
          </a:bodyPr>
          <a:lstStyle/>
          <a:p>
            <a:r>
              <a:rPr lang="en-US" sz="2500" dirty="0"/>
              <a:t>Job</a:t>
            </a:r>
            <a:br>
              <a:rPr lang="en-US" sz="2500" dirty="0"/>
            </a:br>
            <a:r>
              <a:rPr lang="en-US" sz="2500" dirty="0"/>
              <a:t>Accommodation</a:t>
            </a:r>
            <a:br>
              <a:rPr lang="en-US" sz="2500" dirty="0"/>
            </a:br>
            <a:r>
              <a:rPr lang="en-US" sz="2500" dirty="0"/>
              <a:t>Network</a:t>
            </a:r>
          </a:p>
        </p:txBody>
      </p:sp>
      <p:sp>
        <p:nvSpPr>
          <p:cNvPr id="19" name="Rectangle 18">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0138BDC-FCF5-42AC-A9F1-C5C7586C695D}"/>
              </a:ext>
            </a:extLst>
          </p:cNvPr>
          <p:cNvSpPr>
            <a:spLocks noGrp="1"/>
          </p:cNvSpPr>
          <p:nvPr>
            <p:ph idx="1"/>
          </p:nvPr>
        </p:nvSpPr>
        <p:spPr>
          <a:xfrm>
            <a:off x="4333441" y="3387438"/>
            <a:ext cx="7314379" cy="3158327"/>
          </a:xfrm>
        </p:spPr>
        <p:txBody>
          <a:bodyPr>
            <a:normAutofit/>
          </a:bodyPr>
          <a:lstStyle/>
          <a:p>
            <a:pPr>
              <a:lnSpc>
                <a:spcPct val="90000"/>
              </a:lnSpc>
            </a:pPr>
            <a:r>
              <a:rPr lang="en-US" sz="2400" dirty="0"/>
              <a:t>Established in 1983</a:t>
            </a:r>
          </a:p>
          <a:p>
            <a:pPr>
              <a:lnSpc>
                <a:spcPct val="90000"/>
              </a:lnSpc>
            </a:pPr>
            <a:r>
              <a:rPr lang="en-US" sz="2400" dirty="0"/>
              <a:t>National, free consulting service</a:t>
            </a:r>
          </a:p>
          <a:p>
            <a:pPr>
              <a:lnSpc>
                <a:spcPct val="90000"/>
              </a:lnSpc>
            </a:pPr>
            <a:r>
              <a:rPr lang="en-US" sz="2400" dirty="0"/>
              <a:t>Expert, trusted, confidential guidance on job accommodations and disability employment issues</a:t>
            </a:r>
          </a:p>
          <a:p>
            <a:pPr>
              <a:lnSpc>
                <a:spcPct val="90000"/>
              </a:lnSpc>
            </a:pPr>
            <a:r>
              <a:rPr lang="en-US" sz="2400" dirty="0"/>
              <a:t>A service of the U.S. Department of Labor’s </a:t>
            </a:r>
            <a:br>
              <a:rPr lang="en-US" sz="2400" dirty="0"/>
            </a:br>
            <a:r>
              <a:rPr lang="en-US" sz="2400" dirty="0"/>
              <a:t>Office of Disability Employment Policy/ODEP</a:t>
            </a:r>
            <a:endParaRPr lang="en-US" sz="1400" dirty="0"/>
          </a:p>
        </p:txBody>
      </p:sp>
      <p:sp>
        <p:nvSpPr>
          <p:cNvPr id="4" name="Slide Number Placeholder 3">
            <a:extLst>
              <a:ext uri="{FF2B5EF4-FFF2-40B4-BE49-F238E27FC236}">
                <a16:creationId xmlns:a16="http://schemas.microsoft.com/office/drawing/2014/main" id="{25AD9948-07D6-4F42-A1E1-E6785450A5E6}"/>
              </a:ext>
            </a:extLst>
          </p:cNvPr>
          <p:cNvSpPr>
            <a:spLocks noGrp="1"/>
          </p:cNvSpPr>
          <p:nvPr>
            <p:ph type="sldNum" sz="quarter" idx="12"/>
          </p:nvPr>
        </p:nvSpPr>
        <p:spPr>
          <a:xfrm>
            <a:off x="10692959" y="88519"/>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3</a:t>
            </a:fld>
            <a:endParaRPr lang="en-US" sz="1600" dirty="0">
              <a:solidFill>
                <a:srgbClr val="002060"/>
              </a:solidFill>
              <a:latin typeface="Arial Nova" panose="020B0504020202020204" pitchFamily="34" charset="0"/>
            </a:endParaRPr>
          </a:p>
        </p:txBody>
      </p:sp>
      <p:pic>
        <p:nvPicPr>
          <p:cNvPr id="6" name="Picture 5">
            <a:extLst>
              <a:ext uri="{FF2B5EF4-FFF2-40B4-BE49-F238E27FC236}">
                <a16:creationId xmlns:a16="http://schemas.microsoft.com/office/drawing/2014/main" id="{11281E5E-C701-4763-8979-3E07A4CEFD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65653" y="561521"/>
            <a:ext cx="7449959" cy="2816596"/>
          </a:xfrm>
          <a:prstGeom prst="rect">
            <a:avLst/>
          </a:prstGeom>
        </p:spPr>
      </p:pic>
    </p:spTree>
    <p:extLst>
      <p:ext uri="{BB962C8B-B14F-4D97-AF65-F5344CB8AC3E}">
        <p14:creationId xmlns:p14="http://schemas.microsoft.com/office/powerpoint/2010/main" val="3912157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9"/>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9"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4CABFC5-356C-4FF1-BCB4-6B016A8BDF75}"/>
              </a:ext>
            </a:extLst>
          </p:cNvPr>
          <p:cNvSpPr>
            <a:spLocks noGrp="1"/>
          </p:cNvSpPr>
          <p:nvPr>
            <p:ph type="title" idx="4294967295"/>
          </p:nvPr>
        </p:nvSpPr>
        <p:spPr>
          <a:xfrm>
            <a:off x="590551" y="841376"/>
            <a:ext cx="3409951" cy="5068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spcBef>
                <a:spcPts val="0"/>
              </a:spcBef>
              <a:spcAft>
                <a:spcPts val="1200"/>
              </a:spcAft>
              <a:buClr>
                <a:schemeClr val="accent1"/>
              </a:buClr>
              <a:buSzPct val="92000"/>
              <a:defRPr/>
            </a:pPr>
            <a:r>
              <a:rPr lang="en-US" dirty="0">
                <a:solidFill>
                  <a:prstClr val="white"/>
                </a:solidFill>
                <a:latin typeface="Gill Sans MT" panose="020B0502020104020203"/>
              </a:rPr>
              <a:t>Interactive </a:t>
            </a:r>
            <a:br>
              <a:rPr lang="en-US" dirty="0">
                <a:solidFill>
                  <a:prstClr val="white"/>
                </a:solidFill>
                <a:latin typeface="Gill Sans MT" panose="020B0502020104020203"/>
              </a:rPr>
            </a:br>
            <a:r>
              <a:rPr lang="en-US" dirty="0">
                <a:solidFill>
                  <a:prstClr val="white"/>
                </a:solidFill>
                <a:latin typeface="Gill Sans MT" panose="020B0502020104020203"/>
              </a:rPr>
              <a:t>Process</a:t>
            </a:r>
          </a:p>
          <a:p>
            <a:pPr defTabSz="914354" fontAlgn="base">
              <a:spcBef>
                <a:spcPts val="1200"/>
              </a:spcBef>
              <a:spcAft>
                <a:spcPct val="0"/>
              </a:spcAft>
              <a:defRPr/>
            </a:pPr>
            <a:r>
              <a:rPr lang="en-US" sz="2400" cap="none" dirty="0">
                <a:solidFill>
                  <a:prstClr val="white"/>
                </a:solidFill>
                <a:latin typeface="Arial Nova" panose="020B0504020202020204" pitchFamily="34" charset="0"/>
              </a:rPr>
              <a:t>A process for collaboratively identifying accommodation solutions</a:t>
            </a:r>
            <a:br>
              <a:rPr lang="en-US" sz="2400" cap="none" dirty="0">
                <a:solidFill>
                  <a:prstClr val="white"/>
                </a:solidFill>
                <a:latin typeface="Arial Nova" panose="020B0504020202020204" pitchFamily="34" charset="0"/>
              </a:rPr>
            </a:br>
            <a:br>
              <a:rPr lang="en-US" sz="2400" cap="none" dirty="0">
                <a:solidFill>
                  <a:prstClr val="white"/>
                </a:solidFill>
                <a:latin typeface="Arial Nova" panose="020B0504020202020204" pitchFamily="34" charset="0"/>
              </a:rPr>
            </a:br>
            <a:r>
              <a:rPr lang="en-US" sz="2200" cap="none" dirty="0">
                <a:latin typeface="Arial" pitchFamily="34" charset="0"/>
                <a:ea typeface="+mn-ea"/>
                <a:cs typeface="Arial" pitchFamily="34" charset="0"/>
              </a:rPr>
              <a:t>AskJAN.org A to Z Topic: </a:t>
            </a:r>
            <a:r>
              <a:rPr lang="en-US" sz="2200" cap="none" dirty="0">
                <a:solidFill>
                  <a:schemeClr val="accent2">
                    <a:lumMod val="60000"/>
                    <a:lumOff val="40000"/>
                  </a:schemeClr>
                </a:solidFill>
                <a:latin typeface="Arial Nova" panose="020B0504020202020204" pitchFamily="34" charset="0"/>
                <a:ea typeface="+mn-ea"/>
                <a:cs typeface="Arial" pitchFamily="34" charset="0"/>
                <a:hlinkClick r:id="rId3">
                  <a:extLst>
                    <a:ext uri="{A12FA001-AC4F-418D-AE19-62706E023703}">
                      <ahyp:hlinkClr xmlns:ahyp="http://schemas.microsoft.com/office/drawing/2018/hyperlinkcolor" val="tx"/>
                    </a:ext>
                  </a:extLst>
                </a:hlinkClick>
              </a:rPr>
              <a:t>Interactive Process</a:t>
            </a:r>
            <a:endParaRPr lang="en-US" sz="2400" cap="none" dirty="0">
              <a:solidFill>
                <a:schemeClr val="accent2">
                  <a:lumMod val="60000"/>
                  <a:lumOff val="40000"/>
                </a:schemeClr>
              </a:solidFill>
              <a:latin typeface="Arial Nova" panose="020B0504020202020204" pitchFamily="34" charset="0"/>
              <a:ea typeface="+mn-ea"/>
              <a:cs typeface="Arial" panose="020B0604020202020204" pitchFamily="34" charset="0"/>
            </a:endParaRPr>
          </a:p>
        </p:txBody>
      </p:sp>
      <p:pic>
        <p:nvPicPr>
          <p:cNvPr id="4" name="Picture 3" descr="Step 1: Recognizing an Accommodation request&#10;Step 2: Gathering Information&#10;Step 3: Exploring Accommodation Options&#10;Step 4: Choosing an Accommodation&#10;Step 5: Implementing the Accommodation&#10;Step 6: Monitoring the Accommodation">
            <a:extLst>
              <a:ext uri="{FF2B5EF4-FFF2-40B4-BE49-F238E27FC236}">
                <a16:creationId xmlns:a16="http://schemas.microsoft.com/office/drawing/2014/main" id="{1B984581-8A73-42E3-8E5F-3D0AAED2F1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2468" y="1076821"/>
            <a:ext cx="7459360" cy="4971059"/>
          </a:xfrm>
          <a:prstGeom prst="rect">
            <a:avLst/>
          </a:prstGeom>
        </p:spPr>
      </p:pic>
      <p:sp>
        <p:nvSpPr>
          <p:cNvPr id="2" name="Slide Number Placeholder 3">
            <a:extLst>
              <a:ext uri="{FF2B5EF4-FFF2-40B4-BE49-F238E27FC236}">
                <a16:creationId xmlns:a16="http://schemas.microsoft.com/office/drawing/2014/main" id="{D2181138-E25D-1275-27A2-C9252AC9AE19}"/>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30</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699517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90A9-A4F1-C23C-85CB-D46AD9E09A96}"/>
              </a:ext>
            </a:extLst>
          </p:cNvPr>
          <p:cNvSpPr>
            <a:spLocks noGrp="1"/>
          </p:cNvSpPr>
          <p:nvPr>
            <p:ph type="title"/>
          </p:nvPr>
        </p:nvSpPr>
        <p:spPr/>
        <p:txBody>
          <a:bodyPr/>
          <a:lstStyle/>
          <a:p>
            <a:r>
              <a:rPr lang="pl-PL" dirty="0"/>
              <a:t>AskJAN.org A to Z</a:t>
            </a:r>
            <a:endParaRPr lang="en-US" dirty="0"/>
          </a:p>
        </p:txBody>
      </p:sp>
      <p:sp>
        <p:nvSpPr>
          <p:cNvPr id="8" name="Content Placeholder 2">
            <a:extLst>
              <a:ext uri="{FF2B5EF4-FFF2-40B4-BE49-F238E27FC236}">
                <a16:creationId xmlns:a16="http://schemas.microsoft.com/office/drawing/2014/main" id="{EA989592-2F0E-E452-7DF4-0F8735AB3E70}"/>
              </a:ext>
            </a:extLst>
          </p:cNvPr>
          <p:cNvSpPr>
            <a:spLocks noGrp="1"/>
          </p:cNvSpPr>
          <p:nvPr>
            <p:ph idx="1"/>
          </p:nvPr>
        </p:nvSpPr>
        <p:spPr>
          <a:xfrm>
            <a:off x="2876139" y="2212367"/>
            <a:ext cx="6439711" cy="591886"/>
          </a:xfrm>
        </p:spPr>
        <p:txBody>
          <a:bodyPr/>
          <a:lstStyle/>
          <a:p>
            <a:pPr marL="0" indent="0" algn="ctr">
              <a:buNone/>
            </a:pPr>
            <a:r>
              <a:rPr lang="en-US" dirty="0">
                <a:solidFill>
                  <a:schemeClr val="accent2">
                    <a:lumMod val="75000"/>
                  </a:schemeClr>
                </a:solidFill>
                <a:hlinkClick r:id="rId2">
                  <a:extLst>
                    <a:ext uri="{A12FA001-AC4F-418D-AE19-62706E023703}">
                      <ahyp:hlinkClr xmlns:ahyp="http://schemas.microsoft.com/office/drawing/2018/hyperlinkcolor" val="tx"/>
                    </a:ext>
                  </a:extLst>
                </a:hlinkClick>
              </a:rPr>
              <a:t>A to Z of Disabilities and Accommodations</a:t>
            </a:r>
            <a:endParaRPr lang="en-US" dirty="0">
              <a:solidFill>
                <a:schemeClr val="accent2">
                  <a:lumMod val="75000"/>
                </a:schemeClr>
              </a:solidFill>
            </a:endParaRPr>
          </a:p>
        </p:txBody>
      </p:sp>
      <p:sp>
        <p:nvSpPr>
          <p:cNvPr id="4" name="Slide Number Placeholder 3">
            <a:extLst>
              <a:ext uri="{FF2B5EF4-FFF2-40B4-BE49-F238E27FC236}">
                <a16:creationId xmlns:a16="http://schemas.microsoft.com/office/drawing/2014/main" id="{74693BD1-5ADB-0018-50D8-F7C0DD2039D2}"/>
              </a:ext>
            </a:extLst>
          </p:cNvPr>
          <p:cNvSpPr>
            <a:spLocks noGrp="1"/>
          </p:cNvSpPr>
          <p:nvPr>
            <p:ph type="sldNum" sz="quarter" idx="12"/>
          </p:nvPr>
        </p:nvSpPr>
        <p:spPr>
          <a:xfrm>
            <a:off x="11022562" y="70117"/>
            <a:ext cx="717635" cy="33500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pic>
        <p:nvPicPr>
          <p:cNvPr id="12" name="Picture 11" descr="By Disability&#10;By Limitation&#10;By Work-Related Function&#10;By Topic&#10;By Accommodation">
            <a:extLst>
              <a:ext uri="{FF2B5EF4-FFF2-40B4-BE49-F238E27FC236}">
                <a16:creationId xmlns:a16="http://schemas.microsoft.com/office/drawing/2014/main" id="{6DDCD214-81D3-FEAE-9C20-2DE8B0CCB212}"/>
              </a:ext>
            </a:extLst>
          </p:cNvPr>
          <p:cNvPicPr>
            <a:picLocks noChangeAspect="1"/>
          </p:cNvPicPr>
          <p:nvPr/>
        </p:nvPicPr>
        <p:blipFill>
          <a:blip r:embed="rId3"/>
          <a:stretch>
            <a:fillRect/>
          </a:stretch>
        </p:blipFill>
        <p:spPr>
          <a:xfrm>
            <a:off x="286004" y="3300664"/>
            <a:ext cx="11619983" cy="2389839"/>
          </a:xfrm>
          <a:prstGeom prst="rect">
            <a:avLst/>
          </a:prstGeom>
        </p:spPr>
      </p:pic>
    </p:spTree>
    <p:extLst>
      <p:ext uri="{BB962C8B-B14F-4D97-AF65-F5344CB8AC3E}">
        <p14:creationId xmlns:p14="http://schemas.microsoft.com/office/powerpoint/2010/main" val="1264814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C5F4-ABEC-7BF7-B672-D0BA313C0E9F}"/>
              </a:ext>
            </a:extLst>
          </p:cNvPr>
          <p:cNvSpPr>
            <a:spLocks noGrp="1"/>
          </p:cNvSpPr>
          <p:nvPr>
            <p:ph type="title"/>
          </p:nvPr>
        </p:nvSpPr>
        <p:spPr/>
        <p:txBody>
          <a:bodyPr/>
          <a:lstStyle/>
          <a:p>
            <a:r>
              <a:rPr lang="en-US" dirty="0"/>
              <a:t>AskJAN.org by Disability</a:t>
            </a:r>
          </a:p>
        </p:txBody>
      </p:sp>
      <p:sp>
        <p:nvSpPr>
          <p:cNvPr id="4" name="Slide Number Placeholder 3">
            <a:extLst>
              <a:ext uri="{FF2B5EF4-FFF2-40B4-BE49-F238E27FC236}">
                <a16:creationId xmlns:a16="http://schemas.microsoft.com/office/drawing/2014/main" id="{F9705D4F-2195-1819-005D-31391EFAA87C}"/>
              </a:ext>
            </a:extLst>
          </p:cNvPr>
          <p:cNvSpPr>
            <a:spLocks noGrp="1"/>
          </p:cNvSpPr>
          <p:nvPr>
            <p:ph type="sldNum" sz="quarter" idx="12"/>
          </p:nvPr>
        </p:nvSpPr>
        <p:spPr>
          <a:xfrm>
            <a:off x="11022562" y="70117"/>
            <a:ext cx="717635" cy="33500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
        <p:nvSpPr>
          <p:cNvPr id="6" name="Rectangle 5">
            <a:extLst>
              <a:ext uri="{FF2B5EF4-FFF2-40B4-BE49-F238E27FC236}">
                <a16:creationId xmlns:a16="http://schemas.microsoft.com/office/drawing/2014/main" id="{D2CE4CFD-5538-5458-1045-E6E04AE6742D}"/>
              </a:ext>
              <a:ext uri="{C183D7F6-B498-43B3-948B-1728B52AA6E4}">
                <adec:decorative xmlns:adec="http://schemas.microsoft.com/office/drawing/2017/decorative" val="1"/>
              </a:ext>
            </a:extLst>
          </p:cNvPr>
          <p:cNvSpPr/>
          <p:nvPr/>
        </p:nvSpPr>
        <p:spPr>
          <a:xfrm>
            <a:off x="10194586" y="5992238"/>
            <a:ext cx="1877439" cy="680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Content Placeholder 4" descr="AskJAN.org by Disability page&#10;e.g., anxiety disorder, COVID-19, intellectual impairment, quadriplegia, etc.">
            <a:extLst>
              <a:ext uri="{FF2B5EF4-FFF2-40B4-BE49-F238E27FC236}">
                <a16:creationId xmlns:a16="http://schemas.microsoft.com/office/drawing/2014/main" id="{0D696EF7-9EB2-10A7-FD09-612D7C92509C}"/>
              </a:ext>
            </a:extLst>
          </p:cNvPr>
          <p:cNvPicPr>
            <a:picLocks noGrp="1" noChangeAspect="1"/>
          </p:cNvPicPr>
          <p:nvPr>
            <p:ph idx="1"/>
          </p:nvPr>
        </p:nvPicPr>
        <p:blipFill>
          <a:blip r:embed="rId2"/>
          <a:stretch>
            <a:fillRect/>
          </a:stretch>
        </p:blipFill>
        <p:spPr>
          <a:xfrm>
            <a:off x="910342" y="1925447"/>
            <a:ext cx="10371316" cy="4660178"/>
          </a:xfrm>
          <a:prstGeom prst="rect">
            <a:avLst/>
          </a:prstGeom>
        </p:spPr>
      </p:pic>
    </p:spTree>
    <p:extLst>
      <p:ext uri="{BB962C8B-B14F-4D97-AF65-F5344CB8AC3E}">
        <p14:creationId xmlns:p14="http://schemas.microsoft.com/office/powerpoint/2010/main" val="1385597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F04-12F4-48E2-9648-81D2EF3ACED5}"/>
              </a:ext>
            </a:extLst>
          </p:cNvPr>
          <p:cNvSpPr>
            <a:spLocks noGrp="1"/>
          </p:cNvSpPr>
          <p:nvPr>
            <p:ph type="title"/>
          </p:nvPr>
        </p:nvSpPr>
        <p:spPr/>
        <p:txBody>
          <a:bodyPr/>
          <a:lstStyle/>
          <a:p>
            <a:r>
              <a:rPr lang="en-US" dirty="0"/>
              <a:t>AskJAN.org by Limitation</a:t>
            </a:r>
          </a:p>
        </p:txBody>
      </p:sp>
      <p:pic>
        <p:nvPicPr>
          <p:cNvPr id="8" name="Picture 7" descr="AskJAN.org by limitation page&#10;e.g., attentiveness, fine motor, hard of hearing, suppressed immune system, etc.">
            <a:extLst>
              <a:ext uri="{FF2B5EF4-FFF2-40B4-BE49-F238E27FC236}">
                <a16:creationId xmlns:a16="http://schemas.microsoft.com/office/drawing/2014/main" id="{801B524D-031C-4590-9C4E-41B2B317DEAE}"/>
              </a:ext>
            </a:extLst>
          </p:cNvPr>
          <p:cNvPicPr>
            <a:picLocks noChangeAspect="1"/>
          </p:cNvPicPr>
          <p:nvPr/>
        </p:nvPicPr>
        <p:blipFill>
          <a:blip r:embed="rId3"/>
          <a:stretch>
            <a:fillRect/>
          </a:stretch>
        </p:blipFill>
        <p:spPr>
          <a:xfrm>
            <a:off x="2596804" y="1917700"/>
            <a:ext cx="6750053" cy="4876800"/>
          </a:xfrm>
          <a:prstGeom prst="rect">
            <a:avLst/>
          </a:prstGeom>
        </p:spPr>
      </p:pic>
      <p:sp>
        <p:nvSpPr>
          <p:cNvPr id="3" name="Slide Number Placeholder 3">
            <a:extLst>
              <a:ext uri="{FF2B5EF4-FFF2-40B4-BE49-F238E27FC236}">
                <a16:creationId xmlns:a16="http://schemas.microsoft.com/office/drawing/2014/main" id="{C5079D78-338D-A1C6-E262-E2177A92F89C}"/>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33</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4283364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F04-12F4-48E2-9648-81D2EF3ACED5}"/>
              </a:ext>
            </a:extLst>
          </p:cNvPr>
          <p:cNvSpPr>
            <a:spLocks noGrp="1"/>
          </p:cNvSpPr>
          <p:nvPr>
            <p:ph type="title"/>
          </p:nvPr>
        </p:nvSpPr>
        <p:spPr/>
        <p:txBody>
          <a:bodyPr/>
          <a:lstStyle/>
          <a:p>
            <a:r>
              <a:rPr lang="en-US" dirty="0"/>
              <a:t>AskJAN.org by Limitation — decreased stamina/fatigue</a:t>
            </a:r>
          </a:p>
        </p:txBody>
      </p:sp>
      <p:pic>
        <p:nvPicPr>
          <p:cNvPr id="7" name="Picture 6" descr="AskJAN.org by limitation- decreased stamina/fatigue">
            <a:extLst>
              <a:ext uri="{FF2B5EF4-FFF2-40B4-BE49-F238E27FC236}">
                <a16:creationId xmlns:a16="http://schemas.microsoft.com/office/drawing/2014/main" id="{E0D028F6-20A3-B3B9-AC62-8ED6F778E6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2072640" y="1889822"/>
            <a:ext cx="8046720" cy="4754880"/>
          </a:xfrm>
          <a:prstGeom prst="rect">
            <a:avLst/>
          </a:prstGeom>
        </p:spPr>
      </p:pic>
      <p:sp>
        <p:nvSpPr>
          <p:cNvPr id="5" name="Slide Number Placeholder 3">
            <a:extLst>
              <a:ext uri="{FF2B5EF4-FFF2-40B4-BE49-F238E27FC236}">
                <a16:creationId xmlns:a16="http://schemas.microsoft.com/office/drawing/2014/main" id="{D018842B-258C-2C0D-E1D2-250924A06950}"/>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34</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144992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8838-8C54-F24F-D2A6-E2F00E5AAB76}"/>
              </a:ext>
            </a:extLst>
          </p:cNvPr>
          <p:cNvSpPr>
            <a:spLocks noGrp="1"/>
          </p:cNvSpPr>
          <p:nvPr>
            <p:ph type="title"/>
          </p:nvPr>
        </p:nvSpPr>
        <p:spPr/>
        <p:txBody>
          <a:bodyPr/>
          <a:lstStyle/>
          <a:p>
            <a:r>
              <a:rPr lang="en-US" dirty="0"/>
              <a:t>AskJAN.org by Topic</a:t>
            </a:r>
          </a:p>
        </p:txBody>
      </p:sp>
      <p:pic>
        <p:nvPicPr>
          <p:cNvPr id="5" name="Content Placeholder 6" descr="AskJAN.org by Topic&#10;e.g., ADA Amendments Act, ergonomics, telework">
            <a:extLst>
              <a:ext uri="{FF2B5EF4-FFF2-40B4-BE49-F238E27FC236}">
                <a16:creationId xmlns:a16="http://schemas.microsoft.com/office/drawing/2014/main" id="{D3A1E81D-63D6-BAB0-9678-576C2B599CF9}"/>
              </a:ext>
            </a:extLst>
          </p:cNvPr>
          <p:cNvPicPr>
            <a:picLocks noGrp="1" noChangeAspect="1"/>
          </p:cNvPicPr>
          <p:nvPr>
            <p:ph idx="1"/>
          </p:nvPr>
        </p:nvPicPr>
        <p:blipFill>
          <a:blip r:embed="rId2"/>
          <a:stretch>
            <a:fillRect/>
          </a:stretch>
        </p:blipFill>
        <p:spPr>
          <a:xfrm>
            <a:off x="1902492" y="1886536"/>
            <a:ext cx="8387016" cy="4718544"/>
          </a:xfrm>
          <a:prstGeom prst="rect">
            <a:avLst/>
          </a:prstGeom>
        </p:spPr>
      </p:pic>
      <p:sp>
        <p:nvSpPr>
          <p:cNvPr id="3" name="Slide Number Placeholder 3">
            <a:extLst>
              <a:ext uri="{FF2B5EF4-FFF2-40B4-BE49-F238E27FC236}">
                <a16:creationId xmlns:a16="http://schemas.microsoft.com/office/drawing/2014/main" id="{8CAA73AB-2681-730C-C9FC-22256FBBF1C5}"/>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35</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256775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56F9-B5F5-407A-9635-08C887D26D6F}"/>
              </a:ext>
            </a:extLst>
          </p:cNvPr>
          <p:cNvSpPr>
            <a:spLocks noGrp="1"/>
          </p:cNvSpPr>
          <p:nvPr>
            <p:ph type="title"/>
          </p:nvPr>
        </p:nvSpPr>
        <p:spPr/>
        <p:txBody>
          <a:bodyPr/>
          <a:lstStyle/>
          <a:p>
            <a:r>
              <a:rPr lang="en-US" dirty="0"/>
              <a:t>AskJAN.org by Topic — performance</a:t>
            </a:r>
          </a:p>
        </p:txBody>
      </p:sp>
      <p:pic>
        <p:nvPicPr>
          <p:cNvPr id="7" name="Picture 6" descr="AskJAN.org by topic- performance&#10;">
            <a:extLst>
              <a:ext uri="{FF2B5EF4-FFF2-40B4-BE49-F238E27FC236}">
                <a16:creationId xmlns:a16="http://schemas.microsoft.com/office/drawing/2014/main" id="{5F72DADE-226E-51DF-C1BA-CAFCB22E3171}"/>
              </a:ext>
            </a:extLst>
          </p:cNvPr>
          <p:cNvPicPr>
            <a:picLocks noChangeAspect="1"/>
          </p:cNvPicPr>
          <p:nvPr/>
        </p:nvPicPr>
        <p:blipFill>
          <a:blip r:embed="rId3"/>
          <a:stretch>
            <a:fillRect/>
          </a:stretch>
        </p:blipFill>
        <p:spPr>
          <a:xfrm>
            <a:off x="2099723" y="1917260"/>
            <a:ext cx="7315200" cy="4889368"/>
          </a:xfrm>
          <a:prstGeom prst="rect">
            <a:avLst/>
          </a:prstGeom>
        </p:spPr>
      </p:pic>
      <p:sp>
        <p:nvSpPr>
          <p:cNvPr id="3" name="Slide Number Placeholder 3">
            <a:extLst>
              <a:ext uri="{FF2B5EF4-FFF2-40B4-BE49-F238E27FC236}">
                <a16:creationId xmlns:a16="http://schemas.microsoft.com/office/drawing/2014/main" id="{C2425901-A480-8FAC-9551-0B853C1F2DEA}"/>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36</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825838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BB24-12D2-2781-C233-46444D64CF28}"/>
              </a:ext>
            </a:extLst>
          </p:cNvPr>
          <p:cNvSpPr>
            <a:spLocks noGrp="1"/>
          </p:cNvSpPr>
          <p:nvPr>
            <p:ph type="title"/>
          </p:nvPr>
        </p:nvSpPr>
        <p:spPr/>
        <p:txBody>
          <a:bodyPr/>
          <a:lstStyle/>
          <a:p>
            <a:r>
              <a:rPr lang="en-US" dirty="0"/>
              <a:t>AskJAN.org by Accommodation</a:t>
            </a:r>
          </a:p>
        </p:txBody>
      </p:sp>
      <p:pic>
        <p:nvPicPr>
          <p:cNvPr id="5" name="Picture 4" descr="AskJAN.org by Accommodation &#10;e.g., accessible information, issues with supervisor, light duty, technology">
            <a:extLst>
              <a:ext uri="{FF2B5EF4-FFF2-40B4-BE49-F238E27FC236}">
                <a16:creationId xmlns:a16="http://schemas.microsoft.com/office/drawing/2014/main" id="{CCB89DFD-0F49-BCFF-409F-8D0ED53849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3688" y="1829192"/>
            <a:ext cx="8424624" cy="5028808"/>
          </a:xfrm>
          <a:prstGeom prst="rect">
            <a:avLst/>
          </a:prstGeom>
        </p:spPr>
      </p:pic>
      <p:sp>
        <p:nvSpPr>
          <p:cNvPr id="3" name="Slide Number Placeholder 3">
            <a:extLst>
              <a:ext uri="{FF2B5EF4-FFF2-40B4-BE49-F238E27FC236}">
                <a16:creationId xmlns:a16="http://schemas.microsoft.com/office/drawing/2014/main" id="{340CA333-DF08-1AD3-8D14-D23308B1C463}"/>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37</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854453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Contact JAN for More Information</a:t>
            </a: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extLst>
              <p:ext uri="{D42A27DB-BD31-4B8C-83A1-F6EECF244321}">
                <p14:modId xmlns:p14="http://schemas.microsoft.com/office/powerpoint/2010/main" val="2951545920"/>
              </p:ext>
            </p:extLst>
          </p:nvPr>
        </p:nvGraphicFramePr>
        <p:xfrm>
          <a:off x="581026" y="2181226"/>
          <a:ext cx="11029951" cy="3678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8B16F93-3A8A-4FD3-F4B2-6657C07B8164}"/>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38</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35357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B2A9-6C7F-423E-A5E2-9B78D9C497DE}"/>
              </a:ext>
            </a:extLst>
          </p:cNvPr>
          <p:cNvSpPr>
            <a:spLocks noGrp="1"/>
          </p:cNvSpPr>
          <p:nvPr>
            <p:ph type="title"/>
          </p:nvPr>
        </p:nvSpPr>
        <p:spPr>
          <a:xfrm>
            <a:off x="581192" y="702156"/>
            <a:ext cx="11029616" cy="1013800"/>
          </a:xfrm>
        </p:spPr>
        <p:txBody>
          <a:bodyPr>
            <a:normAutofit/>
          </a:bodyPr>
          <a:lstStyle/>
          <a:p>
            <a:r>
              <a:rPr lang="en-US" dirty="0"/>
              <a:t>Practical Guidance and Technical Assistance</a:t>
            </a:r>
          </a:p>
        </p:txBody>
      </p:sp>
      <p:sp>
        <p:nvSpPr>
          <p:cNvPr id="11" name="Rectangle 1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7"/>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Gill Sans MT" panose="020B0502020104020203"/>
            </a:endParaRPr>
          </a:p>
        </p:txBody>
      </p:sp>
      <p:pic>
        <p:nvPicPr>
          <p:cNvPr id="6" name="Picture 5">
            <a:extLst>
              <a:ext uri="{FF2B5EF4-FFF2-40B4-BE49-F238E27FC236}">
                <a16:creationId xmlns:a16="http://schemas.microsoft.com/office/drawing/2014/main" id="{BEFF9B82-A3A5-4863-81B7-6B1AC186B82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6" y="3124927"/>
            <a:ext cx="4962525" cy="2121479"/>
          </a:xfrm>
          <a:prstGeom prst="rect">
            <a:avLst/>
          </a:prstGeom>
        </p:spPr>
      </p:pic>
      <p:sp>
        <p:nvSpPr>
          <p:cNvPr id="3" name="Content Placeholder 2">
            <a:extLst>
              <a:ext uri="{FF2B5EF4-FFF2-40B4-BE49-F238E27FC236}">
                <a16:creationId xmlns:a16="http://schemas.microsoft.com/office/drawing/2014/main" id="{93A13F76-ABBE-491B-ABA7-07BF8829DC85}"/>
              </a:ext>
            </a:extLst>
          </p:cNvPr>
          <p:cNvSpPr>
            <a:spLocks noGrp="1"/>
          </p:cNvSpPr>
          <p:nvPr>
            <p:ph idx="1"/>
          </p:nvPr>
        </p:nvSpPr>
        <p:spPr>
          <a:xfrm>
            <a:off x="6335806" y="2180497"/>
            <a:ext cx="5275001" cy="4045683"/>
          </a:xfrm>
        </p:spPr>
        <p:txBody>
          <a:bodyPr>
            <a:noAutofit/>
          </a:bodyPr>
          <a:lstStyle/>
          <a:p>
            <a:pPr marL="0" indent="0">
              <a:spcBef>
                <a:spcPts val="576"/>
              </a:spcBef>
              <a:buNone/>
            </a:pPr>
            <a:r>
              <a:rPr lang="en-US" sz="2400" dirty="0"/>
              <a:t>JAN provides free one-on-one practical guidance and technical assistance on:</a:t>
            </a:r>
          </a:p>
          <a:p>
            <a:pPr marL="612894" lvl="2" indent="-342900">
              <a:spcBef>
                <a:spcPts val="576"/>
              </a:spcBef>
              <a:buClr>
                <a:srgbClr val="002060"/>
              </a:buClr>
            </a:pPr>
            <a:r>
              <a:rPr lang="en-US" sz="2200" dirty="0">
                <a:latin typeface="Arial Nova" panose="020B0504020202020204" pitchFamily="34" charset="0"/>
              </a:rPr>
              <a:t>Job accommodation solutions</a:t>
            </a:r>
          </a:p>
          <a:p>
            <a:pPr marL="612894" lvl="2" indent="-342900">
              <a:spcBef>
                <a:spcPts val="576"/>
              </a:spcBef>
              <a:buClr>
                <a:srgbClr val="002060"/>
              </a:buClr>
            </a:pPr>
            <a:r>
              <a:rPr lang="en-US" sz="2200" dirty="0">
                <a:latin typeface="Arial Nova" panose="020B0504020202020204" pitchFamily="34" charset="0"/>
              </a:rPr>
              <a:t>Title I of the Americans with Disabilities Act (ADA) and </a:t>
            </a:r>
            <a:br>
              <a:rPr lang="en-US" sz="2200" dirty="0">
                <a:latin typeface="Arial Nova" panose="020B0504020202020204" pitchFamily="34" charset="0"/>
              </a:rPr>
            </a:br>
            <a:r>
              <a:rPr lang="en-US" sz="2200" dirty="0">
                <a:latin typeface="Arial Nova" panose="020B0504020202020204" pitchFamily="34" charset="0"/>
              </a:rPr>
              <a:t>related legislation</a:t>
            </a:r>
          </a:p>
          <a:p>
            <a:pPr marL="612894" lvl="2" indent="-342900">
              <a:spcBef>
                <a:spcPts val="576"/>
              </a:spcBef>
              <a:buClr>
                <a:srgbClr val="002060"/>
              </a:buClr>
            </a:pPr>
            <a:r>
              <a:rPr lang="en-US" sz="2200" dirty="0">
                <a:latin typeface="Arial Nova" panose="020B0504020202020204" pitchFamily="34" charset="0"/>
              </a:rPr>
              <a:t>Self-employment and entrepreneurship options </a:t>
            </a:r>
            <a:br>
              <a:rPr lang="en-US" sz="2200" dirty="0">
                <a:latin typeface="Arial Nova" panose="020B0504020202020204" pitchFamily="34" charset="0"/>
              </a:rPr>
            </a:br>
            <a:r>
              <a:rPr lang="en-US" sz="2200" dirty="0">
                <a:latin typeface="Arial Nova" panose="020B0504020202020204" pitchFamily="34" charset="0"/>
              </a:rPr>
              <a:t>for people with disabilities</a:t>
            </a:r>
          </a:p>
        </p:txBody>
      </p:sp>
      <p:sp>
        <p:nvSpPr>
          <p:cNvPr id="4" name="Slide Number Placeholder 3">
            <a:extLst>
              <a:ext uri="{FF2B5EF4-FFF2-40B4-BE49-F238E27FC236}">
                <a16:creationId xmlns:a16="http://schemas.microsoft.com/office/drawing/2014/main" id="{E3B8B0A3-9B2B-4B03-BACE-31C6737EF97C}"/>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4</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54819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6" name="Picture 5">
            <a:extLst>
              <a:ext uri="{FF2B5EF4-FFF2-40B4-BE49-F238E27FC236}">
                <a16:creationId xmlns:a16="http://schemas.microsoft.com/office/drawing/2014/main" id="{08B8D297-2179-B641-F1ED-4EDA0A12502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 y="10"/>
            <a:ext cx="12191980" cy="6857991"/>
          </a:xfrm>
          <a:prstGeom prst="rect">
            <a:avLst/>
          </a:prstGeom>
        </p:spPr>
      </p:pic>
      <p:grpSp>
        <p:nvGrpSpPr>
          <p:cNvPr id="22" name="Group 21">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5" y="453643"/>
            <a:ext cx="11298933" cy="98555"/>
            <a:chOff x="446534" y="453643"/>
            <a:chExt cx="11298933" cy="98554"/>
          </a:xfrm>
        </p:grpSpPr>
        <p:sp>
          <p:nvSpPr>
            <p:cNvPr id="23" name="Rectangle 22">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7" name="Rectangle 26">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3" y="4428069"/>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 name="Content Placeholder 6">
            <a:extLst>
              <a:ext uri="{FF2B5EF4-FFF2-40B4-BE49-F238E27FC236}">
                <a16:creationId xmlns:a16="http://schemas.microsoft.com/office/drawing/2014/main" id="{8254940F-DE7C-4771-B1E4-CD5B9A977A41}"/>
              </a:ext>
            </a:extLst>
          </p:cNvPr>
          <p:cNvSpPr>
            <a:spLocks noGrp="1"/>
          </p:cNvSpPr>
          <p:nvPr>
            <p:ph type="title" idx="4294967295"/>
          </p:nvPr>
        </p:nvSpPr>
        <p:spPr>
          <a:xfrm>
            <a:off x="581191" y="4917091"/>
            <a:ext cx="10993549" cy="89524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spcAft>
                <a:spcPts val="600"/>
              </a:spcAft>
              <a:buClr>
                <a:schemeClr val="accent1"/>
              </a:buClr>
              <a:buSzPct val="92000"/>
              <a:defRPr/>
            </a:pPr>
            <a:r>
              <a:rPr lang="en-US" sz="4000" dirty="0"/>
              <a:t>HIDDEN DISABILITIES</a:t>
            </a:r>
          </a:p>
        </p:txBody>
      </p:sp>
      <p:sp>
        <p:nvSpPr>
          <p:cNvPr id="2" name="Slide Number Placeholder 3">
            <a:extLst>
              <a:ext uri="{FF2B5EF4-FFF2-40B4-BE49-F238E27FC236}">
                <a16:creationId xmlns:a16="http://schemas.microsoft.com/office/drawing/2014/main" id="{3F625A03-0956-5F9D-CABB-198B898978C9}"/>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chemeClr val="bg1"/>
                </a:solidFill>
                <a:latin typeface="Arial Nova" panose="020B0504020202020204" pitchFamily="34" charset="0"/>
              </a:rPr>
              <a:pPr>
                <a:lnSpc>
                  <a:spcPct val="90000"/>
                </a:lnSpc>
                <a:spcAft>
                  <a:spcPts val="600"/>
                </a:spcAft>
                <a:defRPr/>
              </a:pPr>
              <a:t>5</a:t>
            </a:fld>
            <a:endParaRPr lang="en-US" sz="16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309745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BFD8-826E-41B4-9BEA-60AC240C77DE}"/>
              </a:ext>
            </a:extLst>
          </p:cNvPr>
          <p:cNvSpPr>
            <a:spLocks noGrp="1"/>
          </p:cNvSpPr>
          <p:nvPr>
            <p:ph type="title"/>
          </p:nvPr>
        </p:nvSpPr>
        <p:spPr/>
        <p:txBody>
          <a:bodyPr/>
          <a:lstStyle/>
          <a:p>
            <a:r>
              <a:rPr lang="en-US" altLang="en-US" dirty="0">
                <a:solidFill>
                  <a:srgbClr val="FFFEFF"/>
                </a:solidFill>
              </a:rPr>
              <a:t>Examples of hidden disabilities</a:t>
            </a:r>
            <a:endParaRPr lang="en-US" dirty="0"/>
          </a:p>
        </p:txBody>
      </p:sp>
      <p:sp>
        <p:nvSpPr>
          <p:cNvPr id="105474" name="Content Placeholder 6"/>
          <p:cNvSpPr>
            <a:spLocks noGrp="1"/>
          </p:cNvSpPr>
          <p:nvPr>
            <p:ph idx="1"/>
          </p:nvPr>
        </p:nvSpPr>
        <p:spPr>
          <a:xfrm>
            <a:off x="581192" y="2177505"/>
            <a:ext cx="5514808" cy="3678303"/>
          </a:xfrm>
        </p:spPr>
        <p:txBody>
          <a:bodyPr>
            <a:noAutofit/>
          </a:bodyPr>
          <a:lstStyle/>
          <a:p>
            <a:r>
              <a:rPr lang="en-US" altLang="en-US" sz="2400" dirty="0"/>
              <a:t>HIV/AIDS</a:t>
            </a:r>
          </a:p>
          <a:p>
            <a:r>
              <a:rPr lang="en-US" altLang="en-US" sz="2400" dirty="0"/>
              <a:t>Cancer</a:t>
            </a:r>
          </a:p>
          <a:p>
            <a:r>
              <a:rPr lang="en-US" altLang="en-US" sz="2400" dirty="0"/>
              <a:t>Diabetes</a:t>
            </a:r>
          </a:p>
          <a:p>
            <a:r>
              <a:rPr lang="en-US" altLang="en-US" sz="2400" dirty="0"/>
              <a:t>Heart conditions</a:t>
            </a:r>
          </a:p>
          <a:p>
            <a:r>
              <a:rPr lang="en-US" altLang="en-US" sz="2400" dirty="0"/>
              <a:t>Epilepsy</a:t>
            </a:r>
          </a:p>
          <a:p>
            <a:r>
              <a:rPr lang="en-US" altLang="en-US" sz="2400" dirty="0"/>
              <a:t>Sleep disorders</a:t>
            </a:r>
          </a:p>
          <a:p>
            <a:r>
              <a:rPr lang="en-US" altLang="en-US" sz="2400" dirty="0"/>
              <a:t>Hearing impairments</a:t>
            </a:r>
          </a:p>
        </p:txBody>
      </p:sp>
      <p:sp>
        <p:nvSpPr>
          <p:cNvPr id="13" name="Content Placeholder 6" descr="Respiratory impairments&#10;Fibromyalgia&#10;Brain injuries&#10;Learning disabilities&#10;Multiple Sclerosis&#10;Migraine headaches&#10;Gastrointestinal disorders">
            <a:extLst>
              <a:ext uri="{FF2B5EF4-FFF2-40B4-BE49-F238E27FC236}">
                <a16:creationId xmlns:a16="http://schemas.microsoft.com/office/drawing/2014/main" id="{265E6547-7385-449A-83E5-BB903745CC39}"/>
              </a:ext>
            </a:extLst>
          </p:cNvPr>
          <p:cNvSpPr txBox="1">
            <a:spLocks/>
          </p:cNvSpPr>
          <p:nvPr/>
        </p:nvSpPr>
        <p:spPr>
          <a:xfrm>
            <a:off x="6096000" y="2177505"/>
            <a:ext cx="5514808" cy="367830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accent1"/>
                </a:solidFill>
                <a:latin typeface="Arial Nova" panose="020B05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b="0" i="0" u="none" kern="1200" baseline="0">
                <a:solidFill>
                  <a:schemeClr val="accent1"/>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baseline="0">
                <a:solidFill>
                  <a:schemeClr val="accent1"/>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baseline="0">
                <a:solidFill>
                  <a:schemeClr val="accent1"/>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baseline="0">
                <a:solidFill>
                  <a:schemeClr val="accent1"/>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rgbClr val="1A3260"/>
              </a:buClr>
              <a:defRPr/>
            </a:pPr>
            <a:r>
              <a:rPr lang="en-US" altLang="en-US" sz="2400" dirty="0">
                <a:solidFill>
                  <a:srgbClr val="1A3260"/>
                </a:solidFill>
              </a:rPr>
              <a:t>Respiratory impairments</a:t>
            </a:r>
          </a:p>
          <a:p>
            <a:pPr>
              <a:buClr>
                <a:srgbClr val="1A3260"/>
              </a:buClr>
              <a:defRPr/>
            </a:pPr>
            <a:r>
              <a:rPr lang="en-US" altLang="en-US" sz="2400" dirty="0">
                <a:solidFill>
                  <a:srgbClr val="1A3260"/>
                </a:solidFill>
              </a:rPr>
              <a:t>Fibromyalgia</a:t>
            </a:r>
          </a:p>
          <a:p>
            <a:pPr>
              <a:buClr>
                <a:srgbClr val="1A3260"/>
              </a:buClr>
              <a:defRPr/>
            </a:pPr>
            <a:r>
              <a:rPr lang="en-US" altLang="en-US" sz="2400" dirty="0">
                <a:solidFill>
                  <a:srgbClr val="1A3260"/>
                </a:solidFill>
              </a:rPr>
              <a:t>Brain injuries</a:t>
            </a:r>
          </a:p>
          <a:p>
            <a:pPr>
              <a:buClr>
                <a:srgbClr val="1A3260"/>
              </a:buClr>
              <a:defRPr/>
            </a:pPr>
            <a:r>
              <a:rPr lang="en-US" altLang="en-US" sz="2400" dirty="0">
                <a:solidFill>
                  <a:srgbClr val="1A3260"/>
                </a:solidFill>
              </a:rPr>
              <a:t>Learning disabilities</a:t>
            </a:r>
          </a:p>
          <a:p>
            <a:pPr>
              <a:buClr>
                <a:srgbClr val="1A3260"/>
              </a:buClr>
              <a:defRPr/>
            </a:pPr>
            <a:r>
              <a:rPr lang="en-US" altLang="en-US" sz="2400" dirty="0">
                <a:solidFill>
                  <a:srgbClr val="1A3260"/>
                </a:solidFill>
              </a:rPr>
              <a:t>Multiple sclerosis</a:t>
            </a:r>
          </a:p>
          <a:p>
            <a:pPr>
              <a:buClr>
                <a:srgbClr val="1A3260"/>
              </a:buClr>
              <a:defRPr/>
            </a:pPr>
            <a:r>
              <a:rPr lang="en-US" altLang="en-US" sz="2400" dirty="0">
                <a:solidFill>
                  <a:srgbClr val="1A3260"/>
                </a:solidFill>
              </a:rPr>
              <a:t>Migraine headaches</a:t>
            </a:r>
          </a:p>
          <a:p>
            <a:pPr>
              <a:buClr>
                <a:srgbClr val="1A3260"/>
              </a:buClr>
              <a:defRPr/>
            </a:pPr>
            <a:r>
              <a:rPr lang="en-US" altLang="en-US" sz="2400" dirty="0">
                <a:solidFill>
                  <a:srgbClr val="1A3260"/>
                </a:solidFill>
              </a:rPr>
              <a:t>Gastrointestinal disorders</a:t>
            </a:r>
            <a:endParaRPr lang="en-US" altLang="en-US" sz="2400" i="1" dirty="0">
              <a:solidFill>
                <a:srgbClr val="1A3260"/>
              </a:solidFill>
            </a:endParaRPr>
          </a:p>
        </p:txBody>
      </p:sp>
      <p:sp>
        <p:nvSpPr>
          <p:cNvPr id="3" name="Slide Number Placeholder 3">
            <a:extLst>
              <a:ext uri="{FF2B5EF4-FFF2-40B4-BE49-F238E27FC236}">
                <a16:creationId xmlns:a16="http://schemas.microsoft.com/office/drawing/2014/main" id="{4A7B06AD-8CE0-7F87-8EB2-CE95844FA802}"/>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6</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87676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484C-DEC2-400F-AD63-3862C259C783}"/>
              </a:ext>
            </a:extLst>
          </p:cNvPr>
          <p:cNvSpPr>
            <a:spLocks noGrp="1"/>
          </p:cNvSpPr>
          <p:nvPr>
            <p:ph type="title"/>
          </p:nvPr>
        </p:nvSpPr>
        <p:spPr/>
        <p:txBody>
          <a:bodyPr/>
          <a:lstStyle/>
          <a:p>
            <a:r>
              <a:rPr lang="en-US" altLang="en-US" dirty="0">
                <a:solidFill>
                  <a:srgbClr val="FFFEFF"/>
                </a:solidFill>
              </a:rPr>
              <a:t>Examples of hidden disabilities (2)</a:t>
            </a:r>
            <a:endParaRPr lang="en-US" dirty="0"/>
          </a:p>
        </p:txBody>
      </p:sp>
      <p:sp>
        <p:nvSpPr>
          <p:cNvPr id="105474" name="Content Placeholder 6"/>
          <p:cNvSpPr>
            <a:spLocks noGrp="1"/>
          </p:cNvSpPr>
          <p:nvPr>
            <p:ph idx="1"/>
          </p:nvPr>
        </p:nvSpPr>
        <p:spPr>
          <a:xfrm>
            <a:off x="581194" y="2180498"/>
            <a:ext cx="5775001" cy="3678303"/>
          </a:xfrm>
        </p:spPr>
        <p:txBody>
          <a:bodyPr>
            <a:noAutofit/>
          </a:bodyPr>
          <a:lstStyle/>
          <a:p>
            <a:pPr>
              <a:buClr>
                <a:srgbClr val="002060"/>
              </a:buClr>
            </a:pPr>
            <a:r>
              <a:rPr lang="en-US" sz="2400" dirty="0">
                <a:solidFill>
                  <a:srgbClr val="002060"/>
                </a:solidFill>
              </a:rPr>
              <a:t>Mental health impairments</a:t>
            </a:r>
          </a:p>
          <a:p>
            <a:pPr lvl="1">
              <a:buClr>
                <a:srgbClr val="002060"/>
              </a:buClr>
            </a:pPr>
            <a:r>
              <a:rPr lang="en-US" sz="2200" dirty="0">
                <a:solidFill>
                  <a:srgbClr val="002060"/>
                </a:solidFill>
                <a:latin typeface="Arial Nova" panose="020B0504020202020204" pitchFamily="34" charset="0"/>
              </a:rPr>
              <a:t>Addiction</a:t>
            </a:r>
          </a:p>
          <a:p>
            <a:pPr lvl="1">
              <a:buClr>
                <a:srgbClr val="002060"/>
              </a:buClr>
            </a:pPr>
            <a:r>
              <a:rPr lang="en-US" sz="2200" dirty="0">
                <a:solidFill>
                  <a:srgbClr val="002060"/>
                </a:solidFill>
                <a:latin typeface="Arial Nova" panose="020B0504020202020204" pitchFamily="34" charset="0"/>
              </a:rPr>
              <a:t>Anxiety disorders</a:t>
            </a:r>
          </a:p>
          <a:p>
            <a:pPr lvl="1">
              <a:buClr>
                <a:srgbClr val="002060"/>
              </a:buClr>
            </a:pPr>
            <a:r>
              <a:rPr lang="en-US" sz="2200" dirty="0">
                <a:solidFill>
                  <a:srgbClr val="002060"/>
                </a:solidFill>
                <a:latin typeface="Arial Nova" panose="020B0504020202020204" pitchFamily="34" charset="0"/>
              </a:rPr>
              <a:t>Bipolar disorder</a:t>
            </a:r>
          </a:p>
          <a:p>
            <a:pPr lvl="1">
              <a:buClr>
                <a:srgbClr val="002060"/>
              </a:buClr>
            </a:pPr>
            <a:r>
              <a:rPr lang="en-US" sz="2200" dirty="0">
                <a:solidFill>
                  <a:srgbClr val="002060"/>
                </a:solidFill>
                <a:latin typeface="Arial Nova" panose="020B0504020202020204" pitchFamily="34" charset="0"/>
              </a:rPr>
              <a:t>Major depression</a:t>
            </a:r>
          </a:p>
          <a:p>
            <a:pPr lvl="1">
              <a:buClr>
                <a:srgbClr val="002060"/>
              </a:buClr>
            </a:pPr>
            <a:r>
              <a:rPr lang="en-US" sz="2200" dirty="0">
                <a:solidFill>
                  <a:srgbClr val="002060"/>
                </a:solidFill>
                <a:latin typeface="Arial Nova" panose="020B0504020202020204" pitchFamily="34" charset="0"/>
              </a:rPr>
              <a:t>OCD</a:t>
            </a:r>
          </a:p>
          <a:p>
            <a:pPr lvl="1">
              <a:buClr>
                <a:srgbClr val="002060"/>
              </a:buClr>
            </a:pPr>
            <a:r>
              <a:rPr lang="en-US" sz="2200" dirty="0">
                <a:solidFill>
                  <a:srgbClr val="002060"/>
                </a:solidFill>
                <a:latin typeface="Arial Nova" panose="020B0504020202020204" pitchFamily="34" charset="0"/>
              </a:rPr>
              <a:t>Panic disorder</a:t>
            </a:r>
          </a:p>
          <a:p>
            <a:pPr lvl="1">
              <a:buClr>
                <a:srgbClr val="002060"/>
              </a:buClr>
            </a:pPr>
            <a:r>
              <a:rPr lang="en-US" sz="2200" dirty="0">
                <a:solidFill>
                  <a:srgbClr val="002060"/>
                </a:solidFill>
                <a:latin typeface="Arial Nova" panose="020B0504020202020204" pitchFamily="34" charset="0"/>
              </a:rPr>
              <a:t>PTSD</a:t>
            </a:r>
            <a:endParaRPr lang="en-US" altLang="en-US" sz="2400" dirty="0">
              <a:latin typeface="Arial Nova" panose="020B0504020202020204" pitchFamily="34" charset="0"/>
            </a:endParaRPr>
          </a:p>
        </p:txBody>
      </p:sp>
      <p:pic>
        <p:nvPicPr>
          <p:cNvPr id="3" name="Picture 2">
            <a:extLst>
              <a:ext uri="{FF2B5EF4-FFF2-40B4-BE49-F238E27FC236}">
                <a16:creationId xmlns:a16="http://schemas.microsoft.com/office/drawing/2014/main" id="{D6EF0275-4D36-400A-84AA-F5F2B90C561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3786" y="2350804"/>
            <a:ext cx="5007023" cy="3337689"/>
          </a:xfrm>
          <a:prstGeom prst="rect">
            <a:avLst/>
          </a:prstGeom>
        </p:spPr>
      </p:pic>
      <p:sp>
        <p:nvSpPr>
          <p:cNvPr id="4" name="Slide Number Placeholder 3">
            <a:extLst>
              <a:ext uri="{FF2B5EF4-FFF2-40B4-BE49-F238E27FC236}">
                <a16:creationId xmlns:a16="http://schemas.microsoft.com/office/drawing/2014/main" id="{B3ADB773-4717-E817-1073-D078CD55A819}"/>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7</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120654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D287-A8DD-442A-959A-3C5A10E696CF}"/>
              </a:ext>
            </a:extLst>
          </p:cNvPr>
          <p:cNvSpPr>
            <a:spLocks noGrp="1"/>
          </p:cNvSpPr>
          <p:nvPr>
            <p:ph type="title"/>
          </p:nvPr>
        </p:nvSpPr>
        <p:spPr/>
        <p:txBody>
          <a:bodyPr/>
          <a:lstStyle/>
          <a:p>
            <a:r>
              <a:rPr lang="en-US" altLang="en-US" dirty="0">
                <a:solidFill>
                  <a:srgbClr val="FFFEFF"/>
                </a:solidFill>
              </a:rPr>
              <a:t>Common Limitations</a:t>
            </a:r>
            <a:endParaRPr lang="en-US" dirty="0"/>
          </a:p>
        </p:txBody>
      </p:sp>
      <p:sp>
        <p:nvSpPr>
          <p:cNvPr id="105474" name="Content Placeholder 6"/>
          <p:cNvSpPr>
            <a:spLocks noGrp="1"/>
          </p:cNvSpPr>
          <p:nvPr>
            <p:ph idx="1"/>
          </p:nvPr>
        </p:nvSpPr>
        <p:spPr>
          <a:xfrm>
            <a:off x="581192" y="2177505"/>
            <a:ext cx="5514808" cy="3678303"/>
          </a:xfrm>
        </p:spPr>
        <p:txBody>
          <a:bodyPr>
            <a:noAutofit/>
          </a:bodyPr>
          <a:lstStyle/>
          <a:p>
            <a:r>
              <a:rPr lang="en-US" altLang="en-US" sz="2400" dirty="0"/>
              <a:t>Memory</a:t>
            </a:r>
          </a:p>
          <a:p>
            <a:r>
              <a:rPr lang="en-US" altLang="en-US" sz="2400" dirty="0"/>
              <a:t>Concentration</a:t>
            </a:r>
          </a:p>
          <a:p>
            <a:r>
              <a:rPr lang="en-US" altLang="en-US" sz="2400" dirty="0"/>
              <a:t>Fatigue/sleep</a:t>
            </a:r>
          </a:p>
          <a:p>
            <a:r>
              <a:rPr lang="en-US" altLang="en-US" sz="2400" dirty="0"/>
              <a:t>Managing stress</a:t>
            </a:r>
          </a:p>
          <a:p>
            <a:r>
              <a:rPr lang="en-US" altLang="en-US" sz="2400" dirty="0"/>
              <a:t>Breathing</a:t>
            </a:r>
          </a:p>
          <a:p>
            <a:r>
              <a:rPr lang="en-US" altLang="en-US" sz="2400" dirty="0"/>
              <a:t>Hearing</a:t>
            </a:r>
          </a:p>
          <a:p>
            <a:r>
              <a:rPr lang="en-US" altLang="en-US" sz="2400" dirty="0"/>
              <a:t>Fine and gross motor function</a:t>
            </a:r>
          </a:p>
          <a:p>
            <a:r>
              <a:rPr lang="en-US" altLang="en-US" sz="2400" dirty="0"/>
              <a:t>Emotional regulation</a:t>
            </a:r>
          </a:p>
        </p:txBody>
      </p:sp>
      <p:sp>
        <p:nvSpPr>
          <p:cNvPr id="13" name="Content Placeholder 6">
            <a:extLst>
              <a:ext uri="{FF2B5EF4-FFF2-40B4-BE49-F238E27FC236}">
                <a16:creationId xmlns:a16="http://schemas.microsoft.com/office/drawing/2014/main" id="{265E6547-7385-449A-83E5-BB903745CC39}"/>
              </a:ext>
            </a:extLst>
          </p:cNvPr>
          <p:cNvSpPr txBox="1">
            <a:spLocks/>
          </p:cNvSpPr>
          <p:nvPr/>
        </p:nvSpPr>
        <p:spPr>
          <a:xfrm>
            <a:off x="6096000" y="2177505"/>
            <a:ext cx="5514808" cy="3678303"/>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accent1"/>
                </a:solidFill>
                <a:latin typeface="Arial Nova" panose="020B05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b="0" i="0" u="none" kern="1200" baseline="0">
                <a:solidFill>
                  <a:schemeClr val="accent1"/>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baseline="0">
                <a:solidFill>
                  <a:schemeClr val="accent1"/>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baseline="0">
                <a:solidFill>
                  <a:schemeClr val="accent1"/>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baseline="0">
                <a:solidFill>
                  <a:schemeClr val="accent1"/>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rgbClr val="1A3260"/>
              </a:buClr>
              <a:defRPr/>
            </a:pPr>
            <a:r>
              <a:rPr lang="en-US" altLang="en-US" sz="2400" dirty="0">
                <a:solidFill>
                  <a:srgbClr val="1A3260"/>
                </a:solidFill>
              </a:rPr>
              <a:t>Temperature sensitivity</a:t>
            </a:r>
          </a:p>
          <a:p>
            <a:pPr>
              <a:buClr>
                <a:srgbClr val="1A3260"/>
              </a:buClr>
              <a:defRPr/>
            </a:pPr>
            <a:r>
              <a:rPr lang="en-US" altLang="en-US" sz="2400" dirty="0">
                <a:solidFill>
                  <a:srgbClr val="1A3260"/>
                </a:solidFill>
              </a:rPr>
              <a:t>Dietary needs</a:t>
            </a:r>
          </a:p>
          <a:p>
            <a:pPr>
              <a:buClr>
                <a:srgbClr val="1A3260"/>
              </a:buClr>
              <a:defRPr/>
            </a:pPr>
            <a:r>
              <a:rPr lang="en-US" altLang="en-US" sz="2400" dirty="0">
                <a:solidFill>
                  <a:srgbClr val="1A3260"/>
                </a:solidFill>
              </a:rPr>
              <a:t>Managing time</a:t>
            </a:r>
          </a:p>
          <a:p>
            <a:pPr>
              <a:buClr>
                <a:srgbClr val="1A3260"/>
              </a:buClr>
              <a:defRPr/>
            </a:pPr>
            <a:r>
              <a:rPr lang="en-US" altLang="en-US" sz="2400" dirty="0">
                <a:solidFill>
                  <a:srgbClr val="1A3260"/>
                </a:solidFill>
              </a:rPr>
              <a:t>Pain</a:t>
            </a:r>
          </a:p>
          <a:p>
            <a:pPr>
              <a:buClr>
                <a:srgbClr val="1A3260"/>
              </a:buClr>
              <a:defRPr/>
            </a:pPr>
            <a:r>
              <a:rPr lang="en-US" altLang="en-US" sz="2400" dirty="0">
                <a:solidFill>
                  <a:srgbClr val="1A3260"/>
                </a:solidFill>
              </a:rPr>
              <a:t>Photosensitivity</a:t>
            </a:r>
          </a:p>
          <a:p>
            <a:pPr>
              <a:buClr>
                <a:srgbClr val="1A3260"/>
              </a:buClr>
              <a:defRPr/>
            </a:pPr>
            <a:r>
              <a:rPr lang="en-US" altLang="en-US" sz="2400" dirty="0">
                <a:solidFill>
                  <a:srgbClr val="1A3260"/>
                </a:solidFill>
              </a:rPr>
              <a:t>Coworker interaction</a:t>
            </a:r>
          </a:p>
          <a:p>
            <a:pPr>
              <a:buClr>
                <a:srgbClr val="1A3260"/>
              </a:buClr>
              <a:defRPr/>
            </a:pPr>
            <a:r>
              <a:rPr lang="en-US" altLang="en-US" sz="2400" dirty="0">
                <a:solidFill>
                  <a:srgbClr val="1A3260"/>
                </a:solidFill>
              </a:rPr>
              <a:t>Suppressed immune system </a:t>
            </a:r>
          </a:p>
          <a:p>
            <a:pPr>
              <a:buClr>
                <a:srgbClr val="1A3260"/>
              </a:buClr>
              <a:defRPr/>
            </a:pPr>
            <a:r>
              <a:rPr lang="en-US" altLang="en-US" sz="2400" dirty="0">
                <a:solidFill>
                  <a:srgbClr val="1A3260"/>
                </a:solidFill>
              </a:rPr>
              <a:t>Panic</a:t>
            </a:r>
            <a:endParaRPr lang="en-US" altLang="en-US" sz="2400" i="1" dirty="0">
              <a:solidFill>
                <a:srgbClr val="1A3260"/>
              </a:solidFill>
            </a:endParaRPr>
          </a:p>
        </p:txBody>
      </p:sp>
      <p:sp>
        <p:nvSpPr>
          <p:cNvPr id="3" name="Slide Number Placeholder 3">
            <a:extLst>
              <a:ext uri="{FF2B5EF4-FFF2-40B4-BE49-F238E27FC236}">
                <a16:creationId xmlns:a16="http://schemas.microsoft.com/office/drawing/2014/main" id="{82646697-573A-BBE6-C476-F2AEDA077261}"/>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8</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406157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E3F574-DED9-4817-834A-15987396BBEB}"/>
              </a:ext>
            </a:extLst>
          </p:cNvPr>
          <p:cNvSpPr>
            <a:spLocks noGrp="1"/>
          </p:cNvSpPr>
          <p:nvPr>
            <p:ph type="title"/>
          </p:nvPr>
        </p:nvSpPr>
        <p:spPr/>
        <p:txBody>
          <a:bodyPr/>
          <a:lstStyle/>
          <a:p>
            <a:r>
              <a:rPr lang="en-US" altLang="en-US" dirty="0"/>
              <a:t>Common Misconceptions</a:t>
            </a:r>
            <a:endParaRPr lang="en-US" dirty="0"/>
          </a:p>
        </p:txBody>
      </p:sp>
      <p:pic>
        <p:nvPicPr>
          <p:cNvPr id="2" name="Picture 1">
            <a:extLst>
              <a:ext uri="{FF2B5EF4-FFF2-40B4-BE49-F238E27FC236}">
                <a16:creationId xmlns:a16="http://schemas.microsoft.com/office/drawing/2014/main" id="{F2DAB128-3273-4B47-9915-14D692FAF2B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48733" y="1871133"/>
            <a:ext cx="3683001" cy="4504267"/>
          </a:xfrm>
          <a:prstGeom prst="rect">
            <a:avLst/>
          </a:prstGeom>
        </p:spPr>
      </p:pic>
      <p:sp>
        <p:nvSpPr>
          <p:cNvPr id="105474" name="Content Placeholder 6"/>
          <p:cNvSpPr>
            <a:spLocks noGrp="1"/>
          </p:cNvSpPr>
          <p:nvPr>
            <p:ph idx="1"/>
          </p:nvPr>
        </p:nvSpPr>
        <p:spPr>
          <a:xfrm>
            <a:off x="4475859" y="2180498"/>
            <a:ext cx="7140407" cy="3678303"/>
          </a:xfrm>
        </p:spPr>
        <p:txBody>
          <a:bodyPr>
            <a:normAutofit/>
          </a:bodyPr>
          <a:lstStyle/>
          <a:p>
            <a:pPr marL="0" indent="0">
              <a:spcAft>
                <a:spcPts val="1200"/>
              </a:spcAft>
              <a:buNone/>
            </a:pPr>
            <a:r>
              <a:rPr lang="en-US" altLang="en-US" sz="2400" b="1" dirty="0"/>
              <a:t>Employers sometimes think:</a:t>
            </a:r>
          </a:p>
          <a:p>
            <a:pPr>
              <a:spcAft>
                <a:spcPts val="1200"/>
              </a:spcAft>
            </a:pPr>
            <a:r>
              <a:rPr lang="en-US" altLang="en-US" sz="2400" dirty="0"/>
              <a:t>Hidden disabilities are not as severe as apparent disabilities</a:t>
            </a:r>
          </a:p>
          <a:p>
            <a:pPr>
              <a:spcAft>
                <a:spcPts val="1200"/>
              </a:spcAft>
            </a:pPr>
            <a:r>
              <a:rPr lang="en-US" altLang="en-US" sz="2400" dirty="0"/>
              <a:t>Hidden disabilities are hard to accommodate</a:t>
            </a:r>
          </a:p>
          <a:p>
            <a:pPr>
              <a:spcAft>
                <a:spcPts val="1200"/>
              </a:spcAft>
            </a:pPr>
            <a:r>
              <a:rPr lang="en-US" altLang="en-US" sz="2400" dirty="0"/>
              <a:t>People with hidden disabilities do not need accommodations</a:t>
            </a:r>
          </a:p>
          <a:p>
            <a:pPr>
              <a:spcAft>
                <a:spcPts val="1200"/>
              </a:spcAft>
            </a:pPr>
            <a:r>
              <a:rPr lang="en-US" altLang="en-US" sz="2400" dirty="0"/>
              <a:t>Accommodations are expensive</a:t>
            </a:r>
          </a:p>
        </p:txBody>
      </p:sp>
      <p:sp>
        <p:nvSpPr>
          <p:cNvPr id="4" name="Slide Number Placeholder 3">
            <a:extLst>
              <a:ext uri="{FF2B5EF4-FFF2-40B4-BE49-F238E27FC236}">
                <a16:creationId xmlns:a16="http://schemas.microsoft.com/office/drawing/2014/main" id="{DF291C1E-E78C-3A7C-DF3D-E9CDCAAD4149}"/>
              </a:ext>
            </a:extLst>
          </p:cNvPr>
          <p:cNvSpPr>
            <a:spLocks noGrp="1"/>
          </p:cNvSpPr>
          <p:nvPr>
            <p:ph type="sldNum" sz="quarter" idx="12"/>
          </p:nvPr>
        </p:nvSpPr>
        <p:spPr>
          <a:xfrm>
            <a:off x="10687255" y="66776"/>
            <a:ext cx="1052508" cy="365125"/>
          </a:xfrm>
        </p:spPr>
        <p:txBody>
          <a:bodyPr>
            <a:normAutofit/>
          </a:bodyPr>
          <a:lstStyle/>
          <a:p>
            <a:pPr>
              <a:lnSpc>
                <a:spcPct val="90000"/>
              </a:lnSpc>
              <a:spcAft>
                <a:spcPts val="600"/>
              </a:spcAft>
              <a:defRPr/>
            </a:pPr>
            <a:fld id="{D57F1E4F-1CFF-5643-939E-217C01CDF565}" type="slidenum">
              <a:rPr lang="en-US" sz="1600">
                <a:solidFill>
                  <a:srgbClr val="002060"/>
                </a:solidFill>
                <a:latin typeface="Arial Nova" panose="020B0504020202020204" pitchFamily="34" charset="0"/>
              </a:rPr>
              <a:pPr>
                <a:lnSpc>
                  <a:spcPct val="90000"/>
                </a:lnSpc>
                <a:spcAft>
                  <a:spcPts val="600"/>
                </a:spcAft>
                <a:defRPr/>
              </a:pPr>
              <a:t>9</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392815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UIDATA" val="&lt;database version=&quot;11.0&quot;&gt;&lt;object type=&quot;1&quot; unique_id=&quot;10001&quot;&gt;&lt;object type=&quot;2&quot; unique_id=&quot;10002&quot;&gt;&lt;object type=&quot;3&quot; unique_id=&quot;10009&quot;&gt;&lt;property id=&quot;20148&quot; value=&quot;5&quot;/&gt;&lt;property id=&quot;20300&quot; value=&quot;Slide 5 - &amp;quot;HIDDEN DISABILITIES&amp;quot;&quot;/&gt;&lt;property id=&quot;20307&quot; value=&quot;1181&quot;/&gt;&lt;/object&gt;&lt;object type=&quot;3&quot; unique_id=&quot;10010&quot;&gt;&lt;property id=&quot;20148&quot; value=&quot;5&quot;/&gt;&lt;property id=&quot;20300&quot; value=&quot;Slide 6 - &amp;quot;Examples of hidden disabilities&amp;quot;&quot;/&gt;&lt;property id=&quot;20307&quot; value=&quot;1177&quot;/&gt;&lt;/object&gt;&lt;object type=&quot;3&quot; unique_id=&quot;10011&quot;&gt;&lt;property id=&quot;20148&quot; value=&quot;5&quot;/&gt;&lt;property id=&quot;20300&quot; value=&quot;Slide 7 - &amp;quot;Examples of hidden disabilities (2)&amp;quot;&quot;/&gt;&lt;property id=&quot;20307&quot; value=&quot;1178&quot;/&gt;&lt;/object&gt;&lt;object type=&quot;3&quot; unique_id=&quot;10012&quot;&gt;&lt;property id=&quot;20148&quot; value=&quot;5&quot;/&gt;&lt;property id=&quot;20300&quot; value=&quot;Slide 8 - &amp;quot;Common Limitations&amp;quot;&quot;/&gt;&lt;property id=&quot;20307&quot; value=&quot;1179&quot;/&gt;&lt;/object&gt;&lt;object type=&quot;3&quot; unique_id=&quot;10013&quot;&gt;&lt;property id=&quot;20148&quot; value=&quot;5&quot;/&gt;&lt;property id=&quot;20300&quot; value=&quot;Slide 9 - &amp;quot;Common Misconceptions&amp;quot;&quot;/&gt;&lt;property id=&quot;20307&quot; value=&quot;1180&quot;/&gt;&lt;/object&gt;&lt;object type=&quot;3&quot; unique_id=&quot;10020&quot;&gt;&lt;property id=&quot;20148&quot; value=&quot;5&quot;/&gt;&lt;property id=&quot;20300&quot; value=&quot;Slide 11 - &amp;quot;Common Accommodations&amp;quot;&quot;/&gt;&lt;property id=&quot;20307&quot; value=&quot;299&quot;/&gt;&lt;/object&gt;&lt;object type=&quot;3&quot; unique_id=&quot;10022&quot;&gt;&lt;property id=&quot;20148&quot; value=&quot;5&quot;/&gt;&lt;property id=&quot;20300&quot; value=&quot;Slide 18 - &amp;quot;ACCOMMODATION EXAMPLES&amp;quot;&quot;/&gt;&lt;property id=&quot;20307&quot; value=&quot;1189&quot;/&gt;&lt;/object&gt;&lt;object type=&quot;3&quot; unique_id=&quot;10029&quot;&gt;&lt;property id=&quot;20148&quot; value=&quot;5&quot;/&gt;&lt;property id=&quot;20300&quot; value=&quot;Slide 38 - &amp;quot;Contact JAN for More Information&amp;quot;&quot;/&gt;&lt;property id=&quot;20307&quot; value=&quot;297&quot;/&gt;&lt;/object&gt;&lt;object type=&quot;3&quot; unique_id=&quot;10059&quot;&gt;&lt;property id=&quot;20148&quot; value=&quot;5&quot;/&gt;&lt;property id=&quot;20300&quot; value=&quot;Slide 1 - &amp;quot;Accommodating hidden disabilities with at&amp;quot;&quot;/&gt;&lt;property id=&quot;20307&quot; value=&quot;1194&quot;/&gt;&lt;/object&gt;&lt;object type=&quot;3&quot; unique_id=&quot;10060&quot;&gt;&lt;property id=&quot;20148&quot; value=&quot;5&quot;/&gt;&lt;property id=&quot;20300&quot; value=&quot;Slide 2 - &amp;quot;Learning objectives&amp;quot;&quot;/&gt;&lt;property id=&quot;20307&quot; value=&quot;1208&quot;/&gt;&lt;/object&gt;&lt;object type=&quot;3&quot; unique_id=&quot;10061&quot;&gt;&lt;property id=&quot;20148&quot; value=&quot;5&quot;/&gt;&lt;property id=&quot;20300&quot; value=&quot;Slide 3 - &amp;quot;Job Accommodation Network&amp;quot;&quot;/&gt;&lt;property id=&quot;20307&quot; value=&quot;421&quot;/&gt;&lt;/object&gt;&lt;object type=&quot;3&quot; unique_id=&quot;10062&quot;&gt;&lt;property id=&quot;20148&quot; value=&quot;5&quot;/&gt;&lt;property id=&quot;20300&quot; value=&quot;Slide 4 - &amp;quot;Practical Guidance and Technical Assistance&amp;quot;&quot;/&gt;&lt;property id=&quot;20307&quot; value=&quot;264&quot;/&gt;&lt;/object&gt;&lt;object type=&quot;3&quot; unique_id=&quot;10063&quot;&gt;&lt;property id=&quot;20148&quot; value=&quot;5&quot;/&gt;&lt;property id=&quot;20300&quot; value=&quot;Slide 10 - &amp;quot;Key resources &amp;quot;&quot;/&gt;&lt;property id=&quot;20307&quot; value=&quot;1206&quot;/&gt;&lt;/object&gt;&lt;object type=&quot;3&quot; unique_id=&quot;10064&quot;&gt;&lt;property id=&quot;20148&quot; value=&quot;5&quot;/&gt;&lt;property id=&quot;20300&quot; value=&quot;Slide 12 - &amp;quot;disclosure Resources&amp;quot;&quot;/&gt;&lt;property id=&quot;20307&quot; value=&quot;1219&quot;/&gt;&lt;/object&gt;&lt;object type=&quot;3&quot; unique_id=&quot;10065&quot;&gt;&lt;property id=&quot;20148&quot; value=&quot;5&quot;/&gt;&lt;property id=&quot;20300&quot; value=&quot;Slide 13 - &amp;quot;Employee Resources&amp;quot;&quot;/&gt;&lt;property id=&quot;20307&quot; value=&quot;1220&quot;/&gt;&lt;/object&gt;&lt;object type=&quot;3&quot; unique_id=&quot;10066&quot;&gt;&lt;property id=&quot;20148&quot; value=&quot;5&quot;/&gt;&lt;property id=&quot;20300&quot; value=&quot;Slide 14 - &amp;quot;Cognitive AT options&amp;quot;&quot;/&gt;&lt;property id=&quot;20307&quot; value=&quot;1221&quot;/&gt;&lt;/object&gt;&lt;object type=&quot;3&quot; unique_id=&quot;10067&quot;&gt;&lt;property id=&quot;20148&quot; value=&quot;5&quot;/&gt;&lt;property id=&quot;20300&quot; value=&quot;Slide 15 - &amp;quot;Fine &amp;amp; gross motor AT options&amp;quot;&quot;/&gt;&lt;property id=&quot;20307&quot; value=&quot;1222&quot;/&gt;&lt;/object&gt;&lt;object type=&quot;3&quot; unique_id=&quot;10068&quot;&gt;&lt;property id=&quot;20148&quot; value=&quot;5&quot;/&gt;&lt;property id=&quot;20300&quot; value=&quot;Slide 16 - &amp;quot;Body &amp;amp; fatigue weakness AT options&amp;quot;&quot;/&gt;&lt;property id=&quot;20307&quot; value=&quot;1225&quot;/&gt;&lt;/object&gt;&lt;object type=&quot;3&quot; unique_id=&quot;10069&quot;&gt;&lt;property id=&quot;20148&quot; value=&quot;5&quot;/&gt;&lt;property id=&quot;20300&quot; value=&quot;Slide 17 - &amp;quot;Vision at options&amp;quot;&quot;/&gt;&lt;property id=&quot;20307&quot; value=&quot;1211&quot;/&gt;&lt;/object&gt;&lt;object type=&quot;3&quot; unique_id=&quot;10070&quot;&gt;&lt;property id=&quot;20148&quot; value=&quot;5&quot;/&gt;&lt;property id=&quot;20300&quot; value=&quot;Slide 19 - &amp;quot;deaf situation&amp;quot;&quot;/&gt;&lt;property id=&quot;20307&quot; value=&quot;1195&quot;/&gt;&lt;/object&gt;&lt;object type=&quot;3&quot; unique_id=&quot;10071&quot;&gt;&lt;property id=&quot;20148&quot; value=&quot;5&quot;/&gt;&lt;property id=&quot;20300&quot; value=&quot;Slide 20 - &amp;quot;deaf solution&amp;quot;&quot;/&gt;&lt;property id=&quot;20307&quot; value=&quot;1226&quot;/&gt;&lt;/object&gt;&lt;object type=&quot;3&quot; unique_id=&quot;10072&quot;&gt;&lt;property id=&quot;20148&quot; value=&quot;5&quot;/&gt;&lt;property id=&quot;20300&quot; value=&quot;Slide 21 - &amp;quot;Deaf: one ear situation &amp;quot;&quot;/&gt;&lt;property id=&quot;20307&quot; value=&quot;1200&quot;/&gt;&lt;/object&gt;&lt;object type=&quot;3&quot; unique_id=&quot;10073&quot;&gt;&lt;property id=&quot;20148&quot; value=&quot;5&quot;/&gt;&lt;property id=&quot;20300&quot; value=&quot;Slide 22 - &amp;quot;Deaf: one ear solution&amp;quot;&quot;/&gt;&lt;property id=&quot;20307&quot; value=&quot;1201&quot;/&gt;&lt;/object&gt;&lt;object type=&quot;3&quot; unique_id=&quot;10074&quot;&gt;&lt;property id=&quot;20148&quot; value=&quot;5&quot;/&gt;&lt;property id=&quot;20300&quot; value=&quot;Slide 23 - &amp;quot;Respiratory situation &amp;quot;&quot;/&gt;&lt;property id=&quot;20307&quot; value=&quot;1202&quot;/&gt;&lt;/object&gt;&lt;object type=&quot;3&quot; unique_id=&quot;10075&quot;&gt;&lt;property id=&quot;20148&quot; value=&quot;5&quot;/&gt;&lt;property id=&quot;20300&quot; value=&quot;Slide 24 - &amp;quot;Respiratory solution&amp;quot;&quot;/&gt;&lt;property id=&quot;20307&quot; value=&quot;1203&quot;/&gt;&lt;/object&gt;&lt;object type=&quot;3&quot; unique_id=&quot;10076&quot;&gt;&lt;property id=&quot;20148&quot; value=&quot;5&quot;/&gt;&lt;property id=&quot;20300&quot; value=&quot;Slide 25 - &amp;quot;Diabetes situation&amp;quot;&quot;/&gt;&lt;property id=&quot;20307&quot; value=&quot;1205&quot;/&gt;&lt;/object&gt;&lt;object type=&quot;3&quot; unique_id=&quot;10077&quot;&gt;&lt;property id=&quot;20148&quot; value=&quot;5&quot;/&gt;&lt;property id=&quot;20300&quot; value=&quot;Slide 26 - &amp;quot;Diabetes solution &amp;quot;&quot;/&gt;&lt;property id=&quot;20307&quot; value=&quot;1204&quot;/&gt;&lt;/object&gt;&lt;object type=&quot;3&quot; unique_id=&quot;10078&quot;&gt;&lt;property id=&quot;20148&quot; value=&quot;5&quot;/&gt;&lt;property id=&quot;20300&quot; value=&quot;Slide 27 - &amp;quot;Gastrointestinal situation &amp;quot;&quot;/&gt;&lt;property id=&quot;20307&quot; value=&quot;1212&quot;/&gt;&lt;/object&gt;&lt;object type=&quot;3&quot; unique_id=&quot;10079&quot;&gt;&lt;property id=&quot;20148&quot; value=&quot;5&quot;/&gt;&lt;property id=&quot;20300&quot; value=&quot;Slide 28 - &amp;quot;Gastrointestinal solution&amp;quot;&quot;/&gt;&lt;property id=&quot;20307&quot; value=&quot;1213&quot;/&gt;&lt;/object&gt;&lt;object type=&quot;3&quot; unique_id=&quot;10080&quot;&gt;&lt;property id=&quot;20148&quot; value=&quot;5&quot;/&gt;&lt;property id=&quot;20300&quot; value=&quot;Slide 29 - &amp;quot;askJAN.org Resources&amp;quot;&quot;/&gt;&lt;property id=&quot;20307&quot; value=&quot;1186&quot;/&gt;&lt;/object&gt;&lt;object type=&quot;3&quot; unique_id=&quot;10081&quot;&gt;&lt;property id=&quot;20148&quot; value=&quot;5&quot;/&gt;&lt;property id=&quot;20300&quot; value=&quot;Slide 30 - &amp;quot;Interactive  Process&amp;#x0D;A process for collaboratively identifying accommodation solutions  AskJAN.org A to Z Topic: I&quot;/&gt;&lt;property id=&quot;20307&quot; value=&quot;1215&quot;/&gt;&lt;/object&gt;&lt;object type=&quot;3&quot; unique_id=&quot;10082&quot;&gt;&lt;property id=&quot;20148&quot; value=&quot;5&quot;/&gt;&lt;property id=&quot;20300&quot; value=&quot;Slide 31 - &amp;quot;AskJAN.org A to Z&amp;quot;&quot;/&gt;&lt;property id=&quot;20307&quot; value=&quot;1214&quot;/&gt;&lt;/object&gt;&lt;object type=&quot;3&quot; unique_id=&quot;10083&quot;&gt;&lt;property id=&quot;20148&quot; value=&quot;5&quot;/&gt;&lt;property id=&quot;20300&quot; value=&quot;Slide 32 - &amp;quot;AskJAN.org by Disability&amp;quot;&quot;/&gt;&lt;property id=&quot;20307&quot; value=&quot;1216&quot;/&gt;&lt;/object&gt;&lt;object type=&quot;3&quot; unique_id=&quot;10084&quot;&gt;&lt;property id=&quot;20148&quot; value=&quot;5&quot;/&gt;&lt;property id=&quot;20300&quot; value=&quot;Slide 33 - &amp;quot;AskJAN.org by Limitation&amp;quot;&quot;/&gt;&lt;property id=&quot;20307&quot; value=&quot;1198&quot;/&gt;&lt;/object&gt;&lt;object type=&quot;3&quot; unique_id=&quot;10085&quot;&gt;&lt;property id=&quot;20148&quot; value=&quot;5&quot;/&gt;&lt;property id=&quot;20300&quot; value=&quot;Slide 34 - &amp;quot;AskJAN.org by Limitation — decreased stamina/fatigue&amp;quot;&quot;/&gt;&lt;property id=&quot;20307&quot; value=&quot;1182&quot;/&gt;&lt;/object&gt;&lt;object type=&quot;3&quot; unique_id=&quot;10086&quot;&gt;&lt;property id=&quot;20148&quot; value=&quot;5&quot;/&gt;&lt;property id=&quot;20300&quot; value=&quot;Slide 35 - &amp;quot;AskJAN.org by Topic&amp;quot;&quot;/&gt;&lt;property id=&quot;20307&quot; value=&quot;1217&quot;/&gt;&lt;/object&gt;&lt;object type=&quot;3&quot; unique_id=&quot;10087&quot;&gt;&lt;property id=&quot;20148&quot; value=&quot;5&quot;/&gt;&lt;property id=&quot;20300&quot; value=&quot;Slide 36 - &amp;quot;AskJAN.org by Topic — performance&amp;quot;&quot;/&gt;&lt;property id=&quot;20307&quot; value=&quot;1183&quot;/&gt;&lt;/object&gt;&lt;object type=&quot;3&quot; unique_id=&quot;10088&quot;&gt;&lt;property id=&quot;20148&quot; value=&quot;5&quot;/&gt;&lt;property id=&quot;20300&quot; value=&quot;Slide 37 - &amp;quot;AskJAN.org by Accommodation&amp;quot;&quot;/&gt;&lt;property id=&quot;20307&quot; value=&quot;1218&quot;/&gt;&lt;/object&gt;&lt;/object&gt;&lt;object type=&quot;8&quot; unique_id=&quot;10058&quot;&gt;&lt;/object&gt;&lt;/object&gt;&lt;/database&gt;"/>
  <p:tag name="MMPROD_NEXTUNIQUEID" val="10009"/>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4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5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5.xml><?xml version="1.0" encoding="utf-8"?>
<a:theme xmlns:a="http://schemas.openxmlformats.org/drawingml/2006/main" name="6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6.xml><?xml version="1.0" encoding="utf-8"?>
<a:theme xmlns:a="http://schemas.openxmlformats.org/drawingml/2006/main" name="7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0</TotalTime>
  <Words>1104</Words>
  <Application>Microsoft Office PowerPoint</Application>
  <PresentationFormat>Widescreen</PresentationFormat>
  <Paragraphs>230</Paragraphs>
  <Slides>38</Slides>
  <Notes>24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38</vt:i4>
      </vt:variant>
    </vt:vector>
  </HeadingPairs>
  <TitlesOfParts>
    <vt:vector size="49" baseType="lpstr">
      <vt:lpstr>Arial</vt:lpstr>
      <vt:lpstr>Arial Nova</vt:lpstr>
      <vt:lpstr>Calibri</vt:lpstr>
      <vt:lpstr>Gill Sans MT</vt:lpstr>
      <vt:lpstr>Wingdings 2</vt:lpstr>
      <vt:lpstr>Dividend</vt:lpstr>
      <vt:lpstr>1_Dividend</vt:lpstr>
      <vt:lpstr>4_Dividend</vt:lpstr>
      <vt:lpstr>5_Dividend</vt:lpstr>
      <vt:lpstr>6_Dividend</vt:lpstr>
      <vt:lpstr>7_Dividend</vt:lpstr>
      <vt:lpstr>Accommodating hidden disabilities with at</vt:lpstr>
      <vt:lpstr>Learning objectives</vt:lpstr>
      <vt:lpstr>Job Accommodation Network</vt:lpstr>
      <vt:lpstr>Practical Guidance and Technical Assistance</vt:lpstr>
      <vt:lpstr>HIDDEN DISABILITIES</vt:lpstr>
      <vt:lpstr>Examples of hidden disabilities</vt:lpstr>
      <vt:lpstr>Examples of hidden disabilities (2)</vt:lpstr>
      <vt:lpstr>Common Limitations</vt:lpstr>
      <vt:lpstr>Common Misconceptions</vt:lpstr>
      <vt:lpstr>Key resources </vt:lpstr>
      <vt:lpstr>Common Accommodations</vt:lpstr>
      <vt:lpstr>disclosure Resources</vt:lpstr>
      <vt:lpstr>Employee Resources</vt:lpstr>
      <vt:lpstr>Cognitive AT options</vt:lpstr>
      <vt:lpstr>Fine &amp; gross motor AT options</vt:lpstr>
      <vt:lpstr>Body &amp; fatigue weakness AT options</vt:lpstr>
      <vt:lpstr>Vision at options</vt:lpstr>
      <vt:lpstr>ACCOMMODATION EXAMPLES</vt:lpstr>
      <vt:lpstr>deaf situation</vt:lpstr>
      <vt:lpstr>deaf solution</vt:lpstr>
      <vt:lpstr>Deaf: one ear situation </vt:lpstr>
      <vt:lpstr>Deaf: one ear solution</vt:lpstr>
      <vt:lpstr>Respiratory situation </vt:lpstr>
      <vt:lpstr>Respiratory solution</vt:lpstr>
      <vt:lpstr>Diabetes situation</vt:lpstr>
      <vt:lpstr>Diabetes solution </vt:lpstr>
      <vt:lpstr>Gastrointestinal situation </vt:lpstr>
      <vt:lpstr>Gastrointestinal solution</vt:lpstr>
      <vt:lpstr>askJAN.org Resources</vt:lpstr>
      <vt:lpstr>Interactive  Process A process for collaboratively identifying accommodation solutions  AskJAN.org A to Z Topic: Interactive Process</vt:lpstr>
      <vt:lpstr>AskJAN.org A to Z</vt:lpstr>
      <vt:lpstr>AskJAN.org by Disability</vt:lpstr>
      <vt:lpstr>AskJAN.org by Limitation</vt:lpstr>
      <vt:lpstr>AskJAN.org by Limitation — decreased stamina/fatigue</vt:lpstr>
      <vt:lpstr>AskJAN.org by Topic</vt:lpstr>
      <vt:lpstr>AskJAN.org by Topic — performance</vt:lpstr>
      <vt:lpstr>AskJAN.org by Accommodation</vt:lpstr>
      <vt:lpstr>Contact JAN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2022-10-04T17:18:46Z</dcterms:created>
  <dcterms:modified xsi:type="dcterms:W3CDTF">2023-03-09T14:49:20Z</dcterms:modified>
</cp:coreProperties>
</file>