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7335" r:id="rId1"/>
    <p:sldMasterId id="2147487350" r:id="rId2"/>
    <p:sldMasterId id="2147487394" r:id="rId3"/>
  </p:sldMasterIdLst>
  <p:notesMasterIdLst>
    <p:notesMasterId r:id="rId24"/>
  </p:notesMasterIdLst>
  <p:handoutMasterIdLst>
    <p:handoutMasterId r:id="rId25"/>
  </p:handoutMasterIdLst>
  <p:sldIdLst>
    <p:sldId id="354" r:id="rId4"/>
    <p:sldId id="1151" r:id="rId5"/>
    <p:sldId id="1167" r:id="rId6"/>
    <p:sldId id="276" r:id="rId7"/>
    <p:sldId id="1145" r:id="rId8"/>
    <p:sldId id="1135" r:id="rId9"/>
    <p:sldId id="1136" r:id="rId10"/>
    <p:sldId id="1148" r:id="rId11"/>
    <p:sldId id="1138" r:id="rId12"/>
    <p:sldId id="1147" r:id="rId13"/>
    <p:sldId id="964" r:id="rId14"/>
    <p:sldId id="1140" r:id="rId15"/>
    <p:sldId id="1146" r:id="rId16"/>
    <p:sldId id="1150" r:id="rId17"/>
    <p:sldId id="1149" r:id="rId18"/>
    <p:sldId id="349" r:id="rId19"/>
    <p:sldId id="1132" r:id="rId20"/>
    <p:sldId id="1230" r:id="rId21"/>
    <p:sldId id="1229" r:id="rId22"/>
    <p:sldId id="297" r:id="rId23"/>
  </p:sldIdLst>
  <p:sldSz cx="12192000" cy="6858000"/>
  <p:notesSz cx="6954838" cy="9240838"/>
  <p:custDataLst>
    <p:tags r:id="rId26"/>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15" autoAdjust="0"/>
    <p:restoredTop sz="56404" autoAdjust="0"/>
  </p:normalViewPr>
  <p:slideViewPr>
    <p:cSldViewPr snapToGrid="0">
      <p:cViewPr varScale="1">
        <p:scale>
          <a:sx n="64" d="100"/>
          <a:sy n="64" d="100"/>
        </p:scale>
        <p:origin x="1596" y="66"/>
      </p:cViewPr>
      <p:guideLst/>
    </p:cSldViewPr>
  </p:slideViewPr>
  <p:outlineViewPr>
    <p:cViewPr>
      <p:scale>
        <a:sx n="33" d="100"/>
        <a:sy n="33" d="100"/>
      </p:scale>
      <p:origin x="0" y="-6162"/>
    </p:cViewPr>
  </p:outlineViewPr>
  <p:notesTextViewPr>
    <p:cViewPr>
      <p:scale>
        <a:sx n="3" d="2"/>
        <a:sy n="3" d="2"/>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dirty="0">
              <a:latin typeface="Arial" panose="020B0604020202020204" pitchFamily="34" charset="0"/>
              <a:cs typeface="Arial" panose="020B0604020202020204" pitchFamily="34" charset="0"/>
            </a:rPr>
            <a:t>Technical Difficulties</a:t>
          </a:r>
        </a:p>
      </dgm:t>
      <dgm:extLst>
        <a:ext uri="{E40237B7-FDA0-4F09-8148-C483321AD2D9}">
          <dgm14:cNvPr xmlns:dgm14="http://schemas.microsoft.com/office/drawing/2010/diagram" id="0" name="" descr="Technical Difficulties&#10;Q&amp;A option at the bottom of the screen&#10;800-526-7234 or 877-781-9403 (TTY) - or Live Chat at AskJAN.org&#10;Frequently Asked Questions (FAQ)&#10;https://AskJAN.org/Training/JAN-Webcast-Frequently-Asked-Questions.cfm"/>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echnical Difficulties&#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A0D0EC85-F76E-407A-B930-8719D0CAC1C7}">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800-526-7234 or 877-781-9403 (TTY) OR </a:t>
          </a:r>
          <a:r>
            <a:rPr lang="en-US" sz="2400" b="0" dirty="0">
              <a:solidFill>
                <a:schemeClr val="accent1"/>
              </a:solidFill>
              <a:latin typeface="Arial" panose="020B0604020202020204" pitchFamily="34" charset="0"/>
              <a:cs typeface="Arial" panose="020B0604020202020204" pitchFamily="34" charset="0"/>
            </a:rPr>
            <a:t>Live Chat at AskJAN.org</a:t>
          </a:r>
          <a:endParaRPr lang="en-US" sz="2400" dirty="0">
            <a:solidFill>
              <a:schemeClr val="accent1"/>
            </a:solidFill>
            <a:latin typeface="Arial" panose="020B0604020202020204" pitchFamily="34" charset="0"/>
            <a:cs typeface="Arial" panose="020B0604020202020204" pitchFamily="34" charset="0"/>
          </a:endParaRPr>
        </a:p>
      </dgm:t>
    </dgm:pt>
    <dgm:pt modelId="{8CDCFEF6-4728-45BC-B198-C9136E6007E4}" type="parTrans" cxnId="{B69D316B-8B53-428E-A800-2751D46E320F}">
      <dgm:prSet/>
      <dgm:spPr/>
      <dgm:t>
        <a:bodyPr/>
        <a:lstStyle/>
        <a:p>
          <a:endParaRPr lang="en-US"/>
        </a:p>
      </dgm:t>
    </dgm:pt>
    <dgm:pt modelId="{10C03239-F943-4575-B204-FB2E8DDC6451}" type="sibTrans" cxnId="{B69D316B-8B53-428E-A800-2751D46E320F}">
      <dgm:prSet/>
      <dgm:spPr/>
      <dgm:t>
        <a:bodyPr/>
        <a:lstStyle/>
        <a:p>
          <a:endParaRPr lang="en-US"/>
        </a:p>
      </dgm:t>
    </dgm:pt>
    <dgm:pt modelId="{E991C8F1-370B-4479-84C7-FCFBB9BD21ED}">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Frequently Asked Questions (FAQ)</a:t>
          </a:r>
          <a:br>
            <a:rPr lang="en-US" sz="2400" dirty="0">
              <a:solidFill>
                <a:schemeClr val="accent1"/>
              </a:solidFill>
              <a:latin typeface="Arial" panose="020B0604020202020204" pitchFamily="34" charset="0"/>
              <a:cs typeface="Arial" panose="020B0604020202020204" pitchFamily="34" charset="0"/>
            </a:rPr>
          </a:br>
          <a:r>
            <a:rPr lang="en-US" sz="2200" dirty="0">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dirty="0" err="1">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dirty="0">
            <a:solidFill>
              <a:srgbClr val="4590B8"/>
            </a:solidFill>
            <a:latin typeface="Arial" panose="020B0604020202020204" pitchFamily="34" charset="0"/>
            <a:cs typeface="Arial" panose="020B0604020202020204" pitchFamily="34" charset="0"/>
          </a:endParaRPr>
        </a:p>
      </dgm:t>
    </dgm:pt>
    <dgm:pt modelId="{930E5A43-25CF-43D8-9BD7-2AEC449FA1E4}" type="parTrans" cxnId="{9EC85DC8-9BF8-4F62-8653-D01315BFECBE}">
      <dgm:prSet/>
      <dgm:spPr/>
      <dgm:t>
        <a:bodyPr/>
        <a:lstStyle/>
        <a:p>
          <a:endParaRPr lang="en-US"/>
        </a:p>
      </dgm:t>
    </dgm:pt>
    <dgm:pt modelId="{9DA96016-F554-47B4-BF23-62ED0D5A4AEA}" type="sibTrans" cxnId="{9EC85DC8-9BF8-4F62-8653-D01315BFECBE}">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Questions for Presenters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uestions for presenters"/>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amp;A option at the bottom of the screen&#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B69D316B-8B53-428E-A800-2751D46E320F}" srcId="{EB0CF235-2E22-4C7A-8E13-61249CB1D138}" destId="{A0D0EC85-F76E-407A-B930-8719D0CAC1C7}" srcOrd="1" destOrd="0" parTransId="{8CDCFEF6-4728-45BC-B198-C9136E6007E4}" sibTransId="{10C03239-F943-4575-B204-FB2E8DDC6451}"/>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19D22475-9229-4197-8D9E-44ECF1D0CC40}" type="presOf" srcId="{A0D0EC85-F76E-407A-B930-8719D0CAC1C7}" destId="{C06939AD-943B-41EC-AB1A-4DF5ED39792E}" srcOrd="0" destOrd="1"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9EC85DC8-9BF8-4F62-8653-D01315BFECBE}" srcId="{EB0CF235-2E22-4C7A-8E13-61249CB1D138}" destId="{E991C8F1-370B-4479-84C7-FCFBB9BD21ED}" srcOrd="2" destOrd="0" parTransId="{930E5A43-25CF-43D8-9BD7-2AEC449FA1E4}" sibTransId="{9DA96016-F554-47B4-BF23-62ED0D5A4AEA}"/>
    <dgm:cxn modelId="{34E7D1E7-3CAE-4F41-A82E-61C29DCD0101}" type="presOf" srcId="{E991C8F1-370B-4479-84C7-FCFBB9BD21ED}" destId="{C06939AD-943B-41EC-AB1A-4DF5ED39792E}" srcOrd="0" destOrd="2" presId="urn:microsoft.com/office/officeart/2005/8/layout/list1"/>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a:latin typeface="Arial" panose="020B0604020202020204" pitchFamily="34" charset="0"/>
              <a:cs typeface="Arial" panose="020B0604020202020204" pitchFamily="34" charset="0"/>
            </a:rPr>
            <a:t>PPT Slides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PPT Slides"/>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t>
          </a:r>
          <a:r>
            <a:rPr lang="en-US" sz="2400" b="0" dirty="0">
              <a:solidFill>
                <a:srgbClr val="4590B8"/>
              </a:solidFill>
              <a:latin typeface="Arial" panose="020B0604020202020204" pitchFamily="34" charset="0"/>
              <a:cs typeface="Arial" panose="020B0604020202020204" pitchFamily="34" charset="0"/>
            </a:rPr>
            <a:t>AskJAN.org</a:t>
          </a:r>
          <a:endParaRPr lang="en-US" sz="2400" dirty="0">
            <a:solidFill>
              <a:srgbClr val="4590B8"/>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lick the link included in the webcast login email you received&#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Captioning</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aptioning"/>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se the closed caption (CC) option or StreamText link shared in the webcast chat&#10;Transcript will be available with webcast archive&#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dirty="0">
              <a:latin typeface="Arial" panose="020B0604020202020204" pitchFamily="34" charset="0"/>
              <a:cs typeface="Arial" panose="020B0604020202020204" pitchFamily="34" charset="0"/>
            </a:rPr>
            <a:t>Call</a:t>
          </a: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a:latin typeface="Arial" panose="020B0604020202020204" pitchFamily="34" charset="0"/>
              <a:cs typeface="Arial" panose="020B0604020202020204" pitchFamily="34" charset="0"/>
            </a:rPr>
            <a:t>Chat</a:t>
          </a:r>
          <a:endParaRPr lang="en-US" sz="2800" dirty="0">
            <a:latin typeface="Arial" panose="020B0604020202020204" pitchFamily="34" charset="0"/>
            <a:cs typeface="Arial" panose="020B0604020202020204" pitchFamily="34" charset="0"/>
          </a:endParaRP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0F2101F2-27C5-4E71-A29E-E4B873E6F0B2}">
      <dgm:prSet custT="1"/>
      <dgm:spPr/>
      <dgm:t>
        <a:bodyPr/>
        <a:lstStyle/>
        <a:p>
          <a:r>
            <a:rPr lang="en-US" sz="2800">
              <a:latin typeface="Arial" panose="020B0604020202020204" pitchFamily="34" charset="0"/>
              <a:cs typeface="Arial" panose="020B0604020202020204" pitchFamily="34" charset="0"/>
            </a:rPr>
            <a:t>Submit</a:t>
          </a:r>
          <a:endParaRPr lang="en-US" sz="2800" dirty="0">
            <a:latin typeface="Arial" panose="020B0604020202020204" pitchFamily="34" charset="0"/>
            <a:cs typeface="Arial" panose="020B0604020202020204" pitchFamily="34" charset="0"/>
          </a:endParaRPr>
        </a:p>
      </dgm:t>
    </dgm:pt>
    <dgm:pt modelId="{E08C1E6C-A335-4AB5-B21C-E740AC2BFFD2}" type="parTrans" cxnId="{CD4510A8-D286-4696-9748-60F6DB825C52}">
      <dgm:prSet/>
      <dgm:spPr/>
      <dgm:t>
        <a:bodyPr/>
        <a:lstStyle/>
        <a:p>
          <a:endParaRPr lang="en-US"/>
        </a:p>
      </dgm:t>
    </dgm:pt>
    <dgm:pt modelId="{B3E1215E-4378-4C8D-A305-8DDA65BE0A7F}" type="sibTrans" cxnId="{CD4510A8-D286-4696-9748-60F6DB825C52}">
      <dgm:prSet/>
      <dgm:spPr/>
      <dgm:t>
        <a:bodyPr/>
        <a:lstStyle/>
        <a:p>
          <a:endParaRPr lang="en-US"/>
        </a:p>
      </dgm:t>
    </dgm:pt>
    <dgm:pt modelId="{FC1FEFC9-2F04-4DD2-AD6D-E59FCD44276C}">
      <dgm:prSet custT="1"/>
      <dgm:spPr/>
      <dgm:t>
        <a:bodyPr/>
        <a:lstStyle/>
        <a:p>
          <a:r>
            <a:rPr lang="en-US" sz="2200" dirty="0">
              <a:solidFill>
                <a:srgbClr val="002060"/>
              </a:solidFill>
              <a:latin typeface="Arial" panose="020B0604020202020204" pitchFamily="34" charset="0"/>
              <a:cs typeface="Arial" panose="020B0604020202020204" pitchFamily="34" charset="0"/>
            </a:rPr>
            <a:t>JAN on Demand Inquiry @ AskJAN.org/</a:t>
          </a:r>
          <a:r>
            <a:rPr lang="en-US" sz="2200" dirty="0" err="1">
              <a:solidFill>
                <a:srgbClr val="002060"/>
              </a:solidFill>
              <a:latin typeface="Arial" panose="020B0604020202020204" pitchFamily="34" charset="0"/>
              <a:cs typeface="Arial" panose="020B0604020202020204" pitchFamily="34" charset="0"/>
            </a:rPr>
            <a:t>JANonDemand.cfm</a:t>
          </a:r>
          <a:r>
            <a:rPr lang="en-US" sz="2200" dirty="0">
              <a:solidFill>
                <a:srgbClr val="002060"/>
              </a:solidFill>
              <a:latin typeface="Arial" panose="020B0604020202020204" pitchFamily="34" charset="0"/>
              <a:cs typeface="Arial" panose="020B0604020202020204" pitchFamily="34" charset="0"/>
            </a:rPr>
            <a:t> </a:t>
          </a:r>
        </a:p>
      </dgm:t>
    </dgm:pt>
    <dgm:pt modelId="{E462AE89-421B-4469-9DD2-DFF1505AC0D7}" type="parTrans" cxnId="{FCF5E7F5-2715-4542-867D-09184DEA160F}">
      <dgm:prSet/>
      <dgm:spPr/>
      <dgm:t>
        <a:bodyPr/>
        <a:lstStyle/>
        <a:p>
          <a:endParaRPr lang="en-US"/>
        </a:p>
      </dgm:t>
    </dgm:pt>
    <dgm:pt modelId="{EC3F3601-983A-4014-B0ED-A482BB187717}" type="sibTrans" cxnId="{FCF5E7F5-2715-4542-867D-09184DEA160F}">
      <dgm:prSet/>
      <dgm:spPr/>
      <dgm:t>
        <a:bodyPr/>
        <a:lstStyle/>
        <a:p>
          <a:endParaRPr lang="en-US"/>
        </a:p>
      </dgm:t>
    </dgm:pt>
    <dgm:pt modelId="{DE193B17-01D5-4947-90DB-A57ED874F09C}">
      <dgm:prSet custT="1"/>
      <dgm:spPr/>
      <dgm:t>
        <a:bodyPr/>
        <a:lstStyle/>
        <a:p>
          <a:r>
            <a:rPr lang="en-US" sz="2800">
              <a:latin typeface="Arial" panose="020B0604020202020204" pitchFamily="34" charset="0"/>
              <a:cs typeface="Arial" panose="020B0604020202020204" pitchFamily="34" charset="0"/>
            </a:rPr>
            <a:t>Email</a:t>
          </a:r>
          <a:endParaRPr lang="en-US" sz="2800" dirty="0">
            <a:latin typeface="Arial" panose="020B0604020202020204" pitchFamily="34" charset="0"/>
            <a:cs typeface="Arial" panose="020B0604020202020204" pitchFamily="34" charset="0"/>
          </a:endParaRPr>
        </a:p>
      </dgm:t>
    </dgm:pt>
    <dgm:pt modelId="{53E79153-36A7-4DDC-B94F-76B1DD1C830F}" type="parTrans" cxnId="{2F305330-A6D6-4813-9A87-CFEADE0D5169}">
      <dgm:prSet/>
      <dgm:spPr/>
      <dgm:t>
        <a:bodyPr/>
        <a:lstStyle/>
        <a:p>
          <a:endParaRPr lang="en-US"/>
        </a:p>
      </dgm:t>
    </dgm:pt>
    <dgm:pt modelId="{1EAE51DA-8FD0-469B-8254-58BE8A8BCD7F}" type="sibTrans" cxnId="{2F305330-A6D6-4813-9A87-CFEADE0D5169}">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a:latin typeface="Arial" panose="020B0604020202020204" pitchFamily="34" charset="0"/>
              <a:cs typeface="Arial" panose="020B0604020202020204" pitchFamily="34" charset="0"/>
            </a:rPr>
            <a:t>Social Media</a:t>
          </a:r>
          <a:endParaRPr lang="en-US" sz="2700" dirty="0">
            <a:latin typeface="Arial" panose="020B0604020202020204" pitchFamily="34" charset="0"/>
            <a:cs typeface="Arial" panose="020B0604020202020204" pitchFamily="34" charset="0"/>
          </a:endParaRP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pPr>
            <a:spcAft>
              <a:spcPts val="0"/>
            </a:spcAft>
          </a:pPr>
          <a:r>
            <a:rPr lang="en-US" sz="2000" dirty="0">
              <a:solidFill>
                <a:srgbClr val="002060"/>
              </a:solidFill>
              <a:latin typeface="Arial" panose="020B0604020202020204" pitchFamily="34" charset="0"/>
              <a:cs typeface="Arial" panose="020B0604020202020204" pitchFamily="34" charset="0"/>
            </a:rPr>
            <a:t>Facebook – Job Accommodation Network</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07F21B6-A495-48B8-991F-B4DD4A8F36E0}">
      <dgm:prSet custT="1"/>
      <dgm:spPr/>
      <dgm:t>
        <a:bodyPr/>
        <a:lstStyle/>
        <a:p>
          <a:pPr>
            <a:spcAft>
              <a:spcPct val="35000"/>
            </a:spcAft>
          </a:pPr>
          <a:r>
            <a:rPr lang="en-US" sz="2000" dirty="0">
              <a:solidFill>
                <a:srgbClr val="002060"/>
              </a:solidFill>
              <a:latin typeface="Arial" panose="020B0604020202020204" pitchFamily="34" charset="0"/>
              <a:cs typeface="Arial" panose="020B0604020202020204" pitchFamily="34" charset="0"/>
            </a:rPr>
            <a:t>Twitter – @JANatJAN</a:t>
          </a:r>
        </a:p>
      </dgm:t>
    </dgm:pt>
    <dgm:pt modelId="{AEB55431-079F-4060-8325-45C8985BB4FB}" type="parTrans" cxnId="{C1C7F5A0-9F79-4CF0-B6D5-B241EE22800F}">
      <dgm:prSet/>
      <dgm:spPr/>
      <dgm:t>
        <a:bodyPr/>
        <a:lstStyle/>
        <a:p>
          <a:endParaRPr lang="en-US"/>
        </a:p>
      </dgm:t>
    </dgm:pt>
    <dgm:pt modelId="{0A0CE8DC-701A-4FB0-A387-7B73FA5941FC}" type="sibTrans" cxnId="{C1C7F5A0-9F79-4CF0-B6D5-B241EE22800F}">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6">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6">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6">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6">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6">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6">
        <dgm:presLayoutVars>
          <dgm:bulletEnabled/>
        </dgm:presLayoutVars>
      </dgm:prSet>
      <dgm:spPr/>
    </dgm:pt>
    <dgm:pt modelId="{D2B87F09-8361-4C2F-AD4C-8FBE177A8870}" type="pres">
      <dgm:prSet presAssocID="{3AB7D0E4-AB9E-4C03-8A4F-65B0D35EFBB4}" presName="sp" presStyleCnt="0"/>
      <dgm:spPr/>
    </dgm:pt>
    <dgm:pt modelId="{749DFA5F-FE2C-4E8B-82EF-94F99093B362}" type="pres">
      <dgm:prSet presAssocID="{0F2101F2-27C5-4E71-A29E-E4B873E6F0B2}" presName="linNode" presStyleCnt="0"/>
      <dgm:spPr/>
    </dgm:pt>
    <dgm:pt modelId="{B9D9ECEE-7E9D-4D8F-9945-F74524EE4B48}" type="pres">
      <dgm:prSet presAssocID="{0F2101F2-27C5-4E71-A29E-E4B873E6F0B2}" presName="parentText" presStyleLbl="alignNode1" presStyleIdx="3" presStyleCnt="6">
        <dgm:presLayoutVars>
          <dgm:chMax val="1"/>
          <dgm:bulletEnabled/>
        </dgm:presLayoutVars>
      </dgm:prSet>
      <dgm:spPr/>
    </dgm:pt>
    <dgm:pt modelId="{A68A7108-3C82-4F5D-AB06-92F61E61814E}" type="pres">
      <dgm:prSet presAssocID="{0F2101F2-27C5-4E71-A29E-E4B873E6F0B2}" presName="descendantText" presStyleLbl="alignAccFollowNode1" presStyleIdx="3" presStyleCnt="6">
        <dgm:presLayoutVars>
          <dgm:bulletEnabled/>
        </dgm:presLayoutVars>
      </dgm:prSet>
      <dgm:spPr/>
    </dgm:pt>
    <dgm:pt modelId="{06F8BABB-5AB8-4614-AA31-3A84EF3EE51A}" type="pres">
      <dgm:prSet presAssocID="{B3E1215E-4378-4C8D-A305-8DDA65BE0A7F}" presName="sp" presStyleCnt="0"/>
      <dgm:spPr/>
    </dgm:pt>
    <dgm:pt modelId="{4D35BAB7-99A3-4AE9-AA76-F796BC27E643}" type="pres">
      <dgm:prSet presAssocID="{DE193B17-01D5-4947-90DB-A57ED874F09C}" presName="linNode" presStyleCnt="0"/>
      <dgm:spPr/>
    </dgm:pt>
    <dgm:pt modelId="{051C44A9-3278-4885-B7A3-86C8B082BE7F}" type="pres">
      <dgm:prSet presAssocID="{DE193B17-01D5-4947-90DB-A57ED874F09C}" presName="parentText" presStyleLbl="alignNode1" presStyleIdx="4" presStyleCnt="6">
        <dgm:presLayoutVars>
          <dgm:chMax val="1"/>
          <dgm:bulletEnabled/>
        </dgm:presLayoutVars>
      </dgm:prSet>
      <dgm:spPr/>
    </dgm:pt>
    <dgm:pt modelId="{C49C9E06-E01A-4F9A-9052-D4D0C76AD074}" type="pres">
      <dgm:prSet presAssocID="{DE193B17-01D5-4947-90DB-A57ED874F09C}" presName="descendantText" presStyleLbl="alignAccFollowNode1" presStyleIdx="4" presStyleCnt="6">
        <dgm:presLayoutVars>
          <dgm:bulletEnabled/>
        </dgm:presLayoutVars>
      </dgm:prSet>
      <dgm:spPr/>
    </dgm:pt>
    <dgm:pt modelId="{B65AE4B0-37B2-47E3-AD3F-1DDBCAD6F4BE}" type="pres">
      <dgm:prSet presAssocID="{1EAE51DA-8FD0-469B-8254-58BE8A8BCD7F}"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5" presStyleCnt="6">
        <dgm:presLayoutVars>
          <dgm:chMax val="1"/>
          <dgm:bulletEnabled/>
        </dgm:presLayoutVars>
      </dgm:prSet>
      <dgm:spPr/>
    </dgm:pt>
    <dgm:pt modelId="{CBFB381D-2314-4C74-93DF-1C615E841C82}" type="pres">
      <dgm:prSet presAssocID="{A3006EF7-0D45-4DEE-873A-90334446B58B}" presName="descendantText" presStyleLbl="alignAccFollowNode1" presStyleIdx="5" presStyleCnt="6">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DE193B17-01D5-4947-90DB-A57ED874F09C}" destId="{2A7A1DD2-1722-4E18-869B-B01993198337}" srcOrd="0" destOrd="0" parTransId="{E4467723-727E-40C0-9C05-BD16F5975C67}" sibTransId="{C3A54CE1-1038-42D5-9E47-68A356DBD999}"/>
    <dgm:cxn modelId="{2F305330-A6D6-4813-9A87-CFEADE0D5169}" srcId="{E1B7B5C9-E85B-4562-B0C3-16DA6BBF8EE6}" destId="{DE193B17-01D5-4947-90DB-A57ED874F09C}" srcOrd="4" destOrd="0" parTransId="{53E79153-36A7-4DDC-B94F-76B1DD1C830F}" sibTransId="{1EAE51DA-8FD0-469B-8254-58BE8A8BCD7F}"/>
    <dgm:cxn modelId="{0FEB2931-A2C3-4ED4-ADCF-595CF821C213}" type="presOf" srcId="{A3006EF7-0D45-4DEE-873A-90334446B58B}" destId="{74143DC2-0AFE-4F3A-AA20-35BD260D12F0}" srcOrd="0" destOrd="0" presId="urn:microsoft.com/office/officeart/2016/7/layout/VerticalSolidActionList"/>
    <dgm:cxn modelId="{34945F37-47EE-4F7C-9232-2758C7690927}" srcId="{E1B7B5C9-E85B-4562-B0C3-16DA6BBF8EE6}" destId="{A3006EF7-0D45-4DEE-873A-90334446B58B}" srcOrd="5" destOrd="0" parTransId="{C57C3AB1-86FA-4DBB-9137-8A6F7965C6F2}" sibTransId="{BF37630E-EA3F-462E-86D5-951B26ABCABC}"/>
    <dgm:cxn modelId="{043A1339-E234-4F45-B238-02A331705187}" type="presOf" srcId="{FC1FEFC9-2F04-4DD2-AD6D-E59FCD44276C}" destId="{A68A7108-3C82-4F5D-AB06-92F61E61814E}" srcOrd="0" destOrd="0" presId="urn:microsoft.com/office/officeart/2016/7/layout/VerticalSolidActionList"/>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9CF9E252-3EC1-424B-A474-9D84222A55A0}" type="presOf" srcId="{2A7A1DD2-1722-4E18-869B-B01993198337}" destId="{C49C9E06-E01A-4F9A-9052-D4D0C76AD074}" srcOrd="0" destOrd="0"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9FD2DD94-338A-4E25-8A95-DBF25B508E09}" type="presOf" srcId="{007F21B6-A495-48B8-991F-B4DD4A8F36E0}" destId="{CBFB381D-2314-4C74-93DF-1C615E841C82}" srcOrd="0" destOrd="1" presId="urn:microsoft.com/office/officeart/2016/7/layout/VerticalSolidActionList"/>
    <dgm:cxn modelId="{4EBD27A0-B7A2-4737-91DE-52E36C39BFAC}" type="presOf" srcId="{E1B7B5C9-E85B-4562-B0C3-16DA6BBF8EE6}" destId="{07FFBE56-8E5C-47B4-826F-78B60D33A189}" srcOrd="0" destOrd="0" presId="urn:microsoft.com/office/officeart/2016/7/layout/VerticalSolidActionList"/>
    <dgm:cxn modelId="{C1C7F5A0-9F79-4CF0-B6D5-B241EE22800F}" srcId="{A3006EF7-0D45-4DEE-873A-90334446B58B}" destId="{007F21B6-A495-48B8-991F-B4DD4A8F36E0}" srcOrd="1" destOrd="0" parTransId="{AEB55431-079F-4060-8325-45C8985BB4FB}" sibTransId="{0A0CE8DC-701A-4FB0-A387-7B73FA5941FC}"/>
    <dgm:cxn modelId="{0ADB29A4-5E19-4B83-8643-2B44AD75DA58}" type="presOf" srcId="{0F2101F2-27C5-4E71-A29E-E4B873E6F0B2}" destId="{B9D9ECEE-7E9D-4D8F-9945-F74524EE4B48}" srcOrd="0" destOrd="0" presId="urn:microsoft.com/office/officeart/2016/7/layout/VerticalSolidActionList"/>
    <dgm:cxn modelId="{CD4510A8-D286-4696-9748-60F6DB825C52}" srcId="{E1B7B5C9-E85B-4562-B0C3-16DA6BBF8EE6}" destId="{0F2101F2-27C5-4E71-A29E-E4B873E6F0B2}" srcOrd="3" destOrd="0" parTransId="{E08C1E6C-A335-4AB5-B21C-E740AC2BFFD2}" sibTransId="{B3E1215E-4378-4C8D-A305-8DDA65BE0A7F}"/>
    <dgm:cxn modelId="{266B58B9-3270-4854-A1D2-27D94B021DC2}" type="presOf" srcId="{DE193B17-01D5-4947-90DB-A57ED874F09C}" destId="{051C44A9-3278-4885-B7A3-86C8B082BE7F}" srcOrd="0" destOrd="0" presId="urn:microsoft.com/office/officeart/2016/7/layout/VerticalSolidActionList"/>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FCF5E7F5-2715-4542-867D-09184DEA160F}" srcId="{0F2101F2-27C5-4E71-A29E-E4B873E6F0B2}" destId="{FC1FEFC9-2F04-4DD2-AD6D-E59FCD44276C}" srcOrd="0" destOrd="0" parTransId="{E462AE89-421B-4469-9DD2-DFF1505AC0D7}" sibTransId="{EC3F3601-983A-4014-B0ED-A482BB187717}"/>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8E8FC08B-A0A2-4F37-8C79-F0A156079B1C}" type="presParOf" srcId="{07FFBE56-8E5C-47B4-826F-78B60D33A189}" destId="{749DFA5F-FE2C-4E8B-82EF-94F99093B362}" srcOrd="6" destOrd="0" presId="urn:microsoft.com/office/officeart/2016/7/layout/VerticalSolidActionList"/>
    <dgm:cxn modelId="{091C856C-80BD-4081-8D91-61DE0BFBBA60}" type="presParOf" srcId="{749DFA5F-FE2C-4E8B-82EF-94F99093B362}" destId="{B9D9ECEE-7E9D-4D8F-9945-F74524EE4B48}" srcOrd="0" destOrd="0" presId="urn:microsoft.com/office/officeart/2016/7/layout/VerticalSolidActionList"/>
    <dgm:cxn modelId="{BFB63EE7-460D-4AB1-93B8-67AB95162A9A}" type="presParOf" srcId="{749DFA5F-FE2C-4E8B-82EF-94F99093B362}" destId="{A68A7108-3C82-4F5D-AB06-92F61E61814E}" srcOrd="1" destOrd="0" presId="urn:microsoft.com/office/officeart/2016/7/layout/VerticalSolidActionList"/>
    <dgm:cxn modelId="{B1372C5D-8833-4EEB-9D27-EB891B98D7C1}" type="presParOf" srcId="{07FFBE56-8E5C-47B4-826F-78B60D33A189}" destId="{06F8BABB-5AB8-4614-AA31-3A84EF3EE51A}" srcOrd="7" destOrd="0" presId="urn:microsoft.com/office/officeart/2016/7/layout/VerticalSolidActionList"/>
    <dgm:cxn modelId="{AE959499-F2ED-4332-BFBF-6268BB9FDAA9}" type="presParOf" srcId="{07FFBE56-8E5C-47B4-826F-78B60D33A189}" destId="{4D35BAB7-99A3-4AE9-AA76-F796BC27E643}" srcOrd="8" destOrd="0" presId="urn:microsoft.com/office/officeart/2016/7/layout/VerticalSolidActionList"/>
    <dgm:cxn modelId="{F71DC57A-5706-4C29-9616-CF0AD1BBFEC2}" type="presParOf" srcId="{4D35BAB7-99A3-4AE9-AA76-F796BC27E643}" destId="{051C44A9-3278-4885-B7A3-86C8B082BE7F}" srcOrd="0" destOrd="0" presId="urn:microsoft.com/office/officeart/2016/7/layout/VerticalSolidActionList"/>
    <dgm:cxn modelId="{018ED6FB-E695-4914-AA98-8658A9D4F4D1}" type="presParOf" srcId="{4D35BAB7-99A3-4AE9-AA76-F796BC27E643}" destId="{C49C9E06-E01A-4F9A-9052-D4D0C76AD074}" srcOrd="1" destOrd="0" presId="urn:microsoft.com/office/officeart/2016/7/layout/VerticalSolidActionList"/>
    <dgm:cxn modelId="{7C39E653-7AAA-494D-90E3-7C8B2FA37FC0}" type="presParOf" srcId="{07FFBE56-8E5C-47B4-826F-78B60D33A189}" destId="{B65AE4B0-37B2-47E3-AD3F-1DDBCAD6F4BE}" srcOrd="9" destOrd="0" presId="urn:microsoft.com/office/officeart/2016/7/layout/VerticalSolidActionList"/>
    <dgm:cxn modelId="{4DC21BDA-2C2A-4003-8742-0A93CC841699}" type="presParOf" srcId="{07FFBE56-8E5C-47B4-826F-78B60D33A189}" destId="{017F28BA-9260-49B2-84FB-A1981724ACE6}" srcOrd="10"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382881"/>
          <a:ext cx="11029950" cy="208687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800-526-7234 or 877-781-9403 (TTY) OR </a:t>
          </a:r>
          <a:r>
            <a:rPr lang="en-US" sz="2400" b="0" kern="1200" dirty="0">
              <a:solidFill>
                <a:schemeClr val="accent1"/>
              </a:solidFill>
              <a:latin typeface="Arial" panose="020B0604020202020204" pitchFamily="34" charset="0"/>
              <a:cs typeface="Arial" panose="020B0604020202020204" pitchFamily="34" charset="0"/>
            </a:rPr>
            <a:t>Live Chat at AskJAN.org</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Frequently Asked Questions (FAQ)</a:t>
          </a:r>
          <a:br>
            <a:rPr lang="en-US" sz="2400" kern="1200" dirty="0">
              <a:solidFill>
                <a:schemeClr val="accent1"/>
              </a:solidFill>
              <a:latin typeface="Arial" panose="020B0604020202020204" pitchFamily="34" charset="0"/>
              <a:cs typeface="Arial" panose="020B0604020202020204" pitchFamily="34" charset="0"/>
            </a:rPr>
          </a:br>
          <a:r>
            <a:rPr lang="en-US" sz="2200" kern="1200" dirty="0">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kern="1200" dirty="0" err="1">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kern="1200" dirty="0">
            <a:solidFill>
              <a:srgbClr val="4590B8"/>
            </a:solidFill>
            <a:latin typeface="Arial" panose="020B0604020202020204" pitchFamily="34" charset="0"/>
            <a:cs typeface="Arial" panose="020B0604020202020204" pitchFamily="34" charset="0"/>
          </a:endParaRPr>
        </a:p>
      </dsp:txBody>
      <dsp:txXfrm>
        <a:off x="0" y="382881"/>
        <a:ext cx="11029950" cy="2086875"/>
      </dsp:txXfrm>
    </dsp:sp>
    <dsp:sp modelId="{C33B9B2B-6CAA-4302-BE0D-981D8F0C9B10}">
      <dsp:nvSpPr>
        <dsp:cNvPr id="0" name=""/>
        <dsp:cNvSpPr/>
      </dsp:nvSpPr>
      <dsp:spPr>
        <a:xfrm>
          <a:off x="551497" y="19566"/>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Technical Difficulties</a:t>
          </a:r>
        </a:p>
      </dsp:txBody>
      <dsp:txXfrm>
        <a:off x="587523" y="55592"/>
        <a:ext cx="7648913" cy="665948"/>
      </dsp:txXfrm>
    </dsp:sp>
    <dsp:sp modelId="{D395A932-415F-4401-9F15-706E3511CF60}">
      <dsp:nvSpPr>
        <dsp:cNvPr id="0" name=""/>
        <dsp:cNvSpPr/>
      </dsp:nvSpPr>
      <dsp:spPr>
        <a:xfrm>
          <a:off x="0" y="2979441"/>
          <a:ext cx="11029950" cy="10237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dsp:txBody>
      <dsp:txXfrm>
        <a:off x="0" y="2979441"/>
        <a:ext cx="11029950" cy="1023750"/>
      </dsp:txXfrm>
    </dsp:sp>
    <dsp:sp modelId="{BF394396-594D-48B4-88B6-57E0EB5F2607}">
      <dsp:nvSpPr>
        <dsp:cNvPr id="0" name=""/>
        <dsp:cNvSpPr/>
      </dsp:nvSpPr>
      <dsp:spPr>
        <a:xfrm>
          <a:off x="551497" y="2610441"/>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Questions for Presenters</a:t>
          </a:r>
          <a:endParaRPr lang="en-US" sz="2400" b="1" kern="1200" dirty="0">
            <a:latin typeface="Arial" panose="020B0604020202020204" pitchFamily="34" charset="0"/>
            <a:cs typeface="Arial" panose="020B0604020202020204" pitchFamily="34" charset="0"/>
          </a:endParaRPr>
        </a:p>
      </dsp:txBody>
      <dsp:txXfrm>
        <a:off x="587523" y="2646467"/>
        <a:ext cx="7648913"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401419"/>
          <a:ext cx="11029950" cy="16789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t>
          </a:r>
          <a:r>
            <a:rPr lang="en-US" sz="2400" b="0" kern="1200" dirty="0">
              <a:solidFill>
                <a:srgbClr val="4590B8"/>
              </a:solidFill>
              <a:latin typeface="Arial" panose="020B0604020202020204" pitchFamily="34" charset="0"/>
              <a:cs typeface="Arial" panose="020B0604020202020204" pitchFamily="34" charset="0"/>
            </a:rPr>
            <a:t>AskJAN.org</a:t>
          </a:r>
          <a:endParaRPr lang="en-US" sz="2400" kern="1200" dirty="0">
            <a:solidFill>
              <a:srgbClr val="4590B8"/>
            </a:solidFill>
            <a:latin typeface="Arial" panose="020B0604020202020204" pitchFamily="34" charset="0"/>
            <a:cs typeface="Arial" panose="020B0604020202020204" pitchFamily="34" charset="0"/>
          </a:endParaRPr>
        </a:p>
      </dsp:txBody>
      <dsp:txXfrm>
        <a:off x="0" y="401419"/>
        <a:ext cx="11029950" cy="1678950"/>
      </dsp:txXfrm>
    </dsp:sp>
    <dsp:sp modelId="{C33B9B2B-6CAA-4302-BE0D-981D8F0C9B10}">
      <dsp:nvSpPr>
        <dsp:cNvPr id="0" name=""/>
        <dsp:cNvSpPr/>
      </dsp:nvSpPr>
      <dsp:spPr>
        <a:xfrm>
          <a:off x="551497" y="2357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PPT Slides</a:t>
          </a:r>
          <a:endParaRPr lang="en-US" sz="2400" b="1" kern="1200" dirty="0">
            <a:latin typeface="Arial" panose="020B0604020202020204" pitchFamily="34" charset="0"/>
            <a:cs typeface="Arial" panose="020B0604020202020204" pitchFamily="34" charset="0"/>
          </a:endParaRPr>
        </a:p>
      </dsp:txBody>
      <dsp:txXfrm>
        <a:off x="588964" y="61038"/>
        <a:ext cx="7646031" cy="692586"/>
      </dsp:txXfrm>
    </dsp:sp>
    <dsp:sp modelId="{D395A932-415F-4401-9F15-706E3511CF60}">
      <dsp:nvSpPr>
        <dsp:cNvPr id="0" name=""/>
        <dsp:cNvSpPr/>
      </dsp:nvSpPr>
      <dsp:spPr>
        <a:xfrm>
          <a:off x="0" y="2610441"/>
          <a:ext cx="11029950" cy="104422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kern="1200" dirty="0">
            <a:solidFill>
              <a:schemeClr val="accent1"/>
            </a:solidFill>
            <a:latin typeface="Arial" panose="020B0604020202020204" pitchFamily="34" charset="0"/>
            <a:cs typeface="Arial" panose="020B0604020202020204" pitchFamily="34" charset="0"/>
          </a:endParaRPr>
        </a:p>
      </dsp:txBody>
      <dsp:txXfrm>
        <a:off x="0" y="2610441"/>
        <a:ext cx="11029950" cy="1044225"/>
      </dsp:txXfrm>
    </dsp:sp>
    <dsp:sp modelId="{BF394396-594D-48B4-88B6-57E0EB5F2607}">
      <dsp:nvSpPr>
        <dsp:cNvPr id="0" name=""/>
        <dsp:cNvSpPr/>
      </dsp:nvSpPr>
      <dsp:spPr>
        <a:xfrm>
          <a:off x="551497" y="222668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Captioning</a:t>
          </a:r>
          <a:endParaRPr lang="en-US" sz="2400" b="1" kern="1200" dirty="0">
            <a:latin typeface="Arial" panose="020B0604020202020204" pitchFamily="34" charset="0"/>
            <a:cs typeface="Arial" panose="020B0604020202020204" pitchFamily="34" charset="0"/>
          </a:endParaRPr>
        </a:p>
      </dsp:txBody>
      <dsp:txXfrm>
        <a:off x="588964" y="2264148"/>
        <a:ext cx="7646031"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89" y="449"/>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89" y="449"/>
        <a:ext cx="8823960" cy="583704"/>
      </dsp:txXfrm>
    </dsp:sp>
    <dsp:sp modelId="{358F9B01-4B8A-49E6-8182-92064EE7D17C}">
      <dsp:nvSpPr>
        <dsp:cNvPr id="0" name=""/>
        <dsp:cNvSpPr/>
      </dsp:nvSpPr>
      <dsp:spPr>
        <a:xfrm>
          <a:off x="0" y="449"/>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449"/>
        <a:ext cx="2205990" cy="583704"/>
      </dsp:txXfrm>
    </dsp:sp>
    <dsp:sp modelId="{1DC4E024-7BBB-4D38-86F8-4194D5DE58DA}">
      <dsp:nvSpPr>
        <dsp:cNvPr id="0" name=""/>
        <dsp:cNvSpPr/>
      </dsp:nvSpPr>
      <dsp:spPr>
        <a:xfrm>
          <a:off x="2205990" y="619176"/>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619176"/>
        <a:ext cx="8823960" cy="583704"/>
      </dsp:txXfrm>
    </dsp:sp>
    <dsp:sp modelId="{F603894A-3084-49F9-A36C-5951C1EE89B2}">
      <dsp:nvSpPr>
        <dsp:cNvPr id="0" name=""/>
        <dsp:cNvSpPr/>
      </dsp:nvSpPr>
      <dsp:spPr>
        <a:xfrm>
          <a:off x="0" y="619176"/>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Call</a:t>
          </a:r>
        </a:p>
      </dsp:txBody>
      <dsp:txXfrm>
        <a:off x="0" y="619176"/>
        <a:ext cx="2205990" cy="583704"/>
      </dsp:txXfrm>
    </dsp:sp>
    <dsp:sp modelId="{616151C3-E234-47B5-9F99-ABAAD403D986}">
      <dsp:nvSpPr>
        <dsp:cNvPr id="0" name=""/>
        <dsp:cNvSpPr/>
      </dsp:nvSpPr>
      <dsp:spPr>
        <a:xfrm>
          <a:off x="2205990" y="1237903"/>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990" y="1237903"/>
        <a:ext cx="8823960" cy="583704"/>
      </dsp:txXfrm>
    </dsp:sp>
    <dsp:sp modelId="{D6616D64-945C-4031-9A6D-F593D1F33F19}">
      <dsp:nvSpPr>
        <dsp:cNvPr id="0" name=""/>
        <dsp:cNvSpPr/>
      </dsp:nvSpPr>
      <dsp:spPr>
        <a:xfrm>
          <a:off x="0" y="1237903"/>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Chat</a:t>
          </a:r>
          <a:endParaRPr lang="en-US" sz="2800" kern="1200" dirty="0">
            <a:latin typeface="Arial" panose="020B0604020202020204" pitchFamily="34" charset="0"/>
            <a:cs typeface="Arial" panose="020B0604020202020204" pitchFamily="34" charset="0"/>
          </a:endParaRPr>
        </a:p>
      </dsp:txBody>
      <dsp:txXfrm>
        <a:off x="0" y="1237903"/>
        <a:ext cx="2205990" cy="583704"/>
      </dsp:txXfrm>
    </dsp:sp>
    <dsp:sp modelId="{A68A7108-3C82-4F5D-AB06-92F61E61814E}">
      <dsp:nvSpPr>
        <dsp:cNvPr id="0" name=""/>
        <dsp:cNvSpPr/>
      </dsp:nvSpPr>
      <dsp:spPr>
        <a:xfrm>
          <a:off x="2205990" y="1856630"/>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 on Demand Inquiry @ AskJAN.org/</a:t>
          </a:r>
          <a:r>
            <a:rPr lang="en-US" sz="2200" kern="1200" dirty="0" err="1">
              <a:solidFill>
                <a:srgbClr val="002060"/>
              </a:solidFill>
              <a:latin typeface="Arial" panose="020B0604020202020204" pitchFamily="34" charset="0"/>
              <a:cs typeface="Arial" panose="020B0604020202020204" pitchFamily="34" charset="0"/>
            </a:rPr>
            <a:t>JANonDemand.cfm</a:t>
          </a:r>
          <a:r>
            <a:rPr lang="en-US" sz="2200" kern="1200" dirty="0">
              <a:solidFill>
                <a:srgbClr val="002060"/>
              </a:solidFill>
              <a:latin typeface="Arial" panose="020B0604020202020204" pitchFamily="34" charset="0"/>
              <a:cs typeface="Arial" panose="020B0604020202020204" pitchFamily="34" charset="0"/>
            </a:rPr>
            <a:t> </a:t>
          </a:r>
        </a:p>
      </dsp:txBody>
      <dsp:txXfrm>
        <a:off x="2205990" y="1856630"/>
        <a:ext cx="8823960" cy="583704"/>
      </dsp:txXfrm>
    </dsp:sp>
    <dsp:sp modelId="{B9D9ECEE-7E9D-4D8F-9945-F74524EE4B48}">
      <dsp:nvSpPr>
        <dsp:cNvPr id="0" name=""/>
        <dsp:cNvSpPr/>
      </dsp:nvSpPr>
      <dsp:spPr>
        <a:xfrm>
          <a:off x="0" y="1856630"/>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Submit</a:t>
          </a:r>
          <a:endParaRPr lang="en-US" sz="2800" kern="1200" dirty="0">
            <a:latin typeface="Arial" panose="020B0604020202020204" pitchFamily="34" charset="0"/>
            <a:cs typeface="Arial" panose="020B0604020202020204" pitchFamily="34" charset="0"/>
          </a:endParaRPr>
        </a:p>
      </dsp:txBody>
      <dsp:txXfrm>
        <a:off x="0" y="1856630"/>
        <a:ext cx="2205990" cy="583704"/>
      </dsp:txXfrm>
    </dsp:sp>
    <dsp:sp modelId="{C49C9E06-E01A-4F9A-9052-D4D0C76AD074}">
      <dsp:nvSpPr>
        <dsp:cNvPr id="0" name=""/>
        <dsp:cNvSpPr/>
      </dsp:nvSpPr>
      <dsp:spPr>
        <a:xfrm>
          <a:off x="2205990" y="2475357"/>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990" y="2475357"/>
        <a:ext cx="8823960" cy="583704"/>
      </dsp:txXfrm>
    </dsp:sp>
    <dsp:sp modelId="{051C44A9-3278-4885-B7A3-86C8B082BE7F}">
      <dsp:nvSpPr>
        <dsp:cNvPr id="0" name=""/>
        <dsp:cNvSpPr/>
      </dsp:nvSpPr>
      <dsp:spPr>
        <a:xfrm>
          <a:off x="0" y="2475357"/>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Email</a:t>
          </a:r>
          <a:endParaRPr lang="en-US" sz="2800" kern="1200" dirty="0">
            <a:latin typeface="Arial" panose="020B0604020202020204" pitchFamily="34" charset="0"/>
            <a:cs typeface="Arial" panose="020B0604020202020204" pitchFamily="34" charset="0"/>
          </a:endParaRPr>
        </a:p>
      </dsp:txBody>
      <dsp:txXfrm>
        <a:off x="0" y="2475357"/>
        <a:ext cx="2205990" cy="583704"/>
      </dsp:txXfrm>
    </dsp:sp>
    <dsp:sp modelId="{CBFB381D-2314-4C74-93DF-1C615E841C82}">
      <dsp:nvSpPr>
        <dsp:cNvPr id="0" name=""/>
        <dsp:cNvSpPr/>
      </dsp:nvSpPr>
      <dsp:spPr>
        <a:xfrm>
          <a:off x="2205990" y="3094084"/>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89000">
            <a:lnSpc>
              <a:spcPct val="90000"/>
            </a:lnSpc>
            <a:spcBef>
              <a:spcPct val="0"/>
            </a:spcBef>
            <a:spcAft>
              <a:spcPts val="0"/>
            </a:spcAft>
            <a:buNone/>
          </a:pPr>
          <a:r>
            <a:rPr lang="en-US" sz="2000" kern="1200" dirty="0">
              <a:solidFill>
                <a:srgbClr val="002060"/>
              </a:solidFill>
              <a:latin typeface="Arial" panose="020B0604020202020204" pitchFamily="34" charset="0"/>
              <a:cs typeface="Arial" panose="020B0604020202020204" pitchFamily="34" charset="0"/>
            </a:rPr>
            <a:t>Facebook – Job Accommodation Network</a:t>
          </a:r>
        </a:p>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Twitter – @JANatJAN</a:t>
          </a:r>
        </a:p>
      </dsp:txBody>
      <dsp:txXfrm>
        <a:off x="2205990" y="3094084"/>
        <a:ext cx="8823960" cy="583704"/>
      </dsp:txXfrm>
    </dsp:sp>
    <dsp:sp modelId="{74143DC2-0AFE-4F3A-AA20-35BD260D12F0}">
      <dsp:nvSpPr>
        <dsp:cNvPr id="0" name=""/>
        <dsp:cNvSpPr/>
      </dsp:nvSpPr>
      <dsp:spPr>
        <a:xfrm>
          <a:off x="0" y="3094084"/>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Social Media</a:t>
          </a:r>
          <a:endParaRPr lang="en-US" sz="2700" kern="1200" dirty="0">
            <a:latin typeface="Arial" panose="020B0604020202020204" pitchFamily="34" charset="0"/>
            <a:cs typeface="Arial" panose="020B0604020202020204" pitchFamily="34" charset="0"/>
          </a:endParaRPr>
        </a:p>
      </dsp:txBody>
      <dsp:txXfrm>
        <a:off x="0" y="3094084"/>
        <a:ext cx="2205990" cy="5837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EBF7D0-9AC3-4AD4-A352-3F0631C56D95}"/>
              </a:ext>
            </a:extLst>
          </p:cNvPr>
          <p:cNvSpPr>
            <a:spLocks noGrp="1"/>
          </p:cNvSpPr>
          <p:nvPr>
            <p:ph type="hdr" sz="quarter"/>
          </p:nvPr>
        </p:nvSpPr>
        <p:spPr>
          <a:xfrm>
            <a:off x="0" y="0"/>
            <a:ext cx="3013075" cy="463550"/>
          </a:xfrm>
          <a:prstGeom prst="rect">
            <a:avLst/>
          </a:prstGeom>
        </p:spPr>
        <p:txBody>
          <a:bodyPr vert="horz" lIns="92546" tIns="46273" rIns="92546" bIns="46273"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56A561AD-D909-49FD-9B41-9D5156605F7E}"/>
              </a:ext>
            </a:extLst>
          </p:cNvPr>
          <p:cNvSpPr>
            <a:spLocks noGrp="1"/>
          </p:cNvSpPr>
          <p:nvPr>
            <p:ph type="dt" sz="quarter" idx="1"/>
          </p:nvPr>
        </p:nvSpPr>
        <p:spPr>
          <a:xfrm>
            <a:off x="3940175" y="0"/>
            <a:ext cx="3013075" cy="463550"/>
          </a:xfrm>
          <a:prstGeom prst="rect">
            <a:avLst/>
          </a:prstGeom>
        </p:spPr>
        <p:txBody>
          <a:bodyPr vert="horz" lIns="92546" tIns="46273" rIns="92546" bIns="46273" rtlCol="0"/>
          <a:lstStyle>
            <a:lvl1pPr algn="r">
              <a:defRPr sz="1200"/>
            </a:lvl1pPr>
          </a:lstStyle>
          <a:p>
            <a:pPr>
              <a:defRPr/>
            </a:pPr>
            <a:fld id="{3BD20ECA-3019-44D5-B06A-CC9ECAB86A5D}" type="datetimeFigureOut">
              <a:rPr lang="en-US"/>
              <a:pPr>
                <a:defRPr/>
              </a:pPr>
              <a:t>11/7/2022</a:t>
            </a:fld>
            <a:endParaRPr lang="en-US"/>
          </a:p>
        </p:txBody>
      </p:sp>
      <p:sp>
        <p:nvSpPr>
          <p:cNvPr id="4" name="Footer Placeholder 3">
            <a:extLst>
              <a:ext uri="{FF2B5EF4-FFF2-40B4-BE49-F238E27FC236}">
                <a16:creationId xmlns:a16="http://schemas.microsoft.com/office/drawing/2014/main" id="{5939E5FE-81C5-4D53-A485-71E6874C7F01}"/>
              </a:ext>
            </a:extLst>
          </p:cNvPr>
          <p:cNvSpPr>
            <a:spLocks noGrp="1"/>
          </p:cNvSpPr>
          <p:nvPr>
            <p:ph type="ftr" sz="quarter" idx="2"/>
          </p:nvPr>
        </p:nvSpPr>
        <p:spPr>
          <a:xfrm>
            <a:off x="0" y="8777288"/>
            <a:ext cx="3013075" cy="463550"/>
          </a:xfrm>
          <a:prstGeom prst="rect">
            <a:avLst/>
          </a:prstGeom>
        </p:spPr>
        <p:txBody>
          <a:bodyPr vert="horz" lIns="92546" tIns="46273" rIns="92546" bIns="46273"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ADD6A471-2C34-4685-9077-5C50CF8F31A6}"/>
              </a:ext>
            </a:extLst>
          </p:cNvPr>
          <p:cNvSpPr>
            <a:spLocks noGrp="1"/>
          </p:cNvSpPr>
          <p:nvPr>
            <p:ph type="sldNum" sz="quarter" idx="3"/>
          </p:nvPr>
        </p:nvSpPr>
        <p:spPr>
          <a:xfrm>
            <a:off x="3940175" y="8777288"/>
            <a:ext cx="3013075" cy="463550"/>
          </a:xfrm>
          <a:prstGeom prst="rect">
            <a:avLst/>
          </a:prstGeom>
        </p:spPr>
        <p:txBody>
          <a:bodyPr vert="horz" wrap="square" lIns="92546" tIns="46273" rIns="92546" bIns="46273" numCol="1" anchor="b" anchorCtr="0" compatLnSpc="1">
            <a:prstTxWarp prst="textNoShape">
              <a:avLst/>
            </a:prstTxWarp>
          </a:bodyPr>
          <a:lstStyle>
            <a:lvl1pPr algn="r">
              <a:defRPr sz="1200" smtClean="0"/>
            </a:lvl1pPr>
          </a:lstStyle>
          <a:p>
            <a:pPr>
              <a:defRPr/>
            </a:pPr>
            <a:fld id="{23E688F9-9074-47C6-8504-F820E6C887A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F5EA81-4D2D-4E7F-818B-57B28A91AC85}"/>
              </a:ext>
            </a:extLst>
          </p:cNvPr>
          <p:cNvSpPr>
            <a:spLocks noGrp="1"/>
          </p:cNvSpPr>
          <p:nvPr>
            <p:ph type="hdr" sz="quarter"/>
          </p:nvPr>
        </p:nvSpPr>
        <p:spPr>
          <a:xfrm>
            <a:off x="0" y="0"/>
            <a:ext cx="3013075" cy="463550"/>
          </a:xfrm>
          <a:prstGeom prst="rect">
            <a:avLst/>
          </a:prstGeom>
        </p:spPr>
        <p:txBody>
          <a:bodyPr vert="horz" lIns="92546" tIns="46273" rIns="92546" bIns="4627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C80E81E-D6A6-472D-90FB-2A08AD5C90C0}"/>
              </a:ext>
            </a:extLst>
          </p:cNvPr>
          <p:cNvSpPr>
            <a:spLocks noGrp="1"/>
          </p:cNvSpPr>
          <p:nvPr>
            <p:ph type="dt" idx="1"/>
          </p:nvPr>
        </p:nvSpPr>
        <p:spPr>
          <a:xfrm>
            <a:off x="3940175" y="0"/>
            <a:ext cx="3013075" cy="463550"/>
          </a:xfrm>
          <a:prstGeom prst="rect">
            <a:avLst/>
          </a:prstGeom>
        </p:spPr>
        <p:txBody>
          <a:bodyPr vert="horz" lIns="92546" tIns="46273" rIns="92546" bIns="46273" rtlCol="0"/>
          <a:lstStyle>
            <a:lvl1pPr algn="r" eaLnBrk="1" fontAlgn="auto" hangingPunct="1">
              <a:spcBef>
                <a:spcPts val="0"/>
              </a:spcBef>
              <a:spcAft>
                <a:spcPts val="0"/>
              </a:spcAft>
              <a:defRPr sz="1200">
                <a:latin typeface="+mn-lt"/>
              </a:defRPr>
            </a:lvl1pPr>
          </a:lstStyle>
          <a:p>
            <a:pPr>
              <a:defRPr/>
            </a:pPr>
            <a:fld id="{46C2D539-9FD5-4EA8-AAEE-5BC12B27B07E}" type="datetimeFigureOut">
              <a:rPr lang="en-US"/>
              <a:pPr>
                <a:defRPr/>
              </a:pPr>
              <a:t>11/7/2022</a:t>
            </a:fld>
            <a:endParaRPr lang="en-US"/>
          </a:p>
        </p:txBody>
      </p:sp>
      <p:sp>
        <p:nvSpPr>
          <p:cNvPr id="4" name="Slide Image Placeholder 3">
            <a:extLst>
              <a:ext uri="{FF2B5EF4-FFF2-40B4-BE49-F238E27FC236}">
                <a16:creationId xmlns:a16="http://schemas.microsoft.com/office/drawing/2014/main" id="{6D7D1F5A-16AA-4947-A870-4E78CB0B7791}"/>
              </a:ext>
            </a:extLst>
          </p:cNvPr>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pPr lvl="0"/>
            <a:endParaRPr lang="en-US" noProof="0"/>
          </a:p>
        </p:txBody>
      </p:sp>
      <p:sp>
        <p:nvSpPr>
          <p:cNvPr id="5" name="Notes Placeholder 4">
            <a:extLst>
              <a:ext uri="{FF2B5EF4-FFF2-40B4-BE49-F238E27FC236}">
                <a16:creationId xmlns:a16="http://schemas.microsoft.com/office/drawing/2014/main" id="{A87EEE8A-F4C5-4E3D-9DCC-F0FAC30B719F}"/>
              </a:ext>
            </a:extLst>
          </p:cNvPr>
          <p:cNvSpPr>
            <a:spLocks noGrp="1"/>
          </p:cNvSpPr>
          <p:nvPr>
            <p:ph type="body" sz="quarter" idx="3"/>
          </p:nvPr>
        </p:nvSpPr>
        <p:spPr>
          <a:xfrm>
            <a:off x="695325" y="4446588"/>
            <a:ext cx="5564188" cy="3638550"/>
          </a:xfrm>
          <a:prstGeom prst="rect">
            <a:avLst/>
          </a:prstGeom>
        </p:spPr>
        <p:txBody>
          <a:bodyPr vert="horz" lIns="92546" tIns="46273" rIns="92546" bIns="4627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853D354-DDA0-4FF8-A3D5-08F679F648F8}"/>
              </a:ext>
            </a:extLst>
          </p:cNvPr>
          <p:cNvSpPr>
            <a:spLocks noGrp="1"/>
          </p:cNvSpPr>
          <p:nvPr>
            <p:ph type="ftr" sz="quarter" idx="4"/>
          </p:nvPr>
        </p:nvSpPr>
        <p:spPr>
          <a:xfrm>
            <a:off x="0" y="8777288"/>
            <a:ext cx="3013075" cy="463550"/>
          </a:xfrm>
          <a:prstGeom prst="rect">
            <a:avLst/>
          </a:prstGeom>
        </p:spPr>
        <p:txBody>
          <a:bodyPr vert="horz" lIns="92546" tIns="46273" rIns="92546" bIns="4627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2CFB367-A606-44D1-A70C-F98CE299AF17}"/>
              </a:ext>
            </a:extLst>
          </p:cNvPr>
          <p:cNvSpPr>
            <a:spLocks noGrp="1"/>
          </p:cNvSpPr>
          <p:nvPr>
            <p:ph type="sldNum" sz="quarter" idx="5"/>
          </p:nvPr>
        </p:nvSpPr>
        <p:spPr>
          <a:xfrm>
            <a:off x="3940175" y="8777288"/>
            <a:ext cx="3013075" cy="463550"/>
          </a:xfrm>
          <a:prstGeom prst="rect">
            <a:avLst/>
          </a:prstGeom>
        </p:spPr>
        <p:txBody>
          <a:bodyPr vert="horz" wrap="square" lIns="92546" tIns="46273" rIns="92546" bIns="46273" numCol="1" anchor="b" anchorCtr="0" compatLnSpc="1">
            <a:prstTxWarp prst="textNoShape">
              <a:avLst/>
            </a:prstTxWarp>
          </a:bodyPr>
          <a:lstStyle>
            <a:lvl1pPr algn="r" eaLnBrk="1" hangingPunct="1">
              <a:defRPr sz="1200" smtClean="0"/>
            </a:lvl1pPr>
          </a:lstStyle>
          <a:p>
            <a:pPr>
              <a:defRPr/>
            </a:pPr>
            <a:fld id="{09A1931B-B1CB-4F1E-A8DE-599C49FA2A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30F2229F-8C17-43B3-BE71-39429845B482}"/>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48DC8300-D6FA-43A1-AECA-3A52AAD4AE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0116" name="Slide Number Placeholder 3">
            <a:extLst>
              <a:ext uri="{FF2B5EF4-FFF2-40B4-BE49-F238E27FC236}">
                <a16:creationId xmlns:a16="http://schemas.microsoft.com/office/drawing/2014/main" id="{C882353A-5021-4947-B31C-343663CA9D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fld id="{FBB432B3-347C-46FD-BF46-A77B5DCED35D}" type="slidenum">
              <a:rPr lang="en-US" altLang="en-US">
                <a:solidFill>
                  <a:srgbClr val="000000"/>
                </a:solidFill>
                <a:latin typeface="Arial" panose="020B0604020202020204" pitchFamily="34" charset="0"/>
              </a:rPr>
              <a:pPr/>
              <a:t>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1A8C75A0-939B-4392-8594-A4466B1D62F6}"/>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CC561A68-B500-478A-BBB5-D3FA603547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1556" name="Slide Number Placeholder 3">
            <a:extLst>
              <a:ext uri="{FF2B5EF4-FFF2-40B4-BE49-F238E27FC236}">
                <a16:creationId xmlns:a16="http://schemas.microsoft.com/office/drawing/2014/main" id="{6B7F5425-44BC-49A1-A3CA-8159467930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6E875B2-74B5-4F7D-B574-733A05193BDD}" type="slidenum">
              <a:rPr lang="en-US" altLang="en-US">
                <a:solidFill>
                  <a:srgbClr val="000000"/>
                </a:solidFill>
                <a:latin typeface="Arial" panose="020B0604020202020204" pitchFamily="34" charset="0"/>
                <a:cs typeface="Arial" panose="020B0604020202020204" pitchFamily="34" charset="0"/>
              </a:rPr>
              <a:pPr>
                <a:spcBef>
                  <a:spcPct val="0"/>
                </a:spcBef>
              </a:pPr>
              <a:t>10</a:t>
            </a:fld>
            <a:endParaRPr lang="en-US" alt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001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A1931B-B1CB-4F1E-A8DE-599C49FA2A45}" type="slidenum">
              <a:rPr lang="en-US" altLang="en-US" smtClean="0"/>
              <a:pPr>
                <a:defRPr/>
              </a:pPr>
              <a:t>11</a:t>
            </a:fld>
            <a:endParaRPr lang="en-US" altLang="en-US"/>
          </a:p>
        </p:txBody>
      </p:sp>
    </p:spTree>
    <p:extLst>
      <p:ext uri="{BB962C8B-B14F-4D97-AF65-F5344CB8AC3E}">
        <p14:creationId xmlns:p14="http://schemas.microsoft.com/office/powerpoint/2010/main" val="843343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09A1931B-B1CB-4F1E-A8DE-599C49FA2A45}" type="slidenum">
              <a:rPr lang="en-US" altLang="en-US" smtClean="0"/>
              <a:pPr>
                <a:defRPr/>
              </a:pPr>
              <a:t>12</a:t>
            </a:fld>
            <a:endParaRPr lang="en-US" altLang="en-US"/>
          </a:p>
        </p:txBody>
      </p:sp>
    </p:spTree>
    <p:extLst>
      <p:ext uri="{BB962C8B-B14F-4D97-AF65-F5344CB8AC3E}">
        <p14:creationId xmlns:p14="http://schemas.microsoft.com/office/powerpoint/2010/main" val="1510898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193A5A-3F3A-40CE-B619-946E067D339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81722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E6D2D1-9FA8-42C2-98DB-1C9D9645FC30}" type="slidenum">
              <a:rPr lang="en-US" altLang="en-US" smtClean="0"/>
              <a:pPr>
                <a:defRPr/>
              </a:pPr>
              <a:t>14</a:t>
            </a:fld>
            <a:endParaRPr lang="en-US" altLang="en-US"/>
          </a:p>
        </p:txBody>
      </p:sp>
    </p:spTree>
    <p:extLst>
      <p:ext uri="{BB962C8B-B14F-4D97-AF65-F5344CB8AC3E}">
        <p14:creationId xmlns:p14="http://schemas.microsoft.com/office/powerpoint/2010/main" val="372304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E6D2D1-9FA8-42C2-98DB-1C9D9645FC30}" type="slidenum">
              <a:rPr lang="en-US" altLang="en-US" smtClean="0"/>
              <a:pPr>
                <a:defRPr/>
              </a:pPr>
              <a:t>15</a:t>
            </a:fld>
            <a:endParaRPr lang="en-US" altLang="en-US"/>
          </a:p>
        </p:txBody>
      </p:sp>
    </p:spTree>
    <p:extLst>
      <p:ext uri="{BB962C8B-B14F-4D97-AF65-F5344CB8AC3E}">
        <p14:creationId xmlns:p14="http://schemas.microsoft.com/office/powerpoint/2010/main" val="1788391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A1931B-B1CB-4F1E-A8DE-599C49FA2A45}" type="slidenum">
              <a:rPr lang="en-US" altLang="en-US" smtClean="0"/>
              <a:pPr>
                <a:defRPr/>
              </a:pPr>
              <a:t>16</a:t>
            </a:fld>
            <a:endParaRPr lang="en-US" altLang="en-US"/>
          </a:p>
        </p:txBody>
      </p:sp>
    </p:spTree>
    <p:extLst>
      <p:ext uri="{BB962C8B-B14F-4D97-AF65-F5344CB8AC3E}">
        <p14:creationId xmlns:p14="http://schemas.microsoft.com/office/powerpoint/2010/main" val="1086889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81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7E513A-D5CD-49C2-A479-060BE207EFE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26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0455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513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43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794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F6F67AEC-2061-4108-8FB4-4F9337592162}"/>
              </a:ext>
            </a:extLst>
          </p:cNvPr>
          <p:cNvSpPr>
            <a:spLocks noGrp="1" noRot="1" noChangeAspect="1" noTextEdit="1"/>
          </p:cNvSpPr>
          <p:nvPr>
            <p:ph type="sldImg"/>
          </p:nvPr>
        </p:nvSpPr>
        <p:spPr bwMode="auto">
          <a:xfrm>
            <a:off x="706438" y="1155700"/>
            <a:ext cx="5541962"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7A192ACE-089A-48CA-B11A-FB5D97A260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884" name="Slide Number Placeholder 3">
            <a:extLst>
              <a:ext uri="{FF2B5EF4-FFF2-40B4-BE49-F238E27FC236}">
                <a16:creationId xmlns:a16="http://schemas.microsoft.com/office/drawing/2014/main" id="{E452D5DA-DA14-458F-9AC8-459C871198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0701A8-7605-4DFD-922C-6E163A5E5776}"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7261B-EA1B-4EA6-A029-F2523E523A77}" type="slidenum">
              <a:rPr lang="en-US" smtClean="0"/>
              <a:t>5</a:t>
            </a:fld>
            <a:endParaRPr lang="en-US"/>
          </a:p>
        </p:txBody>
      </p:sp>
    </p:spTree>
    <p:extLst>
      <p:ext uri="{BB962C8B-B14F-4D97-AF65-F5344CB8AC3E}">
        <p14:creationId xmlns:p14="http://schemas.microsoft.com/office/powerpoint/2010/main" val="137271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A1931B-B1CB-4F1E-A8DE-599C49FA2A45}" type="slidenum">
              <a:rPr lang="en-US" altLang="en-US" smtClean="0"/>
              <a:pPr>
                <a:defRPr/>
              </a:pPr>
              <a:t>6</a:t>
            </a:fld>
            <a:endParaRPr lang="en-US" altLang="en-US"/>
          </a:p>
        </p:txBody>
      </p:sp>
    </p:spTree>
    <p:extLst>
      <p:ext uri="{BB962C8B-B14F-4D97-AF65-F5344CB8AC3E}">
        <p14:creationId xmlns:p14="http://schemas.microsoft.com/office/powerpoint/2010/main" val="1909717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A1931B-B1CB-4F1E-A8DE-599C49FA2A45}" type="slidenum">
              <a:rPr lang="en-US" altLang="en-US" smtClean="0"/>
              <a:pPr>
                <a:defRPr/>
              </a:pPr>
              <a:t>7</a:t>
            </a:fld>
            <a:endParaRPr lang="en-US" altLang="en-US"/>
          </a:p>
        </p:txBody>
      </p:sp>
    </p:spTree>
    <p:extLst>
      <p:ext uri="{BB962C8B-B14F-4D97-AF65-F5344CB8AC3E}">
        <p14:creationId xmlns:p14="http://schemas.microsoft.com/office/powerpoint/2010/main" val="2992760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1962"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07261B-EA1B-4EA6-A029-F2523E523A77}" type="slidenum">
              <a:rPr lang="en-US" smtClean="0"/>
              <a:t>8</a:t>
            </a:fld>
            <a:endParaRPr lang="en-US"/>
          </a:p>
        </p:txBody>
      </p:sp>
    </p:spTree>
    <p:extLst>
      <p:ext uri="{BB962C8B-B14F-4D97-AF65-F5344CB8AC3E}">
        <p14:creationId xmlns:p14="http://schemas.microsoft.com/office/powerpoint/2010/main" val="252268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9A1931B-B1CB-4F1E-A8DE-599C49FA2A45}" type="slidenum">
              <a:rPr lang="en-US" altLang="en-US" smtClean="0"/>
              <a:pPr>
                <a:defRPr/>
              </a:pPr>
              <a:t>9</a:t>
            </a:fld>
            <a:endParaRPr lang="en-US" altLang="en-US"/>
          </a:p>
        </p:txBody>
      </p:sp>
    </p:spTree>
    <p:extLst>
      <p:ext uri="{BB962C8B-B14F-4D97-AF65-F5344CB8AC3E}">
        <p14:creationId xmlns:p14="http://schemas.microsoft.com/office/powerpoint/2010/main" val="4209461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0">
                <a:solidFill>
                  <a:schemeClr val="bg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JAN </a:t>
            </a:r>
            <a:r>
              <a:rPr kumimoji="0" lang="en-US" sz="11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is a service of the U.S. Department of Labor’s Office of Disability Employment Policy/ODEP.</a:t>
            </a:r>
            <a:endParaRPr kumimoji="0" lang="en-US" sz="1100" b="0" i="0" u="none" strike="noStrike" kern="1200" cap="all"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76887769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516496B-62A4-45AD-A174-D929C967C4CB}"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11/7/2022</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04822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32A0D10-1C02-40CB-A684-779709F45FE8}" type="datetime1">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11/7/2022</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5" name="Footer Placeholder 4"/>
          <p:cNvSpPr>
            <a:spLocks noGrp="1"/>
          </p:cNvSpPr>
          <p:nvPr>
            <p:ph type="ftr" sz="quarter" idx="11"/>
          </p:nvPr>
        </p:nvSpPr>
        <p:spPr>
          <a:xfrm>
            <a:off x="774923" y="5951811"/>
            <a:ext cx="789627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429428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551A3B-A704-4583-9AF6-D9A8BC930992}"/>
              </a:ext>
            </a:extLst>
          </p:cNvPr>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11" descr="JAN Logo&#10;&#10;Practical Solutions&#10;Workplace Success">
            <a:extLst>
              <a:ext uri="{FF2B5EF4-FFF2-40B4-BE49-F238E27FC236}">
                <a16:creationId xmlns:a16="http://schemas.microsoft.com/office/drawing/2014/main" id="{43BB8CFB-0B8E-4BE5-9B67-E71F05EE14C2}"/>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085168"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a:extLst>
              <a:ext uri="{FF2B5EF4-FFF2-40B4-BE49-F238E27FC236}">
                <a16:creationId xmlns:a16="http://schemas.microsoft.com/office/drawing/2014/main" id="{E9015DF2-30C0-41ED-B2D3-6153D1126838}"/>
              </a:ext>
            </a:extLst>
          </p:cNvPr>
          <p:cNvSpPr>
            <a:spLocks noGrp="1"/>
          </p:cNvSpPr>
          <p:nvPr>
            <p:ph type="sldNum" sz="quarter" idx="10"/>
          </p:nvPr>
        </p:nvSpPr>
        <p:spPr/>
        <p:txBody>
          <a:bodyPr/>
          <a:lstStyle>
            <a:lvl1pPr>
              <a:defRPr smtClean="0"/>
            </a:lvl1pPr>
          </a:lstStyle>
          <a:p>
            <a:pPr>
              <a:defRPr/>
            </a:pPr>
            <a:fld id="{D79BA859-7205-4A87-ABA5-C9427B91D4FD}" type="slidenum">
              <a:rPr lang="en-US" altLang="en-US" smtClean="0"/>
              <a:pPr>
                <a:defRPr/>
              </a:pPr>
              <a:t>‹#›</a:t>
            </a:fld>
            <a:endParaRPr lang="en-US" altLang="en-US"/>
          </a:p>
        </p:txBody>
      </p:sp>
    </p:spTree>
    <p:extLst>
      <p:ext uri="{BB962C8B-B14F-4D97-AF65-F5344CB8AC3E}">
        <p14:creationId xmlns:p14="http://schemas.microsoft.com/office/powerpoint/2010/main" val="2647534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5" name="Rectangle 4"/>
          <p:cNvSpPr/>
          <p:nvPr userDrawn="1"/>
        </p:nvSpPr>
        <p:spPr>
          <a:xfrm>
            <a:off x="1121665" y="1298449"/>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8" name="Title Placeholder 11">
            <a:extLst>
              <a:ext uri="{FF2B5EF4-FFF2-40B4-BE49-F238E27FC236}">
                <a16:creationId xmlns:a16="http://schemas.microsoft.com/office/drawing/2014/main" id="{9405C78C-4BEE-4572-B554-E293F0A46BC4}"/>
              </a:ext>
            </a:extLst>
          </p:cNvPr>
          <p:cNvSpPr>
            <a:spLocks noGrp="1"/>
          </p:cNvSpPr>
          <p:nvPr>
            <p:ph type="title"/>
          </p:nvPr>
        </p:nvSpPr>
        <p:spPr bwMode="auto">
          <a:xfrm>
            <a:off x="609600" y="377952"/>
            <a:ext cx="10871200" cy="7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lvl="0"/>
            <a:endParaRPr lang="en-US" altLang="en-US" dirty="0"/>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F5477F5D-25F0-4B95-920B-B3A7F705B3F8}" type="slidenum">
              <a:rPr lang="en-US" altLang="en-US"/>
              <a:pPr>
                <a:defRPr/>
              </a:pPr>
              <a:t>‹#›</a:t>
            </a:fld>
            <a:endParaRPr lang="en-US" altLang="en-US"/>
          </a:p>
        </p:txBody>
      </p:sp>
    </p:spTree>
    <p:extLst>
      <p:ext uri="{BB962C8B-B14F-4D97-AF65-F5344CB8AC3E}">
        <p14:creationId xmlns:p14="http://schemas.microsoft.com/office/powerpoint/2010/main" val="404953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5A8A3B-9D6E-4867-A9FF-2BB7C1C013EB}"/>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4" name="Rectangle 3">
            <a:extLst>
              <a:ext uri="{FF2B5EF4-FFF2-40B4-BE49-F238E27FC236}">
                <a16:creationId xmlns:a16="http://schemas.microsoft.com/office/drawing/2014/main" id="{B0EE8395-143E-45DC-AD9E-6CEB3FD4C3B9}"/>
              </a:ext>
            </a:extLst>
          </p:cNvPr>
          <p:cNvSpPr/>
          <p:nvPr userDrawn="1"/>
        </p:nvSpPr>
        <p:spPr>
          <a:xfrm>
            <a:off x="1121834" y="1298576"/>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itle Placeholder 11"/>
          <p:cNvSpPr>
            <a:spLocks noGrp="1"/>
          </p:cNvSpPr>
          <p:nvPr>
            <p:ph type="title"/>
          </p:nvPr>
        </p:nvSpPr>
        <p:spPr bwMode="auto">
          <a:xfrm>
            <a:off x="609600" y="377952"/>
            <a:ext cx="10871200" cy="769204"/>
          </a:xfrm>
          <a:prstGeom prst="rect">
            <a:avLst/>
          </a:prstGeom>
          <a:noFill/>
          <a:ln>
            <a:noFill/>
          </a:ln>
        </p:spPr>
        <p:txBody>
          <a:bodyPr/>
          <a:lstStyle/>
          <a:p>
            <a:pPr lvl="0"/>
            <a:endParaRPr lang="en-US" altLang="en-US" dirty="0"/>
          </a:p>
        </p:txBody>
      </p:sp>
      <p:sp>
        <p:nvSpPr>
          <p:cNvPr id="5" name="Slide Number Placeholder 5">
            <a:extLst>
              <a:ext uri="{FF2B5EF4-FFF2-40B4-BE49-F238E27FC236}">
                <a16:creationId xmlns:a16="http://schemas.microsoft.com/office/drawing/2014/main" id="{AB5763C0-1C08-4237-A2C6-AA5EB9A6C9E1}"/>
              </a:ext>
            </a:extLst>
          </p:cNvPr>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316247E6-5F92-41C2-81A9-88475C39178D}" type="slidenum">
              <a:rPr lang="en-US" altLang="en-US"/>
              <a:pPr>
                <a:defRPr/>
              </a:pPr>
              <a:t>‹#›</a:t>
            </a:fld>
            <a:endParaRPr lang="en-US" altLang="en-US"/>
          </a:p>
        </p:txBody>
      </p:sp>
    </p:spTree>
    <p:extLst>
      <p:ext uri="{BB962C8B-B14F-4D97-AF65-F5344CB8AC3E}">
        <p14:creationId xmlns:p14="http://schemas.microsoft.com/office/powerpoint/2010/main" val="1979036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Tree>
    <p:extLst>
      <p:ext uri="{BB962C8B-B14F-4D97-AF65-F5344CB8AC3E}">
        <p14:creationId xmlns:p14="http://schemas.microsoft.com/office/powerpoint/2010/main" val="725665353"/>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994584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4259169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43689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3156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sz="2600">
                <a:solidFill>
                  <a:schemeClr val="accent1"/>
                </a:solidFill>
                <a:latin typeface="Arial Nova" panose="020B0504020202020204" pitchFamily="34" charset="0"/>
                <a:cs typeface="Arial" panose="020B0604020202020204" pitchFamily="34" charset="0"/>
              </a:defRPr>
            </a:lvl1pPr>
            <a:lvl2pPr>
              <a:buClr>
                <a:schemeClr val="accent1"/>
              </a:buClr>
              <a:defRPr sz="2400"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600">
                <a:solidFill>
                  <a:srgbClr val="002060"/>
                </a:solidFill>
                <a:latin typeface="Arial Nova" panose="020B05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1021612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58698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2978986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3662804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748976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4296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8280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87355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2730816486"/>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745242571"/>
      </p:ext>
    </p:extLst>
  </p:cSld>
  <p:clrMapOvr>
    <a:masterClrMapping/>
  </p:clrMapOvr>
  <p:transition spd="slow">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2794341740"/>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72022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440388117"/>
      </p:ext>
    </p:extLst>
  </p:cSld>
  <p:clrMapOvr>
    <a:masterClrMapping/>
  </p:clrMapOvr>
  <p:transition spd="slow">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A5DC6D4-B4E9-4521-87C4-ADF1F2A553FD}" type="slidenum">
              <a:rPr lang="en-US" altLang="en-US"/>
              <a:pPr>
                <a:defRPr/>
              </a:pPr>
              <a:t>‹#›</a:t>
            </a:fld>
            <a:endParaRPr lang="en-US" altLang="en-US"/>
          </a:p>
        </p:txBody>
      </p:sp>
    </p:spTree>
    <p:extLst>
      <p:ext uri="{BB962C8B-B14F-4D97-AF65-F5344CB8AC3E}">
        <p14:creationId xmlns:p14="http://schemas.microsoft.com/office/powerpoint/2010/main" val="1273791047"/>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588477492"/>
      </p:ext>
    </p:extLst>
  </p:cSld>
  <p:clrMapOvr>
    <a:masterClrMapping/>
  </p:clrMapOvr>
  <p:transition spd="slow">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89322558"/>
      </p:ext>
    </p:extLst>
  </p:cSld>
  <p:clrMapOvr>
    <a:masterClrMapping/>
  </p:clrMapOvr>
  <p:transition spd="slow">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906424948"/>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24781260"/>
      </p:ext>
    </p:extLst>
  </p:cSld>
  <p:clrMapOvr>
    <a:masterClrMapping/>
  </p:clrMapOvr>
  <p:transition spd="slow">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81667803"/>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924180848"/>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31876429"/>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2453150276"/>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buClr>
                <a:srgbClr val="002060"/>
              </a:buClr>
              <a:defRPr sz="2000">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a:solidFill>
                  <a:srgbClr val="002060"/>
                </a:solidFill>
                <a:latin typeface="Arial Nova" panose="020B0504020202020204" pitchFamily="34" charset="0"/>
              </a:defRPr>
            </a:lvl2pPr>
            <a:lvl3pPr>
              <a:buClr>
                <a:schemeClr val="accent1"/>
              </a:buClr>
              <a:defRPr>
                <a:solidFill>
                  <a:srgbClr val="002060"/>
                </a:solidFill>
                <a:latin typeface="Arial Nova" panose="020B0504020202020204" pitchFamily="34" charset="0"/>
              </a:defRPr>
            </a:lvl3pPr>
            <a:lvl4pPr>
              <a:buClr>
                <a:schemeClr val="accent1"/>
              </a:buClr>
              <a:defRPr>
                <a:solidFill>
                  <a:srgbClr val="002060"/>
                </a:solidFill>
                <a:latin typeface="Arial Nova" panose="020B0504020202020204" pitchFamily="34" charset="0"/>
              </a:defRPr>
            </a:lvl4pPr>
            <a:lvl5pPr>
              <a:buClr>
                <a:schemeClr val="accent1"/>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693508" y="60118"/>
            <a:ext cx="1052510" cy="365125"/>
          </a:xfrm>
        </p:spPr>
        <p:txBody>
          <a:bodyPr/>
          <a:lstStyle>
            <a:lvl1pPr>
              <a:defRPr sz="1600">
                <a:solidFill>
                  <a:srgbClr val="002060"/>
                </a:solidFill>
                <a:latin typeface="Arial Nova" panose="020B05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430445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3808414988"/>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2325263952"/>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037506217"/>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79346369"/>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942693140"/>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632576004"/>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59157943"/>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222375993"/>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3751304059"/>
      </p:ext>
    </p:extLst>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1181093458"/>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B8E1A0-F19E-43ED-A9FD-BBBB6365A0B1}"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11/7/2022</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9" name="Slide Number Placeholder 8"/>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21589064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2946490427"/>
      </p:ext>
    </p:extLst>
  </p:cSld>
  <p:clrMapOvr>
    <a:masterClrMapping/>
  </p:clrMapOvr>
  <p:transition spd="slow">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963996326"/>
      </p:ext>
    </p:extLst>
  </p:cSld>
  <p:clrMapOvr>
    <a:masterClrMapping/>
  </p:clrMapOvr>
  <p:transition spd="slow">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742534197"/>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480734615"/>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1270476226"/>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305579367"/>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1613725280"/>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Rectangle 2"/>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85168"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466793D8-E210-47B0-B4A8-7731D1DD714A}" type="slidenum">
              <a:rPr lang="en-US" altLang="en-US"/>
              <a:pPr>
                <a:defRPr/>
              </a:pPr>
              <a:t>‹#›</a:t>
            </a:fld>
            <a:endParaRPr lang="en-US" altLang="en-US"/>
          </a:p>
        </p:txBody>
      </p:sp>
    </p:spTree>
    <p:extLst>
      <p:ext uri="{BB962C8B-B14F-4D97-AF65-F5344CB8AC3E}">
        <p14:creationId xmlns:p14="http://schemas.microsoft.com/office/powerpoint/2010/main" val="3289459717"/>
      </p:ext>
    </p:extLst>
  </p:cSld>
  <p:clrMapOvr>
    <a:masterClrMapping/>
  </p:clrMapOvr>
  <p:transition spd="slow">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BD216F98-6B7B-4838-A4A8-6CDB9FA09C1C}"/>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509144"/>
      </p:ext>
    </p:extLst>
  </p:cSld>
  <p:clrMapOvr>
    <a:masterClrMapping/>
  </p:clrMapOvr>
  <p:transition spd="slow">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0">
                <a:solidFill>
                  <a:schemeClr val="bg1"/>
                </a:solidFill>
                <a:latin typeface="Arial" panose="020B0604020202020204" pitchFamily="34" charset="0"/>
                <a:cs typeface="Arial" panose="020B0604020202020204" pitchFamily="34" charset="0"/>
              </a:defRPr>
            </a:lvl1pPr>
          </a:lstStyle>
          <a:p>
            <a:r>
              <a:rPr lang="en-US" dirty="0"/>
              <a:t>JAN </a:t>
            </a:r>
            <a:r>
              <a:rPr lang="en-US" cap="none" dirty="0"/>
              <a:t>is a service of the U.S. Department of Labor’s Office of Disability Employment Policy/ODEP.</a:t>
            </a:r>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266101672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13376730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sz="2600">
                <a:solidFill>
                  <a:schemeClr val="accent1"/>
                </a:solidFill>
                <a:latin typeface="Arial Nova" panose="020B0504020202020204" pitchFamily="34" charset="0"/>
                <a:cs typeface="Arial" panose="020B0604020202020204" pitchFamily="34" charset="0"/>
              </a:defRPr>
            </a:lvl1pPr>
            <a:lvl2pPr>
              <a:buClr>
                <a:schemeClr val="accent1"/>
              </a:buClr>
              <a:defRPr sz="2400"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600">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38110623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userDrawn="1"/>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785008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lvl1pPr>
              <a:buClr>
                <a:srgbClr val="002060"/>
              </a:buClr>
              <a:defRPr sz="2000">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a:solidFill>
                  <a:srgbClr val="002060"/>
                </a:solidFill>
                <a:latin typeface="Arial Nova" panose="020B0504020202020204" pitchFamily="34" charset="0"/>
              </a:defRPr>
            </a:lvl2pPr>
            <a:lvl3pPr>
              <a:buClr>
                <a:schemeClr val="accent1"/>
              </a:buClr>
              <a:defRPr>
                <a:solidFill>
                  <a:srgbClr val="002060"/>
                </a:solidFill>
                <a:latin typeface="Arial Nova" panose="020B0504020202020204" pitchFamily="34" charset="0"/>
              </a:defRPr>
            </a:lvl3pPr>
            <a:lvl4pPr>
              <a:buClr>
                <a:schemeClr val="accent1"/>
              </a:buClr>
              <a:defRPr>
                <a:solidFill>
                  <a:srgbClr val="002060"/>
                </a:solidFill>
                <a:latin typeface="Arial Nova" panose="020B0504020202020204" pitchFamily="34" charset="0"/>
              </a:defRPr>
            </a:lvl4pPr>
            <a:lvl5pPr>
              <a:buClr>
                <a:schemeClr val="accent1"/>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a:xfrm>
            <a:off x="10693508" y="60118"/>
            <a:ext cx="1052510" cy="365125"/>
          </a:xfrm>
        </p:spPr>
        <p:txBody>
          <a:bodyPr/>
          <a:lstStyle>
            <a:lvl1pPr>
              <a:defRPr sz="1600">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34529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buClr>
                <a:srgbClr val="002060"/>
              </a:buClr>
              <a:defRPr>
                <a:solidFill>
                  <a:srgbClr val="002060"/>
                </a:solidFill>
                <a:latin typeface="Arial Nova" panose="020B0504020202020204" pitchFamily="34" charset="0"/>
              </a:defRPr>
            </a:lvl1pPr>
            <a:lvl2pPr>
              <a:buClr>
                <a:srgbClr val="002060"/>
              </a:buClr>
              <a:defRPr>
                <a:solidFill>
                  <a:srgbClr val="002060"/>
                </a:solidFill>
                <a:latin typeface="Arial Nova" panose="020B0504020202020204" pitchFamily="34" charset="0"/>
              </a:defRPr>
            </a:lvl2pPr>
            <a:lvl3pPr>
              <a:buClr>
                <a:srgbClr val="002060"/>
              </a:buClr>
              <a:defRPr>
                <a:solidFill>
                  <a:srgbClr val="002060"/>
                </a:solidFill>
                <a:latin typeface="Arial Nova" panose="020B0504020202020204" pitchFamily="34" charset="0"/>
              </a:defRPr>
            </a:lvl3pPr>
            <a:lvl4pPr>
              <a:buClr>
                <a:srgbClr val="002060"/>
              </a:buClr>
              <a:defRPr>
                <a:solidFill>
                  <a:srgbClr val="002060"/>
                </a:solidFill>
                <a:latin typeface="Arial Nova" panose="020B0504020202020204" pitchFamily="34" charset="0"/>
              </a:defRPr>
            </a:lvl4pPr>
            <a:lvl5pPr>
              <a:buClr>
                <a:srgbClr val="002060"/>
              </a:buClr>
              <a:defRPr>
                <a:solidFill>
                  <a:srgbClr val="002060"/>
                </a:solidFill>
                <a:latin typeface="Arial Nova"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B8E1A0-F19E-43ED-A9FD-BBBB6365A0B1}" type="datetime1">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01734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2563674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16387877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sz="1800">
                <a:solidFill>
                  <a:srgbClr val="002060"/>
                </a:solidFill>
                <a:latin typeface="Arial Nova" panose="020B0504020202020204" pitchFamily="34" charset="0"/>
              </a:defRPr>
            </a:lvl2pPr>
            <a:lvl3pPr>
              <a:buClr>
                <a:schemeClr val="accent1"/>
              </a:buClr>
              <a:defRPr sz="1600">
                <a:solidFill>
                  <a:srgbClr val="002060"/>
                </a:solidFill>
                <a:latin typeface="Arial Nova" panose="020B0504020202020204" pitchFamily="34" charset="0"/>
              </a:defRPr>
            </a:lvl3pPr>
            <a:lvl4pPr>
              <a:buClr>
                <a:schemeClr val="accent1"/>
              </a:buClr>
              <a:defRPr sz="1400">
                <a:solidFill>
                  <a:srgbClr val="002060"/>
                </a:solidFill>
                <a:latin typeface="Arial Nova" panose="020B0504020202020204" pitchFamily="34" charset="0"/>
              </a:defRPr>
            </a:lvl4pPr>
            <a:lvl5pPr>
              <a:buClr>
                <a:schemeClr val="accent1"/>
              </a:buClr>
              <a:defRPr sz="1400">
                <a:solidFill>
                  <a:srgbClr val="002060"/>
                </a:solidFill>
                <a:latin typeface="Arial Nova" panose="020B050402020202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11/7/2022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latin typeface="Arial Nova" panose="020B05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62841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12795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84775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11/7/2022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6733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41213512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BD216F98-6B7B-4838-A4A8-6CDB9FA09C1C}"/>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935114"/>
      </p:ext>
    </p:extLst>
  </p:cSld>
  <p:clrMapOvr>
    <a:masterClrMapping/>
  </p:clrMapOvr>
  <p:transition spd="slow">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1121834" y="1292226"/>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6" name="Title Placeholder 11">
            <a:extLst>
              <a:ext uri="{FF2B5EF4-FFF2-40B4-BE49-F238E27FC236}">
                <a16:creationId xmlns:a16="http://schemas.microsoft.com/office/drawing/2014/main" id="{8E87B6DE-A127-4EC2-BDC6-412D23904A7C}"/>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0"/>
          </p:nvPr>
        </p:nvSpPr>
        <p:spPr/>
        <p:txBody>
          <a:bodyPr/>
          <a:lstStyle>
            <a:lvl1pPr>
              <a:defRPr/>
            </a:lvl1pPr>
          </a:lstStyle>
          <a:p>
            <a:pPr>
              <a:defRPr/>
            </a:pPr>
            <a:fld id="{4D98D1BA-2478-40B5-9DFA-9E617D8EE9D1}" type="slidenum">
              <a:rPr lang="en-US" altLang="en-US"/>
              <a:pPr>
                <a:defRPr/>
              </a:pPr>
              <a:t>‹#›</a:t>
            </a:fld>
            <a:endParaRPr lang="en-US" altLang="en-US"/>
          </a:p>
        </p:txBody>
      </p:sp>
    </p:spTree>
    <p:extLst>
      <p:ext uri="{BB962C8B-B14F-4D97-AF65-F5344CB8AC3E}">
        <p14:creationId xmlns:p14="http://schemas.microsoft.com/office/powerpoint/2010/main" val="2501540058"/>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buClr>
                <a:schemeClr val="accent1"/>
              </a:buClr>
              <a:defRPr sz="2000">
                <a:solidFill>
                  <a:srgbClr val="002060"/>
                </a:solidFill>
                <a:latin typeface="Arial Nova" panose="020B0504020202020204" pitchFamily="34" charset="0"/>
              </a:defRPr>
            </a:lvl1pPr>
            <a:lvl2pPr>
              <a:buClr>
                <a:schemeClr val="accent1"/>
              </a:buClr>
              <a:defRPr sz="1800">
                <a:solidFill>
                  <a:srgbClr val="002060"/>
                </a:solidFill>
                <a:latin typeface="Arial Nova" panose="020B0504020202020204" pitchFamily="34" charset="0"/>
              </a:defRPr>
            </a:lvl2pPr>
            <a:lvl3pPr>
              <a:buClr>
                <a:schemeClr val="accent1"/>
              </a:buClr>
              <a:defRPr sz="1600">
                <a:solidFill>
                  <a:srgbClr val="002060"/>
                </a:solidFill>
                <a:latin typeface="Arial Nova" panose="020B0504020202020204" pitchFamily="34" charset="0"/>
              </a:defRPr>
            </a:lvl3pPr>
            <a:lvl4pPr>
              <a:buClr>
                <a:schemeClr val="accent1"/>
              </a:buClr>
              <a:defRPr sz="1400">
                <a:solidFill>
                  <a:srgbClr val="002060"/>
                </a:solidFill>
                <a:latin typeface="Arial Nova" panose="020B0504020202020204" pitchFamily="34" charset="0"/>
              </a:defRPr>
            </a:lvl4pPr>
            <a:lvl5pPr>
              <a:buClr>
                <a:schemeClr val="accent1"/>
              </a:buClr>
              <a:defRPr sz="1400">
                <a:solidFill>
                  <a:srgbClr val="002060"/>
                </a:solidFill>
                <a:latin typeface="Arial Nova" panose="020B050402020202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A0697B2-505F-4AC8-8F94-72E521A0B74F}" type="datetime1">
              <a:rPr kumimoji="0" lang="en-US" sz="900" b="0" i="0" u="none" strike="noStrike" kern="1200" cap="none" spc="0" normalizeH="0" baseline="0" noProof="0" smtClean="0">
                <a:ln>
                  <a:noFill/>
                </a:ln>
                <a:solidFill>
                  <a:srgbClr val="1A3260">
                    <a:lumMod val="75000"/>
                    <a:lumOff val="25000"/>
                  </a:srgb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11/7/2022</a:t>
            </a:fld>
            <a:endParaRPr kumimoji="0" lang="en-US" sz="900" b="0" i="0" u="none" strike="noStrike" kern="1200" cap="none"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1A3260">
                  <a:lumMod val="75000"/>
                  <a:lumOff val="25000"/>
                </a:srgbClr>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latin typeface="Arial Nova" panose="020B05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1A3260">
                    <a:lumMod val="75000"/>
                    <a:lumOff val="25000"/>
                  </a:srgbClr>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A3260">
                  <a:lumMod val="75000"/>
                  <a:lumOff val="25000"/>
                </a:srgbClr>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4259799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EFF899-93D7-4212-8D3F-0D755BDEB77C}"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11/7/2022</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7" name="Slide Number Placeholder 6"/>
          <p:cNvSpPr>
            <a:spLocks noGrp="1"/>
          </p:cNvSpPr>
          <p:nvPr>
            <p:ph type="sldNum" sz="quarter" idx="12"/>
          </p:nvPr>
        </p:nvSpPr>
        <p:spPr/>
        <p:txBody>
          <a:bodyPr/>
          <a:lstStyle>
            <a:lvl1pPr>
              <a:defRPr>
                <a:solidFill>
                  <a:srgbClr val="002060"/>
                </a:solidFill>
                <a:latin typeface="Arial Nova" panose="020B05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2060"/>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267532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slideLayout" Target="../slideLayouts/slideLayout56.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4"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8" Type="http://schemas.openxmlformats.org/officeDocument/2006/relationships/slideLayout" Target="../slideLayouts/slideLayout23.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CF577D-EFDE-449F-9698-CFCF570C9DB9}" type="datetime1">
              <a:rPr kumimoji="0" lang="en-US" sz="900" b="0" i="0" u="none" strike="noStrike" kern="1200" cap="none" spc="0" normalizeH="0" baseline="0" noProof="0" smtClean="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11/7/2022</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4590B8"/>
              </a:solidFill>
              <a:effectLst/>
              <a:uLnTx/>
              <a:uFillTx/>
              <a:latin typeface="Gill Sans MT" panose="020B0502020104020203"/>
              <a:ea typeface="+mn-ea"/>
              <a:cs typeface="+mn-cs"/>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4590B8"/>
              </a:solidFill>
              <a:effectLst/>
              <a:uLnTx/>
              <a:uFillTx/>
              <a:latin typeface="Gill Sans MT" panose="020B0502020104020203"/>
              <a:ea typeface="+mn-ea"/>
              <a:cs typeface="+mn-cs"/>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29784922"/>
      </p:ext>
    </p:extLst>
  </p:cSld>
  <p:clrMap bg1="lt1" tx1="dk1" bg2="lt2" tx2="dk2" accent1="accent1" accent2="accent2" accent3="accent3" accent4="accent4" accent5="accent5" accent6="accent6" hlink="hlink" folHlink="folHlink"/>
  <p:sldLayoutIdLst>
    <p:sldLayoutId id="2147487336" r:id="rId1"/>
    <p:sldLayoutId id="2147487337" r:id="rId2"/>
    <p:sldLayoutId id="2147487338" r:id="rId3"/>
    <p:sldLayoutId id="2147487339" r:id="rId4"/>
    <p:sldLayoutId id="2147487340" r:id="rId5"/>
    <p:sldLayoutId id="2147487341" r:id="rId6"/>
    <p:sldLayoutId id="2147487342" r:id="rId7"/>
    <p:sldLayoutId id="2147487343" r:id="rId8"/>
    <p:sldLayoutId id="2147487344" r:id="rId9"/>
    <p:sldLayoutId id="2147487345" r:id="rId10"/>
    <p:sldLayoutId id="2147487346" r:id="rId11"/>
    <p:sldLayoutId id="2147487347" r:id="rId12"/>
    <p:sldLayoutId id="2147487348" r:id="rId13"/>
    <p:sldLayoutId id="2147487349" r:id="rId14"/>
    <p:sldLayoutId id="2147487420" r:id="rId15"/>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02415856"/>
      </p:ext>
    </p:extLst>
  </p:cSld>
  <p:clrMap bg1="lt1" tx1="dk1" bg2="lt2" tx2="dk2" accent1="accent1" accent2="accent2" accent3="accent3" accent4="accent4" accent5="accent5" accent6="accent6" hlink="hlink" folHlink="folHlink"/>
  <p:sldLayoutIdLst>
    <p:sldLayoutId id="2147487351" r:id="rId1"/>
    <p:sldLayoutId id="2147487352" r:id="rId2"/>
    <p:sldLayoutId id="2147487353" r:id="rId3"/>
    <p:sldLayoutId id="2147487354" r:id="rId4"/>
    <p:sldLayoutId id="2147487355" r:id="rId5"/>
    <p:sldLayoutId id="2147487356" r:id="rId6"/>
    <p:sldLayoutId id="2147487357" r:id="rId7"/>
    <p:sldLayoutId id="2147487358" r:id="rId8"/>
    <p:sldLayoutId id="2147487359" r:id="rId9"/>
    <p:sldLayoutId id="2147487360" r:id="rId10"/>
    <p:sldLayoutId id="2147487361" r:id="rId11"/>
    <p:sldLayoutId id="2147487362" r:id="rId12"/>
    <p:sldLayoutId id="2147487363" r:id="rId13"/>
    <p:sldLayoutId id="2147487364" r:id="rId14"/>
    <p:sldLayoutId id="2147487365" r:id="rId15"/>
    <p:sldLayoutId id="2147487366" r:id="rId16"/>
    <p:sldLayoutId id="2147487367" r:id="rId17"/>
    <p:sldLayoutId id="2147487368" r:id="rId18"/>
    <p:sldLayoutId id="2147487369" r:id="rId19"/>
    <p:sldLayoutId id="2147487370" r:id="rId20"/>
    <p:sldLayoutId id="2147487371" r:id="rId21"/>
    <p:sldLayoutId id="2147487372" r:id="rId22"/>
    <p:sldLayoutId id="2147487373" r:id="rId23"/>
    <p:sldLayoutId id="2147487374" r:id="rId24"/>
    <p:sldLayoutId id="2147487375" r:id="rId25"/>
    <p:sldLayoutId id="2147487376" r:id="rId26"/>
    <p:sldLayoutId id="2147487377" r:id="rId27"/>
    <p:sldLayoutId id="2147487378" r:id="rId28"/>
    <p:sldLayoutId id="2147487379" r:id="rId29"/>
    <p:sldLayoutId id="2147487380" r:id="rId30"/>
    <p:sldLayoutId id="2147487381" r:id="rId31"/>
    <p:sldLayoutId id="2147487382" r:id="rId32"/>
    <p:sldLayoutId id="2147487383" r:id="rId33"/>
    <p:sldLayoutId id="2147487384" r:id="rId34"/>
    <p:sldLayoutId id="2147487385" r:id="rId35"/>
    <p:sldLayoutId id="2147487386" r:id="rId36"/>
    <p:sldLayoutId id="2147487387" r:id="rId37"/>
    <p:sldLayoutId id="2147487388" r:id="rId38"/>
    <p:sldLayoutId id="2147487389" r:id="rId39"/>
    <p:sldLayoutId id="2147487390" r:id="rId40"/>
    <p:sldLayoutId id="2147487391" r:id="rId41"/>
    <p:sldLayoutId id="2147487392" r:id="rId42"/>
    <p:sldLayoutId id="2147487393" r:id="rId43"/>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11/7/2022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7765511"/>
      </p:ext>
    </p:extLst>
  </p:cSld>
  <p:clrMap bg1="lt1" tx1="dk1" bg2="lt2" tx2="dk2" accent1="accent1" accent2="accent2" accent3="accent3" accent4="accent4" accent5="accent5" accent6="accent6" hlink="hlink" folHlink="folHlink"/>
  <p:sldLayoutIdLst>
    <p:sldLayoutId id="2147487395" r:id="rId1"/>
    <p:sldLayoutId id="2147487396" r:id="rId2"/>
    <p:sldLayoutId id="2147487397" r:id="rId3"/>
    <p:sldLayoutId id="2147487398" r:id="rId4"/>
    <p:sldLayoutId id="2147487399" r:id="rId5"/>
    <p:sldLayoutId id="2147487400" r:id="rId6"/>
    <p:sldLayoutId id="2147487401" r:id="rId7"/>
    <p:sldLayoutId id="2147487402" r:id="rId8"/>
    <p:sldLayoutId id="2147487403" r:id="rId9"/>
    <p:sldLayoutId id="2147487404" r:id="rId10"/>
    <p:sldLayoutId id="2147487405" r:id="rId11"/>
    <p:sldLayoutId id="2147487406" r:id="rId12"/>
    <p:sldLayoutId id="2147487407" r:id="rId13"/>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askjan.org/events/register/2021-2022-webcast-series.cfm"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skjan.org/evaluationreg.cfm"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theconversation.com/grey-expectations-or-a-silver-lining-the-challenges-facing-older-workers-977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theconversation.com/time-to-take-a-sick-day-working-when-ill-is-bad-for-you-and-your-company-504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B67240-2159-4C8D-A4A5-0902956C955C}"/>
              </a:ext>
            </a:extLst>
          </p:cNvPr>
          <p:cNvSpPr>
            <a:spLocks noGrp="1"/>
          </p:cNvSpPr>
          <p:nvPr>
            <p:ph type="ctrTitle"/>
          </p:nvPr>
        </p:nvSpPr>
        <p:spPr>
          <a:xfrm>
            <a:off x="581191" y="1341120"/>
            <a:ext cx="10757369" cy="1251860"/>
          </a:xfrm>
        </p:spPr>
        <p:txBody>
          <a:bodyPr/>
          <a:lstStyle/>
          <a:p>
            <a:r>
              <a:rPr lang="en-US" altLang="en-US" sz="3600" dirty="0">
                <a:ea typeface="+mn-ea"/>
              </a:rPr>
              <a:t>Providing Reasonable Accommodations</a:t>
            </a:r>
            <a:br>
              <a:rPr lang="en-US" altLang="en-US" sz="3600" dirty="0">
                <a:ea typeface="+mn-ea"/>
              </a:rPr>
            </a:br>
            <a:r>
              <a:rPr lang="en-US" altLang="en-US" sz="3600" dirty="0">
                <a:ea typeface="+mn-ea"/>
              </a:rPr>
              <a:t>to Veterans with Disabilities</a:t>
            </a:r>
            <a:endParaRPr lang="en-US" dirty="0"/>
          </a:p>
        </p:txBody>
      </p:sp>
      <p:sp>
        <p:nvSpPr>
          <p:cNvPr id="2" name="Subtitle 1">
            <a:extLst>
              <a:ext uri="{FF2B5EF4-FFF2-40B4-BE49-F238E27FC236}">
                <a16:creationId xmlns:a16="http://schemas.microsoft.com/office/drawing/2014/main" id="{BACF1E36-104E-429F-8A48-AA3C1F02F7CE}"/>
              </a:ext>
            </a:extLst>
          </p:cNvPr>
          <p:cNvSpPr>
            <a:spLocks noGrp="1"/>
          </p:cNvSpPr>
          <p:nvPr>
            <p:ph type="subTitle" idx="1"/>
          </p:nvPr>
        </p:nvSpPr>
        <p:spPr>
          <a:xfrm>
            <a:off x="581194" y="2592981"/>
            <a:ext cx="10993546" cy="590321"/>
          </a:xfrm>
        </p:spPr>
        <p:txBody>
          <a:bodyPr>
            <a:normAutofit fontScale="92500" lnSpcReduction="10000"/>
          </a:bodyPr>
          <a:lstStyle/>
          <a:p>
            <a:r>
              <a:rPr lang="en-US" dirty="0">
                <a:solidFill>
                  <a:schemeClr val="accent1"/>
                </a:solidFill>
                <a:latin typeface="Arial Nova" panose="020B0504020202020204" pitchFamily="34" charset="0"/>
              </a:rPr>
              <a:t>James Potts, M.S., Senior Consultant</a:t>
            </a:r>
            <a:br>
              <a:rPr lang="en-US" dirty="0">
                <a:solidFill>
                  <a:schemeClr val="accent1"/>
                </a:solidFill>
                <a:latin typeface="Arial Nova" panose="020B0504020202020204" pitchFamily="34" charset="0"/>
              </a:rPr>
            </a:br>
            <a:r>
              <a:rPr lang="en-US" dirty="0">
                <a:solidFill>
                  <a:srgbClr val="002060"/>
                </a:solidFill>
                <a:latin typeface="Arial Nova" panose="020B0504020202020204" pitchFamily="34" charset="0"/>
              </a:rPr>
              <a:t>Melanie Whetzel, M.A., CBIS, Principal Consultant</a:t>
            </a:r>
          </a:p>
          <a:p>
            <a:endParaRPr lang="en-US" dirty="0">
              <a:solidFill>
                <a:schemeClr val="accent1"/>
              </a:solidFill>
              <a:latin typeface="Arial Nova" panose="020B0504020202020204" pitchFamily="34" charset="0"/>
            </a:endParaRPr>
          </a:p>
        </p:txBody>
      </p:sp>
      <p:sp>
        <p:nvSpPr>
          <p:cNvPr id="6" name="Footer Placeholder 4">
            <a:extLst>
              <a:ext uri="{FF2B5EF4-FFF2-40B4-BE49-F238E27FC236}">
                <a16:creationId xmlns:a16="http://schemas.microsoft.com/office/drawing/2014/main" id="{834AE191-2DEA-455B-B16B-6FBC9C167900}"/>
              </a:ext>
            </a:extLst>
          </p:cNvPr>
          <p:cNvSpPr>
            <a:spLocks noGrp="1"/>
          </p:cNvSpPr>
          <p:nvPr>
            <p:ph type="ftr" sz="quarter" idx="11"/>
          </p:nvPr>
        </p:nvSpPr>
        <p:spPr>
          <a:xfrm>
            <a:off x="1301919" y="5956137"/>
            <a:ext cx="9210508" cy="365125"/>
          </a:xfrm>
        </p:spPr>
        <p:txBody>
          <a:bodyPr/>
          <a:lstStyle/>
          <a:p>
            <a:r>
              <a:rPr lang="en-US" sz="1400" dirty="0">
                <a:latin typeface="Arial Nova" panose="020B0504020202020204" pitchFamily="34" charset="0"/>
              </a:rPr>
              <a:t>JAN </a:t>
            </a:r>
            <a:r>
              <a:rPr lang="en-US" sz="1400" cap="none" dirty="0">
                <a:latin typeface="Arial Nova" panose="020B0504020202020204" pitchFamily="34" charset="0"/>
              </a:rPr>
              <a:t>is a service of the U.S. Department of Labor’s Office of Disability Employment Policy/ODEP.</a:t>
            </a:r>
            <a:endParaRPr lang="en-US" sz="1400" dirty="0">
              <a:latin typeface="Arial Nova" panose="020B0504020202020204" pitchFamily="34" charset="0"/>
            </a:endParaRPr>
          </a:p>
        </p:txBody>
      </p:sp>
      <p:sp>
        <p:nvSpPr>
          <p:cNvPr id="89091" name="Slide Number Placeholder 1">
            <a:extLst>
              <a:ext uri="{FF2B5EF4-FFF2-40B4-BE49-F238E27FC236}">
                <a16:creationId xmlns:a16="http://schemas.microsoft.com/office/drawing/2014/main" id="{AAD14AAD-E526-469D-9A92-DCF4D3FFC662}"/>
              </a:ext>
            </a:extLst>
          </p:cNvPr>
          <p:cNvSpPr>
            <a:spLocks noGrp="1"/>
          </p:cNvSpPr>
          <p:nvPr>
            <p:ph type="sldNum" sz="quarter" idx="4294967295"/>
          </p:nvPr>
        </p:nvSpPr>
        <p:spPr bwMode="auto">
          <a:xfrm>
            <a:off x="11139488" y="5956300"/>
            <a:ext cx="10525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92BE70B-E1F0-4912-BCBD-5AC16FB55798}" type="slidenum">
              <a:rPr lang="en-US" altLang="en-US" sz="1400">
                <a:solidFill>
                  <a:srgbClr val="FFFFFF"/>
                </a:solidFill>
              </a:rPr>
              <a:pPr>
                <a:spcBef>
                  <a:spcPct val="0"/>
                </a:spcBef>
                <a:buFontTx/>
                <a:buNone/>
              </a:pPr>
              <a:t>1</a:t>
            </a:fld>
            <a:endParaRPr lang="en-US" altLang="en-US" sz="14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62EC9-F4BB-4978-86BF-17944969D2BD}"/>
              </a:ext>
            </a:extLst>
          </p:cNvPr>
          <p:cNvSpPr>
            <a:spLocks noGrp="1"/>
          </p:cNvSpPr>
          <p:nvPr>
            <p:ph type="title"/>
          </p:nvPr>
        </p:nvSpPr>
        <p:spPr/>
        <p:txBody>
          <a:bodyPr/>
          <a:lstStyle/>
          <a:p>
            <a:r>
              <a:rPr lang="en-US" dirty="0"/>
              <a:t>Modifying Policies, Tests, Materials </a:t>
            </a:r>
          </a:p>
        </p:txBody>
      </p:sp>
      <p:sp>
        <p:nvSpPr>
          <p:cNvPr id="106499" name="Content Placeholder 2">
            <a:extLst>
              <a:ext uri="{FF2B5EF4-FFF2-40B4-BE49-F238E27FC236}">
                <a16:creationId xmlns:a16="http://schemas.microsoft.com/office/drawing/2014/main" id="{8AA60988-02F2-4681-8F3B-562D8F0DC01E}"/>
              </a:ext>
            </a:extLst>
          </p:cNvPr>
          <p:cNvSpPr>
            <a:spLocks noGrp="1"/>
          </p:cNvSpPr>
          <p:nvPr>
            <p:ph idx="1"/>
          </p:nvPr>
        </p:nvSpPr>
        <p:spPr>
          <a:xfrm>
            <a:off x="581193" y="2180496"/>
            <a:ext cx="6004664" cy="3678303"/>
          </a:xfrm>
        </p:spPr>
        <p:txBody>
          <a:bodyPr>
            <a:normAutofit/>
          </a:bodyPr>
          <a:lstStyle/>
          <a:p>
            <a:pPr marL="0" indent="0" eaLnBrk="1" hangingPunct="1">
              <a:spcBef>
                <a:spcPts val="576"/>
              </a:spcBef>
              <a:spcAft>
                <a:spcPts val="1200"/>
              </a:spcAft>
              <a:buNone/>
              <a:defRPr/>
            </a:pPr>
            <a:r>
              <a:rPr lang="en-US" altLang="en-US" b="0" dirty="0"/>
              <a:t>An applicant with vertigo is required to take a pre-employment screening test to be considered for the position. </a:t>
            </a:r>
            <a:endParaRPr lang="en-US" dirty="0">
              <a:solidFill>
                <a:srgbClr val="0096DB"/>
              </a:solidFill>
              <a:latin typeface="Arial" charset="0"/>
              <a:cs typeface="Arial" charset="0"/>
            </a:endParaRPr>
          </a:p>
        </p:txBody>
      </p:sp>
      <p:sp>
        <p:nvSpPr>
          <p:cNvPr id="6" name="Slide Number Placeholder 5">
            <a:extLst>
              <a:ext uri="{FF2B5EF4-FFF2-40B4-BE49-F238E27FC236}">
                <a16:creationId xmlns:a16="http://schemas.microsoft.com/office/drawing/2014/main" id="{BD94185D-24D8-4F62-B95B-41A9C496C7A4}"/>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spcAft>
                <a:spcPts val="600"/>
              </a:spcAft>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spcAft>
                  <a:spcPts val="600"/>
                </a:spcAft>
                <a:buFontTx/>
                <a:buNone/>
              </a:pPr>
              <a:t>10</a:t>
            </a:fld>
            <a:endParaRPr lang="en-US" altLang="en-US" sz="1600" dirty="0">
              <a:solidFill>
                <a:schemeClr val="accent1"/>
              </a:solidFill>
              <a:latin typeface="Arial Nova" panose="020B0504020202020204" pitchFamily="34" charset="0"/>
            </a:endParaRPr>
          </a:p>
        </p:txBody>
      </p:sp>
      <p:pic>
        <p:nvPicPr>
          <p:cNvPr id="4" name="Picture 3">
            <a:extLst>
              <a:ext uri="{FF2B5EF4-FFF2-40B4-BE49-F238E27FC236}">
                <a16:creationId xmlns:a16="http://schemas.microsoft.com/office/drawing/2014/main" id="{A8447347-68C7-48C7-AE1A-B74C12C84E1C}"/>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666075" y="2044010"/>
            <a:ext cx="4079943" cy="3951274"/>
          </a:xfrm>
          <a:prstGeom prst="rect">
            <a:avLst/>
          </a:prstGeom>
          <a:ln w="38100">
            <a:solidFill>
              <a:srgbClr val="002060"/>
            </a:solidFill>
          </a:ln>
          <a:effectLst/>
        </p:spPr>
      </p:pic>
    </p:spTree>
    <p:extLst>
      <p:ext uri="{BB962C8B-B14F-4D97-AF65-F5344CB8AC3E}">
        <p14:creationId xmlns:p14="http://schemas.microsoft.com/office/powerpoint/2010/main" val="64762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847A3-64F9-4486-B2C2-2C67ABEDC595}"/>
              </a:ext>
            </a:extLst>
          </p:cNvPr>
          <p:cNvSpPr>
            <a:spLocks noGrp="1"/>
          </p:cNvSpPr>
          <p:nvPr>
            <p:ph type="title"/>
          </p:nvPr>
        </p:nvSpPr>
        <p:spPr>
          <a:xfrm>
            <a:off x="581192" y="702156"/>
            <a:ext cx="11029616" cy="1013800"/>
          </a:xfrm>
        </p:spPr>
        <p:txBody>
          <a:bodyPr>
            <a:normAutofit/>
          </a:bodyPr>
          <a:lstStyle/>
          <a:p>
            <a:r>
              <a:rPr lang="en-US" dirty="0"/>
              <a:t>Issues of change</a:t>
            </a:r>
          </a:p>
        </p:txBody>
      </p:sp>
      <p:sp>
        <p:nvSpPr>
          <p:cNvPr id="268290" name="Content Placeholder 6"/>
          <p:cNvSpPr>
            <a:spLocks noGrp="1"/>
          </p:cNvSpPr>
          <p:nvPr>
            <p:ph idx="1"/>
          </p:nvPr>
        </p:nvSpPr>
        <p:spPr>
          <a:xfrm>
            <a:off x="581192" y="2180496"/>
            <a:ext cx="7225075" cy="3678303"/>
          </a:xfrm>
        </p:spPr>
        <p:txBody>
          <a:bodyPr>
            <a:normAutofit/>
          </a:bodyPr>
          <a:lstStyle/>
          <a:p>
            <a:pPr marL="0" indent="0">
              <a:buNone/>
            </a:pPr>
            <a:r>
              <a:rPr lang="en-US" altLang="en-US" b="0" dirty="0"/>
              <a:t>Skye, an employee with her own private workspace, is moving into a sea of cubicles once the employer moves offices to a smaller, more open office space. </a:t>
            </a:r>
            <a:endParaRPr lang="en-US" altLang="en-US" dirty="0"/>
          </a:p>
        </p:txBody>
      </p:sp>
      <p:pic>
        <p:nvPicPr>
          <p:cNvPr id="4" name="Picture 3">
            <a:extLst>
              <a:ext uri="{FF2B5EF4-FFF2-40B4-BE49-F238E27FC236}">
                <a16:creationId xmlns:a16="http://schemas.microsoft.com/office/drawing/2014/main" id="{B002860D-C379-41C8-8DE7-6B6425BA59B1}"/>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1"/>
          <a:stretch/>
        </p:blipFill>
        <p:spPr>
          <a:xfrm>
            <a:off x="8485426" y="2025814"/>
            <a:ext cx="3260592" cy="3987666"/>
          </a:xfrm>
          <a:prstGeom prst="rect">
            <a:avLst/>
          </a:prstGeom>
          <a:ln w="38100">
            <a:solidFill>
              <a:srgbClr val="002060"/>
            </a:solidFill>
          </a:ln>
        </p:spPr>
      </p:pic>
      <p:sp>
        <p:nvSpPr>
          <p:cNvPr id="8" name="Slide Number Placeholder 5">
            <a:extLst>
              <a:ext uri="{FF2B5EF4-FFF2-40B4-BE49-F238E27FC236}">
                <a16:creationId xmlns:a16="http://schemas.microsoft.com/office/drawing/2014/main" id="{F20DB2D9-AEA7-4D2E-B345-158E9B1A7725}"/>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spcAft>
                <a:spcPts val="600"/>
              </a:spcAft>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spcAft>
                  <a:spcPts val="600"/>
                </a:spcAft>
                <a:buFontTx/>
                <a:buNone/>
              </a:pPr>
              <a:t>11</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907858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3943-5076-44DD-9CA5-FC989E7741E8}"/>
              </a:ext>
            </a:extLst>
          </p:cNvPr>
          <p:cNvSpPr>
            <a:spLocks noGrp="1"/>
          </p:cNvSpPr>
          <p:nvPr>
            <p:ph type="title"/>
          </p:nvPr>
        </p:nvSpPr>
        <p:spPr/>
        <p:txBody>
          <a:bodyPr/>
          <a:lstStyle/>
          <a:p>
            <a:r>
              <a:rPr lang="en-US" dirty="0"/>
              <a:t>Providing Services </a:t>
            </a:r>
          </a:p>
        </p:txBody>
      </p:sp>
      <p:sp>
        <p:nvSpPr>
          <p:cNvPr id="5" name="Content Placeholder 2">
            <a:extLst>
              <a:ext uri="{FF2B5EF4-FFF2-40B4-BE49-F238E27FC236}">
                <a16:creationId xmlns:a16="http://schemas.microsoft.com/office/drawing/2014/main" id="{0877DB99-60E0-461D-BE95-5A132BF45D81}"/>
              </a:ext>
            </a:extLst>
          </p:cNvPr>
          <p:cNvSpPr>
            <a:spLocks noGrp="1"/>
          </p:cNvSpPr>
          <p:nvPr>
            <p:ph idx="1"/>
          </p:nvPr>
        </p:nvSpPr>
        <p:spPr>
          <a:xfrm>
            <a:off x="581025" y="2181224"/>
            <a:ext cx="6951889" cy="4132489"/>
          </a:xfrm>
        </p:spPr>
        <p:txBody>
          <a:bodyPr>
            <a:normAutofit/>
          </a:bodyPr>
          <a:lstStyle/>
          <a:p>
            <a:pPr marL="0" indent="0">
              <a:spcBef>
                <a:spcPts val="576"/>
              </a:spcBef>
              <a:buNone/>
            </a:pPr>
            <a:r>
              <a:rPr lang="en-US" sz="2400" dirty="0"/>
              <a:t>A veteran in a new student services position         has PTSD and a TBI.  After disclosing his disability and requesting accommodations, his employer provided a cubicle close to an exit, where his back was against a wall. This helped alleviate some anxiety, but he still had difficulty with memory and organization.</a:t>
            </a:r>
          </a:p>
        </p:txBody>
      </p:sp>
      <p:pic>
        <p:nvPicPr>
          <p:cNvPr id="6" name="Picture 5">
            <a:extLst>
              <a:ext uri="{FF2B5EF4-FFF2-40B4-BE49-F238E27FC236}">
                <a16:creationId xmlns:a16="http://schemas.microsoft.com/office/drawing/2014/main" id="{46FCA82E-1042-4B2F-837F-2407F4382DD6}"/>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96"/>
          <a:stretch/>
        </p:blipFill>
        <p:spPr>
          <a:xfrm>
            <a:off x="7863058" y="2131728"/>
            <a:ext cx="3882960" cy="3817162"/>
          </a:xfrm>
          <a:prstGeom prst="rect">
            <a:avLst/>
          </a:prstGeom>
          <a:ln w="38100">
            <a:solidFill>
              <a:srgbClr val="002060"/>
            </a:solidFill>
          </a:ln>
        </p:spPr>
      </p:pic>
      <p:sp>
        <p:nvSpPr>
          <p:cNvPr id="7" name="Slide Number Placeholder 5">
            <a:extLst>
              <a:ext uri="{FF2B5EF4-FFF2-40B4-BE49-F238E27FC236}">
                <a16:creationId xmlns:a16="http://schemas.microsoft.com/office/drawing/2014/main" id="{66F67BD6-C716-4808-BC06-201B12B8DC0A}"/>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spcAft>
                <a:spcPts val="600"/>
              </a:spcAft>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spcAft>
                  <a:spcPts val="600"/>
                </a:spcAft>
                <a:buFontTx/>
                <a:buNone/>
              </a:pPr>
              <a:t>12</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81724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B8A5-98FD-4AF2-8B99-4FE9BC45018C}"/>
              </a:ext>
            </a:extLst>
          </p:cNvPr>
          <p:cNvSpPr>
            <a:spLocks noGrp="1"/>
          </p:cNvSpPr>
          <p:nvPr>
            <p:ph type="title"/>
          </p:nvPr>
        </p:nvSpPr>
        <p:spPr>
          <a:xfrm>
            <a:off x="581192" y="702156"/>
            <a:ext cx="11029616" cy="1013800"/>
          </a:xfrm>
        </p:spPr>
        <p:txBody>
          <a:bodyPr>
            <a:normAutofit/>
          </a:bodyPr>
          <a:lstStyle/>
          <a:p>
            <a:r>
              <a:rPr lang="en-US" dirty="0"/>
              <a:t>Leave </a:t>
            </a:r>
          </a:p>
        </p:txBody>
      </p:sp>
      <p:pic>
        <p:nvPicPr>
          <p:cNvPr id="6" name="Picture 5">
            <a:extLst>
              <a:ext uri="{FF2B5EF4-FFF2-40B4-BE49-F238E27FC236}">
                <a16:creationId xmlns:a16="http://schemas.microsoft.com/office/drawing/2014/main" id="{36F729E1-70C4-4A92-BADD-770B71047A21}"/>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1556" y="2378727"/>
            <a:ext cx="4962525" cy="3649219"/>
          </a:xfrm>
          <a:prstGeom prst="rect">
            <a:avLst/>
          </a:prstGeom>
          <a:ln w="38100">
            <a:solidFill>
              <a:srgbClr val="002060"/>
            </a:solidFill>
          </a:ln>
        </p:spPr>
      </p:pic>
      <p:sp>
        <p:nvSpPr>
          <p:cNvPr id="3" name="Content Placeholder 2"/>
          <p:cNvSpPr>
            <a:spLocks noGrp="1"/>
          </p:cNvSpPr>
          <p:nvPr>
            <p:ph idx="1"/>
          </p:nvPr>
        </p:nvSpPr>
        <p:spPr>
          <a:xfrm>
            <a:off x="6335805" y="2180496"/>
            <a:ext cx="5083309" cy="4045683"/>
          </a:xfrm>
        </p:spPr>
        <p:txBody>
          <a:bodyPr>
            <a:normAutofit/>
          </a:bodyPr>
          <a:lstStyle/>
          <a:p>
            <a:pPr marL="0" indent="0">
              <a:spcAft>
                <a:spcPts val="1200"/>
              </a:spcAft>
              <a:buNone/>
            </a:pPr>
            <a:r>
              <a:rPr lang="en-US" altLang="en-US" b="0" dirty="0"/>
              <a:t>Is Logan entitled to leave if his disability is not impacting his performance?</a:t>
            </a:r>
          </a:p>
        </p:txBody>
      </p:sp>
      <p:sp>
        <p:nvSpPr>
          <p:cNvPr id="10" name="Slide Number Placeholder 5">
            <a:extLst>
              <a:ext uri="{FF2B5EF4-FFF2-40B4-BE49-F238E27FC236}">
                <a16:creationId xmlns:a16="http://schemas.microsoft.com/office/drawing/2014/main" id="{B28738D2-15E1-4E4E-BFC7-1ED466FF013D}"/>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spcAft>
                <a:spcPts val="600"/>
              </a:spcAft>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spcAft>
                  <a:spcPts val="600"/>
                </a:spcAft>
                <a:buFontTx/>
                <a:buNone/>
              </a:pPr>
              <a:t>13</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04477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47E910-E76F-43B8-B7E9-0DB02CC7B49D}"/>
              </a:ext>
            </a:extLst>
          </p:cNvPr>
          <p:cNvSpPr>
            <a:spLocks noGrp="1"/>
          </p:cNvSpPr>
          <p:nvPr>
            <p:ph type="title"/>
          </p:nvPr>
        </p:nvSpPr>
        <p:spPr>
          <a:xfrm>
            <a:off x="581192" y="702156"/>
            <a:ext cx="11029616" cy="1013800"/>
          </a:xfrm>
        </p:spPr>
        <p:txBody>
          <a:bodyPr>
            <a:normAutofit/>
          </a:bodyPr>
          <a:lstStyle/>
          <a:p>
            <a:r>
              <a:rPr lang="en-US" dirty="0"/>
              <a:t>Telework</a:t>
            </a:r>
          </a:p>
        </p:txBody>
      </p:sp>
      <p:pic>
        <p:nvPicPr>
          <p:cNvPr id="3" name="Picture 2">
            <a:extLst>
              <a:ext uri="{FF2B5EF4-FFF2-40B4-BE49-F238E27FC236}">
                <a16:creationId xmlns:a16="http://schemas.microsoft.com/office/drawing/2014/main" id="{5DFD62ED-0D79-43E0-8B91-4932AA3A3D5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2"/>
          <a:stretch/>
        </p:blipFill>
        <p:spPr>
          <a:xfrm>
            <a:off x="8515489" y="2005238"/>
            <a:ext cx="3230529" cy="3950899"/>
          </a:xfrm>
          <a:prstGeom prst="rect">
            <a:avLst/>
          </a:prstGeom>
          <a:ln w="38100">
            <a:solidFill>
              <a:srgbClr val="002060"/>
            </a:solidFill>
          </a:ln>
        </p:spPr>
      </p:pic>
      <p:sp>
        <p:nvSpPr>
          <p:cNvPr id="121859" name="Content Placeholder 2"/>
          <p:cNvSpPr>
            <a:spLocks noGrp="1"/>
          </p:cNvSpPr>
          <p:nvPr>
            <p:ph idx="1"/>
          </p:nvPr>
        </p:nvSpPr>
        <p:spPr>
          <a:xfrm>
            <a:off x="575736" y="2277834"/>
            <a:ext cx="7140407" cy="3678303"/>
          </a:xfrm>
        </p:spPr>
        <p:txBody>
          <a:bodyPr>
            <a:normAutofit/>
          </a:bodyPr>
          <a:lstStyle/>
          <a:p>
            <a:pPr marL="0" indent="0" eaLnBrk="1" hangingPunct="1">
              <a:buNone/>
              <a:defRPr/>
            </a:pPr>
            <a:r>
              <a:rPr lang="en-US" sz="2400" b="0" dirty="0"/>
              <a:t>Denise is always hyper-vigilant and aware of her surroundings. While this may have been helpful during her military service, it can make completing her work difficult in a busy office space. Denise’s performance had slipped in the last several months, and her boss reached out to see if anything was wrong.</a:t>
            </a:r>
          </a:p>
        </p:txBody>
      </p:sp>
      <p:sp>
        <p:nvSpPr>
          <p:cNvPr id="6" name="Slide Number Placeholder 5">
            <a:extLst>
              <a:ext uri="{FF2B5EF4-FFF2-40B4-BE49-F238E27FC236}">
                <a16:creationId xmlns:a16="http://schemas.microsoft.com/office/drawing/2014/main" id="{7F150F43-4704-4ADD-90A1-C59BFD31342E}"/>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spcAft>
                <a:spcPts val="600"/>
              </a:spcAft>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spcAft>
                  <a:spcPts val="600"/>
                </a:spcAft>
                <a:buFontTx/>
                <a:buNone/>
              </a:pPr>
              <a:t>14</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313306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1B8560-94FF-4A2E-AECD-99DF01F0C662}"/>
              </a:ext>
            </a:extLst>
          </p:cNvPr>
          <p:cNvSpPr>
            <a:spLocks noGrp="1"/>
          </p:cNvSpPr>
          <p:nvPr>
            <p:ph type="title"/>
          </p:nvPr>
        </p:nvSpPr>
        <p:spPr>
          <a:xfrm>
            <a:off x="581192" y="702156"/>
            <a:ext cx="11029616" cy="1013800"/>
          </a:xfrm>
        </p:spPr>
        <p:txBody>
          <a:bodyPr>
            <a:normAutofit/>
          </a:bodyPr>
          <a:lstStyle/>
          <a:p>
            <a:r>
              <a:rPr lang="en-US" dirty="0"/>
              <a:t>Service Animals </a:t>
            </a:r>
          </a:p>
        </p:txBody>
      </p:sp>
      <p:pic>
        <p:nvPicPr>
          <p:cNvPr id="3" name="Picture 2">
            <a:extLst>
              <a:ext uri="{FF2B5EF4-FFF2-40B4-BE49-F238E27FC236}">
                <a16:creationId xmlns:a16="http://schemas.microsoft.com/office/drawing/2014/main" id="{B7644339-4043-4B71-B17A-AFF39787E42B}"/>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3" b="-3"/>
          <a:stretch/>
        </p:blipFill>
        <p:spPr>
          <a:xfrm>
            <a:off x="8426241" y="1896088"/>
            <a:ext cx="3319777" cy="4060049"/>
          </a:xfrm>
          <a:prstGeom prst="rect">
            <a:avLst/>
          </a:prstGeom>
          <a:ln w="38100">
            <a:solidFill>
              <a:srgbClr val="002060"/>
            </a:solidFill>
          </a:ln>
        </p:spPr>
      </p:pic>
      <p:sp>
        <p:nvSpPr>
          <p:cNvPr id="120835" name="Content Placeholder 2"/>
          <p:cNvSpPr>
            <a:spLocks noGrp="1"/>
          </p:cNvSpPr>
          <p:nvPr>
            <p:ph idx="1"/>
          </p:nvPr>
        </p:nvSpPr>
        <p:spPr>
          <a:xfrm>
            <a:off x="581191" y="2277834"/>
            <a:ext cx="6919065" cy="3678303"/>
          </a:xfrm>
        </p:spPr>
        <p:txBody>
          <a:bodyPr>
            <a:normAutofit/>
          </a:bodyPr>
          <a:lstStyle/>
          <a:p>
            <a:pPr marL="0" indent="0">
              <a:spcBef>
                <a:spcPct val="30000"/>
              </a:spcBef>
              <a:buNone/>
            </a:pPr>
            <a:r>
              <a:rPr lang="en-US" dirty="0"/>
              <a:t>Terrence either needs his service animal in the workplace or to be approved for telework so he can be at home with his service animal.</a:t>
            </a:r>
            <a:endParaRPr lang="en-US" b="0" dirty="0"/>
          </a:p>
        </p:txBody>
      </p:sp>
      <p:sp>
        <p:nvSpPr>
          <p:cNvPr id="8" name="Slide Number Placeholder 5">
            <a:extLst>
              <a:ext uri="{FF2B5EF4-FFF2-40B4-BE49-F238E27FC236}">
                <a16:creationId xmlns:a16="http://schemas.microsoft.com/office/drawing/2014/main" id="{16459DA4-C8B5-4A9C-8CF0-D48F48C6189A}"/>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spcAft>
                <a:spcPts val="600"/>
              </a:spcAft>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spcAft>
                  <a:spcPts val="600"/>
                </a:spcAft>
                <a:buFontTx/>
                <a:buNone/>
              </a:pPr>
              <a:t>15</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43511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66762-5E1E-487E-8208-AD8702EBDFBB}"/>
              </a:ext>
            </a:extLst>
          </p:cNvPr>
          <p:cNvSpPr>
            <a:spLocks noGrp="1"/>
          </p:cNvSpPr>
          <p:nvPr>
            <p:ph type="title"/>
          </p:nvPr>
        </p:nvSpPr>
        <p:spPr>
          <a:xfrm>
            <a:off x="581192" y="702156"/>
            <a:ext cx="11029616" cy="1013800"/>
          </a:xfrm>
        </p:spPr>
        <p:txBody>
          <a:bodyPr>
            <a:normAutofit/>
          </a:bodyPr>
          <a:lstStyle/>
          <a:p>
            <a:r>
              <a:rPr lang="en-US" dirty="0"/>
              <a:t>Reassignment</a:t>
            </a:r>
          </a:p>
        </p:txBody>
      </p:sp>
      <p:sp>
        <p:nvSpPr>
          <p:cNvPr id="120840" name="Rectangle 120839">
            <a:extLst>
              <a:ext uri="{FF2B5EF4-FFF2-40B4-BE49-F238E27FC236}">
                <a16:creationId xmlns:a16="http://schemas.microsoft.com/office/drawing/2014/main" id="{2A2327CB-1839-4A51-8B61-B95E86C56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7C3912A-D2AF-46E2-9F8A-D299DC4FEA94}"/>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b="-4"/>
          <a:stretch/>
        </p:blipFill>
        <p:spPr>
          <a:xfrm flipH="1">
            <a:off x="657225" y="2361056"/>
            <a:ext cx="3305175" cy="3649219"/>
          </a:xfrm>
          <a:prstGeom prst="rect">
            <a:avLst/>
          </a:prstGeom>
        </p:spPr>
      </p:pic>
      <p:sp>
        <p:nvSpPr>
          <p:cNvPr id="120835" name="Content Placeholder 2"/>
          <p:cNvSpPr>
            <a:spLocks noGrp="1"/>
          </p:cNvSpPr>
          <p:nvPr>
            <p:ph idx="1"/>
          </p:nvPr>
        </p:nvSpPr>
        <p:spPr>
          <a:xfrm>
            <a:off x="4505325" y="2180496"/>
            <a:ext cx="7105481" cy="4045683"/>
          </a:xfrm>
        </p:spPr>
        <p:txBody>
          <a:bodyPr>
            <a:normAutofit/>
          </a:bodyPr>
          <a:lstStyle/>
          <a:p>
            <a:pPr marL="0" indent="0">
              <a:spcBef>
                <a:spcPts val="0"/>
              </a:spcBef>
              <a:spcAft>
                <a:spcPts val="1000"/>
              </a:spcAft>
              <a:buNone/>
              <a:defRPr/>
            </a:pPr>
            <a:r>
              <a:rPr lang="en-US" sz="2400" b="0" dirty="0">
                <a:ea typeface="Calibri" panose="020F0502020204030204" pitchFamily="34" charset="0"/>
              </a:rPr>
              <a:t>An RN with nearly twenty years of experience in a veteran’s hospital was having great difficulty working in the emergency and critical care units due to an increase in symptoms when dealing with trauma. He asked to be reassigned as an accommodation.</a:t>
            </a:r>
          </a:p>
        </p:txBody>
      </p:sp>
      <p:sp>
        <p:nvSpPr>
          <p:cNvPr id="9" name="Slide Number Placeholder 5">
            <a:extLst>
              <a:ext uri="{FF2B5EF4-FFF2-40B4-BE49-F238E27FC236}">
                <a16:creationId xmlns:a16="http://schemas.microsoft.com/office/drawing/2014/main" id="{463E7851-2B33-4079-B6BC-28BD51E23D9A}"/>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spcAft>
                <a:spcPts val="600"/>
              </a:spcAft>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spcAft>
                  <a:spcPts val="600"/>
                </a:spcAft>
                <a:buFontTx/>
                <a:buNone/>
              </a:pPr>
              <a:t>16</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624805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4" name="Rectangle 86023">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6026" name="Rectangle 86025">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6028" name="Rectangle 86027">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6030" name="Rectangle 86029">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86032" name="Rectangle 86031">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8" name="Content Placeholder 7">
            <a:extLst>
              <a:ext uri="{FF2B5EF4-FFF2-40B4-BE49-F238E27FC236}">
                <a16:creationId xmlns:a16="http://schemas.microsoft.com/office/drawing/2014/main" id="{66E533AD-8625-4A3C-B124-131813A449AD}"/>
              </a:ext>
              <a:ext uri="{C183D7F6-B498-43B3-948B-1728B52AA6E4}">
                <adec:decorative xmlns:adec="http://schemas.microsoft.com/office/drawing/2017/decorative" val="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86034" name="Group 86033">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86035" name="Rectangle 86034">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sp>
          <p:nvSpPr>
            <p:cNvPr id="86036" name="Rectangle 86035">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sp>
          <p:nvSpPr>
            <p:cNvPr id="86037" name="Rectangle 86036">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36C5D8"/>
            </a:solidFill>
            <a:ln>
              <a:noFill/>
            </a:ln>
            <a:effectLst/>
          </p:spPr>
          <p:style>
            <a:lnRef idx="1">
              <a:schemeClr val="accent1"/>
            </a:lnRef>
            <a:fillRef idx="3">
              <a:schemeClr val="accent1"/>
            </a:fillRef>
            <a:effectRef idx="2">
              <a:schemeClr val="accent1"/>
            </a:effectRef>
            <a:fontRef idx="minor">
              <a:schemeClr val="lt1"/>
            </a:fontRef>
          </p:style>
        </p:sp>
      </p:grpSp>
      <p:sp>
        <p:nvSpPr>
          <p:cNvPr id="86039" name="Rectangle 86038">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1A01F29C-99AF-4571-9A9F-8FC2B45207BD}"/>
              </a:ext>
            </a:extLst>
          </p:cNvPr>
          <p:cNvSpPr>
            <a:spLocks noGrp="1"/>
          </p:cNvSpPr>
          <p:nvPr>
            <p:ph type="title"/>
          </p:nvPr>
        </p:nvSpPr>
        <p:spPr>
          <a:xfrm>
            <a:off x="581191" y="4572000"/>
            <a:ext cx="10993549" cy="895244"/>
          </a:xfrm>
        </p:spPr>
        <p:txBody>
          <a:bodyPr vert="horz" lIns="91440" tIns="45720" rIns="91440" bIns="45720" rtlCol="0" anchor="b">
            <a:normAutofit/>
          </a:bodyPr>
          <a:lstStyle/>
          <a:p>
            <a:r>
              <a:rPr lang="en-US" sz="4000" dirty="0"/>
              <a:t>Questions?</a:t>
            </a:r>
          </a:p>
        </p:txBody>
      </p:sp>
      <p:sp>
        <p:nvSpPr>
          <p:cNvPr id="15" name="Slide Number Placeholder 5">
            <a:extLst>
              <a:ext uri="{FF2B5EF4-FFF2-40B4-BE49-F238E27FC236}">
                <a16:creationId xmlns:a16="http://schemas.microsoft.com/office/drawing/2014/main" id="{13256BDE-95EB-409D-AB7E-162DFFEB7750}"/>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buFontTx/>
                <a:buNone/>
              </a:pPr>
              <a:t>17</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736702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4DBE07-7554-4BA4-9DEE-42727B0586FC}"/>
              </a:ext>
            </a:extLst>
          </p:cNvPr>
          <p:cNvSpPr>
            <a:spLocks noGrp="1"/>
          </p:cNvSpPr>
          <p:nvPr>
            <p:ph type="title"/>
          </p:nvPr>
        </p:nvSpPr>
        <p:spPr/>
        <p:txBody>
          <a:bodyPr/>
          <a:lstStyle/>
          <a:p>
            <a:r>
              <a:rPr kumimoji="0" lang="en-US" sz="2800" b="0" i="0" u="none" strike="noStrike" kern="1200" cap="all" spc="0" normalizeH="0" baseline="0" noProof="0" dirty="0">
                <a:ln>
                  <a:noFill/>
                </a:ln>
                <a:solidFill>
                  <a:prstClr val="white"/>
                </a:solidFill>
                <a:effectLst/>
                <a:uLnTx/>
                <a:uFillTx/>
                <a:latin typeface="Gill Sans MT" panose="020B0502020104020203"/>
                <a:ea typeface="+mj-ea"/>
                <a:cs typeface="+mj-cs"/>
              </a:rPr>
              <a:t>JAN Accommodation and Compliance Webcast Series</a:t>
            </a:r>
            <a:endParaRPr lang="en-US" dirty="0"/>
          </a:p>
        </p:txBody>
      </p:sp>
      <p:sp>
        <p:nvSpPr>
          <p:cNvPr id="7" name="Content Placeholder 6">
            <a:extLst>
              <a:ext uri="{FF2B5EF4-FFF2-40B4-BE49-F238E27FC236}">
                <a16:creationId xmlns:a16="http://schemas.microsoft.com/office/drawing/2014/main" id="{D3CE4224-980D-4573-AC6E-A18872ED11B1}"/>
              </a:ext>
            </a:extLst>
          </p:cNvPr>
          <p:cNvSpPr>
            <a:spLocks noGrp="1"/>
          </p:cNvSpPr>
          <p:nvPr>
            <p:ph idx="1"/>
          </p:nvPr>
        </p:nvSpPr>
        <p:spPr>
          <a:xfrm>
            <a:off x="581192" y="2180496"/>
            <a:ext cx="11029615" cy="4448904"/>
          </a:xfrm>
        </p:spPr>
        <p:txBody>
          <a:bodyPr>
            <a:normAutofit/>
          </a:bodyPr>
          <a:lstStyle/>
          <a:p>
            <a:pPr marL="0" marR="0" lvl="0" indent="0" defTabSz="457200" rtl="0" eaLnBrk="1" fontAlgn="auto" latinLnBrk="0" hangingPunct="1">
              <a:lnSpc>
                <a:spcPct val="100000"/>
              </a:lnSpc>
              <a:spcBef>
                <a:spcPct val="20000"/>
              </a:spcBef>
              <a:spcAft>
                <a:spcPts val="4200"/>
              </a:spcAft>
              <a:buClr>
                <a:srgbClr val="4590B8"/>
              </a:buClr>
              <a:buSzPct val="92000"/>
              <a:buFont typeface="Wingdings 2" panose="05020102010507070707" pitchFamily="18" charset="2"/>
              <a:buNone/>
              <a:tabLst/>
              <a:defRPr/>
            </a:pPr>
            <a:endParaRPr kumimoji="0" lang="en-US" sz="28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endParaRPr>
          </a:p>
          <a:p>
            <a:pPr marL="0" marR="0" lvl="0" indent="0" defTabSz="457200" rtl="0" eaLnBrk="1" fontAlgn="auto" latinLnBrk="0" hangingPunct="1">
              <a:lnSpc>
                <a:spcPct val="100000"/>
              </a:lnSpc>
              <a:spcBef>
                <a:spcPct val="20000"/>
              </a:spcBef>
              <a:spcAft>
                <a:spcPts val="4200"/>
              </a:spcAft>
              <a:buClr>
                <a:srgbClr val="4590B8"/>
              </a:buClr>
              <a:buSzPct val="92000"/>
              <a:buFont typeface="Wingdings 2" panose="05020102010507070707" pitchFamily="18" charset="2"/>
              <a:buNone/>
              <a:tabLst/>
              <a:defRPr/>
            </a:pPr>
            <a:endParaRPr lang="en-US" sz="2800" b="1" dirty="0">
              <a:solidFill>
                <a:srgbClr val="002C5F"/>
              </a:solidFill>
              <a:cs typeface="+mn-cs"/>
            </a:endParaRPr>
          </a:p>
          <a:p>
            <a:pPr marL="0" marR="0" lvl="0" indent="0" algn="ctr" defTabSz="457200" rtl="0" eaLnBrk="1" fontAlgn="auto" latinLnBrk="0" hangingPunct="1">
              <a:lnSpc>
                <a:spcPct val="100000"/>
              </a:lnSpc>
              <a:spcBef>
                <a:spcPct val="20000"/>
              </a:spcBef>
              <a:spcAft>
                <a:spcPts val="1800"/>
              </a:spcAft>
              <a:buClr>
                <a:srgbClr val="4590B8"/>
              </a:buClr>
              <a:buSzPct val="92000"/>
              <a:buFont typeface="Wingdings 2" panose="05020102010507070707" pitchFamily="18" charset="2"/>
              <a:buNone/>
              <a:tabLst/>
              <a:defRPr/>
            </a:pPr>
            <a:r>
              <a:rPr kumimoji="0" lang="en-US" sz="26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t>Thank you for attending:</a:t>
            </a:r>
            <a:br>
              <a:rPr kumimoji="0" lang="en-US" sz="26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br>
            <a:r>
              <a:rPr kumimoji="0" lang="en-US" sz="26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t>“</a:t>
            </a:r>
            <a:r>
              <a:rPr kumimoji="0" lang="en-US" sz="2600" b="0"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t>Building a Disability-Inclusive Organization”</a:t>
            </a:r>
          </a:p>
          <a:p>
            <a:pPr marL="0" marR="0" lvl="0" indent="0" algn="ctr" defTabSz="457200" rtl="0" eaLnBrk="1" fontAlgn="auto" latinLnBrk="0" hangingPunct="1">
              <a:lnSpc>
                <a:spcPct val="100000"/>
              </a:lnSpc>
              <a:spcBef>
                <a:spcPct val="20000"/>
              </a:spcBef>
              <a:spcAft>
                <a:spcPts val="1800"/>
              </a:spcAft>
              <a:buClr>
                <a:srgbClr val="4590B8"/>
              </a:buClr>
              <a:buSzPct val="92000"/>
              <a:buFont typeface="Wingdings 2" panose="05020102010507070707" pitchFamily="18" charset="2"/>
              <a:buNone/>
              <a:tabLst/>
              <a:defRPr/>
            </a:pPr>
            <a:r>
              <a:rPr kumimoji="0" lang="en-US" sz="26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t>Register for the next JAN webcast:</a:t>
            </a:r>
            <a:br>
              <a:rPr kumimoji="0" lang="en-US" sz="2600" b="1"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rPr>
            </a:br>
            <a:r>
              <a:rPr kumimoji="0" lang="en-US" sz="2600" b="0" i="0" u="none" strike="noStrike" kern="1200" cap="none" spc="0" normalizeH="0" baseline="0" noProof="0" dirty="0">
                <a:ln>
                  <a:noFill/>
                </a:ln>
                <a:solidFill>
                  <a:srgbClr val="4590B8"/>
                </a:solidFill>
                <a:effectLst/>
                <a:uLnTx/>
                <a:uFillTx/>
                <a:latin typeface="Arial Nova" panose="020B0504020202020204" pitchFamily="34" charset="0"/>
                <a:ea typeface="+mn-ea"/>
                <a:cs typeface="+mn-cs"/>
                <a:hlinkClick r:id="rId3">
                  <a:extLst>
                    <a:ext uri="{A12FA001-AC4F-418D-AE19-62706E023703}">
                      <ahyp:hlinkClr xmlns:ahyp="http://schemas.microsoft.com/office/drawing/2018/hyperlinkcolor" val="tx"/>
                    </a:ext>
                  </a:extLst>
                </a:hlinkClick>
              </a:rPr>
              <a:t>AskJAN.org/events/register/2021-2022-webcast-series.cfm</a:t>
            </a:r>
            <a:endParaRPr lang="en-US" sz="2600" dirty="0"/>
          </a:p>
        </p:txBody>
      </p:sp>
      <p:sp>
        <p:nvSpPr>
          <p:cNvPr id="5" name="Slide Number Placeholder 4">
            <a:extLst>
              <a:ext uri="{FF2B5EF4-FFF2-40B4-BE49-F238E27FC236}">
                <a16:creationId xmlns:a16="http://schemas.microsoft.com/office/drawing/2014/main" id="{F67E4AFB-6CA5-4B42-9B07-09727EA39913}"/>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C5F"/>
                </a:solidFill>
                <a:effectLst/>
                <a:uLnTx/>
                <a:uFillTx/>
                <a:latin typeface="Arial Nova" panose="020B05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600" b="0" i="0" u="none" strike="noStrike" kern="1200" cap="none" spc="0" normalizeH="0" baseline="0" noProof="0" dirty="0">
              <a:ln>
                <a:noFill/>
              </a:ln>
              <a:solidFill>
                <a:srgbClr val="002C5F"/>
              </a:solidFill>
              <a:effectLst/>
              <a:uLnTx/>
              <a:uFillTx/>
              <a:latin typeface="Arial Nova" panose="020B0504020202020204" pitchFamily="34" charset="0"/>
              <a:ea typeface="+mn-ea"/>
              <a:cs typeface="+mn-cs"/>
            </a:endParaRPr>
          </a:p>
        </p:txBody>
      </p:sp>
      <p:pic>
        <p:nvPicPr>
          <p:cNvPr id="8" name="Picture 7">
            <a:extLst>
              <a:ext uri="{FF2B5EF4-FFF2-40B4-BE49-F238E27FC236}">
                <a16:creationId xmlns:a16="http://schemas.microsoft.com/office/drawing/2014/main" id="{5A11092B-00EF-441A-8C1E-5A1125C073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85982" y="1922144"/>
            <a:ext cx="3820034" cy="2482804"/>
          </a:xfrm>
          <a:prstGeom prst="rect">
            <a:avLst/>
          </a:prstGeom>
        </p:spPr>
      </p:pic>
    </p:spTree>
    <p:extLst>
      <p:ext uri="{BB962C8B-B14F-4D97-AF65-F5344CB8AC3E}">
        <p14:creationId xmlns:p14="http://schemas.microsoft.com/office/powerpoint/2010/main" val="300891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5C11-5A22-40CE-9324-89514DD81903}"/>
              </a:ext>
            </a:extLst>
          </p:cNvPr>
          <p:cNvSpPr>
            <a:spLocks noGrp="1"/>
          </p:cNvSpPr>
          <p:nvPr>
            <p:ph type="title"/>
          </p:nvPr>
        </p:nvSpPr>
        <p:spPr>
          <a:xfrm>
            <a:off x="581192" y="702156"/>
            <a:ext cx="11029616" cy="1013800"/>
          </a:xfrm>
        </p:spPr>
        <p:txBody>
          <a:bodyPr>
            <a:normAutofit/>
          </a:bodyPr>
          <a:lstStyle/>
          <a:p>
            <a:r>
              <a:rPr lang="en-US" dirty="0"/>
              <a:t>How do I claim the HR CEU?</a:t>
            </a:r>
          </a:p>
        </p:txBody>
      </p:sp>
      <p:sp>
        <p:nvSpPr>
          <p:cNvPr id="3" name="Content Placeholder 2">
            <a:extLst>
              <a:ext uri="{FF2B5EF4-FFF2-40B4-BE49-F238E27FC236}">
                <a16:creationId xmlns:a16="http://schemas.microsoft.com/office/drawing/2014/main" id="{1BE8543D-5F6D-40E3-A8F4-BA219D0175DB}"/>
              </a:ext>
              <a:ext uri="{C183D7F6-B498-43B3-948B-1728B52AA6E4}">
                <adec:decorative xmlns:adec="http://schemas.microsoft.com/office/drawing/2017/decorative" val="0"/>
              </a:ext>
            </a:extLst>
          </p:cNvPr>
          <p:cNvSpPr>
            <a:spLocks noGrp="1"/>
          </p:cNvSpPr>
          <p:nvPr>
            <p:ph idx="1"/>
          </p:nvPr>
        </p:nvSpPr>
        <p:spPr>
          <a:xfrm>
            <a:off x="6335805" y="2180496"/>
            <a:ext cx="5275001" cy="4045683"/>
          </a:xfrm>
        </p:spPr>
        <p:txBody>
          <a:bodyPr>
            <a:normAutofit/>
          </a:bodyPr>
          <a:lstStyle/>
          <a:p>
            <a:r>
              <a:rPr lang="en-US" sz="2400" dirty="0"/>
              <a:t>Don’t close the JAN webcast browser</a:t>
            </a:r>
          </a:p>
          <a:p>
            <a:r>
              <a:rPr lang="en-US" sz="2400" dirty="0"/>
              <a:t>Complete the webcast evaluation </a:t>
            </a:r>
            <a:br>
              <a:rPr lang="en-US" sz="2400" dirty="0"/>
            </a:br>
            <a:r>
              <a:rPr lang="en-US" sz="2400" dirty="0"/>
              <a:t>in new window or go to: </a:t>
            </a:r>
            <a:r>
              <a:rPr lang="en-US" sz="2200" u="sng" dirty="0">
                <a:solidFill>
                  <a:srgbClr val="0563C1"/>
                </a:solidFill>
                <a:effectLst/>
                <a:latin typeface="Arial" panose="020B0604020202020204" pitchFamily="34" charset="0"/>
                <a:ea typeface="Calibri" panose="020F0502020204030204" pitchFamily="34" charset="0"/>
                <a:hlinkClick r:id="rId3"/>
              </a:rPr>
              <a:t>AskJAN.org/</a:t>
            </a:r>
            <a:r>
              <a:rPr lang="en-US" sz="2200" u="sng" dirty="0" err="1">
                <a:solidFill>
                  <a:srgbClr val="0563C1"/>
                </a:solidFill>
                <a:effectLst/>
                <a:latin typeface="Arial" panose="020B0604020202020204" pitchFamily="34" charset="0"/>
                <a:ea typeface="Calibri" panose="020F0502020204030204" pitchFamily="34" charset="0"/>
                <a:hlinkClick r:id="rId3"/>
              </a:rPr>
              <a:t>EvaluationReg.cfm</a:t>
            </a:r>
            <a:endParaRPr lang="en-US" sz="2200" dirty="0"/>
          </a:p>
          <a:p>
            <a:r>
              <a:rPr lang="en-US" sz="2400" dirty="0"/>
              <a:t>Click on </a:t>
            </a:r>
            <a:r>
              <a:rPr lang="en-US" sz="2400" b="1" dirty="0"/>
              <a:t>View your certificate of completion</a:t>
            </a:r>
          </a:p>
        </p:txBody>
      </p:sp>
      <p:pic>
        <p:nvPicPr>
          <p:cNvPr id="6" name="Picture 5">
            <a:extLst>
              <a:ext uri="{FF2B5EF4-FFF2-40B4-BE49-F238E27FC236}">
                <a16:creationId xmlns:a16="http://schemas.microsoft.com/office/drawing/2014/main" id="{D6187E47-05DB-4A50-B670-532212BFD2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1193" y="2286000"/>
            <a:ext cx="5514808" cy="3784060"/>
          </a:xfrm>
          <a:prstGeom prst="rect">
            <a:avLst/>
          </a:prstGeom>
        </p:spPr>
      </p:pic>
      <p:sp>
        <p:nvSpPr>
          <p:cNvPr id="7" name="Slide Number Placeholder 3">
            <a:extLst>
              <a:ext uri="{FF2B5EF4-FFF2-40B4-BE49-F238E27FC236}">
                <a16:creationId xmlns:a16="http://schemas.microsoft.com/office/drawing/2014/main" id="{FADB7E81-48FB-46D9-B3E7-6C575CC45C29}"/>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19</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982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a:t>
            </a:r>
          </a:p>
        </p:txBody>
      </p:sp>
      <p:graphicFrame>
        <p:nvGraphicFramePr>
          <p:cNvPr id="8" name="Content Placeholder 2" descr="Technical Difficulties&#10;Q&amp;A option at the bottom of the screen&#10;800-526-7234 or 877-781-9403 (TTY) - or Live Chat at AskJAN.org&#10;Frequently Asked Questions (FAQ)&#10;https://AskJAN.org/Training/JAN-Webcast-Frequently-Asked-Questions.cfm&#10;Questions for Presenters&#10;Q&amp;A option at the bottom of the screen">
            <a:extLst>
              <a:ext uri="{FF2B5EF4-FFF2-40B4-BE49-F238E27FC236}">
                <a16:creationId xmlns:a16="http://schemas.microsoft.com/office/drawing/2014/main" id="{4EBCF884-6B8F-417E-9493-91071CE480E5}"/>
              </a:ext>
            </a:extLst>
          </p:cNvPr>
          <p:cNvGraphicFramePr>
            <a:graphicFrameLocks noGrp="1"/>
          </p:cNvGraphicFramePr>
          <p:nvPr>
            <p:ph idx="1"/>
          </p:nvPr>
        </p:nvGraphicFramePr>
        <p:xfrm>
          <a:off x="581025" y="1998663"/>
          <a:ext cx="11029950" cy="4022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id="{90052940-8F7C-406C-80DE-3D3CB87F5278}"/>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2</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30513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Contact JAN for More Information</a:t>
            </a:r>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id="{AC5B0D24-FAAC-485C-8BAC-866C2FDA6DA2}"/>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spcAft>
                <a:spcPts val="600"/>
              </a:spcAft>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spcAft>
                  <a:spcPts val="600"/>
                </a:spcAft>
                <a:buFontTx/>
                <a:buNone/>
              </a:pPr>
              <a:t>20</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35357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 2</a:t>
            </a:r>
          </a:p>
        </p:txBody>
      </p:sp>
      <p:graphicFrame>
        <p:nvGraphicFramePr>
          <p:cNvPr id="8" name="Content Placeholder 2" descr="PPT Slides&#10;Click the link included in the webcast login email you received&#10;Captioning&#10;Use the closed caption (CC) option or StreamText link shared in the webcast chat&#10;Transcript will be available wit webcast archive">
            <a:extLst>
              <a:ext uri="{FF2B5EF4-FFF2-40B4-BE49-F238E27FC236}">
                <a16:creationId xmlns:a16="http://schemas.microsoft.com/office/drawing/2014/main" id="{4EBCF884-6B8F-417E-9493-91071CE480E5}"/>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112B46F4-C0C2-4F2F-9A0B-7CEFAE2520D8}"/>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33345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BAD6AF0-B168-452B-B24B-81154419D928}"/>
              </a:ext>
            </a:extLst>
          </p:cNvPr>
          <p:cNvSpPr>
            <a:spLocks noGrp="1"/>
          </p:cNvSpPr>
          <p:nvPr>
            <p:ph type="title" idx="4294967295"/>
          </p:nvPr>
        </p:nvSpPr>
        <p:spPr>
          <a:xfrm>
            <a:off x="581025" y="2181225"/>
            <a:ext cx="11029950" cy="3678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sz="40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t>REAL-LIFE </a:t>
            </a:r>
            <a:br>
              <a:rPr kumimoji="0" lang="en-US" sz="40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t>SITUATIONS &amp; SOLUTIONS</a:t>
            </a:r>
          </a:p>
        </p:txBody>
      </p:sp>
      <p:sp>
        <p:nvSpPr>
          <p:cNvPr id="7" name="Slide Number Placeholder 5">
            <a:extLst>
              <a:ext uri="{FF2B5EF4-FFF2-40B4-BE49-F238E27FC236}">
                <a16:creationId xmlns:a16="http://schemas.microsoft.com/office/drawing/2014/main" id="{A599B1C0-FC30-4453-92D4-1630234D25FD}"/>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buFontTx/>
                <a:buNone/>
              </a:pPr>
              <a:t>4</a:t>
            </a:fld>
            <a:endParaRPr lang="en-US" altLang="en-US" sz="1600" dirty="0">
              <a:solidFill>
                <a:schemeClr val="accent1"/>
              </a:solidFill>
              <a:latin typeface="Arial Nova" panose="020B05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2457A1-35E1-43B4-93DE-60AD43283AA5}"/>
              </a:ext>
            </a:extLst>
          </p:cNvPr>
          <p:cNvSpPr>
            <a:spLocks noGrp="1"/>
          </p:cNvSpPr>
          <p:nvPr>
            <p:ph type="title"/>
          </p:nvPr>
        </p:nvSpPr>
        <p:spPr/>
        <p:txBody>
          <a:bodyPr/>
          <a:lstStyle/>
          <a:p>
            <a:r>
              <a:rPr lang="en-US" altLang="en-US" dirty="0"/>
              <a:t>Disability Disclosure</a:t>
            </a:r>
            <a:endParaRPr lang="en-US" dirty="0"/>
          </a:p>
        </p:txBody>
      </p:sp>
      <p:sp>
        <p:nvSpPr>
          <p:cNvPr id="2" name="Content Placeholder 1"/>
          <p:cNvSpPr>
            <a:spLocks noGrp="1"/>
          </p:cNvSpPr>
          <p:nvPr>
            <p:ph idx="1"/>
          </p:nvPr>
        </p:nvSpPr>
        <p:spPr>
          <a:xfrm>
            <a:off x="581192" y="2180496"/>
            <a:ext cx="5648919" cy="4329161"/>
          </a:xfrm>
        </p:spPr>
        <p:txBody>
          <a:bodyPr>
            <a:normAutofit/>
          </a:bodyPr>
          <a:lstStyle/>
          <a:p>
            <a:pPr marL="0" indent="0">
              <a:buNone/>
              <a:defRPr/>
            </a:pPr>
            <a:r>
              <a:rPr lang="en-US" sz="2400" dirty="0">
                <a:solidFill>
                  <a:srgbClr val="002060"/>
                </a:solidFill>
              </a:rPr>
              <a:t>Sam has PTSD and experiences  nightmares that affect his sleep. As a result, he often has difficulty focusing on work and experiences mood swings which cause him to lose his temper. No disciplinary actions have been taken for his outbursts, but Sam doesn’t want to take any chances. He decides to disclose his disability and ask for accommodations. </a:t>
            </a:r>
          </a:p>
        </p:txBody>
      </p:sp>
      <p:pic>
        <p:nvPicPr>
          <p:cNvPr id="6" name="Picture 5">
            <a:extLst>
              <a:ext uri="{FF2B5EF4-FFF2-40B4-BE49-F238E27FC236}">
                <a16:creationId xmlns:a16="http://schemas.microsoft.com/office/drawing/2014/main" id="{7AEB98E5-6F4F-42B0-A055-3FF6F905B04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98592" y="2180496"/>
            <a:ext cx="5247426" cy="3500700"/>
          </a:xfrm>
          <a:prstGeom prst="rect">
            <a:avLst/>
          </a:prstGeom>
          <a:noFill/>
          <a:ln w="38100" cap="sq" cmpd="sng">
            <a:solidFill>
              <a:srgbClr val="002060"/>
            </a:solidFill>
            <a:round/>
            <a:extLst>
              <a:ext uri="{C807C97D-BFC1-408E-A445-0C87EB9F89A2}">
                <ask:lineSketchStyleProps xmlns:ask="http://schemas.microsoft.com/office/drawing/2018/sketchyshapes" sd="1219033472">
                  <a:custGeom>
                    <a:avLst/>
                    <a:gdLst>
                      <a:gd name="connsiteX0" fmla="*/ 0 w 5247426"/>
                      <a:gd name="connsiteY0" fmla="*/ 0 h 3500700"/>
                      <a:gd name="connsiteX1" fmla="*/ 760877 w 5247426"/>
                      <a:gd name="connsiteY1" fmla="*/ 0 h 3500700"/>
                      <a:gd name="connsiteX2" fmla="*/ 1521754 w 5247426"/>
                      <a:gd name="connsiteY2" fmla="*/ 0 h 3500700"/>
                      <a:gd name="connsiteX3" fmla="*/ 2177682 w 5247426"/>
                      <a:gd name="connsiteY3" fmla="*/ 0 h 3500700"/>
                      <a:gd name="connsiteX4" fmla="*/ 2886084 w 5247426"/>
                      <a:gd name="connsiteY4" fmla="*/ 0 h 3500700"/>
                      <a:gd name="connsiteX5" fmla="*/ 3489538 w 5247426"/>
                      <a:gd name="connsiteY5" fmla="*/ 0 h 3500700"/>
                      <a:gd name="connsiteX6" fmla="*/ 4145467 w 5247426"/>
                      <a:gd name="connsiteY6" fmla="*/ 0 h 3500700"/>
                      <a:gd name="connsiteX7" fmla="*/ 5247426 w 5247426"/>
                      <a:gd name="connsiteY7" fmla="*/ 0 h 3500700"/>
                      <a:gd name="connsiteX8" fmla="*/ 5247426 w 5247426"/>
                      <a:gd name="connsiteY8" fmla="*/ 513436 h 3500700"/>
                      <a:gd name="connsiteX9" fmla="*/ 5247426 w 5247426"/>
                      <a:gd name="connsiteY9" fmla="*/ 991865 h 3500700"/>
                      <a:gd name="connsiteX10" fmla="*/ 5247426 w 5247426"/>
                      <a:gd name="connsiteY10" fmla="*/ 1505301 h 3500700"/>
                      <a:gd name="connsiteX11" fmla="*/ 5247426 w 5247426"/>
                      <a:gd name="connsiteY11" fmla="*/ 2053744 h 3500700"/>
                      <a:gd name="connsiteX12" fmla="*/ 5247426 w 5247426"/>
                      <a:gd name="connsiteY12" fmla="*/ 2637194 h 3500700"/>
                      <a:gd name="connsiteX13" fmla="*/ 5247426 w 5247426"/>
                      <a:gd name="connsiteY13" fmla="*/ 3500700 h 3500700"/>
                      <a:gd name="connsiteX14" fmla="*/ 4486549 w 5247426"/>
                      <a:gd name="connsiteY14" fmla="*/ 3500700 h 3500700"/>
                      <a:gd name="connsiteX15" fmla="*/ 3830621 w 5247426"/>
                      <a:gd name="connsiteY15" fmla="*/ 3500700 h 3500700"/>
                      <a:gd name="connsiteX16" fmla="*/ 3174693 w 5247426"/>
                      <a:gd name="connsiteY16" fmla="*/ 3500700 h 3500700"/>
                      <a:gd name="connsiteX17" fmla="*/ 2518764 w 5247426"/>
                      <a:gd name="connsiteY17" fmla="*/ 3500700 h 3500700"/>
                      <a:gd name="connsiteX18" fmla="*/ 1862836 w 5247426"/>
                      <a:gd name="connsiteY18" fmla="*/ 3500700 h 3500700"/>
                      <a:gd name="connsiteX19" fmla="*/ 1259382 w 5247426"/>
                      <a:gd name="connsiteY19" fmla="*/ 3500700 h 3500700"/>
                      <a:gd name="connsiteX20" fmla="*/ 0 w 5247426"/>
                      <a:gd name="connsiteY20" fmla="*/ 3500700 h 3500700"/>
                      <a:gd name="connsiteX21" fmla="*/ 0 w 5247426"/>
                      <a:gd name="connsiteY21" fmla="*/ 2917250 h 3500700"/>
                      <a:gd name="connsiteX22" fmla="*/ 0 w 5247426"/>
                      <a:gd name="connsiteY22" fmla="*/ 2298793 h 3500700"/>
                      <a:gd name="connsiteX23" fmla="*/ 0 w 5247426"/>
                      <a:gd name="connsiteY23" fmla="*/ 1680336 h 3500700"/>
                      <a:gd name="connsiteX24" fmla="*/ 0 w 5247426"/>
                      <a:gd name="connsiteY24" fmla="*/ 1026872 h 3500700"/>
                      <a:gd name="connsiteX25" fmla="*/ 0 w 5247426"/>
                      <a:gd name="connsiteY25" fmla="*/ 0 h 35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7426" h="3500700" fill="none" extrusionOk="0">
                        <a:moveTo>
                          <a:pt x="0" y="0"/>
                        </a:moveTo>
                        <a:cubicBezTo>
                          <a:pt x="334667" y="-21311"/>
                          <a:pt x="506386" y="-20634"/>
                          <a:pt x="760877" y="0"/>
                        </a:cubicBezTo>
                        <a:cubicBezTo>
                          <a:pt x="1015368" y="20634"/>
                          <a:pt x="1254899" y="21008"/>
                          <a:pt x="1521754" y="0"/>
                        </a:cubicBezTo>
                        <a:cubicBezTo>
                          <a:pt x="1788609" y="-21008"/>
                          <a:pt x="1858147" y="21352"/>
                          <a:pt x="2177682" y="0"/>
                        </a:cubicBezTo>
                        <a:cubicBezTo>
                          <a:pt x="2497217" y="-21352"/>
                          <a:pt x="2670395" y="-12639"/>
                          <a:pt x="2886084" y="0"/>
                        </a:cubicBezTo>
                        <a:cubicBezTo>
                          <a:pt x="3101773" y="12639"/>
                          <a:pt x="3316690" y="-2436"/>
                          <a:pt x="3489538" y="0"/>
                        </a:cubicBezTo>
                        <a:cubicBezTo>
                          <a:pt x="3662386" y="2436"/>
                          <a:pt x="3941996" y="-29488"/>
                          <a:pt x="4145467" y="0"/>
                        </a:cubicBezTo>
                        <a:cubicBezTo>
                          <a:pt x="4348938" y="29488"/>
                          <a:pt x="4746611" y="-25653"/>
                          <a:pt x="5247426" y="0"/>
                        </a:cubicBezTo>
                        <a:cubicBezTo>
                          <a:pt x="5253499" y="144016"/>
                          <a:pt x="5253984" y="286701"/>
                          <a:pt x="5247426" y="513436"/>
                        </a:cubicBezTo>
                        <a:cubicBezTo>
                          <a:pt x="5240868" y="740171"/>
                          <a:pt x="5267648" y="787811"/>
                          <a:pt x="5247426" y="991865"/>
                        </a:cubicBezTo>
                        <a:cubicBezTo>
                          <a:pt x="5227204" y="1195919"/>
                          <a:pt x="5228687" y="1389135"/>
                          <a:pt x="5247426" y="1505301"/>
                        </a:cubicBezTo>
                        <a:cubicBezTo>
                          <a:pt x="5266165" y="1621467"/>
                          <a:pt x="5265936" y="1894332"/>
                          <a:pt x="5247426" y="2053744"/>
                        </a:cubicBezTo>
                        <a:cubicBezTo>
                          <a:pt x="5228916" y="2213156"/>
                          <a:pt x="5239148" y="2348745"/>
                          <a:pt x="5247426" y="2637194"/>
                        </a:cubicBezTo>
                        <a:cubicBezTo>
                          <a:pt x="5255705" y="2925643"/>
                          <a:pt x="5249931" y="3237255"/>
                          <a:pt x="5247426" y="3500700"/>
                        </a:cubicBezTo>
                        <a:cubicBezTo>
                          <a:pt x="4898449" y="3528615"/>
                          <a:pt x="4703831" y="3479837"/>
                          <a:pt x="4486549" y="3500700"/>
                        </a:cubicBezTo>
                        <a:cubicBezTo>
                          <a:pt x="4269267" y="3521563"/>
                          <a:pt x="4123558" y="3469639"/>
                          <a:pt x="3830621" y="3500700"/>
                        </a:cubicBezTo>
                        <a:cubicBezTo>
                          <a:pt x="3537684" y="3531761"/>
                          <a:pt x="3335365" y="3518360"/>
                          <a:pt x="3174693" y="3500700"/>
                        </a:cubicBezTo>
                        <a:cubicBezTo>
                          <a:pt x="3014021" y="3483040"/>
                          <a:pt x="2682732" y="3527035"/>
                          <a:pt x="2518764" y="3500700"/>
                        </a:cubicBezTo>
                        <a:cubicBezTo>
                          <a:pt x="2354796" y="3474365"/>
                          <a:pt x="2105610" y="3510937"/>
                          <a:pt x="1862836" y="3500700"/>
                        </a:cubicBezTo>
                        <a:cubicBezTo>
                          <a:pt x="1620062" y="3490463"/>
                          <a:pt x="1515134" y="3492246"/>
                          <a:pt x="1259382" y="3500700"/>
                        </a:cubicBezTo>
                        <a:cubicBezTo>
                          <a:pt x="1003630" y="3509154"/>
                          <a:pt x="293237" y="3523282"/>
                          <a:pt x="0" y="3500700"/>
                        </a:cubicBezTo>
                        <a:cubicBezTo>
                          <a:pt x="-27615" y="3283154"/>
                          <a:pt x="16133" y="3067910"/>
                          <a:pt x="0" y="2917250"/>
                        </a:cubicBezTo>
                        <a:cubicBezTo>
                          <a:pt x="-16133" y="2766590"/>
                          <a:pt x="-11927" y="2498399"/>
                          <a:pt x="0" y="2298793"/>
                        </a:cubicBezTo>
                        <a:cubicBezTo>
                          <a:pt x="11927" y="2099187"/>
                          <a:pt x="-3563" y="1982241"/>
                          <a:pt x="0" y="1680336"/>
                        </a:cubicBezTo>
                        <a:cubicBezTo>
                          <a:pt x="3563" y="1378431"/>
                          <a:pt x="-16932" y="1170655"/>
                          <a:pt x="0" y="1026872"/>
                        </a:cubicBezTo>
                        <a:cubicBezTo>
                          <a:pt x="16932" y="883089"/>
                          <a:pt x="33352" y="422530"/>
                          <a:pt x="0" y="0"/>
                        </a:cubicBezTo>
                        <a:close/>
                      </a:path>
                      <a:path w="5247426" h="3500700" stroke="0" extrusionOk="0">
                        <a:moveTo>
                          <a:pt x="0" y="0"/>
                        </a:moveTo>
                        <a:cubicBezTo>
                          <a:pt x="160953" y="14642"/>
                          <a:pt x="356208" y="-928"/>
                          <a:pt x="603454" y="0"/>
                        </a:cubicBezTo>
                        <a:cubicBezTo>
                          <a:pt x="850700" y="928"/>
                          <a:pt x="993645" y="5226"/>
                          <a:pt x="1101959" y="0"/>
                        </a:cubicBezTo>
                        <a:cubicBezTo>
                          <a:pt x="1210274" y="-5226"/>
                          <a:pt x="1687007" y="-34709"/>
                          <a:pt x="1862836" y="0"/>
                        </a:cubicBezTo>
                        <a:cubicBezTo>
                          <a:pt x="2038665" y="34709"/>
                          <a:pt x="2222568" y="-21496"/>
                          <a:pt x="2466290" y="0"/>
                        </a:cubicBezTo>
                        <a:cubicBezTo>
                          <a:pt x="2710012" y="21496"/>
                          <a:pt x="2914692" y="-2112"/>
                          <a:pt x="3069744" y="0"/>
                        </a:cubicBezTo>
                        <a:cubicBezTo>
                          <a:pt x="3224796" y="2112"/>
                          <a:pt x="3547764" y="-33198"/>
                          <a:pt x="3830621" y="0"/>
                        </a:cubicBezTo>
                        <a:cubicBezTo>
                          <a:pt x="4113478" y="33198"/>
                          <a:pt x="4202342" y="-15444"/>
                          <a:pt x="4381601" y="0"/>
                        </a:cubicBezTo>
                        <a:cubicBezTo>
                          <a:pt x="4560860" y="15444"/>
                          <a:pt x="5074199" y="4465"/>
                          <a:pt x="5247426" y="0"/>
                        </a:cubicBezTo>
                        <a:cubicBezTo>
                          <a:pt x="5261180" y="246496"/>
                          <a:pt x="5234357" y="384991"/>
                          <a:pt x="5247426" y="653464"/>
                        </a:cubicBezTo>
                        <a:cubicBezTo>
                          <a:pt x="5260495" y="921937"/>
                          <a:pt x="5266198" y="1031228"/>
                          <a:pt x="5247426" y="1166900"/>
                        </a:cubicBezTo>
                        <a:cubicBezTo>
                          <a:pt x="5228654" y="1302572"/>
                          <a:pt x="5253328" y="1592883"/>
                          <a:pt x="5247426" y="1750350"/>
                        </a:cubicBezTo>
                        <a:cubicBezTo>
                          <a:pt x="5241525" y="1907817"/>
                          <a:pt x="5258724" y="2223595"/>
                          <a:pt x="5247426" y="2368807"/>
                        </a:cubicBezTo>
                        <a:cubicBezTo>
                          <a:pt x="5236128" y="2514019"/>
                          <a:pt x="5265213" y="2629210"/>
                          <a:pt x="5247426" y="2847236"/>
                        </a:cubicBezTo>
                        <a:cubicBezTo>
                          <a:pt x="5229639" y="3065262"/>
                          <a:pt x="5260089" y="3231889"/>
                          <a:pt x="5247426" y="3500700"/>
                        </a:cubicBezTo>
                        <a:cubicBezTo>
                          <a:pt x="5044232" y="3495466"/>
                          <a:pt x="4858819" y="3498041"/>
                          <a:pt x="4591498" y="3500700"/>
                        </a:cubicBezTo>
                        <a:cubicBezTo>
                          <a:pt x="4324177" y="3503359"/>
                          <a:pt x="4225917" y="3510343"/>
                          <a:pt x="3935570" y="3500700"/>
                        </a:cubicBezTo>
                        <a:cubicBezTo>
                          <a:pt x="3645223" y="3491057"/>
                          <a:pt x="3402643" y="3522846"/>
                          <a:pt x="3174693" y="3500700"/>
                        </a:cubicBezTo>
                        <a:cubicBezTo>
                          <a:pt x="2946743" y="3478554"/>
                          <a:pt x="2787323" y="3480561"/>
                          <a:pt x="2518764" y="3500700"/>
                        </a:cubicBezTo>
                        <a:cubicBezTo>
                          <a:pt x="2250205" y="3520839"/>
                          <a:pt x="2175061" y="3484124"/>
                          <a:pt x="2020259" y="3500700"/>
                        </a:cubicBezTo>
                        <a:cubicBezTo>
                          <a:pt x="1865458" y="3517276"/>
                          <a:pt x="1646985" y="3502010"/>
                          <a:pt x="1469279" y="3500700"/>
                        </a:cubicBezTo>
                        <a:cubicBezTo>
                          <a:pt x="1291573" y="3499390"/>
                          <a:pt x="960756" y="3534357"/>
                          <a:pt x="708403" y="3500700"/>
                        </a:cubicBezTo>
                        <a:cubicBezTo>
                          <a:pt x="456050" y="3467043"/>
                          <a:pt x="249595" y="3515289"/>
                          <a:pt x="0" y="3500700"/>
                        </a:cubicBezTo>
                        <a:cubicBezTo>
                          <a:pt x="22462" y="3337866"/>
                          <a:pt x="-1877" y="3153932"/>
                          <a:pt x="0" y="2987264"/>
                        </a:cubicBezTo>
                        <a:cubicBezTo>
                          <a:pt x="1877" y="2820596"/>
                          <a:pt x="-15428" y="2639339"/>
                          <a:pt x="0" y="2438821"/>
                        </a:cubicBezTo>
                        <a:cubicBezTo>
                          <a:pt x="15428" y="2238303"/>
                          <a:pt x="-20591" y="2100317"/>
                          <a:pt x="0" y="1960392"/>
                        </a:cubicBezTo>
                        <a:cubicBezTo>
                          <a:pt x="20591" y="1820467"/>
                          <a:pt x="-6816" y="1693831"/>
                          <a:pt x="0" y="1481963"/>
                        </a:cubicBezTo>
                        <a:cubicBezTo>
                          <a:pt x="6816" y="1270095"/>
                          <a:pt x="-28855" y="1143724"/>
                          <a:pt x="0" y="863506"/>
                        </a:cubicBezTo>
                        <a:cubicBezTo>
                          <a:pt x="28855" y="583288"/>
                          <a:pt x="23187" y="329956"/>
                          <a:pt x="0" y="0"/>
                        </a:cubicBezTo>
                        <a:close/>
                      </a:path>
                    </a:pathLst>
                  </a:custGeom>
                  <ask:type>
                    <ask:lineSketchNone/>
                  </ask:type>
                </ask:lineSketchStyleProps>
              </a:ext>
            </a:extLst>
          </a:ln>
          <a:effectLst/>
        </p:spPr>
      </p:pic>
      <p:sp>
        <p:nvSpPr>
          <p:cNvPr id="8" name="Slide Number Placeholder 5">
            <a:extLst>
              <a:ext uri="{FF2B5EF4-FFF2-40B4-BE49-F238E27FC236}">
                <a16:creationId xmlns:a16="http://schemas.microsoft.com/office/drawing/2014/main" id="{3E82FCBD-7370-4988-B3F1-4D8D990B9E66}"/>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buFontTx/>
                <a:buNone/>
              </a:pPr>
              <a:t>5</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38069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3943-5076-44DD-9CA5-FC989E7741E8}"/>
              </a:ext>
            </a:extLst>
          </p:cNvPr>
          <p:cNvSpPr>
            <a:spLocks noGrp="1"/>
          </p:cNvSpPr>
          <p:nvPr>
            <p:ph type="title"/>
          </p:nvPr>
        </p:nvSpPr>
        <p:spPr>
          <a:xfrm>
            <a:off x="581192" y="702156"/>
            <a:ext cx="11029616" cy="1013800"/>
          </a:xfrm>
        </p:spPr>
        <p:txBody>
          <a:bodyPr>
            <a:normAutofit/>
          </a:bodyPr>
          <a:lstStyle/>
          <a:p>
            <a:r>
              <a:rPr lang="en-US" dirty="0"/>
              <a:t>Difficulties with Supervisors</a:t>
            </a:r>
          </a:p>
        </p:txBody>
      </p:sp>
      <p:sp>
        <p:nvSpPr>
          <p:cNvPr id="3" name="Content Placeholder 2">
            <a:extLst>
              <a:ext uri="{FF2B5EF4-FFF2-40B4-BE49-F238E27FC236}">
                <a16:creationId xmlns:a16="http://schemas.microsoft.com/office/drawing/2014/main" id="{23E4C31B-1C97-43C7-9144-0C082AACE66F}"/>
              </a:ext>
            </a:extLst>
          </p:cNvPr>
          <p:cNvSpPr>
            <a:spLocks noGrp="1"/>
          </p:cNvSpPr>
          <p:nvPr>
            <p:ph idx="1"/>
          </p:nvPr>
        </p:nvSpPr>
        <p:spPr>
          <a:xfrm>
            <a:off x="581192" y="2180496"/>
            <a:ext cx="7225075" cy="3678303"/>
          </a:xfrm>
        </p:spPr>
        <p:txBody>
          <a:bodyPr>
            <a:normAutofit/>
          </a:bodyPr>
          <a:lstStyle/>
          <a:p>
            <a:pPr marL="0" indent="0">
              <a:buNone/>
            </a:pPr>
            <a:r>
              <a:rPr lang="en-US" dirty="0">
                <a:latin typeface="Arial" panose="020B0604020202020204" pitchFamily="34" charset="0"/>
              </a:rPr>
              <a:t>After being unable to get along with his boss, an employee with TBI is requesting a change   in supervisor as an accommodation.</a:t>
            </a:r>
            <a:endParaRPr lang="en-US" dirty="0">
              <a:latin typeface="Calibri" panose="020F0502020204030204" pitchFamily="34" charset="0"/>
            </a:endParaRPr>
          </a:p>
        </p:txBody>
      </p:sp>
      <p:pic>
        <p:nvPicPr>
          <p:cNvPr id="5" name="Picture 4">
            <a:extLst>
              <a:ext uri="{FF2B5EF4-FFF2-40B4-BE49-F238E27FC236}">
                <a16:creationId xmlns:a16="http://schemas.microsoft.com/office/drawing/2014/main" id="{52ED00AE-1F93-4490-A54F-06C0FC068B7E}"/>
              </a:ext>
              <a:ext uri="{C183D7F6-B498-43B3-948B-1728B52AA6E4}">
                <adec:decorative xmlns:adec="http://schemas.microsoft.com/office/drawing/2017/decorative" val="1"/>
              </a:ext>
            </a:extLst>
          </p:cNvPr>
          <p:cNvPicPr>
            <a:picLocks noChangeAspect="1"/>
          </p:cNvPicPr>
          <p:nvPr/>
        </p:nvPicPr>
        <p:blipFill rotWithShape="1">
          <a:blip r:embed="rId3"/>
          <a:srcRect b="21"/>
          <a:stretch/>
        </p:blipFill>
        <p:spPr>
          <a:xfrm>
            <a:off x="8417560" y="1897217"/>
            <a:ext cx="3318854" cy="4058920"/>
          </a:xfrm>
          <a:prstGeom prst="rect">
            <a:avLst/>
          </a:prstGeom>
          <a:ln w="38100">
            <a:solidFill>
              <a:srgbClr val="002060"/>
            </a:solidFill>
          </a:ln>
        </p:spPr>
      </p:pic>
      <p:sp>
        <p:nvSpPr>
          <p:cNvPr id="6" name="Slide Number Placeholder 5">
            <a:extLst>
              <a:ext uri="{FF2B5EF4-FFF2-40B4-BE49-F238E27FC236}">
                <a16:creationId xmlns:a16="http://schemas.microsoft.com/office/drawing/2014/main" id="{519CF4F5-6F9D-480C-9219-037DE022CAD8}"/>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buFontTx/>
                <a:buNone/>
              </a:pPr>
              <a:t>6</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96845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3943-5076-44DD-9CA5-FC989E7741E8}"/>
              </a:ext>
            </a:extLst>
          </p:cNvPr>
          <p:cNvSpPr>
            <a:spLocks noGrp="1"/>
          </p:cNvSpPr>
          <p:nvPr>
            <p:ph type="title"/>
          </p:nvPr>
        </p:nvSpPr>
        <p:spPr>
          <a:xfrm>
            <a:off x="581192" y="702156"/>
            <a:ext cx="11029616" cy="1013800"/>
          </a:xfrm>
        </p:spPr>
        <p:txBody>
          <a:bodyPr>
            <a:normAutofit/>
          </a:bodyPr>
          <a:lstStyle/>
          <a:p>
            <a:r>
              <a:rPr lang="en-US"/>
              <a:t>Job Restructuring </a:t>
            </a:r>
            <a:endParaRPr lang="en-US" dirty="0"/>
          </a:p>
        </p:txBody>
      </p:sp>
      <p:sp>
        <p:nvSpPr>
          <p:cNvPr id="22" name="Rectangle 21">
            <a:extLst>
              <a:ext uri="{FF2B5EF4-FFF2-40B4-BE49-F238E27FC236}">
                <a16:creationId xmlns:a16="http://schemas.microsoft.com/office/drawing/2014/main" id="{2A2327CB-1839-4A51-8B61-B95E86C56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658960C-517E-4492-A14D-267ABC5E173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57225" y="2361056"/>
            <a:ext cx="3305175" cy="3649219"/>
          </a:xfrm>
          <a:prstGeom prst="rect">
            <a:avLst/>
          </a:prstGeom>
        </p:spPr>
      </p:pic>
      <p:sp>
        <p:nvSpPr>
          <p:cNvPr id="3" name="Content Placeholder 2">
            <a:extLst>
              <a:ext uri="{FF2B5EF4-FFF2-40B4-BE49-F238E27FC236}">
                <a16:creationId xmlns:a16="http://schemas.microsoft.com/office/drawing/2014/main" id="{23E4C31B-1C97-43C7-9144-0C082AACE66F}"/>
              </a:ext>
            </a:extLst>
          </p:cNvPr>
          <p:cNvSpPr>
            <a:spLocks noGrp="1"/>
          </p:cNvSpPr>
          <p:nvPr>
            <p:ph idx="1"/>
          </p:nvPr>
        </p:nvSpPr>
        <p:spPr>
          <a:xfrm>
            <a:off x="4505326" y="2180496"/>
            <a:ext cx="7093776" cy="4045683"/>
          </a:xfrm>
        </p:spPr>
        <p:txBody>
          <a:bodyPr>
            <a:normAutofit/>
          </a:bodyPr>
          <a:lstStyle/>
          <a:p>
            <a:pPr marL="0" indent="0">
              <a:buNone/>
            </a:pPr>
            <a:r>
              <a:rPr lang="en-US" dirty="0"/>
              <a:t>An employee is frustrated with her employer who expects her to move as quickly as someone younger and without a disability. </a:t>
            </a:r>
          </a:p>
        </p:txBody>
      </p:sp>
      <p:sp>
        <p:nvSpPr>
          <p:cNvPr id="8" name="Slide Number Placeholder 5">
            <a:extLst>
              <a:ext uri="{FF2B5EF4-FFF2-40B4-BE49-F238E27FC236}">
                <a16:creationId xmlns:a16="http://schemas.microsoft.com/office/drawing/2014/main" id="{C5364E96-A6B4-40B3-9734-C3FBC97ADD6E}"/>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buFontTx/>
                <a:buNone/>
              </a:pPr>
              <a:t>7</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63819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2457A1-35E1-43B4-93DE-60AD43283AA5}"/>
              </a:ext>
            </a:extLst>
          </p:cNvPr>
          <p:cNvSpPr>
            <a:spLocks noGrp="1"/>
          </p:cNvSpPr>
          <p:nvPr>
            <p:ph type="title"/>
          </p:nvPr>
        </p:nvSpPr>
        <p:spPr/>
        <p:txBody>
          <a:bodyPr/>
          <a:lstStyle/>
          <a:p>
            <a:r>
              <a:rPr lang="en-US" dirty="0"/>
              <a:t>Modifying Schedules </a:t>
            </a:r>
          </a:p>
        </p:txBody>
      </p:sp>
      <p:sp>
        <p:nvSpPr>
          <p:cNvPr id="2" name="Content Placeholder 1"/>
          <p:cNvSpPr>
            <a:spLocks noGrp="1"/>
          </p:cNvSpPr>
          <p:nvPr>
            <p:ph idx="1"/>
          </p:nvPr>
        </p:nvSpPr>
        <p:spPr>
          <a:xfrm>
            <a:off x="447080" y="1992869"/>
            <a:ext cx="6242969" cy="4397045"/>
          </a:xfrm>
        </p:spPr>
        <p:txBody>
          <a:bodyPr>
            <a:normAutofit/>
          </a:bodyPr>
          <a:lstStyle/>
          <a:p>
            <a:pPr marL="0" indent="0">
              <a:spcAft>
                <a:spcPts val="1200"/>
              </a:spcAft>
              <a:buNone/>
              <a:defRPr/>
            </a:pPr>
            <a:r>
              <a:rPr lang="en-US" sz="2400" dirty="0">
                <a:solidFill>
                  <a:srgbClr val="002060"/>
                </a:solidFill>
              </a:rPr>
              <a:t>An employer required that all employees work overtime. Jake, an employee with PTSD, asked to be excused from overtime because of fatigue and exacerbation of symptoms.</a:t>
            </a:r>
          </a:p>
          <a:p>
            <a:pPr marL="0" indent="0">
              <a:spcAft>
                <a:spcPts val="1200"/>
              </a:spcAft>
              <a:buNone/>
              <a:defRPr/>
            </a:pPr>
            <a:r>
              <a:rPr lang="en-US" sz="2400" dirty="0">
                <a:solidFill>
                  <a:srgbClr val="002060"/>
                </a:solidFill>
              </a:rPr>
              <a:t>The employer denied Jake’s request stating that overtime is an essential function. </a:t>
            </a:r>
          </a:p>
          <a:p>
            <a:pPr marL="0" indent="0">
              <a:spcAft>
                <a:spcPts val="1200"/>
              </a:spcAft>
              <a:buNone/>
              <a:defRPr/>
            </a:pPr>
            <a:r>
              <a:rPr lang="en-US" sz="2400" dirty="0">
                <a:solidFill>
                  <a:srgbClr val="002060"/>
                </a:solidFill>
              </a:rPr>
              <a:t>But the process doesn’t stop there! </a:t>
            </a:r>
          </a:p>
        </p:txBody>
      </p:sp>
      <p:sp>
        <p:nvSpPr>
          <p:cNvPr id="8" name="Slide Number Placeholder 5">
            <a:extLst>
              <a:ext uri="{FF2B5EF4-FFF2-40B4-BE49-F238E27FC236}">
                <a16:creationId xmlns:a16="http://schemas.microsoft.com/office/drawing/2014/main" id="{3E82FCBD-7370-4988-B3F1-4D8D990B9E66}"/>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buFontTx/>
                <a:buNone/>
              </a:pPr>
              <a:t>8</a:t>
            </a:fld>
            <a:endParaRPr lang="en-US" altLang="en-US" sz="1600" dirty="0">
              <a:solidFill>
                <a:schemeClr val="accent1"/>
              </a:solidFill>
              <a:latin typeface="Arial Nova" panose="020B0504020202020204" pitchFamily="34" charset="0"/>
            </a:endParaRPr>
          </a:p>
        </p:txBody>
      </p:sp>
      <p:pic>
        <p:nvPicPr>
          <p:cNvPr id="4" name="Picture 3">
            <a:extLst>
              <a:ext uri="{FF2B5EF4-FFF2-40B4-BE49-F238E27FC236}">
                <a16:creationId xmlns:a16="http://schemas.microsoft.com/office/drawing/2014/main" id="{F52C8D65-A8D6-494E-A52C-81D11809376A}"/>
              </a:ext>
              <a:ext uri="{C183D7F6-B498-43B3-948B-1728B52AA6E4}">
                <adec:decorative xmlns:adec="http://schemas.microsoft.com/office/drawing/2017/decorative" val="1"/>
              </a:ext>
            </a:extLst>
          </p:cNvPr>
          <p:cNvPicPr>
            <a:picLocks noChangeAspect="1"/>
          </p:cNvPicPr>
          <p:nvPr/>
        </p:nvPicPr>
        <p:blipFill rotWithShape="1">
          <a:blip r:embed="rId3"/>
          <a:srcRect l="4857" r="1172"/>
          <a:stretch/>
        </p:blipFill>
        <p:spPr>
          <a:xfrm>
            <a:off x="7081479" y="2186563"/>
            <a:ext cx="4663440" cy="3651821"/>
          </a:xfrm>
          <a:prstGeom prst="rect">
            <a:avLst/>
          </a:prstGeom>
          <a:ln w="38100">
            <a:solidFill>
              <a:srgbClr val="002060"/>
            </a:solidFill>
          </a:ln>
        </p:spPr>
      </p:pic>
    </p:spTree>
    <p:extLst>
      <p:ext uri="{BB962C8B-B14F-4D97-AF65-F5344CB8AC3E}">
        <p14:creationId xmlns:p14="http://schemas.microsoft.com/office/powerpoint/2010/main" val="143246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3943-5076-44DD-9CA5-FC989E7741E8}"/>
              </a:ext>
            </a:extLst>
          </p:cNvPr>
          <p:cNvSpPr>
            <a:spLocks noGrp="1"/>
          </p:cNvSpPr>
          <p:nvPr>
            <p:ph type="title"/>
          </p:nvPr>
        </p:nvSpPr>
        <p:spPr>
          <a:xfrm>
            <a:off x="581192" y="702156"/>
            <a:ext cx="11029616" cy="1013800"/>
          </a:xfrm>
        </p:spPr>
        <p:txBody>
          <a:bodyPr>
            <a:normAutofit/>
          </a:bodyPr>
          <a:lstStyle/>
          <a:p>
            <a:r>
              <a:rPr lang="en-US" dirty="0"/>
              <a:t>Acquiring/Modifying Equipment </a:t>
            </a:r>
          </a:p>
        </p:txBody>
      </p:sp>
      <p:sp>
        <p:nvSpPr>
          <p:cNvPr id="15" name="Rectangle 14">
            <a:extLst>
              <a:ext uri="{FF2B5EF4-FFF2-40B4-BE49-F238E27FC236}">
                <a16:creationId xmlns:a16="http://schemas.microsoft.com/office/drawing/2014/main" id="{2A2327CB-1839-4A51-8B61-B95E86C56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D3EDF37-9A03-48A6-B3BD-968DBF9C05E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57225" y="2361056"/>
            <a:ext cx="3305175" cy="3649219"/>
          </a:xfrm>
          <a:prstGeom prst="rect">
            <a:avLst/>
          </a:prstGeom>
        </p:spPr>
      </p:pic>
      <p:sp>
        <p:nvSpPr>
          <p:cNvPr id="3" name="Content Placeholder 2">
            <a:extLst>
              <a:ext uri="{FF2B5EF4-FFF2-40B4-BE49-F238E27FC236}">
                <a16:creationId xmlns:a16="http://schemas.microsoft.com/office/drawing/2014/main" id="{23E4C31B-1C97-43C7-9144-0C082AACE66F}"/>
              </a:ext>
            </a:extLst>
          </p:cNvPr>
          <p:cNvSpPr>
            <a:spLocks noGrp="1"/>
          </p:cNvSpPr>
          <p:nvPr>
            <p:ph idx="1"/>
          </p:nvPr>
        </p:nvSpPr>
        <p:spPr>
          <a:xfrm>
            <a:off x="4505325" y="2180496"/>
            <a:ext cx="7105481" cy="4045683"/>
          </a:xfrm>
        </p:spPr>
        <p:txBody>
          <a:bodyPr>
            <a:normAutofit/>
          </a:bodyPr>
          <a:lstStyle/>
          <a:p>
            <a:pPr marL="0" marR="0" lvl="0" indent="0">
              <a:spcBef>
                <a:spcPts val="0"/>
              </a:spcBef>
              <a:buSzPts val="1000"/>
              <a:buNone/>
              <a:tabLst>
                <a:tab pos="457200" algn="l"/>
              </a:tabLst>
            </a:pPr>
            <a:r>
              <a:rPr lang="en-US" dirty="0">
                <a:effectLst/>
                <a:ea typeface="Times New Roman" panose="02020603050405020304" pitchFamily="18" charset="0"/>
              </a:rPr>
              <a:t>Eric has trouble with organization and time management. </a:t>
            </a:r>
            <a:r>
              <a:rPr lang="en-US" dirty="0"/>
              <a:t>He has struggled with meeting performance metrics and reached out to HR  for accommodations. </a:t>
            </a:r>
            <a:endParaRPr lang="en-US" dirty="0">
              <a:effectLst/>
              <a:ea typeface="Times New Roman" panose="02020603050405020304" pitchFamily="18" charset="0"/>
            </a:endParaRPr>
          </a:p>
        </p:txBody>
      </p:sp>
      <p:sp>
        <p:nvSpPr>
          <p:cNvPr id="7" name="Slide Number Placeholder 5">
            <a:extLst>
              <a:ext uri="{FF2B5EF4-FFF2-40B4-BE49-F238E27FC236}">
                <a16:creationId xmlns:a16="http://schemas.microsoft.com/office/drawing/2014/main" id="{FD61039D-5F02-4552-B44C-7D002C9E360A}"/>
              </a:ext>
            </a:extLst>
          </p:cNvPr>
          <p:cNvSpPr txBox="1">
            <a:spLocks/>
          </p:cNvSpPr>
          <p:nvPr/>
        </p:nvSpPr>
        <p:spPr bwMode="auto">
          <a:xfrm>
            <a:off x="10693508" y="60118"/>
            <a:ext cx="105251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r" defTabSz="457200"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spcBef>
                <a:spcPct val="0"/>
              </a:spcBef>
              <a:buFontTx/>
              <a:buNone/>
            </a:pPr>
            <a:fld id="{F8F32B74-B765-46E6-B2C3-6789CE783E98}" type="slidenum">
              <a:rPr lang="en-US" altLang="en-US" sz="1600" smtClean="0">
                <a:solidFill>
                  <a:schemeClr val="accent1"/>
                </a:solidFill>
                <a:latin typeface="Arial Nova" panose="020B0504020202020204" pitchFamily="34" charset="0"/>
              </a:rPr>
              <a:pPr>
                <a:spcBef>
                  <a:spcPct val="0"/>
                </a:spcBef>
                <a:buFontTx/>
                <a:buNone/>
              </a:pPr>
              <a:t>9</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0726952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roviding Reasonable Accommodations to Veterans with Disabilities&amp;quot;&quot;/&gt;&lt;property id=&quot;20307&quot; value=&quot;354&quot;/&gt;&lt;/object&gt;&lt;object type=&quot;3&quot; unique_id=&quot;10017&quot;&gt;&lt;property id=&quot;20148&quot; value=&quot;5&quot;/&gt;&lt;property id=&quot;20300&quot; value=&quot;Slide 4 - &amp;quot;REAL-LIFE  SITUATIONS &amp;amp; SOLUTIONS&amp;quot;&quot;/&gt;&lt;property id=&quot;20307&quot; value=&quot;276&quot;/&gt;&lt;/object&gt;&lt;object type=&quot;3&quot; unique_id=&quot;10034&quot;&gt;&lt;property id=&quot;20148&quot; value=&quot;5&quot;/&gt;&lt;property id=&quot;20300&quot; value=&quot;Slide 11 - &amp;quot;Issues of change&amp;quot;&quot;/&gt;&lt;property id=&quot;20307&quot; value=&quot;964&quot;/&gt;&lt;/object&gt;&lt;object type=&quot;3&quot; unique_id=&quot;10075&quot;&gt;&lt;property id=&quot;20148&quot; value=&quot;5&quot;/&gt;&lt;property id=&quot;20300&quot; value=&quot;Slide 16 - &amp;quot;Reassignment&amp;quot;&quot;/&gt;&lt;property id=&quot;20307&quot; value=&quot;349&quot;/&gt;&lt;/object&gt;&lt;object type=&quot;3&quot; unique_id=&quot;10080&quot;&gt;&lt;property id=&quot;20148&quot; value=&quot;5&quot;/&gt;&lt;property id=&quot;20300&quot; value=&quot;Slide 17 - &amp;quot;Questions?&amp;quot;&quot;/&gt;&lt;property id=&quot;20307&quot; value=&quot;1132&quot;/&gt;&lt;/object&gt;&lt;object type=&quot;3&quot; unique_id=&quot;10081&quot;&gt;&lt;property id=&quot;20148&quot; value=&quot;5&quot;/&gt;&lt;property id=&quot;20300&quot; value=&quot;Slide 20 - &amp;quot;Contact JAN for More Information&amp;quot;&quot;/&gt;&lt;property id=&quot;20307&quot; value=&quot;297&quot;/&gt;&lt;/object&gt;&lt;object type=&quot;3&quot; unique_id=&quot;10083&quot;&gt;&lt;property id=&quot;20148&quot; value=&quot;5&quot;/&gt;&lt;property id=&quot;20300&quot; value=&quot;Slide 2 - &amp;quot;Housekeeping&amp;quot;&quot;/&gt;&lt;property id=&quot;20307&quot; value=&quot;1151&quot;/&gt;&lt;/object&gt;&lt;object type=&quot;3&quot; unique_id=&quot;10084&quot;&gt;&lt;property id=&quot;20148&quot; value=&quot;5&quot;/&gt;&lt;property id=&quot;20300&quot; value=&quot;Slide 3 - &amp;quot;Housekeeping 2&amp;quot;&quot;/&gt;&lt;property id=&quot;20307&quot; value=&quot;1167&quot;/&gt;&lt;/object&gt;&lt;object type=&quot;3&quot; unique_id=&quot;10085&quot;&gt;&lt;property id=&quot;20148&quot; value=&quot;5&quot;/&gt;&lt;property id=&quot;20300&quot; value=&quot;Slide 5 - &amp;quot;Disability Disclosure&amp;quot;&quot;/&gt;&lt;property id=&quot;20307&quot; value=&quot;1145&quot;/&gt;&lt;/object&gt;&lt;object type=&quot;3&quot; unique_id=&quot;10086&quot;&gt;&lt;property id=&quot;20148&quot; value=&quot;5&quot;/&gt;&lt;property id=&quot;20300&quot; value=&quot;Slide 6 - &amp;quot;Difficulties with Supervisors&amp;quot;&quot;/&gt;&lt;property id=&quot;20307&quot; value=&quot;1135&quot;/&gt;&lt;/object&gt;&lt;object type=&quot;3&quot; unique_id=&quot;10087&quot;&gt;&lt;property id=&quot;20148&quot; value=&quot;5&quot;/&gt;&lt;property id=&quot;20300&quot; value=&quot;Slide 7 - &amp;quot;Job Restructuring &amp;quot;&quot;/&gt;&lt;property id=&quot;20307&quot; value=&quot;1136&quot;/&gt;&lt;/object&gt;&lt;object type=&quot;3&quot; unique_id=&quot;10088&quot;&gt;&lt;property id=&quot;20148&quot; value=&quot;5&quot;/&gt;&lt;property id=&quot;20300&quot; value=&quot;Slide 8 - &amp;quot;Modifying Schedules &amp;quot;&quot;/&gt;&lt;property id=&quot;20307&quot; value=&quot;1148&quot;/&gt;&lt;/object&gt;&lt;object type=&quot;3&quot; unique_id=&quot;10089&quot;&gt;&lt;property id=&quot;20148&quot; value=&quot;5&quot;/&gt;&lt;property id=&quot;20300&quot; value=&quot;Slide 9 - &amp;quot;Acquiring/Modifying Equipment &amp;quot;&quot;/&gt;&lt;property id=&quot;20307&quot; value=&quot;1138&quot;/&gt;&lt;/object&gt;&lt;object type=&quot;3&quot; unique_id=&quot;10090&quot;&gt;&lt;property id=&quot;20148&quot; value=&quot;5&quot;/&gt;&lt;property id=&quot;20300&quot; value=&quot;Slide 10 - &amp;quot;Modifying Policies, Tests, Materials &amp;quot;&quot;/&gt;&lt;property id=&quot;20307&quot; value=&quot;1147&quot;/&gt;&lt;/object&gt;&lt;object type=&quot;3&quot; unique_id=&quot;10091&quot;&gt;&lt;property id=&quot;20148&quot; value=&quot;5&quot;/&gt;&lt;property id=&quot;20300&quot; value=&quot;Slide 12 - &amp;quot;Providing Services &amp;quot;&quot;/&gt;&lt;property id=&quot;20307&quot; value=&quot;1140&quot;/&gt;&lt;/object&gt;&lt;object type=&quot;3&quot; unique_id=&quot;10092&quot;&gt;&lt;property id=&quot;20148&quot; value=&quot;5&quot;/&gt;&lt;property id=&quot;20300&quot; value=&quot;Slide 13 - &amp;quot;Leave &amp;quot;&quot;/&gt;&lt;property id=&quot;20307&quot; value=&quot;1146&quot;/&gt;&lt;/object&gt;&lt;object type=&quot;3&quot; unique_id=&quot;10093&quot;&gt;&lt;property id=&quot;20148&quot; value=&quot;5&quot;/&gt;&lt;property id=&quot;20300&quot; value=&quot;Slide 14 - &amp;quot;Telework&amp;quot;&quot;/&gt;&lt;property id=&quot;20307&quot; value=&quot;1150&quot;/&gt;&lt;/object&gt;&lt;object type=&quot;3&quot; unique_id=&quot;10094&quot;&gt;&lt;property id=&quot;20148&quot; value=&quot;5&quot;/&gt;&lt;property id=&quot;20300&quot; value=&quot;Slide 15 - &amp;quot;Service Animals &amp;quot;&quot;/&gt;&lt;property id=&quot;20307&quot; value=&quot;1149&quot;/&gt;&lt;/object&gt;&lt;object type=&quot;3&quot; unique_id=&quot;10095&quot;&gt;&lt;property id=&quot;20148&quot; value=&quot;5&quot;/&gt;&lt;property id=&quot;20300&quot; value=&quot;Slide 18 - &amp;quot;JAN Accommodation and Compliance Webcast Series&amp;quot;&quot;/&gt;&lt;property id=&quot;20307&quot; value=&quot;1230&quot;/&gt;&lt;/object&gt;&lt;object type=&quot;3&quot; unique_id=&quot;10096&quot;&gt;&lt;property id=&quot;20148&quot; value=&quot;5&quot;/&gt;&lt;property id=&quot;20300&quot; value=&quot;Slide 19 - &amp;quot;How do I claim the HR CEU?&amp;quot;&quot;/&gt;&lt;property id=&quot;20307&quot; value=&quot;1229&quot;/&gt;&lt;/object&gt;&lt;/object&gt;&lt;object type=&quot;8&quot; unique_id=&quot;10070&quot;&gt;&lt;/object&gt;&lt;/object&gt;&lt;/database&gt;"/>
  <p:tag name="SECTOMILLISECCONVERTED" val="1"/>
</p:tagLst>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3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1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790</Words>
  <Application>Microsoft Office PowerPoint</Application>
  <PresentationFormat>Widescreen</PresentationFormat>
  <Paragraphs>107</Paragraphs>
  <Slides>20</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Arial Nova</vt:lpstr>
      <vt:lpstr>Calibri</vt:lpstr>
      <vt:lpstr>Gill Sans MT</vt:lpstr>
      <vt:lpstr>Wingdings</vt:lpstr>
      <vt:lpstr>Wingdings 2</vt:lpstr>
      <vt:lpstr>Dividend</vt:lpstr>
      <vt:lpstr>3_Dividend</vt:lpstr>
      <vt:lpstr>1_Dividend</vt:lpstr>
      <vt:lpstr>Providing Reasonable Accommodations to Veterans with Disabilities</vt:lpstr>
      <vt:lpstr>Housekeeping</vt:lpstr>
      <vt:lpstr>Housekeeping 2</vt:lpstr>
      <vt:lpstr>REAL-LIFE  SITUATIONS &amp; SOLUTIONS</vt:lpstr>
      <vt:lpstr>Disability Disclosure</vt:lpstr>
      <vt:lpstr>Difficulties with Supervisors</vt:lpstr>
      <vt:lpstr>Job Restructuring </vt:lpstr>
      <vt:lpstr>Modifying Schedules </vt:lpstr>
      <vt:lpstr>Acquiring/Modifying Equipment </vt:lpstr>
      <vt:lpstr>Modifying Policies, Tests, Materials </vt:lpstr>
      <vt:lpstr>Issues of change</vt:lpstr>
      <vt:lpstr>Providing Services </vt:lpstr>
      <vt:lpstr>Leave </vt:lpstr>
      <vt:lpstr>Telework</vt:lpstr>
      <vt:lpstr>Service Animals </vt:lpstr>
      <vt:lpstr>Reassignment</vt:lpstr>
      <vt:lpstr>Questions?</vt:lpstr>
      <vt:lpstr>JAN Accommodation and Compliance Webcast Series</vt:lpstr>
      <vt:lpstr>How do I claim the HR CEU?</vt:lpstr>
      <vt:lpstr>Contact JAN 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2022-11-07T14:54:15Z</dcterms:created>
  <dcterms:modified xsi:type="dcterms:W3CDTF">2022-11-07T14:54:41Z</dcterms:modified>
</cp:coreProperties>
</file>