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0" r:id="rId4"/>
    <p:sldMasterId id="2147483702" r:id="rId5"/>
  </p:sldMasterIdLst>
  <p:notesMasterIdLst>
    <p:notesMasterId r:id="rId31"/>
  </p:notesMasterIdLst>
  <p:sldIdLst>
    <p:sldId id="256" r:id="rId6"/>
    <p:sldId id="257" r:id="rId7"/>
    <p:sldId id="314" r:id="rId8"/>
    <p:sldId id="309" r:id="rId9"/>
    <p:sldId id="285" r:id="rId10"/>
    <p:sldId id="288" r:id="rId11"/>
    <p:sldId id="308" r:id="rId12"/>
    <p:sldId id="303" r:id="rId13"/>
    <p:sldId id="276" r:id="rId14"/>
    <p:sldId id="310" r:id="rId15"/>
    <p:sldId id="311" r:id="rId16"/>
    <p:sldId id="291" r:id="rId17"/>
    <p:sldId id="304" r:id="rId18"/>
    <p:sldId id="292" r:id="rId19"/>
    <p:sldId id="294" r:id="rId20"/>
    <p:sldId id="293" r:id="rId21"/>
    <p:sldId id="313" r:id="rId22"/>
    <p:sldId id="298" r:id="rId23"/>
    <p:sldId id="305" r:id="rId24"/>
    <p:sldId id="299" r:id="rId25"/>
    <p:sldId id="300" r:id="rId26"/>
    <p:sldId id="301" r:id="rId27"/>
    <p:sldId id="302" r:id="rId28"/>
    <p:sldId id="307" r:id="rId29"/>
    <p:sldId id="260"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RM" initials="Editor" lastIdx="8" clrIdx="0">
    <p:extLst>
      <p:ext uri="{19B8F6BF-5375-455C-9EA6-DF929625EA0E}">
        <p15:presenceInfo xmlns:p15="http://schemas.microsoft.com/office/powerpoint/2012/main" userId="CRM" providerId="None"/>
      </p:ext>
    </p:extLst>
  </p:cmAuthor>
  <p:cmAuthor id="2" name="SHARON E RENNERT" initials="SER" lastIdx="3" clrIdx="1">
    <p:extLst>
      <p:ext uri="{19B8F6BF-5375-455C-9EA6-DF929625EA0E}">
        <p15:presenceInfo xmlns:p15="http://schemas.microsoft.com/office/powerpoint/2012/main" userId="S-1-5-21-4207856344-4071050273-4101153728-529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87932"/>
    <a:srgbClr val="BD582C"/>
    <a:srgbClr val="E48312"/>
    <a:srgbClr val="8EBAE2"/>
    <a:srgbClr val="F2A36E"/>
    <a:srgbClr val="8EC26A"/>
    <a:srgbClr val="76ABDC"/>
    <a:srgbClr val="C9A5F1"/>
    <a:srgbClr val="A264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ED5BD1C-B881-4735-88AC-450C540B7CCC}" v="181" dt="2020-07-08T20:01:07.01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2" y="5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commentAuthors" Target="commentAuthors.xml"/><Relationship Id="rId37"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ANNE GOLDBERG" userId="7fdb600c-ddc0-4137-bf00-f9a4db3ee626" providerId="ADAL" clId="{F4F925E9-57E4-44E1-A1D2-B4EBC7F8ACFF}"/>
    <pc:docChg chg="custSel modSld">
      <pc:chgData name="JEANNE GOLDBERG" userId="7fdb600c-ddc0-4137-bf00-f9a4db3ee626" providerId="ADAL" clId="{F4F925E9-57E4-44E1-A1D2-B4EBC7F8ACFF}" dt="2020-07-08T20:01:07.017" v="179" actId="948"/>
      <pc:docMkLst>
        <pc:docMk/>
      </pc:docMkLst>
      <pc:sldChg chg="modSp">
        <pc:chgData name="JEANNE GOLDBERG" userId="7fdb600c-ddc0-4137-bf00-f9a4db3ee626" providerId="ADAL" clId="{F4F925E9-57E4-44E1-A1D2-B4EBC7F8ACFF}" dt="2020-07-08T20:01:07.017" v="179" actId="948"/>
        <pc:sldMkLst>
          <pc:docMk/>
          <pc:sldMk cId="4094141718" sldId="260"/>
        </pc:sldMkLst>
        <pc:spChg chg="mod">
          <ac:chgData name="JEANNE GOLDBERG" userId="7fdb600c-ddc0-4137-bf00-f9a4db3ee626" providerId="ADAL" clId="{F4F925E9-57E4-44E1-A1D2-B4EBC7F8ACFF}" dt="2020-07-08T20:01:07.017" v="179" actId="948"/>
          <ac:spMkLst>
            <pc:docMk/>
            <pc:sldMk cId="4094141718" sldId="260"/>
            <ac:spMk id="7" creationId="{A11219C7-2596-49AA-8EE6-A532D4C67444}"/>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0BE5A1A-B866-4B92-9371-88C780210051}" type="doc">
      <dgm:prSet loTypeId="urn:microsoft.com/office/officeart/2005/8/layout/default" loCatId="list" qsTypeId="urn:microsoft.com/office/officeart/2005/8/quickstyle/simple2" qsCatId="simple" csTypeId="urn:microsoft.com/office/officeart/2005/8/colors/colorful1" csCatId="colorful" phldr="1"/>
      <dgm:spPr/>
      <dgm:t>
        <a:bodyPr/>
        <a:lstStyle/>
        <a:p>
          <a:endParaRPr lang="en-US"/>
        </a:p>
      </dgm:t>
    </dgm:pt>
    <dgm:pt modelId="{5489834A-E6FE-4CCB-8AD9-73D104729F0D}">
      <dgm:prSet custT="1"/>
      <dgm:spPr>
        <a:solidFill>
          <a:srgbClr val="F2A36E"/>
        </a:solidFill>
      </dgm:spPr>
      <dgm:t>
        <a:bodyPr/>
        <a:lstStyle/>
        <a:p>
          <a:r>
            <a:rPr lang="en-US" sz="2400" dirty="0">
              <a:solidFill>
                <a:schemeClr val="tx1"/>
              </a:solidFill>
            </a:rPr>
            <a:t>Furlough and Layoff</a:t>
          </a:r>
        </a:p>
      </dgm:t>
    </dgm:pt>
    <dgm:pt modelId="{5E603BF3-B59A-4D7E-8B58-6C8402B6B7BD}" type="parTrans" cxnId="{88C7F51D-5AEA-40E4-96C4-FF9C2D91A359}">
      <dgm:prSet/>
      <dgm:spPr/>
      <dgm:t>
        <a:bodyPr/>
        <a:lstStyle/>
        <a:p>
          <a:endParaRPr lang="en-US">
            <a:solidFill>
              <a:schemeClr val="tx1"/>
            </a:solidFill>
          </a:endParaRPr>
        </a:p>
      </dgm:t>
    </dgm:pt>
    <dgm:pt modelId="{E25E1C0E-F199-4243-97FF-DE056169EE0F}" type="sibTrans" cxnId="{88C7F51D-5AEA-40E4-96C4-FF9C2D91A359}">
      <dgm:prSet/>
      <dgm:spPr/>
      <dgm:t>
        <a:bodyPr/>
        <a:lstStyle/>
        <a:p>
          <a:endParaRPr lang="en-US">
            <a:solidFill>
              <a:schemeClr val="tx1"/>
            </a:solidFill>
          </a:endParaRPr>
        </a:p>
      </dgm:t>
    </dgm:pt>
    <dgm:pt modelId="{7A672A01-7825-4D43-AAAF-93FC18182DEF}">
      <dgm:prSet custT="1"/>
      <dgm:spPr>
        <a:solidFill>
          <a:srgbClr val="C9A5F1"/>
        </a:solidFill>
      </dgm:spPr>
      <dgm:t>
        <a:bodyPr/>
        <a:lstStyle/>
        <a:p>
          <a:r>
            <a:rPr lang="en-US" sz="2400">
              <a:solidFill>
                <a:schemeClr val="tx1"/>
              </a:solidFill>
            </a:rPr>
            <a:t>Direct Threat</a:t>
          </a:r>
        </a:p>
      </dgm:t>
    </dgm:pt>
    <dgm:pt modelId="{D0933EC7-9749-4AFC-806B-269B26417A98}" type="parTrans" cxnId="{E3A2E6A9-143C-492C-B1EB-FDD8C7F9BE69}">
      <dgm:prSet/>
      <dgm:spPr/>
      <dgm:t>
        <a:bodyPr/>
        <a:lstStyle/>
        <a:p>
          <a:endParaRPr lang="en-US">
            <a:solidFill>
              <a:schemeClr val="tx1"/>
            </a:solidFill>
          </a:endParaRPr>
        </a:p>
      </dgm:t>
    </dgm:pt>
    <dgm:pt modelId="{90F8119B-BF33-4BEE-8360-B43E15111EC0}" type="sibTrans" cxnId="{E3A2E6A9-143C-492C-B1EB-FDD8C7F9BE69}">
      <dgm:prSet/>
      <dgm:spPr/>
      <dgm:t>
        <a:bodyPr/>
        <a:lstStyle/>
        <a:p>
          <a:endParaRPr lang="en-US">
            <a:solidFill>
              <a:schemeClr val="tx1"/>
            </a:solidFill>
          </a:endParaRPr>
        </a:p>
      </dgm:t>
    </dgm:pt>
    <dgm:pt modelId="{0DBD7E13-0F21-4238-A879-52D8CBC35A83}">
      <dgm:prSet custT="1"/>
      <dgm:spPr/>
      <dgm:t>
        <a:bodyPr/>
        <a:lstStyle/>
        <a:p>
          <a:r>
            <a:rPr lang="en-US" sz="2400" dirty="0">
              <a:solidFill>
                <a:schemeClr val="tx1"/>
              </a:solidFill>
            </a:rPr>
            <a:t>Disability-Related Inquiries and Medical Exams</a:t>
          </a:r>
        </a:p>
      </dgm:t>
    </dgm:pt>
    <dgm:pt modelId="{F72CD1FD-EDAC-4A66-B48F-DFEAF2AA1361}" type="parTrans" cxnId="{DAB67905-E7EB-4802-87CB-796BB113D379}">
      <dgm:prSet/>
      <dgm:spPr/>
      <dgm:t>
        <a:bodyPr/>
        <a:lstStyle/>
        <a:p>
          <a:endParaRPr lang="en-US">
            <a:solidFill>
              <a:schemeClr val="tx1"/>
            </a:solidFill>
          </a:endParaRPr>
        </a:p>
      </dgm:t>
    </dgm:pt>
    <dgm:pt modelId="{E8219F3F-D1AF-46CC-B58F-073726F20C47}" type="sibTrans" cxnId="{DAB67905-E7EB-4802-87CB-796BB113D379}">
      <dgm:prSet/>
      <dgm:spPr/>
      <dgm:t>
        <a:bodyPr/>
        <a:lstStyle/>
        <a:p>
          <a:endParaRPr lang="en-US">
            <a:solidFill>
              <a:schemeClr val="tx1"/>
            </a:solidFill>
          </a:endParaRPr>
        </a:p>
      </dgm:t>
    </dgm:pt>
    <dgm:pt modelId="{23215ADC-260F-4B96-A981-C7913DD4CEFA}">
      <dgm:prSet custT="1"/>
      <dgm:spPr>
        <a:solidFill>
          <a:srgbClr val="8EBAE2"/>
        </a:solidFill>
      </dgm:spPr>
      <dgm:t>
        <a:bodyPr/>
        <a:lstStyle/>
        <a:p>
          <a:r>
            <a:rPr lang="en-US" sz="2800">
              <a:solidFill>
                <a:schemeClr val="tx1"/>
              </a:solidFill>
            </a:rPr>
            <a:t>Confidentiality of Medical Information</a:t>
          </a:r>
        </a:p>
      </dgm:t>
    </dgm:pt>
    <dgm:pt modelId="{D447AAC0-0740-4305-BB57-4ABD0894F3E1}" type="parTrans" cxnId="{7AC81860-7485-4070-A6BE-AB4B8D16FA48}">
      <dgm:prSet/>
      <dgm:spPr/>
      <dgm:t>
        <a:bodyPr/>
        <a:lstStyle/>
        <a:p>
          <a:endParaRPr lang="en-US">
            <a:solidFill>
              <a:schemeClr val="tx1"/>
            </a:solidFill>
          </a:endParaRPr>
        </a:p>
      </dgm:t>
    </dgm:pt>
    <dgm:pt modelId="{772E251A-986E-437A-AE83-CF7534D04764}" type="sibTrans" cxnId="{7AC81860-7485-4070-A6BE-AB4B8D16FA48}">
      <dgm:prSet/>
      <dgm:spPr/>
      <dgm:t>
        <a:bodyPr/>
        <a:lstStyle/>
        <a:p>
          <a:endParaRPr lang="en-US">
            <a:solidFill>
              <a:schemeClr val="tx1"/>
            </a:solidFill>
          </a:endParaRPr>
        </a:p>
      </dgm:t>
    </dgm:pt>
    <dgm:pt modelId="{313E4152-F5F2-4999-8CB3-E11D335588B9}">
      <dgm:prSet custT="1"/>
      <dgm:spPr>
        <a:solidFill>
          <a:srgbClr val="8EC26A"/>
        </a:solidFill>
      </dgm:spPr>
      <dgm:t>
        <a:bodyPr/>
        <a:lstStyle/>
        <a:p>
          <a:r>
            <a:rPr lang="en-US" sz="2800" dirty="0">
              <a:solidFill>
                <a:schemeClr val="tx1"/>
              </a:solidFill>
            </a:rPr>
            <a:t>Hiring and Onboarding</a:t>
          </a:r>
        </a:p>
      </dgm:t>
    </dgm:pt>
    <dgm:pt modelId="{967C4658-F0F5-4938-8891-5928AE3A0EE2}" type="parTrans" cxnId="{BAD09289-F4EF-4D6C-BF27-7BECC529DFC1}">
      <dgm:prSet/>
      <dgm:spPr/>
      <dgm:t>
        <a:bodyPr/>
        <a:lstStyle/>
        <a:p>
          <a:endParaRPr lang="en-US">
            <a:solidFill>
              <a:schemeClr val="tx1"/>
            </a:solidFill>
          </a:endParaRPr>
        </a:p>
      </dgm:t>
    </dgm:pt>
    <dgm:pt modelId="{1F234CD8-3EF9-42C9-A45A-A574DD845707}" type="sibTrans" cxnId="{BAD09289-F4EF-4D6C-BF27-7BECC529DFC1}">
      <dgm:prSet/>
      <dgm:spPr/>
      <dgm:t>
        <a:bodyPr/>
        <a:lstStyle/>
        <a:p>
          <a:endParaRPr lang="en-US">
            <a:solidFill>
              <a:schemeClr val="tx1"/>
            </a:solidFill>
          </a:endParaRPr>
        </a:p>
      </dgm:t>
    </dgm:pt>
    <dgm:pt modelId="{6513BB52-05BC-4B30-B67A-EEBCFA475312}">
      <dgm:prSet custT="1"/>
      <dgm:spPr>
        <a:solidFill>
          <a:srgbClr val="F2A36E"/>
        </a:solidFill>
      </dgm:spPr>
      <dgm:t>
        <a:bodyPr/>
        <a:lstStyle/>
        <a:p>
          <a:r>
            <a:rPr lang="en-US" sz="2800">
              <a:solidFill>
                <a:schemeClr val="tx1"/>
              </a:solidFill>
            </a:rPr>
            <a:t>Reasonable Accommodation</a:t>
          </a:r>
        </a:p>
      </dgm:t>
    </dgm:pt>
    <dgm:pt modelId="{4AE058DE-FD76-4894-98F1-2D2F1A6B927A}" type="parTrans" cxnId="{7BCE0691-4241-4C0D-AFB5-F1FA2F6EFB19}">
      <dgm:prSet/>
      <dgm:spPr/>
      <dgm:t>
        <a:bodyPr/>
        <a:lstStyle/>
        <a:p>
          <a:endParaRPr lang="en-US">
            <a:solidFill>
              <a:schemeClr val="tx1"/>
            </a:solidFill>
          </a:endParaRPr>
        </a:p>
      </dgm:t>
    </dgm:pt>
    <dgm:pt modelId="{A3E68D69-ADEF-4CDA-A750-E20512A540B5}" type="sibTrans" cxnId="{7BCE0691-4241-4C0D-AFB5-F1FA2F6EFB19}">
      <dgm:prSet/>
      <dgm:spPr/>
      <dgm:t>
        <a:bodyPr/>
        <a:lstStyle/>
        <a:p>
          <a:endParaRPr lang="en-US">
            <a:solidFill>
              <a:schemeClr val="tx1"/>
            </a:solidFill>
          </a:endParaRPr>
        </a:p>
      </dgm:t>
    </dgm:pt>
    <dgm:pt modelId="{3BD0BCCB-4DB0-459E-A088-D1280195579C}">
      <dgm:prSet custT="1"/>
      <dgm:spPr>
        <a:solidFill>
          <a:srgbClr val="C9A5F1"/>
        </a:solidFill>
      </dgm:spPr>
      <dgm:t>
        <a:bodyPr/>
        <a:lstStyle/>
        <a:p>
          <a:r>
            <a:rPr lang="en-US" sz="1800">
              <a:solidFill>
                <a:schemeClr val="tx1"/>
              </a:solidFill>
            </a:rPr>
            <a:t>Infection Control/Personal Protective Gear/Vaccine Requirements – </a:t>
          </a:r>
        </a:p>
        <a:p>
          <a:r>
            <a:rPr lang="en-US" sz="1800">
              <a:solidFill>
                <a:schemeClr val="tx1"/>
              </a:solidFill>
            </a:rPr>
            <a:t>Disability and Religious Accommodation</a:t>
          </a:r>
        </a:p>
      </dgm:t>
    </dgm:pt>
    <dgm:pt modelId="{9A569344-DE05-47A5-9B3A-E50D52B4C67C}" type="parTrans" cxnId="{82E12BE3-F1AA-4909-BDF9-0DC35B118314}">
      <dgm:prSet/>
      <dgm:spPr/>
      <dgm:t>
        <a:bodyPr/>
        <a:lstStyle/>
        <a:p>
          <a:endParaRPr lang="en-US">
            <a:solidFill>
              <a:schemeClr val="tx1"/>
            </a:solidFill>
          </a:endParaRPr>
        </a:p>
      </dgm:t>
    </dgm:pt>
    <dgm:pt modelId="{3A21BD08-730A-4525-BC7A-D3243A0F25C0}" type="sibTrans" cxnId="{82E12BE3-F1AA-4909-BDF9-0DC35B118314}">
      <dgm:prSet/>
      <dgm:spPr/>
      <dgm:t>
        <a:bodyPr/>
        <a:lstStyle/>
        <a:p>
          <a:endParaRPr lang="en-US">
            <a:solidFill>
              <a:schemeClr val="tx1"/>
            </a:solidFill>
          </a:endParaRPr>
        </a:p>
      </dgm:t>
    </dgm:pt>
    <dgm:pt modelId="{6017960E-2CD8-437C-8204-B7E1B19054CF}">
      <dgm:prSet custT="1"/>
      <dgm:spPr/>
      <dgm:t>
        <a:bodyPr/>
        <a:lstStyle/>
        <a:p>
          <a:r>
            <a:rPr lang="en-US" sz="2400">
              <a:solidFill>
                <a:schemeClr val="tx1"/>
              </a:solidFill>
            </a:rPr>
            <a:t>Age</a:t>
          </a:r>
        </a:p>
      </dgm:t>
    </dgm:pt>
    <dgm:pt modelId="{2549B7FC-379C-407A-8A60-F3369E54527E}" type="parTrans" cxnId="{EAEDCDF4-C430-4FB5-ACBA-E4D4F6688B32}">
      <dgm:prSet/>
      <dgm:spPr/>
      <dgm:t>
        <a:bodyPr/>
        <a:lstStyle/>
        <a:p>
          <a:endParaRPr lang="en-US">
            <a:solidFill>
              <a:schemeClr val="tx1"/>
            </a:solidFill>
          </a:endParaRPr>
        </a:p>
      </dgm:t>
    </dgm:pt>
    <dgm:pt modelId="{B32DC479-3368-4C6C-A8AA-3EBA5242B079}" type="sibTrans" cxnId="{EAEDCDF4-C430-4FB5-ACBA-E4D4F6688B32}">
      <dgm:prSet/>
      <dgm:spPr/>
      <dgm:t>
        <a:bodyPr/>
        <a:lstStyle/>
        <a:p>
          <a:endParaRPr lang="en-US">
            <a:solidFill>
              <a:schemeClr val="tx1"/>
            </a:solidFill>
          </a:endParaRPr>
        </a:p>
      </dgm:t>
    </dgm:pt>
    <dgm:pt modelId="{2248BCAE-7D71-44AC-920E-17BD2D46CA24}">
      <dgm:prSet custT="1"/>
      <dgm:spPr>
        <a:solidFill>
          <a:srgbClr val="8EBAE2"/>
        </a:solidFill>
      </dgm:spPr>
      <dgm:t>
        <a:bodyPr/>
        <a:lstStyle/>
        <a:p>
          <a:r>
            <a:rPr lang="en-US" sz="2400">
              <a:solidFill>
                <a:schemeClr val="tx1"/>
              </a:solidFill>
            </a:rPr>
            <a:t>Pregnancy</a:t>
          </a:r>
        </a:p>
      </dgm:t>
    </dgm:pt>
    <dgm:pt modelId="{F251250D-8000-455C-8A6B-D2D9FD24F02D}" type="parTrans" cxnId="{6577819B-5C17-4D86-BF16-46C95C3BA24B}">
      <dgm:prSet/>
      <dgm:spPr/>
      <dgm:t>
        <a:bodyPr/>
        <a:lstStyle/>
        <a:p>
          <a:endParaRPr lang="en-US">
            <a:solidFill>
              <a:schemeClr val="tx1"/>
            </a:solidFill>
          </a:endParaRPr>
        </a:p>
      </dgm:t>
    </dgm:pt>
    <dgm:pt modelId="{A59C1CC2-5EBB-4093-BC7A-A6F072F77661}" type="sibTrans" cxnId="{6577819B-5C17-4D86-BF16-46C95C3BA24B}">
      <dgm:prSet/>
      <dgm:spPr/>
      <dgm:t>
        <a:bodyPr/>
        <a:lstStyle/>
        <a:p>
          <a:endParaRPr lang="en-US">
            <a:solidFill>
              <a:schemeClr val="tx1"/>
            </a:solidFill>
          </a:endParaRPr>
        </a:p>
      </dgm:t>
    </dgm:pt>
    <dgm:pt modelId="{AA61385C-15DF-4114-9BF6-570A275FE65A}">
      <dgm:prSet custT="1"/>
      <dgm:spPr>
        <a:solidFill>
          <a:srgbClr val="8EC26A"/>
        </a:solidFill>
      </dgm:spPr>
      <dgm:t>
        <a:bodyPr/>
        <a:lstStyle/>
        <a:p>
          <a:r>
            <a:rPr lang="en-US" sz="2400">
              <a:solidFill>
                <a:schemeClr val="tx1"/>
              </a:solidFill>
            </a:rPr>
            <a:t>Caregivers/Family Responsibilities</a:t>
          </a:r>
        </a:p>
      </dgm:t>
    </dgm:pt>
    <dgm:pt modelId="{85E036BA-0855-4B88-A329-43A644E75372}" type="parTrans" cxnId="{54A0A101-FBA0-4CB0-BE22-167D26A1E9DD}">
      <dgm:prSet/>
      <dgm:spPr/>
      <dgm:t>
        <a:bodyPr/>
        <a:lstStyle/>
        <a:p>
          <a:endParaRPr lang="en-US">
            <a:solidFill>
              <a:schemeClr val="tx1"/>
            </a:solidFill>
          </a:endParaRPr>
        </a:p>
      </dgm:t>
    </dgm:pt>
    <dgm:pt modelId="{BC5FFDAD-316D-4838-A5BC-B3DA005B261A}" type="sibTrans" cxnId="{54A0A101-FBA0-4CB0-BE22-167D26A1E9DD}">
      <dgm:prSet/>
      <dgm:spPr/>
      <dgm:t>
        <a:bodyPr/>
        <a:lstStyle/>
        <a:p>
          <a:endParaRPr lang="en-US">
            <a:solidFill>
              <a:schemeClr val="tx1"/>
            </a:solidFill>
          </a:endParaRPr>
        </a:p>
      </dgm:t>
    </dgm:pt>
    <dgm:pt modelId="{EA3A46C1-5E3E-48F4-8BC0-7D43F3577749}">
      <dgm:prSet custT="1"/>
      <dgm:spPr>
        <a:solidFill>
          <a:srgbClr val="F2A36E"/>
        </a:solidFill>
      </dgm:spPr>
      <dgm:t>
        <a:bodyPr/>
        <a:lstStyle/>
        <a:p>
          <a:r>
            <a:rPr lang="en-US" sz="2400">
              <a:solidFill>
                <a:schemeClr val="tx1"/>
              </a:solidFill>
            </a:rPr>
            <a:t>Harassment – National Origin/ Race/Other Bases</a:t>
          </a:r>
        </a:p>
      </dgm:t>
    </dgm:pt>
    <dgm:pt modelId="{5B4D1F0D-2661-4D54-83CC-0095C9839552}" type="parTrans" cxnId="{BA4B0E29-B681-4BFE-91FE-C902CADC2805}">
      <dgm:prSet/>
      <dgm:spPr/>
      <dgm:t>
        <a:bodyPr/>
        <a:lstStyle/>
        <a:p>
          <a:endParaRPr lang="en-US"/>
        </a:p>
      </dgm:t>
    </dgm:pt>
    <dgm:pt modelId="{7E808250-9733-4019-9435-F40533E8F9BA}" type="sibTrans" cxnId="{BA4B0E29-B681-4BFE-91FE-C902CADC2805}">
      <dgm:prSet/>
      <dgm:spPr/>
      <dgm:t>
        <a:bodyPr/>
        <a:lstStyle/>
        <a:p>
          <a:endParaRPr lang="en-US"/>
        </a:p>
      </dgm:t>
    </dgm:pt>
    <dgm:pt modelId="{9720FC0D-4CE8-4E22-B5FC-74ED4264B560}" type="pres">
      <dgm:prSet presAssocID="{B0BE5A1A-B866-4B92-9371-88C780210051}" presName="diagram" presStyleCnt="0">
        <dgm:presLayoutVars>
          <dgm:dir/>
          <dgm:resizeHandles val="exact"/>
        </dgm:presLayoutVars>
      </dgm:prSet>
      <dgm:spPr/>
    </dgm:pt>
    <dgm:pt modelId="{85F95E89-7931-4634-8273-F391DC978574}" type="pres">
      <dgm:prSet presAssocID="{5489834A-E6FE-4CCB-8AD9-73D104729F0D}" presName="node" presStyleLbl="node1" presStyleIdx="0" presStyleCnt="11" custLinFactNeighborX="1196" custLinFactNeighborY="-262">
        <dgm:presLayoutVars>
          <dgm:bulletEnabled val="1"/>
        </dgm:presLayoutVars>
      </dgm:prSet>
      <dgm:spPr/>
    </dgm:pt>
    <dgm:pt modelId="{34A1F40F-1B8D-4225-92EB-CC3093DE85EF}" type="pres">
      <dgm:prSet presAssocID="{E25E1C0E-F199-4243-97FF-DE056169EE0F}" presName="sibTrans" presStyleCnt="0"/>
      <dgm:spPr/>
    </dgm:pt>
    <dgm:pt modelId="{C95A7F73-FBCA-4971-B9E9-B2E23851CAE4}" type="pres">
      <dgm:prSet presAssocID="{7A672A01-7825-4D43-AAAF-93FC18182DEF}" presName="node" presStyleLbl="node1" presStyleIdx="1" presStyleCnt="11" custLinFactNeighborX="-3530" custLinFactNeighborY="-533">
        <dgm:presLayoutVars>
          <dgm:bulletEnabled val="1"/>
        </dgm:presLayoutVars>
      </dgm:prSet>
      <dgm:spPr/>
    </dgm:pt>
    <dgm:pt modelId="{795AD3B2-0ABF-45FC-A363-3DB981338FBA}" type="pres">
      <dgm:prSet presAssocID="{90F8119B-BF33-4BEE-8360-B43E15111EC0}" presName="sibTrans" presStyleCnt="0"/>
      <dgm:spPr/>
    </dgm:pt>
    <dgm:pt modelId="{B149E19B-534F-4BA9-8075-C004EF47AAB7}" type="pres">
      <dgm:prSet presAssocID="{0DBD7E13-0F21-4238-A879-52D8CBC35A83}" presName="node" presStyleLbl="node1" presStyleIdx="2" presStyleCnt="11">
        <dgm:presLayoutVars>
          <dgm:bulletEnabled val="1"/>
        </dgm:presLayoutVars>
      </dgm:prSet>
      <dgm:spPr/>
    </dgm:pt>
    <dgm:pt modelId="{E64BA0D4-FB47-45C0-B0F3-89CD67A784FD}" type="pres">
      <dgm:prSet presAssocID="{E8219F3F-D1AF-46CC-B58F-073726F20C47}" presName="sibTrans" presStyleCnt="0"/>
      <dgm:spPr/>
    </dgm:pt>
    <dgm:pt modelId="{19A4AFEA-83A9-4096-B091-F906B2A47822}" type="pres">
      <dgm:prSet presAssocID="{23215ADC-260F-4B96-A981-C7913DD4CEFA}" presName="node" presStyleLbl="node1" presStyleIdx="3" presStyleCnt="11">
        <dgm:presLayoutVars>
          <dgm:bulletEnabled val="1"/>
        </dgm:presLayoutVars>
      </dgm:prSet>
      <dgm:spPr/>
    </dgm:pt>
    <dgm:pt modelId="{88811C4D-6299-4041-8064-BC07E3EBF57E}" type="pres">
      <dgm:prSet presAssocID="{772E251A-986E-437A-AE83-CF7534D04764}" presName="sibTrans" presStyleCnt="0"/>
      <dgm:spPr/>
    </dgm:pt>
    <dgm:pt modelId="{59928905-12DA-4D21-B720-C3E1D1DE8933}" type="pres">
      <dgm:prSet presAssocID="{313E4152-F5F2-4999-8CB3-E11D335588B9}" presName="node" presStyleLbl="node1" presStyleIdx="4" presStyleCnt="11" custScaleY="100267" custLinFactNeighborX="53296" custLinFactNeighborY="3398">
        <dgm:presLayoutVars>
          <dgm:bulletEnabled val="1"/>
        </dgm:presLayoutVars>
      </dgm:prSet>
      <dgm:spPr/>
    </dgm:pt>
    <dgm:pt modelId="{6F503B98-47E3-4B4A-8403-AD14DA7D089F}" type="pres">
      <dgm:prSet presAssocID="{1F234CD8-3EF9-42C9-A45A-A574DD845707}" presName="sibTrans" presStyleCnt="0"/>
      <dgm:spPr/>
    </dgm:pt>
    <dgm:pt modelId="{115DCA5B-5425-407B-8D6D-DE4627C3E422}" type="pres">
      <dgm:prSet presAssocID="{6513BB52-05BC-4B30-B67A-EEBCFA475312}" presName="node" presStyleLbl="node1" presStyleIdx="5" presStyleCnt="11" custScaleY="100267" custLinFactNeighborX="54731" custLinFactNeighborY="3473">
        <dgm:presLayoutVars>
          <dgm:bulletEnabled val="1"/>
        </dgm:presLayoutVars>
      </dgm:prSet>
      <dgm:spPr/>
    </dgm:pt>
    <dgm:pt modelId="{62E4E98C-EB73-4883-963D-8C5C970913E1}" type="pres">
      <dgm:prSet presAssocID="{A3E68D69-ADEF-4CDA-A750-E20512A540B5}" presName="sibTrans" presStyleCnt="0"/>
      <dgm:spPr/>
    </dgm:pt>
    <dgm:pt modelId="{6972993E-B081-49E9-88CF-6C73665C61FD}" type="pres">
      <dgm:prSet presAssocID="{3BD0BCCB-4DB0-459E-A088-D1280195579C}" presName="node" presStyleLbl="node1" presStyleIdx="6" presStyleCnt="11" custLinFactNeighborX="56230" custLinFactNeighborY="1564">
        <dgm:presLayoutVars>
          <dgm:bulletEnabled val="1"/>
        </dgm:presLayoutVars>
      </dgm:prSet>
      <dgm:spPr/>
    </dgm:pt>
    <dgm:pt modelId="{FBB762B2-0B49-43CB-849C-1EC520584B89}" type="pres">
      <dgm:prSet presAssocID="{3A21BD08-730A-4525-BC7A-D3243A0F25C0}" presName="sibTrans" presStyleCnt="0"/>
      <dgm:spPr/>
    </dgm:pt>
    <dgm:pt modelId="{1BB307E1-9EAB-432B-A20C-19EC7EA2256C}" type="pres">
      <dgm:prSet presAssocID="{6017960E-2CD8-437C-8204-B7E1B19054CF}" presName="node" presStyleLbl="node1" presStyleIdx="7" presStyleCnt="11" custLinFactX="-129882" custLinFactY="17822" custLinFactNeighborX="-200000" custLinFactNeighborY="100000">
        <dgm:presLayoutVars>
          <dgm:bulletEnabled val="1"/>
        </dgm:presLayoutVars>
      </dgm:prSet>
      <dgm:spPr/>
    </dgm:pt>
    <dgm:pt modelId="{9D8E7AA9-42A9-4010-9781-244821D30974}" type="pres">
      <dgm:prSet presAssocID="{B32DC479-3368-4C6C-A8AA-3EBA5242B079}" presName="sibTrans" presStyleCnt="0"/>
      <dgm:spPr/>
    </dgm:pt>
    <dgm:pt modelId="{83E74A59-DA1D-4951-BA46-AF65B7957585}" type="pres">
      <dgm:prSet presAssocID="{2248BCAE-7D71-44AC-920E-17BD2D46CA24}" presName="node" presStyleLbl="node1" presStyleIdx="8" presStyleCnt="11" custLinFactNeighborX="54865" custLinFactNeighborY="-1157">
        <dgm:presLayoutVars>
          <dgm:bulletEnabled val="1"/>
        </dgm:presLayoutVars>
      </dgm:prSet>
      <dgm:spPr/>
    </dgm:pt>
    <dgm:pt modelId="{50D460BC-0419-411B-9521-006BF3E7BD62}" type="pres">
      <dgm:prSet presAssocID="{A59C1CC2-5EBB-4093-BC7A-A6F072F77661}" presName="sibTrans" presStyleCnt="0"/>
      <dgm:spPr/>
    </dgm:pt>
    <dgm:pt modelId="{A4B16087-2CD8-4673-B313-2F822AFB7EC8}" type="pres">
      <dgm:prSet presAssocID="{AA61385C-15DF-4114-9BF6-570A275FE65A}" presName="node" presStyleLbl="node1" presStyleIdx="9" presStyleCnt="11" custLinFactNeighborX="53746" custLinFactNeighborY="-2315">
        <dgm:presLayoutVars>
          <dgm:bulletEnabled val="1"/>
        </dgm:presLayoutVars>
      </dgm:prSet>
      <dgm:spPr/>
    </dgm:pt>
    <dgm:pt modelId="{55F7BC44-20AA-4EAD-B261-DC57DBC40608}" type="pres">
      <dgm:prSet presAssocID="{BC5FFDAD-316D-4838-A5BC-B3DA005B261A}" presName="sibTrans" presStyleCnt="0"/>
      <dgm:spPr/>
    </dgm:pt>
    <dgm:pt modelId="{FB5430A7-D3D9-4DAF-A61D-90F9B52344C4}" type="pres">
      <dgm:prSet presAssocID="{EA3A46C1-5E3E-48F4-8BC0-7D43F3577749}" presName="node" presStyleLbl="node1" presStyleIdx="10" presStyleCnt="11" custLinFactNeighborX="55198" custLinFactNeighborY="-2662">
        <dgm:presLayoutVars>
          <dgm:bulletEnabled val="1"/>
        </dgm:presLayoutVars>
      </dgm:prSet>
      <dgm:spPr/>
    </dgm:pt>
  </dgm:ptLst>
  <dgm:cxnLst>
    <dgm:cxn modelId="{54A0A101-FBA0-4CB0-BE22-167D26A1E9DD}" srcId="{B0BE5A1A-B866-4B92-9371-88C780210051}" destId="{AA61385C-15DF-4114-9BF6-570A275FE65A}" srcOrd="9" destOrd="0" parTransId="{85E036BA-0855-4B88-A329-43A644E75372}" sibTransId="{BC5FFDAD-316D-4838-A5BC-B3DA005B261A}"/>
    <dgm:cxn modelId="{DAB67905-E7EB-4802-87CB-796BB113D379}" srcId="{B0BE5A1A-B866-4B92-9371-88C780210051}" destId="{0DBD7E13-0F21-4238-A879-52D8CBC35A83}" srcOrd="2" destOrd="0" parTransId="{F72CD1FD-EDAC-4A66-B48F-DFEAF2AA1361}" sibTransId="{E8219F3F-D1AF-46CC-B58F-073726F20C47}"/>
    <dgm:cxn modelId="{8C93540D-7344-4320-AC1E-FBCF531FCA73}" type="presOf" srcId="{313E4152-F5F2-4999-8CB3-E11D335588B9}" destId="{59928905-12DA-4D21-B720-C3E1D1DE8933}" srcOrd="0" destOrd="0" presId="urn:microsoft.com/office/officeart/2005/8/layout/default"/>
    <dgm:cxn modelId="{88C7F51D-5AEA-40E4-96C4-FF9C2D91A359}" srcId="{B0BE5A1A-B866-4B92-9371-88C780210051}" destId="{5489834A-E6FE-4CCB-8AD9-73D104729F0D}" srcOrd="0" destOrd="0" parTransId="{5E603BF3-B59A-4D7E-8B58-6C8402B6B7BD}" sibTransId="{E25E1C0E-F199-4243-97FF-DE056169EE0F}"/>
    <dgm:cxn modelId="{BD425325-9EE0-40D0-92C9-37B1ECFA1E07}" type="presOf" srcId="{7A672A01-7825-4D43-AAAF-93FC18182DEF}" destId="{C95A7F73-FBCA-4971-B9E9-B2E23851CAE4}" srcOrd="0" destOrd="0" presId="urn:microsoft.com/office/officeart/2005/8/layout/default"/>
    <dgm:cxn modelId="{BA4B0E29-B681-4BFE-91FE-C902CADC2805}" srcId="{B0BE5A1A-B866-4B92-9371-88C780210051}" destId="{EA3A46C1-5E3E-48F4-8BC0-7D43F3577749}" srcOrd="10" destOrd="0" parTransId="{5B4D1F0D-2661-4D54-83CC-0095C9839552}" sibTransId="{7E808250-9733-4019-9435-F40533E8F9BA}"/>
    <dgm:cxn modelId="{F63E192D-E5EF-4BE8-ADC1-83B7073E3E57}" type="presOf" srcId="{EA3A46C1-5E3E-48F4-8BC0-7D43F3577749}" destId="{FB5430A7-D3D9-4DAF-A61D-90F9B52344C4}" srcOrd="0" destOrd="0" presId="urn:microsoft.com/office/officeart/2005/8/layout/default"/>
    <dgm:cxn modelId="{838DFD5C-E301-4142-823E-2E47E75AA00F}" type="presOf" srcId="{B0BE5A1A-B866-4B92-9371-88C780210051}" destId="{9720FC0D-4CE8-4E22-B5FC-74ED4264B560}" srcOrd="0" destOrd="0" presId="urn:microsoft.com/office/officeart/2005/8/layout/default"/>
    <dgm:cxn modelId="{7AC81860-7485-4070-A6BE-AB4B8D16FA48}" srcId="{B0BE5A1A-B866-4B92-9371-88C780210051}" destId="{23215ADC-260F-4B96-A981-C7913DD4CEFA}" srcOrd="3" destOrd="0" parTransId="{D447AAC0-0740-4305-BB57-4ABD0894F3E1}" sibTransId="{772E251A-986E-437A-AE83-CF7534D04764}"/>
    <dgm:cxn modelId="{46C0B273-5592-4123-895E-505D8D3C110E}" type="presOf" srcId="{5489834A-E6FE-4CCB-8AD9-73D104729F0D}" destId="{85F95E89-7931-4634-8273-F391DC978574}" srcOrd="0" destOrd="0" presId="urn:microsoft.com/office/officeart/2005/8/layout/default"/>
    <dgm:cxn modelId="{725C8774-0148-4D71-8AF4-3C665EB737B2}" type="presOf" srcId="{3BD0BCCB-4DB0-459E-A088-D1280195579C}" destId="{6972993E-B081-49E9-88CF-6C73665C61FD}" srcOrd="0" destOrd="0" presId="urn:microsoft.com/office/officeart/2005/8/layout/default"/>
    <dgm:cxn modelId="{85877184-6FA4-4D05-BB13-8DAABC29C6EE}" type="presOf" srcId="{0DBD7E13-0F21-4238-A879-52D8CBC35A83}" destId="{B149E19B-534F-4BA9-8075-C004EF47AAB7}" srcOrd="0" destOrd="0" presId="urn:microsoft.com/office/officeart/2005/8/layout/default"/>
    <dgm:cxn modelId="{BAD09289-F4EF-4D6C-BF27-7BECC529DFC1}" srcId="{B0BE5A1A-B866-4B92-9371-88C780210051}" destId="{313E4152-F5F2-4999-8CB3-E11D335588B9}" srcOrd="4" destOrd="0" parTransId="{967C4658-F0F5-4938-8891-5928AE3A0EE2}" sibTransId="{1F234CD8-3EF9-42C9-A45A-A574DD845707}"/>
    <dgm:cxn modelId="{7BCE0691-4241-4C0D-AFB5-F1FA2F6EFB19}" srcId="{B0BE5A1A-B866-4B92-9371-88C780210051}" destId="{6513BB52-05BC-4B30-B67A-EEBCFA475312}" srcOrd="5" destOrd="0" parTransId="{4AE058DE-FD76-4894-98F1-2D2F1A6B927A}" sibTransId="{A3E68D69-ADEF-4CDA-A750-E20512A540B5}"/>
    <dgm:cxn modelId="{6577819B-5C17-4D86-BF16-46C95C3BA24B}" srcId="{B0BE5A1A-B866-4B92-9371-88C780210051}" destId="{2248BCAE-7D71-44AC-920E-17BD2D46CA24}" srcOrd="8" destOrd="0" parTransId="{F251250D-8000-455C-8A6B-D2D9FD24F02D}" sibTransId="{A59C1CC2-5EBB-4093-BC7A-A6F072F77661}"/>
    <dgm:cxn modelId="{786EFF9B-4236-4C98-A87F-591A3FE2615F}" type="presOf" srcId="{AA61385C-15DF-4114-9BF6-570A275FE65A}" destId="{A4B16087-2CD8-4673-B313-2F822AFB7EC8}" srcOrd="0" destOrd="0" presId="urn:microsoft.com/office/officeart/2005/8/layout/default"/>
    <dgm:cxn modelId="{E633C8A3-87FB-41F6-8E77-F57496C61D89}" type="presOf" srcId="{23215ADC-260F-4B96-A981-C7913DD4CEFA}" destId="{19A4AFEA-83A9-4096-B091-F906B2A47822}" srcOrd="0" destOrd="0" presId="urn:microsoft.com/office/officeart/2005/8/layout/default"/>
    <dgm:cxn modelId="{C25FE3A9-7722-41C2-9DB5-DE1C90382D51}" type="presOf" srcId="{2248BCAE-7D71-44AC-920E-17BD2D46CA24}" destId="{83E74A59-DA1D-4951-BA46-AF65B7957585}" srcOrd="0" destOrd="0" presId="urn:microsoft.com/office/officeart/2005/8/layout/default"/>
    <dgm:cxn modelId="{E3A2E6A9-143C-492C-B1EB-FDD8C7F9BE69}" srcId="{B0BE5A1A-B866-4B92-9371-88C780210051}" destId="{7A672A01-7825-4D43-AAAF-93FC18182DEF}" srcOrd="1" destOrd="0" parTransId="{D0933EC7-9749-4AFC-806B-269B26417A98}" sibTransId="{90F8119B-BF33-4BEE-8360-B43E15111EC0}"/>
    <dgm:cxn modelId="{9E30C2C6-9BC1-45F1-B230-162D97B205FC}" type="presOf" srcId="{6513BB52-05BC-4B30-B67A-EEBCFA475312}" destId="{115DCA5B-5425-407B-8D6D-DE4627C3E422}" srcOrd="0" destOrd="0" presId="urn:microsoft.com/office/officeart/2005/8/layout/default"/>
    <dgm:cxn modelId="{D32074D8-1024-4E20-8920-7D3D89FC5710}" type="presOf" srcId="{6017960E-2CD8-437C-8204-B7E1B19054CF}" destId="{1BB307E1-9EAB-432B-A20C-19EC7EA2256C}" srcOrd="0" destOrd="0" presId="urn:microsoft.com/office/officeart/2005/8/layout/default"/>
    <dgm:cxn modelId="{82E12BE3-F1AA-4909-BDF9-0DC35B118314}" srcId="{B0BE5A1A-B866-4B92-9371-88C780210051}" destId="{3BD0BCCB-4DB0-459E-A088-D1280195579C}" srcOrd="6" destOrd="0" parTransId="{9A569344-DE05-47A5-9B3A-E50D52B4C67C}" sibTransId="{3A21BD08-730A-4525-BC7A-D3243A0F25C0}"/>
    <dgm:cxn modelId="{EAEDCDF4-C430-4FB5-ACBA-E4D4F6688B32}" srcId="{B0BE5A1A-B866-4B92-9371-88C780210051}" destId="{6017960E-2CD8-437C-8204-B7E1B19054CF}" srcOrd="7" destOrd="0" parTransId="{2549B7FC-379C-407A-8A60-F3369E54527E}" sibTransId="{B32DC479-3368-4C6C-A8AA-3EBA5242B079}"/>
    <dgm:cxn modelId="{10FFE27D-2BAE-4A3C-84BC-E3D2964BECE1}" type="presParOf" srcId="{9720FC0D-4CE8-4E22-B5FC-74ED4264B560}" destId="{85F95E89-7931-4634-8273-F391DC978574}" srcOrd="0" destOrd="0" presId="urn:microsoft.com/office/officeart/2005/8/layout/default"/>
    <dgm:cxn modelId="{B11DB2A5-FFC0-47C0-8413-9F2CE61AA982}" type="presParOf" srcId="{9720FC0D-4CE8-4E22-B5FC-74ED4264B560}" destId="{34A1F40F-1B8D-4225-92EB-CC3093DE85EF}" srcOrd="1" destOrd="0" presId="urn:microsoft.com/office/officeart/2005/8/layout/default"/>
    <dgm:cxn modelId="{48D014E1-720C-41DA-8D40-0AD1350EE06C}" type="presParOf" srcId="{9720FC0D-4CE8-4E22-B5FC-74ED4264B560}" destId="{C95A7F73-FBCA-4971-B9E9-B2E23851CAE4}" srcOrd="2" destOrd="0" presId="urn:microsoft.com/office/officeart/2005/8/layout/default"/>
    <dgm:cxn modelId="{C54B5000-CABB-437F-8630-0509FEA789DE}" type="presParOf" srcId="{9720FC0D-4CE8-4E22-B5FC-74ED4264B560}" destId="{795AD3B2-0ABF-45FC-A363-3DB981338FBA}" srcOrd="3" destOrd="0" presId="urn:microsoft.com/office/officeart/2005/8/layout/default"/>
    <dgm:cxn modelId="{20BC6878-D511-49B7-B293-859B86B286D5}" type="presParOf" srcId="{9720FC0D-4CE8-4E22-B5FC-74ED4264B560}" destId="{B149E19B-534F-4BA9-8075-C004EF47AAB7}" srcOrd="4" destOrd="0" presId="urn:microsoft.com/office/officeart/2005/8/layout/default"/>
    <dgm:cxn modelId="{87568C81-11B0-4258-BBE9-B2AD9304E5CE}" type="presParOf" srcId="{9720FC0D-4CE8-4E22-B5FC-74ED4264B560}" destId="{E64BA0D4-FB47-45C0-B0F3-89CD67A784FD}" srcOrd="5" destOrd="0" presId="urn:microsoft.com/office/officeart/2005/8/layout/default"/>
    <dgm:cxn modelId="{18413A22-B10C-40C6-BBA1-D543084975C3}" type="presParOf" srcId="{9720FC0D-4CE8-4E22-B5FC-74ED4264B560}" destId="{19A4AFEA-83A9-4096-B091-F906B2A47822}" srcOrd="6" destOrd="0" presId="urn:microsoft.com/office/officeart/2005/8/layout/default"/>
    <dgm:cxn modelId="{A1D48B6A-2C44-4FE0-AEFA-3E52BE32E1BB}" type="presParOf" srcId="{9720FC0D-4CE8-4E22-B5FC-74ED4264B560}" destId="{88811C4D-6299-4041-8064-BC07E3EBF57E}" srcOrd="7" destOrd="0" presId="urn:microsoft.com/office/officeart/2005/8/layout/default"/>
    <dgm:cxn modelId="{A34134E0-6901-44CD-A8ED-DFDE8CFA720F}" type="presParOf" srcId="{9720FC0D-4CE8-4E22-B5FC-74ED4264B560}" destId="{59928905-12DA-4D21-B720-C3E1D1DE8933}" srcOrd="8" destOrd="0" presId="urn:microsoft.com/office/officeart/2005/8/layout/default"/>
    <dgm:cxn modelId="{80C08F1E-5EFD-4888-8ADD-2B6607D03B70}" type="presParOf" srcId="{9720FC0D-4CE8-4E22-B5FC-74ED4264B560}" destId="{6F503B98-47E3-4B4A-8403-AD14DA7D089F}" srcOrd="9" destOrd="0" presId="urn:microsoft.com/office/officeart/2005/8/layout/default"/>
    <dgm:cxn modelId="{2AB2DAAF-8250-47FA-9BCA-559D35940029}" type="presParOf" srcId="{9720FC0D-4CE8-4E22-B5FC-74ED4264B560}" destId="{115DCA5B-5425-407B-8D6D-DE4627C3E422}" srcOrd="10" destOrd="0" presId="urn:microsoft.com/office/officeart/2005/8/layout/default"/>
    <dgm:cxn modelId="{42E9C4E2-A885-4DBC-960E-464CDF121B78}" type="presParOf" srcId="{9720FC0D-4CE8-4E22-B5FC-74ED4264B560}" destId="{62E4E98C-EB73-4883-963D-8C5C970913E1}" srcOrd="11" destOrd="0" presId="urn:microsoft.com/office/officeart/2005/8/layout/default"/>
    <dgm:cxn modelId="{6189438C-2328-4893-963A-219C42B352FC}" type="presParOf" srcId="{9720FC0D-4CE8-4E22-B5FC-74ED4264B560}" destId="{6972993E-B081-49E9-88CF-6C73665C61FD}" srcOrd="12" destOrd="0" presId="urn:microsoft.com/office/officeart/2005/8/layout/default"/>
    <dgm:cxn modelId="{626B4307-AC42-4419-B9D8-DF524B6D9FBE}" type="presParOf" srcId="{9720FC0D-4CE8-4E22-B5FC-74ED4264B560}" destId="{FBB762B2-0B49-43CB-849C-1EC520584B89}" srcOrd="13" destOrd="0" presId="urn:microsoft.com/office/officeart/2005/8/layout/default"/>
    <dgm:cxn modelId="{2DA41B2E-333A-4677-AA54-C3AC94E9E84C}" type="presParOf" srcId="{9720FC0D-4CE8-4E22-B5FC-74ED4264B560}" destId="{1BB307E1-9EAB-432B-A20C-19EC7EA2256C}" srcOrd="14" destOrd="0" presId="urn:microsoft.com/office/officeart/2005/8/layout/default"/>
    <dgm:cxn modelId="{23D749E9-7FE3-41DC-941D-C88CA0F917F2}" type="presParOf" srcId="{9720FC0D-4CE8-4E22-B5FC-74ED4264B560}" destId="{9D8E7AA9-42A9-4010-9781-244821D30974}" srcOrd="15" destOrd="0" presId="urn:microsoft.com/office/officeart/2005/8/layout/default"/>
    <dgm:cxn modelId="{4AD34AA6-1033-45B6-8CE3-BB62C506DBDC}" type="presParOf" srcId="{9720FC0D-4CE8-4E22-B5FC-74ED4264B560}" destId="{83E74A59-DA1D-4951-BA46-AF65B7957585}" srcOrd="16" destOrd="0" presId="urn:microsoft.com/office/officeart/2005/8/layout/default"/>
    <dgm:cxn modelId="{2DED84FC-F7BF-4904-8DEE-B9F04D9E76BE}" type="presParOf" srcId="{9720FC0D-4CE8-4E22-B5FC-74ED4264B560}" destId="{50D460BC-0419-411B-9521-006BF3E7BD62}" srcOrd="17" destOrd="0" presId="urn:microsoft.com/office/officeart/2005/8/layout/default"/>
    <dgm:cxn modelId="{100E8296-9E13-401F-B538-DC5DEFF2BCE4}" type="presParOf" srcId="{9720FC0D-4CE8-4E22-B5FC-74ED4264B560}" destId="{A4B16087-2CD8-4673-B313-2F822AFB7EC8}" srcOrd="18" destOrd="0" presId="urn:microsoft.com/office/officeart/2005/8/layout/default"/>
    <dgm:cxn modelId="{2245F832-5FEB-422A-8AB0-AAFE1E2A2613}" type="presParOf" srcId="{9720FC0D-4CE8-4E22-B5FC-74ED4264B560}" destId="{55F7BC44-20AA-4EAD-B261-DC57DBC40608}" srcOrd="19" destOrd="0" presId="urn:microsoft.com/office/officeart/2005/8/layout/default"/>
    <dgm:cxn modelId="{1A4ADA0E-8FC7-48DC-8700-99DEBAAA08A6}" type="presParOf" srcId="{9720FC0D-4CE8-4E22-B5FC-74ED4264B560}" destId="{FB5430A7-D3D9-4DAF-A61D-90F9B52344C4}" srcOrd="2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F95E89-7931-4634-8273-F391DC978574}">
      <dsp:nvSpPr>
        <dsp:cNvPr id="0" name=""/>
        <dsp:cNvSpPr/>
      </dsp:nvSpPr>
      <dsp:spPr>
        <a:xfrm>
          <a:off x="34800" y="78477"/>
          <a:ext cx="2632292" cy="1579375"/>
        </a:xfrm>
        <a:prstGeom prst="rect">
          <a:avLst/>
        </a:prstGeom>
        <a:solidFill>
          <a:srgbClr val="F2A36E"/>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chemeClr val="tx1"/>
              </a:solidFill>
            </a:rPr>
            <a:t>Furlough and Layoff</a:t>
          </a:r>
        </a:p>
      </dsp:txBody>
      <dsp:txXfrm>
        <a:off x="34800" y="78477"/>
        <a:ext cx="2632292" cy="1579375"/>
      </dsp:txXfrm>
    </dsp:sp>
    <dsp:sp modelId="{C95A7F73-FBCA-4971-B9E9-B2E23851CAE4}">
      <dsp:nvSpPr>
        <dsp:cNvPr id="0" name=""/>
        <dsp:cNvSpPr/>
      </dsp:nvSpPr>
      <dsp:spPr>
        <a:xfrm>
          <a:off x="2805920" y="74197"/>
          <a:ext cx="2632292" cy="1579375"/>
        </a:xfrm>
        <a:prstGeom prst="rect">
          <a:avLst/>
        </a:prstGeom>
        <a:solidFill>
          <a:srgbClr val="C9A5F1"/>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a:solidFill>
                <a:schemeClr val="tx1"/>
              </a:solidFill>
            </a:rPr>
            <a:t>Direct Threat</a:t>
          </a:r>
        </a:p>
      </dsp:txBody>
      <dsp:txXfrm>
        <a:off x="2805920" y="74197"/>
        <a:ext cx="2632292" cy="1579375"/>
      </dsp:txXfrm>
    </dsp:sp>
    <dsp:sp modelId="{B149E19B-534F-4BA9-8075-C004EF47AAB7}">
      <dsp:nvSpPr>
        <dsp:cNvPr id="0" name=""/>
        <dsp:cNvSpPr/>
      </dsp:nvSpPr>
      <dsp:spPr>
        <a:xfrm>
          <a:off x="5794362" y="82615"/>
          <a:ext cx="2632292" cy="1579375"/>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chemeClr val="tx1"/>
              </a:solidFill>
            </a:rPr>
            <a:t>Disability-Related Inquiries and Medical Exams</a:t>
          </a:r>
        </a:p>
      </dsp:txBody>
      <dsp:txXfrm>
        <a:off x="5794362" y="82615"/>
        <a:ext cx="2632292" cy="1579375"/>
      </dsp:txXfrm>
    </dsp:sp>
    <dsp:sp modelId="{19A4AFEA-83A9-4096-B091-F906B2A47822}">
      <dsp:nvSpPr>
        <dsp:cNvPr id="0" name=""/>
        <dsp:cNvSpPr/>
      </dsp:nvSpPr>
      <dsp:spPr>
        <a:xfrm>
          <a:off x="8689884" y="82615"/>
          <a:ext cx="2632292" cy="1579375"/>
        </a:xfrm>
        <a:prstGeom prst="rect">
          <a:avLst/>
        </a:prstGeom>
        <a:solidFill>
          <a:srgbClr val="8EBAE2"/>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a:solidFill>
                <a:schemeClr val="tx1"/>
              </a:solidFill>
            </a:rPr>
            <a:t>Confidentiality of Medical Information</a:t>
          </a:r>
        </a:p>
      </dsp:txBody>
      <dsp:txXfrm>
        <a:off x="8689884" y="82615"/>
        <a:ext cx="2632292" cy="1579375"/>
      </dsp:txXfrm>
    </dsp:sp>
    <dsp:sp modelId="{59928905-12DA-4D21-B720-C3E1D1DE8933}">
      <dsp:nvSpPr>
        <dsp:cNvPr id="0" name=""/>
        <dsp:cNvSpPr/>
      </dsp:nvSpPr>
      <dsp:spPr>
        <a:xfrm>
          <a:off x="1406224" y="1978887"/>
          <a:ext cx="2632292" cy="1583592"/>
        </a:xfrm>
        <a:prstGeom prst="rect">
          <a:avLst/>
        </a:prstGeom>
        <a:solidFill>
          <a:srgbClr val="8EC26A"/>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chemeClr val="tx1"/>
              </a:solidFill>
            </a:rPr>
            <a:t>Hiring and Onboarding</a:t>
          </a:r>
        </a:p>
      </dsp:txBody>
      <dsp:txXfrm>
        <a:off x="1406224" y="1978887"/>
        <a:ext cx="2632292" cy="1583592"/>
      </dsp:txXfrm>
    </dsp:sp>
    <dsp:sp modelId="{115DCA5B-5425-407B-8D6D-DE4627C3E422}">
      <dsp:nvSpPr>
        <dsp:cNvPr id="0" name=""/>
        <dsp:cNvSpPr/>
      </dsp:nvSpPr>
      <dsp:spPr>
        <a:xfrm>
          <a:off x="4339520" y="1980071"/>
          <a:ext cx="2632292" cy="1583592"/>
        </a:xfrm>
        <a:prstGeom prst="rect">
          <a:avLst/>
        </a:prstGeom>
        <a:solidFill>
          <a:srgbClr val="F2A36E"/>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a:solidFill>
                <a:schemeClr val="tx1"/>
              </a:solidFill>
            </a:rPr>
            <a:t>Reasonable Accommodation</a:t>
          </a:r>
        </a:p>
      </dsp:txBody>
      <dsp:txXfrm>
        <a:off x="4339520" y="1980071"/>
        <a:ext cx="2632292" cy="1583592"/>
      </dsp:txXfrm>
    </dsp:sp>
    <dsp:sp modelId="{6972993E-B081-49E9-88CF-6C73665C61FD}">
      <dsp:nvSpPr>
        <dsp:cNvPr id="0" name=""/>
        <dsp:cNvSpPr/>
      </dsp:nvSpPr>
      <dsp:spPr>
        <a:xfrm>
          <a:off x="7274500" y="1952030"/>
          <a:ext cx="2632292" cy="1579375"/>
        </a:xfrm>
        <a:prstGeom prst="rect">
          <a:avLst/>
        </a:prstGeom>
        <a:solidFill>
          <a:srgbClr val="C9A5F1"/>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solidFill>
                <a:schemeClr val="tx1"/>
              </a:solidFill>
            </a:rPr>
            <a:t>Infection Control/Personal Protective Gear/Vaccine Requirements – </a:t>
          </a:r>
        </a:p>
        <a:p>
          <a:pPr marL="0" lvl="0" indent="0" algn="ctr" defTabSz="800100">
            <a:lnSpc>
              <a:spcPct val="90000"/>
            </a:lnSpc>
            <a:spcBef>
              <a:spcPct val="0"/>
            </a:spcBef>
            <a:spcAft>
              <a:spcPct val="35000"/>
            </a:spcAft>
            <a:buNone/>
          </a:pPr>
          <a:r>
            <a:rPr lang="en-US" sz="1800" kern="1200">
              <a:solidFill>
                <a:schemeClr val="tx1"/>
              </a:solidFill>
            </a:rPr>
            <a:t>Disability and Religious Accommodation</a:t>
          </a:r>
        </a:p>
      </dsp:txBody>
      <dsp:txXfrm>
        <a:off x="7274500" y="1952030"/>
        <a:ext cx="2632292" cy="1579375"/>
      </dsp:txXfrm>
    </dsp:sp>
    <dsp:sp modelId="{1BB307E1-9EAB-432B-A20C-19EC7EA2256C}">
      <dsp:nvSpPr>
        <dsp:cNvPr id="0" name=""/>
        <dsp:cNvSpPr/>
      </dsp:nvSpPr>
      <dsp:spPr>
        <a:xfrm>
          <a:off x="6424" y="3788180"/>
          <a:ext cx="2632292" cy="1579375"/>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a:solidFill>
                <a:schemeClr val="tx1"/>
              </a:solidFill>
            </a:rPr>
            <a:t>Age</a:t>
          </a:r>
        </a:p>
      </dsp:txBody>
      <dsp:txXfrm>
        <a:off x="6424" y="3788180"/>
        <a:ext cx="2632292" cy="1579375"/>
      </dsp:txXfrm>
    </dsp:sp>
    <dsp:sp modelId="{83E74A59-DA1D-4951-BA46-AF65B7957585}">
      <dsp:nvSpPr>
        <dsp:cNvPr id="0" name=""/>
        <dsp:cNvSpPr/>
      </dsp:nvSpPr>
      <dsp:spPr>
        <a:xfrm>
          <a:off x="2895286" y="3753768"/>
          <a:ext cx="2632292" cy="1579375"/>
        </a:xfrm>
        <a:prstGeom prst="rect">
          <a:avLst/>
        </a:prstGeom>
        <a:solidFill>
          <a:srgbClr val="8EBAE2"/>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a:solidFill>
                <a:schemeClr val="tx1"/>
              </a:solidFill>
            </a:rPr>
            <a:t>Pregnancy</a:t>
          </a:r>
        </a:p>
      </dsp:txBody>
      <dsp:txXfrm>
        <a:off x="2895286" y="3753768"/>
        <a:ext cx="2632292" cy="1579375"/>
      </dsp:txXfrm>
    </dsp:sp>
    <dsp:sp modelId="{A4B16087-2CD8-4673-B313-2F822AFB7EC8}">
      <dsp:nvSpPr>
        <dsp:cNvPr id="0" name=""/>
        <dsp:cNvSpPr/>
      </dsp:nvSpPr>
      <dsp:spPr>
        <a:xfrm>
          <a:off x="5761353" y="3735479"/>
          <a:ext cx="2632292" cy="1579375"/>
        </a:xfrm>
        <a:prstGeom prst="rect">
          <a:avLst/>
        </a:prstGeom>
        <a:solidFill>
          <a:srgbClr val="8EC26A"/>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a:solidFill>
                <a:schemeClr val="tx1"/>
              </a:solidFill>
            </a:rPr>
            <a:t>Caregivers/Family Responsibilities</a:t>
          </a:r>
        </a:p>
      </dsp:txBody>
      <dsp:txXfrm>
        <a:off x="5761353" y="3735479"/>
        <a:ext cx="2632292" cy="1579375"/>
      </dsp:txXfrm>
    </dsp:sp>
    <dsp:sp modelId="{FB5430A7-D3D9-4DAF-A61D-90F9B52344C4}">
      <dsp:nvSpPr>
        <dsp:cNvPr id="0" name=""/>
        <dsp:cNvSpPr/>
      </dsp:nvSpPr>
      <dsp:spPr>
        <a:xfrm>
          <a:off x="8693202" y="3729999"/>
          <a:ext cx="2632292" cy="1579375"/>
        </a:xfrm>
        <a:prstGeom prst="rect">
          <a:avLst/>
        </a:prstGeom>
        <a:solidFill>
          <a:srgbClr val="F2A36E"/>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a:solidFill>
                <a:schemeClr val="tx1"/>
              </a:solidFill>
            </a:rPr>
            <a:t>Harassment – National Origin/ Race/Other Bases</a:t>
          </a:r>
        </a:p>
      </dsp:txBody>
      <dsp:txXfrm>
        <a:off x="8693202" y="3729999"/>
        <a:ext cx="2632292" cy="1579375"/>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BF7169-EE2A-4F73-8FE5-B3F732147DEB}" type="datetimeFigureOut">
              <a:rPr lang="en-US" smtClean="0"/>
              <a:t>7/10/2020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7658E4-3842-4E48-9B35-C6450FF49F47}" type="slidenum">
              <a:rPr lang="en-US" smtClean="0"/>
              <a:t>‹#›</a:t>
            </a:fld>
            <a:endParaRPr lang="en-US"/>
          </a:p>
        </p:txBody>
      </p:sp>
    </p:spTree>
    <p:extLst>
      <p:ext uri="{BB962C8B-B14F-4D97-AF65-F5344CB8AC3E}">
        <p14:creationId xmlns:p14="http://schemas.microsoft.com/office/powerpoint/2010/main" val="17816753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07658E4-3842-4E48-9B35-C6450FF49F47}" type="slidenum">
              <a:rPr lang="en-US" smtClean="0"/>
              <a:t>5</a:t>
            </a:fld>
            <a:endParaRPr lang="en-US"/>
          </a:p>
        </p:txBody>
      </p:sp>
    </p:spTree>
    <p:extLst>
      <p:ext uri="{BB962C8B-B14F-4D97-AF65-F5344CB8AC3E}">
        <p14:creationId xmlns:p14="http://schemas.microsoft.com/office/powerpoint/2010/main" val="25355710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87DE6118-2437-4B30-8E3C-4D2BE6020583}" type="datetimeFigureOut">
              <a:rPr lang="en-US" smtClean="0"/>
              <a:pPr/>
              <a:t>7/10/2020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7371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DE6118-2437-4B30-8E3C-4D2BE6020583}" type="datetimeFigureOut">
              <a:rPr lang="en-US" smtClean="0"/>
              <a:t>7/10/2020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a:p>
        </p:txBody>
      </p:sp>
    </p:spTree>
    <p:extLst>
      <p:ext uri="{BB962C8B-B14F-4D97-AF65-F5344CB8AC3E}">
        <p14:creationId xmlns:p14="http://schemas.microsoft.com/office/powerpoint/2010/main" val="2816075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DE6118-2437-4B30-8E3C-4D2BE6020583}" type="datetimeFigureOut">
              <a:rPr lang="en-US" smtClean="0"/>
              <a:t>7/10/2020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a:p>
        </p:txBody>
      </p:sp>
    </p:spTree>
    <p:extLst>
      <p:ext uri="{BB962C8B-B14F-4D97-AF65-F5344CB8AC3E}">
        <p14:creationId xmlns:p14="http://schemas.microsoft.com/office/powerpoint/2010/main" val="19686897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DE6118-2437-4B30-8E3C-4D2BE6020583}" type="datetimeFigureOut">
              <a:rPr lang="en-US" smtClean="0"/>
              <a:t>7/10/2020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a:p>
        </p:txBody>
      </p:sp>
    </p:spTree>
    <p:extLst>
      <p:ext uri="{BB962C8B-B14F-4D97-AF65-F5344CB8AC3E}">
        <p14:creationId xmlns:p14="http://schemas.microsoft.com/office/powerpoint/2010/main" val="2508708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DE6118-2437-4B30-8E3C-4D2BE6020583}" type="datetimeFigureOut">
              <a:rPr lang="en-US" smtClean="0"/>
              <a:t>7/10/2020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a:p>
        </p:txBody>
      </p:sp>
    </p:spTree>
    <p:extLst>
      <p:ext uri="{BB962C8B-B14F-4D97-AF65-F5344CB8AC3E}">
        <p14:creationId xmlns:p14="http://schemas.microsoft.com/office/powerpoint/2010/main" val="2865450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7DE6118-2437-4B30-8E3C-4D2BE6020583}" type="datetimeFigureOut">
              <a:rPr lang="en-US" smtClean="0"/>
              <a:pPr/>
              <a:t>7/10/2020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0828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7DE6118-2437-4B30-8E3C-4D2BE6020583}" type="datetimeFigureOut">
              <a:rPr lang="en-US" smtClean="0"/>
              <a:t>7/10/2020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E57DC2-970A-4B3E-BB1C-7A09969E49DF}" type="slidenum">
              <a:rPr lang="en-US" smtClean="0"/>
              <a:t>‹#›</a:t>
            </a:fld>
            <a:endParaRPr lang="en-US"/>
          </a:p>
        </p:txBody>
      </p:sp>
    </p:spTree>
    <p:extLst>
      <p:ext uri="{BB962C8B-B14F-4D97-AF65-F5344CB8AC3E}">
        <p14:creationId xmlns:p14="http://schemas.microsoft.com/office/powerpoint/2010/main" val="26815917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7DE6118-2437-4B30-8E3C-4D2BE6020583}" type="datetimeFigureOut">
              <a:rPr lang="en-US" smtClean="0"/>
              <a:t>7/10/2020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E57DC2-970A-4B3E-BB1C-7A09969E49DF}" type="slidenum">
              <a:rPr lang="en-US" smtClean="0"/>
              <a:t>‹#›</a:t>
            </a:fld>
            <a:endParaRPr lang="en-US"/>
          </a:p>
        </p:txBody>
      </p:sp>
    </p:spTree>
    <p:extLst>
      <p:ext uri="{BB962C8B-B14F-4D97-AF65-F5344CB8AC3E}">
        <p14:creationId xmlns:p14="http://schemas.microsoft.com/office/powerpoint/2010/main" val="7759492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7DE6118-2437-4B30-8E3C-4D2BE6020583}" type="datetimeFigureOut">
              <a:rPr lang="en-US" smtClean="0"/>
              <a:t>7/10/2020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E57DC2-970A-4B3E-BB1C-7A09969E49DF}" type="slidenum">
              <a:rPr lang="en-US" smtClean="0"/>
              <a:t>‹#›</a:t>
            </a:fld>
            <a:endParaRPr lang="en-US"/>
          </a:p>
        </p:txBody>
      </p:sp>
    </p:spTree>
    <p:extLst>
      <p:ext uri="{BB962C8B-B14F-4D97-AF65-F5344CB8AC3E}">
        <p14:creationId xmlns:p14="http://schemas.microsoft.com/office/powerpoint/2010/main" val="4256407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7DE6118-2437-4B30-8E3C-4D2BE6020583}" type="datetimeFigureOut">
              <a:rPr lang="en-US" smtClean="0"/>
              <a:t>7/10/2020</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69E57DC2-970A-4B3E-BB1C-7A09969E49DF}" type="slidenum">
              <a:rPr lang="en-US" smtClean="0"/>
              <a:t>‹#›</a:t>
            </a:fld>
            <a:endParaRPr lang="en-US"/>
          </a:p>
        </p:txBody>
      </p:sp>
    </p:spTree>
    <p:extLst>
      <p:ext uri="{BB962C8B-B14F-4D97-AF65-F5344CB8AC3E}">
        <p14:creationId xmlns:p14="http://schemas.microsoft.com/office/powerpoint/2010/main" val="860650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87DE6118-2437-4B30-8E3C-4D2BE6020583}" type="datetimeFigureOut">
              <a:rPr lang="en-US" smtClean="0"/>
              <a:pPr/>
              <a:t>7/10/2020</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9E57DC2-970A-4B3E-BB1C-7A09969E49DF}" type="slidenum">
              <a:rPr lang="en-US" smtClean="0"/>
              <a:pPr/>
              <a:t>‹#›</a:t>
            </a:fld>
            <a:endParaRPr lang="en-US"/>
          </a:p>
        </p:txBody>
      </p:sp>
    </p:spTree>
    <p:extLst>
      <p:ext uri="{BB962C8B-B14F-4D97-AF65-F5344CB8AC3E}">
        <p14:creationId xmlns:p14="http://schemas.microsoft.com/office/powerpoint/2010/main" val="187217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7DE6118-2437-4B30-8E3C-4D2BE6020583}" type="datetimeFigureOut">
              <a:rPr lang="en-US" smtClean="0"/>
              <a:pPr/>
              <a:t>7/10/2020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a:p>
        </p:txBody>
      </p:sp>
    </p:spTree>
    <p:extLst>
      <p:ext uri="{BB962C8B-B14F-4D97-AF65-F5344CB8AC3E}">
        <p14:creationId xmlns:p14="http://schemas.microsoft.com/office/powerpoint/2010/main" val="1156286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7DE6118-2437-4B30-8E3C-4D2BE6020583}" type="datetimeFigureOut">
              <a:rPr lang="en-US" smtClean="0"/>
              <a:pPr/>
              <a:t>7/10/2020</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9E57DC2-970A-4B3E-BB1C-7A09969E49DF}" type="slidenum">
              <a:rPr lang="en-US" smtClean="0"/>
              <a:pPr/>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663132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7DE6118-2437-4B30-8E3C-4D2BE6020583}" type="datetimeFigureOut">
              <a:rPr lang="en-US" smtClean="0"/>
              <a:pPr/>
              <a:t>7/10/2020</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9E57DC2-970A-4B3E-BB1C-7A09969E49DF}" type="slidenum">
              <a:rPr lang="en-US" smtClean="0"/>
              <a:pPr/>
              <a:t>‹#›</a:t>
            </a:fld>
            <a:endParaRPr lang="en-US"/>
          </a:p>
        </p:txBody>
      </p:sp>
    </p:spTree>
    <p:extLst>
      <p:ext uri="{BB962C8B-B14F-4D97-AF65-F5344CB8AC3E}">
        <p14:creationId xmlns:p14="http://schemas.microsoft.com/office/powerpoint/2010/main" val="2526889686"/>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eeoc.gov/transcript-march-27-2020-outreach-webinar" TargetMode="External"/><Relationship Id="rId2" Type="http://schemas.openxmlformats.org/officeDocument/2006/relationships/hyperlink" Target="http://www.eeoc.gov/coronavirus" TargetMode="External"/><Relationship Id="rId1" Type="http://schemas.openxmlformats.org/officeDocument/2006/relationships/slideLayout" Target="../slideLayouts/slideLayout2.xml"/><Relationship Id="rId5" Type="http://schemas.openxmlformats.org/officeDocument/2006/relationships/hyperlink" Target="https://www.eeoc.gov/laws/guidance/pandemic-preparedness-workplace-and-americans-disabilities-act" TargetMode="External"/><Relationship Id="rId4" Type="http://schemas.openxmlformats.org/officeDocument/2006/relationships/hyperlink" Target="https://www.eeoc.gov/wysk/what-you-should-know-about-covid-19-and-ada-rehabilitation-act-and-other-eeo-laws"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eeoc.gov/federal-sector/overview-federal-sector-eeo-complaint-process" TargetMode="External"/><Relationship Id="rId2" Type="http://schemas.openxmlformats.org/officeDocument/2006/relationships/hyperlink" Target="https://publicportal.eeoc.gov/Portal/Login.asp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mailto:jeanne.goldberg@eeoc.gov"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CFF3B-A673-4F2D-BBAB-03BB4997E8F0}"/>
              </a:ext>
            </a:extLst>
          </p:cNvPr>
          <p:cNvSpPr>
            <a:spLocks noGrp="1"/>
          </p:cNvSpPr>
          <p:nvPr>
            <p:ph type="ctrTitle"/>
          </p:nvPr>
        </p:nvSpPr>
        <p:spPr>
          <a:xfrm>
            <a:off x="1332038" y="852289"/>
            <a:ext cx="9910296" cy="2590027"/>
          </a:xfrm>
        </p:spPr>
        <p:txBody>
          <a:bodyPr anchor="t">
            <a:noAutofit/>
          </a:bodyPr>
          <a:lstStyle/>
          <a:p>
            <a:pPr algn="l"/>
            <a:br>
              <a:rPr lang="en-US" sz="2400" b="1" i="1">
                <a:latin typeface="+mn-lt"/>
              </a:rPr>
            </a:br>
            <a:br>
              <a:rPr lang="en-US" sz="2400" b="1" i="1">
                <a:latin typeface="+mn-lt"/>
              </a:rPr>
            </a:br>
            <a:br>
              <a:rPr lang="en-US" sz="2400" b="1" i="1">
                <a:latin typeface="+mn-lt"/>
              </a:rPr>
            </a:br>
            <a:br>
              <a:rPr lang="en-US" sz="2400" b="1">
                <a:latin typeface="+mn-lt"/>
                <a:ea typeface="+mn-ea"/>
                <a:cs typeface="+mn-cs"/>
              </a:rPr>
            </a:br>
            <a:br>
              <a:rPr lang="en-US" sz="2400" b="1">
                <a:latin typeface="+mn-lt"/>
                <a:ea typeface="+mn-ea"/>
                <a:cs typeface="+mn-cs"/>
              </a:rPr>
            </a:br>
            <a:br>
              <a:rPr lang="en-US" sz="2400" b="1">
                <a:latin typeface="+mn-lt"/>
                <a:ea typeface="+mn-ea"/>
                <a:cs typeface="+mn-cs"/>
              </a:rPr>
            </a:br>
            <a:br>
              <a:rPr lang="en-US" sz="2400" b="1">
                <a:latin typeface="+mn-lt"/>
                <a:ea typeface="+mn-ea"/>
                <a:cs typeface="+mn-cs"/>
              </a:rPr>
            </a:br>
            <a:br>
              <a:rPr lang="en-US" sz="2400" b="1">
                <a:latin typeface="+mn-lt"/>
                <a:ea typeface="+mn-ea"/>
                <a:cs typeface="+mn-cs"/>
              </a:rPr>
            </a:br>
            <a:br>
              <a:rPr lang="en-US" sz="2400" b="1" i="1">
                <a:latin typeface="+mn-lt"/>
              </a:rPr>
            </a:br>
            <a:br>
              <a:rPr lang="en-US" sz="2400" b="1" i="1">
                <a:latin typeface="+mn-lt"/>
              </a:rPr>
            </a:br>
            <a:br>
              <a:rPr lang="en-US" sz="2400" b="1" i="1">
                <a:latin typeface="+mn-lt"/>
              </a:rPr>
            </a:br>
            <a:br>
              <a:rPr lang="en-US" sz="2400" b="1" i="1">
                <a:latin typeface="+mn-lt"/>
              </a:rPr>
            </a:br>
            <a:r>
              <a:rPr lang="en-US" sz="2400" b="1" i="1">
                <a:latin typeface="+mn-lt"/>
              </a:rPr>
              <a:t>U.S. Equal Employment Opportunity Commission</a:t>
            </a:r>
            <a:br>
              <a:rPr lang="en-US" sz="2400" b="1" i="1">
                <a:latin typeface="+mn-lt"/>
              </a:rPr>
            </a:br>
            <a:r>
              <a:rPr lang="en-US" sz="2400" b="1" i="1">
                <a:latin typeface="+mn-lt"/>
              </a:rPr>
              <a:t>Outreach Presentation (last updated 7/1/20)</a:t>
            </a:r>
            <a:br>
              <a:rPr lang="en-US" sz="2400" b="1" i="1">
                <a:latin typeface="+mn-lt"/>
              </a:rPr>
            </a:br>
            <a:br>
              <a:rPr lang="en-US" sz="2400" b="1" i="1">
                <a:latin typeface="+mn-lt"/>
              </a:rPr>
            </a:br>
            <a:br>
              <a:rPr lang="en-US" sz="2400" b="1" i="1">
                <a:latin typeface="+mn-lt"/>
              </a:rPr>
            </a:br>
            <a:br>
              <a:rPr lang="en-US" sz="2400" b="1" i="1">
                <a:latin typeface="+mn-lt"/>
              </a:rPr>
            </a:br>
            <a:br>
              <a:rPr lang="en-US" sz="2400" b="1" i="1">
                <a:latin typeface="+mn-lt"/>
              </a:rPr>
            </a:br>
            <a:endParaRPr lang="en-US" sz="2400" b="1" i="1">
              <a:latin typeface="+mn-lt"/>
            </a:endParaRPr>
          </a:p>
        </p:txBody>
      </p:sp>
      <p:sp>
        <p:nvSpPr>
          <p:cNvPr id="3" name="Rectangle 2">
            <a:extLst>
              <a:ext uri="{FF2B5EF4-FFF2-40B4-BE49-F238E27FC236}">
                <a16:creationId xmlns:a16="http://schemas.microsoft.com/office/drawing/2014/main" id="{F654AA07-B3B6-41BD-8B90-9A9B9B18FD99}"/>
              </a:ext>
            </a:extLst>
          </p:cNvPr>
          <p:cNvSpPr/>
          <p:nvPr/>
        </p:nvSpPr>
        <p:spPr>
          <a:xfrm>
            <a:off x="3254141" y="576746"/>
            <a:ext cx="5018047" cy="2862322"/>
          </a:xfrm>
          <a:prstGeom prst="rect">
            <a:avLst/>
          </a:prstGeom>
        </p:spPr>
        <p:txBody>
          <a:bodyPr wrap="square">
            <a:spAutoFit/>
          </a:bodyPr>
          <a:lstStyle/>
          <a:p>
            <a:pPr algn="ctr"/>
            <a:r>
              <a:rPr lang="en-US" sz="3600" b="1"/>
              <a:t>What You Should Know About COVID-19 </a:t>
            </a:r>
          </a:p>
          <a:p>
            <a:pPr algn="ctr"/>
            <a:r>
              <a:rPr lang="en-US" sz="3600" b="1"/>
              <a:t>and the ADA, the Rehabilitation Act, and Other EEO Laws</a:t>
            </a:r>
            <a:endParaRPr lang="en-US" sz="3600"/>
          </a:p>
        </p:txBody>
      </p:sp>
    </p:spTree>
    <p:extLst>
      <p:ext uri="{BB962C8B-B14F-4D97-AF65-F5344CB8AC3E}">
        <p14:creationId xmlns:p14="http://schemas.microsoft.com/office/powerpoint/2010/main" val="8390294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9B03C-AAEA-4DBE-946A-17402941E81A}"/>
              </a:ext>
            </a:extLst>
          </p:cNvPr>
          <p:cNvSpPr>
            <a:spLocks noGrp="1"/>
          </p:cNvSpPr>
          <p:nvPr>
            <p:ph type="title"/>
          </p:nvPr>
        </p:nvSpPr>
        <p:spPr/>
        <p:txBody>
          <a:bodyPr/>
          <a:lstStyle/>
          <a:p>
            <a:r>
              <a:rPr lang="en-US" b="1" dirty="0">
                <a:solidFill>
                  <a:schemeClr val="tx1"/>
                </a:solidFill>
              </a:rPr>
              <a:t>Confidentiality of Medical Information</a:t>
            </a:r>
          </a:p>
        </p:txBody>
      </p:sp>
      <p:sp>
        <p:nvSpPr>
          <p:cNvPr id="3" name="Content Placeholder 2">
            <a:extLst>
              <a:ext uri="{FF2B5EF4-FFF2-40B4-BE49-F238E27FC236}">
                <a16:creationId xmlns:a16="http://schemas.microsoft.com/office/drawing/2014/main" id="{B22D8410-6CBC-4585-BE10-00D95BE8C0CD}"/>
              </a:ext>
            </a:extLst>
          </p:cNvPr>
          <p:cNvSpPr>
            <a:spLocks noGrp="1"/>
          </p:cNvSpPr>
          <p:nvPr>
            <p:ph idx="1"/>
          </p:nvPr>
        </p:nvSpPr>
        <p:spPr/>
        <p:txBody>
          <a:bodyPr>
            <a:noAutofit/>
          </a:bodyPr>
          <a:lstStyle/>
          <a:p>
            <a:pPr>
              <a:buFont typeface="Wingdings" panose="05000000000000000000" pitchFamily="2" charset="2"/>
              <a:buChar char="§"/>
            </a:pPr>
            <a:r>
              <a:rPr lang="en-US" sz="2800" dirty="0">
                <a:solidFill>
                  <a:schemeClr val="tx1"/>
                </a:solidFill>
              </a:rPr>
              <a:t>COVID diagnosis, fact of fever, or any symptoms all subject to ADA confidentiality; documents may be placed in existing medical file: </a:t>
            </a:r>
            <a:r>
              <a:rPr lang="en-US" sz="2800" dirty="0"/>
              <a:t> </a:t>
            </a:r>
            <a:r>
              <a:rPr lang="en-US" sz="2800" i="1" dirty="0">
                <a:solidFill>
                  <a:srgbClr val="B87932"/>
                </a:solidFill>
              </a:rPr>
              <a:t>Pandemic Preparedness question III.B.7 and 3/27/20 webinar questions 5-10; WYSK question B.1</a:t>
            </a:r>
            <a:endParaRPr lang="en-US" sz="2800" dirty="0">
              <a:solidFill>
                <a:srgbClr val="B87932"/>
              </a:solidFill>
            </a:endParaRPr>
          </a:p>
          <a:p>
            <a:pPr>
              <a:buFont typeface="Wingdings" panose="05000000000000000000" pitchFamily="2" charset="2"/>
              <a:buChar char="§"/>
            </a:pPr>
            <a:r>
              <a:rPr lang="en-US" sz="2800" dirty="0">
                <a:solidFill>
                  <a:schemeClr val="tx1"/>
                </a:solidFill>
              </a:rPr>
              <a:t>Manager may only share name of someone with COVID-19 or symptoms with other managers who have </a:t>
            </a:r>
            <a:r>
              <a:rPr lang="en-US" sz="2800" b="1" dirty="0">
                <a:solidFill>
                  <a:schemeClr val="tx1"/>
                </a:solidFill>
              </a:rPr>
              <a:t>need to know, not all other managers.  </a:t>
            </a:r>
            <a:r>
              <a:rPr lang="en-US" sz="2800" dirty="0">
                <a:solidFill>
                  <a:schemeClr val="tx1"/>
                </a:solidFill>
              </a:rPr>
              <a:t>If informing workforce of potential exposure, employer cannot disclose name of employee but may say, for example, someone on the 4th floor, or someone in this building:</a:t>
            </a:r>
            <a:r>
              <a:rPr lang="en-US" sz="2800" dirty="0"/>
              <a:t>  </a:t>
            </a:r>
            <a:r>
              <a:rPr lang="en-US" sz="2800" i="1" dirty="0">
                <a:solidFill>
                  <a:srgbClr val="B87932"/>
                </a:solidFill>
              </a:rPr>
              <a:t>3/27/20 webinar question 5</a:t>
            </a:r>
            <a:endParaRPr lang="en-US" sz="2800" dirty="0">
              <a:solidFill>
                <a:srgbClr val="B87932"/>
              </a:solidFill>
            </a:endParaRPr>
          </a:p>
          <a:p>
            <a:endParaRPr lang="en-US" sz="2800" dirty="0"/>
          </a:p>
          <a:p>
            <a:endParaRPr lang="en-US" sz="2800" dirty="0"/>
          </a:p>
          <a:p>
            <a:endParaRPr lang="en-US" sz="2800" dirty="0"/>
          </a:p>
        </p:txBody>
      </p:sp>
    </p:spTree>
    <p:extLst>
      <p:ext uri="{BB962C8B-B14F-4D97-AF65-F5344CB8AC3E}">
        <p14:creationId xmlns:p14="http://schemas.microsoft.com/office/powerpoint/2010/main" val="35493887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42FC9-0B1B-4B90-B9CD-54576DD98771}"/>
              </a:ext>
            </a:extLst>
          </p:cNvPr>
          <p:cNvSpPr>
            <a:spLocks noGrp="1"/>
          </p:cNvSpPr>
          <p:nvPr>
            <p:ph type="title"/>
          </p:nvPr>
        </p:nvSpPr>
        <p:spPr/>
        <p:txBody>
          <a:bodyPr/>
          <a:lstStyle/>
          <a:p>
            <a:r>
              <a:rPr lang="en-US" b="1" dirty="0">
                <a:solidFill>
                  <a:schemeClr val="tx1"/>
                </a:solidFill>
              </a:rPr>
              <a:t>Confidentiality of Medical Information (cont’d)</a:t>
            </a:r>
          </a:p>
        </p:txBody>
      </p:sp>
      <p:sp>
        <p:nvSpPr>
          <p:cNvPr id="3" name="Content Placeholder 2">
            <a:extLst>
              <a:ext uri="{FF2B5EF4-FFF2-40B4-BE49-F238E27FC236}">
                <a16:creationId xmlns:a16="http://schemas.microsoft.com/office/drawing/2014/main" id="{5D340E76-76B6-401D-B42E-5F199F6F9A09}"/>
              </a:ext>
            </a:extLst>
          </p:cNvPr>
          <p:cNvSpPr>
            <a:spLocks noGrp="1"/>
          </p:cNvSpPr>
          <p:nvPr>
            <p:ph idx="1"/>
          </p:nvPr>
        </p:nvSpPr>
        <p:spPr/>
        <p:txBody>
          <a:bodyPr>
            <a:normAutofit/>
          </a:bodyPr>
          <a:lstStyle/>
          <a:p>
            <a:pPr>
              <a:buFont typeface="Wingdings" panose="05000000000000000000" pitchFamily="2" charset="2"/>
              <a:buChar char="§"/>
            </a:pPr>
            <a:r>
              <a:rPr lang="en-US" sz="2800" dirty="0">
                <a:solidFill>
                  <a:schemeClr val="tx1"/>
                </a:solidFill>
              </a:rPr>
              <a:t>Employer may tell coworkers employee is teleworking or on leave, but can’t reveal reason is COVID-19/symptoms:</a:t>
            </a:r>
            <a:r>
              <a:rPr lang="en-US" sz="2800" i="1" dirty="0">
                <a:solidFill>
                  <a:schemeClr val="tx1"/>
                </a:solidFill>
              </a:rPr>
              <a:t>  </a:t>
            </a:r>
            <a:r>
              <a:rPr lang="en-US" sz="2800" i="1" dirty="0">
                <a:solidFill>
                  <a:srgbClr val="B87932"/>
                </a:solidFill>
              </a:rPr>
              <a:t>3/27/20 webinar question 7</a:t>
            </a:r>
            <a:endParaRPr lang="en-US" sz="2800" dirty="0">
              <a:solidFill>
                <a:srgbClr val="B87932"/>
              </a:solidFill>
            </a:endParaRPr>
          </a:p>
          <a:p>
            <a:pPr>
              <a:buFont typeface="Wingdings" panose="05000000000000000000" pitchFamily="2" charset="2"/>
              <a:buChar char="§"/>
            </a:pPr>
            <a:r>
              <a:rPr lang="en-US" sz="2800" dirty="0">
                <a:solidFill>
                  <a:schemeClr val="tx1"/>
                </a:solidFill>
              </a:rPr>
              <a:t>Employer must not disclose name of employee with COVID-19 to workforce, but may say “someone at this location,” “someone on the 4th Floor,” or similar descriptor to notify potentially exposed coworkers:  </a:t>
            </a:r>
            <a:r>
              <a:rPr lang="en-US" sz="2800" i="1" dirty="0">
                <a:solidFill>
                  <a:srgbClr val="B87932"/>
                </a:solidFill>
              </a:rPr>
              <a:t>3/27/20 webinar question 8 </a:t>
            </a:r>
            <a:endParaRPr lang="en-US" sz="2800" dirty="0">
              <a:solidFill>
                <a:srgbClr val="B87932"/>
              </a:solidFill>
            </a:endParaRPr>
          </a:p>
          <a:p>
            <a:pPr>
              <a:buFont typeface="Wingdings" panose="05000000000000000000" pitchFamily="2" charset="2"/>
              <a:buChar char="§"/>
            </a:pPr>
            <a:r>
              <a:rPr lang="en-US" sz="2800" dirty="0">
                <a:solidFill>
                  <a:schemeClr val="tx1"/>
                </a:solidFill>
              </a:rPr>
              <a:t>Managers/supervisors must keep medical information confidential even while teleworking:  </a:t>
            </a:r>
            <a:r>
              <a:rPr lang="en-US" sz="2800" i="1" dirty="0">
                <a:solidFill>
                  <a:srgbClr val="B87932"/>
                </a:solidFill>
              </a:rPr>
              <a:t>3/27/20 webinar question 9 </a:t>
            </a:r>
            <a:endParaRPr lang="en-US" sz="2800" dirty="0">
              <a:solidFill>
                <a:srgbClr val="B87932"/>
              </a:solidFill>
            </a:endParaRPr>
          </a:p>
          <a:p>
            <a:endParaRPr lang="en-US" sz="2800" dirty="0"/>
          </a:p>
          <a:p>
            <a:endParaRPr lang="en-US" sz="2800" dirty="0"/>
          </a:p>
        </p:txBody>
      </p:sp>
    </p:spTree>
    <p:extLst>
      <p:ext uri="{BB962C8B-B14F-4D97-AF65-F5344CB8AC3E}">
        <p14:creationId xmlns:p14="http://schemas.microsoft.com/office/powerpoint/2010/main" val="27711937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319BF4D-F0DB-4E8E-9447-44094781F00F}"/>
              </a:ext>
            </a:extLst>
          </p:cNvPr>
          <p:cNvSpPr>
            <a:spLocks noGrp="1"/>
          </p:cNvSpPr>
          <p:nvPr>
            <p:ph type="title"/>
          </p:nvPr>
        </p:nvSpPr>
        <p:spPr>
          <a:xfrm>
            <a:off x="937491" y="0"/>
            <a:ext cx="10058400" cy="1450757"/>
          </a:xfrm>
        </p:spPr>
        <p:txBody>
          <a:bodyPr/>
          <a:lstStyle/>
          <a:p>
            <a:r>
              <a:rPr lang="en-US" b="1">
                <a:solidFill>
                  <a:schemeClr val="tx1"/>
                </a:solidFill>
              </a:rPr>
              <a:t>Hiring and Onboarding</a:t>
            </a:r>
          </a:p>
        </p:txBody>
      </p:sp>
      <p:sp>
        <p:nvSpPr>
          <p:cNvPr id="5" name="Content Placeholder 4">
            <a:extLst>
              <a:ext uri="{FF2B5EF4-FFF2-40B4-BE49-F238E27FC236}">
                <a16:creationId xmlns:a16="http://schemas.microsoft.com/office/drawing/2014/main" id="{B0DE756A-F0DD-461D-AE26-BFF52B192134}"/>
              </a:ext>
            </a:extLst>
          </p:cNvPr>
          <p:cNvSpPr>
            <a:spLocks noGrp="1"/>
          </p:cNvSpPr>
          <p:nvPr>
            <p:ph idx="1"/>
          </p:nvPr>
        </p:nvSpPr>
        <p:spPr>
          <a:xfrm>
            <a:off x="776956" y="1736273"/>
            <a:ext cx="10058400" cy="4023360"/>
          </a:xfrm>
        </p:spPr>
        <p:txBody>
          <a:bodyPr>
            <a:noAutofit/>
          </a:bodyPr>
          <a:lstStyle/>
          <a:p>
            <a:pPr>
              <a:buFont typeface="Wingdings" panose="05000000000000000000" pitchFamily="2" charset="2"/>
              <a:buChar char="§"/>
            </a:pPr>
            <a:r>
              <a:rPr lang="en-US" sz="3200" dirty="0">
                <a:solidFill>
                  <a:schemeClr val="tx1"/>
                </a:solidFill>
              </a:rPr>
              <a:t>Under ADA, employer may:</a:t>
            </a:r>
          </a:p>
          <a:p>
            <a:pPr lvl="1"/>
            <a:r>
              <a:rPr lang="en-US" sz="3200" dirty="0">
                <a:solidFill>
                  <a:schemeClr val="tx1"/>
                </a:solidFill>
              </a:rPr>
              <a:t>screen applicants for COVID-19/symptoms if done post-offer for all applicants entering same job, </a:t>
            </a:r>
            <a:r>
              <a:rPr lang="en-US" sz="3200" u="sng" dirty="0">
                <a:solidFill>
                  <a:schemeClr val="tx1"/>
                </a:solidFill>
              </a:rPr>
              <a:t>not</a:t>
            </a:r>
            <a:r>
              <a:rPr lang="en-US" sz="3200" dirty="0">
                <a:solidFill>
                  <a:schemeClr val="tx1"/>
                </a:solidFill>
              </a:rPr>
              <a:t> pre-offer: </a:t>
            </a:r>
            <a:r>
              <a:rPr lang="en-US" sz="3200" i="1" dirty="0">
                <a:solidFill>
                  <a:srgbClr val="B87932"/>
                </a:solidFill>
              </a:rPr>
              <a:t>WYSK questions C.1 and C.2</a:t>
            </a:r>
          </a:p>
          <a:p>
            <a:pPr lvl="1"/>
            <a:r>
              <a:rPr lang="en-US" sz="3200" dirty="0">
                <a:solidFill>
                  <a:schemeClr val="tx1"/>
                </a:solidFill>
              </a:rPr>
              <a:t>delay start date for job at worksite due to applicant COVID-19/symptoms:  </a:t>
            </a:r>
            <a:r>
              <a:rPr lang="en-US" sz="3200" i="1" dirty="0">
                <a:solidFill>
                  <a:srgbClr val="B87932"/>
                </a:solidFill>
              </a:rPr>
              <a:t>WYSK question C.3</a:t>
            </a:r>
            <a:endParaRPr lang="en-US" sz="3200" dirty="0">
              <a:solidFill>
                <a:srgbClr val="B87932"/>
              </a:solidFill>
            </a:endParaRPr>
          </a:p>
          <a:p>
            <a:pPr lvl="1"/>
            <a:r>
              <a:rPr lang="en-US" sz="3200" dirty="0">
                <a:solidFill>
                  <a:schemeClr val="tx1"/>
                </a:solidFill>
              </a:rPr>
              <a:t>withdraw offer due to applicant COVID-19/symptoms </a:t>
            </a:r>
            <a:r>
              <a:rPr lang="en-US" sz="3200" i="1" dirty="0">
                <a:solidFill>
                  <a:schemeClr val="tx1"/>
                </a:solidFill>
              </a:rPr>
              <a:t>if employer needs immediate start date</a:t>
            </a:r>
            <a:r>
              <a:rPr lang="en-US" sz="3200" dirty="0">
                <a:solidFill>
                  <a:schemeClr val="tx1"/>
                </a:solidFill>
              </a:rPr>
              <a:t>: </a:t>
            </a:r>
            <a:r>
              <a:rPr lang="en-US" sz="3200" i="1" dirty="0">
                <a:solidFill>
                  <a:srgbClr val="B87932"/>
                </a:solidFill>
              </a:rPr>
              <a:t>WYSK question C.4</a:t>
            </a:r>
            <a:endParaRPr lang="en-US" sz="3200" dirty="0">
              <a:solidFill>
                <a:srgbClr val="B87932"/>
              </a:solidFill>
            </a:endParaRPr>
          </a:p>
          <a:p>
            <a:endParaRPr lang="en-US" sz="3200" dirty="0">
              <a:solidFill>
                <a:schemeClr val="accent1"/>
              </a:solidFill>
            </a:endParaRPr>
          </a:p>
          <a:p>
            <a:endParaRPr lang="en-US" sz="3200" dirty="0"/>
          </a:p>
        </p:txBody>
      </p:sp>
    </p:spTree>
    <p:extLst>
      <p:ext uri="{BB962C8B-B14F-4D97-AF65-F5344CB8AC3E}">
        <p14:creationId xmlns:p14="http://schemas.microsoft.com/office/powerpoint/2010/main" val="16101723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C518C-5955-47CA-A8F8-C818841B8A7D}"/>
              </a:ext>
            </a:extLst>
          </p:cNvPr>
          <p:cNvSpPr>
            <a:spLocks noGrp="1"/>
          </p:cNvSpPr>
          <p:nvPr>
            <p:ph type="title"/>
          </p:nvPr>
        </p:nvSpPr>
        <p:spPr>
          <a:xfrm>
            <a:off x="1030780" y="74167"/>
            <a:ext cx="10058400" cy="1450757"/>
          </a:xfrm>
        </p:spPr>
        <p:txBody>
          <a:bodyPr/>
          <a:lstStyle/>
          <a:p>
            <a:r>
              <a:rPr lang="en-US" b="1">
                <a:solidFill>
                  <a:schemeClr val="tx1"/>
                </a:solidFill>
              </a:rPr>
              <a:t>Hiring and Onboarding (cont’d)</a:t>
            </a:r>
            <a:endParaRPr lang="en-US">
              <a:solidFill>
                <a:schemeClr val="tx1"/>
              </a:solidFill>
            </a:endParaRPr>
          </a:p>
        </p:txBody>
      </p:sp>
      <p:sp>
        <p:nvSpPr>
          <p:cNvPr id="3" name="Content Placeholder 2">
            <a:extLst>
              <a:ext uri="{FF2B5EF4-FFF2-40B4-BE49-F238E27FC236}">
                <a16:creationId xmlns:a16="http://schemas.microsoft.com/office/drawing/2014/main" id="{6D9D8685-A9C2-42AB-9E1D-751C7D4CC004}"/>
              </a:ext>
            </a:extLst>
          </p:cNvPr>
          <p:cNvSpPr>
            <a:spLocks noGrp="1"/>
          </p:cNvSpPr>
          <p:nvPr>
            <p:ph idx="1"/>
          </p:nvPr>
        </p:nvSpPr>
        <p:spPr>
          <a:xfrm>
            <a:off x="1078808" y="1845734"/>
            <a:ext cx="10058400" cy="4023360"/>
          </a:xfrm>
        </p:spPr>
        <p:txBody>
          <a:bodyPr>
            <a:normAutofit/>
          </a:bodyPr>
          <a:lstStyle/>
          <a:p>
            <a:pPr>
              <a:buFont typeface="Wingdings" panose="05000000000000000000" pitchFamily="2" charset="2"/>
              <a:buChar char="§"/>
            </a:pPr>
            <a:r>
              <a:rPr lang="en-US" sz="3600" dirty="0">
                <a:solidFill>
                  <a:schemeClr val="tx1"/>
                </a:solidFill>
              </a:rPr>
              <a:t>Under Age Discrimination in Employment Act (ADEA) and Title VII as amended by Pregnancy Discrimination Act (PDA): </a:t>
            </a:r>
          </a:p>
          <a:p>
            <a:pPr lvl="2"/>
            <a:r>
              <a:rPr lang="en-US" sz="3600" dirty="0">
                <a:solidFill>
                  <a:schemeClr val="tx1"/>
                </a:solidFill>
              </a:rPr>
              <a:t>Employer must not unilaterally postpone start date or withdraw job offer based on older age or pregnancy, even if applicant at higher risk of severe illness if contracts COVID-19: </a:t>
            </a:r>
            <a:r>
              <a:rPr lang="en-US" sz="3200" i="1" dirty="0">
                <a:solidFill>
                  <a:srgbClr val="B87932"/>
                </a:solidFill>
              </a:rPr>
              <a:t>WYSK question C.5</a:t>
            </a:r>
            <a:endParaRPr lang="en-US" sz="3200" dirty="0">
              <a:solidFill>
                <a:srgbClr val="B87932"/>
              </a:solidFill>
            </a:endParaRPr>
          </a:p>
          <a:p>
            <a:endParaRPr lang="en-US" sz="3600" dirty="0"/>
          </a:p>
        </p:txBody>
      </p:sp>
    </p:spTree>
    <p:extLst>
      <p:ext uri="{BB962C8B-B14F-4D97-AF65-F5344CB8AC3E}">
        <p14:creationId xmlns:p14="http://schemas.microsoft.com/office/powerpoint/2010/main" val="901740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3583A-52F1-4776-83B6-C0C73C4FB0D0}"/>
              </a:ext>
            </a:extLst>
          </p:cNvPr>
          <p:cNvSpPr>
            <a:spLocks noGrp="1"/>
          </p:cNvSpPr>
          <p:nvPr>
            <p:ph type="title"/>
          </p:nvPr>
        </p:nvSpPr>
        <p:spPr>
          <a:xfrm>
            <a:off x="779159" y="0"/>
            <a:ext cx="10058400" cy="1450757"/>
          </a:xfrm>
        </p:spPr>
        <p:txBody>
          <a:bodyPr/>
          <a:lstStyle/>
          <a:p>
            <a:r>
              <a:rPr lang="en-US" b="1">
                <a:solidFill>
                  <a:schemeClr val="tx1"/>
                </a:solidFill>
              </a:rPr>
              <a:t>Reasonable Accommodation</a:t>
            </a:r>
          </a:p>
        </p:txBody>
      </p:sp>
      <p:sp>
        <p:nvSpPr>
          <p:cNvPr id="3" name="Content Placeholder 2">
            <a:extLst>
              <a:ext uri="{FF2B5EF4-FFF2-40B4-BE49-F238E27FC236}">
                <a16:creationId xmlns:a16="http://schemas.microsoft.com/office/drawing/2014/main" id="{7338F7A6-520F-4BD6-A56A-408620993807}"/>
              </a:ext>
            </a:extLst>
          </p:cNvPr>
          <p:cNvSpPr>
            <a:spLocks noGrp="1"/>
          </p:cNvSpPr>
          <p:nvPr>
            <p:ph idx="1"/>
          </p:nvPr>
        </p:nvSpPr>
        <p:spPr>
          <a:xfrm>
            <a:off x="871877" y="1764145"/>
            <a:ext cx="10220996" cy="4160811"/>
          </a:xfrm>
        </p:spPr>
        <p:txBody>
          <a:bodyPr>
            <a:noAutofit/>
          </a:bodyPr>
          <a:lstStyle/>
          <a:p>
            <a:pPr>
              <a:buFont typeface="Wingdings" panose="05000000000000000000" pitchFamily="2" charset="2"/>
              <a:buChar char="§"/>
            </a:pPr>
            <a:r>
              <a:rPr lang="en-US" sz="2400" dirty="0">
                <a:solidFill>
                  <a:schemeClr val="tx1"/>
                </a:solidFill>
              </a:rPr>
              <a:t>Employee may be entitled to accommodation for pre-existing disability that places employee at higher risk of serious illness from COVID-19, or that is exacerbated by current situation created by pandemic (particularly certain mental illnesses or disorders, e.g., including anxiety disorders, obsessive-compulsive disorders, and PTSD):  </a:t>
            </a:r>
            <a:r>
              <a:rPr lang="en-US" sz="2400" i="1" dirty="0">
                <a:solidFill>
                  <a:srgbClr val="B87932"/>
                </a:solidFill>
              </a:rPr>
              <a:t>WYSK questions D.1., D.2., and G.5. </a:t>
            </a:r>
            <a:endParaRPr lang="en-US" sz="2400" dirty="0">
              <a:solidFill>
                <a:srgbClr val="B87932"/>
              </a:solidFill>
            </a:endParaRPr>
          </a:p>
          <a:p>
            <a:pPr>
              <a:buFont typeface="Wingdings" panose="05000000000000000000" pitchFamily="2" charset="2"/>
              <a:buChar char="§"/>
            </a:pPr>
            <a:r>
              <a:rPr lang="en-US" sz="2400" dirty="0">
                <a:solidFill>
                  <a:schemeClr val="tx1"/>
                </a:solidFill>
              </a:rPr>
              <a:t>“Critical infrastructure workers” and “essential critical workers” have the same accommodation rights as other employees:  </a:t>
            </a:r>
            <a:r>
              <a:rPr lang="en-US" sz="2400" i="1" dirty="0">
                <a:solidFill>
                  <a:srgbClr val="B87932"/>
                </a:solidFill>
              </a:rPr>
              <a:t>WYSK question D.12</a:t>
            </a:r>
            <a:endParaRPr lang="en-US" sz="2400" dirty="0">
              <a:solidFill>
                <a:srgbClr val="B87932"/>
              </a:solidFill>
            </a:endParaRPr>
          </a:p>
          <a:p>
            <a:pPr>
              <a:buFont typeface="Wingdings" panose="05000000000000000000" pitchFamily="2" charset="2"/>
              <a:buChar char="§"/>
            </a:pPr>
            <a:r>
              <a:rPr lang="en-US" sz="2400" dirty="0">
                <a:solidFill>
                  <a:schemeClr val="tx1"/>
                </a:solidFill>
              </a:rPr>
              <a:t>ADA does not require accommodation of employee for association with an individual with a disability:  </a:t>
            </a:r>
            <a:r>
              <a:rPr lang="en-US" sz="2400" i="1" dirty="0">
                <a:solidFill>
                  <a:srgbClr val="B87932"/>
                </a:solidFill>
              </a:rPr>
              <a:t>WYSK question D.13</a:t>
            </a:r>
          </a:p>
          <a:p>
            <a:r>
              <a:rPr lang="en-US" sz="2400" dirty="0">
                <a:solidFill>
                  <a:srgbClr val="B87932"/>
                </a:solidFill>
              </a:rPr>
              <a:t>NOTE:</a:t>
            </a:r>
            <a:r>
              <a:rPr lang="en-US" sz="2400" dirty="0">
                <a:solidFill>
                  <a:schemeClr val="accent1"/>
                </a:solidFill>
              </a:rPr>
              <a:t>  </a:t>
            </a:r>
            <a:r>
              <a:rPr lang="en-US" sz="2400" dirty="0">
                <a:solidFill>
                  <a:schemeClr val="tx1"/>
                </a:solidFill>
              </a:rPr>
              <a:t>EEOC has not addressed whether someone with COVID-19 is an “individual with a disability” under the ADA</a:t>
            </a:r>
          </a:p>
          <a:p>
            <a:endParaRPr lang="en-US" sz="2400" dirty="0"/>
          </a:p>
          <a:p>
            <a:endParaRPr lang="en-US" sz="2400" dirty="0"/>
          </a:p>
        </p:txBody>
      </p:sp>
    </p:spTree>
    <p:extLst>
      <p:ext uri="{BB962C8B-B14F-4D97-AF65-F5344CB8AC3E}">
        <p14:creationId xmlns:p14="http://schemas.microsoft.com/office/powerpoint/2010/main" val="40587866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3583A-52F1-4776-83B6-C0C73C4FB0D0}"/>
              </a:ext>
            </a:extLst>
          </p:cNvPr>
          <p:cNvSpPr>
            <a:spLocks noGrp="1"/>
          </p:cNvSpPr>
          <p:nvPr>
            <p:ph type="title"/>
          </p:nvPr>
        </p:nvSpPr>
        <p:spPr>
          <a:xfrm>
            <a:off x="829425" y="0"/>
            <a:ext cx="10058400" cy="1450757"/>
          </a:xfrm>
        </p:spPr>
        <p:txBody>
          <a:bodyPr/>
          <a:lstStyle/>
          <a:p>
            <a:r>
              <a:rPr lang="en-US" b="1">
                <a:solidFill>
                  <a:schemeClr val="tx1"/>
                </a:solidFill>
              </a:rPr>
              <a:t>Reasonable Accommodation (cont’d)</a:t>
            </a:r>
          </a:p>
        </p:txBody>
      </p:sp>
      <p:sp>
        <p:nvSpPr>
          <p:cNvPr id="3" name="Content Placeholder 2">
            <a:extLst>
              <a:ext uri="{FF2B5EF4-FFF2-40B4-BE49-F238E27FC236}">
                <a16:creationId xmlns:a16="http://schemas.microsoft.com/office/drawing/2014/main" id="{7338F7A6-520F-4BD6-A56A-408620993807}"/>
              </a:ext>
            </a:extLst>
          </p:cNvPr>
          <p:cNvSpPr>
            <a:spLocks noGrp="1"/>
          </p:cNvSpPr>
          <p:nvPr>
            <p:ph idx="1"/>
          </p:nvPr>
        </p:nvSpPr>
        <p:spPr>
          <a:xfrm>
            <a:off x="1097280" y="1854970"/>
            <a:ext cx="10058400" cy="4023360"/>
          </a:xfrm>
        </p:spPr>
        <p:txBody>
          <a:bodyPr>
            <a:normAutofit fontScale="85000" lnSpcReduction="20000"/>
          </a:bodyPr>
          <a:lstStyle/>
          <a:p>
            <a:pPr>
              <a:buFont typeface="Wingdings" panose="05000000000000000000" pitchFamily="2" charset="2"/>
              <a:buChar char="§"/>
            </a:pPr>
            <a:r>
              <a:rPr lang="en-US" sz="3000" dirty="0">
                <a:solidFill>
                  <a:schemeClr val="tx1"/>
                </a:solidFill>
              </a:rPr>
              <a:t>Possible approaches for </a:t>
            </a:r>
            <a:r>
              <a:rPr lang="en-US" sz="3000" b="1" i="1" dirty="0">
                <a:solidFill>
                  <a:schemeClr val="tx1"/>
                </a:solidFill>
              </a:rPr>
              <a:t>inviting </a:t>
            </a:r>
            <a:r>
              <a:rPr lang="en-US" sz="3000" dirty="0">
                <a:solidFill>
                  <a:schemeClr val="tx1"/>
                </a:solidFill>
              </a:rPr>
              <a:t>employees – if they wish – to request disability accommodations, or flexibilities to meet other needs, due to pandemic: </a:t>
            </a:r>
            <a:r>
              <a:rPr lang="en-US" sz="3000" i="1" dirty="0">
                <a:solidFill>
                  <a:srgbClr val="B87932"/>
                </a:solidFill>
              </a:rPr>
              <a:t>WYSK question G.6 </a:t>
            </a:r>
            <a:endParaRPr lang="en-US" sz="3000" dirty="0">
              <a:solidFill>
                <a:srgbClr val="B87932"/>
              </a:solidFill>
            </a:endParaRPr>
          </a:p>
          <a:p>
            <a:pPr>
              <a:buFont typeface="Wingdings" panose="05000000000000000000" pitchFamily="2" charset="2"/>
              <a:buChar char="§"/>
            </a:pPr>
            <a:r>
              <a:rPr lang="en-US" sz="3000" dirty="0">
                <a:solidFill>
                  <a:schemeClr val="tx1"/>
                </a:solidFill>
              </a:rPr>
              <a:t>Employee still required to request accommodation: </a:t>
            </a:r>
            <a:r>
              <a:rPr lang="en-US" sz="3000" i="1" dirty="0">
                <a:solidFill>
                  <a:srgbClr val="B87932"/>
                </a:solidFill>
              </a:rPr>
              <a:t>WYSK question G.3</a:t>
            </a:r>
            <a:endParaRPr lang="en-US" sz="3000" dirty="0">
              <a:solidFill>
                <a:srgbClr val="B87932"/>
              </a:solidFill>
            </a:endParaRPr>
          </a:p>
          <a:p>
            <a:pPr>
              <a:buFont typeface="Wingdings" panose="05000000000000000000" pitchFamily="2" charset="2"/>
              <a:buChar char="§"/>
            </a:pPr>
            <a:r>
              <a:rPr lang="en-US" sz="3000" dirty="0">
                <a:solidFill>
                  <a:schemeClr val="tx1"/>
                </a:solidFill>
              </a:rPr>
              <a:t>Employer still may conduct an interactive process, including requesting medical documentation, to determine if has disability and needs accommodation: </a:t>
            </a:r>
            <a:r>
              <a:rPr lang="en-US" sz="3000" i="1" dirty="0">
                <a:solidFill>
                  <a:srgbClr val="B87932"/>
                </a:solidFill>
              </a:rPr>
              <a:t>WYSK questions D.5. and D.6.  </a:t>
            </a:r>
            <a:r>
              <a:rPr lang="en-US" sz="3000" dirty="0">
                <a:solidFill>
                  <a:srgbClr val="B87932"/>
                </a:solidFill>
              </a:rPr>
              <a:t> </a:t>
            </a:r>
          </a:p>
          <a:p>
            <a:pPr>
              <a:buFont typeface="Wingdings" panose="05000000000000000000" pitchFamily="2" charset="2"/>
              <a:buChar char="§"/>
            </a:pPr>
            <a:r>
              <a:rPr lang="en-US" sz="3000" dirty="0">
                <a:solidFill>
                  <a:schemeClr val="tx1"/>
                </a:solidFill>
              </a:rPr>
              <a:t>COVID-19 circumstances may delay usual processing of accommodation requests:  </a:t>
            </a:r>
            <a:r>
              <a:rPr lang="en-US" sz="3000" i="1" dirty="0">
                <a:solidFill>
                  <a:srgbClr val="B87932"/>
                </a:solidFill>
              </a:rPr>
              <a:t>Pandemic Preparedness question III.B.14</a:t>
            </a:r>
            <a:endParaRPr lang="en-US" sz="3000" dirty="0">
              <a:solidFill>
                <a:srgbClr val="B87932"/>
              </a:solidFill>
            </a:endParaRPr>
          </a:p>
          <a:p>
            <a:pPr>
              <a:buFont typeface="Wingdings" panose="05000000000000000000" pitchFamily="2" charset="2"/>
              <a:buChar char="§"/>
            </a:pPr>
            <a:r>
              <a:rPr lang="en-US" sz="3000" dirty="0">
                <a:solidFill>
                  <a:schemeClr val="tx1"/>
                </a:solidFill>
              </a:rPr>
              <a:t>Circumstances created by pandemic and workplace shutdown may be relevant to undue hardship:  </a:t>
            </a:r>
            <a:r>
              <a:rPr lang="en-US" sz="3000" i="1" dirty="0">
                <a:solidFill>
                  <a:srgbClr val="B87932"/>
                </a:solidFill>
              </a:rPr>
              <a:t>WYSK questions D.9-D.11</a:t>
            </a:r>
            <a:endParaRPr lang="en-US" sz="3000" dirty="0">
              <a:solidFill>
                <a:srgbClr val="B87932"/>
              </a:solidFill>
            </a:endParaRPr>
          </a:p>
          <a:p>
            <a:endParaRPr lang="en-US" sz="2400" dirty="0"/>
          </a:p>
        </p:txBody>
      </p:sp>
    </p:spTree>
    <p:extLst>
      <p:ext uri="{BB962C8B-B14F-4D97-AF65-F5344CB8AC3E}">
        <p14:creationId xmlns:p14="http://schemas.microsoft.com/office/powerpoint/2010/main" val="27202992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3583A-52F1-4776-83B6-C0C73C4FB0D0}"/>
              </a:ext>
            </a:extLst>
          </p:cNvPr>
          <p:cNvSpPr>
            <a:spLocks noGrp="1"/>
          </p:cNvSpPr>
          <p:nvPr>
            <p:ph type="title"/>
          </p:nvPr>
        </p:nvSpPr>
        <p:spPr>
          <a:xfrm>
            <a:off x="894081" y="-82851"/>
            <a:ext cx="10058400" cy="1450757"/>
          </a:xfrm>
        </p:spPr>
        <p:txBody>
          <a:bodyPr/>
          <a:lstStyle/>
          <a:p>
            <a:r>
              <a:rPr lang="en-US" b="1">
                <a:solidFill>
                  <a:schemeClr val="tx1"/>
                </a:solidFill>
              </a:rPr>
              <a:t>Reasonable Accommodation (cont’d)</a:t>
            </a:r>
          </a:p>
        </p:txBody>
      </p:sp>
      <p:sp>
        <p:nvSpPr>
          <p:cNvPr id="3" name="Content Placeholder 2">
            <a:extLst>
              <a:ext uri="{FF2B5EF4-FFF2-40B4-BE49-F238E27FC236}">
                <a16:creationId xmlns:a16="http://schemas.microsoft.com/office/drawing/2014/main" id="{7338F7A6-520F-4BD6-A56A-408620993807}"/>
              </a:ext>
            </a:extLst>
          </p:cNvPr>
          <p:cNvSpPr>
            <a:spLocks noGrp="1"/>
          </p:cNvSpPr>
          <p:nvPr>
            <p:ph idx="1"/>
          </p:nvPr>
        </p:nvSpPr>
        <p:spPr>
          <a:xfrm>
            <a:off x="1066800" y="1753370"/>
            <a:ext cx="10058400" cy="4023360"/>
          </a:xfrm>
        </p:spPr>
        <p:txBody>
          <a:bodyPr>
            <a:noAutofit/>
          </a:bodyPr>
          <a:lstStyle/>
          <a:p>
            <a:pPr>
              <a:buFont typeface="Wingdings" panose="05000000000000000000" pitchFamily="2" charset="2"/>
              <a:buChar char="§"/>
            </a:pPr>
            <a:r>
              <a:rPr lang="en-US" sz="2400" dirty="0">
                <a:solidFill>
                  <a:schemeClr val="tx1"/>
                </a:solidFill>
              </a:rPr>
              <a:t>Telework, leave, and reassignment may be reasonable accommodations for disabilities that require staying out of workplace:  </a:t>
            </a:r>
            <a:r>
              <a:rPr lang="en-US" sz="2400" i="1" dirty="0">
                <a:solidFill>
                  <a:srgbClr val="B87932"/>
                </a:solidFill>
              </a:rPr>
              <a:t>WYSK question G.4</a:t>
            </a:r>
          </a:p>
          <a:p>
            <a:pPr>
              <a:buFont typeface="Wingdings" panose="05000000000000000000" pitchFamily="2" charset="2"/>
              <a:buChar char="§"/>
            </a:pPr>
            <a:r>
              <a:rPr lang="en-US" sz="2400" dirty="0">
                <a:solidFill>
                  <a:schemeClr val="tx1"/>
                </a:solidFill>
              </a:rPr>
              <a:t>Examples of accommodations for disabilities to allow individuals to remain in the workplace:  </a:t>
            </a:r>
            <a:r>
              <a:rPr lang="en-US" sz="2400" i="1" dirty="0">
                <a:solidFill>
                  <a:srgbClr val="B87932"/>
                </a:solidFill>
              </a:rPr>
              <a:t>WYSK questions D.1. and G.5</a:t>
            </a:r>
            <a:endParaRPr lang="en-US" sz="2400" dirty="0">
              <a:solidFill>
                <a:srgbClr val="B87932"/>
              </a:solidFill>
            </a:endParaRPr>
          </a:p>
          <a:p>
            <a:pPr>
              <a:buFont typeface="Wingdings" panose="05000000000000000000" pitchFamily="2" charset="2"/>
              <a:buChar char="§"/>
            </a:pPr>
            <a:r>
              <a:rPr lang="en-US" sz="2400" dirty="0">
                <a:solidFill>
                  <a:schemeClr val="tx1"/>
                </a:solidFill>
              </a:rPr>
              <a:t>If employer recalls employee to work, continued telework need not be granted as accommodation unless ADA requirements met</a:t>
            </a:r>
          </a:p>
          <a:p>
            <a:pPr lvl="1">
              <a:buFont typeface="Wingdings" panose="05000000000000000000" pitchFamily="2" charset="2"/>
              <a:buChar char="Ø"/>
            </a:pPr>
            <a:r>
              <a:rPr lang="en-US" sz="2400" dirty="0">
                <a:solidFill>
                  <a:schemeClr val="tx1"/>
                </a:solidFill>
              </a:rPr>
              <a:t>Employer can restore essential functions if they were temporarily altered due to mandatory telework: </a:t>
            </a:r>
            <a:r>
              <a:rPr lang="en-US" sz="2400" dirty="0">
                <a:solidFill>
                  <a:srgbClr val="B87932"/>
                </a:solidFill>
              </a:rPr>
              <a:t> </a:t>
            </a:r>
            <a:r>
              <a:rPr lang="en-US" sz="2400" i="1" dirty="0">
                <a:solidFill>
                  <a:srgbClr val="B87932"/>
                </a:solidFill>
              </a:rPr>
              <a:t>3/27/20 webinar question 21</a:t>
            </a:r>
            <a:endParaRPr lang="en-US" sz="2400" dirty="0">
              <a:solidFill>
                <a:srgbClr val="B87932"/>
              </a:solidFill>
            </a:endParaRPr>
          </a:p>
          <a:p>
            <a:pPr lvl="1">
              <a:buFont typeface="Wingdings" panose="05000000000000000000" pitchFamily="2" charset="2"/>
              <a:buChar char="Ø"/>
            </a:pPr>
            <a:r>
              <a:rPr lang="en-US" sz="2400" dirty="0">
                <a:solidFill>
                  <a:schemeClr val="tx1"/>
                </a:solidFill>
              </a:rPr>
              <a:t>Whether telework was effective during pandemic conditions may be relevant to deciding employee’s request for telework after workplace re-opens:  </a:t>
            </a:r>
            <a:r>
              <a:rPr lang="en-US" sz="2400" i="1" dirty="0">
                <a:solidFill>
                  <a:srgbClr val="B87932"/>
                </a:solidFill>
              </a:rPr>
              <a:t>3/27/20 webinar question 22</a:t>
            </a:r>
            <a:r>
              <a:rPr lang="en-US" sz="2400" dirty="0">
                <a:solidFill>
                  <a:srgbClr val="B87932"/>
                </a:solidFill>
              </a:rPr>
              <a:t> </a:t>
            </a:r>
          </a:p>
          <a:p>
            <a:endParaRPr lang="en-US" sz="2400" dirty="0"/>
          </a:p>
        </p:txBody>
      </p:sp>
    </p:spTree>
    <p:extLst>
      <p:ext uri="{BB962C8B-B14F-4D97-AF65-F5344CB8AC3E}">
        <p14:creationId xmlns:p14="http://schemas.microsoft.com/office/powerpoint/2010/main" val="21919981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4D11E-B185-437D-A1E1-4017A0A2946C}"/>
              </a:ext>
            </a:extLst>
          </p:cNvPr>
          <p:cNvSpPr>
            <a:spLocks noGrp="1"/>
          </p:cNvSpPr>
          <p:nvPr>
            <p:ph type="title"/>
          </p:nvPr>
        </p:nvSpPr>
        <p:spPr/>
        <p:txBody>
          <a:bodyPr>
            <a:noAutofit/>
          </a:bodyPr>
          <a:lstStyle/>
          <a:p>
            <a:r>
              <a:rPr lang="en-US" sz="3600" b="1" dirty="0">
                <a:solidFill>
                  <a:schemeClr val="tx1"/>
                </a:solidFill>
              </a:rPr>
              <a:t>Infection Control/Personal Protective Gear/Vaccine Requirements – Disability and Religious Accommodation</a:t>
            </a:r>
          </a:p>
        </p:txBody>
      </p:sp>
      <p:sp>
        <p:nvSpPr>
          <p:cNvPr id="3" name="Content Placeholder 2">
            <a:extLst>
              <a:ext uri="{FF2B5EF4-FFF2-40B4-BE49-F238E27FC236}">
                <a16:creationId xmlns:a16="http://schemas.microsoft.com/office/drawing/2014/main" id="{0F6E3C03-B350-4F1E-866C-0BEF8652C9B1}"/>
              </a:ext>
            </a:extLst>
          </p:cNvPr>
          <p:cNvSpPr>
            <a:spLocks noGrp="1"/>
          </p:cNvSpPr>
          <p:nvPr>
            <p:ph idx="1"/>
          </p:nvPr>
        </p:nvSpPr>
        <p:spPr/>
        <p:txBody>
          <a:bodyPr>
            <a:noAutofit/>
          </a:bodyPr>
          <a:lstStyle/>
          <a:p>
            <a:pPr>
              <a:buFont typeface="Wingdings" panose="05000000000000000000" pitchFamily="2" charset="2"/>
              <a:buChar char="§"/>
            </a:pPr>
            <a:r>
              <a:rPr lang="en-US" sz="3200" dirty="0">
                <a:solidFill>
                  <a:schemeClr val="tx1"/>
                </a:solidFill>
              </a:rPr>
              <a:t>Employer may require infection control measures (e.g., frequent handwashing) and protective gear (e.g., masks, gloves), but employees may be entitled to disability/religious accommodation: </a:t>
            </a:r>
            <a:r>
              <a:rPr lang="en-US" sz="3200" i="1" dirty="0">
                <a:solidFill>
                  <a:srgbClr val="B87932"/>
                </a:solidFill>
              </a:rPr>
              <a:t>WYSK question G.2 and Pandemic Preparedness questions III.B.11 and 12</a:t>
            </a:r>
            <a:endParaRPr lang="en-US" sz="3200" dirty="0">
              <a:solidFill>
                <a:srgbClr val="B87932"/>
              </a:solidFill>
            </a:endParaRPr>
          </a:p>
          <a:p>
            <a:pPr>
              <a:buFont typeface="Wingdings" panose="05000000000000000000" pitchFamily="2" charset="2"/>
              <a:buChar char="§"/>
            </a:pPr>
            <a:r>
              <a:rPr lang="en-US" sz="3200" dirty="0">
                <a:solidFill>
                  <a:schemeClr val="tx1"/>
                </a:solidFill>
              </a:rPr>
              <a:t>If mandatory vaccination policy, must consider disability/religious accommodation requests:             </a:t>
            </a:r>
            <a:r>
              <a:rPr lang="en-US" sz="3200" i="1" dirty="0">
                <a:solidFill>
                  <a:srgbClr val="B87932"/>
                </a:solidFill>
              </a:rPr>
              <a:t>Pandemic Preparedness question III.B.13</a:t>
            </a:r>
            <a:endParaRPr lang="en-US" sz="3200" dirty="0">
              <a:solidFill>
                <a:srgbClr val="B87932"/>
              </a:solidFill>
            </a:endParaRPr>
          </a:p>
          <a:p>
            <a:r>
              <a:rPr lang="en-US" sz="3200" b="1" dirty="0"/>
              <a:t> </a:t>
            </a:r>
            <a:endParaRPr lang="en-US" sz="3200" dirty="0"/>
          </a:p>
          <a:p>
            <a:endParaRPr lang="en-US" sz="3200" dirty="0"/>
          </a:p>
          <a:p>
            <a:endParaRPr lang="en-US" sz="3200" dirty="0"/>
          </a:p>
          <a:p>
            <a:endParaRPr lang="en-US" sz="3200" dirty="0"/>
          </a:p>
        </p:txBody>
      </p:sp>
    </p:spTree>
    <p:extLst>
      <p:ext uri="{BB962C8B-B14F-4D97-AF65-F5344CB8AC3E}">
        <p14:creationId xmlns:p14="http://schemas.microsoft.com/office/powerpoint/2010/main" val="3158531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3583A-52F1-4776-83B6-C0C73C4FB0D0}"/>
              </a:ext>
            </a:extLst>
          </p:cNvPr>
          <p:cNvSpPr>
            <a:spLocks noGrp="1"/>
          </p:cNvSpPr>
          <p:nvPr>
            <p:ph type="title"/>
          </p:nvPr>
        </p:nvSpPr>
        <p:spPr>
          <a:xfrm>
            <a:off x="851095" y="-267312"/>
            <a:ext cx="9822766" cy="1450757"/>
          </a:xfrm>
        </p:spPr>
        <p:txBody>
          <a:bodyPr/>
          <a:lstStyle/>
          <a:p>
            <a:r>
              <a:rPr lang="en-US" b="1">
                <a:solidFill>
                  <a:schemeClr val="tx1"/>
                </a:solidFill>
              </a:rPr>
              <a:t>Age</a:t>
            </a:r>
          </a:p>
        </p:txBody>
      </p:sp>
      <p:sp>
        <p:nvSpPr>
          <p:cNvPr id="3" name="Content Placeholder 2">
            <a:extLst>
              <a:ext uri="{FF2B5EF4-FFF2-40B4-BE49-F238E27FC236}">
                <a16:creationId xmlns:a16="http://schemas.microsoft.com/office/drawing/2014/main" id="{7338F7A6-520F-4BD6-A56A-408620993807}"/>
              </a:ext>
            </a:extLst>
          </p:cNvPr>
          <p:cNvSpPr>
            <a:spLocks noGrp="1"/>
          </p:cNvSpPr>
          <p:nvPr>
            <p:ph idx="1"/>
          </p:nvPr>
        </p:nvSpPr>
        <p:spPr>
          <a:xfrm>
            <a:off x="974188" y="1740225"/>
            <a:ext cx="10058400" cy="4023360"/>
          </a:xfrm>
        </p:spPr>
        <p:txBody>
          <a:bodyPr>
            <a:noAutofit/>
          </a:bodyPr>
          <a:lstStyle/>
          <a:p>
            <a:pPr>
              <a:buFont typeface="Wingdings" panose="05000000000000000000" pitchFamily="2" charset="2"/>
              <a:buChar char="§"/>
            </a:pPr>
            <a:r>
              <a:rPr lang="en-US" sz="3200" dirty="0">
                <a:solidFill>
                  <a:schemeClr val="tx1"/>
                </a:solidFill>
              </a:rPr>
              <a:t>Under ADEA, which prohibits age discrimination against those age 40+, employer may not involuntarily exclude older workers based on age-related risk of more severe illness from COVID-19:   </a:t>
            </a:r>
            <a:r>
              <a:rPr lang="en-US" sz="3200" i="1" dirty="0">
                <a:solidFill>
                  <a:srgbClr val="B87932"/>
                </a:solidFill>
              </a:rPr>
              <a:t>WYSK question H.1</a:t>
            </a:r>
          </a:p>
          <a:p>
            <a:pPr>
              <a:buFont typeface="Wingdings" panose="05000000000000000000" pitchFamily="2" charset="2"/>
              <a:buChar char="§"/>
            </a:pPr>
            <a:r>
              <a:rPr lang="en-US" sz="3200" dirty="0">
                <a:solidFill>
                  <a:schemeClr val="tx1"/>
                </a:solidFill>
              </a:rPr>
              <a:t>ADEA allows more favorable treatment of older workers based on age, so employers may choose to offer flexibility to older employees based on age, even if deny to younger employees over 40:  </a:t>
            </a:r>
            <a:r>
              <a:rPr lang="en-US" sz="3200" i="1" dirty="0">
                <a:solidFill>
                  <a:srgbClr val="B87932"/>
                </a:solidFill>
              </a:rPr>
              <a:t>WYSK question H.1</a:t>
            </a:r>
          </a:p>
          <a:p>
            <a:endParaRPr lang="en-US" sz="3200" dirty="0"/>
          </a:p>
        </p:txBody>
      </p:sp>
    </p:spTree>
    <p:extLst>
      <p:ext uri="{BB962C8B-B14F-4D97-AF65-F5344CB8AC3E}">
        <p14:creationId xmlns:p14="http://schemas.microsoft.com/office/powerpoint/2010/main" val="40295005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64F6ED-2FF7-4E58-87DB-E4A1B59A593B}"/>
              </a:ext>
            </a:extLst>
          </p:cNvPr>
          <p:cNvSpPr>
            <a:spLocks noGrp="1"/>
          </p:cNvSpPr>
          <p:nvPr>
            <p:ph type="title"/>
          </p:nvPr>
        </p:nvSpPr>
        <p:spPr>
          <a:xfrm>
            <a:off x="958735" y="-138270"/>
            <a:ext cx="9893993" cy="1450757"/>
          </a:xfrm>
        </p:spPr>
        <p:txBody>
          <a:bodyPr/>
          <a:lstStyle/>
          <a:p>
            <a:r>
              <a:rPr lang="en-US" b="1">
                <a:solidFill>
                  <a:schemeClr val="tx1"/>
                </a:solidFill>
              </a:rPr>
              <a:t>Age</a:t>
            </a:r>
            <a:endParaRPr lang="en-US"/>
          </a:p>
        </p:txBody>
      </p:sp>
      <p:sp>
        <p:nvSpPr>
          <p:cNvPr id="3" name="Content Placeholder 2">
            <a:extLst>
              <a:ext uri="{FF2B5EF4-FFF2-40B4-BE49-F238E27FC236}">
                <a16:creationId xmlns:a16="http://schemas.microsoft.com/office/drawing/2014/main" id="{9C685FC6-695E-4D11-8A7E-8DB54FA50388}"/>
              </a:ext>
            </a:extLst>
          </p:cNvPr>
          <p:cNvSpPr>
            <a:spLocks noGrp="1"/>
          </p:cNvSpPr>
          <p:nvPr>
            <p:ph idx="1"/>
          </p:nvPr>
        </p:nvSpPr>
        <p:spPr/>
        <p:txBody>
          <a:bodyPr>
            <a:noAutofit/>
          </a:bodyPr>
          <a:lstStyle/>
          <a:p>
            <a:pPr>
              <a:buFont typeface="Wingdings" panose="05000000000000000000" pitchFamily="2" charset="2"/>
              <a:buChar char="§"/>
            </a:pPr>
            <a:r>
              <a:rPr lang="en-US" sz="3200" dirty="0">
                <a:solidFill>
                  <a:schemeClr val="tx1"/>
                </a:solidFill>
              </a:rPr>
              <a:t>But there is no ADEA right to accommodation based on age/age-related risks from COVID-19.  </a:t>
            </a:r>
          </a:p>
          <a:p>
            <a:pPr lvl="1">
              <a:buFont typeface="Wingdings" panose="05000000000000000000" pitchFamily="2" charset="2"/>
              <a:buChar char="Ø"/>
            </a:pPr>
            <a:r>
              <a:rPr lang="en-US" sz="3200" dirty="0">
                <a:solidFill>
                  <a:schemeClr val="tx1"/>
                </a:solidFill>
              </a:rPr>
              <a:t>Older workers, however, may of course request ADA accommodation for medical conditions:  </a:t>
            </a:r>
            <a:r>
              <a:rPr lang="en-US" sz="3200" i="1" dirty="0">
                <a:solidFill>
                  <a:srgbClr val="B87932"/>
                </a:solidFill>
              </a:rPr>
              <a:t>WYSK question H.1</a:t>
            </a:r>
            <a:endParaRPr lang="en-US" sz="3200" dirty="0">
              <a:solidFill>
                <a:srgbClr val="B87932"/>
              </a:solidFill>
            </a:endParaRPr>
          </a:p>
          <a:p>
            <a:pPr>
              <a:buFont typeface="Wingdings" panose="05000000000000000000" pitchFamily="2" charset="2"/>
              <a:buChar char="§"/>
            </a:pPr>
            <a:r>
              <a:rPr lang="en-US" sz="3200" dirty="0">
                <a:solidFill>
                  <a:schemeClr val="tx1"/>
                </a:solidFill>
              </a:rPr>
              <a:t>No disparate treatment based on older age if offering flexibilities to comparable workers:  </a:t>
            </a:r>
            <a:r>
              <a:rPr lang="en-US" sz="3200" i="1" dirty="0">
                <a:solidFill>
                  <a:srgbClr val="B87932"/>
                </a:solidFill>
              </a:rPr>
              <a:t>3/27/20 webinar question 12</a:t>
            </a:r>
            <a:endParaRPr lang="en-US" sz="3200" dirty="0">
              <a:solidFill>
                <a:srgbClr val="B87932"/>
              </a:solidFill>
            </a:endParaRPr>
          </a:p>
          <a:p>
            <a:r>
              <a:rPr lang="en-US" sz="3200" b="1" dirty="0">
                <a:solidFill>
                  <a:schemeClr val="accent2"/>
                </a:solidFill>
              </a:rPr>
              <a:t> </a:t>
            </a:r>
            <a:endParaRPr lang="en-US" sz="3200" dirty="0">
              <a:solidFill>
                <a:schemeClr val="accent2"/>
              </a:solidFill>
            </a:endParaRPr>
          </a:p>
          <a:p>
            <a:endParaRPr lang="en-US" sz="3200" dirty="0"/>
          </a:p>
        </p:txBody>
      </p:sp>
    </p:spTree>
    <p:extLst>
      <p:ext uri="{BB962C8B-B14F-4D97-AF65-F5344CB8AC3E}">
        <p14:creationId xmlns:p14="http://schemas.microsoft.com/office/powerpoint/2010/main" val="8806377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1CCFF-E980-45BE-816E-2AC87D1D09A6}"/>
              </a:ext>
            </a:extLst>
          </p:cNvPr>
          <p:cNvSpPr>
            <a:spLocks noGrp="1"/>
          </p:cNvSpPr>
          <p:nvPr>
            <p:ph type="title"/>
          </p:nvPr>
        </p:nvSpPr>
        <p:spPr>
          <a:xfrm>
            <a:off x="362113" y="-126671"/>
            <a:ext cx="4002275" cy="896812"/>
          </a:xfrm>
        </p:spPr>
        <p:txBody>
          <a:bodyPr>
            <a:normAutofit/>
          </a:bodyPr>
          <a:lstStyle/>
          <a:p>
            <a:pPr>
              <a:lnSpc>
                <a:spcPct val="100000"/>
              </a:lnSpc>
            </a:pPr>
            <a:r>
              <a:rPr lang="en-US" sz="3600" b="1">
                <a:solidFill>
                  <a:schemeClr val="tx1"/>
                </a:solidFill>
              </a:rPr>
              <a:t>EEOC Resources</a:t>
            </a:r>
          </a:p>
        </p:txBody>
      </p:sp>
      <p:sp>
        <p:nvSpPr>
          <p:cNvPr id="3" name="Content Placeholder 2">
            <a:extLst>
              <a:ext uri="{FF2B5EF4-FFF2-40B4-BE49-F238E27FC236}">
                <a16:creationId xmlns:a16="http://schemas.microsoft.com/office/drawing/2014/main" id="{F321A8E5-141C-4F1F-94D0-4B519F276499}"/>
              </a:ext>
            </a:extLst>
          </p:cNvPr>
          <p:cNvSpPr>
            <a:spLocks noGrp="1"/>
          </p:cNvSpPr>
          <p:nvPr>
            <p:ph idx="1"/>
          </p:nvPr>
        </p:nvSpPr>
        <p:spPr>
          <a:xfrm>
            <a:off x="829422" y="848196"/>
            <a:ext cx="10817597" cy="5161607"/>
          </a:xfrm>
        </p:spPr>
        <p:txBody>
          <a:bodyPr>
            <a:noAutofit/>
          </a:bodyPr>
          <a:lstStyle/>
          <a:p>
            <a:r>
              <a:rPr lang="en-US" sz="2400" b="1">
                <a:solidFill>
                  <a:schemeClr val="tx1"/>
                </a:solidFill>
              </a:rPr>
              <a:t>All EEOC resources on COVID-19:  </a:t>
            </a:r>
            <a:r>
              <a:rPr lang="en-US" sz="2400">
                <a:hlinkClick r:id="rId2"/>
              </a:rPr>
              <a:t>www.eeoc.gov/coronavirus</a:t>
            </a:r>
            <a:r>
              <a:rPr lang="en-US" sz="2400"/>
              <a:t>.  </a:t>
            </a:r>
            <a:r>
              <a:rPr lang="en-US" sz="2400" b="1">
                <a:solidFill>
                  <a:schemeClr val="tx1"/>
                </a:solidFill>
              </a:rPr>
              <a:t>Including:</a:t>
            </a:r>
          </a:p>
          <a:p>
            <a:pPr>
              <a:buFont typeface="Wingdings" panose="05000000000000000000" pitchFamily="2" charset="2"/>
              <a:buChar char="v"/>
            </a:pPr>
            <a:endParaRPr lang="en-US" sz="2400" b="1"/>
          </a:p>
          <a:p>
            <a:pPr>
              <a:buFont typeface="Wingdings" panose="05000000000000000000" pitchFamily="2" charset="2"/>
              <a:buChar char="v"/>
            </a:pPr>
            <a:r>
              <a:rPr lang="en-US" sz="2400" b="1">
                <a:solidFill>
                  <a:schemeClr val="tx1"/>
                </a:solidFill>
              </a:rPr>
              <a:t>COVID-19 “Ask the EEOC” free recorded webinar with written transcript</a:t>
            </a:r>
          </a:p>
          <a:p>
            <a:r>
              <a:rPr lang="en-US" sz="2400">
                <a:hlinkClick r:id="rId3"/>
              </a:rPr>
              <a:t>https://www.eeoc.gov/transcript-march-27-2020-outreach-webinar</a:t>
            </a:r>
            <a:r>
              <a:rPr lang="en-US" sz="2400"/>
              <a:t> </a:t>
            </a:r>
          </a:p>
          <a:p>
            <a:pPr>
              <a:lnSpc>
                <a:spcPct val="110000"/>
              </a:lnSpc>
              <a:buFont typeface="Wingdings" panose="05000000000000000000" pitchFamily="2" charset="2"/>
              <a:buChar char="v"/>
            </a:pPr>
            <a:r>
              <a:rPr lang="en-US" sz="2400" b="1">
                <a:solidFill>
                  <a:schemeClr val="tx1"/>
                </a:solidFill>
              </a:rPr>
              <a:t>What You Should Know About COVID-19 and the ADA, the Rehabilitation Act,                       and Other EEO Laws </a:t>
            </a:r>
          </a:p>
          <a:p>
            <a:pPr>
              <a:lnSpc>
                <a:spcPct val="110000"/>
              </a:lnSpc>
            </a:pPr>
            <a:r>
              <a:rPr lang="en-US" sz="2400">
                <a:hlinkClick r:id="rId4"/>
              </a:rPr>
              <a:t>https://www.eeoc.gov/wysk/what-you-should-know-about-covid-19-and-ada-rehabilitation-act-and-other-eeo-laws</a:t>
            </a:r>
            <a:r>
              <a:rPr lang="en-US" sz="2400"/>
              <a:t> </a:t>
            </a:r>
            <a:r>
              <a:rPr lang="en-US" sz="2400">
                <a:solidFill>
                  <a:schemeClr val="tx1"/>
                </a:solidFill>
              </a:rPr>
              <a:t>(check here for updates)</a:t>
            </a:r>
          </a:p>
          <a:p>
            <a:pPr>
              <a:lnSpc>
                <a:spcPct val="110000"/>
              </a:lnSpc>
              <a:buFont typeface="Wingdings" panose="05000000000000000000" pitchFamily="2" charset="2"/>
              <a:buChar char="v"/>
            </a:pPr>
            <a:r>
              <a:rPr lang="en-US" sz="2400" b="1">
                <a:solidFill>
                  <a:schemeClr val="tx1"/>
                </a:solidFill>
              </a:rPr>
              <a:t>Pandemic Preparedness in the Workplace and the ADA</a:t>
            </a:r>
          </a:p>
          <a:p>
            <a:pPr>
              <a:lnSpc>
                <a:spcPct val="110000"/>
              </a:lnSpc>
            </a:pPr>
            <a:r>
              <a:rPr lang="en-US" sz="2400">
                <a:hlinkClick r:id="rId5"/>
              </a:rPr>
              <a:t>https://www.eeoc.gov/laws/guidance/pandemic-preparedness-workplace-and-americans-disabilities-act</a:t>
            </a:r>
            <a:r>
              <a:rPr lang="en-US" sz="2400"/>
              <a:t> </a:t>
            </a:r>
          </a:p>
          <a:p>
            <a:endParaRPr lang="en-US" sz="2400"/>
          </a:p>
        </p:txBody>
      </p:sp>
    </p:spTree>
    <p:extLst>
      <p:ext uri="{BB962C8B-B14F-4D97-AF65-F5344CB8AC3E}">
        <p14:creationId xmlns:p14="http://schemas.microsoft.com/office/powerpoint/2010/main" val="22325785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3583A-52F1-4776-83B6-C0C73C4FB0D0}"/>
              </a:ext>
            </a:extLst>
          </p:cNvPr>
          <p:cNvSpPr>
            <a:spLocks noGrp="1"/>
          </p:cNvSpPr>
          <p:nvPr>
            <p:ph type="title"/>
          </p:nvPr>
        </p:nvSpPr>
        <p:spPr>
          <a:xfrm>
            <a:off x="998806" y="-293689"/>
            <a:ext cx="10156874" cy="1450757"/>
          </a:xfrm>
        </p:spPr>
        <p:txBody>
          <a:bodyPr/>
          <a:lstStyle/>
          <a:p>
            <a:r>
              <a:rPr lang="en-US" b="1">
                <a:solidFill>
                  <a:schemeClr val="tx1"/>
                </a:solidFill>
              </a:rPr>
              <a:t>Pregnancy</a:t>
            </a:r>
          </a:p>
        </p:txBody>
      </p:sp>
      <p:sp>
        <p:nvSpPr>
          <p:cNvPr id="3" name="Content Placeholder 2">
            <a:extLst>
              <a:ext uri="{FF2B5EF4-FFF2-40B4-BE49-F238E27FC236}">
                <a16:creationId xmlns:a16="http://schemas.microsoft.com/office/drawing/2014/main" id="{7338F7A6-520F-4BD6-A56A-408620993807}"/>
              </a:ext>
            </a:extLst>
          </p:cNvPr>
          <p:cNvSpPr>
            <a:spLocks noGrp="1"/>
          </p:cNvSpPr>
          <p:nvPr>
            <p:ph idx="1"/>
          </p:nvPr>
        </p:nvSpPr>
        <p:spPr>
          <a:xfrm>
            <a:off x="1097280" y="1845734"/>
            <a:ext cx="10058400" cy="4023360"/>
          </a:xfrm>
        </p:spPr>
        <p:txBody>
          <a:bodyPr>
            <a:noAutofit/>
          </a:bodyPr>
          <a:lstStyle/>
          <a:p>
            <a:pPr>
              <a:buFont typeface="Wingdings" panose="05000000000000000000" pitchFamily="2" charset="2"/>
              <a:buChar char="§"/>
            </a:pPr>
            <a:r>
              <a:rPr lang="en-US" sz="2800" dirty="0">
                <a:solidFill>
                  <a:schemeClr val="tx1"/>
                </a:solidFill>
              </a:rPr>
              <a:t>Under Title VII as amended by Pregnancy Discrimination Act (PDA), employer may not involuntarily exclude from workplace based on pregnancy, notwithstanding any possibility of any greater risk from COVID-19:  </a:t>
            </a:r>
            <a:r>
              <a:rPr lang="en-US" sz="2400" i="1" dirty="0">
                <a:solidFill>
                  <a:srgbClr val="B87932"/>
                </a:solidFill>
              </a:rPr>
              <a:t>WYSK question J.1</a:t>
            </a:r>
            <a:endParaRPr lang="en-US" sz="2400" dirty="0">
              <a:solidFill>
                <a:srgbClr val="B87932"/>
              </a:solidFill>
            </a:endParaRPr>
          </a:p>
          <a:p>
            <a:pPr>
              <a:buFont typeface="Wingdings" panose="05000000000000000000" pitchFamily="2" charset="2"/>
              <a:buChar char="§"/>
            </a:pPr>
            <a:r>
              <a:rPr lang="en-US" sz="2800" dirty="0">
                <a:solidFill>
                  <a:schemeClr val="tx1"/>
                </a:solidFill>
              </a:rPr>
              <a:t>PDA’s disparate treatment prohibition may require accommodation or flexibility for pregnancy where afforded others who are not pregnant but are similar in ability/inability to work</a:t>
            </a:r>
            <a:r>
              <a:rPr lang="en-US" sz="2400" dirty="0">
                <a:solidFill>
                  <a:schemeClr val="tx1"/>
                </a:solidFill>
              </a:rPr>
              <a:t>:  </a:t>
            </a:r>
            <a:r>
              <a:rPr lang="en-US" sz="2400" i="1" dirty="0">
                <a:solidFill>
                  <a:srgbClr val="B87932"/>
                </a:solidFill>
              </a:rPr>
              <a:t>WYSK question J.2</a:t>
            </a:r>
          </a:p>
          <a:p>
            <a:pPr>
              <a:buFont typeface="Wingdings" panose="05000000000000000000" pitchFamily="2" charset="2"/>
              <a:buChar char="§"/>
            </a:pPr>
            <a:r>
              <a:rPr lang="en-US" sz="2800" dirty="0">
                <a:solidFill>
                  <a:schemeClr val="tx1"/>
                </a:solidFill>
              </a:rPr>
              <a:t>Pregnancy not a disability under ADA, but ADA accommodation for pregnancy-related medical condition if it is disability and other ADA requirements met:  </a:t>
            </a:r>
            <a:r>
              <a:rPr lang="en-US" sz="2400" i="1" dirty="0">
                <a:solidFill>
                  <a:srgbClr val="B87932"/>
                </a:solidFill>
              </a:rPr>
              <a:t>WYSK question J.2</a:t>
            </a:r>
            <a:endParaRPr lang="en-US" sz="2400" dirty="0">
              <a:solidFill>
                <a:srgbClr val="B87932"/>
              </a:solidFill>
            </a:endParaRPr>
          </a:p>
          <a:p>
            <a:pPr>
              <a:buFont typeface="Wingdings" panose="05000000000000000000" pitchFamily="2" charset="2"/>
              <a:buChar char="§"/>
            </a:pPr>
            <a:endParaRPr lang="en-US" sz="3200" dirty="0">
              <a:solidFill>
                <a:schemeClr val="accent1"/>
              </a:solidFill>
            </a:endParaRPr>
          </a:p>
          <a:p>
            <a:r>
              <a:rPr lang="en-US" sz="2800" b="1" dirty="0"/>
              <a:t> </a:t>
            </a:r>
            <a:endParaRPr lang="en-US" sz="2800" dirty="0"/>
          </a:p>
          <a:p>
            <a:endParaRPr lang="en-US" sz="2800" dirty="0"/>
          </a:p>
        </p:txBody>
      </p:sp>
    </p:spTree>
    <p:extLst>
      <p:ext uri="{BB962C8B-B14F-4D97-AF65-F5344CB8AC3E}">
        <p14:creationId xmlns:p14="http://schemas.microsoft.com/office/powerpoint/2010/main" val="2634955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3583A-52F1-4776-83B6-C0C73C4FB0D0}"/>
              </a:ext>
            </a:extLst>
          </p:cNvPr>
          <p:cNvSpPr>
            <a:spLocks noGrp="1"/>
          </p:cNvSpPr>
          <p:nvPr>
            <p:ph type="title"/>
          </p:nvPr>
        </p:nvSpPr>
        <p:spPr>
          <a:xfrm>
            <a:off x="1066800" y="-276105"/>
            <a:ext cx="10058400" cy="1450757"/>
          </a:xfrm>
        </p:spPr>
        <p:txBody>
          <a:bodyPr/>
          <a:lstStyle/>
          <a:p>
            <a:r>
              <a:rPr lang="en-US" b="1">
                <a:solidFill>
                  <a:schemeClr val="tx1"/>
                </a:solidFill>
              </a:rPr>
              <a:t>Caregivers/Family Responsibilities</a:t>
            </a:r>
          </a:p>
        </p:txBody>
      </p:sp>
      <p:sp>
        <p:nvSpPr>
          <p:cNvPr id="3" name="Content Placeholder 2">
            <a:extLst>
              <a:ext uri="{FF2B5EF4-FFF2-40B4-BE49-F238E27FC236}">
                <a16:creationId xmlns:a16="http://schemas.microsoft.com/office/drawing/2014/main" id="{7338F7A6-520F-4BD6-A56A-408620993807}"/>
              </a:ext>
            </a:extLst>
          </p:cNvPr>
          <p:cNvSpPr>
            <a:spLocks noGrp="1"/>
          </p:cNvSpPr>
          <p:nvPr>
            <p:ph idx="1"/>
          </p:nvPr>
        </p:nvSpPr>
        <p:spPr>
          <a:xfrm>
            <a:off x="912642" y="1872111"/>
            <a:ext cx="10058400" cy="4023360"/>
          </a:xfrm>
        </p:spPr>
        <p:txBody>
          <a:bodyPr>
            <a:noAutofit/>
          </a:bodyPr>
          <a:lstStyle/>
          <a:p>
            <a:pPr>
              <a:buFont typeface="Wingdings" panose="05000000000000000000" pitchFamily="2" charset="2"/>
              <a:buChar char="§"/>
            </a:pPr>
            <a:r>
              <a:rPr lang="en-US" sz="3200" dirty="0">
                <a:solidFill>
                  <a:schemeClr val="tx1"/>
                </a:solidFill>
              </a:rPr>
              <a:t>Employers may offer flexibilities such as telework, modified schedules, or other benefits to employees with caregiver/family responsibilities, but cannot engage in EEO disparate treatment.</a:t>
            </a:r>
          </a:p>
          <a:p>
            <a:pPr marL="0" indent="0">
              <a:buNone/>
            </a:pPr>
            <a:endParaRPr lang="en-US" sz="3200" dirty="0"/>
          </a:p>
          <a:p>
            <a:pPr lvl="1">
              <a:buFont typeface="Wingdings" panose="05000000000000000000" pitchFamily="2" charset="2"/>
              <a:buChar char="Ø"/>
            </a:pPr>
            <a:r>
              <a:rPr lang="en-US" sz="3200" i="1" dirty="0">
                <a:solidFill>
                  <a:schemeClr val="tx1"/>
                </a:solidFill>
              </a:rPr>
              <a:t>Example</a:t>
            </a:r>
            <a:r>
              <a:rPr lang="en-US" sz="3200" dirty="0">
                <a:solidFill>
                  <a:schemeClr val="tx1"/>
                </a:solidFill>
              </a:rPr>
              <a:t>:  Prohibited for employer to offer female employees more preferable benefits because of sex-based assumptions about who in the workforce has caregiver responsibilities:  </a:t>
            </a:r>
            <a:r>
              <a:rPr lang="en-US" sz="3200" i="1" dirty="0">
                <a:solidFill>
                  <a:srgbClr val="B87932"/>
                </a:solidFill>
              </a:rPr>
              <a:t>WYSK question I.1</a:t>
            </a:r>
            <a:endParaRPr lang="en-US" sz="3200" dirty="0">
              <a:solidFill>
                <a:srgbClr val="B87932"/>
              </a:solidFill>
            </a:endParaRPr>
          </a:p>
          <a:p>
            <a:r>
              <a:rPr lang="en-US" sz="3200" dirty="0">
                <a:solidFill>
                  <a:schemeClr val="accent1"/>
                </a:solidFill>
              </a:rPr>
              <a:t> </a:t>
            </a:r>
          </a:p>
          <a:p>
            <a:endParaRPr lang="en-US" sz="3200" dirty="0"/>
          </a:p>
        </p:txBody>
      </p:sp>
    </p:spTree>
    <p:extLst>
      <p:ext uri="{BB962C8B-B14F-4D97-AF65-F5344CB8AC3E}">
        <p14:creationId xmlns:p14="http://schemas.microsoft.com/office/powerpoint/2010/main" val="31348387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3583A-52F1-4776-83B6-C0C73C4FB0D0}"/>
              </a:ext>
            </a:extLst>
          </p:cNvPr>
          <p:cNvSpPr>
            <a:spLocks noGrp="1"/>
          </p:cNvSpPr>
          <p:nvPr>
            <p:ph type="title"/>
          </p:nvPr>
        </p:nvSpPr>
        <p:spPr/>
        <p:txBody>
          <a:bodyPr>
            <a:normAutofit/>
          </a:bodyPr>
          <a:lstStyle/>
          <a:p>
            <a:r>
              <a:rPr lang="en-US" b="1">
                <a:solidFill>
                  <a:schemeClr val="tx1"/>
                </a:solidFill>
              </a:rPr>
              <a:t>Harassment:  </a:t>
            </a:r>
            <a:br>
              <a:rPr lang="en-US" b="1">
                <a:solidFill>
                  <a:schemeClr val="tx1"/>
                </a:solidFill>
              </a:rPr>
            </a:br>
            <a:r>
              <a:rPr lang="en-US" b="1">
                <a:solidFill>
                  <a:schemeClr val="tx1"/>
                </a:solidFill>
              </a:rPr>
              <a:t>National Origin/Race/Other Bases</a:t>
            </a:r>
          </a:p>
        </p:txBody>
      </p:sp>
      <p:sp>
        <p:nvSpPr>
          <p:cNvPr id="3" name="Content Placeholder 2">
            <a:extLst>
              <a:ext uri="{FF2B5EF4-FFF2-40B4-BE49-F238E27FC236}">
                <a16:creationId xmlns:a16="http://schemas.microsoft.com/office/drawing/2014/main" id="{7338F7A6-520F-4BD6-A56A-408620993807}"/>
              </a:ext>
            </a:extLst>
          </p:cNvPr>
          <p:cNvSpPr>
            <a:spLocks noGrp="1"/>
          </p:cNvSpPr>
          <p:nvPr>
            <p:ph idx="1"/>
          </p:nvPr>
        </p:nvSpPr>
        <p:spPr>
          <a:xfrm>
            <a:off x="688110" y="1737360"/>
            <a:ext cx="10058400" cy="4023360"/>
          </a:xfrm>
        </p:spPr>
        <p:txBody>
          <a:bodyPr>
            <a:noAutofit/>
          </a:bodyPr>
          <a:lstStyle/>
          <a:p>
            <a:pPr>
              <a:buFont typeface="Wingdings" panose="05000000000000000000" pitchFamily="2" charset="2"/>
              <a:buChar char="§"/>
            </a:pPr>
            <a:r>
              <a:rPr lang="en-US" sz="3200" dirty="0">
                <a:solidFill>
                  <a:schemeClr val="tx1"/>
                </a:solidFill>
              </a:rPr>
              <a:t>Harassment related to COVID-19 based on national origin, race, or any other protected characteristic is prohibited:  </a:t>
            </a:r>
            <a:r>
              <a:rPr lang="en-US" sz="2800" i="1" dirty="0">
                <a:solidFill>
                  <a:srgbClr val="B87932"/>
                </a:solidFill>
              </a:rPr>
              <a:t>WYSK question E.1 and 3/27/20 webinar question 15</a:t>
            </a:r>
            <a:r>
              <a:rPr lang="en-US" sz="2800" dirty="0">
                <a:solidFill>
                  <a:schemeClr val="accent1"/>
                </a:solidFill>
              </a:rPr>
              <a:t> </a:t>
            </a:r>
          </a:p>
          <a:p>
            <a:pPr>
              <a:buFont typeface="Wingdings" panose="05000000000000000000" pitchFamily="2" charset="2"/>
              <a:buChar char="§"/>
            </a:pPr>
            <a:r>
              <a:rPr lang="en-US" sz="3200" dirty="0">
                <a:solidFill>
                  <a:schemeClr val="tx1"/>
                </a:solidFill>
              </a:rPr>
              <a:t>Managers should be alert to harassment involving COVID-19, including its origins, against those who are or are perceived to be of Chinese or other Asian national origin:   </a:t>
            </a:r>
            <a:r>
              <a:rPr lang="en-US" sz="2800" i="1" dirty="0">
                <a:solidFill>
                  <a:srgbClr val="B87932"/>
                </a:solidFill>
              </a:rPr>
              <a:t>WYSK question E.3</a:t>
            </a:r>
            <a:endParaRPr lang="en-US" sz="2800" dirty="0">
              <a:solidFill>
                <a:srgbClr val="B87932"/>
              </a:solidFill>
            </a:endParaRPr>
          </a:p>
          <a:p>
            <a:pPr>
              <a:buFont typeface="Wingdings" panose="05000000000000000000" pitchFamily="2" charset="2"/>
              <a:buChar char="§"/>
            </a:pPr>
            <a:r>
              <a:rPr lang="en-US" sz="3200" dirty="0">
                <a:solidFill>
                  <a:schemeClr val="tx1"/>
                </a:solidFill>
              </a:rPr>
              <a:t>Harassment may originate with contractors, customers and clients:  </a:t>
            </a:r>
            <a:r>
              <a:rPr lang="en-US" sz="2800" i="1" dirty="0">
                <a:solidFill>
                  <a:srgbClr val="B87932"/>
                </a:solidFill>
              </a:rPr>
              <a:t>WYSK question E.3</a:t>
            </a:r>
            <a:endParaRPr lang="en-US" sz="2800" dirty="0">
              <a:solidFill>
                <a:srgbClr val="B87932"/>
              </a:solidFill>
            </a:endParaRPr>
          </a:p>
          <a:p>
            <a:endParaRPr lang="en-US" sz="2800" dirty="0"/>
          </a:p>
        </p:txBody>
      </p:sp>
    </p:spTree>
    <p:extLst>
      <p:ext uri="{BB962C8B-B14F-4D97-AF65-F5344CB8AC3E}">
        <p14:creationId xmlns:p14="http://schemas.microsoft.com/office/powerpoint/2010/main" val="15352791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3583A-52F1-4776-83B6-C0C73C4FB0D0}"/>
              </a:ext>
            </a:extLst>
          </p:cNvPr>
          <p:cNvSpPr>
            <a:spLocks noGrp="1"/>
          </p:cNvSpPr>
          <p:nvPr>
            <p:ph type="title"/>
          </p:nvPr>
        </p:nvSpPr>
        <p:spPr/>
        <p:txBody>
          <a:bodyPr/>
          <a:lstStyle/>
          <a:p>
            <a:r>
              <a:rPr lang="en-US" b="1">
                <a:solidFill>
                  <a:schemeClr val="tx1"/>
                </a:solidFill>
              </a:rPr>
              <a:t>Harassment:  National Origin/Race/</a:t>
            </a:r>
            <a:br>
              <a:rPr lang="en-US" b="1">
                <a:solidFill>
                  <a:schemeClr val="tx1"/>
                </a:solidFill>
              </a:rPr>
            </a:br>
            <a:r>
              <a:rPr lang="en-US" b="1">
                <a:solidFill>
                  <a:schemeClr val="tx1"/>
                </a:solidFill>
              </a:rPr>
              <a:t>Other Bases</a:t>
            </a:r>
          </a:p>
        </p:txBody>
      </p:sp>
      <p:sp>
        <p:nvSpPr>
          <p:cNvPr id="3" name="Content Placeholder 2">
            <a:extLst>
              <a:ext uri="{FF2B5EF4-FFF2-40B4-BE49-F238E27FC236}">
                <a16:creationId xmlns:a16="http://schemas.microsoft.com/office/drawing/2014/main" id="{7338F7A6-520F-4BD6-A56A-408620993807}"/>
              </a:ext>
            </a:extLst>
          </p:cNvPr>
          <p:cNvSpPr>
            <a:spLocks noGrp="1"/>
          </p:cNvSpPr>
          <p:nvPr>
            <p:ph idx="1"/>
          </p:nvPr>
        </p:nvSpPr>
        <p:spPr/>
        <p:txBody>
          <a:bodyPr/>
          <a:lstStyle/>
          <a:p>
            <a:pPr>
              <a:buFont typeface="Wingdings" panose="05000000000000000000" pitchFamily="2" charset="2"/>
              <a:buChar char="§"/>
            </a:pPr>
            <a:r>
              <a:rPr lang="en-US" sz="2800" dirty="0">
                <a:solidFill>
                  <a:schemeClr val="tx1"/>
                </a:solidFill>
              </a:rPr>
              <a:t>Harassment may occur whether employees are in the workplace, teleworking, or on leave, including via emails, phone calls, platforms for video or chat communication: </a:t>
            </a:r>
            <a:r>
              <a:rPr lang="en-US" sz="2400" i="1" dirty="0">
                <a:solidFill>
                  <a:srgbClr val="B87932"/>
                </a:solidFill>
              </a:rPr>
              <a:t>WYSK questions E.3 and E.4</a:t>
            </a:r>
            <a:r>
              <a:rPr lang="en-US" sz="2400" dirty="0">
                <a:solidFill>
                  <a:srgbClr val="B87932"/>
                </a:solidFill>
              </a:rPr>
              <a:t>  </a:t>
            </a:r>
          </a:p>
          <a:p>
            <a:pPr>
              <a:buFont typeface="Wingdings" panose="05000000000000000000" pitchFamily="2" charset="2"/>
              <a:buChar char="§"/>
            </a:pPr>
            <a:r>
              <a:rPr lang="en-US" sz="2800" dirty="0">
                <a:solidFill>
                  <a:schemeClr val="tx1"/>
                </a:solidFill>
              </a:rPr>
              <a:t>Recommended steps to prevent harassment as workplaces reopen:  </a:t>
            </a:r>
            <a:r>
              <a:rPr lang="en-US" sz="2400" i="1" dirty="0">
                <a:solidFill>
                  <a:srgbClr val="B87932"/>
                </a:solidFill>
              </a:rPr>
              <a:t>WYSK question E.2</a:t>
            </a:r>
            <a:endParaRPr lang="en-US" sz="2400" dirty="0">
              <a:solidFill>
                <a:srgbClr val="B87932"/>
              </a:solidFill>
            </a:endParaRPr>
          </a:p>
          <a:p>
            <a:pPr>
              <a:buFont typeface="Wingdings" panose="05000000000000000000" pitchFamily="2" charset="2"/>
              <a:buChar char="§"/>
            </a:pPr>
            <a:r>
              <a:rPr lang="en-US" sz="2800" dirty="0">
                <a:solidFill>
                  <a:schemeClr val="tx1"/>
                </a:solidFill>
              </a:rPr>
              <a:t>Managers should know their legal obligations and employers may remind workforce of harassment prohibition and consequences:  </a:t>
            </a:r>
            <a:r>
              <a:rPr lang="en-US" sz="2400" i="1" dirty="0">
                <a:solidFill>
                  <a:srgbClr val="B87932"/>
                </a:solidFill>
              </a:rPr>
              <a:t>WYSK question E.3</a:t>
            </a:r>
            <a:endParaRPr lang="en-US" sz="2400" dirty="0">
              <a:solidFill>
                <a:srgbClr val="B87932"/>
              </a:solidFill>
            </a:endParaRPr>
          </a:p>
          <a:p>
            <a:pPr>
              <a:buFont typeface="Wingdings" panose="05000000000000000000" pitchFamily="2" charset="2"/>
              <a:buChar char="§"/>
            </a:pPr>
            <a:r>
              <a:rPr lang="en-US" sz="2800" dirty="0">
                <a:solidFill>
                  <a:schemeClr val="tx1"/>
                </a:solidFill>
              </a:rPr>
              <a:t>EEOC resources/tools for employers:  </a:t>
            </a:r>
            <a:r>
              <a:rPr lang="en-US" sz="2400" i="1" dirty="0">
                <a:solidFill>
                  <a:srgbClr val="B87932"/>
                </a:solidFill>
              </a:rPr>
              <a:t>WYSK question E.1</a:t>
            </a:r>
            <a:endParaRPr lang="en-US" sz="2400" dirty="0">
              <a:solidFill>
                <a:srgbClr val="B87932"/>
              </a:solidFill>
            </a:endParaRPr>
          </a:p>
          <a:p>
            <a:endParaRPr lang="en-US" dirty="0"/>
          </a:p>
        </p:txBody>
      </p:sp>
    </p:spTree>
    <p:extLst>
      <p:ext uri="{BB962C8B-B14F-4D97-AF65-F5344CB8AC3E}">
        <p14:creationId xmlns:p14="http://schemas.microsoft.com/office/powerpoint/2010/main" val="3623169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00445-0F75-4B25-9F05-6C378068FBF6}"/>
              </a:ext>
            </a:extLst>
          </p:cNvPr>
          <p:cNvSpPr>
            <a:spLocks noGrp="1"/>
          </p:cNvSpPr>
          <p:nvPr>
            <p:ph type="title"/>
          </p:nvPr>
        </p:nvSpPr>
        <p:spPr/>
        <p:txBody>
          <a:bodyPr/>
          <a:lstStyle/>
          <a:p>
            <a:r>
              <a:rPr lang="en-US">
                <a:solidFill>
                  <a:schemeClr val="tx1"/>
                </a:solidFill>
              </a:rPr>
              <a:t>Contacting the EEOC</a:t>
            </a:r>
            <a:endParaRPr lang="en-US">
              <a:solidFill>
                <a:schemeClr val="tx1"/>
              </a:solidFill>
              <a:cs typeface="Calibri Light"/>
            </a:endParaRPr>
          </a:p>
        </p:txBody>
      </p:sp>
      <p:sp>
        <p:nvSpPr>
          <p:cNvPr id="3" name="Content Placeholder 2">
            <a:extLst>
              <a:ext uri="{FF2B5EF4-FFF2-40B4-BE49-F238E27FC236}">
                <a16:creationId xmlns:a16="http://schemas.microsoft.com/office/drawing/2014/main" id="{9BE8235D-D60B-4DAC-9D76-2AFF5E68D92E}"/>
              </a:ext>
            </a:extLst>
          </p:cNvPr>
          <p:cNvSpPr>
            <a:spLocks noGrp="1"/>
          </p:cNvSpPr>
          <p:nvPr>
            <p:ph idx="1"/>
          </p:nvPr>
        </p:nvSpPr>
        <p:spPr>
          <a:xfrm>
            <a:off x="1089116" y="1845734"/>
            <a:ext cx="10058400" cy="4023360"/>
          </a:xfrm>
        </p:spPr>
        <p:txBody>
          <a:bodyPr vert="horz" lIns="0" tIns="45720" rIns="0" bIns="45720" rtlCol="0" anchor="t">
            <a:normAutofit lnSpcReduction="10000"/>
          </a:bodyPr>
          <a:lstStyle/>
          <a:p>
            <a:endParaRPr lang="en-US" dirty="0">
              <a:solidFill>
                <a:schemeClr val="tx1"/>
              </a:solidFill>
            </a:endParaRPr>
          </a:p>
          <a:p>
            <a:r>
              <a:rPr lang="en-US" sz="2400" dirty="0">
                <a:solidFill>
                  <a:schemeClr val="tx1"/>
                </a:solidFill>
                <a:cs typeface="Calibri"/>
              </a:rPr>
              <a:t>For</a:t>
            </a:r>
            <a:r>
              <a:rPr lang="en-US" sz="2400" dirty="0">
                <a:solidFill>
                  <a:schemeClr val="tx1"/>
                </a:solidFill>
              </a:rPr>
              <a:t> questions about ADA and other statutes enforced by the EEOC:</a:t>
            </a:r>
            <a:endParaRPr lang="en-US" sz="2400" dirty="0">
              <a:solidFill>
                <a:schemeClr val="tx1"/>
              </a:solidFill>
              <a:cs typeface="Calibri"/>
            </a:endParaRPr>
          </a:p>
          <a:p>
            <a:r>
              <a:rPr lang="en-US" sz="2400" dirty="0">
                <a:solidFill>
                  <a:schemeClr val="tx1"/>
                </a:solidFill>
              </a:rPr>
              <a:t>202-663-4691 (EEOC Office of Legal Counsel “Attorney of the Day” line)</a:t>
            </a:r>
            <a:endParaRPr lang="en-US" sz="2400" dirty="0">
              <a:solidFill>
                <a:schemeClr val="tx1"/>
              </a:solidFill>
              <a:cs typeface="Calibri"/>
            </a:endParaRPr>
          </a:p>
          <a:p>
            <a:r>
              <a:rPr lang="en-US" sz="2400" dirty="0">
                <a:solidFill>
                  <a:schemeClr val="tx1"/>
                </a:solidFill>
              </a:rPr>
              <a:t>1-800-669-6820 (TTY)</a:t>
            </a:r>
            <a:endParaRPr lang="en-US" sz="2400" dirty="0">
              <a:solidFill>
                <a:schemeClr val="tx1"/>
              </a:solidFill>
              <a:cs typeface="Calibri"/>
            </a:endParaRPr>
          </a:p>
          <a:p>
            <a:r>
              <a:rPr lang="en-US" sz="2400" dirty="0">
                <a:solidFill>
                  <a:schemeClr val="tx1"/>
                </a:solidFill>
              </a:rPr>
              <a:t>1-844-234-5122 (ASL Video Phone)</a:t>
            </a:r>
            <a:endParaRPr lang="en-US" sz="2400" dirty="0">
              <a:solidFill>
                <a:schemeClr val="tx1"/>
              </a:solidFill>
              <a:cs typeface="Calibri"/>
            </a:endParaRPr>
          </a:p>
          <a:p>
            <a:r>
              <a:rPr lang="en-US" sz="2400" dirty="0">
                <a:solidFill>
                  <a:schemeClr val="tx1"/>
                </a:solidFill>
              </a:rPr>
              <a:t>To file a private sector charge of discrimination, first submit inquiry:  </a:t>
            </a:r>
            <a:r>
              <a:rPr lang="en-US" sz="2400" dirty="0">
                <a:solidFill>
                  <a:schemeClr val="tx1"/>
                </a:solidFill>
                <a:hlinkClick r:id="rId2">
                  <a:extLst>
                    <a:ext uri="{A12FA001-AC4F-418D-AE19-62706E023703}">
                      <ahyp:hlinkClr xmlns:ahyp="http://schemas.microsoft.com/office/drawing/2018/hyperlinkcolor" val="tx"/>
                    </a:ext>
                  </a:extLst>
                </a:hlinkClick>
              </a:rPr>
              <a:t>https://publicportal.eeoc.gov/Portal/Login.aspx</a:t>
            </a:r>
            <a:endParaRPr lang="en-US" sz="2400" dirty="0">
              <a:solidFill>
                <a:schemeClr val="tx1"/>
              </a:solidFill>
              <a:cs typeface="Calibri"/>
            </a:endParaRPr>
          </a:p>
          <a:p>
            <a:r>
              <a:rPr lang="en-US" sz="2400">
                <a:solidFill>
                  <a:schemeClr val="tx1"/>
                </a:solidFill>
              </a:rPr>
              <a:t>Overview of federal sector EEO process:  </a:t>
            </a:r>
            <a:r>
              <a:rPr lang="en-US" sz="2400">
                <a:solidFill>
                  <a:schemeClr val="tx1"/>
                </a:solidFill>
                <a:hlinkClick r:id="rId3">
                  <a:extLst>
                    <a:ext uri="{A12FA001-AC4F-418D-AE19-62706E023703}">
                      <ahyp:hlinkClr xmlns:ahyp="http://schemas.microsoft.com/office/drawing/2018/hyperlinkcolor" val="tx"/>
                    </a:ext>
                  </a:extLst>
                </a:hlinkClick>
              </a:rPr>
              <a:t>https://www.eeoc.gov/federal-sector/overview-federal-sector-eeo-complaint-process</a:t>
            </a:r>
            <a:endParaRPr lang="en-US" sz="2400">
              <a:solidFill>
                <a:schemeClr val="tx1"/>
              </a:solidFill>
              <a:cs typeface="Calibri"/>
            </a:endParaRPr>
          </a:p>
          <a:p>
            <a:endParaRPr lang="en-US" dirty="0">
              <a:solidFill>
                <a:schemeClr val="tx1"/>
              </a:solidFill>
            </a:endParaRPr>
          </a:p>
        </p:txBody>
      </p:sp>
    </p:spTree>
    <p:extLst>
      <p:ext uri="{BB962C8B-B14F-4D97-AF65-F5344CB8AC3E}">
        <p14:creationId xmlns:p14="http://schemas.microsoft.com/office/powerpoint/2010/main" val="41366728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BAFEF14-9274-4B8F-9285-F59A0DB52628}"/>
              </a:ext>
            </a:extLst>
          </p:cNvPr>
          <p:cNvSpPr>
            <a:spLocks noGrp="1"/>
          </p:cNvSpPr>
          <p:nvPr>
            <p:ph type="title"/>
          </p:nvPr>
        </p:nvSpPr>
        <p:spPr>
          <a:xfrm>
            <a:off x="1653363" y="365760"/>
            <a:ext cx="9367203" cy="1188720"/>
          </a:xfrm>
        </p:spPr>
        <p:txBody>
          <a:bodyPr>
            <a:normAutofit/>
          </a:bodyPr>
          <a:lstStyle/>
          <a:p>
            <a:r>
              <a:rPr lang="en-US" dirty="0">
                <a:solidFill>
                  <a:schemeClr val="tx1"/>
                </a:solidFill>
              </a:rPr>
              <a:t>Questions?</a:t>
            </a:r>
          </a:p>
        </p:txBody>
      </p:sp>
      <p:sp>
        <p:nvSpPr>
          <p:cNvPr id="7" name="Content Placeholder 6">
            <a:extLst>
              <a:ext uri="{FF2B5EF4-FFF2-40B4-BE49-F238E27FC236}">
                <a16:creationId xmlns:a16="http://schemas.microsoft.com/office/drawing/2014/main" id="{A11219C7-2596-49AA-8EE6-A532D4C67444}"/>
              </a:ext>
            </a:extLst>
          </p:cNvPr>
          <p:cNvSpPr>
            <a:spLocks noGrp="1"/>
          </p:cNvSpPr>
          <p:nvPr>
            <p:ph idx="1"/>
          </p:nvPr>
        </p:nvSpPr>
        <p:spPr>
          <a:xfrm>
            <a:off x="263769" y="1784838"/>
            <a:ext cx="11843238" cy="3864497"/>
          </a:xfrm>
        </p:spPr>
        <p:txBody>
          <a:bodyPr anchor="t">
            <a:noAutofit/>
          </a:bodyPr>
          <a:lstStyle/>
          <a:p>
            <a:pPr marL="0" indent="0">
              <a:lnSpc>
                <a:spcPct val="100000"/>
              </a:lnSpc>
              <a:spcBef>
                <a:spcPts val="600"/>
              </a:spcBef>
              <a:buNone/>
            </a:pPr>
            <a:r>
              <a:rPr lang="en-US" sz="3200" dirty="0">
                <a:solidFill>
                  <a:schemeClr val="tx1"/>
                </a:solidFill>
              </a:rPr>
              <a:t>Jeanne Goldberg</a:t>
            </a:r>
          </a:p>
          <a:p>
            <a:pPr marL="0" indent="0">
              <a:lnSpc>
                <a:spcPct val="100000"/>
              </a:lnSpc>
              <a:spcBef>
                <a:spcPts val="600"/>
              </a:spcBef>
              <a:buNone/>
            </a:pPr>
            <a:r>
              <a:rPr lang="en-US" sz="3200" dirty="0">
                <a:solidFill>
                  <a:schemeClr val="tx1"/>
                </a:solidFill>
              </a:rPr>
              <a:t>Office of Legal Counsel</a:t>
            </a:r>
          </a:p>
          <a:p>
            <a:pPr marL="0" indent="0">
              <a:lnSpc>
                <a:spcPct val="100000"/>
              </a:lnSpc>
              <a:spcBef>
                <a:spcPts val="600"/>
              </a:spcBef>
              <a:buNone/>
            </a:pPr>
            <a:r>
              <a:rPr lang="en-US" sz="3200" dirty="0">
                <a:solidFill>
                  <a:schemeClr val="tx1"/>
                </a:solidFill>
              </a:rPr>
              <a:t>U.S. Equal Employment Opportunity Commission</a:t>
            </a:r>
          </a:p>
          <a:p>
            <a:pPr marL="0" indent="0">
              <a:lnSpc>
                <a:spcPct val="100000"/>
              </a:lnSpc>
              <a:spcBef>
                <a:spcPts val="600"/>
              </a:spcBef>
              <a:buNone/>
            </a:pPr>
            <a:r>
              <a:rPr lang="en-US" sz="3200" dirty="0">
                <a:solidFill>
                  <a:schemeClr val="tx1"/>
                </a:solidFill>
              </a:rPr>
              <a:t>131 M Street, NE</a:t>
            </a:r>
          </a:p>
          <a:p>
            <a:pPr marL="0" indent="0">
              <a:lnSpc>
                <a:spcPct val="100000"/>
              </a:lnSpc>
              <a:spcBef>
                <a:spcPts val="600"/>
              </a:spcBef>
              <a:buNone/>
            </a:pPr>
            <a:r>
              <a:rPr lang="en-US" sz="3200" dirty="0">
                <a:solidFill>
                  <a:schemeClr val="tx1"/>
                </a:solidFill>
              </a:rPr>
              <a:t>Washington, DC  20507</a:t>
            </a:r>
          </a:p>
          <a:p>
            <a:pPr marL="0" indent="0">
              <a:lnSpc>
                <a:spcPct val="100000"/>
              </a:lnSpc>
              <a:spcBef>
                <a:spcPts val="600"/>
              </a:spcBef>
              <a:buNone/>
            </a:pPr>
            <a:r>
              <a:rPr lang="en-US" sz="3200" dirty="0">
                <a:solidFill>
                  <a:schemeClr val="tx1"/>
                </a:solidFill>
              </a:rPr>
              <a:t>(202) 663-4693</a:t>
            </a:r>
          </a:p>
          <a:p>
            <a:pPr marL="0" indent="0">
              <a:lnSpc>
                <a:spcPct val="100000"/>
              </a:lnSpc>
              <a:spcBef>
                <a:spcPts val="600"/>
              </a:spcBef>
              <a:buNone/>
            </a:pPr>
            <a:r>
              <a:rPr lang="en-US" sz="3200" dirty="0">
                <a:hlinkClick r:id="rId2"/>
              </a:rPr>
              <a:t>jeanne.goldberg@eeoc.gov</a:t>
            </a:r>
            <a:r>
              <a:rPr lang="en-US" sz="3200" dirty="0"/>
              <a:t> </a:t>
            </a:r>
          </a:p>
        </p:txBody>
      </p:sp>
    </p:spTree>
    <p:extLst>
      <p:ext uri="{BB962C8B-B14F-4D97-AF65-F5344CB8AC3E}">
        <p14:creationId xmlns:p14="http://schemas.microsoft.com/office/powerpoint/2010/main" val="4094141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707196C-EB4E-43EB-BDC4-9E5EB46050B5}"/>
              </a:ext>
            </a:extLst>
          </p:cNvPr>
          <p:cNvSpPr>
            <a:spLocks noGrp="1"/>
          </p:cNvSpPr>
          <p:nvPr>
            <p:ph type="title"/>
          </p:nvPr>
        </p:nvSpPr>
        <p:spPr>
          <a:ln>
            <a:noFill/>
          </a:ln>
        </p:spPr>
        <p:txBody>
          <a:bodyPr anchor="t"/>
          <a:lstStyle/>
          <a:p>
            <a:pPr algn="r">
              <a:spcAft>
                <a:spcPts val="600"/>
              </a:spcAft>
            </a:pPr>
            <a:r>
              <a:rPr lang="en-US" b="1" dirty="0"/>
              <a:t>Topics</a:t>
            </a:r>
          </a:p>
        </p:txBody>
      </p:sp>
      <p:graphicFrame>
        <p:nvGraphicFramePr>
          <p:cNvPr id="18" name="Content Placeholder 2" descr="Topic List">
            <a:extLst>
              <a:ext uri="{FF2B5EF4-FFF2-40B4-BE49-F238E27FC236}">
                <a16:creationId xmlns:a16="http://schemas.microsoft.com/office/drawing/2014/main" id="{631927DB-BFBC-4E0A-82D0-ED1A24885483}"/>
              </a:ext>
            </a:extLst>
          </p:cNvPr>
          <p:cNvGraphicFramePr>
            <a:graphicFrameLocks noGrp="1"/>
          </p:cNvGraphicFramePr>
          <p:nvPr>
            <p:ph idx="1"/>
            <p:extLst>
              <p:ext uri="{D42A27DB-BD31-4B8C-83A1-F6EECF244321}">
                <p14:modId xmlns:p14="http://schemas.microsoft.com/office/powerpoint/2010/main" val="3976223422"/>
              </p:ext>
            </p:extLst>
          </p:nvPr>
        </p:nvGraphicFramePr>
        <p:xfrm>
          <a:off x="433252" y="881349"/>
          <a:ext cx="11325495" cy="54340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314535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2A778-21D5-42DE-9F43-7D843C26F1EC}"/>
              </a:ext>
            </a:extLst>
          </p:cNvPr>
          <p:cNvSpPr>
            <a:spLocks noGrp="1"/>
          </p:cNvSpPr>
          <p:nvPr>
            <p:ph type="title"/>
          </p:nvPr>
        </p:nvSpPr>
        <p:spPr>
          <a:xfrm>
            <a:off x="1097280" y="286603"/>
            <a:ext cx="10058400" cy="1450757"/>
          </a:xfrm>
        </p:spPr>
        <p:txBody>
          <a:bodyPr/>
          <a:lstStyle/>
          <a:p>
            <a:r>
              <a:rPr lang="en-US" b="1" dirty="0">
                <a:solidFill>
                  <a:schemeClr val="tx1"/>
                </a:solidFill>
                <a:latin typeface="Calibri Light" panose="020F0302020204030204" pitchFamily="34" charset="0"/>
              </a:rPr>
              <a:t>Furlough and Layoff</a:t>
            </a:r>
          </a:p>
        </p:txBody>
      </p:sp>
      <p:sp>
        <p:nvSpPr>
          <p:cNvPr id="3" name="Content Placeholder 2">
            <a:extLst>
              <a:ext uri="{FF2B5EF4-FFF2-40B4-BE49-F238E27FC236}">
                <a16:creationId xmlns:a16="http://schemas.microsoft.com/office/drawing/2014/main" id="{72A73A38-54CF-4442-8280-25A77A79AEEB}"/>
              </a:ext>
            </a:extLst>
          </p:cNvPr>
          <p:cNvSpPr>
            <a:spLocks noGrp="1"/>
          </p:cNvSpPr>
          <p:nvPr>
            <p:ph idx="1"/>
          </p:nvPr>
        </p:nvSpPr>
        <p:spPr/>
        <p:txBody>
          <a:bodyPr>
            <a:normAutofit fontScale="25000" lnSpcReduction="20000"/>
          </a:bodyPr>
          <a:lstStyle/>
          <a:p>
            <a:pPr>
              <a:buFont typeface="Wingdings" panose="05000000000000000000" pitchFamily="2" charset="2"/>
              <a:buChar char="§"/>
            </a:pPr>
            <a:r>
              <a:rPr lang="en-US" sz="12800" dirty="0">
                <a:solidFill>
                  <a:schemeClr val="tx1"/>
                </a:solidFill>
              </a:rPr>
              <a:t>Effect of the pandemic on economy has unfortunately resulted in many furloughs and layoffs.  Remember:</a:t>
            </a:r>
          </a:p>
          <a:p>
            <a:pPr>
              <a:buFont typeface="Wingdings" panose="05000000000000000000" pitchFamily="2" charset="2"/>
              <a:buChar char="§"/>
            </a:pPr>
            <a:endParaRPr lang="en-US" sz="12800" dirty="0"/>
          </a:p>
          <a:p>
            <a:pPr lvl="2">
              <a:buFont typeface="Wingdings" panose="05000000000000000000" pitchFamily="2" charset="2"/>
              <a:buChar char="§"/>
            </a:pPr>
            <a:r>
              <a:rPr lang="en-US" sz="12200" dirty="0">
                <a:solidFill>
                  <a:schemeClr val="tx1"/>
                </a:solidFill>
              </a:rPr>
              <a:t>Special rules apply when employer offering severance package in exchange for general release from all discrimination complaints:  </a:t>
            </a:r>
          </a:p>
          <a:p>
            <a:pPr marL="384048" lvl="2" indent="0">
              <a:buNone/>
            </a:pPr>
            <a:r>
              <a:rPr lang="en-US" sz="12200" i="1" dirty="0">
                <a:solidFill>
                  <a:schemeClr val="accent1">
                    <a:lumMod val="75000"/>
                  </a:schemeClr>
                </a:solidFill>
              </a:rPr>
              <a:t>	</a:t>
            </a:r>
            <a:r>
              <a:rPr lang="en-US" sz="12800" i="1" dirty="0">
                <a:solidFill>
                  <a:schemeClr val="accent1">
                    <a:lumMod val="75000"/>
                  </a:schemeClr>
                </a:solidFill>
              </a:rPr>
              <a:t>	</a:t>
            </a:r>
            <a:r>
              <a:rPr lang="en-US" sz="11200" i="1" dirty="0">
                <a:solidFill>
                  <a:schemeClr val="accent1">
                    <a:lumMod val="75000"/>
                  </a:schemeClr>
                </a:solidFill>
              </a:rPr>
              <a:t>--WYSK question F.1 </a:t>
            </a:r>
            <a:endParaRPr lang="en-US" sz="11200" dirty="0">
              <a:solidFill>
                <a:schemeClr val="accent1">
                  <a:lumMod val="75000"/>
                </a:schemeClr>
              </a:solidFill>
            </a:endParaRPr>
          </a:p>
          <a:p>
            <a:pPr lvl="2">
              <a:buFont typeface="Wingdings" panose="05000000000000000000" pitchFamily="2" charset="2"/>
              <a:buChar char="§"/>
            </a:pPr>
            <a:r>
              <a:rPr lang="en-US" sz="12200" dirty="0">
                <a:solidFill>
                  <a:schemeClr val="tx1"/>
                </a:solidFill>
              </a:rPr>
              <a:t>No disparate treatment in layoffs or furloughs based on protected characteristic, e.g., pregnancy or older age: </a:t>
            </a:r>
          </a:p>
          <a:p>
            <a:pPr marL="871400" lvl="5" indent="0">
              <a:buNone/>
            </a:pPr>
            <a:r>
              <a:rPr lang="en-US" sz="12800" i="1" dirty="0">
                <a:solidFill>
                  <a:schemeClr val="accent1">
                    <a:lumMod val="75000"/>
                  </a:schemeClr>
                </a:solidFill>
              </a:rPr>
              <a:t>		</a:t>
            </a:r>
            <a:r>
              <a:rPr lang="en-US" sz="11200" i="1" dirty="0">
                <a:solidFill>
                  <a:schemeClr val="accent1">
                    <a:lumMod val="75000"/>
                  </a:schemeClr>
                </a:solidFill>
              </a:rPr>
              <a:t>--3/27/20 webinar question 13</a:t>
            </a:r>
            <a:endParaRPr lang="en-US" sz="11200" dirty="0">
              <a:solidFill>
                <a:schemeClr val="accent1">
                  <a:lumMod val="75000"/>
                </a:schemeClr>
              </a:solidFill>
            </a:endParaRPr>
          </a:p>
          <a:p>
            <a:r>
              <a:rPr lang="en-US" sz="12800" b="1" dirty="0"/>
              <a:t> </a:t>
            </a:r>
            <a:endParaRPr lang="en-US" sz="12800" dirty="0"/>
          </a:p>
          <a:p>
            <a:endParaRPr lang="en-US" dirty="0"/>
          </a:p>
          <a:p>
            <a:endParaRPr lang="en-US" dirty="0"/>
          </a:p>
        </p:txBody>
      </p:sp>
    </p:spTree>
    <p:extLst>
      <p:ext uri="{BB962C8B-B14F-4D97-AF65-F5344CB8AC3E}">
        <p14:creationId xmlns:p14="http://schemas.microsoft.com/office/powerpoint/2010/main" val="2302024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17786-EA5C-4F71-80DC-7CB873B8CE3A}"/>
              </a:ext>
            </a:extLst>
          </p:cNvPr>
          <p:cNvSpPr>
            <a:spLocks noGrp="1"/>
          </p:cNvSpPr>
          <p:nvPr>
            <p:ph type="title"/>
          </p:nvPr>
        </p:nvSpPr>
        <p:spPr>
          <a:xfrm>
            <a:off x="1066800" y="0"/>
            <a:ext cx="10058400" cy="1450757"/>
          </a:xfrm>
        </p:spPr>
        <p:txBody>
          <a:bodyPr>
            <a:normAutofit/>
          </a:bodyPr>
          <a:lstStyle/>
          <a:p>
            <a:r>
              <a:rPr lang="en-US" sz="5400" b="1">
                <a:solidFill>
                  <a:schemeClr val="tx1"/>
                </a:solidFill>
              </a:rPr>
              <a:t>Direct Threat</a:t>
            </a:r>
          </a:p>
        </p:txBody>
      </p:sp>
      <p:sp>
        <p:nvSpPr>
          <p:cNvPr id="3" name="Content Placeholder 2">
            <a:extLst>
              <a:ext uri="{FF2B5EF4-FFF2-40B4-BE49-F238E27FC236}">
                <a16:creationId xmlns:a16="http://schemas.microsoft.com/office/drawing/2014/main" id="{84BFE990-A301-4D8F-9FD6-BAAC177BED85}"/>
              </a:ext>
            </a:extLst>
          </p:cNvPr>
          <p:cNvSpPr>
            <a:spLocks noGrp="1"/>
          </p:cNvSpPr>
          <p:nvPr>
            <p:ph idx="1"/>
          </p:nvPr>
        </p:nvSpPr>
        <p:spPr>
          <a:xfrm>
            <a:off x="1167618" y="1828149"/>
            <a:ext cx="10058400" cy="4023360"/>
          </a:xfrm>
        </p:spPr>
        <p:txBody>
          <a:bodyPr>
            <a:normAutofit fontScale="25000" lnSpcReduction="20000"/>
          </a:bodyPr>
          <a:lstStyle/>
          <a:p>
            <a:pPr>
              <a:buFont typeface="Wingdings" panose="05000000000000000000" pitchFamily="2" charset="2"/>
              <a:buChar char="§"/>
            </a:pPr>
            <a:r>
              <a:rPr lang="en-US" sz="11200" dirty="0">
                <a:solidFill>
                  <a:schemeClr val="tx1"/>
                </a:solidFill>
              </a:rPr>
              <a:t>At this time, if employee physically entering workplace, Americans with Disabilities Act (ADA) allows employers to screen for &amp; exclude those with COVID-19 or symptoms, because of “direct threat” posed to health of others:  	                                 						</a:t>
            </a:r>
            <a:r>
              <a:rPr lang="en-US" sz="9600" dirty="0">
                <a:solidFill>
                  <a:srgbClr val="B87932"/>
                </a:solidFill>
              </a:rPr>
              <a:t>-- </a:t>
            </a:r>
            <a:r>
              <a:rPr lang="en-US" sz="9600" i="1" dirty="0">
                <a:solidFill>
                  <a:srgbClr val="B87932"/>
                </a:solidFill>
              </a:rPr>
              <a:t>Pandemic Preparedness Section II.B and question III.B.5 and                 	3/27/20 webinar question 1</a:t>
            </a:r>
            <a:endParaRPr lang="en-US" sz="9600" dirty="0">
              <a:solidFill>
                <a:srgbClr val="B87932"/>
              </a:solidFill>
            </a:endParaRPr>
          </a:p>
          <a:p>
            <a:pPr>
              <a:buFont typeface="Wingdings" panose="05000000000000000000" pitchFamily="2" charset="2"/>
              <a:buChar char="§"/>
            </a:pPr>
            <a:r>
              <a:rPr lang="en-US" sz="11200" dirty="0">
                <a:solidFill>
                  <a:schemeClr val="tx1"/>
                </a:solidFill>
              </a:rPr>
              <a:t>However, ADA does not allow employers to involuntarily exclude employee </a:t>
            </a:r>
            <a:r>
              <a:rPr lang="en-US" sz="11200" b="1" i="1" dirty="0">
                <a:solidFill>
                  <a:schemeClr val="tx1"/>
                </a:solidFill>
              </a:rPr>
              <a:t>without</a:t>
            </a:r>
            <a:r>
              <a:rPr lang="en-US" sz="11200" dirty="0">
                <a:solidFill>
                  <a:schemeClr val="tx1"/>
                </a:solidFill>
              </a:rPr>
              <a:t> COVID-19 or symptoms solely because of underlying disability (e.g., diabetes, heart disease, etc.)</a:t>
            </a:r>
          </a:p>
          <a:p>
            <a:pPr lvl="2">
              <a:buFont typeface="Wingdings" panose="05000000000000000000" pitchFamily="2" charset="2"/>
              <a:buChar char="§"/>
            </a:pPr>
            <a:r>
              <a:rPr lang="en-US" sz="11200" dirty="0">
                <a:solidFill>
                  <a:schemeClr val="tx1"/>
                </a:solidFill>
              </a:rPr>
              <a:t>Employer would have to analyze &amp; show that employee poses “direct threat to self,” a high standard to meet, and even then exclusion only allowed if no accommodation possible: </a:t>
            </a:r>
          </a:p>
          <a:p>
            <a:pPr marL="201168" lvl="1" indent="0">
              <a:buNone/>
            </a:pPr>
            <a:r>
              <a:rPr lang="en-US" sz="9600" dirty="0">
                <a:solidFill>
                  <a:schemeClr val="accent1"/>
                </a:solidFill>
              </a:rPr>
              <a:t>	</a:t>
            </a:r>
            <a:r>
              <a:rPr lang="en-US" sz="9600" dirty="0">
                <a:solidFill>
                  <a:srgbClr val="B87932"/>
                </a:solidFill>
              </a:rPr>
              <a:t>-- </a:t>
            </a:r>
            <a:r>
              <a:rPr lang="en-US" sz="9600" i="1" dirty="0">
                <a:solidFill>
                  <a:srgbClr val="B87932"/>
                </a:solidFill>
              </a:rPr>
              <a:t>WYSK questions G.4 and G.5</a:t>
            </a:r>
            <a:endParaRPr lang="en-US" sz="9600" dirty="0">
              <a:solidFill>
                <a:srgbClr val="B87932"/>
              </a:solidFill>
            </a:endParaRPr>
          </a:p>
          <a:p>
            <a:endParaRPr lang="en-US" dirty="0"/>
          </a:p>
        </p:txBody>
      </p:sp>
    </p:spTree>
    <p:extLst>
      <p:ext uri="{BB962C8B-B14F-4D97-AF65-F5344CB8AC3E}">
        <p14:creationId xmlns:p14="http://schemas.microsoft.com/office/powerpoint/2010/main" val="1147840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1F459-DAA3-49FC-A201-64B8D020F433}"/>
              </a:ext>
            </a:extLst>
          </p:cNvPr>
          <p:cNvSpPr>
            <a:spLocks noGrp="1"/>
          </p:cNvSpPr>
          <p:nvPr>
            <p:ph type="title"/>
          </p:nvPr>
        </p:nvSpPr>
        <p:spPr>
          <a:xfrm>
            <a:off x="1036320" y="182100"/>
            <a:ext cx="10058400" cy="1450757"/>
          </a:xfrm>
        </p:spPr>
        <p:txBody>
          <a:bodyPr/>
          <a:lstStyle/>
          <a:p>
            <a:r>
              <a:rPr lang="en-US" b="1" dirty="0">
                <a:solidFill>
                  <a:schemeClr val="tx1"/>
                </a:solidFill>
              </a:rPr>
              <a:t>Disability-Related Inquiries              </a:t>
            </a:r>
            <a:br>
              <a:rPr lang="en-US" b="1" dirty="0">
                <a:solidFill>
                  <a:schemeClr val="tx1"/>
                </a:solidFill>
              </a:rPr>
            </a:br>
            <a:r>
              <a:rPr lang="en-US" b="1" dirty="0"/>
              <a:t>    </a:t>
            </a:r>
            <a:r>
              <a:rPr lang="en-US" b="1" dirty="0">
                <a:solidFill>
                  <a:schemeClr val="tx1"/>
                </a:solidFill>
              </a:rPr>
              <a:t>and Medical Exams </a:t>
            </a:r>
            <a:endParaRPr lang="en-US" dirty="0"/>
          </a:p>
        </p:txBody>
      </p:sp>
      <p:sp>
        <p:nvSpPr>
          <p:cNvPr id="3" name="Content Placeholder 2">
            <a:extLst>
              <a:ext uri="{FF2B5EF4-FFF2-40B4-BE49-F238E27FC236}">
                <a16:creationId xmlns:a16="http://schemas.microsoft.com/office/drawing/2014/main" id="{9F3E99A4-5B9B-4277-89F1-3AF49D9A482C}"/>
              </a:ext>
            </a:extLst>
          </p:cNvPr>
          <p:cNvSpPr>
            <a:spLocks noGrp="1"/>
          </p:cNvSpPr>
          <p:nvPr>
            <p:ph idx="1"/>
          </p:nvPr>
        </p:nvSpPr>
        <p:spPr>
          <a:xfrm>
            <a:off x="1036320" y="1738993"/>
            <a:ext cx="10058400" cy="4127863"/>
          </a:xfrm>
        </p:spPr>
        <p:txBody>
          <a:bodyPr>
            <a:noAutofit/>
          </a:bodyPr>
          <a:lstStyle/>
          <a:p>
            <a:pPr>
              <a:buFont typeface="Wingdings" panose="05000000000000000000" pitchFamily="2" charset="2"/>
              <a:buChar char="§"/>
            </a:pPr>
            <a:r>
              <a:rPr lang="en-US" sz="2400" dirty="0">
                <a:solidFill>
                  <a:schemeClr val="tx1"/>
                </a:solidFill>
              </a:rPr>
              <a:t>ADA allows screening of all employees for COVID-19 as long as consistent with best available objective medical evidence, e.g., recommendations of Centers for Disease Control and Prevention (CDC) and state/local public health authorities:                     </a:t>
            </a:r>
            <a:r>
              <a:rPr lang="en-US" sz="2400" i="1" dirty="0">
                <a:solidFill>
                  <a:srgbClr val="B87932"/>
                </a:solidFill>
              </a:rPr>
              <a:t>WYSK question G.1</a:t>
            </a:r>
            <a:endParaRPr lang="en-US" sz="2400" dirty="0">
              <a:solidFill>
                <a:srgbClr val="B87932"/>
              </a:solidFill>
            </a:endParaRPr>
          </a:p>
          <a:p>
            <a:pPr>
              <a:buFont typeface="Wingdings" panose="05000000000000000000" pitchFamily="2" charset="2"/>
              <a:buChar char="§"/>
            </a:pPr>
            <a:r>
              <a:rPr lang="en-US" sz="2400" dirty="0">
                <a:solidFill>
                  <a:schemeClr val="tx1"/>
                </a:solidFill>
              </a:rPr>
              <a:t>Employees may make requests for alternative methods of screening based on disability or religious beliefs:  </a:t>
            </a:r>
            <a:r>
              <a:rPr lang="en-US" sz="2400" i="1" dirty="0">
                <a:solidFill>
                  <a:srgbClr val="B87932"/>
                </a:solidFill>
              </a:rPr>
              <a:t>WYSK question G.7</a:t>
            </a:r>
            <a:endParaRPr lang="en-US" sz="2400" dirty="0">
              <a:solidFill>
                <a:srgbClr val="B87932"/>
              </a:solidFill>
            </a:endParaRPr>
          </a:p>
          <a:p>
            <a:pPr>
              <a:buFont typeface="Wingdings" panose="05000000000000000000" pitchFamily="2" charset="2"/>
              <a:buChar char="§"/>
            </a:pPr>
            <a:r>
              <a:rPr lang="en-US" sz="2400" dirty="0">
                <a:solidFill>
                  <a:schemeClr val="tx1"/>
                </a:solidFill>
              </a:rPr>
              <a:t>Employer may bar employee from workplace for refusal to answer/be screened: </a:t>
            </a:r>
            <a:r>
              <a:rPr lang="en-US" sz="2400" i="1" dirty="0">
                <a:solidFill>
                  <a:srgbClr val="B87932"/>
                </a:solidFill>
              </a:rPr>
              <a:t>3/27/20 webinar question 2</a:t>
            </a:r>
          </a:p>
          <a:p>
            <a:pPr lvl="1">
              <a:lnSpc>
                <a:spcPct val="100000"/>
              </a:lnSpc>
              <a:buFont typeface="Wingdings" panose="05000000000000000000" pitchFamily="2" charset="2"/>
              <a:buChar char="Ø"/>
            </a:pPr>
            <a:r>
              <a:rPr lang="en-US" sz="2000" i="1" dirty="0">
                <a:solidFill>
                  <a:schemeClr val="tx1"/>
                </a:solidFill>
              </a:rPr>
              <a:t>To gain cooperation of employees, however, employers may wish to ask the reasons for the employee’s refusal or remind the employee about confidentiality:  </a:t>
            </a:r>
            <a:r>
              <a:rPr lang="en-US" sz="2000" i="1" dirty="0">
                <a:solidFill>
                  <a:srgbClr val="B87932"/>
                </a:solidFill>
              </a:rPr>
              <a:t>3/27/20 webinar question 2</a:t>
            </a:r>
          </a:p>
          <a:p>
            <a:pPr>
              <a:buFont typeface="Wingdings" panose="05000000000000000000" pitchFamily="2" charset="2"/>
              <a:buChar char="§"/>
            </a:pPr>
            <a:r>
              <a:rPr lang="en-US" sz="2400" dirty="0">
                <a:solidFill>
                  <a:schemeClr val="tx1"/>
                </a:solidFill>
              </a:rPr>
              <a:t>No disparate treatment on protected basis in selecting who is screened:                   </a:t>
            </a:r>
            <a:r>
              <a:rPr lang="en-US" sz="2400" i="1" dirty="0">
                <a:solidFill>
                  <a:srgbClr val="B87932"/>
                </a:solidFill>
              </a:rPr>
              <a:t>WYSK question G.1</a:t>
            </a:r>
            <a:endParaRPr lang="en-US" sz="2800" dirty="0">
              <a:solidFill>
                <a:srgbClr val="B87932"/>
              </a:solidFill>
            </a:endParaRPr>
          </a:p>
        </p:txBody>
      </p:sp>
    </p:spTree>
    <p:extLst>
      <p:ext uri="{BB962C8B-B14F-4D97-AF65-F5344CB8AC3E}">
        <p14:creationId xmlns:p14="http://schemas.microsoft.com/office/powerpoint/2010/main" val="2475688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EE644-E2FB-4FDC-9F6D-BFAD8B529D9D}"/>
              </a:ext>
            </a:extLst>
          </p:cNvPr>
          <p:cNvSpPr>
            <a:spLocks noGrp="1"/>
          </p:cNvSpPr>
          <p:nvPr>
            <p:ph type="title"/>
          </p:nvPr>
        </p:nvSpPr>
        <p:spPr/>
        <p:txBody>
          <a:bodyPr/>
          <a:lstStyle/>
          <a:p>
            <a:r>
              <a:rPr lang="en-US" b="1" dirty="0">
                <a:solidFill>
                  <a:schemeClr val="tx1"/>
                </a:solidFill>
              </a:rPr>
              <a:t>Disability-Related Inquiries              </a:t>
            </a:r>
            <a:br>
              <a:rPr lang="en-US" b="1" dirty="0">
                <a:solidFill>
                  <a:schemeClr val="tx1"/>
                </a:solidFill>
              </a:rPr>
            </a:br>
            <a:r>
              <a:rPr lang="en-US" b="1" dirty="0"/>
              <a:t>    </a:t>
            </a:r>
            <a:r>
              <a:rPr lang="en-US" b="1" dirty="0">
                <a:solidFill>
                  <a:schemeClr val="tx1"/>
                </a:solidFill>
              </a:rPr>
              <a:t>and Medical Exams </a:t>
            </a:r>
            <a:endParaRPr lang="en-US" dirty="0"/>
          </a:p>
        </p:txBody>
      </p:sp>
      <p:sp>
        <p:nvSpPr>
          <p:cNvPr id="3" name="Content Placeholder 2">
            <a:extLst>
              <a:ext uri="{FF2B5EF4-FFF2-40B4-BE49-F238E27FC236}">
                <a16:creationId xmlns:a16="http://schemas.microsoft.com/office/drawing/2014/main" id="{74F6AB9C-9952-45E2-96F6-F6FD833F43F1}"/>
              </a:ext>
            </a:extLst>
          </p:cNvPr>
          <p:cNvSpPr>
            <a:spLocks noGrp="1"/>
          </p:cNvSpPr>
          <p:nvPr>
            <p:ph idx="1"/>
          </p:nvPr>
        </p:nvSpPr>
        <p:spPr/>
        <p:txBody>
          <a:bodyPr>
            <a:noAutofit/>
          </a:bodyPr>
          <a:lstStyle/>
          <a:p>
            <a:pPr>
              <a:buFont typeface="Wingdings" panose="05000000000000000000" pitchFamily="2" charset="2"/>
              <a:buChar char="§"/>
            </a:pPr>
            <a:r>
              <a:rPr lang="en-US" b="1" dirty="0">
                <a:solidFill>
                  <a:schemeClr val="tx1"/>
                </a:solidFill>
              </a:rPr>
              <a:t>Examples of employer worksite screening for COVID-19 that ADA allows at this time</a:t>
            </a:r>
            <a:r>
              <a:rPr lang="en-US" dirty="0">
                <a:solidFill>
                  <a:schemeClr val="tx1"/>
                </a:solidFill>
              </a:rPr>
              <a:t>:</a:t>
            </a:r>
          </a:p>
          <a:p>
            <a:pPr lvl="0"/>
            <a:r>
              <a:rPr lang="en-US" dirty="0">
                <a:solidFill>
                  <a:schemeClr val="tx1"/>
                </a:solidFill>
              </a:rPr>
              <a:t>questions about COVID-19 diagnosis or testing:</a:t>
            </a:r>
            <a:r>
              <a:rPr lang="en-US" i="1" dirty="0">
                <a:solidFill>
                  <a:schemeClr val="tx1"/>
                </a:solidFill>
              </a:rPr>
              <a:t>  </a:t>
            </a:r>
            <a:r>
              <a:rPr lang="en-US" i="1" dirty="0">
                <a:solidFill>
                  <a:srgbClr val="B87932"/>
                </a:solidFill>
              </a:rPr>
              <a:t>3/27/20 webinar question 1</a:t>
            </a:r>
            <a:endParaRPr lang="en-US" dirty="0">
              <a:solidFill>
                <a:srgbClr val="B87932"/>
              </a:solidFill>
            </a:endParaRPr>
          </a:p>
          <a:p>
            <a:pPr lvl="0"/>
            <a:r>
              <a:rPr lang="en-US" dirty="0">
                <a:solidFill>
                  <a:schemeClr val="tx1"/>
                </a:solidFill>
              </a:rPr>
              <a:t>questions about COVID-19 symptoms:  </a:t>
            </a:r>
            <a:r>
              <a:rPr lang="en-US" i="1" dirty="0">
                <a:solidFill>
                  <a:srgbClr val="B87932"/>
                </a:solidFill>
              </a:rPr>
              <a:t>WYSK question A.2</a:t>
            </a:r>
            <a:endParaRPr lang="en-US" dirty="0">
              <a:solidFill>
                <a:srgbClr val="B87932"/>
              </a:solidFill>
            </a:endParaRPr>
          </a:p>
          <a:p>
            <a:pPr lvl="0"/>
            <a:r>
              <a:rPr lang="en-US" dirty="0">
                <a:solidFill>
                  <a:schemeClr val="tx1"/>
                </a:solidFill>
              </a:rPr>
              <a:t>questions about exposure to </a:t>
            </a:r>
            <a:r>
              <a:rPr lang="en-US" i="1" dirty="0">
                <a:solidFill>
                  <a:schemeClr val="tx1"/>
                </a:solidFill>
              </a:rPr>
              <a:t>anyone </a:t>
            </a:r>
            <a:r>
              <a:rPr lang="en-US" dirty="0">
                <a:solidFill>
                  <a:schemeClr val="tx1"/>
                </a:solidFill>
              </a:rPr>
              <a:t>with COVID -- but Genetic Information Nondiscrimination Act (GINA) violation to ask about family members:  </a:t>
            </a:r>
            <a:r>
              <a:rPr lang="en-US" i="1" dirty="0">
                <a:solidFill>
                  <a:srgbClr val="B87932"/>
                </a:solidFill>
              </a:rPr>
              <a:t>3/27/20 webinar question 4</a:t>
            </a:r>
            <a:endParaRPr lang="en-US" dirty="0">
              <a:solidFill>
                <a:srgbClr val="B87932"/>
              </a:solidFill>
            </a:endParaRPr>
          </a:p>
          <a:p>
            <a:pPr lvl="0"/>
            <a:r>
              <a:rPr lang="en-US" dirty="0">
                <a:solidFill>
                  <a:schemeClr val="tx1"/>
                </a:solidFill>
              </a:rPr>
              <a:t>questions if call in sick or feel ill at work:  </a:t>
            </a:r>
            <a:r>
              <a:rPr lang="en-US" i="1" dirty="0">
                <a:solidFill>
                  <a:srgbClr val="B87932"/>
                </a:solidFill>
              </a:rPr>
              <a:t>Pandemic Preparedness question III.B.6</a:t>
            </a:r>
            <a:endParaRPr lang="en-US" dirty="0">
              <a:solidFill>
                <a:srgbClr val="B87932"/>
              </a:solidFill>
            </a:endParaRPr>
          </a:p>
          <a:p>
            <a:pPr lvl="0"/>
            <a:r>
              <a:rPr lang="en-US" dirty="0">
                <a:solidFill>
                  <a:schemeClr val="tx1"/>
                </a:solidFill>
              </a:rPr>
              <a:t>taking temperature:  </a:t>
            </a:r>
            <a:r>
              <a:rPr lang="en-US" i="1" dirty="0">
                <a:solidFill>
                  <a:srgbClr val="B87932"/>
                </a:solidFill>
              </a:rPr>
              <a:t>WYSK question A.3</a:t>
            </a:r>
            <a:endParaRPr lang="en-US" dirty="0">
              <a:solidFill>
                <a:srgbClr val="B87932"/>
              </a:solidFill>
            </a:endParaRPr>
          </a:p>
          <a:p>
            <a:pPr lvl="0"/>
            <a:r>
              <a:rPr lang="en-US" dirty="0">
                <a:solidFill>
                  <a:schemeClr val="tx1"/>
                </a:solidFill>
              </a:rPr>
              <a:t>administering COVID-19 viral tests (but </a:t>
            </a:r>
            <a:r>
              <a:rPr lang="en-US" u="sng" dirty="0">
                <a:solidFill>
                  <a:schemeClr val="tx1"/>
                </a:solidFill>
              </a:rPr>
              <a:t>not</a:t>
            </a:r>
            <a:r>
              <a:rPr lang="en-US" dirty="0">
                <a:solidFill>
                  <a:schemeClr val="tx1"/>
                </a:solidFill>
              </a:rPr>
              <a:t> anti-body tests) – continue to check updated recommendations of CDC and other public health authorities: </a:t>
            </a:r>
            <a:r>
              <a:rPr lang="en-US" i="1" dirty="0">
                <a:solidFill>
                  <a:srgbClr val="B87932"/>
                </a:solidFill>
              </a:rPr>
              <a:t>WYSK questions A.6-A.7   </a:t>
            </a:r>
          </a:p>
          <a:p>
            <a:pPr>
              <a:buFont typeface="Wingdings" panose="05000000000000000000" pitchFamily="2" charset="2"/>
              <a:buChar char="§"/>
            </a:pPr>
            <a:r>
              <a:rPr lang="en-US" b="1" dirty="0">
                <a:solidFill>
                  <a:schemeClr val="tx1"/>
                </a:solidFill>
              </a:rPr>
              <a:t>Employers may instruct employees to stay home or send them home if they have COVID-19    or symptoms:</a:t>
            </a:r>
            <a:r>
              <a:rPr lang="en-US" dirty="0">
                <a:solidFill>
                  <a:schemeClr val="tx1"/>
                </a:solidFill>
              </a:rPr>
              <a:t> </a:t>
            </a:r>
            <a:r>
              <a:rPr lang="en-US" i="1" dirty="0">
                <a:solidFill>
                  <a:srgbClr val="B87932"/>
                </a:solidFill>
              </a:rPr>
              <a:t>WYSK question A.4</a:t>
            </a:r>
            <a:endParaRPr lang="en-US" dirty="0">
              <a:solidFill>
                <a:srgbClr val="B87932"/>
              </a:solidFill>
            </a:endParaRPr>
          </a:p>
          <a:p>
            <a:endParaRPr lang="en-US" dirty="0"/>
          </a:p>
          <a:p>
            <a:endParaRPr lang="en-US" dirty="0"/>
          </a:p>
        </p:txBody>
      </p:sp>
    </p:spTree>
    <p:extLst>
      <p:ext uri="{BB962C8B-B14F-4D97-AF65-F5344CB8AC3E}">
        <p14:creationId xmlns:p14="http://schemas.microsoft.com/office/powerpoint/2010/main" val="13432463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16E6A-21F4-4521-8FBA-19A0A9075713}"/>
              </a:ext>
            </a:extLst>
          </p:cNvPr>
          <p:cNvSpPr>
            <a:spLocks noGrp="1"/>
          </p:cNvSpPr>
          <p:nvPr>
            <p:ph type="title"/>
          </p:nvPr>
        </p:nvSpPr>
        <p:spPr/>
        <p:txBody>
          <a:bodyPr/>
          <a:lstStyle/>
          <a:p>
            <a:r>
              <a:rPr lang="en-US" b="1">
                <a:solidFill>
                  <a:schemeClr val="tx1"/>
                </a:solidFill>
              </a:rPr>
              <a:t>Disability-Related Inquiries              </a:t>
            </a:r>
            <a:br>
              <a:rPr lang="en-US" b="1">
                <a:solidFill>
                  <a:schemeClr val="tx1"/>
                </a:solidFill>
              </a:rPr>
            </a:br>
            <a:r>
              <a:rPr lang="en-US" b="1"/>
              <a:t>    </a:t>
            </a:r>
            <a:r>
              <a:rPr lang="en-US" b="1">
                <a:solidFill>
                  <a:schemeClr val="tx1"/>
                </a:solidFill>
              </a:rPr>
              <a:t>and Medical Exams (cont’d)</a:t>
            </a:r>
            <a:endParaRPr lang="en-US"/>
          </a:p>
        </p:txBody>
      </p:sp>
      <p:sp>
        <p:nvSpPr>
          <p:cNvPr id="3" name="Content Placeholder 2">
            <a:extLst>
              <a:ext uri="{FF2B5EF4-FFF2-40B4-BE49-F238E27FC236}">
                <a16:creationId xmlns:a16="http://schemas.microsoft.com/office/drawing/2014/main" id="{74FBCAAA-40CD-4249-9828-AB86C37C35E4}"/>
              </a:ext>
            </a:extLst>
          </p:cNvPr>
          <p:cNvSpPr>
            <a:spLocks noGrp="1"/>
          </p:cNvSpPr>
          <p:nvPr>
            <p:ph idx="1"/>
          </p:nvPr>
        </p:nvSpPr>
        <p:spPr>
          <a:xfrm>
            <a:off x="663171" y="1873443"/>
            <a:ext cx="10058400" cy="4023360"/>
          </a:xfrm>
        </p:spPr>
        <p:txBody>
          <a:bodyPr>
            <a:normAutofit fontScale="92500" lnSpcReduction="20000"/>
          </a:bodyPr>
          <a:lstStyle/>
          <a:p>
            <a:pPr>
              <a:buFont typeface="Wingdings" panose="05000000000000000000" pitchFamily="2" charset="2"/>
              <a:buChar char="§"/>
            </a:pPr>
            <a:r>
              <a:rPr lang="en-US" sz="3500" dirty="0">
                <a:solidFill>
                  <a:schemeClr val="tx1"/>
                </a:solidFill>
              </a:rPr>
              <a:t>If employer wishes to screen only particular employee(s) for COVID-19, ADA requires employer first to have a reasonable belief based on objective evidence that this person might have the disease:</a:t>
            </a:r>
            <a:r>
              <a:rPr lang="en-US" sz="3200" dirty="0">
                <a:solidFill>
                  <a:schemeClr val="tx1"/>
                </a:solidFill>
              </a:rPr>
              <a:t> </a:t>
            </a:r>
            <a:r>
              <a:rPr lang="en-US" sz="2600" i="1" dirty="0">
                <a:solidFill>
                  <a:srgbClr val="B87932"/>
                </a:solidFill>
              </a:rPr>
              <a:t>3/27/20 webinar question 3</a:t>
            </a:r>
          </a:p>
          <a:p>
            <a:pPr marL="0" indent="0">
              <a:buNone/>
            </a:pPr>
            <a:endParaRPr lang="en-US" sz="2600" i="1" dirty="0">
              <a:solidFill>
                <a:schemeClr val="accent1"/>
              </a:solidFill>
            </a:endParaRPr>
          </a:p>
          <a:p>
            <a:pPr lvl="1">
              <a:buFont typeface="Wingdings" panose="05000000000000000000" pitchFamily="2" charset="2"/>
              <a:buChar char="Ø"/>
            </a:pPr>
            <a:r>
              <a:rPr lang="en-US" sz="3300" dirty="0">
                <a:solidFill>
                  <a:schemeClr val="tx1"/>
                </a:solidFill>
              </a:rPr>
              <a:t>For example, if an employer notices that an employee has a persistent, hacking cough (a symptom of COVID-19), the employer could ask about the cough, whether the employee has been to a doctor, and whether the employee knows if she has or might have COVID-19:</a:t>
            </a:r>
            <a:r>
              <a:rPr lang="en-US" sz="3000" dirty="0">
                <a:solidFill>
                  <a:schemeClr val="tx1"/>
                </a:solidFill>
              </a:rPr>
              <a:t>  </a:t>
            </a:r>
            <a:r>
              <a:rPr lang="en-US" sz="2600" i="1" dirty="0">
                <a:solidFill>
                  <a:srgbClr val="B87932"/>
                </a:solidFill>
              </a:rPr>
              <a:t>3/27/20 webinar question 3</a:t>
            </a:r>
          </a:p>
          <a:p>
            <a:endParaRPr lang="en-US" sz="3200" dirty="0">
              <a:solidFill>
                <a:schemeClr val="accent1"/>
              </a:solidFill>
            </a:endParaRPr>
          </a:p>
          <a:p>
            <a:endParaRPr lang="en-US" dirty="0"/>
          </a:p>
        </p:txBody>
      </p:sp>
    </p:spTree>
    <p:extLst>
      <p:ext uri="{BB962C8B-B14F-4D97-AF65-F5344CB8AC3E}">
        <p14:creationId xmlns:p14="http://schemas.microsoft.com/office/powerpoint/2010/main" val="37997210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58E16-A243-4845-A711-B76803F495B1}"/>
              </a:ext>
            </a:extLst>
          </p:cNvPr>
          <p:cNvSpPr>
            <a:spLocks noGrp="1"/>
          </p:cNvSpPr>
          <p:nvPr>
            <p:ph type="title"/>
          </p:nvPr>
        </p:nvSpPr>
        <p:spPr/>
        <p:txBody>
          <a:bodyPr/>
          <a:lstStyle/>
          <a:p>
            <a:r>
              <a:rPr lang="en-US" b="1">
                <a:solidFill>
                  <a:schemeClr val="tx1"/>
                </a:solidFill>
              </a:rPr>
              <a:t>Disability-Related Inquiries              </a:t>
            </a:r>
            <a:br>
              <a:rPr lang="en-US" b="1">
                <a:solidFill>
                  <a:schemeClr val="tx1"/>
                </a:solidFill>
              </a:rPr>
            </a:br>
            <a:r>
              <a:rPr lang="en-US" b="1"/>
              <a:t>    </a:t>
            </a:r>
            <a:r>
              <a:rPr lang="en-US" b="1">
                <a:solidFill>
                  <a:schemeClr val="tx1"/>
                </a:solidFill>
              </a:rPr>
              <a:t>and Medical Exams (cont’d)</a:t>
            </a:r>
            <a:endParaRPr lang="en-US"/>
          </a:p>
        </p:txBody>
      </p:sp>
      <p:sp>
        <p:nvSpPr>
          <p:cNvPr id="4" name="Content Placeholder 3">
            <a:extLst>
              <a:ext uri="{FF2B5EF4-FFF2-40B4-BE49-F238E27FC236}">
                <a16:creationId xmlns:a16="http://schemas.microsoft.com/office/drawing/2014/main" id="{04EA51A7-A3BB-4702-80AC-A3575E324FB2}"/>
              </a:ext>
            </a:extLst>
          </p:cNvPr>
          <p:cNvSpPr>
            <a:spLocks noGrp="1"/>
          </p:cNvSpPr>
          <p:nvPr>
            <p:ph idx="1"/>
          </p:nvPr>
        </p:nvSpPr>
        <p:spPr>
          <a:xfrm>
            <a:off x="1036320" y="1737360"/>
            <a:ext cx="10058400" cy="4023360"/>
          </a:xfrm>
        </p:spPr>
        <p:txBody>
          <a:bodyPr>
            <a:noAutofit/>
          </a:bodyPr>
          <a:lstStyle/>
          <a:p>
            <a:pPr>
              <a:buFont typeface="Wingdings" panose="05000000000000000000" pitchFamily="2" charset="2"/>
              <a:buChar char="§"/>
            </a:pPr>
            <a:r>
              <a:rPr lang="en-US" sz="3200" dirty="0">
                <a:solidFill>
                  <a:schemeClr val="tx1"/>
                </a:solidFill>
              </a:rPr>
              <a:t>Employer may ask reason for unexplained failure to report to work: </a:t>
            </a:r>
            <a:r>
              <a:rPr lang="en-US" sz="2800" i="1" dirty="0">
                <a:solidFill>
                  <a:srgbClr val="B87932"/>
                </a:solidFill>
              </a:rPr>
              <a:t>Pandemic Preparedness question III.B.15</a:t>
            </a:r>
            <a:endParaRPr lang="en-US" sz="2800" dirty="0">
              <a:solidFill>
                <a:srgbClr val="B87932"/>
              </a:solidFill>
            </a:endParaRPr>
          </a:p>
          <a:p>
            <a:pPr>
              <a:buFont typeface="Wingdings" panose="05000000000000000000" pitchFamily="2" charset="2"/>
              <a:buChar char="§"/>
            </a:pPr>
            <a:r>
              <a:rPr lang="en-US" sz="3200" dirty="0">
                <a:solidFill>
                  <a:schemeClr val="tx1"/>
                </a:solidFill>
              </a:rPr>
              <a:t>ADA generally does not prohibit questions about employee work/personal travel: </a:t>
            </a:r>
            <a:r>
              <a:rPr lang="en-US" sz="2800" i="1" dirty="0">
                <a:solidFill>
                  <a:srgbClr val="B87932"/>
                </a:solidFill>
              </a:rPr>
              <a:t>Pandemic Preparedness question III.B.8</a:t>
            </a:r>
            <a:endParaRPr lang="en-US" sz="2800" dirty="0">
              <a:solidFill>
                <a:srgbClr val="B87932"/>
              </a:solidFill>
            </a:endParaRPr>
          </a:p>
          <a:p>
            <a:pPr>
              <a:buFont typeface="Wingdings" panose="05000000000000000000" pitchFamily="2" charset="2"/>
              <a:buChar char="§"/>
            </a:pPr>
            <a:r>
              <a:rPr lang="en-US" sz="3200" dirty="0">
                <a:solidFill>
                  <a:schemeClr val="tx1"/>
                </a:solidFill>
              </a:rPr>
              <a:t>ADA allows employer to require doctor’s note for return after COVID-19 illness: </a:t>
            </a:r>
            <a:r>
              <a:rPr lang="en-US" sz="2800" i="1" dirty="0">
                <a:solidFill>
                  <a:srgbClr val="B87932"/>
                </a:solidFill>
              </a:rPr>
              <a:t>WYSK question A.5</a:t>
            </a:r>
            <a:r>
              <a:rPr lang="en-US" sz="2800" dirty="0">
                <a:solidFill>
                  <a:srgbClr val="B87932"/>
                </a:solidFill>
              </a:rPr>
              <a:t> </a:t>
            </a:r>
          </a:p>
          <a:p>
            <a:pPr>
              <a:buFont typeface="Wingdings" panose="05000000000000000000" pitchFamily="2" charset="2"/>
              <a:buChar char="§"/>
            </a:pPr>
            <a:r>
              <a:rPr lang="en-US" sz="3200" dirty="0">
                <a:solidFill>
                  <a:schemeClr val="tx1"/>
                </a:solidFill>
              </a:rPr>
              <a:t>ADA allows screening job applicants for COVID-19/symptoms if post-offer for all applicants entering same job, but </a:t>
            </a:r>
            <a:r>
              <a:rPr lang="en-US" sz="3200" u="sng" dirty="0">
                <a:solidFill>
                  <a:schemeClr val="tx1"/>
                </a:solidFill>
              </a:rPr>
              <a:t>not</a:t>
            </a:r>
            <a:r>
              <a:rPr lang="en-US" sz="3200" dirty="0">
                <a:solidFill>
                  <a:schemeClr val="tx1"/>
                </a:solidFill>
              </a:rPr>
              <a:t> pre-offer: </a:t>
            </a:r>
            <a:r>
              <a:rPr lang="en-US" sz="2800" i="1" dirty="0">
                <a:solidFill>
                  <a:srgbClr val="B87932"/>
                </a:solidFill>
              </a:rPr>
              <a:t>WYSK questions C.1 and C.2</a:t>
            </a:r>
            <a:endParaRPr lang="en-US" sz="2800" dirty="0">
              <a:solidFill>
                <a:srgbClr val="B87932"/>
              </a:solidFill>
            </a:endParaRPr>
          </a:p>
          <a:p>
            <a:endParaRPr lang="en-US" sz="3200" dirty="0"/>
          </a:p>
        </p:txBody>
      </p:sp>
    </p:spTree>
    <p:extLst>
      <p:ext uri="{BB962C8B-B14F-4D97-AF65-F5344CB8AC3E}">
        <p14:creationId xmlns:p14="http://schemas.microsoft.com/office/powerpoint/2010/main" val="2897045388"/>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1_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B01B9D81A04F442BF58B7A18AF308B4" ma:contentTypeVersion="12" ma:contentTypeDescription="Create a new document." ma:contentTypeScope="" ma:versionID="046bf273cb3266e5d76d7c1b7214ca41">
  <xsd:schema xmlns:xsd="http://www.w3.org/2001/XMLSchema" xmlns:xs="http://www.w3.org/2001/XMLSchema" xmlns:p="http://schemas.microsoft.com/office/2006/metadata/properties" xmlns:ns3="a187a16a-a5ab-4ebf-8898-5145dda9afa2" xmlns:ns4="a69ea877-fc79-4fd1-ac07-aa7fd4cac6c9" targetNamespace="http://schemas.microsoft.com/office/2006/metadata/properties" ma:root="true" ma:fieldsID="56dbdb48a0f53f1763c580f446c6114c" ns3:_="" ns4:_="">
    <xsd:import namespace="a187a16a-a5ab-4ebf-8898-5145dda9afa2"/>
    <xsd:import namespace="a69ea877-fc79-4fd1-ac07-aa7fd4cac6c9"/>
    <xsd:element name="properties">
      <xsd:complexType>
        <xsd:sequence>
          <xsd:element name="documentManagement">
            <xsd:complexType>
              <xsd:all>
                <xsd:element ref="ns3:MediaServiceMetadata" minOccurs="0"/>
                <xsd:element ref="ns3:MediaServiceFastMetadata" minOccurs="0"/>
                <xsd:element ref="ns3:MediaServiceAutoTags" minOccurs="0"/>
                <xsd:element ref="ns4:SharedWithUsers" minOccurs="0"/>
                <xsd:element ref="ns4:SharedWithDetails" minOccurs="0"/>
                <xsd:element ref="ns4:SharingHintHash" minOccurs="0"/>
                <xsd:element ref="ns3:MediaServiceDateTaken" minOccurs="0"/>
                <xsd:element ref="ns3:MediaServiceGenerationTime" minOccurs="0"/>
                <xsd:element ref="ns3:MediaServiceEventHashCode" minOccurs="0"/>
                <xsd:element ref="ns3:MediaServiceAutoKeyPoints" minOccurs="0"/>
                <xsd:element ref="ns3:MediaServiceKeyPoint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187a16a-a5ab-4ebf-8898-5145dda9afa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69ea877-fc79-4fd1-ac07-aa7fd4cac6c9"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SharingHintHash" ma:index="13"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4A94ED4-336A-4839-AA52-D19166DA37DE}">
  <ds:schemaRefs>
    <ds:schemaRef ds:uri="http://schemas.microsoft.com/sharepoint/v3/contenttype/forms"/>
  </ds:schemaRefs>
</ds:datastoreItem>
</file>

<file path=customXml/itemProps2.xml><?xml version="1.0" encoding="utf-8"?>
<ds:datastoreItem xmlns:ds="http://schemas.openxmlformats.org/officeDocument/2006/customXml" ds:itemID="{7F2E3CA8-9095-48D5-BE30-9757963ACC12}">
  <ds:schemaRefs>
    <ds:schemaRef ds:uri="http://purl.org/dc/elements/1.1/"/>
    <ds:schemaRef ds:uri="http://schemas.microsoft.com/office/2006/metadata/properties"/>
    <ds:schemaRef ds:uri="a69ea877-fc79-4fd1-ac07-aa7fd4cac6c9"/>
    <ds:schemaRef ds:uri="http://schemas.microsoft.com/office/2006/documentManagement/types"/>
    <ds:schemaRef ds:uri="http://schemas.openxmlformats.org/package/2006/metadata/core-properties"/>
    <ds:schemaRef ds:uri="http://purl.org/dc/dcmitype/"/>
    <ds:schemaRef ds:uri="http://schemas.microsoft.com/office/infopath/2007/PartnerControls"/>
    <ds:schemaRef ds:uri="a187a16a-a5ab-4ebf-8898-5145dda9afa2"/>
    <ds:schemaRef ds:uri="http://www.w3.org/XML/1998/namespace"/>
    <ds:schemaRef ds:uri="http://purl.org/dc/terms/"/>
  </ds:schemaRefs>
</ds:datastoreItem>
</file>

<file path=customXml/itemProps3.xml><?xml version="1.0" encoding="utf-8"?>
<ds:datastoreItem xmlns:ds="http://schemas.openxmlformats.org/officeDocument/2006/customXml" ds:itemID="{52737C7D-547F-4A78-9971-C5918EF6E1D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187a16a-a5ab-4ebf-8898-5145dda9afa2"/>
    <ds:schemaRef ds:uri="a69ea877-fc79-4fd1-ac07-aa7fd4cac6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Retrospect</Template>
  <TotalTime>37</TotalTime>
  <Words>2042</Words>
  <Application>Microsoft Office PowerPoint</Application>
  <PresentationFormat>Widescreen</PresentationFormat>
  <Paragraphs>145</Paragraphs>
  <Slides>25</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25</vt:i4>
      </vt:variant>
    </vt:vector>
  </HeadingPairs>
  <TitlesOfParts>
    <vt:vector size="30" baseType="lpstr">
      <vt:lpstr>Calibri</vt:lpstr>
      <vt:lpstr>Calibri Light</vt:lpstr>
      <vt:lpstr>Wingdings</vt:lpstr>
      <vt:lpstr>Retrospect</vt:lpstr>
      <vt:lpstr>1_Retrospect</vt:lpstr>
      <vt:lpstr>            U.S. Equal Employment Opportunity Commission Outreach Presentation (last updated 7/1/20)     </vt:lpstr>
      <vt:lpstr>EEOC Resources</vt:lpstr>
      <vt:lpstr>Topics</vt:lpstr>
      <vt:lpstr>Furlough and Layoff</vt:lpstr>
      <vt:lpstr>Direct Threat</vt:lpstr>
      <vt:lpstr>Disability-Related Inquiries                   and Medical Exams </vt:lpstr>
      <vt:lpstr>Disability-Related Inquiries                   and Medical Exams </vt:lpstr>
      <vt:lpstr>Disability-Related Inquiries                   and Medical Exams (cont’d)</vt:lpstr>
      <vt:lpstr>Disability-Related Inquiries                   and Medical Exams (cont’d)</vt:lpstr>
      <vt:lpstr>Confidentiality of Medical Information</vt:lpstr>
      <vt:lpstr>Confidentiality of Medical Information (cont’d)</vt:lpstr>
      <vt:lpstr>Hiring and Onboarding</vt:lpstr>
      <vt:lpstr>Hiring and Onboarding (cont’d)</vt:lpstr>
      <vt:lpstr>Reasonable Accommodation</vt:lpstr>
      <vt:lpstr>Reasonable Accommodation (cont’d)</vt:lpstr>
      <vt:lpstr>Reasonable Accommodation (cont’d)</vt:lpstr>
      <vt:lpstr>Infection Control/Personal Protective Gear/Vaccine Requirements – Disability and Religious Accommodation</vt:lpstr>
      <vt:lpstr>Age</vt:lpstr>
      <vt:lpstr>Age</vt:lpstr>
      <vt:lpstr>Pregnancy</vt:lpstr>
      <vt:lpstr>Caregivers/Family Responsibilities</vt:lpstr>
      <vt:lpstr>Harassment:   National Origin/Race/Other Bases</vt:lpstr>
      <vt:lpstr>Harassment:  National Origin/Race/ Other Bases</vt:lpstr>
      <vt:lpstr>Contacting the EEOC</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Internal EEOC Webinar – June 2020</dc:title>
  <dc:creator>CATHERINE ARCHAMBEAULT</dc:creator>
  <cp:lastModifiedBy>Lyssa Rowan</cp:lastModifiedBy>
  <cp:revision>10</cp:revision>
  <dcterms:created xsi:type="dcterms:W3CDTF">2020-06-18T13:46:30Z</dcterms:created>
  <dcterms:modified xsi:type="dcterms:W3CDTF">2020-07-10T12:55:10Z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0x0101000B01B9D81A04F442BF58B7A18AF308B4</vt:lpwstr>
  </property>
</Properties>
</file>