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13" r:id="rId3"/>
    <p:sldMasterId id="2147483727" r:id="rId4"/>
    <p:sldMasterId id="2147483771" r:id="rId5"/>
    <p:sldMasterId id="2147483783" r:id="rId6"/>
  </p:sldMasterIdLst>
  <p:notesMasterIdLst>
    <p:notesMasterId r:id="rId31"/>
  </p:notesMasterIdLst>
  <p:sldIdLst>
    <p:sldId id="736" r:id="rId7"/>
    <p:sldId id="1151" r:id="rId8"/>
    <p:sldId id="1167" r:id="rId9"/>
    <p:sldId id="1232" r:id="rId10"/>
    <p:sldId id="1155" r:id="rId11"/>
    <p:sldId id="1160" r:id="rId12"/>
    <p:sldId id="1239" r:id="rId13"/>
    <p:sldId id="1233" r:id="rId14"/>
    <p:sldId id="1240" r:id="rId15"/>
    <p:sldId id="1241" r:id="rId16"/>
    <p:sldId id="1236" r:id="rId17"/>
    <p:sldId id="1251" r:id="rId18"/>
    <p:sldId id="311" r:id="rId19"/>
    <p:sldId id="777" r:id="rId20"/>
    <p:sldId id="331" r:id="rId21"/>
    <p:sldId id="1250" r:id="rId22"/>
    <p:sldId id="1242" r:id="rId23"/>
    <p:sldId id="1246" r:id="rId24"/>
    <p:sldId id="1243" r:id="rId25"/>
    <p:sldId id="1248" r:id="rId26"/>
    <p:sldId id="1244" r:id="rId27"/>
    <p:sldId id="296" r:id="rId28"/>
    <p:sldId id="1231" r:id="rId29"/>
    <p:sldId id="122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5" autoAdjust="0"/>
    <p:restoredTop sz="60331" autoAdjust="0"/>
  </p:normalViewPr>
  <p:slideViewPr>
    <p:cSldViewPr snapToGrid="0">
      <p:cViewPr varScale="1">
        <p:scale>
          <a:sx n="68" d="100"/>
          <a:sy n="68" d="100"/>
        </p:scale>
        <p:origin x="1566" y="78"/>
      </p:cViewPr>
      <p:guideLst/>
    </p:cSldViewPr>
  </p:slideViewPr>
  <p:outlineViewPr>
    <p:cViewPr>
      <p:scale>
        <a:sx n="33" d="100"/>
        <a:sy n="33" d="100"/>
      </p:scale>
      <p:origin x="0" y="-101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askjan.org/Training/JAN-Webcast-Frequently-Asked-Questions.cfm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askjan.org/Training/JAN-Webcast-Frequently-Asked-Questions.cf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41658-748A-416F-B25B-90E4AB62BF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0CF235-2E22-4C7A-8E13-61249CB1D138}">
      <dgm:prSet custT="1"/>
      <dgm:spPr/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Technical Difficulties</a:t>
          </a:r>
        </a:p>
      </dgm:t>
      <dgm:extLst>
        <a:ext uri="{E40237B7-FDA0-4F09-8148-C483321AD2D9}">
          <dgm14:cNvPr xmlns:dgm14="http://schemas.microsoft.com/office/drawing/2010/diagram" id="0" name="" descr="Technical Difficulties&#10;Q&amp;A option at the bottom of the screen&#10;800-526-7234 or 877-781-9403 (TTY) - or Live Chat at AskJAN.org&#10;Frequently Asked Questions (FAQ)&#10;https://AskJAN.org/Training/JAN-Webcast-Frequently-Asked-Questions.cfm"/>
        </a:ext>
      </dgm:extLst>
    </dgm:pt>
    <dgm:pt modelId="{14D84117-4829-415C-9281-99B764E2B6DA}" type="parTrans" cxnId="{3B14F641-B5A3-4AC9-8369-BAE6428CBA10}">
      <dgm:prSet/>
      <dgm:spPr/>
      <dgm:t>
        <a:bodyPr/>
        <a:lstStyle/>
        <a:p>
          <a:endParaRPr lang="en-US"/>
        </a:p>
      </dgm:t>
    </dgm:pt>
    <dgm:pt modelId="{A91D0426-4D62-47DD-9E4A-435D5A57758E}" type="sibTrans" cxnId="{3B14F641-B5A3-4AC9-8369-BAE6428CBA10}">
      <dgm:prSet/>
      <dgm:spPr/>
      <dgm:t>
        <a:bodyPr/>
        <a:lstStyle/>
        <a:p>
          <a:endParaRPr lang="en-US"/>
        </a:p>
      </dgm:t>
    </dgm:pt>
    <dgm:pt modelId="{64E69A92-5BE1-4ADB-AFBD-5CF6A4FC6A6D}">
      <dgm:prSet custT="1"/>
      <dgm:spPr/>
      <dgm:t>
        <a:bodyPr/>
        <a:lstStyle/>
        <a:p>
          <a:pPr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sz="24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Q&amp;A option at the bottom of the screen</a:t>
          </a:r>
          <a:endParaRPr lang="en-US" sz="24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Technical Difficulties&#10;"/>
        </a:ext>
      </dgm:extLst>
    </dgm:pt>
    <dgm:pt modelId="{B88D2E92-6254-4C1C-84DD-F126B52DF831}" type="parTrans" cxnId="{72569E5A-E370-4993-AC11-DFC42011F132}">
      <dgm:prSet/>
      <dgm:spPr/>
      <dgm:t>
        <a:bodyPr/>
        <a:lstStyle/>
        <a:p>
          <a:endParaRPr lang="en-US"/>
        </a:p>
      </dgm:t>
    </dgm:pt>
    <dgm:pt modelId="{00BCC3C3-7DFC-4C9F-98A8-31A78ED06A80}" type="sibTrans" cxnId="{72569E5A-E370-4993-AC11-DFC42011F132}">
      <dgm:prSet/>
      <dgm:spPr/>
      <dgm:t>
        <a:bodyPr/>
        <a:lstStyle/>
        <a:p>
          <a:endParaRPr lang="en-US"/>
        </a:p>
      </dgm:t>
    </dgm:pt>
    <dgm:pt modelId="{A0D0EC85-F76E-407A-B930-8719D0CAC1C7}">
      <dgm:prSet custT="1"/>
      <dgm:spPr/>
      <dgm:t>
        <a:bodyPr/>
        <a:lstStyle/>
        <a:p>
          <a:pPr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800-526-7234 or 877-781-9403 (TTY) OR </a:t>
          </a:r>
          <a:r>
            <a:rPr lang="en-US" sz="24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Live Chat at AskJAN.org</a:t>
          </a:r>
          <a:endParaRPr lang="en-US" sz="24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DCFEF6-4728-45BC-B198-C9136E6007E4}" type="parTrans" cxnId="{B69D316B-8B53-428E-A800-2751D46E320F}">
      <dgm:prSet/>
      <dgm:spPr/>
      <dgm:t>
        <a:bodyPr/>
        <a:lstStyle/>
        <a:p>
          <a:endParaRPr lang="en-US"/>
        </a:p>
      </dgm:t>
    </dgm:pt>
    <dgm:pt modelId="{10C03239-F943-4575-B204-FB2E8DDC6451}" type="sibTrans" cxnId="{B69D316B-8B53-428E-A800-2751D46E320F}">
      <dgm:prSet/>
      <dgm:spPr/>
      <dgm:t>
        <a:bodyPr/>
        <a:lstStyle/>
        <a:p>
          <a:endParaRPr lang="en-US"/>
        </a:p>
      </dgm:t>
    </dgm:pt>
    <dgm:pt modelId="{E991C8F1-370B-4479-84C7-FCFBB9BD21ED}">
      <dgm:prSet custT="1"/>
      <dgm:spPr/>
      <dgm:t>
        <a:bodyPr/>
        <a:lstStyle/>
        <a:p>
          <a:pPr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Frequently Asked Questions (FAQ)</a:t>
          </a:r>
          <a:br>
            <a: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u="none" dirty="0">
              <a:solidFill>
                <a:srgbClr val="4590B8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AskJAN.org/Training/JAN-Webcast-Frequently-Asked-</a:t>
          </a:r>
          <a:r>
            <a:rPr lang="en-US" sz="2200" u="none" dirty="0" err="1">
              <a:solidFill>
                <a:srgbClr val="4590B8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Questions.cfm</a:t>
          </a:r>
          <a:endParaRPr lang="en-US" sz="2200" u="none" dirty="0">
            <a:solidFill>
              <a:srgbClr val="4590B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0E5A43-25CF-43D8-9BD7-2AEC449FA1E4}" type="parTrans" cxnId="{9EC85DC8-9BF8-4F62-8653-D01315BFECBE}">
      <dgm:prSet/>
      <dgm:spPr/>
      <dgm:t>
        <a:bodyPr/>
        <a:lstStyle/>
        <a:p>
          <a:endParaRPr lang="en-US"/>
        </a:p>
      </dgm:t>
    </dgm:pt>
    <dgm:pt modelId="{9DA96016-F554-47B4-BF23-62ED0D5A4AEA}" type="sibTrans" cxnId="{9EC85DC8-9BF8-4F62-8653-D01315BFECBE}">
      <dgm:prSet/>
      <dgm:spPr/>
      <dgm:t>
        <a:bodyPr/>
        <a:lstStyle/>
        <a:p>
          <a:endParaRPr lang="en-US"/>
        </a:p>
      </dgm:t>
    </dgm:pt>
    <dgm:pt modelId="{60AB98D6-AF39-48B1-9FDA-980A27825AAB}">
      <dgm:prSet custT="1"/>
      <dgm:spPr/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Questions for Presenters</a:t>
          </a:r>
        </a:p>
      </dgm:t>
      <dgm:extLst>
        <a:ext uri="{E40237B7-FDA0-4F09-8148-C483321AD2D9}">
          <dgm14:cNvPr xmlns:dgm14="http://schemas.microsoft.com/office/drawing/2010/diagram" id="0" name="" descr="Questions for presenters"/>
        </a:ext>
      </dgm:extLst>
    </dgm:pt>
    <dgm:pt modelId="{AC2DDBC1-4497-4D5D-A172-B59FE646D1F0}" type="parTrans" cxnId="{E8685657-AD61-4141-B4AE-9B76FFAE870C}">
      <dgm:prSet/>
      <dgm:spPr/>
      <dgm:t>
        <a:bodyPr/>
        <a:lstStyle/>
        <a:p>
          <a:endParaRPr lang="en-US"/>
        </a:p>
      </dgm:t>
    </dgm:pt>
    <dgm:pt modelId="{BF9621C5-17DE-403B-8434-3F6C6A9D85C1}" type="sibTrans" cxnId="{E8685657-AD61-4141-B4AE-9B76FFAE870C}">
      <dgm:prSet/>
      <dgm:spPr/>
      <dgm:t>
        <a:bodyPr/>
        <a:lstStyle/>
        <a:p>
          <a:endParaRPr lang="en-US"/>
        </a:p>
      </dgm:t>
    </dgm:pt>
    <dgm:pt modelId="{97DDAC5C-016D-475E-981C-FE2556BF9CD0}">
      <dgm:prSet custT="1"/>
      <dgm:spPr/>
      <dgm:t>
        <a:bodyPr/>
        <a:lstStyle/>
        <a:p>
          <a:pPr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sz="24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Q&amp;A option at the bottom of the screen</a:t>
          </a:r>
          <a:endParaRPr lang="en-US" sz="24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Q&amp;A option at the bottom of the screen&#10;"/>
        </a:ext>
      </dgm:extLst>
    </dgm:pt>
    <dgm:pt modelId="{E06F4572-7324-4478-B4B8-8AAA7C56E6E3}" type="parTrans" cxnId="{FFE19E8D-FE22-4DF7-9858-1BEC076979D9}">
      <dgm:prSet/>
      <dgm:spPr/>
      <dgm:t>
        <a:bodyPr/>
        <a:lstStyle/>
        <a:p>
          <a:endParaRPr lang="en-US"/>
        </a:p>
      </dgm:t>
    </dgm:pt>
    <dgm:pt modelId="{D4284F25-C145-400F-A894-C1144BD7A212}" type="sibTrans" cxnId="{FFE19E8D-FE22-4DF7-9858-1BEC076979D9}">
      <dgm:prSet/>
      <dgm:spPr/>
      <dgm:t>
        <a:bodyPr/>
        <a:lstStyle/>
        <a:p>
          <a:endParaRPr lang="en-US"/>
        </a:p>
      </dgm:t>
    </dgm:pt>
    <dgm:pt modelId="{32773AEB-9017-42B8-9DBF-E8C601913FBE}" type="pres">
      <dgm:prSet presAssocID="{48E41658-748A-416F-B25B-90E4AB62BFE7}" presName="linear" presStyleCnt="0">
        <dgm:presLayoutVars>
          <dgm:dir/>
          <dgm:animLvl val="lvl"/>
          <dgm:resizeHandles val="exact"/>
        </dgm:presLayoutVars>
      </dgm:prSet>
      <dgm:spPr/>
    </dgm:pt>
    <dgm:pt modelId="{F4A51513-F584-4433-BB57-2565BE02335B}" type="pres">
      <dgm:prSet presAssocID="{EB0CF235-2E22-4C7A-8E13-61249CB1D138}" presName="parentLin" presStyleCnt="0"/>
      <dgm:spPr/>
    </dgm:pt>
    <dgm:pt modelId="{E34029AD-DE74-4F42-BADD-23386EED1BF2}" type="pres">
      <dgm:prSet presAssocID="{EB0CF235-2E22-4C7A-8E13-61249CB1D138}" presName="parentLeftMargin" presStyleLbl="node1" presStyleIdx="0" presStyleCnt="2"/>
      <dgm:spPr/>
    </dgm:pt>
    <dgm:pt modelId="{C33B9B2B-6CAA-4302-BE0D-981D8F0C9B10}" type="pres">
      <dgm:prSet presAssocID="{EB0CF235-2E22-4C7A-8E13-61249CB1D13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A3242D5-FE94-4E3E-9662-9AF9A96828BB}" type="pres">
      <dgm:prSet presAssocID="{EB0CF235-2E22-4C7A-8E13-61249CB1D138}" presName="negativeSpace" presStyleCnt="0"/>
      <dgm:spPr/>
    </dgm:pt>
    <dgm:pt modelId="{C06939AD-943B-41EC-AB1A-4DF5ED39792E}" type="pres">
      <dgm:prSet presAssocID="{EB0CF235-2E22-4C7A-8E13-61249CB1D138}" presName="childText" presStyleLbl="conFgAcc1" presStyleIdx="0" presStyleCnt="2" custLinFactNeighborX="2" custLinFactNeighborY="-4211">
        <dgm:presLayoutVars>
          <dgm:bulletEnabled val="1"/>
        </dgm:presLayoutVars>
      </dgm:prSet>
      <dgm:spPr/>
    </dgm:pt>
    <dgm:pt modelId="{879F7C83-3D78-4D02-8F88-A45DA1A4C6FA}" type="pres">
      <dgm:prSet presAssocID="{A91D0426-4D62-47DD-9E4A-435D5A57758E}" presName="spaceBetweenRectangles" presStyleCnt="0"/>
      <dgm:spPr/>
    </dgm:pt>
    <dgm:pt modelId="{99FB2BE3-DB85-44EE-829E-2EF1B7B01D5A}" type="pres">
      <dgm:prSet presAssocID="{60AB98D6-AF39-48B1-9FDA-980A27825AAB}" presName="parentLin" presStyleCnt="0"/>
      <dgm:spPr/>
    </dgm:pt>
    <dgm:pt modelId="{CDCD3D56-5C4D-4636-A462-F138E142B50E}" type="pres">
      <dgm:prSet presAssocID="{60AB98D6-AF39-48B1-9FDA-980A27825AAB}" presName="parentLeftMargin" presStyleLbl="node1" presStyleIdx="0" presStyleCnt="2"/>
      <dgm:spPr/>
    </dgm:pt>
    <dgm:pt modelId="{BF394396-594D-48B4-88B6-57E0EB5F2607}" type="pres">
      <dgm:prSet presAssocID="{60AB98D6-AF39-48B1-9FDA-980A27825AA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95D66FB-7A91-4C89-B07D-629291149789}" type="pres">
      <dgm:prSet presAssocID="{60AB98D6-AF39-48B1-9FDA-980A27825AAB}" presName="negativeSpace" presStyleCnt="0"/>
      <dgm:spPr/>
    </dgm:pt>
    <dgm:pt modelId="{D395A932-415F-4401-9F15-706E3511CF60}" type="pres">
      <dgm:prSet presAssocID="{60AB98D6-AF39-48B1-9FDA-980A27825AA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C6E4B0E-6CF6-4B5F-98E6-15B1F32094F7}" type="presOf" srcId="{48E41658-748A-416F-B25B-90E4AB62BFE7}" destId="{32773AEB-9017-42B8-9DBF-E8C601913FBE}" srcOrd="0" destOrd="0" presId="urn:microsoft.com/office/officeart/2005/8/layout/list1"/>
    <dgm:cxn modelId="{3899FF21-C1B0-4AA5-A7BD-638E4BC893E2}" type="presOf" srcId="{64E69A92-5BE1-4ADB-AFBD-5CF6A4FC6A6D}" destId="{C06939AD-943B-41EC-AB1A-4DF5ED39792E}" srcOrd="0" destOrd="0" presId="urn:microsoft.com/office/officeart/2005/8/layout/list1"/>
    <dgm:cxn modelId="{3B14F641-B5A3-4AC9-8369-BAE6428CBA10}" srcId="{48E41658-748A-416F-B25B-90E4AB62BFE7}" destId="{EB0CF235-2E22-4C7A-8E13-61249CB1D138}" srcOrd="0" destOrd="0" parTransId="{14D84117-4829-415C-9281-99B764E2B6DA}" sibTransId="{A91D0426-4D62-47DD-9E4A-435D5A57758E}"/>
    <dgm:cxn modelId="{B69D316B-8B53-428E-A800-2751D46E320F}" srcId="{EB0CF235-2E22-4C7A-8E13-61249CB1D138}" destId="{A0D0EC85-F76E-407A-B930-8719D0CAC1C7}" srcOrd="1" destOrd="0" parTransId="{8CDCFEF6-4728-45BC-B198-C9136E6007E4}" sibTransId="{10C03239-F943-4575-B204-FB2E8DDC6451}"/>
    <dgm:cxn modelId="{E310A54D-D998-4E51-BCBE-EF6D04216F6C}" type="presOf" srcId="{60AB98D6-AF39-48B1-9FDA-980A27825AAB}" destId="{CDCD3D56-5C4D-4636-A462-F138E142B50E}" srcOrd="0" destOrd="0" presId="urn:microsoft.com/office/officeart/2005/8/layout/list1"/>
    <dgm:cxn modelId="{52766150-E9FE-4F40-873D-5D1FAE6CD5EC}" type="presOf" srcId="{EB0CF235-2E22-4C7A-8E13-61249CB1D138}" destId="{E34029AD-DE74-4F42-BADD-23386EED1BF2}" srcOrd="0" destOrd="0" presId="urn:microsoft.com/office/officeart/2005/8/layout/list1"/>
    <dgm:cxn modelId="{19D22475-9229-4197-8D9E-44ECF1D0CC40}" type="presOf" srcId="{A0D0EC85-F76E-407A-B930-8719D0CAC1C7}" destId="{C06939AD-943B-41EC-AB1A-4DF5ED39792E}" srcOrd="0" destOrd="1" presId="urn:microsoft.com/office/officeart/2005/8/layout/list1"/>
    <dgm:cxn modelId="{E8685657-AD61-4141-B4AE-9B76FFAE870C}" srcId="{48E41658-748A-416F-B25B-90E4AB62BFE7}" destId="{60AB98D6-AF39-48B1-9FDA-980A27825AAB}" srcOrd="1" destOrd="0" parTransId="{AC2DDBC1-4497-4D5D-A172-B59FE646D1F0}" sibTransId="{BF9621C5-17DE-403B-8434-3F6C6A9D85C1}"/>
    <dgm:cxn modelId="{72569E5A-E370-4993-AC11-DFC42011F132}" srcId="{EB0CF235-2E22-4C7A-8E13-61249CB1D138}" destId="{64E69A92-5BE1-4ADB-AFBD-5CF6A4FC6A6D}" srcOrd="0" destOrd="0" parTransId="{B88D2E92-6254-4C1C-84DD-F126B52DF831}" sibTransId="{00BCC3C3-7DFC-4C9F-98A8-31A78ED06A80}"/>
    <dgm:cxn modelId="{61FBF78A-6653-4FC0-9914-44CE38A898F7}" type="presOf" srcId="{60AB98D6-AF39-48B1-9FDA-980A27825AAB}" destId="{BF394396-594D-48B4-88B6-57E0EB5F2607}" srcOrd="1" destOrd="0" presId="urn:microsoft.com/office/officeart/2005/8/layout/list1"/>
    <dgm:cxn modelId="{FFE19E8D-FE22-4DF7-9858-1BEC076979D9}" srcId="{60AB98D6-AF39-48B1-9FDA-980A27825AAB}" destId="{97DDAC5C-016D-475E-981C-FE2556BF9CD0}" srcOrd="0" destOrd="0" parTransId="{E06F4572-7324-4478-B4B8-8AAA7C56E6E3}" sibTransId="{D4284F25-C145-400F-A894-C1144BD7A212}"/>
    <dgm:cxn modelId="{9EC85DC8-9BF8-4F62-8653-D01315BFECBE}" srcId="{EB0CF235-2E22-4C7A-8E13-61249CB1D138}" destId="{E991C8F1-370B-4479-84C7-FCFBB9BD21ED}" srcOrd="2" destOrd="0" parTransId="{930E5A43-25CF-43D8-9BD7-2AEC449FA1E4}" sibTransId="{9DA96016-F554-47B4-BF23-62ED0D5A4AEA}"/>
    <dgm:cxn modelId="{34E7D1E7-3CAE-4F41-A82E-61C29DCD0101}" type="presOf" srcId="{E991C8F1-370B-4479-84C7-FCFBB9BD21ED}" destId="{C06939AD-943B-41EC-AB1A-4DF5ED39792E}" srcOrd="0" destOrd="2" presId="urn:microsoft.com/office/officeart/2005/8/layout/list1"/>
    <dgm:cxn modelId="{A36CE6F5-13C4-4116-ACA6-DB50C6093A7E}" type="presOf" srcId="{97DDAC5C-016D-475E-981C-FE2556BF9CD0}" destId="{D395A932-415F-4401-9F15-706E3511CF60}" srcOrd="0" destOrd="0" presId="urn:microsoft.com/office/officeart/2005/8/layout/list1"/>
    <dgm:cxn modelId="{EA2545FD-024A-4FFF-A43F-D284269E825E}" type="presOf" srcId="{EB0CF235-2E22-4C7A-8E13-61249CB1D138}" destId="{C33B9B2B-6CAA-4302-BE0D-981D8F0C9B10}" srcOrd="1" destOrd="0" presId="urn:microsoft.com/office/officeart/2005/8/layout/list1"/>
    <dgm:cxn modelId="{8876236E-737F-44FD-AACE-2890D7953DC1}" type="presParOf" srcId="{32773AEB-9017-42B8-9DBF-E8C601913FBE}" destId="{F4A51513-F584-4433-BB57-2565BE02335B}" srcOrd="0" destOrd="0" presId="urn:microsoft.com/office/officeart/2005/8/layout/list1"/>
    <dgm:cxn modelId="{57AE4D45-D8C0-4C19-9162-80DD3E723B09}" type="presParOf" srcId="{F4A51513-F584-4433-BB57-2565BE02335B}" destId="{E34029AD-DE74-4F42-BADD-23386EED1BF2}" srcOrd="0" destOrd="0" presId="urn:microsoft.com/office/officeart/2005/8/layout/list1"/>
    <dgm:cxn modelId="{244BE653-DA27-463C-A5DE-64BAD0928735}" type="presParOf" srcId="{F4A51513-F584-4433-BB57-2565BE02335B}" destId="{C33B9B2B-6CAA-4302-BE0D-981D8F0C9B10}" srcOrd="1" destOrd="0" presId="urn:microsoft.com/office/officeart/2005/8/layout/list1"/>
    <dgm:cxn modelId="{94D298CD-9991-4FB9-95CE-87261D7B2FD5}" type="presParOf" srcId="{32773AEB-9017-42B8-9DBF-E8C601913FBE}" destId="{5A3242D5-FE94-4E3E-9662-9AF9A96828BB}" srcOrd="1" destOrd="0" presId="urn:microsoft.com/office/officeart/2005/8/layout/list1"/>
    <dgm:cxn modelId="{7419E9B7-6826-4710-A125-56D32DDC46D2}" type="presParOf" srcId="{32773AEB-9017-42B8-9DBF-E8C601913FBE}" destId="{C06939AD-943B-41EC-AB1A-4DF5ED39792E}" srcOrd="2" destOrd="0" presId="urn:microsoft.com/office/officeart/2005/8/layout/list1"/>
    <dgm:cxn modelId="{3D309A02-D271-4395-8B0C-B9347886670E}" type="presParOf" srcId="{32773AEB-9017-42B8-9DBF-E8C601913FBE}" destId="{879F7C83-3D78-4D02-8F88-A45DA1A4C6FA}" srcOrd="3" destOrd="0" presId="urn:microsoft.com/office/officeart/2005/8/layout/list1"/>
    <dgm:cxn modelId="{DA6877F3-7C12-4A27-8B77-BDADAB3AAEDE}" type="presParOf" srcId="{32773AEB-9017-42B8-9DBF-E8C601913FBE}" destId="{99FB2BE3-DB85-44EE-829E-2EF1B7B01D5A}" srcOrd="4" destOrd="0" presId="urn:microsoft.com/office/officeart/2005/8/layout/list1"/>
    <dgm:cxn modelId="{038AA087-1A67-4C50-9E2B-D0AB15F64116}" type="presParOf" srcId="{99FB2BE3-DB85-44EE-829E-2EF1B7B01D5A}" destId="{CDCD3D56-5C4D-4636-A462-F138E142B50E}" srcOrd="0" destOrd="0" presId="urn:microsoft.com/office/officeart/2005/8/layout/list1"/>
    <dgm:cxn modelId="{D9B17644-2F7E-4693-BAB4-84D4A56BA3D3}" type="presParOf" srcId="{99FB2BE3-DB85-44EE-829E-2EF1B7B01D5A}" destId="{BF394396-594D-48B4-88B6-57E0EB5F2607}" srcOrd="1" destOrd="0" presId="urn:microsoft.com/office/officeart/2005/8/layout/list1"/>
    <dgm:cxn modelId="{A20B9AFA-5BA5-4793-8950-505FD6832BF9}" type="presParOf" srcId="{32773AEB-9017-42B8-9DBF-E8C601913FBE}" destId="{295D66FB-7A91-4C89-B07D-629291149789}" srcOrd="5" destOrd="0" presId="urn:microsoft.com/office/officeart/2005/8/layout/list1"/>
    <dgm:cxn modelId="{888CD5F0-9C2F-4410-80ED-1FF3828C3172}" type="presParOf" srcId="{32773AEB-9017-42B8-9DBF-E8C601913FBE}" destId="{D395A932-415F-4401-9F15-706E3511CF6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E41658-748A-416F-B25B-90E4AB62BF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0CF235-2E22-4C7A-8E13-61249CB1D138}">
      <dgm:prSet custT="1"/>
      <dgm:spPr/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PPT Slides</a:t>
          </a:r>
        </a:p>
      </dgm:t>
      <dgm:extLst>
        <a:ext uri="{E40237B7-FDA0-4F09-8148-C483321AD2D9}">
          <dgm14:cNvPr xmlns:dgm14="http://schemas.microsoft.com/office/drawing/2010/diagram" id="0" name="" descr="PPT Slides"/>
        </a:ext>
      </dgm:extLst>
    </dgm:pt>
    <dgm:pt modelId="{14D84117-4829-415C-9281-99B764E2B6DA}" type="parTrans" cxnId="{3B14F641-B5A3-4AC9-8369-BAE6428CBA10}">
      <dgm:prSet/>
      <dgm:spPr/>
      <dgm:t>
        <a:bodyPr/>
        <a:lstStyle/>
        <a:p>
          <a:endParaRPr lang="en-US"/>
        </a:p>
      </dgm:t>
    </dgm:pt>
    <dgm:pt modelId="{A91D0426-4D62-47DD-9E4A-435D5A57758E}" type="sibTrans" cxnId="{3B14F641-B5A3-4AC9-8369-BAE6428CBA10}">
      <dgm:prSet/>
      <dgm:spPr/>
      <dgm:t>
        <a:bodyPr/>
        <a:lstStyle/>
        <a:p>
          <a:endParaRPr lang="en-US"/>
        </a:p>
      </dgm:t>
    </dgm:pt>
    <dgm:pt modelId="{64E69A92-5BE1-4ADB-AFBD-5CF6A4FC6A6D}">
      <dgm:prSet custT="1"/>
      <dgm:spPr/>
      <dgm:t>
        <a:bodyPr/>
        <a:lstStyle/>
        <a:p>
          <a:pPr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sz="24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Click the link included in the webcast login email you received, see the link in the chat, or go to this webcast event from the Training page at </a:t>
          </a:r>
          <a:r>
            <a:rPr lang="en-US" sz="2400" b="0" dirty="0">
              <a:solidFill>
                <a:srgbClr val="4590B8"/>
              </a:solidFill>
              <a:latin typeface="Arial" panose="020B0604020202020204" pitchFamily="34" charset="0"/>
              <a:cs typeface="Arial" panose="020B0604020202020204" pitchFamily="34" charset="0"/>
            </a:rPr>
            <a:t>AskJAN.org</a:t>
          </a:r>
          <a:endParaRPr lang="en-US" sz="2400" dirty="0">
            <a:solidFill>
              <a:srgbClr val="4590B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Click the link included in the webcast login email you received&#10;"/>
        </a:ext>
      </dgm:extLst>
    </dgm:pt>
    <dgm:pt modelId="{B88D2E92-6254-4C1C-84DD-F126B52DF831}" type="parTrans" cxnId="{72569E5A-E370-4993-AC11-DFC42011F132}">
      <dgm:prSet/>
      <dgm:spPr/>
      <dgm:t>
        <a:bodyPr/>
        <a:lstStyle/>
        <a:p>
          <a:endParaRPr lang="en-US"/>
        </a:p>
      </dgm:t>
    </dgm:pt>
    <dgm:pt modelId="{00BCC3C3-7DFC-4C9F-98A8-31A78ED06A80}" type="sibTrans" cxnId="{72569E5A-E370-4993-AC11-DFC42011F132}">
      <dgm:prSet/>
      <dgm:spPr/>
      <dgm:t>
        <a:bodyPr/>
        <a:lstStyle/>
        <a:p>
          <a:endParaRPr lang="en-US"/>
        </a:p>
      </dgm:t>
    </dgm:pt>
    <dgm:pt modelId="{60AB98D6-AF39-48B1-9FDA-980A27825AAB}">
      <dgm:prSet custT="1"/>
      <dgm:spPr/>
      <dgm:t>
        <a:bodyPr/>
        <a:lstStyle/>
        <a:p>
          <a:r>
            <a:rPr lang="en-US" sz="2400" b="1">
              <a:latin typeface="Arial" panose="020B0604020202020204" pitchFamily="34" charset="0"/>
              <a:cs typeface="Arial" panose="020B0604020202020204" pitchFamily="34" charset="0"/>
            </a:rPr>
            <a:t>Captioning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Captioning"/>
        </a:ext>
      </dgm:extLst>
    </dgm:pt>
    <dgm:pt modelId="{AC2DDBC1-4497-4D5D-A172-B59FE646D1F0}" type="parTrans" cxnId="{E8685657-AD61-4141-B4AE-9B76FFAE870C}">
      <dgm:prSet/>
      <dgm:spPr/>
      <dgm:t>
        <a:bodyPr/>
        <a:lstStyle/>
        <a:p>
          <a:endParaRPr lang="en-US"/>
        </a:p>
      </dgm:t>
    </dgm:pt>
    <dgm:pt modelId="{BF9621C5-17DE-403B-8434-3F6C6A9D85C1}" type="sibTrans" cxnId="{E8685657-AD61-4141-B4AE-9B76FFAE870C}">
      <dgm:prSet/>
      <dgm:spPr/>
      <dgm:t>
        <a:bodyPr/>
        <a:lstStyle/>
        <a:p>
          <a:endParaRPr lang="en-US"/>
        </a:p>
      </dgm:t>
    </dgm:pt>
    <dgm:pt modelId="{97DDAC5C-016D-475E-981C-FE2556BF9CD0}">
      <dgm:prSet custT="1"/>
      <dgm:spPr/>
      <dgm:t>
        <a:bodyPr/>
        <a:lstStyle/>
        <a:p>
          <a:pPr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sz="24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Use the closed caption (CC) option or captioning link in the chat</a:t>
          </a:r>
          <a:endParaRPr lang="en-US" sz="24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Use the closed caption (CC) option or StreamText link shared in the webcast chat&#10;Transcript will be available with webcast archive&#10;"/>
        </a:ext>
      </dgm:extLst>
    </dgm:pt>
    <dgm:pt modelId="{E06F4572-7324-4478-B4B8-8AAA7C56E6E3}" type="parTrans" cxnId="{FFE19E8D-FE22-4DF7-9858-1BEC076979D9}">
      <dgm:prSet/>
      <dgm:spPr/>
      <dgm:t>
        <a:bodyPr/>
        <a:lstStyle/>
        <a:p>
          <a:endParaRPr lang="en-US"/>
        </a:p>
      </dgm:t>
    </dgm:pt>
    <dgm:pt modelId="{D4284F25-C145-400F-A894-C1144BD7A212}" type="sibTrans" cxnId="{FFE19E8D-FE22-4DF7-9858-1BEC076979D9}">
      <dgm:prSet/>
      <dgm:spPr/>
      <dgm:t>
        <a:bodyPr/>
        <a:lstStyle/>
        <a:p>
          <a:endParaRPr lang="en-US"/>
        </a:p>
      </dgm:t>
    </dgm:pt>
    <dgm:pt modelId="{32773AEB-9017-42B8-9DBF-E8C601913FBE}" type="pres">
      <dgm:prSet presAssocID="{48E41658-748A-416F-B25B-90E4AB62BFE7}" presName="linear" presStyleCnt="0">
        <dgm:presLayoutVars>
          <dgm:dir/>
          <dgm:animLvl val="lvl"/>
          <dgm:resizeHandles val="exact"/>
        </dgm:presLayoutVars>
      </dgm:prSet>
      <dgm:spPr/>
    </dgm:pt>
    <dgm:pt modelId="{F4A51513-F584-4433-BB57-2565BE02335B}" type="pres">
      <dgm:prSet presAssocID="{EB0CF235-2E22-4C7A-8E13-61249CB1D138}" presName="parentLin" presStyleCnt="0"/>
      <dgm:spPr/>
    </dgm:pt>
    <dgm:pt modelId="{E34029AD-DE74-4F42-BADD-23386EED1BF2}" type="pres">
      <dgm:prSet presAssocID="{EB0CF235-2E22-4C7A-8E13-61249CB1D138}" presName="parentLeftMargin" presStyleLbl="node1" presStyleIdx="0" presStyleCnt="2"/>
      <dgm:spPr/>
    </dgm:pt>
    <dgm:pt modelId="{C33B9B2B-6CAA-4302-BE0D-981D8F0C9B10}" type="pres">
      <dgm:prSet presAssocID="{EB0CF235-2E22-4C7A-8E13-61249CB1D13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A3242D5-FE94-4E3E-9662-9AF9A96828BB}" type="pres">
      <dgm:prSet presAssocID="{EB0CF235-2E22-4C7A-8E13-61249CB1D138}" presName="negativeSpace" presStyleCnt="0"/>
      <dgm:spPr/>
    </dgm:pt>
    <dgm:pt modelId="{C06939AD-943B-41EC-AB1A-4DF5ED39792E}" type="pres">
      <dgm:prSet presAssocID="{EB0CF235-2E22-4C7A-8E13-61249CB1D138}" presName="childText" presStyleLbl="conFgAcc1" presStyleIdx="0" presStyleCnt="2" custLinFactNeighborX="2" custLinFactNeighborY="-4211">
        <dgm:presLayoutVars>
          <dgm:bulletEnabled val="1"/>
        </dgm:presLayoutVars>
      </dgm:prSet>
      <dgm:spPr/>
    </dgm:pt>
    <dgm:pt modelId="{879F7C83-3D78-4D02-8F88-A45DA1A4C6FA}" type="pres">
      <dgm:prSet presAssocID="{A91D0426-4D62-47DD-9E4A-435D5A57758E}" presName="spaceBetweenRectangles" presStyleCnt="0"/>
      <dgm:spPr/>
    </dgm:pt>
    <dgm:pt modelId="{99FB2BE3-DB85-44EE-829E-2EF1B7B01D5A}" type="pres">
      <dgm:prSet presAssocID="{60AB98D6-AF39-48B1-9FDA-980A27825AAB}" presName="parentLin" presStyleCnt="0"/>
      <dgm:spPr/>
    </dgm:pt>
    <dgm:pt modelId="{CDCD3D56-5C4D-4636-A462-F138E142B50E}" type="pres">
      <dgm:prSet presAssocID="{60AB98D6-AF39-48B1-9FDA-980A27825AAB}" presName="parentLeftMargin" presStyleLbl="node1" presStyleIdx="0" presStyleCnt="2"/>
      <dgm:spPr/>
    </dgm:pt>
    <dgm:pt modelId="{BF394396-594D-48B4-88B6-57E0EB5F2607}" type="pres">
      <dgm:prSet presAssocID="{60AB98D6-AF39-48B1-9FDA-980A27825AA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95D66FB-7A91-4C89-B07D-629291149789}" type="pres">
      <dgm:prSet presAssocID="{60AB98D6-AF39-48B1-9FDA-980A27825AAB}" presName="negativeSpace" presStyleCnt="0"/>
      <dgm:spPr/>
    </dgm:pt>
    <dgm:pt modelId="{D395A932-415F-4401-9F15-706E3511CF60}" type="pres">
      <dgm:prSet presAssocID="{60AB98D6-AF39-48B1-9FDA-980A27825AA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C6E4B0E-6CF6-4B5F-98E6-15B1F32094F7}" type="presOf" srcId="{48E41658-748A-416F-B25B-90E4AB62BFE7}" destId="{32773AEB-9017-42B8-9DBF-E8C601913FBE}" srcOrd="0" destOrd="0" presId="urn:microsoft.com/office/officeart/2005/8/layout/list1"/>
    <dgm:cxn modelId="{3899FF21-C1B0-4AA5-A7BD-638E4BC893E2}" type="presOf" srcId="{64E69A92-5BE1-4ADB-AFBD-5CF6A4FC6A6D}" destId="{C06939AD-943B-41EC-AB1A-4DF5ED39792E}" srcOrd="0" destOrd="0" presId="urn:microsoft.com/office/officeart/2005/8/layout/list1"/>
    <dgm:cxn modelId="{3B14F641-B5A3-4AC9-8369-BAE6428CBA10}" srcId="{48E41658-748A-416F-B25B-90E4AB62BFE7}" destId="{EB0CF235-2E22-4C7A-8E13-61249CB1D138}" srcOrd="0" destOrd="0" parTransId="{14D84117-4829-415C-9281-99B764E2B6DA}" sibTransId="{A91D0426-4D62-47DD-9E4A-435D5A57758E}"/>
    <dgm:cxn modelId="{E310A54D-D998-4E51-BCBE-EF6D04216F6C}" type="presOf" srcId="{60AB98D6-AF39-48B1-9FDA-980A27825AAB}" destId="{CDCD3D56-5C4D-4636-A462-F138E142B50E}" srcOrd="0" destOrd="0" presId="urn:microsoft.com/office/officeart/2005/8/layout/list1"/>
    <dgm:cxn modelId="{52766150-E9FE-4F40-873D-5D1FAE6CD5EC}" type="presOf" srcId="{EB0CF235-2E22-4C7A-8E13-61249CB1D138}" destId="{E34029AD-DE74-4F42-BADD-23386EED1BF2}" srcOrd="0" destOrd="0" presId="urn:microsoft.com/office/officeart/2005/8/layout/list1"/>
    <dgm:cxn modelId="{E8685657-AD61-4141-B4AE-9B76FFAE870C}" srcId="{48E41658-748A-416F-B25B-90E4AB62BFE7}" destId="{60AB98D6-AF39-48B1-9FDA-980A27825AAB}" srcOrd="1" destOrd="0" parTransId="{AC2DDBC1-4497-4D5D-A172-B59FE646D1F0}" sibTransId="{BF9621C5-17DE-403B-8434-3F6C6A9D85C1}"/>
    <dgm:cxn modelId="{72569E5A-E370-4993-AC11-DFC42011F132}" srcId="{EB0CF235-2E22-4C7A-8E13-61249CB1D138}" destId="{64E69A92-5BE1-4ADB-AFBD-5CF6A4FC6A6D}" srcOrd="0" destOrd="0" parTransId="{B88D2E92-6254-4C1C-84DD-F126B52DF831}" sibTransId="{00BCC3C3-7DFC-4C9F-98A8-31A78ED06A80}"/>
    <dgm:cxn modelId="{61FBF78A-6653-4FC0-9914-44CE38A898F7}" type="presOf" srcId="{60AB98D6-AF39-48B1-9FDA-980A27825AAB}" destId="{BF394396-594D-48B4-88B6-57E0EB5F2607}" srcOrd="1" destOrd="0" presId="urn:microsoft.com/office/officeart/2005/8/layout/list1"/>
    <dgm:cxn modelId="{FFE19E8D-FE22-4DF7-9858-1BEC076979D9}" srcId="{60AB98D6-AF39-48B1-9FDA-980A27825AAB}" destId="{97DDAC5C-016D-475E-981C-FE2556BF9CD0}" srcOrd="0" destOrd="0" parTransId="{E06F4572-7324-4478-B4B8-8AAA7C56E6E3}" sibTransId="{D4284F25-C145-400F-A894-C1144BD7A212}"/>
    <dgm:cxn modelId="{A36CE6F5-13C4-4116-ACA6-DB50C6093A7E}" type="presOf" srcId="{97DDAC5C-016D-475E-981C-FE2556BF9CD0}" destId="{D395A932-415F-4401-9F15-706E3511CF60}" srcOrd="0" destOrd="0" presId="urn:microsoft.com/office/officeart/2005/8/layout/list1"/>
    <dgm:cxn modelId="{EA2545FD-024A-4FFF-A43F-D284269E825E}" type="presOf" srcId="{EB0CF235-2E22-4C7A-8E13-61249CB1D138}" destId="{C33B9B2B-6CAA-4302-BE0D-981D8F0C9B10}" srcOrd="1" destOrd="0" presId="urn:microsoft.com/office/officeart/2005/8/layout/list1"/>
    <dgm:cxn modelId="{8876236E-737F-44FD-AACE-2890D7953DC1}" type="presParOf" srcId="{32773AEB-9017-42B8-9DBF-E8C601913FBE}" destId="{F4A51513-F584-4433-BB57-2565BE02335B}" srcOrd="0" destOrd="0" presId="urn:microsoft.com/office/officeart/2005/8/layout/list1"/>
    <dgm:cxn modelId="{57AE4D45-D8C0-4C19-9162-80DD3E723B09}" type="presParOf" srcId="{F4A51513-F584-4433-BB57-2565BE02335B}" destId="{E34029AD-DE74-4F42-BADD-23386EED1BF2}" srcOrd="0" destOrd="0" presId="urn:microsoft.com/office/officeart/2005/8/layout/list1"/>
    <dgm:cxn modelId="{244BE653-DA27-463C-A5DE-64BAD0928735}" type="presParOf" srcId="{F4A51513-F584-4433-BB57-2565BE02335B}" destId="{C33B9B2B-6CAA-4302-BE0D-981D8F0C9B10}" srcOrd="1" destOrd="0" presId="urn:microsoft.com/office/officeart/2005/8/layout/list1"/>
    <dgm:cxn modelId="{94D298CD-9991-4FB9-95CE-87261D7B2FD5}" type="presParOf" srcId="{32773AEB-9017-42B8-9DBF-E8C601913FBE}" destId="{5A3242D5-FE94-4E3E-9662-9AF9A96828BB}" srcOrd="1" destOrd="0" presId="urn:microsoft.com/office/officeart/2005/8/layout/list1"/>
    <dgm:cxn modelId="{7419E9B7-6826-4710-A125-56D32DDC46D2}" type="presParOf" srcId="{32773AEB-9017-42B8-9DBF-E8C601913FBE}" destId="{C06939AD-943B-41EC-AB1A-4DF5ED39792E}" srcOrd="2" destOrd="0" presId="urn:microsoft.com/office/officeart/2005/8/layout/list1"/>
    <dgm:cxn modelId="{3D309A02-D271-4395-8B0C-B9347886670E}" type="presParOf" srcId="{32773AEB-9017-42B8-9DBF-E8C601913FBE}" destId="{879F7C83-3D78-4D02-8F88-A45DA1A4C6FA}" srcOrd="3" destOrd="0" presId="urn:microsoft.com/office/officeart/2005/8/layout/list1"/>
    <dgm:cxn modelId="{DA6877F3-7C12-4A27-8B77-BDADAB3AAEDE}" type="presParOf" srcId="{32773AEB-9017-42B8-9DBF-E8C601913FBE}" destId="{99FB2BE3-DB85-44EE-829E-2EF1B7B01D5A}" srcOrd="4" destOrd="0" presId="urn:microsoft.com/office/officeart/2005/8/layout/list1"/>
    <dgm:cxn modelId="{038AA087-1A67-4C50-9E2B-D0AB15F64116}" type="presParOf" srcId="{99FB2BE3-DB85-44EE-829E-2EF1B7B01D5A}" destId="{CDCD3D56-5C4D-4636-A462-F138E142B50E}" srcOrd="0" destOrd="0" presId="urn:microsoft.com/office/officeart/2005/8/layout/list1"/>
    <dgm:cxn modelId="{D9B17644-2F7E-4693-BAB4-84D4A56BA3D3}" type="presParOf" srcId="{99FB2BE3-DB85-44EE-829E-2EF1B7B01D5A}" destId="{BF394396-594D-48B4-88B6-57E0EB5F2607}" srcOrd="1" destOrd="0" presId="urn:microsoft.com/office/officeart/2005/8/layout/list1"/>
    <dgm:cxn modelId="{A20B9AFA-5BA5-4793-8950-505FD6832BF9}" type="presParOf" srcId="{32773AEB-9017-42B8-9DBF-E8C601913FBE}" destId="{295D66FB-7A91-4C89-B07D-629291149789}" srcOrd="5" destOrd="0" presId="urn:microsoft.com/office/officeart/2005/8/layout/list1"/>
    <dgm:cxn modelId="{888CD5F0-9C2F-4410-80ED-1FF3828C3172}" type="presParOf" srcId="{32773AEB-9017-42B8-9DBF-E8C601913FBE}" destId="{D395A932-415F-4401-9F15-706E3511CF6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B7B5C9-E85B-4562-B0C3-16DA6BBF8EE6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CAB785-AC2A-4D2E-B9DF-3407BCD9C035}">
      <dgm:prSet custT="1"/>
      <dgm:spPr/>
      <dgm:t>
        <a:bodyPr/>
        <a:lstStyle/>
        <a:p>
          <a:r>
            <a:rPr lang="en-US" sz="2800">
              <a:latin typeface="Arial" panose="020B0604020202020204" pitchFamily="34" charset="0"/>
              <a:cs typeface="Arial" panose="020B0604020202020204" pitchFamily="34" charset="0"/>
            </a:rPr>
            <a:t>Visit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7C9693-6151-412C-910C-635EDE941326}" type="parTrans" cxnId="{09371DE9-6201-48DC-9F6B-1FA191C35CF2}">
      <dgm:prSet/>
      <dgm:spPr/>
      <dgm:t>
        <a:bodyPr/>
        <a:lstStyle/>
        <a:p>
          <a:endParaRPr lang="en-US"/>
        </a:p>
      </dgm:t>
    </dgm:pt>
    <dgm:pt modelId="{69E6F4DC-D787-4931-B7E9-6F56D48E4F03}" type="sibTrans" cxnId="{09371DE9-6201-48DC-9F6B-1FA191C35CF2}">
      <dgm:prSet/>
      <dgm:spPr/>
      <dgm:t>
        <a:bodyPr/>
        <a:lstStyle/>
        <a:p>
          <a:endParaRPr lang="en-US"/>
        </a:p>
      </dgm:t>
    </dgm:pt>
    <dgm:pt modelId="{37A3B53A-8575-48B8-B44D-8B948D4D4233}">
      <dgm:prSet custT="1"/>
      <dgm:spPr/>
      <dgm:t>
        <a:bodyPr/>
        <a:lstStyle/>
        <a:p>
          <a:r>
            <a: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AskJAN.org</a:t>
          </a:r>
        </a:p>
      </dgm:t>
    </dgm:pt>
    <dgm:pt modelId="{E473B189-50AD-4439-82CD-577386CA202C}" type="parTrans" cxnId="{63D6D5BB-7F8B-4EE4-8738-4E34EB26870D}">
      <dgm:prSet/>
      <dgm:spPr/>
      <dgm:t>
        <a:bodyPr/>
        <a:lstStyle/>
        <a:p>
          <a:endParaRPr lang="en-US"/>
        </a:p>
      </dgm:t>
    </dgm:pt>
    <dgm:pt modelId="{71748C51-AB7B-4BB9-9574-82A8430EC315}" type="sibTrans" cxnId="{63D6D5BB-7F8B-4EE4-8738-4E34EB26870D}">
      <dgm:prSet/>
      <dgm:spPr/>
      <dgm:t>
        <a:bodyPr/>
        <a:lstStyle/>
        <a:p>
          <a:endParaRPr lang="en-US"/>
        </a:p>
      </dgm:t>
    </dgm:pt>
    <dgm:pt modelId="{49BE56A4-9965-437C-8434-2A62BF01B3DC}">
      <dgm:prSet custT="1"/>
      <dgm:spPr/>
      <dgm:t>
        <a:bodyPr/>
        <a:lstStyle/>
        <a:p>
          <a:r>
            <a:rPr lang="en-US" sz="2800">
              <a:latin typeface="Arial" panose="020B0604020202020204" pitchFamily="34" charset="0"/>
              <a:cs typeface="Arial" panose="020B0604020202020204" pitchFamily="34" charset="0"/>
            </a:rPr>
            <a:t>Call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6B54CE-0864-4619-852F-CC1050D929CA}" type="parTrans" cxnId="{20A6FE57-D66D-4A40-8EC9-EA6E300973D4}">
      <dgm:prSet/>
      <dgm:spPr/>
      <dgm:t>
        <a:bodyPr/>
        <a:lstStyle/>
        <a:p>
          <a:endParaRPr lang="en-US"/>
        </a:p>
      </dgm:t>
    </dgm:pt>
    <dgm:pt modelId="{F0DBC532-2ADA-4402-A4D7-2464EDC35BCC}" type="sibTrans" cxnId="{20A6FE57-D66D-4A40-8EC9-EA6E300973D4}">
      <dgm:prSet/>
      <dgm:spPr/>
      <dgm:t>
        <a:bodyPr/>
        <a:lstStyle/>
        <a:p>
          <a:endParaRPr lang="en-US"/>
        </a:p>
      </dgm:t>
    </dgm:pt>
    <dgm:pt modelId="{9D91E057-164E-4B0A-A113-56ABD94EDA0C}">
      <dgm:prSet custT="1"/>
      <dgm:spPr/>
      <dgm:t>
        <a:bodyPr/>
        <a:lstStyle/>
        <a:p>
          <a:r>
            <a: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800.526.7234</a:t>
          </a:r>
          <a:endParaRPr lang="en-US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81F364-86FA-4E3E-B352-DFE5B002AE4C}" type="parTrans" cxnId="{76D0BBE6-E9BD-46BB-9614-10519203672C}">
      <dgm:prSet/>
      <dgm:spPr/>
      <dgm:t>
        <a:bodyPr/>
        <a:lstStyle/>
        <a:p>
          <a:endParaRPr lang="en-US"/>
        </a:p>
      </dgm:t>
    </dgm:pt>
    <dgm:pt modelId="{F53DA0D4-1609-4C08-BAD7-2F70B6F97CFB}" type="sibTrans" cxnId="{76D0BBE6-E9BD-46BB-9614-10519203672C}">
      <dgm:prSet/>
      <dgm:spPr/>
      <dgm:t>
        <a:bodyPr/>
        <a:lstStyle/>
        <a:p>
          <a:endParaRPr lang="en-US"/>
        </a:p>
      </dgm:t>
    </dgm:pt>
    <dgm:pt modelId="{97B88BEA-1C83-4896-986E-529E660E6FF2}">
      <dgm:prSet custT="1"/>
      <dgm:spPr/>
      <dgm:t>
        <a:bodyPr/>
        <a:lstStyle/>
        <a:p>
          <a:r>
            <a: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877.781.9403 (TTY)</a:t>
          </a:r>
          <a:endParaRPr lang="en-US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008A00-33C0-4916-814F-FD64F953A01D}" type="parTrans" cxnId="{DA45BF01-B25C-4A18-B97A-9B7BC3DDA572}">
      <dgm:prSet/>
      <dgm:spPr/>
      <dgm:t>
        <a:bodyPr/>
        <a:lstStyle/>
        <a:p>
          <a:endParaRPr lang="en-US"/>
        </a:p>
      </dgm:t>
    </dgm:pt>
    <dgm:pt modelId="{86B736CD-B11A-4697-8BFC-141B63F56893}" type="sibTrans" cxnId="{DA45BF01-B25C-4A18-B97A-9B7BC3DDA572}">
      <dgm:prSet/>
      <dgm:spPr/>
      <dgm:t>
        <a:bodyPr/>
        <a:lstStyle/>
        <a:p>
          <a:endParaRPr lang="en-US"/>
        </a:p>
      </dgm:t>
    </dgm:pt>
    <dgm:pt modelId="{A0D3DD45-4F65-4CC2-8604-503A1159E383}">
      <dgm:prSet custT="1"/>
      <dgm:spPr/>
      <dgm:t>
        <a:bodyPr/>
        <a:lstStyle/>
        <a:p>
          <a:r>
            <a:rPr lang="en-US" sz="2800">
              <a:latin typeface="Arial" panose="020B0604020202020204" pitchFamily="34" charset="0"/>
              <a:cs typeface="Arial" panose="020B0604020202020204" pitchFamily="34" charset="0"/>
            </a:rPr>
            <a:t>Chat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03659A-A2AA-4D7E-90D8-8E386C5D0706}" type="parTrans" cxnId="{D65A4540-D2BB-4169-A103-79DA5BDED9BD}">
      <dgm:prSet/>
      <dgm:spPr/>
      <dgm:t>
        <a:bodyPr/>
        <a:lstStyle/>
        <a:p>
          <a:endParaRPr lang="en-US"/>
        </a:p>
      </dgm:t>
    </dgm:pt>
    <dgm:pt modelId="{3AB7D0E4-AB9E-4C03-8A4F-65B0D35EFBB4}" type="sibTrans" cxnId="{D65A4540-D2BB-4169-A103-79DA5BDED9BD}">
      <dgm:prSet/>
      <dgm:spPr/>
      <dgm:t>
        <a:bodyPr/>
        <a:lstStyle/>
        <a:p>
          <a:endParaRPr lang="en-US"/>
        </a:p>
      </dgm:t>
    </dgm:pt>
    <dgm:pt modelId="{18EA27CD-2033-4A4C-9F96-1EA0682C2302}">
      <dgm:prSet custT="1"/>
      <dgm:spPr/>
      <dgm:t>
        <a:bodyPr/>
        <a:lstStyle/>
        <a:p>
          <a:r>
            <a: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@ AskJAN.org</a:t>
          </a:r>
        </a:p>
      </dgm:t>
    </dgm:pt>
    <dgm:pt modelId="{1C7D68EC-DE3F-4318-9DE7-EF504F6A6057}" type="parTrans" cxnId="{EA6D3D3C-ABFE-4953-A8F6-AFFB102DE9A3}">
      <dgm:prSet/>
      <dgm:spPr/>
      <dgm:t>
        <a:bodyPr/>
        <a:lstStyle/>
        <a:p>
          <a:endParaRPr lang="en-US"/>
        </a:p>
      </dgm:t>
    </dgm:pt>
    <dgm:pt modelId="{052CBF26-C647-4632-8CB4-3896352AA1FA}" type="sibTrans" cxnId="{EA6D3D3C-ABFE-4953-A8F6-AFFB102DE9A3}">
      <dgm:prSet/>
      <dgm:spPr/>
      <dgm:t>
        <a:bodyPr/>
        <a:lstStyle/>
        <a:p>
          <a:endParaRPr lang="en-US"/>
        </a:p>
      </dgm:t>
    </dgm:pt>
    <dgm:pt modelId="{0F2101F2-27C5-4E71-A29E-E4B873E6F0B2}">
      <dgm:prSet custT="1"/>
      <dgm:spPr/>
      <dgm:t>
        <a:bodyPr/>
        <a:lstStyle/>
        <a:p>
          <a:r>
            <a:rPr lang="en-US" sz="2800">
              <a:latin typeface="Arial" panose="020B0604020202020204" pitchFamily="34" charset="0"/>
              <a:cs typeface="Arial" panose="020B0604020202020204" pitchFamily="34" charset="0"/>
            </a:rPr>
            <a:t>Submit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8C1E6C-A335-4AB5-B21C-E740AC2BFFD2}" type="parTrans" cxnId="{CD4510A8-D286-4696-9748-60F6DB825C52}">
      <dgm:prSet/>
      <dgm:spPr/>
      <dgm:t>
        <a:bodyPr/>
        <a:lstStyle/>
        <a:p>
          <a:endParaRPr lang="en-US"/>
        </a:p>
      </dgm:t>
    </dgm:pt>
    <dgm:pt modelId="{B3E1215E-4378-4C8D-A305-8DDA65BE0A7F}" type="sibTrans" cxnId="{CD4510A8-D286-4696-9748-60F6DB825C52}">
      <dgm:prSet/>
      <dgm:spPr/>
      <dgm:t>
        <a:bodyPr/>
        <a:lstStyle/>
        <a:p>
          <a:endParaRPr lang="en-US"/>
        </a:p>
      </dgm:t>
    </dgm:pt>
    <dgm:pt modelId="{FC1FEFC9-2F04-4DD2-AD6D-E59FCD44276C}">
      <dgm:prSet custT="1"/>
      <dgm:spPr/>
      <dgm:t>
        <a:bodyPr/>
        <a:lstStyle/>
        <a:p>
          <a:r>
            <a: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JAN on Demand Inquiry @ AskJAN.org/</a:t>
          </a:r>
          <a:r>
            <a:rPr lang="en-US" sz="2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JANonDemand.cfm</a:t>
          </a:r>
          <a:r>
            <a: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E462AE89-421B-4469-9DD2-DFF1505AC0D7}" type="parTrans" cxnId="{FCF5E7F5-2715-4542-867D-09184DEA160F}">
      <dgm:prSet/>
      <dgm:spPr/>
      <dgm:t>
        <a:bodyPr/>
        <a:lstStyle/>
        <a:p>
          <a:endParaRPr lang="en-US"/>
        </a:p>
      </dgm:t>
    </dgm:pt>
    <dgm:pt modelId="{EC3F3601-983A-4014-B0ED-A482BB187717}" type="sibTrans" cxnId="{FCF5E7F5-2715-4542-867D-09184DEA160F}">
      <dgm:prSet/>
      <dgm:spPr/>
      <dgm:t>
        <a:bodyPr/>
        <a:lstStyle/>
        <a:p>
          <a:endParaRPr lang="en-US"/>
        </a:p>
      </dgm:t>
    </dgm:pt>
    <dgm:pt modelId="{DE193B17-01D5-4947-90DB-A57ED874F09C}">
      <dgm:prSet custT="1"/>
      <dgm:spPr/>
      <dgm:t>
        <a:bodyPr/>
        <a:lstStyle/>
        <a:p>
          <a:r>
            <a:rPr lang="en-US" sz="2800">
              <a:latin typeface="Arial" panose="020B0604020202020204" pitchFamily="34" charset="0"/>
              <a:cs typeface="Arial" panose="020B0604020202020204" pitchFamily="34" charset="0"/>
            </a:rPr>
            <a:t>Email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E79153-36A7-4DDC-B94F-76B1DD1C830F}" type="parTrans" cxnId="{2F305330-A6D6-4813-9A87-CFEADE0D5169}">
      <dgm:prSet/>
      <dgm:spPr/>
      <dgm:t>
        <a:bodyPr/>
        <a:lstStyle/>
        <a:p>
          <a:endParaRPr lang="en-US"/>
        </a:p>
      </dgm:t>
    </dgm:pt>
    <dgm:pt modelId="{1EAE51DA-8FD0-469B-8254-58BE8A8BCD7F}" type="sibTrans" cxnId="{2F305330-A6D6-4813-9A87-CFEADE0D5169}">
      <dgm:prSet/>
      <dgm:spPr/>
      <dgm:t>
        <a:bodyPr/>
        <a:lstStyle/>
        <a:p>
          <a:endParaRPr lang="en-US"/>
        </a:p>
      </dgm:t>
    </dgm:pt>
    <dgm:pt modelId="{2A7A1DD2-1722-4E18-869B-B01993198337}">
      <dgm:prSet custT="1"/>
      <dgm:spPr/>
      <dgm:t>
        <a:bodyPr/>
        <a:lstStyle/>
        <a:p>
          <a:r>
            <a: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JAN@AskJAN.org</a:t>
          </a:r>
        </a:p>
      </dgm:t>
    </dgm:pt>
    <dgm:pt modelId="{E4467723-727E-40C0-9C05-BD16F5975C67}" type="parTrans" cxnId="{51C96E27-BE03-4808-9A81-CAE8FFE5FBE0}">
      <dgm:prSet/>
      <dgm:spPr/>
      <dgm:t>
        <a:bodyPr/>
        <a:lstStyle/>
        <a:p>
          <a:endParaRPr lang="en-US"/>
        </a:p>
      </dgm:t>
    </dgm:pt>
    <dgm:pt modelId="{C3A54CE1-1038-42D5-9E47-68A356DBD999}" type="sibTrans" cxnId="{51C96E27-BE03-4808-9A81-CAE8FFE5FBE0}">
      <dgm:prSet/>
      <dgm:spPr/>
      <dgm:t>
        <a:bodyPr/>
        <a:lstStyle/>
        <a:p>
          <a:endParaRPr lang="en-US"/>
        </a:p>
      </dgm:t>
    </dgm:pt>
    <dgm:pt modelId="{A3006EF7-0D45-4DEE-873A-90334446B58B}">
      <dgm:prSet custT="1"/>
      <dgm:spPr/>
      <dgm:t>
        <a:bodyPr/>
        <a:lstStyle/>
        <a:p>
          <a:r>
            <a:rPr lang="en-US" sz="2700">
              <a:latin typeface="Arial" panose="020B0604020202020204" pitchFamily="34" charset="0"/>
              <a:cs typeface="Arial" panose="020B0604020202020204" pitchFamily="34" charset="0"/>
            </a:rPr>
            <a:t>Social Media</a:t>
          </a:r>
          <a:endParaRPr lang="en-US" sz="2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7C3AB1-86FA-4DBB-9137-8A6F7965C6F2}" type="parTrans" cxnId="{34945F37-47EE-4F7C-9232-2758C7690927}">
      <dgm:prSet/>
      <dgm:spPr/>
      <dgm:t>
        <a:bodyPr/>
        <a:lstStyle/>
        <a:p>
          <a:endParaRPr lang="en-US"/>
        </a:p>
      </dgm:t>
    </dgm:pt>
    <dgm:pt modelId="{BF37630E-EA3F-462E-86D5-951B26ABCABC}" type="sibTrans" cxnId="{34945F37-47EE-4F7C-9232-2758C7690927}">
      <dgm:prSet/>
      <dgm:spPr/>
      <dgm:t>
        <a:bodyPr/>
        <a:lstStyle/>
        <a:p>
          <a:endParaRPr lang="en-US"/>
        </a:p>
      </dgm:t>
    </dgm:pt>
    <dgm:pt modelId="{4F2DF93E-E6A9-4AB9-B514-15D47164A693}">
      <dgm:prSet custT="1"/>
      <dgm:spPr/>
      <dgm:t>
        <a:bodyPr/>
        <a:lstStyle/>
        <a:p>
          <a:r>
            <a: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Facebook – Job Accommodation Network</a:t>
          </a:r>
          <a:br>
            <a: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Twitter – @JANatJAN</a:t>
          </a:r>
        </a:p>
      </dgm:t>
    </dgm:pt>
    <dgm:pt modelId="{C8C62D38-2403-433E-BF37-055DDC2DD405}" type="parTrans" cxnId="{B83C7158-96A1-4A66-9233-CBC715892A6B}">
      <dgm:prSet/>
      <dgm:spPr/>
      <dgm:t>
        <a:bodyPr/>
        <a:lstStyle/>
        <a:p>
          <a:endParaRPr lang="en-US"/>
        </a:p>
      </dgm:t>
    </dgm:pt>
    <dgm:pt modelId="{09B8353E-59CD-4465-A0B7-78D75F847EB0}" type="sibTrans" cxnId="{B83C7158-96A1-4A66-9233-CBC715892A6B}">
      <dgm:prSet/>
      <dgm:spPr/>
      <dgm:t>
        <a:bodyPr/>
        <a:lstStyle/>
        <a:p>
          <a:endParaRPr lang="en-US"/>
        </a:p>
      </dgm:t>
    </dgm:pt>
    <dgm:pt modelId="{07FFBE56-8E5C-47B4-826F-78B60D33A189}" type="pres">
      <dgm:prSet presAssocID="{E1B7B5C9-E85B-4562-B0C3-16DA6BBF8EE6}" presName="Name0" presStyleCnt="0">
        <dgm:presLayoutVars>
          <dgm:dir/>
          <dgm:animLvl val="lvl"/>
          <dgm:resizeHandles val="exact"/>
        </dgm:presLayoutVars>
      </dgm:prSet>
      <dgm:spPr/>
    </dgm:pt>
    <dgm:pt modelId="{40A25EE5-414F-4CDC-9E2C-E081EC179671}" type="pres">
      <dgm:prSet presAssocID="{8ACAB785-AC2A-4D2E-B9DF-3407BCD9C035}" presName="linNode" presStyleCnt="0"/>
      <dgm:spPr/>
    </dgm:pt>
    <dgm:pt modelId="{358F9B01-4B8A-49E6-8182-92064EE7D17C}" type="pres">
      <dgm:prSet presAssocID="{8ACAB785-AC2A-4D2E-B9DF-3407BCD9C035}" presName="parentText" presStyleLbl="alignNode1" presStyleIdx="0" presStyleCnt="6">
        <dgm:presLayoutVars>
          <dgm:chMax val="1"/>
          <dgm:bulletEnabled/>
        </dgm:presLayoutVars>
      </dgm:prSet>
      <dgm:spPr/>
    </dgm:pt>
    <dgm:pt modelId="{C10D720D-524B-40A2-9A01-9A5E8D4E41AE}" type="pres">
      <dgm:prSet presAssocID="{8ACAB785-AC2A-4D2E-B9DF-3407BCD9C035}" presName="descendantText" presStyleLbl="alignAccFollowNode1" presStyleIdx="0" presStyleCnt="6">
        <dgm:presLayoutVars>
          <dgm:bulletEnabled/>
        </dgm:presLayoutVars>
      </dgm:prSet>
      <dgm:spPr/>
    </dgm:pt>
    <dgm:pt modelId="{7D49CA3D-23B6-48DE-9AD8-E36620B30B23}" type="pres">
      <dgm:prSet presAssocID="{69E6F4DC-D787-4931-B7E9-6F56D48E4F03}" presName="sp" presStyleCnt="0"/>
      <dgm:spPr/>
    </dgm:pt>
    <dgm:pt modelId="{5B4F5400-2CA5-4E04-9778-5EB04855F054}" type="pres">
      <dgm:prSet presAssocID="{49BE56A4-9965-437C-8434-2A62BF01B3DC}" presName="linNode" presStyleCnt="0"/>
      <dgm:spPr/>
    </dgm:pt>
    <dgm:pt modelId="{F603894A-3084-49F9-A36C-5951C1EE89B2}" type="pres">
      <dgm:prSet presAssocID="{49BE56A4-9965-437C-8434-2A62BF01B3DC}" presName="parentText" presStyleLbl="alignNode1" presStyleIdx="1" presStyleCnt="6">
        <dgm:presLayoutVars>
          <dgm:chMax val="1"/>
          <dgm:bulletEnabled/>
        </dgm:presLayoutVars>
      </dgm:prSet>
      <dgm:spPr/>
    </dgm:pt>
    <dgm:pt modelId="{1DC4E024-7BBB-4D38-86F8-4194D5DE58DA}" type="pres">
      <dgm:prSet presAssocID="{49BE56A4-9965-437C-8434-2A62BF01B3DC}" presName="descendantText" presStyleLbl="alignAccFollowNode1" presStyleIdx="1" presStyleCnt="6">
        <dgm:presLayoutVars>
          <dgm:bulletEnabled/>
        </dgm:presLayoutVars>
      </dgm:prSet>
      <dgm:spPr/>
    </dgm:pt>
    <dgm:pt modelId="{E0FFD8AD-8CF5-4E45-9D51-35685BCBCEBD}" type="pres">
      <dgm:prSet presAssocID="{F0DBC532-2ADA-4402-A4D7-2464EDC35BCC}" presName="sp" presStyleCnt="0"/>
      <dgm:spPr/>
    </dgm:pt>
    <dgm:pt modelId="{9B02DB0F-A71B-49D6-BE66-3D888A65B851}" type="pres">
      <dgm:prSet presAssocID="{A0D3DD45-4F65-4CC2-8604-503A1159E383}" presName="linNode" presStyleCnt="0"/>
      <dgm:spPr/>
    </dgm:pt>
    <dgm:pt modelId="{D6616D64-945C-4031-9A6D-F593D1F33F19}" type="pres">
      <dgm:prSet presAssocID="{A0D3DD45-4F65-4CC2-8604-503A1159E383}" presName="parentText" presStyleLbl="alignNode1" presStyleIdx="2" presStyleCnt="6">
        <dgm:presLayoutVars>
          <dgm:chMax val="1"/>
          <dgm:bulletEnabled/>
        </dgm:presLayoutVars>
      </dgm:prSet>
      <dgm:spPr/>
    </dgm:pt>
    <dgm:pt modelId="{616151C3-E234-47B5-9F99-ABAAD403D986}" type="pres">
      <dgm:prSet presAssocID="{A0D3DD45-4F65-4CC2-8604-503A1159E383}" presName="descendantText" presStyleLbl="alignAccFollowNode1" presStyleIdx="2" presStyleCnt="6">
        <dgm:presLayoutVars>
          <dgm:bulletEnabled/>
        </dgm:presLayoutVars>
      </dgm:prSet>
      <dgm:spPr/>
    </dgm:pt>
    <dgm:pt modelId="{D2B87F09-8361-4C2F-AD4C-8FBE177A8870}" type="pres">
      <dgm:prSet presAssocID="{3AB7D0E4-AB9E-4C03-8A4F-65B0D35EFBB4}" presName="sp" presStyleCnt="0"/>
      <dgm:spPr/>
    </dgm:pt>
    <dgm:pt modelId="{749DFA5F-FE2C-4E8B-82EF-94F99093B362}" type="pres">
      <dgm:prSet presAssocID="{0F2101F2-27C5-4E71-A29E-E4B873E6F0B2}" presName="linNode" presStyleCnt="0"/>
      <dgm:spPr/>
    </dgm:pt>
    <dgm:pt modelId="{B9D9ECEE-7E9D-4D8F-9945-F74524EE4B48}" type="pres">
      <dgm:prSet presAssocID="{0F2101F2-27C5-4E71-A29E-E4B873E6F0B2}" presName="parentText" presStyleLbl="alignNode1" presStyleIdx="3" presStyleCnt="6">
        <dgm:presLayoutVars>
          <dgm:chMax val="1"/>
          <dgm:bulletEnabled/>
        </dgm:presLayoutVars>
      </dgm:prSet>
      <dgm:spPr/>
    </dgm:pt>
    <dgm:pt modelId="{A68A7108-3C82-4F5D-AB06-92F61E61814E}" type="pres">
      <dgm:prSet presAssocID="{0F2101F2-27C5-4E71-A29E-E4B873E6F0B2}" presName="descendantText" presStyleLbl="alignAccFollowNode1" presStyleIdx="3" presStyleCnt="6">
        <dgm:presLayoutVars>
          <dgm:bulletEnabled/>
        </dgm:presLayoutVars>
      </dgm:prSet>
      <dgm:spPr/>
    </dgm:pt>
    <dgm:pt modelId="{06F8BABB-5AB8-4614-AA31-3A84EF3EE51A}" type="pres">
      <dgm:prSet presAssocID="{B3E1215E-4378-4C8D-A305-8DDA65BE0A7F}" presName="sp" presStyleCnt="0"/>
      <dgm:spPr/>
    </dgm:pt>
    <dgm:pt modelId="{4D35BAB7-99A3-4AE9-AA76-F796BC27E643}" type="pres">
      <dgm:prSet presAssocID="{DE193B17-01D5-4947-90DB-A57ED874F09C}" presName="linNode" presStyleCnt="0"/>
      <dgm:spPr/>
    </dgm:pt>
    <dgm:pt modelId="{051C44A9-3278-4885-B7A3-86C8B082BE7F}" type="pres">
      <dgm:prSet presAssocID="{DE193B17-01D5-4947-90DB-A57ED874F09C}" presName="parentText" presStyleLbl="alignNode1" presStyleIdx="4" presStyleCnt="6">
        <dgm:presLayoutVars>
          <dgm:chMax val="1"/>
          <dgm:bulletEnabled/>
        </dgm:presLayoutVars>
      </dgm:prSet>
      <dgm:spPr/>
    </dgm:pt>
    <dgm:pt modelId="{C49C9E06-E01A-4F9A-9052-D4D0C76AD074}" type="pres">
      <dgm:prSet presAssocID="{DE193B17-01D5-4947-90DB-A57ED874F09C}" presName="descendantText" presStyleLbl="alignAccFollowNode1" presStyleIdx="4" presStyleCnt="6">
        <dgm:presLayoutVars>
          <dgm:bulletEnabled/>
        </dgm:presLayoutVars>
      </dgm:prSet>
      <dgm:spPr/>
    </dgm:pt>
    <dgm:pt modelId="{B65AE4B0-37B2-47E3-AD3F-1DDBCAD6F4BE}" type="pres">
      <dgm:prSet presAssocID="{1EAE51DA-8FD0-469B-8254-58BE8A8BCD7F}" presName="sp" presStyleCnt="0"/>
      <dgm:spPr/>
    </dgm:pt>
    <dgm:pt modelId="{017F28BA-9260-49B2-84FB-A1981724ACE6}" type="pres">
      <dgm:prSet presAssocID="{A3006EF7-0D45-4DEE-873A-90334446B58B}" presName="linNode" presStyleCnt="0"/>
      <dgm:spPr/>
    </dgm:pt>
    <dgm:pt modelId="{74143DC2-0AFE-4F3A-AA20-35BD260D12F0}" type="pres">
      <dgm:prSet presAssocID="{A3006EF7-0D45-4DEE-873A-90334446B58B}" presName="parentText" presStyleLbl="alignNode1" presStyleIdx="5" presStyleCnt="6">
        <dgm:presLayoutVars>
          <dgm:chMax val="1"/>
          <dgm:bulletEnabled/>
        </dgm:presLayoutVars>
      </dgm:prSet>
      <dgm:spPr/>
    </dgm:pt>
    <dgm:pt modelId="{CBFB381D-2314-4C74-93DF-1C615E841C82}" type="pres">
      <dgm:prSet presAssocID="{A3006EF7-0D45-4DEE-873A-90334446B58B}" presName="descendantText" presStyleLbl="alignAccFollowNode1" presStyleIdx="5" presStyleCnt="6">
        <dgm:presLayoutVars>
          <dgm:bulletEnabled/>
        </dgm:presLayoutVars>
      </dgm:prSet>
      <dgm:spPr/>
    </dgm:pt>
  </dgm:ptLst>
  <dgm:cxnLst>
    <dgm:cxn modelId="{DA45BF01-B25C-4A18-B97A-9B7BC3DDA572}" srcId="{49BE56A4-9965-437C-8434-2A62BF01B3DC}" destId="{97B88BEA-1C83-4896-986E-529E660E6FF2}" srcOrd="1" destOrd="0" parTransId="{03008A00-33C0-4916-814F-FD64F953A01D}" sibTransId="{86B736CD-B11A-4697-8BFC-141B63F56893}"/>
    <dgm:cxn modelId="{B5612209-10EC-42D6-92E5-506F311E9510}" type="presOf" srcId="{9D91E057-164E-4B0A-A113-56ABD94EDA0C}" destId="{1DC4E024-7BBB-4D38-86F8-4194D5DE58DA}" srcOrd="0" destOrd="0" presId="urn:microsoft.com/office/officeart/2016/7/layout/VerticalSolidActionList"/>
    <dgm:cxn modelId="{6043C80C-5C2B-4A19-BA12-A28A07AC5CA0}" type="presOf" srcId="{37A3B53A-8575-48B8-B44D-8B948D4D4233}" destId="{C10D720D-524B-40A2-9A01-9A5E8D4E41AE}" srcOrd="0" destOrd="0" presId="urn:microsoft.com/office/officeart/2016/7/layout/VerticalSolidActionList"/>
    <dgm:cxn modelId="{51C96E27-BE03-4808-9A81-CAE8FFE5FBE0}" srcId="{DE193B17-01D5-4947-90DB-A57ED874F09C}" destId="{2A7A1DD2-1722-4E18-869B-B01993198337}" srcOrd="0" destOrd="0" parTransId="{E4467723-727E-40C0-9C05-BD16F5975C67}" sibTransId="{C3A54CE1-1038-42D5-9E47-68A356DBD999}"/>
    <dgm:cxn modelId="{2F305330-A6D6-4813-9A87-CFEADE0D5169}" srcId="{E1B7B5C9-E85B-4562-B0C3-16DA6BBF8EE6}" destId="{DE193B17-01D5-4947-90DB-A57ED874F09C}" srcOrd="4" destOrd="0" parTransId="{53E79153-36A7-4DDC-B94F-76B1DD1C830F}" sibTransId="{1EAE51DA-8FD0-469B-8254-58BE8A8BCD7F}"/>
    <dgm:cxn modelId="{0FEB2931-A2C3-4ED4-ADCF-595CF821C213}" type="presOf" srcId="{A3006EF7-0D45-4DEE-873A-90334446B58B}" destId="{74143DC2-0AFE-4F3A-AA20-35BD260D12F0}" srcOrd="0" destOrd="0" presId="urn:microsoft.com/office/officeart/2016/7/layout/VerticalSolidActionList"/>
    <dgm:cxn modelId="{34945F37-47EE-4F7C-9232-2758C7690927}" srcId="{E1B7B5C9-E85B-4562-B0C3-16DA6BBF8EE6}" destId="{A3006EF7-0D45-4DEE-873A-90334446B58B}" srcOrd="5" destOrd="0" parTransId="{C57C3AB1-86FA-4DBB-9137-8A6F7965C6F2}" sibTransId="{BF37630E-EA3F-462E-86D5-951B26ABCABC}"/>
    <dgm:cxn modelId="{043A1339-E234-4F45-B238-02A331705187}" type="presOf" srcId="{FC1FEFC9-2F04-4DD2-AD6D-E59FCD44276C}" destId="{A68A7108-3C82-4F5D-AB06-92F61E61814E}" srcOrd="0" destOrd="0" presId="urn:microsoft.com/office/officeart/2016/7/layout/VerticalSolidActionList"/>
    <dgm:cxn modelId="{B13A953B-B7BC-493D-A250-B9DFA9838655}" type="presOf" srcId="{A0D3DD45-4F65-4CC2-8604-503A1159E383}" destId="{D6616D64-945C-4031-9A6D-F593D1F33F19}" srcOrd="0" destOrd="0" presId="urn:microsoft.com/office/officeart/2016/7/layout/VerticalSolidActionList"/>
    <dgm:cxn modelId="{EA6D3D3C-ABFE-4953-A8F6-AFFB102DE9A3}" srcId="{A0D3DD45-4F65-4CC2-8604-503A1159E383}" destId="{18EA27CD-2033-4A4C-9F96-1EA0682C2302}" srcOrd="0" destOrd="0" parTransId="{1C7D68EC-DE3F-4318-9DE7-EF504F6A6057}" sibTransId="{052CBF26-C647-4632-8CB4-3896352AA1FA}"/>
    <dgm:cxn modelId="{A156593E-2100-4412-9710-E71904B7EA0C}" type="presOf" srcId="{49BE56A4-9965-437C-8434-2A62BF01B3DC}" destId="{F603894A-3084-49F9-A36C-5951C1EE89B2}" srcOrd="0" destOrd="0" presId="urn:microsoft.com/office/officeart/2016/7/layout/VerticalSolidActionList"/>
    <dgm:cxn modelId="{D65A4540-D2BB-4169-A103-79DA5BDED9BD}" srcId="{E1B7B5C9-E85B-4562-B0C3-16DA6BBF8EE6}" destId="{A0D3DD45-4F65-4CC2-8604-503A1159E383}" srcOrd="2" destOrd="0" parTransId="{1603659A-A2AA-4D7E-90D8-8E386C5D0706}" sibTransId="{3AB7D0E4-AB9E-4C03-8A4F-65B0D35EFBB4}"/>
    <dgm:cxn modelId="{5944F666-D188-4E7B-982E-EE260D511FB7}" type="presOf" srcId="{4F2DF93E-E6A9-4AB9-B514-15D47164A693}" destId="{CBFB381D-2314-4C74-93DF-1C615E841C82}" srcOrd="0" destOrd="0" presId="urn:microsoft.com/office/officeart/2016/7/layout/VerticalSolidActionList"/>
    <dgm:cxn modelId="{9179B36E-4507-4BCC-BAC6-371F66169461}" type="presOf" srcId="{97B88BEA-1C83-4896-986E-529E660E6FF2}" destId="{1DC4E024-7BBB-4D38-86F8-4194D5DE58DA}" srcOrd="0" destOrd="1" presId="urn:microsoft.com/office/officeart/2016/7/layout/VerticalSolidActionList"/>
    <dgm:cxn modelId="{9CF9E252-3EC1-424B-A474-9D84222A55A0}" type="presOf" srcId="{2A7A1DD2-1722-4E18-869B-B01993198337}" destId="{C49C9E06-E01A-4F9A-9052-D4D0C76AD074}" srcOrd="0" destOrd="0" presId="urn:microsoft.com/office/officeart/2016/7/layout/VerticalSolidActionList"/>
    <dgm:cxn modelId="{20A6FE57-D66D-4A40-8EC9-EA6E300973D4}" srcId="{E1B7B5C9-E85B-4562-B0C3-16DA6BBF8EE6}" destId="{49BE56A4-9965-437C-8434-2A62BF01B3DC}" srcOrd="1" destOrd="0" parTransId="{9A6B54CE-0864-4619-852F-CC1050D929CA}" sibTransId="{F0DBC532-2ADA-4402-A4D7-2464EDC35BCC}"/>
    <dgm:cxn modelId="{B83C7158-96A1-4A66-9233-CBC715892A6B}" srcId="{A3006EF7-0D45-4DEE-873A-90334446B58B}" destId="{4F2DF93E-E6A9-4AB9-B514-15D47164A693}" srcOrd="0" destOrd="0" parTransId="{C8C62D38-2403-433E-BF37-055DDC2DD405}" sibTransId="{09B8353E-59CD-4465-A0B7-78D75F847EB0}"/>
    <dgm:cxn modelId="{4EBD27A0-B7A2-4737-91DE-52E36C39BFAC}" type="presOf" srcId="{E1B7B5C9-E85B-4562-B0C3-16DA6BBF8EE6}" destId="{07FFBE56-8E5C-47B4-826F-78B60D33A189}" srcOrd="0" destOrd="0" presId="urn:microsoft.com/office/officeart/2016/7/layout/VerticalSolidActionList"/>
    <dgm:cxn modelId="{0ADB29A4-5E19-4B83-8643-2B44AD75DA58}" type="presOf" srcId="{0F2101F2-27C5-4E71-A29E-E4B873E6F0B2}" destId="{B9D9ECEE-7E9D-4D8F-9945-F74524EE4B48}" srcOrd="0" destOrd="0" presId="urn:microsoft.com/office/officeart/2016/7/layout/VerticalSolidActionList"/>
    <dgm:cxn modelId="{CD4510A8-D286-4696-9748-60F6DB825C52}" srcId="{E1B7B5C9-E85B-4562-B0C3-16DA6BBF8EE6}" destId="{0F2101F2-27C5-4E71-A29E-E4B873E6F0B2}" srcOrd="3" destOrd="0" parTransId="{E08C1E6C-A335-4AB5-B21C-E740AC2BFFD2}" sibTransId="{B3E1215E-4378-4C8D-A305-8DDA65BE0A7F}"/>
    <dgm:cxn modelId="{266B58B9-3270-4854-A1D2-27D94B021DC2}" type="presOf" srcId="{DE193B17-01D5-4947-90DB-A57ED874F09C}" destId="{051C44A9-3278-4885-B7A3-86C8B082BE7F}" srcOrd="0" destOrd="0" presId="urn:microsoft.com/office/officeart/2016/7/layout/VerticalSolidActionList"/>
    <dgm:cxn modelId="{E53CCCBA-9B32-4F55-A0D6-9E9A79260ACF}" type="presOf" srcId="{18EA27CD-2033-4A4C-9F96-1EA0682C2302}" destId="{616151C3-E234-47B5-9F99-ABAAD403D986}" srcOrd="0" destOrd="0" presId="urn:microsoft.com/office/officeart/2016/7/layout/VerticalSolidActionList"/>
    <dgm:cxn modelId="{63D6D5BB-7F8B-4EE4-8738-4E34EB26870D}" srcId="{8ACAB785-AC2A-4D2E-B9DF-3407BCD9C035}" destId="{37A3B53A-8575-48B8-B44D-8B948D4D4233}" srcOrd="0" destOrd="0" parTransId="{E473B189-50AD-4439-82CD-577386CA202C}" sibTransId="{71748C51-AB7B-4BB9-9574-82A8430EC315}"/>
    <dgm:cxn modelId="{76D0BBE6-E9BD-46BB-9614-10519203672C}" srcId="{49BE56A4-9965-437C-8434-2A62BF01B3DC}" destId="{9D91E057-164E-4B0A-A113-56ABD94EDA0C}" srcOrd="0" destOrd="0" parTransId="{5A81F364-86FA-4E3E-B352-DFE5B002AE4C}" sibTransId="{F53DA0D4-1609-4C08-BAD7-2F70B6F97CFB}"/>
    <dgm:cxn modelId="{09371DE9-6201-48DC-9F6B-1FA191C35CF2}" srcId="{E1B7B5C9-E85B-4562-B0C3-16DA6BBF8EE6}" destId="{8ACAB785-AC2A-4D2E-B9DF-3407BCD9C035}" srcOrd="0" destOrd="0" parTransId="{F07C9693-6151-412C-910C-635EDE941326}" sibTransId="{69E6F4DC-D787-4931-B7E9-6F56D48E4F03}"/>
    <dgm:cxn modelId="{3A0328EB-2ABA-498C-B254-C9FA6FEF2943}" type="presOf" srcId="{8ACAB785-AC2A-4D2E-B9DF-3407BCD9C035}" destId="{358F9B01-4B8A-49E6-8182-92064EE7D17C}" srcOrd="0" destOrd="0" presId="urn:microsoft.com/office/officeart/2016/7/layout/VerticalSolidActionList"/>
    <dgm:cxn modelId="{FCF5E7F5-2715-4542-867D-09184DEA160F}" srcId="{0F2101F2-27C5-4E71-A29E-E4B873E6F0B2}" destId="{FC1FEFC9-2F04-4DD2-AD6D-E59FCD44276C}" srcOrd="0" destOrd="0" parTransId="{E462AE89-421B-4469-9DD2-DFF1505AC0D7}" sibTransId="{EC3F3601-983A-4014-B0ED-A482BB187717}"/>
    <dgm:cxn modelId="{0734BF0A-626C-41B8-BFCA-90494E6F12E7}" type="presParOf" srcId="{07FFBE56-8E5C-47B4-826F-78B60D33A189}" destId="{40A25EE5-414F-4CDC-9E2C-E081EC179671}" srcOrd="0" destOrd="0" presId="urn:microsoft.com/office/officeart/2016/7/layout/VerticalSolidActionList"/>
    <dgm:cxn modelId="{E7D70241-7432-4EA1-B7AC-56AE4B2316E8}" type="presParOf" srcId="{40A25EE5-414F-4CDC-9E2C-E081EC179671}" destId="{358F9B01-4B8A-49E6-8182-92064EE7D17C}" srcOrd="0" destOrd="0" presId="urn:microsoft.com/office/officeart/2016/7/layout/VerticalSolidActionList"/>
    <dgm:cxn modelId="{9BA6F410-7C02-4BE6-8901-192457BF38F6}" type="presParOf" srcId="{40A25EE5-414F-4CDC-9E2C-E081EC179671}" destId="{C10D720D-524B-40A2-9A01-9A5E8D4E41AE}" srcOrd="1" destOrd="0" presId="urn:microsoft.com/office/officeart/2016/7/layout/VerticalSolidActionList"/>
    <dgm:cxn modelId="{09DADCAC-A46F-4531-8275-61C8A3860689}" type="presParOf" srcId="{07FFBE56-8E5C-47B4-826F-78B60D33A189}" destId="{7D49CA3D-23B6-48DE-9AD8-E36620B30B23}" srcOrd="1" destOrd="0" presId="urn:microsoft.com/office/officeart/2016/7/layout/VerticalSolidActionList"/>
    <dgm:cxn modelId="{5C8A7E98-B760-44B2-8DDF-C7CA0B2B4369}" type="presParOf" srcId="{07FFBE56-8E5C-47B4-826F-78B60D33A189}" destId="{5B4F5400-2CA5-4E04-9778-5EB04855F054}" srcOrd="2" destOrd="0" presId="urn:microsoft.com/office/officeart/2016/7/layout/VerticalSolidActionList"/>
    <dgm:cxn modelId="{30B07061-56A4-4175-99EE-F721A4832B7E}" type="presParOf" srcId="{5B4F5400-2CA5-4E04-9778-5EB04855F054}" destId="{F603894A-3084-49F9-A36C-5951C1EE89B2}" srcOrd="0" destOrd="0" presId="urn:microsoft.com/office/officeart/2016/7/layout/VerticalSolidActionList"/>
    <dgm:cxn modelId="{85DA5D41-DF27-47A9-8D92-AF5C4D9D372F}" type="presParOf" srcId="{5B4F5400-2CA5-4E04-9778-5EB04855F054}" destId="{1DC4E024-7BBB-4D38-86F8-4194D5DE58DA}" srcOrd="1" destOrd="0" presId="urn:microsoft.com/office/officeart/2016/7/layout/VerticalSolidActionList"/>
    <dgm:cxn modelId="{D90B7599-CCCB-482B-A84C-D04723B3A945}" type="presParOf" srcId="{07FFBE56-8E5C-47B4-826F-78B60D33A189}" destId="{E0FFD8AD-8CF5-4E45-9D51-35685BCBCEBD}" srcOrd="3" destOrd="0" presId="urn:microsoft.com/office/officeart/2016/7/layout/VerticalSolidActionList"/>
    <dgm:cxn modelId="{3507611B-4B03-4267-9E3D-32D7E7A5BC4A}" type="presParOf" srcId="{07FFBE56-8E5C-47B4-826F-78B60D33A189}" destId="{9B02DB0F-A71B-49D6-BE66-3D888A65B851}" srcOrd="4" destOrd="0" presId="urn:microsoft.com/office/officeart/2016/7/layout/VerticalSolidActionList"/>
    <dgm:cxn modelId="{44C792F7-F662-4F49-AB8A-88D611463F4A}" type="presParOf" srcId="{9B02DB0F-A71B-49D6-BE66-3D888A65B851}" destId="{D6616D64-945C-4031-9A6D-F593D1F33F19}" srcOrd="0" destOrd="0" presId="urn:microsoft.com/office/officeart/2016/7/layout/VerticalSolidActionList"/>
    <dgm:cxn modelId="{09E87C70-F8AC-4CD3-8624-1BBA850E00EF}" type="presParOf" srcId="{9B02DB0F-A71B-49D6-BE66-3D888A65B851}" destId="{616151C3-E234-47B5-9F99-ABAAD403D986}" srcOrd="1" destOrd="0" presId="urn:microsoft.com/office/officeart/2016/7/layout/VerticalSolidActionList"/>
    <dgm:cxn modelId="{0C467449-744C-476A-8E1E-19F594A2E6A6}" type="presParOf" srcId="{07FFBE56-8E5C-47B4-826F-78B60D33A189}" destId="{D2B87F09-8361-4C2F-AD4C-8FBE177A8870}" srcOrd="5" destOrd="0" presId="urn:microsoft.com/office/officeart/2016/7/layout/VerticalSolidActionList"/>
    <dgm:cxn modelId="{8E8FC08B-A0A2-4F37-8C79-F0A156079B1C}" type="presParOf" srcId="{07FFBE56-8E5C-47B4-826F-78B60D33A189}" destId="{749DFA5F-FE2C-4E8B-82EF-94F99093B362}" srcOrd="6" destOrd="0" presId="urn:microsoft.com/office/officeart/2016/7/layout/VerticalSolidActionList"/>
    <dgm:cxn modelId="{091C856C-80BD-4081-8D91-61DE0BFBBA60}" type="presParOf" srcId="{749DFA5F-FE2C-4E8B-82EF-94F99093B362}" destId="{B9D9ECEE-7E9D-4D8F-9945-F74524EE4B48}" srcOrd="0" destOrd="0" presId="urn:microsoft.com/office/officeart/2016/7/layout/VerticalSolidActionList"/>
    <dgm:cxn modelId="{BFB63EE7-460D-4AB1-93B8-67AB95162A9A}" type="presParOf" srcId="{749DFA5F-FE2C-4E8B-82EF-94F99093B362}" destId="{A68A7108-3C82-4F5D-AB06-92F61E61814E}" srcOrd="1" destOrd="0" presId="urn:microsoft.com/office/officeart/2016/7/layout/VerticalSolidActionList"/>
    <dgm:cxn modelId="{B1372C5D-8833-4EEB-9D27-EB891B98D7C1}" type="presParOf" srcId="{07FFBE56-8E5C-47B4-826F-78B60D33A189}" destId="{06F8BABB-5AB8-4614-AA31-3A84EF3EE51A}" srcOrd="7" destOrd="0" presId="urn:microsoft.com/office/officeart/2016/7/layout/VerticalSolidActionList"/>
    <dgm:cxn modelId="{AE959499-F2ED-4332-BFBF-6268BB9FDAA9}" type="presParOf" srcId="{07FFBE56-8E5C-47B4-826F-78B60D33A189}" destId="{4D35BAB7-99A3-4AE9-AA76-F796BC27E643}" srcOrd="8" destOrd="0" presId="urn:microsoft.com/office/officeart/2016/7/layout/VerticalSolidActionList"/>
    <dgm:cxn modelId="{F71DC57A-5706-4C29-9616-CF0AD1BBFEC2}" type="presParOf" srcId="{4D35BAB7-99A3-4AE9-AA76-F796BC27E643}" destId="{051C44A9-3278-4885-B7A3-86C8B082BE7F}" srcOrd="0" destOrd="0" presId="urn:microsoft.com/office/officeart/2016/7/layout/VerticalSolidActionList"/>
    <dgm:cxn modelId="{018ED6FB-E695-4914-AA98-8658A9D4F4D1}" type="presParOf" srcId="{4D35BAB7-99A3-4AE9-AA76-F796BC27E643}" destId="{C49C9E06-E01A-4F9A-9052-D4D0C76AD074}" srcOrd="1" destOrd="0" presId="urn:microsoft.com/office/officeart/2016/7/layout/VerticalSolidActionList"/>
    <dgm:cxn modelId="{7C39E653-7AAA-494D-90E3-7C8B2FA37FC0}" type="presParOf" srcId="{07FFBE56-8E5C-47B4-826F-78B60D33A189}" destId="{B65AE4B0-37B2-47E3-AD3F-1DDBCAD6F4BE}" srcOrd="9" destOrd="0" presId="urn:microsoft.com/office/officeart/2016/7/layout/VerticalSolidActionList"/>
    <dgm:cxn modelId="{4DC21BDA-2C2A-4003-8742-0A93CC841699}" type="presParOf" srcId="{07FFBE56-8E5C-47B4-826F-78B60D33A189}" destId="{017F28BA-9260-49B2-84FB-A1981724ACE6}" srcOrd="10" destOrd="0" presId="urn:microsoft.com/office/officeart/2016/7/layout/VerticalSolidActionList"/>
    <dgm:cxn modelId="{F7761E00-CB0A-4698-9C43-166FD51262AD}" type="presParOf" srcId="{017F28BA-9260-49B2-84FB-A1981724ACE6}" destId="{74143DC2-0AFE-4F3A-AA20-35BD260D12F0}" srcOrd="0" destOrd="0" presId="urn:microsoft.com/office/officeart/2016/7/layout/VerticalSolidActionList"/>
    <dgm:cxn modelId="{C4DC7631-1B43-4658-AF43-F124DF24C2CC}" type="presParOf" srcId="{017F28BA-9260-49B2-84FB-A1981724ACE6}" destId="{CBFB381D-2314-4C74-93DF-1C615E841C82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939AD-943B-41EC-AB1A-4DF5ED39792E}">
      <dsp:nvSpPr>
        <dsp:cNvPr id="0" name=""/>
        <dsp:cNvSpPr/>
      </dsp:nvSpPr>
      <dsp:spPr>
        <a:xfrm>
          <a:off x="0" y="382881"/>
          <a:ext cx="11029950" cy="208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047" tIns="520700" rIns="85604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sz="2400" b="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Q&amp;A option at the bottom of the screen</a:t>
          </a:r>
          <a:endParaRPr lang="en-US" sz="24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800-526-7234 or 877-781-9403 (TTY) OR </a:t>
          </a:r>
          <a:r>
            <a:rPr lang="en-US" sz="2400" b="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Live Chat at AskJAN.org</a:t>
          </a:r>
          <a:endParaRPr lang="en-US" sz="24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sz="24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Frequently Asked Questions (FAQ)</a:t>
          </a:r>
          <a:br>
            <a:rPr lang="en-US" sz="24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u="none" kern="1200" dirty="0">
              <a:solidFill>
                <a:srgbClr val="4590B8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AskJAN.org/Training/JAN-Webcast-Frequently-Asked-</a:t>
          </a:r>
          <a:r>
            <a:rPr lang="en-US" sz="2200" u="none" kern="1200" dirty="0" err="1">
              <a:solidFill>
                <a:srgbClr val="4590B8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Questions.cfm</a:t>
          </a:r>
          <a:endParaRPr lang="en-US" sz="2200" u="none" kern="1200" dirty="0">
            <a:solidFill>
              <a:srgbClr val="4590B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82881"/>
        <a:ext cx="11029950" cy="2086875"/>
      </dsp:txXfrm>
    </dsp:sp>
    <dsp:sp modelId="{C33B9B2B-6CAA-4302-BE0D-981D8F0C9B10}">
      <dsp:nvSpPr>
        <dsp:cNvPr id="0" name=""/>
        <dsp:cNvSpPr/>
      </dsp:nvSpPr>
      <dsp:spPr>
        <a:xfrm>
          <a:off x="551497" y="19566"/>
          <a:ext cx="772096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Technical Difficulties</a:t>
          </a:r>
        </a:p>
      </dsp:txBody>
      <dsp:txXfrm>
        <a:off x="587523" y="55592"/>
        <a:ext cx="7648913" cy="665948"/>
      </dsp:txXfrm>
    </dsp:sp>
    <dsp:sp modelId="{D395A932-415F-4401-9F15-706E3511CF60}">
      <dsp:nvSpPr>
        <dsp:cNvPr id="0" name=""/>
        <dsp:cNvSpPr/>
      </dsp:nvSpPr>
      <dsp:spPr>
        <a:xfrm>
          <a:off x="0" y="2979441"/>
          <a:ext cx="11029950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047" tIns="520700" rIns="85604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sz="2400" b="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Q&amp;A option at the bottom of the screen</a:t>
          </a:r>
          <a:endParaRPr lang="en-US" sz="24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79441"/>
        <a:ext cx="11029950" cy="1023750"/>
      </dsp:txXfrm>
    </dsp:sp>
    <dsp:sp modelId="{BF394396-594D-48B4-88B6-57E0EB5F2607}">
      <dsp:nvSpPr>
        <dsp:cNvPr id="0" name=""/>
        <dsp:cNvSpPr/>
      </dsp:nvSpPr>
      <dsp:spPr>
        <a:xfrm>
          <a:off x="551497" y="2610441"/>
          <a:ext cx="772096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Questions for Presenters</a:t>
          </a:r>
        </a:p>
      </dsp:txBody>
      <dsp:txXfrm>
        <a:off x="587523" y="2646467"/>
        <a:ext cx="7648913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939AD-943B-41EC-AB1A-4DF5ED39792E}">
      <dsp:nvSpPr>
        <dsp:cNvPr id="0" name=""/>
        <dsp:cNvSpPr/>
      </dsp:nvSpPr>
      <dsp:spPr>
        <a:xfrm>
          <a:off x="0" y="401419"/>
          <a:ext cx="11029950" cy="167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047" tIns="541528" rIns="85604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sz="2400" b="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Click the link included in the webcast login email you received, see the link in the chat, or go to this webcast event from the Training page at </a:t>
          </a:r>
          <a:r>
            <a:rPr lang="en-US" sz="2400" b="0" kern="1200" dirty="0">
              <a:solidFill>
                <a:srgbClr val="4590B8"/>
              </a:solidFill>
              <a:latin typeface="Arial" panose="020B0604020202020204" pitchFamily="34" charset="0"/>
              <a:cs typeface="Arial" panose="020B0604020202020204" pitchFamily="34" charset="0"/>
            </a:rPr>
            <a:t>AskJAN.org</a:t>
          </a:r>
          <a:endParaRPr lang="en-US" sz="2400" kern="1200" dirty="0">
            <a:solidFill>
              <a:srgbClr val="4590B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01419"/>
        <a:ext cx="11029950" cy="1678950"/>
      </dsp:txXfrm>
    </dsp:sp>
    <dsp:sp modelId="{C33B9B2B-6CAA-4302-BE0D-981D8F0C9B10}">
      <dsp:nvSpPr>
        <dsp:cNvPr id="0" name=""/>
        <dsp:cNvSpPr/>
      </dsp:nvSpPr>
      <dsp:spPr>
        <a:xfrm>
          <a:off x="551497" y="23571"/>
          <a:ext cx="772096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PPT Slides</a:t>
          </a:r>
        </a:p>
      </dsp:txBody>
      <dsp:txXfrm>
        <a:off x="588964" y="61038"/>
        <a:ext cx="7646031" cy="692586"/>
      </dsp:txXfrm>
    </dsp:sp>
    <dsp:sp modelId="{D395A932-415F-4401-9F15-706E3511CF60}">
      <dsp:nvSpPr>
        <dsp:cNvPr id="0" name=""/>
        <dsp:cNvSpPr/>
      </dsp:nvSpPr>
      <dsp:spPr>
        <a:xfrm>
          <a:off x="0" y="2610441"/>
          <a:ext cx="11029950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047" tIns="541528" rIns="85604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§"/>
          </a:pPr>
          <a:r>
            <a:rPr lang="en-US" sz="2400" b="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Use the closed caption (CC) option or captioning link in the chat</a:t>
          </a:r>
          <a:endParaRPr lang="en-US" sz="24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10441"/>
        <a:ext cx="11029950" cy="1044225"/>
      </dsp:txXfrm>
    </dsp:sp>
    <dsp:sp modelId="{BF394396-594D-48B4-88B6-57E0EB5F2607}">
      <dsp:nvSpPr>
        <dsp:cNvPr id="0" name=""/>
        <dsp:cNvSpPr/>
      </dsp:nvSpPr>
      <dsp:spPr>
        <a:xfrm>
          <a:off x="551497" y="2226681"/>
          <a:ext cx="772096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Arial" panose="020B0604020202020204" pitchFamily="34" charset="0"/>
              <a:cs typeface="Arial" panose="020B0604020202020204" pitchFamily="34" charset="0"/>
            </a:rPr>
            <a:t>Captioning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8964" y="2264148"/>
        <a:ext cx="7646031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D720D-524B-40A2-9A01-9A5E8D4E41AE}">
      <dsp:nvSpPr>
        <dsp:cNvPr id="0" name=""/>
        <dsp:cNvSpPr/>
      </dsp:nvSpPr>
      <dsp:spPr>
        <a:xfrm>
          <a:off x="2205989" y="449"/>
          <a:ext cx="8823960" cy="5837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09" tIns="148261" rIns="171209" bIns="14826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AskJAN.org</a:t>
          </a:r>
        </a:p>
      </dsp:txBody>
      <dsp:txXfrm>
        <a:off x="2205989" y="449"/>
        <a:ext cx="8823960" cy="583704"/>
      </dsp:txXfrm>
    </dsp:sp>
    <dsp:sp modelId="{358F9B01-4B8A-49E6-8182-92064EE7D17C}">
      <dsp:nvSpPr>
        <dsp:cNvPr id="0" name=""/>
        <dsp:cNvSpPr/>
      </dsp:nvSpPr>
      <dsp:spPr>
        <a:xfrm>
          <a:off x="0" y="449"/>
          <a:ext cx="2205990" cy="583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57657" rIns="116734" bIns="5765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" panose="020B0604020202020204" pitchFamily="34" charset="0"/>
              <a:cs typeface="Arial" panose="020B0604020202020204" pitchFamily="34" charset="0"/>
            </a:rPr>
            <a:t>Visit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49"/>
        <a:ext cx="2205990" cy="583704"/>
      </dsp:txXfrm>
    </dsp:sp>
    <dsp:sp modelId="{1DC4E024-7BBB-4D38-86F8-4194D5DE58DA}">
      <dsp:nvSpPr>
        <dsp:cNvPr id="0" name=""/>
        <dsp:cNvSpPr/>
      </dsp:nvSpPr>
      <dsp:spPr>
        <a:xfrm>
          <a:off x="2205990" y="619176"/>
          <a:ext cx="8823960" cy="5837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09" tIns="148261" rIns="171209" bIns="14826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800.526.7234</a:t>
          </a:r>
          <a:endParaRPr lang="en-US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877.781.9403 (TTY)</a:t>
          </a:r>
          <a:endParaRPr lang="en-US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5990" y="619176"/>
        <a:ext cx="8823960" cy="583704"/>
      </dsp:txXfrm>
    </dsp:sp>
    <dsp:sp modelId="{F603894A-3084-49F9-A36C-5951C1EE89B2}">
      <dsp:nvSpPr>
        <dsp:cNvPr id="0" name=""/>
        <dsp:cNvSpPr/>
      </dsp:nvSpPr>
      <dsp:spPr>
        <a:xfrm>
          <a:off x="0" y="619176"/>
          <a:ext cx="2205990" cy="583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57657" rIns="116734" bIns="5765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" panose="020B0604020202020204" pitchFamily="34" charset="0"/>
              <a:cs typeface="Arial" panose="020B0604020202020204" pitchFamily="34" charset="0"/>
            </a:rPr>
            <a:t>Call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19176"/>
        <a:ext cx="2205990" cy="583704"/>
      </dsp:txXfrm>
    </dsp:sp>
    <dsp:sp modelId="{616151C3-E234-47B5-9F99-ABAAD403D986}">
      <dsp:nvSpPr>
        <dsp:cNvPr id="0" name=""/>
        <dsp:cNvSpPr/>
      </dsp:nvSpPr>
      <dsp:spPr>
        <a:xfrm>
          <a:off x="2205990" y="1237903"/>
          <a:ext cx="8823960" cy="5837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09" tIns="148261" rIns="171209" bIns="14826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@ AskJAN.org</a:t>
          </a:r>
        </a:p>
      </dsp:txBody>
      <dsp:txXfrm>
        <a:off x="2205990" y="1237903"/>
        <a:ext cx="8823960" cy="583704"/>
      </dsp:txXfrm>
    </dsp:sp>
    <dsp:sp modelId="{D6616D64-945C-4031-9A6D-F593D1F33F19}">
      <dsp:nvSpPr>
        <dsp:cNvPr id="0" name=""/>
        <dsp:cNvSpPr/>
      </dsp:nvSpPr>
      <dsp:spPr>
        <a:xfrm>
          <a:off x="0" y="1237903"/>
          <a:ext cx="2205990" cy="583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57657" rIns="116734" bIns="5765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" panose="020B0604020202020204" pitchFamily="34" charset="0"/>
              <a:cs typeface="Arial" panose="020B0604020202020204" pitchFamily="34" charset="0"/>
            </a:rPr>
            <a:t>Chat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37903"/>
        <a:ext cx="2205990" cy="583704"/>
      </dsp:txXfrm>
    </dsp:sp>
    <dsp:sp modelId="{A68A7108-3C82-4F5D-AB06-92F61E61814E}">
      <dsp:nvSpPr>
        <dsp:cNvPr id="0" name=""/>
        <dsp:cNvSpPr/>
      </dsp:nvSpPr>
      <dsp:spPr>
        <a:xfrm>
          <a:off x="2205990" y="1856630"/>
          <a:ext cx="8823960" cy="5837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09" tIns="148261" rIns="171209" bIns="14826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JAN on Demand Inquiry @ AskJAN.org/</a:t>
          </a:r>
          <a:r>
            <a:rPr lang="en-US" sz="2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JANonDemand.cfm</a:t>
          </a:r>
          <a:r>
            <a:rPr lang="en-US" sz="2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2205990" y="1856630"/>
        <a:ext cx="8823960" cy="583704"/>
      </dsp:txXfrm>
    </dsp:sp>
    <dsp:sp modelId="{B9D9ECEE-7E9D-4D8F-9945-F74524EE4B48}">
      <dsp:nvSpPr>
        <dsp:cNvPr id="0" name=""/>
        <dsp:cNvSpPr/>
      </dsp:nvSpPr>
      <dsp:spPr>
        <a:xfrm>
          <a:off x="0" y="1856630"/>
          <a:ext cx="2205990" cy="583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57657" rIns="116734" bIns="5765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" panose="020B0604020202020204" pitchFamily="34" charset="0"/>
              <a:cs typeface="Arial" panose="020B0604020202020204" pitchFamily="34" charset="0"/>
            </a:rPr>
            <a:t>Submit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56630"/>
        <a:ext cx="2205990" cy="583704"/>
      </dsp:txXfrm>
    </dsp:sp>
    <dsp:sp modelId="{C49C9E06-E01A-4F9A-9052-D4D0C76AD074}">
      <dsp:nvSpPr>
        <dsp:cNvPr id="0" name=""/>
        <dsp:cNvSpPr/>
      </dsp:nvSpPr>
      <dsp:spPr>
        <a:xfrm>
          <a:off x="2205990" y="2475357"/>
          <a:ext cx="8823960" cy="5837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09" tIns="148261" rIns="171209" bIns="14826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JAN@AskJAN.org</a:t>
          </a:r>
        </a:p>
      </dsp:txBody>
      <dsp:txXfrm>
        <a:off x="2205990" y="2475357"/>
        <a:ext cx="8823960" cy="583704"/>
      </dsp:txXfrm>
    </dsp:sp>
    <dsp:sp modelId="{051C44A9-3278-4885-B7A3-86C8B082BE7F}">
      <dsp:nvSpPr>
        <dsp:cNvPr id="0" name=""/>
        <dsp:cNvSpPr/>
      </dsp:nvSpPr>
      <dsp:spPr>
        <a:xfrm>
          <a:off x="0" y="2475357"/>
          <a:ext cx="2205990" cy="583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57657" rIns="116734" bIns="5765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" panose="020B0604020202020204" pitchFamily="34" charset="0"/>
              <a:cs typeface="Arial" panose="020B0604020202020204" pitchFamily="34" charset="0"/>
            </a:rPr>
            <a:t>Email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475357"/>
        <a:ext cx="2205990" cy="583704"/>
      </dsp:txXfrm>
    </dsp:sp>
    <dsp:sp modelId="{CBFB381D-2314-4C74-93DF-1C615E841C82}">
      <dsp:nvSpPr>
        <dsp:cNvPr id="0" name=""/>
        <dsp:cNvSpPr/>
      </dsp:nvSpPr>
      <dsp:spPr>
        <a:xfrm>
          <a:off x="2205990" y="3094084"/>
          <a:ext cx="8823960" cy="5837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09" tIns="148261" rIns="171209" bIns="14826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Facebook – Job Accommodation Network</a:t>
          </a:r>
          <a:br>
            <a:rPr lang="en-US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Twitter – @JANatJAN</a:t>
          </a:r>
        </a:p>
      </dsp:txBody>
      <dsp:txXfrm>
        <a:off x="2205990" y="3094084"/>
        <a:ext cx="8823960" cy="583704"/>
      </dsp:txXfrm>
    </dsp:sp>
    <dsp:sp modelId="{74143DC2-0AFE-4F3A-AA20-35BD260D12F0}">
      <dsp:nvSpPr>
        <dsp:cNvPr id="0" name=""/>
        <dsp:cNvSpPr/>
      </dsp:nvSpPr>
      <dsp:spPr>
        <a:xfrm>
          <a:off x="0" y="3094084"/>
          <a:ext cx="2205990" cy="583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57657" rIns="116734" bIns="57657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Arial" panose="020B0604020202020204" pitchFamily="34" charset="0"/>
              <a:cs typeface="Arial" panose="020B0604020202020204" pitchFamily="34" charset="0"/>
            </a:rPr>
            <a:t>Social Media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094084"/>
        <a:ext cx="2205990" cy="583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3BFB3-E829-4BBB-9B86-10696CF5E3B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B5394-0039-45C0-B600-D6D3188B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3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785" indent="-286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362" indent="-22947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307" indent="-22947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252" indent="-22947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97" indent="-2294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3141" indent="-2294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2087" indent="-2294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1031" indent="-2294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78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82EC29-9463-4D04-A4C2-A22ACFF691D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789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218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B5394-0039-45C0-B600-D6D3188B66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2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B5394-0039-45C0-B600-D6D3188B66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94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8B637-82BB-40CF-BAE3-E3A2234FE2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184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785" indent="-286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362" indent="-22947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307" indent="-22947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252" indent="-22947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97" indent="-2294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3141" indent="-2294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2087" indent="-2294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1031" indent="-2294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7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62483-6F85-4C82-96CE-A30EE61E71C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78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8855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8B637-82BB-40CF-BAE3-E3A2234FE2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623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B5394-0039-45C0-B600-D6D3188B66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23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B5394-0039-45C0-B600-D6D3188B66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68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B5394-0039-45C0-B600-D6D3188B66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67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88B637-82BB-40CF-BAE3-E3A2234FE2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438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7E513A-D5CD-49C2-A479-060BE207E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6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8B637-82BB-40CF-BAE3-E3A2234FE2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513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88B637-82BB-40CF-BAE3-E3A2234FE2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455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88B637-82BB-40CF-BAE3-E3A2234FE2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794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B5394-0039-45C0-B600-D6D3188B66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02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8B637-82BB-40CF-BAE3-E3A2234FE2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456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8B637-82BB-40CF-BAE3-E3A2234FE2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897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B5394-0039-45C0-B600-D6D3188B66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74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B5394-0039-45C0-B600-D6D3188B66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70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B5394-0039-45C0-B600-D6D3188B66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9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1919" y="5956137"/>
            <a:ext cx="9210508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JAN is funded by a contract with the Office of disability employment policy, </a:t>
            </a:r>
            <a:r>
              <a:rPr lang="en-US" dirty="0" err="1"/>
              <a:t>u.s.</a:t>
            </a:r>
            <a:r>
              <a:rPr lang="en-US" dirty="0"/>
              <a:t> department of labor.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D0831CD-E4B3-4EBC-A372-1675D6499B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7944" y="600050"/>
            <a:ext cx="2901456" cy="920420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BB2924D2-6B07-4364-87D8-49285B8213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97" y="5369586"/>
            <a:ext cx="684659" cy="9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6403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496B-62A4-45AD-A174-D929C967C4CB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9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2A0D10-1C02-40CB-A684-779709F45FE8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14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E93D47-2137-4B07-8790-310DB930BB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16000" y="457200"/>
            <a:ext cx="7213600" cy="55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>
              <a:solidFill>
                <a:srgbClr val="002C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295400"/>
            <a:ext cx="104648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C639E9D-8578-4310-AFE3-4F034780F4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4CBF79-60EC-403B-89BA-58D5DB6A55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058825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1919" y="5956137"/>
            <a:ext cx="9210508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JAN is funded by a contract with the Office of disability employment policy, </a:t>
            </a:r>
            <a:r>
              <a:rPr lang="en-US" dirty="0" err="1"/>
              <a:t>u.s.</a:t>
            </a:r>
            <a:r>
              <a:rPr lang="en-US" dirty="0"/>
              <a:t> department of labor.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D0831CD-E4B3-4EBC-A372-1675D6499B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7944" y="600050"/>
            <a:ext cx="2901456" cy="920420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BB2924D2-6B07-4364-87D8-49285B821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1897" y="5369586"/>
            <a:ext cx="684659" cy="9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3503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989" y="70115"/>
            <a:ext cx="717635" cy="335001"/>
          </a:xfrm>
        </p:spPr>
        <p:txBody>
          <a:bodyPr/>
          <a:lstStyle>
            <a:lvl1pPr>
              <a:defRPr sz="1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JAN Logo&#10;Job Accommodation Network">
            <a:extLst>
              <a:ext uri="{FF2B5EF4-FFF2-40B4-BE49-F238E27FC236}">
                <a16:creationId xmlns:a16="http://schemas.microsoft.com/office/drawing/2014/main" id="{523C6B85-2FEC-47E8-8F92-6B9D0C65FB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0416" y="6064502"/>
            <a:ext cx="1830966" cy="58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91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6C84B26-3D2A-4741-A536-840D4BB0A26D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85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3448-939B-4EC9-AF81-FED917661257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513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E1A0-F19E-43ED-A9FD-BBBB6365A0B1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37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348744-0FA1-4A44-857D-902A1E556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1625" y="6041605"/>
            <a:ext cx="1828959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69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3E2A66-725D-44F0-8ACC-213EC30352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0599" y="5994257"/>
            <a:ext cx="1828959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9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989" y="70115"/>
            <a:ext cx="717635" cy="335001"/>
          </a:xfrm>
        </p:spPr>
        <p:txBody>
          <a:bodyPr/>
          <a:lstStyle>
            <a:lvl1pPr>
              <a:defRPr sz="1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JAN Logo&#10;Job Accommodation Network">
            <a:extLst>
              <a:ext uri="{FF2B5EF4-FFF2-40B4-BE49-F238E27FC236}">
                <a16:creationId xmlns:a16="http://schemas.microsoft.com/office/drawing/2014/main" id="{523C6B85-2FEC-47E8-8F92-6B9D0C65FB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416" y="6064502"/>
            <a:ext cx="1830966" cy="58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8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A0697B2-505F-4AC8-8F94-72E521A0B74F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2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F899-93D7-4212-8D3F-0D755BDEB77C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76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496B-62A4-45AD-A174-D929C967C4CB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70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2A0D10-1C02-40CB-A684-779709F45FE8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5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016000" y="457200"/>
            <a:ext cx="72136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>
              <a:solidFill>
                <a:srgbClr val="002C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295400"/>
            <a:ext cx="104648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9ABEC414-982C-46DB-9813-8F7F565F3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47682"/>
      </p:ext>
    </p:extLst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21835" y="1292228"/>
            <a:ext cx="10460567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524000"/>
            <a:ext cx="49784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4864" y="1524000"/>
            <a:ext cx="4974336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8818799E-D89E-43A9-951B-2AEA492F3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61827"/>
      </p:ext>
    </p:extLst>
  </p:cSld>
  <p:clrMapOvr>
    <a:masterClrMapping/>
  </p:clrMapOvr>
  <p:transition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016000" y="457200"/>
            <a:ext cx="72136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endParaRPr lang="en-US" sz="3000" b="1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295400"/>
            <a:ext cx="104648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8712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/>
              <a:t>Mobility Impairments in the Workplace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5AD9419-96F4-4E1E-A96B-CDF5399144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27920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1C053A-FEA1-46C7-A039-369D528A95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16000" y="457200"/>
            <a:ext cx="7213600" cy="55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295400"/>
            <a:ext cx="104648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1BA7F88-DF26-48B1-AD82-5CFA34AB89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B258E5-1D93-48DC-A97B-AF9BA52737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800869"/>
      </p:ext>
    </p:extLst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016000" y="457200"/>
            <a:ext cx="72136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295400"/>
            <a:ext cx="104648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E3377-94E3-48CA-877E-F7FF6D94B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70475"/>
      </p:ext>
    </p:extLst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016000" y="457200"/>
            <a:ext cx="72136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>
              <a:solidFill>
                <a:srgbClr val="002C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295400"/>
            <a:ext cx="104648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2333E05-7FC7-4664-8298-5DE09446A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95461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6C84B26-3D2A-4741-A536-840D4BB0A26D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60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1">
            <a:extLst>
              <a:ext uri="{FF2B5EF4-FFF2-40B4-BE49-F238E27FC236}">
                <a16:creationId xmlns:a16="http://schemas.microsoft.com/office/drawing/2014/main" id="{59452D24-FA63-4026-8EB7-E1431905C0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8712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295400"/>
            <a:ext cx="104648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1FB7-C0A5-47CA-819C-4FFA2629E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325806"/>
      </p:ext>
    </p:extLst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1919" y="5956137"/>
            <a:ext cx="9210508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D0831CD-E4B3-4EBC-A372-1675D6499B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7944" y="600050"/>
            <a:ext cx="2901456" cy="920420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BB2924D2-6B07-4364-87D8-49285B821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1897" y="5369586"/>
            <a:ext cx="684659" cy="9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54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989" y="70115"/>
            <a:ext cx="717635" cy="335001"/>
          </a:xfrm>
        </p:spPr>
        <p:txBody>
          <a:bodyPr/>
          <a:lstStyle>
            <a:lvl1pPr>
              <a:defRPr sz="1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JAN Logo&#10;Job Accommodation Network">
            <a:extLst>
              <a:ext uri="{FF2B5EF4-FFF2-40B4-BE49-F238E27FC236}">
                <a16:creationId xmlns:a16="http://schemas.microsoft.com/office/drawing/2014/main" id="{523C6B85-2FEC-47E8-8F92-6B9D0C65FB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416" y="6064502"/>
            <a:ext cx="1830966" cy="58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85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99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7CD53F-C165-48A8-8BA6-724CE40B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1989" y="70115"/>
            <a:ext cx="717635" cy="335001"/>
          </a:xfrm>
        </p:spPr>
        <p:txBody>
          <a:bodyPr/>
          <a:lstStyle>
            <a:lvl1pPr>
              <a:defRPr sz="1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59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4B98A89-1AAC-4EE2-8301-BDAD867A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1989" y="70115"/>
            <a:ext cx="717635" cy="335001"/>
          </a:xfrm>
        </p:spPr>
        <p:txBody>
          <a:bodyPr/>
          <a:lstStyle>
            <a:lvl1pPr>
              <a:defRPr sz="1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100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348744-0FA1-4A44-857D-902A1E556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1625" y="6041605"/>
            <a:ext cx="1828959" cy="57917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C931DDC-1742-4AF6-BF8C-7E8E7624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1989" y="70115"/>
            <a:ext cx="717635" cy="335001"/>
          </a:xfrm>
        </p:spPr>
        <p:txBody>
          <a:bodyPr/>
          <a:lstStyle>
            <a:lvl1pPr>
              <a:defRPr sz="1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44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3E2A66-725D-44F0-8ACC-213EC30352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0599" y="5994257"/>
            <a:ext cx="1828959" cy="57917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B9C7B10-E711-4148-8BD2-FBD22662B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1989" y="70115"/>
            <a:ext cx="717635" cy="335001"/>
          </a:xfrm>
        </p:spPr>
        <p:txBody>
          <a:bodyPr/>
          <a:lstStyle>
            <a:lvl1pPr>
              <a:defRPr sz="1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393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7F6CFB9-958F-4763-B17D-7FB2964A9AF6}"/>
              </a:ext>
            </a:extLst>
          </p:cNvPr>
          <p:cNvSpPr txBox="1">
            <a:spLocks/>
          </p:cNvSpPr>
          <p:nvPr userDrawn="1"/>
        </p:nvSpPr>
        <p:spPr>
          <a:xfrm>
            <a:off x="11031989" y="70115"/>
            <a:ext cx="717635" cy="33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8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102511-3342-4879-923A-99E4B66DEEF6}"/>
              </a:ext>
            </a:extLst>
          </p:cNvPr>
          <p:cNvSpPr txBox="1">
            <a:spLocks/>
          </p:cNvSpPr>
          <p:nvPr userDrawn="1"/>
        </p:nvSpPr>
        <p:spPr>
          <a:xfrm>
            <a:off x="11031989" y="70115"/>
            <a:ext cx="717635" cy="33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8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3448-939B-4EC9-AF81-FED917661257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209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C53E16-58D3-4D06-B1BE-CE78C19B737A}"/>
              </a:ext>
            </a:extLst>
          </p:cNvPr>
          <p:cNvSpPr txBox="1">
            <a:spLocks/>
          </p:cNvSpPr>
          <p:nvPr userDrawn="1"/>
        </p:nvSpPr>
        <p:spPr>
          <a:xfrm>
            <a:off x="11031989" y="70115"/>
            <a:ext cx="717635" cy="33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831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8A5477-BFE0-4FC8-A953-BE4FE1CE4FFF}"/>
              </a:ext>
            </a:extLst>
          </p:cNvPr>
          <p:cNvSpPr txBox="1">
            <a:spLocks/>
          </p:cNvSpPr>
          <p:nvPr userDrawn="1"/>
        </p:nvSpPr>
        <p:spPr>
          <a:xfrm>
            <a:off x="11031989" y="70115"/>
            <a:ext cx="717635" cy="33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960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1834" y="381001"/>
            <a:ext cx="10460567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pic>
        <p:nvPicPr>
          <p:cNvPr id="4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640080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17600" y="3200400"/>
            <a:ext cx="104648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15363-D0EF-4396-9190-D78A674C4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02723"/>
      </p:ext>
    </p:extLst>
  </p:cSld>
  <p:clrMapOvr>
    <a:masterClrMapping/>
  </p:clrMapOvr>
  <p:transition spd="slow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21834" y="1292226"/>
            <a:ext cx="10460567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524000"/>
            <a:ext cx="49784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4864" y="1524000"/>
            <a:ext cx="4974336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48F47-EAE8-4E0C-BD54-ECADEA932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13453"/>
      </p:ext>
    </p:extLst>
  </p:cSld>
  <p:clrMapOvr>
    <a:masterClrMapping/>
  </p:clrMapOvr>
  <p:transition spd="slow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1919" y="5956137"/>
            <a:ext cx="9210508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D0831CD-E4B3-4EBC-A372-1675D6499B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7944" y="600050"/>
            <a:ext cx="2901456" cy="920420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BB2924D2-6B07-4364-87D8-49285B821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1897" y="5369586"/>
            <a:ext cx="684659" cy="9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533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989" y="70115"/>
            <a:ext cx="717635" cy="335001"/>
          </a:xfrm>
        </p:spPr>
        <p:txBody>
          <a:bodyPr/>
          <a:lstStyle>
            <a:lvl1pPr>
              <a:defRPr sz="1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JAN Logo&#10;Job Accommodation Network">
            <a:extLst>
              <a:ext uri="{FF2B5EF4-FFF2-40B4-BE49-F238E27FC236}">
                <a16:creationId xmlns:a16="http://schemas.microsoft.com/office/drawing/2014/main" id="{523C6B85-2FEC-47E8-8F92-6B9D0C65FB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0416" y="6064502"/>
            <a:ext cx="1830966" cy="58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498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996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625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803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348744-0FA1-4A44-857D-902A1E556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1625" y="6041605"/>
            <a:ext cx="1828959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E1A0-F19E-43ED-A9FD-BBBB6365A0B1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538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3E2A66-725D-44F0-8ACC-213EC30352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0599" y="5994257"/>
            <a:ext cx="1828959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95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32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20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360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472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1117600" y="1295400"/>
            <a:ext cx="104648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0D8369C7-1071-48A7-AF59-DD7AE590C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9813"/>
      </p:ext>
    </p:extLst>
  </p:cSld>
  <p:clrMapOvr>
    <a:masterClrMapping/>
  </p:clrMapOvr>
  <p:transition spd="slow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016000" y="457200"/>
            <a:ext cx="72136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>
              <a:solidFill>
                <a:srgbClr val="002C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295400"/>
            <a:ext cx="104648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9ABEC414-982C-46DB-9813-8F7F565F3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80167"/>
      </p:ext>
    </p:extLst>
  </p:cSld>
  <p:clrMapOvr>
    <a:masterClrMapping/>
  </p:clrMapOvr>
  <p:transition spd="slow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21835" y="1292228"/>
            <a:ext cx="10460567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524000"/>
            <a:ext cx="49784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4864" y="1524000"/>
            <a:ext cx="4974336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8818799E-D89E-43A9-951B-2AEA492F3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45649"/>
      </p:ext>
    </p:extLst>
  </p:cSld>
  <p:clrMapOvr>
    <a:masterClrMapping/>
  </p:clrMapOvr>
  <p:transition spd="slow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1117600" y="1295400"/>
            <a:ext cx="104648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8712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Transition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A5DC6D4-B4E9-4521-87C4-ADF1F2A553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120623"/>
      </p:ext>
    </p:extLst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016000" y="457200"/>
            <a:ext cx="72136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endParaRPr lang="en-US" sz="3000" b="1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295400"/>
            <a:ext cx="104648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8712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/>
              <a:t>Mobility Impairments in the Workplace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5AD9419-96F4-4E1E-A96B-CDF5399144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53890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348744-0FA1-4A44-857D-902A1E556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1625" y="6041605"/>
            <a:ext cx="1828959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154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1C053A-FEA1-46C7-A039-369D528A95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16000" y="457200"/>
            <a:ext cx="7213600" cy="55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295400"/>
            <a:ext cx="104648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1BA7F88-DF26-48B1-AD82-5CFA34AB89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B258E5-1D93-48DC-A97B-AF9BA52737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467958"/>
      </p:ext>
    </p:extLst>
  </p:cSld>
  <p:clrMapOvr>
    <a:masterClrMapping/>
  </p:clrMapOvr>
  <p:transition spd="med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1834" y="381001"/>
            <a:ext cx="10460567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pic>
        <p:nvPicPr>
          <p:cNvPr id="4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68" y="381000"/>
            <a:ext cx="7497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17600" y="3200400"/>
            <a:ext cx="104648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93D8-E210-47B0-B4A8-7731D1DD7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138377"/>
      </p:ext>
    </p:extLst>
  </p:cSld>
  <p:clrMapOvr>
    <a:masterClrMapping/>
  </p:clrMapOvr>
  <p:transition spd="slow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1">
            <a:extLst>
              <a:ext uri="{FF2B5EF4-FFF2-40B4-BE49-F238E27FC236}">
                <a16:creationId xmlns:a16="http://schemas.microsoft.com/office/drawing/2014/main" id="{BD216F98-6B7B-4838-A4A8-6CDB9FA09C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8712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1FB7-C0A5-47CA-819C-4FFA2629E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1121664" y="1298448"/>
            <a:ext cx="10460736" cy="5184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96381"/>
      </p:ext>
    </p:extLst>
  </p:cSld>
  <p:clrMapOvr>
    <a:masterClrMapping/>
  </p:clrMapOvr>
  <p:transition spd="slow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1919" y="5956137"/>
            <a:ext cx="9210508" cy="365125"/>
          </a:xfrm>
        </p:spPr>
        <p:txBody>
          <a:bodyPr/>
          <a:lstStyle>
            <a:lvl1pPr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JAN </a:t>
            </a:r>
            <a:r>
              <a:rPr lang="en-US" cap="none" dirty="0"/>
              <a:t>is a service of the U.S. Department of Labor’s Office of Disability Employment Policy/ODEP.</a:t>
            </a:r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D0831CD-E4B3-4EBC-A372-1675D6499B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7944" y="600050"/>
            <a:ext cx="2901456" cy="920420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BB2924D2-6B07-4364-87D8-49285B821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1897" y="5369586"/>
            <a:ext cx="684659" cy="9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36486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>
              <a:buClr>
                <a:schemeClr val="accent1"/>
              </a:buClr>
              <a:defRPr sz="2600">
                <a:solidFill>
                  <a:schemeClr val="accent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 sz="24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989" y="70115"/>
            <a:ext cx="717635" cy="335001"/>
          </a:xfrm>
        </p:spPr>
        <p:txBody>
          <a:bodyPr/>
          <a:lstStyle>
            <a:lvl1pPr>
              <a:defRPr sz="1600">
                <a:solidFill>
                  <a:srgbClr val="002060"/>
                </a:solidFill>
                <a:latin typeface="Arial Nova" panose="020B05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JAN Logo&#10;Job Accommodation Network">
            <a:extLst>
              <a:ext uri="{FF2B5EF4-FFF2-40B4-BE49-F238E27FC236}">
                <a16:creationId xmlns:a16="http://schemas.microsoft.com/office/drawing/2014/main" id="{523C6B85-2FEC-47E8-8F92-6B9D0C65FB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0416" y="6064502"/>
            <a:ext cx="1830966" cy="58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505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3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buClr>
                <a:srgbClr val="002060"/>
              </a:buClr>
              <a:defRPr sz="2000">
                <a:solidFill>
                  <a:srgbClr val="002060"/>
                </a:solidFill>
                <a:latin typeface="Arial Nova" panose="020B0504020202020204" pitchFamily="34" charset="0"/>
              </a:defRPr>
            </a:lvl1pPr>
            <a:lvl2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2pPr>
            <a:lvl3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3pPr>
            <a:lvl4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4pPr>
            <a:lvl5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>
                <a:solidFill>
                  <a:srgbClr val="002060"/>
                </a:solidFill>
                <a:latin typeface="Arial Nova" panose="020B0504020202020204" pitchFamily="34" charset="0"/>
              </a:defRPr>
            </a:lvl1pPr>
            <a:lvl2pPr>
              <a:buClr>
                <a:schemeClr val="accent1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2pPr>
            <a:lvl3pPr>
              <a:buClr>
                <a:schemeClr val="accent1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3pPr>
            <a:lvl4pPr>
              <a:buClr>
                <a:schemeClr val="accent1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4pPr>
            <a:lvl5pPr>
              <a:buClr>
                <a:schemeClr val="accent1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93508" y="60118"/>
            <a:ext cx="1052510" cy="365125"/>
          </a:xfrm>
        </p:spPr>
        <p:txBody>
          <a:bodyPr/>
          <a:lstStyle>
            <a:lvl1pPr>
              <a:defRPr sz="1600">
                <a:solidFill>
                  <a:srgbClr val="002060"/>
                </a:solidFill>
                <a:latin typeface="Arial Nova" panose="020B05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604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1pPr>
            <a:lvl2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2pPr>
            <a:lvl3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3pPr>
            <a:lvl4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4pPr>
            <a:lvl5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1pPr>
            <a:lvl2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2pPr>
            <a:lvl3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3pPr>
            <a:lvl4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4pPr>
            <a:lvl5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E1A0-F19E-43ED-A9FD-BBBB6365A0B1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517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348744-0FA1-4A44-857D-902A1E556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1625" y="6041605"/>
            <a:ext cx="1828959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275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3E2A66-725D-44F0-8ACC-213EC30352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0599" y="5994257"/>
            <a:ext cx="1828959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8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3E2A66-725D-44F0-8ACC-213EC30352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599" y="5994257"/>
            <a:ext cx="1828959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746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buClr>
                <a:schemeClr val="accent1"/>
              </a:buClr>
              <a:defRPr sz="2000">
                <a:solidFill>
                  <a:srgbClr val="002060"/>
                </a:solidFill>
                <a:latin typeface="Arial Nova" panose="020B0504020202020204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rgbClr val="002060"/>
                </a:solidFill>
                <a:latin typeface="Arial Nova" panose="020B0504020202020204" pitchFamily="34" charset="0"/>
              </a:defRPr>
            </a:lvl2pPr>
            <a:lvl3pPr>
              <a:buClr>
                <a:schemeClr val="accent1"/>
              </a:buClr>
              <a:defRPr sz="1600">
                <a:solidFill>
                  <a:srgbClr val="002060"/>
                </a:solidFill>
                <a:latin typeface="Arial Nova" panose="020B0504020202020204" pitchFamily="34" charset="0"/>
              </a:defRPr>
            </a:lvl3pPr>
            <a:lvl4pPr>
              <a:buClr>
                <a:schemeClr val="accent1"/>
              </a:buClr>
              <a:defRPr sz="1400">
                <a:solidFill>
                  <a:srgbClr val="002060"/>
                </a:solidFill>
                <a:latin typeface="Arial Nova" panose="020B0504020202020204" pitchFamily="34" charset="0"/>
              </a:defRPr>
            </a:lvl4pPr>
            <a:lvl5pPr>
              <a:buClr>
                <a:schemeClr val="accent1"/>
              </a:buClr>
              <a:defRPr sz="1400">
                <a:solidFill>
                  <a:srgbClr val="002060"/>
                </a:solidFill>
                <a:latin typeface="Arial Nova" panose="020B0504020202020204" pitchFamily="34" charset="0"/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A0697B2-505F-4AC8-8F94-72E521A0B74F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390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F899-93D7-4212-8D3F-0D755BDEB77C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857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496B-62A4-45AD-A174-D929C967C4CB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6953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2A0D10-1C02-40CB-A684-779709F45FE8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849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1919" y="5956137"/>
            <a:ext cx="9210508" cy="365125"/>
          </a:xfrm>
        </p:spPr>
        <p:txBody>
          <a:bodyPr/>
          <a:lstStyle>
            <a:lvl1pPr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 service of the U.S. Department of Labor’s Office of Disability Employment Policy/ODEP.</a:t>
            </a:r>
            <a:endParaRPr kumimoji="0" lang="en-US" sz="11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D0831CD-E4B3-4EBC-A372-1675D6499B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7944" y="600050"/>
            <a:ext cx="2901456" cy="920420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BB2924D2-6B07-4364-87D8-49285B821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1897" y="5369586"/>
            <a:ext cx="684659" cy="9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48538"/>
      </p:ext>
    </p:extLst>
  </p:cSld>
  <p:clrMapOvr>
    <a:masterClrMapping/>
  </p:clrMapOvr>
  <p:hf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>
              <a:buClr>
                <a:schemeClr val="accent1"/>
              </a:buClr>
              <a:defRPr sz="2600">
                <a:solidFill>
                  <a:schemeClr val="accent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 sz="24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989" y="70115"/>
            <a:ext cx="717635" cy="335001"/>
          </a:xfrm>
        </p:spPr>
        <p:txBody>
          <a:bodyPr/>
          <a:lstStyle>
            <a:lvl1pPr>
              <a:defRPr sz="1600">
                <a:solidFill>
                  <a:srgbClr val="002060"/>
                </a:solidFill>
                <a:latin typeface="Arial Nova" panose="020B05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JAN Logo&#10;Job Accommodation Network">
            <a:extLst>
              <a:ext uri="{FF2B5EF4-FFF2-40B4-BE49-F238E27FC236}">
                <a16:creationId xmlns:a16="http://schemas.microsoft.com/office/drawing/2014/main" id="{523C6B85-2FEC-47E8-8F92-6B9D0C65FB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0416" y="6064502"/>
            <a:ext cx="1830966" cy="58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07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13784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buClr>
                <a:srgbClr val="002060"/>
              </a:buClr>
              <a:defRPr sz="2000">
                <a:solidFill>
                  <a:srgbClr val="002060"/>
                </a:solidFill>
                <a:latin typeface="Arial Nova" panose="020B0504020202020204" pitchFamily="34" charset="0"/>
              </a:defRPr>
            </a:lvl1pPr>
            <a:lvl2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2pPr>
            <a:lvl3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3pPr>
            <a:lvl4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4pPr>
            <a:lvl5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>
                <a:solidFill>
                  <a:srgbClr val="002060"/>
                </a:solidFill>
                <a:latin typeface="Arial Nova" panose="020B0504020202020204" pitchFamily="34" charset="0"/>
              </a:defRPr>
            </a:lvl1pPr>
            <a:lvl2pPr>
              <a:buClr>
                <a:schemeClr val="accent1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2pPr>
            <a:lvl3pPr>
              <a:buClr>
                <a:schemeClr val="accent1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3pPr>
            <a:lvl4pPr>
              <a:buClr>
                <a:schemeClr val="accent1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4pPr>
            <a:lvl5pPr>
              <a:buClr>
                <a:schemeClr val="accent1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93508" y="60118"/>
            <a:ext cx="1052510" cy="365125"/>
          </a:xfrm>
        </p:spPr>
        <p:txBody>
          <a:bodyPr/>
          <a:lstStyle>
            <a:lvl1pPr>
              <a:defRPr sz="1600">
                <a:solidFill>
                  <a:srgbClr val="002060"/>
                </a:solidFill>
                <a:latin typeface="Arial Nova" panose="020B05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7786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1pPr>
            <a:lvl2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2pPr>
            <a:lvl3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3pPr>
            <a:lvl4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4pPr>
            <a:lvl5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1pPr>
            <a:lvl2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2pPr>
            <a:lvl3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3pPr>
            <a:lvl4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4pPr>
            <a:lvl5pPr>
              <a:buClr>
                <a:srgbClr val="002060"/>
              </a:buCl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8E1A0-F19E-43ED-A9FD-BBBB6365A0B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1381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348744-0FA1-4A44-857D-902A1E556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1625" y="6041605"/>
            <a:ext cx="1828959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9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A0697B2-505F-4AC8-8F94-72E521A0B74F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316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3E2A66-725D-44F0-8ACC-213EC30352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0599" y="5994257"/>
            <a:ext cx="1828959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19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buClr>
                <a:schemeClr val="accent1"/>
              </a:buClr>
              <a:defRPr sz="2000">
                <a:solidFill>
                  <a:srgbClr val="002060"/>
                </a:solidFill>
                <a:latin typeface="Arial Nova" panose="020B0504020202020204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rgbClr val="002060"/>
                </a:solidFill>
                <a:latin typeface="Arial Nova" panose="020B0504020202020204" pitchFamily="34" charset="0"/>
              </a:defRPr>
            </a:lvl2pPr>
            <a:lvl3pPr>
              <a:buClr>
                <a:schemeClr val="accent1"/>
              </a:buClr>
              <a:defRPr sz="1600">
                <a:solidFill>
                  <a:srgbClr val="002060"/>
                </a:solidFill>
                <a:latin typeface="Arial Nova" panose="020B0504020202020204" pitchFamily="34" charset="0"/>
              </a:defRPr>
            </a:lvl3pPr>
            <a:lvl4pPr>
              <a:buClr>
                <a:schemeClr val="accent1"/>
              </a:buClr>
              <a:defRPr sz="1400">
                <a:solidFill>
                  <a:srgbClr val="002060"/>
                </a:solidFill>
                <a:latin typeface="Arial Nova" panose="020B0504020202020204" pitchFamily="34" charset="0"/>
              </a:defRPr>
            </a:lvl4pPr>
            <a:lvl5pPr>
              <a:buClr>
                <a:schemeClr val="accent1"/>
              </a:buClr>
              <a:defRPr sz="1400">
                <a:solidFill>
                  <a:srgbClr val="002060"/>
                </a:solidFill>
                <a:latin typeface="Arial Nova" panose="020B0504020202020204" pitchFamily="34" charset="0"/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697B2-505F-4AC8-8F94-72E521A0B74F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A326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A326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6244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FF899-93D7-4212-8D3F-0D755BDEB77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5942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6496B-62A4-45AD-A174-D929C967C4CB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5501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A0D10-1C02-40CB-A684-779709F45FE8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A326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A326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7830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551A3B-A704-4583-9AF6-D9A8BC930992}"/>
              </a:ext>
            </a:extLst>
          </p:cNvPr>
          <p:cNvSpPr/>
          <p:nvPr userDrawn="1"/>
        </p:nvSpPr>
        <p:spPr>
          <a:xfrm>
            <a:off x="1121834" y="381001"/>
            <a:ext cx="10460567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11" descr="JAN Logo&#10;&#10;Practical Solutions&#10;Workplace Success">
            <a:extLst>
              <a:ext uri="{FF2B5EF4-FFF2-40B4-BE49-F238E27FC236}">
                <a16:creationId xmlns:a16="http://schemas.microsoft.com/office/drawing/2014/main" id="{43BB8CFB-0B8E-4BE5-9B67-E71F05EE1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5168" y="381000"/>
            <a:ext cx="7497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17600" y="3200400"/>
            <a:ext cx="104648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15DF2-30C0-41ED-B2D3-6153D11268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9BA859-7205-4A87-ABA5-C9427B91D4F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0763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21665" y="1298449"/>
            <a:ext cx="10460567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Title Placeholder 11">
            <a:extLst>
              <a:ext uri="{FF2B5EF4-FFF2-40B4-BE49-F238E27FC236}">
                <a16:creationId xmlns:a16="http://schemas.microsoft.com/office/drawing/2014/main" id="{9405C78C-4BEE-4572-B554-E293F0A46B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377952"/>
            <a:ext cx="10871200" cy="7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/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524000"/>
            <a:ext cx="49784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4864" y="1524000"/>
            <a:ext cx="4974336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5477F5D-25F0-4B95-920B-B3A7F705B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3935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5A8A3B-9D6E-4867-A9FF-2BB7C1C013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16000" y="457200"/>
            <a:ext cx="7213600" cy="55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EE8395-143E-45DC-AD9E-6CEB3FD4C3B9}"/>
              </a:ext>
            </a:extLst>
          </p:cNvPr>
          <p:cNvSpPr/>
          <p:nvPr userDrawn="1"/>
        </p:nvSpPr>
        <p:spPr>
          <a:xfrm>
            <a:off x="1121834" y="1298576"/>
            <a:ext cx="10460567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itle Placeholder 11"/>
          <p:cNvSpPr>
            <a:spLocks noGrp="1"/>
          </p:cNvSpPr>
          <p:nvPr>
            <p:ph type="title"/>
          </p:nvPr>
        </p:nvSpPr>
        <p:spPr bwMode="auto">
          <a:xfrm>
            <a:off x="609600" y="377952"/>
            <a:ext cx="10871200" cy="76920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endParaRPr lang="en-US" alt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5763C0-1C08-4237-A2C6-AA5EB9A6C9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6247E6-5F92-41C2-81A9-88475C391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1592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295400"/>
            <a:ext cx="104648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1FB7-C0A5-47CA-819C-4FFA2629E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61128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F899-93D7-4212-8D3F-0D755BDEB77C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9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3CF577D-EFDE-449F-9698-CFCF570C9DB9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277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u="none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b="0" i="0" u="none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3CF577D-EFDE-449F-9698-CFCF570C9DB9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562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90" r:id="rId14"/>
    <p:sldLayoutId id="2147483698" r:id="rId15"/>
    <p:sldLayoutId id="2147483706" r:id="rId16"/>
    <p:sldLayoutId id="2147483709" r:id="rId17"/>
    <p:sldLayoutId id="2147483711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u="none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b="0" i="0" u="none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579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u="none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b="0" i="0" u="none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139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3" r:id="rId15"/>
    <p:sldLayoutId id="2147483752" r:id="rId16"/>
    <p:sldLayoutId id="2147483765" r:id="rId17"/>
    <p:sldLayoutId id="2147483769" r:id="rId18"/>
    <p:sldLayoutId id="2147483770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u="none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b="0" i="0" u="none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3CF577D-EFDE-449F-9698-CFCF570C9DB9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487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F577D-EFDE-449F-9698-CFCF570C9DB9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799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u="none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b="0" i="0" u="none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mec.org/resources/survey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skjan.org/blogs/jan/2021/05/dealing-with-stress-in-the-workplace-part-2.cfm" TargetMode="External"/><Relationship Id="rId4" Type="http://schemas.openxmlformats.org/officeDocument/2006/relationships/hyperlink" Target="https://askjan.org/publications/consultants-corner/vol02iss06.cf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askjan.org/articles/Telework-Accommodation-Request-Flowchart.cf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askjan.org/publications/consultants-corner/vol12iss04.cfm" TargetMode="External"/><Relationship Id="rId4" Type="http://schemas.openxmlformats.org/officeDocument/2006/relationships/hyperlink" Target="https://askjan.org/topics/servanim.cf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skjan.org/disabilities/Long-COVID.cf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6.xml"/><Relationship Id="rId4" Type="http://schemas.openxmlformats.org/officeDocument/2006/relationships/hyperlink" Target="https://askjan.org/publications/upload/Supporting-Employees-with-Long-COVID-A-Guide-for-Employers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6.png"/><Relationship Id="rId4" Type="http://schemas.openxmlformats.org/officeDocument/2006/relationships/hyperlink" Target="https://askjan.org/events/Trainings.cf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skjan.org/evaluationreg.cf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71D675-89DE-4590-B40C-FB751B9D0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4" y="2015931"/>
            <a:ext cx="10993549" cy="82063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Accommodation and Compliance webcast Series: Ask JAN! </a:t>
            </a:r>
            <a:r>
              <a:rPr lang="en-US" sz="4400" dirty="0" err="1"/>
              <a:t>q&amp;A</a:t>
            </a:r>
            <a:r>
              <a:rPr lang="en-US" sz="4400" dirty="0"/>
              <a:t> </a:t>
            </a:r>
            <a:r>
              <a:rPr lang="en-US" sz="3300" dirty="0"/>
              <a:t>(2023)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C3B4BC-B6FE-45F9-ADE7-8752ACF9C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3343084"/>
            <a:ext cx="10993546" cy="1376202"/>
          </a:xfrm>
        </p:spPr>
        <p:txBody>
          <a:bodyPr>
            <a:noAutofit/>
          </a:bodyPr>
          <a:lstStyle/>
          <a:p>
            <a:r>
              <a:rPr lang="en-US" sz="1800" cap="none" dirty="0">
                <a:solidFill>
                  <a:schemeClr val="bg1"/>
                </a:solidFill>
                <a:latin typeface="Arial Nova" panose="020B0504020202020204" pitchFamily="34" charset="0"/>
              </a:rPr>
              <a:t>Melanie Whetzel, Principal Consultant</a:t>
            </a:r>
          </a:p>
          <a:p>
            <a:r>
              <a:rPr lang="en-US" sz="1800" cap="none" dirty="0">
                <a:solidFill>
                  <a:schemeClr val="bg1"/>
                </a:solidFill>
                <a:latin typeface="Arial Nova" panose="020B0504020202020204" pitchFamily="34" charset="0"/>
              </a:rPr>
              <a:t>Lisa Mathess, Lead Consultant, ADA Specialist</a:t>
            </a:r>
          </a:p>
          <a:p>
            <a:r>
              <a:rPr lang="en-US" sz="1800" cap="none" dirty="0">
                <a:solidFill>
                  <a:schemeClr val="bg1"/>
                </a:solidFill>
                <a:latin typeface="Arial Nova" panose="020B0504020202020204" pitchFamily="34" charset="0"/>
              </a:rPr>
              <a:t>Teresa Goddard, Lead Consultant, Assistive Technology Services</a:t>
            </a:r>
          </a:p>
          <a:p>
            <a:r>
              <a:rPr lang="en-US" sz="1800" cap="none" dirty="0">
                <a:solidFill>
                  <a:schemeClr val="bg1"/>
                </a:solidFill>
                <a:latin typeface="Arial Nova" panose="020B0504020202020204" pitchFamily="34" charset="0"/>
              </a:rPr>
              <a:t>Tracie DeFreitas, Director of Training, Services, and Outreach</a:t>
            </a:r>
            <a:endParaRPr lang="en-US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3171B2-D45F-4DFC-9FB7-98277A3A3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7586" y="5922965"/>
            <a:ext cx="9210508" cy="36512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 service of the U.S. Department of Labor’s Office of Disability Employment Policy/ODEP.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70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E15E636-2C9E-42CB-B482-436AA81BF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897C94-AE8D-4B60-BE40-A10095E3F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 r="9091" b="108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1D4AEDF-0CF9-4271-ABB7-3D3489BB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5CA534D-375A-405E-B686-06B63E663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A2342F7-EF54-4210-9029-E977C9D5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80FDB5-9A67-4A3E-A5B2-E539D0DF3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anchor="ctr">
            <a:normAutofit/>
          </a:bodyPr>
          <a:lstStyle/>
          <a:p>
            <a:r>
              <a:rPr lang="en-US" sz="2600" dirty="0"/>
              <a:t>2022 Review: </a:t>
            </a:r>
            <a:br>
              <a:rPr lang="en-US" sz="2600" dirty="0"/>
            </a:br>
            <a:r>
              <a:rPr lang="en-US" sz="2600" dirty="0"/>
              <a:t>Accommodations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59CBD-76C4-4789-BC5E-02AF0C8A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54400" y="766071"/>
            <a:ext cx="54487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600" smtClean="0">
                <a:solidFill>
                  <a:schemeClr val="bg1"/>
                </a:solidFill>
                <a:latin typeface="Arial Nova" panose="020B0504020202020204" pitchFamily="34" charset="0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16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AF5B5-6762-459F-BEAD-958FB0B80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28" y="2379133"/>
            <a:ext cx="3415074" cy="3884909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1200"/>
              </a:spcAft>
              <a:buClr>
                <a:schemeClr val="bg1"/>
              </a:buClr>
              <a:buNone/>
            </a:pPr>
            <a:r>
              <a:rPr lang="en-US" sz="3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Hot Topics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Telework and Flexible Work Arrangements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Modified Scheduling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Leave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Reassignment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Managing Performance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Service and Emotional Support Animals</a:t>
            </a:r>
          </a:p>
          <a:p>
            <a:pPr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Long COVID</a:t>
            </a:r>
            <a:endParaRPr lang="en-US" sz="2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83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FDB5-9A67-4A3E-A5B2-E539D0DF3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DMEC: Most prevalent Workplace accommodations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AF5B5-6762-459F-BEAD-958FB0B80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32224"/>
            <a:ext cx="11029615" cy="4383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Disability Management Employer Coalition (DMEC) </a:t>
            </a:r>
            <a:br>
              <a:rPr lang="en-US" sz="2400" b="1" dirty="0"/>
            </a:br>
            <a:r>
              <a:rPr lang="en-US" sz="2400" b="1" dirty="0"/>
              <a:t>2022 Workplace Accommodations Pulse Survey </a:t>
            </a:r>
          </a:p>
          <a:p>
            <a:r>
              <a:rPr lang="en-US" sz="2200" dirty="0"/>
              <a:t>284 respondents</a:t>
            </a:r>
            <a:r>
              <a:rPr lang="en-US" sz="2200" dirty="0">
                <a:latin typeface="Arial" panose="020B0604020202020204" pitchFamily="34" charset="0"/>
              </a:rPr>
              <a:t> from </a:t>
            </a:r>
            <a:r>
              <a:rPr lang="en-US" sz="2200" dirty="0">
                <a:effectLst/>
                <a:latin typeface="Arial" panose="020B0604020202020204" pitchFamily="34" charset="0"/>
              </a:rPr>
              <a:t>employers of various sizes and industries</a:t>
            </a:r>
            <a:endParaRPr lang="en-US" sz="2200" dirty="0"/>
          </a:p>
          <a:p>
            <a:pPr marL="0" indent="0">
              <a:buNone/>
            </a:pPr>
            <a:r>
              <a:rPr lang="en-US" sz="2400" dirty="0"/>
              <a:t>Most prevalent accommodations reported:</a:t>
            </a:r>
          </a:p>
          <a:p>
            <a:pPr lvl="1"/>
            <a:r>
              <a:rPr lang="en-US" sz="1800" dirty="0"/>
              <a:t>Flexible work (77%)</a:t>
            </a:r>
          </a:p>
          <a:p>
            <a:pPr lvl="1"/>
            <a:r>
              <a:rPr lang="en-US" sz="1800" dirty="0"/>
              <a:t>Leave (73%)</a:t>
            </a:r>
          </a:p>
          <a:p>
            <a:pPr lvl="1"/>
            <a:r>
              <a:rPr lang="en-US" sz="1800" dirty="0"/>
              <a:t>Acquiring or modifying equipment (55%)</a:t>
            </a:r>
          </a:p>
          <a:p>
            <a:pPr lvl="1"/>
            <a:r>
              <a:rPr lang="en-US" sz="1800" dirty="0"/>
              <a:t>Modification of policies (34%)</a:t>
            </a:r>
          </a:p>
          <a:p>
            <a:pPr lvl="1"/>
            <a:r>
              <a:rPr lang="en-US" sz="1800" dirty="0"/>
              <a:t>Physical workplace accessibility (28%)</a:t>
            </a:r>
          </a:p>
          <a:p>
            <a:pPr lvl="1"/>
            <a:r>
              <a:rPr lang="en-US" sz="1800" dirty="0"/>
              <a:t>Reassignment (17%)</a:t>
            </a:r>
          </a:p>
        </p:txBody>
      </p:sp>
      <p:sp>
        <p:nvSpPr>
          <p:cNvPr id="6" name="TextBox 5" descr="DMEC.org/resources/surveys&#10;">
            <a:extLst>
              <a:ext uri="{FF2B5EF4-FFF2-40B4-BE49-F238E27FC236}">
                <a16:creationId xmlns:a16="http://schemas.microsoft.com/office/drawing/2014/main" id="{7FDD22D2-28CA-42F1-AE03-2E62B3C0B41A}"/>
              </a:ext>
            </a:extLst>
          </p:cNvPr>
          <p:cNvSpPr txBox="1"/>
          <p:nvPr/>
        </p:nvSpPr>
        <p:spPr>
          <a:xfrm>
            <a:off x="581192" y="6309565"/>
            <a:ext cx="76924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 Nova" panose="020B0504020202020204" pitchFamily="34" charset="0"/>
                <a:hlinkClick r:id="rId3"/>
              </a:rPr>
              <a:t>DMEC.org/resources/surveys</a:t>
            </a:r>
            <a:endParaRPr lang="en-US" sz="2000" dirty="0">
              <a:solidFill>
                <a:schemeClr val="accent1"/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59CBD-76C4-4789-BC5E-02AF0C8A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>
                <a:solidFill>
                  <a:srgbClr val="002060"/>
                </a:solidFill>
                <a:latin typeface="Arial Nova" panose="020B0504020202020204" pitchFamily="34" charset="0"/>
              </a:rPr>
              <a:pPr/>
              <a:t>11</a:t>
            </a:fld>
            <a:endParaRPr lang="en-US" sz="160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2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37B90-E11D-42AE-B478-234010566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Stress Intolerance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2327CB-1839-4A51-8B61-B95E86C56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63C8C2-E1A9-4FA7-956F-6C252E5E6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2" r="17949" b="-4"/>
          <a:stretch/>
        </p:blipFill>
        <p:spPr>
          <a:xfrm>
            <a:off x="657225" y="2361056"/>
            <a:ext cx="3305175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5598-398B-4A18-B388-1A61A1307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7" y="2180497"/>
            <a:ext cx="7105481" cy="433284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altLang="en-US" sz="2600" b="0" dirty="0"/>
              <a:t>Identify the specific triggers that cause the stress, then seek accommodations to better manage them</a:t>
            </a:r>
          </a:p>
          <a:p>
            <a:pPr>
              <a:spcAft>
                <a:spcPts val="1200"/>
              </a:spcAft>
            </a:pPr>
            <a:r>
              <a:rPr lang="en-US" altLang="en-US" sz="2600" b="0" dirty="0"/>
              <a:t>If trigger is a job duty and no form of accommodation will help them manage, consider reallocating the duty if it is not an essential job function </a:t>
            </a:r>
          </a:p>
          <a:p>
            <a:r>
              <a:rPr lang="en-US" altLang="en-US" sz="2600" b="0" dirty="0"/>
              <a:t>If it is an essential function and nothing will help them manage — reassignment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Arial Nova" panose="020B0504020202020204" pitchFamily="34" charset="0"/>
                <a:hlinkClick r:id="rId4"/>
              </a:rPr>
              <a:t>Dealing with Stress in the Workplace</a:t>
            </a:r>
            <a:endParaRPr lang="en-US" sz="22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rial Nova" panose="020B0504020202020204" pitchFamily="34" charset="0"/>
                <a:hlinkClick r:id="rId5"/>
              </a:rPr>
              <a:t>Dealing with Stress in the Workplace, Part 2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6264D-11EA-4BEB-A795-174F2857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0842" y="55052"/>
            <a:ext cx="1052508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600" smtClean="0">
                <a:solidFill>
                  <a:schemeClr val="accent1"/>
                </a:solidFill>
                <a:latin typeface="Arial Nova" panose="020B0504020202020204" pitchFamily="34" charset="0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1600" dirty="0">
              <a:solidFill>
                <a:schemeClr val="accent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4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27775-3596-44F0-9A5C-9A7910B2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Telework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2327CB-1839-4A51-8B61-B95E86C56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93606E-CF30-4723-8CA5-734182A68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r="19769" b="-4"/>
          <a:stretch/>
        </p:blipFill>
        <p:spPr>
          <a:xfrm>
            <a:off x="657225" y="2361056"/>
            <a:ext cx="3305175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A6352-C508-4535-8C7E-CEB355FD3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445387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spcAft>
                <a:spcPts val="1200"/>
              </a:spcAft>
            </a:pPr>
            <a:r>
              <a:rPr lang="en-US" sz="2200" dirty="0"/>
              <a:t>Check whether your usual telework policy covers </a:t>
            </a:r>
            <a:br>
              <a:rPr lang="en-US" sz="2200" dirty="0"/>
            </a:br>
            <a:r>
              <a:rPr lang="en-US" sz="2200" dirty="0"/>
              <a:t>the request</a:t>
            </a:r>
          </a:p>
          <a:p>
            <a:pPr>
              <a:spcBef>
                <a:spcPts val="576"/>
              </a:spcBef>
              <a:spcAft>
                <a:spcPts val="1200"/>
              </a:spcAft>
            </a:pPr>
            <a:r>
              <a:rPr lang="en-US" sz="2200" dirty="0"/>
              <a:t>Whether continuing telework is a reasonable accommodation may depend on whether essential job functions changed or were removed during required telework</a:t>
            </a:r>
          </a:p>
          <a:p>
            <a:pPr>
              <a:spcBef>
                <a:spcPts val="576"/>
              </a:spcBef>
              <a:spcAft>
                <a:spcPts val="1200"/>
              </a:spcAft>
            </a:pPr>
            <a:r>
              <a:rPr lang="en-US" sz="2200" dirty="0"/>
              <a:t>If telework was denied as an accommodation prior to the pandemic, the temporary telework experience can serve as a trial period that establishes whether telework is effective and reasonable</a:t>
            </a:r>
          </a:p>
          <a:p>
            <a:pPr marL="0" indent="0">
              <a:spcBef>
                <a:spcPts val="576"/>
              </a:spcBef>
              <a:spcAft>
                <a:spcPts val="1200"/>
              </a:spcAft>
              <a:buNone/>
            </a:pPr>
            <a:r>
              <a:rPr lang="en-US" sz="2000" dirty="0">
                <a:hlinkClick r:id="rId4"/>
              </a:rPr>
              <a:t>Telework Accommodation Request Flowchart</a:t>
            </a:r>
            <a:endParaRPr lang="en-US" sz="20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60EE053-177A-42B1-88ED-40DBF4CB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0842" y="55053"/>
            <a:ext cx="1052508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2333E05-7FC7-4664-8298-5DE09446A44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079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781" name="Rectangle 135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75782" name="Group 137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F3758E6F-294D-494F-94C1-E4DDED5DD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08" y="787791"/>
            <a:ext cx="7213600" cy="1372177"/>
          </a:xfrm>
        </p:spPr>
        <p:txBody>
          <a:bodyPr anchor="ctr">
            <a:normAutofit/>
          </a:bodyPr>
          <a:lstStyle/>
          <a:p>
            <a:r>
              <a:rPr lang="en-US" dirty="0"/>
              <a:t>Service and Emotional Support animals and title I of the ADA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255934" y="766071"/>
            <a:ext cx="54487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77F2DD57-9366-4A27-A380-7ED1C9C20694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14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719604" y="2025748"/>
            <a:ext cx="6231508" cy="408757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US" altLang="en-US" sz="2400" dirty="0">
                <a:solidFill>
                  <a:schemeClr val="bg1"/>
                </a:solidFill>
              </a:rPr>
              <a:t>No definition of service animal</a:t>
            </a:r>
          </a:p>
          <a:p>
            <a:pPr lvl="1">
              <a:spcAft>
                <a:spcPts val="1200"/>
              </a:spcAft>
              <a:buClr>
                <a:schemeClr val="bg1"/>
              </a:buClr>
            </a:pPr>
            <a:r>
              <a:rPr lang="en-US" altLang="en-US" sz="2200" dirty="0">
                <a:solidFill>
                  <a:schemeClr val="bg1"/>
                </a:solidFill>
              </a:rPr>
              <a:t>Can’t automatically exclude emotional support animal</a:t>
            </a: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US" altLang="en-US" sz="2400" dirty="0">
                <a:solidFill>
                  <a:schemeClr val="bg1"/>
                </a:solidFill>
              </a:rPr>
              <a:t>Process as a request for accommodation</a:t>
            </a: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US" altLang="en-US" sz="2400" dirty="0">
                <a:solidFill>
                  <a:schemeClr val="bg1"/>
                </a:solidFill>
              </a:rPr>
              <a:t>Consider </a:t>
            </a:r>
            <a:r>
              <a:rPr lang="en-US" altLang="en-US" sz="2400" b="0" dirty="0">
                <a:solidFill>
                  <a:schemeClr val="bg1"/>
                </a:solidFill>
              </a:rPr>
              <a:t>modifying a “no animals” policy</a:t>
            </a: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US" altLang="en-US" sz="2400" b="0" dirty="0">
                <a:solidFill>
                  <a:schemeClr val="bg1"/>
                </a:solidFill>
              </a:rPr>
              <a:t>Check state law</a:t>
            </a:r>
          </a:p>
          <a:p>
            <a:pPr marL="0" indent="0"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000" b="0" i="0" dirty="0">
                <a:solidFill>
                  <a:srgbClr val="00B0F0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 Animals as Workplace Accommodations</a:t>
            </a:r>
            <a:endParaRPr lang="en-US" sz="2000" b="0" i="0" dirty="0">
              <a:solidFill>
                <a:srgbClr val="00B0F0"/>
              </a:solidFill>
              <a:effectLst/>
            </a:endParaRPr>
          </a:p>
          <a:p>
            <a:pPr marL="0" indent="0">
              <a:spcAft>
                <a:spcPts val="1200"/>
              </a:spcAft>
              <a:buClr>
                <a:schemeClr val="bg1"/>
              </a:buClr>
              <a:buNone/>
            </a:pPr>
            <a:r>
              <a:rPr lang="en-US" altLang="en-US" sz="2000" b="0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Emotional Support Animals in the Workplace: </a:t>
            </a:r>
            <a:br>
              <a:rPr lang="en-US" altLang="en-US" sz="2000" b="0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altLang="en-US" sz="2000" b="0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Practical Approach</a:t>
            </a:r>
            <a:endParaRPr lang="en-US" altLang="en-US" sz="20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63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A6E2D-6CB1-435B-8732-D1BAEE2B7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COVID:</a:t>
            </a:r>
            <a:br>
              <a:rPr lang="en-US" dirty="0"/>
            </a:br>
            <a:r>
              <a:rPr lang="en-US" dirty="0"/>
              <a:t>Work-related Barriers &amp; Functional Limitations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9636DB-4217-4CCE-BC18-A3373B06C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445973"/>
            <a:ext cx="5422390" cy="3626285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Meeting attendance requirements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Performing essential job duties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Completing executive functions</a:t>
            </a:r>
            <a:endParaRPr lang="en-US" sz="24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A326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1A326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indent="0">
              <a:spcAft>
                <a:spcPts val="300"/>
              </a:spcAft>
              <a:buClr>
                <a:srgbClr val="1A3260"/>
              </a:buClr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Accommodation and Compliance: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Long COVID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indent="0">
              <a:buClr>
                <a:srgbClr val="1A3260"/>
              </a:buClr>
              <a:buNone/>
              <a:defRPr/>
            </a:pP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Supporting Employees with Long COVID: </a:t>
            </a:r>
            <a:b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Guide for Employers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B1BE1-A905-43FD-964D-4DF4EB21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865D4D-0402-4119-B5B2-125A66F3B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8" y="2022405"/>
            <a:ext cx="5422392" cy="4473422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Shortness of Breath</a:t>
            </a:r>
          </a:p>
          <a:p>
            <a:r>
              <a:rPr lang="en-US" sz="2800" dirty="0"/>
              <a:t>Cough</a:t>
            </a:r>
          </a:p>
          <a:p>
            <a:r>
              <a:rPr lang="en-US" sz="2800" dirty="0"/>
              <a:t>Extreme Fatigue</a:t>
            </a:r>
          </a:p>
          <a:p>
            <a:r>
              <a:rPr lang="en-US" sz="2800" dirty="0"/>
              <a:t>Brain Fog</a:t>
            </a:r>
          </a:p>
          <a:p>
            <a:r>
              <a:rPr lang="en-US" sz="2800" dirty="0"/>
              <a:t>Autonomic Dysfunction</a:t>
            </a:r>
          </a:p>
          <a:p>
            <a:r>
              <a:rPr lang="en-US" sz="2800" dirty="0"/>
              <a:t>Headaches</a:t>
            </a:r>
          </a:p>
          <a:p>
            <a:r>
              <a:rPr lang="en-US" sz="2800" dirty="0"/>
              <a:t>Insomnia</a:t>
            </a:r>
          </a:p>
          <a:p>
            <a:r>
              <a:rPr lang="en-US" sz="2800" dirty="0"/>
              <a:t>Tachycardia</a:t>
            </a:r>
          </a:p>
          <a:p>
            <a:r>
              <a:rPr lang="en-US" sz="2800" dirty="0"/>
              <a:t>Palpitations</a:t>
            </a:r>
          </a:p>
          <a:p>
            <a:r>
              <a:rPr lang="en-US" sz="2800" dirty="0"/>
              <a:t>Muscle/Joint Pain</a:t>
            </a:r>
          </a:p>
        </p:txBody>
      </p:sp>
    </p:spTree>
    <p:extLst>
      <p:ext uri="{BB962C8B-B14F-4D97-AF65-F5344CB8AC3E}">
        <p14:creationId xmlns:p14="http://schemas.microsoft.com/office/powerpoint/2010/main" val="2535053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1C6540-FC64-47E3-9492-60AC71C4C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>
          <a:xfrm>
            <a:off x="14045" y="10"/>
            <a:ext cx="12191980" cy="68579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rgbClr val="B47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rgbClr val="B47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rgbClr val="B47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37D56-B101-4AC9-9F9A-CC9D47FB3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572000"/>
            <a:ext cx="10993549" cy="14413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Ask JAN!</a:t>
            </a:r>
            <a:br>
              <a:rPr lang="en-US" sz="4000" dirty="0"/>
            </a:br>
            <a:r>
              <a:rPr lang="en-US" sz="4000" dirty="0"/>
              <a:t>Use the Q&amp;A Option to Submit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5DF0A-65C4-46B6-BE5E-52F79DAC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319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E15E636-2C9E-42CB-B482-436AA81BF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DC863A3-2D4E-4582-B1F3-D987C82F8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6" t="8433" r="3748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55" name="Group 40">
            <a:extLst>
              <a:ext uri="{FF2B5EF4-FFF2-40B4-BE49-F238E27FC236}">
                <a16:creationId xmlns:a16="http://schemas.microsoft.com/office/drawing/2014/main" id="{01D4AEDF-0CF9-4271-ABB7-3D3489BB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5CA534D-375A-405E-B686-06B63E663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42">
              <a:extLst>
                <a:ext uri="{FF2B5EF4-FFF2-40B4-BE49-F238E27FC236}">
                  <a16:creationId xmlns:a16="http://schemas.microsoft.com/office/drawing/2014/main" id="{AA2342F7-EF54-4210-9029-E977C9D5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CD04C76-D16C-4412-8433-484378C9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Let’s Talk…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A8203-AA7A-46BA-8389-263ADBCD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54400" y="766071"/>
            <a:ext cx="544874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600" smtClean="0">
                <a:solidFill>
                  <a:schemeClr val="bg1"/>
                </a:solidFill>
                <a:latin typeface="Arial Nova" panose="020B0504020202020204" pitchFamily="34" charset="0"/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6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3B5D1329-D4C1-47F7-4E98-D22D92ED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38399"/>
            <a:ext cx="3415074" cy="3564467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Mental Health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Performance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Leave</a:t>
            </a:r>
          </a:p>
        </p:txBody>
      </p:sp>
    </p:spTree>
    <p:extLst>
      <p:ext uri="{BB962C8B-B14F-4D97-AF65-F5344CB8AC3E}">
        <p14:creationId xmlns:p14="http://schemas.microsoft.com/office/powerpoint/2010/main" val="3295938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04DD-1898-42B8-91E5-632BEAE13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3200" dirty="0"/>
              <a:t>Ask JAN! 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CA6D04-CCC9-4D72-868C-0C6B4A6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225" y="2530348"/>
            <a:ext cx="4962525" cy="3310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1764B-6169-44ED-A327-3C42FE6AC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6167" y="2180496"/>
            <a:ext cx="5404639" cy="4045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Have a question?</a:t>
            </a:r>
          </a:p>
          <a:p>
            <a:pPr marL="0" indent="0" algn="ctr">
              <a:buNone/>
            </a:pPr>
            <a:r>
              <a:rPr lang="en-US" sz="3600" dirty="0"/>
              <a:t>Use the Q&amp;A option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B06DA-01AD-45BF-A0B9-47740B98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0841" y="55053"/>
            <a:ext cx="1052508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600" smtClean="0">
                <a:solidFill>
                  <a:schemeClr val="accent1"/>
                </a:solidFill>
                <a:latin typeface="Arial Nova" panose="020B0504020202020204" pitchFamily="34" charset="0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sz="1600" dirty="0">
              <a:solidFill>
                <a:schemeClr val="accent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67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E15E636-2C9E-42CB-B482-436AA81BF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DC863A3-2D4E-4582-B1F3-D987C82F8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6" t="8433" r="3748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55" name="Group 40">
            <a:extLst>
              <a:ext uri="{FF2B5EF4-FFF2-40B4-BE49-F238E27FC236}">
                <a16:creationId xmlns:a16="http://schemas.microsoft.com/office/drawing/2014/main" id="{01D4AEDF-0CF9-4271-ABB7-3D3489BB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5CA534D-375A-405E-B686-06B63E663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42">
              <a:extLst>
                <a:ext uri="{FF2B5EF4-FFF2-40B4-BE49-F238E27FC236}">
                  <a16:creationId xmlns:a16="http://schemas.microsoft.com/office/drawing/2014/main" id="{AA2342F7-EF54-4210-9029-E977C9D5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CD04C76-D16C-4412-8433-484378C9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Let’s Talk </a:t>
            </a:r>
            <a:r>
              <a:rPr lang="en-US" sz="2400" dirty="0"/>
              <a:t>(2)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A8203-AA7A-46BA-8389-263ADBCD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54400" y="766071"/>
            <a:ext cx="544874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600" smtClean="0">
                <a:solidFill>
                  <a:schemeClr val="bg1"/>
                </a:solidFill>
                <a:latin typeface="Arial Nova" panose="020B0504020202020204" pitchFamily="34" charset="0"/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16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3B5D1329-D4C1-47F7-4E98-D22D92ED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38399"/>
            <a:ext cx="3415074" cy="3564467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Telework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Equipment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Temporary Impairments</a:t>
            </a:r>
          </a:p>
        </p:txBody>
      </p:sp>
    </p:spTree>
    <p:extLst>
      <p:ext uri="{BB962C8B-B14F-4D97-AF65-F5344CB8AC3E}">
        <p14:creationId xmlns:p14="http://schemas.microsoft.com/office/powerpoint/2010/main" val="192503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4639C-8766-4AAC-BA35-547F96D3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Housekeeping</a:t>
            </a:r>
          </a:p>
        </p:txBody>
      </p:sp>
      <p:graphicFrame>
        <p:nvGraphicFramePr>
          <p:cNvPr id="8" name="Content Placeholder 2" descr="Technical Difficulties&#10;Q&amp;A option at the bottom of the screen&#10;800-526-7234 or 877-781-9403 (TTY) - or Live Chat at AskJAN.org&#10;Frequently Asked Questions (FAQ)&#10;https://AskJAN.org/Training/JAN-Webcast-Frequently-Asked-Questions.cfm&#10;Questions for Presenters&#10;Q&amp;A option at the bottom of the screen">
            <a:extLst>
              <a:ext uri="{FF2B5EF4-FFF2-40B4-BE49-F238E27FC236}">
                <a16:creationId xmlns:a16="http://schemas.microsoft.com/office/drawing/2014/main" id="{4EBCF884-6B8F-417E-9493-91071CE480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726090"/>
              </p:ext>
            </p:extLst>
          </p:nvPr>
        </p:nvGraphicFramePr>
        <p:xfrm>
          <a:off x="581025" y="1998663"/>
          <a:ext cx="11029950" cy="4022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052940-8F7C-406C-80DE-3D3CB87F5278}"/>
              </a:ext>
            </a:extLst>
          </p:cNvPr>
          <p:cNvSpPr txBox="1">
            <a:spLocks/>
          </p:cNvSpPr>
          <p:nvPr/>
        </p:nvSpPr>
        <p:spPr bwMode="auto">
          <a:xfrm>
            <a:off x="10668000" y="55053"/>
            <a:ext cx="1052508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3200" kern="1200">
                <a:solidFill>
                  <a:srgbClr val="002C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rgbClr val="002C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kern="1200">
                <a:solidFill>
                  <a:srgbClr val="002C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rgbClr val="002C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rgbClr val="002C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rgbClr val="002C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rgbClr val="002C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rgbClr val="002C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rgbClr val="002C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77F2DD57-9366-4A27-A380-7ED1C9C20694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2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A3260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89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04DD-1898-42B8-91E5-632BEAE13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3200" dirty="0"/>
              <a:t>Ask JAN! (2)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CA6D04-CCC9-4D72-868C-0C6B4A6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225" y="2530348"/>
            <a:ext cx="4962525" cy="3310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1764B-6169-44ED-A327-3C42FE6AC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830" y="2180496"/>
            <a:ext cx="5269976" cy="4045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Have a question?</a:t>
            </a:r>
          </a:p>
          <a:p>
            <a:pPr marL="0" indent="0" algn="ctr">
              <a:buNone/>
            </a:pPr>
            <a:r>
              <a:rPr lang="en-US" sz="3600" dirty="0"/>
              <a:t>Use the Q&amp;A option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B06DA-01AD-45BF-A0B9-47740B98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0841" y="55053"/>
            <a:ext cx="1052508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A3260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528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E15E636-2C9E-42CB-B482-436AA81BF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DC863A3-2D4E-4582-B1F3-D987C82F8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6" t="8433" r="3748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55" name="Group 40">
            <a:extLst>
              <a:ext uri="{FF2B5EF4-FFF2-40B4-BE49-F238E27FC236}">
                <a16:creationId xmlns:a16="http://schemas.microsoft.com/office/drawing/2014/main" id="{01D4AEDF-0CF9-4271-ABB7-3D3489BB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5CA534D-375A-405E-B686-06B63E663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42">
              <a:extLst>
                <a:ext uri="{FF2B5EF4-FFF2-40B4-BE49-F238E27FC236}">
                  <a16:creationId xmlns:a16="http://schemas.microsoft.com/office/drawing/2014/main" id="{AA2342F7-EF54-4210-9029-E977C9D5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CD04C76-D16C-4412-8433-484378C9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Let’s Talk </a:t>
            </a:r>
            <a:r>
              <a:rPr lang="en-US" sz="2400" dirty="0"/>
              <a:t>(3)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A8203-AA7A-46BA-8389-263ADBCD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54400" y="766071"/>
            <a:ext cx="544874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600" smtClean="0">
                <a:solidFill>
                  <a:schemeClr val="bg1"/>
                </a:solidFill>
                <a:latin typeface="Arial Nova" panose="020B0504020202020204" pitchFamily="34" charset="0"/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16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3B5D1329-D4C1-47F7-4E98-D22D92ED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38399"/>
            <a:ext cx="3415074" cy="3564467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Assistive Technology &amp; Services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Returning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to the Workplace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76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1E1FB-2AD0-4329-9CB0-82A282F1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Contact JAN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915FE-A624-43E4-8D1A-23025311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5304" y="104396"/>
            <a:ext cx="1052508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ova" panose="020B05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graphicFrame>
        <p:nvGraphicFramePr>
          <p:cNvPr id="6" name="Content Placeholder 2" descr="Visit AskJAN.org&#10;Call 800.526.7234 or 877.781.9403 TTY&#10;JAN Live Chat @AskJAN.org&#10;Submit JAN On Demand Inquiry @AskJAN.org/JANonDemand.cfm&#10;Email JAN@AskJAN.org&#10;Social Media: Facebook - Job Accommodation Network&#10;Twitter - @JANatJAN&#10;">
            <a:extLst>
              <a:ext uri="{FF2B5EF4-FFF2-40B4-BE49-F238E27FC236}">
                <a16:creationId xmlns:a16="http://schemas.microsoft.com/office/drawing/2014/main" id="{99C05778-86A8-41CC-94DD-691AA40442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004050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1844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4DBE07-7554-4BA4-9DEE-42727B058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kumimoji="0" lang="en-US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Thank you for attending!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6F75EF-26B5-48C3-8D20-BD19F8AC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8" r="-2" b="-2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CE4224-980D-4573-AC6E-A18872ED1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spcBef>
                <a:spcPct val="20000"/>
              </a:spcBef>
              <a:spcAft>
                <a:spcPts val="18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JAN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Accommodation and Compliance Webcast Series: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“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Ask JAN! Q&amp;A”</a:t>
            </a:r>
          </a:p>
          <a:p>
            <a:pPr marL="0" marR="0" lvl="0" indent="0" algn="ctr" defTabSz="457200" rtl="0" eaLnBrk="1" fontAlgn="auto" latinLnBrk="0" hangingPunct="1">
              <a:spcBef>
                <a:spcPct val="20000"/>
              </a:spcBef>
              <a:spcAft>
                <a:spcPts val="18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sz="2400" dirty="0">
                <a:cs typeface="+mn-cs"/>
              </a:rPr>
              <a:t>JAN Training Events &amp; Resources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  <a:hlinkClick r:id="rId4"/>
              </a:rPr>
              <a:t>AskJAN.org/Events/</a:t>
            </a:r>
            <a:r>
              <a:rPr lang="en-US" sz="2400" dirty="0" err="1">
                <a:cs typeface="+mn-cs"/>
                <a:hlinkClick r:id="rId4"/>
              </a:rPr>
              <a:t>Trainings.cfm</a:t>
            </a:r>
            <a:endParaRPr lang="en-US" sz="2400" dirty="0">
              <a:cs typeface="+mn-cs"/>
            </a:endParaRPr>
          </a:p>
          <a:p>
            <a:pPr marL="0" marR="0" lvl="0" indent="0" algn="ctr" defTabSz="457200" rtl="0" eaLnBrk="1" fontAlgn="auto" latinLnBrk="0" hangingPunct="1">
              <a:spcBef>
                <a:spcPct val="20000"/>
              </a:spcBef>
              <a:spcAft>
                <a:spcPts val="18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lang="en-US" sz="2400" dirty="0">
              <a:cs typeface="+mn-cs"/>
            </a:endParaRPr>
          </a:p>
          <a:p>
            <a:pPr marL="0" marR="0" lvl="0" indent="0" defTabSz="457200" rtl="0" eaLnBrk="1" fontAlgn="auto" latinLnBrk="0" hangingPunct="1">
              <a:spcBef>
                <a:spcPct val="20000"/>
              </a:spcBef>
              <a:spcAft>
                <a:spcPts val="18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 descr="HRCI 2022&#10;HRCI.org">
            <a:extLst>
              <a:ext uri="{FF2B5EF4-FFF2-40B4-BE49-F238E27FC236}">
                <a16:creationId xmlns:a16="http://schemas.microsoft.com/office/drawing/2014/main" id="{13FD1DDC-777C-4CC8-9FEE-776D7CA79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6922" y="4980915"/>
            <a:ext cx="1252765" cy="124526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E4AFB-6CA5-4B42-9B07-09727EA3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0841" y="69121"/>
            <a:ext cx="1052508" cy="365125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543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F5C11-5A22-40CE-9324-89514DD8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How do I claim the HR CEU?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8543D-5F6D-40E3-A8F4-BA219D0175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Don’t close the JAN webcast browser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Complete the webcast evaluation </a:t>
            </a:r>
            <a:br>
              <a:rPr lang="en-US" sz="2400" dirty="0"/>
            </a:br>
            <a:r>
              <a:rPr lang="en-US" sz="2400" dirty="0"/>
              <a:t>in new window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on “View your certificate of completion.”</a:t>
            </a:r>
          </a:p>
          <a:p>
            <a:pPr marL="0" indent="0">
              <a:buNone/>
            </a:pPr>
            <a:r>
              <a:rPr lang="en-US" sz="2400" dirty="0"/>
              <a:t>Or go to </a:t>
            </a:r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AskJAN.org/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EvaluationReg.cfm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87E47-05DB-4A50-B670-532212BFD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3" y="2286000"/>
            <a:ext cx="5514808" cy="378406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ADB7E81-48FB-46D9-B3E7-6C575CC45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5305" y="78074"/>
            <a:ext cx="1052508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2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4639C-8766-4AAC-BA35-547F96D3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Housekeeping 2</a:t>
            </a:r>
          </a:p>
        </p:txBody>
      </p:sp>
      <p:graphicFrame>
        <p:nvGraphicFramePr>
          <p:cNvPr id="8" name="Content Placeholder 2" descr="PPT Slides&#10;Click the link included in the webcast login email you received&#10;Captioning&#10;Use the closed caption (CC) option or StreamText link shared in the webcast chat&#10;Transcript will be available wit webcast archive">
            <a:extLst>
              <a:ext uri="{FF2B5EF4-FFF2-40B4-BE49-F238E27FC236}">
                <a16:creationId xmlns:a16="http://schemas.microsoft.com/office/drawing/2014/main" id="{4EBCF884-6B8F-417E-9493-91071CE480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B46F4-C0C2-4F2F-9A0B-7CEFAE2520D8}"/>
              </a:ext>
            </a:extLst>
          </p:cNvPr>
          <p:cNvSpPr txBox="1">
            <a:spLocks/>
          </p:cNvSpPr>
          <p:nvPr/>
        </p:nvSpPr>
        <p:spPr bwMode="auto">
          <a:xfrm>
            <a:off x="10668000" y="55053"/>
            <a:ext cx="1052508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3200" kern="1200">
                <a:solidFill>
                  <a:srgbClr val="002C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rgbClr val="002C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kern="1200">
                <a:solidFill>
                  <a:srgbClr val="002C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rgbClr val="002C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rgbClr val="002C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rgbClr val="002C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rgbClr val="002C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rgbClr val="002C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rgbClr val="002C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fld id="{77F2DD57-9366-4A27-A380-7ED1C9C20694}" type="slidenum">
              <a:rPr lang="en-US" altLang="en-US" sz="1600" smtClean="0">
                <a:solidFill>
                  <a:schemeClr val="accent1"/>
                </a:solidFill>
                <a:latin typeface="Arial Nova" panose="020B05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t>3</a:t>
            </a:fld>
            <a:endParaRPr lang="en-US" altLang="en-US" sz="1600" dirty="0">
              <a:solidFill>
                <a:schemeClr val="accent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5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084CB-9178-4C6D-A300-B92B7252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Talking Points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BD051-3583-4F40-AEAD-99C825440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r="3032" b="-4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2FF40-3C7B-4507-822B-AFE882E2F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r>
              <a:rPr lang="en-US" sz="3200" dirty="0"/>
              <a:t>About JAN</a:t>
            </a:r>
          </a:p>
          <a:p>
            <a:r>
              <a:rPr lang="en-US" sz="3200" dirty="0"/>
              <a:t>2022 Review</a:t>
            </a:r>
          </a:p>
          <a:p>
            <a:r>
              <a:rPr lang="en-US" sz="3200" dirty="0"/>
              <a:t>Q&amp;A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CFD3F-13A5-400B-8268-A8EBA38A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0841" y="104761"/>
            <a:ext cx="1052508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46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BBD4-721F-456E-A6B5-6F28BA85A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Ask JAN! We Can Help</a:t>
            </a: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8B4327-FD0F-4598-AC78-D7EAFF724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2535625"/>
            <a:ext cx="4962525" cy="330008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5031DF-60CB-9A2D-A8CA-C6031ADA4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Established in 1983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National, free consulting service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Expert, trusted, confidential guidance on job accommodations and </a:t>
            </a:r>
            <a:r>
              <a:rPr lang="en-US" sz="2400" dirty="0">
                <a:solidFill>
                  <a:srgbClr val="002060"/>
                </a:solidFill>
                <a:latin typeface="Arial Nova" panose="020B0504020202020204" pitchFamily="34" charset="0"/>
              </a:rPr>
              <a:t>Title I of the Americans with Disabilities Act (ADA) and related legislation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/>
              <a:t>A service of the U.S. Department </a:t>
            </a:r>
            <a:br>
              <a:rPr lang="en-US" sz="2400" dirty="0"/>
            </a:br>
            <a:r>
              <a:rPr lang="en-US" sz="2400" dirty="0"/>
              <a:t>of Labor’s Office of Disability Employment Policy/ODEP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76283-ACF1-4710-818B-6D3A8A91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8929" y="55053"/>
            <a:ext cx="1052508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48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126825C-C353-4D81-8E07-98E05DBA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ADCA04-5B25-4F5E-9F91-4EE56EC95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B20E88-3AE1-4383-86CB-932E77207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4FA37E-2ADD-4392-ABF7-BEC52F566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F947420-8656-42A9-9DA9-245B88A63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DCB678-C2D8-4BDE-8C5C-EB3F5C2D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3" y="453643"/>
            <a:ext cx="11298934" cy="5936922"/>
            <a:chOff x="446533" y="453643"/>
            <a:chExt cx="11298934" cy="593692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ADB92F8-7CF1-477E-B2A7-434C9AE81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518A98A-58BC-4FE3-8C53-051F76ADB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F14BA49-8F37-4227-A26D-244075560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03DDB03-0C94-4C08-AEA0-78C550A0A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F4635D-074E-4E97-9F6F-707704E1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5" y="4748107"/>
            <a:ext cx="10993549" cy="10830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AskJAN.org</a:t>
            </a:r>
            <a:br>
              <a:rPr lang="en-US" sz="3600" dirty="0"/>
            </a:br>
            <a:r>
              <a:rPr lang="en-US" dirty="0"/>
              <a:t>By Role,  A to Z,  ADA Library,  Publications,  Training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7D3E9-54E1-4F1D-8C69-E1E40632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683" y="70261"/>
            <a:ext cx="101644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skJAN.org homepage">
            <a:extLst>
              <a:ext uri="{FF2B5EF4-FFF2-40B4-BE49-F238E27FC236}">
                <a16:creationId xmlns:a16="http://schemas.microsoft.com/office/drawing/2014/main" id="{65BC375C-AFE1-4406-A692-5D864E5C9A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24"/>
          <a:stretch/>
        </p:blipFill>
        <p:spPr>
          <a:xfrm>
            <a:off x="446532" y="589634"/>
            <a:ext cx="11296733" cy="374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2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Year in Review">
            <a:extLst>
              <a:ext uri="{FF2B5EF4-FFF2-40B4-BE49-F238E27FC236}">
                <a16:creationId xmlns:a16="http://schemas.microsoft.com/office/drawing/2014/main" id="{041C6540-FC64-47E3-9492-60AC71C4C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t="23103" r="39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rgbClr val="B47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rgbClr val="B47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rgbClr val="B47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37D56-B101-4AC9-9F9A-CC9D47FB3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572000"/>
            <a:ext cx="10993549" cy="8952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2022 Look 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5DF0A-65C4-46B6-BE5E-52F79DAC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D57F1E4F-1CFF-5643-939E-217C01CDF565}" type="slidenum">
              <a:rPr lang="en-US" sz="1600" smtClean="0">
                <a:solidFill>
                  <a:schemeClr val="bg1"/>
                </a:solidFill>
                <a:latin typeface="Arial Nova" panose="020B0504020202020204" pitchFamily="34" charset="0"/>
              </a:rPr>
              <a:pPr defTabSz="457200">
                <a:spcAft>
                  <a:spcPts val="600"/>
                </a:spcAft>
              </a:pPr>
              <a:t>7</a:t>
            </a:fld>
            <a:endParaRPr lang="en-US" sz="16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5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897C94-AE8D-4B60-BE40-A10095E3F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6" r="6250" b="216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80FDB5-9A67-4A3E-A5B2-E539D0DF3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372177"/>
          </a:xfrm>
        </p:spPr>
        <p:txBody>
          <a:bodyPr anchor="ctr">
            <a:normAutofit/>
          </a:bodyPr>
          <a:lstStyle/>
          <a:p>
            <a:r>
              <a:rPr lang="en-US" dirty="0"/>
              <a:t>2022 Review: </a:t>
            </a:r>
            <a:br>
              <a:rPr lang="en-US" dirty="0"/>
            </a:br>
            <a:r>
              <a:rPr lang="en-US" dirty="0"/>
              <a:t>Reported Causative Factors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59CBD-76C4-4789-BC5E-02AF0C8A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55934" y="766071"/>
            <a:ext cx="54487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600" smtClean="0">
                <a:solidFill>
                  <a:schemeClr val="bg1"/>
                </a:solidFill>
                <a:latin typeface="Arial Nova" panose="020B0504020202020204" pitchFamily="34" charset="0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6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AF5B5-6762-459F-BEAD-958FB0B80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2620018"/>
            <a:ext cx="7216607" cy="3564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Some Top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Medical Conditions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Mental Health Conditions </a:t>
            </a:r>
            <a:b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(e.g., Anxiety Disorder, Depression, PTSD)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Attention Deficit Hyperactivity Disorder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Back Impairment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Asthma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Autism Spectrum Disorders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3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897C94-AE8D-4B60-BE40-A10095E3F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6" b="59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80FDB5-9A67-4A3E-A5B2-E539D0DF3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372177"/>
          </a:xfrm>
        </p:spPr>
        <p:txBody>
          <a:bodyPr anchor="ctr">
            <a:normAutofit/>
          </a:bodyPr>
          <a:lstStyle/>
          <a:p>
            <a:r>
              <a:rPr lang="en-US" dirty="0"/>
              <a:t>2022 Review: </a:t>
            </a:r>
            <a:br>
              <a:rPr lang="en-US" dirty="0"/>
            </a:br>
            <a:r>
              <a:rPr lang="en-US" dirty="0"/>
              <a:t>Reported Functional Limitations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59CBD-76C4-4789-BC5E-02AF0C8A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55934" y="766071"/>
            <a:ext cx="54487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600" smtClean="0">
                <a:solidFill>
                  <a:schemeClr val="bg1"/>
                </a:solidFill>
                <a:latin typeface="Arial Nova" panose="020B0504020202020204" pitchFamily="34" charset="0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6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AF5B5-6762-459F-BEAD-958FB0B80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2620018"/>
            <a:ext cx="7216607" cy="3564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Some Top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Limitations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Stress Intolerance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General Cognition </a:t>
            </a:r>
            <a:b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(e.g., brain fog, attentiveness, concentration)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Executive Functioning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Respiratory Distress/Breathing Problems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Effect of/Receive Medical Treatment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1931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4590B8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1_Dividend">
  <a:themeElements>
    <a:clrScheme name="Custom 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4590B8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3.xml><?xml version="1.0" encoding="utf-8"?>
<a:theme xmlns:a="http://schemas.openxmlformats.org/drawingml/2006/main" name="2_Dividend">
  <a:themeElements>
    <a:clrScheme name="Custom 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4590B8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4.xml><?xml version="1.0" encoding="utf-8"?>
<a:theme xmlns:a="http://schemas.openxmlformats.org/drawingml/2006/main" name="3_Dividend">
  <a:themeElements>
    <a:clrScheme name="Custom 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4590B8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5.xml><?xml version="1.0" encoding="utf-8"?>
<a:theme xmlns:a="http://schemas.openxmlformats.org/drawingml/2006/main" name="4_Dividend">
  <a:themeElements>
    <a:clrScheme name="Custom 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4590B8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6.xml><?xml version="1.0" encoding="utf-8"?>
<a:theme xmlns:a="http://schemas.openxmlformats.org/drawingml/2006/main" name="5_Dividend">
  <a:themeElements>
    <a:clrScheme name="Custom 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4590B8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927</Words>
  <Application>Microsoft Office PowerPoint</Application>
  <PresentationFormat>Widescreen</PresentationFormat>
  <Paragraphs>182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Arial Nova</vt:lpstr>
      <vt:lpstr>Calibri</vt:lpstr>
      <vt:lpstr>Gill Sans MT</vt:lpstr>
      <vt:lpstr>Wingdings</vt:lpstr>
      <vt:lpstr>Wingdings 2</vt:lpstr>
      <vt:lpstr>Dividend</vt:lpstr>
      <vt:lpstr>1_Dividend</vt:lpstr>
      <vt:lpstr>2_Dividend</vt:lpstr>
      <vt:lpstr>3_Dividend</vt:lpstr>
      <vt:lpstr>4_Dividend</vt:lpstr>
      <vt:lpstr>5_Dividend</vt:lpstr>
      <vt:lpstr>Accommodation and Compliance webcast Series: Ask JAN! q&amp;A (2023)</vt:lpstr>
      <vt:lpstr>Housekeeping</vt:lpstr>
      <vt:lpstr>Housekeeping 2</vt:lpstr>
      <vt:lpstr>Talking Points</vt:lpstr>
      <vt:lpstr>Ask JAN! We Can Help</vt:lpstr>
      <vt:lpstr>AskJAN.org By Role,  A to Z,  ADA Library,  Publications,  Training</vt:lpstr>
      <vt:lpstr>2022 Look Back</vt:lpstr>
      <vt:lpstr>2022 Review:  Reported Causative Factors</vt:lpstr>
      <vt:lpstr>2022 Review:  Reported Functional Limitations</vt:lpstr>
      <vt:lpstr>2022 Review:  Accommodations</vt:lpstr>
      <vt:lpstr>DMEC: Most prevalent Workplace accommodations</vt:lpstr>
      <vt:lpstr>Stress Intolerance</vt:lpstr>
      <vt:lpstr>Telework</vt:lpstr>
      <vt:lpstr>Service and Emotional Support animals and title I of the ADA</vt:lpstr>
      <vt:lpstr>Long COVID: Work-related Barriers &amp; Functional Limitations</vt:lpstr>
      <vt:lpstr>Ask JAN! Use the Q&amp;A Option to Submit </vt:lpstr>
      <vt:lpstr>Let’s Talk…</vt:lpstr>
      <vt:lpstr>Ask JAN! </vt:lpstr>
      <vt:lpstr>Let’s Talk (2)</vt:lpstr>
      <vt:lpstr>Ask JAN! (2)</vt:lpstr>
      <vt:lpstr>Let’s Talk (3)</vt:lpstr>
      <vt:lpstr>Contact JAN</vt:lpstr>
      <vt:lpstr>Thank you for attending!</vt:lpstr>
      <vt:lpstr>How do I claim the HR CEU?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Ask JAN! q&amp;A</dc:title>
  <dc:creator>Lisa Mathess</dc:creator>
  <cp:lastModifiedBy>Lyssa Rowan</cp:lastModifiedBy>
  <cp:revision>98</cp:revision>
  <dcterms:created xsi:type="dcterms:W3CDTF">2022-12-14T21:27:00Z</dcterms:created>
  <dcterms:modified xsi:type="dcterms:W3CDTF">2023-01-09T17:10:34Z</dcterms:modified>
</cp:coreProperties>
</file>