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78.xml" ContentType="application/vnd.openxmlformats-officedocument.presentationml.slideLayout+xml"/>
  <Override PartName="/ppt/theme/theme5.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4" r:id="rId1"/>
    <p:sldMasterId id="2147487918" r:id="rId2"/>
    <p:sldMasterId id="2147489269" r:id="rId3"/>
    <p:sldMasterId id="2147491323" r:id="rId4"/>
    <p:sldMasterId id="2147491375" r:id="rId5"/>
    <p:sldMasterId id="2147491377" r:id="rId6"/>
  </p:sldMasterIdLst>
  <p:notesMasterIdLst>
    <p:notesMasterId r:id="rId51"/>
  </p:notesMasterIdLst>
  <p:handoutMasterIdLst>
    <p:handoutMasterId r:id="rId52"/>
  </p:handoutMasterIdLst>
  <p:sldIdLst>
    <p:sldId id="736" r:id="rId7"/>
    <p:sldId id="782" r:id="rId8"/>
    <p:sldId id="777" r:id="rId9"/>
    <p:sldId id="839" r:id="rId10"/>
    <p:sldId id="838" r:id="rId11"/>
    <p:sldId id="783" r:id="rId12"/>
    <p:sldId id="798" r:id="rId13"/>
    <p:sldId id="867" r:id="rId14"/>
    <p:sldId id="784" r:id="rId15"/>
    <p:sldId id="840" r:id="rId16"/>
    <p:sldId id="841" r:id="rId17"/>
    <p:sldId id="262" r:id="rId18"/>
    <p:sldId id="800" r:id="rId19"/>
    <p:sldId id="857" r:id="rId20"/>
    <p:sldId id="842" r:id="rId21"/>
    <p:sldId id="843" r:id="rId22"/>
    <p:sldId id="844" r:id="rId23"/>
    <p:sldId id="862" r:id="rId24"/>
    <p:sldId id="801" r:id="rId25"/>
    <p:sldId id="858" r:id="rId26"/>
    <p:sldId id="845" r:id="rId27"/>
    <p:sldId id="846" r:id="rId28"/>
    <p:sldId id="847" r:id="rId29"/>
    <p:sldId id="863" r:id="rId30"/>
    <p:sldId id="802" r:id="rId31"/>
    <p:sldId id="859" r:id="rId32"/>
    <p:sldId id="848" r:id="rId33"/>
    <p:sldId id="849" r:id="rId34"/>
    <p:sldId id="850" r:id="rId35"/>
    <p:sldId id="864" r:id="rId36"/>
    <p:sldId id="803" r:id="rId37"/>
    <p:sldId id="860" r:id="rId38"/>
    <p:sldId id="851" r:id="rId39"/>
    <p:sldId id="852" r:id="rId40"/>
    <p:sldId id="853" r:id="rId41"/>
    <p:sldId id="865" r:id="rId42"/>
    <p:sldId id="804" r:id="rId43"/>
    <p:sldId id="861" r:id="rId44"/>
    <p:sldId id="854" r:id="rId45"/>
    <p:sldId id="855" r:id="rId46"/>
    <p:sldId id="856" r:id="rId47"/>
    <p:sldId id="866" r:id="rId48"/>
    <p:sldId id="617" r:id="rId49"/>
    <p:sldId id="868" r:id="rId50"/>
  </p:sldIdLst>
  <p:sldSz cx="9144000" cy="6858000" type="screen4x3"/>
  <p:notesSz cx="6950075" cy="9236075"/>
  <p:custDataLst>
    <p:tags r:id="rId53"/>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C5F"/>
    <a:srgbClr val="0096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337" autoAdjust="0"/>
  </p:normalViewPr>
  <p:slideViewPr>
    <p:cSldViewPr>
      <p:cViewPr varScale="1">
        <p:scale>
          <a:sx n="98" d="100"/>
          <a:sy n="98" d="100"/>
        </p:scale>
        <p:origin x="1572" y="90"/>
      </p:cViewPr>
      <p:guideLst>
        <p:guide orient="horz" pos="2160"/>
        <p:guide pos="2880"/>
      </p:guideLst>
    </p:cSldViewPr>
  </p:slideViewPr>
  <p:outlineViewPr>
    <p:cViewPr>
      <p:scale>
        <a:sx n="33" d="100"/>
        <a:sy n="33" d="100"/>
      </p:scale>
      <p:origin x="0" y="-6132"/>
    </p:cViewPr>
  </p:outlineViewPr>
  <p:notesTextViewPr>
    <p:cViewPr>
      <p:scale>
        <a:sx n="3" d="2"/>
        <a:sy n="3" d="2"/>
      </p:scale>
      <p:origin x="0" y="0"/>
    </p:cViewPr>
  </p:notesTextViewPr>
  <p:sorterViewPr>
    <p:cViewPr varScale="1">
      <p:scale>
        <a:sx n="100" d="100"/>
        <a:sy n="100" d="100"/>
      </p:scale>
      <p:origin x="0" y="-6168"/>
    </p:cViewPr>
  </p:sorterViewPr>
  <p:notesViewPr>
    <p:cSldViewPr>
      <p:cViewPr varScale="1">
        <p:scale>
          <a:sx n="75" d="100"/>
          <a:sy n="75" d="100"/>
        </p:scale>
        <p:origin x="-3336" y="-108"/>
      </p:cViewPr>
      <p:guideLst>
        <p:guide orient="horz" pos="2910"/>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gs" Target="tags/tag1.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2041"/>
          </a:xfrm>
          <a:prstGeom prst="rect">
            <a:avLst/>
          </a:prstGeom>
        </p:spPr>
        <p:txBody>
          <a:bodyPr vert="horz" lIns="92899" tIns="46450" rIns="92899" bIns="4645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36768" y="1"/>
            <a:ext cx="3011699" cy="462041"/>
          </a:xfrm>
          <a:prstGeom prst="rect">
            <a:avLst/>
          </a:prstGeom>
        </p:spPr>
        <p:txBody>
          <a:bodyPr vert="horz" lIns="92899" tIns="46450" rIns="92899" bIns="46450" rtlCol="0"/>
          <a:lstStyle>
            <a:lvl1pPr algn="r" eaLnBrk="1" fontAlgn="auto" hangingPunct="1">
              <a:spcBef>
                <a:spcPts val="0"/>
              </a:spcBef>
              <a:spcAft>
                <a:spcPts val="0"/>
              </a:spcAft>
              <a:defRPr sz="1200">
                <a:latin typeface="+mn-lt"/>
              </a:defRPr>
            </a:lvl1pPr>
          </a:lstStyle>
          <a:p>
            <a:pPr>
              <a:defRPr/>
            </a:pPr>
            <a:fld id="{A9E86689-D2BA-4BC8-92E5-9C51E0E474CB}" type="datetimeFigureOut">
              <a:rPr lang="en-US"/>
              <a:pPr>
                <a:defRPr/>
              </a:pPr>
              <a:t>5/7/2021</a:t>
            </a:fld>
            <a:endParaRPr lang="en-US"/>
          </a:p>
        </p:txBody>
      </p:sp>
      <p:sp>
        <p:nvSpPr>
          <p:cNvPr id="4" name="Footer Placeholder 3"/>
          <p:cNvSpPr>
            <a:spLocks noGrp="1"/>
          </p:cNvSpPr>
          <p:nvPr>
            <p:ph type="ftr" sz="quarter" idx="2"/>
          </p:nvPr>
        </p:nvSpPr>
        <p:spPr>
          <a:xfrm>
            <a:off x="0" y="8772452"/>
            <a:ext cx="3011699" cy="462041"/>
          </a:xfrm>
          <a:prstGeom prst="rect">
            <a:avLst/>
          </a:prstGeom>
        </p:spPr>
        <p:txBody>
          <a:bodyPr vert="horz" lIns="92899" tIns="46450" rIns="92899" bIns="4645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36768" y="8772452"/>
            <a:ext cx="3011699" cy="462041"/>
          </a:xfrm>
          <a:prstGeom prst="rect">
            <a:avLst/>
          </a:prstGeom>
        </p:spPr>
        <p:txBody>
          <a:bodyPr vert="horz" wrap="square" lIns="92899" tIns="46450" rIns="92899" bIns="4645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AC0224C-7CB1-4663-8188-55F345B98C5F}"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2041"/>
          </a:xfrm>
          <a:prstGeom prst="rect">
            <a:avLst/>
          </a:prstGeom>
        </p:spPr>
        <p:txBody>
          <a:bodyPr vert="horz" lIns="92899" tIns="46450" rIns="92899" bIns="4645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936768" y="1"/>
            <a:ext cx="3011699" cy="462041"/>
          </a:xfrm>
          <a:prstGeom prst="rect">
            <a:avLst/>
          </a:prstGeom>
        </p:spPr>
        <p:txBody>
          <a:bodyPr vert="horz" lIns="92899" tIns="46450" rIns="92899" bIns="46450" rtlCol="0"/>
          <a:lstStyle>
            <a:lvl1pPr algn="r" eaLnBrk="1" hangingPunct="1">
              <a:defRPr sz="1200">
                <a:latin typeface="Arial" charset="0"/>
              </a:defRPr>
            </a:lvl1pPr>
          </a:lstStyle>
          <a:p>
            <a:pPr>
              <a:defRPr/>
            </a:pPr>
            <a:fld id="{325B3B36-B1B3-4918-A621-066DACDADC22}" type="datetimeFigureOut">
              <a:rPr lang="en-US"/>
              <a:pPr>
                <a:defRPr/>
              </a:pPr>
              <a:t>5/7/2021</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899" tIns="46450" rIns="92899" bIns="46450" rtlCol="0" anchor="ctr"/>
          <a:lstStyle/>
          <a:p>
            <a:pPr lvl="0"/>
            <a:endParaRPr lang="en-US" noProof="0"/>
          </a:p>
        </p:txBody>
      </p:sp>
      <p:sp>
        <p:nvSpPr>
          <p:cNvPr id="5" name="Notes Placeholder 4"/>
          <p:cNvSpPr>
            <a:spLocks noGrp="1"/>
          </p:cNvSpPr>
          <p:nvPr>
            <p:ph type="body" sz="quarter" idx="3"/>
          </p:nvPr>
        </p:nvSpPr>
        <p:spPr>
          <a:xfrm>
            <a:off x="695008" y="4387809"/>
            <a:ext cx="5560060" cy="4155205"/>
          </a:xfrm>
          <a:prstGeom prst="rect">
            <a:avLst/>
          </a:prstGeom>
        </p:spPr>
        <p:txBody>
          <a:bodyPr vert="horz" lIns="92899" tIns="46450" rIns="92899" bIns="4645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452"/>
            <a:ext cx="3011699" cy="462041"/>
          </a:xfrm>
          <a:prstGeom prst="rect">
            <a:avLst/>
          </a:prstGeom>
        </p:spPr>
        <p:txBody>
          <a:bodyPr vert="horz" lIns="92899" tIns="46450" rIns="92899" bIns="4645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36768" y="8772452"/>
            <a:ext cx="3011699" cy="462041"/>
          </a:xfrm>
          <a:prstGeom prst="rect">
            <a:avLst/>
          </a:prstGeom>
        </p:spPr>
        <p:txBody>
          <a:bodyPr vert="horz" wrap="square" lIns="92899" tIns="46450" rIns="92899" bIns="46450" numCol="1" anchor="b" anchorCtr="0" compatLnSpc="1">
            <a:prstTxWarp prst="textNoShape">
              <a:avLst/>
            </a:prstTxWarp>
          </a:bodyPr>
          <a:lstStyle>
            <a:lvl1pPr algn="r" eaLnBrk="1" hangingPunct="1">
              <a:defRPr sz="1200"/>
            </a:lvl1pPr>
          </a:lstStyle>
          <a:p>
            <a:pPr>
              <a:defRPr/>
            </a:pPr>
            <a:fld id="{E27E513A-D5CD-49C2-A479-060BE207EFE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9982EC29-9463-4D04-A4C2-A22ACFF691D6}" type="slidenum">
              <a:rPr lang="en-US" altLang="en-US">
                <a:solidFill>
                  <a:prstClr val="black"/>
                </a:solidFill>
              </a:rPr>
              <a:pPr defTabSz="917890"/>
              <a:t>1</a:t>
            </a:fld>
            <a:endParaRPr lang="en-US" altLang="en-US">
              <a:solidFill>
                <a:prstClr val="black"/>
              </a:solidFill>
            </a:endParaRPr>
          </a:p>
        </p:txBody>
      </p:sp>
    </p:spTree>
    <p:extLst>
      <p:ext uri="{BB962C8B-B14F-4D97-AF65-F5344CB8AC3E}">
        <p14:creationId xmlns:p14="http://schemas.microsoft.com/office/powerpoint/2010/main" val="163121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10</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705528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11</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916658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B4EAAB-FD20-4201-8423-70F8B9EE0DA2}" type="slidenum">
              <a:rPr lang="en-US" smtClean="0"/>
              <a:t>12</a:t>
            </a:fld>
            <a:endParaRPr lang="en-US"/>
          </a:p>
        </p:txBody>
      </p:sp>
    </p:spTree>
    <p:extLst>
      <p:ext uri="{BB962C8B-B14F-4D97-AF65-F5344CB8AC3E}">
        <p14:creationId xmlns:p14="http://schemas.microsoft.com/office/powerpoint/2010/main" val="587939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13</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896590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14</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508524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15</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619847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16</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698190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17</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438803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B4EAAB-FD20-4201-8423-70F8B9EE0DA2}" type="slidenum">
              <a:rPr lang="en-US" smtClean="0"/>
              <a:t>18</a:t>
            </a:fld>
            <a:endParaRPr lang="en-US"/>
          </a:p>
        </p:txBody>
      </p:sp>
    </p:spTree>
    <p:extLst>
      <p:ext uri="{BB962C8B-B14F-4D97-AF65-F5344CB8AC3E}">
        <p14:creationId xmlns:p14="http://schemas.microsoft.com/office/powerpoint/2010/main" val="4244692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19</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788929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fld id="{1C5F3570-C209-4229-8B93-BCB59BAB220A}" type="slidenum">
              <a:rPr lang="en-US" altLang="en-US" smtClean="0"/>
              <a:pPr/>
              <a:t>2</a:t>
            </a:fld>
            <a:endParaRPr lang="en-US" altLang="en-US"/>
          </a:p>
        </p:txBody>
      </p:sp>
    </p:spTree>
    <p:extLst>
      <p:ext uri="{BB962C8B-B14F-4D97-AF65-F5344CB8AC3E}">
        <p14:creationId xmlns:p14="http://schemas.microsoft.com/office/powerpoint/2010/main" val="2583603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20</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292166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21</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397263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22</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954860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23</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104968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B4EAAB-FD20-4201-8423-70F8B9EE0DA2}" type="slidenum">
              <a:rPr lang="en-US" smtClean="0"/>
              <a:t>24</a:t>
            </a:fld>
            <a:endParaRPr lang="en-US"/>
          </a:p>
        </p:txBody>
      </p:sp>
    </p:spTree>
    <p:extLst>
      <p:ext uri="{BB962C8B-B14F-4D97-AF65-F5344CB8AC3E}">
        <p14:creationId xmlns:p14="http://schemas.microsoft.com/office/powerpoint/2010/main" val="1399010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25</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773216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26</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680093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27</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277845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28</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3463398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29</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444273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3</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778855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B4EAAB-FD20-4201-8423-70F8B9EE0DA2}" type="slidenum">
              <a:rPr lang="en-US" smtClean="0"/>
              <a:t>30</a:t>
            </a:fld>
            <a:endParaRPr lang="en-US"/>
          </a:p>
        </p:txBody>
      </p:sp>
    </p:spTree>
    <p:extLst>
      <p:ext uri="{BB962C8B-B14F-4D97-AF65-F5344CB8AC3E}">
        <p14:creationId xmlns:p14="http://schemas.microsoft.com/office/powerpoint/2010/main" val="1433705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31</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1397516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32</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0553609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33</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7590983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34</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8148671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35</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6708300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B4EAAB-FD20-4201-8423-70F8B9EE0DA2}" type="slidenum">
              <a:rPr lang="en-US" smtClean="0"/>
              <a:t>36</a:t>
            </a:fld>
            <a:endParaRPr lang="en-US"/>
          </a:p>
        </p:txBody>
      </p:sp>
    </p:spTree>
    <p:extLst>
      <p:ext uri="{BB962C8B-B14F-4D97-AF65-F5344CB8AC3E}">
        <p14:creationId xmlns:p14="http://schemas.microsoft.com/office/powerpoint/2010/main" val="30028405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37</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225837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38</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2955296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39</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844346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fld id="{1C5F3570-C209-4229-8B93-BCB59BAB220A}" type="slidenum">
              <a:rPr lang="en-US" altLang="en-US" smtClean="0"/>
              <a:pPr/>
              <a:t>4</a:t>
            </a:fld>
            <a:endParaRPr lang="en-US" altLang="en-US"/>
          </a:p>
        </p:txBody>
      </p:sp>
    </p:spTree>
    <p:extLst>
      <p:ext uri="{BB962C8B-B14F-4D97-AF65-F5344CB8AC3E}">
        <p14:creationId xmlns:p14="http://schemas.microsoft.com/office/powerpoint/2010/main" val="36450154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40</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3301125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41</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0519068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B4EAAB-FD20-4201-8423-70F8B9EE0DA2}" type="slidenum">
              <a:rPr lang="en-US" smtClean="0"/>
              <a:t>42</a:t>
            </a:fld>
            <a:endParaRPr lang="en-US"/>
          </a:p>
        </p:txBody>
      </p:sp>
    </p:spTree>
    <p:extLst>
      <p:ext uri="{BB962C8B-B14F-4D97-AF65-F5344CB8AC3E}">
        <p14:creationId xmlns:p14="http://schemas.microsoft.com/office/powerpoint/2010/main" val="26788565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C1EF08-01DE-44BE-91AD-8876A681B510}" type="slidenum">
              <a:rPr lang="en-US" altLang="en-US" smtClean="0">
                <a:latin typeface="Arial" panose="020B0604020202020204" pitchFamily="34" charset="0"/>
              </a:rPr>
              <a:pPr>
                <a:spcBef>
                  <a:spcPct val="0"/>
                </a:spcBef>
              </a:pPr>
              <a:t>43</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fld id="{1C5F3570-C209-4229-8B93-BCB59BAB220A}" type="slidenum">
              <a:rPr lang="en-US" altLang="en-US" smtClean="0"/>
              <a:pPr/>
              <a:t>5</a:t>
            </a:fld>
            <a:endParaRPr lang="en-US" altLang="en-US"/>
          </a:p>
        </p:txBody>
      </p:sp>
    </p:spTree>
    <p:extLst>
      <p:ext uri="{BB962C8B-B14F-4D97-AF65-F5344CB8AC3E}">
        <p14:creationId xmlns:p14="http://schemas.microsoft.com/office/powerpoint/2010/main" val="490083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6</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637115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7</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660272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8</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823249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9</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6781421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a:defRPr/>
            </a:lvl1pPr>
          </a:lstStyle>
          <a:p>
            <a:pPr>
              <a:defRPr/>
            </a:pPr>
            <a:fld id="{50115363-D0EF-4396-9190-D78A674C47DE}" type="slidenum">
              <a:rPr lang="en-US"/>
              <a:pPr>
                <a:defRPr/>
              </a:pPr>
              <a:t>‹#›</a:t>
            </a:fld>
            <a:endParaRPr lang="en-US"/>
          </a:p>
        </p:txBody>
      </p:sp>
    </p:spTree>
    <p:extLst>
      <p:ext uri="{BB962C8B-B14F-4D97-AF65-F5344CB8AC3E}">
        <p14:creationId xmlns:p14="http://schemas.microsoft.com/office/powerpoint/2010/main" val="3398308469"/>
      </p:ext>
    </p:extLst>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pPr>
              <a:defRPr/>
            </a:pPr>
            <a:fld id="{77F7C10D-B4B2-45E7-965D-2CF132EC5D5C}" type="slidenum">
              <a:rPr lang="en-US"/>
              <a:pPr>
                <a:defRPr/>
              </a:pPr>
              <a:t>‹#›</a:t>
            </a:fld>
            <a:endParaRPr lang="en-US"/>
          </a:p>
        </p:txBody>
      </p:sp>
    </p:spTree>
    <p:extLst>
      <p:ext uri="{BB962C8B-B14F-4D97-AF65-F5344CB8AC3E}">
        <p14:creationId xmlns:p14="http://schemas.microsoft.com/office/powerpoint/2010/main" val="2516728710"/>
      </p:ext>
    </p:extLst>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pPr>
              <a:defRPr/>
            </a:pPr>
            <a:fld id="{4469B3F5-F5A5-44B9-B6EB-E484AE351D58}" type="slidenum">
              <a:rPr lang="en-US"/>
              <a:pPr>
                <a:defRPr/>
              </a:pPr>
              <a:t>‹#›</a:t>
            </a:fld>
            <a:endParaRPr lang="en-US"/>
          </a:p>
        </p:txBody>
      </p:sp>
    </p:spTree>
    <p:extLst>
      <p:ext uri="{BB962C8B-B14F-4D97-AF65-F5344CB8AC3E}">
        <p14:creationId xmlns:p14="http://schemas.microsoft.com/office/powerpoint/2010/main" val="127159821"/>
      </p:ext>
    </p:extLst>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vl1pPr>
          </a:lstStyle>
          <a:p>
            <a:pPr>
              <a:defRPr/>
            </a:pPr>
            <a:fld id="{ECA7B4DA-CBF3-4078-B55C-B8DB3EA22B8F}" type="slidenum">
              <a:rPr lang="en-US"/>
              <a:pPr>
                <a:defRPr/>
              </a:pPr>
              <a:t>‹#›</a:t>
            </a:fld>
            <a:endParaRPr lang="en-US"/>
          </a:p>
        </p:txBody>
      </p:sp>
    </p:spTree>
    <p:extLst>
      <p:ext uri="{BB962C8B-B14F-4D97-AF65-F5344CB8AC3E}">
        <p14:creationId xmlns:p14="http://schemas.microsoft.com/office/powerpoint/2010/main" val="3232241630"/>
      </p:ext>
    </p:extLst>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200"/>
              </a:spcBef>
              <a:defRPr/>
            </a:pPr>
            <a:endParaRPr lang="en-US" sz="3000" b="1">
              <a:solidFill>
                <a:srgbClr val="002C5F"/>
              </a:solidFill>
              <a:cs typeface="Arial" panose="020B0604020202020204" pitchFamily="34"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vl1pPr>
          </a:lstStyle>
          <a:p>
            <a:pPr>
              <a:defRPr/>
            </a:pPr>
            <a:fld id="{673F4766-6F86-487A-B9DF-B24F013133C0}" type="slidenum">
              <a:rPr lang="en-US"/>
              <a:pPr>
                <a:defRPr/>
              </a:pPr>
              <a:t>‹#›</a:t>
            </a:fld>
            <a:endParaRPr lang="en-US"/>
          </a:p>
        </p:txBody>
      </p:sp>
    </p:spTree>
    <p:extLst>
      <p:ext uri="{BB962C8B-B14F-4D97-AF65-F5344CB8AC3E}">
        <p14:creationId xmlns:p14="http://schemas.microsoft.com/office/powerpoint/2010/main" val="177816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4"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Mental Health Impairments</a:t>
            </a:r>
          </a:p>
        </p:txBody>
      </p:sp>
      <p:sp>
        <p:nvSpPr>
          <p:cNvPr id="5" name="Slide Number Placeholder 5"/>
          <p:cNvSpPr>
            <a:spLocks noGrp="1"/>
          </p:cNvSpPr>
          <p:nvPr>
            <p:ph type="sldNum" sz="quarter" idx="10"/>
          </p:nvPr>
        </p:nvSpPr>
        <p:spPr/>
        <p:txBody>
          <a:bodyPr/>
          <a:lstStyle>
            <a:lvl1pPr eaLnBrk="0" hangingPunct="0">
              <a:defRPr/>
            </a:lvl1pPr>
          </a:lstStyle>
          <a:p>
            <a:pPr>
              <a:defRPr/>
            </a:pPr>
            <a:fld id="{00551D14-3628-44A1-857F-D7E4204D61DE}" type="slidenum">
              <a:rPr lang="en-US"/>
              <a:pPr>
                <a:defRPr/>
              </a:pPr>
              <a:t>‹#›</a:t>
            </a:fld>
            <a:endParaRPr lang="en-US"/>
          </a:p>
        </p:txBody>
      </p:sp>
    </p:spTree>
    <p:extLst>
      <p:ext uri="{BB962C8B-B14F-4D97-AF65-F5344CB8AC3E}">
        <p14:creationId xmlns:p14="http://schemas.microsoft.com/office/powerpoint/2010/main" val="1931629824"/>
      </p:ext>
    </p:extLst>
  </p:cSld>
  <p:clrMapOvr>
    <a:masterClrMapping/>
  </p:clrMapOvr>
  <p:transition spd="med">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Mental Health Impairments</a:t>
            </a:r>
          </a:p>
        </p:txBody>
      </p:sp>
      <p:sp>
        <p:nvSpPr>
          <p:cNvPr id="5" name="Slide Number Placeholder 5"/>
          <p:cNvSpPr>
            <a:spLocks noGrp="1"/>
          </p:cNvSpPr>
          <p:nvPr>
            <p:ph type="sldNum" sz="quarter" idx="10"/>
          </p:nvPr>
        </p:nvSpPr>
        <p:spPr/>
        <p:txBody>
          <a:bodyPr/>
          <a:lstStyle>
            <a:lvl1pPr eaLnBrk="0" hangingPunct="0">
              <a:defRPr/>
            </a:lvl1pPr>
          </a:lstStyle>
          <a:p>
            <a:pPr>
              <a:defRPr/>
            </a:pPr>
            <a:fld id="{D684835F-547C-417B-A7A2-EC30ABDE5A0E}" type="slidenum">
              <a:rPr lang="en-US"/>
              <a:pPr>
                <a:defRPr/>
              </a:pPr>
              <a:t>‹#›</a:t>
            </a:fld>
            <a:endParaRPr lang="en-US"/>
          </a:p>
        </p:txBody>
      </p:sp>
    </p:spTree>
    <p:extLst>
      <p:ext uri="{BB962C8B-B14F-4D97-AF65-F5344CB8AC3E}">
        <p14:creationId xmlns:p14="http://schemas.microsoft.com/office/powerpoint/2010/main" val="2508856106"/>
      </p:ext>
    </p:extLst>
  </p:cSld>
  <p:clrMapOvr>
    <a:masterClrMapping/>
  </p:clrMapOvr>
  <p:transition spd="med">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Mental Health Impairments</a:t>
            </a:r>
          </a:p>
        </p:txBody>
      </p:sp>
      <p:sp>
        <p:nvSpPr>
          <p:cNvPr id="6" name="Slide Number Placeholder 5"/>
          <p:cNvSpPr>
            <a:spLocks noGrp="1"/>
          </p:cNvSpPr>
          <p:nvPr>
            <p:ph type="sldNum" sz="quarter" idx="10"/>
          </p:nvPr>
        </p:nvSpPr>
        <p:spPr/>
        <p:txBody>
          <a:bodyPr/>
          <a:lstStyle>
            <a:lvl1pPr eaLnBrk="0" hangingPunct="0">
              <a:defRPr/>
            </a:lvl1pPr>
          </a:lstStyle>
          <a:p>
            <a:pPr>
              <a:defRPr/>
            </a:pPr>
            <a:fld id="{61637E80-3A50-4B50-9E37-C98B2B30CE09}" type="slidenum">
              <a:rPr lang="en-US"/>
              <a:pPr>
                <a:defRPr/>
              </a:pPr>
              <a:t>‹#›</a:t>
            </a:fld>
            <a:endParaRPr lang="en-US"/>
          </a:p>
        </p:txBody>
      </p:sp>
    </p:spTree>
    <p:extLst>
      <p:ext uri="{BB962C8B-B14F-4D97-AF65-F5344CB8AC3E}">
        <p14:creationId xmlns:p14="http://schemas.microsoft.com/office/powerpoint/2010/main" val="2557496353"/>
      </p:ext>
    </p:extLst>
  </p:cSld>
  <p:clrMapOvr>
    <a:masterClrMapping/>
  </p:clrMapOvr>
  <p:transition spd="med">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Mental Health Impairments</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defRPr>
            </a:lvl1pPr>
          </a:lstStyle>
          <a:p>
            <a:pPr>
              <a:defRPr/>
            </a:pPr>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vl1pPr>
          </a:lstStyle>
          <a:p>
            <a:pPr>
              <a:defRPr/>
            </a:pPr>
            <a:fld id="{5F2915BC-F9B8-4CEA-A28D-F7C677C542D0}" type="slidenum">
              <a:rPr lang="en-US"/>
              <a:pPr>
                <a:defRPr/>
              </a:pPr>
              <a:t>‹#›</a:t>
            </a:fld>
            <a:endParaRPr lang="en-US"/>
          </a:p>
        </p:txBody>
      </p:sp>
    </p:spTree>
    <p:extLst>
      <p:ext uri="{BB962C8B-B14F-4D97-AF65-F5344CB8AC3E}">
        <p14:creationId xmlns:p14="http://schemas.microsoft.com/office/powerpoint/2010/main" val="2872440542"/>
      </p:ext>
    </p:extLst>
  </p:cSld>
  <p:clrMapOvr>
    <a:masterClrMapping/>
  </p:clrMapOvr>
  <p:transition spd="med">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Arial" charset="0"/>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EFFC22AE-B21C-438F-BF8A-3020494B559E}" type="slidenum">
              <a:rPr lang="en-US"/>
              <a:pPr>
                <a:defRPr/>
              </a:pPr>
              <a:t>‹#›</a:t>
            </a:fld>
            <a:endParaRPr lang="en-US"/>
          </a:p>
        </p:txBody>
      </p:sp>
    </p:spTree>
    <p:extLst>
      <p:ext uri="{BB962C8B-B14F-4D97-AF65-F5344CB8AC3E}">
        <p14:creationId xmlns:p14="http://schemas.microsoft.com/office/powerpoint/2010/main" val="2631463787"/>
      </p:ext>
    </p:extLst>
  </p:cSld>
  <p:clrMapOvr>
    <a:masterClrMapping/>
  </p:clrMapOvr>
  <p:transition spd="med">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pPr>
              <a:defRPr/>
            </a:pPr>
            <a:fld id="{F326E5E3-6E14-480A-B98F-219C46DDF117}" type="slidenum">
              <a:rPr lang="en-US"/>
              <a:pPr>
                <a:defRPr/>
              </a:pPr>
              <a:t>‹#›</a:t>
            </a:fld>
            <a:endParaRPr lang="en-US"/>
          </a:p>
        </p:txBody>
      </p:sp>
    </p:spTree>
    <p:extLst>
      <p:ext uri="{BB962C8B-B14F-4D97-AF65-F5344CB8AC3E}">
        <p14:creationId xmlns:p14="http://schemas.microsoft.com/office/powerpoint/2010/main" val="1020973660"/>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5" name="Slide Number Placeholder 5"/>
          <p:cNvSpPr>
            <a:spLocks noGrp="1"/>
          </p:cNvSpPr>
          <p:nvPr>
            <p:ph type="sldNum" sz="quarter" idx="10"/>
          </p:nvPr>
        </p:nvSpPr>
        <p:spPr/>
        <p:txBody>
          <a:bodyPr/>
          <a:lstStyle>
            <a:lvl1pPr eaLnBrk="0" hangingPunct="0">
              <a:defRPr/>
            </a:lvl1pPr>
          </a:lstStyle>
          <a:p>
            <a:pPr>
              <a:defRPr/>
            </a:pPr>
            <a:fld id="{7AD37D2D-6A4A-4BE3-9777-F444F5A1BC18}" type="slidenum">
              <a:rPr lang="en-US"/>
              <a:pPr>
                <a:defRPr/>
              </a:pPr>
              <a:t>‹#›</a:t>
            </a:fld>
            <a:endParaRPr lang="en-US"/>
          </a:p>
        </p:txBody>
      </p:sp>
    </p:spTree>
    <p:extLst>
      <p:ext uri="{BB962C8B-B14F-4D97-AF65-F5344CB8AC3E}">
        <p14:creationId xmlns:p14="http://schemas.microsoft.com/office/powerpoint/2010/main" val="477501885"/>
      </p:ext>
    </p:extLst>
  </p:cSld>
  <p:clrMapOvr>
    <a:masterClrMapping/>
  </p:clrMapOvr>
  <p:transition spd="med">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pPr>
              <a:defRPr/>
            </a:pPr>
            <a:fld id="{9E4379F4-CCE7-4769-B2FA-743C43A6A1F5}" type="slidenum">
              <a:rPr lang="en-US"/>
              <a:pPr>
                <a:defRPr/>
              </a:pPr>
              <a:t>‹#›</a:t>
            </a:fld>
            <a:endParaRPr lang="en-US"/>
          </a:p>
        </p:txBody>
      </p:sp>
    </p:spTree>
    <p:extLst>
      <p:ext uri="{BB962C8B-B14F-4D97-AF65-F5344CB8AC3E}">
        <p14:creationId xmlns:p14="http://schemas.microsoft.com/office/powerpoint/2010/main" val="2644145203"/>
      </p:ext>
    </p:extLst>
  </p:cSld>
  <p:clrMapOvr>
    <a:masterClrMapping/>
  </p:clrMapOvr>
  <p:transition spd="med">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pPr>
              <a:defRPr/>
            </a:pPr>
            <a:fld id="{A1741D19-2204-4E84-BB83-E235FAF452E3}" type="slidenum">
              <a:rPr lang="en-US"/>
              <a:pPr>
                <a:defRPr/>
              </a:pPr>
              <a:t>‹#›</a:t>
            </a:fld>
            <a:endParaRPr lang="en-US"/>
          </a:p>
        </p:txBody>
      </p:sp>
    </p:spTree>
    <p:extLst>
      <p:ext uri="{BB962C8B-B14F-4D97-AF65-F5344CB8AC3E}">
        <p14:creationId xmlns:p14="http://schemas.microsoft.com/office/powerpoint/2010/main" val="833474239"/>
      </p:ext>
    </p:extLst>
  </p:cSld>
  <p:clrMapOvr>
    <a:masterClrMapping/>
  </p:clrMapOvr>
  <p:transition spd="med">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pPr>
              <a:defRPr/>
            </a:pPr>
            <a:fld id="{9C08018D-9F03-4E3D-B8DE-FE2E3E9ED726}" type="slidenum">
              <a:rPr lang="en-US"/>
              <a:pPr>
                <a:defRPr/>
              </a:pPr>
              <a:t>‹#›</a:t>
            </a:fld>
            <a:endParaRPr lang="en-US"/>
          </a:p>
        </p:txBody>
      </p:sp>
    </p:spTree>
    <p:extLst>
      <p:ext uri="{BB962C8B-B14F-4D97-AF65-F5344CB8AC3E}">
        <p14:creationId xmlns:p14="http://schemas.microsoft.com/office/powerpoint/2010/main" val="1506960538"/>
      </p:ext>
    </p:extLst>
  </p:cSld>
  <p:clrMapOvr>
    <a:masterClrMapping/>
  </p:clrMapOvr>
  <p:transition spd="med">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pPr>
              <a:defRPr/>
            </a:pPr>
            <a:fld id="{B31A6361-5D0E-4323-8BA8-269BCC0BB8B0}" type="slidenum">
              <a:rPr lang="en-US"/>
              <a:pPr>
                <a:defRPr/>
              </a:pPr>
              <a:t>‹#›</a:t>
            </a:fld>
            <a:endParaRPr lang="en-US"/>
          </a:p>
        </p:txBody>
      </p:sp>
    </p:spTree>
    <p:extLst>
      <p:ext uri="{BB962C8B-B14F-4D97-AF65-F5344CB8AC3E}">
        <p14:creationId xmlns:p14="http://schemas.microsoft.com/office/powerpoint/2010/main" val="3286686309"/>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pPr>
              <a:defRPr/>
            </a:pPr>
            <a:fld id="{2622555F-5852-4B15-9C50-8F6F6E80FB47}" type="slidenum">
              <a:rPr lang="en-US"/>
              <a:pPr>
                <a:defRPr/>
              </a:pPr>
              <a:t>‹#›</a:t>
            </a:fld>
            <a:endParaRPr lang="en-US"/>
          </a:p>
        </p:txBody>
      </p:sp>
    </p:spTree>
    <p:extLst>
      <p:ext uri="{BB962C8B-B14F-4D97-AF65-F5344CB8AC3E}">
        <p14:creationId xmlns:p14="http://schemas.microsoft.com/office/powerpoint/2010/main" val="406078693"/>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vl1pPr>
          </a:lstStyle>
          <a:p>
            <a:pPr>
              <a:defRPr/>
            </a:pPr>
            <a:fld id="{B3002F1B-5D27-43A7-9797-FA5FC7FFDB30}" type="slidenum">
              <a:rPr lang="en-US"/>
              <a:pPr>
                <a:defRPr/>
              </a:pPr>
              <a:t>‹#›</a:t>
            </a:fld>
            <a:endParaRPr lang="en-US"/>
          </a:p>
        </p:txBody>
      </p:sp>
    </p:spTree>
    <p:extLst>
      <p:ext uri="{BB962C8B-B14F-4D97-AF65-F5344CB8AC3E}">
        <p14:creationId xmlns:p14="http://schemas.microsoft.com/office/powerpoint/2010/main" val="1089406432"/>
      </p:ext>
    </p:extLst>
  </p:cSld>
  <p:clrMapOvr>
    <a:masterClrMapping/>
  </p:clrMapOvr>
  <p:transition spd="slow">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200"/>
              </a:spcBef>
              <a:defRPr/>
            </a:pPr>
            <a:endParaRPr lang="en-US" sz="3000" b="1">
              <a:solidFill>
                <a:srgbClr val="002C5F"/>
              </a:solidFill>
              <a:cs typeface="Arial" panose="020B0604020202020204" pitchFamily="34"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vl1pPr>
          </a:lstStyle>
          <a:p>
            <a:pPr>
              <a:defRPr/>
            </a:pPr>
            <a:fld id="{1F097A47-0E5B-4195-B6E0-3C956D5D2DD0}" type="slidenum">
              <a:rPr lang="en-US"/>
              <a:pPr>
                <a:defRPr/>
              </a:pPr>
              <a:t>‹#›</a:t>
            </a:fld>
            <a:endParaRPr lang="en-US"/>
          </a:p>
        </p:txBody>
      </p:sp>
    </p:spTree>
    <p:extLst>
      <p:ext uri="{BB962C8B-B14F-4D97-AF65-F5344CB8AC3E}">
        <p14:creationId xmlns:p14="http://schemas.microsoft.com/office/powerpoint/2010/main" val="34938807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3291FBC2-B9B0-4937-9FF1-19EB5342C2D3}" type="slidenum">
              <a:rPr lang="en-US"/>
              <a:pPr>
                <a:defRPr/>
              </a:pPr>
              <a:t>‹#›</a:t>
            </a:fld>
            <a:endParaRPr lang="en-US"/>
          </a:p>
        </p:txBody>
      </p:sp>
    </p:spTree>
    <p:extLst>
      <p:ext uri="{BB962C8B-B14F-4D97-AF65-F5344CB8AC3E}">
        <p14:creationId xmlns:p14="http://schemas.microsoft.com/office/powerpoint/2010/main" val="248201890"/>
      </p:ext>
    </p:extLst>
  </p:cSld>
  <p:clrMapOvr>
    <a:masterClrMapping/>
  </p:clrMapOvr>
  <p:transition spd="slow">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D1E43687-D80B-4CE2-9C48-17240FAC743C}" type="slidenum">
              <a:rPr lang="en-US"/>
              <a:pPr>
                <a:defRPr/>
              </a:pPr>
              <a:t>‹#›</a:t>
            </a:fld>
            <a:endParaRPr lang="en-US"/>
          </a:p>
        </p:txBody>
      </p:sp>
    </p:spTree>
    <p:extLst>
      <p:ext uri="{BB962C8B-B14F-4D97-AF65-F5344CB8AC3E}">
        <p14:creationId xmlns:p14="http://schemas.microsoft.com/office/powerpoint/2010/main" val="2415249578"/>
      </p:ext>
    </p:extLst>
  </p:cSld>
  <p:clrMapOvr>
    <a:masterClrMapping/>
  </p:clrMapOvr>
  <p:transition spd="slow">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fld id="{18C2E481-614D-4E56-BDED-CBA52F3F78B1}" type="slidenum">
              <a:rPr lang="en-US"/>
              <a:pPr>
                <a:defRPr/>
              </a:pPr>
              <a:t>‹#›</a:t>
            </a:fld>
            <a:endParaRPr lang="en-US"/>
          </a:p>
        </p:txBody>
      </p:sp>
    </p:spTree>
    <p:extLst>
      <p:ext uri="{BB962C8B-B14F-4D97-AF65-F5344CB8AC3E}">
        <p14:creationId xmlns:p14="http://schemas.microsoft.com/office/powerpoint/2010/main" val="453338651"/>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Mental Health Impairments</a:t>
            </a:r>
          </a:p>
        </p:txBody>
      </p:sp>
      <p:sp>
        <p:nvSpPr>
          <p:cNvPr id="5" name="Slide Number Placeholder 5"/>
          <p:cNvSpPr>
            <a:spLocks noGrp="1"/>
          </p:cNvSpPr>
          <p:nvPr>
            <p:ph type="sldNum" sz="quarter" idx="10"/>
          </p:nvPr>
        </p:nvSpPr>
        <p:spPr/>
        <p:txBody>
          <a:bodyPr/>
          <a:lstStyle>
            <a:lvl1pPr eaLnBrk="0" hangingPunct="0">
              <a:defRPr/>
            </a:lvl1pPr>
          </a:lstStyle>
          <a:p>
            <a:pPr>
              <a:defRPr/>
            </a:pPr>
            <a:fld id="{19EAC2D0-3DE6-45BB-B370-5429062AA0C3}" type="slidenum">
              <a:rPr lang="en-US"/>
              <a:pPr>
                <a:defRPr/>
              </a:pPr>
              <a:t>‹#›</a:t>
            </a:fld>
            <a:endParaRPr lang="en-US"/>
          </a:p>
        </p:txBody>
      </p:sp>
    </p:spTree>
    <p:extLst>
      <p:ext uri="{BB962C8B-B14F-4D97-AF65-F5344CB8AC3E}">
        <p14:creationId xmlns:p14="http://schemas.microsoft.com/office/powerpoint/2010/main" val="1581928187"/>
      </p:ext>
    </p:extLst>
  </p:cSld>
  <p:clrMapOvr>
    <a:masterClrMapping/>
  </p:clrMapOvr>
  <p:transition spd="med">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291DBD-6295-4327-9E94-83A5CAB17B26}" type="slidenum">
              <a:rPr lang="en-US"/>
              <a:pPr>
                <a:defRPr/>
              </a:pPr>
              <a:t>‹#›</a:t>
            </a:fld>
            <a:endParaRPr lang="en-US"/>
          </a:p>
        </p:txBody>
      </p:sp>
    </p:spTree>
    <p:extLst>
      <p:ext uri="{BB962C8B-B14F-4D97-AF65-F5344CB8AC3E}">
        <p14:creationId xmlns:p14="http://schemas.microsoft.com/office/powerpoint/2010/main" val="4038383870"/>
      </p:ext>
    </p:extLst>
  </p:cSld>
  <p:clrMapOvr>
    <a:masterClrMapping/>
  </p:clrMapOvr>
  <p:transition spd="slow">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CF4F1A-2179-4462-BBE3-AAA4F66B081F}" type="slidenum">
              <a:rPr lang="en-US"/>
              <a:pPr>
                <a:defRPr/>
              </a:pPr>
              <a:t>‹#›</a:t>
            </a:fld>
            <a:endParaRPr lang="en-US"/>
          </a:p>
        </p:txBody>
      </p:sp>
    </p:spTree>
    <p:extLst>
      <p:ext uri="{BB962C8B-B14F-4D97-AF65-F5344CB8AC3E}">
        <p14:creationId xmlns:p14="http://schemas.microsoft.com/office/powerpoint/2010/main" val="2277443057"/>
      </p:ext>
    </p:extLst>
  </p:cSld>
  <p:clrMapOvr>
    <a:masterClrMapping/>
  </p:clrMapOvr>
  <p:transition spd="slow">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595877DF-6ED5-4838-9075-94CA1D7AA813}" type="slidenum">
              <a:rPr lang="en-US"/>
              <a:pPr>
                <a:defRPr/>
              </a:pPr>
              <a:t>‹#›</a:t>
            </a:fld>
            <a:endParaRPr lang="en-US"/>
          </a:p>
        </p:txBody>
      </p:sp>
    </p:spTree>
    <p:extLst>
      <p:ext uri="{BB962C8B-B14F-4D97-AF65-F5344CB8AC3E}">
        <p14:creationId xmlns:p14="http://schemas.microsoft.com/office/powerpoint/2010/main" val="3585897066"/>
      </p:ext>
    </p:extLst>
  </p:cSld>
  <p:clrMapOvr>
    <a:masterClrMapping/>
  </p:clrMapOvr>
  <p:transition spd="slow">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AD9207AA-ECA0-4360-9B8E-CA8CF3C3C8D6}" type="slidenum">
              <a:rPr lang="en-US"/>
              <a:pPr>
                <a:defRPr/>
              </a:pPr>
              <a:t>‹#›</a:t>
            </a:fld>
            <a:endParaRPr lang="en-US"/>
          </a:p>
        </p:txBody>
      </p:sp>
    </p:spTree>
    <p:extLst>
      <p:ext uri="{BB962C8B-B14F-4D97-AF65-F5344CB8AC3E}">
        <p14:creationId xmlns:p14="http://schemas.microsoft.com/office/powerpoint/2010/main" val="601617996"/>
      </p:ext>
    </p:extLst>
  </p:cSld>
  <p:clrMapOvr>
    <a:masterClrMapping/>
  </p:clrMapOvr>
  <p:transition spd="slow">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9DE84566-1063-4A05-B571-E11273018864}" type="slidenum">
              <a:rPr lang="en-US"/>
              <a:pPr>
                <a:defRPr/>
              </a:pPr>
              <a:t>‹#›</a:t>
            </a:fld>
            <a:endParaRPr lang="en-US"/>
          </a:p>
        </p:txBody>
      </p:sp>
    </p:spTree>
    <p:extLst>
      <p:ext uri="{BB962C8B-B14F-4D97-AF65-F5344CB8AC3E}">
        <p14:creationId xmlns:p14="http://schemas.microsoft.com/office/powerpoint/2010/main" val="406924863"/>
      </p:ext>
    </p:extLst>
  </p:cSld>
  <p:clrMapOvr>
    <a:masterClrMapping/>
  </p:clrMapOvr>
  <p:transition spd="slow">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5250B0F8-7C91-4F61-9828-B87FEC34BD5A}" type="slidenum">
              <a:rPr lang="en-US"/>
              <a:pPr>
                <a:defRPr/>
              </a:pPr>
              <a:t>‹#›</a:t>
            </a:fld>
            <a:endParaRPr lang="en-US"/>
          </a:p>
        </p:txBody>
      </p:sp>
    </p:spTree>
    <p:extLst>
      <p:ext uri="{BB962C8B-B14F-4D97-AF65-F5344CB8AC3E}">
        <p14:creationId xmlns:p14="http://schemas.microsoft.com/office/powerpoint/2010/main" val="589431975"/>
      </p:ext>
    </p:extLst>
  </p:cSld>
  <p:clrMapOvr>
    <a:masterClrMapping/>
  </p:clrMapOvr>
  <p:transition spd="slow">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5040E826-8FA8-4A4F-BE57-CF95F877A76A}" type="slidenum">
              <a:rPr lang="en-US"/>
              <a:pPr>
                <a:defRPr/>
              </a:pPr>
              <a:t>‹#›</a:t>
            </a:fld>
            <a:endParaRPr lang="en-US"/>
          </a:p>
        </p:txBody>
      </p:sp>
    </p:spTree>
    <p:extLst>
      <p:ext uri="{BB962C8B-B14F-4D97-AF65-F5344CB8AC3E}">
        <p14:creationId xmlns:p14="http://schemas.microsoft.com/office/powerpoint/2010/main" val="4114494486"/>
      </p:ext>
    </p:extLst>
  </p:cSld>
  <p:clrMapOvr>
    <a:masterClrMapping/>
  </p:clrMapOvr>
  <p:transition spd="slow">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C039A0D5-4542-4E64-A4FC-FB2B3EC7A142}" type="slidenum">
              <a:rPr lang="en-US"/>
              <a:pPr>
                <a:defRPr/>
              </a:pPr>
              <a:t>‹#›</a:t>
            </a:fld>
            <a:endParaRPr lang="en-US"/>
          </a:p>
        </p:txBody>
      </p:sp>
    </p:spTree>
    <p:extLst>
      <p:ext uri="{BB962C8B-B14F-4D97-AF65-F5344CB8AC3E}">
        <p14:creationId xmlns:p14="http://schemas.microsoft.com/office/powerpoint/2010/main" val="1209934678"/>
      </p:ext>
    </p:extLst>
  </p:cSld>
  <p:clrMapOvr>
    <a:masterClrMapping/>
  </p:clrMapOvr>
  <p:transition spd="slow">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AC48A39B-549E-407F-9EA0-0C208B4F3A0F}" type="slidenum">
              <a:rPr lang="en-US"/>
              <a:pPr>
                <a:defRPr/>
              </a:pPr>
              <a:t>‹#›</a:t>
            </a:fld>
            <a:endParaRPr lang="en-US"/>
          </a:p>
        </p:txBody>
      </p:sp>
    </p:spTree>
    <p:extLst>
      <p:ext uri="{BB962C8B-B14F-4D97-AF65-F5344CB8AC3E}">
        <p14:creationId xmlns:p14="http://schemas.microsoft.com/office/powerpoint/2010/main" val="890777869"/>
      </p:ext>
    </p:extLst>
  </p:cSld>
  <p:clrMapOvr>
    <a:masterClrMapping/>
  </p:clrMapOvr>
  <p:transition spd="slow">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0E9756FB-01AE-408D-8DCF-C0E34D8AAF56}" type="slidenum">
              <a:rPr lang="en-US"/>
              <a:pPr>
                <a:defRPr/>
              </a:pPr>
              <a:t>‹#›</a:t>
            </a:fld>
            <a:endParaRPr lang="en-US"/>
          </a:p>
        </p:txBody>
      </p:sp>
    </p:spTree>
    <p:extLst>
      <p:ext uri="{BB962C8B-B14F-4D97-AF65-F5344CB8AC3E}">
        <p14:creationId xmlns:p14="http://schemas.microsoft.com/office/powerpoint/2010/main" val="3278064657"/>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Mental Health Impairments</a:t>
            </a:r>
          </a:p>
        </p:txBody>
      </p:sp>
      <p:sp>
        <p:nvSpPr>
          <p:cNvPr id="6" name="Slide Number Placeholder 5"/>
          <p:cNvSpPr>
            <a:spLocks noGrp="1"/>
          </p:cNvSpPr>
          <p:nvPr>
            <p:ph type="sldNum" sz="quarter" idx="10"/>
          </p:nvPr>
        </p:nvSpPr>
        <p:spPr/>
        <p:txBody>
          <a:bodyPr/>
          <a:lstStyle>
            <a:lvl1pPr eaLnBrk="0" hangingPunct="0">
              <a:defRPr/>
            </a:lvl1pPr>
          </a:lstStyle>
          <a:p>
            <a:pPr>
              <a:defRPr/>
            </a:pPr>
            <a:fld id="{FDAD64BC-F425-45FE-94C8-B1E60FBA1D12}" type="slidenum">
              <a:rPr lang="en-US"/>
              <a:pPr>
                <a:defRPr/>
              </a:pPr>
              <a:t>‹#›</a:t>
            </a:fld>
            <a:endParaRPr lang="en-US"/>
          </a:p>
        </p:txBody>
      </p:sp>
    </p:spTree>
    <p:extLst>
      <p:ext uri="{BB962C8B-B14F-4D97-AF65-F5344CB8AC3E}">
        <p14:creationId xmlns:p14="http://schemas.microsoft.com/office/powerpoint/2010/main" val="3214249391"/>
      </p:ext>
    </p:extLst>
  </p:cSld>
  <p:clrMapOvr>
    <a:masterClrMapping/>
  </p:clrMapOvr>
  <p:transition spd="med">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775173BF-60C2-478A-9B3C-04F328736B19}" type="slidenum">
              <a:rPr lang="en-US"/>
              <a:pPr>
                <a:defRPr/>
              </a:pPr>
              <a:t>‹#›</a:t>
            </a:fld>
            <a:endParaRPr lang="en-US"/>
          </a:p>
        </p:txBody>
      </p:sp>
    </p:spTree>
    <p:extLst>
      <p:ext uri="{BB962C8B-B14F-4D97-AF65-F5344CB8AC3E}">
        <p14:creationId xmlns:p14="http://schemas.microsoft.com/office/powerpoint/2010/main" val="1692101525"/>
      </p:ext>
    </p:extLst>
  </p:cSld>
  <p:clrMapOvr>
    <a:masterClrMapping/>
  </p:clrMapOvr>
  <p:transition spd="slow">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2087CD35-711D-4D66-844A-8CD1731A6BB9}" type="slidenum">
              <a:rPr lang="en-US"/>
              <a:pPr>
                <a:defRPr/>
              </a:pPr>
              <a:t>‹#›</a:t>
            </a:fld>
            <a:endParaRPr lang="en-US"/>
          </a:p>
        </p:txBody>
      </p:sp>
    </p:spTree>
    <p:extLst>
      <p:ext uri="{BB962C8B-B14F-4D97-AF65-F5344CB8AC3E}">
        <p14:creationId xmlns:p14="http://schemas.microsoft.com/office/powerpoint/2010/main" val="682644296"/>
      </p:ext>
    </p:extLst>
  </p:cSld>
  <p:clrMapOvr>
    <a:masterClrMapping/>
  </p:clrMapOvr>
  <p:transition spd="slow">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8FE33702-7A78-4F2B-AC23-2C8520335F63}" type="slidenum">
              <a:rPr lang="en-US"/>
              <a:pPr>
                <a:defRPr/>
              </a:pPr>
              <a:t>‹#›</a:t>
            </a:fld>
            <a:endParaRPr lang="en-US"/>
          </a:p>
        </p:txBody>
      </p:sp>
    </p:spTree>
    <p:extLst>
      <p:ext uri="{BB962C8B-B14F-4D97-AF65-F5344CB8AC3E}">
        <p14:creationId xmlns:p14="http://schemas.microsoft.com/office/powerpoint/2010/main" val="1946868404"/>
      </p:ext>
    </p:extLst>
  </p:cSld>
  <p:clrMapOvr>
    <a:masterClrMapping/>
  </p:clrMapOvr>
  <p:transition spd="slow">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59B65BE3-75AF-4A40-ADAA-B3C3617F3C42}" type="slidenum">
              <a:rPr lang="en-US"/>
              <a:pPr>
                <a:defRPr/>
              </a:pPr>
              <a:t>‹#›</a:t>
            </a:fld>
            <a:endParaRPr lang="en-US"/>
          </a:p>
        </p:txBody>
      </p:sp>
    </p:spTree>
    <p:extLst>
      <p:ext uri="{BB962C8B-B14F-4D97-AF65-F5344CB8AC3E}">
        <p14:creationId xmlns:p14="http://schemas.microsoft.com/office/powerpoint/2010/main" val="3618465320"/>
      </p:ext>
    </p:extLst>
  </p:cSld>
  <p:clrMapOvr>
    <a:masterClrMapping/>
  </p:clrMapOvr>
  <p:transition spd="slow">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5AEF6CBE-9415-44EE-9D25-6B019331B467}" type="slidenum">
              <a:rPr lang="en-US"/>
              <a:pPr>
                <a:defRPr/>
              </a:pPr>
              <a:t>‹#›</a:t>
            </a:fld>
            <a:endParaRPr lang="en-US"/>
          </a:p>
        </p:txBody>
      </p:sp>
    </p:spTree>
    <p:extLst>
      <p:ext uri="{BB962C8B-B14F-4D97-AF65-F5344CB8AC3E}">
        <p14:creationId xmlns:p14="http://schemas.microsoft.com/office/powerpoint/2010/main" val="4084810160"/>
      </p:ext>
    </p:extLst>
  </p:cSld>
  <p:clrMapOvr>
    <a:masterClrMapping/>
  </p:clrMapOvr>
  <p:transition spd="slow">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60555C94-A9B4-4608-A645-101EC247AA11}" type="slidenum">
              <a:rPr lang="en-US"/>
              <a:pPr>
                <a:defRPr/>
              </a:pPr>
              <a:t>‹#›</a:t>
            </a:fld>
            <a:endParaRPr lang="en-US"/>
          </a:p>
        </p:txBody>
      </p:sp>
    </p:spTree>
    <p:extLst>
      <p:ext uri="{BB962C8B-B14F-4D97-AF65-F5344CB8AC3E}">
        <p14:creationId xmlns:p14="http://schemas.microsoft.com/office/powerpoint/2010/main" val="1614368081"/>
      </p:ext>
    </p:extLst>
  </p:cSld>
  <p:clrMapOvr>
    <a:masterClrMapping/>
  </p:clrMapOvr>
  <p:transition spd="slow">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D4507153-7DAA-436B-9425-D9601480CDA5}" type="slidenum">
              <a:rPr lang="en-US"/>
              <a:pPr>
                <a:defRPr/>
              </a:pPr>
              <a:t>‹#›</a:t>
            </a:fld>
            <a:endParaRPr lang="en-US"/>
          </a:p>
        </p:txBody>
      </p:sp>
    </p:spTree>
    <p:extLst>
      <p:ext uri="{BB962C8B-B14F-4D97-AF65-F5344CB8AC3E}">
        <p14:creationId xmlns:p14="http://schemas.microsoft.com/office/powerpoint/2010/main" val="1359402710"/>
      </p:ext>
    </p:extLst>
  </p:cSld>
  <p:clrMapOvr>
    <a:masterClrMapping/>
  </p:clrMapOvr>
  <p:transition spd="slow">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FD7AF4CB-CB3B-4691-B441-3B3821AF7BB8}" type="slidenum">
              <a:rPr lang="en-US"/>
              <a:pPr>
                <a:defRPr/>
              </a:pPr>
              <a:t>‹#›</a:t>
            </a:fld>
            <a:endParaRPr lang="en-US"/>
          </a:p>
        </p:txBody>
      </p:sp>
    </p:spTree>
    <p:extLst>
      <p:ext uri="{BB962C8B-B14F-4D97-AF65-F5344CB8AC3E}">
        <p14:creationId xmlns:p14="http://schemas.microsoft.com/office/powerpoint/2010/main" val="2901239389"/>
      </p:ext>
    </p:extLst>
  </p:cSld>
  <p:clrMapOvr>
    <a:masterClrMapping/>
  </p:clrMapOvr>
  <p:transition spd="slow">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4580E416-B557-4733-82D9-E5402BF2AC72}" type="slidenum">
              <a:rPr lang="en-US"/>
              <a:pPr>
                <a:defRPr/>
              </a:pPr>
              <a:t>‹#›</a:t>
            </a:fld>
            <a:endParaRPr lang="en-US"/>
          </a:p>
        </p:txBody>
      </p:sp>
    </p:spTree>
    <p:extLst>
      <p:ext uri="{BB962C8B-B14F-4D97-AF65-F5344CB8AC3E}">
        <p14:creationId xmlns:p14="http://schemas.microsoft.com/office/powerpoint/2010/main" val="3002816736"/>
      </p:ext>
    </p:extLst>
  </p:cSld>
  <p:clrMapOvr>
    <a:masterClrMapping/>
  </p:clrMapOvr>
  <p:transition spd="slow">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F90DE5AF-D887-48AB-A944-FD7DE5F87C16}" type="slidenum">
              <a:rPr lang="en-US"/>
              <a:pPr>
                <a:defRPr/>
              </a:pPr>
              <a:t>‹#›</a:t>
            </a:fld>
            <a:endParaRPr lang="en-US"/>
          </a:p>
        </p:txBody>
      </p:sp>
    </p:spTree>
    <p:extLst>
      <p:ext uri="{BB962C8B-B14F-4D97-AF65-F5344CB8AC3E}">
        <p14:creationId xmlns:p14="http://schemas.microsoft.com/office/powerpoint/2010/main" val="2313810705"/>
      </p:ext>
    </p:extLst>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Mental Health Impairments</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defRPr>
            </a:lvl1pPr>
          </a:lstStyle>
          <a:p>
            <a:pPr>
              <a:defRPr/>
            </a:pPr>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vl1pPr>
          </a:lstStyle>
          <a:p>
            <a:pPr>
              <a:defRPr/>
            </a:pPr>
            <a:fld id="{CFE58E67-7FD8-4379-840D-BCC49495DE42}" type="slidenum">
              <a:rPr lang="en-US"/>
              <a:pPr>
                <a:defRPr/>
              </a:pPr>
              <a:t>‹#›</a:t>
            </a:fld>
            <a:endParaRPr lang="en-US"/>
          </a:p>
        </p:txBody>
      </p:sp>
    </p:spTree>
    <p:extLst>
      <p:ext uri="{BB962C8B-B14F-4D97-AF65-F5344CB8AC3E}">
        <p14:creationId xmlns:p14="http://schemas.microsoft.com/office/powerpoint/2010/main" val="425190185"/>
      </p:ext>
    </p:extLst>
  </p:cSld>
  <p:clrMapOvr>
    <a:masterClrMapping/>
  </p:clrMapOvr>
  <p:transition spd="med">
    <p:zo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7C6BF3AA-3B0C-4B1E-93FF-039C19A1D9BE}" type="slidenum">
              <a:rPr lang="en-US"/>
              <a:pPr>
                <a:defRPr/>
              </a:pPr>
              <a:t>‹#›</a:t>
            </a:fld>
            <a:endParaRPr lang="en-US"/>
          </a:p>
        </p:txBody>
      </p:sp>
    </p:spTree>
    <p:extLst>
      <p:ext uri="{BB962C8B-B14F-4D97-AF65-F5344CB8AC3E}">
        <p14:creationId xmlns:p14="http://schemas.microsoft.com/office/powerpoint/2010/main" val="343977136"/>
      </p:ext>
    </p:extLst>
  </p:cSld>
  <p:clrMapOvr>
    <a:masterClrMapping/>
  </p:clrMapOvr>
  <p:transition spd="slow">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7A65E5B9-815A-406F-8DC3-7AD3C08F0851}" type="slidenum">
              <a:rPr lang="en-US"/>
              <a:pPr>
                <a:defRPr/>
              </a:pPr>
              <a:t>‹#›</a:t>
            </a:fld>
            <a:endParaRPr lang="en-US"/>
          </a:p>
        </p:txBody>
      </p:sp>
    </p:spTree>
    <p:extLst>
      <p:ext uri="{BB962C8B-B14F-4D97-AF65-F5344CB8AC3E}">
        <p14:creationId xmlns:p14="http://schemas.microsoft.com/office/powerpoint/2010/main" val="4161096856"/>
      </p:ext>
    </p:extLst>
  </p:cSld>
  <p:clrMapOvr>
    <a:masterClrMapping/>
  </p:clrMapOvr>
  <p:transition spd="slow">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4F109039-F8AE-47AB-878B-B1BAF2B989FC}" type="slidenum">
              <a:rPr lang="en-US"/>
              <a:pPr>
                <a:defRPr/>
              </a:pPr>
              <a:t>‹#›</a:t>
            </a:fld>
            <a:endParaRPr lang="en-US"/>
          </a:p>
        </p:txBody>
      </p:sp>
    </p:spTree>
    <p:extLst>
      <p:ext uri="{BB962C8B-B14F-4D97-AF65-F5344CB8AC3E}">
        <p14:creationId xmlns:p14="http://schemas.microsoft.com/office/powerpoint/2010/main" val="3849509843"/>
      </p:ext>
    </p:extLst>
  </p:cSld>
  <p:clrMapOvr>
    <a:masterClrMapping/>
  </p:clrMapOvr>
  <p:transition spd="slow">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8CC1B311-6D40-4F6C-94B1-2DBF47359679}" type="slidenum">
              <a:rPr lang="en-US"/>
              <a:pPr>
                <a:defRPr/>
              </a:pPr>
              <a:t>‹#›</a:t>
            </a:fld>
            <a:endParaRPr lang="en-US"/>
          </a:p>
        </p:txBody>
      </p:sp>
    </p:spTree>
    <p:extLst>
      <p:ext uri="{BB962C8B-B14F-4D97-AF65-F5344CB8AC3E}">
        <p14:creationId xmlns:p14="http://schemas.microsoft.com/office/powerpoint/2010/main" val="3856112107"/>
      </p:ext>
    </p:extLst>
  </p:cSld>
  <p:clrMapOvr>
    <a:masterClrMapping/>
  </p:clrMapOvr>
  <p:transition spd="slow">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8F1B480A-B358-48E5-AE13-A0C9342EFFCB}" type="slidenum">
              <a:rPr lang="en-US"/>
              <a:pPr>
                <a:defRPr/>
              </a:pPr>
              <a:t>‹#›</a:t>
            </a:fld>
            <a:endParaRPr lang="en-US"/>
          </a:p>
        </p:txBody>
      </p:sp>
    </p:spTree>
    <p:extLst>
      <p:ext uri="{BB962C8B-B14F-4D97-AF65-F5344CB8AC3E}">
        <p14:creationId xmlns:p14="http://schemas.microsoft.com/office/powerpoint/2010/main" val="1992980483"/>
      </p:ext>
    </p:extLst>
  </p:cSld>
  <p:clrMapOvr>
    <a:masterClrMapping/>
  </p:clrMapOvr>
  <p:transition spd="slow">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C9665236-103C-4E86-A50A-969066A5D6BE}" type="slidenum">
              <a:rPr lang="en-US"/>
              <a:pPr>
                <a:defRPr/>
              </a:pPr>
              <a:t>‹#›</a:t>
            </a:fld>
            <a:endParaRPr lang="en-US"/>
          </a:p>
        </p:txBody>
      </p:sp>
    </p:spTree>
    <p:extLst>
      <p:ext uri="{BB962C8B-B14F-4D97-AF65-F5344CB8AC3E}">
        <p14:creationId xmlns:p14="http://schemas.microsoft.com/office/powerpoint/2010/main" val="428975105"/>
      </p:ext>
    </p:extLst>
  </p:cSld>
  <p:clrMapOvr>
    <a:masterClrMapping/>
  </p:clrMapOvr>
  <p:transition spd="slow">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8537F889-38AD-45FE-B920-8730351385F9}" type="slidenum">
              <a:rPr lang="en-US"/>
              <a:pPr>
                <a:defRPr/>
              </a:pPr>
              <a:t>‹#›</a:t>
            </a:fld>
            <a:endParaRPr lang="en-US"/>
          </a:p>
        </p:txBody>
      </p:sp>
    </p:spTree>
    <p:extLst>
      <p:ext uri="{BB962C8B-B14F-4D97-AF65-F5344CB8AC3E}">
        <p14:creationId xmlns:p14="http://schemas.microsoft.com/office/powerpoint/2010/main" val="3989054961"/>
      </p:ext>
    </p:extLst>
  </p:cSld>
  <p:clrMapOvr>
    <a:masterClrMapping/>
  </p:clrMapOvr>
  <p:transition spd="slow">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DEF275BF-0D9E-4157-B864-6BEF995C4C0F}" type="slidenum">
              <a:rPr lang="en-US"/>
              <a:pPr>
                <a:defRPr/>
              </a:pPr>
              <a:t>‹#›</a:t>
            </a:fld>
            <a:endParaRPr lang="en-US"/>
          </a:p>
        </p:txBody>
      </p:sp>
    </p:spTree>
    <p:extLst>
      <p:ext uri="{BB962C8B-B14F-4D97-AF65-F5344CB8AC3E}">
        <p14:creationId xmlns:p14="http://schemas.microsoft.com/office/powerpoint/2010/main" val="3595410789"/>
      </p:ext>
    </p:extLst>
  </p:cSld>
  <p:clrMapOvr>
    <a:masterClrMapping/>
  </p:clrMapOvr>
  <p:transition spd="slow">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A7A213F7-FADF-46C8-B2F6-5C445EA8D1AE}" type="slidenum">
              <a:rPr lang="en-US"/>
              <a:pPr>
                <a:defRPr/>
              </a:pPr>
              <a:t>‹#›</a:t>
            </a:fld>
            <a:endParaRPr lang="en-US"/>
          </a:p>
        </p:txBody>
      </p:sp>
    </p:spTree>
    <p:extLst>
      <p:ext uri="{BB962C8B-B14F-4D97-AF65-F5344CB8AC3E}">
        <p14:creationId xmlns:p14="http://schemas.microsoft.com/office/powerpoint/2010/main" val="647314120"/>
      </p:ext>
    </p:extLst>
  </p:cSld>
  <p:clrMapOvr>
    <a:masterClrMapping/>
  </p:clrMapOvr>
  <p:transition spd="slow">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E99FA3ED-9040-4A6D-B922-1F63DE333BBF}" type="slidenum">
              <a:rPr lang="en-US"/>
              <a:pPr>
                <a:defRPr/>
              </a:pPr>
              <a:t>‹#›</a:t>
            </a:fld>
            <a:endParaRPr lang="en-US"/>
          </a:p>
        </p:txBody>
      </p:sp>
    </p:spTree>
    <p:extLst>
      <p:ext uri="{BB962C8B-B14F-4D97-AF65-F5344CB8AC3E}">
        <p14:creationId xmlns:p14="http://schemas.microsoft.com/office/powerpoint/2010/main" val="1819807805"/>
      </p:ext>
    </p:extLst>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Arial" charset="0"/>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8E39CF6D-EE2D-44C4-A5B9-4EDEC9B91166}" type="slidenum">
              <a:rPr lang="en-US"/>
              <a:pPr>
                <a:defRPr/>
              </a:pPr>
              <a:t>‹#›</a:t>
            </a:fld>
            <a:endParaRPr lang="en-US"/>
          </a:p>
        </p:txBody>
      </p:sp>
    </p:spTree>
    <p:extLst>
      <p:ext uri="{BB962C8B-B14F-4D97-AF65-F5344CB8AC3E}">
        <p14:creationId xmlns:p14="http://schemas.microsoft.com/office/powerpoint/2010/main" val="2234635566"/>
      </p:ext>
    </p:extLst>
  </p:cSld>
  <p:clrMapOvr>
    <a:masterClrMapping/>
  </p:clrMapOvr>
  <p:transition spd="med">
    <p:zo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1287494F-50B2-4677-A1C2-6F0A2B3BE7EB}" type="slidenum">
              <a:rPr lang="en-US"/>
              <a:pPr>
                <a:defRPr/>
              </a:pPr>
              <a:t>‹#›</a:t>
            </a:fld>
            <a:endParaRPr lang="en-US"/>
          </a:p>
        </p:txBody>
      </p:sp>
    </p:spTree>
    <p:extLst>
      <p:ext uri="{BB962C8B-B14F-4D97-AF65-F5344CB8AC3E}">
        <p14:creationId xmlns:p14="http://schemas.microsoft.com/office/powerpoint/2010/main" val="2011566858"/>
      </p:ext>
    </p:extLst>
  </p:cSld>
  <p:clrMapOvr>
    <a:masterClrMapping/>
  </p:clrMapOvr>
  <p:transition spd="slow">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86C6A776-8DC8-4824-957C-B48A25F0DF71}" type="slidenum">
              <a:rPr lang="en-US"/>
              <a:pPr>
                <a:defRPr/>
              </a:pPr>
              <a:t>‹#›</a:t>
            </a:fld>
            <a:endParaRPr lang="en-US"/>
          </a:p>
        </p:txBody>
      </p:sp>
    </p:spTree>
    <p:extLst>
      <p:ext uri="{BB962C8B-B14F-4D97-AF65-F5344CB8AC3E}">
        <p14:creationId xmlns:p14="http://schemas.microsoft.com/office/powerpoint/2010/main" val="4232623831"/>
      </p:ext>
    </p:extLst>
  </p:cSld>
  <p:clrMapOvr>
    <a:masterClrMapping/>
  </p:clrMapOvr>
  <p:transition spd="slow">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1966550F-CBB6-479A-96AC-6086593178D2}" type="slidenum">
              <a:rPr lang="en-US"/>
              <a:pPr>
                <a:defRPr/>
              </a:pPr>
              <a:t>‹#›</a:t>
            </a:fld>
            <a:endParaRPr lang="en-US"/>
          </a:p>
        </p:txBody>
      </p:sp>
    </p:spTree>
    <p:extLst>
      <p:ext uri="{BB962C8B-B14F-4D97-AF65-F5344CB8AC3E}">
        <p14:creationId xmlns:p14="http://schemas.microsoft.com/office/powerpoint/2010/main" val="2448872079"/>
      </p:ext>
    </p:extLst>
  </p:cSld>
  <p:clrMapOvr>
    <a:masterClrMapping/>
  </p:clrMapOvr>
  <p:transition spd="slow">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088C6B67-5410-43CD-802D-640DDE3C1823}" type="slidenum">
              <a:rPr lang="en-US"/>
              <a:pPr>
                <a:defRPr/>
              </a:pPr>
              <a:t>‹#›</a:t>
            </a:fld>
            <a:endParaRPr lang="en-US"/>
          </a:p>
        </p:txBody>
      </p:sp>
    </p:spTree>
    <p:extLst>
      <p:ext uri="{BB962C8B-B14F-4D97-AF65-F5344CB8AC3E}">
        <p14:creationId xmlns:p14="http://schemas.microsoft.com/office/powerpoint/2010/main" val="470201365"/>
      </p:ext>
    </p:extLst>
  </p:cSld>
  <p:clrMapOvr>
    <a:masterClrMapping/>
  </p:clrMapOvr>
  <p:transition spd="slow">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93365860-FF70-4558-ADF6-11C9C8B78AC8}" type="slidenum">
              <a:rPr lang="en-US"/>
              <a:pPr>
                <a:defRPr/>
              </a:pPr>
              <a:t>‹#›</a:t>
            </a:fld>
            <a:endParaRPr lang="en-US"/>
          </a:p>
        </p:txBody>
      </p:sp>
    </p:spTree>
    <p:extLst>
      <p:ext uri="{BB962C8B-B14F-4D97-AF65-F5344CB8AC3E}">
        <p14:creationId xmlns:p14="http://schemas.microsoft.com/office/powerpoint/2010/main" val="3763779229"/>
      </p:ext>
    </p:extLst>
  </p:cSld>
  <p:clrMapOvr>
    <a:masterClrMapping/>
  </p:clrMapOvr>
  <p:transition spd="slow">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C1B0C86E-7ECC-4BDD-B6EB-D9ED45BD566E}" type="slidenum">
              <a:rPr lang="en-US"/>
              <a:pPr>
                <a:defRPr/>
              </a:pPr>
              <a:t>‹#›</a:t>
            </a:fld>
            <a:endParaRPr lang="en-US"/>
          </a:p>
        </p:txBody>
      </p:sp>
    </p:spTree>
    <p:extLst>
      <p:ext uri="{BB962C8B-B14F-4D97-AF65-F5344CB8AC3E}">
        <p14:creationId xmlns:p14="http://schemas.microsoft.com/office/powerpoint/2010/main" val="3486481669"/>
      </p:ext>
    </p:extLst>
  </p:cSld>
  <p:clrMapOvr>
    <a:masterClrMapping/>
  </p:clrMapOvr>
  <p:transition spd="slow">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83EE360B-B41D-4346-8845-9AD3C3D8A948}" type="slidenum">
              <a:rPr lang="en-US"/>
              <a:pPr>
                <a:defRPr/>
              </a:pPr>
              <a:t>‹#›</a:t>
            </a:fld>
            <a:endParaRPr lang="en-US"/>
          </a:p>
        </p:txBody>
      </p:sp>
    </p:spTree>
    <p:extLst>
      <p:ext uri="{BB962C8B-B14F-4D97-AF65-F5344CB8AC3E}">
        <p14:creationId xmlns:p14="http://schemas.microsoft.com/office/powerpoint/2010/main" val="90770506"/>
      </p:ext>
    </p:extLst>
  </p:cSld>
  <p:clrMapOvr>
    <a:masterClrMapping/>
  </p:clrMapOvr>
  <p:transition spd="slow">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CF56FC30-E779-45F4-ABC3-39631B334C0E}" type="slidenum">
              <a:rPr lang="en-US"/>
              <a:pPr>
                <a:defRPr/>
              </a:pPr>
              <a:t>‹#›</a:t>
            </a:fld>
            <a:endParaRPr lang="en-US"/>
          </a:p>
        </p:txBody>
      </p:sp>
    </p:spTree>
    <p:extLst>
      <p:ext uri="{BB962C8B-B14F-4D97-AF65-F5344CB8AC3E}">
        <p14:creationId xmlns:p14="http://schemas.microsoft.com/office/powerpoint/2010/main" val="2706268716"/>
      </p:ext>
    </p:extLst>
  </p:cSld>
  <p:clrMapOvr>
    <a:masterClrMapping/>
  </p:clrMapOvr>
  <p:transition spd="slow">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0A6112DD-AEF3-4DB0-9A84-63D877A0004A}" type="slidenum">
              <a:rPr lang="en-US"/>
              <a:pPr>
                <a:defRPr/>
              </a:pPr>
              <a:t>‹#›</a:t>
            </a:fld>
            <a:endParaRPr lang="en-US"/>
          </a:p>
        </p:txBody>
      </p:sp>
    </p:spTree>
    <p:extLst>
      <p:ext uri="{BB962C8B-B14F-4D97-AF65-F5344CB8AC3E}">
        <p14:creationId xmlns:p14="http://schemas.microsoft.com/office/powerpoint/2010/main" val="3617665948"/>
      </p:ext>
    </p:extLst>
  </p:cSld>
  <p:clrMapOvr>
    <a:masterClrMapping/>
  </p:clrMapOvr>
  <p:transition spd="slow">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8D5B56E7-E624-49B3-83F8-F1B9752A2BE3}" type="slidenum">
              <a:rPr lang="en-US"/>
              <a:pPr>
                <a:defRPr/>
              </a:pPr>
              <a:t>‹#›</a:t>
            </a:fld>
            <a:endParaRPr lang="en-US"/>
          </a:p>
        </p:txBody>
      </p:sp>
    </p:spTree>
    <p:extLst>
      <p:ext uri="{BB962C8B-B14F-4D97-AF65-F5344CB8AC3E}">
        <p14:creationId xmlns:p14="http://schemas.microsoft.com/office/powerpoint/2010/main" val="2737602044"/>
      </p:ext>
    </p:extLst>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pPr>
              <a:defRPr/>
            </a:pPr>
            <a:fld id="{E50D9EFE-39A9-4CF6-AFF6-AAD33C54615C}" type="slidenum">
              <a:rPr lang="en-US"/>
              <a:pPr>
                <a:defRPr/>
              </a:pPr>
              <a:t>‹#›</a:t>
            </a:fld>
            <a:endParaRPr lang="en-US"/>
          </a:p>
        </p:txBody>
      </p:sp>
    </p:spTree>
    <p:extLst>
      <p:ext uri="{BB962C8B-B14F-4D97-AF65-F5344CB8AC3E}">
        <p14:creationId xmlns:p14="http://schemas.microsoft.com/office/powerpoint/2010/main" val="288699483"/>
      </p:ext>
    </p:extLst>
  </p:cSld>
  <p:clrMapOvr>
    <a:masterClrMapping/>
  </p:clrMapOvr>
  <p:transition spd="med">
    <p:zo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FA954724-1BD7-4DEF-9E3D-6692638C00E0}" type="slidenum">
              <a:rPr lang="en-US"/>
              <a:pPr>
                <a:defRPr/>
              </a:pPr>
              <a:t>‹#›</a:t>
            </a:fld>
            <a:endParaRPr lang="en-US"/>
          </a:p>
        </p:txBody>
      </p:sp>
    </p:spTree>
    <p:extLst>
      <p:ext uri="{BB962C8B-B14F-4D97-AF65-F5344CB8AC3E}">
        <p14:creationId xmlns:p14="http://schemas.microsoft.com/office/powerpoint/2010/main" val="2347092708"/>
      </p:ext>
    </p:extLst>
  </p:cSld>
  <p:clrMapOvr>
    <a:masterClrMapping/>
  </p:clrMapOvr>
  <p:transition spd="slow">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6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41A813ED-94B0-44FE-A61F-575132040F78}" type="slidenum">
              <a:rPr lang="en-US"/>
              <a:pPr>
                <a:defRPr/>
              </a:pPr>
              <a:t>‹#›</a:t>
            </a:fld>
            <a:endParaRPr lang="en-US"/>
          </a:p>
        </p:txBody>
      </p:sp>
    </p:spTree>
    <p:extLst>
      <p:ext uri="{BB962C8B-B14F-4D97-AF65-F5344CB8AC3E}">
        <p14:creationId xmlns:p14="http://schemas.microsoft.com/office/powerpoint/2010/main" val="2396903438"/>
      </p:ext>
    </p:extLst>
  </p:cSld>
  <p:clrMapOvr>
    <a:masterClrMapping/>
  </p:clrMapOvr>
  <p:transition spd="slow">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5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94F56AAC-5A58-4CD1-A1E6-42A6DA1E5E00}" type="slidenum">
              <a:rPr lang="en-US"/>
              <a:pPr>
                <a:defRPr/>
              </a:pPr>
              <a:t>‹#›</a:t>
            </a:fld>
            <a:endParaRPr lang="en-US"/>
          </a:p>
        </p:txBody>
      </p:sp>
    </p:spTree>
    <p:extLst>
      <p:ext uri="{BB962C8B-B14F-4D97-AF65-F5344CB8AC3E}">
        <p14:creationId xmlns:p14="http://schemas.microsoft.com/office/powerpoint/2010/main" val="1999330992"/>
      </p:ext>
    </p:extLst>
  </p:cSld>
  <p:clrMapOvr>
    <a:masterClrMapping/>
  </p:clrMapOvr>
  <p:transition spd="slow">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7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039EF4E8-C217-4460-B142-3CF0C5E19BA2}" type="slidenum">
              <a:rPr lang="en-US"/>
              <a:pPr>
                <a:defRPr/>
              </a:pPr>
              <a:t>‹#›</a:t>
            </a:fld>
            <a:endParaRPr lang="en-US"/>
          </a:p>
        </p:txBody>
      </p:sp>
    </p:spTree>
    <p:extLst>
      <p:ext uri="{BB962C8B-B14F-4D97-AF65-F5344CB8AC3E}">
        <p14:creationId xmlns:p14="http://schemas.microsoft.com/office/powerpoint/2010/main" val="881861999"/>
      </p:ext>
    </p:extLst>
  </p:cSld>
  <p:clrMapOvr>
    <a:masterClrMapping/>
  </p:clrMapOvr>
  <p:transition spd="slow">
    <p:zo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9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1F2FECB9-0278-41E9-961F-4C51EFAAE98A}" type="slidenum">
              <a:rPr lang="en-US"/>
              <a:pPr>
                <a:defRPr/>
              </a:pPr>
              <a:t>‹#›</a:t>
            </a:fld>
            <a:endParaRPr lang="en-US"/>
          </a:p>
        </p:txBody>
      </p:sp>
    </p:spTree>
    <p:extLst>
      <p:ext uri="{BB962C8B-B14F-4D97-AF65-F5344CB8AC3E}">
        <p14:creationId xmlns:p14="http://schemas.microsoft.com/office/powerpoint/2010/main" val="3627740304"/>
      </p:ext>
    </p:extLst>
  </p:cSld>
  <p:clrMapOvr>
    <a:masterClrMapping/>
  </p:clrMapOvr>
  <p:transition spd="slow">
    <p:zo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98C5F564-132B-4662-B2C0-A63D2BAAC2C7}" type="slidenum">
              <a:rPr lang="en-US"/>
              <a:pPr>
                <a:defRPr/>
              </a:pPr>
              <a:t>‹#›</a:t>
            </a:fld>
            <a:endParaRPr lang="en-US"/>
          </a:p>
        </p:txBody>
      </p:sp>
    </p:spTree>
    <p:extLst>
      <p:ext uri="{BB962C8B-B14F-4D97-AF65-F5344CB8AC3E}">
        <p14:creationId xmlns:p14="http://schemas.microsoft.com/office/powerpoint/2010/main" val="2797614434"/>
      </p:ext>
    </p:extLst>
  </p:cSld>
  <p:clrMapOvr>
    <a:masterClrMapping/>
  </p:clrMapOvr>
  <p:transition spd="med">
    <p:zo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6D68C846-AE0A-409D-BE37-71B0F1A5A383}" type="slidenum">
              <a:rPr lang="en-US"/>
              <a:pPr>
                <a:defRPr/>
              </a:pPr>
              <a:t>‹#›</a:t>
            </a:fld>
            <a:endParaRPr lang="en-US"/>
          </a:p>
        </p:txBody>
      </p:sp>
    </p:spTree>
    <p:extLst>
      <p:ext uri="{BB962C8B-B14F-4D97-AF65-F5344CB8AC3E}">
        <p14:creationId xmlns:p14="http://schemas.microsoft.com/office/powerpoint/2010/main" val="3160541515"/>
      </p:ext>
    </p:extLst>
  </p:cSld>
  <p:clrMapOvr>
    <a:masterClrMapping/>
  </p:clrMapOvr>
  <p:transition spd="slow">
    <p:zo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AE24D987-92C7-4639-A573-36026264472C}" type="slidenum">
              <a:rPr lang="en-US"/>
              <a:pPr>
                <a:defRPr/>
              </a:pPr>
              <a:t>‹#›</a:t>
            </a:fld>
            <a:endParaRPr lang="en-US"/>
          </a:p>
        </p:txBody>
      </p:sp>
    </p:spTree>
    <p:extLst>
      <p:ext uri="{BB962C8B-B14F-4D97-AF65-F5344CB8AC3E}">
        <p14:creationId xmlns:p14="http://schemas.microsoft.com/office/powerpoint/2010/main" val="2643100053"/>
      </p:ext>
    </p:extLst>
  </p:cSld>
  <p:clrMapOvr>
    <a:masterClrMapping/>
  </p:clrMapOvr>
  <p:transition spd="slow">
    <p:zo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a:defRPr/>
            </a:lvl1pPr>
          </a:lstStyle>
          <a:p>
            <a:pPr>
              <a:defRPr/>
            </a:pPr>
            <a:fld id="{B02D304B-808B-45E5-A2B1-3C03CC3F7B85}" type="slidenum">
              <a:rPr lang="en-US"/>
              <a:pPr>
                <a:defRPr/>
              </a:pPr>
              <a:t>‹#›</a:t>
            </a:fld>
            <a:endParaRPr lang="en-US"/>
          </a:p>
        </p:txBody>
      </p:sp>
    </p:spTree>
    <p:extLst>
      <p:ext uri="{BB962C8B-B14F-4D97-AF65-F5344CB8AC3E}">
        <p14:creationId xmlns:p14="http://schemas.microsoft.com/office/powerpoint/2010/main" val="3057539517"/>
      </p:ext>
    </p:extLst>
  </p:cSld>
  <p:clrMapOvr>
    <a:masterClrMapping/>
  </p:clrMapOvr>
  <p:transition spd="slow">
    <p:zo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1156D3AA-F351-4DA3-BE11-1B90454023DB}" type="slidenum">
              <a:rPr lang="en-US"/>
              <a:pPr>
                <a:defRPr/>
              </a:pPr>
              <a:t>‹#›</a:t>
            </a:fld>
            <a:endParaRPr lang="en-US"/>
          </a:p>
        </p:txBody>
      </p:sp>
    </p:spTree>
    <p:extLst>
      <p:ext uri="{BB962C8B-B14F-4D97-AF65-F5344CB8AC3E}">
        <p14:creationId xmlns:p14="http://schemas.microsoft.com/office/powerpoint/2010/main" val="3475224978"/>
      </p:ext>
    </p:extLst>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pPr>
              <a:defRPr/>
            </a:pPr>
            <a:fld id="{CBBCBC08-C6F1-4AD3-8B8D-81BFF52C8E48}" type="slidenum">
              <a:rPr lang="en-US"/>
              <a:pPr>
                <a:defRPr/>
              </a:pPr>
              <a:t>‹#›</a:t>
            </a:fld>
            <a:endParaRPr lang="en-US"/>
          </a:p>
        </p:txBody>
      </p:sp>
    </p:spTree>
    <p:extLst>
      <p:ext uri="{BB962C8B-B14F-4D97-AF65-F5344CB8AC3E}">
        <p14:creationId xmlns:p14="http://schemas.microsoft.com/office/powerpoint/2010/main" val="1409444755"/>
      </p:ext>
    </p:extLst>
  </p:cSld>
  <p:clrMapOvr>
    <a:masterClrMapping/>
  </p:clrMapOvr>
  <p:transition spd="med">
    <p:zo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42AE3377-94E3-48CA-877E-F7FF6D94B38B}" type="slidenum">
              <a:rPr lang="en-US"/>
              <a:pPr>
                <a:defRPr/>
              </a:pPr>
              <a:t>‹#›</a:t>
            </a:fld>
            <a:endParaRPr lang="en-US"/>
          </a:p>
        </p:txBody>
      </p:sp>
    </p:spTree>
    <p:extLst>
      <p:ext uri="{BB962C8B-B14F-4D97-AF65-F5344CB8AC3E}">
        <p14:creationId xmlns:p14="http://schemas.microsoft.com/office/powerpoint/2010/main" val="3678155806"/>
      </p:ext>
    </p:extLst>
  </p:cSld>
  <p:clrMapOvr>
    <a:masterClrMapping/>
  </p:clrMapOvr>
  <p:transition spd="slow">
    <p:zo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fld id="{68248F47-EAE8-4E0C-BD54-ECADEA9327D3}" type="slidenum">
              <a:rPr lang="en-US"/>
              <a:pPr>
                <a:defRPr/>
              </a:pPr>
              <a:t>‹#›</a:t>
            </a:fld>
            <a:endParaRPr lang="en-US"/>
          </a:p>
        </p:txBody>
      </p:sp>
    </p:spTree>
    <p:extLst>
      <p:ext uri="{BB962C8B-B14F-4D97-AF65-F5344CB8AC3E}">
        <p14:creationId xmlns:p14="http://schemas.microsoft.com/office/powerpoint/2010/main" val="2934701349"/>
      </p:ext>
    </p:extLst>
  </p:cSld>
  <p:clrMapOvr>
    <a:masterClrMapping/>
  </p:clrMapOvr>
  <p:transition spd="slow">
    <p:zo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D28C12-CDCB-4BEF-B15E-10EDE653A6EB}" type="slidenum">
              <a:rPr lang="en-US"/>
              <a:pPr>
                <a:defRPr/>
              </a:pPr>
              <a:t>‹#›</a:t>
            </a:fld>
            <a:endParaRPr lang="en-US"/>
          </a:p>
        </p:txBody>
      </p:sp>
    </p:spTree>
    <p:extLst>
      <p:ext uri="{BB962C8B-B14F-4D97-AF65-F5344CB8AC3E}">
        <p14:creationId xmlns:p14="http://schemas.microsoft.com/office/powerpoint/2010/main" val="3307959853"/>
      </p:ext>
    </p:extLst>
  </p:cSld>
  <p:clrMapOvr>
    <a:masterClrMapping/>
  </p:clrMapOvr>
  <p:transition spd="slow">
    <p:zo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F62255-D416-4003-A77A-357527D816A2}" type="slidenum">
              <a:rPr lang="en-US"/>
              <a:pPr>
                <a:defRPr/>
              </a:pPr>
              <a:t>‹#›</a:t>
            </a:fld>
            <a:endParaRPr lang="en-US"/>
          </a:p>
        </p:txBody>
      </p:sp>
    </p:spTree>
    <p:extLst>
      <p:ext uri="{BB962C8B-B14F-4D97-AF65-F5344CB8AC3E}">
        <p14:creationId xmlns:p14="http://schemas.microsoft.com/office/powerpoint/2010/main" val="2186199317"/>
      </p:ext>
    </p:extLst>
  </p:cSld>
  <p:clrMapOvr>
    <a:masterClrMapping/>
  </p:clrMapOvr>
  <p:transition spd="slow">
    <p:zo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A7C9CB-4165-4D73-AA31-6391DE5B4B5B}"/>
              </a:ext>
            </a:extLst>
          </p:cNvPr>
          <p:cNvSpPr txBox="1">
            <a:spLocks noChangeArrowheads="1"/>
          </p:cNvSpPr>
          <p:nvPr userDrawn="1"/>
        </p:nvSpPr>
        <p:spPr bwMode="auto">
          <a:xfrm>
            <a:off x="762000" y="457200"/>
            <a:ext cx="5410200" cy="4385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900"/>
              </a:spcBef>
              <a:defRPr/>
            </a:pPr>
            <a:endParaRPr lang="en-US" sz="225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100" b="1"/>
            </a:lvl1pPr>
            <a:lvl2pPr>
              <a:defRPr sz="1800"/>
            </a:lvl2pPr>
            <a:lvl3pPr>
              <a:defRPr sz="1500"/>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F4EF7565-4DD1-48B1-8070-F1436FEB54E8}"/>
              </a:ext>
            </a:extLst>
          </p:cNvPr>
          <p:cNvSpPr>
            <a:spLocks noGrp="1"/>
          </p:cNvSpPr>
          <p:nvPr>
            <p:ph type="sldNum" sz="quarter" idx="10"/>
          </p:nvPr>
        </p:nvSpPr>
        <p:spPr/>
        <p:txBody>
          <a:bodyPr/>
          <a:lstStyle>
            <a:lvl1pPr fontAlgn="auto">
              <a:spcBef>
                <a:spcPts val="0"/>
              </a:spcBef>
              <a:spcAft>
                <a:spcPts val="0"/>
              </a:spcAft>
              <a:defRPr>
                <a:cs typeface="+mn-cs"/>
              </a:defRPr>
            </a:lvl1pPr>
          </a:lstStyle>
          <a:p>
            <a:pPr>
              <a:defRPr/>
            </a:pPr>
            <a:fld id="{0AA4D29C-C419-4C2F-8F91-6C16CE28A651}" type="slidenum">
              <a:rPr lang="en-US" altLang="en-US"/>
              <a:pPr>
                <a:defRPr/>
              </a:pPr>
              <a:t>‹#›</a:t>
            </a:fld>
            <a:endParaRPr lang="en-US" altLang="en-US"/>
          </a:p>
        </p:txBody>
      </p:sp>
      <p:sp>
        <p:nvSpPr>
          <p:cNvPr id="2" name="Title 1">
            <a:extLst>
              <a:ext uri="{FF2B5EF4-FFF2-40B4-BE49-F238E27FC236}">
                <a16:creationId xmlns:a16="http://schemas.microsoft.com/office/drawing/2014/main" id="{76C97FF7-5B21-4BE8-8558-5A5B88FC951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87042471"/>
      </p:ext>
    </p:extLst>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pPr>
              <a:defRPr/>
            </a:pPr>
            <a:fld id="{1C18607B-A602-4631-B633-657AB7BF9C60}" type="slidenum">
              <a:rPr lang="en-US"/>
              <a:pPr>
                <a:defRPr/>
              </a:pPr>
              <a:t>‹#›</a:t>
            </a:fld>
            <a:endParaRPr lang="en-US"/>
          </a:p>
        </p:txBody>
      </p:sp>
    </p:spTree>
    <p:extLst>
      <p:ext uri="{BB962C8B-B14F-4D97-AF65-F5344CB8AC3E}">
        <p14:creationId xmlns:p14="http://schemas.microsoft.com/office/powerpoint/2010/main" val="267500040"/>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4.jpe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5.jpeg"/><Relationship Id="rId2" Type="http://schemas.openxmlformats.org/officeDocument/2006/relationships/slideLayout" Target="../slideLayouts/slideLayout15.xml"/><Relationship Id="rId16"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9" Type="http://schemas.openxmlformats.org/officeDocument/2006/relationships/slideLayout" Target="../slideLayouts/slideLayout65.xml"/><Relationship Id="rId21" Type="http://schemas.openxmlformats.org/officeDocument/2006/relationships/slideLayout" Target="../slideLayouts/slideLayout47.xml"/><Relationship Id="rId34" Type="http://schemas.openxmlformats.org/officeDocument/2006/relationships/slideLayout" Target="../slideLayouts/slideLayout60.xml"/><Relationship Id="rId42" Type="http://schemas.openxmlformats.org/officeDocument/2006/relationships/slideLayout" Target="../slideLayouts/slideLayout68.xml"/><Relationship Id="rId47" Type="http://schemas.openxmlformats.org/officeDocument/2006/relationships/slideLayout" Target="../slideLayouts/slideLayout73.xml"/><Relationship Id="rId50" Type="http://schemas.openxmlformats.org/officeDocument/2006/relationships/slideLayout" Target="../slideLayouts/slideLayout76.xml"/><Relationship Id="rId55" Type="http://schemas.openxmlformats.org/officeDocument/2006/relationships/tags" Target="../tags/tag6.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9" Type="http://schemas.openxmlformats.org/officeDocument/2006/relationships/slideLayout" Target="../slideLayouts/slideLayout55.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37" Type="http://schemas.openxmlformats.org/officeDocument/2006/relationships/slideLayout" Target="../slideLayouts/slideLayout63.xml"/><Relationship Id="rId40" Type="http://schemas.openxmlformats.org/officeDocument/2006/relationships/slideLayout" Target="../slideLayouts/slideLayout66.xml"/><Relationship Id="rId45" Type="http://schemas.openxmlformats.org/officeDocument/2006/relationships/slideLayout" Target="../slideLayouts/slideLayout71.xml"/><Relationship Id="rId53" Type="http://schemas.openxmlformats.org/officeDocument/2006/relationships/tags" Target="../tags/tag4.xml"/><Relationship Id="rId58" Type="http://schemas.openxmlformats.org/officeDocument/2006/relationships/image" Target="../media/image5.jpeg"/><Relationship Id="rId5" Type="http://schemas.openxmlformats.org/officeDocument/2006/relationships/slideLayout" Target="../slideLayouts/slideLayout31.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35" Type="http://schemas.openxmlformats.org/officeDocument/2006/relationships/slideLayout" Target="../slideLayouts/slideLayout61.xml"/><Relationship Id="rId43" Type="http://schemas.openxmlformats.org/officeDocument/2006/relationships/slideLayout" Target="../slideLayouts/slideLayout69.xml"/><Relationship Id="rId48" Type="http://schemas.openxmlformats.org/officeDocument/2006/relationships/slideLayout" Target="../slideLayouts/slideLayout74.xml"/><Relationship Id="rId56" Type="http://schemas.openxmlformats.org/officeDocument/2006/relationships/image" Target="../media/image1.png"/><Relationship Id="rId8" Type="http://schemas.openxmlformats.org/officeDocument/2006/relationships/slideLayout" Target="../slideLayouts/slideLayout34.xml"/><Relationship Id="rId51" Type="http://schemas.openxmlformats.org/officeDocument/2006/relationships/slideLayout" Target="../slideLayouts/slideLayout77.xml"/><Relationship Id="rId3" Type="http://schemas.openxmlformats.org/officeDocument/2006/relationships/slideLayout" Target="../slideLayouts/slideLayout29.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slideLayout" Target="../slideLayouts/slideLayout59.xml"/><Relationship Id="rId38" Type="http://schemas.openxmlformats.org/officeDocument/2006/relationships/slideLayout" Target="../slideLayouts/slideLayout64.xml"/><Relationship Id="rId46" Type="http://schemas.openxmlformats.org/officeDocument/2006/relationships/slideLayout" Target="../slideLayouts/slideLayout72.xml"/><Relationship Id="rId20" Type="http://schemas.openxmlformats.org/officeDocument/2006/relationships/slideLayout" Target="../slideLayouts/slideLayout46.xml"/><Relationship Id="rId41" Type="http://schemas.openxmlformats.org/officeDocument/2006/relationships/slideLayout" Target="../slideLayouts/slideLayout67.xml"/><Relationship Id="rId54" Type="http://schemas.openxmlformats.org/officeDocument/2006/relationships/tags" Target="../tags/tag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36" Type="http://schemas.openxmlformats.org/officeDocument/2006/relationships/slideLayout" Target="../slideLayouts/slideLayout62.xml"/><Relationship Id="rId49" Type="http://schemas.openxmlformats.org/officeDocument/2006/relationships/slideLayout" Target="../slideLayouts/slideLayout75.xml"/><Relationship Id="rId57" Type="http://schemas.openxmlformats.org/officeDocument/2006/relationships/image" Target="../media/image4.jpeg"/><Relationship Id="rId10" Type="http://schemas.openxmlformats.org/officeDocument/2006/relationships/slideLayout" Target="../slideLayouts/slideLayout36.xml"/><Relationship Id="rId31" Type="http://schemas.openxmlformats.org/officeDocument/2006/relationships/slideLayout" Target="../slideLayouts/slideLayout57.xml"/><Relationship Id="rId44" Type="http://schemas.openxmlformats.org/officeDocument/2006/relationships/slideLayout" Target="../slideLayouts/slideLayout70.xml"/><Relationship Id="rId5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heme" Target="../theme/theme5.xml"/><Relationship Id="rId1" Type="http://schemas.openxmlformats.org/officeDocument/2006/relationships/slideLayout" Target="../slideLayouts/slideLayout7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8.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theme" Target="../theme/theme6.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5" Type="http://schemas.openxmlformats.org/officeDocument/2006/relationships/slideLayout" Target="../slideLayouts/slideLayout83.xml"/><Relationship Id="rId10" Type="http://schemas.openxmlformats.org/officeDocument/2006/relationships/image" Target="../media/image6.jpeg"/><Relationship Id="rId4" Type="http://schemas.openxmlformats.org/officeDocument/2006/relationships/slideLayout" Target="../slideLayouts/slideLayout82.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template.gif"/>
          <p:cNvPicPr>
            <a:picLocks noChangeAspect="1"/>
          </p:cNvPicPr>
          <p:nvPr userDrawn="1">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cs typeface="Arial" panose="020B0604020202020204" pitchFamily="34" charset="0"/>
              </a:defRPr>
            </a:lvl1pPr>
          </a:lstStyle>
          <a:p>
            <a:pPr>
              <a:defRPr/>
            </a:pPr>
            <a:fld id="{328D073E-245E-4EFB-9D4A-9380838052DF}" type="slidenum">
              <a:rPr lang="en-US"/>
              <a:pPr>
                <a:defRPr/>
              </a:pPr>
              <a:t>‹#›</a:t>
            </a:fld>
            <a:endParaRPr lang="en-US"/>
          </a:p>
        </p:txBody>
      </p:sp>
      <p:sp>
        <p:nvSpPr>
          <p:cNvPr id="14" name="Rectangle 13"/>
          <p:cNvSpPr/>
          <p:nvPr userDrawn="1"/>
        </p:nvSpPr>
        <p:spPr>
          <a:xfrm>
            <a:off x="609600" y="228600"/>
            <a:ext cx="8229600" cy="5334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53" name="Oval 41"/>
          <p:cNvSpPr>
            <a:spLocks noChangeArrowheads="1"/>
          </p:cNvSpPr>
          <p:nvPr userDrawn="1"/>
        </p:nvSpPr>
        <p:spPr bwMode="gray">
          <a:xfrm>
            <a:off x="295275" y="382588"/>
            <a:ext cx="990600" cy="989012"/>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atin typeface="Calibri" panose="020F0502020204030204" pitchFamily="34" charset="0"/>
            </a:endParaRPr>
          </a:p>
        </p:txBody>
      </p:sp>
      <p:sp>
        <p:nvSpPr>
          <p:cNvPr id="10" name="Rectangle 9"/>
          <p:cNvSpPr/>
          <p:nvPr userDrawn="1"/>
        </p:nvSpPr>
        <p:spPr>
          <a:xfrm>
            <a:off x="304800" y="838200"/>
            <a:ext cx="609600" cy="47244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1" name="Text Placeholder 2"/>
          <p:cNvSpPr>
            <a:spLocks noGrp="1"/>
          </p:cNvSpPr>
          <p:nvPr userDrawn="1">
            <p:ph type="body" idx="1"/>
          </p:nvPr>
        </p:nvSpPr>
        <p:spPr bwMode="auto">
          <a:xfrm>
            <a:off x="838200" y="381000"/>
            <a:ext cx="78486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1032" name="Picture 20" descr="ODEP Logo"/>
          <p:cNvPicPr>
            <a:picLocks noChangeAspect="1"/>
          </p:cNvPicPr>
          <p:nvPr userDrawn="1">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304800" y="5791200"/>
            <a:ext cx="76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Box 14"/>
          <p:cNvSpPr txBox="1">
            <a:spLocks noChangeArrowheads="1"/>
          </p:cNvSpPr>
          <p:nvPr userDrawn="1"/>
        </p:nvSpPr>
        <p:spPr bwMode="auto">
          <a:xfrm>
            <a:off x="1181100" y="5867400"/>
            <a:ext cx="5749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b="1">
                <a:solidFill>
                  <a:schemeClr val="bg1"/>
                </a:solidFill>
                <a:cs typeface="Arial" charset="0"/>
              </a:rPr>
              <a:t>JAN is a service of the U.S. Department of Labor’s </a:t>
            </a:r>
          </a:p>
          <a:p>
            <a:pPr eaLnBrk="1" hangingPunct="1">
              <a:defRPr/>
            </a:pPr>
            <a:r>
              <a:rPr lang="en-US" b="1">
                <a:solidFill>
                  <a:schemeClr val="bg1"/>
                </a:solidFill>
                <a:cs typeface="Arial" charset="0"/>
              </a:rPr>
              <a:t>Office of Disability Employment Policy. </a:t>
            </a:r>
          </a:p>
        </p:txBody>
      </p:sp>
      <p:sp>
        <p:nvSpPr>
          <p:cNvPr id="103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91296" r:id="rId1"/>
  </p:sldLayoutIdLst>
  <p:transition spd="slow">
    <p:zoom/>
  </p:transition>
  <p:hf hdr="0" ftr="0" dt="0"/>
  <p:txStyles>
    <p:titleStyle>
      <a:lvl1pPr algn="l" rtl="0" eaLnBrk="0" fontAlgn="base" hangingPunct="0">
        <a:spcBef>
          <a:spcPct val="0"/>
        </a:spcBef>
        <a:spcAft>
          <a:spcPct val="0"/>
        </a:spcAft>
        <a:defRPr sz="3200" b="1" i="0" u="none"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template.gif"/>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DA16A418-2381-4E3A-A174-8DB659797D17}"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12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5"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2056" name="Picture 20" descr="odeplogo2.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2058" name="Picture 11" descr="JAN Logo&#10;&#10;Job Accommodation Network"/>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Placeholder 11"/>
          <p:cNvSpPr txBox="1">
            <a:spLocks/>
          </p:cNvSpPr>
          <p:nvPr userDrawn="1"/>
        </p:nvSpPr>
        <p:spPr bwMode="auto">
          <a:xfrm>
            <a:off x="6096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600" dirty="0"/>
              <a:t>Service Animals</a:t>
            </a:r>
          </a:p>
        </p:txBody>
      </p:sp>
    </p:spTree>
  </p:cSld>
  <p:clrMap bg1="lt1" tx1="dk1" bg2="lt2" tx2="dk2" accent1="accent1" accent2="accent2" accent3="accent3" accent4="accent4" accent5="accent5" accent6="accent6" hlink="hlink" folHlink="folHlink"/>
  <p:sldLayoutIdLst>
    <p:sldLayoutId id="2147491297" r:id="rId1"/>
    <p:sldLayoutId id="2147491298" r:id="rId2"/>
    <p:sldLayoutId id="2147491299" r:id="rId3"/>
    <p:sldLayoutId id="2147491300" r:id="rId4"/>
    <p:sldLayoutId id="2147491301" r:id="rId5"/>
    <p:sldLayoutId id="2147491303" r:id="rId6"/>
    <p:sldLayoutId id="2147491304" r:id="rId7"/>
    <p:sldLayoutId id="2147491305" r:id="rId8"/>
    <p:sldLayoutId id="2147491306" r:id="rId9"/>
    <p:sldLayoutId id="2147491307" r:id="rId10"/>
    <p:sldLayoutId id="2147491308" r:id="rId11"/>
    <p:sldLayoutId id="2147491309" r:id="rId12"/>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template.gif"/>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4A16A4F4-A43F-4F00-99A4-FFD6C82A4416}"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12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9"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3080" name="Picture 20" descr="odeplogo2.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3082" name="Picture 11" descr="JAN Logo&#10;&#10;Job Accommodation Network"/>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Placeholder 11"/>
          <p:cNvSpPr txBox="1">
            <a:spLocks/>
          </p:cNvSpPr>
          <p:nvPr userDrawn="1"/>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a:t>Mental Health Impairments</a:t>
            </a:r>
            <a:endParaRPr lang="en-US" dirty="0"/>
          </a:p>
        </p:txBody>
      </p:sp>
    </p:spTree>
  </p:cSld>
  <p:clrMap bg1="lt1" tx1="dk1" bg2="lt2" tx2="dk2" accent1="accent1" accent2="accent2" accent3="accent3" accent4="accent4" accent5="accent5" accent6="accent6" hlink="hlink" folHlink="folHlink"/>
  <p:sldLayoutIdLst>
    <p:sldLayoutId id="2147491310" r:id="rId1"/>
    <p:sldLayoutId id="2147491311" r:id="rId2"/>
    <p:sldLayoutId id="2147491312" r:id="rId3"/>
    <p:sldLayoutId id="2147491313" r:id="rId4"/>
    <p:sldLayoutId id="2147491314" r:id="rId5"/>
    <p:sldLayoutId id="2147491315" r:id="rId6"/>
    <p:sldLayoutId id="2147491316" r:id="rId7"/>
    <p:sldLayoutId id="2147491317" r:id="rId8"/>
    <p:sldLayoutId id="2147491318" r:id="rId9"/>
    <p:sldLayoutId id="2147491319" r:id="rId10"/>
    <p:sldLayoutId id="2147491320" r:id="rId11"/>
    <p:sldLayoutId id="2147491321" r:id="rId12"/>
    <p:sldLayoutId id="2147491322" r:id="rId13"/>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template.gif"/>
          <p:cNvPicPr>
            <a:picLocks noChangeAspect="1"/>
          </p:cNvPicPr>
          <p:nvPr userDrawn="1">
            <p:custDataLst>
              <p:tags r:id="rId53"/>
            </p:custDataLst>
          </p:nvPr>
        </p:nvPicPr>
        <p:blipFill>
          <a:blip r:embed="rId5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B227FC7A-538F-4893-A140-5F54D23560FB}"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7"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9"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3080" name="Picture 20" descr="odeplogo2.jpg"/>
          <p:cNvPicPr>
            <a:picLocks noChangeAspect="1"/>
          </p:cNvPicPr>
          <p:nvPr userDrawn="1">
            <p:custDataLst>
              <p:tags r:id="rId54"/>
            </p:custDataLst>
          </p:nvPr>
        </p:nvPicPr>
        <p:blipFill>
          <a:blip r:embed="rId5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3082" name="Picture 11" descr="JAN Logo&#10;&#10;Job Accommodation Network"/>
          <p:cNvPicPr>
            <a:picLocks noChangeAspect="1"/>
          </p:cNvPicPr>
          <p:nvPr userDrawn="1">
            <p:custDataLst>
              <p:tags r:id="rId55"/>
            </p:custDataLst>
          </p:nvPr>
        </p:nvPicPr>
        <p:blipFill>
          <a:blip r:embed="rId5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555758080"/>
      </p:ext>
    </p:extLst>
  </p:cSld>
  <p:clrMap bg1="lt1" tx1="dk1" bg2="lt2" tx2="dk2" accent1="accent1" accent2="accent2" accent3="accent3" accent4="accent4" accent5="accent5" accent6="accent6" hlink="hlink" folHlink="folHlink"/>
  <p:sldLayoutIdLst>
    <p:sldLayoutId id="2147491324" r:id="rId1"/>
    <p:sldLayoutId id="2147491325" r:id="rId2"/>
    <p:sldLayoutId id="2147491326" r:id="rId3"/>
    <p:sldLayoutId id="2147491327" r:id="rId4"/>
    <p:sldLayoutId id="2147491328" r:id="rId5"/>
    <p:sldLayoutId id="2147491329" r:id="rId6"/>
    <p:sldLayoutId id="2147491330" r:id="rId7"/>
    <p:sldLayoutId id="2147491331" r:id="rId8"/>
    <p:sldLayoutId id="2147491332" r:id="rId9"/>
    <p:sldLayoutId id="2147491333" r:id="rId10"/>
    <p:sldLayoutId id="2147491334" r:id="rId11"/>
    <p:sldLayoutId id="2147491335" r:id="rId12"/>
    <p:sldLayoutId id="2147491336" r:id="rId13"/>
    <p:sldLayoutId id="2147491337" r:id="rId14"/>
    <p:sldLayoutId id="2147491338" r:id="rId15"/>
    <p:sldLayoutId id="2147491339" r:id="rId16"/>
    <p:sldLayoutId id="2147491340" r:id="rId17"/>
    <p:sldLayoutId id="2147491341" r:id="rId18"/>
    <p:sldLayoutId id="2147491342" r:id="rId19"/>
    <p:sldLayoutId id="2147491343" r:id="rId20"/>
    <p:sldLayoutId id="2147491344" r:id="rId21"/>
    <p:sldLayoutId id="2147491345" r:id="rId22"/>
    <p:sldLayoutId id="2147491346" r:id="rId23"/>
    <p:sldLayoutId id="2147491347" r:id="rId24"/>
    <p:sldLayoutId id="2147491348" r:id="rId25"/>
    <p:sldLayoutId id="2147491349" r:id="rId26"/>
    <p:sldLayoutId id="2147491350" r:id="rId27"/>
    <p:sldLayoutId id="2147491351" r:id="rId28"/>
    <p:sldLayoutId id="2147491352" r:id="rId29"/>
    <p:sldLayoutId id="2147491353" r:id="rId30"/>
    <p:sldLayoutId id="2147491354" r:id="rId31"/>
    <p:sldLayoutId id="2147491355" r:id="rId32"/>
    <p:sldLayoutId id="2147491356" r:id="rId33"/>
    <p:sldLayoutId id="2147491357" r:id="rId34"/>
    <p:sldLayoutId id="2147491358" r:id="rId35"/>
    <p:sldLayoutId id="2147491359" r:id="rId36"/>
    <p:sldLayoutId id="2147491360" r:id="rId37"/>
    <p:sldLayoutId id="2147491361" r:id="rId38"/>
    <p:sldLayoutId id="2147491362" r:id="rId39"/>
    <p:sldLayoutId id="2147491363" r:id="rId40"/>
    <p:sldLayoutId id="2147491364" r:id="rId41"/>
    <p:sldLayoutId id="2147491365" r:id="rId42"/>
    <p:sldLayoutId id="2147491366" r:id="rId43"/>
    <p:sldLayoutId id="2147491367" r:id="rId44"/>
    <p:sldLayoutId id="2147491368" r:id="rId45"/>
    <p:sldLayoutId id="2147491369" r:id="rId46"/>
    <p:sldLayoutId id="2147491370" r:id="rId47"/>
    <p:sldLayoutId id="2147491371" r:id="rId48"/>
    <p:sldLayoutId id="2147491372" r:id="rId49"/>
    <p:sldLayoutId id="2147491373" r:id="rId50"/>
    <p:sldLayoutId id="2147491374" r:id="rId51"/>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template.gif"/>
          <p:cNvPicPr>
            <a:picLocks noChangeAspect="1"/>
          </p:cNvPicPr>
          <p:nvPr userDrawn="1">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cs typeface="Arial" panose="020B0604020202020204" pitchFamily="34" charset="0"/>
              </a:defRPr>
            </a:lvl1pPr>
          </a:lstStyle>
          <a:p>
            <a:pPr>
              <a:defRPr/>
            </a:pPr>
            <a:fld id="{8D58188E-C7A2-4C97-B856-1A4AE79BCDD5}" type="slidenum">
              <a:rPr lang="en-US"/>
              <a:pPr>
                <a:defRPr/>
              </a:pPr>
              <a:t>‹#›</a:t>
            </a:fld>
            <a:endParaRPr lang="en-US"/>
          </a:p>
        </p:txBody>
      </p:sp>
      <p:sp>
        <p:nvSpPr>
          <p:cNvPr id="14" name="Rectangle 13"/>
          <p:cNvSpPr/>
          <p:nvPr userDrawn="1"/>
        </p:nvSpPr>
        <p:spPr>
          <a:xfrm>
            <a:off x="609600" y="228600"/>
            <a:ext cx="8229600" cy="5334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53" name="Oval 41"/>
          <p:cNvSpPr>
            <a:spLocks noChangeArrowheads="1"/>
          </p:cNvSpPr>
          <p:nvPr userDrawn="1"/>
        </p:nvSpPr>
        <p:spPr bwMode="gray">
          <a:xfrm>
            <a:off x="295275" y="382588"/>
            <a:ext cx="990600" cy="989012"/>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atin typeface="Calibri" panose="020F0502020204030204" pitchFamily="34" charset="0"/>
            </a:endParaRPr>
          </a:p>
        </p:txBody>
      </p:sp>
      <p:sp>
        <p:nvSpPr>
          <p:cNvPr id="10" name="Rectangle 9"/>
          <p:cNvSpPr/>
          <p:nvPr userDrawn="1"/>
        </p:nvSpPr>
        <p:spPr>
          <a:xfrm>
            <a:off x="304800" y="838200"/>
            <a:ext cx="609600" cy="47244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55" name="Text Placeholder 2"/>
          <p:cNvSpPr>
            <a:spLocks noGrp="1"/>
          </p:cNvSpPr>
          <p:nvPr userDrawn="1">
            <p:ph type="body" idx="1"/>
          </p:nvPr>
        </p:nvSpPr>
        <p:spPr bwMode="auto">
          <a:xfrm>
            <a:off x="838200" y="381000"/>
            <a:ext cx="78486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2056" name="Picture 20" descr="ODEP Logo"/>
          <p:cNvPicPr>
            <a:picLocks noChangeAspect="1"/>
          </p:cNvPicPr>
          <p:nvPr userDrawn="1">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304800" y="5791200"/>
            <a:ext cx="76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Box 14"/>
          <p:cNvSpPr txBox="1">
            <a:spLocks noChangeArrowheads="1"/>
          </p:cNvSpPr>
          <p:nvPr userDrawn="1"/>
        </p:nvSpPr>
        <p:spPr bwMode="auto">
          <a:xfrm>
            <a:off x="1181100" y="5867400"/>
            <a:ext cx="63273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b="1" dirty="0">
                <a:solidFill>
                  <a:schemeClr val="bg1"/>
                </a:solidFill>
                <a:cs typeface="Arial" charset="0"/>
              </a:rPr>
              <a:t>JAN is funded by a contract with the Office of Disability </a:t>
            </a:r>
          </a:p>
          <a:p>
            <a:pPr eaLnBrk="1" hangingPunct="1">
              <a:defRPr/>
            </a:pPr>
            <a:r>
              <a:rPr lang="en-US" b="1" dirty="0">
                <a:solidFill>
                  <a:schemeClr val="bg1"/>
                </a:solidFill>
                <a:cs typeface="Arial" charset="0"/>
              </a:rPr>
              <a:t>Employment Policy, U.S. Department of Labor.</a:t>
            </a:r>
          </a:p>
        </p:txBody>
      </p:sp>
    </p:spTree>
    <p:extLst>
      <p:ext uri="{BB962C8B-B14F-4D97-AF65-F5344CB8AC3E}">
        <p14:creationId xmlns:p14="http://schemas.microsoft.com/office/powerpoint/2010/main" val="4077969808"/>
      </p:ext>
    </p:extLst>
  </p:cSld>
  <p:clrMap bg1="lt1" tx1="dk1" bg2="lt2" tx2="dk2" accent1="accent1" accent2="accent2" accent3="accent3" accent4="accent4" accent5="accent5" accent6="accent6" hlink="hlink" folHlink="folHlink"/>
  <p:sldLayoutIdLst>
    <p:sldLayoutId id="2147491376" r:id="rId1"/>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template.gif"/>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cs typeface="Arial" panose="020B0604020202020204" pitchFamily="34" charset="0"/>
              </a:defRPr>
            </a:lvl1pPr>
          </a:lstStyle>
          <a:p>
            <a:pPr>
              <a:defRPr/>
            </a:pPr>
            <a:fld id="{BF130D76-A1BD-430A-9828-1EBA6D309B8B}"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1"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1032" name="Picture 20" descr="odeplogo2.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034" name="Picture 11" descr="JAN Logo&#10;&#10;Job Accommodation Network"/>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4249592114"/>
      </p:ext>
    </p:extLst>
  </p:cSld>
  <p:clrMap bg1="lt1" tx1="dk1" bg2="lt2" tx2="dk2" accent1="accent1" accent2="accent2" accent3="accent3" accent4="accent4" accent5="accent5" accent6="accent6" hlink="hlink" folHlink="folHlink"/>
  <p:sldLayoutIdLst>
    <p:sldLayoutId id="2147491378" r:id="rId1"/>
    <p:sldLayoutId id="2147491379" r:id="rId2"/>
    <p:sldLayoutId id="2147491380" r:id="rId3"/>
    <p:sldLayoutId id="2147491381" r:id="rId4"/>
    <p:sldLayoutId id="2147491382" r:id="rId5"/>
    <p:sldLayoutId id="2147491383" r:id="rId6"/>
  </p:sldLayoutIdLst>
  <p:transition spd="slow">
    <p:zoom/>
  </p:transition>
  <p:hf hdr="0" ftr="0" dt="0"/>
  <p:txStyles>
    <p:titleStyle>
      <a:lvl1pPr algn="l" rtl="0" eaLnBrk="0" fontAlgn="base" hangingPunct="0">
        <a:spcBef>
          <a:spcPct val="0"/>
        </a:spcBef>
        <a:spcAft>
          <a:spcPct val="0"/>
        </a:spcAft>
        <a:defRPr sz="3200" b="1" i="0" u="none"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0.xml"/></Relationships>
</file>

<file path=ppt/slides/_rels/slide12.xml.rels><?xml version="1.0" encoding="UTF-8" standalone="yes"?>
<Relationships xmlns="http://schemas.openxmlformats.org/package/2006/relationships"><Relationship Id="rId3" Type="http://schemas.openxmlformats.org/officeDocument/2006/relationships/hyperlink" Target="https://askjan.org/topics/Disability-Disclosure.cfm" TargetMode="External"/><Relationship Id="rId7" Type="http://schemas.openxmlformats.org/officeDocument/2006/relationships/hyperlink" Target="https://askjan.org/publications/consultants-corner/Employee-Accommodation-Inquiry-Letter.cfm" TargetMode="External"/><Relationship Id="rId2" Type="http://schemas.openxmlformats.org/officeDocument/2006/relationships/notesSlide" Target="../notesSlides/notesSlide12.xml"/><Relationship Id="rId1" Type="http://schemas.openxmlformats.org/officeDocument/2006/relationships/slideLayout" Target="../slideLayouts/slideLayout84.xml"/><Relationship Id="rId6" Type="http://schemas.openxmlformats.org/officeDocument/2006/relationships/hyperlink" Target="https://askjan.org/publications/individuals/employee-guide.cfm" TargetMode="External"/><Relationship Id="rId5" Type="http://schemas.openxmlformats.org/officeDocument/2006/relationships/hyperlink" Target="https://askjan.org/articles/accommrequestltr.cfm" TargetMode="External"/><Relationship Id="rId4" Type="http://schemas.openxmlformats.org/officeDocument/2006/relationships/hyperlink" Target="https://askjan.org/publications/consultants-corner/vol03iss04.cf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8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0.xml"/></Relationships>
</file>

<file path=ppt/slides/_rels/slide18.xml.rels><?xml version="1.0" encoding="UTF-8" standalone="yes"?>
<Relationships xmlns="http://schemas.openxmlformats.org/package/2006/relationships"><Relationship Id="rId3" Type="http://schemas.openxmlformats.org/officeDocument/2006/relationships/hyperlink" Target="https://askjan.org/articles/What-Does-Sufficient-Mean-A-Deconstructive-Series-for-ADA-Terminology.cfm" TargetMode="External"/><Relationship Id="rId2" Type="http://schemas.openxmlformats.org/officeDocument/2006/relationships/notesSlide" Target="../notesSlides/notesSlide18.xml"/><Relationship Id="rId1" Type="http://schemas.openxmlformats.org/officeDocument/2006/relationships/slideLayout" Target="../slideLayouts/slideLayout84.xml"/><Relationship Id="rId6" Type="http://schemas.openxmlformats.org/officeDocument/2006/relationships/hyperlink" Target="https://askjan.org/articles/EAPS/upload/MedicalDocumentationinResponsetoRAEAP.doc" TargetMode="External"/><Relationship Id="rId5" Type="http://schemas.openxmlformats.org/officeDocument/2006/relationships/hyperlink" Target="https://askjan.org/articles/EAPS/upload/medprofessionsEAP.doc" TargetMode="External"/><Relationship Id="rId4" Type="http://schemas.openxmlformats.org/officeDocument/2006/relationships/hyperlink" Target="https://askjan.org/publications/consultants-corner/vol05iss03.cf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80.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0.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0.xml"/></Relationships>
</file>

<file path=ppt/slides/_rels/slide24.xml.rels><?xml version="1.0" encoding="UTF-8" standalone="yes"?>
<Relationships xmlns="http://schemas.openxmlformats.org/package/2006/relationships"><Relationship Id="rId3" Type="http://schemas.openxmlformats.org/officeDocument/2006/relationships/hyperlink" Target="https://askjan.org/a-to-z.cfm" TargetMode="External"/><Relationship Id="rId2" Type="http://schemas.openxmlformats.org/officeDocument/2006/relationships/notesSlide" Target="../notesSlides/notesSlide24.xml"/><Relationship Id="rId1" Type="http://schemas.openxmlformats.org/officeDocument/2006/relationships/slideLayout" Target="../slideLayouts/slideLayout84.xml"/><Relationship Id="rId4" Type="http://schemas.openxmlformats.org/officeDocument/2006/relationships/hyperlink" Target="https://askjan.org/articles/Accommodations-for-Difficulties-with-Assisting-Others-on-the-Telephone-Due-to-Stress-Anxiety-and-Interpersonal-Communications.cf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0.xml"/></Relationships>
</file>

<file path=ppt/slides/_rels/slide30.xml.rels><?xml version="1.0" encoding="UTF-8" standalone="yes"?>
<Relationships xmlns="http://schemas.openxmlformats.org/package/2006/relationships"><Relationship Id="rId3" Type="http://schemas.openxmlformats.org/officeDocument/2006/relationships/hyperlink" Target="https://askjan.org/articles/Leave-as-an-Ineffective-Accommodation.cfm" TargetMode="External"/><Relationship Id="rId2" Type="http://schemas.openxmlformats.org/officeDocument/2006/relationships/notesSlide" Target="../notesSlides/notesSlide30.xml"/><Relationship Id="rId1" Type="http://schemas.openxmlformats.org/officeDocument/2006/relationships/slideLayout" Target="../slideLayouts/slideLayout84.xml"/><Relationship Id="rId4" Type="http://schemas.openxmlformats.org/officeDocument/2006/relationships/hyperlink" Target="https://askjan.org/articles/How-to-Inform-an-Employer-That-an-Accommodation-is-Not-Effective-and-a-Sample-Letter.cf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8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0.xml"/></Relationships>
</file>

<file path=ppt/slides/_rels/slide36.xml.rels><?xml version="1.0" encoding="UTF-8" standalone="yes"?>
<Relationships xmlns="http://schemas.openxmlformats.org/package/2006/relationships"><Relationship Id="rId3" Type="http://schemas.openxmlformats.org/officeDocument/2006/relationships/hyperlink" Target="https://askjan.org/publications/consultants-corner/Service-Animal-Etiquette.cfm" TargetMode="External"/><Relationship Id="rId2" Type="http://schemas.openxmlformats.org/officeDocument/2006/relationships/notesSlide" Target="../notesSlides/notesSlide36.xml"/><Relationship Id="rId1" Type="http://schemas.openxmlformats.org/officeDocument/2006/relationships/slideLayout" Target="../slideLayouts/slideLayout84.xml"/><Relationship Id="rId6" Type="http://schemas.openxmlformats.org/officeDocument/2006/relationships/hyperlink" Target="https://askjan.org/blogs/jan/2013/12/the-manager-s-dilemma-an-employee-is-asking-about-a-co-worker-s-accommodation-as-a-manager-what-do-i-say.cfm" TargetMode="External"/><Relationship Id="rId5" Type="http://schemas.openxmlformats.org/officeDocument/2006/relationships/hyperlink" Target="https://askjan.org/publications/consultants-corner/vol12iss08.cfm" TargetMode="External"/><Relationship Id="rId4" Type="http://schemas.openxmlformats.org/officeDocument/2006/relationships/hyperlink" Target="https://askjan.org/publications/consultants-corner/vol11iss01.cf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7.xml"/><Relationship Id="rId1" Type="http://schemas.openxmlformats.org/officeDocument/2006/relationships/slideLayout" Target="../slideLayouts/slideLayout8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0.xml"/></Relationships>
</file>

<file path=ppt/slides/_rels/slide42.xml.rels><?xml version="1.0" encoding="UTF-8" standalone="yes"?>
<Relationships xmlns="http://schemas.openxmlformats.org/package/2006/relationships"><Relationship Id="rId3" Type="http://schemas.openxmlformats.org/officeDocument/2006/relationships/hyperlink" Target="https://askjan.org/articles/EAPS/upload/employmentmonitoringEAP.doc" TargetMode="External"/><Relationship Id="rId7" Type="http://schemas.openxmlformats.org/officeDocument/2006/relationships/hyperlink" Target="https://askjan.org/articles/Fragrance-Free-Zone.cfm" TargetMode="External"/><Relationship Id="rId2" Type="http://schemas.openxmlformats.org/officeDocument/2006/relationships/notesSlide" Target="../notesSlides/notesSlide42.xml"/><Relationship Id="rId1" Type="http://schemas.openxmlformats.org/officeDocument/2006/relationships/slideLayout" Target="../slideLayouts/slideLayout84.xml"/><Relationship Id="rId6" Type="http://schemas.openxmlformats.org/officeDocument/2006/relationships/hyperlink" Target="https://askjan.org/articles/Annual-Requests-for-Medical-Documentation-and-Long-Term-Accommodations.cfm" TargetMode="External"/><Relationship Id="rId5" Type="http://schemas.openxmlformats.org/officeDocument/2006/relationships/hyperlink" Target="https://askjan.org/articles/Recertifying-the-Ongoing-Need-for-Accommodation.cfm" TargetMode="External"/><Relationship Id="rId4" Type="http://schemas.openxmlformats.org/officeDocument/2006/relationships/hyperlink" Target="https://askjan.org/publications/consultants-corner/Changing-or-Removing-a-Reasonable-Accommodation-in-the-Workplace.cfm"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43.xml"/><Relationship Id="rId7" Type="http://schemas.openxmlformats.org/officeDocument/2006/relationships/image" Target="../media/image25.jpeg"/><Relationship Id="rId2" Type="http://schemas.openxmlformats.org/officeDocument/2006/relationships/slideLayout" Target="../slideLayouts/slideLayout80.xml"/><Relationship Id="rId1" Type="http://schemas.openxmlformats.org/officeDocument/2006/relationships/vmlDrawing" Target="../drawings/vmlDrawing1.v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1.wmf"/><Relationship Id="rId4" Type="http://schemas.openxmlformats.org/officeDocument/2006/relationships/image" Target="../media/image22.jpeg"/><Relationship Id="rId9"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2" Type="http://schemas.openxmlformats.org/officeDocument/2006/relationships/hyperlink" Target="https://askjan.org/training/Webcast_Certificates/Certificate-February-9-2021.cfm" TargetMode="External"/><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8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Content Placeholder 2"/>
          <p:cNvSpPr>
            <a:spLocks noGrp="1"/>
          </p:cNvSpPr>
          <p:nvPr>
            <p:ph type="title" idx="4294967295"/>
          </p:nvPr>
        </p:nvSpPr>
        <p:spPr bwMode="auto">
          <a:xfrm>
            <a:off x="838200" y="2438400"/>
            <a:ext cx="7848600" cy="2895600"/>
          </a:xfrm>
          <a:prstGeom prst="rect">
            <a:avLst/>
          </a:prstGeom>
          <a:solidFill>
            <a:schemeClr val="bg1"/>
          </a:solidFill>
          <a:ln>
            <a:noFill/>
            <a:prstDash/>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342900" marR="0" lvl="0" indent="-34290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endParaRPr kumimoji="0" lang="en-US" sz="2800" b="1" i="0" u="none" strike="noStrike" kern="1200" cap="none" spc="0" normalizeH="0" baseline="0" noProof="0" dirty="0">
              <a:ln>
                <a:noFill/>
              </a:ln>
              <a:solidFill>
                <a:srgbClr val="002C5F"/>
              </a:solidFill>
              <a:effectLst/>
              <a:uLnTx/>
              <a:uFillTx/>
              <a:latin typeface="Arial" pitchFamily="34" charset="0"/>
              <a:ea typeface="+mn-ea"/>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sz="2800" b="1" i="0" u="none" strike="noStrike" kern="1200" cap="none" spc="0" normalizeH="0" baseline="0" noProof="0" dirty="0">
                <a:ln>
                  <a:noFill/>
                </a:ln>
                <a:solidFill>
                  <a:srgbClr val="002C5F"/>
                </a:solidFill>
                <a:effectLst/>
                <a:uLnTx/>
                <a:uFillTx/>
                <a:latin typeface="Arial" pitchFamily="34" charset="0"/>
                <a:ea typeface="+mn-ea"/>
                <a:cs typeface="Arial" pitchFamily="34" charset="0"/>
              </a:rPr>
              <a:t>Requesting and Negotiating </a:t>
            </a:r>
          </a:p>
          <a:p>
            <a:pPr marL="342900" marR="0" lvl="0" indent="-34290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sz="2800" b="1" i="0" u="none" strike="noStrike" kern="1200" cap="none" spc="0" normalizeH="0" baseline="0" noProof="0" dirty="0">
                <a:ln>
                  <a:noFill/>
                </a:ln>
                <a:solidFill>
                  <a:srgbClr val="002C5F"/>
                </a:solidFill>
                <a:effectLst/>
                <a:uLnTx/>
                <a:uFillTx/>
                <a:latin typeface="Arial" pitchFamily="34" charset="0"/>
                <a:ea typeface="+mn-ea"/>
                <a:cs typeface="Arial" pitchFamily="34" charset="0"/>
              </a:rPr>
              <a:t>Reasonable Accommodations</a:t>
            </a:r>
          </a:p>
          <a:p>
            <a:pPr marL="342900" marR="0" lvl="0" indent="-34290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endParaRPr kumimoji="0" lang="en-US" altLang="en-US" sz="2800" b="1" i="0" u="none" strike="noStrike" kern="1200" cap="none" spc="0" normalizeH="0" baseline="0" noProof="0" dirty="0">
              <a:ln>
                <a:noFill/>
              </a:ln>
              <a:solidFill>
                <a:srgbClr val="002C5F"/>
              </a:solidFill>
              <a:effectLst/>
              <a:uLnTx/>
              <a:uFillTx/>
              <a:latin typeface="Arial" pitchFamily="34" charset="0"/>
              <a:ea typeface="+mn-ea"/>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altLang="en-US" sz="2000" b="1" i="0" u="none" strike="noStrike" kern="1200" cap="none" spc="0" normalizeH="0" baseline="0" noProof="0" dirty="0">
                <a:ln>
                  <a:noFill/>
                </a:ln>
                <a:solidFill>
                  <a:srgbClr val="002C5F"/>
                </a:solidFill>
                <a:effectLst/>
                <a:uLnTx/>
                <a:uFillTx/>
                <a:latin typeface="Arial" pitchFamily="34" charset="0"/>
                <a:ea typeface="+mn-ea"/>
                <a:cs typeface="Arial" pitchFamily="34" charset="0"/>
              </a:rPr>
              <a:t>Linda Carter Batiste, J.D., Principal Consultant</a:t>
            </a:r>
          </a:p>
          <a:p>
            <a:pPr marL="342900" marR="0" lvl="0" indent="-34290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altLang="en-US" sz="2000" b="1" i="0" u="none" strike="noStrike" kern="1200" cap="none" spc="0" normalizeH="0" baseline="0" noProof="0" dirty="0">
                <a:ln>
                  <a:noFill/>
                </a:ln>
                <a:solidFill>
                  <a:srgbClr val="002C5F"/>
                </a:solidFill>
                <a:effectLst/>
                <a:uLnTx/>
                <a:uFillTx/>
                <a:latin typeface="Arial" pitchFamily="34" charset="0"/>
                <a:ea typeface="+mn-ea"/>
                <a:cs typeface="Arial" pitchFamily="34" charset="0"/>
              </a:rPr>
              <a:t>Melanie Whetzel, </a:t>
            </a:r>
            <a:r>
              <a:rPr kumimoji="0" lang="en-US" sz="2000" b="1" i="0" u="none" strike="noStrike" kern="1200" cap="none" spc="0" normalizeH="0" baseline="0" noProof="0" dirty="0">
                <a:ln>
                  <a:noFill/>
                </a:ln>
                <a:solidFill>
                  <a:srgbClr val="002C5F"/>
                </a:solidFill>
                <a:effectLst/>
                <a:uLnTx/>
                <a:uFillTx/>
                <a:latin typeface="Arial" pitchFamily="34" charset="0"/>
                <a:ea typeface="+mn-ea"/>
                <a:cs typeface="Arial" pitchFamily="34" charset="0"/>
              </a:rPr>
              <a:t>M.A., CBIS, Lead Consultant</a:t>
            </a:r>
          </a:p>
          <a:p>
            <a:pPr marL="342900" marR="0" lvl="0" indent="-34290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sz="2000" b="1" i="0" u="none" strike="noStrike" kern="1200" cap="none" spc="0" normalizeH="0" baseline="0" noProof="0" dirty="0">
                <a:ln>
                  <a:noFill/>
                </a:ln>
                <a:solidFill>
                  <a:srgbClr val="002C5F"/>
                </a:solidFill>
                <a:effectLst/>
                <a:uLnTx/>
                <a:uFillTx/>
                <a:latin typeface="Arial" pitchFamily="34" charset="0"/>
                <a:ea typeface="+mn-ea"/>
                <a:cs typeface="Arial" pitchFamily="34" charset="0"/>
              </a:rPr>
              <a:t>Alexis Popa, M.S., Consultant</a:t>
            </a:r>
          </a:p>
          <a:p>
            <a:pPr marL="342900" marR="0" lvl="0" indent="-34290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sz="2000" b="1" i="0" u="none" strike="noStrike" kern="1200" cap="none" spc="0" normalizeH="0" baseline="0" noProof="0" dirty="0">
                <a:ln>
                  <a:noFill/>
                </a:ln>
                <a:solidFill>
                  <a:srgbClr val="002C5F"/>
                </a:solidFill>
                <a:effectLst/>
                <a:uLnTx/>
                <a:uFillTx/>
                <a:latin typeface="Arial" pitchFamily="34" charset="0"/>
                <a:ea typeface="+mn-ea"/>
                <a:cs typeface="Arial" pitchFamily="34" charset="0"/>
              </a:rPr>
              <a:t>Anna Saab, B.S., Employment Specialist</a:t>
            </a:r>
          </a:p>
          <a:p>
            <a:pPr marL="342900" marR="0" lvl="0" indent="-34290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endParaRPr kumimoji="0" lang="en-US" altLang="en-US" sz="2000" b="1" i="0" u="none" strike="noStrike" kern="1200" cap="none" spc="0" normalizeH="0" baseline="0" noProof="0" dirty="0">
              <a:ln>
                <a:noFill/>
              </a:ln>
              <a:solidFill>
                <a:srgbClr val="002C5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444701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sz="2400" dirty="0">
                <a:solidFill>
                  <a:srgbClr val="0096DB"/>
                </a:solidFill>
              </a:rPr>
              <a:t>Question:</a:t>
            </a:r>
            <a:endParaRPr lang="en-US" altLang="en-US" sz="2400" b="0" dirty="0">
              <a:solidFill>
                <a:srgbClr val="0096DB"/>
              </a:solidFill>
            </a:endParaRPr>
          </a:p>
          <a:p>
            <a:pPr marL="0" indent="0">
              <a:buFont typeface="Arial" panose="020B0604020202020204" pitchFamily="34" charset="0"/>
              <a:buNone/>
            </a:pPr>
            <a:r>
              <a:rPr lang="en-US" altLang="en-US" sz="2400" b="0" dirty="0"/>
              <a:t>Do I have to talk to my direct supervisor first? </a:t>
            </a:r>
          </a:p>
          <a:p>
            <a:pPr marL="0" indent="0">
              <a:buFont typeface="Arial" panose="020B0604020202020204" pitchFamily="34" charset="0"/>
              <a:buNone/>
            </a:pPr>
            <a:endParaRPr lang="en-US" altLang="en-US" sz="2400" dirty="0">
              <a:solidFill>
                <a:srgbClr val="0096DB"/>
              </a:solidFill>
            </a:endParaRPr>
          </a:p>
          <a:p>
            <a:pPr marL="0" indent="0">
              <a:buFont typeface="Arial" panose="020B0604020202020204" pitchFamily="34" charset="0"/>
              <a:buNone/>
            </a:pPr>
            <a:r>
              <a:rPr lang="en-US" altLang="en-US" sz="2400" dirty="0">
                <a:solidFill>
                  <a:srgbClr val="0096DB"/>
                </a:solidFill>
              </a:rPr>
              <a:t>Example:</a:t>
            </a:r>
          </a:p>
          <a:p>
            <a:pPr marL="0" indent="0">
              <a:buFont typeface="Arial" panose="020B0604020202020204" pitchFamily="34" charset="0"/>
              <a:buNone/>
            </a:pPr>
            <a:r>
              <a:rPr lang="en-US" altLang="en-US" sz="2400" b="0" dirty="0"/>
              <a:t>An employee with a mental health impairment does not get along with her supervisor. The supervisor has said negative things about other employees with disabilities, so the employee is concerned about asking the supervisor for an accommodation but also concerned about going over the supervisor’s head. </a:t>
            </a:r>
          </a:p>
          <a:p>
            <a:pPr marL="0" indent="0">
              <a:buFont typeface="Arial" panose="020B0604020202020204" pitchFamily="34" charset="0"/>
              <a:buNone/>
            </a:pPr>
            <a:endParaRPr lang="en-US" altLang="en-US" sz="2400" b="0" dirty="0"/>
          </a:p>
          <a:p>
            <a:pPr marL="630238" indent="-630238"/>
            <a:r>
              <a:rPr lang="en-US" altLang="en-US" sz="2400" dirty="0">
                <a:solidFill>
                  <a:srgbClr val="0096DB"/>
                </a:solidFill>
              </a:rPr>
              <a:t>What might you suggest?</a:t>
            </a:r>
            <a:endParaRPr lang="en-US" altLang="en-US" sz="2400" b="0" dirty="0"/>
          </a:p>
          <a:p>
            <a:pPr marL="630238" indent="-630238"/>
            <a:endParaRPr lang="en-US" altLang="en-US" sz="2400" dirty="0">
              <a:solidFill>
                <a:srgbClr val="0096DB"/>
              </a:solidFill>
            </a:endParaRPr>
          </a:p>
        </p:txBody>
      </p:sp>
      <p:sp>
        <p:nvSpPr>
          <p:cNvPr id="7" name="Title 1"/>
          <p:cNvSpPr txBox="1">
            <a:spLocks noGrp="1"/>
          </p:cNvSpPr>
          <p:nvPr>
            <p:ph type="title" idx="4294967295"/>
          </p:nvPr>
        </p:nvSpPr>
        <p:spPr bwMode="auto">
          <a:xfrm>
            <a:off x="545592" y="377825"/>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Making a Request</a:t>
            </a:r>
          </a:p>
        </p:txBody>
      </p:sp>
      <p:sp>
        <p:nvSpPr>
          <p:cNvPr id="2" name="Slide Number Placeholder 1">
            <a:extLst>
              <a:ext uri="{FF2B5EF4-FFF2-40B4-BE49-F238E27FC236}">
                <a16:creationId xmlns:a16="http://schemas.microsoft.com/office/drawing/2014/main" id="{EBA5F087-3FF0-4052-8624-0862576CAEF4}"/>
              </a:ext>
            </a:extLst>
          </p:cNvPr>
          <p:cNvSpPr>
            <a:spLocks noGrp="1"/>
          </p:cNvSpPr>
          <p:nvPr>
            <p:ph type="sldNum" sz="quarter" idx="10"/>
          </p:nvPr>
        </p:nvSpPr>
        <p:spPr/>
        <p:txBody>
          <a:bodyPr/>
          <a:lstStyle/>
          <a:p>
            <a:pPr>
              <a:defRPr/>
            </a:pPr>
            <a:fld id="{42AE3377-94E3-48CA-877E-F7FF6D94B38B}" type="slidenum">
              <a:rPr lang="en-US" smtClean="0"/>
              <a:pPr>
                <a:defRPr/>
              </a:pPr>
              <a:t>10</a:t>
            </a:fld>
            <a:endParaRPr lang="en-US"/>
          </a:p>
        </p:txBody>
      </p:sp>
    </p:spTree>
    <p:extLst>
      <p:ext uri="{BB962C8B-B14F-4D97-AF65-F5344CB8AC3E}">
        <p14:creationId xmlns:p14="http://schemas.microsoft.com/office/powerpoint/2010/main" val="1199862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sz="2400" dirty="0">
                <a:solidFill>
                  <a:srgbClr val="0096DB"/>
                </a:solidFill>
              </a:rPr>
              <a:t>Question:</a:t>
            </a:r>
            <a:endParaRPr lang="en-US" altLang="en-US" sz="2400" b="0" dirty="0">
              <a:solidFill>
                <a:srgbClr val="0096DB"/>
              </a:solidFill>
            </a:endParaRPr>
          </a:p>
          <a:p>
            <a:pPr marL="0" indent="0">
              <a:buFont typeface="Arial" panose="020B0604020202020204" pitchFamily="34" charset="0"/>
              <a:buNone/>
            </a:pPr>
            <a:r>
              <a:rPr lang="en-US" altLang="en-US" sz="2400" b="0" dirty="0"/>
              <a:t>How long does an employer have to respond to an accommodation request? </a:t>
            </a:r>
          </a:p>
          <a:p>
            <a:pPr marL="0" indent="0">
              <a:buFont typeface="Arial" panose="020B0604020202020204" pitchFamily="34" charset="0"/>
              <a:buNone/>
            </a:pPr>
            <a:endParaRPr lang="en-US" altLang="en-US" sz="2400" dirty="0">
              <a:solidFill>
                <a:srgbClr val="0096DB"/>
              </a:solidFill>
            </a:endParaRPr>
          </a:p>
          <a:p>
            <a:pPr marL="0" indent="0">
              <a:buFont typeface="Arial" panose="020B0604020202020204" pitchFamily="34" charset="0"/>
              <a:buNone/>
            </a:pPr>
            <a:r>
              <a:rPr lang="en-US" altLang="en-US" sz="2400" dirty="0">
                <a:solidFill>
                  <a:srgbClr val="0096DB"/>
                </a:solidFill>
              </a:rPr>
              <a:t>Example:</a:t>
            </a:r>
          </a:p>
          <a:p>
            <a:pPr marL="0" indent="0">
              <a:buFont typeface="Arial" panose="020B0604020202020204" pitchFamily="34" charset="0"/>
              <a:buNone/>
            </a:pPr>
            <a:r>
              <a:rPr lang="en-US" altLang="en-US" sz="2400" b="0" dirty="0"/>
              <a:t>An employee on medical leave asked to telework as an accommodation over a month ago. The employer said they’d get to it as soon as they could, but they’re very busy. In the meantime, the employee is using up leave. </a:t>
            </a:r>
          </a:p>
          <a:p>
            <a:pPr marL="0" indent="0">
              <a:buFont typeface="Arial" panose="020B0604020202020204" pitchFamily="34" charset="0"/>
              <a:buNone/>
            </a:pPr>
            <a:endParaRPr lang="en-US" altLang="en-US" sz="2400" b="0" dirty="0"/>
          </a:p>
          <a:p>
            <a:pPr marL="630238" indent="-630238"/>
            <a:r>
              <a:rPr lang="en-US" altLang="en-US" sz="2400" dirty="0">
                <a:solidFill>
                  <a:srgbClr val="0096DB"/>
                </a:solidFill>
              </a:rPr>
              <a:t>What might you suggest?</a:t>
            </a:r>
            <a:endParaRPr lang="en-US" altLang="en-US" sz="2400" b="0" dirty="0"/>
          </a:p>
          <a:p>
            <a:pPr marL="630238" indent="-630238"/>
            <a:endParaRPr lang="en-US" altLang="en-US" sz="2400" dirty="0">
              <a:solidFill>
                <a:srgbClr val="0096DB"/>
              </a:solidFill>
            </a:endParaRPr>
          </a:p>
        </p:txBody>
      </p:sp>
      <p:sp>
        <p:nvSpPr>
          <p:cNvPr id="7" name="Title 1"/>
          <p:cNvSpPr txBox="1">
            <a:spLocks noGrp="1"/>
          </p:cNvSpPr>
          <p:nvPr>
            <p:ph type="title" idx="4294967295"/>
          </p:nvPr>
        </p:nvSpPr>
        <p:spPr bwMode="auto">
          <a:xfrm>
            <a:off x="545592" y="377825"/>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Making a Request</a:t>
            </a:r>
          </a:p>
        </p:txBody>
      </p:sp>
      <p:sp>
        <p:nvSpPr>
          <p:cNvPr id="2" name="Slide Number Placeholder 1">
            <a:extLst>
              <a:ext uri="{FF2B5EF4-FFF2-40B4-BE49-F238E27FC236}">
                <a16:creationId xmlns:a16="http://schemas.microsoft.com/office/drawing/2014/main" id="{D1F1094F-CA62-4C58-8310-0B00DBF76391}"/>
              </a:ext>
            </a:extLst>
          </p:cNvPr>
          <p:cNvSpPr>
            <a:spLocks noGrp="1"/>
          </p:cNvSpPr>
          <p:nvPr>
            <p:ph type="sldNum" sz="quarter" idx="10"/>
          </p:nvPr>
        </p:nvSpPr>
        <p:spPr/>
        <p:txBody>
          <a:bodyPr/>
          <a:lstStyle/>
          <a:p>
            <a:pPr>
              <a:defRPr/>
            </a:pPr>
            <a:fld id="{42AE3377-94E3-48CA-877E-F7FF6D94B38B}" type="slidenum">
              <a:rPr lang="en-US" smtClean="0"/>
              <a:pPr>
                <a:defRPr/>
              </a:pPr>
              <a:t>11</a:t>
            </a:fld>
            <a:endParaRPr lang="en-US"/>
          </a:p>
        </p:txBody>
      </p:sp>
    </p:spTree>
    <p:extLst>
      <p:ext uri="{BB962C8B-B14F-4D97-AF65-F5344CB8AC3E}">
        <p14:creationId xmlns:p14="http://schemas.microsoft.com/office/powerpoint/2010/main" val="1903157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BDB387-6CDE-46CD-9D43-BD898164810D}"/>
              </a:ext>
            </a:extLst>
          </p:cNvPr>
          <p:cNvSpPr>
            <a:spLocks noGrp="1"/>
          </p:cNvSpPr>
          <p:nvPr>
            <p:ph idx="1"/>
          </p:nvPr>
        </p:nvSpPr>
        <p:spPr/>
        <p:txBody>
          <a:bodyPr>
            <a:noAutofit/>
          </a:bodyPr>
          <a:lstStyle/>
          <a:p>
            <a:pPr marL="285750" indent="-285750">
              <a:spcAft>
                <a:spcPts val="450"/>
              </a:spcAft>
              <a:buFont typeface="Wingdings" panose="05000000000000000000" pitchFamily="2" charset="2"/>
              <a:buChar char="§"/>
            </a:pPr>
            <a:r>
              <a:rPr lang="en-US" sz="2000" b="0" dirty="0"/>
              <a:t>Disability Disclosure </a:t>
            </a:r>
            <a:r>
              <a:rPr lang="en-US" sz="2000" b="0" dirty="0">
                <a:hlinkClick r:id="rId3"/>
              </a:rPr>
              <a:t>https://AskJAN.org/topics/Disability-Disclosure.cfm</a:t>
            </a:r>
            <a:endParaRPr lang="en-US" sz="2000" b="0" dirty="0"/>
          </a:p>
          <a:p>
            <a:pPr marL="285750" indent="-285750">
              <a:spcAft>
                <a:spcPts val="450"/>
              </a:spcAft>
              <a:buFont typeface="Wingdings" panose="05000000000000000000" pitchFamily="2" charset="2"/>
              <a:buChar char="§"/>
            </a:pPr>
            <a:r>
              <a:rPr lang="en-US" sz="2000" b="0" dirty="0"/>
              <a:t>Requesting and Negotiating a Reasonable Accommodation at </a:t>
            </a:r>
            <a:r>
              <a:rPr lang="en-US" sz="2000" b="0" dirty="0">
                <a:hlinkClick r:id="rId4"/>
              </a:rPr>
              <a:t>https://AskJAN.org/publications/consultants-corner/vol03iss04.cfm</a:t>
            </a:r>
            <a:endParaRPr lang="en-US" sz="2000" b="0" dirty="0"/>
          </a:p>
          <a:p>
            <a:pPr marL="285750" indent="-285750">
              <a:spcAft>
                <a:spcPts val="450"/>
              </a:spcAft>
              <a:buFont typeface="Wingdings" panose="05000000000000000000" pitchFamily="2" charset="2"/>
              <a:buChar char="§"/>
            </a:pPr>
            <a:r>
              <a:rPr lang="en-US" sz="2000" b="0" dirty="0"/>
              <a:t>How to Request an Accommodation: Accommodation Form Letter at </a:t>
            </a:r>
            <a:r>
              <a:rPr lang="en-US" sz="2000" b="0" dirty="0">
                <a:hlinkClick r:id="rId5"/>
              </a:rPr>
              <a:t>https://AskJAN.org/articles/accommrequestltr.cfm</a:t>
            </a:r>
            <a:endParaRPr lang="en-US" sz="2000" b="0" dirty="0"/>
          </a:p>
          <a:p>
            <a:pPr marL="285750" indent="-285750">
              <a:spcAft>
                <a:spcPts val="450"/>
              </a:spcAft>
              <a:buFont typeface="Wingdings" panose="05000000000000000000" pitchFamily="2" charset="2"/>
              <a:buChar char="§"/>
            </a:pPr>
            <a:r>
              <a:rPr lang="en-US" sz="2000" b="0" dirty="0"/>
              <a:t>Employees' Practical Guide to Requesting and Negotiating Reasonable Accommodation Under the ADA at </a:t>
            </a:r>
            <a:r>
              <a:rPr lang="en-US" sz="2000" b="0" dirty="0">
                <a:hlinkClick r:id="rId6"/>
              </a:rPr>
              <a:t>https://AskJAN.org/publications/individuals/employee-guide.cfm</a:t>
            </a:r>
            <a:endParaRPr lang="en-US" sz="2000" b="0" dirty="0"/>
          </a:p>
          <a:p>
            <a:pPr marL="285750" indent="-285750">
              <a:spcAft>
                <a:spcPts val="450"/>
              </a:spcAft>
              <a:buFont typeface="Wingdings" panose="05000000000000000000" pitchFamily="2" charset="2"/>
              <a:buChar char="§"/>
            </a:pPr>
            <a:r>
              <a:rPr lang="en-US" sz="2000" b="0" dirty="0"/>
              <a:t>Employee Accommodation Inquiry Letter </a:t>
            </a:r>
            <a:r>
              <a:rPr lang="en-US" sz="2000" b="0" dirty="0">
                <a:hlinkClick r:id="rId7"/>
              </a:rPr>
              <a:t>https://AskJAN.org/publications/consultants-corner/Employee-Accommodation-Inquiry-Letter.cfm</a:t>
            </a:r>
            <a:endParaRPr lang="en-US" sz="2000" b="0" dirty="0"/>
          </a:p>
          <a:p>
            <a:pPr marL="0" indent="0">
              <a:spcAft>
                <a:spcPts val="450"/>
              </a:spcAft>
            </a:pPr>
            <a:endParaRPr lang="en-US" sz="2000" b="0" dirty="0"/>
          </a:p>
          <a:p>
            <a:pPr marL="0" indent="0">
              <a:spcAft>
                <a:spcPts val="450"/>
              </a:spcAft>
            </a:pPr>
            <a:endParaRPr lang="en-US" sz="2000" b="0" dirty="0"/>
          </a:p>
          <a:p>
            <a:endParaRPr lang="en-US" dirty="0"/>
          </a:p>
        </p:txBody>
      </p:sp>
      <p:sp>
        <p:nvSpPr>
          <p:cNvPr id="4" name="Title 3">
            <a:extLst>
              <a:ext uri="{FF2B5EF4-FFF2-40B4-BE49-F238E27FC236}">
                <a16:creationId xmlns:a16="http://schemas.microsoft.com/office/drawing/2014/main" id="{2D511ADE-EC8B-495F-AC6B-B0939FB390B1}"/>
              </a:ext>
            </a:extLst>
          </p:cNvPr>
          <p:cNvSpPr>
            <a:spLocks noGrp="1"/>
          </p:cNvSpPr>
          <p:nvPr>
            <p:ph type="title"/>
          </p:nvPr>
        </p:nvSpPr>
        <p:spPr/>
        <p:txBody>
          <a:bodyPr>
            <a:normAutofit/>
          </a:bodyPr>
          <a:lstStyle/>
          <a:p>
            <a:pPr>
              <a:spcAft>
                <a:spcPts val="450"/>
              </a:spcAft>
            </a:pPr>
            <a:r>
              <a:rPr lang="en-US" dirty="0"/>
              <a:t>Resources</a:t>
            </a:r>
          </a:p>
        </p:txBody>
      </p:sp>
      <p:sp>
        <p:nvSpPr>
          <p:cNvPr id="2" name="Slide Number Placeholder 1">
            <a:extLst>
              <a:ext uri="{FF2B5EF4-FFF2-40B4-BE49-F238E27FC236}">
                <a16:creationId xmlns:a16="http://schemas.microsoft.com/office/drawing/2014/main" id="{9F823DD4-2C3D-4BE4-BA67-BA2439FD3A00}"/>
              </a:ext>
            </a:extLst>
          </p:cNvPr>
          <p:cNvSpPr>
            <a:spLocks noGrp="1"/>
          </p:cNvSpPr>
          <p:nvPr>
            <p:ph type="sldNum" sz="quarter" idx="10"/>
          </p:nvPr>
        </p:nvSpPr>
        <p:spPr/>
        <p:txBody>
          <a:bodyPr/>
          <a:lstStyle/>
          <a:p>
            <a:pPr>
              <a:defRPr/>
            </a:pPr>
            <a:fld id="{0AA4D29C-C419-4C2F-8F91-6C16CE28A651}" type="slidenum">
              <a:rPr lang="en-US" altLang="en-US" smtClean="0"/>
              <a:pPr>
                <a:defRPr/>
              </a:pPr>
              <a:t>12</a:t>
            </a:fld>
            <a:endParaRPr lang="en-US" altLang="en-US"/>
          </a:p>
        </p:txBody>
      </p:sp>
    </p:spTree>
    <p:extLst>
      <p:ext uri="{BB962C8B-B14F-4D97-AF65-F5344CB8AC3E}">
        <p14:creationId xmlns:p14="http://schemas.microsoft.com/office/powerpoint/2010/main" val="1108871598"/>
      </p:ext>
    </p:extLst>
  </p:cSld>
  <p:clrMapOvr>
    <a:masterClrMapping/>
  </p:clrMapOvr>
  <p:transition spd="med">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308100"/>
            <a:ext cx="7848600" cy="5184775"/>
          </a:xfrm>
        </p:spPr>
        <p:txBody>
          <a:bodyPr/>
          <a:lstStyle/>
          <a:p>
            <a:pPr marL="0" indent="0">
              <a:buFont typeface="Arial" panose="020B0604020202020204" pitchFamily="34" charset="0"/>
              <a:buNone/>
            </a:pPr>
            <a:endParaRPr lang="en-US" altLang="en-US" sz="3200" dirty="0">
              <a:solidFill>
                <a:srgbClr val="0096DB"/>
              </a:solidFill>
            </a:endParaRPr>
          </a:p>
          <a:p>
            <a:pPr marL="0" indent="0" algn="ctr">
              <a:buFont typeface="Arial" panose="020B0604020202020204" pitchFamily="34" charset="0"/>
              <a:buNone/>
            </a:pPr>
            <a:r>
              <a:rPr lang="en-US" altLang="en-US" sz="3000" dirty="0">
                <a:solidFill>
                  <a:srgbClr val="0096DB"/>
                </a:solidFill>
              </a:rPr>
              <a:t>Step 2: Providing Information</a:t>
            </a:r>
          </a:p>
          <a:p>
            <a:pPr marL="0" indent="0">
              <a:buFont typeface="Arial" panose="020B0604020202020204" pitchFamily="34" charset="0"/>
              <a:buNone/>
            </a:pPr>
            <a:endParaRPr lang="en-US" altLang="en-US" sz="2400" b="0" dirty="0">
              <a:solidFill>
                <a:srgbClr val="0096DB"/>
              </a:solidFill>
            </a:endParaRPr>
          </a:p>
        </p:txBody>
      </p:sp>
      <p:sp>
        <p:nvSpPr>
          <p:cNvPr id="7" name="Title 1"/>
          <p:cNvSpPr txBox="1">
            <a:spLocks noGrp="1"/>
          </p:cNvSpPr>
          <p:nvPr>
            <p:ph type="title" idx="4294967295"/>
          </p:nvPr>
        </p:nvSpPr>
        <p:spPr bwMode="auto">
          <a:xfrm>
            <a:off x="609600" y="399288"/>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Interactive Process</a:t>
            </a:r>
          </a:p>
        </p:txBody>
      </p:sp>
      <p:pic>
        <p:nvPicPr>
          <p:cNvPr id="3" name="Picture 2" descr="Decorative: Medical Information">
            <a:extLst>
              <a:ext uri="{FF2B5EF4-FFF2-40B4-BE49-F238E27FC236}">
                <a16:creationId xmlns:a16="http://schemas.microsoft.com/office/drawing/2014/main" id="{14F8F91E-08B8-4A76-955C-6DE4DAD70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412" y="2828100"/>
            <a:ext cx="3313176" cy="2564892"/>
          </a:xfrm>
          <a:prstGeom prst="rect">
            <a:avLst/>
          </a:prstGeom>
        </p:spPr>
      </p:pic>
      <p:sp>
        <p:nvSpPr>
          <p:cNvPr id="2" name="Slide Number Placeholder 1">
            <a:extLst>
              <a:ext uri="{FF2B5EF4-FFF2-40B4-BE49-F238E27FC236}">
                <a16:creationId xmlns:a16="http://schemas.microsoft.com/office/drawing/2014/main" id="{CE85F0EC-F5F6-47E7-B9E6-C62BFD0B501E}"/>
              </a:ext>
            </a:extLst>
          </p:cNvPr>
          <p:cNvSpPr>
            <a:spLocks noGrp="1"/>
          </p:cNvSpPr>
          <p:nvPr>
            <p:ph type="sldNum" sz="quarter" idx="10"/>
          </p:nvPr>
        </p:nvSpPr>
        <p:spPr/>
        <p:txBody>
          <a:bodyPr/>
          <a:lstStyle/>
          <a:p>
            <a:pPr>
              <a:defRPr/>
            </a:pPr>
            <a:fld id="{42AE3377-94E3-48CA-877E-F7FF6D94B38B}" type="slidenum">
              <a:rPr lang="en-US" smtClean="0"/>
              <a:pPr>
                <a:defRPr/>
              </a:pPr>
              <a:t>13</a:t>
            </a:fld>
            <a:endParaRPr lang="en-US"/>
          </a:p>
        </p:txBody>
      </p:sp>
    </p:spTree>
    <p:extLst>
      <p:ext uri="{BB962C8B-B14F-4D97-AF65-F5344CB8AC3E}">
        <p14:creationId xmlns:p14="http://schemas.microsoft.com/office/powerpoint/2010/main" val="1468585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dirty="0">
                <a:solidFill>
                  <a:srgbClr val="0096DB"/>
                </a:solidFill>
              </a:rPr>
              <a:t>Step 2: Providing Information</a:t>
            </a:r>
          </a:p>
          <a:p>
            <a:pPr marL="0" indent="0">
              <a:buFont typeface="Arial" panose="020B0604020202020204" pitchFamily="34" charset="0"/>
              <a:buNone/>
            </a:pPr>
            <a:endParaRPr lang="en-US" altLang="en-US" sz="2400" b="0" dirty="0">
              <a:solidFill>
                <a:srgbClr val="0096DB"/>
              </a:solidFill>
            </a:endParaRPr>
          </a:p>
          <a:p>
            <a:pPr marL="514350" indent="-457200">
              <a:buFont typeface="Wingdings" panose="05000000000000000000" pitchFamily="2" charset="2"/>
              <a:buChar char="§"/>
            </a:pPr>
            <a:r>
              <a:rPr lang="en-US" altLang="en-US" sz="2400" b="0" dirty="0"/>
              <a:t>Employers need to know that you have a disability and why an accommodation is needed</a:t>
            </a:r>
          </a:p>
          <a:p>
            <a:pPr marL="514350" indent="-457200">
              <a:buFont typeface="Wingdings" panose="05000000000000000000" pitchFamily="2" charset="2"/>
              <a:buChar char="§"/>
            </a:pPr>
            <a:r>
              <a:rPr lang="en-US" altLang="en-US" sz="2400" b="0" dirty="0"/>
              <a:t>Focus should be on functional limitations</a:t>
            </a:r>
          </a:p>
          <a:p>
            <a:pPr marL="514350" indent="-457200">
              <a:buFont typeface="Wingdings" panose="05000000000000000000" pitchFamily="2" charset="2"/>
              <a:buChar char="§"/>
            </a:pPr>
            <a:r>
              <a:rPr lang="en-US" altLang="en-US" sz="2400" b="0" dirty="0"/>
              <a:t>Employers can require medical documentation when the disability and need for accommodation are not obvious or already documented</a:t>
            </a:r>
          </a:p>
          <a:p>
            <a:pPr marL="514350" indent="-457200">
              <a:buFont typeface="Wingdings" panose="05000000000000000000" pitchFamily="2" charset="2"/>
              <a:buChar char="§"/>
            </a:pPr>
            <a:r>
              <a:rPr lang="en-US" altLang="en-US" sz="2400" b="0" dirty="0"/>
              <a:t>Employers can require that the documentation come from an appropriate health care provider</a:t>
            </a:r>
          </a:p>
        </p:txBody>
      </p:sp>
      <p:sp>
        <p:nvSpPr>
          <p:cNvPr id="7" name="Title 1"/>
          <p:cNvSpPr txBox="1">
            <a:spLocks noGrp="1"/>
          </p:cNvSpPr>
          <p:nvPr>
            <p:ph type="title" idx="4294967295"/>
          </p:nvPr>
        </p:nvSpPr>
        <p:spPr bwMode="auto">
          <a:xfrm>
            <a:off x="609600" y="399288"/>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Providing Information</a:t>
            </a:r>
          </a:p>
        </p:txBody>
      </p:sp>
      <p:sp>
        <p:nvSpPr>
          <p:cNvPr id="2" name="Slide Number Placeholder 1">
            <a:extLst>
              <a:ext uri="{FF2B5EF4-FFF2-40B4-BE49-F238E27FC236}">
                <a16:creationId xmlns:a16="http://schemas.microsoft.com/office/drawing/2014/main" id="{E6CE105A-5ABB-4D11-9916-CF59AD83DB2E}"/>
              </a:ext>
            </a:extLst>
          </p:cNvPr>
          <p:cNvSpPr>
            <a:spLocks noGrp="1"/>
          </p:cNvSpPr>
          <p:nvPr>
            <p:ph type="sldNum" sz="quarter" idx="10"/>
          </p:nvPr>
        </p:nvSpPr>
        <p:spPr/>
        <p:txBody>
          <a:bodyPr/>
          <a:lstStyle/>
          <a:p>
            <a:pPr>
              <a:defRPr/>
            </a:pPr>
            <a:fld id="{42AE3377-94E3-48CA-877E-F7FF6D94B38B}" type="slidenum">
              <a:rPr lang="en-US" smtClean="0"/>
              <a:pPr>
                <a:defRPr/>
              </a:pPr>
              <a:t>14</a:t>
            </a:fld>
            <a:endParaRPr lang="en-US"/>
          </a:p>
        </p:txBody>
      </p:sp>
    </p:spTree>
    <p:extLst>
      <p:ext uri="{BB962C8B-B14F-4D97-AF65-F5344CB8AC3E}">
        <p14:creationId xmlns:p14="http://schemas.microsoft.com/office/powerpoint/2010/main" val="4278008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sz="2400" dirty="0">
                <a:solidFill>
                  <a:srgbClr val="0096DB"/>
                </a:solidFill>
              </a:rPr>
              <a:t>Question:</a:t>
            </a:r>
            <a:endParaRPr lang="en-US" altLang="en-US" sz="2400" b="0" dirty="0">
              <a:solidFill>
                <a:srgbClr val="0096DB"/>
              </a:solidFill>
            </a:endParaRPr>
          </a:p>
          <a:p>
            <a:pPr marL="0" indent="0">
              <a:buFont typeface="Arial" panose="020B0604020202020204" pitchFamily="34" charset="0"/>
              <a:buNone/>
            </a:pPr>
            <a:r>
              <a:rPr lang="en-US" altLang="en-US" sz="2400" b="0" dirty="0"/>
              <a:t>What do I do if I think my employer is asking for too much medical information? </a:t>
            </a:r>
          </a:p>
          <a:p>
            <a:pPr marL="0" indent="0">
              <a:buFont typeface="Arial" panose="020B0604020202020204" pitchFamily="34" charset="0"/>
              <a:buNone/>
            </a:pPr>
            <a:endParaRPr lang="en-US" altLang="en-US" sz="2400" dirty="0">
              <a:solidFill>
                <a:srgbClr val="0096DB"/>
              </a:solidFill>
            </a:endParaRPr>
          </a:p>
          <a:p>
            <a:pPr marL="0" indent="0">
              <a:buFont typeface="Arial" panose="020B0604020202020204" pitchFamily="34" charset="0"/>
              <a:buNone/>
            </a:pPr>
            <a:r>
              <a:rPr lang="en-US" altLang="en-US" sz="2400" dirty="0">
                <a:solidFill>
                  <a:srgbClr val="0096DB"/>
                </a:solidFill>
              </a:rPr>
              <a:t>Example:</a:t>
            </a:r>
          </a:p>
          <a:p>
            <a:pPr marL="0" indent="0">
              <a:buFont typeface="Arial" panose="020B0604020202020204" pitchFamily="34" charset="0"/>
              <a:buNone/>
            </a:pPr>
            <a:r>
              <a:rPr lang="en-US" altLang="en-US" sz="2400" b="0" dirty="0"/>
              <a:t>An employee with PTSD asked to turn his desk around so he doesn’t have his back to people. His employer asked for medical documentation, including his treatment history. </a:t>
            </a:r>
          </a:p>
          <a:p>
            <a:pPr marL="0" indent="0">
              <a:buFont typeface="Arial" panose="020B0604020202020204" pitchFamily="34" charset="0"/>
              <a:buNone/>
            </a:pPr>
            <a:endParaRPr lang="en-US" altLang="en-US" sz="2400" b="0" dirty="0"/>
          </a:p>
          <a:p>
            <a:pPr marL="630238" indent="-630238"/>
            <a:r>
              <a:rPr lang="en-US" altLang="en-US" sz="2400" dirty="0">
                <a:solidFill>
                  <a:srgbClr val="0096DB"/>
                </a:solidFill>
              </a:rPr>
              <a:t>What might you suggest?</a:t>
            </a:r>
            <a:endParaRPr lang="en-US" altLang="en-US" sz="2400" b="0" dirty="0"/>
          </a:p>
          <a:p>
            <a:pPr marL="630238" indent="-630238"/>
            <a:endParaRPr lang="en-US" altLang="en-US" sz="2400" dirty="0">
              <a:solidFill>
                <a:srgbClr val="0096DB"/>
              </a:solidFill>
            </a:endParaRPr>
          </a:p>
        </p:txBody>
      </p:sp>
      <p:sp>
        <p:nvSpPr>
          <p:cNvPr id="7" name="Title 1"/>
          <p:cNvSpPr txBox="1">
            <a:spLocks noGrp="1"/>
          </p:cNvSpPr>
          <p:nvPr>
            <p:ph type="title" idx="4294967295"/>
          </p:nvPr>
        </p:nvSpPr>
        <p:spPr bwMode="auto">
          <a:xfrm>
            <a:off x="545592" y="377825"/>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Providing Information</a:t>
            </a:r>
          </a:p>
        </p:txBody>
      </p:sp>
      <p:sp>
        <p:nvSpPr>
          <p:cNvPr id="2" name="Slide Number Placeholder 1">
            <a:extLst>
              <a:ext uri="{FF2B5EF4-FFF2-40B4-BE49-F238E27FC236}">
                <a16:creationId xmlns:a16="http://schemas.microsoft.com/office/drawing/2014/main" id="{CBC8BBB6-B9A2-4EB9-9569-388CC6638EEC}"/>
              </a:ext>
            </a:extLst>
          </p:cNvPr>
          <p:cNvSpPr>
            <a:spLocks noGrp="1"/>
          </p:cNvSpPr>
          <p:nvPr>
            <p:ph type="sldNum" sz="quarter" idx="10"/>
          </p:nvPr>
        </p:nvSpPr>
        <p:spPr/>
        <p:txBody>
          <a:bodyPr/>
          <a:lstStyle/>
          <a:p>
            <a:pPr>
              <a:defRPr/>
            </a:pPr>
            <a:fld id="{42AE3377-94E3-48CA-877E-F7FF6D94B38B}" type="slidenum">
              <a:rPr lang="en-US" smtClean="0"/>
              <a:pPr>
                <a:defRPr/>
              </a:pPr>
              <a:t>15</a:t>
            </a:fld>
            <a:endParaRPr lang="en-US"/>
          </a:p>
        </p:txBody>
      </p:sp>
    </p:spTree>
    <p:extLst>
      <p:ext uri="{BB962C8B-B14F-4D97-AF65-F5344CB8AC3E}">
        <p14:creationId xmlns:p14="http://schemas.microsoft.com/office/powerpoint/2010/main" val="3247507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sz="2400" dirty="0">
                <a:solidFill>
                  <a:srgbClr val="0096DB"/>
                </a:solidFill>
              </a:rPr>
              <a:t>Question:</a:t>
            </a:r>
            <a:endParaRPr lang="en-US" altLang="en-US" sz="2400" b="0" dirty="0">
              <a:solidFill>
                <a:srgbClr val="0096DB"/>
              </a:solidFill>
            </a:endParaRPr>
          </a:p>
          <a:p>
            <a:pPr marL="0" indent="0">
              <a:buFont typeface="Arial" panose="020B0604020202020204" pitchFamily="34" charset="0"/>
              <a:buNone/>
            </a:pPr>
            <a:r>
              <a:rPr lang="en-US" altLang="en-US" sz="2400" b="0" dirty="0"/>
              <a:t>Do I have to have my doctor fill out specific forms? </a:t>
            </a:r>
          </a:p>
          <a:p>
            <a:pPr marL="0" indent="0">
              <a:buFont typeface="Arial" panose="020B0604020202020204" pitchFamily="34" charset="0"/>
              <a:buNone/>
            </a:pPr>
            <a:endParaRPr lang="en-US" altLang="en-US" sz="2400" dirty="0">
              <a:solidFill>
                <a:srgbClr val="0096DB"/>
              </a:solidFill>
            </a:endParaRPr>
          </a:p>
          <a:p>
            <a:pPr marL="0" indent="0">
              <a:buFont typeface="Arial" panose="020B0604020202020204" pitchFamily="34" charset="0"/>
              <a:buNone/>
            </a:pPr>
            <a:r>
              <a:rPr lang="en-US" altLang="en-US" sz="2400" dirty="0">
                <a:solidFill>
                  <a:srgbClr val="0096DB"/>
                </a:solidFill>
              </a:rPr>
              <a:t>Example:</a:t>
            </a:r>
          </a:p>
          <a:p>
            <a:pPr marL="0" indent="0">
              <a:buFont typeface="Arial" panose="020B0604020202020204" pitchFamily="34" charset="0"/>
              <a:buNone/>
            </a:pPr>
            <a:r>
              <a:rPr lang="en-US" altLang="en-US" sz="2400" b="0" dirty="0"/>
              <a:t>An employee had her doctor write an accommodation support letter, and she turned it in with her request. Now her employer wants the doctor to fill out the employer’s form, but the doctor refuses. </a:t>
            </a:r>
          </a:p>
          <a:p>
            <a:pPr marL="0" indent="0">
              <a:buFont typeface="Arial" panose="020B0604020202020204" pitchFamily="34" charset="0"/>
              <a:buNone/>
            </a:pPr>
            <a:endParaRPr lang="en-US" altLang="en-US" sz="2400" b="0" dirty="0"/>
          </a:p>
          <a:p>
            <a:pPr marL="630238" indent="-630238"/>
            <a:r>
              <a:rPr lang="en-US" altLang="en-US" sz="2400" dirty="0">
                <a:solidFill>
                  <a:srgbClr val="0096DB"/>
                </a:solidFill>
              </a:rPr>
              <a:t>What might you suggest?</a:t>
            </a:r>
            <a:endParaRPr lang="en-US" altLang="en-US" sz="2400" b="0" dirty="0"/>
          </a:p>
          <a:p>
            <a:pPr marL="630238" indent="-630238"/>
            <a:endParaRPr lang="en-US" altLang="en-US" sz="2400" dirty="0">
              <a:solidFill>
                <a:srgbClr val="0096DB"/>
              </a:solidFill>
            </a:endParaRPr>
          </a:p>
        </p:txBody>
      </p:sp>
      <p:sp>
        <p:nvSpPr>
          <p:cNvPr id="7" name="Title 1"/>
          <p:cNvSpPr txBox="1">
            <a:spLocks noGrp="1"/>
          </p:cNvSpPr>
          <p:nvPr>
            <p:ph type="title" idx="4294967295"/>
          </p:nvPr>
        </p:nvSpPr>
        <p:spPr bwMode="auto">
          <a:xfrm>
            <a:off x="545592" y="377825"/>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Providing Information</a:t>
            </a:r>
          </a:p>
        </p:txBody>
      </p:sp>
      <p:sp>
        <p:nvSpPr>
          <p:cNvPr id="2" name="Slide Number Placeholder 1">
            <a:extLst>
              <a:ext uri="{FF2B5EF4-FFF2-40B4-BE49-F238E27FC236}">
                <a16:creationId xmlns:a16="http://schemas.microsoft.com/office/drawing/2014/main" id="{53C33251-8A72-4B17-93BB-C771A8ECD9EE}"/>
              </a:ext>
            </a:extLst>
          </p:cNvPr>
          <p:cNvSpPr>
            <a:spLocks noGrp="1"/>
          </p:cNvSpPr>
          <p:nvPr>
            <p:ph type="sldNum" sz="quarter" idx="10"/>
          </p:nvPr>
        </p:nvSpPr>
        <p:spPr/>
        <p:txBody>
          <a:bodyPr/>
          <a:lstStyle/>
          <a:p>
            <a:pPr>
              <a:defRPr/>
            </a:pPr>
            <a:fld id="{42AE3377-94E3-48CA-877E-F7FF6D94B38B}" type="slidenum">
              <a:rPr lang="en-US" smtClean="0"/>
              <a:pPr>
                <a:defRPr/>
              </a:pPr>
              <a:t>16</a:t>
            </a:fld>
            <a:endParaRPr lang="en-US"/>
          </a:p>
        </p:txBody>
      </p:sp>
    </p:spTree>
    <p:extLst>
      <p:ext uri="{BB962C8B-B14F-4D97-AF65-F5344CB8AC3E}">
        <p14:creationId xmlns:p14="http://schemas.microsoft.com/office/powerpoint/2010/main" val="3049439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sz="2400" dirty="0">
                <a:solidFill>
                  <a:srgbClr val="0096DB"/>
                </a:solidFill>
              </a:rPr>
              <a:t>Question:</a:t>
            </a:r>
            <a:endParaRPr lang="en-US" altLang="en-US" sz="2400" b="0" dirty="0">
              <a:solidFill>
                <a:srgbClr val="0096DB"/>
              </a:solidFill>
            </a:endParaRPr>
          </a:p>
          <a:p>
            <a:pPr marL="0" indent="0">
              <a:buFont typeface="Arial" panose="020B0604020202020204" pitchFamily="34" charset="0"/>
              <a:buNone/>
            </a:pPr>
            <a:r>
              <a:rPr lang="en-US" altLang="en-US" sz="2400" b="0" dirty="0"/>
              <a:t>How current does medical documentation need to be? </a:t>
            </a:r>
          </a:p>
          <a:p>
            <a:pPr marL="0" indent="0">
              <a:buFont typeface="Arial" panose="020B0604020202020204" pitchFamily="34" charset="0"/>
              <a:buNone/>
            </a:pPr>
            <a:endParaRPr lang="en-US" altLang="en-US" sz="2400" dirty="0">
              <a:solidFill>
                <a:srgbClr val="0096DB"/>
              </a:solidFill>
            </a:endParaRPr>
          </a:p>
          <a:p>
            <a:pPr marL="0" indent="0">
              <a:buFont typeface="Arial" panose="020B0604020202020204" pitchFamily="34" charset="0"/>
              <a:buNone/>
            </a:pPr>
            <a:r>
              <a:rPr lang="en-US" altLang="en-US" sz="2400" dirty="0">
                <a:solidFill>
                  <a:srgbClr val="0096DB"/>
                </a:solidFill>
              </a:rPr>
              <a:t>Example:</a:t>
            </a:r>
          </a:p>
          <a:p>
            <a:pPr marL="0" indent="0">
              <a:buFont typeface="Arial" panose="020B0604020202020204" pitchFamily="34" charset="0"/>
              <a:buNone/>
            </a:pPr>
            <a:r>
              <a:rPr lang="en-US" altLang="en-US" sz="2400" b="0" dirty="0"/>
              <a:t>An employee with a learning disability tried to provide proof of disability using documentation that dated back to high school. The employer is questioning whether this documentation is too old and asks for updated medical information. </a:t>
            </a:r>
          </a:p>
          <a:p>
            <a:pPr marL="0" indent="0">
              <a:buFont typeface="Arial" panose="020B0604020202020204" pitchFamily="34" charset="0"/>
              <a:buNone/>
            </a:pPr>
            <a:endParaRPr lang="en-US" altLang="en-US" sz="2400" b="0" dirty="0"/>
          </a:p>
          <a:p>
            <a:pPr marL="630238" indent="-630238"/>
            <a:r>
              <a:rPr lang="en-US" altLang="en-US" sz="2400" dirty="0">
                <a:solidFill>
                  <a:srgbClr val="0096DB"/>
                </a:solidFill>
              </a:rPr>
              <a:t>What might you suggest?</a:t>
            </a:r>
            <a:endParaRPr lang="en-US" altLang="en-US" sz="2400" b="0" dirty="0"/>
          </a:p>
          <a:p>
            <a:pPr marL="630238" indent="-630238"/>
            <a:endParaRPr lang="en-US" altLang="en-US" sz="2400" dirty="0">
              <a:solidFill>
                <a:srgbClr val="0096DB"/>
              </a:solidFill>
            </a:endParaRPr>
          </a:p>
        </p:txBody>
      </p:sp>
      <p:sp>
        <p:nvSpPr>
          <p:cNvPr id="7" name="Title 1"/>
          <p:cNvSpPr txBox="1">
            <a:spLocks noGrp="1"/>
          </p:cNvSpPr>
          <p:nvPr>
            <p:ph type="title" idx="4294967295"/>
          </p:nvPr>
        </p:nvSpPr>
        <p:spPr bwMode="auto">
          <a:xfrm>
            <a:off x="545592" y="377825"/>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Providing Information</a:t>
            </a:r>
          </a:p>
        </p:txBody>
      </p:sp>
      <p:sp>
        <p:nvSpPr>
          <p:cNvPr id="2" name="Slide Number Placeholder 1">
            <a:extLst>
              <a:ext uri="{FF2B5EF4-FFF2-40B4-BE49-F238E27FC236}">
                <a16:creationId xmlns:a16="http://schemas.microsoft.com/office/drawing/2014/main" id="{1DBE403E-68E0-4EC6-8770-C217F82D1EBE}"/>
              </a:ext>
            </a:extLst>
          </p:cNvPr>
          <p:cNvSpPr>
            <a:spLocks noGrp="1"/>
          </p:cNvSpPr>
          <p:nvPr>
            <p:ph type="sldNum" sz="quarter" idx="10"/>
          </p:nvPr>
        </p:nvSpPr>
        <p:spPr/>
        <p:txBody>
          <a:bodyPr/>
          <a:lstStyle/>
          <a:p>
            <a:pPr>
              <a:defRPr/>
            </a:pPr>
            <a:fld id="{42AE3377-94E3-48CA-877E-F7FF6D94B38B}" type="slidenum">
              <a:rPr lang="en-US" smtClean="0"/>
              <a:pPr>
                <a:defRPr/>
              </a:pPr>
              <a:t>17</a:t>
            </a:fld>
            <a:endParaRPr lang="en-US"/>
          </a:p>
        </p:txBody>
      </p:sp>
    </p:spTree>
    <p:extLst>
      <p:ext uri="{BB962C8B-B14F-4D97-AF65-F5344CB8AC3E}">
        <p14:creationId xmlns:p14="http://schemas.microsoft.com/office/powerpoint/2010/main" val="241793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BDB387-6CDE-46CD-9D43-BD898164810D}"/>
              </a:ext>
            </a:extLst>
          </p:cNvPr>
          <p:cNvSpPr>
            <a:spLocks noGrp="1"/>
          </p:cNvSpPr>
          <p:nvPr>
            <p:ph idx="1"/>
          </p:nvPr>
        </p:nvSpPr>
        <p:spPr/>
        <p:txBody>
          <a:bodyPr>
            <a:noAutofit/>
          </a:bodyPr>
          <a:lstStyle/>
          <a:p>
            <a:pPr marL="285750" indent="-285750">
              <a:spcAft>
                <a:spcPts val="450"/>
              </a:spcAft>
              <a:buFont typeface="Wingdings" panose="05000000000000000000" pitchFamily="2" charset="2"/>
              <a:buChar char="§"/>
            </a:pPr>
            <a:r>
              <a:rPr lang="en-US" sz="2000" b="0" dirty="0"/>
              <a:t>What Does “Sufficient” Mean? - A Deconstructive Series for ADA Terminology at </a:t>
            </a:r>
            <a:r>
              <a:rPr lang="en-US" sz="2000" b="0" dirty="0">
                <a:hlinkClick r:id="rId3"/>
              </a:rPr>
              <a:t>https://AskJAN.org/articles/What-Does-Sufficient-Mean-A-Deconstructive-Series-for-ADA-Terminology.cfm</a:t>
            </a:r>
            <a:endParaRPr lang="en-US" sz="2000" b="0" dirty="0"/>
          </a:p>
          <a:p>
            <a:pPr marL="285750" indent="-285750">
              <a:spcAft>
                <a:spcPts val="450"/>
              </a:spcAft>
              <a:buFont typeface="Wingdings" panose="05000000000000000000" pitchFamily="2" charset="2"/>
              <a:buChar char="§"/>
            </a:pPr>
            <a:r>
              <a:rPr lang="en-US" sz="2000" b="0" dirty="0"/>
              <a:t>Documentation of a Learning Disability at </a:t>
            </a:r>
            <a:r>
              <a:rPr lang="en-US" sz="2000" b="0" dirty="0">
                <a:hlinkClick r:id="rId4"/>
              </a:rPr>
              <a:t>https://AskJAN.org/publications/consultants-corner/vol05iss03.cfm</a:t>
            </a:r>
            <a:endParaRPr lang="en-US" sz="2000" b="0" dirty="0"/>
          </a:p>
          <a:p>
            <a:pPr marL="285750" indent="-285750">
              <a:spcAft>
                <a:spcPts val="450"/>
              </a:spcAft>
              <a:buFont typeface="Wingdings" panose="05000000000000000000" pitchFamily="2" charset="2"/>
              <a:buChar char="§"/>
            </a:pPr>
            <a:r>
              <a:rPr lang="en-US" sz="2000" b="0" dirty="0"/>
              <a:t>Practical Guidance for Medical Professionals: Providing Sufficient Medical Documentation in Support of a Patient's Accommodation Request at </a:t>
            </a:r>
            <a:r>
              <a:rPr lang="en-US" sz="2000" b="0" dirty="0">
                <a:hlinkClick r:id="rId5"/>
              </a:rPr>
              <a:t>https://AskJAN.org/articles/EAPS/upload/medprofessionsEAP.doc</a:t>
            </a:r>
            <a:endParaRPr lang="en-US" sz="2000" b="0" dirty="0"/>
          </a:p>
          <a:p>
            <a:pPr marL="285750" indent="-285750">
              <a:spcAft>
                <a:spcPts val="450"/>
              </a:spcAft>
              <a:buFont typeface="Wingdings" panose="05000000000000000000" pitchFamily="2" charset="2"/>
              <a:buChar char="§"/>
            </a:pPr>
            <a:r>
              <a:rPr lang="en-US" sz="2000" b="0" dirty="0"/>
              <a:t>Medical Inquiry in Response to an Accommodation Request at </a:t>
            </a:r>
            <a:r>
              <a:rPr lang="en-US" sz="2000" b="0" dirty="0">
                <a:hlinkClick r:id="rId6"/>
              </a:rPr>
              <a:t>https://AskJAN.org/articles/EAPS/upload/MedicalDocumentationinResponsetoRAEAP.doc</a:t>
            </a:r>
            <a:endParaRPr lang="en-US" sz="2000" b="0" dirty="0"/>
          </a:p>
          <a:p>
            <a:pPr marL="0" indent="0">
              <a:spcAft>
                <a:spcPts val="450"/>
              </a:spcAft>
            </a:pPr>
            <a:endParaRPr lang="en-US" sz="2000" b="0" dirty="0"/>
          </a:p>
          <a:p>
            <a:endParaRPr lang="en-US" dirty="0"/>
          </a:p>
        </p:txBody>
      </p:sp>
      <p:sp>
        <p:nvSpPr>
          <p:cNvPr id="4" name="Title 3">
            <a:extLst>
              <a:ext uri="{FF2B5EF4-FFF2-40B4-BE49-F238E27FC236}">
                <a16:creationId xmlns:a16="http://schemas.microsoft.com/office/drawing/2014/main" id="{2D511ADE-EC8B-495F-AC6B-B0939FB390B1}"/>
              </a:ext>
            </a:extLst>
          </p:cNvPr>
          <p:cNvSpPr>
            <a:spLocks noGrp="1"/>
          </p:cNvSpPr>
          <p:nvPr>
            <p:ph type="title"/>
          </p:nvPr>
        </p:nvSpPr>
        <p:spPr/>
        <p:txBody>
          <a:bodyPr>
            <a:normAutofit/>
          </a:bodyPr>
          <a:lstStyle/>
          <a:p>
            <a:pPr>
              <a:spcAft>
                <a:spcPts val="450"/>
              </a:spcAft>
            </a:pPr>
            <a:r>
              <a:rPr lang="en-US" dirty="0"/>
              <a:t>Resources</a:t>
            </a:r>
          </a:p>
        </p:txBody>
      </p:sp>
      <p:sp>
        <p:nvSpPr>
          <p:cNvPr id="2" name="Slide Number Placeholder 1">
            <a:extLst>
              <a:ext uri="{FF2B5EF4-FFF2-40B4-BE49-F238E27FC236}">
                <a16:creationId xmlns:a16="http://schemas.microsoft.com/office/drawing/2014/main" id="{E2B8CD50-D564-488F-AE66-9B389FDD2D53}"/>
              </a:ext>
            </a:extLst>
          </p:cNvPr>
          <p:cNvSpPr>
            <a:spLocks noGrp="1"/>
          </p:cNvSpPr>
          <p:nvPr>
            <p:ph type="sldNum" sz="quarter" idx="10"/>
          </p:nvPr>
        </p:nvSpPr>
        <p:spPr/>
        <p:txBody>
          <a:bodyPr/>
          <a:lstStyle/>
          <a:p>
            <a:pPr>
              <a:defRPr/>
            </a:pPr>
            <a:fld id="{0AA4D29C-C419-4C2F-8F91-6C16CE28A651}" type="slidenum">
              <a:rPr lang="en-US" altLang="en-US" smtClean="0"/>
              <a:pPr>
                <a:defRPr/>
              </a:pPr>
              <a:t>18</a:t>
            </a:fld>
            <a:endParaRPr lang="en-US" altLang="en-US"/>
          </a:p>
        </p:txBody>
      </p:sp>
    </p:spTree>
    <p:extLst>
      <p:ext uri="{BB962C8B-B14F-4D97-AF65-F5344CB8AC3E}">
        <p14:creationId xmlns:p14="http://schemas.microsoft.com/office/powerpoint/2010/main" val="2826664490"/>
      </p:ext>
    </p:extLst>
  </p:cSld>
  <p:clrMapOvr>
    <a:masterClrMapping/>
  </p:clrMapOvr>
  <p:transition spd="med">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308100"/>
            <a:ext cx="7848600" cy="5184775"/>
          </a:xfrm>
        </p:spPr>
        <p:txBody>
          <a:bodyPr/>
          <a:lstStyle/>
          <a:p>
            <a:pPr marL="0" indent="0">
              <a:buFont typeface="Arial" panose="020B0604020202020204" pitchFamily="34" charset="0"/>
              <a:buNone/>
            </a:pPr>
            <a:endParaRPr lang="en-US" altLang="en-US" sz="3200" dirty="0">
              <a:solidFill>
                <a:srgbClr val="0096DB"/>
              </a:solidFill>
            </a:endParaRPr>
          </a:p>
          <a:p>
            <a:pPr marL="0" indent="0" algn="ctr">
              <a:buFont typeface="Arial" panose="020B0604020202020204" pitchFamily="34" charset="0"/>
              <a:buNone/>
            </a:pPr>
            <a:r>
              <a:rPr lang="en-US" altLang="en-US" sz="3000" dirty="0">
                <a:solidFill>
                  <a:srgbClr val="0096DB"/>
                </a:solidFill>
              </a:rPr>
              <a:t>Step 3: Exploring Accommodations</a:t>
            </a:r>
          </a:p>
          <a:p>
            <a:pPr marL="0" indent="0">
              <a:buFont typeface="Arial" panose="020B0604020202020204" pitchFamily="34" charset="0"/>
              <a:buNone/>
            </a:pPr>
            <a:endParaRPr lang="en-US" altLang="en-US" sz="2400" b="0" dirty="0">
              <a:solidFill>
                <a:srgbClr val="0096DB"/>
              </a:solidFill>
            </a:endParaRPr>
          </a:p>
        </p:txBody>
      </p:sp>
      <p:sp>
        <p:nvSpPr>
          <p:cNvPr id="7" name="Title 1"/>
          <p:cNvSpPr txBox="1">
            <a:spLocks noGrp="1"/>
          </p:cNvSpPr>
          <p:nvPr>
            <p:ph type="title" idx="4294967295"/>
          </p:nvPr>
        </p:nvSpPr>
        <p:spPr bwMode="auto">
          <a:xfrm>
            <a:off x="609600" y="399288"/>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Interactive Process</a:t>
            </a:r>
          </a:p>
        </p:txBody>
      </p:sp>
      <p:pic>
        <p:nvPicPr>
          <p:cNvPr id="6" name="Picture 5" descr="Decorative: service dog">
            <a:extLst>
              <a:ext uri="{FF2B5EF4-FFF2-40B4-BE49-F238E27FC236}">
                <a16:creationId xmlns:a16="http://schemas.microsoft.com/office/drawing/2014/main" id="{687CF9DB-D0B2-4FBD-9B24-92E540A036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9900" y="3721390"/>
            <a:ext cx="3505200" cy="2336969"/>
          </a:xfrm>
          <a:prstGeom prst="rect">
            <a:avLst/>
          </a:prstGeom>
        </p:spPr>
        <p:style>
          <a:lnRef idx="0">
            <a:schemeClr val="accent6"/>
          </a:lnRef>
          <a:fillRef idx="3">
            <a:schemeClr val="accent6"/>
          </a:fillRef>
          <a:effectRef idx="3">
            <a:schemeClr val="accent6"/>
          </a:effectRef>
          <a:fontRef idx="minor">
            <a:schemeClr val="lt1"/>
          </a:fontRef>
        </p:style>
      </p:pic>
      <p:pic>
        <p:nvPicPr>
          <p:cNvPr id="9" name="Picture 4" descr="Decorative: accessible parking sign.">
            <a:extLst>
              <a:ext uri="{FF2B5EF4-FFF2-40B4-BE49-F238E27FC236}">
                <a16:creationId xmlns:a16="http://schemas.microsoft.com/office/drawing/2014/main" id="{BB95A22C-4589-42E1-BE17-88D9F8E71D0A}"/>
              </a:ext>
            </a:extLst>
          </p:cNvPr>
          <p:cNvPicPr>
            <a:picLocks noChangeAspect="1" noChangeArrowheads="1"/>
          </p:cNvPicPr>
          <p:nvPr/>
        </p:nvPicPr>
        <p:blipFill>
          <a:blip r:embed="rId4" cstate="print"/>
          <a:srcRect/>
          <a:stretch>
            <a:fillRect/>
          </a:stretch>
        </p:blipFill>
        <p:spPr bwMode="auto">
          <a:xfrm>
            <a:off x="6083773" y="2450687"/>
            <a:ext cx="2397125" cy="2899599"/>
          </a:xfrm>
          <a:prstGeom prst="rect">
            <a:avLst/>
          </a:prstGeom>
          <a:ln>
            <a:headEnd/>
            <a:tailEnd/>
          </a:ln>
        </p:spPr>
        <p:style>
          <a:lnRef idx="0">
            <a:schemeClr val="accent1"/>
          </a:lnRef>
          <a:fillRef idx="3">
            <a:schemeClr val="accent1"/>
          </a:fillRef>
          <a:effectRef idx="3">
            <a:schemeClr val="accent1"/>
          </a:effectRef>
          <a:fontRef idx="minor">
            <a:schemeClr val="lt1"/>
          </a:fontRef>
        </p:style>
      </p:pic>
      <p:pic>
        <p:nvPicPr>
          <p:cNvPr id="10" name="Picture 1" descr="Decorative: Colored pens">
            <a:extLst>
              <a:ext uri="{FF2B5EF4-FFF2-40B4-BE49-F238E27FC236}">
                <a16:creationId xmlns:a16="http://schemas.microsoft.com/office/drawing/2014/main" id="{40F4D8F3-C279-4FC5-888F-B5091242B5C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514213"/>
            <a:ext cx="29241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73EA2BE-1257-493E-AA19-64318E6B2526}"/>
              </a:ext>
            </a:extLst>
          </p:cNvPr>
          <p:cNvSpPr>
            <a:spLocks noGrp="1"/>
          </p:cNvSpPr>
          <p:nvPr>
            <p:ph type="sldNum" sz="quarter" idx="10"/>
          </p:nvPr>
        </p:nvSpPr>
        <p:spPr/>
        <p:txBody>
          <a:bodyPr/>
          <a:lstStyle/>
          <a:p>
            <a:pPr>
              <a:defRPr/>
            </a:pPr>
            <a:fld id="{42AE3377-94E3-48CA-877E-F7FF6D94B38B}" type="slidenum">
              <a:rPr lang="en-US" smtClean="0"/>
              <a:pPr>
                <a:defRPr/>
              </a:pPr>
              <a:t>19</a:t>
            </a:fld>
            <a:endParaRPr lang="en-US"/>
          </a:p>
        </p:txBody>
      </p:sp>
    </p:spTree>
    <p:extLst>
      <p:ext uri="{BB962C8B-B14F-4D97-AF65-F5344CB8AC3E}">
        <p14:creationId xmlns:p14="http://schemas.microsoft.com/office/powerpoint/2010/main" val="1212916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775"/>
          </a:xfrm>
        </p:spPr>
        <p:txBody>
          <a:bodyPr/>
          <a:lstStyle/>
          <a:p>
            <a:pPr marL="0" indent="0" eaLnBrk="1" hangingPunct="1"/>
            <a:r>
              <a:rPr lang="en-US" altLang="en-US" sz="2600" dirty="0">
                <a:solidFill>
                  <a:srgbClr val="0096DB"/>
                </a:solidFill>
              </a:rPr>
              <a:t>Overview:</a:t>
            </a:r>
          </a:p>
          <a:p>
            <a:pPr marL="514350" indent="-457200">
              <a:buFont typeface="Wingdings" panose="05000000000000000000" pitchFamily="2" charset="2"/>
              <a:buChar char="§"/>
            </a:pPr>
            <a:r>
              <a:rPr lang="en-US" altLang="en-US" sz="2600" b="0" dirty="0"/>
              <a:t>Sample Interactive Process</a:t>
            </a:r>
          </a:p>
          <a:p>
            <a:pPr marL="514350" indent="-457200">
              <a:buFont typeface="Wingdings" panose="05000000000000000000" pitchFamily="2" charset="2"/>
              <a:buChar char="§"/>
            </a:pPr>
            <a:r>
              <a:rPr lang="en-US" altLang="en-US" sz="2600" b="0" dirty="0"/>
              <a:t>General ADA Rules</a:t>
            </a:r>
          </a:p>
          <a:p>
            <a:pPr marL="514350" indent="-457200">
              <a:buFont typeface="Wingdings" panose="05000000000000000000" pitchFamily="2" charset="2"/>
              <a:buChar char="§"/>
            </a:pPr>
            <a:r>
              <a:rPr lang="en-US" altLang="en-US" sz="2600" b="0" dirty="0"/>
              <a:t>Common Employee Questions</a:t>
            </a:r>
          </a:p>
          <a:p>
            <a:pPr marL="514350" indent="-457200">
              <a:buFont typeface="Wingdings" panose="05000000000000000000" pitchFamily="2" charset="2"/>
              <a:buChar char="§"/>
            </a:pPr>
            <a:r>
              <a:rPr lang="en-US" altLang="en-US" sz="2600" b="0" dirty="0"/>
              <a:t>Resources</a:t>
            </a:r>
          </a:p>
          <a:p>
            <a:pPr marL="0" indent="0">
              <a:defRPr/>
            </a:pPr>
            <a:endParaRPr lang="en-US" sz="2400" b="0" dirty="0">
              <a:latin typeface="Arial" charset="0"/>
              <a:cs typeface="Arial" charset="0"/>
            </a:endParaRPr>
          </a:p>
          <a:p>
            <a:pPr marL="0" indent="0">
              <a:buFont typeface="Wingdings" panose="05000000000000000000" pitchFamily="2" charset="2"/>
              <a:buChar char="§"/>
              <a:defRPr/>
            </a:pPr>
            <a:endParaRPr lang="en-US" sz="2400" b="0" dirty="0">
              <a:latin typeface="Arial" charset="0"/>
              <a:cs typeface="Arial" charset="0"/>
            </a:endParaRPr>
          </a:p>
          <a:p>
            <a:pPr marL="0" indent="0">
              <a:buFont typeface="Wingdings" panose="05000000000000000000" pitchFamily="2" charset="2"/>
              <a:buChar char="§"/>
              <a:defRPr/>
            </a:pPr>
            <a:endParaRPr lang="en-US" sz="2400" b="0" dirty="0">
              <a:latin typeface="Arial" charset="0"/>
              <a:cs typeface="Arial" charset="0"/>
            </a:endParaRPr>
          </a:p>
          <a:p>
            <a:pPr marL="0" indent="0">
              <a:buFont typeface="Wingdings" panose="05000000000000000000" pitchFamily="2" charset="2"/>
              <a:buChar char="§"/>
              <a:defRPr/>
            </a:pPr>
            <a:endParaRPr lang="en-US" sz="2400" dirty="0">
              <a:solidFill>
                <a:srgbClr val="253D86"/>
              </a:solidFill>
              <a:latin typeface="Arial" charset="0"/>
              <a:cs typeface="Arial" charset="0"/>
            </a:endParaRPr>
          </a:p>
          <a:p>
            <a:pPr>
              <a:buFont typeface="Arial" charset="0"/>
              <a:buNone/>
              <a:defRPr/>
            </a:pPr>
            <a:endParaRPr lang="en-US" sz="2400" dirty="0"/>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83321" y="3887787"/>
            <a:ext cx="2681001" cy="1787480"/>
          </a:xfrm>
          <a:prstGeom prst="rect">
            <a:avLst/>
          </a:prstGeom>
        </p:spPr>
        <p:style>
          <a:lnRef idx="0">
            <a:schemeClr val="accent2"/>
          </a:lnRef>
          <a:fillRef idx="3">
            <a:schemeClr val="accent2"/>
          </a:fillRef>
          <a:effectRef idx="3">
            <a:schemeClr val="accent2"/>
          </a:effectRef>
          <a:fontRef idx="minor">
            <a:schemeClr val="lt1"/>
          </a:fontRef>
        </p:style>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681" y="4733770"/>
            <a:ext cx="2158206" cy="1438921"/>
          </a:xfrm>
          <a:prstGeom prst="rect">
            <a:avLst/>
          </a:prstGeom>
        </p:spPr>
        <p:style>
          <a:lnRef idx="0">
            <a:schemeClr val="accent2"/>
          </a:lnRef>
          <a:fillRef idx="3">
            <a:schemeClr val="accent2"/>
          </a:fillRef>
          <a:effectRef idx="3">
            <a:schemeClr val="accent2"/>
          </a:effectRef>
          <a:fontRef idx="minor">
            <a:schemeClr val="lt1"/>
          </a:fontRef>
        </p:style>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9024" y="5102673"/>
            <a:ext cx="2348987" cy="1319756"/>
          </a:xfrm>
          <a:prstGeom prst="rect">
            <a:avLst/>
          </a:prstGeom>
        </p:spPr>
        <p:style>
          <a:lnRef idx="0">
            <a:schemeClr val="accent2"/>
          </a:lnRef>
          <a:fillRef idx="3">
            <a:schemeClr val="accent2"/>
          </a:fillRef>
          <a:effectRef idx="3">
            <a:schemeClr val="accent2"/>
          </a:effectRef>
          <a:fontRef idx="minor">
            <a:schemeClr val="lt1"/>
          </a:fontRef>
        </p:style>
      </p:pic>
      <p:pic>
        <p:nvPicPr>
          <p:cNvPr id="13" name="Picture 12">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6458" y="3793420"/>
            <a:ext cx="2158206" cy="1438921"/>
          </a:xfrm>
          <a:prstGeom prst="rect">
            <a:avLst/>
          </a:prstGeom>
        </p:spPr>
        <p:style>
          <a:lnRef idx="0">
            <a:schemeClr val="accent2"/>
          </a:lnRef>
          <a:fillRef idx="3">
            <a:schemeClr val="accent2"/>
          </a:fillRef>
          <a:effectRef idx="3">
            <a:schemeClr val="accent2"/>
          </a:effectRef>
          <a:fontRef idx="minor">
            <a:schemeClr val="lt1"/>
          </a:fontRef>
        </p:style>
      </p:pic>
      <p:sp>
        <p:nvSpPr>
          <p:cNvPr id="10" name="Title 1">
            <a:extLst>
              <a:ext uri="{FF2B5EF4-FFF2-40B4-BE49-F238E27FC236}">
                <a16:creationId xmlns:a16="http://schemas.microsoft.com/office/drawing/2014/main" id="{DBC4AD70-4FCA-4D0F-8E52-72F098011110}"/>
              </a:ext>
            </a:extLst>
          </p:cNvPr>
          <p:cNvSpPr txBox="1">
            <a:spLocks noGrp="1"/>
          </p:cNvSpPr>
          <p:nvPr>
            <p:ph type="title" idx="4294967295"/>
          </p:nvPr>
        </p:nvSpPr>
        <p:spPr bwMode="auto">
          <a:xfrm>
            <a:off x="609600" y="399288"/>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Overview</a:t>
            </a:r>
          </a:p>
        </p:txBody>
      </p:sp>
      <p:sp>
        <p:nvSpPr>
          <p:cNvPr id="2" name="Slide Number Placeholder 1">
            <a:extLst>
              <a:ext uri="{FF2B5EF4-FFF2-40B4-BE49-F238E27FC236}">
                <a16:creationId xmlns:a16="http://schemas.microsoft.com/office/drawing/2014/main" id="{82B488BF-E17B-4EE0-9EA9-018FAA637F41}"/>
              </a:ext>
            </a:extLst>
          </p:cNvPr>
          <p:cNvSpPr>
            <a:spLocks noGrp="1"/>
          </p:cNvSpPr>
          <p:nvPr>
            <p:ph type="sldNum" sz="quarter" idx="10"/>
          </p:nvPr>
        </p:nvSpPr>
        <p:spPr/>
        <p:txBody>
          <a:bodyPr/>
          <a:lstStyle/>
          <a:p>
            <a:pPr>
              <a:defRPr/>
            </a:pPr>
            <a:fld id="{42AE3377-94E3-48CA-877E-F7FF6D94B38B}" type="slidenum">
              <a:rPr lang="en-US" smtClean="0"/>
              <a:pPr>
                <a:defRPr/>
              </a:pPr>
              <a:t>2</a:t>
            </a:fld>
            <a:endParaRPr lang="en-US"/>
          </a:p>
        </p:txBody>
      </p:sp>
    </p:spTree>
    <p:extLst>
      <p:ext uri="{BB962C8B-B14F-4D97-AF65-F5344CB8AC3E}">
        <p14:creationId xmlns:p14="http://schemas.microsoft.com/office/powerpoint/2010/main" val="3156729252"/>
      </p:ext>
    </p:extLst>
  </p:cSld>
  <p:clrMapOvr>
    <a:masterClrMapping/>
  </p:clrMapOvr>
  <p:transition spd="slow">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dirty="0">
                <a:solidFill>
                  <a:srgbClr val="0096DB"/>
                </a:solidFill>
              </a:rPr>
              <a:t>Step 3: Exploring Accommodations</a:t>
            </a:r>
          </a:p>
          <a:p>
            <a:pPr marL="0" indent="0">
              <a:buFont typeface="Arial" panose="020B0604020202020204" pitchFamily="34" charset="0"/>
              <a:buNone/>
            </a:pPr>
            <a:endParaRPr lang="en-US" altLang="en-US" sz="2400" b="0" dirty="0">
              <a:solidFill>
                <a:srgbClr val="0096DB"/>
              </a:solidFill>
            </a:endParaRPr>
          </a:p>
          <a:p>
            <a:pPr marL="514350" indent="-457200">
              <a:buFont typeface="Wingdings" panose="05000000000000000000" pitchFamily="2" charset="2"/>
              <a:buChar char="§"/>
            </a:pPr>
            <a:r>
              <a:rPr lang="en-US" altLang="en-US" sz="2400" b="0" dirty="0"/>
              <a:t>Employers have a right to explore alternative accommodations other than the one requested</a:t>
            </a:r>
          </a:p>
          <a:p>
            <a:pPr marL="514350" indent="-457200">
              <a:buFont typeface="Wingdings" panose="05000000000000000000" pitchFamily="2" charset="2"/>
              <a:buChar char="§"/>
            </a:pPr>
            <a:r>
              <a:rPr lang="en-US" altLang="en-US" sz="2400" b="0" dirty="0"/>
              <a:t>Employees have a duty to participate in exploring accommodations with the employer</a:t>
            </a:r>
          </a:p>
          <a:p>
            <a:pPr marL="514350" indent="-457200">
              <a:buFont typeface="Wingdings" panose="05000000000000000000" pitchFamily="2" charset="2"/>
              <a:buChar char="§"/>
            </a:pPr>
            <a:r>
              <a:rPr lang="en-US" altLang="en-US" sz="2400" b="0" dirty="0"/>
              <a:t>An employer may use outside resources as long as confidentiality is maintained</a:t>
            </a:r>
          </a:p>
        </p:txBody>
      </p:sp>
      <p:sp>
        <p:nvSpPr>
          <p:cNvPr id="7" name="Title 1"/>
          <p:cNvSpPr txBox="1">
            <a:spLocks noGrp="1"/>
          </p:cNvSpPr>
          <p:nvPr>
            <p:ph type="title" idx="4294967295"/>
          </p:nvPr>
        </p:nvSpPr>
        <p:spPr bwMode="auto">
          <a:xfrm>
            <a:off x="609600" y="379446"/>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Exploring Accommodations</a:t>
            </a:r>
          </a:p>
        </p:txBody>
      </p:sp>
      <p:sp>
        <p:nvSpPr>
          <p:cNvPr id="2" name="Slide Number Placeholder 1">
            <a:extLst>
              <a:ext uri="{FF2B5EF4-FFF2-40B4-BE49-F238E27FC236}">
                <a16:creationId xmlns:a16="http://schemas.microsoft.com/office/drawing/2014/main" id="{C81ECA89-1D25-41CB-815E-2FED35932BD6}"/>
              </a:ext>
            </a:extLst>
          </p:cNvPr>
          <p:cNvSpPr>
            <a:spLocks noGrp="1"/>
          </p:cNvSpPr>
          <p:nvPr>
            <p:ph type="sldNum" sz="quarter" idx="10"/>
          </p:nvPr>
        </p:nvSpPr>
        <p:spPr/>
        <p:txBody>
          <a:bodyPr/>
          <a:lstStyle/>
          <a:p>
            <a:pPr>
              <a:defRPr/>
            </a:pPr>
            <a:fld id="{42AE3377-94E3-48CA-877E-F7FF6D94B38B}" type="slidenum">
              <a:rPr lang="en-US" smtClean="0"/>
              <a:pPr>
                <a:defRPr/>
              </a:pPr>
              <a:t>20</a:t>
            </a:fld>
            <a:endParaRPr lang="en-US"/>
          </a:p>
        </p:txBody>
      </p:sp>
    </p:spTree>
    <p:extLst>
      <p:ext uri="{BB962C8B-B14F-4D97-AF65-F5344CB8AC3E}">
        <p14:creationId xmlns:p14="http://schemas.microsoft.com/office/powerpoint/2010/main" val="3907001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sz="2400" dirty="0">
                <a:solidFill>
                  <a:srgbClr val="0096DB"/>
                </a:solidFill>
              </a:rPr>
              <a:t>Question:</a:t>
            </a:r>
            <a:endParaRPr lang="en-US" altLang="en-US" sz="2400" b="0" dirty="0">
              <a:solidFill>
                <a:srgbClr val="0096DB"/>
              </a:solidFill>
            </a:endParaRPr>
          </a:p>
          <a:p>
            <a:pPr marL="0" indent="0">
              <a:buFont typeface="Arial" panose="020B0604020202020204" pitchFamily="34" charset="0"/>
              <a:buNone/>
            </a:pPr>
            <a:r>
              <a:rPr lang="en-US" altLang="en-US" sz="2400" b="0" dirty="0"/>
              <a:t>Does my doctor have to recommend accommodations? </a:t>
            </a:r>
          </a:p>
          <a:p>
            <a:pPr marL="0" indent="0">
              <a:buFont typeface="Arial" panose="020B0604020202020204" pitchFamily="34" charset="0"/>
              <a:buNone/>
            </a:pPr>
            <a:endParaRPr lang="en-US" altLang="en-US" sz="2400" dirty="0">
              <a:solidFill>
                <a:schemeClr val="tx1"/>
              </a:solidFill>
            </a:endParaRPr>
          </a:p>
          <a:p>
            <a:pPr marL="0" indent="0">
              <a:buFont typeface="Arial" panose="020B0604020202020204" pitchFamily="34" charset="0"/>
              <a:buNone/>
            </a:pPr>
            <a:r>
              <a:rPr lang="en-US" altLang="en-US" sz="2400" dirty="0">
                <a:solidFill>
                  <a:srgbClr val="0096DB"/>
                </a:solidFill>
              </a:rPr>
              <a:t>Example:</a:t>
            </a:r>
          </a:p>
          <a:p>
            <a:pPr marL="0" indent="0">
              <a:buFont typeface="Arial" panose="020B0604020202020204" pitchFamily="34" charset="0"/>
              <a:buNone/>
            </a:pPr>
            <a:r>
              <a:rPr lang="en-US" altLang="en-US" sz="2400" b="0" dirty="0"/>
              <a:t>An employee with high blood pressure is experiencing flare ups because of work-related stress. He provides documentation of disability and limitations and tells the employer what he thinks will help, but his employer says his doctor has to say what accommodations he needs. </a:t>
            </a:r>
          </a:p>
          <a:p>
            <a:pPr marL="0" indent="0">
              <a:buFont typeface="Arial" panose="020B0604020202020204" pitchFamily="34" charset="0"/>
              <a:buNone/>
            </a:pPr>
            <a:endParaRPr lang="en-US" altLang="en-US" sz="2400" b="0" dirty="0"/>
          </a:p>
          <a:p>
            <a:pPr marL="630238" indent="-630238"/>
            <a:r>
              <a:rPr lang="en-US" altLang="en-US" sz="2400" dirty="0">
                <a:solidFill>
                  <a:srgbClr val="0096DB"/>
                </a:solidFill>
              </a:rPr>
              <a:t>What might you suggest?</a:t>
            </a:r>
            <a:endParaRPr lang="en-US" altLang="en-US" sz="2400" b="0" dirty="0"/>
          </a:p>
          <a:p>
            <a:pPr marL="630238" indent="-630238"/>
            <a:endParaRPr lang="en-US" altLang="en-US" sz="2400" dirty="0">
              <a:solidFill>
                <a:srgbClr val="0096DB"/>
              </a:solidFill>
            </a:endParaRPr>
          </a:p>
        </p:txBody>
      </p:sp>
      <p:sp>
        <p:nvSpPr>
          <p:cNvPr id="7" name="Title 1"/>
          <p:cNvSpPr txBox="1">
            <a:spLocks noGrp="1"/>
          </p:cNvSpPr>
          <p:nvPr>
            <p:ph type="title" idx="4294967295"/>
          </p:nvPr>
        </p:nvSpPr>
        <p:spPr bwMode="auto">
          <a:xfrm>
            <a:off x="545592" y="377825"/>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Exploring Accommodations</a:t>
            </a:r>
          </a:p>
        </p:txBody>
      </p:sp>
      <p:sp>
        <p:nvSpPr>
          <p:cNvPr id="2" name="Slide Number Placeholder 1">
            <a:extLst>
              <a:ext uri="{FF2B5EF4-FFF2-40B4-BE49-F238E27FC236}">
                <a16:creationId xmlns:a16="http://schemas.microsoft.com/office/drawing/2014/main" id="{0CB40302-D224-4BF2-B94A-96124ECA808C}"/>
              </a:ext>
            </a:extLst>
          </p:cNvPr>
          <p:cNvSpPr>
            <a:spLocks noGrp="1"/>
          </p:cNvSpPr>
          <p:nvPr>
            <p:ph type="sldNum" sz="quarter" idx="10"/>
          </p:nvPr>
        </p:nvSpPr>
        <p:spPr/>
        <p:txBody>
          <a:bodyPr/>
          <a:lstStyle/>
          <a:p>
            <a:pPr>
              <a:defRPr/>
            </a:pPr>
            <a:fld id="{42AE3377-94E3-48CA-877E-F7FF6D94B38B}" type="slidenum">
              <a:rPr lang="en-US" smtClean="0"/>
              <a:pPr>
                <a:defRPr/>
              </a:pPr>
              <a:t>21</a:t>
            </a:fld>
            <a:endParaRPr lang="en-US"/>
          </a:p>
        </p:txBody>
      </p:sp>
    </p:spTree>
    <p:extLst>
      <p:ext uri="{BB962C8B-B14F-4D97-AF65-F5344CB8AC3E}">
        <p14:creationId xmlns:p14="http://schemas.microsoft.com/office/powerpoint/2010/main" val="741290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sz="2400" dirty="0">
                <a:solidFill>
                  <a:srgbClr val="0096DB"/>
                </a:solidFill>
              </a:rPr>
              <a:t>Question:</a:t>
            </a:r>
            <a:endParaRPr lang="en-US" altLang="en-US" sz="2400" b="0" dirty="0">
              <a:solidFill>
                <a:srgbClr val="0096DB"/>
              </a:solidFill>
            </a:endParaRPr>
          </a:p>
          <a:p>
            <a:pPr marL="0" indent="0">
              <a:buFont typeface="Arial" panose="020B0604020202020204" pitchFamily="34" charset="0"/>
              <a:buNone/>
            </a:pPr>
            <a:r>
              <a:rPr lang="en-US" altLang="en-US" sz="2400" b="0" dirty="0"/>
              <a:t>What if I don’t have any accommodation ideas? </a:t>
            </a:r>
          </a:p>
          <a:p>
            <a:pPr marL="0" indent="0">
              <a:buFont typeface="Arial" panose="020B0604020202020204" pitchFamily="34" charset="0"/>
              <a:buNone/>
            </a:pPr>
            <a:endParaRPr lang="en-US" altLang="en-US" sz="2400" dirty="0">
              <a:solidFill>
                <a:srgbClr val="0096DB"/>
              </a:solidFill>
            </a:endParaRPr>
          </a:p>
          <a:p>
            <a:pPr marL="0" indent="0">
              <a:buFont typeface="Arial" panose="020B0604020202020204" pitchFamily="34" charset="0"/>
              <a:buNone/>
            </a:pPr>
            <a:r>
              <a:rPr lang="en-US" altLang="en-US" sz="2400" dirty="0">
                <a:solidFill>
                  <a:srgbClr val="0096DB"/>
                </a:solidFill>
              </a:rPr>
              <a:t>Example:</a:t>
            </a:r>
          </a:p>
          <a:p>
            <a:pPr marL="0" indent="0">
              <a:buFont typeface="Arial" panose="020B0604020202020204" pitchFamily="34" charset="0"/>
              <a:buNone/>
            </a:pPr>
            <a:r>
              <a:rPr lang="en-US" altLang="en-US" sz="2400" b="0" dirty="0"/>
              <a:t>An employee who is blind works in a call center and cannot access her employer’s new, customized database. Her employer says she will have to provide accommodation ideas before they can move forward but she doesn’t know how to fix the problem. </a:t>
            </a:r>
          </a:p>
          <a:p>
            <a:pPr marL="0" indent="0">
              <a:buFont typeface="Arial" panose="020B0604020202020204" pitchFamily="34" charset="0"/>
              <a:buNone/>
            </a:pPr>
            <a:endParaRPr lang="en-US" altLang="en-US" sz="2400" b="0" dirty="0"/>
          </a:p>
          <a:p>
            <a:pPr marL="630238" indent="-630238"/>
            <a:r>
              <a:rPr lang="en-US" altLang="en-US" sz="2400" dirty="0">
                <a:solidFill>
                  <a:srgbClr val="0096DB"/>
                </a:solidFill>
              </a:rPr>
              <a:t>What might you suggest?</a:t>
            </a:r>
            <a:endParaRPr lang="en-US" altLang="en-US" sz="2400" b="0" dirty="0"/>
          </a:p>
          <a:p>
            <a:pPr marL="630238" indent="-630238"/>
            <a:endParaRPr lang="en-US" altLang="en-US" sz="2400" dirty="0">
              <a:solidFill>
                <a:srgbClr val="0096DB"/>
              </a:solidFill>
            </a:endParaRPr>
          </a:p>
        </p:txBody>
      </p:sp>
      <p:sp>
        <p:nvSpPr>
          <p:cNvPr id="7" name="Title 1"/>
          <p:cNvSpPr txBox="1">
            <a:spLocks noGrp="1"/>
          </p:cNvSpPr>
          <p:nvPr>
            <p:ph type="title" idx="4294967295"/>
          </p:nvPr>
        </p:nvSpPr>
        <p:spPr bwMode="auto">
          <a:xfrm>
            <a:off x="545592" y="377825"/>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Exploring Accommodations</a:t>
            </a:r>
          </a:p>
        </p:txBody>
      </p:sp>
      <p:sp>
        <p:nvSpPr>
          <p:cNvPr id="2" name="Slide Number Placeholder 1">
            <a:extLst>
              <a:ext uri="{FF2B5EF4-FFF2-40B4-BE49-F238E27FC236}">
                <a16:creationId xmlns:a16="http://schemas.microsoft.com/office/drawing/2014/main" id="{54A1BE85-95A6-49AB-B9D5-74E0161668EC}"/>
              </a:ext>
            </a:extLst>
          </p:cNvPr>
          <p:cNvSpPr>
            <a:spLocks noGrp="1"/>
          </p:cNvSpPr>
          <p:nvPr>
            <p:ph type="sldNum" sz="quarter" idx="10"/>
          </p:nvPr>
        </p:nvSpPr>
        <p:spPr/>
        <p:txBody>
          <a:bodyPr/>
          <a:lstStyle/>
          <a:p>
            <a:pPr>
              <a:defRPr/>
            </a:pPr>
            <a:fld id="{42AE3377-94E3-48CA-877E-F7FF6D94B38B}" type="slidenum">
              <a:rPr lang="en-US" smtClean="0"/>
              <a:pPr>
                <a:defRPr/>
              </a:pPr>
              <a:t>22</a:t>
            </a:fld>
            <a:endParaRPr lang="en-US"/>
          </a:p>
        </p:txBody>
      </p:sp>
    </p:spTree>
    <p:extLst>
      <p:ext uri="{BB962C8B-B14F-4D97-AF65-F5344CB8AC3E}">
        <p14:creationId xmlns:p14="http://schemas.microsoft.com/office/powerpoint/2010/main" val="2944107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sz="2400" dirty="0">
                <a:solidFill>
                  <a:srgbClr val="0096DB"/>
                </a:solidFill>
              </a:rPr>
              <a:t>Question:</a:t>
            </a:r>
            <a:endParaRPr lang="en-US" altLang="en-US" sz="2400" b="0" dirty="0">
              <a:solidFill>
                <a:srgbClr val="0096DB"/>
              </a:solidFill>
            </a:endParaRPr>
          </a:p>
          <a:p>
            <a:pPr marL="0" indent="0">
              <a:buFont typeface="Arial" panose="020B0604020202020204" pitchFamily="34" charset="0"/>
              <a:buNone/>
            </a:pPr>
            <a:r>
              <a:rPr lang="en-US" altLang="en-US" sz="2400" b="0" dirty="0"/>
              <a:t>What if my employer says that a job duty is essential, but I can’t perform it? </a:t>
            </a:r>
          </a:p>
          <a:p>
            <a:pPr marL="0" indent="0">
              <a:buFont typeface="Arial" panose="020B0604020202020204" pitchFamily="34" charset="0"/>
              <a:buNone/>
            </a:pPr>
            <a:endParaRPr lang="en-US" altLang="en-US" sz="2400" dirty="0">
              <a:solidFill>
                <a:srgbClr val="0096DB"/>
              </a:solidFill>
            </a:endParaRPr>
          </a:p>
          <a:p>
            <a:pPr marL="0" indent="0">
              <a:buFont typeface="Arial" panose="020B0604020202020204" pitchFamily="34" charset="0"/>
              <a:buNone/>
            </a:pPr>
            <a:r>
              <a:rPr lang="en-US" altLang="en-US" sz="2400" dirty="0">
                <a:solidFill>
                  <a:srgbClr val="0096DB"/>
                </a:solidFill>
              </a:rPr>
              <a:t>Example:</a:t>
            </a:r>
          </a:p>
          <a:p>
            <a:pPr marL="0" indent="0">
              <a:buFont typeface="Arial" panose="020B0604020202020204" pitchFamily="34" charset="0"/>
              <a:buNone/>
            </a:pPr>
            <a:r>
              <a:rPr lang="en-US" altLang="en-US" sz="2400" b="0" dirty="0"/>
              <a:t>A clerical worker is required to rotate through phone duty, but answering the phone is stressful and causes her anxiety disorder to flare up. She asks to be exempt from answering phones, but her employer says it’s an essential job duty. </a:t>
            </a:r>
          </a:p>
          <a:p>
            <a:pPr marL="0" indent="0">
              <a:buFont typeface="Arial" panose="020B0604020202020204" pitchFamily="34" charset="0"/>
              <a:buNone/>
            </a:pPr>
            <a:endParaRPr lang="en-US" altLang="en-US" sz="2400" b="0" dirty="0"/>
          </a:p>
          <a:p>
            <a:pPr marL="630238" indent="-630238"/>
            <a:r>
              <a:rPr lang="en-US" altLang="en-US" sz="2400" dirty="0">
                <a:solidFill>
                  <a:srgbClr val="0096DB"/>
                </a:solidFill>
              </a:rPr>
              <a:t>What might you suggest?</a:t>
            </a:r>
            <a:endParaRPr lang="en-US" altLang="en-US" sz="2400" b="0" dirty="0"/>
          </a:p>
          <a:p>
            <a:pPr marL="630238" indent="-630238"/>
            <a:endParaRPr lang="en-US" altLang="en-US" sz="2400" dirty="0">
              <a:solidFill>
                <a:srgbClr val="0096DB"/>
              </a:solidFill>
            </a:endParaRPr>
          </a:p>
        </p:txBody>
      </p:sp>
      <p:sp>
        <p:nvSpPr>
          <p:cNvPr id="7" name="Title 1"/>
          <p:cNvSpPr txBox="1">
            <a:spLocks noGrp="1"/>
          </p:cNvSpPr>
          <p:nvPr>
            <p:ph type="title" idx="4294967295"/>
          </p:nvPr>
        </p:nvSpPr>
        <p:spPr bwMode="auto">
          <a:xfrm>
            <a:off x="545592" y="377825"/>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Exploring Accommodations</a:t>
            </a:r>
          </a:p>
        </p:txBody>
      </p:sp>
      <p:sp>
        <p:nvSpPr>
          <p:cNvPr id="2" name="Slide Number Placeholder 1">
            <a:extLst>
              <a:ext uri="{FF2B5EF4-FFF2-40B4-BE49-F238E27FC236}">
                <a16:creationId xmlns:a16="http://schemas.microsoft.com/office/drawing/2014/main" id="{61900F17-C67E-426F-B83F-3E2F028B49C0}"/>
              </a:ext>
            </a:extLst>
          </p:cNvPr>
          <p:cNvSpPr>
            <a:spLocks noGrp="1"/>
          </p:cNvSpPr>
          <p:nvPr>
            <p:ph type="sldNum" sz="quarter" idx="10"/>
          </p:nvPr>
        </p:nvSpPr>
        <p:spPr/>
        <p:txBody>
          <a:bodyPr/>
          <a:lstStyle/>
          <a:p>
            <a:pPr>
              <a:defRPr/>
            </a:pPr>
            <a:fld id="{42AE3377-94E3-48CA-877E-F7FF6D94B38B}" type="slidenum">
              <a:rPr lang="en-US" smtClean="0"/>
              <a:pPr>
                <a:defRPr/>
              </a:pPr>
              <a:t>23</a:t>
            </a:fld>
            <a:endParaRPr lang="en-US"/>
          </a:p>
        </p:txBody>
      </p:sp>
    </p:spTree>
    <p:extLst>
      <p:ext uri="{BB962C8B-B14F-4D97-AF65-F5344CB8AC3E}">
        <p14:creationId xmlns:p14="http://schemas.microsoft.com/office/powerpoint/2010/main" val="132851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BDB387-6CDE-46CD-9D43-BD898164810D}"/>
              </a:ext>
            </a:extLst>
          </p:cNvPr>
          <p:cNvSpPr>
            <a:spLocks noGrp="1"/>
          </p:cNvSpPr>
          <p:nvPr>
            <p:ph idx="1"/>
          </p:nvPr>
        </p:nvSpPr>
        <p:spPr/>
        <p:txBody>
          <a:bodyPr>
            <a:noAutofit/>
          </a:bodyPr>
          <a:lstStyle/>
          <a:p>
            <a:pPr eaLnBrk="1" hangingPunct="1">
              <a:buFont typeface="Wingdings" panose="05000000000000000000" pitchFamily="2" charset="2"/>
              <a:buChar char="§"/>
              <a:defRPr/>
            </a:pPr>
            <a:r>
              <a:rPr lang="en-US" altLang="en-US" sz="2400" dirty="0"/>
              <a:t>A to Z at </a:t>
            </a:r>
            <a:r>
              <a:rPr lang="en-US" altLang="en-US" sz="2400" dirty="0">
                <a:solidFill>
                  <a:srgbClr val="0070C0"/>
                </a:solidFill>
                <a:hlinkClick r:id="rId3"/>
              </a:rPr>
              <a:t>https://AskJAN.org/a-to-z.cfm</a:t>
            </a:r>
            <a:endParaRPr lang="en-US" altLang="en-US" sz="2400" dirty="0">
              <a:solidFill>
                <a:srgbClr val="0070C0"/>
              </a:solidFill>
            </a:endParaRPr>
          </a:p>
          <a:p>
            <a:pPr lvl="1" eaLnBrk="1" hangingPunct="1">
              <a:defRPr/>
            </a:pPr>
            <a:r>
              <a:rPr lang="en-US" altLang="en-US" sz="2100" b="0" dirty="0"/>
              <a:t>By Disability</a:t>
            </a:r>
          </a:p>
          <a:p>
            <a:pPr lvl="1" eaLnBrk="1" hangingPunct="1">
              <a:defRPr/>
            </a:pPr>
            <a:r>
              <a:rPr lang="en-US" altLang="en-US" sz="2100" b="0" dirty="0"/>
              <a:t>By Limitation</a:t>
            </a:r>
          </a:p>
          <a:p>
            <a:pPr lvl="1" eaLnBrk="1" hangingPunct="1">
              <a:defRPr/>
            </a:pPr>
            <a:r>
              <a:rPr lang="en-US" altLang="en-US" sz="2100" b="0" dirty="0"/>
              <a:t>By Work-Related Function</a:t>
            </a:r>
          </a:p>
          <a:p>
            <a:pPr lvl="1" eaLnBrk="1" hangingPunct="1">
              <a:defRPr/>
            </a:pPr>
            <a:r>
              <a:rPr lang="en-US" altLang="en-US" sz="2100" b="0" dirty="0"/>
              <a:t>By Topic</a:t>
            </a:r>
          </a:p>
          <a:p>
            <a:pPr lvl="1" eaLnBrk="1" hangingPunct="1">
              <a:defRPr/>
            </a:pPr>
            <a:r>
              <a:rPr lang="en-US" altLang="en-US" sz="2100" b="0" dirty="0"/>
              <a:t>By Accommodation</a:t>
            </a:r>
          </a:p>
          <a:p>
            <a:pPr eaLnBrk="1" hangingPunct="1">
              <a:buFont typeface="Wingdings" panose="05000000000000000000" pitchFamily="2" charset="2"/>
              <a:buChar char="§"/>
              <a:defRPr/>
            </a:pPr>
            <a:r>
              <a:rPr lang="en-US" altLang="en-US" sz="2400" b="0" dirty="0"/>
              <a:t>Accommodations for Difficulties with Assisting Others on the Telephone Due to Stress, Anxiety, and Interpersonal Communications at </a:t>
            </a:r>
            <a:r>
              <a:rPr lang="en-US" altLang="en-US" sz="2400" b="0" dirty="0">
                <a:hlinkClick r:id="rId4"/>
              </a:rPr>
              <a:t>https://AskJAN.org/articles/Accommodations-for-Difficulties-with-Assisting-Others-on-the-Telephone-Due-to-Stress-Anxiety-and-Interpersonal-Communications.cfm</a:t>
            </a:r>
            <a:endParaRPr lang="en-US" altLang="en-US" sz="2400" b="0" dirty="0"/>
          </a:p>
          <a:p>
            <a:pPr eaLnBrk="1" hangingPunct="1">
              <a:buFont typeface="Wingdings" panose="05000000000000000000" pitchFamily="2" charset="2"/>
              <a:buChar char="§"/>
              <a:defRPr/>
            </a:pPr>
            <a:endParaRPr lang="en-US" altLang="en-US" sz="2400" b="0" dirty="0"/>
          </a:p>
          <a:p>
            <a:pPr marL="0" indent="0">
              <a:spcAft>
                <a:spcPts val="450"/>
              </a:spcAft>
            </a:pPr>
            <a:endParaRPr lang="en-US" sz="2000" b="0" dirty="0"/>
          </a:p>
          <a:p>
            <a:endParaRPr lang="en-US" dirty="0"/>
          </a:p>
        </p:txBody>
      </p:sp>
      <p:sp>
        <p:nvSpPr>
          <p:cNvPr id="4" name="Title 3">
            <a:extLst>
              <a:ext uri="{FF2B5EF4-FFF2-40B4-BE49-F238E27FC236}">
                <a16:creationId xmlns:a16="http://schemas.microsoft.com/office/drawing/2014/main" id="{2D511ADE-EC8B-495F-AC6B-B0939FB390B1}"/>
              </a:ext>
            </a:extLst>
          </p:cNvPr>
          <p:cNvSpPr>
            <a:spLocks noGrp="1"/>
          </p:cNvSpPr>
          <p:nvPr>
            <p:ph type="title"/>
          </p:nvPr>
        </p:nvSpPr>
        <p:spPr/>
        <p:txBody>
          <a:bodyPr>
            <a:normAutofit/>
          </a:bodyPr>
          <a:lstStyle/>
          <a:p>
            <a:pPr>
              <a:spcAft>
                <a:spcPts val="450"/>
              </a:spcAft>
            </a:pPr>
            <a:r>
              <a:rPr lang="en-US" dirty="0"/>
              <a:t>Resources</a:t>
            </a:r>
          </a:p>
        </p:txBody>
      </p:sp>
      <p:sp>
        <p:nvSpPr>
          <p:cNvPr id="2" name="Slide Number Placeholder 1">
            <a:extLst>
              <a:ext uri="{FF2B5EF4-FFF2-40B4-BE49-F238E27FC236}">
                <a16:creationId xmlns:a16="http://schemas.microsoft.com/office/drawing/2014/main" id="{D8058D58-BAFD-43C5-B564-CE8E5B265256}"/>
              </a:ext>
            </a:extLst>
          </p:cNvPr>
          <p:cNvSpPr>
            <a:spLocks noGrp="1"/>
          </p:cNvSpPr>
          <p:nvPr>
            <p:ph type="sldNum" sz="quarter" idx="10"/>
          </p:nvPr>
        </p:nvSpPr>
        <p:spPr/>
        <p:txBody>
          <a:bodyPr/>
          <a:lstStyle/>
          <a:p>
            <a:pPr>
              <a:defRPr/>
            </a:pPr>
            <a:fld id="{0AA4D29C-C419-4C2F-8F91-6C16CE28A651}" type="slidenum">
              <a:rPr lang="en-US" altLang="en-US" smtClean="0"/>
              <a:pPr>
                <a:defRPr/>
              </a:pPr>
              <a:t>24</a:t>
            </a:fld>
            <a:endParaRPr lang="en-US" altLang="en-US"/>
          </a:p>
        </p:txBody>
      </p:sp>
    </p:spTree>
    <p:extLst>
      <p:ext uri="{BB962C8B-B14F-4D97-AF65-F5344CB8AC3E}">
        <p14:creationId xmlns:p14="http://schemas.microsoft.com/office/powerpoint/2010/main" val="3464314089"/>
      </p:ext>
    </p:extLst>
  </p:cSld>
  <p:clrMapOvr>
    <a:masterClrMapping/>
  </p:clrMapOvr>
  <p:transition spd="med">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endParaRPr lang="en-US" altLang="en-US" sz="3200" dirty="0">
              <a:solidFill>
                <a:srgbClr val="0096DB"/>
              </a:solidFill>
            </a:endParaRPr>
          </a:p>
          <a:p>
            <a:pPr marL="0" indent="0" algn="ctr">
              <a:buFont typeface="Arial" panose="020B0604020202020204" pitchFamily="34" charset="0"/>
              <a:buNone/>
            </a:pPr>
            <a:r>
              <a:rPr lang="en-US" altLang="en-US" sz="3000" dirty="0">
                <a:solidFill>
                  <a:srgbClr val="0096DB"/>
                </a:solidFill>
              </a:rPr>
              <a:t>Step 4: Choosing an Accommodation</a:t>
            </a:r>
          </a:p>
          <a:p>
            <a:pPr marL="0" indent="0">
              <a:buFont typeface="Arial" panose="020B0604020202020204" pitchFamily="34" charset="0"/>
              <a:buNone/>
            </a:pPr>
            <a:endParaRPr lang="en-US" altLang="en-US" sz="2400" b="0" dirty="0">
              <a:solidFill>
                <a:srgbClr val="0096DB"/>
              </a:solidFill>
            </a:endParaRPr>
          </a:p>
        </p:txBody>
      </p:sp>
      <p:sp>
        <p:nvSpPr>
          <p:cNvPr id="7" name="Title 1"/>
          <p:cNvSpPr txBox="1">
            <a:spLocks noGrp="1"/>
          </p:cNvSpPr>
          <p:nvPr>
            <p:ph type="title" idx="4294967295"/>
          </p:nvPr>
        </p:nvSpPr>
        <p:spPr bwMode="auto">
          <a:xfrm>
            <a:off x="609600" y="399288"/>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Interactive Process</a:t>
            </a:r>
          </a:p>
        </p:txBody>
      </p:sp>
      <p:pic>
        <p:nvPicPr>
          <p:cNvPr id="3" name="Picture 2" descr="Decorative: Man looking questioning">
            <a:extLst>
              <a:ext uri="{FF2B5EF4-FFF2-40B4-BE49-F238E27FC236}">
                <a16:creationId xmlns:a16="http://schemas.microsoft.com/office/drawing/2014/main" id="{4EEC8651-8228-4079-81F0-A36F75146E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850" y="2819400"/>
            <a:ext cx="3924300" cy="2918298"/>
          </a:xfrm>
          <a:prstGeom prst="rect">
            <a:avLst/>
          </a:prstGeom>
        </p:spPr>
      </p:pic>
      <p:sp>
        <p:nvSpPr>
          <p:cNvPr id="2" name="Slide Number Placeholder 1">
            <a:extLst>
              <a:ext uri="{FF2B5EF4-FFF2-40B4-BE49-F238E27FC236}">
                <a16:creationId xmlns:a16="http://schemas.microsoft.com/office/drawing/2014/main" id="{7ED5ED60-CB97-40D0-95F2-071B52FA71FC}"/>
              </a:ext>
            </a:extLst>
          </p:cNvPr>
          <p:cNvSpPr>
            <a:spLocks noGrp="1"/>
          </p:cNvSpPr>
          <p:nvPr>
            <p:ph type="sldNum" sz="quarter" idx="10"/>
          </p:nvPr>
        </p:nvSpPr>
        <p:spPr/>
        <p:txBody>
          <a:bodyPr/>
          <a:lstStyle/>
          <a:p>
            <a:pPr>
              <a:defRPr/>
            </a:pPr>
            <a:fld id="{42AE3377-94E3-48CA-877E-F7FF6D94B38B}" type="slidenum">
              <a:rPr lang="en-US" smtClean="0"/>
              <a:pPr>
                <a:defRPr/>
              </a:pPr>
              <a:t>25</a:t>
            </a:fld>
            <a:endParaRPr lang="en-US"/>
          </a:p>
        </p:txBody>
      </p:sp>
    </p:spTree>
    <p:extLst>
      <p:ext uri="{BB962C8B-B14F-4D97-AF65-F5344CB8AC3E}">
        <p14:creationId xmlns:p14="http://schemas.microsoft.com/office/powerpoint/2010/main" val="1173807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dirty="0">
                <a:solidFill>
                  <a:srgbClr val="0096DB"/>
                </a:solidFill>
              </a:rPr>
              <a:t>Step 4: Choosing an Accommodation</a:t>
            </a:r>
          </a:p>
          <a:p>
            <a:pPr marL="0" indent="0">
              <a:buFont typeface="Arial" panose="020B0604020202020204" pitchFamily="34" charset="0"/>
              <a:buNone/>
            </a:pPr>
            <a:endParaRPr lang="en-US" altLang="en-US" sz="2400" b="0" dirty="0">
              <a:solidFill>
                <a:srgbClr val="0096DB"/>
              </a:solidFill>
            </a:endParaRPr>
          </a:p>
          <a:p>
            <a:pPr marL="514350" indent="-457200">
              <a:buFont typeface="Wingdings" panose="05000000000000000000" pitchFamily="2" charset="2"/>
              <a:buChar char="§"/>
            </a:pPr>
            <a:r>
              <a:rPr lang="en-US" altLang="en-US" sz="2400" b="0" dirty="0"/>
              <a:t>An employer gets to choose which accommodation will be implemented but the chosen accommodation must be effective</a:t>
            </a:r>
          </a:p>
          <a:p>
            <a:pPr marL="514350" indent="-457200">
              <a:buFont typeface="Wingdings" panose="05000000000000000000" pitchFamily="2" charset="2"/>
              <a:buChar char="§"/>
            </a:pPr>
            <a:r>
              <a:rPr lang="en-US" altLang="en-US" sz="2400" b="0" dirty="0"/>
              <a:t>Employers are encouraged, when possible, to choose an employee’s preferred accommodation</a:t>
            </a:r>
          </a:p>
        </p:txBody>
      </p:sp>
      <p:sp>
        <p:nvSpPr>
          <p:cNvPr id="7" name="Title 1"/>
          <p:cNvSpPr txBox="1">
            <a:spLocks noGrp="1"/>
          </p:cNvSpPr>
          <p:nvPr>
            <p:ph type="title" idx="4294967295"/>
          </p:nvPr>
        </p:nvSpPr>
        <p:spPr bwMode="auto">
          <a:xfrm>
            <a:off x="609600" y="399288"/>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Choosing an Accommodation</a:t>
            </a:r>
          </a:p>
        </p:txBody>
      </p:sp>
      <p:sp>
        <p:nvSpPr>
          <p:cNvPr id="2" name="Slide Number Placeholder 1">
            <a:extLst>
              <a:ext uri="{FF2B5EF4-FFF2-40B4-BE49-F238E27FC236}">
                <a16:creationId xmlns:a16="http://schemas.microsoft.com/office/drawing/2014/main" id="{DD184106-1F97-48C1-BCDB-C12920C092BF}"/>
              </a:ext>
            </a:extLst>
          </p:cNvPr>
          <p:cNvSpPr>
            <a:spLocks noGrp="1"/>
          </p:cNvSpPr>
          <p:nvPr>
            <p:ph type="sldNum" sz="quarter" idx="10"/>
          </p:nvPr>
        </p:nvSpPr>
        <p:spPr/>
        <p:txBody>
          <a:bodyPr/>
          <a:lstStyle/>
          <a:p>
            <a:pPr>
              <a:defRPr/>
            </a:pPr>
            <a:fld id="{42AE3377-94E3-48CA-877E-F7FF6D94B38B}" type="slidenum">
              <a:rPr lang="en-US" smtClean="0"/>
              <a:pPr>
                <a:defRPr/>
              </a:pPr>
              <a:t>26</a:t>
            </a:fld>
            <a:endParaRPr lang="en-US"/>
          </a:p>
        </p:txBody>
      </p:sp>
    </p:spTree>
    <p:extLst>
      <p:ext uri="{BB962C8B-B14F-4D97-AF65-F5344CB8AC3E}">
        <p14:creationId xmlns:p14="http://schemas.microsoft.com/office/powerpoint/2010/main" val="347074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sz="2400" dirty="0">
                <a:solidFill>
                  <a:srgbClr val="0096DB"/>
                </a:solidFill>
              </a:rPr>
              <a:t>Question:</a:t>
            </a:r>
            <a:endParaRPr lang="en-US" altLang="en-US" sz="2400" b="0" dirty="0">
              <a:solidFill>
                <a:srgbClr val="0096DB"/>
              </a:solidFill>
            </a:endParaRPr>
          </a:p>
          <a:p>
            <a:pPr marL="0" indent="0">
              <a:buFont typeface="Arial" panose="020B0604020202020204" pitchFamily="34" charset="0"/>
              <a:buNone/>
            </a:pPr>
            <a:r>
              <a:rPr lang="en-US" altLang="en-US" sz="2400" b="0" dirty="0"/>
              <a:t>When choosing an accommodation, does my employer have to do what my doctor says? </a:t>
            </a:r>
          </a:p>
          <a:p>
            <a:pPr marL="0" indent="0">
              <a:buFont typeface="Arial" panose="020B0604020202020204" pitchFamily="34" charset="0"/>
              <a:buNone/>
            </a:pPr>
            <a:endParaRPr lang="en-US" altLang="en-US" sz="2400" dirty="0">
              <a:solidFill>
                <a:srgbClr val="0096DB"/>
              </a:solidFill>
            </a:endParaRPr>
          </a:p>
          <a:p>
            <a:pPr marL="0" indent="0">
              <a:buFont typeface="Arial" panose="020B0604020202020204" pitchFamily="34" charset="0"/>
              <a:buNone/>
            </a:pPr>
            <a:r>
              <a:rPr lang="en-US" altLang="en-US" sz="2400" dirty="0">
                <a:solidFill>
                  <a:srgbClr val="0096DB"/>
                </a:solidFill>
              </a:rPr>
              <a:t>Example:</a:t>
            </a:r>
          </a:p>
          <a:p>
            <a:pPr marL="0" indent="0">
              <a:buFont typeface="Arial" panose="020B0604020202020204" pitchFamily="34" charset="0"/>
              <a:buNone/>
            </a:pPr>
            <a:r>
              <a:rPr lang="en-US" altLang="en-US" sz="2400" b="0" dirty="0"/>
              <a:t>An employee with a back condition turned in a doctor’s note that said he needed a stand-up workstation. The employer offered him rest breaks instead. </a:t>
            </a:r>
          </a:p>
          <a:p>
            <a:pPr marL="0" indent="0">
              <a:buFont typeface="Arial" panose="020B0604020202020204" pitchFamily="34" charset="0"/>
              <a:buNone/>
            </a:pPr>
            <a:endParaRPr lang="en-US" altLang="en-US" sz="2400" b="0" dirty="0"/>
          </a:p>
          <a:p>
            <a:pPr marL="630238" indent="-630238"/>
            <a:r>
              <a:rPr lang="en-US" altLang="en-US" sz="2400" dirty="0">
                <a:solidFill>
                  <a:srgbClr val="0096DB"/>
                </a:solidFill>
              </a:rPr>
              <a:t>What might you suggest?</a:t>
            </a:r>
            <a:endParaRPr lang="en-US" altLang="en-US" sz="2400" b="0" dirty="0"/>
          </a:p>
          <a:p>
            <a:pPr marL="630238" indent="-630238"/>
            <a:endParaRPr lang="en-US" altLang="en-US" sz="2400" dirty="0">
              <a:solidFill>
                <a:srgbClr val="0096DB"/>
              </a:solidFill>
            </a:endParaRPr>
          </a:p>
        </p:txBody>
      </p:sp>
      <p:sp>
        <p:nvSpPr>
          <p:cNvPr id="7" name="Title 1"/>
          <p:cNvSpPr txBox="1">
            <a:spLocks noGrp="1"/>
          </p:cNvSpPr>
          <p:nvPr>
            <p:ph type="title" idx="4294967295"/>
          </p:nvPr>
        </p:nvSpPr>
        <p:spPr bwMode="auto">
          <a:xfrm>
            <a:off x="545592" y="377825"/>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Choosing an Accommodation</a:t>
            </a:r>
          </a:p>
        </p:txBody>
      </p:sp>
      <p:sp>
        <p:nvSpPr>
          <p:cNvPr id="2" name="Slide Number Placeholder 1">
            <a:extLst>
              <a:ext uri="{FF2B5EF4-FFF2-40B4-BE49-F238E27FC236}">
                <a16:creationId xmlns:a16="http://schemas.microsoft.com/office/drawing/2014/main" id="{30221676-036F-4B5D-8114-A5A9E2F752BF}"/>
              </a:ext>
            </a:extLst>
          </p:cNvPr>
          <p:cNvSpPr>
            <a:spLocks noGrp="1"/>
          </p:cNvSpPr>
          <p:nvPr>
            <p:ph type="sldNum" sz="quarter" idx="10"/>
          </p:nvPr>
        </p:nvSpPr>
        <p:spPr/>
        <p:txBody>
          <a:bodyPr/>
          <a:lstStyle/>
          <a:p>
            <a:pPr>
              <a:defRPr/>
            </a:pPr>
            <a:fld id="{42AE3377-94E3-48CA-877E-F7FF6D94B38B}" type="slidenum">
              <a:rPr lang="en-US" smtClean="0"/>
              <a:pPr>
                <a:defRPr/>
              </a:pPr>
              <a:t>27</a:t>
            </a:fld>
            <a:endParaRPr lang="en-US"/>
          </a:p>
        </p:txBody>
      </p:sp>
    </p:spTree>
    <p:extLst>
      <p:ext uri="{BB962C8B-B14F-4D97-AF65-F5344CB8AC3E}">
        <p14:creationId xmlns:p14="http://schemas.microsoft.com/office/powerpoint/2010/main" val="154930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sz="2400" dirty="0">
                <a:solidFill>
                  <a:srgbClr val="0096DB"/>
                </a:solidFill>
              </a:rPr>
              <a:t>Question:</a:t>
            </a:r>
            <a:endParaRPr lang="en-US" altLang="en-US" sz="2400" b="0" dirty="0">
              <a:solidFill>
                <a:srgbClr val="0096DB"/>
              </a:solidFill>
            </a:endParaRPr>
          </a:p>
          <a:p>
            <a:pPr marL="0" indent="0">
              <a:buFont typeface="Arial" panose="020B0604020202020204" pitchFamily="34" charset="0"/>
              <a:buNone/>
            </a:pPr>
            <a:r>
              <a:rPr lang="en-US" altLang="en-US" sz="2400" b="0" dirty="0"/>
              <a:t>What should I do if my employer offered an ineffective accommodation? </a:t>
            </a:r>
          </a:p>
          <a:p>
            <a:pPr marL="0" indent="0">
              <a:buFont typeface="Arial" panose="020B0604020202020204" pitchFamily="34" charset="0"/>
              <a:buNone/>
            </a:pPr>
            <a:endParaRPr lang="en-US" altLang="en-US" sz="2400" dirty="0">
              <a:solidFill>
                <a:srgbClr val="0096DB"/>
              </a:solidFill>
            </a:endParaRPr>
          </a:p>
          <a:p>
            <a:pPr marL="0" indent="0">
              <a:buFont typeface="Arial" panose="020B0604020202020204" pitchFamily="34" charset="0"/>
              <a:buNone/>
            </a:pPr>
            <a:r>
              <a:rPr lang="en-US" altLang="en-US" sz="2400" dirty="0">
                <a:solidFill>
                  <a:srgbClr val="0096DB"/>
                </a:solidFill>
              </a:rPr>
              <a:t>Example:</a:t>
            </a:r>
          </a:p>
          <a:p>
            <a:pPr marL="0" indent="0">
              <a:buFont typeface="Arial" panose="020B0604020202020204" pitchFamily="34" charset="0"/>
              <a:buNone/>
            </a:pPr>
            <a:r>
              <a:rPr lang="en-US" altLang="en-US" sz="2400" b="0" dirty="0"/>
              <a:t>An employee with diabetes asked to telework during the pandemic. Her employer said that safety protocols such as social distancing, masks, and extra cleaning were in place, so the employee doesn’t need to telework. The employee doesn’t think this is effective. </a:t>
            </a:r>
          </a:p>
          <a:p>
            <a:pPr marL="0" indent="0">
              <a:buFont typeface="Arial" panose="020B0604020202020204" pitchFamily="34" charset="0"/>
              <a:buNone/>
            </a:pPr>
            <a:endParaRPr lang="en-US" altLang="en-US" sz="2400" b="0" dirty="0"/>
          </a:p>
          <a:p>
            <a:pPr marL="630238" indent="-630238"/>
            <a:r>
              <a:rPr lang="en-US" altLang="en-US" sz="2400" dirty="0">
                <a:solidFill>
                  <a:srgbClr val="0096DB"/>
                </a:solidFill>
              </a:rPr>
              <a:t>What might you suggest?</a:t>
            </a:r>
            <a:endParaRPr lang="en-US" altLang="en-US" sz="2400" b="0" dirty="0"/>
          </a:p>
          <a:p>
            <a:pPr marL="630238" indent="-630238"/>
            <a:endParaRPr lang="en-US" altLang="en-US" sz="2400" dirty="0">
              <a:solidFill>
                <a:srgbClr val="0096DB"/>
              </a:solidFill>
            </a:endParaRPr>
          </a:p>
        </p:txBody>
      </p:sp>
      <p:sp>
        <p:nvSpPr>
          <p:cNvPr id="7" name="Title 1"/>
          <p:cNvSpPr txBox="1">
            <a:spLocks noGrp="1"/>
          </p:cNvSpPr>
          <p:nvPr>
            <p:ph type="title" idx="4294967295"/>
          </p:nvPr>
        </p:nvSpPr>
        <p:spPr bwMode="auto">
          <a:xfrm>
            <a:off x="545592" y="377825"/>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Choosing an Accommodation</a:t>
            </a:r>
          </a:p>
        </p:txBody>
      </p:sp>
      <p:sp>
        <p:nvSpPr>
          <p:cNvPr id="2" name="Slide Number Placeholder 1">
            <a:extLst>
              <a:ext uri="{FF2B5EF4-FFF2-40B4-BE49-F238E27FC236}">
                <a16:creationId xmlns:a16="http://schemas.microsoft.com/office/drawing/2014/main" id="{49A91986-7B8D-4DCB-839A-E4B60634328B}"/>
              </a:ext>
            </a:extLst>
          </p:cNvPr>
          <p:cNvSpPr>
            <a:spLocks noGrp="1"/>
          </p:cNvSpPr>
          <p:nvPr>
            <p:ph type="sldNum" sz="quarter" idx="10"/>
          </p:nvPr>
        </p:nvSpPr>
        <p:spPr/>
        <p:txBody>
          <a:bodyPr/>
          <a:lstStyle/>
          <a:p>
            <a:pPr>
              <a:defRPr/>
            </a:pPr>
            <a:fld id="{42AE3377-94E3-48CA-877E-F7FF6D94B38B}" type="slidenum">
              <a:rPr lang="en-US" smtClean="0"/>
              <a:pPr>
                <a:defRPr/>
              </a:pPr>
              <a:t>28</a:t>
            </a:fld>
            <a:endParaRPr lang="en-US"/>
          </a:p>
        </p:txBody>
      </p:sp>
    </p:spTree>
    <p:extLst>
      <p:ext uri="{BB962C8B-B14F-4D97-AF65-F5344CB8AC3E}">
        <p14:creationId xmlns:p14="http://schemas.microsoft.com/office/powerpoint/2010/main" val="4175459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sz="2400" dirty="0">
                <a:solidFill>
                  <a:srgbClr val="0096DB"/>
                </a:solidFill>
              </a:rPr>
              <a:t>Question:</a:t>
            </a:r>
            <a:endParaRPr lang="en-US" altLang="en-US" sz="2400" b="0" dirty="0">
              <a:solidFill>
                <a:srgbClr val="0096DB"/>
              </a:solidFill>
            </a:endParaRPr>
          </a:p>
          <a:p>
            <a:pPr marL="0" indent="0">
              <a:buFont typeface="Arial" panose="020B0604020202020204" pitchFamily="34" charset="0"/>
              <a:buNone/>
            </a:pPr>
            <a:r>
              <a:rPr lang="en-US" altLang="en-US" sz="2400" b="0" dirty="0"/>
              <a:t>What should I do if my employer denies my accommodation? </a:t>
            </a:r>
          </a:p>
          <a:p>
            <a:pPr marL="0" indent="0">
              <a:buFont typeface="Arial" panose="020B0604020202020204" pitchFamily="34" charset="0"/>
              <a:buNone/>
            </a:pPr>
            <a:endParaRPr lang="en-US" altLang="en-US" sz="2400" dirty="0">
              <a:solidFill>
                <a:srgbClr val="0096DB"/>
              </a:solidFill>
            </a:endParaRPr>
          </a:p>
          <a:p>
            <a:pPr marL="0" indent="0">
              <a:buFont typeface="Arial" panose="020B0604020202020204" pitchFamily="34" charset="0"/>
              <a:buNone/>
            </a:pPr>
            <a:r>
              <a:rPr lang="en-US" altLang="en-US" sz="2400" dirty="0">
                <a:solidFill>
                  <a:srgbClr val="0096DB"/>
                </a:solidFill>
              </a:rPr>
              <a:t>Example:</a:t>
            </a:r>
          </a:p>
          <a:p>
            <a:pPr marL="0" indent="0">
              <a:buFont typeface="Arial" panose="020B0604020202020204" pitchFamily="34" charset="0"/>
              <a:buNone/>
            </a:pPr>
            <a:r>
              <a:rPr lang="en-US" altLang="en-US" sz="2400" b="0" dirty="0"/>
              <a:t>An employee with a sleep disorder needs to take 30-minute naps during lunch break and asked her employer if she could take naps in her car. Her employer denied the request based on safety concerns. </a:t>
            </a:r>
          </a:p>
          <a:p>
            <a:pPr marL="0" indent="0">
              <a:buFont typeface="Arial" panose="020B0604020202020204" pitchFamily="34" charset="0"/>
              <a:buNone/>
            </a:pPr>
            <a:endParaRPr lang="en-US" altLang="en-US" sz="2400" b="0" dirty="0"/>
          </a:p>
          <a:p>
            <a:pPr marL="630238" indent="-630238"/>
            <a:r>
              <a:rPr lang="en-US" altLang="en-US" sz="2400" dirty="0">
                <a:solidFill>
                  <a:srgbClr val="0096DB"/>
                </a:solidFill>
              </a:rPr>
              <a:t>What might you suggest?</a:t>
            </a:r>
            <a:endParaRPr lang="en-US" altLang="en-US" sz="2400" b="0" dirty="0"/>
          </a:p>
          <a:p>
            <a:pPr marL="630238" indent="-630238"/>
            <a:endParaRPr lang="en-US" altLang="en-US" sz="2400" dirty="0">
              <a:solidFill>
                <a:srgbClr val="0096DB"/>
              </a:solidFill>
            </a:endParaRPr>
          </a:p>
        </p:txBody>
      </p:sp>
      <p:sp>
        <p:nvSpPr>
          <p:cNvPr id="7" name="Title 1"/>
          <p:cNvSpPr txBox="1">
            <a:spLocks noGrp="1"/>
          </p:cNvSpPr>
          <p:nvPr>
            <p:ph type="title" idx="4294967295"/>
          </p:nvPr>
        </p:nvSpPr>
        <p:spPr bwMode="auto">
          <a:xfrm>
            <a:off x="545592" y="377825"/>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Choosing an Accommodation</a:t>
            </a:r>
          </a:p>
        </p:txBody>
      </p:sp>
      <p:sp>
        <p:nvSpPr>
          <p:cNvPr id="2" name="Slide Number Placeholder 1">
            <a:extLst>
              <a:ext uri="{FF2B5EF4-FFF2-40B4-BE49-F238E27FC236}">
                <a16:creationId xmlns:a16="http://schemas.microsoft.com/office/drawing/2014/main" id="{F3C0723D-96B8-44F9-972E-A1FF67601193}"/>
              </a:ext>
            </a:extLst>
          </p:cNvPr>
          <p:cNvSpPr>
            <a:spLocks noGrp="1"/>
          </p:cNvSpPr>
          <p:nvPr>
            <p:ph type="sldNum" sz="quarter" idx="10"/>
          </p:nvPr>
        </p:nvSpPr>
        <p:spPr/>
        <p:txBody>
          <a:bodyPr/>
          <a:lstStyle/>
          <a:p>
            <a:pPr>
              <a:defRPr/>
            </a:pPr>
            <a:fld id="{42AE3377-94E3-48CA-877E-F7FF6D94B38B}" type="slidenum">
              <a:rPr lang="en-US" smtClean="0"/>
              <a:pPr>
                <a:defRPr/>
              </a:pPr>
              <a:t>29</a:t>
            </a:fld>
            <a:endParaRPr lang="en-US"/>
          </a:p>
        </p:txBody>
      </p:sp>
    </p:spTree>
    <p:extLst>
      <p:ext uri="{BB962C8B-B14F-4D97-AF65-F5344CB8AC3E}">
        <p14:creationId xmlns:p14="http://schemas.microsoft.com/office/powerpoint/2010/main" val="196169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sz="2600" dirty="0">
                <a:solidFill>
                  <a:srgbClr val="0096DB"/>
                </a:solidFill>
              </a:rPr>
              <a:t>In General:</a:t>
            </a:r>
          </a:p>
          <a:p>
            <a:pPr marL="0" indent="0">
              <a:buFont typeface="Arial" panose="020B0604020202020204" pitchFamily="34" charset="0"/>
              <a:buNone/>
            </a:pPr>
            <a:r>
              <a:rPr lang="en-US" sz="2600" b="0" dirty="0"/>
              <a:t>Any change or adjustment to a job or work environment that permits a qualified applicant or employee with a disability to participate in the job application process, to perform the essential functions of a job, or to enjoy benefits and privileges of employment equal to those enjoyed by employees without disabilities.</a:t>
            </a:r>
          </a:p>
          <a:p>
            <a:pPr marL="0" indent="0">
              <a:buFont typeface="Arial" panose="020B0604020202020204" pitchFamily="34" charset="0"/>
              <a:buNone/>
            </a:pPr>
            <a:endParaRPr lang="en-US" altLang="en-US" sz="2400" b="0" dirty="0"/>
          </a:p>
        </p:txBody>
      </p:sp>
      <p:sp>
        <p:nvSpPr>
          <p:cNvPr id="7" name="Title 1"/>
          <p:cNvSpPr txBox="1">
            <a:spLocks noGrp="1"/>
          </p:cNvSpPr>
          <p:nvPr>
            <p:ph type="title" idx="4294967295"/>
          </p:nvPr>
        </p:nvSpPr>
        <p:spPr bwMode="auto">
          <a:xfrm>
            <a:off x="609600" y="402209"/>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Reasonable Accommodation</a:t>
            </a:r>
          </a:p>
        </p:txBody>
      </p:sp>
      <p:sp>
        <p:nvSpPr>
          <p:cNvPr id="2" name="Slide Number Placeholder 1">
            <a:extLst>
              <a:ext uri="{FF2B5EF4-FFF2-40B4-BE49-F238E27FC236}">
                <a16:creationId xmlns:a16="http://schemas.microsoft.com/office/drawing/2014/main" id="{2443566B-AAFF-49E3-9C1D-AC80ADDB4AEE}"/>
              </a:ext>
            </a:extLst>
          </p:cNvPr>
          <p:cNvSpPr>
            <a:spLocks noGrp="1"/>
          </p:cNvSpPr>
          <p:nvPr>
            <p:ph type="sldNum" sz="quarter" idx="10"/>
          </p:nvPr>
        </p:nvSpPr>
        <p:spPr/>
        <p:txBody>
          <a:bodyPr/>
          <a:lstStyle/>
          <a:p>
            <a:pPr>
              <a:defRPr/>
            </a:pPr>
            <a:fld id="{42AE3377-94E3-48CA-877E-F7FF6D94B38B}" type="slidenum">
              <a:rPr lang="en-US" smtClean="0"/>
              <a:pPr>
                <a:defRPr/>
              </a:pPr>
              <a:t>3</a:t>
            </a:fld>
            <a:endParaRPr lang="en-US"/>
          </a:p>
        </p:txBody>
      </p:sp>
    </p:spTree>
    <p:extLst>
      <p:ext uri="{BB962C8B-B14F-4D97-AF65-F5344CB8AC3E}">
        <p14:creationId xmlns:p14="http://schemas.microsoft.com/office/powerpoint/2010/main" val="3395263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BDB387-6CDE-46CD-9D43-BD898164810D}"/>
              </a:ext>
            </a:extLst>
          </p:cNvPr>
          <p:cNvSpPr>
            <a:spLocks noGrp="1"/>
          </p:cNvSpPr>
          <p:nvPr>
            <p:ph idx="1"/>
          </p:nvPr>
        </p:nvSpPr>
        <p:spPr/>
        <p:txBody>
          <a:bodyPr>
            <a:noAutofit/>
          </a:bodyPr>
          <a:lstStyle/>
          <a:p>
            <a:pPr marL="285750" indent="-285750">
              <a:spcAft>
                <a:spcPts val="450"/>
              </a:spcAft>
              <a:buFont typeface="Wingdings" panose="05000000000000000000" pitchFamily="2" charset="2"/>
              <a:buChar char="§"/>
            </a:pPr>
            <a:r>
              <a:rPr lang="en-US" sz="2400" b="0" dirty="0"/>
              <a:t>Leave as an Ineffective Accommodation at </a:t>
            </a:r>
            <a:r>
              <a:rPr lang="en-US" sz="2400" b="0" dirty="0">
                <a:hlinkClick r:id="rId3"/>
              </a:rPr>
              <a:t>https://AskJAN.org/articles/Leave-as-an-Ineffective-Accommodation.cfm</a:t>
            </a:r>
            <a:endParaRPr lang="en-US" sz="2400" b="0" dirty="0"/>
          </a:p>
          <a:p>
            <a:pPr marL="285750" indent="-285750">
              <a:spcAft>
                <a:spcPts val="450"/>
              </a:spcAft>
              <a:buFont typeface="Wingdings" panose="05000000000000000000" pitchFamily="2" charset="2"/>
              <a:buChar char="§"/>
            </a:pPr>
            <a:r>
              <a:rPr lang="en-US" sz="2400" b="0" dirty="0">
                <a:solidFill>
                  <a:srgbClr val="FF0000"/>
                </a:solidFill>
              </a:rPr>
              <a:t>How to Inform an Employer That an Accommodation is Not Effective and a Sample Letter at </a:t>
            </a:r>
            <a:r>
              <a:rPr lang="en-US" sz="2400" b="0" dirty="0">
                <a:solidFill>
                  <a:srgbClr val="FF0000"/>
                </a:solidFill>
                <a:hlinkClick r:id="rId4"/>
              </a:rPr>
              <a:t>https://AskJAN.org/articles/How-to-Inform-an-Employer-That-an-Accommodation-is-Not-Effective-and-a-Sample-Letter.cfm</a:t>
            </a:r>
            <a:r>
              <a:rPr lang="en-US" sz="2400" b="0" dirty="0">
                <a:solidFill>
                  <a:srgbClr val="FF0000"/>
                </a:solidFill>
              </a:rPr>
              <a:t> </a:t>
            </a:r>
          </a:p>
          <a:p>
            <a:pPr marL="285750" indent="-285750">
              <a:spcAft>
                <a:spcPts val="450"/>
              </a:spcAft>
              <a:buFont typeface="Wingdings" panose="05000000000000000000" pitchFamily="2" charset="2"/>
              <a:buChar char="§"/>
            </a:pPr>
            <a:r>
              <a:rPr lang="en-US" sz="2400" b="0" dirty="0">
                <a:solidFill>
                  <a:srgbClr val="FF0000"/>
                </a:solidFill>
              </a:rPr>
              <a:t>Coming in the near future: Your Accommodation Request Was Denied. What Now?</a:t>
            </a:r>
          </a:p>
          <a:p>
            <a:pPr marL="0" indent="0">
              <a:spcAft>
                <a:spcPts val="450"/>
              </a:spcAft>
            </a:pPr>
            <a:endParaRPr lang="en-US" sz="2400" b="0" dirty="0"/>
          </a:p>
          <a:p>
            <a:endParaRPr lang="en-US" sz="2400" b="0" dirty="0"/>
          </a:p>
        </p:txBody>
      </p:sp>
      <p:sp>
        <p:nvSpPr>
          <p:cNvPr id="4" name="Title 3">
            <a:extLst>
              <a:ext uri="{FF2B5EF4-FFF2-40B4-BE49-F238E27FC236}">
                <a16:creationId xmlns:a16="http://schemas.microsoft.com/office/drawing/2014/main" id="{2D511ADE-EC8B-495F-AC6B-B0939FB390B1}"/>
              </a:ext>
            </a:extLst>
          </p:cNvPr>
          <p:cNvSpPr>
            <a:spLocks noGrp="1"/>
          </p:cNvSpPr>
          <p:nvPr>
            <p:ph type="title"/>
          </p:nvPr>
        </p:nvSpPr>
        <p:spPr/>
        <p:txBody>
          <a:bodyPr>
            <a:normAutofit/>
          </a:bodyPr>
          <a:lstStyle/>
          <a:p>
            <a:pPr>
              <a:spcAft>
                <a:spcPts val="450"/>
              </a:spcAft>
            </a:pPr>
            <a:r>
              <a:rPr lang="en-US" dirty="0"/>
              <a:t>Resources</a:t>
            </a:r>
          </a:p>
        </p:txBody>
      </p:sp>
      <p:sp>
        <p:nvSpPr>
          <p:cNvPr id="2" name="Slide Number Placeholder 1">
            <a:extLst>
              <a:ext uri="{FF2B5EF4-FFF2-40B4-BE49-F238E27FC236}">
                <a16:creationId xmlns:a16="http://schemas.microsoft.com/office/drawing/2014/main" id="{2F8B811F-8D15-4263-A578-0E81792FFD1C}"/>
              </a:ext>
            </a:extLst>
          </p:cNvPr>
          <p:cNvSpPr>
            <a:spLocks noGrp="1"/>
          </p:cNvSpPr>
          <p:nvPr>
            <p:ph type="sldNum" sz="quarter" idx="10"/>
          </p:nvPr>
        </p:nvSpPr>
        <p:spPr/>
        <p:txBody>
          <a:bodyPr/>
          <a:lstStyle/>
          <a:p>
            <a:pPr>
              <a:defRPr/>
            </a:pPr>
            <a:fld id="{0AA4D29C-C419-4C2F-8F91-6C16CE28A651}" type="slidenum">
              <a:rPr lang="en-US" altLang="en-US" smtClean="0"/>
              <a:pPr>
                <a:defRPr/>
              </a:pPr>
              <a:t>30</a:t>
            </a:fld>
            <a:endParaRPr lang="en-US" altLang="en-US"/>
          </a:p>
        </p:txBody>
      </p:sp>
    </p:spTree>
    <p:extLst>
      <p:ext uri="{BB962C8B-B14F-4D97-AF65-F5344CB8AC3E}">
        <p14:creationId xmlns:p14="http://schemas.microsoft.com/office/powerpoint/2010/main" val="598261644"/>
      </p:ext>
    </p:extLst>
  </p:cSld>
  <p:clrMapOvr>
    <a:masterClrMapping/>
  </p:clrMapOvr>
  <p:transition spd="med">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endParaRPr lang="en-US" altLang="en-US" sz="3200" dirty="0">
              <a:solidFill>
                <a:srgbClr val="0096DB"/>
              </a:solidFill>
            </a:endParaRPr>
          </a:p>
          <a:p>
            <a:pPr marL="0" indent="0" algn="ctr">
              <a:buFont typeface="Arial" panose="020B0604020202020204" pitchFamily="34" charset="0"/>
              <a:buNone/>
            </a:pPr>
            <a:r>
              <a:rPr lang="en-US" altLang="en-US" sz="3000" dirty="0">
                <a:solidFill>
                  <a:srgbClr val="0096DB"/>
                </a:solidFill>
              </a:rPr>
              <a:t>Step 5: Implementing the Accommodation</a:t>
            </a:r>
          </a:p>
          <a:p>
            <a:pPr marL="0" indent="0">
              <a:buFont typeface="Arial" panose="020B0604020202020204" pitchFamily="34" charset="0"/>
              <a:buNone/>
            </a:pPr>
            <a:endParaRPr lang="en-US" altLang="en-US" sz="2400" b="0" dirty="0">
              <a:solidFill>
                <a:srgbClr val="0096DB"/>
              </a:solidFill>
            </a:endParaRPr>
          </a:p>
        </p:txBody>
      </p:sp>
      <p:sp>
        <p:nvSpPr>
          <p:cNvPr id="7" name="Title 1"/>
          <p:cNvSpPr txBox="1">
            <a:spLocks noGrp="1"/>
          </p:cNvSpPr>
          <p:nvPr>
            <p:ph type="title" idx="4294967295"/>
          </p:nvPr>
        </p:nvSpPr>
        <p:spPr bwMode="auto">
          <a:xfrm>
            <a:off x="609600" y="399288"/>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Interactive Process</a:t>
            </a:r>
          </a:p>
        </p:txBody>
      </p:sp>
      <p:pic>
        <p:nvPicPr>
          <p:cNvPr id="3" name="Picture 2" descr="Decorative: Teamwork">
            <a:extLst>
              <a:ext uri="{FF2B5EF4-FFF2-40B4-BE49-F238E27FC236}">
                <a16:creationId xmlns:a16="http://schemas.microsoft.com/office/drawing/2014/main" id="{0A1B687A-2981-473C-AF94-E601A52F17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895600"/>
            <a:ext cx="6400800" cy="2514600"/>
          </a:xfrm>
          <a:prstGeom prst="rect">
            <a:avLst/>
          </a:prstGeom>
        </p:spPr>
      </p:pic>
      <p:sp>
        <p:nvSpPr>
          <p:cNvPr id="2" name="Slide Number Placeholder 1">
            <a:extLst>
              <a:ext uri="{FF2B5EF4-FFF2-40B4-BE49-F238E27FC236}">
                <a16:creationId xmlns:a16="http://schemas.microsoft.com/office/drawing/2014/main" id="{26F12DC6-2A01-4ED6-BC90-96C3DBDD1B67}"/>
              </a:ext>
            </a:extLst>
          </p:cNvPr>
          <p:cNvSpPr>
            <a:spLocks noGrp="1"/>
          </p:cNvSpPr>
          <p:nvPr>
            <p:ph type="sldNum" sz="quarter" idx="10"/>
          </p:nvPr>
        </p:nvSpPr>
        <p:spPr/>
        <p:txBody>
          <a:bodyPr/>
          <a:lstStyle/>
          <a:p>
            <a:pPr>
              <a:defRPr/>
            </a:pPr>
            <a:fld id="{42AE3377-94E3-48CA-877E-F7FF6D94B38B}" type="slidenum">
              <a:rPr lang="en-US" smtClean="0"/>
              <a:pPr>
                <a:defRPr/>
              </a:pPr>
              <a:t>31</a:t>
            </a:fld>
            <a:endParaRPr lang="en-US"/>
          </a:p>
        </p:txBody>
      </p:sp>
    </p:spTree>
    <p:extLst>
      <p:ext uri="{BB962C8B-B14F-4D97-AF65-F5344CB8AC3E}">
        <p14:creationId xmlns:p14="http://schemas.microsoft.com/office/powerpoint/2010/main" val="105620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dirty="0">
                <a:solidFill>
                  <a:srgbClr val="0096DB"/>
                </a:solidFill>
              </a:rPr>
              <a:t>Step 5: Implementing the Accommodation</a:t>
            </a:r>
          </a:p>
          <a:p>
            <a:pPr marL="0" indent="0">
              <a:buFont typeface="Arial" panose="020B0604020202020204" pitchFamily="34" charset="0"/>
              <a:buNone/>
            </a:pPr>
            <a:endParaRPr lang="en-US" altLang="en-US" sz="2400" b="0" dirty="0">
              <a:solidFill>
                <a:srgbClr val="0096DB"/>
              </a:solidFill>
            </a:endParaRPr>
          </a:p>
          <a:p>
            <a:pPr marL="514350" indent="-457200">
              <a:buFont typeface="Wingdings" panose="05000000000000000000" pitchFamily="2" charset="2"/>
              <a:buChar char="§"/>
            </a:pPr>
            <a:r>
              <a:rPr lang="en-US" altLang="en-US" b="0" dirty="0"/>
              <a:t>Employers must take steps to implement an accommodation</a:t>
            </a:r>
          </a:p>
          <a:p>
            <a:pPr marL="514350" indent="-457200">
              <a:buFont typeface="Wingdings" panose="05000000000000000000" pitchFamily="2" charset="2"/>
              <a:buChar char="§"/>
            </a:pPr>
            <a:r>
              <a:rPr lang="en-US" altLang="en-US" b="0" dirty="0"/>
              <a:t>Employees must cooperate in the process</a:t>
            </a:r>
            <a:endParaRPr lang="en-US" altLang="en-US" sz="2400" b="0" dirty="0"/>
          </a:p>
        </p:txBody>
      </p:sp>
      <p:sp>
        <p:nvSpPr>
          <p:cNvPr id="7" name="Title 1"/>
          <p:cNvSpPr txBox="1">
            <a:spLocks noGrp="1"/>
          </p:cNvSpPr>
          <p:nvPr>
            <p:ph type="title" idx="4294967295"/>
          </p:nvPr>
        </p:nvSpPr>
        <p:spPr bwMode="auto">
          <a:xfrm>
            <a:off x="609600" y="399288"/>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Implementing the Accommodation</a:t>
            </a:r>
          </a:p>
        </p:txBody>
      </p:sp>
      <p:sp>
        <p:nvSpPr>
          <p:cNvPr id="2" name="Slide Number Placeholder 1">
            <a:extLst>
              <a:ext uri="{FF2B5EF4-FFF2-40B4-BE49-F238E27FC236}">
                <a16:creationId xmlns:a16="http://schemas.microsoft.com/office/drawing/2014/main" id="{1A1416C7-D434-4D29-85F0-6D4A98822597}"/>
              </a:ext>
            </a:extLst>
          </p:cNvPr>
          <p:cNvSpPr>
            <a:spLocks noGrp="1"/>
          </p:cNvSpPr>
          <p:nvPr>
            <p:ph type="sldNum" sz="quarter" idx="10"/>
          </p:nvPr>
        </p:nvSpPr>
        <p:spPr/>
        <p:txBody>
          <a:bodyPr/>
          <a:lstStyle/>
          <a:p>
            <a:pPr>
              <a:defRPr/>
            </a:pPr>
            <a:fld id="{42AE3377-94E3-48CA-877E-F7FF6D94B38B}" type="slidenum">
              <a:rPr lang="en-US" smtClean="0"/>
              <a:pPr>
                <a:defRPr/>
              </a:pPr>
              <a:t>32</a:t>
            </a:fld>
            <a:endParaRPr lang="en-US"/>
          </a:p>
        </p:txBody>
      </p:sp>
    </p:spTree>
    <p:extLst>
      <p:ext uri="{BB962C8B-B14F-4D97-AF65-F5344CB8AC3E}">
        <p14:creationId xmlns:p14="http://schemas.microsoft.com/office/powerpoint/2010/main" val="3843270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sz="2400" dirty="0">
                <a:solidFill>
                  <a:srgbClr val="0096DB"/>
                </a:solidFill>
              </a:rPr>
              <a:t>Question:</a:t>
            </a:r>
            <a:endParaRPr lang="en-US" altLang="en-US" sz="2400" b="0" dirty="0">
              <a:solidFill>
                <a:srgbClr val="0096DB"/>
              </a:solidFill>
            </a:endParaRPr>
          </a:p>
          <a:p>
            <a:pPr marL="0" indent="0">
              <a:buFont typeface="Arial" panose="020B0604020202020204" pitchFamily="34" charset="0"/>
              <a:buNone/>
            </a:pPr>
            <a:r>
              <a:rPr lang="en-US" altLang="en-US" sz="2400" b="0" dirty="0"/>
              <a:t>Does an employer have to grant an accommodation permanently? </a:t>
            </a:r>
          </a:p>
          <a:p>
            <a:pPr marL="0" indent="0">
              <a:buFont typeface="Arial" panose="020B0604020202020204" pitchFamily="34" charset="0"/>
              <a:buNone/>
            </a:pPr>
            <a:endParaRPr lang="en-US" altLang="en-US" sz="2400" dirty="0">
              <a:solidFill>
                <a:srgbClr val="0096DB"/>
              </a:solidFill>
            </a:endParaRPr>
          </a:p>
          <a:p>
            <a:pPr marL="0" indent="0">
              <a:buFont typeface="Arial" panose="020B0604020202020204" pitchFamily="34" charset="0"/>
              <a:buNone/>
            </a:pPr>
            <a:r>
              <a:rPr lang="en-US" altLang="en-US" sz="2400" dirty="0">
                <a:solidFill>
                  <a:srgbClr val="0096DB"/>
                </a:solidFill>
              </a:rPr>
              <a:t>Example:</a:t>
            </a:r>
          </a:p>
          <a:p>
            <a:pPr marL="0" indent="0">
              <a:buFont typeface="Arial" panose="020B0604020202020204" pitchFamily="34" charset="0"/>
              <a:buNone/>
            </a:pPr>
            <a:r>
              <a:rPr lang="en-US" altLang="en-US" sz="2400" b="0" dirty="0"/>
              <a:t>An employee with bipolar disorder had problems sleeping and asked for a flexible start time. His employer granted the request but indicated it would be reviewed in three months. The employee is concerned because the need for the accommodation is long term. </a:t>
            </a:r>
          </a:p>
          <a:p>
            <a:pPr marL="0" indent="0">
              <a:buFont typeface="Arial" panose="020B0604020202020204" pitchFamily="34" charset="0"/>
              <a:buNone/>
            </a:pPr>
            <a:endParaRPr lang="en-US" altLang="en-US" sz="2400" b="0" dirty="0"/>
          </a:p>
          <a:p>
            <a:pPr marL="630238" indent="-630238"/>
            <a:r>
              <a:rPr lang="en-US" altLang="en-US" sz="2400" dirty="0">
                <a:solidFill>
                  <a:srgbClr val="0096DB"/>
                </a:solidFill>
              </a:rPr>
              <a:t>What might you suggest?</a:t>
            </a:r>
            <a:endParaRPr lang="en-US" altLang="en-US" sz="2400" b="0" dirty="0"/>
          </a:p>
          <a:p>
            <a:pPr marL="630238" indent="-630238"/>
            <a:endParaRPr lang="en-US" altLang="en-US" sz="2400" dirty="0">
              <a:solidFill>
                <a:srgbClr val="0096DB"/>
              </a:solidFill>
            </a:endParaRPr>
          </a:p>
        </p:txBody>
      </p:sp>
      <p:sp>
        <p:nvSpPr>
          <p:cNvPr id="7" name="Title 1"/>
          <p:cNvSpPr txBox="1">
            <a:spLocks noGrp="1"/>
          </p:cNvSpPr>
          <p:nvPr>
            <p:ph type="title" idx="4294967295"/>
          </p:nvPr>
        </p:nvSpPr>
        <p:spPr bwMode="auto">
          <a:xfrm>
            <a:off x="545592" y="377825"/>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Implementing the Accommodation</a:t>
            </a:r>
          </a:p>
        </p:txBody>
      </p:sp>
      <p:sp>
        <p:nvSpPr>
          <p:cNvPr id="2" name="Slide Number Placeholder 1">
            <a:extLst>
              <a:ext uri="{FF2B5EF4-FFF2-40B4-BE49-F238E27FC236}">
                <a16:creationId xmlns:a16="http://schemas.microsoft.com/office/drawing/2014/main" id="{08A029E5-6B92-4B90-81CF-9012F6DBFA46}"/>
              </a:ext>
            </a:extLst>
          </p:cNvPr>
          <p:cNvSpPr>
            <a:spLocks noGrp="1"/>
          </p:cNvSpPr>
          <p:nvPr>
            <p:ph type="sldNum" sz="quarter" idx="10"/>
          </p:nvPr>
        </p:nvSpPr>
        <p:spPr/>
        <p:txBody>
          <a:bodyPr/>
          <a:lstStyle/>
          <a:p>
            <a:pPr>
              <a:defRPr/>
            </a:pPr>
            <a:fld id="{42AE3377-94E3-48CA-877E-F7FF6D94B38B}" type="slidenum">
              <a:rPr lang="en-US" smtClean="0"/>
              <a:pPr>
                <a:defRPr/>
              </a:pPr>
              <a:t>33</a:t>
            </a:fld>
            <a:endParaRPr lang="en-US"/>
          </a:p>
        </p:txBody>
      </p:sp>
    </p:spTree>
    <p:extLst>
      <p:ext uri="{BB962C8B-B14F-4D97-AF65-F5344CB8AC3E}">
        <p14:creationId xmlns:p14="http://schemas.microsoft.com/office/powerpoint/2010/main" val="2311686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sz="2400" dirty="0">
                <a:solidFill>
                  <a:srgbClr val="0096DB"/>
                </a:solidFill>
              </a:rPr>
              <a:t>Question:</a:t>
            </a:r>
            <a:endParaRPr lang="en-US" altLang="en-US" sz="2400" b="0" dirty="0">
              <a:solidFill>
                <a:srgbClr val="0096DB"/>
              </a:solidFill>
            </a:endParaRPr>
          </a:p>
          <a:p>
            <a:pPr marL="0" indent="0">
              <a:buFont typeface="Arial" panose="020B0604020202020204" pitchFamily="34" charset="0"/>
              <a:buNone/>
            </a:pPr>
            <a:r>
              <a:rPr lang="en-US" altLang="en-US" sz="2400" b="0" dirty="0"/>
              <a:t>What should I do if HR approved my accommodation, but my supervisor doesn’t agree? </a:t>
            </a:r>
          </a:p>
          <a:p>
            <a:pPr marL="0" indent="0">
              <a:buFont typeface="Arial" panose="020B0604020202020204" pitchFamily="34" charset="0"/>
              <a:buNone/>
            </a:pPr>
            <a:endParaRPr lang="en-US" altLang="en-US" sz="2400" dirty="0">
              <a:solidFill>
                <a:srgbClr val="0096DB"/>
              </a:solidFill>
            </a:endParaRPr>
          </a:p>
          <a:p>
            <a:pPr marL="0" indent="0">
              <a:buFont typeface="Arial" panose="020B0604020202020204" pitchFamily="34" charset="0"/>
              <a:buNone/>
            </a:pPr>
            <a:r>
              <a:rPr lang="en-US" altLang="en-US" sz="2400" dirty="0">
                <a:solidFill>
                  <a:srgbClr val="0096DB"/>
                </a:solidFill>
              </a:rPr>
              <a:t>Example:</a:t>
            </a:r>
          </a:p>
          <a:p>
            <a:pPr marL="0" indent="0">
              <a:buFont typeface="Arial" panose="020B0604020202020204" pitchFamily="34" charset="0"/>
              <a:buNone/>
            </a:pPr>
            <a:r>
              <a:rPr lang="en-US" altLang="en-US" sz="2400" b="0" dirty="0"/>
              <a:t>An employee with memory loss from a stroke asked to have his supervisor provide written work instructions and to break down large jobs into smaller tasks. HR approves the request, but his supervisor says she doesn’t have time to do this. </a:t>
            </a:r>
          </a:p>
          <a:p>
            <a:pPr marL="0" indent="0">
              <a:buFont typeface="Arial" panose="020B0604020202020204" pitchFamily="34" charset="0"/>
              <a:buNone/>
            </a:pPr>
            <a:endParaRPr lang="en-US" altLang="en-US" sz="2400" b="0" dirty="0"/>
          </a:p>
          <a:p>
            <a:pPr marL="630238" indent="-630238"/>
            <a:r>
              <a:rPr lang="en-US" altLang="en-US" sz="2400" dirty="0">
                <a:solidFill>
                  <a:srgbClr val="0096DB"/>
                </a:solidFill>
              </a:rPr>
              <a:t>What might you suggest?</a:t>
            </a:r>
            <a:endParaRPr lang="en-US" altLang="en-US" sz="2400" b="0" dirty="0"/>
          </a:p>
          <a:p>
            <a:pPr marL="630238" indent="-630238"/>
            <a:endParaRPr lang="en-US" altLang="en-US" sz="2400" dirty="0">
              <a:solidFill>
                <a:srgbClr val="0096DB"/>
              </a:solidFill>
            </a:endParaRPr>
          </a:p>
        </p:txBody>
      </p:sp>
      <p:sp>
        <p:nvSpPr>
          <p:cNvPr id="7" name="Title 1"/>
          <p:cNvSpPr txBox="1">
            <a:spLocks noGrp="1"/>
          </p:cNvSpPr>
          <p:nvPr>
            <p:ph type="title" idx="4294967295"/>
          </p:nvPr>
        </p:nvSpPr>
        <p:spPr bwMode="auto">
          <a:xfrm>
            <a:off x="545592" y="377825"/>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Implementing the Accommodation</a:t>
            </a:r>
          </a:p>
        </p:txBody>
      </p:sp>
      <p:sp>
        <p:nvSpPr>
          <p:cNvPr id="2" name="Slide Number Placeholder 1">
            <a:extLst>
              <a:ext uri="{FF2B5EF4-FFF2-40B4-BE49-F238E27FC236}">
                <a16:creationId xmlns:a16="http://schemas.microsoft.com/office/drawing/2014/main" id="{483A855B-73FA-4E2E-87DC-C3B14A357D1D}"/>
              </a:ext>
            </a:extLst>
          </p:cNvPr>
          <p:cNvSpPr>
            <a:spLocks noGrp="1"/>
          </p:cNvSpPr>
          <p:nvPr>
            <p:ph type="sldNum" sz="quarter" idx="10"/>
          </p:nvPr>
        </p:nvSpPr>
        <p:spPr/>
        <p:txBody>
          <a:bodyPr/>
          <a:lstStyle/>
          <a:p>
            <a:pPr>
              <a:defRPr/>
            </a:pPr>
            <a:fld id="{42AE3377-94E3-48CA-877E-F7FF6D94B38B}" type="slidenum">
              <a:rPr lang="en-US" smtClean="0"/>
              <a:pPr>
                <a:defRPr/>
              </a:pPr>
              <a:t>34</a:t>
            </a:fld>
            <a:endParaRPr lang="en-US"/>
          </a:p>
        </p:txBody>
      </p:sp>
    </p:spTree>
    <p:extLst>
      <p:ext uri="{BB962C8B-B14F-4D97-AF65-F5344CB8AC3E}">
        <p14:creationId xmlns:p14="http://schemas.microsoft.com/office/powerpoint/2010/main" val="1442141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sz="2400" dirty="0">
                <a:solidFill>
                  <a:srgbClr val="0096DB"/>
                </a:solidFill>
              </a:rPr>
              <a:t>Question:</a:t>
            </a:r>
            <a:endParaRPr lang="en-US" altLang="en-US" sz="2400" b="0" dirty="0">
              <a:solidFill>
                <a:srgbClr val="0096DB"/>
              </a:solidFill>
            </a:endParaRPr>
          </a:p>
          <a:p>
            <a:pPr marL="0" indent="0">
              <a:buFont typeface="Arial" panose="020B0604020202020204" pitchFamily="34" charset="0"/>
              <a:buNone/>
            </a:pPr>
            <a:r>
              <a:rPr lang="en-US" altLang="en-US" sz="2400" b="0" dirty="0"/>
              <a:t>What happens if my coworkers notice that I am being accommodated and they ask questions? </a:t>
            </a:r>
          </a:p>
          <a:p>
            <a:pPr marL="0" indent="0">
              <a:buFont typeface="Arial" panose="020B0604020202020204" pitchFamily="34" charset="0"/>
              <a:buNone/>
            </a:pPr>
            <a:endParaRPr lang="en-US" altLang="en-US" sz="2400" dirty="0">
              <a:solidFill>
                <a:srgbClr val="0096DB"/>
              </a:solidFill>
            </a:endParaRPr>
          </a:p>
          <a:p>
            <a:pPr marL="0" indent="0">
              <a:buFont typeface="Arial" panose="020B0604020202020204" pitchFamily="34" charset="0"/>
              <a:buNone/>
            </a:pPr>
            <a:r>
              <a:rPr lang="en-US" altLang="en-US" sz="2400" dirty="0">
                <a:solidFill>
                  <a:srgbClr val="0096DB"/>
                </a:solidFill>
              </a:rPr>
              <a:t>Example:</a:t>
            </a:r>
          </a:p>
          <a:p>
            <a:pPr marL="0" indent="0">
              <a:buFont typeface="Arial" panose="020B0604020202020204" pitchFamily="34" charset="0"/>
              <a:buNone/>
            </a:pPr>
            <a:r>
              <a:rPr lang="en-US" altLang="en-US" sz="2400" b="0" dirty="0"/>
              <a:t>An employee with autism was allowed to bring his service animal to work, but coworkers are asking about it, and some have even tried to pet it. </a:t>
            </a:r>
          </a:p>
          <a:p>
            <a:pPr marL="0" indent="0">
              <a:buFont typeface="Arial" panose="020B0604020202020204" pitchFamily="34" charset="0"/>
              <a:buNone/>
            </a:pPr>
            <a:endParaRPr lang="en-US" altLang="en-US" sz="2400" b="0" dirty="0"/>
          </a:p>
          <a:p>
            <a:pPr marL="630238" indent="-630238"/>
            <a:r>
              <a:rPr lang="en-US" altLang="en-US" sz="2400" dirty="0">
                <a:solidFill>
                  <a:srgbClr val="0096DB"/>
                </a:solidFill>
              </a:rPr>
              <a:t>What might you suggest?</a:t>
            </a:r>
            <a:endParaRPr lang="en-US" altLang="en-US" sz="2400" b="0" dirty="0"/>
          </a:p>
          <a:p>
            <a:pPr marL="630238" indent="-630238"/>
            <a:endParaRPr lang="en-US" altLang="en-US" sz="2400" dirty="0">
              <a:solidFill>
                <a:srgbClr val="0096DB"/>
              </a:solidFill>
            </a:endParaRPr>
          </a:p>
        </p:txBody>
      </p:sp>
      <p:sp>
        <p:nvSpPr>
          <p:cNvPr id="7" name="Title 1"/>
          <p:cNvSpPr txBox="1">
            <a:spLocks noGrp="1"/>
          </p:cNvSpPr>
          <p:nvPr>
            <p:ph type="title" idx="4294967295"/>
          </p:nvPr>
        </p:nvSpPr>
        <p:spPr bwMode="auto">
          <a:xfrm>
            <a:off x="545592" y="377825"/>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Implementing the Accommodation</a:t>
            </a:r>
          </a:p>
        </p:txBody>
      </p:sp>
      <p:sp>
        <p:nvSpPr>
          <p:cNvPr id="2" name="Slide Number Placeholder 1">
            <a:extLst>
              <a:ext uri="{FF2B5EF4-FFF2-40B4-BE49-F238E27FC236}">
                <a16:creationId xmlns:a16="http://schemas.microsoft.com/office/drawing/2014/main" id="{63970C57-4F60-4B4A-B868-4505EB76D8C4}"/>
              </a:ext>
            </a:extLst>
          </p:cNvPr>
          <p:cNvSpPr>
            <a:spLocks noGrp="1"/>
          </p:cNvSpPr>
          <p:nvPr>
            <p:ph type="sldNum" sz="quarter" idx="10"/>
          </p:nvPr>
        </p:nvSpPr>
        <p:spPr/>
        <p:txBody>
          <a:bodyPr/>
          <a:lstStyle/>
          <a:p>
            <a:pPr>
              <a:defRPr/>
            </a:pPr>
            <a:fld id="{42AE3377-94E3-48CA-877E-F7FF6D94B38B}" type="slidenum">
              <a:rPr lang="en-US" smtClean="0"/>
              <a:pPr>
                <a:defRPr/>
              </a:pPr>
              <a:t>35</a:t>
            </a:fld>
            <a:endParaRPr lang="en-US"/>
          </a:p>
        </p:txBody>
      </p:sp>
    </p:spTree>
    <p:extLst>
      <p:ext uri="{BB962C8B-B14F-4D97-AF65-F5344CB8AC3E}">
        <p14:creationId xmlns:p14="http://schemas.microsoft.com/office/powerpoint/2010/main" val="116503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BDB387-6CDE-46CD-9D43-BD898164810D}"/>
              </a:ext>
            </a:extLst>
          </p:cNvPr>
          <p:cNvSpPr>
            <a:spLocks noGrp="1"/>
          </p:cNvSpPr>
          <p:nvPr>
            <p:ph idx="1"/>
          </p:nvPr>
        </p:nvSpPr>
        <p:spPr/>
        <p:txBody>
          <a:bodyPr>
            <a:noAutofit/>
          </a:bodyPr>
          <a:lstStyle/>
          <a:p>
            <a:pPr marL="285750" indent="-285750">
              <a:spcAft>
                <a:spcPts val="450"/>
              </a:spcAft>
              <a:buFont typeface="Wingdings" panose="05000000000000000000" pitchFamily="2" charset="2"/>
              <a:buChar char="§"/>
            </a:pPr>
            <a:r>
              <a:rPr lang="en-US" sz="2000" b="0" dirty="0"/>
              <a:t>A Guide for Coworker Interaction with Service Animals in the Workplace at </a:t>
            </a:r>
            <a:r>
              <a:rPr lang="en-US" sz="2000" b="0" dirty="0">
                <a:hlinkClick r:id="rId3"/>
              </a:rPr>
              <a:t>https://AskJAN.org/publications/consultants-corner/Service-Animal-Etiquette.cfm</a:t>
            </a:r>
            <a:endParaRPr lang="en-US" sz="2000" b="0" dirty="0"/>
          </a:p>
          <a:p>
            <a:pPr marL="285750" indent="-285750">
              <a:spcAft>
                <a:spcPts val="450"/>
              </a:spcAft>
              <a:buFont typeface="Wingdings" panose="05000000000000000000" pitchFamily="2" charset="2"/>
              <a:buChar char="§"/>
            </a:pPr>
            <a:r>
              <a:rPr lang="en-US" sz="2000" b="0" dirty="0"/>
              <a:t>Confidentiality of Medical Information under the ADA </a:t>
            </a:r>
            <a:r>
              <a:rPr lang="en-US" sz="2000" b="0" dirty="0">
                <a:hlinkClick r:id="rId4"/>
              </a:rPr>
              <a:t>https://AskJAN.org/publications/consultants-corner/vol11iss01.cfm</a:t>
            </a:r>
            <a:endParaRPr lang="en-US" sz="2000" b="0" dirty="0"/>
          </a:p>
          <a:p>
            <a:pPr marL="285750" indent="-285750">
              <a:spcAft>
                <a:spcPts val="450"/>
              </a:spcAft>
              <a:buFont typeface="Wingdings" panose="05000000000000000000" pitchFamily="2" charset="2"/>
              <a:buChar char="§"/>
            </a:pPr>
            <a:r>
              <a:rPr lang="en-US" sz="2000" b="0" dirty="0"/>
              <a:t>Providing Temporary or Trial Accommodation Solutions at </a:t>
            </a:r>
            <a:r>
              <a:rPr lang="en-US" sz="2000" b="0" dirty="0">
                <a:hlinkClick r:id="rId5"/>
              </a:rPr>
              <a:t>https://AskJAN.org/publications/consultants-corner/vol12iss08.cfm</a:t>
            </a:r>
            <a:endParaRPr lang="en-US" sz="2000" b="0" dirty="0"/>
          </a:p>
          <a:p>
            <a:pPr marL="285750" indent="-285750">
              <a:spcAft>
                <a:spcPts val="450"/>
              </a:spcAft>
              <a:buFont typeface="Wingdings" panose="05000000000000000000" pitchFamily="2" charset="2"/>
              <a:buChar char="§"/>
            </a:pPr>
            <a:r>
              <a:rPr lang="en-US" sz="2000" b="0" dirty="0"/>
              <a:t>The Manager’s Dilemma: “An employee is asking about a co-worker’s accommodation. As a manager, what do I say?” at </a:t>
            </a:r>
            <a:r>
              <a:rPr lang="en-US" sz="2000" b="0" dirty="0">
                <a:hlinkClick r:id="rId6"/>
              </a:rPr>
              <a:t>https://AskJAN.org/blogs/jan/2013/12/the-manager-s-dilemma-an-employee-is-asking-about-a-co-worker-s-accommodation-as-a-manager-what-do-i-say.cfm</a:t>
            </a:r>
            <a:endParaRPr lang="en-US" sz="2000" b="0" dirty="0"/>
          </a:p>
          <a:p>
            <a:pPr marL="285750" indent="-285750">
              <a:spcAft>
                <a:spcPts val="450"/>
              </a:spcAft>
              <a:buFont typeface="Wingdings" panose="05000000000000000000" pitchFamily="2" charset="2"/>
              <a:buChar char="§"/>
            </a:pPr>
            <a:endParaRPr lang="en-US" sz="2000" b="0" dirty="0"/>
          </a:p>
          <a:p>
            <a:endParaRPr lang="en-US" dirty="0"/>
          </a:p>
        </p:txBody>
      </p:sp>
      <p:sp>
        <p:nvSpPr>
          <p:cNvPr id="4" name="Title 3">
            <a:extLst>
              <a:ext uri="{FF2B5EF4-FFF2-40B4-BE49-F238E27FC236}">
                <a16:creationId xmlns:a16="http://schemas.microsoft.com/office/drawing/2014/main" id="{2D511ADE-EC8B-495F-AC6B-B0939FB390B1}"/>
              </a:ext>
            </a:extLst>
          </p:cNvPr>
          <p:cNvSpPr>
            <a:spLocks noGrp="1"/>
          </p:cNvSpPr>
          <p:nvPr>
            <p:ph type="title"/>
          </p:nvPr>
        </p:nvSpPr>
        <p:spPr/>
        <p:txBody>
          <a:bodyPr>
            <a:normAutofit/>
          </a:bodyPr>
          <a:lstStyle/>
          <a:p>
            <a:pPr>
              <a:spcAft>
                <a:spcPts val="450"/>
              </a:spcAft>
            </a:pPr>
            <a:r>
              <a:rPr lang="en-US" dirty="0"/>
              <a:t>Resources</a:t>
            </a:r>
          </a:p>
        </p:txBody>
      </p:sp>
      <p:sp>
        <p:nvSpPr>
          <p:cNvPr id="2" name="Slide Number Placeholder 1">
            <a:extLst>
              <a:ext uri="{FF2B5EF4-FFF2-40B4-BE49-F238E27FC236}">
                <a16:creationId xmlns:a16="http://schemas.microsoft.com/office/drawing/2014/main" id="{21A42E93-8EEF-4779-9FAA-B465F170F586}"/>
              </a:ext>
            </a:extLst>
          </p:cNvPr>
          <p:cNvSpPr>
            <a:spLocks noGrp="1"/>
          </p:cNvSpPr>
          <p:nvPr>
            <p:ph type="sldNum" sz="quarter" idx="10"/>
          </p:nvPr>
        </p:nvSpPr>
        <p:spPr/>
        <p:txBody>
          <a:bodyPr/>
          <a:lstStyle/>
          <a:p>
            <a:pPr>
              <a:defRPr/>
            </a:pPr>
            <a:fld id="{0AA4D29C-C419-4C2F-8F91-6C16CE28A651}" type="slidenum">
              <a:rPr lang="en-US" altLang="en-US" smtClean="0"/>
              <a:pPr>
                <a:defRPr/>
              </a:pPr>
              <a:t>36</a:t>
            </a:fld>
            <a:endParaRPr lang="en-US" altLang="en-US"/>
          </a:p>
        </p:txBody>
      </p:sp>
    </p:spTree>
    <p:extLst>
      <p:ext uri="{BB962C8B-B14F-4D97-AF65-F5344CB8AC3E}">
        <p14:creationId xmlns:p14="http://schemas.microsoft.com/office/powerpoint/2010/main" val="3455797427"/>
      </p:ext>
    </p:extLst>
  </p:cSld>
  <p:clrMapOvr>
    <a:masterClrMapping/>
  </p:clrMapOvr>
  <p:transition spd="med">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endParaRPr lang="en-US" altLang="en-US" sz="3200" dirty="0">
              <a:solidFill>
                <a:srgbClr val="0096DB"/>
              </a:solidFill>
            </a:endParaRPr>
          </a:p>
          <a:p>
            <a:pPr marL="0" indent="0" algn="ctr">
              <a:buFont typeface="Arial" panose="020B0604020202020204" pitchFamily="34" charset="0"/>
              <a:buNone/>
            </a:pPr>
            <a:r>
              <a:rPr lang="en-US" altLang="en-US" sz="3000" dirty="0">
                <a:solidFill>
                  <a:srgbClr val="0096DB"/>
                </a:solidFill>
              </a:rPr>
              <a:t>Step 6: Maintaining the Accommodation</a:t>
            </a:r>
          </a:p>
          <a:p>
            <a:pPr marL="0" indent="0" algn="ctr">
              <a:buFont typeface="Arial" panose="020B0604020202020204" pitchFamily="34" charset="0"/>
              <a:buNone/>
            </a:pPr>
            <a:endParaRPr lang="en-US" altLang="en-US" sz="3000" dirty="0">
              <a:solidFill>
                <a:srgbClr val="0096DB"/>
              </a:solidFill>
            </a:endParaRPr>
          </a:p>
          <a:p>
            <a:pPr marL="0" indent="0" algn="ctr">
              <a:buFont typeface="Arial" panose="020B0604020202020204" pitchFamily="34" charset="0"/>
              <a:buNone/>
            </a:pPr>
            <a:endParaRPr lang="en-US" altLang="en-US" sz="3000" dirty="0">
              <a:solidFill>
                <a:srgbClr val="0096DB"/>
              </a:solidFill>
            </a:endParaRPr>
          </a:p>
          <a:p>
            <a:pPr marL="0" indent="0">
              <a:buFont typeface="Arial" panose="020B0604020202020204" pitchFamily="34" charset="0"/>
              <a:buNone/>
            </a:pPr>
            <a:endParaRPr lang="en-US" altLang="en-US" sz="2400" b="0" dirty="0">
              <a:solidFill>
                <a:srgbClr val="0096DB"/>
              </a:solidFill>
            </a:endParaRPr>
          </a:p>
        </p:txBody>
      </p:sp>
      <p:sp>
        <p:nvSpPr>
          <p:cNvPr id="7" name="Title 1"/>
          <p:cNvSpPr txBox="1">
            <a:spLocks noGrp="1"/>
          </p:cNvSpPr>
          <p:nvPr>
            <p:ph type="title" idx="4294967295"/>
          </p:nvPr>
        </p:nvSpPr>
        <p:spPr bwMode="auto">
          <a:xfrm>
            <a:off x="609600" y="399288"/>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Interactive Process</a:t>
            </a:r>
          </a:p>
        </p:txBody>
      </p:sp>
      <p:pic>
        <p:nvPicPr>
          <p:cNvPr id="3" name="Picture 2" descr="Decorative: A person shaking another person's hand&#10;&#10;">
            <a:extLst>
              <a:ext uri="{FF2B5EF4-FFF2-40B4-BE49-F238E27FC236}">
                <a16:creationId xmlns:a16="http://schemas.microsoft.com/office/drawing/2014/main" id="{5E30EED1-1CB1-404D-A027-7A8DCDADC0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819400"/>
            <a:ext cx="4953000" cy="3048000"/>
          </a:xfrm>
          <a:prstGeom prst="rect">
            <a:avLst/>
          </a:prstGeom>
        </p:spPr>
      </p:pic>
      <p:sp>
        <p:nvSpPr>
          <p:cNvPr id="2" name="Slide Number Placeholder 1">
            <a:extLst>
              <a:ext uri="{FF2B5EF4-FFF2-40B4-BE49-F238E27FC236}">
                <a16:creationId xmlns:a16="http://schemas.microsoft.com/office/drawing/2014/main" id="{B68B1BD4-A520-444C-A493-A2DB99876528}"/>
              </a:ext>
            </a:extLst>
          </p:cNvPr>
          <p:cNvSpPr>
            <a:spLocks noGrp="1"/>
          </p:cNvSpPr>
          <p:nvPr>
            <p:ph type="sldNum" sz="quarter" idx="10"/>
          </p:nvPr>
        </p:nvSpPr>
        <p:spPr/>
        <p:txBody>
          <a:bodyPr/>
          <a:lstStyle/>
          <a:p>
            <a:pPr>
              <a:defRPr/>
            </a:pPr>
            <a:fld id="{42AE3377-94E3-48CA-877E-F7FF6D94B38B}" type="slidenum">
              <a:rPr lang="en-US" smtClean="0"/>
              <a:pPr>
                <a:defRPr/>
              </a:pPr>
              <a:t>37</a:t>
            </a:fld>
            <a:endParaRPr lang="en-US"/>
          </a:p>
        </p:txBody>
      </p:sp>
    </p:spTree>
    <p:extLst>
      <p:ext uri="{BB962C8B-B14F-4D97-AF65-F5344CB8AC3E}">
        <p14:creationId xmlns:p14="http://schemas.microsoft.com/office/powerpoint/2010/main" val="2357859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dirty="0">
                <a:solidFill>
                  <a:srgbClr val="0096DB"/>
                </a:solidFill>
              </a:rPr>
              <a:t>Step 6: Maintaining the Accommodation</a:t>
            </a:r>
          </a:p>
          <a:p>
            <a:pPr marL="0" indent="0">
              <a:buFont typeface="Arial" panose="020B0604020202020204" pitchFamily="34" charset="0"/>
              <a:buNone/>
            </a:pPr>
            <a:endParaRPr lang="en-US" altLang="en-US" sz="2400" b="0" dirty="0">
              <a:solidFill>
                <a:srgbClr val="0096DB"/>
              </a:solidFill>
            </a:endParaRPr>
          </a:p>
          <a:p>
            <a:pPr marL="514350" indent="-457200">
              <a:buFont typeface="Wingdings" panose="05000000000000000000" pitchFamily="2" charset="2"/>
              <a:buChar char="§"/>
            </a:pPr>
            <a:r>
              <a:rPr lang="en-US" altLang="en-US" sz="2400" b="0" dirty="0"/>
              <a:t>Employers have a duty to make sure an accommodation continues to be effective</a:t>
            </a:r>
          </a:p>
          <a:p>
            <a:pPr marL="514350" indent="-457200">
              <a:buFont typeface="Wingdings" panose="05000000000000000000" pitchFamily="2" charset="2"/>
              <a:buChar char="§"/>
            </a:pPr>
            <a:r>
              <a:rPr lang="en-US" altLang="en-US" sz="2400" b="0" dirty="0"/>
              <a:t>Employees have a duty to inform the employer if an accommodation stops working or a change is needed</a:t>
            </a:r>
          </a:p>
        </p:txBody>
      </p:sp>
      <p:sp>
        <p:nvSpPr>
          <p:cNvPr id="7" name="Title 1"/>
          <p:cNvSpPr txBox="1">
            <a:spLocks noGrp="1"/>
          </p:cNvSpPr>
          <p:nvPr>
            <p:ph type="title" idx="4294967295"/>
          </p:nvPr>
        </p:nvSpPr>
        <p:spPr bwMode="auto">
          <a:xfrm>
            <a:off x="609600" y="399288"/>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Maintaining the Accommodation</a:t>
            </a:r>
          </a:p>
        </p:txBody>
      </p:sp>
      <p:sp>
        <p:nvSpPr>
          <p:cNvPr id="2" name="Slide Number Placeholder 1">
            <a:extLst>
              <a:ext uri="{FF2B5EF4-FFF2-40B4-BE49-F238E27FC236}">
                <a16:creationId xmlns:a16="http://schemas.microsoft.com/office/drawing/2014/main" id="{CABCEE66-0472-4084-94BC-9D00F82B22AB}"/>
              </a:ext>
            </a:extLst>
          </p:cNvPr>
          <p:cNvSpPr>
            <a:spLocks noGrp="1"/>
          </p:cNvSpPr>
          <p:nvPr>
            <p:ph type="sldNum" sz="quarter" idx="10"/>
          </p:nvPr>
        </p:nvSpPr>
        <p:spPr/>
        <p:txBody>
          <a:bodyPr/>
          <a:lstStyle/>
          <a:p>
            <a:pPr>
              <a:defRPr/>
            </a:pPr>
            <a:fld id="{42AE3377-94E3-48CA-877E-F7FF6D94B38B}" type="slidenum">
              <a:rPr lang="en-US" smtClean="0"/>
              <a:pPr>
                <a:defRPr/>
              </a:pPr>
              <a:t>38</a:t>
            </a:fld>
            <a:endParaRPr lang="en-US"/>
          </a:p>
        </p:txBody>
      </p:sp>
    </p:spTree>
    <p:extLst>
      <p:ext uri="{BB962C8B-B14F-4D97-AF65-F5344CB8AC3E}">
        <p14:creationId xmlns:p14="http://schemas.microsoft.com/office/powerpoint/2010/main" val="3042594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sz="2400" dirty="0">
                <a:solidFill>
                  <a:srgbClr val="0096DB"/>
                </a:solidFill>
              </a:rPr>
              <a:t>Question:</a:t>
            </a:r>
            <a:endParaRPr lang="en-US" altLang="en-US" sz="2400" b="0" dirty="0">
              <a:solidFill>
                <a:srgbClr val="0096DB"/>
              </a:solidFill>
            </a:endParaRPr>
          </a:p>
          <a:p>
            <a:pPr marL="0" indent="0">
              <a:buFont typeface="Arial" panose="020B0604020202020204" pitchFamily="34" charset="0"/>
              <a:buNone/>
            </a:pPr>
            <a:r>
              <a:rPr lang="en-US" altLang="en-US" sz="2400" b="0" dirty="0"/>
              <a:t>What should I do if my coworkers won’t support my accommodation? </a:t>
            </a:r>
          </a:p>
          <a:p>
            <a:pPr marL="0" indent="0">
              <a:buFont typeface="Arial" panose="020B0604020202020204" pitchFamily="34" charset="0"/>
              <a:buNone/>
            </a:pPr>
            <a:endParaRPr lang="en-US" altLang="en-US" sz="2400" dirty="0">
              <a:solidFill>
                <a:srgbClr val="0096DB"/>
              </a:solidFill>
            </a:endParaRPr>
          </a:p>
          <a:p>
            <a:pPr marL="0" indent="0">
              <a:buFont typeface="Arial" panose="020B0604020202020204" pitchFamily="34" charset="0"/>
              <a:buNone/>
            </a:pPr>
            <a:r>
              <a:rPr lang="en-US" altLang="en-US" sz="2400" dirty="0">
                <a:solidFill>
                  <a:srgbClr val="0096DB"/>
                </a:solidFill>
              </a:rPr>
              <a:t>Example:</a:t>
            </a:r>
          </a:p>
          <a:p>
            <a:pPr marL="0" indent="0">
              <a:buFont typeface="Arial" panose="020B0604020202020204" pitchFamily="34" charset="0"/>
              <a:buNone/>
            </a:pPr>
            <a:r>
              <a:rPr lang="en-US" altLang="en-US" sz="2400" b="0" dirty="0"/>
              <a:t>An employee with fragrance sensitivity asked her employer to implement a fragrance policy banning employees from wearing perfumes and colognes. Coworkers complied for a while but then started wearing fragrances again. </a:t>
            </a:r>
          </a:p>
          <a:p>
            <a:pPr marL="0" indent="0">
              <a:buFont typeface="Arial" panose="020B0604020202020204" pitchFamily="34" charset="0"/>
              <a:buNone/>
            </a:pPr>
            <a:endParaRPr lang="en-US" altLang="en-US" sz="2400" b="0" dirty="0"/>
          </a:p>
          <a:p>
            <a:pPr marL="630238" indent="-630238"/>
            <a:r>
              <a:rPr lang="en-US" altLang="en-US" sz="2400" dirty="0">
                <a:solidFill>
                  <a:srgbClr val="0096DB"/>
                </a:solidFill>
              </a:rPr>
              <a:t>What might you suggest?</a:t>
            </a:r>
            <a:endParaRPr lang="en-US" altLang="en-US" sz="2400" b="0" dirty="0"/>
          </a:p>
          <a:p>
            <a:pPr marL="630238" indent="-630238"/>
            <a:endParaRPr lang="en-US" altLang="en-US" sz="2400" dirty="0">
              <a:solidFill>
                <a:srgbClr val="0096DB"/>
              </a:solidFill>
            </a:endParaRPr>
          </a:p>
        </p:txBody>
      </p:sp>
      <p:sp>
        <p:nvSpPr>
          <p:cNvPr id="7" name="Title 1"/>
          <p:cNvSpPr txBox="1">
            <a:spLocks noGrp="1"/>
          </p:cNvSpPr>
          <p:nvPr>
            <p:ph type="title" idx="4294967295"/>
          </p:nvPr>
        </p:nvSpPr>
        <p:spPr bwMode="auto">
          <a:xfrm>
            <a:off x="545592" y="377825"/>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Maintaining the Accommodation</a:t>
            </a:r>
          </a:p>
        </p:txBody>
      </p:sp>
      <p:sp>
        <p:nvSpPr>
          <p:cNvPr id="2" name="Slide Number Placeholder 1">
            <a:extLst>
              <a:ext uri="{FF2B5EF4-FFF2-40B4-BE49-F238E27FC236}">
                <a16:creationId xmlns:a16="http://schemas.microsoft.com/office/drawing/2014/main" id="{D11ABBD7-635B-44B8-933F-362F8E94ECE4}"/>
              </a:ext>
            </a:extLst>
          </p:cNvPr>
          <p:cNvSpPr>
            <a:spLocks noGrp="1"/>
          </p:cNvSpPr>
          <p:nvPr>
            <p:ph type="sldNum" sz="quarter" idx="10"/>
          </p:nvPr>
        </p:nvSpPr>
        <p:spPr/>
        <p:txBody>
          <a:bodyPr/>
          <a:lstStyle/>
          <a:p>
            <a:pPr>
              <a:defRPr/>
            </a:pPr>
            <a:fld id="{42AE3377-94E3-48CA-877E-F7FF6D94B38B}" type="slidenum">
              <a:rPr lang="en-US" smtClean="0"/>
              <a:pPr>
                <a:defRPr/>
              </a:pPr>
              <a:t>39</a:t>
            </a:fld>
            <a:endParaRPr lang="en-US"/>
          </a:p>
        </p:txBody>
      </p:sp>
    </p:spTree>
    <p:extLst>
      <p:ext uri="{BB962C8B-B14F-4D97-AF65-F5344CB8AC3E}">
        <p14:creationId xmlns:p14="http://schemas.microsoft.com/office/powerpoint/2010/main" val="3956376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775"/>
          </a:xfrm>
        </p:spPr>
        <p:txBody>
          <a:bodyPr/>
          <a:lstStyle/>
          <a:p>
            <a:pPr marL="0" indent="0" eaLnBrk="1" hangingPunct="1"/>
            <a:r>
              <a:rPr lang="en-US" altLang="en-US" sz="2600" dirty="0">
                <a:solidFill>
                  <a:srgbClr val="0096DB"/>
                </a:solidFill>
              </a:rPr>
              <a:t>Includes:</a:t>
            </a:r>
          </a:p>
          <a:p>
            <a:pPr marL="514350" indent="-457200">
              <a:buFont typeface="Wingdings" panose="05000000000000000000" pitchFamily="2" charset="2"/>
              <a:buChar char="§"/>
            </a:pPr>
            <a:r>
              <a:rPr lang="en-US" altLang="en-US" sz="2600" b="0" dirty="0"/>
              <a:t>Providing or modifying equipment or devices,</a:t>
            </a:r>
          </a:p>
          <a:p>
            <a:pPr marL="514350" indent="-457200">
              <a:buFont typeface="Wingdings" panose="05000000000000000000" pitchFamily="2" charset="2"/>
              <a:buChar char="§"/>
            </a:pPr>
            <a:r>
              <a:rPr lang="en-US" altLang="en-US" sz="2600" b="0" dirty="0"/>
              <a:t>Job restructuring,</a:t>
            </a:r>
          </a:p>
          <a:p>
            <a:pPr marL="514350" indent="-457200">
              <a:buFont typeface="Wingdings" panose="05000000000000000000" pitchFamily="2" charset="2"/>
              <a:buChar char="§"/>
            </a:pPr>
            <a:r>
              <a:rPr lang="en-US" altLang="en-US" sz="2600" b="0" dirty="0"/>
              <a:t>Part-time or modified work schedules,</a:t>
            </a:r>
          </a:p>
          <a:p>
            <a:pPr marL="514350" indent="-457200">
              <a:buFont typeface="Wingdings" panose="05000000000000000000" pitchFamily="2" charset="2"/>
              <a:buChar char="§"/>
            </a:pPr>
            <a:r>
              <a:rPr lang="en-US" altLang="en-US" sz="2600" b="0" dirty="0"/>
              <a:t>Adjusting or modifying examinations, training materials, or policies,</a:t>
            </a:r>
          </a:p>
          <a:p>
            <a:pPr marL="514350" indent="-457200">
              <a:buFont typeface="Wingdings" panose="05000000000000000000" pitchFamily="2" charset="2"/>
              <a:buChar char="§"/>
            </a:pPr>
            <a:r>
              <a:rPr lang="en-US" altLang="en-US" sz="2600" b="0" dirty="0"/>
              <a:t>Providing readers and interpreters, </a:t>
            </a:r>
          </a:p>
          <a:p>
            <a:pPr marL="514350" indent="-457200">
              <a:buFont typeface="Wingdings" panose="05000000000000000000" pitchFamily="2" charset="2"/>
              <a:buChar char="§"/>
            </a:pPr>
            <a:r>
              <a:rPr lang="en-US" altLang="en-US" sz="2600" b="0" dirty="0"/>
              <a:t>Making the workplace readily accessible to and usable by people with disabilities, and</a:t>
            </a:r>
          </a:p>
          <a:p>
            <a:pPr marL="514350" indent="-457200">
              <a:buFont typeface="Wingdings" panose="05000000000000000000" pitchFamily="2" charset="2"/>
              <a:buChar char="§"/>
            </a:pPr>
            <a:r>
              <a:rPr lang="en-US" altLang="en-US" sz="2600" b="0" dirty="0"/>
              <a:t>Reassignment to a vacant position.</a:t>
            </a:r>
          </a:p>
          <a:p>
            <a:pPr marL="57150" indent="0"/>
            <a:endParaRPr lang="en-US" sz="2400" b="0" dirty="0">
              <a:latin typeface="Arial" charset="0"/>
              <a:cs typeface="Arial" charset="0"/>
            </a:endParaRPr>
          </a:p>
          <a:p>
            <a:pPr marL="0" indent="0">
              <a:buFont typeface="Wingdings" panose="05000000000000000000" pitchFamily="2" charset="2"/>
              <a:buChar char="§"/>
              <a:defRPr/>
            </a:pPr>
            <a:endParaRPr lang="en-US" sz="2400" b="0" dirty="0">
              <a:latin typeface="Arial" charset="0"/>
              <a:cs typeface="Arial" charset="0"/>
            </a:endParaRPr>
          </a:p>
          <a:p>
            <a:pPr marL="0" indent="0">
              <a:buFont typeface="Wingdings" panose="05000000000000000000" pitchFamily="2" charset="2"/>
              <a:buChar char="§"/>
              <a:defRPr/>
            </a:pPr>
            <a:endParaRPr lang="en-US" sz="2400" b="0" dirty="0">
              <a:latin typeface="Arial" charset="0"/>
              <a:cs typeface="Arial" charset="0"/>
            </a:endParaRPr>
          </a:p>
          <a:p>
            <a:pPr marL="0" indent="0">
              <a:buFont typeface="Wingdings" panose="05000000000000000000" pitchFamily="2" charset="2"/>
              <a:buChar char="§"/>
              <a:defRPr/>
            </a:pPr>
            <a:endParaRPr lang="en-US" sz="2400" dirty="0">
              <a:solidFill>
                <a:srgbClr val="253D86"/>
              </a:solidFill>
              <a:latin typeface="Arial" charset="0"/>
              <a:cs typeface="Arial" charset="0"/>
            </a:endParaRPr>
          </a:p>
          <a:p>
            <a:pPr>
              <a:buFont typeface="Arial" charset="0"/>
              <a:buNone/>
              <a:defRPr/>
            </a:pPr>
            <a:endParaRPr lang="en-US" sz="2400" dirty="0"/>
          </a:p>
        </p:txBody>
      </p:sp>
      <p:sp>
        <p:nvSpPr>
          <p:cNvPr id="10" name="Title 1">
            <a:extLst>
              <a:ext uri="{FF2B5EF4-FFF2-40B4-BE49-F238E27FC236}">
                <a16:creationId xmlns:a16="http://schemas.microsoft.com/office/drawing/2014/main" id="{DBC4AD70-4FCA-4D0F-8E52-72F098011110}"/>
              </a:ext>
            </a:extLst>
          </p:cNvPr>
          <p:cNvSpPr txBox="1">
            <a:spLocks noGrp="1"/>
          </p:cNvSpPr>
          <p:nvPr>
            <p:ph type="title" idx="4294967295"/>
          </p:nvPr>
        </p:nvSpPr>
        <p:spPr bwMode="auto">
          <a:xfrm>
            <a:off x="609600" y="399288"/>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Reasonable Accommodation</a:t>
            </a:r>
          </a:p>
        </p:txBody>
      </p:sp>
      <p:sp>
        <p:nvSpPr>
          <p:cNvPr id="2" name="Slide Number Placeholder 1">
            <a:extLst>
              <a:ext uri="{FF2B5EF4-FFF2-40B4-BE49-F238E27FC236}">
                <a16:creationId xmlns:a16="http://schemas.microsoft.com/office/drawing/2014/main" id="{06E50D1C-6087-4D3D-9804-52C2AD034BFC}"/>
              </a:ext>
            </a:extLst>
          </p:cNvPr>
          <p:cNvSpPr>
            <a:spLocks noGrp="1"/>
          </p:cNvSpPr>
          <p:nvPr>
            <p:ph type="sldNum" sz="quarter" idx="10"/>
          </p:nvPr>
        </p:nvSpPr>
        <p:spPr/>
        <p:txBody>
          <a:bodyPr/>
          <a:lstStyle/>
          <a:p>
            <a:pPr>
              <a:defRPr/>
            </a:pPr>
            <a:fld id="{42AE3377-94E3-48CA-877E-F7FF6D94B38B}" type="slidenum">
              <a:rPr lang="en-US" smtClean="0"/>
              <a:pPr>
                <a:defRPr/>
              </a:pPr>
              <a:t>4</a:t>
            </a:fld>
            <a:endParaRPr lang="en-US"/>
          </a:p>
        </p:txBody>
      </p:sp>
    </p:spTree>
    <p:extLst>
      <p:ext uri="{BB962C8B-B14F-4D97-AF65-F5344CB8AC3E}">
        <p14:creationId xmlns:p14="http://schemas.microsoft.com/office/powerpoint/2010/main" val="1921384803"/>
      </p:ext>
    </p:extLst>
  </p:cSld>
  <p:clrMapOvr>
    <a:masterClrMapping/>
  </p:clrMapOvr>
  <p:transition spd="slow">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sz="2400" dirty="0">
                <a:solidFill>
                  <a:srgbClr val="0096DB"/>
                </a:solidFill>
              </a:rPr>
              <a:t>Question:</a:t>
            </a:r>
            <a:endParaRPr lang="en-US" altLang="en-US" sz="2400" b="0" dirty="0">
              <a:solidFill>
                <a:srgbClr val="0096DB"/>
              </a:solidFill>
            </a:endParaRPr>
          </a:p>
          <a:p>
            <a:pPr marL="0" indent="0">
              <a:buFont typeface="Arial" panose="020B0604020202020204" pitchFamily="34" charset="0"/>
              <a:buNone/>
            </a:pPr>
            <a:r>
              <a:rPr lang="en-US" altLang="en-US" sz="2400" b="0" dirty="0"/>
              <a:t>Is it okay for my employer to ask me for new medical documentation after my accommodation is approved? </a:t>
            </a:r>
          </a:p>
          <a:p>
            <a:pPr marL="0" indent="0">
              <a:buFont typeface="Arial" panose="020B0604020202020204" pitchFamily="34" charset="0"/>
              <a:buNone/>
            </a:pPr>
            <a:endParaRPr lang="en-US" altLang="en-US" sz="2400" dirty="0">
              <a:solidFill>
                <a:srgbClr val="0096DB"/>
              </a:solidFill>
            </a:endParaRPr>
          </a:p>
          <a:p>
            <a:pPr marL="0" indent="0">
              <a:buFont typeface="Arial" panose="020B0604020202020204" pitchFamily="34" charset="0"/>
              <a:buNone/>
            </a:pPr>
            <a:r>
              <a:rPr lang="en-US" altLang="en-US" sz="2400" dirty="0">
                <a:solidFill>
                  <a:srgbClr val="0096DB"/>
                </a:solidFill>
              </a:rPr>
              <a:t>Example:</a:t>
            </a:r>
          </a:p>
          <a:p>
            <a:pPr marL="0" indent="0">
              <a:buFont typeface="Arial" panose="020B0604020202020204" pitchFamily="34" charset="0"/>
              <a:buNone/>
            </a:pPr>
            <a:r>
              <a:rPr lang="en-US" altLang="en-US" sz="2400" b="0" dirty="0"/>
              <a:t>An employee with lupus was granted a reduced work schedule as an accommodation based on permanent restrictions. Her employer has a policy that all accommodations must be recertified annually. </a:t>
            </a:r>
          </a:p>
          <a:p>
            <a:pPr marL="0" indent="0">
              <a:buFont typeface="Arial" panose="020B0604020202020204" pitchFamily="34" charset="0"/>
              <a:buNone/>
            </a:pPr>
            <a:endParaRPr lang="en-US" altLang="en-US" sz="2400" b="0" dirty="0"/>
          </a:p>
          <a:p>
            <a:pPr marL="630238" indent="-630238"/>
            <a:r>
              <a:rPr lang="en-US" altLang="en-US" sz="2400" dirty="0">
                <a:solidFill>
                  <a:srgbClr val="0096DB"/>
                </a:solidFill>
              </a:rPr>
              <a:t>What might you suggest?</a:t>
            </a:r>
            <a:endParaRPr lang="en-US" altLang="en-US" sz="2400" b="0" dirty="0"/>
          </a:p>
          <a:p>
            <a:pPr marL="630238" indent="-630238"/>
            <a:endParaRPr lang="en-US" altLang="en-US" sz="2400" dirty="0">
              <a:solidFill>
                <a:srgbClr val="0096DB"/>
              </a:solidFill>
            </a:endParaRPr>
          </a:p>
        </p:txBody>
      </p:sp>
      <p:sp>
        <p:nvSpPr>
          <p:cNvPr id="7" name="Title 1"/>
          <p:cNvSpPr txBox="1">
            <a:spLocks noGrp="1"/>
          </p:cNvSpPr>
          <p:nvPr>
            <p:ph type="title" idx="4294967295"/>
          </p:nvPr>
        </p:nvSpPr>
        <p:spPr bwMode="auto">
          <a:xfrm>
            <a:off x="545592" y="377825"/>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Maintaining the Accommodation</a:t>
            </a:r>
          </a:p>
        </p:txBody>
      </p:sp>
      <p:sp>
        <p:nvSpPr>
          <p:cNvPr id="2" name="Slide Number Placeholder 1">
            <a:extLst>
              <a:ext uri="{FF2B5EF4-FFF2-40B4-BE49-F238E27FC236}">
                <a16:creationId xmlns:a16="http://schemas.microsoft.com/office/drawing/2014/main" id="{B4EA900B-27CF-434E-B7C6-DFC2718F39AE}"/>
              </a:ext>
            </a:extLst>
          </p:cNvPr>
          <p:cNvSpPr>
            <a:spLocks noGrp="1"/>
          </p:cNvSpPr>
          <p:nvPr>
            <p:ph type="sldNum" sz="quarter" idx="10"/>
          </p:nvPr>
        </p:nvSpPr>
        <p:spPr/>
        <p:txBody>
          <a:bodyPr/>
          <a:lstStyle/>
          <a:p>
            <a:pPr>
              <a:defRPr/>
            </a:pPr>
            <a:fld id="{42AE3377-94E3-48CA-877E-F7FF6D94B38B}" type="slidenum">
              <a:rPr lang="en-US" smtClean="0"/>
              <a:pPr>
                <a:defRPr/>
              </a:pPr>
              <a:t>40</a:t>
            </a:fld>
            <a:endParaRPr lang="en-US"/>
          </a:p>
        </p:txBody>
      </p:sp>
    </p:spTree>
    <p:extLst>
      <p:ext uri="{BB962C8B-B14F-4D97-AF65-F5344CB8AC3E}">
        <p14:creationId xmlns:p14="http://schemas.microsoft.com/office/powerpoint/2010/main" val="2824678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sz="2400" dirty="0">
                <a:solidFill>
                  <a:srgbClr val="0096DB"/>
                </a:solidFill>
              </a:rPr>
              <a:t>Question:</a:t>
            </a:r>
            <a:endParaRPr lang="en-US" altLang="en-US" sz="2400" b="0" dirty="0">
              <a:solidFill>
                <a:srgbClr val="0096DB"/>
              </a:solidFill>
            </a:endParaRPr>
          </a:p>
          <a:p>
            <a:pPr marL="0" indent="0">
              <a:buFont typeface="Arial" panose="020B0604020202020204" pitchFamily="34" charset="0"/>
              <a:buNone/>
            </a:pPr>
            <a:r>
              <a:rPr lang="en-US" altLang="en-US" sz="2400" b="0" dirty="0"/>
              <a:t>Is my employer allowed to change my accommodation? </a:t>
            </a:r>
          </a:p>
          <a:p>
            <a:pPr marL="0" indent="0">
              <a:buFont typeface="Arial" panose="020B0604020202020204" pitchFamily="34" charset="0"/>
              <a:buNone/>
            </a:pPr>
            <a:endParaRPr lang="en-US" altLang="en-US" sz="2400" dirty="0">
              <a:solidFill>
                <a:srgbClr val="0096DB"/>
              </a:solidFill>
            </a:endParaRPr>
          </a:p>
          <a:p>
            <a:pPr marL="0" indent="0">
              <a:buFont typeface="Arial" panose="020B0604020202020204" pitchFamily="34" charset="0"/>
              <a:buNone/>
            </a:pPr>
            <a:r>
              <a:rPr lang="en-US" altLang="en-US" sz="2400" dirty="0">
                <a:solidFill>
                  <a:srgbClr val="0096DB"/>
                </a:solidFill>
              </a:rPr>
              <a:t>Example:</a:t>
            </a:r>
          </a:p>
          <a:p>
            <a:pPr marL="0" indent="0">
              <a:buFont typeface="Arial" panose="020B0604020202020204" pitchFamily="34" charset="0"/>
              <a:buNone/>
            </a:pPr>
            <a:r>
              <a:rPr lang="en-US" altLang="en-US" sz="2400" b="0" dirty="0"/>
              <a:t>An employee has been allowed to telework as an accommodation for several years. A new supervisor notifies the employee that she is rescinding the accommodation because she wants all her employees in the office. </a:t>
            </a:r>
          </a:p>
          <a:p>
            <a:pPr marL="0" indent="0">
              <a:buFont typeface="Arial" panose="020B0604020202020204" pitchFamily="34" charset="0"/>
              <a:buNone/>
            </a:pPr>
            <a:endParaRPr lang="en-US" altLang="en-US" sz="2400" b="0" dirty="0"/>
          </a:p>
          <a:p>
            <a:pPr marL="630238" indent="-630238"/>
            <a:r>
              <a:rPr lang="en-US" altLang="en-US" sz="2400" dirty="0">
                <a:solidFill>
                  <a:srgbClr val="0096DB"/>
                </a:solidFill>
              </a:rPr>
              <a:t>What might you suggest?</a:t>
            </a:r>
            <a:endParaRPr lang="en-US" altLang="en-US" sz="2400" b="0" dirty="0"/>
          </a:p>
          <a:p>
            <a:pPr marL="630238" indent="-630238"/>
            <a:endParaRPr lang="en-US" altLang="en-US" sz="2400" dirty="0">
              <a:solidFill>
                <a:srgbClr val="0096DB"/>
              </a:solidFill>
            </a:endParaRPr>
          </a:p>
        </p:txBody>
      </p:sp>
      <p:sp>
        <p:nvSpPr>
          <p:cNvPr id="7" name="Title 1"/>
          <p:cNvSpPr txBox="1">
            <a:spLocks noGrp="1"/>
          </p:cNvSpPr>
          <p:nvPr>
            <p:ph type="title" idx="4294967295"/>
          </p:nvPr>
        </p:nvSpPr>
        <p:spPr bwMode="auto">
          <a:xfrm>
            <a:off x="545592" y="377825"/>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Maintaining the Accommodation</a:t>
            </a:r>
          </a:p>
        </p:txBody>
      </p:sp>
      <p:sp>
        <p:nvSpPr>
          <p:cNvPr id="2" name="Slide Number Placeholder 1">
            <a:extLst>
              <a:ext uri="{FF2B5EF4-FFF2-40B4-BE49-F238E27FC236}">
                <a16:creationId xmlns:a16="http://schemas.microsoft.com/office/drawing/2014/main" id="{62938F29-910A-4BF2-810A-FEFC77604E57}"/>
              </a:ext>
            </a:extLst>
          </p:cNvPr>
          <p:cNvSpPr>
            <a:spLocks noGrp="1"/>
          </p:cNvSpPr>
          <p:nvPr>
            <p:ph type="sldNum" sz="quarter" idx="10"/>
          </p:nvPr>
        </p:nvSpPr>
        <p:spPr/>
        <p:txBody>
          <a:bodyPr/>
          <a:lstStyle/>
          <a:p>
            <a:pPr>
              <a:defRPr/>
            </a:pPr>
            <a:fld id="{42AE3377-94E3-48CA-877E-F7FF6D94B38B}" type="slidenum">
              <a:rPr lang="en-US" smtClean="0"/>
              <a:pPr>
                <a:defRPr/>
              </a:pPr>
              <a:t>41</a:t>
            </a:fld>
            <a:endParaRPr lang="en-US"/>
          </a:p>
        </p:txBody>
      </p:sp>
    </p:spTree>
    <p:extLst>
      <p:ext uri="{BB962C8B-B14F-4D97-AF65-F5344CB8AC3E}">
        <p14:creationId xmlns:p14="http://schemas.microsoft.com/office/powerpoint/2010/main" val="3419236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BDB387-6CDE-46CD-9D43-BD898164810D}"/>
              </a:ext>
            </a:extLst>
          </p:cNvPr>
          <p:cNvSpPr>
            <a:spLocks noGrp="1"/>
          </p:cNvSpPr>
          <p:nvPr>
            <p:ph idx="1"/>
          </p:nvPr>
        </p:nvSpPr>
        <p:spPr/>
        <p:txBody>
          <a:bodyPr>
            <a:noAutofit/>
          </a:bodyPr>
          <a:lstStyle/>
          <a:p>
            <a:pPr marL="285750" indent="-285750">
              <a:spcAft>
                <a:spcPts val="450"/>
              </a:spcAft>
              <a:buFont typeface="Wingdings" panose="05000000000000000000" pitchFamily="2" charset="2"/>
              <a:buChar char="§"/>
            </a:pPr>
            <a:r>
              <a:rPr lang="en-US" sz="2000" b="0" dirty="0"/>
              <a:t>Monitoring Reasonable Accommodations at </a:t>
            </a:r>
            <a:r>
              <a:rPr lang="en-US" sz="2000" b="0" dirty="0">
                <a:hlinkClick r:id="rId3"/>
              </a:rPr>
              <a:t>https://AskJAN.org/articles/EAPS/upload/employmentmonitoringEAP.doc</a:t>
            </a:r>
            <a:endParaRPr lang="en-US" sz="2000" b="0" dirty="0"/>
          </a:p>
          <a:p>
            <a:pPr marL="285750" indent="-285750">
              <a:spcAft>
                <a:spcPts val="450"/>
              </a:spcAft>
              <a:buFont typeface="Wingdings" panose="05000000000000000000" pitchFamily="2" charset="2"/>
              <a:buChar char="§"/>
            </a:pPr>
            <a:r>
              <a:rPr lang="en-US" sz="2000" b="0" dirty="0"/>
              <a:t>Changing or Removing a Reasonable Accommodation in the Workplace at </a:t>
            </a:r>
            <a:r>
              <a:rPr lang="en-US" sz="2000" b="0" dirty="0">
                <a:hlinkClick r:id="rId4"/>
              </a:rPr>
              <a:t>https://AskJAN.org/publications/consultants-corner/Changing-or-Removing-a-Reasonable-Accommodation-in-the-Workplace.cfm</a:t>
            </a:r>
            <a:endParaRPr lang="en-US" sz="2000" b="0" dirty="0"/>
          </a:p>
          <a:p>
            <a:pPr marL="285750" indent="-285750">
              <a:spcAft>
                <a:spcPts val="450"/>
              </a:spcAft>
              <a:buFont typeface="Wingdings" panose="05000000000000000000" pitchFamily="2" charset="2"/>
              <a:buChar char="§"/>
            </a:pPr>
            <a:r>
              <a:rPr lang="en-US" sz="2000" b="0" dirty="0"/>
              <a:t>Recertifying the Ongoing Need for Accommodation at </a:t>
            </a:r>
            <a:r>
              <a:rPr lang="en-US" sz="2000" b="0" dirty="0">
                <a:hlinkClick r:id="rId5"/>
              </a:rPr>
              <a:t>https://AskJAN.org/articles/Recertifying-the-Ongoing-Need-for-Accommodation.cfm</a:t>
            </a:r>
            <a:endParaRPr lang="en-US" sz="2000" b="0" dirty="0"/>
          </a:p>
          <a:p>
            <a:pPr marL="285750" indent="-285750">
              <a:spcAft>
                <a:spcPts val="450"/>
              </a:spcAft>
              <a:buFont typeface="Wingdings" panose="05000000000000000000" pitchFamily="2" charset="2"/>
              <a:buChar char="§"/>
            </a:pPr>
            <a:r>
              <a:rPr lang="en-US" sz="2000" b="0" dirty="0"/>
              <a:t>Annual Requests for Medical Documentation and Long-Term Accommodations at </a:t>
            </a:r>
            <a:r>
              <a:rPr lang="en-US" sz="2000" b="0" dirty="0">
                <a:hlinkClick r:id="rId6"/>
              </a:rPr>
              <a:t>https://AskJAN.org/articles/Annual-Requests-for-Medical-Documentation-and-Long-Term-Accommodations.cfm</a:t>
            </a:r>
            <a:endParaRPr lang="en-US" sz="2000" b="0" dirty="0"/>
          </a:p>
          <a:p>
            <a:pPr marL="285750" indent="-285750">
              <a:spcAft>
                <a:spcPts val="450"/>
              </a:spcAft>
              <a:buFont typeface="Wingdings" panose="05000000000000000000" pitchFamily="2" charset="2"/>
              <a:buChar char="§"/>
            </a:pPr>
            <a:r>
              <a:rPr lang="fr-FR" sz="2000" b="0" dirty="0" err="1"/>
              <a:t>Can’t</a:t>
            </a:r>
            <a:r>
              <a:rPr lang="fr-FR" sz="2000" b="0" dirty="0"/>
              <a:t> Ban Fragrances? </a:t>
            </a:r>
            <a:r>
              <a:rPr lang="fr-FR" sz="2000" b="0" dirty="0" err="1"/>
              <a:t>Consider</a:t>
            </a:r>
            <a:r>
              <a:rPr lang="fr-FR" sz="2000" b="0" dirty="0"/>
              <a:t> a Fragrance Free Zone at </a:t>
            </a:r>
            <a:r>
              <a:rPr lang="fr-FR" sz="2000" b="0" dirty="0">
                <a:hlinkClick r:id="rId7"/>
              </a:rPr>
              <a:t>https://AskJAN.org/articles/Fragrance-Free-Zone.cfm</a:t>
            </a:r>
            <a:endParaRPr lang="fr-FR" sz="2000" b="0" dirty="0"/>
          </a:p>
          <a:p>
            <a:pPr marL="285750" indent="-285750">
              <a:spcAft>
                <a:spcPts val="450"/>
              </a:spcAft>
              <a:buFont typeface="Wingdings" panose="05000000000000000000" pitchFamily="2" charset="2"/>
              <a:buChar char="§"/>
            </a:pPr>
            <a:endParaRPr lang="en-US" sz="2000" b="0" dirty="0"/>
          </a:p>
          <a:p>
            <a:pPr marL="0" indent="0">
              <a:spcAft>
                <a:spcPts val="450"/>
              </a:spcAft>
            </a:pPr>
            <a:endParaRPr lang="en-US" sz="2000" b="0" dirty="0"/>
          </a:p>
          <a:p>
            <a:endParaRPr lang="en-US" dirty="0"/>
          </a:p>
        </p:txBody>
      </p:sp>
      <p:sp>
        <p:nvSpPr>
          <p:cNvPr id="4" name="Title 3">
            <a:extLst>
              <a:ext uri="{FF2B5EF4-FFF2-40B4-BE49-F238E27FC236}">
                <a16:creationId xmlns:a16="http://schemas.microsoft.com/office/drawing/2014/main" id="{2D511ADE-EC8B-495F-AC6B-B0939FB390B1}"/>
              </a:ext>
            </a:extLst>
          </p:cNvPr>
          <p:cNvSpPr>
            <a:spLocks noGrp="1"/>
          </p:cNvSpPr>
          <p:nvPr>
            <p:ph type="title"/>
          </p:nvPr>
        </p:nvSpPr>
        <p:spPr/>
        <p:txBody>
          <a:bodyPr>
            <a:normAutofit/>
          </a:bodyPr>
          <a:lstStyle/>
          <a:p>
            <a:pPr>
              <a:spcAft>
                <a:spcPts val="450"/>
              </a:spcAft>
            </a:pPr>
            <a:r>
              <a:rPr lang="en-US" dirty="0"/>
              <a:t>Resources</a:t>
            </a:r>
          </a:p>
        </p:txBody>
      </p:sp>
      <p:sp>
        <p:nvSpPr>
          <p:cNvPr id="2" name="Slide Number Placeholder 1">
            <a:extLst>
              <a:ext uri="{FF2B5EF4-FFF2-40B4-BE49-F238E27FC236}">
                <a16:creationId xmlns:a16="http://schemas.microsoft.com/office/drawing/2014/main" id="{F56EDCC6-C117-4325-A0B9-0F58F1578E18}"/>
              </a:ext>
            </a:extLst>
          </p:cNvPr>
          <p:cNvSpPr>
            <a:spLocks noGrp="1"/>
          </p:cNvSpPr>
          <p:nvPr>
            <p:ph type="sldNum" sz="quarter" idx="10"/>
          </p:nvPr>
        </p:nvSpPr>
        <p:spPr/>
        <p:txBody>
          <a:bodyPr/>
          <a:lstStyle/>
          <a:p>
            <a:pPr>
              <a:defRPr/>
            </a:pPr>
            <a:fld id="{0AA4D29C-C419-4C2F-8F91-6C16CE28A651}" type="slidenum">
              <a:rPr lang="en-US" altLang="en-US" smtClean="0"/>
              <a:pPr>
                <a:defRPr/>
              </a:pPr>
              <a:t>42</a:t>
            </a:fld>
            <a:endParaRPr lang="en-US" altLang="en-US"/>
          </a:p>
        </p:txBody>
      </p:sp>
    </p:spTree>
    <p:extLst>
      <p:ext uri="{BB962C8B-B14F-4D97-AF65-F5344CB8AC3E}">
        <p14:creationId xmlns:p14="http://schemas.microsoft.com/office/powerpoint/2010/main" val="2331808382"/>
      </p:ext>
    </p:extLst>
  </p:cSld>
  <p:clrMapOvr>
    <a:masterClrMapping/>
  </p:clrMapOvr>
  <p:transition spd="med">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idx="1"/>
          </p:nvPr>
        </p:nvSpPr>
        <p:spPr/>
        <p:txBody>
          <a:bodyPr/>
          <a:lstStyle/>
          <a:p>
            <a:pPr eaLnBrk="1" hangingPunct="1"/>
            <a:r>
              <a:rPr lang="en-US" altLang="en-US" dirty="0">
                <a:solidFill>
                  <a:srgbClr val="0096DB"/>
                </a:solidFill>
              </a:rPr>
              <a:t>Contact</a:t>
            </a:r>
            <a:r>
              <a:rPr lang="en-US" altLang="en-US" dirty="0"/>
              <a:t> </a:t>
            </a:r>
          </a:p>
          <a:p>
            <a:pPr lvl="1" eaLnBrk="1" hangingPunct="1"/>
            <a:r>
              <a:rPr lang="en-US" altLang="en-US" dirty="0"/>
              <a:t>(800)526-7234 (V) &amp; (877)781-9403 (TTY)</a:t>
            </a:r>
          </a:p>
          <a:p>
            <a:pPr lvl="1" eaLnBrk="1" hangingPunct="1"/>
            <a:r>
              <a:rPr lang="en-US" altLang="en-US" dirty="0"/>
              <a:t>AskJAN.org &amp; jan@AskJAN.org</a:t>
            </a:r>
          </a:p>
          <a:p>
            <a:pPr lvl="1" eaLnBrk="1" hangingPunct="1"/>
            <a:r>
              <a:rPr lang="pt-BR" altLang="en-US" dirty="0"/>
              <a:t>(304)216-8189 via Text</a:t>
            </a:r>
          </a:p>
          <a:p>
            <a:pPr lvl="1" eaLnBrk="1" hangingPunct="1"/>
            <a:r>
              <a:rPr lang="pt-BR" altLang="en-US" dirty="0"/>
              <a:t> janconsultants via Skype</a:t>
            </a:r>
          </a:p>
          <a:p>
            <a:pPr lvl="1" eaLnBrk="1" hangingPunct="1"/>
            <a:endParaRPr lang="en-US" altLang="en-US" dirty="0"/>
          </a:p>
        </p:txBody>
      </p:sp>
      <p:sp>
        <p:nvSpPr>
          <p:cNvPr id="90114" name="Title 1"/>
          <p:cNvSpPr>
            <a:spLocks noGrp="1"/>
          </p:cNvSpPr>
          <p:nvPr>
            <p:ph type="title" idx="4294967295"/>
          </p:nvPr>
        </p:nvSpPr>
        <p:spPr>
          <a:xfrm>
            <a:off x="457200" y="512064"/>
            <a:ext cx="5788152" cy="521208"/>
          </a:xfrm>
        </p:spPr>
        <p:txBody>
          <a:bodyPr/>
          <a:lstStyle/>
          <a:p>
            <a:pPr eaLnBrk="1" hangingPunct="1"/>
            <a:r>
              <a:rPr lang="en-US" altLang="en-US" sz="2800" dirty="0"/>
              <a:t>Contact JAN</a:t>
            </a:r>
          </a:p>
        </p:txBody>
      </p:sp>
      <p:pic>
        <p:nvPicPr>
          <p:cNvPr id="90118" name="Picture 10" descr="Face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1981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9" name="Picture 9" descr="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2286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0" name="Picture 8" descr="Linked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259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2" name="Picture 6" descr="YouTub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2869141"/>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descr="JAN Homepage Screenshot"/>
          <p:cNvPicPr>
            <a:picLocks noChangeAspect="1" noChangeArrowheads="1"/>
          </p:cNvPicPr>
          <p:nvPr/>
        </p:nvPicPr>
        <p:blipFill>
          <a:blip r:embed="rId8" cstate="print"/>
          <a:srcRect l="1354" t="12108" r="1184" b="3135"/>
          <a:stretch>
            <a:fillRect/>
          </a:stretch>
        </p:blipFill>
        <p:spPr bwMode="auto">
          <a:xfrm>
            <a:off x="2987267" y="3620131"/>
            <a:ext cx="3550465" cy="2761473"/>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2" name="Slide Number Placeholder 1">
            <a:extLst>
              <a:ext uri="{FF2B5EF4-FFF2-40B4-BE49-F238E27FC236}">
                <a16:creationId xmlns:a16="http://schemas.microsoft.com/office/drawing/2014/main" id="{01D22E91-6F81-42E0-8F25-C29691899EC8}"/>
              </a:ext>
            </a:extLst>
          </p:cNvPr>
          <p:cNvSpPr>
            <a:spLocks noGrp="1"/>
          </p:cNvSpPr>
          <p:nvPr>
            <p:ph type="sldNum" sz="quarter" idx="10"/>
          </p:nvPr>
        </p:nvSpPr>
        <p:spPr/>
        <p:txBody>
          <a:bodyPr/>
          <a:lstStyle/>
          <a:p>
            <a:pPr>
              <a:defRPr/>
            </a:pPr>
            <a:fld id="{42AE3377-94E3-48CA-877E-F7FF6D94B38B}" type="slidenum">
              <a:rPr lang="en-US" smtClean="0"/>
              <a:pPr>
                <a:defRPr/>
              </a:pPr>
              <a:t>43</a:t>
            </a:fld>
            <a:endParaRPr lang="en-US"/>
          </a:p>
        </p:txBody>
      </p:sp>
      <p:graphicFrame>
        <p:nvGraphicFramePr>
          <p:cNvPr id="4" name="Object 3" descr="Twitter">
            <a:extLst>
              <a:ext uri="{FF2B5EF4-FFF2-40B4-BE49-F238E27FC236}">
                <a16:creationId xmlns:a16="http://schemas.microsoft.com/office/drawing/2014/main" id="{19E879CE-643F-4CE8-B910-7C1F3ABC7913}"/>
              </a:ext>
            </a:extLst>
          </p:cNvPr>
          <p:cNvGraphicFramePr>
            <a:graphicFrameLocks noChangeAspect="1"/>
          </p:cNvGraphicFramePr>
          <p:nvPr>
            <p:extLst>
              <p:ext uri="{D42A27DB-BD31-4B8C-83A1-F6EECF244321}">
                <p14:modId xmlns:p14="http://schemas.microsoft.com/office/powerpoint/2010/main" val="2872441526"/>
              </p:ext>
            </p:extLst>
          </p:nvPr>
        </p:nvGraphicFramePr>
        <p:xfrm>
          <a:off x="7772400" y="1680453"/>
          <a:ext cx="304800" cy="304800"/>
        </p:xfrm>
        <a:graphic>
          <a:graphicData uri="http://schemas.openxmlformats.org/presentationml/2006/ole">
            <mc:AlternateContent xmlns:mc="http://schemas.openxmlformats.org/markup-compatibility/2006">
              <mc:Choice xmlns:v="urn:schemas-microsoft-com:vml" Requires="v">
                <p:oleObj spid="_x0000_s1045" name="Image" r:id="rId9" imgW="228600" imgH="228600" progId="Photoshop.Image.21">
                  <p:embed/>
                </p:oleObj>
              </mc:Choice>
              <mc:Fallback>
                <p:oleObj name="Image" r:id="rId9" imgW="228600" imgH="228600" progId="Photoshop.Image.21">
                  <p:embed/>
                  <p:pic>
                    <p:nvPicPr>
                      <p:cNvPr id="0" name=""/>
                      <p:cNvPicPr/>
                      <p:nvPr/>
                    </p:nvPicPr>
                    <p:blipFill>
                      <a:blip r:embed="rId10"/>
                      <a:stretch>
                        <a:fillRect/>
                      </a:stretch>
                    </p:blipFill>
                    <p:spPr>
                      <a:xfrm>
                        <a:off x="7772400" y="1680453"/>
                        <a:ext cx="304800" cy="304800"/>
                      </a:xfrm>
                      <a:prstGeom prst="rect">
                        <a:avLst/>
                      </a:prstGeom>
                    </p:spPr>
                  </p:pic>
                </p:oleObj>
              </mc:Fallback>
            </mc:AlternateContent>
          </a:graphicData>
        </a:graphic>
      </p:graphicFrame>
    </p:spTree>
  </p:cSld>
  <p:clrMapOvr>
    <a:masterClrMapping/>
  </p:clrMapOvr>
  <p:transition spd="slow" advClick="0">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5223E1-D365-4B77-8CC6-8BE7FAA5D5EC}"/>
              </a:ext>
            </a:extLst>
          </p:cNvPr>
          <p:cNvSpPr>
            <a:spLocks noGrp="1"/>
          </p:cNvSpPr>
          <p:nvPr>
            <p:ph idx="1"/>
          </p:nvPr>
        </p:nvSpPr>
        <p:spPr/>
        <p:txBody>
          <a:bodyPr anchor="ctr"/>
          <a:lstStyle/>
          <a:p>
            <a:pPr marL="0" indent="0" algn="ctr"/>
            <a:r>
              <a:rPr lang="en-US" dirty="0"/>
              <a:t>For a certificate of completion, visit</a:t>
            </a:r>
          </a:p>
          <a:p>
            <a:pPr marL="0" indent="0" algn="ctr"/>
            <a:r>
              <a:rPr lang="en-US" dirty="0"/>
              <a:t> </a:t>
            </a:r>
            <a:r>
              <a:rPr lang="en-US" dirty="0">
                <a:hlinkClick r:id="rId2"/>
              </a:rPr>
              <a:t>https://AskJAN.org/training/Webcast_Certificates/Certificate-February-9-2021.cfm</a:t>
            </a:r>
            <a:r>
              <a:rPr lang="en-US" dirty="0"/>
              <a:t> </a:t>
            </a:r>
          </a:p>
        </p:txBody>
      </p:sp>
      <p:sp>
        <p:nvSpPr>
          <p:cNvPr id="3" name="Slide Number Placeholder 2">
            <a:extLst>
              <a:ext uri="{FF2B5EF4-FFF2-40B4-BE49-F238E27FC236}">
                <a16:creationId xmlns:a16="http://schemas.microsoft.com/office/drawing/2014/main" id="{091DEA99-E8F7-424C-956C-6E4C0A68D33B}"/>
              </a:ext>
            </a:extLst>
          </p:cNvPr>
          <p:cNvSpPr>
            <a:spLocks noGrp="1"/>
          </p:cNvSpPr>
          <p:nvPr>
            <p:ph type="sldNum" sz="quarter" idx="10"/>
          </p:nvPr>
        </p:nvSpPr>
        <p:spPr/>
        <p:txBody>
          <a:bodyPr/>
          <a:lstStyle/>
          <a:p>
            <a:pPr>
              <a:defRPr/>
            </a:pPr>
            <a:fld id="{42AE3377-94E3-48CA-877E-F7FF6D94B38B}" type="slidenum">
              <a:rPr lang="en-US" smtClean="0"/>
              <a:pPr>
                <a:defRPr/>
              </a:pPr>
              <a:t>44</a:t>
            </a:fld>
            <a:endParaRPr lang="en-US"/>
          </a:p>
        </p:txBody>
      </p:sp>
      <p:sp>
        <p:nvSpPr>
          <p:cNvPr id="4" name="Title 1">
            <a:extLst>
              <a:ext uri="{FF2B5EF4-FFF2-40B4-BE49-F238E27FC236}">
                <a16:creationId xmlns:a16="http://schemas.microsoft.com/office/drawing/2014/main" id="{22EE8DA3-5A57-418A-A35D-E36963B523F2}"/>
              </a:ext>
            </a:extLst>
          </p:cNvPr>
          <p:cNvSpPr txBox="1">
            <a:spLocks/>
          </p:cNvSpPr>
          <p:nvPr/>
        </p:nvSpPr>
        <p:spPr bwMode="auto">
          <a:xfrm>
            <a:off x="457200" y="512064"/>
            <a:ext cx="5788152" cy="52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i="0" u="none"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eaLnBrk="1" hangingPunct="1"/>
            <a:r>
              <a:rPr lang="en-US" altLang="en-US" sz="2800" dirty="0"/>
              <a:t>Completion Certificate</a:t>
            </a:r>
          </a:p>
        </p:txBody>
      </p:sp>
    </p:spTree>
    <p:extLst>
      <p:ext uri="{BB962C8B-B14F-4D97-AF65-F5344CB8AC3E}">
        <p14:creationId xmlns:p14="http://schemas.microsoft.com/office/powerpoint/2010/main" val="2592555349"/>
      </p:ext>
    </p:extLst>
  </p:cSld>
  <p:clrMapOvr>
    <a:masterClrMapping/>
  </p:clrMapOvr>
  <p:transition spd="slow">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775"/>
          </a:xfrm>
        </p:spPr>
        <p:txBody>
          <a:bodyPr/>
          <a:lstStyle/>
          <a:p>
            <a:pPr marL="0" indent="0" eaLnBrk="1" hangingPunct="1"/>
            <a:r>
              <a:rPr lang="en-US" altLang="en-US" sz="2600" dirty="0">
                <a:solidFill>
                  <a:srgbClr val="0096DB"/>
                </a:solidFill>
              </a:rPr>
              <a:t>Does not include:</a:t>
            </a:r>
          </a:p>
          <a:p>
            <a:pPr marL="514350" indent="-457200">
              <a:buFont typeface="Wingdings" panose="05000000000000000000" pitchFamily="2" charset="2"/>
              <a:buChar char="§"/>
            </a:pPr>
            <a:r>
              <a:rPr lang="en-US" altLang="en-US" sz="2600" b="0" dirty="0"/>
              <a:t>Removing essential functions,</a:t>
            </a:r>
          </a:p>
          <a:p>
            <a:pPr marL="514350" indent="-457200">
              <a:buFont typeface="Wingdings" panose="05000000000000000000" pitchFamily="2" charset="2"/>
              <a:buChar char="§"/>
            </a:pPr>
            <a:r>
              <a:rPr lang="en-US" altLang="en-US" sz="2600" b="0" dirty="0"/>
              <a:t>Lowering production standards,</a:t>
            </a:r>
          </a:p>
          <a:p>
            <a:pPr marL="514350" indent="-457200">
              <a:buFont typeface="Wingdings" panose="05000000000000000000" pitchFamily="2" charset="2"/>
              <a:buChar char="§"/>
            </a:pPr>
            <a:r>
              <a:rPr lang="en-US" altLang="en-US" sz="2600" b="0" dirty="0"/>
              <a:t>Creating new jobs or bumping coworkers,</a:t>
            </a:r>
          </a:p>
          <a:p>
            <a:pPr marL="514350" indent="-457200">
              <a:buFont typeface="Wingdings" panose="05000000000000000000" pitchFamily="2" charset="2"/>
              <a:buChar char="§"/>
            </a:pPr>
            <a:r>
              <a:rPr lang="en-US" altLang="en-US" sz="2600" b="0" dirty="0"/>
              <a:t>Providing personal need items such as hearing aids and wheelchairs, or</a:t>
            </a:r>
          </a:p>
          <a:p>
            <a:pPr marL="514350" indent="-457200">
              <a:buFont typeface="Wingdings" panose="05000000000000000000" pitchFamily="2" charset="2"/>
              <a:buChar char="§"/>
            </a:pPr>
            <a:r>
              <a:rPr lang="en-US" altLang="en-US" sz="2600" b="0" dirty="0"/>
              <a:t>Providing accommodations that create an undue hardship.</a:t>
            </a:r>
          </a:p>
          <a:p>
            <a:pPr marL="0" indent="0">
              <a:defRPr/>
            </a:pPr>
            <a:endParaRPr lang="en-US" sz="2400" b="0" dirty="0">
              <a:latin typeface="Arial" charset="0"/>
              <a:cs typeface="Arial" charset="0"/>
            </a:endParaRPr>
          </a:p>
          <a:p>
            <a:pPr marL="0" indent="0">
              <a:buFont typeface="Wingdings" panose="05000000000000000000" pitchFamily="2" charset="2"/>
              <a:buChar char="§"/>
              <a:defRPr/>
            </a:pPr>
            <a:endParaRPr lang="en-US" sz="2400" b="0" dirty="0">
              <a:latin typeface="Arial" charset="0"/>
              <a:cs typeface="Arial" charset="0"/>
            </a:endParaRPr>
          </a:p>
          <a:p>
            <a:pPr marL="0" indent="0">
              <a:buFont typeface="Wingdings" panose="05000000000000000000" pitchFamily="2" charset="2"/>
              <a:buChar char="§"/>
              <a:defRPr/>
            </a:pPr>
            <a:endParaRPr lang="en-US" sz="2400" b="0" dirty="0">
              <a:latin typeface="Arial" charset="0"/>
              <a:cs typeface="Arial" charset="0"/>
            </a:endParaRPr>
          </a:p>
          <a:p>
            <a:pPr marL="0" indent="0">
              <a:buFont typeface="Wingdings" panose="05000000000000000000" pitchFamily="2" charset="2"/>
              <a:buChar char="§"/>
              <a:defRPr/>
            </a:pPr>
            <a:endParaRPr lang="en-US" sz="2400" dirty="0">
              <a:solidFill>
                <a:srgbClr val="253D86"/>
              </a:solidFill>
              <a:latin typeface="Arial" charset="0"/>
              <a:cs typeface="Arial" charset="0"/>
            </a:endParaRPr>
          </a:p>
          <a:p>
            <a:pPr>
              <a:buFont typeface="Arial" charset="0"/>
              <a:buNone/>
              <a:defRPr/>
            </a:pPr>
            <a:endParaRPr lang="en-US" sz="2400" dirty="0"/>
          </a:p>
        </p:txBody>
      </p:sp>
      <p:sp>
        <p:nvSpPr>
          <p:cNvPr id="10" name="Title 1">
            <a:extLst>
              <a:ext uri="{FF2B5EF4-FFF2-40B4-BE49-F238E27FC236}">
                <a16:creationId xmlns:a16="http://schemas.microsoft.com/office/drawing/2014/main" id="{DBC4AD70-4FCA-4D0F-8E52-72F098011110}"/>
              </a:ext>
            </a:extLst>
          </p:cNvPr>
          <p:cNvSpPr txBox="1">
            <a:spLocks noGrp="1"/>
          </p:cNvSpPr>
          <p:nvPr>
            <p:ph type="title" idx="4294967295"/>
          </p:nvPr>
        </p:nvSpPr>
        <p:spPr bwMode="auto">
          <a:xfrm>
            <a:off x="609600" y="399288"/>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Reasonable Accommodation</a:t>
            </a:r>
          </a:p>
        </p:txBody>
      </p:sp>
      <p:sp>
        <p:nvSpPr>
          <p:cNvPr id="2" name="Slide Number Placeholder 1">
            <a:extLst>
              <a:ext uri="{FF2B5EF4-FFF2-40B4-BE49-F238E27FC236}">
                <a16:creationId xmlns:a16="http://schemas.microsoft.com/office/drawing/2014/main" id="{DDAF2066-F094-4EBC-811A-8685C0D3B812}"/>
              </a:ext>
            </a:extLst>
          </p:cNvPr>
          <p:cNvSpPr>
            <a:spLocks noGrp="1"/>
          </p:cNvSpPr>
          <p:nvPr>
            <p:ph type="sldNum" sz="quarter" idx="10"/>
          </p:nvPr>
        </p:nvSpPr>
        <p:spPr/>
        <p:txBody>
          <a:bodyPr/>
          <a:lstStyle/>
          <a:p>
            <a:pPr>
              <a:defRPr/>
            </a:pPr>
            <a:fld id="{42AE3377-94E3-48CA-877E-F7FF6D94B38B}" type="slidenum">
              <a:rPr lang="en-US" smtClean="0"/>
              <a:pPr>
                <a:defRPr/>
              </a:pPr>
              <a:t>5</a:t>
            </a:fld>
            <a:endParaRPr lang="en-US"/>
          </a:p>
        </p:txBody>
      </p:sp>
    </p:spTree>
    <p:extLst>
      <p:ext uri="{BB962C8B-B14F-4D97-AF65-F5344CB8AC3E}">
        <p14:creationId xmlns:p14="http://schemas.microsoft.com/office/powerpoint/2010/main" val="3697766328"/>
      </p:ext>
    </p:extLst>
  </p:cSld>
  <p:clrMapOvr>
    <a:masterClrMapping/>
  </p:clrMapOvr>
  <p:transition spd="slow">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title" idx="4294967295"/>
          </p:nvPr>
        </p:nvSpPr>
        <p:spPr bwMode="auto">
          <a:xfrm>
            <a:off x="838200" y="1295400"/>
            <a:ext cx="7848600" cy="5184775"/>
          </a:xfrm>
          <a:prstGeom prst="rect">
            <a:avLst/>
          </a:prstGeom>
          <a:solidFill>
            <a:schemeClr val="bg1"/>
          </a:solidFill>
          <a:ln>
            <a:noFill/>
            <a:prstDash/>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0096DB"/>
                </a:solidFill>
                <a:effectLst/>
                <a:uLnTx/>
                <a:uFillTx/>
                <a:latin typeface="Arial" pitchFamily="34" charset="0"/>
                <a:ea typeface="+mn-ea"/>
                <a:cs typeface="Arial" pitchFamily="34" charset="0"/>
              </a:rPr>
              <a:t>Sample ADA Interactive Process:</a:t>
            </a:r>
            <a:endParaRPr kumimoji="0" lang="en-US" altLang="en-US" sz="2400" b="0" i="0" u="none" strike="noStrike" kern="1200" cap="none" spc="0" normalizeH="0" baseline="0" noProof="0" dirty="0">
              <a:ln>
                <a:noFill/>
              </a:ln>
              <a:solidFill>
                <a:srgbClr val="002C5F"/>
              </a:solidFill>
              <a:effectLst/>
              <a:uLnTx/>
              <a:uFillTx/>
              <a:latin typeface="Arial" pitchFamily="34" charset="0"/>
              <a:ea typeface="+mn-ea"/>
              <a:cs typeface="Arial" pitchFamily="34" charset="0"/>
            </a:endParaRPr>
          </a:p>
        </p:txBody>
      </p:sp>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Interactive Process</a:t>
            </a:r>
          </a:p>
        </p:txBody>
      </p:sp>
      <p:pic>
        <p:nvPicPr>
          <p:cNvPr id="5" name="Picture 2" descr="Step 1: Recognizing an Accommodation Request&#10;Step 2: Gathering Information&#10;Step 3: Exploring Accommodation Options&#10;Step 4: Choosing an Accommodation&#10;Step 6: Implementing the Accommodation&#10;Step 6: Monitoring the Accommodation&#10;&#10;SUCCESSFUL ACCOMMOD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1828800"/>
            <a:ext cx="3124200" cy="445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A9A4461-8C95-40E4-BA86-18FE5DA4C814}"/>
              </a:ext>
            </a:extLst>
          </p:cNvPr>
          <p:cNvSpPr>
            <a:spLocks noGrp="1"/>
          </p:cNvSpPr>
          <p:nvPr>
            <p:ph type="sldNum" sz="quarter" idx="10"/>
          </p:nvPr>
        </p:nvSpPr>
        <p:spPr/>
        <p:txBody>
          <a:bodyPr/>
          <a:lstStyle/>
          <a:p>
            <a:pPr>
              <a:defRPr/>
            </a:pPr>
            <a:fld id="{42AE3377-94E3-48CA-877E-F7FF6D94B38B}" type="slidenum">
              <a:rPr lang="en-US" smtClean="0"/>
              <a:pPr>
                <a:defRPr/>
              </a:pPr>
              <a:t>6</a:t>
            </a:fld>
            <a:endParaRPr lang="en-US"/>
          </a:p>
        </p:txBody>
      </p:sp>
    </p:spTree>
    <p:extLst>
      <p:ext uri="{BB962C8B-B14F-4D97-AF65-F5344CB8AC3E}">
        <p14:creationId xmlns:p14="http://schemas.microsoft.com/office/powerpoint/2010/main" val="44696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endParaRPr lang="en-US" altLang="en-US" sz="3200" dirty="0">
              <a:solidFill>
                <a:srgbClr val="0096DB"/>
              </a:solidFill>
            </a:endParaRPr>
          </a:p>
          <a:p>
            <a:pPr marL="0" indent="0" algn="ctr">
              <a:buFont typeface="Arial" panose="020B0604020202020204" pitchFamily="34" charset="0"/>
              <a:buNone/>
            </a:pPr>
            <a:r>
              <a:rPr lang="en-US" altLang="en-US" sz="3000" dirty="0">
                <a:solidFill>
                  <a:srgbClr val="0096DB"/>
                </a:solidFill>
              </a:rPr>
              <a:t>Step 1: Making a Request</a:t>
            </a:r>
          </a:p>
          <a:p>
            <a:pPr marL="0" indent="0">
              <a:buFont typeface="Arial" panose="020B0604020202020204" pitchFamily="34" charset="0"/>
              <a:buNone/>
            </a:pPr>
            <a:endParaRPr lang="en-US" altLang="en-US" sz="2400" b="0" dirty="0">
              <a:solidFill>
                <a:srgbClr val="0096DB"/>
              </a:solidFill>
            </a:endParaRPr>
          </a:p>
        </p:txBody>
      </p:sp>
      <p:sp>
        <p:nvSpPr>
          <p:cNvPr id="7" name="Title 1"/>
          <p:cNvSpPr txBox="1">
            <a:spLocks noGrp="1"/>
          </p:cNvSpPr>
          <p:nvPr>
            <p:ph type="title" idx="4294967295"/>
          </p:nvPr>
        </p:nvSpPr>
        <p:spPr bwMode="auto">
          <a:xfrm>
            <a:off x="609600" y="399288"/>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Interactive Process</a:t>
            </a:r>
          </a:p>
        </p:txBody>
      </p:sp>
      <p:pic>
        <p:nvPicPr>
          <p:cNvPr id="5" name="Picture 4">
            <a:extLst>
              <a:ext uri="{FF2B5EF4-FFF2-40B4-BE49-F238E27FC236}">
                <a16:creationId xmlns:a16="http://schemas.microsoft.com/office/drawing/2014/main" id="{64D0AA76-3F60-4A8E-80A0-AC35780BCCF8}"/>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865551" y="3071271"/>
            <a:ext cx="3412897" cy="2276836"/>
          </a:xfrm>
          <a:prstGeom prst="rect">
            <a:avLst/>
          </a:prstGeom>
        </p:spPr>
        <p:style>
          <a:lnRef idx="0">
            <a:schemeClr val="dk1"/>
          </a:lnRef>
          <a:fillRef idx="3">
            <a:schemeClr val="dk1"/>
          </a:fillRef>
          <a:effectRef idx="3">
            <a:schemeClr val="dk1"/>
          </a:effectRef>
          <a:fontRef idx="minor">
            <a:schemeClr val="lt1"/>
          </a:fontRef>
        </p:style>
      </p:pic>
      <p:sp>
        <p:nvSpPr>
          <p:cNvPr id="2" name="Slide Number Placeholder 1">
            <a:extLst>
              <a:ext uri="{FF2B5EF4-FFF2-40B4-BE49-F238E27FC236}">
                <a16:creationId xmlns:a16="http://schemas.microsoft.com/office/drawing/2014/main" id="{618253E6-7833-4BC0-84E0-2822BCAB8442}"/>
              </a:ext>
            </a:extLst>
          </p:cNvPr>
          <p:cNvSpPr>
            <a:spLocks noGrp="1"/>
          </p:cNvSpPr>
          <p:nvPr>
            <p:ph type="sldNum" sz="quarter" idx="10"/>
          </p:nvPr>
        </p:nvSpPr>
        <p:spPr/>
        <p:txBody>
          <a:bodyPr/>
          <a:lstStyle/>
          <a:p>
            <a:pPr>
              <a:defRPr/>
            </a:pPr>
            <a:fld id="{42AE3377-94E3-48CA-877E-F7FF6D94B38B}" type="slidenum">
              <a:rPr lang="en-US" smtClean="0"/>
              <a:pPr>
                <a:defRPr/>
              </a:pPr>
              <a:t>7</a:t>
            </a:fld>
            <a:endParaRPr lang="en-US"/>
          </a:p>
        </p:txBody>
      </p:sp>
    </p:spTree>
    <p:extLst>
      <p:ext uri="{BB962C8B-B14F-4D97-AF65-F5344CB8AC3E}">
        <p14:creationId xmlns:p14="http://schemas.microsoft.com/office/powerpoint/2010/main" val="1196016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dirty="0">
                <a:solidFill>
                  <a:srgbClr val="0096DB"/>
                </a:solidFill>
              </a:rPr>
              <a:t>Step 1: Making a Request</a:t>
            </a:r>
          </a:p>
          <a:p>
            <a:pPr marL="0" indent="0">
              <a:buFont typeface="Arial" panose="020B0604020202020204" pitchFamily="34" charset="0"/>
              <a:buNone/>
            </a:pPr>
            <a:endParaRPr lang="en-US" altLang="en-US" sz="2400" b="0" dirty="0">
              <a:solidFill>
                <a:srgbClr val="0096DB"/>
              </a:solidFill>
            </a:endParaRPr>
          </a:p>
          <a:p>
            <a:pPr marL="514350" indent="-457200">
              <a:buFont typeface="Wingdings" panose="05000000000000000000" pitchFamily="2" charset="2"/>
              <a:buChar char="§"/>
            </a:pPr>
            <a:r>
              <a:rPr lang="en-US" altLang="en-US" sz="2400" b="0" dirty="0"/>
              <a:t>Does not have to be in writing</a:t>
            </a:r>
          </a:p>
          <a:p>
            <a:pPr marL="514350" indent="-457200">
              <a:buFont typeface="Wingdings" panose="05000000000000000000" pitchFamily="2" charset="2"/>
              <a:buChar char="§"/>
            </a:pPr>
            <a:r>
              <a:rPr lang="en-US" altLang="en-US" sz="2400" b="0" dirty="0"/>
              <a:t>Do not have to use special or legal words</a:t>
            </a:r>
          </a:p>
          <a:p>
            <a:pPr marL="514350" indent="-457200">
              <a:buFont typeface="Wingdings" panose="05000000000000000000" pitchFamily="2" charset="2"/>
              <a:buChar char="§"/>
            </a:pPr>
            <a:r>
              <a:rPr lang="en-US" altLang="en-US" sz="2400" b="0" dirty="0"/>
              <a:t>Must let your employer know that an adjustment or change is needed at work for a reason related to a medical condition</a:t>
            </a:r>
          </a:p>
        </p:txBody>
      </p:sp>
      <p:sp>
        <p:nvSpPr>
          <p:cNvPr id="7" name="Title 1"/>
          <p:cNvSpPr txBox="1">
            <a:spLocks noGrp="1"/>
          </p:cNvSpPr>
          <p:nvPr>
            <p:ph type="title" idx="4294967295"/>
          </p:nvPr>
        </p:nvSpPr>
        <p:spPr bwMode="auto">
          <a:xfrm>
            <a:off x="609600" y="399288"/>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Making a Request</a:t>
            </a:r>
          </a:p>
        </p:txBody>
      </p:sp>
      <p:pic>
        <p:nvPicPr>
          <p:cNvPr id="3" name="Picture 2" descr="Decorative: Man looking at letter">
            <a:extLst>
              <a:ext uri="{FF2B5EF4-FFF2-40B4-BE49-F238E27FC236}">
                <a16:creationId xmlns:a16="http://schemas.microsoft.com/office/drawing/2014/main" id="{CD98F2E7-2724-444B-9305-A75B085643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412" y="4191000"/>
            <a:ext cx="3160776" cy="1905000"/>
          </a:xfrm>
          <a:prstGeom prst="rect">
            <a:avLst/>
          </a:prstGeom>
        </p:spPr>
      </p:pic>
      <p:sp>
        <p:nvSpPr>
          <p:cNvPr id="2" name="Slide Number Placeholder 1">
            <a:extLst>
              <a:ext uri="{FF2B5EF4-FFF2-40B4-BE49-F238E27FC236}">
                <a16:creationId xmlns:a16="http://schemas.microsoft.com/office/drawing/2014/main" id="{ED009A47-8D0F-4344-B15D-BC53BBFF457D}"/>
              </a:ext>
            </a:extLst>
          </p:cNvPr>
          <p:cNvSpPr>
            <a:spLocks noGrp="1"/>
          </p:cNvSpPr>
          <p:nvPr>
            <p:ph type="sldNum" sz="quarter" idx="10"/>
          </p:nvPr>
        </p:nvSpPr>
        <p:spPr/>
        <p:txBody>
          <a:bodyPr/>
          <a:lstStyle/>
          <a:p>
            <a:pPr>
              <a:defRPr/>
            </a:pPr>
            <a:fld id="{42AE3377-94E3-48CA-877E-F7FF6D94B38B}" type="slidenum">
              <a:rPr lang="en-US" smtClean="0"/>
              <a:pPr>
                <a:defRPr/>
              </a:pPr>
              <a:t>8</a:t>
            </a:fld>
            <a:endParaRPr lang="en-US"/>
          </a:p>
        </p:txBody>
      </p:sp>
    </p:spTree>
    <p:extLst>
      <p:ext uri="{BB962C8B-B14F-4D97-AF65-F5344CB8AC3E}">
        <p14:creationId xmlns:p14="http://schemas.microsoft.com/office/powerpoint/2010/main" val="936078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sz="2400" dirty="0">
                <a:solidFill>
                  <a:srgbClr val="0096DB"/>
                </a:solidFill>
              </a:rPr>
              <a:t>Question:</a:t>
            </a:r>
            <a:endParaRPr lang="en-US" altLang="en-US" sz="2400" b="0" dirty="0">
              <a:solidFill>
                <a:srgbClr val="0096DB"/>
              </a:solidFill>
            </a:endParaRPr>
          </a:p>
          <a:p>
            <a:pPr marL="0" indent="0">
              <a:buFont typeface="Arial" panose="020B0604020202020204" pitchFamily="34" charset="0"/>
              <a:buNone/>
            </a:pPr>
            <a:r>
              <a:rPr lang="en-US" altLang="en-US" sz="2400" b="0" dirty="0"/>
              <a:t>What is the best way to disclose a disability and request an accommodation? </a:t>
            </a:r>
          </a:p>
          <a:p>
            <a:pPr marL="0" indent="0">
              <a:buFont typeface="Arial" panose="020B0604020202020204" pitchFamily="34" charset="0"/>
              <a:buNone/>
            </a:pPr>
            <a:endParaRPr lang="en-US" altLang="en-US" sz="2400" dirty="0">
              <a:solidFill>
                <a:srgbClr val="0096DB"/>
              </a:solidFill>
            </a:endParaRPr>
          </a:p>
          <a:p>
            <a:pPr marL="0" indent="0">
              <a:buFont typeface="Arial" panose="020B0604020202020204" pitchFamily="34" charset="0"/>
              <a:buNone/>
            </a:pPr>
            <a:r>
              <a:rPr lang="en-US" altLang="en-US" sz="2400" dirty="0">
                <a:solidFill>
                  <a:srgbClr val="0096DB"/>
                </a:solidFill>
              </a:rPr>
              <a:t>Example:</a:t>
            </a:r>
          </a:p>
          <a:p>
            <a:pPr marL="0" indent="0">
              <a:buFont typeface="Arial" panose="020B0604020202020204" pitchFamily="34" charset="0"/>
              <a:buNone/>
            </a:pPr>
            <a:r>
              <a:rPr lang="en-US" altLang="en-US" sz="2400" b="0" dirty="0"/>
              <a:t>An employee has MS and is having flareups and trouble doing her job. She has never told her employer about her MS and is worried that if she does, she might be fired. </a:t>
            </a:r>
          </a:p>
          <a:p>
            <a:pPr marL="0" indent="0">
              <a:buFont typeface="Arial" panose="020B0604020202020204" pitchFamily="34" charset="0"/>
              <a:buNone/>
            </a:pPr>
            <a:endParaRPr lang="en-US" altLang="en-US" sz="2400" b="0" dirty="0"/>
          </a:p>
          <a:p>
            <a:pPr marL="630238" indent="-630238"/>
            <a:r>
              <a:rPr lang="en-US" altLang="en-US" sz="2400" dirty="0">
                <a:solidFill>
                  <a:srgbClr val="0096DB"/>
                </a:solidFill>
              </a:rPr>
              <a:t>What might you suggest?</a:t>
            </a:r>
            <a:endParaRPr lang="en-US" altLang="en-US" sz="2400" b="0" dirty="0"/>
          </a:p>
          <a:p>
            <a:pPr marL="630238" indent="-630238"/>
            <a:endParaRPr lang="en-US" altLang="en-US" sz="2400" dirty="0">
              <a:solidFill>
                <a:srgbClr val="0096DB"/>
              </a:solidFill>
            </a:endParaRPr>
          </a:p>
        </p:txBody>
      </p:sp>
      <p:sp>
        <p:nvSpPr>
          <p:cNvPr id="7" name="Title 1"/>
          <p:cNvSpPr txBox="1">
            <a:spLocks noGrp="1"/>
          </p:cNvSpPr>
          <p:nvPr>
            <p:ph type="title" idx="4294967295"/>
          </p:nvPr>
        </p:nvSpPr>
        <p:spPr bwMode="auto">
          <a:xfrm>
            <a:off x="545592" y="377825"/>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C5F"/>
                </a:solidFill>
                <a:effectLst/>
                <a:uLnTx/>
                <a:uFillTx/>
                <a:latin typeface="Arial"/>
                <a:ea typeface="+mj-ea"/>
                <a:cs typeface="Arial" pitchFamily="34" charset="0"/>
              </a:rPr>
              <a:t>Making a Request</a:t>
            </a:r>
          </a:p>
        </p:txBody>
      </p:sp>
      <p:sp>
        <p:nvSpPr>
          <p:cNvPr id="2" name="Slide Number Placeholder 1">
            <a:extLst>
              <a:ext uri="{FF2B5EF4-FFF2-40B4-BE49-F238E27FC236}">
                <a16:creationId xmlns:a16="http://schemas.microsoft.com/office/drawing/2014/main" id="{E390769F-366C-45EF-B9E6-744A2FAD77D0}"/>
              </a:ext>
            </a:extLst>
          </p:cNvPr>
          <p:cNvSpPr>
            <a:spLocks noGrp="1"/>
          </p:cNvSpPr>
          <p:nvPr>
            <p:ph type="sldNum" sz="quarter" idx="10"/>
          </p:nvPr>
        </p:nvSpPr>
        <p:spPr/>
        <p:txBody>
          <a:bodyPr/>
          <a:lstStyle/>
          <a:p>
            <a:pPr>
              <a:defRPr/>
            </a:pPr>
            <a:fld id="{42AE3377-94E3-48CA-877E-F7FF6D94B38B}" type="slidenum">
              <a:rPr lang="en-US" smtClean="0"/>
              <a:pPr>
                <a:defRPr/>
              </a:pPr>
              <a:t>9</a:t>
            </a:fld>
            <a:endParaRPr lang="en-US"/>
          </a:p>
        </p:txBody>
      </p:sp>
    </p:spTree>
    <p:extLst>
      <p:ext uri="{BB962C8B-B14F-4D97-AF65-F5344CB8AC3E}">
        <p14:creationId xmlns:p14="http://schemas.microsoft.com/office/powerpoint/2010/main" val="2746434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j8+DQo8Y29uZmlndXJhdGlvbj4NCgk8YnJhbmRpbmc+DQoJCTx1aWZvbnQgbmFtZT0iRk9OVF9OT1RFU19URVhUIiB2YWx1ZT0iQXJpYWwsMTgsZmFsc2UsZmFsc2UsZmFsc2UiLz4NCgk8L2JyYW5kaW5nPg0KCTxjb2xvcnM+DQoJCTx1aWNvbG9yIG5hbWU9InByaW1hcnkiIHZhbHVlPSIweDAwMkM1RiIvPg0KCQk8dWljb2xvciBuYW1lPSJnbG93IiB2YWx1ZT0iMHgwMDk2REIiLz4NCgkJPHVpY29sb3IgbmFtZT0idGV4dCIgdmFsdWU9IjB4RkZGRkZGIi8+DQoJCTx1aWNvbG9yIG5hbWU9ImxpZ2h0IiB2YWx1ZT0iMHg0ODQ4NDgiLz4NCgkJPHVpY29sb3IgbmFtZT0ic2hhZG93IiB2YWx1ZT0iMHgwMDAwMDAiLz4NCgkJPHVpY29sb3IgbmFtZT0iYmFja2dyb3VuZCIgdmFsdWU9IjB4MDAyQzVGIi8+DQoJPC9jb2xvcnM+DQoJPGxheW91dD4NCgkJPHVpc2hvdyBuYW1lPSJwcmVzZW50YXRpb250aXRsZSIgdmFsdWU9InRydWUiLz4NCgkJPHVpc2hvdyBuYW1lPSJwcmVzZW50ZXJwaG90byIgdmFsdWU9ImZhbHNlIi8+DQoJCTx1aXNob3cgbmFtZT0icHJlc2VudGVybmFtZSIgdmFsdWU9ImZhbHNlIi8+DQoJCTx1aXNob3cgbmFtZT0icHJlc2VudGVydGl0bGUiIHZhbHVlPSJmYWxzZSIvPg0KCQk8dWlzaG93IG5hbWU9InByZXNlbnRlcmVtYWlsIiB2YWx1ZT0iZmFsc2UiLz4NCgkJPHVpc2hvdyBuYW1lPSJwcmVzZW50ZXJiaW8iIHZhbHVlPSJmYWxzZSIvPg0KCQk8dWlzaG93IG5hbWU9ImNvbXBhbnlsb2dvIiB2YWx1ZT0iZmFsc2UiLz4NCgkJPHVpc2hvdyBuYW1lPSJzaWRlYmFyIiB2YWx1ZT0idHJ1ZSIvPg0KCQk8dWlzaG93IG5hbWU9Im91dGxpbmUiIHZhbHVlPSJmYWxzZSIvPg0KCQk8dWlzaG93IG5hbWU9InRodW1ibmFpbCIgdmFsdWU9ImZhbHNlIi8+DQoJCTx1aXNob3cgbmFtZT0ibm90ZXMiIHZhbHVlPSJ0cnVlIi8+DQoJCTx1aXNob3cgbmFtZT0ic2VhcmNoIiB2YWx1ZT0iZmFsc2UiLz4NCgkJPHVpc2hvdyBuYW1lPSJxdWl6IiB2YWx1ZT0iZmFsc2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ZmFsc2UiLz4NCgkJPHVpc2hvdyBuYW1lPSJhbHdheXNTY3J1bmNoIiB2YWx1ZT0idHJ1ZSIvPg0KCQk8dWlzaG93IG5hbWU9ImluaXRpYWxkaXNwbGF5bW9kZWlzbm9ybWFsIiB2YWx1ZT0idHJ1ZSIvPg0KCQk8dWlyZXBsYWNlIG5hbWU9ImxvZ28iIHZhbHVlPSIiLz4NCgkJPHVpcmVwbGFjZSBuYW1lPSJiZ2ltYWdlIiB2YWx1ZT0iIi8+DQoJCTx1aXJlcGxhY2UgbmFtZT0iaW5pdGlhbHRhYiIgdmFsdWU9Im5vdGVzIi8+DQoJCT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NhcHRpb25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DQoNCk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DQoNCi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NCg0K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DQoNCu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NCg0K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g"/>
  <p:tag name="MMPROD_UIDATA" val="&lt;database version=&quot;11.0&quot;&gt;&lt;object type=&quot;1&quot; unique_id=&quot;10001&quot;&gt;&lt;property id=&quot;20141&quot; value=&quot;JAN's Interactive Process Module&quot;/&gt;&lt;property id=&quot;20142&quot; value=&quot;This session provides you with a process to effectively manage workplace accommodations. Learn the practical aspects you need to know about workplace accommodations and how to make sound job accommodation decisions. &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1&quot; value=&quot;JAN's Adobe Connect Pro&quot;/&gt;&lt;property id=&quot;20192&quot; value=&quot;http://webcast.askjan.org&quot;/&gt;&lt;property id=&quot;20193&quot; value=&quot;0&quot;/&gt;&lt;property id=&quot;20221&quot; value=&quot;C:\Users\Loy\Desktop\JAN Logos\&quot;/&gt;&lt;property id=&quot;20225&quot; value=&quot;I:\LIBRARY\HTTPDNEW\modules\interactiveprocess\&quot;/&gt;&lt;property id=&quot;20226&quot; value=&quot;H:\Private\Working\__For Others\Melanie\AskJANMHI.pptx&quot;/&gt;&lt;property id=&quot;20250&quot; value=&quot;6&quot;/&gt;&lt;property id=&quot;20251&quot; value=&quot;0&quot;/&gt;&lt;property id=&quot;20259&quot; value=&quot;0&quot;/&gt;&lt;property id=&quot;20262&quot; value=&quot;284200&quot;/&gt;&lt;object type=&quot;8&quot; unique_id=&quot;10002&quot;&gt;&lt;/object&gt;&lt;object type=&quot;2&quot; unique_id=&quot;10003&quot;&gt;&lt;object type=&quot;3&quot; unique_id=&quot;48654&quot;&gt;&lt;property id=&quot;20148&quot; value=&quot;5&quot;/&gt;&lt;property id=&quot;20300&quot; value=&quot;Slide 1 - &amp;quot;&amp;#x0D;Requesting and Negotiating &amp;#x0D;Reasonable Accommodations&amp;#x0D;&amp;#x0D;Linda Carter Batiste, J.D., Principal Consultant&amp;#x0D;Melanie Wh&quot;/&gt;&lt;property id=&quot;20307&quot; value=&quot;736&quot;/&gt;&lt;/object&gt;&lt;object type=&quot;3&quot; unique_id=&quot;48655&quot;&gt;&lt;property id=&quot;20148&quot; value=&quot;5&quot;/&gt;&lt;property id=&quot;20300&quot; value=&quot;Slide 2 - &amp;quot;Overview&amp;quot;&quot;/&gt;&lt;property id=&quot;20307&quot; value=&quot;782&quot;/&gt;&lt;/object&gt;&lt;object type=&quot;3&quot; unique_id=&quot;48658&quot;&gt;&lt;property id=&quot;20148&quot; value=&quot;5&quot;/&gt;&lt;property id=&quot;20300&quot; value=&quot;Slide 3 - &amp;quot;Reasonable Accommodation&amp;quot;&quot;/&gt;&lt;property id=&quot;20307&quot; value=&quot;777&quot;/&gt;&lt;/object&gt;&lt;object type=&quot;3&quot; unique_id=&quot;48659&quot;&gt;&lt;property id=&quot;20148&quot; value=&quot;5&quot;/&gt;&lt;property id=&quot;20300&quot; value=&quot;Slide 6 - &amp;quot;Sample ADA Interactive Process:&amp;quot;&quot;/&gt;&lt;property id=&quot;20307&quot; value=&quot;783&quot;/&gt;&lt;/object&gt;&lt;object type=&quot;3&quot; unique_id=&quot;48660&quot;&gt;&lt;property id=&quot;20148&quot; value=&quot;5&quot;/&gt;&lt;property id=&quot;20300&quot; value=&quot;Slide 7 - &amp;quot;Interactive Process&amp;quot;&quot;/&gt;&lt;property id=&quot;20307&quot; value=&quot;798&quot;/&gt;&lt;/object&gt;&lt;object type=&quot;3&quot; unique_id=&quot;48662&quot;&gt;&lt;property id=&quot;20148&quot; value=&quot;5&quot;/&gt;&lt;property id=&quot;20300&quot; value=&quot;Slide 9 - &amp;quot;Making a Request&amp;quot;&quot;/&gt;&lt;property id=&quot;20307&quot; value=&quot;784&quot;/&gt;&lt;/object&gt;&lt;object type=&quot;3&quot; unique_id=&quot;48665&quot;&gt;&lt;property id=&quot;20148&quot; value=&quot;5&quot;/&gt;&lt;property id=&quot;20300&quot; value=&quot;Slide 13 - &amp;quot;Interactive Process&amp;quot;&quot;/&gt;&lt;property id=&quot;20307&quot; value=&quot;800&quot;/&gt;&lt;/object&gt;&lt;object type=&quot;3&quot; unique_id=&quot;48670&quot;&gt;&lt;property id=&quot;20148&quot; value=&quot;5&quot;/&gt;&lt;property id=&quot;20300&quot; value=&quot;Slide 19 - &amp;quot;Interactive Process&amp;quot;&quot;/&gt;&lt;property id=&quot;20307&quot; value=&quot;801&quot;/&gt;&lt;/object&gt;&lt;object type=&quot;3&quot; unique_id=&quot;48675&quot;&gt;&lt;property id=&quot;20148&quot; value=&quot;5&quot;/&gt;&lt;property id=&quot;20300&quot; value=&quot;Slide 25 - &amp;quot;Interactive Process&amp;quot;&quot;/&gt;&lt;property id=&quot;20307&quot; value=&quot;802&quot;/&gt;&lt;/object&gt;&lt;object type=&quot;3&quot; unique_id=&quot;48680&quot;&gt;&lt;property id=&quot;20148&quot; value=&quot;5&quot;/&gt;&lt;property id=&quot;20300&quot; value=&quot;Slide 31 - &amp;quot;Interactive Process&amp;quot;&quot;/&gt;&lt;property id=&quot;20307&quot; value=&quot;803&quot;/&gt;&lt;/object&gt;&lt;object type=&quot;3&quot; unique_id=&quot;48685&quot;&gt;&lt;property id=&quot;20148&quot; value=&quot;5&quot;/&gt;&lt;property id=&quot;20300&quot; value=&quot;Slide 37 - &amp;quot;Interactive Process&amp;quot;&quot;/&gt;&lt;property id=&quot;20307&quot; value=&quot;804&quot;/&gt;&lt;/object&gt;&lt;object type=&quot;3&quot; unique_id=&quot;48696&quot;&gt;&lt;property id=&quot;20148&quot; value=&quot;5&quot;/&gt;&lt;property id=&quot;20300&quot; value=&quot;Slide 4 - &amp;quot;Reasonable Accommodation&amp;quot;&quot;/&gt;&lt;property id=&quot;20307&quot; value=&quot;839&quot;/&gt;&lt;/object&gt;&lt;object type=&quot;3&quot; unique_id=&quot;48697&quot;&gt;&lt;property id=&quot;20148&quot; value=&quot;5&quot;/&gt;&lt;property id=&quot;20300&quot; value=&quot;Slide 5 - &amp;quot;Reasonable Accommodation&amp;quot;&quot;/&gt;&lt;property id=&quot;20307&quot; value=&quot;838&quot;/&gt;&lt;/object&gt;&lt;object type=&quot;3&quot; unique_id=&quot;48698&quot;&gt;&lt;property id=&quot;20148&quot; value=&quot;5&quot;/&gt;&lt;property id=&quot;20300&quot; value=&quot;Slide 8 - &amp;quot;Making a Request&amp;quot;&quot;/&gt;&lt;property id=&quot;20307&quot; value=&quot;867&quot;/&gt;&lt;/object&gt;&lt;object type=&quot;3&quot; unique_id=&quot;48699&quot;&gt;&lt;property id=&quot;20148&quot; value=&quot;5&quot;/&gt;&lt;property id=&quot;20300&quot; value=&quot;Slide 10 - &amp;quot;Making a Request&amp;quot;&quot;/&gt;&lt;property id=&quot;20307&quot; value=&quot;840&quot;/&gt;&lt;/object&gt;&lt;object type=&quot;3&quot; unique_id=&quot;48700&quot;&gt;&lt;property id=&quot;20148&quot; value=&quot;5&quot;/&gt;&lt;property id=&quot;20300&quot; value=&quot;Slide 11 - &amp;quot;Making a Request&amp;quot;&quot;/&gt;&lt;property id=&quot;20307&quot; value=&quot;841&quot;/&gt;&lt;/object&gt;&lt;object type=&quot;3&quot; unique_id=&quot;48701&quot;&gt;&lt;property id=&quot;20148&quot; value=&quot;5&quot;/&gt;&lt;property id=&quot;20300&quot; value=&quot;Slide 12 - &amp;quot;Resources&amp;quot;&quot;/&gt;&lt;property id=&quot;20307&quot; value=&quot;262&quot;/&gt;&lt;/object&gt;&lt;object type=&quot;3&quot; unique_id=&quot;48702&quot;&gt;&lt;property id=&quot;20148&quot; value=&quot;5&quot;/&gt;&lt;property id=&quot;20300&quot; value=&quot;Slide 14 - &amp;quot;Providing Information&amp;quot;&quot;/&gt;&lt;property id=&quot;20307&quot; value=&quot;857&quot;/&gt;&lt;/object&gt;&lt;object type=&quot;3&quot; unique_id=&quot;48703&quot;&gt;&lt;property id=&quot;20148&quot; value=&quot;5&quot;/&gt;&lt;property id=&quot;20300&quot; value=&quot;Slide 15 - &amp;quot;Providing Information&amp;quot;&quot;/&gt;&lt;property id=&quot;20307&quot; value=&quot;842&quot;/&gt;&lt;/object&gt;&lt;object type=&quot;3&quot; unique_id=&quot;48704&quot;&gt;&lt;property id=&quot;20148&quot; value=&quot;5&quot;/&gt;&lt;property id=&quot;20300&quot; value=&quot;Slide 16 - &amp;quot;Providing Information&amp;quot;&quot;/&gt;&lt;property id=&quot;20307&quot; value=&quot;843&quot;/&gt;&lt;/object&gt;&lt;object type=&quot;3&quot; unique_id=&quot;48705&quot;&gt;&lt;property id=&quot;20148&quot; value=&quot;5&quot;/&gt;&lt;property id=&quot;20300&quot; value=&quot;Slide 17 - &amp;quot;Providing Information&amp;quot;&quot;/&gt;&lt;property id=&quot;20307&quot; value=&quot;844&quot;/&gt;&lt;/object&gt;&lt;object type=&quot;3&quot; unique_id=&quot;48706&quot;&gt;&lt;property id=&quot;20148&quot; value=&quot;5&quot;/&gt;&lt;property id=&quot;20300&quot; value=&quot;Slide 18 - &amp;quot;Resources&amp;quot;&quot;/&gt;&lt;property id=&quot;20307&quot; value=&quot;862&quot;/&gt;&lt;/object&gt;&lt;object type=&quot;3&quot; unique_id=&quot;48707&quot;&gt;&lt;property id=&quot;20148&quot; value=&quot;5&quot;/&gt;&lt;property id=&quot;20300&quot; value=&quot;Slide 20 - &amp;quot;Exploring Accommodations&amp;quot;&quot;/&gt;&lt;property id=&quot;20307&quot; value=&quot;858&quot;/&gt;&lt;/object&gt;&lt;object type=&quot;3&quot; unique_id=&quot;48708&quot;&gt;&lt;property id=&quot;20148&quot; value=&quot;5&quot;/&gt;&lt;property id=&quot;20300&quot; value=&quot;Slide 21 - &amp;quot;Exploring Accommodations&amp;quot;&quot;/&gt;&lt;property id=&quot;20307&quot; value=&quot;845&quot;/&gt;&lt;/object&gt;&lt;object type=&quot;3&quot; unique_id=&quot;48709&quot;&gt;&lt;property id=&quot;20148&quot; value=&quot;5&quot;/&gt;&lt;property id=&quot;20300&quot; value=&quot;Slide 22 - &amp;quot;Exploring Accommodations&amp;quot;&quot;/&gt;&lt;property id=&quot;20307&quot; value=&quot;846&quot;/&gt;&lt;/object&gt;&lt;object type=&quot;3&quot; unique_id=&quot;48710&quot;&gt;&lt;property id=&quot;20148&quot; value=&quot;5&quot;/&gt;&lt;property id=&quot;20300&quot; value=&quot;Slide 23 - &amp;quot;Exploring Accommodations&amp;quot;&quot;/&gt;&lt;property id=&quot;20307&quot; value=&quot;847&quot;/&gt;&lt;/object&gt;&lt;object type=&quot;3&quot; unique_id=&quot;48711&quot;&gt;&lt;property id=&quot;20148&quot; value=&quot;5&quot;/&gt;&lt;property id=&quot;20300&quot; value=&quot;Slide 24 - &amp;quot;Resources&amp;quot;&quot;/&gt;&lt;property id=&quot;20307&quot; value=&quot;863&quot;/&gt;&lt;/object&gt;&lt;object type=&quot;3&quot; unique_id=&quot;48712&quot;&gt;&lt;property id=&quot;20148&quot; value=&quot;5&quot;/&gt;&lt;property id=&quot;20300&quot; value=&quot;Slide 26 - &amp;quot;Choosing an Accommodation&amp;quot;&quot;/&gt;&lt;property id=&quot;20307&quot; value=&quot;859&quot;/&gt;&lt;/object&gt;&lt;object type=&quot;3&quot; unique_id=&quot;48713&quot;&gt;&lt;property id=&quot;20148&quot; value=&quot;5&quot;/&gt;&lt;property id=&quot;20300&quot; value=&quot;Slide 27 - &amp;quot;Choosing an Accommodation&amp;quot;&quot;/&gt;&lt;property id=&quot;20307&quot; value=&quot;848&quot;/&gt;&lt;/object&gt;&lt;object type=&quot;3&quot; unique_id=&quot;48714&quot;&gt;&lt;property id=&quot;20148&quot; value=&quot;5&quot;/&gt;&lt;property id=&quot;20300&quot; value=&quot;Slide 28 - &amp;quot;Choosing an Accommodation&amp;quot;&quot;/&gt;&lt;property id=&quot;20307&quot; value=&quot;849&quot;/&gt;&lt;/object&gt;&lt;object type=&quot;3&quot; unique_id=&quot;48715&quot;&gt;&lt;property id=&quot;20148&quot; value=&quot;5&quot;/&gt;&lt;property id=&quot;20300&quot; value=&quot;Slide 29 - &amp;quot;Choosing an Accommodation&amp;quot;&quot;/&gt;&lt;property id=&quot;20307&quot; value=&quot;850&quot;/&gt;&lt;/object&gt;&lt;object type=&quot;3&quot; unique_id=&quot;48716&quot;&gt;&lt;property id=&quot;20148&quot; value=&quot;5&quot;/&gt;&lt;property id=&quot;20300&quot; value=&quot;Slide 30 - &amp;quot;Resources&amp;quot;&quot;/&gt;&lt;property id=&quot;20307&quot; value=&quot;864&quot;/&gt;&lt;/object&gt;&lt;object type=&quot;3&quot; unique_id=&quot;48717&quot;&gt;&lt;property id=&quot;20148&quot; value=&quot;5&quot;/&gt;&lt;property id=&quot;20300&quot; value=&quot;Slide 32 - &amp;quot;Implementing the Accommodation&amp;quot;&quot;/&gt;&lt;property id=&quot;20307&quot; value=&quot;860&quot;/&gt;&lt;/object&gt;&lt;object type=&quot;3&quot; unique_id=&quot;48718&quot;&gt;&lt;property id=&quot;20148&quot; value=&quot;5&quot;/&gt;&lt;property id=&quot;20300&quot; value=&quot;Slide 33 - &amp;quot;Implementing the Accommodation&amp;quot;&quot;/&gt;&lt;property id=&quot;20307&quot; value=&quot;851&quot;/&gt;&lt;/object&gt;&lt;object type=&quot;3&quot; unique_id=&quot;48719&quot;&gt;&lt;property id=&quot;20148&quot; value=&quot;5&quot;/&gt;&lt;property id=&quot;20300&quot; value=&quot;Slide 34 - &amp;quot;Implementing the Accommodation&amp;quot;&quot;/&gt;&lt;property id=&quot;20307&quot; value=&quot;852&quot;/&gt;&lt;/object&gt;&lt;object type=&quot;3&quot; unique_id=&quot;48720&quot;&gt;&lt;property id=&quot;20148&quot; value=&quot;5&quot;/&gt;&lt;property id=&quot;20300&quot; value=&quot;Slide 35 - &amp;quot;Implementing the Accommodation&amp;quot;&quot;/&gt;&lt;property id=&quot;20307&quot; value=&quot;853&quot;/&gt;&lt;/object&gt;&lt;object type=&quot;3&quot; unique_id=&quot;48721&quot;&gt;&lt;property id=&quot;20148&quot; value=&quot;5&quot;/&gt;&lt;property id=&quot;20300&quot; value=&quot;Slide 36 - &amp;quot;Resources&amp;quot;&quot;/&gt;&lt;property id=&quot;20307&quot; value=&quot;865&quot;/&gt;&lt;/object&gt;&lt;object type=&quot;3&quot; unique_id=&quot;48722&quot;&gt;&lt;property id=&quot;20148&quot; value=&quot;5&quot;/&gt;&lt;property id=&quot;20300&quot; value=&quot;Slide 38 - &amp;quot;Maintaining the Accommodation&amp;quot;&quot;/&gt;&lt;property id=&quot;20307&quot; value=&quot;861&quot;/&gt;&lt;/object&gt;&lt;object type=&quot;3&quot; unique_id=&quot;48723&quot;&gt;&lt;property id=&quot;20148&quot; value=&quot;5&quot;/&gt;&lt;property id=&quot;20300&quot; value=&quot;Slide 39 - &amp;quot;Maintaining the Accommodation&amp;quot;&quot;/&gt;&lt;property id=&quot;20307&quot; value=&quot;854&quot;/&gt;&lt;/object&gt;&lt;object type=&quot;3&quot; unique_id=&quot;48724&quot;&gt;&lt;property id=&quot;20148&quot; value=&quot;5&quot;/&gt;&lt;property id=&quot;20300&quot; value=&quot;Slide 40 - &amp;quot;Maintaining the Accommodation&amp;quot;&quot;/&gt;&lt;property id=&quot;20307&quot; value=&quot;855&quot;/&gt;&lt;/object&gt;&lt;object type=&quot;3&quot; unique_id=&quot;48725&quot;&gt;&lt;property id=&quot;20148&quot; value=&quot;5&quot;/&gt;&lt;property id=&quot;20300&quot; value=&quot;Slide 41 - &amp;quot;Maintaining the Accommodation&amp;quot;&quot;/&gt;&lt;property id=&quot;20307&quot; value=&quot;856&quot;/&gt;&lt;/object&gt;&lt;object type=&quot;3&quot; unique_id=&quot;48726&quot;&gt;&lt;property id=&quot;20148&quot; value=&quot;5&quot;/&gt;&lt;property id=&quot;20300&quot; value=&quot;Slide 42 - &amp;quot;Resources&amp;quot;&quot;/&gt;&lt;property id=&quot;20307&quot; value=&quot;866&quot;/&gt;&lt;/object&gt;&lt;object type=&quot;3&quot; unique_id=&quot;48727&quot;&gt;&lt;property id=&quot;20148&quot; value=&quot;5&quot;/&gt;&lt;property id=&quot;20300&quot; value=&quot;Slide 43 - &amp;quot;Contact JAN&amp;quot;&quot;/&gt;&lt;property id=&quot;20307&quot; value=&quot;617&quot;/&gt;&lt;/object&gt;&lt;object type=&quot;3&quot; unique_id=&quot;48902&quot;&gt;&lt;property id=&quot;20148&quot; value=&quot;5&quot;/&gt;&lt;property id=&quot;20300&quot; value=&quot;Slide 44&quot;/&gt;&lt;property id=&quot;20307&quot; value=&quot;868&quot;/&gt;&lt;/object&gt;&lt;/object&gt;&lt;object type=&quot;4&quot; unique_id=&quot;29438&quot;&gt;&lt;/object&gt;&lt;object type=&quot;10&quot; unique_id=&quot;29473&quot;&gt;&lt;object type=&quot;11&quot; unique_id=&quot;29474&quot;&gt;&lt;property id=&quot;20180&quot; value=&quot;0&quot;/&gt;&lt;property id=&quot;20181&quot; value=&quot;0&quot;/&gt;&lt;property id=&quot;20182&quot; value=&quot;0&quot;/&gt;&lt;property id=&quot;20183&quot; value=&quot;1&quot;/&gt;&lt;/object&gt;&lt;object type=&quot;12&quot; unique_id=&quot;29475&quot;&gt;&lt;property id=&quot;20180&quot; value=&quot;0&quot;/&gt;&lt;property id=&quot;20181&quot; value=&quot;0&quot;/&gt;&lt;property id=&quot;20182&quot; value=&quot;0&quot;/&gt;&lt;property id=&quot;20183&quot; value=&quot;1&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MMPROD_SUBSTITUTION_ID" val="{EDDE929B-82BA-42D2-A9BB-3CB2BAA60F8E}"/>
</p:tagLst>
</file>

<file path=ppt/tags/tag3.xml><?xml version="1.0" encoding="utf-8"?>
<p:tagLst xmlns:a="http://schemas.openxmlformats.org/drawingml/2006/main" xmlns:r="http://schemas.openxmlformats.org/officeDocument/2006/relationships" xmlns:p="http://schemas.openxmlformats.org/presentationml/2006/main">
  <p:tag name="MMPROD_SUBSTITUTION_ID" val="{23119817-1546-4EA0-BE64-48E6F1755684}"/>
</p:tagLst>
</file>

<file path=ppt/tags/tag4.xml><?xml version="1.0" encoding="utf-8"?>
<p:tagLst xmlns:a="http://schemas.openxmlformats.org/drawingml/2006/main" xmlns:r="http://schemas.openxmlformats.org/officeDocument/2006/relationships" xmlns:p="http://schemas.openxmlformats.org/presentationml/2006/main">
  <p:tag name="MMPROD_SUBSTITUTION_ID" val="{C1FCF34A-850A-42A4-AB4D-005E08B5A704}"/>
</p:tagLst>
</file>

<file path=ppt/tags/tag5.xml><?xml version="1.0" encoding="utf-8"?>
<p:tagLst xmlns:a="http://schemas.openxmlformats.org/drawingml/2006/main" xmlns:r="http://schemas.openxmlformats.org/officeDocument/2006/relationships" xmlns:p="http://schemas.openxmlformats.org/presentationml/2006/main">
  <p:tag name="MMPROD_SUBSTITUTION_ID" val="{FACB28FA-BBEF-4D3B-BE22-AD508A8F9197}"/>
</p:tagLst>
</file>

<file path=ppt/tags/tag6.xml><?xml version="1.0" encoding="utf-8"?>
<p:tagLst xmlns:a="http://schemas.openxmlformats.org/drawingml/2006/main" xmlns:r="http://schemas.openxmlformats.org/officeDocument/2006/relationships" xmlns:p="http://schemas.openxmlformats.org/presentationml/2006/main">
  <p:tag name="MMPROD_SUBSTITUTION_ID" val="{C223B95A-E11B-416C-AA82-D75169F939F1}"/>
</p:tagLst>
</file>

<file path=ppt/tags/tag7.xml><?xml version="1.0" encoding="utf-8"?>
<p:tagLst xmlns:a="http://schemas.openxmlformats.org/drawingml/2006/main" xmlns:r="http://schemas.openxmlformats.org/officeDocument/2006/relationships" xmlns:p="http://schemas.openxmlformats.org/presentationml/2006/main">
  <p:tag name="MMPROD_SUBSTITUTION_ID" val="{EDDE929B-82BA-42D2-A9BB-3CB2BAA60F8E}"/>
</p:tagLst>
</file>

<file path=ppt/tags/tag8.xml><?xml version="1.0" encoding="utf-8"?>
<p:tagLst xmlns:a="http://schemas.openxmlformats.org/drawingml/2006/main" xmlns:r="http://schemas.openxmlformats.org/officeDocument/2006/relationships" xmlns:p="http://schemas.openxmlformats.org/presentationml/2006/main">
  <p:tag name="MMPROD_SUBSTITUTION_ID" val="{23119817-1546-4EA0-BE64-48E6F1755684}"/>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2328</Words>
  <Application>Microsoft Office PowerPoint</Application>
  <PresentationFormat>On-screen Show (4:3)</PresentationFormat>
  <Paragraphs>373</Paragraphs>
  <Slides>44</Slides>
  <Notes>43</Notes>
  <HiddenSlides>0</HiddenSlides>
  <MMClips>0</MMClips>
  <ScaleCrop>false</ScaleCrop>
  <HeadingPairs>
    <vt:vector size="8" baseType="variant">
      <vt:variant>
        <vt:lpstr>Fonts Used</vt:lpstr>
      </vt:variant>
      <vt:variant>
        <vt:i4>3</vt:i4>
      </vt:variant>
      <vt:variant>
        <vt:lpstr>Theme</vt:lpstr>
      </vt:variant>
      <vt:variant>
        <vt:i4>6</vt:i4>
      </vt:variant>
      <vt:variant>
        <vt:lpstr>Embedded OLE Servers</vt:lpstr>
      </vt:variant>
      <vt:variant>
        <vt:i4>1</vt:i4>
      </vt:variant>
      <vt:variant>
        <vt:lpstr>Slide Titles</vt:lpstr>
      </vt:variant>
      <vt:variant>
        <vt:i4>44</vt:i4>
      </vt:variant>
    </vt:vector>
  </HeadingPairs>
  <TitlesOfParts>
    <vt:vector size="54" baseType="lpstr">
      <vt:lpstr>Arial</vt:lpstr>
      <vt:lpstr>Calibri</vt:lpstr>
      <vt:lpstr>Wingdings</vt:lpstr>
      <vt:lpstr>1_Office Theme</vt:lpstr>
      <vt:lpstr>6_Office Theme</vt:lpstr>
      <vt:lpstr>7_Office Theme</vt:lpstr>
      <vt:lpstr>2_Office Theme</vt:lpstr>
      <vt:lpstr>3_Office Theme</vt:lpstr>
      <vt:lpstr>Office Theme</vt:lpstr>
      <vt:lpstr>Image</vt:lpstr>
      <vt:lpstr> Requesting and Negotiating  Reasonable Accommodations  Linda Carter Batiste, J.D., Principal Consultant Melanie Whetzel, M.A., CBIS, Lead Consultant Alexis Popa, M.S., Consultant Anna Saab, B.S., Employment Specialist </vt:lpstr>
      <vt:lpstr>Overview</vt:lpstr>
      <vt:lpstr>Reasonable Accommodation</vt:lpstr>
      <vt:lpstr>Reasonable Accommodation</vt:lpstr>
      <vt:lpstr>Reasonable Accommodation</vt:lpstr>
      <vt:lpstr>Sample ADA Interactive Process:</vt:lpstr>
      <vt:lpstr>Interactive Process</vt:lpstr>
      <vt:lpstr>Making a Request</vt:lpstr>
      <vt:lpstr>Making a Request</vt:lpstr>
      <vt:lpstr>Making a Request</vt:lpstr>
      <vt:lpstr>Making a Request</vt:lpstr>
      <vt:lpstr>Resources</vt:lpstr>
      <vt:lpstr>Interactive Process</vt:lpstr>
      <vt:lpstr>Providing Information</vt:lpstr>
      <vt:lpstr>Providing Information</vt:lpstr>
      <vt:lpstr>Providing Information</vt:lpstr>
      <vt:lpstr>Providing Information</vt:lpstr>
      <vt:lpstr>Resources</vt:lpstr>
      <vt:lpstr>Interactive Process</vt:lpstr>
      <vt:lpstr>Exploring Accommodations</vt:lpstr>
      <vt:lpstr>Exploring Accommodations</vt:lpstr>
      <vt:lpstr>Exploring Accommodations</vt:lpstr>
      <vt:lpstr>Exploring Accommodations</vt:lpstr>
      <vt:lpstr>Resources</vt:lpstr>
      <vt:lpstr>Interactive Process</vt:lpstr>
      <vt:lpstr>Choosing an Accommodation</vt:lpstr>
      <vt:lpstr>Choosing an Accommodation</vt:lpstr>
      <vt:lpstr>Choosing an Accommodation</vt:lpstr>
      <vt:lpstr>Choosing an Accommodation</vt:lpstr>
      <vt:lpstr>Resources</vt:lpstr>
      <vt:lpstr>Interactive Process</vt:lpstr>
      <vt:lpstr>Implementing the Accommodation</vt:lpstr>
      <vt:lpstr>Implementing the Accommodation</vt:lpstr>
      <vt:lpstr>Implementing the Accommodation</vt:lpstr>
      <vt:lpstr>Implementing the Accommodation</vt:lpstr>
      <vt:lpstr>Resources</vt:lpstr>
      <vt:lpstr>Interactive Process</vt:lpstr>
      <vt:lpstr>Maintaining the Accommodation</vt:lpstr>
      <vt:lpstr>Maintaining the Accommodation</vt:lpstr>
      <vt:lpstr>Maintaining the Accommodation</vt:lpstr>
      <vt:lpstr>Maintaining the Accommodation</vt:lpstr>
      <vt:lpstr>Resources</vt:lpstr>
      <vt:lpstr>Contact JAN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2012-01-30T14:43:00Z</dcterms:created>
  <dcterms:modified xsi:type="dcterms:W3CDTF">2021-05-07T14:22:38Z</dcterms:modified>
</cp:coreProperties>
</file>