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 id="2147483660" r:id="rId2"/>
    <p:sldMasterId id="2147483704" r:id="rId3"/>
    <p:sldMasterId id="2147483716" r:id="rId4"/>
    <p:sldMasterId id="2147483722" r:id="rId5"/>
    <p:sldMasterId id="2147483737" r:id="rId6"/>
    <p:sldMasterId id="2147483749" r:id="rId7"/>
  </p:sldMasterIdLst>
  <p:notesMasterIdLst>
    <p:notesMasterId r:id="rId51"/>
  </p:notesMasterIdLst>
  <p:sldIdLst>
    <p:sldId id="256" r:id="rId8"/>
    <p:sldId id="297" r:id="rId9"/>
    <p:sldId id="1280" r:id="rId10"/>
    <p:sldId id="257" r:id="rId11"/>
    <p:sldId id="1155" r:id="rId12"/>
    <p:sldId id="1134" r:id="rId13"/>
    <p:sldId id="1168" r:id="rId14"/>
    <p:sldId id="1169" r:id="rId15"/>
    <p:sldId id="1170" r:id="rId16"/>
    <p:sldId id="1219" r:id="rId17"/>
    <p:sldId id="258" r:id="rId18"/>
    <p:sldId id="1229" r:id="rId19"/>
    <p:sldId id="1171" r:id="rId20"/>
    <p:sldId id="1135" r:id="rId21"/>
    <p:sldId id="1212" r:id="rId22"/>
    <p:sldId id="1213" r:id="rId23"/>
    <p:sldId id="1214" r:id="rId24"/>
    <p:sldId id="1215" r:id="rId25"/>
    <p:sldId id="1216" r:id="rId26"/>
    <p:sldId id="1172" r:id="rId27"/>
    <p:sldId id="1173" r:id="rId28"/>
    <p:sldId id="1176" r:id="rId29"/>
    <p:sldId id="1174" r:id="rId30"/>
    <p:sldId id="1205" r:id="rId31"/>
    <p:sldId id="1195" r:id="rId32"/>
    <p:sldId id="1183" r:id="rId33"/>
    <p:sldId id="1185" r:id="rId34"/>
    <p:sldId id="1184" r:id="rId35"/>
    <p:sldId id="1226" r:id="rId36"/>
    <p:sldId id="1227" r:id="rId37"/>
    <p:sldId id="1327" r:id="rId38"/>
    <p:sldId id="1201" r:id="rId39"/>
    <p:sldId id="1293" r:id="rId40"/>
    <p:sldId id="1221" r:id="rId41"/>
    <p:sldId id="1192" r:id="rId42"/>
    <p:sldId id="1210" r:id="rId43"/>
    <p:sldId id="1218" r:id="rId44"/>
    <p:sldId id="1228" r:id="rId45"/>
    <p:sldId id="1209" r:id="rId46"/>
    <p:sldId id="1133" r:id="rId47"/>
    <p:sldId id="1285" r:id="rId48"/>
    <p:sldId id="1326" r:id="rId49"/>
    <p:sldId id="1292" r:id="rId50"/>
  </p:sldIdLst>
  <p:sldSz cx="12192000" cy="6858000"/>
  <p:notesSz cx="6858000" cy="9144000"/>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18" autoAdjust="0"/>
    <p:restoredTop sz="78143" autoAdjust="0"/>
  </p:normalViewPr>
  <p:slideViewPr>
    <p:cSldViewPr snapToGrid="0">
      <p:cViewPr varScale="1">
        <p:scale>
          <a:sx n="89" d="100"/>
          <a:sy n="89" d="100"/>
        </p:scale>
        <p:origin x="1074" y="84"/>
      </p:cViewPr>
      <p:guideLst/>
    </p:cSldViewPr>
  </p:slideViewPr>
  <p:outlineViewPr>
    <p:cViewPr>
      <p:scale>
        <a:sx n="33" d="100"/>
        <a:sy n="33" d="100"/>
      </p:scale>
      <p:origin x="0" y="-22332"/>
    </p:cViewPr>
  </p:outlineViewPr>
  <p:notesTextViewPr>
    <p:cViewPr>
      <p:scale>
        <a:sx n="1" d="1"/>
        <a:sy n="1" d="1"/>
      </p:scale>
      <p:origin x="0" y="0"/>
    </p:cViewPr>
  </p:notesTextViewPr>
  <p:sorterViewPr>
    <p:cViewPr>
      <p:scale>
        <a:sx n="100" d="100"/>
        <a:sy n="100" d="100"/>
      </p:scale>
      <p:origin x="0" y="-10392"/>
    </p:cViewPr>
  </p:sorterViewPr>
  <p:notesViewPr>
    <p:cSldViewPr snapToGrid="0">
      <p:cViewPr varScale="1">
        <p:scale>
          <a:sx n="51" d="100"/>
          <a:sy n="51" d="100"/>
        </p:scale>
        <p:origin x="269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gs" Target="tags/tag1.xml"/></Relationships>
</file>

<file path=ppt/diagrams/_rels/data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Technical Difficulties</a:t>
          </a:r>
        </a:p>
      </dgm:t>
      <dgm:extLst>
        <a:ext uri="{E40237B7-FDA0-4F09-8148-C483321AD2D9}">
          <dgm14:cNvPr xmlns:dgm14="http://schemas.microsoft.com/office/drawing/2010/diagram" id="0" name="" descr="Technical Difficulties&#10;Q&amp;A option at the bottom of the screen&#10;800-526-7234 or 877-781-9403 (TTY) - or Live Chat at AskJAN.org&#10;Frequently Asked Questions (FAQ)&#10;https://AskJAN.org/Training/JAN-Webcast-Frequently-Asked-Questions.cfm"/>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echnical Difficulties&#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A0D0EC85-F76E-407A-B930-8719D0CAC1C7}">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800-526-7234 or 877-781-9403 (TTY) OR </a:t>
          </a:r>
          <a:r>
            <a:rPr lang="en-US" sz="2400" b="0" dirty="0">
              <a:solidFill>
                <a:schemeClr val="accent1"/>
              </a:solidFill>
              <a:latin typeface="Arial" panose="020B0604020202020204" pitchFamily="34" charset="0"/>
              <a:cs typeface="Arial" panose="020B0604020202020204" pitchFamily="34" charset="0"/>
            </a:rPr>
            <a:t>Live Chat at AskJAN.org</a:t>
          </a:r>
          <a:endParaRPr lang="en-US" sz="2400" dirty="0">
            <a:solidFill>
              <a:schemeClr val="accent1"/>
            </a:solidFill>
            <a:latin typeface="Arial" panose="020B0604020202020204" pitchFamily="34" charset="0"/>
            <a:cs typeface="Arial" panose="020B0604020202020204" pitchFamily="34" charset="0"/>
          </a:endParaRPr>
        </a:p>
      </dgm:t>
    </dgm:pt>
    <dgm:pt modelId="{8CDCFEF6-4728-45BC-B198-C9136E6007E4}" type="parTrans" cxnId="{B69D316B-8B53-428E-A800-2751D46E320F}">
      <dgm:prSet/>
      <dgm:spPr/>
      <dgm:t>
        <a:bodyPr/>
        <a:lstStyle/>
        <a:p>
          <a:endParaRPr lang="en-US"/>
        </a:p>
      </dgm:t>
    </dgm:pt>
    <dgm:pt modelId="{10C03239-F943-4575-B204-FB2E8DDC6451}" type="sibTrans" cxnId="{B69D316B-8B53-428E-A800-2751D46E320F}">
      <dgm:prSet/>
      <dgm:spPr/>
      <dgm:t>
        <a:bodyPr/>
        <a:lstStyle/>
        <a:p>
          <a:endParaRPr lang="en-US"/>
        </a:p>
      </dgm:t>
    </dgm:pt>
    <dgm:pt modelId="{E991C8F1-370B-4479-84C7-FCFBB9BD21ED}">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Frequently Asked Questions (FAQ)</a:t>
          </a:r>
          <a:br>
            <a:rPr lang="en-US" sz="2400" dirty="0">
              <a:solidFill>
                <a:schemeClr val="accent1"/>
              </a:solidFill>
              <a:latin typeface="Arial" panose="020B0604020202020204" pitchFamily="34" charset="0"/>
              <a:cs typeface="Arial" panose="020B0604020202020204" pitchFamily="34" charset="0"/>
            </a:rPr>
          </a:br>
          <a:r>
            <a:rPr lang="en-US" sz="2200" dirty="0">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dirty="0" err="1">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dirty="0">
            <a:solidFill>
              <a:srgbClr val="0070C0"/>
            </a:solidFill>
            <a:latin typeface="Arial" panose="020B0604020202020204" pitchFamily="34" charset="0"/>
            <a:cs typeface="Arial" panose="020B0604020202020204" pitchFamily="34" charset="0"/>
          </a:endParaRPr>
        </a:p>
      </dgm:t>
    </dgm:pt>
    <dgm:pt modelId="{930E5A43-25CF-43D8-9BD7-2AEC449FA1E4}" type="parTrans" cxnId="{9EC85DC8-9BF8-4F62-8653-D01315BFECBE}">
      <dgm:prSet/>
      <dgm:spPr/>
      <dgm:t>
        <a:bodyPr/>
        <a:lstStyle/>
        <a:p>
          <a:endParaRPr lang="en-US"/>
        </a:p>
      </dgm:t>
    </dgm:pt>
    <dgm:pt modelId="{9DA96016-F554-47B4-BF23-62ED0D5A4AEA}" type="sibTrans" cxnId="{9EC85DC8-9BF8-4F62-8653-D01315BFECBE}">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Questions for Presenters</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uestions for presenters"/>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amp;A option at the bottom of the screen&#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B69D316B-8B53-428E-A800-2751D46E320F}" srcId="{EB0CF235-2E22-4C7A-8E13-61249CB1D138}" destId="{A0D0EC85-F76E-407A-B930-8719D0CAC1C7}" srcOrd="1" destOrd="0" parTransId="{8CDCFEF6-4728-45BC-B198-C9136E6007E4}" sibTransId="{10C03239-F943-4575-B204-FB2E8DDC6451}"/>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19D22475-9229-4197-8D9E-44ECF1D0CC40}" type="presOf" srcId="{A0D0EC85-F76E-407A-B930-8719D0CAC1C7}" destId="{C06939AD-943B-41EC-AB1A-4DF5ED39792E}" srcOrd="0" destOrd="1"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9EC85DC8-9BF8-4F62-8653-D01315BFECBE}" srcId="{EB0CF235-2E22-4C7A-8E13-61249CB1D138}" destId="{E991C8F1-370B-4479-84C7-FCFBB9BD21ED}" srcOrd="2" destOrd="0" parTransId="{930E5A43-25CF-43D8-9BD7-2AEC449FA1E4}" sibTransId="{9DA96016-F554-47B4-BF23-62ED0D5A4AEA}"/>
    <dgm:cxn modelId="{34E7D1E7-3CAE-4F41-A82E-61C29DCD0101}" type="presOf" srcId="{E991C8F1-370B-4479-84C7-FCFBB9BD21ED}" destId="{C06939AD-943B-41EC-AB1A-4DF5ED39792E}" srcOrd="0" destOrd="2" presId="urn:microsoft.com/office/officeart/2005/8/layout/list1"/>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PPT Slides</a:t>
          </a:r>
        </a:p>
      </dgm:t>
      <dgm:extLst>
        <a:ext uri="{E40237B7-FDA0-4F09-8148-C483321AD2D9}">
          <dgm14:cNvPr xmlns:dgm14="http://schemas.microsoft.com/office/drawing/2010/diagram" id="0" name="" descr="PPT Slides"/>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Link to PPT is included in webcast login email, see the link now in the chat, or go to this webcast event from the Training page at </a:t>
          </a:r>
          <a:r>
            <a:rPr lang="en-US" sz="2400" b="0" u="sng" dirty="0">
              <a:solidFill>
                <a:srgbClr val="0070C0"/>
              </a:solidFill>
              <a:latin typeface="Arial" panose="020B0604020202020204" pitchFamily="34" charset="0"/>
              <a:cs typeface="Arial" panose="020B0604020202020204" pitchFamily="34" charset="0"/>
            </a:rPr>
            <a:t>AskJAN.org</a:t>
          </a:r>
          <a:endParaRPr lang="en-US" sz="2400" u="sng" dirty="0">
            <a:solidFill>
              <a:srgbClr val="0070C0"/>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lick the link included in the webcast login email you received&#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Captioning</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aptioning"/>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Use the closed caption (CC) option or StreamText link shared in the webcast chat&#10;Transcript will be available with webcast archive&#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dirty="0">
              <a:latin typeface="Arial" panose="020B0604020202020204" pitchFamily="34" charset="0"/>
              <a:cs typeface="Arial" panose="020B0604020202020204" pitchFamily="34" charset="0"/>
            </a:rPr>
            <a:t>Live Chat</a:t>
          </a: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FC1FEFC9-2F04-4DD2-AD6D-E59FCD44276C}">
      <dgm:prSet custT="1"/>
      <dgm:spPr/>
      <dgm:t>
        <a:bodyPr/>
        <a:lstStyle/>
        <a:p>
          <a:r>
            <a:rPr lang="en-US" sz="2800" dirty="0">
              <a:latin typeface="Arial" panose="020B0604020202020204" pitchFamily="34" charset="0"/>
              <a:cs typeface="Arial" panose="020B0604020202020204" pitchFamily="34" charset="0"/>
            </a:rPr>
            <a:t>Email</a:t>
          </a:r>
          <a:endParaRPr lang="en-US" sz="2200" dirty="0">
            <a:solidFill>
              <a:srgbClr val="002060"/>
            </a:solidFill>
            <a:latin typeface="Arial" panose="020B0604020202020204" pitchFamily="34" charset="0"/>
            <a:cs typeface="Arial" panose="020B0604020202020204" pitchFamily="34" charset="0"/>
          </a:endParaRP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dirty="0">
              <a:latin typeface="Arial" panose="020B0604020202020204" pitchFamily="34" charset="0"/>
              <a:cs typeface="Arial" panose="020B0604020202020204" pitchFamily="34" charset="0"/>
            </a:rPr>
            <a:t>Social Media</a:t>
          </a: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 Job Accommodation Network</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Twitter – @JANatJAN</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5">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5">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5">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5">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5">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5" custLinFactNeighborX="-8" custLinFactNeighborY="-471">
        <dgm:presLayoutVars>
          <dgm:bulletEnabled/>
        </dgm:presLayoutVars>
      </dgm:prSet>
      <dgm:spPr/>
    </dgm:pt>
    <dgm:pt modelId="{D2B87F09-8361-4C2F-AD4C-8FBE177A8870}" type="pres">
      <dgm:prSet presAssocID="{3AB7D0E4-AB9E-4C03-8A4F-65B0D35EFBB4}" presName="sp" presStyleCnt="0"/>
      <dgm:spPr/>
    </dgm:pt>
    <dgm:pt modelId="{DE0B3176-54B0-4E96-912D-788BA68238C6}" type="pres">
      <dgm:prSet presAssocID="{FC1FEFC9-2F04-4DD2-AD6D-E59FCD44276C}" presName="linNode" presStyleCnt="0"/>
      <dgm:spPr/>
    </dgm:pt>
    <dgm:pt modelId="{9E7119BA-6D7B-4AF7-862A-6C863DC37D5B}" type="pres">
      <dgm:prSet presAssocID="{FC1FEFC9-2F04-4DD2-AD6D-E59FCD44276C}" presName="parentText" presStyleLbl="alignNode1" presStyleIdx="3" presStyleCnt="5" custLinFactNeighborY="26">
        <dgm:presLayoutVars>
          <dgm:chMax val="1"/>
          <dgm:bulletEnabled/>
        </dgm:presLayoutVars>
      </dgm:prSet>
      <dgm:spPr/>
    </dgm:pt>
    <dgm:pt modelId="{BDFC0553-FF3D-4E22-B819-89FBB206C6D3}" type="pres">
      <dgm:prSet presAssocID="{FC1FEFC9-2F04-4DD2-AD6D-E59FCD44276C}" presName="descendantText" presStyleLbl="alignAccFollowNode1" presStyleIdx="3" presStyleCnt="5" custLinFactNeighborX="-8" custLinFactNeighborY="27">
        <dgm:presLayoutVars>
          <dgm:bulletEnabled/>
        </dgm:presLayoutVars>
      </dgm:prSet>
      <dgm:spPr/>
    </dgm:pt>
    <dgm:pt modelId="{6491ABF5-336F-443E-94A5-EB321C19FB9B}" type="pres">
      <dgm:prSet presAssocID="{EC3F3601-983A-4014-B0ED-A482BB187717}"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4" presStyleCnt="5" custLinFactNeighborX="2" custLinFactNeighborY="1754">
        <dgm:presLayoutVars>
          <dgm:chMax val="1"/>
          <dgm:bulletEnabled/>
        </dgm:presLayoutVars>
      </dgm:prSet>
      <dgm:spPr/>
    </dgm:pt>
    <dgm:pt modelId="{CBFB381D-2314-4C74-93DF-1C615E841C82}" type="pres">
      <dgm:prSet presAssocID="{A3006EF7-0D45-4DEE-873A-90334446B58B}" presName="descendantText" presStyleLbl="alignAccFollowNode1" presStyleIdx="4" presStyleCnt="5">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FC1FEFC9-2F04-4DD2-AD6D-E59FCD44276C}" destId="{2A7A1DD2-1722-4E18-869B-B01993198337}" srcOrd="0" destOrd="0" parTransId="{E4467723-727E-40C0-9C05-BD16F5975C67}" sibTransId="{C3A54CE1-1038-42D5-9E47-68A356DBD999}"/>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4" destOrd="0" parTransId="{C57C3AB1-86FA-4DBB-9137-8A6F7965C6F2}" sibTransId="{BF37630E-EA3F-462E-86D5-951B26ABCABC}"/>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2641834B-5CD4-479F-ADF2-CA4190EBCFD8}" type="presOf" srcId="{FC1FEFC9-2F04-4DD2-AD6D-E59FCD44276C}" destId="{9E7119BA-6D7B-4AF7-862A-6C863DC37D5B}"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4EBD27A0-B7A2-4737-91DE-52E36C39BFAC}" type="presOf" srcId="{E1B7B5C9-E85B-4562-B0C3-16DA6BBF8EE6}" destId="{07FFBE56-8E5C-47B4-826F-78B60D33A189}" srcOrd="0" destOrd="0" presId="urn:microsoft.com/office/officeart/2016/7/layout/VerticalSolidActionList"/>
    <dgm:cxn modelId="{1EF9DDB5-0F02-487C-9142-174A6229BE3E}" type="presOf" srcId="{2A7A1DD2-1722-4E18-869B-B01993198337}" destId="{BDFC0553-FF3D-4E22-B819-89FBB206C6D3}"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E1B7B5C9-E85B-4562-B0C3-16DA6BBF8EE6}" destId="{FC1FEFC9-2F04-4DD2-AD6D-E59FCD44276C}" srcOrd="3"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F1E752F7-0C6C-4102-852C-AE58EAAAAE17}" type="presParOf" srcId="{07FFBE56-8E5C-47B4-826F-78B60D33A189}" destId="{DE0B3176-54B0-4E96-912D-788BA68238C6}" srcOrd="6" destOrd="0" presId="urn:microsoft.com/office/officeart/2016/7/layout/VerticalSolidActionList"/>
    <dgm:cxn modelId="{5B165FA2-7360-4C4D-8AB6-0B09CB308C60}" type="presParOf" srcId="{DE0B3176-54B0-4E96-912D-788BA68238C6}" destId="{9E7119BA-6D7B-4AF7-862A-6C863DC37D5B}" srcOrd="0" destOrd="0" presId="urn:microsoft.com/office/officeart/2016/7/layout/VerticalSolidActionList"/>
    <dgm:cxn modelId="{52111B20-3911-4C1B-8195-551462AF7215}" type="presParOf" srcId="{DE0B3176-54B0-4E96-912D-788BA68238C6}" destId="{BDFC0553-FF3D-4E22-B819-89FBB206C6D3}" srcOrd="1" destOrd="0" presId="urn:microsoft.com/office/officeart/2016/7/layout/VerticalSolidActionList"/>
    <dgm:cxn modelId="{2317705B-5CE9-479F-B214-56F8EC319EE7}" type="presParOf" srcId="{07FFBE56-8E5C-47B4-826F-78B60D33A189}" destId="{6491ABF5-336F-443E-94A5-EB321C19FB9B}" srcOrd="7" destOrd="0" presId="urn:microsoft.com/office/officeart/2016/7/layout/VerticalSolidActionList"/>
    <dgm:cxn modelId="{4DC21BDA-2C2A-4003-8742-0A93CC841699}" type="presParOf" srcId="{07FFBE56-8E5C-47B4-826F-78B60D33A189}" destId="{017F28BA-9260-49B2-84FB-A1981724ACE6}" srcOrd="8"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382881"/>
          <a:ext cx="11029950" cy="208687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800-526-7234 or 877-781-9403 (TTY) OR </a:t>
          </a:r>
          <a:r>
            <a:rPr lang="en-US" sz="2400" b="0" kern="1200" dirty="0">
              <a:solidFill>
                <a:schemeClr val="accent1"/>
              </a:solidFill>
              <a:latin typeface="Arial" panose="020B0604020202020204" pitchFamily="34" charset="0"/>
              <a:cs typeface="Arial" panose="020B0604020202020204" pitchFamily="34" charset="0"/>
            </a:rPr>
            <a:t>Live Chat at AskJAN.org</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Frequently Asked Questions (FAQ)</a:t>
          </a:r>
          <a:br>
            <a:rPr lang="en-US" sz="2400" kern="1200" dirty="0">
              <a:solidFill>
                <a:schemeClr val="accent1"/>
              </a:solidFill>
              <a:latin typeface="Arial" panose="020B0604020202020204" pitchFamily="34" charset="0"/>
              <a:cs typeface="Arial" panose="020B0604020202020204" pitchFamily="34" charset="0"/>
            </a:rPr>
          </a:br>
          <a:r>
            <a:rPr lang="en-US" sz="2200" kern="1200" dirty="0">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kern="1200" dirty="0" err="1">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kern="1200" dirty="0">
            <a:solidFill>
              <a:srgbClr val="0070C0"/>
            </a:solidFill>
            <a:latin typeface="Arial" panose="020B0604020202020204" pitchFamily="34" charset="0"/>
            <a:cs typeface="Arial" panose="020B0604020202020204" pitchFamily="34" charset="0"/>
          </a:endParaRPr>
        </a:p>
      </dsp:txBody>
      <dsp:txXfrm>
        <a:off x="0" y="382881"/>
        <a:ext cx="11029950" cy="2086875"/>
      </dsp:txXfrm>
    </dsp:sp>
    <dsp:sp modelId="{C33B9B2B-6CAA-4302-BE0D-981D8F0C9B10}">
      <dsp:nvSpPr>
        <dsp:cNvPr id="0" name=""/>
        <dsp:cNvSpPr/>
      </dsp:nvSpPr>
      <dsp:spPr>
        <a:xfrm>
          <a:off x="551497" y="19566"/>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Difficulties</a:t>
          </a:r>
        </a:p>
      </dsp:txBody>
      <dsp:txXfrm>
        <a:off x="587523" y="55592"/>
        <a:ext cx="7648913" cy="665948"/>
      </dsp:txXfrm>
    </dsp:sp>
    <dsp:sp modelId="{D395A932-415F-4401-9F15-706E3511CF60}">
      <dsp:nvSpPr>
        <dsp:cNvPr id="0" name=""/>
        <dsp:cNvSpPr/>
      </dsp:nvSpPr>
      <dsp:spPr>
        <a:xfrm>
          <a:off x="0" y="2979441"/>
          <a:ext cx="11029950" cy="10237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dsp:txBody>
      <dsp:txXfrm>
        <a:off x="0" y="2979441"/>
        <a:ext cx="11029950" cy="1023750"/>
      </dsp:txXfrm>
    </dsp:sp>
    <dsp:sp modelId="{BF394396-594D-48B4-88B6-57E0EB5F2607}">
      <dsp:nvSpPr>
        <dsp:cNvPr id="0" name=""/>
        <dsp:cNvSpPr/>
      </dsp:nvSpPr>
      <dsp:spPr>
        <a:xfrm>
          <a:off x="551497" y="2610441"/>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Questions for Presenters</a:t>
          </a:r>
          <a:endParaRPr lang="en-US" sz="2400" b="1" kern="1200" dirty="0">
            <a:latin typeface="Arial" panose="020B0604020202020204" pitchFamily="34" charset="0"/>
            <a:cs typeface="Arial" panose="020B0604020202020204" pitchFamily="34" charset="0"/>
          </a:endParaRPr>
        </a:p>
      </dsp:txBody>
      <dsp:txXfrm>
        <a:off x="587523" y="2646467"/>
        <a:ext cx="7648913"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401419"/>
          <a:ext cx="11029950" cy="16789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Link to PPT is included in webcast login email, see the link now in the chat, or go to this webcast event from the Training page at </a:t>
          </a:r>
          <a:r>
            <a:rPr lang="en-US" sz="2400" b="0" u="sng" kern="1200" dirty="0">
              <a:solidFill>
                <a:srgbClr val="0070C0"/>
              </a:solidFill>
              <a:latin typeface="Arial" panose="020B0604020202020204" pitchFamily="34" charset="0"/>
              <a:cs typeface="Arial" panose="020B0604020202020204" pitchFamily="34" charset="0"/>
            </a:rPr>
            <a:t>AskJAN.org</a:t>
          </a:r>
          <a:endParaRPr lang="en-US" sz="2400" u="sng" kern="1200" dirty="0">
            <a:solidFill>
              <a:srgbClr val="0070C0"/>
            </a:solidFill>
            <a:latin typeface="Arial" panose="020B0604020202020204" pitchFamily="34" charset="0"/>
            <a:cs typeface="Arial" panose="020B0604020202020204" pitchFamily="34" charset="0"/>
          </a:endParaRPr>
        </a:p>
      </dsp:txBody>
      <dsp:txXfrm>
        <a:off x="0" y="401419"/>
        <a:ext cx="11029950" cy="1678950"/>
      </dsp:txXfrm>
    </dsp:sp>
    <dsp:sp modelId="{C33B9B2B-6CAA-4302-BE0D-981D8F0C9B10}">
      <dsp:nvSpPr>
        <dsp:cNvPr id="0" name=""/>
        <dsp:cNvSpPr/>
      </dsp:nvSpPr>
      <dsp:spPr>
        <a:xfrm>
          <a:off x="551497" y="2357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PPT Slides</a:t>
          </a:r>
        </a:p>
      </dsp:txBody>
      <dsp:txXfrm>
        <a:off x="588964" y="61038"/>
        <a:ext cx="7646031" cy="692586"/>
      </dsp:txXfrm>
    </dsp:sp>
    <dsp:sp modelId="{D395A932-415F-4401-9F15-706E3511CF60}">
      <dsp:nvSpPr>
        <dsp:cNvPr id="0" name=""/>
        <dsp:cNvSpPr/>
      </dsp:nvSpPr>
      <dsp:spPr>
        <a:xfrm>
          <a:off x="0" y="2610441"/>
          <a:ext cx="11029950" cy="104422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kern="1200" dirty="0">
            <a:solidFill>
              <a:schemeClr val="accent1"/>
            </a:solidFill>
            <a:latin typeface="Arial" panose="020B0604020202020204" pitchFamily="34" charset="0"/>
            <a:cs typeface="Arial" panose="020B0604020202020204" pitchFamily="34" charset="0"/>
          </a:endParaRPr>
        </a:p>
      </dsp:txBody>
      <dsp:txXfrm>
        <a:off x="0" y="2610441"/>
        <a:ext cx="11029950" cy="1044225"/>
      </dsp:txXfrm>
    </dsp:sp>
    <dsp:sp modelId="{BF394396-594D-48B4-88B6-57E0EB5F2607}">
      <dsp:nvSpPr>
        <dsp:cNvPr id="0" name=""/>
        <dsp:cNvSpPr/>
      </dsp:nvSpPr>
      <dsp:spPr>
        <a:xfrm>
          <a:off x="551497" y="222668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Captioning</a:t>
          </a:r>
          <a:endParaRPr lang="en-US" sz="2400" b="1" kern="1200" dirty="0">
            <a:latin typeface="Arial" panose="020B0604020202020204" pitchFamily="34" charset="0"/>
            <a:cs typeface="Arial" panose="020B0604020202020204" pitchFamily="34" charset="0"/>
          </a:endParaRPr>
        </a:p>
      </dsp:txBody>
      <dsp:txXfrm>
        <a:off x="588964" y="2264148"/>
        <a:ext cx="7646031"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16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1625"/>
        <a:ext cx="8823960" cy="713235"/>
      </dsp:txXfrm>
    </dsp:sp>
    <dsp:sp modelId="{358F9B01-4B8A-49E6-8182-92064EE7D17C}">
      <dsp:nvSpPr>
        <dsp:cNvPr id="0" name=""/>
        <dsp:cNvSpPr/>
      </dsp:nvSpPr>
      <dsp:spPr>
        <a:xfrm>
          <a:off x="0" y="1625"/>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1625"/>
        <a:ext cx="2205990" cy="713235"/>
      </dsp:txXfrm>
    </dsp:sp>
    <dsp:sp modelId="{1DC4E024-7BBB-4D38-86F8-4194D5DE58DA}">
      <dsp:nvSpPr>
        <dsp:cNvPr id="0" name=""/>
        <dsp:cNvSpPr/>
      </dsp:nvSpPr>
      <dsp:spPr>
        <a:xfrm>
          <a:off x="2205990" y="757654"/>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757654"/>
        <a:ext cx="8823960" cy="713235"/>
      </dsp:txXfrm>
    </dsp:sp>
    <dsp:sp modelId="{F603894A-3084-49F9-A36C-5951C1EE89B2}">
      <dsp:nvSpPr>
        <dsp:cNvPr id="0" name=""/>
        <dsp:cNvSpPr/>
      </dsp:nvSpPr>
      <dsp:spPr>
        <a:xfrm>
          <a:off x="0" y="75765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757654"/>
        <a:ext cx="2205990" cy="713235"/>
      </dsp:txXfrm>
    </dsp:sp>
    <dsp:sp modelId="{616151C3-E234-47B5-9F99-ABAAD403D986}">
      <dsp:nvSpPr>
        <dsp:cNvPr id="0" name=""/>
        <dsp:cNvSpPr/>
      </dsp:nvSpPr>
      <dsp:spPr>
        <a:xfrm>
          <a:off x="2205813" y="15103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813" y="1510325"/>
        <a:ext cx="8823960" cy="713235"/>
      </dsp:txXfrm>
    </dsp:sp>
    <dsp:sp modelId="{D6616D64-945C-4031-9A6D-F593D1F33F19}">
      <dsp:nvSpPr>
        <dsp:cNvPr id="0" name=""/>
        <dsp:cNvSpPr/>
      </dsp:nvSpPr>
      <dsp:spPr>
        <a:xfrm>
          <a:off x="0" y="151368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Live Chat</a:t>
          </a:r>
        </a:p>
      </dsp:txBody>
      <dsp:txXfrm>
        <a:off x="0" y="1513684"/>
        <a:ext cx="2205990" cy="713235"/>
      </dsp:txXfrm>
    </dsp:sp>
    <dsp:sp modelId="{BDFC0553-FF3D-4E22-B819-89FBB206C6D3}">
      <dsp:nvSpPr>
        <dsp:cNvPr id="0" name=""/>
        <dsp:cNvSpPr/>
      </dsp:nvSpPr>
      <dsp:spPr>
        <a:xfrm>
          <a:off x="2205813" y="2269906"/>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813" y="2269906"/>
        <a:ext cx="8823960" cy="713235"/>
      </dsp:txXfrm>
    </dsp:sp>
    <dsp:sp modelId="{9E7119BA-6D7B-4AF7-862A-6C863DC37D5B}">
      <dsp:nvSpPr>
        <dsp:cNvPr id="0" name=""/>
        <dsp:cNvSpPr/>
      </dsp:nvSpPr>
      <dsp:spPr>
        <a:xfrm>
          <a:off x="0" y="2269899"/>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Email</a:t>
          </a:r>
          <a:endParaRPr lang="en-US" sz="2200" kern="1200" dirty="0">
            <a:solidFill>
              <a:srgbClr val="002060"/>
            </a:solidFill>
            <a:latin typeface="Arial" panose="020B0604020202020204" pitchFamily="34" charset="0"/>
            <a:cs typeface="Arial" panose="020B0604020202020204" pitchFamily="34" charset="0"/>
          </a:endParaRPr>
        </a:p>
      </dsp:txBody>
      <dsp:txXfrm>
        <a:off x="0" y="2269899"/>
        <a:ext cx="2205990" cy="713235"/>
      </dsp:txXfrm>
    </dsp:sp>
    <dsp:sp modelId="{CBFB381D-2314-4C74-93DF-1C615E841C82}">
      <dsp:nvSpPr>
        <dsp:cNvPr id="0" name=""/>
        <dsp:cNvSpPr/>
      </dsp:nvSpPr>
      <dsp:spPr>
        <a:xfrm>
          <a:off x="2205990" y="3025743"/>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 Job Accommodation Network</a:t>
          </a:r>
          <a:br>
            <a:rPr lang="en-US" sz="2000" kern="1200" dirty="0">
              <a:solidFill>
                <a:srgbClr val="002060"/>
              </a:solidFill>
              <a:latin typeface="Arial" panose="020B0604020202020204" pitchFamily="34" charset="0"/>
              <a:cs typeface="Arial" panose="020B0604020202020204" pitchFamily="34" charset="0"/>
            </a:rPr>
          </a:br>
          <a:r>
            <a:rPr lang="en-US" sz="2000" kern="1200" dirty="0">
              <a:solidFill>
                <a:srgbClr val="002060"/>
              </a:solidFill>
              <a:latin typeface="Arial" panose="020B0604020202020204" pitchFamily="34" charset="0"/>
              <a:cs typeface="Arial" panose="020B0604020202020204" pitchFamily="34" charset="0"/>
            </a:rPr>
            <a:t>Twitter – @JANatJAN</a:t>
          </a:r>
        </a:p>
      </dsp:txBody>
      <dsp:txXfrm>
        <a:off x="2205990" y="3025743"/>
        <a:ext cx="8823960" cy="713235"/>
      </dsp:txXfrm>
    </dsp:sp>
    <dsp:sp modelId="{74143DC2-0AFE-4F3A-AA20-35BD260D12F0}">
      <dsp:nvSpPr>
        <dsp:cNvPr id="0" name=""/>
        <dsp:cNvSpPr/>
      </dsp:nvSpPr>
      <dsp:spPr>
        <a:xfrm>
          <a:off x="176" y="3027368"/>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Social Media</a:t>
          </a:r>
        </a:p>
      </dsp:txBody>
      <dsp:txXfrm>
        <a:off x="176" y="3027368"/>
        <a:ext cx="2205990" cy="7132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964DE-B770-493F-9344-8F0AA6F01F65}"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8B637-82BB-40CF-BAE3-E3A2234FE2A4}" type="slidenum">
              <a:rPr lang="en-US" smtClean="0"/>
              <a:t>‹#›</a:t>
            </a:fld>
            <a:endParaRPr lang="en-US"/>
          </a:p>
        </p:txBody>
      </p:sp>
    </p:spTree>
    <p:extLst>
      <p:ext uri="{BB962C8B-B14F-4D97-AF65-F5344CB8AC3E}">
        <p14:creationId xmlns:p14="http://schemas.microsoft.com/office/powerpoint/2010/main" val="58330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a:t>
            </a:fld>
            <a:endParaRPr lang="en-US" dirty="0"/>
          </a:p>
        </p:txBody>
      </p:sp>
    </p:spTree>
    <p:extLst>
      <p:ext uri="{BB962C8B-B14F-4D97-AF65-F5344CB8AC3E}">
        <p14:creationId xmlns:p14="http://schemas.microsoft.com/office/powerpoint/2010/main" val="55983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936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850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5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2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14</a:t>
            </a:fld>
            <a:endParaRPr lang="en-US"/>
          </a:p>
        </p:txBody>
      </p:sp>
    </p:spTree>
    <p:extLst>
      <p:ext uri="{BB962C8B-B14F-4D97-AF65-F5344CB8AC3E}">
        <p14:creationId xmlns:p14="http://schemas.microsoft.com/office/powerpoint/2010/main" val="971707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942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663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44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26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64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1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20</a:t>
            </a:fld>
            <a:endParaRPr lang="en-US"/>
          </a:p>
        </p:txBody>
      </p:sp>
    </p:spTree>
    <p:extLst>
      <p:ext uri="{BB962C8B-B14F-4D97-AF65-F5344CB8AC3E}">
        <p14:creationId xmlns:p14="http://schemas.microsoft.com/office/powerpoint/2010/main" val="2633230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8B637-82BB-40CF-BAE3-E3A2234FE2A4}" type="slidenum">
              <a:rPr lang="en-US" smtClean="0"/>
              <a:t>21</a:t>
            </a:fld>
            <a:endParaRPr lang="en-US"/>
          </a:p>
        </p:txBody>
      </p:sp>
    </p:spTree>
    <p:extLst>
      <p:ext uri="{BB962C8B-B14F-4D97-AF65-F5344CB8AC3E}">
        <p14:creationId xmlns:p14="http://schemas.microsoft.com/office/powerpoint/2010/main" val="2641840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22</a:t>
            </a:fld>
            <a:endParaRPr lang="en-US"/>
          </a:p>
        </p:txBody>
      </p:sp>
    </p:spTree>
    <p:extLst>
      <p:ext uri="{BB962C8B-B14F-4D97-AF65-F5344CB8AC3E}">
        <p14:creationId xmlns:p14="http://schemas.microsoft.com/office/powerpoint/2010/main" val="3706444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8B637-82BB-40CF-BAE3-E3A2234FE2A4}" type="slidenum">
              <a:rPr lang="en-US" smtClean="0"/>
              <a:t>23</a:t>
            </a:fld>
            <a:endParaRPr lang="en-US"/>
          </a:p>
        </p:txBody>
      </p:sp>
    </p:spTree>
    <p:extLst>
      <p:ext uri="{BB962C8B-B14F-4D97-AF65-F5344CB8AC3E}">
        <p14:creationId xmlns:p14="http://schemas.microsoft.com/office/powerpoint/2010/main" val="1020934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24</a:t>
            </a:fld>
            <a:endParaRPr lang="en-US"/>
          </a:p>
        </p:txBody>
      </p:sp>
    </p:spTree>
    <p:extLst>
      <p:ext uri="{BB962C8B-B14F-4D97-AF65-F5344CB8AC3E}">
        <p14:creationId xmlns:p14="http://schemas.microsoft.com/office/powerpoint/2010/main" val="1802706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25</a:t>
            </a:fld>
            <a:endParaRPr lang="en-US"/>
          </a:p>
        </p:txBody>
      </p:sp>
    </p:spTree>
    <p:extLst>
      <p:ext uri="{BB962C8B-B14F-4D97-AF65-F5344CB8AC3E}">
        <p14:creationId xmlns:p14="http://schemas.microsoft.com/office/powerpoint/2010/main" val="3127315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26</a:t>
            </a:fld>
            <a:endParaRPr lang="en-US"/>
          </a:p>
        </p:txBody>
      </p:sp>
    </p:spTree>
    <p:extLst>
      <p:ext uri="{BB962C8B-B14F-4D97-AF65-F5344CB8AC3E}">
        <p14:creationId xmlns:p14="http://schemas.microsoft.com/office/powerpoint/2010/main" val="1280806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27</a:t>
            </a:fld>
            <a:endParaRPr lang="en-US"/>
          </a:p>
        </p:txBody>
      </p:sp>
    </p:spTree>
    <p:extLst>
      <p:ext uri="{BB962C8B-B14F-4D97-AF65-F5344CB8AC3E}">
        <p14:creationId xmlns:p14="http://schemas.microsoft.com/office/powerpoint/2010/main" val="1469721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28</a:t>
            </a:fld>
            <a:endParaRPr lang="en-US"/>
          </a:p>
        </p:txBody>
      </p:sp>
    </p:spTree>
    <p:extLst>
      <p:ext uri="{BB962C8B-B14F-4D97-AF65-F5344CB8AC3E}">
        <p14:creationId xmlns:p14="http://schemas.microsoft.com/office/powerpoint/2010/main" val="2832992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19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79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481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32</a:t>
            </a:fld>
            <a:endParaRPr lang="en-US"/>
          </a:p>
        </p:txBody>
      </p:sp>
    </p:spTree>
    <p:extLst>
      <p:ext uri="{BB962C8B-B14F-4D97-AF65-F5344CB8AC3E}">
        <p14:creationId xmlns:p14="http://schemas.microsoft.com/office/powerpoint/2010/main" val="1307463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33</a:t>
            </a:fld>
            <a:endParaRPr lang="en-US"/>
          </a:p>
        </p:txBody>
      </p:sp>
    </p:spTree>
    <p:extLst>
      <p:ext uri="{BB962C8B-B14F-4D97-AF65-F5344CB8AC3E}">
        <p14:creationId xmlns:p14="http://schemas.microsoft.com/office/powerpoint/2010/main" val="4040859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35</a:t>
            </a:fld>
            <a:endParaRPr lang="en-US"/>
          </a:p>
        </p:txBody>
      </p:sp>
    </p:spTree>
    <p:extLst>
      <p:ext uri="{BB962C8B-B14F-4D97-AF65-F5344CB8AC3E}">
        <p14:creationId xmlns:p14="http://schemas.microsoft.com/office/powerpoint/2010/main" val="1213361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36</a:t>
            </a:fld>
            <a:endParaRPr lang="en-US"/>
          </a:p>
        </p:txBody>
      </p:sp>
    </p:spTree>
    <p:extLst>
      <p:ext uri="{BB962C8B-B14F-4D97-AF65-F5344CB8AC3E}">
        <p14:creationId xmlns:p14="http://schemas.microsoft.com/office/powerpoint/2010/main" val="2590560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37</a:t>
            </a:fld>
            <a:endParaRPr lang="en-US"/>
          </a:p>
        </p:txBody>
      </p:sp>
    </p:spTree>
    <p:extLst>
      <p:ext uri="{BB962C8B-B14F-4D97-AF65-F5344CB8AC3E}">
        <p14:creationId xmlns:p14="http://schemas.microsoft.com/office/powerpoint/2010/main" val="2117437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38</a:t>
            </a:fld>
            <a:endParaRPr lang="en-US"/>
          </a:p>
        </p:txBody>
      </p:sp>
    </p:spTree>
    <p:extLst>
      <p:ext uri="{BB962C8B-B14F-4D97-AF65-F5344CB8AC3E}">
        <p14:creationId xmlns:p14="http://schemas.microsoft.com/office/powerpoint/2010/main" val="1732930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39</a:t>
            </a:fld>
            <a:endParaRPr lang="en-US"/>
          </a:p>
        </p:txBody>
      </p:sp>
    </p:spTree>
    <p:extLst>
      <p:ext uri="{BB962C8B-B14F-4D97-AF65-F5344CB8AC3E}">
        <p14:creationId xmlns:p14="http://schemas.microsoft.com/office/powerpoint/2010/main" val="3243264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81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E513A-D5CD-49C2-A479-060BE207EFE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2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a:t>
            </a:fld>
            <a:endParaRPr lang="en-US" dirty="0"/>
          </a:p>
        </p:txBody>
      </p:sp>
    </p:spTree>
    <p:extLst>
      <p:ext uri="{BB962C8B-B14F-4D97-AF65-F5344CB8AC3E}">
        <p14:creationId xmlns:p14="http://schemas.microsoft.com/office/powerpoint/2010/main" val="4290768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666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43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45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4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7</a:t>
            </a:fld>
            <a:endParaRPr lang="en-US"/>
          </a:p>
        </p:txBody>
      </p:sp>
    </p:spTree>
    <p:extLst>
      <p:ext uri="{BB962C8B-B14F-4D97-AF65-F5344CB8AC3E}">
        <p14:creationId xmlns:p14="http://schemas.microsoft.com/office/powerpoint/2010/main" val="2081367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8</a:t>
            </a:fld>
            <a:endParaRPr lang="en-US"/>
          </a:p>
        </p:txBody>
      </p:sp>
    </p:spTree>
    <p:extLst>
      <p:ext uri="{BB962C8B-B14F-4D97-AF65-F5344CB8AC3E}">
        <p14:creationId xmlns:p14="http://schemas.microsoft.com/office/powerpoint/2010/main" val="288399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9</a:t>
            </a:fld>
            <a:endParaRPr lang="en-US"/>
          </a:p>
        </p:txBody>
      </p:sp>
    </p:spTree>
    <p:extLst>
      <p:ext uri="{BB962C8B-B14F-4D97-AF65-F5344CB8AC3E}">
        <p14:creationId xmlns:p14="http://schemas.microsoft.com/office/powerpoint/2010/main" val="3861512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1897" y="5369586"/>
            <a:ext cx="684659" cy="951676"/>
          </a:xfrm>
          <a:prstGeom prst="rect">
            <a:avLst/>
          </a:prstGeom>
        </p:spPr>
      </p:pic>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8/9/2023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587394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2526904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9734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99687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03572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234044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146668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9710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03546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74469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05515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1983614820"/>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172021081"/>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1714762580"/>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4"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Transition</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0A5DC6D4-B4E9-4521-87C4-ADF1F2A553FD}" type="slidenum">
              <a:rPr lang="en-US" altLang="en-US"/>
              <a:pPr>
                <a:defRPr/>
              </a:pPr>
              <a:t>‹#›</a:t>
            </a:fld>
            <a:endParaRPr lang="en-US" altLang="en-US"/>
          </a:p>
        </p:txBody>
      </p:sp>
    </p:spTree>
    <p:extLst>
      <p:ext uri="{BB962C8B-B14F-4D97-AF65-F5344CB8AC3E}">
        <p14:creationId xmlns:p14="http://schemas.microsoft.com/office/powerpoint/2010/main" val="725220991"/>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177784803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891165516"/>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336793491"/>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8/9/2023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BD216F98-6B7B-4838-A4A8-6CDB9FA09C1C}"/>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288150"/>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2339711576"/>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2456742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8/9/2023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52945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51268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8/9/2023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0656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1401281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673305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8/9/2023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99850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744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5053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8/9/2023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28631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A1E5AD5F-1CC2-43CB-B7BB-FAFC72FC09B7}" type="slidenum">
              <a:rPr lang="en-US"/>
              <a:pPr>
                <a:defRPr/>
              </a:pPr>
              <a:t>‹#›</a:t>
            </a:fld>
            <a:endParaRPr lang="en-US"/>
          </a:p>
        </p:txBody>
      </p:sp>
    </p:spTree>
    <p:extLst>
      <p:ext uri="{BB962C8B-B14F-4D97-AF65-F5344CB8AC3E}">
        <p14:creationId xmlns:p14="http://schemas.microsoft.com/office/powerpoint/2010/main" val="1991167092"/>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F2723ECD-18D2-42C5-A687-D4D12932AA95}" type="slidenum">
              <a:rPr lang="en-US"/>
              <a:pPr>
                <a:defRPr/>
              </a:pPr>
              <a:t>‹#›</a:t>
            </a:fld>
            <a:endParaRPr lang="en-US"/>
          </a:p>
        </p:txBody>
      </p:sp>
    </p:spTree>
    <p:extLst>
      <p:ext uri="{BB962C8B-B14F-4D97-AF65-F5344CB8AC3E}">
        <p14:creationId xmlns:p14="http://schemas.microsoft.com/office/powerpoint/2010/main" val="3545775531"/>
      </p:ext>
    </p:extLst>
  </p:cSld>
  <p:clrMapOvr>
    <a:masterClrMapping/>
  </p:clrMapOvr>
  <p:transition spd="slow">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651A2B5A-862D-413C-8676-69321027BFE7}" type="slidenum">
              <a:rPr lang="en-US"/>
              <a:pPr>
                <a:defRPr/>
              </a:pPr>
              <a:t>‹#›</a:t>
            </a:fld>
            <a:endParaRPr lang="en-US"/>
          </a:p>
        </p:txBody>
      </p:sp>
    </p:spTree>
    <p:extLst>
      <p:ext uri="{BB962C8B-B14F-4D97-AF65-F5344CB8AC3E}">
        <p14:creationId xmlns:p14="http://schemas.microsoft.com/office/powerpoint/2010/main" val="3794434863"/>
      </p:ext>
    </p:extLst>
  </p:cSld>
  <p:clrMapOvr>
    <a:masterClrMapping/>
  </p:clrMapOvr>
  <p:transition spd="slow">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2301" y="1879600"/>
            <a:ext cx="5518151" cy="4116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3651" y="1879600"/>
            <a:ext cx="5520267" cy="4116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C56D5153-C727-48BB-B94C-A83768FADDE3}" type="slidenum">
              <a:rPr lang="en-US"/>
              <a:pPr>
                <a:defRPr/>
              </a:pPr>
              <a:t>‹#›</a:t>
            </a:fld>
            <a:endParaRPr lang="en-US"/>
          </a:p>
        </p:txBody>
      </p:sp>
    </p:spTree>
    <p:extLst>
      <p:ext uri="{BB962C8B-B14F-4D97-AF65-F5344CB8AC3E}">
        <p14:creationId xmlns:p14="http://schemas.microsoft.com/office/powerpoint/2010/main" val="3862139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582400" y="109539"/>
            <a:ext cx="499533" cy="365125"/>
          </a:xfrm>
          <a:prstGeom prst="rect">
            <a:avLst/>
          </a:prstGeom>
        </p:spPr>
        <p:txBody>
          <a:bodyPr/>
          <a:lstStyle>
            <a:defPPr>
              <a:defRPr lang="en-US"/>
            </a:defPPr>
            <a:lvl1pPr marL="0" algn="l" defTabSz="457200" rtl="0" eaLnBrk="1" latinLnBrk="0" hangingPunct="1">
              <a:defRPr sz="13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C7F96C7B-85DC-49B4-BA82-7E92CD085FF4}" type="slidenum">
              <a:rPr lang="en-US" sz="1400" b="1" smtClean="0"/>
              <a:pPr algn="r">
                <a:defRPr/>
              </a:pPr>
              <a:t>‹#›</a:t>
            </a:fld>
            <a:endParaRPr lang="en-US" sz="1400" b="1" dirty="0"/>
          </a:p>
        </p:txBody>
      </p:sp>
      <p:sp>
        <p:nvSpPr>
          <p:cNvPr id="2" name="Title 1"/>
          <p:cNvSpPr>
            <a:spLocks noGrp="1"/>
          </p:cNvSpPr>
          <p:nvPr>
            <p:ph type="title"/>
          </p:nvPr>
        </p:nvSpPr>
        <p:spPr>
          <a:xfrm>
            <a:off x="609601" y="474579"/>
            <a:ext cx="10895659" cy="528638"/>
          </a:xfrm>
        </p:spPr>
        <p:txBody>
          <a:bodyPr>
            <a:normAutofit/>
          </a:bodyPr>
          <a:lstStyle>
            <a:lvl1pPr algn="l">
              <a:defRPr sz="4000" b="1">
                <a:solidFill>
                  <a:srgbClr val="004987"/>
                </a:solidFill>
              </a:defRPr>
            </a:lvl1pPr>
          </a:lstStyle>
          <a:p>
            <a:r>
              <a:rPr lang="en-US" dirty="0"/>
              <a:t>Click to edit Master title style</a:t>
            </a:r>
          </a:p>
        </p:txBody>
      </p:sp>
      <p:sp>
        <p:nvSpPr>
          <p:cNvPr id="3" name="Content Placeholder 2"/>
          <p:cNvSpPr>
            <a:spLocks noGrp="1"/>
          </p:cNvSpPr>
          <p:nvPr>
            <p:ph idx="1"/>
          </p:nvPr>
        </p:nvSpPr>
        <p:spPr>
          <a:xfrm>
            <a:off x="609600" y="1363580"/>
            <a:ext cx="10972800" cy="4465052"/>
          </a:xfrm>
        </p:spPr>
        <p:txBody>
          <a:bodyPr/>
          <a:lstStyle>
            <a:lvl1pPr>
              <a:buClr>
                <a:srgbClr val="C33026"/>
              </a:buClr>
              <a:defRPr b="1"/>
            </a:lvl1pPr>
            <a:lvl3pPr>
              <a:buClr>
                <a:srgbClr val="004987"/>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2623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2"/>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3" y="2495446"/>
            <a:ext cx="10993547"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8"/>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7944" y="600051"/>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1897" y="5369587"/>
            <a:ext cx="684659" cy="951676"/>
          </a:xfrm>
          <a:prstGeom prst="rect">
            <a:avLst/>
          </a:prstGeom>
        </p:spPr>
      </p:pic>
    </p:spTree>
    <p:extLst>
      <p:ext uri="{BB962C8B-B14F-4D97-AF65-F5344CB8AC3E}">
        <p14:creationId xmlns:p14="http://schemas.microsoft.com/office/powerpoint/2010/main" val="2629338814"/>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4" y="2180498"/>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7"/>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0417" y="6064503"/>
            <a:ext cx="1830967" cy="580832"/>
          </a:xfrm>
          <a:prstGeom prst="rect">
            <a:avLst/>
          </a:prstGeom>
        </p:spPr>
      </p:pic>
    </p:spTree>
    <p:extLst>
      <p:ext uri="{BB962C8B-B14F-4D97-AF65-F5344CB8AC3E}">
        <p14:creationId xmlns:p14="http://schemas.microsoft.com/office/powerpoint/2010/main" val="3328884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5"/>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8"/>
            <a:ext cx="11029615" cy="600556"/>
          </a:xfrm>
        </p:spPr>
        <p:txBody>
          <a:bodyPr anchor="t">
            <a:normAutofit/>
          </a:bodyPr>
          <a:lstStyle>
            <a:lvl1pPr marL="0" indent="0" algn="l">
              <a:buNone/>
              <a:defRPr sz="1800" cap="all">
                <a:solidFill>
                  <a:schemeClr val="accent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8/9/2023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0598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8/9/2023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8666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20" y="2250892"/>
            <a:ext cx="5087075" cy="536005"/>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7" y="2250892"/>
            <a:ext cx="5087073" cy="553373"/>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8/9/2023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10354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626" y="6041605"/>
            <a:ext cx="1828959" cy="579171"/>
          </a:xfrm>
          <a:prstGeom prst="rect">
            <a:avLst/>
          </a:prstGeom>
        </p:spPr>
      </p:pic>
    </p:spTree>
    <p:extLst>
      <p:ext uri="{BB962C8B-B14F-4D97-AF65-F5344CB8AC3E}">
        <p14:creationId xmlns:p14="http://schemas.microsoft.com/office/powerpoint/2010/main" val="3079426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601" y="5994257"/>
            <a:ext cx="1828959" cy="579171"/>
          </a:xfrm>
          <a:prstGeom prst="rect">
            <a:avLst/>
          </a:prstGeom>
        </p:spPr>
      </p:pic>
    </p:spTree>
    <p:extLst>
      <p:ext uri="{BB962C8B-B14F-4D97-AF65-F5344CB8AC3E}">
        <p14:creationId xmlns:p14="http://schemas.microsoft.com/office/powerpoint/2010/main" val="100854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4"/>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5"/>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100">
                <a:solidFill>
                  <a:schemeClr val="bg1"/>
                </a:solidFill>
              </a:defRPr>
            </a:lvl1pPr>
            <a:lvl2pPr marL="457189" indent="0">
              <a:buNone/>
              <a:defRPr sz="11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8/9/2023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4424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9"/>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6"/>
            <a:ext cx="11290859"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483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5337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4" y="5956138"/>
            <a:ext cx="1328141" cy="365125"/>
          </a:xfrm>
        </p:spPr>
        <p:txBody>
          <a:bodyPr/>
          <a:lstStyle>
            <a:lvl1pPr>
              <a:defRPr>
                <a:solidFill>
                  <a:schemeClr val="accent1">
                    <a:lumMod val="75000"/>
                    <a:lumOff val="25000"/>
                  </a:schemeClr>
                </a:solidFill>
              </a:defRPr>
            </a:lvl1pPr>
          </a:lstStyle>
          <a:p>
            <a:fld id="{832A0D10-1C02-40CB-A684-779709F45FE8}" type="datetime1">
              <a:rPr lang="en-US" smtClean="0"/>
              <a:t>8/9/2023</a:t>
            </a:fld>
            <a:endParaRPr lang="en-US" dirty="0"/>
          </a:p>
        </p:txBody>
      </p:sp>
      <p:sp>
        <p:nvSpPr>
          <p:cNvPr id="5" name="Footer Placeholder 4"/>
          <p:cNvSpPr>
            <a:spLocks noGrp="1"/>
          </p:cNvSpPr>
          <p:nvPr>
            <p:ph type="ftr" sz="quarter" idx="11"/>
          </p:nvPr>
        </p:nvSpPr>
        <p:spPr>
          <a:xfrm>
            <a:off x="774925" y="5951812"/>
            <a:ext cx="7896279" cy="365125"/>
          </a:xfrm>
        </p:spPr>
        <p:txBody>
          <a:bodyPr/>
          <a:lstStyle/>
          <a:p>
            <a:endParaRPr lang="en-US" dirty="0"/>
          </a:p>
        </p:txBody>
      </p:sp>
      <p:sp>
        <p:nvSpPr>
          <p:cNvPr id="6" name="Slide Number Placeholder 5"/>
          <p:cNvSpPr>
            <a:spLocks noGrp="1"/>
          </p:cNvSpPr>
          <p:nvPr>
            <p:ph type="sldNum" sz="quarter" idx="12"/>
          </p:nvPr>
        </p:nvSpPr>
        <p:spPr>
          <a:xfrm>
            <a:off x="10446616" y="5956138"/>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60107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1BE74FC7-D6A9-46C5-81D9-8F585BE86C4B}" type="slidenum">
              <a:rPr lang="en-US" altLang="en-US"/>
              <a:pPr>
                <a:defRPr/>
              </a:pPr>
              <a:t>‹#›</a:t>
            </a:fld>
            <a:endParaRPr lang="en-US" altLang="en-US"/>
          </a:p>
        </p:txBody>
      </p:sp>
    </p:spTree>
    <p:extLst>
      <p:ext uri="{BB962C8B-B14F-4D97-AF65-F5344CB8AC3E}">
        <p14:creationId xmlns:p14="http://schemas.microsoft.com/office/powerpoint/2010/main" val="2616123195"/>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1BE74FC7-D6A9-46C5-81D9-8F585BE86C4B}" type="slidenum">
              <a:rPr lang="en-US" altLang="en-US"/>
              <a:pPr>
                <a:defRPr/>
              </a:pPr>
              <a:t>‹#›</a:t>
            </a:fld>
            <a:endParaRPr lang="en-US" altLang="en-US"/>
          </a:p>
        </p:txBody>
      </p:sp>
    </p:spTree>
    <p:extLst>
      <p:ext uri="{BB962C8B-B14F-4D97-AF65-F5344CB8AC3E}">
        <p14:creationId xmlns:p14="http://schemas.microsoft.com/office/powerpoint/2010/main" val="310160382"/>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1BE74FC7-D6A9-46C5-81D9-8F585BE86C4B}" type="slidenum">
              <a:rPr lang="en-US" altLang="en-US"/>
              <a:pPr>
                <a:defRPr/>
              </a:pPr>
              <a:t>‹#›</a:t>
            </a:fld>
            <a:endParaRPr lang="en-US" altLang="en-US"/>
          </a:p>
        </p:txBody>
      </p:sp>
    </p:spTree>
    <p:extLst>
      <p:ext uri="{BB962C8B-B14F-4D97-AF65-F5344CB8AC3E}">
        <p14:creationId xmlns:p14="http://schemas.microsoft.com/office/powerpoint/2010/main" val="3523104674"/>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2"/>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3" y="2495446"/>
            <a:ext cx="10993547"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8"/>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1"/>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7"/>
            <a:ext cx="684659" cy="951676"/>
          </a:xfrm>
          <a:prstGeom prst="rect">
            <a:avLst/>
          </a:prstGeom>
        </p:spPr>
      </p:pic>
    </p:spTree>
    <p:extLst>
      <p:ext uri="{BB962C8B-B14F-4D97-AF65-F5344CB8AC3E}">
        <p14:creationId xmlns:p14="http://schemas.microsoft.com/office/powerpoint/2010/main" val="1729598146"/>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4" y="2180498"/>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7"/>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7" y="6064503"/>
            <a:ext cx="1830967" cy="580832"/>
          </a:xfrm>
          <a:prstGeom prst="rect">
            <a:avLst/>
          </a:prstGeom>
        </p:spPr>
      </p:pic>
    </p:spTree>
    <p:extLst>
      <p:ext uri="{BB962C8B-B14F-4D97-AF65-F5344CB8AC3E}">
        <p14:creationId xmlns:p14="http://schemas.microsoft.com/office/powerpoint/2010/main" val="3955378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5"/>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8"/>
            <a:ext cx="11029615" cy="600556"/>
          </a:xfrm>
        </p:spPr>
        <p:txBody>
          <a:bodyPr anchor="t">
            <a:normAutofit/>
          </a:bodyPr>
          <a:lstStyle>
            <a:lvl1pPr marL="0" indent="0" algn="l">
              <a:buNone/>
              <a:defRPr sz="1800" cap="all">
                <a:solidFill>
                  <a:schemeClr val="accent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8/9/2023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11618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30116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20" y="2250892"/>
            <a:ext cx="5087075" cy="536005"/>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7" y="2250892"/>
            <a:ext cx="5087073" cy="553373"/>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8/9/2023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1715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6" y="6041605"/>
            <a:ext cx="1828959" cy="579171"/>
          </a:xfrm>
          <a:prstGeom prst="rect">
            <a:avLst/>
          </a:prstGeom>
        </p:spPr>
      </p:pic>
    </p:spTree>
    <p:extLst>
      <p:ext uri="{BB962C8B-B14F-4D97-AF65-F5344CB8AC3E}">
        <p14:creationId xmlns:p14="http://schemas.microsoft.com/office/powerpoint/2010/main" val="4107721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601" y="5994257"/>
            <a:ext cx="1828959" cy="579171"/>
          </a:xfrm>
          <a:prstGeom prst="rect">
            <a:avLst/>
          </a:prstGeom>
        </p:spPr>
      </p:pic>
    </p:spTree>
    <p:extLst>
      <p:ext uri="{BB962C8B-B14F-4D97-AF65-F5344CB8AC3E}">
        <p14:creationId xmlns:p14="http://schemas.microsoft.com/office/powerpoint/2010/main" val="971653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4"/>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5"/>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100">
                <a:solidFill>
                  <a:schemeClr val="bg1"/>
                </a:solidFill>
              </a:defRPr>
            </a:lvl1pPr>
            <a:lvl2pPr marL="457189" indent="0">
              <a:buNone/>
              <a:defRPr sz="11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8/9/2023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071745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9"/>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6"/>
            <a:ext cx="11290859"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58059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599" y="5994257"/>
            <a:ext cx="1828959" cy="57917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044988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4" y="5956138"/>
            <a:ext cx="1328141" cy="365125"/>
          </a:xfrm>
        </p:spPr>
        <p:txBody>
          <a:bodyPr/>
          <a:lstStyle>
            <a:lvl1pPr>
              <a:defRPr>
                <a:solidFill>
                  <a:schemeClr val="accent1">
                    <a:lumMod val="75000"/>
                    <a:lumOff val="25000"/>
                  </a:schemeClr>
                </a:solidFill>
              </a:defRPr>
            </a:lvl1pPr>
          </a:lstStyle>
          <a:p>
            <a:fld id="{832A0D10-1C02-40CB-A684-779709F45FE8}" type="datetime1">
              <a:rPr lang="en-US" smtClean="0"/>
              <a:t>8/9/2023</a:t>
            </a:fld>
            <a:endParaRPr lang="en-US" dirty="0"/>
          </a:p>
        </p:txBody>
      </p:sp>
      <p:sp>
        <p:nvSpPr>
          <p:cNvPr id="5" name="Footer Placeholder 4"/>
          <p:cNvSpPr>
            <a:spLocks noGrp="1"/>
          </p:cNvSpPr>
          <p:nvPr>
            <p:ph type="ftr" sz="quarter" idx="11"/>
          </p:nvPr>
        </p:nvSpPr>
        <p:spPr>
          <a:xfrm>
            <a:off x="774925" y="5951812"/>
            <a:ext cx="7896279" cy="365125"/>
          </a:xfrm>
        </p:spPr>
        <p:txBody>
          <a:bodyPr/>
          <a:lstStyle/>
          <a:p>
            <a:endParaRPr lang="en-US" dirty="0"/>
          </a:p>
        </p:txBody>
      </p:sp>
      <p:sp>
        <p:nvSpPr>
          <p:cNvPr id="6" name="Slide Number Placeholder 5"/>
          <p:cNvSpPr>
            <a:spLocks noGrp="1"/>
          </p:cNvSpPr>
          <p:nvPr>
            <p:ph type="sldNum" sz="quarter" idx="12"/>
          </p:nvPr>
        </p:nvSpPr>
        <p:spPr>
          <a:xfrm>
            <a:off x="10446616" y="5956138"/>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1995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r>
              <a:rPr lang="en-US" dirty="0"/>
              <a:t>JAN </a:t>
            </a:r>
            <a:r>
              <a:rPr lang="en-US" cap="none" dirty="0"/>
              <a:t>is a service of the U.S. Department of Labor’s Office of Disability Employment Policy/ODEP.</a:t>
            </a:r>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093636121"/>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30320555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82228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14833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8E1A0-F19E-43ED-A9FD-BBBB6365A0B1}" type="datetime1">
              <a:rPr lang="en-US" smtClean="0"/>
              <a:t>8/9/2023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30106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10834831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36210773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8/9/2023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264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8/9/2023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92165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93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8/9/2023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18556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4D98D1BA-2478-40B5-9DFA-9E617D8EE9D1}" type="slidenum">
              <a:rPr lang="en-US" altLang="en-US"/>
              <a:pPr>
                <a:defRPr/>
              </a:pPr>
              <a:t>‹#›</a:t>
            </a:fld>
            <a:endParaRPr lang="en-US" altLang="en-US"/>
          </a:p>
        </p:txBody>
      </p:sp>
      <p:sp>
        <p:nvSpPr>
          <p:cNvPr id="6" name="Title Placeholder 11">
            <a:extLst>
              <a:ext uri="{FF2B5EF4-FFF2-40B4-BE49-F238E27FC236}">
                <a16:creationId xmlns:a16="http://schemas.microsoft.com/office/drawing/2014/main" id="{0D63D7AD-9997-4CF3-BF07-E73A14B4C668}"/>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2537961065"/>
      </p:ext>
    </p:extLst>
  </p:cSld>
  <p:clrMapOvr>
    <a:masterClrMapping/>
  </p:clrMapOvr>
  <p:transition spd="slow">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1">
            <a:extLst>
              <a:ext uri="{FF2B5EF4-FFF2-40B4-BE49-F238E27FC236}">
                <a16:creationId xmlns:a16="http://schemas.microsoft.com/office/drawing/2014/main" id="{05210562-C19F-41A9-8738-4FE2939E26B6}"/>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250633369"/>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44.xml"/><Relationship Id="rId7" Type="http://schemas.openxmlformats.org/officeDocument/2006/relationships/image" Target="../media/image10.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1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8/9/2023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7661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85" r:id="rId16"/>
    <p:sldLayoutId id="2147483698" r:id="rId17"/>
    <p:sldLayoutId id="2147483702" r:id="rId18"/>
    <p:sldLayoutId id="2147483703" r:id="rId19"/>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8/9/2023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5422453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6" descr="template.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30163"/>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11480800" y="6492876"/>
            <a:ext cx="711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panose="020B0604020202020204" pitchFamily="34" charset="0"/>
                <a:cs typeface="Arial" panose="020B0604020202020204" pitchFamily="34" charset="0"/>
              </a:defRPr>
            </a:lvl1pPr>
          </a:lstStyle>
          <a:p>
            <a:pPr>
              <a:defRPr/>
            </a:pPr>
            <a:fld id="{3A4603E7-B705-4257-AD37-4836439CD03B}" type="slidenum">
              <a:rPr lang="en-US"/>
              <a:pPr>
                <a:defRPr/>
              </a:pPr>
              <a:t>‹#›</a:t>
            </a:fld>
            <a:endParaRPr lang="en-US"/>
          </a:p>
        </p:txBody>
      </p:sp>
      <p:sp>
        <p:nvSpPr>
          <p:cNvPr id="14" name="Rectangle 13"/>
          <p:cNvSpPr/>
          <p:nvPr userDrawn="1"/>
        </p:nvSpPr>
        <p:spPr>
          <a:xfrm>
            <a:off x="812800" y="228600"/>
            <a:ext cx="10972800" cy="5715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077" name="Oval 41"/>
          <p:cNvSpPr>
            <a:spLocks noChangeArrowheads="1"/>
          </p:cNvSpPr>
          <p:nvPr userDrawn="1"/>
        </p:nvSpPr>
        <p:spPr bwMode="gray">
          <a:xfrm>
            <a:off x="393700" y="1295401"/>
            <a:ext cx="1320800" cy="989013"/>
          </a:xfrm>
          <a:prstGeom prst="ellipse">
            <a:avLst/>
          </a:prstGeom>
          <a:solidFill>
            <a:schemeClr val="bg1">
              <a:alpha val="7097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sz="1800">
              <a:solidFill>
                <a:srgbClr val="000000"/>
              </a:solidFill>
              <a:latin typeface="Calibri" panose="020F0502020204030204" pitchFamily="34" charset="0"/>
            </a:endParaRPr>
          </a:p>
        </p:txBody>
      </p:sp>
      <p:sp>
        <p:nvSpPr>
          <p:cNvPr id="10" name="Rectangle 9"/>
          <p:cNvSpPr/>
          <p:nvPr userDrawn="1"/>
        </p:nvSpPr>
        <p:spPr>
          <a:xfrm>
            <a:off x="393700" y="1762125"/>
            <a:ext cx="812800" cy="4333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1271" name="Text Placeholder 2"/>
          <p:cNvSpPr>
            <a:spLocks noGrp="1"/>
          </p:cNvSpPr>
          <p:nvPr userDrawn="1">
            <p:ph type="body" idx="1"/>
          </p:nvPr>
        </p:nvSpPr>
        <p:spPr bwMode="auto">
          <a:xfrm>
            <a:off x="1117600" y="1295400"/>
            <a:ext cx="104648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pic>
        <p:nvPicPr>
          <p:cNvPr id="11272" name="Picture 20" descr="odeplogo2.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04800" y="6172200"/>
            <a:ext cx="72813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bwMode="auto">
          <a:xfrm>
            <a:off x="596901" y="381000"/>
            <a:ext cx="7937500"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pic>
        <p:nvPicPr>
          <p:cNvPr id="11274" name="Picture 11" descr="JAN Logo&#10;&#10;Job Accommodation Network"/>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229601" y="384176"/>
            <a:ext cx="3333751"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itle Placeholder 11"/>
          <p:cNvSpPr>
            <a:spLocks noGrp="1"/>
          </p:cNvSpPr>
          <p:nvPr userDrawn="1">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35597610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ransition spd="slow">
    <p:zoom/>
  </p:transition>
  <p:hf hdr="0" ftr="0" dt="0"/>
  <p:txStyles>
    <p:title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3" y="5956138"/>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8/9/2023</a:t>
            </a:fld>
            <a:endParaRPr lang="en-US" dirty="0"/>
          </a:p>
        </p:txBody>
      </p:sp>
      <p:sp>
        <p:nvSpPr>
          <p:cNvPr id="5" name="Footer Placeholder 4"/>
          <p:cNvSpPr>
            <a:spLocks noGrp="1"/>
          </p:cNvSpPr>
          <p:nvPr>
            <p:ph type="ftr" sz="quarter" idx="3"/>
          </p:nvPr>
        </p:nvSpPr>
        <p:spPr>
          <a:xfrm>
            <a:off x="581192" y="5951812"/>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1" y="5956138"/>
            <a:ext cx="1052511"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1111884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hf hdr="0" ftr="0" dt="0"/>
  <p:txStyles>
    <p:titleStyle>
      <a:lvl1pPr algn="l" defTabSz="457189"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3" y="5956138"/>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8/9/2023</a:t>
            </a:fld>
            <a:endParaRPr lang="en-US" dirty="0"/>
          </a:p>
        </p:txBody>
      </p:sp>
      <p:sp>
        <p:nvSpPr>
          <p:cNvPr id="5" name="Footer Placeholder 4"/>
          <p:cNvSpPr>
            <a:spLocks noGrp="1"/>
          </p:cNvSpPr>
          <p:nvPr>
            <p:ph type="ftr" sz="quarter" idx="3"/>
          </p:nvPr>
        </p:nvSpPr>
        <p:spPr>
          <a:xfrm>
            <a:off x="581192" y="5951812"/>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1" y="5956138"/>
            <a:ext cx="1052511"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4570288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lvl1pPr algn="l" defTabSz="457189"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8/9/2023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2574635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askjan.org/concerns/State-Vocational-Rehabilitation-Agencies.cfm" TargetMode="External"/><Relationship Id="rId7" Type="http://schemas.openxmlformats.org/officeDocument/2006/relationships/hyperlink" Target="https://askjan.org/topics/tech.cfm" TargetMode="External"/><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qiat.org/" TargetMode="External"/><Relationship Id="rId5" Type="http://schemas.openxmlformats.org/officeDocument/2006/relationships/hyperlink" Target="https://www.resna.org/" TargetMode="External"/><Relationship Id="rId4" Type="http://schemas.openxmlformats.org/officeDocument/2006/relationships/hyperlink" Target="https://askjan.org/concerns/State-Assistive-Technology-Projects.cf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askjan.org/solutions/Full-Spectrum-or-Natural-Lighting-Products.cfm" TargetMode="External"/><Relationship Id="rId3" Type="http://schemas.openxmlformats.org/officeDocument/2006/relationships/image" Target="../media/image49.png"/><Relationship Id="rId7" Type="http://schemas.openxmlformats.org/officeDocument/2006/relationships/hyperlink" Target="https://askjan.org/solutions/Headsets.cfm" TargetMode="External"/><Relationship Id="rId2" Type="http://schemas.openxmlformats.org/officeDocument/2006/relationships/image" Target="../media/image48.png"/><Relationship Id="rId1" Type="http://schemas.openxmlformats.org/officeDocument/2006/relationships/slideLayout" Target="../slideLayouts/slideLayout62.xml"/><Relationship Id="rId6" Type="http://schemas.openxmlformats.org/officeDocument/2006/relationships/hyperlink" Target="https://askjan.org/solutions/Environmental-Sound-Machines-Tinnitus-Maskers-White-Noise-Machines.cfm" TargetMode="External"/><Relationship Id="rId5" Type="http://schemas.openxmlformats.org/officeDocument/2006/relationships/hyperlink" Target="https://askjan.org/solutions/Voice-Recorders.cfm" TargetMode="External"/><Relationship Id="rId4" Type="http://schemas.openxmlformats.org/officeDocument/2006/relationships/image" Target="../media/image50.png"/><Relationship Id="rId9" Type="http://schemas.openxmlformats.org/officeDocument/2006/relationships/hyperlink" Target="https://askjan.org/solutions/Smart-Watches.cf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hyperlink" Target="https://askjan.org/events/Trainings.cf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603F-415C-4735-A489-3C793DEF27EE}"/>
              </a:ext>
            </a:extLst>
          </p:cNvPr>
          <p:cNvSpPr>
            <a:spLocks noGrp="1"/>
          </p:cNvSpPr>
          <p:nvPr>
            <p:ph type="ctrTitle"/>
          </p:nvPr>
        </p:nvSpPr>
        <p:spPr>
          <a:xfrm>
            <a:off x="581188" y="1635859"/>
            <a:ext cx="10993549" cy="1321936"/>
          </a:xfrm>
        </p:spPr>
        <p:txBody>
          <a:bodyPr>
            <a:noAutofit/>
          </a:bodyPr>
          <a:lstStyle/>
          <a:p>
            <a:r>
              <a:rPr lang="en-US" sz="3200" dirty="0"/>
              <a:t>Accommodation and Compliance Webcast Series:</a:t>
            </a:r>
            <a:br>
              <a:rPr lang="en-US" sz="3200" dirty="0"/>
            </a:br>
            <a:r>
              <a:rPr lang="en-US" sz="3200" dirty="0"/>
              <a:t>AT Update – what’s new in 2023</a:t>
            </a:r>
          </a:p>
        </p:txBody>
      </p:sp>
      <p:sp>
        <p:nvSpPr>
          <p:cNvPr id="3" name="Subtitle 2">
            <a:extLst>
              <a:ext uri="{FF2B5EF4-FFF2-40B4-BE49-F238E27FC236}">
                <a16:creationId xmlns:a16="http://schemas.microsoft.com/office/drawing/2014/main" id="{773B7CA3-0060-4837-84FC-0E5575398655}"/>
              </a:ext>
            </a:extLst>
          </p:cNvPr>
          <p:cNvSpPr>
            <a:spLocks noGrp="1"/>
          </p:cNvSpPr>
          <p:nvPr>
            <p:ph type="subTitle" idx="1"/>
          </p:nvPr>
        </p:nvSpPr>
        <p:spPr>
          <a:xfrm>
            <a:off x="581191" y="3156806"/>
            <a:ext cx="10993546" cy="743400"/>
          </a:xfrm>
        </p:spPr>
        <p:txBody>
          <a:bodyPr>
            <a:noAutofit/>
          </a:bodyPr>
          <a:lstStyle/>
          <a:p>
            <a:pPr>
              <a:lnSpc>
                <a:spcPct val="150000"/>
              </a:lnSpc>
            </a:pPr>
            <a:r>
              <a:rPr lang="en-US" sz="1800" cap="none" dirty="0">
                <a:solidFill>
                  <a:schemeClr val="bg1"/>
                </a:solidFill>
                <a:latin typeface="Arial Nova" panose="020B0504020202020204" pitchFamily="34" charset="0"/>
              </a:rPr>
              <a:t>Teresa Goddard, Lead Consultant, Assistive Technology Services &amp; Sensory Team Lead</a:t>
            </a:r>
            <a:br>
              <a:rPr lang="en-US" sz="1800" cap="none" dirty="0">
                <a:solidFill>
                  <a:schemeClr val="bg1"/>
                </a:solidFill>
                <a:latin typeface="Arial Nova" panose="020B0504020202020204" pitchFamily="34" charset="0"/>
              </a:rPr>
            </a:br>
            <a:r>
              <a:rPr lang="en-US" sz="1800" cap="none" dirty="0">
                <a:solidFill>
                  <a:schemeClr val="bg1"/>
                </a:solidFill>
                <a:latin typeface="Arial Nova" panose="020B0504020202020204" pitchFamily="34" charset="0"/>
              </a:rPr>
              <a:t>Matthew McCord, Motor Team Senior Consultant</a:t>
            </a:r>
            <a:br>
              <a:rPr lang="en-US" sz="1800" cap="none" dirty="0">
                <a:solidFill>
                  <a:schemeClr val="bg1"/>
                </a:solidFill>
                <a:latin typeface="Arial Nova" panose="020B0504020202020204" pitchFamily="34" charset="0"/>
              </a:rPr>
            </a:br>
            <a:r>
              <a:rPr lang="en-US" sz="1800" cap="none">
                <a:solidFill>
                  <a:schemeClr val="bg1"/>
                </a:solidFill>
                <a:latin typeface="Arial Nova" panose="020B0504020202020204" pitchFamily="34" charset="0"/>
              </a:rPr>
              <a:t>Jose Gonzalez </a:t>
            </a:r>
            <a:r>
              <a:rPr lang="en-US" sz="1800" cap="none" dirty="0">
                <a:solidFill>
                  <a:schemeClr val="bg1"/>
                </a:solidFill>
                <a:latin typeface="Arial Nova" panose="020B0504020202020204" pitchFamily="34" charset="0"/>
              </a:rPr>
              <a:t>Lopez, Sensory &amp; Motor Team Consultant</a:t>
            </a:r>
          </a:p>
        </p:txBody>
      </p:sp>
      <p:sp>
        <p:nvSpPr>
          <p:cNvPr id="5" name="Footer Placeholder 4">
            <a:extLst>
              <a:ext uri="{FF2B5EF4-FFF2-40B4-BE49-F238E27FC236}">
                <a16:creationId xmlns:a16="http://schemas.microsoft.com/office/drawing/2014/main" id="{B14FD746-51A6-4CE2-91D6-110B346F61C7}"/>
              </a:ext>
            </a:extLst>
          </p:cNvPr>
          <p:cNvSpPr>
            <a:spLocks noGrp="1"/>
          </p:cNvSpPr>
          <p:nvPr>
            <p:ph type="ftr" sz="quarter" idx="11"/>
          </p:nvPr>
        </p:nvSpPr>
        <p:spPr/>
        <p:txBody>
          <a:bodyPr/>
          <a:lstStyle/>
          <a:p>
            <a:r>
              <a:rPr lang="en-US" sz="1400" b="0" cap="none" dirty="0">
                <a:latin typeface="Arial Nova" panose="020B0504020202020204" pitchFamily="34" charset="0"/>
              </a:rPr>
              <a:t>JAN is a service of the U.S. Department of Labor’s Office of Disability Employment Policy/ODEP.  </a:t>
            </a:r>
            <a:endParaRPr lang="en-US" sz="1400" b="0" dirty="0">
              <a:latin typeface="Arial Nova" panose="020B0504020202020204" pitchFamily="34" charset="0"/>
            </a:endParaRPr>
          </a:p>
        </p:txBody>
      </p:sp>
    </p:spTree>
    <p:extLst>
      <p:ext uri="{BB962C8B-B14F-4D97-AF65-F5344CB8AC3E}">
        <p14:creationId xmlns:p14="http://schemas.microsoft.com/office/powerpoint/2010/main" val="183999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66D0-5F25-452A-A6BE-E9F62D12DDCE}"/>
              </a:ext>
            </a:extLst>
          </p:cNvPr>
          <p:cNvSpPr>
            <a:spLocks noGrp="1"/>
          </p:cNvSpPr>
          <p:nvPr>
            <p:ph type="title"/>
          </p:nvPr>
        </p:nvSpPr>
        <p:spPr>
          <a:xfrm>
            <a:off x="581192" y="702156"/>
            <a:ext cx="11029616" cy="1013800"/>
          </a:xfrm>
        </p:spPr>
        <p:txBody>
          <a:bodyPr>
            <a:normAutofit/>
          </a:bodyPr>
          <a:lstStyle/>
          <a:p>
            <a:r>
              <a:rPr lang="en-US" dirty="0"/>
              <a:t>Combine Options for Effective Accommodations</a:t>
            </a:r>
          </a:p>
        </p:txBody>
      </p:sp>
      <p:sp>
        <p:nvSpPr>
          <p:cNvPr id="3" name="Content Placeholder 2">
            <a:extLst>
              <a:ext uri="{FF2B5EF4-FFF2-40B4-BE49-F238E27FC236}">
                <a16:creationId xmlns:a16="http://schemas.microsoft.com/office/drawing/2014/main" id="{616AD137-D597-4EF9-ADAB-6889B0D161DA}"/>
              </a:ext>
            </a:extLst>
          </p:cNvPr>
          <p:cNvSpPr>
            <a:spLocks noGrp="1"/>
          </p:cNvSpPr>
          <p:nvPr>
            <p:ph idx="1"/>
          </p:nvPr>
        </p:nvSpPr>
        <p:spPr>
          <a:xfrm>
            <a:off x="581192" y="1871133"/>
            <a:ext cx="7729091" cy="4986867"/>
          </a:xfrm>
        </p:spPr>
        <p:txBody>
          <a:bodyPr>
            <a:noAutofit/>
          </a:bodyPr>
          <a:lstStyle/>
          <a:p>
            <a:pPr marL="347463" lvl="1" indent="-347463">
              <a:spcBef>
                <a:spcPts val="576"/>
              </a:spcBef>
              <a:defRPr/>
            </a:pPr>
            <a:r>
              <a:rPr lang="en-US" altLang="en-US" sz="2200" dirty="0">
                <a:latin typeface="Arial Nova" panose="020B0504020202020204" pitchFamily="34" charset="0"/>
              </a:rPr>
              <a:t>Making existing facilities accessible and useable</a:t>
            </a:r>
          </a:p>
          <a:p>
            <a:pPr marL="347463" lvl="1" indent="-347463">
              <a:spcBef>
                <a:spcPts val="576"/>
              </a:spcBef>
              <a:defRPr/>
            </a:pPr>
            <a:r>
              <a:rPr lang="en-US" altLang="en-US" sz="2200" dirty="0">
                <a:latin typeface="Arial Nova" panose="020B0504020202020204" pitchFamily="34" charset="0"/>
              </a:rPr>
              <a:t>Job restructuring</a:t>
            </a:r>
          </a:p>
          <a:p>
            <a:pPr marL="347463" lvl="1" indent="-347463">
              <a:spcBef>
                <a:spcPts val="576"/>
              </a:spcBef>
              <a:defRPr/>
            </a:pPr>
            <a:r>
              <a:rPr lang="en-US" altLang="en-US" sz="2200" dirty="0">
                <a:latin typeface="Arial Nova" panose="020B0504020202020204" pitchFamily="34" charset="0"/>
              </a:rPr>
              <a:t>Flexible or modified work schedules</a:t>
            </a:r>
          </a:p>
          <a:p>
            <a:pPr marL="347463" lvl="1" indent="-347463">
              <a:spcBef>
                <a:spcPts val="576"/>
              </a:spcBef>
              <a:defRPr/>
            </a:pPr>
            <a:r>
              <a:rPr lang="en-US" altLang="en-US" sz="2200" dirty="0">
                <a:latin typeface="Arial Nova" panose="020B0504020202020204" pitchFamily="34" charset="0"/>
              </a:rPr>
              <a:t>Modifying policies</a:t>
            </a:r>
          </a:p>
          <a:p>
            <a:pPr marL="347463" lvl="1" indent="-347463">
              <a:spcBef>
                <a:spcPts val="576"/>
              </a:spcBef>
              <a:defRPr/>
            </a:pPr>
            <a:r>
              <a:rPr lang="en-US" altLang="en-US" sz="2200" dirty="0">
                <a:latin typeface="Arial Nova" panose="020B0504020202020204" pitchFamily="34" charset="0"/>
              </a:rPr>
              <a:t>Acquiring or modifying equipment</a:t>
            </a:r>
          </a:p>
          <a:p>
            <a:pPr marL="347463" lvl="1" indent="-347463">
              <a:spcBef>
                <a:spcPts val="576"/>
              </a:spcBef>
              <a:defRPr/>
            </a:pPr>
            <a:r>
              <a:rPr lang="en-US" altLang="en-US" sz="2200" dirty="0">
                <a:latin typeface="Arial Nova" panose="020B0504020202020204" pitchFamily="34" charset="0"/>
              </a:rPr>
              <a:t>Telework</a:t>
            </a:r>
          </a:p>
          <a:p>
            <a:pPr marL="347463" lvl="1" indent="-347463">
              <a:spcBef>
                <a:spcPts val="576"/>
              </a:spcBef>
              <a:defRPr/>
            </a:pPr>
            <a:r>
              <a:rPr lang="en-US" altLang="en-US" sz="2200" dirty="0">
                <a:latin typeface="Arial Nova" panose="020B0504020202020204" pitchFamily="34" charset="0"/>
              </a:rPr>
              <a:t>Providing a qualified reader, interpreter, job coach</a:t>
            </a:r>
          </a:p>
          <a:p>
            <a:pPr marL="347463" lvl="1" indent="-347463">
              <a:spcBef>
                <a:spcPts val="576"/>
              </a:spcBef>
              <a:defRPr/>
            </a:pPr>
            <a:r>
              <a:rPr lang="en-US" altLang="en-US" sz="2200" dirty="0">
                <a:latin typeface="Arial Nova" panose="020B0504020202020204" pitchFamily="34" charset="0"/>
              </a:rPr>
              <a:t>Access for service or emotional support animal</a:t>
            </a:r>
          </a:p>
          <a:p>
            <a:pPr marL="347463" lvl="1" indent="-347463">
              <a:spcBef>
                <a:spcPts val="576"/>
              </a:spcBef>
              <a:defRPr/>
            </a:pPr>
            <a:r>
              <a:rPr lang="en-US" altLang="en-US" sz="2200" dirty="0">
                <a:latin typeface="Arial Nova" panose="020B0504020202020204" pitchFamily="34" charset="0"/>
              </a:rPr>
              <a:t>Reassignment to a vacant position</a:t>
            </a:r>
          </a:p>
          <a:p>
            <a:pPr marL="347463" lvl="1" indent="-347463">
              <a:spcBef>
                <a:spcPts val="576"/>
              </a:spcBef>
              <a:defRPr/>
            </a:pPr>
            <a:r>
              <a:rPr lang="en-US" altLang="en-US" sz="2200" dirty="0">
                <a:latin typeface="Arial Nova" panose="020B0504020202020204" pitchFamily="34" charset="0"/>
              </a:rPr>
              <a:t>Leave</a:t>
            </a:r>
            <a:endParaRPr lang="en-US" sz="2200" dirty="0">
              <a:latin typeface="Arial Nova" panose="020B0504020202020204" pitchFamily="34" charset="0"/>
            </a:endParaRPr>
          </a:p>
        </p:txBody>
      </p:sp>
      <p:pic>
        <p:nvPicPr>
          <p:cNvPr id="6" name="Picture 5">
            <a:extLst>
              <a:ext uri="{FF2B5EF4-FFF2-40B4-BE49-F238E27FC236}">
                <a16:creationId xmlns:a16="http://schemas.microsoft.com/office/drawing/2014/main" id="{88D0C2CC-6132-407D-A732-49C2527EEBD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439" r="34981" b="1"/>
          <a:stretch/>
        </p:blipFill>
        <p:spPr>
          <a:xfrm>
            <a:off x="8474208" y="1871133"/>
            <a:ext cx="3260592" cy="3987667"/>
          </a:xfrm>
          <a:prstGeom prst="rect">
            <a:avLst/>
          </a:prstGeom>
        </p:spPr>
      </p:pic>
      <p:sp>
        <p:nvSpPr>
          <p:cNvPr id="5" name="Slide Number Placeholder 3">
            <a:extLst>
              <a:ext uri="{FF2B5EF4-FFF2-40B4-BE49-F238E27FC236}">
                <a16:creationId xmlns:a16="http://schemas.microsoft.com/office/drawing/2014/main" id="{64A1FBCA-2C45-F1B4-1479-AA19D7C6B38F}"/>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10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7268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55" name="Rectangle 54">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1411D39-07C1-4DB9-BB5E-042DE1F89102}"/>
              </a:ext>
            </a:extLst>
          </p:cNvPr>
          <p:cNvSpPr>
            <a:spLocks noGrp="1"/>
          </p:cNvSpPr>
          <p:nvPr>
            <p:ph type="title"/>
          </p:nvPr>
        </p:nvSpPr>
        <p:spPr>
          <a:xfrm>
            <a:off x="601255" y="702156"/>
            <a:ext cx="3409783" cy="759052"/>
          </a:xfrm>
        </p:spPr>
        <p:txBody>
          <a:bodyPr>
            <a:normAutofit/>
          </a:bodyPr>
          <a:lstStyle/>
          <a:p>
            <a:r>
              <a:rPr lang="en-US" dirty="0"/>
              <a:t>Finding Help</a:t>
            </a:r>
          </a:p>
        </p:txBody>
      </p:sp>
      <p:sp>
        <p:nvSpPr>
          <p:cNvPr id="12" name="Content Placeholder 2">
            <a:extLst>
              <a:ext uri="{FF2B5EF4-FFF2-40B4-BE49-F238E27FC236}">
                <a16:creationId xmlns:a16="http://schemas.microsoft.com/office/drawing/2014/main" id="{33B46422-8409-D57E-8975-8675A81703D9}"/>
              </a:ext>
            </a:extLst>
          </p:cNvPr>
          <p:cNvSpPr>
            <a:spLocks noGrp="1"/>
          </p:cNvSpPr>
          <p:nvPr>
            <p:ph idx="1"/>
          </p:nvPr>
        </p:nvSpPr>
        <p:spPr>
          <a:xfrm>
            <a:off x="601255" y="1800044"/>
            <a:ext cx="3409782" cy="4036582"/>
          </a:xfrm>
        </p:spPr>
        <p:txBody>
          <a:bodyPr>
            <a:noAutofit/>
          </a:bodyPr>
          <a:lstStyle/>
          <a:p>
            <a:pPr>
              <a:buClr>
                <a:schemeClr val="bg1"/>
              </a:buClr>
            </a:pPr>
            <a:r>
              <a:rPr lang="en-US" sz="2000" u="sng" dirty="0">
                <a:solidFill>
                  <a:schemeClr val="accent2">
                    <a:lumMod val="40000"/>
                    <a:lumOff val="60000"/>
                  </a:schemeClr>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State Vocational Rehabilitation (VR) agencies</a:t>
            </a:r>
            <a:r>
              <a:rPr lang="en-US" sz="2000" dirty="0">
                <a:solidFill>
                  <a:schemeClr val="accent2">
                    <a:lumMod val="40000"/>
                    <a:lumOff val="60000"/>
                  </a:schemeClr>
                </a:solidFill>
                <a:effectLst/>
                <a:ea typeface="Times New Roman" panose="02020603050405020304" pitchFamily="18" charset="0"/>
              </a:rPr>
              <a:t> </a:t>
            </a:r>
            <a:endParaRPr lang="en-US" sz="2000" u="sng" dirty="0">
              <a:solidFill>
                <a:schemeClr val="accent2">
                  <a:lumMod val="40000"/>
                  <a:lumOff val="60000"/>
                </a:schemeClr>
              </a:solidFill>
              <a:effectLst/>
              <a:ea typeface="Times New Roman" panose="02020603050405020304" pitchFamily="18" charset="0"/>
              <a:hlinkClick r:id="rId4">
                <a:extLst>
                  <a:ext uri="{A12FA001-AC4F-418D-AE19-62706E023703}">
                    <ahyp:hlinkClr xmlns:ahyp="http://schemas.microsoft.com/office/drawing/2018/hyperlinkcolor" val="tx"/>
                  </a:ext>
                </a:extLst>
              </a:hlinkClick>
            </a:endParaRPr>
          </a:p>
          <a:p>
            <a:pPr>
              <a:buClr>
                <a:schemeClr val="bg1"/>
              </a:buClr>
            </a:pPr>
            <a:r>
              <a:rPr lang="en-US" sz="2000" u="sng" dirty="0">
                <a:solidFill>
                  <a:schemeClr val="accent2">
                    <a:lumMod val="40000"/>
                    <a:lumOff val="60000"/>
                  </a:schemeClr>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State AT Projects</a:t>
            </a:r>
            <a:endParaRPr lang="en-US" sz="2000" dirty="0">
              <a:solidFill>
                <a:schemeClr val="accent2">
                  <a:lumMod val="40000"/>
                  <a:lumOff val="60000"/>
                </a:schemeClr>
              </a:solidFill>
            </a:endParaRPr>
          </a:p>
          <a:p>
            <a:pPr>
              <a:buClr>
                <a:schemeClr val="bg1"/>
              </a:buClr>
            </a:pPr>
            <a:r>
              <a:rPr lang="en-US" sz="2000" u="sng" dirty="0">
                <a:solidFill>
                  <a:schemeClr val="accent2">
                    <a:lumMod val="40000"/>
                    <a:lumOff val="60000"/>
                  </a:schemeClr>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Rehabilitation Engineering and Assistive Technology Society of North America (RESNA) </a:t>
            </a:r>
            <a:endParaRPr lang="en-US" sz="2000" u="sng" dirty="0">
              <a:solidFill>
                <a:schemeClr val="accent2">
                  <a:lumMod val="40000"/>
                  <a:lumOff val="60000"/>
                </a:schemeClr>
              </a:solidFill>
              <a:effectLst/>
              <a:ea typeface="Times New Roman" panose="02020603050405020304" pitchFamily="18" charset="0"/>
            </a:endParaRPr>
          </a:p>
          <a:p>
            <a:pPr>
              <a:buClr>
                <a:schemeClr val="bg1"/>
              </a:buClr>
            </a:pPr>
            <a:r>
              <a:rPr lang="en-US" sz="2000" dirty="0">
                <a:solidFill>
                  <a:schemeClr val="accent2">
                    <a:lumMod val="40000"/>
                    <a:lumOff val="60000"/>
                  </a:schemeClr>
                </a:solidFill>
                <a:hlinkClick r:id="rId6">
                  <a:extLst>
                    <a:ext uri="{A12FA001-AC4F-418D-AE19-62706E023703}">
                      <ahyp:hlinkClr xmlns:ahyp="http://schemas.microsoft.com/office/drawing/2018/hyperlinkcolor" val="tx"/>
                    </a:ext>
                  </a:extLst>
                </a:hlinkClick>
              </a:rPr>
              <a:t>QIAT Community</a:t>
            </a:r>
            <a:endParaRPr lang="en-US" sz="2000" dirty="0">
              <a:solidFill>
                <a:schemeClr val="accent2">
                  <a:lumMod val="40000"/>
                  <a:lumOff val="60000"/>
                </a:schemeClr>
              </a:solidFill>
            </a:endParaRPr>
          </a:p>
        </p:txBody>
      </p:sp>
      <p:sp>
        <p:nvSpPr>
          <p:cNvPr id="10" name="TextBox 4">
            <a:extLst>
              <a:ext uri="{FF2B5EF4-FFF2-40B4-BE49-F238E27FC236}">
                <a16:creationId xmlns:a16="http://schemas.microsoft.com/office/drawing/2014/main" id="{3F7976E2-30B3-4606-8CBF-47A4DA0AC0E1}"/>
              </a:ext>
            </a:extLst>
          </p:cNvPr>
          <p:cNvSpPr txBox="1"/>
          <p:nvPr/>
        </p:nvSpPr>
        <p:spPr>
          <a:xfrm>
            <a:off x="4496726" y="4332861"/>
            <a:ext cx="7064901" cy="163121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1200"/>
              </a:spcAft>
              <a:buClr>
                <a:srgbClr val="1A3260"/>
              </a:buClr>
              <a:buSzTx/>
              <a:tabLst/>
              <a:defRPr/>
            </a:pPr>
            <a:r>
              <a:rPr kumimoji="0" lang="en-US" sz="2000" b="0" i="0" u="none" strike="noStrike" kern="1200" cap="none" spc="0" normalizeH="0" baseline="0" noProof="0" dirty="0">
                <a:ln>
                  <a:noFill/>
                </a:ln>
                <a:solidFill>
                  <a:schemeClr val="accent1"/>
                </a:solidFill>
                <a:effectLst/>
                <a:uLnTx/>
                <a:uFillTx/>
                <a:latin typeface="Arial Nova" panose="020B0504020202020204" pitchFamily="34" charset="0"/>
                <a:cs typeface="Arial" panose="020B0604020202020204" pitchFamily="34" charset="0"/>
              </a:rPr>
              <a:t>Check out </a:t>
            </a:r>
            <a:r>
              <a:rPr lang="en-US" sz="2000" dirty="0">
                <a:solidFill>
                  <a:srgbClr val="0070C0"/>
                </a:solidFill>
                <a:latin typeface="Arial Nova" panose="020B05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JAN’s resource on Assistive Technology (AT)</a:t>
            </a:r>
            <a:r>
              <a:rPr lang="en-US" sz="2000" dirty="0">
                <a:solidFill>
                  <a:srgbClr val="0070C0"/>
                </a:solidFill>
                <a:latin typeface="Arial Nova" panose="020B0504020202020204" pitchFamily="34" charset="0"/>
                <a:cs typeface="Arial" panose="020B0604020202020204" pitchFamily="34" charset="0"/>
              </a:rPr>
              <a:t> </a:t>
            </a:r>
            <a:r>
              <a:rPr kumimoji="0" lang="en-US" sz="2000" b="0" i="0" u="none" strike="noStrike" kern="1200" cap="none" spc="0" normalizeH="0" baseline="0" noProof="0" dirty="0">
                <a:ln>
                  <a:noFill/>
                </a:ln>
                <a:solidFill>
                  <a:schemeClr val="accent1"/>
                </a:solidFill>
                <a:effectLst/>
                <a:uLnTx/>
                <a:uFillTx/>
                <a:latin typeface="Arial Nova" panose="020B0504020202020204" pitchFamily="34" charset="0"/>
                <a:cs typeface="Arial" panose="020B0604020202020204" pitchFamily="34" charset="0"/>
              </a:rPr>
              <a:t>for:</a:t>
            </a:r>
          </a:p>
          <a:p>
            <a:pPr marL="285750" marR="0" lvl="0" indent="-285750" algn="l" defTabSz="457200" rtl="0" eaLnBrk="1" fontAlgn="auto" latinLnBrk="0" hangingPunct="1">
              <a:lnSpc>
                <a:spcPct val="100000"/>
              </a:lnSpc>
              <a:spcBef>
                <a:spcPts val="0"/>
              </a:spcBef>
              <a:spcAft>
                <a:spcPts val="600"/>
              </a:spcAft>
              <a:buClr>
                <a:srgbClr val="1A3260"/>
              </a:buClr>
              <a:buSzTx/>
              <a:buFont typeface="Wingdings" panose="05000000000000000000" pitchFamily="2" charset="2"/>
              <a:buChar char="§"/>
              <a:tabLst/>
              <a:defRPr/>
            </a:pPr>
            <a:r>
              <a:rPr lang="en-US" sz="2000" dirty="0">
                <a:solidFill>
                  <a:schemeClr val="accent1"/>
                </a:solidFill>
                <a:latin typeface="Arial Nova" panose="020B0504020202020204" pitchFamily="34" charset="0"/>
                <a:cs typeface="Arial" panose="020B0604020202020204" pitchFamily="34" charset="0"/>
              </a:rPr>
              <a:t>Selection tips</a:t>
            </a:r>
            <a:endParaRPr kumimoji="0" lang="en-US" sz="2000" b="0" i="0" u="none" strike="noStrike" kern="1200" cap="none" spc="0" normalizeH="0" baseline="0" noProof="0" dirty="0">
              <a:ln>
                <a:noFill/>
              </a:ln>
              <a:solidFill>
                <a:schemeClr val="accent1"/>
              </a:solidFill>
              <a:effectLst/>
              <a:uLnTx/>
              <a:uFillTx/>
              <a:latin typeface="Arial Nova" panose="020B05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600"/>
              </a:spcAft>
              <a:buClr>
                <a:srgbClr val="1A3260"/>
              </a:buClr>
              <a:buSzTx/>
              <a:buFont typeface="Wingdings" panose="05000000000000000000" pitchFamily="2" charset="2"/>
              <a:buChar char="§"/>
              <a:tabLst/>
              <a:defRPr/>
            </a:pPr>
            <a:r>
              <a:rPr lang="en-US" sz="2000" dirty="0">
                <a:solidFill>
                  <a:schemeClr val="accent1"/>
                </a:solidFill>
                <a:latin typeface="Arial Nova" panose="020B0504020202020204" pitchFamily="34" charset="0"/>
                <a:cs typeface="Arial" panose="020B0604020202020204" pitchFamily="34" charset="0"/>
              </a:rPr>
              <a:t>Referral resources</a:t>
            </a:r>
          </a:p>
          <a:p>
            <a:pPr marL="285750" marR="0" lvl="0" indent="-285750" algn="l" defTabSz="457200" rtl="0" eaLnBrk="1" fontAlgn="auto" latinLnBrk="0" hangingPunct="1">
              <a:lnSpc>
                <a:spcPct val="100000"/>
              </a:lnSpc>
              <a:spcBef>
                <a:spcPts val="0"/>
              </a:spcBef>
              <a:spcAft>
                <a:spcPts val="600"/>
              </a:spcAft>
              <a:buClr>
                <a:srgbClr val="1A3260"/>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accent1"/>
                </a:solidFill>
                <a:effectLst/>
                <a:uLnTx/>
                <a:uFillTx/>
                <a:latin typeface="Arial Nova" panose="020B0504020202020204" pitchFamily="34" charset="0"/>
                <a:cs typeface="Arial" panose="020B0604020202020204" pitchFamily="34" charset="0"/>
              </a:rPr>
              <a:t>Situations and Solutions</a:t>
            </a:r>
          </a:p>
        </p:txBody>
      </p:sp>
      <p:pic>
        <p:nvPicPr>
          <p:cNvPr id="18" name="Picture 17">
            <a:extLst>
              <a:ext uri="{FF2B5EF4-FFF2-40B4-BE49-F238E27FC236}">
                <a16:creationId xmlns:a16="http://schemas.microsoft.com/office/drawing/2014/main" id="{D51A0883-3833-5782-4C24-F19E4D8CF45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53165" y="693123"/>
            <a:ext cx="7263493" cy="3555556"/>
          </a:xfrm>
          <a:prstGeom prst="rect">
            <a:avLst/>
          </a:prstGeom>
        </p:spPr>
      </p:pic>
      <p:sp>
        <p:nvSpPr>
          <p:cNvPr id="3" name="Slide Number Placeholder 3">
            <a:extLst>
              <a:ext uri="{FF2B5EF4-FFF2-40B4-BE49-F238E27FC236}">
                <a16:creationId xmlns:a16="http://schemas.microsoft.com/office/drawing/2014/main" id="{BAD4F9A5-FE16-B68E-E9DE-D3A1E2631DAB}"/>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11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293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5" name="Rectangle 54">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1411D39-07C1-4DB9-BB5E-042DE1F89102}"/>
              </a:ext>
            </a:extLst>
          </p:cNvPr>
          <p:cNvSpPr>
            <a:spLocks noGrp="1"/>
          </p:cNvSpPr>
          <p:nvPr>
            <p:ph type="title"/>
          </p:nvPr>
        </p:nvSpPr>
        <p:spPr>
          <a:xfrm>
            <a:off x="601255" y="702156"/>
            <a:ext cx="3548599" cy="921890"/>
          </a:xfrm>
        </p:spPr>
        <p:txBody>
          <a:bodyPr>
            <a:normAutofit/>
          </a:bodyPr>
          <a:lstStyle/>
          <a:p>
            <a:r>
              <a:rPr lang="en-US" dirty="0" err="1"/>
              <a:t>MyJAN</a:t>
            </a:r>
            <a:r>
              <a:rPr lang="en-US" dirty="0"/>
              <a:t> </a:t>
            </a:r>
          </a:p>
        </p:txBody>
      </p:sp>
      <p:sp>
        <p:nvSpPr>
          <p:cNvPr id="12" name="Content Placeholder 2">
            <a:extLst>
              <a:ext uri="{FF2B5EF4-FFF2-40B4-BE49-F238E27FC236}">
                <a16:creationId xmlns:a16="http://schemas.microsoft.com/office/drawing/2014/main" id="{33B46422-8409-D57E-8975-8675A81703D9}"/>
              </a:ext>
            </a:extLst>
          </p:cNvPr>
          <p:cNvSpPr>
            <a:spLocks noGrp="1"/>
          </p:cNvSpPr>
          <p:nvPr>
            <p:ph idx="1"/>
          </p:nvPr>
        </p:nvSpPr>
        <p:spPr>
          <a:xfrm>
            <a:off x="601255" y="1800044"/>
            <a:ext cx="3409782" cy="4036582"/>
          </a:xfrm>
        </p:spPr>
        <p:txBody>
          <a:bodyPr>
            <a:normAutofit/>
          </a:bodyPr>
          <a:lstStyle/>
          <a:p>
            <a:pPr marL="0" indent="0">
              <a:buClr>
                <a:schemeClr val="bg1"/>
              </a:buClr>
              <a:buNone/>
            </a:pPr>
            <a:r>
              <a:rPr lang="en-US" sz="2000" dirty="0">
                <a:solidFill>
                  <a:schemeClr val="bg1"/>
                </a:solidFill>
              </a:rPr>
              <a:t>A personalized AskJAN.org experience. Simply make an account, add your favorite JAN resources to it, and never worry about hunting them down again.</a:t>
            </a:r>
          </a:p>
          <a:p>
            <a:pPr>
              <a:buClr>
                <a:schemeClr val="bg1"/>
              </a:buClr>
            </a:pPr>
            <a:r>
              <a:rPr lang="en-US" sz="2000" dirty="0">
                <a:solidFill>
                  <a:schemeClr val="bg1"/>
                </a:solidFill>
              </a:rPr>
              <a:t>Confidential</a:t>
            </a:r>
          </a:p>
          <a:p>
            <a:pPr>
              <a:buClr>
                <a:schemeClr val="bg1"/>
              </a:buClr>
            </a:pPr>
            <a:r>
              <a:rPr lang="en-US" sz="2000" dirty="0">
                <a:solidFill>
                  <a:schemeClr val="bg1"/>
                </a:solidFill>
              </a:rPr>
              <a:t>Updates Automatically</a:t>
            </a:r>
          </a:p>
          <a:p>
            <a:pPr>
              <a:buClr>
                <a:schemeClr val="bg1"/>
              </a:buClr>
            </a:pPr>
            <a:r>
              <a:rPr lang="en-US" sz="2000" dirty="0">
                <a:solidFill>
                  <a:schemeClr val="bg1"/>
                </a:solidFill>
              </a:rPr>
              <a:t>Customizable</a:t>
            </a:r>
          </a:p>
          <a:p>
            <a:pPr>
              <a:buClr>
                <a:schemeClr val="bg1"/>
              </a:buClr>
            </a:pPr>
            <a:r>
              <a:rPr lang="en-US" sz="2000" dirty="0">
                <a:solidFill>
                  <a:schemeClr val="bg1"/>
                </a:solidFill>
              </a:rPr>
              <a:t>And at No Cost!</a:t>
            </a:r>
          </a:p>
        </p:txBody>
      </p:sp>
      <p:pic>
        <p:nvPicPr>
          <p:cNvPr id="7" name="Picture 6" descr="MyJAN Portal: Intro page">
            <a:extLst>
              <a:ext uri="{FF2B5EF4-FFF2-40B4-BE49-F238E27FC236}">
                <a16:creationId xmlns:a16="http://schemas.microsoft.com/office/drawing/2014/main" id="{BB51EAAD-43D3-4754-8D3C-4D969D7C4DA7}"/>
              </a:ext>
              <a:ext uri="{C183D7F6-B498-43B3-948B-1728B52AA6E4}">
                <adec:decorative xmlns:adec="http://schemas.microsoft.com/office/drawing/2017/decorative" val="0"/>
              </a:ext>
            </a:extLst>
          </p:cNvPr>
          <p:cNvPicPr>
            <a:picLocks noChangeAspect="1"/>
          </p:cNvPicPr>
          <p:nvPr/>
        </p:nvPicPr>
        <p:blipFill rotWithShape="1">
          <a:blip r:embed="rId3"/>
          <a:srcRect/>
          <a:stretch/>
        </p:blipFill>
        <p:spPr>
          <a:xfrm>
            <a:off x="4363125" y="702155"/>
            <a:ext cx="7270913" cy="5524023"/>
          </a:xfrm>
          <a:prstGeom prst="rect">
            <a:avLst/>
          </a:prstGeom>
        </p:spPr>
      </p:pic>
      <p:sp>
        <p:nvSpPr>
          <p:cNvPr id="3" name="Slide Number Placeholder 3">
            <a:extLst>
              <a:ext uri="{FF2B5EF4-FFF2-40B4-BE49-F238E27FC236}">
                <a16:creationId xmlns:a16="http://schemas.microsoft.com/office/drawing/2014/main" id="{70DA6556-847D-64D9-B648-9B764A4746B5}"/>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12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6438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EA94-2E8E-4DC3-8EB5-5C2AB888CBAE}"/>
              </a:ext>
            </a:extLst>
          </p:cNvPr>
          <p:cNvSpPr>
            <a:spLocks noGrp="1"/>
          </p:cNvSpPr>
          <p:nvPr>
            <p:ph type="title"/>
          </p:nvPr>
        </p:nvSpPr>
        <p:spPr/>
        <p:txBody>
          <a:bodyPr/>
          <a:lstStyle/>
          <a:p>
            <a:r>
              <a:rPr lang="en-US" dirty="0"/>
              <a:t>How to stay up to date on new AT</a:t>
            </a:r>
          </a:p>
        </p:txBody>
      </p:sp>
      <p:pic>
        <p:nvPicPr>
          <p:cNvPr id="1026" name="Picture 2" descr="ATIA 2024 Conference, January 25-27, Orlando World Center Marriott + Virtual">
            <a:extLst>
              <a:ext uri="{FF2B5EF4-FFF2-40B4-BE49-F238E27FC236}">
                <a16:creationId xmlns:a16="http://schemas.microsoft.com/office/drawing/2014/main" id="{2C8417C9-46BC-59F2-C89D-B5CC04E82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647" y="1974913"/>
            <a:ext cx="4480560" cy="1712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SUN Assistive Technology Conference">
            <a:extLst>
              <a:ext uri="{FF2B5EF4-FFF2-40B4-BE49-F238E27FC236}">
                <a16:creationId xmlns:a16="http://schemas.microsoft.com/office/drawing/2014/main" id="{C5E1385C-21D3-4B6A-B582-C775D08FDD07}"/>
              </a:ext>
            </a:extLst>
          </p:cNvPr>
          <p:cNvPicPr>
            <a:picLocks noChangeAspect="1"/>
          </p:cNvPicPr>
          <p:nvPr/>
        </p:nvPicPr>
        <p:blipFill>
          <a:blip r:embed="rId4"/>
          <a:stretch>
            <a:fillRect/>
          </a:stretch>
        </p:blipFill>
        <p:spPr>
          <a:xfrm>
            <a:off x="5676101" y="2197755"/>
            <a:ext cx="5480252" cy="1231245"/>
          </a:xfrm>
          <a:prstGeom prst="rect">
            <a:avLst/>
          </a:prstGeom>
        </p:spPr>
      </p:pic>
      <p:pic>
        <p:nvPicPr>
          <p:cNvPr id="8" name="Picture 7" descr="Disability Rights New Jersey ATAC&#10;AT4NJ.org">
            <a:extLst>
              <a:ext uri="{FF2B5EF4-FFF2-40B4-BE49-F238E27FC236}">
                <a16:creationId xmlns:a16="http://schemas.microsoft.com/office/drawing/2014/main" id="{151C8E6A-367C-41CC-83D3-B9FE404D8256}"/>
              </a:ext>
            </a:extLst>
          </p:cNvPr>
          <p:cNvPicPr>
            <a:picLocks noChangeAspect="1"/>
          </p:cNvPicPr>
          <p:nvPr/>
        </p:nvPicPr>
        <p:blipFill>
          <a:blip r:embed="rId5"/>
          <a:stretch>
            <a:fillRect/>
          </a:stretch>
        </p:blipFill>
        <p:spPr>
          <a:xfrm>
            <a:off x="1071081" y="4002967"/>
            <a:ext cx="3789018" cy="2454857"/>
          </a:xfrm>
          <a:prstGeom prst="rect">
            <a:avLst/>
          </a:prstGeom>
        </p:spPr>
      </p:pic>
      <p:pic>
        <p:nvPicPr>
          <p:cNvPr id="7" name="Picture 6" descr="Closing the Gap Conference">
            <a:extLst>
              <a:ext uri="{FF2B5EF4-FFF2-40B4-BE49-F238E27FC236}">
                <a16:creationId xmlns:a16="http://schemas.microsoft.com/office/drawing/2014/main" id="{E8840BBF-5784-4B8B-A796-CF2A1C2A6CB6}"/>
              </a:ext>
            </a:extLst>
          </p:cNvPr>
          <p:cNvPicPr>
            <a:picLocks noChangeAspect="1"/>
          </p:cNvPicPr>
          <p:nvPr/>
        </p:nvPicPr>
        <p:blipFill>
          <a:blip r:embed="rId6"/>
          <a:stretch>
            <a:fillRect/>
          </a:stretch>
        </p:blipFill>
        <p:spPr>
          <a:xfrm>
            <a:off x="6912870" y="3917061"/>
            <a:ext cx="2606911" cy="2606911"/>
          </a:xfrm>
          <a:prstGeom prst="rect">
            <a:avLst/>
          </a:prstGeom>
        </p:spPr>
      </p:pic>
      <p:sp>
        <p:nvSpPr>
          <p:cNvPr id="3" name="Slide Number Placeholder 3">
            <a:extLst>
              <a:ext uri="{FF2B5EF4-FFF2-40B4-BE49-F238E27FC236}">
                <a16:creationId xmlns:a16="http://schemas.microsoft.com/office/drawing/2014/main" id="{7321682F-28E0-46F9-0F54-31CF5128956E}"/>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13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960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490F210-747D-4511-9BA2-4E4C63390B87}"/>
              </a:ext>
              <a:ext uri="{C183D7F6-B498-43B3-948B-1728B52AA6E4}">
                <adec:decorative xmlns:adec="http://schemas.microsoft.com/office/drawing/2017/decorative" val="1"/>
              </a:ext>
            </a:extLst>
          </p:cNvPr>
          <p:cNvPicPr>
            <a:picLocks noGrp="1" noChangeAspect="1"/>
          </p:cNvPicPr>
          <p:nvPr>
            <p:ph idx="1"/>
          </p:nvPr>
        </p:nvPicPr>
        <p:blipFill>
          <a:blip r:embed="rId3"/>
          <a:srcRect/>
          <a:stretch/>
        </p:blipFill>
        <p:spPr>
          <a:xfrm>
            <a:off x="1" y="10"/>
            <a:ext cx="12192000" cy="685799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CAA07C"/>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2B9FEA2-1A90-45FF-A671-F287D90BC4E5}"/>
              </a:ext>
            </a:extLst>
          </p:cNvPr>
          <p:cNvSpPr>
            <a:spLocks noGrp="1"/>
          </p:cNvSpPr>
          <p:nvPr>
            <p:ph type="title"/>
          </p:nvPr>
        </p:nvSpPr>
        <p:spPr>
          <a:xfrm>
            <a:off x="581191" y="4572000"/>
            <a:ext cx="10993549" cy="1749262"/>
          </a:xfrm>
        </p:spPr>
        <p:txBody>
          <a:bodyPr vert="horz" lIns="91440" tIns="45720" rIns="91440" bIns="45720" rtlCol="0" anchor="ctr">
            <a:normAutofit/>
          </a:bodyPr>
          <a:lstStyle/>
          <a:p>
            <a:pPr algn="ctr"/>
            <a:r>
              <a:rPr lang="en-US" sz="4000" dirty="0"/>
              <a:t>Finding your path</a:t>
            </a:r>
          </a:p>
        </p:txBody>
      </p:sp>
      <p:sp>
        <p:nvSpPr>
          <p:cNvPr id="20" name="Slide Number Placeholder 3">
            <a:extLst>
              <a:ext uri="{FF2B5EF4-FFF2-40B4-BE49-F238E27FC236}">
                <a16:creationId xmlns:a16="http://schemas.microsoft.com/office/drawing/2014/main" id="{B03F73B0-D1A2-400F-9E33-8389861D2FA9}"/>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bg1"/>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14</a:t>
            </a:fld>
            <a:endParaRPr kumimoji="0" lang="en-US" sz="16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5785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Typical Problem — Back</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6096000" y="2176637"/>
            <a:ext cx="5514807" cy="3869575"/>
          </a:xfrm>
        </p:spPr>
        <p:txBody>
          <a:bodyPr>
            <a:normAutofit/>
          </a:bodyPr>
          <a:lstStyle/>
          <a:p>
            <a:pPr marL="0" indent="0">
              <a:spcAft>
                <a:spcPts val="1200"/>
              </a:spcAft>
              <a:buNone/>
            </a:pPr>
            <a:r>
              <a:rPr lang="en-US" sz="2400" dirty="0"/>
              <a:t>A little person working for a bank was using a step stool to work at the teller counter. However, constantly climbing up and down was causing them significant back pain.</a:t>
            </a:r>
          </a:p>
          <a:p>
            <a:pPr marL="0" indent="0">
              <a:spcAft>
                <a:spcPts val="1200"/>
              </a:spcAft>
              <a:buNone/>
            </a:pPr>
            <a:r>
              <a:rPr lang="en-US" sz="2400" dirty="0"/>
              <a:t>The employer reached out to JAN seeking accommodation options that may help this individual with the pain they were experiencing. </a:t>
            </a:r>
          </a:p>
        </p:txBody>
      </p:sp>
      <p:pic>
        <p:nvPicPr>
          <p:cNvPr id="6" name="Picture 5">
            <a:extLst>
              <a:ext uri="{FF2B5EF4-FFF2-40B4-BE49-F238E27FC236}">
                <a16:creationId xmlns:a16="http://schemas.microsoft.com/office/drawing/2014/main" id="{5E604510-DC62-4426-BDFE-376BA25C7C3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32545" y="2180496"/>
            <a:ext cx="3865716" cy="3865716"/>
          </a:xfrm>
          <a:prstGeom prst="rect">
            <a:avLst/>
          </a:prstGeom>
        </p:spPr>
      </p:pic>
      <p:sp>
        <p:nvSpPr>
          <p:cNvPr id="7" name="Slide Number Placeholder 3">
            <a:extLst>
              <a:ext uri="{FF2B5EF4-FFF2-40B4-BE49-F238E27FC236}">
                <a16:creationId xmlns:a16="http://schemas.microsoft.com/office/drawing/2014/main" id="{1EE01692-3F33-4E2D-BD55-E4E2B4911A95}"/>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15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5702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Typical Solution — Back</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581193" y="2180497"/>
            <a:ext cx="6521066" cy="3863310"/>
          </a:xfrm>
        </p:spPr>
        <p:txBody>
          <a:bodyPr>
            <a:normAutofit lnSpcReduction="10000"/>
          </a:bodyPr>
          <a:lstStyle/>
          <a:p>
            <a:pPr marL="0" indent="0">
              <a:spcBef>
                <a:spcPts val="576"/>
              </a:spcBef>
              <a:spcAft>
                <a:spcPts val="1200"/>
              </a:spcAft>
              <a:buNone/>
            </a:pPr>
            <a:r>
              <a:rPr lang="en-US" sz="2600" b="1" dirty="0"/>
              <a:t>Options could include:</a:t>
            </a:r>
          </a:p>
          <a:p>
            <a:pPr>
              <a:spcBef>
                <a:spcPts val="576"/>
              </a:spcBef>
              <a:spcAft>
                <a:spcPts val="1200"/>
              </a:spcAft>
            </a:pPr>
            <a:r>
              <a:rPr lang="en-US" sz="2400" dirty="0"/>
              <a:t>Lowering a portion of the teller counter to require the individual to climb less high.</a:t>
            </a:r>
          </a:p>
          <a:p>
            <a:pPr>
              <a:spcBef>
                <a:spcPts val="576"/>
              </a:spcBef>
              <a:spcAft>
                <a:spcPts val="1200"/>
              </a:spcAft>
            </a:pPr>
            <a:r>
              <a:rPr lang="en-US" sz="2400" dirty="0"/>
              <a:t>Allowing the individual to work at the teller station that is designed for wheelchair-using customers.</a:t>
            </a:r>
          </a:p>
          <a:p>
            <a:pPr>
              <a:spcBef>
                <a:spcPts val="576"/>
              </a:spcBef>
              <a:spcAft>
                <a:spcPts val="1200"/>
              </a:spcAft>
            </a:pPr>
            <a:r>
              <a:rPr lang="en-US" sz="2400" dirty="0"/>
              <a:t>Providing an elevating lift chair to raise the individual up higher so they don’t need to climb the step stool at all.</a:t>
            </a:r>
          </a:p>
        </p:txBody>
      </p:sp>
      <p:pic>
        <p:nvPicPr>
          <p:cNvPr id="5" name="Picture 4">
            <a:extLst>
              <a:ext uri="{FF2B5EF4-FFF2-40B4-BE49-F238E27FC236}">
                <a16:creationId xmlns:a16="http://schemas.microsoft.com/office/drawing/2014/main" id="{A2A5BD1E-B6C9-4026-986B-08BA6236D6A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88700" y="1921700"/>
            <a:ext cx="4122107" cy="4122107"/>
          </a:xfrm>
          <a:prstGeom prst="rect">
            <a:avLst/>
          </a:prstGeom>
        </p:spPr>
      </p:pic>
      <p:sp>
        <p:nvSpPr>
          <p:cNvPr id="6" name="Slide Number Placeholder 3">
            <a:extLst>
              <a:ext uri="{FF2B5EF4-FFF2-40B4-BE49-F238E27FC236}">
                <a16:creationId xmlns:a16="http://schemas.microsoft.com/office/drawing/2014/main" id="{A08530FE-180B-4E5F-BDA4-3B955045E073}"/>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16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368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But What If? — Back</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p:txBody>
          <a:bodyPr>
            <a:normAutofit/>
          </a:bodyPr>
          <a:lstStyle/>
          <a:p>
            <a:pPr marL="0" indent="0">
              <a:spcBef>
                <a:spcPts val="576"/>
              </a:spcBef>
              <a:spcAft>
                <a:spcPts val="1200"/>
              </a:spcAft>
              <a:buNone/>
            </a:pPr>
            <a:r>
              <a:rPr lang="en-US" sz="2400" dirty="0"/>
              <a:t>The counter cannot be altered, and there is no portion designed for wheelchair height? What if an elevating lift chair is too expensive? </a:t>
            </a:r>
          </a:p>
          <a:p>
            <a:pPr marL="0" indent="0">
              <a:spcBef>
                <a:spcPts val="576"/>
              </a:spcBef>
              <a:buNone/>
            </a:pPr>
            <a:r>
              <a:rPr lang="en-US" sz="2400" dirty="0"/>
              <a:t>A separate desk and chair could be set up in the lobby that would be more ergonomic, but this would require the individual to do more walking as they would be further away from what they need to do their tasks. </a:t>
            </a:r>
            <a:br>
              <a:rPr lang="en-US" sz="2400" dirty="0"/>
            </a:br>
            <a:r>
              <a:rPr lang="en-US" sz="2400" dirty="0"/>
              <a:t>Are there any other options that might help?</a:t>
            </a:r>
          </a:p>
        </p:txBody>
      </p:sp>
      <p:sp>
        <p:nvSpPr>
          <p:cNvPr id="5" name="Slide Number Placeholder 3">
            <a:extLst>
              <a:ext uri="{FF2B5EF4-FFF2-40B4-BE49-F238E27FC236}">
                <a16:creationId xmlns:a16="http://schemas.microsoft.com/office/drawing/2014/main" id="{A13176AB-FD5B-46D9-93F1-5FB7B0B67DE5}"/>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17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7259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Targeted Solution — Back</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602070" y="2180496"/>
            <a:ext cx="5941234" cy="3975348"/>
          </a:xfrm>
        </p:spPr>
        <p:txBody>
          <a:bodyPr>
            <a:noAutofit/>
          </a:bodyPr>
          <a:lstStyle/>
          <a:p>
            <a:pPr marL="0" indent="0">
              <a:spcBef>
                <a:spcPts val="576"/>
              </a:spcBef>
              <a:spcAft>
                <a:spcPts val="1200"/>
              </a:spcAft>
              <a:buNone/>
            </a:pPr>
            <a:r>
              <a:rPr lang="en-US" sz="2400" dirty="0"/>
              <a:t>A combination of an ergonomically designed chair for little people and an elevating lift table to place the chair on could work well. </a:t>
            </a:r>
          </a:p>
          <a:p>
            <a:pPr marL="0" indent="0">
              <a:spcBef>
                <a:spcPts val="576"/>
              </a:spcBef>
              <a:buNone/>
            </a:pPr>
            <a:r>
              <a:rPr lang="en-US" sz="2400" dirty="0"/>
              <a:t>With these items combined, the individual would have a supportive chair for their body size plus the ability to mechanically raise it up and down as needed throughout the day.</a:t>
            </a:r>
          </a:p>
        </p:txBody>
      </p:sp>
      <p:pic>
        <p:nvPicPr>
          <p:cNvPr id="5" name="Picture 4">
            <a:extLst>
              <a:ext uri="{FF2B5EF4-FFF2-40B4-BE49-F238E27FC236}">
                <a16:creationId xmlns:a16="http://schemas.microsoft.com/office/drawing/2014/main" id="{10878258-5A93-4D01-B01C-DA971E0C7FA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806"/>
          <a:stretch/>
        </p:blipFill>
        <p:spPr>
          <a:xfrm>
            <a:off x="7415458" y="2442574"/>
            <a:ext cx="3975348" cy="3545769"/>
          </a:xfrm>
          <a:prstGeom prst="rect">
            <a:avLst/>
          </a:prstGeom>
        </p:spPr>
      </p:pic>
      <p:sp>
        <p:nvSpPr>
          <p:cNvPr id="6" name="Slide Number Placeholder 3">
            <a:extLst>
              <a:ext uri="{FF2B5EF4-FFF2-40B4-BE49-F238E27FC236}">
                <a16:creationId xmlns:a16="http://schemas.microsoft.com/office/drawing/2014/main" id="{37857A5B-2200-482B-B4B4-EB344104C498}"/>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18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1571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Product Spotlight — back kits</a:t>
            </a:r>
          </a:p>
        </p:txBody>
      </p:sp>
      <p:pic>
        <p:nvPicPr>
          <p:cNvPr id="6" name="Picture 5">
            <a:extLst>
              <a:ext uri="{FF2B5EF4-FFF2-40B4-BE49-F238E27FC236}">
                <a16:creationId xmlns:a16="http://schemas.microsoft.com/office/drawing/2014/main" id="{85B18589-BD28-4917-9968-755D08DE09E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805531" y="1960492"/>
            <a:ext cx="2713821" cy="3898307"/>
          </a:xfrm>
          <a:prstGeom prst="rect">
            <a:avLst/>
          </a:prstGeom>
        </p:spPr>
      </p:pic>
      <p:sp>
        <p:nvSpPr>
          <p:cNvPr id="8" name="Content Placeholder 7">
            <a:extLst>
              <a:ext uri="{FF2B5EF4-FFF2-40B4-BE49-F238E27FC236}">
                <a16:creationId xmlns:a16="http://schemas.microsoft.com/office/drawing/2014/main" id="{3104845B-F83C-4AB4-8DB0-D6A365111792}"/>
              </a:ext>
            </a:extLst>
          </p:cNvPr>
          <p:cNvSpPr>
            <a:spLocks noGrp="1"/>
          </p:cNvSpPr>
          <p:nvPr>
            <p:ph idx="1"/>
          </p:nvPr>
        </p:nvSpPr>
        <p:spPr>
          <a:xfrm>
            <a:off x="581192" y="2180496"/>
            <a:ext cx="6734008" cy="3678303"/>
          </a:xfrm>
        </p:spPr>
        <p:txBody>
          <a:bodyPr>
            <a:normAutofit/>
          </a:bodyPr>
          <a:lstStyle/>
          <a:p>
            <a:pPr marL="0" indent="0">
              <a:spcBef>
                <a:spcPts val="576"/>
              </a:spcBef>
              <a:buNone/>
            </a:pPr>
            <a:r>
              <a:rPr lang="en-US" sz="2600" b="1" dirty="0"/>
              <a:t>Free Form Back Kits</a:t>
            </a:r>
          </a:p>
          <a:p>
            <a:pPr marL="0" indent="0">
              <a:spcBef>
                <a:spcPts val="576"/>
              </a:spcBef>
              <a:buNone/>
            </a:pPr>
            <a:br>
              <a:rPr lang="en-US" sz="2600" dirty="0"/>
            </a:br>
            <a:r>
              <a:rPr lang="en-US" sz="2600" dirty="0"/>
              <a:t>Customizable back supports for wheelchair users. Both upper and lower back shells can be purchased to tailor-make a chair back. </a:t>
            </a:r>
          </a:p>
        </p:txBody>
      </p:sp>
      <p:sp>
        <p:nvSpPr>
          <p:cNvPr id="7" name="Slide Number Placeholder 3">
            <a:extLst>
              <a:ext uri="{FF2B5EF4-FFF2-40B4-BE49-F238E27FC236}">
                <a16:creationId xmlns:a16="http://schemas.microsoft.com/office/drawing/2014/main" id="{9C690863-C363-4ACE-ABF5-BA3C6724E5AC}"/>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19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375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a:t>
            </a:r>
          </a:p>
        </p:txBody>
      </p:sp>
      <p:graphicFrame>
        <p:nvGraphicFramePr>
          <p:cNvPr id="8" name="Content Placeholder 2" descr="Technical Difficulties&#10;Q&amp;A option at the bottom of the screen&#10;800-526-7234 or 877-781-9403 (TTY) - or Live Chat at AskJAN.org&#10;Frequently Asked Questions (FAQ)&#10;https://AskJAN.org/Training/JAN-Webcast-Frequently-Asked-Questions.cfm&#10;Questions for Presenters&#10;Q&amp;A option at the bottom of the screen">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2043613371"/>
              </p:ext>
            </p:extLst>
          </p:nvPr>
        </p:nvGraphicFramePr>
        <p:xfrm>
          <a:off x="581025" y="1998663"/>
          <a:ext cx="11029950" cy="402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AAA4C37-1AED-4F4E-AF40-81719900D239}"/>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5135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a:xfrm>
            <a:off x="581192" y="702156"/>
            <a:ext cx="11029616" cy="1013800"/>
          </a:xfrm>
        </p:spPr>
        <p:txBody>
          <a:bodyPr>
            <a:normAutofit/>
          </a:bodyPr>
          <a:lstStyle/>
          <a:p>
            <a:r>
              <a:rPr lang="en-US" dirty="0"/>
              <a:t>Typical Problem — Vision</a:t>
            </a:r>
          </a:p>
        </p:txBody>
      </p:sp>
      <p:pic>
        <p:nvPicPr>
          <p:cNvPr id="6" name="Picture 5">
            <a:extLst>
              <a:ext uri="{FF2B5EF4-FFF2-40B4-BE49-F238E27FC236}">
                <a16:creationId xmlns:a16="http://schemas.microsoft.com/office/drawing/2014/main" id="{05D29D9F-3687-4BD9-CCC0-CE1F1BAAD94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6206167" y="2180496"/>
            <a:ext cx="5404639" cy="4045683"/>
          </a:xfrm>
        </p:spPr>
        <p:txBody>
          <a:bodyPr>
            <a:normAutofit/>
          </a:bodyPr>
          <a:lstStyle/>
          <a:p>
            <a:pPr marL="0" indent="0">
              <a:spcBef>
                <a:spcPts val="576"/>
              </a:spcBef>
              <a:buNone/>
            </a:pPr>
            <a:r>
              <a:rPr lang="en-US" sz="2400" dirty="0"/>
              <a:t>A Human Resources Manager returned to work after a Traumatic Brain Injury (TBI). Due to this injury, </a:t>
            </a:r>
            <a:br>
              <a:rPr lang="en-US" sz="2400" dirty="0"/>
            </a:br>
            <a:r>
              <a:rPr lang="en-US" sz="2400" dirty="0"/>
              <a:t>he developed a visual processing disorder which causes the employee to take longer reading emails, resulting in delays in HR Department operations.</a:t>
            </a:r>
          </a:p>
        </p:txBody>
      </p:sp>
      <p:sp>
        <p:nvSpPr>
          <p:cNvPr id="4" name="Slide Number Placeholder 3">
            <a:extLst>
              <a:ext uri="{FF2B5EF4-FFF2-40B4-BE49-F238E27FC236}">
                <a16:creationId xmlns:a16="http://schemas.microsoft.com/office/drawing/2014/main" id="{CCF04B48-4CA5-3652-078D-CF02E911683E}"/>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0538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a:t>Typical Solution — Vision</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582679" y="2438694"/>
            <a:ext cx="5513321" cy="3509838"/>
          </a:xfrm>
        </p:spPr>
        <p:txBody>
          <a:bodyPr>
            <a:normAutofit/>
          </a:bodyPr>
          <a:lstStyle/>
          <a:p>
            <a:pPr marL="0" indent="0">
              <a:lnSpc>
                <a:spcPct val="120000"/>
              </a:lnSpc>
              <a:spcAft>
                <a:spcPts val="1200"/>
              </a:spcAft>
              <a:buNone/>
            </a:pPr>
            <a:r>
              <a:rPr lang="en-US" sz="2400" dirty="0"/>
              <a:t>The JAN consultant presented options for AT that do not rely on the employee's vision to access information. A screen reader can help by reading the email to the employee, as they are able to process auditory input with no difficulty.</a:t>
            </a:r>
          </a:p>
        </p:txBody>
      </p:sp>
      <p:sp>
        <p:nvSpPr>
          <p:cNvPr id="5" name="Slide Number Placeholder 3">
            <a:extLst>
              <a:ext uri="{FF2B5EF4-FFF2-40B4-BE49-F238E27FC236}">
                <a16:creationId xmlns:a16="http://schemas.microsoft.com/office/drawing/2014/main" id="{71077DAB-60F7-453E-8156-E63BA06BB332}"/>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5A9A8CF-37E2-FE81-A569-D3289F8BF4E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9609" y="2438694"/>
            <a:ext cx="4171950" cy="3509838"/>
          </a:xfrm>
          <a:prstGeom prst="rect">
            <a:avLst/>
          </a:prstGeom>
        </p:spPr>
      </p:pic>
    </p:spTree>
    <p:extLst>
      <p:ext uri="{BB962C8B-B14F-4D97-AF65-F5344CB8AC3E}">
        <p14:creationId xmlns:p14="http://schemas.microsoft.com/office/powerpoint/2010/main" val="1671489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a:latin typeface="Gill Sans MT" panose="020B0502020104020203"/>
              </a:rPr>
              <a:t>Range of Approaches</a:t>
            </a:r>
            <a:r>
              <a:rPr kumimoji="0" lang="en-US" sz="2800" b="0" i="0" u="none" strike="noStrike" kern="1200" cap="all" spc="0" normalizeH="0" baseline="0" noProof="0">
                <a:ln>
                  <a:noFill/>
                </a:ln>
                <a:effectLst/>
                <a:uLnTx/>
                <a:uFillTx/>
                <a:latin typeface="Gill Sans MT" panose="020B0502020104020203"/>
                <a:ea typeface="+mj-ea"/>
                <a:cs typeface="+mj-cs"/>
              </a:rPr>
              <a:t> — Vision</a:t>
            </a:r>
            <a:endParaRPr lang="en-US"/>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581192" y="2180496"/>
            <a:ext cx="11029615" cy="4207778"/>
          </a:xfrm>
        </p:spPr>
        <p:txBody>
          <a:bodyPr>
            <a:normAutofit/>
          </a:bodyPr>
          <a:lstStyle/>
          <a:p>
            <a:pPr marL="0" marR="0" lvl="0" indent="0" algn="l" defTabSz="914400" rtl="0" eaLnBrk="1" fontAlgn="base" latinLnBrk="0" hangingPunct="1">
              <a:lnSpc>
                <a:spcPct val="100000"/>
              </a:lnSpc>
              <a:spcBef>
                <a:spcPts val="576"/>
              </a:spcBef>
              <a:spcAft>
                <a:spcPts val="1200"/>
              </a:spcAft>
              <a:buClrTx/>
              <a:buSzTx/>
              <a:buFont typeface="Wingdings" panose="05000000000000000000" pitchFamily="2" charset="2"/>
              <a:buNone/>
              <a:tabLst/>
              <a:defRPr/>
            </a:pPr>
            <a:r>
              <a:rPr kumimoji="0" lang="en-US" altLang="en-US" sz="2600" b="1" i="0" u="none" strike="noStrike" kern="1200" cap="none" spc="0" normalizeH="0" baseline="0" noProof="0" dirty="0">
                <a:ln>
                  <a:noFill/>
                </a:ln>
                <a:effectLst/>
                <a:uLnTx/>
                <a:uFillTx/>
              </a:rPr>
              <a:t>What are some options to consider?</a:t>
            </a:r>
          </a:p>
          <a:p>
            <a:pPr defTabSz="914400" fontAlgn="base">
              <a:spcBef>
                <a:spcPts val="576"/>
              </a:spcBef>
              <a:spcAft>
                <a:spcPts val="1200"/>
              </a:spcAft>
              <a:buClrTx/>
              <a:buSzTx/>
              <a:defRPr/>
            </a:pPr>
            <a:r>
              <a:rPr kumimoji="0" lang="en-US" altLang="en-US" sz="2400" b="0" i="0" u="none" strike="noStrike" kern="1200" cap="none" spc="0" normalizeH="0" baseline="0" noProof="0" dirty="0">
                <a:ln>
                  <a:noFill/>
                </a:ln>
                <a:solidFill>
                  <a:srgbClr val="002060"/>
                </a:solidFill>
                <a:effectLst/>
                <a:uLnTx/>
                <a:uFillTx/>
              </a:rPr>
              <a:t>Find a secure and accessible location for AT storage</a:t>
            </a:r>
          </a:p>
          <a:p>
            <a:pPr defTabSz="914400" fontAlgn="base">
              <a:spcBef>
                <a:spcPts val="576"/>
              </a:spcBef>
              <a:spcAft>
                <a:spcPts val="1200"/>
              </a:spcAft>
              <a:buClrTx/>
              <a:buSzTx/>
              <a:defRPr/>
            </a:pPr>
            <a:r>
              <a:rPr kumimoji="0" lang="en-US" altLang="en-US" sz="2400" b="0" i="0" u="none" strike="noStrike" kern="1200" cap="none" spc="0" normalizeH="0" baseline="0" noProof="0" dirty="0">
                <a:ln>
                  <a:noFill/>
                </a:ln>
                <a:solidFill>
                  <a:srgbClr val="002060"/>
                </a:solidFill>
                <a:effectLst/>
                <a:uLnTx/>
                <a:uFillTx/>
              </a:rPr>
              <a:t>Designate someone to assist as a qualified reader</a:t>
            </a:r>
          </a:p>
          <a:p>
            <a:pPr defTabSz="914400" fontAlgn="base">
              <a:spcBef>
                <a:spcPts val="576"/>
              </a:spcBef>
              <a:spcAft>
                <a:spcPts val="1200"/>
              </a:spcAft>
              <a:buClrTx/>
              <a:buSzTx/>
              <a:defRPr/>
            </a:pPr>
            <a:r>
              <a:rPr kumimoji="0" lang="en-US" altLang="en-US" sz="2400" b="0" i="0" u="none" strike="noStrike" kern="1200" cap="none" spc="0" normalizeH="0" baseline="0" noProof="0" dirty="0">
                <a:ln>
                  <a:noFill/>
                </a:ln>
                <a:solidFill>
                  <a:srgbClr val="002060"/>
                </a:solidFill>
                <a:effectLst/>
                <a:uLnTx/>
                <a:uFillTx/>
              </a:rPr>
              <a:t>Seek assistance from State Vocational Rehabilitation (VR) or scripting vendor</a:t>
            </a:r>
          </a:p>
          <a:p>
            <a:pPr defTabSz="914400" fontAlgn="base">
              <a:spcBef>
                <a:spcPts val="576"/>
              </a:spcBef>
              <a:spcAft>
                <a:spcPts val="1200"/>
              </a:spcAft>
              <a:buClrTx/>
              <a:buSzTx/>
              <a:defRPr/>
            </a:pPr>
            <a:r>
              <a:rPr kumimoji="0" lang="en-US" altLang="en-US" sz="2400" b="0" i="0" u="none" strike="noStrike" kern="1200" cap="none" spc="0" normalizeH="0" baseline="0" noProof="0" dirty="0">
                <a:ln>
                  <a:noFill/>
                </a:ln>
                <a:solidFill>
                  <a:srgbClr val="002060"/>
                </a:solidFill>
                <a:effectLst/>
                <a:uLnTx/>
                <a:uFillTx/>
              </a:rPr>
              <a:t>Provide portable AT options</a:t>
            </a:r>
          </a:p>
          <a:p>
            <a:pPr marL="742950" lvl="1" indent="-342900" defTabSz="914400" fontAlgn="base">
              <a:spcBef>
                <a:spcPts val="576"/>
              </a:spcBef>
              <a:spcAft>
                <a:spcPts val="1200"/>
              </a:spcAft>
              <a:buClrTx/>
              <a:buSzTx/>
              <a:defRPr/>
            </a:pPr>
            <a:r>
              <a:rPr kumimoji="0" lang="en-US" altLang="en-US" sz="2400" b="0" i="0" u="none" strike="noStrike" kern="1200" cap="none" spc="0" normalizeH="0" baseline="0" noProof="0" dirty="0">
                <a:ln>
                  <a:noFill/>
                </a:ln>
                <a:solidFill>
                  <a:srgbClr val="002060"/>
                </a:solidFill>
                <a:effectLst/>
                <a:uLnTx/>
                <a:uFillTx/>
                <a:latin typeface="Arial Nova" panose="020B0504020202020204" pitchFamily="34" charset="0"/>
              </a:rPr>
              <a:t>Orcam</a:t>
            </a:r>
          </a:p>
          <a:p>
            <a:endParaRPr lang="en-US" dirty="0"/>
          </a:p>
        </p:txBody>
      </p:sp>
      <p:sp>
        <p:nvSpPr>
          <p:cNvPr id="5" name="Slide Number Placeholder 3">
            <a:extLst>
              <a:ext uri="{FF2B5EF4-FFF2-40B4-BE49-F238E27FC236}">
                <a16:creationId xmlns:a16="http://schemas.microsoft.com/office/drawing/2014/main" id="{F3E1ECCE-0D51-490E-AFA4-0A20C7496B12}"/>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22</a:t>
            </a:fld>
            <a:endParaRPr kumimoji="0" lang="en-US" sz="1600" b="0" i="0" u="none" strike="noStrike" kern="1200" cap="none" spc="0" normalizeH="0" baseline="0" noProof="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9084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a:t>But What if? — Vision</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4668254" y="2180496"/>
            <a:ext cx="6942554" cy="3678303"/>
          </a:xfrm>
        </p:spPr>
        <p:txBody>
          <a:bodyPr>
            <a:normAutofit/>
          </a:bodyPr>
          <a:lstStyle/>
          <a:p>
            <a:pPr marL="0" indent="0">
              <a:buNone/>
            </a:pPr>
            <a:r>
              <a:rPr lang="en-US" sz="2400" dirty="0"/>
              <a:t>The employer was still concerned abut the employee’s ability to respond to emails in a timely manner, as they receive many emails, and the employee has trouble typing responses quickly.</a:t>
            </a:r>
          </a:p>
        </p:txBody>
      </p:sp>
      <p:sp>
        <p:nvSpPr>
          <p:cNvPr id="5" name="Slide Number Placeholder 3">
            <a:extLst>
              <a:ext uri="{FF2B5EF4-FFF2-40B4-BE49-F238E27FC236}">
                <a16:creationId xmlns:a16="http://schemas.microsoft.com/office/drawing/2014/main" id="{2E649A1B-2C2F-498A-A2AC-51024D77C30D}"/>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23</a:t>
            </a:fld>
            <a:endParaRPr kumimoji="0" lang="en-US" sz="1600" b="0" i="0" u="none" strike="noStrike" kern="1200" cap="none" spc="0" normalizeH="0" baseline="0" noProof="0">
              <a:ln>
                <a:noFill/>
              </a:ln>
              <a:solidFill>
                <a:srgbClr val="002060"/>
              </a:solidFill>
              <a:effectLst/>
              <a:uLnTx/>
              <a:uFillTx/>
              <a:latin typeface="Arial Nova" panose="020B05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09D494E0-8B18-0DB0-3EF6-EF14EF46FD8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192" y="2180496"/>
            <a:ext cx="3406695" cy="3678302"/>
          </a:xfrm>
          <a:prstGeom prst="rect">
            <a:avLst/>
          </a:prstGeom>
        </p:spPr>
      </p:pic>
    </p:spTree>
    <p:extLst>
      <p:ext uri="{BB962C8B-B14F-4D97-AF65-F5344CB8AC3E}">
        <p14:creationId xmlns:p14="http://schemas.microsoft.com/office/powerpoint/2010/main" val="1622397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a:xfrm>
            <a:off x="581192" y="702156"/>
            <a:ext cx="11029616" cy="1013800"/>
          </a:xfrm>
        </p:spPr>
        <p:txBody>
          <a:bodyPr>
            <a:normAutofit/>
          </a:bodyPr>
          <a:lstStyle/>
          <a:p>
            <a:r>
              <a:rPr lang="en-US" dirty="0"/>
              <a:t>Targeted Solution — Vision</a:t>
            </a:r>
          </a:p>
        </p:txBody>
      </p:sp>
      <p:pic>
        <p:nvPicPr>
          <p:cNvPr id="5" name="Picture 4">
            <a:extLst>
              <a:ext uri="{FF2B5EF4-FFF2-40B4-BE49-F238E27FC236}">
                <a16:creationId xmlns:a16="http://schemas.microsoft.com/office/drawing/2014/main" id="{BE0FB7D3-0F97-5F4B-68C0-DDA43279079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6781633" y="2110161"/>
            <a:ext cx="4962525" cy="3649219"/>
          </a:xfrm>
          <a:prstGeom prst="rect">
            <a:avLst/>
          </a:prstGeom>
        </p:spPr>
      </p:pic>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447842" y="2110161"/>
            <a:ext cx="5967472" cy="4045683"/>
          </a:xfrm>
        </p:spPr>
        <p:txBody>
          <a:bodyPr>
            <a:normAutofit/>
          </a:bodyPr>
          <a:lstStyle/>
          <a:p>
            <a:pPr marL="0" indent="0">
              <a:spcBef>
                <a:spcPts val="576"/>
              </a:spcBef>
              <a:buNone/>
            </a:pPr>
            <a:r>
              <a:rPr lang="en-US" sz="2400" dirty="0"/>
              <a:t>The JAN consultant focused on other accommodation solutions that could be used in addition to the screen reader software. Including adding speech recognition software to have the employee dictate the emails to the computer or having a typist or assistant available to type what the employee dictates. </a:t>
            </a:r>
            <a:endParaRPr lang="en-US" dirty="0"/>
          </a:p>
          <a:p>
            <a:pPr marL="0" indent="0">
              <a:spcBef>
                <a:spcPts val="24"/>
              </a:spcBef>
              <a:buNone/>
            </a:pPr>
            <a:endParaRPr lang="en-US" dirty="0"/>
          </a:p>
        </p:txBody>
      </p:sp>
      <p:sp>
        <p:nvSpPr>
          <p:cNvPr id="4" name="Slide Number Placeholder 3">
            <a:extLst>
              <a:ext uri="{FF2B5EF4-FFF2-40B4-BE49-F238E27FC236}">
                <a16:creationId xmlns:a16="http://schemas.microsoft.com/office/drawing/2014/main" id="{904051EF-BFF0-E6C7-E464-CE406767441B}"/>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2004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B411-66C8-7B02-9D3C-517FC3BF840A}"/>
              </a:ext>
            </a:extLst>
          </p:cNvPr>
          <p:cNvSpPr>
            <a:spLocks noGrp="1"/>
          </p:cNvSpPr>
          <p:nvPr>
            <p:ph type="title"/>
          </p:nvPr>
        </p:nvSpPr>
        <p:spPr>
          <a:xfrm>
            <a:off x="581192" y="702156"/>
            <a:ext cx="11029616" cy="1013800"/>
          </a:xfrm>
        </p:spPr>
        <p:txBody>
          <a:bodyPr vert="horz" lIns="91440" tIns="45720" rIns="91440" bIns="45720" rtlCol="0">
            <a:normAutofit/>
          </a:bodyPr>
          <a:lstStyle/>
          <a:p>
            <a:pPr defTabSz="457200"/>
            <a:r>
              <a:rPr lang="en-US"/>
              <a:t>deaf situation</a:t>
            </a:r>
          </a:p>
        </p:txBody>
      </p:sp>
      <p:pic>
        <p:nvPicPr>
          <p:cNvPr id="7" name="Picture 6">
            <a:extLst>
              <a:ext uri="{FF2B5EF4-FFF2-40B4-BE49-F238E27FC236}">
                <a16:creationId xmlns:a16="http://schemas.microsoft.com/office/drawing/2014/main" id="{41D64E45-BCE1-C880-0289-F6F6F5568166}"/>
              </a:ext>
              <a:ext uri="{C183D7F6-B498-43B3-948B-1728B52AA6E4}">
                <adec:decorative xmlns:adec="http://schemas.microsoft.com/office/drawing/2017/decorative" val="1"/>
              </a:ext>
            </a:extLst>
          </p:cNvPr>
          <p:cNvPicPr>
            <a:picLocks noChangeAspect="1"/>
          </p:cNvPicPr>
          <p:nvPr/>
        </p:nvPicPr>
        <p:blipFill rotWithShape="1">
          <a:blip r:embed="rId3"/>
          <a:srcRect l="4346" r="4878" b="-4"/>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8B7DFC97-AC2A-8764-641C-1708E3268FF2}"/>
              </a:ext>
            </a:extLst>
          </p:cNvPr>
          <p:cNvSpPr>
            <a:spLocks noGrp="1"/>
          </p:cNvSpPr>
          <p:nvPr>
            <p:ph idx="1"/>
          </p:nvPr>
        </p:nvSpPr>
        <p:spPr>
          <a:xfrm>
            <a:off x="6206168" y="2180496"/>
            <a:ext cx="5533595" cy="4045683"/>
          </a:xfrm>
        </p:spPr>
        <p:txBody>
          <a:bodyPr vert="horz" lIns="91440" tIns="45720" rIns="91440" bIns="45720" rtlCol="0">
            <a:normAutofit/>
          </a:bodyPr>
          <a:lstStyle/>
          <a:p>
            <a:pPr marL="0" indent="0">
              <a:buNone/>
            </a:pPr>
            <a:r>
              <a:rPr lang="en-US" sz="2400" dirty="0">
                <a:latin typeface="Arial Nova" panose="020B0504020202020204" pitchFamily="34" charset="0"/>
              </a:rPr>
              <a:t>A welder who is deaf</a:t>
            </a:r>
            <a:r>
              <a:rPr lang="en-US" altLang="en-US" sz="2400" dirty="0">
                <a:solidFill>
                  <a:srgbClr val="002C5F"/>
                </a:solidFill>
              </a:rPr>
              <a:t> wanted to feel more included at the worksite. Other workers were allowed to select music </a:t>
            </a:r>
            <a:br>
              <a:rPr lang="en-US" altLang="en-US" sz="2400" dirty="0">
                <a:solidFill>
                  <a:srgbClr val="002C5F"/>
                </a:solidFill>
              </a:rPr>
            </a:br>
            <a:r>
              <a:rPr lang="en-US" altLang="en-US" sz="2400" dirty="0">
                <a:solidFill>
                  <a:srgbClr val="002C5F"/>
                </a:solidFill>
              </a:rPr>
              <a:t>to be played over the loudspeaker. </a:t>
            </a:r>
            <a:br>
              <a:rPr lang="en-US" altLang="en-US" sz="2400" dirty="0">
                <a:solidFill>
                  <a:srgbClr val="002C5F"/>
                </a:solidFill>
              </a:rPr>
            </a:br>
            <a:r>
              <a:rPr lang="en-US" altLang="en-US" sz="2400" dirty="0">
                <a:solidFill>
                  <a:srgbClr val="002C5F"/>
                </a:solidFill>
              </a:rPr>
              <a:t>He also wanted to do this.</a:t>
            </a:r>
            <a:endParaRPr lang="en-US" sz="2400" dirty="0"/>
          </a:p>
        </p:txBody>
      </p:sp>
      <p:sp>
        <p:nvSpPr>
          <p:cNvPr id="4" name="Slide Number Placeholder 3">
            <a:extLst>
              <a:ext uri="{FF2B5EF4-FFF2-40B4-BE49-F238E27FC236}">
                <a16:creationId xmlns:a16="http://schemas.microsoft.com/office/drawing/2014/main" id="{C508F924-0662-855B-347C-9376343A5AA1}"/>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7181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Typical Solution — Inclusive Policies</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p:txBody>
          <a:bodyPr>
            <a:normAutofit/>
          </a:bodyPr>
          <a:lstStyle/>
          <a:p>
            <a:pPr marL="0" marR="0" lvl="0" indent="0" algn="l" defTabSz="914400" rtl="0" eaLnBrk="1" fontAlgn="base" latinLnBrk="0" hangingPunct="1">
              <a:lnSpc>
                <a:spcPct val="100000"/>
              </a:lnSpc>
              <a:spcBef>
                <a:spcPts val="576"/>
              </a:spcBef>
              <a:spcAft>
                <a:spcPts val="1200"/>
              </a:spcAft>
              <a:buClrTx/>
              <a:buSzTx/>
              <a:buFont typeface="Wingdings" panose="05000000000000000000" pitchFamily="2" charset="2"/>
              <a:buNone/>
              <a:tabLst/>
              <a:defRPr/>
            </a:pPr>
            <a:r>
              <a:rPr lang="en-US" sz="2400" dirty="0">
                <a:solidFill>
                  <a:srgbClr val="002C5F"/>
                </a:solidFill>
              </a:rPr>
              <a:t>This is less of an accommodation issue and more of an equal access issue. Employees with disabilities should be included in social activities in the workplace. This can even include providing an interpreter to assist with communication at employer-sponsored social events such as holiday parties. The employer allowed the employee to participate in selecting music.</a:t>
            </a:r>
            <a:endParaRPr lang="en-US" sz="2400" dirty="0"/>
          </a:p>
        </p:txBody>
      </p:sp>
      <p:sp>
        <p:nvSpPr>
          <p:cNvPr id="5" name="Slide Number Placeholder 3">
            <a:extLst>
              <a:ext uri="{FF2B5EF4-FFF2-40B4-BE49-F238E27FC236}">
                <a16:creationId xmlns:a16="http://schemas.microsoft.com/office/drawing/2014/main" id="{BC2CE43D-B2E5-41CE-8454-8C5A2AED9236}"/>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176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But What if? — Hearing</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581192" y="1803747"/>
            <a:ext cx="11029615" cy="4502049"/>
          </a:xfrm>
        </p:spPr>
        <p:txBody>
          <a:bodyPr>
            <a:noAutofit/>
          </a:bodyPr>
          <a:lstStyle/>
          <a:p>
            <a:pPr marL="0" indent="0">
              <a:spcBef>
                <a:spcPts val="576"/>
              </a:spcBef>
              <a:buClr>
                <a:srgbClr val="1A3260"/>
              </a:buClr>
              <a:buNone/>
              <a:defRPr/>
            </a:pPr>
            <a:r>
              <a:rPr lang="en-US" sz="2400" dirty="0">
                <a:latin typeface="Arial Nova" panose="020B0504020202020204" pitchFamily="34" charset="0"/>
              </a:rPr>
              <a:t>To the dismay of administrative workers </a:t>
            </a:r>
            <a:r>
              <a:rPr lang="en-US" sz="2400" dirty="0"/>
              <a:t>whose space shared a wall with the workshop, he </a:t>
            </a:r>
            <a:r>
              <a:rPr lang="en-US" sz="2400" dirty="0">
                <a:latin typeface="Arial Nova" panose="020B0504020202020204" pitchFamily="34" charset="0"/>
              </a:rPr>
              <a:t>wanted to listen to music loudly enough to feel the vibrations. Unfortunately, this was found to be disruptive to the other workers. HR contacted JAN in preparation for setting up a meeting with the employee and an interpreter.</a:t>
            </a:r>
            <a:endParaRPr lang="en-US" sz="1600" dirty="0"/>
          </a:p>
        </p:txBody>
      </p:sp>
      <p:sp>
        <p:nvSpPr>
          <p:cNvPr id="5" name="Slide Number Placeholder 3">
            <a:extLst>
              <a:ext uri="{FF2B5EF4-FFF2-40B4-BE49-F238E27FC236}">
                <a16:creationId xmlns:a16="http://schemas.microsoft.com/office/drawing/2014/main" id="{5D2F4F26-8B0D-4FC0-B777-B4321D39501B}"/>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6898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Communication — ASL</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581191" y="1974913"/>
            <a:ext cx="11029615" cy="4594329"/>
          </a:xfrm>
        </p:spPr>
        <p:txBody>
          <a:bodyPr>
            <a:normAutofit fontScale="47500" lnSpcReduction="20000"/>
          </a:bodyPr>
          <a:lstStyle/>
          <a:p>
            <a:pPr marL="0" indent="0" eaLnBrk="1" hangingPunct="1">
              <a:lnSpc>
                <a:spcPct val="120000"/>
              </a:lnSpc>
              <a:spcBef>
                <a:spcPts val="576"/>
              </a:spcBef>
              <a:buNone/>
              <a:defRPr/>
            </a:pPr>
            <a:r>
              <a:rPr lang="en-US" altLang="en-US" sz="5500" b="1" dirty="0"/>
              <a:t>Basic tips for communicating through a sign language interpreter:</a:t>
            </a:r>
          </a:p>
          <a:p>
            <a:pPr>
              <a:lnSpc>
                <a:spcPct val="120000"/>
              </a:lnSpc>
              <a:spcBef>
                <a:spcPts val="576"/>
              </a:spcBef>
              <a:defRPr/>
            </a:pPr>
            <a:r>
              <a:rPr lang="en-US" altLang="en-US" sz="4400" b="0" dirty="0"/>
              <a:t>Choose an effective interpreter</a:t>
            </a:r>
          </a:p>
          <a:p>
            <a:pPr>
              <a:lnSpc>
                <a:spcPct val="120000"/>
              </a:lnSpc>
              <a:spcBef>
                <a:spcPts val="576"/>
              </a:spcBef>
              <a:defRPr/>
            </a:pPr>
            <a:r>
              <a:rPr lang="en-US" altLang="en-US" sz="4400" b="0" dirty="0"/>
              <a:t>Prepare setting</a:t>
            </a:r>
          </a:p>
          <a:p>
            <a:pPr>
              <a:lnSpc>
                <a:spcPct val="120000"/>
              </a:lnSpc>
              <a:spcBef>
                <a:spcPts val="576"/>
              </a:spcBef>
              <a:defRPr/>
            </a:pPr>
            <a:r>
              <a:rPr lang="en-US" altLang="en-US" sz="4400" b="0" dirty="0"/>
              <a:t>Prepare participants</a:t>
            </a:r>
          </a:p>
          <a:p>
            <a:pPr>
              <a:lnSpc>
                <a:spcPct val="120000"/>
              </a:lnSpc>
              <a:spcBef>
                <a:spcPts val="576"/>
              </a:spcBef>
              <a:defRPr/>
            </a:pPr>
            <a:r>
              <a:rPr lang="en-US" altLang="en-US" sz="4400" b="0" dirty="0"/>
              <a:t>Consider notetaking assistance</a:t>
            </a:r>
          </a:p>
          <a:p>
            <a:pPr>
              <a:lnSpc>
                <a:spcPct val="120000"/>
              </a:lnSpc>
              <a:spcBef>
                <a:spcPts val="576"/>
              </a:spcBef>
              <a:defRPr/>
            </a:pPr>
            <a:r>
              <a:rPr lang="en-US" altLang="en-US" sz="4400" b="0" dirty="0"/>
              <a:t>Interact directly with person who is deaf</a:t>
            </a:r>
          </a:p>
          <a:p>
            <a:pPr>
              <a:lnSpc>
                <a:spcPct val="120000"/>
              </a:lnSpc>
              <a:spcBef>
                <a:spcPts val="576"/>
              </a:spcBef>
              <a:defRPr/>
            </a:pPr>
            <a:r>
              <a:rPr lang="en-US" altLang="en-US" sz="4400" b="0" dirty="0"/>
              <a:t>Relax and use normal tone and speed </a:t>
            </a:r>
          </a:p>
          <a:p>
            <a:pPr>
              <a:lnSpc>
                <a:spcPct val="120000"/>
              </a:lnSpc>
              <a:spcBef>
                <a:spcPts val="576"/>
              </a:spcBef>
              <a:defRPr/>
            </a:pPr>
            <a:r>
              <a:rPr lang="en-US" altLang="en-US" sz="4400" b="0" dirty="0"/>
              <a:t>Respect interpreter’s professional judgement and ethics</a:t>
            </a:r>
          </a:p>
          <a:p>
            <a:pPr>
              <a:lnSpc>
                <a:spcPct val="120000"/>
              </a:lnSpc>
              <a:spcBef>
                <a:spcPts val="576"/>
              </a:spcBef>
              <a:defRPr/>
            </a:pPr>
            <a:r>
              <a:rPr lang="en-US" altLang="en-US" sz="4400" b="0" dirty="0"/>
              <a:t>Consider also using captioning with interpreting in video calls   </a:t>
            </a:r>
          </a:p>
        </p:txBody>
      </p:sp>
      <p:sp>
        <p:nvSpPr>
          <p:cNvPr id="5" name="Slide Number Placeholder 3">
            <a:extLst>
              <a:ext uri="{FF2B5EF4-FFF2-40B4-BE49-F238E27FC236}">
                <a16:creationId xmlns:a16="http://schemas.microsoft.com/office/drawing/2014/main" id="{803648F9-51B2-45B0-B4D5-0DBB6E846ED4}"/>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435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A1D787-3C90-6C61-A6BE-7D63C9FC3708}"/>
              </a:ext>
            </a:extLst>
          </p:cNvPr>
          <p:cNvSpPr>
            <a:spLocks noGrp="1"/>
          </p:cNvSpPr>
          <p:nvPr>
            <p:ph type="title"/>
          </p:nvPr>
        </p:nvSpPr>
        <p:spPr>
          <a:xfrm>
            <a:off x="581192" y="702156"/>
            <a:ext cx="11029616" cy="1013800"/>
          </a:xfrm>
        </p:spPr>
        <p:txBody>
          <a:bodyPr>
            <a:normAutofit/>
          </a:bodyPr>
          <a:lstStyle/>
          <a:p>
            <a:r>
              <a:rPr lang="en-US">
                <a:solidFill>
                  <a:srgbClr val="FFFFFF"/>
                </a:solidFill>
              </a:rPr>
              <a:t>deaf solution</a:t>
            </a:r>
          </a:p>
        </p:txBody>
      </p:sp>
      <p:pic>
        <p:nvPicPr>
          <p:cNvPr id="10" name="Picture 9">
            <a:extLst>
              <a:ext uri="{FF2B5EF4-FFF2-40B4-BE49-F238E27FC236}">
                <a16:creationId xmlns:a16="http://schemas.microsoft.com/office/drawing/2014/main" id="{723DD681-F4D9-F431-30D5-D433BB17DD7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3625" y="2977692"/>
            <a:ext cx="2430650" cy="2430650"/>
          </a:xfrm>
          <a:prstGeom prst="rect">
            <a:avLst/>
          </a:prstGeom>
        </p:spPr>
      </p:pic>
      <p:pic>
        <p:nvPicPr>
          <p:cNvPr id="9" name="Picture 8">
            <a:extLst>
              <a:ext uri="{FF2B5EF4-FFF2-40B4-BE49-F238E27FC236}">
                <a16:creationId xmlns:a16="http://schemas.microsoft.com/office/drawing/2014/main" id="{A660AB4B-A0E5-5B2B-1D28-F40313F95C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58800" y="2361056"/>
            <a:ext cx="1589391" cy="1589391"/>
          </a:xfrm>
          <a:prstGeom prst="rect">
            <a:avLst/>
          </a:prstGeom>
        </p:spPr>
      </p:pic>
      <p:pic>
        <p:nvPicPr>
          <p:cNvPr id="8" name="Picture 7">
            <a:extLst>
              <a:ext uri="{FF2B5EF4-FFF2-40B4-BE49-F238E27FC236}">
                <a16:creationId xmlns:a16="http://schemas.microsoft.com/office/drawing/2014/main" id="{6D8E79B8-4EC4-B9EC-D3A3-0D9EEE564F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26071" y="4574279"/>
            <a:ext cx="2435275" cy="1369842"/>
          </a:xfrm>
          <a:prstGeom prst="rect">
            <a:avLst/>
          </a:prstGeom>
        </p:spPr>
      </p:pic>
      <p:sp>
        <p:nvSpPr>
          <p:cNvPr id="7" name="Content Placeholder 6">
            <a:extLst>
              <a:ext uri="{FF2B5EF4-FFF2-40B4-BE49-F238E27FC236}">
                <a16:creationId xmlns:a16="http://schemas.microsoft.com/office/drawing/2014/main" id="{BBBEA105-53B5-44E2-DB75-939F884D60AE}"/>
              </a:ext>
            </a:extLst>
          </p:cNvPr>
          <p:cNvSpPr>
            <a:spLocks noGrp="1"/>
          </p:cNvSpPr>
          <p:nvPr>
            <p:ph idx="1"/>
          </p:nvPr>
        </p:nvSpPr>
        <p:spPr>
          <a:xfrm>
            <a:off x="6335805" y="2180496"/>
            <a:ext cx="5275001" cy="4045683"/>
          </a:xfrm>
        </p:spPr>
        <p:txBody>
          <a:bodyPr>
            <a:normAutofit/>
          </a:bodyPr>
          <a:lstStyle/>
          <a:p>
            <a:pPr marL="0" marR="0" lvl="0" indent="0" defTabSz="457189" rtl="0" eaLnBrk="1" fontAlgn="auto" latinLnBrk="0" hangingPunct="1">
              <a:spcBef>
                <a:spcPct val="20000"/>
              </a:spcBef>
              <a:spcAft>
                <a:spcPts val="1200"/>
              </a:spcAft>
              <a:buClr>
                <a:srgbClr val="4590B8"/>
              </a:buClr>
              <a:buSzPct val="92000"/>
              <a:buFont typeface="Wingdings 2" panose="05020102010507070707" pitchFamily="18" charset="2"/>
              <a:buNone/>
              <a:tabLst/>
              <a:defRPr/>
            </a:pPr>
            <a:r>
              <a:rPr kumimoji="0" lang="en-US" sz="2400" b="0" i="0" u="none" strike="noStrike" kern="1200" cap="none" spc="0" normalizeH="0" baseline="0" noProof="0" dirty="0">
                <a:ln>
                  <a:noFill/>
                </a:ln>
                <a:effectLst/>
                <a:uLnTx/>
                <a:uFillTx/>
                <a:latin typeface="Arial Nova" panose="020B0504020202020204" pitchFamily="34" charset="0"/>
                <a:ea typeface="+mn-ea"/>
                <a:cs typeface="+mn-cs"/>
              </a:rPr>
              <a:t>The JAN consultant suggested a wearable speaker, such as a </a:t>
            </a:r>
            <a:r>
              <a:rPr kumimoji="0" lang="en-US" sz="2400" b="0" i="0" u="none" strike="noStrike" kern="1200" cap="none" spc="0" normalizeH="0" baseline="0" noProof="0" dirty="0" err="1">
                <a:ln>
                  <a:noFill/>
                </a:ln>
                <a:effectLst/>
                <a:uLnTx/>
                <a:uFillTx/>
                <a:latin typeface="Arial Nova" panose="020B0504020202020204" pitchFamily="34" charset="0"/>
                <a:ea typeface="+mn-ea"/>
                <a:cs typeface="+mn-cs"/>
              </a:rPr>
              <a:t>Chattervox</a:t>
            </a:r>
            <a:r>
              <a:rPr kumimoji="0" lang="en-US" sz="2400" b="0" i="0" u="none" strike="noStrike" kern="1200" cap="none" spc="0" normalizeH="0" baseline="0" noProof="0" dirty="0">
                <a:ln>
                  <a:noFill/>
                </a:ln>
                <a:effectLst/>
                <a:uLnTx/>
                <a:uFillTx/>
                <a:latin typeface="Arial Nova" panose="020B0504020202020204" pitchFamily="34" charset="0"/>
                <a:ea typeface="+mn-ea"/>
                <a:cs typeface="+mn-cs"/>
              </a:rPr>
              <a:t>, that the employee could wear facing their body instead of facing outward. They also discussed </a:t>
            </a:r>
            <a:r>
              <a:rPr kumimoji="0" lang="en-US" sz="2400" b="0" i="0" u="none" strike="noStrike" kern="1200" cap="none" spc="0" normalizeH="0" baseline="0" noProof="0" dirty="0" err="1">
                <a:ln>
                  <a:noFill/>
                </a:ln>
                <a:effectLst/>
                <a:uLnTx/>
                <a:uFillTx/>
                <a:latin typeface="Arial Nova" panose="020B0504020202020204" pitchFamily="34" charset="0"/>
                <a:ea typeface="+mn-ea"/>
                <a:cs typeface="+mn-cs"/>
              </a:rPr>
              <a:t>Neosensory</a:t>
            </a:r>
            <a:r>
              <a:rPr kumimoji="0" lang="en-US" sz="2400" b="0" i="0" u="none" strike="noStrike" kern="1200" cap="none" spc="0" normalizeH="0" baseline="0" noProof="0" dirty="0">
                <a:ln>
                  <a:noFill/>
                </a:ln>
                <a:effectLst/>
                <a:uLnTx/>
                <a:uFillTx/>
                <a:latin typeface="Arial Nova" panose="020B0504020202020204" pitchFamily="34" charset="0"/>
                <a:ea typeface="+mn-ea"/>
                <a:cs typeface="+mn-cs"/>
              </a:rPr>
              <a:t> and Sensate as other  ways to provide tactile feedback while listening to music. </a:t>
            </a:r>
          </a:p>
          <a:p>
            <a:endParaRPr lang="en-US" dirty="0"/>
          </a:p>
        </p:txBody>
      </p:sp>
      <p:sp>
        <p:nvSpPr>
          <p:cNvPr id="2" name="Slide Number Placeholder 3">
            <a:extLst>
              <a:ext uri="{FF2B5EF4-FFF2-40B4-BE49-F238E27FC236}">
                <a16:creationId xmlns:a16="http://schemas.microsoft.com/office/drawing/2014/main" id="{283A4E0F-608C-EBAA-BB17-C876D6A9B72A}"/>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1551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 2</a:t>
            </a:r>
          </a:p>
        </p:txBody>
      </p:sp>
      <p:graphicFrame>
        <p:nvGraphicFramePr>
          <p:cNvPr id="8" name="Content Placeholder 2" descr="PPT Slides&#10;Click the link included in the webcast login email you received&#10;Captioning&#10;Use the closed caption (CC) option or StreamText link shared in the webcast chat&#10;Transcript will be available wit webcast archive">
            <a:extLst>
              <a:ext uri="{FF2B5EF4-FFF2-40B4-BE49-F238E27FC236}">
                <a16:creationId xmlns:a16="http://schemas.microsoft.com/office/drawing/2014/main" id="{4EBCF884-6B8F-417E-9493-91071CE480E5}"/>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63C6A34F-438A-42DB-1FE5-F5DDFAEE2B2D}"/>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3913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Updated Solution — </a:t>
            </a:r>
            <a:r>
              <a:rPr lang="en-US" dirty="0" err="1"/>
              <a:t>Woojer</a:t>
            </a:r>
            <a:r>
              <a:rPr lang="en-US" dirty="0"/>
              <a:t> Strap 3</a:t>
            </a:r>
          </a:p>
        </p:txBody>
      </p:sp>
      <p:sp>
        <p:nvSpPr>
          <p:cNvPr id="8" name="Content Placeholder 7">
            <a:extLst>
              <a:ext uri="{FF2B5EF4-FFF2-40B4-BE49-F238E27FC236}">
                <a16:creationId xmlns:a16="http://schemas.microsoft.com/office/drawing/2014/main" id="{3104845B-F83C-4AB4-8DB0-D6A365111792}"/>
              </a:ext>
            </a:extLst>
          </p:cNvPr>
          <p:cNvSpPr>
            <a:spLocks noGrp="1"/>
          </p:cNvSpPr>
          <p:nvPr>
            <p:ph idx="1"/>
          </p:nvPr>
        </p:nvSpPr>
        <p:spPr>
          <a:xfrm>
            <a:off x="581192" y="2180496"/>
            <a:ext cx="6734008" cy="3678303"/>
          </a:xfrm>
        </p:spPr>
        <p:txBody>
          <a:bodyPr>
            <a:normAutofit/>
          </a:bodyPr>
          <a:lstStyle/>
          <a:p>
            <a:pPr marL="0" indent="0">
              <a:spcBef>
                <a:spcPts val="576"/>
              </a:spcBef>
              <a:buNone/>
            </a:pPr>
            <a:r>
              <a:rPr lang="en-US" sz="2600" b="1" dirty="0" err="1"/>
              <a:t>Woojer</a:t>
            </a:r>
            <a:r>
              <a:rPr lang="en-US" sz="2600" b="1" dirty="0"/>
              <a:t> Strap 3</a:t>
            </a:r>
          </a:p>
          <a:p>
            <a:pPr marL="0" indent="0">
              <a:spcBef>
                <a:spcPts val="576"/>
              </a:spcBef>
              <a:buNone/>
            </a:pPr>
            <a:br>
              <a:rPr lang="en-US" sz="2600" dirty="0"/>
            </a:br>
            <a:r>
              <a:rPr lang="en-US" sz="2600" dirty="0"/>
              <a:t>This wearable strap allows one to </a:t>
            </a:r>
            <a:br>
              <a:rPr lang="en-US" sz="2600" dirty="0"/>
            </a:br>
            <a:r>
              <a:rPr lang="en-US" sz="2600" dirty="0"/>
              <a:t>feel sound from music, video soundtracks, etc.</a:t>
            </a:r>
          </a:p>
        </p:txBody>
      </p:sp>
      <p:sp>
        <p:nvSpPr>
          <p:cNvPr id="7" name="Slide Number Placeholder 3">
            <a:extLst>
              <a:ext uri="{FF2B5EF4-FFF2-40B4-BE49-F238E27FC236}">
                <a16:creationId xmlns:a16="http://schemas.microsoft.com/office/drawing/2014/main" id="{9C690863-C363-4ACE-ABF5-BA3C6724E5AC}"/>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6ACCE05-5BC1-9A15-B725-342BF0D8AF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52512" y="3047210"/>
            <a:ext cx="4558296" cy="1944873"/>
          </a:xfrm>
          <a:prstGeom prst="rect">
            <a:avLst/>
          </a:prstGeom>
        </p:spPr>
      </p:pic>
    </p:spTree>
    <p:extLst>
      <p:ext uri="{BB962C8B-B14F-4D97-AF65-F5344CB8AC3E}">
        <p14:creationId xmlns:p14="http://schemas.microsoft.com/office/powerpoint/2010/main" val="3203776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8" name="Content Placeholder 7">
            <a:extLst>
              <a:ext uri="{FF2B5EF4-FFF2-40B4-BE49-F238E27FC236}">
                <a16:creationId xmlns:a16="http://schemas.microsoft.com/office/drawing/2014/main" id="{039A1342-4D6E-410E-B775-C0E80D34C4BD}"/>
              </a:ext>
              <a:ext uri="{C183D7F6-B498-43B3-948B-1728B52AA6E4}">
                <adec:decorative xmlns:adec="http://schemas.microsoft.com/office/drawing/2017/decorative" val="1"/>
              </a:ext>
            </a:extLst>
          </p:cNvPr>
          <p:cNvPicPr>
            <a:picLocks noGrp="1"/>
          </p:cNvPicPr>
          <p:nvPr>
            <p:ph idx="1"/>
          </p:nvPr>
        </p:nvPicPr>
        <p:blipFill>
          <a:blip r:embed="rId3"/>
          <a:srcRect/>
          <a:stretch/>
        </p:blipFill>
        <p:spPr>
          <a:xfrm>
            <a:off x="1" y="10"/>
            <a:ext cx="12191999" cy="7934622"/>
          </a:xfrm>
          <a:prstGeom prst="rect">
            <a:avLst/>
          </a:prstGeom>
        </p:spPr>
      </p:pic>
      <p:grpSp>
        <p:nvGrpSpPr>
          <p:cNvPr id="23" name="Group 22">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4" name="Rectangle 23">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78E9FF"/>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78E9FF"/>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78E9FF"/>
            </a:solidFill>
            <a:ln>
              <a:noFill/>
            </a:ln>
            <a:effectLst/>
          </p:spPr>
          <p:style>
            <a:lnRef idx="1">
              <a:schemeClr val="accent1"/>
            </a:lnRef>
            <a:fillRef idx="3">
              <a:schemeClr val="accent1"/>
            </a:fillRef>
            <a:effectRef idx="2">
              <a:schemeClr val="accent1"/>
            </a:effectRef>
            <a:fontRef idx="minor">
              <a:schemeClr val="lt1"/>
            </a:fontRef>
          </p:style>
        </p:sp>
      </p:grpSp>
      <p:sp>
        <p:nvSpPr>
          <p:cNvPr id="28" name="Rectangle 27">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75A8618-F472-4C82-AA85-C8746724E1BF}"/>
              </a:ext>
            </a:extLst>
          </p:cNvPr>
          <p:cNvSpPr>
            <a:spLocks noGrp="1"/>
          </p:cNvSpPr>
          <p:nvPr>
            <p:ph type="title"/>
          </p:nvPr>
        </p:nvSpPr>
        <p:spPr>
          <a:xfrm>
            <a:off x="581191" y="4572000"/>
            <a:ext cx="10993549" cy="1749262"/>
          </a:xfrm>
        </p:spPr>
        <p:txBody>
          <a:bodyPr vert="horz" lIns="91440" tIns="45720" rIns="91440" bIns="45720" rtlCol="0" anchor="ctr">
            <a:normAutofit/>
          </a:bodyPr>
          <a:lstStyle/>
          <a:p>
            <a:pPr algn="ctr"/>
            <a:r>
              <a:rPr lang="en-US" sz="4000" dirty="0"/>
              <a:t>Trends and Product Updates</a:t>
            </a:r>
          </a:p>
        </p:txBody>
      </p:sp>
      <p:sp>
        <p:nvSpPr>
          <p:cNvPr id="3" name="Slide Number Placeholder 3">
            <a:extLst>
              <a:ext uri="{FF2B5EF4-FFF2-40B4-BE49-F238E27FC236}">
                <a16:creationId xmlns:a16="http://schemas.microsoft.com/office/drawing/2014/main" id="{380D39BD-8C74-5170-8D4D-62AEFB6EF48E}"/>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9476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2023 Hot Topics and Trends</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p:txBody>
          <a:bodyPr>
            <a:normAutofit fontScale="85000" lnSpcReduction="20000"/>
          </a:bodyPr>
          <a:lstStyle/>
          <a:p>
            <a:pPr>
              <a:spcAft>
                <a:spcPts val="1200"/>
              </a:spcAft>
            </a:pPr>
            <a:r>
              <a:rPr lang="en-US" sz="2800" b="1" dirty="0"/>
              <a:t>Artificial Intelligence (AI)</a:t>
            </a:r>
          </a:p>
          <a:p>
            <a:pPr lvl="1">
              <a:spcAft>
                <a:spcPts val="1200"/>
              </a:spcAft>
            </a:pPr>
            <a:r>
              <a:rPr lang="en-US" sz="2800" dirty="0">
                <a:latin typeface="Arial Nova" panose="020B0504020202020204" pitchFamily="34" charset="0"/>
              </a:rPr>
              <a:t>As an accommodation</a:t>
            </a:r>
          </a:p>
          <a:p>
            <a:pPr lvl="1">
              <a:spcAft>
                <a:spcPts val="1200"/>
              </a:spcAft>
            </a:pPr>
            <a:r>
              <a:rPr lang="en-US" sz="2800" dirty="0">
                <a:latin typeface="Arial Nova" panose="020B0504020202020204" pitchFamily="34" charset="0"/>
              </a:rPr>
              <a:t>In hiring</a:t>
            </a:r>
          </a:p>
          <a:p>
            <a:pPr>
              <a:spcAft>
                <a:spcPts val="1200"/>
              </a:spcAft>
            </a:pPr>
            <a:r>
              <a:rPr lang="en-US" sz="2800" b="1" dirty="0"/>
              <a:t>Hybrid Work/Onsite</a:t>
            </a:r>
          </a:p>
          <a:p>
            <a:pPr lvl="1">
              <a:spcAft>
                <a:spcPts val="1200"/>
              </a:spcAft>
            </a:pPr>
            <a:r>
              <a:rPr lang="en-US" sz="2800" dirty="0">
                <a:latin typeface="Arial Nova" panose="020B0504020202020204" pitchFamily="34" charset="0"/>
              </a:rPr>
              <a:t>Ownership and equipment</a:t>
            </a:r>
          </a:p>
          <a:p>
            <a:pPr>
              <a:spcAft>
                <a:spcPts val="1200"/>
              </a:spcAft>
            </a:pPr>
            <a:r>
              <a:rPr lang="en-US" sz="2800" b="1" dirty="0"/>
              <a:t>Hidden Disabilities</a:t>
            </a:r>
          </a:p>
          <a:p>
            <a:pPr lvl="1">
              <a:spcAft>
                <a:spcPts val="1200"/>
              </a:spcAft>
            </a:pPr>
            <a:r>
              <a:rPr lang="en-US" sz="2800" dirty="0">
                <a:latin typeface="Arial Nova" panose="020B0504020202020204" pitchFamily="34" charset="0"/>
              </a:rPr>
              <a:t>Disclosure issues</a:t>
            </a:r>
          </a:p>
          <a:p>
            <a:pPr marL="324000" lvl="1" indent="0">
              <a:buNone/>
            </a:pPr>
            <a:endParaRPr lang="en-US" dirty="0"/>
          </a:p>
        </p:txBody>
      </p:sp>
      <p:pic>
        <p:nvPicPr>
          <p:cNvPr id="5" name="Picture 4">
            <a:extLst>
              <a:ext uri="{FF2B5EF4-FFF2-40B4-BE49-F238E27FC236}">
                <a16:creationId xmlns:a16="http://schemas.microsoft.com/office/drawing/2014/main" id="{5B1C38DF-234F-45D2-916B-F3FD52AB83E0}"/>
              </a:ext>
              <a:ext uri="{C183D7F6-B498-43B3-948B-1728B52AA6E4}">
                <adec:decorative xmlns:adec="http://schemas.microsoft.com/office/drawing/2017/decorative" val="1"/>
              </a:ext>
            </a:extLst>
          </p:cNvPr>
          <p:cNvPicPr>
            <a:picLocks noChangeAspect="1"/>
          </p:cNvPicPr>
          <p:nvPr/>
        </p:nvPicPr>
        <p:blipFill rotWithShape="1">
          <a:blip r:embed="rId3"/>
          <a:srcRect l="15872"/>
          <a:stretch/>
        </p:blipFill>
        <p:spPr>
          <a:xfrm>
            <a:off x="5498927" y="2057250"/>
            <a:ext cx="6111880" cy="3924794"/>
          </a:xfrm>
          <a:prstGeom prst="rect">
            <a:avLst/>
          </a:prstGeom>
        </p:spPr>
      </p:pic>
      <p:sp>
        <p:nvSpPr>
          <p:cNvPr id="6" name="Slide Number Placeholder 3">
            <a:extLst>
              <a:ext uri="{FF2B5EF4-FFF2-40B4-BE49-F238E27FC236}">
                <a16:creationId xmlns:a16="http://schemas.microsoft.com/office/drawing/2014/main" id="{C2607BC0-7796-4AD7-A00B-B8D20C7F6195}"/>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1577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82243-5544-C40C-E23A-5E35141880E9}"/>
              </a:ext>
            </a:extLst>
          </p:cNvPr>
          <p:cNvSpPr>
            <a:spLocks noGrp="1"/>
          </p:cNvSpPr>
          <p:nvPr>
            <p:ph type="title"/>
          </p:nvPr>
        </p:nvSpPr>
        <p:spPr>
          <a:xfrm>
            <a:off x="581192" y="702156"/>
            <a:ext cx="11029616" cy="1013800"/>
          </a:xfrm>
        </p:spPr>
        <p:txBody>
          <a:bodyPr>
            <a:normAutofit/>
          </a:bodyPr>
          <a:lstStyle/>
          <a:p>
            <a:r>
              <a:rPr lang="en-US" dirty="0"/>
              <a:t>Gone but not forgotten </a:t>
            </a:r>
          </a:p>
        </p:txBody>
      </p:sp>
      <p:sp>
        <p:nvSpPr>
          <p:cNvPr id="10" name="Rectangle 9">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962176A9-0518-ECD3-DF14-7F29FCF2D78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
          <a:stretch/>
        </p:blipFill>
        <p:spPr bwMode="auto">
          <a:xfrm>
            <a:off x="657225" y="2361056"/>
            <a:ext cx="3305175" cy="36492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D11B9DB-A42A-364F-11A4-629A62569311}"/>
              </a:ext>
            </a:extLst>
          </p:cNvPr>
          <p:cNvSpPr>
            <a:spLocks noGrp="1"/>
          </p:cNvSpPr>
          <p:nvPr>
            <p:ph idx="1"/>
          </p:nvPr>
        </p:nvSpPr>
        <p:spPr>
          <a:xfrm>
            <a:off x="4505325" y="2180496"/>
            <a:ext cx="7105481" cy="4045683"/>
          </a:xfrm>
        </p:spPr>
        <p:txBody>
          <a:bodyPr>
            <a:normAutofit/>
          </a:bodyPr>
          <a:lstStyle/>
          <a:p>
            <a:pPr marL="0" indent="0">
              <a:spcBef>
                <a:spcPts val="576"/>
              </a:spcBef>
              <a:spcAft>
                <a:spcPts val="1200"/>
              </a:spcAft>
              <a:buNone/>
            </a:pPr>
            <a:r>
              <a:rPr lang="en-US" sz="2600" b="1" dirty="0"/>
              <a:t>Attainment </a:t>
            </a:r>
            <a:r>
              <a:rPr lang="en-US" sz="2600" b="1" dirty="0" err="1"/>
              <a:t>VoiceCue</a:t>
            </a:r>
            <a:endParaRPr lang="en-US" sz="2600" b="1" dirty="0"/>
          </a:p>
          <a:p>
            <a:pPr>
              <a:spcBef>
                <a:spcPts val="576"/>
              </a:spcBef>
            </a:pPr>
            <a:r>
              <a:rPr lang="en-US" sz="2400" dirty="0"/>
              <a:t>Discreet auditory cueing</a:t>
            </a:r>
          </a:p>
          <a:p>
            <a:pPr>
              <a:spcBef>
                <a:spcPts val="576"/>
              </a:spcBef>
            </a:pPr>
            <a:r>
              <a:rPr lang="en-US" sz="2400" dirty="0"/>
              <a:t>Wearable</a:t>
            </a:r>
          </a:p>
          <a:p>
            <a:pPr lvl="1">
              <a:spcBef>
                <a:spcPts val="576"/>
              </a:spcBef>
            </a:pPr>
            <a:r>
              <a:rPr lang="en-US" sz="2400" dirty="0">
                <a:latin typeface="Arial Nova" panose="020B0504020202020204" pitchFamily="34" charset="0"/>
              </a:rPr>
              <a:t>Potential replacements</a:t>
            </a:r>
          </a:p>
          <a:p>
            <a:pPr lvl="1">
              <a:spcBef>
                <a:spcPts val="576"/>
              </a:spcBef>
            </a:pPr>
            <a:r>
              <a:rPr lang="en-US" sz="2400" dirty="0">
                <a:latin typeface="Arial Nova" panose="020B0504020202020204" pitchFamily="34" charset="0"/>
              </a:rPr>
              <a:t>Picture schedule</a:t>
            </a:r>
          </a:p>
          <a:p>
            <a:pPr lvl="1">
              <a:spcBef>
                <a:spcPts val="576"/>
              </a:spcBef>
            </a:pPr>
            <a:r>
              <a:rPr lang="en-US" sz="2400" dirty="0">
                <a:latin typeface="Arial Nova" panose="020B0504020202020204" pitchFamily="34" charset="0"/>
              </a:rPr>
              <a:t>Smartwatch/Smartphone reminders</a:t>
            </a:r>
          </a:p>
          <a:p>
            <a:pPr lvl="1">
              <a:spcBef>
                <a:spcPts val="576"/>
              </a:spcBef>
            </a:pPr>
            <a:r>
              <a:rPr lang="en-US" sz="2400" dirty="0" err="1">
                <a:latin typeface="Arial Nova" panose="020B0504020202020204" pitchFamily="34" charset="0"/>
              </a:rPr>
              <a:t>Watchminder</a:t>
            </a:r>
            <a:endParaRPr lang="en-US" sz="2400" dirty="0">
              <a:latin typeface="Arial Nova" panose="020B0504020202020204" pitchFamily="34" charset="0"/>
            </a:endParaRPr>
          </a:p>
        </p:txBody>
      </p:sp>
      <p:sp>
        <p:nvSpPr>
          <p:cNvPr id="8" name="Slide Number Placeholder 3">
            <a:extLst>
              <a:ext uri="{FF2B5EF4-FFF2-40B4-BE49-F238E27FC236}">
                <a16:creationId xmlns:a16="http://schemas.microsoft.com/office/drawing/2014/main" id="{E48E3B31-61C3-1D67-7568-1EF18C493806}"/>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6735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FE8D-CB99-6857-974B-C62D3E220162}"/>
              </a:ext>
            </a:extLst>
          </p:cNvPr>
          <p:cNvSpPr>
            <a:spLocks noGrp="1"/>
          </p:cNvSpPr>
          <p:nvPr>
            <p:ph type="title"/>
          </p:nvPr>
        </p:nvSpPr>
        <p:spPr>
          <a:xfrm>
            <a:off x="581192" y="702156"/>
            <a:ext cx="11029616" cy="1013800"/>
          </a:xfrm>
        </p:spPr>
        <p:txBody>
          <a:bodyPr>
            <a:normAutofit/>
          </a:bodyPr>
          <a:lstStyle/>
          <a:p>
            <a:r>
              <a:rPr kumimoji="0" lang="en-US" b="0" i="0" u="none" strike="noStrike" kern="1200" cap="all" spc="0" normalizeH="0" baseline="0" noProof="0" dirty="0">
                <a:ln>
                  <a:noFill/>
                </a:ln>
                <a:solidFill>
                  <a:srgbClr val="FFFFFF"/>
                </a:solidFill>
                <a:effectLst/>
                <a:uLnTx/>
                <a:uFillTx/>
                <a:latin typeface="Gill Sans MT" panose="020B0502020104020203"/>
                <a:ea typeface="+mj-ea"/>
                <a:cs typeface="+mj-cs"/>
              </a:rPr>
              <a:t>Additional Cognitive AT options</a:t>
            </a:r>
            <a:endParaRPr lang="en-US" dirty="0">
              <a:solidFill>
                <a:srgbClr val="FFFFFF"/>
              </a:solidFill>
            </a:endParaRPr>
          </a:p>
        </p:txBody>
      </p:sp>
      <p:sp>
        <p:nvSpPr>
          <p:cNvPr id="12" name="Rectangle 11">
            <a:extLst>
              <a:ext uri="{FF2B5EF4-FFF2-40B4-BE49-F238E27FC236}">
                <a16:creationId xmlns:a16="http://schemas.microsoft.com/office/drawing/2014/main" id="{AD8034AD-3E16-4F15-BF5A-BE32C56EC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 y="2180496"/>
            <a:ext cx="2737942" cy="4045683"/>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2B250B87-7BAD-A0BC-7A31-C35182D033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87547" y="2341364"/>
            <a:ext cx="1462805" cy="3703306"/>
          </a:xfrm>
          <a:prstGeom prst="rect">
            <a:avLst/>
          </a:prstGeom>
        </p:spPr>
      </p:pic>
      <p:sp>
        <p:nvSpPr>
          <p:cNvPr id="14" name="Rectangle 13">
            <a:extLst>
              <a:ext uri="{FF2B5EF4-FFF2-40B4-BE49-F238E27FC236}">
                <a16:creationId xmlns:a16="http://schemas.microsoft.com/office/drawing/2014/main" id="{DBA75D13-5FB1-44FA-A579-4DC5FD6B5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4778" y="2180497"/>
            <a:ext cx="2737942" cy="1942408"/>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6EB7952F-19D8-FD1F-1361-2DBBCBF88C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28333" y="2361056"/>
            <a:ext cx="850324" cy="1589391"/>
          </a:xfrm>
          <a:prstGeom prst="rect">
            <a:avLst/>
          </a:prstGeom>
        </p:spPr>
      </p:pic>
      <p:sp>
        <p:nvSpPr>
          <p:cNvPr id="16" name="Rectangle 15">
            <a:extLst>
              <a:ext uri="{FF2B5EF4-FFF2-40B4-BE49-F238E27FC236}">
                <a16:creationId xmlns:a16="http://schemas.microsoft.com/office/drawing/2014/main" id="{522F4070-BC79-40BC-883E-62300F991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4778" y="4283771"/>
            <a:ext cx="2737942" cy="1942408"/>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228E2620-5B84-9358-8570-9CEE8F6B0E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75965" y="4458393"/>
            <a:ext cx="2135486" cy="1601615"/>
          </a:xfrm>
          <a:prstGeom prst="rect">
            <a:avLst/>
          </a:prstGeom>
        </p:spPr>
      </p:pic>
      <p:sp>
        <p:nvSpPr>
          <p:cNvPr id="3" name="Content Placeholder 2">
            <a:extLst>
              <a:ext uri="{FF2B5EF4-FFF2-40B4-BE49-F238E27FC236}">
                <a16:creationId xmlns:a16="http://schemas.microsoft.com/office/drawing/2014/main" id="{4D2DF775-1038-C87D-0546-825B236D3156}"/>
              </a:ext>
            </a:extLst>
          </p:cNvPr>
          <p:cNvSpPr>
            <a:spLocks noGrp="1"/>
          </p:cNvSpPr>
          <p:nvPr>
            <p:ph idx="1"/>
          </p:nvPr>
        </p:nvSpPr>
        <p:spPr>
          <a:xfrm>
            <a:off x="6335805" y="2180496"/>
            <a:ext cx="5275001" cy="4045683"/>
          </a:xfrm>
        </p:spPr>
        <p:txBody>
          <a:bodyPr>
            <a:normAutofit/>
          </a:bodyPr>
          <a:lstStyle/>
          <a:p>
            <a:pPr marL="305992" marR="0" lvl="0" indent="-305992" defTabSz="457189" rtl="0" eaLnBrk="1" fontAlgn="auto" latinLnBrk="0" hangingPunct="1">
              <a:spcBef>
                <a:spcPct val="20000"/>
              </a:spcBef>
              <a:spcAft>
                <a:spcPts val="1200"/>
              </a:spcAft>
              <a:buClr>
                <a:srgbClr val="1A3260"/>
              </a:buClr>
              <a:buSzPct val="92000"/>
              <a:buFont typeface="Wingdings 2" panose="05020102010507070707" pitchFamily="18" charset="2"/>
              <a:buChar char=""/>
              <a:tabLst/>
              <a:defRPr/>
            </a:pPr>
            <a:r>
              <a:rPr kumimoji="0" lang="en-US" alt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hlinkClick r:id="rId5">
                  <a:extLst>
                    <a:ext uri="{A12FA001-AC4F-418D-AE19-62706E023703}">
                      <ahyp:hlinkClr xmlns:ahyp="http://schemas.microsoft.com/office/drawing/2018/hyperlinkcolor" val="tx"/>
                    </a:ext>
                  </a:extLst>
                </a:hlinkClick>
              </a:rPr>
              <a:t>Digital Recorder</a:t>
            </a:r>
            <a:endParaRPr kumimoji="0" lang="en-US" alt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endParaRPr>
          </a:p>
          <a:p>
            <a:pPr marL="305992" marR="0" lvl="0" indent="-305992" defTabSz="457189" rtl="0" eaLnBrk="1" fontAlgn="auto" latinLnBrk="0" hangingPunct="1">
              <a:spcBef>
                <a:spcPct val="20000"/>
              </a:spcBef>
              <a:spcAft>
                <a:spcPts val="1200"/>
              </a:spcAft>
              <a:buClr>
                <a:srgbClr val="1A3260"/>
              </a:buClr>
              <a:buSzPct val="92000"/>
              <a:buFont typeface="Wingdings 2" panose="05020102010507070707" pitchFamily="18" charset="2"/>
              <a:buChar char=""/>
              <a:tabLst/>
              <a:defRPr/>
            </a:pPr>
            <a:r>
              <a:rPr kumimoji="0" lang="en-US" alt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hlinkClick r:id="rId6">
                  <a:extLst>
                    <a:ext uri="{A12FA001-AC4F-418D-AE19-62706E023703}">
                      <ahyp:hlinkClr xmlns:ahyp="http://schemas.microsoft.com/office/drawing/2018/hyperlinkcolor" val="tx"/>
                    </a:ext>
                  </a:extLst>
                </a:hlinkClick>
              </a:rPr>
              <a:t>Environmental Sound Machine</a:t>
            </a:r>
            <a:endParaRPr kumimoji="0" lang="en-US" alt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endParaRPr>
          </a:p>
          <a:p>
            <a:pPr marL="305992" marR="0" lvl="0" indent="-305992" defTabSz="457189" rtl="0" eaLnBrk="1" fontAlgn="auto" latinLnBrk="0" hangingPunct="1">
              <a:spcBef>
                <a:spcPct val="20000"/>
              </a:spcBef>
              <a:spcAft>
                <a:spcPts val="1200"/>
              </a:spcAft>
              <a:buClr>
                <a:srgbClr val="1A3260"/>
              </a:buClr>
              <a:buSzPct val="92000"/>
              <a:buFont typeface="Wingdings 2" panose="05020102010507070707" pitchFamily="18" charset="2"/>
              <a:buChar char=""/>
              <a:tabLst/>
              <a:defRPr/>
            </a:pPr>
            <a:r>
              <a:rPr kumimoji="0" lang="en-US" alt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hlinkClick r:id="rId7">
                  <a:extLst>
                    <a:ext uri="{A12FA001-AC4F-418D-AE19-62706E023703}">
                      <ahyp:hlinkClr xmlns:ahyp="http://schemas.microsoft.com/office/drawing/2018/hyperlinkcolor" val="tx"/>
                    </a:ext>
                  </a:extLst>
                </a:hlinkClick>
              </a:rPr>
              <a:t>Headset</a:t>
            </a:r>
            <a:endParaRPr kumimoji="0" lang="en-US" alt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endParaRPr>
          </a:p>
          <a:p>
            <a:pPr marL="305992" marR="0" lvl="0" indent="-305992" defTabSz="457189" rtl="0" eaLnBrk="1" fontAlgn="auto" latinLnBrk="0" hangingPunct="1">
              <a:spcBef>
                <a:spcPct val="20000"/>
              </a:spcBef>
              <a:spcAft>
                <a:spcPts val="1200"/>
              </a:spcAft>
              <a:buClr>
                <a:srgbClr val="1A3260"/>
              </a:buClr>
              <a:buSzPct val="92000"/>
              <a:buFont typeface="Wingdings 2" panose="05020102010507070707" pitchFamily="18" charset="2"/>
              <a:buChar char=""/>
              <a:tabLst/>
              <a:defRPr/>
            </a:pPr>
            <a:r>
              <a:rPr kumimoji="0" lang="en-US" alt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hlinkClick r:id="rId8">
                  <a:extLst>
                    <a:ext uri="{A12FA001-AC4F-418D-AE19-62706E023703}">
                      <ahyp:hlinkClr xmlns:ahyp="http://schemas.microsoft.com/office/drawing/2018/hyperlinkcolor" val="tx"/>
                    </a:ext>
                  </a:extLst>
                </a:hlinkClick>
              </a:rPr>
              <a:t>Full-spectrum Lighting</a:t>
            </a:r>
            <a:endParaRPr kumimoji="0" lang="en-US" alt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endParaRPr>
          </a:p>
          <a:p>
            <a:pPr marL="305992" marR="0" lvl="0" indent="-305992" defTabSz="457189" rtl="0" eaLnBrk="1" fontAlgn="auto" latinLnBrk="0" hangingPunct="1">
              <a:spcBef>
                <a:spcPct val="20000"/>
              </a:spcBef>
              <a:spcAft>
                <a:spcPts val="1200"/>
              </a:spcAft>
              <a:buClr>
                <a:srgbClr val="1A3260"/>
              </a:buClr>
              <a:buSzPct val="92000"/>
              <a:buFont typeface="Wingdings 2" panose="05020102010507070707" pitchFamily="18" charset="2"/>
              <a:buChar char=""/>
              <a:tabLst/>
              <a:defRPr/>
            </a:pPr>
            <a:r>
              <a:rPr kumimoji="0" lang="en-US" alt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hlinkClick r:id="rId9">
                  <a:extLst>
                    <a:ext uri="{A12FA001-AC4F-418D-AE19-62706E023703}">
                      <ahyp:hlinkClr xmlns:ahyp="http://schemas.microsoft.com/office/drawing/2018/hyperlinkcolor" val="tx"/>
                    </a:ext>
                  </a:extLst>
                </a:hlinkClick>
              </a:rPr>
              <a:t>Smart Watches</a:t>
            </a:r>
            <a:endParaRPr lang="en-US" dirty="0">
              <a:solidFill>
                <a:srgbClr val="0070C0"/>
              </a:solidFill>
            </a:endParaRPr>
          </a:p>
        </p:txBody>
      </p:sp>
      <p:sp>
        <p:nvSpPr>
          <p:cNvPr id="8" name="Slide Number Placeholder 3">
            <a:extLst>
              <a:ext uri="{FF2B5EF4-FFF2-40B4-BE49-F238E27FC236}">
                <a16:creationId xmlns:a16="http://schemas.microsoft.com/office/drawing/2014/main" id="{233A8CA7-CDCD-2860-B900-55F478B033BD}"/>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2382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In Development — Farm Safety Innovation</a:t>
            </a:r>
          </a:p>
        </p:txBody>
      </p:sp>
      <p:sp>
        <p:nvSpPr>
          <p:cNvPr id="3" name="Content Placeholder 2" descr="Grain Weevil Grain Bin Management Robot">
            <a:extLst>
              <a:ext uri="{FF2B5EF4-FFF2-40B4-BE49-F238E27FC236}">
                <a16:creationId xmlns:a16="http://schemas.microsoft.com/office/drawing/2014/main" id="{CD1735D9-0282-47DA-99C8-1C8962D9F596}"/>
              </a:ext>
            </a:extLst>
          </p:cNvPr>
          <p:cNvSpPr>
            <a:spLocks noGrp="1"/>
          </p:cNvSpPr>
          <p:nvPr>
            <p:ph idx="1"/>
          </p:nvPr>
        </p:nvSpPr>
        <p:spPr>
          <a:xfrm>
            <a:off x="6120063" y="2180496"/>
            <a:ext cx="5514807" cy="3619055"/>
          </a:xfrm>
        </p:spPr>
        <p:txBody>
          <a:bodyPr>
            <a:noAutofit/>
          </a:bodyPr>
          <a:lstStyle/>
          <a:p>
            <a:pPr marL="0" indent="0">
              <a:spcAft>
                <a:spcPts val="1200"/>
              </a:spcAft>
              <a:buNone/>
            </a:pPr>
            <a:r>
              <a:rPr lang="en-US" sz="2600" b="1" dirty="0"/>
              <a:t>Grain Weevil</a:t>
            </a:r>
            <a:r>
              <a:rPr lang="en-US" sz="2600" b="1" dirty="0">
                <a:cs typeface="Times New Roman" panose="02020603050405020304" pitchFamily="18" charset="0"/>
              </a:rPr>
              <a:t>:</a:t>
            </a:r>
          </a:p>
          <a:p>
            <a:pPr marL="0" indent="0">
              <a:spcAft>
                <a:spcPts val="1200"/>
              </a:spcAft>
              <a:buNone/>
            </a:pPr>
            <a:r>
              <a:rPr lang="en-US" sz="2600" b="1" dirty="0">
                <a:effectLst/>
                <a:ea typeface="Calibri" panose="020F0502020204030204" pitchFamily="34" charset="0"/>
                <a:cs typeface="Times New Roman" panose="02020603050405020304" pitchFamily="18" charset="0"/>
              </a:rPr>
              <a:t>Grain Bin Management Robot</a:t>
            </a:r>
          </a:p>
          <a:p>
            <a:r>
              <a:rPr lang="en-US" sz="2400" dirty="0">
                <a:ea typeface="Calibri" panose="020F0502020204030204" pitchFamily="34" charset="0"/>
                <a:cs typeface="Times New Roman" panose="02020603050405020304" pitchFamily="18" charset="0"/>
              </a:rPr>
              <a:t>R</a:t>
            </a:r>
            <a:r>
              <a:rPr lang="en-US" sz="2400" dirty="0">
                <a:effectLst/>
                <a:ea typeface="Calibri" panose="020F0502020204030204" pitchFamily="34" charset="0"/>
                <a:cs typeface="Times New Roman" panose="02020603050405020304" pitchFamily="18" charset="0"/>
              </a:rPr>
              <a:t>edistributes grain in granaries</a:t>
            </a:r>
          </a:p>
          <a:p>
            <a:r>
              <a:rPr lang="en-US" sz="2400" dirty="0"/>
              <a:t>Reduces need to physically enter granary</a:t>
            </a:r>
          </a:p>
          <a:p>
            <a:r>
              <a:rPr lang="en-US" sz="2400" dirty="0"/>
              <a:t>Uses augurs to move through grain</a:t>
            </a:r>
          </a:p>
        </p:txBody>
      </p:sp>
      <p:sp>
        <p:nvSpPr>
          <p:cNvPr id="7" name="Slide Number Placeholder 3">
            <a:extLst>
              <a:ext uri="{FF2B5EF4-FFF2-40B4-BE49-F238E27FC236}">
                <a16:creationId xmlns:a16="http://schemas.microsoft.com/office/drawing/2014/main" id="{E32AF954-7B13-4CC2-A9DB-4B41A5FD8D90}"/>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D14E82AE-1BCC-84A8-20AE-B0E0005AE3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1192" y="2250013"/>
            <a:ext cx="5324307" cy="3549538"/>
          </a:xfrm>
          <a:prstGeom prst="rect">
            <a:avLst/>
          </a:prstGeom>
        </p:spPr>
      </p:pic>
    </p:spTree>
    <p:extLst>
      <p:ext uri="{BB962C8B-B14F-4D97-AF65-F5344CB8AC3E}">
        <p14:creationId xmlns:p14="http://schemas.microsoft.com/office/powerpoint/2010/main" val="3159418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New Option — Construction Tool</a:t>
            </a:r>
          </a:p>
        </p:txBody>
      </p:sp>
      <p:sp>
        <p:nvSpPr>
          <p:cNvPr id="3" name="Content Placeholder 2">
            <a:extLst>
              <a:ext uri="{FF2B5EF4-FFF2-40B4-BE49-F238E27FC236}">
                <a16:creationId xmlns:a16="http://schemas.microsoft.com/office/drawing/2014/main" id="{CD1735D9-0282-47DA-99C8-1C8962D9F596}"/>
              </a:ext>
              <a:ext uri="{C183D7F6-B498-43B3-948B-1728B52AA6E4}">
                <adec:decorative xmlns:adec="http://schemas.microsoft.com/office/drawing/2017/decorative" val="1"/>
              </a:ext>
            </a:extLst>
          </p:cNvPr>
          <p:cNvSpPr>
            <a:spLocks noGrp="1"/>
          </p:cNvSpPr>
          <p:nvPr>
            <p:ph idx="1"/>
          </p:nvPr>
        </p:nvSpPr>
        <p:spPr>
          <a:xfrm>
            <a:off x="474187" y="2335630"/>
            <a:ext cx="5993778" cy="3128212"/>
          </a:xfrm>
        </p:spPr>
        <p:txBody>
          <a:bodyPr>
            <a:noAutofit/>
          </a:bodyPr>
          <a:lstStyle/>
          <a:p>
            <a:pPr marL="0" indent="0">
              <a:spcAft>
                <a:spcPts val="1200"/>
              </a:spcAft>
              <a:buNone/>
            </a:pPr>
            <a:r>
              <a:rPr lang="en-US" sz="2600" b="1" dirty="0"/>
              <a:t>GRABO Lifting Tool</a:t>
            </a:r>
          </a:p>
          <a:p>
            <a:pPr marL="0" indent="0">
              <a:buNone/>
            </a:pPr>
            <a:r>
              <a:rPr lang="en-US" sz="2400" dirty="0"/>
              <a:t>This heavy-duty lift assist device can be used to lift, move, and carry concrete, glass, drywall, and more.</a:t>
            </a:r>
          </a:p>
        </p:txBody>
      </p:sp>
      <p:sp>
        <p:nvSpPr>
          <p:cNvPr id="6" name="Slide Number Placeholder 3">
            <a:extLst>
              <a:ext uri="{FF2B5EF4-FFF2-40B4-BE49-F238E27FC236}">
                <a16:creationId xmlns:a16="http://schemas.microsoft.com/office/drawing/2014/main" id="{4624B277-3D3B-415A-A9BA-030587365690}"/>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36</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pic>
        <p:nvPicPr>
          <p:cNvPr id="5" name="Picture 4" descr="A person using a GRABO device to lift a block&#10;&#10;">
            <a:extLst>
              <a:ext uri="{FF2B5EF4-FFF2-40B4-BE49-F238E27FC236}">
                <a16:creationId xmlns:a16="http://schemas.microsoft.com/office/drawing/2014/main" id="{305A3046-DFBA-D7E5-3939-4860BF02C540}"/>
              </a:ext>
            </a:extLst>
          </p:cNvPr>
          <p:cNvPicPr>
            <a:picLocks noChangeAspect="1"/>
          </p:cNvPicPr>
          <p:nvPr/>
        </p:nvPicPr>
        <p:blipFill>
          <a:blip r:embed="rId3"/>
          <a:stretch>
            <a:fillRect/>
          </a:stretch>
        </p:blipFill>
        <p:spPr>
          <a:xfrm>
            <a:off x="6711597" y="1897250"/>
            <a:ext cx="5006216" cy="4004973"/>
          </a:xfrm>
          <a:prstGeom prst="rect">
            <a:avLst/>
          </a:prstGeom>
        </p:spPr>
      </p:pic>
    </p:spTree>
    <p:extLst>
      <p:ext uri="{BB962C8B-B14F-4D97-AF65-F5344CB8AC3E}">
        <p14:creationId xmlns:p14="http://schemas.microsoft.com/office/powerpoint/2010/main" val="761392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New Option — Switch Manager</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5617030" y="1897250"/>
            <a:ext cx="5993778" cy="4677504"/>
          </a:xfrm>
        </p:spPr>
        <p:txBody>
          <a:bodyPr>
            <a:noAutofit/>
          </a:bodyPr>
          <a:lstStyle/>
          <a:p>
            <a:pPr marL="0" indent="0">
              <a:spcAft>
                <a:spcPts val="1200"/>
              </a:spcAft>
              <a:buNone/>
            </a:pPr>
            <a:r>
              <a:rPr lang="en-US" sz="2600" b="1" dirty="0"/>
              <a:t>SwitchBot Hub 2</a:t>
            </a:r>
          </a:p>
          <a:p>
            <a:pPr marL="0" indent="0">
              <a:buNone/>
            </a:pPr>
            <a:r>
              <a:rPr lang="en-US" sz="2400" dirty="0"/>
              <a:t>This updated Hub for the SwitchBot smart home ecosystem can be used to control compatible blinds, curtains, and more. SwitchBot Hub 2 also supports old infrared appliances and can also connect other SwitchBot products via Bluetooth and Wi-Fi to build a more complete smart home experience.</a:t>
            </a:r>
          </a:p>
        </p:txBody>
      </p:sp>
      <p:sp>
        <p:nvSpPr>
          <p:cNvPr id="6" name="Slide Number Placeholder 3">
            <a:extLst>
              <a:ext uri="{FF2B5EF4-FFF2-40B4-BE49-F238E27FC236}">
                <a16:creationId xmlns:a16="http://schemas.microsoft.com/office/drawing/2014/main" id="{4624B277-3D3B-415A-A9BA-030587365690}"/>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C238F93-1D44-5458-12AC-C60C6F5832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1192" y="2164977"/>
            <a:ext cx="4652682" cy="4652682"/>
          </a:xfrm>
          <a:prstGeom prst="rect">
            <a:avLst/>
          </a:prstGeom>
        </p:spPr>
      </p:pic>
    </p:spTree>
    <p:extLst>
      <p:ext uri="{BB962C8B-B14F-4D97-AF65-F5344CB8AC3E}">
        <p14:creationId xmlns:p14="http://schemas.microsoft.com/office/powerpoint/2010/main" val="3482806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New Option — Accessible POS system for Food Service</a:t>
            </a:r>
          </a:p>
        </p:txBody>
      </p:sp>
      <p:sp>
        <p:nvSpPr>
          <p:cNvPr id="3" name="Content Placeholder 2">
            <a:extLst>
              <a:ext uri="{FF2B5EF4-FFF2-40B4-BE49-F238E27FC236}">
                <a16:creationId xmlns:a16="http://schemas.microsoft.com/office/drawing/2014/main" id="{CD1735D9-0282-47DA-99C8-1C8962D9F596}"/>
              </a:ext>
            </a:extLst>
          </p:cNvPr>
          <p:cNvSpPr>
            <a:spLocks noGrp="1"/>
          </p:cNvSpPr>
          <p:nvPr>
            <p:ph idx="1"/>
          </p:nvPr>
        </p:nvSpPr>
        <p:spPr>
          <a:xfrm>
            <a:off x="581192" y="1974913"/>
            <a:ext cx="5993778" cy="4180931"/>
          </a:xfrm>
        </p:spPr>
        <p:txBody>
          <a:bodyPr>
            <a:noAutofit/>
          </a:bodyPr>
          <a:lstStyle/>
          <a:p>
            <a:pPr marL="0" indent="0">
              <a:spcAft>
                <a:spcPts val="1200"/>
              </a:spcAft>
              <a:buNone/>
            </a:pPr>
            <a:r>
              <a:rPr lang="en-US" sz="2600" b="1" dirty="0" err="1"/>
              <a:t>iTab</a:t>
            </a:r>
            <a:r>
              <a:rPr lang="en-US" sz="2600" b="1" dirty="0"/>
              <a:t> POS</a:t>
            </a:r>
          </a:p>
          <a:p>
            <a:pPr marL="0" indent="0">
              <a:buNone/>
            </a:pPr>
            <a:r>
              <a:rPr lang="en-US" sz="2400" dirty="0" err="1"/>
              <a:t>iTab</a:t>
            </a:r>
            <a:r>
              <a:rPr lang="en-US" sz="2400" dirty="0"/>
              <a:t> POS can navigate the order entry screen using text-to-speech technology but also provides built-in audible prompts and responses. For example, all items or products being rung up will be announced one by one.</a:t>
            </a:r>
          </a:p>
        </p:txBody>
      </p:sp>
      <p:sp>
        <p:nvSpPr>
          <p:cNvPr id="6" name="Slide Number Placeholder 3">
            <a:extLst>
              <a:ext uri="{FF2B5EF4-FFF2-40B4-BE49-F238E27FC236}">
                <a16:creationId xmlns:a16="http://schemas.microsoft.com/office/drawing/2014/main" id="{4624B277-3D3B-415A-A9BA-030587365690}"/>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DB31A4C-68DC-EACA-1EC2-0B6FA2331C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2717" y="2227149"/>
            <a:ext cx="4588091" cy="3056816"/>
          </a:xfrm>
          <a:prstGeom prst="rect">
            <a:avLst/>
          </a:prstGeom>
        </p:spPr>
      </p:pic>
    </p:spTree>
    <p:extLst>
      <p:ext uri="{BB962C8B-B14F-4D97-AF65-F5344CB8AC3E}">
        <p14:creationId xmlns:p14="http://schemas.microsoft.com/office/powerpoint/2010/main" val="941752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AD6E-2810-462D-80B0-554C5A5A62E1}"/>
              </a:ext>
            </a:extLst>
          </p:cNvPr>
          <p:cNvSpPr>
            <a:spLocks noGrp="1"/>
          </p:cNvSpPr>
          <p:nvPr>
            <p:ph type="title"/>
          </p:nvPr>
        </p:nvSpPr>
        <p:spPr/>
        <p:txBody>
          <a:bodyPr/>
          <a:lstStyle/>
          <a:p>
            <a:r>
              <a:rPr lang="en-US" dirty="0"/>
              <a:t>New Possibilities — Amplified digital Stethoscope </a:t>
            </a:r>
          </a:p>
        </p:txBody>
      </p:sp>
      <p:sp>
        <p:nvSpPr>
          <p:cNvPr id="3" name="Content Placeholder 2" descr="&#10;">
            <a:extLst>
              <a:ext uri="{FF2B5EF4-FFF2-40B4-BE49-F238E27FC236}">
                <a16:creationId xmlns:a16="http://schemas.microsoft.com/office/drawing/2014/main" id="{CD1735D9-0282-47DA-99C8-1C8962D9F596}"/>
              </a:ext>
            </a:extLst>
          </p:cNvPr>
          <p:cNvSpPr>
            <a:spLocks noGrp="1"/>
          </p:cNvSpPr>
          <p:nvPr>
            <p:ph idx="1"/>
          </p:nvPr>
        </p:nvSpPr>
        <p:spPr>
          <a:xfrm>
            <a:off x="5918009" y="2225822"/>
            <a:ext cx="5514807" cy="4271508"/>
          </a:xfrm>
        </p:spPr>
        <p:txBody>
          <a:bodyPr>
            <a:noAutofit/>
          </a:bodyPr>
          <a:lstStyle/>
          <a:p>
            <a:pPr marL="0" indent="0">
              <a:spcBef>
                <a:spcPts val="576"/>
              </a:spcBef>
              <a:spcAft>
                <a:spcPts val="1200"/>
              </a:spcAft>
              <a:buNone/>
            </a:pPr>
            <a:r>
              <a:rPr lang="en-US" sz="2400" b="1" dirty="0"/>
              <a:t>Eko CORE 500™ Digital Stethoscope</a:t>
            </a:r>
          </a:p>
          <a:p>
            <a:pPr marL="0" indent="0">
              <a:spcBef>
                <a:spcPts val="576"/>
              </a:spcBef>
              <a:spcAft>
                <a:spcPts val="1200"/>
              </a:spcAft>
              <a:buNone/>
            </a:pPr>
            <a:r>
              <a:rPr lang="en-US" sz="2400" dirty="0"/>
              <a:t>The CORE 500™ is the first digital stethoscope with high fidelity audio, </a:t>
            </a:r>
            <a:br>
              <a:rPr lang="en-US" sz="2400" dirty="0"/>
            </a:br>
            <a:r>
              <a:rPr lang="en-US" sz="2400" dirty="0"/>
              <a:t>a full-color display with disease indication, and 3-lead ECG.</a:t>
            </a:r>
          </a:p>
          <a:p>
            <a:pPr>
              <a:spcBef>
                <a:spcPts val="576"/>
              </a:spcBef>
            </a:pPr>
            <a:r>
              <a:rPr lang="en-US" sz="2400" dirty="0"/>
              <a:t>Up to 40x amplification</a:t>
            </a:r>
          </a:p>
          <a:p>
            <a:pPr>
              <a:spcBef>
                <a:spcPts val="576"/>
              </a:spcBef>
            </a:pPr>
            <a:r>
              <a:rPr lang="en-US" sz="2400" dirty="0"/>
              <a:t>Wireless listening option</a:t>
            </a:r>
          </a:p>
          <a:p>
            <a:pPr marL="0" indent="0">
              <a:buNone/>
            </a:pPr>
            <a:r>
              <a:rPr lang="en-US" sz="2400" dirty="0"/>
              <a:t> </a:t>
            </a:r>
          </a:p>
        </p:txBody>
      </p:sp>
      <p:sp>
        <p:nvSpPr>
          <p:cNvPr id="6" name="Slide Number Placeholder 3">
            <a:extLst>
              <a:ext uri="{FF2B5EF4-FFF2-40B4-BE49-F238E27FC236}">
                <a16:creationId xmlns:a16="http://schemas.microsoft.com/office/drawing/2014/main" id="{4196E397-26C8-4006-B0A6-4AF3ECE0CF10}"/>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39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13192DB4-4923-0BC7-5E21-D8F42FC1D6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1498" y="2225822"/>
            <a:ext cx="4313537" cy="4259749"/>
          </a:xfrm>
          <a:prstGeom prst="rect">
            <a:avLst/>
          </a:prstGeom>
        </p:spPr>
      </p:pic>
    </p:spTree>
    <p:extLst>
      <p:ext uri="{BB962C8B-B14F-4D97-AF65-F5344CB8AC3E}">
        <p14:creationId xmlns:p14="http://schemas.microsoft.com/office/powerpoint/2010/main" val="2152962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61F0-6461-469A-A8B3-807208C8866D}"/>
              </a:ext>
            </a:extLst>
          </p:cNvPr>
          <p:cNvSpPr>
            <a:spLocks noGrp="1"/>
          </p:cNvSpPr>
          <p:nvPr>
            <p:ph type="title"/>
          </p:nvPr>
        </p:nvSpPr>
        <p:spPr>
          <a:xfrm>
            <a:off x="581192" y="702156"/>
            <a:ext cx="11029616" cy="1013800"/>
          </a:xfrm>
        </p:spPr>
        <p:txBody>
          <a:bodyPr>
            <a:normAutofit/>
          </a:bodyPr>
          <a:lstStyle/>
          <a:p>
            <a:r>
              <a:rPr lang="en-US" dirty="0"/>
              <a:t>Discussion Topics</a:t>
            </a:r>
          </a:p>
        </p:txBody>
      </p:sp>
      <p:sp>
        <p:nvSpPr>
          <p:cNvPr id="32" name="Rectangle 31">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937FB0EF-A4E0-49F9-AAD0-43CAFBF6B046}"/>
              </a:ext>
              <a:ext uri="{C183D7F6-B498-43B3-948B-1728B52AA6E4}">
                <adec:decorative xmlns:adec="http://schemas.microsoft.com/office/drawing/2017/decorative" val="1"/>
              </a:ext>
            </a:extLst>
          </p:cNvPr>
          <p:cNvPicPr>
            <a:picLocks noChangeAspect="1"/>
          </p:cNvPicPr>
          <p:nvPr/>
        </p:nvPicPr>
        <p:blipFill>
          <a:blip r:embed="rId3"/>
          <a:stretch/>
        </p:blipFill>
        <p:spPr>
          <a:xfrm>
            <a:off x="657225" y="2478505"/>
            <a:ext cx="4962525" cy="3465095"/>
          </a:xfrm>
          <a:prstGeom prst="rect">
            <a:avLst/>
          </a:prstGeom>
        </p:spPr>
      </p:pic>
      <p:sp>
        <p:nvSpPr>
          <p:cNvPr id="3" name="Content Placeholder 2">
            <a:extLst>
              <a:ext uri="{FF2B5EF4-FFF2-40B4-BE49-F238E27FC236}">
                <a16:creationId xmlns:a16="http://schemas.microsoft.com/office/drawing/2014/main" id="{F0C253A2-7387-4260-8328-65636F669295}"/>
              </a:ext>
            </a:extLst>
          </p:cNvPr>
          <p:cNvSpPr>
            <a:spLocks noGrp="1"/>
          </p:cNvSpPr>
          <p:nvPr>
            <p:ph idx="1"/>
          </p:nvPr>
        </p:nvSpPr>
        <p:spPr>
          <a:xfrm>
            <a:off x="6335805" y="2180496"/>
            <a:ext cx="5275001" cy="4045683"/>
          </a:xfrm>
        </p:spPr>
        <p:txBody>
          <a:bodyPr>
            <a:normAutofit/>
          </a:bodyPr>
          <a:lstStyle/>
          <a:p>
            <a:pPr marL="342900" lvl="1" indent="-342900">
              <a:spcAft>
                <a:spcPts val="1200"/>
              </a:spcAft>
            </a:pPr>
            <a:r>
              <a:rPr lang="en-US" altLang="en-US" sz="2400" dirty="0">
                <a:latin typeface="Arial Nova" panose="020B0504020202020204" pitchFamily="34" charset="0"/>
              </a:rPr>
              <a:t>About JAN</a:t>
            </a:r>
          </a:p>
          <a:p>
            <a:pPr marL="342900" lvl="1" indent="-342900">
              <a:spcAft>
                <a:spcPts val="1200"/>
              </a:spcAft>
            </a:pPr>
            <a:r>
              <a:rPr lang="en-US" sz="2400" dirty="0">
                <a:latin typeface="Arial Nova" panose="020B0504020202020204" pitchFamily="34" charset="0"/>
              </a:rPr>
              <a:t>What is Assistive Technology (AT)?</a:t>
            </a:r>
          </a:p>
          <a:p>
            <a:pPr marL="342900" lvl="1" indent="-342900">
              <a:spcAft>
                <a:spcPts val="1200"/>
              </a:spcAft>
            </a:pPr>
            <a:r>
              <a:rPr lang="en-US" sz="2400" dirty="0">
                <a:latin typeface="Arial Nova" panose="020B0504020202020204" pitchFamily="34" charset="0"/>
              </a:rPr>
              <a:t>Interactive Process</a:t>
            </a:r>
          </a:p>
          <a:p>
            <a:pPr marL="342900" lvl="1" indent="-342900">
              <a:spcAft>
                <a:spcPts val="1200"/>
              </a:spcAft>
            </a:pPr>
            <a:r>
              <a:rPr lang="en-US" sz="2400" dirty="0">
                <a:latin typeface="Arial Nova" panose="020B0504020202020204" pitchFamily="34" charset="0"/>
              </a:rPr>
              <a:t>Situations and Solutions</a:t>
            </a:r>
          </a:p>
          <a:p>
            <a:pPr marL="342900" lvl="1" indent="-342900">
              <a:spcAft>
                <a:spcPts val="1200"/>
              </a:spcAft>
            </a:pPr>
            <a:r>
              <a:rPr lang="en-US" sz="2400" dirty="0">
                <a:latin typeface="Arial Nova" panose="020B0504020202020204" pitchFamily="34" charset="0"/>
              </a:rPr>
              <a:t>AT In Development</a:t>
            </a:r>
          </a:p>
          <a:p>
            <a:pPr marL="342900" lvl="1" indent="-342900"/>
            <a:r>
              <a:rPr lang="en-US" sz="2400" dirty="0">
                <a:latin typeface="Arial Nova" panose="020B0504020202020204" pitchFamily="34" charset="0"/>
              </a:rPr>
              <a:t>Questions</a:t>
            </a:r>
          </a:p>
          <a:p>
            <a:endParaRPr lang="en-US" dirty="0"/>
          </a:p>
        </p:txBody>
      </p:sp>
      <p:sp>
        <p:nvSpPr>
          <p:cNvPr id="8" name="Slide Number Placeholder 3">
            <a:extLst>
              <a:ext uri="{FF2B5EF4-FFF2-40B4-BE49-F238E27FC236}">
                <a16:creationId xmlns:a16="http://schemas.microsoft.com/office/drawing/2014/main" id="{0BC36A49-59AF-4F58-8622-7F2727E07FB3}"/>
              </a:ext>
            </a:extLst>
          </p:cNvPr>
          <p:cNvSpPr>
            <a:spLocks noGrp="1"/>
          </p:cNvSpPr>
          <p:nvPr>
            <p:ph type="sldNum" sz="quarter" idx="12"/>
          </p:nvPr>
        </p:nvSpPr>
        <p:spPr>
          <a:xfrm>
            <a:off x="10678616" y="55053"/>
            <a:ext cx="1052508" cy="365125"/>
          </a:xfr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defTabSz="457200" rtl="0" eaLnBrk="1" fontAlgn="auto" latinLnBrk="0" hangingPunct="1">
                <a:lnSpc>
                  <a:spcPct val="90000"/>
                </a:lnSpc>
                <a:spcBef>
                  <a:spcPts val="0"/>
                </a:spcBef>
                <a:spcAft>
                  <a:spcPts val="600"/>
                </a:spcAft>
                <a:buClrTx/>
                <a:buSzTx/>
                <a:buFontTx/>
                <a:buNone/>
                <a:tabLst/>
                <a:defRPr/>
              </a:pPr>
              <a:t>4</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040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24" name="Rectangle 86023">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6026" name="Rectangle 86025">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6028" name="Rectangle 86027">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86030" name="Rectangle 86029">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6032" name="Rectangle 86031">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8" name="Content Placeholder 7">
            <a:extLst>
              <a:ext uri="{FF2B5EF4-FFF2-40B4-BE49-F238E27FC236}">
                <a16:creationId xmlns:a16="http://schemas.microsoft.com/office/drawing/2014/main" id="{66E533AD-8625-4A3C-B124-131813A449AD}"/>
              </a:ex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grpSp>
        <p:nvGrpSpPr>
          <p:cNvPr id="86034" name="Group 86033">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86035" name="Rectangle 86034">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36C5D8"/>
            </a:solidFill>
            <a:ln>
              <a:noFill/>
            </a:ln>
            <a:effectLst/>
          </p:spPr>
          <p:style>
            <a:lnRef idx="1">
              <a:schemeClr val="accent1"/>
            </a:lnRef>
            <a:fillRef idx="3">
              <a:schemeClr val="accent1"/>
            </a:fillRef>
            <a:effectRef idx="2">
              <a:schemeClr val="accent1"/>
            </a:effectRef>
            <a:fontRef idx="minor">
              <a:schemeClr val="lt1"/>
            </a:fontRef>
          </p:style>
        </p:sp>
        <p:sp>
          <p:nvSpPr>
            <p:cNvPr id="86036" name="Rectangle 86035">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36C5D8"/>
            </a:solidFill>
            <a:ln>
              <a:noFill/>
            </a:ln>
            <a:effectLst/>
          </p:spPr>
          <p:style>
            <a:lnRef idx="1">
              <a:schemeClr val="accent1"/>
            </a:lnRef>
            <a:fillRef idx="3">
              <a:schemeClr val="accent1"/>
            </a:fillRef>
            <a:effectRef idx="2">
              <a:schemeClr val="accent1"/>
            </a:effectRef>
            <a:fontRef idx="minor">
              <a:schemeClr val="lt1"/>
            </a:fontRef>
          </p:style>
        </p:sp>
        <p:sp>
          <p:nvSpPr>
            <p:cNvPr id="86037" name="Rectangle 86036">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36C5D8"/>
            </a:solidFill>
            <a:ln>
              <a:noFill/>
            </a:ln>
            <a:effectLst/>
          </p:spPr>
          <p:style>
            <a:lnRef idx="1">
              <a:schemeClr val="accent1"/>
            </a:lnRef>
            <a:fillRef idx="3">
              <a:schemeClr val="accent1"/>
            </a:fillRef>
            <a:effectRef idx="2">
              <a:schemeClr val="accent1"/>
            </a:effectRef>
            <a:fontRef idx="minor">
              <a:schemeClr val="lt1"/>
            </a:fontRef>
          </p:style>
        </p:sp>
      </p:grpSp>
      <p:sp>
        <p:nvSpPr>
          <p:cNvPr id="86039" name="Rectangle 86038">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1A01F29C-99AF-4571-9A9F-8FC2B45207BD}"/>
              </a:ext>
            </a:extLst>
          </p:cNvPr>
          <p:cNvSpPr>
            <a:spLocks noGrp="1"/>
          </p:cNvSpPr>
          <p:nvPr>
            <p:ph type="title"/>
          </p:nvPr>
        </p:nvSpPr>
        <p:spPr>
          <a:xfrm>
            <a:off x="581191" y="4572000"/>
            <a:ext cx="10993549" cy="895244"/>
          </a:xfrm>
        </p:spPr>
        <p:txBody>
          <a:bodyPr vert="horz" lIns="91440" tIns="45720" rIns="91440" bIns="45720" rtlCol="0" anchor="b">
            <a:normAutofit/>
          </a:bodyPr>
          <a:lstStyle/>
          <a:p>
            <a:r>
              <a:rPr lang="en-US" sz="4000" dirty="0"/>
              <a:t>Questions?</a:t>
            </a:r>
          </a:p>
        </p:txBody>
      </p:sp>
      <p:sp>
        <p:nvSpPr>
          <p:cNvPr id="16" name="Slide Number Placeholder 3">
            <a:extLst>
              <a:ext uri="{FF2B5EF4-FFF2-40B4-BE49-F238E27FC236}">
                <a16:creationId xmlns:a16="http://schemas.microsoft.com/office/drawing/2014/main" id="{18656CBB-9A49-4DCF-B337-CF99716884CE}"/>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40</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5412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4DBE07-7554-4BA4-9DEE-42727B0586FC}"/>
              </a:ext>
            </a:extLst>
          </p:cNvPr>
          <p:cNvSpPr>
            <a:spLocks noGrp="1"/>
          </p:cNvSpPr>
          <p:nvPr>
            <p:ph type="title"/>
          </p:nvPr>
        </p:nvSpPr>
        <p:spPr>
          <a:xfrm>
            <a:off x="581192" y="796857"/>
            <a:ext cx="11029616" cy="1013800"/>
          </a:xfrm>
        </p:spPr>
        <p:txBody>
          <a:bodyPr>
            <a:noAutofit/>
          </a:bodyPr>
          <a:lstStyle/>
          <a:p>
            <a:r>
              <a:rPr kumimoji="0" lang="en-US" sz="2400" b="0" i="0" u="none" strike="noStrike" kern="1200" cap="all" spc="0" normalizeH="0" baseline="0" noProof="0" dirty="0">
                <a:ln>
                  <a:noFill/>
                </a:ln>
                <a:effectLst/>
                <a:uLnTx/>
                <a:uFillTx/>
                <a:latin typeface="Gill Sans MT" panose="020B0502020104020203"/>
                <a:ea typeface="+mj-ea"/>
                <a:cs typeface="+mj-cs"/>
              </a:rPr>
              <a:t>Thank you for attending </a:t>
            </a:r>
            <a:br>
              <a:rPr kumimoji="0" lang="en-US" sz="2400" b="0" i="0" u="none" strike="noStrike" kern="1200" cap="all" spc="0" normalizeH="0" baseline="0" noProof="0" dirty="0">
                <a:ln>
                  <a:noFill/>
                </a:ln>
                <a:effectLst/>
                <a:uLnTx/>
                <a:uFillTx/>
                <a:latin typeface="Gill Sans MT" panose="020B0502020104020203"/>
                <a:ea typeface="+mj-ea"/>
                <a:cs typeface="+mj-cs"/>
              </a:rPr>
            </a:br>
            <a:r>
              <a:rPr kumimoji="0" lang="en-US" sz="2400" b="0" i="0" u="none" strike="noStrike" kern="1200" cap="all" spc="0" normalizeH="0" baseline="0" noProof="0" dirty="0">
                <a:ln>
                  <a:noFill/>
                </a:ln>
                <a:effectLst/>
                <a:uLnTx/>
                <a:uFillTx/>
                <a:latin typeface="Gill Sans MT" panose="020B0502020104020203"/>
                <a:ea typeface="+mj-ea"/>
                <a:cs typeface="+mj-cs"/>
              </a:rPr>
              <a:t>“</a:t>
            </a:r>
            <a:r>
              <a:rPr lang="en-US" sz="2400" dirty="0"/>
              <a:t>Assistive Technology (AT) Update – What’s New in 2023”</a:t>
            </a:r>
          </a:p>
        </p:txBody>
      </p:sp>
      <p:pic>
        <p:nvPicPr>
          <p:cNvPr id="3" name="Picture 2">
            <a:extLst>
              <a:ext uri="{FF2B5EF4-FFF2-40B4-BE49-F238E27FC236}">
                <a16:creationId xmlns:a16="http://schemas.microsoft.com/office/drawing/2014/main" id="{7B6F75EF-26B5-48C3-8D20-BD19F8ACD15B}"/>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b="-2"/>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D3CE4224-980D-4573-AC6E-A18872ED11B1}"/>
              </a:ext>
            </a:extLst>
          </p:cNvPr>
          <p:cNvSpPr>
            <a:spLocks noGrp="1"/>
          </p:cNvSpPr>
          <p:nvPr>
            <p:ph idx="1"/>
          </p:nvPr>
        </p:nvSpPr>
        <p:spPr>
          <a:xfrm>
            <a:off x="6335803" y="1988427"/>
            <a:ext cx="5275001" cy="4394475"/>
          </a:xfrm>
        </p:spPr>
        <p:txBody>
          <a:bodyPr>
            <a:normAutofit/>
          </a:bodyPr>
          <a:lstStyle/>
          <a:p>
            <a:pPr marL="0" indent="0" algn="ctr">
              <a:spcAft>
                <a:spcPts val="1800"/>
              </a:spcAft>
              <a:buClr>
                <a:srgbClr val="4590B8"/>
              </a:buClr>
              <a:buNone/>
              <a:defRPr/>
            </a:pPr>
            <a:r>
              <a:rPr kumimoji="0" lang="en-US" sz="2600"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Next JAN Webcast:</a:t>
            </a:r>
            <a:b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br>
            <a:r>
              <a:rPr kumimoji="0" lang="en-US" sz="2400" i="0" u="none" strike="noStrike" kern="1200" cap="none" spc="0" normalizeH="0" baseline="0" noProof="0" dirty="0">
                <a:ln>
                  <a:noFill/>
                </a:ln>
                <a:solidFill>
                  <a:srgbClr val="002060"/>
                </a:solidFill>
                <a:effectLst/>
                <a:uLnTx/>
                <a:uFillTx/>
                <a:cs typeface="+mn-cs"/>
              </a:rPr>
              <a:t>“</a:t>
            </a:r>
            <a:r>
              <a:rPr lang="en-US" sz="2400" i="0" dirty="0">
                <a:solidFill>
                  <a:srgbClr val="002060"/>
                </a:solidFill>
                <a:effectLst/>
              </a:rPr>
              <a:t>Accommodation Solutions: Substance Use Disorder</a:t>
            </a:r>
            <a:r>
              <a:rPr kumimoji="0" lang="en-US" sz="2400" i="0" u="none" strike="noStrike" kern="1200" cap="none" spc="0" normalizeH="0" baseline="0" noProof="0" dirty="0">
                <a:ln>
                  <a:noFill/>
                </a:ln>
                <a:solidFill>
                  <a:srgbClr val="002060"/>
                </a:solidFill>
                <a:effectLst/>
                <a:uLnTx/>
                <a:uFillTx/>
                <a:cs typeface="+mn-cs"/>
              </a:rPr>
              <a:t>”</a:t>
            </a:r>
            <a:br>
              <a:rPr kumimoji="0" lang="en-US" sz="2400" i="0" u="none" strike="noStrike" kern="1200" cap="none" spc="0" normalizeH="0" baseline="0" noProof="0" dirty="0">
                <a:ln>
                  <a:noFill/>
                </a:ln>
                <a:solidFill>
                  <a:srgbClr val="002060"/>
                </a:solidFill>
                <a:effectLst/>
                <a:uLnTx/>
                <a:uFillTx/>
                <a:cs typeface="+mn-cs"/>
              </a:rPr>
            </a:br>
            <a:r>
              <a:rPr kumimoji="0" lang="en-US" sz="2400" i="0" u="none" strike="noStrike" kern="1200" cap="none" spc="0" normalizeH="0" baseline="0" noProof="0" dirty="0">
                <a:ln>
                  <a:noFill/>
                </a:ln>
                <a:solidFill>
                  <a:srgbClr val="002060"/>
                </a:solidFill>
                <a:effectLst/>
                <a:uLnTx/>
                <a:uFillTx/>
                <a:cs typeface="+mn-cs"/>
              </a:rPr>
              <a:t>Thursday, </a:t>
            </a:r>
            <a:r>
              <a:rPr lang="en-US" sz="2400" dirty="0">
                <a:solidFill>
                  <a:srgbClr val="002060"/>
                </a:solidFill>
                <a:cs typeface="+mn-cs"/>
              </a:rPr>
              <a:t>Sept 14</a:t>
            </a:r>
            <a:r>
              <a:rPr kumimoji="0" lang="en-US" sz="2400" i="0" u="none" strike="noStrike" kern="1200" cap="none" spc="0" normalizeH="0" baseline="0" noProof="0" dirty="0">
                <a:ln>
                  <a:noFill/>
                </a:ln>
                <a:solidFill>
                  <a:srgbClr val="002060"/>
                </a:solidFill>
                <a:effectLst/>
                <a:uLnTx/>
                <a:uFillTx/>
                <a:cs typeface="+mn-cs"/>
              </a:rPr>
              <a:t> @ 2:00 p.m. ET</a:t>
            </a: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r>
              <a:rPr lang="en-US" sz="2400" dirty="0">
                <a:cs typeface="+mn-cs"/>
              </a:rPr>
              <a:t>JAN Training Events &amp; Resources</a:t>
            </a:r>
            <a:br>
              <a:rPr lang="en-US" sz="2400" dirty="0">
                <a:cs typeface="+mn-cs"/>
              </a:rPr>
            </a:br>
            <a:r>
              <a:rPr lang="en-US" sz="2400" dirty="0">
                <a:solidFill>
                  <a:srgbClr val="0070C0"/>
                </a:solidFill>
                <a:cs typeface="+mn-cs"/>
                <a:hlinkClick r:id="rId4">
                  <a:extLst>
                    <a:ext uri="{A12FA001-AC4F-418D-AE19-62706E023703}">
                      <ahyp:hlinkClr xmlns:ahyp="http://schemas.microsoft.com/office/drawing/2018/hyperlinkcolor" val="tx"/>
                    </a:ext>
                  </a:extLst>
                </a:hlinkClick>
              </a:rPr>
              <a:t>AskJAN.org/Events/</a:t>
            </a:r>
            <a:r>
              <a:rPr lang="en-US" sz="2400" dirty="0" err="1">
                <a:solidFill>
                  <a:srgbClr val="0070C0"/>
                </a:solidFill>
                <a:cs typeface="+mn-cs"/>
                <a:hlinkClick r:id="rId4">
                  <a:extLst>
                    <a:ext uri="{A12FA001-AC4F-418D-AE19-62706E023703}">
                      <ahyp:hlinkClr xmlns:ahyp="http://schemas.microsoft.com/office/drawing/2018/hyperlinkcolor" val="tx"/>
                    </a:ext>
                  </a:extLst>
                </a:hlinkClick>
              </a:rPr>
              <a:t>Trainings.cfm</a:t>
            </a:r>
            <a:endParaRPr lang="en-US" sz="2400" dirty="0">
              <a:solidFill>
                <a:srgbClr val="0070C0"/>
              </a:solidFill>
              <a:cs typeface="+mn-cs"/>
            </a:endParaRP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sz="2400" dirty="0">
              <a:cs typeface="+mn-cs"/>
            </a:endParaRPr>
          </a:p>
          <a:p>
            <a:pPr marL="0" marR="0" lvl="0" indent="0"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dirty="0"/>
          </a:p>
        </p:txBody>
      </p:sp>
      <p:pic>
        <p:nvPicPr>
          <p:cNvPr id="4" name="Picture 3" descr="HRCI 2022&#10;HRCI.org">
            <a:extLst>
              <a:ext uri="{FF2B5EF4-FFF2-40B4-BE49-F238E27FC236}">
                <a16:creationId xmlns:a16="http://schemas.microsoft.com/office/drawing/2014/main" id="{13FD1DDC-777C-4CC8-9FEE-776D7CA7909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346920" y="5160838"/>
            <a:ext cx="1252765" cy="1245264"/>
          </a:xfrm>
          <a:prstGeom prst="rect">
            <a:avLst/>
          </a:prstGeom>
        </p:spPr>
      </p:pic>
      <p:sp>
        <p:nvSpPr>
          <p:cNvPr id="2" name="Slide Number Placeholder 3">
            <a:extLst>
              <a:ext uri="{FF2B5EF4-FFF2-40B4-BE49-F238E27FC236}">
                <a16:creationId xmlns:a16="http://schemas.microsoft.com/office/drawing/2014/main" id="{386CCA3D-F159-8C39-B151-6A2214BB9F2D}"/>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41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1406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19D-55A5-D6DF-E111-117439EFE8C5}"/>
              </a:ext>
            </a:extLst>
          </p:cNvPr>
          <p:cNvSpPr>
            <a:spLocks noGrp="1"/>
          </p:cNvSpPr>
          <p:nvPr>
            <p:ph type="title"/>
          </p:nvPr>
        </p:nvSpPr>
        <p:spPr>
          <a:xfrm>
            <a:off x="581192" y="702156"/>
            <a:ext cx="11029616" cy="1013800"/>
          </a:xfrm>
        </p:spPr>
        <p:txBody>
          <a:bodyPr>
            <a:normAutofit/>
          </a:bodyPr>
          <a:lstStyle/>
          <a:p>
            <a:r>
              <a:rPr lang="en-US" dirty="0"/>
              <a:t>Complete the Evaluation To claim the HR CEU </a:t>
            </a:r>
          </a:p>
        </p:txBody>
      </p:sp>
      <p:sp>
        <p:nvSpPr>
          <p:cNvPr id="10" name="Rectangle 9">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https://askjan.org/evaluation.cfm">
            <a:extLst>
              <a:ext uri="{FF2B5EF4-FFF2-40B4-BE49-F238E27FC236}">
                <a16:creationId xmlns:a16="http://schemas.microsoft.com/office/drawing/2014/main" id="{4CF196A3-28A6-0C59-14B5-C1E25EE4EAB2}"/>
              </a:ext>
            </a:extLst>
          </p:cNvPr>
          <p:cNvPicPr>
            <a:picLocks noChangeAspect="1"/>
          </p:cNvPicPr>
          <p:nvPr/>
        </p:nvPicPr>
        <p:blipFill>
          <a:blip r:embed="rId3"/>
          <a:srcRect/>
          <a:stretch/>
        </p:blipFill>
        <p:spPr>
          <a:xfrm>
            <a:off x="657225" y="2533078"/>
            <a:ext cx="3305175" cy="3305175"/>
          </a:xfrm>
          <a:prstGeom prst="rect">
            <a:avLst/>
          </a:prstGeom>
        </p:spPr>
      </p:pic>
      <p:sp>
        <p:nvSpPr>
          <p:cNvPr id="3" name="Content Placeholder 2">
            <a:extLst>
              <a:ext uri="{FF2B5EF4-FFF2-40B4-BE49-F238E27FC236}">
                <a16:creationId xmlns:a16="http://schemas.microsoft.com/office/drawing/2014/main" id="{0EF84B70-AC6B-83D8-65E0-25D238EFAD20}"/>
              </a:ext>
            </a:extLst>
          </p:cNvPr>
          <p:cNvSpPr>
            <a:spLocks noGrp="1"/>
          </p:cNvSpPr>
          <p:nvPr>
            <p:ph idx="1"/>
          </p:nvPr>
        </p:nvSpPr>
        <p:spPr>
          <a:xfrm>
            <a:off x="4505325" y="2180496"/>
            <a:ext cx="7105481" cy="4045683"/>
          </a:xfrm>
        </p:spPr>
        <p:txBody>
          <a:bodyPr>
            <a:normAutofit/>
          </a:bodyPr>
          <a:lstStyle/>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Don’t close the JAN webcast window</a:t>
            </a:r>
          </a:p>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Evaluation will open in a new window </a:t>
            </a:r>
          </a:p>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Complete the evaluation and click on </a:t>
            </a:r>
            <a:br>
              <a:rPr kumimoji="0" lang="en-US" b="0" i="0" u="none" strike="noStrike" kern="1200" cap="none" spc="0" normalizeH="0" baseline="0" noProof="0" dirty="0">
                <a:ln>
                  <a:noFill/>
                </a:ln>
                <a:effectLst/>
                <a:uLnTx/>
                <a:uFillTx/>
                <a:latin typeface="Arial Nova" panose="020B0504020202020204" pitchFamily="34" charset="0"/>
                <a:ea typeface="+mn-ea"/>
                <a:cs typeface="+mn-cs"/>
              </a:rPr>
            </a:br>
            <a:r>
              <a:rPr kumimoji="0" lang="en-US" b="0" i="0" u="none" strike="noStrike" kern="1200" cap="none" spc="0" normalizeH="0" baseline="0" noProof="0" dirty="0">
                <a:ln>
                  <a:noFill/>
                </a:ln>
                <a:effectLst/>
                <a:uLnTx/>
                <a:uFillTx/>
                <a:latin typeface="Arial Nova" panose="020B0504020202020204" pitchFamily="34" charset="0"/>
                <a:ea typeface="+mn-ea"/>
                <a:cs typeface="+mn-cs"/>
              </a:rPr>
              <a:t>“View your certificate of completion.”</a:t>
            </a:r>
          </a:p>
          <a:p>
            <a:pPr marL="306000" marR="0" lvl="0" indent="-306000" defTabSz="457200" rtl="0" eaLnBrk="1" fontAlgn="auto" latinLnBrk="0" hangingPunct="1">
              <a:spcBef>
                <a:spcPct val="20000"/>
              </a:spcBef>
              <a:spcAft>
                <a:spcPts val="6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Or scan QR code</a:t>
            </a:r>
          </a:p>
          <a:p>
            <a:endParaRPr lang="en-US" dirty="0"/>
          </a:p>
        </p:txBody>
      </p:sp>
      <p:sp>
        <p:nvSpPr>
          <p:cNvPr id="4" name="Slide Number Placeholder 3">
            <a:extLst>
              <a:ext uri="{FF2B5EF4-FFF2-40B4-BE49-F238E27FC236}">
                <a16:creationId xmlns:a16="http://schemas.microsoft.com/office/drawing/2014/main" id="{B7BDB371-B3D4-3EB7-0C02-CB04FAC691AD}"/>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42</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6577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Contact JAN for More Information</a:t>
            </a:r>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nvPr>
        </p:nvGraphicFramePr>
        <p:xfrm>
          <a:off x="581025" y="2181225"/>
          <a:ext cx="11029950" cy="3740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2D70631-5AD4-0701-CF0D-944362C9331D}"/>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43</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0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BBD4-721F-456E-A6B5-6F28BA85A50F}"/>
              </a:ext>
            </a:extLst>
          </p:cNvPr>
          <p:cNvSpPr>
            <a:spLocks noGrp="1"/>
          </p:cNvSpPr>
          <p:nvPr>
            <p:ph type="title"/>
          </p:nvPr>
        </p:nvSpPr>
        <p:spPr>
          <a:xfrm>
            <a:off x="581192" y="702156"/>
            <a:ext cx="11029616" cy="1013800"/>
          </a:xfrm>
        </p:spPr>
        <p:txBody>
          <a:bodyPr>
            <a:normAutofit/>
          </a:bodyPr>
          <a:lstStyle/>
          <a:p>
            <a:r>
              <a:rPr lang="en-US" dirty="0"/>
              <a:t>Ask JAN! We Can Help</a:t>
            </a:r>
          </a:p>
        </p:txBody>
      </p:sp>
      <p:sp>
        <p:nvSpPr>
          <p:cNvPr id="27" name="Rectangle 11">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Content Placeholder 4">
            <a:extLst>
              <a:ext uri="{FF2B5EF4-FFF2-40B4-BE49-F238E27FC236}">
                <a16:creationId xmlns:a16="http://schemas.microsoft.com/office/drawing/2014/main" id="{598B4327-FD0F-4598-AC78-D7EAFF7244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225" y="2535625"/>
            <a:ext cx="4962525" cy="3300080"/>
          </a:xfrm>
          <a:prstGeom prst="rect">
            <a:avLst/>
          </a:prstGeom>
        </p:spPr>
      </p:pic>
      <p:sp>
        <p:nvSpPr>
          <p:cNvPr id="9" name="Content Placeholder 8">
            <a:extLst>
              <a:ext uri="{FF2B5EF4-FFF2-40B4-BE49-F238E27FC236}">
                <a16:creationId xmlns:a16="http://schemas.microsoft.com/office/drawing/2014/main" id="{7D5031DF-60CB-9A2D-A8CA-C6031ADA4D17}"/>
              </a:ext>
            </a:extLst>
          </p:cNvPr>
          <p:cNvSpPr>
            <a:spLocks noGrp="1"/>
          </p:cNvSpPr>
          <p:nvPr>
            <p:ph idx="1"/>
          </p:nvPr>
        </p:nvSpPr>
        <p:spPr>
          <a:xfrm>
            <a:off x="6335805" y="2180496"/>
            <a:ext cx="5275001" cy="4045683"/>
          </a:xfrm>
        </p:spPr>
        <p:txBody>
          <a:bodyPr>
            <a:normAutofit/>
          </a:bodyPr>
          <a:lstStyle/>
          <a:p>
            <a:pPr>
              <a:spcAft>
                <a:spcPts val="1200"/>
              </a:spcAft>
            </a:pPr>
            <a:r>
              <a:rPr lang="en-US" sz="2400" dirty="0"/>
              <a:t>Established in 1983</a:t>
            </a:r>
          </a:p>
          <a:p>
            <a:pPr>
              <a:spcAft>
                <a:spcPts val="1200"/>
              </a:spcAft>
            </a:pPr>
            <a:r>
              <a:rPr lang="en-US" sz="2400" dirty="0"/>
              <a:t>National, free consulting service</a:t>
            </a:r>
          </a:p>
          <a:p>
            <a:pPr>
              <a:spcAft>
                <a:spcPts val="1200"/>
              </a:spcAft>
            </a:pPr>
            <a:r>
              <a:rPr lang="en-US" sz="2400" dirty="0"/>
              <a:t>Expert, trusted, confidential guidance on job accommodations and disability employment issues</a:t>
            </a:r>
          </a:p>
          <a:p>
            <a:r>
              <a:rPr lang="en-US" sz="2400" dirty="0"/>
              <a:t>A service of the U.S. Department </a:t>
            </a:r>
            <a:br>
              <a:rPr lang="en-US" sz="2400" dirty="0"/>
            </a:br>
            <a:r>
              <a:rPr lang="en-US" sz="2400" dirty="0"/>
              <a:t>of Labor’s Office of Disability Employment Policy/ODEP</a:t>
            </a:r>
          </a:p>
        </p:txBody>
      </p:sp>
      <p:sp>
        <p:nvSpPr>
          <p:cNvPr id="4" name="Slide Number Placeholder 3">
            <a:extLst>
              <a:ext uri="{FF2B5EF4-FFF2-40B4-BE49-F238E27FC236}">
                <a16:creationId xmlns:a16="http://schemas.microsoft.com/office/drawing/2014/main" id="{35676283-ACF1-4710-818B-6D3A8A91C226}"/>
              </a:ext>
            </a:extLst>
          </p:cNvPr>
          <p:cNvSpPr>
            <a:spLocks noGrp="1"/>
          </p:cNvSpPr>
          <p:nvPr>
            <p:ph type="sldNum" sz="quarter" idx="12"/>
          </p:nvPr>
        </p:nvSpPr>
        <p:spPr>
          <a:xfrm>
            <a:off x="10688929" y="55053"/>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497486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0" name="Rectangle 29">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9F397A68-23D9-4BD6-A7A5-8B984AE51BFF}"/>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0" y="10"/>
            <a:ext cx="12191999" cy="6857990"/>
          </a:xfrm>
          <a:prstGeom prst="rect">
            <a:avLst/>
          </a:prstGeom>
        </p:spPr>
      </p:pic>
      <p:grpSp>
        <p:nvGrpSpPr>
          <p:cNvPr id="32" name="Group 31">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3" name="Rectangle 32">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B28A4A"/>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B28A4A"/>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B28A4A"/>
            </a:soli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1" y="4572000"/>
            <a:ext cx="10993549" cy="1749262"/>
          </a:xfrm>
        </p:spPr>
        <p:txBody>
          <a:bodyPr vert="horz" lIns="91440" tIns="45720" rIns="91440" bIns="45720" rtlCol="0" anchor="ctr">
            <a:normAutofit/>
          </a:bodyPr>
          <a:lstStyle/>
          <a:p>
            <a:pPr algn="ctr"/>
            <a:r>
              <a:rPr lang="en-US" sz="4000" dirty="0"/>
              <a:t>What is Assistive technology (AT)?</a:t>
            </a:r>
          </a:p>
        </p:txBody>
      </p:sp>
      <p:sp>
        <p:nvSpPr>
          <p:cNvPr id="15" name="Slide Number Placeholder 3">
            <a:extLst>
              <a:ext uri="{FF2B5EF4-FFF2-40B4-BE49-F238E27FC236}">
                <a16:creationId xmlns:a16="http://schemas.microsoft.com/office/drawing/2014/main" id="{6FECE86B-D567-4752-B439-7C4A4961290E}"/>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bg1"/>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6</a:t>
            </a:fld>
            <a:endParaRPr kumimoji="0" lang="en-US" sz="16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4206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0A10-01BD-46BA-ADA0-FB0BD76FB03E}"/>
              </a:ext>
            </a:extLst>
          </p:cNvPr>
          <p:cNvSpPr>
            <a:spLocks noGrp="1"/>
          </p:cNvSpPr>
          <p:nvPr>
            <p:ph type="title"/>
          </p:nvPr>
        </p:nvSpPr>
        <p:spPr/>
        <p:txBody>
          <a:bodyPr/>
          <a:lstStyle/>
          <a:p>
            <a:r>
              <a:rPr lang="en-US" dirty="0"/>
              <a:t>AT Defined</a:t>
            </a:r>
          </a:p>
        </p:txBody>
      </p:sp>
      <p:sp>
        <p:nvSpPr>
          <p:cNvPr id="3" name="Content Placeholder 2">
            <a:extLst>
              <a:ext uri="{FF2B5EF4-FFF2-40B4-BE49-F238E27FC236}">
                <a16:creationId xmlns:a16="http://schemas.microsoft.com/office/drawing/2014/main" id="{C1B7D579-96FC-40DE-88F2-D3CD35C17F15}"/>
              </a:ext>
            </a:extLst>
          </p:cNvPr>
          <p:cNvSpPr>
            <a:spLocks noGrp="1"/>
          </p:cNvSpPr>
          <p:nvPr>
            <p:ph idx="1"/>
          </p:nvPr>
        </p:nvSpPr>
        <p:spPr>
          <a:xfrm>
            <a:off x="581192" y="2180496"/>
            <a:ext cx="11029615" cy="1489630"/>
          </a:xfrm>
        </p:spPr>
        <p:txBody>
          <a:bodyPr>
            <a:normAutofit/>
          </a:bodyPr>
          <a:lstStyle/>
          <a:p>
            <a:pPr marL="0" indent="0">
              <a:buNone/>
            </a:pPr>
            <a:r>
              <a:rPr lang="en-US" sz="2600" dirty="0"/>
              <a:t>Assistive Technology (AT) can mean a device or service that can be used as a tool by a person with a disability to achieve or maintain functioning.</a:t>
            </a:r>
          </a:p>
        </p:txBody>
      </p:sp>
      <p:pic>
        <p:nvPicPr>
          <p:cNvPr id="5" name="Picture 4">
            <a:extLst>
              <a:ext uri="{FF2B5EF4-FFF2-40B4-BE49-F238E27FC236}">
                <a16:creationId xmlns:a16="http://schemas.microsoft.com/office/drawing/2014/main" id="{8C51CAD3-0A64-4A20-B5C6-2C54660D3801}"/>
              </a:ext>
              <a:ext uri="{C183D7F6-B498-43B3-948B-1728B52AA6E4}">
                <adec:decorative xmlns:adec="http://schemas.microsoft.com/office/drawing/2017/decorative" val="1"/>
              </a:ext>
            </a:extLst>
          </p:cNvPr>
          <p:cNvPicPr>
            <a:picLocks noChangeAspect="1"/>
          </p:cNvPicPr>
          <p:nvPr/>
        </p:nvPicPr>
        <p:blipFill rotWithShape="1">
          <a:blip r:embed="rId3"/>
          <a:srcRect t="20037" b="10465"/>
          <a:stretch/>
        </p:blipFill>
        <p:spPr>
          <a:xfrm>
            <a:off x="7444306" y="3628957"/>
            <a:ext cx="3587683" cy="2493356"/>
          </a:xfrm>
          <a:prstGeom prst="rect">
            <a:avLst/>
          </a:prstGeom>
        </p:spPr>
      </p:pic>
      <p:pic>
        <p:nvPicPr>
          <p:cNvPr id="6" name="Picture 5">
            <a:extLst>
              <a:ext uri="{FF2B5EF4-FFF2-40B4-BE49-F238E27FC236}">
                <a16:creationId xmlns:a16="http://schemas.microsoft.com/office/drawing/2014/main" id="{2647F693-04FB-4AE7-BCD9-3DF19BA2D68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017525" y="3686891"/>
            <a:ext cx="2452187" cy="2452187"/>
          </a:xfrm>
          <a:prstGeom prst="rect">
            <a:avLst/>
          </a:prstGeom>
        </p:spPr>
      </p:pic>
      <p:pic>
        <p:nvPicPr>
          <p:cNvPr id="7" name="Picture 6">
            <a:extLst>
              <a:ext uri="{FF2B5EF4-FFF2-40B4-BE49-F238E27FC236}">
                <a16:creationId xmlns:a16="http://schemas.microsoft.com/office/drawing/2014/main" id="{601E9FF0-DCF0-40D1-8878-DB36D831BAD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85878" y="3670126"/>
            <a:ext cx="2457053" cy="2485718"/>
          </a:xfrm>
          <a:prstGeom prst="rect">
            <a:avLst/>
          </a:prstGeom>
        </p:spPr>
      </p:pic>
      <p:sp>
        <p:nvSpPr>
          <p:cNvPr id="8" name="Slide Number Placeholder 3">
            <a:extLst>
              <a:ext uri="{FF2B5EF4-FFF2-40B4-BE49-F238E27FC236}">
                <a16:creationId xmlns:a16="http://schemas.microsoft.com/office/drawing/2014/main" id="{DA5BC2C4-A751-48B3-B9FE-E0298B0CF047}"/>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7</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194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0A10-01BD-46BA-ADA0-FB0BD76FB03E}"/>
              </a:ext>
            </a:extLst>
          </p:cNvPr>
          <p:cNvSpPr>
            <a:spLocks noGrp="1"/>
          </p:cNvSpPr>
          <p:nvPr>
            <p:ph type="title"/>
          </p:nvPr>
        </p:nvSpPr>
        <p:spPr/>
        <p:txBody>
          <a:bodyPr/>
          <a:lstStyle/>
          <a:p>
            <a:r>
              <a:rPr lang="en-US" dirty="0"/>
              <a:t>Traditional vs Mainstream Devices</a:t>
            </a:r>
          </a:p>
        </p:txBody>
      </p:sp>
      <p:sp>
        <p:nvSpPr>
          <p:cNvPr id="3" name="Content Placeholder 2">
            <a:extLst>
              <a:ext uri="{FF2B5EF4-FFF2-40B4-BE49-F238E27FC236}">
                <a16:creationId xmlns:a16="http://schemas.microsoft.com/office/drawing/2014/main" id="{C1B7D579-96FC-40DE-88F2-D3CD35C17F15}"/>
              </a:ext>
            </a:extLst>
          </p:cNvPr>
          <p:cNvSpPr>
            <a:spLocks noGrp="1"/>
          </p:cNvSpPr>
          <p:nvPr>
            <p:ph idx="1"/>
          </p:nvPr>
        </p:nvSpPr>
        <p:spPr>
          <a:xfrm>
            <a:off x="581192" y="2198395"/>
            <a:ext cx="11029615" cy="1890463"/>
          </a:xfrm>
        </p:spPr>
        <p:txBody>
          <a:bodyPr wrap="square" numCol="2">
            <a:normAutofit fontScale="92500"/>
          </a:bodyPr>
          <a:lstStyle/>
          <a:p>
            <a:pPr marL="0" indent="0">
              <a:buNone/>
            </a:pPr>
            <a:r>
              <a:rPr lang="en-US" sz="2800" dirty="0"/>
              <a:t>Traditional AT can be devices </a:t>
            </a:r>
            <a:br>
              <a:rPr lang="en-US" sz="2800" dirty="0"/>
            </a:br>
            <a:r>
              <a:rPr lang="en-US" sz="2800" dirty="0"/>
              <a:t>that are used solely for completing</a:t>
            </a:r>
            <a:br>
              <a:rPr lang="en-US" sz="2800" dirty="0"/>
            </a:br>
            <a:r>
              <a:rPr lang="en-US" sz="2800" dirty="0"/>
              <a:t>a task by an individual with a disability.</a:t>
            </a:r>
          </a:p>
          <a:p>
            <a:pPr marL="61913" indent="0">
              <a:buNone/>
            </a:pPr>
            <a:r>
              <a:rPr lang="en-US" sz="2800" dirty="0"/>
              <a:t>Mainstream devices have become more accessible with the prevalence of mobile technologies and wearable devices.</a:t>
            </a:r>
          </a:p>
        </p:txBody>
      </p:sp>
      <p:pic>
        <p:nvPicPr>
          <p:cNvPr id="11" name="Picture 10" descr="Microsoft Adaptive Controller for Xbox">
            <a:extLst>
              <a:ext uri="{FF2B5EF4-FFF2-40B4-BE49-F238E27FC236}">
                <a16:creationId xmlns:a16="http://schemas.microsoft.com/office/drawing/2014/main" id="{7ED20C99-7BFE-44BB-8172-9E509EBC74E2}"/>
              </a:ext>
              <a:ext uri="{C183D7F6-B498-43B3-948B-1728B52AA6E4}">
                <adec:decorative xmlns:adec="http://schemas.microsoft.com/office/drawing/2017/decorative" val="0"/>
              </a:ext>
            </a:extLst>
          </p:cNvPr>
          <p:cNvPicPr>
            <a:picLocks noChangeAspect="1"/>
          </p:cNvPicPr>
          <p:nvPr/>
        </p:nvPicPr>
        <p:blipFill rotWithShape="1">
          <a:blip r:embed="rId3"/>
          <a:srcRect l="3316"/>
          <a:stretch/>
        </p:blipFill>
        <p:spPr>
          <a:xfrm>
            <a:off x="402921" y="4181294"/>
            <a:ext cx="4747365" cy="2392562"/>
          </a:xfrm>
          <a:prstGeom prst="rect">
            <a:avLst/>
          </a:prstGeom>
        </p:spPr>
      </p:pic>
      <p:pic>
        <p:nvPicPr>
          <p:cNvPr id="13" name="Picture 12" descr="iOS accessibility settings">
            <a:extLst>
              <a:ext uri="{FF2B5EF4-FFF2-40B4-BE49-F238E27FC236}">
                <a16:creationId xmlns:a16="http://schemas.microsoft.com/office/drawing/2014/main" id="{694F8376-E4F1-4A03-BE4C-EF15CBBD0569}"/>
              </a:ext>
              <a:ext uri="{C183D7F6-B498-43B3-948B-1728B52AA6E4}">
                <adec:decorative xmlns:adec="http://schemas.microsoft.com/office/drawing/2017/decorative" val="0"/>
              </a:ext>
            </a:extLst>
          </p:cNvPr>
          <p:cNvPicPr>
            <a:picLocks noChangeAspect="1"/>
          </p:cNvPicPr>
          <p:nvPr/>
        </p:nvPicPr>
        <p:blipFill rotWithShape="1">
          <a:blip r:embed="rId4"/>
          <a:srcRect l="11093"/>
          <a:stretch/>
        </p:blipFill>
        <p:spPr>
          <a:xfrm>
            <a:off x="6196207" y="4327507"/>
            <a:ext cx="3319397" cy="2100135"/>
          </a:xfrm>
          <a:prstGeom prst="rect">
            <a:avLst/>
          </a:prstGeom>
        </p:spPr>
      </p:pic>
      <p:sp>
        <p:nvSpPr>
          <p:cNvPr id="7" name="Slide Number Placeholder 3">
            <a:extLst>
              <a:ext uri="{FF2B5EF4-FFF2-40B4-BE49-F238E27FC236}">
                <a16:creationId xmlns:a16="http://schemas.microsoft.com/office/drawing/2014/main" id="{77B6D38E-4FDF-41FD-B071-F79DF78249AF}"/>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4541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0A10-01BD-46BA-ADA0-FB0BD76FB03E}"/>
              </a:ext>
            </a:extLst>
          </p:cNvPr>
          <p:cNvSpPr>
            <a:spLocks noGrp="1"/>
          </p:cNvSpPr>
          <p:nvPr>
            <p:ph type="title"/>
          </p:nvPr>
        </p:nvSpPr>
        <p:spPr/>
        <p:txBody>
          <a:bodyPr/>
          <a:lstStyle/>
          <a:p>
            <a:r>
              <a:rPr lang="en-US" dirty="0"/>
              <a:t>High-Tech vs Low-Tech AT Devices</a:t>
            </a:r>
          </a:p>
        </p:txBody>
      </p:sp>
      <p:sp>
        <p:nvSpPr>
          <p:cNvPr id="3" name="Content Placeholder 2">
            <a:extLst>
              <a:ext uri="{FF2B5EF4-FFF2-40B4-BE49-F238E27FC236}">
                <a16:creationId xmlns:a16="http://schemas.microsoft.com/office/drawing/2014/main" id="{C1B7D579-96FC-40DE-88F2-D3CD35C17F15}"/>
              </a:ext>
            </a:extLst>
          </p:cNvPr>
          <p:cNvSpPr>
            <a:spLocks noGrp="1"/>
          </p:cNvSpPr>
          <p:nvPr>
            <p:ph idx="1"/>
          </p:nvPr>
        </p:nvSpPr>
        <p:spPr>
          <a:xfrm>
            <a:off x="581192" y="1854138"/>
            <a:ext cx="5514808" cy="4867296"/>
          </a:xfrm>
        </p:spPr>
        <p:txBody>
          <a:bodyPr wrap="square" numCol="1">
            <a:normAutofit fontScale="70000" lnSpcReduction="20000"/>
          </a:bodyPr>
          <a:lstStyle/>
          <a:p>
            <a:pPr marL="0" indent="0">
              <a:buNone/>
            </a:pPr>
            <a:r>
              <a:rPr lang="en-US" sz="3400" b="1" dirty="0"/>
              <a:t>High-Tech</a:t>
            </a:r>
          </a:p>
          <a:p>
            <a:pPr lvl="1"/>
            <a:r>
              <a:rPr lang="en-US" sz="3100" dirty="0">
                <a:latin typeface="Arial Nova" panose="020B0504020202020204" pitchFamily="34" charset="0"/>
              </a:rPr>
              <a:t>Alternative Input Devices</a:t>
            </a:r>
          </a:p>
          <a:p>
            <a:pPr lvl="1"/>
            <a:r>
              <a:rPr lang="en-US" sz="3100" dirty="0">
                <a:latin typeface="Arial Nova" panose="020B0504020202020204" pitchFamily="34" charset="0"/>
              </a:rPr>
              <a:t>Software</a:t>
            </a:r>
          </a:p>
          <a:p>
            <a:pPr lvl="1"/>
            <a:r>
              <a:rPr lang="en-US" sz="3100" dirty="0">
                <a:latin typeface="Arial Nova" panose="020B0504020202020204" pitchFamily="34" charset="0"/>
              </a:rPr>
              <a:t>AAC Devices</a:t>
            </a:r>
          </a:p>
          <a:p>
            <a:pPr lvl="1"/>
            <a:r>
              <a:rPr lang="en-US" sz="3100" dirty="0">
                <a:latin typeface="Arial Nova" panose="020B0504020202020204" pitchFamily="34" charset="0"/>
              </a:rPr>
              <a:t>Telepresence</a:t>
            </a:r>
          </a:p>
          <a:p>
            <a:pPr marL="0" indent="0">
              <a:buNone/>
            </a:pPr>
            <a:endParaRPr lang="en-US" sz="2600" dirty="0"/>
          </a:p>
          <a:p>
            <a:pPr marL="0" indent="0">
              <a:buNone/>
            </a:pPr>
            <a:r>
              <a:rPr lang="en-US" sz="3400" b="1" dirty="0"/>
              <a:t>Low-Tech</a:t>
            </a:r>
          </a:p>
          <a:p>
            <a:pPr lvl="1"/>
            <a:r>
              <a:rPr lang="en-US" sz="3100" dirty="0">
                <a:latin typeface="Arial Nova" panose="020B0504020202020204" pitchFamily="34" charset="0"/>
              </a:rPr>
              <a:t>Workspace Modifications</a:t>
            </a:r>
          </a:p>
          <a:p>
            <a:pPr lvl="1"/>
            <a:r>
              <a:rPr lang="en-US" sz="3100" dirty="0">
                <a:latin typeface="Arial Nova" panose="020B0504020202020204" pitchFamily="34" charset="0"/>
              </a:rPr>
              <a:t>Less expensive devices</a:t>
            </a:r>
          </a:p>
          <a:p>
            <a:pPr lvl="1"/>
            <a:r>
              <a:rPr lang="en-US" sz="3100" dirty="0">
                <a:latin typeface="Arial Nova" panose="020B0504020202020204" pitchFamily="34" charset="0"/>
              </a:rPr>
              <a:t>Custom-designed or modified products</a:t>
            </a:r>
          </a:p>
          <a:p>
            <a:pPr lvl="1"/>
            <a:r>
              <a:rPr lang="en-US" sz="3100" dirty="0">
                <a:latin typeface="Arial Nova" panose="020B0504020202020204" pitchFamily="34" charset="0"/>
              </a:rPr>
              <a:t>DIY</a:t>
            </a:r>
          </a:p>
        </p:txBody>
      </p:sp>
      <p:pic>
        <p:nvPicPr>
          <p:cNvPr id="6" name="Picture 5">
            <a:extLst>
              <a:ext uri="{FF2B5EF4-FFF2-40B4-BE49-F238E27FC236}">
                <a16:creationId xmlns:a16="http://schemas.microsoft.com/office/drawing/2014/main" id="{90E24C09-1B1F-48F7-B0E9-47E1F88B2014}"/>
              </a:ext>
              <a:ext uri="{C183D7F6-B498-43B3-948B-1728B52AA6E4}">
                <adec:decorative xmlns:adec="http://schemas.microsoft.com/office/drawing/2017/decorative" val="1"/>
              </a:ext>
            </a:extLst>
          </p:cNvPr>
          <p:cNvPicPr>
            <a:picLocks noChangeAspect="1"/>
          </p:cNvPicPr>
          <p:nvPr/>
        </p:nvPicPr>
        <p:blipFill rotWithShape="1">
          <a:blip r:embed="rId3">
            <a:alphaModFix/>
          </a:blip>
          <a:srcRect l="9089" t="5691" b="8185"/>
          <a:stretch/>
        </p:blipFill>
        <p:spPr>
          <a:xfrm>
            <a:off x="7538226" y="4777732"/>
            <a:ext cx="1803037" cy="1708108"/>
          </a:xfrm>
          <a:prstGeom prst="rect">
            <a:avLst/>
          </a:prstGeom>
          <a:solidFill>
            <a:schemeClr val="bg1"/>
          </a:solidFill>
        </p:spPr>
      </p:pic>
      <p:pic>
        <p:nvPicPr>
          <p:cNvPr id="8" name="Picture 7">
            <a:extLst>
              <a:ext uri="{FF2B5EF4-FFF2-40B4-BE49-F238E27FC236}">
                <a16:creationId xmlns:a16="http://schemas.microsoft.com/office/drawing/2014/main" id="{460F817D-2813-4B84-B36C-83E3079347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2198394"/>
            <a:ext cx="4687490" cy="2343745"/>
          </a:xfrm>
          <a:prstGeom prst="rect">
            <a:avLst/>
          </a:prstGeom>
        </p:spPr>
      </p:pic>
      <p:sp>
        <p:nvSpPr>
          <p:cNvPr id="7" name="Slide Number Placeholder 3">
            <a:extLst>
              <a:ext uri="{FF2B5EF4-FFF2-40B4-BE49-F238E27FC236}">
                <a16:creationId xmlns:a16="http://schemas.microsoft.com/office/drawing/2014/main" id="{43666C4E-D166-472F-AB63-EB7B9868AA46}"/>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7456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ccommodation and Compliance Webcast Series: AT Update – what’s new in 2023&amp;quot;&quot;/&gt;&lt;property id=&quot;20307&quot; value=&quot;256&quot;/&gt;&lt;/object&gt;&lt;object type=&quot;3&quot; unique_id=&quot;10006&quot;&gt;&lt;property id=&quot;20148&quot; value=&quot;5&quot;/&gt;&lt;property id=&quot;20300&quot; value=&quot;Slide 4 - &amp;quot;Discussion Topics&amp;quot;&quot;/&gt;&lt;property id=&quot;20307&quot; value=&quot;257&quot;/&gt;&lt;/object&gt;&lt;object type=&quot;3&quot; unique_id=&quot;10078&quot;&gt;&lt;property id=&quot;20148&quot; value=&quot;5&quot;/&gt;&lt;property id=&quot;20300&quot; value=&quot;Slide 6 - &amp;quot;What is Assistive technology (AT)?&amp;quot;&quot;/&gt;&lt;property id=&quot;20307&quot; value=&quot;1134&quot;/&gt;&lt;/object&gt;&lt;object type=&quot;3&quot; unique_id=&quot;10088&quot;&gt;&lt;property id=&quot;20148&quot; value=&quot;5&quot;/&gt;&lt;property id=&quot;20300&quot; value=&quot;Slide 14 - &amp;quot;Finding your path&amp;quot;&quot;/&gt;&lt;property id=&quot;20307&quot; value=&quot;1135&quot;/&gt;&lt;/object&gt;&lt;object type=&quot;3&quot; unique_id=&quot;10100&quot;&gt;&lt;property id=&quot;20148&quot; value=&quot;5&quot;/&gt;&lt;property id=&quot;20300&quot; value=&quot;Slide 5 - &amp;quot;Ask JAN! We Can Help&amp;quot;&quot;/&gt;&lt;property id=&quot;20307&quot; value=&quot;1155&quot;/&gt;&lt;/object&gt;&lt;object type=&quot;3&quot; unique_id=&quot;10117&quot;&gt;&lt;property id=&quot;20148&quot; value=&quot;5&quot;/&gt;&lt;property id=&quot;20300&quot; value=&quot;Slide 2 - &amp;quot;Housekeeping&amp;quot;&quot;/&gt;&lt;property id=&quot;20307&quot; value=&quot;297&quot;/&gt;&lt;/object&gt;&lt;object type=&quot;3&quot; unique_id=&quot;10118&quot;&gt;&lt;property id=&quot;20148&quot; value=&quot;5&quot;/&gt;&lt;property id=&quot;20300&quot; value=&quot;Slide 3 - &amp;quot;Housekeeping 2&amp;quot;&quot;/&gt;&lt;property id=&quot;20307&quot; value=&quot;1280&quot;/&gt;&lt;/object&gt;&lt;object type=&quot;3&quot; unique_id=&quot;10119&quot;&gt;&lt;property id=&quot;20148&quot; value=&quot;5&quot;/&gt;&lt;property id=&quot;20300&quot; value=&quot;Slide 7 - &amp;quot;AT Defined&amp;quot;&quot;/&gt;&lt;property id=&quot;20307&quot; value=&quot;1168&quot;/&gt;&lt;/object&gt;&lt;object type=&quot;3&quot; unique_id=&quot;10120&quot;&gt;&lt;property id=&quot;20148&quot; value=&quot;5&quot;/&gt;&lt;property id=&quot;20300&quot; value=&quot;Slide 8 - &amp;quot;Traditional vs Mainstream Devices&amp;quot;&quot;/&gt;&lt;property id=&quot;20307&quot; value=&quot;1169&quot;/&gt;&lt;/object&gt;&lt;object type=&quot;3&quot; unique_id=&quot;10121&quot;&gt;&lt;property id=&quot;20148&quot; value=&quot;5&quot;/&gt;&lt;property id=&quot;20300&quot; value=&quot;Slide 9 - &amp;quot;High-Tech vs Low-Tech AT Devices&amp;quot;&quot;/&gt;&lt;property id=&quot;20307&quot; value=&quot;1170&quot;/&gt;&lt;/object&gt;&lt;object type=&quot;3&quot; unique_id=&quot;10122&quot;&gt;&lt;property id=&quot;20148&quot; value=&quot;5&quot;/&gt;&lt;property id=&quot;20300&quot; value=&quot;Slide 10 - &amp;quot;Combine Options for Effective Accommodations&amp;quot;&quot;/&gt;&lt;property id=&quot;20307&quot; value=&quot;1219&quot;/&gt;&lt;/object&gt;&lt;object type=&quot;3&quot; unique_id=&quot;10123&quot;&gt;&lt;property id=&quot;20148&quot; value=&quot;5&quot;/&gt;&lt;property id=&quot;20300&quot; value=&quot;Slide 11 - &amp;quot;Finding Help&amp;quot;&quot;/&gt;&lt;property id=&quot;20307&quot; value=&quot;258&quot;/&gt;&lt;/object&gt;&lt;object type=&quot;3&quot; unique_id=&quot;10124&quot;&gt;&lt;property id=&quot;20148&quot; value=&quot;5&quot;/&gt;&lt;property id=&quot;20300&quot; value=&quot;Slide 12 - &amp;quot;MyJAN &amp;quot;&quot;/&gt;&lt;property id=&quot;20307&quot; value=&quot;1229&quot;/&gt;&lt;/object&gt;&lt;object type=&quot;3&quot; unique_id=&quot;10125&quot;&gt;&lt;property id=&quot;20148&quot; value=&quot;5&quot;/&gt;&lt;property id=&quot;20300&quot; value=&quot;Slide 13 - &amp;quot;How to stay up to date on new AT&amp;quot;&quot;/&gt;&lt;property id=&quot;20307&quot; value=&quot;1171&quot;/&gt;&lt;/object&gt;&lt;object type=&quot;3&quot; unique_id=&quot;10126&quot;&gt;&lt;property id=&quot;20148&quot; value=&quot;5&quot;/&gt;&lt;property id=&quot;20300&quot; value=&quot;Slide 15 - &amp;quot;Typical Problem — Back&amp;quot;&quot;/&gt;&lt;property id=&quot;20307&quot; value=&quot;1212&quot;/&gt;&lt;/object&gt;&lt;object type=&quot;3&quot; unique_id=&quot;10127&quot;&gt;&lt;property id=&quot;20148&quot; value=&quot;5&quot;/&gt;&lt;property id=&quot;20300&quot; value=&quot;Slide 16 - &amp;quot;Typical Solution — Back&amp;quot;&quot;/&gt;&lt;property id=&quot;20307&quot; value=&quot;1213&quot;/&gt;&lt;/object&gt;&lt;object type=&quot;3&quot; unique_id=&quot;10128&quot;&gt;&lt;property id=&quot;20148&quot; value=&quot;5&quot;/&gt;&lt;property id=&quot;20300&quot; value=&quot;Slide 17 - &amp;quot;But What If? — Back&amp;quot;&quot;/&gt;&lt;property id=&quot;20307&quot; value=&quot;1214&quot;/&gt;&lt;/object&gt;&lt;object type=&quot;3&quot; unique_id=&quot;10129&quot;&gt;&lt;property id=&quot;20148&quot; value=&quot;5&quot;/&gt;&lt;property id=&quot;20300&quot; value=&quot;Slide 18 - &amp;quot;Targeted Solution — Back&amp;quot;&quot;/&gt;&lt;property id=&quot;20307&quot; value=&quot;1215&quot;/&gt;&lt;/object&gt;&lt;object type=&quot;3&quot; unique_id=&quot;10130&quot;&gt;&lt;property id=&quot;20148&quot; value=&quot;5&quot;/&gt;&lt;property id=&quot;20300&quot; value=&quot;Slide 19 - &amp;quot;Product Spotlight — back kits&amp;quot;&quot;/&gt;&lt;property id=&quot;20307&quot; value=&quot;1216&quot;/&gt;&lt;/object&gt;&lt;object type=&quot;3&quot; unique_id=&quot;10131&quot;&gt;&lt;property id=&quot;20148&quot; value=&quot;5&quot;/&gt;&lt;property id=&quot;20300&quot; value=&quot;Slide 20 - &amp;quot;Typical Problem — Vision&amp;quot;&quot;/&gt;&lt;property id=&quot;20307&quot; value=&quot;1172&quot;/&gt;&lt;/object&gt;&lt;object type=&quot;3&quot; unique_id=&quot;10132&quot;&gt;&lt;property id=&quot;20148&quot; value=&quot;5&quot;/&gt;&lt;property id=&quot;20300&quot; value=&quot;Slide 21 - &amp;quot;Typical Solution — Vision&amp;quot;&quot;/&gt;&lt;property id=&quot;20307&quot; value=&quot;1173&quot;/&gt;&lt;/object&gt;&lt;object type=&quot;3&quot; unique_id=&quot;10133&quot;&gt;&lt;property id=&quot;20148&quot; value=&quot;5&quot;/&gt;&lt;property id=&quot;20300&quot; value=&quot;Slide 22 - &amp;quot;Range of Approaches — Vision&amp;quot;&quot;/&gt;&lt;property id=&quot;20307&quot; value=&quot;1176&quot;/&gt;&lt;/object&gt;&lt;object type=&quot;3&quot; unique_id=&quot;10134&quot;&gt;&lt;property id=&quot;20148&quot; value=&quot;5&quot;/&gt;&lt;property id=&quot;20300&quot; value=&quot;Slide 23 - &amp;quot;But What if? — Vision&amp;quot;&quot;/&gt;&lt;property id=&quot;20307&quot; value=&quot;1174&quot;/&gt;&lt;/object&gt;&lt;object type=&quot;3&quot; unique_id=&quot;10135&quot;&gt;&lt;property id=&quot;20148&quot; value=&quot;5&quot;/&gt;&lt;property id=&quot;20300&quot; value=&quot;Slide 24 - &amp;quot;Targeted Solution — Vision&amp;quot;&quot;/&gt;&lt;property id=&quot;20307&quot; value=&quot;1205&quot;/&gt;&lt;/object&gt;&lt;object type=&quot;3&quot; unique_id=&quot;10136&quot;&gt;&lt;property id=&quot;20148&quot; value=&quot;5&quot;/&gt;&lt;property id=&quot;20300&quot; value=&quot;Slide 25 - &amp;quot;deaf situation&amp;quot;&quot;/&gt;&lt;property id=&quot;20307&quot; value=&quot;1195&quot;/&gt;&lt;/object&gt;&lt;object type=&quot;3&quot; unique_id=&quot;10137&quot;&gt;&lt;property id=&quot;20148&quot; value=&quot;5&quot;/&gt;&lt;property id=&quot;20300&quot; value=&quot;Slide 26 - &amp;quot;Typical Solution — Inclusive Policies&amp;quot;&quot;/&gt;&lt;property id=&quot;20307&quot; value=&quot;1183&quot;/&gt;&lt;/object&gt;&lt;object type=&quot;3&quot; unique_id=&quot;10138&quot;&gt;&lt;property id=&quot;20148&quot; value=&quot;5&quot;/&gt;&lt;property id=&quot;20300&quot; value=&quot;Slide 27 - &amp;quot;But What if? — Hearing&amp;quot;&quot;/&gt;&lt;property id=&quot;20307&quot; value=&quot;1185&quot;/&gt;&lt;/object&gt;&lt;object type=&quot;3&quot; unique_id=&quot;10139&quot;&gt;&lt;property id=&quot;20148&quot; value=&quot;5&quot;/&gt;&lt;property id=&quot;20300&quot; value=&quot;Slide 28 - &amp;quot;Communication — ASL&amp;quot;&quot;/&gt;&lt;property id=&quot;20307&quot; value=&quot;1184&quot;/&gt;&lt;/object&gt;&lt;object type=&quot;3&quot; unique_id=&quot;10140&quot;&gt;&lt;property id=&quot;20148&quot; value=&quot;5&quot;/&gt;&lt;property id=&quot;20300&quot; value=&quot;Slide 29 - &amp;quot;deaf solution&amp;quot;&quot;/&gt;&lt;property id=&quot;20307&quot; value=&quot;1226&quot;/&gt;&lt;/object&gt;&lt;object type=&quot;3&quot; unique_id=&quot;10141&quot;&gt;&lt;property id=&quot;20148&quot; value=&quot;5&quot;/&gt;&lt;property id=&quot;20300&quot; value=&quot;Slide 30 - &amp;quot;Updated Solution — Woojer Strap 3&amp;quot;&quot;/&gt;&lt;property id=&quot;20307&quot; value=&quot;1227&quot;/&gt;&lt;/object&gt;&lt;object type=&quot;3&quot; unique_id=&quot;10142&quot;&gt;&lt;property id=&quot;20148&quot; value=&quot;5&quot;/&gt;&lt;property id=&quot;20300&quot; value=&quot;Slide 31 - &amp;quot;Trends and Product Updates&amp;quot;&quot;/&gt;&lt;property id=&quot;20307&quot; value=&quot;1327&quot;/&gt;&lt;/object&gt;&lt;object type=&quot;3&quot; unique_id=&quot;10143&quot;&gt;&lt;property id=&quot;20148&quot; value=&quot;5&quot;/&gt;&lt;property id=&quot;20300&quot; value=&quot;Slide 32 - &amp;quot;2023 Hot Topics and Trends&amp;quot;&quot;/&gt;&lt;property id=&quot;20307&quot; value=&quot;1201&quot;/&gt;&lt;/object&gt;&lt;object type=&quot;3&quot; unique_id=&quot;10144&quot;&gt;&lt;property id=&quot;20148&quot; value=&quot;5&quot;/&gt;&lt;property id=&quot;20300&quot; value=&quot;Slide 33 - &amp;quot;Gone but not forgotten &amp;quot;&quot;/&gt;&lt;property id=&quot;20307&quot; value=&quot;1293&quot;/&gt;&lt;/object&gt;&lt;object type=&quot;3&quot; unique_id=&quot;10145&quot;&gt;&lt;property id=&quot;20148&quot; value=&quot;5&quot;/&gt;&lt;property id=&quot;20300&quot; value=&quot;Slide 34 - &amp;quot;Additional Cognitive AT options&amp;quot;&quot;/&gt;&lt;property id=&quot;20307&quot; value=&quot;1221&quot;/&gt;&lt;/object&gt;&lt;object type=&quot;3&quot; unique_id=&quot;10146&quot;&gt;&lt;property id=&quot;20148&quot; value=&quot;5&quot;/&gt;&lt;property id=&quot;20300&quot; value=&quot;Slide 35 - &amp;quot;In Development — Farm Safety Innovation&amp;quot;&quot;/&gt;&lt;property id=&quot;20307&quot; value=&quot;1192&quot;/&gt;&lt;/object&gt;&lt;object type=&quot;3&quot; unique_id=&quot;10147&quot;&gt;&lt;property id=&quot;20148&quot; value=&quot;5&quot;/&gt;&lt;property id=&quot;20300&quot; value=&quot;Slide 36 - &amp;quot;New Option — Construction Tool&amp;quot;&quot;/&gt;&lt;property id=&quot;20307&quot; value=&quot;1210&quot;/&gt;&lt;/object&gt;&lt;object type=&quot;3&quot; unique_id=&quot;10148&quot;&gt;&lt;property id=&quot;20148&quot; value=&quot;5&quot;/&gt;&lt;property id=&quot;20300&quot; value=&quot;Slide 37 - &amp;quot;New Option — Switch Manager&amp;quot;&quot;/&gt;&lt;property id=&quot;20307&quot; value=&quot;1218&quot;/&gt;&lt;/object&gt;&lt;object type=&quot;3&quot; unique_id=&quot;10149&quot;&gt;&lt;property id=&quot;20148&quot; value=&quot;5&quot;/&gt;&lt;property id=&quot;20300&quot; value=&quot;Slide 38 - &amp;quot;New Option — Accessible POS system for Food Service&amp;quot;&quot;/&gt;&lt;property id=&quot;20307&quot; value=&quot;1228&quot;/&gt;&lt;/object&gt;&lt;object type=&quot;3&quot; unique_id=&quot;10150&quot;&gt;&lt;property id=&quot;20148&quot; value=&quot;5&quot;/&gt;&lt;property id=&quot;20300&quot; value=&quot;Slide 39 - &amp;quot;New Possibilities — Amplified digital Stethoscope &amp;quot;&quot;/&gt;&lt;property id=&quot;20307&quot; value=&quot;1209&quot;/&gt;&lt;/object&gt;&lt;object type=&quot;3&quot; unique_id=&quot;10151&quot;&gt;&lt;property id=&quot;20148&quot; value=&quot;5&quot;/&gt;&lt;property id=&quot;20300&quot; value=&quot;Slide 40 - &amp;quot;Questions?&amp;quot;&quot;/&gt;&lt;property id=&quot;20307&quot; value=&quot;1133&quot;/&gt;&lt;/object&gt;&lt;object type=&quot;3&quot; unique_id=&quot;10152&quot;&gt;&lt;property id=&quot;20148&quot; value=&quot;5&quot;/&gt;&lt;property id=&quot;20300&quot; value=&quot;Slide 41 - &amp;quot;Thank you for attending  “Assistive Technology (AT) Update – What’s New in 2023”&amp;quot;&quot;/&gt;&lt;property id=&quot;20307&quot; value=&quot;1285&quot;/&gt;&lt;/object&gt;&lt;object type=&quot;3&quot; unique_id=&quot;10153&quot;&gt;&lt;property id=&quot;20148&quot; value=&quot;5&quot;/&gt;&lt;property id=&quot;20300&quot; value=&quot;Slide 42 - &amp;quot;Complete the Evaluation To claim the HR CEU &amp;quot;&quot;/&gt;&lt;property id=&quot;20307&quot; value=&quot;1326&quot;/&gt;&lt;/object&gt;&lt;object type=&quot;3&quot; unique_id=&quot;10154&quot;&gt;&lt;property id=&quot;20148&quot; value=&quot;5&quot;/&gt;&lt;property id=&quot;20300&quot; value=&quot;Slide 43 - &amp;quot;Contact JAN for More Information&amp;quot;&quot;/&gt;&lt;property id=&quot;20307&quot; value=&quot;1292&quot;/&gt;&lt;/object&gt;&lt;/object&gt;&lt;object type=&quot;8&quot; unique_id=&quot;10072&quot;&gt;&lt;/object&gt;&lt;/object&gt;&lt;/database&gt;"/>
</p:tagLst>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2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5.xml><?xml version="1.0" encoding="utf-8"?>
<a:theme xmlns:a="http://schemas.openxmlformats.org/drawingml/2006/main" name="6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6.xml><?xml version="1.0" encoding="utf-8"?>
<a:theme xmlns:a="http://schemas.openxmlformats.org/drawingml/2006/main" name="3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7.xml><?xml version="1.0" encoding="utf-8"?>
<a:theme xmlns:a="http://schemas.openxmlformats.org/drawingml/2006/main" name="4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0</TotalTime>
  <Words>1809</Words>
  <Application>Microsoft Office PowerPoint</Application>
  <PresentationFormat>Widescreen</PresentationFormat>
  <Paragraphs>274</Paragraphs>
  <Slides>43</Slides>
  <Notes>41</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43</vt:i4>
      </vt:variant>
    </vt:vector>
  </HeadingPairs>
  <TitlesOfParts>
    <vt:vector size="56" baseType="lpstr">
      <vt:lpstr>Arial</vt:lpstr>
      <vt:lpstr>Arial Nova</vt:lpstr>
      <vt:lpstr>Calibri</vt:lpstr>
      <vt:lpstr>Gill Sans MT</vt:lpstr>
      <vt:lpstr>Wingdings</vt:lpstr>
      <vt:lpstr>Wingdings 2</vt:lpstr>
      <vt:lpstr>Dividend</vt:lpstr>
      <vt:lpstr>1_Dividend</vt:lpstr>
      <vt:lpstr>2_Dividend</vt:lpstr>
      <vt:lpstr>9_Office Theme</vt:lpstr>
      <vt:lpstr>6_Dividend</vt:lpstr>
      <vt:lpstr>3_Dividend</vt:lpstr>
      <vt:lpstr>4_Dividend</vt:lpstr>
      <vt:lpstr>Accommodation and Compliance Webcast Series: AT Update – what’s new in 2023</vt:lpstr>
      <vt:lpstr>Housekeeping</vt:lpstr>
      <vt:lpstr>Housekeeping 2</vt:lpstr>
      <vt:lpstr>Discussion Topics</vt:lpstr>
      <vt:lpstr>Ask JAN! We Can Help</vt:lpstr>
      <vt:lpstr>What is Assistive technology (AT)?</vt:lpstr>
      <vt:lpstr>AT Defined</vt:lpstr>
      <vt:lpstr>Traditional vs Mainstream Devices</vt:lpstr>
      <vt:lpstr>High-Tech vs Low-Tech AT Devices</vt:lpstr>
      <vt:lpstr>Combine Options for Effective Accommodations</vt:lpstr>
      <vt:lpstr>Finding Help</vt:lpstr>
      <vt:lpstr>MyJAN </vt:lpstr>
      <vt:lpstr>How to stay up to date on new AT</vt:lpstr>
      <vt:lpstr>Finding your path</vt:lpstr>
      <vt:lpstr>Typical Problem — Back</vt:lpstr>
      <vt:lpstr>Typical Solution — Back</vt:lpstr>
      <vt:lpstr>But What If? — Back</vt:lpstr>
      <vt:lpstr>Targeted Solution — Back</vt:lpstr>
      <vt:lpstr>Product Spotlight — back kits</vt:lpstr>
      <vt:lpstr>Typical Problem — Vision</vt:lpstr>
      <vt:lpstr>Typical Solution — Vision</vt:lpstr>
      <vt:lpstr>Range of Approaches — Vision</vt:lpstr>
      <vt:lpstr>But What if? — Vision</vt:lpstr>
      <vt:lpstr>Targeted Solution — Vision</vt:lpstr>
      <vt:lpstr>deaf situation</vt:lpstr>
      <vt:lpstr>Typical Solution — Inclusive Policies</vt:lpstr>
      <vt:lpstr>But What if? — Hearing</vt:lpstr>
      <vt:lpstr>Communication — ASL</vt:lpstr>
      <vt:lpstr>deaf solution</vt:lpstr>
      <vt:lpstr>Updated Solution — Woojer Strap 3</vt:lpstr>
      <vt:lpstr>Trends and Product Updates</vt:lpstr>
      <vt:lpstr>2023 Hot Topics and Trends</vt:lpstr>
      <vt:lpstr>Gone but not forgotten </vt:lpstr>
      <vt:lpstr>Additional Cognitive AT options</vt:lpstr>
      <vt:lpstr>In Development — Farm Safety Innovation</vt:lpstr>
      <vt:lpstr>New Option — Construction Tool</vt:lpstr>
      <vt:lpstr>New Option — Switch Manager</vt:lpstr>
      <vt:lpstr>New Option — Accessible POS system for Food Service</vt:lpstr>
      <vt:lpstr>New Possibilities — Amplified digital Stethoscope </vt:lpstr>
      <vt:lpstr>Questions?</vt:lpstr>
      <vt:lpstr>Thank you for attending  “Assistive Technology (AT) Update – What’s New in 2023”</vt:lpstr>
      <vt:lpstr>Complete the Evaluation To claim the HR CEU </vt:lpstr>
      <vt:lpstr>Contact JAN 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2023-08-08T15:59:47Z</dcterms:created>
  <dcterms:modified xsi:type="dcterms:W3CDTF">2023-08-09T14:21:06Z</dcterms:modified>
</cp:coreProperties>
</file>