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3"/>
  </p:notesMasterIdLst>
  <p:sldIdLst>
    <p:sldId id="270" r:id="rId4"/>
    <p:sldId id="260" r:id="rId5"/>
    <p:sldId id="272" r:id="rId6"/>
    <p:sldId id="258" r:id="rId7"/>
    <p:sldId id="271" r:id="rId8"/>
    <p:sldId id="273" r:id="rId9"/>
    <p:sldId id="274" r:id="rId10"/>
    <p:sldId id="275" r:id="rId11"/>
    <p:sldId id="262" r:id="rId12"/>
    <p:sldId id="277" r:id="rId13"/>
    <p:sldId id="287" r:id="rId14"/>
    <p:sldId id="279" r:id="rId15"/>
    <p:sldId id="288" r:id="rId16"/>
    <p:sldId id="282" r:id="rId17"/>
    <p:sldId id="289" r:id="rId18"/>
    <p:sldId id="285" r:id="rId19"/>
    <p:sldId id="283" r:id="rId20"/>
    <p:sldId id="267"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2"/>
    <p:restoredTop sz="94643"/>
  </p:normalViewPr>
  <p:slideViewPr>
    <p:cSldViewPr>
      <p:cViewPr varScale="1">
        <p:scale>
          <a:sx n="108" d="100"/>
          <a:sy n="108" d="100"/>
        </p:scale>
        <p:origin x="330"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109F9-7038-9F48-B598-52A69BB8DEB8}" type="datetimeFigureOut">
              <a:rPr lang="en-US" smtClean="0"/>
              <a:t>8/11/2020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10D43-DE11-B346-9D9B-DFA66AD16982}" type="slidenum">
              <a:rPr lang="en-US" smtClean="0"/>
              <a:t>‹#›</a:t>
            </a:fld>
            <a:endParaRPr lang="en-US"/>
          </a:p>
        </p:txBody>
      </p:sp>
    </p:spTree>
    <p:extLst>
      <p:ext uri="{BB962C8B-B14F-4D97-AF65-F5344CB8AC3E}">
        <p14:creationId xmlns:p14="http://schemas.microsoft.com/office/powerpoint/2010/main" val="406936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10D43-DE11-B346-9D9B-DFA66AD16982}" type="slidenum">
              <a:rPr lang="en-US" smtClean="0"/>
              <a:t>7</a:t>
            </a:fld>
            <a:endParaRPr lang="en-US"/>
          </a:p>
        </p:txBody>
      </p:sp>
    </p:spTree>
    <p:extLst>
      <p:ext uri="{BB962C8B-B14F-4D97-AF65-F5344CB8AC3E}">
        <p14:creationId xmlns:p14="http://schemas.microsoft.com/office/powerpoint/2010/main" val="343031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10D43-DE11-B346-9D9B-DFA66AD16982}" type="slidenum">
              <a:rPr lang="en-US" smtClean="0"/>
              <a:t>12</a:t>
            </a:fld>
            <a:endParaRPr lang="en-US"/>
          </a:p>
        </p:txBody>
      </p:sp>
    </p:spTree>
    <p:extLst>
      <p:ext uri="{BB962C8B-B14F-4D97-AF65-F5344CB8AC3E}">
        <p14:creationId xmlns:p14="http://schemas.microsoft.com/office/powerpoint/2010/main" val="313540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810D43-DE11-B346-9D9B-DFA66AD16982}" type="slidenum">
              <a:rPr lang="en-US" smtClean="0"/>
              <a:t>14</a:t>
            </a:fld>
            <a:endParaRPr lang="en-US"/>
          </a:p>
        </p:txBody>
      </p:sp>
    </p:spTree>
    <p:extLst>
      <p:ext uri="{BB962C8B-B14F-4D97-AF65-F5344CB8AC3E}">
        <p14:creationId xmlns:p14="http://schemas.microsoft.com/office/powerpoint/2010/main" val="1761514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3" y="1500189"/>
            <a:ext cx="7772977" cy="1470423"/>
          </a:xfrm>
        </p:spPr>
        <p:txBody>
          <a:bodyPr/>
          <a:lstStyle>
            <a:lvl1pPr>
              <a:defRPr b="1"/>
            </a:lvl1pPr>
          </a:lstStyle>
          <a:p>
            <a:r>
              <a:rPr lang="en-US"/>
              <a:t>Click to edit Master title style</a:t>
            </a:r>
            <a:endParaRPr lang="en-US" dirty="0"/>
          </a:p>
        </p:txBody>
      </p:sp>
      <p:sp>
        <p:nvSpPr>
          <p:cNvPr id="3" name="Subtitle 2"/>
          <p:cNvSpPr>
            <a:spLocks noGrp="1"/>
          </p:cNvSpPr>
          <p:nvPr>
            <p:ph type="subTitle" idx="1"/>
          </p:nvPr>
        </p:nvSpPr>
        <p:spPr>
          <a:xfrm>
            <a:off x="1371024" y="3256361"/>
            <a:ext cx="6401955" cy="1753195"/>
          </a:xfrm>
        </p:spPr>
        <p:txBody>
          <a:bodyPr/>
          <a:lstStyle>
            <a:lvl1pPr marL="0" indent="0" algn="ctr">
              <a:buNone/>
              <a:defRPr>
                <a:solidFill>
                  <a:schemeClr val="tx1"/>
                </a:solidFill>
              </a:defRPr>
            </a:lvl1pPr>
            <a:lvl2pPr marL="421081" indent="0" algn="ctr">
              <a:buNone/>
              <a:defRPr>
                <a:solidFill>
                  <a:schemeClr val="tx1">
                    <a:tint val="75000"/>
                  </a:schemeClr>
                </a:solidFill>
              </a:defRPr>
            </a:lvl2pPr>
            <a:lvl3pPr marL="842162" indent="0" algn="ctr">
              <a:buNone/>
              <a:defRPr>
                <a:solidFill>
                  <a:schemeClr val="tx1">
                    <a:tint val="75000"/>
                  </a:schemeClr>
                </a:solidFill>
              </a:defRPr>
            </a:lvl3pPr>
            <a:lvl4pPr marL="1263244" indent="0" algn="ctr">
              <a:buNone/>
              <a:defRPr>
                <a:solidFill>
                  <a:schemeClr val="tx1">
                    <a:tint val="75000"/>
                  </a:schemeClr>
                </a:solidFill>
              </a:defRPr>
            </a:lvl4pPr>
            <a:lvl5pPr marL="1684325" indent="0" algn="ctr">
              <a:buNone/>
              <a:defRPr>
                <a:solidFill>
                  <a:schemeClr val="tx1">
                    <a:tint val="75000"/>
                  </a:schemeClr>
                </a:solidFill>
              </a:defRPr>
            </a:lvl5pPr>
            <a:lvl6pPr marL="2105406" indent="0" algn="ctr">
              <a:buNone/>
              <a:defRPr>
                <a:solidFill>
                  <a:schemeClr val="tx1">
                    <a:tint val="75000"/>
                  </a:schemeClr>
                </a:solidFill>
              </a:defRPr>
            </a:lvl6pPr>
            <a:lvl7pPr marL="2526487" indent="0" algn="ctr">
              <a:buNone/>
              <a:defRPr>
                <a:solidFill>
                  <a:schemeClr val="tx1">
                    <a:tint val="75000"/>
                  </a:schemeClr>
                </a:solidFill>
              </a:defRPr>
            </a:lvl7pPr>
            <a:lvl8pPr marL="2947568" indent="0" algn="ctr">
              <a:buNone/>
              <a:defRPr>
                <a:solidFill>
                  <a:schemeClr val="tx1">
                    <a:tint val="75000"/>
                  </a:schemeClr>
                </a:solidFill>
              </a:defRPr>
            </a:lvl8pPr>
            <a:lvl9pPr marL="33686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1C9908-9AD8-4D6E-BD61-2850E33E8C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3508116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C9908-9AD8-4D6E-BD61-2850E33E8C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3750514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1" y="275336"/>
            <a:ext cx="205653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489" y="275336"/>
            <a:ext cx="6033943"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C9908-9AD8-4D6E-BD61-2850E33E8C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2528891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9"/>
            <a:ext cx="7086600" cy="1470025"/>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251C9908-9AD8-4D6E-BD61-2850E33E8C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2147137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32E99C-202A-475B-8AA8-BEB094397E73}"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2307098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32E99C-202A-475B-8AA8-BEB094397E73}"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1052030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32E99C-202A-475B-8AA8-BEB094397E73}"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1289474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4"/>
            <a:ext cx="386715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4"/>
            <a:ext cx="386715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32E99C-202A-475B-8AA8-BEB094397E73}"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3347940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32E99C-202A-475B-8AA8-BEB094397E73}"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3684078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32E99C-202A-475B-8AA8-BEB094397E73}"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3322999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2E99C-202A-475B-8AA8-BEB094397E73}"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1349749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p>
            <a:fld id="{251C9908-9AD8-4D6E-BD61-2850E33E8C27}" type="datetimeFigureOut">
              <a:rPr lang="en-US" smtClean="0"/>
              <a:t>8/11/2020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1222512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32E99C-202A-475B-8AA8-BEB094397E73}"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3237369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40" y="205740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32E99C-202A-475B-8AA8-BEB094397E73}"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153045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32E99C-202A-475B-8AA8-BEB094397E73}"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120907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4" y="365124"/>
            <a:ext cx="57626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32E99C-202A-475B-8AA8-BEB094397E73}"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8FEA-91BA-4ED5-87AD-08DBE1E982B7}" type="slidenum">
              <a:rPr lang="en-US" smtClean="0"/>
              <a:t>‹#›</a:t>
            </a:fld>
            <a:endParaRPr lang="en-US"/>
          </a:p>
        </p:txBody>
      </p:sp>
    </p:spTree>
    <p:extLst>
      <p:ext uri="{BB962C8B-B14F-4D97-AF65-F5344CB8AC3E}">
        <p14:creationId xmlns:p14="http://schemas.microsoft.com/office/powerpoint/2010/main" val="221205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70143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804"/>
            <a:ext cx="7771534" cy="1361777"/>
          </a:xfrm>
        </p:spPr>
        <p:txBody>
          <a:bodyPr anchor="t"/>
          <a:lstStyle>
            <a:lvl1pPr algn="l">
              <a:defRPr sz="3700" b="1" cap="all"/>
            </a:lvl1pPr>
          </a:lstStyle>
          <a:p>
            <a:r>
              <a:rPr lang="en-US"/>
              <a:t>Click to edit Master title style</a:t>
            </a:r>
          </a:p>
        </p:txBody>
      </p:sp>
      <p:sp>
        <p:nvSpPr>
          <p:cNvPr id="3" name="Text Placeholder 2"/>
          <p:cNvSpPr>
            <a:spLocks noGrp="1"/>
          </p:cNvSpPr>
          <p:nvPr>
            <p:ph type="body" idx="1"/>
          </p:nvPr>
        </p:nvSpPr>
        <p:spPr>
          <a:xfrm>
            <a:off x="723035" y="2906614"/>
            <a:ext cx="7771534" cy="1500188"/>
          </a:xfrm>
        </p:spPr>
        <p:txBody>
          <a:bodyPr anchor="b"/>
          <a:lstStyle>
            <a:lvl1pPr marL="0" indent="0">
              <a:buNone/>
              <a:defRPr sz="1800">
                <a:solidFill>
                  <a:schemeClr val="tx1">
                    <a:tint val="75000"/>
                  </a:schemeClr>
                </a:solidFill>
              </a:defRPr>
            </a:lvl1pPr>
            <a:lvl2pPr marL="421081" indent="0">
              <a:buNone/>
              <a:defRPr sz="1700">
                <a:solidFill>
                  <a:schemeClr val="tx1">
                    <a:tint val="75000"/>
                  </a:schemeClr>
                </a:solidFill>
              </a:defRPr>
            </a:lvl2pPr>
            <a:lvl3pPr marL="842162" indent="0">
              <a:buNone/>
              <a:defRPr sz="1500">
                <a:solidFill>
                  <a:schemeClr val="tx1">
                    <a:tint val="75000"/>
                  </a:schemeClr>
                </a:solidFill>
              </a:defRPr>
            </a:lvl3pPr>
            <a:lvl4pPr marL="1263244" indent="0">
              <a:buNone/>
              <a:defRPr sz="1300">
                <a:solidFill>
                  <a:schemeClr val="tx1">
                    <a:tint val="75000"/>
                  </a:schemeClr>
                </a:solidFill>
              </a:defRPr>
            </a:lvl4pPr>
            <a:lvl5pPr marL="1684325" indent="0">
              <a:buNone/>
              <a:defRPr sz="1300">
                <a:solidFill>
                  <a:schemeClr val="tx1">
                    <a:tint val="75000"/>
                  </a:schemeClr>
                </a:solidFill>
              </a:defRPr>
            </a:lvl5pPr>
            <a:lvl6pPr marL="2105406" indent="0">
              <a:buNone/>
              <a:defRPr sz="1300">
                <a:solidFill>
                  <a:schemeClr val="tx1">
                    <a:tint val="75000"/>
                  </a:schemeClr>
                </a:solidFill>
              </a:defRPr>
            </a:lvl6pPr>
            <a:lvl7pPr marL="2526487" indent="0">
              <a:buNone/>
              <a:defRPr sz="1300">
                <a:solidFill>
                  <a:schemeClr val="tx1">
                    <a:tint val="75000"/>
                  </a:schemeClr>
                </a:solidFill>
              </a:defRPr>
            </a:lvl7pPr>
            <a:lvl8pPr marL="2947568" indent="0">
              <a:buNone/>
              <a:defRPr sz="1300">
                <a:solidFill>
                  <a:schemeClr val="tx1">
                    <a:tint val="75000"/>
                  </a:schemeClr>
                </a:solidFill>
              </a:defRPr>
            </a:lvl8pPr>
            <a:lvl9pPr marL="336865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C9908-9AD8-4D6E-BD61-2850E33E8C27}"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1419433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489" y="1327547"/>
            <a:ext cx="4045238" cy="403185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274" y="1327547"/>
            <a:ext cx="4045239" cy="403185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1C9908-9AD8-4D6E-BD61-2850E33E8C27}"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2211780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89" y="1534422"/>
            <a:ext cx="4039465" cy="639961"/>
          </a:xfrm>
        </p:spPr>
        <p:txBody>
          <a:bodyPr anchor="b"/>
          <a:lstStyle>
            <a:lvl1pPr marL="0" indent="0">
              <a:buNone/>
              <a:defRPr sz="2200" b="1"/>
            </a:lvl1pPr>
            <a:lvl2pPr marL="421081" indent="0">
              <a:buNone/>
              <a:defRPr sz="1800" b="1"/>
            </a:lvl2pPr>
            <a:lvl3pPr marL="842162" indent="0">
              <a:buNone/>
              <a:defRPr sz="1700" b="1"/>
            </a:lvl3pPr>
            <a:lvl4pPr marL="1263244" indent="0">
              <a:buNone/>
              <a:defRPr sz="1500" b="1"/>
            </a:lvl4pPr>
            <a:lvl5pPr marL="1684325" indent="0">
              <a:buNone/>
              <a:defRPr sz="1500" b="1"/>
            </a:lvl5pPr>
            <a:lvl6pPr marL="2105406" indent="0">
              <a:buNone/>
              <a:defRPr sz="1500" b="1"/>
            </a:lvl6pPr>
            <a:lvl7pPr marL="2526487" indent="0">
              <a:buNone/>
              <a:defRPr sz="1500" b="1"/>
            </a:lvl7pPr>
            <a:lvl8pPr marL="2947568" indent="0">
              <a:buNone/>
              <a:defRPr sz="1500" b="1"/>
            </a:lvl8pPr>
            <a:lvl9pPr marL="3368650"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89" y="2174381"/>
            <a:ext cx="4039465" cy="3951387"/>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7" y="1534422"/>
            <a:ext cx="4040909" cy="639961"/>
          </a:xfrm>
        </p:spPr>
        <p:txBody>
          <a:bodyPr anchor="b"/>
          <a:lstStyle>
            <a:lvl1pPr marL="0" indent="0">
              <a:buNone/>
              <a:defRPr sz="2200" b="1"/>
            </a:lvl1pPr>
            <a:lvl2pPr marL="421081" indent="0">
              <a:buNone/>
              <a:defRPr sz="1800" b="1"/>
            </a:lvl2pPr>
            <a:lvl3pPr marL="842162" indent="0">
              <a:buNone/>
              <a:defRPr sz="1700" b="1"/>
            </a:lvl3pPr>
            <a:lvl4pPr marL="1263244" indent="0">
              <a:buNone/>
              <a:defRPr sz="1500" b="1"/>
            </a:lvl4pPr>
            <a:lvl5pPr marL="1684325" indent="0">
              <a:buNone/>
              <a:defRPr sz="1500" b="1"/>
            </a:lvl5pPr>
            <a:lvl6pPr marL="2105406" indent="0">
              <a:buNone/>
              <a:defRPr sz="1500" b="1"/>
            </a:lvl6pPr>
            <a:lvl7pPr marL="2526487" indent="0">
              <a:buNone/>
              <a:defRPr sz="1500" b="1"/>
            </a:lvl7pPr>
            <a:lvl8pPr marL="2947568" indent="0">
              <a:buNone/>
              <a:defRPr sz="1500" b="1"/>
            </a:lvl8pPr>
            <a:lvl9pPr marL="336865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07" y="2174381"/>
            <a:ext cx="4040909" cy="3951387"/>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1C9908-9AD8-4D6E-BD61-2850E33E8C27}"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943356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90" y="2311400"/>
            <a:ext cx="8229023" cy="1143000"/>
          </a:xfrm>
        </p:spPr>
        <p:txBody>
          <a:bodyPr>
            <a:noAutofit/>
          </a:bodyPr>
          <a:lstStyle>
            <a:lvl1pPr>
              <a:defRPr sz="80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1C9908-9AD8-4D6E-BD61-2850E33E8C27}"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367674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C9908-9AD8-4D6E-BD61-2850E33E8C27}"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3217550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1" y="272356"/>
            <a:ext cx="3007591" cy="116234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762" y="272357"/>
            <a:ext cx="5111750" cy="5853411"/>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1" y="1434706"/>
            <a:ext cx="3007591" cy="4691063"/>
          </a:xfrm>
        </p:spPr>
        <p:txBody>
          <a:bodyPr/>
          <a:lstStyle>
            <a:lvl1pPr marL="0" indent="0">
              <a:buNone/>
              <a:defRPr sz="1300"/>
            </a:lvl1pPr>
            <a:lvl2pPr marL="421081" indent="0">
              <a:buNone/>
              <a:defRPr sz="1100"/>
            </a:lvl2pPr>
            <a:lvl3pPr marL="842162" indent="0">
              <a:buNone/>
              <a:defRPr sz="900"/>
            </a:lvl3pPr>
            <a:lvl4pPr marL="1263244" indent="0">
              <a:buNone/>
              <a:defRPr sz="800"/>
            </a:lvl4pPr>
            <a:lvl5pPr marL="1684325" indent="0">
              <a:buNone/>
              <a:defRPr sz="800"/>
            </a:lvl5pPr>
            <a:lvl6pPr marL="2105406" indent="0">
              <a:buNone/>
              <a:defRPr sz="800"/>
            </a:lvl6pPr>
            <a:lvl7pPr marL="2526487" indent="0">
              <a:buNone/>
              <a:defRPr sz="800"/>
            </a:lvl7pPr>
            <a:lvl8pPr marL="2947568" indent="0">
              <a:buNone/>
              <a:defRPr sz="800"/>
            </a:lvl8pPr>
            <a:lvl9pPr marL="336865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51C9908-9AD8-4D6E-BD61-2850E33E8C27}"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34870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5" y="4801197"/>
            <a:ext cx="5486977" cy="565547"/>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435" y="613172"/>
            <a:ext cx="5486977" cy="4115099"/>
          </a:xfrm>
        </p:spPr>
        <p:txBody>
          <a:bodyPr/>
          <a:lstStyle>
            <a:lvl1pPr marL="0" indent="0">
              <a:buNone/>
              <a:defRPr sz="2900"/>
            </a:lvl1pPr>
            <a:lvl2pPr marL="421081" indent="0">
              <a:buNone/>
              <a:defRPr sz="2600"/>
            </a:lvl2pPr>
            <a:lvl3pPr marL="842162" indent="0">
              <a:buNone/>
              <a:defRPr sz="2200"/>
            </a:lvl3pPr>
            <a:lvl4pPr marL="1263244" indent="0">
              <a:buNone/>
              <a:defRPr sz="1800"/>
            </a:lvl4pPr>
            <a:lvl5pPr marL="1684325" indent="0">
              <a:buNone/>
              <a:defRPr sz="1800"/>
            </a:lvl5pPr>
            <a:lvl6pPr marL="2105406" indent="0">
              <a:buNone/>
              <a:defRPr sz="1800"/>
            </a:lvl6pPr>
            <a:lvl7pPr marL="2526487" indent="0">
              <a:buNone/>
              <a:defRPr sz="1800"/>
            </a:lvl7pPr>
            <a:lvl8pPr marL="2947568" indent="0">
              <a:buNone/>
              <a:defRPr sz="1800"/>
            </a:lvl8pPr>
            <a:lvl9pPr marL="3368650" indent="0">
              <a:buNone/>
              <a:defRPr sz="1800"/>
            </a:lvl9pPr>
          </a:lstStyle>
          <a:p>
            <a:r>
              <a:rPr lang="en-US"/>
              <a:t>Click icon to add picture</a:t>
            </a:r>
          </a:p>
        </p:txBody>
      </p:sp>
      <p:sp>
        <p:nvSpPr>
          <p:cNvPr id="4" name="Text Placeholder 3"/>
          <p:cNvSpPr>
            <a:spLocks noGrp="1"/>
          </p:cNvSpPr>
          <p:nvPr>
            <p:ph type="body" sz="half" idx="2"/>
          </p:nvPr>
        </p:nvSpPr>
        <p:spPr>
          <a:xfrm>
            <a:off x="1792435" y="5366745"/>
            <a:ext cx="5486977" cy="805161"/>
          </a:xfrm>
        </p:spPr>
        <p:txBody>
          <a:bodyPr/>
          <a:lstStyle>
            <a:lvl1pPr marL="0" indent="0">
              <a:buNone/>
              <a:defRPr sz="1300"/>
            </a:lvl1pPr>
            <a:lvl2pPr marL="421081" indent="0">
              <a:buNone/>
              <a:defRPr sz="1100"/>
            </a:lvl2pPr>
            <a:lvl3pPr marL="842162" indent="0">
              <a:buNone/>
              <a:defRPr sz="900"/>
            </a:lvl3pPr>
            <a:lvl4pPr marL="1263244" indent="0">
              <a:buNone/>
              <a:defRPr sz="800"/>
            </a:lvl4pPr>
            <a:lvl5pPr marL="1684325" indent="0">
              <a:buNone/>
              <a:defRPr sz="800"/>
            </a:lvl5pPr>
            <a:lvl6pPr marL="2105406" indent="0">
              <a:buNone/>
              <a:defRPr sz="800"/>
            </a:lvl6pPr>
            <a:lvl7pPr marL="2526487" indent="0">
              <a:buNone/>
              <a:defRPr sz="800"/>
            </a:lvl7pPr>
            <a:lvl8pPr marL="2947568" indent="0">
              <a:buNone/>
              <a:defRPr sz="800"/>
            </a:lvl8pPr>
            <a:lvl9pPr marL="336865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51C9908-9AD8-4D6E-BD61-2850E33E8C27}"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0E8EA-A0BB-4384-A09F-77E54059659E}" type="slidenum">
              <a:rPr lang="en-US" smtClean="0"/>
              <a:t>‹#›</a:t>
            </a:fld>
            <a:endParaRPr lang="en-US"/>
          </a:p>
        </p:txBody>
      </p:sp>
    </p:spTree>
    <p:custDataLst>
      <p:tags r:id="rId1"/>
    </p:custDataLst>
    <p:extLst>
      <p:ext uri="{BB962C8B-B14F-4D97-AF65-F5344CB8AC3E}">
        <p14:creationId xmlns:p14="http://schemas.microsoft.com/office/powerpoint/2010/main" val="3628539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ckground image - Blue bar along the bottom that contains the words Seeking Inclusion for Everyone Requiring Reasonable Accommodation. Above that is The Sierra Group logo and a green ramp up to the right ">
            <a:extLst>
              <a:ext uri="{FF2B5EF4-FFF2-40B4-BE49-F238E27FC236}">
                <a16:creationId xmlns:a16="http://schemas.microsoft.com/office/drawing/2014/main" id="{F47C4170-2808-B943-A870-35AF6DEFF86D}"/>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0" y="3"/>
            <a:ext cx="9144000" cy="6857999"/>
          </a:xfrm>
          <a:prstGeom prst="rect">
            <a:avLst/>
          </a:prstGeom>
        </p:spPr>
      </p:pic>
      <p:sp>
        <p:nvSpPr>
          <p:cNvPr id="2" name="Title Placeholder 1"/>
          <p:cNvSpPr>
            <a:spLocks noGrp="1"/>
          </p:cNvSpPr>
          <p:nvPr>
            <p:ph type="title"/>
          </p:nvPr>
        </p:nvSpPr>
        <p:spPr>
          <a:xfrm>
            <a:off x="457490" y="76200"/>
            <a:ext cx="8229023" cy="1143000"/>
          </a:xfrm>
          <a:prstGeom prst="rect">
            <a:avLst/>
          </a:prstGeom>
        </p:spPr>
        <p:txBody>
          <a:bodyPr vert="horz" lIns="84216" tIns="42108" rIns="84216" bIns="42108" rtlCol="0" anchor="ctr">
            <a:normAutofit/>
          </a:bodyPr>
          <a:lstStyle/>
          <a:p>
            <a:r>
              <a:rPr lang="en-US" dirty="0"/>
              <a:t>Click to edit Master title style</a:t>
            </a:r>
          </a:p>
        </p:txBody>
      </p:sp>
      <p:sp>
        <p:nvSpPr>
          <p:cNvPr id="3" name="Text Placeholder 2"/>
          <p:cNvSpPr>
            <a:spLocks noGrp="1"/>
          </p:cNvSpPr>
          <p:nvPr>
            <p:ph type="body" idx="1"/>
          </p:nvPr>
        </p:nvSpPr>
        <p:spPr>
          <a:xfrm>
            <a:off x="457490" y="1362075"/>
            <a:ext cx="8229023" cy="4098924"/>
          </a:xfrm>
          <a:prstGeom prst="rect">
            <a:avLst/>
          </a:prstGeom>
        </p:spPr>
        <p:txBody>
          <a:bodyPr vert="horz" lIns="84216" tIns="42108" rIns="84216" bIns="4210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491" y="5502773"/>
            <a:ext cx="2133023" cy="364628"/>
          </a:xfrm>
          <a:prstGeom prst="rect">
            <a:avLst/>
          </a:prstGeom>
        </p:spPr>
        <p:txBody>
          <a:bodyPr vert="horz" lIns="84216" tIns="42108" rIns="84216" bIns="42108" rtlCol="0" anchor="ctr"/>
          <a:lstStyle>
            <a:lvl1pPr algn="l">
              <a:defRPr sz="1100">
                <a:solidFill>
                  <a:schemeClr val="tx1">
                    <a:tint val="75000"/>
                  </a:schemeClr>
                </a:solidFill>
              </a:defRPr>
            </a:lvl1pPr>
          </a:lstStyle>
          <a:p>
            <a:fld id="{251C9908-9AD8-4D6E-BD61-2850E33E8C27}" type="datetimeFigureOut">
              <a:rPr lang="en-US" smtClean="0"/>
              <a:t>8/11/2020</a:t>
            </a:fld>
            <a:endParaRPr lang="en-US"/>
          </a:p>
        </p:txBody>
      </p:sp>
      <p:sp>
        <p:nvSpPr>
          <p:cNvPr id="5" name="Footer Placeholder 4"/>
          <p:cNvSpPr>
            <a:spLocks noGrp="1"/>
          </p:cNvSpPr>
          <p:nvPr>
            <p:ph type="ftr" sz="quarter" idx="3"/>
          </p:nvPr>
        </p:nvSpPr>
        <p:spPr>
          <a:xfrm>
            <a:off x="3124492" y="5502773"/>
            <a:ext cx="2895023" cy="364628"/>
          </a:xfrm>
          <a:prstGeom prst="rect">
            <a:avLst/>
          </a:prstGeom>
        </p:spPr>
        <p:txBody>
          <a:bodyPr vert="horz" lIns="84216" tIns="42108" rIns="84216" bIns="42108"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493" y="5502773"/>
            <a:ext cx="2133023" cy="364628"/>
          </a:xfrm>
          <a:prstGeom prst="rect">
            <a:avLst/>
          </a:prstGeom>
        </p:spPr>
        <p:txBody>
          <a:bodyPr vert="horz" lIns="84216" tIns="42108" rIns="84216" bIns="42108" rtlCol="0" anchor="ctr"/>
          <a:lstStyle>
            <a:lvl1pPr algn="r">
              <a:defRPr sz="1100">
                <a:solidFill>
                  <a:schemeClr val="tx1">
                    <a:tint val="75000"/>
                  </a:schemeClr>
                </a:solidFill>
              </a:defRPr>
            </a:lvl1pPr>
          </a:lstStyle>
          <a:p>
            <a:fld id="{ED40E8EA-A0BB-4384-A09F-77E54059659E}" type="slidenum">
              <a:rPr lang="en-US" smtClean="0"/>
              <a:t>‹#›</a:t>
            </a:fld>
            <a:endParaRPr lang="en-US"/>
          </a:p>
        </p:txBody>
      </p:sp>
    </p:spTree>
    <p:custDataLst>
      <p:tags r:id="rId14"/>
    </p:custDataLst>
    <p:extLst>
      <p:ext uri="{BB962C8B-B14F-4D97-AF65-F5344CB8AC3E}">
        <p14:creationId xmlns:p14="http://schemas.microsoft.com/office/powerpoint/2010/main" val="889755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842162" rtl="0" eaLnBrk="1" latinLnBrk="0" hangingPunct="1">
        <a:spcBef>
          <a:spcPct val="0"/>
        </a:spcBef>
        <a:buNone/>
        <a:defRPr sz="4100" b="1" kern="1200">
          <a:solidFill>
            <a:schemeClr val="tx1"/>
          </a:solidFill>
          <a:latin typeface="+mj-lt"/>
          <a:ea typeface="+mj-ea"/>
          <a:cs typeface="+mj-cs"/>
        </a:defRPr>
      </a:lvl1pPr>
    </p:titleStyle>
    <p:bodyStyle>
      <a:lvl1pPr marL="315811" indent="-315811" algn="l" defTabSz="84216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84257" indent="-263176" algn="l" defTabSz="842162"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052703" indent="-210541" algn="l" defTabSz="84216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73784" indent="-210541" algn="l" defTabSz="8421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94865" indent="-210541" algn="l" defTabSz="8421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315947" indent="-210541" algn="l" defTabSz="8421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37028" indent="-210541" algn="l" defTabSz="8421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158109" indent="-210541" algn="l" defTabSz="8421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579190" indent="-210541" algn="l" defTabSz="84216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4"/>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2E99C-202A-475B-8AA8-BEB094397E73}" type="datetimeFigureOut">
              <a:rPr lang="en-US" smtClean="0"/>
              <a:t>8/11/2020</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38FEA-91BA-4ED5-87AD-08DBE1E982B7}" type="slidenum">
              <a:rPr lang="en-US" smtClean="0"/>
              <a:t>‹#›</a:t>
            </a:fld>
            <a:endParaRPr lang="en-US"/>
          </a:p>
        </p:txBody>
      </p:sp>
    </p:spTree>
    <p:extLst>
      <p:ext uri="{BB962C8B-B14F-4D97-AF65-F5344CB8AC3E}">
        <p14:creationId xmlns:p14="http://schemas.microsoft.com/office/powerpoint/2010/main" val="20982401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3"/>
    </p:custDataLst>
    <p:extLst>
      <p:ext uri="{BB962C8B-B14F-4D97-AF65-F5344CB8AC3E}">
        <p14:creationId xmlns:p14="http://schemas.microsoft.com/office/powerpoint/2010/main" val="957543023"/>
      </p:ext>
    </p:extLst>
  </p:cSld>
  <p:clrMap bg1="lt1" tx1="dk1" bg2="lt2" tx2="dk2" accent1="accent1" accent2="accent2" accent3="accent3" accent4="accent4" accent5="accent5" accent6="accent6" hlink="hlink" folHlink="folHlink"/>
  <p:sldLayoutIdLst>
    <p:sldLayoutId id="2147483686" r:id="rId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842103" rtl="0" eaLnBrk="1" latinLnBrk="0" hangingPunct="1">
        <a:spcBef>
          <a:spcPct val="0"/>
        </a:spcBef>
        <a:buNone/>
        <a:defRPr sz="4100" kern="1200">
          <a:solidFill>
            <a:schemeClr val="tx1"/>
          </a:solidFill>
          <a:latin typeface="+mj-lt"/>
          <a:ea typeface="+mj-ea"/>
          <a:cs typeface="+mj-cs"/>
        </a:defRPr>
      </a:lvl1pPr>
    </p:titleStyle>
    <p:bodyStyle>
      <a:lvl1pPr marL="315789" indent="-315789" algn="l" defTabSz="84210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84209" indent="-263157" algn="l" defTabSz="842103"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052629" indent="-210526" algn="l" defTabSz="84210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73680" indent="-210526" algn="l" defTabSz="84210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94732" indent="-210526" algn="l" defTabSz="84210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315785" indent="-210526" algn="l" defTabSz="84210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36835" indent="-210526" algn="l" defTabSz="84210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157887" indent="-210526" algn="l" defTabSz="84210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578939" indent="-210526" algn="l" defTabSz="84210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42103" rtl="0" eaLnBrk="1" latinLnBrk="0" hangingPunct="1">
        <a:defRPr sz="1700" kern="1200">
          <a:solidFill>
            <a:schemeClr val="tx1"/>
          </a:solidFill>
          <a:latin typeface="+mn-lt"/>
          <a:ea typeface="+mn-ea"/>
          <a:cs typeface="+mn-cs"/>
        </a:defRPr>
      </a:lvl1pPr>
      <a:lvl2pPr marL="421052" algn="l" defTabSz="842103" rtl="0" eaLnBrk="1" latinLnBrk="0" hangingPunct="1">
        <a:defRPr sz="1700" kern="1200">
          <a:solidFill>
            <a:schemeClr val="tx1"/>
          </a:solidFill>
          <a:latin typeface="+mn-lt"/>
          <a:ea typeface="+mn-ea"/>
          <a:cs typeface="+mn-cs"/>
        </a:defRPr>
      </a:lvl2pPr>
      <a:lvl3pPr marL="842103" algn="l" defTabSz="842103" rtl="0" eaLnBrk="1" latinLnBrk="0" hangingPunct="1">
        <a:defRPr sz="1700" kern="1200">
          <a:solidFill>
            <a:schemeClr val="tx1"/>
          </a:solidFill>
          <a:latin typeface="+mn-lt"/>
          <a:ea typeface="+mn-ea"/>
          <a:cs typeface="+mn-cs"/>
        </a:defRPr>
      </a:lvl3pPr>
      <a:lvl4pPr marL="1263155" algn="l" defTabSz="842103" rtl="0" eaLnBrk="1" latinLnBrk="0" hangingPunct="1">
        <a:defRPr sz="1700" kern="1200">
          <a:solidFill>
            <a:schemeClr val="tx1"/>
          </a:solidFill>
          <a:latin typeface="+mn-lt"/>
          <a:ea typeface="+mn-ea"/>
          <a:cs typeface="+mn-cs"/>
        </a:defRPr>
      </a:lvl4pPr>
      <a:lvl5pPr marL="1684207" algn="l" defTabSz="842103" rtl="0" eaLnBrk="1" latinLnBrk="0" hangingPunct="1">
        <a:defRPr sz="1700" kern="1200">
          <a:solidFill>
            <a:schemeClr val="tx1"/>
          </a:solidFill>
          <a:latin typeface="+mn-lt"/>
          <a:ea typeface="+mn-ea"/>
          <a:cs typeface="+mn-cs"/>
        </a:defRPr>
      </a:lvl5pPr>
      <a:lvl6pPr marL="2105258" algn="l" defTabSz="842103" rtl="0" eaLnBrk="1" latinLnBrk="0" hangingPunct="1">
        <a:defRPr sz="1700" kern="1200">
          <a:solidFill>
            <a:schemeClr val="tx1"/>
          </a:solidFill>
          <a:latin typeface="+mn-lt"/>
          <a:ea typeface="+mn-ea"/>
          <a:cs typeface="+mn-cs"/>
        </a:defRPr>
      </a:lvl6pPr>
      <a:lvl7pPr marL="2526309" algn="l" defTabSz="842103" rtl="0" eaLnBrk="1" latinLnBrk="0" hangingPunct="1">
        <a:defRPr sz="1700" kern="1200">
          <a:solidFill>
            <a:schemeClr val="tx1"/>
          </a:solidFill>
          <a:latin typeface="+mn-lt"/>
          <a:ea typeface="+mn-ea"/>
          <a:cs typeface="+mn-cs"/>
        </a:defRPr>
      </a:lvl7pPr>
      <a:lvl8pPr marL="2947361" algn="l" defTabSz="842103" rtl="0" eaLnBrk="1" latinLnBrk="0" hangingPunct="1">
        <a:defRPr sz="1700" kern="1200">
          <a:solidFill>
            <a:schemeClr val="tx1"/>
          </a:solidFill>
          <a:latin typeface="+mn-lt"/>
          <a:ea typeface="+mn-ea"/>
          <a:cs typeface="+mn-cs"/>
        </a:defRPr>
      </a:lvl8pPr>
      <a:lvl9pPr marL="3368413" algn="l" defTabSz="84210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mailto:Janet.Fiore@TheSierraGroup.co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mailto:janet.fiore@thesierragroup.co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A03409-0D33-FF45-A2EF-0B947A10038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51" b="-387"/>
          <a:stretch/>
        </p:blipFill>
        <p:spPr>
          <a:xfrm>
            <a:off x="0" y="0"/>
            <a:ext cx="9144000" cy="5715000"/>
          </a:xfrm>
          <a:prstGeom prst="rect">
            <a:avLst/>
          </a:prstGeom>
        </p:spPr>
      </p:pic>
      <p:sp>
        <p:nvSpPr>
          <p:cNvPr id="2" name="Title 1"/>
          <p:cNvSpPr>
            <a:spLocks noGrp="1"/>
          </p:cNvSpPr>
          <p:nvPr>
            <p:ph type="ctrTitle"/>
          </p:nvPr>
        </p:nvSpPr>
        <p:spPr>
          <a:xfrm>
            <a:off x="4572001" y="1219200"/>
            <a:ext cx="4495800" cy="4495800"/>
          </a:xfrm>
        </p:spPr>
        <p:txBody>
          <a:bodyPr>
            <a:noAutofit/>
          </a:bodyPr>
          <a:lstStyle/>
          <a:p>
            <a:pPr algn="l"/>
            <a:r>
              <a:rPr lang="en-US" sz="3200" dirty="0">
                <a:solidFill>
                  <a:srgbClr val="0037A6"/>
                </a:solidFill>
                <a:latin typeface="Arial" panose="020B0604020202020204" pitchFamily="34" charset="0"/>
                <a:cs typeface="Arial" panose="020B0604020202020204" pitchFamily="34" charset="0"/>
              </a:rPr>
              <a:t>Effective Use of a Support Person – Job Coach in the Workplace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Janet D. Fiore, </a:t>
            </a:r>
            <a:r>
              <a:rPr lang="en-US" sz="1800" i="1" dirty="0">
                <a:latin typeface="Arial" panose="020B0604020202020204" pitchFamily="34" charset="0"/>
                <a:cs typeface="Arial" panose="020B0604020202020204" pitchFamily="34" charset="0"/>
              </a:rPr>
              <a:t>The Sierra Group</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Anne Hirsh, </a:t>
            </a:r>
            <a:r>
              <a:rPr lang="en-US" sz="1800" i="1" dirty="0">
                <a:latin typeface="Arial" panose="020B0604020202020204" pitchFamily="34" charset="0"/>
                <a:cs typeface="Arial" panose="020B0604020202020204" pitchFamily="34" charset="0"/>
              </a:rPr>
              <a:t>Job Accommodation Network</a:t>
            </a:r>
            <a:br>
              <a:rPr lang="en-US" sz="1800" i="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8783861-4837-8040-AEC0-C30270A732A7}"/>
              </a:ext>
            </a:extLst>
          </p:cNvPr>
          <p:cNvSpPr>
            <a:spLocks noGrp="1"/>
          </p:cNvSpPr>
          <p:nvPr>
            <p:ph type="sldNum" sz="quarter" idx="12"/>
          </p:nvPr>
        </p:nvSpPr>
        <p:spPr/>
        <p:txBody>
          <a:bodyPr/>
          <a:lstStyle/>
          <a:p>
            <a:fld id="{ED40E8EA-A0BB-4384-A09F-77E54059659E}" type="slidenum">
              <a:rPr lang="en-US" smtClean="0"/>
              <a:t>1</a:t>
            </a:fld>
            <a:endParaRPr lang="en-US"/>
          </a:p>
        </p:txBody>
      </p:sp>
    </p:spTree>
    <p:extLst>
      <p:ext uri="{BB962C8B-B14F-4D97-AF65-F5344CB8AC3E}">
        <p14:creationId xmlns:p14="http://schemas.microsoft.com/office/powerpoint/2010/main" val="3803148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25D7-8764-0F45-91B0-D9C5149C4EA6}"/>
              </a:ext>
            </a:extLst>
          </p:cNvPr>
          <p:cNvSpPr>
            <a:spLocks noGrp="1"/>
          </p:cNvSpPr>
          <p:nvPr>
            <p:ph type="title"/>
          </p:nvPr>
        </p:nvSpPr>
        <p:spPr/>
        <p:txBody>
          <a:bodyPr>
            <a:normAutofit fontScale="90000"/>
          </a:bodyPr>
          <a:lstStyle/>
          <a:p>
            <a:br>
              <a:rPr lang="en-US" dirty="0"/>
            </a:br>
            <a:r>
              <a:rPr lang="en-US" dirty="0"/>
              <a:t>Scenario 1, cont. </a:t>
            </a:r>
            <a:br>
              <a:rPr lang="en-US" dirty="0"/>
            </a:br>
            <a:r>
              <a:rPr lang="en-US" dirty="0"/>
              <a:t>Hybrid Coaching Modalities, cont.</a:t>
            </a:r>
            <a:br>
              <a:rPr lang="en-US" dirty="0"/>
            </a:br>
            <a:endParaRPr lang="en-US" dirty="0"/>
          </a:p>
        </p:txBody>
      </p:sp>
      <p:sp>
        <p:nvSpPr>
          <p:cNvPr id="3" name="Content Placeholder 2">
            <a:extLst>
              <a:ext uri="{FF2B5EF4-FFF2-40B4-BE49-F238E27FC236}">
                <a16:creationId xmlns:a16="http://schemas.microsoft.com/office/drawing/2014/main" id="{B5C2F63B-43E9-F34F-ADBF-B15035E39F4C}"/>
              </a:ext>
            </a:extLst>
          </p:cNvPr>
          <p:cNvSpPr>
            <a:spLocks noGrp="1"/>
          </p:cNvSpPr>
          <p:nvPr>
            <p:ph idx="1"/>
          </p:nvPr>
        </p:nvSpPr>
        <p:spPr/>
        <p:txBody>
          <a:bodyPr>
            <a:normAutofit fontScale="70000" lnSpcReduction="20000"/>
          </a:bodyPr>
          <a:lstStyle/>
          <a:p>
            <a:pPr marL="0" indent="0">
              <a:buNone/>
            </a:pPr>
            <a:r>
              <a:rPr lang="en-US" sz="3400" b="1" dirty="0"/>
              <a:t>PRE-COVID Coaching arrangement</a:t>
            </a:r>
          </a:p>
          <a:p>
            <a:pPr lvl="1"/>
            <a:r>
              <a:rPr lang="en-US" dirty="0"/>
              <a:t>ONSITE Support for “hard skills</a:t>
            </a:r>
          </a:p>
          <a:p>
            <a:pPr marL="421081" lvl="1" indent="0">
              <a:buNone/>
            </a:pPr>
            <a:endParaRPr lang="en-US" dirty="0"/>
          </a:p>
          <a:p>
            <a:pPr lvl="1"/>
            <a:r>
              <a:rPr lang="en-US" dirty="0"/>
              <a:t>ONSITE and between-shift coaching conversations for soft-skill development (include discussion on why to ask for and receive help, need to be flexible to bosses request, not one’s own judgment</a:t>
            </a:r>
          </a:p>
          <a:p>
            <a:pPr marL="0" indent="0">
              <a:buNone/>
            </a:pPr>
            <a:endParaRPr lang="en-US" sz="3400" b="1" dirty="0"/>
          </a:p>
          <a:p>
            <a:pPr marL="0" indent="0">
              <a:buNone/>
            </a:pPr>
            <a:r>
              <a:rPr lang="en-US" sz="3200" b="1" dirty="0"/>
              <a:t>During COVID-19  “Stay-at-Home” orders</a:t>
            </a:r>
          </a:p>
          <a:p>
            <a:pPr lvl="1"/>
            <a:r>
              <a:rPr lang="en-US" dirty="0"/>
              <a:t>Coach’s company was not performing on-site services due to health and safety concerns of its own workers with various disabilities</a:t>
            </a:r>
          </a:p>
          <a:p>
            <a:pPr lvl="1"/>
            <a:r>
              <a:rPr lang="en-US" dirty="0"/>
              <a:t>Employee was permitted to FaceTime with the Coach to:</a:t>
            </a:r>
          </a:p>
          <a:p>
            <a:pPr lvl="2"/>
            <a:r>
              <a:rPr lang="en-US" dirty="0"/>
              <a:t>Monitor and coach on skill development</a:t>
            </a:r>
          </a:p>
          <a:p>
            <a:pPr lvl="2"/>
            <a:r>
              <a:rPr lang="en-US" dirty="0"/>
              <a:t>Learn to increase productivity</a:t>
            </a:r>
          </a:p>
          <a:p>
            <a:pPr lvl="2"/>
            <a:r>
              <a:rPr lang="en-US" dirty="0"/>
              <a:t>After work calls regarding Flexibility and Behavior continued</a:t>
            </a:r>
          </a:p>
          <a:p>
            <a:pPr lvl="2"/>
            <a:endParaRPr lang="en-US" dirty="0"/>
          </a:p>
          <a:p>
            <a:pPr lvl="1"/>
            <a:endParaRPr lang="en-US" dirty="0"/>
          </a:p>
          <a:p>
            <a:endParaRPr lang="en-US" dirty="0"/>
          </a:p>
        </p:txBody>
      </p:sp>
    </p:spTree>
    <p:extLst>
      <p:ext uri="{BB962C8B-B14F-4D97-AF65-F5344CB8AC3E}">
        <p14:creationId xmlns:p14="http://schemas.microsoft.com/office/powerpoint/2010/main" val="1754470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16B63-E31B-1C46-A1F0-65C4F5E17F4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26437"/>
            <a:ext cx="9144000" cy="6378833"/>
          </a:xfrm>
          <a:prstGeom prst="rect">
            <a:avLst/>
          </a:prstGeom>
        </p:spPr>
      </p:pic>
      <p:sp>
        <p:nvSpPr>
          <p:cNvPr id="2" name="Rectangle 1">
            <a:extLst>
              <a:ext uri="{FF2B5EF4-FFF2-40B4-BE49-F238E27FC236}">
                <a16:creationId xmlns:a16="http://schemas.microsoft.com/office/drawing/2014/main" id="{5465444D-499B-7C4F-85BC-F5311BE23A35}"/>
              </a:ext>
            </a:extLst>
          </p:cNvPr>
          <p:cNvSpPr/>
          <p:nvPr/>
        </p:nvSpPr>
        <p:spPr>
          <a:xfrm>
            <a:off x="2438400" y="2209800"/>
            <a:ext cx="4267200" cy="1206677"/>
          </a:xfrm>
          <a:prstGeom prst="rect">
            <a:avLst/>
          </a:prstGeom>
        </p:spPr>
        <p:txBody>
          <a:bodyPr wrap="square">
            <a:spAutoFit/>
          </a:bodyPr>
          <a:lstStyle/>
          <a:p>
            <a:pPr algn="ctr">
              <a:lnSpc>
                <a:spcPct val="115000"/>
              </a:lnSpc>
            </a:pPr>
            <a:endParaRPr lang="en-US"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Questions?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1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6427E-D3E5-F74E-B75C-6A9290456C6E}"/>
              </a:ext>
            </a:extLst>
          </p:cNvPr>
          <p:cNvSpPr>
            <a:spLocks noGrp="1"/>
          </p:cNvSpPr>
          <p:nvPr>
            <p:ph idx="1"/>
          </p:nvPr>
        </p:nvSpPr>
        <p:spPr>
          <a:xfrm>
            <a:off x="457490" y="1676400"/>
            <a:ext cx="8229023" cy="4419600"/>
          </a:xfrm>
        </p:spPr>
        <p:txBody>
          <a:bodyPr>
            <a:normAutofit fontScale="62500" lnSpcReduction="20000"/>
          </a:bodyPr>
          <a:lstStyle/>
          <a:p>
            <a:r>
              <a:rPr lang="en-US" dirty="0"/>
              <a:t>Middle aged woman with paraplegia and mild memory issues is hired to do remote customer service work.  She has excellent computer and phone skills, plus basic familiarity with her AT that includes Speech Input and a customized ergonomic workstation (height adjustable desk, mouse/keyboard at angles to support her stylus input keying style.  </a:t>
            </a:r>
          </a:p>
          <a:p>
            <a:endParaRPr lang="en-US" sz="1800" dirty="0"/>
          </a:p>
          <a:p>
            <a:r>
              <a:rPr lang="en-US" dirty="0"/>
              <a:t>Assist her in learning duties of the job</a:t>
            </a:r>
          </a:p>
          <a:p>
            <a:r>
              <a:rPr lang="en-US" dirty="0"/>
              <a:t>Learning to navigate proprietary software</a:t>
            </a:r>
          </a:p>
          <a:p>
            <a:r>
              <a:rPr lang="en-US" dirty="0"/>
              <a:t>Remembering the step action items required on each call</a:t>
            </a:r>
          </a:p>
          <a:p>
            <a:r>
              <a:rPr lang="en-US" dirty="0"/>
              <a:t>Meeting Call Per Hour Minimums</a:t>
            </a:r>
          </a:p>
          <a:p>
            <a:endParaRPr lang="en-US" sz="1800" dirty="0"/>
          </a:p>
          <a:p>
            <a:r>
              <a:rPr lang="en-US" dirty="0"/>
              <a:t>OBSTACLES: </a:t>
            </a:r>
          </a:p>
          <a:p>
            <a:pPr lvl="1"/>
            <a:r>
              <a:rPr lang="en-US" sz="2900" dirty="0"/>
              <a:t>AT will dramatically assist in her productivity, however she’s resistant to learn it</a:t>
            </a:r>
          </a:p>
          <a:p>
            <a:pPr lvl="1"/>
            <a:r>
              <a:rPr lang="en-US" sz="2900" dirty="0"/>
              <a:t>Memory Aids must be developed via joint input of supervisor, employee and coach</a:t>
            </a:r>
          </a:p>
          <a:p>
            <a:pPr lvl="1"/>
            <a:r>
              <a:rPr lang="en-US" sz="2900" dirty="0"/>
              <a:t>Frustration abounds not due to skills, but due to call time being higher than average</a:t>
            </a:r>
          </a:p>
          <a:p>
            <a:pPr marL="421081" lvl="1" indent="0">
              <a:buNone/>
            </a:pPr>
            <a:endParaRPr lang="en-US" dirty="0"/>
          </a:p>
          <a:p>
            <a:pPr lvl="1"/>
            <a:endParaRPr lang="en-US" dirty="0"/>
          </a:p>
        </p:txBody>
      </p:sp>
      <p:sp>
        <p:nvSpPr>
          <p:cNvPr id="3" name="Title 2">
            <a:extLst>
              <a:ext uri="{FF2B5EF4-FFF2-40B4-BE49-F238E27FC236}">
                <a16:creationId xmlns:a16="http://schemas.microsoft.com/office/drawing/2014/main" id="{A126028D-8F24-1D44-844F-709099EF606C}"/>
              </a:ext>
            </a:extLst>
          </p:cNvPr>
          <p:cNvSpPr>
            <a:spLocks noGrp="1"/>
          </p:cNvSpPr>
          <p:nvPr>
            <p:ph type="title"/>
          </p:nvPr>
        </p:nvSpPr>
        <p:spPr>
          <a:xfrm>
            <a:off x="457490" y="76200"/>
            <a:ext cx="8229023" cy="1752600"/>
          </a:xfrm>
        </p:spPr>
        <p:txBody>
          <a:bodyPr>
            <a:normAutofit/>
          </a:bodyPr>
          <a:lstStyle/>
          <a:p>
            <a:r>
              <a:rPr lang="en-US" sz="3200" dirty="0"/>
              <a:t>Scenario 2. – Skill Mastery Requires Extra Practice &amp; Assistive Technology Use </a:t>
            </a:r>
            <a:br>
              <a:rPr lang="en-US" sz="3200" dirty="0"/>
            </a:br>
            <a:r>
              <a:rPr lang="en-US" sz="3200" dirty="0"/>
              <a:t>Call Center Setting</a:t>
            </a:r>
          </a:p>
        </p:txBody>
      </p:sp>
    </p:spTree>
    <p:extLst>
      <p:ext uri="{BB962C8B-B14F-4D97-AF65-F5344CB8AC3E}">
        <p14:creationId xmlns:p14="http://schemas.microsoft.com/office/powerpoint/2010/main" val="3096658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16B63-E31B-1C46-A1F0-65C4F5E17F4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21967"/>
            <a:ext cx="9144000" cy="6378833"/>
          </a:xfrm>
          <a:prstGeom prst="rect">
            <a:avLst/>
          </a:prstGeom>
        </p:spPr>
      </p:pic>
      <p:sp>
        <p:nvSpPr>
          <p:cNvPr id="2" name="Rectangle 1">
            <a:extLst>
              <a:ext uri="{FF2B5EF4-FFF2-40B4-BE49-F238E27FC236}">
                <a16:creationId xmlns:a16="http://schemas.microsoft.com/office/drawing/2014/main" id="{5465444D-499B-7C4F-85BC-F5311BE23A35}"/>
              </a:ext>
            </a:extLst>
          </p:cNvPr>
          <p:cNvSpPr/>
          <p:nvPr/>
        </p:nvSpPr>
        <p:spPr>
          <a:xfrm>
            <a:off x="2438400" y="2209800"/>
            <a:ext cx="4267200" cy="1348318"/>
          </a:xfrm>
          <a:prstGeom prst="rect">
            <a:avLst/>
          </a:prstGeom>
        </p:spPr>
        <p:txBody>
          <a:bodyPr wrap="square">
            <a:spAutoFit/>
          </a:bodyPr>
          <a:lstStyle/>
          <a:p>
            <a:pPr>
              <a:lnSpc>
                <a:spcPct val="115000"/>
              </a:lnSpc>
            </a:pPr>
            <a:endParaRPr lang="en-US" sz="20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Questions?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201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6427E-D3E5-F74E-B75C-6A9290456C6E}"/>
              </a:ext>
            </a:extLst>
          </p:cNvPr>
          <p:cNvSpPr>
            <a:spLocks noGrp="1"/>
          </p:cNvSpPr>
          <p:nvPr>
            <p:ph idx="1"/>
          </p:nvPr>
        </p:nvSpPr>
        <p:spPr>
          <a:xfrm>
            <a:off x="533400" y="1828800"/>
            <a:ext cx="8153113" cy="4038599"/>
          </a:xfrm>
        </p:spPr>
        <p:txBody>
          <a:bodyPr>
            <a:normAutofit fontScale="92500" lnSpcReduction="20000"/>
          </a:bodyPr>
          <a:lstStyle/>
          <a:p>
            <a:r>
              <a:rPr lang="en-US" dirty="0"/>
              <a:t>Master’s level woman returns to work 6 months post accident </a:t>
            </a:r>
          </a:p>
          <a:p>
            <a:r>
              <a:rPr lang="en-US" dirty="0"/>
              <a:t>Employer provides accommodations for low vision and anxiety </a:t>
            </a:r>
          </a:p>
          <a:p>
            <a:r>
              <a:rPr lang="en-US" dirty="0"/>
              <a:t>Performance suffers because she “zones out” forgets details covered during team meetings </a:t>
            </a:r>
          </a:p>
          <a:p>
            <a:pPr marL="0" indent="0">
              <a:buNone/>
            </a:pPr>
            <a:r>
              <a:rPr lang="en-US" b="1" dirty="0"/>
              <a:t>OBSTACLES presented to the Job Coach:</a:t>
            </a:r>
          </a:p>
          <a:p>
            <a:pPr lvl="1"/>
            <a:r>
              <a:rPr lang="en-US" dirty="0"/>
              <a:t>Co-Workers and Supervisor lack understanding</a:t>
            </a:r>
          </a:p>
          <a:p>
            <a:pPr lvl="1"/>
            <a:r>
              <a:rPr lang="en-US" dirty="0"/>
              <a:t>This heightens her anxiety response</a:t>
            </a:r>
          </a:p>
          <a:p>
            <a:pPr lvl="1"/>
            <a:r>
              <a:rPr lang="en-US" dirty="0"/>
              <a:t>She ”tunes out” during design team meetings/misses details </a:t>
            </a:r>
          </a:p>
        </p:txBody>
      </p:sp>
      <p:sp>
        <p:nvSpPr>
          <p:cNvPr id="3" name="Title 2">
            <a:extLst>
              <a:ext uri="{FF2B5EF4-FFF2-40B4-BE49-F238E27FC236}">
                <a16:creationId xmlns:a16="http://schemas.microsoft.com/office/drawing/2014/main" id="{A126028D-8F24-1D44-844F-709099EF606C}"/>
              </a:ext>
            </a:extLst>
          </p:cNvPr>
          <p:cNvSpPr>
            <a:spLocks noGrp="1"/>
          </p:cNvSpPr>
          <p:nvPr>
            <p:ph type="title"/>
          </p:nvPr>
        </p:nvSpPr>
        <p:spPr>
          <a:xfrm>
            <a:off x="457490" y="76200"/>
            <a:ext cx="8229023" cy="1752600"/>
          </a:xfrm>
        </p:spPr>
        <p:txBody>
          <a:bodyPr>
            <a:noAutofit/>
          </a:bodyPr>
          <a:lstStyle/>
          <a:p>
            <a:r>
              <a:rPr lang="en-US" sz="3200" dirty="0"/>
              <a:t>Scenario 3 – Research &amp; Design Professional Needs Job Coach for Human Factors during return-to-work post psychological trauma</a:t>
            </a:r>
            <a:br>
              <a:rPr lang="en-US" sz="3200" dirty="0"/>
            </a:br>
            <a:endParaRPr lang="en-US" sz="3200" dirty="0"/>
          </a:p>
        </p:txBody>
      </p:sp>
    </p:spTree>
    <p:extLst>
      <p:ext uri="{BB962C8B-B14F-4D97-AF65-F5344CB8AC3E}">
        <p14:creationId xmlns:p14="http://schemas.microsoft.com/office/powerpoint/2010/main" val="3449350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16B63-E31B-1C46-A1F0-65C4F5E17F4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21967"/>
            <a:ext cx="9144000" cy="6378833"/>
          </a:xfrm>
          <a:prstGeom prst="rect">
            <a:avLst/>
          </a:prstGeom>
        </p:spPr>
      </p:pic>
      <p:sp>
        <p:nvSpPr>
          <p:cNvPr id="2" name="Rectangle 1">
            <a:extLst>
              <a:ext uri="{FF2B5EF4-FFF2-40B4-BE49-F238E27FC236}">
                <a16:creationId xmlns:a16="http://schemas.microsoft.com/office/drawing/2014/main" id="{5465444D-499B-7C4F-85BC-F5311BE23A35}"/>
              </a:ext>
            </a:extLst>
          </p:cNvPr>
          <p:cNvSpPr/>
          <p:nvPr/>
        </p:nvSpPr>
        <p:spPr>
          <a:xfrm>
            <a:off x="2438400" y="2209800"/>
            <a:ext cx="4267200" cy="1348318"/>
          </a:xfrm>
          <a:prstGeom prst="rect">
            <a:avLst/>
          </a:prstGeom>
        </p:spPr>
        <p:txBody>
          <a:bodyPr wrap="square">
            <a:spAutoFit/>
          </a:bodyPr>
          <a:lstStyle/>
          <a:p>
            <a:pPr>
              <a:lnSpc>
                <a:spcPct val="115000"/>
              </a:lnSpc>
            </a:pPr>
            <a:endParaRPr lang="en-US" sz="20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Questions?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8932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2B96-DF1B-5F47-AD0D-9B75DE4DF98D}"/>
              </a:ext>
            </a:extLst>
          </p:cNvPr>
          <p:cNvSpPr>
            <a:spLocks noGrp="1"/>
          </p:cNvSpPr>
          <p:nvPr>
            <p:ph type="title"/>
          </p:nvPr>
        </p:nvSpPr>
        <p:spPr/>
        <p:txBody>
          <a:bodyPr>
            <a:normAutofit fontScale="90000"/>
          </a:bodyPr>
          <a:lstStyle/>
          <a:p>
            <a:pPr algn="ctr"/>
            <a:r>
              <a:rPr lang="en-US" dirty="0"/>
              <a:t>Where and How Effective Job Coaching Happens is: </a:t>
            </a:r>
          </a:p>
        </p:txBody>
      </p:sp>
      <p:sp>
        <p:nvSpPr>
          <p:cNvPr id="3" name="Text Placeholder 2">
            <a:extLst>
              <a:ext uri="{FF2B5EF4-FFF2-40B4-BE49-F238E27FC236}">
                <a16:creationId xmlns:a16="http://schemas.microsoft.com/office/drawing/2014/main" id="{ABE8843B-25E3-A74D-96D2-24C23999643B}"/>
              </a:ext>
            </a:extLst>
          </p:cNvPr>
          <p:cNvSpPr>
            <a:spLocks noGrp="1"/>
          </p:cNvSpPr>
          <p:nvPr>
            <p:ph type="body" idx="1"/>
          </p:nvPr>
        </p:nvSpPr>
        <p:spPr/>
        <p:txBody>
          <a:bodyPr/>
          <a:lstStyle/>
          <a:p>
            <a:r>
              <a:rPr lang="en-US" dirty="0"/>
              <a:t>Situationally Dependent, and</a:t>
            </a:r>
          </a:p>
        </p:txBody>
      </p:sp>
      <p:sp>
        <p:nvSpPr>
          <p:cNvPr id="5" name="Text Placeholder 4">
            <a:extLst>
              <a:ext uri="{FF2B5EF4-FFF2-40B4-BE49-F238E27FC236}">
                <a16:creationId xmlns:a16="http://schemas.microsoft.com/office/drawing/2014/main" id="{8699C4FD-34F0-C542-B45E-15BE71178CFE}"/>
              </a:ext>
            </a:extLst>
          </p:cNvPr>
          <p:cNvSpPr>
            <a:spLocks noGrp="1"/>
          </p:cNvSpPr>
          <p:nvPr>
            <p:ph type="body" sz="quarter" idx="3"/>
          </p:nvPr>
        </p:nvSpPr>
        <p:spPr>
          <a:xfrm>
            <a:off x="3886201" y="1534422"/>
            <a:ext cx="4800316" cy="639961"/>
          </a:xfrm>
        </p:spPr>
        <p:txBody>
          <a:bodyPr/>
          <a:lstStyle/>
          <a:p>
            <a:r>
              <a:rPr lang="en-US" dirty="0"/>
              <a:t>Aided by:</a:t>
            </a:r>
          </a:p>
        </p:txBody>
      </p:sp>
      <p:sp>
        <p:nvSpPr>
          <p:cNvPr id="6" name="Content Placeholder 5">
            <a:extLst>
              <a:ext uri="{FF2B5EF4-FFF2-40B4-BE49-F238E27FC236}">
                <a16:creationId xmlns:a16="http://schemas.microsoft.com/office/drawing/2014/main" id="{6CD3B99A-32DA-5849-956F-EEB33C945E9E}"/>
              </a:ext>
            </a:extLst>
          </p:cNvPr>
          <p:cNvSpPr>
            <a:spLocks noGrp="1"/>
          </p:cNvSpPr>
          <p:nvPr>
            <p:ph sz="quarter" idx="4"/>
          </p:nvPr>
        </p:nvSpPr>
        <p:spPr/>
        <p:txBody>
          <a:bodyPr>
            <a:normAutofit/>
          </a:bodyPr>
          <a:lstStyle/>
          <a:p>
            <a:r>
              <a:rPr lang="en-US" dirty="0"/>
              <a:t>Communication</a:t>
            </a:r>
          </a:p>
          <a:p>
            <a:r>
              <a:rPr lang="en-US" dirty="0"/>
              <a:t>Team Work</a:t>
            </a:r>
          </a:p>
          <a:p>
            <a:r>
              <a:rPr lang="en-US" dirty="0"/>
              <a:t>Trial and Error</a:t>
            </a:r>
          </a:p>
          <a:p>
            <a:pPr marL="0" indent="0">
              <a:buNone/>
            </a:pPr>
            <a:r>
              <a:rPr lang="en-US" dirty="0"/>
              <a:t>	- onsite</a:t>
            </a:r>
          </a:p>
          <a:p>
            <a:pPr marL="0" indent="0">
              <a:buNone/>
            </a:pPr>
            <a:r>
              <a:rPr lang="en-US" dirty="0"/>
              <a:t>	- remote interactions</a:t>
            </a:r>
          </a:p>
          <a:p>
            <a:r>
              <a:rPr lang="en-US" dirty="0"/>
              <a:t>Creativity, &amp;</a:t>
            </a:r>
          </a:p>
          <a:p>
            <a:r>
              <a:rPr lang="en-US" dirty="0"/>
              <a:t>A sense of humor and actions that value all players and all outcomes</a:t>
            </a:r>
          </a:p>
          <a:p>
            <a:endParaRPr lang="en-US" dirty="0"/>
          </a:p>
        </p:txBody>
      </p:sp>
    </p:spTree>
    <p:extLst>
      <p:ext uri="{BB962C8B-B14F-4D97-AF65-F5344CB8AC3E}">
        <p14:creationId xmlns:p14="http://schemas.microsoft.com/office/powerpoint/2010/main" val="84500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2B96-DF1B-5F47-AD0D-9B75DE4DF98D}"/>
              </a:ext>
            </a:extLst>
          </p:cNvPr>
          <p:cNvSpPr>
            <a:spLocks noGrp="1"/>
          </p:cNvSpPr>
          <p:nvPr>
            <p:ph type="title"/>
          </p:nvPr>
        </p:nvSpPr>
        <p:spPr/>
        <p:txBody>
          <a:bodyPr/>
          <a:lstStyle/>
          <a:p>
            <a:pPr algn="ctr"/>
            <a:r>
              <a:rPr lang="en-US" dirty="0"/>
              <a:t>Results of Effective </a:t>
            </a:r>
            <a:br>
              <a:rPr lang="en-US" dirty="0"/>
            </a:br>
            <a:r>
              <a:rPr lang="en-US" dirty="0"/>
              <a:t>Use of Job Coach </a:t>
            </a:r>
          </a:p>
        </p:txBody>
      </p:sp>
      <p:sp>
        <p:nvSpPr>
          <p:cNvPr id="3" name="Text Placeholder 2">
            <a:extLst>
              <a:ext uri="{FF2B5EF4-FFF2-40B4-BE49-F238E27FC236}">
                <a16:creationId xmlns:a16="http://schemas.microsoft.com/office/drawing/2014/main" id="{ABE8843B-25E3-A74D-96D2-24C23999643B}"/>
              </a:ext>
            </a:extLst>
          </p:cNvPr>
          <p:cNvSpPr>
            <a:spLocks noGrp="1"/>
          </p:cNvSpPr>
          <p:nvPr>
            <p:ph type="body" idx="1"/>
          </p:nvPr>
        </p:nvSpPr>
        <p:spPr/>
        <p:txBody>
          <a:bodyPr/>
          <a:lstStyle/>
          <a:p>
            <a:r>
              <a:rPr lang="en-US" dirty="0"/>
              <a:t>Employer/Team</a:t>
            </a:r>
          </a:p>
        </p:txBody>
      </p:sp>
      <p:sp>
        <p:nvSpPr>
          <p:cNvPr id="4" name="Content Placeholder 3">
            <a:extLst>
              <a:ext uri="{FF2B5EF4-FFF2-40B4-BE49-F238E27FC236}">
                <a16:creationId xmlns:a16="http://schemas.microsoft.com/office/drawing/2014/main" id="{BBBCEB71-B18A-C04D-89E8-608D341A7EB4}"/>
              </a:ext>
            </a:extLst>
          </p:cNvPr>
          <p:cNvSpPr>
            <a:spLocks noGrp="1"/>
          </p:cNvSpPr>
          <p:nvPr>
            <p:ph sz="half" idx="2"/>
          </p:nvPr>
        </p:nvSpPr>
        <p:spPr/>
        <p:txBody>
          <a:bodyPr>
            <a:normAutofit fontScale="92500" lnSpcReduction="10000"/>
          </a:bodyPr>
          <a:lstStyle/>
          <a:p>
            <a:r>
              <a:rPr lang="en-US" dirty="0"/>
              <a:t>Morale maintained</a:t>
            </a:r>
          </a:p>
          <a:p>
            <a:endParaRPr lang="en-US" dirty="0"/>
          </a:p>
          <a:p>
            <a:pPr marL="0" indent="0">
              <a:buNone/>
            </a:pPr>
            <a:endParaRPr lang="en-US" dirty="0"/>
          </a:p>
          <a:p>
            <a:pPr marL="0" indent="0">
              <a:buNone/>
            </a:pPr>
            <a:endParaRPr lang="en-US" dirty="0"/>
          </a:p>
          <a:p>
            <a:r>
              <a:rPr lang="en-US" dirty="0"/>
              <a:t>Productivity maintained</a:t>
            </a:r>
          </a:p>
        </p:txBody>
      </p:sp>
      <p:sp>
        <p:nvSpPr>
          <p:cNvPr id="5" name="Text Placeholder 4">
            <a:extLst>
              <a:ext uri="{FF2B5EF4-FFF2-40B4-BE49-F238E27FC236}">
                <a16:creationId xmlns:a16="http://schemas.microsoft.com/office/drawing/2014/main" id="{8699C4FD-34F0-C542-B45E-15BE71178CFE}"/>
              </a:ext>
            </a:extLst>
          </p:cNvPr>
          <p:cNvSpPr>
            <a:spLocks noGrp="1"/>
          </p:cNvSpPr>
          <p:nvPr>
            <p:ph type="body" sz="quarter" idx="3"/>
          </p:nvPr>
        </p:nvSpPr>
        <p:spPr/>
        <p:txBody>
          <a:bodyPr/>
          <a:lstStyle/>
          <a:p>
            <a:r>
              <a:rPr lang="en-US" dirty="0"/>
              <a:t>COACHEE</a:t>
            </a:r>
          </a:p>
        </p:txBody>
      </p:sp>
      <p:sp>
        <p:nvSpPr>
          <p:cNvPr id="6" name="Content Placeholder 5">
            <a:extLst>
              <a:ext uri="{FF2B5EF4-FFF2-40B4-BE49-F238E27FC236}">
                <a16:creationId xmlns:a16="http://schemas.microsoft.com/office/drawing/2014/main" id="{6CD3B99A-32DA-5849-956F-EEB33C945E9E}"/>
              </a:ext>
            </a:extLst>
          </p:cNvPr>
          <p:cNvSpPr>
            <a:spLocks noGrp="1"/>
          </p:cNvSpPr>
          <p:nvPr>
            <p:ph sz="quarter" idx="4"/>
          </p:nvPr>
        </p:nvSpPr>
        <p:spPr/>
        <p:txBody>
          <a:bodyPr>
            <a:normAutofit fontScale="92500" lnSpcReduction="10000"/>
          </a:bodyPr>
          <a:lstStyle/>
          <a:p>
            <a:r>
              <a:rPr lang="en-US" dirty="0"/>
              <a:t>Skill attainment goes up</a:t>
            </a:r>
          </a:p>
          <a:p>
            <a:r>
              <a:rPr lang="en-US" dirty="0"/>
              <a:t>Productivity met</a:t>
            </a:r>
          </a:p>
          <a:p>
            <a:r>
              <a:rPr lang="en-US" dirty="0"/>
              <a:t>Memory &amp; Concentration improve</a:t>
            </a:r>
          </a:p>
          <a:p>
            <a:r>
              <a:rPr lang="en-US" dirty="0"/>
              <a:t>Work Flow Awareness is maintained</a:t>
            </a:r>
          </a:p>
          <a:p>
            <a:r>
              <a:rPr lang="en-US" dirty="0"/>
              <a:t>Use of Accommodations is situationally appropriate</a:t>
            </a:r>
          </a:p>
          <a:p>
            <a:endParaRPr lang="en-US" dirty="0"/>
          </a:p>
        </p:txBody>
      </p:sp>
    </p:spTree>
    <p:extLst>
      <p:ext uri="{BB962C8B-B14F-4D97-AF65-F5344CB8AC3E}">
        <p14:creationId xmlns:p14="http://schemas.microsoft.com/office/powerpoint/2010/main" val="3659050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16B63-E31B-1C46-A1F0-65C4F5E17F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038600" y="1371600"/>
            <a:ext cx="4872301" cy="4595560"/>
          </a:xfrm>
          <a:prstGeom prst="rect">
            <a:avLst/>
          </a:prstGeom>
          <a:effectLst>
            <a:outerShdw blurRad="50800" dist="50800" dir="5400000" algn="ctr" rotWithShape="0">
              <a:schemeClr val="tx1">
                <a:lumMod val="50000"/>
                <a:lumOff val="50000"/>
              </a:schemeClr>
            </a:outerShdw>
          </a:effectLst>
        </p:spPr>
      </p:pic>
      <p:sp>
        <p:nvSpPr>
          <p:cNvPr id="2" name="Rectangle 1">
            <a:extLst>
              <a:ext uri="{FF2B5EF4-FFF2-40B4-BE49-F238E27FC236}">
                <a16:creationId xmlns:a16="http://schemas.microsoft.com/office/drawing/2014/main" id="{5465444D-499B-7C4F-85BC-F5311BE23A35}"/>
              </a:ext>
            </a:extLst>
          </p:cNvPr>
          <p:cNvSpPr/>
          <p:nvPr/>
        </p:nvSpPr>
        <p:spPr>
          <a:xfrm>
            <a:off x="439479" y="304800"/>
            <a:ext cx="8686800" cy="1639873"/>
          </a:xfrm>
          <a:prstGeom prst="rect">
            <a:avLst/>
          </a:prstGeom>
        </p:spPr>
        <p:txBody>
          <a:bodyPr wrap="square">
            <a:spAutoFit/>
          </a:bodyPr>
          <a:lstStyle/>
          <a:p>
            <a:pPr>
              <a:lnSpc>
                <a:spcPct val="115000"/>
              </a:lnSpc>
            </a:pPr>
            <a:r>
              <a:rPr lang="en-US" sz="3000" b="1" dirty="0">
                <a:solidFill>
                  <a:srgbClr val="0037A6"/>
                </a:solidFill>
                <a:latin typeface="Arial" panose="020B0604020202020204" pitchFamily="34" charset="0"/>
                <a:cs typeface="Arial" panose="020B0604020202020204" pitchFamily="34" charset="0"/>
              </a:rPr>
              <a:t>Please visit The Sierra Group for Workplace Coaching, Online training, Applicants and more …</a:t>
            </a:r>
            <a:endParaRPr lang="en-US" sz="3000" b="1" dirty="0">
              <a:solidFill>
                <a:srgbClr val="0037A6"/>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6466EA-DEBC-4D42-B6F4-5F00BD1688CB}"/>
              </a:ext>
            </a:extLst>
          </p:cNvPr>
          <p:cNvSpPr txBox="1"/>
          <p:nvPr/>
        </p:nvSpPr>
        <p:spPr>
          <a:xfrm>
            <a:off x="228600" y="2590800"/>
            <a:ext cx="3657600" cy="1754326"/>
          </a:xfrm>
          <a:prstGeom prst="rect">
            <a:avLst/>
          </a:prstGeom>
          <a:noFill/>
        </p:spPr>
        <p:txBody>
          <a:bodyPr wrap="square" rtlCol="0">
            <a:spAutoFit/>
          </a:bodyPr>
          <a:lstStyle/>
          <a:p>
            <a:endParaRPr lang="en-US" dirty="0">
              <a:hlinkClick r:id="rId3"/>
            </a:endParaRPr>
          </a:p>
          <a:p>
            <a:r>
              <a:rPr lang="en-US" dirty="0">
                <a:hlinkClick r:id="rId3"/>
              </a:rPr>
              <a:t>Janet.Fiore@TheSierraGroup.com</a:t>
            </a:r>
            <a:endParaRPr lang="en-US" dirty="0"/>
          </a:p>
          <a:p>
            <a:endParaRPr lang="en-US" dirty="0"/>
          </a:p>
          <a:p>
            <a:r>
              <a:rPr lang="en-US" dirty="0"/>
              <a:t>800.973.7687</a:t>
            </a:r>
          </a:p>
          <a:p>
            <a:r>
              <a:rPr lang="en-US" dirty="0" err="1"/>
              <a:t>TheSierraGroup.com</a:t>
            </a:r>
            <a:endParaRPr lang="en-US" dirty="0"/>
          </a:p>
          <a:p>
            <a:r>
              <a:rPr lang="en-US" dirty="0"/>
              <a:t> </a:t>
            </a:r>
          </a:p>
        </p:txBody>
      </p:sp>
    </p:spTree>
    <p:extLst>
      <p:ext uri="{BB962C8B-B14F-4D97-AF65-F5344CB8AC3E}">
        <p14:creationId xmlns:p14="http://schemas.microsoft.com/office/powerpoint/2010/main" val="3186181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16B63-E31B-1C46-A1F0-65C4F5E17F4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21967"/>
            <a:ext cx="9144000" cy="6378833"/>
          </a:xfrm>
          <a:prstGeom prst="rect">
            <a:avLst/>
          </a:prstGeom>
        </p:spPr>
      </p:pic>
      <p:sp>
        <p:nvSpPr>
          <p:cNvPr id="2" name="Rectangle 1">
            <a:extLst>
              <a:ext uri="{FF2B5EF4-FFF2-40B4-BE49-F238E27FC236}">
                <a16:creationId xmlns:a16="http://schemas.microsoft.com/office/drawing/2014/main" id="{5465444D-499B-7C4F-85BC-F5311BE23A35}"/>
              </a:ext>
            </a:extLst>
          </p:cNvPr>
          <p:cNvSpPr/>
          <p:nvPr/>
        </p:nvSpPr>
        <p:spPr>
          <a:xfrm>
            <a:off x="2438400" y="2209800"/>
            <a:ext cx="4267200" cy="1348318"/>
          </a:xfrm>
          <a:prstGeom prst="rect">
            <a:avLst/>
          </a:prstGeom>
        </p:spPr>
        <p:txBody>
          <a:bodyPr wrap="square">
            <a:spAutoFit/>
          </a:bodyPr>
          <a:lstStyle/>
          <a:p>
            <a:pPr>
              <a:lnSpc>
                <a:spcPct val="115000"/>
              </a:lnSpc>
            </a:pPr>
            <a:endParaRPr lang="en-US" sz="20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US"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Questions?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55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8D1A394-8683-834C-B89F-036E5ABAC734}"/>
              </a:ext>
            </a:extLst>
          </p:cNvPr>
          <p:cNvSpPr txBox="1">
            <a:spLocks/>
          </p:cNvSpPr>
          <p:nvPr/>
        </p:nvSpPr>
        <p:spPr bwMode="auto">
          <a:xfrm>
            <a:off x="457200" y="457200"/>
            <a:ext cx="8515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600" b="1" kern="1200">
                <a:solidFill>
                  <a:srgbClr val="78303C"/>
                </a:solidFill>
                <a:latin typeface="Arial" panose="020B0604020202020204" pitchFamily="34" charset="0"/>
                <a:ea typeface="Arial" panose="020B0604020202020204" pitchFamily="34" charset="0"/>
                <a:cs typeface="Arial" panose="020B0604020202020204" pitchFamily="34" charset="0"/>
              </a:defRPr>
            </a:lvl1pPr>
            <a:lvl2pPr algn="l" defTabSz="685800" rtl="0" eaLnBrk="1" fontAlgn="base" hangingPunct="1">
              <a:lnSpc>
                <a:spcPct val="90000"/>
              </a:lnSpc>
              <a:spcBef>
                <a:spcPct val="0"/>
              </a:spcBef>
              <a:spcAft>
                <a:spcPct val="0"/>
              </a:spcAft>
              <a:defRPr sz="3300" b="1">
                <a:solidFill>
                  <a:srgbClr val="853440"/>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b="1">
                <a:solidFill>
                  <a:srgbClr val="853440"/>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b="1">
                <a:solidFill>
                  <a:srgbClr val="853440"/>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b="1">
                <a:solidFill>
                  <a:srgbClr val="853440"/>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rgbClr val="853440"/>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rgbClr val="853440"/>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rgbClr val="853440"/>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rgbClr val="853440"/>
                </a:solidFill>
                <a:latin typeface="Arial" panose="020B0604020202020204" pitchFamily="34" charset="0"/>
                <a:cs typeface="Arial" panose="020B0604020202020204" pitchFamily="34" charset="0"/>
              </a:defRPr>
            </a:lvl9pPr>
          </a:lstStyle>
          <a:p>
            <a:r>
              <a:rPr lang="en-US" sz="3200" dirty="0">
                <a:solidFill>
                  <a:srgbClr val="0037A6"/>
                </a:solidFill>
              </a:rPr>
              <a:t>Janet D. Fiore, CEO</a:t>
            </a:r>
            <a:r>
              <a:rPr lang="en-US" sz="3200" b="0" dirty="0">
                <a:solidFill>
                  <a:srgbClr val="0037A6"/>
                </a:solidFill>
              </a:rPr>
              <a:t> </a:t>
            </a:r>
            <a:r>
              <a:rPr lang="en-US" sz="2000" b="0" dirty="0">
                <a:solidFill>
                  <a:srgbClr val="0037A6"/>
                </a:solidFill>
              </a:rPr>
              <a:t>– Accommodations Expert</a:t>
            </a:r>
          </a:p>
          <a:p>
            <a:br>
              <a:rPr lang="en-US" sz="600" dirty="0">
                <a:solidFill>
                  <a:prstClr val="black"/>
                </a:solidFill>
              </a:rPr>
            </a:br>
            <a:r>
              <a:rPr lang="en-US" sz="1200" dirty="0">
                <a:solidFill>
                  <a:prstClr val="black"/>
                </a:solidFill>
              </a:rPr>
              <a:t>A national authority on disability, diversity &amp; compliance policy, diversity &amp; accommodations award winner, </a:t>
            </a:r>
            <a:br>
              <a:rPr lang="en-US" sz="1200" dirty="0">
                <a:solidFill>
                  <a:prstClr val="black"/>
                </a:solidFill>
              </a:rPr>
            </a:br>
            <a:r>
              <a:rPr lang="en-US" sz="1200" dirty="0">
                <a:solidFill>
                  <a:prstClr val="black"/>
                </a:solidFill>
              </a:rPr>
              <a:t>social entrepreneur, and female executive whose own disabilities fuel her passion for workplace equality</a:t>
            </a:r>
          </a:p>
          <a:p>
            <a:r>
              <a:rPr lang="en-US" sz="2000" b="0" dirty="0"/>
              <a:t>  </a:t>
            </a:r>
          </a:p>
        </p:txBody>
      </p:sp>
      <p:cxnSp>
        <p:nvCxnSpPr>
          <p:cNvPr id="3" name="Straight Connector 2">
            <a:extLst>
              <a:ext uri="{FF2B5EF4-FFF2-40B4-BE49-F238E27FC236}">
                <a16:creationId xmlns:a16="http://schemas.microsoft.com/office/drawing/2014/main" id="{57D26083-FC98-B147-BDF4-9F2A65203784}"/>
              </a:ext>
              <a:ext uri="{C183D7F6-B498-43B3-948B-1728B52AA6E4}">
                <adec:decorative xmlns:adec="http://schemas.microsoft.com/office/drawing/2017/decorative" val="1"/>
              </a:ext>
            </a:extLst>
          </p:cNvPr>
          <p:cNvCxnSpPr/>
          <p:nvPr/>
        </p:nvCxnSpPr>
        <p:spPr>
          <a:xfrm>
            <a:off x="523875" y="1524000"/>
            <a:ext cx="809625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1753A589-4A08-854B-BF91-91CDD6D75BF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54446" y="1752600"/>
            <a:ext cx="1831554" cy="2017544"/>
          </a:xfrm>
          <a:prstGeom prst="rect">
            <a:avLst/>
          </a:prstGeom>
        </p:spPr>
      </p:pic>
      <p:pic>
        <p:nvPicPr>
          <p:cNvPr id="6" name="Picture 5" descr="CDR CERTIFICATE Seal - Blue circle with The Sierra Group logo and the letters C.,D.R. surrounded by a green circle with the words CERTIFIED DisabilityRecruiter">
            <a:extLst>
              <a:ext uri="{FF2B5EF4-FFF2-40B4-BE49-F238E27FC236}">
                <a16:creationId xmlns:a16="http://schemas.microsoft.com/office/drawing/2014/main" id="{FD8FC43F-2579-0F45-B5B7-B9C1A997D3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0545" y="3884120"/>
            <a:ext cx="645892" cy="648517"/>
          </a:xfrm>
          <a:prstGeom prst="rect">
            <a:avLst/>
          </a:prstGeom>
        </p:spPr>
      </p:pic>
      <p:pic>
        <p:nvPicPr>
          <p:cNvPr id="7" name="Picture 6" descr="Certified WBENC Women's Business Enterprise logo&#10;Rounded edge black rectangle with white middle that holds the name above.">
            <a:extLst>
              <a:ext uri="{FF2B5EF4-FFF2-40B4-BE49-F238E27FC236}">
                <a16:creationId xmlns:a16="http://schemas.microsoft.com/office/drawing/2014/main" id="{B4F97EAF-CE36-7845-9DC9-899A40244E9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3499" y="4010376"/>
            <a:ext cx="867983" cy="482213"/>
          </a:xfrm>
          <a:prstGeom prst="rect">
            <a:avLst/>
          </a:prstGeom>
        </p:spPr>
      </p:pic>
      <p:sp>
        <p:nvSpPr>
          <p:cNvPr id="8" name="TextBox 7">
            <a:extLst>
              <a:ext uri="{FF2B5EF4-FFF2-40B4-BE49-F238E27FC236}">
                <a16:creationId xmlns:a16="http://schemas.microsoft.com/office/drawing/2014/main" id="{CDEA67A7-4C57-254C-9307-7F269E3C57A8}"/>
              </a:ext>
            </a:extLst>
          </p:cNvPr>
          <p:cNvSpPr txBox="1"/>
          <p:nvPr/>
        </p:nvSpPr>
        <p:spPr>
          <a:xfrm>
            <a:off x="381000" y="4612719"/>
            <a:ext cx="2209800" cy="913070"/>
          </a:xfrm>
          <a:prstGeom prst="rect">
            <a:avLst/>
          </a:prstGeom>
          <a:noFill/>
        </p:spPr>
        <p:txBody>
          <a:bodyPr wrap="square" rtlCol="0">
            <a:spAutoFit/>
          </a:bodyPr>
          <a:lstStyle/>
          <a:p>
            <a:pPr marL="9525" indent="-9525">
              <a:spcBef>
                <a:spcPts val="1200"/>
              </a:spcBef>
            </a:pPr>
            <a:r>
              <a:rPr lang="en-US" sz="1000" b="1" dirty="0">
                <a:latin typeface="Arial" panose="020B0604020202020204" pitchFamily="34" charset="0"/>
                <a:cs typeface="Arial" panose="020B0604020202020204" pitchFamily="34" charset="0"/>
                <a:hlinkClick r:id="rId5"/>
              </a:rPr>
              <a:t>janet.fiore@thesierragroup.com</a:t>
            </a:r>
            <a:endParaRPr lang="en-US" sz="1000" b="1" dirty="0">
              <a:latin typeface="Arial" panose="020B0604020202020204" pitchFamily="34" charset="0"/>
              <a:cs typeface="Arial" panose="020B0604020202020204" pitchFamily="34" charset="0"/>
            </a:endParaRPr>
          </a:p>
          <a:p>
            <a:pPr marL="9525" indent="-9525">
              <a:spcBef>
                <a:spcPts val="1200"/>
              </a:spcBef>
            </a:pPr>
            <a:r>
              <a:rPr lang="en-US" sz="1000" dirty="0">
                <a:latin typeface="Arial" panose="020B0604020202020204" pitchFamily="34" charset="0"/>
                <a:cs typeface="Arial" panose="020B0604020202020204" pitchFamily="34" charset="0"/>
              </a:rPr>
              <a:t>800.973.7687  </a:t>
            </a:r>
          </a:p>
          <a:p>
            <a:pPr marL="9525" indent="-9525">
              <a:spcBef>
                <a:spcPts val="400"/>
              </a:spcBef>
            </a:pPr>
            <a:r>
              <a:rPr lang="en-US" sz="1000" dirty="0" err="1">
                <a:latin typeface="Arial" panose="020B0604020202020204" pitchFamily="34" charset="0"/>
                <a:cs typeface="Arial" panose="020B0604020202020204" pitchFamily="34" charset="0"/>
              </a:rPr>
              <a:t>www.thesierragroup.com</a:t>
            </a:r>
            <a:endParaRPr lang="en-US" sz="1000" dirty="0">
              <a:latin typeface="Arial" panose="020B0604020202020204" pitchFamily="34" charset="0"/>
              <a:cs typeface="Arial" panose="020B0604020202020204" pitchFamily="34" charset="0"/>
            </a:endParaRPr>
          </a:p>
          <a:p>
            <a:pPr marL="9525" indent="-9525"/>
            <a:endParaRPr lang="en-US" sz="100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5EE4F976-7F48-2441-8EB2-A420A9C986FE}"/>
              </a:ext>
            </a:extLst>
          </p:cNvPr>
          <p:cNvSpPr txBox="1">
            <a:spLocks/>
          </p:cNvSpPr>
          <p:nvPr/>
        </p:nvSpPr>
        <p:spPr>
          <a:xfrm>
            <a:off x="2577029" y="1832062"/>
            <a:ext cx="6219916" cy="3493539"/>
          </a:xfrm>
          <a:prstGeom prst="rect">
            <a:avLst/>
          </a:prstGeom>
        </p:spPr>
        <p:txBody>
          <a:bodyPr lIns="99241" tIns="49621" rIns="99241" bIns="49621">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rgbClr val="32438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32438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32438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32438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32438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5000"/>
              </a:lnSpc>
            </a:pPr>
            <a:r>
              <a:rPr lang="en-US" sz="1200" b="0" dirty="0">
                <a:solidFill>
                  <a:schemeClr val="tx1"/>
                </a:solidFill>
                <a:latin typeface="Helvetica" pitchFamily="2" charset="0"/>
                <a:cs typeface="Arial" panose="020B0604020202020204" pitchFamily="34" charset="0"/>
              </a:rPr>
              <a:t>A national authority on disability, diversity &amp; compliance policy.</a:t>
            </a:r>
          </a:p>
          <a:p>
            <a:pPr algn="just">
              <a:lnSpc>
                <a:spcPct val="95000"/>
              </a:lnSpc>
            </a:pPr>
            <a:r>
              <a:rPr lang="en-US" sz="1200" b="0" dirty="0">
                <a:solidFill>
                  <a:schemeClr val="tx1"/>
                </a:solidFill>
                <a:latin typeface="Helvetica" pitchFamily="2" charset="0"/>
                <a:cs typeface="Arial" panose="020B0604020202020204" pitchFamily="34" charset="0"/>
              </a:rPr>
              <a:t>Frequent SME in the media: Forbes, Inc. Magazine, SHRM, Business Journal.</a:t>
            </a:r>
          </a:p>
          <a:p>
            <a:pPr algn="just">
              <a:lnSpc>
                <a:spcPct val="95000"/>
              </a:lnSpc>
            </a:pPr>
            <a:r>
              <a:rPr lang="en-US" sz="1200" b="0" dirty="0">
                <a:solidFill>
                  <a:schemeClr val="tx1"/>
                </a:solidFill>
                <a:latin typeface="Helvetica" pitchFamily="2" charset="0"/>
                <a:cs typeface="Arial" panose="020B0604020202020204" pitchFamily="34" charset="0"/>
              </a:rPr>
              <a:t>Advocate on the Hill, 300+ visits to Members of Congress &amp; Administration, testified on Small Business</a:t>
            </a:r>
          </a:p>
          <a:p>
            <a:pPr algn="just">
              <a:lnSpc>
                <a:spcPct val="95000"/>
              </a:lnSpc>
            </a:pPr>
            <a:r>
              <a:rPr lang="en-US" sz="1200" b="0" dirty="0">
                <a:solidFill>
                  <a:schemeClr val="tx1"/>
                </a:solidFill>
                <a:latin typeface="Helvetica" pitchFamily="2" charset="0"/>
                <a:cs typeface="Arial" panose="020B0604020202020204" pitchFamily="34" charset="0"/>
              </a:rPr>
              <a:t>A woman, social entrepreneur, person with disabilities, and accommodations expert.</a:t>
            </a:r>
          </a:p>
          <a:p>
            <a:pPr algn="just">
              <a:lnSpc>
                <a:spcPct val="95000"/>
              </a:lnSpc>
            </a:pPr>
            <a:r>
              <a:rPr lang="en-US" sz="1200" b="0" dirty="0">
                <a:solidFill>
                  <a:schemeClr val="tx1"/>
                </a:solidFill>
                <a:latin typeface="Helvetica" pitchFamily="2" charset="0"/>
                <a:cs typeface="Arial" panose="020B0604020202020204" pitchFamily="34" charset="0"/>
              </a:rPr>
              <a:t>Has made over </a:t>
            </a:r>
            <a:r>
              <a:rPr lang="en-US" sz="1200" dirty="0">
                <a:solidFill>
                  <a:schemeClr val="tx1"/>
                </a:solidFill>
                <a:latin typeface="Helvetica" pitchFamily="2" charset="0"/>
                <a:cs typeface="Arial" panose="020B0604020202020204" pitchFamily="34" charset="0"/>
              </a:rPr>
              <a:t>10,000 workplace accommodations</a:t>
            </a:r>
          </a:p>
          <a:p>
            <a:pPr algn="just">
              <a:lnSpc>
                <a:spcPct val="95000"/>
              </a:lnSpc>
            </a:pPr>
            <a:r>
              <a:rPr lang="en-US" sz="1200" b="0" dirty="0">
                <a:solidFill>
                  <a:schemeClr val="tx1"/>
                </a:solidFill>
                <a:latin typeface="Helvetica" pitchFamily="2" charset="0"/>
                <a:cs typeface="Arial" panose="020B0604020202020204" pitchFamily="34" charset="0"/>
              </a:rPr>
              <a:t>The Sierra Group Academy trains/places approximately </a:t>
            </a:r>
            <a:r>
              <a:rPr lang="en-US" sz="1200" dirty="0">
                <a:solidFill>
                  <a:schemeClr val="tx1"/>
                </a:solidFill>
                <a:latin typeface="Helvetica" pitchFamily="2" charset="0"/>
                <a:cs typeface="Arial" panose="020B0604020202020204" pitchFamily="34" charset="0"/>
              </a:rPr>
              <a:t>300 adults with disabilities annually</a:t>
            </a:r>
            <a:r>
              <a:rPr lang="en-US" sz="1200" b="0" dirty="0">
                <a:solidFill>
                  <a:schemeClr val="tx1"/>
                </a:solidFill>
                <a:latin typeface="Helvetica" pitchFamily="2" charset="0"/>
                <a:cs typeface="Arial" panose="020B0604020202020204" pitchFamily="34" charset="0"/>
              </a:rPr>
              <a:t>.</a:t>
            </a:r>
          </a:p>
          <a:p>
            <a:pPr algn="just">
              <a:lnSpc>
                <a:spcPct val="95000"/>
              </a:lnSpc>
            </a:pPr>
            <a:r>
              <a:rPr lang="en-US" sz="1200" b="0" dirty="0">
                <a:solidFill>
                  <a:schemeClr val="tx1"/>
                </a:solidFill>
                <a:latin typeface="Helvetica" pitchFamily="2" charset="0"/>
                <a:cs typeface="Arial" panose="020B0604020202020204" pitchFamily="34" charset="0"/>
              </a:rPr>
              <a:t>Runs </a:t>
            </a:r>
            <a:r>
              <a:rPr lang="en-US" sz="1200" dirty="0" err="1">
                <a:solidFill>
                  <a:schemeClr val="tx1"/>
                </a:solidFill>
                <a:latin typeface="Helvetica" pitchFamily="2" charset="0"/>
                <a:cs typeface="Arial" panose="020B0604020202020204" pitchFamily="34" charset="0"/>
              </a:rPr>
              <a:t>RecruitDisablity.org</a:t>
            </a:r>
            <a:r>
              <a:rPr lang="en-US" sz="1200" b="0" dirty="0">
                <a:solidFill>
                  <a:schemeClr val="tx1"/>
                </a:solidFill>
                <a:latin typeface="Helvetica" pitchFamily="2" charset="0"/>
                <a:cs typeface="Arial" panose="020B0604020202020204" pitchFamily="34" charset="0"/>
              </a:rPr>
              <a:t>, premier job board matching people with disabilities with employment</a:t>
            </a:r>
          </a:p>
          <a:p>
            <a:pPr>
              <a:lnSpc>
                <a:spcPct val="95000"/>
              </a:lnSpc>
            </a:pPr>
            <a:r>
              <a:rPr lang="en-US" sz="1200" b="0" dirty="0">
                <a:solidFill>
                  <a:schemeClr val="tx1"/>
                </a:solidFill>
                <a:latin typeface="Helvetica" pitchFamily="2" charset="0"/>
                <a:cs typeface="Arial" panose="020B0604020202020204" pitchFamily="34" charset="0"/>
              </a:rPr>
              <a:t>Responding to corporate demand for practical skills/certification, Janet released an online course that provides step by step tools for business professionals to grow their skills as a </a:t>
            </a:r>
            <a:r>
              <a:rPr lang="en-US" sz="1200" dirty="0">
                <a:solidFill>
                  <a:schemeClr val="tx1"/>
                </a:solidFill>
                <a:latin typeface="Helvetica" pitchFamily="2" charset="0"/>
                <a:cs typeface="Arial" panose="020B0604020202020204" pitchFamily="34" charset="0"/>
              </a:rPr>
              <a:t>CERTIFIED </a:t>
            </a:r>
            <a:r>
              <a:rPr lang="en-US" sz="1200" dirty="0" err="1">
                <a:solidFill>
                  <a:schemeClr val="tx1"/>
                </a:solidFill>
                <a:latin typeface="Helvetica" pitchFamily="2" charset="0"/>
                <a:cs typeface="Arial" panose="020B0604020202020204" pitchFamily="34" charset="0"/>
              </a:rPr>
              <a:t>DisabilityRecruiter</a:t>
            </a:r>
            <a:r>
              <a:rPr lang="en-US" sz="1200" dirty="0">
                <a:solidFill>
                  <a:schemeClr val="tx1"/>
                </a:solidFill>
                <a:latin typeface="Helvetica" pitchFamily="2" charset="0"/>
                <a:cs typeface="Arial" panose="020B0604020202020204" pitchFamily="34" charset="0"/>
              </a:rPr>
              <a:t>©</a:t>
            </a:r>
          </a:p>
          <a:p>
            <a:pPr>
              <a:lnSpc>
                <a:spcPct val="95000"/>
              </a:lnSpc>
            </a:pPr>
            <a:r>
              <a:rPr lang="en-US" sz="1200" dirty="0">
                <a:solidFill>
                  <a:schemeClr val="tx1"/>
                </a:solidFill>
                <a:latin typeface="Arial" panose="020B0604020202020204" pitchFamily="34" charset="0"/>
                <a:cs typeface="Arial" panose="020B0604020202020204" pitchFamily="34" charset="0"/>
              </a:rPr>
              <a:t>Highlighted corporate clients include:</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Comcast | Tiffany &amp; Company | Aetna | Toyota | FedEx Verizon Media Independence Blue Cross | MidAtlantic ADA Center  |  Capital One</a:t>
            </a:r>
          </a:p>
          <a:p>
            <a:pPr>
              <a:lnSpc>
                <a:spcPct val="95000"/>
              </a:lnSpc>
            </a:pPr>
            <a:endParaRPr lang="en-US" sz="1200" dirty="0">
              <a:solidFill>
                <a:schemeClr val="tx1"/>
              </a:solidFill>
              <a:latin typeface="Helvetica" pitchFamily="2" charset="0"/>
              <a:cs typeface="Arial" panose="020B0604020202020204" pitchFamily="34" charset="0"/>
            </a:endParaRPr>
          </a:p>
        </p:txBody>
      </p:sp>
      <p:sp>
        <p:nvSpPr>
          <p:cNvPr id="11" name="TextBox 10">
            <a:extLst>
              <a:ext uri="{FF2B5EF4-FFF2-40B4-BE49-F238E27FC236}">
                <a16:creationId xmlns:a16="http://schemas.microsoft.com/office/drawing/2014/main" id="{D5E8A7C9-751A-C742-A38D-B9A8F6642D1C}"/>
              </a:ext>
            </a:extLst>
          </p:cNvPr>
          <p:cNvSpPr txBox="1"/>
          <p:nvPr/>
        </p:nvSpPr>
        <p:spPr>
          <a:xfrm>
            <a:off x="2721058" y="5213869"/>
            <a:ext cx="4441742" cy="929902"/>
          </a:xfrm>
          <a:prstGeom prst="rect">
            <a:avLst/>
          </a:prstGeom>
          <a:noFill/>
        </p:spPr>
        <p:txBody>
          <a:bodyPr wrap="square" lIns="91407" tIns="45704" rIns="91407" bIns="45704" rtlCol="0">
            <a:spAutoFit/>
          </a:bodyPr>
          <a:lstStyle/>
          <a:p>
            <a:pPr>
              <a:spcBef>
                <a:spcPts val="1080"/>
              </a:spcBef>
            </a:pPr>
            <a:r>
              <a:rPr lang="en-US" i="1" dirty="0">
                <a:latin typeface="Helvetica" pitchFamily="2" charset="0"/>
                <a:cs typeface="Arial" panose="020B0604020202020204" pitchFamily="34" charset="0"/>
              </a:rPr>
              <a:t>“Together, we are driving up employment for Americans with Disabilities”</a:t>
            </a:r>
          </a:p>
          <a:p>
            <a:pPr>
              <a:lnSpc>
                <a:spcPct val="75000"/>
              </a:lnSpc>
              <a:spcBef>
                <a:spcPts val="480"/>
              </a:spcBef>
            </a:pPr>
            <a:endParaRPr lang="en-US" dirty="0">
              <a:solidFill>
                <a:srgbClr val="32438B"/>
              </a:solidFill>
              <a:latin typeface="Helvetica" pitchFamily="2" charset="0"/>
              <a:cs typeface="Arial" panose="020B0604020202020204" pitchFamily="34" charset="0"/>
            </a:endParaRPr>
          </a:p>
        </p:txBody>
      </p:sp>
    </p:spTree>
    <p:extLst>
      <p:ext uri="{BB962C8B-B14F-4D97-AF65-F5344CB8AC3E}">
        <p14:creationId xmlns:p14="http://schemas.microsoft.com/office/powerpoint/2010/main" val="1611705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5444D-499B-7C4F-85BC-F5311BE23A35}"/>
              </a:ext>
            </a:extLst>
          </p:cNvPr>
          <p:cNvSpPr/>
          <p:nvPr/>
        </p:nvSpPr>
        <p:spPr>
          <a:xfrm>
            <a:off x="457200" y="533400"/>
            <a:ext cx="4267200" cy="6197274"/>
          </a:xfrm>
          <a:prstGeom prst="rect">
            <a:avLst/>
          </a:prstGeom>
        </p:spPr>
        <p:txBody>
          <a:bodyPr wrap="square">
            <a:spAutoFit/>
          </a:bodyPr>
          <a:lstStyle/>
          <a:p>
            <a:pPr>
              <a:lnSpc>
                <a:spcPct val="115000"/>
              </a:lnSpc>
            </a:pPr>
            <a:r>
              <a:rPr lang="en-US" sz="3200" b="1" dirty="0">
                <a:solidFill>
                  <a:srgbClr val="0037A6"/>
                </a:solidFill>
                <a:latin typeface="Arial" panose="020B0604020202020204" pitchFamily="34" charset="0"/>
                <a:ea typeface="Calibri" panose="020F0502020204030204" pitchFamily="34" charset="0"/>
                <a:cs typeface="Times New Roman" panose="02020603050405020304" pitchFamily="18" charset="0"/>
              </a:rPr>
              <a:t>Learning Objectives</a:t>
            </a:r>
          </a:p>
          <a:p>
            <a:pPr marL="342900" indent="-342900">
              <a:lnSpc>
                <a:spcPct val="115000"/>
              </a:lnSpc>
              <a:buFont typeface="Arial" panose="020B0604020202020204" pitchFamily="34" charset="0"/>
              <a:buChar char="•"/>
            </a:pPr>
            <a:r>
              <a:rPr lang="en-U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Debunk the MYSTERY of Competing Roles and Responsibilities </a:t>
            </a:r>
            <a:endParaRPr lang="en-US" sz="20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How to Support both Employer &amp; Employee</a:t>
            </a:r>
          </a:p>
          <a:p>
            <a:pPr marL="342900" indent="-342900">
              <a:lnSpc>
                <a:spcPct val="115000"/>
              </a:lnSpc>
              <a:buFont typeface="Arial" panose="020B0604020202020204" pitchFamily="34" charset="0"/>
              <a:buChar char="•"/>
            </a:pPr>
            <a:r>
              <a:rPr lang="en-US"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Benefits of Onsite vs. Remote  Job Coaching</a:t>
            </a:r>
          </a:p>
          <a:p>
            <a:pPr marL="342900" indent="-342900">
              <a:lnSpc>
                <a:spcPct val="115000"/>
              </a:lnSpc>
              <a:buFont typeface="Arial" panose="020B0604020202020204" pitchFamily="34" charset="0"/>
              <a:buChar char="•"/>
            </a:pPr>
            <a:r>
              <a:rPr lang="en-US"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Coaching for Skill Gaps,  Behavior Modification, &amp; Accommodation Utilization </a:t>
            </a:r>
          </a:p>
          <a:p>
            <a:pPr marL="342900" indent="-342900">
              <a:lnSpc>
                <a:spcPct val="115000"/>
              </a:lnSpc>
              <a:buFont typeface="Arial" panose="020B0604020202020204" pitchFamily="34" charset="0"/>
              <a:buChar char="•"/>
            </a:pPr>
            <a:r>
              <a:rPr lang="en-US"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How to Combine </a:t>
            </a:r>
          </a:p>
          <a:p>
            <a:pPr marL="800100" lvl="1" indent="-342900">
              <a:lnSpc>
                <a:spcPct val="115000"/>
              </a:lnSpc>
              <a:buFont typeface="Arial" panose="020B0604020202020204" pitchFamily="34" charset="0"/>
              <a:buChar char="•"/>
            </a:pP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Human Factors</a:t>
            </a:r>
          </a:p>
          <a:p>
            <a:pPr marL="800100" lvl="1" indent="-342900">
              <a:lnSpc>
                <a:spcPct val="115000"/>
              </a:lnSpc>
              <a:buFont typeface="Arial" panose="020B0604020202020204" pitchFamily="34" charset="0"/>
              <a:buChar char="•"/>
            </a:pP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Technology, and</a:t>
            </a:r>
          </a:p>
          <a:p>
            <a:pPr marL="800100" lvl="1" indent="-342900">
              <a:lnSpc>
                <a:spcPct val="115000"/>
              </a:lnSpc>
              <a:buFont typeface="Arial" panose="020B0604020202020204" pitchFamily="34" charset="0"/>
              <a:buChar char="•"/>
            </a:pP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Teams</a:t>
            </a:r>
          </a:p>
          <a:p>
            <a:pPr marL="800100" lvl="1" indent="-342900">
              <a:lnSpc>
                <a:spcPct val="115000"/>
              </a:lnSpc>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EA16B63-E31B-1C46-A1F0-65C4F5E17F4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a:xfrm>
            <a:off x="4953000" y="1295400"/>
            <a:ext cx="3812662" cy="3710123"/>
          </a:xfrm>
          <a:prstGeom prst="rect">
            <a:avLst/>
          </a:prstGeom>
        </p:spPr>
      </p:pic>
    </p:spTree>
    <p:extLst>
      <p:ext uri="{BB962C8B-B14F-4D97-AF65-F5344CB8AC3E}">
        <p14:creationId xmlns:p14="http://schemas.microsoft.com/office/powerpoint/2010/main" val="1263360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8D7AEC-28D8-444E-B437-D3260CBF7798}"/>
              </a:ext>
            </a:extLst>
          </p:cNvPr>
          <p:cNvSpPr/>
          <p:nvPr/>
        </p:nvSpPr>
        <p:spPr>
          <a:xfrm>
            <a:off x="661012" y="152400"/>
            <a:ext cx="7568588" cy="1176797"/>
          </a:xfrm>
          <a:prstGeom prst="rect">
            <a:avLst/>
          </a:prstGeom>
        </p:spPr>
        <p:txBody>
          <a:bodyPr wrap="square">
            <a:spAutoFit/>
          </a:bodyPr>
          <a:lstStyle/>
          <a:p>
            <a:pPr>
              <a:lnSpc>
                <a:spcPct val="115000"/>
              </a:lnSpc>
            </a:pPr>
            <a:r>
              <a:rPr lang="en-US" sz="3200" b="1" dirty="0">
                <a:solidFill>
                  <a:srgbClr val="0037A6"/>
                </a:solidFill>
                <a:latin typeface="Arial" panose="020B0604020202020204" pitchFamily="34" charset="0"/>
                <a:cs typeface="Times New Roman" panose="02020603050405020304" pitchFamily="18" charset="0"/>
              </a:rPr>
              <a:t>Who Uses a Job Coach, Why &amp; How Does it Happen</a:t>
            </a:r>
          </a:p>
        </p:txBody>
      </p:sp>
      <p:sp>
        <p:nvSpPr>
          <p:cNvPr id="4" name="TextBox 3">
            <a:extLst>
              <a:ext uri="{FF2B5EF4-FFF2-40B4-BE49-F238E27FC236}">
                <a16:creationId xmlns:a16="http://schemas.microsoft.com/office/drawing/2014/main" id="{72F29AD4-9933-7C42-8491-2FFF91326B29}"/>
              </a:ext>
            </a:extLst>
          </p:cNvPr>
          <p:cNvSpPr txBox="1"/>
          <p:nvPr/>
        </p:nvSpPr>
        <p:spPr>
          <a:xfrm>
            <a:off x="2819400" y="1219201"/>
            <a:ext cx="5943600" cy="1058453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WHO: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Entry Level Employees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Career Professionals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WHY: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To Develop and Maintain Skills of the Job</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HOW:</a:t>
            </a:r>
          </a:p>
          <a:p>
            <a:r>
              <a:rPr lang="en-US" sz="2800" dirty="0">
                <a:latin typeface="Arial" panose="020B0604020202020204" pitchFamily="34" charset="0"/>
                <a:cs typeface="Arial" panose="020B0604020202020204" pitchFamily="34" charset="0"/>
              </a:rPr>
              <a:t>Coaches are hired by Employer, or State </a:t>
            </a:r>
            <a:r>
              <a:rPr lang="en-US" sz="2800" dirty="0" err="1">
                <a:latin typeface="Arial" panose="020B0604020202020204" pitchFamily="34" charset="0"/>
                <a:cs typeface="Arial" panose="020B0604020202020204" pitchFamily="34" charset="0"/>
              </a:rPr>
              <a:t>Voc</a:t>
            </a:r>
            <a:r>
              <a:rPr lang="en-US" sz="2800" dirty="0">
                <a:latin typeface="Arial" panose="020B0604020202020204" pitchFamily="34" charset="0"/>
                <a:cs typeface="Arial" panose="020B0604020202020204" pitchFamily="34" charset="0"/>
              </a:rPr>
              <a:t> Rehab Agency</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2"/>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6" name="Picture 1">
            <a:extLst>
              <a:ext uri="{FF2B5EF4-FFF2-40B4-BE49-F238E27FC236}">
                <a16:creationId xmlns:a16="http://schemas.microsoft.com/office/drawing/2014/main" id="{89E3A2CA-7A6A-4E1F-83E4-8F8BB71E4F5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69" y="2647950"/>
            <a:ext cx="23320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80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2346-5B91-114D-8578-DF5E5E82D511}"/>
              </a:ext>
            </a:extLst>
          </p:cNvPr>
          <p:cNvSpPr>
            <a:spLocks noGrp="1"/>
          </p:cNvSpPr>
          <p:nvPr>
            <p:ph type="title"/>
          </p:nvPr>
        </p:nvSpPr>
        <p:spPr/>
        <p:txBody>
          <a:bodyPr/>
          <a:lstStyle/>
          <a:p>
            <a:r>
              <a:rPr lang="en-US" dirty="0"/>
              <a:t>Dual Role of the Coach </a:t>
            </a:r>
          </a:p>
        </p:txBody>
      </p:sp>
      <p:sp>
        <p:nvSpPr>
          <p:cNvPr id="3" name="Content Placeholder 2">
            <a:extLst>
              <a:ext uri="{FF2B5EF4-FFF2-40B4-BE49-F238E27FC236}">
                <a16:creationId xmlns:a16="http://schemas.microsoft.com/office/drawing/2014/main" id="{979442A3-B488-1F4A-B71D-EBED53653794}"/>
              </a:ext>
            </a:extLst>
          </p:cNvPr>
          <p:cNvSpPr>
            <a:spLocks noGrp="1"/>
          </p:cNvSpPr>
          <p:nvPr>
            <p:ph sz="half" idx="1"/>
          </p:nvPr>
        </p:nvSpPr>
        <p:spPr/>
        <p:txBody>
          <a:bodyPr>
            <a:normAutofit fontScale="92500"/>
          </a:bodyPr>
          <a:lstStyle/>
          <a:p>
            <a:r>
              <a:rPr lang="en-US" dirty="0"/>
              <a:t>Employer Need During Onboarding &amp; Retention</a:t>
            </a:r>
          </a:p>
          <a:p>
            <a:pPr marL="0" indent="0">
              <a:buNone/>
            </a:pPr>
            <a:endParaRPr lang="en-US" dirty="0"/>
          </a:p>
          <a:p>
            <a:pPr lvl="1"/>
            <a:endParaRPr lang="en-US" sz="2800" dirty="0"/>
          </a:p>
          <a:p>
            <a:r>
              <a:rPr lang="en-US" dirty="0"/>
              <a:t>Duties of job learned and performed to meet quality and productivity  standard</a:t>
            </a:r>
          </a:p>
          <a:p>
            <a:pPr lvl="1"/>
            <a:endParaRPr lang="en-US" dirty="0"/>
          </a:p>
        </p:txBody>
      </p:sp>
      <p:sp>
        <p:nvSpPr>
          <p:cNvPr id="4" name="Content Placeholder 3">
            <a:extLst>
              <a:ext uri="{FF2B5EF4-FFF2-40B4-BE49-F238E27FC236}">
                <a16:creationId xmlns:a16="http://schemas.microsoft.com/office/drawing/2014/main" id="{FAA1A2E5-CBF8-6047-B8C5-C85D53CE4438}"/>
              </a:ext>
            </a:extLst>
          </p:cNvPr>
          <p:cNvSpPr>
            <a:spLocks noGrp="1"/>
          </p:cNvSpPr>
          <p:nvPr>
            <p:ph sz="half" idx="2"/>
          </p:nvPr>
        </p:nvSpPr>
        <p:spPr/>
        <p:txBody>
          <a:bodyPr>
            <a:normAutofit fontScale="92500"/>
          </a:bodyPr>
          <a:lstStyle/>
          <a:p>
            <a:r>
              <a:rPr lang="en-US" dirty="0"/>
              <a:t>Employee’s Potential Needs During Onboarding &amp; Retention</a:t>
            </a:r>
          </a:p>
          <a:p>
            <a:endParaRPr lang="en-US" dirty="0"/>
          </a:p>
          <a:p>
            <a:r>
              <a:rPr lang="en-US" dirty="0"/>
              <a:t>Extra time to learn</a:t>
            </a:r>
          </a:p>
          <a:p>
            <a:r>
              <a:rPr lang="en-US" dirty="0"/>
              <a:t>Extra assistance via a coach during training</a:t>
            </a:r>
          </a:p>
          <a:p>
            <a:r>
              <a:rPr lang="en-US" dirty="0"/>
              <a:t>Skill Mastery, Behavioral Adaptation, &amp; Accommodation Use</a:t>
            </a:r>
          </a:p>
          <a:p>
            <a:pPr lvl="1"/>
            <a:endParaRPr lang="en-US" dirty="0"/>
          </a:p>
          <a:p>
            <a:pPr lvl="1"/>
            <a:endParaRPr lang="en-US" dirty="0"/>
          </a:p>
        </p:txBody>
      </p:sp>
    </p:spTree>
    <p:extLst>
      <p:ext uri="{BB962C8B-B14F-4D97-AF65-F5344CB8AC3E}">
        <p14:creationId xmlns:p14="http://schemas.microsoft.com/office/powerpoint/2010/main" val="801044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24D7-8C62-C647-AAFB-679A43C7A5F2}"/>
              </a:ext>
            </a:extLst>
          </p:cNvPr>
          <p:cNvSpPr>
            <a:spLocks noGrp="1"/>
          </p:cNvSpPr>
          <p:nvPr>
            <p:ph type="title"/>
          </p:nvPr>
        </p:nvSpPr>
        <p:spPr/>
        <p:txBody>
          <a:bodyPr/>
          <a:lstStyle/>
          <a:p>
            <a:r>
              <a:rPr lang="en-US" dirty="0"/>
              <a:t>Success Factors</a:t>
            </a:r>
          </a:p>
        </p:txBody>
      </p:sp>
      <p:sp>
        <p:nvSpPr>
          <p:cNvPr id="3" name="Content Placeholder 2">
            <a:extLst>
              <a:ext uri="{FF2B5EF4-FFF2-40B4-BE49-F238E27FC236}">
                <a16:creationId xmlns:a16="http://schemas.microsoft.com/office/drawing/2014/main" id="{335DA892-7094-AF4C-98AD-62DB9F7314D6}"/>
              </a:ext>
            </a:extLst>
          </p:cNvPr>
          <p:cNvSpPr>
            <a:spLocks noGrp="1"/>
          </p:cNvSpPr>
          <p:nvPr>
            <p:ph idx="1"/>
          </p:nvPr>
        </p:nvSpPr>
        <p:spPr/>
        <p:txBody>
          <a:bodyPr>
            <a:normAutofit fontScale="77500" lnSpcReduction="20000"/>
          </a:bodyPr>
          <a:lstStyle/>
          <a:p>
            <a:r>
              <a:rPr lang="en-US" sz="2800" dirty="0"/>
              <a:t>Communication</a:t>
            </a:r>
          </a:p>
          <a:p>
            <a:pPr lvl="1"/>
            <a:r>
              <a:rPr lang="en-US" sz="2800" dirty="0"/>
              <a:t>Three way, open and inclusive of employer, employee and the support person/coach</a:t>
            </a:r>
          </a:p>
          <a:p>
            <a:endParaRPr lang="en-US" sz="2800" dirty="0"/>
          </a:p>
          <a:p>
            <a:r>
              <a:rPr lang="en-US" sz="2800" dirty="0"/>
              <a:t>Outcomes</a:t>
            </a:r>
          </a:p>
          <a:p>
            <a:pPr lvl="1"/>
            <a:r>
              <a:rPr lang="en-US" sz="2800" dirty="0"/>
              <a:t>Three way:  the coach sees ensures that the duties of the job are carried out to the employer’s expectations; and that the employee is on a path to do the job independent of the coach</a:t>
            </a:r>
          </a:p>
          <a:p>
            <a:endParaRPr lang="en-US" sz="2800" dirty="0"/>
          </a:p>
          <a:p>
            <a:r>
              <a:rPr lang="en-US" sz="2800" dirty="0"/>
              <a:t>Perceptions</a:t>
            </a:r>
          </a:p>
          <a:p>
            <a:pPr lvl="1"/>
            <a:r>
              <a:rPr lang="en-US" sz="2800" dirty="0"/>
              <a:t>Three way:  the coach ensures that the employer and the employee feel valued and assisted via the addition of the coach at the workplace</a:t>
            </a:r>
          </a:p>
          <a:p>
            <a:pPr lvl="1"/>
            <a:endParaRPr lang="en-US" dirty="0"/>
          </a:p>
          <a:p>
            <a:pPr lvl="1"/>
            <a:endParaRPr lang="en-US" dirty="0"/>
          </a:p>
        </p:txBody>
      </p:sp>
    </p:spTree>
    <p:extLst>
      <p:ext uri="{BB962C8B-B14F-4D97-AF65-F5344CB8AC3E}">
        <p14:creationId xmlns:p14="http://schemas.microsoft.com/office/powerpoint/2010/main" val="4009813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6427E-D3E5-F74E-B75C-6A9290456C6E}"/>
              </a:ext>
            </a:extLst>
          </p:cNvPr>
          <p:cNvSpPr>
            <a:spLocks noGrp="1"/>
          </p:cNvSpPr>
          <p:nvPr>
            <p:ph idx="1"/>
          </p:nvPr>
        </p:nvSpPr>
        <p:spPr>
          <a:xfrm>
            <a:off x="457490" y="1600200"/>
            <a:ext cx="8229023" cy="4267199"/>
          </a:xfrm>
        </p:spPr>
        <p:txBody>
          <a:bodyPr>
            <a:normAutofit/>
          </a:bodyPr>
          <a:lstStyle/>
          <a:p>
            <a:r>
              <a:rPr lang="en-US" dirty="0"/>
              <a:t>Young man on the autism spectrum works stocking shelves at a small pharmacy in greeting- card/novelty paper department</a:t>
            </a:r>
          </a:p>
          <a:p>
            <a:r>
              <a:rPr lang="en-US" dirty="0"/>
              <a:t>Duties shifted from stocking only to include cash register coverage as needed</a:t>
            </a:r>
          </a:p>
          <a:p>
            <a:r>
              <a:rPr lang="en-US" dirty="0"/>
              <a:t>OBSTACLES: </a:t>
            </a:r>
          </a:p>
          <a:p>
            <a:pPr lvl="1"/>
            <a:r>
              <a:rPr lang="en-US" dirty="0"/>
              <a:t>Learn the cash register</a:t>
            </a:r>
          </a:p>
          <a:p>
            <a:pPr lvl="1"/>
            <a:r>
              <a:rPr lang="en-US" dirty="0"/>
              <a:t>Learn flexibility of stopping and starting mid-task</a:t>
            </a:r>
          </a:p>
        </p:txBody>
      </p:sp>
      <p:sp>
        <p:nvSpPr>
          <p:cNvPr id="3" name="Title 2">
            <a:extLst>
              <a:ext uri="{FF2B5EF4-FFF2-40B4-BE49-F238E27FC236}">
                <a16:creationId xmlns:a16="http://schemas.microsoft.com/office/drawing/2014/main" id="{A126028D-8F24-1D44-844F-709099EF606C}"/>
              </a:ext>
            </a:extLst>
          </p:cNvPr>
          <p:cNvSpPr>
            <a:spLocks noGrp="1"/>
          </p:cNvSpPr>
          <p:nvPr>
            <p:ph type="title"/>
          </p:nvPr>
        </p:nvSpPr>
        <p:spPr>
          <a:xfrm>
            <a:off x="457490" y="76200"/>
            <a:ext cx="8229023" cy="1524000"/>
          </a:xfrm>
        </p:spPr>
        <p:txBody>
          <a:bodyPr>
            <a:normAutofit fontScale="90000"/>
          </a:bodyPr>
          <a:lstStyle/>
          <a:p>
            <a:r>
              <a:rPr lang="en-US" dirty="0"/>
              <a:t>Scenario 1 – Entry Level Retail Job, requires “job save” coaching when duties are expanded </a:t>
            </a:r>
          </a:p>
        </p:txBody>
      </p:sp>
    </p:spTree>
    <p:extLst>
      <p:ext uri="{BB962C8B-B14F-4D97-AF65-F5344CB8AC3E}">
        <p14:creationId xmlns:p14="http://schemas.microsoft.com/office/powerpoint/2010/main" val="280474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25D7-8764-0F45-91B0-D9C5149C4EA6}"/>
              </a:ext>
            </a:extLst>
          </p:cNvPr>
          <p:cNvSpPr>
            <a:spLocks noGrp="1"/>
          </p:cNvSpPr>
          <p:nvPr>
            <p:ph type="title"/>
          </p:nvPr>
        </p:nvSpPr>
        <p:spPr/>
        <p:txBody>
          <a:bodyPr>
            <a:normAutofit fontScale="90000"/>
          </a:bodyPr>
          <a:lstStyle/>
          <a:p>
            <a:br>
              <a:rPr lang="en-US" dirty="0"/>
            </a:br>
            <a:r>
              <a:rPr lang="en-US" dirty="0"/>
              <a:t>Scenario 1, solution REMOTE vs ONSITE </a:t>
            </a:r>
            <a:br>
              <a:rPr lang="en-US" dirty="0"/>
            </a:br>
            <a:r>
              <a:rPr lang="en-US" dirty="0"/>
              <a:t>Hybrid Coaching Modalities</a:t>
            </a:r>
            <a:br>
              <a:rPr lang="en-US" dirty="0"/>
            </a:br>
            <a:endParaRPr lang="en-US" dirty="0"/>
          </a:p>
        </p:txBody>
      </p:sp>
      <p:sp>
        <p:nvSpPr>
          <p:cNvPr id="3" name="Content Placeholder 2">
            <a:extLst>
              <a:ext uri="{FF2B5EF4-FFF2-40B4-BE49-F238E27FC236}">
                <a16:creationId xmlns:a16="http://schemas.microsoft.com/office/drawing/2014/main" id="{B5C2F63B-43E9-F34F-ADBF-B15035E39F4C}"/>
              </a:ext>
            </a:extLst>
          </p:cNvPr>
          <p:cNvSpPr>
            <a:spLocks noGrp="1"/>
          </p:cNvSpPr>
          <p:nvPr>
            <p:ph idx="1"/>
          </p:nvPr>
        </p:nvSpPr>
        <p:spPr/>
        <p:txBody>
          <a:bodyPr>
            <a:normAutofit fontScale="92500" lnSpcReduction="20000"/>
          </a:bodyPr>
          <a:lstStyle/>
          <a:p>
            <a:r>
              <a:rPr lang="en-US" dirty="0"/>
              <a:t>Cognitive Strategies:  Job of stocking will never be done, always new inventory, and register coverage varies with foot traffic, etc.</a:t>
            </a:r>
          </a:p>
          <a:p>
            <a:pPr lvl="1"/>
            <a:r>
              <a:rPr lang="en-US" dirty="0"/>
              <a:t>Always do what my boss asks even when other work is not complete</a:t>
            </a:r>
          </a:p>
          <a:p>
            <a:pPr lvl="1"/>
            <a:r>
              <a:rPr lang="en-US" dirty="0"/>
              <a:t>Coaching onsite and between shifts regarding flexibility/frustration</a:t>
            </a:r>
          </a:p>
          <a:p>
            <a:endParaRPr lang="en-US" dirty="0"/>
          </a:p>
          <a:p>
            <a:r>
              <a:rPr lang="en-US" dirty="0"/>
              <a:t>Skill development:  Learn how to operate register, count out change, etc. </a:t>
            </a:r>
          </a:p>
          <a:p>
            <a:pPr lvl="1"/>
            <a:r>
              <a:rPr lang="en-US" dirty="0"/>
              <a:t>Practice, develop muscle memory</a:t>
            </a:r>
          </a:p>
        </p:txBody>
      </p:sp>
    </p:spTree>
    <p:extLst>
      <p:ext uri="{BB962C8B-B14F-4D97-AF65-F5344CB8AC3E}">
        <p14:creationId xmlns:p14="http://schemas.microsoft.com/office/powerpoint/2010/main" val="1613406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16B63-E31B-1C46-A1F0-65C4F5E17F4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9143999" cy="6400800"/>
          </a:xfrm>
          <a:prstGeom prst="rect">
            <a:avLst/>
          </a:prstGeom>
        </p:spPr>
      </p:pic>
      <p:sp>
        <p:nvSpPr>
          <p:cNvPr id="2" name="Rectangle 1">
            <a:extLst>
              <a:ext uri="{FF2B5EF4-FFF2-40B4-BE49-F238E27FC236}">
                <a16:creationId xmlns:a16="http://schemas.microsoft.com/office/drawing/2014/main" id="{5465444D-499B-7C4F-85BC-F5311BE23A35}"/>
              </a:ext>
            </a:extLst>
          </p:cNvPr>
          <p:cNvSpPr/>
          <p:nvPr/>
        </p:nvSpPr>
        <p:spPr>
          <a:xfrm>
            <a:off x="2209799" y="1981200"/>
            <a:ext cx="4724400" cy="1754776"/>
          </a:xfrm>
          <a:prstGeom prst="rect">
            <a:avLst/>
          </a:prstGeom>
        </p:spPr>
        <p:txBody>
          <a:bodyPr wrap="square">
            <a:spAutoFit/>
          </a:bodyPr>
          <a:lstStyle/>
          <a:p>
            <a:pPr algn="ctr">
              <a:lnSpc>
                <a:spcPct val="115000"/>
              </a:lnSpc>
            </a:pPr>
            <a:r>
              <a:rPr lang="en-US"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Let’s have </a:t>
            </a:r>
          </a:p>
          <a:p>
            <a:pPr algn="ctr">
              <a:lnSpc>
                <a:spcPct val="115000"/>
              </a:lnSpc>
            </a:pPr>
            <a:r>
              <a:rPr lang="en-US"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conversation about this.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3604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erra AT Fair 10-11-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Sierra AT Fair 10-11-19</Template>
  <TotalTime>408</TotalTime>
  <Words>1096</Words>
  <Application>Microsoft Office PowerPoint</Application>
  <PresentationFormat>On-screen Show (4:3)</PresentationFormat>
  <Paragraphs>162</Paragraphs>
  <Slides>19</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Helvetica</vt:lpstr>
      <vt:lpstr>Sierra AT Fair 10-11-19</vt:lpstr>
      <vt:lpstr>Custom Design</vt:lpstr>
      <vt:lpstr>1_Custom Design</vt:lpstr>
      <vt:lpstr>Effective Use of a Support Person – Job Coach in the Workplace     Janet D. Fiore, The Sierra Group Anne Hirsh, Job Accommodation Network  </vt:lpstr>
      <vt:lpstr>PowerPoint Presentation</vt:lpstr>
      <vt:lpstr>PowerPoint Presentation</vt:lpstr>
      <vt:lpstr>PowerPoint Presentation</vt:lpstr>
      <vt:lpstr>Dual Role of the Coach </vt:lpstr>
      <vt:lpstr>Success Factors</vt:lpstr>
      <vt:lpstr>Scenario 1 – Entry Level Retail Job, requires “job save” coaching when duties are expanded </vt:lpstr>
      <vt:lpstr> Scenario 1, solution REMOTE vs ONSITE  Hybrid Coaching Modalities </vt:lpstr>
      <vt:lpstr>PowerPoint Presentation</vt:lpstr>
      <vt:lpstr> Scenario 1, cont.  Hybrid Coaching Modalities, cont. </vt:lpstr>
      <vt:lpstr>PowerPoint Presentation</vt:lpstr>
      <vt:lpstr>Scenario 2. – Skill Mastery Requires Extra Practice &amp; Assistive Technology Use  Call Center Setting</vt:lpstr>
      <vt:lpstr>PowerPoint Presentation</vt:lpstr>
      <vt:lpstr>Scenario 3 – Research &amp; Design Professional Needs Job Coach for Human Factors during return-to-work post psychological trauma </vt:lpstr>
      <vt:lpstr>PowerPoint Presentation</vt:lpstr>
      <vt:lpstr>Where and How Effective Job Coaching Happens is: </vt:lpstr>
      <vt:lpstr>Results of Effective  Use of Job Coach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Hampton</dc:creator>
  <cp:lastModifiedBy>Lyssa Rowan</cp:lastModifiedBy>
  <cp:revision>35</cp:revision>
  <cp:lastPrinted>2020-08-10T19:22:30Z</cp:lastPrinted>
  <dcterms:created xsi:type="dcterms:W3CDTF">2020-01-02T22:18:25Z</dcterms:created>
  <dcterms:modified xsi:type="dcterms:W3CDTF">2020-08-11T13:22:01Z</dcterms:modified>
</cp:coreProperties>
</file>