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739" r:id="rId1"/>
    <p:sldMasterId id="2147483662" r:id="rId2"/>
    <p:sldMasterId id="2147483668" r:id="rId3"/>
    <p:sldMasterId id="2147483674" r:id="rId4"/>
    <p:sldMasterId id="2147483680" r:id="rId5"/>
    <p:sldMasterId id="2147483685" r:id="rId6"/>
    <p:sldMasterId id="2147483689" r:id="rId7"/>
    <p:sldMasterId id="2147483693" r:id="rId8"/>
    <p:sldMasterId id="2147483697" r:id="rId9"/>
    <p:sldMasterId id="2147483701" r:id="rId10"/>
    <p:sldMasterId id="2147484079" r:id="rId11"/>
    <p:sldMasterId id="2147484628" r:id="rId12"/>
    <p:sldMasterId id="2147484633" r:id="rId13"/>
    <p:sldMasterId id="2147484846" r:id="rId14"/>
  </p:sldMasterIdLst>
  <p:notesMasterIdLst>
    <p:notesMasterId r:id="rId64"/>
  </p:notesMasterIdLst>
  <p:handoutMasterIdLst>
    <p:handoutMasterId r:id="rId65"/>
  </p:handoutMasterIdLst>
  <p:sldIdLst>
    <p:sldId id="477" r:id="rId15"/>
    <p:sldId id="479" r:id="rId16"/>
    <p:sldId id="523" r:id="rId17"/>
    <p:sldId id="512" r:id="rId18"/>
    <p:sldId id="534" r:id="rId19"/>
    <p:sldId id="535" r:id="rId20"/>
    <p:sldId id="509" r:id="rId21"/>
    <p:sldId id="536" r:id="rId22"/>
    <p:sldId id="563" r:id="rId23"/>
    <p:sldId id="564" r:id="rId24"/>
    <p:sldId id="537" r:id="rId25"/>
    <p:sldId id="565" r:id="rId26"/>
    <p:sldId id="566" r:id="rId27"/>
    <p:sldId id="567" r:id="rId28"/>
    <p:sldId id="548" r:id="rId29"/>
    <p:sldId id="549" r:id="rId30"/>
    <p:sldId id="557" r:id="rId31"/>
    <p:sldId id="558" r:id="rId32"/>
    <p:sldId id="559" r:id="rId33"/>
    <p:sldId id="571" r:id="rId34"/>
    <p:sldId id="510" r:id="rId35"/>
    <p:sldId id="550" r:id="rId36"/>
    <p:sldId id="551" r:id="rId37"/>
    <p:sldId id="547" r:id="rId38"/>
    <p:sldId id="545" r:id="rId39"/>
    <p:sldId id="546" r:id="rId40"/>
    <p:sldId id="540" r:id="rId41"/>
    <p:sldId id="511" r:id="rId42"/>
    <p:sldId id="538" r:id="rId43"/>
    <p:sldId id="552" r:id="rId44"/>
    <p:sldId id="569" r:id="rId45"/>
    <p:sldId id="539" r:id="rId46"/>
    <p:sldId id="568" r:id="rId47"/>
    <p:sldId id="553" r:id="rId48"/>
    <p:sldId id="529" r:id="rId49"/>
    <p:sldId id="530" r:id="rId50"/>
    <p:sldId id="572" r:id="rId51"/>
    <p:sldId id="544" r:id="rId52"/>
    <p:sldId id="504" r:id="rId53"/>
    <p:sldId id="555" r:id="rId54"/>
    <p:sldId id="556" r:id="rId55"/>
    <p:sldId id="560" r:id="rId56"/>
    <p:sldId id="561" r:id="rId57"/>
    <p:sldId id="570" r:id="rId58"/>
    <p:sldId id="541" r:id="rId59"/>
    <p:sldId id="542" r:id="rId60"/>
    <p:sldId id="573" r:id="rId61"/>
    <p:sldId id="308" r:id="rId62"/>
    <p:sldId id="309" r:id="rId63"/>
  </p:sldIdLst>
  <p:sldSz cx="9144000" cy="6858000" type="screen4x3"/>
  <p:notesSz cx="6950075" cy="9236075"/>
  <p:custDataLst>
    <p:tags r:id="rId6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6" autoAdjust="0"/>
    <p:restoredTop sz="78431" autoAdjust="0"/>
  </p:normalViewPr>
  <p:slideViewPr>
    <p:cSldViewPr snapToGrid="0">
      <p:cViewPr varScale="1">
        <p:scale>
          <a:sx n="103" d="100"/>
          <a:sy n="103" d="100"/>
        </p:scale>
        <p:origin x="1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9" d="100"/>
          <a:sy n="109" d="100"/>
        </p:scale>
        <p:origin x="57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90" tIns="46245" rIns="92490" bIns="46245" rtlCol="0"/>
          <a:lstStyle>
            <a:lvl1pPr algn="r">
              <a:defRPr sz="1200"/>
            </a:lvl1pPr>
          </a:lstStyle>
          <a:p>
            <a:pPr>
              <a:defRPr/>
            </a:pPr>
            <a:fld id="{DD657CAD-167E-4CFE-857A-1EE847F80EFB}" type="datetimeFigureOut">
              <a:rPr lang="en-US"/>
              <a:pPr>
                <a:defRPr/>
              </a:pPr>
              <a:t>3/8/2019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2490" tIns="46245" rIns="92490" bIns="4624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0" tIns="46245" rIns="92490" bIns="46245" rtlCol="0" anchor="b"/>
          <a:lstStyle>
            <a:lvl1pPr algn="r">
              <a:defRPr sz="1200"/>
            </a:lvl1pPr>
          </a:lstStyle>
          <a:p>
            <a:pPr>
              <a:defRPr/>
            </a:pPr>
            <a:fld id="{41301F45-379E-4298-BD8B-8D1C2818A51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2490" tIns="46245" rIns="92490" bIns="46245" rtlCol="0"/>
          <a:lstStyle>
            <a:lvl1pPr algn="r" eaLnBrk="1" fontAlgn="auto" hangingPunct="1">
              <a:spcBef>
                <a:spcPts val="0"/>
              </a:spcBef>
              <a:spcAft>
                <a:spcPts val="0"/>
              </a:spcAft>
              <a:defRPr sz="1200">
                <a:latin typeface="+mn-lt"/>
              </a:defRPr>
            </a:lvl1pPr>
          </a:lstStyle>
          <a:p>
            <a:pPr>
              <a:defRPr/>
            </a:pPr>
            <a:fld id="{D25C5E16-AAEA-4505-8030-EA360E92AA5D}" type="datetimeFigureOut">
              <a:rPr lang="en-US"/>
              <a:pPr>
                <a:defRPr/>
              </a:pPr>
              <a:t>3/8/2019</a:t>
            </a:fld>
            <a:endParaRPr lang="en-US"/>
          </a:p>
        </p:txBody>
      </p:sp>
      <p:sp>
        <p:nvSpPr>
          <p:cNvPr id="4" name="Slide Image Placeholder 3"/>
          <p:cNvSpPr>
            <a:spLocks noGrp="1" noRot="1" noChangeAspect="1"/>
          </p:cNvSpPr>
          <p:nvPr>
            <p:ph type="sldImg" idx="2"/>
          </p:nvPr>
        </p:nvSpPr>
        <p:spPr>
          <a:xfrm>
            <a:off x="1397000" y="1155700"/>
            <a:ext cx="4156075" cy="3116263"/>
          </a:xfrm>
          <a:prstGeom prst="rect">
            <a:avLst/>
          </a:prstGeom>
          <a:noFill/>
          <a:ln w="12700">
            <a:solidFill>
              <a:prstClr val="black"/>
            </a:solidFill>
          </a:ln>
        </p:spPr>
        <p:txBody>
          <a:bodyPr vert="horz" lIns="92490" tIns="46245" rIns="92490" bIns="46245" rtlCol="0" anchor="ctr"/>
          <a:lstStyle/>
          <a:p>
            <a:pPr lvl="0"/>
            <a:endParaRPr lang="en-US" noProof="0" smtClean="0"/>
          </a:p>
        </p:txBody>
      </p:sp>
      <p:sp>
        <p:nvSpPr>
          <p:cNvPr id="5" name="Notes Placeholder 4"/>
          <p:cNvSpPr>
            <a:spLocks noGrp="1"/>
          </p:cNvSpPr>
          <p:nvPr>
            <p:ph type="body" sz="quarter" idx="3"/>
          </p:nvPr>
        </p:nvSpPr>
        <p:spPr>
          <a:xfrm>
            <a:off x="695325" y="4445000"/>
            <a:ext cx="5559425" cy="3635375"/>
          </a:xfrm>
          <a:prstGeom prst="rect">
            <a:avLst/>
          </a:prstGeom>
        </p:spPr>
        <p:txBody>
          <a:bodyPr vert="horz" lIns="92490" tIns="46245" rIns="92490" bIns="4624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2490" tIns="46245" rIns="92490" bIns="4624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0" tIns="46245" rIns="92490" bIns="46245" rtlCol="0" anchor="b"/>
          <a:lstStyle>
            <a:lvl1pPr algn="r" eaLnBrk="1" fontAlgn="auto" hangingPunct="1">
              <a:spcBef>
                <a:spcPts val="0"/>
              </a:spcBef>
              <a:spcAft>
                <a:spcPts val="0"/>
              </a:spcAft>
              <a:defRPr sz="1200">
                <a:latin typeface="+mn-lt"/>
              </a:defRPr>
            </a:lvl1pPr>
          </a:lstStyle>
          <a:p>
            <a:pPr>
              <a:defRPr/>
            </a:pPr>
            <a:fld id="{FB4EA104-625A-4E94-B8B6-8B3F966601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F69C38-F2AE-4A56-A70E-2BABC14D21C3}" type="slidenum">
              <a:rPr lang="en-US" altLang="en-US" smtClean="0">
                <a:latin typeface="Arial" panose="020B0604020202020204" pitchFamily="34" charset="0"/>
              </a:rPr>
              <a:pPr fontAlgn="base">
                <a:spcBef>
                  <a:spcPct val="0"/>
                </a:spcBef>
                <a:spcAft>
                  <a:spcPct val="0"/>
                </a:spcAft>
              </a:pPr>
              <a:t>1</a:t>
            </a:fld>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E637A4C4-FA32-4721-907C-DCB43BF95AC0}" type="slidenum">
              <a:rPr lang="en-US" altLang="en-US" smtClean="0">
                <a:latin typeface="Arial" panose="020B0604020202020204" pitchFamily="34" charset="0"/>
              </a:rPr>
              <a:pPr fontAlgn="base">
                <a:spcBef>
                  <a:spcPct val="0"/>
                </a:spcBef>
                <a:spcAft>
                  <a:spcPct val="0"/>
                </a:spcAft>
              </a:pPr>
              <a:t>12</a:t>
            </a:fld>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Health care databases- some are accessible- some are not--- </a:t>
            </a:r>
          </a:p>
        </p:txBody>
      </p:sp>
      <p:sp>
        <p:nvSpPr>
          <p:cNvPr id="4" name="Slide Number Placeholder 3"/>
          <p:cNvSpPr>
            <a:spLocks noGrp="1"/>
          </p:cNvSpPr>
          <p:nvPr>
            <p:ph type="sldNum" sz="quarter" idx="5"/>
          </p:nvPr>
        </p:nvSpPr>
        <p:spPr/>
        <p:txBody>
          <a:bodyPr/>
          <a:lstStyle/>
          <a:p>
            <a:pPr>
              <a:defRPr/>
            </a:pPr>
            <a:fld id="{8F7FCF3B-8DF9-4295-BDF5-C8E22760726D}"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547822C-EC13-499F-AC44-7D779ED345B8}"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537C8D8-1DB9-460A-887F-AD217FF53B0F}"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84A3E8F-3B7C-4988-87B8-EEB1B52BBF51}"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BD5A065-2894-4948-A9BA-740F6E762ADD}"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C71DB70-02E3-4CF6-9CC9-658EFB05F2A6}"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Many individuals – including people with intellectual disabilities, traumatic brain injuries, early onset dementia, and certain learning disabilities – have difficulty remembering when to perform key activities such as taking medications, turning off appliances, attending appointments, remembering work tasks, or any other routine or non-routine activity of daily living. Endeavor 3 provides a format for these individuals to complete tasks independently and on time, thus freeing up staff or caregiver time and greatly enhancing the individual’s independence and quality of life.</a:t>
            </a:r>
          </a:p>
        </p:txBody>
      </p:sp>
      <p:sp>
        <p:nvSpPr>
          <p:cNvPr id="4" name="Slide Number Placeholder 3"/>
          <p:cNvSpPr>
            <a:spLocks noGrp="1"/>
          </p:cNvSpPr>
          <p:nvPr>
            <p:ph type="sldNum" sz="quarter" idx="5"/>
          </p:nvPr>
        </p:nvSpPr>
        <p:spPr/>
        <p:txBody>
          <a:bodyPr/>
          <a:lstStyle/>
          <a:p>
            <a:pPr>
              <a:defRPr/>
            </a:pPr>
            <a:fld id="{FC788D74-9C07-4669-B194-9A077C7D69CC}"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07E4D03-D577-4986-8FC1-EC9C2FAE385E}" type="slidenum">
              <a:rPr lang="en-US" altLang="en-US" smtClean="0">
                <a:solidFill>
                  <a:srgbClr val="000000"/>
                </a:solidFill>
                <a:latin typeface="Arial" panose="020B0604020202020204" pitchFamily="34" charset="0"/>
              </a:rPr>
              <a:pPr fontAlgn="base">
                <a:spcBef>
                  <a:spcPct val="0"/>
                </a:spcBef>
                <a:spcAft>
                  <a:spcPct val="0"/>
                </a:spcAft>
              </a:pPr>
              <a:t>22</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502E8D6-AE91-45E1-90CC-25C3A3C6312B}" type="slidenum">
              <a:rPr lang="en-US" altLang="en-US" smtClean="0">
                <a:solidFill>
                  <a:srgbClr val="000000"/>
                </a:solidFill>
                <a:latin typeface="Arial" panose="020B0604020202020204" pitchFamily="34" charset="0"/>
              </a:rPr>
              <a:pPr fontAlgn="base">
                <a:spcBef>
                  <a:spcPct val="0"/>
                </a:spcBef>
                <a:spcAft>
                  <a:spcPct val="0"/>
                </a:spcAft>
              </a:pPr>
              <a:t>23</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27983E6-EF19-4C5D-8D1E-847F2BCEBAFF}" type="slidenum">
              <a:rPr lang="en-US" smtClean="0"/>
              <a:pPr>
                <a:defRPr/>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CC3300"/>
                </a:solidFill>
              </a:rPr>
              <a:t>Cost: </a:t>
            </a:r>
            <a:r>
              <a:rPr lang="en-US" altLang="en-US" smtClean="0">
                <a:solidFill>
                  <a:srgbClr val="002C5F"/>
                </a:solidFill>
              </a:rPr>
              <a:t>$100</a:t>
            </a:r>
          </a:p>
          <a:p>
            <a:pPr eaLnBrk="1" hangingPunct="1"/>
            <a:endParaRPr lang="en-US" altLang="en-US" sz="800" b="1" smtClean="0">
              <a:solidFill>
                <a:srgbClr val="CC3300"/>
              </a:solidFill>
            </a:endParaRPr>
          </a:p>
          <a:p>
            <a:pPr eaLnBrk="1" hangingPunct="1"/>
            <a:r>
              <a:rPr lang="en-US" altLang="en-US" b="1" smtClean="0">
                <a:solidFill>
                  <a:srgbClr val="CC3300"/>
                </a:solidFill>
              </a:rPr>
              <a:t>Benefit: </a:t>
            </a:r>
            <a:r>
              <a:rPr lang="en-US" altLang="en-US" smtClean="0">
                <a:solidFill>
                  <a:srgbClr val="002C5F"/>
                </a:solidFill>
              </a:rPr>
              <a:t>An accommodation was made and the employee was able to improve performance.</a:t>
            </a:r>
          </a:p>
          <a:p>
            <a:endParaRPr lang="en-US" altLang="en-US" smtClean="0"/>
          </a:p>
        </p:txBody>
      </p:sp>
      <p:sp>
        <p:nvSpPr>
          <p:cNvPr id="4" name="Slide Number Placeholder 3"/>
          <p:cNvSpPr>
            <a:spLocks noGrp="1"/>
          </p:cNvSpPr>
          <p:nvPr>
            <p:ph type="sldNum" sz="quarter" idx="5"/>
          </p:nvPr>
        </p:nvSpPr>
        <p:spPr/>
        <p:txBody>
          <a:bodyPr/>
          <a:lstStyle/>
          <a:p>
            <a:pPr>
              <a:defRPr/>
            </a:pPr>
            <a:fld id="{141ACFB8-FEB7-4ED1-85F0-6FAA9A6DD5D3}"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2E11AE7-8BA8-4374-B8BA-D6185EA11D38}"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1A59B01-DB09-45AD-9FB7-149D25A22503}"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DBB182B-06EC-44C7-9CBA-558C265A9629}"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18E39DF-93A4-4DC8-817A-89FBA5289D61}"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Aka speech to text </a:t>
            </a:r>
          </a:p>
        </p:txBody>
      </p:sp>
      <p:sp>
        <p:nvSpPr>
          <p:cNvPr id="4" name="Slide Number Placeholder 3"/>
          <p:cNvSpPr>
            <a:spLocks noGrp="1"/>
          </p:cNvSpPr>
          <p:nvPr>
            <p:ph type="sldNum" sz="quarter" idx="5"/>
          </p:nvPr>
        </p:nvSpPr>
        <p:spPr/>
        <p:txBody>
          <a:bodyPr/>
          <a:lstStyle/>
          <a:p>
            <a:pPr>
              <a:defRPr/>
            </a:pPr>
            <a:fld id="{AAF41A5F-A90A-4CA9-9403-D19D294AAC49}" type="slidenum">
              <a:rPr lang="en-US" smtClean="0"/>
              <a:pPr>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Aka speech to text </a:t>
            </a:r>
          </a:p>
        </p:txBody>
      </p:sp>
      <p:sp>
        <p:nvSpPr>
          <p:cNvPr id="4" name="Slide Number Placeholder 3"/>
          <p:cNvSpPr>
            <a:spLocks noGrp="1"/>
          </p:cNvSpPr>
          <p:nvPr>
            <p:ph type="sldNum" sz="quarter" idx="5"/>
          </p:nvPr>
        </p:nvSpPr>
        <p:spPr/>
        <p:txBody>
          <a:bodyPr/>
          <a:lstStyle/>
          <a:p>
            <a:pPr>
              <a:defRPr/>
            </a:pPr>
            <a:fld id="{6D4951A9-A09E-48E5-9B74-7709300054D0}"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AF80940-C972-4ED4-A2C1-AF8E4D281181}"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47FBECB-BB33-48B0-922B-7F9B0C1D6112}"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00B0F0"/>
                </a:solidFill>
              </a:rPr>
              <a:t>Low Tech, High Tech, Mainstream--- AT is anything that helps a PWD perform a specific task </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Traditional AT -- such as magnifiers, alternative keyboards, or various software options for learning disabilities</a:t>
            </a:r>
          </a:p>
          <a:p>
            <a:r>
              <a:rPr lang="en-US" altLang="en-US" smtClean="0">
                <a:latin typeface="Arial" panose="020B0604020202020204" pitchFamily="34" charset="0"/>
              </a:rPr>
              <a:t>Mainstream Devices -- For example, what was once add-on specialty features, is now a built in feature that everyone can use. We now have speech recognition, speech output, word prediction, color contrast, and alternative input devices as standard features on the devices we use for everyday life. </a:t>
            </a:r>
          </a:p>
          <a:p>
            <a:endParaRPr lang="en-US" altLang="en-US" smtClean="0"/>
          </a:p>
        </p:txBody>
      </p:sp>
      <p:sp>
        <p:nvSpPr>
          <p:cNvPr id="4" name="Slide Number Placeholder 3"/>
          <p:cNvSpPr>
            <a:spLocks noGrp="1"/>
          </p:cNvSpPr>
          <p:nvPr>
            <p:ph type="sldNum" sz="quarter" idx="5"/>
          </p:nvPr>
        </p:nvSpPr>
        <p:spPr/>
        <p:txBody>
          <a:bodyPr/>
          <a:lstStyle/>
          <a:p>
            <a:pPr>
              <a:defRPr/>
            </a:pPr>
            <a:fld id="{69C5B838-7FC1-44C9-AC4A-2D3C50B5328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Finding #2: Most employers report no cost or low cost for accommodating employees with disabilities.</a:t>
            </a:r>
          </a:p>
          <a:p>
            <a:r>
              <a:rPr lang="en-US" altLang="en-US" smtClean="0"/>
              <a:t>Of the 718 employers who were able to provide cost information related to accommodations they had provided, 423 (59%) said the accommodations needed by their employee cost absolutely nothing. Another 261 (36%) experienced a one-time cost. Only 25 (3%) said the accommodation resulted in an ongoing, annual cost to the company and 9 (1%) said the accommodation required a combination of one-time and annual costs. Of those accommodations that did have a one-time cost, the median one-time expenditure as reported by the employer was $500. When asked how much they paid for an accommodation beyond what they would have paid for an employee without a disability who was in the same position, the median answer given by employers was $300.</a:t>
            </a:r>
          </a:p>
          <a:p>
            <a:endParaRPr lang="en-US" altLang="en-US" smtClean="0"/>
          </a:p>
        </p:txBody>
      </p:sp>
      <p:sp>
        <p:nvSpPr>
          <p:cNvPr id="4" name="Slide Number Placeholder 3"/>
          <p:cNvSpPr>
            <a:spLocks noGrp="1"/>
          </p:cNvSpPr>
          <p:nvPr>
            <p:ph type="sldNum" sz="quarter" idx="5"/>
          </p:nvPr>
        </p:nvSpPr>
        <p:spPr/>
        <p:txBody>
          <a:bodyPr/>
          <a:lstStyle/>
          <a:p>
            <a:pPr>
              <a:defRPr/>
            </a:pPr>
            <a:fld id="{03B6401F-A70F-4FCE-A058-D1F241A5A702}" type="slidenum">
              <a:rPr lang="en-US" smtClean="0"/>
              <a:pPr>
                <a:defRPr/>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FD6B733-C436-4DC3-907D-111F5539F5D7}" type="slidenum">
              <a:rPr lang="en-US" smtClean="0"/>
              <a:pPr>
                <a:defRPr/>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Teresa</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28600">
              <a:defRPr>
                <a:solidFill>
                  <a:schemeClr val="tx1"/>
                </a:solidFill>
                <a:latin typeface="Calibri" panose="020F0502020204030204" pitchFamily="34" charset="0"/>
              </a:defRPr>
            </a:lvl3pPr>
            <a:lvl4pPr marL="1617663" indent="-228600">
              <a:defRPr>
                <a:solidFill>
                  <a:schemeClr val="tx1"/>
                </a:solidFill>
                <a:latin typeface="Calibri" panose="020F0502020204030204" pitchFamily="34" charset="0"/>
              </a:defRPr>
            </a:lvl4pPr>
            <a:lvl5pPr marL="2079625" indent="-228600">
              <a:defRPr>
                <a:solidFill>
                  <a:schemeClr val="tx1"/>
                </a:solidFill>
                <a:latin typeface="Calibri" panose="020F0502020204030204" pitchFamily="34" charset="0"/>
              </a:defRPr>
            </a:lvl5pPr>
            <a:lvl6pPr marL="2536825" indent="-228600" eaLnBrk="0" fontAlgn="base" hangingPunct="0">
              <a:spcBef>
                <a:spcPct val="0"/>
              </a:spcBef>
              <a:spcAft>
                <a:spcPct val="0"/>
              </a:spcAft>
              <a:defRPr>
                <a:solidFill>
                  <a:schemeClr val="tx1"/>
                </a:solidFill>
                <a:latin typeface="Calibri" panose="020F0502020204030204" pitchFamily="34" charset="0"/>
              </a:defRPr>
            </a:lvl6pPr>
            <a:lvl7pPr marL="2994025" indent="-228600" eaLnBrk="0" fontAlgn="base" hangingPunct="0">
              <a:spcBef>
                <a:spcPct val="0"/>
              </a:spcBef>
              <a:spcAft>
                <a:spcPct val="0"/>
              </a:spcAft>
              <a:defRPr>
                <a:solidFill>
                  <a:schemeClr val="tx1"/>
                </a:solidFill>
                <a:latin typeface="Calibri" panose="020F0502020204030204" pitchFamily="34" charset="0"/>
              </a:defRPr>
            </a:lvl7pPr>
            <a:lvl8pPr marL="3451225" indent="-228600" eaLnBrk="0" fontAlgn="base" hangingPunct="0">
              <a:spcBef>
                <a:spcPct val="0"/>
              </a:spcBef>
              <a:spcAft>
                <a:spcPct val="0"/>
              </a:spcAft>
              <a:defRPr>
                <a:solidFill>
                  <a:schemeClr val="tx1"/>
                </a:solidFill>
                <a:latin typeface="Calibri" panose="020F0502020204030204" pitchFamily="34" charset="0"/>
              </a:defRPr>
            </a:lvl8pPr>
            <a:lvl9pPr marL="3908425"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8AF3FB-A52E-42C1-82E5-C8C41931F7B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40</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 Teresa</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28600">
              <a:defRPr>
                <a:solidFill>
                  <a:schemeClr val="tx1"/>
                </a:solidFill>
                <a:latin typeface="Calibri" panose="020F0502020204030204" pitchFamily="34" charset="0"/>
              </a:defRPr>
            </a:lvl3pPr>
            <a:lvl4pPr marL="1617663" indent="-228600">
              <a:defRPr>
                <a:solidFill>
                  <a:schemeClr val="tx1"/>
                </a:solidFill>
                <a:latin typeface="Calibri" panose="020F0502020204030204" pitchFamily="34" charset="0"/>
              </a:defRPr>
            </a:lvl4pPr>
            <a:lvl5pPr marL="2079625" indent="-228600">
              <a:defRPr>
                <a:solidFill>
                  <a:schemeClr val="tx1"/>
                </a:solidFill>
                <a:latin typeface="Calibri" panose="020F0502020204030204" pitchFamily="34" charset="0"/>
              </a:defRPr>
            </a:lvl5pPr>
            <a:lvl6pPr marL="2536825" indent="-228600" eaLnBrk="0" fontAlgn="base" hangingPunct="0">
              <a:spcBef>
                <a:spcPct val="0"/>
              </a:spcBef>
              <a:spcAft>
                <a:spcPct val="0"/>
              </a:spcAft>
              <a:defRPr>
                <a:solidFill>
                  <a:schemeClr val="tx1"/>
                </a:solidFill>
                <a:latin typeface="Calibri" panose="020F0502020204030204" pitchFamily="34" charset="0"/>
              </a:defRPr>
            </a:lvl6pPr>
            <a:lvl7pPr marL="2994025" indent="-228600" eaLnBrk="0" fontAlgn="base" hangingPunct="0">
              <a:spcBef>
                <a:spcPct val="0"/>
              </a:spcBef>
              <a:spcAft>
                <a:spcPct val="0"/>
              </a:spcAft>
              <a:defRPr>
                <a:solidFill>
                  <a:schemeClr val="tx1"/>
                </a:solidFill>
                <a:latin typeface="Calibri" panose="020F0502020204030204" pitchFamily="34" charset="0"/>
              </a:defRPr>
            </a:lvl7pPr>
            <a:lvl8pPr marL="3451225" indent="-228600" eaLnBrk="0" fontAlgn="base" hangingPunct="0">
              <a:spcBef>
                <a:spcPct val="0"/>
              </a:spcBef>
              <a:spcAft>
                <a:spcPct val="0"/>
              </a:spcAft>
              <a:defRPr>
                <a:solidFill>
                  <a:schemeClr val="tx1"/>
                </a:solidFill>
                <a:latin typeface="Calibri" panose="020F0502020204030204" pitchFamily="34" charset="0"/>
              </a:defRPr>
            </a:lvl8pPr>
            <a:lvl9pPr marL="3908425"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799825-CA24-473C-BE43-6C39A2CCF0FD}"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41</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C22AA60-6205-457C-88C0-989E5378BEBB}" type="slidenum">
              <a:rPr lang="en-US" smtClean="0"/>
              <a:pPr>
                <a:defRPr/>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solidFill>
                  <a:srgbClr val="CC3300"/>
                </a:solidFill>
              </a:rPr>
              <a:t>Cost: </a:t>
            </a:r>
            <a:r>
              <a:rPr lang="en-US" altLang="en-US" dirty="0" smtClean="0">
                <a:solidFill>
                  <a:srgbClr val="002C5F"/>
                </a:solidFill>
              </a:rPr>
              <a:t>Less than $1,000</a:t>
            </a:r>
            <a:endParaRPr lang="en-US" altLang="en-US" sz="800" b="1" dirty="0" smtClean="0">
              <a:solidFill>
                <a:srgbClr val="CC3300"/>
              </a:solidFill>
            </a:endParaRPr>
          </a:p>
          <a:p>
            <a:pPr eaLnBrk="1" hangingPunct="1">
              <a:defRPr/>
            </a:pPr>
            <a:r>
              <a:rPr lang="en-US" altLang="en-US" b="1" dirty="0" smtClean="0">
                <a:solidFill>
                  <a:srgbClr val="CC3300"/>
                </a:solidFill>
              </a:rPr>
              <a:t>Benefit: </a:t>
            </a:r>
            <a:r>
              <a:rPr lang="en-US" altLang="en-US" dirty="0" smtClean="0">
                <a:solidFill>
                  <a:srgbClr val="002C5F"/>
                </a:solidFill>
              </a:rPr>
              <a:t>The employer reported that the accommodation was extremely effective and resulted in improved worker productivity, morale, and safety, as well as allowing them to save on workers’ compensation while retaining a qualified employee. </a:t>
            </a:r>
            <a:endParaRPr lang="en-US" altLang="en-US" dirty="0" smtClean="0">
              <a:solidFill>
                <a:schemeClr val="accent1">
                  <a:lumMod val="50000"/>
                </a:schemeClr>
              </a:solidFill>
            </a:endParaRPr>
          </a:p>
          <a:p>
            <a:pPr>
              <a:defRPr/>
            </a:pPr>
            <a:endParaRPr lang="en-US" dirty="0"/>
          </a:p>
        </p:txBody>
      </p:sp>
      <p:sp>
        <p:nvSpPr>
          <p:cNvPr id="4" name="Slide Number Placeholder 3"/>
          <p:cNvSpPr>
            <a:spLocks noGrp="1"/>
          </p:cNvSpPr>
          <p:nvPr>
            <p:ph type="sldNum" sz="quarter" idx="5"/>
          </p:nvPr>
        </p:nvSpPr>
        <p:spPr/>
        <p:txBody>
          <a:bodyPr/>
          <a:lstStyle/>
          <a:p>
            <a:pPr>
              <a:defRPr/>
            </a:pPr>
            <a:fld id="{1EC159DA-9057-4019-BECB-2523B450BEDC}" type="slidenum">
              <a:rPr lang="en-US" smtClean="0"/>
              <a:pPr>
                <a:defRPr/>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0E372F5-2EE8-4F0C-8E93-0B0B8F89981D}" type="slidenum">
              <a:rPr lang="en-US" smtClean="0"/>
              <a:pPr>
                <a:defRPr/>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757A50E-A2D4-4152-9509-616F3C8BA118}" type="slidenum">
              <a:rPr lang="en-US" smtClean="0"/>
              <a:pPr>
                <a:defRPr/>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6E8E95C-F9B0-46AA-97F2-90DF83B02320}" type="slidenum">
              <a:rPr lang="en-US" smtClean="0"/>
              <a:pPr>
                <a:defRPr/>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A30E360-4D2F-43E0-8E3A-A9C1EC91C05E}" type="slidenum">
              <a:rPr lang="en-US" smtClean="0"/>
              <a:pPr>
                <a:defRPr/>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we think of AT we might automatically think of high tech, futuristic devices rather than simple modifications. In this slide we have a picture of a woman communicating with a coworker through a robotic device, which is a newer technology that could be useful for someone who works from home. Other higher tech options could include alternative input devices, software, or alternative and augmentative communication devices-also called AAC devices. </a:t>
            </a:r>
          </a:p>
          <a:p>
            <a:pPr eaLnBrk="1" hangingPunct="1">
              <a:spcBef>
                <a:spcPct val="0"/>
              </a:spcBef>
            </a:pPr>
            <a:r>
              <a:rPr lang="en-US" altLang="en-US" smtClean="0"/>
              <a:t>But often, AT is low tech and can be implemented fairly easily. Workspace modifications can often be made at little to no cost and there are all kinds of inexpensive devices, such as the gripping aid pictured on this slide. AT might also be a custom designed or modified product and customization doesn’t always translate into high cost. Removing the legs of a computer desk can be a very low cost custom modification for an individual of short stature.  </a:t>
            </a:r>
          </a:p>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D1CF75-72BB-4AEB-832B-FF0CA3343A4D}"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6813" indent="-230188">
              <a:defRPr>
                <a:solidFill>
                  <a:schemeClr val="tx1"/>
                </a:solidFill>
                <a:latin typeface="Calibri" panose="020F0502020204030204" pitchFamily="34" charset="0"/>
              </a:defRPr>
            </a:lvl3pPr>
            <a:lvl4pPr marL="1636713" indent="-230188">
              <a:defRPr>
                <a:solidFill>
                  <a:schemeClr val="tx1"/>
                </a:solidFill>
                <a:latin typeface="Calibri" panose="020F0502020204030204" pitchFamily="34" charset="0"/>
              </a:defRPr>
            </a:lvl4pPr>
            <a:lvl5pPr marL="2103438" indent="-230188">
              <a:defRPr>
                <a:solidFill>
                  <a:schemeClr val="tx1"/>
                </a:solidFill>
                <a:latin typeface="Calibri" panose="020F0502020204030204" pitchFamily="34" charset="0"/>
              </a:defRPr>
            </a:lvl5pPr>
            <a:lvl6pPr marL="2560638" indent="-230188" eaLnBrk="0" fontAlgn="base" hangingPunct="0">
              <a:spcBef>
                <a:spcPct val="0"/>
              </a:spcBef>
              <a:spcAft>
                <a:spcPct val="0"/>
              </a:spcAft>
              <a:defRPr>
                <a:solidFill>
                  <a:schemeClr val="tx1"/>
                </a:solidFill>
                <a:latin typeface="Calibri" panose="020F0502020204030204" pitchFamily="34" charset="0"/>
              </a:defRPr>
            </a:lvl6pPr>
            <a:lvl7pPr marL="3017838" indent="-230188" eaLnBrk="0" fontAlgn="base" hangingPunct="0">
              <a:spcBef>
                <a:spcPct val="0"/>
              </a:spcBef>
              <a:spcAft>
                <a:spcPct val="0"/>
              </a:spcAft>
              <a:defRPr>
                <a:solidFill>
                  <a:schemeClr val="tx1"/>
                </a:solidFill>
                <a:latin typeface="Calibri" panose="020F0502020204030204" pitchFamily="34" charset="0"/>
              </a:defRPr>
            </a:lvl7pPr>
            <a:lvl8pPr marL="3475038" indent="-230188" eaLnBrk="0" fontAlgn="base" hangingPunct="0">
              <a:spcBef>
                <a:spcPct val="0"/>
              </a:spcBef>
              <a:spcAft>
                <a:spcPct val="0"/>
              </a:spcAft>
              <a:defRPr>
                <a:solidFill>
                  <a:schemeClr val="tx1"/>
                </a:solidFill>
                <a:latin typeface="Calibri" panose="020F0502020204030204" pitchFamily="34" charset="0"/>
              </a:defRPr>
            </a:lvl8pPr>
            <a:lvl9pPr marL="39322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6AEFA4-1C0B-45B3-ACD5-9074F3671081}" type="slidenum">
              <a:rPr lang="en-US" altLang="en-US" smtClean="0">
                <a:solidFill>
                  <a:srgbClr val="000000"/>
                </a:solidFill>
                <a:latin typeface="Arial" panose="020B0604020202020204" pitchFamily="34" charset="0"/>
              </a:rPr>
              <a:pPr fontAlgn="base">
                <a:spcBef>
                  <a:spcPct val="0"/>
                </a:spcBef>
                <a:spcAft>
                  <a:spcPct val="0"/>
                </a:spcAft>
              </a:pPr>
              <a:t>48</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4EFA8A8-21CA-44E1-B62B-16BB8A84C8F2}"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EBBC241-42A6-435F-99EA-1522239FF9A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1B06BDC-80A3-4A28-A584-601A0F0759F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ADCDBEF-5E44-4BA7-BD7F-E70E8136787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1F3669D-528F-4A2D-B97B-C550B7A19DB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00FEED1-A3F0-42B9-893C-AA6020E0750D}"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D4C06C3F-7442-41AE-B922-2CFF05B2F010}" type="slidenum">
              <a:rPr lang="en-US"/>
              <a:pPr>
                <a:defRPr/>
              </a:pPr>
              <a:t>‹#›</a:t>
            </a:fld>
            <a:endParaRPr lang="en-US"/>
          </a:p>
        </p:txBody>
      </p:sp>
    </p:spTree>
    <p:extLst>
      <p:ext uri="{BB962C8B-B14F-4D97-AF65-F5344CB8AC3E}">
        <p14:creationId xmlns:p14="http://schemas.microsoft.com/office/powerpoint/2010/main" val="2199478854"/>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solidFill>
                  <a:srgbClr val="000000"/>
                </a:solidFill>
              </a:defRPr>
            </a:lvl1pPr>
          </a:lstStyle>
          <a:p>
            <a:pPr>
              <a:defRPr/>
            </a:pPr>
            <a:fld id="{13CC8BAE-2A29-45A7-9140-4F3777AEBBA6}" type="slidenum">
              <a:rPr lang="en-US" altLang="en-US"/>
              <a:pPr>
                <a:defRPr/>
              </a:pPr>
              <a:t>‹#›</a:t>
            </a:fld>
            <a:endParaRPr lang="en-US" altLang="en-US"/>
          </a:p>
        </p:txBody>
      </p:sp>
      <p:sp>
        <p:nvSpPr>
          <p:cNvPr id="4" name="Rectangle 11"/>
          <p:cNvSpPr>
            <a:spLocks noGrp="1" noChangeArrowheads="1"/>
          </p:cNvSpPr>
          <p:nvPr>
            <p:ph type="ftr" sz="quarter" idx="11"/>
          </p:nvPr>
        </p:nvSpPr>
        <p:spPr>
          <a:xfrm>
            <a:off x="471488" y="6180138"/>
            <a:ext cx="3319462" cy="373062"/>
          </a:xfrm>
          <a:prstGeom prst="rect">
            <a:avLst/>
          </a:prstGeom>
        </p:spPr>
        <p:txBody>
          <a:bodyPr/>
          <a:lstStyle>
            <a:lvl1pPr>
              <a:defRPr>
                <a:solidFill>
                  <a:srgbClr val="000000"/>
                </a:solidFill>
              </a:defRPr>
            </a:lvl1pPr>
          </a:lstStyle>
          <a:p>
            <a:pPr>
              <a:defRPr/>
            </a:pPr>
            <a:r>
              <a:rPr lang="en-US"/>
              <a:t>Handouts are available at: www.atia.org/orlandohandouts</a:t>
            </a:r>
            <a:endParaRPr lang="en-US" sz="900"/>
          </a:p>
        </p:txBody>
      </p:sp>
    </p:spTree>
    <p:extLst>
      <p:ext uri="{BB962C8B-B14F-4D97-AF65-F5344CB8AC3E}">
        <p14:creationId xmlns:p14="http://schemas.microsoft.com/office/powerpoint/2010/main" val="2904579854"/>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4D34EC0-8000-4F34-8C3F-DC225945BF73}" type="slidenum">
              <a:rPr lang="en-US" altLang="en-US"/>
              <a:pPr>
                <a:defRPr/>
              </a:pPr>
              <a:t>‹#›</a:t>
            </a:fld>
            <a:endParaRPr lang="en-US" altLang="en-US"/>
          </a:p>
        </p:txBody>
      </p:sp>
    </p:spTree>
    <p:extLst>
      <p:ext uri="{BB962C8B-B14F-4D97-AF65-F5344CB8AC3E}">
        <p14:creationId xmlns:p14="http://schemas.microsoft.com/office/powerpoint/2010/main" val="136219670"/>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5CC9ECF3-4D6C-451B-8135-1BA35F4333D1}" type="slidenum">
              <a:rPr lang="en-US" altLang="en-US"/>
              <a:pPr>
                <a:defRPr/>
              </a:pPr>
              <a:t>‹#›</a:t>
            </a:fld>
            <a:endParaRPr lang="en-US" altLang="en-US"/>
          </a:p>
        </p:txBody>
      </p:sp>
    </p:spTree>
    <p:extLst>
      <p:ext uri="{BB962C8B-B14F-4D97-AF65-F5344CB8AC3E}">
        <p14:creationId xmlns:p14="http://schemas.microsoft.com/office/powerpoint/2010/main" val="3363027596"/>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3BEBA02-60DE-435D-9C5E-9853BA7FAE5A}" type="slidenum">
              <a:rPr lang="en-US" altLang="en-US"/>
              <a:pPr>
                <a:defRPr/>
              </a:pPr>
              <a:t>‹#›</a:t>
            </a:fld>
            <a:endParaRPr lang="en-US" altLang="en-US"/>
          </a:p>
        </p:txBody>
      </p:sp>
    </p:spTree>
    <p:extLst>
      <p:ext uri="{BB962C8B-B14F-4D97-AF65-F5344CB8AC3E}">
        <p14:creationId xmlns:p14="http://schemas.microsoft.com/office/powerpoint/2010/main" val="2074470374"/>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7469642-94FD-4A5A-801F-BEFA272A9D48}"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E791F65-E658-43B4-93B6-C2D95D897C78}" type="slidenum">
              <a:rPr lang="en-US" altLang="en-US"/>
              <a:pPr>
                <a:defRPr/>
              </a:pPr>
              <a:t>‹#›</a:t>
            </a:fld>
            <a:endParaRPr lang="en-US" altLang="en-US"/>
          </a:p>
        </p:txBody>
      </p:sp>
    </p:spTree>
    <p:extLst>
      <p:ext uri="{BB962C8B-B14F-4D97-AF65-F5344CB8AC3E}">
        <p14:creationId xmlns:p14="http://schemas.microsoft.com/office/powerpoint/2010/main" val="453437533"/>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F4DD261-D65F-4129-B882-F81B43DD0BF5}"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3FEC5E1-0B08-43B1-97BE-E50E595B4392}" type="slidenum">
              <a:rPr lang="en-US" altLang="en-US"/>
              <a:pPr>
                <a:defRPr/>
              </a:pPr>
              <a:t>‹#›</a:t>
            </a:fld>
            <a:endParaRPr lang="en-US" altLang="en-US"/>
          </a:p>
        </p:txBody>
      </p:sp>
    </p:spTree>
    <p:extLst>
      <p:ext uri="{BB962C8B-B14F-4D97-AF65-F5344CB8AC3E}">
        <p14:creationId xmlns:p14="http://schemas.microsoft.com/office/powerpoint/2010/main" val="3207015639"/>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70D3481-BA11-4A20-A90F-2A8C2F25E033}" type="slidenum">
              <a:rPr lang="en-US" altLang="en-US"/>
              <a:pPr>
                <a:defRPr/>
              </a:pPr>
              <a:t>‹#›</a:t>
            </a:fld>
            <a:endParaRPr lang="en-US" altLang="en-US"/>
          </a:p>
        </p:txBody>
      </p:sp>
    </p:spTree>
    <p:extLst>
      <p:ext uri="{BB962C8B-B14F-4D97-AF65-F5344CB8AC3E}">
        <p14:creationId xmlns:p14="http://schemas.microsoft.com/office/powerpoint/2010/main" val="90689413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smtClean="0">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509A7B6-151B-4A64-9B9F-A6B8850E4A99}" type="slidenum">
              <a:rPr lang="en-US" altLang="en-US"/>
              <a:pPr>
                <a:defRPr/>
              </a:pPr>
              <a:t>‹#›</a:t>
            </a:fld>
            <a:endParaRPr lang="en-US" altLang="en-US"/>
          </a:p>
        </p:txBody>
      </p:sp>
    </p:spTree>
    <p:extLst>
      <p:ext uri="{BB962C8B-B14F-4D97-AF65-F5344CB8AC3E}">
        <p14:creationId xmlns:p14="http://schemas.microsoft.com/office/powerpoint/2010/main" val="205639168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219D3A4-75D9-4144-9781-76E24B33FA72}" type="slidenum">
              <a:rPr lang="en-US" altLang="en-US"/>
              <a:pPr>
                <a:defRPr/>
              </a:pPr>
              <a:t>‹#›</a:t>
            </a:fld>
            <a:endParaRPr lang="en-US" altLang="en-US"/>
          </a:p>
        </p:txBody>
      </p:sp>
    </p:spTree>
    <p:extLst>
      <p:ext uri="{BB962C8B-B14F-4D97-AF65-F5344CB8AC3E}">
        <p14:creationId xmlns:p14="http://schemas.microsoft.com/office/powerpoint/2010/main" val="189558457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B111A38-DAE7-40C0-B9DC-F95A39C051A9}"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C6643D4-9636-4C90-9524-998841BB9F8F}" type="slidenum">
              <a:rPr lang="en-US" altLang="en-US"/>
              <a:pPr>
                <a:defRPr/>
              </a:pPr>
              <a:t>‹#›</a:t>
            </a:fld>
            <a:endParaRPr lang="en-US" altLang="en-US"/>
          </a:p>
        </p:txBody>
      </p:sp>
    </p:spTree>
    <p:extLst>
      <p:ext uri="{BB962C8B-B14F-4D97-AF65-F5344CB8AC3E}">
        <p14:creationId xmlns:p14="http://schemas.microsoft.com/office/powerpoint/2010/main" val="34262293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DF11AA18-9744-426A-9D73-A50C963C3C72}" type="slidenum">
              <a:rPr lang="en-US" altLang="en-US"/>
              <a:pPr>
                <a:defRPr/>
              </a:pPr>
              <a:t>‹#›</a:t>
            </a:fld>
            <a:endParaRPr lang="en-US" altLang="en-US"/>
          </a:p>
        </p:txBody>
      </p:sp>
    </p:spTree>
    <p:extLst>
      <p:ext uri="{BB962C8B-B14F-4D97-AF65-F5344CB8AC3E}">
        <p14:creationId xmlns:p14="http://schemas.microsoft.com/office/powerpoint/2010/main" val="3478214996"/>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753C3548-FC12-48BE-A94F-3FFD06E31469}"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2810DC38-0F43-4880-939A-7B289FB61B1A}" type="slidenum">
              <a:rPr lang="en-US" altLang="en-US"/>
              <a:pPr>
                <a:defRPr/>
              </a:pPr>
              <a:t>‹#›</a:t>
            </a:fld>
            <a:endParaRPr lang="en-US" altLang="en-US"/>
          </a:p>
        </p:txBody>
      </p:sp>
    </p:spTree>
    <p:extLst>
      <p:ext uri="{BB962C8B-B14F-4D97-AF65-F5344CB8AC3E}">
        <p14:creationId xmlns:p14="http://schemas.microsoft.com/office/powerpoint/2010/main" val="195882956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79C5024-4AD3-49AE-A048-D44B4E7EB6C7}" type="slidenum">
              <a:rPr lang="en-US" altLang="en-US"/>
              <a:pPr>
                <a:defRPr/>
              </a:pPr>
              <a:t>‹#›</a:t>
            </a:fld>
            <a:endParaRPr lang="en-US" altLang="en-US"/>
          </a:p>
        </p:txBody>
      </p:sp>
    </p:spTree>
    <p:extLst>
      <p:ext uri="{BB962C8B-B14F-4D97-AF65-F5344CB8AC3E}">
        <p14:creationId xmlns:p14="http://schemas.microsoft.com/office/powerpoint/2010/main" val="2453315184"/>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4DA1998E-8D8B-4445-A1FC-6CEE48068F52}" type="slidenum">
              <a:rPr lang="en-US" altLang="en-US"/>
              <a:pPr>
                <a:defRPr/>
              </a:pPr>
              <a:t>‹#›</a:t>
            </a:fld>
            <a:endParaRPr lang="en-US" altLang="en-US"/>
          </a:p>
        </p:txBody>
      </p:sp>
    </p:spTree>
    <p:extLst>
      <p:ext uri="{BB962C8B-B14F-4D97-AF65-F5344CB8AC3E}">
        <p14:creationId xmlns:p14="http://schemas.microsoft.com/office/powerpoint/2010/main" val="3375457607"/>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7B83E276-CD4D-4C60-9213-EBD433864703}" type="slidenum">
              <a:rPr lang="en-US" altLang="en-US"/>
              <a:pPr>
                <a:defRPr/>
              </a:pPr>
              <a:t>‹#›</a:t>
            </a:fld>
            <a:endParaRPr lang="en-US" altLang="en-US"/>
          </a:p>
        </p:txBody>
      </p:sp>
    </p:spTree>
    <p:extLst>
      <p:ext uri="{BB962C8B-B14F-4D97-AF65-F5344CB8AC3E}">
        <p14:creationId xmlns:p14="http://schemas.microsoft.com/office/powerpoint/2010/main" val="537319286"/>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EB42B70-5F47-4CD0-A842-177704858DC3}"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788A54C7-3C68-44D5-B50B-DB79FAB84959}" type="slidenum">
              <a:rPr lang="en-US" altLang="en-US"/>
              <a:pPr>
                <a:defRPr/>
              </a:pPr>
              <a:t>‹#›</a:t>
            </a:fld>
            <a:endParaRPr lang="en-US" altLang="en-US"/>
          </a:p>
        </p:txBody>
      </p:sp>
    </p:spTree>
    <p:extLst>
      <p:ext uri="{BB962C8B-B14F-4D97-AF65-F5344CB8AC3E}">
        <p14:creationId xmlns:p14="http://schemas.microsoft.com/office/powerpoint/2010/main" val="71526320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15017160-BCCA-4798-A7E1-8623B31C80B3}" type="slidenum">
              <a:rPr lang="en-US" altLang="en-US"/>
              <a:pPr>
                <a:defRPr/>
              </a:pPr>
              <a:t>‹#›</a:t>
            </a:fld>
            <a:endParaRPr lang="en-US" altLang="en-US"/>
          </a:p>
        </p:txBody>
      </p:sp>
    </p:spTree>
    <p:extLst>
      <p:ext uri="{BB962C8B-B14F-4D97-AF65-F5344CB8AC3E}">
        <p14:creationId xmlns:p14="http://schemas.microsoft.com/office/powerpoint/2010/main" val="17645286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405EE961-6D25-4C6B-952E-B32D11256A6E}" type="slidenum">
              <a:rPr lang="en-US" altLang="en-US"/>
              <a:pPr>
                <a:defRPr/>
              </a:pPr>
              <a:t>‹#›</a:t>
            </a:fld>
            <a:endParaRPr lang="en-US" altLang="en-US"/>
          </a:p>
        </p:txBody>
      </p:sp>
    </p:spTree>
    <p:extLst>
      <p:ext uri="{BB962C8B-B14F-4D97-AF65-F5344CB8AC3E}">
        <p14:creationId xmlns:p14="http://schemas.microsoft.com/office/powerpoint/2010/main" val="3082168863"/>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E8ABDC03-C106-4D95-8D40-DD2EC4906B58}" type="slidenum">
              <a:rPr lang="en-US" altLang="en-US"/>
              <a:pPr>
                <a:defRPr/>
              </a:pPr>
              <a:t>‹#›</a:t>
            </a:fld>
            <a:endParaRPr lang="en-US" altLang="en-US"/>
          </a:p>
        </p:txBody>
      </p:sp>
    </p:spTree>
    <p:extLst>
      <p:ext uri="{BB962C8B-B14F-4D97-AF65-F5344CB8AC3E}">
        <p14:creationId xmlns:p14="http://schemas.microsoft.com/office/powerpoint/2010/main" val="283128666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CA3CB1A1-9D7B-4DA2-9E95-4CCDA585620E}" type="slidenum">
              <a:rPr lang="en-US" altLang="en-US"/>
              <a:pPr>
                <a:defRPr/>
              </a:pPr>
              <a:t>‹#›</a:t>
            </a:fld>
            <a:endParaRPr lang="en-US" altLang="en-US"/>
          </a:p>
        </p:txBody>
      </p:sp>
    </p:spTree>
    <p:extLst>
      <p:ext uri="{BB962C8B-B14F-4D97-AF65-F5344CB8AC3E}">
        <p14:creationId xmlns:p14="http://schemas.microsoft.com/office/powerpoint/2010/main" val="3991785274"/>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4EFEE67-ABC6-453F-BE3E-EE2AC90F5934}" type="slidenum">
              <a:rPr lang="en-US" altLang="en-US"/>
              <a:pPr>
                <a:defRPr/>
              </a:pPr>
              <a:t>‹#›</a:t>
            </a:fld>
            <a:endParaRPr lang="en-US" altLang="en-US"/>
          </a:p>
        </p:txBody>
      </p:sp>
    </p:spTree>
    <p:extLst>
      <p:ext uri="{BB962C8B-B14F-4D97-AF65-F5344CB8AC3E}">
        <p14:creationId xmlns:p14="http://schemas.microsoft.com/office/powerpoint/2010/main" val="27248030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6C8864A-761E-48D9-9BFF-E2C2929502CA}" type="slidenum">
              <a:rPr lang="en-US" altLang="en-US"/>
              <a:pPr>
                <a:defRPr/>
              </a:pPr>
              <a:t>‹#›</a:t>
            </a:fld>
            <a:endParaRPr lang="en-US" altLang="en-US"/>
          </a:p>
        </p:txBody>
      </p:sp>
    </p:spTree>
    <p:extLst>
      <p:ext uri="{BB962C8B-B14F-4D97-AF65-F5344CB8AC3E}">
        <p14:creationId xmlns:p14="http://schemas.microsoft.com/office/powerpoint/2010/main" val="313175493"/>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2EDEE19D-B77E-4B57-9BA3-F776CF751019}" type="slidenum">
              <a:rPr lang="en-US" altLang="en-US"/>
              <a:pPr>
                <a:defRPr/>
              </a:pPr>
              <a:t>‹#›</a:t>
            </a:fld>
            <a:endParaRPr lang="en-US" altLang="en-US"/>
          </a:p>
        </p:txBody>
      </p:sp>
    </p:spTree>
    <p:extLst>
      <p:ext uri="{BB962C8B-B14F-4D97-AF65-F5344CB8AC3E}">
        <p14:creationId xmlns:p14="http://schemas.microsoft.com/office/powerpoint/2010/main" val="3098678035"/>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024B759-678F-4103-B107-FF678587DDEF}" type="slidenum">
              <a:rPr lang="en-US" altLang="en-US"/>
              <a:pPr>
                <a:defRPr/>
              </a:pPr>
              <a:t>‹#›</a:t>
            </a:fld>
            <a:endParaRPr lang="en-US" altLang="en-US"/>
          </a:p>
        </p:txBody>
      </p:sp>
    </p:spTree>
    <p:extLst>
      <p:ext uri="{BB962C8B-B14F-4D97-AF65-F5344CB8AC3E}">
        <p14:creationId xmlns:p14="http://schemas.microsoft.com/office/powerpoint/2010/main" val="38725706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232F633-7D13-4976-AC1F-CAAB8C41E4AA}" type="slidenum">
              <a:rPr lang="en-US"/>
              <a:pPr>
                <a:defRPr/>
              </a:pPr>
              <a:t>‹#›</a:t>
            </a:fld>
            <a:endParaRPr lang="en-US"/>
          </a:p>
        </p:txBody>
      </p:sp>
    </p:spTree>
    <p:extLst>
      <p:ext uri="{BB962C8B-B14F-4D97-AF65-F5344CB8AC3E}">
        <p14:creationId xmlns:p14="http://schemas.microsoft.com/office/powerpoint/2010/main" val="4017463694"/>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smtClean="0">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3BFC9027-B8DE-401F-8495-AF55D855D141}" type="slidenum">
              <a:rPr lang="en-US"/>
              <a:pPr>
                <a:defRPr/>
              </a:pPr>
              <a:t>‹#›</a:t>
            </a:fld>
            <a:endParaRPr lang="en-US"/>
          </a:p>
        </p:txBody>
      </p:sp>
    </p:spTree>
    <p:extLst>
      <p:ext uri="{BB962C8B-B14F-4D97-AF65-F5344CB8AC3E}">
        <p14:creationId xmlns:p14="http://schemas.microsoft.com/office/powerpoint/2010/main" val="347866698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BECB8DC-06B0-4E21-8E0C-C999129E21C8}" type="slidenum">
              <a:rPr lang="en-US" altLang="en-US"/>
              <a:pPr>
                <a:defRPr/>
              </a:pPr>
              <a:t>‹#›</a:t>
            </a:fld>
            <a:endParaRPr lang="en-US" altLang="en-US"/>
          </a:p>
        </p:txBody>
      </p:sp>
    </p:spTree>
    <p:extLst>
      <p:ext uri="{BB962C8B-B14F-4D97-AF65-F5344CB8AC3E}">
        <p14:creationId xmlns:p14="http://schemas.microsoft.com/office/powerpoint/2010/main" val="31867986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7BE5C13-8F67-4748-86CA-FA1CED9B09B3}" type="slidenum">
              <a:rPr lang="en-US" altLang="en-US"/>
              <a:pPr>
                <a:defRPr/>
              </a:pPr>
              <a:t>‹#›</a:t>
            </a:fld>
            <a:endParaRPr lang="en-US" altLang="en-US"/>
          </a:p>
        </p:txBody>
      </p:sp>
    </p:spTree>
    <p:extLst>
      <p:ext uri="{BB962C8B-B14F-4D97-AF65-F5344CB8AC3E}">
        <p14:creationId xmlns:p14="http://schemas.microsoft.com/office/powerpoint/2010/main" val="145566162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A1E5AD5F-1CC2-43CB-B7BB-FAFC72FC09B7}" type="slidenum">
              <a:rPr lang="en-US"/>
              <a:pPr>
                <a:defRPr/>
              </a:pPr>
              <a:t>‹#›</a:t>
            </a:fld>
            <a:endParaRPr lang="en-US"/>
          </a:p>
        </p:txBody>
      </p:sp>
    </p:spTree>
    <p:extLst>
      <p:ext uri="{BB962C8B-B14F-4D97-AF65-F5344CB8AC3E}">
        <p14:creationId xmlns:p14="http://schemas.microsoft.com/office/powerpoint/2010/main" val="2903413566"/>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F2723ECD-18D2-42C5-A687-D4D12932AA95}" type="slidenum">
              <a:rPr lang="en-US"/>
              <a:pPr>
                <a:defRPr/>
              </a:pPr>
              <a:t>‹#›</a:t>
            </a:fld>
            <a:endParaRPr lang="en-US"/>
          </a:p>
        </p:txBody>
      </p:sp>
    </p:spTree>
    <p:extLst>
      <p:ext uri="{BB962C8B-B14F-4D97-AF65-F5344CB8AC3E}">
        <p14:creationId xmlns:p14="http://schemas.microsoft.com/office/powerpoint/2010/main" val="67162065"/>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51A2B5A-862D-413C-8676-69321027BFE7}" type="slidenum">
              <a:rPr lang="en-US"/>
              <a:pPr>
                <a:defRPr/>
              </a:pPr>
              <a:t>‹#›</a:t>
            </a:fld>
            <a:endParaRPr lang="en-US"/>
          </a:p>
        </p:txBody>
      </p:sp>
    </p:spTree>
    <p:extLst>
      <p:ext uri="{BB962C8B-B14F-4D97-AF65-F5344CB8AC3E}">
        <p14:creationId xmlns:p14="http://schemas.microsoft.com/office/powerpoint/2010/main" val="452998647"/>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C9CA1609-C4D6-4284-940D-23F2EFEF3E86}"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cs typeface="+mn-cs"/>
              </a:defRPr>
            </a:lvl1pPr>
          </a:lstStyle>
          <a:p>
            <a:pPr>
              <a:defRPr/>
            </a:pPr>
            <a:fld id="{8BA409E9-89B3-4146-8D54-55CFF537F2A8}" type="slidenum">
              <a:rPr lang="en-US"/>
              <a:pPr>
                <a:defRPr/>
              </a:pPr>
              <a:t>‹#›</a:t>
            </a:fld>
            <a:endParaRPr lang="en-US"/>
          </a:p>
        </p:txBody>
      </p:sp>
    </p:spTree>
    <p:extLst>
      <p:ext uri="{BB962C8B-B14F-4D97-AF65-F5344CB8AC3E}">
        <p14:creationId xmlns:p14="http://schemas.microsoft.com/office/powerpoint/2010/main" val="722303896"/>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3980460826"/>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1879600"/>
            <a:ext cx="4138613"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7738" y="1879600"/>
            <a:ext cx="41402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C56D5153-C727-48BB-B94C-A83768FADDE3}" type="slidenum">
              <a:rPr lang="en-US"/>
              <a:pPr>
                <a:defRPr/>
              </a:pPr>
              <a:t>‹#›</a:t>
            </a:fld>
            <a:endParaRPr lang="en-US"/>
          </a:p>
        </p:txBody>
      </p:sp>
    </p:spTree>
    <p:extLst>
      <p:ext uri="{BB962C8B-B14F-4D97-AF65-F5344CB8AC3E}">
        <p14:creationId xmlns:p14="http://schemas.microsoft.com/office/powerpoint/2010/main" val="321938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86800" y="109538"/>
            <a:ext cx="374650"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7F96C7B-85DC-49B4-BA82-7E92CD085FF4}" type="slidenum">
              <a:rPr lang="en-US" sz="1400" b="1" smtClean="0"/>
              <a:pPr algn="r">
                <a:defRPr/>
              </a:pPr>
              <a:t>‹#›</a:t>
            </a:fld>
            <a:endParaRPr lang="en-US" sz="1400" b="1" dirty="0"/>
          </a:p>
        </p:txBody>
      </p:sp>
      <p:sp>
        <p:nvSpPr>
          <p:cNvPr id="2" name="Title 1"/>
          <p:cNvSpPr>
            <a:spLocks noGrp="1"/>
          </p:cNvSpPr>
          <p:nvPr>
            <p:ph type="title"/>
          </p:nvPr>
        </p:nvSpPr>
        <p:spPr>
          <a:xfrm>
            <a:off x="457201" y="474579"/>
            <a:ext cx="8171744" cy="528638"/>
          </a:xfrm>
        </p:spPr>
        <p:txBody>
          <a:bodyPr>
            <a:normAutofit/>
          </a:bodyPr>
          <a:lstStyle>
            <a:lvl1pPr algn="l">
              <a:defRPr sz="4000" b="1">
                <a:solidFill>
                  <a:srgbClr val="00498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3801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C2E9986-A85A-418D-89D8-AA5616D76787}" type="slidenum">
              <a:rPr lang="en-US"/>
              <a:pPr>
                <a:defRPr/>
              </a:pPr>
              <a:t>‹#›</a:t>
            </a:fld>
            <a:endParaRPr lang="en-US"/>
          </a:p>
        </p:txBody>
      </p:sp>
    </p:spTree>
    <p:extLst>
      <p:ext uri="{BB962C8B-B14F-4D97-AF65-F5344CB8AC3E}">
        <p14:creationId xmlns:p14="http://schemas.microsoft.com/office/powerpoint/2010/main" val="2177302584"/>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E83673B2-C241-42CC-B9CD-4638547F2BA0}" type="slidenum">
              <a:rPr lang="en-US"/>
              <a:pPr>
                <a:defRPr/>
              </a:pPr>
              <a:t>‹#›</a:t>
            </a:fld>
            <a:endParaRPr lang="en-US"/>
          </a:p>
        </p:txBody>
      </p:sp>
    </p:spTree>
    <p:extLst>
      <p:ext uri="{BB962C8B-B14F-4D97-AF65-F5344CB8AC3E}">
        <p14:creationId xmlns:p14="http://schemas.microsoft.com/office/powerpoint/2010/main" val="1583582680"/>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D710808-AAB5-43E2-990F-1C6CA6F26917}" type="slidenum">
              <a:rPr lang="en-US"/>
              <a:pPr>
                <a:defRPr/>
              </a:pPr>
              <a:t>‹#›</a:t>
            </a:fld>
            <a:endParaRPr lang="en-US"/>
          </a:p>
        </p:txBody>
      </p:sp>
    </p:spTree>
    <p:extLst>
      <p:ext uri="{BB962C8B-B14F-4D97-AF65-F5344CB8AC3E}">
        <p14:creationId xmlns:p14="http://schemas.microsoft.com/office/powerpoint/2010/main" val="137232445"/>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CC0A2018-C999-4CCB-B7DC-D7E28E7257A9}"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cs typeface="+mn-cs"/>
              </a:defRPr>
            </a:lvl1pPr>
          </a:lstStyle>
          <a:p>
            <a:pPr>
              <a:defRPr/>
            </a:pPr>
            <a:fld id="{D0111E9D-98FC-49C8-8B7F-D93FEBFC9C40}" type="slidenum">
              <a:rPr lang="en-US"/>
              <a:pPr>
                <a:defRPr/>
              </a:pPr>
              <a:t>‹#›</a:t>
            </a:fld>
            <a:endParaRPr lang="en-US"/>
          </a:p>
        </p:txBody>
      </p:sp>
    </p:spTree>
    <p:extLst>
      <p:ext uri="{BB962C8B-B14F-4D97-AF65-F5344CB8AC3E}">
        <p14:creationId xmlns:p14="http://schemas.microsoft.com/office/powerpoint/2010/main" val="2177830151"/>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eaLnBrk="0" hangingPunct="0">
              <a:defRPr>
                <a:cs typeface="+mn-cs"/>
              </a:defRPr>
            </a:lvl1pPr>
          </a:lstStyle>
          <a:p>
            <a:pPr>
              <a:defRPr/>
            </a:pPr>
            <a:fld id="{71BEE85E-D1DD-4604-AE6D-8968A2589F35}" type="slidenum">
              <a:rPr lang="en-US" altLang="en-US"/>
              <a:pPr>
                <a:defRPr/>
              </a:pPr>
              <a:t>‹#›</a:t>
            </a:fld>
            <a:endParaRPr lang="en-US" altLang="en-US"/>
          </a:p>
        </p:txBody>
      </p:sp>
    </p:spTree>
    <p:extLst>
      <p:ext uri="{BB962C8B-B14F-4D97-AF65-F5344CB8AC3E}">
        <p14:creationId xmlns:p14="http://schemas.microsoft.com/office/powerpoint/2010/main" val="2537121602"/>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cs typeface="+mn-cs"/>
              </a:defRPr>
            </a:lvl1pPr>
          </a:lstStyle>
          <a:p>
            <a:pPr>
              <a:defRPr/>
            </a:pPr>
            <a:fld id="{9489C94C-8CD9-4039-8AD4-5414F6520330}" type="slidenum">
              <a:rPr lang="en-US" altLang="en-US"/>
              <a:pPr>
                <a:defRPr/>
              </a:pPr>
              <a:t>‹#›</a:t>
            </a:fld>
            <a:endParaRPr lang="en-US" altLang="en-US"/>
          </a:p>
        </p:txBody>
      </p:sp>
    </p:spTree>
    <p:extLst>
      <p:ext uri="{BB962C8B-B14F-4D97-AF65-F5344CB8AC3E}">
        <p14:creationId xmlns:p14="http://schemas.microsoft.com/office/powerpoint/2010/main" val="208643312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eaLnBrk="0" hangingPunct="0">
              <a:defRPr>
                <a:cs typeface="+mn-cs"/>
              </a:defRPr>
            </a:lvl1pPr>
          </a:lstStyle>
          <a:p>
            <a:pPr>
              <a:defRPr/>
            </a:pPr>
            <a:fld id="{84EFA350-C0E5-479C-A470-409978F0BCFE}" type="slidenum">
              <a:rPr lang="en-US" altLang="en-US"/>
              <a:pPr>
                <a:defRPr/>
              </a:pPr>
              <a:t>‹#›</a:t>
            </a:fld>
            <a:endParaRPr lang="en-US" altLang="en-US"/>
          </a:p>
        </p:txBody>
      </p:sp>
    </p:spTree>
    <p:extLst>
      <p:ext uri="{BB962C8B-B14F-4D97-AF65-F5344CB8AC3E}">
        <p14:creationId xmlns:p14="http://schemas.microsoft.com/office/powerpoint/2010/main" val="416738720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9C342F5-749A-441D-9C33-8BA7BD9F55A6}"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66D85DCC-8960-4C84-8DEB-33F71BED4546}" type="slidenum">
              <a:rPr lang="en-US" altLang="en-US"/>
              <a:pPr>
                <a:defRPr/>
              </a:pPr>
              <a:t>‹#›</a:t>
            </a:fld>
            <a:endParaRPr lang="en-US" altLang="en-US"/>
          </a:p>
        </p:txBody>
      </p:sp>
    </p:spTree>
    <p:extLst>
      <p:ext uri="{BB962C8B-B14F-4D97-AF65-F5344CB8AC3E}">
        <p14:creationId xmlns:p14="http://schemas.microsoft.com/office/powerpoint/2010/main" val="73022197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A6B24C04-9906-4EBB-B558-B317B9E37B59}" type="slidenum">
              <a:rPr lang="en-US" altLang="en-US"/>
              <a:pPr>
                <a:defRPr/>
              </a:pPr>
              <a:t>‹#›</a:t>
            </a:fld>
            <a:endParaRPr lang="en-US" altLang="en-US"/>
          </a:p>
        </p:txBody>
      </p:sp>
    </p:spTree>
    <p:extLst>
      <p:ext uri="{BB962C8B-B14F-4D97-AF65-F5344CB8AC3E}">
        <p14:creationId xmlns:p14="http://schemas.microsoft.com/office/powerpoint/2010/main" val="478724588"/>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cs typeface="+mn-cs"/>
              </a:defRPr>
            </a:lvl1pPr>
          </a:lstStyle>
          <a:p>
            <a:pPr>
              <a:defRPr/>
            </a:pPr>
            <a:fld id="{A73E5696-292F-406B-BA4C-E26CD1C8F65C}" type="slidenum">
              <a:rPr lang="en-US"/>
              <a:pPr>
                <a:defRPr/>
              </a:pPr>
              <a:t>‹#›</a:t>
            </a:fld>
            <a:endParaRPr lang="en-US"/>
          </a:p>
        </p:txBody>
      </p:sp>
    </p:spTree>
    <p:extLst>
      <p:ext uri="{BB962C8B-B14F-4D97-AF65-F5344CB8AC3E}">
        <p14:creationId xmlns:p14="http://schemas.microsoft.com/office/powerpoint/2010/main" val="192729090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smtClean="0">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cs typeface="+mn-cs"/>
              </a:defRPr>
            </a:lvl1pPr>
          </a:lstStyle>
          <a:p>
            <a:pPr>
              <a:defRPr/>
            </a:pPr>
            <a:fld id="{3655D983-5C92-473F-B515-AE3749DB596B}" type="slidenum">
              <a:rPr lang="en-US"/>
              <a:pPr>
                <a:defRPr/>
              </a:pPr>
              <a:t>‹#›</a:t>
            </a:fld>
            <a:endParaRPr lang="en-US"/>
          </a:p>
        </p:txBody>
      </p:sp>
    </p:spTree>
    <p:extLst>
      <p:ext uri="{BB962C8B-B14F-4D97-AF65-F5344CB8AC3E}">
        <p14:creationId xmlns:p14="http://schemas.microsoft.com/office/powerpoint/2010/main" val="340890702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mn-cs"/>
              </a:defRPr>
            </a:lvl1pPr>
          </a:lstStyle>
          <a:p>
            <a:pPr>
              <a:defRPr/>
            </a:pPr>
            <a:fld id="{132F13AC-B586-4992-BC19-29EB5E90200D}" type="slidenum">
              <a:rPr lang="en-US"/>
              <a:pPr>
                <a:defRPr/>
              </a:pPr>
              <a:t>‹#›</a:t>
            </a:fld>
            <a:endParaRPr lang="en-US"/>
          </a:p>
        </p:txBody>
      </p:sp>
    </p:spTree>
    <p:extLst>
      <p:ext uri="{BB962C8B-B14F-4D97-AF65-F5344CB8AC3E}">
        <p14:creationId xmlns:p14="http://schemas.microsoft.com/office/powerpoint/2010/main" val="143708656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D1580A9-24EA-408C-B1D3-FA5B48F37148}" type="datetimeFigureOut">
              <a:rPr lang="en-US"/>
              <a:pPr>
                <a:defRPr/>
              </a:pPr>
              <a:t>3/8/2019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mn-cs"/>
              </a:defRPr>
            </a:lvl1pPr>
          </a:lstStyle>
          <a:p>
            <a:pPr>
              <a:defRPr/>
            </a:pPr>
            <a:fld id="{858A9509-2FD1-4565-957C-C07F4E7D09B8}" type="slidenum">
              <a:rPr lang="en-US"/>
              <a:pPr>
                <a:defRPr/>
              </a:pPr>
              <a:t>‹#›</a:t>
            </a:fld>
            <a:endParaRPr lang="en-US"/>
          </a:p>
        </p:txBody>
      </p:sp>
    </p:spTree>
    <p:extLst>
      <p:ext uri="{BB962C8B-B14F-4D97-AF65-F5344CB8AC3E}">
        <p14:creationId xmlns:p14="http://schemas.microsoft.com/office/powerpoint/2010/main" val="37226520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44FED5CB-D780-4F92-8A30-B5FFC46F305D}"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27AE09EE-41FE-40F3-B989-E70D447860DF}" type="slidenum">
              <a:rPr lang="en-US" altLang="en-US"/>
              <a:pPr>
                <a:defRPr/>
              </a:pPr>
              <a:t>‹#›</a:t>
            </a:fld>
            <a:endParaRPr lang="en-US" altLang="en-US"/>
          </a:p>
        </p:txBody>
      </p:sp>
    </p:spTree>
    <p:extLst>
      <p:ext uri="{BB962C8B-B14F-4D97-AF65-F5344CB8AC3E}">
        <p14:creationId xmlns:p14="http://schemas.microsoft.com/office/powerpoint/2010/main" val="355012732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BA1492DD-5FE3-465C-BD83-82168CF086DB}" type="datetimeFigureOut">
              <a:rPr lang="en-US"/>
              <a:pPr>
                <a:defRPr/>
              </a:pPr>
              <a:t>3/8/2019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49F0005B-315F-42AD-A044-EA832E042F6B}" type="slidenum">
              <a:rPr lang="en-US" altLang="en-US"/>
              <a:pPr>
                <a:defRPr/>
              </a:pPr>
              <a:t>‹#›</a:t>
            </a:fld>
            <a:endParaRPr lang="en-US" altLang="en-US"/>
          </a:p>
        </p:txBody>
      </p:sp>
    </p:spTree>
    <p:extLst>
      <p:ext uri="{BB962C8B-B14F-4D97-AF65-F5344CB8AC3E}">
        <p14:creationId xmlns:p14="http://schemas.microsoft.com/office/powerpoint/2010/main" val="1732049827"/>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511237" y="6211126"/>
            <a:ext cx="3989387" cy="308428"/>
          </a:xfrm>
        </p:spPr>
        <p:txBody>
          <a:bodyPr/>
          <a:lstStyle>
            <a:lvl1pPr marL="0" indent="0">
              <a:buFontTx/>
              <a:buNone/>
              <a:defRPr sz="1200"/>
            </a:lvl1pPr>
          </a:lstStyle>
          <a:p>
            <a:pPr lvl="0"/>
            <a:r>
              <a:rPr lang="en-US" smtClean="0"/>
              <a:t>Click to edit Master text styles</a:t>
            </a:r>
          </a:p>
        </p:txBody>
      </p:sp>
      <p:sp>
        <p:nvSpPr>
          <p:cNvPr id="4" name="Slide Number Placeholder 2"/>
          <p:cNvSpPr>
            <a:spLocks noGrp="1"/>
          </p:cNvSpPr>
          <p:nvPr>
            <p:ph type="sldNum" sz="quarter" idx="13"/>
          </p:nvPr>
        </p:nvSpPr>
        <p:spPr/>
        <p:txBody>
          <a:bodyPr/>
          <a:lstStyle>
            <a:lvl1pPr>
              <a:defRPr>
                <a:solidFill>
                  <a:srgbClr val="000000"/>
                </a:solidFill>
              </a:defRPr>
            </a:lvl1pPr>
          </a:lstStyle>
          <a:p>
            <a:pPr>
              <a:defRPr/>
            </a:pPr>
            <a:fld id="{D7E9CFB5-C59D-4C5F-B08B-34CCD6826EF8}" type="slidenum">
              <a:rPr lang="en-US" altLang="en-US"/>
              <a:pPr>
                <a:defRPr/>
              </a:pPr>
              <a:t>‹#›</a:t>
            </a:fld>
            <a:endParaRPr lang="en-US" altLang="en-US"/>
          </a:p>
        </p:txBody>
      </p:sp>
      <p:sp>
        <p:nvSpPr>
          <p:cNvPr id="5" name="Footer Placeholder 3"/>
          <p:cNvSpPr>
            <a:spLocks noGrp="1"/>
          </p:cNvSpPr>
          <p:nvPr>
            <p:ph type="ftr" sz="quarter" idx="14"/>
          </p:nvPr>
        </p:nvSpPr>
        <p:spPr>
          <a:xfrm>
            <a:off x="471488" y="6180138"/>
            <a:ext cx="4206875" cy="373062"/>
          </a:xfrm>
          <a:prstGeom prst="rect">
            <a:avLst/>
          </a:prstGeom>
        </p:spPr>
        <p:txBody>
          <a:bodyPr/>
          <a:lstStyle>
            <a:lvl1pPr>
              <a:defRPr sz="1200">
                <a:solidFill>
                  <a:srgbClr val="000000"/>
                </a:solidFill>
                <a:latin typeface="+mn-lt"/>
              </a:defRPr>
            </a:lvl1pPr>
          </a:lstStyle>
          <a:p>
            <a:pPr>
              <a:defRPr/>
            </a:pPr>
            <a:r>
              <a:rPr lang="en-US"/>
              <a:t>Handouts are available at: www.atia.org/orlandohandouts</a:t>
            </a:r>
            <a:endParaRPr lang="en-US" dirty="0"/>
          </a:p>
        </p:txBody>
      </p:sp>
    </p:spTree>
    <p:extLst>
      <p:ext uri="{BB962C8B-B14F-4D97-AF65-F5344CB8AC3E}">
        <p14:creationId xmlns:p14="http://schemas.microsoft.com/office/powerpoint/2010/main" val="495436402"/>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FC31DD07-0598-4DBB-8338-4E736BC0CC09}" type="slidenum">
              <a:rPr lang="en-US" altLang="en-US"/>
              <a:pPr>
                <a:defRPr/>
              </a:pPr>
              <a:t>‹#›</a:t>
            </a:fld>
            <a:endParaRPr lang="en-US" altLang="en-US"/>
          </a:p>
        </p:txBody>
      </p:sp>
      <p:sp>
        <p:nvSpPr>
          <p:cNvPr id="4" name="Footer Placeholder 3"/>
          <p:cNvSpPr>
            <a:spLocks noGrp="1"/>
          </p:cNvSpPr>
          <p:nvPr>
            <p:ph type="ftr" sz="quarter" idx="11"/>
          </p:nvPr>
        </p:nvSpPr>
        <p:spPr>
          <a:xfrm>
            <a:off x="471488" y="6299200"/>
            <a:ext cx="4611687" cy="373063"/>
          </a:xfrm>
          <a:prstGeom prst="rect">
            <a:avLst/>
          </a:prstGeom>
        </p:spPr>
        <p:txBody>
          <a:bodyPr/>
          <a:lstStyle>
            <a:lvl1pPr>
              <a:defRPr sz="1200" b="0" i="1" cap="none" baseline="0">
                <a:solidFill>
                  <a:srgbClr val="000000"/>
                </a:solidFill>
                <a:latin typeface="Arial" pitchFamily="34" charset="0"/>
              </a:defRPr>
            </a:lvl1pPr>
          </a:lstStyle>
          <a:p>
            <a:pPr>
              <a:defRPr/>
            </a:pPr>
            <a:r>
              <a:rPr lang="en-US"/>
              <a:t>Handouts are available at: www.atia.org/orlandohandouts</a:t>
            </a:r>
          </a:p>
        </p:txBody>
      </p:sp>
    </p:spTree>
    <p:extLst>
      <p:ext uri="{BB962C8B-B14F-4D97-AF65-F5344CB8AC3E}">
        <p14:creationId xmlns:p14="http://schemas.microsoft.com/office/powerpoint/2010/main" val="94890551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3.xml"/><Relationship Id="rId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theme" Target="../theme/theme11.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5.jpeg"/><Relationship Id="rId4" Type="http://schemas.openxmlformats.org/officeDocument/2006/relationships/slideLayout" Target="../slideLayouts/slideLayout39.xml"/><Relationship Id="rId9"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4.xml"/><Relationship Id="rId7"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image" Target="../media/image4.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2.xml"/><Relationship Id="rId7" Type="http://schemas.openxmlformats.org/officeDocument/2006/relationships/image" Target="../media/image4.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jpe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17F5E224-87E9-49D4-9211-64899A1705E7}"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 Logo"/>
          <p:cNvPicPr>
            <a:picLocks noChangeAspect="1"/>
          </p:cNvPicPr>
          <p:nvPr userDrawn="1">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solidFill>
                  <a:prstClr val="white"/>
                </a:solidFill>
                <a:cs typeface="Arial" charset="0"/>
              </a:rPr>
              <a:t>JAN is funded by a contract with the </a:t>
            </a:r>
          </a:p>
          <a:p>
            <a:pPr eaLnBrk="1" hangingPunct="1">
              <a:defRPr/>
            </a:pPr>
            <a:r>
              <a:rPr lang="en-US" b="1" dirty="0" smtClean="0">
                <a:solidFill>
                  <a:prstClr val="white"/>
                </a:solidFill>
                <a:cs typeface="Arial" charset="0"/>
              </a:rPr>
              <a:t>Office of Disability Employment Policy, U.S. Department of Labor.</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685" r:id="rId1"/>
    <p:sldLayoutId id="2147489686" r:id="rId2"/>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C27DB54D-92D3-45FB-A29C-C4099628304B}"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248"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18" r:id="rId1"/>
    <p:sldLayoutId id="2147489719"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A4603E7-B705-4257-AD37-4836439CD03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7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127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723" r:id="rId4"/>
    <p:sldLayoutId id="2147489684" r:id="rId5"/>
    <p:sldLayoutId id="2147489724" r:id="rId6"/>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47E84C5-6B5A-42BC-801C-CB1CEFB6E6AA}"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229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25" r:id="rId1"/>
    <p:sldLayoutId id="2147489726" r:id="rId2"/>
    <p:sldLayoutId id="2147489727" r:id="rId3"/>
    <p:sldLayoutId id="2147489728"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B1A331-F6D6-4481-B7D2-F4CBC1F89BD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3320"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29" r:id="rId1"/>
    <p:sldLayoutId id="2147489730" r:id="rId2"/>
    <p:sldLayoutId id="2147489731" r:id="rId3"/>
    <p:sldLayoutId id="2147489732"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4815DC3-24DC-44F8-97D8-51995570178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434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434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FA6A3FE3-C3DD-4090-9570-6F76ED127EF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Interactive Process </a:t>
            </a:r>
          </a:p>
        </p:txBody>
      </p:sp>
    </p:spTree>
  </p:cSld>
  <p:clrMap bg1="lt1" tx1="dk1" bg2="lt2" tx2="dk2" accent1="accent1" accent2="accent2" accent3="accent3" accent4="accent4" accent5="accent5" accent6="accent6" hlink="hlink" folHlink="folHlink"/>
  <p:sldLayoutIdLst>
    <p:sldLayoutId id="2147489687" r:id="rId1"/>
    <p:sldLayoutId id="2147489688" r:id="rId2"/>
    <p:sldLayoutId id="2147489689" r:id="rId3"/>
    <p:sldLayoutId id="2147489690" r:id="rId4"/>
    <p:sldLayoutId id="2147489691" r:id="rId5"/>
    <p:sldLayoutId id="2147489692" r:id="rId6"/>
    <p:sldLayoutId id="2147489693" r:id="rId7"/>
    <p:sldLayoutId id="2147489694" r:id="rId8"/>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D92323-A5B3-42A0-9D38-7EFEB3B55B04}"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Interactive Process</a:t>
            </a:r>
          </a:p>
        </p:txBody>
      </p:sp>
    </p:spTree>
  </p:cSld>
  <p:clrMap bg1="lt1" tx1="dk1" bg2="lt2" tx2="dk2" accent1="accent1" accent2="accent2" accent3="accent3" accent4="accent4" accent5="accent5" accent6="accent6" hlink="hlink" folHlink="folHlink"/>
  <p:sldLayoutIdLst>
    <p:sldLayoutId id="2147489695" r:id="rId1"/>
    <p:sldLayoutId id="2147489696" r:id="rId2"/>
    <p:sldLayoutId id="2147489697" r:id="rId3"/>
    <p:sldLayoutId id="2147489698" r:id="rId4"/>
    <p:sldLayoutId id="2147489699" r:id="rId5"/>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D89F4836-9BB5-4084-8424-001D8EAE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00" r:id="rId1"/>
    <p:sldLayoutId id="2147489701" r:id="rId2"/>
    <p:sldLayoutId id="2147489702" r:id="rId3"/>
    <p:sldLayoutId id="2147489703" r:id="rId4"/>
    <p:sldLayoutId id="2147489704" r:id="rId5"/>
  </p:sldLayoutIdLst>
  <p:transition spd="med">
    <p:fade/>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7EF16E3-1132-473D-A3C4-64FE329DBE7C}"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5128"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05" r:id="rId1"/>
    <p:sldLayoutId id="2147489706" r:id="rId2"/>
    <p:sldLayoutId id="2147489707" r:id="rId3"/>
    <p:sldLayoutId id="214748970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0C70E0BA-5009-447F-8ECA-FF18C29641C2}"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6152"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09" r:id="rId1"/>
    <p:sldLayoutId id="2147489710"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61F07C-BE5E-43B8-8AFC-E23F4B761C89}"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7176"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6BD62CE-A669-4048-88D0-456492D82FDE}"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8200"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13" r:id="rId1"/>
    <p:sldLayoutId id="2147489714"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A3283C5A-A44E-4C13-AF8C-BC8B4D035C5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9224"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Transition</a:t>
            </a:r>
          </a:p>
        </p:txBody>
      </p:sp>
    </p:spTree>
  </p:cSld>
  <p:clrMap bg1="lt1" tx1="dk1" bg2="lt2" tx2="dk2" accent1="accent1" accent2="accent2" accent3="accent3" accent4="accent4" accent5="accent5" accent6="accent6" hlink="hlink" folHlink="folHlink"/>
  <p:sldLayoutIdLst>
    <p:sldLayoutId id="2147489715" r:id="rId1"/>
    <p:sldLayoutId id="2147489716" r:id="rId2"/>
    <p:sldLayoutId id="2147489717" r:id="rId3"/>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37.xml"/><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37.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hyperlink" Target="https://askjan.org/concerns/State-Assistive-Technology-Projects.cfm" TargetMode="External"/><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hyperlink" Target="https://askjan.org/events/Multimedia-Training-Microsite.cfm" TargetMode="External"/><Relationship Id="rId2" Type="http://schemas.openxmlformats.org/officeDocument/2006/relationships/notesSlide" Target="../notesSlides/notesSlide39.xml"/><Relationship Id="rId1" Type="http://schemas.openxmlformats.org/officeDocument/2006/relationships/slideLayout" Target="../slideLayouts/slideLayout38.xml"/><Relationship Id="rId5" Type="http://schemas.openxmlformats.org/officeDocument/2006/relationships/image" Target="../media/image50.png"/><Relationship Id="rId4" Type="http://schemas.openxmlformats.org/officeDocument/2006/relationships/hyperlink" Target="https://askjan.org/topics/tech.cf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40.xml"/><Relationship Id="rId1" Type="http://schemas.openxmlformats.org/officeDocument/2006/relationships/slideLayout" Target="../slideLayouts/slideLayout32.xml"/><Relationship Id="rId4" Type="http://schemas.openxmlformats.org/officeDocument/2006/relationships/hyperlink" Target="http://askjan.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854075" y="2597150"/>
            <a:ext cx="7832725" cy="3074988"/>
          </a:xfrm>
        </p:spPr>
        <p:txBody>
          <a:bodyPr/>
          <a:lstStyle/>
          <a:p>
            <a:r>
              <a:rPr lang="en-US" altLang="en-US" smtClean="0"/>
              <a:t>Assistive Technology Basics</a:t>
            </a:r>
            <a:endParaRPr lang="en-US" altLang="en-US" sz="3400" smtClean="0"/>
          </a:p>
          <a:p>
            <a:r>
              <a:rPr lang="en-US" altLang="en-US" sz="2600" b="0" smtClean="0"/>
              <a:t>Teresa Goddard</a:t>
            </a:r>
          </a:p>
          <a:p>
            <a:r>
              <a:rPr lang="en-US" altLang="en-US" sz="2600" b="0" smtClean="0"/>
              <a:t>Lisa Mathess</a:t>
            </a:r>
            <a:endParaRPr lang="en-US" altLang="en-US" sz="1700" b="0" smtClean="0"/>
          </a:p>
          <a:p>
            <a:pPr eaLnBrk="1" hangingPunct="1">
              <a:buFont typeface="Times" panose="02020603050405020304" pitchFamily="18" charset="0"/>
              <a:buNone/>
            </a:pPr>
            <a:r>
              <a:rPr lang="en-US" altLang="en-US" sz="2200" smtClean="0"/>
              <a:t>(800) 526-7234 (Voice)</a:t>
            </a:r>
          </a:p>
          <a:p>
            <a:pPr eaLnBrk="1" hangingPunct="1">
              <a:buFont typeface="Times" panose="02020603050405020304" pitchFamily="18" charset="0"/>
              <a:buNone/>
            </a:pPr>
            <a:r>
              <a:rPr lang="en-US" altLang="en-US" sz="2200" smtClean="0"/>
              <a:t>(877) 781-9403 (TTY)</a:t>
            </a:r>
          </a:p>
          <a:p>
            <a:pPr eaLnBrk="1" hangingPunct="1">
              <a:buFont typeface="Times" panose="02020603050405020304" pitchFamily="18" charset="0"/>
              <a:buNone/>
            </a:pPr>
            <a:r>
              <a:rPr lang="en-US" altLang="en-US" sz="2200" smtClean="0">
                <a:hlinkClick r:id="rId3"/>
              </a:rPr>
              <a:t>jan@askjan.org</a:t>
            </a:r>
            <a:endParaRPr lang="en-US" altLang="en-US" sz="2200" smtClean="0"/>
          </a:p>
        </p:txBody>
      </p:sp>
      <p:sp>
        <p:nvSpPr>
          <p:cNvPr id="706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05B7851-413D-4F2D-B334-3DF3EAE89DA6}" type="slidenum">
              <a:rPr lang="en-US" altLang="en-US" sz="1400" smtClean="0">
                <a:solidFill>
                  <a:schemeClr val="bg1"/>
                </a:solidFill>
              </a:rPr>
              <a:pPr>
                <a:spcBef>
                  <a:spcPct val="0"/>
                </a:spcBef>
                <a:buFontTx/>
                <a:buNone/>
              </a:pPr>
              <a:t>1</a:t>
            </a:fld>
            <a:endParaRPr lang="en-US" altLang="en-US" sz="1400" smtClean="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lstStyle/>
          <a:p>
            <a:pPr eaLnBrk="1" hangingPunct="1">
              <a:defRPr/>
            </a:pPr>
            <a:r>
              <a:rPr lang="en-US" altLang="en-US" dirty="0">
                <a:solidFill>
                  <a:srgbClr val="00B0F0"/>
                </a:solidFill>
              </a:rPr>
              <a:t>Accommodation</a:t>
            </a:r>
          </a:p>
          <a:p>
            <a:pPr marL="0" indent="0" eaLnBrk="1" hangingPunct="1">
              <a:defRPr/>
            </a:pPr>
            <a:r>
              <a:rPr lang="en-US" altLang="en-US" b="0" dirty="0">
                <a:solidFill>
                  <a:schemeClr val="tx2">
                    <a:lumMod val="75000"/>
                  </a:schemeClr>
                </a:solidFill>
              </a:rPr>
              <a:t>The employer purchased a telephone amplifier, which enabled the nurse to hear effectively over the telephone.</a:t>
            </a:r>
          </a:p>
          <a:p>
            <a:pPr eaLnBrk="1" hangingPunct="1">
              <a:defRPr/>
            </a:pPr>
            <a:endParaRPr lang="en-US" altLang="en-US" dirty="0">
              <a:solidFill>
                <a:srgbClr val="253D86"/>
              </a:solidFill>
            </a:endParaRPr>
          </a:p>
        </p:txBody>
      </p:sp>
      <p:sp>
        <p:nvSpPr>
          <p:cNvPr id="8806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1363" indent="-28416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1413" indent="-227013">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5986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58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30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02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74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46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480753C-FB25-4406-A85E-736820FC56C2}" type="slidenum">
              <a:rPr lang="en-US" altLang="en-US" sz="1400" smtClean="0">
                <a:solidFill>
                  <a:srgbClr val="FFFFFF"/>
                </a:solidFill>
              </a:rPr>
              <a:pPr>
                <a:spcBef>
                  <a:spcPct val="0"/>
                </a:spcBef>
                <a:buFontTx/>
                <a:buNone/>
              </a:pPr>
              <a:t>10</a:t>
            </a:fld>
            <a:endParaRPr lang="en-US" altLang="en-US" sz="1400" smtClean="0">
              <a:solidFill>
                <a:srgbClr val="FFFFFF"/>
              </a:solidFill>
            </a:endParaRPr>
          </a:p>
        </p:txBody>
      </p:sp>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88069" name="Picture 1" descr="Harris Communications telephone amplifier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2901950"/>
            <a:ext cx="3382962"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a:xfrm>
            <a:off x="838200" y="1295400"/>
            <a:ext cx="7848600" cy="5184775"/>
          </a:xfrm>
        </p:spPr>
        <p:txBody>
          <a:bodyPr/>
          <a:lstStyle/>
          <a:p>
            <a:r>
              <a:rPr lang="en-US" altLang="en-US" smtClean="0"/>
              <a:t>Screen reading/magnification</a:t>
            </a:r>
          </a:p>
          <a:p>
            <a:endParaRPr lang="en-US" altLang="en-US" smtClean="0"/>
          </a:p>
          <a:p>
            <a:r>
              <a:rPr lang="en-US" altLang="en-US" b="0" smtClean="0"/>
              <a:t>ZoomText </a:t>
            </a:r>
          </a:p>
          <a:p>
            <a:r>
              <a:rPr lang="en-US" altLang="en-US" b="0" smtClean="0"/>
              <a:t>ZoomText Fusion</a:t>
            </a:r>
          </a:p>
          <a:p>
            <a:r>
              <a:rPr lang="en-US" altLang="en-US" b="0" smtClean="0"/>
              <a:t>Dolphin SuperNova</a:t>
            </a:r>
          </a:p>
        </p:txBody>
      </p:sp>
      <p:sp>
        <p:nvSpPr>
          <p:cNvPr id="8909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24097CC-F9E9-4C5D-9583-AF96845BA3CD}" type="slidenum">
              <a:rPr lang="en-US" altLang="en-US" sz="1400" smtClean="0">
                <a:solidFill>
                  <a:srgbClr val="FFFFFF"/>
                </a:solidFill>
                <a:latin typeface="Calibri" panose="020F0502020204030204" pitchFamily="34" charset="0"/>
              </a:rPr>
              <a:pPr>
                <a:spcBef>
                  <a:spcPct val="0"/>
                </a:spcBef>
                <a:buFontTx/>
                <a:buNone/>
              </a:pPr>
              <a:t>11</a:t>
            </a:fld>
            <a:endParaRPr lang="en-US" altLang="en-US" sz="1400" smtClean="0">
              <a:solidFill>
                <a:srgbClr val="FFFFFF"/>
              </a:solidFill>
              <a:latin typeface="Calibri" panose="020F0502020204030204" pitchFamily="34" charset="0"/>
            </a:endParaRPr>
          </a:p>
        </p:txBody>
      </p:sp>
      <p:pic>
        <p:nvPicPr>
          <p:cNvPr id="89092" name="Picture 3" descr="Zoom Text Fusion Powered by JAW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2284413"/>
            <a:ext cx="39147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spTree>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p:txBody>
          <a:bodyPr/>
          <a:lstStyle/>
          <a:p>
            <a:pPr algn="l" eaLnBrk="1" hangingPunct="1"/>
            <a:r>
              <a:rPr lang="en-US" altLang="en-US" sz="2800" b="1" dirty="0" smtClean="0">
                <a:solidFill>
                  <a:srgbClr val="00B0F0"/>
                </a:solidFill>
              </a:rPr>
              <a:t>Example</a:t>
            </a:r>
          </a:p>
          <a:p>
            <a:pPr marL="0" indent="0" algn="l" eaLnBrk="1" hangingPunct="1"/>
            <a:r>
              <a:rPr lang="en-US" altLang="en-US" sz="2800" b="0" dirty="0" smtClean="0">
                <a:solidFill>
                  <a:srgbClr val="24346A"/>
                </a:solidFill>
              </a:rPr>
              <a:t>A health care worker with low vision was having difficulty using her computer.  </a:t>
            </a:r>
          </a:p>
          <a:p>
            <a:pPr algn="l" eaLnBrk="1" hangingPunct="1"/>
            <a:endParaRPr lang="en-US" altLang="en-US" sz="2400" dirty="0" smtClean="0">
              <a:solidFill>
                <a:srgbClr val="34416D"/>
              </a:solidFill>
            </a:endParaRPr>
          </a:p>
        </p:txBody>
      </p:sp>
      <p:sp>
        <p:nvSpPr>
          <p:cNvPr id="91139" name="Slide Number Placeholder 5"/>
          <p:cNvSpPr>
            <a:spLocks noGrp="1"/>
          </p:cNvSpPr>
          <p:nvPr>
            <p:ph type="sldNum" sz="quarter" idx="4294967295"/>
          </p:nvPr>
        </p:nvSpPr>
        <p:spPr bwMode="auto">
          <a:xfrm>
            <a:off x="861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8C350BF-FA32-47CA-9ABD-993DA88D90C7}" type="slidenum">
              <a:rPr lang="en-US" altLang="en-US" sz="1400" smtClean="0">
                <a:solidFill>
                  <a:srgbClr val="FFFFFF"/>
                </a:solidFill>
              </a:rPr>
              <a:pPr>
                <a:spcBef>
                  <a:spcPct val="0"/>
                </a:spcBef>
                <a:buFontTx/>
                <a:buNone/>
              </a:pPr>
              <a:t>12</a:t>
            </a:fld>
            <a:endParaRPr lang="en-US" altLang="en-US" sz="1400" smtClean="0">
              <a:solidFill>
                <a:srgbClr val="FFFFFF"/>
              </a:solidFill>
            </a:endParaRPr>
          </a:p>
        </p:txBody>
      </p:sp>
      <p:sp>
        <p:nvSpPr>
          <p:cNvPr id="91140" name="Title 9"/>
          <p:cNvSpPr txBox="1">
            <a:spLocks/>
          </p:cNvSpPr>
          <p:nvPr/>
        </p:nvSpPr>
        <p:spPr bwMode="auto">
          <a:xfrm>
            <a:off x="457200" y="3810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2060"/>
                </a:solidFill>
              </a:rPr>
              <a:t>Vision and Accommodation</a:t>
            </a:r>
          </a:p>
        </p:txBody>
      </p:sp>
      <p:pic>
        <p:nvPicPr>
          <p:cNvPr id="91141" name="Picture 2" descr="person typing on a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0"/>
            <a:ext cx="20462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type="subTitle" idx="1"/>
          </p:nvPr>
        </p:nvSpPr>
        <p:spPr>
          <a:xfrm>
            <a:off x="841375" y="1295400"/>
            <a:ext cx="7835900" cy="5160963"/>
          </a:xfrm>
        </p:spPr>
        <p:txBody>
          <a:bodyPr/>
          <a:lstStyle/>
          <a:p>
            <a:pPr algn="l" eaLnBrk="1" hangingPunct="1"/>
            <a:r>
              <a:rPr lang="en-US" altLang="en-US" sz="2800" b="1" smtClean="0">
                <a:solidFill>
                  <a:srgbClr val="00B0F0"/>
                </a:solidFill>
              </a:rPr>
              <a:t>Accommodation</a:t>
            </a:r>
          </a:p>
          <a:p>
            <a:pPr algn="l" eaLnBrk="1" hangingPunct="1"/>
            <a:r>
              <a:rPr lang="en-US" altLang="en-US" sz="2800" smtClean="0">
                <a:solidFill>
                  <a:srgbClr val="24346A"/>
                </a:solidFill>
              </a:rPr>
              <a:t>At first, the employer tried upgrading the employee’s operating system, but when that wasn’t effective the employer purchased screen magnification software. The company retained a highly valued a skilled employee and sent a message to her department that “We care,” even in a big company. </a:t>
            </a:r>
            <a:endParaRPr lang="en-US" altLang="en-US" sz="2800" b="1" smtClean="0">
              <a:solidFill>
                <a:srgbClr val="253D86"/>
              </a:solidFill>
            </a:endParaRPr>
          </a:p>
          <a:p>
            <a:pPr algn="l" eaLnBrk="1" hangingPunct="1"/>
            <a:endParaRPr lang="en-US" altLang="en-US" sz="2800" smtClean="0">
              <a:solidFill>
                <a:srgbClr val="24346A"/>
              </a:solidFill>
            </a:endParaRPr>
          </a:p>
          <a:p>
            <a:pPr algn="l" eaLnBrk="1" hangingPunct="1"/>
            <a:endParaRPr lang="en-US" altLang="en-US" b="1" smtClean="0">
              <a:solidFill>
                <a:srgbClr val="253D86"/>
              </a:solidFill>
            </a:endParaRPr>
          </a:p>
        </p:txBody>
      </p:sp>
      <p:sp>
        <p:nvSpPr>
          <p:cNvPr id="931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67B5AF3-EEE6-4E4D-BF56-00B694E49877}" type="slidenum">
              <a:rPr lang="en-US" altLang="en-US" sz="1400" smtClean="0">
                <a:solidFill>
                  <a:srgbClr val="FFFFFF"/>
                </a:solidFill>
              </a:rPr>
              <a:pPr>
                <a:spcBef>
                  <a:spcPct val="0"/>
                </a:spcBef>
                <a:buFontTx/>
                <a:buNone/>
              </a:pPr>
              <a:t>13</a:t>
            </a:fld>
            <a:endParaRPr lang="en-US" altLang="en-US" sz="1400" smtClean="0">
              <a:solidFill>
                <a:srgbClr val="FFFFFF"/>
              </a:solidFill>
            </a:endParaRPr>
          </a:p>
        </p:txBody>
      </p:sp>
      <p:sp>
        <p:nvSpPr>
          <p:cNvPr id="93188" name="Title 9"/>
          <p:cNvSpPr txBox="1">
            <a:spLocks/>
          </p:cNvSpPr>
          <p:nvPr/>
        </p:nvSpPr>
        <p:spPr bwMode="auto">
          <a:xfrm>
            <a:off x="457200" y="3810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2060"/>
                </a:solidFill>
              </a:rPr>
              <a:t>Vision and Accommodation</a:t>
            </a: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p:cNvSpPr>
            <a:spLocks noGrp="1"/>
          </p:cNvSpPr>
          <p:nvPr>
            <p:ph idx="1"/>
          </p:nvPr>
        </p:nvSpPr>
        <p:spPr>
          <a:xfrm>
            <a:off x="838200" y="1295400"/>
            <a:ext cx="7848600" cy="5184775"/>
          </a:xfrm>
        </p:spPr>
        <p:txBody>
          <a:bodyPr/>
          <a:lstStyle/>
          <a:p>
            <a:r>
              <a:rPr lang="en-US" altLang="en-US" smtClean="0"/>
              <a:t>Screen reading </a:t>
            </a:r>
          </a:p>
          <a:p>
            <a:r>
              <a:rPr lang="en-US" altLang="en-US" b="0" smtClean="0"/>
              <a:t>JAWS</a:t>
            </a:r>
          </a:p>
          <a:p>
            <a:r>
              <a:rPr lang="en-US" altLang="en-US" b="0" smtClean="0"/>
              <a:t>Dolphin Screen Reader</a:t>
            </a:r>
          </a:p>
          <a:p>
            <a:r>
              <a:rPr lang="en-US" altLang="en-US" b="0" smtClean="0"/>
              <a:t>NVDA</a:t>
            </a:r>
          </a:p>
          <a:p>
            <a:endParaRPr lang="en-US" altLang="en-US" b="0" smtClean="0"/>
          </a:p>
        </p:txBody>
      </p:sp>
      <p:sp>
        <p:nvSpPr>
          <p:cNvPr id="9523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4A0FE1F-8EDC-4B5B-9B15-ABC86395FB8F}" type="slidenum">
              <a:rPr lang="en-US" altLang="en-US" sz="1400" smtClean="0">
                <a:solidFill>
                  <a:srgbClr val="FFFFFF"/>
                </a:solidFill>
                <a:latin typeface="Calibri" panose="020F0502020204030204" pitchFamily="34" charset="0"/>
              </a:rPr>
              <a:pPr>
                <a:spcBef>
                  <a:spcPct val="0"/>
                </a:spcBef>
                <a:buFontTx/>
                <a:buNone/>
              </a:pPr>
              <a:t>14</a:t>
            </a:fld>
            <a:endParaRPr lang="en-US" altLang="en-US" sz="1400" smtClean="0">
              <a:solidFill>
                <a:srgbClr val="FFFFFF"/>
              </a:solidFill>
              <a:latin typeface="Calibri" panose="020F0502020204030204" pitchFamily="34" charset="0"/>
            </a:endParaRPr>
          </a:p>
        </p:txBody>
      </p:sp>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95237" name="Picture 1" descr="JAWS"/>
          <p:cNvPicPr>
            <a:picLocks noChangeAspect="1"/>
          </p:cNvPicPr>
          <p:nvPr/>
        </p:nvPicPr>
        <p:blipFill>
          <a:blip r:embed="rId3">
            <a:extLst>
              <a:ext uri="{28A0092B-C50C-407E-A947-70E740481C1C}">
                <a14:useLocalDpi xmlns:a14="http://schemas.microsoft.com/office/drawing/2010/main" val="0"/>
              </a:ext>
            </a:extLst>
          </a:blip>
          <a:srcRect t="11537"/>
          <a:stretch>
            <a:fillRect/>
          </a:stretch>
        </p:blipFill>
        <p:spPr bwMode="auto">
          <a:xfrm>
            <a:off x="3006725" y="3089275"/>
            <a:ext cx="38290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a:xfrm>
            <a:off x="838200" y="1295400"/>
            <a:ext cx="7848600" cy="5184775"/>
          </a:xfrm>
        </p:spPr>
        <p:txBody>
          <a:bodyPr/>
          <a:lstStyle/>
          <a:p>
            <a:pPr>
              <a:defRPr/>
            </a:pPr>
            <a:r>
              <a:rPr lang="en-US" altLang="en-US" dirty="0" smtClean="0">
                <a:solidFill>
                  <a:srgbClr val="00B0F0"/>
                </a:solidFill>
              </a:rPr>
              <a:t>Example</a:t>
            </a:r>
            <a:endParaRPr lang="en-US" altLang="en-US" b="0" dirty="0" smtClean="0"/>
          </a:p>
          <a:p>
            <a:pPr marL="0" indent="0">
              <a:defRPr/>
            </a:pPr>
            <a:r>
              <a:rPr lang="en-US" altLang="en-US" b="0" dirty="0" smtClean="0"/>
              <a:t>A bus garage </a:t>
            </a:r>
            <a:r>
              <a:rPr lang="en-US" altLang="en-US" b="0" dirty="0" smtClean="0"/>
              <a:t>employee who </a:t>
            </a:r>
            <a:r>
              <a:rPr lang="en-US" altLang="en-US" b="0" dirty="0" smtClean="0"/>
              <a:t>had difficulty reading but had excellent listening comprehension </a:t>
            </a:r>
            <a:r>
              <a:rPr lang="en-US" altLang="en-US" b="0" dirty="0" smtClean="0"/>
              <a:t>skills </a:t>
            </a:r>
            <a:r>
              <a:rPr lang="en-US" altLang="en-US" b="0" dirty="0" smtClean="0"/>
              <a:t>often missed instructions and important announcements that were sent via e-mail.</a:t>
            </a:r>
          </a:p>
        </p:txBody>
      </p:sp>
      <p:sp>
        <p:nvSpPr>
          <p:cNvPr id="972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99C94B8-E43A-4E41-B6EB-EBB2712F5AD3}"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pic>
        <p:nvPicPr>
          <p:cNvPr id="97284" name="Picture 3" descr="School b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3571875"/>
            <a:ext cx="431482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p:cNvSpPr>
            <a:spLocks noGrp="1"/>
          </p:cNvSpPr>
          <p:nvPr>
            <p:ph idx="1"/>
          </p:nvPr>
        </p:nvSpPr>
        <p:spPr>
          <a:xfrm>
            <a:off x="838200" y="1295400"/>
            <a:ext cx="7848600" cy="5184775"/>
          </a:xfrm>
        </p:spPr>
        <p:txBody>
          <a:bodyPr/>
          <a:lstStyle/>
          <a:p>
            <a:pPr>
              <a:defRPr/>
            </a:pPr>
            <a:r>
              <a:rPr lang="en-US" altLang="en-US" dirty="0" smtClean="0">
                <a:solidFill>
                  <a:srgbClr val="00B0F0"/>
                </a:solidFill>
              </a:rPr>
              <a:t>Accommodation</a:t>
            </a:r>
          </a:p>
          <a:p>
            <a:pPr marL="0" indent="0">
              <a:defRPr/>
            </a:pPr>
            <a:r>
              <a:rPr lang="en-US" altLang="en-US" b="0" dirty="0" smtClean="0"/>
              <a:t>The employee was provided with </a:t>
            </a:r>
            <a:r>
              <a:rPr lang="en-US" altLang="en-US" b="0" dirty="0" smtClean="0"/>
              <a:t>screen reading </a:t>
            </a:r>
            <a:r>
              <a:rPr lang="en-US" altLang="en-US" b="0" dirty="0" smtClean="0"/>
              <a:t>software that allowed him to listen to the e-mails that he received.  </a:t>
            </a:r>
            <a:r>
              <a:rPr lang="en-US" altLang="en-US" b="0" dirty="0" smtClean="0"/>
              <a:t>His performance greatly improved, as well as his attendance at meetings and gatherings.</a:t>
            </a:r>
          </a:p>
          <a:p>
            <a:pPr>
              <a:defRPr/>
            </a:pPr>
            <a:endParaRPr lang="en-US" altLang="en-US" dirty="0" smtClean="0"/>
          </a:p>
        </p:txBody>
      </p:sp>
      <p:sp>
        <p:nvSpPr>
          <p:cNvPr id="9830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E43777F-4DB2-4739-A8DD-F019A0FB83C0}"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pic>
        <p:nvPicPr>
          <p:cNvPr id="98308" name="Picture 3" descr="Computer headse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4003675"/>
            <a:ext cx="335438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a:xfrm>
            <a:off x="838200" y="1295400"/>
            <a:ext cx="7848600" cy="5184775"/>
          </a:xfrm>
        </p:spPr>
        <p:txBody>
          <a:bodyPr/>
          <a:lstStyle/>
          <a:p>
            <a:r>
              <a:rPr lang="en-US" altLang="en-US" smtClean="0"/>
              <a:t>Large Computer Monitor </a:t>
            </a:r>
          </a:p>
          <a:p>
            <a:endParaRPr lang="en-US" altLang="en-US" smtClean="0"/>
          </a:p>
          <a:p>
            <a:r>
              <a:rPr lang="en-US" altLang="en-US" smtClean="0"/>
              <a:t> </a:t>
            </a:r>
            <a:endParaRPr lang="en-US" altLang="en-US" b="0" smtClean="0"/>
          </a:p>
        </p:txBody>
      </p:sp>
      <p:sp>
        <p:nvSpPr>
          <p:cNvPr id="1003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15F6488-CA49-4E7B-AC40-D4E36D52E957}" type="slidenum">
              <a:rPr lang="en-US" altLang="en-US" sz="1400" smtClean="0">
                <a:solidFill>
                  <a:srgbClr val="FFFFFF"/>
                </a:solidFill>
                <a:latin typeface="Calibri" panose="020F0502020204030204" pitchFamily="34" charset="0"/>
              </a:rPr>
              <a:pPr>
                <a:spcBef>
                  <a:spcPct val="0"/>
                </a:spcBef>
                <a:buFontTx/>
                <a:buNone/>
              </a:pPr>
              <a:t>17</a:t>
            </a:fld>
            <a:endParaRPr lang="en-US" altLang="en-US" sz="1400" smtClean="0">
              <a:solidFill>
                <a:srgbClr val="FFFFFF"/>
              </a:solidFill>
              <a:latin typeface="Calibri" panose="020F0502020204030204" pitchFamily="34" charset="0"/>
            </a:endParaRPr>
          </a:p>
        </p:txBody>
      </p:sp>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100357" name="Picture 1" descr="75 inch monitor with conference table- keyboard, mouse, and chair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1870075"/>
            <a:ext cx="3332162"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a:xfrm>
            <a:off x="838200" y="1295400"/>
            <a:ext cx="7848600" cy="5184775"/>
          </a:xfrm>
        </p:spPr>
        <p:txBody>
          <a:bodyPr/>
          <a:lstStyle/>
          <a:p>
            <a:pPr>
              <a:defRPr/>
            </a:pPr>
            <a:r>
              <a:rPr lang="en-US" altLang="en-US" dirty="0" smtClean="0">
                <a:solidFill>
                  <a:srgbClr val="00B0F0"/>
                </a:solidFill>
              </a:rPr>
              <a:t>Example</a:t>
            </a:r>
            <a:endParaRPr lang="en-US" altLang="en-US" b="0" dirty="0" smtClean="0"/>
          </a:p>
          <a:p>
            <a:pPr marL="0" indent="0">
              <a:defRPr/>
            </a:pPr>
            <a:r>
              <a:rPr lang="en-US" altLang="en-US" b="0" dirty="0" smtClean="0"/>
              <a:t>A </a:t>
            </a:r>
            <a:r>
              <a:rPr lang="en-US" b="0" dirty="0" smtClean="0"/>
              <a:t>psychologist who was legally blind asked to </a:t>
            </a:r>
            <a:r>
              <a:rPr lang="en-US" b="0" dirty="0"/>
              <a:t>be excused </a:t>
            </a:r>
            <a:r>
              <a:rPr lang="en-US" b="0" dirty="0" smtClean="0"/>
              <a:t>from providing mental health services via telehealth</a:t>
            </a:r>
            <a:r>
              <a:rPr lang="en-US" b="0" dirty="0"/>
              <a:t>. </a:t>
            </a:r>
            <a:r>
              <a:rPr lang="en-US" b="0" dirty="0" smtClean="0"/>
              <a:t>The employer was temporarily restructuring her job to allow for </a:t>
            </a:r>
            <a:r>
              <a:rPr lang="en-US" b="0" dirty="0" smtClean="0"/>
              <a:t>this </a:t>
            </a:r>
            <a:r>
              <a:rPr lang="en-US" b="0" dirty="0" smtClean="0"/>
              <a:t>while seeking solutions to assist her in better interpreting client’s facial expressions and body language via video feed. </a:t>
            </a:r>
            <a:endParaRPr lang="en-US" altLang="en-US" b="0" dirty="0" smtClean="0"/>
          </a:p>
        </p:txBody>
      </p:sp>
      <p:sp>
        <p:nvSpPr>
          <p:cNvPr id="1024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590E085-C8CD-4A30-9E85-F818337A8C7C}" type="slidenum">
              <a:rPr lang="en-US" altLang="en-US" sz="1400" smtClean="0">
                <a:solidFill>
                  <a:srgbClr val="FFFFFF"/>
                </a:solidFill>
              </a:rPr>
              <a:pPr>
                <a:spcBef>
                  <a:spcPct val="0"/>
                </a:spcBef>
                <a:buFontTx/>
                <a:buNone/>
              </a:pPr>
              <a:t>18</a:t>
            </a:fld>
            <a:endParaRPr lang="en-US" altLang="en-US" sz="1400" smtClean="0">
              <a:solidFill>
                <a:srgbClr val="FFFFFF"/>
              </a:solidFill>
            </a:endParaRPr>
          </a:p>
        </p:txBody>
      </p:sp>
      <p:sp>
        <p:nvSpPr>
          <p:cNvPr id="10240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p:cNvSpPr>
            <a:spLocks noGrp="1"/>
          </p:cNvSpPr>
          <p:nvPr>
            <p:ph idx="1"/>
          </p:nvPr>
        </p:nvSpPr>
        <p:spPr>
          <a:xfrm>
            <a:off x="838200" y="1295400"/>
            <a:ext cx="7848600" cy="5184775"/>
          </a:xfrm>
        </p:spPr>
        <p:txBody>
          <a:bodyPr/>
          <a:lstStyle/>
          <a:p>
            <a:pPr>
              <a:defRPr/>
            </a:pPr>
            <a:r>
              <a:rPr lang="en-US" altLang="en-US" dirty="0" smtClean="0">
                <a:solidFill>
                  <a:srgbClr val="00B0F0"/>
                </a:solidFill>
              </a:rPr>
              <a:t>Accommodation</a:t>
            </a:r>
          </a:p>
          <a:p>
            <a:pPr marL="0" indent="0">
              <a:defRPr/>
            </a:pPr>
            <a:r>
              <a:rPr lang="en-US" b="0" dirty="0" smtClean="0"/>
              <a:t>A JAN Consultant discussed the benefits of larger </a:t>
            </a:r>
            <a:r>
              <a:rPr lang="en-US" b="0" dirty="0"/>
              <a:t>monitors </a:t>
            </a:r>
            <a:r>
              <a:rPr lang="en-US" b="0" dirty="0" smtClean="0"/>
              <a:t>and explained ways of  </a:t>
            </a:r>
            <a:r>
              <a:rPr lang="en-US" b="0" dirty="0"/>
              <a:t>changing positioning of cameras to improve her chance to observe body </a:t>
            </a:r>
            <a:r>
              <a:rPr lang="en-US" b="0" dirty="0" smtClean="0"/>
              <a:t>language.</a:t>
            </a:r>
            <a:endParaRPr lang="en-US" altLang="en-US" b="0" dirty="0"/>
          </a:p>
          <a:p>
            <a:pPr>
              <a:defRPr/>
            </a:pPr>
            <a:endParaRPr lang="en-US" altLang="en-US"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C2A5283-31DC-4A39-A130-06D007AD845A}" type="slidenum">
              <a:rPr lang="en-US" altLang="en-US" sz="1400" smtClean="0">
                <a:solidFill>
                  <a:srgbClr val="FFFFFF"/>
                </a:solidFill>
              </a:rPr>
              <a:pPr>
                <a:spcBef>
                  <a:spcPct val="0"/>
                </a:spcBef>
                <a:buFontTx/>
                <a:buNone/>
              </a:pPr>
              <a:t>19</a:t>
            </a:fld>
            <a:endParaRPr lang="en-US" altLang="en-US" sz="1400" smtClean="0">
              <a:solidFill>
                <a:srgbClr val="FFFFFF"/>
              </a:solidFill>
            </a:endParaRPr>
          </a:p>
        </p:txBody>
      </p:sp>
      <p:sp>
        <p:nvSpPr>
          <p:cNvPr id="10342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97475"/>
          </a:xfrm>
        </p:spPr>
        <p:txBody>
          <a:bodyPr/>
          <a:lstStyle/>
          <a:p>
            <a:pPr eaLnBrk="1" hangingPunct="1">
              <a:defRPr/>
            </a:pPr>
            <a:r>
              <a:rPr lang="en-US" altLang="en-US" dirty="0" smtClean="0">
                <a:solidFill>
                  <a:srgbClr val="00B0F0"/>
                </a:solidFill>
              </a:rPr>
              <a:t>What is Assistive Technology? </a:t>
            </a:r>
          </a:p>
          <a:p>
            <a:pPr eaLnBrk="1" hangingPunct="1">
              <a:defRPr/>
            </a:pPr>
            <a:endParaRPr lang="en-US" altLang="en-US" dirty="0" smtClean="0">
              <a:solidFill>
                <a:srgbClr val="00B0F0"/>
              </a:solidFill>
            </a:endParaRPr>
          </a:p>
          <a:p>
            <a:pPr marL="0" indent="0" eaLnBrk="1" hangingPunct="1">
              <a:defRPr/>
            </a:pPr>
            <a:r>
              <a:rPr lang="en-US" altLang="en-US" b="0" dirty="0" smtClean="0"/>
              <a:t>Assistive Technology (AT) can mean a device or service that can be used as a tool by a person with a disability to achieve or maintain function. </a:t>
            </a:r>
          </a:p>
          <a:p>
            <a:pPr eaLnBrk="1" hangingPunct="1">
              <a:defRPr/>
            </a:pPr>
            <a:endParaRPr lang="en-US" altLang="en-US" dirty="0" smtClean="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72709" name="Picture 1" descr="Dragon naturally speaking software"/>
          <p:cNvPicPr>
            <a:picLocks noChangeAspect="1"/>
          </p:cNvPicPr>
          <p:nvPr/>
        </p:nvPicPr>
        <p:blipFill>
          <a:blip r:embed="rId3">
            <a:extLst>
              <a:ext uri="{28A0092B-C50C-407E-A947-70E740481C1C}">
                <a14:useLocalDpi xmlns:a14="http://schemas.microsoft.com/office/drawing/2010/main" val="0"/>
              </a:ext>
            </a:extLst>
          </a:blip>
          <a:srcRect l="22598" t="6082" r="15932" b="17787"/>
          <a:stretch>
            <a:fillRect/>
          </a:stretch>
        </p:blipFill>
        <p:spPr bwMode="auto">
          <a:xfrm>
            <a:off x="6367463" y="4084638"/>
            <a:ext cx="172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Genie Load Li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525" y="40211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and pointing at a touch screen overlay on computer monito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1158" y="4307662"/>
            <a:ext cx="2445386" cy="1687551"/>
          </a:xfrm>
          <a:prstGeom prst="rect">
            <a:avLst/>
          </a:prstGeom>
          <a:ln/>
        </p:spPr>
        <p:style>
          <a:lnRef idx="0">
            <a:schemeClr val="dk1"/>
          </a:lnRef>
          <a:fillRef idx="3">
            <a:schemeClr val="dk1"/>
          </a:fillRef>
          <a:effectRef idx="3">
            <a:schemeClr val="dk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838200" y="1295400"/>
            <a:ext cx="7848600" cy="5197475"/>
          </a:xfrm>
        </p:spPr>
        <p:txBody>
          <a:bodyPr/>
          <a:lstStyle/>
          <a:p>
            <a:pPr eaLnBrk="1" hangingPunct="1"/>
            <a:r>
              <a:rPr lang="en-US" altLang="en-US" dirty="0" smtClean="0"/>
              <a:t>Speech-Generating</a:t>
            </a:r>
            <a:r>
              <a:rPr lang="en-US" altLang="en-US" dirty="0" smtClean="0">
                <a:solidFill>
                  <a:srgbClr val="00B0F0"/>
                </a:solidFill>
              </a:rPr>
              <a:t> </a:t>
            </a:r>
            <a:r>
              <a:rPr lang="en-US" altLang="en-US" dirty="0" smtClean="0"/>
              <a:t>Solutions</a:t>
            </a:r>
          </a:p>
          <a:p>
            <a:pPr eaLnBrk="1" hangingPunct="1"/>
            <a:endParaRPr lang="en-US" altLang="en-US" dirty="0" smtClean="0">
              <a:solidFill>
                <a:srgbClr val="00B0F0"/>
              </a:solidFill>
            </a:endParaRPr>
          </a:p>
          <a:p>
            <a:pPr eaLnBrk="1" hangingPunct="1"/>
            <a:endParaRPr lang="en-US" altLang="en-US" dirty="0" smtClean="0">
              <a:solidFill>
                <a:srgbClr val="00B0F0"/>
              </a:solidFill>
            </a:endParaRPr>
          </a:p>
        </p:txBody>
      </p:sp>
      <p:sp>
        <p:nvSpPr>
          <p:cNvPr id="10547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251E586-31C2-4C9E-B636-33F634DEDBAB}" type="slidenum">
              <a:rPr lang="en-US" altLang="en-US" sz="1400" smtClean="0">
                <a:solidFill>
                  <a:srgbClr val="FFFFFF"/>
                </a:solidFill>
              </a:rPr>
              <a:pPr>
                <a:spcBef>
                  <a:spcPct val="0"/>
                </a:spcBef>
                <a:buFontTx/>
                <a:buNone/>
              </a:pPr>
              <a:t>20</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pic>
        <p:nvPicPr>
          <p:cNvPr id="2" name="Picture 1" descr="Audio cable with 3.5mm plug to connect the voice output from any communication device directly into the phone line" title="Phone Link"/>
          <p:cNvPicPr>
            <a:picLocks noChangeAspect="1"/>
          </p:cNvPicPr>
          <p:nvPr/>
        </p:nvPicPr>
        <p:blipFill rotWithShape="1">
          <a:blip r:embed="rId3"/>
          <a:srcRect l="25153" t="28187" r="7690" b="23374"/>
          <a:stretch/>
        </p:blipFill>
        <p:spPr>
          <a:xfrm>
            <a:off x="1425575" y="1941513"/>
            <a:ext cx="2551113" cy="1841500"/>
          </a:xfrm>
          <a:prstGeom prst="rect">
            <a:avLst/>
          </a:prstGeom>
        </p:spPr>
      </p:pic>
      <p:pic>
        <p:nvPicPr>
          <p:cNvPr id="105478" name="Picture 5" descr="Sero phone "/>
          <p:cNvPicPr>
            <a:picLocks noChangeAspect="1"/>
          </p:cNvPicPr>
          <p:nvPr/>
        </p:nvPicPr>
        <p:blipFill>
          <a:blip r:embed="rId4">
            <a:extLst>
              <a:ext uri="{28A0092B-C50C-407E-A947-70E740481C1C}">
                <a14:useLocalDpi xmlns:a14="http://schemas.microsoft.com/office/drawing/2010/main" val="0"/>
              </a:ext>
            </a:extLst>
          </a:blip>
          <a:srcRect t="15727" b="18549"/>
          <a:stretch>
            <a:fillRect/>
          </a:stretch>
        </p:blipFill>
        <p:spPr bwMode="auto">
          <a:xfrm>
            <a:off x="2233613" y="4268788"/>
            <a:ext cx="313848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6" descr="Speech Assistant AAC screenshot from the app &#10;&#10;Text reads: Hi, my name is Teresa. Do you have quesrtions about A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1462088"/>
            <a:ext cx="18288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97138" y="5935663"/>
            <a:ext cx="2613025" cy="400050"/>
          </a:xfrm>
          <a:prstGeom prst="rect">
            <a:avLst/>
          </a:prstGeom>
          <a:solidFill>
            <a:schemeClr val="bg1"/>
          </a:solidFill>
        </p:spPr>
        <p:txBody>
          <a:bodyPr>
            <a:spAutoFit/>
          </a:bodyPr>
          <a:lstStyle/>
          <a:p>
            <a:pPr algn="ctr" eaLnBrk="1" hangingPunct="1">
              <a:spcBef>
                <a:spcPts val="1200"/>
              </a:spcBef>
              <a:defRPr/>
            </a:pPr>
            <a:r>
              <a:rPr lang="en-US" sz="2000" b="1" dirty="0" err="1">
                <a:solidFill>
                  <a:srgbClr val="002C5F"/>
                </a:solidFill>
                <a:latin typeface="Arial" pitchFamily="34" charset="0"/>
                <a:ea typeface="+mj-ea"/>
                <a:cs typeface="Arial" pitchFamily="34" charset="0"/>
              </a:rPr>
              <a:t>Sero</a:t>
            </a:r>
            <a:r>
              <a:rPr lang="en-US" sz="2000" b="1" dirty="0">
                <a:solidFill>
                  <a:srgbClr val="002C5F"/>
                </a:solidFill>
                <a:latin typeface="Arial" pitchFamily="34" charset="0"/>
                <a:ea typeface="+mj-ea"/>
                <a:cs typeface="Arial" pitchFamily="34" charset="0"/>
              </a:rPr>
              <a:t> Phone</a:t>
            </a:r>
          </a:p>
        </p:txBody>
      </p:sp>
      <p:sp>
        <p:nvSpPr>
          <p:cNvPr id="10" name="TextBox 9"/>
          <p:cNvSpPr txBox="1"/>
          <p:nvPr/>
        </p:nvSpPr>
        <p:spPr>
          <a:xfrm>
            <a:off x="6073775" y="5426075"/>
            <a:ext cx="2368550" cy="708025"/>
          </a:xfrm>
          <a:prstGeom prst="rect">
            <a:avLst/>
          </a:prstGeom>
          <a:solidFill>
            <a:schemeClr val="bg1"/>
          </a:solidFill>
        </p:spPr>
        <p:txBody>
          <a:bodyPr>
            <a:spAutoFit/>
          </a:bodyPr>
          <a:lstStyle/>
          <a:p>
            <a:pPr algn="ctr" eaLnBrk="1" hangingPunct="1">
              <a:spcBef>
                <a:spcPts val="1200"/>
              </a:spcBef>
              <a:defRPr/>
            </a:pPr>
            <a:r>
              <a:rPr lang="en-US" sz="2000" b="1" dirty="0">
                <a:solidFill>
                  <a:srgbClr val="002C5F"/>
                </a:solidFill>
                <a:latin typeface="Arial" pitchFamily="34" charset="0"/>
                <a:ea typeface="+mj-ea"/>
                <a:cs typeface="Arial" pitchFamily="34" charset="0"/>
              </a:rPr>
              <a:t>Speech Assistant AAC</a:t>
            </a:r>
          </a:p>
        </p:txBody>
      </p:sp>
      <p:sp>
        <p:nvSpPr>
          <p:cNvPr id="11" name="TextBox 10"/>
          <p:cNvSpPr txBox="1"/>
          <p:nvPr/>
        </p:nvSpPr>
        <p:spPr>
          <a:xfrm>
            <a:off x="1395413" y="3806825"/>
            <a:ext cx="2611437" cy="400050"/>
          </a:xfrm>
          <a:prstGeom prst="rect">
            <a:avLst/>
          </a:prstGeom>
          <a:solidFill>
            <a:schemeClr val="bg1"/>
          </a:solidFill>
        </p:spPr>
        <p:txBody>
          <a:bodyPr>
            <a:spAutoFit/>
          </a:bodyPr>
          <a:lstStyle/>
          <a:p>
            <a:pPr algn="ctr" eaLnBrk="1" hangingPunct="1">
              <a:defRPr/>
            </a:pPr>
            <a:r>
              <a:rPr lang="en-US" altLang="en-US" sz="2000" b="1" dirty="0">
                <a:solidFill>
                  <a:srgbClr val="002C5F"/>
                </a:solidFill>
                <a:latin typeface="Arial" pitchFamily="34" charset="0"/>
                <a:ea typeface="+mj-ea"/>
                <a:cs typeface="Arial" pitchFamily="34" charset="0"/>
              </a:rPr>
              <a:t>Phone Link</a:t>
            </a:r>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838200" y="1295400"/>
            <a:ext cx="7848600" cy="5197475"/>
          </a:xfrm>
        </p:spPr>
        <p:txBody>
          <a:bodyPr/>
          <a:lstStyle/>
          <a:p>
            <a:pPr eaLnBrk="1" hangingPunct="1"/>
            <a:r>
              <a:rPr lang="en-US" altLang="en-US" smtClean="0"/>
              <a:t>Organization Software</a:t>
            </a:r>
          </a:p>
          <a:p>
            <a:pPr eaLnBrk="1" hangingPunct="1"/>
            <a:endParaRPr lang="en-US" altLang="en-US" b="0" smtClean="0"/>
          </a:p>
          <a:p>
            <a:pPr eaLnBrk="1" hangingPunct="1"/>
            <a:endParaRPr lang="en-US" altLang="en-US" smtClean="0">
              <a:solidFill>
                <a:srgbClr val="00B0F0"/>
              </a:solidFill>
            </a:endParaRPr>
          </a:p>
          <a:p>
            <a:pPr eaLnBrk="1" hangingPunct="1"/>
            <a:endParaRPr lang="en-US" altLang="en-US" smtClean="0">
              <a:solidFill>
                <a:srgbClr val="00B0F0"/>
              </a:solidFill>
            </a:endParaRPr>
          </a:p>
        </p:txBody>
      </p:sp>
      <p:sp>
        <p:nvSpPr>
          <p:cNvPr id="10752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B235C54-439B-4A6B-AC43-CD40BE622EED}"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107525" name="Picture 1" descr="screengrab of Ablelink  Endeavo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935163"/>
            <a:ext cx="58547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Content Placeholder 2"/>
          <p:cNvSpPr>
            <a:spLocks noGrp="1"/>
          </p:cNvSpPr>
          <p:nvPr>
            <p:ph idx="1"/>
          </p:nvPr>
        </p:nvSpPr>
        <p:spPr>
          <a:xfrm>
            <a:off x="838200" y="1295400"/>
            <a:ext cx="7848600" cy="5184775"/>
          </a:xfrm>
        </p:spPr>
        <p:txBody>
          <a:bodyPr/>
          <a:lstStyle/>
          <a:p>
            <a:pPr eaLnBrk="1" hangingPunct="1">
              <a:buFont typeface="Arial" charset="0"/>
              <a:buNone/>
              <a:defRPr/>
            </a:pPr>
            <a:r>
              <a:rPr lang="en-US" dirty="0" smtClean="0">
                <a:solidFill>
                  <a:srgbClr val="0096DB"/>
                </a:solidFill>
                <a:latin typeface="Arial" charset="0"/>
                <a:cs typeface="Arial" charset="0"/>
              </a:rPr>
              <a:t>Example</a:t>
            </a:r>
          </a:p>
          <a:p>
            <a:pPr marL="0" indent="-1588" eaLnBrk="1" hangingPunct="1">
              <a:buFont typeface="Arial" charset="0"/>
              <a:buNone/>
              <a:defRPr/>
            </a:pPr>
            <a:r>
              <a:rPr lang="en-US" b="0" dirty="0" smtClean="0">
                <a:latin typeface="Arial" charset="0"/>
                <a:cs typeface="Arial" charset="0"/>
              </a:rPr>
              <a:t>An electrician’s helper with an intellectual disability needed to attend periodic licensure trainings. He had difficulty taking effective notes and remembering information in the meetings. </a:t>
            </a:r>
          </a:p>
        </p:txBody>
      </p:sp>
      <p:sp>
        <p:nvSpPr>
          <p:cNvPr id="10957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D705CFF-22E7-4241-BFB2-6080D587F444}" type="slidenum">
              <a:rPr lang="en-US" altLang="en-US" sz="1400" smtClean="0">
                <a:solidFill>
                  <a:srgbClr val="FFFFFF"/>
                </a:solidFill>
              </a:rPr>
              <a:pPr>
                <a:spcBef>
                  <a:spcPct val="0"/>
                </a:spcBef>
                <a:buFontTx/>
                <a:buNone/>
              </a:pPr>
              <a:t>22</a:t>
            </a:fld>
            <a:endParaRPr lang="en-US" altLang="en-US" sz="1400" smtClean="0">
              <a:solidFill>
                <a:srgbClr val="FFFFFF"/>
              </a:solidFill>
            </a:endParaRPr>
          </a:p>
        </p:txBody>
      </p:sp>
      <p:pic>
        <p:nvPicPr>
          <p:cNvPr id="6" name="Picture 2" descr="Picture of electrician working."/>
          <p:cNvPicPr>
            <a:picLocks noChangeAspect="1" noChangeArrowheads="1"/>
          </p:cNvPicPr>
          <p:nvPr/>
        </p:nvPicPr>
        <p:blipFill>
          <a:blip r:embed="rId3" cstate="print"/>
          <a:srcRect/>
          <a:stretch>
            <a:fillRect/>
          </a:stretch>
        </p:blipFill>
        <p:spPr bwMode="auto">
          <a:xfrm>
            <a:off x="2686297" y="3773384"/>
            <a:ext cx="3962400" cy="2595166"/>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09573"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Content Placeholder 2"/>
          <p:cNvSpPr>
            <a:spLocks noGrp="1"/>
          </p:cNvSpPr>
          <p:nvPr>
            <p:ph idx="1"/>
          </p:nvPr>
        </p:nvSpPr>
        <p:spPr>
          <a:xfrm>
            <a:off x="838200" y="1295400"/>
            <a:ext cx="7848600" cy="5184775"/>
          </a:xfrm>
        </p:spPr>
        <p:txBody>
          <a:bodyPr/>
          <a:lstStyle/>
          <a:p>
            <a:pPr eaLnBrk="1" hangingPunct="1">
              <a:buFont typeface="Arial" charset="0"/>
              <a:buNone/>
              <a:defRPr/>
            </a:pPr>
            <a:r>
              <a:rPr lang="en-US" dirty="0" smtClean="0">
                <a:solidFill>
                  <a:srgbClr val="0096DB"/>
                </a:solidFill>
                <a:latin typeface="Arial" charset="0"/>
                <a:cs typeface="Arial" charset="0"/>
              </a:rPr>
              <a:t>Accommodation</a:t>
            </a:r>
          </a:p>
          <a:p>
            <a:pPr marL="0" indent="-1588" eaLnBrk="1" hangingPunct="1">
              <a:buFont typeface="Arial" charset="0"/>
              <a:buNone/>
              <a:defRPr/>
            </a:pPr>
            <a:r>
              <a:rPr lang="en-US" b="0" dirty="0">
                <a:latin typeface="Arial" charset="0"/>
              </a:rPr>
              <a:t>The </a:t>
            </a:r>
            <a:r>
              <a:rPr lang="en-US" b="0" dirty="0" smtClean="0">
                <a:latin typeface="Arial" charset="0"/>
              </a:rPr>
              <a:t>employee </a:t>
            </a:r>
            <a:r>
              <a:rPr lang="en-US" b="0" dirty="0">
                <a:latin typeface="Arial" charset="0"/>
              </a:rPr>
              <a:t>was provided an </a:t>
            </a:r>
            <a:r>
              <a:rPr lang="en-US" b="0" dirty="0" smtClean="0">
                <a:latin typeface="Arial" charset="0"/>
              </a:rPr>
              <a:t>iPad </a:t>
            </a:r>
            <a:r>
              <a:rPr lang="en-US" b="0" dirty="0">
                <a:latin typeface="Arial" charset="0"/>
              </a:rPr>
              <a:t>with apps that would record the trainings.  This enabled him to listen to the trainings as many times as he needed. He was also provided training on how to use the device and the apps.</a:t>
            </a:r>
            <a:endParaRPr lang="en-US" b="0" dirty="0" smtClean="0">
              <a:latin typeface="Arial" charset="0"/>
              <a:cs typeface="Arial" charset="0"/>
            </a:endParaRPr>
          </a:p>
        </p:txBody>
      </p:sp>
      <p:sp>
        <p:nvSpPr>
          <p:cNvPr id="11161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B906EFB-6A1F-4708-9BC2-5F53EAEA5BAC}" type="slidenum">
              <a:rPr lang="en-US" altLang="en-US" sz="1400" smtClean="0">
                <a:solidFill>
                  <a:srgbClr val="FFFFFF"/>
                </a:solidFill>
              </a:rPr>
              <a:pPr>
                <a:spcBef>
                  <a:spcPct val="0"/>
                </a:spcBef>
                <a:buFontTx/>
                <a:buNone/>
              </a:pPr>
              <a:t>23</a:t>
            </a:fld>
            <a:endParaRPr lang="en-US" altLang="en-US" sz="1400" smtClean="0">
              <a:solidFill>
                <a:srgbClr val="FFFFFF"/>
              </a:solidFill>
            </a:endParaRPr>
          </a:p>
        </p:txBody>
      </p:sp>
      <p:pic>
        <p:nvPicPr>
          <p:cNvPr id="111620" name="Picture 2" descr="i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225" y="4181475"/>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type="subTitle" idx="1"/>
          </p:nvPr>
        </p:nvSpPr>
        <p:spPr>
          <a:xfrm>
            <a:off x="841375" y="1298575"/>
            <a:ext cx="7848600" cy="5181600"/>
          </a:xfrm>
        </p:spPr>
        <p:txBody>
          <a:bodyPr/>
          <a:lstStyle/>
          <a:p>
            <a:pPr algn="l" eaLnBrk="1" hangingPunct="1">
              <a:defRPr/>
            </a:pPr>
            <a:r>
              <a:rPr lang="en-US" altLang="en-US" sz="2800" b="1" dirty="0" smtClean="0">
                <a:solidFill>
                  <a:srgbClr val="002C5F"/>
                </a:solidFill>
              </a:rPr>
              <a:t>Watch Minder</a:t>
            </a:r>
            <a:r>
              <a:rPr lang="en-US" altLang="en-US" sz="2800" dirty="0" smtClean="0"/>
              <a:t> </a:t>
            </a:r>
            <a:endParaRPr lang="en-US" altLang="en-US" sz="2800" dirty="0" smtClean="0">
              <a:solidFill>
                <a:srgbClr val="002C5F"/>
              </a:solidFill>
            </a:endParaRPr>
          </a:p>
        </p:txBody>
      </p:sp>
      <p:sp>
        <p:nvSpPr>
          <p:cNvPr id="1136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152687E-9A7B-459C-A885-FEAAB68F2A74}"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sp>
        <p:nvSpPr>
          <p:cNvPr id="11366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pic>
        <p:nvPicPr>
          <p:cNvPr id="113669" name="Picture 3" descr="WatchMinder3 in blac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9988" y="1797050"/>
            <a:ext cx="23114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type="subTitle" idx="1"/>
          </p:nvPr>
        </p:nvSpPr>
        <p:spPr>
          <a:xfrm>
            <a:off x="838200" y="1295400"/>
            <a:ext cx="7848600" cy="5181600"/>
          </a:xfrm>
        </p:spPr>
        <p:txBody>
          <a:bodyPr/>
          <a:lstStyle/>
          <a:p>
            <a:pPr algn="l" eaLnBrk="1" hangingPunct="1"/>
            <a:r>
              <a:rPr lang="en-US" altLang="en-US" sz="2800" b="1" smtClean="0">
                <a:solidFill>
                  <a:srgbClr val="0096DB"/>
                </a:solidFill>
              </a:rPr>
              <a:t>Example</a:t>
            </a:r>
          </a:p>
          <a:p>
            <a:pPr algn="l" eaLnBrk="1" hangingPunct="1"/>
            <a:r>
              <a:rPr lang="en-US" altLang="en-US" sz="2800" smtClean="0">
                <a:solidFill>
                  <a:srgbClr val="002C5F"/>
                </a:solidFill>
              </a:rPr>
              <a:t>A pediatrician with ADHD was having difficulty meeting the performance standards at work. She was struggling to meet the patient quota per day and often had to stay late to finish her duties. This was starting to cause issues with coworkers picking up extra patients and the employer having to pay overtime. They tried a few accommodations but were struggling to find something effective. The employer called JAN looking for some ideas. </a:t>
            </a:r>
          </a:p>
        </p:txBody>
      </p:sp>
      <p:sp>
        <p:nvSpPr>
          <p:cNvPr id="11469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418B10F-DD51-4D29-B6F1-CD834E5DED43}"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
        <p:nvSpPr>
          <p:cNvPr id="11469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type="subTitle" idx="1"/>
          </p:nvPr>
        </p:nvSpPr>
        <p:spPr>
          <a:xfrm>
            <a:off x="838200" y="1295400"/>
            <a:ext cx="7848600" cy="5181600"/>
          </a:xfrm>
        </p:spPr>
        <p:txBody>
          <a:bodyPr/>
          <a:lstStyle/>
          <a:p>
            <a:pPr algn="l" eaLnBrk="1" hangingPunct="1"/>
            <a:r>
              <a:rPr lang="en-US" altLang="en-US" sz="2800" b="1" smtClean="0">
                <a:solidFill>
                  <a:srgbClr val="0096DB"/>
                </a:solidFill>
              </a:rPr>
              <a:t>Accommodation</a:t>
            </a:r>
          </a:p>
          <a:p>
            <a:pPr algn="l" eaLnBrk="1" hangingPunct="1"/>
            <a:r>
              <a:rPr lang="en-US" altLang="en-US" sz="2800" smtClean="0">
                <a:solidFill>
                  <a:srgbClr val="002C5F"/>
                </a:solidFill>
              </a:rPr>
              <a:t>After speaking with a JAN consultant, the employer provided a WatchMinder vibrating watch as an accommodation. The watch was set to alert the employee every five minutes (vibrate). This helped the employee pace herself throughout the day and break down what she needed to accomplish during each five-minute interval of the appointment.</a:t>
            </a:r>
            <a:endParaRPr lang="en-US" altLang="en-US" b="1" smtClean="0">
              <a:solidFill>
                <a:srgbClr val="253D86"/>
              </a:solidFill>
            </a:endParaRPr>
          </a:p>
        </p:txBody>
      </p:sp>
      <p:sp>
        <p:nvSpPr>
          <p:cNvPr id="1167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C029891-E5E9-4A0E-B3D3-91ADD50DC982}"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sp>
        <p:nvSpPr>
          <p:cNvPr id="11674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1"/>
          <p:cNvSpPr>
            <a:spLocks noGrp="1"/>
          </p:cNvSpPr>
          <p:nvPr>
            <p:ph idx="1"/>
          </p:nvPr>
        </p:nvSpPr>
        <p:spPr>
          <a:xfrm>
            <a:off x="838200" y="1295400"/>
            <a:ext cx="7848600" cy="5184775"/>
          </a:xfrm>
        </p:spPr>
        <p:txBody>
          <a:bodyPr/>
          <a:lstStyle/>
          <a:p>
            <a:r>
              <a:rPr lang="en-US" altLang="en-US" smtClean="0">
                <a:solidFill>
                  <a:srgbClr val="0096DB"/>
                </a:solidFill>
              </a:rPr>
              <a:t>Alternative solutions</a:t>
            </a:r>
          </a:p>
          <a:p>
            <a:r>
              <a:rPr lang="en-US" altLang="en-US" smtClean="0"/>
              <a:t>Revibes, smart watches</a:t>
            </a:r>
          </a:p>
          <a:p>
            <a:endParaRPr lang="en-US" altLang="en-US" smtClean="0"/>
          </a:p>
        </p:txBody>
      </p:sp>
      <p:sp>
        <p:nvSpPr>
          <p:cNvPr id="1187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14ACCB0-12A7-475B-9CD9-2E081E0E29CA}" type="slidenum">
              <a:rPr lang="en-US" altLang="en-US" sz="1400" smtClean="0">
                <a:solidFill>
                  <a:srgbClr val="FFFFFF"/>
                </a:solidFill>
                <a:latin typeface="Calibri" panose="020F0502020204030204" pitchFamily="34" charset="0"/>
              </a:rPr>
              <a:pPr>
                <a:spcBef>
                  <a:spcPct val="0"/>
                </a:spcBef>
                <a:buFontTx/>
                <a:buNone/>
              </a:pPr>
              <a:t>27</a:t>
            </a:fld>
            <a:endParaRPr lang="en-US" altLang="en-US" sz="1400" smtClean="0">
              <a:solidFill>
                <a:srgbClr val="FFFFFF"/>
              </a:solidFill>
              <a:latin typeface="Calibri" panose="020F0502020204030204" pitchFamily="34" charset="0"/>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pic>
        <p:nvPicPr>
          <p:cNvPr id="2" name="Picture 1" descr="Revibe Classic wristband" title="Revibe"/>
          <p:cNvPicPr>
            <a:picLocks noChangeAspect="1"/>
          </p:cNvPicPr>
          <p:nvPr/>
        </p:nvPicPr>
        <p:blipFill>
          <a:blip r:embed="rId3"/>
          <a:stretch>
            <a:fillRect/>
          </a:stretch>
        </p:blipFill>
        <p:spPr>
          <a:xfrm>
            <a:off x="2727325" y="2190750"/>
            <a:ext cx="3460750" cy="3460750"/>
          </a:xfrm>
          <a:prstGeom prst="rect">
            <a:avLst/>
          </a:prstGeom>
        </p:spPr>
      </p:pic>
    </p:spTree>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838200" y="1295400"/>
            <a:ext cx="7848600" cy="5197475"/>
          </a:xfrm>
        </p:spPr>
        <p:txBody>
          <a:bodyPr/>
          <a:lstStyle/>
          <a:p>
            <a:pPr eaLnBrk="1" hangingPunct="1"/>
            <a:r>
              <a:rPr lang="en-US" altLang="en-US" smtClean="0"/>
              <a:t>Compact Lifting Devices vs Work Platforms</a:t>
            </a:r>
          </a:p>
        </p:txBody>
      </p:sp>
      <p:sp>
        <p:nvSpPr>
          <p:cNvPr id="12083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98FFF77-FBA0-4250-9819-4AF209998C7D}" type="slidenum">
              <a:rPr lang="en-US" altLang="en-US" sz="1400" smtClean="0">
                <a:solidFill>
                  <a:srgbClr val="FFFFFF"/>
                </a:solidFill>
              </a:rPr>
              <a:pPr>
                <a:spcBef>
                  <a:spcPct val="0"/>
                </a:spcBef>
                <a:buFontTx/>
                <a:buNone/>
              </a:pPr>
              <a:t>28</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pic>
        <p:nvPicPr>
          <p:cNvPr id="120837" name="Picture 5" descr="scissor lift platform"/>
          <p:cNvPicPr>
            <a:picLocks noChangeAspect="1" noChangeArrowheads="1"/>
          </p:cNvPicPr>
          <p:nvPr/>
        </p:nvPicPr>
        <p:blipFill>
          <a:blip r:embed="rId3">
            <a:extLst>
              <a:ext uri="{28A0092B-C50C-407E-A947-70E740481C1C}">
                <a14:useLocalDpi xmlns:a14="http://schemas.microsoft.com/office/drawing/2010/main" val="0"/>
              </a:ext>
            </a:extLst>
          </a:blip>
          <a:srcRect l="18333" r="11667"/>
          <a:stretch>
            <a:fillRect/>
          </a:stretch>
        </p:blipFill>
        <p:spPr bwMode="auto">
          <a:xfrm>
            <a:off x="3033713" y="2065338"/>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GoLift 5 (GL5) by Ergodynamic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2065338"/>
            <a:ext cx="17081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8" descr="Linear Actuator Work Platfo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700" y="2584450"/>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838200" y="1295400"/>
            <a:ext cx="7848600" cy="5197475"/>
          </a:xfrm>
        </p:spPr>
        <p:txBody>
          <a:bodyPr/>
          <a:lstStyle/>
          <a:p>
            <a:pPr eaLnBrk="1" hangingPunct="1"/>
            <a:r>
              <a:rPr lang="en-US" altLang="en-US" smtClean="0"/>
              <a:t>Adjustable Workstation</a:t>
            </a:r>
          </a:p>
          <a:p>
            <a:pPr eaLnBrk="1" hangingPunct="1"/>
            <a:endParaRPr lang="en-US" altLang="en-US" b="0" smtClean="0"/>
          </a:p>
        </p:txBody>
      </p:sp>
      <p:sp>
        <p:nvSpPr>
          <p:cNvPr id="12288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55E9D64-C33D-4FEB-BAB2-29E815DC8F56}" type="slidenum">
              <a:rPr lang="en-US" altLang="en-US" sz="1400" smtClean="0">
                <a:solidFill>
                  <a:srgbClr val="FFFFFF"/>
                </a:solidFill>
              </a:rPr>
              <a:pPr>
                <a:spcBef>
                  <a:spcPct val="0"/>
                </a:spcBef>
                <a:buFontTx/>
                <a:buNone/>
              </a:pPr>
              <a:t>29</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122885" name="Picture 2" descr="Elevate II Adju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601913"/>
            <a:ext cx="743108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838200" y="1295400"/>
            <a:ext cx="7848600" cy="5197475"/>
          </a:xfrm>
        </p:spPr>
        <p:txBody>
          <a:bodyPr/>
          <a:lstStyle/>
          <a:p>
            <a:pPr algn="ctr" eaLnBrk="1" hangingPunct="1"/>
            <a:r>
              <a:rPr lang="en-US" altLang="en-US" smtClean="0">
                <a:solidFill>
                  <a:srgbClr val="0096DB"/>
                </a:solidFill>
              </a:rPr>
              <a:t>Traditional AT vs Mainstream Devices</a:t>
            </a:r>
            <a:br>
              <a:rPr lang="en-US" altLang="en-US" smtClean="0">
                <a:solidFill>
                  <a:srgbClr val="0096DB"/>
                </a:solidFill>
              </a:rPr>
            </a:br>
            <a:endParaRPr lang="en-US" altLang="en-US" smtClean="0">
              <a:solidFill>
                <a:srgbClr val="00B0F0"/>
              </a:solidFill>
            </a:endParaRPr>
          </a:p>
        </p:txBody>
      </p:sp>
      <p:sp>
        <p:nvSpPr>
          <p:cNvPr id="747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6DFC9FE-6D39-492C-9732-4E9196FB6DF3}"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74756" name="Content Placeholder 2"/>
          <p:cNvSpPr txBox="1">
            <a:spLocks/>
          </p:cNvSpPr>
          <p:nvPr/>
        </p:nvSpPr>
        <p:spPr bwMode="auto">
          <a:xfrm>
            <a:off x="927100" y="1968500"/>
            <a:ext cx="3733800" cy="422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nSpc>
                <a:spcPct val="90000"/>
              </a:lnSpc>
              <a:buFont typeface="Times" panose="02020603050405020304" pitchFamily="18" charset="0"/>
              <a:buNone/>
            </a:pPr>
            <a:r>
              <a:rPr lang="en-US" altLang="en-US" sz="2400">
                <a:solidFill>
                  <a:srgbClr val="24346A"/>
                </a:solidFill>
              </a:rPr>
              <a:t>Traditional AT could be devices that are used solely for completing a task by an individual with a disability</a:t>
            </a:r>
          </a:p>
        </p:txBody>
      </p:sp>
      <p:sp>
        <p:nvSpPr>
          <p:cNvPr id="74757" name="Content Placeholder 6"/>
          <p:cNvSpPr txBox="1">
            <a:spLocks/>
          </p:cNvSpPr>
          <p:nvPr/>
        </p:nvSpPr>
        <p:spPr bwMode="auto">
          <a:xfrm>
            <a:off x="4803775" y="1911350"/>
            <a:ext cx="37306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buFont typeface="Times" panose="02020603050405020304" pitchFamily="18" charset="0"/>
              <a:buNone/>
            </a:pPr>
            <a:r>
              <a:rPr lang="en-US" altLang="en-US" sz="2400">
                <a:solidFill>
                  <a:srgbClr val="24346A"/>
                </a:solidFill>
              </a:rPr>
              <a:t>Mainstream devices have become more accessible with the prevalence of mobile technologies and wearable devices</a:t>
            </a:r>
          </a:p>
        </p:txBody>
      </p:sp>
      <p:sp>
        <p:nvSpPr>
          <p:cNvPr id="9"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74759" name="Picture 8" descr="Apple Iphone on Accessibility men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262438"/>
            <a:ext cx="36433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3" descr="2 Bigtrack trackball mi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3935413"/>
            <a:ext cx="2884487"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a:xfrm>
            <a:off x="838200" y="1295400"/>
            <a:ext cx="7848600" cy="5184775"/>
          </a:xfrm>
        </p:spPr>
        <p:txBody>
          <a:bodyPr/>
          <a:lstStyle/>
          <a:p>
            <a:pPr>
              <a:defRPr/>
            </a:pPr>
            <a:r>
              <a:rPr lang="en-US" dirty="0">
                <a:solidFill>
                  <a:srgbClr val="0096DB"/>
                </a:solidFill>
                <a:latin typeface="Arial" charset="0"/>
                <a:cs typeface="Arial" charset="0"/>
              </a:rPr>
              <a:t>Example </a:t>
            </a:r>
            <a:endParaRPr lang="en-US" dirty="0" smtClean="0">
              <a:solidFill>
                <a:srgbClr val="0096DB"/>
              </a:solidFill>
              <a:latin typeface="Arial" charset="0"/>
              <a:cs typeface="Arial" charset="0"/>
            </a:endParaRPr>
          </a:p>
          <a:p>
            <a:pPr marL="0">
              <a:spcBef>
                <a:spcPts val="0"/>
              </a:spcBef>
              <a:defRPr/>
            </a:pPr>
            <a:r>
              <a:rPr lang="en-US" altLang="en-US" b="0" dirty="0" smtClean="0">
                <a:latin typeface="Arial" charset="0"/>
              </a:rPr>
              <a:t>An employment consultant had sciatic nerve pain. They found it too painful to sit for 8 hours a day behind a desk. </a:t>
            </a:r>
            <a:endParaRPr lang="en-US" altLang="en-US" b="0" dirty="0" smtClean="0"/>
          </a:p>
          <a:p>
            <a:pPr>
              <a:defRPr/>
            </a:pPr>
            <a:endParaRPr lang="en-US" altLang="en-US" dirty="0" smtClean="0"/>
          </a:p>
        </p:txBody>
      </p:sp>
      <p:sp>
        <p:nvSpPr>
          <p:cNvPr id="1249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3095F18-394A-4189-930D-77491AC70B7D}" type="slidenum">
              <a:rPr lang="en-US" altLang="en-US" sz="1400" smtClean="0">
                <a:solidFill>
                  <a:srgbClr val="FFFFFF"/>
                </a:solidFill>
              </a:rPr>
              <a:pPr>
                <a:spcBef>
                  <a:spcPct val="0"/>
                </a:spcBef>
                <a:buFontTx/>
                <a:buNone/>
              </a:pPr>
              <a:t>30</a:t>
            </a:fld>
            <a:endParaRPr lang="en-US" altLang="en-US" sz="1400" smtClean="0">
              <a:solidFill>
                <a:srgbClr val="FFFFFF"/>
              </a:solidFill>
            </a:endParaRPr>
          </a:p>
        </p:txBody>
      </p:sp>
      <p:sp>
        <p:nvSpPr>
          <p:cNvPr id="12493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pic>
        <p:nvPicPr>
          <p:cNvPr id="7" name="Picture 6" descr="man working on a laptop with 2 screens behi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817" y="3157580"/>
            <a:ext cx="4446104" cy="2966117"/>
          </a:xfrm>
          <a:prstGeom prst="rect">
            <a:avLst/>
          </a:prstGeom>
        </p:spPr>
        <p:style>
          <a:lnRef idx="0">
            <a:schemeClr val="accent5"/>
          </a:lnRef>
          <a:fillRef idx="3">
            <a:schemeClr val="accent5"/>
          </a:fillRef>
          <a:effectRef idx="3">
            <a:schemeClr val="accent5"/>
          </a:effectRef>
          <a:fontRef idx="minor">
            <a:schemeClr val="lt1"/>
          </a:fontRef>
        </p:style>
      </p:pic>
    </p:spTree>
  </p:cSld>
  <p:clrMapOvr>
    <a:masterClrMapping/>
  </p:clrMapOvr>
  <p:transition spd="slow">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1"/>
          <p:cNvSpPr>
            <a:spLocks noGrp="1"/>
          </p:cNvSpPr>
          <p:nvPr>
            <p:ph idx="1"/>
          </p:nvPr>
        </p:nvSpPr>
        <p:spPr>
          <a:xfrm>
            <a:off x="838200" y="1295400"/>
            <a:ext cx="7848600" cy="5184775"/>
          </a:xfrm>
        </p:spPr>
        <p:txBody>
          <a:bodyPr/>
          <a:lstStyle/>
          <a:p>
            <a:pPr>
              <a:defRPr/>
            </a:pPr>
            <a:r>
              <a:rPr lang="en-US" dirty="0" smtClean="0">
                <a:solidFill>
                  <a:srgbClr val="0096DB"/>
                </a:solidFill>
                <a:latin typeface="Arial" charset="0"/>
                <a:cs typeface="Arial" charset="0"/>
              </a:rPr>
              <a:t>Accommodation </a:t>
            </a:r>
            <a:endParaRPr lang="en-US" dirty="0">
              <a:solidFill>
                <a:srgbClr val="0096DB"/>
              </a:solidFill>
              <a:latin typeface="Arial" charset="0"/>
              <a:cs typeface="Arial" charset="0"/>
            </a:endParaRPr>
          </a:p>
          <a:p>
            <a:pPr marL="0">
              <a:spcBef>
                <a:spcPts val="0"/>
              </a:spcBef>
              <a:defRPr/>
            </a:pPr>
            <a:r>
              <a:rPr lang="en-US" altLang="en-US" b="0" dirty="0" smtClean="0"/>
              <a:t>After learning their rights from a JAN consultant, the employee requested and was approved to receive an adjustable workstation for office settings. This enabled the employee to work comfortably and keep up production standards. </a:t>
            </a:r>
          </a:p>
          <a:p>
            <a:pPr>
              <a:defRPr/>
            </a:pPr>
            <a:endParaRPr lang="en-US" altLang="en-US" dirty="0" smtClean="0"/>
          </a:p>
        </p:txBody>
      </p:sp>
      <p:sp>
        <p:nvSpPr>
          <p:cNvPr id="12698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229F17D-210C-4A23-9AD5-76201EBF703D}" type="slidenum">
              <a:rPr lang="en-US" altLang="en-US" sz="1400" smtClean="0">
                <a:solidFill>
                  <a:srgbClr val="FFFFFF"/>
                </a:solidFill>
              </a:rPr>
              <a:pPr>
                <a:spcBef>
                  <a:spcPct val="0"/>
                </a:spcBef>
                <a:buFontTx/>
                <a:buNone/>
              </a:pPr>
              <a:t>31</a:t>
            </a:fld>
            <a:endParaRPr lang="en-US" altLang="en-US" sz="1400" smtClean="0">
              <a:solidFill>
                <a:srgbClr val="FFFFFF"/>
              </a:solidFill>
            </a:endParaRPr>
          </a:p>
        </p:txBody>
      </p:sp>
      <p:sp>
        <p:nvSpPr>
          <p:cNvPr id="126981"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pic>
        <p:nvPicPr>
          <p:cNvPr id="126982" name="Picture 3" descr="Height adjustable work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4056063"/>
            <a:ext cx="2543175"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1"/>
          <p:cNvSpPr>
            <a:spLocks noGrp="1"/>
          </p:cNvSpPr>
          <p:nvPr>
            <p:ph idx="1"/>
          </p:nvPr>
        </p:nvSpPr>
        <p:spPr>
          <a:xfrm>
            <a:off x="838200" y="1295400"/>
            <a:ext cx="7848600" cy="5184775"/>
          </a:xfrm>
        </p:spPr>
        <p:txBody>
          <a:bodyPr/>
          <a:lstStyle/>
          <a:p>
            <a:r>
              <a:rPr lang="en-US" altLang="en-US" smtClean="0"/>
              <a:t>Speech Recognition Software</a:t>
            </a:r>
          </a:p>
        </p:txBody>
      </p:sp>
      <p:sp>
        <p:nvSpPr>
          <p:cNvPr id="1280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ED38444-F497-45FD-BA9F-2DDB11AC35C9}" type="slidenum">
              <a:rPr lang="en-US" altLang="en-US" sz="1400" smtClean="0">
                <a:solidFill>
                  <a:srgbClr val="FFFFFF"/>
                </a:solidFill>
                <a:latin typeface="Calibri" panose="020F0502020204030204" pitchFamily="34" charset="0"/>
              </a:rPr>
              <a:pPr>
                <a:spcBef>
                  <a:spcPct val="0"/>
                </a:spcBef>
                <a:buFontTx/>
                <a:buNone/>
              </a:pPr>
              <a:t>32</a:t>
            </a:fld>
            <a:endParaRPr lang="en-US" altLang="en-US" sz="1400" smtClean="0">
              <a:solidFill>
                <a:srgbClr val="FFFFFF"/>
              </a:solidFill>
              <a:latin typeface="Calibri" panose="020F0502020204030204" pitchFamily="34" charset="0"/>
            </a:endParaRPr>
          </a:p>
        </p:txBody>
      </p:sp>
      <p:pic>
        <p:nvPicPr>
          <p:cNvPr id="128004" name="Picture 2" descr="Dragon NaturallySpe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2716213"/>
            <a:ext cx="29559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spTree>
  </p:cSld>
  <p:clrMapOvr>
    <a:masterClrMapping/>
  </p:clrMapOvr>
  <p:transition spd="slow">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a:xfrm>
            <a:off x="838200" y="1295400"/>
            <a:ext cx="7848600" cy="5184775"/>
          </a:xfrm>
        </p:spPr>
        <p:txBody>
          <a:bodyPr/>
          <a:lstStyle/>
          <a:p>
            <a:pPr>
              <a:defRPr/>
            </a:pPr>
            <a:r>
              <a:rPr lang="en-US" dirty="0">
                <a:solidFill>
                  <a:srgbClr val="0096DB"/>
                </a:solidFill>
                <a:latin typeface="Arial" charset="0"/>
                <a:cs typeface="Arial" charset="0"/>
              </a:rPr>
              <a:t>Example </a:t>
            </a:r>
            <a:endParaRPr lang="en-US" dirty="0" smtClean="0">
              <a:solidFill>
                <a:srgbClr val="0096DB"/>
              </a:solidFill>
              <a:latin typeface="Arial" charset="0"/>
              <a:cs typeface="Arial" charset="0"/>
            </a:endParaRPr>
          </a:p>
          <a:p>
            <a:pPr marL="0">
              <a:spcBef>
                <a:spcPts val="0"/>
              </a:spcBef>
              <a:defRPr/>
            </a:pPr>
            <a:r>
              <a:rPr lang="en-US" altLang="en-US" b="0" dirty="0">
                <a:latin typeface="Arial" charset="0"/>
              </a:rPr>
              <a:t>An activities aide in an extended living facility had difficulty writing documentation in the daily </a:t>
            </a:r>
            <a:r>
              <a:rPr lang="en-US" altLang="en-US" b="0" dirty="0" smtClean="0"/>
              <a:t>log for the groups she assisted.</a:t>
            </a:r>
          </a:p>
          <a:p>
            <a:pPr>
              <a:defRPr/>
            </a:pPr>
            <a:endParaRPr lang="en-US" altLang="en-US" dirty="0" smtClean="0"/>
          </a:p>
        </p:txBody>
      </p:sp>
      <p:sp>
        <p:nvSpPr>
          <p:cNvPr id="1300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367B642-72B2-4498-8E15-8CC39E14BBFC}" type="slidenum">
              <a:rPr lang="en-US" altLang="en-US" sz="1400" smtClean="0">
                <a:solidFill>
                  <a:srgbClr val="FFFFFF"/>
                </a:solidFill>
              </a:rPr>
              <a:pPr>
                <a:spcBef>
                  <a:spcPct val="0"/>
                </a:spcBef>
                <a:buFontTx/>
                <a:buNone/>
              </a:pPr>
              <a:t>33</a:t>
            </a:fld>
            <a:endParaRPr lang="en-US" altLang="en-US" sz="1400" smtClean="0">
              <a:solidFill>
                <a:srgbClr val="FFFFFF"/>
              </a:solidFill>
            </a:endParaRPr>
          </a:p>
        </p:txBody>
      </p:sp>
      <p:pic>
        <p:nvPicPr>
          <p:cNvPr id="130052" name="Picture 3" descr="Writ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1463" y="34290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p:cNvSpPr txBox="1">
            <a:spLocks/>
          </p:cNvSpPr>
          <p:nvPr/>
        </p:nvSpPr>
        <p:spPr bwMode="auto">
          <a:xfrm>
            <a:off x="838200" y="1295400"/>
            <a:ext cx="7848600" cy="51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r>
              <a:rPr lang="en-US" altLang="en-US" sz="2800" b="1"/>
              <a:t> </a:t>
            </a:r>
          </a:p>
        </p:txBody>
      </p:sp>
      <p:sp>
        <p:nvSpPr>
          <p:cNvPr id="110595" name="Content Placeholder 1"/>
          <p:cNvSpPr>
            <a:spLocks noGrp="1"/>
          </p:cNvSpPr>
          <p:nvPr>
            <p:ph idx="1"/>
          </p:nvPr>
        </p:nvSpPr>
        <p:spPr>
          <a:xfrm>
            <a:off x="838200" y="1295400"/>
            <a:ext cx="4419600" cy="5184775"/>
          </a:xfrm>
        </p:spPr>
        <p:txBody>
          <a:bodyPr/>
          <a:lstStyle/>
          <a:p>
            <a:pPr>
              <a:defRPr/>
            </a:pPr>
            <a:r>
              <a:rPr lang="en-US" dirty="0" smtClean="0">
                <a:solidFill>
                  <a:srgbClr val="0096DB"/>
                </a:solidFill>
                <a:latin typeface="Arial" charset="0"/>
                <a:cs typeface="Arial" charset="0"/>
              </a:rPr>
              <a:t>Accommodation </a:t>
            </a:r>
            <a:endParaRPr lang="en-US" dirty="0">
              <a:solidFill>
                <a:srgbClr val="0096DB"/>
              </a:solidFill>
              <a:latin typeface="Arial" charset="0"/>
              <a:cs typeface="Arial" charset="0"/>
            </a:endParaRPr>
          </a:p>
          <a:p>
            <a:pPr marL="0">
              <a:spcBef>
                <a:spcPts val="0"/>
              </a:spcBef>
              <a:defRPr/>
            </a:pPr>
            <a:r>
              <a:rPr lang="en-US" altLang="en-US" b="0" dirty="0" smtClean="0"/>
              <a:t>The aide was provided </a:t>
            </a:r>
            <a:r>
              <a:rPr lang="en-US" altLang="en-US" b="0" dirty="0" smtClean="0"/>
              <a:t>speech-to-text </a:t>
            </a:r>
            <a:r>
              <a:rPr lang="en-US" altLang="en-US" b="0" dirty="0" smtClean="0"/>
              <a:t>software that allowed her to dictate her notes from a computer, print them out, and then place them in the </a:t>
            </a:r>
            <a:r>
              <a:rPr lang="en-US" altLang="en-US" b="0" dirty="0" smtClean="0"/>
              <a:t>log/binder</a:t>
            </a:r>
            <a:r>
              <a:rPr lang="en-US" altLang="en-US" b="0" dirty="0" smtClean="0"/>
              <a:t>.</a:t>
            </a:r>
          </a:p>
          <a:p>
            <a:pPr>
              <a:defRPr/>
            </a:pPr>
            <a:endParaRPr lang="en-US" altLang="en-US" dirty="0" smtClean="0"/>
          </a:p>
        </p:txBody>
      </p:sp>
      <p:sp>
        <p:nvSpPr>
          <p:cNvPr id="13210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4108D6-8672-4E4C-B132-F167352778FE}" type="slidenum">
              <a:rPr lang="en-US" altLang="en-US" sz="1400" smtClean="0">
                <a:solidFill>
                  <a:srgbClr val="FFFFFF"/>
                </a:solidFill>
              </a:rPr>
              <a:pPr>
                <a:spcBef>
                  <a:spcPct val="0"/>
                </a:spcBef>
                <a:buFontTx/>
                <a:buNone/>
              </a:pPr>
              <a:t>34</a:t>
            </a:fld>
            <a:endParaRPr lang="en-US" altLang="en-US" sz="1400" smtClean="0">
              <a:solidFill>
                <a:srgbClr val="FFFFFF"/>
              </a:solidFill>
            </a:endParaRPr>
          </a:p>
        </p:txBody>
      </p:sp>
      <p:pic>
        <p:nvPicPr>
          <p:cNvPr id="132101" name="Picture 3" descr="Woman using headse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4188"/>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spTree>
  </p:cSld>
  <p:clrMapOvr>
    <a:masterClrMapping/>
  </p:clrMapOvr>
  <p:transitio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type="subTitle" idx="1"/>
          </p:nvPr>
        </p:nvSpPr>
        <p:spPr>
          <a:xfrm>
            <a:off x="838200" y="1295400"/>
            <a:ext cx="7848600" cy="5181600"/>
          </a:xfrm>
        </p:spPr>
        <p:txBody>
          <a:bodyPr/>
          <a:lstStyle/>
          <a:p>
            <a:pPr algn="l" eaLnBrk="1" hangingPunct="1"/>
            <a:r>
              <a:rPr lang="en-US" altLang="en-US" sz="2800" b="1" smtClean="0">
                <a:solidFill>
                  <a:srgbClr val="0096DB"/>
                </a:solidFill>
              </a:rPr>
              <a:t>Example</a:t>
            </a:r>
          </a:p>
          <a:p>
            <a:pPr algn="l" eaLnBrk="1" hangingPunct="1"/>
            <a:r>
              <a:rPr lang="en-US" altLang="en-US" sz="2800" smtClean="0">
                <a:solidFill>
                  <a:srgbClr val="002C5F"/>
                </a:solidFill>
              </a:rPr>
              <a:t>A nurse case manager with a newly acquired hand impairment was struggling to complete patient documentation. Her performance was falling behind company quota. </a:t>
            </a:r>
          </a:p>
        </p:txBody>
      </p:sp>
      <p:sp>
        <p:nvSpPr>
          <p:cNvPr id="13312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549C883-1477-464E-A448-C5C38A38EBD2}" type="slidenum">
              <a:rPr lang="en-US" altLang="en-US" sz="1400" smtClean="0">
                <a:solidFill>
                  <a:srgbClr val="FFFFFF"/>
                </a:solidFill>
              </a:rPr>
              <a:pPr>
                <a:spcBef>
                  <a:spcPct val="0"/>
                </a:spcBef>
                <a:buFontTx/>
                <a:buNone/>
              </a:pPr>
              <a:t>35</a:t>
            </a:fld>
            <a:endParaRPr lang="en-US" altLang="en-US" sz="1400" smtClean="0">
              <a:solidFill>
                <a:srgbClr val="FFFFFF"/>
              </a:solidFill>
            </a:endParaRPr>
          </a:p>
        </p:txBody>
      </p:sp>
      <p:sp>
        <p:nvSpPr>
          <p:cNvPr id="13312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pic>
        <p:nvPicPr>
          <p:cNvPr id="133125" name="Picture 6" descr="nurse bend over holding their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63" y="3594100"/>
            <a:ext cx="330358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type="subTitle" idx="1"/>
          </p:nvPr>
        </p:nvSpPr>
        <p:spPr>
          <a:xfrm>
            <a:off x="838200" y="1295400"/>
            <a:ext cx="7848600" cy="5181600"/>
          </a:xfrm>
        </p:spPr>
        <p:txBody>
          <a:bodyPr/>
          <a:lstStyle/>
          <a:p>
            <a:pPr algn="l" eaLnBrk="1" hangingPunct="1"/>
            <a:r>
              <a:rPr lang="en-US" altLang="en-US" sz="2800" b="1" dirty="0" smtClean="0">
                <a:solidFill>
                  <a:srgbClr val="0096DB"/>
                </a:solidFill>
              </a:rPr>
              <a:t>Accommodation</a:t>
            </a:r>
            <a:endParaRPr lang="en-US" altLang="en-US" sz="2800" b="1" dirty="0" smtClean="0">
              <a:solidFill>
                <a:srgbClr val="CC3300"/>
              </a:solidFill>
            </a:endParaRPr>
          </a:p>
          <a:p>
            <a:pPr algn="l" eaLnBrk="1" hangingPunct="1"/>
            <a:r>
              <a:rPr lang="en-US" altLang="en-US" sz="2800" dirty="0" smtClean="0">
                <a:solidFill>
                  <a:srgbClr val="002C5F"/>
                </a:solidFill>
              </a:rPr>
              <a:t>A JAN consultant explained speech recognition, specifically Dragon </a:t>
            </a:r>
            <a:r>
              <a:rPr lang="en-US" altLang="en-US" sz="2800" dirty="0" smtClean="0">
                <a:solidFill>
                  <a:srgbClr val="002C5F"/>
                </a:solidFill>
              </a:rPr>
              <a:t>Medical, </a:t>
            </a:r>
            <a:r>
              <a:rPr lang="en-US" altLang="en-US" sz="2800" dirty="0" smtClean="0">
                <a:solidFill>
                  <a:srgbClr val="002C5F"/>
                </a:solidFill>
              </a:rPr>
              <a:t>that can be used in the health care industry. </a:t>
            </a:r>
          </a:p>
          <a:p>
            <a:pPr algn="l" eaLnBrk="1" hangingPunct="1"/>
            <a:r>
              <a:rPr lang="en-US" altLang="en-US" sz="2800" dirty="0" smtClean="0">
                <a:solidFill>
                  <a:srgbClr val="002C5F"/>
                </a:solidFill>
              </a:rPr>
              <a:t>This enabled the employee to compete patient documentation in a timely manner. </a:t>
            </a:r>
            <a:endParaRPr lang="en-US" altLang="en-US" b="1" dirty="0" smtClean="0">
              <a:solidFill>
                <a:srgbClr val="253D86"/>
              </a:solidFill>
            </a:endParaRPr>
          </a:p>
        </p:txBody>
      </p:sp>
      <p:sp>
        <p:nvSpPr>
          <p:cNvPr id="1351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FEF5A7E-C404-4A71-ACCE-AC3BEDB411DA}" type="slidenum">
              <a:rPr lang="en-US" altLang="en-US" sz="1400" smtClean="0">
                <a:solidFill>
                  <a:srgbClr val="FFFFFF"/>
                </a:solidFill>
              </a:rPr>
              <a:pPr>
                <a:spcBef>
                  <a:spcPct val="0"/>
                </a:spcBef>
                <a:buFontTx/>
                <a:buNone/>
              </a:pPr>
              <a:t>36</a:t>
            </a:fld>
            <a:endParaRPr lang="en-US" altLang="en-US" sz="1400" smtClean="0">
              <a:solidFill>
                <a:srgbClr val="FFFFFF"/>
              </a:solidFill>
            </a:endParaRPr>
          </a:p>
        </p:txBody>
      </p:sp>
      <p:sp>
        <p:nvSpPr>
          <p:cNvPr id="13517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Situation &amp; Solution </a:t>
            </a:r>
          </a:p>
        </p:txBody>
      </p:sp>
      <p:pic>
        <p:nvPicPr>
          <p:cNvPr id="5" name="Picture 1" descr="Gloved ha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4255941"/>
            <a:ext cx="3011487" cy="2009922"/>
          </a:xfrm>
          <a:prstGeom prst="rect">
            <a:avLst/>
          </a:prstGeom>
          <a:ln/>
          <a:extLst/>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idx="1"/>
          </p:nvPr>
        </p:nvSpPr>
        <p:spPr>
          <a:xfrm>
            <a:off x="838200" y="1295400"/>
            <a:ext cx="7848600" cy="5197475"/>
          </a:xfrm>
        </p:spPr>
        <p:txBody>
          <a:bodyPr/>
          <a:lstStyle/>
          <a:p>
            <a:pPr eaLnBrk="1" hangingPunct="1"/>
            <a:r>
              <a:rPr lang="en-US" altLang="en-US" dirty="0" smtClean="0">
                <a:solidFill>
                  <a:srgbClr val="00B0F0"/>
                </a:solidFill>
              </a:rPr>
              <a:t>Little-Known </a:t>
            </a:r>
            <a:r>
              <a:rPr lang="en-US" altLang="en-US" dirty="0" smtClean="0">
                <a:solidFill>
                  <a:srgbClr val="00B0F0"/>
                </a:solidFill>
              </a:rPr>
              <a:t>Gems</a:t>
            </a:r>
          </a:p>
          <a:p>
            <a:pPr eaLnBrk="1" hangingPunct="1"/>
            <a:r>
              <a:rPr lang="en-US" altLang="en-US" b="0" dirty="0" smtClean="0">
                <a:solidFill>
                  <a:srgbClr val="002060"/>
                </a:solidFill>
              </a:rPr>
              <a:t>Dane technologies</a:t>
            </a:r>
          </a:p>
          <a:p>
            <a:pPr eaLnBrk="1" hangingPunct="1"/>
            <a:endParaRPr lang="en-US" altLang="en-US" dirty="0" smtClean="0">
              <a:solidFill>
                <a:srgbClr val="00B0F0"/>
              </a:solidFill>
            </a:endParaRPr>
          </a:p>
        </p:txBody>
      </p:sp>
      <p:sp>
        <p:nvSpPr>
          <p:cNvPr id="13619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0308F3D-8BB9-49A4-88DE-43B1F011A431}" type="slidenum">
              <a:rPr lang="en-US" altLang="en-US" sz="1400" smtClean="0">
                <a:solidFill>
                  <a:srgbClr val="FFFFFF"/>
                </a:solidFill>
              </a:rPr>
              <a:pPr>
                <a:spcBef>
                  <a:spcPct val="0"/>
                </a:spcBef>
                <a:buFontTx/>
                <a:buNone/>
              </a:pPr>
              <a:t>37</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pic>
        <p:nvPicPr>
          <p:cNvPr id="4" name="Picture 3" descr="Motorized device to assist in pushing a wheelchair" title="Wheelchair Mover"/>
          <p:cNvPicPr>
            <a:picLocks noChangeAspect="1"/>
          </p:cNvPicPr>
          <p:nvPr/>
        </p:nvPicPr>
        <p:blipFill>
          <a:blip r:embed="rId3"/>
          <a:stretch>
            <a:fillRect/>
          </a:stretch>
        </p:blipFill>
        <p:spPr>
          <a:xfrm>
            <a:off x="965200" y="2738438"/>
            <a:ext cx="3937000" cy="2566987"/>
          </a:xfrm>
          <a:prstGeom prst="rect">
            <a:avLst/>
          </a:prstGeom>
        </p:spPr>
      </p:pic>
      <p:pic>
        <p:nvPicPr>
          <p:cNvPr id="3" name="Picture 2" descr="Motorized system to push wheeled carts" title="Smart:Drive"/>
          <p:cNvPicPr>
            <a:picLocks noChangeAspect="1"/>
          </p:cNvPicPr>
          <p:nvPr/>
        </p:nvPicPr>
        <p:blipFill>
          <a:blip r:embed="rId4"/>
          <a:stretch>
            <a:fillRect/>
          </a:stretch>
        </p:blipFill>
        <p:spPr>
          <a:xfrm>
            <a:off x="4757738" y="2738438"/>
            <a:ext cx="3852862" cy="2566987"/>
          </a:xfrm>
          <a:prstGeom prst="rect">
            <a:avLst/>
          </a:prstGeom>
        </p:spPr>
      </p:pic>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838200" y="1295400"/>
            <a:ext cx="7848600" cy="5197475"/>
          </a:xfrm>
        </p:spPr>
        <p:txBody>
          <a:bodyPr/>
          <a:lstStyle/>
          <a:p>
            <a:pPr eaLnBrk="1" hangingPunct="1"/>
            <a:r>
              <a:rPr lang="en-US" altLang="en-US" smtClean="0">
                <a:solidFill>
                  <a:srgbClr val="00B0F0"/>
                </a:solidFill>
              </a:rPr>
              <a:t>How much does AT cost?</a:t>
            </a:r>
          </a:p>
          <a:p>
            <a:pPr eaLnBrk="1" hangingPunct="1">
              <a:buFont typeface="Wingdings" panose="05000000000000000000" pitchFamily="2" charset="2"/>
              <a:buChar char="§"/>
            </a:pPr>
            <a:r>
              <a:rPr lang="en-US" altLang="en-US" b="0" smtClean="0"/>
              <a:t>Over half of accommodations (59%) were made at </a:t>
            </a:r>
            <a:r>
              <a:rPr lang="en-US" altLang="en-US" smtClean="0"/>
              <a:t>no cost</a:t>
            </a:r>
            <a:r>
              <a:rPr lang="en-US" altLang="en-US" b="0" smtClean="0"/>
              <a:t>.</a:t>
            </a:r>
          </a:p>
          <a:p>
            <a:pPr eaLnBrk="1" hangingPunct="1">
              <a:buFont typeface="Wingdings" panose="05000000000000000000" pitchFamily="2" charset="2"/>
              <a:buChar char="§"/>
            </a:pPr>
            <a:r>
              <a:rPr lang="en-US" altLang="en-US" b="0" smtClean="0"/>
              <a:t>Of the 36% who experienced a </a:t>
            </a:r>
            <a:r>
              <a:rPr lang="en-US" altLang="en-US" smtClean="0"/>
              <a:t>one-time cost </a:t>
            </a:r>
            <a:r>
              <a:rPr lang="en-US" altLang="en-US" b="0" smtClean="0"/>
              <a:t>to make an accommodation, the typical cost of accommodating an employee was $500.</a:t>
            </a:r>
          </a:p>
          <a:p>
            <a:pPr eaLnBrk="1" hangingPunct="1">
              <a:buFont typeface="Wingdings" panose="05000000000000000000" pitchFamily="2" charset="2"/>
              <a:buChar char="§"/>
            </a:pPr>
            <a:r>
              <a:rPr lang="en-US" altLang="en-US" b="0" smtClean="0"/>
              <a:t>Only 25 (3%) said the accommodation resulted in an ongoing, annual cost to the company and 9 (1%) said the accommodation required a combination of one-time and annual costs.</a:t>
            </a:r>
            <a:endParaRPr lang="en-US" altLang="en-US" smtClean="0">
              <a:solidFill>
                <a:srgbClr val="00B0F0"/>
              </a:solidFill>
            </a:endParaRPr>
          </a:p>
          <a:p>
            <a:pPr eaLnBrk="1" hangingPunct="1"/>
            <a:endParaRPr lang="en-US" altLang="en-US" smtClean="0">
              <a:solidFill>
                <a:srgbClr val="00B0F0"/>
              </a:solidFill>
            </a:endParaRPr>
          </a:p>
        </p:txBody>
      </p:sp>
      <p:sp>
        <p:nvSpPr>
          <p:cNvPr id="13824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CD1ADFE-48C0-4951-9275-677800057F09}" type="slidenum">
              <a:rPr lang="en-US" altLang="en-US" sz="1400" smtClean="0">
                <a:solidFill>
                  <a:srgbClr val="FFFFFF"/>
                </a:solidFill>
              </a:rPr>
              <a:pPr>
                <a:spcBef>
                  <a:spcPct val="0"/>
                </a:spcBef>
                <a:buFontTx/>
                <a:buNone/>
              </a:pPr>
              <a:t>38</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838200" y="1295400"/>
            <a:ext cx="7848600" cy="5197475"/>
          </a:xfrm>
        </p:spPr>
        <p:txBody>
          <a:bodyPr/>
          <a:lstStyle/>
          <a:p>
            <a:pPr eaLnBrk="1" hangingPunct="1"/>
            <a:r>
              <a:rPr lang="en-US" altLang="en-US" smtClean="0">
                <a:solidFill>
                  <a:srgbClr val="00B0F0"/>
                </a:solidFill>
              </a:rPr>
              <a:t>Meeting Complex Needs</a:t>
            </a:r>
          </a:p>
          <a:p>
            <a:pPr eaLnBrk="1" hangingPunct="1"/>
            <a:endParaRPr lang="en-US" altLang="en-US" smtClean="0">
              <a:solidFill>
                <a:srgbClr val="00B0F0"/>
              </a:solidFill>
            </a:endParaRPr>
          </a:p>
          <a:p>
            <a:pPr eaLnBrk="1" hangingPunct="1"/>
            <a:r>
              <a:rPr lang="en-US" altLang="en-US" smtClean="0">
                <a:solidFill>
                  <a:srgbClr val="002060"/>
                </a:solidFill>
              </a:rPr>
              <a:t> </a:t>
            </a:r>
          </a:p>
          <a:p>
            <a:pPr eaLnBrk="1" hangingPunct="1"/>
            <a:endParaRPr lang="en-US" altLang="en-US" smtClean="0">
              <a:solidFill>
                <a:srgbClr val="002060"/>
              </a:solidFill>
            </a:endParaRPr>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14D9546-B5D5-4496-8AD5-A7B5FE807E73}" type="slidenum">
              <a:rPr lang="en-US" altLang="en-US" sz="1400" smtClean="0">
                <a:solidFill>
                  <a:srgbClr val="FFFFFF"/>
                </a:solidFill>
              </a:rPr>
              <a:pPr>
                <a:spcBef>
                  <a:spcPct val="0"/>
                </a:spcBef>
                <a:buFontTx/>
                <a:buNone/>
              </a:pPr>
              <a:t>39</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grpSp>
        <p:nvGrpSpPr>
          <p:cNvPr id="140293" name="Group 3" descr="Double-ended arrow"/>
          <p:cNvGrpSpPr>
            <a:grpSpLocks/>
          </p:cNvGrpSpPr>
          <p:nvPr/>
        </p:nvGrpSpPr>
        <p:grpSpPr bwMode="auto">
          <a:xfrm>
            <a:off x="838200" y="2705100"/>
            <a:ext cx="7772400" cy="2547938"/>
            <a:chOff x="838200" y="3505200"/>
            <a:chExt cx="7772400" cy="2547938"/>
          </a:xfrm>
        </p:grpSpPr>
        <p:sp>
          <p:nvSpPr>
            <p:cNvPr id="2" name="Left-Right Arrow 1"/>
            <p:cNvSpPr/>
            <p:nvPr/>
          </p:nvSpPr>
          <p:spPr>
            <a:xfrm>
              <a:off x="838200" y="3505200"/>
              <a:ext cx="7772400" cy="2547938"/>
            </a:xfrm>
            <a:prstGeom prst="lef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rot="19564104">
              <a:off x="1157288" y="4578350"/>
              <a:ext cx="1511300" cy="401638"/>
            </a:xfrm>
            <a:prstGeom prst="rect">
              <a:avLst/>
            </a:prstGeom>
            <a:noFill/>
          </p:spPr>
          <p:txBody>
            <a:bodyPr>
              <a:spAutoFit/>
            </a:bodyPr>
            <a:lstStyle/>
            <a:p>
              <a:pPr algn="ctr" eaLnBrk="1" hangingPunct="1">
                <a:spcBef>
                  <a:spcPts val="1200"/>
                </a:spcBef>
                <a:defRPr/>
              </a:pPr>
              <a:r>
                <a:rPr lang="en-US" sz="2000" b="1" dirty="0" err="1">
                  <a:solidFill>
                    <a:srgbClr val="002C5F"/>
                  </a:solidFill>
                  <a:latin typeface="Arial" pitchFamily="34" charset="0"/>
                  <a:ea typeface="+mj-ea"/>
                  <a:cs typeface="Arial" pitchFamily="34" charset="0"/>
                </a:rPr>
                <a:t>AbleData</a:t>
              </a:r>
              <a:endParaRPr lang="en-US" sz="2000" b="1" dirty="0">
                <a:solidFill>
                  <a:srgbClr val="002C5F"/>
                </a:solidFill>
                <a:latin typeface="Arial" pitchFamily="34" charset="0"/>
                <a:ea typeface="+mj-ea"/>
                <a:cs typeface="Arial" pitchFamily="34" charset="0"/>
              </a:endParaRPr>
            </a:p>
          </p:txBody>
        </p:sp>
        <p:sp>
          <p:nvSpPr>
            <p:cNvPr id="7" name="TextBox 6"/>
            <p:cNvSpPr txBox="1"/>
            <p:nvPr/>
          </p:nvSpPr>
          <p:spPr>
            <a:xfrm rot="19564104">
              <a:off x="2100263" y="4578350"/>
              <a:ext cx="1511300" cy="401638"/>
            </a:xfrm>
            <a:prstGeom prst="rect">
              <a:avLst/>
            </a:prstGeom>
            <a:noFill/>
          </p:spPr>
          <p:txBody>
            <a:bodyPr>
              <a:spAutoFit/>
            </a:bodyPr>
            <a:lstStyle/>
            <a:p>
              <a:pPr algn="ctr" eaLnBrk="1" hangingPunct="1">
                <a:spcBef>
                  <a:spcPts val="1200"/>
                </a:spcBef>
                <a:defRPr/>
              </a:pPr>
              <a:r>
                <a:rPr lang="en-US" sz="2000" b="1" dirty="0">
                  <a:solidFill>
                    <a:srgbClr val="002C5F"/>
                  </a:solidFill>
                  <a:latin typeface="Arial" pitchFamily="34" charset="0"/>
                  <a:ea typeface="+mj-ea"/>
                  <a:cs typeface="Arial" pitchFamily="34" charset="0"/>
                </a:rPr>
                <a:t>EBay</a:t>
              </a:r>
            </a:p>
          </p:txBody>
        </p:sp>
        <p:sp>
          <p:nvSpPr>
            <p:cNvPr id="8" name="TextBox 7"/>
            <p:cNvSpPr txBox="1"/>
            <p:nvPr/>
          </p:nvSpPr>
          <p:spPr>
            <a:xfrm rot="19687085">
              <a:off x="4364038" y="4578350"/>
              <a:ext cx="1511300" cy="401638"/>
            </a:xfrm>
            <a:prstGeom prst="rect">
              <a:avLst/>
            </a:prstGeom>
            <a:noFill/>
          </p:spPr>
          <p:txBody>
            <a:bodyPr>
              <a:spAutoFit/>
            </a:bodyPr>
            <a:lstStyle/>
            <a:p>
              <a:pPr algn="ctr" eaLnBrk="1" hangingPunct="1">
                <a:spcBef>
                  <a:spcPts val="1200"/>
                </a:spcBef>
                <a:defRPr/>
              </a:pPr>
              <a:r>
                <a:rPr lang="en-US" sz="2000" b="1" dirty="0">
                  <a:solidFill>
                    <a:srgbClr val="002C5F"/>
                  </a:solidFill>
                  <a:latin typeface="Arial" pitchFamily="34" charset="0"/>
                  <a:ea typeface="+mj-ea"/>
                  <a:cs typeface="Arial" pitchFamily="34" charset="0"/>
                </a:rPr>
                <a:t>RESNA</a:t>
              </a:r>
            </a:p>
          </p:txBody>
        </p:sp>
        <p:sp>
          <p:nvSpPr>
            <p:cNvPr id="9" name="TextBox 8"/>
            <p:cNvSpPr txBox="1"/>
            <p:nvPr/>
          </p:nvSpPr>
          <p:spPr>
            <a:xfrm rot="19620362">
              <a:off x="5275263" y="4578350"/>
              <a:ext cx="1511300" cy="401638"/>
            </a:xfrm>
            <a:prstGeom prst="rect">
              <a:avLst/>
            </a:prstGeom>
            <a:noFill/>
          </p:spPr>
          <p:txBody>
            <a:bodyPr>
              <a:spAutoFit/>
            </a:bodyPr>
            <a:lstStyle/>
            <a:p>
              <a:pPr algn="ctr" eaLnBrk="1" hangingPunct="1">
                <a:spcBef>
                  <a:spcPts val="1200"/>
                </a:spcBef>
                <a:defRPr/>
              </a:pPr>
              <a:r>
                <a:rPr lang="en-US" sz="2000" b="1" dirty="0" err="1">
                  <a:solidFill>
                    <a:srgbClr val="002C5F"/>
                  </a:solidFill>
                  <a:latin typeface="Arial" pitchFamily="34" charset="0"/>
                  <a:ea typeface="+mj-ea"/>
                  <a:cs typeface="Arial" pitchFamily="34" charset="0"/>
                </a:rPr>
                <a:t>AgrAbility</a:t>
              </a:r>
              <a:endParaRPr lang="en-US" sz="2000" b="1" dirty="0">
                <a:solidFill>
                  <a:srgbClr val="002C5F"/>
                </a:solidFill>
                <a:latin typeface="Arial" pitchFamily="34" charset="0"/>
                <a:ea typeface="+mj-ea"/>
                <a:cs typeface="Arial" pitchFamily="34" charset="0"/>
              </a:endParaRPr>
            </a:p>
          </p:txBody>
        </p:sp>
        <p:sp>
          <p:nvSpPr>
            <p:cNvPr id="10" name="TextBox 9"/>
            <p:cNvSpPr txBox="1"/>
            <p:nvPr/>
          </p:nvSpPr>
          <p:spPr>
            <a:xfrm rot="19081920">
              <a:off x="6172200" y="4302125"/>
              <a:ext cx="2044700" cy="706438"/>
            </a:xfrm>
            <a:prstGeom prst="rect">
              <a:avLst/>
            </a:prstGeom>
            <a:noFill/>
          </p:spPr>
          <p:txBody>
            <a:bodyPr>
              <a:spAutoFit/>
            </a:bodyPr>
            <a:lstStyle/>
            <a:p>
              <a:pPr algn="ctr" eaLnBrk="1" hangingPunct="1">
                <a:spcBef>
                  <a:spcPts val="0"/>
                </a:spcBef>
                <a:defRPr/>
              </a:pPr>
              <a:r>
                <a:rPr lang="en-US" sz="2000" b="1" dirty="0">
                  <a:solidFill>
                    <a:srgbClr val="002C5F"/>
                  </a:solidFill>
                  <a:latin typeface="Arial" pitchFamily="34" charset="0"/>
                  <a:ea typeface="+mj-ea"/>
                  <a:cs typeface="Arial" pitchFamily="34" charset="0"/>
                </a:rPr>
                <a:t>In-House </a:t>
              </a:r>
            </a:p>
            <a:p>
              <a:pPr algn="ctr" eaLnBrk="1" hangingPunct="1">
                <a:spcBef>
                  <a:spcPts val="0"/>
                </a:spcBef>
                <a:defRPr/>
              </a:pPr>
              <a:r>
                <a:rPr lang="en-US" sz="2000" b="1" dirty="0">
                  <a:solidFill>
                    <a:srgbClr val="002C5F"/>
                  </a:solidFill>
                  <a:latin typeface="Arial" pitchFamily="34" charset="0"/>
                  <a:ea typeface="+mj-ea"/>
                  <a:cs typeface="Arial" pitchFamily="34" charset="0"/>
                </a:rPr>
                <a:t>Customization</a:t>
              </a:r>
            </a:p>
          </p:txBody>
        </p:sp>
      </p:grpSp>
      <p:sp>
        <p:nvSpPr>
          <p:cNvPr id="12" name="TextBox 11"/>
          <p:cNvSpPr txBox="1"/>
          <p:nvPr/>
        </p:nvSpPr>
        <p:spPr bwMode="auto">
          <a:xfrm rot="19735458">
            <a:off x="3065463" y="3678238"/>
            <a:ext cx="1511300" cy="708025"/>
          </a:xfrm>
          <a:prstGeom prst="rect">
            <a:avLst/>
          </a:prstGeom>
          <a:noFill/>
        </p:spPr>
        <p:txBody>
          <a:bodyPr>
            <a:spAutoFit/>
          </a:bodyPr>
          <a:lstStyle/>
          <a:p>
            <a:pPr algn="ctr" eaLnBrk="1" hangingPunct="1">
              <a:spcBef>
                <a:spcPts val="0"/>
              </a:spcBef>
              <a:defRPr/>
            </a:pPr>
            <a:r>
              <a:rPr lang="en-US" sz="2000" b="1" dirty="0">
                <a:solidFill>
                  <a:srgbClr val="002C5F"/>
                </a:solidFill>
                <a:latin typeface="Arial" pitchFamily="34" charset="0"/>
                <a:ea typeface="+mj-ea"/>
                <a:cs typeface="Arial" pitchFamily="34" charset="0"/>
              </a:rPr>
              <a:t>State AT Projects</a:t>
            </a: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838200" y="1295400"/>
            <a:ext cx="7848600" cy="5184775"/>
          </a:xfrm>
        </p:spPr>
        <p:txBody>
          <a:bodyPr/>
          <a:lstStyle/>
          <a:p>
            <a:pPr marL="0" indent="0" algn="ctr">
              <a:defRPr/>
            </a:pPr>
            <a:r>
              <a:rPr lang="en-US" dirty="0" smtClean="0">
                <a:latin typeface="Arial" charset="0"/>
                <a:cs typeface="Arial" charset="0"/>
              </a:rPr>
              <a:t>AT Devices</a:t>
            </a:r>
          </a:p>
          <a:p>
            <a:pPr marL="0" indent="0" algn="ctr">
              <a:defRPr/>
            </a:pPr>
            <a:endParaRPr lang="en-US" sz="1400" dirty="0">
              <a:latin typeface="Arial" charset="0"/>
              <a:cs typeface="Arial" charset="0"/>
            </a:endParaRPr>
          </a:p>
          <a:p>
            <a:pPr>
              <a:buFont typeface="Wingdings" panose="05000000000000000000" pitchFamily="2" charset="2"/>
              <a:buChar char="§"/>
              <a:defRPr/>
            </a:pPr>
            <a:r>
              <a:rPr lang="en-US" sz="2400" b="0" dirty="0" smtClean="0">
                <a:latin typeface="Arial" charset="0"/>
                <a:cs typeface="Arial" charset="0"/>
              </a:rPr>
              <a:t>High Tech</a:t>
            </a:r>
          </a:p>
          <a:p>
            <a:pPr lvl="1">
              <a:defRPr/>
            </a:pPr>
            <a:r>
              <a:rPr lang="en-US" sz="2000" dirty="0" smtClean="0">
                <a:latin typeface="Arial" charset="0"/>
                <a:cs typeface="Arial" charset="0"/>
              </a:rPr>
              <a:t>Alternative input </a:t>
            </a:r>
            <a:r>
              <a:rPr lang="en-US" sz="2000" dirty="0">
                <a:latin typeface="Arial" charset="0"/>
                <a:cs typeface="Arial" charset="0"/>
              </a:rPr>
              <a:t>d</a:t>
            </a:r>
            <a:r>
              <a:rPr lang="en-US" sz="2000" dirty="0" smtClean="0">
                <a:latin typeface="Arial" charset="0"/>
                <a:cs typeface="Arial" charset="0"/>
              </a:rPr>
              <a:t>evices</a:t>
            </a:r>
          </a:p>
          <a:p>
            <a:pPr lvl="1">
              <a:defRPr/>
            </a:pPr>
            <a:r>
              <a:rPr lang="en-US" sz="2000" dirty="0" smtClean="0">
                <a:latin typeface="Arial" charset="0"/>
                <a:cs typeface="Arial" charset="0"/>
              </a:rPr>
              <a:t>Software</a:t>
            </a:r>
          </a:p>
          <a:p>
            <a:pPr lvl="1">
              <a:defRPr/>
            </a:pPr>
            <a:r>
              <a:rPr lang="en-US" sz="2000" dirty="0" smtClean="0">
                <a:latin typeface="Arial" charset="0"/>
                <a:cs typeface="Arial" charset="0"/>
              </a:rPr>
              <a:t>AAC devices</a:t>
            </a:r>
          </a:p>
          <a:p>
            <a:pPr>
              <a:buFont typeface="Wingdings" panose="05000000000000000000" pitchFamily="2" charset="2"/>
              <a:buChar char="§"/>
              <a:defRPr/>
            </a:pPr>
            <a:r>
              <a:rPr lang="en-US" sz="2400" b="0" dirty="0" smtClean="0">
                <a:latin typeface="Arial" charset="0"/>
                <a:cs typeface="Arial" charset="0"/>
              </a:rPr>
              <a:t>Low Tech</a:t>
            </a:r>
          </a:p>
          <a:p>
            <a:pPr lvl="1">
              <a:defRPr/>
            </a:pPr>
            <a:r>
              <a:rPr lang="en-US" sz="2000" dirty="0" smtClean="0">
                <a:latin typeface="Arial" charset="0"/>
                <a:cs typeface="Arial" charset="0"/>
              </a:rPr>
              <a:t>Workspace modifications</a:t>
            </a:r>
          </a:p>
          <a:p>
            <a:pPr lvl="1">
              <a:defRPr/>
            </a:pPr>
            <a:r>
              <a:rPr lang="en-US" sz="2000" dirty="0" smtClean="0">
                <a:latin typeface="Arial" charset="0"/>
                <a:cs typeface="Arial" charset="0"/>
              </a:rPr>
              <a:t>Less expensive </a:t>
            </a:r>
            <a:r>
              <a:rPr lang="en-US" sz="2000" dirty="0">
                <a:latin typeface="Arial" charset="0"/>
                <a:cs typeface="Arial" charset="0"/>
              </a:rPr>
              <a:t>d</a:t>
            </a:r>
            <a:r>
              <a:rPr lang="en-US" sz="2000" dirty="0" smtClean="0">
                <a:latin typeface="Arial" charset="0"/>
                <a:cs typeface="Arial" charset="0"/>
              </a:rPr>
              <a:t>evices</a:t>
            </a:r>
          </a:p>
          <a:p>
            <a:pPr lvl="1">
              <a:defRPr/>
            </a:pPr>
            <a:r>
              <a:rPr lang="en-US" sz="2000" dirty="0" smtClean="0">
                <a:latin typeface="Arial" charset="0"/>
                <a:cs typeface="Arial" charset="0"/>
              </a:rPr>
              <a:t>Custom-designed </a:t>
            </a:r>
            <a:r>
              <a:rPr lang="en-US" sz="2000" dirty="0" smtClean="0">
                <a:latin typeface="Arial" charset="0"/>
                <a:cs typeface="Arial" charset="0"/>
              </a:rPr>
              <a:t>or modified products</a:t>
            </a:r>
          </a:p>
          <a:p>
            <a:pPr marL="0" indent="0" algn="ctr">
              <a:defRPr/>
            </a:pPr>
            <a:endParaRPr lang="en-US" sz="2400" dirty="0">
              <a:latin typeface="Arial" charset="0"/>
              <a:cs typeface="Arial" charset="0"/>
            </a:endParaRPr>
          </a:p>
          <a:p>
            <a:pPr marL="0" indent="0" algn="ctr">
              <a:defRPr/>
            </a:pPr>
            <a:endParaRPr lang="en-US" sz="2400" dirty="0" smtClean="0">
              <a:latin typeface="Arial" charset="0"/>
              <a:cs typeface="Arial" charset="0"/>
            </a:endParaRPr>
          </a:p>
        </p:txBody>
      </p:sp>
      <p:sp>
        <p:nvSpPr>
          <p:cNvPr id="20483" name="Title 1"/>
          <p:cNvSpPr>
            <a:spLocks noGrp="1"/>
          </p:cNvSpPr>
          <p:nvPr>
            <p:ph type="title" idx="4294967295"/>
          </p:nvPr>
        </p:nvSpPr>
        <p:spPr>
          <a:xfrm>
            <a:off x="609600" y="381000"/>
            <a:ext cx="5715000" cy="762000"/>
          </a:xfrm>
        </p:spPr>
        <p:txBody>
          <a:bodyPr/>
          <a:lstStyle/>
          <a:p>
            <a:pPr>
              <a:defRPr/>
            </a:pPr>
            <a:r>
              <a:rPr lang="en-US" sz="2800" dirty="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
        <p:nvSpPr>
          <p:cNvPr id="7680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897C83F-BBED-4219-8B00-3FD6F60DE3A6}" type="slidenum">
              <a:rPr lang="en-US" altLang="en-US" sz="1400" smtClean="0">
                <a:solidFill>
                  <a:srgbClr val="FFFFFF"/>
                </a:solidFill>
              </a:rPr>
              <a:pPr>
                <a:spcBef>
                  <a:spcPct val="0"/>
                </a:spcBef>
                <a:buFontTx/>
                <a:buNone/>
              </a:pPr>
              <a:t>4</a:t>
            </a:fld>
            <a:endParaRPr lang="en-US" altLang="en-US" sz="1400" smtClean="0">
              <a:solidFill>
                <a:srgbClr val="FFFFFF"/>
              </a:solidFill>
            </a:endParaRPr>
          </a:p>
        </p:txBody>
      </p:sp>
      <p:pic>
        <p:nvPicPr>
          <p:cNvPr id="10245" name="Picture 1" descr="picture of a hand holding a round ball with a pencil going through i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5856"/>
            <a:ext cx="1917700" cy="1639887"/>
          </a:xfrm>
          <a:prstGeom prst="rect">
            <a:avLst/>
          </a:prstGeom>
          <a:ln/>
        </p:spPr>
        <p:style>
          <a:lnRef idx="0">
            <a:schemeClr val="accent6"/>
          </a:lnRef>
          <a:fillRef idx="3">
            <a:schemeClr val="accent6"/>
          </a:fillRef>
          <a:effectRef idx="3">
            <a:schemeClr val="accent6"/>
          </a:effectRef>
          <a:fontRef idx="minor">
            <a:schemeClr val="lt1"/>
          </a:fontRef>
        </p:style>
      </p:pic>
      <p:pic>
        <p:nvPicPr>
          <p:cNvPr id="10246" name="Picture 2" descr="Woman communicating with another woman through robotic devi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3195" y="2122449"/>
            <a:ext cx="2971800" cy="1849438"/>
          </a:xfrm>
          <a:prstGeom prst="rect">
            <a:avLst/>
          </a:prstGeom>
          <a:ln/>
        </p:spPr>
        <p:style>
          <a:lnRef idx="0">
            <a:schemeClr val="dk1"/>
          </a:lnRef>
          <a:fillRef idx="3">
            <a:schemeClr val="dk1"/>
          </a:fillRef>
          <a:effectRef idx="3">
            <a:schemeClr val="dk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838200" y="1295400"/>
            <a:ext cx="7848600" cy="5184775"/>
          </a:xfrm>
        </p:spPr>
        <p:txBody>
          <a:bodyPr>
            <a:normAutofit fontScale="92500"/>
          </a:bodyPr>
          <a:lstStyle/>
          <a:p>
            <a:pPr marL="0" indent="0" eaLnBrk="1" hangingPunct="1">
              <a:buFont typeface="Times" panose="02020603050405020304" pitchFamily="18" charset="0"/>
              <a:buNone/>
            </a:pPr>
            <a:r>
              <a:rPr lang="en-US" altLang="en-US" dirty="0" smtClean="0">
                <a:solidFill>
                  <a:srgbClr val="00B0F0"/>
                </a:solidFill>
              </a:rPr>
              <a:t>Wearable/ Mobile device policies</a:t>
            </a:r>
            <a:endParaRPr lang="en-US" altLang="en-US" b="0" dirty="0" smtClean="0">
              <a:solidFill>
                <a:srgbClr val="002060"/>
              </a:solidFill>
            </a:endParaRPr>
          </a:p>
          <a:p>
            <a:pPr marL="0" indent="0" eaLnBrk="1" hangingPunct="1">
              <a:buFont typeface="Times" panose="02020603050405020304" pitchFamily="18" charset="0"/>
              <a:buNone/>
            </a:pPr>
            <a:r>
              <a:rPr lang="en-US" altLang="en-US" sz="2400" b="0" dirty="0" smtClean="0">
                <a:solidFill>
                  <a:srgbClr val="002060"/>
                </a:solidFill>
              </a:rPr>
              <a:t>Mobile devices such as tablets, cellular phones, smartphones, smartwatches, and other wearable devices can be valuable productivity tools when used appropriately.  They can also help employees maintain work/life balance, use concentration and relaxation techniques, manage health conditions, and keep in touch with those who support them without tying up office equipment and phone lines.</a:t>
            </a:r>
          </a:p>
          <a:p>
            <a:pPr marL="0" indent="0" eaLnBrk="1" hangingPunct="1">
              <a:buFont typeface="Times" panose="02020603050405020304" pitchFamily="18" charset="0"/>
              <a:buNone/>
            </a:pPr>
            <a:endParaRPr lang="en-US" altLang="en-US" sz="2000" b="0" dirty="0" smtClean="0">
              <a:solidFill>
                <a:srgbClr val="002060"/>
              </a:solidFill>
            </a:endParaRPr>
          </a:p>
          <a:p>
            <a:pPr marL="0" indent="0" eaLnBrk="1" hangingPunct="1">
              <a:buFont typeface="Times" panose="02020603050405020304" pitchFamily="18" charset="0"/>
              <a:buNone/>
            </a:pPr>
            <a:r>
              <a:rPr lang="en-US" altLang="en-US" sz="2400" b="0" dirty="0" smtClean="0">
                <a:solidFill>
                  <a:srgbClr val="002060"/>
                </a:solidFill>
              </a:rPr>
              <a:t>However, devices can also serve as a distraction, or worse, pose a risk to data.  As a result many employers are developing and updating policies on use of personal devices and governing what types of devices and apps can be purchased for employees.</a:t>
            </a:r>
          </a:p>
          <a:p>
            <a:pPr marL="0" indent="0" eaLnBrk="1" hangingPunct="1">
              <a:buFont typeface="Times" panose="02020603050405020304" pitchFamily="18" charset="0"/>
              <a:buNone/>
            </a:pPr>
            <a:endParaRPr lang="en-US" altLang="en-US" sz="2000" dirty="0" smtClean="0">
              <a:solidFill>
                <a:srgbClr val="002060"/>
              </a:solidFill>
            </a:endParaRPr>
          </a:p>
          <a:p>
            <a:pPr marL="0" indent="0" eaLnBrk="1" hangingPunct="1">
              <a:buFont typeface="Times" panose="02020603050405020304" pitchFamily="18" charset="0"/>
              <a:buNone/>
            </a:pPr>
            <a:endParaRPr lang="en-US" altLang="en-US" sz="2000" dirty="0" smtClean="0">
              <a:solidFill>
                <a:srgbClr val="002060"/>
              </a:solidFill>
            </a:endParaRPr>
          </a:p>
          <a:p>
            <a:pPr marL="0" indent="0" algn="ctr" eaLnBrk="1" hangingPunct="1">
              <a:buFont typeface="Times" panose="02020603050405020304" pitchFamily="18" charset="0"/>
              <a:buNone/>
            </a:pPr>
            <a:endParaRPr lang="en-US" altLang="en-US" sz="2000" dirty="0" smtClean="0">
              <a:solidFill>
                <a:srgbClr val="002060"/>
              </a:solidFill>
            </a:endParaRPr>
          </a:p>
        </p:txBody>
      </p:sp>
      <p:sp>
        <p:nvSpPr>
          <p:cNvPr id="14233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DF9A193-16F3-48D6-B5CF-3B9A6B203C1F}" type="slidenum">
              <a:rPr lang="en-US" altLang="en-US" sz="1400" smtClean="0">
                <a:solidFill>
                  <a:srgbClr val="FFFFFF"/>
                </a:solidFill>
              </a:rPr>
              <a:pPr>
                <a:spcBef>
                  <a:spcPct val="0"/>
                </a:spcBef>
                <a:buFontTx/>
                <a:buNone/>
              </a:pPr>
              <a:t>40</a:t>
            </a:fld>
            <a:endParaRPr lang="en-US" altLang="en-US" sz="1400" smtClean="0">
              <a:solidFill>
                <a:srgbClr val="FFFFFF"/>
              </a:solidFill>
            </a:endParaRPr>
          </a:p>
        </p:txBody>
      </p:sp>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838200" y="1295400"/>
            <a:ext cx="7848600" cy="5184775"/>
          </a:xfrm>
        </p:spPr>
        <p:txBody>
          <a:bodyPr/>
          <a:lstStyle/>
          <a:p>
            <a:pPr marL="0" indent="0" eaLnBrk="1" hangingPunct="1">
              <a:defRPr/>
            </a:pPr>
            <a:r>
              <a:rPr lang="en-US" altLang="en-US" sz="2400" dirty="0">
                <a:solidFill>
                  <a:srgbClr val="00B0F0"/>
                </a:solidFill>
              </a:rPr>
              <a:t>ADA implications for wearable device policies:</a:t>
            </a:r>
          </a:p>
          <a:p>
            <a:pPr eaLnBrk="1" hangingPunct="1">
              <a:buFont typeface="Wingdings" panose="05000000000000000000" pitchFamily="2" charset="2"/>
              <a:buChar char="§"/>
              <a:defRPr/>
            </a:pPr>
            <a:r>
              <a:rPr lang="en-US" altLang="en-US" sz="2400" b="0" dirty="0" smtClean="0">
                <a:solidFill>
                  <a:srgbClr val="002060"/>
                </a:solidFill>
              </a:rPr>
              <a:t>Policies </a:t>
            </a:r>
            <a:r>
              <a:rPr lang="en-US" altLang="en-US" sz="2400" b="0" dirty="0">
                <a:solidFill>
                  <a:srgbClr val="002060"/>
                </a:solidFill>
              </a:rPr>
              <a:t>must be applied in a nondiscriminatory way</a:t>
            </a:r>
          </a:p>
          <a:p>
            <a:pPr eaLnBrk="1" hangingPunct="1">
              <a:buFont typeface="Wingdings" panose="05000000000000000000" pitchFamily="2" charset="2"/>
              <a:buChar char="§"/>
              <a:defRPr/>
            </a:pPr>
            <a:r>
              <a:rPr lang="en-US" altLang="en-US" sz="2400" b="0" dirty="0">
                <a:solidFill>
                  <a:srgbClr val="002060"/>
                </a:solidFill>
              </a:rPr>
              <a:t>Employers may need to consider policy modification </a:t>
            </a:r>
            <a:endParaRPr lang="en-US" altLang="en-US" sz="2400" b="0" dirty="0" smtClean="0">
              <a:solidFill>
                <a:srgbClr val="002060"/>
              </a:solidFill>
            </a:endParaRPr>
          </a:p>
          <a:p>
            <a:pPr eaLnBrk="1" hangingPunct="1">
              <a:buFont typeface="Wingdings" panose="05000000000000000000" pitchFamily="2" charset="2"/>
              <a:buChar char="§"/>
              <a:defRPr/>
            </a:pPr>
            <a:r>
              <a:rPr lang="en-US" altLang="en-US" sz="2400" b="0" dirty="0" smtClean="0">
                <a:solidFill>
                  <a:srgbClr val="002060"/>
                </a:solidFill>
              </a:rPr>
              <a:t>May need to determine whether the wearable device is a personal use item or an accommodation </a:t>
            </a:r>
          </a:p>
          <a:p>
            <a:pPr eaLnBrk="1" hangingPunct="1">
              <a:buFont typeface="Wingdings" panose="05000000000000000000" pitchFamily="2" charset="2"/>
              <a:buChar char="§"/>
              <a:defRPr/>
            </a:pPr>
            <a:r>
              <a:rPr lang="en-US" altLang="en-US" sz="2400" b="0" dirty="0" smtClean="0">
                <a:solidFill>
                  <a:srgbClr val="002060"/>
                </a:solidFill>
              </a:rPr>
              <a:t>May need to be open to an alternate device or accommodation in some settings</a:t>
            </a:r>
          </a:p>
          <a:p>
            <a:pPr marL="0" indent="0" eaLnBrk="1" hangingPunct="1">
              <a:defRPr/>
            </a:pPr>
            <a:r>
              <a:rPr lang="en-US" altLang="en-US" sz="2400" dirty="0">
                <a:solidFill>
                  <a:srgbClr val="00B0F0"/>
                </a:solidFill>
              </a:rPr>
              <a:t>Ways to employ wearable devices as workplace accommodations:</a:t>
            </a:r>
          </a:p>
          <a:p>
            <a:pPr eaLnBrk="1" hangingPunct="1">
              <a:buFont typeface="Wingdings" panose="05000000000000000000" pitchFamily="2" charset="2"/>
              <a:buChar char="§"/>
              <a:defRPr/>
            </a:pPr>
            <a:r>
              <a:rPr lang="en-US" sz="2400" b="0" dirty="0" smtClean="0">
                <a:solidFill>
                  <a:srgbClr val="002060"/>
                </a:solidFill>
              </a:rPr>
              <a:t>Manage time, </a:t>
            </a:r>
            <a:r>
              <a:rPr lang="en-US" sz="2400" b="0" dirty="0" smtClean="0">
                <a:solidFill>
                  <a:srgbClr val="002060"/>
                </a:solidFill>
              </a:rPr>
              <a:t>stress, </a:t>
            </a:r>
            <a:r>
              <a:rPr lang="en-US" sz="2400" b="0" dirty="0" smtClean="0">
                <a:solidFill>
                  <a:srgbClr val="002060"/>
                </a:solidFill>
              </a:rPr>
              <a:t>and medical conditions</a:t>
            </a:r>
            <a:endParaRPr lang="en-US" sz="2400" b="0" dirty="0">
              <a:solidFill>
                <a:srgbClr val="002060"/>
              </a:solidFill>
            </a:endParaRPr>
          </a:p>
          <a:p>
            <a:pPr eaLnBrk="1" hangingPunct="1">
              <a:buFont typeface="Wingdings" panose="05000000000000000000" pitchFamily="2" charset="2"/>
              <a:buChar char="§"/>
              <a:defRPr/>
            </a:pPr>
            <a:r>
              <a:rPr lang="en-US" sz="2400" b="0" dirty="0" smtClean="0">
                <a:solidFill>
                  <a:srgbClr val="002060"/>
                </a:solidFill>
              </a:rPr>
              <a:t>Access information needed at work</a:t>
            </a:r>
          </a:p>
          <a:p>
            <a:pPr eaLnBrk="1" hangingPunct="1">
              <a:buFont typeface="Wingdings" panose="05000000000000000000" pitchFamily="2" charset="2"/>
              <a:buChar char="§"/>
              <a:defRPr/>
            </a:pPr>
            <a:r>
              <a:rPr lang="en-US" sz="2400" b="0" dirty="0" smtClean="0">
                <a:solidFill>
                  <a:srgbClr val="002060"/>
                </a:solidFill>
              </a:rPr>
              <a:t>Meet communication needs</a:t>
            </a:r>
            <a:endParaRPr lang="en-US" sz="2400" b="0" dirty="0">
              <a:solidFill>
                <a:srgbClr val="002060"/>
              </a:solidFill>
            </a:endParaRPr>
          </a:p>
          <a:p>
            <a:pPr marL="0" indent="0" eaLnBrk="1" hangingPunct="1">
              <a:defRPr/>
            </a:pPr>
            <a:endParaRPr lang="en-US" altLang="en-US" dirty="0">
              <a:solidFill>
                <a:srgbClr val="002060"/>
              </a:solidFill>
            </a:endParaRPr>
          </a:p>
          <a:p>
            <a:pPr marL="0" indent="0" eaLnBrk="1" hangingPunct="1">
              <a:defRPr/>
            </a:pPr>
            <a:endParaRPr lang="en-US" altLang="en-US" sz="2000" dirty="0" smtClean="0">
              <a:solidFill>
                <a:srgbClr val="002060"/>
              </a:solidFill>
            </a:endParaRPr>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2838D46-9049-4743-B586-3A7E9D7DF695}" type="slidenum">
              <a:rPr lang="en-US" altLang="en-US" sz="1400" smtClean="0">
                <a:solidFill>
                  <a:srgbClr val="FFFFFF"/>
                </a:solidFill>
              </a:rPr>
              <a:pPr>
                <a:spcBef>
                  <a:spcPct val="0"/>
                </a:spcBef>
                <a:buFontTx/>
                <a:buNone/>
              </a:pPr>
              <a:t>41</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p:txBody>
          <a:bodyPr/>
          <a:lstStyle/>
          <a:p>
            <a:pPr algn="l" eaLnBrk="1" hangingPunct="1"/>
            <a:r>
              <a:rPr lang="en-US" altLang="en-US" sz="2800" b="1" dirty="0" smtClean="0">
                <a:solidFill>
                  <a:srgbClr val="00B0F0"/>
                </a:solidFill>
              </a:rPr>
              <a:t>Example</a:t>
            </a:r>
          </a:p>
          <a:p>
            <a:pPr marL="0" indent="0" algn="l" eaLnBrk="1" hangingPunct="1"/>
            <a:r>
              <a:rPr lang="en-US" altLang="en-US" sz="2600" b="0" dirty="0" smtClean="0">
                <a:solidFill>
                  <a:srgbClr val="002060"/>
                </a:solidFill>
              </a:rPr>
              <a:t>An employee at a community college asked for a Bluetooth streamer to assist with access to meetings and trainings and to enhance day-to-day conversation.  The employer wanted to purchase it but also wanted to have some rules for how to keep it from being damaged</a:t>
            </a:r>
            <a:r>
              <a:rPr lang="en-US" altLang="en-US" sz="2400" b="0" dirty="0" smtClean="0">
                <a:solidFill>
                  <a:srgbClr val="002060"/>
                </a:solidFill>
              </a:rPr>
              <a:t>. </a:t>
            </a:r>
          </a:p>
        </p:txBody>
      </p:sp>
      <p:sp>
        <p:nvSpPr>
          <p:cNvPr id="146435" name="Slide Number Placeholder 1"/>
          <p:cNvSpPr>
            <a:spLocks noGrp="1"/>
          </p:cNvSpPr>
          <p:nvPr>
            <p:ph type="sldNum" sz="quarter" idx="4294967295"/>
          </p:nvPr>
        </p:nvSpPr>
        <p:spPr bwMode="auto">
          <a:xfrm>
            <a:off x="861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A70AB15-3ADA-461A-A988-BAD16CA27801}" type="slidenum">
              <a:rPr lang="en-US" altLang="en-US" sz="1400" smtClean="0">
                <a:solidFill>
                  <a:srgbClr val="FFFFFF"/>
                </a:solidFill>
              </a:rPr>
              <a:pPr>
                <a:spcBef>
                  <a:spcPct val="0"/>
                </a:spcBef>
                <a:buFontTx/>
                <a:buNone/>
              </a:pPr>
              <a:t>42</a:t>
            </a:fld>
            <a:endParaRPr lang="en-US" altLang="en-US" sz="1400" smtClean="0">
              <a:solidFill>
                <a:srgbClr val="FFFFFF"/>
              </a:solidFill>
            </a:endParaRPr>
          </a:p>
        </p:txBody>
      </p:sp>
      <p:pic>
        <p:nvPicPr>
          <p:cNvPr id="146436" name="Picture 6" descr="road sign that reads Rules Appl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376" y="3990975"/>
            <a:ext cx="2583024"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838200" y="1295400"/>
            <a:ext cx="7848600" cy="5184775"/>
          </a:xfrm>
        </p:spPr>
        <p:txBody>
          <a:bodyPr/>
          <a:lstStyle/>
          <a:p>
            <a:pPr marL="0" indent="0" eaLnBrk="1" hangingPunct="1"/>
            <a:r>
              <a:rPr lang="en-US" altLang="en-US" smtClean="0">
                <a:solidFill>
                  <a:srgbClr val="00B0F0"/>
                </a:solidFill>
              </a:rPr>
              <a:t>Accommodation</a:t>
            </a:r>
            <a:endParaRPr lang="en-US" altLang="en-US" smtClean="0">
              <a:solidFill>
                <a:srgbClr val="CC3300"/>
              </a:solidFill>
            </a:endParaRPr>
          </a:p>
          <a:p>
            <a:pPr marL="0" indent="0" eaLnBrk="1" hangingPunct="1">
              <a:spcBef>
                <a:spcPct val="0"/>
              </a:spcBef>
            </a:pPr>
            <a:r>
              <a:rPr lang="en-US" altLang="en-US" b="0" smtClean="0">
                <a:solidFill>
                  <a:srgbClr val="002060"/>
                </a:solidFill>
              </a:rPr>
              <a:t>After learning from a JAN consultant about ownership and control of products, the employer’s HR department made the decision to provide an assistive listening device.</a:t>
            </a:r>
            <a:endParaRPr lang="en-US" altLang="en-US" smtClean="0">
              <a:solidFill>
                <a:srgbClr val="002060"/>
              </a:solidFill>
            </a:endParaRPr>
          </a:p>
          <a:p>
            <a:pPr marL="0" indent="0" eaLnBrk="1" hangingPunct="1"/>
            <a:endParaRPr lang="en-US" altLang="en-US" smtClean="0">
              <a:solidFill>
                <a:srgbClr val="253D86"/>
              </a:solidFill>
            </a:endParaRPr>
          </a:p>
        </p:txBody>
      </p:sp>
      <p:sp>
        <p:nvSpPr>
          <p:cNvPr id="14848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F306C6A-53BE-40C0-AAA4-70A995549D37}" type="slidenum">
              <a:rPr lang="en-US" altLang="en-US" sz="1400" smtClean="0">
                <a:solidFill>
                  <a:srgbClr val="FFFFFF"/>
                </a:solidFill>
              </a:rPr>
              <a:pPr>
                <a:spcBef>
                  <a:spcPct val="0"/>
                </a:spcBef>
                <a:buFontTx/>
                <a:buNone/>
              </a:pPr>
              <a:t>43</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838200" y="1295400"/>
            <a:ext cx="7848600" cy="5197475"/>
          </a:xfrm>
        </p:spPr>
        <p:txBody>
          <a:bodyPr>
            <a:normAutofit/>
          </a:bodyPr>
          <a:lstStyle/>
          <a:p>
            <a:pPr eaLnBrk="1" hangingPunct="1">
              <a:defRPr/>
            </a:pPr>
            <a:r>
              <a:rPr lang="en-US" altLang="en-US" dirty="0" smtClean="0">
                <a:solidFill>
                  <a:srgbClr val="00B0F0"/>
                </a:solidFill>
              </a:rPr>
              <a:t>How do I know what AT to get?</a:t>
            </a:r>
          </a:p>
          <a:p>
            <a:pPr marL="457200" indent="-457200" eaLnBrk="1" hangingPunct="1">
              <a:buFont typeface="Wingdings" panose="05000000000000000000" pitchFamily="2" charset="2"/>
              <a:buChar char="§"/>
              <a:defRPr/>
            </a:pPr>
            <a:r>
              <a:rPr lang="en-US" altLang="en-US" b="0" dirty="0"/>
              <a:t>Talk with the </a:t>
            </a:r>
            <a:r>
              <a:rPr lang="en-US" altLang="en-US" b="0" dirty="0" smtClean="0"/>
              <a:t>employee</a:t>
            </a:r>
          </a:p>
          <a:p>
            <a:pPr marL="857250" lvl="1" indent="-457200" eaLnBrk="1" hangingPunct="1">
              <a:defRPr/>
            </a:pPr>
            <a:r>
              <a:rPr lang="en-US" altLang="en-US" dirty="0" smtClean="0"/>
              <a:t>Prior experience</a:t>
            </a:r>
          </a:p>
          <a:p>
            <a:pPr marL="857250" lvl="1" indent="-457200" eaLnBrk="1" hangingPunct="1">
              <a:defRPr/>
            </a:pPr>
            <a:r>
              <a:rPr lang="en-US" altLang="en-US" dirty="0" smtClean="0"/>
              <a:t>Recommendations </a:t>
            </a:r>
            <a:endParaRPr lang="en-US" altLang="en-US" dirty="0"/>
          </a:p>
          <a:p>
            <a:pPr marL="457200" indent="-457200" eaLnBrk="1" hangingPunct="1">
              <a:buFont typeface="Wingdings" panose="05000000000000000000" pitchFamily="2" charset="2"/>
              <a:buChar char="§"/>
              <a:defRPr/>
            </a:pPr>
            <a:r>
              <a:rPr lang="en-US" altLang="en-US" b="0" dirty="0"/>
              <a:t>Get IT </a:t>
            </a:r>
            <a:r>
              <a:rPr lang="en-US" altLang="en-US" b="0" dirty="0" smtClean="0"/>
              <a:t>involved</a:t>
            </a:r>
          </a:p>
          <a:p>
            <a:pPr marL="457200" indent="-457200" eaLnBrk="1" hangingPunct="1">
              <a:buFont typeface="Wingdings" panose="05000000000000000000" pitchFamily="2" charset="2"/>
              <a:buChar char="§"/>
              <a:defRPr/>
            </a:pPr>
            <a:r>
              <a:rPr lang="en-US" altLang="en-US" b="0" dirty="0" smtClean="0"/>
              <a:t>Consult with specialists</a:t>
            </a:r>
          </a:p>
          <a:p>
            <a:pPr marL="857250" lvl="1" indent="-457200" eaLnBrk="1" hangingPunct="1">
              <a:defRPr/>
            </a:pPr>
            <a:r>
              <a:rPr lang="en-US" altLang="en-US" dirty="0" smtClean="0"/>
              <a:t>Audiologist</a:t>
            </a:r>
          </a:p>
          <a:p>
            <a:pPr marL="857250" lvl="1" indent="-457200" eaLnBrk="1" hangingPunct="1">
              <a:defRPr/>
            </a:pPr>
            <a:r>
              <a:rPr lang="en-US" altLang="en-US" dirty="0" smtClean="0"/>
              <a:t>Ergonomist</a:t>
            </a:r>
          </a:p>
          <a:p>
            <a:pPr marL="857250" lvl="1" indent="-457200" eaLnBrk="1" hangingPunct="1">
              <a:defRPr/>
            </a:pPr>
            <a:r>
              <a:rPr lang="en-US" altLang="en-US" dirty="0" smtClean="0"/>
              <a:t>AT/ Web Accessibility Specialists </a:t>
            </a:r>
          </a:p>
          <a:p>
            <a:pPr marL="457200" indent="-457200" eaLnBrk="1" hangingPunct="1">
              <a:buFont typeface="Wingdings" panose="05000000000000000000" pitchFamily="2" charset="2"/>
              <a:buChar char="§"/>
              <a:defRPr/>
            </a:pPr>
            <a:r>
              <a:rPr lang="en-US" altLang="en-US" sz="3200" dirty="0" smtClean="0"/>
              <a:t>Call </a:t>
            </a:r>
            <a:r>
              <a:rPr lang="en-US" altLang="en-US" sz="3200" dirty="0"/>
              <a:t>JAN!	</a:t>
            </a:r>
          </a:p>
          <a:p>
            <a:pPr marL="857250" lvl="1" indent="-457200" eaLnBrk="1" hangingPunct="1">
              <a:buFont typeface="Arial" panose="020B0604020202020204" pitchFamily="34" charset="0"/>
              <a:buChar char="•"/>
              <a:defRPr/>
            </a:pPr>
            <a:endParaRPr lang="en-US" altLang="en-US" sz="2800" dirty="0"/>
          </a:p>
          <a:p>
            <a:pPr eaLnBrk="1" hangingPunct="1">
              <a:defRPr/>
            </a:pPr>
            <a:endParaRPr lang="en-US" altLang="en-US" dirty="0">
              <a:solidFill>
                <a:srgbClr val="00B0F0"/>
              </a:solidFill>
            </a:endParaRPr>
          </a:p>
          <a:p>
            <a:pPr eaLnBrk="1" hangingPunct="1">
              <a:defRPr/>
            </a:pPr>
            <a:endParaRPr lang="en-US" altLang="en-US" dirty="0" smtClean="0">
              <a:solidFill>
                <a:srgbClr val="00B0F0"/>
              </a:solidFill>
            </a:endParaRPr>
          </a:p>
        </p:txBody>
      </p:sp>
      <p:sp>
        <p:nvSpPr>
          <p:cNvPr id="1505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8C5AD85-90CF-4AE2-AE43-F9DF061154D0}" type="slidenum">
              <a:rPr lang="en-US" altLang="en-US" sz="1400" smtClean="0">
                <a:solidFill>
                  <a:srgbClr val="FFFFFF"/>
                </a:solidFill>
              </a:rPr>
              <a:pPr>
                <a:spcBef>
                  <a:spcPct val="0"/>
                </a:spcBef>
                <a:buFontTx/>
                <a:buNone/>
              </a:pPr>
              <a:t>44</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spTree>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p:txBody>
          <a:bodyPr/>
          <a:lstStyle/>
          <a:p>
            <a:pPr eaLnBrk="1" hangingPunct="1">
              <a:defRPr/>
            </a:pPr>
            <a:r>
              <a:rPr lang="en-US" altLang="en-US" dirty="0">
                <a:solidFill>
                  <a:srgbClr val="00B0F0"/>
                </a:solidFill>
              </a:rPr>
              <a:t>Can I try before I buy? </a:t>
            </a:r>
          </a:p>
          <a:p>
            <a:pPr eaLnBrk="1" hangingPunct="1">
              <a:defRPr/>
            </a:pPr>
            <a:endParaRPr lang="en-US" altLang="en-US" dirty="0" smtClean="0">
              <a:solidFill>
                <a:srgbClr val="00B0F0"/>
              </a:solidFill>
            </a:endParaRPr>
          </a:p>
          <a:p>
            <a:pPr eaLnBrk="1" hangingPunct="1">
              <a:defRPr/>
            </a:pPr>
            <a:r>
              <a:rPr lang="en-US" altLang="en-US" dirty="0"/>
              <a:t>State AT Projects </a:t>
            </a:r>
          </a:p>
          <a:p>
            <a:pPr marL="457200" indent="-457200" eaLnBrk="1" hangingPunct="1">
              <a:buFont typeface="Wingdings" panose="05000000000000000000" pitchFamily="2" charset="2"/>
              <a:buChar char="§"/>
              <a:defRPr/>
            </a:pPr>
            <a:r>
              <a:rPr lang="en-US" altLang="en-US" sz="2400" b="0" dirty="0" smtClean="0">
                <a:solidFill>
                  <a:srgbClr val="002060"/>
                </a:solidFill>
              </a:rPr>
              <a:t>Demonstration</a:t>
            </a:r>
          </a:p>
          <a:p>
            <a:pPr marL="457200" indent="-457200" eaLnBrk="1" hangingPunct="1">
              <a:buFont typeface="Wingdings" panose="05000000000000000000" pitchFamily="2" charset="2"/>
              <a:buChar char="§"/>
              <a:defRPr/>
            </a:pPr>
            <a:r>
              <a:rPr lang="en-US" altLang="en-US" sz="2400" b="0" dirty="0" smtClean="0">
                <a:solidFill>
                  <a:srgbClr val="002060"/>
                </a:solidFill>
              </a:rPr>
              <a:t>Device Loan</a:t>
            </a:r>
          </a:p>
          <a:p>
            <a:pPr marL="457200" indent="-457200" eaLnBrk="1" hangingPunct="1">
              <a:buFont typeface="Wingdings" panose="05000000000000000000" pitchFamily="2" charset="2"/>
              <a:buChar char="§"/>
              <a:defRPr/>
            </a:pPr>
            <a:r>
              <a:rPr lang="en-US" altLang="en-US" sz="2400" b="0" dirty="0" smtClean="0">
                <a:solidFill>
                  <a:srgbClr val="002060"/>
                </a:solidFill>
              </a:rPr>
              <a:t>Reutilization</a:t>
            </a:r>
          </a:p>
          <a:p>
            <a:pPr marL="457200" indent="-457200" eaLnBrk="1" hangingPunct="1">
              <a:buFont typeface="Wingdings" panose="05000000000000000000" pitchFamily="2" charset="2"/>
              <a:buChar char="§"/>
              <a:defRPr/>
            </a:pPr>
            <a:r>
              <a:rPr lang="en-US" altLang="en-US" sz="2400" b="0" dirty="0" smtClean="0">
                <a:solidFill>
                  <a:srgbClr val="002060"/>
                </a:solidFill>
              </a:rPr>
              <a:t>State Financing </a:t>
            </a:r>
            <a:endParaRPr lang="en-US" altLang="en-US" sz="2400" b="0" dirty="0">
              <a:solidFill>
                <a:srgbClr val="002060"/>
              </a:solidFill>
            </a:endParaRPr>
          </a:p>
          <a:p>
            <a:pPr eaLnBrk="1" hangingPunct="1">
              <a:defRPr/>
            </a:pPr>
            <a:endParaRPr lang="en-US" altLang="en-US" dirty="0" smtClean="0">
              <a:solidFill>
                <a:srgbClr val="00B0F0"/>
              </a:solidFill>
            </a:endParaRPr>
          </a:p>
          <a:p>
            <a:pPr eaLnBrk="1" hangingPunct="1">
              <a:defRPr/>
            </a:pPr>
            <a:endParaRPr lang="en-US" altLang="en-US" dirty="0">
              <a:solidFill>
                <a:srgbClr val="00B0F0"/>
              </a:solidFill>
            </a:endParaRPr>
          </a:p>
          <a:p>
            <a:pPr eaLnBrk="1" hangingPunct="1">
              <a:defRPr/>
            </a:pPr>
            <a:endParaRPr lang="en-US" altLang="en-US" dirty="0" smtClean="0">
              <a:solidFill>
                <a:srgbClr val="00B0F0"/>
              </a:solidFill>
            </a:endParaRPr>
          </a:p>
          <a:p>
            <a:pPr algn="ctr" eaLnBrk="1" hangingPunct="1">
              <a:defRPr/>
            </a:pPr>
            <a:r>
              <a:rPr lang="en-US" altLang="en-US" sz="1800" b="0" dirty="0">
                <a:solidFill>
                  <a:srgbClr val="002060"/>
                </a:solidFill>
                <a:hlinkClick r:id="rId3"/>
              </a:rPr>
              <a:t>https</a:t>
            </a:r>
            <a:r>
              <a:rPr lang="en-US" altLang="en-US" sz="1800" b="0" dirty="0" smtClean="0">
                <a:solidFill>
                  <a:srgbClr val="002060"/>
                </a:solidFill>
                <a:hlinkClick r:id="rId3"/>
              </a:rPr>
              <a:t>://AskJAN.org/concerns/State-Assistive-Technology-Projects.cfm</a:t>
            </a:r>
            <a:endParaRPr lang="en-US" altLang="en-US" sz="1800" b="0" dirty="0" smtClean="0">
              <a:solidFill>
                <a:srgbClr val="002060"/>
              </a:solidFill>
            </a:endParaRPr>
          </a:p>
          <a:p>
            <a:pPr eaLnBrk="1" hangingPunct="1">
              <a:defRPr/>
            </a:pPr>
            <a:endParaRPr lang="en-US" altLang="en-US" sz="1800" dirty="0" smtClean="0">
              <a:solidFill>
                <a:srgbClr val="002060"/>
              </a:solidFill>
            </a:endParaRPr>
          </a:p>
          <a:p>
            <a:pPr eaLnBrk="1" hangingPunct="1">
              <a:defRPr/>
            </a:pPr>
            <a:endParaRPr lang="en-US" altLang="en-US" dirty="0" smtClean="0">
              <a:solidFill>
                <a:srgbClr val="00B0F0"/>
              </a:solidFill>
            </a:endParaRPr>
          </a:p>
        </p:txBody>
      </p:sp>
      <p:sp>
        <p:nvSpPr>
          <p:cNvPr id="1525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B6ABBBD-9DE5-428A-8F2C-5AFDFA58DF78}" type="slidenum">
              <a:rPr lang="en-US" altLang="en-US" sz="1400" smtClean="0">
                <a:solidFill>
                  <a:srgbClr val="FFFFFF"/>
                </a:solidFill>
              </a:rPr>
              <a:pPr>
                <a:spcBef>
                  <a:spcPct val="0"/>
                </a:spcBef>
                <a:buFontTx/>
                <a:buNone/>
              </a:pPr>
              <a:t>45</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838200" y="1295400"/>
            <a:ext cx="7848600" cy="5197475"/>
          </a:xfrm>
        </p:spPr>
        <p:txBody>
          <a:bodyPr/>
          <a:lstStyle/>
          <a:p>
            <a:pPr eaLnBrk="1" hangingPunct="1"/>
            <a:r>
              <a:rPr lang="en-US" altLang="en-US" smtClean="0">
                <a:solidFill>
                  <a:srgbClr val="00B0F0"/>
                </a:solidFill>
              </a:rPr>
              <a:t>Where can I find more AT Information?</a:t>
            </a:r>
          </a:p>
          <a:p>
            <a:pPr eaLnBrk="1" hangingPunct="1">
              <a:buFont typeface="Wingdings" panose="05000000000000000000" pitchFamily="2" charset="2"/>
              <a:buChar char="§"/>
            </a:pPr>
            <a:r>
              <a:rPr lang="en-US" altLang="en-US" sz="2400" b="0" smtClean="0"/>
              <a:t>Abledata</a:t>
            </a:r>
          </a:p>
          <a:p>
            <a:pPr eaLnBrk="1" hangingPunct="1">
              <a:buFont typeface="Wingdings" panose="05000000000000000000" pitchFamily="2" charset="2"/>
              <a:buChar char="§"/>
            </a:pPr>
            <a:r>
              <a:rPr lang="en-US" altLang="en-US" sz="2400" b="0" smtClean="0"/>
              <a:t>Agrability</a:t>
            </a:r>
          </a:p>
          <a:p>
            <a:pPr eaLnBrk="1" hangingPunct="1">
              <a:buFont typeface="Wingdings" panose="05000000000000000000" pitchFamily="2" charset="2"/>
              <a:buChar char="§"/>
            </a:pPr>
            <a:r>
              <a:rPr lang="en-US" altLang="en-US" sz="2400" b="0" smtClean="0"/>
              <a:t>AT Conferences</a:t>
            </a:r>
          </a:p>
          <a:p>
            <a:pPr eaLnBrk="1" hangingPunct="1">
              <a:buFont typeface="Wingdings" panose="05000000000000000000" pitchFamily="2" charset="2"/>
              <a:buChar char="§"/>
            </a:pPr>
            <a:r>
              <a:rPr lang="en-US" altLang="en-US" sz="2400" b="0" smtClean="0"/>
              <a:t>Assistive Technology Industry Association (ATIA)</a:t>
            </a:r>
          </a:p>
          <a:p>
            <a:pPr eaLnBrk="1" hangingPunct="1">
              <a:buFont typeface="Wingdings" panose="05000000000000000000" pitchFamily="2" charset="2"/>
              <a:buChar char="§"/>
            </a:pPr>
            <a:r>
              <a:rPr lang="en-US" altLang="en-US" sz="2400" b="0" smtClean="0"/>
              <a:t>CAP</a:t>
            </a:r>
          </a:p>
          <a:p>
            <a:pPr eaLnBrk="1" hangingPunct="1">
              <a:buFont typeface="Wingdings" panose="05000000000000000000" pitchFamily="2" charset="2"/>
              <a:buChar char="§"/>
            </a:pPr>
            <a:r>
              <a:rPr lang="en-US" altLang="en-US" sz="2400" b="0" smtClean="0"/>
              <a:t>Helen Keller National Center (HKNC)</a:t>
            </a:r>
          </a:p>
          <a:p>
            <a:pPr eaLnBrk="1" hangingPunct="1">
              <a:buFont typeface="Wingdings" panose="05000000000000000000" pitchFamily="2" charset="2"/>
              <a:buChar char="§"/>
            </a:pPr>
            <a:r>
              <a:rPr lang="en-US" altLang="en-US" sz="2400" b="0" smtClean="0"/>
              <a:t>State AT Projects</a:t>
            </a:r>
          </a:p>
          <a:p>
            <a:pPr eaLnBrk="1" hangingPunct="1">
              <a:buFont typeface="Wingdings" panose="05000000000000000000" pitchFamily="2" charset="2"/>
              <a:buChar char="§"/>
            </a:pPr>
            <a:r>
              <a:rPr lang="en-US" altLang="en-US" sz="2400" b="0" smtClean="0"/>
              <a:t>RESNA</a:t>
            </a:r>
          </a:p>
          <a:p>
            <a:pPr eaLnBrk="1" hangingPunct="1">
              <a:buFont typeface="Wingdings" panose="05000000000000000000" pitchFamily="2" charset="2"/>
              <a:buChar char="§"/>
            </a:pPr>
            <a:r>
              <a:rPr lang="en-US" altLang="en-US" sz="2400" smtClean="0"/>
              <a:t>JAN</a:t>
            </a:r>
          </a:p>
        </p:txBody>
      </p:sp>
      <p:sp>
        <p:nvSpPr>
          <p:cNvPr id="15462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6F35D7B-29C8-4D44-88E1-B3A715B307C8}" type="slidenum">
              <a:rPr lang="en-US" altLang="en-US" sz="1400" smtClean="0">
                <a:solidFill>
                  <a:srgbClr val="FFFFFF"/>
                </a:solidFill>
              </a:rPr>
              <a:pPr>
                <a:spcBef>
                  <a:spcPct val="0"/>
                </a:spcBef>
                <a:buFontTx/>
                <a:buNone/>
              </a:pPr>
              <a:t>46</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sz="half" idx="1"/>
          </p:nvPr>
        </p:nvSpPr>
        <p:spPr/>
        <p:txBody>
          <a:bodyPr/>
          <a:lstStyle/>
          <a:p>
            <a:pPr marL="0" indent="0" eaLnBrk="1" hangingPunct="1"/>
            <a:r>
              <a:rPr lang="en-US" altLang="en-US" smtClean="0">
                <a:solidFill>
                  <a:srgbClr val="00B0F0"/>
                </a:solidFill>
              </a:rPr>
              <a:t> </a:t>
            </a:r>
          </a:p>
        </p:txBody>
      </p:sp>
      <p:sp>
        <p:nvSpPr>
          <p:cNvPr id="156675" name="Content Placeholder 1"/>
          <p:cNvSpPr>
            <a:spLocks noGrp="1"/>
          </p:cNvSpPr>
          <p:nvPr>
            <p:ph sz="half" idx="2"/>
          </p:nvPr>
        </p:nvSpPr>
        <p:spPr>
          <a:xfrm>
            <a:off x="4803775" y="1524000"/>
            <a:ext cx="3806825" cy="4800600"/>
          </a:xfrm>
        </p:spPr>
        <p:txBody>
          <a:bodyPr/>
          <a:lstStyle/>
          <a:p>
            <a:pPr marL="0" indent="0"/>
            <a:r>
              <a:rPr lang="en-US" altLang="en-US" sz="2800" dirty="0" smtClean="0"/>
              <a:t>JAN Multimedia Training Microsite</a:t>
            </a:r>
          </a:p>
          <a:p>
            <a:pPr marL="0" indent="0"/>
            <a:endParaRPr lang="en-US" altLang="en-US" sz="1800" b="0" dirty="0" smtClean="0">
              <a:hlinkClick r:id="rId3"/>
            </a:endParaRPr>
          </a:p>
          <a:p>
            <a:pPr marL="0" indent="0"/>
            <a:r>
              <a:rPr lang="en-US" altLang="en-US" sz="1800" b="0" dirty="0" smtClean="0">
                <a:hlinkClick r:id="rId3"/>
              </a:rPr>
              <a:t>https://AskJAN.org/events/Multimedia-Training-Microsite.cfm</a:t>
            </a:r>
            <a:endParaRPr lang="en-US" altLang="en-US" sz="1800" b="0" dirty="0" smtClean="0"/>
          </a:p>
          <a:p>
            <a:pPr marL="0" indent="0"/>
            <a:endParaRPr lang="en-US" altLang="en-US" sz="2000" dirty="0" smtClean="0"/>
          </a:p>
          <a:p>
            <a:pPr marL="0" indent="0"/>
            <a:endParaRPr lang="en-US" altLang="en-US" sz="2000" dirty="0" smtClean="0"/>
          </a:p>
          <a:p>
            <a:pPr marL="0" indent="0"/>
            <a:r>
              <a:rPr lang="en-US" altLang="en-US" sz="2800" dirty="0" smtClean="0"/>
              <a:t>JAN's Assistive Technology in the </a:t>
            </a:r>
            <a:r>
              <a:rPr lang="en-US" altLang="en-US" sz="2800" dirty="0" smtClean="0"/>
              <a:t>Workplace</a:t>
            </a:r>
          </a:p>
          <a:p>
            <a:pPr marL="0" indent="0"/>
            <a:endParaRPr lang="en-US" altLang="en-US" sz="1800" dirty="0" smtClean="0"/>
          </a:p>
          <a:p>
            <a:pPr marL="0" indent="0"/>
            <a:r>
              <a:rPr lang="en-US" sz="1800" b="0" dirty="0" smtClean="0">
                <a:hlinkClick r:id="rId4"/>
              </a:rPr>
              <a:t>https://AskJAN.org/topics/tech.cfm</a:t>
            </a:r>
            <a:r>
              <a:rPr lang="en-US" sz="1800" b="0" dirty="0" smtClean="0"/>
              <a:t> </a:t>
            </a:r>
            <a:endParaRPr lang="en-US" sz="1800" b="0" dirty="0"/>
          </a:p>
          <a:p>
            <a:pPr marL="0" indent="0"/>
            <a:endParaRPr lang="en-US" altLang="en-US" dirty="0" smtClean="0"/>
          </a:p>
          <a:p>
            <a:pPr marL="0" indent="0"/>
            <a:r>
              <a:rPr lang="en-US" altLang="en-US" dirty="0" smtClean="0"/>
              <a:t>							</a:t>
            </a:r>
          </a:p>
          <a:p>
            <a:pPr marL="0" indent="0"/>
            <a:endParaRPr lang="en-US" altLang="en-US" dirty="0" smtClean="0"/>
          </a:p>
        </p:txBody>
      </p:sp>
      <p:sp>
        <p:nvSpPr>
          <p:cNvPr id="15667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8D7D3F1-BAAF-400F-BDA1-9803EEDEE743}" type="slidenum">
              <a:rPr lang="en-US" altLang="en-US" sz="1400" smtClean="0">
                <a:solidFill>
                  <a:srgbClr val="FFFFFF"/>
                </a:solidFill>
              </a:rPr>
              <a:pPr>
                <a:spcBef>
                  <a:spcPct val="0"/>
                </a:spcBef>
                <a:buFontTx/>
                <a:buNone/>
              </a:pPr>
              <a:t>47</a:t>
            </a:fld>
            <a:endParaRPr lang="en-US" altLang="en-US" sz="1400" smtClean="0">
              <a:solidFill>
                <a:srgbClr val="FFFFFF"/>
              </a:solidFill>
            </a:endParaRPr>
          </a:p>
        </p:txBody>
      </p:sp>
      <p:pic>
        <p:nvPicPr>
          <p:cNvPr id="156677" name="Picture 1" descr="Accommodation and Compliance Series: Assistive Technology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46200"/>
            <a:ext cx="36576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smtClean="0">
                <a:solidFill>
                  <a:schemeClr val="tx2">
                    <a:lumMod val="75000"/>
                  </a:schemeClr>
                </a:solidFill>
                <a:latin typeface="Arial" charset="0"/>
                <a:cs typeface="Arial" charset="0"/>
              </a:rPr>
              <a:t>Assistive Technology</a:t>
            </a:r>
            <a:endParaRPr lang="en-US" sz="2800" dirty="0" smtClean="0">
              <a:solidFill>
                <a:schemeClr val="tx2">
                  <a:lumMod val="75000"/>
                </a:schemeClr>
              </a:solidFill>
              <a:latin typeface="Arial"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1"/>
          </p:nvPr>
        </p:nvSpPr>
        <p:spPr>
          <a:xfrm>
            <a:off x="838200" y="1295400"/>
            <a:ext cx="7848600" cy="5184775"/>
          </a:xfrm>
        </p:spPr>
        <p:txBody>
          <a:bodyPr/>
          <a:lstStyle/>
          <a:p>
            <a:pPr marL="0" indent="0">
              <a:defRPr/>
            </a:pPr>
            <a:r>
              <a:rPr lang="en-US" sz="2400" dirty="0" smtClean="0">
                <a:solidFill>
                  <a:srgbClr val="800000"/>
                </a:solidFill>
              </a:rPr>
              <a:t>JAN Consultants can be reached M-F 9am-6pm ET</a:t>
            </a:r>
          </a:p>
          <a:p>
            <a:pPr marL="0" indent="0">
              <a:defRPr/>
            </a:pPr>
            <a:r>
              <a:rPr lang="en-US" sz="2400" dirty="0" smtClean="0">
                <a:solidFill>
                  <a:srgbClr val="800000"/>
                </a:solidFill>
              </a:rPr>
              <a:t> </a:t>
            </a:r>
          </a:p>
          <a:p>
            <a:pPr>
              <a:buFont typeface="Wingdings" panose="05000000000000000000" pitchFamily="2" charset="2"/>
              <a:buChar char="§"/>
              <a:defRPr/>
            </a:pPr>
            <a:r>
              <a:rPr lang="en-US" sz="2400" dirty="0" smtClean="0"/>
              <a:t>Phone - (800) 526-7234 (voice); (877) 781-9403 (TTY)</a:t>
            </a:r>
          </a:p>
          <a:p>
            <a:pPr>
              <a:buFont typeface="Wingdings" panose="05000000000000000000" pitchFamily="2" charset="2"/>
              <a:buChar char="§"/>
              <a:defRPr/>
            </a:pPr>
            <a:r>
              <a:rPr lang="en-US" sz="2400" dirty="0" smtClean="0"/>
              <a:t>Email - </a:t>
            </a:r>
            <a:r>
              <a:rPr lang="en-US" sz="2400" dirty="0" smtClean="0">
                <a:hlinkClick r:id="rId3"/>
              </a:rPr>
              <a:t>jan@AskJAN.org</a:t>
            </a:r>
            <a:endParaRPr lang="en-US" sz="2400" dirty="0" smtClean="0"/>
          </a:p>
          <a:p>
            <a:pPr>
              <a:buFont typeface="Wingdings" panose="05000000000000000000" pitchFamily="2" charset="2"/>
              <a:buChar char="§"/>
              <a:defRPr/>
            </a:pPr>
            <a:r>
              <a:rPr lang="en-US" sz="2400" dirty="0" smtClean="0"/>
              <a:t>Skype - </a:t>
            </a:r>
            <a:r>
              <a:rPr lang="en-US" sz="2400" dirty="0" err="1" smtClean="0"/>
              <a:t>Janconsultants</a:t>
            </a:r>
            <a:endParaRPr lang="en-US" sz="2400" dirty="0" smtClean="0"/>
          </a:p>
          <a:p>
            <a:pPr>
              <a:buFont typeface="Wingdings" panose="05000000000000000000" pitchFamily="2" charset="2"/>
              <a:buChar char="§"/>
              <a:defRPr/>
            </a:pPr>
            <a:r>
              <a:rPr lang="en-US" sz="2400" dirty="0" smtClean="0"/>
              <a:t>Text </a:t>
            </a:r>
            <a:r>
              <a:rPr lang="en-US" sz="2400" dirty="0"/>
              <a:t>-</a:t>
            </a:r>
            <a:r>
              <a:rPr lang="en-US" sz="2400" dirty="0" smtClean="0"/>
              <a:t> (304) 216-8189</a:t>
            </a:r>
          </a:p>
          <a:p>
            <a:pPr>
              <a:buFont typeface="Wingdings" panose="05000000000000000000" pitchFamily="2" charset="2"/>
              <a:buChar char="§"/>
              <a:defRPr/>
            </a:pPr>
            <a:r>
              <a:rPr lang="en-US" sz="2400" dirty="0" smtClean="0"/>
              <a:t>Chat available online at </a:t>
            </a:r>
            <a:r>
              <a:rPr lang="en-US" sz="2400" dirty="0" smtClean="0">
                <a:hlinkClick r:id="rId4"/>
              </a:rPr>
              <a:t>http://AskJAN.org</a:t>
            </a:r>
            <a:endParaRPr lang="en-US" sz="2400" dirty="0" smtClean="0"/>
          </a:p>
        </p:txBody>
      </p:sp>
      <p:sp>
        <p:nvSpPr>
          <p:cNvPr id="15872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1694E0E-62B5-4A65-A646-1580BC725937}" type="slidenum">
              <a:rPr lang="en-US" altLang="en-US" sz="1400" smtClean="0">
                <a:solidFill>
                  <a:srgbClr val="FFFFFF"/>
                </a:solidFill>
              </a:rPr>
              <a:pPr fontAlgn="base">
                <a:spcBef>
                  <a:spcPct val="0"/>
                </a:spcBef>
                <a:spcAft>
                  <a:spcPct val="0"/>
                </a:spcAft>
                <a:buFontTx/>
                <a:buNone/>
              </a:pPr>
              <a:t>48</a:t>
            </a:fld>
            <a:endParaRPr lang="en-US" altLang="en-US" sz="1400" smtClean="0">
              <a:solidFill>
                <a:srgbClr val="FFFFFF"/>
              </a:solidFill>
            </a:endParaRPr>
          </a:p>
        </p:txBody>
      </p:sp>
      <p:sp>
        <p:nvSpPr>
          <p:cNvPr id="15872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Job Accommodation Network</a:t>
            </a:r>
          </a:p>
        </p:txBody>
      </p:sp>
    </p:spTree>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3"/>
          <p:cNvSpPr>
            <a:spLocks noGrp="1"/>
          </p:cNvSpPr>
          <p:nvPr>
            <p:ph idx="1"/>
          </p:nvPr>
        </p:nvSpPr>
        <p:spPr>
          <a:xfrm>
            <a:off x="838200" y="1295400"/>
            <a:ext cx="7848600" cy="5184775"/>
          </a:xfrm>
        </p:spPr>
        <p:txBody>
          <a:bodyPr/>
          <a:lstStyle/>
          <a:p>
            <a:r>
              <a:rPr lang="en-US" altLang="en-US" smtClean="0"/>
              <a:t> </a:t>
            </a:r>
          </a:p>
        </p:txBody>
      </p:sp>
      <p:sp>
        <p:nvSpPr>
          <p:cNvPr id="160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2E01A8-3C77-4A26-AAE9-CD1E7DD5484D}" type="slidenum">
              <a:rPr lang="en-US" altLang="en-US" sz="1400" smtClean="0">
                <a:solidFill>
                  <a:srgbClr val="FFFFFF"/>
                </a:solidFill>
              </a:rPr>
              <a:pPr fontAlgn="base">
                <a:spcBef>
                  <a:spcPct val="0"/>
                </a:spcBef>
                <a:spcAft>
                  <a:spcPct val="0"/>
                </a:spcAft>
                <a:buFontTx/>
                <a:buNone/>
              </a:pPr>
              <a:t>49</a:t>
            </a:fld>
            <a:endParaRPr lang="en-US" altLang="en-US" sz="1400" smtClean="0">
              <a:solidFill>
                <a:srgbClr val="FFFFFF"/>
              </a:solidFill>
            </a:endParaRPr>
          </a:p>
        </p:txBody>
      </p:sp>
      <p:sp>
        <p:nvSpPr>
          <p:cNvPr id="16077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Questions? AskJAN.org</a:t>
            </a:r>
          </a:p>
        </p:txBody>
      </p:sp>
      <p:pic>
        <p:nvPicPr>
          <p:cNvPr id="160773" name="Picture 1" descr="screengrab of askjan.org home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1346200"/>
            <a:ext cx="740727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838200" y="1295400"/>
            <a:ext cx="7848600" cy="5197475"/>
          </a:xfrm>
        </p:spPr>
        <p:txBody>
          <a:bodyPr/>
          <a:lstStyle/>
          <a:p>
            <a:pPr eaLnBrk="1" hangingPunct="1"/>
            <a:r>
              <a:rPr lang="en-US" altLang="en-US" smtClean="0">
                <a:solidFill>
                  <a:srgbClr val="00B0F0"/>
                </a:solidFill>
              </a:rPr>
              <a:t>Alternative Input Methods</a:t>
            </a:r>
          </a:p>
          <a:p>
            <a:pPr eaLnBrk="1" hangingPunct="1">
              <a:buFont typeface="Wingdings" panose="05000000000000000000" pitchFamily="2" charset="2"/>
              <a:buChar char="§"/>
            </a:pPr>
            <a:r>
              <a:rPr lang="en-US" altLang="en-US" sz="2400" b="0" smtClean="0"/>
              <a:t>Alternate keyboards</a:t>
            </a:r>
          </a:p>
          <a:p>
            <a:pPr eaLnBrk="1" hangingPunct="1">
              <a:buFont typeface="Wingdings" panose="05000000000000000000" pitchFamily="2" charset="2"/>
              <a:buChar char="§"/>
            </a:pPr>
            <a:r>
              <a:rPr lang="en-US" altLang="en-US" sz="2400" b="0" smtClean="0"/>
              <a:t>Alternate mice</a:t>
            </a:r>
          </a:p>
          <a:p>
            <a:pPr eaLnBrk="1" hangingPunct="1">
              <a:buFont typeface="Wingdings" panose="05000000000000000000" pitchFamily="2" charset="2"/>
              <a:buChar char="§"/>
            </a:pPr>
            <a:r>
              <a:rPr lang="en-US" altLang="en-US" sz="2400" b="0" smtClean="0"/>
              <a:t>Speech recognition</a:t>
            </a:r>
          </a:p>
        </p:txBody>
      </p:sp>
      <p:sp>
        <p:nvSpPr>
          <p:cNvPr id="7885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B5C09AC-9D31-47AA-A1DF-8E26D4291BB8}"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78853" name="Picture 6" descr="Nuance Dragon Naturally Speaking Home"/>
          <p:cNvPicPr>
            <a:picLocks noChangeAspect="1" noChangeArrowheads="1"/>
          </p:cNvPicPr>
          <p:nvPr/>
        </p:nvPicPr>
        <p:blipFill>
          <a:blip r:embed="rId3" cstate="print">
            <a:extLst>
              <a:ext uri="{28A0092B-C50C-407E-A947-70E740481C1C}">
                <a14:useLocalDpi xmlns:a14="http://schemas.microsoft.com/office/drawing/2010/main" val="0"/>
              </a:ext>
            </a:extLst>
          </a:blip>
          <a:srcRect l="21307" t="13161" r="21233" b="14943"/>
          <a:stretch>
            <a:fillRect/>
          </a:stretch>
        </p:blipFill>
        <p:spPr bwMode="auto">
          <a:xfrm>
            <a:off x="4810125" y="2266950"/>
            <a:ext cx="302895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838200" y="1295400"/>
            <a:ext cx="7848600" cy="5197475"/>
          </a:xfrm>
        </p:spPr>
        <p:txBody>
          <a:bodyPr/>
          <a:lstStyle/>
          <a:p>
            <a:pPr eaLnBrk="1" hangingPunct="1">
              <a:defRPr/>
            </a:pPr>
            <a:r>
              <a:rPr lang="en-US" altLang="en-US" dirty="0" smtClean="0">
                <a:solidFill>
                  <a:srgbClr val="00B0F0"/>
                </a:solidFill>
              </a:rPr>
              <a:t>Alternative Output Methods</a:t>
            </a:r>
          </a:p>
          <a:p>
            <a:pPr eaLnBrk="1" hangingPunct="1">
              <a:buFont typeface="Wingdings" panose="05000000000000000000" pitchFamily="2" charset="2"/>
              <a:buChar char="§"/>
              <a:defRPr/>
            </a:pPr>
            <a:r>
              <a:rPr lang="en-US" altLang="en-US" sz="2400" b="0" dirty="0" smtClean="0"/>
              <a:t>Screen Reading </a:t>
            </a:r>
          </a:p>
          <a:p>
            <a:pPr eaLnBrk="1" hangingPunct="1">
              <a:buFont typeface="Wingdings" panose="05000000000000000000" pitchFamily="2" charset="2"/>
              <a:buChar char="§"/>
              <a:defRPr/>
            </a:pPr>
            <a:r>
              <a:rPr lang="en-US" altLang="en-US" sz="2400" b="0" dirty="0" smtClean="0"/>
              <a:t>Screen Magnification</a:t>
            </a:r>
          </a:p>
          <a:p>
            <a:pPr marL="0" indent="0" eaLnBrk="1" hangingPunct="1">
              <a:defRPr/>
            </a:pPr>
            <a:endParaRPr lang="en-US" altLang="en-US" sz="2400" b="0" dirty="0" smtClean="0"/>
          </a:p>
        </p:txBody>
      </p:sp>
      <p:sp>
        <p:nvSpPr>
          <p:cNvPr id="8089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988BBDC-8A86-43FA-A182-1B7C4E42BE0A}"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80901" name="Picture 6" descr="ZoomText Magnifier with Spe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2335213"/>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838200" y="1295400"/>
            <a:ext cx="7848600" cy="5197475"/>
          </a:xfrm>
        </p:spPr>
        <p:txBody>
          <a:bodyPr/>
          <a:lstStyle/>
          <a:p>
            <a:pPr eaLnBrk="1" hangingPunct="1"/>
            <a:r>
              <a:rPr lang="en-US" altLang="en-US" dirty="0" smtClean="0">
                <a:solidFill>
                  <a:srgbClr val="00B0F0"/>
                </a:solidFill>
              </a:rPr>
              <a:t>Frequently Requested Products </a:t>
            </a:r>
            <a:r>
              <a:rPr lang="en-US" altLang="en-US" dirty="0" smtClean="0">
                <a:solidFill>
                  <a:srgbClr val="00B0F0"/>
                </a:solidFill>
              </a:rPr>
              <a:t>– Sensory</a:t>
            </a:r>
            <a:endParaRPr lang="en-US" altLang="en-US" dirty="0" smtClean="0">
              <a:solidFill>
                <a:srgbClr val="00B0F0"/>
              </a:solidFill>
            </a:endParaRPr>
          </a:p>
          <a:p>
            <a:pPr eaLnBrk="1" hangingPunct="1"/>
            <a:endParaRPr lang="en-US" altLang="en-US" b="0" dirty="0" smtClean="0"/>
          </a:p>
          <a:p>
            <a:pPr eaLnBrk="1" hangingPunct="1"/>
            <a:endParaRPr lang="en-US" altLang="en-US" dirty="0" smtClean="0">
              <a:solidFill>
                <a:srgbClr val="00B0F0"/>
              </a:solidFill>
            </a:endParaRPr>
          </a:p>
          <a:p>
            <a:pPr eaLnBrk="1" hangingPunct="1"/>
            <a:endParaRPr lang="en-US" altLang="en-US" dirty="0" smtClean="0">
              <a:solidFill>
                <a:srgbClr val="00B0F0"/>
              </a:solidFill>
            </a:endParaRPr>
          </a:p>
          <a:p>
            <a:pPr eaLnBrk="1" hangingPunct="1"/>
            <a:endParaRPr lang="en-US" altLang="en-US" dirty="0" smtClean="0">
              <a:solidFill>
                <a:srgbClr val="00B0F0"/>
              </a:solidFill>
            </a:endParaRPr>
          </a:p>
        </p:txBody>
      </p:sp>
      <p:sp>
        <p:nvSpPr>
          <p:cNvPr id="829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FBD5EB1-0058-453C-9738-CE7EDD724B7C}"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3" name="Picture 2" descr="air purifier" title="Molokule"/>
          <p:cNvPicPr>
            <a:picLocks noChangeAspect="1"/>
          </p:cNvPicPr>
          <p:nvPr/>
        </p:nvPicPr>
        <p:blipFill>
          <a:blip r:embed="rId3"/>
          <a:stretch>
            <a:fillRect/>
          </a:stretch>
        </p:blipFill>
        <p:spPr>
          <a:xfrm>
            <a:off x="1352550" y="2647950"/>
            <a:ext cx="2568575" cy="2684463"/>
          </a:xfrm>
          <a:prstGeom prst="rect">
            <a:avLst/>
          </a:prstGeom>
        </p:spPr>
      </p:pic>
      <p:pic>
        <p:nvPicPr>
          <p:cNvPr id="6" name="Picture 5" descr="Williams Sound FM ADA Kit FM system" title="FM System"/>
          <p:cNvPicPr>
            <a:picLocks noChangeAspect="1"/>
          </p:cNvPicPr>
          <p:nvPr/>
        </p:nvPicPr>
        <p:blipFill>
          <a:blip r:embed="rId4"/>
          <a:stretch>
            <a:fillRect/>
          </a:stretch>
        </p:blipFill>
        <p:spPr>
          <a:xfrm>
            <a:off x="5924550" y="3643313"/>
            <a:ext cx="2428875" cy="2427287"/>
          </a:xfrm>
          <a:prstGeom prst="rect">
            <a:avLst/>
          </a:prstGeom>
        </p:spPr>
      </p:pic>
      <p:pic>
        <p:nvPicPr>
          <p:cNvPr id="7" name="Picture 6" descr="Colorino talking color identifier" title="Colorino"/>
          <p:cNvPicPr>
            <a:picLocks noChangeAspect="1"/>
          </p:cNvPicPr>
          <p:nvPr/>
        </p:nvPicPr>
        <p:blipFill>
          <a:blip r:embed="rId5"/>
          <a:stretch>
            <a:fillRect/>
          </a:stretch>
        </p:blipFill>
        <p:spPr>
          <a:xfrm>
            <a:off x="3921125" y="1798638"/>
            <a:ext cx="2582863" cy="2581275"/>
          </a:xfrm>
          <a:prstGeom prst="rect">
            <a:avLst/>
          </a:prstGeom>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838200" y="1295400"/>
            <a:ext cx="7848600" cy="5197475"/>
          </a:xfrm>
        </p:spPr>
        <p:txBody>
          <a:bodyPr/>
          <a:lstStyle/>
          <a:p>
            <a:pPr eaLnBrk="1" hangingPunct="1"/>
            <a:r>
              <a:rPr lang="en-US" altLang="en-US" smtClean="0"/>
              <a:t>Speech Adjust-a-Tone Telephone Amplifier</a:t>
            </a:r>
          </a:p>
          <a:p>
            <a:pPr eaLnBrk="1" hangingPunct="1"/>
            <a:endParaRPr lang="en-US" altLang="en-US" b="0" smtClean="0"/>
          </a:p>
          <a:p>
            <a:pPr eaLnBrk="1" hangingPunct="1"/>
            <a:endParaRPr lang="en-US" altLang="en-US" b="0" smtClean="0"/>
          </a:p>
          <a:p>
            <a:pPr eaLnBrk="1" hangingPunct="1"/>
            <a:endParaRPr lang="en-US" altLang="en-US" smtClean="0">
              <a:solidFill>
                <a:srgbClr val="00B0F0"/>
              </a:solidFill>
            </a:endParaRPr>
          </a:p>
          <a:p>
            <a:pPr eaLnBrk="1" hangingPunct="1"/>
            <a:endParaRPr lang="en-US" altLang="en-US" smtClean="0">
              <a:solidFill>
                <a:srgbClr val="00B0F0"/>
              </a:solidFill>
            </a:endParaRPr>
          </a:p>
          <a:p>
            <a:pPr eaLnBrk="1" hangingPunct="1"/>
            <a:endParaRPr lang="en-US" altLang="en-US" smtClean="0">
              <a:solidFill>
                <a:srgbClr val="00B0F0"/>
              </a:solidFill>
            </a:endParaRPr>
          </a:p>
        </p:txBody>
      </p:sp>
      <p:sp>
        <p:nvSpPr>
          <p:cNvPr id="8499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845116C-E96E-42ED-8977-32E947C8B9D1}"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sp>
        <p:nvSpPr>
          <p:cNvPr id="5"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pic>
        <p:nvPicPr>
          <p:cNvPr id="84997" name="Picture 2" descr="Speech Adjust-A-Tone"/>
          <p:cNvPicPr>
            <a:picLocks noChangeAspect="1" noChangeArrowheads="1"/>
          </p:cNvPicPr>
          <p:nvPr/>
        </p:nvPicPr>
        <p:blipFill>
          <a:blip r:embed="rId3">
            <a:extLst>
              <a:ext uri="{28A0092B-C50C-407E-A947-70E740481C1C}">
                <a14:useLocalDpi xmlns:a14="http://schemas.microsoft.com/office/drawing/2010/main" val="0"/>
              </a:ext>
            </a:extLst>
          </a:blip>
          <a:srcRect l="19385" r="22820"/>
          <a:stretch>
            <a:fillRect/>
          </a:stretch>
        </p:blipFill>
        <p:spPr bwMode="auto">
          <a:xfrm>
            <a:off x="2659063" y="2816225"/>
            <a:ext cx="38528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838200" y="1295400"/>
            <a:ext cx="7848600" cy="5184775"/>
          </a:xfrm>
        </p:spPr>
        <p:txBody>
          <a:bodyPr/>
          <a:lstStyle/>
          <a:p>
            <a:pPr eaLnBrk="1" hangingPunct="1">
              <a:defRPr/>
            </a:pPr>
            <a:r>
              <a:rPr lang="en-US" altLang="en-US" dirty="0">
                <a:solidFill>
                  <a:srgbClr val="00B0F0"/>
                </a:solidFill>
              </a:rPr>
              <a:t>Example</a:t>
            </a:r>
          </a:p>
          <a:p>
            <a:pPr marL="0" indent="0" eaLnBrk="1" hangingPunct="1">
              <a:defRPr/>
            </a:pPr>
            <a:r>
              <a:rPr lang="en-US" altLang="en-US" b="0" dirty="0">
                <a:solidFill>
                  <a:schemeClr val="tx2">
                    <a:lumMod val="75000"/>
                  </a:schemeClr>
                </a:solidFill>
              </a:rPr>
              <a:t>A nurse with a hearing impairment worked the night shift and had to talk to doctors who called for information. She was having difficulty hearing over the telephone. The employee asked to be moved to a day shift where there would be other nurses who could talk to the doctors, but there were not any openings on the day shift.</a:t>
            </a:r>
          </a:p>
        </p:txBody>
      </p:sp>
      <p:sp>
        <p:nvSpPr>
          <p:cNvPr id="870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1363" indent="-28416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1413" indent="-227013">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5986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58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30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02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74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46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4EDCA9C-460B-4214-9E9D-4F998F960826}"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sp>
        <p:nvSpPr>
          <p:cNvPr id="6" name="Title 1"/>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solidFill>
                  <a:schemeClr val="tx2">
                    <a:lumMod val="75000"/>
                  </a:schemeClr>
                </a:solidFill>
                <a:latin typeface="Arial" charset="0"/>
                <a:cs typeface="Arial" charset="0"/>
              </a:rPr>
              <a:t>Assistive Technology</a:t>
            </a:r>
          </a:p>
        </p:txBody>
      </p:sp>
    </p:spTree>
  </p:cSld>
  <p:clrMapOvr>
    <a:masterClrMapping/>
  </p:clrMapOvr>
  <p:transition spd="slow">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77&quot;/&gt;&lt;/object&gt;&lt;object type=&quot;3&quot; unique_id=&quot;10004&quot;&gt;&lt;property id=&quot;20148&quot; value=&quot;5&quot;/&gt;&lt;property id=&quot;20300&quot; value=&quot;Slide 2&quot;/&gt;&lt;property id=&quot;20307&quot; value=&quot;479&quot;/&gt;&lt;/object&gt;&lt;object type=&quot;3&quot; unique_id=&quot;10005&quot;&gt;&lt;property id=&quot;20148&quot; value=&quot;5&quot;/&gt;&lt;property id=&quot;20300&quot; value=&quot;Slide 3&quot;/&gt;&lt;property id=&quot;20307&quot; value=&quot;523&quot;/&gt;&lt;/object&gt;&lt;object type=&quot;3&quot; unique_id=&quot;10006&quot;&gt;&lt;property id=&quot;20148&quot; value=&quot;5&quot;/&gt;&lt;property id=&quot;20300&quot; value=&quot;Slide 4 - &amp;quot;Assistive Technology&amp;quot;&quot;/&gt;&lt;property id=&quot;20307&quot; value=&quot;512&quot;/&gt;&lt;/object&gt;&lt;object type=&quot;3&quot; unique_id=&quot;10007&quot;&gt;&lt;property id=&quot;20148&quot; value=&quot;5&quot;/&gt;&lt;property id=&quot;20300&quot; value=&quot;Slide 5&quot;/&gt;&lt;property id=&quot;20307&quot; value=&quot;534&quot;/&gt;&lt;/object&gt;&lt;object type=&quot;3&quot; unique_id=&quot;10008&quot;&gt;&lt;property id=&quot;20148&quot; value=&quot;5&quot;/&gt;&lt;property id=&quot;20300&quot; value=&quot;Slide 6&quot;/&gt;&lt;property id=&quot;20307&quot; value=&quot;535&quot;/&gt;&lt;/object&gt;&lt;object type=&quot;3&quot; unique_id=&quot;10009&quot;&gt;&lt;property id=&quot;20148&quot; value=&quot;5&quot;/&gt;&lt;property id=&quot;20300&quot; value=&quot;Slide 7&quot;/&gt;&lt;property id=&quot;20307&quot; value=&quot;509&quot;/&gt;&lt;/object&gt;&lt;object type=&quot;3&quot; unique_id=&quot;10010&quot;&gt;&lt;property id=&quot;20148&quot; value=&quot;5&quot;/&gt;&lt;property id=&quot;20300&quot; value=&quot;Slide 8&quot;/&gt;&lt;property id=&quot;20307&quot; value=&quot;536&quot;/&gt;&lt;/object&gt;&lt;object type=&quot;3&quot; unique_id=&quot;10011&quot;&gt;&lt;property id=&quot;20148&quot; value=&quot;5&quot;/&gt;&lt;property id=&quot;20300&quot; value=&quot;Slide 9&quot;/&gt;&lt;property id=&quot;20307&quot; value=&quot;563&quot;/&gt;&lt;/object&gt;&lt;object type=&quot;3&quot; unique_id=&quot;10012&quot;&gt;&lt;property id=&quot;20148&quot; value=&quot;5&quot;/&gt;&lt;property id=&quot;20300&quot; value=&quot;Slide 10&quot;/&gt;&lt;property id=&quot;20307&quot; value=&quot;564&quot;/&gt;&lt;/object&gt;&lt;object type=&quot;3&quot; unique_id=&quot;10013&quot;&gt;&lt;property id=&quot;20148&quot; value=&quot;5&quot;/&gt;&lt;property id=&quot;20300&quot; value=&quot;Slide 11&quot;/&gt;&lt;property id=&quot;20307&quot; value=&quot;537&quot;/&gt;&lt;/object&gt;&lt;object type=&quot;3&quot; unique_id=&quot;10014&quot;&gt;&lt;property id=&quot;20148&quot; value=&quot;5&quot;/&gt;&lt;property id=&quot;20300&quot; value=&quot;Slide 12&quot;/&gt;&lt;property id=&quot;20307&quot; value=&quot;565&quot;/&gt;&lt;/object&gt;&lt;object type=&quot;3&quot; unique_id=&quot;10015&quot;&gt;&lt;property id=&quot;20148&quot; value=&quot;5&quot;/&gt;&lt;property id=&quot;20300&quot; value=&quot;Slide 13&quot;/&gt;&lt;property id=&quot;20307&quot; value=&quot;566&quot;/&gt;&lt;/object&gt;&lt;object type=&quot;3&quot; unique_id=&quot;10016&quot;&gt;&lt;property id=&quot;20148&quot; value=&quot;5&quot;/&gt;&lt;property id=&quot;20300&quot; value=&quot;Slide 14&quot;/&gt;&lt;property id=&quot;20307&quot; value=&quot;567&quot;/&gt;&lt;/object&gt;&lt;object type=&quot;3&quot; unique_id=&quot;10017&quot;&gt;&lt;property id=&quot;20148&quot; value=&quot;5&quot;/&gt;&lt;property id=&quot;20300&quot; value=&quot;Slide 15&quot;/&gt;&lt;property id=&quot;20307&quot; value=&quot;548&quot;/&gt;&lt;/object&gt;&lt;object type=&quot;3&quot; unique_id=&quot;10018&quot;&gt;&lt;property id=&quot;20148&quot; value=&quot;5&quot;/&gt;&lt;property id=&quot;20300&quot; value=&quot;Slide 16&quot;/&gt;&lt;property id=&quot;20307&quot; value=&quot;549&quot;/&gt;&lt;/object&gt;&lt;object type=&quot;3&quot; unique_id=&quot;10019&quot;&gt;&lt;property id=&quot;20148&quot; value=&quot;5&quot;/&gt;&lt;property id=&quot;20300&quot; value=&quot;Slide 17&quot;/&gt;&lt;property id=&quot;20307&quot; value=&quot;557&quot;/&gt;&lt;/object&gt;&lt;object type=&quot;3&quot; unique_id=&quot;10020&quot;&gt;&lt;property id=&quot;20148&quot; value=&quot;5&quot;/&gt;&lt;property id=&quot;20300&quot; value=&quot;Slide 18&quot;/&gt;&lt;property id=&quot;20307&quot; value=&quot;558&quot;/&gt;&lt;/object&gt;&lt;object type=&quot;3&quot; unique_id=&quot;10021&quot;&gt;&lt;property id=&quot;20148&quot; value=&quot;5&quot;/&gt;&lt;property id=&quot;20300&quot; value=&quot;Slide 19&quot;/&gt;&lt;property id=&quot;20307&quot; value=&quot;559&quot;/&gt;&lt;/object&gt;&lt;object type=&quot;3&quot; unique_id=&quot;10022&quot;&gt;&lt;property id=&quot;20148&quot; value=&quot;5&quot;/&gt;&lt;property id=&quot;20300&quot; value=&quot;Slide 20&quot;/&gt;&lt;property id=&quot;20307&quot; value=&quot;571&quot;/&gt;&lt;/object&gt;&lt;object type=&quot;3&quot; unique_id=&quot;10023&quot;&gt;&lt;property id=&quot;20148&quot; value=&quot;5&quot;/&gt;&lt;property id=&quot;20300&quot; value=&quot;Slide 21&quot;/&gt;&lt;property id=&quot;20307&quot; value=&quot;510&quot;/&gt;&lt;/object&gt;&lt;object type=&quot;3&quot; unique_id=&quot;10024&quot;&gt;&lt;property id=&quot;20148&quot; value=&quot;5&quot;/&gt;&lt;property id=&quot;20300&quot; value=&quot;Slide 22&quot;/&gt;&lt;property id=&quot;20307&quot; value=&quot;550&quot;/&gt;&lt;/object&gt;&lt;object type=&quot;3&quot; unique_id=&quot;10025&quot;&gt;&lt;property id=&quot;20148&quot; value=&quot;5&quot;/&gt;&lt;property id=&quot;20300&quot; value=&quot;Slide 23&quot;/&gt;&lt;property id=&quot;20307&quot; value=&quot;551&quot;/&gt;&lt;/object&gt;&lt;object type=&quot;3&quot; unique_id=&quot;10026&quot;&gt;&lt;property id=&quot;20148&quot; value=&quot;5&quot;/&gt;&lt;property id=&quot;20300&quot; value=&quot;Slide 24&quot;/&gt;&lt;property id=&quot;20307&quot; value=&quot;547&quot;/&gt;&lt;/object&gt;&lt;object type=&quot;3&quot; unique_id=&quot;10027&quot;&gt;&lt;property id=&quot;20148&quot; value=&quot;5&quot;/&gt;&lt;property id=&quot;20300&quot; value=&quot;Slide 25&quot;/&gt;&lt;property id=&quot;20307&quot; value=&quot;545&quot;/&gt;&lt;/object&gt;&lt;object type=&quot;3&quot; unique_id=&quot;10028&quot;&gt;&lt;property id=&quot;20148&quot; value=&quot;5&quot;/&gt;&lt;property id=&quot;20300&quot; value=&quot;Slide 26&quot;/&gt;&lt;property id=&quot;20307&quot; value=&quot;546&quot;/&gt;&lt;/object&gt;&lt;object type=&quot;3&quot; unique_id=&quot;10029&quot;&gt;&lt;property id=&quot;20148&quot; value=&quot;5&quot;/&gt;&lt;property id=&quot;20300&quot; value=&quot;Slide 27&quot;/&gt;&lt;property id=&quot;20307&quot; value=&quot;540&quot;/&gt;&lt;/object&gt;&lt;object type=&quot;3&quot; unique_id=&quot;10030&quot;&gt;&lt;property id=&quot;20148&quot; value=&quot;5&quot;/&gt;&lt;property id=&quot;20300&quot; value=&quot;Slide 28&quot;/&gt;&lt;property id=&quot;20307&quot; value=&quot;511&quot;/&gt;&lt;/object&gt;&lt;object type=&quot;3&quot; unique_id=&quot;10031&quot;&gt;&lt;property id=&quot;20148&quot; value=&quot;5&quot;/&gt;&lt;property id=&quot;20300&quot; value=&quot;Slide 29&quot;/&gt;&lt;property id=&quot;20307&quot; value=&quot;538&quot;/&gt;&lt;/object&gt;&lt;object type=&quot;3&quot; unique_id=&quot;10032&quot;&gt;&lt;property id=&quot;20148&quot; value=&quot;5&quot;/&gt;&lt;property id=&quot;20300&quot; value=&quot;Slide 30&quot;/&gt;&lt;property id=&quot;20307&quot; value=&quot;552&quot;/&gt;&lt;/object&gt;&lt;object type=&quot;3&quot; unique_id=&quot;10033&quot;&gt;&lt;property id=&quot;20148&quot; value=&quot;5&quot;/&gt;&lt;property id=&quot;20300&quot; value=&quot;Slide 31&quot;/&gt;&lt;property id=&quot;20307&quot; value=&quot;569&quot;/&gt;&lt;/object&gt;&lt;object type=&quot;3&quot; unique_id=&quot;10034&quot;&gt;&lt;property id=&quot;20148&quot; value=&quot;5&quot;/&gt;&lt;property id=&quot;20300&quot; value=&quot;Slide 32&quot;/&gt;&lt;property id=&quot;20307&quot; value=&quot;539&quot;/&gt;&lt;/object&gt;&lt;object type=&quot;3&quot; unique_id=&quot;10035&quot;&gt;&lt;property id=&quot;20148&quot; value=&quot;5&quot;/&gt;&lt;property id=&quot;20300&quot; value=&quot;Slide 33&quot;/&gt;&lt;property id=&quot;20307&quot; value=&quot;568&quot;/&gt;&lt;/object&gt;&lt;object type=&quot;3&quot; unique_id=&quot;10036&quot;&gt;&lt;property id=&quot;20148&quot; value=&quot;5&quot;/&gt;&lt;property id=&quot;20300&quot; value=&quot;Slide 34&quot;/&gt;&lt;property id=&quot;20307&quot; value=&quot;553&quot;/&gt;&lt;/object&gt;&lt;object type=&quot;3&quot; unique_id=&quot;10037&quot;&gt;&lt;property id=&quot;20148&quot; value=&quot;5&quot;/&gt;&lt;property id=&quot;20300&quot; value=&quot;Slide 35&quot;/&gt;&lt;property id=&quot;20307&quot; value=&quot;529&quot;/&gt;&lt;/object&gt;&lt;object type=&quot;3&quot; unique_id=&quot;10038&quot;&gt;&lt;property id=&quot;20148&quot; value=&quot;5&quot;/&gt;&lt;property id=&quot;20300&quot; value=&quot;Slide 36&quot;/&gt;&lt;property id=&quot;20307&quot; value=&quot;530&quot;/&gt;&lt;/object&gt;&lt;object type=&quot;3&quot; unique_id=&quot;10039&quot;&gt;&lt;property id=&quot;20148&quot; value=&quot;5&quot;/&gt;&lt;property id=&quot;20300&quot; value=&quot;Slide 37&quot;/&gt;&lt;property id=&quot;20307&quot; value=&quot;572&quot;/&gt;&lt;/object&gt;&lt;object type=&quot;3&quot; unique_id=&quot;10040&quot;&gt;&lt;property id=&quot;20148&quot; value=&quot;5&quot;/&gt;&lt;property id=&quot;20300&quot; value=&quot;Slide 38&quot;/&gt;&lt;property id=&quot;20307&quot; value=&quot;544&quot;/&gt;&lt;/object&gt;&lt;object type=&quot;3&quot; unique_id=&quot;10041&quot;&gt;&lt;property id=&quot;20148&quot; value=&quot;5&quot;/&gt;&lt;property id=&quot;20300&quot; value=&quot;Slide 39&quot;/&gt;&lt;property id=&quot;20307&quot; value=&quot;504&quot;/&gt;&lt;/object&gt;&lt;object type=&quot;3&quot; unique_id=&quot;10042&quot;&gt;&lt;property id=&quot;20148&quot; value=&quot;5&quot;/&gt;&lt;property id=&quot;20300&quot; value=&quot;Slide 40&quot;/&gt;&lt;property id=&quot;20307&quot; value=&quot;555&quot;/&gt;&lt;/object&gt;&lt;object type=&quot;3&quot; unique_id=&quot;10043&quot;&gt;&lt;property id=&quot;20148&quot; value=&quot;5&quot;/&gt;&lt;property id=&quot;20300&quot; value=&quot;Slide 41&quot;/&gt;&lt;property id=&quot;20307&quot; value=&quot;556&quot;/&gt;&lt;/object&gt;&lt;object type=&quot;3&quot; unique_id=&quot;10044&quot;&gt;&lt;property id=&quot;20148&quot; value=&quot;5&quot;/&gt;&lt;property id=&quot;20300&quot; value=&quot;Slide 42&quot;/&gt;&lt;property id=&quot;20307&quot; value=&quot;560&quot;/&gt;&lt;/object&gt;&lt;object type=&quot;3&quot; unique_id=&quot;10045&quot;&gt;&lt;property id=&quot;20148&quot; value=&quot;5&quot;/&gt;&lt;property id=&quot;20300&quot; value=&quot;Slide 43&quot;/&gt;&lt;property id=&quot;20307&quot; value=&quot;561&quot;/&gt;&lt;/object&gt;&lt;object type=&quot;3&quot; unique_id=&quot;10046&quot;&gt;&lt;property id=&quot;20148&quot; value=&quot;5&quot;/&gt;&lt;property id=&quot;20300&quot; value=&quot;Slide 44&quot;/&gt;&lt;property id=&quot;20307&quot; value=&quot;570&quot;/&gt;&lt;/object&gt;&lt;object type=&quot;3&quot; unique_id=&quot;10047&quot;&gt;&lt;property id=&quot;20148&quot; value=&quot;5&quot;/&gt;&lt;property id=&quot;20300&quot; value=&quot;Slide 45&quot;/&gt;&lt;property id=&quot;20307&quot; value=&quot;541&quot;/&gt;&lt;/object&gt;&lt;object type=&quot;3&quot; unique_id=&quot;10048&quot;&gt;&lt;property id=&quot;20148&quot; value=&quot;5&quot;/&gt;&lt;property id=&quot;20300&quot; value=&quot;Slide 46&quot;/&gt;&lt;property id=&quot;20307&quot; value=&quot;542&quot;/&gt;&lt;/object&gt;&lt;object type=&quot;3&quot; unique_id=&quot;10049&quot;&gt;&lt;property id=&quot;20148&quot; value=&quot;5&quot;/&gt;&lt;property id=&quot;20300&quot; value=&quot;Slide 47&quot;/&gt;&lt;property id=&quot;20307&quot; value=&quot;573&quot;/&gt;&lt;/object&gt;&lt;object type=&quot;3&quot; unique_id=&quot;10050&quot;&gt;&lt;property id=&quot;20148&quot; value=&quot;5&quot;/&gt;&lt;property id=&quot;20300&quot; value=&quot;Slide 48&quot;/&gt;&lt;property id=&quot;20307&quot; value=&quot;308&quot;/&gt;&lt;/object&gt;&lt;object type=&quot;3&quot; unique_id=&quot;10051&quot;&gt;&lt;property id=&quot;20148&quot; value=&quot;5&quot;/&gt;&lt;property id=&quot;20300&quot; value=&quot;Slide 49&quot;/&gt;&lt;property id=&quot;20307&quot; value=&quot;309&quot;/&gt;&lt;/object&gt;&lt;/object&gt;&lt;object type=&quot;8&quot; unique_id=&quot;10102&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6965</TotalTime>
  <Words>2139</Words>
  <Application>Microsoft Office PowerPoint</Application>
  <PresentationFormat>On-screen Show (4:3)</PresentationFormat>
  <Paragraphs>341</Paragraphs>
  <Slides>49</Slides>
  <Notes>41</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49</vt:i4>
      </vt:variant>
    </vt:vector>
  </HeadingPairs>
  <TitlesOfParts>
    <vt:vector size="67" baseType="lpstr">
      <vt:lpstr>Calibri</vt:lpstr>
      <vt:lpstr>Arial</vt:lpstr>
      <vt:lpstr>Wingdings</vt:lpstr>
      <vt:lpstr>Times</vt:lpstr>
      <vt:lpstr>1_Office Theme</vt:lpstr>
      <vt:lpstr>16_Office Theme</vt:lpstr>
      <vt:lpstr>6_Office Theme</vt:lpstr>
      <vt:lpstr>13_Office Theme</vt:lpstr>
      <vt:lpstr>7_Office Theme</vt:lpstr>
      <vt:lpstr>2_Office Theme</vt:lpstr>
      <vt:lpstr>3_Office Theme</vt:lpstr>
      <vt:lpstr>4_Office Theme</vt:lpstr>
      <vt:lpstr>5_Office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Assistive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Simpson</dc:creator>
  <cp:lastModifiedBy>Lyssa Rowan</cp:lastModifiedBy>
  <cp:revision>280</cp:revision>
  <cp:lastPrinted>2018-06-27T19:57:09Z</cp:lastPrinted>
  <dcterms:created xsi:type="dcterms:W3CDTF">2014-04-28T18:42:22Z</dcterms:created>
  <dcterms:modified xsi:type="dcterms:W3CDTF">2019-03-08T18:10:55Z</dcterms:modified>
</cp:coreProperties>
</file>