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0" r:id="rId4"/>
    <p:sldMasterId id="2147483685" r:id="rId5"/>
    <p:sldMasterId id="2147483691" r:id="rId6"/>
    <p:sldMasterId id="2147483697" r:id="rId7"/>
    <p:sldMasterId id="2147484809" r:id="rId8"/>
    <p:sldMasterId id="2147487163" r:id="rId9"/>
    <p:sldMasterId id="2147491288" r:id="rId10"/>
  </p:sldMasterIdLst>
  <p:notesMasterIdLst>
    <p:notesMasterId r:id="rId23"/>
  </p:notesMasterIdLst>
  <p:handoutMasterIdLst>
    <p:handoutMasterId r:id="rId24"/>
  </p:handoutMasterIdLst>
  <p:sldIdLst>
    <p:sldId id="581" r:id="rId11"/>
    <p:sldId id="470" r:id="rId12"/>
    <p:sldId id="575" r:id="rId13"/>
    <p:sldId id="576" r:id="rId14"/>
    <p:sldId id="577" r:id="rId15"/>
    <p:sldId id="479" r:id="rId16"/>
    <p:sldId id="558" r:id="rId17"/>
    <p:sldId id="559" r:id="rId18"/>
    <p:sldId id="560" r:id="rId19"/>
    <p:sldId id="561" r:id="rId20"/>
    <p:sldId id="562" r:id="rId21"/>
    <p:sldId id="435" r:id="rId22"/>
  </p:sldIdLst>
  <p:sldSz cx="9144000" cy="6858000" type="screen4x3"/>
  <p:notesSz cx="6950075" cy="9236075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89494" autoAdjust="0"/>
  </p:normalViewPr>
  <p:slideViewPr>
    <p:cSldViewPr snapToGrid="0">
      <p:cViewPr varScale="1">
        <p:scale>
          <a:sx n="118" d="100"/>
          <a:sy n="118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CC78BCA8-063B-469E-8EB1-195A67D7AAE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4EF4A6AB-7727-49FF-92C7-76F40C85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DB4CBE-71D5-4509-9BC1-5F78B6C3D57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F0DA3-A446-43B8-BB90-0B95BEC5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AB43B-507E-4BF8-A667-2F06F02CB6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17775-178C-4BB8-BA7B-05AA9CEFC03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2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46280-EAEC-4236-8DA5-49F11D8FBB1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44B05-5944-48B6-A6B9-5CAD71EF40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A4365-ED21-4B28-A0AC-B9F0164904C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8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7175A7-FBBE-4838-A400-5282F163D7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4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940CA2-DCE3-4720-BF2D-06D09AC53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61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E89C1-4A60-49AA-ABDC-C48509AD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10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ADE24B-A971-4560-BA6B-820A898D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9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87BB2CC-370D-4C20-B7CC-D21AB391B2A8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F1C982-5CCD-4399-9466-DB3A48A98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12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8607DAC-4B4B-40B7-AB9F-4E014CB4F1D0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51DC8-0810-41C4-B17F-E3B812CA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95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6BD4F34F-B1CE-444F-8234-E7C10B6F35A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2C3EA-5C94-429F-9734-62C2B2ED2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76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3802DD1-240C-42F5-93E2-56A20DF96A2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4B8DE-3700-4218-922E-5DA4F14F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28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68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E5EA6-2DF4-4160-BF41-CAC0786E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37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B720FE-6CF0-4C18-9F66-E70A1C81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96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D044E1-D196-449A-A23C-116D6513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2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634625-4C89-4B44-905E-957AB59D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132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877A02F-A40B-4BB3-A26B-1D8F337B29DF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E63A01-5D0A-4D23-AF3E-8193074B5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976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D17D4E-5A84-4DBF-A506-F6055F6E0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32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4C491D-0242-4530-AC68-3550E909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3222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A9FCF8-292F-4175-B15E-F09B829CC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6826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61775D-8AA2-44A5-AE37-D63C93880395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88BEE7-64CD-485A-B727-A95073879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8604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52196D-A7EA-481B-8FD0-D031CD21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00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FACF020-5371-42D9-94DD-90AAC119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23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49546A-B248-4B1B-84AF-17C1D073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760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658EB6-322F-4C7B-BBD9-74C138F3E6EC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1110F7-04D5-4A73-85B5-188046B4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16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59FB76-1678-4B61-B209-A5F24D484D9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8330E0-A8FD-4083-A492-F3167A374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38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3670D9-E0C1-4ACE-AC42-716A7B0E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269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EA7A38-1A1C-4E07-B399-6593FF44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6722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F8D216E-17CC-48D1-88BE-4583B62BB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0545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7E8568-BAC6-4BE1-A0A0-8C58D6D1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345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5225B4-EBC8-40E3-B6AA-E73830C0391D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0179395-6DC2-4D37-9EF3-1BA9B51D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4808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C8A110-82F6-4CA1-B8E2-2003823A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587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A7BB71-CF0E-4AEB-A2D7-5D944F67B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6424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9F4D231-5518-4810-8136-73C3D0932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8595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939F4F-589F-4448-8FBF-C731604AE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8436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1454C5-DFE0-4340-9341-73D0968BC422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DFF7E3-EC7A-4FA9-8C07-ED1F602B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1411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B0E587-F2BA-4EDB-9D42-763829C45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9581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9E842-110C-4342-9866-833FC8AB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188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98C3DE-8FA1-4612-9D6F-A6F710C95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49673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34684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B348A-8AA0-49B7-9FB7-CC9D146D666B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B85D56-7D4A-49EF-823D-C838C4F76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0765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628B40-F1BF-49D4-AAF8-B183F4658456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BA3DB0-4CD7-43F6-BD3D-B605DFBC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79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496CB51-84E8-437B-94F8-058524441F4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999D-344A-4C62-AA3F-47F5F62DE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93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B3B0E6-5F68-4546-A378-05930028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43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B3509F-6CBC-41FD-A533-B09CBF83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49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5CB79-FF72-4748-9F89-A9F6764F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83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DAD56-E022-4F17-8BDF-C2CCCC75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1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3A273C-F765-41A6-A250-F9DD026EE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4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5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9" r:id="rId1"/>
    <p:sldLayoutId id="2147492130" r:id="rId2"/>
    <p:sldLayoutId id="2147492131" r:id="rId3"/>
    <p:sldLayoutId id="2147492132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532D24-877E-425E-85BA-0DE1D868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2" r:id="rId1"/>
    <p:sldLayoutId id="2147492093" r:id="rId2"/>
    <p:sldLayoutId id="2147492094" r:id="rId3"/>
    <p:sldLayoutId id="2147492095" r:id="rId4"/>
    <p:sldLayoutId id="2147492096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F97612-9F97-4A12-BDBB-24F129F9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12"/>
          <p:cNvGrpSpPr>
            <a:grpSpLocks/>
          </p:cNvGrpSpPr>
          <p:nvPr userDrawn="1"/>
        </p:nvGrpSpPr>
        <p:grpSpPr bwMode="auto">
          <a:xfrm>
            <a:off x="447675" y="374650"/>
            <a:ext cx="8255000" cy="768350"/>
            <a:chOff x="447675" y="374621"/>
            <a:chExt cx="8254726" cy="768096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447675" y="380969"/>
              <a:ext cx="5952927" cy="75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084" name="Picture 11" descr="JAN Logo&#10;&#10;Job Accommodation Network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4621"/>
              <a:ext cx="2530201" cy="7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Multiple Limitations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7" r:id="rId1"/>
    <p:sldLayoutId id="2147492098" r:id="rId2"/>
    <p:sldLayoutId id="2147492099" r:id="rId3"/>
    <p:sldLayoutId id="2147492100" r:id="rId4"/>
    <p:sldLayoutId id="2147492101" r:id="rId5"/>
    <p:sldLayoutId id="2147492102" r:id="rId6"/>
    <p:sldLayoutId id="2147492103" r:id="rId7"/>
    <p:sldLayoutId id="2147492104" r:id="rId8"/>
    <p:sldLayoutId id="2147492105" r:id="rId9"/>
    <p:sldLayoutId id="2147492106" r:id="rId10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D0DAFC-7EE6-4ABD-86B7-E9A82B14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7" r:id="rId1"/>
    <p:sldLayoutId id="2147492108" r:id="rId2"/>
    <p:sldLayoutId id="2147492109" r:id="rId3"/>
    <p:sldLayoutId id="2147492110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6B07F-5F55-4CD9-BDBC-76BE19B1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3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1" r:id="rId1"/>
    <p:sldLayoutId id="2147492112" r:id="rId2"/>
    <p:sldLayoutId id="2147492113" r:id="rId3"/>
    <p:sldLayoutId id="2147492114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AAC51C-69CE-44C7-8F8E-14A95C5A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6152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5" r:id="rId1"/>
    <p:sldLayoutId id="2147492116" r:id="rId2"/>
    <p:sldLayoutId id="2147492117" r:id="rId3"/>
    <p:sldLayoutId id="2147492118" r:id="rId4"/>
    <p:sldLayoutId id="2147492119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F514BE-8EE8-4C96-846D-C9BB0E1C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7176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8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0" r:id="rId1"/>
    <p:sldLayoutId id="2147492121" r:id="rId2"/>
    <p:sldLayoutId id="2147492122" r:id="rId3"/>
    <p:sldLayoutId id="2147492123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3E60F-3E57-49CE-A79F-F16B5EAFD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8200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4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DFC5CE-EB51-403F-BEA6-D1DC94E8A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922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5" r:id="rId1"/>
    <p:sldLayoutId id="2147492126" r:id="rId2"/>
    <p:sldLayoutId id="2147492127" r:id="rId3"/>
    <p:sldLayoutId id="2147492128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F78D8-4AB3-41DD-882D-911928A9BD4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429000" y="2625725"/>
            <a:ext cx="5181600" cy="2971800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defRPr/>
            </a:pPr>
            <a:r>
              <a:rPr lang="en-US" altLang="en-US" sz="3200" dirty="0"/>
              <a:t>Managing Performance of Employees with Disabilities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2000" dirty="0"/>
              <a:t>Disability Inclusion &amp; Best Practices </a:t>
            </a:r>
            <a:br>
              <a:rPr lang="en-US" altLang="en-US" sz="2000" dirty="0"/>
            </a:br>
            <a:r>
              <a:rPr lang="en-US" altLang="en-US" sz="2000" dirty="0"/>
              <a:t>for the Employee Lifecycle</a:t>
            </a:r>
          </a:p>
          <a:p>
            <a:pPr>
              <a:lnSpc>
                <a:spcPct val="110000"/>
              </a:lnSpc>
              <a:defRPr/>
            </a:pPr>
            <a:endParaRPr lang="en-US" altLang="en-US" sz="2000" b="0" dirty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</p:txBody>
      </p:sp>
      <p:pic>
        <p:nvPicPr>
          <p:cNvPr id="5" name="Picture 4" descr="Woman using wheelchair"/>
          <p:cNvPicPr>
            <a:picLocks noChangeAspect="1"/>
          </p:cNvPicPr>
          <p:nvPr/>
        </p:nvPicPr>
        <p:blipFill>
          <a:blip r:embed="rId3"/>
          <a:srcRect l="46000" r="4667" b="9540"/>
          <a:stretch>
            <a:fillRect/>
          </a:stretch>
        </p:blipFill>
        <p:spPr>
          <a:xfrm>
            <a:off x="1152525" y="3275013"/>
            <a:ext cx="1138238" cy="1512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n seated in office chair holding cane"/>
          <p:cNvPicPr>
            <a:picLocks noChangeAspect="1"/>
          </p:cNvPicPr>
          <p:nvPr/>
        </p:nvPicPr>
        <p:blipFill>
          <a:blip r:embed="rId4"/>
          <a:srcRect l="44667" b="7701"/>
          <a:stretch>
            <a:fillRect/>
          </a:stretch>
        </p:blipFill>
        <p:spPr>
          <a:xfrm>
            <a:off x="2490788" y="4391025"/>
            <a:ext cx="998537" cy="12065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ocery cler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349500"/>
            <a:ext cx="914400" cy="129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Woman with service do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824" y="758825"/>
            <a:ext cx="1901341" cy="13091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81436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Postpone performance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improvement plan (PIP) temporarily to explore and implement accommodations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Calibri" panose="020F0502020204030204" pitchFamily="34" charset="0"/>
              </a:rPr>
              <a:t>Use information about work-related limitations and barriers, instead of diagnosis, to explore accommodation solutions collaboratively with the employee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not use staff morale or fear that other employees will request accommodations as a reason to deny accommodation for an employee with a disability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cs typeface="Times New Roman" panose="02020603050405020304" pitchFamily="18" charset="0"/>
              </a:rPr>
              <a:t>Insure managers feel supported in the accommodation process enabling them to implement effective accommodations</a:t>
            </a:r>
            <a:endParaRPr lang="en-US" dirty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082F90-9C10-4D6A-8D75-F855DD437C0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Management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disability 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Management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330325" y="2959100"/>
            <a:ext cx="3078163" cy="29432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employees' 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900613" y="2813050"/>
            <a:ext cx="3097212" cy="3235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employees 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3600" dirty="0"/>
              <a:t>Contact JAN</a:t>
            </a:r>
          </a:p>
        </p:txBody>
      </p:sp>
      <p:pic>
        <p:nvPicPr>
          <p:cNvPr id="114694" name="Picture 6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defRPr/>
            </a:pPr>
            <a:r>
              <a:rPr lang="en-US" altLang="en-US" b="0" dirty="0" smtClean="0"/>
              <a:t>HR professionals, supervisors, and </a:t>
            </a:r>
            <a:r>
              <a:rPr lang="en-US" altLang="en-US" b="0" dirty="0"/>
              <a:t>m</a:t>
            </a:r>
            <a:r>
              <a:rPr lang="en-US" altLang="en-US" b="0" dirty="0" smtClean="0"/>
              <a:t>anagers should: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Apply performance standards uniformly and consistently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Focus on performance when discussing the problem, </a:t>
            </a:r>
            <a:r>
              <a:rPr lang="en-US" altLang="en-US" b="0" i="1" dirty="0" smtClean="0"/>
              <a:t>not on disability </a:t>
            </a:r>
          </a:p>
          <a:p>
            <a:pPr marL="0" indent="0">
              <a:defRPr/>
            </a:pPr>
            <a:endParaRPr lang="en-US" altLang="en-US" sz="2000" b="0" dirty="0" smtClean="0"/>
          </a:p>
        </p:txBody>
      </p:sp>
      <p:sp>
        <p:nvSpPr>
          <p:cNvPr id="97283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Offer clear expectations for how employees must improve in order to meet performance requirements</a:t>
            </a:r>
            <a:endParaRPr lang="en-US" altLang="en-US" sz="2100" b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D88F5-4E4E-4C35-A1CA-C37F18A95A0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97285" name="Title 1"/>
          <p:cNvSpPr txBox="1">
            <a:spLocks/>
          </p:cNvSpPr>
          <p:nvPr/>
        </p:nvSpPr>
        <p:spPr bwMode="auto">
          <a:xfrm>
            <a:off x="609600" y="381000"/>
            <a:ext cx="6224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HR and Managers Play a Key Role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2088" y="4652963"/>
            <a:ext cx="184150" cy="1079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endParaRPr lang="en-US" sz="100" b="1" dirty="0">
              <a:solidFill>
                <a:srgbClr val="002C5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7287" name="Picture 4" descr="many roads and signs leading in different dire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064000"/>
            <a:ext cx="25336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mtClean="0"/>
              <a:t>What is </a:t>
            </a:r>
            <a:r>
              <a:rPr lang="en-US" altLang="en-US" i="1" smtClean="0"/>
              <a:t>known</a:t>
            </a:r>
            <a:r>
              <a:rPr lang="en-US" altLang="en-US" smtClean="0"/>
              <a:t>?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May ask about accommodation if individual has a </a:t>
            </a:r>
            <a:r>
              <a:rPr lang="en-US" altLang="en-US" b="0" i="1" smtClean="0"/>
              <a:t>known</a:t>
            </a:r>
            <a:r>
              <a:rPr lang="en-US" altLang="en-US" b="0" smtClean="0"/>
              <a:t> disability and there is </a:t>
            </a:r>
            <a:r>
              <a:rPr lang="en-US" altLang="en-US" b="0" i="1" smtClean="0"/>
              <a:t>reasonable belief </a:t>
            </a:r>
            <a:r>
              <a:rPr lang="en-US" altLang="en-US" b="0" smtClean="0"/>
              <a:t>that accommodation may be needed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</a:t>
            </a:r>
            <a:r>
              <a:rPr lang="en-US" altLang="en-US" b="0" i="1" smtClean="0"/>
              <a:t>known</a:t>
            </a:r>
            <a:r>
              <a:rPr lang="en-US" altLang="en-US" b="0" smtClean="0"/>
              <a:t> disability is either obvious or has been voluntarily disclosed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Was medical information disclosed in response to counseling for the performance issue?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Did employee request or imply the need for assistance in meeting standards?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80AE5-F2DA-4333-A1E9-78C3B3CC94C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99333" name="Title 1"/>
          <p:cNvSpPr txBox="1">
            <a:spLocks/>
          </p:cNvSpPr>
          <p:nvPr/>
        </p:nvSpPr>
        <p:spPr bwMode="auto">
          <a:xfrm>
            <a:off x="609600" y="381000"/>
            <a:ext cx="6049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Engage in the Interactive Process</a:t>
            </a:r>
          </a:p>
        </p:txBody>
      </p:sp>
      <p:pic>
        <p:nvPicPr>
          <p:cNvPr id="99334" name="Picture 3" descr="figure leaning against INF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840288"/>
            <a:ext cx="1536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Initiate the interactive process </a:t>
            </a:r>
            <a:r>
              <a:rPr lang="en-US" altLang="en-US" b="0" i="1" dirty="0" smtClean="0"/>
              <a:t>without being asked </a:t>
            </a:r>
            <a:r>
              <a:rPr lang="en-US" altLang="en-US" b="0" dirty="0" smtClean="0"/>
              <a:t>if the employer: 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400" dirty="0" smtClean="0"/>
              <a:t>knows employee has a disability</a:t>
            </a:r>
          </a:p>
          <a:p>
            <a:pPr marL="857250"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400" dirty="0" smtClean="0"/>
              <a:t>knows, or has reason to know, employee is experiencing workplace problems </a:t>
            </a:r>
            <a:r>
              <a:rPr lang="en-US" altLang="en-US" sz="2400" i="1" dirty="0" smtClean="0"/>
              <a:t>because of the disability</a:t>
            </a:r>
            <a:r>
              <a:rPr lang="en-US" altLang="en-US" sz="2400" dirty="0" smtClean="0"/>
              <a:t> </a:t>
            </a:r>
          </a:p>
          <a:p>
            <a:pPr marL="0" indent="0">
              <a:buFont typeface="Wingdings" panose="05000000000000000000" pitchFamily="2" charset="2"/>
              <a:buAutoNum type="arabicParenBoth"/>
              <a:defRPr/>
            </a:pPr>
            <a:endParaRPr lang="en-US" altLang="en-US" b="0" dirty="0" smtClean="0"/>
          </a:p>
        </p:txBody>
      </p:sp>
      <p:sp>
        <p:nvSpPr>
          <p:cNvPr id="101379" name="Content Placeholder 5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857250" lvl="1" indent="-457200">
              <a:buFont typeface="Calibri" panose="020F0502020204030204" pitchFamily="34" charset="0"/>
              <a:buAutoNum type="arabicPeriod" startAt="3"/>
            </a:pPr>
            <a:r>
              <a:rPr lang="en-US" altLang="en-US" sz="2400" dirty="0" smtClean="0"/>
              <a:t>knows, or has reason to know, that the disability prevents the employee from requesting a reasonable accommodation (RA)</a:t>
            </a:r>
          </a:p>
          <a:p>
            <a:pPr marL="0" indent="0"/>
            <a:endParaRPr lang="en-US" altLang="en-US" sz="2200" b="0" dirty="0" smtClean="0"/>
          </a:p>
          <a:p>
            <a:pPr marL="0" indent="0"/>
            <a:endParaRPr lang="en-US" altLang="en-US" sz="2200" b="0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F313A9-0C91-4883-911D-5A6F44A25AA4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01381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To Ask, or Not</a:t>
            </a:r>
          </a:p>
        </p:txBody>
      </p:sp>
      <p:pic>
        <p:nvPicPr>
          <p:cNvPr id="101382" name="Picture 1" descr="I for inform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725988"/>
            <a:ext cx="16002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800" b="0" i="1" dirty="0" smtClean="0"/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i="1" dirty="0" smtClean="0"/>
              <a:t>“Is there anything we can do to support you in meeting the performance requirements?”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 smtClean="0"/>
              <a:t>No mention of disability or accommodation </a:t>
            </a:r>
            <a:r>
              <a:rPr lang="en-US" altLang="en-US" sz="2200" b="1" dirty="0" smtClean="0">
                <a:solidFill>
                  <a:srgbClr val="0096DB"/>
                </a:solidFill>
              </a:rPr>
              <a:t>=</a:t>
            </a:r>
            <a:r>
              <a:rPr lang="en-US" altLang="en-US" sz="2200" dirty="0" smtClean="0">
                <a:solidFill>
                  <a:srgbClr val="0096DB"/>
                </a:solidFill>
              </a:rPr>
              <a:t> 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dirty="0" smtClean="0"/>
              <a:t>no worrying about the ADA’s medical inquiry rules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 smtClean="0"/>
              <a:t>Extend support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 smtClean="0"/>
              <a:t>Opens the door to engage in the interactive process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200" dirty="0"/>
              <a:t>Good management practice </a:t>
            </a:r>
            <a:r>
              <a:rPr lang="en-US" altLang="en-US" sz="2200" dirty="0" smtClean="0"/>
              <a:t>overall</a:t>
            </a:r>
            <a:endParaRPr lang="en-US" altLang="en-US" sz="2200" dirty="0"/>
          </a:p>
          <a:p>
            <a:pPr marL="0" indent="0">
              <a:spcAft>
                <a:spcPts val="1200"/>
              </a:spcAft>
              <a:defRPr/>
            </a:pPr>
            <a:endParaRPr lang="en-US" altLang="en-US" b="0" dirty="0" smtClean="0"/>
          </a:p>
          <a:p>
            <a:pPr marL="0" indent="0">
              <a:spcAft>
                <a:spcPts val="1200"/>
              </a:spcAft>
              <a:defRPr/>
            </a:pPr>
            <a:endParaRPr lang="en-US" altLang="en-US" b="0" dirty="0" smtClean="0"/>
          </a:p>
        </p:txBody>
      </p:sp>
      <p:sp>
        <p:nvSpPr>
          <p:cNvPr id="10342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5DE2E-784C-4514-8070-8F3123E1F1E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5950" y="40005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ea typeface="+mn-ea"/>
                <a:cs typeface="Arial" charset="0"/>
              </a:rPr>
              <a:t>Another Way – Offer Support</a:t>
            </a: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29" name="Picture 1" descr="two figures reaching out to each other to pull puzzle pieces toget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668838"/>
            <a:ext cx="21018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100" b="0" dirty="0" smtClean="0"/>
              <a:t>Failing to establish expectations/standards at outset, and not in writing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100" b="0" dirty="0" smtClean="0"/>
              <a:t>Applying standards haphazardly, as opposed to uniformly and consistently 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100" b="0" dirty="0" smtClean="0"/>
              <a:t>Neglecting to apply standards to employees with disabilities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100" b="0" dirty="0" smtClean="0"/>
              <a:t>Failing to document performance/conduct issues early, </a:t>
            </a:r>
            <a:r>
              <a:rPr lang="en-US" altLang="en-US" sz="2100" b="0" i="1" dirty="0" smtClean="0"/>
              <a:t>or ever</a:t>
            </a:r>
          </a:p>
        </p:txBody>
      </p:sp>
      <p:sp>
        <p:nvSpPr>
          <p:cNvPr id="105475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463675"/>
            <a:ext cx="3886200" cy="4800600"/>
          </a:xfrm>
        </p:spPr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Not recognizing disclosure/reasonable accommodation request </a:t>
            </a:r>
            <a:br>
              <a:rPr lang="en-US" altLang="en-US" sz="2200" b="0" dirty="0" smtClean="0"/>
            </a:br>
            <a:r>
              <a:rPr lang="en-US" altLang="en-US" sz="2200" b="0" dirty="0" smtClean="0"/>
              <a:t>in the context of performance management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Failing to engage in the interactive process in response to disability disclosure/RA request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Disregarding the need to provide accommodations in support of performance improvement</a:t>
            </a:r>
            <a:endParaRPr lang="en-US" altLang="en-US" sz="2200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69108-A83E-4780-9E0C-88C088E1258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05477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Practices to Avoid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59F0F-2D5F-4657-A1E4-482241705728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9900" y="447675"/>
            <a:ext cx="6745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Video: Performance Management</a:t>
            </a:r>
          </a:p>
        </p:txBody>
      </p:sp>
      <p:pic>
        <p:nvPicPr>
          <p:cNvPr id="3" name="Picture 2" descr="Still from vide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7" y="1767183"/>
            <a:ext cx="7539925" cy="42412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Encourage </a:t>
            </a:r>
            <a:r>
              <a:rPr lang="en-US" sz="2400" b="0" dirty="0"/>
              <a:t>all employees to seek support and request </a:t>
            </a:r>
            <a:r>
              <a:rPr lang="en-US" sz="2400" b="0" dirty="0" smtClean="0"/>
              <a:t>accommodation </a:t>
            </a:r>
            <a:r>
              <a:rPr lang="en-US" sz="2400" b="0" dirty="0"/>
              <a:t>before performance </a:t>
            </a:r>
            <a:r>
              <a:rPr lang="en-US" sz="2400" b="0" dirty="0" smtClean="0"/>
              <a:t>suffers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Calibri" panose="020F0502020204030204" pitchFamily="34" charset="0"/>
              </a:rPr>
              <a:t>Ask </a:t>
            </a:r>
            <a:r>
              <a:rPr lang="en-US" sz="2400" b="0" dirty="0">
                <a:ea typeface="Calibri" panose="020F0502020204030204" pitchFamily="34" charset="0"/>
              </a:rPr>
              <a:t>what can be done to support </a:t>
            </a:r>
            <a:r>
              <a:rPr lang="en-US" sz="2400" b="0" dirty="0" smtClean="0">
                <a:ea typeface="Calibri" panose="020F0502020204030204" pitchFamily="34" charset="0"/>
              </a:rPr>
              <a:t>employees in </a:t>
            </a:r>
            <a:r>
              <a:rPr lang="en-US" sz="2400" b="0" dirty="0">
                <a:ea typeface="Calibri" panose="020F0502020204030204" pitchFamily="34" charset="0"/>
              </a:rPr>
              <a:t>meeting </a:t>
            </a:r>
            <a:r>
              <a:rPr lang="en-US" sz="2400" b="0" dirty="0" smtClean="0">
                <a:ea typeface="Calibri" panose="020F0502020204030204" pitchFamily="34" charset="0"/>
              </a:rPr>
              <a:t>performance requirements</a:t>
            </a:r>
            <a:endParaRPr lang="en-US" sz="2400" b="0" dirty="0">
              <a:ea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Document and track </a:t>
            </a:r>
            <a:r>
              <a:rPr lang="en-US" sz="2400" b="0" dirty="0" smtClean="0"/>
              <a:t>accommodations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Inform </a:t>
            </a:r>
            <a:r>
              <a:rPr lang="en-US" sz="2400" b="0" dirty="0"/>
              <a:t>new supervisors of existing </a:t>
            </a:r>
            <a:r>
              <a:rPr lang="en-US" sz="2400" b="0" dirty="0" smtClean="0"/>
              <a:t>modifications/accommodations to </a:t>
            </a:r>
            <a:br>
              <a:rPr lang="en-US" sz="2400" b="0" dirty="0" smtClean="0"/>
            </a:br>
            <a:r>
              <a:rPr lang="en-US" sz="2400" b="0" dirty="0" smtClean="0"/>
              <a:t>prevent </a:t>
            </a:r>
            <a:r>
              <a:rPr lang="en-US" sz="2400" b="0" dirty="0"/>
              <a:t>unnecessary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medical </a:t>
            </a:r>
            <a:r>
              <a:rPr lang="en-US" sz="2400" b="0" dirty="0"/>
              <a:t>inquiries </a:t>
            </a:r>
            <a:r>
              <a:rPr lang="en-US" sz="2400" b="0" dirty="0" smtClean="0"/>
              <a:t>and </a:t>
            </a:r>
            <a:r>
              <a:rPr lang="en-US" sz="2400" b="0" dirty="0"/>
              <a:t>perceived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performance issues</a:t>
            </a:r>
            <a:endParaRPr lang="en-US" sz="2400" b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4C4A3-D125-4937-AF77-5212DF60355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Performance Management </a:t>
            </a:r>
            <a:br>
              <a:rPr lang="en-US" sz="2800" b="1" dirty="0">
                <a:solidFill>
                  <a:srgbClr val="00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Practices</a:t>
            </a:r>
          </a:p>
        </p:txBody>
      </p:sp>
      <p:pic>
        <p:nvPicPr>
          <p:cNvPr id="108549" name="Picture 2" descr="figure reading document while sitting on top of stack of fol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0671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Break-down silos to enable personnel from various departments to be resources </a:t>
            </a:r>
            <a:r>
              <a:rPr lang="en-US" sz="2400" b="0" dirty="0" smtClean="0"/>
              <a:t>and consider </a:t>
            </a:r>
            <a:r>
              <a:rPr lang="en-US" sz="2400" b="0" dirty="0"/>
              <a:t>a centralized accommodation person or </a:t>
            </a:r>
            <a:r>
              <a:rPr lang="en-US" sz="2400" b="0" dirty="0" smtClean="0"/>
              <a:t>team</a:t>
            </a:r>
            <a:endParaRPr lang="en-US" sz="2400" b="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Be conscious of </a:t>
            </a:r>
            <a:r>
              <a:rPr lang="en-US" sz="2400" b="0" dirty="0" smtClean="0"/>
              <a:t>terms </a:t>
            </a:r>
            <a:r>
              <a:rPr lang="en-US" sz="2400" b="0" dirty="0"/>
              <a:t>used to describe workplace </a:t>
            </a:r>
            <a:r>
              <a:rPr lang="en-US" sz="2400" b="0" dirty="0" smtClean="0"/>
              <a:t>arrangements. Resist </a:t>
            </a:r>
            <a:r>
              <a:rPr lang="en-US" sz="2400" b="0" dirty="0"/>
              <a:t>words </a:t>
            </a:r>
            <a:r>
              <a:rPr lang="en-US" sz="2400" b="0" dirty="0" smtClean="0"/>
              <a:t>like “special treatment”  in favor of “</a:t>
            </a:r>
            <a:r>
              <a:rPr lang="en-US" sz="2400" b="0" dirty="0"/>
              <a:t>flexible work </a:t>
            </a:r>
            <a:r>
              <a:rPr lang="en-US" sz="2400" b="0" dirty="0" smtClean="0"/>
              <a:t>arrangements”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Recognize </a:t>
            </a:r>
            <a:r>
              <a:rPr lang="en-US" sz="2400" b="0" dirty="0"/>
              <a:t>when disability disclosure coupled with work-related challenges is a </a:t>
            </a:r>
            <a:r>
              <a:rPr lang="en-US" sz="2400" b="0" dirty="0" smtClean="0"/>
              <a:t>RA request in </a:t>
            </a:r>
            <a:r>
              <a:rPr lang="en-US" sz="2400" b="0" dirty="0"/>
              <a:t>response to poor performance </a:t>
            </a:r>
            <a:r>
              <a:rPr lang="en-US" sz="2400" b="0" dirty="0" smtClean="0"/>
              <a:t>evaluation and be </a:t>
            </a:r>
            <a:r>
              <a:rPr lang="en-US" sz="2400" b="0" dirty="0"/>
              <a:t>prepared to engage in the interactive </a:t>
            </a:r>
            <a:r>
              <a:rPr lang="en-US" sz="2400" b="0" dirty="0" smtClean="0"/>
              <a:t>process</a:t>
            </a:r>
            <a:endParaRPr lang="en-US" sz="2400" b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E3F378-1855-427A-9852-85FCE4956786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Management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</p:spTree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30&quot;&gt;&lt;property id=&quot;20148&quot; value=&quot;5&quot;/&gt;&lt;property id=&quot;20300&quot; value=&quot;Slide 2&quot;/&gt;&lt;property id=&quot;20307&quot; value=&quot;470&quot;/&gt;&lt;/object&gt;&lt;object type=&quot;3&quot; unique_id=&quot;10031&quot;&gt;&lt;property id=&quot;20148&quot; value=&quot;5&quot;/&gt;&lt;property id=&quot;20300&quot; value=&quot;Slide 3&quot;/&gt;&lt;property id=&quot;20307&quot; value=&quot;575&quot;/&gt;&lt;/object&gt;&lt;object type=&quot;3&quot; unique_id=&quot;10032&quot;&gt;&lt;property id=&quot;20148&quot; value=&quot;5&quot;/&gt;&lt;property id=&quot;20300&quot; value=&quot;Slide 4&quot;/&gt;&lt;property id=&quot;20307&quot; value=&quot;576&quot;/&gt;&lt;/object&gt;&lt;object type=&quot;3&quot; unique_id=&quot;10033&quot;&gt;&lt;property id=&quot;20148&quot; value=&quot;5&quot;/&gt;&lt;property id=&quot;20300&quot; value=&quot;Slide 5&quot;/&gt;&lt;property id=&quot;20307&quot; value=&quot;577&quot;/&gt;&lt;/object&gt;&lt;object type=&quot;3&quot; unique_id=&quot;10034&quot;&gt;&lt;property id=&quot;20148&quot; value=&quot;5&quot;/&gt;&lt;property id=&quot;20300&quot; value=&quot;Slide 6&quot;/&gt;&lt;property id=&quot;20307&quot; value=&quot;479&quot;/&gt;&lt;/object&gt;&lt;object type=&quot;3&quot; unique_id=&quot;10035&quot;&gt;&lt;property id=&quot;20148&quot; value=&quot;5&quot;/&gt;&lt;property id=&quot;20300&quot; value=&quot;Slide 7&quot;/&gt;&lt;property id=&quot;20307&quot; value=&quot;558&quot;/&gt;&lt;/object&gt;&lt;object type=&quot;3&quot; unique_id=&quot;10036&quot;&gt;&lt;property id=&quot;20148&quot; value=&quot;5&quot;/&gt;&lt;property id=&quot;20300&quot; value=&quot;Slide 8&quot;/&gt;&lt;property id=&quot;20307&quot; value=&quot;559&quot;/&gt;&lt;/object&gt;&lt;object type=&quot;3&quot; unique_id=&quot;10037&quot;&gt;&lt;property id=&quot;20148&quot; value=&quot;5&quot;/&gt;&lt;property id=&quot;20300&quot; value=&quot;Slide 9&quot;/&gt;&lt;property id=&quot;20307&quot; value=&quot;560&quot;/&gt;&lt;/object&gt;&lt;object type=&quot;3&quot; unique_id=&quot;10038&quot;&gt;&lt;property id=&quot;20148&quot; value=&quot;5&quot;/&gt;&lt;property id=&quot;20300&quot; value=&quot;Slide 10&quot;/&gt;&lt;property id=&quot;20307&quot; value=&quot;561&quot;/&gt;&lt;/object&gt;&lt;object type=&quot;3&quot; unique_id=&quot;10039&quot;&gt;&lt;property id=&quot;20148&quot; value=&quot;5&quot;/&gt;&lt;property id=&quot;20300&quot; value=&quot;Slide 11&quot;/&gt;&lt;property id=&quot;20307&quot; value=&quot;562&quot;/&gt;&lt;/object&gt;&lt;object type=&quot;3&quot; unique_id=&quot;10041&quot;&gt;&lt;property id=&quot;20148&quot; value=&quot;5&quot;/&gt;&lt;property id=&quot;20300&quot; value=&quot;Slide 12&quot;/&gt;&lt;property id=&quot;20307&quot; value=&quot;435&quot;/&gt;&lt;/object&gt;&lt;object type=&quot;3&quot; unique_id=&quot;10182&quot;&gt;&lt;property id=&quot;20148&quot; value=&quot;5&quot;/&gt;&lt;property id=&quot;20300&quot; value=&quot;Slide 1&quot;/&gt;&lt;property id=&quot;20307&quot; value=&quot;581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18497</TotalTime>
  <Words>546</Words>
  <Application>Microsoft Office PowerPoint</Application>
  <PresentationFormat>On-screen Show (4:3)</PresentationFormat>
  <Paragraphs>93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21_Office Theme</vt:lpstr>
      <vt:lpstr>6_Office Theme</vt:lpstr>
      <vt:lpstr>4_Office Theme</vt:lpstr>
      <vt:lpstr>Office Theme</vt:lpstr>
      <vt:lpstr>7_Office Theme</vt:lpstr>
      <vt:lpstr>13_Office Theme</vt:lpstr>
      <vt:lpstr>16_Office Theme</vt:lpstr>
      <vt:lpstr>1_Office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Tracie DeFreitas</dc:creator>
  <cp:lastModifiedBy>Lyssa Rowan</cp:lastModifiedBy>
  <cp:revision>915</cp:revision>
  <cp:lastPrinted>2016-09-02T18:01:15Z</cp:lastPrinted>
  <dcterms:created xsi:type="dcterms:W3CDTF">2013-11-25T17:07:07Z</dcterms:created>
  <dcterms:modified xsi:type="dcterms:W3CDTF">2016-10-05T20:46:30Z</dcterms:modified>
</cp:coreProperties>
</file>