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809" r:id="rId1"/>
    <p:sldMasterId id="2147487163" r:id="rId2"/>
  </p:sldMasterIdLst>
  <p:notesMasterIdLst>
    <p:notesMasterId r:id="rId30"/>
  </p:notesMasterIdLst>
  <p:handoutMasterIdLst>
    <p:handoutMasterId r:id="rId31"/>
  </p:handoutMasterIdLst>
  <p:sldIdLst>
    <p:sldId id="581" r:id="rId3"/>
    <p:sldId id="619" r:id="rId4"/>
    <p:sldId id="608" r:id="rId5"/>
    <p:sldId id="575" r:id="rId6"/>
    <p:sldId id="606" r:id="rId7"/>
    <p:sldId id="591" r:id="rId8"/>
    <p:sldId id="609" r:id="rId9"/>
    <p:sldId id="610" r:id="rId10"/>
    <p:sldId id="611" r:id="rId11"/>
    <p:sldId id="598" r:id="rId12"/>
    <p:sldId id="470" r:id="rId13"/>
    <p:sldId id="612" r:id="rId14"/>
    <p:sldId id="621" r:id="rId15"/>
    <p:sldId id="622" r:id="rId16"/>
    <p:sldId id="615" r:id="rId17"/>
    <p:sldId id="585" r:id="rId18"/>
    <p:sldId id="593" r:id="rId19"/>
    <p:sldId id="616" r:id="rId20"/>
    <p:sldId id="597" r:id="rId21"/>
    <p:sldId id="617" r:id="rId22"/>
    <p:sldId id="620" r:id="rId23"/>
    <p:sldId id="559" r:id="rId24"/>
    <p:sldId id="599" r:id="rId25"/>
    <p:sldId id="562" r:id="rId26"/>
    <p:sldId id="479" r:id="rId27"/>
    <p:sldId id="600" r:id="rId28"/>
    <p:sldId id="601" r:id="rId29"/>
  </p:sldIdLst>
  <p:sldSz cx="9144000" cy="6858000" type="screen4x3"/>
  <p:notesSz cx="6950075" cy="9236075"/>
  <p:custDataLst>
    <p:tags r:id="rId32"/>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F"/>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0" autoAdjust="0"/>
    <p:restoredTop sz="89494" autoAdjust="0"/>
  </p:normalViewPr>
  <p:slideViewPr>
    <p:cSldViewPr snapToGrid="0">
      <p:cViewPr varScale="1">
        <p:scale>
          <a:sx n="88" d="100"/>
          <a:sy n="88" d="100"/>
        </p:scale>
        <p:origin x="90" y="744"/>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2" tIns="46246" rIns="92492" bIns="46246"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2492" tIns="46246" rIns="92492" bIns="46246" rtlCol="0"/>
          <a:lstStyle>
            <a:lvl1pPr algn="r">
              <a:defRPr sz="1200"/>
            </a:lvl1pPr>
          </a:lstStyle>
          <a:p>
            <a:pPr>
              <a:defRPr/>
            </a:pPr>
            <a:fld id="{CC78BCA8-063B-469E-8EB1-195A67D7AAE2}" type="datetimeFigureOut">
              <a:rPr lang="en-US"/>
              <a:pPr>
                <a:defRPr/>
              </a:pPr>
              <a:t>8/23/2019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2492" tIns="46246" rIns="92492" bIns="4624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2492" tIns="46246" rIns="92492" bIns="46246" rtlCol="0" anchor="b"/>
          <a:lstStyle>
            <a:lvl1pPr algn="r">
              <a:defRPr sz="1200"/>
            </a:lvl1pPr>
          </a:lstStyle>
          <a:p>
            <a:pPr>
              <a:defRPr/>
            </a:pPr>
            <a:fld id="{4EF4A6AB-7727-49FF-92C7-76F40C85320E}" type="slidenum">
              <a:rPr lang="en-US"/>
              <a:pPr>
                <a:defRPr/>
              </a:pPr>
              <a:t>‹#›</a:t>
            </a:fld>
            <a:endParaRPr lang="en-US"/>
          </a:p>
        </p:txBody>
      </p:sp>
    </p:spTree>
    <p:extLst>
      <p:ext uri="{BB962C8B-B14F-4D97-AF65-F5344CB8AC3E}">
        <p14:creationId xmlns:p14="http://schemas.microsoft.com/office/powerpoint/2010/main" val="70166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78DB4CBE-71D5-4509-9BC1-5F78B6C3D571}" type="datetimeFigureOut">
              <a:rPr lang="en-US"/>
              <a:pPr>
                <a:defRPr/>
              </a:pPr>
              <a:t>8/23/2019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2492" tIns="46246" rIns="92492" bIns="46246" rtlCol="0" anchor="b"/>
          <a:lstStyle>
            <a:lvl1pPr algn="r" eaLnBrk="1" fontAlgn="auto" hangingPunct="1">
              <a:spcBef>
                <a:spcPts val="0"/>
              </a:spcBef>
              <a:spcAft>
                <a:spcPts val="0"/>
              </a:spcAft>
              <a:defRPr sz="1200">
                <a:latin typeface="+mn-lt"/>
              </a:defRPr>
            </a:lvl1pPr>
          </a:lstStyle>
          <a:p>
            <a:pPr>
              <a:defRPr/>
            </a:pPr>
            <a:fld id="{E6CF0DA3-A446-43B8-BB90-0B95BEC50DF7}" type="slidenum">
              <a:rPr lang="en-US"/>
              <a:pPr>
                <a:defRPr/>
              </a:pPr>
              <a:t>‹#›</a:t>
            </a:fld>
            <a:endParaRPr lang="en-US"/>
          </a:p>
        </p:txBody>
      </p:sp>
    </p:spTree>
    <p:extLst>
      <p:ext uri="{BB962C8B-B14F-4D97-AF65-F5344CB8AC3E}">
        <p14:creationId xmlns:p14="http://schemas.microsoft.com/office/powerpoint/2010/main" val="1419008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32AB43B-507E-4BF8-A667-2F06F02CB6F2}" type="slidenum">
              <a:rPr lang="en-US" altLang="en-US" smtClean="0">
                <a:solidFill>
                  <a:srgbClr val="000000"/>
                </a:solidFill>
                <a:latin typeface="Arial" panose="020B0604020202020204" pitchFamily="34" charset="0"/>
              </a:rPr>
              <a:pPr fontAlgn="base">
                <a:spcBef>
                  <a:spcPct val="0"/>
                </a:spcBef>
                <a:spcAft>
                  <a:spcPct val="0"/>
                </a:spcAft>
              </a:pPr>
              <a:t>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866671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1A549E-2E0E-4DA3-8B9C-4C899ED6A317}" type="slidenum">
              <a:rPr lang="en-US" smtClean="0"/>
              <a:pPr eaLnBrk="1" hangingPunct="1"/>
              <a:t>10</a:t>
            </a:fld>
            <a:endParaRPr lang="en-US" smtClean="0"/>
          </a:p>
        </p:txBody>
      </p:sp>
    </p:spTree>
    <p:extLst>
      <p:ext uri="{BB962C8B-B14F-4D97-AF65-F5344CB8AC3E}">
        <p14:creationId xmlns:p14="http://schemas.microsoft.com/office/powerpoint/2010/main" val="331680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817775-178C-4BB8-BA7B-05AA9CEFC03C}" type="slidenum">
              <a:rPr lang="en-US" altLang="en-US" smtClean="0">
                <a:latin typeface="Arial" panose="020B0604020202020204" pitchFamily="34" charset="0"/>
              </a:rPr>
              <a:pPr fontAlgn="base">
                <a:spcBef>
                  <a:spcPct val="0"/>
                </a:spcBef>
                <a:spcAft>
                  <a:spcPct val="0"/>
                </a:spcAft>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3782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7836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946280-EAEC-4236-8DA5-49F11D8FBB1A}" type="slidenum">
              <a:rPr lang="en-US" altLang="en-US" smtClean="0">
                <a:latin typeface="Arial" panose="020B0604020202020204" pitchFamily="34" charset="0"/>
              </a:rPr>
              <a:pPr fontAlgn="base">
                <a:spcBef>
                  <a:spcPct val="0"/>
                </a:spcBef>
                <a:spcAft>
                  <a:spcPct val="0"/>
                </a:spcAft>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501226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1D9FAF-BF30-488E-82BC-1E9866219553}"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6092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E0BB5B-A065-4864-8027-5E39917CEA76}"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10626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34788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946280-EAEC-4236-8DA5-49F11D8FBB1A}" type="slidenum">
              <a:rPr lang="en-US" altLang="en-US" smtClean="0">
                <a:latin typeface="Arial" panose="020B0604020202020204" pitchFamily="34" charset="0"/>
              </a:rPr>
              <a:pPr fontAlgn="base">
                <a:spcBef>
                  <a:spcPct val="0"/>
                </a:spcBef>
                <a:spcAft>
                  <a:spcPct val="0"/>
                </a:spcAft>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9756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CF0DA3-A446-43B8-BB90-0B95BEC50DF7}" type="slidenum">
              <a:rPr lang="en-US" smtClean="0"/>
              <a:pPr>
                <a:defRPr/>
              </a:pPr>
              <a:t>20</a:t>
            </a:fld>
            <a:endParaRPr lang="en-US"/>
          </a:p>
        </p:txBody>
      </p:sp>
    </p:spTree>
    <p:extLst>
      <p:ext uri="{BB962C8B-B14F-4D97-AF65-F5344CB8AC3E}">
        <p14:creationId xmlns:p14="http://schemas.microsoft.com/office/powerpoint/2010/main" val="1779578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21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858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44751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CF0DA3-A446-43B8-BB90-0B95BEC50DF7}" type="slidenum">
              <a:rPr lang="en-US" smtClean="0"/>
              <a:pPr>
                <a:defRPr/>
              </a:pPr>
              <a:t>22</a:t>
            </a:fld>
            <a:endParaRPr lang="en-US"/>
          </a:p>
        </p:txBody>
      </p:sp>
    </p:spTree>
    <p:extLst>
      <p:ext uri="{BB962C8B-B14F-4D97-AF65-F5344CB8AC3E}">
        <p14:creationId xmlns:p14="http://schemas.microsoft.com/office/powerpoint/2010/main" val="2643353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CF0DA3-A446-43B8-BB90-0B95BEC50DF7}" type="slidenum">
              <a:rPr lang="en-US" smtClean="0"/>
              <a:pPr>
                <a:defRPr/>
              </a:pPr>
              <a:t>23</a:t>
            </a:fld>
            <a:endParaRPr lang="en-US"/>
          </a:p>
        </p:txBody>
      </p:sp>
    </p:spTree>
    <p:extLst>
      <p:ext uri="{BB962C8B-B14F-4D97-AF65-F5344CB8AC3E}">
        <p14:creationId xmlns:p14="http://schemas.microsoft.com/office/powerpoint/2010/main" val="196690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FE8F185-B9D4-41B8-B40F-DF4974476568}" type="slidenum">
              <a:rPr lang="en-US" smtClean="0"/>
              <a:pPr>
                <a:defRPr/>
              </a:pPr>
              <a:t>24</a:t>
            </a:fld>
            <a:endParaRPr lang="en-US"/>
          </a:p>
        </p:txBody>
      </p:sp>
    </p:spTree>
    <p:extLst>
      <p:ext uri="{BB962C8B-B14F-4D97-AF65-F5344CB8AC3E}">
        <p14:creationId xmlns:p14="http://schemas.microsoft.com/office/powerpoint/2010/main" val="238074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17175A7-FBBE-4838-A400-5282F163D72D}" type="slidenum">
              <a:rPr lang="en-US" smtClean="0"/>
              <a:pPr>
                <a:defRPr/>
              </a:pPr>
              <a:t>25</a:t>
            </a:fld>
            <a:endParaRPr lang="en-US"/>
          </a:p>
        </p:txBody>
      </p:sp>
    </p:spTree>
    <p:extLst>
      <p:ext uri="{BB962C8B-B14F-4D97-AF65-F5344CB8AC3E}">
        <p14:creationId xmlns:p14="http://schemas.microsoft.com/office/powerpoint/2010/main" val="3835469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74CEBA-F551-4EB8-BDB0-A5126423674A}" type="slidenum">
              <a:rPr lang="en-US" altLang="en-US" smtClean="0"/>
              <a:pPr/>
              <a:t>26</a:t>
            </a:fld>
            <a:endParaRPr lang="en-US" altLang="en-US" smtClean="0"/>
          </a:p>
        </p:txBody>
      </p:sp>
    </p:spTree>
    <p:extLst>
      <p:ext uri="{BB962C8B-B14F-4D97-AF65-F5344CB8AC3E}">
        <p14:creationId xmlns:p14="http://schemas.microsoft.com/office/powerpoint/2010/main" val="1909917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BDE1D0-2B17-41BF-B04C-6A7195F39201}" type="slidenum">
              <a:rPr lang="en-US" altLang="en-US" smtClean="0">
                <a:cs typeface="Arial" panose="020B0604020202020204" pitchFamily="34" charset="0"/>
              </a:rPr>
              <a:pPr/>
              <a:t>27</a:t>
            </a:fld>
            <a:endParaRPr lang="en-US" altLang="en-US" smtClean="0">
              <a:cs typeface="Arial" panose="020B0604020202020204" pitchFamily="34" charset="0"/>
            </a:endParaRPr>
          </a:p>
        </p:txBody>
      </p:sp>
    </p:spTree>
    <p:extLst>
      <p:ext uri="{BB962C8B-B14F-4D97-AF65-F5344CB8AC3E}">
        <p14:creationId xmlns:p14="http://schemas.microsoft.com/office/powerpoint/2010/main" val="98653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833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946280-EAEC-4236-8DA5-49F11D8FBB1A}" type="slidenum">
              <a:rPr lang="en-US" altLang="en-US" smtClean="0">
                <a:latin typeface="Arial" panose="020B0604020202020204" pitchFamily="34" charset="0"/>
              </a:rPr>
              <a:pPr fontAlgn="base">
                <a:spcBef>
                  <a:spcPct val="0"/>
                </a:spcBef>
                <a:spcAft>
                  <a:spcPct val="0"/>
                </a:spcAft>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1362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9774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946280-EAEC-4236-8DA5-49F11D8FBB1A}" type="slidenum">
              <a:rPr lang="en-US" altLang="en-US" smtClean="0">
                <a:latin typeface="Arial" panose="020B0604020202020204" pitchFamily="34" charset="0"/>
              </a:rPr>
              <a:pPr fontAlgn="base">
                <a:spcBef>
                  <a:spcPct val="0"/>
                </a:spcBef>
                <a:spcAft>
                  <a:spcPct val="0"/>
                </a:spcAft>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6657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466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0193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FA4365-ED21-4B28-A0AC-B9F0164904CB}" type="slidenum">
              <a:rPr lang="en-US" altLang="en-US" smtClean="0">
                <a:latin typeface="Arial" panose="020B0604020202020204" pitchFamily="34" charset="0"/>
              </a:rPr>
              <a:pPr fontAlgn="base">
                <a:spcBef>
                  <a:spcPct val="0"/>
                </a:spcBef>
                <a:spcAft>
                  <a:spcPct val="0"/>
                </a:spcAft>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69164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EEC8A110-82F6-4CA1-B8E2-2003823A6664}" type="slidenum">
              <a:rPr lang="en-US"/>
              <a:pPr>
                <a:defRPr/>
              </a:pPr>
              <a:t>‹#›</a:t>
            </a:fld>
            <a:endParaRPr lang="en-US"/>
          </a:p>
        </p:txBody>
      </p:sp>
    </p:spTree>
    <p:extLst>
      <p:ext uri="{BB962C8B-B14F-4D97-AF65-F5344CB8AC3E}">
        <p14:creationId xmlns:p14="http://schemas.microsoft.com/office/powerpoint/2010/main" val="19273658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Slide Number Placeholder 5"/>
          <p:cNvSpPr>
            <a:spLocks noGrp="1"/>
          </p:cNvSpPr>
          <p:nvPr>
            <p:ph type="sldNum" sz="quarter" idx="10"/>
          </p:nvPr>
        </p:nvSpPr>
        <p:spPr/>
        <p:txBody>
          <a:bodyPr/>
          <a:lstStyle>
            <a:lvl1pPr>
              <a:defRPr>
                <a:cs typeface="+mn-cs"/>
              </a:defRPr>
            </a:lvl1pPr>
          </a:lstStyle>
          <a:p>
            <a:pPr>
              <a:defRPr/>
            </a:pPr>
            <a:fld id="{8BA7BB71-CF0E-4AEB-A2D7-5D944F67B1A2}" type="slidenum">
              <a:rPr lang="en-US"/>
              <a:pPr>
                <a:defRPr/>
              </a:pPr>
              <a:t>‹#›</a:t>
            </a:fld>
            <a:endParaRPr lang="en-US" dirty="0"/>
          </a:p>
        </p:txBody>
      </p:sp>
      <p:sp>
        <p:nvSpPr>
          <p:cNvPr id="2" name="Rectangle 1"/>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225240"/>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cs typeface="+mn-cs"/>
              </a:defRPr>
            </a:lvl1pPr>
          </a:lstStyle>
          <a:p>
            <a:pPr>
              <a:defRPr/>
            </a:pPr>
            <a:fld id="{49F4D231-5518-4810-8136-73C3D09320A4}" type="slidenum">
              <a:rPr lang="en-US"/>
              <a:pPr>
                <a:defRPr/>
              </a:pPr>
              <a:t>‹#›</a:t>
            </a:fld>
            <a:endParaRPr lang="en-US" dirty="0"/>
          </a:p>
        </p:txBody>
      </p:sp>
    </p:spTree>
    <p:extLst>
      <p:ext uri="{BB962C8B-B14F-4D97-AF65-F5344CB8AC3E}">
        <p14:creationId xmlns:p14="http://schemas.microsoft.com/office/powerpoint/2010/main" val="1393538595"/>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cs typeface="+mn-cs"/>
              </a:defRPr>
            </a:lvl1pPr>
          </a:lstStyle>
          <a:p>
            <a:pPr>
              <a:defRPr/>
            </a:pPr>
            <a:fld id="{7B939F4F-589F-4448-8FBF-C731604AE7E5}" type="slidenum">
              <a:rPr lang="en-US"/>
              <a:pPr>
                <a:defRPr/>
              </a:pPr>
              <a:t>‹#›</a:t>
            </a:fld>
            <a:endParaRPr lang="en-US" dirty="0"/>
          </a:p>
        </p:txBody>
      </p:sp>
    </p:spTree>
    <p:extLst>
      <p:ext uri="{BB962C8B-B14F-4D97-AF65-F5344CB8AC3E}">
        <p14:creationId xmlns:p14="http://schemas.microsoft.com/office/powerpoint/2010/main" val="2248328436"/>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w/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7" name="Content Placeholder 2"/>
          <p:cNvSpPr>
            <a:spLocks noGrp="1"/>
          </p:cNvSpPr>
          <p:nvPr>
            <p:ph sz="half" idx="11" hasCustomPrompt="1"/>
          </p:nvPr>
        </p:nvSpPr>
        <p:spPr>
          <a:xfrm>
            <a:off x="914400" y="1292225"/>
            <a:ext cx="7620000" cy="64895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a:t>
            </a:r>
            <a:r>
              <a:rPr lang="en-US" dirty="0" smtClean="0"/>
              <a:t>styles</a:t>
            </a:r>
            <a:endParaRPr lang="en-US" dirty="0"/>
          </a:p>
        </p:txBody>
      </p:sp>
      <p:sp>
        <p:nvSpPr>
          <p:cNvPr id="3" name="Content Placeholder 2"/>
          <p:cNvSpPr>
            <a:spLocks noGrp="1"/>
          </p:cNvSpPr>
          <p:nvPr>
            <p:ph sz="half" idx="1"/>
          </p:nvPr>
        </p:nvSpPr>
        <p:spPr>
          <a:xfrm>
            <a:off x="914400" y="1941174"/>
            <a:ext cx="3733800" cy="4383425"/>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941174"/>
            <a:ext cx="3730752" cy="4383426"/>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820399D6-40C9-493A-A99C-48C068FBF93B}" type="slidenum">
              <a:rPr lang="en-US" altLang="en-US"/>
              <a:pPr>
                <a:defRPr/>
              </a:pPr>
              <a:t>‹#›</a:t>
            </a:fld>
            <a:endParaRPr lang="en-US" altLang="en-US"/>
          </a:p>
        </p:txBody>
      </p:sp>
    </p:spTree>
    <p:extLst>
      <p:ext uri="{BB962C8B-B14F-4D97-AF65-F5344CB8AC3E}">
        <p14:creationId xmlns:p14="http://schemas.microsoft.com/office/powerpoint/2010/main" val="3015295892"/>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xml"/><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templat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prstClr val="white"/>
                </a:solidFill>
                <a:latin typeface="Arial" panose="020B0604020202020204" pitchFamily="34" charset="0"/>
                <a:cs typeface="Arial" panose="020B0604020202020204" pitchFamily="34" charset="0"/>
              </a:defRPr>
            </a:lvl1pPr>
          </a:lstStyle>
          <a:p>
            <a:pPr>
              <a:defRPr/>
            </a:pPr>
            <a:fld id="{FC33E60F-3E57-49CE-A79F-F16B5EAFD696}"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8200" name="Picture 20" descr="ODEP Logo"/>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smtClean="0">
                <a:solidFill>
                  <a:prstClr val="white"/>
                </a:solidFill>
                <a:cs typeface="Arial" charset="0"/>
              </a:rPr>
              <a:t>JAN is a service of the U.S. Department of Labor’s </a:t>
            </a:r>
          </a:p>
          <a:p>
            <a:pPr eaLnBrk="1" hangingPunct="1">
              <a:defRPr/>
            </a:pPr>
            <a:r>
              <a:rPr lang="en-US" b="1" smtClean="0">
                <a:solidFill>
                  <a:prstClr val="white"/>
                </a:solidFill>
                <a:cs typeface="Arial" charset="0"/>
              </a:rPr>
              <a:t>Office of Disability Employment Policy. </a:t>
            </a: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92124" r:id="rId1"/>
  </p:sldLayoutIdLst>
  <p:transition spd="med"/>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5DDFC5CE-EB51-403F-BEA6-D1DC94E8A30D}"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922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92136" r:id="rId1"/>
    <p:sldLayoutId id="2147492126" r:id="rId2"/>
    <p:sldLayoutId id="2147492127" r:id="rId3"/>
    <p:sldLayoutId id="2147492134"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eeoc.gov/facts/performance-conduct.html#conduc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eoc.gov/facts/performance-conduct.html#conduc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41F78D8-4AB3-41DD-882D-911928A9BD4E}" type="slidenum">
              <a:rPr lang="en-US" altLang="en-US" sz="1400" smtClean="0">
                <a:solidFill>
                  <a:srgbClr val="FFFFFF"/>
                </a:solidFill>
              </a:rPr>
              <a:pPr>
                <a:spcBef>
                  <a:spcPct val="0"/>
                </a:spcBef>
                <a:buFontTx/>
                <a:buNone/>
              </a:pPr>
              <a:t>1</a:t>
            </a:fld>
            <a:endParaRPr lang="en-US" altLang="en-US" sz="1400" smtClean="0">
              <a:solidFill>
                <a:srgbClr val="FFFFFF"/>
              </a:solidFill>
            </a:endParaRPr>
          </a:p>
        </p:txBody>
      </p:sp>
      <p:sp>
        <p:nvSpPr>
          <p:cNvPr id="50179" name="Content Placeholder 2"/>
          <p:cNvSpPr>
            <a:spLocks noGrp="1"/>
          </p:cNvSpPr>
          <p:nvPr>
            <p:ph idx="1"/>
          </p:nvPr>
        </p:nvSpPr>
        <p:spPr>
          <a:xfrm>
            <a:off x="3429000" y="2625725"/>
            <a:ext cx="5181600" cy="2971800"/>
          </a:xfrm>
        </p:spPr>
        <p:txBody>
          <a:bodyPr>
            <a:noAutofit/>
          </a:bodyPr>
          <a:lstStyle/>
          <a:p>
            <a:pPr marL="0">
              <a:lnSpc>
                <a:spcPct val="120000"/>
              </a:lnSpc>
              <a:defRPr/>
            </a:pPr>
            <a:r>
              <a:rPr lang="en-US" altLang="en-US" sz="3200" dirty="0"/>
              <a:t>Managing Performance of </a:t>
            </a:r>
            <a:r>
              <a:rPr lang="en-US" altLang="en-US" sz="3200" dirty="0" smtClean="0"/>
              <a:t>an Employee </a:t>
            </a:r>
            <a:r>
              <a:rPr lang="en-US" altLang="en-US" sz="3200" dirty="0"/>
              <a:t>with </a:t>
            </a:r>
            <a:r>
              <a:rPr lang="en-US" altLang="en-US" sz="3200" dirty="0" smtClean="0"/>
              <a:t>an Opioid Addiction </a:t>
            </a:r>
            <a:r>
              <a:rPr lang="en-US" altLang="en-US" sz="3600" dirty="0"/>
              <a:t/>
            </a:r>
            <a:br>
              <a:rPr lang="en-US" altLang="en-US" sz="3600" dirty="0"/>
            </a:br>
            <a:r>
              <a:rPr lang="en-US" altLang="en-US" sz="1400" dirty="0"/>
              <a:t/>
            </a:r>
            <a:br>
              <a:rPr lang="en-US" altLang="en-US" sz="1400" dirty="0"/>
            </a:br>
            <a:r>
              <a:rPr lang="en-US" altLang="en-US" sz="2000" dirty="0"/>
              <a:t>Disability Inclusion &amp; Best Practices </a:t>
            </a:r>
            <a:br>
              <a:rPr lang="en-US" altLang="en-US" sz="2000" dirty="0"/>
            </a:br>
            <a:r>
              <a:rPr lang="en-US" altLang="en-US" sz="2000" dirty="0"/>
              <a:t>for the Employee Lifecycle</a:t>
            </a:r>
          </a:p>
          <a:p>
            <a:pPr>
              <a:lnSpc>
                <a:spcPct val="110000"/>
              </a:lnSpc>
              <a:defRPr/>
            </a:pPr>
            <a:endParaRPr lang="en-US" altLang="en-US" sz="2000" b="0" dirty="0"/>
          </a:p>
          <a:p>
            <a:pPr>
              <a:defRPr/>
            </a:pPr>
            <a:endParaRPr lang="en-US" altLang="en-US" sz="2000" b="0" dirty="0" smtClean="0"/>
          </a:p>
          <a:p>
            <a:pPr>
              <a:defRPr/>
            </a:pPr>
            <a:endParaRPr lang="en-US" altLang="en-US" sz="2000" b="0" dirty="0" smtClean="0"/>
          </a:p>
        </p:txBody>
      </p:sp>
      <p:pic>
        <p:nvPicPr>
          <p:cNvPr id="5" name="Picture 4" descr="Woman using wheelchair"/>
          <p:cNvPicPr>
            <a:picLocks noChangeAspect="1"/>
          </p:cNvPicPr>
          <p:nvPr/>
        </p:nvPicPr>
        <p:blipFill>
          <a:blip r:embed="rId3"/>
          <a:srcRect l="46000" r="4667" b="9540"/>
          <a:stretch>
            <a:fillRect/>
          </a:stretch>
        </p:blipFill>
        <p:spPr>
          <a:xfrm>
            <a:off x="1152525" y="3275013"/>
            <a:ext cx="1138238" cy="1512887"/>
          </a:xfrm>
          <a:prstGeom prst="rect">
            <a:avLst/>
          </a:prstGeom>
          <a:effectLst>
            <a:outerShdw blurRad="50800" dist="38100" dir="8100000" algn="tr" rotWithShape="0">
              <a:prstClr val="black">
                <a:alpha val="40000"/>
              </a:prstClr>
            </a:outerShdw>
          </a:effectLst>
        </p:spPr>
      </p:pic>
      <p:pic>
        <p:nvPicPr>
          <p:cNvPr id="6" name="Picture 5" descr="Man seated in office chair holding cane"/>
          <p:cNvPicPr>
            <a:picLocks noChangeAspect="1"/>
          </p:cNvPicPr>
          <p:nvPr/>
        </p:nvPicPr>
        <p:blipFill>
          <a:blip r:embed="rId4"/>
          <a:srcRect l="44667" b="7701"/>
          <a:stretch>
            <a:fillRect/>
          </a:stretch>
        </p:blipFill>
        <p:spPr>
          <a:xfrm>
            <a:off x="2490788" y="4391025"/>
            <a:ext cx="998537" cy="1206500"/>
          </a:xfrm>
          <a:prstGeom prst="rect">
            <a:avLst/>
          </a:prstGeom>
          <a:effectLst>
            <a:outerShdw blurRad="50800" dist="38100" algn="l" rotWithShape="0">
              <a:prstClr val="black">
                <a:alpha val="40000"/>
              </a:prstClr>
            </a:outerShdw>
          </a:effectLst>
        </p:spPr>
      </p:pic>
      <p:pic>
        <p:nvPicPr>
          <p:cNvPr id="7" name="Picture 6" descr="Grocery clerk"/>
          <p:cNvPicPr>
            <a:picLocks noChangeAspect="1"/>
          </p:cNvPicPr>
          <p:nvPr/>
        </p:nvPicPr>
        <p:blipFill>
          <a:blip r:embed="rId5"/>
          <a:stretch>
            <a:fillRect/>
          </a:stretch>
        </p:blipFill>
        <p:spPr>
          <a:xfrm>
            <a:off x="2514600" y="2349500"/>
            <a:ext cx="914400" cy="1296988"/>
          </a:xfrm>
          <a:prstGeom prst="rect">
            <a:avLst/>
          </a:prstGeom>
          <a:effectLst>
            <a:outerShdw blurRad="50800" dist="38100" dir="8100000" algn="tr" rotWithShape="0">
              <a:prstClr val="black">
                <a:alpha val="40000"/>
              </a:prstClr>
            </a:outerShdw>
          </a:effectLst>
        </p:spPr>
      </p:pic>
      <p:pic>
        <p:nvPicPr>
          <p:cNvPr id="8" name="Picture 8" descr="Woman with service dog"/>
          <p:cNvPicPr>
            <a:picLocks noChangeAspect="1"/>
          </p:cNvPicPr>
          <p:nvPr/>
        </p:nvPicPr>
        <p:blipFill>
          <a:blip r:embed="rId6" cstate="print"/>
          <a:srcRect/>
          <a:stretch>
            <a:fillRect/>
          </a:stretch>
        </p:blipFill>
        <p:spPr bwMode="auto">
          <a:xfrm>
            <a:off x="1151824" y="758825"/>
            <a:ext cx="1901341" cy="1309120"/>
          </a:xfrm>
          <a:prstGeom prst="rect">
            <a:avLst/>
          </a:prstGeom>
          <a:ln>
            <a:headEnd/>
            <a:tailEnd/>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428143628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JAN’s Interactive </a:t>
            </a:r>
            <a:r>
              <a:rPr lang="en-US" dirty="0" smtClean="0">
                <a:cs typeface="Arial" charset="0"/>
              </a:rPr>
              <a:t>Process</a:t>
            </a:r>
            <a:endParaRPr lang="en-US" dirty="0"/>
          </a:p>
        </p:txBody>
      </p:sp>
      <p:sp>
        <p:nvSpPr>
          <p:cNvPr id="27650" name="Content Placeholder 2"/>
          <p:cNvSpPr>
            <a:spLocks noGrp="1"/>
          </p:cNvSpPr>
          <p:nvPr>
            <p:ph idx="1"/>
          </p:nvPr>
        </p:nvSpPr>
        <p:spPr/>
        <p:txBody>
          <a:bodyPr/>
          <a:lstStyle/>
          <a:p>
            <a:pPr algn="ctr"/>
            <a:r>
              <a:rPr lang="en-US" sz="2400" dirty="0" smtClean="0">
                <a:latin typeface="Arial" charset="0"/>
                <a:cs typeface="Arial" charset="0"/>
              </a:rPr>
              <a:t>Six-Step </a:t>
            </a:r>
            <a:r>
              <a:rPr lang="en-US" sz="2400" dirty="0" smtClean="0">
                <a:latin typeface="Arial" charset="0"/>
                <a:cs typeface="Arial" charset="0"/>
              </a:rPr>
              <a:t>Process</a:t>
            </a:r>
          </a:p>
        </p:txBody>
      </p:sp>
      <p:pic>
        <p:nvPicPr>
          <p:cNvPr id="27653" name="Picture 2" descr="Step 1: Recognizing an Accommodation Request&#10;Step 2: Gathering Information&#10;Step 3: Exploring Accommodation Options&#10;Step 4: Choosing an Accommodation&#10;Step 6: Implementing the Accommodation&#10;Step 6: Monitoring the Accommodation&#10;&#10;SUCCESSFUL ACCOMMO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74825"/>
            <a:ext cx="32988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935633A-E8B5-4075-A646-8656CDDDB446}" type="slidenum">
              <a:rPr lang="en-US" smtClean="0">
                <a:solidFill>
                  <a:srgbClr val="FFFFFF"/>
                </a:solidFill>
                <a:cs typeface="Arial" charset="0"/>
              </a:rPr>
              <a:pPr eaLnBrk="1" fontAlgn="base" hangingPunct="1">
                <a:spcBef>
                  <a:spcPct val="0"/>
                </a:spcBef>
                <a:spcAft>
                  <a:spcPct val="0"/>
                </a:spcAft>
              </a:pPr>
              <a:t>10</a:t>
            </a:fld>
            <a:endParaRPr lang="en-US" smtClean="0">
              <a:solidFill>
                <a:srgbClr val="FFFFFF"/>
              </a:solidFill>
              <a:cs typeface="Arial" charset="0"/>
            </a:endParaRPr>
          </a:p>
        </p:txBody>
      </p:sp>
    </p:spTree>
    <p:extLst>
      <p:ext uri="{BB962C8B-B14F-4D97-AF65-F5344CB8AC3E}">
        <p14:creationId xmlns:p14="http://schemas.microsoft.com/office/powerpoint/2010/main" val="2220218627"/>
      </p:ext>
    </p:extLst>
  </p:cSld>
  <p:clrMapOvr>
    <a:masterClrMapping/>
  </p:clrMapOvr>
  <p:transition spd="slow" advClick="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HR and Managers Play a Key </a:t>
            </a:r>
            <a:r>
              <a:rPr lang="en-US" altLang="en-US" sz="2800" dirty="0" smtClean="0"/>
              <a:t>Role</a:t>
            </a:r>
            <a:endParaRPr lang="en-US" sz="2800" dirty="0"/>
          </a:p>
        </p:txBody>
      </p:sp>
      <p:sp>
        <p:nvSpPr>
          <p:cNvPr id="58370" name="Content Placeholder 1"/>
          <p:cNvSpPr>
            <a:spLocks noGrp="1"/>
          </p:cNvSpPr>
          <p:nvPr>
            <p:ph sz="half" idx="1"/>
          </p:nvPr>
        </p:nvSpPr>
        <p:spPr>
          <a:xfrm>
            <a:off x="914400" y="1535836"/>
            <a:ext cx="3733800" cy="4788763"/>
          </a:xfrm>
        </p:spPr>
        <p:txBody>
          <a:bodyPr/>
          <a:lstStyle/>
          <a:p>
            <a:pPr marL="0" indent="0">
              <a:spcAft>
                <a:spcPts val="1200"/>
              </a:spcAft>
              <a:defRPr/>
            </a:pPr>
            <a:r>
              <a:rPr lang="en-US" altLang="en-US" sz="2200" b="0" dirty="0" smtClean="0"/>
              <a:t>HR professionals, supervisors, and </a:t>
            </a:r>
            <a:r>
              <a:rPr lang="en-US" altLang="en-US" sz="2200" b="0" dirty="0"/>
              <a:t>m</a:t>
            </a:r>
            <a:r>
              <a:rPr lang="en-US" altLang="en-US" sz="2200" b="0" dirty="0" smtClean="0"/>
              <a:t>anagers should: </a:t>
            </a:r>
          </a:p>
          <a:p>
            <a:pPr>
              <a:spcAft>
                <a:spcPts val="1200"/>
              </a:spcAft>
              <a:buFont typeface="Wingdings" panose="05000000000000000000" pitchFamily="2" charset="2"/>
              <a:buChar char="§"/>
              <a:defRPr/>
            </a:pPr>
            <a:r>
              <a:rPr lang="en-US" altLang="en-US" sz="2200" b="0" dirty="0" smtClean="0"/>
              <a:t>Apply conduct and performance standards uniformly </a:t>
            </a:r>
          </a:p>
          <a:p>
            <a:pPr>
              <a:spcAft>
                <a:spcPts val="1200"/>
              </a:spcAft>
              <a:buFont typeface="Wingdings" panose="05000000000000000000" pitchFamily="2" charset="2"/>
              <a:buChar char="§"/>
              <a:defRPr/>
            </a:pPr>
            <a:r>
              <a:rPr lang="en-US" altLang="en-US" sz="2200" b="0" dirty="0" smtClean="0"/>
              <a:t>When discussing challenges the employee is having, should focus on the behavior and performance, </a:t>
            </a:r>
            <a:r>
              <a:rPr lang="en-US" altLang="en-US" sz="2200" b="0" i="1" dirty="0" smtClean="0"/>
              <a:t>not the disability</a:t>
            </a:r>
          </a:p>
          <a:p>
            <a:pPr marL="0" indent="0">
              <a:defRPr/>
            </a:pPr>
            <a:endParaRPr lang="en-US" altLang="en-US" sz="2200" b="0" dirty="0" smtClean="0"/>
          </a:p>
        </p:txBody>
      </p:sp>
      <p:sp>
        <p:nvSpPr>
          <p:cNvPr id="97283" name="Content Placeholder 2"/>
          <p:cNvSpPr>
            <a:spLocks noGrp="1"/>
          </p:cNvSpPr>
          <p:nvPr>
            <p:ph sz="half" idx="2"/>
          </p:nvPr>
        </p:nvSpPr>
        <p:spPr>
          <a:xfrm>
            <a:off x="4803648" y="1535836"/>
            <a:ext cx="3730752" cy="4788764"/>
          </a:xfrm>
        </p:spPr>
        <p:txBody>
          <a:bodyPr/>
          <a:lstStyle/>
          <a:p>
            <a:pPr marL="346075" indent="-346075">
              <a:spcAft>
                <a:spcPts val="1200"/>
              </a:spcAft>
              <a:buFont typeface="Wingdings" panose="05000000000000000000" pitchFamily="2" charset="2"/>
              <a:buChar char="§"/>
            </a:pPr>
            <a:r>
              <a:rPr lang="en-US" altLang="en-US" sz="2200" b="0" dirty="0" smtClean="0"/>
              <a:t>Offer clear expectations for how employees must improve in order to meet standards</a:t>
            </a:r>
          </a:p>
        </p:txBody>
      </p:sp>
      <p:sp>
        <p:nvSpPr>
          <p:cNvPr id="972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45D88F5-4E4E-4C35-A1CA-C37F18A95A02}" type="slidenum">
              <a:rPr lang="en-US" altLang="en-US" sz="1400" smtClean="0">
                <a:solidFill>
                  <a:srgbClr val="FFFFFF"/>
                </a:solidFill>
              </a:rPr>
              <a:pPr>
                <a:spcBef>
                  <a:spcPct val="0"/>
                </a:spcBef>
                <a:buFontTx/>
                <a:buNone/>
              </a:pPr>
              <a:t>11</a:t>
            </a:fld>
            <a:endParaRPr lang="en-US" altLang="en-US" sz="1400" smtClean="0">
              <a:solidFill>
                <a:srgbClr val="FFFFFF"/>
              </a:solidFill>
            </a:endParaRPr>
          </a:p>
        </p:txBody>
      </p:sp>
      <p:pic>
        <p:nvPicPr>
          <p:cNvPr id="97287" name="Picture 4" descr="many roads and signs leading in different direc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2199" y="3580606"/>
            <a:ext cx="253365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Opioid Addiction and Accommodations </a:t>
            </a:r>
          </a:p>
        </p:txBody>
      </p:sp>
      <p:sp>
        <p:nvSpPr>
          <p:cNvPr id="88069" name="Content Placeholder 1"/>
          <p:cNvSpPr>
            <a:spLocks noGrp="1"/>
          </p:cNvSpPr>
          <p:nvPr>
            <p:ph idx="1"/>
          </p:nvPr>
        </p:nvSpPr>
        <p:spPr/>
        <p:txBody>
          <a:bodyPr anchor="ctr"/>
          <a:lstStyle/>
          <a:p>
            <a:pPr algn="ctr"/>
            <a:r>
              <a:rPr lang="en-US" sz="3600" dirty="0" smtClean="0"/>
              <a:t>Opioid </a:t>
            </a:r>
            <a:r>
              <a:rPr lang="en-US" sz="3600" dirty="0"/>
              <a:t>Addiction as a Disability under the </a:t>
            </a:r>
            <a:r>
              <a:rPr lang="en-US" sz="3600" dirty="0" smtClean="0"/>
              <a:t>ADA</a:t>
            </a:r>
            <a:endParaRPr lang="en-US" altLang="en-US"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12</a:t>
            </a:fld>
            <a:endParaRPr lang="en-US" altLang="en-US" sz="1400" smtClean="0">
              <a:solidFill>
                <a:srgbClr val="FFFFFF"/>
              </a:solidFill>
            </a:endParaRPr>
          </a:p>
        </p:txBody>
      </p:sp>
    </p:spTree>
    <p:extLst>
      <p:ext uri="{BB962C8B-B14F-4D97-AF65-F5344CB8AC3E}">
        <p14:creationId xmlns:p14="http://schemas.microsoft.com/office/powerpoint/2010/main" val="2944555218"/>
      </p:ext>
    </p:extLst>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tell</a:t>
            </a:r>
            <a:r>
              <a:rPr lang="en-US" dirty="0" smtClean="0"/>
              <a:t>…</a:t>
            </a:r>
            <a:endParaRPr lang="en-US" dirty="0"/>
          </a:p>
        </p:txBody>
      </p:sp>
      <p:sp>
        <p:nvSpPr>
          <p:cNvPr id="7" name="Content Placeholder 6"/>
          <p:cNvSpPr>
            <a:spLocks noGrp="1"/>
          </p:cNvSpPr>
          <p:nvPr>
            <p:ph idx="1"/>
          </p:nvPr>
        </p:nvSpPr>
        <p:spPr/>
        <p:txBody>
          <a:bodyPr>
            <a:normAutofit fontScale="85000" lnSpcReduction="10000"/>
          </a:bodyPr>
          <a:lstStyle/>
          <a:p>
            <a:pPr marL="0" indent="0">
              <a:spcBef>
                <a:spcPct val="0"/>
              </a:spcBef>
            </a:pPr>
            <a:r>
              <a:rPr lang="en-US" sz="3500" dirty="0"/>
              <a:t>…if an employee might have a drug problem: </a:t>
            </a:r>
          </a:p>
          <a:p>
            <a:pPr marL="0" lvl="0" indent="0">
              <a:spcBef>
                <a:spcPct val="0"/>
              </a:spcBef>
            </a:pPr>
            <a:endParaRPr lang="en-US" altLang="en-US" sz="2000" b="0" dirty="0">
              <a:solidFill>
                <a:schemeClr val="tx1"/>
              </a:solidFill>
            </a:endParaRP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Interpersonal relations with coworkers deteriorate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Rarely admits errors or accepts blame for errors or oversights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Progressive deterioration in personal appearance and hygiene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A personality change that includes mood swings, anxiety, depression, lack of impulse control, suicidal thoughts or gestures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Increasing personal and professional isolation</a:t>
            </a:r>
          </a:p>
          <a:p>
            <a:pPr marL="457200" indent="-457200">
              <a:spcBef>
                <a:spcPct val="0"/>
              </a:spcBef>
              <a:spcAft>
                <a:spcPts val="600"/>
              </a:spcAft>
              <a:buFont typeface="Wingdings" panose="05000000000000000000" pitchFamily="2" charset="2"/>
              <a:buChar char="§"/>
            </a:pPr>
            <a:r>
              <a:rPr lang="en-US" altLang="en-US" b="0" dirty="0" smtClean="0">
                <a:solidFill>
                  <a:srgbClr val="002060"/>
                </a:solidFill>
              </a:rPr>
              <a:t>Ordinary </a:t>
            </a:r>
            <a:r>
              <a:rPr lang="en-US" altLang="en-US" b="0" dirty="0">
                <a:solidFill>
                  <a:srgbClr val="002060"/>
                </a:solidFill>
              </a:rPr>
              <a:t>tasks require greater effort and consume more </a:t>
            </a:r>
            <a:r>
              <a:rPr lang="en-US" altLang="en-US" b="0" dirty="0" smtClean="0">
                <a:solidFill>
                  <a:srgbClr val="002060"/>
                </a:solidFill>
              </a:rPr>
              <a:t>time</a:t>
            </a:r>
            <a:endParaRPr lang="en-US" dirty="0"/>
          </a:p>
        </p:txBody>
      </p:sp>
      <p:sp>
        <p:nvSpPr>
          <p:cNvPr id="5" name="Slide Number Placeholder 4"/>
          <p:cNvSpPr>
            <a:spLocks noGrp="1"/>
          </p:cNvSpPr>
          <p:nvPr>
            <p:ph type="sldNum" sz="quarter" idx="10"/>
          </p:nvPr>
        </p:nvSpPr>
        <p:spPr/>
        <p:txBody>
          <a:bodyPr/>
          <a:lstStyle/>
          <a:p>
            <a:pPr>
              <a:defRPr/>
            </a:pPr>
            <a:fld id="{7B939F4F-589F-4448-8FBF-C731604AE7E5}" type="slidenum">
              <a:rPr lang="en-US" smtClean="0"/>
              <a:pPr>
                <a:defRPr/>
              </a:pPr>
              <a:t>13</a:t>
            </a:fld>
            <a:endParaRPr lang="en-US" dirty="0"/>
          </a:p>
        </p:txBody>
      </p:sp>
    </p:spTree>
    <p:extLst>
      <p:ext uri="{BB962C8B-B14F-4D97-AF65-F5344CB8AC3E}">
        <p14:creationId xmlns:p14="http://schemas.microsoft.com/office/powerpoint/2010/main" val="358159378"/>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tell</a:t>
            </a:r>
            <a:r>
              <a:rPr lang="en-US" dirty="0" smtClean="0"/>
              <a:t>…</a:t>
            </a:r>
            <a:endParaRPr lang="en-US" dirty="0"/>
          </a:p>
        </p:txBody>
      </p:sp>
      <p:sp>
        <p:nvSpPr>
          <p:cNvPr id="7" name="Content Placeholder 6"/>
          <p:cNvSpPr>
            <a:spLocks noGrp="1"/>
          </p:cNvSpPr>
          <p:nvPr>
            <p:ph idx="1"/>
          </p:nvPr>
        </p:nvSpPr>
        <p:spPr/>
        <p:txBody>
          <a:bodyPr>
            <a:normAutofit fontScale="85000" lnSpcReduction="20000"/>
          </a:bodyPr>
          <a:lstStyle/>
          <a:p>
            <a:pPr marL="0" indent="0">
              <a:spcBef>
                <a:spcPct val="0"/>
              </a:spcBef>
            </a:pPr>
            <a:r>
              <a:rPr lang="en-US" sz="3500" dirty="0"/>
              <a:t>…if an employee might have a drug problem: </a:t>
            </a:r>
          </a:p>
          <a:p>
            <a:pPr marL="0" lvl="0" indent="0">
              <a:spcBef>
                <a:spcPct val="0"/>
              </a:spcBef>
            </a:pPr>
            <a:endParaRPr lang="en-US" altLang="en-US" sz="2000" b="0" dirty="0">
              <a:solidFill>
                <a:schemeClr val="tx1"/>
              </a:solidFill>
            </a:endParaRP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Absences without notification and an excessive use of sick days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Frequent disappearances from the work site, long unexplained absences, improbable excuses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Unreliability in keeping appointments and meeting deadlines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Work performance that alternates between periods of high and low productivity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Mistakes made due to inattention, poor judgment, and bad decisions </a:t>
            </a:r>
          </a:p>
          <a:p>
            <a:pPr marL="457200" lvl="0" indent="-457200">
              <a:spcBef>
                <a:spcPct val="0"/>
              </a:spcBef>
              <a:spcAft>
                <a:spcPts val="600"/>
              </a:spcAft>
              <a:buFont typeface="Wingdings" panose="05000000000000000000" pitchFamily="2" charset="2"/>
              <a:buChar char="§"/>
            </a:pPr>
            <a:r>
              <a:rPr lang="en-US" altLang="en-US" b="0" dirty="0">
                <a:solidFill>
                  <a:srgbClr val="002060"/>
                </a:solidFill>
              </a:rPr>
              <a:t>Confusion, memory loss, and difficulty concentrating or recalling details and instructions</a:t>
            </a:r>
            <a:endParaRPr lang="en-US" dirty="0"/>
          </a:p>
        </p:txBody>
      </p:sp>
      <p:sp>
        <p:nvSpPr>
          <p:cNvPr id="5" name="Slide Number Placeholder 4"/>
          <p:cNvSpPr>
            <a:spLocks noGrp="1"/>
          </p:cNvSpPr>
          <p:nvPr>
            <p:ph type="sldNum" sz="quarter" idx="10"/>
          </p:nvPr>
        </p:nvSpPr>
        <p:spPr/>
        <p:txBody>
          <a:bodyPr/>
          <a:lstStyle/>
          <a:p>
            <a:pPr>
              <a:defRPr/>
            </a:pPr>
            <a:fld id="{7B939F4F-589F-4448-8FBF-C731604AE7E5}" type="slidenum">
              <a:rPr lang="en-US" smtClean="0"/>
              <a:pPr>
                <a:defRPr/>
              </a:pPr>
              <a:t>14</a:t>
            </a:fld>
            <a:endParaRPr lang="en-US" dirty="0"/>
          </a:p>
        </p:txBody>
      </p:sp>
    </p:spTree>
    <p:extLst>
      <p:ext uri="{BB962C8B-B14F-4D97-AF65-F5344CB8AC3E}">
        <p14:creationId xmlns:p14="http://schemas.microsoft.com/office/powerpoint/2010/main" val="1074865031"/>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Does the ADA apply</a:t>
            </a:r>
            <a:r>
              <a:rPr lang="en-US" altLang="en-US" dirty="0" smtClean="0">
                <a:solidFill>
                  <a:srgbClr val="002060"/>
                </a:solidFill>
              </a:rPr>
              <a:t>?</a:t>
            </a:r>
            <a:endParaRPr lang="en-US" dirty="0"/>
          </a:p>
        </p:txBody>
      </p:sp>
      <p:sp>
        <p:nvSpPr>
          <p:cNvPr id="99330" name="Content Placeholder 1"/>
          <p:cNvSpPr>
            <a:spLocks noGrp="1"/>
          </p:cNvSpPr>
          <p:nvPr>
            <p:ph idx="1"/>
          </p:nvPr>
        </p:nvSpPr>
        <p:spPr/>
        <p:txBody>
          <a:bodyPr/>
          <a:lstStyle/>
          <a:p>
            <a:pPr eaLnBrk="1" hangingPunct="1"/>
            <a:r>
              <a:rPr lang="en-US" altLang="en-US" sz="3600" dirty="0" smtClean="0">
                <a:solidFill>
                  <a:srgbClr val="002060"/>
                </a:solidFill>
              </a:rPr>
              <a:t>It depends. </a:t>
            </a:r>
          </a:p>
          <a:p>
            <a:pPr marL="457200" indent="-457200">
              <a:buFont typeface="Wingdings" panose="05000000000000000000" pitchFamily="2" charset="2"/>
              <a:buChar char="§"/>
            </a:pPr>
            <a:r>
              <a:rPr lang="en-US" altLang="en-US" b="0" dirty="0" smtClean="0"/>
              <a:t>Casual/recreational </a:t>
            </a:r>
            <a:r>
              <a:rPr lang="en-US" altLang="en-US" b="0" dirty="0"/>
              <a:t>use ≠ impairment, disability</a:t>
            </a:r>
          </a:p>
          <a:p>
            <a:pPr marL="457200" indent="-457200">
              <a:buFont typeface="Wingdings" panose="05000000000000000000" pitchFamily="2" charset="2"/>
              <a:buChar char="§"/>
            </a:pPr>
            <a:r>
              <a:rPr lang="en-US" altLang="en-US" b="0" dirty="0"/>
              <a:t>Drug </a:t>
            </a:r>
            <a:r>
              <a:rPr lang="en-US" altLang="en-US" b="0" dirty="0" smtClean="0"/>
              <a:t>addiction </a:t>
            </a:r>
            <a:r>
              <a:rPr lang="en-US" altLang="en-US" b="0" dirty="0"/>
              <a:t>= </a:t>
            </a:r>
            <a:r>
              <a:rPr lang="en-US" altLang="en-US" b="0" dirty="0" smtClean="0"/>
              <a:t>impairment, </a:t>
            </a:r>
            <a:r>
              <a:rPr lang="en-US" altLang="en-US" b="0" dirty="0"/>
              <a:t>may be </a:t>
            </a:r>
            <a:r>
              <a:rPr lang="en-US" altLang="en-US" b="0" dirty="0" smtClean="0"/>
              <a:t>a disability </a:t>
            </a:r>
            <a:r>
              <a:rPr lang="en-US" altLang="en-US" b="0" dirty="0" smtClean="0"/>
              <a:t>— </a:t>
            </a:r>
            <a:r>
              <a:rPr lang="en-US" altLang="en-US" b="0" dirty="0" smtClean="0"/>
              <a:t>alters normal brain function</a:t>
            </a:r>
            <a:endParaRPr lang="en-US" altLang="en-US" b="0" dirty="0"/>
          </a:p>
          <a:p>
            <a:pPr marL="457200" indent="-457200">
              <a:buFont typeface="Wingdings" panose="05000000000000000000" pitchFamily="2" charset="2"/>
              <a:buChar char="§"/>
            </a:pPr>
            <a:r>
              <a:rPr lang="en-US" altLang="en-US" b="0" dirty="0" smtClean="0"/>
              <a:t>Current illegal </a:t>
            </a:r>
            <a:r>
              <a:rPr lang="en-US" altLang="en-US" b="0" dirty="0"/>
              <a:t>use may result in lost </a:t>
            </a:r>
            <a:r>
              <a:rPr lang="en-US" altLang="en-US" b="0" dirty="0" smtClean="0"/>
              <a:t>ADA coverage</a:t>
            </a:r>
            <a:endParaRPr lang="en-US" altLang="en-US" b="0" dirty="0"/>
          </a:p>
        </p:txBody>
      </p:sp>
      <p:sp>
        <p:nvSpPr>
          <p:cNvPr id="993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FD80AE5-F2DA-4333-A1E9-78C3B3CC94CA}" type="slidenum">
              <a:rPr lang="en-US" altLang="en-US" sz="1400" smtClean="0">
                <a:solidFill>
                  <a:srgbClr val="FFFFFF"/>
                </a:solidFill>
              </a:rPr>
              <a:pPr>
                <a:spcBef>
                  <a:spcPct val="0"/>
                </a:spcBef>
                <a:buFontTx/>
                <a:buNone/>
              </a:pPr>
              <a:t>15</a:t>
            </a:fld>
            <a:endParaRPr lang="en-US" altLang="en-US" sz="1400" smtClean="0">
              <a:solidFill>
                <a:srgbClr val="FFFFFF"/>
              </a:solidFill>
            </a:endParaRPr>
          </a:p>
        </p:txBody>
      </p:sp>
      <p:pic>
        <p:nvPicPr>
          <p:cNvPr id="6" name="Picture 5" descr="question mark"/>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6542" y="4624884"/>
            <a:ext cx="1491916" cy="1690838"/>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64769438"/>
      </p:ext>
    </p:extLst>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t>What can you </a:t>
            </a:r>
            <a:r>
              <a:rPr lang="en-US" dirty="0" smtClean="0"/>
              <a:t>do if…</a:t>
            </a:r>
            <a:endParaRPr lang="en-US" dirty="0"/>
          </a:p>
        </p:txBody>
      </p:sp>
      <p:sp>
        <p:nvSpPr>
          <p:cNvPr id="50179" name="Content Placeholder 2"/>
          <p:cNvSpPr>
            <a:spLocks noGrp="1"/>
          </p:cNvSpPr>
          <p:nvPr>
            <p:ph idx="1"/>
          </p:nvPr>
        </p:nvSpPr>
        <p:spPr/>
        <p:txBody>
          <a:bodyPr/>
          <a:lstStyle/>
          <a:p>
            <a:pPr eaLnBrk="1" hangingPunct="1"/>
            <a:r>
              <a:rPr lang="en-US" dirty="0" smtClean="0"/>
              <a:t>…you </a:t>
            </a:r>
            <a:r>
              <a:rPr lang="en-US" dirty="0"/>
              <a:t>want to </a:t>
            </a:r>
            <a:r>
              <a:rPr lang="en-US" dirty="0" smtClean="0"/>
              <a:t>give the </a:t>
            </a:r>
            <a:r>
              <a:rPr lang="en-US" dirty="0"/>
              <a:t>employee a chance to get treatment</a:t>
            </a:r>
            <a:r>
              <a:rPr lang="en-US" dirty="0" smtClean="0"/>
              <a:t>?</a:t>
            </a:r>
            <a:endParaRPr lang="en-US" dirty="0">
              <a:solidFill>
                <a:srgbClr val="002060"/>
              </a:solidFill>
            </a:endParaRPr>
          </a:p>
          <a:p>
            <a:pPr eaLnBrk="1" hangingPunct="1"/>
            <a:endParaRPr lang="en-US" altLang="en-US" dirty="0">
              <a:solidFill>
                <a:srgbClr val="002060"/>
              </a:solidFill>
            </a:endParaRPr>
          </a:p>
          <a:p>
            <a:pPr eaLnBrk="1" hangingPunct="1"/>
            <a:r>
              <a:rPr lang="en-US" altLang="en-US" dirty="0" smtClean="0">
                <a:solidFill>
                  <a:srgbClr val="002060"/>
                </a:solidFill>
              </a:rPr>
              <a:t>Last Chance Agreements</a:t>
            </a:r>
          </a:p>
          <a:p>
            <a:pPr lvl="1"/>
            <a:r>
              <a:rPr lang="en-US" altLang="en-US" dirty="0" smtClean="0"/>
              <a:t>Used in lieu of termination</a:t>
            </a:r>
          </a:p>
          <a:p>
            <a:pPr lvl="1"/>
            <a:r>
              <a:rPr lang="en-US" altLang="en-US" dirty="0" smtClean="0"/>
              <a:t>Employer agrees not to terminate, employee agrees to employer’s terms</a:t>
            </a:r>
          </a:p>
        </p:txBody>
      </p:sp>
      <p:sp>
        <p:nvSpPr>
          <p:cNvPr id="5018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E41D8A3-C7BF-492C-B1D5-ECADDBAEC4B8}" type="slidenum">
              <a:rPr lang="en-US" altLang="en-US" sz="1400" smtClean="0">
                <a:solidFill>
                  <a:srgbClr val="FFFFFF"/>
                </a:solidFill>
              </a:rPr>
              <a:pPr>
                <a:spcBef>
                  <a:spcPct val="0"/>
                </a:spcBef>
                <a:buFontTx/>
                <a:buNone/>
              </a:pPr>
              <a:t>16</a:t>
            </a:fld>
            <a:endParaRPr lang="en-US" altLang="en-US" sz="1400" smtClean="0">
              <a:solidFill>
                <a:srgbClr val="FFFFFF"/>
              </a:solidFill>
            </a:endParaRPr>
          </a:p>
        </p:txBody>
      </p:sp>
      <p:pic>
        <p:nvPicPr>
          <p:cNvPr id="18434" name="Picture 2" descr="You Are Fired pos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305" y="4312692"/>
            <a:ext cx="2164878" cy="1969685"/>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2682995832"/>
      </p:ext>
    </p:extLst>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Other Accommodations</a:t>
            </a:r>
          </a:p>
        </p:txBody>
      </p:sp>
      <p:sp>
        <p:nvSpPr>
          <p:cNvPr id="31747" name="Content Placeholder 2"/>
          <p:cNvSpPr>
            <a:spLocks noGrp="1"/>
          </p:cNvSpPr>
          <p:nvPr>
            <p:ph idx="1"/>
          </p:nvPr>
        </p:nvSpPr>
        <p:spPr/>
        <p:txBody>
          <a:bodyPr>
            <a:normAutofit lnSpcReduction="10000"/>
          </a:bodyPr>
          <a:lstStyle/>
          <a:p>
            <a:pPr marL="457200" indent="-457200">
              <a:buFont typeface="Wingdings" panose="05000000000000000000" pitchFamily="2" charset="2"/>
              <a:buChar char="§"/>
            </a:pPr>
            <a:r>
              <a:rPr lang="en-US" b="0" dirty="0">
                <a:solidFill>
                  <a:srgbClr val="002060"/>
                </a:solidFill>
              </a:rPr>
              <a:t>Apps for Miscellaneous Mental </a:t>
            </a:r>
            <a:r>
              <a:rPr lang="en-US" b="0" dirty="0" smtClean="0">
                <a:solidFill>
                  <a:srgbClr val="002060"/>
                </a:solidFill>
              </a:rPr>
              <a:t>Health/Control </a:t>
            </a:r>
            <a:r>
              <a:rPr lang="en-US" b="0" dirty="0">
                <a:solidFill>
                  <a:srgbClr val="002060"/>
                </a:solidFill>
              </a:rPr>
              <a:t>of Anger &amp; Emotions</a:t>
            </a:r>
          </a:p>
          <a:p>
            <a:pPr marL="457200" indent="-457200">
              <a:buFont typeface="Wingdings" panose="05000000000000000000" pitchFamily="2" charset="2"/>
              <a:buChar char="§"/>
            </a:pPr>
            <a:r>
              <a:rPr lang="en-US" b="0" dirty="0" smtClean="0">
                <a:solidFill>
                  <a:srgbClr val="002060"/>
                </a:solidFill>
              </a:rPr>
              <a:t>Behavior </a:t>
            </a:r>
            <a:r>
              <a:rPr lang="en-US" b="0" dirty="0">
                <a:solidFill>
                  <a:srgbClr val="002060"/>
                </a:solidFill>
              </a:rPr>
              <a:t>Modification Techniques</a:t>
            </a:r>
          </a:p>
          <a:p>
            <a:pPr marL="457200" indent="-457200">
              <a:buFont typeface="Wingdings" panose="05000000000000000000" pitchFamily="2" charset="2"/>
              <a:buChar char="§"/>
            </a:pPr>
            <a:r>
              <a:rPr lang="en-US" b="0" dirty="0">
                <a:solidFill>
                  <a:srgbClr val="002060"/>
                </a:solidFill>
              </a:rPr>
              <a:t>Counseling/Therapy</a:t>
            </a:r>
          </a:p>
          <a:p>
            <a:pPr marL="457200" indent="-457200">
              <a:buFont typeface="Wingdings" panose="05000000000000000000" pitchFamily="2" charset="2"/>
              <a:buChar char="§"/>
            </a:pPr>
            <a:r>
              <a:rPr lang="en-US" b="0" dirty="0">
                <a:solidFill>
                  <a:srgbClr val="002060"/>
                </a:solidFill>
              </a:rPr>
              <a:t>Employee Assistance Program</a:t>
            </a:r>
          </a:p>
          <a:p>
            <a:pPr marL="457200" indent="-457200">
              <a:buFont typeface="Wingdings" panose="05000000000000000000" pitchFamily="2" charset="2"/>
              <a:buChar char="§"/>
            </a:pPr>
            <a:r>
              <a:rPr lang="en-US" b="0" dirty="0" smtClean="0">
                <a:solidFill>
                  <a:srgbClr val="002060"/>
                </a:solidFill>
              </a:rPr>
              <a:t>Environmental </a:t>
            </a:r>
            <a:r>
              <a:rPr lang="en-US" b="0" dirty="0">
                <a:solidFill>
                  <a:srgbClr val="002060"/>
                </a:solidFill>
              </a:rPr>
              <a:t>Sound </a:t>
            </a:r>
            <a:r>
              <a:rPr lang="en-US" b="0" dirty="0" smtClean="0">
                <a:solidFill>
                  <a:srgbClr val="002060"/>
                </a:solidFill>
              </a:rPr>
              <a:t>Machines/Tinnitus Maskers/White </a:t>
            </a:r>
            <a:r>
              <a:rPr lang="en-US" b="0" dirty="0">
                <a:solidFill>
                  <a:srgbClr val="002060"/>
                </a:solidFill>
              </a:rPr>
              <a:t>Noise Machines</a:t>
            </a:r>
          </a:p>
          <a:p>
            <a:pPr marL="457200" indent="-457200">
              <a:buFont typeface="Wingdings" panose="05000000000000000000" pitchFamily="2" charset="2"/>
              <a:buChar char="§"/>
            </a:pPr>
            <a:r>
              <a:rPr lang="en-US" b="0" dirty="0">
                <a:solidFill>
                  <a:srgbClr val="002060"/>
                </a:solidFill>
              </a:rPr>
              <a:t>Flexible </a:t>
            </a:r>
            <a:r>
              <a:rPr lang="en-US" b="0" dirty="0" smtClean="0">
                <a:solidFill>
                  <a:srgbClr val="002060"/>
                </a:solidFill>
              </a:rPr>
              <a:t>Schedule/Intermittent FMLA </a:t>
            </a:r>
            <a:endParaRPr lang="en-US" b="0" dirty="0">
              <a:solidFill>
                <a:srgbClr val="002060"/>
              </a:solidFill>
            </a:endParaRPr>
          </a:p>
          <a:p>
            <a:pPr marL="457200" indent="-457200">
              <a:buFont typeface="Wingdings" panose="05000000000000000000" pitchFamily="2" charset="2"/>
              <a:buChar char="§"/>
            </a:pPr>
            <a:r>
              <a:rPr lang="en-US" b="0" dirty="0">
                <a:solidFill>
                  <a:srgbClr val="002060"/>
                </a:solidFill>
              </a:rPr>
              <a:t>On-site Mentoring</a:t>
            </a:r>
          </a:p>
          <a:p>
            <a:pPr marL="457200" indent="-457200">
              <a:buFont typeface="Wingdings" panose="05000000000000000000" pitchFamily="2" charset="2"/>
              <a:buChar char="§"/>
            </a:pPr>
            <a:r>
              <a:rPr lang="en-US" b="0" dirty="0" smtClean="0">
                <a:solidFill>
                  <a:srgbClr val="002060"/>
                </a:solidFill>
              </a:rPr>
              <a:t>Supervisory </a:t>
            </a:r>
            <a:r>
              <a:rPr lang="en-US" b="0" dirty="0">
                <a:solidFill>
                  <a:srgbClr val="002060"/>
                </a:solidFill>
              </a:rPr>
              <a:t>Methods</a:t>
            </a:r>
          </a:p>
          <a:p>
            <a:pPr marL="457200" indent="-457200">
              <a:buFont typeface="Wingdings" panose="05000000000000000000" pitchFamily="2" charset="2"/>
              <a:buChar char="§"/>
            </a:pPr>
            <a:r>
              <a:rPr lang="en-US" b="0" dirty="0">
                <a:solidFill>
                  <a:srgbClr val="002060"/>
                </a:solidFill>
              </a:rPr>
              <a:t>Support Animal</a:t>
            </a:r>
          </a:p>
          <a:p>
            <a:pPr eaLnBrk="1" hangingPunct="1"/>
            <a:endParaRPr lang="en-US" altLang="en-US" sz="2800" dirty="0" smtClean="0"/>
          </a:p>
        </p:txBody>
      </p:sp>
      <p:sp>
        <p:nvSpPr>
          <p:cNvPr id="3174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21D988-D7A8-4893-B8DA-441FDE49CE75}" type="slidenum">
              <a:rPr lang="en-US" altLang="en-US" sz="1400" smtClean="0">
                <a:solidFill>
                  <a:srgbClr val="FFFFFF"/>
                </a:solidFill>
              </a:rPr>
              <a:pPr>
                <a:spcBef>
                  <a:spcPct val="0"/>
                </a:spcBef>
                <a:buFontTx/>
                <a:buNone/>
              </a:pPr>
              <a:t>17</a:t>
            </a:fld>
            <a:endParaRPr lang="en-US" altLang="en-US" sz="1400" smtClean="0">
              <a:solidFill>
                <a:srgbClr val="FFFFFF"/>
              </a:solidFill>
            </a:endParaRPr>
          </a:p>
        </p:txBody>
      </p:sp>
    </p:spTree>
    <p:extLst>
      <p:ext uri="{BB962C8B-B14F-4D97-AF65-F5344CB8AC3E}">
        <p14:creationId xmlns:p14="http://schemas.microsoft.com/office/powerpoint/2010/main" val="3753087708"/>
      </p:ext>
    </p:extLst>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Opioid Addiction and Accommodations </a:t>
            </a:r>
          </a:p>
        </p:txBody>
      </p:sp>
      <p:sp>
        <p:nvSpPr>
          <p:cNvPr id="88069" name="Content Placeholder 1"/>
          <p:cNvSpPr>
            <a:spLocks noGrp="1"/>
          </p:cNvSpPr>
          <p:nvPr>
            <p:ph idx="1"/>
          </p:nvPr>
        </p:nvSpPr>
        <p:spPr/>
        <p:txBody>
          <a:bodyPr anchor="ctr"/>
          <a:lstStyle/>
          <a:p>
            <a:pPr algn="ctr"/>
            <a:r>
              <a:rPr lang="en-US" sz="3600" dirty="0" smtClean="0"/>
              <a:t>Confidentiality </a:t>
            </a:r>
            <a:r>
              <a:rPr lang="en-US" sz="3600" dirty="0"/>
              <a:t>of Medical </a:t>
            </a:r>
            <a:r>
              <a:rPr lang="en-US" sz="3600" dirty="0" smtClean="0"/>
              <a:t>Information</a:t>
            </a:r>
            <a:endParaRPr lang="en-US" altLang="en-US"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18</a:t>
            </a:fld>
            <a:endParaRPr lang="en-US" altLang="en-US" sz="1400" smtClean="0">
              <a:solidFill>
                <a:srgbClr val="FFFFFF"/>
              </a:solidFill>
            </a:endParaRPr>
          </a:p>
        </p:txBody>
      </p:sp>
    </p:spTree>
    <p:extLst>
      <p:ext uri="{BB962C8B-B14F-4D97-AF65-F5344CB8AC3E}">
        <p14:creationId xmlns:p14="http://schemas.microsoft.com/office/powerpoint/2010/main" val="1151146770"/>
      </p:ext>
    </p:extLst>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Confidentiality  </a:t>
            </a:r>
            <a:endParaRPr lang="en-US" dirty="0"/>
          </a:p>
        </p:txBody>
      </p:sp>
      <p:sp>
        <p:nvSpPr>
          <p:cNvPr id="3" name="Content Placeholder 2"/>
          <p:cNvSpPr>
            <a:spLocks noGrp="1"/>
          </p:cNvSpPr>
          <p:nvPr>
            <p:ph idx="1"/>
          </p:nvPr>
        </p:nvSpPr>
        <p:spPr/>
        <p:txBody>
          <a:bodyPr>
            <a:normAutofit fontScale="92500" lnSpcReduction="10000"/>
          </a:bodyPr>
          <a:lstStyle/>
          <a:p>
            <a:pPr marL="0" indent="0"/>
            <a:r>
              <a:rPr lang="en-US" b="0" dirty="0"/>
              <a:t>All personnel must respect employee confidentiality. Ensuring the confidentiality of all medical information obtained in connection with a request for reasonable accommodation, as well as the confidentiality of all associated communications during the interactive process, is required by federal law</a:t>
            </a:r>
            <a:r>
              <a:rPr lang="en-US" b="0" dirty="0" smtClean="0"/>
              <a:t>.</a:t>
            </a:r>
          </a:p>
          <a:p>
            <a:pPr marL="0" indent="0"/>
            <a:endParaRPr lang="en-US" b="0" dirty="0"/>
          </a:p>
          <a:p>
            <a:pPr marL="0" indent="0"/>
            <a:r>
              <a:rPr lang="en-US" b="0" dirty="0"/>
              <a:t>All documentation must be kept in a file separate from an individual’s personnel file. Non-medical information obtained during this process is shared on an as-needed basis with those involved in providing a reasonable accommodation</a:t>
            </a:r>
            <a:r>
              <a:rPr lang="en-US" b="0" dirty="0" smtClean="0"/>
              <a:t>.</a:t>
            </a:r>
            <a:endParaRPr lang="en-US" dirty="0"/>
          </a:p>
        </p:txBody>
      </p:sp>
      <p:sp>
        <p:nvSpPr>
          <p:cNvPr id="993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FD80AE5-F2DA-4333-A1E9-78C3B3CC94CA}" type="slidenum">
              <a:rPr lang="en-US" altLang="en-US" sz="1400" smtClean="0">
                <a:solidFill>
                  <a:srgbClr val="FFFFFF"/>
                </a:solidFill>
              </a:rPr>
              <a:pPr>
                <a:spcBef>
                  <a:spcPct val="0"/>
                </a:spcBef>
                <a:buFontTx/>
                <a:buNone/>
              </a:pPr>
              <a:t>19</a:t>
            </a:fld>
            <a:endParaRPr lang="en-US" altLang="en-US" sz="1400" smtClean="0">
              <a:solidFill>
                <a:srgbClr val="FFFFFF"/>
              </a:solidFill>
            </a:endParaRPr>
          </a:p>
        </p:txBody>
      </p:sp>
    </p:spTree>
    <p:extLst>
      <p:ext uri="{BB962C8B-B14F-4D97-AF65-F5344CB8AC3E}">
        <p14:creationId xmlns:p14="http://schemas.microsoft.com/office/powerpoint/2010/main" val="3969220738"/>
      </p:ext>
    </p:extLst>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Opioid Addiction and Accommodations </a:t>
            </a:r>
          </a:p>
        </p:txBody>
      </p:sp>
      <p:sp>
        <p:nvSpPr>
          <p:cNvPr id="88069" name="Content Placeholder 1"/>
          <p:cNvSpPr>
            <a:spLocks noGrp="1"/>
          </p:cNvSpPr>
          <p:nvPr>
            <p:ph idx="1"/>
          </p:nvPr>
        </p:nvSpPr>
        <p:spPr/>
        <p:txBody>
          <a:bodyPr/>
          <a:lstStyle/>
          <a:p>
            <a:pPr marL="0" indent="0"/>
            <a:r>
              <a:rPr lang="en-US" dirty="0" smtClean="0"/>
              <a:t>Issues </a:t>
            </a:r>
            <a:r>
              <a:rPr lang="en-US" dirty="0"/>
              <a:t>Covered in this Presentation</a:t>
            </a:r>
            <a:r>
              <a:rPr lang="en-US" dirty="0" smtClean="0"/>
              <a:t>:</a:t>
            </a:r>
          </a:p>
          <a:p>
            <a:pPr marL="0" indent="0"/>
            <a:endParaRPr lang="en-US" dirty="0"/>
          </a:p>
          <a:p>
            <a:pPr marL="457200" lvl="0" indent="-457200">
              <a:buFont typeface="Wingdings" panose="05000000000000000000" pitchFamily="2" charset="2"/>
              <a:buChar char="§"/>
            </a:pPr>
            <a:r>
              <a:rPr lang="en-US" b="0" dirty="0" smtClean="0"/>
              <a:t>Recognizing </a:t>
            </a:r>
            <a:r>
              <a:rPr lang="en-US" b="0" dirty="0"/>
              <a:t>an Accommodation Request</a:t>
            </a:r>
          </a:p>
          <a:p>
            <a:pPr marL="457200" lvl="0" indent="-457200">
              <a:buFont typeface="Wingdings" panose="05000000000000000000" pitchFamily="2" charset="2"/>
              <a:buChar char="§"/>
            </a:pPr>
            <a:r>
              <a:rPr lang="en-US" b="0" dirty="0"/>
              <a:t>Separating Discipline from the Accommodation Request</a:t>
            </a:r>
          </a:p>
          <a:p>
            <a:pPr marL="457200" lvl="0" indent="-457200">
              <a:buFont typeface="Wingdings" panose="05000000000000000000" pitchFamily="2" charset="2"/>
              <a:buChar char="§"/>
            </a:pPr>
            <a:r>
              <a:rPr lang="en-US" b="0" dirty="0" smtClean="0"/>
              <a:t>Opioid </a:t>
            </a:r>
            <a:r>
              <a:rPr lang="en-US" b="0" dirty="0"/>
              <a:t>Addiction as a </a:t>
            </a:r>
            <a:r>
              <a:rPr lang="en-US" b="0" dirty="0" smtClean="0"/>
              <a:t>Disability</a:t>
            </a:r>
            <a:endParaRPr lang="en-US" b="0" dirty="0"/>
          </a:p>
          <a:p>
            <a:pPr marL="457200" lvl="0" indent="-457200">
              <a:buFont typeface="Wingdings" panose="05000000000000000000" pitchFamily="2" charset="2"/>
              <a:buChar char="§"/>
            </a:pPr>
            <a:r>
              <a:rPr lang="en-US" b="0" dirty="0"/>
              <a:t>Confidentiality of Medical </a:t>
            </a:r>
            <a:r>
              <a:rPr lang="en-US" b="0" dirty="0" smtClean="0"/>
              <a:t>Information</a:t>
            </a:r>
          </a:p>
          <a:p>
            <a:pPr marL="457200" lvl="0" indent="-457200">
              <a:buFont typeface="Wingdings" panose="05000000000000000000" pitchFamily="2" charset="2"/>
              <a:buChar char="§"/>
            </a:pPr>
            <a:r>
              <a:rPr lang="en-US" b="0" dirty="0" smtClean="0"/>
              <a:t>Best Practices </a:t>
            </a:r>
            <a:endParaRPr lang="en-US" b="0" dirty="0"/>
          </a:p>
          <a:p>
            <a:pPr marL="0" indent="0">
              <a:spcAft>
                <a:spcPts val="1200"/>
              </a:spcAft>
              <a:defRPr/>
            </a:pPr>
            <a:endParaRPr lang="en-US" altLang="en-US" b="0" dirty="0" smtClean="0"/>
          </a:p>
          <a:p>
            <a:pPr marL="0" indent="0">
              <a:spcAft>
                <a:spcPts val="1200"/>
              </a:spcAft>
              <a:defRPr/>
            </a:pPr>
            <a:endParaRPr lang="en-US" altLang="en-US"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Tree>
    <p:extLst>
      <p:ext uri="{BB962C8B-B14F-4D97-AF65-F5344CB8AC3E}">
        <p14:creationId xmlns:p14="http://schemas.microsoft.com/office/powerpoint/2010/main" val="1236467510"/>
      </p:ext>
    </p:extLst>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Confidentiality</a:t>
            </a:r>
            <a:endParaRPr lang="en-US" dirty="0"/>
          </a:p>
        </p:txBody>
      </p:sp>
      <p:sp>
        <p:nvSpPr>
          <p:cNvPr id="2" name="Content Placeholder 1"/>
          <p:cNvSpPr>
            <a:spLocks noGrp="1"/>
          </p:cNvSpPr>
          <p:nvPr>
            <p:ph idx="1"/>
          </p:nvPr>
        </p:nvSpPr>
        <p:spPr/>
        <p:txBody>
          <a:bodyPr>
            <a:normAutofit/>
          </a:bodyPr>
          <a:lstStyle/>
          <a:p>
            <a:pPr marL="0" indent="0">
              <a:spcBef>
                <a:spcPts val="24"/>
              </a:spcBef>
              <a:spcAft>
                <a:spcPts val="1200"/>
              </a:spcAft>
              <a:defRPr/>
            </a:pPr>
            <a:endParaRPr lang="en-US" sz="800" dirty="0"/>
          </a:p>
          <a:p>
            <a:pPr marL="0" indent="0">
              <a:spcBef>
                <a:spcPts val="24"/>
              </a:spcBef>
              <a:spcAft>
                <a:spcPts val="1200"/>
              </a:spcAft>
              <a:defRPr/>
            </a:pPr>
            <a:r>
              <a:rPr lang="en-US" dirty="0" smtClean="0">
                <a:ea typeface="Calibri" panose="020F0502020204030204" pitchFamily="34" charset="0"/>
                <a:cs typeface="Times New Roman" panose="02020603050405020304" pitchFamily="18" charset="0"/>
              </a:rPr>
              <a:t>Script for managers when co-worker asks about another employee’s accommodation:  </a:t>
            </a:r>
            <a:endParaRPr lang="en-US" dirty="0" smtClean="0">
              <a:cs typeface="Times New Roman" panose="02020603050405020304" pitchFamily="18" charset="0"/>
            </a:endParaRPr>
          </a:p>
          <a:p>
            <a:pPr>
              <a:lnSpc>
                <a:spcPct val="107000"/>
              </a:lnSpc>
              <a:spcBef>
                <a:spcPts val="0"/>
              </a:spcBef>
              <a:spcAft>
                <a:spcPts val="1200"/>
              </a:spcAft>
              <a:buFont typeface="Wingdings" panose="05000000000000000000" pitchFamily="2" charset="2"/>
              <a:buChar char="§"/>
              <a:defRPr/>
            </a:pPr>
            <a:r>
              <a:rPr lang="en-US" sz="2400" b="0" i="1" dirty="0"/>
              <a:t>“…we look and treat employees individually and make considerations based upon good business reasons which allows for privacy of each individual</a:t>
            </a:r>
            <a:r>
              <a:rPr lang="en-US" sz="2400" b="0" i="1" dirty="0" smtClean="0"/>
              <a:t>.”</a:t>
            </a:r>
          </a:p>
          <a:p>
            <a:pPr marL="0" indent="0">
              <a:lnSpc>
                <a:spcPct val="107000"/>
              </a:lnSpc>
              <a:spcBef>
                <a:spcPts val="0"/>
              </a:spcBef>
              <a:spcAft>
                <a:spcPts val="1200"/>
              </a:spcAft>
              <a:defRPr/>
            </a:pPr>
            <a:r>
              <a:rPr lang="en-US" sz="2400" i="1" dirty="0" smtClean="0"/>
              <a:t>Or </a:t>
            </a:r>
          </a:p>
          <a:p>
            <a:pPr>
              <a:lnSpc>
                <a:spcPct val="107000"/>
              </a:lnSpc>
              <a:spcBef>
                <a:spcPts val="0"/>
              </a:spcBef>
              <a:spcAft>
                <a:spcPts val="1200"/>
              </a:spcAft>
              <a:buFont typeface="Wingdings" panose="05000000000000000000" pitchFamily="2" charset="2"/>
              <a:buChar char="§"/>
              <a:defRPr/>
            </a:pPr>
            <a:r>
              <a:rPr lang="en-US" sz="2400" b="0" dirty="0" smtClean="0"/>
              <a:t>“</a:t>
            </a:r>
            <a:r>
              <a:rPr lang="en-US" sz="2400" b="0" i="1" dirty="0" smtClean="0"/>
              <a:t>I’m </a:t>
            </a:r>
            <a:r>
              <a:rPr lang="en-US" sz="2400" b="0" i="1" dirty="0"/>
              <a:t>not going to discuss other employees with you, but if there is a reason you need to change the way you work, I’d be happy to discuss it with </a:t>
            </a:r>
            <a:r>
              <a:rPr lang="en-US" sz="2400" b="0" i="1" dirty="0" smtClean="0"/>
              <a:t>you.” </a:t>
            </a:r>
            <a:endParaRPr lang="en-US" sz="2400" b="0" dirty="0"/>
          </a:p>
          <a:p>
            <a:pPr marL="457200" indent="-457200">
              <a:spcAft>
                <a:spcPts val="1200"/>
              </a:spcAft>
              <a:buFont typeface="Wingdings" panose="05000000000000000000" pitchFamily="2" charset="2"/>
              <a:buChar char="§"/>
              <a:defRPr/>
            </a:pPr>
            <a:endParaRPr lang="en-US" sz="2400" b="0" dirty="0"/>
          </a:p>
          <a:p>
            <a:pPr marL="457200" indent="-457200">
              <a:spcAft>
                <a:spcPts val="1200"/>
              </a:spcAft>
              <a:buFont typeface="Wingdings" panose="05000000000000000000" pitchFamily="2" charset="2"/>
              <a:buChar char="§"/>
              <a:defRPr/>
            </a:pPr>
            <a:endParaRPr lang="en-US" sz="2600" dirty="0"/>
          </a:p>
          <a:p>
            <a:pPr>
              <a:defRPr/>
            </a:pPr>
            <a:endParaRPr lang="en-US" dirty="0"/>
          </a:p>
        </p:txBody>
      </p:sp>
      <p:sp>
        <p:nvSpPr>
          <p:cNvPr id="1085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024C4A3-D125-4937-AF77-5212DF60355C}" type="slidenum">
              <a:rPr lang="en-US" altLang="en-US" sz="1400" smtClean="0">
                <a:solidFill>
                  <a:srgbClr val="FFFFFF"/>
                </a:solidFill>
              </a:rPr>
              <a:pPr>
                <a:spcBef>
                  <a:spcPct val="0"/>
                </a:spcBef>
                <a:buFontTx/>
                <a:buNone/>
              </a:pPr>
              <a:t>20</a:t>
            </a:fld>
            <a:endParaRPr lang="en-US" altLang="en-US" sz="1400" smtClean="0">
              <a:solidFill>
                <a:srgbClr val="FFFFFF"/>
              </a:solidFill>
            </a:endParaRPr>
          </a:p>
        </p:txBody>
      </p:sp>
    </p:spTree>
    <p:extLst>
      <p:ext uri="{BB962C8B-B14F-4D97-AF65-F5344CB8AC3E}">
        <p14:creationId xmlns:p14="http://schemas.microsoft.com/office/powerpoint/2010/main" val="564448574"/>
      </p:ext>
    </p:extLst>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Opioid Addiction and Accommodations </a:t>
            </a:r>
          </a:p>
        </p:txBody>
      </p:sp>
      <p:sp>
        <p:nvSpPr>
          <p:cNvPr id="88069" name="Content Placeholder 1"/>
          <p:cNvSpPr>
            <a:spLocks noGrp="1"/>
          </p:cNvSpPr>
          <p:nvPr>
            <p:ph idx="1"/>
          </p:nvPr>
        </p:nvSpPr>
        <p:spPr/>
        <p:txBody>
          <a:bodyPr anchor="ctr"/>
          <a:lstStyle/>
          <a:p>
            <a:pPr algn="ctr"/>
            <a:r>
              <a:rPr lang="en-US" sz="3600" dirty="0" smtClean="0"/>
              <a:t>Best Practices</a:t>
            </a:r>
            <a:endParaRPr lang="en-US" altLang="en-US"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21</a:t>
            </a:fld>
            <a:endParaRPr lang="en-US" altLang="en-US" sz="1400" smtClean="0">
              <a:solidFill>
                <a:srgbClr val="FFFFFF"/>
              </a:solidFill>
            </a:endParaRPr>
          </a:p>
        </p:txBody>
      </p:sp>
    </p:spTree>
    <p:extLst>
      <p:ext uri="{BB962C8B-B14F-4D97-AF65-F5344CB8AC3E}">
        <p14:creationId xmlns:p14="http://schemas.microsoft.com/office/powerpoint/2010/main" val="412542010"/>
      </p:ext>
    </p:extLst>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Practices</a:t>
            </a:r>
            <a:endParaRPr lang="en-US" dirty="0"/>
          </a:p>
        </p:txBody>
      </p:sp>
      <p:sp>
        <p:nvSpPr>
          <p:cNvPr id="2" name="Content Placeholder 1"/>
          <p:cNvSpPr>
            <a:spLocks noGrp="1"/>
          </p:cNvSpPr>
          <p:nvPr>
            <p:ph idx="1"/>
          </p:nvPr>
        </p:nvSpPr>
        <p:spPr/>
        <p:txBody>
          <a:bodyPr>
            <a:normAutofit/>
          </a:bodyPr>
          <a:lstStyle/>
          <a:p>
            <a:pPr marL="457200" indent="-457200">
              <a:spcAft>
                <a:spcPts val="0"/>
              </a:spcAft>
              <a:buFont typeface="Wingdings" panose="05000000000000000000" pitchFamily="2" charset="2"/>
              <a:buChar char="§"/>
              <a:defRPr/>
            </a:pPr>
            <a:endParaRPr lang="en-US" sz="800" b="0" dirty="0" smtClean="0"/>
          </a:p>
          <a:p>
            <a:pPr marL="457200" indent="-457200">
              <a:spcAft>
                <a:spcPts val="1200"/>
              </a:spcAft>
              <a:buFont typeface="Wingdings" panose="05000000000000000000" pitchFamily="2" charset="2"/>
              <a:buChar char="§"/>
              <a:defRPr/>
            </a:pPr>
            <a:r>
              <a:rPr lang="en-US" sz="2400" b="0" dirty="0" smtClean="0"/>
              <a:t>Encourage </a:t>
            </a:r>
            <a:r>
              <a:rPr lang="en-US" sz="2400" b="0" dirty="0"/>
              <a:t>all employees to seek support and request </a:t>
            </a:r>
            <a:r>
              <a:rPr lang="en-US" sz="2400" b="0" dirty="0" smtClean="0"/>
              <a:t>accommodation </a:t>
            </a:r>
            <a:r>
              <a:rPr lang="en-US" sz="2400" b="0" dirty="0"/>
              <a:t>before performance </a:t>
            </a:r>
            <a:r>
              <a:rPr lang="en-US" sz="2400" b="0" dirty="0" smtClean="0"/>
              <a:t>suffers </a:t>
            </a:r>
          </a:p>
          <a:p>
            <a:pPr marL="457200" indent="-457200">
              <a:spcAft>
                <a:spcPts val="1200"/>
              </a:spcAft>
              <a:buFont typeface="Wingdings" panose="05000000000000000000" pitchFamily="2" charset="2"/>
              <a:buChar char="§"/>
              <a:defRPr/>
            </a:pPr>
            <a:r>
              <a:rPr lang="en-US" sz="2400" b="0" dirty="0" smtClean="0">
                <a:ea typeface="Calibri" panose="020F0502020204030204" pitchFamily="34" charset="0"/>
              </a:rPr>
              <a:t>Ask </a:t>
            </a:r>
            <a:r>
              <a:rPr lang="en-US" sz="2400" b="0" dirty="0">
                <a:ea typeface="Calibri" panose="020F0502020204030204" pitchFamily="34" charset="0"/>
              </a:rPr>
              <a:t>what can be done to support </a:t>
            </a:r>
            <a:r>
              <a:rPr lang="en-US" sz="2400" b="0" dirty="0" smtClean="0">
                <a:ea typeface="Calibri" panose="020F0502020204030204" pitchFamily="34" charset="0"/>
              </a:rPr>
              <a:t>employees in </a:t>
            </a:r>
            <a:r>
              <a:rPr lang="en-US" sz="2400" b="0" dirty="0">
                <a:ea typeface="Calibri" panose="020F0502020204030204" pitchFamily="34" charset="0"/>
              </a:rPr>
              <a:t>meeting </a:t>
            </a:r>
            <a:r>
              <a:rPr lang="en-US" sz="2400" b="0" dirty="0" smtClean="0">
                <a:ea typeface="Calibri" panose="020F0502020204030204" pitchFamily="34" charset="0"/>
              </a:rPr>
              <a:t>performance and conduct requirements</a:t>
            </a:r>
          </a:p>
          <a:p>
            <a:pPr marL="457200" indent="-457200">
              <a:spcAft>
                <a:spcPts val="1200"/>
              </a:spcAft>
              <a:buFont typeface="Wingdings" panose="05000000000000000000" pitchFamily="2" charset="2"/>
              <a:buChar char="§"/>
              <a:defRPr/>
            </a:pPr>
            <a:r>
              <a:rPr lang="en-US" sz="2400" b="0" dirty="0" smtClean="0">
                <a:ea typeface="Calibri" panose="020F0502020204030204" pitchFamily="34" charset="0"/>
              </a:rPr>
              <a:t>Provide training to all personnel on the elements of disability disclosure</a:t>
            </a:r>
            <a:endParaRPr lang="en-US" sz="2400" b="0" dirty="0">
              <a:ea typeface="Calibri" panose="020F0502020204030204" pitchFamily="34" charset="0"/>
            </a:endParaRPr>
          </a:p>
          <a:p>
            <a:pPr>
              <a:spcBef>
                <a:spcPts val="24"/>
              </a:spcBef>
              <a:spcAft>
                <a:spcPts val="1200"/>
              </a:spcAft>
              <a:buFont typeface="Wingdings" panose="05000000000000000000" pitchFamily="2" charset="2"/>
              <a:buChar char="§"/>
              <a:defRPr/>
            </a:pPr>
            <a:r>
              <a:rPr lang="en-US" sz="2400" b="0" dirty="0" smtClean="0">
                <a:ea typeface="Calibri" panose="020F0502020204030204" pitchFamily="34" charset="0"/>
                <a:cs typeface="Times New Roman" panose="02020603050405020304" pitchFamily="18" charset="0"/>
              </a:rPr>
              <a:t> Conduct </a:t>
            </a:r>
            <a:r>
              <a:rPr lang="en-US" sz="2400" b="0" dirty="0">
                <a:ea typeface="Calibri" panose="020F0502020204030204" pitchFamily="34" charset="0"/>
                <a:cs typeface="Times New Roman" panose="02020603050405020304" pitchFamily="18" charset="0"/>
              </a:rPr>
              <a:t>analysis on ADA coverage </a:t>
            </a:r>
          </a:p>
          <a:p>
            <a:pPr marL="457200" indent="-457200">
              <a:spcAft>
                <a:spcPts val="1200"/>
              </a:spcAft>
              <a:buFont typeface="Wingdings" panose="05000000000000000000" pitchFamily="2" charset="2"/>
              <a:buChar char="§"/>
              <a:defRPr/>
            </a:pPr>
            <a:r>
              <a:rPr lang="en-US" sz="2400" b="0" dirty="0" smtClean="0"/>
              <a:t>Determine policy and process </a:t>
            </a:r>
            <a:r>
              <a:rPr lang="en-US" sz="2400" b="0" dirty="0" smtClean="0"/>
              <a:t>— </a:t>
            </a:r>
            <a:r>
              <a:rPr lang="en-US" sz="2400" b="0" dirty="0" smtClean="0"/>
              <a:t>last chance agreement? </a:t>
            </a:r>
            <a:r>
              <a:rPr lang="en-US" sz="2400" b="0" dirty="0" smtClean="0"/>
              <a:t>— involving </a:t>
            </a:r>
            <a:r>
              <a:rPr lang="en-US" sz="2400" b="0" dirty="0" smtClean="0"/>
              <a:t>employees with a opioid addiction and communicate to all personnel</a:t>
            </a:r>
            <a:endParaRPr lang="en-US" sz="2400" b="0" dirty="0"/>
          </a:p>
          <a:p>
            <a:pPr marL="457200" indent="-457200">
              <a:spcAft>
                <a:spcPts val="1200"/>
              </a:spcAft>
              <a:buFont typeface="Wingdings" panose="05000000000000000000" pitchFamily="2" charset="2"/>
              <a:buChar char="§"/>
              <a:defRPr/>
            </a:pPr>
            <a:endParaRPr lang="en-US" sz="2400" b="0" dirty="0"/>
          </a:p>
          <a:p>
            <a:pPr marL="457200" indent="-457200">
              <a:spcAft>
                <a:spcPts val="1200"/>
              </a:spcAft>
              <a:buFont typeface="Wingdings" panose="05000000000000000000" pitchFamily="2" charset="2"/>
              <a:buChar char="§"/>
              <a:defRPr/>
            </a:pPr>
            <a:endParaRPr lang="en-US" sz="2600" dirty="0"/>
          </a:p>
          <a:p>
            <a:pPr>
              <a:defRPr/>
            </a:pPr>
            <a:endParaRPr lang="en-US" dirty="0"/>
          </a:p>
        </p:txBody>
      </p:sp>
      <p:sp>
        <p:nvSpPr>
          <p:cNvPr id="1085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024C4A3-D125-4937-AF77-5212DF60355C}" type="slidenum">
              <a:rPr lang="en-US" altLang="en-US" sz="1400" smtClean="0">
                <a:solidFill>
                  <a:srgbClr val="FFFFFF"/>
                </a:solidFill>
              </a:rPr>
              <a:pPr>
                <a:spcBef>
                  <a:spcPct val="0"/>
                </a:spcBef>
                <a:buFontTx/>
                <a:buNone/>
              </a:pPr>
              <a:t>22</a:t>
            </a:fld>
            <a:endParaRPr lang="en-US" altLang="en-US" sz="1400" smtClean="0">
              <a:solidFill>
                <a:srgbClr val="FFFFFF"/>
              </a:solidFill>
            </a:endParaRPr>
          </a:p>
        </p:txBody>
      </p:sp>
    </p:spTree>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Practices</a:t>
            </a:r>
            <a:endParaRPr lang="en-US" dirty="0"/>
          </a:p>
        </p:txBody>
      </p:sp>
      <p:sp>
        <p:nvSpPr>
          <p:cNvPr id="2" name="Content Placeholder 1"/>
          <p:cNvSpPr>
            <a:spLocks noGrp="1"/>
          </p:cNvSpPr>
          <p:nvPr>
            <p:ph idx="1"/>
          </p:nvPr>
        </p:nvSpPr>
        <p:spPr/>
        <p:txBody>
          <a:bodyPr>
            <a:normAutofit/>
          </a:bodyPr>
          <a:lstStyle/>
          <a:p>
            <a:pPr marL="457200" indent="-457200">
              <a:spcAft>
                <a:spcPts val="0"/>
              </a:spcAft>
              <a:buFont typeface="Wingdings" panose="05000000000000000000" pitchFamily="2" charset="2"/>
              <a:buChar char="§"/>
              <a:defRPr/>
            </a:pPr>
            <a:endParaRPr lang="en-US" sz="800" b="0" dirty="0" smtClean="0"/>
          </a:p>
          <a:p>
            <a:pPr>
              <a:spcBef>
                <a:spcPts val="24"/>
              </a:spcBef>
              <a:spcAft>
                <a:spcPts val="1200"/>
              </a:spcAft>
              <a:buFont typeface="Wingdings" panose="05000000000000000000" pitchFamily="2" charset="2"/>
              <a:buChar char="§"/>
              <a:defRPr/>
            </a:pPr>
            <a:r>
              <a:rPr lang="en-US" sz="2400" b="0" dirty="0" smtClean="0">
                <a:ea typeface="Calibri" panose="020F0502020204030204" pitchFamily="34" charset="0"/>
                <a:cs typeface="Times New Roman" panose="02020603050405020304" pitchFamily="18" charset="0"/>
              </a:rPr>
              <a:t>Know that information needed to document disability may come from various sources including addiction counselors</a:t>
            </a:r>
          </a:p>
          <a:p>
            <a:pPr>
              <a:spcBef>
                <a:spcPts val="24"/>
              </a:spcBef>
              <a:spcAft>
                <a:spcPts val="1200"/>
              </a:spcAft>
              <a:buFont typeface="Wingdings" panose="05000000000000000000" pitchFamily="2" charset="2"/>
              <a:buChar char="§"/>
              <a:defRPr/>
            </a:pPr>
            <a:r>
              <a:rPr lang="en-US" sz="2400" b="0" dirty="0" smtClean="0">
                <a:ea typeface="Calibri" panose="020F0502020204030204" pitchFamily="34" charset="0"/>
                <a:cs typeface="Times New Roman" panose="02020603050405020304" pitchFamily="18" charset="0"/>
              </a:rPr>
              <a:t>Postpone performance warning if there is recognition of a disclosure and request for accommodation </a:t>
            </a:r>
          </a:p>
          <a:p>
            <a:pPr>
              <a:lnSpc>
                <a:spcPct val="107000"/>
              </a:lnSpc>
              <a:spcBef>
                <a:spcPts val="0"/>
              </a:spcBef>
              <a:spcAft>
                <a:spcPts val="1200"/>
              </a:spcAft>
              <a:buFont typeface="Wingdings" panose="05000000000000000000" pitchFamily="2" charset="2"/>
              <a:buChar char="§"/>
              <a:defRPr/>
            </a:pPr>
            <a:r>
              <a:rPr lang="en-US" sz="2400" b="0" dirty="0" smtClean="0">
                <a:ea typeface="Calibri" panose="020F0502020204030204" pitchFamily="34" charset="0"/>
                <a:cs typeface="Times New Roman" panose="02020603050405020304" pitchFamily="18" charset="0"/>
              </a:rPr>
              <a:t>Do </a:t>
            </a:r>
            <a:r>
              <a:rPr lang="en-US" sz="2400" b="0" dirty="0">
                <a:ea typeface="Calibri" panose="020F0502020204030204" pitchFamily="34" charset="0"/>
                <a:cs typeface="Times New Roman" panose="02020603050405020304" pitchFamily="18" charset="0"/>
              </a:rPr>
              <a:t>not use staff morale or fear that other employees will request accommodations as a reason to deny accommodation for an employee with a disability</a:t>
            </a:r>
          </a:p>
          <a:p>
            <a:pPr>
              <a:lnSpc>
                <a:spcPct val="107000"/>
              </a:lnSpc>
              <a:spcBef>
                <a:spcPts val="0"/>
              </a:spcBef>
              <a:spcAft>
                <a:spcPts val="1200"/>
              </a:spcAft>
              <a:buFont typeface="Wingdings" panose="05000000000000000000" pitchFamily="2" charset="2"/>
              <a:buChar char="§"/>
              <a:defRPr/>
            </a:pPr>
            <a:r>
              <a:rPr lang="en-US" sz="2400" b="0" dirty="0" smtClean="0">
                <a:cs typeface="Times New Roman" panose="02020603050405020304" pitchFamily="18" charset="0"/>
              </a:rPr>
              <a:t>Ensure </a:t>
            </a:r>
            <a:r>
              <a:rPr lang="en-US" sz="2400" b="0" dirty="0">
                <a:cs typeface="Times New Roman" panose="02020603050405020304" pitchFamily="18" charset="0"/>
              </a:rPr>
              <a:t>managers feel supported in the accommodation process enabling them to implement effective </a:t>
            </a:r>
            <a:r>
              <a:rPr lang="en-US" sz="2400" b="0" dirty="0" smtClean="0">
                <a:cs typeface="Times New Roman" panose="02020603050405020304" pitchFamily="18" charset="0"/>
              </a:rPr>
              <a:t>accommodations</a:t>
            </a:r>
          </a:p>
          <a:p>
            <a:pPr>
              <a:lnSpc>
                <a:spcPct val="107000"/>
              </a:lnSpc>
              <a:spcBef>
                <a:spcPts val="0"/>
              </a:spcBef>
              <a:spcAft>
                <a:spcPts val="1200"/>
              </a:spcAft>
              <a:buFont typeface="Wingdings" panose="05000000000000000000" pitchFamily="2" charset="2"/>
              <a:buChar char="§"/>
              <a:defRPr/>
            </a:pPr>
            <a:endParaRPr lang="en-US" sz="2400" dirty="0"/>
          </a:p>
          <a:p>
            <a:pPr marL="457200" indent="-457200">
              <a:spcAft>
                <a:spcPts val="1200"/>
              </a:spcAft>
              <a:buFont typeface="Wingdings" panose="05000000000000000000" pitchFamily="2" charset="2"/>
              <a:buChar char="§"/>
              <a:defRPr/>
            </a:pPr>
            <a:endParaRPr lang="en-US" sz="2400" b="0" dirty="0"/>
          </a:p>
          <a:p>
            <a:pPr marL="457200" indent="-457200">
              <a:spcAft>
                <a:spcPts val="1200"/>
              </a:spcAft>
              <a:buFont typeface="Wingdings" panose="05000000000000000000" pitchFamily="2" charset="2"/>
              <a:buChar char="§"/>
              <a:defRPr/>
            </a:pPr>
            <a:endParaRPr lang="en-US" sz="2600" dirty="0"/>
          </a:p>
          <a:p>
            <a:pPr>
              <a:defRPr/>
            </a:pPr>
            <a:endParaRPr lang="en-US" dirty="0"/>
          </a:p>
        </p:txBody>
      </p:sp>
      <p:sp>
        <p:nvSpPr>
          <p:cNvPr id="1085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024C4A3-D125-4937-AF77-5212DF60355C}" type="slidenum">
              <a:rPr lang="en-US" altLang="en-US" sz="1400" smtClean="0">
                <a:solidFill>
                  <a:srgbClr val="FFFFFF"/>
                </a:solidFill>
              </a:rPr>
              <a:pPr>
                <a:spcBef>
                  <a:spcPct val="0"/>
                </a:spcBef>
                <a:buFontTx/>
                <a:buNone/>
              </a:pPr>
              <a:t>23</a:t>
            </a:fld>
            <a:endParaRPr lang="en-US" altLang="en-US" sz="1400" smtClean="0">
              <a:solidFill>
                <a:srgbClr val="FFFFFF"/>
              </a:solidFill>
            </a:endParaRPr>
          </a:p>
        </p:txBody>
      </p:sp>
    </p:spTree>
    <p:extLst>
      <p:ext uri="{BB962C8B-B14F-4D97-AF65-F5344CB8AC3E}">
        <p14:creationId xmlns:p14="http://schemas.microsoft.com/office/powerpoint/2010/main" val="1794359122"/>
      </p:ext>
    </p:extLst>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Best Practices</a:t>
            </a:r>
            <a:endParaRPr lang="en-US" dirty="0"/>
          </a:p>
        </p:txBody>
      </p:sp>
      <p:sp>
        <p:nvSpPr>
          <p:cNvPr id="2" name="Content Placeholder 1"/>
          <p:cNvSpPr>
            <a:spLocks noGrp="1"/>
          </p:cNvSpPr>
          <p:nvPr>
            <p:ph idx="1"/>
          </p:nvPr>
        </p:nvSpPr>
        <p:spPr/>
        <p:txBody>
          <a:bodyPr/>
          <a:lstStyle/>
          <a:p>
            <a:pPr marL="457200" indent="-457200">
              <a:spcAft>
                <a:spcPts val="0"/>
              </a:spcAft>
              <a:buFont typeface="Wingdings" panose="05000000000000000000" pitchFamily="2" charset="2"/>
              <a:buChar char="§"/>
              <a:defRPr/>
            </a:pPr>
            <a:endParaRPr lang="en-US" sz="800" b="0" dirty="0" smtClean="0"/>
          </a:p>
          <a:p>
            <a:pPr>
              <a:spcBef>
                <a:spcPts val="0"/>
              </a:spcBef>
              <a:spcAft>
                <a:spcPts val="600"/>
              </a:spcAft>
              <a:buFont typeface="Wingdings" panose="05000000000000000000" pitchFamily="2" charset="2"/>
              <a:buChar char="§"/>
              <a:defRPr/>
            </a:pPr>
            <a:r>
              <a:rPr lang="en-US" sz="2400" b="0" dirty="0">
                <a:ea typeface="Calibri" panose="020F0502020204030204" pitchFamily="34" charset="0"/>
                <a:cs typeface="Times New Roman" panose="02020603050405020304" pitchFamily="18" charset="0"/>
              </a:rPr>
              <a:t>Keep disability and </a:t>
            </a:r>
            <a:r>
              <a:rPr lang="en-US" sz="2400" b="0" dirty="0" smtClean="0">
                <a:ea typeface="Calibri" panose="020F0502020204030204" pitchFamily="34" charset="0"/>
                <a:cs typeface="Times New Roman" panose="02020603050405020304" pitchFamily="18" charset="0"/>
              </a:rPr>
              <a:t>accommodation-related </a:t>
            </a:r>
            <a:r>
              <a:rPr lang="en-US" sz="2400" b="0" dirty="0" smtClean="0">
                <a:ea typeface="Calibri" panose="020F0502020204030204" pitchFamily="34" charset="0"/>
                <a:cs typeface="Times New Roman" panose="02020603050405020304" pitchFamily="18" charset="0"/>
              </a:rPr>
              <a:t/>
            </a:r>
            <a:br>
              <a:rPr lang="en-US" sz="2400" b="0" dirty="0" smtClean="0">
                <a:ea typeface="Calibri" panose="020F0502020204030204" pitchFamily="34" charset="0"/>
                <a:cs typeface="Times New Roman" panose="02020603050405020304" pitchFamily="18" charset="0"/>
              </a:rPr>
            </a:br>
            <a:r>
              <a:rPr lang="en-US" sz="2400" b="0" dirty="0" smtClean="0">
                <a:ea typeface="Calibri" panose="020F0502020204030204" pitchFamily="34" charset="0"/>
                <a:cs typeface="Times New Roman" panose="02020603050405020304" pitchFamily="18" charset="0"/>
              </a:rPr>
              <a:t>information confidential</a:t>
            </a:r>
            <a:endParaRPr lang="en-US" sz="2400" b="0" i="1" dirty="0" smtClean="0">
              <a:ea typeface="Calibri" panose="020F0502020204030204" pitchFamily="34" charset="0"/>
              <a:cs typeface="Times New Roman" panose="02020603050405020304" pitchFamily="18" charset="0"/>
            </a:endParaRPr>
          </a:p>
        </p:txBody>
      </p:sp>
      <p:sp>
        <p:nvSpPr>
          <p:cNvPr id="1116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46B7BE5-9D61-4AE0-B1FF-A0E0E53949FD}" type="slidenum">
              <a:rPr lang="en-US" altLang="en-US" sz="1400" smtClean="0">
                <a:solidFill>
                  <a:srgbClr val="FFFFFF"/>
                </a:solidFill>
              </a:rPr>
              <a:pPr>
                <a:spcBef>
                  <a:spcPct val="0"/>
                </a:spcBef>
                <a:buFontTx/>
                <a:buNone/>
              </a:pPr>
              <a:t>24</a:t>
            </a:fld>
            <a:endParaRPr lang="en-US" altLang="en-US" sz="1400" smtClean="0">
              <a:solidFill>
                <a:srgbClr val="FFFFFF"/>
              </a:solidFill>
            </a:endParaRPr>
          </a:p>
        </p:txBody>
      </p:sp>
      <p:sp>
        <p:nvSpPr>
          <p:cNvPr id="3" name="TextBox 2" descr="Made a business decision for personal reasons and does not discuss employees' personal information with others&#10;"/>
          <p:cNvSpPr txBox="1"/>
          <p:nvPr/>
        </p:nvSpPr>
        <p:spPr>
          <a:xfrm>
            <a:off x="1330325" y="2959100"/>
            <a:ext cx="3078163" cy="294322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indent="-114300" algn="ctr">
              <a:lnSpc>
                <a:spcPct val="107000"/>
              </a:lnSpc>
              <a:spcBef>
                <a:spcPts val="0"/>
              </a:spcBef>
              <a:spcAft>
                <a:spcPts val="800"/>
              </a:spcAft>
              <a:defRPr/>
            </a:pPr>
            <a:r>
              <a:rPr lang="en-US" sz="2400" i="1" dirty="0">
                <a:solidFill>
                  <a:srgbClr val="002C5F"/>
                </a:solidFill>
              </a:rPr>
              <a:t>Made a business decision for personal reasons and do not discuss employees' personal information with others</a:t>
            </a:r>
          </a:p>
          <a:p>
            <a:pPr indent="-114300" algn="ctr">
              <a:lnSpc>
                <a:spcPct val="107000"/>
              </a:lnSpc>
              <a:spcBef>
                <a:spcPts val="0"/>
              </a:spcBef>
              <a:spcAft>
                <a:spcPts val="800"/>
              </a:spcAft>
              <a:defRPr/>
            </a:pPr>
            <a:endParaRPr lang="en-US" sz="2400" i="1" dirty="0">
              <a:solidFill>
                <a:srgbClr val="002C5F"/>
              </a:solidFill>
            </a:endParaRPr>
          </a:p>
        </p:txBody>
      </p:sp>
      <p:sp>
        <p:nvSpPr>
          <p:cNvPr id="6" name="TextBox 5" descr="Let employees know who to contact if there is a need for a modification at work due to a personal reason, so the issue can be addressed privately&#10;"/>
          <p:cNvSpPr txBox="1"/>
          <p:nvPr/>
        </p:nvSpPr>
        <p:spPr>
          <a:xfrm>
            <a:off x="4900613" y="2813050"/>
            <a:ext cx="3097212" cy="323532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107000"/>
              </a:lnSpc>
              <a:spcBef>
                <a:spcPts val="0"/>
              </a:spcBef>
              <a:spcAft>
                <a:spcPts val="800"/>
              </a:spcAft>
              <a:defRPr/>
            </a:pPr>
            <a:r>
              <a:rPr lang="en-US" sz="2400" i="1" dirty="0">
                <a:solidFill>
                  <a:srgbClr val="002C5F"/>
                </a:solidFill>
                <a:ea typeface="Calibri" panose="020F0502020204030204" pitchFamily="34" charset="0"/>
              </a:rPr>
              <a:t>Let employees know who to contact if there is a need for a modification at work due to a personal reason, so the issue can be addressed privately</a:t>
            </a:r>
          </a:p>
        </p:txBody>
      </p:sp>
      <p:pic>
        <p:nvPicPr>
          <p:cNvPr id="111623" name="Picture 3" descr="confidential"/>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12556" y="2011680"/>
            <a:ext cx="247332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Practices to Avoid </a:t>
            </a:r>
            <a:endParaRPr lang="en-US" dirty="0"/>
          </a:p>
        </p:txBody>
      </p:sp>
      <p:sp>
        <p:nvSpPr>
          <p:cNvPr id="105474" name="Content Placeholder 6"/>
          <p:cNvSpPr>
            <a:spLocks noGrp="1"/>
          </p:cNvSpPr>
          <p:nvPr>
            <p:ph sz="half" idx="1"/>
          </p:nvPr>
        </p:nvSpPr>
        <p:spPr>
          <a:xfrm>
            <a:off x="914400" y="1500326"/>
            <a:ext cx="3733800" cy="4824274"/>
          </a:xfrm>
        </p:spPr>
        <p:txBody>
          <a:bodyPr/>
          <a:lstStyle/>
          <a:p>
            <a:pPr marL="346075" indent="-346075">
              <a:spcBef>
                <a:spcPts val="0"/>
              </a:spcBef>
              <a:spcAft>
                <a:spcPts val="1200"/>
              </a:spcAft>
              <a:buFont typeface="Wingdings" panose="05000000000000000000" pitchFamily="2" charset="2"/>
              <a:buChar char="§"/>
            </a:pPr>
            <a:r>
              <a:rPr lang="en-US" altLang="en-US" sz="2100" b="0" dirty="0" smtClean="0"/>
              <a:t>Failing to establish expectations/standards at </a:t>
            </a:r>
            <a:r>
              <a:rPr lang="en-US" altLang="en-US" sz="2100" b="0" dirty="0" smtClean="0"/>
              <a:t>outset </a:t>
            </a:r>
            <a:r>
              <a:rPr lang="en-US" altLang="en-US" sz="2100" b="0" dirty="0" smtClean="0"/>
              <a:t>and not in writing</a:t>
            </a:r>
          </a:p>
          <a:p>
            <a:pPr marL="346075" indent="-346075">
              <a:spcBef>
                <a:spcPts val="0"/>
              </a:spcBef>
              <a:spcAft>
                <a:spcPts val="1200"/>
              </a:spcAft>
              <a:buFont typeface="Wingdings" panose="05000000000000000000" pitchFamily="2" charset="2"/>
              <a:buChar char="§"/>
            </a:pPr>
            <a:r>
              <a:rPr lang="en-US" altLang="en-US" sz="2100" b="0" dirty="0" smtClean="0"/>
              <a:t>Applying standards </a:t>
            </a:r>
            <a:r>
              <a:rPr lang="en-US" altLang="en-US" sz="2100" b="0" dirty="0" smtClean="0"/>
              <a:t>haphazardly </a:t>
            </a:r>
            <a:r>
              <a:rPr lang="en-US" altLang="en-US" sz="2100" b="0" dirty="0" smtClean="0"/>
              <a:t>as opposed to uniformly and consistently </a:t>
            </a:r>
          </a:p>
          <a:p>
            <a:pPr marL="346075" indent="-346075">
              <a:spcBef>
                <a:spcPts val="0"/>
              </a:spcBef>
              <a:spcAft>
                <a:spcPts val="1200"/>
              </a:spcAft>
              <a:buFont typeface="Wingdings" panose="05000000000000000000" pitchFamily="2" charset="2"/>
              <a:buChar char="§"/>
            </a:pPr>
            <a:r>
              <a:rPr lang="en-US" altLang="en-US" sz="2100" b="0" dirty="0" smtClean="0"/>
              <a:t>Neglecting to apply standards to employees with disabilities</a:t>
            </a:r>
          </a:p>
          <a:p>
            <a:pPr marL="346075" indent="-346075">
              <a:spcBef>
                <a:spcPts val="0"/>
              </a:spcBef>
              <a:spcAft>
                <a:spcPts val="1200"/>
              </a:spcAft>
              <a:buFont typeface="Wingdings" panose="05000000000000000000" pitchFamily="2" charset="2"/>
              <a:buChar char="§"/>
            </a:pPr>
            <a:r>
              <a:rPr lang="en-US" altLang="en-US" sz="2100" b="0" dirty="0" smtClean="0"/>
              <a:t>Failing to document performance/conduct issues </a:t>
            </a:r>
            <a:r>
              <a:rPr lang="en-US" altLang="en-US" sz="2100" b="0" dirty="0" smtClean="0"/>
              <a:t>early </a:t>
            </a:r>
            <a:r>
              <a:rPr lang="en-US" altLang="en-US" sz="2100" b="0" i="1" dirty="0" smtClean="0"/>
              <a:t>or ever</a:t>
            </a:r>
          </a:p>
        </p:txBody>
      </p:sp>
      <p:sp>
        <p:nvSpPr>
          <p:cNvPr id="105475" name="Content Placeholder 1"/>
          <p:cNvSpPr>
            <a:spLocks noGrp="1"/>
          </p:cNvSpPr>
          <p:nvPr>
            <p:ph sz="half" idx="2"/>
          </p:nvPr>
        </p:nvSpPr>
        <p:spPr>
          <a:xfrm>
            <a:off x="4648200" y="1500326"/>
            <a:ext cx="3886200" cy="4824274"/>
          </a:xfrm>
        </p:spPr>
        <p:txBody>
          <a:bodyPr/>
          <a:lstStyle/>
          <a:p>
            <a:pPr marL="346075" indent="-346075">
              <a:spcBef>
                <a:spcPts val="0"/>
              </a:spcBef>
              <a:spcAft>
                <a:spcPts val="1200"/>
              </a:spcAft>
              <a:buFont typeface="Wingdings" panose="05000000000000000000" pitchFamily="2" charset="2"/>
              <a:buChar char="§"/>
            </a:pPr>
            <a:r>
              <a:rPr lang="en-US" altLang="en-US" sz="2200" b="0" dirty="0" smtClean="0"/>
              <a:t>Not recognizing disclosure/reasonable accommodation request </a:t>
            </a:r>
            <a:br>
              <a:rPr lang="en-US" altLang="en-US" sz="2200" b="0" dirty="0" smtClean="0"/>
            </a:br>
            <a:r>
              <a:rPr lang="en-US" altLang="en-US" sz="2200" b="0" dirty="0" smtClean="0"/>
              <a:t>in the context of performance management</a:t>
            </a:r>
          </a:p>
          <a:p>
            <a:pPr marL="346075" indent="-346075">
              <a:spcBef>
                <a:spcPts val="0"/>
              </a:spcBef>
              <a:spcAft>
                <a:spcPts val="1200"/>
              </a:spcAft>
              <a:buFont typeface="Wingdings" panose="05000000000000000000" pitchFamily="2" charset="2"/>
              <a:buChar char="§"/>
            </a:pPr>
            <a:r>
              <a:rPr lang="en-US" altLang="en-US" sz="2200" b="0" dirty="0" smtClean="0"/>
              <a:t>Failing to engage in the interactive process in response to disability disclosure/RA request</a:t>
            </a:r>
          </a:p>
          <a:p>
            <a:pPr marL="346075" indent="-346075">
              <a:spcBef>
                <a:spcPts val="0"/>
              </a:spcBef>
              <a:spcAft>
                <a:spcPts val="1200"/>
              </a:spcAft>
              <a:buFont typeface="Wingdings" panose="05000000000000000000" pitchFamily="2" charset="2"/>
              <a:buChar char="§"/>
            </a:pPr>
            <a:r>
              <a:rPr lang="en-US" altLang="en-US" sz="2200" b="0" dirty="0" smtClean="0"/>
              <a:t>Disregarding the need to provide accommodations in support of performance improvement</a:t>
            </a:r>
            <a:endParaRPr lang="en-US" altLang="en-US" sz="2200" dirty="0" smtClean="0"/>
          </a:p>
        </p:txBody>
      </p:sp>
      <p:sp>
        <p:nvSpPr>
          <p:cNvPr id="1054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7269108-A83E-4780-9E0C-88C088E1258F}" type="slidenum">
              <a:rPr lang="en-US" altLang="en-US" sz="1400" smtClean="0">
                <a:solidFill>
                  <a:srgbClr val="FFFFFF"/>
                </a:solidFill>
              </a:rPr>
              <a:pPr>
                <a:spcBef>
                  <a:spcPct val="0"/>
                </a:spcBef>
                <a:buFontTx/>
                <a:buNone/>
              </a:pPr>
              <a:t>25</a:t>
            </a:fld>
            <a:endParaRPr lang="en-US" altLang="en-US" sz="1400" smtClean="0">
              <a:solidFill>
                <a:srgbClr val="FFFFFF"/>
              </a:solidFill>
            </a:endParaRPr>
          </a:p>
        </p:txBody>
      </p:sp>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JAN </a:t>
            </a:r>
            <a:r>
              <a:rPr lang="en-US" dirty="0" smtClean="0">
                <a:solidFill>
                  <a:schemeClr val="tx2">
                    <a:lumMod val="75000"/>
                  </a:schemeClr>
                </a:solidFill>
              </a:rPr>
              <a:t>Resources</a:t>
            </a:r>
            <a:endParaRPr lang="en-US" dirty="0"/>
          </a:p>
        </p:txBody>
      </p:sp>
      <p:sp>
        <p:nvSpPr>
          <p:cNvPr id="82946" name="Content Placeholder 2"/>
          <p:cNvSpPr>
            <a:spLocks noGrp="1"/>
          </p:cNvSpPr>
          <p:nvPr>
            <p:ph sz="half" idx="1"/>
          </p:nvPr>
        </p:nvSpPr>
        <p:spPr/>
        <p:txBody>
          <a:bodyPr/>
          <a:lstStyle/>
          <a:p>
            <a:pPr marL="346075" indent="-346075" eaLnBrk="1" hangingPunct="1">
              <a:spcAft>
                <a:spcPts val="600"/>
              </a:spcAft>
              <a:buFont typeface="Wingdings" panose="05000000000000000000" pitchFamily="2" charset="2"/>
              <a:buChar char="§"/>
            </a:pPr>
            <a:r>
              <a:rPr lang="en-US" altLang="en-US" sz="2600" b="0" dirty="0" smtClean="0"/>
              <a:t>Expert consultation</a:t>
            </a:r>
          </a:p>
          <a:p>
            <a:pPr marL="739775" lvl="1" indent="-282575" eaLnBrk="1" hangingPunct="1">
              <a:spcAft>
                <a:spcPts val="600"/>
              </a:spcAft>
            </a:pPr>
            <a:r>
              <a:rPr lang="en-US" altLang="en-US" sz="2600" dirty="0" smtClean="0">
                <a:hlinkClick r:id="rId3"/>
              </a:rPr>
              <a:t>AskJAN.org</a:t>
            </a:r>
            <a:endParaRPr lang="en-US" altLang="en-US" sz="2600" dirty="0" smtClean="0"/>
          </a:p>
          <a:p>
            <a:pPr marL="739775" lvl="1" indent="-282575" eaLnBrk="1" hangingPunct="1">
              <a:spcAft>
                <a:spcPts val="600"/>
              </a:spcAft>
            </a:pPr>
            <a:r>
              <a:rPr lang="en-US" altLang="en-US" sz="2600" dirty="0" smtClean="0"/>
              <a:t>800.526.7234 or  877.781.9403 (TTY)</a:t>
            </a:r>
          </a:p>
          <a:p>
            <a:pPr marL="739775" lvl="1" indent="-282575" eaLnBrk="1" hangingPunct="1"/>
            <a:r>
              <a:rPr lang="en-US" altLang="en-US" sz="2600" dirty="0" smtClean="0"/>
              <a:t>Chat, JAN on Demand, Skype, Text, Social Media</a:t>
            </a:r>
          </a:p>
          <a:p>
            <a:pPr marL="346075" indent="-346075" eaLnBrk="1" hangingPunct="1">
              <a:spcAft>
                <a:spcPts val="600"/>
              </a:spcAft>
              <a:buFont typeface="Wingdings" panose="05000000000000000000" pitchFamily="2" charset="2"/>
              <a:buChar char="§"/>
            </a:pPr>
            <a:r>
              <a:rPr lang="en-US" altLang="en-US" sz="2600" b="0" dirty="0" smtClean="0"/>
              <a:t>AskJAN.org</a:t>
            </a:r>
            <a:r>
              <a:rPr lang="en-US" altLang="en-US" sz="2600" b="0" dirty="0" smtClean="0"/>
              <a:t>: A-Z, SOAR, Legal library</a:t>
            </a:r>
          </a:p>
        </p:txBody>
      </p:sp>
      <p:sp>
        <p:nvSpPr>
          <p:cNvPr id="6" name="Content Placeholder 3">
            <a:extLst>
              <a:ext uri="{FF2B5EF4-FFF2-40B4-BE49-F238E27FC236}">
                <a16:creationId xmlns:a16="http://schemas.microsoft.com/office/drawing/2014/main" id="{DF3AB07C-CEA6-473F-B69C-4152B43624D4}"/>
              </a:ext>
            </a:extLst>
          </p:cNvPr>
          <p:cNvSpPr>
            <a:spLocks noGrp="1"/>
          </p:cNvSpPr>
          <p:nvPr>
            <p:ph sz="half" idx="2"/>
          </p:nvPr>
        </p:nvSpPr>
        <p:spPr/>
        <p:txBody>
          <a:bodyPr/>
          <a:lstStyle/>
          <a:p>
            <a:pPr marL="347472" indent="-347472" eaLnBrk="1" hangingPunct="1">
              <a:spcAft>
                <a:spcPts val="600"/>
              </a:spcAft>
              <a:buFont typeface="Wingdings" panose="05000000000000000000" pitchFamily="2" charset="2"/>
              <a:buChar char="§"/>
              <a:defRPr/>
            </a:pPr>
            <a:r>
              <a:rPr lang="en-US" altLang="en-US" sz="2600" b="0" dirty="0"/>
              <a:t>JAN Training Modules and FREE Webcast Series</a:t>
            </a:r>
          </a:p>
          <a:p>
            <a:pPr marL="347472" indent="-347472" eaLnBrk="1" hangingPunct="1">
              <a:spcAft>
                <a:spcPts val="600"/>
              </a:spcAft>
              <a:buFont typeface="Wingdings" panose="05000000000000000000" pitchFamily="2" charset="2"/>
              <a:buChar char="§"/>
              <a:defRPr/>
            </a:pPr>
            <a:r>
              <a:rPr lang="en-US" altLang="en-US" sz="2600" b="0" dirty="0"/>
              <a:t>JAN Quarterly </a:t>
            </a:r>
            <a:r>
              <a:rPr lang="en-US" altLang="en-US" sz="2600" b="0" dirty="0" err="1"/>
              <a:t>Enewsletter</a:t>
            </a:r>
            <a:endParaRPr lang="en-US" altLang="en-US" sz="2600" b="0" dirty="0"/>
          </a:p>
          <a:p>
            <a:pPr marL="347472" indent="-347472" eaLnBrk="1" hangingPunct="1">
              <a:spcAft>
                <a:spcPts val="600"/>
              </a:spcAft>
              <a:buFont typeface="Wingdings" panose="05000000000000000000" pitchFamily="2" charset="2"/>
              <a:buChar char="§"/>
              <a:defRPr/>
            </a:pPr>
            <a:r>
              <a:rPr lang="en-US" altLang="en-US" sz="2600" b="0" dirty="0"/>
              <a:t>Free mobile accommodation management </a:t>
            </a:r>
            <a:r>
              <a:rPr lang="en-US" altLang="en-US" sz="2600" b="0" dirty="0" smtClean="0"/>
              <a:t>app</a:t>
            </a:r>
            <a:endParaRPr lang="en-US" altLang="en-US" sz="2600" b="0" dirty="0"/>
          </a:p>
          <a:p>
            <a:pPr marL="347472" indent="-347472" eaLnBrk="1" hangingPunct="1">
              <a:spcAft>
                <a:spcPts val="600"/>
              </a:spcAft>
              <a:buFont typeface="Wingdings" panose="05000000000000000000" pitchFamily="2" charset="2"/>
              <a:buChar char="§"/>
              <a:defRPr/>
            </a:pPr>
            <a:r>
              <a:rPr lang="en-US" altLang="en-US" sz="2600" b="0" dirty="0"/>
              <a:t>Accommodation </a:t>
            </a:r>
            <a:r>
              <a:rPr lang="en-US" altLang="en-US" sz="2600" b="0" dirty="0" smtClean="0"/>
              <a:t>Toolkit</a:t>
            </a:r>
            <a:endParaRPr lang="en-US" sz="2600" b="0" dirty="0"/>
          </a:p>
        </p:txBody>
      </p:sp>
      <p:sp>
        <p:nvSpPr>
          <p:cNvPr id="829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7E3270A-27C5-469A-81B3-908869B62C8D}" type="slidenum">
              <a:rPr lang="en-US" altLang="en-US" sz="1400" smtClean="0">
                <a:solidFill>
                  <a:srgbClr val="FFFFFF"/>
                </a:solidFill>
              </a:rPr>
              <a:pPr>
                <a:spcBef>
                  <a:spcPct val="0"/>
                </a:spcBef>
                <a:buFontTx/>
                <a:buNone/>
              </a:pPr>
              <a:t>26</a:t>
            </a:fld>
            <a:endParaRPr lang="en-US" altLang="en-US" sz="1400" smtClean="0">
              <a:solidFill>
                <a:srgbClr val="FFFFFF"/>
              </a:solidFill>
            </a:endParaRPr>
          </a:p>
        </p:txBody>
      </p:sp>
    </p:spTree>
    <p:extLst>
      <p:ext uri="{BB962C8B-B14F-4D97-AF65-F5344CB8AC3E}">
        <p14:creationId xmlns:p14="http://schemas.microsoft.com/office/powerpoint/2010/main" val="4054128022"/>
      </p:ext>
    </p:extLst>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For More </a:t>
            </a:r>
            <a:r>
              <a:rPr lang="en-US" altLang="en-US" dirty="0" smtClean="0"/>
              <a:t>Information</a:t>
            </a:r>
            <a:endParaRPr lang="en-US" dirty="0"/>
          </a:p>
        </p:txBody>
      </p:sp>
      <p:sp>
        <p:nvSpPr>
          <p:cNvPr id="84994" name="Content Placeholder 2"/>
          <p:cNvSpPr>
            <a:spLocks noGrp="1"/>
          </p:cNvSpPr>
          <p:nvPr>
            <p:ph idx="1"/>
          </p:nvPr>
        </p:nvSpPr>
        <p:spPr/>
        <p:txBody>
          <a:bodyPr/>
          <a:lstStyle/>
          <a:p>
            <a:pPr marL="0" indent="0" algn="ctr" eaLnBrk="1" hangingPunct="1"/>
            <a:r>
              <a:rPr lang="en-US" altLang="en-US" dirty="0" smtClean="0"/>
              <a:t>Contact JAN</a:t>
            </a:r>
          </a:p>
          <a:p>
            <a:pPr marL="0" indent="0" algn="ctr" eaLnBrk="1" hangingPunct="1">
              <a:spcAft>
                <a:spcPts val="300"/>
              </a:spcAft>
            </a:pPr>
            <a:r>
              <a:rPr lang="en-US" altLang="en-US" b="0" dirty="0" smtClean="0"/>
              <a:t>   </a:t>
            </a:r>
            <a:r>
              <a:rPr lang="en-US" altLang="en-US" sz="2400" b="0" dirty="0" smtClean="0"/>
              <a:t>(800) 526-7234 (V) - (877) 781-9403 (TTY)</a:t>
            </a:r>
          </a:p>
          <a:p>
            <a:pPr marL="0" indent="0" algn="ctr" eaLnBrk="1" hangingPunct="1">
              <a:spcAft>
                <a:spcPts val="300"/>
              </a:spcAft>
            </a:pPr>
            <a:r>
              <a:rPr lang="en-US" altLang="en-US" sz="2400" b="0" dirty="0" smtClean="0"/>
              <a:t>AskJAN.org</a:t>
            </a:r>
          </a:p>
          <a:p>
            <a:pPr marL="0" indent="0" algn="ctr" eaLnBrk="1" hangingPunct="1">
              <a:spcAft>
                <a:spcPts val="300"/>
              </a:spcAft>
            </a:pPr>
            <a:r>
              <a:rPr lang="en-US" altLang="en-US" sz="2400" b="0" dirty="0" smtClean="0"/>
              <a:t>jan@askjan.org</a:t>
            </a:r>
          </a:p>
          <a:p>
            <a:pPr marL="0" indent="0" algn="ctr" eaLnBrk="1" hangingPunct="1">
              <a:spcAft>
                <a:spcPts val="300"/>
              </a:spcAft>
            </a:pPr>
            <a:r>
              <a:rPr lang="pt-BR" altLang="en-US" sz="2400" b="0" dirty="0" smtClean="0"/>
              <a:t>(304) 216-8189 via Text</a:t>
            </a:r>
          </a:p>
          <a:p>
            <a:pPr marL="0" indent="0" algn="ctr" eaLnBrk="1" hangingPunct="1">
              <a:spcAft>
                <a:spcPts val="300"/>
              </a:spcAft>
            </a:pPr>
            <a:r>
              <a:rPr lang="pt-BR" altLang="en-US" sz="2400" b="0" dirty="0" smtClean="0"/>
              <a:t>janconsultants via Skype</a:t>
            </a:r>
          </a:p>
          <a:p>
            <a:pPr marL="0" indent="0" algn="ctr" eaLnBrk="1" hangingPunct="1">
              <a:spcAft>
                <a:spcPts val="300"/>
              </a:spcAft>
            </a:pPr>
            <a:endParaRPr lang="en-US" altLang="en-US" sz="2400" b="0" dirty="0" smtClean="0"/>
          </a:p>
          <a:p>
            <a:pPr marL="0" indent="0" algn="ctr" eaLnBrk="1" hangingPunct="1"/>
            <a:r>
              <a:rPr lang="en-US" altLang="en-US" sz="2400" b="0" dirty="0" smtClean="0"/>
              <a:t>Thank you for attending!</a:t>
            </a:r>
          </a:p>
          <a:p>
            <a:pPr marL="0" indent="0" algn="ctr" eaLnBrk="1" hangingPunct="1">
              <a:spcAft>
                <a:spcPts val="300"/>
              </a:spcAft>
            </a:pPr>
            <a:endParaRPr lang="en-US" altLang="en-US" sz="2400" dirty="0" smtClean="0"/>
          </a:p>
        </p:txBody>
      </p:sp>
      <p:pic>
        <p:nvPicPr>
          <p:cNvPr id="3" name="Picture 2" descr="Twitter"/>
          <p:cNvPicPr>
            <a:picLocks noChangeAspect="1"/>
          </p:cNvPicPr>
          <p:nvPr/>
        </p:nvPicPr>
        <p:blipFill>
          <a:blip r:embed="rId3"/>
          <a:stretch>
            <a:fillRect/>
          </a:stretch>
        </p:blipFill>
        <p:spPr>
          <a:xfrm>
            <a:off x="3848100" y="4463257"/>
            <a:ext cx="301752" cy="304800"/>
          </a:xfrm>
          <a:prstGeom prst="rect">
            <a:avLst/>
          </a:prstGeom>
        </p:spPr>
      </p:pic>
      <p:pic>
        <p:nvPicPr>
          <p:cNvPr id="8" name="Picture 7" descr="social media logos&#10;twitter&#10;facebook&#10;linked-in&#10;youtube&#10;second lif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446325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ocial media logos&#10;twitter&#10;facebook&#10;linked-in&#10;youtube&#10;second lif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446325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ocial media logos&#10;twitter&#10;facebook&#10;linked-in&#10;youtube&#10;second lif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500" y="446325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ocial media logos&#10;twitter&#10;facebook&#10;linked-in&#10;youtube&#10;second lif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67300" y="446325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ocial media logos&#10;twitter&#10;facebook&#10;linked-in&#10;youtube&#10;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2100" y="446325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2" descr="Practical Solutions&#10;Workplace Succes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5638800"/>
            <a:ext cx="685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778C65D-DC5B-4352-91CC-83A6FBE2DE5B}" type="slidenum">
              <a:rPr lang="en-US" altLang="en-US" sz="1400" smtClean="0">
                <a:solidFill>
                  <a:srgbClr val="FFFFFF"/>
                </a:solidFill>
              </a:rPr>
              <a:pPr>
                <a:spcBef>
                  <a:spcPct val="0"/>
                </a:spcBef>
                <a:buFontTx/>
                <a:buNone/>
              </a:pPr>
              <a:t>27</a:t>
            </a:fld>
            <a:endParaRPr lang="en-US" altLang="en-US" sz="1400" smtClean="0">
              <a:solidFill>
                <a:srgbClr val="FFFFFF"/>
              </a:solidFill>
            </a:endParaRPr>
          </a:p>
        </p:txBody>
      </p:sp>
    </p:spTree>
    <p:extLst>
      <p:ext uri="{BB962C8B-B14F-4D97-AF65-F5344CB8AC3E}">
        <p14:creationId xmlns:p14="http://schemas.microsoft.com/office/powerpoint/2010/main" val="1001415990"/>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Opioid Addiction and Accommodations </a:t>
            </a:r>
          </a:p>
        </p:txBody>
      </p:sp>
      <p:sp>
        <p:nvSpPr>
          <p:cNvPr id="88069" name="Content Placeholder 1"/>
          <p:cNvSpPr>
            <a:spLocks noGrp="1"/>
          </p:cNvSpPr>
          <p:nvPr>
            <p:ph idx="1"/>
          </p:nvPr>
        </p:nvSpPr>
        <p:spPr/>
        <p:txBody>
          <a:bodyPr anchor="ctr"/>
          <a:lstStyle/>
          <a:p>
            <a:pPr marL="0" indent="0" algn="ctr"/>
            <a:r>
              <a:rPr lang="en-US" sz="3600" dirty="0" smtClean="0"/>
              <a:t>Recognizing </a:t>
            </a:r>
            <a:r>
              <a:rPr lang="en-US" sz="3600" dirty="0" smtClean="0"/>
              <a:t>an Accommodation </a:t>
            </a:r>
            <a:r>
              <a:rPr lang="en-US" sz="3600" dirty="0" smtClean="0"/>
              <a:t>Request</a:t>
            </a:r>
            <a:endParaRPr lang="en-US" altLang="en-US"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Tree>
    <p:extLst>
      <p:ext uri="{BB962C8B-B14F-4D97-AF65-F5344CB8AC3E}">
        <p14:creationId xmlns:p14="http://schemas.microsoft.com/office/powerpoint/2010/main" val="535319067"/>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Elements of a Request  </a:t>
            </a:r>
            <a:endParaRPr lang="en-US" dirty="0"/>
          </a:p>
        </p:txBody>
      </p:sp>
      <p:sp>
        <p:nvSpPr>
          <p:cNvPr id="99330" name="Content Placeholder 1"/>
          <p:cNvSpPr>
            <a:spLocks noGrp="1"/>
          </p:cNvSpPr>
          <p:nvPr>
            <p:ph idx="1"/>
          </p:nvPr>
        </p:nvSpPr>
        <p:spPr/>
        <p:txBody>
          <a:bodyPr/>
          <a:lstStyle/>
          <a:p>
            <a:pPr marL="0" indent="0">
              <a:spcAft>
                <a:spcPts val="1200"/>
              </a:spcAft>
            </a:pPr>
            <a:r>
              <a:rPr lang="en-US" altLang="en-US" sz="3200" dirty="0" smtClean="0"/>
              <a:t>Two elements of a request for an accommodation: </a:t>
            </a:r>
          </a:p>
          <a:p>
            <a:pPr marL="346075" indent="-346075">
              <a:spcAft>
                <a:spcPts val="1200"/>
              </a:spcAft>
              <a:buFont typeface="Wingdings" panose="05000000000000000000" pitchFamily="2" charset="2"/>
              <a:buChar char="§"/>
            </a:pPr>
            <a:r>
              <a:rPr lang="en-US" altLang="en-US" sz="2800" b="0" dirty="0" smtClean="0"/>
              <a:t>A medical condition </a:t>
            </a:r>
          </a:p>
          <a:p>
            <a:pPr marL="346075" indent="-346075">
              <a:spcAft>
                <a:spcPts val="1200"/>
              </a:spcAft>
              <a:buFont typeface="Wingdings" panose="05000000000000000000" pitchFamily="2" charset="2"/>
              <a:buChar char="§"/>
            </a:pPr>
            <a:r>
              <a:rPr lang="en-US" altLang="en-US" sz="2800" b="0" dirty="0" smtClean="0"/>
              <a:t>A workplace challenge </a:t>
            </a:r>
            <a:r>
              <a:rPr lang="en-US" altLang="en-US" sz="2800" b="0" dirty="0" smtClean="0"/>
              <a:t>— </a:t>
            </a:r>
            <a:r>
              <a:rPr lang="en-US" altLang="en-US" sz="2800" b="0" dirty="0" smtClean="0"/>
              <a:t>either behavioral or performance </a:t>
            </a:r>
            <a:r>
              <a:rPr lang="en-US" altLang="en-US" sz="2800" b="0" dirty="0" smtClean="0"/>
              <a:t>— </a:t>
            </a:r>
            <a:r>
              <a:rPr lang="en-US" altLang="en-US" sz="2800" b="0" dirty="0" smtClean="0"/>
              <a:t>related to the medical condition  </a:t>
            </a:r>
          </a:p>
        </p:txBody>
      </p:sp>
      <p:sp>
        <p:nvSpPr>
          <p:cNvPr id="993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FD80AE5-F2DA-4333-A1E9-78C3B3CC94CA}" type="slidenum">
              <a:rPr lang="en-US" altLang="en-US" sz="1400" smtClean="0">
                <a:solidFill>
                  <a:srgbClr val="FFFFFF"/>
                </a:solidFill>
              </a:rPr>
              <a:pPr>
                <a:spcBef>
                  <a:spcPct val="0"/>
                </a:spcBef>
                <a:buFontTx/>
                <a:buNone/>
              </a:pPr>
              <a:t>4</a:t>
            </a:fld>
            <a:endParaRPr lang="en-US" altLang="en-US" sz="1400" smtClean="0">
              <a:solidFill>
                <a:srgbClr val="FFFFFF"/>
              </a:solidFill>
            </a:endParaRPr>
          </a:p>
        </p:txBody>
      </p:sp>
      <p:pic>
        <p:nvPicPr>
          <p:cNvPr id="99334" name="Picture 3" descr="figure leaning against INF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3900" y="4840288"/>
            <a:ext cx="15367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cs typeface="Arial" charset="0"/>
              </a:rPr>
              <a:t>What if you are not sure? </a:t>
            </a:r>
            <a:endParaRPr lang="en-US" sz="2000" dirty="0"/>
          </a:p>
        </p:txBody>
      </p:sp>
      <p:sp>
        <p:nvSpPr>
          <p:cNvPr id="88069" name="Content Placeholder 1"/>
          <p:cNvSpPr>
            <a:spLocks noGrp="1"/>
          </p:cNvSpPr>
          <p:nvPr>
            <p:ph idx="1"/>
          </p:nvPr>
        </p:nvSpPr>
        <p:spPr/>
        <p:txBody>
          <a:bodyPr/>
          <a:lstStyle/>
          <a:p>
            <a:pPr marL="0" indent="0">
              <a:spcAft>
                <a:spcPts val="1200"/>
              </a:spcAft>
              <a:defRPr/>
            </a:pPr>
            <a:r>
              <a:rPr lang="en-US" altLang="en-US" sz="3600" i="1" dirty="0" smtClean="0"/>
              <a:t>Ask: </a:t>
            </a:r>
          </a:p>
          <a:p>
            <a:pPr marL="0" indent="0">
              <a:spcAft>
                <a:spcPts val="1200"/>
              </a:spcAft>
              <a:defRPr/>
            </a:pPr>
            <a:r>
              <a:rPr lang="en-US" altLang="en-US" sz="2400" i="1" dirty="0" smtClean="0"/>
              <a:t>“Is there anything we can do to support you in meeting the conduct or performance requirements?”</a:t>
            </a:r>
          </a:p>
          <a:p>
            <a:pPr lvl="1">
              <a:spcAft>
                <a:spcPts val="1200"/>
              </a:spcAft>
              <a:defRPr/>
            </a:pPr>
            <a:r>
              <a:rPr lang="en-US" altLang="en-US" sz="2200" dirty="0" smtClean="0"/>
              <a:t>No mention of disability or accommodation </a:t>
            </a:r>
            <a:r>
              <a:rPr lang="en-US" altLang="en-US" sz="2200" b="1" dirty="0" smtClean="0">
                <a:solidFill>
                  <a:srgbClr val="0096DB"/>
                </a:solidFill>
              </a:rPr>
              <a:t>=</a:t>
            </a:r>
            <a:r>
              <a:rPr lang="en-US" altLang="en-US" sz="2200" dirty="0" smtClean="0">
                <a:solidFill>
                  <a:srgbClr val="0096DB"/>
                </a:solidFill>
              </a:rPr>
              <a:t> </a:t>
            </a:r>
            <a:r>
              <a:rPr lang="en-US" altLang="en-US" sz="2200" dirty="0" smtClean="0"/>
              <a:t/>
            </a:r>
            <a:br>
              <a:rPr lang="en-US" altLang="en-US" sz="2200" dirty="0" smtClean="0"/>
            </a:br>
            <a:r>
              <a:rPr lang="en-US" altLang="en-US" sz="2200" dirty="0" smtClean="0"/>
              <a:t>no worrying about the ADA’s medical inquiry rules</a:t>
            </a:r>
          </a:p>
          <a:p>
            <a:pPr lvl="1">
              <a:spcAft>
                <a:spcPts val="1200"/>
              </a:spcAft>
              <a:defRPr/>
            </a:pPr>
            <a:r>
              <a:rPr lang="en-US" altLang="en-US" sz="2200" dirty="0" smtClean="0"/>
              <a:t>Extend support</a:t>
            </a:r>
          </a:p>
          <a:p>
            <a:pPr lvl="1">
              <a:spcAft>
                <a:spcPts val="1200"/>
              </a:spcAft>
              <a:defRPr/>
            </a:pPr>
            <a:r>
              <a:rPr lang="en-US" altLang="en-US" sz="2200" dirty="0" smtClean="0"/>
              <a:t>Opens the door to engage in the interactive process</a:t>
            </a:r>
          </a:p>
          <a:p>
            <a:pPr lvl="1">
              <a:spcAft>
                <a:spcPts val="1200"/>
              </a:spcAft>
              <a:defRPr/>
            </a:pPr>
            <a:r>
              <a:rPr lang="en-US" altLang="en-US" sz="2200" dirty="0"/>
              <a:t>Good management practice </a:t>
            </a:r>
            <a:r>
              <a:rPr lang="en-US" altLang="en-US" sz="2200" dirty="0" smtClean="0"/>
              <a:t>overall</a:t>
            </a:r>
            <a:endParaRPr lang="en-US" altLang="en-US" sz="2200" dirty="0"/>
          </a:p>
          <a:p>
            <a:pPr marL="0" indent="0">
              <a:spcAft>
                <a:spcPts val="1200"/>
              </a:spcAft>
              <a:defRPr/>
            </a:pPr>
            <a:endParaRPr lang="en-US" altLang="en-US" b="0" dirty="0" smtClean="0"/>
          </a:p>
          <a:p>
            <a:pPr marL="0" indent="0">
              <a:spcAft>
                <a:spcPts val="1200"/>
              </a:spcAft>
              <a:defRPr/>
            </a:pPr>
            <a:endParaRPr lang="en-US" altLang="en-US"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pic>
        <p:nvPicPr>
          <p:cNvPr id="103429" name="Picture 1" descr="two figures reaching out to each other to pull puzzle pieces togeth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367" y="5126765"/>
            <a:ext cx="1491895" cy="112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124952"/>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961355" cy="1020762"/>
          </a:xfrm>
        </p:spPr>
        <p:txBody>
          <a:bodyPr/>
          <a:lstStyle/>
          <a:p>
            <a:r>
              <a:rPr lang="en-US" altLang="en-US" sz="2900" dirty="0"/>
              <a:t>Why is it important to train supervisors</a:t>
            </a:r>
            <a:r>
              <a:rPr lang="en-US" altLang="en-US" sz="2900" dirty="0" smtClean="0"/>
              <a:t>?</a:t>
            </a:r>
            <a:endParaRPr lang="en-US" sz="2900" dirty="0"/>
          </a:p>
        </p:txBody>
      </p:sp>
      <p:sp>
        <p:nvSpPr>
          <p:cNvPr id="993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FD80AE5-F2DA-4333-A1E9-78C3B3CC94CA}"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pic>
        <p:nvPicPr>
          <p:cNvPr id="2" name="Content Placeholder 1" descr="Employees with disabilities are at least 60% more likely to disclose their disability to their supervisor than to H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2513013" y="1828969"/>
            <a:ext cx="4117975" cy="4184650"/>
          </a:xfrm>
        </p:spPr>
      </p:pic>
    </p:spTree>
    <p:extLst>
      <p:ext uri="{BB962C8B-B14F-4D97-AF65-F5344CB8AC3E}">
        <p14:creationId xmlns:p14="http://schemas.microsoft.com/office/powerpoint/2010/main" val="4046486193"/>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Opioid Addiction and Accommodations </a:t>
            </a:r>
          </a:p>
        </p:txBody>
      </p:sp>
      <p:sp>
        <p:nvSpPr>
          <p:cNvPr id="88069" name="Content Placeholder 1"/>
          <p:cNvSpPr>
            <a:spLocks noGrp="1"/>
          </p:cNvSpPr>
          <p:nvPr>
            <p:ph idx="1"/>
          </p:nvPr>
        </p:nvSpPr>
        <p:spPr/>
        <p:txBody>
          <a:bodyPr anchor="ctr"/>
          <a:lstStyle/>
          <a:p>
            <a:pPr marL="0" indent="0" algn="ctr"/>
            <a:r>
              <a:rPr lang="en-US" sz="3600" dirty="0" smtClean="0"/>
              <a:t>Separating </a:t>
            </a:r>
            <a:r>
              <a:rPr lang="en-US" sz="3600" dirty="0" smtClean="0"/>
              <a:t>Discipline from the Accommodation </a:t>
            </a:r>
            <a:r>
              <a:rPr lang="en-US" sz="3600" dirty="0" smtClean="0"/>
              <a:t>Request</a:t>
            </a:r>
            <a:endParaRPr lang="en-US" altLang="en-US"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7</a:t>
            </a:fld>
            <a:endParaRPr lang="en-US" altLang="en-US" sz="1400" smtClean="0">
              <a:solidFill>
                <a:srgbClr val="FFFFFF"/>
              </a:solidFill>
            </a:endParaRPr>
          </a:p>
        </p:txBody>
      </p:sp>
    </p:spTree>
    <p:extLst>
      <p:ext uri="{BB962C8B-B14F-4D97-AF65-F5344CB8AC3E}">
        <p14:creationId xmlns:p14="http://schemas.microsoft.com/office/powerpoint/2010/main" val="2487533395"/>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Separating Discipline from the Accommodation </a:t>
            </a:r>
            <a:r>
              <a:rPr lang="en-US" sz="2800" dirty="0" smtClean="0"/>
              <a:t>Request</a:t>
            </a:r>
            <a:endParaRPr lang="en-US" sz="2800" dirty="0"/>
          </a:p>
        </p:txBody>
      </p:sp>
      <p:sp>
        <p:nvSpPr>
          <p:cNvPr id="88069" name="Content Placeholder 1"/>
          <p:cNvSpPr>
            <a:spLocks noGrp="1"/>
          </p:cNvSpPr>
          <p:nvPr>
            <p:ph idx="1"/>
          </p:nvPr>
        </p:nvSpPr>
        <p:spPr/>
        <p:txBody>
          <a:bodyPr>
            <a:normAutofit/>
          </a:bodyPr>
          <a:lstStyle/>
          <a:p>
            <a:pPr marL="347472" indent="-347472">
              <a:spcAft>
                <a:spcPts val="1200"/>
              </a:spcAft>
              <a:buFont typeface="Wingdings" panose="05000000000000000000" pitchFamily="2" charset="2"/>
              <a:buChar char="§"/>
              <a:defRPr/>
            </a:pPr>
            <a:endParaRPr lang="en-US" altLang="en-US" sz="800" b="0" i="1" dirty="0" smtClean="0"/>
          </a:p>
          <a:p>
            <a:pPr marL="0" indent="0"/>
            <a:r>
              <a:rPr lang="en-US" b="0" dirty="0" smtClean="0"/>
              <a:t>If </a:t>
            </a:r>
            <a:r>
              <a:rPr lang="en-US" b="0" dirty="0"/>
              <a:t>an employee states that her disability is the cause of a conduct problem or requests accommodation, the employer may still discipline the employee for the misconduct. If the appropriate disciplinary action is termination, the ADA would not require further discussion about the employee’s disability or request for reasonable accommodation.</a:t>
            </a:r>
          </a:p>
          <a:p>
            <a:endParaRPr lang="en-US" b="0" dirty="0" smtClean="0"/>
          </a:p>
          <a:p>
            <a:pPr algn="ctr"/>
            <a:r>
              <a:rPr lang="en-US" sz="1800" b="0" dirty="0" smtClean="0"/>
              <a:t>From </a:t>
            </a:r>
            <a:r>
              <a:rPr lang="en-US" sz="1800" b="0" u="sng" dirty="0">
                <a:hlinkClick r:id="rId3"/>
              </a:rPr>
              <a:t>https://</a:t>
            </a:r>
            <a:r>
              <a:rPr lang="en-US" sz="1800" b="0" u="sng" dirty="0" smtClean="0">
                <a:hlinkClick r:id="rId3"/>
              </a:rPr>
              <a:t>www.eeoc.gov/facts/performance-conduct.html#conduct</a:t>
            </a:r>
            <a:endParaRPr lang="en-US" altLang="en-US" sz="2000"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8</a:t>
            </a:fld>
            <a:endParaRPr lang="en-US" altLang="en-US" sz="1400" smtClean="0">
              <a:solidFill>
                <a:srgbClr val="FFFFFF"/>
              </a:solidFill>
            </a:endParaRPr>
          </a:p>
        </p:txBody>
      </p:sp>
    </p:spTree>
    <p:extLst>
      <p:ext uri="{BB962C8B-B14F-4D97-AF65-F5344CB8AC3E}">
        <p14:creationId xmlns:p14="http://schemas.microsoft.com/office/powerpoint/2010/main" val="3964278216"/>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Separating Discipline from the Accommodation Request </a:t>
            </a:r>
          </a:p>
        </p:txBody>
      </p:sp>
      <p:sp>
        <p:nvSpPr>
          <p:cNvPr id="88069" name="Content Placeholder 1"/>
          <p:cNvSpPr>
            <a:spLocks noGrp="1"/>
          </p:cNvSpPr>
          <p:nvPr>
            <p:ph idx="1"/>
          </p:nvPr>
        </p:nvSpPr>
        <p:spPr/>
        <p:txBody>
          <a:bodyPr>
            <a:normAutofit/>
          </a:bodyPr>
          <a:lstStyle/>
          <a:p>
            <a:pPr marL="347472" indent="-347472">
              <a:spcAft>
                <a:spcPts val="1200"/>
              </a:spcAft>
              <a:buFont typeface="Wingdings" panose="05000000000000000000" pitchFamily="2" charset="2"/>
              <a:buChar char="§"/>
              <a:defRPr/>
            </a:pPr>
            <a:endParaRPr lang="en-US" altLang="en-US" sz="800" b="0" i="1" dirty="0" smtClean="0"/>
          </a:p>
          <a:p>
            <a:pPr marL="0" indent="0"/>
            <a:r>
              <a:rPr lang="en-US" b="0" dirty="0"/>
              <a:t>If the discipline is something less than termination, the employer should begin an “interactive process” to determine whether an accommodation will correct a conduct problem, and, if so, what accommodation would be effective.</a:t>
            </a:r>
          </a:p>
          <a:p>
            <a:endParaRPr lang="en-US" sz="2000" b="0" dirty="0" smtClean="0"/>
          </a:p>
          <a:p>
            <a:endParaRPr lang="en-US" sz="2000" b="0" dirty="0"/>
          </a:p>
          <a:p>
            <a:pPr algn="ctr"/>
            <a:r>
              <a:rPr lang="en-US" sz="1800" b="0" dirty="0" smtClean="0"/>
              <a:t>From</a:t>
            </a:r>
            <a:r>
              <a:rPr lang="en-US" sz="1800" b="0" dirty="0"/>
              <a:t>: </a:t>
            </a:r>
            <a:r>
              <a:rPr lang="en-US" sz="1800" b="0" u="sng" dirty="0">
                <a:hlinkClick r:id="rId3"/>
              </a:rPr>
              <a:t>https://</a:t>
            </a:r>
            <a:r>
              <a:rPr lang="en-US" sz="1800" b="0" u="sng" dirty="0" smtClean="0">
                <a:hlinkClick r:id="rId3"/>
              </a:rPr>
              <a:t>www.eeoc.gov/facts/performance-conduct.html#conduct</a:t>
            </a:r>
            <a:endParaRPr lang="en-US" altLang="en-US" sz="2400" b="0" dirty="0" smtClean="0"/>
          </a:p>
        </p:txBody>
      </p:sp>
      <p:sp>
        <p:nvSpPr>
          <p:cNvPr id="1034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C5DE2E-784C-4514-8070-8F3123E1F1EB}"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spTree>
    <p:extLst>
      <p:ext uri="{BB962C8B-B14F-4D97-AF65-F5344CB8AC3E}">
        <p14:creationId xmlns:p14="http://schemas.microsoft.com/office/powerpoint/2010/main" val="3632562086"/>
      </p:ext>
    </p:extLst>
  </p:cSld>
  <p:clrMapOvr>
    <a:masterClrMapping/>
  </p:clrMapOvr>
  <p:transition spd="slow">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30&quot;&gt;&lt;property id=&quot;20148&quot; value=&quot;5&quot;/&gt;&lt;property id=&quot;20300&quot; value=&quot;Slide 11 - &amp;quot;HR and Managers Play a Key Role&amp;quot;&quot;/&gt;&lt;property id=&quot;20307&quot; value=&quot;470&quot;/&gt;&lt;/object&gt;&lt;object type=&quot;3&quot; unique_id=&quot;10031&quot;&gt;&lt;property id=&quot;20148&quot; value=&quot;5&quot;/&gt;&lt;property id=&quot;20300&quot; value=&quot;Slide 4 - &amp;quot;Elements of a Request  &amp;quot;&quot;/&gt;&lt;property id=&quot;20307&quot; value=&quot;575&quot;/&gt;&lt;/object&gt;&lt;object type=&quot;3&quot; unique_id=&quot;10034&quot;&gt;&lt;property id=&quot;20148&quot; value=&quot;5&quot;/&gt;&lt;property id=&quot;20300&quot; value=&quot;Slide 25 - &amp;quot;Practices to Avoid &amp;quot;&quot;/&gt;&lt;property id=&quot;20307&quot; value=&quot;479&quot;/&gt;&lt;/object&gt;&lt;object type=&quot;3&quot; unique_id=&quot;10036&quot;&gt;&lt;property id=&quot;20148&quot; value=&quot;5&quot;/&gt;&lt;property id=&quot;20300&quot; value=&quot;Slide 22 - &amp;quot;Best Practices&amp;quot;&quot;/&gt;&lt;property id=&quot;20307&quot; value=&quot;559&quot;/&gt;&lt;/object&gt;&lt;object type=&quot;3&quot; unique_id=&quot;10039&quot;&gt;&lt;property id=&quot;20148&quot; value=&quot;5&quot;/&gt;&lt;property id=&quot;20300&quot; value=&quot;Slide 24 - &amp;quot;Best Practices&amp;quot;&quot;/&gt;&lt;property id=&quot;20307&quot; value=&quot;562&quot;/&gt;&lt;/object&gt;&lt;object type=&quot;3&quot; unique_id=&quot;10182&quot;&gt;&lt;property id=&quot;20148&quot; value=&quot;5&quot;/&gt;&lt;property id=&quot;20300&quot; value=&quot;Slide 1&quot;/&gt;&lt;property id=&quot;20307&quot; value=&quot;581&quot;/&gt;&lt;/object&gt;&lt;object type=&quot;3&quot; unique_id=&quot;10184&quot;&gt;&lt;property id=&quot;20148&quot; value=&quot;5&quot;/&gt;&lt;property id=&quot;20300&quot; value=&quot;Slide 2 - &amp;quot;Opioid Addiction and Accommodations &amp;quot;&quot;/&gt;&lt;property id=&quot;20307&quot; value=&quot;619&quot;/&gt;&lt;/object&gt;&lt;object type=&quot;3&quot; unique_id=&quot;10185&quot;&gt;&lt;property id=&quot;20148&quot; value=&quot;5&quot;/&gt;&lt;property id=&quot;20300&quot; value=&quot;Slide 3 - &amp;quot;Opioid Addiction and Accommodations &amp;quot;&quot;/&gt;&lt;property id=&quot;20307&quot; value=&quot;608&quot;/&gt;&lt;/object&gt;&lt;object type=&quot;3&quot; unique_id=&quot;10186&quot;&gt;&lt;property id=&quot;20148&quot; value=&quot;5&quot;/&gt;&lt;property id=&quot;20300&quot; value=&quot;Slide 5 - &amp;quot;What if you are not sure? &amp;quot;&quot;/&gt;&lt;property id=&quot;20307&quot; value=&quot;606&quot;/&gt;&lt;/object&gt;&lt;object type=&quot;3&quot; unique_id=&quot;10187&quot;&gt;&lt;property id=&quot;20148&quot; value=&quot;5&quot;/&gt;&lt;property id=&quot;20300&quot; value=&quot;Slide 6 - &amp;quot;Why is it important to train supervisors?&amp;quot;&quot;/&gt;&lt;property id=&quot;20307&quot; value=&quot;591&quot;/&gt;&lt;/object&gt;&lt;object type=&quot;3&quot; unique_id=&quot;10188&quot;&gt;&lt;property id=&quot;20148&quot; value=&quot;5&quot;/&gt;&lt;property id=&quot;20300&quot; value=&quot;Slide 7 - &amp;quot;Opioid Addiction and Accommodations &amp;quot;&quot;/&gt;&lt;property id=&quot;20307&quot; value=&quot;609&quot;/&gt;&lt;/object&gt;&lt;object type=&quot;3&quot; unique_id=&quot;10189&quot;&gt;&lt;property id=&quot;20148&quot; value=&quot;5&quot;/&gt;&lt;property id=&quot;20300&quot; value=&quot;Slide 8 - &amp;quot;Separating Discipline from the Accommodation Request&amp;quot;&quot;/&gt;&lt;property id=&quot;20307&quot; value=&quot;610&quot;/&gt;&lt;/object&gt;&lt;object type=&quot;3&quot; unique_id=&quot;10190&quot;&gt;&lt;property id=&quot;20148&quot; value=&quot;5&quot;/&gt;&lt;property id=&quot;20300&quot; value=&quot;Slide 9 - &amp;quot;Separating Discipline from the Accommodation Request &amp;quot;&quot;/&gt;&lt;property id=&quot;20307&quot; value=&quot;611&quot;/&gt;&lt;/object&gt;&lt;object type=&quot;3&quot; unique_id=&quot;10191&quot;&gt;&lt;property id=&quot;20148&quot; value=&quot;5&quot;/&gt;&lt;property id=&quot;20300&quot; value=&quot;Slide 10 - &amp;quot;JAN’s Interactive Process&amp;quot;&quot;/&gt;&lt;property id=&quot;20307&quot; value=&quot;598&quot;/&gt;&lt;/object&gt;&lt;object type=&quot;3&quot; unique_id=&quot;10192&quot;&gt;&lt;property id=&quot;20148&quot; value=&quot;5&quot;/&gt;&lt;property id=&quot;20300&quot; value=&quot;Slide 12 - &amp;quot;Opioid Addiction and Accommodations &amp;quot;&quot;/&gt;&lt;property id=&quot;20307&quot; value=&quot;612&quot;/&gt;&lt;/object&gt;&lt;object type=&quot;3&quot; unique_id=&quot;10195&quot;&gt;&lt;property id=&quot;20148&quot; value=&quot;5&quot;/&gt;&lt;property id=&quot;20300&quot; value=&quot;Slide 15 - &amp;quot;Does the ADA apply?&amp;quot;&quot;/&gt;&lt;property id=&quot;20307&quot; value=&quot;615&quot;/&gt;&lt;/object&gt;&lt;object type=&quot;3&quot; unique_id=&quot;10196&quot;&gt;&lt;property id=&quot;20148&quot; value=&quot;5&quot;/&gt;&lt;property id=&quot;20300&quot; value=&quot;Slide 16 - &amp;quot;What can you do if…&amp;quot;&quot;/&gt;&lt;property id=&quot;20307&quot; value=&quot;585&quot;/&gt;&lt;/object&gt;&lt;object type=&quot;3&quot; unique_id=&quot;10197&quot;&gt;&lt;property id=&quot;20148&quot; value=&quot;5&quot;/&gt;&lt;property id=&quot;20300&quot; value=&quot;Slide 17 - &amp;quot;Other Accommodations&amp;quot;&quot;/&gt;&lt;property id=&quot;20307&quot; value=&quot;593&quot;/&gt;&lt;/object&gt;&lt;object type=&quot;3&quot; unique_id=&quot;10198&quot;&gt;&lt;property id=&quot;20148&quot; value=&quot;5&quot;/&gt;&lt;property id=&quot;20300&quot; value=&quot;Slide 18 - &amp;quot;Opioid Addiction and Accommodations &amp;quot;&quot;/&gt;&lt;property id=&quot;20307&quot; value=&quot;616&quot;/&gt;&lt;/object&gt;&lt;object type=&quot;3&quot; unique_id=&quot;10199&quot;&gt;&lt;property id=&quot;20148&quot; value=&quot;5&quot;/&gt;&lt;property id=&quot;20300&quot; value=&quot;Slide 19 - &amp;quot;Confidentiality  &amp;quot;&quot;/&gt;&lt;property id=&quot;20307&quot; value=&quot;597&quot;/&gt;&lt;/object&gt;&lt;object type=&quot;3&quot; unique_id=&quot;10200&quot;&gt;&lt;property id=&quot;20148&quot; value=&quot;5&quot;/&gt;&lt;property id=&quot;20300&quot; value=&quot;Slide 20 - &amp;quot;Confidentiality&amp;quot;&quot;/&gt;&lt;property id=&quot;20307&quot; value=&quot;617&quot;/&gt;&lt;/object&gt;&lt;object type=&quot;3&quot; unique_id=&quot;10201&quot;&gt;&lt;property id=&quot;20148&quot; value=&quot;5&quot;/&gt;&lt;property id=&quot;20300&quot; value=&quot;Slide 21 - &amp;quot;Opioid Addiction and Accommodations &amp;quot;&quot;/&gt;&lt;property id=&quot;20307&quot; value=&quot;620&quot;/&gt;&lt;/object&gt;&lt;object type=&quot;3&quot; unique_id=&quot;10202&quot;&gt;&lt;property id=&quot;20148&quot; value=&quot;5&quot;/&gt;&lt;property id=&quot;20300&quot; value=&quot;Slide 23 - &amp;quot;Best Practices&amp;quot;&quot;/&gt;&lt;property id=&quot;20307&quot; value=&quot;599&quot;/&gt;&lt;/object&gt;&lt;object type=&quot;3&quot; unique_id=&quot;10203&quot;&gt;&lt;property id=&quot;20148&quot; value=&quot;5&quot;/&gt;&lt;property id=&quot;20300&quot; value=&quot;Slide 26 - &amp;quot;JAN Resources&amp;quot;&quot;/&gt;&lt;property id=&quot;20307&quot; value=&quot;600&quot;/&gt;&lt;/object&gt;&lt;object type=&quot;3&quot; unique_id=&quot;10204&quot;&gt;&lt;property id=&quot;20148&quot; value=&quot;5&quot;/&gt;&lt;property id=&quot;20300&quot; value=&quot;Slide 27 - &amp;quot;For More Information&amp;quot;&quot;/&gt;&lt;property id=&quot;20307&quot; value=&quot;601&quot;/&gt;&lt;/object&gt;&lt;object type=&quot;3&quot; unique_id=&quot;10327&quot;&gt;&lt;property id=&quot;20148&quot; value=&quot;5&quot;/&gt;&lt;property id=&quot;20300&quot; value=&quot;Slide 13 - &amp;quot;How to tell…&amp;quot;&quot;/&gt;&lt;property id=&quot;20307&quot; value=&quot;621&quot;/&gt;&lt;/object&gt;&lt;object type=&quot;3&quot; unique_id=&quot;10328&quot;&gt;&lt;property id=&quot;20148&quot; value=&quot;5&quot;/&gt;&lt;property id=&quot;20300&quot; value=&quot;Slide 14 - &amp;quot;How to tell…&amp;quot;&quot;/&gt;&lt;property id=&quot;20307&quot; value=&quot;622&quot;/&gt;&lt;/object&gt;&lt;/object&gt;&lt;object type=&quot;8&quot; unique_id=&quot;10082&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On-screen Show (4:3)</PresentationFormat>
  <Paragraphs>200</Paragraphs>
  <Slides>27</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Times New Roman</vt:lpstr>
      <vt:lpstr>Wingdings</vt:lpstr>
      <vt:lpstr>1_Office Theme</vt:lpstr>
      <vt:lpstr>5_Office Theme</vt:lpstr>
      <vt:lpstr>PowerPoint Presentation</vt:lpstr>
      <vt:lpstr>Opioid Addiction and Accommodations </vt:lpstr>
      <vt:lpstr>Opioid Addiction and Accommodations </vt:lpstr>
      <vt:lpstr>Elements of a Request  </vt:lpstr>
      <vt:lpstr>What if you are not sure? </vt:lpstr>
      <vt:lpstr>Why is it important to train supervisors?</vt:lpstr>
      <vt:lpstr>Opioid Addiction and Accommodations </vt:lpstr>
      <vt:lpstr>Separating Discipline from the Accommodation Request</vt:lpstr>
      <vt:lpstr>Separating Discipline from the Accommodation Request </vt:lpstr>
      <vt:lpstr>JAN’s Interactive Process</vt:lpstr>
      <vt:lpstr>HR and Managers Play a Key Role</vt:lpstr>
      <vt:lpstr>Opioid Addiction and Accommodations </vt:lpstr>
      <vt:lpstr>How to tell…</vt:lpstr>
      <vt:lpstr>How to tell…</vt:lpstr>
      <vt:lpstr>Does the ADA apply?</vt:lpstr>
      <vt:lpstr>What can you do if…</vt:lpstr>
      <vt:lpstr>Other Accommodations</vt:lpstr>
      <vt:lpstr>Opioid Addiction and Accommodations </vt:lpstr>
      <vt:lpstr>Confidentiality  </vt:lpstr>
      <vt:lpstr>Confidentiality</vt:lpstr>
      <vt:lpstr>Opioid Addiction and Accommodations </vt:lpstr>
      <vt:lpstr>Best Practices</vt:lpstr>
      <vt:lpstr>Best Practices</vt:lpstr>
      <vt:lpstr>Best Practices</vt:lpstr>
      <vt:lpstr>Practices to Avoid </vt:lpstr>
      <vt:lpstr>JAN Resources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2019-08-23T17:29:22Z</dcterms:created>
  <dcterms:modified xsi:type="dcterms:W3CDTF">2019-08-23T17:33:41Z</dcterms:modified>
</cp:coreProperties>
</file>