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40" r:id="rId3"/>
    <p:sldMasterId id="2147487142" r:id="rId4"/>
    <p:sldMasterId id="2147487197" r:id="rId5"/>
  </p:sldMasterIdLst>
  <p:notesMasterIdLst>
    <p:notesMasterId r:id="rId27"/>
  </p:notesMasterIdLst>
  <p:handoutMasterIdLst>
    <p:handoutMasterId r:id="rId28"/>
  </p:handoutMasterIdLst>
  <p:sldIdLst>
    <p:sldId id="411" r:id="rId6"/>
    <p:sldId id="414" r:id="rId7"/>
    <p:sldId id="455" r:id="rId8"/>
    <p:sldId id="460" r:id="rId9"/>
    <p:sldId id="461" r:id="rId10"/>
    <p:sldId id="462" r:id="rId11"/>
    <p:sldId id="463" r:id="rId12"/>
    <p:sldId id="464" r:id="rId13"/>
    <p:sldId id="423" r:id="rId14"/>
    <p:sldId id="468" r:id="rId15"/>
    <p:sldId id="469" r:id="rId16"/>
    <p:sldId id="470" r:id="rId17"/>
    <p:sldId id="479" r:id="rId18"/>
    <p:sldId id="467" r:id="rId19"/>
    <p:sldId id="476" r:id="rId20"/>
    <p:sldId id="449" r:id="rId21"/>
    <p:sldId id="477" r:id="rId22"/>
    <p:sldId id="480" r:id="rId23"/>
    <p:sldId id="465" r:id="rId24"/>
    <p:sldId id="459" r:id="rId25"/>
    <p:sldId id="466" r:id="rId26"/>
  </p:sldIdLst>
  <p:sldSz cx="9144000" cy="6858000" type="screen4x3"/>
  <p:notesSz cx="6881813" cy="9296400"/>
  <p:custDataLst>
    <p:tags r:id="rId29"/>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767" autoAdjust="0"/>
  </p:normalViewPr>
  <p:slideViewPr>
    <p:cSldViewPr snapToGrid="0">
      <p:cViewPr varScale="1">
        <p:scale>
          <a:sx n="124" d="100"/>
          <a:sy n="124" d="100"/>
        </p:scale>
        <p:origin x="123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atin typeface="Calibri" charset="0"/>
                <a:ea typeface="+mn-ea"/>
              </a:defRPr>
            </a:lvl1pPr>
          </a:lstStyle>
          <a:p>
            <a:pPr>
              <a:defRPr/>
            </a:pPr>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wrap="square" lIns="92446" tIns="46223" rIns="92446" bIns="46223" numCol="1" anchor="t" anchorCtr="0" compatLnSpc="1">
            <a:prstTxWarp prst="textNoShape">
              <a:avLst/>
            </a:prstTxWarp>
          </a:bodyPr>
          <a:lstStyle>
            <a:lvl1pPr algn="r">
              <a:defRPr sz="1200"/>
            </a:lvl1pPr>
          </a:lstStyle>
          <a:p>
            <a:pPr>
              <a:defRPr/>
            </a:pPr>
            <a:fld id="{75FA7651-E110-450F-A767-BBBB71BCC38D}" type="datetimeFigureOut">
              <a:rPr lang="en-US" altLang="en-US"/>
              <a:pPr>
                <a:defRPr/>
              </a:pPr>
              <a:t>8/29/2018</a:t>
            </a:fld>
            <a:endParaRPr lang="en-US" alt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atin typeface="Calibri" charset="0"/>
                <a:ea typeface="+mn-ea"/>
              </a:defRPr>
            </a:lvl1pPr>
          </a:lstStyle>
          <a:p>
            <a:pPr>
              <a:defRPr/>
            </a:pPr>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wrap="square" lIns="92446" tIns="46223" rIns="92446" bIns="46223" numCol="1" anchor="b" anchorCtr="0" compatLnSpc="1">
            <a:prstTxWarp prst="textNoShape">
              <a:avLst/>
            </a:prstTxWarp>
          </a:bodyPr>
          <a:lstStyle>
            <a:lvl1pPr algn="r">
              <a:defRPr sz="1200"/>
            </a:lvl1pPr>
          </a:lstStyle>
          <a:p>
            <a:pPr>
              <a:defRPr/>
            </a:pPr>
            <a:fld id="{631EFB27-DDE2-4938-B98E-AD14B386BEBF}" type="slidenum">
              <a:rPr lang="en-US" altLang="en-US"/>
              <a:pPr>
                <a:defRPr/>
              </a:pPr>
              <a:t>‹#›</a:t>
            </a:fld>
            <a:endParaRPr lang="en-US" altLang="en-US"/>
          </a:p>
        </p:txBody>
      </p:sp>
    </p:spTree>
    <p:extLst>
      <p:ext uri="{BB962C8B-B14F-4D97-AF65-F5344CB8AC3E}">
        <p14:creationId xmlns:p14="http://schemas.microsoft.com/office/powerpoint/2010/main" val="2396047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wrap="square" lIns="92446" tIns="46223" rIns="92446" bIns="46223" numCol="1" anchor="t" anchorCtr="0" compatLnSpc="1">
            <a:prstTxWarp prst="textNoShape">
              <a:avLst/>
            </a:prstTxWarp>
          </a:bodyPr>
          <a:lstStyle>
            <a:lvl1pPr eaLnBrk="1" hangingPunct="1">
              <a:defRPr sz="1200">
                <a:latin typeface="Calibri" panose="020F0502020204030204" pitchFamily="34" charset="0"/>
                <a:ea typeface="+mn-ea"/>
              </a:defRPr>
            </a:lvl1pPr>
          </a:lstStyle>
          <a:p>
            <a:pPr>
              <a:defRPr/>
            </a:pPr>
            <a:endParaRPr lang="en-US" altLang="en-US"/>
          </a:p>
        </p:txBody>
      </p:sp>
      <p:sp>
        <p:nvSpPr>
          <p:cNvPr id="3" name="Date Placeholder 2"/>
          <p:cNvSpPr>
            <a:spLocks noGrp="1"/>
          </p:cNvSpPr>
          <p:nvPr>
            <p:ph type="dt" idx="1"/>
          </p:nvPr>
        </p:nvSpPr>
        <p:spPr>
          <a:xfrm>
            <a:off x="3898102" y="0"/>
            <a:ext cx="2982119" cy="466434"/>
          </a:xfrm>
          <a:prstGeom prst="rect">
            <a:avLst/>
          </a:prstGeom>
        </p:spPr>
        <p:txBody>
          <a:bodyPr vert="horz" wrap="square" lIns="92446" tIns="46223" rIns="92446" bIns="46223" numCol="1" anchor="t" anchorCtr="0" compatLnSpc="1">
            <a:prstTxWarp prst="textNoShape">
              <a:avLst/>
            </a:prstTxWarp>
          </a:bodyPr>
          <a:lstStyle>
            <a:lvl1pPr algn="r" eaLnBrk="1" hangingPunct="1">
              <a:defRPr sz="1200"/>
            </a:lvl1pPr>
          </a:lstStyle>
          <a:p>
            <a:pPr>
              <a:defRPr/>
            </a:pPr>
            <a:fld id="{A1EB66EC-3525-4E5C-890A-BDD8E0ABFAE2}" type="datetimeFigureOut">
              <a:rPr lang="en-US" altLang="en-US"/>
              <a:pPr>
                <a:defRPr/>
              </a:pPr>
              <a:t>8/29/2018</a:t>
            </a:fld>
            <a:endParaRPr lang="en-US" alt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wrap="square" lIns="92446" tIns="46223" rIns="92446" bIns="46223" numCol="1" anchor="b" anchorCtr="0" compatLnSpc="1">
            <a:prstTxWarp prst="textNoShape">
              <a:avLst/>
            </a:prstTxWarp>
          </a:bodyPr>
          <a:lstStyle>
            <a:lvl1pPr eaLnBrk="1" hangingPunct="1">
              <a:defRPr sz="1200">
                <a:latin typeface="Calibri" panose="020F0502020204030204" pitchFamily="34" charset="0"/>
                <a:ea typeface="+mn-ea"/>
              </a:defRPr>
            </a:lvl1pPr>
          </a:lstStyle>
          <a:p>
            <a:pPr>
              <a:defRPr/>
            </a:pPr>
            <a:endParaRPr lang="en-US" alt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wrap="square" lIns="92446" tIns="46223" rIns="92446" bIns="46223" numCol="1" anchor="b" anchorCtr="0" compatLnSpc="1">
            <a:prstTxWarp prst="textNoShape">
              <a:avLst/>
            </a:prstTxWarp>
          </a:bodyPr>
          <a:lstStyle>
            <a:lvl1pPr algn="r" eaLnBrk="1" hangingPunct="1">
              <a:defRPr sz="1200"/>
            </a:lvl1pPr>
          </a:lstStyle>
          <a:p>
            <a:pPr>
              <a:defRPr/>
            </a:pPr>
            <a:fld id="{DDFE79D9-B446-43DD-9DAE-6BCF250AC4C4}" type="slidenum">
              <a:rPr lang="en-US" altLang="en-US"/>
              <a:pPr>
                <a:defRPr/>
              </a:pPr>
              <a:t>‹#›</a:t>
            </a:fld>
            <a:endParaRPr lang="en-US" altLang="en-US"/>
          </a:p>
        </p:txBody>
      </p:sp>
    </p:spTree>
    <p:extLst>
      <p:ext uri="{BB962C8B-B14F-4D97-AF65-F5344CB8AC3E}">
        <p14:creationId xmlns:p14="http://schemas.microsoft.com/office/powerpoint/2010/main" val="2434131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5613"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2813"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0013"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7213"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skjan.org/corner/vol05iss04.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122" indent="-288893">
              <a:defRPr>
                <a:solidFill>
                  <a:schemeClr val="tx1"/>
                </a:solidFill>
                <a:latin typeface="Calibri" panose="020F0502020204030204" pitchFamily="34" charset="0"/>
                <a:ea typeface="MS PGothic" panose="020B0600070205080204" pitchFamily="34" charset="-128"/>
              </a:defRPr>
            </a:lvl2pPr>
            <a:lvl3pPr marL="1155573" indent="-231115">
              <a:defRPr>
                <a:solidFill>
                  <a:schemeClr val="tx1"/>
                </a:solidFill>
                <a:latin typeface="Calibri" panose="020F0502020204030204" pitchFamily="34" charset="0"/>
                <a:ea typeface="MS PGothic" panose="020B0600070205080204" pitchFamily="34" charset="-128"/>
              </a:defRPr>
            </a:lvl3pPr>
            <a:lvl4pPr marL="1617802" indent="-231115">
              <a:defRPr>
                <a:solidFill>
                  <a:schemeClr val="tx1"/>
                </a:solidFill>
                <a:latin typeface="Calibri" panose="020F0502020204030204" pitchFamily="34" charset="0"/>
                <a:ea typeface="MS PGothic" panose="020B0600070205080204" pitchFamily="34" charset="-128"/>
              </a:defRPr>
            </a:lvl4pPr>
            <a:lvl5pPr marL="2080031" indent="-231115">
              <a:defRPr>
                <a:solidFill>
                  <a:schemeClr val="tx1"/>
                </a:solidFill>
                <a:latin typeface="Calibri" panose="020F0502020204030204" pitchFamily="34" charset="0"/>
                <a:ea typeface="MS PGothic" panose="020B0600070205080204" pitchFamily="34" charset="-128"/>
              </a:defRPr>
            </a:lvl5pPr>
            <a:lvl6pPr marL="2542261"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4490"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6719"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8948"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305A40F-5EB5-4365-A3BF-1B96A9A74E2F}" type="slidenum">
              <a:rPr lang="en-US" altLang="en-US" smtClean="0">
                <a:solidFill>
                  <a:srgbClr val="000000"/>
                </a:solidFill>
                <a:latin typeface="Arial" panose="020B0604020202020204" pitchFamily="34" charset="0"/>
              </a:rPr>
              <a:pPr/>
              <a:t>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667958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9148" indent="-292103">
              <a:defRPr>
                <a:solidFill>
                  <a:schemeClr val="tx1"/>
                </a:solidFill>
                <a:latin typeface="Calibri" panose="020F0502020204030204" pitchFamily="34" charset="0"/>
              </a:defRPr>
            </a:lvl2pPr>
            <a:lvl3pPr marL="1168413" indent="-232720">
              <a:defRPr>
                <a:solidFill>
                  <a:schemeClr val="tx1"/>
                </a:solidFill>
                <a:latin typeface="Calibri" panose="020F0502020204030204" pitchFamily="34" charset="0"/>
              </a:defRPr>
            </a:lvl3pPr>
            <a:lvl4pPr marL="1635457" indent="-232720">
              <a:defRPr>
                <a:solidFill>
                  <a:schemeClr val="tx1"/>
                </a:solidFill>
                <a:latin typeface="Calibri" panose="020F0502020204030204" pitchFamily="34" charset="0"/>
              </a:defRPr>
            </a:lvl4pPr>
            <a:lvl5pPr marL="2102501" indent="-232720">
              <a:defRPr>
                <a:solidFill>
                  <a:schemeClr val="tx1"/>
                </a:solidFill>
                <a:latin typeface="Calibri" panose="020F0502020204030204" pitchFamily="34" charset="0"/>
              </a:defRPr>
            </a:lvl5pPr>
            <a:lvl6pPr marL="2564730" indent="-232720" eaLnBrk="0" fontAlgn="base" hangingPunct="0">
              <a:spcBef>
                <a:spcPct val="0"/>
              </a:spcBef>
              <a:spcAft>
                <a:spcPct val="0"/>
              </a:spcAft>
              <a:defRPr>
                <a:solidFill>
                  <a:schemeClr val="tx1"/>
                </a:solidFill>
                <a:latin typeface="Calibri" panose="020F0502020204030204" pitchFamily="34" charset="0"/>
              </a:defRPr>
            </a:lvl6pPr>
            <a:lvl7pPr marL="3026959" indent="-232720" eaLnBrk="0" fontAlgn="base" hangingPunct="0">
              <a:spcBef>
                <a:spcPct val="0"/>
              </a:spcBef>
              <a:spcAft>
                <a:spcPct val="0"/>
              </a:spcAft>
              <a:defRPr>
                <a:solidFill>
                  <a:schemeClr val="tx1"/>
                </a:solidFill>
                <a:latin typeface="Calibri" panose="020F0502020204030204" pitchFamily="34" charset="0"/>
              </a:defRPr>
            </a:lvl7pPr>
            <a:lvl8pPr marL="3489188" indent="-232720" eaLnBrk="0" fontAlgn="base" hangingPunct="0">
              <a:spcBef>
                <a:spcPct val="0"/>
              </a:spcBef>
              <a:spcAft>
                <a:spcPct val="0"/>
              </a:spcAft>
              <a:defRPr>
                <a:solidFill>
                  <a:schemeClr val="tx1"/>
                </a:solidFill>
                <a:latin typeface="Calibri" panose="020F0502020204030204" pitchFamily="34" charset="0"/>
              </a:defRPr>
            </a:lvl8pPr>
            <a:lvl9pPr marL="3951418" indent="-2327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4B1B999-F059-4E6E-9585-C8B41EA1BD23}" type="slidenum">
              <a:rPr lang="en-US" altLang="en-US" smtClean="0">
                <a:latin typeface="Arial" panose="020B0604020202020204" pitchFamily="34" charset="0"/>
              </a:rPr>
              <a:pPr fontAlgn="base">
                <a:spcBef>
                  <a:spcPct val="0"/>
                </a:spcBef>
                <a:spcAft>
                  <a:spcPct val="0"/>
                </a:spcAft>
              </a:pPr>
              <a:t>15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546145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9148" indent="-292103">
              <a:defRPr>
                <a:solidFill>
                  <a:schemeClr val="tx1"/>
                </a:solidFill>
                <a:latin typeface="Calibri" panose="020F0502020204030204" pitchFamily="34" charset="0"/>
              </a:defRPr>
            </a:lvl2pPr>
            <a:lvl3pPr marL="1168413" indent="-232720">
              <a:defRPr>
                <a:solidFill>
                  <a:schemeClr val="tx1"/>
                </a:solidFill>
                <a:latin typeface="Calibri" panose="020F0502020204030204" pitchFamily="34" charset="0"/>
              </a:defRPr>
            </a:lvl3pPr>
            <a:lvl4pPr marL="1635457" indent="-232720">
              <a:defRPr>
                <a:solidFill>
                  <a:schemeClr val="tx1"/>
                </a:solidFill>
                <a:latin typeface="Calibri" panose="020F0502020204030204" pitchFamily="34" charset="0"/>
              </a:defRPr>
            </a:lvl4pPr>
            <a:lvl5pPr marL="2102501" indent="-232720">
              <a:defRPr>
                <a:solidFill>
                  <a:schemeClr val="tx1"/>
                </a:solidFill>
                <a:latin typeface="Calibri" panose="020F0502020204030204" pitchFamily="34" charset="0"/>
              </a:defRPr>
            </a:lvl5pPr>
            <a:lvl6pPr marL="2564730" indent="-232720" eaLnBrk="0" fontAlgn="base" hangingPunct="0">
              <a:spcBef>
                <a:spcPct val="0"/>
              </a:spcBef>
              <a:spcAft>
                <a:spcPct val="0"/>
              </a:spcAft>
              <a:defRPr>
                <a:solidFill>
                  <a:schemeClr val="tx1"/>
                </a:solidFill>
                <a:latin typeface="Calibri" panose="020F0502020204030204" pitchFamily="34" charset="0"/>
              </a:defRPr>
            </a:lvl6pPr>
            <a:lvl7pPr marL="3026959" indent="-232720" eaLnBrk="0" fontAlgn="base" hangingPunct="0">
              <a:spcBef>
                <a:spcPct val="0"/>
              </a:spcBef>
              <a:spcAft>
                <a:spcPct val="0"/>
              </a:spcAft>
              <a:defRPr>
                <a:solidFill>
                  <a:schemeClr val="tx1"/>
                </a:solidFill>
                <a:latin typeface="Calibri" panose="020F0502020204030204" pitchFamily="34" charset="0"/>
              </a:defRPr>
            </a:lvl7pPr>
            <a:lvl8pPr marL="3489188" indent="-232720" eaLnBrk="0" fontAlgn="base" hangingPunct="0">
              <a:spcBef>
                <a:spcPct val="0"/>
              </a:spcBef>
              <a:spcAft>
                <a:spcPct val="0"/>
              </a:spcAft>
              <a:defRPr>
                <a:solidFill>
                  <a:schemeClr val="tx1"/>
                </a:solidFill>
                <a:latin typeface="Calibri" panose="020F0502020204030204" pitchFamily="34" charset="0"/>
              </a:defRPr>
            </a:lvl8pPr>
            <a:lvl9pPr marL="3951418" indent="-2327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89FE2C-E981-41E3-9026-357870A2ADC9}" type="slidenum">
              <a:rPr lang="en-US" altLang="en-US" smtClean="0">
                <a:latin typeface="Arial" panose="020B0604020202020204" pitchFamily="34" charset="0"/>
              </a:rPr>
              <a:pPr fontAlgn="base">
                <a:spcBef>
                  <a:spcPct val="0"/>
                </a:spcBef>
                <a:spcAft>
                  <a:spcPct val="0"/>
                </a:spcAft>
              </a:pPr>
              <a:t>16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292497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9148" indent="-292103">
              <a:defRPr>
                <a:solidFill>
                  <a:schemeClr val="tx1"/>
                </a:solidFill>
                <a:latin typeface="Calibri" panose="020F0502020204030204" pitchFamily="34" charset="0"/>
              </a:defRPr>
            </a:lvl2pPr>
            <a:lvl3pPr marL="1168413" indent="-232720">
              <a:defRPr>
                <a:solidFill>
                  <a:schemeClr val="tx1"/>
                </a:solidFill>
                <a:latin typeface="Calibri" panose="020F0502020204030204" pitchFamily="34" charset="0"/>
              </a:defRPr>
            </a:lvl3pPr>
            <a:lvl4pPr marL="1635457" indent="-232720">
              <a:defRPr>
                <a:solidFill>
                  <a:schemeClr val="tx1"/>
                </a:solidFill>
                <a:latin typeface="Calibri" panose="020F0502020204030204" pitchFamily="34" charset="0"/>
              </a:defRPr>
            </a:lvl4pPr>
            <a:lvl5pPr marL="2102501" indent="-232720">
              <a:defRPr>
                <a:solidFill>
                  <a:schemeClr val="tx1"/>
                </a:solidFill>
                <a:latin typeface="Calibri" panose="020F0502020204030204" pitchFamily="34" charset="0"/>
              </a:defRPr>
            </a:lvl5pPr>
            <a:lvl6pPr marL="2564730" indent="-232720" eaLnBrk="0" fontAlgn="base" hangingPunct="0">
              <a:spcBef>
                <a:spcPct val="0"/>
              </a:spcBef>
              <a:spcAft>
                <a:spcPct val="0"/>
              </a:spcAft>
              <a:defRPr>
                <a:solidFill>
                  <a:schemeClr val="tx1"/>
                </a:solidFill>
                <a:latin typeface="Calibri" panose="020F0502020204030204" pitchFamily="34" charset="0"/>
              </a:defRPr>
            </a:lvl6pPr>
            <a:lvl7pPr marL="3026959" indent="-232720" eaLnBrk="0" fontAlgn="base" hangingPunct="0">
              <a:spcBef>
                <a:spcPct val="0"/>
              </a:spcBef>
              <a:spcAft>
                <a:spcPct val="0"/>
              </a:spcAft>
              <a:defRPr>
                <a:solidFill>
                  <a:schemeClr val="tx1"/>
                </a:solidFill>
                <a:latin typeface="Calibri" panose="020F0502020204030204" pitchFamily="34" charset="0"/>
              </a:defRPr>
            </a:lvl7pPr>
            <a:lvl8pPr marL="3489188" indent="-232720" eaLnBrk="0" fontAlgn="base" hangingPunct="0">
              <a:spcBef>
                <a:spcPct val="0"/>
              </a:spcBef>
              <a:spcAft>
                <a:spcPct val="0"/>
              </a:spcAft>
              <a:defRPr>
                <a:solidFill>
                  <a:schemeClr val="tx1"/>
                </a:solidFill>
                <a:latin typeface="Calibri" panose="020F0502020204030204" pitchFamily="34" charset="0"/>
              </a:defRPr>
            </a:lvl8pPr>
            <a:lvl9pPr marL="3951418" indent="-2327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89FE2C-E981-41E3-9026-357870A2ADC9}" type="slidenum">
              <a:rPr lang="en-US" altLang="en-US" smtClean="0">
                <a:latin typeface="Arial" panose="020B0604020202020204" pitchFamily="34" charset="0"/>
              </a:rPr>
              <a:pPr fontAlgn="base">
                <a:spcBef>
                  <a:spcPct val="0"/>
                </a:spcBef>
                <a:spcAft>
                  <a:spcPct val="0"/>
                </a:spcAft>
              </a:pPr>
              <a:t>17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65403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2FE8F185-B9D4-41B8-B40F-DF4974476568}" type="slidenum">
              <a:rPr lang="en-US" smtClean="0"/>
              <a:pPr>
                <a:defRPr/>
              </a:pPr>
              <a:t>19</a:t>
            </a:fld>
            <a:endParaRPr lang="en-US"/>
          </a:p>
        </p:txBody>
      </p:sp>
    </p:spTree>
    <p:extLst>
      <p:ext uri="{BB962C8B-B14F-4D97-AF65-F5344CB8AC3E}">
        <p14:creationId xmlns:p14="http://schemas.microsoft.com/office/powerpoint/2010/main" val="1986614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9148" indent="-292103">
              <a:defRPr>
                <a:solidFill>
                  <a:schemeClr val="tx1"/>
                </a:solidFill>
                <a:latin typeface="Calibri" panose="020F0502020204030204" pitchFamily="34" charset="0"/>
              </a:defRPr>
            </a:lvl2pPr>
            <a:lvl3pPr marL="1168413" indent="-232720">
              <a:defRPr>
                <a:solidFill>
                  <a:schemeClr val="tx1"/>
                </a:solidFill>
                <a:latin typeface="Calibri" panose="020F0502020204030204" pitchFamily="34" charset="0"/>
              </a:defRPr>
            </a:lvl3pPr>
            <a:lvl4pPr marL="1635457" indent="-232720">
              <a:defRPr>
                <a:solidFill>
                  <a:schemeClr val="tx1"/>
                </a:solidFill>
                <a:latin typeface="Calibri" panose="020F0502020204030204" pitchFamily="34" charset="0"/>
              </a:defRPr>
            </a:lvl4pPr>
            <a:lvl5pPr marL="2102501" indent="-232720">
              <a:defRPr>
                <a:solidFill>
                  <a:schemeClr val="tx1"/>
                </a:solidFill>
                <a:latin typeface="Calibri" panose="020F0502020204030204" pitchFamily="34" charset="0"/>
              </a:defRPr>
            </a:lvl5pPr>
            <a:lvl6pPr marL="2564730" indent="-232720" eaLnBrk="0" fontAlgn="base" hangingPunct="0">
              <a:spcBef>
                <a:spcPct val="0"/>
              </a:spcBef>
              <a:spcAft>
                <a:spcPct val="0"/>
              </a:spcAft>
              <a:defRPr>
                <a:solidFill>
                  <a:schemeClr val="tx1"/>
                </a:solidFill>
                <a:latin typeface="Calibri" panose="020F0502020204030204" pitchFamily="34" charset="0"/>
              </a:defRPr>
            </a:lvl6pPr>
            <a:lvl7pPr marL="3026959" indent="-232720" eaLnBrk="0" fontAlgn="base" hangingPunct="0">
              <a:spcBef>
                <a:spcPct val="0"/>
              </a:spcBef>
              <a:spcAft>
                <a:spcPct val="0"/>
              </a:spcAft>
              <a:defRPr>
                <a:solidFill>
                  <a:schemeClr val="tx1"/>
                </a:solidFill>
                <a:latin typeface="Calibri" panose="020F0502020204030204" pitchFamily="34" charset="0"/>
              </a:defRPr>
            </a:lvl7pPr>
            <a:lvl8pPr marL="3489188" indent="-232720" eaLnBrk="0" fontAlgn="base" hangingPunct="0">
              <a:spcBef>
                <a:spcPct val="0"/>
              </a:spcBef>
              <a:spcAft>
                <a:spcPct val="0"/>
              </a:spcAft>
              <a:defRPr>
                <a:solidFill>
                  <a:schemeClr val="tx1"/>
                </a:solidFill>
                <a:latin typeface="Calibri" panose="020F0502020204030204" pitchFamily="34" charset="0"/>
              </a:defRPr>
            </a:lvl8pPr>
            <a:lvl9pPr marL="3951418" indent="-2327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89FE2C-E981-41E3-9026-357870A2ADC9}" type="slidenum">
              <a:rPr lang="en-US" altLang="en-US" smtClean="0">
                <a:latin typeface="Arial" panose="020B0604020202020204" pitchFamily="34" charset="0"/>
              </a:rPr>
              <a:pPr fontAlgn="base">
                <a:spcBef>
                  <a:spcPct val="0"/>
                </a:spcBef>
                <a:spcAft>
                  <a:spcPct val="0"/>
                </a:spcAft>
              </a:pPr>
              <a:t>20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61950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9148" indent="-292103">
              <a:defRPr>
                <a:solidFill>
                  <a:schemeClr val="tx1"/>
                </a:solidFill>
                <a:latin typeface="Calibri" panose="020F0502020204030204" pitchFamily="34" charset="0"/>
              </a:defRPr>
            </a:lvl2pPr>
            <a:lvl3pPr marL="1168413" indent="-232720">
              <a:defRPr>
                <a:solidFill>
                  <a:schemeClr val="tx1"/>
                </a:solidFill>
                <a:latin typeface="Calibri" panose="020F0502020204030204" pitchFamily="34" charset="0"/>
              </a:defRPr>
            </a:lvl3pPr>
            <a:lvl4pPr marL="1635457" indent="-232720">
              <a:defRPr>
                <a:solidFill>
                  <a:schemeClr val="tx1"/>
                </a:solidFill>
                <a:latin typeface="Calibri" panose="020F0502020204030204" pitchFamily="34" charset="0"/>
              </a:defRPr>
            </a:lvl4pPr>
            <a:lvl5pPr marL="2102501" indent="-232720">
              <a:defRPr>
                <a:solidFill>
                  <a:schemeClr val="tx1"/>
                </a:solidFill>
                <a:latin typeface="Calibri" panose="020F0502020204030204" pitchFamily="34" charset="0"/>
              </a:defRPr>
            </a:lvl5pPr>
            <a:lvl6pPr marL="2564730" indent="-232720" eaLnBrk="0" fontAlgn="base" hangingPunct="0">
              <a:spcBef>
                <a:spcPct val="0"/>
              </a:spcBef>
              <a:spcAft>
                <a:spcPct val="0"/>
              </a:spcAft>
              <a:defRPr>
                <a:solidFill>
                  <a:schemeClr val="tx1"/>
                </a:solidFill>
                <a:latin typeface="Calibri" panose="020F0502020204030204" pitchFamily="34" charset="0"/>
              </a:defRPr>
            </a:lvl6pPr>
            <a:lvl7pPr marL="3026959" indent="-232720" eaLnBrk="0" fontAlgn="base" hangingPunct="0">
              <a:spcBef>
                <a:spcPct val="0"/>
              </a:spcBef>
              <a:spcAft>
                <a:spcPct val="0"/>
              </a:spcAft>
              <a:defRPr>
                <a:solidFill>
                  <a:schemeClr val="tx1"/>
                </a:solidFill>
                <a:latin typeface="Calibri" panose="020F0502020204030204" pitchFamily="34" charset="0"/>
              </a:defRPr>
            </a:lvl7pPr>
            <a:lvl8pPr marL="3489188" indent="-232720" eaLnBrk="0" fontAlgn="base" hangingPunct="0">
              <a:spcBef>
                <a:spcPct val="0"/>
              </a:spcBef>
              <a:spcAft>
                <a:spcPct val="0"/>
              </a:spcAft>
              <a:defRPr>
                <a:solidFill>
                  <a:schemeClr val="tx1"/>
                </a:solidFill>
                <a:latin typeface="Calibri" panose="020F0502020204030204" pitchFamily="34" charset="0"/>
              </a:defRPr>
            </a:lvl8pPr>
            <a:lvl9pPr marL="3951418" indent="-2327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9D6CAF-6914-4980-8329-F77BFFDABF10}" type="slidenum">
              <a:rPr lang="en-US" altLang="en-US" smtClean="0">
                <a:latin typeface="Arial" panose="020B0604020202020204" pitchFamily="34" charset="0"/>
                <a:cs typeface="Arial" panose="020B0604020202020204" pitchFamily="34" charset="0"/>
              </a:rPr>
              <a:pPr fontAlgn="base">
                <a:spcBef>
                  <a:spcPct val="0"/>
                </a:spcBef>
                <a:spcAft>
                  <a:spcPct val="0"/>
                </a:spcAft>
              </a:pPr>
              <a:t>21</a:t>
            </a:fld>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2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122" indent="-288893">
              <a:defRPr>
                <a:solidFill>
                  <a:schemeClr val="tx1"/>
                </a:solidFill>
                <a:latin typeface="Calibri" panose="020F0502020204030204" pitchFamily="34" charset="0"/>
                <a:ea typeface="MS PGothic" panose="020B0600070205080204" pitchFamily="34" charset="-128"/>
              </a:defRPr>
            </a:lvl2pPr>
            <a:lvl3pPr marL="1155573" indent="-231115">
              <a:defRPr>
                <a:solidFill>
                  <a:schemeClr val="tx1"/>
                </a:solidFill>
                <a:latin typeface="Calibri" panose="020F0502020204030204" pitchFamily="34" charset="0"/>
                <a:ea typeface="MS PGothic" panose="020B0600070205080204" pitchFamily="34" charset="-128"/>
              </a:defRPr>
            </a:lvl3pPr>
            <a:lvl4pPr marL="1617802" indent="-231115">
              <a:defRPr>
                <a:solidFill>
                  <a:schemeClr val="tx1"/>
                </a:solidFill>
                <a:latin typeface="Calibri" panose="020F0502020204030204" pitchFamily="34" charset="0"/>
                <a:ea typeface="MS PGothic" panose="020B0600070205080204" pitchFamily="34" charset="-128"/>
              </a:defRPr>
            </a:lvl4pPr>
            <a:lvl5pPr marL="2080031" indent="-231115">
              <a:defRPr>
                <a:solidFill>
                  <a:schemeClr val="tx1"/>
                </a:solidFill>
                <a:latin typeface="Calibri" panose="020F0502020204030204" pitchFamily="34" charset="0"/>
                <a:ea typeface="MS PGothic" panose="020B0600070205080204" pitchFamily="34" charset="-128"/>
              </a:defRPr>
            </a:lvl5pPr>
            <a:lvl6pPr marL="2542261"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4490"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6719"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8948"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E6226C4-38BE-49F0-BD88-C0CAF7559068}" type="slidenum">
              <a:rPr lang="en-US" altLang="en-US" smtClean="0"/>
              <a:pPr/>
              <a:t>2</a:t>
            </a:fld>
            <a:endParaRPr lang="en-US" altLang="en-US" smtClean="0"/>
          </a:p>
        </p:txBody>
      </p:sp>
    </p:spTree>
    <p:extLst>
      <p:ext uri="{BB962C8B-B14F-4D97-AF65-F5344CB8AC3E}">
        <p14:creationId xmlns:p14="http://schemas.microsoft.com/office/powerpoint/2010/main" val="1661987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50888" indent="-288925">
              <a:spcBef>
                <a:spcPct val="30000"/>
              </a:spcBef>
              <a:defRPr sz="1200">
                <a:solidFill>
                  <a:schemeClr val="tx1"/>
                </a:solidFill>
                <a:latin typeface="Calibri" panose="020F0502020204030204" pitchFamily="34" charset="0"/>
              </a:defRPr>
            </a:lvl2pPr>
            <a:lvl3pPr marL="1155700"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CF718F52-3AE9-4A94-AA32-4D136F671618}" type="slidenum">
              <a:rPr lang="en-US" altLang="en-US" smtClean="0"/>
              <a:pPr fontAlgn="base">
                <a:spcBef>
                  <a:spcPct val="0"/>
                </a:spcBef>
                <a:spcAft>
                  <a:spcPct val="0"/>
                </a:spcAft>
              </a:pPr>
              <a:t>4</a:t>
            </a:fld>
            <a:endParaRPr lang="en-US" altLang="en-US" smtClean="0"/>
          </a:p>
        </p:txBody>
      </p:sp>
    </p:spTree>
    <p:extLst>
      <p:ext uri="{BB962C8B-B14F-4D97-AF65-F5344CB8AC3E}">
        <p14:creationId xmlns:p14="http://schemas.microsoft.com/office/powerpoint/2010/main" val="1171223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more on the ADAAA definition of disability, go to :  </a:t>
            </a:r>
            <a:r>
              <a:rPr lang="en-US" sz="1200" u="sng" kern="1200" dirty="0" smtClean="0">
                <a:solidFill>
                  <a:schemeClr val="tx1"/>
                </a:solidFill>
                <a:effectLst/>
                <a:latin typeface="+mn-lt"/>
                <a:ea typeface="+mn-ea"/>
                <a:cs typeface="+mn-cs"/>
                <a:hlinkClick r:id="rId3"/>
              </a:rPr>
              <a:t>http://AskJAN.org/corner/vol05iss04.htm</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E6CF0DA3-A446-43B8-BB90-0B95BEC50DF7}" type="slidenum">
              <a:rPr lang="en-US" smtClean="0"/>
              <a:pPr>
                <a:defRPr/>
              </a:pPr>
              <a:t>5</a:t>
            </a:fld>
            <a:endParaRPr lang="en-US"/>
          </a:p>
        </p:txBody>
      </p:sp>
    </p:spTree>
    <p:extLst>
      <p:ext uri="{BB962C8B-B14F-4D97-AF65-F5344CB8AC3E}">
        <p14:creationId xmlns:p14="http://schemas.microsoft.com/office/powerpoint/2010/main" val="428320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FE79D9-B446-43DD-9DAE-6BCF250AC4C4}" type="slidenum">
              <a:rPr lang="en-US" altLang="en-US" smtClean="0"/>
              <a:pPr>
                <a:defRPr/>
              </a:pPr>
              <a:t>8</a:t>
            </a:fld>
            <a:endParaRPr lang="en-US" altLang="en-US"/>
          </a:p>
        </p:txBody>
      </p:sp>
    </p:spTree>
    <p:extLst>
      <p:ext uri="{BB962C8B-B14F-4D97-AF65-F5344CB8AC3E}">
        <p14:creationId xmlns:p14="http://schemas.microsoft.com/office/powerpoint/2010/main" val="51764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122" indent="-288893">
              <a:defRPr>
                <a:solidFill>
                  <a:schemeClr val="tx1"/>
                </a:solidFill>
                <a:latin typeface="Calibri" panose="020F0502020204030204" pitchFamily="34" charset="0"/>
                <a:ea typeface="MS PGothic" panose="020B0600070205080204" pitchFamily="34" charset="-128"/>
              </a:defRPr>
            </a:lvl2pPr>
            <a:lvl3pPr marL="1155573" indent="-231115">
              <a:defRPr>
                <a:solidFill>
                  <a:schemeClr val="tx1"/>
                </a:solidFill>
                <a:latin typeface="Calibri" panose="020F0502020204030204" pitchFamily="34" charset="0"/>
                <a:ea typeface="MS PGothic" panose="020B0600070205080204" pitchFamily="34" charset="-128"/>
              </a:defRPr>
            </a:lvl3pPr>
            <a:lvl4pPr marL="1617802" indent="-231115">
              <a:defRPr>
                <a:solidFill>
                  <a:schemeClr val="tx1"/>
                </a:solidFill>
                <a:latin typeface="Calibri" panose="020F0502020204030204" pitchFamily="34" charset="0"/>
                <a:ea typeface="MS PGothic" panose="020B0600070205080204" pitchFamily="34" charset="-128"/>
              </a:defRPr>
            </a:lvl4pPr>
            <a:lvl5pPr marL="2080031" indent="-231115">
              <a:defRPr>
                <a:solidFill>
                  <a:schemeClr val="tx1"/>
                </a:solidFill>
                <a:latin typeface="Calibri" panose="020F0502020204030204" pitchFamily="34" charset="0"/>
                <a:ea typeface="MS PGothic" panose="020B0600070205080204" pitchFamily="34" charset="-128"/>
              </a:defRPr>
            </a:lvl5pPr>
            <a:lvl6pPr marL="2542261"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4490"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6719"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8948"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F8D7B1A-AF84-48C1-992E-BB87C2325F6D}" type="slidenum">
              <a:rPr lang="en-US" altLang="en-US" smtClean="0"/>
              <a:pPr/>
              <a:t>9</a:t>
            </a:fld>
            <a:endParaRPr lang="en-US" altLang="en-US" smtClean="0"/>
          </a:p>
        </p:txBody>
      </p:sp>
    </p:spTree>
    <p:extLst>
      <p:ext uri="{BB962C8B-B14F-4D97-AF65-F5344CB8AC3E}">
        <p14:creationId xmlns:p14="http://schemas.microsoft.com/office/powerpoint/2010/main" val="2163760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4019F6-C4F7-4F36-9B4A-DDEDD4F123C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95391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B168F3-FB6C-4C1B-94E2-095A19D4E34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1301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9148" indent="-292103">
              <a:defRPr>
                <a:solidFill>
                  <a:schemeClr val="tx1"/>
                </a:solidFill>
                <a:latin typeface="Calibri" panose="020F0502020204030204" pitchFamily="34" charset="0"/>
              </a:defRPr>
            </a:lvl2pPr>
            <a:lvl3pPr marL="1168413" indent="-232720">
              <a:defRPr>
                <a:solidFill>
                  <a:schemeClr val="tx1"/>
                </a:solidFill>
                <a:latin typeface="Calibri" panose="020F0502020204030204" pitchFamily="34" charset="0"/>
              </a:defRPr>
            </a:lvl3pPr>
            <a:lvl4pPr marL="1635457" indent="-232720">
              <a:defRPr>
                <a:solidFill>
                  <a:schemeClr val="tx1"/>
                </a:solidFill>
                <a:latin typeface="Calibri" panose="020F0502020204030204" pitchFamily="34" charset="0"/>
              </a:defRPr>
            </a:lvl4pPr>
            <a:lvl5pPr marL="2102501" indent="-232720">
              <a:defRPr>
                <a:solidFill>
                  <a:schemeClr val="tx1"/>
                </a:solidFill>
                <a:latin typeface="Calibri" panose="020F0502020204030204" pitchFamily="34" charset="0"/>
              </a:defRPr>
            </a:lvl5pPr>
            <a:lvl6pPr marL="2564730" indent="-232720" eaLnBrk="0" fontAlgn="base" hangingPunct="0">
              <a:spcBef>
                <a:spcPct val="0"/>
              </a:spcBef>
              <a:spcAft>
                <a:spcPct val="0"/>
              </a:spcAft>
              <a:defRPr>
                <a:solidFill>
                  <a:schemeClr val="tx1"/>
                </a:solidFill>
                <a:latin typeface="Calibri" panose="020F0502020204030204" pitchFamily="34" charset="0"/>
              </a:defRPr>
            </a:lvl6pPr>
            <a:lvl7pPr marL="3026959" indent="-232720" eaLnBrk="0" fontAlgn="base" hangingPunct="0">
              <a:spcBef>
                <a:spcPct val="0"/>
              </a:spcBef>
              <a:spcAft>
                <a:spcPct val="0"/>
              </a:spcAft>
              <a:defRPr>
                <a:solidFill>
                  <a:schemeClr val="tx1"/>
                </a:solidFill>
                <a:latin typeface="Calibri" panose="020F0502020204030204" pitchFamily="34" charset="0"/>
              </a:defRPr>
            </a:lvl7pPr>
            <a:lvl8pPr marL="3489188" indent="-232720" eaLnBrk="0" fontAlgn="base" hangingPunct="0">
              <a:spcBef>
                <a:spcPct val="0"/>
              </a:spcBef>
              <a:spcAft>
                <a:spcPct val="0"/>
              </a:spcAft>
              <a:defRPr>
                <a:solidFill>
                  <a:schemeClr val="tx1"/>
                </a:solidFill>
                <a:latin typeface="Calibri" panose="020F0502020204030204" pitchFamily="34" charset="0"/>
              </a:defRPr>
            </a:lvl8pPr>
            <a:lvl9pPr marL="3951418" indent="-23272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4B1B999-F059-4E6E-9585-C8B41EA1BD23}" type="slidenum">
              <a:rPr lang="en-US" altLang="en-US" smtClean="0">
                <a:latin typeface="Arial" panose="020B0604020202020204" pitchFamily="34" charset="0"/>
              </a:rPr>
              <a:pPr fontAlgn="base">
                <a:spcBef>
                  <a:spcPct val="0"/>
                </a:spcBef>
                <a:spcAft>
                  <a:spcPct val="0"/>
                </a:spcAft>
              </a:pPr>
              <a:t>14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987254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3" name="Picture 6" descr="templat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prstClr val="black"/>
              </a:solidFill>
              <a:latin typeface="Calibri" panose="020F0502020204030204" pitchFamily="34" charset="0"/>
              <a:ea typeface="+mn-ea"/>
            </a:endParaRPr>
          </a:p>
        </p:txBody>
      </p:sp>
      <p:sp>
        <p:nvSpPr>
          <p:cNvPr id="6" name="Rectangle 5"/>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 name="Picture 20" descr="ODEP Logo"/>
          <p:cNvPicPr>
            <a:picLocks noChangeAspect="1"/>
          </p:cNvPicPr>
          <p:nvPr userDrawn="1"/>
        </p:nvPicPr>
        <p:blipFill>
          <a:blip r:embed="rId3">
            <a:extLst>
              <a:ext uri="{28A0092B-C50C-407E-A947-70E740481C1C}">
                <a14:useLocalDpi xmlns:a14="http://schemas.microsoft.com/office/drawing/2010/main" val="0"/>
              </a:ext>
            </a:extLst>
          </a:blip>
          <a:srcRect r="74248"/>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pic>
        <p:nvPicPr>
          <p:cNvPr id="11" name="Picture 11" descr="JAN Logo&#10;&#10;Practical Solutions&#10;Workplace Succes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12" name="Slide Number Placeholder 5"/>
          <p:cNvSpPr>
            <a:spLocks noGrp="1"/>
          </p:cNvSpPr>
          <p:nvPr>
            <p:ph type="sldNum" sz="quarter" idx="10"/>
          </p:nvPr>
        </p:nvSpPr>
        <p:spPr/>
        <p:txBody>
          <a:bodyPr/>
          <a:lstStyle>
            <a:lvl1pPr>
              <a:defRPr/>
            </a:lvl1pPr>
          </a:lstStyle>
          <a:p>
            <a:pPr>
              <a:defRPr/>
            </a:pPr>
            <a:fld id="{89343A22-9F54-4660-8666-03D1DB31D788}" type="slidenum">
              <a:rPr lang="en-US" altLang="en-US"/>
              <a:pPr>
                <a:defRPr/>
              </a:pPr>
              <a:t>‹#›</a:t>
            </a:fld>
            <a:endParaRPr lang="en-US" altLang="en-US"/>
          </a:p>
        </p:txBody>
      </p:sp>
      <p:sp>
        <p:nvSpPr>
          <p:cNvPr id="13" name="TextBox 14"/>
          <p:cNvSpPr txBox="1">
            <a:spLocks noChangeArrowheads="1"/>
          </p:cNvSpPr>
          <p:nvPr userDrawn="1"/>
        </p:nvSpPr>
        <p:spPr bwMode="auto">
          <a:xfrm>
            <a:off x="1181100" y="5867400"/>
            <a:ext cx="7349063" cy="646331"/>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800" b="1" dirty="0" smtClean="0">
                <a:solidFill>
                  <a:srgbClr val="FFFFFF"/>
                </a:solidFill>
                <a:latin typeface="Arial" panose="020B0604020202020204" pitchFamily="34" charset="0"/>
                <a:cs typeface="Arial" panose="020B0604020202020204" pitchFamily="34" charset="0"/>
              </a:rPr>
              <a:t>JAN is funded by a contract with the </a:t>
            </a:r>
          </a:p>
          <a:p>
            <a:pPr eaLnBrk="1" hangingPunct="1">
              <a:defRPr/>
            </a:pPr>
            <a:r>
              <a:rPr lang="en-US" altLang="en-US" sz="1800" b="1" dirty="0" smtClean="0">
                <a:solidFill>
                  <a:srgbClr val="FFFFFF"/>
                </a:solidFill>
                <a:latin typeface="Arial" panose="020B0604020202020204" pitchFamily="34" charset="0"/>
                <a:cs typeface="Arial" panose="020B0604020202020204" pitchFamily="34" charset="0"/>
              </a:rPr>
              <a:t>Office of Disability Employment Policy, U.S. Department of Labor.</a:t>
            </a:r>
          </a:p>
        </p:txBody>
      </p:sp>
    </p:spTree>
    <p:extLst>
      <p:ext uri="{BB962C8B-B14F-4D97-AF65-F5344CB8AC3E}">
        <p14:creationId xmlns:p14="http://schemas.microsoft.com/office/powerpoint/2010/main" val="4001721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cs typeface="+mn-cs"/>
              </a:defRPr>
            </a:lvl1pPr>
          </a:lstStyle>
          <a:p>
            <a:pPr>
              <a:defRPr/>
            </a:pPr>
            <a:fld id="{A4CE48DB-B4D3-40CA-865A-D1602B0743B9}" type="slidenum">
              <a:rPr lang="en-US"/>
              <a:pPr>
                <a:defRPr/>
              </a:pPr>
              <a:t>‹#›</a:t>
            </a:fld>
            <a:endParaRPr lang="en-US" dirty="0"/>
          </a:p>
        </p:txBody>
      </p:sp>
    </p:spTree>
    <p:extLst>
      <p:ext uri="{BB962C8B-B14F-4D97-AF65-F5344CB8AC3E}">
        <p14:creationId xmlns:p14="http://schemas.microsoft.com/office/powerpoint/2010/main" val="3061215558"/>
      </p:ext>
    </p:extLst>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cs typeface="+mn-cs"/>
              </a:defRPr>
            </a:lvl1pPr>
          </a:lstStyle>
          <a:p>
            <a:pPr>
              <a:defRPr/>
            </a:pPr>
            <a:fld id="{A4CE48DB-B4D3-40CA-865A-D1602B0743B9}" type="slidenum">
              <a:rPr lang="en-US"/>
              <a:pPr>
                <a:defRPr/>
              </a:pPr>
              <a:t>‹#›</a:t>
            </a:fld>
            <a:endParaRPr lang="en-US" dirty="0"/>
          </a:p>
        </p:txBody>
      </p:sp>
    </p:spTree>
    <p:extLst>
      <p:ext uri="{BB962C8B-B14F-4D97-AF65-F5344CB8AC3E}">
        <p14:creationId xmlns:p14="http://schemas.microsoft.com/office/powerpoint/2010/main" val="3027776413"/>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D8F93EB-C1A6-4A03-AA60-111B3209B1F1}"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6274519"/>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a typeface="+mn-ea"/>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A79D37CD-2012-4E34-9792-0B94A8E985F2}"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41149678"/>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820399D6-40C9-493A-A99C-48C068FBF93B}"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7257670"/>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F8A44295-B562-4CAE-BAE3-4C09A3F1A791}" type="slidenum">
              <a:rPr lang="en-US" altLang="en-US"/>
              <a:pPr>
                <a:defRPr/>
              </a:pPr>
              <a:t>‹#›</a:t>
            </a:fld>
            <a:endParaRPr lang="en-US" altLang="en-US"/>
          </a:p>
        </p:txBody>
      </p:sp>
    </p:spTree>
    <p:extLst>
      <p:ext uri="{BB962C8B-B14F-4D97-AF65-F5344CB8AC3E}">
        <p14:creationId xmlns:p14="http://schemas.microsoft.com/office/powerpoint/2010/main" val="2290670671"/>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1988840"/>
            <a:ext cx="8229600" cy="1143000"/>
          </a:xfrm>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eaLnBrk="0" fontAlgn="base" hangingPunct="0">
              <a:spcBef>
                <a:spcPct val="0"/>
              </a:spcBef>
              <a:spcAft>
                <a:spcPct val="0"/>
              </a:spcAft>
              <a:defRPr>
                <a:solidFill>
                  <a:prstClr val="white"/>
                </a:solidFill>
                <a:latin typeface="Calibri" panose="020F0502020204030204" pitchFamily="34" charset="0"/>
                <a:ea typeface="MS PGothic" panose="020B0600070205080204" pitchFamily="34" charset="-128"/>
              </a:defRPr>
            </a:lvl1pPr>
          </a:lstStyle>
          <a:p>
            <a:pPr>
              <a:defRPr/>
            </a:pPr>
            <a:fld id="{BFD41524-F07A-4DDD-8EA6-803DC76B33DA}" type="datetimeFigureOut">
              <a:rPr lang="en-US"/>
              <a:pPr>
                <a:defRPr/>
              </a:pPr>
              <a:t>8/29/2018</a:t>
            </a:fld>
            <a:endParaRPr lang="en-US" dirty="0"/>
          </a:p>
        </p:txBody>
      </p:sp>
      <p:sp>
        <p:nvSpPr>
          <p:cNvPr id="4" name="Tijdelijke aanduiding voor dianummer 5"/>
          <p:cNvSpPr>
            <a:spLocks noGrp="1"/>
          </p:cNvSpPr>
          <p:nvPr>
            <p:ph type="sldNum" sz="quarter" idx="11"/>
          </p:nvPr>
        </p:nvSpPr>
        <p:spPr/>
        <p:txBody>
          <a:bodyPr/>
          <a:lstStyle>
            <a:lvl1pPr eaLnBrk="0" fontAlgn="base" hangingPunct="0">
              <a:spcBef>
                <a:spcPct val="0"/>
              </a:spcBef>
              <a:spcAft>
                <a:spcPct val="0"/>
              </a:spcAft>
              <a:defRPr>
                <a:solidFill>
                  <a:prstClr val="white"/>
                </a:solidFill>
                <a:latin typeface="Calibri" panose="020F0502020204030204" pitchFamily="34" charset="0"/>
                <a:ea typeface="MS PGothic" panose="020B0600070205080204" pitchFamily="34" charset="-128"/>
              </a:defRPr>
            </a:lvl1pPr>
          </a:lstStyle>
          <a:p>
            <a:pPr>
              <a:defRPr/>
            </a:pPr>
            <a:fld id="{9D68B8DE-68A1-4752-A21C-EAD878D32B10}" type="slidenum">
              <a:rPr lang="en-US"/>
              <a:pPr>
                <a:defRPr/>
              </a:pPr>
              <a:t>‹#›</a:t>
            </a:fld>
            <a:endParaRPr lang="en-US" dirty="0"/>
          </a:p>
        </p:txBody>
      </p:sp>
    </p:spTree>
    <p:extLst>
      <p:ext uri="{BB962C8B-B14F-4D97-AF65-F5344CB8AC3E}">
        <p14:creationId xmlns:p14="http://schemas.microsoft.com/office/powerpoint/2010/main" val="17956109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6.xml"/><Relationship Id="rId7" Type="http://schemas.openxmlformats.org/officeDocument/2006/relationships/image" Target="../media/image4.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6D20409D-0AA9-4F05-B635-791D789D3BE4}" type="slidenum">
              <a:rPr lang="en-US" altLang="en-US"/>
              <a:pPr>
                <a:defRPr/>
              </a:pPr>
              <a:t>‹#›</a:t>
            </a:fld>
            <a:endParaRPr lang="en-US" altLang="en-US"/>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prstClr val="black"/>
              </a:solidFill>
              <a:latin typeface="Calibri" panose="020F0502020204030204" pitchFamily="34" charset="0"/>
              <a:ea typeface="+mn-ea"/>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031"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032" name="Picture 20" descr="ODEP Logo"/>
          <p:cNvPicPr>
            <a:picLocks noChangeAspect="1"/>
          </p:cNvPicPr>
          <p:nvPr userDrawn="1"/>
        </p:nvPicPr>
        <p:blipFill>
          <a:blip r:embed="rId6">
            <a:extLst>
              <a:ext uri="{28A0092B-C50C-407E-A947-70E740481C1C}">
                <a14:useLocalDpi xmlns:a14="http://schemas.microsoft.com/office/drawing/2010/main" val="0"/>
              </a:ext>
            </a:extLst>
          </a:blip>
          <a:srcRect r="74248"/>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7349063" cy="646331"/>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800" b="1" dirty="0" smtClean="0">
                <a:solidFill>
                  <a:srgbClr val="FFFFFF"/>
                </a:solidFill>
                <a:latin typeface="Arial" panose="020B0604020202020204" pitchFamily="34" charset="0"/>
                <a:cs typeface="Arial" panose="020B0604020202020204" pitchFamily="34" charset="0"/>
              </a:rPr>
              <a:t>JAN is funded by a contract with the </a:t>
            </a:r>
          </a:p>
          <a:p>
            <a:pPr eaLnBrk="1" hangingPunct="1">
              <a:defRPr/>
            </a:pPr>
            <a:r>
              <a:rPr lang="en-US" altLang="en-US" sz="1800" b="1" dirty="0" smtClean="0">
                <a:solidFill>
                  <a:srgbClr val="FFFFFF"/>
                </a:solidFill>
                <a:latin typeface="Arial" panose="020B0604020202020204" pitchFamily="34" charset="0"/>
                <a:cs typeface="Arial" panose="020B0604020202020204" pitchFamily="34" charset="0"/>
              </a:rPr>
              <a:t>Office of Disability Employment Policy, U.S. Department of Labor.</a:t>
            </a:r>
          </a:p>
        </p:txBody>
      </p:sp>
      <p:sp>
        <p:nvSpPr>
          <p:cNvPr id="103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7360" r:id="rId1"/>
    <p:sldLayoutId id="2147487386" r:id="rId2"/>
    <p:sldLayoutId id="2147487388" r:id="rId3"/>
  </p:sldLayoutIdLst>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4250DF44-810A-43EB-9919-D13EEAAE7EFD}"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a typeface="+mn-ea"/>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7352" r:id="rId1"/>
    <p:sldLayoutId id="2147487361" r:id="rId2"/>
    <p:sldLayoutId id="2147487362" r:id="rId3"/>
    <p:sldLayoutId id="2147487389"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1700213"/>
            <a:ext cx="8229600" cy="1143000"/>
          </a:xfrm>
          <a:prstGeom prst="rect">
            <a:avLst/>
          </a:prstGeom>
        </p:spPr>
        <p:txBody>
          <a:bodyPr vert="horz" lIns="91440" tIns="45720" rIns="91440" bIns="45720" rtlCol="0" anchor="ctr">
            <a:normAutofit/>
          </a:bodyPr>
          <a:lstStyle/>
          <a:p>
            <a:r>
              <a:rPr lang="nl-NL" dirty="0" smtClean="0"/>
              <a:t>Klik om de stijl te bewerken</a:t>
            </a:r>
            <a:endParaRPr lang="en-US"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Arial"/>
                <a:ea typeface="+mn-ea"/>
              </a:defRPr>
            </a:lvl1pPr>
          </a:lstStyle>
          <a:p>
            <a:pPr>
              <a:defRPr/>
            </a:pPr>
            <a:fld id="{E04E22EE-63A8-4C20-BA5B-B71AA4EDD2C0}" type="datetimeFigureOut">
              <a:rPr lang="en-US"/>
              <a:pPr>
                <a:defRPr/>
              </a:pPr>
              <a:t>8/29/2018</a:t>
            </a:fld>
            <a:endParaRPr lang="en-US"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Arial"/>
                <a:ea typeface="+mn-ea"/>
              </a:defRPr>
            </a:lvl1pPr>
          </a:lstStyle>
          <a:p>
            <a:pPr>
              <a:defRPr/>
            </a:pPr>
            <a:fld id="{5BC68F75-FB43-4784-BFD6-7D46256C29F7}" type="slidenum">
              <a:rPr lang="en-US"/>
              <a:pPr>
                <a:defRPr/>
              </a:pPr>
              <a:t>‹#›</a:t>
            </a:fld>
            <a:endParaRPr lang="en-US" dirty="0"/>
          </a:p>
        </p:txBody>
      </p:sp>
      <p:pic>
        <p:nvPicPr>
          <p:cNvPr id="3077"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64163" y="549275"/>
            <a:ext cx="352901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hoek 11"/>
          <p:cNvSpPr/>
          <p:nvPr userDrawn="1"/>
        </p:nvSpPr>
        <p:spPr>
          <a:xfrm>
            <a:off x="-23813" y="1249363"/>
            <a:ext cx="9144001" cy="5637212"/>
          </a:xfrm>
          <a:prstGeom prst="rect">
            <a:avLst/>
          </a:prstGeom>
          <a:solidFill>
            <a:srgbClr val="0078C1"/>
          </a:solidFill>
          <a:ln>
            <a:solidFill>
              <a:srgbClr val="0078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n>
                <a:solidFill>
                  <a:srgbClr val="0078C1"/>
                </a:solidFill>
              </a:ln>
              <a:solidFill>
                <a:srgbClr val="0078C1"/>
              </a:solidFill>
            </a:endParaRPr>
          </a:p>
        </p:txBody>
      </p:sp>
      <p:pic>
        <p:nvPicPr>
          <p:cNvPr id="307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0825" y="203200"/>
            <a:ext cx="16827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Afbeelding 6"/>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698625" y="5011738"/>
            <a:ext cx="575945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363" r:id="rId1"/>
  </p:sldLayoutIdLst>
  <p:txStyles>
    <p:titleStyle>
      <a:lvl1pPr algn="ctr" rtl="0" eaLnBrk="0" fontAlgn="base" hangingPunct="0">
        <a:spcBef>
          <a:spcPct val="0"/>
        </a:spcBef>
        <a:spcAft>
          <a:spcPct val="0"/>
        </a:spcAft>
        <a:defRPr sz="4400" b="1" kern="1200" cap="small">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panose="020B0604020202020204" pitchFamily="34" charset="0"/>
        </a:defRPr>
      </a:lvl2pPr>
      <a:lvl3pPr algn="ctr" rtl="0" eaLnBrk="0" fontAlgn="base" hangingPunct="0">
        <a:spcBef>
          <a:spcPct val="0"/>
        </a:spcBef>
        <a:spcAft>
          <a:spcPct val="0"/>
        </a:spcAft>
        <a:defRPr sz="4400" b="1">
          <a:solidFill>
            <a:schemeClr val="bg1"/>
          </a:solidFill>
          <a:latin typeface="Arial" panose="020B0604020202020204" pitchFamily="34" charset="0"/>
        </a:defRPr>
      </a:lvl3pPr>
      <a:lvl4pPr algn="ctr" rtl="0" eaLnBrk="0" fontAlgn="base" hangingPunct="0">
        <a:spcBef>
          <a:spcPct val="0"/>
        </a:spcBef>
        <a:spcAft>
          <a:spcPct val="0"/>
        </a:spcAft>
        <a:defRPr sz="4400" b="1">
          <a:solidFill>
            <a:schemeClr val="bg1"/>
          </a:solidFill>
          <a:latin typeface="Arial" panose="020B0604020202020204" pitchFamily="34" charset="0"/>
        </a:defRPr>
      </a:lvl4pPr>
      <a:lvl5pPr algn="ctr" rtl="0" eaLnBrk="0" fontAlgn="base" hangingPunct="0">
        <a:spcBef>
          <a:spcPct val="0"/>
        </a:spcBef>
        <a:spcAft>
          <a:spcPct val="0"/>
        </a:spcAft>
        <a:defRPr sz="4400" b="1">
          <a:solidFill>
            <a:schemeClr val="bg1"/>
          </a:solidFill>
          <a:latin typeface="Arial" panose="020B0604020202020204" pitchFamily="34" charset="0"/>
        </a:defRPr>
      </a:lvl5pPr>
      <a:lvl6pPr marL="457200" algn="ctr" rtl="0" fontAlgn="base">
        <a:spcBef>
          <a:spcPct val="0"/>
        </a:spcBef>
        <a:spcAft>
          <a:spcPct val="0"/>
        </a:spcAft>
        <a:defRPr sz="4400" b="1">
          <a:solidFill>
            <a:schemeClr val="bg1"/>
          </a:solidFill>
          <a:latin typeface="Arial" panose="020B0604020202020204" pitchFamily="34" charset="0"/>
        </a:defRPr>
      </a:lvl6pPr>
      <a:lvl7pPr marL="914400" algn="ctr" rtl="0" fontAlgn="base">
        <a:spcBef>
          <a:spcPct val="0"/>
        </a:spcBef>
        <a:spcAft>
          <a:spcPct val="0"/>
        </a:spcAft>
        <a:defRPr sz="4400" b="1">
          <a:solidFill>
            <a:schemeClr val="bg1"/>
          </a:solidFill>
          <a:latin typeface="Arial" panose="020B0604020202020204" pitchFamily="34" charset="0"/>
        </a:defRPr>
      </a:lvl7pPr>
      <a:lvl8pPr marL="1371600" algn="ctr" rtl="0" fontAlgn="base">
        <a:spcBef>
          <a:spcPct val="0"/>
        </a:spcBef>
        <a:spcAft>
          <a:spcPct val="0"/>
        </a:spcAft>
        <a:defRPr sz="4400" b="1">
          <a:solidFill>
            <a:schemeClr val="bg1"/>
          </a:solidFill>
          <a:latin typeface="Arial" panose="020B0604020202020204" pitchFamily="34" charset="0"/>
        </a:defRPr>
      </a:lvl8pPr>
      <a:lvl9pPr marL="1828800" algn="ctr" rtl="0" fontAlgn="base">
        <a:spcBef>
          <a:spcPct val="0"/>
        </a:spcBef>
        <a:spcAft>
          <a:spcPct val="0"/>
        </a:spcAft>
        <a:defRPr sz="44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65A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65A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65A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65A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65A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askjan.org/articles/Accommodating-Employees-with-Hearing-Aids-A-Beginner-s-Guide-to-T-coils.cfm" TargetMode="External"/><Relationship Id="rId3" Type="http://schemas.openxmlformats.org/officeDocument/2006/relationships/hyperlink" Target="https://askjan.org/organizations/Registry-of-Interpreters-for-the-Deaf-Inc.cfm" TargetMode="External"/><Relationship Id="rId7" Type="http://schemas.openxmlformats.org/officeDocument/2006/relationships/hyperlink" Target="https://askjan.org/publications/consultants-corner/vol01iss07.cf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askjan.org/articles/Relay-Calls-Types-and-How-to-Make-a-Call.cfm" TargetMode="External"/><Relationship Id="rId5" Type="http://schemas.openxmlformats.org/officeDocument/2006/relationships/hyperlink" Target="https://askjan.org/publications/Disability-Downloads.cfm?pubid=475451" TargetMode="External"/><Relationship Id="rId4" Type="http://schemas.openxmlformats.org/officeDocument/2006/relationships/hyperlink" Target="https://www.csd.org/"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askjan.org/topics/interactive.cf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D8CC84D-BD08-4B1C-97FB-14A32E7491ED}" type="slidenum">
              <a:rPr lang="en-US" altLang="en-US" sz="1400" smtClean="0">
                <a:solidFill>
                  <a:srgbClr val="FFFFFF"/>
                </a:solidFill>
              </a:rPr>
              <a:pPr>
                <a:spcBef>
                  <a:spcPct val="0"/>
                </a:spcBef>
                <a:buFontTx/>
                <a:buNone/>
              </a:pPr>
              <a:t>1</a:t>
            </a:fld>
            <a:endParaRPr lang="en-US" altLang="en-US" sz="1400" smtClean="0">
              <a:solidFill>
                <a:srgbClr val="FFFFFF"/>
              </a:solidFill>
            </a:endParaRPr>
          </a:p>
        </p:txBody>
      </p:sp>
      <p:sp>
        <p:nvSpPr>
          <p:cNvPr id="27651" name="Content Placeholder 2"/>
          <p:cNvSpPr>
            <a:spLocks noGrp="1"/>
          </p:cNvSpPr>
          <p:nvPr>
            <p:ph idx="1"/>
          </p:nvPr>
        </p:nvSpPr>
        <p:spPr>
          <a:xfrm>
            <a:off x="3008313" y="2501900"/>
            <a:ext cx="5791200" cy="3200400"/>
          </a:xfrm>
          <a:noFill/>
          <a:extLst>
            <a:ext uri="{909E8E84-426E-40dd-AFC4-6F175D3DCCD1}"/>
          </a:extLst>
        </p:spPr>
        <p:txBody>
          <a:bodyPr>
            <a:normAutofit/>
          </a:bodyPr>
          <a:lstStyle/>
          <a:p>
            <a:pPr>
              <a:lnSpc>
                <a:spcPct val="80000"/>
              </a:lnSpc>
              <a:spcBef>
                <a:spcPct val="0"/>
              </a:spcBef>
              <a:buFont typeface="Wingdings" charset="0"/>
              <a:buNone/>
              <a:defRPr/>
            </a:pPr>
            <a:endParaRPr lang="en-US" altLang="en-US" sz="4000" dirty="0" smtClean="0"/>
          </a:p>
          <a:p>
            <a:pPr>
              <a:lnSpc>
                <a:spcPct val="80000"/>
              </a:lnSpc>
              <a:spcBef>
                <a:spcPct val="0"/>
              </a:spcBef>
              <a:buFont typeface="Wingdings" charset="0"/>
              <a:buNone/>
              <a:defRPr/>
            </a:pPr>
            <a:r>
              <a:rPr lang="en-US" altLang="en-US" sz="4000" dirty="0" smtClean="0"/>
              <a:t>Promoting a Deaf Employee</a:t>
            </a:r>
          </a:p>
          <a:p>
            <a:pPr>
              <a:lnSpc>
                <a:spcPct val="80000"/>
              </a:lnSpc>
              <a:spcBef>
                <a:spcPct val="0"/>
              </a:spcBef>
              <a:buFont typeface="Wingdings" charset="0"/>
              <a:buNone/>
              <a:defRPr/>
            </a:pPr>
            <a:endParaRPr lang="en-US" sz="4000" dirty="0">
              <a:solidFill>
                <a:schemeClr val="accent1">
                  <a:lumMod val="50000"/>
                </a:schemeClr>
              </a:solidFill>
              <a:latin typeface="Arial" charset="0"/>
              <a:ea typeface="ＭＳ Ｐゴシック" charset="0"/>
              <a:cs typeface="Arial" charset="0"/>
            </a:endParaRPr>
          </a:p>
          <a:p>
            <a:pPr>
              <a:lnSpc>
                <a:spcPct val="80000"/>
              </a:lnSpc>
              <a:spcBef>
                <a:spcPct val="0"/>
              </a:spcBef>
              <a:buFont typeface="Wingdings" charset="0"/>
              <a:buNone/>
              <a:defRPr/>
            </a:pPr>
            <a:endParaRPr lang="en-US" sz="4000" dirty="0">
              <a:solidFill>
                <a:schemeClr val="accent1">
                  <a:lumMod val="50000"/>
                </a:schemeClr>
              </a:solidFill>
              <a:latin typeface="Arial" charset="0"/>
              <a:ea typeface="ＭＳ Ｐゴシック" charset="0"/>
              <a:cs typeface="Arial" charset="0"/>
            </a:endParaRPr>
          </a:p>
          <a:p>
            <a:pPr>
              <a:lnSpc>
                <a:spcPct val="80000"/>
              </a:lnSpc>
              <a:spcBef>
                <a:spcPct val="0"/>
              </a:spcBef>
              <a:buFont typeface="Wingdings" charset="0"/>
              <a:buNone/>
              <a:defRPr/>
            </a:pPr>
            <a:r>
              <a:rPr lang="en-US" sz="1800" b="0" dirty="0" smtClean="0">
                <a:latin typeface="Arial" charset="0"/>
                <a:ea typeface="ＭＳ Ｐゴシック" charset="0"/>
                <a:cs typeface="Arial" charset="0"/>
              </a:rPr>
              <a:t>August 28, 2018</a:t>
            </a:r>
            <a:endParaRPr lang="en-US" sz="1800" b="0" dirty="0">
              <a:latin typeface="Arial" charset="0"/>
              <a:ea typeface="ＭＳ Ｐゴシック" charset="0"/>
              <a:cs typeface="Arial" charset="0"/>
            </a:endParaRPr>
          </a:p>
        </p:txBody>
      </p:sp>
      <p:grpSp>
        <p:nvGrpSpPr>
          <p:cNvPr id="30724" name="Group 1" descr="Employees with disabilities"/>
          <p:cNvGrpSpPr>
            <a:grpSpLocks/>
          </p:cNvGrpSpPr>
          <p:nvPr/>
        </p:nvGrpSpPr>
        <p:grpSpPr bwMode="auto">
          <a:xfrm>
            <a:off x="1143000" y="914400"/>
            <a:ext cx="1981200" cy="4032250"/>
            <a:chOff x="1143000" y="914400"/>
            <a:chExt cx="1981200" cy="4032250"/>
          </a:xfrm>
        </p:grpSpPr>
        <p:pic>
          <p:nvPicPr>
            <p:cNvPr id="4" name="Picture 3" descr="Shipping clerk"/>
            <p:cNvPicPr>
              <a:picLocks noChangeAspect="1"/>
            </p:cNvPicPr>
            <p:nvPr/>
          </p:nvPicPr>
          <p:blipFill>
            <a:blip r:embed="rId3" cstate="print"/>
            <a:srcRect r="45324"/>
            <a:stretch>
              <a:fillRect/>
            </a:stretch>
          </p:blipFill>
          <p:spPr>
            <a:xfrm>
              <a:off x="1143000" y="914400"/>
              <a:ext cx="914400" cy="1212499"/>
            </a:xfrm>
            <a:prstGeom prst="rect">
              <a:avLst/>
            </a:prstGeom>
            <a:effectLst>
              <a:outerShdw blurRad="50800" dist="38100" dir="13500000" algn="br" rotWithShape="0">
                <a:prstClr val="black">
                  <a:alpha val="40000"/>
                </a:prstClr>
              </a:outerShdw>
            </a:effectLst>
            <a:scene3d>
              <a:camera prst="orthographicFront">
                <a:rot lat="0" lon="0" rev="0"/>
              </a:camera>
              <a:lightRig rig="threePt" dir="t"/>
            </a:scene3d>
          </p:spPr>
        </p:pic>
        <p:pic>
          <p:nvPicPr>
            <p:cNvPr id="5" name="Picture 4" descr="Woman teaching young girl"/>
            <p:cNvPicPr>
              <a:picLocks noChangeAspect="1"/>
            </p:cNvPicPr>
            <p:nvPr/>
          </p:nvPicPr>
          <p:blipFill>
            <a:blip r:embed="rId4"/>
            <a:srcRect l="52667" b="7701"/>
            <a:stretch>
              <a:fillRect/>
            </a:stretch>
          </p:blipFill>
          <p:spPr bwMode="auto">
            <a:xfrm>
              <a:off x="2209800" y="1746250"/>
              <a:ext cx="914400" cy="1292225"/>
            </a:xfrm>
            <a:prstGeom prst="rect">
              <a:avLst/>
            </a:prstGeom>
            <a:noFill/>
            <a:ln>
              <a:noFill/>
            </a:ln>
            <a:effectLst>
              <a:outerShdw blurRad="50800" dist="38100" dir="18900000" algn="b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usinesswoman using wheelchair"/>
            <p:cNvPicPr>
              <a:picLocks noChangeAspect="1"/>
            </p:cNvPicPr>
            <p:nvPr/>
          </p:nvPicPr>
          <p:blipFill>
            <a:blip r:embed="rId5"/>
            <a:srcRect l="46001" r="4668" b="9540"/>
            <a:stretch>
              <a:fillRect/>
            </a:stretch>
          </p:blipFill>
          <p:spPr bwMode="auto">
            <a:xfrm>
              <a:off x="1143000" y="2279650"/>
              <a:ext cx="914400" cy="1216025"/>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eated businessman holding cane"/>
            <p:cNvPicPr>
              <a:picLocks noChangeAspect="1"/>
            </p:cNvPicPr>
            <p:nvPr/>
          </p:nvPicPr>
          <p:blipFill>
            <a:blip r:embed="rId6"/>
            <a:srcRect l="44667" b="7701"/>
            <a:stretch>
              <a:fillRect/>
            </a:stretch>
          </p:blipFill>
          <p:spPr bwMode="auto">
            <a:xfrm>
              <a:off x="2209800" y="3182938"/>
              <a:ext cx="914400" cy="1104900"/>
            </a:xfrm>
            <a:prstGeom prst="rect">
              <a:avLst/>
            </a:prstGeom>
            <a:noFill/>
            <a:ln>
              <a:noFill/>
            </a:ln>
            <a:effectLst>
              <a:outerShdw blurRad="50800" dist="38100" algn="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tore clerk"/>
            <p:cNvPicPr>
              <a:picLocks noChangeAspect="1"/>
            </p:cNvPicPr>
            <p:nvPr/>
          </p:nvPicPr>
          <p:blipFill>
            <a:blip r:embed="rId7"/>
            <a:srcRect/>
            <a:stretch>
              <a:fillRect/>
            </a:stretch>
          </p:blipFill>
          <p:spPr bwMode="auto">
            <a:xfrm>
              <a:off x="1143000" y="3649663"/>
              <a:ext cx="914400" cy="1296987"/>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8"/>
          <p:cNvSpPr>
            <a:spLocks noGrp="1"/>
          </p:cNvSpPr>
          <p:nvPr>
            <p:ph idx="1"/>
          </p:nvPr>
        </p:nvSpPr>
        <p:spPr/>
        <p:txBody>
          <a:bodyPr/>
          <a:lstStyle/>
          <a:p>
            <a:pPr marL="0" indent="0">
              <a:defRPr/>
            </a:pPr>
            <a:r>
              <a:rPr lang="en-US" sz="2400" dirty="0">
                <a:solidFill>
                  <a:srgbClr val="00B0F0"/>
                </a:solidFill>
              </a:rPr>
              <a:t>What challenges do employees who are deaf or hard of hearing experience on the job?</a:t>
            </a:r>
          </a:p>
          <a:p>
            <a:pPr>
              <a:buFont typeface="Arial" charset="0"/>
              <a:buNone/>
              <a:defRPr/>
            </a:pPr>
            <a:endParaRPr lang="en-US" sz="1100" dirty="0">
              <a:solidFill>
                <a:srgbClr val="002060"/>
              </a:solidFill>
              <a:latin typeface="Arial" charset="0"/>
              <a:cs typeface="Arial" charset="0"/>
            </a:endParaRPr>
          </a:p>
          <a:p>
            <a:pPr>
              <a:buFont typeface="Wingdings" panose="05000000000000000000" pitchFamily="2" charset="2"/>
              <a:buChar char="§"/>
              <a:defRPr/>
            </a:pPr>
            <a:r>
              <a:rPr lang="en-US" sz="2400" b="0" dirty="0">
                <a:solidFill>
                  <a:schemeClr val="tx2">
                    <a:lumMod val="75000"/>
                  </a:schemeClr>
                </a:solidFill>
              </a:rPr>
              <a:t>Interacting with customers, supervisors, and coworkers</a:t>
            </a:r>
          </a:p>
          <a:p>
            <a:pPr>
              <a:buFont typeface="Wingdings" panose="05000000000000000000" pitchFamily="2" charset="2"/>
              <a:buChar char="§"/>
              <a:defRPr/>
            </a:pPr>
            <a:r>
              <a:rPr lang="en-US" sz="2400" b="0" dirty="0">
                <a:solidFill>
                  <a:schemeClr val="tx2">
                    <a:lumMod val="75000"/>
                  </a:schemeClr>
                </a:solidFill>
              </a:rPr>
              <a:t>Receiving information and asking questions during  meetings and trainings</a:t>
            </a:r>
          </a:p>
          <a:p>
            <a:pPr>
              <a:buFont typeface="Wingdings" panose="05000000000000000000" pitchFamily="2" charset="2"/>
              <a:buChar char="§"/>
              <a:defRPr/>
            </a:pPr>
            <a:r>
              <a:rPr lang="en-US" sz="2400" b="0" dirty="0">
                <a:solidFill>
                  <a:schemeClr val="tx2">
                    <a:lumMod val="75000"/>
                  </a:schemeClr>
                </a:solidFill>
              </a:rPr>
              <a:t>Communicating by telephone</a:t>
            </a:r>
          </a:p>
          <a:p>
            <a:pPr>
              <a:buFont typeface="Wingdings" panose="05000000000000000000" pitchFamily="2" charset="2"/>
              <a:buChar char="§"/>
              <a:defRPr/>
            </a:pPr>
            <a:r>
              <a:rPr lang="en-US" sz="2400" b="0" dirty="0">
                <a:solidFill>
                  <a:schemeClr val="tx2">
                    <a:lumMod val="75000"/>
                  </a:schemeClr>
                </a:solidFill>
              </a:rPr>
              <a:t>Meeting safety standards</a:t>
            </a:r>
          </a:p>
          <a:p>
            <a:pPr>
              <a:buFont typeface="Wingdings" panose="05000000000000000000" pitchFamily="2" charset="2"/>
              <a:buChar char="§"/>
              <a:defRPr/>
            </a:pPr>
            <a:r>
              <a:rPr lang="en-US" sz="2400" b="0" dirty="0">
                <a:solidFill>
                  <a:schemeClr val="tx2">
                    <a:lumMod val="75000"/>
                  </a:schemeClr>
                </a:solidFill>
              </a:rPr>
              <a:t>Responding to auditory signals</a:t>
            </a:r>
          </a:p>
          <a:p>
            <a:pPr>
              <a:buFont typeface="Wingdings" panose="05000000000000000000" pitchFamily="2" charset="2"/>
              <a:buChar char="§"/>
              <a:defRPr/>
            </a:pPr>
            <a:r>
              <a:rPr lang="en-US" sz="2400" b="0" dirty="0">
                <a:solidFill>
                  <a:schemeClr val="tx2">
                    <a:lumMod val="75000"/>
                  </a:schemeClr>
                </a:solidFill>
              </a:rPr>
              <a:t>Taking vital signs</a:t>
            </a:r>
          </a:p>
          <a:p>
            <a:pPr>
              <a:defRPr/>
            </a:pPr>
            <a:endParaRPr lang="en-US" dirty="0"/>
          </a:p>
        </p:txBody>
      </p:sp>
      <p:sp>
        <p:nvSpPr>
          <p:cNvPr id="747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pPr>
            <a:fld id="{71703175-368A-4CD0-AAAA-DB72F493FC5A}" type="slidenum">
              <a:rPr lang="en-US" altLang="en-US" sz="1400">
                <a:solidFill>
                  <a:srgbClr val="FFFFFF"/>
                </a:solidFill>
              </a:rPr>
              <a:pPr fontAlgn="base">
                <a:spcBef>
                  <a:spcPct val="0"/>
                </a:spcBef>
                <a:spcAft>
                  <a:spcPct val="0"/>
                </a:spcAft>
              </a:pPr>
              <a:t>10</a:t>
            </a:fld>
            <a:endParaRPr lang="en-US" altLang="en-US" sz="1400">
              <a:solidFill>
                <a:srgbClr val="FFFFFF"/>
              </a:solidFill>
            </a:endParaRPr>
          </a:p>
        </p:txBody>
      </p:sp>
      <p:sp>
        <p:nvSpPr>
          <p:cNvPr id="74756" name="Title 1"/>
          <p:cNvSpPr txBox="1">
            <a:spLocks/>
          </p:cNvSpPr>
          <p:nvPr/>
        </p:nvSpPr>
        <p:spPr bwMode="auto">
          <a:xfrm>
            <a:off x="457200" y="342902"/>
            <a:ext cx="594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100" b="1" dirty="0">
                <a:solidFill>
                  <a:srgbClr val="254061"/>
                </a:solidFill>
              </a:rPr>
              <a:t>Employees Who Are Deaf or Hard of Hearing </a:t>
            </a:r>
          </a:p>
        </p:txBody>
      </p:sp>
    </p:spTree>
    <p:extLst>
      <p:ext uri="{BB962C8B-B14F-4D97-AF65-F5344CB8AC3E}">
        <p14:creationId xmlns:p14="http://schemas.microsoft.com/office/powerpoint/2010/main" val="63379380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2"/>
          <p:cNvSpPr>
            <a:spLocks noGrp="1"/>
          </p:cNvSpPr>
          <p:nvPr>
            <p:ph idx="1"/>
          </p:nvPr>
        </p:nvSpPr>
        <p:spPr/>
        <p:txBody>
          <a:bodyPr/>
          <a:lstStyle/>
          <a:p>
            <a:pPr eaLnBrk="1" hangingPunct="1">
              <a:defRPr/>
            </a:pPr>
            <a:r>
              <a:rPr lang="en-US" altLang="en-US" sz="2400" dirty="0">
                <a:solidFill>
                  <a:srgbClr val="00B0F0"/>
                </a:solidFill>
              </a:rPr>
              <a:t>Hearing – </a:t>
            </a:r>
            <a:r>
              <a:rPr lang="en-US" altLang="en-US" sz="2400" dirty="0" smtClean="0">
                <a:solidFill>
                  <a:srgbClr val="00B0F0"/>
                </a:solidFill>
              </a:rPr>
              <a:t>Telephone</a:t>
            </a:r>
          </a:p>
          <a:p>
            <a:pPr eaLnBrk="1" hangingPunct="1">
              <a:defRPr/>
            </a:pPr>
            <a:endParaRPr lang="en-US" altLang="en-US" sz="1000" b="0" dirty="0"/>
          </a:p>
          <a:p>
            <a:pPr marL="347663" indent="-347663" eaLnBrk="1" hangingPunct="1">
              <a:buFont typeface="Wingdings" panose="05000000000000000000" pitchFamily="2" charset="2"/>
              <a:buChar char="§"/>
              <a:defRPr/>
            </a:pPr>
            <a:r>
              <a:rPr lang="en-US" altLang="en-US" sz="2400" b="0" dirty="0">
                <a:solidFill>
                  <a:schemeClr val="tx2">
                    <a:lumMod val="75000"/>
                  </a:schemeClr>
                </a:solidFill>
              </a:rPr>
              <a:t>Adaptors for hearing aids</a:t>
            </a:r>
          </a:p>
          <a:p>
            <a:pPr marL="347663" indent="-347663" eaLnBrk="1" hangingPunct="1">
              <a:buFont typeface="Wingdings" panose="05000000000000000000" pitchFamily="2" charset="2"/>
              <a:buChar char="§"/>
              <a:defRPr/>
            </a:pPr>
            <a:r>
              <a:rPr lang="en-US" altLang="en-US" sz="2400" b="0" dirty="0">
                <a:solidFill>
                  <a:schemeClr val="tx2">
                    <a:lumMod val="75000"/>
                  </a:schemeClr>
                </a:solidFill>
              </a:rPr>
              <a:t>Telephone Amplification</a:t>
            </a:r>
          </a:p>
          <a:p>
            <a:pPr marL="347663" indent="-347663" eaLnBrk="1" hangingPunct="1">
              <a:buFont typeface="Wingdings" panose="05000000000000000000" pitchFamily="2" charset="2"/>
              <a:buChar char="§"/>
              <a:defRPr/>
            </a:pPr>
            <a:r>
              <a:rPr lang="en-US" altLang="en-US" sz="2400" b="0" dirty="0">
                <a:solidFill>
                  <a:schemeClr val="tx2">
                    <a:lumMod val="75000"/>
                  </a:schemeClr>
                </a:solidFill>
              </a:rPr>
              <a:t>Captioning</a:t>
            </a:r>
          </a:p>
          <a:p>
            <a:pPr marL="347663" indent="-347663" eaLnBrk="1" hangingPunct="1">
              <a:buFont typeface="Wingdings" panose="05000000000000000000" pitchFamily="2" charset="2"/>
              <a:buChar char="§"/>
              <a:defRPr/>
            </a:pPr>
            <a:r>
              <a:rPr lang="en-US" altLang="en-US" sz="2400" b="0" dirty="0">
                <a:solidFill>
                  <a:schemeClr val="tx2">
                    <a:lumMod val="75000"/>
                  </a:schemeClr>
                </a:solidFill>
              </a:rPr>
              <a:t>Relay services</a:t>
            </a:r>
          </a:p>
          <a:p>
            <a:pPr marL="347663" indent="-347663" eaLnBrk="1" hangingPunct="1">
              <a:buFont typeface="Wingdings" panose="05000000000000000000" pitchFamily="2" charset="2"/>
              <a:buChar char="§"/>
              <a:defRPr/>
            </a:pPr>
            <a:r>
              <a:rPr lang="en-US" altLang="en-US" sz="2400" b="0" dirty="0">
                <a:solidFill>
                  <a:schemeClr val="tx2">
                    <a:lumMod val="75000"/>
                  </a:schemeClr>
                </a:solidFill>
              </a:rPr>
              <a:t>Relay equipment</a:t>
            </a:r>
          </a:p>
          <a:p>
            <a:pPr marL="347663" indent="-347663" eaLnBrk="1" hangingPunct="1">
              <a:buFont typeface="Wingdings" panose="05000000000000000000" pitchFamily="2" charset="2"/>
              <a:buChar char="§"/>
              <a:defRPr/>
            </a:pPr>
            <a:r>
              <a:rPr lang="en-US" altLang="en-US" sz="2400" b="0" dirty="0">
                <a:solidFill>
                  <a:schemeClr val="tx2">
                    <a:lumMod val="75000"/>
                  </a:schemeClr>
                </a:solidFill>
              </a:rPr>
              <a:t>Amplified phones</a:t>
            </a:r>
          </a:p>
          <a:p>
            <a:pPr marL="347663" indent="-347663" eaLnBrk="1" hangingPunct="1">
              <a:buFont typeface="Wingdings" panose="05000000000000000000" pitchFamily="2" charset="2"/>
              <a:buChar char="§"/>
              <a:defRPr/>
            </a:pPr>
            <a:r>
              <a:rPr lang="en-US" altLang="en-US" sz="2400" b="0" dirty="0">
                <a:solidFill>
                  <a:schemeClr val="tx2">
                    <a:lumMod val="75000"/>
                  </a:schemeClr>
                </a:solidFill>
              </a:rPr>
              <a:t>Alternate methods</a:t>
            </a:r>
          </a:p>
          <a:p>
            <a:pPr eaLnBrk="1" hangingPunct="1">
              <a:buFont typeface="Wingdings" panose="05000000000000000000" pitchFamily="2" charset="2"/>
              <a:buChar char="§"/>
              <a:defRPr/>
            </a:pPr>
            <a:endParaRPr lang="en-US" altLang="en-US" sz="2600" b="0" dirty="0"/>
          </a:p>
        </p:txBody>
      </p:sp>
      <p:sp>
        <p:nvSpPr>
          <p:cNvPr id="7782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pPr>
            <a:fld id="{87E1CF5A-6871-4E62-A1BD-E4C4CF65452D}" type="slidenum">
              <a:rPr lang="en-US" altLang="en-US" sz="1400">
                <a:solidFill>
                  <a:srgbClr val="FFFFFF"/>
                </a:solidFill>
              </a:rPr>
              <a:pPr fontAlgn="base">
                <a:spcBef>
                  <a:spcPct val="0"/>
                </a:spcBef>
                <a:spcAft>
                  <a:spcPct val="0"/>
                </a:spcAft>
              </a:pPr>
              <a:t>11</a:t>
            </a:fld>
            <a:endParaRPr lang="en-US" altLang="en-US" sz="1400">
              <a:solidFill>
                <a:srgbClr val="FFFFFF"/>
              </a:solidFill>
            </a:endParaRPr>
          </a:p>
        </p:txBody>
      </p:sp>
      <p:sp>
        <p:nvSpPr>
          <p:cNvPr id="99334" name="Title 1"/>
          <p:cNvSpPr txBox="1">
            <a:spLocks/>
          </p:cNvSpPr>
          <p:nvPr/>
        </p:nvSpPr>
        <p:spPr bwMode="auto">
          <a:xfrm>
            <a:off x="457200" y="342902"/>
            <a:ext cx="594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4F81BD">
                    <a:lumMod val="50000"/>
                  </a:srgbClr>
                </a:solidFill>
                <a:cs typeface="Arial" panose="020B0604020202020204" pitchFamily="34" charset="0"/>
              </a:rPr>
              <a:t>Employees Who Are Deaf or Hard of Hearing </a:t>
            </a:r>
          </a:p>
        </p:txBody>
      </p:sp>
      <p:pic>
        <p:nvPicPr>
          <p:cNvPr id="77829" name="Picture 1" descr="Speech Adjust-A-Tone Telephone Amplifi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8594" y="2429669"/>
            <a:ext cx="3544411" cy="354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628590"/>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p:txBody>
          <a:bodyPr/>
          <a:lstStyle/>
          <a:p>
            <a:pPr eaLnBrk="1" hangingPunct="1">
              <a:defRPr/>
            </a:pPr>
            <a:r>
              <a:rPr lang="en-US" altLang="en-US" sz="2400" dirty="0">
                <a:solidFill>
                  <a:srgbClr val="00B0F0"/>
                </a:solidFill>
              </a:rPr>
              <a:t>Hearing – Face to </a:t>
            </a:r>
            <a:r>
              <a:rPr lang="en-US" altLang="en-US" sz="2400" dirty="0" smtClean="0">
                <a:solidFill>
                  <a:srgbClr val="00B0F0"/>
                </a:solidFill>
              </a:rPr>
              <a:t>Face</a:t>
            </a:r>
          </a:p>
          <a:p>
            <a:pPr eaLnBrk="1" hangingPunct="1">
              <a:defRPr/>
            </a:pPr>
            <a:endParaRPr lang="en-US" altLang="en-US" sz="1000" b="0" dirty="0"/>
          </a:p>
          <a:p>
            <a:pPr marL="457200" indent="-457200" eaLnBrk="1" hangingPunct="1">
              <a:buFont typeface="Wingdings" panose="05000000000000000000" pitchFamily="2" charset="2"/>
              <a:buChar char="§"/>
              <a:defRPr/>
            </a:pPr>
            <a:r>
              <a:rPr lang="en-US" altLang="en-US" sz="2400" b="0" dirty="0">
                <a:solidFill>
                  <a:schemeClr val="tx2">
                    <a:lumMod val="75000"/>
                  </a:schemeClr>
                </a:solidFill>
              </a:rPr>
              <a:t>Interpreters</a:t>
            </a:r>
          </a:p>
          <a:p>
            <a:pPr marL="457200" indent="-457200" eaLnBrk="1" hangingPunct="1">
              <a:buFont typeface="Wingdings" panose="05000000000000000000" pitchFamily="2" charset="2"/>
              <a:buChar char="§"/>
              <a:defRPr/>
            </a:pPr>
            <a:r>
              <a:rPr lang="en-US" altLang="en-US" sz="2400" b="0" dirty="0" smtClean="0">
                <a:solidFill>
                  <a:schemeClr val="tx2">
                    <a:lumMod val="75000"/>
                  </a:schemeClr>
                </a:solidFill>
              </a:rPr>
              <a:t>Captioning/CART </a:t>
            </a:r>
            <a:r>
              <a:rPr lang="en-US" altLang="en-US" sz="2400" b="0" dirty="0">
                <a:solidFill>
                  <a:schemeClr val="tx2">
                    <a:lumMod val="75000"/>
                  </a:schemeClr>
                </a:solidFill>
              </a:rPr>
              <a:t>Services</a:t>
            </a:r>
          </a:p>
          <a:p>
            <a:pPr marL="457200" indent="-457200" eaLnBrk="1" hangingPunct="1">
              <a:buFont typeface="Wingdings" panose="05000000000000000000" pitchFamily="2" charset="2"/>
              <a:buChar char="§"/>
              <a:defRPr/>
            </a:pPr>
            <a:r>
              <a:rPr lang="en-US" altLang="en-US" sz="2400" b="0" dirty="0">
                <a:solidFill>
                  <a:schemeClr val="tx2">
                    <a:lumMod val="75000"/>
                  </a:schemeClr>
                </a:solidFill>
              </a:rPr>
              <a:t>Assistive Listening Devices</a:t>
            </a:r>
          </a:p>
          <a:p>
            <a:pPr marL="457200" indent="-457200" eaLnBrk="1" hangingPunct="1">
              <a:buFont typeface="Wingdings" panose="05000000000000000000" pitchFamily="2" charset="2"/>
              <a:buChar char="§"/>
              <a:defRPr/>
            </a:pPr>
            <a:r>
              <a:rPr lang="en-US" altLang="en-US" sz="2400" b="0" dirty="0">
                <a:solidFill>
                  <a:schemeClr val="tx2">
                    <a:lumMod val="75000"/>
                  </a:schemeClr>
                </a:solidFill>
              </a:rPr>
              <a:t>Hearing Aid Compatible Tech</a:t>
            </a:r>
          </a:p>
          <a:p>
            <a:pPr marL="457200" indent="-457200" eaLnBrk="1" hangingPunct="1">
              <a:buFont typeface="Wingdings" panose="05000000000000000000" pitchFamily="2" charset="2"/>
              <a:buChar char="§"/>
              <a:defRPr/>
            </a:pPr>
            <a:r>
              <a:rPr lang="en-US" altLang="en-US" sz="2400" b="0" dirty="0">
                <a:solidFill>
                  <a:schemeClr val="tx2">
                    <a:lumMod val="75000"/>
                  </a:schemeClr>
                </a:solidFill>
              </a:rPr>
              <a:t>Communication Access Technologies</a:t>
            </a:r>
          </a:p>
          <a:p>
            <a:pPr marL="457200" indent="-457200" eaLnBrk="1" hangingPunct="1">
              <a:buFont typeface="Wingdings" panose="05000000000000000000" pitchFamily="2" charset="2"/>
              <a:buChar char="§"/>
              <a:defRPr/>
            </a:pPr>
            <a:r>
              <a:rPr lang="en-US" altLang="en-US" sz="2400" b="0" dirty="0">
                <a:solidFill>
                  <a:schemeClr val="tx2">
                    <a:lumMod val="75000"/>
                  </a:schemeClr>
                </a:solidFill>
              </a:rPr>
              <a:t>Apps </a:t>
            </a:r>
          </a:p>
          <a:p>
            <a:pPr marL="457200" indent="-457200" eaLnBrk="1" hangingPunct="1">
              <a:buFont typeface="Wingdings" panose="05000000000000000000" pitchFamily="2" charset="2"/>
              <a:buChar char="§"/>
              <a:defRPr/>
            </a:pPr>
            <a:r>
              <a:rPr lang="en-US" altLang="en-US" sz="2400" b="0" dirty="0" smtClean="0">
                <a:solidFill>
                  <a:schemeClr val="tx2">
                    <a:lumMod val="75000"/>
                  </a:schemeClr>
                </a:solidFill>
              </a:rPr>
              <a:t>Communication </a:t>
            </a:r>
            <a:r>
              <a:rPr lang="en-US" altLang="en-US" sz="2400" b="0" dirty="0">
                <a:solidFill>
                  <a:schemeClr val="tx2">
                    <a:lumMod val="75000"/>
                  </a:schemeClr>
                </a:solidFill>
              </a:rPr>
              <a:t>Etiquette</a:t>
            </a:r>
          </a:p>
          <a:p>
            <a:pPr marL="0" indent="0" eaLnBrk="1" hangingPunct="1">
              <a:defRPr/>
            </a:pPr>
            <a:endParaRPr lang="en-US" altLang="en-US" sz="2400" b="0" dirty="0">
              <a:solidFill>
                <a:schemeClr val="tx2">
                  <a:lumMod val="75000"/>
                </a:schemeClr>
              </a:solidFill>
            </a:endParaRPr>
          </a:p>
        </p:txBody>
      </p:sp>
      <p:sp>
        <p:nvSpPr>
          <p:cNvPr id="75780"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pPr>
            <a:fld id="{AAE0879E-3248-4B55-A65D-2B334E0DA7A1}" type="slidenum">
              <a:rPr lang="en-US" altLang="en-US" sz="1400">
                <a:solidFill>
                  <a:srgbClr val="FFFFFF"/>
                </a:solidFill>
              </a:rPr>
              <a:pPr fontAlgn="base">
                <a:spcBef>
                  <a:spcPct val="0"/>
                </a:spcBef>
                <a:spcAft>
                  <a:spcPct val="0"/>
                </a:spcAft>
              </a:pPr>
              <a:t>12</a:t>
            </a:fld>
            <a:endParaRPr lang="en-US" altLang="en-US" sz="1400">
              <a:solidFill>
                <a:srgbClr val="FFFFFF"/>
              </a:solidFill>
            </a:endParaRPr>
          </a:p>
        </p:txBody>
      </p:sp>
      <p:pic>
        <p:nvPicPr>
          <p:cNvPr id="75779" name="Picture 3" descr="Interact AS screen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300" y="1996440"/>
            <a:ext cx="2019300"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4" name="Title 1"/>
          <p:cNvSpPr txBox="1">
            <a:spLocks/>
          </p:cNvSpPr>
          <p:nvPr/>
        </p:nvSpPr>
        <p:spPr bwMode="auto">
          <a:xfrm>
            <a:off x="457200" y="342902"/>
            <a:ext cx="594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2100" b="1" dirty="0">
                <a:solidFill>
                  <a:srgbClr val="4F81BD">
                    <a:lumMod val="50000"/>
                  </a:srgbClr>
                </a:solidFill>
                <a:cs typeface="Arial" panose="020B0604020202020204" pitchFamily="34" charset="0"/>
              </a:rPr>
              <a:t>Employees Who Are Deaf or Hard of Hearing </a:t>
            </a:r>
          </a:p>
        </p:txBody>
      </p:sp>
    </p:spTree>
    <p:extLst>
      <p:ext uri="{BB962C8B-B14F-4D97-AF65-F5344CB8AC3E}">
        <p14:creationId xmlns:p14="http://schemas.microsoft.com/office/powerpoint/2010/main" val="1788532612"/>
      </p:ext>
    </p:extLst>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8"/>
          <p:cNvSpPr>
            <a:spLocks noGrp="1"/>
          </p:cNvSpPr>
          <p:nvPr>
            <p:ph idx="1"/>
          </p:nvPr>
        </p:nvSpPr>
        <p:spPr/>
        <p:txBody>
          <a:bodyPr>
            <a:noAutofit/>
          </a:bodyPr>
          <a:lstStyle/>
          <a:p>
            <a:pPr marL="0" indent="0">
              <a:buFont typeface="Arial" charset="0"/>
              <a:buNone/>
              <a:defRPr/>
            </a:pPr>
            <a:r>
              <a:rPr lang="en-US" sz="2000" dirty="0" smtClean="0">
                <a:solidFill>
                  <a:srgbClr val="00B0F0"/>
                </a:solidFill>
              </a:rPr>
              <a:t>JAN </a:t>
            </a:r>
            <a:r>
              <a:rPr lang="en-US" sz="2000" dirty="0">
                <a:solidFill>
                  <a:srgbClr val="00B0F0"/>
                </a:solidFill>
              </a:rPr>
              <a:t>often makes the following accommodation suggestions regarding workers who are deaf or hard of hearing who need to work around moving </a:t>
            </a:r>
            <a:r>
              <a:rPr lang="en-US" sz="2000" dirty="0" smtClean="0">
                <a:solidFill>
                  <a:srgbClr val="00B0F0"/>
                </a:solidFill>
              </a:rPr>
              <a:t>equipment </a:t>
            </a:r>
            <a:r>
              <a:rPr lang="en-US" sz="2000" dirty="0">
                <a:solidFill>
                  <a:srgbClr val="00B0F0"/>
                </a:solidFill>
              </a:rPr>
              <a:t>or operate vehicles or forklifts in the workplace:</a:t>
            </a:r>
          </a:p>
          <a:p>
            <a:pPr>
              <a:buFont typeface="Wingdings" panose="05000000000000000000" pitchFamily="2" charset="2"/>
              <a:buChar char="§"/>
              <a:defRPr/>
            </a:pPr>
            <a:r>
              <a:rPr lang="en-US" sz="2000" b="0" dirty="0" smtClean="0">
                <a:solidFill>
                  <a:schemeClr val="tx2">
                    <a:lumMod val="75000"/>
                  </a:schemeClr>
                </a:solidFill>
              </a:rPr>
              <a:t>Establish </a:t>
            </a:r>
            <a:r>
              <a:rPr lang="en-US" sz="2000" b="0" dirty="0">
                <a:solidFill>
                  <a:schemeClr val="tx2">
                    <a:lumMod val="75000"/>
                  </a:schemeClr>
                </a:solidFill>
              </a:rPr>
              <a:t>set paths of travel </a:t>
            </a:r>
            <a:r>
              <a:rPr lang="en-US" sz="2000" b="0" dirty="0" smtClean="0">
                <a:solidFill>
                  <a:schemeClr val="tx2">
                    <a:lumMod val="75000"/>
                  </a:schemeClr>
                </a:solidFill>
              </a:rPr>
              <a:t>for </a:t>
            </a:r>
            <a:r>
              <a:rPr lang="en-US" sz="2000" b="0" dirty="0">
                <a:solidFill>
                  <a:schemeClr val="tx2">
                    <a:lumMod val="75000"/>
                  </a:schemeClr>
                </a:solidFill>
              </a:rPr>
              <a:t>vehicles and </a:t>
            </a:r>
            <a:r>
              <a:rPr lang="en-US" sz="2000" b="0" dirty="0" smtClean="0">
                <a:solidFill>
                  <a:schemeClr val="tx2">
                    <a:lumMod val="75000"/>
                  </a:schemeClr>
                </a:solidFill>
              </a:rPr>
              <a:t>pedestrians.</a:t>
            </a:r>
            <a:endParaRPr lang="en-US" sz="2000" b="0" dirty="0">
              <a:solidFill>
                <a:schemeClr val="tx2">
                  <a:lumMod val="75000"/>
                </a:schemeClr>
              </a:solidFill>
            </a:endParaRPr>
          </a:p>
          <a:p>
            <a:pPr>
              <a:buFont typeface="Wingdings" panose="05000000000000000000" pitchFamily="2" charset="2"/>
              <a:buChar char="§"/>
              <a:defRPr/>
            </a:pPr>
            <a:r>
              <a:rPr lang="en-US" sz="2000" b="0" dirty="0" smtClean="0">
                <a:solidFill>
                  <a:schemeClr val="tx2">
                    <a:lumMod val="75000"/>
                  </a:schemeClr>
                </a:solidFill>
              </a:rPr>
              <a:t>Establish </a:t>
            </a:r>
            <a:r>
              <a:rPr lang="en-US" sz="2000" b="0" dirty="0">
                <a:solidFill>
                  <a:schemeClr val="tx2">
                    <a:lumMod val="75000"/>
                  </a:schemeClr>
                </a:solidFill>
              </a:rPr>
              <a:t>and enforce rules requiring all moving equipment, forklifts, and vehicles to stop and flash lights/beep horn at intersections. </a:t>
            </a:r>
          </a:p>
          <a:p>
            <a:pPr>
              <a:buFont typeface="Wingdings" panose="05000000000000000000" pitchFamily="2" charset="2"/>
              <a:buChar char="§"/>
              <a:defRPr/>
            </a:pPr>
            <a:r>
              <a:rPr lang="en-US" sz="2000" b="0" dirty="0" smtClean="0">
                <a:solidFill>
                  <a:schemeClr val="tx2">
                    <a:lumMod val="75000"/>
                  </a:schemeClr>
                </a:solidFill>
              </a:rPr>
              <a:t>Install </a:t>
            </a:r>
            <a:r>
              <a:rPr lang="en-US" sz="2000" b="0" dirty="0">
                <a:solidFill>
                  <a:schemeClr val="tx2">
                    <a:lumMod val="75000"/>
                  </a:schemeClr>
                </a:solidFill>
              </a:rPr>
              <a:t>flashing strobe lights on moving vehicles. </a:t>
            </a:r>
            <a:endParaRPr lang="en-US" sz="2000" b="0" dirty="0" smtClean="0">
              <a:solidFill>
                <a:schemeClr val="tx2">
                  <a:lumMod val="75000"/>
                </a:schemeClr>
              </a:solidFill>
            </a:endParaRPr>
          </a:p>
          <a:p>
            <a:pPr>
              <a:buFont typeface="Wingdings" panose="05000000000000000000" pitchFamily="2" charset="2"/>
              <a:buChar char="§"/>
              <a:defRPr/>
            </a:pPr>
            <a:r>
              <a:rPr lang="en-US" sz="2000" b="0" dirty="0" smtClean="0">
                <a:solidFill>
                  <a:schemeClr val="tx2">
                    <a:lumMod val="75000"/>
                  </a:schemeClr>
                </a:solidFill>
              </a:rPr>
              <a:t>Install </a:t>
            </a:r>
            <a:r>
              <a:rPr lang="en-US" sz="2000" b="0" dirty="0">
                <a:solidFill>
                  <a:schemeClr val="tx2">
                    <a:lumMod val="75000"/>
                  </a:schemeClr>
                </a:solidFill>
              </a:rPr>
              <a:t>a directional worker alert system that provides a visual </a:t>
            </a:r>
            <a:r>
              <a:rPr lang="en-US" sz="2000" b="0" dirty="0" smtClean="0">
                <a:solidFill>
                  <a:schemeClr val="tx2">
                    <a:lumMod val="75000"/>
                  </a:schemeClr>
                </a:solidFill>
              </a:rPr>
              <a:t>warning.</a:t>
            </a:r>
          </a:p>
          <a:p>
            <a:pPr>
              <a:buFont typeface="Wingdings" panose="05000000000000000000" pitchFamily="2" charset="2"/>
              <a:buChar char="§"/>
              <a:defRPr/>
            </a:pPr>
            <a:r>
              <a:rPr lang="en-US" sz="2000" b="0" dirty="0" smtClean="0">
                <a:solidFill>
                  <a:schemeClr val="tx2">
                    <a:lumMod val="75000"/>
                  </a:schemeClr>
                </a:solidFill>
              </a:rPr>
              <a:t>Install </a:t>
            </a:r>
            <a:r>
              <a:rPr lang="en-US" sz="2000" b="0" dirty="0">
                <a:solidFill>
                  <a:schemeClr val="tx2">
                    <a:lumMod val="75000"/>
                  </a:schemeClr>
                </a:solidFill>
              </a:rPr>
              <a:t>industrial mirrors around the work </a:t>
            </a:r>
            <a:r>
              <a:rPr lang="en-US" sz="2000" b="0" dirty="0" smtClean="0">
                <a:solidFill>
                  <a:schemeClr val="tx2">
                    <a:lumMod val="75000"/>
                  </a:schemeClr>
                </a:solidFill>
              </a:rPr>
              <a:t>environment.</a:t>
            </a:r>
          </a:p>
          <a:p>
            <a:pPr>
              <a:buFont typeface="Wingdings" panose="05000000000000000000" pitchFamily="2" charset="2"/>
              <a:buChar char="§"/>
              <a:defRPr/>
            </a:pPr>
            <a:r>
              <a:rPr lang="en-US" sz="2000" b="0" dirty="0" smtClean="0">
                <a:solidFill>
                  <a:schemeClr val="tx2">
                    <a:lumMod val="75000"/>
                  </a:schemeClr>
                </a:solidFill>
              </a:rPr>
              <a:t>Voluntary use of a hat </a:t>
            </a:r>
            <a:r>
              <a:rPr lang="en-US" sz="2000" b="0" dirty="0">
                <a:solidFill>
                  <a:schemeClr val="tx2">
                    <a:lumMod val="75000"/>
                  </a:schemeClr>
                </a:solidFill>
              </a:rPr>
              <a:t>or vest of a unique </a:t>
            </a:r>
            <a:r>
              <a:rPr lang="en-US" sz="2000" b="0" dirty="0" smtClean="0">
                <a:solidFill>
                  <a:schemeClr val="tx2">
                    <a:lumMod val="75000"/>
                  </a:schemeClr>
                </a:solidFill>
              </a:rPr>
              <a:t>color.</a:t>
            </a:r>
          </a:p>
          <a:p>
            <a:pPr>
              <a:buFont typeface="Wingdings" panose="05000000000000000000" pitchFamily="2" charset="2"/>
              <a:buChar char="§"/>
              <a:defRPr/>
            </a:pPr>
            <a:r>
              <a:rPr lang="en-US" sz="2000" b="0" dirty="0" smtClean="0"/>
              <a:t>Position </a:t>
            </a:r>
            <a:r>
              <a:rPr lang="en-US" sz="2000" b="0" dirty="0"/>
              <a:t>a rear vision camera so that a vehicle operator will be able to see behind him/her.</a:t>
            </a:r>
          </a:p>
        </p:txBody>
      </p:sp>
      <p:sp>
        <p:nvSpPr>
          <p:cNvPr id="747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1703175-368A-4CD0-AAAA-DB72F493FC5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13</a:t>
            </a:fld>
            <a:endPar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4756" name="Title 1"/>
          <p:cNvSpPr txBox="1">
            <a:spLocks/>
          </p:cNvSpPr>
          <p:nvPr/>
        </p:nvSpPr>
        <p:spPr bwMode="auto">
          <a:xfrm>
            <a:off x="457200" y="342900"/>
            <a:ext cx="594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100" b="1" i="0" u="none" strike="noStrike" kern="1200" cap="none" spc="0" normalizeH="0" baseline="0" noProof="0" dirty="0">
                <a:ln>
                  <a:noFill/>
                </a:ln>
                <a:solidFill>
                  <a:srgbClr val="254061"/>
                </a:solidFill>
                <a:effectLst/>
                <a:uLnTx/>
                <a:uFillTx/>
                <a:latin typeface="Arial" panose="020B0604020202020204" pitchFamily="34" charset="0"/>
                <a:ea typeface="+mn-ea"/>
                <a:cs typeface="Arial" panose="020B0604020202020204" pitchFamily="34" charset="0"/>
              </a:rPr>
              <a:t>Employees Who Are Deaf or Hard of Hearing </a:t>
            </a:r>
          </a:p>
        </p:txBody>
      </p:sp>
    </p:spTree>
    <p:extLst>
      <p:ext uri="{BB962C8B-B14F-4D97-AF65-F5344CB8AC3E}">
        <p14:creationId xmlns:p14="http://schemas.microsoft.com/office/powerpoint/2010/main" val="39905915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p:txBody>
          <a:bodyPr>
            <a:noAutofit/>
          </a:bodyPr>
          <a:lstStyle/>
          <a:p>
            <a:pPr>
              <a:buFont typeface="Wingdings" panose="05000000000000000000" pitchFamily="2" charset="2"/>
              <a:buChar char="§"/>
            </a:pPr>
            <a:r>
              <a:rPr lang="en-US" sz="2000" b="0" dirty="0" smtClean="0"/>
              <a:t>Ensure </a:t>
            </a:r>
            <a:r>
              <a:rPr lang="en-US" sz="2000" b="0" dirty="0"/>
              <a:t>the workplace is </a:t>
            </a:r>
            <a:r>
              <a:rPr lang="en-US" sz="2000" b="0" dirty="0" smtClean="0"/>
              <a:t>accessible - assistive </a:t>
            </a:r>
            <a:r>
              <a:rPr lang="en-US" sz="2000" b="0" dirty="0"/>
              <a:t>listening devices, remote captioning, video relay, and sign language interpreters are just some of the solutions to access </a:t>
            </a:r>
            <a:r>
              <a:rPr lang="en-US" sz="2000" b="0" dirty="0" smtClean="0"/>
              <a:t>issues</a:t>
            </a:r>
          </a:p>
          <a:p>
            <a:pPr>
              <a:buFont typeface="Wingdings" panose="05000000000000000000" pitchFamily="2" charset="2"/>
              <a:buChar char="§"/>
            </a:pPr>
            <a:r>
              <a:rPr lang="en-US" sz="2000" b="0" dirty="0" smtClean="0"/>
              <a:t>When </a:t>
            </a:r>
            <a:r>
              <a:rPr lang="en-US" sz="2000" b="0" dirty="0"/>
              <a:t>working with a colleague </a:t>
            </a:r>
            <a:r>
              <a:rPr lang="en-US" sz="2000" b="0" dirty="0" smtClean="0"/>
              <a:t>that </a:t>
            </a:r>
            <a:r>
              <a:rPr lang="en-US" sz="2000" b="0" dirty="0"/>
              <a:t>has significant hearing loss ask them what is the best way (their preference) to communicate information </a:t>
            </a:r>
            <a:r>
              <a:rPr lang="en-US" sz="2000" b="0" dirty="0" smtClean="0"/>
              <a:t>with them </a:t>
            </a:r>
            <a:endParaRPr lang="en-US" sz="2000" b="0" dirty="0"/>
          </a:p>
          <a:p>
            <a:pPr>
              <a:buFont typeface="Wingdings" panose="05000000000000000000" pitchFamily="2" charset="2"/>
              <a:buChar char="§"/>
            </a:pPr>
            <a:r>
              <a:rPr lang="en-US" sz="2000" b="0" dirty="0" smtClean="0"/>
              <a:t>People may already </a:t>
            </a:r>
            <a:r>
              <a:rPr lang="en-US" sz="2000" b="0" dirty="0"/>
              <a:t>have communication devices they </a:t>
            </a:r>
            <a:r>
              <a:rPr lang="en-US" sz="2000" b="0" dirty="0" smtClean="0"/>
              <a:t>need</a:t>
            </a:r>
            <a:r>
              <a:rPr lang="en-US" sz="2000" b="0" dirty="0"/>
              <a:t> </a:t>
            </a:r>
            <a:r>
              <a:rPr lang="en-US" sz="2000" b="0" dirty="0" smtClean="0"/>
              <a:t>- </a:t>
            </a:r>
            <a:r>
              <a:rPr lang="en-US" sz="2000" b="0" dirty="0"/>
              <a:t>s</a:t>
            </a:r>
            <a:r>
              <a:rPr lang="en-US" sz="2000" b="0" dirty="0" smtClean="0"/>
              <a:t>o don’t assume they do not </a:t>
            </a:r>
          </a:p>
          <a:p>
            <a:pPr>
              <a:buFont typeface="Wingdings" panose="05000000000000000000" pitchFamily="2" charset="2"/>
              <a:buChar char="§"/>
            </a:pPr>
            <a:r>
              <a:rPr lang="en-US" sz="2000" b="0" dirty="0" smtClean="0"/>
              <a:t>When </a:t>
            </a:r>
            <a:r>
              <a:rPr lang="en-US" sz="2000" b="0" dirty="0"/>
              <a:t>you need to get the attention of a colleague who is deaf, you may need to tap them on their shoulder, flash the light off and </a:t>
            </a:r>
            <a:r>
              <a:rPr lang="en-US" sz="2000" b="0" dirty="0" smtClean="0"/>
              <a:t>on, or </a:t>
            </a:r>
            <a:r>
              <a:rPr lang="en-US" sz="2000" b="0" dirty="0"/>
              <a:t>wave </a:t>
            </a:r>
            <a:r>
              <a:rPr lang="en-US" sz="2000" b="0" dirty="0" smtClean="0"/>
              <a:t>your </a:t>
            </a:r>
            <a:r>
              <a:rPr lang="en-US" sz="2000" b="0" dirty="0"/>
              <a:t>hand and ensure that you face them directly when you </a:t>
            </a:r>
            <a:r>
              <a:rPr lang="en-US" sz="2000" b="0" dirty="0" smtClean="0"/>
              <a:t>speak </a:t>
            </a:r>
          </a:p>
          <a:p>
            <a:pPr>
              <a:buFont typeface="Wingdings" panose="05000000000000000000" pitchFamily="2" charset="2"/>
              <a:buChar char="§"/>
            </a:pPr>
            <a:r>
              <a:rPr lang="en-US" sz="2000" b="0" dirty="0" smtClean="0"/>
              <a:t>Expressive </a:t>
            </a:r>
            <a:r>
              <a:rPr lang="en-US" sz="2000" b="0" dirty="0"/>
              <a:t>body language and facial expressions can greatly help individuals who are deaf to understand tone and intent when communicating, even if no actual signs </a:t>
            </a:r>
            <a:r>
              <a:rPr lang="en-US" sz="2000" b="0" dirty="0" smtClean="0"/>
              <a:t>used</a:t>
            </a:r>
            <a:endParaRPr lang="en-US" altLang="en-US" sz="2000" b="0" dirty="0" smtClean="0"/>
          </a:p>
        </p:txBody>
      </p:sp>
      <p:sp>
        <p:nvSpPr>
          <p:cNvPr id="7065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075E96A-74F0-41FF-AAAD-99127D2A3FB0}" type="slidenum">
              <a:rPr lang="en-US" altLang="en-US" sz="1400" smtClean="0">
                <a:solidFill>
                  <a:srgbClr val="FFFFFF"/>
                </a:solidFill>
              </a:rPr>
              <a:pPr>
                <a:spcBef>
                  <a:spcPct val="0"/>
                </a:spcBef>
                <a:buFontTx/>
                <a:buNone/>
              </a:pPr>
              <a:t>14</a:t>
            </a:fld>
            <a:endParaRPr lang="en-US" altLang="en-US" sz="1400" smtClean="0">
              <a:solidFill>
                <a:srgbClr val="FFFFFF"/>
              </a:solidFill>
            </a:endParaRPr>
          </a:p>
        </p:txBody>
      </p:sp>
      <p:sp>
        <p:nvSpPr>
          <p:cNvPr id="70660" name="Title 1"/>
          <p:cNvSpPr txBox="1">
            <a:spLocks/>
          </p:cNvSpPr>
          <p:nvPr/>
        </p:nvSpPr>
        <p:spPr bwMode="auto">
          <a:xfrm>
            <a:off x="518746" y="381000"/>
            <a:ext cx="706022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sz="2800" b="1" dirty="0" smtClean="0"/>
              <a:t>Etiquette for Engaging Individuals </a:t>
            </a:r>
          </a:p>
          <a:p>
            <a:pPr>
              <a:spcBef>
                <a:spcPct val="0"/>
              </a:spcBef>
              <a:buFontTx/>
              <a:buNone/>
            </a:pPr>
            <a:r>
              <a:rPr lang="en-US" altLang="en-US" sz="2800" b="1" dirty="0" smtClean="0"/>
              <a:t>Who are Deaf</a:t>
            </a:r>
            <a:endParaRPr lang="en-US" altLang="en-US" sz="2800" b="1" dirty="0"/>
          </a:p>
        </p:txBody>
      </p:sp>
    </p:spTree>
    <p:extLst>
      <p:ext uri="{BB962C8B-B14F-4D97-AF65-F5344CB8AC3E}">
        <p14:creationId xmlns:p14="http://schemas.microsoft.com/office/powerpoint/2010/main" val="3479130987"/>
      </p:ext>
    </p:extLst>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p:txBody>
          <a:bodyPr>
            <a:normAutofit/>
          </a:bodyPr>
          <a:lstStyle/>
          <a:p>
            <a:pPr>
              <a:buFont typeface="Wingdings" panose="05000000000000000000" pitchFamily="2" charset="2"/>
              <a:buChar char="§"/>
            </a:pPr>
            <a:r>
              <a:rPr lang="en-US" sz="2000" b="0" dirty="0" smtClean="0"/>
              <a:t>For </a:t>
            </a:r>
            <a:r>
              <a:rPr lang="en-US" sz="2000" b="0" dirty="0"/>
              <a:t>most people rudimentary sign language (e.g. alphabet and commonly used words/phrases) </a:t>
            </a:r>
            <a:r>
              <a:rPr lang="en-US" sz="2000" b="0" dirty="0" smtClean="0"/>
              <a:t>is </a:t>
            </a:r>
            <a:r>
              <a:rPr lang="en-US" sz="2000" b="0" dirty="0"/>
              <a:t>easier to learn than another spoken </a:t>
            </a:r>
            <a:r>
              <a:rPr lang="en-US" sz="2000" b="0" dirty="0" smtClean="0"/>
              <a:t>language </a:t>
            </a:r>
            <a:r>
              <a:rPr lang="en-US" sz="2000" b="0" dirty="0"/>
              <a:t>and can be beneficial to all in </a:t>
            </a:r>
            <a:r>
              <a:rPr lang="en-US" sz="2000" b="0" dirty="0" smtClean="0"/>
              <a:t>noisy workplace environments</a:t>
            </a:r>
          </a:p>
          <a:p>
            <a:pPr>
              <a:buFont typeface="Wingdings" panose="05000000000000000000" pitchFamily="2" charset="2"/>
              <a:buChar char="§"/>
            </a:pPr>
            <a:r>
              <a:rPr lang="en-US" sz="2000" b="0" dirty="0" smtClean="0"/>
              <a:t>Communicating </a:t>
            </a:r>
            <a:r>
              <a:rPr lang="en-US" sz="2000" b="0" dirty="0"/>
              <a:t>differently, e.g. using ASL and various </a:t>
            </a:r>
            <a:r>
              <a:rPr lang="en-US" sz="2000" b="0" dirty="0" smtClean="0"/>
              <a:t>tools, </a:t>
            </a:r>
            <a:r>
              <a:rPr lang="en-US" sz="2000" b="0" dirty="0"/>
              <a:t>is just </a:t>
            </a:r>
            <a:r>
              <a:rPr lang="en-US" sz="2000" b="0" dirty="0" smtClean="0"/>
              <a:t>that — different, NOT </a:t>
            </a:r>
            <a:r>
              <a:rPr lang="en-US" sz="2000" b="0" dirty="0"/>
              <a:t>less effective or less clearly </a:t>
            </a:r>
            <a:r>
              <a:rPr lang="en-US" sz="2000" b="0" dirty="0" smtClean="0"/>
              <a:t>understood </a:t>
            </a:r>
          </a:p>
          <a:p>
            <a:pPr>
              <a:buFont typeface="Wingdings" panose="05000000000000000000" pitchFamily="2" charset="2"/>
              <a:buChar char="§"/>
            </a:pPr>
            <a:r>
              <a:rPr lang="en-US" sz="2000" b="0" dirty="0" smtClean="0"/>
              <a:t>Co-workers </a:t>
            </a:r>
            <a:r>
              <a:rPr lang="en-US" sz="2000" b="0" dirty="0"/>
              <a:t>who are not deaf can also let it be known when interpreters may be </a:t>
            </a:r>
            <a:r>
              <a:rPr lang="en-US" sz="2000" b="0" dirty="0" smtClean="0"/>
              <a:t>needed</a:t>
            </a:r>
            <a:endParaRPr lang="en-US" sz="2000" b="0" dirty="0"/>
          </a:p>
          <a:p>
            <a:pPr>
              <a:buFont typeface="Wingdings" panose="05000000000000000000" pitchFamily="2" charset="2"/>
              <a:buChar char="§"/>
            </a:pPr>
            <a:r>
              <a:rPr lang="en-US" sz="2000" b="0" dirty="0" smtClean="0"/>
              <a:t>One </a:t>
            </a:r>
            <a:r>
              <a:rPr lang="en-US" sz="2000" b="0" dirty="0"/>
              <a:t>of the highest workplace priorities is safety. So it is important to orient employees with disabilities to the emergency evacuation procedures.  These procedures should be discussed with employees and adjustments made to the procedure if the emergency evacuation in the event the adjustment is needed to ensure the safety of the </a:t>
            </a:r>
            <a:r>
              <a:rPr lang="en-US" sz="2000" b="0" dirty="0" smtClean="0"/>
              <a:t>employee </a:t>
            </a:r>
            <a:endParaRPr lang="en-US" altLang="en-US" sz="2000" b="0" dirty="0" smtClean="0"/>
          </a:p>
        </p:txBody>
      </p:sp>
      <p:sp>
        <p:nvSpPr>
          <p:cNvPr id="7065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075E96A-74F0-41FF-AAAD-99127D2A3FB0}" type="slidenum">
              <a:rPr lang="en-US" altLang="en-US" sz="1400" smtClean="0">
                <a:solidFill>
                  <a:srgbClr val="FFFFFF"/>
                </a:solidFill>
              </a:rPr>
              <a:pPr>
                <a:spcBef>
                  <a:spcPct val="0"/>
                </a:spcBef>
                <a:buFontTx/>
                <a:buNone/>
              </a:pPr>
              <a:t>15</a:t>
            </a:fld>
            <a:endParaRPr lang="en-US" altLang="en-US" sz="1400" smtClean="0">
              <a:solidFill>
                <a:srgbClr val="FFFFFF"/>
              </a:solidFill>
            </a:endParaRPr>
          </a:p>
        </p:txBody>
      </p:sp>
      <p:sp>
        <p:nvSpPr>
          <p:cNvPr id="70660" name="Title 1"/>
          <p:cNvSpPr txBox="1">
            <a:spLocks/>
          </p:cNvSpPr>
          <p:nvPr/>
        </p:nvSpPr>
        <p:spPr bwMode="auto">
          <a:xfrm>
            <a:off x="518746" y="381000"/>
            <a:ext cx="706022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sz="2800" b="1" dirty="0" smtClean="0"/>
              <a:t>Etiquette for Engaging Individuals </a:t>
            </a:r>
          </a:p>
          <a:p>
            <a:pPr>
              <a:spcBef>
                <a:spcPct val="0"/>
              </a:spcBef>
              <a:buFontTx/>
              <a:buNone/>
            </a:pPr>
            <a:r>
              <a:rPr lang="en-US" altLang="en-US" sz="2800" b="1" dirty="0" smtClean="0"/>
              <a:t>Who are Deaf</a:t>
            </a:r>
            <a:endParaRPr lang="en-US" altLang="en-US" sz="2800" b="1" dirty="0"/>
          </a:p>
        </p:txBody>
      </p:sp>
    </p:spTree>
    <p:extLst>
      <p:ext uri="{BB962C8B-B14F-4D97-AF65-F5344CB8AC3E}">
        <p14:creationId xmlns:p14="http://schemas.microsoft.com/office/powerpoint/2010/main" val="1559177023"/>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p:txBody>
          <a:bodyPr>
            <a:normAutofit/>
          </a:bodyPr>
          <a:lstStyle/>
          <a:p>
            <a:pPr marL="346075" indent="-346075">
              <a:lnSpc>
                <a:spcPct val="90000"/>
              </a:lnSpc>
              <a:buFont typeface="Wingdings" panose="05000000000000000000" pitchFamily="2" charset="2"/>
              <a:buChar char="§"/>
              <a:defRPr/>
            </a:pPr>
            <a:endParaRPr lang="en-US" altLang="en-US" sz="800" b="0" dirty="0" smtClean="0"/>
          </a:p>
          <a:p>
            <a:pPr marL="457200" indent="-457200">
              <a:lnSpc>
                <a:spcPct val="90000"/>
              </a:lnSpc>
              <a:spcAft>
                <a:spcPts val="1200"/>
              </a:spcAft>
              <a:buFont typeface="Wingdings" panose="05000000000000000000" pitchFamily="2" charset="2"/>
              <a:buChar char="§"/>
              <a:defRPr/>
            </a:pPr>
            <a:r>
              <a:rPr lang="en-US" altLang="en-US" sz="2400" b="0" dirty="0"/>
              <a:t>Create a culture of inclusion in the workplace where all employees have the ability to contribute and be successful</a:t>
            </a:r>
          </a:p>
          <a:p>
            <a:pPr marL="457200" indent="-457200">
              <a:lnSpc>
                <a:spcPct val="90000"/>
              </a:lnSpc>
              <a:spcAft>
                <a:spcPts val="1200"/>
              </a:spcAft>
              <a:buFont typeface="Wingdings" panose="05000000000000000000" pitchFamily="2" charset="2"/>
              <a:buChar char="§"/>
              <a:defRPr/>
            </a:pPr>
            <a:r>
              <a:rPr lang="en-US" altLang="en-US" sz="2400" b="0" dirty="0" smtClean="0"/>
              <a:t>Ensure judgements are made on facts and not beliefs nor stereotypes</a:t>
            </a:r>
            <a:endParaRPr lang="en-US" altLang="en-US" sz="2400" b="0" dirty="0"/>
          </a:p>
          <a:p>
            <a:pPr marL="457200" indent="-457200">
              <a:lnSpc>
                <a:spcPct val="90000"/>
              </a:lnSpc>
              <a:spcAft>
                <a:spcPts val="1200"/>
              </a:spcAft>
              <a:buFont typeface="Wingdings" panose="05000000000000000000" pitchFamily="2" charset="2"/>
              <a:buChar char="§"/>
              <a:defRPr/>
            </a:pPr>
            <a:r>
              <a:rPr lang="en-US" altLang="en-US" sz="2400" b="0" dirty="0" smtClean="0"/>
              <a:t>Ensure employees are provided with the same training opportunities as other employees </a:t>
            </a:r>
          </a:p>
          <a:p>
            <a:pPr marL="457200" indent="-457200">
              <a:lnSpc>
                <a:spcPct val="90000"/>
              </a:lnSpc>
              <a:spcAft>
                <a:spcPts val="1200"/>
              </a:spcAft>
              <a:buFont typeface="Wingdings" panose="05000000000000000000" pitchFamily="2" charset="2"/>
              <a:buChar char="§"/>
              <a:defRPr/>
            </a:pPr>
            <a:r>
              <a:rPr lang="en-US" altLang="en-US" sz="2400" b="0" dirty="0" smtClean="0"/>
              <a:t>Consider providing a mentor for the employee to assist them in identifying opportunities for growth</a:t>
            </a:r>
            <a:endParaRPr lang="en-US" altLang="en-US" sz="2400" b="0" dirty="0"/>
          </a:p>
          <a:p>
            <a:pPr marL="346075" indent="-346075">
              <a:lnSpc>
                <a:spcPct val="90000"/>
              </a:lnSpc>
              <a:spcAft>
                <a:spcPts val="1200"/>
              </a:spcAft>
              <a:buFont typeface="Wingdings" panose="05000000000000000000" pitchFamily="2" charset="2"/>
              <a:buChar char="§"/>
              <a:defRPr/>
            </a:pPr>
            <a:endParaRPr lang="en-US" altLang="en-US" sz="2600" b="0" dirty="0" smtClean="0"/>
          </a:p>
        </p:txBody>
      </p:sp>
      <p:sp>
        <p:nvSpPr>
          <p:cNvPr id="747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45A0C1B-5504-4DEF-B753-47F42FA10182}" type="slidenum">
              <a:rPr lang="en-US" altLang="en-US" sz="1400" smtClean="0">
                <a:solidFill>
                  <a:srgbClr val="FFFFFF"/>
                </a:solidFill>
              </a:rPr>
              <a:pPr>
                <a:spcBef>
                  <a:spcPct val="0"/>
                </a:spcBef>
                <a:buFontTx/>
                <a:buNone/>
              </a:pPr>
              <a:t>16</a:t>
            </a:fld>
            <a:endParaRPr lang="en-US" altLang="en-US" sz="1400" smtClean="0">
              <a:solidFill>
                <a:srgbClr val="FFFFFF"/>
              </a:solidFill>
            </a:endParaRPr>
          </a:p>
        </p:txBody>
      </p:sp>
      <p:sp>
        <p:nvSpPr>
          <p:cNvPr id="74756" name="Title 1"/>
          <p:cNvSpPr txBox="1">
            <a:spLocks/>
          </p:cNvSpPr>
          <p:nvPr/>
        </p:nvSpPr>
        <p:spPr bwMode="auto">
          <a:xfrm>
            <a:off x="609600" y="381000"/>
            <a:ext cx="579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b="1" dirty="0" smtClean="0"/>
              <a:t> </a:t>
            </a:r>
            <a:r>
              <a:rPr lang="en-US" altLang="en-US" b="1" dirty="0"/>
              <a:t>Best Practices</a:t>
            </a:r>
          </a:p>
        </p:txBody>
      </p:sp>
    </p:spTree>
    <p:extLst>
      <p:ext uri="{BB962C8B-B14F-4D97-AF65-F5344CB8AC3E}">
        <p14:creationId xmlns:p14="http://schemas.microsoft.com/office/powerpoint/2010/main" val="4252162711"/>
      </p:ext>
    </p:extLst>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p:txBody>
          <a:bodyPr>
            <a:normAutofit/>
          </a:bodyPr>
          <a:lstStyle/>
          <a:p>
            <a:pPr>
              <a:buFont typeface="Wingdings" panose="05000000000000000000" pitchFamily="2" charset="2"/>
              <a:buChar char="§"/>
            </a:pPr>
            <a:r>
              <a:rPr lang="en-US" sz="2400" b="0" dirty="0" smtClean="0"/>
              <a:t>Employers </a:t>
            </a:r>
            <a:r>
              <a:rPr lang="en-US" sz="2400" b="0" dirty="0"/>
              <a:t>report that camaraderie and </a:t>
            </a:r>
            <a:r>
              <a:rPr lang="en-US" sz="2400" b="0" dirty="0" smtClean="0"/>
              <a:t>teamwork improve </a:t>
            </a:r>
            <a:r>
              <a:rPr lang="en-US" sz="2400" b="0" dirty="0"/>
              <a:t>when individuals who are deaf </a:t>
            </a:r>
            <a:r>
              <a:rPr lang="en-US" sz="2400" b="0" dirty="0" smtClean="0"/>
              <a:t>or hard </a:t>
            </a:r>
            <a:r>
              <a:rPr lang="en-US" sz="2400" b="0" dirty="0"/>
              <a:t>of hearing join </a:t>
            </a:r>
            <a:r>
              <a:rPr lang="en-US" sz="2400" b="0" dirty="0" smtClean="0"/>
              <a:t>the team as </a:t>
            </a:r>
            <a:r>
              <a:rPr lang="en-US" sz="2400" b="0" dirty="0"/>
              <a:t>it prompts looking at how work could be done more effectively and </a:t>
            </a:r>
            <a:r>
              <a:rPr lang="en-US" sz="2400" b="0" dirty="0" smtClean="0"/>
              <a:t>safely</a:t>
            </a:r>
          </a:p>
          <a:p>
            <a:pPr>
              <a:buFont typeface="Wingdings" panose="05000000000000000000" pitchFamily="2" charset="2"/>
              <a:buChar char="§"/>
            </a:pPr>
            <a:r>
              <a:rPr lang="en-US" sz="2400" b="0" dirty="0" smtClean="0"/>
              <a:t>Advocacy by supervisors in conjunction with </a:t>
            </a:r>
            <a:r>
              <a:rPr lang="en-US" sz="2400" b="0" dirty="0"/>
              <a:t>upper management </a:t>
            </a:r>
            <a:r>
              <a:rPr lang="en-US" sz="2400" b="0" dirty="0" smtClean="0"/>
              <a:t>is key to career development - this </a:t>
            </a:r>
            <a:r>
              <a:rPr lang="en-US" sz="2400" b="0" dirty="0"/>
              <a:t>“ally” behavior </a:t>
            </a:r>
            <a:r>
              <a:rPr lang="en-US" sz="2400" b="0" dirty="0" smtClean="0"/>
              <a:t>overcomes </a:t>
            </a:r>
            <a:r>
              <a:rPr lang="en-US" sz="2400" b="0" dirty="0"/>
              <a:t>the common myths and </a:t>
            </a:r>
            <a:r>
              <a:rPr lang="en-US" sz="2400" b="0" dirty="0" smtClean="0"/>
              <a:t>stereotypes that </a:t>
            </a:r>
            <a:r>
              <a:rPr lang="en-US" sz="2400" b="0" dirty="0"/>
              <a:t>can keep individuals with disabilities from </a:t>
            </a:r>
            <a:r>
              <a:rPr lang="en-US" sz="2400" b="0" dirty="0" smtClean="0"/>
              <a:t>advancing. This behavior should </a:t>
            </a:r>
            <a:r>
              <a:rPr lang="en-US" sz="2400" b="0" dirty="0"/>
              <a:t>be encouraged </a:t>
            </a:r>
            <a:r>
              <a:rPr lang="en-US" sz="2400" b="0" dirty="0" smtClean="0"/>
              <a:t>and positively </a:t>
            </a:r>
            <a:r>
              <a:rPr lang="en-US" sz="2400" b="0" dirty="0"/>
              <a:t>reinforced by </a:t>
            </a:r>
            <a:r>
              <a:rPr lang="en-US" sz="2400" b="0" dirty="0" smtClean="0"/>
              <a:t>corporate leadership </a:t>
            </a:r>
            <a:r>
              <a:rPr lang="en-US" sz="2400" b="0" dirty="0"/>
              <a:t>for workplace disability inclusion efforts</a:t>
            </a:r>
            <a:r>
              <a:rPr lang="en-US" sz="2400" b="0" dirty="0" smtClean="0"/>
              <a:t>. </a:t>
            </a:r>
          </a:p>
          <a:p>
            <a:pPr>
              <a:buFont typeface="Wingdings" panose="05000000000000000000" pitchFamily="2" charset="2"/>
              <a:buChar char="§"/>
            </a:pPr>
            <a:r>
              <a:rPr lang="en-US" sz="2400" b="0" dirty="0" smtClean="0"/>
              <a:t>Individuals </a:t>
            </a:r>
            <a:r>
              <a:rPr lang="en-US" sz="2400" b="0" dirty="0"/>
              <a:t>with hearing related disabilities have full lives outside of work like everyone </a:t>
            </a:r>
            <a:r>
              <a:rPr lang="en-US" sz="2400" b="0" dirty="0" smtClean="0"/>
              <a:t>else</a:t>
            </a:r>
            <a:endParaRPr lang="en-US" sz="2400" b="0" dirty="0"/>
          </a:p>
        </p:txBody>
      </p:sp>
      <p:sp>
        <p:nvSpPr>
          <p:cNvPr id="747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45A0C1B-5504-4DEF-B753-47F42FA10182}" type="slidenum">
              <a:rPr lang="en-US" altLang="en-US" sz="1400" smtClean="0">
                <a:solidFill>
                  <a:srgbClr val="FFFFFF"/>
                </a:solidFill>
              </a:rPr>
              <a:pPr>
                <a:spcBef>
                  <a:spcPct val="0"/>
                </a:spcBef>
                <a:buFontTx/>
                <a:buNone/>
              </a:pPr>
              <a:t>17</a:t>
            </a:fld>
            <a:endParaRPr lang="en-US" altLang="en-US" sz="1400" smtClean="0">
              <a:solidFill>
                <a:srgbClr val="FFFFFF"/>
              </a:solidFill>
            </a:endParaRPr>
          </a:p>
        </p:txBody>
      </p:sp>
      <p:sp>
        <p:nvSpPr>
          <p:cNvPr id="74756" name="Title 1"/>
          <p:cNvSpPr txBox="1">
            <a:spLocks/>
          </p:cNvSpPr>
          <p:nvPr/>
        </p:nvSpPr>
        <p:spPr bwMode="auto">
          <a:xfrm>
            <a:off x="609600" y="381000"/>
            <a:ext cx="579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b="1" dirty="0" smtClean="0"/>
              <a:t>Best </a:t>
            </a:r>
            <a:r>
              <a:rPr lang="en-US" altLang="en-US" b="1" dirty="0"/>
              <a:t>Practices</a:t>
            </a:r>
          </a:p>
        </p:txBody>
      </p:sp>
    </p:spTree>
    <p:extLst>
      <p:ext uri="{BB962C8B-B14F-4D97-AF65-F5344CB8AC3E}">
        <p14:creationId xmlns:p14="http://schemas.microsoft.com/office/powerpoint/2010/main" val="1806879819"/>
      </p:ext>
    </p:extLst>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8"/>
          <p:cNvSpPr>
            <a:spLocks noGrp="1"/>
          </p:cNvSpPr>
          <p:nvPr>
            <p:ph idx="1"/>
          </p:nvPr>
        </p:nvSpPr>
        <p:spPr/>
        <p:txBody>
          <a:bodyPr>
            <a:normAutofit/>
          </a:bodyPr>
          <a:lstStyle/>
          <a:p>
            <a:pPr marL="0" indent="0">
              <a:buFont typeface="Arial" charset="0"/>
              <a:buNone/>
              <a:defRPr/>
            </a:pPr>
            <a:r>
              <a:rPr lang="en-US" sz="2400" dirty="0" smtClean="0">
                <a:solidFill>
                  <a:srgbClr val="00B0F0"/>
                </a:solidFill>
              </a:rPr>
              <a:t>Tips for working with a sign language interpreter</a:t>
            </a:r>
          </a:p>
          <a:p>
            <a:pPr marL="0" indent="0">
              <a:buFont typeface="Arial" charset="0"/>
              <a:buNone/>
              <a:defRPr/>
            </a:pPr>
            <a:endParaRPr lang="en-US" sz="1000" dirty="0">
              <a:solidFill>
                <a:srgbClr val="00B0F0"/>
              </a:solidFill>
            </a:endParaRPr>
          </a:p>
          <a:p>
            <a:pPr>
              <a:buFont typeface="Wingdings" panose="05000000000000000000" pitchFamily="2" charset="2"/>
              <a:buChar char="§"/>
              <a:defRPr/>
            </a:pPr>
            <a:r>
              <a:rPr lang="en-US" sz="2400" b="0" dirty="0" smtClean="0">
                <a:solidFill>
                  <a:schemeClr val="tx2">
                    <a:lumMod val="75000"/>
                  </a:schemeClr>
                </a:solidFill>
              </a:rPr>
              <a:t>Speak to the person who is deaf, not the interpreter</a:t>
            </a:r>
            <a:endParaRPr lang="en-US" sz="2400" b="0" dirty="0">
              <a:solidFill>
                <a:schemeClr val="tx2">
                  <a:lumMod val="75000"/>
                </a:schemeClr>
              </a:solidFill>
            </a:endParaRPr>
          </a:p>
          <a:p>
            <a:pPr>
              <a:buFont typeface="Wingdings" panose="05000000000000000000" pitchFamily="2" charset="2"/>
              <a:buChar char="§"/>
              <a:defRPr/>
            </a:pPr>
            <a:r>
              <a:rPr lang="en-US" sz="2400" b="0" dirty="0" smtClean="0">
                <a:solidFill>
                  <a:schemeClr val="tx2">
                    <a:lumMod val="75000"/>
                  </a:schemeClr>
                </a:solidFill>
              </a:rPr>
              <a:t>Use a natural rate of speech but be prepared to slow down or repeat if asked</a:t>
            </a:r>
            <a:endParaRPr lang="en-US" sz="2400" b="0" dirty="0">
              <a:solidFill>
                <a:schemeClr val="tx2">
                  <a:lumMod val="75000"/>
                </a:schemeClr>
              </a:solidFill>
            </a:endParaRPr>
          </a:p>
          <a:p>
            <a:pPr>
              <a:buFont typeface="Wingdings" panose="05000000000000000000" pitchFamily="2" charset="2"/>
              <a:buChar char="§"/>
              <a:defRPr/>
            </a:pPr>
            <a:r>
              <a:rPr lang="en-US" sz="2400" b="0" dirty="0" smtClean="0">
                <a:solidFill>
                  <a:schemeClr val="tx2">
                    <a:lumMod val="75000"/>
                  </a:schemeClr>
                </a:solidFill>
              </a:rPr>
              <a:t>Provide handouts and key vocabulary in advance.</a:t>
            </a:r>
            <a:endParaRPr lang="en-US" sz="2400" b="0" dirty="0">
              <a:solidFill>
                <a:schemeClr val="tx2">
                  <a:lumMod val="75000"/>
                </a:schemeClr>
              </a:solidFill>
            </a:endParaRPr>
          </a:p>
          <a:p>
            <a:pPr>
              <a:buFont typeface="Wingdings" panose="05000000000000000000" pitchFamily="2" charset="2"/>
              <a:buChar char="§"/>
              <a:defRPr/>
            </a:pPr>
            <a:r>
              <a:rPr lang="en-US" sz="2400" b="0" dirty="0" smtClean="0">
                <a:solidFill>
                  <a:schemeClr val="tx2">
                    <a:lumMod val="75000"/>
                  </a:schemeClr>
                </a:solidFill>
              </a:rPr>
              <a:t>Allow the interpreter and person who is deaf to have input into the room arrangement</a:t>
            </a:r>
          </a:p>
          <a:p>
            <a:pPr>
              <a:buFont typeface="Wingdings" panose="05000000000000000000" pitchFamily="2" charset="2"/>
              <a:buChar char="§"/>
              <a:defRPr/>
            </a:pPr>
            <a:r>
              <a:rPr lang="en-US" sz="2400" b="0" dirty="0" smtClean="0">
                <a:solidFill>
                  <a:schemeClr val="tx2">
                    <a:lumMod val="75000"/>
                  </a:schemeClr>
                </a:solidFill>
              </a:rPr>
              <a:t>If you don’t want something interpreted, don’t say it</a:t>
            </a:r>
          </a:p>
          <a:p>
            <a:pPr>
              <a:buFont typeface="Wingdings" panose="05000000000000000000" pitchFamily="2" charset="2"/>
              <a:buChar char="§"/>
              <a:defRPr/>
            </a:pPr>
            <a:r>
              <a:rPr lang="en-US" sz="2400" b="0" dirty="0" smtClean="0">
                <a:solidFill>
                  <a:schemeClr val="tx2">
                    <a:lumMod val="75000"/>
                  </a:schemeClr>
                </a:solidFill>
              </a:rPr>
              <a:t>In group settings have one person speak at a time</a:t>
            </a:r>
          </a:p>
          <a:p>
            <a:pPr>
              <a:buFont typeface="Wingdings" panose="05000000000000000000" pitchFamily="2" charset="2"/>
              <a:buChar char="§"/>
              <a:defRPr/>
            </a:pPr>
            <a:r>
              <a:rPr lang="en-US" sz="2400" b="0" dirty="0" smtClean="0">
                <a:solidFill>
                  <a:schemeClr val="tx2">
                    <a:lumMod val="75000"/>
                  </a:schemeClr>
                </a:solidFill>
              </a:rPr>
              <a:t>Use captioned videos if possible even when an interpreter is present</a:t>
            </a:r>
            <a:endParaRPr lang="en-US" sz="2400" b="0" dirty="0">
              <a:solidFill>
                <a:schemeClr val="tx2">
                  <a:lumMod val="75000"/>
                </a:schemeClr>
              </a:solidFill>
            </a:endParaRPr>
          </a:p>
          <a:p>
            <a:pPr>
              <a:buFont typeface="Wingdings" panose="05000000000000000000" pitchFamily="2" charset="2"/>
              <a:buChar char="§"/>
              <a:defRPr/>
            </a:pPr>
            <a:endParaRPr lang="en-US" sz="2400" b="0" dirty="0">
              <a:solidFill>
                <a:schemeClr val="tx2">
                  <a:lumMod val="75000"/>
                </a:schemeClr>
              </a:solidFill>
            </a:endParaRPr>
          </a:p>
          <a:p>
            <a:pPr marL="0" indent="0">
              <a:defRPr/>
            </a:pPr>
            <a:endParaRPr lang="en-US" sz="2400" b="0" dirty="0">
              <a:solidFill>
                <a:schemeClr val="tx2">
                  <a:lumMod val="75000"/>
                </a:schemeClr>
              </a:solidFill>
            </a:endParaRPr>
          </a:p>
        </p:txBody>
      </p:sp>
      <p:sp>
        <p:nvSpPr>
          <p:cNvPr id="747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71703175-368A-4CD0-AAAA-DB72F493FC5A}" type="slidenum">
              <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18</a:t>
            </a:fld>
            <a:endParaRPr kumimoji="0" lang="en-US" altLang="en-US"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4756" name="Title 1"/>
          <p:cNvSpPr txBox="1">
            <a:spLocks/>
          </p:cNvSpPr>
          <p:nvPr/>
        </p:nvSpPr>
        <p:spPr bwMode="auto">
          <a:xfrm>
            <a:off x="457200" y="342900"/>
            <a:ext cx="59436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sz="3600" b="1" dirty="0" smtClean="0"/>
              <a:t>   </a:t>
            </a:r>
            <a:r>
              <a:rPr lang="en-US" altLang="en-US" b="1" dirty="0" smtClean="0"/>
              <a:t>Best </a:t>
            </a:r>
            <a:r>
              <a:rPr lang="en-US" altLang="en-US" b="1" dirty="0"/>
              <a:t>Practices</a:t>
            </a:r>
          </a:p>
        </p:txBody>
      </p:sp>
    </p:spTree>
    <p:extLst>
      <p:ext uri="{BB962C8B-B14F-4D97-AF65-F5344CB8AC3E}">
        <p14:creationId xmlns:p14="http://schemas.microsoft.com/office/powerpoint/2010/main" val="195412480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spcAft>
                <a:spcPts val="0"/>
              </a:spcAft>
              <a:buFont typeface="Wingdings" panose="05000000000000000000" pitchFamily="2" charset="2"/>
              <a:buChar char="§"/>
              <a:defRPr/>
            </a:pPr>
            <a:endParaRPr lang="en-US" sz="800" b="0" dirty="0" smtClean="0"/>
          </a:p>
          <a:p>
            <a:pPr>
              <a:spcBef>
                <a:spcPts val="0"/>
              </a:spcBef>
              <a:spcAft>
                <a:spcPts val="600"/>
              </a:spcAft>
              <a:buFont typeface="Wingdings" panose="05000000000000000000" pitchFamily="2" charset="2"/>
              <a:buChar char="§"/>
              <a:defRPr/>
            </a:pPr>
            <a:r>
              <a:rPr lang="en-US" sz="2400" b="0" dirty="0">
                <a:ea typeface="Calibri" panose="020F0502020204030204" pitchFamily="34" charset="0"/>
                <a:cs typeface="Times New Roman" panose="02020603050405020304" pitchFamily="18" charset="0"/>
              </a:rPr>
              <a:t>Keep </a:t>
            </a:r>
            <a:r>
              <a:rPr lang="en-US" sz="2400" b="0" dirty="0" smtClean="0">
                <a:ea typeface="Calibri" panose="020F0502020204030204" pitchFamily="34" charset="0"/>
                <a:cs typeface="Times New Roman" panose="02020603050405020304" pitchFamily="18" charset="0"/>
              </a:rPr>
              <a:t>disability- </a:t>
            </a:r>
            <a:r>
              <a:rPr lang="en-US" sz="2400" b="0" dirty="0">
                <a:ea typeface="Calibri" panose="020F0502020204030204" pitchFamily="34" charset="0"/>
                <a:cs typeface="Times New Roman" panose="02020603050405020304" pitchFamily="18" charset="0"/>
              </a:rPr>
              <a:t>and </a:t>
            </a:r>
            <a:r>
              <a:rPr lang="en-US" sz="2400" b="0" dirty="0" smtClean="0">
                <a:ea typeface="Calibri" panose="020F0502020204030204" pitchFamily="34" charset="0"/>
                <a:cs typeface="Times New Roman" panose="02020603050405020304" pitchFamily="18" charset="0"/>
              </a:rPr>
              <a:t/>
            </a:r>
            <a:br>
              <a:rPr lang="en-US" sz="2400" b="0" dirty="0" smtClean="0">
                <a:ea typeface="Calibri" panose="020F0502020204030204" pitchFamily="34" charset="0"/>
                <a:cs typeface="Times New Roman" panose="02020603050405020304" pitchFamily="18" charset="0"/>
              </a:rPr>
            </a:br>
            <a:r>
              <a:rPr lang="en-US" sz="2400" b="0" dirty="0" smtClean="0">
                <a:ea typeface="Calibri" panose="020F0502020204030204" pitchFamily="34" charset="0"/>
                <a:cs typeface="Times New Roman" panose="02020603050405020304" pitchFamily="18" charset="0"/>
              </a:rPr>
              <a:t>accommodation-related </a:t>
            </a:r>
            <a:br>
              <a:rPr lang="en-US" sz="2400" b="0" dirty="0" smtClean="0">
                <a:ea typeface="Calibri" panose="020F0502020204030204" pitchFamily="34" charset="0"/>
                <a:cs typeface="Times New Roman" panose="02020603050405020304" pitchFamily="18" charset="0"/>
              </a:rPr>
            </a:br>
            <a:r>
              <a:rPr lang="en-US" sz="2400" b="0" dirty="0" smtClean="0">
                <a:ea typeface="Calibri" panose="020F0502020204030204" pitchFamily="34" charset="0"/>
                <a:cs typeface="Times New Roman" panose="02020603050405020304" pitchFamily="18" charset="0"/>
              </a:rPr>
              <a:t>information confidential</a:t>
            </a:r>
            <a:endParaRPr lang="en-US" sz="2400" b="0" i="1" dirty="0" smtClean="0">
              <a:ea typeface="Calibri" panose="020F0502020204030204" pitchFamily="34" charset="0"/>
              <a:cs typeface="Times New Roman" panose="02020603050405020304" pitchFamily="18" charset="0"/>
            </a:endParaRPr>
          </a:p>
        </p:txBody>
      </p:sp>
      <p:sp>
        <p:nvSpPr>
          <p:cNvPr id="1116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46B7BE5-9D61-4AE0-B1FF-A0E0E53949FD}" type="slidenum">
              <a:rPr lang="en-US" altLang="en-US" sz="1400" smtClean="0">
                <a:solidFill>
                  <a:srgbClr val="FFFFFF"/>
                </a:solidFill>
              </a:rPr>
              <a:pPr>
                <a:spcBef>
                  <a:spcPct val="0"/>
                </a:spcBef>
                <a:buFontTx/>
                <a:buNone/>
              </a:pPr>
              <a:t>19</a:t>
            </a:fld>
            <a:endParaRPr lang="en-US" altLang="en-US" sz="1400" smtClean="0">
              <a:solidFill>
                <a:srgbClr val="FFFFFF"/>
              </a:solidFill>
            </a:endParaRPr>
          </a:p>
        </p:txBody>
      </p:sp>
      <p:sp>
        <p:nvSpPr>
          <p:cNvPr id="4" name="Title 3"/>
          <p:cNvSpPr>
            <a:spLocks noGrp="1"/>
          </p:cNvSpPr>
          <p:nvPr>
            <p:ph type="title" idx="4294967295"/>
          </p:nvPr>
        </p:nvSpPr>
        <p:spPr>
          <a:xfrm>
            <a:off x="445674" y="274638"/>
            <a:ext cx="7707726" cy="1020762"/>
          </a:xfrm>
        </p:spPr>
        <p:txBody>
          <a:bodyPr/>
          <a:lstStyle/>
          <a:p>
            <a:r>
              <a:rPr lang="en-US" dirty="0" smtClean="0">
                <a:solidFill>
                  <a:schemeClr val="tx2">
                    <a:lumMod val="75000"/>
                  </a:schemeClr>
                </a:solidFill>
              </a:rPr>
              <a:t>Best Practices</a:t>
            </a:r>
            <a:endParaRPr lang="en-US" dirty="0"/>
          </a:p>
        </p:txBody>
      </p:sp>
      <p:sp>
        <p:nvSpPr>
          <p:cNvPr id="3" name="TextBox 2" descr="Made a business decision for personal reasons and does not discuss employees' personal information with others&#10;"/>
          <p:cNvSpPr txBox="1"/>
          <p:nvPr/>
        </p:nvSpPr>
        <p:spPr>
          <a:xfrm>
            <a:off x="1194557" y="3001643"/>
            <a:ext cx="3339343" cy="254845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indent="-114300" algn="ctr">
              <a:lnSpc>
                <a:spcPct val="107000"/>
              </a:lnSpc>
              <a:spcBef>
                <a:spcPts val="0"/>
              </a:spcBef>
              <a:spcAft>
                <a:spcPts val="800"/>
              </a:spcAft>
              <a:defRPr/>
            </a:pPr>
            <a:r>
              <a:rPr lang="en-US" sz="2400" i="1" dirty="0">
                <a:solidFill>
                  <a:srgbClr val="002C5F"/>
                </a:solidFill>
              </a:rPr>
              <a:t>Made a business decision for personal reasons and do not discuss </a:t>
            </a:r>
            <a:r>
              <a:rPr lang="en-US" sz="2400" i="1" dirty="0" smtClean="0">
                <a:solidFill>
                  <a:srgbClr val="002C5F"/>
                </a:solidFill>
              </a:rPr>
              <a:t>employees personal </a:t>
            </a:r>
            <a:r>
              <a:rPr lang="en-US" sz="2400" i="1" dirty="0">
                <a:solidFill>
                  <a:srgbClr val="002C5F"/>
                </a:solidFill>
              </a:rPr>
              <a:t>information with others</a:t>
            </a:r>
          </a:p>
          <a:p>
            <a:pPr indent="-114300" algn="ctr">
              <a:lnSpc>
                <a:spcPct val="107000"/>
              </a:lnSpc>
              <a:spcBef>
                <a:spcPts val="0"/>
              </a:spcBef>
              <a:spcAft>
                <a:spcPts val="800"/>
              </a:spcAft>
              <a:defRPr/>
            </a:pPr>
            <a:endParaRPr lang="en-US" sz="2400" i="1" dirty="0">
              <a:solidFill>
                <a:srgbClr val="002C5F"/>
              </a:solidFill>
            </a:endParaRPr>
          </a:p>
        </p:txBody>
      </p:sp>
      <p:sp>
        <p:nvSpPr>
          <p:cNvPr id="6" name="TextBox 5" descr="Let employees know who to contact if there is a need for a modification at work due to a personal reason, so the issue can be addressed privately&#10;"/>
          <p:cNvSpPr txBox="1"/>
          <p:nvPr/>
        </p:nvSpPr>
        <p:spPr>
          <a:xfrm>
            <a:off x="4899819" y="2666520"/>
            <a:ext cx="3097212" cy="3253711"/>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lnSpc>
                <a:spcPct val="107000"/>
              </a:lnSpc>
              <a:spcBef>
                <a:spcPts val="0"/>
              </a:spcBef>
              <a:spcAft>
                <a:spcPts val="800"/>
              </a:spcAft>
              <a:defRPr/>
            </a:pPr>
            <a:r>
              <a:rPr lang="en-US" sz="2400" i="1" dirty="0">
                <a:solidFill>
                  <a:srgbClr val="002C5F"/>
                </a:solidFill>
                <a:ea typeface="Calibri" panose="020F0502020204030204" pitchFamily="34" charset="0"/>
              </a:rPr>
              <a:t>Let </a:t>
            </a:r>
            <a:r>
              <a:rPr lang="en-US" sz="2400" i="1" dirty="0" smtClean="0">
                <a:solidFill>
                  <a:srgbClr val="002C5F"/>
                </a:solidFill>
                <a:ea typeface="Calibri" panose="020F0502020204030204" pitchFamily="34" charset="0"/>
              </a:rPr>
              <a:t>employees </a:t>
            </a:r>
            <a:r>
              <a:rPr lang="en-US" sz="2400" i="1" dirty="0">
                <a:solidFill>
                  <a:srgbClr val="002C5F"/>
                </a:solidFill>
                <a:ea typeface="Calibri" panose="020F0502020204030204" pitchFamily="34" charset="0"/>
              </a:rPr>
              <a:t>know who to contact if there is a need for a modification at work due to a personal reason, so the issue can be addressed privately</a:t>
            </a:r>
          </a:p>
        </p:txBody>
      </p:sp>
      <p:pic>
        <p:nvPicPr>
          <p:cNvPr id="111623" name="Picture 3" descr="confidentia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1763" y="1395413"/>
            <a:ext cx="2473325"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457235"/>
      </p:ext>
    </p:extLst>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p:txBody>
          <a:bodyPr/>
          <a:lstStyle/>
          <a:p>
            <a:pPr>
              <a:lnSpc>
                <a:spcPct val="90000"/>
              </a:lnSpc>
              <a:spcBef>
                <a:spcPts val="25"/>
              </a:spcBef>
              <a:spcAft>
                <a:spcPts val="1350"/>
              </a:spcAft>
            </a:pPr>
            <a:r>
              <a:rPr lang="en-US" altLang="en-US" sz="2700" b="0" dirty="0" smtClean="0">
                <a:solidFill>
                  <a:srgbClr val="002060"/>
                </a:solidFill>
              </a:rPr>
              <a:t>The basis for inclusive employment is the reasonable accommodation (RA) policy and process</a:t>
            </a:r>
          </a:p>
          <a:p>
            <a:pPr>
              <a:lnSpc>
                <a:spcPct val="90000"/>
              </a:lnSpc>
              <a:spcBef>
                <a:spcPts val="25"/>
              </a:spcBef>
              <a:spcAft>
                <a:spcPts val="1350"/>
              </a:spcAft>
            </a:pPr>
            <a:r>
              <a:rPr lang="en-US" altLang="en-US" sz="2700" b="0" dirty="0" smtClean="0">
                <a:solidFill>
                  <a:srgbClr val="002060"/>
                </a:solidFill>
              </a:rPr>
              <a:t>The foundation for reasonable accommodation is a robust interactive process (IP)</a:t>
            </a:r>
          </a:p>
          <a:p>
            <a:pPr>
              <a:lnSpc>
                <a:spcPct val="90000"/>
              </a:lnSpc>
              <a:spcBef>
                <a:spcPts val="25"/>
              </a:spcBef>
              <a:spcAft>
                <a:spcPts val="1350"/>
              </a:spcAft>
            </a:pPr>
            <a:r>
              <a:rPr lang="en-US" altLang="en-US" sz="2700" b="0" dirty="0" smtClean="0">
                <a:solidFill>
                  <a:srgbClr val="002060"/>
                </a:solidFill>
              </a:rPr>
              <a:t>The trigger for RA and IP is a request for an accommodation or recognition of an obvious barrier to someone with a known disability</a:t>
            </a:r>
          </a:p>
          <a:p>
            <a:pPr>
              <a:lnSpc>
                <a:spcPct val="90000"/>
              </a:lnSpc>
              <a:spcBef>
                <a:spcPts val="25"/>
              </a:spcBef>
              <a:spcAft>
                <a:spcPts val="1350"/>
              </a:spcAft>
            </a:pPr>
            <a:r>
              <a:rPr lang="en-US" altLang="en-US" sz="2700" b="0" dirty="0" smtClean="0">
                <a:solidFill>
                  <a:srgbClr val="002060"/>
                </a:solidFill>
              </a:rPr>
              <a:t>A request for accommodation includes two essential elements — a medical condition and a related challenge at work</a:t>
            </a:r>
          </a:p>
        </p:txBody>
      </p:sp>
      <p:sp>
        <p:nvSpPr>
          <p:cNvPr id="4505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7B923A60-84D8-4C38-BF59-3BF705A7636B}" type="slidenum">
              <a:rPr lang="en-US" altLang="en-US" sz="1200" smtClean="0">
                <a:solidFill>
                  <a:srgbClr val="FFFFFF"/>
                </a:solidFill>
              </a:rPr>
              <a:pPr>
                <a:spcBef>
                  <a:spcPct val="0"/>
                </a:spcBef>
                <a:buFontTx/>
                <a:buNone/>
              </a:pPr>
              <a:t>2</a:t>
            </a:fld>
            <a:endParaRPr lang="en-US" altLang="en-US" sz="1400" smtClean="0">
              <a:solidFill>
                <a:srgbClr val="FFFFFF"/>
              </a:solidFill>
            </a:endParaRPr>
          </a:p>
        </p:txBody>
      </p:sp>
      <p:sp>
        <p:nvSpPr>
          <p:cNvPr id="2" name="Title 1"/>
          <p:cNvSpPr>
            <a:spLocks noGrp="1"/>
          </p:cNvSpPr>
          <p:nvPr>
            <p:ph type="title" idx="4294967295"/>
          </p:nvPr>
        </p:nvSpPr>
        <p:spPr>
          <a:xfrm>
            <a:off x="445674" y="274638"/>
            <a:ext cx="7707726" cy="1020762"/>
          </a:xfrm>
        </p:spPr>
        <p:txBody>
          <a:bodyPr/>
          <a:lstStyle/>
          <a:p>
            <a:r>
              <a:rPr lang="en-US" altLang="en-US" dirty="0">
                <a:solidFill>
                  <a:srgbClr val="002060"/>
                </a:solidFill>
              </a:rPr>
              <a:t>Accommodation Primer </a:t>
            </a:r>
            <a:endParaRPr lang="en-US" dirty="0"/>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1"/>
          <p:cNvSpPr>
            <a:spLocks noGrp="1"/>
          </p:cNvSpPr>
          <p:nvPr>
            <p:ph idx="1"/>
          </p:nvPr>
        </p:nvSpPr>
        <p:spPr/>
        <p:txBody>
          <a:bodyPr>
            <a:normAutofit fontScale="55000" lnSpcReduction="20000"/>
          </a:bodyPr>
          <a:lstStyle/>
          <a:p>
            <a:pPr marL="346075" indent="-346075">
              <a:lnSpc>
                <a:spcPct val="90000"/>
              </a:lnSpc>
              <a:buFont typeface="Wingdings" panose="05000000000000000000" pitchFamily="2" charset="2"/>
              <a:buChar char="§"/>
              <a:defRPr/>
            </a:pPr>
            <a:endParaRPr lang="en-US" altLang="en-US" sz="800" b="0" dirty="0" smtClean="0"/>
          </a:p>
          <a:p>
            <a:pPr marL="0" indent="0">
              <a:lnSpc>
                <a:spcPct val="120000"/>
              </a:lnSpc>
              <a:spcBef>
                <a:spcPts val="1200"/>
              </a:spcBef>
              <a:spcAft>
                <a:spcPts val="1200"/>
              </a:spcAft>
              <a:defRPr/>
            </a:pPr>
            <a:r>
              <a:rPr lang="en-US" b="0" dirty="0"/>
              <a:t>Registry of Interpreters for the Deaf, </a:t>
            </a:r>
            <a:r>
              <a:rPr lang="en-US" b="0" dirty="0" smtClean="0"/>
              <a:t>Inc. </a:t>
            </a:r>
            <a:r>
              <a:rPr lang="en-US" b="0" u="sng" dirty="0" smtClean="0">
                <a:hlinkClick r:id="rId3"/>
              </a:rPr>
              <a:t>https://AskJAN.org/organizations/Registry-of-Interpreters-for-the-Deaf-Inc.cfm</a:t>
            </a:r>
            <a:r>
              <a:rPr lang="en-US" b="0" dirty="0"/>
              <a:t> </a:t>
            </a:r>
            <a:endParaRPr lang="en-US" b="0" dirty="0" smtClean="0"/>
          </a:p>
          <a:p>
            <a:pPr marL="0" indent="0">
              <a:lnSpc>
                <a:spcPct val="120000"/>
              </a:lnSpc>
              <a:spcBef>
                <a:spcPts val="1200"/>
              </a:spcBef>
              <a:spcAft>
                <a:spcPts val="0"/>
              </a:spcAft>
              <a:defRPr/>
            </a:pPr>
            <a:r>
              <a:rPr lang="en-US" b="0" dirty="0" smtClean="0"/>
              <a:t>Communication Service for the Deaf </a:t>
            </a:r>
            <a:r>
              <a:rPr lang="en-US" b="0" dirty="0" smtClean="0">
                <a:hlinkClick r:id="rId4"/>
              </a:rPr>
              <a:t>https</a:t>
            </a:r>
            <a:r>
              <a:rPr lang="en-US" b="0" dirty="0">
                <a:hlinkClick r:id="rId4"/>
              </a:rPr>
              <a:t>://www.csd.org</a:t>
            </a:r>
            <a:r>
              <a:rPr lang="en-US" b="0" dirty="0" smtClean="0">
                <a:hlinkClick r:id="rId4"/>
              </a:rPr>
              <a:t>/</a:t>
            </a:r>
            <a:r>
              <a:rPr lang="en-US" b="0" dirty="0" smtClean="0"/>
              <a:t> </a:t>
            </a:r>
          </a:p>
          <a:p>
            <a:pPr marL="0" indent="0">
              <a:lnSpc>
                <a:spcPct val="120000"/>
              </a:lnSpc>
              <a:spcBef>
                <a:spcPts val="1200"/>
              </a:spcBef>
              <a:spcAft>
                <a:spcPts val="0"/>
              </a:spcAft>
              <a:defRPr/>
            </a:pPr>
            <a:r>
              <a:rPr lang="en-US" b="0" dirty="0" smtClean="0"/>
              <a:t>Accommodation </a:t>
            </a:r>
            <a:r>
              <a:rPr lang="en-US" b="0" dirty="0"/>
              <a:t>and Compliance Series: Employees with Deafness  </a:t>
            </a:r>
            <a:r>
              <a:rPr lang="en-US" b="0" dirty="0" smtClean="0">
                <a:hlinkClick r:id="rId5"/>
              </a:rPr>
              <a:t>https://AskJAN.org/publications/Disability-Downloads.cfm?pubid=475451</a:t>
            </a:r>
            <a:r>
              <a:rPr lang="en-US" b="0" dirty="0" smtClean="0"/>
              <a:t>   </a:t>
            </a:r>
          </a:p>
          <a:p>
            <a:pPr marL="0" indent="0">
              <a:lnSpc>
                <a:spcPct val="120000"/>
              </a:lnSpc>
              <a:spcBef>
                <a:spcPts val="1200"/>
              </a:spcBef>
              <a:spcAft>
                <a:spcPts val="1200"/>
              </a:spcAft>
              <a:defRPr/>
            </a:pPr>
            <a:r>
              <a:rPr lang="en-US" b="0" dirty="0" smtClean="0"/>
              <a:t>Relay </a:t>
            </a:r>
            <a:r>
              <a:rPr lang="en-US" b="0" dirty="0"/>
              <a:t>Calls: Types and How to Make a Call </a:t>
            </a:r>
            <a:r>
              <a:rPr lang="en-US" b="0" dirty="0">
                <a:hlinkClick r:id="rId6"/>
              </a:rPr>
              <a:t>https</a:t>
            </a:r>
            <a:r>
              <a:rPr lang="en-US" b="0" dirty="0" smtClean="0">
                <a:hlinkClick r:id="rId6"/>
              </a:rPr>
              <a:t>://AskJAN.org/articles/Relay-Calls-Types-and-How-to-Make-a-Call.cfm</a:t>
            </a:r>
            <a:endParaRPr lang="en-US" b="0" dirty="0" smtClean="0"/>
          </a:p>
          <a:p>
            <a:pPr marL="0" indent="0">
              <a:lnSpc>
                <a:spcPct val="120000"/>
              </a:lnSpc>
              <a:spcBef>
                <a:spcPts val="1200"/>
              </a:spcBef>
              <a:spcAft>
                <a:spcPts val="1200"/>
              </a:spcAft>
              <a:defRPr/>
            </a:pPr>
            <a:r>
              <a:rPr lang="en-US" b="0" dirty="0" smtClean="0"/>
              <a:t>Communication </a:t>
            </a:r>
            <a:r>
              <a:rPr lang="en-US" b="0" dirty="0"/>
              <a:t>Access </a:t>
            </a:r>
            <a:r>
              <a:rPr lang="en-US" b="0" dirty="0" err="1"/>
              <a:t>Realtime</a:t>
            </a:r>
            <a:r>
              <a:rPr lang="en-US" b="0" dirty="0"/>
              <a:t> Translation (CART) as a Work-Site Accommodation for Individuals who are Deaf or Hard of </a:t>
            </a:r>
            <a:r>
              <a:rPr lang="en-US" b="0" dirty="0" smtClean="0"/>
              <a:t>Hearing </a:t>
            </a:r>
            <a:r>
              <a:rPr lang="en-US" b="0" dirty="0" smtClean="0">
                <a:hlinkClick r:id="rId7"/>
              </a:rPr>
              <a:t>https://AskJAN.org/publications/consultants-corner/vol01iss07.cfm</a:t>
            </a:r>
            <a:endParaRPr lang="en-US" b="0" dirty="0" smtClean="0"/>
          </a:p>
          <a:p>
            <a:pPr marL="0" indent="0">
              <a:lnSpc>
                <a:spcPct val="120000"/>
              </a:lnSpc>
              <a:spcBef>
                <a:spcPts val="1200"/>
              </a:spcBef>
              <a:spcAft>
                <a:spcPts val="0"/>
              </a:spcAft>
              <a:defRPr/>
            </a:pPr>
            <a:r>
              <a:rPr lang="en-US" b="0" dirty="0" smtClean="0"/>
              <a:t>Accommodating </a:t>
            </a:r>
            <a:r>
              <a:rPr lang="en-US" b="0" dirty="0"/>
              <a:t>Employees with Hearing Aids: A Beginner's Guide to </a:t>
            </a:r>
            <a:r>
              <a:rPr lang="en-US" b="0" dirty="0" smtClean="0"/>
              <a:t>T-coils </a:t>
            </a:r>
            <a:r>
              <a:rPr lang="en-US" b="0" dirty="0" smtClean="0">
                <a:hlinkClick r:id="rId8"/>
              </a:rPr>
              <a:t>https://AskJAN.org/articles/Accommodating-Employees-with-Hearing-Aids-A-Beginner-s-Guide-to-T-coils.cfm</a:t>
            </a:r>
            <a:endParaRPr lang="en-US" b="0" dirty="0" smtClean="0"/>
          </a:p>
          <a:p>
            <a:pPr marL="0" indent="0">
              <a:lnSpc>
                <a:spcPct val="110000"/>
              </a:lnSpc>
              <a:spcAft>
                <a:spcPts val="1200"/>
              </a:spcAft>
              <a:defRPr/>
            </a:pPr>
            <a:endParaRPr lang="en-US" b="0" dirty="0"/>
          </a:p>
          <a:p>
            <a:pPr marL="0" indent="0">
              <a:lnSpc>
                <a:spcPct val="110000"/>
              </a:lnSpc>
              <a:spcAft>
                <a:spcPts val="1200"/>
              </a:spcAft>
              <a:defRPr/>
            </a:pPr>
            <a:endParaRPr lang="en-US" b="0" dirty="0" smtClean="0"/>
          </a:p>
          <a:p>
            <a:pPr marL="0" indent="0">
              <a:lnSpc>
                <a:spcPct val="120000"/>
              </a:lnSpc>
              <a:spcAft>
                <a:spcPts val="1200"/>
              </a:spcAft>
              <a:defRPr/>
            </a:pPr>
            <a:endParaRPr lang="en-US" altLang="en-US" b="0" dirty="0"/>
          </a:p>
          <a:p>
            <a:pPr marL="346075" indent="-346075">
              <a:lnSpc>
                <a:spcPct val="90000"/>
              </a:lnSpc>
              <a:spcAft>
                <a:spcPts val="1200"/>
              </a:spcAft>
              <a:buFont typeface="Wingdings" panose="05000000000000000000" pitchFamily="2" charset="2"/>
              <a:buChar char="§"/>
              <a:defRPr/>
            </a:pPr>
            <a:endParaRPr lang="en-US" altLang="en-US" sz="2600" b="0" dirty="0" smtClean="0"/>
          </a:p>
        </p:txBody>
      </p:sp>
      <p:sp>
        <p:nvSpPr>
          <p:cNvPr id="7475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45A0C1B-5504-4DEF-B753-47F42FA10182}" type="slidenum">
              <a:rPr lang="en-US" altLang="en-US" sz="1400" smtClean="0">
                <a:solidFill>
                  <a:srgbClr val="FFFFFF"/>
                </a:solidFill>
              </a:rPr>
              <a:pPr>
                <a:spcBef>
                  <a:spcPct val="0"/>
                </a:spcBef>
                <a:buFontTx/>
                <a:buNone/>
              </a:pPr>
              <a:t>20</a:t>
            </a:fld>
            <a:endParaRPr lang="en-US" altLang="en-US" sz="1400" smtClean="0">
              <a:solidFill>
                <a:srgbClr val="FFFFFF"/>
              </a:solidFill>
            </a:endParaRPr>
          </a:p>
        </p:txBody>
      </p:sp>
      <p:sp>
        <p:nvSpPr>
          <p:cNvPr id="74756" name="Title 1"/>
          <p:cNvSpPr txBox="1">
            <a:spLocks/>
          </p:cNvSpPr>
          <p:nvPr/>
        </p:nvSpPr>
        <p:spPr bwMode="auto">
          <a:xfrm>
            <a:off x="609600" y="381000"/>
            <a:ext cx="579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b="1" dirty="0" smtClean="0"/>
              <a:t>Accommodation Resources</a:t>
            </a:r>
            <a:endParaRPr lang="en-US" altLang="en-US" b="1" dirty="0"/>
          </a:p>
        </p:txBody>
      </p:sp>
    </p:spTree>
    <p:extLst>
      <p:ext uri="{BB962C8B-B14F-4D97-AF65-F5344CB8AC3E}">
        <p14:creationId xmlns:p14="http://schemas.microsoft.com/office/powerpoint/2010/main" val="3125885401"/>
      </p:ext>
    </p:extLst>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Content Placeholder 2"/>
          <p:cNvSpPr>
            <a:spLocks noGrp="1"/>
          </p:cNvSpPr>
          <p:nvPr>
            <p:ph idx="1"/>
          </p:nvPr>
        </p:nvSpPr>
        <p:spPr/>
        <p:txBody>
          <a:bodyPr/>
          <a:lstStyle/>
          <a:p>
            <a:pPr marL="0" indent="0" algn="ctr" eaLnBrk="1" hangingPunct="1">
              <a:spcAft>
                <a:spcPts val="300"/>
              </a:spcAft>
            </a:pPr>
            <a:r>
              <a:rPr lang="en-US" altLang="en-US" b="0" dirty="0" smtClean="0"/>
              <a:t>  </a:t>
            </a:r>
          </a:p>
          <a:p>
            <a:pPr marL="0" indent="0" algn="ctr" eaLnBrk="1" hangingPunct="1">
              <a:spcAft>
                <a:spcPts val="300"/>
              </a:spcAft>
            </a:pPr>
            <a:r>
              <a:rPr lang="en-US" altLang="en-US" b="0" dirty="0" smtClean="0"/>
              <a:t> </a:t>
            </a:r>
            <a:r>
              <a:rPr lang="en-US" altLang="en-US" sz="2400" b="0" dirty="0" smtClean="0"/>
              <a:t>(800) 526-7234 (V) - (877) 781-9403 (TTY)</a:t>
            </a:r>
          </a:p>
          <a:p>
            <a:pPr marL="0" indent="0" algn="ctr" eaLnBrk="1" hangingPunct="1">
              <a:spcAft>
                <a:spcPts val="300"/>
              </a:spcAft>
            </a:pPr>
            <a:r>
              <a:rPr lang="en-US" altLang="en-US" sz="2400" b="0" dirty="0" smtClean="0"/>
              <a:t>AskJAN.org</a:t>
            </a:r>
          </a:p>
          <a:p>
            <a:pPr marL="0" indent="0" algn="ctr" eaLnBrk="1" hangingPunct="1">
              <a:spcAft>
                <a:spcPts val="300"/>
              </a:spcAft>
            </a:pPr>
            <a:r>
              <a:rPr lang="en-US" altLang="en-US" sz="2400" b="0" dirty="0" smtClean="0"/>
              <a:t>jan@AskJAN.org</a:t>
            </a:r>
          </a:p>
          <a:p>
            <a:pPr marL="0" indent="0" algn="ctr" eaLnBrk="1" hangingPunct="1">
              <a:spcAft>
                <a:spcPts val="300"/>
              </a:spcAft>
            </a:pPr>
            <a:r>
              <a:rPr lang="pt-BR" altLang="en-US" sz="2400" b="0" dirty="0" smtClean="0"/>
              <a:t>(304) 216-8189 via Text</a:t>
            </a:r>
          </a:p>
          <a:p>
            <a:pPr marL="0" indent="0" algn="ctr" eaLnBrk="1" hangingPunct="1">
              <a:spcAft>
                <a:spcPts val="300"/>
              </a:spcAft>
            </a:pPr>
            <a:r>
              <a:rPr lang="pt-BR" altLang="en-US" sz="2400" b="0" dirty="0" smtClean="0"/>
              <a:t>janconsultants via Skype</a:t>
            </a:r>
          </a:p>
          <a:p>
            <a:pPr marL="0" indent="0" algn="ctr" eaLnBrk="1" hangingPunct="1">
              <a:spcAft>
                <a:spcPts val="300"/>
              </a:spcAft>
            </a:pPr>
            <a:endParaRPr lang="en-US" altLang="en-US" sz="2400" dirty="0" smtClean="0"/>
          </a:p>
        </p:txBody>
      </p:sp>
      <p:sp>
        <p:nvSpPr>
          <p:cNvPr id="11469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4AA845D-7648-4CA4-853C-48F4FD782E09}" type="slidenum">
              <a:rPr lang="en-US" altLang="en-US" sz="1400" smtClean="0">
                <a:solidFill>
                  <a:srgbClr val="FFFFFF"/>
                </a:solidFill>
              </a:rPr>
              <a:pPr>
                <a:spcBef>
                  <a:spcPct val="0"/>
                </a:spcBef>
                <a:buFontTx/>
                <a:buNone/>
              </a:pPr>
              <a:t>21</a:t>
            </a:fld>
            <a:endParaRPr lang="en-US" altLang="en-US" sz="1400" smtClean="0">
              <a:solidFill>
                <a:srgbClr val="FFFFFF"/>
              </a:solidFill>
            </a:endParaRPr>
          </a:p>
        </p:txBody>
      </p:sp>
      <p:sp>
        <p:nvSpPr>
          <p:cNvPr id="2" name="Title 1"/>
          <p:cNvSpPr>
            <a:spLocks noGrp="1"/>
          </p:cNvSpPr>
          <p:nvPr>
            <p:ph type="title"/>
          </p:nvPr>
        </p:nvSpPr>
        <p:spPr/>
        <p:txBody>
          <a:bodyPr/>
          <a:lstStyle/>
          <a:p>
            <a:r>
              <a:rPr lang="en-US" altLang="en-US" dirty="0"/>
              <a:t>Contact </a:t>
            </a:r>
            <a:r>
              <a:rPr lang="en-US" altLang="en-US" dirty="0" smtClean="0"/>
              <a:t>JAN</a:t>
            </a:r>
            <a:endParaRPr lang="en-US" dirty="0"/>
          </a:p>
        </p:txBody>
      </p:sp>
      <p:pic>
        <p:nvPicPr>
          <p:cNvPr id="114692" name="Picture 2" descr="Practical Solutions&#10;Workplace Succe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638800"/>
            <a:ext cx="6858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6" descr="twitt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38135" y="482361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5" name="Picture 7" descr="facebook"/>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2935" y="482361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6" name="Picture 8" descr="blo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7735" y="482361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7" name="Picture 9" descr="linkedi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52535" y="482361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8" name="Picture 10" descr="second lif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57335" y="482361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9" name="Picture 11" descr="youtub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62135" y="4823619"/>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080693"/>
      </p:ext>
    </p:extLst>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8"/>
          <p:cNvSpPr>
            <a:spLocks noGrp="1"/>
          </p:cNvSpPr>
          <p:nvPr>
            <p:ph sz="half" idx="1"/>
          </p:nvPr>
        </p:nvSpPr>
        <p:spPr/>
        <p:txBody>
          <a:bodyPr/>
          <a:lstStyle/>
          <a:p>
            <a:pPr marL="346075" indent="-346075">
              <a:spcAft>
                <a:spcPts val="1200"/>
              </a:spcAft>
              <a:buFont typeface="Wingdings" panose="05000000000000000000" pitchFamily="2" charset="2"/>
              <a:buChar char="§"/>
            </a:pPr>
            <a:r>
              <a:rPr lang="en-US" altLang="en-US" b="0" smtClean="0"/>
              <a:t>A collaborative effort to identify effective accommodation solutions</a:t>
            </a:r>
          </a:p>
        </p:txBody>
      </p:sp>
      <p:sp>
        <p:nvSpPr>
          <p:cNvPr id="31747" name="Content Placeholder 9"/>
          <p:cNvSpPr>
            <a:spLocks noGrp="1"/>
          </p:cNvSpPr>
          <p:nvPr>
            <p:ph sz="half" idx="2"/>
          </p:nvPr>
        </p:nvSpPr>
        <p:spPr/>
        <p:txBody>
          <a:bodyPr/>
          <a:lstStyle/>
          <a:p>
            <a:pPr marL="347472" indent="-347472">
              <a:spcAft>
                <a:spcPts val="1200"/>
              </a:spcAft>
              <a:buFont typeface="Wingdings" panose="05000000000000000000" pitchFamily="2" charset="2"/>
              <a:buChar char="§"/>
              <a:defRPr/>
            </a:pPr>
            <a:r>
              <a:rPr lang="en-US" altLang="en-US" b="0" dirty="0" smtClean="0"/>
              <a:t>Creates a standard of practice</a:t>
            </a:r>
          </a:p>
          <a:p>
            <a:pPr marL="347472" indent="-347472">
              <a:spcAft>
                <a:spcPts val="1200"/>
              </a:spcAft>
              <a:buFont typeface="Wingdings" panose="05000000000000000000" pitchFamily="2" charset="2"/>
              <a:buChar char="§"/>
              <a:defRPr/>
            </a:pPr>
            <a:r>
              <a:rPr lang="en-US" altLang="en-US" b="0" dirty="0" smtClean="0"/>
              <a:t>Facilitates communication and inclusion</a:t>
            </a:r>
          </a:p>
          <a:p>
            <a:pPr marL="347472" indent="-347472">
              <a:spcAft>
                <a:spcPts val="1200"/>
              </a:spcAft>
              <a:buFont typeface="Wingdings" panose="05000000000000000000" pitchFamily="2" charset="2"/>
              <a:buChar char="§"/>
              <a:defRPr/>
            </a:pPr>
            <a:r>
              <a:rPr lang="en-US" altLang="en-US" b="0" dirty="0" smtClean="0"/>
              <a:t>Demonstrates good faith</a:t>
            </a:r>
          </a:p>
          <a:p>
            <a:pPr marL="347472" indent="-347472">
              <a:spcAft>
                <a:spcPts val="1200"/>
              </a:spcAft>
              <a:buFont typeface="Wingdings" panose="05000000000000000000" pitchFamily="2" charset="2"/>
              <a:buChar char="§"/>
              <a:defRPr/>
            </a:pPr>
            <a:r>
              <a:rPr lang="en-US" altLang="en-US" b="0" dirty="0" smtClean="0"/>
              <a:t>Leads to ADA compliance</a:t>
            </a:r>
          </a:p>
          <a:p>
            <a:pPr marL="0" indent="0">
              <a:spcAft>
                <a:spcPts val="1200"/>
              </a:spcAft>
              <a:buFont typeface="Wingdings" panose="05000000000000000000" pitchFamily="2" charset="2"/>
              <a:buChar char="§"/>
              <a:defRPr/>
            </a:pPr>
            <a:endParaRPr lang="en-US" altLang="en-US" b="0" dirty="0" smtClean="0"/>
          </a:p>
        </p:txBody>
      </p:sp>
      <p:sp>
        <p:nvSpPr>
          <p:cNvPr id="7987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B5628C62-B571-49DB-8839-FAAD70BBFF6A}" type="slidenum">
              <a:rPr lang="en-US" altLang="en-US" sz="1400" smtClean="0">
                <a:solidFill>
                  <a:srgbClr val="FFFFFF"/>
                </a:solidFill>
              </a:rPr>
              <a:pPr>
                <a:spcBef>
                  <a:spcPct val="0"/>
                </a:spcBef>
                <a:buFontTx/>
                <a:buNone/>
              </a:pPr>
              <a:t>3</a:t>
            </a:fld>
            <a:endParaRPr lang="en-US" altLang="en-US" sz="1400" smtClean="0">
              <a:solidFill>
                <a:srgbClr val="FFFFFF"/>
              </a:solidFill>
            </a:endParaRPr>
          </a:p>
        </p:txBody>
      </p:sp>
      <p:sp>
        <p:nvSpPr>
          <p:cNvPr id="2" name="Title 1"/>
          <p:cNvSpPr>
            <a:spLocks noGrp="1"/>
          </p:cNvSpPr>
          <p:nvPr>
            <p:ph type="title"/>
          </p:nvPr>
        </p:nvSpPr>
        <p:spPr/>
        <p:txBody>
          <a:bodyPr/>
          <a:lstStyle/>
          <a:p>
            <a:r>
              <a:rPr lang="en-US" altLang="en-US" sz="2800" dirty="0"/>
              <a:t>What is the Interactive Process</a:t>
            </a:r>
            <a:r>
              <a:rPr lang="en-US" altLang="en-US" sz="2800" dirty="0" smtClean="0"/>
              <a:t>?</a:t>
            </a:r>
            <a:endParaRPr lang="en-US" sz="2800" dirty="0"/>
          </a:p>
        </p:txBody>
      </p:sp>
      <p:pic>
        <p:nvPicPr>
          <p:cNvPr id="79878" name="Picture 10" descr="two people having a conversa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1900" y="3457575"/>
            <a:ext cx="34163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667232"/>
      </p:ext>
    </p:extLst>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chor="b">
            <a:normAutofit/>
          </a:bodyPr>
          <a:lstStyle/>
          <a:p>
            <a:pPr algn="ctr"/>
            <a:r>
              <a:rPr lang="en-US" sz="1300" dirty="0"/>
              <a:t>For tips about the process, go to </a:t>
            </a:r>
            <a:r>
              <a:rPr lang="en-US" sz="1300" dirty="0">
                <a:hlinkClick r:id="rId3"/>
              </a:rPr>
              <a:t>https</a:t>
            </a:r>
            <a:r>
              <a:rPr lang="en-US" sz="1300" dirty="0" smtClean="0">
                <a:hlinkClick r:id="rId3"/>
              </a:rPr>
              <a:t>://AskJAN.org/topics/interactive.cfm</a:t>
            </a:r>
            <a:endParaRPr lang="en-US" sz="1300" dirty="0"/>
          </a:p>
        </p:txBody>
      </p:sp>
      <p:sp>
        <p:nvSpPr>
          <p:cNvPr id="8089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45393294-FF69-4DE0-B2CE-3BFA5C39F08A}" type="slidenum">
              <a:rPr lang="en-US" altLang="en-US" sz="1400" smtClean="0">
                <a:solidFill>
                  <a:srgbClr val="FFFFFF"/>
                </a:solidFill>
              </a:rPr>
              <a:pPr>
                <a:spcBef>
                  <a:spcPct val="0"/>
                </a:spcBef>
                <a:buFontTx/>
                <a:buNone/>
              </a:pPr>
              <a:t>4</a:t>
            </a:fld>
            <a:endParaRPr lang="en-US" altLang="en-US" sz="1400" smtClean="0">
              <a:solidFill>
                <a:srgbClr val="FFFFFF"/>
              </a:solidFill>
            </a:endParaRPr>
          </a:p>
        </p:txBody>
      </p:sp>
      <p:sp>
        <p:nvSpPr>
          <p:cNvPr id="3" name="Title 2"/>
          <p:cNvSpPr>
            <a:spLocks noGrp="1"/>
          </p:cNvSpPr>
          <p:nvPr>
            <p:ph type="title" idx="4294967295"/>
          </p:nvPr>
        </p:nvSpPr>
        <p:spPr>
          <a:xfrm>
            <a:off x="453358" y="274638"/>
            <a:ext cx="7700042" cy="1020762"/>
          </a:xfrm>
        </p:spPr>
        <p:txBody>
          <a:bodyPr/>
          <a:lstStyle/>
          <a:p>
            <a:r>
              <a:rPr lang="en-US" dirty="0">
                <a:solidFill>
                  <a:schemeClr val="tx2">
                    <a:lumMod val="75000"/>
                  </a:schemeClr>
                </a:solidFill>
              </a:rPr>
              <a:t>JAN’s Interactive </a:t>
            </a:r>
            <a:r>
              <a:rPr lang="en-US" dirty="0" smtClean="0">
                <a:solidFill>
                  <a:schemeClr val="tx2">
                    <a:lumMod val="75000"/>
                  </a:schemeClr>
                </a:solidFill>
              </a:rPr>
              <a:t>Process</a:t>
            </a:r>
            <a:endParaRPr lang="en-US" dirty="0"/>
          </a:p>
        </p:txBody>
      </p:sp>
      <p:pic>
        <p:nvPicPr>
          <p:cNvPr id="80900" name="Picture 2" descr="Step 1: Recognizing an Accommodation Request&#10;Step 2: Gathering Information&#10;Step 3: Exploring Accommodation Options&#10;Step 4: Choosing an Accommodation&#10;Step 6: Implementing the Accommodation&#10;Step 6: Monitoring the Accommodation&#10;&#10;SUCCESSFUL ACCOMMODATION"/>
          <p:cNvPicPr>
            <a:picLocks noChangeAspect="1" noChangeArrowheads="1"/>
          </p:cNvPicPr>
          <p:nvPr/>
        </p:nvPicPr>
        <p:blipFill>
          <a:blip r:embed="rId4">
            <a:extLst>
              <a:ext uri="{28A0092B-C50C-407E-A947-70E740481C1C}">
                <a14:useLocalDpi xmlns:a14="http://schemas.microsoft.com/office/drawing/2010/main" val="0"/>
              </a:ext>
            </a:extLst>
          </a:blip>
          <a:srcRect t="8197"/>
          <a:stretch>
            <a:fillRect/>
          </a:stretch>
        </p:blipFill>
        <p:spPr bwMode="auto">
          <a:xfrm>
            <a:off x="2971800" y="1371600"/>
            <a:ext cx="33528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47464"/>
      </p:ext>
    </p:extLst>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spcAft>
                <a:spcPts val="600"/>
              </a:spcAft>
              <a:defRPr/>
            </a:pPr>
            <a:r>
              <a:rPr lang="en-US" altLang="en-US" dirty="0"/>
              <a:t>About the medical impairment:</a:t>
            </a:r>
          </a:p>
          <a:p>
            <a:pPr marL="347472" indent="-347472">
              <a:spcAft>
                <a:spcPts val="600"/>
              </a:spcAft>
              <a:buFont typeface="Wingdings" panose="05000000000000000000" pitchFamily="2" charset="2"/>
              <a:buChar char="§"/>
              <a:defRPr/>
            </a:pPr>
            <a:r>
              <a:rPr lang="en-US" altLang="en-US" b="0" dirty="0"/>
              <a:t>What is the nature of the impairment?</a:t>
            </a:r>
          </a:p>
          <a:p>
            <a:pPr marL="347472" indent="-347472">
              <a:spcAft>
                <a:spcPts val="1200"/>
              </a:spcAft>
              <a:buFont typeface="Wingdings" panose="05000000000000000000" pitchFamily="2" charset="2"/>
              <a:buChar char="§"/>
              <a:defRPr/>
            </a:pPr>
            <a:r>
              <a:rPr lang="en-US" altLang="en-US" b="0" dirty="0"/>
              <a:t>What are the limitations/restrictions?</a:t>
            </a:r>
          </a:p>
          <a:p>
            <a:pPr marL="347472" indent="-347472">
              <a:spcAft>
                <a:spcPts val="1200"/>
              </a:spcAft>
              <a:buFont typeface="Wingdings" panose="05000000000000000000" pitchFamily="2" charset="2"/>
              <a:buChar char="§"/>
              <a:defRPr/>
            </a:pPr>
            <a:r>
              <a:rPr lang="en-US" altLang="en-US" b="0" dirty="0"/>
              <a:t>How long will the impairment last?</a:t>
            </a:r>
          </a:p>
          <a:p>
            <a:pPr marL="347472" indent="-347472">
              <a:spcAft>
                <a:spcPts val="1200"/>
              </a:spcAft>
              <a:buFont typeface="Wingdings" panose="05000000000000000000" pitchFamily="2" charset="2"/>
              <a:buChar char="§"/>
              <a:defRPr/>
            </a:pPr>
            <a:r>
              <a:rPr lang="en-US" altLang="en-US" b="0" dirty="0"/>
              <a:t>What is the duration of restrictions?</a:t>
            </a:r>
          </a:p>
        </p:txBody>
      </p:sp>
      <p:sp>
        <p:nvSpPr>
          <p:cNvPr id="3" name="Content Placeholder 2"/>
          <p:cNvSpPr>
            <a:spLocks noGrp="1"/>
          </p:cNvSpPr>
          <p:nvPr>
            <p:ph sz="half" idx="2"/>
          </p:nvPr>
        </p:nvSpPr>
        <p:spPr>
          <a:noFill/>
        </p:spPr>
        <p:txBody>
          <a:bodyPr/>
          <a:lstStyle/>
          <a:p>
            <a:pPr marL="0" indent="0">
              <a:spcBef>
                <a:spcPts val="24"/>
              </a:spcBef>
              <a:spcAft>
                <a:spcPts val="1200"/>
              </a:spcAft>
              <a:defRPr/>
            </a:pPr>
            <a:r>
              <a:rPr lang="en-US" dirty="0"/>
              <a:t>Can medical </a:t>
            </a:r>
            <a:r>
              <a:rPr lang="en-US" dirty="0" smtClean="0"/>
              <a:t>documentation </a:t>
            </a:r>
            <a:r>
              <a:rPr lang="en-US" dirty="0"/>
              <a:t>be obtained?</a:t>
            </a:r>
          </a:p>
          <a:p>
            <a:pPr marL="347472" indent="-347472">
              <a:spcBef>
                <a:spcPts val="24"/>
              </a:spcBef>
              <a:spcAft>
                <a:spcPts val="1200"/>
              </a:spcAft>
              <a:buFont typeface="Wingdings" panose="05000000000000000000" pitchFamily="2" charset="2"/>
              <a:buChar char="§"/>
              <a:defRPr/>
            </a:pPr>
            <a:r>
              <a:rPr lang="en-US" b="0" dirty="0"/>
              <a:t>Yes, </a:t>
            </a:r>
            <a:r>
              <a:rPr lang="en-US" b="0" u="sng" dirty="0"/>
              <a:t>when</a:t>
            </a:r>
            <a:r>
              <a:rPr lang="en-US" b="0" dirty="0"/>
              <a:t> the disability and need for accommodation are not known or obvious</a:t>
            </a:r>
          </a:p>
          <a:p>
            <a:pPr>
              <a:defRPr/>
            </a:pPr>
            <a:endParaRPr lang="en-US" dirty="0"/>
          </a:p>
        </p:txBody>
      </p:sp>
      <p:sp>
        <p:nvSpPr>
          <p:cNvPr id="84995"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22DC2BE-E975-4B10-955A-AB270959767D}" type="slidenum">
              <a:rPr lang="en-US" altLang="en-US" sz="1400" smtClean="0">
                <a:solidFill>
                  <a:srgbClr val="FFFFFF"/>
                </a:solidFill>
              </a:rPr>
              <a:pPr>
                <a:spcBef>
                  <a:spcPct val="0"/>
                </a:spcBef>
                <a:buFontTx/>
                <a:buNone/>
              </a:pPr>
              <a:t>5</a:t>
            </a:fld>
            <a:endParaRPr lang="en-US" altLang="en-US" sz="1400" smtClean="0">
              <a:solidFill>
                <a:srgbClr val="FFFFFF"/>
              </a:solidFill>
            </a:endParaRPr>
          </a:p>
        </p:txBody>
      </p:sp>
      <p:sp>
        <p:nvSpPr>
          <p:cNvPr id="6" name="Title 5"/>
          <p:cNvSpPr>
            <a:spLocks noGrp="1"/>
          </p:cNvSpPr>
          <p:nvPr>
            <p:ph type="title"/>
          </p:nvPr>
        </p:nvSpPr>
        <p:spPr/>
        <p:txBody>
          <a:bodyPr/>
          <a:lstStyle/>
          <a:p>
            <a:r>
              <a:rPr lang="en-US" dirty="0">
                <a:latin typeface="Arial" charset="0"/>
                <a:cs typeface="Arial" charset="0"/>
              </a:rPr>
              <a:t>Questions to </a:t>
            </a:r>
            <a:r>
              <a:rPr lang="en-US" dirty="0" smtClean="0">
                <a:latin typeface="Arial" charset="0"/>
                <a:cs typeface="Arial" charset="0"/>
              </a:rPr>
              <a:t>Consider</a:t>
            </a:r>
            <a:endParaRPr lang="en-US" dirty="0"/>
          </a:p>
        </p:txBody>
      </p:sp>
      <p:pic>
        <p:nvPicPr>
          <p:cNvPr id="7" name="Picture 2" descr="conversation bubb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1036" y="4370547"/>
            <a:ext cx="3355975"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17681"/>
      </p:ext>
    </p:extLst>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spcAft>
                <a:spcPts val="600"/>
              </a:spcAft>
              <a:defRPr/>
            </a:pPr>
            <a:r>
              <a:rPr lang="en-US" altLang="en-US" dirty="0"/>
              <a:t>About job functions &amp; performance:</a:t>
            </a:r>
          </a:p>
          <a:p>
            <a:pPr marL="347472" indent="-347472">
              <a:spcAft>
                <a:spcPts val="600"/>
              </a:spcAft>
              <a:buFont typeface="Wingdings" panose="05000000000000000000" pitchFamily="2" charset="2"/>
              <a:buChar char="§"/>
              <a:defRPr/>
            </a:pPr>
            <a:r>
              <a:rPr lang="en-US" altLang="en-US" b="0" dirty="0"/>
              <a:t>What job functions, policies, or procedures are affected by the limitations?</a:t>
            </a:r>
          </a:p>
          <a:p>
            <a:pPr marL="347472" indent="-347472">
              <a:spcAft>
                <a:spcPts val="600"/>
              </a:spcAft>
              <a:buFont typeface="Wingdings" panose="05000000000000000000" pitchFamily="2" charset="2"/>
              <a:buChar char="§"/>
              <a:defRPr/>
            </a:pPr>
            <a:r>
              <a:rPr lang="en-US" altLang="en-US" b="0" dirty="0"/>
              <a:t>Is performance or conduct affected? </a:t>
            </a:r>
          </a:p>
          <a:p>
            <a:pPr marL="347472" indent="-347472">
              <a:spcAft>
                <a:spcPts val="600"/>
              </a:spcAft>
              <a:buFont typeface="Wingdings" panose="05000000000000000000" pitchFamily="2" charset="2"/>
              <a:buChar char="§"/>
              <a:defRPr/>
            </a:pPr>
            <a:r>
              <a:rPr lang="en-US" altLang="en-US" b="0" dirty="0"/>
              <a:t>Are there any safety issues?</a:t>
            </a:r>
          </a:p>
        </p:txBody>
      </p:sp>
      <p:sp>
        <p:nvSpPr>
          <p:cNvPr id="3" name="Content Placeholder 2"/>
          <p:cNvSpPr>
            <a:spLocks noGrp="1"/>
          </p:cNvSpPr>
          <p:nvPr>
            <p:ph sz="half" idx="2"/>
          </p:nvPr>
        </p:nvSpPr>
        <p:spPr/>
        <p:txBody>
          <a:bodyPr/>
          <a:lstStyle/>
          <a:p>
            <a:pPr marL="0" indent="0">
              <a:spcBef>
                <a:spcPts val="24"/>
              </a:spcBef>
              <a:spcAft>
                <a:spcPts val="1200"/>
              </a:spcAft>
              <a:defRPr/>
            </a:pPr>
            <a:r>
              <a:rPr lang="en-US" dirty="0"/>
              <a:t>Can job functions be performed in a different way?</a:t>
            </a:r>
          </a:p>
          <a:p>
            <a:pPr>
              <a:defRPr/>
            </a:pPr>
            <a:endParaRPr lang="en-US" dirty="0"/>
          </a:p>
        </p:txBody>
      </p:sp>
      <p:sp>
        <p:nvSpPr>
          <p:cNvPr id="8601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E84A10F-DA3D-45BB-BDFB-FE2A8B7AFBA0}" type="slidenum">
              <a:rPr lang="en-US" altLang="en-US" sz="1400" smtClean="0">
                <a:solidFill>
                  <a:srgbClr val="FFFFFF"/>
                </a:solidFill>
              </a:rPr>
              <a:pPr>
                <a:spcBef>
                  <a:spcPct val="0"/>
                </a:spcBef>
                <a:buFontTx/>
                <a:buNone/>
              </a:pPr>
              <a:t>6</a:t>
            </a:fld>
            <a:endParaRPr lang="en-US" altLang="en-US" sz="1400" smtClean="0">
              <a:solidFill>
                <a:srgbClr val="FFFFFF"/>
              </a:solidFill>
            </a:endParaRPr>
          </a:p>
        </p:txBody>
      </p:sp>
      <p:sp>
        <p:nvSpPr>
          <p:cNvPr id="6" name="Title 5"/>
          <p:cNvSpPr>
            <a:spLocks noGrp="1"/>
          </p:cNvSpPr>
          <p:nvPr>
            <p:ph type="title"/>
          </p:nvPr>
        </p:nvSpPr>
        <p:spPr/>
        <p:txBody>
          <a:bodyPr/>
          <a:lstStyle/>
          <a:p>
            <a:r>
              <a:rPr lang="en-US" dirty="0">
                <a:latin typeface="Arial" charset="0"/>
                <a:cs typeface="Arial" charset="0"/>
              </a:rPr>
              <a:t>Questions to </a:t>
            </a:r>
            <a:r>
              <a:rPr lang="en-US" dirty="0" smtClean="0">
                <a:latin typeface="Arial" charset="0"/>
                <a:cs typeface="Arial" charset="0"/>
              </a:rPr>
              <a:t>Consider</a:t>
            </a:r>
            <a:endParaRPr lang="en-US" dirty="0"/>
          </a:p>
        </p:txBody>
      </p:sp>
      <p:pic>
        <p:nvPicPr>
          <p:cNvPr id="86022" name="Picture 5" descr="sign: Changes Ahea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19346" y="3089031"/>
            <a:ext cx="2136775"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0471448"/>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spcAft>
                <a:spcPts val="600"/>
              </a:spcAft>
              <a:defRPr/>
            </a:pPr>
            <a:r>
              <a:rPr lang="en-US" altLang="en-US" dirty="0"/>
              <a:t>About job accommodations:</a:t>
            </a:r>
          </a:p>
          <a:p>
            <a:pPr marL="347472" indent="-347472">
              <a:spcAft>
                <a:spcPts val="600"/>
              </a:spcAft>
              <a:buFont typeface="Wingdings" panose="05000000000000000000" pitchFamily="2" charset="2"/>
              <a:buChar char="§"/>
              <a:defRPr/>
            </a:pPr>
            <a:r>
              <a:rPr lang="en-US" altLang="en-US" dirty="0"/>
              <a:t>What type of accommodation is needed?</a:t>
            </a:r>
          </a:p>
          <a:p>
            <a:pPr marL="740664" lvl="1" indent="-283464">
              <a:spcAft>
                <a:spcPts val="600"/>
              </a:spcAft>
              <a:defRPr/>
            </a:pPr>
            <a:r>
              <a:rPr lang="en-US" altLang="en-US" dirty="0" smtClean="0">
                <a:solidFill>
                  <a:srgbClr val="002060"/>
                </a:solidFill>
              </a:rPr>
              <a:t>Job Restructuring, Modified Schedules, Modified Policies, Assistive Technology, Telework, Leave, Reassignment, Service Animal, etc. </a:t>
            </a:r>
            <a:endParaRPr lang="en-US" altLang="en-US" dirty="0">
              <a:solidFill>
                <a:srgbClr val="002060"/>
              </a:solidFill>
            </a:endParaRPr>
          </a:p>
        </p:txBody>
      </p:sp>
      <p:sp>
        <p:nvSpPr>
          <p:cNvPr id="3" name="Content Placeholder 2"/>
          <p:cNvSpPr>
            <a:spLocks noGrp="1"/>
          </p:cNvSpPr>
          <p:nvPr>
            <p:ph sz="half" idx="2"/>
          </p:nvPr>
        </p:nvSpPr>
        <p:spPr/>
        <p:txBody>
          <a:bodyPr/>
          <a:lstStyle/>
          <a:p>
            <a:pPr marL="347472" indent="-347472">
              <a:spcAft>
                <a:spcPts val="600"/>
              </a:spcAft>
              <a:buFont typeface="Wingdings" panose="05000000000000000000" pitchFamily="2" charset="2"/>
              <a:buChar char="§"/>
              <a:defRPr/>
            </a:pPr>
            <a:r>
              <a:rPr lang="en-US" altLang="en-US" dirty="0"/>
              <a:t>Is the accommodation </a:t>
            </a:r>
            <a:r>
              <a:rPr lang="en-US" altLang="en-US" dirty="0" smtClean="0"/>
              <a:t>reasonable — </a:t>
            </a:r>
            <a:r>
              <a:rPr lang="en-US" altLang="en-US" i="1" dirty="0" smtClean="0"/>
              <a:t>meaning</a:t>
            </a:r>
            <a:r>
              <a:rPr lang="en-US" altLang="en-US" dirty="0" smtClean="0"/>
              <a:t> feasible or plausible?</a:t>
            </a:r>
            <a:endParaRPr lang="en-US" altLang="en-US" dirty="0"/>
          </a:p>
          <a:p>
            <a:pPr marL="347472" indent="-347472">
              <a:spcAft>
                <a:spcPts val="600"/>
              </a:spcAft>
              <a:buFont typeface="Wingdings" panose="05000000000000000000" pitchFamily="2" charset="2"/>
              <a:buChar char="§"/>
              <a:defRPr/>
            </a:pPr>
            <a:r>
              <a:rPr lang="en-US" altLang="en-US" dirty="0" smtClean="0"/>
              <a:t>Will the </a:t>
            </a:r>
            <a:r>
              <a:rPr lang="en-US" altLang="en-US" dirty="0"/>
              <a:t>accommodation </a:t>
            </a:r>
            <a:r>
              <a:rPr lang="en-US" altLang="en-US" dirty="0" smtClean="0"/>
              <a:t>be effective</a:t>
            </a:r>
            <a:r>
              <a:rPr lang="en-US" altLang="en-US" dirty="0"/>
              <a:t>?</a:t>
            </a:r>
          </a:p>
          <a:p>
            <a:pPr marL="347472" indent="-347472">
              <a:spcAft>
                <a:spcPts val="600"/>
              </a:spcAft>
              <a:buFont typeface="Wingdings" panose="05000000000000000000" pitchFamily="2" charset="2"/>
              <a:buChar char="§"/>
              <a:defRPr/>
            </a:pPr>
            <a:r>
              <a:rPr lang="en-US" altLang="en-US" dirty="0"/>
              <a:t>Is the employee still qualified?</a:t>
            </a:r>
          </a:p>
          <a:p>
            <a:pPr>
              <a:defRPr/>
            </a:pPr>
            <a:endParaRPr lang="en-US" dirty="0"/>
          </a:p>
        </p:txBody>
      </p:sp>
      <p:sp>
        <p:nvSpPr>
          <p:cNvPr id="8704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863769CB-E783-4F3A-8119-27A9A24FA0A7}" type="slidenum">
              <a:rPr lang="en-US" altLang="en-US" sz="1400" smtClean="0">
                <a:solidFill>
                  <a:srgbClr val="FFFFFF"/>
                </a:solidFill>
              </a:rPr>
              <a:pPr>
                <a:spcBef>
                  <a:spcPct val="0"/>
                </a:spcBef>
                <a:buFontTx/>
                <a:buNone/>
              </a:pPr>
              <a:t>7</a:t>
            </a:fld>
            <a:endParaRPr lang="en-US" altLang="en-US" sz="1400" smtClean="0">
              <a:solidFill>
                <a:srgbClr val="FFFFFF"/>
              </a:solidFill>
            </a:endParaRPr>
          </a:p>
        </p:txBody>
      </p:sp>
      <p:sp>
        <p:nvSpPr>
          <p:cNvPr id="4" name="Title 3"/>
          <p:cNvSpPr>
            <a:spLocks noGrp="1"/>
          </p:cNvSpPr>
          <p:nvPr>
            <p:ph type="title"/>
          </p:nvPr>
        </p:nvSpPr>
        <p:spPr/>
        <p:txBody>
          <a:bodyPr/>
          <a:lstStyle/>
          <a:p>
            <a:r>
              <a:rPr lang="en-US" dirty="0">
                <a:latin typeface="Arial" charset="0"/>
                <a:cs typeface="Arial" charset="0"/>
              </a:rPr>
              <a:t>Questions to </a:t>
            </a:r>
            <a:r>
              <a:rPr lang="en-US" dirty="0" smtClean="0">
                <a:latin typeface="Arial" charset="0"/>
                <a:cs typeface="Arial" charset="0"/>
              </a:rPr>
              <a:t>Consider</a:t>
            </a:r>
            <a:endParaRPr lang="en-US" dirty="0"/>
          </a:p>
        </p:txBody>
      </p:sp>
    </p:spTree>
    <p:extLst>
      <p:ext uri="{BB962C8B-B14F-4D97-AF65-F5344CB8AC3E}">
        <p14:creationId xmlns:p14="http://schemas.microsoft.com/office/powerpoint/2010/main" val="2347627938"/>
      </p:ext>
    </p:extLst>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Content Placeholder 1"/>
          <p:cNvSpPr>
            <a:spLocks noGrp="1"/>
          </p:cNvSpPr>
          <p:nvPr>
            <p:ph sz="half" idx="1"/>
          </p:nvPr>
        </p:nvSpPr>
        <p:spPr/>
        <p:txBody>
          <a:bodyPr/>
          <a:lstStyle/>
          <a:p>
            <a:pPr marL="347472" indent="-347472">
              <a:spcBef>
                <a:spcPts val="0"/>
              </a:spcBef>
              <a:spcAft>
                <a:spcPts val="1200"/>
              </a:spcAft>
              <a:buFont typeface="Wingdings" panose="05000000000000000000" pitchFamily="2" charset="2"/>
              <a:buChar char="§"/>
              <a:defRPr/>
            </a:pPr>
            <a:r>
              <a:rPr lang="en-US" altLang="en-US" sz="2200" b="0" dirty="0" smtClean="0"/>
              <a:t>Failing to recognize a request for reasonable accommodation (RA) and not engaging in the interactive process (IP)</a:t>
            </a:r>
          </a:p>
          <a:p>
            <a:pPr marL="347472" indent="-347472">
              <a:spcBef>
                <a:spcPts val="0"/>
              </a:spcBef>
              <a:spcAft>
                <a:spcPts val="1200"/>
              </a:spcAft>
              <a:buFont typeface="Wingdings" panose="05000000000000000000" pitchFamily="2" charset="2"/>
              <a:buChar char="§"/>
              <a:defRPr/>
            </a:pPr>
            <a:r>
              <a:rPr lang="en-US" altLang="en-US" sz="2200" b="0" dirty="0" smtClean="0"/>
              <a:t>Being curt, non-empathetic, failing to listen with intent</a:t>
            </a:r>
          </a:p>
          <a:p>
            <a:pPr marL="347472" indent="-347472">
              <a:spcBef>
                <a:spcPts val="0"/>
              </a:spcBef>
              <a:spcAft>
                <a:spcPts val="1200"/>
              </a:spcAft>
              <a:buFont typeface="Wingdings" panose="05000000000000000000" pitchFamily="2" charset="2"/>
              <a:buChar char="§"/>
              <a:defRPr/>
            </a:pPr>
            <a:r>
              <a:rPr lang="en-US" altLang="en-US" sz="2200" b="0" dirty="0" smtClean="0"/>
              <a:t>Ignoring timeframes for responding/implementing accommodation</a:t>
            </a:r>
          </a:p>
          <a:p>
            <a:pPr marL="347472" indent="-347472">
              <a:spcBef>
                <a:spcPts val="0"/>
              </a:spcBef>
              <a:spcAft>
                <a:spcPts val="1200"/>
              </a:spcAft>
              <a:buFont typeface="Wingdings" panose="05000000000000000000" pitchFamily="2" charset="2"/>
              <a:buChar char="§"/>
              <a:defRPr/>
            </a:pPr>
            <a:r>
              <a:rPr lang="en-US" altLang="en-US" sz="2200" b="0" dirty="0" smtClean="0"/>
              <a:t>Neglecting to adequately document IP</a:t>
            </a:r>
          </a:p>
          <a:p>
            <a:pPr marL="457200" indent="-457200">
              <a:spcBef>
                <a:spcPts val="0"/>
              </a:spcBef>
              <a:spcAft>
                <a:spcPts val="1200"/>
              </a:spcAft>
              <a:buFont typeface="Wingdings" panose="05000000000000000000" pitchFamily="2" charset="2"/>
              <a:buChar char="§"/>
              <a:defRPr/>
            </a:pPr>
            <a:endParaRPr lang="en-US" altLang="en-US" sz="2200" b="0" dirty="0" smtClean="0"/>
          </a:p>
        </p:txBody>
      </p:sp>
      <p:sp>
        <p:nvSpPr>
          <p:cNvPr id="63491" name="Content Placeholder 4"/>
          <p:cNvSpPr>
            <a:spLocks noGrp="1"/>
          </p:cNvSpPr>
          <p:nvPr>
            <p:ph sz="half" idx="2"/>
          </p:nvPr>
        </p:nvSpPr>
        <p:spPr/>
        <p:txBody>
          <a:bodyPr/>
          <a:lstStyle/>
          <a:p>
            <a:pPr marL="347472" indent="-347472">
              <a:spcBef>
                <a:spcPts val="0"/>
              </a:spcBef>
              <a:spcAft>
                <a:spcPts val="1200"/>
              </a:spcAft>
              <a:buFont typeface="Wingdings" panose="05000000000000000000" pitchFamily="2" charset="2"/>
              <a:buChar char="§"/>
              <a:defRPr/>
            </a:pPr>
            <a:r>
              <a:rPr lang="en-US" altLang="en-US" sz="2200" b="0" dirty="0" smtClean="0"/>
              <a:t>Failing to work collaboratively with employee</a:t>
            </a:r>
          </a:p>
          <a:p>
            <a:pPr marL="347472" indent="-347472">
              <a:spcBef>
                <a:spcPts val="0"/>
              </a:spcBef>
              <a:spcAft>
                <a:spcPts val="1200"/>
              </a:spcAft>
              <a:buFont typeface="Wingdings" panose="05000000000000000000" pitchFamily="2" charset="2"/>
              <a:buChar char="§"/>
              <a:defRPr/>
            </a:pPr>
            <a:r>
              <a:rPr lang="en-US" altLang="en-US" sz="2200" b="0" dirty="0" smtClean="0"/>
              <a:t>Making excuses for why accommodation can’t be provided</a:t>
            </a:r>
          </a:p>
          <a:p>
            <a:pPr marL="347472" indent="-347472">
              <a:spcBef>
                <a:spcPts val="0"/>
              </a:spcBef>
              <a:spcAft>
                <a:spcPts val="1200"/>
              </a:spcAft>
              <a:buFont typeface="Wingdings" panose="05000000000000000000" pitchFamily="2" charset="2"/>
              <a:buChar char="§"/>
              <a:defRPr/>
            </a:pPr>
            <a:r>
              <a:rPr lang="en-US" altLang="en-US" sz="2200" b="0" dirty="0" smtClean="0"/>
              <a:t>Neglecting to communicate accommodations to essential personnel</a:t>
            </a:r>
          </a:p>
          <a:p>
            <a:pPr marL="347472" indent="-347472">
              <a:spcBef>
                <a:spcPts val="0"/>
              </a:spcBef>
              <a:spcAft>
                <a:spcPts val="1200"/>
              </a:spcAft>
              <a:buFont typeface="Wingdings" panose="05000000000000000000" pitchFamily="2" charset="2"/>
              <a:buChar char="§"/>
              <a:defRPr/>
            </a:pPr>
            <a:r>
              <a:rPr lang="en-US" altLang="en-US" sz="2200" b="0" dirty="0" smtClean="0"/>
              <a:t>Failing to monitor accommodations</a:t>
            </a:r>
          </a:p>
          <a:p>
            <a:pPr marL="0" indent="0">
              <a:spcBef>
                <a:spcPts val="0"/>
              </a:spcBef>
              <a:spcAft>
                <a:spcPts val="1200"/>
              </a:spcAft>
              <a:defRPr/>
            </a:pPr>
            <a:endParaRPr lang="en-US" altLang="en-US" sz="2200" dirty="0" smtClean="0"/>
          </a:p>
        </p:txBody>
      </p:sp>
      <p:sp>
        <p:nvSpPr>
          <p:cNvPr id="8806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CD9E2AE-532E-40AB-A7FF-B1B0DF9A4BF7}" type="slidenum">
              <a:rPr lang="en-US" altLang="en-US" sz="1400" smtClean="0">
                <a:solidFill>
                  <a:srgbClr val="FFFFFF"/>
                </a:solidFill>
              </a:rPr>
              <a:pPr>
                <a:spcBef>
                  <a:spcPct val="0"/>
                </a:spcBef>
                <a:buFontTx/>
                <a:buNone/>
              </a:pPr>
              <a:t>8</a:t>
            </a:fld>
            <a:endParaRPr lang="en-US" altLang="en-US" sz="1400" smtClean="0">
              <a:solidFill>
                <a:srgbClr val="FFFFFF"/>
              </a:solidFill>
            </a:endParaRPr>
          </a:p>
        </p:txBody>
      </p:sp>
      <p:sp>
        <p:nvSpPr>
          <p:cNvPr id="3" name="Title 2"/>
          <p:cNvSpPr>
            <a:spLocks noGrp="1"/>
          </p:cNvSpPr>
          <p:nvPr>
            <p:ph type="title"/>
          </p:nvPr>
        </p:nvSpPr>
        <p:spPr/>
        <p:txBody>
          <a:bodyPr/>
          <a:lstStyle/>
          <a:p>
            <a:r>
              <a:rPr lang="en-US" dirty="0"/>
              <a:t>Practices to Avoid </a:t>
            </a:r>
          </a:p>
        </p:txBody>
      </p:sp>
    </p:spTree>
    <p:extLst>
      <p:ext uri="{BB962C8B-B14F-4D97-AF65-F5344CB8AC3E}">
        <p14:creationId xmlns:p14="http://schemas.microsoft.com/office/powerpoint/2010/main" val="3042275193"/>
      </p:ext>
    </p:extLst>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p:txBody>
          <a:bodyPr/>
          <a:lstStyle/>
          <a:p>
            <a:pPr marL="0" indent="0" eaLnBrk="1" hangingPunct="1"/>
            <a:r>
              <a:rPr lang="en-GB" altLang="en-US" sz="1800" dirty="0" smtClean="0"/>
              <a:t> </a:t>
            </a:r>
          </a:p>
        </p:txBody>
      </p:sp>
      <p:sp>
        <p:nvSpPr>
          <p:cNvPr id="6758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761D677-8B48-461B-98EA-292A7F231463}" type="slidenum">
              <a:rPr lang="en-US" altLang="en-US" sz="1200" smtClean="0">
                <a:solidFill>
                  <a:srgbClr val="FFFFFF"/>
                </a:solidFill>
              </a:rPr>
              <a:pPr>
                <a:spcBef>
                  <a:spcPct val="0"/>
                </a:spcBef>
                <a:buFontTx/>
                <a:buNone/>
              </a:pPr>
              <a:t>9</a:t>
            </a:fld>
            <a:endParaRPr lang="en-US" altLang="en-US" sz="1400" smtClean="0">
              <a:solidFill>
                <a:srgbClr val="FFFFFF"/>
              </a:solidFill>
            </a:endParaRPr>
          </a:p>
        </p:txBody>
      </p:sp>
      <p:sp>
        <p:nvSpPr>
          <p:cNvPr id="67588" name="Title 1"/>
          <p:cNvSpPr txBox="1">
            <a:spLocks/>
          </p:cNvSpPr>
          <p:nvPr/>
        </p:nvSpPr>
        <p:spPr bwMode="auto">
          <a:xfrm>
            <a:off x="538163" y="406400"/>
            <a:ext cx="58959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90000"/>
              </a:lnSpc>
              <a:spcBef>
                <a:spcPct val="0"/>
              </a:spcBef>
            </a:pPr>
            <a:r>
              <a:rPr lang="en-US" altLang="en-US" sz="2700" b="1">
                <a:solidFill>
                  <a:srgbClr val="002060"/>
                </a:solidFill>
              </a:rPr>
              <a:t>Toolkit Training Videos</a:t>
            </a:r>
          </a:p>
        </p:txBody>
      </p:sp>
      <p:pic>
        <p:nvPicPr>
          <p:cNvPr id="2" name="Picture 1" descr="Still from training video"/>
          <p:cNvPicPr>
            <a:picLocks noChangeAspect="1"/>
          </p:cNvPicPr>
          <p:nvPr/>
        </p:nvPicPr>
        <p:blipFill>
          <a:blip r:embed="rId3"/>
          <a:stretch>
            <a:fillRect/>
          </a:stretch>
        </p:blipFill>
        <p:spPr>
          <a:xfrm>
            <a:off x="951083" y="1677788"/>
            <a:ext cx="7622834" cy="4419998"/>
          </a:xfrm>
          <a:prstGeom prst="rect">
            <a:avLst/>
          </a:prstGeom>
        </p:spPr>
      </p:pic>
    </p:spTree>
  </p:cSld>
  <p:clrMapOvr>
    <a:masterClrMapping/>
  </p:clrMapOvr>
  <p:transition spd="med">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51512&quot;&gt;&lt;property id=&quot;20148&quot; value=&quot;5&quot;/&gt;&lt;property id=&quot;20300&quot; value=&quot;Slide 1&quot;/&gt;&lt;property id=&quot;20307&quot; value=&quot;411&quot;/&gt;&lt;/object&gt;&lt;object type=&quot;3&quot; unique_id=&quot;51519&quot;&gt;&lt;property id=&quot;20148&quot; value=&quot;5&quot;/&gt;&lt;property id=&quot;20300&quot; value=&quot;Slide 2 - &amp;quot;Accommodation Primer &amp;quot;&quot;/&gt;&lt;property id=&quot;20307&quot; value=&quot;414&quot;/&gt;&lt;/object&gt;&lt;object type=&quot;3&quot; unique_id=&quot;51528&quot;&gt;&lt;property id=&quot;20148&quot; value=&quot;5&quot;/&gt;&lt;property id=&quot;20300&quot; value=&quot;Slide 9&quot;/&gt;&lt;property id=&quot;20307&quot; value=&quot;423&quot;/&gt;&lt;/object&gt;&lt;object type=&quot;3&quot; unique_id=&quot;52296&quot;&gt;&lt;property id=&quot;20148&quot; value=&quot;5&quot;/&gt;&lt;property id=&quot;20300&quot; value=&quot;Slide 3 - &amp;quot;What is the Interactive Process?&amp;quot;&quot;/&gt;&lt;property id=&quot;20307&quot; value=&quot;455&quot;/&gt;&lt;/object&gt;&lt;object type=&quot;3&quot; unique_id=&quot;52303&quot;&gt;&lt;property id=&quot;20148&quot; value=&quot;5&quot;/&gt;&lt;property id=&quot;20300&quot; value=&quot;Slide 16&quot;/&gt;&lt;property id=&quot;20307&quot; value=&quot;449&quot;/&gt;&lt;/object&gt;&lt;object type=&quot;3&quot; unique_id=&quot;52305&quot;&gt;&lt;property id=&quot;20148&quot; value=&quot;5&quot;/&gt;&lt;property id=&quot;20300&quot; value=&quot;Slide 20&quot;/&gt;&lt;property id=&quot;20307&quot; value=&quot;459&quot;/&gt;&lt;/object&gt;&lt;object type=&quot;3&quot; unique_id=&quot;52408&quot;&gt;&lt;property id=&quot;20148&quot; value=&quot;5&quot;/&gt;&lt;property id=&quot;20300&quot; value=&quot;Slide 4 - &amp;quot;JAN’s Interactive Process&amp;quot;&quot;/&gt;&lt;property id=&quot;20307&quot; value=&quot;460&quot;/&gt;&lt;/object&gt;&lt;object type=&quot;3&quot; unique_id=&quot;52409&quot;&gt;&lt;property id=&quot;20148&quot; value=&quot;5&quot;/&gt;&lt;property id=&quot;20300&quot; value=&quot;Slide 5 - &amp;quot;Questions to Consider&amp;quot;&quot;/&gt;&lt;property id=&quot;20307&quot; value=&quot;461&quot;/&gt;&lt;/object&gt;&lt;object type=&quot;3&quot; unique_id=&quot;52410&quot;&gt;&lt;property id=&quot;20148&quot; value=&quot;5&quot;/&gt;&lt;property id=&quot;20300&quot; value=&quot;Slide 6 - &amp;quot;Questions to Consider&amp;quot;&quot;/&gt;&lt;property id=&quot;20307&quot; value=&quot;462&quot;/&gt;&lt;/object&gt;&lt;object type=&quot;3&quot; unique_id=&quot;52411&quot;&gt;&lt;property id=&quot;20148&quot; value=&quot;5&quot;/&gt;&lt;property id=&quot;20300&quot; value=&quot;Slide 7 - &amp;quot;Questions to Consider&amp;quot;&quot;/&gt;&lt;property id=&quot;20307&quot; value=&quot;463&quot;/&gt;&lt;/object&gt;&lt;object type=&quot;3&quot; unique_id=&quot;52412&quot;&gt;&lt;property id=&quot;20148&quot; value=&quot;5&quot;/&gt;&lt;property id=&quot;20300&quot; value=&quot;Slide 8 - &amp;quot;Practices to Avoid &amp;quot;&quot;/&gt;&lt;property id=&quot;20307&quot; value=&quot;464&quot;/&gt;&lt;/object&gt;&lt;object type=&quot;3&quot; unique_id=&quot;52413&quot;&gt;&lt;property id=&quot;20148&quot; value=&quot;5&quot;/&gt;&lt;property id=&quot;20300&quot; value=&quot;Slide 19 - &amp;quot;Best Practices&amp;quot;&quot;/&gt;&lt;property id=&quot;20307&quot; value=&quot;465&quot;/&gt;&lt;/object&gt;&lt;object type=&quot;3&quot; unique_id=&quot;52414&quot;&gt;&lt;property id=&quot;20148&quot; value=&quot;5&quot;/&gt;&lt;property id=&quot;20300&quot; value=&quot;Slide 21 - &amp;quot;Contact JAN&amp;quot;&quot;/&gt;&lt;property id=&quot;20307&quot; value=&quot;466&quot;/&gt;&lt;/object&gt;&lt;object type=&quot;3&quot; unique_id=&quot;52416&quot;&gt;&lt;property id=&quot;20148&quot; value=&quot;5&quot;/&gt;&lt;property id=&quot;20300&quot; value=&quot;Slide 14&quot;/&gt;&lt;property id=&quot;20307&quot; value=&quot;467&quot;/&gt;&lt;/object&gt;&lt;object type=&quot;3&quot; unique_id=&quot;52418&quot;&gt;&lt;property id=&quot;20148&quot; value=&quot;5&quot;/&gt;&lt;property id=&quot;20300&quot; value=&quot;Slide 10&quot;/&gt;&lt;property id=&quot;20307&quot; value=&quot;468&quot;/&gt;&lt;/object&gt;&lt;object type=&quot;3&quot; unique_id=&quot;52419&quot;&gt;&lt;property id=&quot;20148&quot; value=&quot;5&quot;/&gt;&lt;property id=&quot;20300&quot; value=&quot;Slide 11&quot;/&gt;&lt;property id=&quot;20307&quot; value=&quot;469&quot;/&gt;&lt;/object&gt;&lt;object type=&quot;3&quot; unique_id=&quot;52420&quot;&gt;&lt;property id=&quot;20148&quot; value=&quot;5&quot;/&gt;&lt;property id=&quot;20300&quot; value=&quot;Slide 12&quot;/&gt;&lt;property id=&quot;20307&quot; value=&quot;470&quot;/&gt;&lt;/object&gt;&lt;object type=&quot;3&quot; unique_id=&quot;52421&quot;&gt;&lt;property id=&quot;20148&quot; value=&quot;5&quot;/&gt;&lt;property id=&quot;20300&quot; value=&quot;Slide 13&quot;/&gt;&lt;property id=&quot;20307&quot; value=&quot;479&quot;/&gt;&lt;/object&gt;&lt;object type=&quot;3&quot; unique_id=&quot;52422&quot;&gt;&lt;property id=&quot;20148&quot; value=&quot;5&quot;/&gt;&lt;property id=&quot;20300&quot; value=&quot;Slide 15&quot;/&gt;&lt;property id=&quot;20307&quot; value=&quot;476&quot;/&gt;&lt;/object&gt;&lt;object type=&quot;3&quot; unique_id=&quot;52423&quot;&gt;&lt;property id=&quot;20148&quot; value=&quot;5&quot;/&gt;&lt;property id=&quot;20300&quot; value=&quot;Slide 17&quot;/&gt;&lt;property id=&quot;20307&quot; value=&quot;477&quot;/&gt;&lt;/object&gt;&lt;object type=&quot;3&quot; unique_id=&quot;52424&quot;&gt;&lt;property id=&quot;20148&quot; value=&quot;5&quot;/&gt;&lt;property id=&quot;20300&quot; value=&quot;Slide 18&quot;/&gt;&lt;property id=&quot;20307&quot; value=&quot;480&quot;/&gt;&lt;/object&gt;&lt;/object&gt;&lt;object type=&quot;8&quot; unique_id=&quot;1001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3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D23B5DC28559448D30F543FA657A7E" ma:contentTypeVersion="0" ma:contentTypeDescription="Create a new document." ma:contentTypeScope="" ma:versionID="3ffd6a641eb0e6ed165e825eb8a5da36">
  <xsd:schema xmlns:xsd="http://www.w3.org/2001/XMLSchema" xmlns:xs="http://www.w3.org/2001/XMLSchema" xmlns:p="http://schemas.microsoft.com/office/2006/metadata/properties" targetNamespace="http://schemas.microsoft.com/office/2006/metadata/properties" ma:root="true" ma:fieldsID="740436ddfbd56a1440bf42e3845103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621016-6EBC-4A63-8F21-8DACCC10E150}">
  <ds:schemaRef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C5C90EE4-0CCA-4EA2-847A-6F99C07160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8678</TotalTime>
  <Words>1147</Words>
  <Application>Microsoft Office PowerPoint</Application>
  <PresentationFormat>On-screen Show (4:3)</PresentationFormat>
  <Paragraphs>180</Paragraphs>
  <Slides>21</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MS PGothic</vt:lpstr>
      <vt:lpstr>MS PGothic</vt:lpstr>
      <vt:lpstr>Arial</vt:lpstr>
      <vt:lpstr>Calibri</vt:lpstr>
      <vt:lpstr>Times New Roman</vt:lpstr>
      <vt:lpstr>Wingdings</vt:lpstr>
      <vt:lpstr>1_Office Theme</vt:lpstr>
      <vt:lpstr>4_Office Theme</vt:lpstr>
      <vt:lpstr>3_Office-thema</vt:lpstr>
      <vt:lpstr>PowerPoint Presentation</vt:lpstr>
      <vt:lpstr>Accommodation Primer </vt:lpstr>
      <vt:lpstr>What is the Interactive Process?</vt:lpstr>
      <vt:lpstr>JAN’s Interactive Process</vt:lpstr>
      <vt:lpstr>Questions to Consider</vt:lpstr>
      <vt:lpstr>Questions to Consider</vt:lpstr>
      <vt:lpstr>Questions to Consider</vt:lpstr>
      <vt:lpstr>Practices to Avoid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Practices</vt:lpstr>
      <vt:lpstr>PowerPoint Presentation</vt:lpstr>
      <vt:lpstr>Contact JAN</vt:lpstr>
    </vt:vector>
  </TitlesOfParts>
  <Company>Job Accommodation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Goddard</dc:creator>
  <cp:lastModifiedBy>Lyssa Rowan</cp:lastModifiedBy>
  <cp:revision>252</cp:revision>
  <cp:lastPrinted>2017-09-14T13:56:03Z</cp:lastPrinted>
  <dcterms:created xsi:type="dcterms:W3CDTF">2014-09-23T15:53:59Z</dcterms:created>
  <dcterms:modified xsi:type="dcterms:W3CDTF">2018-08-29T13:18:26Z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0x01010069D23B5DC28559448D30F543FA657A7E</vt:lpwstr>
  </property>
</Properties>
</file>